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57" r:id="rId3"/>
    <p:sldId id="258" r:id="rId4"/>
    <p:sldId id="259" r:id="rId5"/>
    <p:sldId id="260" r:id="rId6"/>
    <p:sldId id="262" r:id="rId7"/>
    <p:sldId id="261" r:id="rId8"/>
    <p:sldId id="263" r:id="rId9"/>
    <p:sldId id="265" r:id="rId10"/>
    <p:sldId id="301" r:id="rId11"/>
    <p:sldId id="311" r:id="rId12"/>
    <p:sldId id="305" r:id="rId13"/>
    <p:sldId id="304" r:id="rId14"/>
    <p:sldId id="308" r:id="rId15"/>
    <p:sldId id="310" r:id="rId16"/>
    <p:sldId id="302" r:id="rId17"/>
    <p:sldId id="307" r:id="rId18"/>
    <p:sldId id="306" r:id="rId19"/>
    <p:sldId id="309" r:id="rId20"/>
    <p:sldId id="303" r:id="rId21"/>
    <p:sldId id="264" r:id="rId22"/>
    <p:sldId id="266" r:id="rId23"/>
    <p:sldId id="313" r:id="rId24"/>
    <p:sldId id="312" r:id="rId25"/>
    <p:sldId id="314" r:id="rId26"/>
    <p:sldId id="315" r:id="rId27"/>
    <p:sldId id="316" r:id="rId28"/>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42"/>
    <p:restoredTop sz="94663"/>
  </p:normalViewPr>
  <p:slideViewPr>
    <p:cSldViewPr snapToGrid="0" snapToObjects="1">
      <p:cViewPr>
        <p:scale>
          <a:sx n="120" d="100"/>
          <a:sy n="120" d="100"/>
        </p:scale>
        <p:origin x="64" y="8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612A5C-E150-284B-963B-B2DBE6F54EBE}" type="datetimeFigureOut">
              <a:rPr kumimoji="1" lang="ja-JP" altLang="en-US" smtClean="0"/>
              <a:t>2022/6/16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6953CB-8F9F-8444-9FBC-08B736C58CBA}" type="slidenum">
              <a:rPr kumimoji="1" lang="ja-JP" altLang="en-US" smtClean="0"/>
              <a:t>‹#›</a:t>
            </a:fld>
            <a:endParaRPr kumimoji="1" lang="ja-JP" altLang="en-US"/>
          </a:p>
        </p:txBody>
      </p:sp>
    </p:spTree>
    <p:extLst>
      <p:ext uri="{BB962C8B-B14F-4D97-AF65-F5344CB8AC3E}">
        <p14:creationId xmlns:p14="http://schemas.microsoft.com/office/powerpoint/2010/main" val="293424395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3D88F3-F579-8C4B-B915-15A0D0F3800B}"/>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6BAFF7F-327D-BA45-9775-062EE40C4F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01E0700F-0D28-3A48-8A1B-D69787F35FF5}"/>
              </a:ext>
            </a:extLst>
          </p:cNvPr>
          <p:cNvSpPr>
            <a:spLocks noGrp="1"/>
          </p:cNvSpPr>
          <p:nvPr>
            <p:ph type="dt" sz="half" idx="10"/>
          </p:nvPr>
        </p:nvSpPr>
        <p:spPr/>
        <p:txBody>
          <a:bodyPr/>
          <a:lstStyle/>
          <a:p>
            <a:fld id="{C3598399-0B42-DC4D-9355-87AA04161B4D}" type="datetime1">
              <a:rPr kumimoji="1" lang="ja-JP" altLang="en-US" smtClean="0"/>
              <a:t>2022/6/16</a:t>
            </a:fld>
            <a:endParaRPr kumimoji="1" lang="ja-JP" altLang="en-US"/>
          </a:p>
        </p:txBody>
      </p:sp>
      <p:sp>
        <p:nvSpPr>
          <p:cNvPr id="5" name="フッター プレースホルダー 4">
            <a:extLst>
              <a:ext uri="{FF2B5EF4-FFF2-40B4-BE49-F238E27FC236}">
                <a16:creationId xmlns:a16="http://schemas.microsoft.com/office/drawing/2014/main" id="{D24B9AF8-126F-A546-93BD-6EB61CC94BE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F88A80B-180E-BD4F-BA0D-5D676CCDD9DE}"/>
              </a:ext>
            </a:extLst>
          </p:cNvPr>
          <p:cNvSpPr>
            <a:spLocks noGrp="1"/>
          </p:cNvSpPr>
          <p:nvPr>
            <p:ph type="sldNum" sz="quarter" idx="12"/>
          </p:nvPr>
        </p:nvSpPr>
        <p:spPr/>
        <p:txBody>
          <a:bodyPr/>
          <a:lstStyle/>
          <a:p>
            <a:fld id="{FB8115FA-C9F7-C645-9907-1A10882E0D6A}" type="slidenum">
              <a:rPr kumimoji="1" lang="ja-JP" altLang="en-US" smtClean="0"/>
              <a:t>‹#›</a:t>
            </a:fld>
            <a:endParaRPr kumimoji="1" lang="ja-JP" altLang="en-US"/>
          </a:p>
        </p:txBody>
      </p:sp>
    </p:spTree>
    <p:extLst>
      <p:ext uri="{BB962C8B-B14F-4D97-AF65-F5344CB8AC3E}">
        <p14:creationId xmlns:p14="http://schemas.microsoft.com/office/powerpoint/2010/main" val="1082259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E723C1-7B59-5240-A273-AABF0300D1A8}"/>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02A98E3-C72E-924F-93B2-6783D05F147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512D929-0D24-AE43-8C3F-E37CC30C089C}"/>
              </a:ext>
            </a:extLst>
          </p:cNvPr>
          <p:cNvSpPr>
            <a:spLocks noGrp="1"/>
          </p:cNvSpPr>
          <p:nvPr>
            <p:ph type="dt" sz="half" idx="10"/>
          </p:nvPr>
        </p:nvSpPr>
        <p:spPr/>
        <p:txBody>
          <a:bodyPr/>
          <a:lstStyle/>
          <a:p>
            <a:fld id="{95B006F6-B890-E54F-A4C5-5B4766AFE5E7}" type="datetime1">
              <a:rPr kumimoji="1" lang="ja-JP" altLang="en-US" smtClean="0"/>
              <a:t>2022/6/16</a:t>
            </a:fld>
            <a:endParaRPr kumimoji="1" lang="ja-JP" altLang="en-US"/>
          </a:p>
        </p:txBody>
      </p:sp>
      <p:sp>
        <p:nvSpPr>
          <p:cNvPr id="5" name="フッター プレースホルダー 4">
            <a:extLst>
              <a:ext uri="{FF2B5EF4-FFF2-40B4-BE49-F238E27FC236}">
                <a16:creationId xmlns:a16="http://schemas.microsoft.com/office/drawing/2014/main" id="{7B546BA8-B9D2-7245-9FE0-5AE35CB189B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4D21DE1-C8E6-9D4F-B631-731F0A47FE97}"/>
              </a:ext>
            </a:extLst>
          </p:cNvPr>
          <p:cNvSpPr>
            <a:spLocks noGrp="1"/>
          </p:cNvSpPr>
          <p:nvPr>
            <p:ph type="sldNum" sz="quarter" idx="12"/>
          </p:nvPr>
        </p:nvSpPr>
        <p:spPr/>
        <p:txBody>
          <a:bodyPr/>
          <a:lstStyle/>
          <a:p>
            <a:fld id="{FB8115FA-C9F7-C645-9907-1A10882E0D6A}" type="slidenum">
              <a:rPr kumimoji="1" lang="ja-JP" altLang="en-US" smtClean="0"/>
              <a:t>‹#›</a:t>
            </a:fld>
            <a:endParaRPr kumimoji="1" lang="ja-JP" altLang="en-US"/>
          </a:p>
        </p:txBody>
      </p:sp>
    </p:spTree>
    <p:extLst>
      <p:ext uri="{BB962C8B-B14F-4D97-AF65-F5344CB8AC3E}">
        <p14:creationId xmlns:p14="http://schemas.microsoft.com/office/powerpoint/2010/main" val="810595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BB90E3CA-32BC-A846-953B-372A4A455D7B}"/>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1004952-39CB-9C48-860A-BD6B95C7B8D4}"/>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7474E6B-9798-EE48-98E5-9D3533ED61FE}"/>
              </a:ext>
            </a:extLst>
          </p:cNvPr>
          <p:cNvSpPr>
            <a:spLocks noGrp="1"/>
          </p:cNvSpPr>
          <p:nvPr>
            <p:ph type="dt" sz="half" idx="10"/>
          </p:nvPr>
        </p:nvSpPr>
        <p:spPr/>
        <p:txBody>
          <a:bodyPr/>
          <a:lstStyle/>
          <a:p>
            <a:fld id="{4192D0B6-64DA-7548-A8CB-858DFD3981F9}" type="datetime1">
              <a:rPr kumimoji="1" lang="ja-JP" altLang="en-US" smtClean="0"/>
              <a:t>2022/6/16</a:t>
            </a:fld>
            <a:endParaRPr kumimoji="1" lang="ja-JP" altLang="en-US"/>
          </a:p>
        </p:txBody>
      </p:sp>
      <p:sp>
        <p:nvSpPr>
          <p:cNvPr id="5" name="フッター プレースホルダー 4">
            <a:extLst>
              <a:ext uri="{FF2B5EF4-FFF2-40B4-BE49-F238E27FC236}">
                <a16:creationId xmlns:a16="http://schemas.microsoft.com/office/drawing/2014/main" id="{275EDB6B-9EAA-5F4E-973D-3BAE67B0AA7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10148D7-C0DF-5B48-B8C9-D34DF97FF562}"/>
              </a:ext>
            </a:extLst>
          </p:cNvPr>
          <p:cNvSpPr>
            <a:spLocks noGrp="1"/>
          </p:cNvSpPr>
          <p:nvPr>
            <p:ph type="sldNum" sz="quarter" idx="12"/>
          </p:nvPr>
        </p:nvSpPr>
        <p:spPr/>
        <p:txBody>
          <a:bodyPr/>
          <a:lstStyle/>
          <a:p>
            <a:fld id="{FB8115FA-C9F7-C645-9907-1A10882E0D6A}" type="slidenum">
              <a:rPr kumimoji="1" lang="ja-JP" altLang="en-US" smtClean="0"/>
              <a:t>‹#›</a:t>
            </a:fld>
            <a:endParaRPr kumimoji="1" lang="ja-JP" altLang="en-US"/>
          </a:p>
        </p:txBody>
      </p:sp>
    </p:spTree>
    <p:extLst>
      <p:ext uri="{BB962C8B-B14F-4D97-AF65-F5344CB8AC3E}">
        <p14:creationId xmlns:p14="http://schemas.microsoft.com/office/powerpoint/2010/main" val="2453027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EB9BE8-392B-3245-A408-FD7E4E043B7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E453BE6-7BC3-3D4F-8767-9A6570CE2FF7}"/>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CA946D6-4D72-034C-8384-3272B8F1CB77}"/>
              </a:ext>
            </a:extLst>
          </p:cNvPr>
          <p:cNvSpPr>
            <a:spLocks noGrp="1"/>
          </p:cNvSpPr>
          <p:nvPr>
            <p:ph type="dt" sz="half" idx="10"/>
          </p:nvPr>
        </p:nvSpPr>
        <p:spPr/>
        <p:txBody>
          <a:bodyPr/>
          <a:lstStyle/>
          <a:p>
            <a:fld id="{1B5B6570-AD8C-714B-A565-DADBA3B6F623}" type="datetime1">
              <a:rPr kumimoji="1" lang="ja-JP" altLang="en-US" smtClean="0"/>
              <a:t>2022/6/16</a:t>
            </a:fld>
            <a:endParaRPr kumimoji="1" lang="ja-JP" altLang="en-US"/>
          </a:p>
        </p:txBody>
      </p:sp>
      <p:sp>
        <p:nvSpPr>
          <p:cNvPr id="5" name="フッター プレースホルダー 4">
            <a:extLst>
              <a:ext uri="{FF2B5EF4-FFF2-40B4-BE49-F238E27FC236}">
                <a16:creationId xmlns:a16="http://schemas.microsoft.com/office/drawing/2014/main" id="{AD5830E9-041B-3543-BE5A-70BCF1A7F6B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C731AA6-538D-6A4C-931D-05EF238E385F}"/>
              </a:ext>
            </a:extLst>
          </p:cNvPr>
          <p:cNvSpPr>
            <a:spLocks noGrp="1"/>
          </p:cNvSpPr>
          <p:nvPr>
            <p:ph type="sldNum" sz="quarter" idx="12"/>
          </p:nvPr>
        </p:nvSpPr>
        <p:spPr/>
        <p:txBody>
          <a:bodyPr/>
          <a:lstStyle/>
          <a:p>
            <a:fld id="{FB8115FA-C9F7-C645-9907-1A10882E0D6A}" type="slidenum">
              <a:rPr kumimoji="1" lang="ja-JP" altLang="en-US" smtClean="0"/>
              <a:t>‹#›</a:t>
            </a:fld>
            <a:endParaRPr kumimoji="1" lang="ja-JP" altLang="en-US"/>
          </a:p>
        </p:txBody>
      </p:sp>
    </p:spTree>
    <p:extLst>
      <p:ext uri="{BB962C8B-B14F-4D97-AF65-F5344CB8AC3E}">
        <p14:creationId xmlns:p14="http://schemas.microsoft.com/office/powerpoint/2010/main" val="2494630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CDE8ED-01C9-1C4A-A0AC-DF72E008CF8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8849E2D-A8E4-A446-A9F9-2C6642F545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0798039-9BD4-A34F-8FD2-A991A7439B86}"/>
              </a:ext>
            </a:extLst>
          </p:cNvPr>
          <p:cNvSpPr>
            <a:spLocks noGrp="1"/>
          </p:cNvSpPr>
          <p:nvPr>
            <p:ph type="dt" sz="half" idx="10"/>
          </p:nvPr>
        </p:nvSpPr>
        <p:spPr/>
        <p:txBody>
          <a:bodyPr/>
          <a:lstStyle/>
          <a:p>
            <a:fld id="{E48DDCEF-EF42-0641-8C58-C37BBAABA2F8}" type="datetime1">
              <a:rPr kumimoji="1" lang="ja-JP" altLang="en-US" smtClean="0"/>
              <a:t>2022/6/16</a:t>
            </a:fld>
            <a:endParaRPr kumimoji="1" lang="ja-JP" altLang="en-US"/>
          </a:p>
        </p:txBody>
      </p:sp>
      <p:sp>
        <p:nvSpPr>
          <p:cNvPr id="5" name="フッター プレースホルダー 4">
            <a:extLst>
              <a:ext uri="{FF2B5EF4-FFF2-40B4-BE49-F238E27FC236}">
                <a16:creationId xmlns:a16="http://schemas.microsoft.com/office/drawing/2014/main" id="{07A1ED15-F219-3E40-81C7-69C34A8644A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6EFB73C-F7A3-C44C-99BE-087FAB36D003}"/>
              </a:ext>
            </a:extLst>
          </p:cNvPr>
          <p:cNvSpPr>
            <a:spLocks noGrp="1"/>
          </p:cNvSpPr>
          <p:nvPr>
            <p:ph type="sldNum" sz="quarter" idx="12"/>
          </p:nvPr>
        </p:nvSpPr>
        <p:spPr/>
        <p:txBody>
          <a:bodyPr/>
          <a:lstStyle/>
          <a:p>
            <a:fld id="{FB8115FA-C9F7-C645-9907-1A10882E0D6A}" type="slidenum">
              <a:rPr kumimoji="1" lang="ja-JP" altLang="en-US" smtClean="0"/>
              <a:t>‹#›</a:t>
            </a:fld>
            <a:endParaRPr kumimoji="1" lang="ja-JP" altLang="en-US"/>
          </a:p>
        </p:txBody>
      </p:sp>
    </p:spTree>
    <p:extLst>
      <p:ext uri="{BB962C8B-B14F-4D97-AF65-F5344CB8AC3E}">
        <p14:creationId xmlns:p14="http://schemas.microsoft.com/office/powerpoint/2010/main" val="2181580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76A40F-D31D-3541-9D5E-8C6F6953D4D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43C3DCD-846B-9F4F-A58E-640B0D5EF85F}"/>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B6D1EF4-87FA-6048-8910-DA233F1698C7}"/>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E8324D27-EC3B-7345-A182-BA978DB170FE}"/>
              </a:ext>
            </a:extLst>
          </p:cNvPr>
          <p:cNvSpPr>
            <a:spLocks noGrp="1"/>
          </p:cNvSpPr>
          <p:nvPr>
            <p:ph type="dt" sz="half" idx="10"/>
          </p:nvPr>
        </p:nvSpPr>
        <p:spPr/>
        <p:txBody>
          <a:bodyPr/>
          <a:lstStyle/>
          <a:p>
            <a:fld id="{456D81E5-9580-EE48-B735-601AD61FB7C0}" type="datetime1">
              <a:rPr kumimoji="1" lang="ja-JP" altLang="en-US" smtClean="0"/>
              <a:t>2022/6/16</a:t>
            </a:fld>
            <a:endParaRPr kumimoji="1" lang="ja-JP" altLang="en-US"/>
          </a:p>
        </p:txBody>
      </p:sp>
      <p:sp>
        <p:nvSpPr>
          <p:cNvPr id="6" name="フッター プレースホルダー 5">
            <a:extLst>
              <a:ext uri="{FF2B5EF4-FFF2-40B4-BE49-F238E27FC236}">
                <a16:creationId xmlns:a16="http://schemas.microsoft.com/office/drawing/2014/main" id="{64171429-090D-4643-AD69-E800DA8B8A6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8A95FDB-FB86-8840-9184-14C506DD7BC8}"/>
              </a:ext>
            </a:extLst>
          </p:cNvPr>
          <p:cNvSpPr>
            <a:spLocks noGrp="1"/>
          </p:cNvSpPr>
          <p:nvPr>
            <p:ph type="sldNum" sz="quarter" idx="12"/>
          </p:nvPr>
        </p:nvSpPr>
        <p:spPr/>
        <p:txBody>
          <a:bodyPr/>
          <a:lstStyle/>
          <a:p>
            <a:fld id="{FB8115FA-C9F7-C645-9907-1A10882E0D6A}" type="slidenum">
              <a:rPr kumimoji="1" lang="ja-JP" altLang="en-US" smtClean="0"/>
              <a:t>‹#›</a:t>
            </a:fld>
            <a:endParaRPr kumimoji="1" lang="ja-JP" altLang="en-US"/>
          </a:p>
        </p:txBody>
      </p:sp>
    </p:spTree>
    <p:extLst>
      <p:ext uri="{BB962C8B-B14F-4D97-AF65-F5344CB8AC3E}">
        <p14:creationId xmlns:p14="http://schemas.microsoft.com/office/powerpoint/2010/main" val="1252842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7BFAA0-A068-DF4D-B208-12120073030C}"/>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5E28F12-8430-2E46-9767-0B94A61EBA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4121F5E3-9460-3242-8F30-7C2D1E12D7C1}"/>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104DF93-4B70-5646-B03B-04C93906C2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59C735F-B77A-0845-9B53-FB4A3431D455}"/>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BAA38665-F87B-584D-80F9-82F90D2CD640}"/>
              </a:ext>
            </a:extLst>
          </p:cNvPr>
          <p:cNvSpPr>
            <a:spLocks noGrp="1"/>
          </p:cNvSpPr>
          <p:nvPr>
            <p:ph type="dt" sz="half" idx="10"/>
          </p:nvPr>
        </p:nvSpPr>
        <p:spPr/>
        <p:txBody>
          <a:bodyPr/>
          <a:lstStyle/>
          <a:p>
            <a:fld id="{3E52E1F3-2262-B044-874C-1A16A022AFDC}" type="datetime1">
              <a:rPr kumimoji="1" lang="ja-JP" altLang="en-US" smtClean="0"/>
              <a:t>2022/6/16</a:t>
            </a:fld>
            <a:endParaRPr kumimoji="1" lang="ja-JP" altLang="en-US"/>
          </a:p>
        </p:txBody>
      </p:sp>
      <p:sp>
        <p:nvSpPr>
          <p:cNvPr id="8" name="フッター プレースホルダー 7">
            <a:extLst>
              <a:ext uri="{FF2B5EF4-FFF2-40B4-BE49-F238E27FC236}">
                <a16:creationId xmlns:a16="http://schemas.microsoft.com/office/drawing/2014/main" id="{43697B05-C831-FE48-AA1C-E2CBCD0FF22F}"/>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FA3450E-CB39-EE49-9232-F9D2BACE8926}"/>
              </a:ext>
            </a:extLst>
          </p:cNvPr>
          <p:cNvSpPr>
            <a:spLocks noGrp="1"/>
          </p:cNvSpPr>
          <p:nvPr>
            <p:ph type="sldNum" sz="quarter" idx="12"/>
          </p:nvPr>
        </p:nvSpPr>
        <p:spPr/>
        <p:txBody>
          <a:bodyPr/>
          <a:lstStyle/>
          <a:p>
            <a:fld id="{FB8115FA-C9F7-C645-9907-1A10882E0D6A}" type="slidenum">
              <a:rPr kumimoji="1" lang="ja-JP" altLang="en-US" smtClean="0"/>
              <a:t>‹#›</a:t>
            </a:fld>
            <a:endParaRPr kumimoji="1" lang="ja-JP" altLang="en-US"/>
          </a:p>
        </p:txBody>
      </p:sp>
    </p:spTree>
    <p:extLst>
      <p:ext uri="{BB962C8B-B14F-4D97-AF65-F5344CB8AC3E}">
        <p14:creationId xmlns:p14="http://schemas.microsoft.com/office/powerpoint/2010/main" val="2173321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5E3FFA-D761-4341-B659-E45A685FBCB3}"/>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EC2602F-935D-6B41-8E87-94ED86FAE81B}"/>
              </a:ext>
            </a:extLst>
          </p:cNvPr>
          <p:cNvSpPr>
            <a:spLocks noGrp="1"/>
          </p:cNvSpPr>
          <p:nvPr>
            <p:ph type="dt" sz="half" idx="10"/>
          </p:nvPr>
        </p:nvSpPr>
        <p:spPr/>
        <p:txBody>
          <a:bodyPr/>
          <a:lstStyle/>
          <a:p>
            <a:fld id="{932B8059-8C10-6B42-9DBF-7EF46A42FE86}" type="datetime1">
              <a:rPr kumimoji="1" lang="ja-JP" altLang="en-US" smtClean="0"/>
              <a:t>2022/6/16</a:t>
            </a:fld>
            <a:endParaRPr kumimoji="1" lang="ja-JP" altLang="en-US"/>
          </a:p>
        </p:txBody>
      </p:sp>
      <p:sp>
        <p:nvSpPr>
          <p:cNvPr id="4" name="フッター プレースホルダー 3">
            <a:extLst>
              <a:ext uri="{FF2B5EF4-FFF2-40B4-BE49-F238E27FC236}">
                <a16:creationId xmlns:a16="http://schemas.microsoft.com/office/drawing/2014/main" id="{95707A26-B6D5-9048-BD37-59B1693DB765}"/>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36845889-F4E2-7D46-8B41-FCE2E2D3F4BD}"/>
              </a:ext>
            </a:extLst>
          </p:cNvPr>
          <p:cNvSpPr>
            <a:spLocks noGrp="1"/>
          </p:cNvSpPr>
          <p:nvPr>
            <p:ph type="sldNum" sz="quarter" idx="12"/>
          </p:nvPr>
        </p:nvSpPr>
        <p:spPr/>
        <p:txBody>
          <a:bodyPr/>
          <a:lstStyle/>
          <a:p>
            <a:fld id="{FB8115FA-C9F7-C645-9907-1A10882E0D6A}" type="slidenum">
              <a:rPr kumimoji="1" lang="ja-JP" altLang="en-US" smtClean="0"/>
              <a:t>‹#›</a:t>
            </a:fld>
            <a:endParaRPr kumimoji="1" lang="ja-JP" altLang="en-US"/>
          </a:p>
        </p:txBody>
      </p:sp>
    </p:spTree>
    <p:extLst>
      <p:ext uri="{BB962C8B-B14F-4D97-AF65-F5344CB8AC3E}">
        <p14:creationId xmlns:p14="http://schemas.microsoft.com/office/powerpoint/2010/main" val="2984091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5DEDA38-6404-6A4C-BA83-A5620F337567}"/>
              </a:ext>
            </a:extLst>
          </p:cNvPr>
          <p:cNvSpPr>
            <a:spLocks noGrp="1"/>
          </p:cNvSpPr>
          <p:nvPr>
            <p:ph type="dt" sz="half" idx="10"/>
          </p:nvPr>
        </p:nvSpPr>
        <p:spPr/>
        <p:txBody>
          <a:bodyPr/>
          <a:lstStyle/>
          <a:p>
            <a:fld id="{8F121643-FAB6-6A42-8C4E-EE4B206AF344}" type="datetime1">
              <a:rPr kumimoji="1" lang="ja-JP" altLang="en-US" smtClean="0"/>
              <a:t>2022/6/16</a:t>
            </a:fld>
            <a:endParaRPr kumimoji="1" lang="ja-JP" altLang="en-US"/>
          </a:p>
        </p:txBody>
      </p:sp>
      <p:sp>
        <p:nvSpPr>
          <p:cNvPr id="3" name="フッター プレースホルダー 2">
            <a:extLst>
              <a:ext uri="{FF2B5EF4-FFF2-40B4-BE49-F238E27FC236}">
                <a16:creationId xmlns:a16="http://schemas.microsoft.com/office/drawing/2014/main" id="{10AD6701-FF5B-924B-BFA6-710969FBB30E}"/>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9656FD3-03F9-2C42-825A-07ACA15B3801}"/>
              </a:ext>
            </a:extLst>
          </p:cNvPr>
          <p:cNvSpPr>
            <a:spLocks noGrp="1"/>
          </p:cNvSpPr>
          <p:nvPr>
            <p:ph type="sldNum" sz="quarter" idx="12"/>
          </p:nvPr>
        </p:nvSpPr>
        <p:spPr/>
        <p:txBody>
          <a:bodyPr/>
          <a:lstStyle/>
          <a:p>
            <a:fld id="{FB8115FA-C9F7-C645-9907-1A10882E0D6A}" type="slidenum">
              <a:rPr kumimoji="1" lang="ja-JP" altLang="en-US" smtClean="0"/>
              <a:t>‹#›</a:t>
            </a:fld>
            <a:endParaRPr kumimoji="1" lang="ja-JP" altLang="en-US"/>
          </a:p>
        </p:txBody>
      </p:sp>
    </p:spTree>
    <p:extLst>
      <p:ext uri="{BB962C8B-B14F-4D97-AF65-F5344CB8AC3E}">
        <p14:creationId xmlns:p14="http://schemas.microsoft.com/office/powerpoint/2010/main" val="2081284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477635-DF4E-6248-B9AD-005CDE7AA4A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4D0CA6E-390E-C14D-992F-E4560ECA90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96907A4E-0C18-4440-B8F5-D6B4B505D1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FB2EA31-80C7-3F4C-B25E-8371C93FDB47}"/>
              </a:ext>
            </a:extLst>
          </p:cNvPr>
          <p:cNvSpPr>
            <a:spLocks noGrp="1"/>
          </p:cNvSpPr>
          <p:nvPr>
            <p:ph type="dt" sz="half" idx="10"/>
          </p:nvPr>
        </p:nvSpPr>
        <p:spPr/>
        <p:txBody>
          <a:bodyPr/>
          <a:lstStyle/>
          <a:p>
            <a:fld id="{AA53BC47-63E3-9C4A-8065-DAD59B5E339C}" type="datetime1">
              <a:rPr kumimoji="1" lang="ja-JP" altLang="en-US" smtClean="0"/>
              <a:t>2022/6/16</a:t>
            </a:fld>
            <a:endParaRPr kumimoji="1" lang="ja-JP" altLang="en-US"/>
          </a:p>
        </p:txBody>
      </p:sp>
      <p:sp>
        <p:nvSpPr>
          <p:cNvPr id="6" name="フッター プレースホルダー 5">
            <a:extLst>
              <a:ext uri="{FF2B5EF4-FFF2-40B4-BE49-F238E27FC236}">
                <a16:creationId xmlns:a16="http://schemas.microsoft.com/office/drawing/2014/main" id="{5774A140-B1B0-3049-BB32-BAFE0ED3ACA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F91E0B8-6416-B94F-8461-FF52F8736D23}"/>
              </a:ext>
            </a:extLst>
          </p:cNvPr>
          <p:cNvSpPr>
            <a:spLocks noGrp="1"/>
          </p:cNvSpPr>
          <p:nvPr>
            <p:ph type="sldNum" sz="quarter" idx="12"/>
          </p:nvPr>
        </p:nvSpPr>
        <p:spPr/>
        <p:txBody>
          <a:bodyPr/>
          <a:lstStyle/>
          <a:p>
            <a:fld id="{FB8115FA-C9F7-C645-9907-1A10882E0D6A}" type="slidenum">
              <a:rPr kumimoji="1" lang="ja-JP" altLang="en-US" smtClean="0"/>
              <a:t>‹#›</a:t>
            </a:fld>
            <a:endParaRPr kumimoji="1" lang="ja-JP" altLang="en-US"/>
          </a:p>
        </p:txBody>
      </p:sp>
    </p:spTree>
    <p:extLst>
      <p:ext uri="{BB962C8B-B14F-4D97-AF65-F5344CB8AC3E}">
        <p14:creationId xmlns:p14="http://schemas.microsoft.com/office/powerpoint/2010/main" val="1357993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A6FED2-A2D7-CE41-9D48-88AC6873476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A39CBCD2-105C-8D4E-9895-B8002A13C7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F18CCC4E-0592-0848-A744-FF08D17EB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E7EA499-0C9A-F041-B7A3-2112FFCDB2DD}"/>
              </a:ext>
            </a:extLst>
          </p:cNvPr>
          <p:cNvSpPr>
            <a:spLocks noGrp="1"/>
          </p:cNvSpPr>
          <p:nvPr>
            <p:ph type="dt" sz="half" idx="10"/>
          </p:nvPr>
        </p:nvSpPr>
        <p:spPr/>
        <p:txBody>
          <a:bodyPr/>
          <a:lstStyle/>
          <a:p>
            <a:fld id="{863CA37F-70A9-DC42-8A35-0F70E1B3E7D4}" type="datetime1">
              <a:rPr kumimoji="1" lang="ja-JP" altLang="en-US" smtClean="0"/>
              <a:t>2022/6/16</a:t>
            </a:fld>
            <a:endParaRPr kumimoji="1" lang="ja-JP" altLang="en-US"/>
          </a:p>
        </p:txBody>
      </p:sp>
      <p:sp>
        <p:nvSpPr>
          <p:cNvPr id="6" name="フッター プレースホルダー 5">
            <a:extLst>
              <a:ext uri="{FF2B5EF4-FFF2-40B4-BE49-F238E27FC236}">
                <a16:creationId xmlns:a16="http://schemas.microsoft.com/office/drawing/2014/main" id="{B1DB35E2-2AB2-7B44-8AA6-86CDB4F32B1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E257FDE-9C63-2049-8B89-E83FC96D5DFA}"/>
              </a:ext>
            </a:extLst>
          </p:cNvPr>
          <p:cNvSpPr>
            <a:spLocks noGrp="1"/>
          </p:cNvSpPr>
          <p:nvPr>
            <p:ph type="sldNum" sz="quarter" idx="12"/>
          </p:nvPr>
        </p:nvSpPr>
        <p:spPr/>
        <p:txBody>
          <a:bodyPr/>
          <a:lstStyle/>
          <a:p>
            <a:fld id="{FB8115FA-C9F7-C645-9907-1A10882E0D6A}" type="slidenum">
              <a:rPr kumimoji="1" lang="ja-JP" altLang="en-US" smtClean="0"/>
              <a:t>‹#›</a:t>
            </a:fld>
            <a:endParaRPr kumimoji="1" lang="ja-JP" altLang="en-US"/>
          </a:p>
        </p:txBody>
      </p:sp>
    </p:spTree>
    <p:extLst>
      <p:ext uri="{BB962C8B-B14F-4D97-AF65-F5344CB8AC3E}">
        <p14:creationId xmlns:p14="http://schemas.microsoft.com/office/powerpoint/2010/main" val="341740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C7659527-18B5-5847-9124-6380F0C431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5C14F68-B8C7-1B48-AED9-52EE22A486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8641C02-6AB6-2E42-BB21-0D667C40F1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D2B4D9-BC30-FB4B-AF7A-B5BA3E98E4C4}" type="datetime1">
              <a:rPr kumimoji="1" lang="ja-JP" altLang="en-US" smtClean="0"/>
              <a:t>2022/6/16</a:t>
            </a:fld>
            <a:endParaRPr kumimoji="1" lang="ja-JP" altLang="en-US"/>
          </a:p>
        </p:txBody>
      </p:sp>
      <p:sp>
        <p:nvSpPr>
          <p:cNvPr id="5" name="フッター プレースホルダー 4">
            <a:extLst>
              <a:ext uri="{FF2B5EF4-FFF2-40B4-BE49-F238E27FC236}">
                <a16:creationId xmlns:a16="http://schemas.microsoft.com/office/drawing/2014/main" id="{2D15C56C-3327-4E49-B91D-1E11F77658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F61B8DD7-B08F-EB41-87FD-DA354F2B7C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8115FA-C9F7-C645-9907-1A10882E0D6A}" type="slidenum">
              <a:rPr kumimoji="1" lang="ja-JP" altLang="en-US" smtClean="0"/>
              <a:t>‹#›</a:t>
            </a:fld>
            <a:endParaRPr kumimoji="1" lang="ja-JP" altLang="en-US"/>
          </a:p>
        </p:txBody>
      </p:sp>
    </p:spTree>
    <p:extLst>
      <p:ext uri="{BB962C8B-B14F-4D97-AF65-F5344CB8AC3E}">
        <p14:creationId xmlns:p14="http://schemas.microsoft.com/office/powerpoint/2010/main" val="1189685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25C676-1E39-ED4D-AEDC-426739A54492}"/>
              </a:ext>
            </a:extLst>
          </p:cNvPr>
          <p:cNvSpPr>
            <a:spLocks noGrp="1"/>
          </p:cNvSpPr>
          <p:nvPr>
            <p:ph type="ctrTitle"/>
          </p:nvPr>
        </p:nvSpPr>
        <p:spPr/>
        <p:txBody>
          <a:bodyPr/>
          <a:lstStyle/>
          <a:p>
            <a:r>
              <a:rPr kumimoji="1" lang="en-US" altLang="ja-JP" dirty="0" err="1"/>
              <a:t>μ</a:t>
            </a:r>
            <a:r>
              <a:rPr kumimoji="1" lang="ja-JP" altLang="en-US"/>
              <a:t>同軸変換ケーブル</a:t>
            </a:r>
            <a:br>
              <a:rPr kumimoji="1" lang="en-US" altLang="ja-JP" dirty="0"/>
            </a:br>
            <a:r>
              <a:rPr kumimoji="1" lang="ja-JP" altLang="en-US"/>
              <a:t>高速オシロ測定</a:t>
            </a:r>
          </a:p>
        </p:txBody>
      </p:sp>
      <p:sp>
        <p:nvSpPr>
          <p:cNvPr id="3" name="字幕 2">
            <a:extLst>
              <a:ext uri="{FF2B5EF4-FFF2-40B4-BE49-F238E27FC236}">
                <a16:creationId xmlns:a16="http://schemas.microsoft.com/office/drawing/2014/main" id="{BCB76821-2CC4-BE4E-BF11-4D1CE5E1B5C3}"/>
              </a:ext>
            </a:extLst>
          </p:cNvPr>
          <p:cNvSpPr>
            <a:spLocks noGrp="1"/>
          </p:cNvSpPr>
          <p:nvPr>
            <p:ph type="subTitle"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D427850-2B7D-C942-A0FE-379A8AAD1861}"/>
              </a:ext>
            </a:extLst>
          </p:cNvPr>
          <p:cNvSpPr>
            <a:spLocks noGrp="1"/>
          </p:cNvSpPr>
          <p:nvPr>
            <p:ph type="sldNum" sz="quarter" idx="12"/>
          </p:nvPr>
        </p:nvSpPr>
        <p:spPr/>
        <p:txBody>
          <a:bodyPr/>
          <a:lstStyle/>
          <a:p>
            <a:fld id="{FB8115FA-C9F7-C645-9907-1A10882E0D6A}" type="slidenum">
              <a:rPr kumimoji="1" lang="ja-JP" altLang="en-US" smtClean="0"/>
              <a:t>1</a:t>
            </a:fld>
            <a:endParaRPr kumimoji="1" lang="ja-JP" altLang="en-US"/>
          </a:p>
        </p:txBody>
      </p:sp>
    </p:spTree>
    <p:extLst>
      <p:ext uri="{BB962C8B-B14F-4D97-AF65-F5344CB8AC3E}">
        <p14:creationId xmlns:p14="http://schemas.microsoft.com/office/powerpoint/2010/main" val="3283561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コンテンツ プレースホルダー 8" descr="Output Word">
            <a:extLst>
              <a:ext uri="{FF2B5EF4-FFF2-40B4-BE49-F238E27FC236}">
                <a16:creationId xmlns:a16="http://schemas.microsoft.com/office/drawing/2014/main" id="{3A006FA4-C253-3944-8744-591A394234A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8200" y="2420118"/>
            <a:ext cx="8879757" cy="2354390"/>
          </a:xfrm>
          <a:prstGeom prst="rect">
            <a:avLst/>
          </a:prstGeom>
          <a:noFill/>
          <a:ln>
            <a:noFill/>
          </a:ln>
        </p:spPr>
      </p:pic>
      <p:cxnSp>
        <p:nvCxnSpPr>
          <p:cNvPr id="11" name="直線矢印コネクタ 10">
            <a:extLst>
              <a:ext uri="{FF2B5EF4-FFF2-40B4-BE49-F238E27FC236}">
                <a16:creationId xmlns:a16="http://schemas.microsoft.com/office/drawing/2014/main" id="{61B7C08E-4E6C-B14F-AF4F-877CB4150D08}"/>
              </a:ext>
            </a:extLst>
          </p:cNvPr>
          <p:cNvCxnSpPr/>
          <p:nvPr/>
        </p:nvCxnSpPr>
        <p:spPr>
          <a:xfrm flipH="1">
            <a:off x="980501" y="2420118"/>
            <a:ext cx="8737456" cy="0"/>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sp>
        <p:nvSpPr>
          <p:cNvPr id="2" name="タイトル 1">
            <a:extLst>
              <a:ext uri="{FF2B5EF4-FFF2-40B4-BE49-F238E27FC236}">
                <a16:creationId xmlns:a16="http://schemas.microsoft.com/office/drawing/2014/main" id="{02F05293-CC8C-4B44-9AC3-31D2F83A396D}"/>
              </a:ext>
            </a:extLst>
          </p:cNvPr>
          <p:cNvSpPr>
            <a:spLocks noGrp="1"/>
          </p:cNvSpPr>
          <p:nvPr>
            <p:ph type="title"/>
          </p:nvPr>
        </p:nvSpPr>
        <p:spPr/>
        <p:txBody>
          <a:bodyPr/>
          <a:lstStyle/>
          <a:p>
            <a:r>
              <a:rPr kumimoji="1" lang="en-US" altLang="ja-JP" dirty="0"/>
              <a:t>Strategy</a:t>
            </a:r>
            <a:endParaRPr kumimoji="1" lang="ja-JP" altLang="en-US"/>
          </a:p>
        </p:txBody>
      </p:sp>
      <p:sp>
        <p:nvSpPr>
          <p:cNvPr id="4" name="スライド番号プレースホルダー 3">
            <a:extLst>
              <a:ext uri="{FF2B5EF4-FFF2-40B4-BE49-F238E27FC236}">
                <a16:creationId xmlns:a16="http://schemas.microsoft.com/office/drawing/2014/main" id="{9D333D8C-71B5-674E-B3C9-89ACE2D3EE53}"/>
              </a:ext>
            </a:extLst>
          </p:cNvPr>
          <p:cNvSpPr>
            <a:spLocks noGrp="1"/>
          </p:cNvSpPr>
          <p:nvPr>
            <p:ph type="sldNum" sz="quarter" idx="12"/>
          </p:nvPr>
        </p:nvSpPr>
        <p:spPr/>
        <p:txBody>
          <a:bodyPr/>
          <a:lstStyle/>
          <a:p>
            <a:fld id="{A19006A6-3072-5644-9674-4E9D71DF0156}" type="slidenum">
              <a:rPr kumimoji="1" lang="ja-JP" altLang="en-US" smtClean="0"/>
              <a:t>10</a:t>
            </a:fld>
            <a:endParaRPr kumimoji="1" lang="ja-JP" altLang="en-US"/>
          </a:p>
        </p:txBody>
      </p:sp>
      <p:pic>
        <p:nvPicPr>
          <p:cNvPr id="5" name="コンテンツ プレースホルダー 3">
            <a:extLst>
              <a:ext uri="{FF2B5EF4-FFF2-40B4-BE49-F238E27FC236}">
                <a16:creationId xmlns:a16="http://schemas.microsoft.com/office/drawing/2014/main" id="{E30EA962-2DF6-0D40-930E-6C1CE8F2B3CB}"/>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941999" y="671798"/>
            <a:ext cx="7114311" cy="1021233"/>
          </a:xfrm>
          <a:prstGeom prst="rect">
            <a:avLst/>
          </a:prstGeom>
        </p:spPr>
      </p:pic>
      <p:sp>
        <p:nvSpPr>
          <p:cNvPr id="7" name="テキスト ボックス 6">
            <a:extLst>
              <a:ext uri="{FF2B5EF4-FFF2-40B4-BE49-F238E27FC236}">
                <a16:creationId xmlns:a16="http://schemas.microsoft.com/office/drawing/2014/main" id="{9EBCEC6B-90C9-F446-B6DE-6D9BD31FC715}"/>
              </a:ext>
            </a:extLst>
          </p:cNvPr>
          <p:cNvSpPr txBox="1"/>
          <p:nvPr/>
        </p:nvSpPr>
        <p:spPr>
          <a:xfrm>
            <a:off x="2561524" y="1489088"/>
            <a:ext cx="2085827" cy="646331"/>
          </a:xfrm>
          <a:prstGeom prst="rect">
            <a:avLst/>
          </a:prstGeom>
          <a:noFill/>
        </p:spPr>
        <p:txBody>
          <a:bodyPr wrap="none" rtlCol="0">
            <a:spAutoFit/>
          </a:bodyPr>
          <a:lstStyle/>
          <a:p>
            <a:r>
              <a:rPr lang="en-US" altLang="ja-JP" dirty="0"/>
              <a:t>1: Strip #64 ~ 127</a:t>
            </a:r>
          </a:p>
          <a:p>
            <a:r>
              <a:rPr kumimoji="1" lang="en-US" altLang="ja-JP" dirty="0"/>
              <a:t>0: Strip #0 ~ 63</a:t>
            </a:r>
            <a:endParaRPr kumimoji="1" lang="ja-JP" altLang="en-US"/>
          </a:p>
        </p:txBody>
      </p:sp>
      <p:sp>
        <p:nvSpPr>
          <p:cNvPr id="8" name="テキスト ボックス 7">
            <a:extLst>
              <a:ext uri="{FF2B5EF4-FFF2-40B4-BE49-F238E27FC236}">
                <a16:creationId xmlns:a16="http://schemas.microsoft.com/office/drawing/2014/main" id="{82A755C0-A7E1-F148-B50E-F1CC0AEE25D2}"/>
              </a:ext>
            </a:extLst>
          </p:cNvPr>
          <p:cNvSpPr txBox="1"/>
          <p:nvPr/>
        </p:nvSpPr>
        <p:spPr>
          <a:xfrm>
            <a:off x="1212453" y="4774508"/>
            <a:ext cx="7459093" cy="307777"/>
          </a:xfrm>
          <a:prstGeom prst="rect">
            <a:avLst/>
          </a:prstGeom>
          <a:noFill/>
        </p:spPr>
        <p:txBody>
          <a:bodyPr wrap="none" rtlCol="0">
            <a:spAutoFit/>
          </a:bodyPr>
          <a:lstStyle/>
          <a:p>
            <a:r>
              <a:rPr lang="en-US" altLang="ja-JP" sz="1400" dirty="0"/>
              <a:t>Note that in time order, the Sync bit comes out first and the FIFO full bit comes out last.</a:t>
            </a:r>
            <a:endParaRPr kumimoji="1" lang="ja-JP" altLang="en-US" sz="1400"/>
          </a:p>
        </p:txBody>
      </p:sp>
      <p:sp>
        <p:nvSpPr>
          <p:cNvPr id="6" name="下矢印 5">
            <a:extLst>
              <a:ext uri="{FF2B5EF4-FFF2-40B4-BE49-F238E27FC236}">
                <a16:creationId xmlns:a16="http://schemas.microsoft.com/office/drawing/2014/main" id="{C4EA8BCE-673E-744E-A5BE-65320D53AED7}"/>
              </a:ext>
            </a:extLst>
          </p:cNvPr>
          <p:cNvSpPr/>
          <p:nvPr/>
        </p:nvSpPr>
        <p:spPr>
          <a:xfrm>
            <a:off x="3239244" y="2112341"/>
            <a:ext cx="365194" cy="433106"/>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FF32432E-034A-E540-B7F3-A8A7BBB866A6}"/>
              </a:ext>
            </a:extLst>
          </p:cNvPr>
          <p:cNvSpPr txBox="1"/>
          <p:nvPr/>
        </p:nvSpPr>
        <p:spPr>
          <a:xfrm>
            <a:off x="487326" y="5368912"/>
            <a:ext cx="10866474" cy="1200329"/>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dirty="0"/>
              <a:t>If we observe data pattern b14=false, then the problem is in down stream, i.e. data is healthy. The problem is in the ROC.</a:t>
            </a:r>
          </a:p>
          <a:p>
            <a:pPr marL="285750" indent="-285750">
              <a:buFont typeface="Arial" panose="020B0604020202020204" pitchFamily="34" charset="0"/>
              <a:buChar char="•"/>
            </a:pPr>
            <a:r>
              <a:rPr lang="en-US" altLang="ja-JP" dirty="0"/>
              <a:t>If we don’t observe data pattern always b14=true, then the problem is in upstream. Most likely the initialization failure of FPHX chip. Slow control transmission issue of </a:t>
            </a:r>
            <a:r>
              <a:rPr lang="en-US" altLang="ja-JP" dirty="0">
                <a:latin typeface="Symbol" pitchFamily="2" charset="2"/>
              </a:rPr>
              <a:t>m</a:t>
            </a:r>
            <a:r>
              <a:rPr lang="en-US" altLang="ja-JP" dirty="0"/>
              <a:t>-Coax?</a:t>
            </a:r>
            <a:endParaRPr kumimoji="1" lang="ja-JP" altLang="en-US"/>
          </a:p>
        </p:txBody>
      </p:sp>
      <p:sp>
        <p:nvSpPr>
          <p:cNvPr id="12" name="テキスト ボックス 11">
            <a:extLst>
              <a:ext uri="{FF2B5EF4-FFF2-40B4-BE49-F238E27FC236}">
                <a16:creationId xmlns:a16="http://schemas.microsoft.com/office/drawing/2014/main" id="{A7332F5C-5ABC-3046-985D-96642DE840A7}"/>
              </a:ext>
            </a:extLst>
          </p:cNvPr>
          <p:cNvSpPr txBox="1"/>
          <p:nvPr/>
        </p:nvSpPr>
        <p:spPr>
          <a:xfrm>
            <a:off x="9741331" y="2235452"/>
            <a:ext cx="654346" cy="369332"/>
          </a:xfrm>
          <a:prstGeom prst="rect">
            <a:avLst/>
          </a:prstGeom>
          <a:noFill/>
        </p:spPr>
        <p:txBody>
          <a:bodyPr wrap="none" rtlCol="0">
            <a:spAutoFit/>
          </a:bodyPr>
          <a:lstStyle/>
          <a:p>
            <a:r>
              <a:rPr kumimoji="1" lang="en-US" altLang="ja-JP" dirty="0"/>
              <a:t>time</a:t>
            </a:r>
            <a:endParaRPr kumimoji="1" lang="ja-JP" altLang="en-US"/>
          </a:p>
        </p:txBody>
      </p:sp>
    </p:spTree>
    <p:extLst>
      <p:ext uri="{BB962C8B-B14F-4D97-AF65-F5344CB8AC3E}">
        <p14:creationId xmlns:p14="http://schemas.microsoft.com/office/powerpoint/2010/main" val="3093426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a:extLst>
              <a:ext uri="{FF2B5EF4-FFF2-40B4-BE49-F238E27FC236}">
                <a16:creationId xmlns:a16="http://schemas.microsoft.com/office/drawing/2014/main" id="{6C5BAF5F-3232-3F49-91CE-2FDDE7E3A58A}"/>
              </a:ext>
            </a:extLst>
          </p:cNvPr>
          <p:cNvPicPr>
            <a:picLocks noGrp="1" noChangeAspect="1"/>
          </p:cNvPicPr>
          <p:nvPr>
            <p:ph idx="1"/>
          </p:nvPr>
        </p:nvPicPr>
        <p:blipFill>
          <a:blip r:embed="rId2"/>
          <a:stretch>
            <a:fillRect/>
          </a:stretch>
        </p:blipFill>
        <p:spPr>
          <a:xfrm rot="16200000">
            <a:off x="2577669" y="-2494721"/>
            <a:ext cx="7036662" cy="11847442"/>
          </a:xfrm>
          <a:prstGeom prst="rect">
            <a:avLst/>
          </a:prstGeom>
        </p:spPr>
      </p:pic>
      <p:sp>
        <p:nvSpPr>
          <p:cNvPr id="4" name="スライド番号プレースホルダー 3">
            <a:extLst>
              <a:ext uri="{FF2B5EF4-FFF2-40B4-BE49-F238E27FC236}">
                <a16:creationId xmlns:a16="http://schemas.microsoft.com/office/drawing/2014/main" id="{4CC6C0A9-356D-2D48-A9A1-6BC77A86A8E7}"/>
              </a:ext>
            </a:extLst>
          </p:cNvPr>
          <p:cNvSpPr>
            <a:spLocks noGrp="1"/>
          </p:cNvSpPr>
          <p:nvPr>
            <p:ph type="sldNum" sz="quarter" idx="12"/>
          </p:nvPr>
        </p:nvSpPr>
        <p:spPr/>
        <p:txBody>
          <a:bodyPr/>
          <a:lstStyle/>
          <a:p>
            <a:fld id="{FB8115FA-C9F7-C645-9907-1A10882E0D6A}" type="slidenum">
              <a:rPr kumimoji="1" lang="ja-JP" altLang="en-US" smtClean="0"/>
              <a:t>11</a:t>
            </a:fld>
            <a:endParaRPr kumimoji="1" lang="ja-JP" altLang="en-US"/>
          </a:p>
        </p:txBody>
      </p:sp>
      <p:sp>
        <p:nvSpPr>
          <p:cNvPr id="7" name="テキスト ボックス 6">
            <a:extLst>
              <a:ext uri="{FF2B5EF4-FFF2-40B4-BE49-F238E27FC236}">
                <a16:creationId xmlns:a16="http://schemas.microsoft.com/office/drawing/2014/main" id="{586EC758-7836-CD4A-9182-1623A59D73AD}"/>
              </a:ext>
            </a:extLst>
          </p:cNvPr>
          <p:cNvSpPr txBox="1"/>
          <p:nvPr/>
        </p:nvSpPr>
        <p:spPr>
          <a:xfrm>
            <a:off x="1417320" y="5945828"/>
            <a:ext cx="8887369" cy="369332"/>
          </a:xfrm>
          <a:prstGeom prst="rect">
            <a:avLst/>
          </a:prstGeom>
          <a:noFill/>
        </p:spPr>
        <p:txBody>
          <a:bodyPr wrap="none" rtlCol="0">
            <a:spAutoFit/>
          </a:bodyPr>
          <a:lstStyle/>
          <a:p>
            <a:r>
              <a:rPr lang="ja-JP" altLang="en-US"/>
              <a:t>前回の</a:t>
            </a:r>
            <a:r>
              <a:rPr lang="en-US" altLang="ja-JP" dirty="0"/>
              <a:t>20bit</a:t>
            </a:r>
            <a:r>
              <a:rPr lang="ja-JP" altLang="en-US"/>
              <a:t>データ測定</a:t>
            </a:r>
            <a:r>
              <a:rPr lang="en-US" altLang="ja-JP" dirty="0"/>
              <a:t>(</a:t>
            </a:r>
            <a:r>
              <a:rPr lang="ja-JP" altLang="en-US"/>
              <a:t>今回の条件ではこれよりも信号がはっきりしているはず。）</a:t>
            </a:r>
            <a:endParaRPr kumimoji="1" lang="ja-JP" altLang="en-US"/>
          </a:p>
        </p:txBody>
      </p:sp>
    </p:spTree>
    <p:extLst>
      <p:ext uri="{BB962C8B-B14F-4D97-AF65-F5344CB8AC3E}">
        <p14:creationId xmlns:p14="http://schemas.microsoft.com/office/powerpoint/2010/main" val="2578895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9EB73B8-2341-1448-A6F2-1FCC84B64ACF}"/>
              </a:ext>
            </a:extLst>
          </p:cNvPr>
          <p:cNvSpPr>
            <a:spLocks noGrp="1"/>
          </p:cNvSpPr>
          <p:nvPr>
            <p:ph type="sldNum" sz="quarter" idx="12"/>
          </p:nvPr>
        </p:nvSpPr>
        <p:spPr/>
        <p:txBody>
          <a:bodyPr/>
          <a:lstStyle/>
          <a:p>
            <a:fld id="{FB8115FA-C9F7-C645-9907-1A10882E0D6A}" type="slidenum">
              <a:rPr kumimoji="1" lang="ja-JP" altLang="en-US" smtClean="0"/>
              <a:t>12</a:t>
            </a:fld>
            <a:endParaRPr kumimoji="1" lang="ja-JP" altLang="en-US"/>
          </a:p>
        </p:txBody>
      </p:sp>
      <p:pic>
        <p:nvPicPr>
          <p:cNvPr id="5" name="図 4">
            <a:extLst>
              <a:ext uri="{FF2B5EF4-FFF2-40B4-BE49-F238E27FC236}">
                <a16:creationId xmlns:a16="http://schemas.microsoft.com/office/drawing/2014/main" id="{61E03B7E-94F0-604A-96A3-62558E3B7BCB}"/>
              </a:ext>
            </a:extLst>
          </p:cNvPr>
          <p:cNvPicPr>
            <a:picLocks noChangeAspect="1"/>
          </p:cNvPicPr>
          <p:nvPr/>
        </p:nvPicPr>
        <p:blipFill>
          <a:blip r:embed="rId2"/>
          <a:stretch>
            <a:fillRect/>
          </a:stretch>
        </p:blipFill>
        <p:spPr>
          <a:xfrm>
            <a:off x="812046" y="0"/>
            <a:ext cx="10567907" cy="6858000"/>
          </a:xfrm>
          <a:prstGeom prst="rect">
            <a:avLst/>
          </a:prstGeom>
        </p:spPr>
      </p:pic>
      <p:sp>
        <p:nvSpPr>
          <p:cNvPr id="6" name="テキスト ボックス 5">
            <a:extLst>
              <a:ext uri="{FF2B5EF4-FFF2-40B4-BE49-F238E27FC236}">
                <a16:creationId xmlns:a16="http://schemas.microsoft.com/office/drawing/2014/main" id="{906D3C96-FC03-654D-A7D0-A30B509C590F}"/>
              </a:ext>
            </a:extLst>
          </p:cNvPr>
          <p:cNvSpPr txBox="1"/>
          <p:nvPr/>
        </p:nvSpPr>
        <p:spPr>
          <a:xfrm>
            <a:off x="8128000" y="4100945"/>
            <a:ext cx="3299301" cy="646331"/>
          </a:xfrm>
          <a:prstGeom prst="rect">
            <a:avLst/>
          </a:prstGeom>
          <a:noFill/>
        </p:spPr>
        <p:txBody>
          <a:bodyPr wrap="none" rtlCol="0">
            <a:spAutoFit/>
          </a:bodyPr>
          <a:lstStyle/>
          <a:p>
            <a:r>
              <a:rPr kumimoji="1" lang="en-US" altLang="ja-JP" dirty="0"/>
              <a:t>Column-D LVDS Terminators</a:t>
            </a:r>
          </a:p>
          <a:p>
            <a:pPr algn="ctr"/>
            <a:r>
              <a:rPr lang="en-US" altLang="ja-JP" dirty="0"/>
              <a:t>(Side-0)</a:t>
            </a:r>
            <a:endParaRPr kumimoji="1" lang="ja-JP" altLang="en-US"/>
          </a:p>
        </p:txBody>
      </p:sp>
    </p:spTree>
    <p:extLst>
      <p:ext uri="{BB962C8B-B14F-4D97-AF65-F5344CB8AC3E}">
        <p14:creationId xmlns:p14="http://schemas.microsoft.com/office/powerpoint/2010/main" val="4088847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37BA0E0-A506-E441-B514-F81EB3D8748B}"/>
              </a:ext>
            </a:extLst>
          </p:cNvPr>
          <p:cNvSpPr>
            <a:spLocks noGrp="1"/>
          </p:cNvSpPr>
          <p:nvPr>
            <p:ph type="sldNum" sz="quarter" idx="12"/>
          </p:nvPr>
        </p:nvSpPr>
        <p:spPr/>
        <p:txBody>
          <a:bodyPr/>
          <a:lstStyle/>
          <a:p>
            <a:fld id="{FB8115FA-C9F7-C645-9907-1A10882E0D6A}" type="slidenum">
              <a:rPr kumimoji="1" lang="ja-JP" altLang="en-US" smtClean="0"/>
              <a:t>13</a:t>
            </a:fld>
            <a:endParaRPr kumimoji="1" lang="ja-JP" altLang="en-US"/>
          </a:p>
        </p:txBody>
      </p:sp>
      <p:pic>
        <p:nvPicPr>
          <p:cNvPr id="3" name="図 2">
            <a:extLst>
              <a:ext uri="{FF2B5EF4-FFF2-40B4-BE49-F238E27FC236}">
                <a16:creationId xmlns:a16="http://schemas.microsoft.com/office/drawing/2014/main" id="{31ED5DC8-41F9-334E-B3AD-577722998C71}"/>
              </a:ext>
            </a:extLst>
          </p:cNvPr>
          <p:cNvPicPr>
            <a:picLocks noChangeAspect="1"/>
          </p:cNvPicPr>
          <p:nvPr/>
        </p:nvPicPr>
        <p:blipFill>
          <a:blip r:embed="rId2"/>
          <a:stretch>
            <a:fillRect/>
          </a:stretch>
        </p:blipFill>
        <p:spPr>
          <a:xfrm>
            <a:off x="0" y="277837"/>
            <a:ext cx="12192000" cy="6302326"/>
          </a:xfrm>
          <a:prstGeom prst="rect">
            <a:avLst/>
          </a:prstGeom>
        </p:spPr>
      </p:pic>
      <p:sp>
        <p:nvSpPr>
          <p:cNvPr id="4" name="テキスト ボックス 3">
            <a:extLst>
              <a:ext uri="{FF2B5EF4-FFF2-40B4-BE49-F238E27FC236}">
                <a16:creationId xmlns:a16="http://schemas.microsoft.com/office/drawing/2014/main" id="{74A3F63C-59E1-BD44-96A3-D2958993C4D7}"/>
              </a:ext>
            </a:extLst>
          </p:cNvPr>
          <p:cNvSpPr txBox="1"/>
          <p:nvPr/>
        </p:nvSpPr>
        <p:spPr>
          <a:xfrm>
            <a:off x="8793018" y="5717309"/>
            <a:ext cx="3299301" cy="646331"/>
          </a:xfrm>
          <a:prstGeom prst="rect">
            <a:avLst/>
          </a:prstGeom>
          <a:noFill/>
        </p:spPr>
        <p:txBody>
          <a:bodyPr wrap="none" rtlCol="0">
            <a:spAutoFit/>
          </a:bodyPr>
          <a:lstStyle/>
          <a:p>
            <a:r>
              <a:rPr kumimoji="1" lang="en-US" altLang="ja-JP" dirty="0"/>
              <a:t>Column-D LVDS Terminators</a:t>
            </a:r>
          </a:p>
          <a:p>
            <a:pPr algn="ctr"/>
            <a:r>
              <a:rPr lang="en-US" altLang="ja-JP" dirty="0"/>
              <a:t>(Side-1)</a:t>
            </a:r>
            <a:endParaRPr lang="ja-JP" altLang="en-US"/>
          </a:p>
        </p:txBody>
      </p:sp>
    </p:spTree>
    <p:extLst>
      <p:ext uri="{BB962C8B-B14F-4D97-AF65-F5344CB8AC3E}">
        <p14:creationId xmlns:p14="http://schemas.microsoft.com/office/powerpoint/2010/main" val="3087115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945394E-39AE-664C-A7C3-22053DC5785E}"/>
              </a:ext>
            </a:extLst>
          </p:cNvPr>
          <p:cNvPicPr>
            <a:picLocks noChangeAspect="1"/>
          </p:cNvPicPr>
          <p:nvPr/>
        </p:nvPicPr>
        <p:blipFill>
          <a:blip r:embed="rId2"/>
          <a:stretch>
            <a:fillRect/>
          </a:stretch>
        </p:blipFill>
        <p:spPr>
          <a:xfrm>
            <a:off x="784412" y="0"/>
            <a:ext cx="10623176" cy="6858000"/>
          </a:xfrm>
          <a:prstGeom prst="rect">
            <a:avLst/>
          </a:prstGeom>
        </p:spPr>
      </p:pic>
      <p:sp>
        <p:nvSpPr>
          <p:cNvPr id="2" name="スライド番号プレースホルダー 1">
            <a:extLst>
              <a:ext uri="{FF2B5EF4-FFF2-40B4-BE49-F238E27FC236}">
                <a16:creationId xmlns:a16="http://schemas.microsoft.com/office/drawing/2014/main" id="{4E1BA6A4-113A-6349-AE7E-B4275DE5219B}"/>
              </a:ext>
            </a:extLst>
          </p:cNvPr>
          <p:cNvSpPr>
            <a:spLocks noGrp="1"/>
          </p:cNvSpPr>
          <p:nvPr>
            <p:ph type="sldNum" sz="quarter" idx="12"/>
          </p:nvPr>
        </p:nvSpPr>
        <p:spPr/>
        <p:txBody>
          <a:bodyPr/>
          <a:lstStyle/>
          <a:p>
            <a:fld id="{FB8115FA-C9F7-C645-9907-1A10882E0D6A}" type="slidenum">
              <a:rPr kumimoji="1" lang="ja-JP" altLang="en-US" smtClean="0"/>
              <a:t>14</a:t>
            </a:fld>
            <a:endParaRPr kumimoji="1" lang="ja-JP" altLang="en-US"/>
          </a:p>
        </p:txBody>
      </p:sp>
      <p:sp>
        <p:nvSpPr>
          <p:cNvPr id="4" name="テキスト ボックス 3">
            <a:extLst>
              <a:ext uri="{FF2B5EF4-FFF2-40B4-BE49-F238E27FC236}">
                <a16:creationId xmlns:a16="http://schemas.microsoft.com/office/drawing/2014/main" id="{002E38EB-CF37-EF48-8660-6A9BB50D8768}"/>
              </a:ext>
            </a:extLst>
          </p:cNvPr>
          <p:cNvSpPr txBox="1"/>
          <p:nvPr/>
        </p:nvSpPr>
        <p:spPr>
          <a:xfrm>
            <a:off x="4254920" y="4977926"/>
            <a:ext cx="4355680" cy="369332"/>
          </a:xfrm>
          <a:prstGeom prst="rect">
            <a:avLst/>
          </a:prstGeom>
          <a:noFill/>
        </p:spPr>
        <p:txBody>
          <a:bodyPr wrap="none" rtlCol="0">
            <a:spAutoFit/>
          </a:bodyPr>
          <a:lstStyle/>
          <a:p>
            <a:r>
              <a:rPr kumimoji="1" lang="en-US" altLang="ja-JP" dirty="0"/>
              <a:t>Column-D LVDS Terminators Station-3</a:t>
            </a:r>
            <a:endParaRPr kumimoji="1" lang="ja-JP" altLang="en-US"/>
          </a:p>
        </p:txBody>
      </p:sp>
    </p:spTree>
    <p:extLst>
      <p:ext uri="{BB962C8B-B14F-4D97-AF65-F5344CB8AC3E}">
        <p14:creationId xmlns:p14="http://schemas.microsoft.com/office/powerpoint/2010/main" val="914659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61A9CF6-6D72-E344-8DD4-C237EDC2ABE5}"/>
              </a:ext>
            </a:extLst>
          </p:cNvPr>
          <p:cNvSpPr>
            <a:spLocks noGrp="1"/>
          </p:cNvSpPr>
          <p:nvPr>
            <p:ph type="sldNum" sz="quarter" idx="12"/>
          </p:nvPr>
        </p:nvSpPr>
        <p:spPr/>
        <p:txBody>
          <a:bodyPr/>
          <a:lstStyle/>
          <a:p>
            <a:fld id="{FB8115FA-C9F7-C645-9907-1A10882E0D6A}" type="slidenum">
              <a:rPr kumimoji="1" lang="ja-JP" altLang="en-US" smtClean="0"/>
              <a:t>15</a:t>
            </a:fld>
            <a:endParaRPr kumimoji="1" lang="ja-JP" altLang="en-US"/>
          </a:p>
        </p:txBody>
      </p:sp>
      <p:pic>
        <p:nvPicPr>
          <p:cNvPr id="3" name="図 2">
            <a:extLst>
              <a:ext uri="{FF2B5EF4-FFF2-40B4-BE49-F238E27FC236}">
                <a16:creationId xmlns:a16="http://schemas.microsoft.com/office/drawing/2014/main" id="{DDCB7A56-14DC-5547-8C90-C805772BCF24}"/>
              </a:ext>
            </a:extLst>
          </p:cNvPr>
          <p:cNvPicPr>
            <a:picLocks noChangeAspect="1"/>
          </p:cNvPicPr>
          <p:nvPr/>
        </p:nvPicPr>
        <p:blipFill>
          <a:blip r:embed="rId2"/>
          <a:stretch>
            <a:fillRect/>
          </a:stretch>
        </p:blipFill>
        <p:spPr>
          <a:xfrm>
            <a:off x="1051206" y="175003"/>
            <a:ext cx="7319071" cy="3096530"/>
          </a:xfrm>
          <a:prstGeom prst="rect">
            <a:avLst/>
          </a:prstGeom>
        </p:spPr>
      </p:pic>
      <p:sp>
        <p:nvSpPr>
          <p:cNvPr id="4" name="テキスト ボックス 3">
            <a:extLst>
              <a:ext uri="{FF2B5EF4-FFF2-40B4-BE49-F238E27FC236}">
                <a16:creationId xmlns:a16="http://schemas.microsoft.com/office/drawing/2014/main" id="{D2410DDD-A47A-914E-BD0F-EAD88985ECE1}"/>
              </a:ext>
            </a:extLst>
          </p:cNvPr>
          <p:cNvSpPr txBox="1"/>
          <p:nvPr/>
        </p:nvSpPr>
        <p:spPr>
          <a:xfrm>
            <a:off x="8949780" y="1538602"/>
            <a:ext cx="3055645" cy="369332"/>
          </a:xfrm>
          <a:prstGeom prst="rect">
            <a:avLst/>
          </a:prstGeom>
          <a:noFill/>
        </p:spPr>
        <p:txBody>
          <a:bodyPr wrap="none" rtlCol="0">
            <a:spAutoFit/>
          </a:bodyPr>
          <a:lstStyle/>
          <a:p>
            <a:r>
              <a:rPr lang="en-US" altLang="ja-JP" dirty="0"/>
              <a:t>Column-D Sta-3, Chip-1~4</a:t>
            </a:r>
            <a:endParaRPr kumimoji="1" lang="ja-JP" altLang="en-US"/>
          </a:p>
        </p:txBody>
      </p:sp>
      <p:pic>
        <p:nvPicPr>
          <p:cNvPr id="5" name="図 4">
            <a:extLst>
              <a:ext uri="{FF2B5EF4-FFF2-40B4-BE49-F238E27FC236}">
                <a16:creationId xmlns:a16="http://schemas.microsoft.com/office/drawing/2014/main" id="{8C148C01-6F5E-DE44-9BA7-23FF867BF320}"/>
              </a:ext>
            </a:extLst>
          </p:cNvPr>
          <p:cNvPicPr>
            <a:picLocks noChangeAspect="1"/>
          </p:cNvPicPr>
          <p:nvPr/>
        </p:nvPicPr>
        <p:blipFill>
          <a:blip r:embed="rId3"/>
          <a:stretch>
            <a:fillRect/>
          </a:stretch>
        </p:blipFill>
        <p:spPr>
          <a:xfrm>
            <a:off x="1065840" y="3571755"/>
            <a:ext cx="7319070" cy="3111242"/>
          </a:xfrm>
          <a:prstGeom prst="rect">
            <a:avLst/>
          </a:prstGeom>
        </p:spPr>
      </p:pic>
      <p:cxnSp>
        <p:nvCxnSpPr>
          <p:cNvPr id="7" name="直線コネクタ 6">
            <a:extLst>
              <a:ext uri="{FF2B5EF4-FFF2-40B4-BE49-F238E27FC236}">
                <a16:creationId xmlns:a16="http://schemas.microsoft.com/office/drawing/2014/main" id="{02B3B406-F21D-0F49-AD99-00CBCAB70BD1}"/>
              </a:ext>
            </a:extLst>
          </p:cNvPr>
          <p:cNvCxnSpPr/>
          <p:nvPr/>
        </p:nvCxnSpPr>
        <p:spPr>
          <a:xfrm>
            <a:off x="944545" y="3429000"/>
            <a:ext cx="1106088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0BD6ACE9-AFEA-764C-8F55-52383685B0C5}"/>
              </a:ext>
            </a:extLst>
          </p:cNvPr>
          <p:cNvSpPr txBox="1"/>
          <p:nvPr/>
        </p:nvSpPr>
        <p:spPr>
          <a:xfrm>
            <a:off x="8879442" y="5035428"/>
            <a:ext cx="3041217" cy="369332"/>
          </a:xfrm>
          <a:prstGeom prst="rect">
            <a:avLst/>
          </a:prstGeom>
          <a:noFill/>
        </p:spPr>
        <p:txBody>
          <a:bodyPr wrap="none" rtlCol="0">
            <a:spAutoFit/>
          </a:bodyPr>
          <a:lstStyle/>
          <a:p>
            <a:r>
              <a:rPr lang="en-US" altLang="ja-JP" dirty="0"/>
              <a:t>Column-B Sta-3, Chip-1~4</a:t>
            </a:r>
            <a:endParaRPr kumimoji="1" lang="ja-JP" altLang="en-US"/>
          </a:p>
        </p:txBody>
      </p:sp>
    </p:spTree>
    <p:extLst>
      <p:ext uri="{BB962C8B-B14F-4D97-AF65-F5344CB8AC3E}">
        <p14:creationId xmlns:p14="http://schemas.microsoft.com/office/powerpoint/2010/main" val="1026507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2D80821F-1C07-CF47-8CA5-8C5C553AD3C6}"/>
              </a:ext>
            </a:extLst>
          </p:cNvPr>
          <p:cNvPicPr>
            <a:picLocks noGrp="1" noChangeAspect="1"/>
          </p:cNvPicPr>
          <p:nvPr>
            <p:ph idx="1"/>
          </p:nvPr>
        </p:nvPicPr>
        <p:blipFill>
          <a:blip r:embed="rId2"/>
          <a:stretch>
            <a:fillRect/>
          </a:stretch>
        </p:blipFill>
        <p:spPr>
          <a:xfrm>
            <a:off x="1024462" y="0"/>
            <a:ext cx="8957738" cy="6869844"/>
          </a:xfrm>
          <a:prstGeom prst="rect">
            <a:avLst/>
          </a:prstGeom>
        </p:spPr>
      </p:pic>
      <p:sp>
        <p:nvSpPr>
          <p:cNvPr id="4" name="スライド番号プレースホルダー 3">
            <a:extLst>
              <a:ext uri="{FF2B5EF4-FFF2-40B4-BE49-F238E27FC236}">
                <a16:creationId xmlns:a16="http://schemas.microsoft.com/office/drawing/2014/main" id="{C24BFA49-823E-3340-B3B7-715BA8619AFF}"/>
              </a:ext>
            </a:extLst>
          </p:cNvPr>
          <p:cNvSpPr>
            <a:spLocks noGrp="1"/>
          </p:cNvSpPr>
          <p:nvPr>
            <p:ph type="sldNum" sz="quarter" idx="12"/>
          </p:nvPr>
        </p:nvSpPr>
        <p:spPr/>
        <p:txBody>
          <a:bodyPr/>
          <a:lstStyle/>
          <a:p>
            <a:fld id="{FB8115FA-C9F7-C645-9907-1A10882E0D6A}" type="slidenum">
              <a:rPr kumimoji="1" lang="ja-JP" altLang="en-US" smtClean="0"/>
              <a:t>16</a:t>
            </a:fld>
            <a:endParaRPr kumimoji="1" lang="ja-JP" altLang="en-US"/>
          </a:p>
        </p:txBody>
      </p:sp>
      <p:sp>
        <p:nvSpPr>
          <p:cNvPr id="6" name="テキスト ボックス 5">
            <a:extLst>
              <a:ext uri="{FF2B5EF4-FFF2-40B4-BE49-F238E27FC236}">
                <a16:creationId xmlns:a16="http://schemas.microsoft.com/office/drawing/2014/main" id="{0A66D686-E8D5-F44E-8FAF-DFF208617CE5}"/>
              </a:ext>
            </a:extLst>
          </p:cNvPr>
          <p:cNvSpPr txBox="1"/>
          <p:nvPr/>
        </p:nvSpPr>
        <p:spPr>
          <a:xfrm>
            <a:off x="5430513" y="3244334"/>
            <a:ext cx="1273105" cy="369332"/>
          </a:xfrm>
          <a:prstGeom prst="rect">
            <a:avLst/>
          </a:prstGeom>
          <a:noFill/>
        </p:spPr>
        <p:txBody>
          <a:bodyPr wrap="none" rtlCol="0">
            <a:spAutoFit/>
          </a:bodyPr>
          <a:lstStyle/>
          <a:p>
            <a:r>
              <a:rPr kumimoji="1" lang="en-US" altLang="ja-JP" dirty="0"/>
              <a:t>Column-D</a:t>
            </a:r>
            <a:endParaRPr kumimoji="1" lang="ja-JP" altLang="en-US"/>
          </a:p>
        </p:txBody>
      </p:sp>
    </p:spTree>
    <p:extLst>
      <p:ext uri="{BB962C8B-B14F-4D97-AF65-F5344CB8AC3E}">
        <p14:creationId xmlns:p14="http://schemas.microsoft.com/office/powerpoint/2010/main" val="2599700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0E7DCB18-C684-CB4B-A489-5CE80833D117}"/>
              </a:ext>
            </a:extLst>
          </p:cNvPr>
          <p:cNvSpPr>
            <a:spLocks noGrp="1"/>
          </p:cNvSpPr>
          <p:nvPr>
            <p:ph type="sldNum" sz="quarter" idx="12"/>
          </p:nvPr>
        </p:nvSpPr>
        <p:spPr/>
        <p:txBody>
          <a:bodyPr/>
          <a:lstStyle/>
          <a:p>
            <a:fld id="{FB8115FA-C9F7-C645-9907-1A10882E0D6A}" type="slidenum">
              <a:rPr kumimoji="1" lang="ja-JP" altLang="en-US" smtClean="0"/>
              <a:t>17</a:t>
            </a:fld>
            <a:endParaRPr kumimoji="1" lang="ja-JP" altLang="en-US"/>
          </a:p>
        </p:txBody>
      </p:sp>
      <p:pic>
        <p:nvPicPr>
          <p:cNvPr id="5" name="図 4">
            <a:extLst>
              <a:ext uri="{FF2B5EF4-FFF2-40B4-BE49-F238E27FC236}">
                <a16:creationId xmlns:a16="http://schemas.microsoft.com/office/drawing/2014/main" id="{46091C17-3D4E-324E-A4A1-07CEC3EA9270}"/>
              </a:ext>
            </a:extLst>
          </p:cNvPr>
          <p:cNvPicPr>
            <a:picLocks noChangeAspect="1"/>
          </p:cNvPicPr>
          <p:nvPr/>
        </p:nvPicPr>
        <p:blipFill>
          <a:blip r:embed="rId2"/>
          <a:stretch>
            <a:fillRect/>
          </a:stretch>
        </p:blipFill>
        <p:spPr>
          <a:xfrm>
            <a:off x="734201" y="0"/>
            <a:ext cx="10723597" cy="6858000"/>
          </a:xfrm>
          <a:prstGeom prst="rect">
            <a:avLst/>
          </a:prstGeom>
        </p:spPr>
      </p:pic>
      <p:sp>
        <p:nvSpPr>
          <p:cNvPr id="6" name="テキスト ボックス 5">
            <a:extLst>
              <a:ext uri="{FF2B5EF4-FFF2-40B4-BE49-F238E27FC236}">
                <a16:creationId xmlns:a16="http://schemas.microsoft.com/office/drawing/2014/main" id="{E383864E-270E-FA45-B25D-0459871097C5}"/>
              </a:ext>
            </a:extLst>
          </p:cNvPr>
          <p:cNvSpPr txBox="1"/>
          <p:nvPr/>
        </p:nvSpPr>
        <p:spPr>
          <a:xfrm>
            <a:off x="8691418" y="4645890"/>
            <a:ext cx="3284874" cy="646331"/>
          </a:xfrm>
          <a:prstGeom prst="rect">
            <a:avLst/>
          </a:prstGeom>
          <a:noFill/>
        </p:spPr>
        <p:txBody>
          <a:bodyPr wrap="none" rtlCol="0">
            <a:spAutoFit/>
          </a:bodyPr>
          <a:lstStyle/>
          <a:p>
            <a:r>
              <a:rPr kumimoji="1" lang="en-US" altLang="ja-JP" dirty="0"/>
              <a:t>Column-B LVDS Terminators</a:t>
            </a:r>
          </a:p>
          <a:p>
            <a:pPr algn="ctr"/>
            <a:r>
              <a:rPr lang="en-US" altLang="ja-JP" dirty="0"/>
              <a:t>(Side-0)</a:t>
            </a:r>
            <a:endParaRPr kumimoji="1" lang="ja-JP" altLang="en-US"/>
          </a:p>
        </p:txBody>
      </p:sp>
    </p:spTree>
    <p:extLst>
      <p:ext uri="{BB962C8B-B14F-4D97-AF65-F5344CB8AC3E}">
        <p14:creationId xmlns:p14="http://schemas.microsoft.com/office/powerpoint/2010/main" val="544485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FB5CFEB-4233-B046-8025-63D0AB19B41D}"/>
              </a:ext>
            </a:extLst>
          </p:cNvPr>
          <p:cNvSpPr>
            <a:spLocks noGrp="1"/>
          </p:cNvSpPr>
          <p:nvPr>
            <p:ph type="sldNum" sz="quarter" idx="12"/>
          </p:nvPr>
        </p:nvSpPr>
        <p:spPr/>
        <p:txBody>
          <a:bodyPr/>
          <a:lstStyle/>
          <a:p>
            <a:fld id="{FB8115FA-C9F7-C645-9907-1A10882E0D6A}" type="slidenum">
              <a:rPr kumimoji="1" lang="ja-JP" altLang="en-US" smtClean="0"/>
              <a:t>18</a:t>
            </a:fld>
            <a:endParaRPr kumimoji="1" lang="ja-JP" altLang="en-US"/>
          </a:p>
        </p:txBody>
      </p:sp>
      <p:pic>
        <p:nvPicPr>
          <p:cNvPr id="5" name="図 4">
            <a:extLst>
              <a:ext uri="{FF2B5EF4-FFF2-40B4-BE49-F238E27FC236}">
                <a16:creationId xmlns:a16="http://schemas.microsoft.com/office/drawing/2014/main" id="{6F3D7786-F2D8-E04B-B745-67AF425B334A}"/>
              </a:ext>
            </a:extLst>
          </p:cNvPr>
          <p:cNvPicPr>
            <a:picLocks noChangeAspect="1"/>
          </p:cNvPicPr>
          <p:nvPr/>
        </p:nvPicPr>
        <p:blipFill>
          <a:blip r:embed="rId2"/>
          <a:stretch>
            <a:fillRect/>
          </a:stretch>
        </p:blipFill>
        <p:spPr>
          <a:xfrm>
            <a:off x="0" y="189168"/>
            <a:ext cx="12192000" cy="6479664"/>
          </a:xfrm>
          <a:prstGeom prst="rect">
            <a:avLst/>
          </a:prstGeom>
        </p:spPr>
      </p:pic>
      <p:sp>
        <p:nvSpPr>
          <p:cNvPr id="6" name="テキスト ボックス 5">
            <a:extLst>
              <a:ext uri="{FF2B5EF4-FFF2-40B4-BE49-F238E27FC236}">
                <a16:creationId xmlns:a16="http://schemas.microsoft.com/office/drawing/2014/main" id="{D00B29AE-7745-884C-80D0-3F918C2894AB}"/>
              </a:ext>
            </a:extLst>
          </p:cNvPr>
          <p:cNvSpPr txBox="1"/>
          <p:nvPr/>
        </p:nvSpPr>
        <p:spPr>
          <a:xfrm>
            <a:off x="8793018" y="5717309"/>
            <a:ext cx="3284874" cy="646331"/>
          </a:xfrm>
          <a:prstGeom prst="rect">
            <a:avLst/>
          </a:prstGeom>
          <a:noFill/>
        </p:spPr>
        <p:txBody>
          <a:bodyPr wrap="none" rtlCol="0">
            <a:spAutoFit/>
          </a:bodyPr>
          <a:lstStyle/>
          <a:p>
            <a:r>
              <a:rPr kumimoji="1" lang="en-US" altLang="ja-JP" dirty="0"/>
              <a:t>Column-B LVDS Terminators</a:t>
            </a:r>
          </a:p>
          <a:p>
            <a:pPr algn="ctr"/>
            <a:r>
              <a:rPr lang="en-US" altLang="ja-JP" dirty="0"/>
              <a:t> (Side-1)</a:t>
            </a:r>
            <a:endParaRPr kumimoji="1" lang="ja-JP" altLang="en-US"/>
          </a:p>
        </p:txBody>
      </p:sp>
    </p:spTree>
    <p:extLst>
      <p:ext uri="{BB962C8B-B14F-4D97-AF65-F5344CB8AC3E}">
        <p14:creationId xmlns:p14="http://schemas.microsoft.com/office/powerpoint/2010/main" val="428410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AA70557-CF23-EE4A-B79B-2BBFE90A9568}"/>
              </a:ext>
            </a:extLst>
          </p:cNvPr>
          <p:cNvSpPr>
            <a:spLocks noGrp="1"/>
          </p:cNvSpPr>
          <p:nvPr>
            <p:ph type="sldNum" sz="quarter" idx="12"/>
          </p:nvPr>
        </p:nvSpPr>
        <p:spPr/>
        <p:txBody>
          <a:bodyPr/>
          <a:lstStyle/>
          <a:p>
            <a:fld id="{FB8115FA-C9F7-C645-9907-1A10882E0D6A}" type="slidenum">
              <a:rPr kumimoji="1" lang="ja-JP" altLang="en-US" smtClean="0"/>
              <a:t>19</a:t>
            </a:fld>
            <a:endParaRPr kumimoji="1" lang="ja-JP" altLang="en-US"/>
          </a:p>
        </p:txBody>
      </p:sp>
      <p:pic>
        <p:nvPicPr>
          <p:cNvPr id="3" name="図 2">
            <a:extLst>
              <a:ext uri="{FF2B5EF4-FFF2-40B4-BE49-F238E27FC236}">
                <a16:creationId xmlns:a16="http://schemas.microsoft.com/office/drawing/2014/main" id="{3F5948DA-9333-E643-93FB-453237069C89}"/>
              </a:ext>
            </a:extLst>
          </p:cNvPr>
          <p:cNvPicPr>
            <a:picLocks noChangeAspect="1"/>
          </p:cNvPicPr>
          <p:nvPr/>
        </p:nvPicPr>
        <p:blipFill>
          <a:blip r:embed="rId2"/>
          <a:stretch>
            <a:fillRect/>
          </a:stretch>
        </p:blipFill>
        <p:spPr>
          <a:xfrm>
            <a:off x="838523" y="0"/>
            <a:ext cx="10514953" cy="6858000"/>
          </a:xfrm>
          <a:prstGeom prst="rect">
            <a:avLst/>
          </a:prstGeom>
        </p:spPr>
      </p:pic>
      <p:sp>
        <p:nvSpPr>
          <p:cNvPr id="5" name="テキスト ボックス 4">
            <a:extLst>
              <a:ext uri="{FF2B5EF4-FFF2-40B4-BE49-F238E27FC236}">
                <a16:creationId xmlns:a16="http://schemas.microsoft.com/office/drawing/2014/main" id="{0C3CC7D2-55D9-A946-A067-7DDF358484F3}"/>
              </a:ext>
            </a:extLst>
          </p:cNvPr>
          <p:cNvSpPr txBox="1"/>
          <p:nvPr/>
        </p:nvSpPr>
        <p:spPr>
          <a:xfrm>
            <a:off x="4254920" y="4977926"/>
            <a:ext cx="4341253" cy="369332"/>
          </a:xfrm>
          <a:prstGeom prst="rect">
            <a:avLst/>
          </a:prstGeom>
          <a:noFill/>
        </p:spPr>
        <p:txBody>
          <a:bodyPr wrap="none" rtlCol="0">
            <a:spAutoFit/>
          </a:bodyPr>
          <a:lstStyle/>
          <a:p>
            <a:r>
              <a:rPr kumimoji="1" lang="en-US" altLang="ja-JP" dirty="0"/>
              <a:t>Column-B LVDS Terminators Station-3</a:t>
            </a:r>
            <a:endParaRPr kumimoji="1" lang="ja-JP" altLang="en-US"/>
          </a:p>
        </p:txBody>
      </p:sp>
    </p:spTree>
    <p:extLst>
      <p:ext uri="{BB962C8B-B14F-4D97-AF65-F5344CB8AC3E}">
        <p14:creationId xmlns:p14="http://schemas.microsoft.com/office/powerpoint/2010/main" val="3868451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3AE4A5-67EB-4346-8669-F6CA65565D80}"/>
              </a:ext>
            </a:extLst>
          </p:cNvPr>
          <p:cNvSpPr>
            <a:spLocks noGrp="1"/>
          </p:cNvSpPr>
          <p:nvPr>
            <p:ph type="title"/>
          </p:nvPr>
        </p:nvSpPr>
        <p:spPr/>
        <p:txBody>
          <a:bodyPr/>
          <a:lstStyle/>
          <a:p>
            <a:r>
              <a:rPr kumimoji="1" lang="ja-JP" altLang="en-US"/>
              <a:t>変換ケーブル試作２号機</a:t>
            </a:r>
          </a:p>
        </p:txBody>
      </p:sp>
      <p:pic>
        <p:nvPicPr>
          <p:cNvPr id="4" name="コンテンツ プレースホルダー 3">
            <a:extLst>
              <a:ext uri="{FF2B5EF4-FFF2-40B4-BE49-F238E27FC236}">
                <a16:creationId xmlns:a16="http://schemas.microsoft.com/office/drawing/2014/main" id="{47257466-CC15-3846-9133-D2C382A1A6D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899895" y="1442166"/>
            <a:ext cx="7494827" cy="5154147"/>
          </a:xfrm>
          <a:prstGeom prst="rect">
            <a:avLst/>
          </a:prstGeom>
        </p:spPr>
      </p:pic>
      <p:sp>
        <p:nvSpPr>
          <p:cNvPr id="5" name="スライド番号プレースホルダー 4">
            <a:extLst>
              <a:ext uri="{FF2B5EF4-FFF2-40B4-BE49-F238E27FC236}">
                <a16:creationId xmlns:a16="http://schemas.microsoft.com/office/drawing/2014/main" id="{9BA85E2C-9439-D046-AC6F-1B56F4D1F012}"/>
              </a:ext>
            </a:extLst>
          </p:cNvPr>
          <p:cNvSpPr>
            <a:spLocks noGrp="1"/>
          </p:cNvSpPr>
          <p:nvPr>
            <p:ph type="sldNum" sz="quarter" idx="12"/>
          </p:nvPr>
        </p:nvSpPr>
        <p:spPr/>
        <p:txBody>
          <a:bodyPr/>
          <a:lstStyle/>
          <a:p>
            <a:fld id="{FB8115FA-C9F7-C645-9907-1A10882E0D6A}" type="slidenum">
              <a:rPr kumimoji="1" lang="ja-JP" altLang="en-US" smtClean="0"/>
              <a:t>2</a:t>
            </a:fld>
            <a:endParaRPr kumimoji="1" lang="ja-JP" altLang="en-US"/>
          </a:p>
        </p:txBody>
      </p:sp>
    </p:spTree>
    <p:extLst>
      <p:ext uri="{BB962C8B-B14F-4D97-AF65-F5344CB8AC3E}">
        <p14:creationId xmlns:p14="http://schemas.microsoft.com/office/powerpoint/2010/main" val="2524899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8ACD56F9-75D7-A640-873B-164C005B1EDA}"/>
              </a:ext>
            </a:extLst>
          </p:cNvPr>
          <p:cNvSpPr>
            <a:spLocks noGrp="1"/>
          </p:cNvSpPr>
          <p:nvPr>
            <p:ph type="sldNum" sz="quarter" idx="12"/>
          </p:nvPr>
        </p:nvSpPr>
        <p:spPr/>
        <p:txBody>
          <a:bodyPr/>
          <a:lstStyle/>
          <a:p>
            <a:fld id="{FB8115FA-C9F7-C645-9907-1A10882E0D6A}" type="slidenum">
              <a:rPr kumimoji="1" lang="ja-JP" altLang="en-US" smtClean="0"/>
              <a:t>20</a:t>
            </a:fld>
            <a:endParaRPr kumimoji="1" lang="ja-JP" altLang="en-US"/>
          </a:p>
        </p:txBody>
      </p:sp>
      <p:pic>
        <p:nvPicPr>
          <p:cNvPr id="5" name="図 4">
            <a:extLst>
              <a:ext uri="{FF2B5EF4-FFF2-40B4-BE49-F238E27FC236}">
                <a16:creationId xmlns:a16="http://schemas.microsoft.com/office/drawing/2014/main" id="{A0D458C5-FFEF-5244-8704-FC65EA64A673}"/>
              </a:ext>
            </a:extLst>
          </p:cNvPr>
          <p:cNvPicPr>
            <a:picLocks noChangeAspect="1"/>
          </p:cNvPicPr>
          <p:nvPr/>
        </p:nvPicPr>
        <p:blipFill>
          <a:blip r:embed="rId2"/>
          <a:stretch>
            <a:fillRect/>
          </a:stretch>
        </p:blipFill>
        <p:spPr>
          <a:xfrm>
            <a:off x="1920240" y="-36377"/>
            <a:ext cx="6827520" cy="6757852"/>
          </a:xfrm>
          <a:prstGeom prst="rect">
            <a:avLst/>
          </a:prstGeom>
        </p:spPr>
      </p:pic>
      <p:sp>
        <p:nvSpPr>
          <p:cNvPr id="6" name="テキスト ボックス 5">
            <a:extLst>
              <a:ext uri="{FF2B5EF4-FFF2-40B4-BE49-F238E27FC236}">
                <a16:creationId xmlns:a16="http://schemas.microsoft.com/office/drawing/2014/main" id="{0E34B7D3-897F-CD42-B493-8555A3A8066A}"/>
              </a:ext>
            </a:extLst>
          </p:cNvPr>
          <p:cNvSpPr txBox="1"/>
          <p:nvPr/>
        </p:nvSpPr>
        <p:spPr>
          <a:xfrm>
            <a:off x="4822895" y="3244334"/>
            <a:ext cx="1258678" cy="369332"/>
          </a:xfrm>
          <a:prstGeom prst="rect">
            <a:avLst/>
          </a:prstGeom>
          <a:noFill/>
        </p:spPr>
        <p:txBody>
          <a:bodyPr wrap="none" rtlCol="0">
            <a:spAutoFit/>
          </a:bodyPr>
          <a:lstStyle/>
          <a:p>
            <a:r>
              <a:rPr kumimoji="1" lang="en-US" altLang="ja-JP" dirty="0"/>
              <a:t>Column-B</a:t>
            </a:r>
            <a:endParaRPr kumimoji="1" lang="ja-JP" altLang="en-US"/>
          </a:p>
        </p:txBody>
      </p:sp>
    </p:spTree>
    <p:extLst>
      <p:ext uri="{BB962C8B-B14F-4D97-AF65-F5344CB8AC3E}">
        <p14:creationId xmlns:p14="http://schemas.microsoft.com/office/powerpoint/2010/main" val="1290525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5E00E7-0E0F-7945-AFF6-F6DB8B0281E3}"/>
              </a:ext>
            </a:extLst>
          </p:cNvPr>
          <p:cNvSpPr>
            <a:spLocks noGrp="1"/>
          </p:cNvSpPr>
          <p:nvPr>
            <p:ph type="title"/>
          </p:nvPr>
        </p:nvSpPr>
        <p:spPr>
          <a:xfrm>
            <a:off x="838200" y="151363"/>
            <a:ext cx="10515600" cy="1325563"/>
          </a:xfrm>
        </p:spPr>
        <p:txBody>
          <a:bodyPr/>
          <a:lstStyle/>
          <a:p>
            <a:r>
              <a:rPr lang="en-US" altLang="ja-JP" dirty="0"/>
              <a:t>ROC Column-D Power Distribution</a:t>
            </a:r>
            <a:endParaRPr kumimoji="1" lang="ja-JP" altLang="en-US"/>
          </a:p>
        </p:txBody>
      </p:sp>
      <p:pic>
        <p:nvPicPr>
          <p:cNvPr id="5" name="コンテンツ プレースホルダー 4">
            <a:extLst>
              <a:ext uri="{FF2B5EF4-FFF2-40B4-BE49-F238E27FC236}">
                <a16:creationId xmlns:a16="http://schemas.microsoft.com/office/drawing/2014/main" id="{F5DAF608-0C92-D94D-85E2-3B792D445FE3}"/>
              </a:ext>
            </a:extLst>
          </p:cNvPr>
          <p:cNvPicPr>
            <a:picLocks noGrp="1" noChangeAspect="1"/>
          </p:cNvPicPr>
          <p:nvPr>
            <p:ph idx="1"/>
          </p:nvPr>
        </p:nvPicPr>
        <p:blipFill>
          <a:blip r:embed="rId2"/>
          <a:stretch>
            <a:fillRect/>
          </a:stretch>
        </p:blipFill>
        <p:spPr>
          <a:xfrm>
            <a:off x="461999" y="1294363"/>
            <a:ext cx="4154605" cy="5244549"/>
          </a:xfrm>
          <a:prstGeom prst="rect">
            <a:avLst/>
          </a:prstGeom>
        </p:spPr>
      </p:pic>
      <p:sp>
        <p:nvSpPr>
          <p:cNvPr id="4" name="スライド番号プレースホルダー 3">
            <a:extLst>
              <a:ext uri="{FF2B5EF4-FFF2-40B4-BE49-F238E27FC236}">
                <a16:creationId xmlns:a16="http://schemas.microsoft.com/office/drawing/2014/main" id="{E829ED3D-935E-A14D-9F31-FF68970E73AB}"/>
              </a:ext>
            </a:extLst>
          </p:cNvPr>
          <p:cNvSpPr>
            <a:spLocks noGrp="1"/>
          </p:cNvSpPr>
          <p:nvPr>
            <p:ph type="sldNum" sz="quarter" idx="12"/>
          </p:nvPr>
        </p:nvSpPr>
        <p:spPr/>
        <p:txBody>
          <a:bodyPr/>
          <a:lstStyle/>
          <a:p>
            <a:fld id="{FB8115FA-C9F7-C645-9907-1A10882E0D6A}" type="slidenum">
              <a:rPr kumimoji="1" lang="ja-JP" altLang="en-US" smtClean="0"/>
              <a:t>21</a:t>
            </a:fld>
            <a:endParaRPr kumimoji="1" lang="ja-JP" altLang="en-US"/>
          </a:p>
        </p:txBody>
      </p:sp>
      <p:pic>
        <p:nvPicPr>
          <p:cNvPr id="6" name="図 5">
            <a:extLst>
              <a:ext uri="{FF2B5EF4-FFF2-40B4-BE49-F238E27FC236}">
                <a16:creationId xmlns:a16="http://schemas.microsoft.com/office/drawing/2014/main" id="{BA5E4397-917B-ED45-96EF-98B9C6E7CFA8}"/>
              </a:ext>
            </a:extLst>
          </p:cNvPr>
          <p:cNvPicPr>
            <a:picLocks noChangeAspect="1"/>
          </p:cNvPicPr>
          <p:nvPr/>
        </p:nvPicPr>
        <p:blipFill>
          <a:blip r:embed="rId3"/>
          <a:stretch>
            <a:fillRect/>
          </a:stretch>
        </p:blipFill>
        <p:spPr>
          <a:xfrm>
            <a:off x="4468310" y="1294363"/>
            <a:ext cx="7033784" cy="1566820"/>
          </a:xfrm>
          <a:prstGeom prst="rect">
            <a:avLst/>
          </a:prstGeom>
        </p:spPr>
      </p:pic>
    </p:spTree>
    <p:extLst>
      <p:ext uri="{BB962C8B-B14F-4D97-AF65-F5344CB8AC3E}">
        <p14:creationId xmlns:p14="http://schemas.microsoft.com/office/powerpoint/2010/main" val="356231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62C58C-DAB4-6B40-AFA1-A9035D4612FC}"/>
              </a:ext>
            </a:extLst>
          </p:cNvPr>
          <p:cNvSpPr>
            <a:spLocks noGrp="1"/>
          </p:cNvSpPr>
          <p:nvPr>
            <p:ph type="title"/>
          </p:nvPr>
        </p:nvSpPr>
        <p:spPr/>
        <p:txBody>
          <a:bodyPr/>
          <a:lstStyle/>
          <a:p>
            <a:r>
              <a:rPr kumimoji="1" lang="en-US" altLang="ja-JP" dirty="0"/>
              <a:t>2021</a:t>
            </a:r>
            <a:r>
              <a:rPr kumimoji="1" lang="ja-JP" altLang="en-US"/>
              <a:t>年</a:t>
            </a:r>
            <a:r>
              <a:rPr kumimoji="1" lang="en-US" altLang="ja-JP" dirty="0"/>
              <a:t>7</a:t>
            </a:r>
            <a:r>
              <a:rPr kumimoji="1" lang="ja-JP" altLang="en-US"/>
              <a:t>月の波形測定の様子</a:t>
            </a:r>
          </a:p>
        </p:txBody>
      </p:sp>
      <p:pic>
        <p:nvPicPr>
          <p:cNvPr id="5" name="コンテンツ プレースホルダー 4">
            <a:extLst>
              <a:ext uri="{FF2B5EF4-FFF2-40B4-BE49-F238E27FC236}">
                <a16:creationId xmlns:a16="http://schemas.microsoft.com/office/drawing/2014/main" id="{B7D1B63A-EBD3-B54C-A029-B5C792E6EDA3}"/>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67802" y="1637067"/>
            <a:ext cx="6174289" cy="4616060"/>
          </a:xfrm>
          <a:prstGeom prst="rect">
            <a:avLst/>
          </a:prstGeom>
        </p:spPr>
      </p:pic>
      <p:sp>
        <p:nvSpPr>
          <p:cNvPr id="4" name="スライド番号プレースホルダー 3">
            <a:extLst>
              <a:ext uri="{FF2B5EF4-FFF2-40B4-BE49-F238E27FC236}">
                <a16:creationId xmlns:a16="http://schemas.microsoft.com/office/drawing/2014/main" id="{533A8D5E-1BD9-C14F-B9CF-44694207DD0A}"/>
              </a:ext>
            </a:extLst>
          </p:cNvPr>
          <p:cNvSpPr>
            <a:spLocks noGrp="1"/>
          </p:cNvSpPr>
          <p:nvPr>
            <p:ph type="sldNum" sz="quarter" idx="12"/>
          </p:nvPr>
        </p:nvSpPr>
        <p:spPr/>
        <p:txBody>
          <a:bodyPr/>
          <a:lstStyle/>
          <a:p>
            <a:fld id="{FB8115FA-C9F7-C645-9907-1A10882E0D6A}" type="slidenum">
              <a:rPr kumimoji="1" lang="ja-JP" altLang="en-US" smtClean="0"/>
              <a:t>22</a:t>
            </a:fld>
            <a:endParaRPr kumimoji="1" lang="ja-JP" altLang="en-US"/>
          </a:p>
        </p:txBody>
      </p:sp>
      <p:pic>
        <p:nvPicPr>
          <p:cNvPr id="6" name="コンテンツ プレースホルダー 4">
            <a:extLst>
              <a:ext uri="{FF2B5EF4-FFF2-40B4-BE49-F238E27FC236}">
                <a16:creationId xmlns:a16="http://schemas.microsoft.com/office/drawing/2014/main" id="{870677EC-50D8-7949-AE96-FAFDD7AD9D0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25705" y="1360885"/>
            <a:ext cx="4698493" cy="5152831"/>
          </a:xfrm>
          <a:prstGeom prst="rect">
            <a:avLst/>
          </a:prstGeom>
        </p:spPr>
      </p:pic>
    </p:spTree>
    <p:extLst>
      <p:ext uri="{BB962C8B-B14F-4D97-AF65-F5344CB8AC3E}">
        <p14:creationId xmlns:p14="http://schemas.microsoft.com/office/powerpoint/2010/main" val="380468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7AF7F179-B42A-3347-920C-39ED92198640}"/>
              </a:ext>
            </a:extLst>
          </p:cNvPr>
          <p:cNvSpPr>
            <a:spLocks noGrp="1"/>
          </p:cNvSpPr>
          <p:nvPr>
            <p:ph type="title"/>
          </p:nvPr>
        </p:nvSpPr>
        <p:spPr/>
        <p:txBody>
          <a:bodyPr/>
          <a:lstStyle/>
          <a:p>
            <a:r>
              <a:rPr lang="en-US" altLang="ja-JP" dirty="0"/>
              <a:t>2022/6/22</a:t>
            </a:r>
            <a:r>
              <a:rPr lang="ja-JP" altLang="en-US"/>
              <a:t>測定のまとめ</a:t>
            </a:r>
          </a:p>
        </p:txBody>
      </p:sp>
      <p:sp>
        <p:nvSpPr>
          <p:cNvPr id="6" name="テキスト プレースホルダー 5">
            <a:extLst>
              <a:ext uri="{FF2B5EF4-FFF2-40B4-BE49-F238E27FC236}">
                <a16:creationId xmlns:a16="http://schemas.microsoft.com/office/drawing/2014/main" id="{C50721BA-5E4A-4849-8818-641EAA57E724}"/>
              </a:ext>
            </a:extLst>
          </p:cNvPr>
          <p:cNvSpPr>
            <a:spLocks noGrp="1"/>
          </p:cNvSpPr>
          <p:nvPr>
            <p:ph type="body" idx="1"/>
          </p:nvPr>
        </p:nvSpPr>
        <p:spPr/>
        <p:txBody>
          <a:bodyPr/>
          <a:lstStyle/>
          <a:p>
            <a:endParaRPr lang="ja-JP" altLang="en-US"/>
          </a:p>
        </p:txBody>
      </p:sp>
      <p:sp>
        <p:nvSpPr>
          <p:cNvPr id="4" name="スライド番号プレースホルダー 3">
            <a:extLst>
              <a:ext uri="{FF2B5EF4-FFF2-40B4-BE49-F238E27FC236}">
                <a16:creationId xmlns:a16="http://schemas.microsoft.com/office/drawing/2014/main" id="{B8C51CB5-0872-E94A-8D5A-AD3322957720}"/>
              </a:ext>
            </a:extLst>
          </p:cNvPr>
          <p:cNvSpPr>
            <a:spLocks noGrp="1"/>
          </p:cNvSpPr>
          <p:nvPr>
            <p:ph type="sldNum" sz="quarter" idx="12"/>
          </p:nvPr>
        </p:nvSpPr>
        <p:spPr/>
        <p:txBody>
          <a:bodyPr/>
          <a:lstStyle/>
          <a:p>
            <a:fld id="{FB8115FA-C9F7-C645-9907-1A10882E0D6A}" type="slidenum">
              <a:rPr kumimoji="1" lang="ja-JP" altLang="en-US" smtClean="0"/>
              <a:t>23</a:t>
            </a:fld>
            <a:endParaRPr kumimoji="1" lang="ja-JP" altLang="en-US"/>
          </a:p>
        </p:txBody>
      </p:sp>
    </p:spTree>
    <p:extLst>
      <p:ext uri="{BB962C8B-B14F-4D97-AF65-F5344CB8AC3E}">
        <p14:creationId xmlns:p14="http://schemas.microsoft.com/office/powerpoint/2010/main" val="1746003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A30B40-78FC-A24B-88B7-49AF9A0ECBCB}"/>
              </a:ext>
            </a:extLst>
          </p:cNvPr>
          <p:cNvSpPr>
            <a:spLocks noGrp="1"/>
          </p:cNvSpPr>
          <p:nvPr>
            <p:ph type="title"/>
          </p:nvPr>
        </p:nvSpPr>
        <p:spPr/>
        <p:txBody>
          <a:bodyPr/>
          <a:lstStyle/>
          <a:p>
            <a:r>
              <a:rPr kumimoji="1" lang="ja-JP" altLang="en-US"/>
              <a:t>測定条件</a:t>
            </a:r>
          </a:p>
        </p:txBody>
      </p:sp>
      <p:sp>
        <p:nvSpPr>
          <p:cNvPr id="4" name="スライド番号プレースホルダー 3">
            <a:extLst>
              <a:ext uri="{FF2B5EF4-FFF2-40B4-BE49-F238E27FC236}">
                <a16:creationId xmlns:a16="http://schemas.microsoft.com/office/drawing/2014/main" id="{E5C6607B-422E-9348-B661-63BDFAE97A69}"/>
              </a:ext>
            </a:extLst>
          </p:cNvPr>
          <p:cNvSpPr>
            <a:spLocks noGrp="1"/>
          </p:cNvSpPr>
          <p:nvPr>
            <p:ph type="sldNum" sz="quarter" idx="12"/>
          </p:nvPr>
        </p:nvSpPr>
        <p:spPr/>
        <p:txBody>
          <a:bodyPr/>
          <a:lstStyle/>
          <a:p>
            <a:fld id="{FB8115FA-C9F7-C645-9907-1A10882E0D6A}" type="slidenum">
              <a:rPr kumimoji="1" lang="ja-JP" altLang="en-US" smtClean="0"/>
              <a:t>24</a:t>
            </a:fld>
            <a:endParaRPr kumimoji="1" lang="ja-JP" altLang="en-US"/>
          </a:p>
        </p:txBody>
      </p:sp>
      <p:pic>
        <p:nvPicPr>
          <p:cNvPr id="5" name="コンテンツ プレースホルダー 8" descr="電子機器, 回路 が含まれている画像&#10;&#10;自動的に生成された説明">
            <a:extLst>
              <a:ext uri="{FF2B5EF4-FFF2-40B4-BE49-F238E27FC236}">
                <a16:creationId xmlns:a16="http://schemas.microsoft.com/office/drawing/2014/main" id="{6636CB56-7849-C24A-8AA2-250AC04980A0}"/>
              </a:ext>
            </a:extLst>
          </p:cNvPr>
          <p:cNvPicPr>
            <a:picLocks noChangeAspect="1"/>
          </p:cNvPicPr>
          <p:nvPr/>
        </p:nvPicPr>
        <p:blipFill>
          <a:blip r:embed="rId2"/>
          <a:stretch>
            <a:fillRect/>
          </a:stretch>
        </p:blipFill>
        <p:spPr>
          <a:xfrm>
            <a:off x="9251421" y="0"/>
            <a:ext cx="2940579" cy="2205434"/>
          </a:xfrm>
          <a:prstGeom prst="rect">
            <a:avLst/>
          </a:prstGeom>
        </p:spPr>
      </p:pic>
      <p:sp>
        <p:nvSpPr>
          <p:cNvPr id="3" name="コンテンツ プレースホルダー 2">
            <a:extLst>
              <a:ext uri="{FF2B5EF4-FFF2-40B4-BE49-F238E27FC236}">
                <a16:creationId xmlns:a16="http://schemas.microsoft.com/office/drawing/2014/main" id="{4E25D5B3-CD40-2344-BCBE-8935760D1DAE}"/>
              </a:ext>
            </a:extLst>
          </p:cNvPr>
          <p:cNvSpPr>
            <a:spLocks noGrp="1"/>
          </p:cNvSpPr>
          <p:nvPr>
            <p:ph idx="1"/>
          </p:nvPr>
        </p:nvSpPr>
        <p:spPr>
          <a:xfrm>
            <a:off x="653142" y="2005012"/>
            <a:ext cx="10515600" cy="4351338"/>
          </a:xfrm>
        </p:spPr>
        <p:txBody>
          <a:bodyPr/>
          <a:lstStyle/>
          <a:p>
            <a:r>
              <a:rPr kumimoji="1" lang="ja-JP" altLang="en-US"/>
              <a:t>オシロスコープのトリガーはプローブするデータ自身ではなく、キャリブレーションパルスを使う。</a:t>
            </a:r>
            <a:endParaRPr kumimoji="1" lang="en-US" altLang="ja-JP" dirty="0"/>
          </a:p>
          <a:p>
            <a:r>
              <a:rPr kumimoji="1" lang="en-US" altLang="ja-JP" dirty="0"/>
              <a:t>Interception Board</a:t>
            </a:r>
            <a:r>
              <a:rPr kumimoji="1" lang="ja-JP" altLang="en-US"/>
              <a:t>の</a:t>
            </a:r>
            <a:r>
              <a:rPr kumimoji="1" lang="en-US" altLang="ja-JP" dirty="0"/>
              <a:t>Inject</a:t>
            </a:r>
            <a:r>
              <a:rPr kumimoji="1" lang="ja-JP" altLang="en-US"/>
              <a:t>はコピーが２ピンに出力されている。差動プローブで観測するとキャンセルされる。</a:t>
            </a:r>
            <a:endParaRPr kumimoji="1" lang="en-US" altLang="ja-JP" dirty="0"/>
          </a:p>
          <a:p>
            <a:r>
              <a:rPr kumimoji="1" lang="en-US" altLang="ja-JP" dirty="0"/>
              <a:t>Interception Board</a:t>
            </a:r>
            <a:r>
              <a:rPr kumimoji="1" lang="ja-JP" altLang="en-US"/>
              <a:t>でのキャリブレーションパルスは、</a:t>
            </a:r>
            <a:r>
              <a:rPr kumimoji="1" lang="en-US" altLang="ja-JP" dirty="0"/>
              <a:t>300MHz</a:t>
            </a:r>
            <a:r>
              <a:rPr kumimoji="1" lang="ja-JP" altLang="en-US"/>
              <a:t>では観測できたが</a:t>
            </a:r>
            <a:r>
              <a:rPr kumimoji="1" lang="en-US" altLang="ja-JP" dirty="0"/>
              <a:t>(</a:t>
            </a:r>
            <a:r>
              <a:rPr kumimoji="1" lang="ja-JP" altLang="en-US"/>
              <a:t>次ページ参照）、産技研の高速オシロではノイズばかりで観測できず。</a:t>
            </a:r>
            <a:endParaRPr kumimoji="1" lang="en-US" altLang="ja-JP" dirty="0"/>
          </a:p>
          <a:p>
            <a:r>
              <a:rPr lang="ja-JP" altLang="en-US"/>
              <a:t>結局</a:t>
            </a:r>
            <a:r>
              <a:rPr lang="en-US" altLang="ja-JP" dirty="0"/>
              <a:t>C2265</a:t>
            </a:r>
            <a:r>
              <a:rPr lang="ja-JP" altLang="en-US"/>
              <a:t>の両足に半田付けした</a:t>
            </a:r>
            <a:r>
              <a:rPr lang="en-US" altLang="ja-JP" dirty="0"/>
              <a:t>Pig tail</a:t>
            </a:r>
            <a:r>
              <a:rPr lang="ja-JP" altLang="en-US"/>
              <a:t>をプローブして高速オシロのトリガーとした。</a:t>
            </a:r>
            <a:endParaRPr kumimoji="1" lang="ja-JP" altLang="en-US"/>
          </a:p>
        </p:txBody>
      </p:sp>
    </p:spTree>
    <p:extLst>
      <p:ext uri="{BB962C8B-B14F-4D97-AF65-F5344CB8AC3E}">
        <p14:creationId xmlns:p14="http://schemas.microsoft.com/office/powerpoint/2010/main" val="381157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A5C16C68-7CD0-E744-A3B5-4B5E2358E495}"/>
              </a:ext>
            </a:extLst>
          </p:cNvPr>
          <p:cNvSpPr>
            <a:spLocks noGrp="1"/>
          </p:cNvSpPr>
          <p:nvPr>
            <p:ph type="title"/>
          </p:nvPr>
        </p:nvSpPr>
        <p:spPr/>
        <p:txBody>
          <a:bodyPr/>
          <a:lstStyle/>
          <a:p>
            <a:r>
              <a:rPr lang="en-US" altLang="ja-JP" dirty="0"/>
              <a:t>Interception Board</a:t>
            </a:r>
            <a:r>
              <a:rPr lang="ja-JP" altLang="en-US"/>
              <a:t>で観測したキャリブレーションパルス</a:t>
            </a:r>
          </a:p>
        </p:txBody>
      </p:sp>
      <p:pic>
        <p:nvPicPr>
          <p:cNvPr id="9" name="コンテンツ プレースホルダー 8" descr="モニター画面に映るゲーム画面&#10;&#10;低い精度で自動的に生成された説明">
            <a:extLst>
              <a:ext uri="{FF2B5EF4-FFF2-40B4-BE49-F238E27FC236}">
                <a16:creationId xmlns:a16="http://schemas.microsoft.com/office/drawing/2014/main" id="{24F17A1C-D9AA-8444-9C9C-178B8812E1D4}"/>
              </a:ext>
            </a:extLst>
          </p:cNvPr>
          <p:cNvPicPr>
            <a:picLocks noGrp="1" noChangeAspect="1"/>
          </p:cNvPicPr>
          <p:nvPr>
            <p:ph sz="half" idx="1"/>
          </p:nvPr>
        </p:nvPicPr>
        <p:blipFill>
          <a:blip r:embed="rId2"/>
          <a:stretch>
            <a:fillRect/>
          </a:stretch>
        </p:blipFill>
        <p:spPr>
          <a:xfrm>
            <a:off x="838200" y="2058194"/>
            <a:ext cx="5181600" cy="3886200"/>
          </a:xfrm>
        </p:spPr>
      </p:pic>
      <p:pic>
        <p:nvPicPr>
          <p:cNvPr id="11" name="コンテンツ プレースホルダー 10" descr="グラフィカル ユーザー インターフェイス&#10;&#10;自動的に生成された説明">
            <a:extLst>
              <a:ext uri="{FF2B5EF4-FFF2-40B4-BE49-F238E27FC236}">
                <a16:creationId xmlns:a16="http://schemas.microsoft.com/office/drawing/2014/main" id="{18D78398-9CC7-2848-AE79-52B0F4BA2BE2}"/>
              </a:ext>
            </a:extLst>
          </p:cNvPr>
          <p:cNvPicPr>
            <a:picLocks noGrp="1" noChangeAspect="1"/>
          </p:cNvPicPr>
          <p:nvPr>
            <p:ph sz="half" idx="2"/>
          </p:nvPr>
        </p:nvPicPr>
        <p:blipFill>
          <a:blip r:embed="rId3"/>
          <a:stretch>
            <a:fillRect/>
          </a:stretch>
        </p:blipFill>
        <p:spPr>
          <a:xfrm>
            <a:off x="6172200" y="2058194"/>
            <a:ext cx="5181600" cy="3886200"/>
          </a:xfrm>
        </p:spPr>
      </p:pic>
      <p:sp>
        <p:nvSpPr>
          <p:cNvPr id="4" name="スライド番号プレースホルダー 3">
            <a:extLst>
              <a:ext uri="{FF2B5EF4-FFF2-40B4-BE49-F238E27FC236}">
                <a16:creationId xmlns:a16="http://schemas.microsoft.com/office/drawing/2014/main" id="{D21EA26F-563E-DE47-9035-76DE3B23E4D4}"/>
              </a:ext>
            </a:extLst>
          </p:cNvPr>
          <p:cNvSpPr>
            <a:spLocks noGrp="1"/>
          </p:cNvSpPr>
          <p:nvPr>
            <p:ph type="sldNum" sz="quarter" idx="12"/>
          </p:nvPr>
        </p:nvSpPr>
        <p:spPr/>
        <p:txBody>
          <a:bodyPr/>
          <a:lstStyle/>
          <a:p>
            <a:fld id="{FB8115FA-C9F7-C645-9907-1A10882E0D6A}" type="slidenum">
              <a:rPr kumimoji="1" lang="ja-JP" altLang="en-US" smtClean="0"/>
              <a:t>25</a:t>
            </a:fld>
            <a:endParaRPr kumimoji="1" lang="ja-JP" altLang="en-US"/>
          </a:p>
        </p:txBody>
      </p:sp>
      <p:sp>
        <p:nvSpPr>
          <p:cNvPr id="12" name="テキスト ボックス 11">
            <a:extLst>
              <a:ext uri="{FF2B5EF4-FFF2-40B4-BE49-F238E27FC236}">
                <a16:creationId xmlns:a16="http://schemas.microsoft.com/office/drawing/2014/main" id="{AD6B3B4B-68FC-B642-A0F1-A57CB60FEB33}"/>
              </a:ext>
            </a:extLst>
          </p:cNvPr>
          <p:cNvSpPr txBox="1"/>
          <p:nvPr/>
        </p:nvSpPr>
        <p:spPr>
          <a:xfrm>
            <a:off x="1492251" y="2740904"/>
            <a:ext cx="1936749" cy="369332"/>
          </a:xfrm>
          <a:prstGeom prst="rect">
            <a:avLst/>
          </a:prstGeom>
          <a:noFill/>
        </p:spPr>
        <p:txBody>
          <a:bodyPr wrap="none" rtlCol="0">
            <a:spAutoFit/>
          </a:bodyPr>
          <a:lstStyle/>
          <a:p>
            <a:r>
              <a:rPr kumimoji="1" lang="en-US" altLang="ja-JP" dirty="0">
                <a:solidFill>
                  <a:srgbClr val="FFFF00"/>
                </a:solidFill>
              </a:rPr>
              <a:t>Amplitude 50mV</a:t>
            </a:r>
            <a:endParaRPr kumimoji="1" lang="ja-JP" altLang="en-US">
              <a:solidFill>
                <a:srgbClr val="FFFF00"/>
              </a:solidFill>
            </a:endParaRPr>
          </a:p>
        </p:txBody>
      </p:sp>
      <p:sp>
        <p:nvSpPr>
          <p:cNvPr id="13" name="テキスト ボックス 12">
            <a:extLst>
              <a:ext uri="{FF2B5EF4-FFF2-40B4-BE49-F238E27FC236}">
                <a16:creationId xmlns:a16="http://schemas.microsoft.com/office/drawing/2014/main" id="{7D5520BB-1598-104A-9096-E7FB44326AE6}"/>
              </a:ext>
            </a:extLst>
          </p:cNvPr>
          <p:cNvSpPr txBox="1"/>
          <p:nvPr/>
        </p:nvSpPr>
        <p:spPr>
          <a:xfrm>
            <a:off x="1940421" y="3478655"/>
            <a:ext cx="1510350" cy="369332"/>
          </a:xfrm>
          <a:prstGeom prst="rect">
            <a:avLst/>
          </a:prstGeom>
          <a:noFill/>
        </p:spPr>
        <p:txBody>
          <a:bodyPr wrap="none" rtlCol="0">
            <a:spAutoFit/>
          </a:bodyPr>
          <a:lstStyle/>
          <a:p>
            <a:r>
              <a:rPr kumimoji="1" lang="en-US" altLang="ja-JP" dirty="0">
                <a:solidFill>
                  <a:srgbClr val="FFFF00"/>
                </a:solidFill>
              </a:rPr>
              <a:t>Offset 50mV</a:t>
            </a:r>
            <a:endParaRPr kumimoji="1" lang="ja-JP" altLang="en-US">
              <a:solidFill>
                <a:srgbClr val="FFFF00"/>
              </a:solidFill>
            </a:endParaRPr>
          </a:p>
        </p:txBody>
      </p:sp>
      <p:sp>
        <p:nvSpPr>
          <p:cNvPr id="14" name="テキスト ボックス 13">
            <a:extLst>
              <a:ext uri="{FF2B5EF4-FFF2-40B4-BE49-F238E27FC236}">
                <a16:creationId xmlns:a16="http://schemas.microsoft.com/office/drawing/2014/main" id="{BD96688D-5618-4B46-86AC-D9F5C5031B75}"/>
              </a:ext>
            </a:extLst>
          </p:cNvPr>
          <p:cNvSpPr txBox="1"/>
          <p:nvPr/>
        </p:nvSpPr>
        <p:spPr>
          <a:xfrm>
            <a:off x="1175657" y="6144406"/>
            <a:ext cx="7996100" cy="369332"/>
          </a:xfrm>
          <a:prstGeom prst="rect">
            <a:avLst/>
          </a:prstGeom>
          <a:noFill/>
        </p:spPr>
        <p:txBody>
          <a:bodyPr wrap="none" rtlCol="0">
            <a:spAutoFit/>
          </a:bodyPr>
          <a:lstStyle/>
          <a:p>
            <a:r>
              <a:rPr kumimoji="1" lang="en-US" altLang="ja-JP" dirty="0"/>
              <a:t>25cm  </a:t>
            </a:r>
            <a:r>
              <a:rPr kumimoji="1" lang="ja-JP" altLang="en-US"/>
              <a:t>マイクロ同軸＋</a:t>
            </a:r>
            <a:r>
              <a:rPr kumimoji="1" lang="en-US" altLang="ja-JP" dirty="0"/>
              <a:t>BEX</a:t>
            </a:r>
            <a:r>
              <a:rPr kumimoji="1" lang="ja-JP" altLang="en-US"/>
              <a:t>の間で観測。以外に</a:t>
            </a:r>
            <a:r>
              <a:rPr lang="ja-JP" altLang="en-US"/>
              <a:t>振幅が小さい。</a:t>
            </a:r>
            <a:r>
              <a:rPr lang="en-US" altLang="ja-JP" dirty="0"/>
              <a:t>Offset</a:t>
            </a:r>
            <a:r>
              <a:rPr lang="ja-JP" altLang="en-US"/>
              <a:t>は謎。</a:t>
            </a:r>
            <a:endParaRPr kumimoji="1" lang="ja-JP" altLang="en-US"/>
          </a:p>
        </p:txBody>
      </p:sp>
    </p:spTree>
    <p:extLst>
      <p:ext uri="{BB962C8B-B14F-4D97-AF65-F5344CB8AC3E}">
        <p14:creationId xmlns:p14="http://schemas.microsoft.com/office/powerpoint/2010/main" val="19523455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6727C2-B516-2A43-8C2F-532477C5CABC}"/>
              </a:ext>
            </a:extLst>
          </p:cNvPr>
          <p:cNvSpPr>
            <a:spLocks noGrp="1"/>
          </p:cNvSpPr>
          <p:nvPr>
            <p:ph type="title"/>
          </p:nvPr>
        </p:nvSpPr>
        <p:spPr/>
        <p:txBody>
          <a:bodyPr/>
          <a:lstStyle/>
          <a:p>
            <a:endParaRPr kumimoji="1" lang="ja-JP" altLang="en-US"/>
          </a:p>
        </p:txBody>
      </p:sp>
      <p:pic>
        <p:nvPicPr>
          <p:cNvPr id="7" name="コンテンツ プレースホルダー 6" descr="人, テーブル, 屋内, カーテン が含まれている画像&#10;&#10;自動的に生成された説明">
            <a:extLst>
              <a:ext uri="{FF2B5EF4-FFF2-40B4-BE49-F238E27FC236}">
                <a16:creationId xmlns:a16="http://schemas.microsoft.com/office/drawing/2014/main" id="{D41C23D4-C234-D94F-8BE2-2DB31559E470}"/>
              </a:ext>
            </a:extLst>
          </p:cNvPr>
          <p:cNvPicPr>
            <a:picLocks noGrp="1" noChangeAspect="1"/>
          </p:cNvPicPr>
          <p:nvPr>
            <p:ph sz="half" idx="1"/>
          </p:nvPr>
        </p:nvPicPr>
        <p:blipFill>
          <a:blip r:embed="rId2"/>
          <a:stretch>
            <a:fillRect/>
          </a:stretch>
        </p:blipFill>
        <p:spPr>
          <a:xfrm>
            <a:off x="838200" y="2058194"/>
            <a:ext cx="5181600" cy="3886200"/>
          </a:xfrm>
        </p:spPr>
      </p:pic>
      <p:pic>
        <p:nvPicPr>
          <p:cNvPr id="9" name="コンテンツ プレースホルダー 8" descr="ノートパソコンで作業をしている人&#10;&#10;中程度の精度で自動的に生成された説明">
            <a:extLst>
              <a:ext uri="{FF2B5EF4-FFF2-40B4-BE49-F238E27FC236}">
                <a16:creationId xmlns:a16="http://schemas.microsoft.com/office/drawing/2014/main" id="{CE578304-A109-374F-9192-07BA452107F8}"/>
              </a:ext>
            </a:extLst>
          </p:cNvPr>
          <p:cNvPicPr>
            <a:picLocks noGrp="1" noChangeAspect="1"/>
          </p:cNvPicPr>
          <p:nvPr>
            <p:ph sz="half" idx="2"/>
          </p:nvPr>
        </p:nvPicPr>
        <p:blipFill>
          <a:blip r:embed="rId3"/>
          <a:stretch>
            <a:fillRect/>
          </a:stretch>
        </p:blipFill>
        <p:spPr>
          <a:xfrm>
            <a:off x="6172200" y="2058194"/>
            <a:ext cx="5181600" cy="3886200"/>
          </a:xfrm>
        </p:spPr>
      </p:pic>
      <p:sp>
        <p:nvSpPr>
          <p:cNvPr id="5" name="スライド番号プレースホルダー 4">
            <a:extLst>
              <a:ext uri="{FF2B5EF4-FFF2-40B4-BE49-F238E27FC236}">
                <a16:creationId xmlns:a16="http://schemas.microsoft.com/office/drawing/2014/main" id="{BFE0F11C-BD9C-4249-BB87-61FCEC1F422E}"/>
              </a:ext>
            </a:extLst>
          </p:cNvPr>
          <p:cNvSpPr>
            <a:spLocks noGrp="1"/>
          </p:cNvSpPr>
          <p:nvPr>
            <p:ph type="sldNum" sz="quarter" idx="12"/>
          </p:nvPr>
        </p:nvSpPr>
        <p:spPr/>
        <p:txBody>
          <a:bodyPr/>
          <a:lstStyle/>
          <a:p>
            <a:fld id="{FB8115FA-C9F7-C645-9907-1A10882E0D6A}" type="slidenum">
              <a:rPr kumimoji="1" lang="ja-JP" altLang="en-US" smtClean="0"/>
              <a:t>26</a:t>
            </a:fld>
            <a:endParaRPr kumimoji="1" lang="ja-JP" altLang="en-US"/>
          </a:p>
        </p:txBody>
      </p:sp>
    </p:spTree>
    <p:extLst>
      <p:ext uri="{BB962C8B-B14F-4D97-AF65-F5344CB8AC3E}">
        <p14:creationId xmlns:p14="http://schemas.microsoft.com/office/powerpoint/2010/main" val="27085674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5A0E8E-95CF-E64F-8BDC-AC1F8F22CE75}"/>
              </a:ext>
            </a:extLst>
          </p:cNvPr>
          <p:cNvSpPr>
            <a:spLocks noGrp="1"/>
          </p:cNvSpPr>
          <p:nvPr>
            <p:ph type="title"/>
          </p:nvPr>
        </p:nvSpPr>
        <p:spPr/>
        <p:txBody>
          <a:bodyPr/>
          <a:lstStyle/>
          <a:p>
            <a:endParaRPr kumimoji="1" lang="ja-JP" altLang="en-US"/>
          </a:p>
        </p:txBody>
      </p:sp>
      <p:pic>
        <p:nvPicPr>
          <p:cNvPr id="7" name="コンテンツ プレースホルダー 6" descr="ノートパソコンで作業をしている人たち&#10;&#10;中程度の精度で自動的に生成された説明">
            <a:extLst>
              <a:ext uri="{FF2B5EF4-FFF2-40B4-BE49-F238E27FC236}">
                <a16:creationId xmlns:a16="http://schemas.microsoft.com/office/drawing/2014/main" id="{9B8BBCF4-CC1F-EB45-8C42-7EDDC7DAA1E3}"/>
              </a:ext>
            </a:extLst>
          </p:cNvPr>
          <p:cNvPicPr>
            <a:picLocks noGrp="1" noChangeAspect="1"/>
          </p:cNvPicPr>
          <p:nvPr>
            <p:ph sz="half" idx="1"/>
          </p:nvPr>
        </p:nvPicPr>
        <p:blipFill>
          <a:blip r:embed="rId2"/>
          <a:stretch>
            <a:fillRect/>
          </a:stretch>
        </p:blipFill>
        <p:spPr>
          <a:xfrm>
            <a:off x="838200" y="2058194"/>
            <a:ext cx="5181600" cy="3886200"/>
          </a:xfrm>
        </p:spPr>
      </p:pic>
      <p:sp>
        <p:nvSpPr>
          <p:cNvPr id="5" name="スライド番号プレースホルダー 4">
            <a:extLst>
              <a:ext uri="{FF2B5EF4-FFF2-40B4-BE49-F238E27FC236}">
                <a16:creationId xmlns:a16="http://schemas.microsoft.com/office/drawing/2014/main" id="{1B1DE707-72D4-3841-880D-B202F29B08A1}"/>
              </a:ext>
            </a:extLst>
          </p:cNvPr>
          <p:cNvSpPr>
            <a:spLocks noGrp="1"/>
          </p:cNvSpPr>
          <p:nvPr>
            <p:ph type="sldNum" sz="quarter" idx="12"/>
          </p:nvPr>
        </p:nvSpPr>
        <p:spPr/>
        <p:txBody>
          <a:bodyPr/>
          <a:lstStyle/>
          <a:p>
            <a:fld id="{FB8115FA-C9F7-C645-9907-1A10882E0D6A}" type="slidenum">
              <a:rPr kumimoji="1" lang="ja-JP" altLang="en-US" smtClean="0"/>
              <a:t>27</a:t>
            </a:fld>
            <a:endParaRPr kumimoji="1" lang="ja-JP" altLang="en-US"/>
          </a:p>
        </p:txBody>
      </p:sp>
      <p:pic>
        <p:nvPicPr>
          <p:cNvPr id="13" name="コンテンツ プレースホルダー 12" descr="屋内, テーブル, 座る, グリーン が含まれている画像&#10;&#10;自動的に生成された説明">
            <a:extLst>
              <a:ext uri="{FF2B5EF4-FFF2-40B4-BE49-F238E27FC236}">
                <a16:creationId xmlns:a16="http://schemas.microsoft.com/office/drawing/2014/main" id="{87278CEF-C6BA-E944-AB91-3FE5088CC5BE}"/>
              </a:ext>
            </a:extLst>
          </p:cNvPr>
          <p:cNvPicPr>
            <a:picLocks noGrp="1" noChangeAspect="1"/>
          </p:cNvPicPr>
          <p:nvPr>
            <p:ph sz="half" idx="2"/>
          </p:nvPr>
        </p:nvPicPr>
        <p:blipFill>
          <a:blip r:embed="rId3"/>
          <a:stretch>
            <a:fillRect/>
          </a:stretch>
        </p:blipFill>
        <p:spPr>
          <a:xfrm>
            <a:off x="6172200" y="2058194"/>
            <a:ext cx="5181600" cy="3886200"/>
          </a:xfrm>
        </p:spPr>
      </p:pic>
    </p:spTree>
    <p:extLst>
      <p:ext uri="{BB962C8B-B14F-4D97-AF65-F5344CB8AC3E}">
        <p14:creationId xmlns:p14="http://schemas.microsoft.com/office/powerpoint/2010/main" val="4268156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3930E0-B8F0-8A40-A9E8-4946E37ECF91}"/>
              </a:ext>
            </a:extLst>
          </p:cNvPr>
          <p:cNvSpPr>
            <a:spLocks noGrp="1"/>
          </p:cNvSpPr>
          <p:nvPr>
            <p:ph type="title"/>
          </p:nvPr>
        </p:nvSpPr>
        <p:spPr/>
        <p:txBody>
          <a:bodyPr/>
          <a:lstStyle/>
          <a:p>
            <a:r>
              <a:rPr lang="ja-JP" altLang="en-US"/>
              <a:t>問題：キャリブレーションデータ</a:t>
            </a:r>
            <a:endParaRPr kumimoji="1" lang="ja-JP" altLang="en-US"/>
          </a:p>
        </p:txBody>
      </p:sp>
      <p:pic>
        <p:nvPicPr>
          <p:cNvPr id="4" name="コンテンツ プレースホルダー 3">
            <a:extLst>
              <a:ext uri="{FF2B5EF4-FFF2-40B4-BE49-F238E27FC236}">
                <a16:creationId xmlns:a16="http://schemas.microsoft.com/office/drawing/2014/main" id="{694E9FE1-759C-6D46-B8F1-E752EC6A7729}"/>
              </a:ext>
            </a:extLst>
          </p:cNvPr>
          <p:cNvPicPr>
            <a:picLocks noGrp="1" noChangeAspect="1"/>
          </p:cNvPicPr>
          <p:nvPr>
            <p:ph idx="1"/>
          </p:nvPr>
        </p:nvPicPr>
        <p:blipFill>
          <a:blip r:embed="rId2"/>
          <a:stretch>
            <a:fillRect/>
          </a:stretch>
        </p:blipFill>
        <p:spPr>
          <a:xfrm>
            <a:off x="366250" y="4116710"/>
            <a:ext cx="10741113" cy="1541848"/>
          </a:xfrm>
          <a:prstGeom prst="rect">
            <a:avLst/>
          </a:prstGeom>
        </p:spPr>
      </p:pic>
      <p:pic>
        <p:nvPicPr>
          <p:cNvPr id="5" name="図 4">
            <a:extLst>
              <a:ext uri="{FF2B5EF4-FFF2-40B4-BE49-F238E27FC236}">
                <a16:creationId xmlns:a16="http://schemas.microsoft.com/office/drawing/2014/main" id="{90244832-5D6D-0D44-90E8-A8CB177B004D}"/>
              </a:ext>
            </a:extLst>
          </p:cNvPr>
          <p:cNvPicPr>
            <a:picLocks noChangeAspect="1"/>
          </p:cNvPicPr>
          <p:nvPr/>
        </p:nvPicPr>
        <p:blipFill>
          <a:blip r:embed="rId3"/>
          <a:stretch>
            <a:fillRect/>
          </a:stretch>
        </p:blipFill>
        <p:spPr>
          <a:xfrm>
            <a:off x="366250" y="1789070"/>
            <a:ext cx="10741113" cy="1509476"/>
          </a:xfrm>
          <a:prstGeom prst="rect">
            <a:avLst/>
          </a:prstGeom>
        </p:spPr>
      </p:pic>
      <p:sp>
        <p:nvSpPr>
          <p:cNvPr id="6" name="テキスト ボックス 5">
            <a:extLst>
              <a:ext uri="{FF2B5EF4-FFF2-40B4-BE49-F238E27FC236}">
                <a16:creationId xmlns:a16="http://schemas.microsoft.com/office/drawing/2014/main" id="{2BC3DCAE-E0F0-9348-8A2A-100A942F3FC1}"/>
              </a:ext>
            </a:extLst>
          </p:cNvPr>
          <p:cNvSpPr txBox="1"/>
          <p:nvPr/>
        </p:nvSpPr>
        <p:spPr>
          <a:xfrm>
            <a:off x="6596743" y="3559455"/>
            <a:ext cx="5032147" cy="369332"/>
          </a:xfrm>
          <a:prstGeom prst="rect">
            <a:avLst/>
          </a:prstGeom>
          <a:noFill/>
        </p:spPr>
        <p:txBody>
          <a:bodyPr wrap="none" rtlCol="0">
            <a:spAutoFit/>
          </a:bodyPr>
          <a:lstStyle/>
          <a:p>
            <a:r>
              <a:rPr kumimoji="1" lang="ja-JP" altLang="en-US"/>
              <a:t>ある条件では一部のデータに欠けが観測される</a:t>
            </a:r>
          </a:p>
        </p:txBody>
      </p:sp>
      <p:sp>
        <p:nvSpPr>
          <p:cNvPr id="7" name="下矢印 6">
            <a:extLst>
              <a:ext uri="{FF2B5EF4-FFF2-40B4-BE49-F238E27FC236}">
                <a16:creationId xmlns:a16="http://schemas.microsoft.com/office/drawing/2014/main" id="{EEB531F0-75CF-3645-856E-96FBCBA73383}"/>
              </a:ext>
            </a:extLst>
          </p:cNvPr>
          <p:cNvSpPr/>
          <p:nvPr/>
        </p:nvSpPr>
        <p:spPr>
          <a:xfrm>
            <a:off x="8926286" y="3918857"/>
            <a:ext cx="250371" cy="1978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7">
            <a:extLst>
              <a:ext uri="{FF2B5EF4-FFF2-40B4-BE49-F238E27FC236}">
                <a16:creationId xmlns:a16="http://schemas.microsoft.com/office/drawing/2014/main" id="{456B0D41-8277-B649-A4DA-72B276046A9A}"/>
              </a:ext>
            </a:extLst>
          </p:cNvPr>
          <p:cNvSpPr>
            <a:spLocks noGrp="1"/>
          </p:cNvSpPr>
          <p:nvPr>
            <p:ph type="sldNum" sz="quarter" idx="12"/>
          </p:nvPr>
        </p:nvSpPr>
        <p:spPr/>
        <p:txBody>
          <a:bodyPr/>
          <a:lstStyle/>
          <a:p>
            <a:fld id="{FB8115FA-C9F7-C645-9907-1A10882E0D6A}" type="slidenum">
              <a:rPr kumimoji="1" lang="ja-JP" altLang="en-US" smtClean="0"/>
              <a:t>3</a:t>
            </a:fld>
            <a:endParaRPr kumimoji="1" lang="ja-JP" altLang="en-US"/>
          </a:p>
        </p:txBody>
      </p:sp>
    </p:spTree>
    <p:extLst>
      <p:ext uri="{BB962C8B-B14F-4D97-AF65-F5344CB8AC3E}">
        <p14:creationId xmlns:p14="http://schemas.microsoft.com/office/powerpoint/2010/main" val="293488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E7D71D-3248-414A-8E8F-8E7582347A43}"/>
              </a:ext>
            </a:extLst>
          </p:cNvPr>
          <p:cNvSpPr>
            <a:spLocks noGrp="1"/>
          </p:cNvSpPr>
          <p:nvPr>
            <p:ph type="title"/>
          </p:nvPr>
        </p:nvSpPr>
        <p:spPr/>
        <p:txBody>
          <a:bodyPr/>
          <a:lstStyle/>
          <a:p>
            <a:r>
              <a:rPr kumimoji="1" lang="ja-JP" altLang="en-US"/>
              <a:t>データに欠けが生じる条件</a:t>
            </a:r>
          </a:p>
        </p:txBody>
      </p:sp>
      <p:pic>
        <p:nvPicPr>
          <p:cNvPr id="4" name="コンテンツ プレースホルダー 3">
            <a:extLst>
              <a:ext uri="{FF2B5EF4-FFF2-40B4-BE49-F238E27FC236}">
                <a16:creationId xmlns:a16="http://schemas.microsoft.com/office/drawing/2014/main" id="{8238570F-D823-1444-9653-ED85F06941E7}"/>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5400000">
            <a:off x="1333563" y="881114"/>
            <a:ext cx="5079359" cy="6698508"/>
          </a:xfrm>
          <a:prstGeom prst="rect">
            <a:avLst/>
          </a:prstGeom>
        </p:spPr>
      </p:pic>
      <p:sp>
        <p:nvSpPr>
          <p:cNvPr id="5" name="下矢印 4">
            <a:extLst>
              <a:ext uri="{FF2B5EF4-FFF2-40B4-BE49-F238E27FC236}">
                <a16:creationId xmlns:a16="http://schemas.microsoft.com/office/drawing/2014/main" id="{05B5831D-C5A1-AA49-91A1-76F6BC631A9D}"/>
              </a:ext>
            </a:extLst>
          </p:cNvPr>
          <p:cNvSpPr/>
          <p:nvPr/>
        </p:nvSpPr>
        <p:spPr>
          <a:xfrm rot="20346574">
            <a:off x="2035629" y="2394857"/>
            <a:ext cx="402772" cy="38100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E385CC38-09FD-574A-A9AA-E6C2D222041A}"/>
              </a:ext>
            </a:extLst>
          </p:cNvPr>
          <p:cNvSpPr txBox="1"/>
          <p:nvPr/>
        </p:nvSpPr>
        <p:spPr>
          <a:xfrm>
            <a:off x="7319479" y="3226645"/>
            <a:ext cx="4755635" cy="2862322"/>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dirty="0"/>
              <a:t>ROC</a:t>
            </a:r>
            <a:r>
              <a:rPr kumimoji="1" lang="ja-JP" altLang="en-US"/>
              <a:t>の</a:t>
            </a:r>
            <a:r>
              <a:rPr kumimoji="1" lang="en-US" altLang="ja-JP" dirty="0"/>
              <a:t>D3</a:t>
            </a:r>
            <a:r>
              <a:rPr kumimoji="1" lang="ja-JP" altLang="en-US"/>
              <a:t>ポートに頻出する。</a:t>
            </a:r>
            <a:r>
              <a:rPr lang="en-US" altLang="ja-JP" dirty="0"/>
              <a:t> ROC</a:t>
            </a:r>
            <a:r>
              <a:rPr lang="ja-JP" altLang="en-US"/>
              <a:t>の</a:t>
            </a:r>
            <a:r>
              <a:rPr lang="en-US" altLang="ja-JP" dirty="0"/>
              <a:t>D1/D2</a:t>
            </a:r>
            <a:r>
              <a:rPr lang="ja-JP" altLang="en-US"/>
              <a:t>ポートでは時々出る。カラム</a:t>
            </a:r>
            <a:r>
              <a:rPr lang="en-US" altLang="ja-JP" dirty="0"/>
              <a:t>B</a:t>
            </a:r>
            <a:r>
              <a:rPr lang="ja-JP" altLang="en-US"/>
              <a:t>のポートでは欠けが出ない。</a:t>
            </a:r>
            <a:endParaRPr lang="en-US" altLang="ja-JP" dirty="0"/>
          </a:p>
          <a:p>
            <a:pPr marL="285750" indent="-285750">
              <a:buFont typeface="Arial" panose="020B0604020202020204" pitchFamily="34" charset="0"/>
              <a:buChar char="•"/>
            </a:pPr>
            <a:r>
              <a:rPr lang="en-US" altLang="ja-JP" dirty="0" err="1"/>
              <a:t>μ</a:t>
            </a:r>
            <a:r>
              <a:rPr lang="ja-JP" altLang="en-US"/>
              <a:t>同軸単体</a:t>
            </a:r>
            <a:r>
              <a:rPr lang="en-US" altLang="ja-JP" dirty="0"/>
              <a:t>.</a:t>
            </a:r>
            <a:r>
              <a:rPr lang="en-US" altLang="ja-JP" dirty="0" err="1"/>
              <a:t>vs.</a:t>
            </a:r>
            <a:r>
              <a:rPr kumimoji="1" lang="en-US" altLang="ja-JP" dirty="0" err="1"/>
              <a:t>B</a:t>
            </a:r>
            <a:r>
              <a:rPr lang="en-US" altLang="ja-JP" dirty="0" err="1"/>
              <a:t>EX</a:t>
            </a:r>
            <a:r>
              <a:rPr lang="en-US" altLang="ja-JP" dirty="0"/>
              <a:t>+ </a:t>
            </a:r>
            <a:r>
              <a:rPr lang="en-US" altLang="ja-JP" dirty="0" err="1"/>
              <a:t>μ</a:t>
            </a:r>
            <a:r>
              <a:rPr lang="ja-JP" altLang="en-US"/>
              <a:t>同軸の組み合わせでは、</a:t>
            </a:r>
            <a:r>
              <a:rPr lang="en-US" altLang="ja-JP" dirty="0"/>
              <a:t> BEX+ </a:t>
            </a:r>
            <a:r>
              <a:rPr lang="en-US" altLang="ja-JP" dirty="0" err="1"/>
              <a:t>μ</a:t>
            </a:r>
            <a:r>
              <a:rPr lang="ja-JP" altLang="en-US"/>
              <a:t>同軸の方が頻度が高い。</a:t>
            </a:r>
            <a:endParaRPr lang="en-US" altLang="ja-JP" dirty="0"/>
          </a:p>
          <a:p>
            <a:pPr marL="285750" indent="-285750">
              <a:buFont typeface="Arial" panose="020B0604020202020204" pitchFamily="34" charset="0"/>
              <a:buChar char="•"/>
            </a:pPr>
            <a:r>
              <a:rPr lang="en-US" altLang="ja-JP" dirty="0"/>
              <a:t>Half</a:t>
            </a:r>
            <a:r>
              <a:rPr lang="ja-JP" altLang="en-US"/>
              <a:t> </a:t>
            </a:r>
            <a:r>
              <a:rPr lang="en-US" altLang="ja-JP" dirty="0"/>
              <a:t>Entry</a:t>
            </a:r>
            <a:r>
              <a:rPr lang="ja-JP" altLang="en-US"/>
              <a:t>問題の時は</a:t>
            </a:r>
            <a:r>
              <a:rPr lang="en-US" altLang="ja-JP" dirty="0"/>
              <a:t>LVDS</a:t>
            </a:r>
            <a:r>
              <a:rPr lang="ja-JP" altLang="en-US"/>
              <a:t>電流</a:t>
            </a:r>
            <a:r>
              <a:rPr lang="en-US" altLang="ja-JP" dirty="0"/>
              <a:t>2mV</a:t>
            </a:r>
            <a:r>
              <a:rPr lang="ja-JP" altLang="en-US"/>
              <a:t>に対し、</a:t>
            </a:r>
            <a:r>
              <a:rPr lang="en-US" altLang="ja-JP" dirty="0"/>
              <a:t>8mV</a:t>
            </a:r>
            <a:r>
              <a:rPr lang="ja-JP" altLang="en-US"/>
              <a:t>の設定で改善されたが、このケースは</a:t>
            </a:r>
            <a:r>
              <a:rPr lang="en-US" altLang="ja-JP" dirty="0"/>
              <a:t>8mV</a:t>
            </a:r>
            <a:r>
              <a:rPr lang="ja-JP" altLang="en-US"/>
              <a:t>でも改善されない。</a:t>
            </a:r>
            <a:endParaRPr kumimoji="1" lang="en-US" altLang="ja-JP" dirty="0"/>
          </a:p>
          <a:p>
            <a:pPr marL="285750" indent="-285750">
              <a:buFont typeface="Arial" panose="020B0604020202020204" pitchFamily="34" charset="0"/>
              <a:buChar char="•"/>
            </a:pPr>
            <a:r>
              <a:rPr lang="en-US" altLang="ja-JP" dirty="0" err="1"/>
              <a:t>μ</a:t>
            </a:r>
            <a:r>
              <a:rPr lang="ja-JP" altLang="en-US"/>
              <a:t>同軸では観測されるが</a:t>
            </a:r>
            <a:r>
              <a:rPr lang="en-US" altLang="ja-JP" dirty="0"/>
              <a:t>FVTX</a:t>
            </a:r>
            <a:r>
              <a:rPr lang="ja-JP" altLang="en-US"/>
              <a:t>ラダー</a:t>
            </a:r>
            <a:r>
              <a:rPr lang="en-US" altLang="ja-JP" dirty="0"/>
              <a:t>+FVTX-BEX</a:t>
            </a:r>
            <a:r>
              <a:rPr lang="ja-JP" altLang="en-US"/>
              <a:t>では観測されない。</a:t>
            </a:r>
            <a:endParaRPr lang="en-US" altLang="ja-JP" dirty="0"/>
          </a:p>
        </p:txBody>
      </p:sp>
      <p:pic>
        <p:nvPicPr>
          <p:cNvPr id="7" name="図 6">
            <a:extLst>
              <a:ext uri="{FF2B5EF4-FFF2-40B4-BE49-F238E27FC236}">
                <a16:creationId xmlns:a16="http://schemas.microsoft.com/office/drawing/2014/main" id="{13752D13-D8EA-B743-A536-2AA21743A3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84856" y="1690688"/>
            <a:ext cx="4032250" cy="1274415"/>
          </a:xfrm>
          <a:prstGeom prst="rect">
            <a:avLst/>
          </a:prstGeom>
        </p:spPr>
      </p:pic>
      <p:sp>
        <p:nvSpPr>
          <p:cNvPr id="8" name="テキスト ボックス 7">
            <a:extLst>
              <a:ext uri="{FF2B5EF4-FFF2-40B4-BE49-F238E27FC236}">
                <a16:creationId xmlns:a16="http://schemas.microsoft.com/office/drawing/2014/main" id="{9B07BC89-9F74-AB4E-86E6-16E5C2C823CF}"/>
              </a:ext>
            </a:extLst>
          </p:cNvPr>
          <p:cNvSpPr txBox="1"/>
          <p:nvPr/>
        </p:nvSpPr>
        <p:spPr>
          <a:xfrm>
            <a:off x="8059217" y="2595771"/>
            <a:ext cx="1527982" cy="369332"/>
          </a:xfrm>
          <a:prstGeom prst="rect">
            <a:avLst/>
          </a:prstGeom>
          <a:noFill/>
        </p:spPr>
        <p:txBody>
          <a:bodyPr wrap="none" rtlCol="0">
            <a:spAutoFit/>
          </a:bodyPr>
          <a:lstStyle/>
          <a:p>
            <a:r>
              <a:rPr kumimoji="1" lang="en-US" altLang="ja-JP" dirty="0"/>
              <a:t>FVTX</a:t>
            </a:r>
            <a:r>
              <a:rPr kumimoji="1" lang="ja-JP" altLang="en-US"/>
              <a:t>ラダー</a:t>
            </a:r>
            <a:r>
              <a:rPr kumimoji="1" lang="en-US" altLang="ja-JP" dirty="0"/>
              <a:t> </a:t>
            </a:r>
            <a:endParaRPr kumimoji="1" lang="ja-JP" altLang="en-US"/>
          </a:p>
        </p:txBody>
      </p:sp>
      <p:sp>
        <p:nvSpPr>
          <p:cNvPr id="10" name="テキスト ボックス 9">
            <a:extLst>
              <a:ext uri="{FF2B5EF4-FFF2-40B4-BE49-F238E27FC236}">
                <a16:creationId xmlns:a16="http://schemas.microsoft.com/office/drawing/2014/main" id="{B0549437-748A-AE4D-A28E-5A15633FF748}"/>
              </a:ext>
            </a:extLst>
          </p:cNvPr>
          <p:cNvSpPr txBox="1"/>
          <p:nvPr/>
        </p:nvSpPr>
        <p:spPr>
          <a:xfrm>
            <a:off x="9971144" y="2595771"/>
            <a:ext cx="1527982" cy="369332"/>
          </a:xfrm>
          <a:prstGeom prst="rect">
            <a:avLst/>
          </a:prstGeom>
          <a:noFill/>
        </p:spPr>
        <p:txBody>
          <a:bodyPr wrap="square" rtlCol="0">
            <a:spAutoFit/>
          </a:bodyPr>
          <a:lstStyle/>
          <a:p>
            <a:r>
              <a:rPr kumimoji="1" lang="en-US" altLang="ja-JP" dirty="0"/>
              <a:t>FVTX-BEX </a:t>
            </a:r>
            <a:endParaRPr kumimoji="1" lang="ja-JP" altLang="en-US"/>
          </a:p>
        </p:txBody>
      </p:sp>
      <p:sp>
        <p:nvSpPr>
          <p:cNvPr id="11" name="スライド番号プレースホルダー 10">
            <a:extLst>
              <a:ext uri="{FF2B5EF4-FFF2-40B4-BE49-F238E27FC236}">
                <a16:creationId xmlns:a16="http://schemas.microsoft.com/office/drawing/2014/main" id="{74C2CB2C-D634-CE42-B2AC-1DCD93B6A635}"/>
              </a:ext>
            </a:extLst>
          </p:cNvPr>
          <p:cNvSpPr>
            <a:spLocks noGrp="1"/>
          </p:cNvSpPr>
          <p:nvPr>
            <p:ph type="sldNum" sz="quarter" idx="12"/>
          </p:nvPr>
        </p:nvSpPr>
        <p:spPr/>
        <p:txBody>
          <a:bodyPr/>
          <a:lstStyle/>
          <a:p>
            <a:fld id="{FB8115FA-C9F7-C645-9907-1A10882E0D6A}" type="slidenum">
              <a:rPr kumimoji="1" lang="ja-JP" altLang="en-US" smtClean="0"/>
              <a:t>4</a:t>
            </a:fld>
            <a:endParaRPr kumimoji="1" lang="ja-JP" altLang="en-US"/>
          </a:p>
        </p:txBody>
      </p:sp>
    </p:spTree>
    <p:extLst>
      <p:ext uri="{BB962C8B-B14F-4D97-AF65-F5344CB8AC3E}">
        <p14:creationId xmlns:p14="http://schemas.microsoft.com/office/powerpoint/2010/main" val="1698092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82605B-997F-D045-9512-B2A409FB3233}"/>
              </a:ext>
            </a:extLst>
          </p:cNvPr>
          <p:cNvSpPr>
            <a:spLocks noGrp="1"/>
          </p:cNvSpPr>
          <p:nvPr>
            <p:ph type="title"/>
          </p:nvPr>
        </p:nvSpPr>
        <p:spPr/>
        <p:txBody>
          <a:bodyPr/>
          <a:lstStyle/>
          <a:p>
            <a:r>
              <a:rPr kumimoji="1" lang="ja-JP" altLang="en-US"/>
              <a:t>デバッグの提案</a:t>
            </a:r>
          </a:p>
        </p:txBody>
      </p:sp>
      <p:sp>
        <p:nvSpPr>
          <p:cNvPr id="4" name="コンテンツ プレースホルダー 3">
            <a:extLst>
              <a:ext uri="{FF2B5EF4-FFF2-40B4-BE49-F238E27FC236}">
                <a16:creationId xmlns:a16="http://schemas.microsoft.com/office/drawing/2014/main" id="{4D3CA48B-C329-FF47-B8B6-CF413DCE5505}"/>
              </a:ext>
            </a:extLst>
          </p:cNvPr>
          <p:cNvSpPr txBox="1">
            <a:spLocks noGrp="1"/>
          </p:cNvSpPr>
          <p:nvPr>
            <p:ph idx="1"/>
          </p:nvPr>
        </p:nvSpPr>
        <p:spPr>
          <a:xfrm>
            <a:off x="920379" y="1409989"/>
            <a:ext cx="10515600" cy="3195875"/>
          </a:xfrm>
          <a:prstGeom prst="rect">
            <a:avLst/>
          </a:prstGeom>
          <a:noFill/>
        </p:spPr>
        <p:txBody>
          <a:bodyPr wrap="square" rtlCol="0">
            <a:spAutoFit/>
          </a:bodyPr>
          <a:lstStyle/>
          <a:p>
            <a:pPr marL="285750" indent="-285750">
              <a:buFont typeface="Arial" panose="020B0604020202020204" pitchFamily="34" charset="0"/>
              <a:buChar char="•"/>
            </a:pPr>
            <a:r>
              <a:rPr lang="ja-JP" altLang="en-US"/>
              <a:t>正しいデータが観測されるケースがあり、</a:t>
            </a:r>
            <a:r>
              <a:rPr lang="en-US" altLang="ja-JP" dirty="0" err="1"/>
              <a:t>μ</a:t>
            </a:r>
            <a:r>
              <a:rPr lang="ja-JP" altLang="en-US"/>
              <a:t>同軸ケーブルが直接の問題ではない。</a:t>
            </a:r>
            <a:endParaRPr lang="en-US" altLang="ja-JP" dirty="0"/>
          </a:p>
          <a:p>
            <a:pPr marL="285750" indent="-285750"/>
            <a:r>
              <a:rPr lang="en-US" altLang="ja-JP" dirty="0" err="1"/>
              <a:t>μ</a:t>
            </a:r>
            <a:r>
              <a:rPr lang="ja-JP" altLang="en-US"/>
              <a:t>同軸ケーブル</a:t>
            </a:r>
            <a:r>
              <a:rPr lang="en-US" altLang="ja-JP" dirty="0"/>
              <a:t>+D3</a:t>
            </a:r>
            <a:r>
              <a:rPr lang="ja-JP" altLang="en-US"/>
              <a:t>ポートのコンビネーションで欠けが生じる。</a:t>
            </a:r>
            <a:endParaRPr lang="en-US" altLang="ja-JP" dirty="0"/>
          </a:p>
          <a:p>
            <a:pPr marL="285750" indent="-285750">
              <a:buFont typeface="Arial" panose="020B0604020202020204" pitchFamily="34" charset="0"/>
              <a:buChar char="•"/>
            </a:pPr>
            <a:r>
              <a:rPr lang="ja-JP" altLang="en-US"/>
              <a:t>カラム</a:t>
            </a:r>
            <a:r>
              <a:rPr lang="en-US" altLang="ja-JP" dirty="0"/>
              <a:t>BD</a:t>
            </a:r>
            <a:r>
              <a:rPr lang="ja-JP" altLang="en-US"/>
              <a:t>用の</a:t>
            </a:r>
            <a:r>
              <a:rPr lang="en-US" altLang="ja-JP" dirty="0"/>
              <a:t>FPC</a:t>
            </a:r>
            <a:r>
              <a:rPr lang="ja-JP" altLang="en-US"/>
              <a:t>変換ケーブルは製作していないので、</a:t>
            </a:r>
            <a:r>
              <a:rPr lang="en-US" altLang="ja-JP" dirty="0"/>
              <a:t>FPC</a:t>
            </a:r>
            <a:r>
              <a:rPr lang="ja-JP" altLang="en-US"/>
              <a:t>による検証ができない。</a:t>
            </a:r>
            <a:endParaRPr lang="en-US" altLang="ja-JP" dirty="0"/>
          </a:p>
          <a:p>
            <a:pPr marL="285750" indent="-285750">
              <a:buFont typeface="Arial" panose="020B0604020202020204" pitchFamily="34" charset="0"/>
              <a:buChar char="•"/>
            </a:pPr>
            <a:r>
              <a:rPr lang="ja-JP" altLang="en-US"/>
              <a:t>前回のように、理研にて</a:t>
            </a:r>
            <a:r>
              <a:rPr lang="en-US" altLang="ja-JP" dirty="0"/>
              <a:t>ROC</a:t>
            </a:r>
            <a:r>
              <a:rPr lang="ja-JP" altLang="en-US"/>
              <a:t>の裏面表面実装抵抗にプローブを当てて信号波形を観察する。</a:t>
            </a:r>
            <a:endParaRPr kumimoji="1" lang="ja-JP" altLang="en-US"/>
          </a:p>
        </p:txBody>
      </p:sp>
      <p:pic>
        <p:nvPicPr>
          <p:cNvPr id="5" name="図 4">
            <a:extLst>
              <a:ext uri="{FF2B5EF4-FFF2-40B4-BE49-F238E27FC236}">
                <a16:creationId xmlns:a16="http://schemas.microsoft.com/office/drawing/2014/main" id="{1AB38A6B-2DF1-0E4C-847A-02C31B99AB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33064" y="4345420"/>
            <a:ext cx="3145772" cy="2366819"/>
          </a:xfrm>
          <a:prstGeom prst="rect">
            <a:avLst/>
          </a:prstGeom>
        </p:spPr>
      </p:pic>
      <p:sp>
        <p:nvSpPr>
          <p:cNvPr id="6" name="テキスト ボックス 5">
            <a:extLst>
              <a:ext uri="{FF2B5EF4-FFF2-40B4-BE49-F238E27FC236}">
                <a16:creationId xmlns:a16="http://schemas.microsoft.com/office/drawing/2014/main" id="{532475AC-87D0-D145-82E6-56AA642874B2}"/>
              </a:ext>
            </a:extLst>
          </p:cNvPr>
          <p:cNvSpPr txBox="1"/>
          <p:nvPr/>
        </p:nvSpPr>
        <p:spPr>
          <a:xfrm>
            <a:off x="4917257" y="6376871"/>
            <a:ext cx="2521844" cy="369332"/>
          </a:xfrm>
          <a:prstGeom prst="rect">
            <a:avLst/>
          </a:prstGeom>
          <a:noFill/>
        </p:spPr>
        <p:txBody>
          <a:bodyPr wrap="none" rtlCol="0">
            <a:spAutoFit/>
          </a:bodyPr>
          <a:lstStyle/>
          <a:p>
            <a:r>
              <a:rPr kumimoji="1" lang="en-US" altLang="ja-JP" dirty="0"/>
              <a:t>2021/7</a:t>
            </a:r>
            <a:r>
              <a:rPr kumimoji="1" lang="ja-JP" altLang="en-US"/>
              <a:t>月の測定</a:t>
            </a:r>
            <a:r>
              <a:rPr kumimoji="1" lang="en-US" altLang="ja-JP" dirty="0"/>
              <a:t>@</a:t>
            </a:r>
            <a:r>
              <a:rPr kumimoji="1" lang="ja-JP" altLang="en-US"/>
              <a:t>理研</a:t>
            </a:r>
          </a:p>
        </p:txBody>
      </p:sp>
      <p:sp>
        <p:nvSpPr>
          <p:cNvPr id="7" name="スライド番号プレースホルダー 6">
            <a:extLst>
              <a:ext uri="{FF2B5EF4-FFF2-40B4-BE49-F238E27FC236}">
                <a16:creationId xmlns:a16="http://schemas.microsoft.com/office/drawing/2014/main" id="{07C25502-1918-1E4F-B763-C11616DCE8A4}"/>
              </a:ext>
            </a:extLst>
          </p:cNvPr>
          <p:cNvSpPr>
            <a:spLocks noGrp="1"/>
          </p:cNvSpPr>
          <p:nvPr>
            <p:ph type="sldNum" sz="quarter" idx="12"/>
          </p:nvPr>
        </p:nvSpPr>
        <p:spPr/>
        <p:txBody>
          <a:bodyPr/>
          <a:lstStyle/>
          <a:p>
            <a:fld id="{FB8115FA-C9F7-C645-9907-1A10882E0D6A}" type="slidenum">
              <a:rPr kumimoji="1" lang="ja-JP" altLang="en-US" smtClean="0"/>
              <a:t>5</a:t>
            </a:fld>
            <a:endParaRPr kumimoji="1" lang="ja-JP" altLang="en-US"/>
          </a:p>
        </p:txBody>
      </p:sp>
    </p:spTree>
    <p:extLst>
      <p:ext uri="{BB962C8B-B14F-4D97-AF65-F5344CB8AC3E}">
        <p14:creationId xmlns:p14="http://schemas.microsoft.com/office/powerpoint/2010/main" val="1978205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コンテンツ プレースホルダー 10">
            <a:extLst>
              <a:ext uri="{FF2B5EF4-FFF2-40B4-BE49-F238E27FC236}">
                <a16:creationId xmlns:a16="http://schemas.microsoft.com/office/drawing/2014/main" id="{0DE2568E-4226-1E44-9A8E-B5745FA8942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32509" y="1690688"/>
            <a:ext cx="6120174" cy="4351338"/>
          </a:xfrm>
          <a:prstGeom prst="rect">
            <a:avLst/>
          </a:prstGeom>
        </p:spPr>
      </p:pic>
      <p:sp>
        <p:nvSpPr>
          <p:cNvPr id="2" name="タイトル 1">
            <a:extLst>
              <a:ext uri="{FF2B5EF4-FFF2-40B4-BE49-F238E27FC236}">
                <a16:creationId xmlns:a16="http://schemas.microsoft.com/office/drawing/2014/main" id="{F6E281C6-4F00-C144-AD2D-F82686FCC5E5}"/>
              </a:ext>
            </a:extLst>
          </p:cNvPr>
          <p:cNvSpPr>
            <a:spLocks noGrp="1"/>
          </p:cNvSpPr>
          <p:nvPr>
            <p:ph type="title"/>
          </p:nvPr>
        </p:nvSpPr>
        <p:spPr/>
        <p:txBody>
          <a:bodyPr/>
          <a:lstStyle/>
          <a:p>
            <a:r>
              <a:rPr kumimoji="1" lang="en-US" altLang="ja-JP" dirty="0"/>
              <a:t>FVTX-BEX</a:t>
            </a:r>
            <a:r>
              <a:rPr lang="ja-JP" altLang="en-US"/>
              <a:t>の考察</a:t>
            </a:r>
            <a:endParaRPr kumimoji="1" lang="ja-JP" altLang="en-US"/>
          </a:p>
        </p:txBody>
      </p:sp>
      <p:sp>
        <p:nvSpPr>
          <p:cNvPr id="5" name="テキスト ボックス 4">
            <a:extLst>
              <a:ext uri="{FF2B5EF4-FFF2-40B4-BE49-F238E27FC236}">
                <a16:creationId xmlns:a16="http://schemas.microsoft.com/office/drawing/2014/main" id="{28118C16-7673-D448-B415-680EECB2C0B7}"/>
              </a:ext>
            </a:extLst>
          </p:cNvPr>
          <p:cNvSpPr txBox="1"/>
          <p:nvPr/>
        </p:nvSpPr>
        <p:spPr>
          <a:xfrm>
            <a:off x="6675718" y="1804254"/>
            <a:ext cx="5183773" cy="3477875"/>
          </a:xfrm>
          <a:prstGeom prst="rect">
            <a:avLst/>
          </a:prstGeom>
          <a:noFill/>
        </p:spPr>
        <p:txBody>
          <a:bodyPr wrap="square" rtlCol="0">
            <a:spAutoFit/>
          </a:bodyPr>
          <a:lstStyle/>
          <a:p>
            <a:r>
              <a:rPr lang="en-US" altLang="ja-JP" sz="2000" dirty="0"/>
              <a:t> FVTX</a:t>
            </a:r>
            <a:r>
              <a:rPr lang="ja-JP" altLang="en-US" sz="2000"/>
              <a:t>のバスエクステンダーでは手持ちの</a:t>
            </a:r>
            <a:r>
              <a:rPr lang="en-US" altLang="ja-JP" sz="2000" dirty="0" err="1"/>
              <a:t>sParameter</a:t>
            </a:r>
            <a:r>
              <a:rPr lang="ja-JP" altLang="en-US" sz="2000"/>
              <a:t>測定データが無いが、</a:t>
            </a:r>
            <a:r>
              <a:rPr lang="en-US" altLang="ja-JP" sz="2000" dirty="0"/>
              <a:t>INTT</a:t>
            </a:r>
            <a:r>
              <a:rPr lang="ja-JP" altLang="en-US" sz="2000"/>
              <a:t>の</a:t>
            </a:r>
            <a:r>
              <a:rPr lang="en-US" altLang="ja-JP" sz="2000" dirty="0"/>
              <a:t>FPC</a:t>
            </a:r>
            <a:r>
              <a:rPr lang="ja-JP" altLang="en-US" sz="2000"/>
              <a:t>変換ケーブルが</a:t>
            </a:r>
            <a:r>
              <a:rPr lang="en-US" altLang="ja-JP" sz="2000" b="1" dirty="0"/>
              <a:t>60μm</a:t>
            </a:r>
            <a:r>
              <a:rPr lang="ja-JP" altLang="en-US" sz="2000" b="1"/>
              <a:t>ライン</a:t>
            </a:r>
            <a:r>
              <a:rPr lang="en-US" altLang="ja-JP" sz="2000" b="1" dirty="0"/>
              <a:t>&amp;</a:t>
            </a:r>
            <a:r>
              <a:rPr lang="ja-JP" altLang="en-US" sz="2000" b="1"/>
              <a:t>スペース</a:t>
            </a:r>
            <a:r>
              <a:rPr lang="ja-JP" altLang="en-US" sz="2000"/>
              <a:t>であるのに対し、</a:t>
            </a:r>
            <a:r>
              <a:rPr lang="en-US" altLang="ja-JP" sz="2000" dirty="0"/>
              <a:t>FVTX</a:t>
            </a:r>
            <a:r>
              <a:rPr lang="ja-JP" altLang="en-US" sz="2000"/>
              <a:t>のバスエクステンダーは</a:t>
            </a:r>
            <a:r>
              <a:rPr lang="en-US" altLang="ja-JP" sz="2000" b="1" dirty="0"/>
              <a:t>40μm</a:t>
            </a:r>
            <a:r>
              <a:rPr lang="ja-JP" altLang="en-US" sz="2000"/>
              <a:t>ともっと条件が悪い。長さは</a:t>
            </a:r>
            <a:r>
              <a:rPr lang="en-US" altLang="ja-JP" sz="2000" dirty="0"/>
              <a:t>20cm</a:t>
            </a:r>
            <a:r>
              <a:rPr lang="ja-JP" altLang="en-US" sz="2000"/>
              <a:t>よりも若干短いが、恐らく</a:t>
            </a:r>
            <a:r>
              <a:rPr lang="en-US" altLang="ja-JP" sz="2000" dirty="0"/>
              <a:t>INTT</a:t>
            </a:r>
            <a:r>
              <a:rPr lang="ja-JP" altLang="en-US" sz="2000"/>
              <a:t>の</a:t>
            </a:r>
            <a:r>
              <a:rPr lang="en-US" altLang="ja-JP" sz="2000" dirty="0"/>
              <a:t>20cmFPC</a:t>
            </a:r>
            <a:r>
              <a:rPr lang="ja-JP" altLang="en-US" sz="2000"/>
              <a:t>変換ケーブルよりも、信号劣化が激しいのではないかと推察する。必要であれば、産技研で</a:t>
            </a:r>
            <a:r>
              <a:rPr lang="en-US" altLang="ja-JP" sz="2000" dirty="0" err="1"/>
              <a:t>sParameter</a:t>
            </a:r>
            <a:r>
              <a:rPr lang="ja-JP" altLang="en-US" sz="2000"/>
              <a:t>の直接測定を依頼したい（既存の治具が汎用可能か確かめる必要あり）。</a:t>
            </a:r>
            <a:endParaRPr lang="en-US" altLang="ja-JP" sz="2000" dirty="0"/>
          </a:p>
        </p:txBody>
      </p:sp>
      <p:sp>
        <p:nvSpPr>
          <p:cNvPr id="6" name="テキスト ボックス 5">
            <a:extLst>
              <a:ext uri="{FF2B5EF4-FFF2-40B4-BE49-F238E27FC236}">
                <a16:creationId xmlns:a16="http://schemas.microsoft.com/office/drawing/2014/main" id="{39B1FAEC-AE06-D74F-B97F-EAD2105522AA}"/>
              </a:ext>
            </a:extLst>
          </p:cNvPr>
          <p:cNvSpPr txBox="1"/>
          <p:nvPr/>
        </p:nvSpPr>
        <p:spPr>
          <a:xfrm>
            <a:off x="3662328" y="3681691"/>
            <a:ext cx="2143536" cy="369332"/>
          </a:xfrm>
          <a:prstGeom prst="rect">
            <a:avLst/>
          </a:prstGeom>
          <a:noFill/>
        </p:spPr>
        <p:txBody>
          <a:bodyPr wrap="none" rtlCol="0">
            <a:spAutoFit/>
          </a:bodyPr>
          <a:lstStyle/>
          <a:p>
            <a:r>
              <a:rPr kumimoji="1" lang="en-US" altLang="ja-JP" dirty="0">
                <a:solidFill>
                  <a:schemeClr val="bg1"/>
                </a:solidFill>
              </a:rPr>
              <a:t>20cm</a:t>
            </a:r>
            <a:r>
              <a:rPr kumimoji="1" lang="ja-JP" altLang="en-US">
                <a:solidFill>
                  <a:schemeClr val="bg1"/>
                </a:solidFill>
              </a:rPr>
              <a:t>変換ケーブル</a:t>
            </a:r>
          </a:p>
        </p:txBody>
      </p:sp>
      <p:sp>
        <p:nvSpPr>
          <p:cNvPr id="7" name="テキスト ボックス 6">
            <a:extLst>
              <a:ext uri="{FF2B5EF4-FFF2-40B4-BE49-F238E27FC236}">
                <a16:creationId xmlns:a16="http://schemas.microsoft.com/office/drawing/2014/main" id="{0B3C0A30-BD18-094B-9ABC-4657D6F78916}"/>
              </a:ext>
            </a:extLst>
          </p:cNvPr>
          <p:cNvSpPr txBox="1"/>
          <p:nvPr/>
        </p:nvSpPr>
        <p:spPr>
          <a:xfrm>
            <a:off x="2284954" y="2218967"/>
            <a:ext cx="1319592" cy="369332"/>
          </a:xfrm>
          <a:prstGeom prst="rect">
            <a:avLst/>
          </a:prstGeom>
          <a:noFill/>
        </p:spPr>
        <p:txBody>
          <a:bodyPr wrap="none" rtlCol="0">
            <a:spAutoFit/>
          </a:bodyPr>
          <a:lstStyle/>
          <a:p>
            <a:r>
              <a:rPr kumimoji="1" lang="en-US" altLang="ja-JP" dirty="0">
                <a:solidFill>
                  <a:schemeClr val="bg1"/>
                </a:solidFill>
              </a:rPr>
              <a:t>FVTX-BEX</a:t>
            </a:r>
            <a:endParaRPr kumimoji="1" lang="ja-JP" altLang="en-US">
              <a:solidFill>
                <a:schemeClr val="bg1"/>
              </a:solidFill>
            </a:endParaRPr>
          </a:p>
        </p:txBody>
      </p:sp>
      <p:sp>
        <p:nvSpPr>
          <p:cNvPr id="12" name="スライド番号プレースホルダー 11">
            <a:extLst>
              <a:ext uri="{FF2B5EF4-FFF2-40B4-BE49-F238E27FC236}">
                <a16:creationId xmlns:a16="http://schemas.microsoft.com/office/drawing/2014/main" id="{3074F359-070F-DB46-9683-00BE1CDDE70B}"/>
              </a:ext>
            </a:extLst>
          </p:cNvPr>
          <p:cNvSpPr>
            <a:spLocks noGrp="1"/>
          </p:cNvSpPr>
          <p:nvPr>
            <p:ph type="sldNum" sz="quarter" idx="12"/>
          </p:nvPr>
        </p:nvSpPr>
        <p:spPr/>
        <p:txBody>
          <a:bodyPr/>
          <a:lstStyle/>
          <a:p>
            <a:fld id="{FB8115FA-C9F7-C645-9907-1A10882E0D6A}" type="slidenum">
              <a:rPr kumimoji="1" lang="ja-JP" altLang="en-US" smtClean="0"/>
              <a:t>6</a:t>
            </a:fld>
            <a:endParaRPr kumimoji="1" lang="ja-JP" altLang="en-US"/>
          </a:p>
        </p:txBody>
      </p:sp>
    </p:spTree>
    <p:extLst>
      <p:ext uri="{BB962C8B-B14F-4D97-AF65-F5344CB8AC3E}">
        <p14:creationId xmlns:p14="http://schemas.microsoft.com/office/powerpoint/2010/main" val="4109703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D39FBE-2ACB-AB40-87FF-BEC4468F27C1}"/>
              </a:ext>
            </a:extLst>
          </p:cNvPr>
          <p:cNvSpPr>
            <a:spLocks noGrp="1"/>
          </p:cNvSpPr>
          <p:nvPr>
            <p:ph type="title"/>
          </p:nvPr>
        </p:nvSpPr>
        <p:spPr/>
        <p:txBody>
          <a:bodyPr/>
          <a:lstStyle/>
          <a:p>
            <a:r>
              <a:rPr kumimoji="1" lang="ja-JP" altLang="en-US"/>
              <a:t>デバッグ戦略</a:t>
            </a:r>
          </a:p>
        </p:txBody>
      </p:sp>
      <p:sp>
        <p:nvSpPr>
          <p:cNvPr id="3" name="コンテンツ プレースホルダー 2">
            <a:extLst>
              <a:ext uri="{FF2B5EF4-FFF2-40B4-BE49-F238E27FC236}">
                <a16:creationId xmlns:a16="http://schemas.microsoft.com/office/drawing/2014/main" id="{042F883F-3E4C-FF48-B1C4-47E903DB56C1}"/>
              </a:ext>
            </a:extLst>
          </p:cNvPr>
          <p:cNvSpPr>
            <a:spLocks noGrp="1"/>
          </p:cNvSpPr>
          <p:nvPr>
            <p:ph idx="1"/>
          </p:nvPr>
        </p:nvSpPr>
        <p:spPr/>
        <p:txBody>
          <a:bodyPr/>
          <a:lstStyle/>
          <a:p>
            <a:r>
              <a:rPr lang="en-US" altLang="ja-JP" dirty="0"/>
              <a:t>B3</a:t>
            </a:r>
            <a:r>
              <a:rPr lang="ja-JP" altLang="en-US"/>
              <a:t>ポートの</a:t>
            </a:r>
            <a:r>
              <a:rPr lang="en-US" altLang="ja-JP" dirty="0"/>
              <a:t>Chip17~14</a:t>
            </a:r>
            <a:r>
              <a:rPr lang="ja-JP" altLang="en-US"/>
              <a:t>の信号線で、</a:t>
            </a:r>
            <a:r>
              <a:rPr lang="en-US" altLang="ja-JP" dirty="0"/>
              <a:t>FVTX</a:t>
            </a:r>
            <a:r>
              <a:rPr lang="ja-JP" altLang="en-US"/>
              <a:t>と</a:t>
            </a:r>
            <a:r>
              <a:rPr lang="en-US" altLang="ja-JP" dirty="0" err="1"/>
              <a:t>μ</a:t>
            </a:r>
            <a:r>
              <a:rPr lang="ja-JP" altLang="en-US"/>
              <a:t>同軸ケーブル＋</a:t>
            </a:r>
            <a:r>
              <a:rPr lang="en-US" altLang="ja-JP" dirty="0"/>
              <a:t>INTT</a:t>
            </a:r>
            <a:r>
              <a:rPr lang="ja-JP" altLang="en-US"/>
              <a:t>で信号波形を測定→比較。</a:t>
            </a:r>
            <a:endParaRPr lang="en-US" altLang="ja-JP" dirty="0"/>
          </a:p>
          <a:p>
            <a:r>
              <a:rPr lang="en-US" altLang="ja-JP" dirty="0"/>
              <a:t>D3</a:t>
            </a:r>
            <a:r>
              <a:rPr lang="ja-JP" altLang="en-US"/>
              <a:t>ポートの</a:t>
            </a:r>
            <a:r>
              <a:rPr lang="en-US" altLang="ja-JP" dirty="0"/>
              <a:t>Chip17~14</a:t>
            </a:r>
            <a:r>
              <a:rPr lang="ja-JP" altLang="en-US"/>
              <a:t>の信号線で、同様に</a:t>
            </a:r>
            <a:r>
              <a:rPr lang="en-US" altLang="ja-JP" dirty="0"/>
              <a:t>FVTX</a:t>
            </a:r>
            <a:r>
              <a:rPr lang="ja-JP" altLang="en-US"/>
              <a:t>と</a:t>
            </a:r>
            <a:r>
              <a:rPr lang="en-US" altLang="ja-JP" dirty="0" err="1"/>
              <a:t>μ</a:t>
            </a:r>
            <a:r>
              <a:rPr lang="ja-JP" altLang="en-US"/>
              <a:t>同軸ケーブル＋</a:t>
            </a:r>
            <a:r>
              <a:rPr lang="en-US" altLang="ja-JP" dirty="0"/>
              <a:t>INTT</a:t>
            </a:r>
            <a:r>
              <a:rPr lang="ja-JP" altLang="en-US"/>
              <a:t>で信号波形を測定→比較。データに欠けが生じた際に</a:t>
            </a:r>
            <a:r>
              <a:rPr lang="en-US" altLang="ja-JP" dirty="0"/>
              <a:t> </a:t>
            </a:r>
            <a:r>
              <a:rPr lang="en-US" altLang="ja-JP" dirty="0" err="1"/>
              <a:t>μ</a:t>
            </a:r>
            <a:r>
              <a:rPr lang="ja-JP" altLang="en-US"/>
              <a:t>同軸ケーブル＋</a:t>
            </a:r>
            <a:r>
              <a:rPr lang="en-US" altLang="ja-JP" dirty="0"/>
              <a:t>INTT</a:t>
            </a:r>
            <a:r>
              <a:rPr lang="ja-JP" altLang="en-US"/>
              <a:t>の信号に何らかの異常が無いか？</a:t>
            </a:r>
            <a:endParaRPr lang="en-US" altLang="ja-JP" dirty="0"/>
          </a:p>
          <a:p>
            <a:r>
              <a:rPr lang="ja-JP" altLang="en-US"/>
              <a:t>同じラダー</a:t>
            </a:r>
            <a:r>
              <a:rPr lang="en-US" altLang="ja-JP" dirty="0"/>
              <a:t>+</a:t>
            </a:r>
            <a:r>
              <a:rPr lang="ja-JP" altLang="en-US"/>
              <a:t>ケーブルのセットアップにも関わらず、</a:t>
            </a:r>
            <a:r>
              <a:rPr lang="en-US" altLang="ja-JP" dirty="0"/>
              <a:t>B3/D3</a:t>
            </a:r>
            <a:r>
              <a:rPr lang="ja-JP" altLang="en-US"/>
              <a:t>ポートで信号に違いが出るとは考えにくいが、他に現象を検証する有効な手立てが思いつかないのでご協力いただきたい。</a:t>
            </a:r>
            <a:endParaRPr lang="en-US" altLang="ja-JP" dirty="0"/>
          </a:p>
          <a:p>
            <a:pPr marL="0" indent="0">
              <a:buNone/>
            </a:pPr>
            <a:endParaRPr kumimoji="1" lang="ja-JP" altLang="en-US"/>
          </a:p>
        </p:txBody>
      </p:sp>
      <p:sp>
        <p:nvSpPr>
          <p:cNvPr id="4" name="スライド番号プレースホルダー 3">
            <a:extLst>
              <a:ext uri="{FF2B5EF4-FFF2-40B4-BE49-F238E27FC236}">
                <a16:creationId xmlns:a16="http://schemas.microsoft.com/office/drawing/2014/main" id="{E7983518-1227-F64C-868F-75D29B79B1AA}"/>
              </a:ext>
            </a:extLst>
          </p:cNvPr>
          <p:cNvSpPr>
            <a:spLocks noGrp="1"/>
          </p:cNvSpPr>
          <p:nvPr>
            <p:ph type="sldNum" sz="quarter" idx="12"/>
          </p:nvPr>
        </p:nvSpPr>
        <p:spPr/>
        <p:txBody>
          <a:bodyPr/>
          <a:lstStyle/>
          <a:p>
            <a:fld id="{FB8115FA-C9F7-C645-9907-1A10882E0D6A}" type="slidenum">
              <a:rPr kumimoji="1" lang="ja-JP" altLang="en-US" smtClean="0"/>
              <a:t>7</a:t>
            </a:fld>
            <a:endParaRPr kumimoji="1" lang="ja-JP" altLang="en-US"/>
          </a:p>
        </p:txBody>
      </p:sp>
    </p:spTree>
    <p:extLst>
      <p:ext uri="{BB962C8B-B14F-4D97-AF65-F5344CB8AC3E}">
        <p14:creationId xmlns:p14="http://schemas.microsoft.com/office/powerpoint/2010/main" val="3494643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A08F70-E527-B341-8391-0B86763A88A6}"/>
              </a:ext>
            </a:extLst>
          </p:cNvPr>
          <p:cNvSpPr>
            <a:spLocks noGrp="1"/>
          </p:cNvSpPr>
          <p:nvPr>
            <p:ph type="title"/>
          </p:nvPr>
        </p:nvSpPr>
        <p:spPr/>
        <p:txBody>
          <a:bodyPr/>
          <a:lstStyle/>
          <a:p>
            <a:r>
              <a:rPr kumimoji="1" lang="en-US" altLang="ja-JP" dirty="0"/>
              <a:t>ROC</a:t>
            </a:r>
            <a:r>
              <a:rPr kumimoji="1" lang="ja-JP" altLang="en-US"/>
              <a:t>カラム</a:t>
            </a:r>
            <a:r>
              <a:rPr kumimoji="1" lang="en-US" altLang="ja-JP" dirty="0"/>
              <a:t>B, D</a:t>
            </a:r>
            <a:r>
              <a:rPr kumimoji="1" lang="ja-JP" altLang="en-US"/>
              <a:t>の違いは？</a:t>
            </a:r>
          </a:p>
        </p:txBody>
      </p:sp>
      <p:sp>
        <p:nvSpPr>
          <p:cNvPr id="3" name="コンテンツ プレースホルダー 2">
            <a:extLst>
              <a:ext uri="{FF2B5EF4-FFF2-40B4-BE49-F238E27FC236}">
                <a16:creationId xmlns:a16="http://schemas.microsoft.com/office/drawing/2014/main" id="{4BDF0220-8D24-6346-B46D-D5C906C72686}"/>
              </a:ext>
            </a:extLst>
          </p:cNvPr>
          <p:cNvSpPr>
            <a:spLocks noGrp="1"/>
          </p:cNvSpPr>
          <p:nvPr>
            <p:ph idx="1"/>
          </p:nvPr>
        </p:nvSpPr>
        <p:spPr/>
        <p:txBody>
          <a:bodyPr/>
          <a:lstStyle/>
          <a:p>
            <a:r>
              <a:rPr lang="ja-JP" altLang="en-US"/>
              <a:t>データ</a:t>
            </a:r>
            <a:r>
              <a:rPr lang="en-US" altLang="ja-JP" dirty="0"/>
              <a:t>FPGA</a:t>
            </a:r>
            <a:r>
              <a:rPr lang="ja-JP" altLang="en-US"/>
              <a:t>は</a:t>
            </a:r>
            <a:r>
              <a:rPr lang="en-US" altLang="ja-JP" dirty="0"/>
              <a:t>B=D</a:t>
            </a:r>
            <a:r>
              <a:rPr lang="ja-JP" altLang="en-US"/>
              <a:t>が共通。</a:t>
            </a:r>
            <a:endParaRPr lang="en-US" altLang="ja-JP" dirty="0"/>
          </a:p>
          <a:p>
            <a:r>
              <a:rPr kumimoji="1" lang="ja-JP" altLang="en-US"/>
              <a:t>現在のところ関係しそうな回路</a:t>
            </a:r>
            <a:r>
              <a:rPr lang="ja-JP" altLang="en-US"/>
              <a:t>の違いは見つかっていない。</a:t>
            </a:r>
            <a:endParaRPr kumimoji="1" lang="ja-JP" altLang="en-US"/>
          </a:p>
        </p:txBody>
      </p:sp>
      <p:sp>
        <p:nvSpPr>
          <p:cNvPr id="4" name="スライド番号プレースホルダー 3">
            <a:extLst>
              <a:ext uri="{FF2B5EF4-FFF2-40B4-BE49-F238E27FC236}">
                <a16:creationId xmlns:a16="http://schemas.microsoft.com/office/drawing/2014/main" id="{DB669334-796E-D54C-906D-CF1E7DB07A79}"/>
              </a:ext>
            </a:extLst>
          </p:cNvPr>
          <p:cNvSpPr>
            <a:spLocks noGrp="1"/>
          </p:cNvSpPr>
          <p:nvPr>
            <p:ph type="sldNum" sz="quarter" idx="12"/>
          </p:nvPr>
        </p:nvSpPr>
        <p:spPr/>
        <p:txBody>
          <a:bodyPr/>
          <a:lstStyle/>
          <a:p>
            <a:fld id="{FB8115FA-C9F7-C645-9907-1A10882E0D6A}" type="slidenum">
              <a:rPr kumimoji="1" lang="ja-JP" altLang="en-US" smtClean="0"/>
              <a:t>8</a:t>
            </a:fld>
            <a:endParaRPr kumimoji="1" lang="ja-JP" altLang="en-US"/>
          </a:p>
        </p:txBody>
      </p:sp>
    </p:spTree>
    <p:extLst>
      <p:ext uri="{BB962C8B-B14F-4D97-AF65-F5344CB8AC3E}">
        <p14:creationId xmlns:p14="http://schemas.microsoft.com/office/powerpoint/2010/main" val="2075712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523108-7D63-FE4D-80F3-D35A46A064F7}"/>
              </a:ext>
            </a:extLst>
          </p:cNvPr>
          <p:cNvSpPr>
            <a:spLocks noGrp="1"/>
          </p:cNvSpPr>
          <p:nvPr>
            <p:ph type="title"/>
          </p:nvPr>
        </p:nvSpPr>
        <p:spPr/>
        <p:txBody>
          <a:bodyPr/>
          <a:lstStyle/>
          <a:p>
            <a:r>
              <a:rPr kumimoji="1" lang="ja-JP" altLang="en-US"/>
              <a:t>データ欠けの傾向</a:t>
            </a:r>
          </a:p>
        </p:txBody>
      </p:sp>
      <p:sp>
        <p:nvSpPr>
          <p:cNvPr id="4" name="スライド番号プレースホルダー 3">
            <a:extLst>
              <a:ext uri="{FF2B5EF4-FFF2-40B4-BE49-F238E27FC236}">
                <a16:creationId xmlns:a16="http://schemas.microsoft.com/office/drawing/2014/main" id="{16C4A8BB-7092-DC42-B70C-7AB8296D71CB}"/>
              </a:ext>
            </a:extLst>
          </p:cNvPr>
          <p:cNvSpPr>
            <a:spLocks noGrp="1"/>
          </p:cNvSpPr>
          <p:nvPr>
            <p:ph type="sldNum" sz="quarter" idx="12"/>
          </p:nvPr>
        </p:nvSpPr>
        <p:spPr/>
        <p:txBody>
          <a:bodyPr/>
          <a:lstStyle/>
          <a:p>
            <a:fld id="{FB8115FA-C9F7-C645-9907-1A10882E0D6A}" type="slidenum">
              <a:rPr kumimoji="1" lang="ja-JP" altLang="en-US" smtClean="0"/>
              <a:t>9</a:t>
            </a:fld>
            <a:endParaRPr kumimoji="1" lang="ja-JP" altLang="en-US"/>
          </a:p>
        </p:txBody>
      </p:sp>
      <p:pic>
        <p:nvPicPr>
          <p:cNvPr id="6" name="コンテンツ プレースホルダー 3">
            <a:extLst>
              <a:ext uri="{FF2B5EF4-FFF2-40B4-BE49-F238E27FC236}">
                <a16:creationId xmlns:a16="http://schemas.microsoft.com/office/drawing/2014/main" id="{5DC9493C-9D02-E340-9C38-C04F213C8BB5}"/>
              </a:ext>
            </a:extLst>
          </p:cNvPr>
          <p:cNvPicPr>
            <a:picLocks noChangeAspect="1"/>
          </p:cNvPicPr>
          <p:nvPr/>
        </p:nvPicPr>
        <p:blipFill>
          <a:blip r:embed="rId2"/>
          <a:stretch>
            <a:fillRect/>
          </a:stretch>
        </p:blipFill>
        <p:spPr>
          <a:xfrm>
            <a:off x="838200" y="1533415"/>
            <a:ext cx="10741113" cy="1541848"/>
          </a:xfrm>
          <a:prstGeom prst="rect">
            <a:avLst/>
          </a:prstGeom>
        </p:spPr>
      </p:pic>
      <p:sp>
        <p:nvSpPr>
          <p:cNvPr id="5" name="テキスト ボックス 4">
            <a:extLst>
              <a:ext uri="{FF2B5EF4-FFF2-40B4-BE49-F238E27FC236}">
                <a16:creationId xmlns:a16="http://schemas.microsoft.com/office/drawing/2014/main" id="{3A5C6A9E-601B-F04A-9D56-F8A02F9AD1CD}"/>
              </a:ext>
            </a:extLst>
          </p:cNvPr>
          <p:cNvSpPr txBox="1"/>
          <p:nvPr/>
        </p:nvSpPr>
        <p:spPr>
          <a:xfrm>
            <a:off x="1052031" y="3471896"/>
            <a:ext cx="8387232" cy="646331"/>
          </a:xfrm>
          <a:prstGeom prst="rect">
            <a:avLst/>
          </a:prstGeom>
          <a:noFill/>
        </p:spPr>
        <p:txBody>
          <a:bodyPr wrap="none" rtlCol="0">
            <a:spAutoFit/>
          </a:bodyPr>
          <a:lstStyle/>
          <a:p>
            <a:r>
              <a:rPr kumimoji="1" lang="en-US" altLang="ja-JP" dirty="0"/>
              <a:t>BNL</a:t>
            </a:r>
            <a:r>
              <a:rPr kumimoji="1" lang="ja-JP" altLang="en-US"/>
              <a:t>で</a:t>
            </a:r>
            <a:r>
              <a:rPr lang="ja-JP" altLang="en-US"/>
              <a:t>も</a:t>
            </a:r>
            <a:r>
              <a:rPr lang="en-US" altLang="ja-JP" dirty="0"/>
              <a:t>Strip 0&lt;65</a:t>
            </a:r>
            <a:r>
              <a:rPr lang="ja-JP" altLang="en-US"/>
              <a:t>でデータ欠けが起こる（ただしポートはカラム</a:t>
            </a:r>
            <a:r>
              <a:rPr lang="en-US" altLang="ja-JP" dirty="0"/>
              <a:t>A</a:t>
            </a:r>
            <a:r>
              <a:rPr lang="ja-JP" altLang="en-US"/>
              <a:t>で頻出）。</a:t>
            </a:r>
            <a:endParaRPr lang="en-US" altLang="ja-JP" dirty="0"/>
          </a:p>
          <a:p>
            <a:endParaRPr kumimoji="1" lang="ja-JP" altLang="en-US"/>
          </a:p>
        </p:txBody>
      </p:sp>
      <p:sp>
        <p:nvSpPr>
          <p:cNvPr id="3" name="テキスト ボックス 2">
            <a:extLst>
              <a:ext uri="{FF2B5EF4-FFF2-40B4-BE49-F238E27FC236}">
                <a16:creationId xmlns:a16="http://schemas.microsoft.com/office/drawing/2014/main" id="{01CE9D6C-608B-5F48-A9DC-010912CD759C}"/>
              </a:ext>
            </a:extLst>
          </p:cNvPr>
          <p:cNvSpPr txBox="1"/>
          <p:nvPr/>
        </p:nvSpPr>
        <p:spPr>
          <a:xfrm>
            <a:off x="9401021" y="3168272"/>
            <a:ext cx="880369" cy="369332"/>
          </a:xfrm>
          <a:prstGeom prst="rect">
            <a:avLst/>
          </a:prstGeom>
          <a:noFill/>
        </p:spPr>
        <p:txBody>
          <a:bodyPr wrap="none" rtlCol="0">
            <a:spAutoFit/>
          </a:bodyPr>
          <a:lstStyle/>
          <a:p>
            <a:r>
              <a:rPr kumimoji="1" lang="en-US" altLang="ja-JP" dirty="0"/>
              <a:t>Side-0</a:t>
            </a:r>
            <a:endParaRPr kumimoji="1" lang="ja-JP" altLang="en-US"/>
          </a:p>
        </p:txBody>
      </p:sp>
      <p:sp>
        <p:nvSpPr>
          <p:cNvPr id="7" name="テキスト ボックス 6">
            <a:extLst>
              <a:ext uri="{FF2B5EF4-FFF2-40B4-BE49-F238E27FC236}">
                <a16:creationId xmlns:a16="http://schemas.microsoft.com/office/drawing/2014/main" id="{1312FC83-2818-554D-9333-33E12D051FF7}"/>
              </a:ext>
            </a:extLst>
          </p:cNvPr>
          <p:cNvSpPr txBox="1"/>
          <p:nvPr/>
        </p:nvSpPr>
        <p:spPr>
          <a:xfrm>
            <a:off x="9346651" y="1265331"/>
            <a:ext cx="880369" cy="369332"/>
          </a:xfrm>
          <a:prstGeom prst="rect">
            <a:avLst/>
          </a:prstGeom>
          <a:noFill/>
        </p:spPr>
        <p:txBody>
          <a:bodyPr wrap="none" rtlCol="0">
            <a:spAutoFit/>
          </a:bodyPr>
          <a:lstStyle/>
          <a:p>
            <a:r>
              <a:rPr kumimoji="1" lang="en-US" altLang="ja-JP" dirty="0"/>
              <a:t>Side-1</a:t>
            </a:r>
            <a:endParaRPr kumimoji="1" lang="ja-JP" altLang="en-US"/>
          </a:p>
        </p:txBody>
      </p:sp>
    </p:spTree>
    <p:extLst>
      <p:ext uri="{BB962C8B-B14F-4D97-AF65-F5344CB8AC3E}">
        <p14:creationId xmlns:p14="http://schemas.microsoft.com/office/powerpoint/2010/main" val="159398783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7983</TotalTime>
  <Words>831</Words>
  <Application>Microsoft Macintosh PowerPoint</Application>
  <PresentationFormat>ワイド画面</PresentationFormat>
  <Paragraphs>93</Paragraphs>
  <Slides>27</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27</vt:i4>
      </vt:variant>
    </vt:vector>
  </HeadingPairs>
  <TitlesOfParts>
    <vt:vector size="32" baseType="lpstr">
      <vt:lpstr>游ゴシック</vt:lpstr>
      <vt:lpstr>游ゴシック Light</vt:lpstr>
      <vt:lpstr>Arial</vt:lpstr>
      <vt:lpstr>Symbol</vt:lpstr>
      <vt:lpstr>Office テーマ</vt:lpstr>
      <vt:lpstr>μ同軸変換ケーブル 高速オシロ測定</vt:lpstr>
      <vt:lpstr>変換ケーブル試作２号機</vt:lpstr>
      <vt:lpstr>問題：キャリブレーションデータ</vt:lpstr>
      <vt:lpstr>データに欠けが生じる条件</vt:lpstr>
      <vt:lpstr>デバッグの提案</vt:lpstr>
      <vt:lpstr>FVTX-BEXの考察</vt:lpstr>
      <vt:lpstr>デバッグ戦略</vt:lpstr>
      <vt:lpstr>ROCカラムB, Dの違いは？</vt:lpstr>
      <vt:lpstr>データ欠けの傾向</vt:lpstr>
      <vt:lpstr>Strategy</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ROC Column-D Power Distribution</vt:lpstr>
      <vt:lpstr>2021年7月の波形測定の様子</vt:lpstr>
      <vt:lpstr>2022/6/22測定のまとめ</vt:lpstr>
      <vt:lpstr>測定条件</vt:lpstr>
      <vt:lpstr>Interception Boardで観測したキャリブレーションパルス</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Itaru Nakagawa</dc:creator>
  <cp:lastModifiedBy>Itaru Nakagawa</cp:lastModifiedBy>
  <cp:revision>46</cp:revision>
  <cp:lastPrinted>2022-06-19T23:39:55Z</cp:lastPrinted>
  <dcterms:created xsi:type="dcterms:W3CDTF">2022-06-11T00:54:22Z</dcterms:created>
  <dcterms:modified xsi:type="dcterms:W3CDTF">2022-06-21T03:10:36Z</dcterms:modified>
</cp:coreProperties>
</file>