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Default Extension="wmf" ContentType="image/x-wmf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82" r:id="rId4"/>
    <p:sldId id="293" r:id="rId5"/>
    <p:sldId id="291" r:id="rId6"/>
    <p:sldId id="290" r:id="rId7"/>
    <p:sldId id="287" r:id="rId8"/>
    <p:sldId id="288" r:id="rId9"/>
    <p:sldId id="284" r:id="rId10"/>
    <p:sldId id="285" r:id="rId11"/>
    <p:sldId id="286" r:id="rId12"/>
    <p:sldId id="289" r:id="rId13"/>
    <p:sldId id="272" r:id="rId14"/>
    <p:sldId id="273" r:id="rId15"/>
    <p:sldId id="274" r:id="rId16"/>
    <p:sldId id="275" r:id="rId17"/>
    <p:sldId id="266" r:id="rId18"/>
    <p:sldId id="268" r:id="rId19"/>
    <p:sldId id="271" r:id="rId20"/>
    <p:sldId id="292" r:id="rId21"/>
    <p:sldId id="259" r:id="rId22"/>
    <p:sldId id="260" r:id="rId23"/>
    <p:sldId id="261" r:id="rId24"/>
    <p:sldId id="294" r:id="rId25"/>
    <p:sldId id="295" r:id="rId26"/>
    <p:sldId id="296" r:id="rId27"/>
    <p:sldId id="297" r:id="rId2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B2DE5-95FD-AC4B-9C04-01228705764F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0048687E-E109-894C-B961-3280EF3D60CB}">
      <dgm:prSet phldrT="[テキスト]"/>
      <dgm:spPr/>
      <dgm:t>
        <a:bodyPr/>
        <a:lstStyle/>
        <a:p>
          <a:r>
            <a:rPr kumimoji="1" lang="en-US" altLang="ja-JP" dirty="0" smtClean="0"/>
            <a:t>500GeV W</a:t>
          </a:r>
        </a:p>
        <a:p>
          <a:r>
            <a:rPr kumimoji="1" lang="en-US" altLang="ja-JP" dirty="0" err="1" smtClean="0">
              <a:solidFill>
                <a:srgbClr val="0000FF"/>
              </a:solidFill>
            </a:rPr>
            <a:t>MuTrig</a:t>
          </a:r>
          <a:r>
            <a:rPr kumimoji="1" lang="en-US" altLang="ja-JP" dirty="0" smtClean="0">
              <a:solidFill>
                <a:srgbClr val="0000FF"/>
              </a:solidFill>
            </a:rPr>
            <a:t>-FEE &amp; RPC</a:t>
          </a:r>
        </a:p>
        <a:p>
          <a:r>
            <a:rPr kumimoji="1" lang="en-US" altLang="ja-JP" dirty="0" smtClean="0">
              <a:solidFill>
                <a:srgbClr val="FF0000"/>
              </a:solidFill>
            </a:rPr>
            <a:t>FGT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373E417F-A175-204B-A922-BC2BAD94416E}" type="parTrans" cxnId="{F111C2FC-DF0C-2245-AD95-CAEDEA051C46}">
      <dgm:prSet/>
      <dgm:spPr/>
      <dgm:t>
        <a:bodyPr/>
        <a:lstStyle/>
        <a:p>
          <a:endParaRPr kumimoji="1" lang="ja-JP" altLang="en-US"/>
        </a:p>
      </dgm:t>
    </dgm:pt>
    <dgm:pt modelId="{8318D070-9EED-9B4A-AD41-115B8C7FF01A}" type="sibTrans" cxnId="{F111C2FC-DF0C-2245-AD95-CAEDEA051C46}">
      <dgm:prSet/>
      <dgm:spPr/>
      <dgm:t>
        <a:bodyPr/>
        <a:lstStyle/>
        <a:p>
          <a:endParaRPr kumimoji="1" lang="ja-JP" altLang="en-US"/>
        </a:p>
      </dgm:t>
    </dgm:pt>
    <dgm:pt modelId="{4B20DC8C-1EF9-5C42-BD70-FD3B5BC52227}">
      <dgm:prSet phldrT="[テキスト]"/>
      <dgm:spPr/>
      <dgm:t>
        <a:bodyPr/>
        <a:lstStyle/>
        <a:p>
          <a:r>
            <a:rPr kumimoji="1" lang="en-US" altLang="ja-JP" dirty="0" smtClean="0"/>
            <a:t>Heavy Flavor</a:t>
          </a:r>
        </a:p>
        <a:p>
          <a:r>
            <a:rPr kumimoji="1" lang="en-US" altLang="ja-JP" dirty="0" smtClean="0">
              <a:solidFill>
                <a:srgbClr val="0000FF"/>
              </a:solidFill>
            </a:rPr>
            <a:t>VTX &amp; FVTX</a:t>
          </a:r>
        </a:p>
        <a:p>
          <a:r>
            <a:rPr kumimoji="1" lang="en-US" altLang="ja-JP" dirty="0" smtClean="0">
              <a:solidFill>
                <a:srgbClr val="FF0000"/>
              </a:solidFill>
            </a:rPr>
            <a:t>HFT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CC1CD5F1-2644-5C41-B575-74BB94155C75}" type="parTrans" cxnId="{6FA4A18D-A873-7240-B565-FDD99D36389E}">
      <dgm:prSet/>
      <dgm:spPr/>
      <dgm:t>
        <a:bodyPr/>
        <a:lstStyle/>
        <a:p>
          <a:endParaRPr kumimoji="1" lang="ja-JP" altLang="en-US"/>
        </a:p>
      </dgm:t>
    </dgm:pt>
    <dgm:pt modelId="{CD74236E-306E-AB4B-A701-F99C0A126F7A}" type="sibTrans" cxnId="{6FA4A18D-A873-7240-B565-FDD99D36389E}">
      <dgm:prSet/>
      <dgm:spPr/>
      <dgm:t>
        <a:bodyPr/>
        <a:lstStyle/>
        <a:p>
          <a:endParaRPr kumimoji="1" lang="ja-JP" altLang="en-US"/>
        </a:p>
      </dgm:t>
    </dgm:pt>
    <dgm:pt modelId="{68C08CF6-3A63-3E40-A9F0-74235E4AA963}">
      <dgm:prSet phldrT="[テキスト]"/>
      <dgm:spPr/>
      <dgm:t>
        <a:bodyPr/>
        <a:lstStyle/>
        <a:p>
          <a:r>
            <a:rPr kumimoji="1" lang="en-US" altLang="ja-JP" dirty="0" smtClean="0"/>
            <a:t>Transverse</a:t>
          </a:r>
        </a:p>
        <a:p>
          <a:r>
            <a:rPr kumimoji="1" lang="en-US" altLang="ja-JP" dirty="0" smtClean="0">
              <a:solidFill>
                <a:srgbClr val="0000FF"/>
              </a:solidFill>
            </a:rPr>
            <a:t>FOCAL</a:t>
          </a:r>
        </a:p>
        <a:p>
          <a:r>
            <a:rPr kumimoji="1" lang="en-US" altLang="ja-JP" dirty="0" smtClean="0">
              <a:solidFill>
                <a:srgbClr val="FF0000"/>
              </a:solidFill>
            </a:rPr>
            <a:t>FHC, Roman Pots </a:t>
          </a:r>
        </a:p>
      </dgm:t>
    </dgm:pt>
    <dgm:pt modelId="{0E44B6BF-3B30-5E44-AC50-BA29053A76B0}" type="parTrans" cxnId="{9DF42785-3AF9-2E4E-8067-06C16A63C8A4}">
      <dgm:prSet/>
      <dgm:spPr/>
      <dgm:t>
        <a:bodyPr/>
        <a:lstStyle/>
        <a:p>
          <a:endParaRPr kumimoji="1" lang="ja-JP" altLang="en-US"/>
        </a:p>
      </dgm:t>
    </dgm:pt>
    <dgm:pt modelId="{86F3F5E7-8CAF-414D-B69F-9A4ADCD6EFF8}" type="sibTrans" cxnId="{9DF42785-3AF9-2E4E-8067-06C16A63C8A4}">
      <dgm:prSet/>
      <dgm:spPr/>
      <dgm:t>
        <a:bodyPr/>
        <a:lstStyle/>
        <a:p>
          <a:endParaRPr kumimoji="1" lang="ja-JP" altLang="en-US"/>
        </a:p>
      </dgm:t>
    </dgm:pt>
    <dgm:pt modelId="{20F74EF6-0875-6B4C-9443-5B6230D19D76}" type="pres">
      <dgm:prSet presAssocID="{BEAB2DE5-95FD-AC4B-9C04-01228705764F}" presName="compositeShape" presStyleCnt="0">
        <dgm:presLayoutVars>
          <dgm:chMax val="7"/>
          <dgm:dir/>
          <dgm:resizeHandles val="exact"/>
        </dgm:presLayoutVars>
      </dgm:prSet>
      <dgm:spPr/>
    </dgm:pt>
    <dgm:pt modelId="{AC58908D-6A1D-B449-9248-4E30698CE89A}" type="pres">
      <dgm:prSet presAssocID="{0048687E-E109-894C-B961-3280EF3D60CB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59A19D79-F71C-0049-AE34-A399A50308EC}" type="pres">
      <dgm:prSet presAssocID="{0048687E-E109-894C-B961-3280EF3D60C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526B6C-97AF-9041-9F0E-12B423B525D9}" type="pres">
      <dgm:prSet presAssocID="{4B20DC8C-1EF9-5C42-BD70-FD3B5BC52227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542F47AD-A197-1E4F-A15C-DE00ADE1A616}" type="pres">
      <dgm:prSet presAssocID="{4B20DC8C-1EF9-5C42-BD70-FD3B5BC522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EDBA4F-D27F-9349-AFAF-9EA205F9A0D0}" type="pres">
      <dgm:prSet presAssocID="{68C08CF6-3A63-3E40-A9F0-74235E4AA963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1AA5F806-90A5-4646-8A82-B2F3523D5D9F}" type="pres">
      <dgm:prSet presAssocID="{68C08CF6-3A63-3E40-A9F0-74235E4AA9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657EFAF-E862-6D45-A508-0F17798A46EE}" type="presOf" srcId="{BEAB2DE5-95FD-AC4B-9C04-01228705764F}" destId="{20F74EF6-0875-6B4C-9443-5B6230D19D76}" srcOrd="0" destOrd="0" presId="urn:microsoft.com/office/officeart/2005/8/layout/venn1"/>
    <dgm:cxn modelId="{6FC20B56-6506-C347-86F2-89B90F37B891}" type="presOf" srcId="{0048687E-E109-894C-B961-3280EF3D60CB}" destId="{AC58908D-6A1D-B449-9248-4E30698CE89A}" srcOrd="0" destOrd="0" presId="urn:microsoft.com/office/officeart/2005/8/layout/venn1"/>
    <dgm:cxn modelId="{1BD165E5-8FCC-4844-B765-4D4CD548FEDE}" type="presOf" srcId="{0048687E-E109-894C-B961-3280EF3D60CB}" destId="{59A19D79-F71C-0049-AE34-A399A50308EC}" srcOrd="1" destOrd="0" presId="urn:microsoft.com/office/officeart/2005/8/layout/venn1"/>
    <dgm:cxn modelId="{6FA4A18D-A873-7240-B565-FDD99D36389E}" srcId="{BEAB2DE5-95FD-AC4B-9C04-01228705764F}" destId="{4B20DC8C-1EF9-5C42-BD70-FD3B5BC52227}" srcOrd="1" destOrd="0" parTransId="{CC1CD5F1-2644-5C41-B575-74BB94155C75}" sibTransId="{CD74236E-306E-AB4B-A701-F99C0A126F7A}"/>
    <dgm:cxn modelId="{62A62654-0DB4-394B-BC63-B8B944193B2E}" type="presOf" srcId="{68C08CF6-3A63-3E40-A9F0-74235E4AA963}" destId="{5EEDBA4F-D27F-9349-AFAF-9EA205F9A0D0}" srcOrd="0" destOrd="0" presId="urn:microsoft.com/office/officeart/2005/8/layout/venn1"/>
    <dgm:cxn modelId="{9DF42785-3AF9-2E4E-8067-06C16A63C8A4}" srcId="{BEAB2DE5-95FD-AC4B-9C04-01228705764F}" destId="{68C08CF6-3A63-3E40-A9F0-74235E4AA963}" srcOrd="2" destOrd="0" parTransId="{0E44B6BF-3B30-5E44-AC50-BA29053A76B0}" sibTransId="{86F3F5E7-8CAF-414D-B69F-9A4ADCD6EFF8}"/>
    <dgm:cxn modelId="{A1186A23-D6D0-8346-9BE0-1820464A3D14}" type="presOf" srcId="{4B20DC8C-1EF9-5C42-BD70-FD3B5BC52227}" destId="{542F47AD-A197-1E4F-A15C-DE00ADE1A616}" srcOrd="1" destOrd="0" presId="urn:microsoft.com/office/officeart/2005/8/layout/venn1"/>
    <dgm:cxn modelId="{F111C2FC-DF0C-2245-AD95-CAEDEA051C46}" srcId="{BEAB2DE5-95FD-AC4B-9C04-01228705764F}" destId="{0048687E-E109-894C-B961-3280EF3D60CB}" srcOrd="0" destOrd="0" parTransId="{373E417F-A175-204B-A922-BC2BAD94416E}" sibTransId="{8318D070-9EED-9B4A-AD41-115B8C7FF01A}"/>
    <dgm:cxn modelId="{4BD507C4-A10B-2E42-8188-092C19940D70}" type="presOf" srcId="{4B20DC8C-1EF9-5C42-BD70-FD3B5BC52227}" destId="{21526B6C-97AF-9041-9F0E-12B423B525D9}" srcOrd="0" destOrd="0" presId="urn:microsoft.com/office/officeart/2005/8/layout/venn1"/>
    <dgm:cxn modelId="{6BFEA26D-24EC-FD42-AC6A-EA80E96CE3D5}" type="presOf" srcId="{68C08CF6-3A63-3E40-A9F0-74235E4AA963}" destId="{1AA5F806-90A5-4646-8A82-B2F3523D5D9F}" srcOrd="1" destOrd="0" presId="urn:microsoft.com/office/officeart/2005/8/layout/venn1"/>
    <dgm:cxn modelId="{22C577D2-1EF8-9D48-A32F-8A144C523AC3}" type="presParOf" srcId="{20F74EF6-0875-6B4C-9443-5B6230D19D76}" destId="{AC58908D-6A1D-B449-9248-4E30698CE89A}" srcOrd="0" destOrd="0" presId="urn:microsoft.com/office/officeart/2005/8/layout/venn1"/>
    <dgm:cxn modelId="{F7B1C5AD-D264-F04B-829A-8BE82D479FDD}" type="presParOf" srcId="{20F74EF6-0875-6B4C-9443-5B6230D19D76}" destId="{59A19D79-F71C-0049-AE34-A399A50308EC}" srcOrd="1" destOrd="0" presId="urn:microsoft.com/office/officeart/2005/8/layout/venn1"/>
    <dgm:cxn modelId="{3F01B5B7-FFF6-A844-95F1-2E5553E86694}" type="presParOf" srcId="{20F74EF6-0875-6B4C-9443-5B6230D19D76}" destId="{21526B6C-97AF-9041-9F0E-12B423B525D9}" srcOrd="2" destOrd="0" presId="urn:microsoft.com/office/officeart/2005/8/layout/venn1"/>
    <dgm:cxn modelId="{2B62BE4C-C078-3347-BE6F-85A9001A261C}" type="presParOf" srcId="{20F74EF6-0875-6B4C-9443-5B6230D19D76}" destId="{542F47AD-A197-1E4F-A15C-DE00ADE1A616}" srcOrd="3" destOrd="0" presId="urn:microsoft.com/office/officeart/2005/8/layout/venn1"/>
    <dgm:cxn modelId="{543492B8-5DD2-F048-852E-046845432055}" type="presParOf" srcId="{20F74EF6-0875-6B4C-9443-5B6230D19D76}" destId="{5EEDBA4F-D27F-9349-AFAF-9EA205F9A0D0}" srcOrd="4" destOrd="0" presId="urn:microsoft.com/office/officeart/2005/8/layout/venn1"/>
    <dgm:cxn modelId="{CF71395C-7386-4148-98B2-72EADF0CA143}" type="presParOf" srcId="{20F74EF6-0875-6B4C-9443-5B6230D19D76}" destId="{1AA5F806-90A5-4646-8A82-B2F3523D5D9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58908D-6A1D-B449-9248-4E30698CE89A}">
      <dsp:nvSpPr>
        <dsp:cNvPr id="0" name=""/>
        <dsp:cNvSpPr/>
      </dsp:nvSpPr>
      <dsp:spPr>
        <a:xfrm>
          <a:off x="2700566" y="72996"/>
          <a:ext cx="3503820" cy="350382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/>
            <a:t>500GeV W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err="1" smtClean="0">
              <a:solidFill>
                <a:srgbClr val="0000FF"/>
              </a:solidFill>
            </a:rPr>
            <a:t>MuTrig</a:t>
          </a:r>
          <a:r>
            <a:rPr kumimoji="1" lang="en-US" altLang="ja-JP" sz="2700" kern="1200" dirty="0" smtClean="0">
              <a:solidFill>
                <a:srgbClr val="0000FF"/>
              </a:solidFill>
            </a:rPr>
            <a:t>-FEE &amp; RPC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>
              <a:solidFill>
                <a:srgbClr val="FF0000"/>
              </a:solidFill>
            </a:rPr>
            <a:t>FGT</a:t>
          </a:r>
          <a:endParaRPr kumimoji="1" lang="ja-JP" altLang="en-US" sz="2700" kern="1200" dirty="0">
            <a:solidFill>
              <a:srgbClr val="FF0000"/>
            </a:solidFill>
          </a:endParaRPr>
        </a:p>
      </dsp:txBody>
      <dsp:txXfrm>
        <a:off x="3167742" y="686164"/>
        <a:ext cx="2569468" cy="1576719"/>
      </dsp:txXfrm>
    </dsp:sp>
    <dsp:sp modelId="{21526B6C-97AF-9041-9F0E-12B423B525D9}">
      <dsp:nvSpPr>
        <dsp:cNvPr id="0" name=""/>
        <dsp:cNvSpPr/>
      </dsp:nvSpPr>
      <dsp:spPr>
        <a:xfrm>
          <a:off x="3964861" y="2262884"/>
          <a:ext cx="3503820" cy="350382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/>
            <a:t>Heavy Flavor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>
              <a:solidFill>
                <a:srgbClr val="0000FF"/>
              </a:solidFill>
            </a:rPr>
            <a:t>VTX &amp; FVTX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>
              <a:solidFill>
                <a:srgbClr val="FF0000"/>
              </a:solidFill>
            </a:rPr>
            <a:t>HFT</a:t>
          </a:r>
          <a:endParaRPr kumimoji="1" lang="ja-JP" altLang="en-US" sz="2700" kern="1200" dirty="0">
            <a:solidFill>
              <a:srgbClr val="FF0000"/>
            </a:solidFill>
          </a:endParaRPr>
        </a:p>
      </dsp:txBody>
      <dsp:txXfrm>
        <a:off x="5036446" y="3168037"/>
        <a:ext cx="2102292" cy="1927101"/>
      </dsp:txXfrm>
    </dsp:sp>
    <dsp:sp modelId="{5EEDBA4F-D27F-9349-AFAF-9EA205F9A0D0}">
      <dsp:nvSpPr>
        <dsp:cNvPr id="0" name=""/>
        <dsp:cNvSpPr/>
      </dsp:nvSpPr>
      <dsp:spPr>
        <a:xfrm>
          <a:off x="1436270" y="2262884"/>
          <a:ext cx="3503820" cy="350382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/>
            <a:t>Transverse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>
              <a:solidFill>
                <a:srgbClr val="0000FF"/>
              </a:solidFill>
            </a:rPr>
            <a:t>FOCAL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>
              <a:solidFill>
                <a:srgbClr val="FF0000"/>
              </a:solidFill>
            </a:rPr>
            <a:t>FHC, Roman Pots </a:t>
          </a:r>
        </a:p>
      </dsp:txBody>
      <dsp:txXfrm>
        <a:off x="1766214" y="3168037"/>
        <a:ext cx="2102292" cy="1927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C477C-1311-8647-904F-B3CF6560E1A7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AC17A-0737-8040-9857-CCF9BF5871A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648F7-F7C8-8F45-9211-AC68AA090AA9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8F16A-FA1F-114A-B480-0F50F497E3E1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EC6B-9916-4E0D-8BC0-FCD0F07E9C9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73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EC6B-9916-4E0D-8BC0-FCD0F07E9C9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955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EC6B-9916-4E0D-8BC0-FCD0F07E9C9F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452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42A940-2998-4E52-BE70-DFDEAFE59721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CCD99-55F8-7447-B6D4-5B228DCD0563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0" lang="en-US" altLang="zh-CN"/>
              <a:t>Then, go to details of physics goals with FVTX, what we are going to achieve in pp dAu and AuAu collisions? In single muon …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71DF6-57AF-3F42-B941-C6C690DD1B8F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0" lang="en-US" altLang="zh-CN"/>
              <a:t>Drell-Yan is an important and direct way to understand QCD. In the dimuon mass range from 4 to 10 GeV, the main source of background is ccbar and bbbar  pairs. FVTX will help to reject the heavy flavor background and the improvement factor is around 4.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A0103-4D1E-C948-AE92-02E89B3A2523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0" lang="en-US" altLang="zh-CN"/>
              <a:t>With various FVTX related cuts, chi2, dca_R, dca_phi and isolation, we expect to improve S/B ratio by a factor of 10 at most, with an efficiency from 15% to 20%. The trade off between signal improvement and efficiency can be adjusted to find the balance point.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C2-097A-BA47-8EA3-83AB36680A5A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2B49-6562-B64C-96DF-560FAE64DB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C2-097A-BA47-8EA3-83AB36680A5A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2B49-6562-B64C-96DF-560FAE64DB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C2-097A-BA47-8EA3-83AB36680A5A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2B49-6562-B64C-96DF-560FAE64DB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C2-097A-BA47-8EA3-83AB36680A5A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2B49-6562-B64C-96DF-560FAE64DB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C2-097A-BA47-8EA3-83AB36680A5A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2B49-6562-B64C-96DF-560FAE64DB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C2-097A-BA47-8EA3-83AB36680A5A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2B49-6562-B64C-96DF-560FAE64DB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C2-097A-BA47-8EA3-83AB36680A5A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2B49-6562-B64C-96DF-560FAE64DB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C2-097A-BA47-8EA3-83AB36680A5A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2B49-6562-B64C-96DF-560FAE64DB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C2-097A-BA47-8EA3-83AB36680A5A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2B49-6562-B64C-96DF-560FAE64DB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C2-097A-BA47-8EA3-83AB36680A5A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2B49-6562-B64C-96DF-560FAE64DB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C2-097A-BA47-8EA3-83AB36680A5A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2B49-6562-B64C-96DF-560FAE64DB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4CC2-097A-BA47-8EA3-83AB36680A5A}" type="datetimeFigureOut">
              <a:rPr lang="ja-JP" altLang="en-US" smtClean="0"/>
              <a:pPr/>
              <a:t>11.3.15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2B49-6562-B64C-96DF-560FAE64DB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5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Relationship Id="rId6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Nucleon structure </a:t>
            </a:r>
            <a:r>
              <a:rPr lang="en-US" altLang="ja-JP" b="1" dirty="0" smtClean="0"/>
              <a:t>experiments </a:t>
            </a:r>
            <a:r>
              <a:rPr lang="en-US" altLang="ja-JP" b="1" dirty="0"/>
              <a:t>using proton beam</a:t>
            </a:r>
            <a:r>
              <a:rPr lang="en-US" altLang="ja-JP" b="1" dirty="0" smtClean="0"/>
              <a:t> </a:t>
            </a:r>
            <a:br>
              <a:rPr lang="en-US" altLang="ja-JP" b="1" dirty="0" smtClean="0"/>
            </a:br>
            <a:r>
              <a:rPr lang="en-US" altLang="ja-JP" b="1" dirty="0" smtClean="0"/>
              <a:t>- </a:t>
            </a:r>
            <a:r>
              <a:rPr lang="en-US" altLang="ja-JP" b="1" dirty="0"/>
              <a:t>present and future -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RIKEN/RBRC</a:t>
            </a:r>
          </a:p>
          <a:p>
            <a:r>
              <a:rPr lang="en-US" altLang="ja-JP" dirty="0" smtClean="0"/>
              <a:t>Itaru Nakagawa</a:t>
            </a:r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3"/>
          <p:cNvGrpSpPr>
            <a:grpSpLocks/>
          </p:cNvGrpSpPr>
          <p:nvPr/>
        </p:nvGrpSpPr>
        <p:grpSpPr bwMode="auto">
          <a:xfrm>
            <a:off x="4800600" y="1295400"/>
            <a:ext cx="4129088" cy="5159375"/>
            <a:chOff x="418874" y="1285875"/>
            <a:chExt cx="3846511" cy="5174175"/>
          </a:xfrm>
        </p:grpSpPr>
        <p:pic>
          <p:nvPicPr>
            <p:cNvPr id="59432" name="Picture 2" descr="F:\修論発表\Motivation_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8874" y="1285875"/>
              <a:ext cx="3846511" cy="485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33" name="テキスト ボックス 15"/>
            <p:cNvSpPr txBox="1">
              <a:spLocks noChangeArrowheads="1"/>
            </p:cNvSpPr>
            <p:nvPr/>
          </p:nvSpPr>
          <p:spPr bwMode="auto">
            <a:xfrm>
              <a:off x="770275" y="5976537"/>
              <a:ext cx="3495109" cy="48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ja-JP" altLang="en-US">
                <a:latin typeface="ＭＳ Ｐゴシック" charset="-128"/>
                <a:ea typeface="HGP明朝E" charset="-128"/>
                <a:cs typeface="HGP明朝E" charset="-128"/>
              </a:endParaRPr>
            </a:p>
          </p:txBody>
        </p:sp>
      </p:grpSp>
      <p:sp>
        <p:nvSpPr>
          <p:cNvPr id="5939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noFill/>
        </p:spPr>
        <p:txBody>
          <a:bodyPr/>
          <a:lstStyle/>
          <a:p>
            <a:fld id="{FDF3E305-EC05-3D4E-834F-4F7718B90F69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59396" name="AutoShape 71"/>
          <p:cNvSpPr>
            <a:spLocks noChangeArrowheads="1"/>
          </p:cNvSpPr>
          <p:nvPr/>
        </p:nvSpPr>
        <p:spPr bwMode="auto">
          <a:xfrm>
            <a:off x="228600" y="1143000"/>
            <a:ext cx="4648200" cy="5181600"/>
          </a:xfrm>
          <a:prstGeom prst="roundRect">
            <a:avLst>
              <a:gd name="adj" fmla="val 16667"/>
            </a:avLst>
          </a:prstGeom>
          <a:solidFill>
            <a:srgbClr val="CCFF66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5955" name="タイトル 1"/>
          <p:cNvSpPr>
            <a:spLocks noGrp="1"/>
          </p:cNvSpPr>
          <p:nvPr>
            <p:ph type="title" idx="4294967295"/>
          </p:nvPr>
        </p:nvSpPr>
        <p:spPr>
          <a:xfrm>
            <a:off x="466725" y="0"/>
            <a:ext cx="7772400" cy="114300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ja-JP" sz="3500"/>
              <a:t>High Momentum Muon Trigger</a:t>
            </a:r>
          </a:p>
        </p:txBody>
      </p:sp>
      <p:sp>
        <p:nvSpPr>
          <p:cNvPr id="59398" name="スライド番号プレースホルダ 5"/>
          <p:cNvSpPr txBox="1">
            <a:spLocks noGrp="1"/>
          </p:cNvSpPr>
          <p:nvPr/>
        </p:nvSpPr>
        <p:spPr bwMode="gray">
          <a:xfrm>
            <a:off x="6715125" y="6272213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endParaRPr lang="en-US" altLang="ja-JP" sz="1200">
              <a:latin typeface="ＭＳ Ｐゴシック" charset="-128"/>
            </a:endParaRPr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990600" y="1066800"/>
            <a:ext cx="2913063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/>
              <a:t>Run11 500 GeV Projection</a:t>
            </a:r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 flipV="1">
            <a:off x="5791200" y="1524000"/>
            <a:ext cx="0" cy="4343400"/>
          </a:xfrm>
          <a:prstGeom prst="line">
            <a:avLst/>
          </a:prstGeom>
          <a:noFill/>
          <a:ln w="4127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019800" y="1524000"/>
            <a:ext cx="1924050" cy="4343400"/>
            <a:chOff x="3792" y="960"/>
            <a:chExt cx="1212" cy="2736"/>
          </a:xfrm>
        </p:grpSpPr>
        <p:sp>
          <p:nvSpPr>
            <p:cNvPr id="59429" name="Line 26"/>
            <p:cNvSpPr>
              <a:spLocks noChangeShapeType="1"/>
            </p:cNvSpPr>
            <p:nvPr/>
          </p:nvSpPr>
          <p:spPr bwMode="auto">
            <a:xfrm flipV="1">
              <a:off x="3792" y="960"/>
              <a:ext cx="0" cy="2736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30" name="Line 27"/>
            <p:cNvSpPr>
              <a:spLocks noChangeShapeType="1"/>
            </p:cNvSpPr>
            <p:nvPr/>
          </p:nvSpPr>
          <p:spPr bwMode="auto">
            <a:xfrm>
              <a:off x="3792" y="2064"/>
              <a:ext cx="288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31" name="Text Box 28"/>
            <p:cNvSpPr txBox="1">
              <a:spLocks noChangeArrowheads="1"/>
            </p:cNvSpPr>
            <p:nvPr/>
          </p:nvSpPr>
          <p:spPr bwMode="auto">
            <a:xfrm>
              <a:off x="4080" y="1920"/>
              <a:ext cx="924" cy="4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800"/>
                <a:t>New Trigger</a:t>
              </a:r>
            </a:p>
            <a:p>
              <a:pPr algn="ctr"/>
              <a:r>
                <a:rPr lang="en-US" altLang="ja-JP" sz="1800"/>
                <a:t>Upgrade</a:t>
              </a:r>
            </a:p>
          </p:txBody>
        </p:sp>
      </p:grpSp>
      <p:sp>
        <p:nvSpPr>
          <p:cNvPr id="125981" name="Text Box 29"/>
          <p:cNvSpPr txBox="1">
            <a:spLocks noChangeArrowheads="1"/>
          </p:cNvSpPr>
          <p:nvPr/>
        </p:nvSpPr>
        <p:spPr bwMode="auto">
          <a:xfrm>
            <a:off x="5276850" y="5791200"/>
            <a:ext cx="908050" cy="646113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800"/>
              <a:t>MuID</a:t>
            </a:r>
          </a:p>
          <a:p>
            <a:pPr algn="ctr"/>
            <a:r>
              <a:rPr lang="en-US" altLang="ja-JP" sz="1800"/>
              <a:t>Trigger</a:t>
            </a:r>
          </a:p>
        </p:txBody>
      </p:sp>
      <p:sp>
        <p:nvSpPr>
          <p:cNvPr id="59403" name="Text Box 38"/>
          <p:cNvSpPr txBox="1">
            <a:spLocks noChangeArrowheads="1"/>
          </p:cNvSpPr>
          <p:nvPr/>
        </p:nvSpPr>
        <p:spPr bwMode="auto">
          <a:xfrm flipH="1">
            <a:off x="304800" y="19050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Rate</a:t>
            </a:r>
          </a:p>
        </p:txBody>
      </p:sp>
      <p:sp>
        <p:nvSpPr>
          <p:cNvPr id="125991" name="Line 39"/>
          <p:cNvSpPr>
            <a:spLocks noChangeShapeType="1"/>
          </p:cNvSpPr>
          <p:nvPr/>
        </p:nvSpPr>
        <p:spPr bwMode="auto">
          <a:xfrm>
            <a:off x="990600" y="2667000"/>
            <a:ext cx="60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228600" y="25146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/>
              <a:t>9 MHz</a:t>
            </a:r>
          </a:p>
        </p:txBody>
      </p:sp>
      <p:sp>
        <p:nvSpPr>
          <p:cNvPr id="125994" name="Line 42"/>
          <p:cNvSpPr>
            <a:spLocks noChangeShapeType="1"/>
          </p:cNvSpPr>
          <p:nvPr/>
        </p:nvSpPr>
        <p:spPr bwMode="auto">
          <a:xfrm flipH="1">
            <a:off x="1447800" y="2286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5995" name="Line 43"/>
          <p:cNvSpPr>
            <a:spLocks noChangeShapeType="1"/>
          </p:cNvSpPr>
          <p:nvPr/>
        </p:nvSpPr>
        <p:spPr bwMode="auto">
          <a:xfrm>
            <a:off x="1752600" y="3810000"/>
            <a:ext cx="60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5996" name="Text Box 44"/>
          <p:cNvSpPr txBox="1">
            <a:spLocks noChangeArrowheads="1"/>
          </p:cNvSpPr>
          <p:nvPr/>
        </p:nvSpPr>
        <p:spPr bwMode="auto">
          <a:xfrm>
            <a:off x="152400" y="3581400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/>
              <a:t>90 kHz</a:t>
            </a:r>
          </a:p>
        </p:txBody>
      </p:sp>
      <p:sp>
        <p:nvSpPr>
          <p:cNvPr id="125999" name="Line 47"/>
          <p:cNvSpPr>
            <a:spLocks noChangeShapeType="1"/>
          </p:cNvSpPr>
          <p:nvPr/>
        </p:nvSpPr>
        <p:spPr bwMode="auto">
          <a:xfrm flipH="1">
            <a:off x="1676400" y="2895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5993" name="Text Box 41"/>
          <p:cNvSpPr txBox="1">
            <a:spLocks noChangeArrowheads="1"/>
          </p:cNvSpPr>
          <p:nvPr/>
        </p:nvSpPr>
        <p:spPr bwMode="auto">
          <a:xfrm>
            <a:off x="1524000" y="1714500"/>
            <a:ext cx="1811338" cy="688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/>
              <a:t>σ</a:t>
            </a:r>
            <a:r>
              <a:rPr lang="en-US" altLang="ja-JP" sz="1600" baseline="-25000"/>
              <a:t>tot</a:t>
            </a:r>
            <a:r>
              <a:rPr lang="en-US" altLang="ja-JP" sz="1600"/>
              <a:t>=60mb</a:t>
            </a:r>
          </a:p>
          <a:p>
            <a:pPr algn="ctr">
              <a:lnSpc>
                <a:spcPct val="120000"/>
              </a:lnSpc>
            </a:pPr>
            <a:r>
              <a:rPr lang="en-US" altLang="ja-JP" sz="1600"/>
              <a:t>L=1.5x10</a:t>
            </a:r>
            <a:r>
              <a:rPr lang="en-US" altLang="ja-JP" sz="1600" baseline="30000"/>
              <a:t>32</a:t>
            </a:r>
            <a:r>
              <a:rPr lang="en-US" altLang="ja-JP" sz="1600"/>
              <a:t>cm</a:t>
            </a:r>
            <a:r>
              <a:rPr lang="en-US" altLang="ja-JP" sz="1600" baseline="30000"/>
              <a:t>-2</a:t>
            </a:r>
            <a:r>
              <a:rPr lang="en-US" altLang="ja-JP" sz="1600"/>
              <a:t>s</a:t>
            </a:r>
            <a:r>
              <a:rPr lang="en-US" altLang="ja-JP" sz="1600" baseline="30000"/>
              <a:t>-1</a:t>
            </a:r>
          </a:p>
        </p:txBody>
      </p:sp>
      <p:sp>
        <p:nvSpPr>
          <p:cNvPr id="126000" name="Text Box 48"/>
          <p:cNvSpPr txBox="1">
            <a:spLocks noChangeArrowheads="1"/>
          </p:cNvSpPr>
          <p:nvPr/>
        </p:nvSpPr>
        <p:spPr bwMode="auto">
          <a:xfrm>
            <a:off x="2057400" y="2640013"/>
            <a:ext cx="2744788" cy="688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/>
              <a:t>BBC</a:t>
            </a:r>
            <a:r>
              <a:rPr lang="en-US" altLang="ja-JP" sz="1600">
                <a:sym typeface="Symbol" charset="2"/>
              </a:rPr>
              <a:t>MuID Rejection Power</a:t>
            </a:r>
          </a:p>
          <a:p>
            <a:pPr algn="ctr">
              <a:lnSpc>
                <a:spcPct val="120000"/>
              </a:lnSpc>
            </a:pPr>
            <a:r>
              <a:rPr lang="en-US" altLang="ja-JP" sz="1600">
                <a:sym typeface="Symbol" charset="2"/>
              </a:rPr>
              <a:t>RP~100</a:t>
            </a:r>
            <a:endParaRPr lang="en-US" altLang="ja-JP" sz="1600" baseline="30000"/>
          </a:p>
        </p:txBody>
      </p:sp>
      <p:sp>
        <p:nvSpPr>
          <p:cNvPr id="126003" name="Line 51"/>
          <p:cNvSpPr>
            <a:spLocks noChangeShapeType="1"/>
          </p:cNvSpPr>
          <p:nvPr/>
        </p:nvSpPr>
        <p:spPr bwMode="auto">
          <a:xfrm>
            <a:off x="1600200" y="2667000"/>
            <a:ext cx="152400" cy="1143000"/>
          </a:xfrm>
          <a:prstGeom prst="line">
            <a:avLst/>
          </a:prstGeom>
          <a:noFill/>
          <a:ln w="22225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004" name="Line 52"/>
          <p:cNvSpPr>
            <a:spLocks noChangeShapeType="1"/>
          </p:cNvSpPr>
          <p:nvPr/>
        </p:nvSpPr>
        <p:spPr bwMode="auto">
          <a:xfrm>
            <a:off x="2438400" y="4495800"/>
            <a:ext cx="60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005" name="Line 53"/>
          <p:cNvSpPr>
            <a:spLocks noChangeShapeType="1"/>
          </p:cNvSpPr>
          <p:nvPr/>
        </p:nvSpPr>
        <p:spPr bwMode="auto">
          <a:xfrm flipH="1">
            <a:off x="2362200" y="372427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006" name="Text Box 54"/>
          <p:cNvSpPr txBox="1">
            <a:spLocks noChangeArrowheads="1"/>
          </p:cNvSpPr>
          <p:nvPr/>
        </p:nvSpPr>
        <p:spPr bwMode="auto">
          <a:xfrm>
            <a:off x="2743200" y="3457575"/>
            <a:ext cx="1673225" cy="688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/>
              <a:t>Trigger Upgrade</a:t>
            </a:r>
          </a:p>
          <a:p>
            <a:pPr algn="ctr">
              <a:lnSpc>
                <a:spcPct val="120000"/>
              </a:lnSpc>
            </a:pPr>
            <a:r>
              <a:rPr lang="en-US" altLang="ja-JP" sz="1600"/>
              <a:t>RP ~ 45</a:t>
            </a:r>
            <a:endParaRPr lang="en-US" altLang="ja-JP" sz="1600" baseline="30000"/>
          </a:p>
        </p:txBody>
      </p:sp>
      <p:sp>
        <p:nvSpPr>
          <p:cNvPr id="126007" name="Line 55"/>
          <p:cNvSpPr>
            <a:spLocks noChangeShapeType="1"/>
          </p:cNvSpPr>
          <p:nvPr/>
        </p:nvSpPr>
        <p:spPr bwMode="auto">
          <a:xfrm>
            <a:off x="2362200" y="3800475"/>
            <a:ext cx="76200" cy="695325"/>
          </a:xfrm>
          <a:prstGeom prst="line">
            <a:avLst/>
          </a:prstGeom>
          <a:noFill/>
          <a:ln w="22225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9417" name="Text Box 57"/>
          <p:cNvSpPr txBox="1">
            <a:spLocks noChangeArrowheads="1"/>
          </p:cNvSpPr>
          <p:nvPr/>
        </p:nvSpPr>
        <p:spPr bwMode="auto">
          <a:xfrm>
            <a:off x="152400" y="4343400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/>
              <a:t>  2 kHz</a:t>
            </a: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990600" y="2362200"/>
            <a:ext cx="3505200" cy="2667000"/>
            <a:chOff x="432" y="1392"/>
            <a:chExt cx="2208" cy="1680"/>
          </a:xfrm>
        </p:grpSpPr>
        <p:sp>
          <p:nvSpPr>
            <p:cNvPr id="59427" name="Line 34"/>
            <p:cNvSpPr>
              <a:spLocks noChangeShapeType="1"/>
            </p:cNvSpPr>
            <p:nvPr/>
          </p:nvSpPr>
          <p:spPr bwMode="auto">
            <a:xfrm flipV="1">
              <a:off x="432" y="1392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28" name="Line 58"/>
            <p:cNvSpPr>
              <a:spLocks noChangeShapeType="1"/>
            </p:cNvSpPr>
            <p:nvPr/>
          </p:nvSpPr>
          <p:spPr bwMode="auto">
            <a:xfrm>
              <a:off x="432" y="3072"/>
              <a:ext cx="2208" cy="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9419" name="Rectangle 60"/>
          <p:cNvSpPr>
            <a:spLocks noChangeArrowheads="1"/>
          </p:cNvSpPr>
          <p:nvPr/>
        </p:nvSpPr>
        <p:spPr bwMode="auto">
          <a:xfrm>
            <a:off x="990600" y="4495800"/>
            <a:ext cx="3429000" cy="533400"/>
          </a:xfrm>
          <a:prstGeom prst="rect">
            <a:avLst/>
          </a:prstGeom>
          <a:solidFill>
            <a:srgbClr val="FFCC66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800"/>
              <a:t>PHENIX Band Width for Muon</a:t>
            </a:r>
          </a:p>
        </p:txBody>
      </p:sp>
      <p:sp>
        <p:nvSpPr>
          <p:cNvPr id="59420" name="Text Box 62"/>
          <p:cNvSpPr txBox="1">
            <a:spLocks noChangeArrowheads="1"/>
          </p:cNvSpPr>
          <p:nvPr/>
        </p:nvSpPr>
        <p:spPr bwMode="auto">
          <a:xfrm>
            <a:off x="609600" y="5410200"/>
            <a:ext cx="372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Required Rejection Power</a:t>
            </a:r>
          </a:p>
        </p:txBody>
      </p:sp>
      <p:sp>
        <p:nvSpPr>
          <p:cNvPr id="126024" name="Line 72"/>
          <p:cNvSpPr>
            <a:spLocks noChangeShapeType="1"/>
          </p:cNvSpPr>
          <p:nvPr/>
        </p:nvSpPr>
        <p:spPr bwMode="auto">
          <a:xfrm>
            <a:off x="1219200" y="2667000"/>
            <a:ext cx="0" cy="1828800"/>
          </a:xfrm>
          <a:prstGeom prst="line">
            <a:avLst/>
          </a:prstGeom>
          <a:noFill/>
          <a:ln w="22225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025" name="Text Box 73"/>
          <p:cNvSpPr txBox="1">
            <a:spLocks noChangeArrowheads="1"/>
          </p:cNvSpPr>
          <p:nvPr/>
        </p:nvSpPr>
        <p:spPr bwMode="auto">
          <a:xfrm>
            <a:off x="838200" y="3886200"/>
            <a:ext cx="1314450" cy="395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/>
              <a:t>RP</a:t>
            </a:r>
            <a:r>
              <a:rPr lang="en-US" altLang="ja-JP" sz="1600" baseline="-25000"/>
              <a:t>tot</a:t>
            </a:r>
            <a:r>
              <a:rPr lang="en-US" altLang="ja-JP" sz="1600"/>
              <a:t> ~ 4500</a:t>
            </a:r>
            <a:endParaRPr lang="en-US" altLang="ja-JP" sz="1600" baseline="3000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90600" y="5867400"/>
            <a:ext cx="3581400" cy="8302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ja-JP" dirty="0"/>
              <a:t>High Rejection Power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ja-JP" dirty="0"/>
              <a:t>High Efficiency</a:t>
            </a:r>
            <a:endParaRPr lang="ja-JP" altLang="en-US" dirty="0"/>
          </a:p>
        </p:txBody>
      </p:sp>
      <p:grpSp>
        <p:nvGrpSpPr>
          <p:cNvPr id="5" name="図形グループ 42"/>
          <p:cNvGrpSpPr>
            <a:grpSpLocks/>
          </p:cNvGrpSpPr>
          <p:nvPr/>
        </p:nvGrpSpPr>
        <p:grpSpPr bwMode="auto">
          <a:xfrm>
            <a:off x="7391400" y="3733800"/>
            <a:ext cx="708025" cy="531813"/>
            <a:chOff x="7391400" y="3733800"/>
            <a:chExt cx="708218" cy="531167"/>
          </a:xfrm>
        </p:grpSpPr>
        <p:sp>
          <p:nvSpPr>
            <p:cNvPr id="59425" name="テキスト ボックス 39"/>
            <p:cNvSpPr txBox="1">
              <a:spLocks noChangeArrowheads="1"/>
            </p:cNvSpPr>
            <p:nvPr/>
          </p:nvSpPr>
          <p:spPr bwMode="auto">
            <a:xfrm>
              <a:off x="7620000" y="3733800"/>
              <a:ext cx="479618" cy="461665"/>
            </a:xfrm>
            <a:prstGeom prst="rect">
              <a:avLst/>
            </a:prstGeom>
            <a:noFill/>
            <a:ln w="9525">
              <a:solidFill>
                <a:srgbClr val="F4F4F4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W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59426" name="直線矢印コネクタ 41"/>
            <p:cNvCxnSpPr>
              <a:cxnSpLocks noChangeShapeType="1"/>
            </p:cNvCxnSpPr>
            <p:nvPr/>
          </p:nvCxnSpPr>
          <p:spPr bwMode="auto">
            <a:xfrm rot="10800000" flipV="1">
              <a:off x="7391400" y="4038600"/>
              <a:ext cx="304800" cy="22636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2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2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6" grpId="0" animBg="1"/>
      <p:bldP spid="125981" grpId="0" animBg="1"/>
      <p:bldP spid="125991" grpId="0" animBg="1"/>
      <p:bldP spid="125992" grpId="0"/>
      <p:bldP spid="125994" grpId="0" animBg="1"/>
      <p:bldP spid="125995" grpId="0" animBg="1"/>
      <p:bldP spid="125996" grpId="0"/>
      <p:bldP spid="125999" grpId="0" animBg="1"/>
      <p:bldP spid="125993" grpId="0" animBg="1"/>
      <p:bldP spid="126000" grpId="0" animBg="1"/>
      <p:bldP spid="126003" grpId="0" animBg="1"/>
      <p:bldP spid="126004" grpId="0" animBg="1"/>
      <p:bldP spid="126005" grpId="0" animBg="1"/>
      <p:bldP spid="126006" grpId="0" animBg="1"/>
      <p:bldP spid="126007" grpId="0" animBg="1"/>
      <p:bldP spid="126024" grpId="0" animBg="1"/>
      <p:bldP spid="126025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54EA2A-C170-8B42-86E2-F18B87F5FF0B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3657600" y="1066800"/>
          <a:ext cx="5100638" cy="5257800"/>
        </p:xfrm>
        <a:graphic>
          <a:graphicData uri="http://schemas.openxmlformats.org/presentationml/2006/ole">
            <p:oleObj spid="_x0000_s65538" name="Image" r:id="rId4" imgW="3720635" imgH="3834921" progId="">
              <p:embed/>
            </p:oleObj>
          </a:graphicData>
        </a:graphic>
      </p:graphicFrame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545013" y="3200400"/>
            <a:ext cx="76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545013" y="3886200"/>
            <a:ext cx="76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 flipH="1">
            <a:off x="8477250" y="1143000"/>
            <a:ext cx="57150" cy="2133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8458200" y="4114800"/>
            <a:ext cx="76200" cy="2133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4419600" y="22098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sz="1800" b="1">
                <a:solidFill>
                  <a:srgbClr val="FF0000"/>
                </a:solidFill>
              </a:rPr>
              <a:t>RPC1</a:t>
            </a:r>
          </a:p>
        </p:txBody>
      </p:sp>
      <p:sp>
        <p:nvSpPr>
          <p:cNvPr id="61449" name="Text Box 12"/>
          <p:cNvSpPr txBox="1">
            <a:spLocks noChangeArrowheads="1"/>
          </p:cNvSpPr>
          <p:nvPr/>
        </p:nvSpPr>
        <p:spPr bwMode="auto">
          <a:xfrm>
            <a:off x="8153400" y="7620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sz="1800" b="1">
                <a:solidFill>
                  <a:srgbClr val="FF0000"/>
                </a:solidFill>
              </a:rPr>
              <a:t>RPC3</a:t>
            </a:r>
          </a:p>
        </p:txBody>
      </p:sp>
      <p:sp>
        <p:nvSpPr>
          <p:cNvPr id="61450" name="Text Box 13"/>
          <p:cNvSpPr txBox="1">
            <a:spLocks noChangeArrowheads="1"/>
          </p:cNvSpPr>
          <p:nvPr/>
        </p:nvSpPr>
        <p:spPr bwMode="auto">
          <a:xfrm>
            <a:off x="7440613" y="3810000"/>
            <a:ext cx="862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sz="1400" b="1">
                <a:solidFill>
                  <a:schemeClr val="accent2"/>
                </a:solidFill>
              </a:rPr>
              <a:t>r=3.40m</a:t>
            </a:r>
          </a:p>
        </p:txBody>
      </p:sp>
      <p:sp>
        <p:nvSpPr>
          <p:cNvPr id="61451" name="Text Box 14"/>
          <p:cNvSpPr txBox="1">
            <a:spLocks noChangeArrowheads="1"/>
          </p:cNvSpPr>
          <p:nvPr/>
        </p:nvSpPr>
        <p:spPr bwMode="auto">
          <a:xfrm>
            <a:off x="6019800" y="4495800"/>
            <a:ext cx="717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sz="1800">
                <a:latin typeface="Times" charset="0"/>
              </a:rPr>
              <a:t>MuTr</a:t>
            </a:r>
          </a:p>
        </p:txBody>
      </p:sp>
      <p:sp>
        <p:nvSpPr>
          <p:cNvPr id="61452" name="Line 15"/>
          <p:cNvSpPr>
            <a:spLocks noChangeShapeType="1"/>
          </p:cNvSpPr>
          <p:nvPr/>
        </p:nvSpPr>
        <p:spPr bwMode="auto">
          <a:xfrm flipH="1" flipV="1">
            <a:off x="5791200" y="4419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53" name="Line 16"/>
          <p:cNvSpPr>
            <a:spLocks noChangeShapeType="1"/>
          </p:cNvSpPr>
          <p:nvPr/>
        </p:nvSpPr>
        <p:spPr bwMode="auto">
          <a:xfrm flipH="1" flipV="1">
            <a:off x="4876800" y="41910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54" name="Line 17"/>
          <p:cNvSpPr>
            <a:spLocks noChangeShapeType="1"/>
          </p:cNvSpPr>
          <p:nvPr/>
        </p:nvSpPr>
        <p:spPr bwMode="auto">
          <a:xfrm>
            <a:off x="6553200" y="4800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" y="1524000"/>
            <a:ext cx="4191000" cy="1938338"/>
            <a:chOff x="144" y="960"/>
            <a:chExt cx="2448" cy="1831"/>
          </a:xfrm>
        </p:grpSpPr>
        <p:sp>
          <p:nvSpPr>
            <p:cNvPr id="61464" name="Rectangle 19"/>
            <p:cNvSpPr>
              <a:spLocks noChangeArrowheads="1"/>
            </p:cNvSpPr>
            <p:nvPr/>
          </p:nvSpPr>
          <p:spPr bwMode="auto">
            <a:xfrm>
              <a:off x="144" y="960"/>
              <a:ext cx="2448" cy="16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  <p:sp>
          <p:nvSpPr>
            <p:cNvPr id="61465" name="Text Box 20"/>
            <p:cNvSpPr txBox="1">
              <a:spLocks noChangeArrowheads="1"/>
            </p:cNvSpPr>
            <p:nvPr/>
          </p:nvSpPr>
          <p:spPr bwMode="auto">
            <a:xfrm>
              <a:off x="157" y="1009"/>
              <a:ext cx="2315" cy="1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609600" indent="-609600">
                <a:spcBef>
                  <a:spcPct val="50000"/>
                </a:spcBef>
                <a:buFontTx/>
                <a:buAutoNum type="romanUcParenBoth"/>
              </a:pPr>
              <a:r>
                <a:rPr kumimoji="0" lang="en-US" altLang="ja-JP" sz="1800" b="1"/>
                <a:t>2 dedicated trigger Resistive Plate Chambers (</a:t>
              </a:r>
              <a:r>
                <a:rPr kumimoji="0" lang="en-US" altLang="ja-JP" sz="1800" b="1">
                  <a:solidFill>
                    <a:srgbClr val="0000FF"/>
                  </a:solidFill>
                </a:rPr>
                <a:t>RPC)</a:t>
              </a:r>
              <a:r>
                <a:rPr kumimoji="0" lang="en-US" altLang="ja-JP" sz="1800" b="1"/>
                <a:t> stations (CMS design):      </a:t>
              </a:r>
            </a:p>
            <a:p>
              <a:pPr marL="609600" indent="-609600">
                <a:spcBef>
                  <a:spcPct val="50000"/>
                </a:spcBef>
              </a:pPr>
              <a:r>
                <a:rPr kumimoji="0" lang="en-US" altLang="ja-JP" sz="1400" b="1">
                  <a:ea typeface="Arial" charset="0"/>
                  <a:cs typeface="Arial" charset="0"/>
                </a:rPr>
                <a:t>	~ 1 degree pitch in </a:t>
              </a:r>
              <a:r>
                <a:rPr kumimoji="0" lang="en-US" altLang="ja-JP" sz="1400">
                  <a:latin typeface="Symbol" charset="2"/>
                  <a:ea typeface="Arial" charset="0"/>
                  <a:cs typeface="Arial" charset="0"/>
                </a:rPr>
                <a:t>j</a:t>
              </a:r>
              <a:r>
                <a:rPr kumimoji="0" lang="en-US" altLang="ja-JP" sz="1400" b="1">
                  <a:ea typeface="Arial" charset="0"/>
                  <a:cs typeface="Arial" charset="0"/>
                </a:rPr>
                <a:t> </a:t>
              </a:r>
              <a:endParaRPr kumimoji="0" lang="en-US" altLang="ja-JP" sz="1400" b="1"/>
            </a:p>
          </p:txBody>
        </p:sp>
        <p:sp>
          <p:nvSpPr>
            <p:cNvPr id="61466" name="Text Box 21"/>
            <p:cNvSpPr txBox="1">
              <a:spLocks noChangeArrowheads="1"/>
            </p:cNvSpPr>
            <p:nvPr/>
          </p:nvSpPr>
          <p:spPr bwMode="auto">
            <a:xfrm>
              <a:off x="230" y="2471"/>
              <a:ext cx="955" cy="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0" lang="en-US" altLang="ja-JP" sz="1600" b="1">
                  <a:solidFill>
                    <a:srgbClr val="FF0000"/>
                  </a:solidFill>
                  <a:latin typeface="Maiandra GD" pitchFamily="34" charset="0"/>
                </a:rPr>
                <a:t>NSF (Funded)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8600" y="4495800"/>
            <a:ext cx="3840163" cy="1481138"/>
            <a:chOff x="77" y="2784"/>
            <a:chExt cx="2419" cy="735"/>
          </a:xfrm>
        </p:grpSpPr>
        <p:sp>
          <p:nvSpPr>
            <p:cNvPr id="61461" name="Rectangle 23"/>
            <p:cNvSpPr>
              <a:spLocks noChangeArrowheads="1"/>
            </p:cNvSpPr>
            <p:nvPr/>
          </p:nvSpPr>
          <p:spPr bwMode="auto">
            <a:xfrm>
              <a:off x="77" y="2784"/>
              <a:ext cx="2419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  <p:sp>
          <p:nvSpPr>
            <p:cNvPr id="61462" name="Text Box 24"/>
            <p:cNvSpPr txBox="1">
              <a:spLocks noChangeArrowheads="1"/>
            </p:cNvSpPr>
            <p:nvPr/>
          </p:nvSpPr>
          <p:spPr bwMode="auto">
            <a:xfrm>
              <a:off x="125" y="3351"/>
              <a:ext cx="102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0" lang="en-US" altLang="ja-JP" sz="1600" b="1">
                  <a:solidFill>
                    <a:srgbClr val="FF0000"/>
                  </a:solidFill>
                  <a:latin typeface="Maiandra GD" pitchFamily="34" charset="0"/>
                </a:rPr>
                <a:t>JSPS (Funded)</a:t>
              </a:r>
            </a:p>
          </p:txBody>
        </p:sp>
        <p:sp>
          <p:nvSpPr>
            <p:cNvPr id="61463" name="Text Box 25"/>
            <p:cNvSpPr txBox="1">
              <a:spLocks noChangeArrowheads="1"/>
            </p:cNvSpPr>
            <p:nvPr/>
          </p:nvSpPr>
          <p:spPr bwMode="auto">
            <a:xfrm>
              <a:off x="96" y="2822"/>
              <a:ext cx="2209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spcBef>
                  <a:spcPct val="50000"/>
                </a:spcBef>
                <a:buFontTx/>
                <a:buAutoNum type="romanUcParenBoth" startAt="2"/>
              </a:pPr>
              <a:r>
                <a:rPr kumimoji="0" lang="en-US" altLang="ja-JP" sz="1800" b="1"/>
                <a:t>MuTr front end electronics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kumimoji="0" lang="en-US" altLang="ja-JP" sz="1800" b="1"/>
                <a:t>	(</a:t>
              </a:r>
              <a:r>
                <a:rPr kumimoji="0" lang="en-US" altLang="ja-JP" sz="1800" b="1">
                  <a:solidFill>
                    <a:srgbClr val="0000FF"/>
                  </a:solidFill>
                </a:rPr>
                <a:t>MuTr-FEE Trigger</a:t>
              </a:r>
              <a:r>
                <a:rPr kumimoji="0" lang="en-US" altLang="ja-JP" sz="1800" b="1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endParaRPr kumimoji="0" lang="en-US" altLang="ja-JP" sz="1800" b="1"/>
            </a:p>
          </p:txBody>
        </p:sp>
      </p:grpSp>
      <p:sp>
        <p:nvSpPr>
          <p:cNvPr id="61457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051800" cy="523875"/>
          </a:xfrm>
        </p:spPr>
        <p:txBody>
          <a:bodyPr>
            <a:normAutofit fontScale="90000"/>
          </a:bodyPr>
          <a:lstStyle/>
          <a:p>
            <a:r>
              <a:rPr lang="en-US" altLang="ja-JP" sz="3800" b="1">
                <a:solidFill>
                  <a:schemeClr val="accent2"/>
                </a:solidFill>
                <a:latin typeface="Tahoma" charset="0"/>
              </a:rPr>
              <a:t>PHENIX Muon Trigger Upgrade</a:t>
            </a: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8686800" y="6477000"/>
            <a:ext cx="762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61459" name="直線矢印コネクタ 26"/>
          <p:cNvCxnSpPr>
            <a:cxnSpLocks noChangeShapeType="1"/>
          </p:cNvCxnSpPr>
          <p:nvPr/>
        </p:nvCxnSpPr>
        <p:spPr bwMode="auto">
          <a:xfrm rot="5400000">
            <a:off x="4343400" y="27432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460" name="直線矢印コネクタ 29"/>
          <p:cNvCxnSpPr>
            <a:cxnSpLocks noChangeShapeType="1"/>
          </p:cNvCxnSpPr>
          <p:nvPr/>
        </p:nvCxnSpPr>
        <p:spPr bwMode="auto">
          <a:xfrm rot="5400000">
            <a:off x="8343900" y="1333500"/>
            <a:ext cx="533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" y="4074287"/>
            <a:ext cx="3657601" cy="275634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" y="889000"/>
            <a:ext cx="4076700" cy="292100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200651" y="6461299"/>
            <a:ext cx="25649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Run11 Production Trigger 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35943" y="882134"/>
            <a:ext cx="28487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Run11 under commissioning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7558"/>
          </a:xfrm>
        </p:spPr>
        <p:txBody>
          <a:bodyPr/>
          <a:lstStyle/>
          <a:p>
            <a:r>
              <a:rPr lang="en-US" altLang="ja-JP" dirty="0" err="1" smtClean="0"/>
              <a:t>Muon</a:t>
            </a:r>
            <a:r>
              <a:rPr lang="en-US" altLang="ja-JP" dirty="0" smtClean="0"/>
              <a:t> Trigger FEE Performance</a:t>
            </a:r>
            <a:endParaRPr lang="ja-JP" altLang="en-US" dirty="0"/>
          </a:p>
        </p:txBody>
      </p:sp>
      <p:pic>
        <p:nvPicPr>
          <p:cNvPr id="5" name="コンテンツ プレースホルダ 4" descr="RP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093" r="-23093"/>
          <a:stretch>
            <a:fillRect/>
          </a:stretch>
        </p:blipFill>
        <p:spPr>
          <a:xfrm>
            <a:off x="-1163209" y="2841501"/>
            <a:ext cx="7303237" cy="4016499"/>
          </a:xfr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777751"/>
            <a:ext cx="5740400" cy="41275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21042409">
            <a:off x="1430630" y="5474721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PHENIX </a:t>
            </a:r>
            <a:r>
              <a:rPr lang="en-US" altLang="ja-JP" dirty="0" smtClean="0"/>
              <a:t>DAQ band width limit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6321" y="1244909"/>
            <a:ext cx="299312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Goal :</a:t>
            </a:r>
          </a:p>
          <a:p>
            <a:pPr>
              <a:buFont typeface="Arial"/>
              <a:buChar char="•"/>
            </a:pPr>
            <a:r>
              <a:rPr lang="en-US" altLang="ja-JP" dirty="0" smtClean="0"/>
              <a:t> High Efficiency &gt; 90%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 High Rejection </a:t>
            </a:r>
            <a:r>
              <a:rPr lang="en-US" altLang="ja-JP" dirty="0" smtClean="0"/>
              <a:t>Power &gt; 3000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18545" y="5433867"/>
            <a:ext cx="360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New </a:t>
            </a:r>
            <a:r>
              <a:rPr kumimoji="1" lang="en-US" altLang="ja-JP" dirty="0" err="1" smtClean="0"/>
              <a:t>MuTrig</a:t>
            </a:r>
            <a:r>
              <a:rPr kumimoji="1" lang="en-US" altLang="ja-JP" dirty="0" smtClean="0"/>
              <a:t>-FEE operation is on its way </a:t>
            </a:r>
            <a:r>
              <a:rPr lang="en-US" altLang="ja-JP" dirty="0" smtClean="0"/>
              <a:t>to be optimized.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Heavy Quark Measurement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Slide from Focus Seminar, Takashi HACHIYA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9B75-5F49-471B-B25D-5A742F70438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7" name="Picture 4" descr="hq_measur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899592" y="835258"/>
            <a:ext cx="6912768" cy="4261443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611560" y="2276872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953433"/>
            <a:ext cx="4810804" cy="132343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Direct Method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 smtClean="0"/>
              <a:t>Reconstruct the parent meson from their</a:t>
            </a:r>
            <a:endParaRPr lang="en-US" altLang="ja-JP" sz="2000" dirty="0"/>
          </a:p>
          <a:p>
            <a:r>
              <a:rPr lang="en-US" altLang="ja-JP" sz="2000" dirty="0" smtClean="0"/>
              <a:t>  daughter particles.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 smtClean="0"/>
              <a:t>Hard to reconstruct in high multiplicity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55977" y="4077072"/>
            <a:ext cx="4536504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Ind</a:t>
            </a:r>
            <a:r>
              <a:rPr kumimoji="1" lang="en-US" altLang="ja-JP" sz="2000" dirty="0" smtClean="0"/>
              <a:t>irect Method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 smtClean="0"/>
              <a:t>Measure leptons(electrons) from semi-</a:t>
            </a:r>
            <a:r>
              <a:rPr lang="en-US" altLang="ja-JP" sz="2000" dirty="0" err="1" smtClean="0"/>
              <a:t>leptonic</a:t>
            </a:r>
            <a:r>
              <a:rPr lang="en-US" altLang="ja-JP" sz="2000" dirty="0" smtClean="0"/>
              <a:t> decays of D/B.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 smtClean="0"/>
              <a:t>Standard method in PHENIX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475656" y="2276872"/>
            <a:ext cx="0" cy="689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7236296" y="2528900"/>
            <a:ext cx="0" cy="154817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76052" y="5445224"/>
            <a:ext cx="74963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VTX can improve both </a:t>
            </a:r>
            <a:r>
              <a:rPr lang="en-US" altLang="ja-JP" sz="2800" dirty="0" smtClean="0"/>
              <a:t>Indirect and Direct method </a:t>
            </a:r>
          </a:p>
          <a:p>
            <a:r>
              <a:rPr lang="en-US" altLang="ja-JP" sz="2800" dirty="0" smtClean="0"/>
              <a:t>by DCA measurement</a:t>
            </a:r>
            <a:r>
              <a:rPr kumimoji="1" lang="en-US" altLang="ja-JP" sz="2800" dirty="0" smtClean="0"/>
              <a:t>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78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Distance of Closest Approach (DCA)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Focus Seminar, Takashi HACHIYA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9B75-5F49-471B-B25D-5A742F70438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2485869" y="3140968"/>
            <a:ext cx="461076" cy="164780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926301" y="1556792"/>
            <a:ext cx="2365779" cy="157075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2946945" y="1900064"/>
            <a:ext cx="216024" cy="118394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2366689" y="2116088"/>
            <a:ext cx="516632" cy="1024864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070045" y="1681644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</a:t>
            </a:r>
            <a:endParaRPr kumimoji="1" lang="ja-JP" altLang="en-US" sz="28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701893" y="1916832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ym typeface="Symbol"/>
              </a:rPr>
              <a:t>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909805" y="2116088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ym typeface="Symbol"/>
              </a:rPr>
              <a:t>K</a:t>
            </a:r>
            <a:endParaRPr kumimoji="1" lang="ja-JP" altLang="en-US" sz="2800" dirty="0"/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1803889" y="3824387"/>
            <a:ext cx="663280" cy="97276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100"/>
          <p:cNvGrpSpPr/>
          <p:nvPr/>
        </p:nvGrpSpPr>
        <p:grpSpPr>
          <a:xfrm>
            <a:off x="1903464" y="3740566"/>
            <a:ext cx="152738" cy="231164"/>
            <a:chOff x="2126446" y="3842000"/>
            <a:chExt cx="152738" cy="231164"/>
          </a:xfrm>
        </p:grpSpPr>
        <p:cxnSp>
          <p:nvCxnSpPr>
            <p:cNvPr id="42" name="直線矢印コネクタ 41"/>
            <p:cNvCxnSpPr/>
            <p:nvPr/>
          </p:nvCxnSpPr>
          <p:spPr>
            <a:xfrm flipH="1" flipV="1">
              <a:off x="2193355" y="3842000"/>
              <a:ext cx="85829" cy="131982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rot="16379701" flipH="1" flipV="1">
              <a:off x="2148640" y="3942958"/>
              <a:ext cx="108012" cy="152400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テキスト ボックス 51"/>
          <p:cNvSpPr txBox="1"/>
          <p:nvPr/>
        </p:nvSpPr>
        <p:spPr>
          <a:xfrm>
            <a:off x="3018953" y="325892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</a:t>
            </a:r>
            <a:endParaRPr kumimoji="1" lang="ja-JP" altLang="en-US" sz="2800" dirty="0"/>
          </a:p>
        </p:txBody>
      </p:sp>
      <p:sp>
        <p:nvSpPr>
          <p:cNvPr id="77" name="左中かっこ 76"/>
          <p:cNvSpPr/>
          <p:nvPr/>
        </p:nvSpPr>
        <p:spPr>
          <a:xfrm rot="19611053">
            <a:off x="1744444" y="3931086"/>
            <a:ext cx="310620" cy="10678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973701" y="4221088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DCA</a:t>
            </a:r>
            <a:endParaRPr kumimoji="1" lang="ja-JP" altLang="en-US" sz="2800" dirty="0"/>
          </a:p>
        </p:txBody>
      </p:sp>
      <p:sp>
        <p:nvSpPr>
          <p:cNvPr id="86" name="正方形/長方形 85"/>
          <p:cNvSpPr/>
          <p:nvPr/>
        </p:nvSpPr>
        <p:spPr>
          <a:xfrm>
            <a:off x="5292080" y="1052736"/>
            <a:ext cx="38375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>
                <a:ea typeface="ＭＳ Ｐゴシック" charset="-128"/>
              </a:rPr>
              <a:t>Collision happens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>
                <a:ea typeface="ＭＳ Ｐゴシック" charset="-128"/>
              </a:rPr>
              <a:t>D meson is emitted from the event vertex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>
                <a:ea typeface="ＭＳ Ｐゴシック" charset="-128"/>
              </a:rPr>
              <a:t>This D meson will decays in flight. Decay products are scattered at secondary vertex.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>
                <a:ea typeface="ＭＳ Ｐゴシック" charset="-128"/>
              </a:rPr>
              <a:t>Electron is measured by VTX. The track is reconstructed.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>
                <a:ea typeface="ＭＳ Ｐゴシック" charset="-128"/>
              </a:rPr>
              <a:t>DCA = Distance </a:t>
            </a:r>
            <a:r>
              <a:rPr lang="en-US" altLang="ja-JP" sz="2400" dirty="0">
                <a:ea typeface="ＭＳ Ｐゴシック" charset="-128"/>
              </a:rPr>
              <a:t>of </a:t>
            </a:r>
            <a:r>
              <a:rPr lang="en-US" altLang="ja-JP" sz="2400" dirty="0" smtClean="0">
                <a:ea typeface="ＭＳ Ｐゴシック" charset="-128"/>
              </a:rPr>
              <a:t>Closest Approach of </a:t>
            </a:r>
            <a:r>
              <a:rPr lang="en-US" altLang="ja-JP" sz="2400" dirty="0">
                <a:ea typeface="ＭＳ Ｐゴシック" charset="-128"/>
              </a:rPr>
              <a:t>a reconstructed track </a:t>
            </a:r>
            <a:r>
              <a:rPr lang="en-US" altLang="ja-JP" sz="2400" dirty="0" smtClean="0">
                <a:ea typeface="ＭＳ Ｐゴシック" charset="-128"/>
              </a:rPr>
              <a:t>to the event vertex</a:t>
            </a:r>
            <a:endParaRPr lang="en-US" altLang="ja-JP" sz="2400" dirty="0">
              <a:ea typeface="ＭＳ Ｐゴシック" charset="-128"/>
            </a:endParaRPr>
          </a:p>
        </p:txBody>
      </p:sp>
      <p:grpSp>
        <p:nvGrpSpPr>
          <p:cNvPr id="7" name="グループ化 14"/>
          <p:cNvGrpSpPr/>
          <p:nvPr/>
        </p:nvGrpSpPr>
        <p:grpSpPr>
          <a:xfrm>
            <a:off x="-36512" y="4437112"/>
            <a:ext cx="5258685" cy="1674187"/>
            <a:chOff x="-36512" y="4437112"/>
            <a:chExt cx="5258685" cy="1674187"/>
          </a:xfrm>
        </p:grpSpPr>
        <p:sp>
          <p:nvSpPr>
            <p:cNvPr id="10" name="爆発 1 9"/>
            <p:cNvSpPr/>
            <p:nvPr/>
          </p:nvSpPr>
          <p:spPr>
            <a:xfrm>
              <a:off x="2125829" y="4437112"/>
              <a:ext cx="720080" cy="792088"/>
            </a:xfrm>
            <a:prstGeom prst="irregularSeal1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>
              <a:off x="2485869" y="4797152"/>
              <a:ext cx="2736304" cy="0"/>
            </a:xfrm>
            <a:prstGeom prst="straightConnector1">
              <a:avLst/>
            </a:prstGeom>
            <a:ln>
              <a:headEnd type="arrow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テキスト ボックス 78"/>
            <p:cNvSpPr txBox="1"/>
            <p:nvPr/>
          </p:nvSpPr>
          <p:spPr>
            <a:xfrm>
              <a:off x="-36512" y="4797152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beam</a:t>
              </a:r>
              <a:endParaRPr kumimoji="1" lang="ja-JP" altLang="en-US" sz="2800" dirty="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4142053" y="4797152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beam</a:t>
              </a:r>
              <a:endParaRPr kumimoji="1" lang="ja-JP" altLang="en-US" sz="2800" dirty="0"/>
            </a:p>
          </p:txBody>
        </p:sp>
        <p:cxnSp>
          <p:nvCxnSpPr>
            <p:cNvPr id="82" name="直線矢印コネクタ 81"/>
            <p:cNvCxnSpPr/>
            <p:nvPr/>
          </p:nvCxnSpPr>
          <p:spPr>
            <a:xfrm flipV="1">
              <a:off x="326679" y="4797152"/>
              <a:ext cx="2159190" cy="25972"/>
            </a:xfrm>
            <a:prstGeom prst="straightConnector1">
              <a:avLst/>
            </a:prstGeom>
            <a:ln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右矢印 83"/>
            <p:cNvSpPr/>
            <p:nvPr/>
          </p:nvSpPr>
          <p:spPr>
            <a:xfrm>
              <a:off x="109605" y="4725144"/>
              <a:ext cx="2357564" cy="1969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右矢印 84"/>
            <p:cNvSpPr/>
            <p:nvPr/>
          </p:nvSpPr>
          <p:spPr>
            <a:xfrm rot="10800000">
              <a:off x="2485870" y="4724131"/>
              <a:ext cx="2681092" cy="1979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1870146" y="5157192"/>
              <a:ext cx="111767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Event</a:t>
              </a:r>
            </a:p>
            <a:p>
              <a:r>
                <a:rPr kumimoji="1" lang="en-US" altLang="ja-JP" sz="2800" dirty="0" smtClean="0"/>
                <a:t>Vertex</a:t>
              </a:r>
              <a:endParaRPr kumimoji="1" lang="ja-JP" altLang="en-US" sz="2800" dirty="0"/>
            </a:p>
          </p:txBody>
        </p:sp>
      </p:grpSp>
      <p:sp>
        <p:nvSpPr>
          <p:cNvPr id="103" name="円/楕円 102"/>
          <p:cNvSpPr>
            <a:spLocks noChangeAspect="1"/>
          </p:cNvSpPr>
          <p:nvPr/>
        </p:nvSpPr>
        <p:spPr>
          <a:xfrm>
            <a:off x="2845909" y="3068984"/>
            <a:ext cx="216024" cy="216000"/>
          </a:xfrm>
          <a:prstGeom prst="ellipse">
            <a:avLst/>
          </a:prstGeom>
          <a:solidFill>
            <a:srgbClr val="FF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90133" y="2646881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Secondary </a:t>
            </a:r>
          </a:p>
          <a:p>
            <a:r>
              <a:rPr lang="en-US" altLang="ja-JP" sz="2000" dirty="0" smtClean="0"/>
              <a:t>Vertex</a:t>
            </a:r>
            <a:endParaRPr kumimoji="1" lang="ja-JP" altLang="en-US" sz="2000" dirty="0"/>
          </a:p>
        </p:txBody>
      </p:sp>
      <p:cxnSp>
        <p:nvCxnSpPr>
          <p:cNvPr id="105" name="直線矢印コネクタ 104"/>
          <p:cNvCxnSpPr>
            <a:stCxn id="104" idx="3"/>
          </p:cNvCxnSpPr>
          <p:nvPr/>
        </p:nvCxnSpPr>
        <p:spPr>
          <a:xfrm>
            <a:off x="1658285" y="3000824"/>
            <a:ext cx="966720" cy="12672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333742" y="1681644"/>
            <a:ext cx="3833220" cy="2467436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331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52" grpId="0"/>
      <p:bldP spid="77" grpId="0" animBg="1"/>
      <p:bldP spid="78" grpId="0"/>
      <p:bldP spid="103" grpId="0" animBg="1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44016" y="-13394"/>
            <a:ext cx="9396536" cy="70609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DCA : Flight </a:t>
            </a:r>
            <a:r>
              <a:rPr lang="en-US" altLang="ja-JP" sz="3200" dirty="0" smtClean="0"/>
              <a:t>path length of Signal and </a:t>
            </a:r>
            <a:r>
              <a:rPr kumimoji="1" lang="en-US" altLang="ja-JP" sz="3200" dirty="0" smtClean="0"/>
              <a:t>Background</a:t>
            </a:r>
            <a:endParaRPr kumimoji="1" lang="ja-JP" altLang="en-US" sz="32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2011/2/15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Focus Seminar, Takashi HACHIYA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9B75-5F49-471B-B25D-5A742F70438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6" name="Picture 6" descr="Fig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30270" y="624861"/>
            <a:ext cx="4334218" cy="590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59926" y="764704"/>
            <a:ext cx="3600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ym typeface="Symbol"/>
              </a:rPr>
              <a:t>Back Ground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>
                <a:sym typeface="Symbol"/>
              </a:rPr>
              <a:t>0     c</a:t>
            </a:r>
            <a:r>
              <a:rPr lang="en-US" altLang="ja-JP" sz="2000" dirty="0">
                <a:sym typeface="Symbol"/>
              </a:rPr>
              <a:t> </a:t>
            </a:r>
            <a:r>
              <a:rPr lang="en-US" altLang="ja-JP" sz="2000" dirty="0" smtClean="0"/>
              <a:t>= </a:t>
            </a:r>
            <a:r>
              <a:rPr lang="en-US" altLang="ja-JP" sz="2000" dirty="0"/>
              <a:t>25.1 </a:t>
            </a:r>
            <a:r>
              <a:rPr lang="en-US" altLang="ja-JP" sz="2000" dirty="0" smtClean="0"/>
              <a:t>nm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>
                <a:sym typeface="Symbol"/>
              </a:rPr>
              <a:t> </a:t>
            </a:r>
            <a:r>
              <a:rPr lang="en-US" altLang="ja-JP" sz="2000" dirty="0" smtClean="0"/>
              <a:t>for Γ </a:t>
            </a:r>
            <a:r>
              <a:rPr lang="en-US" altLang="ja-JP" sz="2000" dirty="0"/>
              <a:t>= 1.30 ± 0.07 </a:t>
            </a:r>
            <a:r>
              <a:rPr lang="en-US" altLang="ja-JP" sz="2000" dirty="0" err="1" smtClean="0"/>
              <a:t>keV</a:t>
            </a:r>
            <a:endParaRPr lang="en-US" altLang="ja-JP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>
                <a:sym typeface="Symbol"/>
              </a:rPr>
              <a:t> for </a:t>
            </a:r>
            <a:r>
              <a:rPr lang="pt-BR" altLang="ja-JP" sz="2000" dirty="0" smtClean="0">
                <a:sym typeface="Symbol"/>
              </a:rPr>
              <a:t>Γ </a:t>
            </a:r>
            <a:r>
              <a:rPr lang="pt-BR" altLang="ja-JP" sz="2000" dirty="0">
                <a:sym typeface="Symbol"/>
              </a:rPr>
              <a:t>= 8.49 ± 0.08 MeV</a:t>
            </a:r>
            <a:endParaRPr lang="en-US" altLang="ja-JP" sz="2000" dirty="0" smtClean="0"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>
                <a:sym typeface="Symbol"/>
              </a:rPr>
              <a:t> for </a:t>
            </a:r>
            <a:r>
              <a:rPr lang="el-GR" altLang="ja-JP" sz="2000" dirty="0" smtClean="0">
                <a:sym typeface="Symbol"/>
              </a:rPr>
              <a:t>Γ </a:t>
            </a:r>
            <a:r>
              <a:rPr lang="el-GR" altLang="ja-JP" sz="2000" dirty="0">
                <a:sym typeface="Symbol"/>
              </a:rPr>
              <a:t>= 149.1 ± 0.8 </a:t>
            </a:r>
            <a:r>
              <a:rPr lang="en-US" altLang="ja-JP" sz="2000" dirty="0" smtClean="0">
                <a:sym typeface="Symbol"/>
              </a:rPr>
              <a:t>MeV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>
                <a:sym typeface="Symbol"/>
              </a:rPr>
              <a:t> for</a:t>
            </a:r>
            <a:r>
              <a:rPr lang="pt-BR" altLang="ja-JP" sz="2000" dirty="0" smtClean="0">
                <a:sym typeface="Symbol"/>
              </a:rPr>
              <a:t> </a:t>
            </a:r>
            <a:r>
              <a:rPr lang="pt-BR" altLang="ja-JP" sz="2000" dirty="0">
                <a:sym typeface="Symbol"/>
              </a:rPr>
              <a:t>Γ = 4.26 ± 0.04 MeV</a:t>
            </a:r>
            <a:endParaRPr lang="en-US" altLang="ja-JP" sz="2000" dirty="0" smtClean="0"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>
                <a:sym typeface="Symbol"/>
              </a:rPr>
              <a:t>j/ </a:t>
            </a:r>
            <a:r>
              <a:rPr lang="pt-BR" altLang="ja-JP" sz="2000" dirty="0" smtClean="0">
                <a:sym typeface="Symbol"/>
              </a:rPr>
              <a:t>for Γ </a:t>
            </a:r>
            <a:r>
              <a:rPr lang="pt-BR" altLang="ja-JP" sz="2000" dirty="0">
                <a:sym typeface="Symbol"/>
              </a:rPr>
              <a:t>= 28.6 ± 2.2 MeV</a:t>
            </a:r>
            <a:endParaRPr lang="en-US" altLang="ja-JP" sz="2000" dirty="0" smtClean="0"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>
                <a:sym typeface="Symbol"/>
              </a:rPr>
              <a:t>K+/-e3 </a:t>
            </a:r>
            <a:r>
              <a:rPr lang="en-US" altLang="ja-JP" sz="2000" dirty="0">
                <a:sym typeface="Symbol"/>
              </a:rPr>
              <a:t>c</a:t>
            </a:r>
            <a:r>
              <a:rPr lang="el-GR" altLang="ja-JP" sz="2000" dirty="0">
                <a:sym typeface="Symbol"/>
              </a:rPr>
              <a:t>τ = 3.712 </a:t>
            </a:r>
            <a:r>
              <a:rPr lang="en-US" altLang="ja-JP" sz="2000" dirty="0" smtClean="0">
                <a:sym typeface="Symbol"/>
              </a:rPr>
              <a:t>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>
                <a:sym typeface="Symbol"/>
              </a:rPr>
              <a:t>K0S      </a:t>
            </a:r>
            <a:r>
              <a:rPr lang="en-US" altLang="ja-JP" sz="2000" dirty="0">
                <a:sym typeface="Symbol"/>
              </a:rPr>
              <a:t>c</a:t>
            </a:r>
            <a:r>
              <a:rPr lang="el-GR" altLang="ja-JP" sz="2000" dirty="0">
                <a:sym typeface="Symbol"/>
              </a:rPr>
              <a:t>τ = 2.6842 </a:t>
            </a:r>
            <a:r>
              <a:rPr lang="en-US" altLang="ja-JP" sz="2000" dirty="0" smtClean="0">
                <a:sym typeface="Symbol"/>
              </a:rPr>
              <a:t>cm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>
                <a:sym typeface="Symbol"/>
              </a:rPr>
              <a:t>K0L      </a:t>
            </a:r>
            <a:r>
              <a:rPr lang="en-US" altLang="ja-JP" sz="2000" dirty="0">
                <a:sym typeface="Symbol"/>
              </a:rPr>
              <a:t>c</a:t>
            </a:r>
            <a:r>
              <a:rPr lang="el-GR" altLang="ja-JP" sz="2000" dirty="0">
                <a:sym typeface="Symbol"/>
              </a:rPr>
              <a:t>τ = </a:t>
            </a:r>
            <a:r>
              <a:rPr lang="el-GR" altLang="ja-JP" sz="2000" dirty="0" smtClean="0">
                <a:sym typeface="Symbol"/>
              </a:rPr>
              <a:t> </a:t>
            </a:r>
            <a:r>
              <a:rPr lang="el-GR" altLang="ja-JP" sz="2000" dirty="0">
                <a:sym typeface="Symbol"/>
              </a:rPr>
              <a:t>15.34 </a:t>
            </a:r>
            <a:r>
              <a:rPr lang="en-US" altLang="ja-JP" sz="2000" dirty="0" smtClean="0">
                <a:sym typeface="Symbol"/>
              </a:rPr>
              <a:t>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>
                <a:sym typeface="Symbol"/>
              </a:rPr>
              <a:t> </a:t>
            </a:r>
            <a:r>
              <a:rPr lang="en-US" altLang="ja-JP" sz="2000" dirty="0" err="1" smtClean="0">
                <a:sym typeface="Symbol"/>
              </a:rPr>
              <a:t>conv</a:t>
            </a:r>
            <a:r>
              <a:rPr lang="en-US" altLang="ja-JP" sz="2000" dirty="0" smtClean="0">
                <a:sym typeface="Symbol"/>
              </a:rPr>
              <a:t> @ material</a:t>
            </a:r>
          </a:p>
          <a:p>
            <a:r>
              <a:rPr lang="en-US" altLang="ja-JP" sz="3200" dirty="0" smtClean="0">
                <a:sym typeface="Symbol"/>
              </a:rPr>
              <a:t>Signal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b="1" dirty="0">
                <a:solidFill>
                  <a:srgbClr val="FF0000"/>
                </a:solidFill>
                <a:sym typeface="Symbol"/>
              </a:rPr>
              <a:t>D0 </a:t>
            </a:r>
            <a:r>
              <a:rPr lang="en-US" altLang="ja-JP" sz="2000" b="1" dirty="0" smtClean="0">
                <a:solidFill>
                  <a:srgbClr val="FF0000"/>
                </a:solidFill>
                <a:sym typeface="Symbol"/>
              </a:rPr>
              <a:t>       c</a:t>
            </a:r>
            <a:r>
              <a:rPr lang="el-GR" altLang="ja-JP" sz="2000" b="1" dirty="0">
                <a:solidFill>
                  <a:srgbClr val="FF0000"/>
                </a:solidFill>
                <a:sym typeface="Symbol"/>
              </a:rPr>
              <a:t>τ = 122.9 μ</a:t>
            </a:r>
            <a:r>
              <a:rPr lang="en-US" altLang="ja-JP" sz="2000" b="1" dirty="0">
                <a:solidFill>
                  <a:srgbClr val="FF0000"/>
                </a:solidFill>
                <a:sym typeface="Symbol"/>
              </a:rPr>
              <a:t>m</a:t>
            </a:r>
            <a:endParaRPr lang="en-US" altLang="ja-JP" sz="2000" b="1" dirty="0" smtClean="0">
              <a:solidFill>
                <a:srgbClr val="FF0000"/>
              </a:solidFill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b="1" dirty="0">
                <a:solidFill>
                  <a:srgbClr val="FF0000"/>
                </a:solidFill>
                <a:sym typeface="Symbol"/>
              </a:rPr>
              <a:t>D+ </a:t>
            </a:r>
            <a:r>
              <a:rPr lang="en-US" altLang="ja-JP" sz="2000" b="1" dirty="0" smtClean="0">
                <a:solidFill>
                  <a:srgbClr val="FF0000"/>
                </a:solidFill>
                <a:sym typeface="Symbol"/>
              </a:rPr>
              <a:t>       c</a:t>
            </a:r>
            <a:r>
              <a:rPr lang="el-GR" altLang="ja-JP" sz="2000" b="1" dirty="0">
                <a:solidFill>
                  <a:srgbClr val="FF0000"/>
                </a:solidFill>
                <a:sym typeface="Symbol"/>
              </a:rPr>
              <a:t>τ = 311.8 μ</a:t>
            </a:r>
            <a:r>
              <a:rPr lang="en-US" altLang="ja-JP" sz="2000" b="1" dirty="0">
                <a:solidFill>
                  <a:srgbClr val="FF0000"/>
                </a:solidFill>
                <a:sym typeface="Symbol"/>
              </a:rPr>
              <a:t>m</a:t>
            </a:r>
            <a:endParaRPr lang="en-US" altLang="ja-JP" sz="2000" b="1" dirty="0" smtClean="0">
              <a:solidFill>
                <a:srgbClr val="FF0000"/>
              </a:solidFill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b="1" dirty="0">
                <a:solidFill>
                  <a:srgbClr val="FF0000"/>
                </a:solidFill>
                <a:sym typeface="Symbol"/>
              </a:rPr>
              <a:t>B0 </a:t>
            </a:r>
            <a:r>
              <a:rPr lang="en-US" altLang="ja-JP" sz="2000" b="1" dirty="0" smtClean="0">
                <a:solidFill>
                  <a:srgbClr val="FF0000"/>
                </a:solidFill>
                <a:sym typeface="Symbol"/>
              </a:rPr>
              <a:t>       c</a:t>
            </a:r>
            <a:r>
              <a:rPr lang="el-GR" altLang="ja-JP" sz="2000" b="1" dirty="0">
                <a:solidFill>
                  <a:srgbClr val="FF0000"/>
                </a:solidFill>
                <a:sym typeface="Symbol"/>
              </a:rPr>
              <a:t>τ = 457.2 </a:t>
            </a:r>
            <a:r>
              <a:rPr lang="el-GR" altLang="ja-JP" sz="2000" b="1" dirty="0" smtClean="0">
                <a:solidFill>
                  <a:srgbClr val="FF0000"/>
                </a:solidFill>
                <a:sym typeface="Symbol"/>
              </a:rPr>
              <a:t>μ</a:t>
            </a:r>
            <a:r>
              <a:rPr lang="en-US" altLang="ja-JP" sz="2000" b="1" dirty="0" smtClean="0">
                <a:solidFill>
                  <a:srgbClr val="FF0000"/>
                </a:solidFill>
                <a:sym typeface="Symbol"/>
              </a:rPr>
              <a:t>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b="1" dirty="0">
                <a:solidFill>
                  <a:srgbClr val="FF0000"/>
                </a:solidFill>
                <a:sym typeface="Symbol"/>
              </a:rPr>
              <a:t>B+ </a:t>
            </a:r>
            <a:r>
              <a:rPr lang="en-US" altLang="ja-JP" sz="2000" b="1" dirty="0" smtClean="0">
                <a:solidFill>
                  <a:srgbClr val="FF0000"/>
                </a:solidFill>
                <a:sym typeface="Symbol"/>
              </a:rPr>
              <a:t>       c</a:t>
            </a:r>
            <a:r>
              <a:rPr lang="el-GR" altLang="ja-JP" sz="2000" b="1" dirty="0">
                <a:solidFill>
                  <a:srgbClr val="FF0000"/>
                </a:solidFill>
                <a:sym typeface="Symbol"/>
              </a:rPr>
              <a:t>τ = 491.1 μ</a:t>
            </a:r>
            <a:r>
              <a:rPr lang="en-US" altLang="ja-JP" sz="2000" b="1" dirty="0" smtClean="0">
                <a:solidFill>
                  <a:srgbClr val="FF0000"/>
                </a:solidFill>
                <a:sym typeface="Symbol"/>
              </a:rPr>
              <a:t>m</a:t>
            </a:r>
          </a:p>
        </p:txBody>
      </p:sp>
      <p:sp>
        <p:nvSpPr>
          <p:cNvPr id="8" name="右中かっこ 7"/>
          <p:cNvSpPr/>
          <p:nvPr/>
        </p:nvSpPr>
        <p:spPr>
          <a:xfrm>
            <a:off x="3635896" y="1124744"/>
            <a:ext cx="216024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033362" y="1727279"/>
            <a:ext cx="186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Emitted from </a:t>
            </a:r>
            <a:r>
              <a:rPr lang="en-US" altLang="ja-JP" dirty="0" err="1" smtClean="0"/>
              <a:t>Zvtx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3471626" y="3183430"/>
            <a:ext cx="141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Far from </a:t>
            </a:r>
            <a:r>
              <a:rPr lang="en-US" altLang="ja-JP" dirty="0" err="1" smtClean="0"/>
              <a:t>Zvtx</a:t>
            </a:r>
            <a:endParaRPr kumimoji="1" lang="ja-JP" altLang="en-US" dirty="0"/>
          </a:p>
        </p:txBody>
      </p:sp>
      <p:sp>
        <p:nvSpPr>
          <p:cNvPr id="11" name="右中かっこ 10"/>
          <p:cNvSpPr/>
          <p:nvPr/>
        </p:nvSpPr>
        <p:spPr>
          <a:xfrm>
            <a:off x="3635896" y="3060576"/>
            <a:ext cx="216024" cy="8724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0598" y="5909210"/>
            <a:ext cx="7791172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sym typeface="Symbol"/>
              </a:rPr>
              <a:t>With </a:t>
            </a:r>
            <a:r>
              <a:rPr lang="en-US" altLang="ja-JP" sz="2000" b="1" dirty="0">
                <a:solidFill>
                  <a:srgbClr val="FF0000"/>
                </a:solidFill>
                <a:sym typeface="Symbol"/>
              </a:rPr>
              <a:t>50um </a:t>
            </a:r>
            <a:r>
              <a:rPr lang="en-US" altLang="ja-JP" sz="2000" b="1" dirty="0" smtClean="0">
                <a:solidFill>
                  <a:srgbClr val="FF0000"/>
                </a:solidFill>
                <a:sym typeface="Symbol"/>
              </a:rPr>
              <a:t>resolution, VTX </a:t>
            </a:r>
            <a:r>
              <a:rPr lang="en-US" altLang="ja-JP" sz="2000" b="1" dirty="0">
                <a:solidFill>
                  <a:srgbClr val="FF0000"/>
                </a:solidFill>
                <a:sym typeface="Symbol"/>
              </a:rPr>
              <a:t>separate D and B </a:t>
            </a:r>
            <a:r>
              <a:rPr lang="en-US" altLang="ja-JP" sz="2000" b="1" dirty="0" smtClean="0">
                <a:solidFill>
                  <a:srgbClr val="FF0000"/>
                </a:solidFill>
                <a:sym typeface="Symbol"/>
              </a:rPr>
              <a:t>and </a:t>
            </a:r>
            <a:r>
              <a:rPr lang="en-US" altLang="ja-JP" sz="2000" b="1" dirty="0">
                <a:solidFill>
                  <a:srgbClr val="FF0000"/>
                </a:solidFill>
                <a:sym typeface="Symbol"/>
              </a:rPr>
              <a:t>reject BG </a:t>
            </a:r>
            <a:r>
              <a:rPr lang="en-US" altLang="ja-JP" sz="2000" b="1" dirty="0" smtClean="0">
                <a:solidFill>
                  <a:srgbClr val="FF0000"/>
                </a:solidFill>
                <a:sym typeface="Symbol"/>
              </a:rPr>
              <a:t>contribution</a:t>
            </a:r>
            <a:endParaRPr lang="en-US" altLang="ja-JP" sz="2000" b="1" dirty="0">
              <a:solidFill>
                <a:srgbClr val="FF0000"/>
              </a:solidFill>
              <a:sym typeface="Symbo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08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4C7E7-5582-45E0-82B4-6D952D3899C2}" type="slidenum">
              <a:rPr lang="en-US" altLang="ja-JP" smtClean="0"/>
              <a:pPr/>
              <a:t>16</a:t>
            </a:fld>
            <a:endParaRPr lang="en-US" altLang="ja-JP" dirty="0" smtClean="0"/>
          </a:p>
        </p:txBody>
      </p:sp>
      <p:grpSp>
        <p:nvGrpSpPr>
          <p:cNvPr id="8" name="グループ化 8"/>
          <p:cNvGrpSpPr/>
          <p:nvPr/>
        </p:nvGrpSpPr>
        <p:grpSpPr>
          <a:xfrm>
            <a:off x="611560" y="260648"/>
            <a:ext cx="4935788" cy="3832753"/>
            <a:chOff x="611560" y="260648"/>
            <a:chExt cx="6048672" cy="4091508"/>
          </a:xfrm>
        </p:grpSpPr>
        <p:pic>
          <p:nvPicPr>
            <p:cNvPr id="12305" name="Picture 31" descr="19 - Loading FVTX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</a:blip>
            <a:srcRect l="16251" t="6670" r="17500" b="16634"/>
            <a:stretch>
              <a:fillRect/>
            </a:stretch>
          </p:blipFill>
          <p:spPr bwMode="auto">
            <a:xfrm>
              <a:off x="611560" y="260648"/>
              <a:ext cx="4713323" cy="40915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グループ化 7"/>
            <p:cNvGrpSpPr/>
            <p:nvPr/>
          </p:nvGrpSpPr>
          <p:grpSpPr>
            <a:xfrm>
              <a:off x="4548727" y="698440"/>
              <a:ext cx="2111505" cy="3567641"/>
              <a:chOff x="4548727" y="698440"/>
              <a:chExt cx="2111505" cy="3567641"/>
            </a:xfrm>
          </p:grpSpPr>
          <p:sp>
            <p:nvSpPr>
              <p:cNvPr id="12306" name="Oval 17"/>
              <p:cNvSpPr>
                <a:spLocks noChangeArrowheads="1"/>
              </p:cNvSpPr>
              <p:nvPr/>
            </p:nvSpPr>
            <p:spPr bwMode="auto">
              <a:xfrm>
                <a:off x="6323354" y="1579954"/>
                <a:ext cx="336878" cy="33687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307" name="Line 18"/>
              <p:cNvSpPr>
                <a:spLocks noChangeShapeType="1"/>
              </p:cNvSpPr>
              <p:nvPr/>
            </p:nvSpPr>
            <p:spPr bwMode="auto">
              <a:xfrm flipH="1" flipV="1">
                <a:off x="4548727" y="698440"/>
                <a:ext cx="1886220" cy="88151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08" name="Line 19"/>
              <p:cNvSpPr>
                <a:spLocks noChangeShapeType="1"/>
              </p:cNvSpPr>
              <p:nvPr/>
            </p:nvSpPr>
            <p:spPr bwMode="auto">
              <a:xfrm flipH="1">
                <a:off x="4784690" y="1916832"/>
                <a:ext cx="1650257" cy="234924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4" name="AutoShape 2" descr="https://www.phenix.bnl.gov/WWW/run/drawing/Phenix_2008.Sid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73884" y="1323032"/>
            <a:ext cx="116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dirty="0" smtClean="0"/>
              <a:t>Side view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08486" y="-27384"/>
            <a:ext cx="7494560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dirty="0" smtClean="0"/>
              <a:t>PHENIX Silicon Vertex Trackers (VTX &amp; FVTX)</a:t>
            </a:r>
            <a:endParaRPr lang="ja-JP" altLang="en-US" sz="3200" dirty="0"/>
          </a:p>
        </p:txBody>
      </p:sp>
      <p:grpSp>
        <p:nvGrpSpPr>
          <p:cNvPr id="10" name="グループ化 20"/>
          <p:cNvGrpSpPr/>
          <p:nvPr/>
        </p:nvGrpSpPr>
        <p:grpSpPr>
          <a:xfrm>
            <a:off x="2713490" y="4089103"/>
            <a:ext cx="2973548" cy="2768897"/>
            <a:chOff x="2699792" y="1873440"/>
            <a:chExt cx="4145097" cy="3859816"/>
          </a:xfrm>
        </p:grpSpPr>
        <p:pic>
          <p:nvPicPr>
            <p:cNvPr id="25" name="Picture 1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792" y="2436273"/>
              <a:ext cx="3240087" cy="292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アーチ 25"/>
            <p:cNvSpPr>
              <a:spLocks noChangeAspect="1"/>
            </p:cNvSpPr>
            <p:nvPr/>
          </p:nvSpPr>
          <p:spPr>
            <a:xfrm rot="6240000">
              <a:off x="3392469" y="3356676"/>
              <a:ext cx="1155842" cy="1100295"/>
            </a:xfrm>
            <a:prstGeom prst="blockArc">
              <a:avLst>
                <a:gd name="adj1" fmla="val 10873002"/>
                <a:gd name="adj2" fmla="val 19498420"/>
                <a:gd name="adj3" fmla="val 719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アーチ 26"/>
            <p:cNvSpPr>
              <a:spLocks noChangeAspect="1"/>
            </p:cNvSpPr>
            <p:nvPr/>
          </p:nvSpPr>
          <p:spPr>
            <a:xfrm rot="5155253">
              <a:off x="2792050" y="2582297"/>
              <a:ext cx="2810425" cy="2720442"/>
            </a:xfrm>
            <a:prstGeom prst="blockArc">
              <a:avLst>
                <a:gd name="adj1" fmla="val 11709360"/>
                <a:gd name="adj2" fmla="val 21164368"/>
                <a:gd name="adj3" fmla="val 4719"/>
              </a:avLst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860032" y="1873440"/>
              <a:ext cx="1382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2 Pixel layers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143333" y="2701532"/>
              <a:ext cx="1701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2 </a:t>
              </a:r>
              <a:r>
                <a:rPr lang="en-US" altLang="ja-JP" dirty="0" err="1" smtClean="0">
                  <a:solidFill>
                    <a:srgbClr val="0000FF"/>
                  </a:solidFill>
                </a:rPr>
                <a:t>Stripixel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 layers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直線矢印コネクタ 29"/>
            <p:cNvCxnSpPr>
              <a:stCxn id="28" idx="2"/>
            </p:cNvCxnSpPr>
            <p:nvPr/>
          </p:nvCxnSpPr>
          <p:spPr>
            <a:xfrm flipH="1">
              <a:off x="4427984" y="2242772"/>
              <a:ext cx="1123327" cy="12868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H="1">
              <a:off x="5551311" y="3070864"/>
              <a:ext cx="444386" cy="45876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3679387" y="5333146"/>
              <a:ext cx="132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ja-JP" sz="2000" dirty="0" smtClean="0"/>
                <a:t>Beam view</a:t>
              </a:r>
            </a:p>
          </p:txBody>
        </p:sp>
        <p:sp>
          <p:nvSpPr>
            <p:cNvPr id="33" name="アーチ 32"/>
            <p:cNvSpPr>
              <a:spLocks noChangeAspect="1"/>
            </p:cNvSpPr>
            <p:nvPr/>
          </p:nvSpPr>
          <p:spPr>
            <a:xfrm rot="6240000">
              <a:off x="3603901" y="3560105"/>
              <a:ext cx="734677" cy="699371"/>
            </a:xfrm>
            <a:prstGeom prst="blockArc">
              <a:avLst>
                <a:gd name="adj1" fmla="val 10968039"/>
                <a:gd name="adj2" fmla="val 19428173"/>
                <a:gd name="adj3" fmla="val 9685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アーチ 33"/>
            <p:cNvSpPr>
              <a:spLocks noChangeAspect="1"/>
            </p:cNvSpPr>
            <p:nvPr/>
          </p:nvSpPr>
          <p:spPr>
            <a:xfrm rot="5155253">
              <a:off x="3021101" y="2888019"/>
              <a:ext cx="2159384" cy="2090246"/>
            </a:xfrm>
            <a:prstGeom prst="blockArc">
              <a:avLst>
                <a:gd name="adj1" fmla="val 11902694"/>
                <a:gd name="adj2" fmla="val 20916507"/>
                <a:gd name="adj3" fmla="val 4875"/>
              </a:avLst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5" name="Picture 55" descr="FVTXHalfDisk.gif"/>
          <p:cNvPicPr>
            <a:picLocks noChangeAspect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5529918" y="4664424"/>
            <a:ext cx="2703513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FVTXHalfAssy1"/>
          <p:cNvPicPr preferRelativeResize="0">
            <a:picLocks noChangeAspect="1" noChangeArrowheads="1"/>
          </p:cNvPicPr>
          <p:nvPr/>
        </p:nvPicPr>
        <p:blipFill>
          <a:blip r:embed="rId6"/>
          <a:srcRect l="15279" t="9790" r="20581" b="6721"/>
          <a:stretch>
            <a:fillRect/>
          </a:stretch>
        </p:blipFill>
        <p:spPr bwMode="auto">
          <a:xfrm>
            <a:off x="5723730" y="466334"/>
            <a:ext cx="2509701" cy="381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右矢印 39"/>
          <p:cNvSpPr/>
          <p:nvPr/>
        </p:nvSpPr>
        <p:spPr>
          <a:xfrm>
            <a:off x="4716463" y="1323032"/>
            <a:ext cx="970575" cy="8011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下矢印 40"/>
          <p:cNvSpPr/>
          <p:nvPr/>
        </p:nvSpPr>
        <p:spPr>
          <a:xfrm>
            <a:off x="1902138" y="3635214"/>
            <a:ext cx="949159" cy="64250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下矢印 41"/>
          <p:cNvSpPr/>
          <p:nvPr/>
        </p:nvSpPr>
        <p:spPr>
          <a:xfrm>
            <a:off x="6759007" y="4467169"/>
            <a:ext cx="700717" cy="2792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8708" y="4354049"/>
            <a:ext cx="2339556" cy="2545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0" y="3984717"/>
            <a:ext cx="238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Installation Completed!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553200" y="2124208"/>
            <a:ext cx="234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 be installed in 2011!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34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Zhengyun You, RBRC, 3/8/2011</a:t>
            </a:r>
          </a:p>
        </p:txBody>
      </p:sp>
      <p:sp>
        <p:nvSpPr>
          <p:cNvPr id="25603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CABA7D-1520-E943-899E-DE6C2F71363E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4953000" cy="1143000"/>
          </a:xfrm>
        </p:spPr>
        <p:txBody>
          <a:bodyPr/>
          <a:lstStyle/>
          <a:p>
            <a:pPr algn="ctr" eaLnBrk="0" hangingPunct="0">
              <a:defRPr/>
            </a:pPr>
            <a:r>
              <a:rPr lang="en-US" altLang="ja-JP" b="1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Physics Motivation</a:t>
            </a:r>
            <a:endParaRPr lang="en-US" altLang="zh-CN" b="1">
              <a:solidFill>
                <a:srgbClr val="99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685800" y="1052513"/>
            <a:ext cx="81534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800" b="1">
                <a:solidFill>
                  <a:srgbClr val="0000FF"/>
                </a:solidFill>
                <a:ea typeface="宋体" charset="-122"/>
                <a:cs typeface="宋体" charset="-122"/>
              </a:rPr>
              <a:t>Measurement in p + p, d + Au and Au + Au Collisions </a:t>
            </a:r>
          </a:p>
          <a:p>
            <a:pPr algn="l" eaLnBrk="1" hangingPunct="1"/>
            <a:endParaRPr lang="en-US" altLang="zh-CN" sz="1800" b="1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lvl="1" algn="l" eaLnBrk="1" hangingPunct="1"/>
            <a:r>
              <a:rPr lang="en-US" altLang="zh-CN" sz="1800" b="1">
                <a:ea typeface="宋体" charset="-122"/>
                <a:cs typeface="宋体" charset="-122"/>
              </a:rPr>
              <a:t>Single Muons measurements</a:t>
            </a:r>
            <a:r>
              <a:rPr lang="en-US" altLang="zh-CN" sz="1800">
                <a:ea typeface="宋体" charset="-122"/>
                <a:cs typeface="宋体" charset="-122"/>
              </a:rPr>
              <a:t>:</a:t>
            </a:r>
          </a:p>
          <a:p>
            <a:pPr lvl="2" algn="l" eaLnBrk="1" hangingPunct="1">
              <a:buFontTx/>
              <a:buChar char="•"/>
            </a:pPr>
            <a:r>
              <a:rPr lang="en-US" altLang="zh-CN" sz="1800">
                <a:ea typeface="宋体" charset="-122"/>
                <a:cs typeface="宋体" charset="-122"/>
              </a:rPr>
              <a:t> Precision heavy flavor and hadron measurements. </a:t>
            </a:r>
          </a:p>
          <a:p>
            <a:pPr lvl="2" algn="l" eaLnBrk="1" hangingPunct="1">
              <a:buFontTx/>
              <a:buChar char="•"/>
            </a:pPr>
            <a:r>
              <a:rPr lang="en-US" altLang="zh-CN" sz="1800">
                <a:ea typeface="宋体" charset="-122"/>
                <a:cs typeface="宋体" charset="-122"/>
              </a:rPr>
              <a:t> Separation of c and b in semi-leptonic decays via decay kinematics.</a:t>
            </a:r>
          </a:p>
          <a:p>
            <a:pPr lvl="2" algn="l" eaLnBrk="1" hangingPunct="1">
              <a:buFontTx/>
              <a:buChar char="•"/>
            </a:pPr>
            <a:r>
              <a:rPr lang="en-US" altLang="zh-CN" sz="1800">
                <a:ea typeface="宋体" charset="-122"/>
                <a:cs typeface="宋体" charset="-122"/>
              </a:rPr>
              <a:t> Improve W background rejection. </a:t>
            </a:r>
          </a:p>
          <a:p>
            <a:pPr lvl="2" algn="l" eaLnBrk="1" hangingPunct="1">
              <a:buFontTx/>
              <a:buChar char="•"/>
            </a:pPr>
            <a:endParaRPr lang="en-US" altLang="zh-CN" sz="1800">
              <a:ea typeface="宋体" charset="-122"/>
              <a:cs typeface="宋体" charset="-122"/>
            </a:endParaRPr>
          </a:p>
          <a:p>
            <a:pPr lvl="1" algn="l" eaLnBrk="1" hangingPunct="1"/>
            <a:r>
              <a:rPr lang="en-US" altLang="zh-CN" sz="1800" b="1">
                <a:ea typeface="宋体" charset="-122"/>
                <a:cs typeface="宋体" charset="-122"/>
              </a:rPr>
              <a:t>Dimuons measurements</a:t>
            </a:r>
            <a:r>
              <a:rPr lang="en-US" altLang="zh-CN" sz="1800">
                <a:ea typeface="宋体" charset="-122"/>
                <a:cs typeface="宋体" charset="-122"/>
              </a:rPr>
              <a:t>:</a:t>
            </a:r>
          </a:p>
          <a:p>
            <a:pPr lvl="2" algn="l" eaLnBrk="1" hangingPunct="1">
              <a:buFontTx/>
              <a:buChar char="•"/>
            </a:pPr>
            <a:r>
              <a:rPr lang="en-US" altLang="zh-CN" sz="1800">
                <a:ea typeface="宋体" charset="-122"/>
                <a:cs typeface="宋体" charset="-122"/>
              </a:rPr>
              <a:t> Separation of </a:t>
            </a:r>
            <a:r>
              <a:rPr lang="en-US" altLang="zh-CN" sz="1800">
                <a:ea typeface="宋体" charset="-122"/>
                <a:cs typeface="宋体" charset="-122"/>
                <a:sym typeface="Symbol" charset="2"/>
              </a:rPr>
              <a:t></a:t>
            </a:r>
            <a:r>
              <a:rPr lang="en-US" altLang="zh-CN" sz="1800">
                <a:ea typeface="宋体" charset="-122"/>
                <a:cs typeface="宋体" charset="-122"/>
              </a:rPr>
              <a:t>’ from J/</a:t>
            </a:r>
            <a:r>
              <a:rPr lang="en-US" altLang="zh-CN" sz="1800">
                <a:ea typeface="宋体" charset="-122"/>
                <a:cs typeface="宋体" charset="-122"/>
                <a:sym typeface="Symbol" charset="2"/>
              </a:rPr>
              <a:t></a:t>
            </a:r>
            <a:r>
              <a:rPr lang="en-US" altLang="zh-CN" sz="1800">
                <a:ea typeface="宋体" charset="-122"/>
                <a:cs typeface="宋体" charset="-122"/>
              </a:rPr>
              <a:t> at forward rapidity.</a:t>
            </a:r>
          </a:p>
          <a:p>
            <a:pPr lvl="2" algn="l" eaLnBrk="1" hangingPunct="1">
              <a:buFontTx/>
              <a:buChar char="•"/>
            </a:pPr>
            <a:r>
              <a:rPr lang="en-US" altLang="zh-CN" sz="1800">
                <a:ea typeface="宋体" charset="-122"/>
                <a:cs typeface="宋体" charset="-122"/>
              </a:rPr>
              <a:t> B→J/</a:t>
            </a:r>
            <a:r>
              <a:rPr lang="el-GR" altLang="zh-CN" sz="1800">
                <a:ea typeface="Arial" charset="0"/>
                <a:cs typeface="Arial" charset="0"/>
                <a:sym typeface="Symbol" charset="2"/>
              </a:rPr>
              <a:t>ψ</a:t>
            </a:r>
            <a:r>
              <a:rPr lang="en-US" altLang="zh-CN" sz="1800">
                <a:ea typeface="宋体" charset="-122"/>
                <a:cs typeface="宋体" charset="-122"/>
                <a:sym typeface="Symbol" charset="2"/>
              </a:rPr>
              <a:t>, golden channel to measure B cross section.</a:t>
            </a:r>
          </a:p>
          <a:p>
            <a:pPr lvl="2" algn="l" eaLnBrk="1" hangingPunct="1">
              <a:buFontTx/>
              <a:buChar char="•"/>
            </a:pPr>
            <a:r>
              <a:rPr lang="en-US" altLang="zh-CN" sz="1800">
                <a:ea typeface="宋体" charset="-122"/>
                <a:cs typeface="宋体" charset="-122"/>
              </a:rPr>
              <a:t> First Drell-Yan measurement at RHIC.</a:t>
            </a:r>
          </a:p>
          <a:p>
            <a:pPr lvl="1" algn="l" eaLnBrk="1" hangingPunct="1"/>
            <a:endParaRPr lang="el-GR" altLang="zh-CN" sz="1800">
              <a:ea typeface="宋体" charset="-122"/>
              <a:cs typeface="宋体" charset="-122"/>
            </a:endParaRPr>
          </a:p>
          <a:p>
            <a:pPr algn="l" eaLnBrk="1" hangingPunct="1"/>
            <a:r>
              <a:rPr lang="en-US" altLang="ja-JP" sz="1800" b="1">
                <a:solidFill>
                  <a:srgbClr val="0000FF"/>
                </a:solidFill>
              </a:rPr>
              <a:t>Physics FVTX Can Access: </a:t>
            </a:r>
          </a:p>
          <a:p>
            <a:pPr algn="l" eaLnBrk="1" hangingPunct="1"/>
            <a:endParaRPr lang="en-US" altLang="ja-JP" sz="1800" b="1">
              <a:solidFill>
                <a:srgbClr val="0000FF"/>
              </a:solidFill>
            </a:endParaRPr>
          </a:p>
          <a:p>
            <a:pPr lvl="1" algn="l" eaLnBrk="1" hangingPunct="1">
              <a:buFontTx/>
              <a:buChar char="•"/>
            </a:pPr>
            <a:r>
              <a:rPr lang="en-US" altLang="ja-JP" sz="1800"/>
              <a:t> E</a:t>
            </a:r>
            <a:r>
              <a:rPr kumimoji="1" lang="en-US" altLang="ja-JP" sz="1800"/>
              <a:t>nergy loss mechanism in hot dense medium (Heavy flavor R</a:t>
            </a:r>
            <a:r>
              <a:rPr kumimoji="1" lang="en-US" altLang="ja-JP" sz="1800" baseline="-25000"/>
              <a:t>AA, </a:t>
            </a:r>
            <a:r>
              <a:rPr kumimoji="1" lang="en-US" altLang="ja-JP" sz="1800"/>
              <a:t>v</a:t>
            </a:r>
            <a:r>
              <a:rPr kumimoji="1" lang="en-US" altLang="ja-JP" sz="1800" baseline="-25000"/>
              <a:t>2</a:t>
            </a:r>
            <a:r>
              <a:rPr kumimoji="1" lang="en-US" altLang="ja-JP" sz="1800"/>
              <a:t>)</a:t>
            </a:r>
          </a:p>
          <a:p>
            <a:pPr lvl="1" algn="l" eaLnBrk="1" hangingPunct="1">
              <a:buFontTx/>
              <a:buChar char="•"/>
            </a:pPr>
            <a:r>
              <a:rPr kumimoji="1" lang="en-US" altLang="ja-JP" sz="1800"/>
              <a:t> Cold nuclear effects ( Heavy flavor R</a:t>
            </a:r>
            <a:r>
              <a:rPr kumimoji="1" lang="en-US" altLang="ja-JP" sz="1800" baseline="-25000"/>
              <a:t>dAu</a:t>
            </a:r>
            <a:r>
              <a:rPr kumimoji="1" lang="en-US" altLang="ja-JP" sz="1800"/>
              <a:t>)</a:t>
            </a:r>
          </a:p>
          <a:p>
            <a:pPr lvl="1" algn="l" eaLnBrk="1" hangingPunct="1">
              <a:buFontTx/>
              <a:buChar char="•"/>
            </a:pPr>
            <a:r>
              <a:rPr kumimoji="1" lang="en-US" altLang="ja-JP" sz="1800"/>
              <a:t> Gluon polarization </a:t>
            </a:r>
            <a:r>
              <a:rPr kumimoji="1" lang="en-US" altLang="ja-JP" sz="1800">
                <a:sym typeface="Symbol" charset="2"/>
              </a:rPr>
              <a:t></a:t>
            </a:r>
            <a:r>
              <a:rPr kumimoji="1" lang="en-US" altLang="ja-JP" sz="1800"/>
              <a:t>G/G (Heavy flavor A</a:t>
            </a:r>
            <a:r>
              <a:rPr kumimoji="1" lang="en-US" altLang="ja-JP" sz="1800" baseline="-25000"/>
              <a:t>LL</a:t>
            </a:r>
            <a:r>
              <a:rPr kumimoji="1" lang="en-US" altLang="ja-JP" sz="1800"/>
              <a:t>) </a:t>
            </a:r>
          </a:p>
          <a:p>
            <a:pPr lvl="1" algn="l" eaLnBrk="1" hangingPunct="1">
              <a:buFontTx/>
              <a:buChar char="•"/>
            </a:pPr>
            <a:r>
              <a:rPr kumimoji="1" lang="en-US" altLang="ja-JP" sz="1800"/>
              <a:t> </a:t>
            </a:r>
            <a:r>
              <a:rPr lang="en-US" altLang="zh-CN" sz="1800">
                <a:ea typeface="宋体" charset="-122"/>
                <a:cs typeface="宋体" charset="-122"/>
              </a:rPr>
              <a:t>Sivers function, higher twist (Heavy flavor A</a:t>
            </a:r>
            <a:r>
              <a:rPr lang="en-US" altLang="zh-CN" sz="1800" baseline="-25000">
                <a:ea typeface="宋体" charset="-122"/>
                <a:cs typeface="宋体" charset="-122"/>
              </a:rPr>
              <a:t>N</a:t>
            </a:r>
            <a:r>
              <a:rPr lang="en-US" altLang="zh-CN" sz="1800">
                <a:ea typeface="宋体" charset="-122"/>
                <a:cs typeface="宋体" charset="-122"/>
              </a:rPr>
              <a:t>)</a:t>
            </a:r>
          </a:p>
          <a:p>
            <a:pPr lvl="1" algn="l" eaLnBrk="1" hangingPunct="1">
              <a:buFontTx/>
              <a:buChar char="•"/>
            </a:pPr>
            <a:r>
              <a:rPr lang="en-US" altLang="zh-CN" sz="1800">
                <a:ea typeface="宋体" charset="-122"/>
                <a:cs typeface="宋体" charset="-122"/>
              </a:rPr>
              <a:t> Crucial test of QCD universality (Drell-Yan A</a:t>
            </a:r>
            <a:r>
              <a:rPr lang="en-US" altLang="zh-CN" sz="1800" baseline="-25000">
                <a:ea typeface="宋体" charset="-122"/>
                <a:cs typeface="宋体" charset="-122"/>
              </a:rPr>
              <a:t>N</a:t>
            </a:r>
            <a:r>
              <a:rPr lang="en-US" altLang="zh-CN" sz="1800">
                <a:ea typeface="宋体" charset="-122"/>
                <a:cs typeface="宋体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Slide from </a:t>
            </a:r>
            <a:r>
              <a:rPr lang="en-US" altLang="zh-CN" dirty="0" err="1" smtClean="0"/>
              <a:t>Zhengyun</a:t>
            </a:r>
            <a:r>
              <a:rPr lang="en-US" altLang="zh-CN" dirty="0" smtClean="0"/>
              <a:t> </a:t>
            </a:r>
            <a:r>
              <a:rPr lang="en-US" altLang="zh-CN" dirty="0" smtClean="0"/>
              <a:t>You, RBRC, 3/8/2011</a:t>
            </a:r>
          </a:p>
        </p:txBody>
      </p:sp>
      <p:sp>
        <p:nvSpPr>
          <p:cNvPr id="72707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F86D43-B1C4-864B-995A-160924BFC640}" type="slidenum">
              <a:rPr lang="en-US" altLang="zh-CN" smtClean="0"/>
              <a:pPr/>
              <a:t>18</a:t>
            </a:fld>
            <a:endParaRPr lang="en-US" altLang="zh-CN" dirty="0" smtClean="0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43800" cy="1143000"/>
          </a:xfrm>
        </p:spPr>
        <p:txBody>
          <a:bodyPr/>
          <a:lstStyle/>
          <a:p>
            <a:pPr algn="ctr" eaLnBrk="0" hangingPunct="0">
              <a:defRPr/>
            </a:pPr>
            <a:r>
              <a:rPr kumimoji="0" lang="en-US" altLang="zh-CN" b="1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Drell-Yan measurement</a:t>
            </a:r>
          </a:p>
        </p:txBody>
      </p:sp>
      <p:pic>
        <p:nvPicPr>
          <p:cNvPr id="72709" name="Picture 3" descr="draw_dy_mass_c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1989138"/>
            <a:ext cx="45466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Rectangle 11"/>
          <p:cNvSpPr>
            <a:spLocks noChangeArrowheads="1"/>
          </p:cNvSpPr>
          <p:nvPr/>
        </p:nvSpPr>
        <p:spPr bwMode="auto">
          <a:xfrm>
            <a:off x="4784725" y="1604963"/>
            <a:ext cx="4148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800">
                <a:solidFill>
                  <a:srgbClr val="0000FF"/>
                </a:solidFill>
                <a:ea typeface="宋体" charset="-122"/>
                <a:cs typeface="宋体" charset="-122"/>
              </a:rPr>
              <a:t>b-bbar background rejection with FVTX</a:t>
            </a:r>
          </a:p>
          <a:p>
            <a:r>
              <a:rPr lang="en-US" altLang="zh-CN" sz="1800">
                <a:solidFill>
                  <a:srgbClr val="0000FF"/>
                </a:solidFill>
                <a:ea typeface="宋体" charset="-122"/>
                <a:cs typeface="宋体" charset="-122"/>
              </a:rPr>
              <a:t>In Drell-Yan process</a:t>
            </a:r>
            <a:endParaRPr lang="en-US" altLang="zh-CN" sz="1800">
              <a:solidFill>
                <a:srgbClr val="0000FF"/>
              </a:solidFill>
              <a:ea typeface="宋体" charset="-122"/>
              <a:cs typeface="宋体" charset="-122"/>
              <a:sym typeface="Symbol" charset="2"/>
            </a:endParaRPr>
          </a:p>
        </p:txBody>
      </p:sp>
      <p:sp>
        <p:nvSpPr>
          <p:cNvPr id="72711" name="Rectangle 18"/>
          <p:cNvSpPr>
            <a:spLocks noChangeArrowheads="1"/>
          </p:cNvSpPr>
          <p:nvPr/>
        </p:nvSpPr>
        <p:spPr bwMode="auto">
          <a:xfrm>
            <a:off x="5325663" y="5445125"/>
            <a:ext cx="3607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1600" b="1" dirty="0">
                <a:solidFill>
                  <a:srgbClr val="BA1F19"/>
                </a:solidFill>
                <a:ea typeface="宋体" charset="-122"/>
                <a:cs typeface="宋体" charset="-122"/>
              </a:rPr>
              <a:t>Improve Signal / Background Ratio by factor ~4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52400" y="1627188"/>
            <a:ext cx="4811713" cy="4371974"/>
            <a:chOff x="96" y="1025"/>
            <a:chExt cx="3031" cy="2754"/>
          </a:xfrm>
        </p:grpSpPr>
        <p:pic>
          <p:nvPicPr>
            <p:cNvPr id="72713" name="Picture 11"/>
            <p:cNvPicPr>
              <a:picLocks noChangeAspect="1" noChangeArrowheads="1"/>
            </p:cNvPicPr>
            <p:nvPr/>
          </p:nvPicPr>
          <p:blipFill>
            <a:blip r:embed="rId4"/>
            <a:srcRect r="2371" b="1369"/>
            <a:stretch>
              <a:fillRect/>
            </a:stretch>
          </p:blipFill>
          <p:spPr bwMode="auto">
            <a:xfrm>
              <a:off x="96" y="1285"/>
              <a:ext cx="2858" cy="200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25" y="1025"/>
              <a:ext cx="3002" cy="2754"/>
              <a:chOff x="2807" y="1087"/>
              <a:chExt cx="3081" cy="2820"/>
            </a:xfrm>
          </p:grpSpPr>
          <p:sp>
            <p:nvSpPr>
              <p:cNvPr id="72715" name="Text Box 13"/>
              <p:cNvSpPr txBox="1">
                <a:spLocks noChangeArrowheads="1"/>
              </p:cNvSpPr>
              <p:nvPr/>
            </p:nvSpPr>
            <p:spPr bwMode="auto">
              <a:xfrm>
                <a:off x="2807" y="1087"/>
                <a:ext cx="1838" cy="2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/>
                <a:r>
                  <a:rPr lang="zh-CN" altLang="en-US" sz="2000">
                    <a:latin typeface="Arial Unicode MS" charset="0"/>
                    <a:sym typeface="Wingdings" charset="2"/>
                  </a:rPr>
                  <a:t> </a:t>
                </a:r>
                <a:r>
                  <a:rPr lang="en-US" altLang="zh-CN" sz="2000">
                    <a:latin typeface="Arial Unicode MS" charset="0"/>
                    <a:sym typeface="Wingdings" charset="2"/>
                  </a:rPr>
                  <a:t>Heavy flavor background</a:t>
                </a:r>
                <a:endParaRPr lang="en-US" altLang="zh-CN" sz="2000">
                  <a:latin typeface="Arial Unicode MS" charset="0"/>
                </a:endParaRPr>
              </a:p>
            </p:txBody>
          </p:sp>
          <p:sp>
            <p:nvSpPr>
              <p:cNvPr id="72716" name="Text Box 14"/>
              <p:cNvSpPr txBox="1">
                <a:spLocks noChangeArrowheads="1"/>
              </p:cNvSpPr>
              <p:nvPr/>
            </p:nvSpPr>
            <p:spPr bwMode="auto">
              <a:xfrm>
                <a:off x="4676" y="2329"/>
                <a:ext cx="642" cy="2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/>
                <a:r>
                  <a:rPr lang="el-GR" altLang="ja-JP" sz="2000">
                    <a:solidFill>
                      <a:srgbClr val="996600"/>
                    </a:solidFill>
                    <a:latin typeface="Arial Unicode MS" charset="0"/>
                  </a:rPr>
                  <a:t>ϒ</a:t>
                </a:r>
                <a:r>
                  <a:rPr lang="en-US" altLang="zh-CN" sz="2000">
                    <a:solidFill>
                      <a:srgbClr val="996600"/>
                    </a:solidFill>
                    <a:latin typeface="Arial Unicode MS" charset="0"/>
                  </a:rPr>
                  <a:t>-states</a:t>
                </a:r>
                <a:endParaRPr lang="el-GR" altLang="ja-JP" sz="2000">
                  <a:solidFill>
                    <a:srgbClr val="996600"/>
                  </a:solidFill>
                  <a:latin typeface="Arial Unicode MS" charset="0"/>
                </a:endParaRPr>
              </a:p>
            </p:txBody>
          </p:sp>
          <p:sp>
            <p:nvSpPr>
              <p:cNvPr id="72717" name="Line 15"/>
              <p:cNvSpPr>
                <a:spLocks noChangeShapeType="1"/>
              </p:cNvSpPr>
              <p:nvPr/>
            </p:nvSpPr>
            <p:spPr bwMode="auto">
              <a:xfrm flipH="1">
                <a:off x="4912" y="2595"/>
                <a:ext cx="73" cy="339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2718" name="Text Box 16"/>
              <p:cNvSpPr txBox="1">
                <a:spLocks noChangeArrowheads="1"/>
              </p:cNvSpPr>
              <p:nvPr/>
            </p:nvSpPr>
            <p:spPr bwMode="auto">
              <a:xfrm>
                <a:off x="3261" y="2620"/>
                <a:ext cx="392" cy="2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/>
                <a:r>
                  <a:rPr lang="en-US" altLang="zh-CN" sz="2000">
                    <a:solidFill>
                      <a:srgbClr val="3333FF"/>
                    </a:solidFill>
                    <a:latin typeface="Arial Unicode MS" charset="0"/>
                  </a:rPr>
                  <a:t>J/</a:t>
                </a:r>
                <a:r>
                  <a:rPr lang="el-GR" altLang="ja-JP" sz="2000">
                    <a:solidFill>
                      <a:srgbClr val="3333FF"/>
                    </a:solidFill>
                    <a:latin typeface="Arial Unicode MS" charset="0"/>
                  </a:rPr>
                  <a:t>Ψ</a:t>
                </a:r>
              </a:p>
            </p:txBody>
          </p:sp>
          <p:sp>
            <p:nvSpPr>
              <p:cNvPr id="72719" name="Text Box 17"/>
              <p:cNvSpPr txBox="1">
                <a:spLocks noChangeArrowheads="1"/>
              </p:cNvSpPr>
              <p:nvPr/>
            </p:nvSpPr>
            <p:spPr bwMode="auto">
              <a:xfrm>
                <a:off x="4056" y="1954"/>
                <a:ext cx="771" cy="2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/>
                <a:r>
                  <a:rPr lang="en-US" altLang="zh-CN" sz="2000">
                    <a:solidFill>
                      <a:schemeClr val="hlink"/>
                    </a:solidFill>
                    <a:latin typeface="Arial Unicode MS" charset="0"/>
                  </a:rPr>
                  <a:t>Drell Yan</a:t>
                </a:r>
              </a:p>
            </p:txBody>
          </p:sp>
          <p:sp>
            <p:nvSpPr>
              <p:cNvPr id="72720" name="Line 18"/>
              <p:cNvSpPr>
                <a:spLocks noChangeShapeType="1"/>
              </p:cNvSpPr>
              <p:nvPr/>
            </p:nvSpPr>
            <p:spPr bwMode="auto">
              <a:xfrm>
                <a:off x="4477" y="2184"/>
                <a:ext cx="48" cy="678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2721" name="Text Box 19"/>
              <p:cNvSpPr txBox="1">
                <a:spLocks noChangeArrowheads="1"/>
              </p:cNvSpPr>
              <p:nvPr/>
            </p:nvSpPr>
            <p:spPr bwMode="auto">
              <a:xfrm rot="3110566">
                <a:off x="3809" y="2806"/>
                <a:ext cx="528" cy="25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/>
                <a:r>
                  <a:rPr lang="en-US" altLang="zh-CN" sz="2000">
                    <a:solidFill>
                      <a:srgbClr val="0000CC"/>
                    </a:solidFill>
                    <a:latin typeface="Arial Unicode MS" charset="0"/>
                  </a:rPr>
                  <a:t>charm</a:t>
                </a:r>
                <a:endParaRPr lang="el-GR" altLang="ja-JP" sz="2000">
                  <a:solidFill>
                    <a:srgbClr val="0000CC"/>
                  </a:solidFill>
                  <a:latin typeface="Arial Unicode MS" charset="0"/>
                </a:endParaRPr>
              </a:p>
            </p:txBody>
          </p:sp>
          <p:sp>
            <p:nvSpPr>
              <p:cNvPr id="72722" name="Text Box 20"/>
              <p:cNvSpPr txBox="1">
                <a:spLocks noChangeArrowheads="1"/>
              </p:cNvSpPr>
              <p:nvPr/>
            </p:nvSpPr>
            <p:spPr bwMode="auto">
              <a:xfrm rot="2013217">
                <a:off x="4042" y="2838"/>
                <a:ext cx="556" cy="2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/>
                <a:r>
                  <a:rPr lang="en-US" altLang="zh-CN" sz="2000">
                    <a:solidFill>
                      <a:srgbClr val="FF3399"/>
                    </a:solidFill>
                    <a:latin typeface="Arial Unicode MS" charset="0"/>
                  </a:rPr>
                  <a:t>beauty</a:t>
                </a:r>
                <a:endParaRPr lang="el-GR" altLang="ja-JP" sz="2000">
                  <a:solidFill>
                    <a:srgbClr val="FF3399"/>
                  </a:solidFill>
                  <a:latin typeface="Arial Unicode MS" charset="0"/>
                </a:endParaRPr>
              </a:p>
            </p:txBody>
          </p:sp>
          <p:sp>
            <p:nvSpPr>
              <p:cNvPr id="72723" name="Text Box 21"/>
              <p:cNvSpPr txBox="1">
                <a:spLocks noChangeArrowheads="1"/>
              </p:cNvSpPr>
              <p:nvPr/>
            </p:nvSpPr>
            <p:spPr bwMode="auto">
              <a:xfrm>
                <a:off x="2827" y="3490"/>
                <a:ext cx="3061" cy="417"/>
              </a:xfrm>
              <a:prstGeom prst="rect">
                <a:avLst/>
              </a:prstGeom>
              <a:ln>
                <a:headEnd/>
                <a:tailEnd type="none" w="lg" len="lg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buFont typeface="Wingdings" charset="2"/>
                  <a:buChar char="è"/>
                </a:pPr>
                <a:r>
                  <a:rPr lang="en-US" altLang="zh-CN" sz="1600" dirty="0">
                    <a:latin typeface="Arial Unicode MS" charset="0"/>
                  </a:rPr>
                  <a:t>4 </a:t>
                </a:r>
                <a:r>
                  <a:rPr lang="en-US" altLang="zh-CN" sz="1600" dirty="0" err="1">
                    <a:latin typeface="Arial Unicode MS" charset="0"/>
                  </a:rPr>
                  <a:t>GeV</a:t>
                </a:r>
                <a:r>
                  <a:rPr lang="en-US" altLang="zh-CN" sz="1600" dirty="0">
                    <a:latin typeface="Arial Unicode MS" charset="0"/>
                  </a:rPr>
                  <a:t> &lt; M &lt; 10 </a:t>
                </a:r>
                <a:r>
                  <a:rPr lang="en-US" altLang="zh-CN" sz="1600" dirty="0" err="1">
                    <a:latin typeface="Arial Unicode MS" charset="0"/>
                  </a:rPr>
                  <a:t>GeV</a:t>
                </a:r>
                <a:endParaRPr lang="en-US" altLang="zh-CN" sz="1600" dirty="0">
                  <a:latin typeface="Arial Unicode MS" charset="0"/>
                </a:endParaRPr>
              </a:p>
              <a:p>
                <a:pPr algn="l" eaLnBrk="1" hangingPunct="1">
                  <a:buFont typeface="Wingdings" charset="2"/>
                  <a:buNone/>
                </a:pPr>
                <a:r>
                  <a:rPr lang="en-US" altLang="zh-CN" sz="1600" dirty="0">
                    <a:latin typeface="Arial Unicode MS" charset="0"/>
                    <a:sym typeface="Wingdings" charset="2"/>
                  </a:rPr>
                  <a:t>Background</a:t>
                </a:r>
                <a:r>
                  <a:rPr lang="en-US" altLang="zh-CN" sz="1600" dirty="0" smtClean="0">
                    <a:latin typeface="Arial Unicode MS" charset="0"/>
                    <a:sym typeface="Wingdings" charset="2"/>
                  </a:rPr>
                  <a:t> (</a:t>
                </a:r>
                <a:r>
                  <a:rPr lang="en-US" altLang="zh-CN" sz="1600" dirty="0" err="1" smtClean="0">
                    <a:latin typeface="Arial Unicode MS" charset="0"/>
                    <a:sym typeface="Wingdings" charset="2"/>
                  </a:rPr>
                  <a:t>bottom,Charm</a:t>
                </a:r>
                <a:r>
                  <a:rPr lang="en-US" altLang="zh-CN" sz="1600" dirty="0" smtClean="0">
                    <a:latin typeface="Arial Unicode MS" charset="0"/>
                    <a:sym typeface="Wingdings" charset="2"/>
                  </a:rPr>
                  <a:t>) rejection </a:t>
                </a:r>
                <a:r>
                  <a:rPr lang="en-US" altLang="zh-CN" sz="1600" dirty="0">
                    <a:latin typeface="Arial Unicode MS" charset="0"/>
                    <a:sym typeface="Wingdings" charset="2"/>
                  </a:rPr>
                  <a:t>using FVTX</a:t>
                </a:r>
                <a:r>
                  <a:rPr lang="en-US" altLang="zh-CN" sz="2000" dirty="0">
                    <a:latin typeface="Arial Unicode MS" charset="0"/>
                    <a:sym typeface="Wingdings" charset="2"/>
                  </a:rPr>
                  <a:t> </a:t>
                </a:r>
                <a:endParaRPr lang="en-US" altLang="zh-CN" sz="2000" dirty="0">
                  <a:latin typeface="Arial Unicode MS" charset="0"/>
                </a:endParaRPr>
              </a:p>
            </p:txBody>
          </p:sp>
        </p:grpSp>
      </p:grpSp>
      <p:sp>
        <p:nvSpPr>
          <p:cNvPr id="23" name="テキスト ボックス 22"/>
          <p:cNvSpPr txBox="1"/>
          <p:nvPr/>
        </p:nvSpPr>
        <p:spPr>
          <a:xfrm>
            <a:off x="88988" y="6029901"/>
            <a:ext cx="90168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FVTX </a:t>
            </a:r>
            <a:r>
              <a:rPr lang="en-US" altLang="ja-JP" dirty="0" smtClean="0"/>
              <a:t>+ </a:t>
            </a:r>
            <a:r>
              <a:rPr lang="en-US" altLang="ja-JP" dirty="0" smtClean="0"/>
              <a:t>n</a:t>
            </a:r>
            <a:r>
              <a:rPr kumimoji="1" lang="en-US" altLang="ja-JP" dirty="0" smtClean="0"/>
              <a:t>ew </a:t>
            </a:r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trigger will open up wide variety of physics opportunities from forward arm!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Zhengyun You, RBRC, 3/8/2011</a:t>
            </a:r>
          </a:p>
        </p:txBody>
      </p:sp>
      <p:sp>
        <p:nvSpPr>
          <p:cNvPr id="46083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4D04E3F-1D72-5C46-AD48-08F8D45643DF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6618288" cy="1143000"/>
          </a:xfrm>
        </p:spPr>
        <p:txBody>
          <a:bodyPr>
            <a:normAutofit fontScale="90000"/>
          </a:bodyPr>
          <a:lstStyle/>
          <a:p>
            <a:pPr algn="ctr" eaLnBrk="0" hangingPunct="0">
              <a:defRPr/>
            </a:pPr>
            <a:r>
              <a:rPr lang="en-US" altLang="ja-JP" b="1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Signal / Background improvements</a:t>
            </a:r>
            <a:endParaRPr lang="en-US" altLang="zh-CN" b="1">
              <a:solidFill>
                <a:srgbClr val="99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6085" name="Picture 11" descr="c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5" y="4081463"/>
            <a:ext cx="36560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12"/>
          <p:cNvSpPr>
            <a:spLocks noChangeArrowheads="1"/>
          </p:cNvSpPr>
          <p:nvPr/>
        </p:nvSpPr>
        <p:spPr bwMode="auto">
          <a:xfrm>
            <a:off x="4140200" y="3933825"/>
            <a:ext cx="102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400" b="1">
                <a:ea typeface="宋体" charset="-122"/>
                <a:cs typeface="宋体" charset="-122"/>
              </a:rPr>
              <a:t>Efficiency</a:t>
            </a:r>
          </a:p>
        </p:txBody>
      </p:sp>
      <p:pic>
        <p:nvPicPr>
          <p:cNvPr id="46087" name="Picture 13" descr="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" y="4419600"/>
            <a:ext cx="39941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Rectangle 14"/>
          <p:cNvSpPr>
            <a:spLocks noChangeArrowheads="1"/>
          </p:cNvSpPr>
          <p:nvPr/>
        </p:nvSpPr>
        <p:spPr bwMode="auto">
          <a:xfrm>
            <a:off x="412750" y="4114800"/>
            <a:ext cx="58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400" b="1">
                <a:ea typeface="宋体" charset="-122"/>
                <a:cs typeface="宋体" charset="-122"/>
              </a:rPr>
              <a:t>Cut :</a:t>
            </a:r>
          </a:p>
        </p:txBody>
      </p:sp>
      <p:sp>
        <p:nvSpPr>
          <p:cNvPr id="46089" name="Rectangle 15"/>
          <p:cNvSpPr>
            <a:spLocks noChangeArrowheads="1"/>
          </p:cNvSpPr>
          <p:nvPr/>
        </p:nvSpPr>
        <p:spPr bwMode="auto">
          <a:xfrm>
            <a:off x="547688" y="5757863"/>
            <a:ext cx="274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400" b="1">
                <a:ea typeface="宋体" charset="-122"/>
                <a:cs typeface="宋体" charset="-122"/>
              </a:rPr>
              <a:t>FVTX improve S/B    </a:t>
            </a:r>
            <a:r>
              <a:rPr lang="en-US" altLang="zh-CN" sz="1600" b="1">
                <a:solidFill>
                  <a:srgbClr val="FF0000"/>
                </a:solidFill>
                <a:ea typeface="宋体" charset="-122"/>
                <a:cs typeface="宋体" charset="-122"/>
              </a:rPr>
              <a:t>~10 </a:t>
            </a:r>
            <a:r>
              <a:rPr lang="en-US" altLang="zh-CN" sz="1400" b="1">
                <a:ea typeface="宋体" charset="-122"/>
                <a:cs typeface="宋体" charset="-122"/>
              </a:rPr>
              <a:t>;</a:t>
            </a:r>
          </a:p>
          <a:p>
            <a:pPr algn="l" eaLnBrk="1" hangingPunct="1"/>
            <a:r>
              <a:rPr lang="en-US" altLang="zh-CN" sz="1400" b="1">
                <a:ea typeface="宋体" charset="-122"/>
                <a:cs typeface="宋体" charset="-122"/>
              </a:rPr>
              <a:t>Efficiency    </a:t>
            </a:r>
            <a:r>
              <a:rPr lang="en-US" altLang="zh-CN" sz="1600" b="1">
                <a:solidFill>
                  <a:srgbClr val="FF0000"/>
                </a:solidFill>
                <a:ea typeface="宋体" charset="-122"/>
                <a:cs typeface="宋体" charset="-122"/>
              </a:rPr>
              <a:t>15% ~ 20%</a:t>
            </a:r>
            <a:r>
              <a:rPr lang="en-US" altLang="zh-CN" sz="1400" b="1">
                <a:ea typeface="宋体" charset="-122"/>
                <a:cs typeface="宋体" charset="-122"/>
              </a:rPr>
              <a:t> ;</a:t>
            </a:r>
          </a:p>
        </p:txBody>
      </p:sp>
      <p:sp>
        <p:nvSpPr>
          <p:cNvPr id="46090" name="Text Box 21"/>
          <p:cNvSpPr txBox="1">
            <a:spLocks noChangeArrowheads="1"/>
          </p:cNvSpPr>
          <p:nvPr/>
        </p:nvSpPr>
        <p:spPr bwMode="auto">
          <a:xfrm>
            <a:off x="2627313" y="1052513"/>
            <a:ext cx="353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800">
                <a:solidFill>
                  <a:srgbClr val="FF0000"/>
                </a:solidFill>
                <a:ea typeface="宋体" charset="-122"/>
                <a:cs typeface="宋体" charset="-122"/>
              </a:rPr>
              <a:t>S/B improvement with FVTX cuts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27088" y="1476375"/>
            <a:ext cx="7172325" cy="2528888"/>
            <a:chOff x="453" y="930"/>
            <a:chExt cx="4518" cy="1593"/>
          </a:xfrm>
        </p:grpSpPr>
        <p:pic>
          <p:nvPicPr>
            <p:cNvPr id="46092" name="Picture 4"/>
            <p:cNvPicPr>
              <a:picLocks noChangeArrowheads="1"/>
            </p:cNvPicPr>
            <p:nvPr/>
          </p:nvPicPr>
          <p:blipFill>
            <a:blip r:embed="rId5"/>
            <a:srcRect r="50684"/>
            <a:stretch>
              <a:fillRect/>
            </a:stretch>
          </p:blipFill>
          <p:spPr bwMode="auto">
            <a:xfrm>
              <a:off x="453" y="936"/>
              <a:ext cx="2040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3" name="Line 5"/>
            <p:cNvSpPr>
              <a:spLocks noChangeShapeType="1"/>
            </p:cNvSpPr>
            <p:nvPr/>
          </p:nvSpPr>
          <p:spPr bwMode="auto">
            <a:xfrm flipV="1">
              <a:off x="4967" y="1136"/>
              <a:ext cx="0" cy="661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094" name="Text Box 6"/>
            <p:cNvSpPr txBox="1">
              <a:spLocks noChangeArrowheads="1"/>
            </p:cNvSpPr>
            <p:nvPr/>
          </p:nvSpPr>
          <p:spPr bwMode="auto">
            <a:xfrm flipV="1">
              <a:off x="4740" y="930"/>
              <a:ext cx="231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 altLang="zh-CN" sz="1200" b="1">
                  <a:solidFill>
                    <a:srgbClr val="FF0000"/>
                  </a:solidFill>
                  <a:ea typeface="宋体" charset="-122"/>
                  <a:cs typeface="宋体" charset="-122"/>
                </a:rPr>
                <a:t>x 10 improvement</a:t>
              </a:r>
            </a:p>
          </p:txBody>
        </p:sp>
        <p:pic>
          <p:nvPicPr>
            <p:cNvPr id="46095" name="Picture 4"/>
            <p:cNvPicPr>
              <a:picLocks noChangeArrowheads="1"/>
            </p:cNvPicPr>
            <p:nvPr/>
          </p:nvPicPr>
          <p:blipFill>
            <a:blip r:embed="rId5"/>
            <a:srcRect l="50684"/>
            <a:stretch>
              <a:fillRect/>
            </a:stretch>
          </p:blipFill>
          <p:spPr bwMode="auto">
            <a:xfrm>
              <a:off x="2720" y="936"/>
              <a:ext cx="2040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RHIC Future Plan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8714486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30466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10 years</a:t>
            </a:r>
            <a:endParaRPr lang="ja-JP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 on future detectors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Multipurpose, flexible—ready to address new questions as they arise!</a:t>
            </a:r>
          </a:p>
          <a:p>
            <a:r>
              <a:rPr lang="en-US" dirty="0" smtClean="0"/>
              <a:t>Uniform, compact</a:t>
            </a:r>
          </a:p>
          <a:p>
            <a:r>
              <a:rPr lang="en-US" dirty="0" smtClean="0"/>
              <a:t>Two multipurpose detectors?  One optimized for </a:t>
            </a:r>
            <a:r>
              <a:rPr lang="en-US" dirty="0" err="1" smtClean="0"/>
              <a:t>hadronic</a:t>
            </a:r>
            <a:r>
              <a:rPr lang="en-US" dirty="0" smtClean="0"/>
              <a:t>/nuclear collisions with secondary capabilities in </a:t>
            </a:r>
            <a:r>
              <a:rPr lang="en-US" dirty="0" err="1" smtClean="0"/>
              <a:t>e+A</a:t>
            </a:r>
            <a:r>
              <a:rPr lang="en-US" dirty="0" smtClean="0"/>
              <a:t>, </a:t>
            </a:r>
            <a:r>
              <a:rPr lang="en-US" dirty="0" err="1" smtClean="0"/>
              <a:t>e+p</a:t>
            </a:r>
            <a:r>
              <a:rPr lang="en-US" dirty="0" smtClean="0"/>
              <a:t>; other vice versa?   (Challenging to optimize for both!)</a:t>
            </a:r>
          </a:p>
          <a:p>
            <a:r>
              <a:rPr lang="en-US" dirty="0" smtClean="0"/>
              <a:t>Staged implementations?</a:t>
            </a:r>
          </a:p>
          <a:p>
            <a:r>
              <a:rPr lang="en-US" dirty="0" smtClean="0"/>
              <a:t>Renewed collaborations!  </a:t>
            </a:r>
          </a:p>
          <a:p>
            <a:pPr lvl="1"/>
            <a:r>
              <a:rPr lang="en-US" dirty="0" smtClean="0"/>
              <a:t>Major new program should attract new collaborators!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186699" cy="365125"/>
          </a:xfrm>
        </p:spPr>
        <p:txBody>
          <a:bodyPr/>
          <a:lstStyle/>
          <a:p>
            <a:r>
              <a:rPr lang="en-US" dirty="0" smtClean="0"/>
              <a:t>Slide from C</a:t>
            </a:r>
            <a:r>
              <a:rPr lang="en-US" dirty="0" smtClean="0"/>
              <a:t>. </a:t>
            </a:r>
            <a:r>
              <a:rPr lang="en-US" dirty="0" err="1" smtClean="0"/>
              <a:t>Aidala</a:t>
            </a:r>
            <a:r>
              <a:rPr lang="en-US" dirty="0" smtClean="0"/>
              <a:t>, WWND, February 8, 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638175"/>
            <a:ext cx="74580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" y="633413"/>
            <a:ext cx="74580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879015" y="259159"/>
            <a:ext cx="536148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Conceptual Design </a:t>
            </a:r>
            <a:r>
              <a:rPr kumimoji="1" lang="en-US" altLang="ja-JP" sz="3600" dirty="0" err="1" smtClean="0"/>
              <a:t>sPHENIX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WWND, February 8,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62" y="0"/>
            <a:ext cx="9149862" cy="68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Target Physics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Dynamical Origin of Spin Dependent Interactions -&gt; DY vs. SIDIS</a:t>
            </a:r>
          </a:p>
          <a:p>
            <a:r>
              <a:rPr lang="en-US" altLang="ja-JP" smtClean="0"/>
              <a:t>New probes of Longitudinal Spin Effects -&gt; Direct g</a:t>
            </a:r>
          </a:p>
          <a:p>
            <a:r>
              <a:rPr lang="en-US" altLang="ja-JP" smtClean="0"/>
              <a:t>Measurements with polarized 3He (different valence quark components) and higher energy (sqrt(s)=650 GeV by upgrading DX magnets)</a:t>
            </a:r>
            <a:endParaRPr lang="ja-JP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41700" cy="895167"/>
          </a:xfrm>
        </p:spPr>
        <p:txBody>
          <a:bodyPr/>
          <a:lstStyle/>
          <a:p>
            <a:r>
              <a:rPr lang="en-US" altLang="ja-JP" dirty="0" smtClean="0"/>
              <a:t>DY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169805"/>
            <a:ext cx="3797300" cy="3657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084" y="3289300"/>
            <a:ext cx="4241800" cy="35687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00" y="0"/>
            <a:ext cx="5245100" cy="40259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Longitudinal</a:t>
            </a:r>
            <a:endParaRPr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5003800" cy="3276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752" y="1151003"/>
            <a:ext cx="6384248" cy="28737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03800" y="271067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29600" y="2895338"/>
            <a:ext cx="35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kumimoji="1" lang="en-US" altLang="ja-JP" baseline="30000" dirty="0" smtClean="0"/>
              <a:t>-</a:t>
            </a:r>
            <a:endParaRPr kumimoji="1" lang="ja-JP" altLang="en-US" baseline="30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75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p-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 collision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" y="1194205"/>
            <a:ext cx="8530085" cy="52107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RHIC Performance Upgrades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Not only detectors, but also RHIC accelerator performance also be developed</a:t>
            </a:r>
          </a:p>
          <a:p>
            <a:pPr lvl="1"/>
            <a:r>
              <a:rPr lang="en-US" altLang="ja-JP" dirty="0" smtClean="0"/>
              <a:t>9MHz cavity</a:t>
            </a:r>
          </a:p>
          <a:p>
            <a:pPr lvl="1"/>
            <a:r>
              <a:rPr lang="en-US" altLang="ja-JP" dirty="0" smtClean="0"/>
              <a:t>Electron </a:t>
            </a:r>
            <a:r>
              <a:rPr lang="en-US" altLang="ja-JP" dirty="0" err="1" smtClean="0"/>
              <a:t>lenze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Spin flippers</a:t>
            </a:r>
          </a:p>
          <a:p>
            <a:pPr lvl="1"/>
            <a:r>
              <a:rPr lang="en-US" altLang="ja-JP" dirty="0" smtClean="0"/>
              <a:t>…</a:t>
            </a:r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35" y="2684463"/>
            <a:ext cx="5219661" cy="40071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46201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Next 5 years</a:t>
            </a:r>
            <a:endParaRPr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 6"/>
          <p:cNvGraphicFramePr>
            <a:graphicFrameLocks noGrp="1"/>
          </p:cNvGraphicFramePr>
          <p:nvPr>
            <p:ph idx="1"/>
          </p:nvPr>
        </p:nvGraphicFramePr>
        <p:xfrm>
          <a:off x="145983" y="613169"/>
          <a:ext cx="8904953" cy="583970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7094766" y="1246061"/>
            <a:ext cx="1740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PHENIX Upgrade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STAR Upgrade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5983" y="28393"/>
            <a:ext cx="78145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PHENIX  and STAR Upgrades and Spin Physics</a:t>
            </a:r>
            <a:endParaRPr kumimoji="1" lang="ja-JP" alt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963346" cy="689575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482008" y="6611779"/>
            <a:ext cx="4275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Slide from STAR </a:t>
            </a:r>
            <a:r>
              <a:rPr lang="en-US" altLang="ja-JP" sz="1000" dirty="0"/>
              <a:t>Decadal Plan Status James Dunlop 6/21/10 1 BNL PAC Meeting </a:t>
            </a:r>
            <a:endParaRPr kumimoji="1" lang="ja-JP" alt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8" y="1169460"/>
            <a:ext cx="9084352" cy="58781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Sea Quark Polarization Measurement via W-boson Production</a:t>
            </a:r>
            <a:endParaRPr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"/>
            <a:ext cx="9082447" cy="67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PHENIX-detector-HR-l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012"/>
            <a:ext cx="9144000" cy="60845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Forward (</a:t>
            </a:r>
            <a:r>
              <a:rPr lang="en-US" altLang="ja-JP" sz="4000" dirty="0" err="1" smtClean="0">
                <a:solidFill>
                  <a:srgbClr val="FF0000"/>
                </a:solidFill>
              </a:rPr>
              <a:t>North&amp;South</a:t>
            </a:r>
            <a:r>
              <a:rPr lang="en-US" altLang="ja-JP" sz="4000" dirty="0" smtClean="0">
                <a:solidFill>
                  <a:srgbClr val="FF0000"/>
                </a:solidFill>
              </a:rPr>
              <a:t>) </a:t>
            </a:r>
            <a:r>
              <a:rPr lang="en-US" altLang="ja-JP" sz="4000" dirty="0" err="1" smtClean="0">
                <a:solidFill>
                  <a:srgbClr val="FF0000"/>
                </a:solidFill>
              </a:rPr>
              <a:t>Muon</a:t>
            </a:r>
            <a:r>
              <a:rPr lang="en-US" altLang="ja-JP" sz="4000" dirty="0" smtClean="0">
                <a:solidFill>
                  <a:srgbClr val="FF0000"/>
                </a:solidFill>
              </a:rPr>
              <a:t> Arms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3" descr="9703phn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9562" y="2820987"/>
            <a:ext cx="5024438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1188</Words>
  <Application>Microsoft Macintosh PowerPoint</Application>
  <PresentationFormat>画面に合わせる (4:3)</PresentationFormat>
  <Paragraphs>215</Paragraphs>
  <Slides>27</Slides>
  <Notes>9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Office テーマ</vt:lpstr>
      <vt:lpstr>Image</vt:lpstr>
      <vt:lpstr>Nucleon structure experiments using proton beam  - present and future -</vt:lpstr>
      <vt:lpstr>RHIC Future Plan</vt:lpstr>
      <vt:lpstr>RHIC Performance Upgrades</vt:lpstr>
      <vt:lpstr>Next 5 years</vt:lpstr>
      <vt:lpstr>スライド 5</vt:lpstr>
      <vt:lpstr>スライド 6</vt:lpstr>
      <vt:lpstr>Sea Quark Polarization Measurement via W-boson Production</vt:lpstr>
      <vt:lpstr>スライド 8</vt:lpstr>
      <vt:lpstr>Forward (North&amp;South) Muon Arms</vt:lpstr>
      <vt:lpstr>High Momentum Muon Trigger</vt:lpstr>
      <vt:lpstr>PHENIX Muon Trigger Upgrade</vt:lpstr>
      <vt:lpstr>Muon Trigger FEE Performance</vt:lpstr>
      <vt:lpstr>Heavy Quark Measurement</vt:lpstr>
      <vt:lpstr>Distance of Closest Approach (DCA)</vt:lpstr>
      <vt:lpstr>DCA : Flight path length of Signal and Background</vt:lpstr>
      <vt:lpstr>スライド 16</vt:lpstr>
      <vt:lpstr>Physics Motivation</vt:lpstr>
      <vt:lpstr>Drell-Yan measurement</vt:lpstr>
      <vt:lpstr>Signal / Background improvements</vt:lpstr>
      <vt:lpstr>10 years</vt:lpstr>
      <vt:lpstr>Some thoughts on future detectors</vt:lpstr>
      <vt:lpstr>スライド 22</vt:lpstr>
      <vt:lpstr>スライド 23</vt:lpstr>
      <vt:lpstr>Target Physics </vt:lpstr>
      <vt:lpstr>DY</vt:lpstr>
      <vt:lpstr>Longitudinal</vt:lpstr>
      <vt:lpstr>p-3He collision</vt:lpstr>
    </vt:vector>
  </TitlesOfParts>
  <Company>RIKEN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Nucleon structure experiments using proton beam  - present and future -</dc:title>
  <dc:creator>Nakagawa Itaru</dc:creator>
  <cp:lastModifiedBy>Nakagawa Itaru</cp:lastModifiedBy>
  <cp:revision>33</cp:revision>
  <dcterms:created xsi:type="dcterms:W3CDTF">2011-03-15T02:52:34Z</dcterms:created>
  <dcterms:modified xsi:type="dcterms:W3CDTF">2011-03-15T05:47:33Z</dcterms:modified>
</cp:coreProperties>
</file>