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1_888A5954.xml" ContentType="application/vnd.ms-powerpoint.comments+xml"/>
  <Override PartName="/ppt/comments/modernComment_113_A0A17375.xml" ContentType="application/vnd.ms-powerpoint.comments+xml"/>
  <Override PartName="/ppt/comments/modernComment_11D_869B45E0.xml" ContentType="application/vnd.ms-powerpoint.comments+xml"/>
  <Override PartName="/ppt/comments/modernComment_110_665459B2.xml" ContentType="application/vnd.ms-powerpoint.comments+xml"/>
  <Override PartName="/ppt/comments/modernComment_118_2814F8FF.xml" ContentType="application/vnd.ms-powerpoint.comments+xml"/>
  <Override PartName="/ppt/comments/modernComment_11F_7AA0B07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57" r:id="rId3"/>
    <p:sldId id="269" r:id="rId4"/>
    <p:sldId id="278" r:id="rId5"/>
    <p:sldId id="282" r:id="rId6"/>
    <p:sldId id="273" r:id="rId7"/>
    <p:sldId id="275" r:id="rId8"/>
    <p:sldId id="286" r:id="rId9"/>
    <p:sldId id="274" r:id="rId10"/>
    <p:sldId id="283" r:id="rId11"/>
    <p:sldId id="285" r:id="rId12"/>
    <p:sldId id="284" r:id="rId13"/>
    <p:sldId id="276" r:id="rId14"/>
    <p:sldId id="272" r:id="rId15"/>
    <p:sldId id="280" r:id="rId16"/>
    <p:sldId id="287" r:id="rId17"/>
    <p:sldId id="289" r:id="rId18"/>
    <p:sldId id="290"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F2DFED-309A-F33B-25E7-F6F1454A5EA0}" name="Itaru Nakagawa" initials="IN" userId="Itaru Nakagawa" providerId="None"/>
  <p188:author id="{ABADC7F1-4B8F-C025-8B89-22AA0423AD85}" name="藤木 一真" initials="藤木" userId="35d03faa1833218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3" autoAdjust="0"/>
    <p:restoredTop sz="94660"/>
  </p:normalViewPr>
  <p:slideViewPr>
    <p:cSldViewPr snapToGrid="0">
      <p:cViewPr>
        <p:scale>
          <a:sx n="119" d="100"/>
          <a:sy n="119" d="100"/>
        </p:scale>
        <p:origin x="12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modernComment_101_888A5954.xml><?xml version="1.0" encoding="utf-8"?>
<p188:cmLst xmlns:a="http://schemas.openxmlformats.org/drawingml/2006/main" xmlns:r="http://schemas.openxmlformats.org/officeDocument/2006/relationships" xmlns:p188="http://schemas.microsoft.com/office/powerpoint/2018/8/main">
  <p188:cm id="{AD66ABF8-2EA0-6844-A8CB-AB7D43602CE4}" authorId="{D8F2DFED-309A-F33B-25E7-F6F1454A5EA0}" created="2022-07-30T05:41:41.807">
    <pc:sldMkLst xmlns:pc="http://schemas.microsoft.com/office/powerpoint/2013/main/command">
      <pc:docMk/>
      <pc:sldMk cId="2290768212" sldId="257"/>
    </pc:sldMkLst>
    <p188:replyLst>
      <p188:reply id="{AB560C88-9DC9-478C-A1ED-ED84248D6989}" authorId="{ABADC7F1-4B8F-C025-8B89-22AA0423AD85}" created="2022-08-01T06:54:11.117">
        <p188:txBody>
          <a:bodyPr/>
          <a:lstStyle/>
          <a:p>
            <a:r>
              <a:rPr lang="ja-JP" altLang="en-US"/>
              <a:t>J1ポートに電源ケーブルを接続した結果、SE5のA1ポートは正常にキャリブレーションが取れました！一方、NW5は前回と変わらずキャリブレーションは取れませんでした,,,</a:t>
            </a:r>
          </a:p>
        </p188:txBody>
      </p188:reply>
    </p188:replyLst>
    <p188:txBody>
      <a:bodyPr/>
      <a:lstStyle/>
      <a:p>
        <a:r>
          <a:rPr lang="ja-JP" altLang="en-US"/>
          <a:t>実はA1ポートのFPHX用アナログ電源回路には設計ミスがあるので、ROCによっては不安定な振る舞いをする可能性があります。NW5とSE5のA1ポートのキャリブデータをとるときには、A0ポートにFVTXのsmall wedgeを取り付けるか、FPHX用電源のJ1ポートにも電源ケーブルを接続して測り直してみてください。</a:t>
        </a:r>
      </a:p>
    </p188:txBody>
  </p188:cm>
</p188:cmLst>
</file>

<file path=ppt/comments/modernComment_110_665459B2.xml><?xml version="1.0" encoding="utf-8"?>
<p188:cmLst xmlns:a="http://schemas.openxmlformats.org/drawingml/2006/main" xmlns:r="http://schemas.openxmlformats.org/officeDocument/2006/relationships" xmlns:p188="http://schemas.microsoft.com/office/powerpoint/2018/8/main">
  <p188:cm id="{04E387EF-47EC-2648-8DF3-8E100633FD4C}" authorId="{D8F2DFED-309A-F33B-25E7-F6F1454A5EA0}" created="2022-07-30T05:25:34.047">
    <pc:sldMkLst xmlns:pc="http://schemas.microsoft.com/office/powerpoint/2013/main/command">
      <pc:docMk/>
      <pc:sldMk cId="1716804018" sldId="272"/>
    </pc:sldMkLst>
    <p188:replyLst>
      <p188:reply id="{3FABF3E1-A475-431A-BBBA-66DC978E9A34}" authorId="{ABADC7F1-4B8F-C025-8B89-22AA0423AD85}" created="2022-08-01T03:07:42.764">
        <p188:txBody>
          <a:bodyPr/>
          <a:lstStyle/>
          <a:p>
            <a:r>
              <a:rPr lang="ja-JP" altLang="en-US"/>
              <a:t>はい。SE５ではドライバーがもともとAポートにしかついておらず、それを使いまわしてテストを行いました。Dポート以外では正常に取れたのでドライバーの問題ないと思います。</a:t>
            </a:r>
          </a:p>
        </p188:txBody>
      </p188:reply>
    </p188:replyLst>
    <p188:txBody>
      <a:bodyPr/>
      <a:lstStyle/>
      <a:p>
        <a:r>
          <a:rPr lang="ja-JP" altLang="en-US"/>
          <a:t>ドライバーは交換してみましたか？</a:t>
        </a:r>
      </a:p>
    </p188:txBody>
  </p188:cm>
</p188:cmLst>
</file>

<file path=ppt/comments/modernComment_113_A0A17375.xml><?xml version="1.0" encoding="utf-8"?>
<p188:cmLst xmlns:a="http://schemas.openxmlformats.org/drawingml/2006/main" xmlns:r="http://schemas.openxmlformats.org/officeDocument/2006/relationships" xmlns:p188="http://schemas.microsoft.com/office/powerpoint/2018/8/main">
  <p188:cm id="{E596EEE9-B8B3-9E46-89AC-F905E7D3339C}" authorId="{D8F2DFED-309A-F33B-25E7-F6F1454A5EA0}" created="2022-07-30T04:44:18.418">
    <pc:sldMkLst xmlns:pc="http://schemas.microsoft.com/office/powerpoint/2013/main/command">
      <pc:docMk/>
      <pc:sldMk cId="2694935413" sldId="275"/>
    </pc:sldMkLst>
    <p188:pos x="4591050" y="5619750"/>
    <p188:txBody>
      <a:bodyPr/>
      <a:lstStyle/>
      <a:p>
        <a:r>
          <a:rPr lang="ja-JP" altLang="en-US"/>
          <a:t>通常0.5A強流れるはずが、0.16Aしか流れないのですね。これは大きなヒントですね。B2のレギュレータが正しい入力・出力をしていない可能性が高いです。次ページを参照してください。</a:t>
        </a:r>
      </a:p>
    </p188:txBody>
  </p188:cm>
</p188:cmLst>
</file>

<file path=ppt/comments/modernComment_118_2814F8FF.xml><?xml version="1.0" encoding="utf-8"?>
<p188:cmLst xmlns:a="http://schemas.openxmlformats.org/drawingml/2006/main" xmlns:r="http://schemas.openxmlformats.org/officeDocument/2006/relationships" xmlns:p188="http://schemas.microsoft.com/office/powerpoint/2018/8/main">
  <p188:cm id="{1D46BEF8-BF56-594B-AB26-A7323949C01C}" authorId="{D8F2DFED-309A-F33B-25E7-F6F1454A5EA0}" created="2022-07-30T05:24:28.862">
    <pc:sldMkLst xmlns:pc="http://schemas.microsoft.com/office/powerpoint/2013/main/command">
      <pc:docMk/>
      <pc:sldMk cId="672463103" sldId="280"/>
    </pc:sldMkLst>
    <p188:txBody>
      <a:bodyPr/>
      <a:lstStyle/>
      <a:p>
        <a:r>
          <a:rPr lang="ja-JP" altLang="en-US"/>
          <a:t>OK. こちらは電源の問題らしいので、上流のレギュレータを調査しましょう。次ページ参照。</a:t>
        </a:r>
      </a:p>
    </p188:txBody>
  </p188:cm>
</p188:cmLst>
</file>

<file path=ppt/comments/modernComment_11D_869B45E0.xml><?xml version="1.0" encoding="utf-8"?>
<p188:cmLst xmlns:a="http://schemas.openxmlformats.org/drawingml/2006/main" xmlns:r="http://schemas.openxmlformats.org/officeDocument/2006/relationships" xmlns:p188="http://schemas.microsoft.com/office/powerpoint/2018/8/main">
  <p188:cm id="{74DB4958-E2DE-704E-8B6E-4200ED8B9F75}" authorId="{D8F2DFED-309A-F33B-25E7-F6F1454A5EA0}" created="2022-07-30T04:56:46.648">
    <pc:sldMkLst xmlns:pc="http://schemas.microsoft.com/office/powerpoint/2013/main/command">
      <pc:docMk/>
      <pc:sldMk cId="2258322912" sldId="285"/>
    </pc:sldMkLst>
    <p188:replyLst>
      <p188:reply id="{2DFE64D9-9D44-41A2-916F-517C75E1EEBE}" authorId="{ABADC7F1-4B8F-C025-8B89-22AA0423AD85}" created="2022-08-01T02:59:23.545">
        <p188:txBody>
          <a:bodyPr/>
          <a:lstStyle/>
          <a:p>
            <a:r>
              <a:rPr lang="ja-JP" altLang="en-US"/>
              <a:t>写真添付します。はんだ付けは裏から確認しましたが、視認できませんでした。</a:t>
            </a:r>
          </a:p>
        </p188:txBody>
      </p188:reply>
    </p188:replyLst>
    <p188:txBody>
      <a:bodyPr/>
      <a:lstStyle/>
      <a:p>
        <a:r>
          <a:rPr lang="ja-JP" altLang="en-US"/>
          <a:t>OK。素晴らしい調査です。U669チップの交換で治る可能性が大きいですね。もしかするとチップの足の接触の問題かもしれないので、U669の半田付け状態がわかる写真を撮って確認してください。</a:t>
        </a:r>
      </a:p>
    </p188:txBody>
  </p188:cm>
</p188:cmLst>
</file>

<file path=ppt/comments/modernComment_11F_7AA0B078.xml><?xml version="1.0" encoding="utf-8"?>
<p188:cmLst xmlns:a="http://schemas.openxmlformats.org/drawingml/2006/main" xmlns:r="http://schemas.openxmlformats.org/officeDocument/2006/relationships" xmlns:p188="http://schemas.microsoft.com/office/powerpoint/2018/8/main">
  <p188:cm id="{3324A5CF-AF47-43C1-AA58-935E41F4E3E1}" authorId="{ABADC7F1-4B8F-C025-8B89-22AA0423AD85}" created="2022-08-01T03:38:06.955">
    <pc:sldMkLst xmlns:pc="http://schemas.microsoft.com/office/powerpoint/2013/main/command">
      <pc:docMk/>
      <pc:sldMk cId="2057351288" sldId="287"/>
    </pc:sldMkLst>
    <p188:txBody>
      <a:bodyPr/>
      <a:lstStyle/>
      <a:p>
        <a:r>
          <a:rPr lang="ja-JP" altLang="en-US"/>
          <a:t>調査結果を次のスライドに載せます。</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81451-841C-4298-8469-52D08DF6D726}" type="datetimeFigureOut">
              <a:rPr kumimoji="1" lang="ja-JP" altLang="en-US" smtClean="0"/>
              <a:t>2022/8/2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D9BCB-55B8-4383-AFB4-C5399B0DFF0C}" type="slidenum">
              <a:rPr kumimoji="1" lang="ja-JP" altLang="en-US" smtClean="0"/>
              <a:t>‹#›</a:t>
            </a:fld>
            <a:endParaRPr kumimoji="1" lang="ja-JP" altLang="en-US"/>
          </a:p>
        </p:txBody>
      </p:sp>
    </p:spTree>
    <p:extLst>
      <p:ext uri="{BB962C8B-B14F-4D97-AF65-F5344CB8AC3E}">
        <p14:creationId xmlns:p14="http://schemas.microsoft.com/office/powerpoint/2010/main" val="41348429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DB347A-B5BE-01CE-A3D5-3DBFF2D70F0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EACBE8C-9FE0-BDFE-03C4-4D0065D28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E2C689-E5CF-E6FA-84EA-18FB54E2F436}"/>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F5374C3A-4227-4B66-8308-3F5358135E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97FA1B-497D-D048-348F-4892FFA7CE5E}"/>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424119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6DD5A3-75AA-4ED8-64AC-69C4E674B0B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A63205F-8ABA-8BAA-BD57-1D9033F7F8F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FE2364-C7C7-9F0F-5D31-B06B8382A127}"/>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66B67F6B-E967-E4DA-5E42-2F7C28AB68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D446AD-B348-B75C-CDE9-94034AAA3D1A}"/>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407108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A1802E6-A446-4E62-880C-D7757930A0B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9689B3-8A0B-FE14-F93D-B3629CBC44D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3499A7-0541-434F-4AEF-DE2901F19AE8}"/>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2AE09FC6-8E1A-997C-55E6-B6FB6763A0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54D9CE-9BE9-F8F8-F642-46B6367B62E1}"/>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54180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09DDA2-720D-0B5D-DC19-8113CBD3133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BBA84B-F242-7368-AFDF-E18A7449F61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84E270-F38D-1638-90B3-F1DD57DFB96A}"/>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11157089-4468-8817-674D-7141CB4F2F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D691E8-A9CA-B7F8-58B3-907A1A6EB338}"/>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21582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61BCE-CEFC-6E02-E8B7-394D806F9D3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D74A061-F429-3A19-448E-90C2ADF1CB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FA863A6-7866-72C5-6D2D-EABCF54E026B}"/>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0A610EB5-EEB8-F709-3C7F-D8600BFC1E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651C6B-0F6F-2D73-97B3-F24D0C0D71C0}"/>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254965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A940BB-806C-B0F9-6736-890AF995D5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A81A91-FE56-26CD-C00E-E5B42C9671E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C9E8C6-7F76-E02C-2374-1332856F7B3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9D7F001-99BB-6AF3-1BC9-463DC4264031}"/>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6" name="フッター プレースホルダー 5">
            <a:extLst>
              <a:ext uri="{FF2B5EF4-FFF2-40B4-BE49-F238E27FC236}">
                <a16:creationId xmlns:a16="http://schemas.microsoft.com/office/drawing/2014/main" id="{79C1E31A-6759-2A38-BDE5-1AB236A5E1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847DF7-6648-2A9A-3C84-34E842B88D49}"/>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149433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A6638E-955D-E424-742E-4E973339551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48293A-0F16-98B9-C14B-4E24B81AE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F2224C2-A218-952B-28AA-F7C4A86E1EA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519DFD9-6F27-4CCB-29A1-C42EFF32A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062485-E6AF-5AF0-1A6F-A88D5A3F7C0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77977B0-C1F5-FB10-B3B8-6EE8223B3A57}"/>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8" name="フッター プレースホルダー 7">
            <a:extLst>
              <a:ext uri="{FF2B5EF4-FFF2-40B4-BE49-F238E27FC236}">
                <a16:creationId xmlns:a16="http://schemas.microsoft.com/office/drawing/2014/main" id="{9476190B-BA07-D44E-53A3-1A63FA791B7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1E86C59-3AC5-5460-3BB8-7BF15D40A2AF}"/>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216501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D09026-6364-7A65-AE4F-DCC3E9D924A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316207A-0C9A-A525-229F-AD14D82B8D4E}"/>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4" name="フッター プレースホルダー 3">
            <a:extLst>
              <a:ext uri="{FF2B5EF4-FFF2-40B4-BE49-F238E27FC236}">
                <a16:creationId xmlns:a16="http://schemas.microsoft.com/office/drawing/2014/main" id="{BC2B6E30-3FBD-1B64-A18C-5B6539C8966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6D8461D-8A54-1D93-0F3F-10B191F73B64}"/>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313345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4FC2655-18C7-E525-C034-41D227182569}"/>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3" name="フッター プレースホルダー 2">
            <a:extLst>
              <a:ext uri="{FF2B5EF4-FFF2-40B4-BE49-F238E27FC236}">
                <a16:creationId xmlns:a16="http://schemas.microsoft.com/office/drawing/2014/main" id="{B7F5A205-A406-9351-F2ED-BC9A97FBF3C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B5FA77E-AF1B-CBAC-F485-A891687E46D5}"/>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410778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BDDC9-ABA4-2EE8-AA28-FAD35E75422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6DADB08-C47C-0FA8-6191-EBDFD84AB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C940E7A-3974-2A51-E8FB-BF2DD6BAC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E37E4A-D18A-06D1-8471-20F0D8E38850}"/>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6" name="フッター プレースホルダー 5">
            <a:extLst>
              <a:ext uri="{FF2B5EF4-FFF2-40B4-BE49-F238E27FC236}">
                <a16:creationId xmlns:a16="http://schemas.microsoft.com/office/drawing/2014/main" id="{0E11E393-2D62-4C09-CC15-DA80BEBA20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A043FED-AC7E-B79A-FDC2-1B8FD4F6A2F7}"/>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329469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CAD40-AD81-BADB-44E4-0C3DBFDB6D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C48F1B6-C390-5A81-AD3D-1CE195380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5A695EB-4C51-D22C-EAFA-FA5712689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3129DE4-FA59-00B4-1F55-A07EA239C26E}"/>
              </a:ext>
            </a:extLst>
          </p:cNvPr>
          <p:cNvSpPr>
            <a:spLocks noGrp="1"/>
          </p:cNvSpPr>
          <p:nvPr>
            <p:ph type="dt" sz="half" idx="10"/>
          </p:nvPr>
        </p:nvSpPr>
        <p:spPr/>
        <p:txBody>
          <a:bodyPr/>
          <a:lstStyle/>
          <a:p>
            <a:fld id="{A37E6ADA-838E-4600-825B-DF2B1E66C94B}" type="datetimeFigureOut">
              <a:rPr kumimoji="1" lang="ja-JP" altLang="en-US" smtClean="0"/>
              <a:t>2022/8/2</a:t>
            </a:fld>
            <a:endParaRPr kumimoji="1" lang="ja-JP" altLang="en-US"/>
          </a:p>
        </p:txBody>
      </p:sp>
      <p:sp>
        <p:nvSpPr>
          <p:cNvPr id="6" name="フッター プレースホルダー 5">
            <a:extLst>
              <a:ext uri="{FF2B5EF4-FFF2-40B4-BE49-F238E27FC236}">
                <a16:creationId xmlns:a16="http://schemas.microsoft.com/office/drawing/2014/main" id="{BEEC87D8-E2D9-A00A-1089-5341F48A85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D6028E-A515-155F-88CF-17D75615104C}"/>
              </a:ext>
            </a:extLst>
          </p:cNvPr>
          <p:cNvSpPr>
            <a:spLocks noGrp="1"/>
          </p:cNvSpPr>
          <p:nvPr>
            <p:ph type="sldNum" sz="quarter" idx="12"/>
          </p:nvPr>
        </p:nvSpPr>
        <p:spPr/>
        <p:txBody>
          <a:body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155687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390A39D-9D6F-7B71-199E-E873159F3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FF3ED5-3023-3D42-B58C-BA054143B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5257BB-831A-A45C-CBAD-7770E986E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E6ADA-838E-4600-825B-DF2B1E66C94B}" type="datetimeFigureOut">
              <a:rPr kumimoji="1" lang="ja-JP" altLang="en-US" smtClean="0"/>
              <a:t>2022/8/2</a:t>
            </a:fld>
            <a:endParaRPr kumimoji="1" lang="ja-JP" altLang="en-US"/>
          </a:p>
        </p:txBody>
      </p:sp>
      <p:sp>
        <p:nvSpPr>
          <p:cNvPr id="5" name="フッター プレースホルダー 4">
            <a:extLst>
              <a:ext uri="{FF2B5EF4-FFF2-40B4-BE49-F238E27FC236}">
                <a16:creationId xmlns:a16="http://schemas.microsoft.com/office/drawing/2014/main" id="{026D5734-8FF8-4196-2D1F-14FE4D6C4F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A8CC62-C006-88F3-059B-A03C45BAD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B2F3-4EDD-4939-B84B-903E2046504E}" type="slidenum">
              <a:rPr kumimoji="1" lang="ja-JP" altLang="en-US" smtClean="0"/>
              <a:t>‹#›</a:t>
            </a:fld>
            <a:endParaRPr kumimoji="1" lang="ja-JP" altLang="en-US"/>
          </a:p>
        </p:txBody>
      </p:sp>
    </p:spTree>
    <p:extLst>
      <p:ext uri="{BB962C8B-B14F-4D97-AF65-F5344CB8AC3E}">
        <p14:creationId xmlns:p14="http://schemas.microsoft.com/office/powerpoint/2010/main" val="2045237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1D_869B45E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10_665459B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18_2814F8FF.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8/10/relationships/comments" Target="../comments/modernComment_11F_7AA0B078.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microsoft.com/office/2018/10/relationships/comments" Target="../comments/modernComment_101_888A595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microsoft.com/office/2018/10/relationships/comments" Target="../comments/modernComment_113_A0A173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4554AD-DD55-43E4-66F1-54A08C917F25}"/>
              </a:ext>
            </a:extLst>
          </p:cNvPr>
          <p:cNvSpPr>
            <a:spLocks noGrp="1"/>
          </p:cNvSpPr>
          <p:nvPr>
            <p:ph type="ctrTitle"/>
          </p:nvPr>
        </p:nvSpPr>
        <p:spPr/>
        <p:txBody>
          <a:bodyPr/>
          <a:lstStyle/>
          <a:p>
            <a:r>
              <a:rPr kumimoji="1" lang="en-US" altLang="ja-JP" dirty="0"/>
              <a:t>BNL</a:t>
            </a:r>
            <a:r>
              <a:rPr kumimoji="1" lang="ja-JP" altLang="en-US" dirty="0"/>
              <a:t> </a:t>
            </a:r>
            <a:r>
              <a:rPr kumimoji="1" lang="en-US" altLang="ja-JP" dirty="0"/>
              <a:t>ROC</a:t>
            </a:r>
            <a:r>
              <a:rPr kumimoji="1" lang="ja-JP" altLang="en-US" dirty="0"/>
              <a:t> </a:t>
            </a:r>
            <a:r>
              <a:rPr lang="ja-JP" altLang="en-US" dirty="0"/>
              <a:t>ポートチェック</a:t>
            </a:r>
            <a:br>
              <a:rPr lang="en-US" altLang="ja-JP" dirty="0"/>
            </a:br>
            <a:r>
              <a:rPr lang="ja-JP" altLang="en-US" dirty="0"/>
              <a:t>改善版</a:t>
            </a:r>
            <a:r>
              <a:rPr lang="en-US" altLang="ja-JP"/>
              <a:t>2</a:t>
            </a:r>
            <a:endParaRPr kumimoji="1" lang="ja-JP" altLang="en-US" dirty="0"/>
          </a:p>
        </p:txBody>
      </p:sp>
      <p:sp>
        <p:nvSpPr>
          <p:cNvPr id="3" name="字幕 2">
            <a:extLst>
              <a:ext uri="{FF2B5EF4-FFF2-40B4-BE49-F238E27FC236}">
                <a16:creationId xmlns:a16="http://schemas.microsoft.com/office/drawing/2014/main" id="{F365ABA7-5594-3D83-0B2B-ADCC621C1847}"/>
              </a:ext>
            </a:extLst>
          </p:cNvPr>
          <p:cNvSpPr>
            <a:spLocks noGrp="1"/>
          </p:cNvSpPr>
          <p:nvPr>
            <p:ph type="subTitle" idx="1"/>
          </p:nvPr>
        </p:nvSpPr>
        <p:spPr/>
        <p:txBody>
          <a:bodyPr/>
          <a:lstStyle/>
          <a:p>
            <a:r>
              <a:rPr kumimoji="1" lang="ja-JP" altLang="en-US" dirty="0"/>
              <a:t>宍倉 加藤 藤木</a:t>
            </a:r>
          </a:p>
        </p:txBody>
      </p:sp>
    </p:spTree>
    <p:extLst>
      <p:ext uri="{BB962C8B-B14F-4D97-AF65-F5344CB8AC3E}">
        <p14:creationId xmlns:p14="http://schemas.microsoft.com/office/powerpoint/2010/main" val="86568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F71F89-9889-DFD9-91DF-233FA9F2EF90}"/>
              </a:ext>
            </a:extLst>
          </p:cNvPr>
          <p:cNvSpPr>
            <a:spLocks noGrp="1"/>
          </p:cNvSpPr>
          <p:nvPr>
            <p:ph type="title"/>
          </p:nvPr>
        </p:nvSpPr>
        <p:spPr/>
        <p:txBody>
          <a:bodyPr/>
          <a:lstStyle/>
          <a:p>
            <a:r>
              <a:rPr kumimoji="1" lang="en-US" altLang="ja-JP" dirty="0"/>
              <a:t>NE</a:t>
            </a:r>
            <a:r>
              <a:rPr kumimoji="1" lang="ja-JP" altLang="en-US" dirty="0"/>
              <a:t>１</a:t>
            </a:r>
            <a:r>
              <a:rPr kumimoji="1" lang="en-US" altLang="ja-JP" dirty="0"/>
              <a:t>C</a:t>
            </a:r>
            <a:r>
              <a:rPr kumimoji="1" lang="ja-JP" altLang="en-US" dirty="0"/>
              <a:t>ポート</a:t>
            </a:r>
          </a:p>
        </p:txBody>
      </p:sp>
      <p:pic>
        <p:nvPicPr>
          <p:cNvPr id="5" name="コンテンツ プレースホルダー 4">
            <a:extLst>
              <a:ext uri="{FF2B5EF4-FFF2-40B4-BE49-F238E27FC236}">
                <a16:creationId xmlns:a16="http://schemas.microsoft.com/office/drawing/2014/main" id="{B66D3CF0-1BB3-1467-0BB8-73D2F36C9E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297" y="1359297"/>
            <a:ext cx="4209381" cy="3157036"/>
          </a:xfrm>
        </p:spPr>
      </p:pic>
      <p:pic>
        <p:nvPicPr>
          <p:cNvPr id="7" name="図 6">
            <a:extLst>
              <a:ext uri="{FF2B5EF4-FFF2-40B4-BE49-F238E27FC236}">
                <a16:creationId xmlns:a16="http://schemas.microsoft.com/office/drawing/2014/main" id="{790F0FF8-71EB-42FE-280F-5BF7D7937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345" y="1359297"/>
            <a:ext cx="4209381" cy="3157036"/>
          </a:xfrm>
          <a:prstGeom prst="rect">
            <a:avLst/>
          </a:prstGeom>
        </p:spPr>
      </p:pic>
      <p:sp>
        <p:nvSpPr>
          <p:cNvPr id="8" name="テキスト ボックス 7">
            <a:extLst>
              <a:ext uri="{FF2B5EF4-FFF2-40B4-BE49-F238E27FC236}">
                <a16:creationId xmlns:a16="http://schemas.microsoft.com/office/drawing/2014/main" id="{27FE01B7-28B4-6887-A89E-C34CC8E7A2E7}"/>
              </a:ext>
            </a:extLst>
          </p:cNvPr>
          <p:cNvSpPr txBox="1"/>
          <p:nvPr/>
        </p:nvSpPr>
        <p:spPr>
          <a:xfrm>
            <a:off x="1232299" y="4790714"/>
            <a:ext cx="3573378" cy="830997"/>
          </a:xfrm>
          <a:prstGeom prst="rect">
            <a:avLst/>
          </a:prstGeom>
          <a:noFill/>
        </p:spPr>
        <p:txBody>
          <a:bodyPr wrap="square" rtlCol="0">
            <a:spAutoFit/>
          </a:bodyPr>
          <a:lstStyle/>
          <a:p>
            <a:pPr algn="ctr"/>
            <a:r>
              <a:rPr kumimoji="1" lang="en-US" altLang="ja-JP" sz="2400" dirty="0"/>
              <a:t>A</a:t>
            </a:r>
            <a:r>
              <a:rPr kumimoji="1" lang="ja-JP" altLang="en-US" sz="2400" dirty="0"/>
              <a:t>ポート</a:t>
            </a:r>
            <a:endParaRPr kumimoji="1" lang="en-US" altLang="ja-JP" sz="2400" dirty="0"/>
          </a:p>
          <a:p>
            <a:pPr algn="ctr"/>
            <a:r>
              <a:rPr lang="ja-JP" altLang="en-US" sz="2400" dirty="0"/>
              <a:t>振幅 </a:t>
            </a:r>
            <a:r>
              <a:rPr lang="en-US" altLang="ja-JP" sz="2400" dirty="0"/>
              <a:t>400mV</a:t>
            </a:r>
            <a:endParaRPr kumimoji="1" lang="ja-JP" altLang="en-US" sz="2400" dirty="0"/>
          </a:p>
        </p:txBody>
      </p:sp>
      <p:sp>
        <p:nvSpPr>
          <p:cNvPr id="9" name="テキスト ボックス 8">
            <a:extLst>
              <a:ext uri="{FF2B5EF4-FFF2-40B4-BE49-F238E27FC236}">
                <a16:creationId xmlns:a16="http://schemas.microsoft.com/office/drawing/2014/main" id="{AEF1FE67-8BB1-AD83-A7FD-E1779F19AD85}"/>
              </a:ext>
            </a:extLst>
          </p:cNvPr>
          <p:cNvSpPr txBox="1"/>
          <p:nvPr/>
        </p:nvSpPr>
        <p:spPr>
          <a:xfrm>
            <a:off x="7017074" y="4790713"/>
            <a:ext cx="2631925" cy="830997"/>
          </a:xfrm>
          <a:prstGeom prst="rect">
            <a:avLst/>
          </a:prstGeom>
          <a:noFill/>
        </p:spPr>
        <p:txBody>
          <a:bodyPr wrap="square" rtlCol="0">
            <a:spAutoFit/>
          </a:bodyPr>
          <a:lstStyle/>
          <a:p>
            <a:pPr algn="ctr"/>
            <a:r>
              <a:rPr lang="en-US" altLang="ja-JP" sz="2400" dirty="0"/>
              <a:t>C</a:t>
            </a:r>
            <a:r>
              <a:rPr kumimoji="1" lang="ja-JP" altLang="en-US" sz="2400" dirty="0"/>
              <a:t>ポート</a:t>
            </a:r>
            <a:endParaRPr kumimoji="1" lang="en-US" altLang="ja-JP" sz="2400" dirty="0"/>
          </a:p>
          <a:p>
            <a:pPr algn="ctr"/>
            <a:r>
              <a:rPr kumimoji="1" lang="ja-JP" altLang="en-US" sz="2400" dirty="0"/>
              <a:t>振幅 </a:t>
            </a:r>
            <a:r>
              <a:rPr kumimoji="1" lang="en-US" altLang="ja-JP" sz="2400" dirty="0"/>
              <a:t>200mV</a:t>
            </a:r>
            <a:endParaRPr kumimoji="1" lang="ja-JP" altLang="en-US" sz="2400" dirty="0"/>
          </a:p>
        </p:txBody>
      </p:sp>
      <p:sp>
        <p:nvSpPr>
          <p:cNvPr id="11" name="テキスト ボックス 10">
            <a:extLst>
              <a:ext uri="{FF2B5EF4-FFF2-40B4-BE49-F238E27FC236}">
                <a16:creationId xmlns:a16="http://schemas.microsoft.com/office/drawing/2014/main" id="{287BD407-1733-8A3D-8B1F-EA5410CEEDB6}"/>
              </a:ext>
            </a:extLst>
          </p:cNvPr>
          <p:cNvSpPr txBox="1"/>
          <p:nvPr/>
        </p:nvSpPr>
        <p:spPr>
          <a:xfrm>
            <a:off x="2867607" y="5716555"/>
            <a:ext cx="6251511" cy="830997"/>
          </a:xfrm>
          <a:prstGeom prst="rect">
            <a:avLst/>
          </a:prstGeom>
          <a:noFill/>
        </p:spPr>
        <p:txBody>
          <a:bodyPr wrap="square" rtlCol="0">
            <a:spAutoFit/>
          </a:bodyPr>
          <a:lstStyle/>
          <a:p>
            <a:r>
              <a:rPr lang="ja-JP" altLang="en-US" sz="2400" dirty="0"/>
              <a:t>キャリブレーションパルスの振幅が小さいことが分かる。</a:t>
            </a:r>
            <a:endParaRPr kumimoji="1" lang="ja-JP" altLang="en-US" sz="2400" dirty="0"/>
          </a:p>
        </p:txBody>
      </p:sp>
    </p:spTree>
    <p:extLst>
      <p:ext uri="{BB962C8B-B14F-4D97-AF65-F5344CB8AC3E}">
        <p14:creationId xmlns:p14="http://schemas.microsoft.com/office/powerpoint/2010/main" val="274780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2EB837-0BB2-D65F-C927-71C2A3F010F8}"/>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7ECD5338-C371-0972-54AB-A467FCC09E55}"/>
              </a:ext>
            </a:extLst>
          </p:cNvPr>
          <p:cNvPicPr>
            <a:picLocks noGrp="1" noChangeAspect="1"/>
          </p:cNvPicPr>
          <p:nvPr>
            <p:ph idx="1"/>
          </p:nvPr>
        </p:nvPicPr>
        <p:blipFill>
          <a:blip r:embed="rId3"/>
          <a:stretch>
            <a:fillRect/>
          </a:stretch>
        </p:blipFill>
        <p:spPr>
          <a:xfrm>
            <a:off x="929738" y="1362975"/>
            <a:ext cx="9857279" cy="4025836"/>
          </a:xfrm>
        </p:spPr>
      </p:pic>
      <p:sp>
        <p:nvSpPr>
          <p:cNvPr id="8" name="矢印: 下 7">
            <a:extLst>
              <a:ext uri="{FF2B5EF4-FFF2-40B4-BE49-F238E27FC236}">
                <a16:creationId xmlns:a16="http://schemas.microsoft.com/office/drawing/2014/main" id="{3078303A-ACD8-0041-7E0C-23599D26D44C}"/>
              </a:ext>
            </a:extLst>
          </p:cNvPr>
          <p:cNvSpPr/>
          <p:nvPr/>
        </p:nvSpPr>
        <p:spPr>
          <a:xfrm flipV="1">
            <a:off x="8361872" y="3922144"/>
            <a:ext cx="580845" cy="1063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9BE5238-C68F-81CF-615C-838EFA5A4737}"/>
              </a:ext>
            </a:extLst>
          </p:cNvPr>
          <p:cNvSpPr txBox="1"/>
          <p:nvPr/>
        </p:nvSpPr>
        <p:spPr>
          <a:xfrm flipH="1">
            <a:off x="3179983" y="5569545"/>
            <a:ext cx="7453511" cy="923330"/>
          </a:xfrm>
          <a:prstGeom prst="rect">
            <a:avLst/>
          </a:prstGeom>
          <a:noFill/>
        </p:spPr>
        <p:txBody>
          <a:bodyPr wrap="square" rtlCol="0">
            <a:spAutoFit/>
          </a:bodyPr>
          <a:lstStyle/>
          <a:p>
            <a:r>
              <a:rPr kumimoji="1" lang="ja-JP" altLang="en-US" dirty="0"/>
              <a:t>上流からオシロスコープでパルスのふるまいを観察した。</a:t>
            </a:r>
            <a:endParaRPr kumimoji="1" lang="en-US" altLang="ja-JP" dirty="0"/>
          </a:p>
          <a:p>
            <a:r>
              <a:rPr lang="ja-JP" altLang="en-US" dirty="0"/>
              <a:t>矢印の素子に問題があった。次のページに結果を載せます。</a:t>
            </a:r>
            <a:endParaRPr kumimoji="1" lang="en-US" altLang="ja-JP" dirty="0"/>
          </a:p>
          <a:p>
            <a:endParaRPr kumimoji="1" lang="ja-JP" altLang="en-US" dirty="0"/>
          </a:p>
        </p:txBody>
      </p:sp>
    </p:spTree>
    <p:extLst>
      <p:ext uri="{BB962C8B-B14F-4D97-AF65-F5344CB8AC3E}">
        <p14:creationId xmlns:p14="http://schemas.microsoft.com/office/powerpoint/2010/main" val="2258322912"/>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4877C9-96C6-282D-7070-BD13F75E9394}"/>
              </a:ext>
            </a:extLst>
          </p:cNvPr>
          <p:cNvSpPr>
            <a:spLocks noGrp="1"/>
          </p:cNvSpPr>
          <p:nvPr>
            <p:ph type="title"/>
          </p:nvPr>
        </p:nvSpPr>
        <p:spPr/>
        <p:txBody>
          <a:bodyPr/>
          <a:lstStyle/>
          <a:p>
            <a:r>
              <a:rPr kumimoji="1" lang="en-US" altLang="ja-JP" dirty="0"/>
              <a:t>NE1</a:t>
            </a:r>
            <a:r>
              <a:rPr kumimoji="1" lang="ja-JP" altLang="en-US" dirty="0"/>
              <a:t>　</a:t>
            </a:r>
            <a:r>
              <a:rPr kumimoji="1" lang="en-US" altLang="ja-JP" dirty="0"/>
              <a:t>C</a:t>
            </a:r>
            <a:r>
              <a:rPr kumimoji="1" lang="ja-JP" altLang="en-US" dirty="0"/>
              <a:t>ポート</a:t>
            </a:r>
          </a:p>
        </p:txBody>
      </p:sp>
      <p:sp>
        <p:nvSpPr>
          <p:cNvPr id="3" name="コンテンツ プレースホルダー 2">
            <a:extLst>
              <a:ext uri="{FF2B5EF4-FFF2-40B4-BE49-F238E27FC236}">
                <a16:creationId xmlns:a16="http://schemas.microsoft.com/office/drawing/2014/main" id="{90570CAB-0230-D4EF-4A26-25E64950A514}"/>
              </a:ext>
            </a:extLst>
          </p:cNvPr>
          <p:cNvSpPr>
            <a:spLocks noGrp="1"/>
          </p:cNvSpPr>
          <p:nvPr>
            <p:ph idx="1"/>
          </p:nvPr>
        </p:nvSpPr>
        <p:spPr/>
        <p:txBody>
          <a:bodyPr/>
          <a:lstStyle/>
          <a:p>
            <a:r>
              <a:rPr kumimoji="1" lang="ja-JP" altLang="en-US" dirty="0"/>
              <a:t>キャリブレーションパルス生成回路を見てみたところ、</a:t>
            </a:r>
            <a:r>
              <a:rPr lang="en-US" altLang="ja-JP" dirty="0"/>
              <a:t>VOLTAGE</a:t>
            </a:r>
            <a:r>
              <a:rPr lang="ja-JP" altLang="en-US" dirty="0"/>
              <a:t> </a:t>
            </a:r>
            <a:r>
              <a:rPr lang="en-US" altLang="ja-JP" dirty="0"/>
              <a:t>FOLLOWER</a:t>
            </a:r>
            <a:r>
              <a:rPr lang="ja-JP" altLang="en-US" dirty="0"/>
              <a:t> </a:t>
            </a:r>
            <a:r>
              <a:rPr lang="en-US" altLang="ja-JP" dirty="0"/>
              <a:t>U669</a:t>
            </a:r>
            <a:r>
              <a:rPr lang="ja-JP" altLang="en-US" dirty="0"/>
              <a:t>の</a:t>
            </a:r>
            <a:r>
              <a:rPr lang="en-US" altLang="ja-JP" dirty="0"/>
              <a:t>Leg</a:t>
            </a:r>
            <a:r>
              <a:rPr lang="ja-JP" altLang="en-US" dirty="0"/>
              <a:t> </a:t>
            </a:r>
            <a:r>
              <a:rPr lang="en-US" altLang="ja-JP" dirty="0"/>
              <a:t>8</a:t>
            </a:r>
            <a:r>
              <a:rPr lang="ja-JP" altLang="en-US" dirty="0"/>
              <a:t>の出力が正常な</a:t>
            </a:r>
            <a:r>
              <a:rPr lang="en-US" altLang="ja-JP" dirty="0"/>
              <a:t>A</a:t>
            </a:r>
            <a:r>
              <a:rPr lang="ja-JP" altLang="en-US" dirty="0"/>
              <a:t>ポートと比べると明らかに小さいことが分かった。</a:t>
            </a:r>
            <a:endParaRPr kumimoji="1" lang="ja-JP" altLang="en-US" dirty="0"/>
          </a:p>
        </p:txBody>
      </p:sp>
      <p:pic>
        <p:nvPicPr>
          <p:cNvPr id="5" name="図 4">
            <a:extLst>
              <a:ext uri="{FF2B5EF4-FFF2-40B4-BE49-F238E27FC236}">
                <a16:creationId xmlns:a16="http://schemas.microsoft.com/office/drawing/2014/main" id="{3FECE694-50F7-3D29-99A8-010494071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234612"/>
            <a:ext cx="3719804" cy="2789853"/>
          </a:xfrm>
          <a:prstGeom prst="rect">
            <a:avLst/>
          </a:prstGeom>
        </p:spPr>
      </p:pic>
      <p:pic>
        <p:nvPicPr>
          <p:cNvPr id="7" name="図 6">
            <a:extLst>
              <a:ext uri="{FF2B5EF4-FFF2-40B4-BE49-F238E27FC236}">
                <a16:creationId xmlns:a16="http://schemas.microsoft.com/office/drawing/2014/main" id="{1805F9A2-95B8-ED2E-31EB-01CEFAB03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937" y="3234612"/>
            <a:ext cx="3719804" cy="2789853"/>
          </a:xfrm>
          <a:prstGeom prst="rect">
            <a:avLst/>
          </a:prstGeom>
        </p:spPr>
      </p:pic>
      <p:sp>
        <p:nvSpPr>
          <p:cNvPr id="8" name="テキスト ボックス 7">
            <a:extLst>
              <a:ext uri="{FF2B5EF4-FFF2-40B4-BE49-F238E27FC236}">
                <a16:creationId xmlns:a16="http://schemas.microsoft.com/office/drawing/2014/main" id="{FCADFFAD-5914-F355-6A94-39A6BCA8E068}"/>
              </a:ext>
            </a:extLst>
          </p:cNvPr>
          <p:cNvSpPr txBox="1"/>
          <p:nvPr/>
        </p:nvSpPr>
        <p:spPr>
          <a:xfrm>
            <a:off x="7493479" y="6123543"/>
            <a:ext cx="1282461" cy="369332"/>
          </a:xfrm>
          <a:prstGeom prst="rect">
            <a:avLst/>
          </a:prstGeom>
          <a:noFill/>
        </p:spPr>
        <p:txBody>
          <a:bodyPr wrap="square" rtlCol="0">
            <a:spAutoFit/>
          </a:bodyPr>
          <a:lstStyle/>
          <a:p>
            <a:r>
              <a:rPr kumimoji="1" lang="en-US" altLang="ja-JP" dirty="0"/>
              <a:t>A</a:t>
            </a:r>
            <a:r>
              <a:rPr kumimoji="1" lang="ja-JP" altLang="en-US" dirty="0"/>
              <a:t>ポート</a:t>
            </a:r>
          </a:p>
        </p:txBody>
      </p:sp>
      <p:sp>
        <p:nvSpPr>
          <p:cNvPr id="9" name="テキスト ボックス 8">
            <a:extLst>
              <a:ext uri="{FF2B5EF4-FFF2-40B4-BE49-F238E27FC236}">
                <a16:creationId xmlns:a16="http://schemas.microsoft.com/office/drawing/2014/main" id="{879A4FB0-5010-8747-871C-F9BC4812B9E5}"/>
              </a:ext>
            </a:extLst>
          </p:cNvPr>
          <p:cNvSpPr txBox="1"/>
          <p:nvPr/>
        </p:nvSpPr>
        <p:spPr>
          <a:xfrm>
            <a:off x="2677064" y="6123543"/>
            <a:ext cx="1282461" cy="369332"/>
          </a:xfrm>
          <a:prstGeom prst="rect">
            <a:avLst/>
          </a:prstGeom>
          <a:noFill/>
        </p:spPr>
        <p:txBody>
          <a:bodyPr wrap="square" rtlCol="0">
            <a:spAutoFit/>
          </a:bodyPr>
          <a:lstStyle/>
          <a:p>
            <a:r>
              <a:rPr lang="en-US" altLang="ja-JP" dirty="0"/>
              <a:t>C</a:t>
            </a:r>
            <a:r>
              <a:rPr kumimoji="1" lang="ja-JP" altLang="en-US" dirty="0"/>
              <a:t>ポート</a:t>
            </a:r>
          </a:p>
        </p:txBody>
      </p:sp>
      <p:sp>
        <p:nvSpPr>
          <p:cNvPr id="10" name="円形吹き出し 9">
            <a:extLst>
              <a:ext uri="{FF2B5EF4-FFF2-40B4-BE49-F238E27FC236}">
                <a16:creationId xmlns:a16="http://schemas.microsoft.com/office/drawing/2014/main" id="{E77EA26E-98CE-5744-AFF6-7120FC443D8F}"/>
              </a:ext>
            </a:extLst>
          </p:cNvPr>
          <p:cNvSpPr/>
          <p:nvPr/>
        </p:nvSpPr>
        <p:spPr>
          <a:xfrm>
            <a:off x="7169206" y="51990"/>
            <a:ext cx="4814812" cy="1951831"/>
          </a:xfrm>
          <a:prstGeom prst="wedgeEllipseCallout">
            <a:avLst>
              <a:gd name="adj1" fmla="val -57253"/>
              <a:gd name="adj2" fmla="val 473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a:t>このチップの入力に異常が見つからなかったので、</a:t>
            </a:r>
            <a:r>
              <a:rPr kumimoji="1" lang="en-US" altLang="ja-JP" dirty="0"/>
              <a:t>U669</a:t>
            </a:r>
            <a:r>
              <a:rPr kumimoji="1" lang="ja-JP" altLang="en-US"/>
              <a:t>チップ交換によって修復が見込める。この結論で良いのですね？</a:t>
            </a:r>
          </a:p>
        </p:txBody>
      </p:sp>
    </p:spTree>
    <p:extLst>
      <p:ext uri="{BB962C8B-B14F-4D97-AF65-F5344CB8AC3E}">
        <p14:creationId xmlns:p14="http://schemas.microsoft.com/office/powerpoint/2010/main" val="218392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NE</a:t>
            </a:r>
            <a:r>
              <a:rPr lang="ja-JP" altLang="en-US" dirty="0"/>
              <a:t>１ </a:t>
            </a:r>
            <a:r>
              <a:rPr lang="en-US" altLang="ja-JP" dirty="0"/>
              <a:t>C</a:t>
            </a:r>
            <a:r>
              <a:rPr lang="ja-JP" altLang="en-US" dirty="0"/>
              <a:t>ポート </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1041400" y="2922607"/>
            <a:ext cx="10515600" cy="4351338"/>
          </a:xfrm>
        </p:spPr>
        <p:txBody>
          <a:bodyPr/>
          <a:lstStyle/>
          <a:p>
            <a:r>
              <a:rPr kumimoji="1" lang="ja-JP" altLang="en-US" dirty="0">
                <a:solidFill>
                  <a:srgbClr val="FF0000"/>
                </a:solidFill>
              </a:rPr>
              <a:t>改善策</a:t>
            </a:r>
            <a:endParaRPr kumimoji="1" lang="en-US" altLang="ja-JP" dirty="0">
              <a:solidFill>
                <a:srgbClr val="FF0000"/>
              </a:solidFill>
            </a:endParaRPr>
          </a:p>
          <a:p>
            <a:pPr marL="0" indent="0">
              <a:buNone/>
            </a:pPr>
            <a:r>
              <a:rPr lang="en-US" altLang="ja-JP" dirty="0">
                <a:solidFill>
                  <a:srgbClr val="FF0000"/>
                </a:solidFill>
              </a:rPr>
              <a:t>DAC</a:t>
            </a:r>
            <a:r>
              <a:rPr lang="ja-JP" altLang="en-US" dirty="0">
                <a:solidFill>
                  <a:srgbClr val="FF0000"/>
                </a:solidFill>
              </a:rPr>
              <a:t>値を下げる</a:t>
            </a:r>
            <a:endParaRPr lang="en-US" altLang="ja-JP" dirty="0">
              <a:solidFill>
                <a:srgbClr val="FF0000"/>
              </a:solidFill>
            </a:endParaRPr>
          </a:p>
          <a:p>
            <a:pPr marL="0" indent="0">
              <a:buNone/>
            </a:pPr>
            <a:endParaRPr lang="en-US" altLang="ja-JP" dirty="0">
              <a:solidFill>
                <a:srgbClr val="FF0000"/>
              </a:solidFill>
            </a:endParaRPr>
          </a:p>
          <a:p>
            <a:r>
              <a:rPr kumimoji="1" lang="ja-JP" altLang="en-US" dirty="0">
                <a:solidFill>
                  <a:srgbClr val="FF0000"/>
                </a:solidFill>
              </a:rPr>
              <a:t>結果</a:t>
            </a:r>
            <a:endParaRPr kumimoji="1" lang="en-US" altLang="ja-JP" dirty="0">
              <a:solidFill>
                <a:srgbClr val="FF0000"/>
              </a:solidFill>
            </a:endParaRPr>
          </a:p>
          <a:p>
            <a:pPr marL="0" indent="0">
              <a:buNone/>
            </a:pPr>
            <a:r>
              <a:rPr lang="ja-JP" altLang="en-US" dirty="0">
                <a:solidFill>
                  <a:srgbClr val="FF0000"/>
                </a:solidFill>
              </a:rPr>
              <a:t>改善できなかった</a:t>
            </a:r>
            <a:endParaRPr lang="en-US" altLang="ja-JP" dirty="0">
              <a:solidFill>
                <a:srgbClr val="FF0000"/>
              </a:solidFill>
            </a:endParaRPr>
          </a:p>
          <a:p>
            <a:pPr marL="0" indent="0">
              <a:buNone/>
            </a:pPr>
            <a:endParaRPr kumimoji="1" lang="en-US" altLang="ja-JP" dirty="0"/>
          </a:p>
          <a:p>
            <a:pPr marL="0" indent="0">
              <a:buNone/>
            </a:pPr>
            <a:endParaRPr kumimoji="1" lang="en-US" altLang="ja-JP" dirty="0"/>
          </a:p>
          <a:p>
            <a:pPr marL="0" indent="0">
              <a:buNone/>
            </a:pPr>
            <a:endParaRPr lang="en-US" altLang="ja-JP" dirty="0"/>
          </a:p>
        </p:txBody>
      </p:sp>
      <p:graphicFrame>
        <p:nvGraphicFramePr>
          <p:cNvPr id="7" name="表 6">
            <a:extLst>
              <a:ext uri="{FF2B5EF4-FFF2-40B4-BE49-F238E27FC236}">
                <a16:creationId xmlns:a16="http://schemas.microsoft.com/office/drawing/2014/main" id="{7F3E94F3-E7E7-16A2-80E1-24CC4E8F5DE9}"/>
              </a:ext>
            </a:extLst>
          </p:cNvPr>
          <p:cNvGraphicFramePr>
            <a:graphicFrameLocks noGrp="1"/>
          </p:cNvGraphicFramePr>
          <p:nvPr/>
        </p:nvGraphicFramePr>
        <p:xfrm>
          <a:off x="1041400" y="1438982"/>
          <a:ext cx="10109200" cy="802006"/>
        </p:xfrm>
        <a:graphic>
          <a:graphicData uri="http://schemas.openxmlformats.org/drawingml/2006/table">
            <a:tbl>
              <a:tblPr/>
              <a:tblGrid>
                <a:gridCol w="876300">
                  <a:extLst>
                    <a:ext uri="{9D8B030D-6E8A-4147-A177-3AD203B41FA5}">
                      <a16:colId xmlns:a16="http://schemas.microsoft.com/office/drawing/2014/main" val="2058708266"/>
                    </a:ext>
                  </a:extLst>
                </a:gridCol>
                <a:gridCol w="1003300">
                  <a:extLst>
                    <a:ext uri="{9D8B030D-6E8A-4147-A177-3AD203B41FA5}">
                      <a16:colId xmlns:a16="http://schemas.microsoft.com/office/drawing/2014/main" val="872185121"/>
                    </a:ext>
                  </a:extLst>
                </a:gridCol>
                <a:gridCol w="685800">
                  <a:extLst>
                    <a:ext uri="{9D8B030D-6E8A-4147-A177-3AD203B41FA5}">
                      <a16:colId xmlns:a16="http://schemas.microsoft.com/office/drawing/2014/main" val="3759274469"/>
                    </a:ext>
                  </a:extLst>
                </a:gridCol>
                <a:gridCol w="685800">
                  <a:extLst>
                    <a:ext uri="{9D8B030D-6E8A-4147-A177-3AD203B41FA5}">
                      <a16:colId xmlns:a16="http://schemas.microsoft.com/office/drawing/2014/main" val="3613271394"/>
                    </a:ext>
                  </a:extLst>
                </a:gridCol>
                <a:gridCol w="685800">
                  <a:extLst>
                    <a:ext uri="{9D8B030D-6E8A-4147-A177-3AD203B41FA5}">
                      <a16:colId xmlns:a16="http://schemas.microsoft.com/office/drawing/2014/main" val="2253988804"/>
                    </a:ext>
                  </a:extLst>
                </a:gridCol>
                <a:gridCol w="685800">
                  <a:extLst>
                    <a:ext uri="{9D8B030D-6E8A-4147-A177-3AD203B41FA5}">
                      <a16:colId xmlns:a16="http://schemas.microsoft.com/office/drawing/2014/main" val="1478764929"/>
                    </a:ext>
                  </a:extLst>
                </a:gridCol>
                <a:gridCol w="685800">
                  <a:extLst>
                    <a:ext uri="{9D8B030D-6E8A-4147-A177-3AD203B41FA5}">
                      <a16:colId xmlns:a16="http://schemas.microsoft.com/office/drawing/2014/main" val="2798101662"/>
                    </a:ext>
                  </a:extLst>
                </a:gridCol>
                <a:gridCol w="685800">
                  <a:extLst>
                    <a:ext uri="{9D8B030D-6E8A-4147-A177-3AD203B41FA5}">
                      <a16:colId xmlns:a16="http://schemas.microsoft.com/office/drawing/2014/main" val="1295008805"/>
                    </a:ext>
                  </a:extLst>
                </a:gridCol>
                <a:gridCol w="685800">
                  <a:extLst>
                    <a:ext uri="{9D8B030D-6E8A-4147-A177-3AD203B41FA5}">
                      <a16:colId xmlns:a16="http://schemas.microsoft.com/office/drawing/2014/main" val="3388482489"/>
                    </a:ext>
                  </a:extLst>
                </a:gridCol>
                <a:gridCol w="685800">
                  <a:extLst>
                    <a:ext uri="{9D8B030D-6E8A-4147-A177-3AD203B41FA5}">
                      <a16:colId xmlns:a16="http://schemas.microsoft.com/office/drawing/2014/main" val="671985996"/>
                    </a:ext>
                  </a:extLst>
                </a:gridCol>
                <a:gridCol w="685800">
                  <a:extLst>
                    <a:ext uri="{9D8B030D-6E8A-4147-A177-3AD203B41FA5}">
                      <a16:colId xmlns:a16="http://schemas.microsoft.com/office/drawing/2014/main" val="3517119624"/>
                    </a:ext>
                  </a:extLst>
                </a:gridCol>
                <a:gridCol w="685800">
                  <a:extLst>
                    <a:ext uri="{9D8B030D-6E8A-4147-A177-3AD203B41FA5}">
                      <a16:colId xmlns:a16="http://schemas.microsoft.com/office/drawing/2014/main" val="344793081"/>
                    </a:ext>
                  </a:extLst>
                </a:gridCol>
                <a:gridCol w="685800">
                  <a:extLst>
                    <a:ext uri="{9D8B030D-6E8A-4147-A177-3AD203B41FA5}">
                      <a16:colId xmlns:a16="http://schemas.microsoft.com/office/drawing/2014/main" val="884079821"/>
                    </a:ext>
                  </a:extLst>
                </a:gridCol>
                <a:gridCol w="685800">
                  <a:extLst>
                    <a:ext uri="{9D8B030D-6E8A-4147-A177-3AD203B41FA5}">
                      <a16:colId xmlns:a16="http://schemas.microsoft.com/office/drawing/2014/main" val="1477755680"/>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70697"/>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65837469"/>
                  </a:ext>
                </a:extLst>
              </a:tr>
            </a:tbl>
          </a:graphicData>
        </a:graphic>
      </p:graphicFrame>
      <p:cxnSp>
        <p:nvCxnSpPr>
          <p:cNvPr id="16" name="直線コネクタ 15">
            <a:extLst>
              <a:ext uri="{FF2B5EF4-FFF2-40B4-BE49-F238E27FC236}">
                <a16:creationId xmlns:a16="http://schemas.microsoft.com/office/drawing/2014/main" id="{9AA3920C-6257-D5D2-E409-770B75FD8476}"/>
              </a:ext>
            </a:extLst>
          </p:cNvPr>
          <p:cNvCxnSpPr/>
          <p:nvPr/>
        </p:nvCxnSpPr>
        <p:spPr>
          <a:xfrm>
            <a:off x="8986982" y="5504873"/>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08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SE5</a:t>
            </a:r>
            <a:r>
              <a:rPr lang="ja-JP" altLang="en-US" dirty="0"/>
              <a:t> </a:t>
            </a:r>
            <a:r>
              <a:rPr lang="en-US" altLang="ja-JP" dirty="0"/>
              <a:t>D</a:t>
            </a:r>
            <a:r>
              <a:rPr lang="ja-JP" altLang="en-US" dirty="0"/>
              <a:t>ポート</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555996"/>
            <a:ext cx="10515600" cy="4351338"/>
          </a:xfrm>
        </p:spPr>
        <p:txBody>
          <a:bodyPr/>
          <a:lstStyle/>
          <a:p>
            <a:r>
              <a:rPr lang="ja-JP" altLang="en-US" dirty="0"/>
              <a:t>キャリブレーションが取れない。</a:t>
            </a:r>
            <a:endParaRPr lang="en-US" altLang="ja-JP" dirty="0"/>
          </a:p>
          <a:p>
            <a:r>
              <a:rPr lang="ja-JP" altLang="en-US" dirty="0"/>
              <a:t>オプティカルドライバーの中が赤く光っていない。</a:t>
            </a:r>
            <a:endParaRPr lang="en-US" altLang="ja-JP" dirty="0"/>
          </a:p>
          <a:p>
            <a:r>
              <a:rPr lang="en-US" altLang="ja-JP" dirty="0"/>
              <a:t>FEM</a:t>
            </a:r>
            <a:r>
              <a:rPr lang="ja-JP" altLang="en-US" dirty="0"/>
              <a:t>のランプが光らない。</a:t>
            </a:r>
            <a:endParaRPr lang="en-US" altLang="ja-JP" dirty="0"/>
          </a:p>
          <a:p>
            <a:pPr marL="0" indent="0">
              <a:buNone/>
            </a:pPr>
            <a:endParaRPr lang="en-US" altLang="ja-JP" dirty="0">
              <a:solidFill>
                <a:srgbClr val="FF0000"/>
              </a:solidFill>
            </a:endParaRPr>
          </a:p>
          <a:p>
            <a:r>
              <a:rPr lang="ja-JP" altLang="en-US" dirty="0">
                <a:solidFill>
                  <a:srgbClr val="FF0000"/>
                </a:solidFill>
              </a:rPr>
              <a:t>ドライバーの</a:t>
            </a:r>
            <a:r>
              <a:rPr lang="en-US" altLang="ja-JP" dirty="0">
                <a:solidFill>
                  <a:srgbClr val="FF0000"/>
                </a:solidFill>
              </a:rPr>
              <a:t>VCCT</a:t>
            </a:r>
            <a:r>
              <a:rPr lang="ja-JP" altLang="en-US" dirty="0">
                <a:solidFill>
                  <a:srgbClr val="FF0000"/>
                </a:solidFill>
              </a:rPr>
              <a:t>に</a:t>
            </a:r>
            <a:r>
              <a:rPr lang="en-US" altLang="ja-JP" dirty="0">
                <a:solidFill>
                  <a:srgbClr val="FF0000"/>
                </a:solidFill>
              </a:rPr>
              <a:t>3.3V</a:t>
            </a:r>
            <a:r>
              <a:rPr lang="ja-JP" altLang="en-US" dirty="0">
                <a:solidFill>
                  <a:srgbClr val="FF0000"/>
                </a:solidFill>
              </a:rPr>
              <a:t>の供給電圧がきていることが確認できた。</a:t>
            </a:r>
            <a:endParaRPr lang="en-US" altLang="ja-JP" dirty="0">
              <a:solidFill>
                <a:srgbClr val="FF0000"/>
              </a:solidFill>
            </a:endParaRPr>
          </a:p>
          <a:p>
            <a:endParaRPr kumimoji="1" lang="en-US" altLang="ja-JP" dirty="0"/>
          </a:p>
          <a:p>
            <a:pPr marL="0" indent="0">
              <a:buNone/>
            </a:pPr>
            <a:endParaRPr lang="en-US" altLang="ja-JP" dirty="0"/>
          </a:p>
        </p:txBody>
      </p:sp>
      <p:graphicFrame>
        <p:nvGraphicFramePr>
          <p:cNvPr id="9" name="表 8">
            <a:extLst>
              <a:ext uri="{FF2B5EF4-FFF2-40B4-BE49-F238E27FC236}">
                <a16:creationId xmlns:a16="http://schemas.microsoft.com/office/drawing/2014/main" id="{469A02A4-3B4B-A300-013D-B2DD66345D81}"/>
              </a:ext>
            </a:extLst>
          </p:cNvPr>
          <p:cNvGraphicFramePr>
            <a:graphicFrameLocks noGrp="1"/>
          </p:cNvGraphicFramePr>
          <p:nvPr/>
        </p:nvGraphicFramePr>
        <p:xfrm>
          <a:off x="1041400" y="1321336"/>
          <a:ext cx="10109200" cy="802006"/>
        </p:xfrm>
        <a:graphic>
          <a:graphicData uri="http://schemas.openxmlformats.org/drawingml/2006/table">
            <a:tbl>
              <a:tblPr/>
              <a:tblGrid>
                <a:gridCol w="876300">
                  <a:extLst>
                    <a:ext uri="{9D8B030D-6E8A-4147-A177-3AD203B41FA5}">
                      <a16:colId xmlns:a16="http://schemas.microsoft.com/office/drawing/2014/main" val="1993468258"/>
                    </a:ext>
                  </a:extLst>
                </a:gridCol>
                <a:gridCol w="1003300">
                  <a:extLst>
                    <a:ext uri="{9D8B030D-6E8A-4147-A177-3AD203B41FA5}">
                      <a16:colId xmlns:a16="http://schemas.microsoft.com/office/drawing/2014/main" val="3716392983"/>
                    </a:ext>
                  </a:extLst>
                </a:gridCol>
                <a:gridCol w="685800">
                  <a:extLst>
                    <a:ext uri="{9D8B030D-6E8A-4147-A177-3AD203B41FA5}">
                      <a16:colId xmlns:a16="http://schemas.microsoft.com/office/drawing/2014/main" val="1334509282"/>
                    </a:ext>
                  </a:extLst>
                </a:gridCol>
                <a:gridCol w="685800">
                  <a:extLst>
                    <a:ext uri="{9D8B030D-6E8A-4147-A177-3AD203B41FA5}">
                      <a16:colId xmlns:a16="http://schemas.microsoft.com/office/drawing/2014/main" val="2665380858"/>
                    </a:ext>
                  </a:extLst>
                </a:gridCol>
                <a:gridCol w="685800">
                  <a:extLst>
                    <a:ext uri="{9D8B030D-6E8A-4147-A177-3AD203B41FA5}">
                      <a16:colId xmlns:a16="http://schemas.microsoft.com/office/drawing/2014/main" val="2678083119"/>
                    </a:ext>
                  </a:extLst>
                </a:gridCol>
                <a:gridCol w="685800">
                  <a:extLst>
                    <a:ext uri="{9D8B030D-6E8A-4147-A177-3AD203B41FA5}">
                      <a16:colId xmlns:a16="http://schemas.microsoft.com/office/drawing/2014/main" val="3607388448"/>
                    </a:ext>
                  </a:extLst>
                </a:gridCol>
                <a:gridCol w="685800">
                  <a:extLst>
                    <a:ext uri="{9D8B030D-6E8A-4147-A177-3AD203B41FA5}">
                      <a16:colId xmlns:a16="http://schemas.microsoft.com/office/drawing/2014/main" val="787042073"/>
                    </a:ext>
                  </a:extLst>
                </a:gridCol>
                <a:gridCol w="685800">
                  <a:extLst>
                    <a:ext uri="{9D8B030D-6E8A-4147-A177-3AD203B41FA5}">
                      <a16:colId xmlns:a16="http://schemas.microsoft.com/office/drawing/2014/main" val="1678670968"/>
                    </a:ext>
                  </a:extLst>
                </a:gridCol>
                <a:gridCol w="685800">
                  <a:extLst>
                    <a:ext uri="{9D8B030D-6E8A-4147-A177-3AD203B41FA5}">
                      <a16:colId xmlns:a16="http://schemas.microsoft.com/office/drawing/2014/main" val="3140350001"/>
                    </a:ext>
                  </a:extLst>
                </a:gridCol>
                <a:gridCol w="685800">
                  <a:extLst>
                    <a:ext uri="{9D8B030D-6E8A-4147-A177-3AD203B41FA5}">
                      <a16:colId xmlns:a16="http://schemas.microsoft.com/office/drawing/2014/main" val="3302252228"/>
                    </a:ext>
                  </a:extLst>
                </a:gridCol>
                <a:gridCol w="685800">
                  <a:extLst>
                    <a:ext uri="{9D8B030D-6E8A-4147-A177-3AD203B41FA5}">
                      <a16:colId xmlns:a16="http://schemas.microsoft.com/office/drawing/2014/main" val="851839026"/>
                    </a:ext>
                  </a:extLst>
                </a:gridCol>
                <a:gridCol w="685800">
                  <a:extLst>
                    <a:ext uri="{9D8B030D-6E8A-4147-A177-3AD203B41FA5}">
                      <a16:colId xmlns:a16="http://schemas.microsoft.com/office/drawing/2014/main" val="3855597729"/>
                    </a:ext>
                  </a:extLst>
                </a:gridCol>
                <a:gridCol w="685800">
                  <a:extLst>
                    <a:ext uri="{9D8B030D-6E8A-4147-A177-3AD203B41FA5}">
                      <a16:colId xmlns:a16="http://schemas.microsoft.com/office/drawing/2014/main" val="1488554762"/>
                    </a:ext>
                  </a:extLst>
                </a:gridCol>
                <a:gridCol w="685800">
                  <a:extLst>
                    <a:ext uri="{9D8B030D-6E8A-4147-A177-3AD203B41FA5}">
                      <a16:colId xmlns:a16="http://schemas.microsoft.com/office/drawing/2014/main" val="3200698128"/>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48694"/>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SE5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34110360"/>
                  </a:ext>
                </a:extLst>
              </a:tr>
            </a:tbl>
          </a:graphicData>
        </a:graphic>
      </p:graphicFrame>
    </p:spTree>
    <p:extLst>
      <p:ext uri="{BB962C8B-B14F-4D97-AF65-F5344CB8AC3E}">
        <p14:creationId xmlns:p14="http://schemas.microsoft.com/office/powerpoint/2010/main" val="1716804018"/>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NE</a:t>
            </a:r>
            <a:r>
              <a:rPr lang="ja-JP" altLang="en-US" dirty="0"/>
              <a:t>１ </a:t>
            </a:r>
            <a:r>
              <a:rPr lang="en-US" altLang="ja-JP" dirty="0"/>
              <a:t>D</a:t>
            </a:r>
            <a:r>
              <a:rPr lang="ja-JP" altLang="en-US" dirty="0"/>
              <a:t>ポート </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1041400" y="2666831"/>
            <a:ext cx="10515600" cy="4351338"/>
          </a:xfrm>
        </p:spPr>
        <p:txBody>
          <a:bodyPr/>
          <a:lstStyle/>
          <a:p>
            <a:r>
              <a:rPr lang="ja-JP" altLang="en-US" dirty="0"/>
              <a:t>キャリブレーションが取れない。</a:t>
            </a:r>
            <a:endParaRPr lang="en-US" altLang="ja-JP" dirty="0"/>
          </a:p>
          <a:p>
            <a:r>
              <a:rPr lang="ja-JP" altLang="en-US" dirty="0"/>
              <a:t>オプティカルドライバーの中が赤く光っていない。</a:t>
            </a:r>
            <a:endParaRPr lang="en-US" altLang="ja-JP" dirty="0"/>
          </a:p>
          <a:p>
            <a:r>
              <a:rPr lang="en-US" altLang="ja-JP" dirty="0"/>
              <a:t>FEM</a:t>
            </a:r>
            <a:r>
              <a:rPr lang="ja-JP" altLang="en-US" dirty="0"/>
              <a:t>のランプが光らない。</a:t>
            </a:r>
            <a:endParaRPr lang="en-US" altLang="ja-JP" dirty="0"/>
          </a:p>
          <a:p>
            <a:r>
              <a:rPr lang="en-US" altLang="ja-JP" dirty="0"/>
              <a:t>SE5</a:t>
            </a:r>
            <a:r>
              <a:rPr lang="ja-JP" altLang="en-US" dirty="0"/>
              <a:t>の</a:t>
            </a:r>
            <a:r>
              <a:rPr lang="en-US" altLang="ja-JP" dirty="0"/>
              <a:t>D</a:t>
            </a:r>
            <a:r>
              <a:rPr lang="ja-JP" altLang="en-US" dirty="0"/>
              <a:t>ポートと同じ症状。</a:t>
            </a:r>
            <a:endParaRPr lang="en-US" altLang="ja-JP" dirty="0"/>
          </a:p>
          <a:p>
            <a:pPr marL="0" indent="0">
              <a:buNone/>
            </a:pPr>
            <a:endParaRPr lang="en-US" altLang="ja-JP" dirty="0">
              <a:solidFill>
                <a:srgbClr val="FF0000"/>
              </a:solidFill>
            </a:endParaRPr>
          </a:p>
          <a:p>
            <a:r>
              <a:rPr lang="en-US" altLang="ja-JP" dirty="0">
                <a:solidFill>
                  <a:srgbClr val="FF0000"/>
                </a:solidFill>
              </a:rPr>
              <a:t>D</a:t>
            </a:r>
            <a:r>
              <a:rPr lang="ja-JP" altLang="en-US" dirty="0">
                <a:solidFill>
                  <a:srgbClr val="FF0000"/>
                </a:solidFill>
              </a:rPr>
              <a:t>ポートのドライバーの</a:t>
            </a:r>
            <a:r>
              <a:rPr lang="en-US" altLang="ja-JP" dirty="0">
                <a:solidFill>
                  <a:srgbClr val="FF0000"/>
                </a:solidFill>
              </a:rPr>
              <a:t>VCCT</a:t>
            </a:r>
            <a:r>
              <a:rPr lang="ja-JP" altLang="en-US" dirty="0">
                <a:solidFill>
                  <a:srgbClr val="FF0000"/>
                </a:solidFill>
              </a:rPr>
              <a:t>に</a:t>
            </a:r>
            <a:r>
              <a:rPr lang="en-US" altLang="ja-JP" dirty="0">
                <a:solidFill>
                  <a:srgbClr val="FF0000"/>
                </a:solidFill>
              </a:rPr>
              <a:t>3.3V</a:t>
            </a:r>
            <a:r>
              <a:rPr lang="ja-JP" altLang="en-US" dirty="0">
                <a:solidFill>
                  <a:srgbClr val="FF0000"/>
                </a:solidFill>
              </a:rPr>
              <a:t>の供給電圧がきていることが確認できなかった。 </a:t>
            </a:r>
            <a:r>
              <a:rPr lang="en-US" altLang="ja-JP" dirty="0">
                <a:solidFill>
                  <a:srgbClr val="FF0000"/>
                </a:solidFill>
              </a:rPr>
              <a:t>2.71V</a:t>
            </a:r>
            <a:r>
              <a:rPr lang="ja-JP" altLang="en-US" dirty="0">
                <a:solidFill>
                  <a:srgbClr val="FF0000"/>
                </a:solidFill>
              </a:rPr>
              <a:t>程度で約</a:t>
            </a:r>
            <a:r>
              <a:rPr lang="en-US" altLang="ja-JP" dirty="0">
                <a:solidFill>
                  <a:srgbClr val="FF0000"/>
                </a:solidFill>
              </a:rPr>
              <a:t>0.5V</a:t>
            </a:r>
            <a:r>
              <a:rPr lang="ja-JP" altLang="en-US" dirty="0">
                <a:solidFill>
                  <a:srgbClr val="FF0000"/>
                </a:solidFill>
              </a:rPr>
              <a:t>低い。正常な</a:t>
            </a:r>
            <a:r>
              <a:rPr lang="en-US" altLang="ja-JP" dirty="0">
                <a:solidFill>
                  <a:srgbClr val="FF0000"/>
                </a:solidFill>
              </a:rPr>
              <a:t>A</a:t>
            </a:r>
            <a:r>
              <a:rPr lang="ja-JP" altLang="en-US" dirty="0">
                <a:solidFill>
                  <a:srgbClr val="FF0000"/>
                </a:solidFill>
              </a:rPr>
              <a:t>ポートでは</a:t>
            </a:r>
            <a:r>
              <a:rPr lang="en-US" altLang="ja-JP" dirty="0">
                <a:solidFill>
                  <a:srgbClr val="FF0000"/>
                </a:solidFill>
              </a:rPr>
              <a:t>3.3V</a:t>
            </a:r>
            <a:r>
              <a:rPr lang="ja-JP" altLang="en-US" dirty="0">
                <a:solidFill>
                  <a:srgbClr val="FF0000"/>
                </a:solidFill>
              </a:rPr>
              <a:t>の供給電圧がきていることを確認できた。</a:t>
            </a:r>
            <a:endParaRPr lang="en-US" altLang="ja-JP" dirty="0">
              <a:solidFill>
                <a:srgbClr val="FF0000"/>
              </a:solidFill>
            </a:endParaRP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kumimoji="1" lang="en-US" altLang="ja-JP" dirty="0"/>
          </a:p>
          <a:p>
            <a:pPr marL="0" indent="0">
              <a:buNone/>
            </a:pPr>
            <a:endParaRPr lang="en-US" altLang="ja-JP" dirty="0"/>
          </a:p>
        </p:txBody>
      </p:sp>
      <p:graphicFrame>
        <p:nvGraphicFramePr>
          <p:cNvPr id="7" name="表 6">
            <a:extLst>
              <a:ext uri="{FF2B5EF4-FFF2-40B4-BE49-F238E27FC236}">
                <a16:creationId xmlns:a16="http://schemas.microsoft.com/office/drawing/2014/main" id="{7F3E94F3-E7E7-16A2-80E1-24CC4E8F5DE9}"/>
              </a:ext>
            </a:extLst>
          </p:cNvPr>
          <p:cNvGraphicFramePr>
            <a:graphicFrameLocks noGrp="1"/>
          </p:cNvGraphicFramePr>
          <p:nvPr/>
        </p:nvGraphicFramePr>
        <p:xfrm>
          <a:off x="1041400" y="1438982"/>
          <a:ext cx="10109200" cy="802006"/>
        </p:xfrm>
        <a:graphic>
          <a:graphicData uri="http://schemas.openxmlformats.org/drawingml/2006/table">
            <a:tbl>
              <a:tblPr/>
              <a:tblGrid>
                <a:gridCol w="876300">
                  <a:extLst>
                    <a:ext uri="{9D8B030D-6E8A-4147-A177-3AD203B41FA5}">
                      <a16:colId xmlns:a16="http://schemas.microsoft.com/office/drawing/2014/main" val="2058708266"/>
                    </a:ext>
                  </a:extLst>
                </a:gridCol>
                <a:gridCol w="1003300">
                  <a:extLst>
                    <a:ext uri="{9D8B030D-6E8A-4147-A177-3AD203B41FA5}">
                      <a16:colId xmlns:a16="http://schemas.microsoft.com/office/drawing/2014/main" val="872185121"/>
                    </a:ext>
                  </a:extLst>
                </a:gridCol>
                <a:gridCol w="685800">
                  <a:extLst>
                    <a:ext uri="{9D8B030D-6E8A-4147-A177-3AD203B41FA5}">
                      <a16:colId xmlns:a16="http://schemas.microsoft.com/office/drawing/2014/main" val="3759274469"/>
                    </a:ext>
                  </a:extLst>
                </a:gridCol>
                <a:gridCol w="685800">
                  <a:extLst>
                    <a:ext uri="{9D8B030D-6E8A-4147-A177-3AD203B41FA5}">
                      <a16:colId xmlns:a16="http://schemas.microsoft.com/office/drawing/2014/main" val="3613271394"/>
                    </a:ext>
                  </a:extLst>
                </a:gridCol>
                <a:gridCol w="685800">
                  <a:extLst>
                    <a:ext uri="{9D8B030D-6E8A-4147-A177-3AD203B41FA5}">
                      <a16:colId xmlns:a16="http://schemas.microsoft.com/office/drawing/2014/main" val="2253988804"/>
                    </a:ext>
                  </a:extLst>
                </a:gridCol>
                <a:gridCol w="685800">
                  <a:extLst>
                    <a:ext uri="{9D8B030D-6E8A-4147-A177-3AD203B41FA5}">
                      <a16:colId xmlns:a16="http://schemas.microsoft.com/office/drawing/2014/main" val="1478764929"/>
                    </a:ext>
                  </a:extLst>
                </a:gridCol>
                <a:gridCol w="685800">
                  <a:extLst>
                    <a:ext uri="{9D8B030D-6E8A-4147-A177-3AD203B41FA5}">
                      <a16:colId xmlns:a16="http://schemas.microsoft.com/office/drawing/2014/main" val="2798101662"/>
                    </a:ext>
                  </a:extLst>
                </a:gridCol>
                <a:gridCol w="685800">
                  <a:extLst>
                    <a:ext uri="{9D8B030D-6E8A-4147-A177-3AD203B41FA5}">
                      <a16:colId xmlns:a16="http://schemas.microsoft.com/office/drawing/2014/main" val="1295008805"/>
                    </a:ext>
                  </a:extLst>
                </a:gridCol>
                <a:gridCol w="685800">
                  <a:extLst>
                    <a:ext uri="{9D8B030D-6E8A-4147-A177-3AD203B41FA5}">
                      <a16:colId xmlns:a16="http://schemas.microsoft.com/office/drawing/2014/main" val="3388482489"/>
                    </a:ext>
                  </a:extLst>
                </a:gridCol>
                <a:gridCol w="685800">
                  <a:extLst>
                    <a:ext uri="{9D8B030D-6E8A-4147-A177-3AD203B41FA5}">
                      <a16:colId xmlns:a16="http://schemas.microsoft.com/office/drawing/2014/main" val="671985996"/>
                    </a:ext>
                  </a:extLst>
                </a:gridCol>
                <a:gridCol w="685800">
                  <a:extLst>
                    <a:ext uri="{9D8B030D-6E8A-4147-A177-3AD203B41FA5}">
                      <a16:colId xmlns:a16="http://schemas.microsoft.com/office/drawing/2014/main" val="3517119624"/>
                    </a:ext>
                  </a:extLst>
                </a:gridCol>
                <a:gridCol w="685800">
                  <a:extLst>
                    <a:ext uri="{9D8B030D-6E8A-4147-A177-3AD203B41FA5}">
                      <a16:colId xmlns:a16="http://schemas.microsoft.com/office/drawing/2014/main" val="344793081"/>
                    </a:ext>
                  </a:extLst>
                </a:gridCol>
                <a:gridCol w="685800">
                  <a:extLst>
                    <a:ext uri="{9D8B030D-6E8A-4147-A177-3AD203B41FA5}">
                      <a16:colId xmlns:a16="http://schemas.microsoft.com/office/drawing/2014/main" val="884079821"/>
                    </a:ext>
                  </a:extLst>
                </a:gridCol>
                <a:gridCol w="685800">
                  <a:extLst>
                    <a:ext uri="{9D8B030D-6E8A-4147-A177-3AD203B41FA5}">
                      <a16:colId xmlns:a16="http://schemas.microsoft.com/office/drawing/2014/main" val="1477755680"/>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70697"/>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65837469"/>
                  </a:ext>
                </a:extLst>
              </a:tr>
            </a:tbl>
          </a:graphicData>
        </a:graphic>
      </p:graphicFrame>
      <p:cxnSp>
        <p:nvCxnSpPr>
          <p:cNvPr id="16" name="直線コネクタ 15">
            <a:extLst>
              <a:ext uri="{FF2B5EF4-FFF2-40B4-BE49-F238E27FC236}">
                <a16:creationId xmlns:a16="http://schemas.microsoft.com/office/drawing/2014/main" id="{9AA3920C-6257-D5D2-E409-770B75FD8476}"/>
              </a:ext>
            </a:extLst>
          </p:cNvPr>
          <p:cNvCxnSpPr/>
          <p:nvPr/>
        </p:nvCxnSpPr>
        <p:spPr>
          <a:xfrm>
            <a:off x="8986982" y="5504873"/>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463103"/>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9976F9-6108-7143-A417-10DF06DFD9B9}"/>
              </a:ext>
            </a:extLst>
          </p:cNvPr>
          <p:cNvSpPr>
            <a:spLocks noGrp="1"/>
          </p:cNvSpPr>
          <p:nvPr>
            <p:ph type="title"/>
          </p:nvPr>
        </p:nvSpPr>
        <p:spPr/>
        <p:txBody>
          <a:bodyPr/>
          <a:lstStyle/>
          <a:p>
            <a:r>
              <a:rPr lang="ja-JP" altLang="en-US"/>
              <a:t>レギュレータ</a:t>
            </a:r>
            <a:r>
              <a:rPr lang="en-US" altLang="ja-JP" dirty="0"/>
              <a:t>U603</a:t>
            </a:r>
            <a:endParaRPr kumimoji="1" lang="ja-JP" altLang="en-US"/>
          </a:p>
        </p:txBody>
      </p:sp>
      <p:pic>
        <p:nvPicPr>
          <p:cNvPr id="4" name="コンテンツ プレースホルダー 3">
            <a:extLst>
              <a:ext uri="{FF2B5EF4-FFF2-40B4-BE49-F238E27FC236}">
                <a16:creationId xmlns:a16="http://schemas.microsoft.com/office/drawing/2014/main" id="{5BCFEACB-B1A5-E74D-847A-71CA53A7895F}"/>
              </a:ext>
            </a:extLst>
          </p:cNvPr>
          <p:cNvPicPr>
            <a:picLocks noGrp="1" noChangeAspect="1"/>
          </p:cNvPicPr>
          <p:nvPr>
            <p:ph idx="1"/>
          </p:nvPr>
        </p:nvPicPr>
        <p:blipFill>
          <a:blip r:embed="rId3"/>
          <a:stretch>
            <a:fillRect/>
          </a:stretch>
        </p:blipFill>
        <p:spPr>
          <a:xfrm>
            <a:off x="1195893" y="1826110"/>
            <a:ext cx="4058005" cy="2555763"/>
          </a:xfrm>
          <a:prstGeom prst="rect">
            <a:avLst/>
          </a:prstGeom>
        </p:spPr>
      </p:pic>
      <p:pic>
        <p:nvPicPr>
          <p:cNvPr id="5" name="図 4">
            <a:extLst>
              <a:ext uri="{FF2B5EF4-FFF2-40B4-BE49-F238E27FC236}">
                <a16:creationId xmlns:a16="http://schemas.microsoft.com/office/drawing/2014/main" id="{96C70105-6D46-D640-8C7D-1AD8FDC8DACA}"/>
              </a:ext>
            </a:extLst>
          </p:cNvPr>
          <p:cNvPicPr>
            <a:picLocks noChangeAspect="1"/>
          </p:cNvPicPr>
          <p:nvPr/>
        </p:nvPicPr>
        <p:blipFill>
          <a:blip r:embed="rId4"/>
          <a:stretch>
            <a:fillRect/>
          </a:stretch>
        </p:blipFill>
        <p:spPr>
          <a:xfrm>
            <a:off x="-3586" y="4905392"/>
            <a:ext cx="8575971" cy="1939803"/>
          </a:xfrm>
          <a:prstGeom prst="rect">
            <a:avLst/>
          </a:prstGeom>
        </p:spPr>
      </p:pic>
      <p:sp>
        <p:nvSpPr>
          <p:cNvPr id="6" name="テキスト ボックス 5">
            <a:extLst>
              <a:ext uri="{FF2B5EF4-FFF2-40B4-BE49-F238E27FC236}">
                <a16:creationId xmlns:a16="http://schemas.microsoft.com/office/drawing/2014/main" id="{73F76C34-A959-7646-993C-3D115E20E935}"/>
              </a:ext>
            </a:extLst>
          </p:cNvPr>
          <p:cNvSpPr txBox="1"/>
          <p:nvPr/>
        </p:nvSpPr>
        <p:spPr>
          <a:xfrm>
            <a:off x="473337" y="1621281"/>
            <a:ext cx="5296643" cy="369332"/>
          </a:xfrm>
          <a:prstGeom prst="rect">
            <a:avLst/>
          </a:prstGeom>
          <a:noFill/>
        </p:spPr>
        <p:txBody>
          <a:bodyPr wrap="none" rtlCol="0">
            <a:spAutoFit/>
          </a:bodyPr>
          <a:lstStyle/>
          <a:p>
            <a:r>
              <a:rPr kumimoji="1" lang="ja-JP" altLang="en-US" dirty="0"/>
              <a:t>カラム</a:t>
            </a:r>
            <a:r>
              <a:rPr kumimoji="1" lang="en-US" altLang="ja-JP" dirty="0"/>
              <a:t>D</a:t>
            </a:r>
            <a:r>
              <a:rPr lang="ja-JP" altLang="en-US" dirty="0"/>
              <a:t>オプティカルドライバー</a:t>
            </a:r>
            <a:r>
              <a:rPr lang="en-US" altLang="ja-JP" dirty="0"/>
              <a:t>U409</a:t>
            </a:r>
            <a:r>
              <a:rPr lang="ja-JP" altLang="en-US" dirty="0"/>
              <a:t>の電源供給</a:t>
            </a:r>
            <a:endParaRPr kumimoji="1" lang="ja-JP" altLang="en-US" dirty="0"/>
          </a:p>
        </p:txBody>
      </p:sp>
      <p:sp>
        <p:nvSpPr>
          <p:cNvPr id="7" name="下矢印 6">
            <a:extLst>
              <a:ext uri="{FF2B5EF4-FFF2-40B4-BE49-F238E27FC236}">
                <a16:creationId xmlns:a16="http://schemas.microsoft.com/office/drawing/2014/main" id="{FB08C15B-58C8-5043-9BA6-2396380BF3FE}"/>
              </a:ext>
            </a:extLst>
          </p:cNvPr>
          <p:cNvSpPr/>
          <p:nvPr/>
        </p:nvSpPr>
        <p:spPr>
          <a:xfrm>
            <a:off x="4701093" y="1954986"/>
            <a:ext cx="172122" cy="185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a:extLst>
              <a:ext uri="{FF2B5EF4-FFF2-40B4-BE49-F238E27FC236}">
                <a16:creationId xmlns:a16="http://schemas.microsoft.com/office/drawing/2014/main" id="{73888478-8C4B-0C4B-9217-E3DA64FDC428}"/>
              </a:ext>
            </a:extLst>
          </p:cNvPr>
          <p:cNvSpPr/>
          <p:nvPr/>
        </p:nvSpPr>
        <p:spPr>
          <a:xfrm>
            <a:off x="2528048" y="5044199"/>
            <a:ext cx="172122" cy="1855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B4CD99A-12CA-5C46-B78C-EC860E21BF2C}"/>
              </a:ext>
            </a:extLst>
          </p:cNvPr>
          <p:cNvSpPr txBox="1"/>
          <p:nvPr/>
        </p:nvSpPr>
        <p:spPr>
          <a:xfrm>
            <a:off x="815210" y="4397868"/>
            <a:ext cx="4058005" cy="646331"/>
          </a:xfrm>
          <a:prstGeom prst="rect">
            <a:avLst/>
          </a:prstGeom>
          <a:noFill/>
        </p:spPr>
        <p:txBody>
          <a:bodyPr wrap="square" rtlCol="0">
            <a:spAutoFit/>
          </a:bodyPr>
          <a:lstStyle/>
          <a:p>
            <a:r>
              <a:rPr kumimoji="1" lang="ja-JP" altLang="en-US"/>
              <a:t>カラム</a:t>
            </a:r>
            <a:r>
              <a:rPr kumimoji="1" lang="en-US" altLang="ja-JP" dirty="0"/>
              <a:t>D</a:t>
            </a:r>
            <a:r>
              <a:rPr lang="ja-JP" altLang="en-US"/>
              <a:t>オプティカルドライバー</a:t>
            </a:r>
            <a:r>
              <a:rPr lang="en-US" altLang="ja-JP" dirty="0"/>
              <a:t>U409</a:t>
            </a:r>
            <a:r>
              <a:rPr lang="ja-JP" altLang="en-US"/>
              <a:t>の電源用レギュレータ</a:t>
            </a:r>
            <a:r>
              <a:rPr lang="en-US" altLang="ja-JP" dirty="0"/>
              <a:t>U603</a:t>
            </a:r>
            <a:endParaRPr kumimoji="1" lang="ja-JP" altLang="en-US"/>
          </a:p>
        </p:txBody>
      </p:sp>
      <p:pic>
        <p:nvPicPr>
          <p:cNvPr id="10" name="図 9">
            <a:extLst>
              <a:ext uri="{FF2B5EF4-FFF2-40B4-BE49-F238E27FC236}">
                <a16:creationId xmlns:a16="http://schemas.microsoft.com/office/drawing/2014/main" id="{D96E5EE5-2F99-8041-9B0F-C6F89405E350}"/>
              </a:ext>
            </a:extLst>
          </p:cNvPr>
          <p:cNvPicPr>
            <a:picLocks noChangeAspect="1"/>
          </p:cNvPicPr>
          <p:nvPr/>
        </p:nvPicPr>
        <p:blipFill>
          <a:blip r:embed="rId5"/>
          <a:stretch>
            <a:fillRect/>
          </a:stretch>
        </p:blipFill>
        <p:spPr>
          <a:xfrm>
            <a:off x="6892663" y="232373"/>
            <a:ext cx="4826000" cy="5829300"/>
          </a:xfrm>
          <a:prstGeom prst="rect">
            <a:avLst/>
          </a:prstGeom>
        </p:spPr>
      </p:pic>
      <p:sp>
        <p:nvSpPr>
          <p:cNvPr id="11" name="下矢印 10">
            <a:extLst>
              <a:ext uri="{FF2B5EF4-FFF2-40B4-BE49-F238E27FC236}">
                <a16:creationId xmlns:a16="http://schemas.microsoft.com/office/drawing/2014/main" id="{76EA80F4-0D55-524E-81D2-9802AA6DC994}"/>
              </a:ext>
            </a:extLst>
          </p:cNvPr>
          <p:cNvSpPr/>
          <p:nvPr/>
        </p:nvSpPr>
        <p:spPr>
          <a:xfrm rot="2477108">
            <a:off x="9300980" y="1739972"/>
            <a:ext cx="569857" cy="557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184517B0-CC62-2E40-BB1C-CCA137B88757}"/>
              </a:ext>
            </a:extLst>
          </p:cNvPr>
          <p:cNvPicPr>
            <a:picLocks noChangeAspect="1"/>
          </p:cNvPicPr>
          <p:nvPr/>
        </p:nvPicPr>
        <p:blipFill>
          <a:blip r:embed="rId6"/>
          <a:stretch>
            <a:fillRect/>
          </a:stretch>
        </p:blipFill>
        <p:spPr>
          <a:xfrm>
            <a:off x="5638031" y="232373"/>
            <a:ext cx="3060700" cy="2019300"/>
          </a:xfrm>
          <a:prstGeom prst="rect">
            <a:avLst/>
          </a:prstGeom>
        </p:spPr>
      </p:pic>
      <p:sp>
        <p:nvSpPr>
          <p:cNvPr id="13" name="テキスト ボックス 12">
            <a:extLst>
              <a:ext uri="{FF2B5EF4-FFF2-40B4-BE49-F238E27FC236}">
                <a16:creationId xmlns:a16="http://schemas.microsoft.com/office/drawing/2014/main" id="{8BB72589-F212-9D4D-9D2F-36CC9A153570}"/>
              </a:ext>
            </a:extLst>
          </p:cNvPr>
          <p:cNvSpPr txBox="1"/>
          <p:nvPr/>
        </p:nvSpPr>
        <p:spPr>
          <a:xfrm>
            <a:off x="4284399" y="6152013"/>
            <a:ext cx="7667347" cy="646331"/>
          </a:xfrm>
          <a:prstGeom prst="rect">
            <a:avLst/>
          </a:prstGeom>
          <a:solidFill>
            <a:schemeClr val="accent2">
              <a:lumMod val="20000"/>
              <a:lumOff val="80000"/>
            </a:schemeClr>
          </a:solidFill>
        </p:spPr>
        <p:txBody>
          <a:bodyPr wrap="square" rtlCol="0">
            <a:spAutoFit/>
          </a:bodyPr>
          <a:lstStyle/>
          <a:p>
            <a:r>
              <a:rPr kumimoji="1" lang="ja-JP" altLang="en-US"/>
              <a:t>このレギュレータ</a:t>
            </a:r>
            <a:r>
              <a:rPr kumimoji="1" lang="en-US" altLang="ja-JP" dirty="0"/>
              <a:t>U603</a:t>
            </a:r>
            <a:r>
              <a:rPr kumimoji="1" lang="ja-JP" altLang="en-US"/>
              <a:t>の出力</a:t>
            </a:r>
            <a:r>
              <a:rPr kumimoji="1" lang="en-US" altLang="ja-JP" dirty="0"/>
              <a:t>(Leg-2</a:t>
            </a:r>
            <a:r>
              <a:rPr lang="en-US" altLang="ja-JP" dirty="0"/>
              <a:t>)</a:t>
            </a:r>
            <a:r>
              <a:rPr lang="ja-JP" altLang="en-US"/>
              <a:t>がオプティカルドライバーの</a:t>
            </a:r>
            <a:r>
              <a:rPr lang="en-US" altLang="ja-JP" dirty="0"/>
              <a:t>3.3V</a:t>
            </a:r>
            <a:r>
              <a:rPr lang="ja-JP" altLang="en-US"/>
              <a:t>に導通しているか確認後、レギュレータの入出力をチェックする。</a:t>
            </a:r>
            <a:endParaRPr lang="en-US" altLang="ja-JP" dirty="0"/>
          </a:p>
        </p:txBody>
      </p:sp>
      <p:sp>
        <p:nvSpPr>
          <p:cNvPr id="14" name="正方形/長方形 13">
            <a:extLst>
              <a:ext uri="{FF2B5EF4-FFF2-40B4-BE49-F238E27FC236}">
                <a16:creationId xmlns:a16="http://schemas.microsoft.com/office/drawing/2014/main" id="{51399394-CB91-6647-B061-0D6785481F24}"/>
              </a:ext>
            </a:extLst>
          </p:cNvPr>
          <p:cNvSpPr/>
          <p:nvPr/>
        </p:nvSpPr>
        <p:spPr>
          <a:xfrm>
            <a:off x="929085" y="1259218"/>
            <a:ext cx="6096000" cy="276999"/>
          </a:xfrm>
          <a:prstGeom prst="rect">
            <a:avLst/>
          </a:prstGeom>
        </p:spPr>
        <p:txBody>
          <a:bodyPr>
            <a:spAutoFit/>
          </a:bodyPr>
          <a:lstStyle/>
          <a:p>
            <a:r>
              <a:rPr lang="ja-JP" altLang="en-US" sz="1200" dirty="0"/>
              <a:t>https://www.mouser.com/datasheet/2/609/158457a-1270709.pdf</a:t>
            </a:r>
          </a:p>
        </p:txBody>
      </p:sp>
      <p:sp>
        <p:nvSpPr>
          <p:cNvPr id="15" name="屈折矢印 14">
            <a:extLst>
              <a:ext uri="{FF2B5EF4-FFF2-40B4-BE49-F238E27FC236}">
                <a16:creationId xmlns:a16="http://schemas.microsoft.com/office/drawing/2014/main" id="{ED13DF16-A13A-8043-9AE6-8EB481021490}"/>
              </a:ext>
            </a:extLst>
          </p:cNvPr>
          <p:cNvSpPr/>
          <p:nvPr/>
        </p:nvSpPr>
        <p:spPr>
          <a:xfrm rot="16200000">
            <a:off x="4397646" y="2911953"/>
            <a:ext cx="2903624" cy="1360868"/>
          </a:xfrm>
          <a:prstGeom prst="bentUpArrow">
            <a:avLst>
              <a:gd name="adj1" fmla="val 2095"/>
              <a:gd name="adj2" fmla="val 8025"/>
              <a:gd name="adj3" fmla="val 1314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7351288"/>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874D8B-D1E8-3D8C-18E2-C97FEEC12DDB}"/>
              </a:ext>
            </a:extLst>
          </p:cNvPr>
          <p:cNvSpPr>
            <a:spLocks noGrp="1"/>
          </p:cNvSpPr>
          <p:nvPr>
            <p:ph idx="1"/>
          </p:nvPr>
        </p:nvSpPr>
        <p:spPr>
          <a:xfrm>
            <a:off x="838200" y="1825625"/>
            <a:ext cx="6639910" cy="4351338"/>
          </a:xfrm>
        </p:spPr>
        <p:txBody>
          <a:bodyPr>
            <a:normAutofit lnSpcReduction="10000"/>
          </a:bodyPr>
          <a:lstStyle/>
          <a:p>
            <a:r>
              <a:rPr kumimoji="1" lang="en-US" altLang="ja-JP" sz="2000" dirty="0"/>
              <a:t>U603</a:t>
            </a:r>
            <a:r>
              <a:rPr kumimoji="1" lang="ja-JP" altLang="en-US" sz="2000" dirty="0"/>
              <a:t>の</a:t>
            </a:r>
            <a:r>
              <a:rPr kumimoji="1" lang="en-US" altLang="ja-JP" sz="2000" dirty="0" err="1"/>
              <a:t>Vout</a:t>
            </a:r>
            <a:r>
              <a:rPr kumimoji="1" lang="ja-JP" altLang="en-US" sz="2000" dirty="0"/>
              <a:t>と</a:t>
            </a:r>
            <a:r>
              <a:rPr kumimoji="1" lang="en-US" altLang="ja-JP" sz="2000" dirty="0"/>
              <a:t>D</a:t>
            </a:r>
            <a:r>
              <a:rPr kumimoji="1" lang="ja-JP" altLang="en-US" sz="2000" dirty="0"/>
              <a:t>ポート</a:t>
            </a:r>
            <a:r>
              <a:rPr lang="ja-JP" altLang="en-US" sz="2000" dirty="0"/>
              <a:t>（</a:t>
            </a:r>
            <a:r>
              <a:rPr lang="en-US" altLang="ja-JP" sz="2000" dirty="0"/>
              <a:t>OPD</a:t>
            </a:r>
            <a:r>
              <a:rPr lang="ja-JP" altLang="en-US" sz="2000" dirty="0"/>
              <a:t>の</a:t>
            </a:r>
            <a:r>
              <a:rPr lang="en-US" altLang="ja-JP" sz="2000" dirty="0" err="1"/>
              <a:t>Vcct</a:t>
            </a:r>
            <a:r>
              <a:rPr lang="ja-JP" altLang="en-US" sz="2000" dirty="0"/>
              <a:t>）の導通チェックを行ったところ、音はならなかったが約</a:t>
            </a:r>
            <a:r>
              <a:rPr lang="en-US" altLang="ja-JP" sz="2000" dirty="0"/>
              <a:t>100Ω</a:t>
            </a:r>
            <a:r>
              <a:rPr lang="ja-JP" altLang="en-US" sz="2000" dirty="0"/>
              <a:t>の抵抗値が測定された。</a:t>
            </a:r>
            <a:endParaRPr lang="en-US" altLang="ja-JP" sz="2000" dirty="0"/>
          </a:p>
          <a:p>
            <a:endParaRPr lang="en-US" altLang="ja-JP" sz="2000" dirty="0"/>
          </a:p>
          <a:p>
            <a:r>
              <a:rPr lang="en-US" altLang="ja-JP" sz="2000" dirty="0"/>
              <a:t>U603</a:t>
            </a:r>
            <a:r>
              <a:rPr lang="ja-JP" altLang="en-US" sz="2000" dirty="0"/>
              <a:t>の</a:t>
            </a:r>
            <a:r>
              <a:rPr lang="en-US" altLang="ja-JP" sz="2000" dirty="0" err="1"/>
              <a:t>Vout</a:t>
            </a:r>
            <a:r>
              <a:rPr lang="ja-JP" altLang="en-US" sz="2000" dirty="0"/>
              <a:t>と</a:t>
            </a:r>
            <a:r>
              <a:rPr lang="en-US" altLang="ja-JP" sz="2000" dirty="0"/>
              <a:t>C</a:t>
            </a:r>
            <a:r>
              <a:rPr lang="ja-JP" altLang="en-US" sz="2000" dirty="0"/>
              <a:t>ポートでは音は鳴り、約</a:t>
            </a:r>
            <a:r>
              <a:rPr lang="en-US" altLang="ja-JP" sz="2000" dirty="0"/>
              <a:t>2.4Ω</a:t>
            </a:r>
            <a:r>
              <a:rPr lang="ja-JP" altLang="en-US" sz="2000" dirty="0"/>
              <a:t>の抵抗値が測定された。</a:t>
            </a:r>
            <a:r>
              <a:rPr lang="en-US" altLang="ja-JP" sz="2000" dirty="0"/>
              <a:t>A,B</a:t>
            </a:r>
            <a:r>
              <a:rPr lang="ja-JP" altLang="en-US" sz="2000" dirty="0"/>
              <a:t>ポートでは導通していなかった。</a:t>
            </a:r>
            <a:endParaRPr lang="en-US" altLang="ja-JP" sz="2000" dirty="0"/>
          </a:p>
          <a:p>
            <a:endParaRPr lang="en-US" altLang="ja-JP" sz="2000" dirty="0"/>
          </a:p>
          <a:p>
            <a:r>
              <a:rPr lang="en-US" altLang="ja-JP" sz="2000" dirty="0"/>
              <a:t>U17</a:t>
            </a:r>
            <a:r>
              <a:rPr lang="ja-JP" altLang="en-US" sz="2000" dirty="0"/>
              <a:t>の</a:t>
            </a:r>
            <a:r>
              <a:rPr lang="en-US" altLang="ja-JP" sz="2000" dirty="0"/>
              <a:t>Leg-2</a:t>
            </a:r>
            <a:r>
              <a:rPr lang="ja-JP" altLang="en-US" sz="2000" dirty="0"/>
              <a:t>（</a:t>
            </a:r>
            <a:r>
              <a:rPr lang="en-US" altLang="ja-JP" sz="2000" dirty="0" err="1"/>
              <a:t>Vout</a:t>
            </a:r>
            <a:r>
              <a:rPr lang="ja-JP" altLang="en-US" sz="2000" dirty="0"/>
              <a:t>？）と</a:t>
            </a:r>
            <a:r>
              <a:rPr lang="en-US" altLang="ja-JP" sz="2000" dirty="0"/>
              <a:t>A,B</a:t>
            </a:r>
            <a:r>
              <a:rPr lang="ja-JP" altLang="en-US" sz="2000" dirty="0"/>
              <a:t>ポートは導通していた。抵抗値は約</a:t>
            </a:r>
            <a:r>
              <a:rPr lang="en-US" altLang="ja-JP" sz="2000" dirty="0"/>
              <a:t>2.4Ω</a:t>
            </a:r>
            <a:r>
              <a:rPr lang="ja-JP" altLang="en-US" sz="2000" dirty="0"/>
              <a:t>。</a:t>
            </a:r>
            <a:r>
              <a:rPr lang="en-US" altLang="ja-JP" sz="2000" dirty="0"/>
              <a:t>C,D</a:t>
            </a:r>
            <a:r>
              <a:rPr lang="ja-JP" altLang="en-US" sz="2000" dirty="0"/>
              <a:t>ポートは導通していなかった。</a:t>
            </a:r>
            <a:endParaRPr lang="en-US" altLang="ja-JP" sz="2000" dirty="0"/>
          </a:p>
          <a:p>
            <a:endParaRPr lang="en-US" altLang="ja-JP" sz="2000" dirty="0"/>
          </a:p>
          <a:p>
            <a:r>
              <a:rPr lang="ja-JP" altLang="en-US" sz="2000" dirty="0"/>
              <a:t>この結果から</a:t>
            </a:r>
            <a:r>
              <a:rPr lang="en-US" altLang="ja-JP" sz="2000" dirty="0"/>
              <a:t>U603</a:t>
            </a:r>
            <a:r>
              <a:rPr lang="ja-JP" altLang="en-US" sz="2000" dirty="0"/>
              <a:t>は</a:t>
            </a:r>
            <a:r>
              <a:rPr lang="en-US" altLang="ja-JP" sz="2000" dirty="0"/>
              <a:t>C,D</a:t>
            </a:r>
            <a:r>
              <a:rPr lang="ja-JP" altLang="en-US" sz="2000" dirty="0"/>
              <a:t>ポート、</a:t>
            </a:r>
            <a:r>
              <a:rPr lang="en-US" altLang="ja-JP" sz="2000" dirty="0"/>
              <a:t>U17</a:t>
            </a:r>
            <a:r>
              <a:rPr lang="ja-JP" altLang="en-US" sz="2000" dirty="0"/>
              <a:t>は</a:t>
            </a:r>
            <a:r>
              <a:rPr lang="en-US" altLang="ja-JP" sz="2000" dirty="0"/>
              <a:t>A,B</a:t>
            </a:r>
            <a:r>
              <a:rPr lang="ja-JP" altLang="en-US" sz="2000" dirty="0"/>
              <a:t>ポートに対応するレギュレータだと仮定して、抵抗値が</a:t>
            </a:r>
            <a:r>
              <a:rPr lang="en-US" altLang="ja-JP" sz="2000" dirty="0"/>
              <a:t>A,B,C</a:t>
            </a:r>
            <a:r>
              <a:rPr lang="ja-JP" altLang="en-US" sz="2000" dirty="0"/>
              <a:t>ポートと比べると約</a:t>
            </a:r>
            <a:r>
              <a:rPr lang="en-US" altLang="ja-JP" sz="2000" dirty="0"/>
              <a:t>40</a:t>
            </a:r>
            <a:r>
              <a:rPr lang="ja-JP" altLang="en-US" sz="2000" dirty="0"/>
              <a:t>倍程度違うことが問題ではないかと考えます。</a:t>
            </a:r>
            <a:endParaRPr lang="en-US" altLang="ja-JP" sz="2000" dirty="0"/>
          </a:p>
          <a:p>
            <a:endParaRPr lang="en-US" altLang="ja-JP" sz="2000" dirty="0"/>
          </a:p>
          <a:p>
            <a:endParaRPr lang="en-US" altLang="ja-JP" sz="2000" dirty="0"/>
          </a:p>
          <a:p>
            <a:endParaRPr lang="en-US" altLang="ja-JP" sz="2000" dirty="0"/>
          </a:p>
          <a:p>
            <a:endParaRPr lang="en-US" altLang="ja-JP" sz="2000" dirty="0"/>
          </a:p>
        </p:txBody>
      </p:sp>
      <p:pic>
        <p:nvPicPr>
          <p:cNvPr id="4" name="図 3">
            <a:extLst>
              <a:ext uri="{FF2B5EF4-FFF2-40B4-BE49-F238E27FC236}">
                <a16:creationId xmlns:a16="http://schemas.microsoft.com/office/drawing/2014/main" id="{25A4F10C-F084-D431-369E-980DDFD597B2}"/>
              </a:ext>
            </a:extLst>
          </p:cNvPr>
          <p:cNvPicPr>
            <a:picLocks noChangeAspect="1"/>
          </p:cNvPicPr>
          <p:nvPr/>
        </p:nvPicPr>
        <p:blipFill>
          <a:blip r:embed="rId2"/>
          <a:stretch>
            <a:fillRect/>
          </a:stretch>
        </p:blipFill>
        <p:spPr>
          <a:xfrm>
            <a:off x="6910593" y="423620"/>
            <a:ext cx="4826000" cy="5829300"/>
          </a:xfrm>
          <a:prstGeom prst="rect">
            <a:avLst/>
          </a:prstGeom>
        </p:spPr>
      </p:pic>
      <p:sp>
        <p:nvSpPr>
          <p:cNvPr id="5" name="円形吹き出し 4">
            <a:extLst>
              <a:ext uri="{FF2B5EF4-FFF2-40B4-BE49-F238E27FC236}">
                <a16:creationId xmlns:a16="http://schemas.microsoft.com/office/drawing/2014/main" id="{A3D37CB7-9E2E-E448-9F7D-97CC5C8D5B6E}"/>
              </a:ext>
            </a:extLst>
          </p:cNvPr>
          <p:cNvSpPr/>
          <p:nvPr/>
        </p:nvSpPr>
        <p:spPr>
          <a:xfrm>
            <a:off x="7377188" y="4001294"/>
            <a:ext cx="4814812" cy="1951831"/>
          </a:xfrm>
          <a:prstGeom prst="wedgeEllipseCallout">
            <a:avLst>
              <a:gd name="adj1" fmla="val -57029"/>
              <a:gd name="adj2" fmla="val -1317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a:t>「音がなる」という情報は、テスターが何オーム以下で音がなる設定かという情報がなければ無意味。この場合、観測した具体的な抵抗値を記すべき。</a:t>
            </a:r>
          </a:p>
        </p:txBody>
      </p:sp>
      <p:sp>
        <p:nvSpPr>
          <p:cNvPr id="2" name="タイトル 1">
            <a:extLst>
              <a:ext uri="{FF2B5EF4-FFF2-40B4-BE49-F238E27FC236}">
                <a16:creationId xmlns:a16="http://schemas.microsoft.com/office/drawing/2014/main" id="{EEAD4E48-1405-2F94-0BF6-C07C6CE9008F}"/>
              </a:ext>
            </a:extLst>
          </p:cNvPr>
          <p:cNvSpPr>
            <a:spLocks noGrp="1"/>
          </p:cNvSpPr>
          <p:nvPr>
            <p:ph type="title"/>
          </p:nvPr>
        </p:nvSpPr>
        <p:spPr/>
        <p:txBody>
          <a:bodyPr/>
          <a:lstStyle/>
          <a:p>
            <a:r>
              <a:rPr kumimoji="1" lang="ja-JP" altLang="en-US"/>
              <a:t>レギュレータ</a:t>
            </a:r>
            <a:r>
              <a:rPr kumimoji="1" lang="en-US" altLang="ja-JP" dirty="0"/>
              <a:t>U603</a:t>
            </a:r>
            <a:r>
              <a:rPr kumimoji="1" lang="ja-JP" altLang="en-US"/>
              <a:t>の動作チェック</a:t>
            </a:r>
          </a:p>
        </p:txBody>
      </p:sp>
      <p:sp>
        <p:nvSpPr>
          <p:cNvPr id="6" name="円形吹き出し 5">
            <a:extLst>
              <a:ext uri="{FF2B5EF4-FFF2-40B4-BE49-F238E27FC236}">
                <a16:creationId xmlns:a16="http://schemas.microsoft.com/office/drawing/2014/main" id="{15B16256-E540-804F-AA1B-7ED1EBBA8B76}"/>
              </a:ext>
            </a:extLst>
          </p:cNvPr>
          <p:cNvSpPr/>
          <p:nvPr/>
        </p:nvSpPr>
        <p:spPr>
          <a:xfrm>
            <a:off x="5470530" y="6216115"/>
            <a:ext cx="2264218" cy="343483"/>
          </a:xfrm>
          <a:prstGeom prst="wedgeEllipseCallout">
            <a:avLst>
              <a:gd name="adj1" fmla="val -57029"/>
              <a:gd name="adj2" fmla="val -1317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a:t>次ページ参照</a:t>
            </a:r>
            <a:endParaRPr kumimoji="1" lang="ja-JP" altLang="en-US"/>
          </a:p>
        </p:txBody>
      </p:sp>
    </p:spTree>
    <p:extLst>
      <p:ext uri="{BB962C8B-B14F-4D97-AF65-F5344CB8AC3E}">
        <p14:creationId xmlns:p14="http://schemas.microsoft.com/office/powerpoint/2010/main" val="3394535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F4249-6F2E-1243-919C-B4B5F9C8D13D}"/>
              </a:ext>
            </a:extLst>
          </p:cNvPr>
          <p:cNvSpPr>
            <a:spLocks noGrp="1"/>
          </p:cNvSpPr>
          <p:nvPr>
            <p:ph type="title"/>
          </p:nvPr>
        </p:nvSpPr>
        <p:spPr/>
        <p:txBody>
          <a:bodyPr/>
          <a:lstStyle/>
          <a:p>
            <a:r>
              <a:rPr kumimoji="1" lang="en-US" altLang="ja-JP" dirty="0"/>
              <a:t>U603 and U17</a:t>
            </a:r>
            <a:r>
              <a:rPr kumimoji="1" lang="ja-JP" altLang="en-US"/>
              <a:t> </a:t>
            </a:r>
            <a:r>
              <a:rPr kumimoji="1" lang="en-US" altLang="ja-JP" dirty="0"/>
              <a:t>Regulators</a:t>
            </a:r>
            <a:endParaRPr kumimoji="1" lang="ja-JP" altLang="en-US"/>
          </a:p>
        </p:txBody>
      </p:sp>
      <p:pic>
        <p:nvPicPr>
          <p:cNvPr id="4" name="コンテンツ プレースホルダー 3">
            <a:extLst>
              <a:ext uri="{FF2B5EF4-FFF2-40B4-BE49-F238E27FC236}">
                <a16:creationId xmlns:a16="http://schemas.microsoft.com/office/drawing/2014/main" id="{3B508FA8-BBA6-B14C-92F5-D10009C6124B}"/>
              </a:ext>
            </a:extLst>
          </p:cNvPr>
          <p:cNvPicPr>
            <a:picLocks noGrp="1" noChangeAspect="1"/>
          </p:cNvPicPr>
          <p:nvPr>
            <p:ph idx="1"/>
          </p:nvPr>
        </p:nvPicPr>
        <p:blipFill>
          <a:blip r:embed="rId2"/>
          <a:stretch>
            <a:fillRect/>
          </a:stretch>
        </p:blipFill>
        <p:spPr>
          <a:xfrm>
            <a:off x="838201" y="1758875"/>
            <a:ext cx="9429349" cy="2027817"/>
          </a:xfrm>
          <a:prstGeom prst="rect">
            <a:avLst/>
          </a:prstGeom>
        </p:spPr>
      </p:pic>
      <p:pic>
        <p:nvPicPr>
          <p:cNvPr id="5" name="図 4">
            <a:extLst>
              <a:ext uri="{FF2B5EF4-FFF2-40B4-BE49-F238E27FC236}">
                <a16:creationId xmlns:a16="http://schemas.microsoft.com/office/drawing/2014/main" id="{665274EA-CD9C-A040-AC29-D1EE42ADD1AF}"/>
              </a:ext>
            </a:extLst>
          </p:cNvPr>
          <p:cNvPicPr>
            <a:picLocks noChangeAspect="1"/>
          </p:cNvPicPr>
          <p:nvPr/>
        </p:nvPicPr>
        <p:blipFill>
          <a:blip r:embed="rId3"/>
          <a:stretch>
            <a:fillRect/>
          </a:stretch>
        </p:blipFill>
        <p:spPr>
          <a:xfrm>
            <a:off x="569258" y="4037759"/>
            <a:ext cx="9478384" cy="2117301"/>
          </a:xfrm>
          <a:prstGeom prst="rect">
            <a:avLst/>
          </a:prstGeom>
        </p:spPr>
      </p:pic>
      <p:sp>
        <p:nvSpPr>
          <p:cNvPr id="6" name="円形吹き出し 5">
            <a:extLst>
              <a:ext uri="{FF2B5EF4-FFF2-40B4-BE49-F238E27FC236}">
                <a16:creationId xmlns:a16="http://schemas.microsoft.com/office/drawing/2014/main" id="{0C4D8899-EE7C-1747-B7B6-8E1E3FE3647F}"/>
              </a:ext>
            </a:extLst>
          </p:cNvPr>
          <p:cNvSpPr/>
          <p:nvPr/>
        </p:nvSpPr>
        <p:spPr>
          <a:xfrm>
            <a:off x="4331565" y="5594464"/>
            <a:ext cx="3975335" cy="1403189"/>
          </a:xfrm>
          <a:prstGeom prst="wedgeEllipseCallout">
            <a:avLst>
              <a:gd name="adj1" fmla="val -56105"/>
              <a:gd name="adj2" fmla="val -9080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dirty="0"/>
              <a:t>U109(</a:t>
            </a:r>
            <a:r>
              <a:rPr lang="ja-JP" altLang="en-US"/>
              <a:t>カラム</a:t>
            </a:r>
            <a:r>
              <a:rPr lang="en-US" altLang="ja-JP" dirty="0"/>
              <a:t>A</a:t>
            </a:r>
            <a:r>
              <a:rPr lang="ja-JP" altLang="en-US"/>
              <a:t>のオプティカルドライバー）は</a:t>
            </a:r>
            <a:r>
              <a:rPr lang="en-US" altLang="ja-JP" dirty="0"/>
              <a:t>U17</a:t>
            </a:r>
            <a:r>
              <a:rPr lang="ja-JP" altLang="en-US"/>
              <a:t>から供給されていることを回路図で確認しました。</a:t>
            </a:r>
            <a:endParaRPr kumimoji="1" lang="ja-JP" altLang="en-US"/>
          </a:p>
        </p:txBody>
      </p:sp>
      <p:pic>
        <p:nvPicPr>
          <p:cNvPr id="7" name="図 6">
            <a:extLst>
              <a:ext uri="{FF2B5EF4-FFF2-40B4-BE49-F238E27FC236}">
                <a16:creationId xmlns:a16="http://schemas.microsoft.com/office/drawing/2014/main" id="{5BEE19B9-571C-AB48-9E5B-25B597CCB8DE}"/>
              </a:ext>
            </a:extLst>
          </p:cNvPr>
          <p:cNvPicPr>
            <a:picLocks noChangeAspect="1"/>
          </p:cNvPicPr>
          <p:nvPr/>
        </p:nvPicPr>
        <p:blipFill rotWithShape="1">
          <a:blip r:embed="rId4"/>
          <a:srcRect l="-237" t="5149"/>
          <a:stretch/>
        </p:blipFill>
        <p:spPr>
          <a:xfrm>
            <a:off x="7860436" y="4401782"/>
            <a:ext cx="3931979" cy="2161544"/>
          </a:xfrm>
          <a:prstGeom prst="rect">
            <a:avLst/>
          </a:prstGeom>
        </p:spPr>
      </p:pic>
      <p:pic>
        <p:nvPicPr>
          <p:cNvPr id="8" name="コンテンツ プレースホルダー 3">
            <a:extLst>
              <a:ext uri="{FF2B5EF4-FFF2-40B4-BE49-F238E27FC236}">
                <a16:creationId xmlns:a16="http://schemas.microsoft.com/office/drawing/2014/main" id="{9B90996A-8929-EB4A-B388-54A1DE04FD12}"/>
              </a:ext>
            </a:extLst>
          </p:cNvPr>
          <p:cNvPicPr>
            <a:picLocks noChangeAspect="1"/>
          </p:cNvPicPr>
          <p:nvPr/>
        </p:nvPicPr>
        <p:blipFill>
          <a:blip r:embed="rId5"/>
          <a:stretch>
            <a:fillRect/>
          </a:stretch>
        </p:blipFill>
        <p:spPr>
          <a:xfrm>
            <a:off x="7838920" y="1542359"/>
            <a:ext cx="4058005" cy="2555763"/>
          </a:xfrm>
          <a:prstGeom prst="rect">
            <a:avLst/>
          </a:prstGeom>
        </p:spPr>
      </p:pic>
      <p:cxnSp>
        <p:nvCxnSpPr>
          <p:cNvPr id="10" name="直線コネクタ 9">
            <a:extLst>
              <a:ext uri="{FF2B5EF4-FFF2-40B4-BE49-F238E27FC236}">
                <a16:creationId xmlns:a16="http://schemas.microsoft.com/office/drawing/2014/main" id="{3A93A667-0612-2945-8818-FE8FF71BEF42}"/>
              </a:ext>
            </a:extLst>
          </p:cNvPr>
          <p:cNvCxnSpPr/>
          <p:nvPr/>
        </p:nvCxnSpPr>
        <p:spPr>
          <a:xfrm>
            <a:off x="8132781" y="2054710"/>
            <a:ext cx="3221019"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922C5913-D56D-BB4D-8F30-D6981B740684}"/>
              </a:ext>
            </a:extLst>
          </p:cNvPr>
          <p:cNvCxnSpPr/>
          <p:nvPr/>
        </p:nvCxnSpPr>
        <p:spPr>
          <a:xfrm>
            <a:off x="8186570" y="4542781"/>
            <a:ext cx="3221019"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テキスト ボックス 11">
            <a:extLst>
              <a:ext uri="{FF2B5EF4-FFF2-40B4-BE49-F238E27FC236}">
                <a16:creationId xmlns:a16="http://schemas.microsoft.com/office/drawing/2014/main" id="{C8306294-7B1F-1E4B-B39C-212260FE7353}"/>
              </a:ext>
            </a:extLst>
          </p:cNvPr>
          <p:cNvSpPr txBox="1"/>
          <p:nvPr/>
        </p:nvSpPr>
        <p:spPr>
          <a:xfrm>
            <a:off x="7679596" y="46017"/>
            <a:ext cx="4376651"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a:t>恐らく皆の結論は正しいので、では何故抵抗値が</a:t>
            </a:r>
            <a:r>
              <a:rPr kumimoji="1" lang="en-US" altLang="ja-JP" dirty="0"/>
              <a:t>D</a:t>
            </a:r>
            <a:r>
              <a:rPr kumimoji="1" lang="ja-JP" altLang="en-US"/>
              <a:t>だけ大きいのか、どうやって</a:t>
            </a:r>
            <a:r>
              <a:rPr kumimoji="1" lang="en-US" altLang="ja-JP" dirty="0"/>
              <a:t>D</a:t>
            </a:r>
            <a:r>
              <a:rPr kumimoji="1" lang="ja-JP" altLang="en-US"/>
              <a:t>のオプティカルドライバーに</a:t>
            </a:r>
            <a:r>
              <a:rPr kumimoji="1" lang="en-US" altLang="ja-JP" dirty="0"/>
              <a:t>3.3V</a:t>
            </a:r>
            <a:r>
              <a:rPr kumimoji="1" lang="ja-JP" altLang="en-US"/>
              <a:t>供給できるのか、検討するすが次のステップ。これは流石にハヤシレピック社のエンジニアと相談したいと思います。</a:t>
            </a:r>
          </a:p>
        </p:txBody>
      </p:sp>
    </p:spTree>
    <p:extLst>
      <p:ext uri="{BB962C8B-B14F-4D97-AF65-F5344CB8AC3E}">
        <p14:creationId xmlns:p14="http://schemas.microsoft.com/office/powerpoint/2010/main" val="33324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4B115-6D61-A1CB-EA38-FFF0690BF6AD}"/>
              </a:ext>
            </a:extLst>
          </p:cNvPr>
          <p:cNvSpPr>
            <a:spLocks noGrp="1"/>
          </p:cNvSpPr>
          <p:nvPr>
            <p:ph type="title"/>
          </p:nvPr>
        </p:nvSpPr>
        <p:spPr/>
        <p:txBody>
          <a:bodyPr/>
          <a:lstStyle/>
          <a:p>
            <a:r>
              <a:rPr kumimoji="1" lang="ja-JP" altLang="en-US" dirty="0"/>
              <a:t>結果</a:t>
            </a:r>
          </a:p>
        </p:txBody>
      </p:sp>
      <p:pic>
        <p:nvPicPr>
          <p:cNvPr id="11" name="図 10">
            <a:extLst>
              <a:ext uri="{FF2B5EF4-FFF2-40B4-BE49-F238E27FC236}">
                <a16:creationId xmlns:a16="http://schemas.microsoft.com/office/drawing/2014/main" id="{4DBEE75A-5EEC-34A4-87D9-B01993765219}"/>
              </a:ext>
            </a:extLst>
          </p:cNvPr>
          <p:cNvPicPr>
            <a:picLocks noChangeAspect="1"/>
          </p:cNvPicPr>
          <p:nvPr/>
        </p:nvPicPr>
        <p:blipFill>
          <a:blip r:embed="rId3"/>
          <a:stretch>
            <a:fillRect/>
          </a:stretch>
        </p:blipFill>
        <p:spPr>
          <a:xfrm>
            <a:off x="983946" y="3677965"/>
            <a:ext cx="695325" cy="466725"/>
          </a:xfrm>
          <a:prstGeom prst="rect">
            <a:avLst/>
          </a:prstGeom>
        </p:spPr>
      </p:pic>
      <p:pic>
        <p:nvPicPr>
          <p:cNvPr id="13" name="図 12">
            <a:extLst>
              <a:ext uri="{FF2B5EF4-FFF2-40B4-BE49-F238E27FC236}">
                <a16:creationId xmlns:a16="http://schemas.microsoft.com/office/drawing/2014/main" id="{9B354880-8499-ECE2-D319-B4664D707372}"/>
              </a:ext>
            </a:extLst>
          </p:cNvPr>
          <p:cNvPicPr>
            <a:picLocks noChangeAspect="1"/>
          </p:cNvPicPr>
          <p:nvPr/>
        </p:nvPicPr>
        <p:blipFill>
          <a:blip r:embed="rId4"/>
          <a:stretch>
            <a:fillRect/>
          </a:stretch>
        </p:blipFill>
        <p:spPr>
          <a:xfrm>
            <a:off x="983946" y="4287565"/>
            <a:ext cx="695325" cy="466725"/>
          </a:xfrm>
          <a:prstGeom prst="rect">
            <a:avLst/>
          </a:prstGeom>
        </p:spPr>
      </p:pic>
      <p:pic>
        <p:nvPicPr>
          <p:cNvPr id="15" name="図 14">
            <a:extLst>
              <a:ext uri="{FF2B5EF4-FFF2-40B4-BE49-F238E27FC236}">
                <a16:creationId xmlns:a16="http://schemas.microsoft.com/office/drawing/2014/main" id="{4C541973-A8FA-4F53-BCAD-5D7359E89E90}"/>
              </a:ext>
            </a:extLst>
          </p:cNvPr>
          <p:cNvPicPr>
            <a:picLocks noChangeAspect="1"/>
          </p:cNvPicPr>
          <p:nvPr/>
        </p:nvPicPr>
        <p:blipFill>
          <a:blip r:embed="rId5"/>
          <a:stretch>
            <a:fillRect/>
          </a:stretch>
        </p:blipFill>
        <p:spPr>
          <a:xfrm>
            <a:off x="983945" y="4943172"/>
            <a:ext cx="695325" cy="466725"/>
          </a:xfrm>
          <a:prstGeom prst="rect">
            <a:avLst/>
          </a:prstGeom>
        </p:spPr>
      </p:pic>
      <p:sp>
        <p:nvSpPr>
          <p:cNvPr id="16" name="テキスト ボックス 15">
            <a:extLst>
              <a:ext uri="{FF2B5EF4-FFF2-40B4-BE49-F238E27FC236}">
                <a16:creationId xmlns:a16="http://schemas.microsoft.com/office/drawing/2014/main" id="{527256CF-3590-9F99-02D7-77608502649B}"/>
              </a:ext>
            </a:extLst>
          </p:cNvPr>
          <p:cNvSpPr txBox="1"/>
          <p:nvPr/>
        </p:nvSpPr>
        <p:spPr>
          <a:xfrm>
            <a:off x="1840357" y="3726661"/>
            <a:ext cx="5842959" cy="369332"/>
          </a:xfrm>
          <a:prstGeom prst="rect">
            <a:avLst/>
          </a:prstGeom>
          <a:noFill/>
        </p:spPr>
        <p:txBody>
          <a:bodyPr wrap="square" rtlCol="0">
            <a:spAutoFit/>
          </a:bodyPr>
          <a:lstStyle/>
          <a:p>
            <a:r>
              <a:rPr kumimoji="1" lang="en-US" altLang="ja-JP" dirty="0"/>
              <a:t>…</a:t>
            </a:r>
            <a:r>
              <a:rPr kumimoji="1" lang="ja-JP" altLang="en-US" dirty="0"/>
              <a:t>正常にキャリブレーションが取れた。</a:t>
            </a:r>
          </a:p>
        </p:txBody>
      </p:sp>
      <p:sp>
        <p:nvSpPr>
          <p:cNvPr id="17" name="テキスト ボックス 16">
            <a:extLst>
              <a:ext uri="{FF2B5EF4-FFF2-40B4-BE49-F238E27FC236}">
                <a16:creationId xmlns:a16="http://schemas.microsoft.com/office/drawing/2014/main" id="{7322AD06-168C-9F92-2661-3DFC44831532}"/>
              </a:ext>
            </a:extLst>
          </p:cNvPr>
          <p:cNvSpPr txBox="1"/>
          <p:nvPr/>
        </p:nvSpPr>
        <p:spPr>
          <a:xfrm>
            <a:off x="1840356" y="4336261"/>
            <a:ext cx="5842959" cy="369332"/>
          </a:xfrm>
          <a:prstGeom prst="rect">
            <a:avLst/>
          </a:prstGeom>
          <a:noFill/>
        </p:spPr>
        <p:txBody>
          <a:bodyPr wrap="square" rtlCol="0">
            <a:spAutoFit/>
          </a:bodyPr>
          <a:lstStyle/>
          <a:p>
            <a:r>
              <a:rPr kumimoji="1" lang="en-US" altLang="ja-JP" dirty="0"/>
              <a:t>…</a:t>
            </a:r>
            <a:r>
              <a:rPr lang="ja-JP" altLang="en-US" dirty="0"/>
              <a:t>キャリブレーションは取れるが正常ではない。</a:t>
            </a:r>
            <a:endParaRPr kumimoji="1" lang="ja-JP" altLang="en-US" dirty="0"/>
          </a:p>
        </p:txBody>
      </p:sp>
      <p:sp>
        <p:nvSpPr>
          <p:cNvPr id="18" name="テキスト ボックス 17">
            <a:extLst>
              <a:ext uri="{FF2B5EF4-FFF2-40B4-BE49-F238E27FC236}">
                <a16:creationId xmlns:a16="http://schemas.microsoft.com/office/drawing/2014/main" id="{C477D733-881B-E96B-C46E-D1D6A15F59CD}"/>
              </a:ext>
            </a:extLst>
          </p:cNvPr>
          <p:cNvSpPr txBox="1"/>
          <p:nvPr/>
        </p:nvSpPr>
        <p:spPr>
          <a:xfrm>
            <a:off x="1840356" y="4991868"/>
            <a:ext cx="5842959" cy="369332"/>
          </a:xfrm>
          <a:prstGeom prst="rect">
            <a:avLst/>
          </a:prstGeom>
          <a:noFill/>
        </p:spPr>
        <p:txBody>
          <a:bodyPr wrap="square" rtlCol="0">
            <a:spAutoFit/>
          </a:bodyPr>
          <a:lstStyle/>
          <a:p>
            <a:r>
              <a:rPr kumimoji="1" lang="en-US" altLang="ja-JP" dirty="0"/>
              <a:t>…</a:t>
            </a:r>
            <a:r>
              <a:rPr lang="ja-JP" altLang="en-US" dirty="0"/>
              <a:t>キャリブレーションが取れない</a:t>
            </a:r>
            <a:r>
              <a:rPr kumimoji="1" lang="ja-JP" altLang="en-US" dirty="0"/>
              <a:t>。</a:t>
            </a:r>
          </a:p>
        </p:txBody>
      </p:sp>
      <p:graphicFrame>
        <p:nvGraphicFramePr>
          <p:cNvPr id="30" name="コンテンツ プレースホルダー 29">
            <a:extLst>
              <a:ext uri="{FF2B5EF4-FFF2-40B4-BE49-F238E27FC236}">
                <a16:creationId xmlns:a16="http://schemas.microsoft.com/office/drawing/2014/main" id="{0C0CD55E-66AB-DF4D-C03E-6717BA211905}"/>
              </a:ext>
            </a:extLst>
          </p:cNvPr>
          <p:cNvGraphicFramePr>
            <a:graphicFrameLocks noGrp="1"/>
          </p:cNvGraphicFramePr>
          <p:nvPr>
            <p:ph idx="1"/>
          </p:nvPr>
        </p:nvGraphicFramePr>
        <p:xfrm>
          <a:off x="1041400" y="1587394"/>
          <a:ext cx="10109200" cy="1664972"/>
        </p:xfrm>
        <a:graphic>
          <a:graphicData uri="http://schemas.openxmlformats.org/drawingml/2006/table">
            <a:tbl>
              <a:tblPr/>
              <a:tblGrid>
                <a:gridCol w="876300">
                  <a:extLst>
                    <a:ext uri="{9D8B030D-6E8A-4147-A177-3AD203B41FA5}">
                      <a16:colId xmlns:a16="http://schemas.microsoft.com/office/drawing/2014/main" val="2563408605"/>
                    </a:ext>
                  </a:extLst>
                </a:gridCol>
                <a:gridCol w="1003300">
                  <a:extLst>
                    <a:ext uri="{9D8B030D-6E8A-4147-A177-3AD203B41FA5}">
                      <a16:colId xmlns:a16="http://schemas.microsoft.com/office/drawing/2014/main" val="150520694"/>
                    </a:ext>
                  </a:extLst>
                </a:gridCol>
                <a:gridCol w="685800">
                  <a:extLst>
                    <a:ext uri="{9D8B030D-6E8A-4147-A177-3AD203B41FA5}">
                      <a16:colId xmlns:a16="http://schemas.microsoft.com/office/drawing/2014/main" val="601458258"/>
                    </a:ext>
                  </a:extLst>
                </a:gridCol>
                <a:gridCol w="685800">
                  <a:extLst>
                    <a:ext uri="{9D8B030D-6E8A-4147-A177-3AD203B41FA5}">
                      <a16:colId xmlns:a16="http://schemas.microsoft.com/office/drawing/2014/main" val="3302208845"/>
                    </a:ext>
                  </a:extLst>
                </a:gridCol>
                <a:gridCol w="685800">
                  <a:extLst>
                    <a:ext uri="{9D8B030D-6E8A-4147-A177-3AD203B41FA5}">
                      <a16:colId xmlns:a16="http://schemas.microsoft.com/office/drawing/2014/main" val="3885144547"/>
                    </a:ext>
                  </a:extLst>
                </a:gridCol>
                <a:gridCol w="685800">
                  <a:extLst>
                    <a:ext uri="{9D8B030D-6E8A-4147-A177-3AD203B41FA5}">
                      <a16:colId xmlns:a16="http://schemas.microsoft.com/office/drawing/2014/main" val="4288166424"/>
                    </a:ext>
                  </a:extLst>
                </a:gridCol>
                <a:gridCol w="685800">
                  <a:extLst>
                    <a:ext uri="{9D8B030D-6E8A-4147-A177-3AD203B41FA5}">
                      <a16:colId xmlns:a16="http://schemas.microsoft.com/office/drawing/2014/main" val="2696524284"/>
                    </a:ext>
                  </a:extLst>
                </a:gridCol>
                <a:gridCol w="685800">
                  <a:extLst>
                    <a:ext uri="{9D8B030D-6E8A-4147-A177-3AD203B41FA5}">
                      <a16:colId xmlns:a16="http://schemas.microsoft.com/office/drawing/2014/main" val="2617213396"/>
                    </a:ext>
                  </a:extLst>
                </a:gridCol>
                <a:gridCol w="685800">
                  <a:extLst>
                    <a:ext uri="{9D8B030D-6E8A-4147-A177-3AD203B41FA5}">
                      <a16:colId xmlns:a16="http://schemas.microsoft.com/office/drawing/2014/main" val="1962029422"/>
                    </a:ext>
                  </a:extLst>
                </a:gridCol>
                <a:gridCol w="685800">
                  <a:extLst>
                    <a:ext uri="{9D8B030D-6E8A-4147-A177-3AD203B41FA5}">
                      <a16:colId xmlns:a16="http://schemas.microsoft.com/office/drawing/2014/main" val="1927807011"/>
                    </a:ext>
                  </a:extLst>
                </a:gridCol>
                <a:gridCol w="685800">
                  <a:extLst>
                    <a:ext uri="{9D8B030D-6E8A-4147-A177-3AD203B41FA5}">
                      <a16:colId xmlns:a16="http://schemas.microsoft.com/office/drawing/2014/main" val="1589421848"/>
                    </a:ext>
                  </a:extLst>
                </a:gridCol>
                <a:gridCol w="685800">
                  <a:extLst>
                    <a:ext uri="{9D8B030D-6E8A-4147-A177-3AD203B41FA5}">
                      <a16:colId xmlns:a16="http://schemas.microsoft.com/office/drawing/2014/main" val="2627486980"/>
                    </a:ext>
                  </a:extLst>
                </a:gridCol>
                <a:gridCol w="685800">
                  <a:extLst>
                    <a:ext uri="{9D8B030D-6E8A-4147-A177-3AD203B41FA5}">
                      <a16:colId xmlns:a16="http://schemas.microsoft.com/office/drawing/2014/main" val="1192823850"/>
                    </a:ext>
                  </a:extLst>
                </a:gridCol>
                <a:gridCol w="685800">
                  <a:extLst>
                    <a:ext uri="{9D8B030D-6E8A-4147-A177-3AD203B41FA5}">
                      <a16:colId xmlns:a16="http://schemas.microsoft.com/office/drawing/2014/main" val="4243322491"/>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46988"/>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NW5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69123270"/>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SE5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13896200"/>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14805228"/>
                  </a:ext>
                </a:extLst>
              </a:tr>
            </a:tbl>
          </a:graphicData>
        </a:graphic>
      </p:graphicFrame>
      <p:sp>
        <p:nvSpPr>
          <p:cNvPr id="3" name="テキスト ボックス 2">
            <a:extLst>
              <a:ext uri="{FF2B5EF4-FFF2-40B4-BE49-F238E27FC236}">
                <a16:creationId xmlns:a16="http://schemas.microsoft.com/office/drawing/2014/main" id="{E79350BB-3A72-604E-9913-D3F75BBD232C}"/>
              </a:ext>
            </a:extLst>
          </p:cNvPr>
          <p:cNvSpPr txBox="1"/>
          <p:nvPr/>
        </p:nvSpPr>
        <p:spPr>
          <a:xfrm>
            <a:off x="3008474" y="5507064"/>
            <a:ext cx="8589211" cy="1200329"/>
          </a:xfrm>
          <a:prstGeom prst="rect">
            <a:avLst/>
          </a:prstGeom>
          <a:solidFill>
            <a:schemeClr val="accent2">
              <a:lumMod val="20000"/>
              <a:lumOff val="80000"/>
            </a:schemeClr>
          </a:solidFill>
        </p:spPr>
        <p:txBody>
          <a:bodyPr wrap="none" rtlCol="0">
            <a:spAutoFit/>
          </a:bodyPr>
          <a:lstStyle/>
          <a:p>
            <a:r>
              <a:rPr lang="en-US" altLang="ja-JP" dirty="0"/>
              <a:t>A1</a:t>
            </a:r>
            <a:r>
              <a:rPr lang="ja-JP" altLang="en-US" dirty="0"/>
              <a:t>ポート回路問題参考資料</a:t>
            </a:r>
            <a:endParaRPr lang="en-US" altLang="ja-JP" dirty="0"/>
          </a:p>
          <a:p>
            <a:r>
              <a:rPr lang="en-US" altLang="ja-JP" dirty="0"/>
              <a:t>http://</a:t>
            </a:r>
            <a:r>
              <a:rPr lang="en-US" altLang="ja-JP" dirty="0" err="1"/>
              <a:t>ccjsun.riken.jp</a:t>
            </a:r>
            <a:r>
              <a:rPr lang="en-US" altLang="ja-JP" dirty="0"/>
              <a:t>/~itaru/2022/220302_A1regulator.pptx </a:t>
            </a:r>
          </a:p>
          <a:p>
            <a:r>
              <a:rPr lang="en-US" altLang="ja-JP" dirty="0"/>
              <a:t>http://</a:t>
            </a:r>
            <a:r>
              <a:rPr lang="en-US" altLang="ja-JP" dirty="0" err="1"/>
              <a:t>ccjsun.riken.jp</a:t>
            </a:r>
            <a:r>
              <a:rPr lang="en-US" altLang="ja-JP" dirty="0"/>
              <a:t>/~itaru/2022/220317_ROC_A1port_Anomaly</a:t>
            </a:r>
          </a:p>
          <a:p>
            <a:r>
              <a:rPr lang="en-US" altLang="ja-JP" dirty="0"/>
              <a:t>http://</a:t>
            </a:r>
            <a:r>
              <a:rPr lang="en-US" altLang="ja-JP" dirty="0" err="1"/>
              <a:t>ccjsun.riken.jp</a:t>
            </a:r>
            <a:r>
              <a:rPr lang="en-US" altLang="ja-JP" dirty="0"/>
              <a:t>/~itaru/2022/220325_ROC_A1portAnomary_Solution.pptx</a:t>
            </a:r>
            <a:endParaRPr kumimoji="1" lang="ja-JP" altLang="en-US" dirty="0"/>
          </a:p>
        </p:txBody>
      </p:sp>
      <p:sp>
        <p:nvSpPr>
          <p:cNvPr id="5" name="正方形/長方形 4">
            <a:extLst>
              <a:ext uri="{FF2B5EF4-FFF2-40B4-BE49-F238E27FC236}">
                <a16:creationId xmlns:a16="http://schemas.microsoft.com/office/drawing/2014/main" id="{40D39F10-F726-6D45-AA20-F4608F6EB2F7}"/>
              </a:ext>
            </a:extLst>
          </p:cNvPr>
          <p:cNvSpPr/>
          <p:nvPr/>
        </p:nvSpPr>
        <p:spPr>
          <a:xfrm>
            <a:off x="2926080" y="2388198"/>
            <a:ext cx="699247" cy="4425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238CFEDC-81E0-0646-A168-96CBAD0FD93C}"/>
              </a:ext>
            </a:extLst>
          </p:cNvPr>
          <p:cNvSpPr/>
          <p:nvPr/>
        </p:nvSpPr>
        <p:spPr>
          <a:xfrm>
            <a:off x="5658523" y="2818504"/>
            <a:ext cx="699247" cy="4425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080D0AC2-38FB-A84B-9C78-3DD448E85E20}"/>
              </a:ext>
            </a:extLst>
          </p:cNvPr>
          <p:cNvSpPr/>
          <p:nvPr/>
        </p:nvSpPr>
        <p:spPr>
          <a:xfrm>
            <a:off x="7035502" y="2807746"/>
            <a:ext cx="2054710" cy="4425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9EF6A001-DA11-4F43-A4E3-BD2AF486D073}"/>
              </a:ext>
            </a:extLst>
          </p:cNvPr>
          <p:cNvSpPr/>
          <p:nvPr/>
        </p:nvSpPr>
        <p:spPr>
          <a:xfrm>
            <a:off x="9100971" y="2388198"/>
            <a:ext cx="2054710" cy="4425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19C6173-9CAD-0249-BACE-C3A3C37241BA}"/>
              </a:ext>
            </a:extLst>
          </p:cNvPr>
          <p:cNvSpPr/>
          <p:nvPr/>
        </p:nvSpPr>
        <p:spPr>
          <a:xfrm>
            <a:off x="9090213" y="2807746"/>
            <a:ext cx="2054710" cy="4425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形吹き出し 5">
            <a:extLst>
              <a:ext uri="{FF2B5EF4-FFF2-40B4-BE49-F238E27FC236}">
                <a16:creationId xmlns:a16="http://schemas.microsoft.com/office/drawing/2014/main" id="{3D2E97C7-EB9E-2140-AD47-D7482ECAEB65}"/>
              </a:ext>
            </a:extLst>
          </p:cNvPr>
          <p:cNvSpPr/>
          <p:nvPr/>
        </p:nvSpPr>
        <p:spPr>
          <a:xfrm>
            <a:off x="8062857" y="3749209"/>
            <a:ext cx="2990626" cy="1824392"/>
          </a:xfrm>
          <a:prstGeom prst="wedgeEllipseCallout">
            <a:avLst>
              <a:gd name="adj1" fmla="val -50641"/>
              <a:gd name="adj2" fmla="val -7794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a:t>本レポートで言及する問題ポートをハイライト</a:t>
            </a:r>
          </a:p>
        </p:txBody>
      </p:sp>
    </p:spTree>
    <p:extLst>
      <p:ext uri="{BB962C8B-B14F-4D97-AF65-F5344CB8AC3E}">
        <p14:creationId xmlns:p14="http://schemas.microsoft.com/office/powerpoint/2010/main" val="2290768212"/>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SE5</a:t>
            </a:r>
            <a:r>
              <a:rPr lang="ja-JP" altLang="en-US" dirty="0"/>
              <a:t> </a:t>
            </a:r>
            <a:r>
              <a:rPr lang="en-US" altLang="ja-JP" dirty="0"/>
              <a:t>A1</a:t>
            </a:r>
            <a:r>
              <a:rPr lang="ja-JP" altLang="en-US" dirty="0"/>
              <a:t>ポート</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555996"/>
            <a:ext cx="10515600" cy="4351338"/>
          </a:xfrm>
        </p:spPr>
        <p:txBody>
          <a:bodyPr/>
          <a:lstStyle/>
          <a:p>
            <a:r>
              <a:rPr lang="ja-JP" altLang="en-US" dirty="0"/>
              <a:t>キャリブレーションは取れるが正常ではない。</a:t>
            </a:r>
            <a:endParaRPr lang="en-US" altLang="ja-JP" dirty="0"/>
          </a:p>
          <a:p>
            <a:endParaRPr kumimoji="1" lang="en-US" altLang="ja-JP" dirty="0"/>
          </a:p>
          <a:p>
            <a:pPr marL="0" indent="0">
              <a:buNone/>
            </a:pPr>
            <a:endParaRPr lang="en-US" altLang="ja-JP" dirty="0"/>
          </a:p>
        </p:txBody>
      </p:sp>
      <p:graphicFrame>
        <p:nvGraphicFramePr>
          <p:cNvPr id="9" name="表 8">
            <a:extLst>
              <a:ext uri="{FF2B5EF4-FFF2-40B4-BE49-F238E27FC236}">
                <a16:creationId xmlns:a16="http://schemas.microsoft.com/office/drawing/2014/main" id="{469A02A4-3B4B-A300-013D-B2DD66345D81}"/>
              </a:ext>
            </a:extLst>
          </p:cNvPr>
          <p:cNvGraphicFramePr>
            <a:graphicFrameLocks noGrp="1"/>
          </p:cNvGraphicFramePr>
          <p:nvPr/>
        </p:nvGraphicFramePr>
        <p:xfrm>
          <a:off x="1041400" y="1321336"/>
          <a:ext cx="10109200" cy="802006"/>
        </p:xfrm>
        <a:graphic>
          <a:graphicData uri="http://schemas.openxmlformats.org/drawingml/2006/table">
            <a:tbl>
              <a:tblPr/>
              <a:tblGrid>
                <a:gridCol w="876300">
                  <a:extLst>
                    <a:ext uri="{9D8B030D-6E8A-4147-A177-3AD203B41FA5}">
                      <a16:colId xmlns:a16="http://schemas.microsoft.com/office/drawing/2014/main" val="1993468258"/>
                    </a:ext>
                  </a:extLst>
                </a:gridCol>
                <a:gridCol w="1003300">
                  <a:extLst>
                    <a:ext uri="{9D8B030D-6E8A-4147-A177-3AD203B41FA5}">
                      <a16:colId xmlns:a16="http://schemas.microsoft.com/office/drawing/2014/main" val="3716392983"/>
                    </a:ext>
                  </a:extLst>
                </a:gridCol>
                <a:gridCol w="685800">
                  <a:extLst>
                    <a:ext uri="{9D8B030D-6E8A-4147-A177-3AD203B41FA5}">
                      <a16:colId xmlns:a16="http://schemas.microsoft.com/office/drawing/2014/main" val="1334509282"/>
                    </a:ext>
                  </a:extLst>
                </a:gridCol>
                <a:gridCol w="685800">
                  <a:extLst>
                    <a:ext uri="{9D8B030D-6E8A-4147-A177-3AD203B41FA5}">
                      <a16:colId xmlns:a16="http://schemas.microsoft.com/office/drawing/2014/main" val="2665380858"/>
                    </a:ext>
                  </a:extLst>
                </a:gridCol>
                <a:gridCol w="685800">
                  <a:extLst>
                    <a:ext uri="{9D8B030D-6E8A-4147-A177-3AD203B41FA5}">
                      <a16:colId xmlns:a16="http://schemas.microsoft.com/office/drawing/2014/main" val="2678083119"/>
                    </a:ext>
                  </a:extLst>
                </a:gridCol>
                <a:gridCol w="685800">
                  <a:extLst>
                    <a:ext uri="{9D8B030D-6E8A-4147-A177-3AD203B41FA5}">
                      <a16:colId xmlns:a16="http://schemas.microsoft.com/office/drawing/2014/main" val="3607388448"/>
                    </a:ext>
                  </a:extLst>
                </a:gridCol>
                <a:gridCol w="685800">
                  <a:extLst>
                    <a:ext uri="{9D8B030D-6E8A-4147-A177-3AD203B41FA5}">
                      <a16:colId xmlns:a16="http://schemas.microsoft.com/office/drawing/2014/main" val="787042073"/>
                    </a:ext>
                  </a:extLst>
                </a:gridCol>
                <a:gridCol w="685800">
                  <a:extLst>
                    <a:ext uri="{9D8B030D-6E8A-4147-A177-3AD203B41FA5}">
                      <a16:colId xmlns:a16="http://schemas.microsoft.com/office/drawing/2014/main" val="1678670968"/>
                    </a:ext>
                  </a:extLst>
                </a:gridCol>
                <a:gridCol w="685800">
                  <a:extLst>
                    <a:ext uri="{9D8B030D-6E8A-4147-A177-3AD203B41FA5}">
                      <a16:colId xmlns:a16="http://schemas.microsoft.com/office/drawing/2014/main" val="3140350001"/>
                    </a:ext>
                  </a:extLst>
                </a:gridCol>
                <a:gridCol w="685800">
                  <a:extLst>
                    <a:ext uri="{9D8B030D-6E8A-4147-A177-3AD203B41FA5}">
                      <a16:colId xmlns:a16="http://schemas.microsoft.com/office/drawing/2014/main" val="3302252228"/>
                    </a:ext>
                  </a:extLst>
                </a:gridCol>
                <a:gridCol w="685800">
                  <a:extLst>
                    <a:ext uri="{9D8B030D-6E8A-4147-A177-3AD203B41FA5}">
                      <a16:colId xmlns:a16="http://schemas.microsoft.com/office/drawing/2014/main" val="851839026"/>
                    </a:ext>
                  </a:extLst>
                </a:gridCol>
                <a:gridCol w="685800">
                  <a:extLst>
                    <a:ext uri="{9D8B030D-6E8A-4147-A177-3AD203B41FA5}">
                      <a16:colId xmlns:a16="http://schemas.microsoft.com/office/drawing/2014/main" val="3855597729"/>
                    </a:ext>
                  </a:extLst>
                </a:gridCol>
                <a:gridCol w="685800">
                  <a:extLst>
                    <a:ext uri="{9D8B030D-6E8A-4147-A177-3AD203B41FA5}">
                      <a16:colId xmlns:a16="http://schemas.microsoft.com/office/drawing/2014/main" val="1488554762"/>
                    </a:ext>
                  </a:extLst>
                </a:gridCol>
                <a:gridCol w="685800">
                  <a:extLst>
                    <a:ext uri="{9D8B030D-6E8A-4147-A177-3AD203B41FA5}">
                      <a16:colId xmlns:a16="http://schemas.microsoft.com/office/drawing/2014/main" val="3200698128"/>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48694"/>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SE5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034110360"/>
                  </a:ext>
                </a:extLst>
              </a:tr>
            </a:tbl>
          </a:graphicData>
        </a:graphic>
      </p:graphicFrame>
      <p:pic>
        <p:nvPicPr>
          <p:cNvPr id="11" name="図 10">
            <a:extLst>
              <a:ext uri="{FF2B5EF4-FFF2-40B4-BE49-F238E27FC236}">
                <a16:creationId xmlns:a16="http://schemas.microsoft.com/office/drawing/2014/main" id="{93D9774B-99C3-DCD9-29C8-909897FE34E5}"/>
              </a:ext>
            </a:extLst>
          </p:cNvPr>
          <p:cNvPicPr>
            <a:picLocks noChangeAspect="1"/>
          </p:cNvPicPr>
          <p:nvPr/>
        </p:nvPicPr>
        <p:blipFill>
          <a:blip r:embed="rId2"/>
          <a:stretch>
            <a:fillRect/>
          </a:stretch>
        </p:blipFill>
        <p:spPr>
          <a:xfrm>
            <a:off x="1038188" y="3079553"/>
            <a:ext cx="10115624" cy="1371610"/>
          </a:xfrm>
          <a:prstGeom prst="rect">
            <a:avLst/>
          </a:prstGeom>
        </p:spPr>
      </p:pic>
      <p:pic>
        <p:nvPicPr>
          <p:cNvPr id="13" name="図 12">
            <a:extLst>
              <a:ext uri="{FF2B5EF4-FFF2-40B4-BE49-F238E27FC236}">
                <a16:creationId xmlns:a16="http://schemas.microsoft.com/office/drawing/2014/main" id="{E82D5E15-801B-AF74-A321-69F9E2F306F8}"/>
              </a:ext>
            </a:extLst>
          </p:cNvPr>
          <p:cNvPicPr>
            <a:picLocks noChangeAspect="1"/>
          </p:cNvPicPr>
          <p:nvPr/>
        </p:nvPicPr>
        <p:blipFill>
          <a:blip r:embed="rId3"/>
          <a:stretch>
            <a:fillRect/>
          </a:stretch>
        </p:blipFill>
        <p:spPr>
          <a:xfrm>
            <a:off x="1038188" y="4528398"/>
            <a:ext cx="10112412" cy="1377400"/>
          </a:xfrm>
          <a:prstGeom prst="rect">
            <a:avLst/>
          </a:prstGeom>
        </p:spPr>
      </p:pic>
      <p:sp>
        <p:nvSpPr>
          <p:cNvPr id="4" name="円形吹き出し 3">
            <a:extLst>
              <a:ext uri="{FF2B5EF4-FFF2-40B4-BE49-F238E27FC236}">
                <a16:creationId xmlns:a16="http://schemas.microsoft.com/office/drawing/2014/main" id="{B6B47A05-EAA7-5241-B8DF-C00DD4D721B9}"/>
              </a:ext>
            </a:extLst>
          </p:cNvPr>
          <p:cNvSpPr/>
          <p:nvPr/>
        </p:nvSpPr>
        <p:spPr>
          <a:xfrm>
            <a:off x="8732520" y="952202"/>
            <a:ext cx="3348990" cy="2357926"/>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dirty="0"/>
              <a:t>A0</a:t>
            </a:r>
            <a:r>
              <a:rPr lang="ja-JP" altLang="en-US"/>
              <a:t>用電源ケーブル</a:t>
            </a:r>
            <a:r>
              <a:rPr lang="en-US" altLang="ja-JP" dirty="0"/>
              <a:t>(J1)</a:t>
            </a:r>
            <a:r>
              <a:rPr lang="ja-JP" altLang="en-US"/>
              <a:t>の効果を計るため、</a:t>
            </a:r>
            <a:r>
              <a:rPr lang="en-US" altLang="ja-JP" dirty="0"/>
              <a:t>A0</a:t>
            </a:r>
            <a:r>
              <a:rPr lang="ja-JP" altLang="en-US"/>
              <a:t>用電源ケーブル有り・無しのプロットを比較してください。</a:t>
            </a:r>
            <a:endParaRPr kumimoji="1" lang="ja-JP" altLang="en-US"/>
          </a:p>
        </p:txBody>
      </p:sp>
    </p:spTree>
    <p:extLst>
      <p:ext uri="{BB962C8B-B14F-4D97-AF65-F5344CB8AC3E}">
        <p14:creationId xmlns:p14="http://schemas.microsoft.com/office/powerpoint/2010/main" val="365277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SE5</a:t>
            </a:r>
            <a:r>
              <a:rPr lang="ja-JP" altLang="en-US" dirty="0"/>
              <a:t> </a:t>
            </a:r>
            <a:r>
              <a:rPr lang="en-US" altLang="ja-JP" dirty="0"/>
              <a:t>A1</a:t>
            </a:r>
            <a:r>
              <a:rPr lang="ja-JP" altLang="en-US" dirty="0"/>
              <a:t>ポート</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558990"/>
            <a:ext cx="10515600" cy="4351338"/>
          </a:xfrm>
        </p:spPr>
        <p:txBody>
          <a:bodyPr/>
          <a:lstStyle/>
          <a:p>
            <a:r>
              <a:rPr kumimoji="1" lang="ja-JP" altLang="en-US" dirty="0">
                <a:solidFill>
                  <a:srgbClr val="0070C0"/>
                </a:solidFill>
              </a:rPr>
              <a:t>改善策</a:t>
            </a:r>
            <a:endParaRPr kumimoji="1" lang="en-US" altLang="ja-JP" dirty="0">
              <a:solidFill>
                <a:srgbClr val="0070C0"/>
              </a:solidFill>
            </a:endParaRPr>
          </a:p>
          <a:p>
            <a:pPr marL="0" indent="0">
              <a:buNone/>
            </a:pPr>
            <a:r>
              <a:rPr lang="en-US" altLang="ja-JP" dirty="0">
                <a:solidFill>
                  <a:srgbClr val="0070C0"/>
                </a:solidFill>
              </a:rPr>
              <a:t>J1</a:t>
            </a:r>
            <a:r>
              <a:rPr lang="ja-JP" altLang="en-US" dirty="0">
                <a:solidFill>
                  <a:srgbClr val="0070C0"/>
                </a:solidFill>
              </a:rPr>
              <a:t>ポートに電源ケーブルを接続する。</a:t>
            </a:r>
            <a:endParaRPr lang="en-US" altLang="ja-JP" dirty="0">
              <a:solidFill>
                <a:srgbClr val="0070C0"/>
              </a:solidFill>
            </a:endParaRPr>
          </a:p>
          <a:p>
            <a:pPr marL="0" indent="0">
              <a:buNone/>
            </a:pPr>
            <a:endParaRPr lang="en-US" altLang="ja-JP" dirty="0">
              <a:solidFill>
                <a:srgbClr val="0070C0"/>
              </a:solidFill>
            </a:endParaRPr>
          </a:p>
          <a:p>
            <a:r>
              <a:rPr kumimoji="1" lang="ja-JP" altLang="en-US" dirty="0">
                <a:solidFill>
                  <a:srgbClr val="0070C0"/>
                </a:solidFill>
              </a:rPr>
              <a:t>結果</a:t>
            </a:r>
            <a:endParaRPr kumimoji="1" lang="en-US" altLang="ja-JP" dirty="0">
              <a:solidFill>
                <a:srgbClr val="0070C0"/>
              </a:solidFill>
            </a:endParaRPr>
          </a:p>
          <a:p>
            <a:pPr marL="0" indent="0">
              <a:buNone/>
            </a:pPr>
            <a:r>
              <a:rPr kumimoji="1" lang="en-US" altLang="ja-JP" dirty="0">
                <a:solidFill>
                  <a:srgbClr val="0070C0"/>
                </a:solidFill>
              </a:rPr>
              <a:t>All OK! </a:t>
            </a:r>
            <a:r>
              <a:rPr kumimoji="1" lang="ja-JP" altLang="en-US" dirty="0">
                <a:solidFill>
                  <a:srgbClr val="0070C0"/>
                </a:solidFill>
              </a:rPr>
              <a:t>キャリブレーションが正常に取れた。</a:t>
            </a:r>
            <a:endParaRPr kumimoji="1" lang="en-US" altLang="ja-JP" dirty="0">
              <a:solidFill>
                <a:srgbClr val="0070C0"/>
              </a:solidFill>
            </a:endParaRPr>
          </a:p>
          <a:p>
            <a:pPr marL="0" indent="0">
              <a:buNone/>
            </a:pPr>
            <a:endParaRPr kumimoji="1" lang="en-US" altLang="ja-JP" dirty="0">
              <a:solidFill>
                <a:srgbClr val="0070C0"/>
              </a:solidFill>
            </a:endParaRPr>
          </a:p>
        </p:txBody>
      </p:sp>
      <p:pic>
        <p:nvPicPr>
          <p:cNvPr id="5" name="図 4">
            <a:extLst>
              <a:ext uri="{FF2B5EF4-FFF2-40B4-BE49-F238E27FC236}">
                <a16:creationId xmlns:a16="http://schemas.microsoft.com/office/drawing/2014/main" id="{790057EF-E843-D49E-7D49-761D8239EF35}"/>
              </a:ext>
            </a:extLst>
          </p:cNvPr>
          <p:cNvPicPr>
            <a:picLocks noChangeAspect="1"/>
          </p:cNvPicPr>
          <p:nvPr/>
        </p:nvPicPr>
        <p:blipFill>
          <a:blip r:embed="rId2"/>
          <a:stretch>
            <a:fillRect/>
          </a:stretch>
        </p:blipFill>
        <p:spPr>
          <a:xfrm>
            <a:off x="981974" y="1608657"/>
            <a:ext cx="10115550" cy="823913"/>
          </a:xfrm>
          <a:prstGeom prst="rect">
            <a:avLst/>
          </a:prstGeom>
        </p:spPr>
      </p:pic>
      <p:sp>
        <p:nvSpPr>
          <p:cNvPr id="6" name="吹き出し: 四角形 5">
            <a:extLst>
              <a:ext uri="{FF2B5EF4-FFF2-40B4-BE49-F238E27FC236}">
                <a16:creationId xmlns:a16="http://schemas.microsoft.com/office/drawing/2014/main" id="{2CB3BA78-9C2B-99AE-F903-6CFB3D5B9D1F}"/>
              </a:ext>
            </a:extLst>
          </p:cNvPr>
          <p:cNvSpPr/>
          <p:nvPr/>
        </p:nvSpPr>
        <p:spPr>
          <a:xfrm>
            <a:off x="2974428" y="1257990"/>
            <a:ext cx="772510" cy="28745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new</a:t>
            </a:r>
            <a:endParaRPr kumimoji="1" lang="ja-JP" altLang="en-US" dirty="0"/>
          </a:p>
        </p:txBody>
      </p:sp>
      <p:sp>
        <p:nvSpPr>
          <p:cNvPr id="7" name="円形吹き出し 6">
            <a:extLst>
              <a:ext uri="{FF2B5EF4-FFF2-40B4-BE49-F238E27FC236}">
                <a16:creationId xmlns:a16="http://schemas.microsoft.com/office/drawing/2014/main" id="{99A093F4-766E-9348-9582-1724535ED4CB}"/>
              </a:ext>
            </a:extLst>
          </p:cNvPr>
          <p:cNvSpPr/>
          <p:nvPr/>
        </p:nvSpPr>
        <p:spPr>
          <a:xfrm>
            <a:off x="8345302" y="2486371"/>
            <a:ext cx="3348990" cy="2357926"/>
          </a:xfrm>
          <a:prstGeom prst="wedgeEllipseCallout">
            <a:avLst>
              <a:gd name="adj1" fmla="val -51208"/>
              <a:gd name="adj2" fmla="val 5183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a:t>正常に取れたプロットを掲載してください。</a:t>
            </a:r>
            <a:endParaRPr kumimoji="1" lang="ja-JP" altLang="en-US"/>
          </a:p>
        </p:txBody>
      </p:sp>
      <p:sp>
        <p:nvSpPr>
          <p:cNvPr id="9" name="円形吹き出し 8">
            <a:extLst>
              <a:ext uri="{FF2B5EF4-FFF2-40B4-BE49-F238E27FC236}">
                <a16:creationId xmlns:a16="http://schemas.microsoft.com/office/drawing/2014/main" id="{5B9CF140-7C1A-744E-AA1F-23969F894486}"/>
              </a:ext>
            </a:extLst>
          </p:cNvPr>
          <p:cNvSpPr/>
          <p:nvPr/>
        </p:nvSpPr>
        <p:spPr>
          <a:xfrm>
            <a:off x="5263012" y="511725"/>
            <a:ext cx="3348990" cy="2357926"/>
          </a:xfrm>
          <a:prstGeom prst="wedgeEllipseCallout">
            <a:avLst>
              <a:gd name="adj1" fmla="val -51208"/>
              <a:gd name="adj2" fmla="val 5183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dirty="0"/>
              <a:t>J1</a:t>
            </a:r>
            <a:r>
              <a:rPr lang="ja-JP" altLang="en-US"/>
              <a:t>ポート電源ケーブルでどんな効果が期待できるのか、回路図を用いて補足説明が必要。</a:t>
            </a:r>
            <a:endParaRPr kumimoji="1" lang="ja-JP" altLang="en-US"/>
          </a:p>
        </p:txBody>
      </p:sp>
    </p:spTree>
    <p:extLst>
      <p:ext uri="{BB962C8B-B14F-4D97-AF65-F5344CB8AC3E}">
        <p14:creationId xmlns:p14="http://schemas.microsoft.com/office/powerpoint/2010/main" val="558038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11C87F-99FB-FCC8-CEC6-6478CD1606BC}"/>
              </a:ext>
            </a:extLst>
          </p:cNvPr>
          <p:cNvSpPr>
            <a:spLocks noGrp="1"/>
          </p:cNvSpPr>
          <p:nvPr>
            <p:ph type="title"/>
          </p:nvPr>
        </p:nvSpPr>
        <p:spPr>
          <a:xfrm>
            <a:off x="3184358" y="-2775117"/>
            <a:ext cx="10515600" cy="1325563"/>
          </a:xfrm>
        </p:spPr>
        <p:txBody>
          <a:bodyPr/>
          <a:lstStyle/>
          <a:p>
            <a:endParaRPr kumimoji="1" lang="ja-JP" altLang="en-US" dirty="0"/>
          </a:p>
        </p:txBody>
      </p:sp>
      <p:pic>
        <p:nvPicPr>
          <p:cNvPr id="5" name="コンテンツ プレースホルダー 4">
            <a:extLst>
              <a:ext uri="{FF2B5EF4-FFF2-40B4-BE49-F238E27FC236}">
                <a16:creationId xmlns:a16="http://schemas.microsoft.com/office/drawing/2014/main" id="{A52AF575-98C1-984D-6B12-6CA852BEB992}"/>
              </a:ext>
            </a:extLst>
          </p:cNvPr>
          <p:cNvPicPr>
            <a:picLocks noGrp="1" noChangeAspect="1"/>
          </p:cNvPicPr>
          <p:nvPr>
            <p:ph idx="1"/>
          </p:nvPr>
        </p:nvPicPr>
        <p:blipFill>
          <a:blip r:embed="rId2"/>
          <a:stretch>
            <a:fillRect/>
          </a:stretch>
        </p:blipFill>
        <p:spPr>
          <a:xfrm>
            <a:off x="727369" y="3049892"/>
            <a:ext cx="10895136" cy="1479688"/>
          </a:xfrm>
        </p:spPr>
      </p:pic>
      <p:pic>
        <p:nvPicPr>
          <p:cNvPr id="7" name="図 6">
            <a:extLst>
              <a:ext uri="{FF2B5EF4-FFF2-40B4-BE49-F238E27FC236}">
                <a16:creationId xmlns:a16="http://schemas.microsoft.com/office/drawing/2014/main" id="{9DD605ED-3B16-1FBC-1FB7-4567D2B6C30D}"/>
              </a:ext>
            </a:extLst>
          </p:cNvPr>
          <p:cNvPicPr>
            <a:picLocks noChangeAspect="1"/>
          </p:cNvPicPr>
          <p:nvPr/>
        </p:nvPicPr>
        <p:blipFill>
          <a:blip r:embed="rId3"/>
          <a:stretch>
            <a:fillRect/>
          </a:stretch>
        </p:blipFill>
        <p:spPr>
          <a:xfrm>
            <a:off x="772948" y="5125550"/>
            <a:ext cx="10895136" cy="1485324"/>
          </a:xfrm>
          <a:prstGeom prst="rect">
            <a:avLst/>
          </a:prstGeom>
        </p:spPr>
      </p:pic>
      <p:pic>
        <p:nvPicPr>
          <p:cNvPr id="8" name="図 7">
            <a:extLst>
              <a:ext uri="{FF2B5EF4-FFF2-40B4-BE49-F238E27FC236}">
                <a16:creationId xmlns:a16="http://schemas.microsoft.com/office/drawing/2014/main" id="{B7F8DE78-3520-5AF4-DC92-02633BCAA996}"/>
              </a:ext>
            </a:extLst>
          </p:cNvPr>
          <p:cNvPicPr>
            <a:picLocks noChangeAspect="1"/>
          </p:cNvPicPr>
          <p:nvPr/>
        </p:nvPicPr>
        <p:blipFill>
          <a:blip r:embed="rId4"/>
          <a:stretch>
            <a:fillRect/>
          </a:stretch>
        </p:blipFill>
        <p:spPr>
          <a:xfrm>
            <a:off x="727369" y="873442"/>
            <a:ext cx="10895136" cy="1484014"/>
          </a:xfrm>
          <a:prstGeom prst="rect">
            <a:avLst/>
          </a:prstGeom>
        </p:spPr>
      </p:pic>
      <p:sp>
        <p:nvSpPr>
          <p:cNvPr id="9" name="テキスト ボックス 8">
            <a:extLst>
              <a:ext uri="{FF2B5EF4-FFF2-40B4-BE49-F238E27FC236}">
                <a16:creationId xmlns:a16="http://schemas.microsoft.com/office/drawing/2014/main" id="{538C73FD-AF95-693D-58CC-AD0B99FCC71D}"/>
              </a:ext>
            </a:extLst>
          </p:cNvPr>
          <p:cNvSpPr txBox="1"/>
          <p:nvPr/>
        </p:nvSpPr>
        <p:spPr>
          <a:xfrm>
            <a:off x="772948" y="483817"/>
            <a:ext cx="2699084" cy="523220"/>
          </a:xfrm>
          <a:prstGeom prst="rect">
            <a:avLst/>
          </a:prstGeom>
          <a:noFill/>
        </p:spPr>
        <p:txBody>
          <a:bodyPr wrap="square" rtlCol="0">
            <a:spAutoFit/>
          </a:bodyPr>
          <a:lstStyle/>
          <a:p>
            <a:r>
              <a:rPr kumimoji="1" lang="en-US" altLang="ja-JP" sz="2800" dirty="0"/>
              <a:t>DAC</a:t>
            </a:r>
            <a:r>
              <a:rPr kumimoji="1" lang="ja-JP" altLang="en-US" sz="2800" dirty="0"/>
              <a:t>値＝</a:t>
            </a:r>
            <a:r>
              <a:rPr kumimoji="1" lang="en-US" altLang="ja-JP" sz="2800" dirty="0"/>
              <a:t>20</a:t>
            </a:r>
            <a:endParaRPr kumimoji="1" lang="ja-JP" altLang="en-US" sz="2800" dirty="0"/>
          </a:p>
        </p:txBody>
      </p:sp>
      <p:sp>
        <p:nvSpPr>
          <p:cNvPr id="10" name="テキスト ボックス 9">
            <a:extLst>
              <a:ext uri="{FF2B5EF4-FFF2-40B4-BE49-F238E27FC236}">
                <a16:creationId xmlns:a16="http://schemas.microsoft.com/office/drawing/2014/main" id="{91CC5A5F-8A72-6A02-76D2-FA304316FD2A}"/>
              </a:ext>
            </a:extLst>
          </p:cNvPr>
          <p:cNvSpPr txBox="1"/>
          <p:nvPr/>
        </p:nvSpPr>
        <p:spPr>
          <a:xfrm>
            <a:off x="727369" y="2485471"/>
            <a:ext cx="2699084" cy="523220"/>
          </a:xfrm>
          <a:prstGeom prst="rect">
            <a:avLst/>
          </a:prstGeom>
          <a:noFill/>
        </p:spPr>
        <p:txBody>
          <a:bodyPr wrap="square" rtlCol="0">
            <a:spAutoFit/>
          </a:bodyPr>
          <a:lstStyle/>
          <a:p>
            <a:r>
              <a:rPr kumimoji="1" lang="en-US" altLang="ja-JP" sz="2800" dirty="0"/>
              <a:t>DAC</a:t>
            </a:r>
            <a:r>
              <a:rPr kumimoji="1" lang="ja-JP" altLang="en-US" sz="2800" dirty="0"/>
              <a:t>値＝</a:t>
            </a:r>
            <a:r>
              <a:rPr lang="en-US" altLang="ja-JP" sz="2800" dirty="0"/>
              <a:t>30</a:t>
            </a:r>
            <a:endParaRPr kumimoji="1" lang="ja-JP" altLang="en-US" sz="2800" dirty="0"/>
          </a:p>
        </p:txBody>
      </p:sp>
      <p:sp>
        <p:nvSpPr>
          <p:cNvPr id="11" name="テキスト ボックス 10">
            <a:extLst>
              <a:ext uri="{FF2B5EF4-FFF2-40B4-BE49-F238E27FC236}">
                <a16:creationId xmlns:a16="http://schemas.microsoft.com/office/drawing/2014/main" id="{9DD7753F-1333-4692-B859-24AF7BDBCC13}"/>
              </a:ext>
            </a:extLst>
          </p:cNvPr>
          <p:cNvSpPr txBox="1"/>
          <p:nvPr/>
        </p:nvSpPr>
        <p:spPr>
          <a:xfrm>
            <a:off x="772948" y="4647002"/>
            <a:ext cx="2699084" cy="523220"/>
          </a:xfrm>
          <a:prstGeom prst="rect">
            <a:avLst/>
          </a:prstGeom>
          <a:noFill/>
        </p:spPr>
        <p:txBody>
          <a:bodyPr wrap="square" rtlCol="0">
            <a:spAutoFit/>
          </a:bodyPr>
          <a:lstStyle/>
          <a:p>
            <a:r>
              <a:rPr kumimoji="1" lang="en-US" altLang="ja-JP" sz="2800" dirty="0"/>
              <a:t>DAC</a:t>
            </a:r>
            <a:r>
              <a:rPr kumimoji="1" lang="ja-JP" altLang="en-US" sz="2800" dirty="0"/>
              <a:t>値＝</a:t>
            </a:r>
            <a:r>
              <a:rPr lang="en-US" altLang="ja-JP" sz="2800" dirty="0"/>
              <a:t>40</a:t>
            </a:r>
            <a:endParaRPr kumimoji="1" lang="ja-JP" altLang="en-US" sz="2800" dirty="0"/>
          </a:p>
        </p:txBody>
      </p:sp>
      <p:sp>
        <p:nvSpPr>
          <p:cNvPr id="12" name="円形吹き出し 11">
            <a:extLst>
              <a:ext uri="{FF2B5EF4-FFF2-40B4-BE49-F238E27FC236}">
                <a16:creationId xmlns:a16="http://schemas.microsoft.com/office/drawing/2014/main" id="{4A1F94A4-B983-664D-A541-67E3C5D120BF}"/>
              </a:ext>
            </a:extLst>
          </p:cNvPr>
          <p:cNvSpPr/>
          <p:nvPr/>
        </p:nvSpPr>
        <p:spPr>
          <a:xfrm>
            <a:off x="287674" y="1318540"/>
            <a:ext cx="3184358" cy="942414"/>
          </a:xfrm>
          <a:prstGeom prst="wedgeEllipseCallout">
            <a:avLst>
              <a:gd name="adj1" fmla="val -16864"/>
              <a:gd name="adj2" fmla="val -9174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dirty="0"/>
              <a:t>DAC</a:t>
            </a:r>
            <a:r>
              <a:rPr lang="ja-JP" altLang="en-US"/>
              <a:t>０閾値</a:t>
            </a:r>
            <a:endParaRPr kumimoji="1" lang="ja-JP" altLang="en-US"/>
          </a:p>
        </p:txBody>
      </p:sp>
      <p:sp>
        <p:nvSpPr>
          <p:cNvPr id="13" name="円形吹き出し 12">
            <a:extLst>
              <a:ext uri="{FF2B5EF4-FFF2-40B4-BE49-F238E27FC236}">
                <a16:creationId xmlns:a16="http://schemas.microsoft.com/office/drawing/2014/main" id="{E11CB00A-E6D6-064E-AEBF-D3C2BC8F4A5E}"/>
              </a:ext>
            </a:extLst>
          </p:cNvPr>
          <p:cNvSpPr/>
          <p:nvPr/>
        </p:nvSpPr>
        <p:spPr>
          <a:xfrm>
            <a:off x="5716924" y="673035"/>
            <a:ext cx="3184358" cy="942414"/>
          </a:xfrm>
          <a:prstGeom prst="wedgeEllipseCallout">
            <a:avLst>
              <a:gd name="adj1" fmla="val -58142"/>
              <a:gd name="adj2" fmla="val -7961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a:t>タイトル「</a:t>
            </a:r>
            <a:r>
              <a:rPr lang="en-US" altLang="ja-JP" dirty="0"/>
              <a:t>DAC0</a:t>
            </a:r>
            <a:r>
              <a:rPr lang="ja-JP" altLang="en-US"/>
              <a:t>閾値依存性」</a:t>
            </a:r>
            <a:endParaRPr kumimoji="1" lang="ja-JP" altLang="en-US"/>
          </a:p>
        </p:txBody>
      </p:sp>
      <p:sp>
        <p:nvSpPr>
          <p:cNvPr id="14" name="円形吹き出し 13">
            <a:extLst>
              <a:ext uri="{FF2B5EF4-FFF2-40B4-BE49-F238E27FC236}">
                <a16:creationId xmlns:a16="http://schemas.microsoft.com/office/drawing/2014/main" id="{2FDBDC00-274B-8C4E-AE91-85BB307FBF0D}"/>
              </a:ext>
            </a:extLst>
          </p:cNvPr>
          <p:cNvSpPr/>
          <p:nvPr/>
        </p:nvSpPr>
        <p:spPr>
          <a:xfrm>
            <a:off x="6220516" y="4453178"/>
            <a:ext cx="3184358" cy="942414"/>
          </a:xfrm>
          <a:prstGeom prst="wedgeEllipseCallout">
            <a:avLst>
              <a:gd name="adj1" fmla="val -56347"/>
              <a:gd name="adj2" fmla="val 17993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a:t>結論もコメントする。</a:t>
            </a:r>
            <a:endParaRPr lang="en-US" altLang="ja-JP" dirty="0"/>
          </a:p>
        </p:txBody>
      </p:sp>
    </p:spTree>
    <p:extLst>
      <p:ext uri="{BB962C8B-B14F-4D97-AF65-F5344CB8AC3E}">
        <p14:creationId xmlns:p14="http://schemas.microsoft.com/office/powerpoint/2010/main" val="282653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NE</a:t>
            </a:r>
            <a:r>
              <a:rPr lang="ja-JP" altLang="en-US" dirty="0"/>
              <a:t>１ </a:t>
            </a:r>
            <a:r>
              <a:rPr lang="en-US" altLang="ja-JP" dirty="0"/>
              <a:t>B2</a:t>
            </a:r>
            <a:r>
              <a:rPr lang="ja-JP" altLang="en-US" dirty="0"/>
              <a:t>ポート </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981974" y="2371268"/>
            <a:ext cx="10515600" cy="4351338"/>
          </a:xfrm>
        </p:spPr>
        <p:txBody>
          <a:bodyPr/>
          <a:lstStyle/>
          <a:p>
            <a:r>
              <a:rPr lang="ja-JP" altLang="en-US" dirty="0"/>
              <a:t>キャリブレーションが取れない。</a:t>
            </a:r>
            <a:endParaRPr lang="en-US" altLang="ja-JP" dirty="0"/>
          </a:p>
          <a:p>
            <a:endParaRPr kumimoji="1" lang="en-US" altLang="ja-JP" dirty="0"/>
          </a:p>
          <a:p>
            <a:pPr marL="0" indent="0">
              <a:buNone/>
            </a:pPr>
            <a:endParaRPr lang="en-US" altLang="ja-JP" dirty="0"/>
          </a:p>
        </p:txBody>
      </p:sp>
      <p:graphicFrame>
        <p:nvGraphicFramePr>
          <p:cNvPr id="7" name="表 6">
            <a:extLst>
              <a:ext uri="{FF2B5EF4-FFF2-40B4-BE49-F238E27FC236}">
                <a16:creationId xmlns:a16="http://schemas.microsoft.com/office/drawing/2014/main" id="{7F3E94F3-E7E7-16A2-80E1-24CC4E8F5DE9}"/>
              </a:ext>
            </a:extLst>
          </p:cNvPr>
          <p:cNvGraphicFramePr>
            <a:graphicFrameLocks noGrp="1"/>
          </p:cNvGraphicFramePr>
          <p:nvPr/>
        </p:nvGraphicFramePr>
        <p:xfrm>
          <a:off x="1041400" y="1438982"/>
          <a:ext cx="10109200" cy="802006"/>
        </p:xfrm>
        <a:graphic>
          <a:graphicData uri="http://schemas.openxmlformats.org/drawingml/2006/table">
            <a:tbl>
              <a:tblPr/>
              <a:tblGrid>
                <a:gridCol w="876300">
                  <a:extLst>
                    <a:ext uri="{9D8B030D-6E8A-4147-A177-3AD203B41FA5}">
                      <a16:colId xmlns:a16="http://schemas.microsoft.com/office/drawing/2014/main" val="2058708266"/>
                    </a:ext>
                  </a:extLst>
                </a:gridCol>
                <a:gridCol w="1003300">
                  <a:extLst>
                    <a:ext uri="{9D8B030D-6E8A-4147-A177-3AD203B41FA5}">
                      <a16:colId xmlns:a16="http://schemas.microsoft.com/office/drawing/2014/main" val="872185121"/>
                    </a:ext>
                  </a:extLst>
                </a:gridCol>
                <a:gridCol w="685800">
                  <a:extLst>
                    <a:ext uri="{9D8B030D-6E8A-4147-A177-3AD203B41FA5}">
                      <a16:colId xmlns:a16="http://schemas.microsoft.com/office/drawing/2014/main" val="3759274469"/>
                    </a:ext>
                  </a:extLst>
                </a:gridCol>
                <a:gridCol w="685800">
                  <a:extLst>
                    <a:ext uri="{9D8B030D-6E8A-4147-A177-3AD203B41FA5}">
                      <a16:colId xmlns:a16="http://schemas.microsoft.com/office/drawing/2014/main" val="3613271394"/>
                    </a:ext>
                  </a:extLst>
                </a:gridCol>
                <a:gridCol w="685800">
                  <a:extLst>
                    <a:ext uri="{9D8B030D-6E8A-4147-A177-3AD203B41FA5}">
                      <a16:colId xmlns:a16="http://schemas.microsoft.com/office/drawing/2014/main" val="2253988804"/>
                    </a:ext>
                  </a:extLst>
                </a:gridCol>
                <a:gridCol w="685800">
                  <a:extLst>
                    <a:ext uri="{9D8B030D-6E8A-4147-A177-3AD203B41FA5}">
                      <a16:colId xmlns:a16="http://schemas.microsoft.com/office/drawing/2014/main" val="1478764929"/>
                    </a:ext>
                  </a:extLst>
                </a:gridCol>
                <a:gridCol w="685800">
                  <a:extLst>
                    <a:ext uri="{9D8B030D-6E8A-4147-A177-3AD203B41FA5}">
                      <a16:colId xmlns:a16="http://schemas.microsoft.com/office/drawing/2014/main" val="2798101662"/>
                    </a:ext>
                  </a:extLst>
                </a:gridCol>
                <a:gridCol w="685800">
                  <a:extLst>
                    <a:ext uri="{9D8B030D-6E8A-4147-A177-3AD203B41FA5}">
                      <a16:colId xmlns:a16="http://schemas.microsoft.com/office/drawing/2014/main" val="1295008805"/>
                    </a:ext>
                  </a:extLst>
                </a:gridCol>
                <a:gridCol w="685800">
                  <a:extLst>
                    <a:ext uri="{9D8B030D-6E8A-4147-A177-3AD203B41FA5}">
                      <a16:colId xmlns:a16="http://schemas.microsoft.com/office/drawing/2014/main" val="3388482489"/>
                    </a:ext>
                  </a:extLst>
                </a:gridCol>
                <a:gridCol w="685800">
                  <a:extLst>
                    <a:ext uri="{9D8B030D-6E8A-4147-A177-3AD203B41FA5}">
                      <a16:colId xmlns:a16="http://schemas.microsoft.com/office/drawing/2014/main" val="671985996"/>
                    </a:ext>
                  </a:extLst>
                </a:gridCol>
                <a:gridCol w="685800">
                  <a:extLst>
                    <a:ext uri="{9D8B030D-6E8A-4147-A177-3AD203B41FA5}">
                      <a16:colId xmlns:a16="http://schemas.microsoft.com/office/drawing/2014/main" val="3517119624"/>
                    </a:ext>
                  </a:extLst>
                </a:gridCol>
                <a:gridCol w="685800">
                  <a:extLst>
                    <a:ext uri="{9D8B030D-6E8A-4147-A177-3AD203B41FA5}">
                      <a16:colId xmlns:a16="http://schemas.microsoft.com/office/drawing/2014/main" val="344793081"/>
                    </a:ext>
                  </a:extLst>
                </a:gridCol>
                <a:gridCol w="685800">
                  <a:extLst>
                    <a:ext uri="{9D8B030D-6E8A-4147-A177-3AD203B41FA5}">
                      <a16:colId xmlns:a16="http://schemas.microsoft.com/office/drawing/2014/main" val="884079821"/>
                    </a:ext>
                  </a:extLst>
                </a:gridCol>
                <a:gridCol w="685800">
                  <a:extLst>
                    <a:ext uri="{9D8B030D-6E8A-4147-A177-3AD203B41FA5}">
                      <a16:colId xmlns:a16="http://schemas.microsoft.com/office/drawing/2014/main" val="1477755680"/>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70697"/>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65837469"/>
                  </a:ext>
                </a:extLst>
              </a:tr>
            </a:tbl>
          </a:graphicData>
        </a:graphic>
      </p:graphicFrame>
      <p:pic>
        <p:nvPicPr>
          <p:cNvPr id="10" name="図 9">
            <a:extLst>
              <a:ext uri="{FF2B5EF4-FFF2-40B4-BE49-F238E27FC236}">
                <a16:creationId xmlns:a16="http://schemas.microsoft.com/office/drawing/2014/main" id="{2823C84F-6183-AD2A-CC20-C759A6B78D4C}"/>
              </a:ext>
            </a:extLst>
          </p:cNvPr>
          <p:cNvPicPr>
            <a:picLocks noChangeAspect="1"/>
          </p:cNvPicPr>
          <p:nvPr/>
        </p:nvPicPr>
        <p:blipFill>
          <a:blip r:embed="rId2"/>
          <a:stretch>
            <a:fillRect/>
          </a:stretch>
        </p:blipFill>
        <p:spPr>
          <a:xfrm>
            <a:off x="981974" y="2867965"/>
            <a:ext cx="8380237" cy="1122070"/>
          </a:xfrm>
          <a:prstGeom prst="rect">
            <a:avLst/>
          </a:prstGeom>
        </p:spPr>
      </p:pic>
      <p:pic>
        <p:nvPicPr>
          <p:cNvPr id="12" name="図 11">
            <a:extLst>
              <a:ext uri="{FF2B5EF4-FFF2-40B4-BE49-F238E27FC236}">
                <a16:creationId xmlns:a16="http://schemas.microsoft.com/office/drawing/2014/main" id="{6735940F-D55F-ED02-3292-4C49A69F0C19}"/>
              </a:ext>
            </a:extLst>
          </p:cNvPr>
          <p:cNvPicPr>
            <a:picLocks noChangeAspect="1"/>
          </p:cNvPicPr>
          <p:nvPr/>
        </p:nvPicPr>
        <p:blipFill>
          <a:blip r:embed="rId3"/>
          <a:stretch>
            <a:fillRect/>
          </a:stretch>
        </p:blipFill>
        <p:spPr>
          <a:xfrm>
            <a:off x="981973" y="4103186"/>
            <a:ext cx="8380237" cy="1134858"/>
          </a:xfrm>
          <a:prstGeom prst="rect">
            <a:avLst/>
          </a:prstGeom>
        </p:spPr>
      </p:pic>
      <p:pic>
        <p:nvPicPr>
          <p:cNvPr id="14" name="図 13">
            <a:extLst>
              <a:ext uri="{FF2B5EF4-FFF2-40B4-BE49-F238E27FC236}">
                <a16:creationId xmlns:a16="http://schemas.microsoft.com/office/drawing/2014/main" id="{592A18BC-F2B4-2120-6BFB-3840089131D8}"/>
              </a:ext>
            </a:extLst>
          </p:cNvPr>
          <p:cNvPicPr>
            <a:picLocks noChangeAspect="1"/>
          </p:cNvPicPr>
          <p:nvPr/>
        </p:nvPicPr>
        <p:blipFill>
          <a:blip r:embed="rId4"/>
          <a:stretch>
            <a:fillRect/>
          </a:stretch>
        </p:blipFill>
        <p:spPr>
          <a:xfrm>
            <a:off x="981973" y="5351195"/>
            <a:ext cx="8460664" cy="1158995"/>
          </a:xfrm>
          <a:prstGeom prst="rect">
            <a:avLst/>
          </a:prstGeom>
        </p:spPr>
      </p:pic>
      <p:cxnSp>
        <p:nvCxnSpPr>
          <p:cNvPr id="16" name="直線コネクタ 15">
            <a:extLst>
              <a:ext uri="{FF2B5EF4-FFF2-40B4-BE49-F238E27FC236}">
                <a16:creationId xmlns:a16="http://schemas.microsoft.com/office/drawing/2014/main" id="{9AA3920C-6257-D5D2-E409-770B75FD8476}"/>
              </a:ext>
            </a:extLst>
          </p:cNvPr>
          <p:cNvCxnSpPr/>
          <p:nvPr/>
        </p:nvCxnSpPr>
        <p:spPr>
          <a:xfrm>
            <a:off x="8986982" y="550487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03853168-CAB6-2310-5BF8-6D7B6F3F0651}"/>
              </a:ext>
            </a:extLst>
          </p:cNvPr>
          <p:cNvCxnSpPr>
            <a:cxnSpLocks/>
          </p:cNvCxnSpPr>
          <p:nvPr/>
        </p:nvCxnSpPr>
        <p:spPr>
          <a:xfrm>
            <a:off x="838200" y="4056930"/>
            <a:ext cx="1023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5889BB5-C2B8-00E2-5DFD-D0688A84DDF0}"/>
              </a:ext>
            </a:extLst>
          </p:cNvPr>
          <p:cNvCxnSpPr>
            <a:cxnSpLocks/>
          </p:cNvCxnSpPr>
          <p:nvPr/>
        </p:nvCxnSpPr>
        <p:spPr>
          <a:xfrm>
            <a:off x="838200" y="5281774"/>
            <a:ext cx="1031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5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NE</a:t>
            </a:r>
            <a:r>
              <a:rPr lang="ja-JP" altLang="en-US" dirty="0"/>
              <a:t>１ </a:t>
            </a:r>
            <a:r>
              <a:rPr lang="en-US" altLang="ja-JP" dirty="0"/>
              <a:t>B2</a:t>
            </a:r>
            <a:r>
              <a:rPr lang="ja-JP" altLang="en-US" dirty="0"/>
              <a:t>ポート </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838200" y="2683438"/>
            <a:ext cx="10515600" cy="4351338"/>
          </a:xfrm>
        </p:spPr>
        <p:txBody>
          <a:bodyPr>
            <a:normAutofit/>
          </a:bodyPr>
          <a:lstStyle/>
          <a:p>
            <a:r>
              <a:rPr lang="ja-JP" altLang="en-US" dirty="0">
                <a:solidFill>
                  <a:srgbClr val="FF0000"/>
                </a:solidFill>
              </a:rPr>
              <a:t>改善策</a:t>
            </a:r>
            <a:endParaRPr lang="en-US" altLang="ja-JP" dirty="0">
              <a:solidFill>
                <a:srgbClr val="FF0000"/>
              </a:solidFill>
            </a:endParaRPr>
          </a:p>
          <a:p>
            <a:pPr marL="0" indent="0">
              <a:buNone/>
            </a:pPr>
            <a:r>
              <a:rPr lang="ja-JP" altLang="en-US" dirty="0">
                <a:solidFill>
                  <a:srgbClr val="FF0000"/>
                </a:solidFill>
              </a:rPr>
              <a:t>モジュール番号の確認</a:t>
            </a:r>
            <a:endParaRPr lang="en-US" altLang="ja-JP" dirty="0">
              <a:solidFill>
                <a:srgbClr val="FF0000"/>
              </a:solidFill>
            </a:endParaRPr>
          </a:p>
          <a:p>
            <a:pPr marL="0" indent="0">
              <a:buNone/>
            </a:pPr>
            <a:r>
              <a:rPr lang="ja-JP" altLang="en-US" dirty="0">
                <a:solidFill>
                  <a:srgbClr val="FF0000"/>
                </a:solidFill>
              </a:rPr>
              <a:t>ポートを清掃する</a:t>
            </a:r>
            <a:endParaRPr lang="en-US" altLang="ja-JP" dirty="0">
              <a:solidFill>
                <a:srgbClr val="FF0000"/>
              </a:solidFill>
            </a:endParaRPr>
          </a:p>
          <a:p>
            <a:pPr marL="0" indent="0" algn="just">
              <a:buNone/>
            </a:pPr>
            <a:r>
              <a:rPr lang="ja-JP" altLang="en-US" dirty="0">
                <a:solidFill>
                  <a:srgbClr val="FF0000"/>
                </a:solidFill>
              </a:rPr>
              <a:t>→どちらも試したが、変化なし</a:t>
            </a:r>
            <a:endParaRPr lang="en-US" altLang="ja-JP" dirty="0">
              <a:solidFill>
                <a:srgbClr val="FF0000"/>
              </a:solidFill>
            </a:endParaRPr>
          </a:p>
          <a:p>
            <a:pPr marL="0" indent="0" algn="just">
              <a:buNone/>
            </a:pPr>
            <a:endParaRPr lang="en-US" altLang="ja-JP" dirty="0">
              <a:solidFill>
                <a:srgbClr val="FF0000"/>
              </a:solidFill>
            </a:endParaRPr>
          </a:p>
          <a:p>
            <a:r>
              <a:rPr kumimoji="1" lang="ja-JP" altLang="en-US" dirty="0">
                <a:solidFill>
                  <a:srgbClr val="FF0000"/>
                </a:solidFill>
              </a:rPr>
              <a:t>問題点</a:t>
            </a:r>
            <a:endParaRPr kumimoji="1" lang="en-US" altLang="ja-JP" dirty="0">
              <a:solidFill>
                <a:srgbClr val="FF0000"/>
              </a:solidFill>
            </a:endParaRPr>
          </a:p>
          <a:p>
            <a:pPr marL="0" indent="0">
              <a:buNone/>
            </a:pPr>
            <a:r>
              <a:rPr lang="en-US" altLang="ja-JP" dirty="0">
                <a:solidFill>
                  <a:srgbClr val="FF0000"/>
                </a:solidFill>
              </a:rPr>
              <a:t>FPHX</a:t>
            </a:r>
            <a:r>
              <a:rPr lang="ja-JP" altLang="en-US" dirty="0">
                <a:solidFill>
                  <a:srgbClr val="FF0000"/>
                </a:solidFill>
              </a:rPr>
              <a:t>の電流値が</a:t>
            </a:r>
            <a:r>
              <a:rPr lang="en-US" altLang="ja-JP" dirty="0">
                <a:solidFill>
                  <a:srgbClr val="FF0000"/>
                </a:solidFill>
              </a:rPr>
              <a:t>0.16A</a:t>
            </a:r>
            <a:endParaRPr kumimoji="1" lang="en-US" altLang="ja-JP" dirty="0">
              <a:solidFill>
                <a:srgbClr val="FF0000"/>
              </a:solidFill>
            </a:endParaRPr>
          </a:p>
          <a:p>
            <a:pPr marL="0" indent="0">
              <a:buNone/>
            </a:pPr>
            <a:endParaRPr lang="en-US" altLang="ja-JP" dirty="0"/>
          </a:p>
        </p:txBody>
      </p:sp>
      <p:graphicFrame>
        <p:nvGraphicFramePr>
          <p:cNvPr id="7" name="表 6">
            <a:extLst>
              <a:ext uri="{FF2B5EF4-FFF2-40B4-BE49-F238E27FC236}">
                <a16:creationId xmlns:a16="http://schemas.microsoft.com/office/drawing/2014/main" id="{7F3E94F3-E7E7-16A2-80E1-24CC4E8F5DE9}"/>
              </a:ext>
            </a:extLst>
          </p:cNvPr>
          <p:cNvGraphicFramePr>
            <a:graphicFrameLocks noGrp="1"/>
          </p:cNvGraphicFramePr>
          <p:nvPr/>
        </p:nvGraphicFramePr>
        <p:xfrm>
          <a:off x="1041400" y="1438982"/>
          <a:ext cx="10109200" cy="802006"/>
        </p:xfrm>
        <a:graphic>
          <a:graphicData uri="http://schemas.openxmlformats.org/drawingml/2006/table">
            <a:tbl>
              <a:tblPr/>
              <a:tblGrid>
                <a:gridCol w="876300">
                  <a:extLst>
                    <a:ext uri="{9D8B030D-6E8A-4147-A177-3AD203B41FA5}">
                      <a16:colId xmlns:a16="http://schemas.microsoft.com/office/drawing/2014/main" val="2058708266"/>
                    </a:ext>
                  </a:extLst>
                </a:gridCol>
                <a:gridCol w="1003300">
                  <a:extLst>
                    <a:ext uri="{9D8B030D-6E8A-4147-A177-3AD203B41FA5}">
                      <a16:colId xmlns:a16="http://schemas.microsoft.com/office/drawing/2014/main" val="872185121"/>
                    </a:ext>
                  </a:extLst>
                </a:gridCol>
                <a:gridCol w="685800">
                  <a:extLst>
                    <a:ext uri="{9D8B030D-6E8A-4147-A177-3AD203B41FA5}">
                      <a16:colId xmlns:a16="http://schemas.microsoft.com/office/drawing/2014/main" val="3759274469"/>
                    </a:ext>
                  </a:extLst>
                </a:gridCol>
                <a:gridCol w="685800">
                  <a:extLst>
                    <a:ext uri="{9D8B030D-6E8A-4147-A177-3AD203B41FA5}">
                      <a16:colId xmlns:a16="http://schemas.microsoft.com/office/drawing/2014/main" val="3613271394"/>
                    </a:ext>
                  </a:extLst>
                </a:gridCol>
                <a:gridCol w="685800">
                  <a:extLst>
                    <a:ext uri="{9D8B030D-6E8A-4147-A177-3AD203B41FA5}">
                      <a16:colId xmlns:a16="http://schemas.microsoft.com/office/drawing/2014/main" val="2253988804"/>
                    </a:ext>
                  </a:extLst>
                </a:gridCol>
                <a:gridCol w="685800">
                  <a:extLst>
                    <a:ext uri="{9D8B030D-6E8A-4147-A177-3AD203B41FA5}">
                      <a16:colId xmlns:a16="http://schemas.microsoft.com/office/drawing/2014/main" val="1478764929"/>
                    </a:ext>
                  </a:extLst>
                </a:gridCol>
                <a:gridCol w="685800">
                  <a:extLst>
                    <a:ext uri="{9D8B030D-6E8A-4147-A177-3AD203B41FA5}">
                      <a16:colId xmlns:a16="http://schemas.microsoft.com/office/drawing/2014/main" val="2798101662"/>
                    </a:ext>
                  </a:extLst>
                </a:gridCol>
                <a:gridCol w="685800">
                  <a:extLst>
                    <a:ext uri="{9D8B030D-6E8A-4147-A177-3AD203B41FA5}">
                      <a16:colId xmlns:a16="http://schemas.microsoft.com/office/drawing/2014/main" val="1295008805"/>
                    </a:ext>
                  </a:extLst>
                </a:gridCol>
                <a:gridCol w="685800">
                  <a:extLst>
                    <a:ext uri="{9D8B030D-6E8A-4147-A177-3AD203B41FA5}">
                      <a16:colId xmlns:a16="http://schemas.microsoft.com/office/drawing/2014/main" val="3388482489"/>
                    </a:ext>
                  </a:extLst>
                </a:gridCol>
                <a:gridCol w="685800">
                  <a:extLst>
                    <a:ext uri="{9D8B030D-6E8A-4147-A177-3AD203B41FA5}">
                      <a16:colId xmlns:a16="http://schemas.microsoft.com/office/drawing/2014/main" val="671985996"/>
                    </a:ext>
                  </a:extLst>
                </a:gridCol>
                <a:gridCol w="685800">
                  <a:extLst>
                    <a:ext uri="{9D8B030D-6E8A-4147-A177-3AD203B41FA5}">
                      <a16:colId xmlns:a16="http://schemas.microsoft.com/office/drawing/2014/main" val="3517119624"/>
                    </a:ext>
                  </a:extLst>
                </a:gridCol>
                <a:gridCol w="685800">
                  <a:extLst>
                    <a:ext uri="{9D8B030D-6E8A-4147-A177-3AD203B41FA5}">
                      <a16:colId xmlns:a16="http://schemas.microsoft.com/office/drawing/2014/main" val="344793081"/>
                    </a:ext>
                  </a:extLst>
                </a:gridCol>
                <a:gridCol w="685800">
                  <a:extLst>
                    <a:ext uri="{9D8B030D-6E8A-4147-A177-3AD203B41FA5}">
                      <a16:colId xmlns:a16="http://schemas.microsoft.com/office/drawing/2014/main" val="884079821"/>
                    </a:ext>
                  </a:extLst>
                </a:gridCol>
                <a:gridCol w="685800">
                  <a:extLst>
                    <a:ext uri="{9D8B030D-6E8A-4147-A177-3AD203B41FA5}">
                      <a16:colId xmlns:a16="http://schemas.microsoft.com/office/drawing/2014/main" val="1477755680"/>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70697"/>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65837469"/>
                  </a:ext>
                </a:extLst>
              </a:tr>
            </a:tbl>
          </a:graphicData>
        </a:graphic>
      </p:graphicFrame>
      <p:cxnSp>
        <p:nvCxnSpPr>
          <p:cNvPr id="16" name="直線コネクタ 15">
            <a:extLst>
              <a:ext uri="{FF2B5EF4-FFF2-40B4-BE49-F238E27FC236}">
                <a16:creationId xmlns:a16="http://schemas.microsoft.com/office/drawing/2014/main" id="{9AA3920C-6257-D5D2-E409-770B75FD8476}"/>
              </a:ext>
            </a:extLst>
          </p:cNvPr>
          <p:cNvCxnSpPr/>
          <p:nvPr/>
        </p:nvCxnSpPr>
        <p:spPr>
          <a:xfrm>
            <a:off x="8986982" y="5504873"/>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93541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B9C467-ED0D-B646-B192-6901C6137A49}"/>
              </a:ext>
            </a:extLst>
          </p:cNvPr>
          <p:cNvSpPr>
            <a:spLocks noGrp="1"/>
          </p:cNvSpPr>
          <p:nvPr>
            <p:ph type="title"/>
          </p:nvPr>
        </p:nvSpPr>
        <p:spPr/>
        <p:txBody>
          <a:bodyPr/>
          <a:lstStyle/>
          <a:p>
            <a:r>
              <a:rPr kumimoji="1" lang="en-US" altLang="ja-JP" dirty="0"/>
              <a:t>B2</a:t>
            </a:r>
            <a:r>
              <a:rPr kumimoji="1" lang="ja-JP" altLang="en-US"/>
              <a:t>ポートの</a:t>
            </a:r>
            <a:r>
              <a:rPr kumimoji="1" lang="en-US" altLang="ja-JP" dirty="0"/>
              <a:t>FPHX</a:t>
            </a:r>
            <a:r>
              <a:rPr kumimoji="1" lang="ja-JP" altLang="en-US"/>
              <a:t>用レギュレータ</a:t>
            </a:r>
          </a:p>
        </p:txBody>
      </p:sp>
      <p:pic>
        <p:nvPicPr>
          <p:cNvPr id="4" name="コンテンツ プレースホルダー 3">
            <a:extLst>
              <a:ext uri="{FF2B5EF4-FFF2-40B4-BE49-F238E27FC236}">
                <a16:creationId xmlns:a16="http://schemas.microsoft.com/office/drawing/2014/main" id="{1C0E05FD-0EE5-9848-9D87-DB9DA74A234C}"/>
              </a:ext>
            </a:extLst>
          </p:cNvPr>
          <p:cNvPicPr>
            <a:picLocks noGrp="1" noChangeAspect="1"/>
          </p:cNvPicPr>
          <p:nvPr>
            <p:ph idx="1"/>
          </p:nvPr>
        </p:nvPicPr>
        <p:blipFill>
          <a:blip r:embed="rId2"/>
          <a:stretch>
            <a:fillRect/>
          </a:stretch>
        </p:blipFill>
        <p:spPr>
          <a:xfrm>
            <a:off x="-677918" y="1672964"/>
            <a:ext cx="7489496" cy="5185036"/>
          </a:xfrm>
          <a:prstGeom prst="rect">
            <a:avLst/>
          </a:prstGeom>
        </p:spPr>
      </p:pic>
      <p:sp>
        <p:nvSpPr>
          <p:cNvPr id="5" name="テキスト ボックス 4">
            <a:extLst>
              <a:ext uri="{FF2B5EF4-FFF2-40B4-BE49-F238E27FC236}">
                <a16:creationId xmlns:a16="http://schemas.microsoft.com/office/drawing/2014/main" id="{52170491-49EF-214C-A006-7ED67BF886D6}"/>
              </a:ext>
            </a:extLst>
          </p:cNvPr>
          <p:cNvSpPr txBox="1"/>
          <p:nvPr/>
        </p:nvSpPr>
        <p:spPr>
          <a:xfrm>
            <a:off x="713674" y="3658129"/>
            <a:ext cx="2954655" cy="369332"/>
          </a:xfrm>
          <a:prstGeom prst="rect">
            <a:avLst/>
          </a:prstGeom>
          <a:noFill/>
        </p:spPr>
        <p:txBody>
          <a:bodyPr wrap="none" rtlCol="0">
            <a:spAutoFit/>
          </a:bodyPr>
          <a:lstStyle/>
          <a:p>
            <a:r>
              <a:rPr kumimoji="1" lang="ja-JP" altLang="en-US"/>
              <a:t>アナログ電源レギュレータ</a:t>
            </a:r>
          </a:p>
        </p:txBody>
      </p:sp>
      <p:sp>
        <p:nvSpPr>
          <p:cNvPr id="6" name="テキスト ボックス 5">
            <a:extLst>
              <a:ext uri="{FF2B5EF4-FFF2-40B4-BE49-F238E27FC236}">
                <a16:creationId xmlns:a16="http://schemas.microsoft.com/office/drawing/2014/main" id="{3237A74B-3476-ED4F-AA82-67651CED8E50}"/>
              </a:ext>
            </a:extLst>
          </p:cNvPr>
          <p:cNvSpPr txBox="1"/>
          <p:nvPr/>
        </p:nvSpPr>
        <p:spPr>
          <a:xfrm>
            <a:off x="472964" y="6308209"/>
            <a:ext cx="2954655" cy="369332"/>
          </a:xfrm>
          <a:prstGeom prst="rect">
            <a:avLst/>
          </a:prstGeom>
          <a:noFill/>
        </p:spPr>
        <p:txBody>
          <a:bodyPr wrap="none" rtlCol="0">
            <a:spAutoFit/>
          </a:bodyPr>
          <a:lstStyle/>
          <a:p>
            <a:r>
              <a:rPr kumimoji="1" lang="ja-JP" altLang="en-US"/>
              <a:t>デジタル電源レギュレータ</a:t>
            </a:r>
          </a:p>
        </p:txBody>
      </p:sp>
      <p:pic>
        <p:nvPicPr>
          <p:cNvPr id="7" name="図 6">
            <a:extLst>
              <a:ext uri="{FF2B5EF4-FFF2-40B4-BE49-F238E27FC236}">
                <a16:creationId xmlns:a16="http://schemas.microsoft.com/office/drawing/2014/main" id="{C85E03A7-3207-E640-849C-934A0B3FC18F}"/>
              </a:ext>
            </a:extLst>
          </p:cNvPr>
          <p:cNvPicPr>
            <a:picLocks noChangeAspect="1"/>
          </p:cNvPicPr>
          <p:nvPr/>
        </p:nvPicPr>
        <p:blipFill>
          <a:blip r:embed="rId3"/>
          <a:stretch>
            <a:fillRect/>
          </a:stretch>
        </p:blipFill>
        <p:spPr>
          <a:xfrm>
            <a:off x="6949527" y="1414917"/>
            <a:ext cx="5054600" cy="2984500"/>
          </a:xfrm>
          <a:prstGeom prst="rect">
            <a:avLst/>
          </a:prstGeom>
        </p:spPr>
      </p:pic>
      <p:sp>
        <p:nvSpPr>
          <p:cNvPr id="8" name="円/楕円 7">
            <a:extLst>
              <a:ext uri="{FF2B5EF4-FFF2-40B4-BE49-F238E27FC236}">
                <a16:creationId xmlns:a16="http://schemas.microsoft.com/office/drawing/2014/main" id="{1D53AB3D-0B55-6642-A003-782D0223FEE3}"/>
              </a:ext>
            </a:extLst>
          </p:cNvPr>
          <p:cNvSpPr/>
          <p:nvPr/>
        </p:nvSpPr>
        <p:spPr>
          <a:xfrm>
            <a:off x="9628094" y="3660550"/>
            <a:ext cx="329161" cy="32916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1CCA6B79-B15A-7E41-8A3B-4B3F9E5492EE}"/>
              </a:ext>
            </a:extLst>
          </p:cNvPr>
          <p:cNvSpPr/>
          <p:nvPr/>
        </p:nvSpPr>
        <p:spPr>
          <a:xfrm>
            <a:off x="9906814" y="3440507"/>
            <a:ext cx="329161" cy="32916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8D43724-45B8-9D48-88D5-DE76DACFE67C}"/>
              </a:ext>
            </a:extLst>
          </p:cNvPr>
          <p:cNvSpPr txBox="1"/>
          <p:nvPr/>
        </p:nvSpPr>
        <p:spPr>
          <a:xfrm>
            <a:off x="6949527" y="4721115"/>
            <a:ext cx="5054600" cy="1754326"/>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a:t>このボードはレギュレータアップグレード前なので、入力が正常であれば出力がダメでも、レギュレータ交換で問題は解決するだろう。もし入力がおかしい場合は、</a:t>
            </a:r>
            <a:r>
              <a:rPr lang="en-US" altLang="ja-JP" dirty="0"/>
              <a:t>FPHX</a:t>
            </a:r>
            <a:r>
              <a:rPr lang="ja-JP" altLang="en-US"/>
              <a:t>電源コネクタからレギュレータまでの回路を修復しなければならない（できるかどうかわからない。）</a:t>
            </a:r>
            <a:endParaRPr lang="en-US" altLang="ja-JP" dirty="0"/>
          </a:p>
        </p:txBody>
      </p:sp>
    </p:spTree>
    <p:extLst>
      <p:ext uri="{BB962C8B-B14F-4D97-AF65-F5344CB8AC3E}">
        <p14:creationId xmlns:p14="http://schemas.microsoft.com/office/powerpoint/2010/main" val="43974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FAA056-F51D-73D5-1E62-2A3E6F5278CF}"/>
              </a:ext>
            </a:extLst>
          </p:cNvPr>
          <p:cNvSpPr>
            <a:spLocks noGrp="1"/>
          </p:cNvSpPr>
          <p:nvPr>
            <p:ph type="title"/>
          </p:nvPr>
        </p:nvSpPr>
        <p:spPr/>
        <p:txBody>
          <a:bodyPr/>
          <a:lstStyle/>
          <a:p>
            <a:r>
              <a:rPr lang="ja-JP" altLang="en-US" dirty="0"/>
              <a:t> </a:t>
            </a:r>
            <a:r>
              <a:rPr lang="en-US" altLang="ja-JP" dirty="0"/>
              <a:t>NE</a:t>
            </a:r>
            <a:r>
              <a:rPr lang="ja-JP" altLang="en-US" dirty="0"/>
              <a:t>１ </a:t>
            </a:r>
            <a:r>
              <a:rPr lang="en-US" altLang="ja-JP" dirty="0"/>
              <a:t>C</a:t>
            </a:r>
            <a:r>
              <a:rPr lang="ja-JP" altLang="en-US" dirty="0"/>
              <a:t>ポート </a:t>
            </a:r>
            <a:endParaRPr kumimoji="1" lang="ja-JP" altLang="en-US" dirty="0"/>
          </a:p>
        </p:txBody>
      </p:sp>
      <p:sp>
        <p:nvSpPr>
          <p:cNvPr id="3" name="コンテンツ プレースホルダー 2">
            <a:extLst>
              <a:ext uri="{FF2B5EF4-FFF2-40B4-BE49-F238E27FC236}">
                <a16:creationId xmlns:a16="http://schemas.microsoft.com/office/drawing/2014/main" id="{4AE4F99A-3F93-7F63-C35B-5E9FBA5CE21F}"/>
              </a:ext>
            </a:extLst>
          </p:cNvPr>
          <p:cNvSpPr>
            <a:spLocks noGrp="1"/>
          </p:cNvSpPr>
          <p:nvPr>
            <p:ph idx="1"/>
          </p:nvPr>
        </p:nvSpPr>
        <p:spPr>
          <a:xfrm>
            <a:off x="1041400" y="2441344"/>
            <a:ext cx="10515600" cy="4351338"/>
          </a:xfrm>
        </p:spPr>
        <p:txBody>
          <a:bodyPr/>
          <a:lstStyle/>
          <a:p>
            <a:r>
              <a:rPr lang="ja-JP" altLang="en-US" dirty="0"/>
              <a:t>キャリブレーションは取れるが正常ではない。</a:t>
            </a:r>
            <a:endParaRPr lang="en-US" altLang="ja-JP" dirty="0"/>
          </a:p>
          <a:p>
            <a:r>
              <a:rPr lang="ja-JP" altLang="en-US" dirty="0"/>
              <a:t>データ数が少ない。</a:t>
            </a:r>
            <a:endParaRPr lang="en-US" altLang="ja-JP" dirty="0"/>
          </a:p>
          <a:p>
            <a:endParaRPr lang="en-US" altLang="ja-JP" dirty="0"/>
          </a:p>
          <a:p>
            <a:endParaRPr lang="en-US" altLang="ja-JP" dirty="0"/>
          </a:p>
          <a:p>
            <a:endParaRPr lang="en-US" altLang="ja-JP" dirty="0"/>
          </a:p>
          <a:p>
            <a:endParaRPr lang="en-US" altLang="ja-JP" dirty="0"/>
          </a:p>
          <a:p>
            <a:r>
              <a:rPr lang="ja-JP" altLang="en-US" dirty="0"/>
              <a:t>キャリブレーションパルスの振幅が小さいように見える。今後パルスの大きさを他のチャンネルとオシロで比べてみたいと思う。</a:t>
            </a:r>
            <a:endParaRPr lang="en-US" altLang="ja-JP" dirty="0"/>
          </a:p>
          <a:p>
            <a:endParaRPr kumimoji="1" lang="en-US" altLang="ja-JP" dirty="0"/>
          </a:p>
          <a:p>
            <a:pPr marL="0" indent="0">
              <a:buNone/>
            </a:pPr>
            <a:endParaRPr lang="en-US" altLang="ja-JP" dirty="0"/>
          </a:p>
        </p:txBody>
      </p:sp>
      <p:graphicFrame>
        <p:nvGraphicFramePr>
          <p:cNvPr id="7" name="表 6">
            <a:extLst>
              <a:ext uri="{FF2B5EF4-FFF2-40B4-BE49-F238E27FC236}">
                <a16:creationId xmlns:a16="http://schemas.microsoft.com/office/drawing/2014/main" id="{7F3E94F3-E7E7-16A2-80E1-24CC4E8F5DE9}"/>
              </a:ext>
            </a:extLst>
          </p:cNvPr>
          <p:cNvGraphicFramePr>
            <a:graphicFrameLocks noGrp="1"/>
          </p:cNvGraphicFramePr>
          <p:nvPr/>
        </p:nvGraphicFramePr>
        <p:xfrm>
          <a:off x="1041400" y="1438982"/>
          <a:ext cx="10109200" cy="802006"/>
        </p:xfrm>
        <a:graphic>
          <a:graphicData uri="http://schemas.openxmlformats.org/drawingml/2006/table">
            <a:tbl>
              <a:tblPr/>
              <a:tblGrid>
                <a:gridCol w="876300">
                  <a:extLst>
                    <a:ext uri="{9D8B030D-6E8A-4147-A177-3AD203B41FA5}">
                      <a16:colId xmlns:a16="http://schemas.microsoft.com/office/drawing/2014/main" val="2058708266"/>
                    </a:ext>
                  </a:extLst>
                </a:gridCol>
                <a:gridCol w="1003300">
                  <a:extLst>
                    <a:ext uri="{9D8B030D-6E8A-4147-A177-3AD203B41FA5}">
                      <a16:colId xmlns:a16="http://schemas.microsoft.com/office/drawing/2014/main" val="872185121"/>
                    </a:ext>
                  </a:extLst>
                </a:gridCol>
                <a:gridCol w="685800">
                  <a:extLst>
                    <a:ext uri="{9D8B030D-6E8A-4147-A177-3AD203B41FA5}">
                      <a16:colId xmlns:a16="http://schemas.microsoft.com/office/drawing/2014/main" val="3759274469"/>
                    </a:ext>
                  </a:extLst>
                </a:gridCol>
                <a:gridCol w="685800">
                  <a:extLst>
                    <a:ext uri="{9D8B030D-6E8A-4147-A177-3AD203B41FA5}">
                      <a16:colId xmlns:a16="http://schemas.microsoft.com/office/drawing/2014/main" val="3613271394"/>
                    </a:ext>
                  </a:extLst>
                </a:gridCol>
                <a:gridCol w="685800">
                  <a:extLst>
                    <a:ext uri="{9D8B030D-6E8A-4147-A177-3AD203B41FA5}">
                      <a16:colId xmlns:a16="http://schemas.microsoft.com/office/drawing/2014/main" val="2253988804"/>
                    </a:ext>
                  </a:extLst>
                </a:gridCol>
                <a:gridCol w="685800">
                  <a:extLst>
                    <a:ext uri="{9D8B030D-6E8A-4147-A177-3AD203B41FA5}">
                      <a16:colId xmlns:a16="http://schemas.microsoft.com/office/drawing/2014/main" val="1478764929"/>
                    </a:ext>
                  </a:extLst>
                </a:gridCol>
                <a:gridCol w="685800">
                  <a:extLst>
                    <a:ext uri="{9D8B030D-6E8A-4147-A177-3AD203B41FA5}">
                      <a16:colId xmlns:a16="http://schemas.microsoft.com/office/drawing/2014/main" val="2798101662"/>
                    </a:ext>
                  </a:extLst>
                </a:gridCol>
                <a:gridCol w="685800">
                  <a:extLst>
                    <a:ext uri="{9D8B030D-6E8A-4147-A177-3AD203B41FA5}">
                      <a16:colId xmlns:a16="http://schemas.microsoft.com/office/drawing/2014/main" val="1295008805"/>
                    </a:ext>
                  </a:extLst>
                </a:gridCol>
                <a:gridCol w="685800">
                  <a:extLst>
                    <a:ext uri="{9D8B030D-6E8A-4147-A177-3AD203B41FA5}">
                      <a16:colId xmlns:a16="http://schemas.microsoft.com/office/drawing/2014/main" val="3388482489"/>
                    </a:ext>
                  </a:extLst>
                </a:gridCol>
                <a:gridCol w="685800">
                  <a:extLst>
                    <a:ext uri="{9D8B030D-6E8A-4147-A177-3AD203B41FA5}">
                      <a16:colId xmlns:a16="http://schemas.microsoft.com/office/drawing/2014/main" val="671985996"/>
                    </a:ext>
                  </a:extLst>
                </a:gridCol>
                <a:gridCol w="685800">
                  <a:extLst>
                    <a:ext uri="{9D8B030D-6E8A-4147-A177-3AD203B41FA5}">
                      <a16:colId xmlns:a16="http://schemas.microsoft.com/office/drawing/2014/main" val="3517119624"/>
                    </a:ext>
                  </a:extLst>
                </a:gridCol>
                <a:gridCol w="685800">
                  <a:extLst>
                    <a:ext uri="{9D8B030D-6E8A-4147-A177-3AD203B41FA5}">
                      <a16:colId xmlns:a16="http://schemas.microsoft.com/office/drawing/2014/main" val="344793081"/>
                    </a:ext>
                  </a:extLst>
                </a:gridCol>
                <a:gridCol w="685800">
                  <a:extLst>
                    <a:ext uri="{9D8B030D-6E8A-4147-A177-3AD203B41FA5}">
                      <a16:colId xmlns:a16="http://schemas.microsoft.com/office/drawing/2014/main" val="884079821"/>
                    </a:ext>
                  </a:extLst>
                </a:gridCol>
                <a:gridCol w="685800">
                  <a:extLst>
                    <a:ext uri="{9D8B030D-6E8A-4147-A177-3AD203B41FA5}">
                      <a16:colId xmlns:a16="http://schemas.microsoft.com/office/drawing/2014/main" val="1477755680"/>
                    </a:ext>
                  </a:extLst>
                </a:gridCol>
              </a:tblGrid>
              <a:tr h="357505">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index</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shipped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B3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C3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D3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270697"/>
                  </a:ext>
                </a:extLst>
              </a:tr>
              <a:tr h="0">
                <a:tc>
                  <a:txBody>
                    <a:bodyPr/>
                    <a:lstStyle/>
                    <a:p>
                      <a:pPr algn="ctr" fontAlgn="ctr"/>
                      <a:r>
                        <a:rPr lang="en-US" altLang="ja-JP" sz="2600" b="0" i="0" u="none" strike="noStrike">
                          <a:solidFill>
                            <a:srgbClr val="000000"/>
                          </a:solidFill>
                          <a:effectLst/>
                          <a:latin typeface="HGS創英角ｺﾞｼｯｸUB" panose="020B0A00000000000000" pitchFamily="50" charset="-128"/>
                          <a:ea typeface="HGS創英角ｺﾞｼｯｸUB" panose="020B0A00000000000000" pitchFamily="50" charset="-128"/>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NE1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006100"/>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5700"/>
                          </a:solidFill>
                          <a:effectLst/>
                          <a:latin typeface="游ゴシック" panose="020B0400000000000000" pitchFamily="50" charset="-128"/>
                          <a:ea typeface="游ゴシック" panose="020B04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fontAlgn="ctr"/>
                      <a:r>
                        <a:rPr lang="ja-JP" altLang="en-US" sz="1100" b="0" i="0" u="none" strike="noStrike" dirty="0">
                          <a:solidFill>
                            <a:srgbClr val="9C0006"/>
                          </a:solidFill>
                          <a:effectLst/>
                          <a:latin typeface="HGP創英角ｺﾞｼｯｸUB" panose="020B0A00000000000000" pitchFamily="50" charset="-128"/>
                          <a:ea typeface="HGP創英角ｺﾞｼｯｸUB" panose="020B0A00000000000000" pitchFamily="50" charset="-128"/>
                        </a:rPr>
                        <a:t>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65837469"/>
                  </a:ext>
                </a:extLst>
              </a:tr>
            </a:tbl>
          </a:graphicData>
        </a:graphic>
      </p:graphicFrame>
      <p:cxnSp>
        <p:nvCxnSpPr>
          <p:cNvPr id="16" name="直線コネクタ 15">
            <a:extLst>
              <a:ext uri="{FF2B5EF4-FFF2-40B4-BE49-F238E27FC236}">
                <a16:creationId xmlns:a16="http://schemas.microsoft.com/office/drawing/2014/main" id="{9AA3920C-6257-D5D2-E409-770B75FD8476}"/>
              </a:ext>
            </a:extLst>
          </p:cNvPr>
          <p:cNvCxnSpPr/>
          <p:nvPr/>
        </p:nvCxnSpPr>
        <p:spPr>
          <a:xfrm>
            <a:off x="8986982" y="5504873"/>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15E5E10B-CB30-6255-9227-F81441C4C34F}"/>
              </a:ext>
            </a:extLst>
          </p:cNvPr>
          <p:cNvPicPr>
            <a:picLocks noChangeAspect="1"/>
          </p:cNvPicPr>
          <p:nvPr/>
        </p:nvPicPr>
        <p:blipFill>
          <a:blip r:embed="rId2"/>
          <a:stretch>
            <a:fillRect/>
          </a:stretch>
        </p:blipFill>
        <p:spPr>
          <a:xfrm>
            <a:off x="1041400" y="3706694"/>
            <a:ext cx="10109200" cy="1377092"/>
          </a:xfrm>
          <a:prstGeom prst="rect">
            <a:avLst/>
          </a:prstGeom>
        </p:spPr>
      </p:pic>
    </p:spTree>
    <p:extLst>
      <p:ext uri="{BB962C8B-B14F-4D97-AF65-F5344CB8AC3E}">
        <p14:creationId xmlns:p14="http://schemas.microsoft.com/office/powerpoint/2010/main" val="33847624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1120</TotalTime>
  <Words>1182</Words>
  <Application>Microsoft Macintosh PowerPoint</Application>
  <PresentationFormat>ワイド画面</PresentationFormat>
  <Paragraphs>362</Paragraphs>
  <Slides>18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HGP創英角ｺﾞｼｯｸUB</vt:lpstr>
      <vt:lpstr>HGS創英角ｺﾞｼｯｸUB</vt:lpstr>
      <vt:lpstr>游ゴシック</vt:lpstr>
      <vt:lpstr>游ゴシック Light</vt:lpstr>
      <vt:lpstr>Arial</vt:lpstr>
      <vt:lpstr>Office テーマ</vt:lpstr>
      <vt:lpstr>BNL ROC ポートチェック 改善版2</vt:lpstr>
      <vt:lpstr>結果</vt:lpstr>
      <vt:lpstr> SE5 A1ポート</vt:lpstr>
      <vt:lpstr> SE5 A1ポート</vt:lpstr>
      <vt:lpstr>PowerPoint プレゼンテーション</vt:lpstr>
      <vt:lpstr> NE１ B2ポート </vt:lpstr>
      <vt:lpstr> NE１ B2ポート </vt:lpstr>
      <vt:lpstr>B2ポートのFPHX用レギュレータ</vt:lpstr>
      <vt:lpstr> NE１ Cポート </vt:lpstr>
      <vt:lpstr>NE１Cポート</vt:lpstr>
      <vt:lpstr>PowerPoint プレゼンテーション</vt:lpstr>
      <vt:lpstr>NE1　Cポート</vt:lpstr>
      <vt:lpstr> NE１ Cポート </vt:lpstr>
      <vt:lpstr> SE5 Dポート</vt:lpstr>
      <vt:lpstr> NE１ Dポート </vt:lpstr>
      <vt:lpstr>レギュレータU603</vt:lpstr>
      <vt:lpstr>レギュレータU603の動作チェック</vt:lpstr>
      <vt:lpstr>U603 and U17 Regulators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BNL ROC ポートチェック</dc:title>
  <dc:creator>藤木 一真</dc:creator>
  <cp:lastModifiedBy>Itaru Nakagawa</cp:lastModifiedBy>
  <cp:revision>32</cp:revision>
  <dcterms:created xsi:type="dcterms:W3CDTF">2022-07-29T02:04:20Z</dcterms:created>
  <dcterms:modified xsi:type="dcterms:W3CDTF">2022-08-03T00:45:48Z</dcterms:modified>
</cp:coreProperties>
</file>