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7" r:id="rId3"/>
    <p:sldId id="298" r:id="rId4"/>
    <p:sldId id="300" r:id="rId5"/>
    <p:sldId id="299" r:id="rId6"/>
    <p:sldId id="302" r:id="rId7"/>
    <p:sldId id="301" r:id="rId8"/>
    <p:sldId id="303" r:id="rId9"/>
    <p:sldId id="304" r:id="rId10"/>
    <p:sldId id="306" r:id="rId11"/>
    <p:sldId id="307" r:id="rId12"/>
    <p:sldId id="308" r:id="rId13"/>
    <p:sldId id="309" r:id="rId14"/>
    <p:sldId id="310" r:id="rId15"/>
    <p:sldId id="311" r:id="rId16"/>
    <p:sldId id="312" r:id="rId17"/>
    <p:sldId id="290" r:id="rId18"/>
    <p:sldId id="313" r:id="rId19"/>
    <p:sldId id="305" r:id="rId20"/>
    <p:sldId id="318" r:id="rId21"/>
    <p:sldId id="314" r:id="rId22"/>
    <p:sldId id="285" r:id="rId23"/>
    <p:sldId id="315" r:id="rId24"/>
    <p:sldId id="316" r:id="rId25"/>
    <p:sldId id="317" r:id="rId26"/>
    <p:sldId id="257" r:id="rId27"/>
    <p:sldId id="263" r:id="rId28"/>
    <p:sldId id="260" r:id="rId29"/>
    <p:sldId id="267" r:id="rId30"/>
    <p:sldId id="266" r:id="rId31"/>
    <p:sldId id="258" r:id="rId32"/>
    <p:sldId id="261" r:id="rId33"/>
    <p:sldId id="277" r:id="rId34"/>
    <p:sldId id="278" r:id="rId35"/>
    <p:sldId id="268" r:id="rId36"/>
    <p:sldId id="269" r:id="rId37"/>
    <p:sldId id="286" r:id="rId38"/>
    <p:sldId id="281" r:id="rId39"/>
    <p:sldId id="283" r:id="rId40"/>
    <p:sldId id="272" r:id="rId41"/>
    <p:sldId id="273" r:id="rId42"/>
    <p:sldId id="284" r:id="rId43"/>
    <p:sldId id="274" r:id="rId44"/>
    <p:sldId id="262" r:id="rId45"/>
    <p:sldId id="279" r:id="rId46"/>
    <p:sldId id="280" r:id="rId47"/>
    <p:sldId id="264" r:id="rId4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57" d="100"/>
          <a:sy n="57" d="100"/>
        </p:scale>
        <p:origin x="85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B19909-0645-45B2-BB51-7A9A134BE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96D1A45-1718-4E50-8554-4D18E87F46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9E958EE-E9B5-411E-BF17-429617807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A79A9-5709-4619-AAF3-CBD4D170003B}" type="datetimeFigureOut">
              <a:rPr kumimoji="1" lang="ja-JP" altLang="en-US" smtClean="0"/>
              <a:t>2022/9/2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12DD08C-5777-459B-915E-247DBA61C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5BEDE64-8655-4B24-B41C-74B35D543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BC1C5-5746-4B3D-8AF6-0956D08B0D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4783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47E5AC-0BFE-4844-B024-D279BACFB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401250B-BE6A-4715-B10B-26A790E671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D14F3B7-CB65-41AE-A669-DA212E7DD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A79A9-5709-4619-AAF3-CBD4D170003B}" type="datetimeFigureOut">
              <a:rPr kumimoji="1" lang="ja-JP" altLang="en-US" smtClean="0"/>
              <a:t>2022/9/2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131347E-03A0-4DB0-B0AA-428B88C4C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6CC9C33-2B01-4367-9069-86B8E9C2B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BC1C5-5746-4B3D-8AF6-0956D08B0D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850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0B0BB456-3C0A-4E33-AC4B-6D17618C76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19A03CD-82D7-42D3-8D6A-1D305C0383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3331492-3C03-434D-B8F5-60B4AAB9D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A79A9-5709-4619-AAF3-CBD4D170003B}" type="datetimeFigureOut">
              <a:rPr kumimoji="1" lang="ja-JP" altLang="en-US" smtClean="0"/>
              <a:t>2022/9/2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A3E3B27-D4E7-4DFF-AAF9-E1F98EF1C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EDF33F1-B5C0-4760-8BEC-6B80735C5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BC1C5-5746-4B3D-8AF6-0956D08B0D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3211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FEAEC8-6849-4B05-8D46-69E9F8796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6C7E9E2-F8DB-46AB-A821-1B509A0125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5BCFFF4-50D0-48F4-AC9A-82AF96BD6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A79A9-5709-4619-AAF3-CBD4D170003B}" type="datetimeFigureOut">
              <a:rPr kumimoji="1" lang="ja-JP" altLang="en-US" smtClean="0"/>
              <a:t>2022/9/2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698F7B1-857A-4A4C-A9DC-A5C461C5D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D3FD0CA-6A0C-4418-A039-0CD4FD7A2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BC1C5-5746-4B3D-8AF6-0956D08B0D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8172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78295F-49E0-42EC-B0A5-A6318523E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8D97566-1172-4D18-BD23-E43C1637C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3098837-5CCA-47F2-9C62-60501D40A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A79A9-5709-4619-AAF3-CBD4D170003B}" type="datetimeFigureOut">
              <a:rPr kumimoji="1" lang="ja-JP" altLang="en-US" smtClean="0"/>
              <a:t>2022/9/2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9713BCC-7D9C-4790-BE16-C9690A649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EFF104A-EB9D-4343-9D4A-90032DE1F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BC1C5-5746-4B3D-8AF6-0956D08B0D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208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DDC44B-BA18-4325-8B09-1F1579CDE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3B630C3-DC21-4375-BF36-3B2FE7AC84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DDB473C-656A-446F-A665-CF7428027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AA6DC58-1EA1-4A3A-86A7-5E039DC17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A79A9-5709-4619-AAF3-CBD4D170003B}" type="datetimeFigureOut">
              <a:rPr kumimoji="1" lang="ja-JP" altLang="en-US" smtClean="0"/>
              <a:t>2022/9/2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95527F8-A5E8-47F1-8177-46F1BCF14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7E5E9F8-FDF2-4327-ABFE-CD7B3DE3F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BC1C5-5746-4B3D-8AF6-0956D08B0D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8021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07C3FC-948B-4103-A84A-83A029B89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6CCE740-2EB1-416B-B433-7CC2BD52B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7370F3E-C897-4973-9E8F-5890B749F2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6B94B203-4C7D-41BE-8C3F-CBEE59FBDC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0B395D9-90EC-4F7B-BF4D-22F507E3F3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49AE4D62-857C-4A4E-A6CE-C0C505F20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A79A9-5709-4619-AAF3-CBD4D170003B}" type="datetimeFigureOut">
              <a:rPr kumimoji="1" lang="ja-JP" altLang="en-US" smtClean="0"/>
              <a:t>2022/9/2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D9BA96E-5C27-453D-A0CA-F5E2D1E92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43B701E2-EBBD-46E0-9626-43C08BBAC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BC1C5-5746-4B3D-8AF6-0956D08B0D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6954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A0A36D-1CDA-4D34-A624-9440C4CF1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5E6265E-D28F-43EE-8249-F7743E382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A79A9-5709-4619-AAF3-CBD4D170003B}" type="datetimeFigureOut">
              <a:rPr kumimoji="1" lang="ja-JP" altLang="en-US" smtClean="0"/>
              <a:t>2022/9/2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60B6F9D-86D0-419E-B936-66B57C901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92252A9-2F0E-4E13-B458-2DA3AD75D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BC1C5-5746-4B3D-8AF6-0956D08B0D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8070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B1C3C506-C7BA-4A59-9F73-C1205E59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A79A9-5709-4619-AAF3-CBD4D170003B}" type="datetimeFigureOut">
              <a:rPr kumimoji="1" lang="ja-JP" altLang="en-US" smtClean="0"/>
              <a:t>2022/9/2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0FF9438-769B-4BC4-88B4-4D8D5F6F2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5741C2A-32AC-482F-B147-9D9EADD61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BC1C5-5746-4B3D-8AF6-0956D08B0D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8157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5DFDCB-AE8B-4E42-83FC-AC9AAE859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698B3C4-D2E1-49CC-A68B-E4292FD82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65F071E-A6E6-400F-8E31-128FF1CA72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006EB81-9835-4FCE-8654-DB88E873D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A79A9-5709-4619-AAF3-CBD4D170003B}" type="datetimeFigureOut">
              <a:rPr kumimoji="1" lang="ja-JP" altLang="en-US" smtClean="0"/>
              <a:t>2022/9/2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FA628E1-B25D-422A-8763-DDB61940B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D1739DA-1C9D-4ED5-9C84-6F6E4B74A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BC1C5-5746-4B3D-8AF6-0956D08B0D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7753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38B7C3-EF43-4297-B64B-3C4D27227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5DDC11A2-9D14-44CB-8330-E1A4E9ADC5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968136C-A549-47BE-9E09-C4DF31B02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AB666DA-E80F-402E-BD48-15AE1196B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A79A9-5709-4619-AAF3-CBD4D170003B}" type="datetimeFigureOut">
              <a:rPr kumimoji="1" lang="ja-JP" altLang="en-US" smtClean="0"/>
              <a:t>2022/9/2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C4E2B0E-76D8-4BF2-B2B0-413A1ED4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3EF2D8B-A26F-4585-ACE7-7E43C2203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BC1C5-5746-4B3D-8AF6-0956D08B0D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644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7E91333-11E2-448F-B67D-B0A6AB8CB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1E4E06D-3CA5-48CE-8C7A-D883384639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3FBC8B9-1E6D-4C20-B7A0-4C5D35FD7E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A79A9-5709-4619-AAF3-CBD4D170003B}" type="datetimeFigureOut">
              <a:rPr kumimoji="1" lang="ja-JP" altLang="en-US" smtClean="0"/>
              <a:t>2022/9/2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BE118F4-AE8D-4289-84DB-A467A19B78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D96316B-BBC3-4BDD-8BFD-5DD293DEC0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BC1C5-5746-4B3D-8AF6-0956D08B0D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5503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1.png"/><Relationship Id="rId7" Type="http://schemas.openxmlformats.org/officeDocument/2006/relationships/image" Target="../media/image5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11" Type="http://schemas.openxmlformats.org/officeDocument/2006/relationships/image" Target="../media/image66.png"/><Relationship Id="rId5" Type="http://schemas.openxmlformats.org/officeDocument/2006/relationships/image" Target="../media/image53.png"/><Relationship Id="rId10" Type="http://schemas.openxmlformats.org/officeDocument/2006/relationships/image" Target="../media/image61.png"/><Relationship Id="rId4" Type="http://schemas.openxmlformats.org/officeDocument/2006/relationships/image" Target="../media/image52.png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7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0.png"/><Relationship Id="rId7" Type="http://schemas.openxmlformats.org/officeDocument/2006/relationships/image" Target="../media/image71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openxmlformats.org/officeDocument/2006/relationships/image" Target="../media/image730.png"/><Relationship Id="rId4" Type="http://schemas.openxmlformats.org/officeDocument/2006/relationships/image" Target="../media/image7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png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7" Type="http://schemas.openxmlformats.org/officeDocument/2006/relationships/image" Target="../media/image80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jpeg"/><Relationship Id="rId5" Type="http://schemas.openxmlformats.org/officeDocument/2006/relationships/image" Target="../media/image78.jpg"/><Relationship Id="rId4" Type="http://schemas.openxmlformats.org/officeDocument/2006/relationships/image" Target="../media/image7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1.png"/><Relationship Id="rId2" Type="http://schemas.openxmlformats.org/officeDocument/2006/relationships/image" Target="../media/image67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tif"/><Relationship Id="rId3" Type="http://schemas.openxmlformats.org/officeDocument/2006/relationships/image" Target="../media/image89.tif"/><Relationship Id="rId7" Type="http://schemas.openxmlformats.org/officeDocument/2006/relationships/image" Target="../media/image100.png"/><Relationship Id="rId2" Type="http://schemas.openxmlformats.org/officeDocument/2006/relationships/image" Target="../media/image88.t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11" Type="http://schemas.openxmlformats.org/officeDocument/2006/relationships/image" Target="../media/image104.png"/><Relationship Id="rId5" Type="http://schemas.openxmlformats.org/officeDocument/2006/relationships/image" Target="../media/image91.tif"/><Relationship Id="rId10" Type="http://schemas.openxmlformats.org/officeDocument/2006/relationships/image" Target="../media/image103.png"/><Relationship Id="rId4" Type="http://schemas.openxmlformats.org/officeDocument/2006/relationships/image" Target="../media/image90.tif"/><Relationship Id="rId9" Type="http://schemas.openxmlformats.org/officeDocument/2006/relationships/image" Target="../media/image102.t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if"/><Relationship Id="rId7" Type="http://schemas.openxmlformats.org/officeDocument/2006/relationships/image" Target="../media/image106.tif"/><Relationship Id="rId2" Type="http://schemas.openxmlformats.org/officeDocument/2006/relationships/image" Target="../media/image88.t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tif"/><Relationship Id="rId5" Type="http://schemas.openxmlformats.org/officeDocument/2006/relationships/image" Target="../media/image91.tif"/><Relationship Id="rId4" Type="http://schemas.openxmlformats.org/officeDocument/2006/relationships/image" Target="../media/image90.t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image" Target="../media/image107.emf"/><Relationship Id="rId7" Type="http://schemas.openxmlformats.org/officeDocument/2006/relationships/oleObject" Target="../embeddings/oleObject13.bin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109.png"/><Relationship Id="rId5" Type="http://schemas.openxmlformats.org/officeDocument/2006/relationships/image" Target="../media/image108.e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1.bin"/><Relationship Id="rId9" Type="http://schemas.openxmlformats.org/officeDocument/2006/relationships/oleObject" Target="../embeddings/oleObject15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80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41.png"/><Relationship Id="rId7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0.png"/><Relationship Id="rId5" Type="http://schemas.openxmlformats.org/officeDocument/2006/relationships/image" Target="NULL"/><Relationship Id="rId4" Type="http://schemas.openxmlformats.org/officeDocument/2006/relationships/image" Target="../media/image251.png"/><Relationship Id="rId9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40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0.png"/><Relationship Id="rId5" Type="http://schemas.openxmlformats.org/officeDocument/2006/relationships/image" Target="../media/image300.png"/><Relationship Id="rId4" Type="http://schemas.openxmlformats.org/officeDocument/2006/relationships/image" Target="../media/image29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320.png"/><Relationship Id="rId7" Type="http://schemas.openxmlformats.org/officeDocument/2006/relationships/image" Target="../media/image360.pn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0.png"/><Relationship Id="rId11" Type="http://schemas.openxmlformats.org/officeDocument/2006/relationships/image" Target="../media/image119.jpg"/><Relationship Id="rId5" Type="http://schemas.openxmlformats.org/officeDocument/2006/relationships/image" Target="../media/image340.png"/><Relationship Id="rId10" Type="http://schemas.openxmlformats.org/officeDocument/2006/relationships/image" Target="../media/image390.png"/><Relationship Id="rId4" Type="http://schemas.openxmlformats.org/officeDocument/2006/relationships/image" Target="../media/image330.png"/><Relationship Id="rId9" Type="http://schemas.openxmlformats.org/officeDocument/2006/relationships/image" Target="../media/image38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g"/><Relationship Id="rId3" Type="http://schemas.openxmlformats.org/officeDocument/2006/relationships/image" Target="../media/image410.png"/><Relationship Id="rId7" Type="http://schemas.openxmlformats.org/officeDocument/2006/relationships/image" Target="../media/image45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0.png"/><Relationship Id="rId5" Type="http://schemas.openxmlformats.org/officeDocument/2006/relationships/image" Target="../media/image430.png"/><Relationship Id="rId4" Type="http://schemas.openxmlformats.org/officeDocument/2006/relationships/image" Target="../media/image4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0.png"/><Relationship Id="rId5" Type="http://schemas.openxmlformats.org/officeDocument/2006/relationships/image" Target="../media/image510.png"/><Relationship Id="rId4" Type="http://schemas.openxmlformats.org/officeDocument/2006/relationships/image" Target="../media/image123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0.png"/><Relationship Id="rId3" Type="http://schemas.openxmlformats.org/officeDocument/2006/relationships/image" Target="../media/image331.png"/><Relationship Id="rId7" Type="http://schemas.openxmlformats.org/officeDocument/2006/relationships/image" Target="../media/image580.pn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0.png"/><Relationship Id="rId5" Type="http://schemas.openxmlformats.org/officeDocument/2006/relationships/image" Target="../media/image500.png"/><Relationship Id="rId4" Type="http://schemas.openxmlformats.org/officeDocument/2006/relationships/image" Target="../media/image34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oleObject" Target="../embeddings/oleObject4.bin"/><Relationship Id="rId7" Type="http://schemas.openxmlformats.org/officeDocument/2006/relationships/oleObject" Target="../embeddings/oleObject1.bin"/><Relationship Id="rId12" Type="http://schemas.openxmlformats.org/officeDocument/2006/relationships/image" Target="../media/image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oleObject" Target="../embeddings/oleObject3.bin"/><Relationship Id="rId10" Type="http://schemas.openxmlformats.org/officeDocument/2006/relationships/image" Target="../media/image5.emf"/><Relationship Id="rId9" Type="http://schemas.openxmlformats.org/officeDocument/2006/relationships/oleObject" Target="../embeddings/oleObject2.bin"/><Relationship Id="rId14" Type="http://schemas.openxmlformats.org/officeDocument/2006/relationships/image" Target="../media/image7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1.png"/><Relationship Id="rId7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0.png"/><Relationship Id="rId11" Type="http://schemas.openxmlformats.org/officeDocument/2006/relationships/image" Target="../media/image640.png"/><Relationship Id="rId10" Type="http://schemas.openxmlformats.org/officeDocument/2006/relationships/image" Target="../media/image630.png"/><Relationship Id="rId9" Type="http://schemas.openxmlformats.org/officeDocument/2006/relationships/image" Target="../media/image6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0.png"/><Relationship Id="rId4" Type="http://schemas.openxmlformats.org/officeDocument/2006/relationships/image" Target="../media/image6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gif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1.png"/><Relationship Id="rId5" Type="http://schemas.openxmlformats.org/officeDocument/2006/relationships/image" Target="../media/image140.jpeg"/><Relationship Id="rId4" Type="http://schemas.openxmlformats.org/officeDocument/2006/relationships/image" Target="../media/image13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250.png"/><Relationship Id="rId18" Type="http://schemas.openxmlformats.org/officeDocument/2006/relationships/image" Target="../media/image361.png"/><Relationship Id="rId26" Type="http://schemas.openxmlformats.org/officeDocument/2006/relationships/image" Target="../media/image441.png"/><Relationship Id="rId21" Type="http://schemas.openxmlformats.org/officeDocument/2006/relationships/image" Target="../media/image391.png"/><Relationship Id="rId12" Type="http://schemas.openxmlformats.org/officeDocument/2006/relationships/image" Target="../media/image240.png"/><Relationship Id="rId17" Type="http://schemas.openxmlformats.org/officeDocument/2006/relationships/image" Target="../media/image351.png"/><Relationship Id="rId25" Type="http://schemas.openxmlformats.org/officeDocument/2006/relationships/image" Target="../media/image431.png"/><Relationship Id="rId16" Type="http://schemas.openxmlformats.org/officeDocument/2006/relationships/image" Target="../media/image341.png"/><Relationship Id="rId20" Type="http://schemas.openxmlformats.org/officeDocument/2006/relationships/image" Target="../media/image381.png"/><Relationship Id="rId29" Type="http://schemas.openxmlformats.org/officeDocument/2006/relationships/image" Target="../media/image471.pn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230.png"/><Relationship Id="rId24" Type="http://schemas.openxmlformats.org/officeDocument/2006/relationships/image" Target="../media/image421.png"/><Relationship Id="rId15" Type="http://schemas.openxmlformats.org/officeDocument/2006/relationships/image" Target="../media/image270.png"/><Relationship Id="rId23" Type="http://schemas.openxmlformats.org/officeDocument/2006/relationships/image" Target="../media/image411.png"/><Relationship Id="rId28" Type="http://schemas.openxmlformats.org/officeDocument/2006/relationships/image" Target="../media/image460.png"/><Relationship Id="rId10" Type="http://schemas.openxmlformats.org/officeDocument/2006/relationships/image" Target="../media/image220.png"/><Relationship Id="rId19" Type="http://schemas.openxmlformats.org/officeDocument/2006/relationships/image" Target="../media/image371.png"/><Relationship Id="rId9" Type="http://schemas.openxmlformats.org/officeDocument/2006/relationships/image" Target="../media/image210.png"/><Relationship Id="rId14" Type="http://schemas.openxmlformats.org/officeDocument/2006/relationships/image" Target="../media/image260.png"/><Relationship Id="rId22" Type="http://schemas.openxmlformats.org/officeDocument/2006/relationships/image" Target="../media/image401.png"/><Relationship Id="rId27" Type="http://schemas.openxmlformats.org/officeDocument/2006/relationships/image" Target="../media/image4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0.png"/><Relationship Id="rId7" Type="http://schemas.openxmlformats.org/officeDocument/2006/relationships/image" Target="../media/image290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0.png"/><Relationship Id="rId5" Type="http://schemas.openxmlformats.org/officeDocument/2006/relationships/image" Target="../media/image2700.png"/><Relationship Id="rId4" Type="http://schemas.openxmlformats.org/officeDocument/2006/relationships/image" Target="../media/image260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emf"/><Relationship Id="rId7" Type="http://schemas.openxmlformats.org/officeDocument/2006/relationships/image" Target="../media/image9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4.png"/><Relationship Id="rId18" Type="http://schemas.openxmlformats.org/officeDocument/2006/relationships/image" Target="../media/image37.png"/><Relationship Id="rId3" Type="http://schemas.openxmlformats.org/officeDocument/2006/relationships/image" Target="../media/image26.png"/><Relationship Id="rId21" Type="http://schemas.openxmlformats.org/officeDocument/2006/relationships/image" Target="../media/image42.png"/><Relationship Id="rId7" Type="http://schemas.openxmlformats.org/officeDocument/2006/relationships/image" Target="../media/image22.wmf"/><Relationship Id="rId12" Type="http://schemas.openxmlformats.org/officeDocument/2006/relationships/image" Target="../media/image23.emf"/><Relationship Id="rId17" Type="http://schemas.openxmlformats.org/officeDocument/2006/relationships/image" Target="../media/image32.png"/><Relationship Id="rId2" Type="http://schemas.openxmlformats.org/officeDocument/2006/relationships/image" Target="../media/image24.png"/><Relationship Id="rId16" Type="http://schemas.openxmlformats.org/officeDocument/2006/relationships/image" Target="../media/image36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7.bin"/><Relationship Id="rId11" Type="http://schemas.openxmlformats.org/officeDocument/2006/relationships/oleObject" Target="../embeddings/oleObject8.bin"/><Relationship Id="rId5" Type="http://schemas.openxmlformats.org/officeDocument/2006/relationships/image" Target="../media/image22.wmf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19" Type="http://schemas.openxmlformats.org/officeDocument/2006/relationships/image" Target="../media/image40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29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11" Type="http://schemas.openxmlformats.org/officeDocument/2006/relationships/image" Target="../media/image39.png"/><Relationship Id="rId5" Type="http://schemas.openxmlformats.org/officeDocument/2006/relationships/image" Target="../media/image47.png"/><Relationship Id="rId10" Type="http://schemas.openxmlformats.org/officeDocument/2006/relationships/image" Target="../media/image38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F9C69D12-E24E-482A-9770-2EDA96F53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159" y="1941760"/>
            <a:ext cx="10804497" cy="1458686"/>
          </a:xfrm>
        </p:spPr>
        <p:txBody>
          <a:bodyPr>
            <a:normAutofit/>
          </a:bodyPr>
          <a:lstStyle/>
          <a:p>
            <a:r>
              <a:rPr lang="en-US" altLang="ja-JP" sz="4400" b="1" dirty="0">
                <a:solidFill>
                  <a:schemeClr val="accent1"/>
                </a:solidFill>
              </a:rPr>
              <a:t>NOPTREX project ( overview )</a:t>
            </a:r>
            <a:endParaRPr lang="ja-JP" altLang="en-US" sz="4400" b="1" dirty="0">
              <a:solidFill>
                <a:schemeClr val="accent1"/>
              </a:solidFill>
            </a:endParaRPr>
          </a:p>
        </p:txBody>
      </p:sp>
      <p:sp>
        <p:nvSpPr>
          <p:cNvPr id="7" name="字幕 6">
            <a:extLst>
              <a:ext uri="{FF2B5EF4-FFF2-40B4-BE49-F238E27FC236}">
                <a16:creationId xmlns:a16="http://schemas.microsoft.com/office/drawing/2014/main" id="{E4B5D348-9CDB-478E-B3BE-BDF87F33BC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6240" y="4133306"/>
            <a:ext cx="9144000" cy="894080"/>
          </a:xfrm>
        </p:spPr>
        <p:txBody>
          <a:bodyPr/>
          <a:lstStyle/>
          <a:p>
            <a:r>
              <a:rPr lang="en-US" altLang="ja-JP" b="1" dirty="0"/>
              <a:t>Masataka Iinuma  ( NOPTREX collaboration )</a:t>
            </a:r>
          </a:p>
          <a:p>
            <a:r>
              <a:rPr lang="en-US" altLang="ja-JP" b="1" dirty="0"/>
              <a:t>Hiroshima University</a:t>
            </a:r>
            <a:endParaRPr lang="ja-JP" altLang="en-US" b="1" dirty="0"/>
          </a:p>
        </p:txBody>
      </p:sp>
      <p:pic>
        <p:nvPicPr>
          <p:cNvPr id="9" name="図 8" descr="ロゴ&#10;&#10;中程度の精度で自動的に生成された説明">
            <a:extLst>
              <a:ext uri="{FF2B5EF4-FFF2-40B4-BE49-F238E27FC236}">
                <a16:creationId xmlns:a16="http://schemas.microsoft.com/office/drawing/2014/main" id="{2C4F3CC7-CDB6-4C92-B0BD-4565256AD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220" y="4984827"/>
            <a:ext cx="3061559" cy="1282545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2DCC31F-3B0E-422A-9BA5-3372A132490D}"/>
              </a:ext>
            </a:extLst>
          </p:cNvPr>
          <p:cNvSpPr txBox="1"/>
          <p:nvPr/>
        </p:nvSpPr>
        <p:spPr>
          <a:xfrm>
            <a:off x="3362960" y="6274406"/>
            <a:ext cx="6319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2022.9.2(Fri)  19</a:t>
            </a:r>
            <a:r>
              <a:rPr kumimoji="1" lang="en-US" altLang="ja-JP" sz="2000" baseline="30000" dirty="0"/>
              <a:t>th</a:t>
            </a:r>
            <a:r>
              <a:rPr kumimoji="1" lang="en-US" altLang="ja-JP" sz="2000" dirty="0"/>
              <a:t> QCD </a:t>
            </a:r>
            <a:r>
              <a:rPr lang="en-US" altLang="ja-JP" sz="2000" dirty="0"/>
              <a:t>Workshop</a:t>
            </a:r>
            <a:r>
              <a:rPr kumimoji="1" lang="en-US" altLang="ja-JP" sz="2000" dirty="0"/>
              <a:t>, </a:t>
            </a:r>
            <a:r>
              <a:rPr lang="en-US" altLang="ja-JP" sz="2000" dirty="0"/>
              <a:t>Yamagata, Japan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201238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375A75-E4B7-6908-9334-AD260D59E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42" y="161561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Candidates of target nuclei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9499F22-268D-5B5B-E543-748E89A3A9F9}"/>
              </a:ext>
            </a:extLst>
          </p:cNvPr>
          <p:cNvSpPr txBox="1"/>
          <p:nvPr/>
        </p:nvSpPr>
        <p:spPr>
          <a:xfrm>
            <a:off x="7983122" y="1420501"/>
            <a:ext cx="1056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baseline="30000" dirty="0"/>
              <a:t>117</a:t>
            </a:r>
            <a:r>
              <a:rPr lang="en-US" altLang="ja-JP" sz="2800" b="1" dirty="0"/>
              <a:t>Sn</a:t>
            </a:r>
            <a:endParaRPr kumimoji="1" lang="ja-JP" altLang="en-US" sz="2800" b="1" baseline="300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870A35F-A2BE-AA8E-3F1E-018FA9A0B86D}"/>
              </a:ext>
            </a:extLst>
          </p:cNvPr>
          <p:cNvSpPr txBox="1"/>
          <p:nvPr/>
        </p:nvSpPr>
        <p:spPr>
          <a:xfrm>
            <a:off x="5817872" y="1420501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baseline="30000" dirty="0"/>
              <a:t>81</a:t>
            </a:r>
            <a:r>
              <a:rPr lang="en-US" altLang="ja-JP" sz="2800" b="1" dirty="0"/>
              <a:t>Br</a:t>
            </a:r>
            <a:endParaRPr kumimoji="1" lang="ja-JP" altLang="en-US" sz="2800" b="1" baseline="300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8D00227-B613-AD5B-6764-BE422E0CF63B}"/>
              </a:ext>
            </a:extLst>
          </p:cNvPr>
          <p:cNvSpPr txBox="1"/>
          <p:nvPr/>
        </p:nvSpPr>
        <p:spPr>
          <a:xfrm>
            <a:off x="10316848" y="1420501"/>
            <a:ext cx="1055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baseline="30000" dirty="0"/>
              <a:t>131</a:t>
            </a:r>
            <a:r>
              <a:rPr kumimoji="1" lang="en-US" altLang="ja-JP" sz="2800" b="1" dirty="0"/>
              <a:t>Xe</a:t>
            </a:r>
            <a:endParaRPr kumimoji="1" lang="ja-JP" altLang="en-US" sz="2800" b="1" baseline="300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763BD7B-451B-9555-3720-06DF9DEEF92A}"/>
              </a:ext>
            </a:extLst>
          </p:cNvPr>
          <p:cNvSpPr txBox="1"/>
          <p:nvPr/>
        </p:nvSpPr>
        <p:spPr>
          <a:xfrm>
            <a:off x="3371566" y="1420501"/>
            <a:ext cx="1031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baseline="30000" dirty="0"/>
              <a:t>139</a:t>
            </a:r>
            <a:r>
              <a:rPr kumimoji="1" lang="en-US" altLang="ja-JP" sz="2800" b="1" dirty="0"/>
              <a:t>La</a:t>
            </a:r>
            <a:endParaRPr kumimoji="1" lang="ja-JP" altLang="en-US" sz="2800" b="1" baseline="300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712B03A-E013-870B-9EFC-8F1340AD9627}"/>
              </a:ext>
            </a:extLst>
          </p:cNvPr>
          <p:cNvSpPr txBox="1"/>
          <p:nvPr/>
        </p:nvSpPr>
        <p:spPr>
          <a:xfrm>
            <a:off x="375233" y="2060095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1"/>
                </a:solidFill>
              </a:rPr>
              <a:t>Large PNC effect</a:t>
            </a:r>
            <a:endParaRPr kumimoji="1" lang="ja-JP" altLang="en-US" b="1" dirty="0">
              <a:solidFill>
                <a:schemeClr val="accent1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9F1E68A-0CBD-5153-8932-D7700420ECDB}"/>
              </a:ext>
            </a:extLst>
          </p:cNvPr>
          <p:cNvSpPr txBox="1"/>
          <p:nvPr/>
        </p:nvSpPr>
        <p:spPr>
          <a:xfrm>
            <a:off x="375233" y="2816268"/>
            <a:ext cx="2876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1"/>
                </a:solidFill>
              </a:rPr>
              <a:t>Small resonance energy</a:t>
            </a:r>
            <a:endParaRPr kumimoji="1" lang="ja-JP" altLang="en-US" b="1" dirty="0">
              <a:solidFill>
                <a:schemeClr val="accent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DD00952-C515-CFE1-D685-AF4F1863101E}"/>
              </a:ext>
            </a:extLst>
          </p:cNvPr>
          <p:cNvSpPr txBox="1"/>
          <p:nvPr/>
        </p:nvSpPr>
        <p:spPr>
          <a:xfrm>
            <a:off x="375233" y="3565478"/>
            <a:ext cx="2255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1"/>
                </a:solidFill>
              </a:rPr>
              <a:t>Small nuclear spin</a:t>
            </a:r>
            <a:endParaRPr kumimoji="1" lang="ja-JP" altLang="en-US" b="1" dirty="0">
              <a:solidFill>
                <a:schemeClr val="accent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41F3F61-1025-7856-C9B0-EC4F81DAFDBB}"/>
              </a:ext>
            </a:extLst>
          </p:cNvPr>
          <p:cNvSpPr txBox="1"/>
          <p:nvPr/>
        </p:nvSpPr>
        <p:spPr>
          <a:xfrm>
            <a:off x="375233" y="4343819"/>
            <a:ext cx="299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1"/>
                </a:solidFill>
              </a:rPr>
              <a:t>Large natural abundance</a:t>
            </a:r>
            <a:endParaRPr kumimoji="1" lang="ja-JP" altLang="en-US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BAECE6C4-8765-72FB-2911-7AF356463489}"/>
                  </a:ext>
                </a:extLst>
              </p:cNvPr>
              <p:cNvSpPr txBox="1"/>
              <p:nvPr/>
            </p:nvSpPr>
            <p:spPr>
              <a:xfrm>
                <a:off x="375233" y="5093649"/>
                <a:ext cx="14664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dirty="0">
                    <a:solidFill>
                      <a:schemeClr val="accent1"/>
                    </a:solidFill>
                  </a:rPr>
                  <a:t>Large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1" lang="en-US" altLang="ja-JP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ja-JP" alt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𝜿</m:t>
                        </m:r>
                        <m:d>
                          <m:dPr>
                            <m:ctrlPr>
                              <a:rPr kumimoji="1" lang="en-US" altLang="ja-JP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JP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𝑱</m:t>
                            </m:r>
                          </m:e>
                        </m:d>
                      </m:e>
                    </m:d>
                  </m:oMath>
                </a14:m>
                <a:endParaRPr kumimoji="1" lang="ja-JP" altLang="en-US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BAECE6C4-8765-72FB-2911-7AF356463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233" y="5093649"/>
                <a:ext cx="1466492" cy="369332"/>
              </a:xfrm>
              <a:prstGeom prst="rect">
                <a:avLst/>
              </a:prstGeom>
              <a:blipFill>
                <a:blip r:embed="rId2"/>
                <a:stretch>
                  <a:fillRect l="-3750" t="-10000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39F550F-584F-61FC-CDAA-05F7B7C1D347}"/>
              </a:ext>
            </a:extLst>
          </p:cNvPr>
          <p:cNvSpPr txBox="1"/>
          <p:nvPr/>
        </p:nvSpPr>
        <p:spPr>
          <a:xfrm>
            <a:off x="375233" y="5843479"/>
            <a:ext cx="2438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1"/>
                </a:solidFill>
              </a:rPr>
              <a:t>Nuclear polarization</a:t>
            </a:r>
            <a:endParaRPr kumimoji="1" lang="ja-JP" altLang="en-US" b="1" dirty="0">
              <a:solidFill>
                <a:schemeClr val="accent1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01B3E2F-E729-9631-BDF3-D5847CAB61AD}"/>
              </a:ext>
            </a:extLst>
          </p:cNvPr>
          <p:cNvSpPr txBox="1"/>
          <p:nvPr/>
        </p:nvSpPr>
        <p:spPr>
          <a:xfrm>
            <a:off x="3619231" y="1983151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◎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0154618-28A2-A2EE-1A7E-4958BAA0AA45}"/>
              </a:ext>
            </a:extLst>
          </p:cNvPr>
          <p:cNvSpPr txBox="1"/>
          <p:nvPr/>
        </p:nvSpPr>
        <p:spPr>
          <a:xfrm>
            <a:off x="8228961" y="1943721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◎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2ADBD25-42EE-822E-019B-72EF654F7762}"/>
              </a:ext>
            </a:extLst>
          </p:cNvPr>
          <p:cNvSpPr txBox="1"/>
          <p:nvPr/>
        </p:nvSpPr>
        <p:spPr>
          <a:xfrm>
            <a:off x="10433866" y="1906207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◎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D66BBE6-F4D5-68CF-7677-F217DF515627}"/>
              </a:ext>
            </a:extLst>
          </p:cNvPr>
          <p:cNvSpPr txBox="1"/>
          <p:nvPr/>
        </p:nvSpPr>
        <p:spPr>
          <a:xfrm>
            <a:off x="3619231" y="2739324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◎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811FFA9-61AD-2CE4-5CC8-AAC2EEABC0DF}"/>
              </a:ext>
            </a:extLst>
          </p:cNvPr>
          <p:cNvSpPr txBox="1"/>
          <p:nvPr/>
        </p:nvSpPr>
        <p:spPr>
          <a:xfrm>
            <a:off x="5988888" y="2739324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◎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97E336F-971C-991C-098B-3D3566B70FA7}"/>
              </a:ext>
            </a:extLst>
          </p:cNvPr>
          <p:cNvSpPr txBox="1"/>
          <p:nvPr/>
        </p:nvSpPr>
        <p:spPr>
          <a:xfrm>
            <a:off x="5988888" y="1976023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/>
              <a:t>〇</a:t>
            </a:r>
            <a:endParaRPr kumimoji="1" lang="ja-JP" altLang="en-US" sz="28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CF8BFF7-FBC6-B618-A498-F52360158A9F}"/>
              </a:ext>
            </a:extLst>
          </p:cNvPr>
          <p:cNvSpPr txBox="1"/>
          <p:nvPr/>
        </p:nvSpPr>
        <p:spPr>
          <a:xfrm>
            <a:off x="8228961" y="2739324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/>
              <a:t>〇</a:t>
            </a:r>
            <a:endParaRPr kumimoji="1" lang="ja-JP" altLang="en-US" sz="28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2C7F8FA-6C27-E80D-0593-6010C7CF3C56}"/>
              </a:ext>
            </a:extLst>
          </p:cNvPr>
          <p:cNvSpPr txBox="1"/>
          <p:nvPr/>
        </p:nvSpPr>
        <p:spPr>
          <a:xfrm>
            <a:off x="10433866" y="2739324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/>
              <a:t>〇</a:t>
            </a:r>
            <a:endParaRPr kumimoji="1" lang="ja-JP" altLang="en-US" sz="28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D4E5F38-D798-2F29-F16B-A8718621EB46}"/>
              </a:ext>
            </a:extLst>
          </p:cNvPr>
          <p:cNvSpPr txBox="1"/>
          <p:nvPr/>
        </p:nvSpPr>
        <p:spPr>
          <a:xfrm>
            <a:off x="8228961" y="3488534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◎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B9FE702-E029-AE44-BF2F-0285D971F67B}"/>
              </a:ext>
            </a:extLst>
          </p:cNvPr>
          <p:cNvSpPr txBox="1"/>
          <p:nvPr/>
        </p:nvSpPr>
        <p:spPr>
          <a:xfrm>
            <a:off x="10433866" y="3488534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/>
              <a:t>〇</a:t>
            </a:r>
            <a:endParaRPr kumimoji="1" lang="ja-JP" altLang="en-US" sz="28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1A0DD06-6E8F-2E80-4EA2-2CB55D63E478}"/>
              </a:ext>
            </a:extLst>
          </p:cNvPr>
          <p:cNvSpPr txBox="1"/>
          <p:nvPr/>
        </p:nvSpPr>
        <p:spPr>
          <a:xfrm>
            <a:off x="5988888" y="3488534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/>
              <a:t>〇</a:t>
            </a:r>
            <a:endParaRPr kumimoji="1" lang="ja-JP" altLang="en-US" sz="2800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CB12B91-5495-5193-FB03-43D2882209DC}"/>
              </a:ext>
            </a:extLst>
          </p:cNvPr>
          <p:cNvSpPr txBox="1"/>
          <p:nvPr/>
        </p:nvSpPr>
        <p:spPr>
          <a:xfrm>
            <a:off x="3619231" y="3488534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△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47CB366-8399-4A06-1821-E257E8B41F78}"/>
              </a:ext>
            </a:extLst>
          </p:cNvPr>
          <p:cNvSpPr txBox="1"/>
          <p:nvPr/>
        </p:nvSpPr>
        <p:spPr>
          <a:xfrm>
            <a:off x="4321190" y="3519312"/>
            <a:ext cx="676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7/2</a:t>
            </a:r>
            <a:endParaRPr kumimoji="1" lang="ja-JP" altLang="en-US" sz="240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CF9D92C-2401-6A39-F475-490E0D50228E}"/>
              </a:ext>
            </a:extLst>
          </p:cNvPr>
          <p:cNvSpPr txBox="1"/>
          <p:nvPr/>
        </p:nvSpPr>
        <p:spPr>
          <a:xfrm>
            <a:off x="6547352" y="3519312"/>
            <a:ext cx="676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3</a:t>
            </a:r>
            <a:r>
              <a:rPr kumimoji="1" lang="en-US" altLang="ja-JP" sz="2400" dirty="0"/>
              <a:t>/2</a:t>
            </a:r>
            <a:endParaRPr kumimoji="1" lang="ja-JP" altLang="en-US" sz="2400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59D97FD-58D6-6849-6084-36B30B23BF70}"/>
              </a:ext>
            </a:extLst>
          </p:cNvPr>
          <p:cNvSpPr txBox="1"/>
          <p:nvPr/>
        </p:nvSpPr>
        <p:spPr>
          <a:xfrm>
            <a:off x="11167428" y="3519312"/>
            <a:ext cx="676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3</a:t>
            </a:r>
            <a:r>
              <a:rPr kumimoji="1" lang="en-US" altLang="ja-JP" sz="2400" dirty="0"/>
              <a:t>/2</a:t>
            </a:r>
            <a:endParaRPr kumimoji="1" lang="ja-JP" altLang="en-US" sz="24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7B714BD-9291-F7EC-9EFC-AF13993D8DC1}"/>
              </a:ext>
            </a:extLst>
          </p:cNvPr>
          <p:cNvSpPr txBox="1"/>
          <p:nvPr/>
        </p:nvSpPr>
        <p:spPr>
          <a:xfrm>
            <a:off x="8988685" y="3519312"/>
            <a:ext cx="676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1/2</a:t>
            </a:r>
            <a:endParaRPr kumimoji="1" lang="ja-JP" altLang="en-US" sz="240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9011F4D-D0A2-E8F2-6A99-AEF2BF3D7F01}"/>
              </a:ext>
            </a:extLst>
          </p:cNvPr>
          <p:cNvSpPr txBox="1"/>
          <p:nvPr/>
        </p:nvSpPr>
        <p:spPr>
          <a:xfrm>
            <a:off x="3619231" y="4272076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◎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FE3E478-BCF7-C693-1B1C-00BF5030D367}"/>
              </a:ext>
            </a:extLst>
          </p:cNvPr>
          <p:cNvSpPr txBox="1"/>
          <p:nvPr/>
        </p:nvSpPr>
        <p:spPr>
          <a:xfrm>
            <a:off x="10433866" y="4272076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△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9E41A0F6-0A32-418B-69E2-C48834EAB481}"/>
              </a:ext>
            </a:extLst>
          </p:cNvPr>
          <p:cNvSpPr txBox="1"/>
          <p:nvPr/>
        </p:nvSpPr>
        <p:spPr>
          <a:xfrm>
            <a:off x="5988888" y="4237744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/>
              <a:t>〇</a:t>
            </a:r>
            <a:endParaRPr kumimoji="1" lang="ja-JP" altLang="en-US" sz="2800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06499183-CA42-2542-1B12-89620A8F9930}"/>
              </a:ext>
            </a:extLst>
          </p:cNvPr>
          <p:cNvSpPr txBox="1"/>
          <p:nvPr/>
        </p:nvSpPr>
        <p:spPr>
          <a:xfrm>
            <a:off x="8228961" y="4266875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×</a:t>
            </a:r>
            <a:endParaRPr kumimoji="1" lang="ja-JP" altLang="en-US" sz="2800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201F054F-3EB0-BE34-40DF-01C5EA845E81}"/>
              </a:ext>
            </a:extLst>
          </p:cNvPr>
          <p:cNvSpPr txBox="1"/>
          <p:nvPr/>
        </p:nvSpPr>
        <p:spPr>
          <a:xfrm>
            <a:off x="3619231" y="5055618"/>
            <a:ext cx="574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~</a:t>
            </a:r>
            <a:r>
              <a:rPr kumimoji="1" lang="en-US" altLang="ja-JP" sz="2400" dirty="0"/>
              <a:t>1</a:t>
            </a:r>
            <a:endParaRPr kumimoji="1" lang="ja-JP" altLang="en-US" sz="2400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D90AF0E5-2F75-BB34-AFDE-B1380E664286}"/>
              </a:ext>
            </a:extLst>
          </p:cNvPr>
          <p:cNvSpPr txBox="1"/>
          <p:nvPr/>
        </p:nvSpPr>
        <p:spPr>
          <a:xfrm>
            <a:off x="3439680" y="5787349"/>
            <a:ext cx="992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~50%</a:t>
            </a:r>
            <a:endParaRPr kumimoji="1" lang="ja-JP" altLang="en-US" sz="2400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57B87BF4-36BA-B381-180C-BFBA473B8508}"/>
              </a:ext>
            </a:extLst>
          </p:cNvPr>
          <p:cNvSpPr txBox="1"/>
          <p:nvPr/>
        </p:nvSpPr>
        <p:spPr>
          <a:xfrm>
            <a:off x="10316903" y="5733278"/>
            <a:ext cx="821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~7%</a:t>
            </a:r>
            <a:endParaRPr kumimoji="1" lang="ja-JP" altLang="en-US" sz="2400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DE0B9AFB-9FEE-5F18-AB39-846DBE27423C}"/>
              </a:ext>
            </a:extLst>
          </p:cNvPr>
          <p:cNvSpPr txBox="1"/>
          <p:nvPr/>
        </p:nvSpPr>
        <p:spPr>
          <a:xfrm>
            <a:off x="4369492" y="5824477"/>
            <a:ext cx="848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DNP</a:t>
            </a:r>
            <a:endParaRPr kumimoji="1" lang="ja-JP" altLang="en-US" sz="2400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AEFCB6DF-17D7-1BCD-4CAE-F4B2843F8744}"/>
              </a:ext>
            </a:extLst>
          </p:cNvPr>
          <p:cNvSpPr txBox="1"/>
          <p:nvPr/>
        </p:nvSpPr>
        <p:spPr>
          <a:xfrm>
            <a:off x="11137962" y="5751146"/>
            <a:ext cx="998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SEOP</a:t>
            </a:r>
            <a:endParaRPr kumimoji="1" lang="ja-JP" altLang="en-US" sz="2400" dirty="0"/>
          </a:p>
        </p:txBody>
      </p:sp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21FC3380-F774-20FB-AC02-F11BFF800203}"/>
              </a:ext>
            </a:extLst>
          </p:cNvPr>
          <p:cNvSpPr/>
          <p:nvPr/>
        </p:nvSpPr>
        <p:spPr>
          <a:xfrm>
            <a:off x="3317385" y="1340717"/>
            <a:ext cx="2438488" cy="5426161"/>
          </a:xfrm>
          <a:prstGeom prst="roundRect">
            <a:avLst>
              <a:gd name="adj" fmla="val 6728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7AD636E-8CD5-CD0B-83B9-24DE7E78EF16}"/>
              </a:ext>
            </a:extLst>
          </p:cNvPr>
          <p:cNvSpPr txBox="1"/>
          <p:nvPr/>
        </p:nvSpPr>
        <p:spPr>
          <a:xfrm>
            <a:off x="3471273" y="6243658"/>
            <a:ext cx="2284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P. </a:t>
            </a:r>
            <a:r>
              <a:rPr kumimoji="1" lang="en-US" altLang="ja-JP" sz="1400" dirty="0" err="1"/>
              <a:t>Hautle</a:t>
            </a:r>
            <a:r>
              <a:rPr kumimoji="1" lang="en-US" altLang="ja-JP" sz="1400" dirty="0"/>
              <a:t> and M. Iinuma, </a:t>
            </a:r>
          </a:p>
          <a:p>
            <a:r>
              <a:rPr lang="en-US" altLang="ja-JP" sz="1400" dirty="0"/>
              <a:t>NIM A440, 638, (2000)</a:t>
            </a:r>
            <a:endParaRPr kumimoji="1" lang="ja-JP" altLang="en-US" sz="1400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57401445-A65D-DF0B-E992-50A860609FEA}"/>
              </a:ext>
            </a:extLst>
          </p:cNvPr>
          <p:cNvSpPr txBox="1"/>
          <p:nvPr/>
        </p:nvSpPr>
        <p:spPr>
          <a:xfrm>
            <a:off x="8666377" y="6243658"/>
            <a:ext cx="3432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/>
              <a:t>Molway</a:t>
            </a:r>
            <a:r>
              <a:rPr kumimoji="1" lang="en-US" altLang="ja-JP" sz="1400" dirty="0"/>
              <a:t> et al., </a:t>
            </a:r>
            <a:r>
              <a:rPr kumimoji="1" lang="en-US" altLang="ja-JP" sz="1400" dirty="0" err="1"/>
              <a:t>arXiv</a:t>
            </a:r>
            <a:r>
              <a:rPr kumimoji="1" lang="en-US" altLang="ja-JP" sz="1400" dirty="0"/>
              <a:t>: 2105.03076 (2021)</a:t>
            </a:r>
          </a:p>
          <a:p>
            <a:r>
              <a:rPr lang="en-US" altLang="ja-JP" sz="1400" dirty="0"/>
              <a:t>US NOPTREX</a:t>
            </a:r>
            <a:endParaRPr kumimoji="1" lang="ja-JP" altLang="en-US" sz="1400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F2253397-AAD5-996F-0FF4-667D55D697B2}"/>
              </a:ext>
            </a:extLst>
          </p:cNvPr>
          <p:cNvSpPr txBox="1"/>
          <p:nvPr/>
        </p:nvSpPr>
        <p:spPr>
          <a:xfrm>
            <a:off x="4119333" y="4961420"/>
            <a:ext cx="17475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T. </a:t>
            </a:r>
            <a:r>
              <a:rPr kumimoji="1" lang="en-US" altLang="ja-JP" sz="1400" dirty="0" err="1"/>
              <a:t>Okudaira</a:t>
            </a:r>
            <a:r>
              <a:rPr kumimoji="1" lang="en-US" altLang="ja-JP" sz="1400" dirty="0"/>
              <a:t>, et al., </a:t>
            </a:r>
          </a:p>
          <a:p>
            <a:r>
              <a:rPr kumimoji="1" lang="en-US" altLang="ja-JP" sz="1400" dirty="0"/>
              <a:t>Phys. Rev. C97, </a:t>
            </a:r>
          </a:p>
          <a:p>
            <a:r>
              <a:rPr kumimoji="1" lang="en-US" altLang="ja-JP" sz="1400" dirty="0"/>
              <a:t>034622, (2018)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7BFD1300-C274-73F5-5872-6C7EFECF11C9}"/>
              </a:ext>
            </a:extLst>
          </p:cNvPr>
          <p:cNvSpPr txBox="1"/>
          <p:nvPr/>
        </p:nvSpPr>
        <p:spPr>
          <a:xfrm flipH="1">
            <a:off x="5996538" y="5766535"/>
            <a:ext cx="528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/>
              <a:t>－</a:t>
            </a:r>
            <a:endParaRPr kumimoji="1" lang="ja-JP" altLang="en-US" sz="2800" b="1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D09E2458-435B-2247-DE69-102CBDBF28F4}"/>
              </a:ext>
            </a:extLst>
          </p:cNvPr>
          <p:cNvSpPr txBox="1"/>
          <p:nvPr/>
        </p:nvSpPr>
        <p:spPr>
          <a:xfrm flipH="1">
            <a:off x="8236611" y="5733661"/>
            <a:ext cx="528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/>
              <a:t>－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692774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四角形: 角を丸くする 391">
            <a:extLst>
              <a:ext uri="{FF2B5EF4-FFF2-40B4-BE49-F238E27FC236}">
                <a16:creationId xmlns:a16="http://schemas.microsoft.com/office/drawing/2014/main" id="{AB565393-6FC9-09BE-EED0-A4779FA2A5A2}"/>
              </a:ext>
            </a:extLst>
          </p:cNvPr>
          <p:cNvSpPr/>
          <p:nvPr/>
        </p:nvSpPr>
        <p:spPr>
          <a:xfrm>
            <a:off x="8508556" y="1054626"/>
            <a:ext cx="1640955" cy="44181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61E64C7-E5BA-7B7F-9F52-F661B5BA5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54" y="26063"/>
            <a:ext cx="10515600" cy="1325563"/>
          </a:xfrm>
        </p:spPr>
        <p:txBody>
          <a:bodyPr/>
          <a:lstStyle/>
          <a:p>
            <a:r>
              <a:rPr lang="en-US" altLang="ja-JP" dirty="0"/>
              <a:t>Configurations </a:t>
            </a:r>
            <a:endParaRPr kumimoji="1" lang="ja-JP" altLang="en-US" dirty="0"/>
          </a:p>
        </p:txBody>
      </p:sp>
      <p:grpSp>
        <p:nvGrpSpPr>
          <p:cNvPr id="3" name="グループ">
            <a:extLst>
              <a:ext uri="{FF2B5EF4-FFF2-40B4-BE49-F238E27FC236}">
                <a16:creationId xmlns:a16="http://schemas.microsoft.com/office/drawing/2014/main" id="{44BABD8E-A86A-E85F-DBE1-EE9745524881}"/>
              </a:ext>
            </a:extLst>
          </p:cNvPr>
          <p:cNvGrpSpPr/>
          <p:nvPr/>
        </p:nvGrpSpPr>
        <p:grpSpPr>
          <a:xfrm>
            <a:off x="1135910" y="1894273"/>
            <a:ext cx="7146853" cy="4813042"/>
            <a:chOff x="0" y="613016"/>
            <a:chExt cx="11099405" cy="7869664"/>
          </a:xfrm>
        </p:grpSpPr>
        <p:grpSp>
          <p:nvGrpSpPr>
            <p:cNvPr id="200" name="グループ">
              <a:extLst>
                <a:ext uri="{FF2B5EF4-FFF2-40B4-BE49-F238E27FC236}">
                  <a16:creationId xmlns:a16="http://schemas.microsoft.com/office/drawing/2014/main" id="{60843D36-6F00-E919-CA47-BD2F5B4F78C8}"/>
                </a:ext>
              </a:extLst>
            </p:cNvPr>
            <p:cNvGrpSpPr/>
            <p:nvPr/>
          </p:nvGrpSpPr>
          <p:grpSpPr>
            <a:xfrm>
              <a:off x="0" y="613017"/>
              <a:ext cx="5145725" cy="7853777"/>
              <a:chOff x="0" y="0"/>
              <a:chExt cx="5145722" cy="7853773"/>
            </a:xfrm>
          </p:grpSpPr>
          <p:grpSp>
            <p:nvGrpSpPr>
              <p:cNvPr id="202" name="グループ">
                <a:extLst>
                  <a:ext uri="{FF2B5EF4-FFF2-40B4-BE49-F238E27FC236}">
                    <a16:creationId xmlns:a16="http://schemas.microsoft.com/office/drawing/2014/main" id="{83E0B6E7-7F73-EF46-DF75-06A0821F0694}"/>
                  </a:ext>
                </a:extLst>
              </p:cNvPr>
              <p:cNvGrpSpPr/>
              <p:nvPr/>
            </p:nvGrpSpPr>
            <p:grpSpPr>
              <a:xfrm>
                <a:off x="0" y="-1"/>
                <a:ext cx="5145723" cy="2480689"/>
                <a:chOff x="0" y="0"/>
                <a:chExt cx="5145722" cy="2480687"/>
              </a:xfrm>
            </p:grpSpPr>
            <p:grpSp>
              <p:nvGrpSpPr>
                <p:cNvPr id="325" name="グループ">
                  <a:extLst>
                    <a:ext uri="{FF2B5EF4-FFF2-40B4-BE49-F238E27FC236}">
                      <a16:creationId xmlns:a16="http://schemas.microsoft.com/office/drawing/2014/main" id="{89FA716A-6FF1-67F8-07F9-4832351904FC}"/>
                    </a:ext>
                  </a:extLst>
                </p:cNvPr>
                <p:cNvGrpSpPr/>
                <p:nvPr/>
              </p:nvGrpSpPr>
              <p:grpSpPr>
                <a:xfrm>
                  <a:off x="688579" y="-1"/>
                  <a:ext cx="4455303" cy="948846"/>
                  <a:chOff x="0" y="0"/>
                  <a:chExt cx="4455301" cy="948844"/>
                </a:xfrm>
              </p:grpSpPr>
              <p:grpSp>
                <p:nvGrpSpPr>
                  <p:cNvPr id="361" name="グループ">
                    <a:extLst>
                      <a:ext uri="{FF2B5EF4-FFF2-40B4-BE49-F238E27FC236}">
                        <a16:creationId xmlns:a16="http://schemas.microsoft.com/office/drawing/2014/main" id="{A7D92E95-3841-BF24-463A-FCE37303D524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0"/>
                    <a:ext cx="4455303" cy="948845"/>
                    <a:chOff x="0" y="0"/>
                    <a:chExt cx="4455301" cy="948844"/>
                  </a:xfrm>
                </p:grpSpPr>
                <p:sp>
                  <p:nvSpPr>
                    <p:cNvPr id="367" name="線">
                      <a:extLst>
                        <a:ext uri="{FF2B5EF4-FFF2-40B4-BE49-F238E27FC236}">
                          <a16:creationId xmlns:a16="http://schemas.microsoft.com/office/drawing/2014/main" id="{DC332C29-A5A1-744E-4942-4A848468CF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658254"/>
                      <a:ext cx="2031333" cy="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grpSp>
                  <p:nvGrpSpPr>
                    <p:cNvPr id="368" name="グループ">
                      <a:extLst>
                        <a:ext uri="{FF2B5EF4-FFF2-40B4-BE49-F238E27FC236}">
                          <a16:creationId xmlns:a16="http://schemas.microsoft.com/office/drawing/2014/main" id="{E1726F27-86B8-37A4-D856-E7F4F44CCE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45561" y="367664"/>
                      <a:ext cx="250303" cy="581181"/>
                      <a:chOff x="0" y="0"/>
                      <a:chExt cx="250301" cy="581180"/>
                    </a:xfrm>
                  </p:grpSpPr>
                  <p:sp>
                    <p:nvSpPr>
                      <p:cNvPr id="376" name="図形">
                        <a:extLst>
                          <a:ext uri="{FF2B5EF4-FFF2-40B4-BE49-F238E27FC236}">
                            <a16:creationId xmlns:a16="http://schemas.microsoft.com/office/drawing/2014/main" id="{CA0C67E4-2321-276F-F87C-68099C2AC3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97" y="198691"/>
                        <a:ext cx="50706" cy="38020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489" y="21600"/>
                            </a:moveTo>
                            <a:lnTo>
                              <a:pt x="21600" y="21572"/>
                            </a:lnTo>
                            <a:lnTo>
                              <a:pt x="21504" y="110"/>
                            </a:lnTo>
                            <a:lnTo>
                              <a:pt x="0" y="0"/>
                            </a:lnTo>
                            <a:lnTo>
                              <a:pt x="489" y="21600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rgbClr val="D6D6D6"/>
                          </a:gs>
                          <a:gs pos="100000">
                            <a:srgbClr val="424242"/>
                          </a:gs>
                        </a:gsLst>
                        <a:lin ang="3060074" scaled="0"/>
                      </a:gra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7" name="図形">
                        <a:extLst>
                          <a:ext uri="{FF2B5EF4-FFF2-40B4-BE49-F238E27FC236}">
                            <a16:creationId xmlns:a16="http://schemas.microsoft.com/office/drawing/2014/main" id="{7765F550-23C2-6CB5-6890-E54E09BAE1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583" y="7205"/>
                        <a:ext cx="190104" cy="5667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7259"/>
                            </a:moveTo>
                            <a:lnTo>
                              <a:pt x="155" y="21600"/>
                            </a:lnTo>
                            <a:lnTo>
                              <a:pt x="21600" y="13661"/>
                            </a:lnTo>
                            <a:lnTo>
                              <a:pt x="21556" y="0"/>
                            </a:lnTo>
                            <a:lnTo>
                              <a:pt x="0" y="7259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rgbClr val="EBEBEB"/>
                          </a:gs>
                          <a:gs pos="100000">
                            <a:srgbClr val="424242"/>
                          </a:gs>
                        </a:gsLst>
                        <a:lin ang="938634" scaled="0"/>
                      </a:gra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8" name="図形">
                        <a:extLst>
                          <a:ext uri="{FF2B5EF4-FFF2-40B4-BE49-F238E27FC236}">
                            <a16:creationId xmlns:a16="http://schemas.microsoft.com/office/drawing/2014/main" id="{F6D4C76D-95EC-9A29-06BF-D4CF5C87FB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82" y="535"/>
                        <a:ext cx="238359" cy="19478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21469"/>
                            </a:moveTo>
                            <a:lnTo>
                              <a:pt x="4153" y="21600"/>
                            </a:lnTo>
                            <a:lnTo>
                              <a:pt x="21600" y="0"/>
                            </a:lnTo>
                            <a:lnTo>
                              <a:pt x="17064" y="153"/>
                            </a:lnTo>
                            <a:lnTo>
                              <a:pt x="0" y="21469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rgbClr val="EBEBEB"/>
                          </a:gs>
                          <a:gs pos="100000">
                            <a:srgbClr val="424242"/>
                          </a:gs>
                        </a:gsLst>
                        <a:lin ang="20026314" scaled="0"/>
                      </a:gra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9" name="線">
                        <a:extLst>
                          <a:ext uri="{FF2B5EF4-FFF2-40B4-BE49-F238E27FC236}">
                            <a16:creationId xmlns:a16="http://schemas.microsoft.com/office/drawing/2014/main" id="{28F7CADC-BD62-5785-C494-2BA6EEF7D29E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248793" y="-1"/>
                        <a:ext cx="1" cy="367754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0" name="線">
                        <a:extLst>
                          <a:ext uri="{FF2B5EF4-FFF2-40B4-BE49-F238E27FC236}">
                            <a16:creationId xmlns:a16="http://schemas.microsoft.com/office/drawing/2014/main" id="{D3669251-A5E8-465D-B4DA-BB139BE2EE43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1596" y="191629"/>
                        <a:ext cx="1" cy="389552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1" name="線">
                        <a:extLst>
                          <a:ext uri="{FF2B5EF4-FFF2-40B4-BE49-F238E27FC236}">
                            <a16:creationId xmlns:a16="http://schemas.microsoft.com/office/drawing/2014/main" id="{6F4069A0-B844-EB1E-452A-1544A1266F7D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56093" y="191629"/>
                        <a:ext cx="1" cy="389552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2" name="線">
                        <a:extLst>
                          <a:ext uri="{FF2B5EF4-FFF2-40B4-BE49-F238E27FC236}">
                            <a16:creationId xmlns:a16="http://schemas.microsoft.com/office/drawing/2014/main" id="{5A19B641-6D91-6818-F948-5D66DD31CEB6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56093" y="365173"/>
                        <a:ext cx="194209" cy="216008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3" name="線">
                        <a:extLst>
                          <a:ext uri="{FF2B5EF4-FFF2-40B4-BE49-F238E27FC236}">
                            <a16:creationId xmlns:a16="http://schemas.microsoft.com/office/drawing/2014/main" id="{96775B24-CB77-6686-82CC-D6E55F31C354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55339" y="30"/>
                        <a:ext cx="194209" cy="194209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4" name="線">
                        <a:extLst>
                          <a:ext uri="{FF2B5EF4-FFF2-40B4-BE49-F238E27FC236}">
                            <a16:creationId xmlns:a16="http://schemas.microsoft.com/office/drawing/2014/main" id="{06382D17-7D6E-1751-26CD-659D8F32D12F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1228" y="30"/>
                        <a:ext cx="194209" cy="194209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5" name="線">
                        <a:extLst>
                          <a:ext uri="{FF2B5EF4-FFF2-40B4-BE49-F238E27FC236}">
                            <a16:creationId xmlns:a16="http://schemas.microsoft.com/office/drawing/2014/main" id="{B5669159-6DBF-5F52-D471-F4BE6DA251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581180"/>
                        <a:ext cx="55229" cy="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6" name="線">
                        <a:extLst>
                          <a:ext uri="{FF2B5EF4-FFF2-40B4-BE49-F238E27FC236}">
                            <a16:creationId xmlns:a16="http://schemas.microsoft.com/office/drawing/2014/main" id="{7498F1C4-E57C-F385-159F-FB6A5EE246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198092"/>
                        <a:ext cx="55229" cy="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7" name="線">
                        <a:extLst>
                          <a:ext uri="{FF2B5EF4-FFF2-40B4-BE49-F238E27FC236}">
                            <a16:creationId xmlns:a16="http://schemas.microsoft.com/office/drawing/2014/main" id="{59AF53F8-1308-BB64-CB73-9A3DA655CC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9381" y="2090"/>
                        <a:ext cx="55229" cy="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</p:grpSp>
                <p:sp>
                  <p:nvSpPr>
                    <p:cNvPr id="369" name="線">
                      <a:extLst>
                        <a:ext uri="{FF2B5EF4-FFF2-40B4-BE49-F238E27FC236}">
                          <a16:creationId xmlns:a16="http://schemas.microsoft.com/office/drawing/2014/main" id="{26D54C89-FDAD-ED20-ED1D-EF80C36A65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08305" y="657309"/>
                      <a:ext cx="2346997" cy="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sp>
                  <p:nvSpPr>
                    <p:cNvPr id="370" name="矢印">
                      <a:extLst>
                        <a:ext uri="{FF2B5EF4-FFF2-40B4-BE49-F238E27FC236}">
                          <a16:creationId xmlns:a16="http://schemas.microsoft.com/office/drawing/2014/main" id="{3C138DD7-CA91-0169-26D0-9D03D10AF0DF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849503" y="164184"/>
                      <a:ext cx="440632" cy="112263"/>
                    </a:xfrm>
                    <a:prstGeom prst="rightArrow">
                      <a:avLst>
                        <a:gd name="adj1" fmla="val 44645"/>
                        <a:gd name="adj2" fmla="val 134378"/>
                      </a:avLst>
                    </a:prstGeom>
                    <a:solidFill>
                      <a:srgbClr val="011993"/>
                    </a:solidFill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sp>
                  <p:nvSpPr>
                    <p:cNvPr id="371" name="線">
                      <a:extLst>
                        <a:ext uri="{FF2B5EF4-FFF2-40B4-BE49-F238E27FC236}">
                          <a16:creationId xmlns:a16="http://schemas.microsoft.com/office/drawing/2014/main" id="{5C942982-0FEA-C91B-1AAB-4FBFA6C892E0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925" y="126796"/>
                      <a:ext cx="1" cy="534297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sp>
                  <p:nvSpPr>
                    <p:cNvPr id="372" name="線">
                      <a:extLst>
                        <a:ext uri="{FF2B5EF4-FFF2-40B4-BE49-F238E27FC236}">
                          <a16:creationId xmlns:a16="http://schemas.microsoft.com/office/drawing/2014/main" id="{37E669C4-877E-1EE4-512A-DE293DD8A56E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925" y="332022"/>
                      <a:ext cx="329071" cy="32907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pic>
                  <p:nvPicPr>
                    <p:cNvPr id="373" name="イメージ" descr="イメージ">
                      <a:extLst>
                        <a:ext uri="{FF2B5EF4-FFF2-40B4-BE49-F238E27FC236}">
                          <a16:creationId xmlns:a16="http://schemas.microsoft.com/office/drawing/2014/main" id="{FDE3BDBF-4CA6-7EB3-B88C-44AB549C04B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47533" y="7468"/>
                      <a:ext cx="125151" cy="174943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74" name="イメージ" descr="イメージ">
                      <a:extLst>
                        <a:ext uri="{FF2B5EF4-FFF2-40B4-BE49-F238E27FC236}">
                          <a16:creationId xmlns:a16="http://schemas.microsoft.com/office/drawing/2014/main" id="{01676456-C4E7-B4A5-56A5-0BE1BF7D4DC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4302064" y="454911"/>
                      <a:ext cx="125318" cy="123390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75" name="イメージ" descr="イメージ">
                      <a:extLst>
                        <a:ext uri="{FF2B5EF4-FFF2-40B4-BE49-F238E27FC236}">
                          <a16:creationId xmlns:a16="http://schemas.microsoft.com/office/drawing/2014/main" id="{C2B58CF3-4EAB-D695-C04F-A6596B77DE6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273165" y="159440"/>
                      <a:ext cx="125151" cy="112761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362" name="円形">
                    <a:extLst>
                      <a:ext uri="{FF2B5EF4-FFF2-40B4-BE49-F238E27FC236}">
                        <a16:creationId xmlns:a16="http://schemas.microsoft.com/office/drawing/2014/main" id="{7141DFA4-8E28-D20F-EB5C-E72A91AB9344}"/>
                      </a:ext>
                    </a:extLst>
                  </p:cNvPr>
                  <p:cNvSpPr/>
                  <p:nvPr/>
                </p:nvSpPr>
                <p:spPr>
                  <a:xfrm>
                    <a:off x="2996944" y="536038"/>
                    <a:ext cx="240675" cy="24067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73FDFF"/>
                      </a:gs>
                      <a:gs pos="32484">
                        <a:srgbClr val="3C98FF"/>
                      </a:gs>
                      <a:gs pos="53712">
                        <a:srgbClr val="0433FF"/>
                      </a:gs>
                      <a:gs pos="100000">
                        <a:srgbClr val="011993"/>
                      </a:gs>
                    </a:gsLst>
                    <a:path path="shape">
                      <a:fillToRect l="66457" t="34113" r="33542" b="65886"/>
                    </a:path>
                  </a:gra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363" name="矢印">
                    <a:extLst>
                      <a:ext uri="{FF2B5EF4-FFF2-40B4-BE49-F238E27FC236}">
                        <a16:creationId xmlns:a16="http://schemas.microsoft.com/office/drawing/2014/main" id="{5A1DBCC3-8C40-7F58-C861-011020F77FAA}"/>
                      </a:ext>
                    </a:extLst>
                  </p:cNvPr>
                  <p:cNvSpPr/>
                  <p:nvPr/>
                </p:nvSpPr>
                <p:spPr>
                  <a:xfrm>
                    <a:off x="3208110" y="600244"/>
                    <a:ext cx="916532" cy="112263"/>
                  </a:xfrm>
                  <a:prstGeom prst="rightArrow">
                    <a:avLst>
                      <a:gd name="adj1" fmla="val 52243"/>
                      <a:gd name="adj2" fmla="val 188722"/>
                    </a:avLst>
                  </a:prstGeom>
                  <a:solidFill>
                    <a:srgbClr val="FF2600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364" name="矢印">
                    <a:extLst>
                      <a:ext uri="{FF2B5EF4-FFF2-40B4-BE49-F238E27FC236}">
                        <a16:creationId xmlns:a16="http://schemas.microsoft.com/office/drawing/2014/main" id="{75EBFA16-EEDA-2675-62BB-2A007F856F42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777003" y="396390"/>
                    <a:ext cx="558595" cy="112263"/>
                  </a:xfrm>
                  <a:prstGeom prst="rightArrow">
                    <a:avLst>
                      <a:gd name="adj1" fmla="val 45223"/>
                      <a:gd name="adj2" fmla="val 128646"/>
                    </a:avLst>
                  </a:prstGeom>
                  <a:solidFill>
                    <a:srgbClr val="FFFB00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365" name="円形">
                    <a:extLst>
                      <a:ext uri="{FF2B5EF4-FFF2-40B4-BE49-F238E27FC236}">
                        <a16:creationId xmlns:a16="http://schemas.microsoft.com/office/drawing/2014/main" id="{0C7E4D8C-C854-85AA-CE00-67B3E66E5D31}"/>
                      </a:ext>
                    </a:extLst>
                  </p:cNvPr>
                  <p:cNvSpPr/>
                  <p:nvPr/>
                </p:nvSpPr>
                <p:spPr>
                  <a:xfrm>
                    <a:off x="725195" y="545665"/>
                    <a:ext cx="240675" cy="24067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73FDFF"/>
                      </a:gs>
                      <a:gs pos="32484">
                        <a:srgbClr val="3C98FF"/>
                      </a:gs>
                      <a:gs pos="53712">
                        <a:srgbClr val="0433FF"/>
                      </a:gs>
                      <a:gs pos="100000">
                        <a:srgbClr val="011993"/>
                      </a:gs>
                    </a:gsLst>
                    <a:path path="shape">
                      <a:fillToRect l="66457" t="34113" r="33542" b="65886"/>
                    </a:path>
                  </a:gra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366" name="矢印">
                    <a:extLst>
                      <a:ext uri="{FF2B5EF4-FFF2-40B4-BE49-F238E27FC236}">
                        <a16:creationId xmlns:a16="http://schemas.microsoft.com/office/drawing/2014/main" id="{505EF394-C115-BB4B-8920-2810C165BFA1}"/>
                      </a:ext>
                    </a:extLst>
                  </p:cNvPr>
                  <p:cNvSpPr/>
                  <p:nvPr/>
                </p:nvSpPr>
                <p:spPr>
                  <a:xfrm>
                    <a:off x="936361" y="609871"/>
                    <a:ext cx="916533" cy="112262"/>
                  </a:xfrm>
                  <a:prstGeom prst="rightArrow">
                    <a:avLst>
                      <a:gd name="adj1" fmla="val 52243"/>
                      <a:gd name="adj2" fmla="val 188722"/>
                    </a:avLst>
                  </a:prstGeom>
                  <a:solidFill>
                    <a:srgbClr val="FF2600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</p:grpSp>
            <p:grpSp>
              <p:nvGrpSpPr>
                <p:cNvPr id="326" name="グループ">
                  <a:extLst>
                    <a:ext uri="{FF2B5EF4-FFF2-40B4-BE49-F238E27FC236}">
                      <a16:creationId xmlns:a16="http://schemas.microsoft.com/office/drawing/2014/main" id="{E664019D-3B30-B3BD-8E70-EAB16BD309AB}"/>
                    </a:ext>
                  </a:extLst>
                </p:cNvPr>
                <p:cNvGrpSpPr/>
                <p:nvPr/>
              </p:nvGrpSpPr>
              <p:grpSpPr>
                <a:xfrm>
                  <a:off x="688579" y="956442"/>
                  <a:ext cx="4455303" cy="948845"/>
                  <a:chOff x="0" y="0"/>
                  <a:chExt cx="4455301" cy="948844"/>
                </a:xfrm>
              </p:grpSpPr>
              <p:grpSp>
                <p:nvGrpSpPr>
                  <p:cNvPr id="334" name="グループ">
                    <a:extLst>
                      <a:ext uri="{FF2B5EF4-FFF2-40B4-BE49-F238E27FC236}">
                        <a16:creationId xmlns:a16="http://schemas.microsoft.com/office/drawing/2014/main" id="{4EFB6645-6F21-CBAC-35E4-90C25F53982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0"/>
                    <a:ext cx="4455303" cy="948845"/>
                    <a:chOff x="0" y="0"/>
                    <a:chExt cx="4455301" cy="948844"/>
                  </a:xfrm>
                </p:grpSpPr>
                <p:sp>
                  <p:nvSpPr>
                    <p:cNvPr id="340" name="線">
                      <a:extLst>
                        <a:ext uri="{FF2B5EF4-FFF2-40B4-BE49-F238E27FC236}">
                          <a16:creationId xmlns:a16="http://schemas.microsoft.com/office/drawing/2014/main" id="{D646848D-B506-0D69-5F90-F21F980C57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658254"/>
                      <a:ext cx="2031333" cy="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grpSp>
                  <p:nvGrpSpPr>
                    <p:cNvPr id="341" name="グループ">
                      <a:extLst>
                        <a:ext uri="{FF2B5EF4-FFF2-40B4-BE49-F238E27FC236}">
                          <a16:creationId xmlns:a16="http://schemas.microsoft.com/office/drawing/2014/main" id="{9293950E-EA6D-81FD-7B13-7E6237A8AF5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45561" y="367664"/>
                      <a:ext cx="250303" cy="581181"/>
                      <a:chOff x="0" y="0"/>
                      <a:chExt cx="250301" cy="581180"/>
                    </a:xfrm>
                  </p:grpSpPr>
                  <p:sp>
                    <p:nvSpPr>
                      <p:cNvPr id="349" name="図形">
                        <a:extLst>
                          <a:ext uri="{FF2B5EF4-FFF2-40B4-BE49-F238E27FC236}">
                            <a16:creationId xmlns:a16="http://schemas.microsoft.com/office/drawing/2014/main" id="{86E961F6-61EF-1606-7656-56FDE265D1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97" y="198691"/>
                        <a:ext cx="50706" cy="38020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489" y="21600"/>
                            </a:moveTo>
                            <a:lnTo>
                              <a:pt x="21600" y="21572"/>
                            </a:lnTo>
                            <a:lnTo>
                              <a:pt x="21504" y="110"/>
                            </a:lnTo>
                            <a:lnTo>
                              <a:pt x="0" y="0"/>
                            </a:lnTo>
                            <a:lnTo>
                              <a:pt x="489" y="21600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rgbClr val="D6D6D6"/>
                          </a:gs>
                          <a:gs pos="100000">
                            <a:srgbClr val="424242"/>
                          </a:gs>
                        </a:gsLst>
                        <a:lin ang="3060074" scaled="0"/>
                      </a:gra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0" name="図形">
                        <a:extLst>
                          <a:ext uri="{FF2B5EF4-FFF2-40B4-BE49-F238E27FC236}">
                            <a16:creationId xmlns:a16="http://schemas.microsoft.com/office/drawing/2014/main" id="{B6EC37B2-7B3F-D188-36B9-814EA2EE04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583" y="7205"/>
                        <a:ext cx="190104" cy="5667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7259"/>
                            </a:moveTo>
                            <a:lnTo>
                              <a:pt x="155" y="21600"/>
                            </a:lnTo>
                            <a:lnTo>
                              <a:pt x="21600" y="13661"/>
                            </a:lnTo>
                            <a:lnTo>
                              <a:pt x="21556" y="0"/>
                            </a:lnTo>
                            <a:lnTo>
                              <a:pt x="0" y="7259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rgbClr val="EBEBEB"/>
                          </a:gs>
                          <a:gs pos="100000">
                            <a:srgbClr val="424242"/>
                          </a:gs>
                        </a:gsLst>
                        <a:lin ang="938634" scaled="0"/>
                      </a:gra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1" name="図形">
                        <a:extLst>
                          <a:ext uri="{FF2B5EF4-FFF2-40B4-BE49-F238E27FC236}">
                            <a16:creationId xmlns:a16="http://schemas.microsoft.com/office/drawing/2014/main" id="{9958E009-DC40-5F8B-96DF-80075CA74C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82" y="535"/>
                        <a:ext cx="238359" cy="19478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21469"/>
                            </a:moveTo>
                            <a:lnTo>
                              <a:pt x="4153" y="21600"/>
                            </a:lnTo>
                            <a:lnTo>
                              <a:pt x="21600" y="0"/>
                            </a:lnTo>
                            <a:lnTo>
                              <a:pt x="17064" y="153"/>
                            </a:lnTo>
                            <a:lnTo>
                              <a:pt x="0" y="21469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rgbClr val="EBEBEB"/>
                          </a:gs>
                          <a:gs pos="100000">
                            <a:srgbClr val="424242"/>
                          </a:gs>
                        </a:gsLst>
                        <a:lin ang="20026314" scaled="0"/>
                      </a:gra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2" name="線">
                        <a:extLst>
                          <a:ext uri="{FF2B5EF4-FFF2-40B4-BE49-F238E27FC236}">
                            <a16:creationId xmlns:a16="http://schemas.microsoft.com/office/drawing/2014/main" id="{3502EAEF-82EC-3220-6E2E-0E26F3047DDD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248793" y="-1"/>
                        <a:ext cx="1" cy="367754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3" name="線">
                        <a:extLst>
                          <a:ext uri="{FF2B5EF4-FFF2-40B4-BE49-F238E27FC236}">
                            <a16:creationId xmlns:a16="http://schemas.microsoft.com/office/drawing/2014/main" id="{D208755E-F5B6-C272-DFF3-E0447631C25D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1596" y="191629"/>
                        <a:ext cx="1" cy="389552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4" name="線">
                        <a:extLst>
                          <a:ext uri="{FF2B5EF4-FFF2-40B4-BE49-F238E27FC236}">
                            <a16:creationId xmlns:a16="http://schemas.microsoft.com/office/drawing/2014/main" id="{99CCE0BB-E241-4E92-1418-220B7F21F172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56093" y="191629"/>
                        <a:ext cx="1" cy="389552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5" name="線">
                        <a:extLst>
                          <a:ext uri="{FF2B5EF4-FFF2-40B4-BE49-F238E27FC236}">
                            <a16:creationId xmlns:a16="http://schemas.microsoft.com/office/drawing/2014/main" id="{A73D3B81-58DA-9FF0-F98E-6A3030AA9EAB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56093" y="365173"/>
                        <a:ext cx="194209" cy="216008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6" name="線">
                        <a:extLst>
                          <a:ext uri="{FF2B5EF4-FFF2-40B4-BE49-F238E27FC236}">
                            <a16:creationId xmlns:a16="http://schemas.microsoft.com/office/drawing/2014/main" id="{8D6D6B8F-9CDC-6807-AF8E-658BA3D3497C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55339" y="30"/>
                        <a:ext cx="194209" cy="194209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7" name="線">
                        <a:extLst>
                          <a:ext uri="{FF2B5EF4-FFF2-40B4-BE49-F238E27FC236}">
                            <a16:creationId xmlns:a16="http://schemas.microsoft.com/office/drawing/2014/main" id="{B874CCC3-2327-711F-F827-5C8326C2459B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1228" y="30"/>
                        <a:ext cx="194209" cy="194209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8" name="線">
                        <a:extLst>
                          <a:ext uri="{FF2B5EF4-FFF2-40B4-BE49-F238E27FC236}">
                            <a16:creationId xmlns:a16="http://schemas.microsoft.com/office/drawing/2014/main" id="{61644366-E7E1-6952-5C76-1B0EE8D3D0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581180"/>
                        <a:ext cx="55229" cy="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9" name="線">
                        <a:extLst>
                          <a:ext uri="{FF2B5EF4-FFF2-40B4-BE49-F238E27FC236}">
                            <a16:creationId xmlns:a16="http://schemas.microsoft.com/office/drawing/2014/main" id="{456C7A3D-6A8E-3A43-225E-46DFB46DE1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198092"/>
                        <a:ext cx="55229" cy="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0" name="線">
                        <a:extLst>
                          <a:ext uri="{FF2B5EF4-FFF2-40B4-BE49-F238E27FC236}">
                            <a16:creationId xmlns:a16="http://schemas.microsoft.com/office/drawing/2014/main" id="{D2BD42F2-2741-5CAC-DF2A-C61E3C1310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9381" y="2090"/>
                        <a:ext cx="55229" cy="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</p:grpSp>
                <p:sp>
                  <p:nvSpPr>
                    <p:cNvPr id="342" name="線">
                      <a:extLst>
                        <a:ext uri="{FF2B5EF4-FFF2-40B4-BE49-F238E27FC236}">
                          <a16:creationId xmlns:a16="http://schemas.microsoft.com/office/drawing/2014/main" id="{8ECDD1B6-0176-6C6E-8CD8-2E96EC742A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08305" y="657309"/>
                      <a:ext cx="2346997" cy="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sp>
                  <p:nvSpPr>
                    <p:cNvPr id="343" name="矢印">
                      <a:extLst>
                        <a:ext uri="{FF2B5EF4-FFF2-40B4-BE49-F238E27FC236}">
                          <a16:creationId xmlns:a16="http://schemas.microsoft.com/office/drawing/2014/main" id="{50D42877-E0D6-6E36-3E80-BA323B87E444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849503" y="164184"/>
                      <a:ext cx="440632" cy="112263"/>
                    </a:xfrm>
                    <a:prstGeom prst="rightArrow">
                      <a:avLst>
                        <a:gd name="adj1" fmla="val 44645"/>
                        <a:gd name="adj2" fmla="val 134378"/>
                      </a:avLst>
                    </a:prstGeom>
                    <a:solidFill>
                      <a:srgbClr val="011993"/>
                    </a:solidFill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sp>
                  <p:nvSpPr>
                    <p:cNvPr id="344" name="線">
                      <a:extLst>
                        <a:ext uri="{FF2B5EF4-FFF2-40B4-BE49-F238E27FC236}">
                          <a16:creationId xmlns:a16="http://schemas.microsoft.com/office/drawing/2014/main" id="{3A7F4B88-A514-C960-33E9-EEAA12FD93F9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925" y="126796"/>
                      <a:ext cx="1" cy="534297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sp>
                  <p:nvSpPr>
                    <p:cNvPr id="345" name="線">
                      <a:extLst>
                        <a:ext uri="{FF2B5EF4-FFF2-40B4-BE49-F238E27FC236}">
                          <a16:creationId xmlns:a16="http://schemas.microsoft.com/office/drawing/2014/main" id="{A89F2182-5318-30DA-1F69-81E01B01623B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925" y="332022"/>
                      <a:ext cx="329071" cy="32907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pic>
                  <p:nvPicPr>
                    <p:cNvPr id="346" name="イメージ" descr="イメージ">
                      <a:extLst>
                        <a:ext uri="{FF2B5EF4-FFF2-40B4-BE49-F238E27FC236}">
                          <a16:creationId xmlns:a16="http://schemas.microsoft.com/office/drawing/2014/main" id="{9D5F2969-B0B3-01C2-AE3F-B9A8F577CC6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47533" y="7468"/>
                      <a:ext cx="125151" cy="174943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47" name="イメージ" descr="イメージ">
                      <a:extLst>
                        <a:ext uri="{FF2B5EF4-FFF2-40B4-BE49-F238E27FC236}">
                          <a16:creationId xmlns:a16="http://schemas.microsoft.com/office/drawing/2014/main" id="{92F4732D-0A32-FCDB-2B21-D042002C022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4302064" y="454911"/>
                      <a:ext cx="125318" cy="123390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48" name="イメージ" descr="イメージ">
                      <a:extLst>
                        <a:ext uri="{FF2B5EF4-FFF2-40B4-BE49-F238E27FC236}">
                          <a16:creationId xmlns:a16="http://schemas.microsoft.com/office/drawing/2014/main" id="{0D3513CC-4E05-5FF2-9B8E-DC669D1B8E4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273165" y="159440"/>
                      <a:ext cx="125151" cy="112761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335" name="矢印">
                    <a:extLst>
                      <a:ext uri="{FF2B5EF4-FFF2-40B4-BE49-F238E27FC236}">
                        <a16:creationId xmlns:a16="http://schemas.microsoft.com/office/drawing/2014/main" id="{7C32F96A-7EE9-806A-FA12-9207EEBCD036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3048752" y="386763"/>
                    <a:ext cx="558595" cy="112263"/>
                  </a:xfrm>
                  <a:prstGeom prst="rightArrow">
                    <a:avLst>
                      <a:gd name="adj1" fmla="val 45223"/>
                      <a:gd name="adj2" fmla="val 128646"/>
                    </a:avLst>
                  </a:prstGeom>
                  <a:solidFill>
                    <a:srgbClr val="FFFB00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336" name="円形">
                    <a:extLst>
                      <a:ext uri="{FF2B5EF4-FFF2-40B4-BE49-F238E27FC236}">
                        <a16:creationId xmlns:a16="http://schemas.microsoft.com/office/drawing/2014/main" id="{55DF1973-BFF8-73D7-2C5F-AD22D15EFDCD}"/>
                      </a:ext>
                    </a:extLst>
                  </p:cNvPr>
                  <p:cNvSpPr/>
                  <p:nvPr/>
                </p:nvSpPr>
                <p:spPr>
                  <a:xfrm>
                    <a:off x="2996944" y="536038"/>
                    <a:ext cx="240675" cy="24067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73FDFF"/>
                      </a:gs>
                      <a:gs pos="32484">
                        <a:srgbClr val="3C98FF"/>
                      </a:gs>
                      <a:gs pos="53712">
                        <a:srgbClr val="0433FF"/>
                      </a:gs>
                      <a:gs pos="100000">
                        <a:srgbClr val="011993"/>
                      </a:gs>
                    </a:gsLst>
                    <a:path path="shape">
                      <a:fillToRect l="66457" t="34113" r="33542" b="65886"/>
                    </a:path>
                  </a:gra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337" name="矢印">
                    <a:extLst>
                      <a:ext uri="{FF2B5EF4-FFF2-40B4-BE49-F238E27FC236}">
                        <a16:creationId xmlns:a16="http://schemas.microsoft.com/office/drawing/2014/main" id="{94FFA832-83E8-EBC8-1B00-E7CCA48459C0}"/>
                      </a:ext>
                    </a:extLst>
                  </p:cNvPr>
                  <p:cNvSpPr/>
                  <p:nvPr/>
                </p:nvSpPr>
                <p:spPr>
                  <a:xfrm>
                    <a:off x="3208110" y="600244"/>
                    <a:ext cx="916532" cy="112263"/>
                  </a:xfrm>
                  <a:prstGeom prst="rightArrow">
                    <a:avLst>
                      <a:gd name="adj1" fmla="val 52243"/>
                      <a:gd name="adj2" fmla="val 188722"/>
                    </a:avLst>
                  </a:prstGeom>
                  <a:solidFill>
                    <a:srgbClr val="FF2600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338" name="円形">
                    <a:extLst>
                      <a:ext uri="{FF2B5EF4-FFF2-40B4-BE49-F238E27FC236}">
                        <a16:creationId xmlns:a16="http://schemas.microsoft.com/office/drawing/2014/main" id="{8BA763C3-6DA6-679C-3A61-D0F9EFA1085B}"/>
                      </a:ext>
                    </a:extLst>
                  </p:cNvPr>
                  <p:cNvSpPr/>
                  <p:nvPr/>
                </p:nvSpPr>
                <p:spPr>
                  <a:xfrm>
                    <a:off x="725195" y="545665"/>
                    <a:ext cx="240675" cy="24067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73FDFF"/>
                      </a:gs>
                      <a:gs pos="32484">
                        <a:srgbClr val="3C98FF"/>
                      </a:gs>
                      <a:gs pos="53712">
                        <a:srgbClr val="0433FF"/>
                      </a:gs>
                      <a:gs pos="100000">
                        <a:srgbClr val="011993"/>
                      </a:gs>
                    </a:gsLst>
                    <a:path path="shape">
                      <a:fillToRect l="66457" t="34113" r="33542" b="65886"/>
                    </a:path>
                  </a:gra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339" name="矢印">
                    <a:extLst>
                      <a:ext uri="{FF2B5EF4-FFF2-40B4-BE49-F238E27FC236}">
                        <a16:creationId xmlns:a16="http://schemas.microsoft.com/office/drawing/2014/main" id="{303F3FD0-665C-5F3A-FE79-0F70BB3DB1A5}"/>
                      </a:ext>
                    </a:extLst>
                  </p:cNvPr>
                  <p:cNvSpPr/>
                  <p:nvPr/>
                </p:nvSpPr>
                <p:spPr>
                  <a:xfrm>
                    <a:off x="936361" y="609871"/>
                    <a:ext cx="916533" cy="112262"/>
                  </a:xfrm>
                  <a:prstGeom prst="rightArrow">
                    <a:avLst>
                      <a:gd name="adj1" fmla="val 52243"/>
                      <a:gd name="adj2" fmla="val 188722"/>
                    </a:avLst>
                  </a:prstGeom>
                  <a:solidFill>
                    <a:srgbClr val="FF2600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</p:grpSp>
            <p:grpSp>
              <p:nvGrpSpPr>
                <p:cNvPr id="327" name="グループ">
                  <a:extLst>
                    <a:ext uri="{FF2B5EF4-FFF2-40B4-BE49-F238E27FC236}">
                      <a16:creationId xmlns:a16="http://schemas.microsoft.com/office/drawing/2014/main" id="{C5072551-4295-7155-9297-1DBC0C219F91}"/>
                    </a:ext>
                  </a:extLst>
                </p:cNvPr>
                <p:cNvGrpSpPr/>
                <p:nvPr/>
              </p:nvGrpSpPr>
              <p:grpSpPr>
                <a:xfrm>
                  <a:off x="-1" y="1562598"/>
                  <a:ext cx="5145724" cy="435032"/>
                  <a:chOff x="0" y="0"/>
                  <a:chExt cx="5145722" cy="435031"/>
                </a:xfrm>
              </p:grpSpPr>
              <p:sp>
                <p:nvSpPr>
                  <p:cNvPr id="329" name="接続の線">
                    <a:extLst>
                      <a:ext uri="{FF2B5EF4-FFF2-40B4-BE49-F238E27FC236}">
                        <a16:creationId xmlns:a16="http://schemas.microsoft.com/office/drawing/2014/main" id="{E9EC192C-00A6-9DF7-72B7-F0BBE9CC6B2B}"/>
                      </a:ext>
                    </a:extLst>
                  </p:cNvPr>
                  <p:cNvSpPr/>
                  <p:nvPr/>
                </p:nvSpPr>
                <p:spPr>
                  <a:xfrm>
                    <a:off x="205422" y="0"/>
                    <a:ext cx="302542" cy="4350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200" h="21600" extrusionOk="0">
                        <a:moveTo>
                          <a:pt x="0" y="0"/>
                        </a:moveTo>
                        <a:cubicBezTo>
                          <a:pt x="21600" y="7200"/>
                          <a:pt x="21600" y="14400"/>
                          <a:pt x="0" y="21600"/>
                        </a:cubicBezTo>
                      </a:path>
                    </a:pathLst>
                  </a:custGeom>
                  <a:noFill/>
                  <a:ln w="508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30" name="線">
                    <a:extLst>
                      <a:ext uri="{FF2B5EF4-FFF2-40B4-BE49-F238E27FC236}">
                        <a16:creationId xmlns:a16="http://schemas.microsoft.com/office/drawing/2014/main" id="{E047F90E-9A88-2C89-0C6C-AB8E6A615DEA}"/>
                      </a:ext>
                    </a:extLst>
                  </p:cNvPr>
                  <p:cNvSpPr/>
                  <p:nvPr/>
                </p:nvSpPr>
                <p:spPr>
                  <a:xfrm>
                    <a:off x="202241" y="433476"/>
                    <a:ext cx="4943482" cy="1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grpSp>
                <p:nvGrpSpPr>
                  <p:cNvPr id="331" name="グループ">
                    <a:extLst>
                      <a:ext uri="{FF2B5EF4-FFF2-40B4-BE49-F238E27FC236}">
                        <a16:creationId xmlns:a16="http://schemas.microsoft.com/office/drawing/2014/main" id="{BEA44D62-995E-AE63-1C5B-9E394BD1FDD0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59283"/>
                    <a:ext cx="317501" cy="316465"/>
                    <a:chOff x="0" y="0"/>
                    <a:chExt cx="317500" cy="316463"/>
                  </a:xfrm>
                </p:grpSpPr>
                <p:sp>
                  <p:nvSpPr>
                    <p:cNvPr id="332" name="線">
                      <a:extLst>
                        <a:ext uri="{FF2B5EF4-FFF2-40B4-BE49-F238E27FC236}">
                          <a16:creationId xmlns:a16="http://schemas.microsoft.com/office/drawing/2014/main" id="{3EF90A7C-B0DF-4F07-36A4-D56E88C3EA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158231"/>
                      <a:ext cx="317500" cy="1"/>
                    </a:xfrm>
                    <a:prstGeom prst="line">
                      <a:avLst/>
                    </a:prstGeom>
                    <a:noFill/>
                    <a:ln w="762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sp>
                  <p:nvSpPr>
                    <p:cNvPr id="333" name="線">
                      <a:extLst>
                        <a:ext uri="{FF2B5EF4-FFF2-40B4-BE49-F238E27FC236}">
                          <a16:creationId xmlns:a16="http://schemas.microsoft.com/office/drawing/2014/main" id="{6C4D09E2-D27C-BFED-9281-EC21E9AB5648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60731" y="0"/>
                      <a:ext cx="1" cy="316464"/>
                    </a:xfrm>
                    <a:prstGeom prst="line">
                      <a:avLst/>
                    </a:prstGeom>
                    <a:noFill/>
                    <a:ln w="762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</p:grpSp>
            </p:grpSp>
            <p:pic>
              <p:nvPicPr>
                <p:cNvPr id="328" name="イメージ" descr="イメージ">
                  <a:extLst>
                    <a:ext uri="{FF2B5EF4-FFF2-40B4-BE49-F238E27FC236}">
                      <a16:creationId xmlns:a16="http://schemas.microsoft.com/office/drawing/2014/main" id="{A23CF400-6FCA-DC1F-0C38-B4DF87E880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89084" y="2163187"/>
                  <a:ext cx="3633612" cy="3175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203" name="グループ">
                <a:extLst>
                  <a:ext uri="{FF2B5EF4-FFF2-40B4-BE49-F238E27FC236}">
                    <a16:creationId xmlns:a16="http://schemas.microsoft.com/office/drawing/2014/main" id="{AAA2DA78-3B5B-2B9D-277C-EB8722F3FB6C}"/>
                  </a:ext>
                </a:extLst>
              </p:cNvPr>
              <p:cNvGrpSpPr/>
              <p:nvPr/>
            </p:nvGrpSpPr>
            <p:grpSpPr>
              <a:xfrm>
                <a:off x="-1" y="2730992"/>
                <a:ext cx="5145724" cy="2455289"/>
                <a:chOff x="0" y="0"/>
                <a:chExt cx="5145722" cy="2455288"/>
              </a:xfrm>
            </p:grpSpPr>
            <p:grpSp>
              <p:nvGrpSpPr>
                <p:cNvPr id="265" name="グループ">
                  <a:extLst>
                    <a:ext uri="{FF2B5EF4-FFF2-40B4-BE49-F238E27FC236}">
                      <a16:creationId xmlns:a16="http://schemas.microsoft.com/office/drawing/2014/main" id="{E377E3A4-A582-6915-C76B-763B6B762838}"/>
                    </a:ext>
                  </a:extLst>
                </p:cNvPr>
                <p:cNvGrpSpPr/>
                <p:nvPr/>
              </p:nvGrpSpPr>
              <p:grpSpPr>
                <a:xfrm>
                  <a:off x="688579" y="-1"/>
                  <a:ext cx="4455303" cy="948846"/>
                  <a:chOff x="0" y="0"/>
                  <a:chExt cx="4455301" cy="948844"/>
                </a:xfrm>
              </p:grpSpPr>
              <p:grpSp>
                <p:nvGrpSpPr>
                  <p:cNvPr id="298" name="グループ">
                    <a:extLst>
                      <a:ext uri="{FF2B5EF4-FFF2-40B4-BE49-F238E27FC236}">
                        <a16:creationId xmlns:a16="http://schemas.microsoft.com/office/drawing/2014/main" id="{A9869FBE-B930-797A-97E6-4D739DB05B76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4455303" cy="948846"/>
                    <a:chOff x="0" y="0"/>
                    <a:chExt cx="4455301" cy="948844"/>
                  </a:xfrm>
                </p:grpSpPr>
                <p:sp>
                  <p:nvSpPr>
                    <p:cNvPr id="304" name="線">
                      <a:extLst>
                        <a:ext uri="{FF2B5EF4-FFF2-40B4-BE49-F238E27FC236}">
                          <a16:creationId xmlns:a16="http://schemas.microsoft.com/office/drawing/2014/main" id="{3D31C33C-B4A9-74EC-1FB1-E8FBE71BEE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658254"/>
                      <a:ext cx="2031333" cy="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grpSp>
                  <p:nvGrpSpPr>
                    <p:cNvPr id="305" name="グループ">
                      <a:extLst>
                        <a:ext uri="{FF2B5EF4-FFF2-40B4-BE49-F238E27FC236}">
                          <a16:creationId xmlns:a16="http://schemas.microsoft.com/office/drawing/2014/main" id="{0D9CF665-77A7-547C-0FEC-6FE79BC152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45561" y="367664"/>
                      <a:ext cx="250303" cy="581181"/>
                      <a:chOff x="0" y="0"/>
                      <a:chExt cx="250301" cy="581180"/>
                    </a:xfrm>
                  </p:grpSpPr>
                  <p:sp>
                    <p:nvSpPr>
                      <p:cNvPr id="313" name="図形">
                        <a:extLst>
                          <a:ext uri="{FF2B5EF4-FFF2-40B4-BE49-F238E27FC236}">
                            <a16:creationId xmlns:a16="http://schemas.microsoft.com/office/drawing/2014/main" id="{EB2B509A-D5CD-DD38-4550-53CE3B5BB6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97" y="198691"/>
                        <a:ext cx="50706" cy="38020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489" y="21600"/>
                            </a:moveTo>
                            <a:lnTo>
                              <a:pt x="21600" y="21572"/>
                            </a:lnTo>
                            <a:lnTo>
                              <a:pt x="21504" y="110"/>
                            </a:lnTo>
                            <a:lnTo>
                              <a:pt x="0" y="0"/>
                            </a:lnTo>
                            <a:lnTo>
                              <a:pt x="489" y="21600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rgbClr val="D6D6D6"/>
                          </a:gs>
                          <a:gs pos="100000">
                            <a:srgbClr val="424242"/>
                          </a:gs>
                        </a:gsLst>
                        <a:lin ang="3060074" scaled="0"/>
                      </a:gra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14" name="図形">
                        <a:extLst>
                          <a:ext uri="{FF2B5EF4-FFF2-40B4-BE49-F238E27FC236}">
                            <a16:creationId xmlns:a16="http://schemas.microsoft.com/office/drawing/2014/main" id="{5B3CEA35-5E6F-6054-0A9A-B3FF1157A8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583" y="7205"/>
                        <a:ext cx="190104" cy="5667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7259"/>
                            </a:moveTo>
                            <a:lnTo>
                              <a:pt x="155" y="21600"/>
                            </a:lnTo>
                            <a:lnTo>
                              <a:pt x="21600" y="13661"/>
                            </a:lnTo>
                            <a:lnTo>
                              <a:pt x="21556" y="0"/>
                            </a:lnTo>
                            <a:lnTo>
                              <a:pt x="0" y="7259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rgbClr val="EBEBEB"/>
                          </a:gs>
                          <a:gs pos="100000">
                            <a:srgbClr val="424242"/>
                          </a:gs>
                        </a:gsLst>
                        <a:lin ang="938634" scaled="0"/>
                      </a:gra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15" name="図形">
                        <a:extLst>
                          <a:ext uri="{FF2B5EF4-FFF2-40B4-BE49-F238E27FC236}">
                            <a16:creationId xmlns:a16="http://schemas.microsoft.com/office/drawing/2014/main" id="{330AA1D5-D592-2F72-CD43-EECE203659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82" y="535"/>
                        <a:ext cx="238359" cy="19478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21469"/>
                            </a:moveTo>
                            <a:lnTo>
                              <a:pt x="4153" y="21600"/>
                            </a:lnTo>
                            <a:lnTo>
                              <a:pt x="21600" y="0"/>
                            </a:lnTo>
                            <a:lnTo>
                              <a:pt x="17064" y="153"/>
                            </a:lnTo>
                            <a:lnTo>
                              <a:pt x="0" y="21469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rgbClr val="EBEBEB"/>
                          </a:gs>
                          <a:gs pos="100000">
                            <a:srgbClr val="424242"/>
                          </a:gs>
                        </a:gsLst>
                        <a:lin ang="20026314" scaled="0"/>
                      </a:gra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16" name="線">
                        <a:extLst>
                          <a:ext uri="{FF2B5EF4-FFF2-40B4-BE49-F238E27FC236}">
                            <a16:creationId xmlns:a16="http://schemas.microsoft.com/office/drawing/2014/main" id="{C69020BA-FCF7-26F6-12F1-06664884132A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248793" y="-1"/>
                        <a:ext cx="1" cy="367754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17" name="線">
                        <a:extLst>
                          <a:ext uri="{FF2B5EF4-FFF2-40B4-BE49-F238E27FC236}">
                            <a16:creationId xmlns:a16="http://schemas.microsoft.com/office/drawing/2014/main" id="{13831A52-D9E5-0C39-9E09-EF8D9F6C2D38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1596" y="191629"/>
                        <a:ext cx="1" cy="389552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18" name="線">
                        <a:extLst>
                          <a:ext uri="{FF2B5EF4-FFF2-40B4-BE49-F238E27FC236}">
                            <a16:creationId xmlns:a16="http://schemas.microsoft.com/office/drawing/2014/main" id="{E722FDB7-7E97-52DF-9C2D-6A8023341CD5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56093" y="191629"/>
                        <a:ext cx="1" cy="389552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19" name="線">
                        <a:extLst>
                          <a:ext uri="{FF2B5EF4-FFF2-40B4-BE49-F238E27FC236}">
                            <a16:creationId xmlns:a16="http://schemas.microsoft.com/office/drawing/2014/main" id="{E9C0F3C3-A90A-348A-0628-B095590F28AC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56093" y="365173"/>
                        <a:ext cx="194209" cy="216008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20" name="線">
                        <a:extLst>
                          <a:ext uri="{FF2B5EF4-FFF2-40B4-BE49-F238E27FC236}">
                            <a16:creationId xmlns:a16="http://schemas.microsoft.com/office/drawing/2014/main" id="{A88DED4E-BA14-6E53-7806-D784180046D8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55339" y="30"/>
                        <a:ext cx="194209" cy="194209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21" name="線">
                        <a:extLst>
                          <a:ext uri="{FF2B5EF4-FFF2-40B4-BE49-F238E27FC236}">
                            <a16:creationId xmlns:a16="http://schemas.microsoft.com/office/drawing/2014/main" id="{250629EF-B7D2-874F-9625-51C5A6DC5F5E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1228" y="30"/>
                        <a:ext cx="194209" cy="194209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22" name="線">
                        <a:extLst>
                          <a:ext uri="{FF2B5EF4-FFF2-40B4-BE49-F238E27FC236}">
                            <a16:creationId xmlns:a16="http://schemas.microsoft.com/office/drawing/2014/main" id="{A679230D-FB58-84B7-CA7E-4A85E117434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581180"/>
                        <a:ext cx="55229" cy="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23" name="線">
                        <a:extLst>
                          <a:ext uri="{FF2B5EF4-FFF2-40B4-BE49-F238E27FC236}">
                            <a16:creationId xmlns:a16="http://schemas.microsoft.com/office/drawing/2014/main" id="{2397C9A9-269A-04EE-FFDF-4A7ADB2268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198092"/>
                        <a:ext cx="55229" cy="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24" name="線">
                        <a:extLst>
                          <a:ext uri="{FF2B5EF4-FFF2-40B4-BE49-F238E27FC236}">
                            <a16:creationId xmlns:a16="http://schemas.microsoft.com/office/drawing/2014/main" id="{877DC0A2-205E-26F0-4535-FEC6971305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9381" y="2090"/>
                        <a:ext cx="55229" cy="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</p:grpSp>
                <p:sp>
                  <p:nvSpPr>
                    <p:cNvPr id="306" name="線">
                      <a:extLst>
                        <a:ext uri="{FF2B5EF4-FFF2-40B4-BE49-F238E27FC236}">
                          <a16:creationId xmlns:a16="http://schemas.microsoft.com/office/drawing/2014/main" id="{BB78C954-30A5-37A2-1FF2-02C317470D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08305" y="657309"/>
                      <a:ext cx="2346997" cy="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sp>
                  <p:nvSpPr>
                    <p:cNvPr id="307" name="矢印">
                      <a:extLst>
                        <a:ext uri="{FF2B5EF4-FFF2-40B4-BE49-F238E27FC236}">
                          <a16:creationId xmlns:a16="http://schemas.microsoft.com/office/drawing/2014/main" id="{90BA0098-65F2-2AD7-D51D-961760CE53B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849503" y="164184"/>
                      <a:ext cx="440632" cy="112263"/>
                    </a:xfrm>
                    <a:prstGeom prst="rightArrow">
                      <a:avLst>
                        <a:gd name="adj1" fmla="val 44645"/>
                        <a:gd name="adj2" fmla="val 134378"/>
                      </a:avLst>
                    </a:prstGeom>
                    <a:solidFill>
                      <a:srgbClr val="011993"/>
                    </a:solidFill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sp>
                  <p:nvSpPr>
                    <p:cNvPr id="308" name="線">
                      <a:extLst>
                        <a:ext uri="{FF2B5EF4-FFF2-40B4-BE49-F238E27FC236}">
                          <a16:creationId xmlns:a16="http://schemas.microsoft.com/office/drawing/2014/main" id="{D7C46424-11DA-5E78-37F5-BE47C95FC7A0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925" y="126796"/>
                      <a:ext cx="1" cy="534297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sp>
                  <p:nvSpPr>
                    <p:cNvPr id="309" name="線">
                      <a:extLst>
                        <a:ext uri="{FF2B5EF4-FFF2-40B4-BE49-F238E27FC236}">
                          <a16:creationId xmlns:a16="http://schemas.microsoft.com/office/drawing/2014/main" id="{706B7F9F-1C38-63F1-7B54-DC988D2C640F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925" y="332022"/>
                      <a:ext cx="329071" cy="32907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pic>
                  <p:nvPicPr>
                    <p:cNvPr id="310" name="イメージ" descr="イメージ">
                      <a:extLst>
                        <a:ext uri="{FF2B5EF4-FFF2-40B4-BE49-F238E27FC236}">
                          <a16:creationId xmlns:a16="http://schemas.microsoft.com/office/drawing/2014/main" id="{C23AACF3-2B53-5F3B-0AFE-957B268E69C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47533" y="7468"/>
                      <a:ext cx="125151" cy="174943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1" name="イメージ" descr="イメージ">
                      <a:extLst>
                        <a:ext uri="{FF2B5EF4-FFF2-40B4-BE49-F238E27FC236}">
                          <a16:creationId xmlns:a16="http://schemas.microsoft.com/office/drawing/2014/main" id="{39264DC1-87A4-C332-AA3C-D088A46EB85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4302064" y="454911"/>
                      <a:ext cx="125318" cy="123390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2" name="イメージ" descr="イメージ">
                      <a:extLst>
                        <a:ext uri="{FF2B5EF4-FFF2-40B4-BE49-F238E27FC236}">
                          <a16:creationId xmlns:a16="http://schemas.microsoft.com/office/drawing/2014/main" id="{F8D47F1D-ADE9-B963-32F0-B9C18DE954D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273165" y="159440"/>
                      <a:ext cx="125151" cy="112761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299" name="円形">
                    <a:extLst>
                      <a:ext uri="{FF2B5EF4-FFF2-40B4-BE49-F238E27FC236}">
                        <a16:creationId xmlns:a16="http://schemas.microsoft.com/office/drawing/2014/main" id="{76814653-70DC-806D-5D97-699E3906BB64}"/>
                      </a:ext>
                    </a:extLst>
                  </p:cNvPr>
                  <p:cNvSpPr/>
                  <p:nvPr/>
                </p:nvSpPr>
                <p:spPr>
                  <a:xfrm>
                    <a:off x="2996944" y="536038"/>
                    <a:ext cx="240675" cy="24067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73FDFF"/>
                      </a:gs>
                      <a:gs pos="32484">
                        <a:srgbClr val="3C98FF"/>
                      </a:gs>
                      <a:gs pos="53712">
                        <a:srgbClr val="0433FF"/>
                      </a:gs>
                      <a:gs pos="100000">
                        <a:srgbClr val="011993"/>
                      </a:gs>
                    </a:gsLst>
                    <a:path path="shape">
                      <a:fillToRect l="66457" t="34113" r="33542" b="65886"/>
                    </a:path>
                  </a:gra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300" name="矢印">
                    <a:extLst>
                      <a:ext uri="{FF2B5EF4-FFF2-40B4-BE49-F238E27FC236}">
                        <a16:creationId xmlns:a16="http://schemas.microsoft.com/office/drawing/2014/main" id="{57F0A080-E9DD-A4B6-79EF-CE8C87D23AE5}"/>
                      </a:ext>
                    </a:extLst>
                  </p:cNvPr>
                  <p:cNvSpPr/>
                  <p:nvPr/>
                </p:nvSpPr>
                <p:spPr>
                  <a:xfrm>
                    <a:off x="3208110" y="600244"/>
                    <a:ext cx="916532" cy="112263"/>
                  </a:xfrm>
                  <a:prstGeom prst="rightArrow">
                    <a:avLst>
                      <a:gd name="adj1" fmla="val 52243"/>
                      <a:gd name="adj2" fmla="val 188722"/>
                    </a:avLst>
                  </a:prstGeom>
                  <a:solidFill>
                    <a:srgbClr val="FF2600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301" name="円形">
                    <a:extLst>
                      <a:ext uri="{FF2B5EF4-FFF2-40B4-BE49-F238E27FC236}">
                        <a16:creationId xmlns:a16="http://schemas.microsoft.com/office/drawing/2014/main" id="{A104D0D5-4002-656E-3656-6364C7A92466}"/>
                      </a:ext>
                    </a:extLst>
                  </p:cNvPr>
                  <p:cNvSpPr/>
                  <p:nvPr/>
                </p:nvSpPr>
                <p:spPr>
                  <a:xfrm>
                    <a:off x="725195" y="545665"/>
                    <a:ext cx="240675" cy="24067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73FDFF"/>
                      </a:gs>
                      <a:gs pos="32484">
                        <a:srgbClr val="3C98FF"/>
                      </a:gs>
                      <a:gs pos="53712">
                        <a:srgbClr val="0433FF"/>
                      </a:gs>
                      <a:gs pos="100000">
                        <a:srgbClr val="011993"/>
                      </a:gs>
                    </a:gsLst>
                    <a:path path="shape">
                      <a:fillToRect l="66457" t="34113" r="33542" b="65886"/>
                    </a:path>
                  </a:gra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302" name="矢印">
                    <a:extLst>
                      <a:ext uri="{FF2B5EF4-FFF2-40B4-BE49-F238E27FC236}">
                        <a16:creationId xmlns:a16="http://schemas.microsoft.com/office/drawing/2014/main" id="{3701EE8D-EF53-E343-3398-E440E1C1BCFB}"/>
                      </a:ext>
                    </a:extLst>
                  </p:cNvPr>
                  <p:cNvSpPr/>
                  <p:nvPr/>
                </p:nvSpPr>
                <p:spPr>
                  <a:xfrm>
                    <a:off x="936361" y="609871"/>
                    <a:ext cx="916533" cy="112262"/>
                  </a:xfrm>
                  <a:prstGeom prst="rightArrow">
                    <a:avLst>
                      <a:gd name="adj1" fmla="val 52243"/>
                      <a:gd name="adj2" fmla="val 188722"/>
                    </a:avLst>
                  </a:prstGeom>
                  <a:solidFill>
                    <a:srgbClr val="FF2600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303" name="矢印">
                    <a:extLst>
                      <a:ext uri="{FF2B5EF4-FFF2-40B4-BE49-F238E27FC236}">
                        <a16:creationId xmlns:a16="http://schemas.microsoft.com/office/drawing/2014/main" id="{CBABFD20-94C8-C6BD-2E80-B21DA83490C5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568382" y="244372"/>
                    <a:ext cx="558595" cy="112262"/>
                  </a:xfrm>
                  <a:prstGeom prst="rightArrow">
                    <a:avLst>
                      <a:gd name="adj1" fmla="val 45223"/>
                      <a:gd name="adj2" fmla="val 128646"/>
                    </a:avLst>
                  </a:prstGeom>
                  <a:solidFill>
                    <a:srgbClr val="FFFB00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</p:grpSp>
            <p:grpSp>
              <p:nvGrpSpPr>
                <p:cNvPr id="266" name="グループ">
                  <a:extLst>
                    <a:ext uri="{FF2B5EF4-FFF2-40B4-BE49-F238E27FC236}">
                      <a16:creationId xmlns:a16="http://schemas.microsoft.com/office/drawing/2014/main" id="{7D62CD33-FEFC-9969-52A4-B33CEBB42CF7}"/>
                    </a:ext>
                  </a:extLst>
                </p:cNvPr>
                <p:cNvGrpSpPr/>
                <p:nvPr/>
              </p:nvGrpSpPr>
              <p:grpSpPr>
                <a:xfrm>
                  <a:off x="688579" y="964038"/>
                  <a:ext cx="4455303" cy="948846"/>
                  <a:chOff x="0" y="0"/>
                  <a:chExt cx="4455301" cy="948844"/>
                </a:xfrm>
              </p:grpSpPr>
              <p:grpSp>
                <p:nvGrpSpPr>
                  <p:cNvPr id="271" name="グループ">
                    <a:extLst>
                      <a:ext uri="{FF2B5EF4-FFF2-40B4-BE49-F238E27FC236}">
                        <a16:creationId xmlns:a16="http://schemas.microsoft.com/office/drawing/2014/main" id="{7314BDD1-1FFB-CE25-962A-3CB7FE80B699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0"/>
                    <a:ext cx="4455303" cy="948845"/>
                    <a:chOff x="0" y="0"/>
                    <a:chExt cx="4455301" cy="948844"/>
                  </a:xfrm>
                </p:grpSpPr>
                <p:sp>
                  <p:nvSpPr>
                    <p:cNvPr id="277" name="線">
                      <a:extLst>
                        <a:ext uri="{FF2B5EF4-FFF2-40B4-BE49-F238E27FC236}">
                          <a16:creationId xmlns:a16="http://schemas.microsoft.com/office/drawing/2014/main" id="{FA27B09E-ECD3-230A-B0D3-1B14B26363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658254"/>
                      <a:ext cx="2031333" cy="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grpSp>
                  <p:nvGrpSpPr>
                    <p:cNvPr id="278" name="グループ">
                      <a:extLst>
                        <a:ext uri="{FF2B5EF4-FFF2-40B4-BE49-F238E27FC236}">
                          <a16:creationId xmlns:a16="http://schemas.microsoft.com/office/drawing/2014/main" id="{64B04C9E-1F21-EBE8-2A79-7F444E983BF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45561" y="367664"/>
                      <a:ext cx="250303" cy="581181"/>
                      <a:chOff x="0" y="0"/>
                      <a:chExt cx="250301" cy="581180"/>
                    </a:xfrm>
                  </p:grpSpPr>
                  <p:sp>
                    <p:nvSpPr>
                      <p:cNvPr id="286" name="図形">
                        <a:extLst>
                          <a:ext uri="{FF2B5EF4-FFF2-40B4-BE49-F238E27FC236}">
                            <a16:creationId xmlns:a16="http://schemas.microsoft.com/office/drawing/2014/main" id="{93FBCF5D-F135-2767-FDEA-9F3C5AE991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97" y="198691"/>
                        <a:ext cx="50706" cy="38020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489" y="21600"/>
                            </a:moveTo>
                            <a:lnTo>
                              <a:pt x="21600" y="21572"/>
                            </a:lnTo>
                            <a:lnTo>
                              <a:pt x="21504" y="110"/>
                            </a:lnTo>
                            <a:lnTo>
                              <a:pt x="0" y="0"/>
                            </a:lnTo>
                            <a:lnTo>
                              <a:pt x="489" y="21600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rgbClr val="D6D6D6"/>
                          </a:gs>
                          <a:gs pos="100000">
                            <a:srgbClr val="424242"/>
                          </a:gs>
                        </a:gsLst>
                        <a:lin ang="3060074" scaled="0"/>
                      </a:gra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287" name="図形">
                        <a:extLst>
                          <a:ext uri="{FF2B5EF4-FFF2-40B4-BE49-F238E27FC236}">
                            <a16:creationId xmlns:a16="http://schemas.microsoft.com/office/drawing/2014/main" id="{DE751018-33C1-DFE2-2829-978D9B2740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583" y="7205"/>
                        <a:ext cx="190104" cy="5667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7259"/>
                            </a:moveTo>
                            <a:lnTo>
                              <a:pt x="155" y="21600"/>
                            </a:lnTo>
                            <a:lnTo>
                              <a:pt x="21600" y="13661"/>
                            </a:lnTo>
                            <a:lnTo>
                              <a:pt x="21556" y="0"/>
                            </a:lnTo>
                            <a:lnTo>
                              <a:pt x="0" y="7259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rgbClr val="EBEBEB"/>
                          </a:gs>
                          <a:gs pos="100000">
                            <a:srgbClr val="424242"/>
                          </a:gs>
                        </a:gsLst>
                        <a:lin ang="938634" scaled="0"/>
                      </a:gra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288" name="図形">
                        <a:extLst>
                          <a:ext uri="{FF2B5EF4-FFF2-40B4-BE49-F238E27FC236}">
                            <a16:creationId xmlns:a16="http://schemas.microsoft.com/office/drawing/2014/main" id="{8C9CA431-2675-4F71-7229-D92CCFB06A8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82" y="535"/>
                        <a:ext cx="238359" cy="19478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21469"/>
                            </a:moveTo>
                            <a:lnTo>
                              <a:pt x="4153" y="21600"/>
                            </a:lnTo>
                            <a:lnTo>
                              <a:pt x="21600" y="0"/>
                            </a:lnTo>
                            <a:lnTo>
                              <a:pt x="17064" y="153"/>
                            </a:lnTo>
                            <a:lnTo>
                              <a:pt x="0" y="21469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rgbClr val="EBEBEB"/>
                          </a:gs>
                          <a:gs pos="100000">
                            <a:srgbClr val="424242"/>
                          </a:gs>
                        </a:gsLst>
                        <a:lin ang="20026314" scaled="0"/>
                      </a:gra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289" name="線">
                        <a:extLst>
                          <a:ext uri="{FF2B5EF4-FFF2-40B4-BE49-F238E27FC236}">
                            <a16:creationId xmlns:a16="http://schemas.microsoft.com/office/drawing/2014/main" id="{D964EB04-A803-0FD0-F4B6-1DF7572B1E36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248793" y="-1"/>
                        <a:ext cx="1" cy="367754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290" name="線">
                        <a:extLst>
                          <a:ext uri="{FF2B5EF4-FFF2-40B4-BE49-F238E27FC236}">
                            <a16:creationId xmlns:a16="http://schemas.microsoft.com/office/drawing/2014/main" id="{1F92826E-ADCB-2655-3610-D4CD53D82D57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1596" y="191629"/>
                        <a:ext cx="1" cy="389552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291" name="線">
                        <a:extLst>
                          <a:ext uri="{FF2B5EF4-FFF2-40B4-BE49-F238E27FC236}">
                            <a16:creationId xmlns:a16="http://schemas.microsoft.com/office/drawing/2014/main" id="{CB5568BB-757E-B9BA-FFB0-79E16F011F4F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56093" y="191629"/>
                        <a:ext cx="1" cy="389552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292" name="線">
                        <a:extLst>
                          <a:ext uri="{FF2B5EF4-FFF2-40B4-BE49-F238E27FC236}">
                            <a16:creationId xmlns:a16="http://schemas.microsoft.com/office/drawing/2014/main" id="{77645763-494E-D056-77C9-D4E72EC79BB4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56093" y="365173"/>
                        <a:ext cx="194209" cy="216008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293" name="線">
                        <a:extLst>
                          <a:ext uri="{FF2B5EF4-FFF2-40B4-BE49-F238E27FC236}">
                            <a16:creationId xmlns:a16="http://schemas.microsoft.com/office/drawing/2014/main" id="{B1CBD62A-3D57-4FCA-E984-5D2AA9A50272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55339" y="30"/>
                        <a:ext cx="194209" cy="194209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294" name="線">
                        <a:extLst>
                          <a:ext uri="{FF2B5EF4-FFF2-40B4-BE49-F238E27FC236}">
                            <a16:creationId xmlns:a16="http://schemas.microsoft.com/office/drawing/2014/main" id="{CA485C49-8C4C-F326-2FA3-B32FCD2FBF6A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1228" y="30"/>
                        <a:ext cx="194209" cy="194209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295" name="線">
                        <a:extLst>
                          <a:ext uri="{FF2B5EF4-FFF2-40B4-BE49-F238E27FC236}">
                            <a16:creationId xmlns:a16="http://schemas.microsoft.com/office/drawing/2014/main" id="{065D047E-52A5-63F3-DA90-479C0325AA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581180"/>
                        <a:ext cx="55229" cy="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296" name="線">
                        <a:extLst>
                          <a:ext uri="{FF2B5EF4-FFF2-40B4-BE49-F238E27FC236}">
                            <a16:creationId xmlns:a16="http://schemas.microsoft.com/office/drawing/2014/main" id="{A0D9E5C5-BE67-AD56-8976-53A99A4B10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198092"/>
                        <a:ext cx="55229" cy="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297" name="線">
                        <a:extLst>
                          <a:ext uri="{FF2B5EF4-FFF2-40B4-BE49-F238E27FC236}">
                            <a16:creationId xmlns:a16="http://schemas.microsoft.com/office/drawing/2014/main" id="{8B91D146-3E4E-128C-1E34-C515F27822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9381" y="2090"/>
                        <a:ext cx="55229" cy="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</p:grpSp>
                <p:sp>
                  <p:nvSpPr>
                    <p:cNvPr id="279" name="線">
                      <a:extLst>
                        <a:ext uri="{FF2B5EF4-FFF2-40B4-BE49-F238E27FC236}">
                          <a16:creationId xmlns:a16="http://schemas.microsoft.com/office/drawing/2014/main" id="{BCB8DA59-E5CA-62EB-7AA9-E5287775F7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08305" y="657309"/>
                      <a:ext cx="2346997" cy="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sp>
                  <p:nvSpPr>
                    <p:cNvPr id="280" name="矢印">
                      <a:extLst>
                        <a:ext uri="{FF2B5EF4-FFF2-40B4-BE49-F238E27FC236}">
                          <a16:creationId xmlns:a16="http://schemas.microsoft.com/office/drawing/2014/main" id="{98B2D335-4951-2C5F-886D-1DD7705D71E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849503" y="164184"/>
                      <a:ext cx="440632" cy="112263"/>
                    </a:xfrm>
                    <a:prstGeom prst="rightArrow">
                      <a:avLst>
                        <a:gd name="adj1" fmla="val 44645"/>
                        <a:gd name="adj2" fmla="val 134378"/>
                      </a:avLst>
                    </a:prstGeom>
                    <a:solidFill>
                      <a:srgbClr val="011993"/>
                    </a:solidFill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sp>
                  <p:nvSpPr>
                    <p:cNvPr id="281" name="線">
                      <a:extLst>
                        <a:ext uri="{FF2B5EF4-FFF2-40B4-BE49-F238E27FC236}">
                          <a16:creationId xmlns:a16="http://schemas.microsoft.com/office/drawing/2014/main" id="{7A8F0B6B-F665-7356-4A5D-7DBF2904F7E5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925" y="126796"/>
                      <a:ext cx="1" cy="534297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sp>
                  <p:nvSpPr>
                    <p:cNvPr id="282" name="線">
                      <a:extLst>
                        <a:ext uri="{FF2B5EF4-FFF2-40B4-BE49-F238E27FC236}">
                          <a16:creationId xmlns:a16="http://schemas.microsoft.com/office/drawing/2014/main" id="{70626294-73A0-5068-F92B-1E1359632859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925" y="332022"/>
                      <a:ext cx="329071" cy="32907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pic>
                  <p:nvPicPr>
                    <p:cNvPr id="283" name="イメージ" descr="イメージ">
                      <a:extLst>
                        <a:ext uri="{FF2B5EF4-FFF2-40B4-BE49-F238E27FC236}">
                          <a16:creationId xmlns:a16="http://schemas.microsoft.com/office/drawing/2014/main" id="{D2F84F96-646C-1417-E554-20F56267A77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47533" y="7468"/>
                      <a:ext cx="125151" cy="174943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284" name="イメージ" descr="イメージ">
                      <a:extLst>
                        <a:ext uri="{FF2B5EF4-FFF2-40B4-BE49-F238E27FC236}">
                          <a16:creationId xmlns:a16="http://schemas.microsoft.com/office/drawing/2014/main" id="{6FB15EDE-ABC3-8577-F190-F871C88B890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4302064" y="454911"/>
                      <a:ext cx="125318" cy="123390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285" name="イメージ" descr="イメージ">
                      <a:extLst>
                        <a:ext uri="{FF2B5EF4-FFF2-40B4-BE49-F238E27FC236}">
                          <a16:creationId xmlns:a16="http://schemas.microsoft.com/office/drawing/2014/main" id="{7D2043BC-D1B7-0D59-F4B9-C05DBA46CF3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273165" y="159440"/>
                      <a:ext cx="125151" cy="112761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272" name="円形">
                    <a:extLst>
                      <a:ext uri="{FF2B5EF4-FFF2-40B4-BE49-F238E27FC236}">
                        <a16:creationId xmlns:a16="http://schemas.microsoft.com/office/drawing/2014/main" id="{411362D2-D84E-0679-3C9D-07BB3BA19767}"/>
                      </a:ext>
                    </a:extLst>
                  </p:cNvPr>
                  <p:cNvSpPr/>
                  <p:nvPr/>
                </p:nvSpPr>
                <p:spPr>
                  <a:xfrm>
                    <a:off x="2996944" y="536038"/>
                    <a:ext cx="240675" cy="24067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73FDFF"/>
                      </a:gs>
                      <a:gs pos="32484">
                        <a:srgbClr val="3C98FF"/>
                      </a:gs>
                      <a:gs pos="53712">
                        <a:srgbClr val="0433FF"/>
                      </a:gs>
                      <a:gs pos="100000">
                        <a:srgbClr val="011993"/>
                      </a:gs>
                    </a:gsLst>
                    <a:path path="shape">
                      <a:fillToRect l="66457" t="34113" r="33542" b="65886"/>
                    </a:path>
                  </a:gra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273" name="矢印">
                    <a:extLst>
                      <a:ext uri="{FF2B5EF4-FFF2-40B4-BE49-F238E27FC236}">
                        <a16:creationId xmlns:a16="http://schemas.microsoft.com/office/drawing/2014/main" id="{A3CE0D05-321B-9001-8360-2C7B202F9386}"/>
                      </a:ext>
                    </a:extLst>
                  </p:cNvPr>
                  <p:cNvSpPr/>
                  <p:nvPr/>
                </p:nvSpPr>
                <p:spPr>
                  <a:xfrm>
                    <a:off x="3208110" y="600244"/>
                    <a:ext cx="916532" cy="112263"/>
                  </a:xfrm>
                  <a:prstGeom prst="rightArrow">
                    <a:avLst>
                      <a:gd name="adj1" fmla="val 52243"/>
                      <a:gd name="adj2" fmla="val 188722"/>
                    </a:avLst>
                  </a:prstGeom>
                  <a:solidFill>
                    <a:srgbClr val="FF2600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274" name="矢印">
                    <a:extLst>
                      <a:ext uri="{FF2B5EF4-FFF2-40B4-BE49-F238E27FC236}">
                        <a16:creationId xmlns:a16="http://schemas.microsoft.com/office/drawing/2014/main" id="{03CD29FD-86E9-D094-31A6-4A0558BEF7BC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840130" y="234745"/>
                    <a:ext cx="558596" cy="112262"/>
                  </a:xfrm>
                  <a:prstGeom prst="rightArrow">
                    <a:avLst>
                      <a:gd name="adj1" fmla="val 45223"/>
                      <a:gd name="adj2" fmla="val 128646"/>
                    </a:avLst>
                  </a:prstGeom>
                  <a:solidFill>
                    <a:srgbClr val="FFFB00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275" name="円形">
                    <a:extLst>
                      <a:ext uri="{FF2B5EF4-FFF2-40B4-BE49-F238E27FC236}">
                        <a16:creationId xmlns:a16="http://schemas.microsoft.com/office/drawing/2014/main" id="{930C2F5E-D161-B945-FB99-AC15A0FAC687}"/>
                      </a:ext>
                    </a:extLst>
                  </p:cNvPr>
                  <p:cNvSpPr/>
                  <p:nvPr/>
                </p:nvSpPr>
                <p:spPr>
                  <a:xfrm>
                    <a:off x="725195" y="545665"/>
                    <a:ext cx="240675" cy="24067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73FDFF"/>
                      </a:gs>
                      <a:gs pos="32484">
                        <a:srgbClr val="3C98FF"/>
                      </a:gs>
                      <a:gs pos="53712">
                        <a:srgbClr val="0433FF"/>
                      </a:gs>
                      <a:gs pos="100000">
                        <a:srgbClr val="011993"/>
                      </a:gs>
                    </a:gsLst>
                    <a:path path="shape">
                      <a:fillToRect l="66457" t="34113" r="33542" b="65886"/>
                    </a:path>
                  </a:gra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276" name="矢印">
                    <a:extLst>
                      <a:ext uri="{FF2B5EF4-FFF2-40B4-BE49-F238E27FC236}">
                        <a16:creationId xmlns:a16="http://schemas.microsoft.com/office/drawing/2014/main" id="{83B9DED4-EE79-36DB-426B-8B04FEE21B23}"/>
                      </a:ext>
                    </a:extLst>
                  </p:cNvPr>
                  <p:cNvSpPr/>
                  <p:nvPr/>
                </p:nvSpPr>
                <p:spPr>
                  <a:xfrm>
                    <a:off x="936361" y="609871"/>
                    <a:ext cx="916533" cy="112262"/>
                  </a:xfrm>
                  <a:prstGeom prst="rightArrow">
                    <a:avLst>
                      <a:gd name="adj1" fmla="val 52243"/>
                      <a:gd name="adj2" fmla="val 188722"/>
                    </a:avLst>
                  </a:prstGeom>
                  <a:solidFill>
                    <a:srgbClr val="FF2600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</p:grpSp>
            <p:sp>
              <p:nvSpPr>
                <p:cNvPr id="267" name="接続の線">
                  <a:extLst>
                    <a:ext uri="{FF2B5EF4-FFF2-40B4-BE49-F238E27FC236}">
                      <a16:creationId xmlns:a16="http://schemas.microsoft.com/office/drawing/2014/main" id="{EE7AF0EA-463F-10FE-F04C-638F8A97DC9F}"/>
                    </a:ext>
                  </a:extLst>
                </p:cNvPr>
                <p:cNvSpPr/>
                <p:nvPr/>
              </p:nvSpPr>
              <p:spPr>
                <a:xfrm>
                  <a:off x="205422" y="1531781"/>
                  <a:ext cx="302542" cy="4350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200" h="21600" extrusionOk="0">
                      <a:moveTo>
                        <a:pt x="0" y="0"/>
                      </a:moveTo>
                      <a:cubicBezTo>
                        <a:pt x="21600" y="7200"/>
                        <a:pt x="21600" y="14400"/>
                        <a:pt x="0" y="21600"/>
                      </a:cubicBezTo>
                    </a:path>
                  </a:pathLst>
                </a:cu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68" name="線">
                  <a:extLst>
                    <a:ext uri="{FF2B5EF4-FFF2-40B4-BE49-F238E27FC236}">
                      <a16:creationId xmlns:a16="http://schemas.microsoft.com/office/drawing/2014/main" id="{7BE2E5EF-3F06-D4FC-4519-E11A7ED4B734}"/>
                    </a:ext>
                  </a:extLst>
                </p:cNvPr>
                <p:cNvSpPr/>
                <p:nvPr/>
              </p:nvSpPr>
              <p:spPr>
                <a:xfrm>
                  <a:off x="202241" y="1965258"/>
                  <a:ext cx="4943482" cy="1"/>
                </a:xfrm>
                <a:prstGeom prst="line">
                  <a:avLst/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269" name="線">
                  <a:extLst>
                    <a:ext uri="{FF2B5EF4-FFF2-40B4-BE49-F238E27FC236}">
                      <a16:creationId xmlns:a16="http://schemas.microsoft.com/office/drawing/2014/main" id="{B465D2CE-9B7E-7EB4-D687-E099B87648A7}"/>
                    </a:ext>
                  </a:extLst>
                </p:cNvPr>
                <p:cNvSpPr/>
                <p:nvPr/>
              </p:nvSpPr>
              <p:spPr>
                <a:xfrm>
                  <a:off x="0" y="1749297"/>
                  <a:ext cx="317500" cy="1"/>
                </a:xfrm>
                <a:prstGeom prst="line">
                  <a:avLst/>
                </a:prstGeom>
                <a:noFill/>
                <a:ln w="762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pic>
              <p:nvPicPr>
                <p:cNvPr id="270" name="イメージ" descr="イメージ">
                  <a:extLst>
                    <a:ext uri="{FF2B5EF4-FFF2-40B4-BE49-F238E27FC236}">
                      <a16:creationId xmlns:a16="http://schemas.microsoft.com/office/drawing/2014/main" id="{11357377-3FA1-4360-E6D9-D87B92363F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38807" y="2099688"/>
                  <a:ext cx="3534166" cy="3556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204" name="グループ">
                <a:extLst>
                  <a:ext uri="{FF2B5EF4-FFF2-40B4-BE49-F238E27FC236}">
                    <a16:creationId xmlns:a16="http://schemas.microsoft.com/office/drawing/2014/main" id="{2DE2B1EF-B6D7-6F50-19A7-1B678C1AD381}"/>
                  </a:ext>
                </a:extLst>
              </p:cNvPr>
              <p:cNvGrpSpPr/>
              <p:nvPr/>
            </p:nvGrpSpPr>
            <p:grpSpPr>
              <a:xfrm>
                <a:off x="-1" y="5469580"/>
                <a:ext cx="5145724" cy="2384194"/>
                <a:chOff x="0" y="0"/>
                <a:chExt cx="5145722" cy="2384192"/>
              </a:xfrm>
            </p:grpSpPr>
            <p:grpSp>
              <p:nvGrpSpPr>
                <p:cNvPr id="205" name="グループ">
                  <a:extLst>
                    <a:ext uri="{FF2B5EF4-FFF2-40B4-BE49-F238E27FC236}">
                      <a16:creationId xmlns:a16="http://schemas.microsoft.com/office/drawing/2014/main" id="{86993CA2-97C9-FDAC-3C35-C40A0644DEB0}"/>
                    </a:ext>
                  </a:extLst>
                </p:cNvPr>
                <p:cNvGrpSpPr/>
                <p:nvPr/>
              </p:nvGrpSpPr>
              <p:grpSpPr>
                <a:xfrm>
                  <a:off x="688579" y="-1"/>
                  <a:ext cx="4455303" cy="948846"/>
                  <a:chOff x="0" y="0"/>
                  <a:chExt cx="4455301" cy="948844"/>
                </a:xfrm>
              </p:grpSpPr>
              <p:grpSp>
                <p:nvGrpSpPr>
                  <p:cNvPr id="238" name="グループ">
                    <a:extLst>
                      <a:ext uri="{FF2B5EF4-FFF2-40B4-BE49-F238E27FC236}">
                        <a16:creationId xmlns:a16="http://schemas.microsoft.com/office/drawing/2014/main" id="{9C9190BF-3D8D-CBB5-6627-F62621163FAF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0"/>
                    <a:ext cx="4455303" cy="948845"/>
                    <a:chOff x="0" y="0"/>
                    <a:chExt cx="4455301" cy="948844"/>
                  </a:xfrm>
                </p:grpSpPr>
                <p:sp>
                  <p:nvSpPr>
                    <p:cNvPr id="244" name="線">
                      <a:extLst>
                        <a:ext uri="{FF2B5EF4-FFF2-40B4-BE49-F238E27FC236}">
                          <a16:creationId xmlns:a16="http://schemas.microsoft.com/office/drawing/2014/main" id="{EE9EADF0-F5BB-C9BD-18E0-7240B86A1A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658254"/>
                      <a:ext cx="2031333" cy="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grpSp>
                  <p:nvGrpSpPr>
                    <p:cNvPr id="245" name="グループ">
                      <a:extLst>
                        <a:ext uri="{FF2B5EF4-FFF2-40B4-BE49-F238E27FC236}">
                          <a16:creationId xmlns:a16="http://schemas.microsoft.com/office/drawing/2014/main" id="{6DA0ED66-6227-1580-CB6D-97CD967C1E1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45561" y="367664"/>
                      <a:ext cx="250303" cy="581181"/>
                      <a:chOff x="0" y="0"/>
                      <a:chExt cx="250301" cy="581180"/>
                    </a:xfrm>
                  </p:grpSpPr>
                  <p:sp>
                    <p:nvSpPr>
                      <p:cNvPr id="253" name="図形">
                        <a:extLst>
                          <a:ext uri="{FF2B5EF4-FFF2-40B4-BE49-F238E27FC236}">
                            <a16:creationId xmlns:a16="http://schemas.microsoft.com/office/drawing/2014/main" id="{B6741476-FC67-39C1-5E27-FAE150380A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97" y="198691"/>
                        <a:ext cx="50706" cy="38020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489" y="21600"/>
                            </a:moveTo>
                            <a:lnTo>
                              <a:pt x="21600" y="21572"/>
                            </a:lnTo>
                            <a:lnTo>
                              <a:pt x="21504" y="110"/>
                            </a:lnTo>
                            <a:lnTo>
                              <a:pt x="0" y="0"/>
                            </a:lnTo>
                            <a:lnTo>
                              <a:pt x="489" y="21600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rgbClr val="D6D6D6"/>
                          </a:gs>
                          <a:gs pos="100000">
                            <a:srgbClr val="424242"/>
                          </a:gs>
                        </a:gsLst>
                        <a:lin ang="3060074" scaled="0"/>
                      </a:gra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254" name="図形">
                        <a:extLst>
                          <a:ext uri="{FF2B5EF4-FFF2-40B4-BE49-F238E27FC236}">
                            <a16:creationId xmlns:a16="http://schemas.microsoft.com/office/drawing/2014/main" id="{F296BE23-62B4-D63F-7816-9B6E3DF0A4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583" y="7205"/>
                        <a:ext cx="190104" cy="5667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7259"/>
                            </a:moveTo>
                            <a:lnTo>
                              <a:pt x="155" y="21600"/>
                            </a:lnTo>
                            <a:lnTo>
                              <a:pt x="21600" y="13661"/>
                            </a:lnTo>
                            <a:lnTo>
                              <a:pt x="21556" y="0"/>
                            </a:lnTo>
                            <a:lnTo>
                              <a:pt x="0" y="7259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rgbClr val="EBEBEB"/>
                          </a:gs>
                          <a:gs pos="100000">
                            <a:srgbClr val="424242"/>
                          </a:gs>
                        </a:gsLst>
                        <a:lin ang="938634" scaled="0"/>
                      </a:gra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255" name="図形">
                        <a:extLst>
                          <a:ext uri="{FF2B5EF4-FFF2-40B4-BE49-F238E27FC236}">
                            <a16:creationId xmlns:a16="http://schemas.microsoft.com/office/drawing/2014/main" id="{06E5F2BF-F49D-9ED8-A6DB-246C9F6239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82" y="535"/>
                        <a:ext cx="238359" cy="19478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21469"/>
                            </a:moveTo>
                            <a:lnTo>
                              <a:pt x="4153" y="21600"/>
                            </a:lnTo>
                            <a:lnTo>
                              <a:pt x="21600" y="0"/>
                            </a:lnTo>
                            <a:lnTo>
                              <a:pt x="17064" y="153"/>
                            </a:lnTo>
                            <a:lnTo>
                              <a:pt x="0" y="21469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rgbClr val="EBEBEB"/>
                          </a:gs>
                          <a:gs pos="100000">
                            <a:srgbClr val="424242"/>
                          </a:gs>
                        </a:gsLst>
                        <a:lin ang="20026314" scaled="0"/>
                      </a:gra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256" name="線">
                        <a:extLst>
                          <a:ext uri="{FF2B5EF4-FFF2-40B4-BE49-F238E27FC236}">
                            <a16:creationId xmlns:a16="http://schemas.microsoft.com/office/drawing/2014/main" id="{3F0B81D4-DE8A-5BE2-5C71-E8CD9D6380BD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248793" y="-1"/>
                        <a:ext cx="1" cy="367754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257" name="線">
                        <a:extLst>
                          <a:ext uri="{FF2B5EF4-FFF2-40B4-BE49-F238E27FC236}">
                            <a16:creationId xmlns:a16="http://schemas.microsoft.com/office/drawing/2014/main" id="{73F6E91A-EF81-9E59-F5AA-0ACE66192DFF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1596" y="191629"/>
                        <a:ext cx="1" cy="389552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258" name="線">
                        <a:extLst>
                          <a:ext uri="{FF2B5EF4-FFF2-40B4-BE49-F238E27FC236}">
                            <a16:creationId xmlns:a16="http://schemas.microsoft.com/office/drawing/2014/main" id="{C8A56AD0-E29B-8A3B-A655-5D01A0677AD7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56093" y="191629"/>
                        <a:ext cx="1" cy="389552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259" name="線">
                        <a:extLst>
                          <a:ext uri="{FF2B5EF4-FFF2-40B4-BE49-F238E27FC236}">
                            <a16:creationId xmlns:a16="http://schemas.microsoft.com/office/drawing/2014/main" id="{228A633E-A11D-6E15-FB49-E304F7A09484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56093" y="365173"/>
                        <a:ext cx="194209" cy="216008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260" name="線">
                        <a:extLst>
                          <a:ext uri="{FF2B5EF4-FFF2-40B4-BE49-F238E27FC236}">
                            <a16:creationId xmlns:a16="http://schemas.microsoft.com/office/drawing/2014/main" id="{59184EAA-1AB4-3AB1-1D4E-94A238148007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55339" y="30"/>
                        <a:ext cx="194209" cy="194209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261" name="線">
                        <a:extLst>
                          <a:ext uri="{FF2B5EF4-FFF2-40B4-BE49-F238E27FC236}">
                            <a16:creationId xmlns:a16="http://schemas.microsoft.com/office/drawing/2014/main" id="{A4CA034C-9848-E9CD-007B-72EA2CB9FEF5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1228" y="30"/>
                        <a:ext cx="194209" cy="194209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262" name="線">
                        <a:extLst>
                          <a:ext uri="{FF2B5EF4-FFF2-40B4-BE49-F238E27FC236}">
                            <a16:creationId xmlns:a16="http://schemas.microsoft.com/office/drawing/2014/main" id="{8E2D4F3A-DD43-E1C9-DC2E-945EA92581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581180"/>
                        <a:ext cx="55229" cy="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263" name="線">
                        <a:extLst>
                          <a:ext uri="{FF2B5EF4-FFF2-40B4-BE49-F238E27FC236}">
                            <a16:creationId xmlns:a16="http://schemas.microsoft.com/office/drawing/2014/main" id="{F2ACBB57-733D-3135-D2E5-D6E8862BDB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198092"/>
                        <a:ext cx="55229" cy="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264" name="線">
                        <a:extLst>
                          <a:ext uri="{FF2B5EF4-FFF2-40B4-BE49-F238E27FC236}">
                            <a16:creationId xmlns:a16="http://schemas.microsoft.com/office/drawing/2014/main" id="{C0AB4B19-7BC2-AAA3-1745-7D9CFDD4F8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9381" y="2090"/>
                        <a:ext cx="55229" cy="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</p:grpSp>
                <p:sp>
                  <p:nvSpPr>
                    <p:cNvPr id="246" name="線">
                      <a:extLst>
                        <a:ext uri="{FF2B5EF4-FFF2-40B4-BE49-F238E27FC236}">
                          <a16:creationId xmlns:a16="http://schemas.microsoft.com/office/drawing/2014/main" id="{970DF3F6-41FB-9E7A-0C3B-77068D3329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08305" y="657309"/>
                      <a:ext cx="2346997" cy="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sp>
                  <p:nvSpPr>
                    <p:cNvPr id="247" name="矢印">
                      <a:extLst>
                        <a:ext uri="{FF2B5EF4-FFF2-40B4-BE49-F238E27FC236}">
                          <a16:creationId xmlns:a16="http://schemas.microsoft.com/office/drawing/2014/main" id="{6189E1AA-1BB8-0DCC-E2A9-B88B4A97721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849503" y="164184"/>
                      <a:ext cx="440632" cy="112263"/>
                    </a:xfrm>
                    <a:prstGeom prst="rightArrow">
                      <a:avLst>
                        <a:gd name="adj1" fmla="val 44645"/>
                        <a:gd name="adj2" fmla="val 134378"/>
                      </a:avLst>
                    </a:prstGeom>
                    <a:solidFill>
                      <a:srgbClr val="011993"/>
                    </a:solidFill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sp>
                  <p:nvSpPr>
                    <p:cNvPr id="248" name="線">
                      <a:extLst>
                        <a:ext uri="{FF2B5EF4-FFF2-40B4-BE49-F238E27FC236}">
                          <a16:creationId xmlns:a16="http://schemas.microsoft.com/office/drawing/2014/main" id="{2AAFC0FF-75D1-882D-1058-661E11301737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925" y="126796"/>
                      <a:ext cx="1" cy="534297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sp>
                  <p:nvSpPr>
                    <p:cNvPr id="249" name="線">
                      <a:extLst>
                        <a:ext uri="{FF2B5EF4-FFF2-40B4-BE49-F238E27FC236}">
                          <a16:creationId xmlns:a16="http://schemas.microsoft.com/office/drawing/2014/main" id="{66F45137-F4FB-8B80-8B5F-3D3BA0BBB1E8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925" y="332022"/>
                      <a:ext cx="329071" cy="32907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pic>
                  <p:nvPicPr>
                    <p:cNvPr id="250" name="イメージ" descr="イメージ">
                      <a:extLst>
                        <a:ext uri="{FF2B5EF4-FFF2-40B4-BE49-F238E27FC236}">
                          <a16:creationId xmlns:a16="http://schemas.microsoft.com/office/drawing/2014/main" id="{6144FD1E-1492-86E2-ADCB-F2D0395036E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47533" y="7468"/>
                      <a:ext cx="125151" cy="174943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251" name="イメージ" descr="イメージ">
                      <a:extLst>
                        <a:ext uri="{FF2B5EF4-FFF2-40B4-BE49-F238E27FC236}">
                          <a16:creationId xmlns:a16="http://schemas.microsoft.com/office/drawing/2014/main" id="{51C4A2D1-0D36-FEC5-5501-8F89B6D4511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4302064" y="454911"/>
                      <a:ext cx="125318" cy="123390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252" name="イメージ" descr="イメージ">
                      <a:extLst>
                        <a:ext uri="{FF2B5EF4-FFF2-40B4-BE49-F238E27FC236}">
                          <a16:creationId xmlns:a16="http://schemas.microsoft.com/office/drawing/2014/main" id="{EE206ECF-2E3E-3EA1-8873-2032C5AF47B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273165" y="159440"/>
                      <a:ext cx="125151" cy="112761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239" name="円形">
                    <a:extLst>
                      <a:ext uri="{FF2B5EF4-FFF2-40B4-BE49-F238E27FC236}">
                        <a16:creationId xmlns:a16="http://schemas.microsoft.com/office/drawing/2014/main" id="{9D1824DB-6908-8E6E-CDC4-A2C713F38300}"/>
                      </a:ext>
                    </a:extLst>
                  </p:cNvPr>
                  <p:cNvSpPr/>
                  <p:nvPr/>
                </p:nvSpPr>
                <p:spPr>
                  <a:xfrm>
                    <a:off x="2996944" y="536038"/>
                    <a:ext cx="240675" cy="24067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73FDFF"/>
                      </a:gs>
                      <a:gs pos="32484">
                        <a:srgbClr val="3C98FF"/>
                      </a:gs>
                      <a:gs pos="53712">
                        <a:srgbClr val="0433FF"/>
                      </a:gs>
                      <a:gs pos="100000">
                        <a:srgbClr val="011993"/>
                      </a:gs>
                    </a:gsLst>
                    <a:path path="shape">
                      <a:fillToRect l="66457" t="34113" r="33542" b="65886"/>
                    </a:path>
                  </a:gra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240" name="矢印">
                    <a:extLst>
                      <a:ext uri="{FF2B5EF4-FFF2-40B4-BE49-F238E27FC236}">
                        <a16:creationId xmlns:a16="http://schemas.microsoft.com/office/drawing/2014/main" id="{C962C25F-6329-DEA2-2BE6-E93C5ABA8119}"/>
                      </a:ext>
                    </a:extLst>
                  </p:cNvPr>
                  <p:cNvSpPr/>
                  <p:nvPr/>
                </p:nvSpPr>
                <p:spPr>
                  <a:xfrm>
                    <a:off x="3208110" y="600244"/>
                    <a:ext cx="916532" cy="112263"/>
                  </a:xfrm>
                  <a:prstGeom prst="rightArrow">
                    <a:avLst>
                      <a:gd name="adj1" fmla="val 52243"/>
                      <a:gd name="adj2" fmla="val 188722"/>
                    </a:avLst>
                  </a:prstGeom>
                  <a:solidFill>
                    <a:srgbClr val="FF2600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241" name="円形">
                    <a:extLst>
                      <a:ext uri="{FF2B5EF4-FFF2-40B4-BE49-F238E27FC236}">
                        <a16:creationId xmlns:a16="http://schemas.microsoft.com/office/drawing/2014/main" id="{4AC058D7-AB8B-7A9E-2759-AA6CCA7B85EE}"/>
                      </a:ext>
                    </a:extLst>
                  </p:cNvPr>
                  <p:cNvSpPr/>
                  <p:nvPr/>
                </p:nvSpPr>
                <p:spPr>
                  <a:xfrm>
                    <a:off x="725195" y="545665"/>
                    <a:ext cx="240675" cy="24067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73FDFF"/>
                      </a:gs>
                      <a:gs pos="32484">
                        <a:srgbClr val="3C98FF"/>
                      </a:gs>
                      <a:gs pos="53712">
                        <a:srgbClr val="0433FF"/>
                      </a:gs>
                      <a:gs pos="100000">
                        <a:srgbClr val="011993"/>
                      </a:gs>
                    </a:gsLst>
                    <a:path path="shape">
                      <a:fillToRect l="66457" t="34113" r="33542" b="65886"/>
                    </a:path>
                  </a:gra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242" name="矢印">
                    <a:extLst>
                      <a:ext uri="{FF2B5EF4-FFF2-40B4-BE49-F238E27FC236}">
                        <a16:creationId xmlns:a16="http://schemas.microsoft.com/office/drawing/2014/main" id="{A0676B6B-A312-1A18-0069-7A42536CA495}"/>
                      </a:ext>
                    </a:extLst>
                  </p:cNvPr>
                  <p:cNvSpPr/>
                  <p:nvPr/>
                </p:nvSpPr>
                <p:spPr>
                  <a:xfrm>
                    <a:off x="936361" y="609871"/>
                    <a:ext cx="916533" cy="112262"/>
                  </a:xfrm>
                  <a:prstGeom prst="rightArrow">
                    <a:avLst>
                      <a:gd name="adj1" fmla="val 52243"/>
                      <a:gd name="adj2" fmla="val 188722"/>
                    </a:avLst>
                  </a:prstGeom>
                  <a:solidFill>
                    <a:srgbClr val="FF2600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243" name="矢印">
                    <a:extLst>
                      <a:ext uri="{FF2B5EF4-FFF2-40B4-BE49-F238E27FC236}">
                        <a16:creationId xmlns:a16="http://schemas.microsoft.com/office/drawing/2014/main" id="{7343ABD5-B981-BD71-FEE6-76BFC20D9640}"/>
                      </a:ext>
                    </a:extLst>
                  </p:cNvPr>
                  <p:cNvSpPr/>
                  <p:nvPr/>
                </p:nvSpPr>
                <p:spPr>
                  <a:xfrm>
                    <a:off x="912067" y="609871"/>
                    <a:ext cx="558595" cy="112262"/>
                  </a:xfrm>
                  <a:prstGeom prst="rightArrow">
                    <a:avLst>
                      <a:gd name="adj1" fmla="val 45223"/>
                      <a:gd name="adj2" fmla="val 128646"/>
                    </a:avLst>
                  </a:prstGeom>
                  <a:solidFill>
                    <a:srgbClr val="FFFB00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</p:grpSp>
            <p:grpSp>
              <p:nvGrpSpPr>
                <p:cNvPr id="206" name="グループ">
                  <a:extLst>
                    <a:ext uri="{FF2B5EF4-FFF2-40B4-BE49-F238E27FC236}">
                      <a16:creationId xmlns:a16="http://schemas.microsoft.com/office/drawing/2014/main" id="{728D02D2-D024-F778-1F6E-27E3DEDAF6B9}"/>
                    </a:ext>
                  </a:extLst>
                </p:cNvPr>
                <p:cNvGrpSpPr/>
                <p:nvPr/>
              </p:nvGrpSpPr>
              <p:grpSpPr>
                <a:xfrm>
                  <a:off x="688579" y="948844"/>
                  <a:ext cx="4455303" cy="948846"/>
                  <a:chOff x="0" y="0"/>
                  <a:chExt cx="4455301" cy="948844"/>
                </a:xfrm>
              </p:grpSpPr>
              <p:grpSp>
                <p:nvGrpSpPr>
                  <p:cNvPr id="211" name="グループ">
                    <a:extLst>
                      <a:ext uri="{FF2B5EF4-FFF2-40B4-BE49-F238E27FC236}">
                        <a16:creationId xmlns:a16="http://schemas.microsoft.com/office/drawing/2014/main" id="{D7D4A0EB-4BB2-F04C-EB12-0E79AC5F3AB2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0"/>
                    <a:ext cx="4455303" cy="948845"/>
                    <a:chOff x="0" y="0"/>
                    <a:chExt cx="4455301" cy="948844"/>
                  </a:xfrm>
                </p:grpSpPr>
                <p:sp>
                  <p:nvSpPr>
                    <p:cNvPr id="217" name="線">
                      <a:extLst>
                        <a:ext uri="{FF2B5EF4-FFF2-40B4-BE49-F238E27FC236}">
                          <a16:creationId xmlns:a16="http://schemas.microsoft.com/office/drawing/2014/main" id="{0B820962-EDD2-7D65-9791-CC7A6A53CA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658254"/>
                      <a:ext cx="2031333" cy="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grpSp>
                  <p:nvGrpSpPr>
                    <p:cNvPr id="218" name="グループ">
                      <a:extLst>
                        <a:ext uri="{FF2B5EF4-FFF2-40B4-BE49-F238E27FC236}">
                          <a16:creationId xmlns:a16="http://schemas.microsoft.com/office/drawing/2014/main" id="{3C5D240C-71C8-EE09-9B3E-24492587F30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45561" y="367664"/>
                      <a:ext cx="250303" cy="581181"/>
                      <a:chOff x="0" y="0"/>
                      <a:chExt cx="250301" cy="581180"/>
                    </a:xfrm>
                  </p:grpSpPr>
                  <p:sp>
                    <p:nvSpPr>
                      <p:cNvPr id="226" name="図形">
                        <a:extLst>
                          <a:ext uri="{FF2B5EF4-FFF2-40B4-BE49-F238E27FC236}">
                            <a16:creationId xmlns:a16="http://schemas.microsoft.com/office/drawing/2014/main" id="{DD70BBD1-6F4D-3150-0B6B-F281AE4A0A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97" y="198691"/>
                        <a:ext cx="50706" cy="38020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489" y="21600"/>
                            </a:moveTo>
                            <a:lnTo>
                              <a:pt x="21600" y="21572"/>
                            </a:lnTo>
                            <a:lnTo>
                              <a:pt x="21504" y="110"/>
                            </a:lnTo>
                            <a:lnTo>
                              <a:pt x="0" y="0"/>
                            </a:lnTo>
                            <a:lnTo>
                              <a:pt x="489" y="21600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rgbClr val="D6D6D6"/>
                          </a:gs>
                          <a:gs pos="100000">
                            <a:srgbClr val="424242"/>
                          </a:gs>
                        </a:gsLst>
                        <a:lin ang="3060074" scaled="0"/>
                      </a:gra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227" name="図形">
                        <a:extLst>
                          <a:ext uri="{FF2B5EF4-FFF2-40B4-BE49-F238E27FC236}">
                            <a16:creationId xmlns:a16="http://schemas.microsoft.com/office/drawing/2014/main" id="{A2E75587-7689-34D9-6357-63ABB3F252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583" y="7205"/>
                        <a:ext cx="190104" cy="5667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7259"/>
                            </a:moveTo>
                            <a:lnTo>
                              <a:pt x="155" y="21600"/>
                            </a:lnTo>
                            <a:lnTo>
                              <a:pt x="21600" y="13661"/>
                            </a:lnTo>
                            <a:lnTo>
                              <a:pt x="21556" y="0"/>
                            </a:lnTo>
                            <a:lnTo>
                              <a:pt x="0" y="7259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rgbClr val="EBEBEB"/>
                          </a:gs>
                          <a:gs pos="100000">
                            <a:srgbClr val="424242"/>
                          </a:gs>
                        </a:gsLst>
                        <a:lin ang="938634" scaled="0"/>
                      </a:gra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228" name="図形">
                        <a:extLst>
                          <a:ext uri="{FF2B5EF4-FFF2-40B4-BE49-F238E27FC236}">
                            <a16:creationId xmlns:a16="http://schemas.microsoft.com/office/drawing/2014/main" id="{1A9BE279-39CD-A5BC-80AE-A0C3542928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82" y="535"/>
                        <a:ext cx="238359" cy="19478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21469"/>
                            </a:moveTo>
                            <a:lnTo>
                              <a:pt x="4153" y="21600"/>
                            </a:lnTo>
                            <a:lnTo>
                              <a:pt x="21600" y="0"/>
                            </a:lnTo>
                            <a:lnTo>
                              <a:pt x="17064" y="153"/>
                            </a:lnTo>
                            <a:lnTo>
                              <a:pt x="0" y="21469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rgbClr val="EBEBEB"/>
                          </a:gs>
                          <a:gs pos="100000">
                            <a:srgbClr val="424242"/>
                          </a:gs>
                        </a:gsLst>
                        <a:lin ang="20026314" scaled="0"/>
                      </a:gra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229" name="線">
                        <a:extLst>
                          <a:ext uri="{FF2B5EF4-FFF2-40B4-BE49-F238E27FC236}">
                            <a16:creationId xmlns:a16="http://schemas.microsoft.com/office/drawing/2014/main" id="{6207C130-5EC5-42FD-E081-02102020F8F5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248793" y="-1"/>
                        <a:ext cx="1" cy="367754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230" name="線">
                        <a:extLst>
                          <a:ext uri="{FF2B5EF4-FFF2-40B4-BE49-F238E27FC236}">
                            <a16:creationId xmlns:a16="http://schemas.microsoft.com/office/drawing/2014/main" id="{260E3291-6D14-3921-8C2D-12636C05F9E8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1596" y="191629"/>
                        <a:ext cx="1" cy="389552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231" name="線">
                        <a:extLst>
                          <a:ext uri="{FF2B5EF4-FFF2-40B4-BE49-F238E27FC236}">
                            <a16:creationId xmlns:a16="http://schemas.microsoft.com/office/drawing/2014/main" id="{27ECD482-E8F6-0A02-5513-7B1B7A270A02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56093" y="191629"/>
                        <a:ext cx="1" cy="389552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232" name="線">
                        <a:extLst>
                          <a:ext uri="{FF2B5EF4-FFF2-40B4-BE49-F238E27FC236}">
                            <a16:creationId xmlns:a16="http://schemas.microsoft.com/office/drawing/2014/main" id="{44DF0872-14AF-12B4-56AA-6439FECC8377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56093" y="365173"/>
                        <a:ext cx="194209" cy="216008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233" name="線">
                        <a:extLst>
                          <a:ext uri="{FF2B5EF4-FFF2-40B4-BE49-F238E27FC236}">
                            <a16:creationId xmlns:a16="http://schemas.microsoft.com/office/drawing/2014/main" id="{1FF78D3F-DF74-3B45-EA1A-EF9C4484BE80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55339" y="30"/>
                        <a:ext cx="194209" cy="194209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234" name="線">
                        <a:extLst>
                          <a:ext uri="{FF2B5EF4-FFF2-40B4-BE49-F238E27FC236}">
                            <a16:creationId xmlns:a16="http://schemas.microsoft.com/office/drawing/2014/main" id="{08CAB2AB-1B9C-8F24-93A6-FA949A9AD094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1228" y="30"/>
                        <a:ext cx="194209" cy="194209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235" name="線">
                        <a:extLst>
                          <a:ext uri="{FF2B5EF4-FFF2-40B4-BE49-F238E27FC236}">
                            <a16:creationId xmlns:a16="http://schemas.microsoft.com/office/drawing/2014/main" id="{19CAAEA5-CC32-B194-AF2D-E5A82EA771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581180"/>
                        <a:ext cx="55229" cy="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236" name="線">
                        <a:extLst>
                          <a:ext uri="{FF2B5EF4-FFF2-40B4-BE49-F238E27FC236}">
                            <a16:creationId xmlns:a16="http://schemas.microsoft.com/office/drawing/2014/main" id="{2D11006B-C2C9-A59E-8287-DAAF55B8BEC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198092"/>
                        <a:ext cx="55229" cy="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237" name="線">
                        <a:extLst>
                          <a:ext uri="{FF2B5EF4-FFF2-40B4-BE49-F238E27FC236}">
                            <a16:creationId xmlns:a16="http://schemas.microsoft.com/office/drawing/2014/main" id="{975745E6-B93F-2B11-97D2-5280F63109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9381" y="2090"/>
                        <a:ext cx="55229" cy="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</p:grpSp>
                <p:sp>
                  <p:nvSpPr>
                    <p:cNvPr id="219" name="線">
                      <a:extLst>
                        <a:ext uri="{FF2B5EF4-FFF2-40B4-BE49-F238E27FC236}">
                          <a16:creationId xmlns:a16="http://schemas.microsoft.com/office/drawing/2014/main" id="{90B57F96-6060-52D4-9519-5469D7F39E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08305" y="657309"/>
                      <a:ext cx="2346997" cy="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sp>
                  <p:nvSpPr>
                    <p:cNvPr id="220" name="矢印">
                      <a:extLst>
                        <a:ext uri="{FF2B5EF4-FFF2-40B4-BE49-F238E27FC236}">
                          <a16:creationId xmlns:a16="http://schemas.microsoft.com/office/drawing/2014/main" id="{48166862-0889-1095-83C5-331F58B96C44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849503" y="164184"/>
                      <a:ext cx="440632" cy="112263"/>
                    </a:xfrm>
                    <a:prstGeom prst="rightArrow">
                      <a:avLst>
                        <a:gd name="adj1" fmla="val 44645"/>
                        <a:gd name="adj2" fmla="val 134378"/>
                      </a:avLst>
                    </a:prstGeom>
                    <a:solidFill>
                      <a:srgbClr val="011993"/>
                    </a:solidFill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sp>
                  <p:nvSpPr>
                    <p:cNvPr id="221" name="線">
                      <a:extLst>
                        <a:ext uri="{FF2B5EF4-FFF2-40B4-BE49-F238E27FC236}">
                          <a16:creationId xmlns:a16="http://schemas.microsoft.com/office/drawing/2014/main" id="{63EE7835-AB82-EAB3-6098-B55A371C83D1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925" y="126796"/>
                      <a:ext cx="1" cy="534297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sp>
                  <p:nvSpPr>
                    <p:cNvPr id="222" name="線">
                      <a:extLst>
                        <a:ext uri="{FF2B5EF4-FFF2-40B4-BE49-F238E27FC236}">
                          <a16:creationId xmlns:a16="http://schemas.microsoft.com/office/drawing/2014/main" id="{33798C82-BCF5-F1DD-6C3D-38EEE0D8C085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925" y="332022"/>
                      <a:ext cx="329071" cy="32907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pic>
                  <p:nvPicPr>
                    <p:cNvPr id="223" name="イメージ" descr="イメージ">
                      <a:extLst>
                        <a:ext uri="{FF2B5EF4-FFF2-40B4-BE49-F238E27FC236}">
                          <a16:creationId xmlns:a16="http://schemas.microsoft.com/office/drawing/2014/main" id="{60D481D3-FD9B-60F3-3C46-405BF118514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47533" y="7468"/>
                      <a:ext cx="125151" cy="174943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224" name="イメージ" descr="イメージ">
                      <a:extLst>
                        <a:ext uri="{FF2B5EF4-FFF2-40B4-BE49-F238E27FC236}">
                          <a16:creationId xmlns:a16="http://schemas.microsoft.com/office/drawing/2014/main" id="{DE377DA2-6CBA-8984-B7CA-52F8582DB5D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4302064" y="454911"/>
                      <a:ext cx="125318" cy="123390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225" name="イメージ" descr="イメージ">
                      <a:extLst>
                        <a:ext uri="{FF2B5EF4-FFF2-40B4-BE49-F238E27FC236}">
                          <a16:creationId xmlns:a16="http://schemas.microsoft.com/office/drawing/2014/main" id="{6E1A7437-609A-A522-8194-A7CEBBF8F9B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273165" y="159440"/>
                      <a:ext cx="125151" cy="112761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212" name="円形">
                    <a:extLst>
                      <a:ext uri="{FF2B5EF4-FFF2-40B4-BE49-F238E27FC236}">
                        <a16:creationId xmlns:a16="http://schemas.microsoft.com/office/drawing/2014/main" id="{64EEFED8-1ADE-2F3A-ADCB-3DF6ADB59A03}"/>
                      </a:ext>
                    </a:extLst>
                  </p:cNvPr>
                  <p:cNvSpPr/>
                  <p:nvPr/>
                </p:nvSpPr>
                <p:spPr>
                  <a:xfrm>
                    <a:off x="2996944" y="536038"/>
                    <a:ext cx="240675" cy="24067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73FDFF"/>
                      </a:gs>
                      <a:gs pos="32484">
                        <a:srgbClr val="3C98FF"/>
                      </a:gs>
                      <a:gs pos="53712">
                        <a:srgbClr val="0433FF"/>
                      </a:gs>
                      <a:gs pos="100000">
                        <a:srgbClr val="011993"/>
                      </a:gs>
                    </a:gsLst>
                    <a:path path="shape">
                      <a:fillToRect l="66457" t="34113" r="33542" b="65886"/>
                    </a:path>
                  </a:gra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213" name="矢印">
                    <a:extLst>
                      <a:ext uri="{FF2B5EF4-FFF2-40B4-BE49-F238E27FC236}">
                        <a16:creationId xmlns:a16="http://schemas.microsoft.com/office/drawing/2014/main" id="{243B250A-A481-6746-32C5-3746CE991792}"/>
                      </a:ext>
                    </a:extLst>
                  </p:cNvPr>
                  <p:cNvSpPr/>
                  <p:nvPr/>
                </p:nvSpPr>
                <p:spPr>
                  <a:xfrm>
                    <a:off x="3208110" y="600244"/>
                    <a:ext cx="916532" cy="112263"/>
                  </a:xfrm>
                  <a:prstGeom prst="rightArrow">
                    <a:avLst>
                      <a:gd name="adj1" fmla="val 52243"/>
                      <a:gd name="adj2" fmla="val 188722"/>
                    </a:avLst>
                  </a:prstGeom>
                  <a:solidFill>
                    <a:srgbClr val="FF2600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214" name="矢印">
                    <a:extLst>
                      <a:ext uri="{FF2B5EF4-FFF2-40B4-BE49-F238E27FC236}">
                        <a16:creationId xmlns:a16="http://schemas.microsoft.com/office/drawing/2014/main" id="{4CB4463A-C8BE-83F5-1C12-5BE87269F999}"/>
                      </a:ext>
                    </a:extLst>
                  </p:cNvPr>
                  <p:cNvSpPr/>
                  <p:nvPr/>
                </p:nvSpPr>
                <p:spPr>
                  <a:xfrm>
                    <a:off x="3183815" y="600244"/>
                    <a:ext cx="558596" cy="112263"/>
                  </a:xfrm>
                  <a:prstGeom prst="rightArrow">
                    <a:avLst>
                      <a:gd name="adj1" fmla="val 45223"/>
                      <a:gd name="adj2" fmla="val 128646"/>
                    </a:avLst>
                  </a:prstGeom>
                  <a:solidFill>
                    <a:srgbClr val="FFFB00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215" name="円形">
                    <a:extLst>
                      <a:ext uri="{FF2B5EF4-FFF2-40B4-BE49-F238E27FC236}">
                        <a16:creationId xmlns:a16="http://schemas.microsoft.com/office/drawing/2014/main" id="{7595129E-0B74-05F8-2913-B3024097C304}"/>
                      </a:ext>
                    </a:extLst>
                  </p:cNvPr>
                  <p:cNvSpPr/>
                  <p:nvPr/>
                </p:nvSpPr>
                <p:spPr>
                  <a:xfrm>
                    <a:off x="725195" y="545665"/>
                    <a:ext cx="240675" cy="24067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73FDFF"/>
                      </a:gs>
                      <a:gs pos="32484">
                        <a:srgbClr val="3C98FF"/>
                      </a:gs>
                      <a:gs pos="53712">
                        <a:srgbClr val="0433FF"/>
                      </a:gs>
                      <a:gs pos="100000">
                        <a:srgbClr val="011993"/>
                      </a:gs>
                    </a:gsLst>
                    <a:path path="shape">
                      <a:fillToRect l="66457" t="34113" r="33542" b="65886"/>
                    </a:path>
                  </a:gra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216" name="矢印">
                    <a:extLst>
                      <a:ext uri="{FF2B5EF4-FFF2-40B4-BE49-F238E27FC236}">
                        <a16:creationId xmlns:a16="http://schemas.microsoft.com/office/drawing/2014/main" id="{9DEF1932-0440-E5AD-BDBA-B9914AD2F03D}"/>
                      </a:ext>
                    </a:extLst>
                  </p:cNvPr>
                  <p:cNvSpPr/>
                  <p:nvPr/>
                </p:nvSpPr>
                <p:spPr>
                  <a:xfrm>
                    <a:off x="936361" y="609871"/>
                    <a:ext cx="916533" cy="112262"/>
                  </a:xfrm>
                  <a:prstGeom prst="rightArrow">
                    <a:avLst>
                      <a:gd name="adj1" fmla="val 52243"/>
                      <a:gd name="adj2" fmla="val 188722"/>
                    </a:avLst>
                  </a:prstGeom>
                  <a:solidFill>
                    <a:srgbClr val="FF2600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</p:grpSp>
            <p:sp>
              <p:nvSpPr>
                <p:cNvPr id="207" name="接続の線">
                  <a:extLst>
                    <a:ext uri="{FF2B5EF4-FFF2-40B4-BE49-F238E27FC236}">
                      <a16:creationId xmlns:a16="http://schemas.microsoft.com/office/drawing/2014/main" id="{99147DB9-B700-4D2F-BCBA-B91129F1141E}"/>
                    </a:ext>
                  </a:extLst>
                </p:cNvPr>
                <p:cNvSpPr/>
                <p:nvPr/>
              </p:nvSpPr>
              <p:spPr>
                <a:xfrm>
                  <a:off x="205422" y="1531781"/>
                  <a:ext cx="302542" cy="4350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200" h="21600" extrusionOk="0">
                      <a:moveTo>
                        <a:pt x="0" y="0"/>
                      </a:moveTo>
                      <a:cubicBezTo>
                        <a:pt x="21600" y="7200"/>
                        <a:pt x="21600" y="14400"/>
                        <a:pt x="0" y="21600"/>
                      </a:cubicBezTo>
                    </a:path>
                  </a:pathLst>
                </a:cu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08" name="線">
                  <a:extLst>
                    <a:ext uri="{FF2B5EF4-FFF2-40B4-BE49-F238E27FC236}">
                      <a16:creationId xmlns:a16="http://schemas.microsoft.com/office/drawing/2014/main" id="{69FF4C0A-BAA0-2C60-E8BB-F6412E90311E}"/>
                    </a:ext>
                  </a:extLst>
                </p:cNvPr>
                <p:cNvSpPr/>
                <p:nvPr/>
              </p:nvSpPr>
              <p:spPr>
                <a:xfrm>
                  <a:off x="202241" y="1965258"/>
                  <a:ext cx="4943482" cy="1"/>
                </a:xfrm>
                <a:prstGeom prst="line">
                  <a:avLst/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209" name="線">
                  <a:extLst>
                    <a:ext uri="{FF2B5EF4-FFF2-40B4-BE49-F238E27FC236}">
                      <a16:creationId xmlns:a16="http://schemas.microsoft.com/office/drawing/2014/main" id="{63FF8B85-FD76-EB38-FB62-7C61C3432A5B}"/>
                    </a:ext>
                  </a:extLst>
                </p:cNvPr>
                <p:cNvSpPr/>
                <p:nvPr/>
              </p:nvSpPr>
              <p:spPr>
                <a:xfrm>
                  <a:off x="0" y="1749297"/>
                  <a:ext cx="317500" cy="1"/>
                </a:xfrm>
                <a:prstGeom prst="line">
                  <a:avLst/>
                </a:prstGeom>
                <a:noFill/>
                <a:ln w="762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pic>
              <p:nvPicPr>
                <p:cNvPr id="210" name="イメージ" descr="イメージ">
                  <a:extLst>
                    <a:ext uri="{FF2B5EF4-FFF2-40B4-BE49-F238E27FC236}">
                      <a16:creationId xmlns:a16="http://schemas.microsoft.com/office/drawing/2014/main" id="{BC1C38D3-01D8-57FA-7130-2787271046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102631" y="2066692"/>
                  <a:ext cx="3627198" cy="3175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7" name="グループ">
              <a:extLst>
                <a:ext uri="{FF2B5EF4-FFF2-40B4-BE49-F238E27FC236}">
                  <a16:creationId xmlns:a16="http://schemas.microsoft.com/office/drawing/2014/main" id="{2EFDC002-2627-0C54-95C2-62F7FE3CC34E}"/>
                </a:ext>
              </a:extLst>
            </p:cNvPr>
            <p:cNvGrpSpPr/>
            <p:nvPr/>
          </p:nvGrpSpPr>
          <p:grpSpPr>
            <a:xfrm>
              <a:off x="5953680" y="613016"/>
              <a:ext cx="5145725" cy="7869664"/>
              <a:chOff x="0" y="0"/>
              <a:chExt cx="5145722" cy="7869660"/>
            </a:xfrm>
          </p:grpSpPr>
          <p:grpSp>
            <p:nvGrpSpPr>
              <p:cNvPr id="8" name="グループ">
                <a:extLst>
                  <a:ext uri="{FF2B5EF4-FFF2-40B4-BE49-F238E27FC236}">
                    <a16:creationId xmlns:a16="http://schemas.microsoft.com/office/drawing/2014/main" id="{54392C06-E5E2-3380-2885-35AA1E71868A}"/>
                  </a:ext>
                </a:extLst>
              </p:cNvPr>
              <p:cNvGrpSpPr/>
              <p:nvPr/>
            </p:nvGrpSpPr>
            <p:grpSpPr>
              <a:xfrm>
                <a:off x="0" y="-1"/>
                <a:ext cx="5145723" cy="2501250"/>
                <a:chOff x="0" y="0"/>
                <a:chExt cx="5145722" cy="2501248"/>
              </a:xfrm>
            </p:grpSpPr>
            <p:grpSp>
              <p:nvGrpSpPr>
                <p:cNvPr id="137" name="グループ">
                  <a:extLst>
                    <a:ext uri="{FF2B5EF4-FFF2-40B4-BE49-F238E27FC236}">
                      <a16:creationId xmlns:a16="http://schemas.microsoft.com/office/drawing/2014/main" id="{324E3B4A-5DBA-3968-A7EF-0A7631CDF7A0}"/>
                    </a:ext>
                  </a:extLst>
                </p:cNvPr>
                <p:cNvGrpSpPr/>
                <p:nvPr/>
              </p:nvGrpSpPr>
              <p:grpSpPr>
                <a:xfrm>
                  <a:off x="688579" y="-1"/>
                  <a:ext cx="4455303" cy="948846"/>
                  <a:chOff x="0" y="0"/>
                  <a:chExt cx="4455301" cy="948844"/>
                </a:xfrm>
              </p:grpSpPr>
              <p:grpSp>
                <p:nvGrpSpPr>
                  <p:cNvPr id="172" name="グループ">
                    <a:extLst>
                      <a:ext uri="{FF2B5EF4-FFF2-40B4-BE49-F238E27FC236}">
                        <a16:creationId xmlns:a16="http://schemas.microsoft.com/office/drawing/2014/main" id="{7C0A308E-EE0F-3835-1FC9-8C8652B2CED7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0"/>
                    <a:ext cx="4455303" cy="948845"/>
                    <a:chOff x="0" y="0"/>
                    <a:chExt cx="4455301" cy="948844"/>
                  </a:xfrm>
                </p:grpSpPr>
                <p:sp>
                  <p:nvSpPr>
                    <p:cNvPr id="179" name="線">
                      <a:extLst>
                        <a:ext uri="{FF2B5EF4-FFF2-40B4-BE49-F238E27FC236}">
                          <a16:creationId xmlns:a16="http://schemas.microsoft.com/office/drawing/2014/main" id="{211B27AE-DCBB-C265-CA0B-E240A4DE32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658254"/>
                      <a:ext cx="2031333" cy="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grpSp>
                  <p:nvGrpSpPr>
                    <p:cNvPr id="180" name="グループ">
                      <a:extLst>
                        <a:ext uri="{FF2B5EF4-FFF2-40B4-BE49-F238E27FC236}">
                          <a16:creationId xmlns:a16="http://schemas.microsoft.com/office/drawing/2014/main" id="{DDC8BD22-4BE2-34F4-955E-186BBB65D0E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45561" y="367664"/>
                      <a:ext cx="250303" cy="581181"/>
                      <a:chOff x="0" y="0"/>
                      <a:chExt cx="250301" cy="581180"/>
                    </a:xfrm>
                  </p:grpSpPr>
                  <p:sp>
                    <p:nvSpPr>
                      <p:cNvPr id="188" name="図形">
                        <a:extLst>
                          <a:ext uri="{FF2B5EF4-FFF2-40B4-BE49-F238E27FC236}">
                            <a16:creationId xmlns:a16="http://schemas.microsoft.com/office/drawing/2014/main" id="{628E84FD-1D52-3A28-EE33-BAB3AC4F3E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97" y="198691"/>
                        <a:ext cx="50706" cy="38020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489" y="21600"/>
                            </a:moveTo>
                            <a:lnTo>
                              <a:pt x="21600" y="21572"/>
                            </a:lnTo>
                            <a:lnTo>
                              <a:pt x="21504" y="110"/>
                            </a:lnTo>
                            <a:lnTo>
                              <a:pt x="0" y="0"/>
                            </a:lnTo>
                            <a:lnTo>
                              <a:pt x="489" y="21600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rgbClr val="D6D6D6"/>
                          </a:gs>
                          <a:gs pos="100000">
                            <a:srgbClr val="424242"/>
                          </a:gs>
                        </a:gsLst>
                        <a:lin ang="3060074" scaled="0"/>
                      </a:gra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89" name="図形">
                        <a:extLst>
                          <a:ext uri="{FF2B5EF4-FFF2-40B4-BE49-F238E27FC236}">
                            <a16:creationId xmlns:a16="http://schemas.microsoft.com/office/drawing/2014/main" id="{4AADE37F-A102-1821-18CB-988674D5E3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583" y="7205"/>
                        <a:ext cx="190104" cy="5667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7259"/>
                            </a:moveTo>
                            <a:lnTo>
                              <a:pt x="155" y="21600"/>
                            </a:lnTo>
                            <a:lnTo>
                              <a:pt x="21600" y="13661"/>
                            </a:lnTo>
                            <a:lnTo>
                              <a:pt x="21556" y="0"/>
                            </a:lnTo>
                            <a:lnTo>
                              <a:pt x="0" y="7259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rgbClr val="EBEBEB"/>
                          </a:gs>
                          <a:gs pos="100000">
                            <a:srgbClr val="424242"/>
                          </a:gs>
                        </a:gsLst>
                        <a:lin ang="938634" scaled="0"/>
                      </a:gra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90" name="図形">
                        <a:extLst>
                          <a:ext uri="{FF2B5EF4-FFF2-40B4-BE49-F238E27FC236}">
                            <a16:creationId xmlns:a16="http://schemas.microsoft.com/office/drawing/2014/main" id="{F4D8AA93-9069-5A8F-17BD-B5FA0425C2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82" y="535"/>
                        <a:ext cx="238359" cy="19478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21469"/>
                            </a:moveTo>
                            <a:lnTo>
                              <a:pt x="4153" y="21600"/>
                            </a:lnTo>
                            <a:lnTo>
                              <a:pt x="21600" y="0"/>
                            </a:lnTo>
                            <a:lnTo>
                              <a:pt x="17064" y="153"/>
                            </a:lnTo>
                            <a:lnTo>
                              <a:pt x="0" y="21469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rgbClr val="EBEBEB"/>
                          </a:gs>
                          <a:gs pos="100000">
                            <a:srgbClr val="424242"/>
                          </a:gs>
                        </a:gsLst>
                        <a:lin ang="20026314" scaled="0"/>
                      </a:gra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91" name="線">
                        <a:extLst>
                          <a:ext uri="{FF2B5EF4-FFF2-40B4-BE49-F238E27FC236}">
                            <a16:creationId xmlns:a16="http://schemas.microsoft.com/office/drawing/2014/main" id="{A676B4FA-0ABE-A771-1F3A-DABA3ACC50F1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248793" y="-1"/>
                        <a:ext cx="1" cy="367754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92" name="線">
                        <a:extLst>
                          <a:ext uri="{FF2B5EF4-FFF2-40B4-BE49-F238E27FC236}">
                            <a16:creationId xmlns:a16="http://schemas.microsoft.com/office/drawing/2014/main" id="{8C2F3C77-E1FA-F0D2-1DBE-E4D307F23243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1596" y="191629"/>
                        <a:ext cx="1" cy="389552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93" name="線">
                        <a:extLst>
                          <a:ext uri="{FF2B5EF4-FFF2-40B4-BE49-F238E27FC236}">
                            <a16:creationId xmlns:a16="http://schemas.microsoft.com/office/drawing/2014/main" id="{73682B24-56AB-8AE8-9123-616B34151EC4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56093" y="191629"/>
                        <a:ext cx="1" cy="389552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94" name="線">
                        <a:extLst>
                          <a:ext uri="{FF2B5EF4-FFF2-40B4-BE49-F238E27FC236}">
                            <a16:creationId xmlns:a16="http://schemas.microsoft.com/office/drawing/2014/main" id="{4C41C234-19A1-A67F-FF2B-19E38144EB55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56093" y="365173"/>
                        <a:ext cx="194209" cy="216008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95" name="線">
                        <a:extLst>
                          <a:ext uri="{FF2B5EF4-FFF2-40B4-BE49-F238E27FC236}">
                            <a16:creationId xmlns:a16="http://schemas.microsoft.com/office/drawing/2014/main" id="{529908C5-D03E-D270-490C-323202FCDD84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55339" y="30"/>
                        <a:ext cx="194209" cy="194209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96" name="線">
                        <a:extLst>
                          <a:ext uri="{FF2B5EF4-FFF2-40B4-BE49-F238E27FC236}">
                            <a16:creationId xmlns:a16="http://schemas.microsoft.com/office/drawing/2014/main" id="{A40EAE68-F3C8-7B9E-5942-30D898855399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1228" y="30"/>
                        <a:ext cx="194209" cy="194209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97" name="線">
                        <a:extLst>
                          <a:ext uri="{FF2B5EF4-FFF2-40B4-BE49-F238E27FC236}">
                            <a16:creationId xmlns:a16="http://schemas.microsoft.com/office/drawing/2014/main" id="{EEF572CA-EAB9-E787-1CF4-1276353A6A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581180"/>
                        <a:ext cx="55229" cy="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98" name="線">
                        <a:extLst>
                          <a:ext uri="{FF2B5EF4-FFF2-40B4-BE49-F238E27FC236}">
                            <a16:creationId xmlns:a16="http://schemas.microsoft.com/office/drawing/2014/main" id="{EE762AFA-69C6-CFF2-B2ED-7887FE028C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198092"/>
                        <a:ext cx="55229" cy="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99" name="線">
                        <a:extLst>
                          <a:ext uri="{FF2B5EF4-FFF2-40B4-BE49-F238E27FC236}">
                            <a16:creationId xmlns:a16="http://schemas.microsoft.com/office/drawing/2014/main" id="{DF2833BA-641E-86AD-26BF-2122D314F3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9381" y="2090"/>
                        <a:ext cx="55229" cy="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</p:grpSp>
                <p:sp>
                  <p:nvSpPr>
                    <p:cNvPr id="181" name="線">
                      <a:extLst>
                        <a:ext uri="{FF2B5EF4-FFF2-40B4-BE49-F238E27FC236}">
                          <a16:creationId xmlns:a16="http://schemas.microsoft.com/office/drawing/2014/main" id="{A32100F7-1B65-AD89-FEDD-AA02689F8F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08305" y="657309"/>
                      <a:ext cx="2346997" cy="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sp>
                  <p:nvSpPr>
                    <p:cNvPr id="182" name="矢印">
                      <a:extLst>
                        <a:ext uri="{FF2B5EF4-FFF2-40B4-BE49-F238E27FC236}">
                          <a16:creationId xmlns:a16="http://schemas.microsoft.com/office/drawing/2014/main" id="{807E58BA-7918-B681-A890-53276708A69A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849503" y="164184"/>
                      <a:ext cx="440632" cy="112263"/>
                    </a:xfrm>
                    <a:prstGeom prst="rightArrow">
                      <a:avLst>
                        <a:gd name="adj1" fmla="val 44645"/>
                        <a:gd name="adj2" fmla="val 134378"/>
                      </a:avLst>
                    </a:prstGeom>
                    <a:solidFill>
                      <a:srgbClr val="011993"/>
                    </a:solidFill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sp>
                  <p:nvSpPr>
                    <p:cNvPr id="183" name="線">
                      <a:extLst>
                        <a:ext uri="{FF2B5EF4-FFF2-40B4-BE49-F238E27FC236}">
                          <a16:creationId xmlns:a16="http://schemas.microsoft.com/office/drawing/2014/main" id="{A5CDD8A2-0E28-791C-F54E-56E529F4AAB1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925" y="126796"/>
                      <a:ext cx="1" cy="534297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sp>
                  <p:nvSpPr>
                    <p:cNvPr id="184" name="線">
                      <a:extLst>
                        <a:ext uri="{FF2B5EF4-FFF2-40B4-BE49-F238E27FC236}">
                          <a16:creationId xmlns:a16="http://schemas.microsoft.com/office/drawing/2014/main" id="{EF97CD0C-1F89-A244-3A59-5B1FC69551E9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925" y="332022"/>
                      <a:ext cx="329071" cy="32907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pic>
                  <p:nvPicPr>
                    <p:cNvPr id="185" name="イメージ" descr="イメージ">
                      <a:extLst>
                        <a:ext uri="{FF2B5EF4-FFF2-40B4-BE49-F238E27FC236}">
                          <a16:creationId xmlns:a16="http://schemas.microsoft.com/office/drawing/2014/main" id="{EA3F1D74-E38A-91BD-7043-022BA399A48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47533" y="7468"/>
                      <a:ext cx="125151" cy="174943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186" name="イメージ" descr="イメージ">
                      <a:extLst>
                        <a:ext uri="{FF2B5EF4-FFF2-40B4-BE49-F238E27FC236}">
                          <a16:creationId xmlns:a16="http://schemas.microsoft.com/office/drawing/2014/main" id="{1B05135F-81A2-4960-893F-AA630B49233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4302064" y="454911"/>
                      <a:ext cx="125318" cy="123390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187" name="イメージ" descr="イメージ">
                      <a:extLst>
                        <a:ext uri="{FF2B5EF4-FFF2-40B4-BE49-F238E27FC236}">
                          <a16:creationId xmlns:a16="http://schemas.microsoft.com/office/drawing/2014/main" id="{F06208B3-2CE9-61B2-E339-ECF95397DB9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273165" y="159440"/>
                      <a:ext cx="125151" cy="112761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173" name="矢印">
                    <a:extLst>
                      <a:ext uri="{FF2B5EF4-FFF2-40B4-BE49-F238E27FC236}">
                        <a16:creationId xmlns:a16="http://schemas.microsoft.com/office/drawing/2014/main" id="{E922D02F-3D0C-9039-032C-6B4ABE0E3C31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3048751" y="386763"/>
                    <a:ext cx="558596" cy="112263"/>
                  </a:xfrm>
                  <a:prstGeom prst="rightArrow">
                    <a:avLst>
                      <a:gd name="adj1" fmla="val 45223"/>
                      <a:gd name="adj2" fmla="val 128646"/>
                    </a:avLst>
                  </a:prstGeom>
                  <a:solidFill>
                    <a:srgbClr val="FFFB00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74" name="円形">
                    <a:extLst>
                      <a:ext uri="{FF2B5EF4-FFF2-40B4-BE49-F238E27FC236}">
                        <a16:creationId xmlns:a16="http://schemas.microsoft.com/office/drawing/2014/main" id="{ED8C82A3-50E5-8920-2407-0B1B36F6D95C}"/>
                      </a:ext>
                    </a:extLst>
                  </p:cNvPr>
                  <p:cNvSpPr/>
                  <p:nvPr/>
                </p:nvSpPr>
                <p:spPr>
                  <a:xfrm>
                    <a:off x="2996944" y="536038"/>
                    <a:ext cx="240675" cy="24067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73FDFF"/>
                      </a:gs>
                      <a:gs pos="32484">
                        <a:srgbClr val="3C98FF"/>
                      </a:gs>
                      <a:gs pos="53712">
                        <a:srgbClr val="0433FF"/>
                      </a:gs>
                      <a:gs pos="100000">
                        <a:srgbClr val="011993"/>
                      </a:gs>
                    </a:gsLst>
                    <a:path path="shape">
                      <a:fillToRect l="66457" t="34113" r="33542" b="65886"/>
                    </a:path>
                  </a:gra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75" name="矢印">
                    <a:extLst>
                      <a:ext uri="{FF2B5EF4-FFF2-40B4-BE49-F238E27FC236}">
                        <a16:creationId xmlns:a16="http://schemas.microsoft.com/office/drawing/2014/main" id="{F74BBEC1-1F86-5EFE-3B26-252C0C2E7852}"/>
                      </a:ext>
                    </a:extLst>
                  </p:cNvPr>
                  <p:cNvSpPr/>
                  <p:nvPr/>
                </p:nvSpPr>
                <p:spPr>
                  <a:xfrm>
                    <a:off x="3208110" y="600244"/>
                    <a:ext cx="916532" cy="112263"/>
                  </a:xfrm>
                  <a:prstGeom prst="rightArrow">
                    <a:avLst>
                      <a:gd name="adj1" fmla="val 52243"/>
                      <a:gd name="adj2" fmla="val 188722"/>
                    </a:avLst>
                  </a:prstGeom>
                  <a:solidFill>
                    <a:srgbClr val="FF2600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76" name="矢印">
                    <a:extLst>
                      <a:ext uri="{FF2B5EF4-FFF2-40B4-BE49-F238E27FC236}">
                        <a16:creationId xmlns:a16="http://schemas.microsoft.com/office/drawing/2014/main" id="{CA9DE38F-FB81-D1DB-74A6-67A0E84507B7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777002" y="396391"/>
                    <a:ext cx="558596" cy="112262"/>
                  </a:xfrm>
                  <a:prstGeom prst="rightArrow">
                    <a:avLst>
                      <a:gd name="adj1" fmla="val 45223"/>
                      <a:gd name="adj2" fmla="val 128646"/>
                    </a:avLst>
                  </a:prstGeom>
                  <a:solidFill>
                    <a:srgbClr val="FFFB00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77" name="円形">
                    <a:extLst>
                      <a:ext uri="{FF2B5EF4-FFF2-40B4-BE49-F238E27FC236}">
                        <a16:creationId xmlns:a16="http://schemas.microsoft.com/office/drawing/2014/main" id="{0B6935CC-E35E-A35E-B4FE-21BBCBC05478}"/>
                      </a:ext>
                    </a:extLst>
                  </p:cNvPr>
                  <p:cNvSpPr/>
                  <p:nvPr/>
                </p:nvSpPr>
                <p:spPr>
                  <a:xfrm>
                    <a:off x="725195" y="545665"/>
                    <a:ext cx="240675" cy="24067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73FDFF"/>
                      </a:gs>
                      <a:gs pos="32484">
                        <a:srgbClr val="3C98FF"/>
                      </a:gs>
                      <a:gs pos="53712">
                        <a:srgbClr val="0433FF"/>
                      </a:gs>
                      <a:gs pos="100000">
                        <a:srgbClr val="011993"/>
                      </a:gs>
                    </a:gsLst>
                    <a:path path="shape">
                      <a:fillToRect l="66457" t="34113" r="33542" b="65886"/>
                    </a:path>
                  </a:gra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78" name="矢印">
                    <a:extLst>
                      <a:ext uri="{FF2B5EF4-FFF2-40B4-BE49-F238E27FC236}">
                        <a16:creationId xmlns:a16="http://schemas.microsoft.com/office/drawing/2014/main" id="{AD947E2F-5A45-0A2E-9E96-4FA70331C7DC}"/>
                      </a:ext>
                    </a:extLst>
                  </p:cNvPr>
                  <p:cNvSpPr/>
                  <p:nvPr/>
                </p:nvSpPr>
                <p:spPr>
                  <a:xfrm>
                    <a:off x="936361" y="609872"/>
                    <a:ext cx="916532" cy="112262"/>
                  </a:xfrm>
                  <a:prstGeom prst="rightArrow">
                    <a:avLst>
                      <a:gd name="adj1" fmla="val 52243"/>
                      <a:gd name="adj2" fmla="val 188722"/>
                    </a:avLst>
                  </a:prstGeom>
                  <a:solidFill>
                    <a:srgbClr val="FF2600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</p:grpSp>
            <p:grpSp>
              <p:nvGrpSpPr>
                <p:cNvPr id="138" name="グループ">
                  <a:extLst>
                    <a:ext uri="{FF2B5EF4-FFF2-40B4-BE49-F238E27FC236}">
                      <a16:creationId xmlns:a16="http://schemas.microsoft.com/office/drawing/2014/main" id="{3A43966A-596D-2B6F-BDEA-9F1644DD3FE8}"/>
                    </a:ext>
                  </a:extLst>
                </p:cNvPr>
                <p:cNvGrpSpPr/>
                <p:nvPr/>
              </p:nvGrpSpPr>
              <p:grpSpPr>
                <a:xfrm>
                  <a:off x="688579" y="955448"/>
                  <a:ext cx="4455303" cy="1144312"/>
                  <a:chOff x="0" y="0"/>
                  <a:chExt cx="4455301" cy="1144310"/>
                </a:xfrm>
              </p:grpSpPr>
              <p:grpSp>
                <p:nvGrpSpPr>
                  <p:cNvPr id="144" name="グループ">
                    <a:extLst>
                      <a:ext uri="{FF2B5EF4-FFF2-40B4-BE49-F238E27FC236}">
                        <a16:creationId xmlns:a16="http://schemas.microsoft.com/office/drawing/2014/main" id="{2C6F2F0D-88F8-0125-E30B-57B97EAF71D9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0"/>
                    <a:ext cx="4455303" cy="948845"/>
                    <a:chOff x="0" y="0"/>
                    <a:chExt cx="4455301" cy="948844"/>
                  </a:xfrm>
                </p:grpSpPr>
                <p:sp>
                  <p:nvSpPr>
                    <p:cNvPr id="151" name="線">
                      <a:extLst>
                        <a:ext uri="{FF2B5EF4-FFF2-40B4-BE49-F238E27FC236}">
                          <a16:creationId xmlns:a16="http://schemas.microsoft.com/office/drawing/2014/main" id="{455A3A20-A315-605E-3A30-1A2F34EAB6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658254"/>
                      <a:ext cx="2031333" cy="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grpSp>
                  <p:nvGrpSpPr>
                    <p:cNvPr id="152" name="グループ">
                      <a:extLst>
                        <a:ext uri="{FF2B5EF4-FFF2-40B4-BE49-F238E27FC236}">
                          <a16:creationId xmlns:a16="http://schemas.microsoft.com/office/drawing/2014/main" id="{4DAEAD8E-62A9-5D5A-EAEB-E10D22A2F1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45561" y="367664"/>
                      <a:ext cx="250303" cy="581181"/>
                      <a:chOff x="0" y="0"/>
                      <a:chExt cx="250301" cy="581180"/>
                    </a:xfrm>
                  </p:grpSpPr>
                  <p:sp>
                    <p:nvSpPr>
                      <p:cNvPr id="160" name="図形">
                        <a:extLst>
                          <a:ext uri="{FF2B5EF4-FFF2-40B4-BE49-F238E27FC236}">
                            <a16:creationId xmlns:a16="http://schemas.microsoft.com/office/drawing/2014/main" id="{13B2F745-4DC5-4FD7-A776-E4FE2B07E7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97" y="198691"/>
                        <a:ext cx="50706" cy="38020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489" y="21600"/>
                            </a:moveTo>
                            <a:lnTo>
                              <a:pt x="21600" y="21572"/>
                            </a:lnTo>
                            <a:lnTo>
                              <a:pt x="21504" y="110"/>
                            </a:lnTo>
                            <a:lnTo>
                              <a:pt x="0" y="0"/>
                            </a:lnTo>
                            <a:lnTo>
                              <a:pt x="489" y="21600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rgbClr val="D6D6D6"/>
                          </a:gs>
                          <a:gs pos="100000">
                            <a:srgbClr val="424242"/>
                          </a:gs>
                        </a:gsLst>
                        <a:lin ang="3060074" scaled="0"/>
                      </a:gra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61" name="図形">
                        <a:extLst>
                          <a:ext uri="{FF2B5EF4-FFF2-40B4-BE49-F238E27FC236}">
                            <a16:creationId xmlns:a16="http://schemas.microsoft.com/office/drawing/2014/main" id="{36AC586C-E19F-E961-8D7D-15E0020F2A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583" y="7205"/>
                        <a:ext cx="190104" cy="5667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7259"/>
                            </a:moveTo>
                            <a:lnTo>
                              <a:pt x="155" y="21600"/>
                            </a:lnTo>
                            <a:lnTo>
                              <a:pt x="21600" y="13661"/>
                            </a:lnTo>
                            <a:lnTo>
                              <a:pt x="21556" y="0"/>
                            </a:lnTo>
                            <a:lnTo>
                              <a:pt x="0" y="7259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rgbClr val="EBEBEB"/>
                          </a:gs>
                          <a:gs pos="100000">
                            <a:srgbClr val="424242"/>
                          </a:gs>
                        </a:gsLst>
                        <a:lin ang="938634" scaled="0"/>
                      </a:gra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62" name="図形">
                        <a:extLst>
                          <a:ext uri="{FF2B5EF4-FFF2-40B4-BE49-F238E27FC236}">
                            <a16:creationId xmlns:a16="http://schemas.microsoft.com/office/drawing/2014/main" id="{9EC78014-F0FB-A060-FBAE-D45B61986A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82" y="535"/>
                        <a:ext cx="238359" cy="19478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21469"/>
                            </a:moveTo>
                            <a:lnTo>
                              <a:pt x="4153" y="21600"/>
                            </a:lnTo>
                            <a:lnTo>
                              <a:pt x="21600" y="0"/>
                            </a:lnTo>
                            <a:lnTo>
                              <a:pt x="17064" y="153"/>
                            </a:lnTo>
                            <a:lnTo>
                              <a:pt x="0" y="21469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rgbClr val="EBEBEB"/>
                          </a:gs>
                          <a:gs pos="100000">
                            <a:srgbClr val="424242"/>
                          </a:gs>
                        </a:gsLst>
                        <a:lin ang="20026314" scaled="0"/>
                      </a:gra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63" name="線">
                        <a:extLst>
                          <a:ext uri="{FF2B5EF4-FFF2-40B4-BE49-F238E27FC236}">
                            <a16:creationId xmlns:a16="http://schemas.microsoft.com/office/drawing/2014/main" id="{B9DCF101-08A5-BF3C-40CB-41E2838E6562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248793" y="-1"/>
                        <a:ext cx="1" cy="367754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64" name="線">
                        <a:extLst>
                          <a:ext uri="{FF2B5EF4-FFF2-40B4-BE49-F238E27FC236}">
                            <a16:creationId xmlns:a16="http://schemas.microsoft.com/office/drawing/2014/main" id="{248F53F9-EC17-F337-AAC9-9CAE11B1C50E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1596" y="191629"/>
                        <a:ext cx="1" cy="389552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65" name="線">
                        <a:extLst>
                          <a:ext uri="{FF2B5EF4-FFF2-40B4-BE49-F238E27FC236}">
                            <a16:creationId xmlns:a16="http://schemas.microsoft.com/office/drawing/2014/main" id="{3FCB9D37-9CAF-2692-2BFE-DAA3C3A1E525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56093" y="191629"/>
                        <a:ext cx="1" cy="389552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66" name="線">
                        <a:extLst>
                          <a:ext uri="{FF2B5EF4-FFF2-40B4-BE49-F238E27FC236}">
                            <a16:creationId xmlns:a16="http://schemas.microsoft.com/office/drawing/2014/main" id="{CCAE785B-F1D8-4086-7CA1-8DFE89FA5271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56093" y="365173"/>
                        <a:ext cx="194209" cy="216008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67" name="線">
                        <a:extLst>
                          <a:ext uri="{FF2B5EF4-FFF2-40B4-BE49-F238E27FC236}">
                            <a16:creationId xmlns:a16="http://schemas.microsoft.com/office/drawing/2014/main" id="{5DBE0C7F-B79B-0B6C-F4FC-89927660AA53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55339" y="30"/>
                        <a:ext cx="194209" cy="194209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68" name="線">
                        <a:extLst>
                          <a:ext uri="{FF2B5EF4-FFF2-40B4-BE49-F238E27FC236}">
                            <a16:creationId xmlns:a16="http://schemas.microsoft.com/office/drawing/2014/main" id="{D833C4BE-F7E9-F7E3-5312-9A7145C24691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1228" y="30"/>
                        <a:ext cx="194209" cy="194209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69" name="線">
                        <a:extLst>
                          <a:ext uri="{FF2B5EF4-FFF2-40B4-BE49-F238E27FC236}">
                            <a16:creationId xmlns:a16="http://schemas.microsoft.com/office/drawing/2014/main" id="{D5D15586-0C3F-0927-754F-0BC58960FD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581180"/>
                        <a:ext cx="55229" cy="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70" name="線">
                        <a:extLst>
                          <a:ext uri="{FF2B5EF4-FFF2-40B4-BE49-F238E27FC236}">
                            <a16:creationId xmlns:a16="http://schemas.microsoft.com/office/drawing/2014/main" id="{E43C300E-F64B-0B53-56C6-3D8FE38009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198092"/>
                        <a:ext cx="55229" cy="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71" name="線">
                        <a:extLst>
                          <a:ext uri="{FF2B5EF4-FFF2-40B4-BE49-F238E27FC236}">
                            <a16:creationId xmlns:a16="http://schemas.microsoft.com/office/drawing/2014/main" id="{1FFDAE43-620C-E46D-527C-DAE50093D7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9381" y="2090"/>
                        <a:ext cx="55229" cy="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</p:grpSp>
                <p:sp>
                  <p:nvSpPr>
                    <p:cNvPr id="153" name="線">
                      <a:extLst>
                        <a:ext uri="{FF2B5EF4-FFF2-40B4-BE49-F238E27FC236}">
                          <a16:creationId xmlns:a16="http://schemas.microsoft.com/office/drawing/2014/main" id="{6717006C-0577-3811-4F27-08C97D5AF3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08305" y="657309"/>
                      <a:ext cx="2346997" cy="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sp>
                  <p:nvSpPr>
                    <p:cNvPr id="154" name="矢印">
                      <a:extLst>
                        <a:ext uri="{FF2B5EF4-FFF2-40B4-BE49-F238E27FC236}">
                          <a16:creationId xmlns:a16="http://schemas.microsoft.com/office/drawing/2014/main" id="{DDAB9707-0EDD-28E8-F886-728A2AC501E4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849503" y="164184"/>
                      <a:ext cx="440632" cy="112263"/>
                    </a:xfrm>
                    <a:prstGeom prst="rightArrow">
                      <a:avLst>
                        <a:gd name="adj1" fmla="val 44645"/>
                        <a:gd name="adj2" fmla="val 134378"/>
                      </a:avLst>
                    </a:prstGeom>
                    <a:solidFill>
                      <a:srgbClr val="011993"/>
                    </a:solidFill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sp>
                  <p:nvSpPr>
                    <p:cNvPr id="155" name="線">
                      <a:extLst>
                        <a:ext uri="{FF2B5EF4-FFF2-40B4-BE49-F238E27FC236}">
                          <a16:creationId xmlns:a16="http://schemas.microsoft.com/office/drawing/2014/main" id="{5A15567D-5BD6-93F2-E7C4-AB25CF755C3A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925" y="126796"/>
                      <a:ext cx="1" cy="534297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sp>
                  <p:nvSpPr>
                    <p:cNvPr id="156" name="線">
                      <a:extLst>
                        <a:ext uri="{FF2B5EF4-FFF2-40B4-BE49-F238E27FC236}">
                          <a16:creationId xmlns:a16="http://schemas.microsoft.com/office/drawing/2014/main" id="{895DC38C-F7D2-5B1F-FF9E-1A33A3F42A59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925" y="332022"/>
                      <a:ext cx="329071" cy="32907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pic>
                  <p:nvPicPr>
                    <p:cNvPr id="157" name="イメージ" descr="イメージ">
                      <a:extLst>
                        <a:ext uri="{FF2B5EF4-FFF2-40B4-BE49-F238E27FC236}">
                          <a16:creationId xmlns:a16="http://schemas.microsoft.com/office/drawing/2014/main" id="{52C09AB2-55E3-C2BE-A89C-3CD75FE2839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47533" y="7468"/>
                      <a:ext cx="125151" cy="174943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158" name="イメージ" descr="イメージ">
                      <a:extLst>
                        <a:ext uri="{FF2B5EF4-FFF2-40B4-BE49-F238E27FC236}">
                          <a16:creationId xmlns:a16="http://schemas.microsoft.com/office/drawing/2014/main" id="{6741F431-BA5F-68A3-4D11-EC59910D170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4302064" y="454911"/>
                      <a:ext cx="125318" cy="123390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159" name="イメージ" descr="イメージ">
                      <a:extLst>
                        <a:ext uri="{FF2B5EF4-FFF2-40B4-BE49-F238E27FC236}">
                          <a16:creationId xmlns:a16="http://schemas.microsoft.com/office/drawing/2014/main" id="{EE2F1DB4-A406-AB89-EDB6-E42DFCA7B1A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273165" y="159440"/>
                      <a:ext cx="125151" cy="112761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145" name="円形">
                    <a:extLst>
                      <a:ext uri="{FF2B5EF4-FFF2-40B4-BE49-F238E27FC236}">
                        <a16:creationId xmlns:a16="http://schemas.microsoft.com/office/drawing/2014/main" id="{F2524377-80D8-A891-10F4-96F45E3C39D0}"/>
                      </a:ext>
                    </a:extLst>
                  </p:cNvPr>
                  <p:cNvSpPr/>
                  <p:nvPr/>
                </p:nvSpPr>
                <p:spPr>
                  <a:xfrm>
                    <a:off x="2996944" y="536038"/>
                    <a:ext cx="240675" cy="24067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73FDFF"/>
                      </a:gs>
                      <a:gs pos="32484">
                        <a:srgbClr val="3C98FF"/>
                      </a:gs>
                      <a:gs pos="53712">
                        <a:srgbClr val="0433FF"/>
                      </a:gs>
                      <a:gs pos="100000">
                        <a:srgbClr val="011993"/>
                      </a:gs>
                    </a:gsLst>
                    <a:path path="shape">
                      <a:fillToRect l="66457" t="34113" r="33542" b="65886"/>
                    </a:path>
                  </a:gra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46" name="矢印">
                    <a:extLst>
                      <a:ext uri="{FF2B5EF4-FFF2-40B4-BE49-F238E27FC236}">
                        <a16:creationId xmlns:a16="http://schemas.microsoft.com/office/drawing/2014/main" id="{A52E8689-84CD-A576-0ED2-6D496C27A73C}"/>
                      </a:ext>
                    </a:extLst>
                  </p:cNvPr>
                  <p:cNvSpPr/>
                  <p:nvPr/>
                </p:nvSpPr>
                <p:spPr>
                  <a:xfrm rot="8100000">
                    <a:off x="2603335" y="841370"/>
                    <a:ext cx="558596" cy="112262"/>
                  </a:xfrm>
                  <a:prstGeom prst="rightArrow">
                    <a:avLst>
                      <a:gd name="adj1" fmla="val 45223"/>
                      <a:gd name="adj2" fmla="val 128646"/>
                    </a:avLst>
                  </a:prstGeom>
                  <a:solidFill>
                    <a:srgbClr val="FFFB00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47" name="矢印">
                    <a:extLst>
                      <a:ext uri="{FF2B5EF4-FFF2-40B4-BE49-F238E27FC236}">
                        <a16:creationId xmlns:a16="http://schemas.microsoft.com/office/drawing/2014/main" id="{9E351875-9D2A-9766-BD1F-6DA6D18F5294}"/>
                      </a:ext>
                    </a:extLst>
                  </p:cNvPr>
                  <p:cNvSpPr/>
                  <p:nvPr/>
                </p:nvSpPr>
                <p:spPr>
                  <a:xfrm>
                    <a:off x="3208110" y="600244"/>
                    <a:ext cx="916532" cy="112263"/>
                  </a:xfrm>
                  <a:prstGeom prst="rightArrow">
                    <a:avLst>
                      <a:gd name="adj1" fmla="val 52243"/>
                      <a:gd name="adj2" fmla="val 188722"/>
                    </a:avLst>
                  </a:prstGeom>
                  <a:solidFill>
                    <a:srgbClr val="FF2600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48" name="円形">
                    <a:extLst>
                      <a:ext uri="{FF2B5EF4-FFF2-40B4-BE49-F238E27FC236}">
                        <a16:creationId xmlns:a16="http://schemas.microsoft.com/office/drawing/2014/main" id="{182FD19D-F0A8-0CAF-926D-BB79265DDA75}"/>
                      </a:ext>
                    </a:extLst>
                  </p:cNvPr>
                  <p:cNvSpPr/>
                  <p:nvPr/>
                </p:nvSpPr>
                <p:spPr>
                  <a:xfrm>
                    <a:off x="725195" y="545665"/>
                    <a:ext cx="240675" cy="24067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73FDFF"/>
                      </a:gs>
                      <a:gs pos="32484">
                        <a:srgbClr val="3C98FF"/>
                      </a:gs>
                      <a:gs pos="53712">
                        <a:srgbClr val="0433FF"/>
                      </a:gs>
                      <a:gs pos="100000">
                        <a:srgbClr val="011993"/>
                      </a:gs>
                    </a:gsLst>
                    <a:path path="shape">
                      <a:fillToRect l="66457" t="34113" r="33542" b="65886"/>
                    </a:path>
                  </a:gra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49" name="矢印">
                    <a:extLst>
                      <a:ext uri="{FF2B5EF4-FFF2-40B4-BE49-F238E27FC236}">
                        <a16:creationId xmlns:a16="http://schemas.microsoft.com/office/drawing/2014/main" id="{BC3AE049-57C7-6E7E-A770-14B248B4DB76}"/>
                      </a:ext>
                    </a:extLst>
                  </p:cNvPr>
                  <p:cNvSpPr/>
                  <p:nvPr/>
                </p:nvSpPr>
                <p:spPr>
                  <a:xfrm rot="8100000">
                    <a:off x="331587" y="850996"/>
                    <a:ext cx="558595" cy="112263"/>
                  </a:xfrm>
                  <a:prstGeom prst="rightArrow">
                    <a:avLst>
                      <a:gd name="adj1" fmla="val 45223"/>
                      <a:gd name="adj2" fmla="val 128646"/>
                    </a:avLst>
                  </a:prstGeom>
                  <a:solidFill>
                    <a:srgbClr val="FFFB00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50" name="矢印">
                    <a:extLst>
                      <a:ext uri="{FF2B5EF4-FFF2-40B4-BE49-F238E27FC236}">
                        <a16:creationId xmlns:a16="http://schemas.microsoft.com/office/drawing/2014/main" id="{D440F3F2-9FA0-B392-1E6C-7C9CB3F3BC47}"/>
                      </a:ext>
                    </a:extLst>
                  </p:cNvPr>
                  <p:cNvSpPr/>
                  <p:nvPr/>
                </p:nvSpPr>
                <p:spPr>
                  <a:xfrm>
                    <a:off x="936361" y="609872"/>
                    <a:ext cx="916532" cy="112262"/>
                  </a:xfrm>
                  <a:prstGeom prst="rightArrow">
                    <a:avLst>
                      <a:gd name="adj1" fmla="val 52243"/>
                      <a:gd name="adj2" fmla="val 188722"/>
                    </a:avLst>
                  </a:prstGeom>
                  <a:solidFill>
                    <a:srgbClr val="FF2600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</p:grpSp>
            <p:grpSp>
              <p:nvGrpSpPr>
                <p:cNvPr id="139" name="グループ">
                  <a:extLst>
                    <a:ext uri="{FF2B5EF4-FFF2-40B4-BE49-F238E27FC236}">
                      <a16:creationId xmlns:a16="http://schemas.microsoft.com/office/drawing/2014/main" id="{64595D34-7477-4245-A4BC-5EAE1CD82827}"/>
                    </a:ext>
                  </a:extLst>
                </p:cNvPr>
                <p:cNvGrpSpPr/>
                <p:nvPr/>
              </p:nvGrpSpPr>
              <p:grpSpPr>
                <a:xfrm>
                  <a:off x="-1" y="1562598"/>
                  <a:ext cx="5145724" cy="435032"/>
                  <a:chOff x="0" y="0"/>
                  <a:chExt cx="5145722" cy="435031"/>
                </a:xfrm>
              </p:grpSpPr>
              <p:sp>
                <p:nvSpPr>
                  <p:cNvPr id="141" name="接続の線">
                    <a:extLst>
                      <a:ext uri="{FF2B5EF4-FFF2-40B4-BE49-F238E27FC236}">
                        <a16:creationId xmlns:a16="http://schemas.microsoft.com/office/drawing/2014/main" id="{A082BCA7-3041-13AF-4BBD-0F75ACB38D7F}"/>
                      </a:ext>
                    </a:extLst>
                  </p:cNvPr>
                  <p:cNvSpPr/>
                  <p:nvPr/>
                </p:nvSpPr>
                <p:spPr>
                  <a:xfrm>
                    <a:off x="205422" y="0"/>
                    <a:ext cx="302542" cy="4350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200" h="21600" extrusionOk="0">
                        <a:moveTo>
                          <a:pt x="0" y="0"/>
                        </a:moveTo>
                        <a:cubicBezTo>
                          <a:pt x="21600" y="7200"/>
                          <a:pt x="21600" y="14400"/>
                          <a:pt x="0" y="21600"/>
                        </a:cubicBezTo>
                      </a:path>
                    </a:pathLst>
                  </a:custGeom>
                  <a:noFill/>
                  <a:ln w="508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142" name="線">
                    <a:extLst>
                      <a:ext uri="{FF2B5EF4-FFF2-40B4-BE49-F238E27FC236}">
                        <a16:creationId xmlns:a16="http://schemas.microsoft.com/office/drawing/2014/main" id="{357BD637-29FF-7D6E-F326-827E9ED1AAFF}"/>
                      </a:ext>
                    </a:extLst>
                  </p:cNvPr>
                  <p:cNvSpPr/>
                  <p:nvPr/>
                </p:nvSpPr>
                <p:spPr>
                  <a:xfrm>
                    <a:off x="202241" y="433476"/>
                    <a:ext cx="4943482" cy="1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43" name="線">
                    <a:extLst>
                      <a:ext uri="{FF2B5EF4-FFF2-40B4-BE49-F238E27FC236}">
                        <a16:creationId xmlns:a16="http://schemas.microsoft.com/office/drawing/2014/main" id="{F72A4369-459F-89FD-5DD2-3A4524E63CAE}"/>
                      </a:ext>
                    </a:extLst>
                  </p:cNvPr>
                  <p:cNvSpPr/>
                  <p:nvPr/>
                </p:nvSpPr>
                <p:spPr>
                  <a:xfrm>
                    <a:off x="0" y="217515"/>
                    <a:ext cx="317500" cy="1"/>
                  </a:xfrm>
                  <a:prstGeom prst="line">
                    <a:avLst/>
                  </a:prstGeom>
                  <a:noFill/>
                  <a:ln w="762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</p:grpSp>
            <p:pic>
              <p:nvPicPr>
                <p:cNvPr id="140" name="イメージ" descr="イメージ">
                  <a:extLst>
                    <a:ext uri="{FF2B5EF4-FFF2-40B4-BE49-F238E27FC236}">
                      <a16:creationId xmlns:a16="http://schemas.microsoft.com/office/drawing/2014/main" id="{F72169F4-6027-F1EB-1C77-CC66ACE850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73757" y="2158348"/>
                  <a:ext cx="3888487" cy="3429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9" name="グループ">
                <a:extLst>
                  <a:ext uri="{FF2B5EF4-FFF2-40B4-BE49-F238E27FC236}">
                    <a16:creationId xmlns:a16="http://schemas.microsoft.com/office/drawing/2014/main" id="{4C1CE496-CC36-696E-D948-AD93E663B262}"/>
                  </a:ext>
                </a:extLst>
              </p:cNvPr>
              <p:cNvGrpSpPr/>
              <p:nvPr/>
            </p:nvGrpSpPr>
            <p:grpSpPr>
              <a:xfrm>
                <a:off x="0" y="2738396"/>
                <a:ext cx="5145723" cy="2476799"/>
                <a:chOff x="0" y="0"/>
                <a:chExt cx="5145722" cy="2476797"/>
              </a:xfrm>
            </p:grpSpPr>
            <p:grpSp>
              <p:nvGrpSpPr>
                <p:cNvPr id="74" name="グループ">
                  <a:extLst>
                    <a:ext uri="{FF2B5EF4-FFF2-40B4-BE49-F238E27FC236}">
                      <a16:creationId xmlns:a16="http://schemas.microsoft.com/office/drawing/2014/main" id="{DF8EBAF2-9D1F-D883-5167-471DEC9D2C9D}"/>
                    </a:ext>
                  </a:extLst>
                </p:cNvPr>
                <p:cNvGrpSpPr/>
                <p:nvPr/>
              </p:nvGrpSpPr>
              <p:grpSpPr>
                <a:xfrm>
                  <a:off x="688579" y="945238"/>
                  <a:ext cx="4455303" cy="1270002"/>
                  <a:chOff x="0" y="0"/>
                  <a:chExt cx="4455301" cy="1270000"/>
                </a:xfrm>
              </p:grpSpPr>
              <p:grpSp>
                <p:nvGrpSpPr>
                  <p:cNvPr id="109" name="グループ">
                    <a:extLst>
                      <a:ext uri="{FF2B5EF4-FFF2-40B4-BE49-F238E27FC236}">
                        <a16:creationId xmlns:a16="http://schemas.microsoft.com/office/drawing/2014/main" id="{6A696BB2-957B-BA82-0682-264CFDFE9EC7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0"/>
                    <a:ext cx="4455303" cy="948845"/>
                    <a:chOff x="0" y="0"/>
                    <a:chExt cx="4455301" cy="948844"/>
                  </a:xfrm>
                </p:grpSpPr>
                <p:sp>
                  <p:nvSpPr>
                    <p:cNvPr id="116" name="線">
                      <a:extLst>
                        <a:ext uri="{FF2B5EF4-FFF2-40B4-BE49-F238E27FC236}">
                          <a16:creationId xmlns:a16="http://schemas.microsoft.com/office/drawing/2014/main" id="{C63DE39E-8939-74D4-74EF-5E2B0B4AAE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658254"/>
                      <a:ext cx="2031333" cy="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grpSp>
                  <p:nvGrpSpPr>
                    <p:cNvPr id="117" name="グループ">
                      <a:extLst>
                        <a:ext uri="{FF2B5EF4-FFF2-40B4-BE49-F238E27FC236}">
                          <a16:creationId xmlns:a16="http://schemas.microsoft.com/office/drawing/2014/main" id="{FDC390DF-E54D-7C8C-AD57-159FEBA020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45561" y="367664"/>
                      <a:ext cx="250303" cy="581181"/>
                      <a:chOff x="0" y="0"/>
                      <a:chExt cx="250301" cy="581180"/>
                    </a:xfrm>
                  </p:grpSpPr>
                  <p:sp>
                    <p:nvSpPr>
                      <p:cNvPr id="125" name="図形">
                        <a:extLst>
                          <a:ext uri="{FF2B5EF4-FFF2-40B4-BE49-F238E27FC236}">
                            <a16:creationId xmlns:a16="http://schemas.microsoft.com/office/drawing/2014/main" id="{C3DADCEC-7558-C0CD-B682-27066DF998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97" y="198691"/>
                        <a:ext cx="50706" cy="38020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489" y="21600"/>
                            </a:moveTo>
                            <a:lnTo>
                              <a:pt x="21600" y="21572"/>
                            </a:lnTo>
                            <a:lnTo>
                              <a:pt x="21504" y="110"/>
                            </a:lnTo>
                            <a:lnTo>
                              <a:pt x="0" y="0"/>
                            </a:lnTo>
                            <a:lnTo>
                              <a:pt x="489" y="21600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rgbClr val="D6D6D6"/>
                          </a:gs>
                          <a:gs pos="100000">
                            <a:srgbClr val="424242"/>
                          </a:gs>
                        </a:gsLst>
                        <a:lin ang="3060074" scaled="0"/>
                      </a:gra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26" name="図形">
                        <a:extLst>
                          <a:ext uri="{FF2B5EF4-FFF2-40B4-BE49-F238E27FC236}">
                            <a16:creationId xmlns:a16="http://schemas.microsoft.com/office/drawing/2014/main" id="{43027EFA-4D31-FE8A-DF76-9F0F364379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583" y="7205"/>
                        <a:ext cx="190104" cy="5667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7259"/>
                            </a:moveTo>
                            <a:lnTo>
                              <a:pt x="155" y="21600"/>
                            </a:lnTo>
                            <a:lnTo>
                              <a:pt x="21600" y="13661"/>
                            </a:lnTo>
                            <a:lnTo>
                              <a:pt x="21556" y="0"/>
                            </a:lnTo>
                            <a:lnTo>
                              <a:pt x="0" y="7259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rgbClr val="EBEBEB"/>
                          </a:gs>
                          <a:gs pos="100000">
                            <a:srgbClr val="424242"/>
                          </a:gs>
                        </a:gsLst>
                        <a:lin ang="938634" scaled="0"/>
                      </a:gra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27" name="図形">
                        <a:extLst>
                          <a:ext uri="{FF2B5EF4-FFF2-40B4-BE49-F238E27FC236}">
                            <a16:creationId xmlns:a16="http://schemas.microsoft.com/office/drawing/2014/main" id="{A39D968D-2242-D29C-6C2F-2FED20722A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82" y="535"/>
                        <a:ext cx="238359" cy="19478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21469"/>
                            </a:moveTo>
                            <a:lnTo>
                              <a:pt x="4153" y="21600"/>
                            </a:lnTo>
                            <a:lnTo>
                              <a:pt x="21600" y="0"/>
                            </a:lnTo>
                            <a:lnTo>
                              <a:pt x="17064" y="153"/>
                            </a:lnTo>
                            <a:lnTo>
                              <a:pt x="0" y="21469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rgbClr val="EBEBEB"/>
                          </a:gs>
                          <a:gs pos="100000">
                            <a:srgbClr val="424242"/>
                          </a:gs>
                        </a:gsLst>
                        <a:lin ang="20026314" scaled="0"/>
                      </a:gra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28" name="線">
                        <a:extLst>
                          <a:ext uri="{FF2B5EF4-FFF2-40B4-BE49-F238E27FC236}">
                            <a16:creationId xmlns:a16="http://schemas.microsoft.com/office/drawing/2014/main" id="{7F61F9BD-DA45-1FE5-315A-8AEB10C91272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248793" y="-1"/>
                        <a:ext cx="1" cy="367754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29" name="線">
                        <a:extLst>
                          <a:ext uri="{FF2B5EF4-FFF2-40B4-BE49-F238E27FC236}">
                            <a16:creationId xmlns:a16="http://schemas.microsoft.com/office/drawing/2014/main" id="{A3DD0AE8-C616-EF09-7684-E7BD05D4CE2E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1596" y="191629"/>
                        <a:ext cx="1" cy="389552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30" name="線">
                        <a:extLst>
                          <a:ext uri="{FF2B5EF4-FFF2-40B4-BE49-F238E27FC236}">
                            <a16:creationId xmlns:a16="http://schemas.microsoft.com/office/drawing/2014/main" id="{8ADC2F7A-523B-F730-41F6-9F701F404C46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56093" y="191629"/>
                        <a:ext cx="1" cy="389552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31" name="線">
                        <a:extLst>
                          <a:ext uri="{FF2B5EF4-FFF2-40B4-BE49-F238E27FC236}">
                            <a16:creationId xmlns:a16="http://schemas.microsoft.com/office/drawing/2014/main" id="{1D5C15CF-C4D9-4408-F0E4-4FFF4C068E21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56093" y="365173"/>
                        <a:ext cx="194209" cy="216008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32" name="線">
                        <a:extLst>
                          <a:ext uri="{FF2B5EF4-FFF2-40B4-BE49-F238E27FC236}">
                            <a16:creationId xmlns:a16="http://schemas.microsoft.com/office/drawing/2014/main" id="{3D362728-6769-1C9D-5AF8-A480249E1CB8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55339" y="30"/>
                        <a:ext cx="194209" cy="194209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33" name="線">
                        <a:extLst>
                          <a:ext uri="{FF2B5EF4-FFF2-40B4-BE49-F238E27FC236}">
                            <a16:creationId xmlns:a16="http://schemas.microsoft.com/office/drawing/2014/main" id="{C7CFA596-7AB3-BEA6-A4F7-872926B4B3DD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1228" y="30"/>
                        <a:ext cx="194209" cy="194209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34" name="線">
                        <a:extLst>
                          <a:ext uri="{FF2B5EF4-FFF2-40B4-BE49-F238E27FC236}">
                            <a16:creationId xmlns:a16="http://schemas.microsoft.com/office/drawing/2014/main" id="{DD8B30C7-2A2C-34A4-B667-45D0A145C0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581180"/>
                        <a:ext cx="55229" cy="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35" name="線">
                        <a:extLst>
                          <a:ext uri="{FF2B5EF4-FFF2-40B4-BE49-F238E27FC236}">
                            <a16:creationId xmlns:a16="http://schemas.microsoft.com/office/drawing/2014/main" id="{A8FC0FD0-6803-55F7-1D98-73EAF7FB27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198092"/>
                        <a:ext cx="55229" cy="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36" name="線">
                        <a:extLst>
                          <a:ext uri="{FF2B5EF4-FFF2-40B4-BE49-F238E27FC236}">
                            <a16:creationId xmlns:a16="http://schemas.microsoft.com/office/drawing/2014/main" id="{8BDA6152-0146-181C-70D4-C05253595F0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9381" y="2090"/>
                        <a:ext cx="55229" cy="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</p:grpSp>
                <p:sp>
                  <p:nvSpPr>
                    <p:cNvPr id="118" name="線">
                      <a:extLst>
                        <a:ext uri="{FF2B5EF4-FFF2-40B4-BE49-F238E27FC236}">
                          <a16:creationId xmlns:a16="http://schemas.microsoft.com/office/drawing/2014/main" id="{2C32A74B-A168-75A6-A94E-5A8A27B8DA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08305" y="657309"/>
                      <a:ext cx="2346997" cy="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sp>
                  <p:nvSpPr>
                    <p:cNvPr id="119" name="矢印">
                      <a:extLst>
                        <a:ext uri="{FF2B5EF4-FFF2-40B4-BE49-F238E27FC236}">
                          <a16:creationId xmlns:a16="http://schemas.microsoft.com/office/drawing/2014/main" id="{EAAE0F12-2153-AB93-26CE-60FA97AA9369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849503" y="164184"/>
                      <a:ext cx="440632" cy="112263"/>
                    </a:xfrm>
                    <a:prstGeom prst="rightArrow">
                      <a:avLst>
                        <a:gd name="adj1" fmla="val 44645"/>
                        <a:gd name="adj2" fmla="val 134378"/>
                      </a:avLst>
                    </a:prstGeom>
                    <a:solidFill>
                      <a:srgbClr val="011993"/>
                    </a:solidFill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sp>
                  <p:nvSpPr>
                    <p:cNvPr id="120" name="線">
                      <a:extLst>
                        <a:ext uri="{FF2B5EF4-FFF2-40B4-BE49-F238E27FC236}">
                          <a16:creationId xmlns:a16="http://schemas.microsoft.com/office/drawing/2014/main" id="{66752C37-675F-F0DE-A4A1-87BC87235CA2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925" y="126796"/>
                      <a:ext cx="1" cy="534297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sp>
                  <p:nvSpPr>
                    <p:cNvPr id="121" name="線">
                      <a:extLst>
                        <a:ext uri="{FF2B5EF4-FFF2-40B4-BE49-F238E27FC236}">
                          <a16:creationId xmlns:a16="http://schemas.microsoft.com/office/drawing/2014/main" id="{93F58FF0-535A-F352-2F02-14AE1F6525A8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925" y="332022"/>
                      <a:ext cx="329071" cy="32907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pic>
                  <p:nvPicPr>
                    <p:cNvPr id="122" name="イメージ" descr="イメージ">
                      <a:extLst>
                        <a:ext uri="{FF2B5EF4-FFF2-40B4-BE49-F238E27FC236}">
                          <a16:creationId xmlns:a16="http://schemas.microsoft.com/office/drawing/2014/main" id="{0E9482BF-6C78-AFE6-C17B-C413C48BE66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47533" y="7468"/>
                      <a:ext cx="125151" cy="174943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123" name="イメージ" descr="イメージ">
                      <a:extLst>
                        <a:ext uri="{FF2B5EF4-FFF2-40B4-BE49-F238E27FC236}">
                          <a16:creationId xmlns:a16="http://schemas.microsoft.com/office/drawing/2014/main" id="{DB248F2C-2FA8-D728-C4B2-7F193FC5C93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4302064" y="454911"/>
                      <a:ext cx="125318" cy="123390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124" name="イメージ" descr="イメージ">
                      <a:extLst>
                        <a:ext uri="{FF2B5EF4-FFF2-40B4-BE49-F238E27FC236}">
                          <a16:creationId xmlns:a16="http://schemas.microsoft.com/office/drawing/2014/main" id="{4DA4195B-4EC1-A9DE-4FBF-735D6D89C7C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273165" y="159440"/>
                      <a:ext cx="125151" cy="112761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110" name="円形">
                    <a:extLst>
                      <a:ext uri="{FF2B5EF4-FFF2-40B4-BE49-F238E27FC236}">
                        <a16:creationId xmlns:a16="http://schemas.microsoft.com/office/drawing/2014/main" id="{42F894EC-3CF3-B557-1E16-9574D1FD36C4}"/>
                      </a:ext>
                    </a:extLst>
                  </p:cNvPr>
                  <p:cNvSpPr/>
                  <p:nvPr/>
                </p:nvSpPr>
                <p:spPr>
                  <a:xfrm>
                    <a:off x="2996944" y="536038"/>
                    <a:ext cx="240675" cy="24067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73FDFF"/>
                      </a:gs>
                      <a:gs pos="32484">
                        <a:srgbClr val="3C98FF"/>
                      </a:gs>
                      <a:gs pos="53712">
                        <a:srgbClr val="0433FF"/>
                      </a:gs>
                      <a:gs pos="100000">
                        <a:srgbClr val="011993"/>
                      </a:gs>
                    </a:gsLst>
                    <a:path path="shape">
                      <a:fillToRect l="66457" t="34113" r="33542" b="65886"/>
                    </a:path>
                  </a:gra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11" name="矢印">
                    <a:extLst>
                      <a:ext uri="{FF2B5EF4-FFF2-40B4-BE49-F238E27FC236}">
                        <a16:creationId xmlns:a16="http://schemas.microsoft.com/office/drawing/2014/main" id="{E4C176F2-6CCD-2DD5-BE3C-375CBE63E2F6}"/>
                      </a:ext>
                    </a:extLst>
                  </p:cNvPr>
                  <p:cNvSpPr/>
                  <p:nvPr/>
                </p:nvSpPr>
                <p:spPr>
                  <a:xfrm>
                    <a:off x="3208110" y="600244"/>
                    <a:ext cx="916532" cy="112263"/>
                  </a:xfrm>
                  <a:prstGeom prst="rightArrow">
                    <a:avLst>
                      <a:gd name="adj1" fmla="val 52243"/>
                      <a:gd name="adj2" fmla="val 188722"/>
                    </a:avLst>
                  </a:prstGeom>
                  <a:solidFill>
                    <a:srgbClr val="FF2600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12" name="矢印">
                    <a:extLst>
                      <a:ext uri="{FF2B5EF4-FFF2-40B4-BE49-F238E27FC236}">
                        <a16:creationId xmlns:a16="http://schemas.microsoft.com/office/drawing/2014/main" id="{50B0057E-FE74-85A5-9C83-4BEFF1EFDDEC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840130" y="234746"/>
                    <a:ext cx="558596" cy="112262"/>
                  </a:xfrm>
                  <a:prstGeom prst="rightArrow">
                    <a:avLst>
                      <a:gd name="adj1" fmla="val 45223"/>
                      <a:gd name="adj2" fmla="val 128646"/>
                    </a:avLst>
                  </a:prstGeom>
                  <a:solidFill>
                    <a:srgbClr val="FFFB00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13" name="矢印">
                    <a:extLst>
                      <a:ext uri="{FF2B5EF4-FFF2-40B4-BE49-F238E27FC236}">
                        <a16:creationId xmlns:a16="http://schemas.microsoft.com/office/drawing/2014/main" id="{58C2F3D2-FCE7-EAEE-373A-D56C990D48F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68381" y="934572"/>
                    <a:ext cx="558596" cy="112262"/>
                  </a:xfrm>
                  <a:prstGeom prst="rightArrow">
                    <a:avLst>
                      <a:gd name="adj1" fmla="val 45223"/>
                      <a:gd name="adj2" fmla="val 128646"/>
                    </a:avLst>
                  </a:prstGeom>
                  <a:solidFill>
                    <a:srgbClr val="FFFB00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14" name="円形">
                    <a:extLst>
                      <a:ext uri="{FF2B5EF4-FFF2-40B4-BE49-F238E27FC236}">
                        <a16:creationId xmlns:a16="http://schemas.microsoft.com/office/drawing/2014/main" id="{7C4FFC59-3021-B7CB-21C3-39879AACD883}"/>
                      </a:ext>
                    </a:extLst>
                  </p:cNvPr>
                  <p:cNvSpPr/>
                  <p:nvPr/>
                </p:nvSpPr>
                <p:spPr>
                  <a:xfrm>
                    <a:off x="725195" y="545665"/>
                    <a:ext cx="240675" cy="24067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73FDFF"/>
                      </a:gs>
                      <a:gs pos="32484">
                        <a:srgbClr val="3C98FF"/>
                      </a:gs>
                      <a:gs pos="53712">
                        <a:srgbClr val="0433FF"/>
                      </a:gs>
                      <a:gs pos="100000">
                        <a:srgbClr val="011993"/>
                      </a:gs>
                    </a:gsLst>
                    <a:path path="shape">
                      <a:fillToRect l="66457" t="34113" r="33542" b="65886"/>
                    </a:path>
                  </a:gra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15" name="矢印">
                    <a:extLst>
                      <a:ext uri="{FF2B5EF4-FFF2-40B4-BE49-F238E27FC236}">
                        <a16:creationId xmlns:a16="http://schemas.microsoft.com/office/drawing/2014/main" id="{8D5A9B23-0015-195C-F52F-5EE5F9EA582B}"/>
                      </a:ext>
                    </a:extLst>
                  </p:cNvPr>
                  <p:cNvSpPr/>
                  <p:nvPr/>
                </p:nvSpPr>
                <p:spPr>
                  <a:xfrm>
                    <a:off x="936361" y="609872"/>
                    <a:ext cx="916532" cy="112262"/>
                  </a:xfrm>
                  <a:prstGeom prst="rightArrow">
                    <a:avLst>
                      <a:gd name="adj1" fmla="val 52243"/>
                      <a:gd name="adj2" fmla="val 188722"/>
                    </a:avLst>
                  </a:prstGeom>
                  <a:solidFill>
                    <a:srgbClr val="FF2600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</p:grpSp>
            <p:grpSp>
              <p:nvGrpSpPr>
                <p:cNvPr id="75" name="グループ">
                  <a:extLst>
                    <a:ext uri="{FF2B5EF4-FFF2-40B4-BE49-F238E27FC236}">
                      <a16:creationId xmlns:a16="http://schemas.microsoft.com/office/drawing/2014/main" id="{8B32590D-95E6-8119-9450-A1E911709A21}"/>
                    </a:ext>
                  </a:extLst>
                </p:cNvPr>
                <p:cNvGrpSpPr/>
                <p:nvPr/>
              </p:nvGrpSpPr>
              <p:grpSpPr>
                <a:xfrm>
                  <a:off x="688579" y="-1"/>
                  <a:ext cx="4455303" cy="1260375"/>
                  <a:chOff x="0" y="0"/>
                  <a:chExt cx="4455301" cy="1260373"/>
                </a:xfrm>
              </p:grpSpPr>
              <p:grpSp>
                <p:nvGrpSpPr>
                  <p:cNvPr id="81" name="グループ">
                    <a:extLst>
                      <a:ext uri="{FF2B5EF4-FFF2-40B4-BE49-F238E27FC236}">
                        <a16:creationId xmlns:a16="http://schemas.microsoft.com/office/drawing/2014/main" id="{ED9A7FB1-D35C-27D2-C21A-1CD14BB9C82D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0"/>
                    <a:ext cx="4455303" cy="948845"/>
                    <a:chOff x="0" y="0"/>
                    <a:chExt cx="4455301" cy="948844"/>
                  </a:xfrm>
                </p:grpSpPr>
                <p:sp>
                  <p:nvSpPr>
                    <p:cNvPr id="88" name="線">
                      <a:extLst>
                        <a:ext uri="{FF2B5EF4-FFF2-40B4-BE49-F238E27FC236}">
                          <a16:creationId xmlns:a16="http://schemas.microsoft.com/office/drawing/2014/main" id="{3A6935AE-AC85-2F1F-5CAD-99C7DD754B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658254"/>
                      <a:ext cx="2031333" cy="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grpSp>
                  <p:nvGrpSpPr>
                    <p:cNvPr id="89" name="グループ">
                      <a:extLst>
                        <a:ext uri="{FF2B5EF4-FFF2-40B4-BE49-F238E27FC236}">
                          <a16:creationId xmlns:a16="http://schemas.microsoft.com/office/drawing/2014/main" id="{9BC62D34-AC4A-A109-A2BB-76190041C92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45561" y="367664"/>
                      <a:ext cx="250303" cy="581181"/>
                      <a:chOff x="0" y="0"/>
                      <a:chExt cx="250301" cy="581180"/>
                    </a:xfrm>
                  </p:grpSpPr>
                  <p:sp>
                    <p:nvSpPr>
                      <p:cNvPr id="97" name="図形">
                        <a:extLst>
                          <a:ext uri="{FF2B5EF4-FFF2-40B4-BE49-F238E27FC236}">
                            <a16:creationId xmlns:a16="http://schemas.microsoft.com/office/drawing/2014/main" id="{1BDCC24F-CCF4-5443-6E85-528ECAEA74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97" y="198691"/>
                        <a:ext cx="50706" cy="38020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489" y="21600"/>
                            </a:moveTo>
                            <a:lnTo>
                              <a:pt x="21600" y="21572"/>
                            </a:lnTo>
                            <a:lnTo>
                              <a:pt x="21504" y="110"/>
                            </a:lnTo>
                            <a:lnTo>
                              <a:pt x="0" y="0"/>
                            </a:lnTo>
                            <a:lnTo>
                              <a:pt x="489" y="21600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rgbClr val="D6D6D6"/>
                          </a:gs>
                          <a:gs pos="100000">
                            <a:srgbClr val="424242"/>
                          </a:gs>
                        </a:gsLst>
                        <a:lin ang="3060074" scaled="0"/>
                      </a:gra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98" name="図形">
                        <a:extLst>
                          <a:ext uri="{FF2B5EF4-FFF2-40B4-BE49-F238E27FC236}">
                            <a16:creationId xmlns:a16="http://schemas.microsoft.com/office/drawing/2014/main" id="{85EED82C-EB6B-48E4-B71C-FBCA311ED9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583" y="7205"/>
                        <a:ext cx="190104" cy="5667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7259"/>
                            </a:moveTo>
                            <a:lnTo>
                              <a:pt x="155" y="21600"/>
                            </a:lnTo>
                            <a:lnTo>
                              <a:pt x="21600" y="13661"/>
                            </a:lnTo>
                            <a:lnTo>
                              <a:pt x="21556" y="0"/>
                            </a:lnTo>
                            <a:lnTo>
                              <a:pt x="0" y="7259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rgbClr val="EBEBEB"/>
                          </a:gs>
                          <a:gs pos="100000">
                            <a:srgbClr val="424242"/>
                          </a:gs>
                        </a:gsLst>
                        <a:lin ang="938634" scaled="0"/>
                      </a:gra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99" name="図形">
                        <a:extLst>
                          <a:ext uri="{FF2B5EF4-FFF2-40B4-BE49-F238E27FC236}">
                            <a16:creationId xmlns:a16="http://schemas.microsoft.com/office/drawing/2014/main" id="{32DB0FBD-7B3B-9B67-10F8-9AAF4021E3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82" y="535"/>
                        <a:ext cx="238359" cy="19478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21469"/>
                            </a:moveTo>
                            <a:lnTo>
                              <a:pt x="4153" y="21600"/>
                            </a:lnTo>
                            <a:lnTo>
                              <a:pt x="21600" y="0"/>
                            </a:lnTo>
                            <a:lnTo>
                              <a:pt x="17064" y="153"/>
                            </a:lnTo>
                            <a:lnTo>
                              <a:pt x="0" y="21469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rgbClr val="EBEBEB"/>
                          </a:gs>
                          <a:gs pos="100000">
                            <a:srgbClr val="424242"/>
                          </a:gs>
                        </a:gsLst>
                        <a:lin ang="20026314" scaled="0"/>
                      </a:gra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00" name="線">
                        <a:extLst>
                          <a:ext uri="{FF2B5EF4-FFF2-40B4-BE49-F238E27FC236}">
                            <a16:creationId xmlns:a16="http://schemas.microsoft.com/office/drawing/2014/main" id="{B7440FA3-DCC6-5306-BF80-582CE7A4508D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248793" y="-1"/>
                        <a:ext cx="1" cy="367754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01" name="線">
                        <a:extLst>
                          <a:ext uri="{FF2B5EF4-FFF2-40B4-BE49-F238E27FC236}">
                            <a16:creationId xmlns:a16="http://schemas.microsoft.com/office/drawing/2014/main" id="{C868F1A7-DE80-7D7B-2DCC-C57F5BB7B370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1596" y="191629"/>
                        <a:ext cx="1" cy="389552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02" name="線">
                        <a:extLst>
                          <a:ext uri="{FF2B5EF4-FFF2-40B4-BE49-F238E27FC236}">
                            <a16:creationId xmlns:a16="http://schemas.microsoft.com/office/drawing/2014/main" id="{146467EE-AC54-EF07-6C37-47B4E8BBFA96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56093" y="191629"/>
                        <a:ext cx="1" cy="389552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03" name="線">
                        <a:extLst>
                          <a:ext uri="{FF2B5EF4-FFF2-40B4-BE49-F238E27FC236}">
                            <a16:creationId xmlns:a16="http://schemas.microsoft.com/office/drawing/2014/main" id="{CB9666CE-EEF0-A150-7BBB-1F365044A943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56093" y="365173"/>
                        <a:ext cx="194209" cy="216008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04" name="線">
                        <a:extLst>
                          <a:ext uri="{FF2B5EF4-FFF2-40B4-BE49-F238E27FC236}">
                            <a16:creationId xmlns:a16="http://schemas.microsoft.com/office/drawing/2014/main" id="{29E5569C-DBC9-47A2-853F-EFC9F191838D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55339" y="30"/>
                        <a:ext cx="194209" cy="194209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05" name="線">
                        <a:extLst>
                          <a:ext uri="{FF2B5EF4-FFF2-40B4-BE49-F238E27FC236}">
                            <a16:creationId xmlns:a16="http://schemas.microsoft.com/office/drawing/2014/main" id="{DF6CC44A-1763-88C7-2C36-815A2BD3258A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1228" y="30"/>
                        <a:ext cx="194209" cy="194209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06" name="線">
                        <a:extLst>
                          <a:ext uri="{FF2B5EF4-FFF2-40B4-BE49-F238E27FC236}">
                            <a16:creationId xmlns:a16="http://schemas.microsoft.com/office/drawing/2014/main" id="{889F60A2-12A9-C051-C504-09105FFDBB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581180"/>
                        <a:ext cx="55229" cy="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07" name="線">
                        <a:extLst>
                          <a:ext uri="{FF2B5EF4-FFF2-40B4-BE49-F238E27FC236}">
                            <a16:creationId xmlns:a16="http://schemas.microsoft.com/office/drawing/2014/main" id="{D299D593-AE09-21E2-C7A7-DCD74D2276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198092"/>
                        <a:ext cx="55229" cy="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08" name="線">
                        <a:extLst>
                          <a:ext uri="{FF2B5EF4-FFF2-40B4-BE49-F238E27FC236}">
                            <a16:creationId xmlns:a16="http://schemas.microsoft.com/office/drawing/2014/main" id="{D3493205-02F6-EC0F-2249-BF6F83E15C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9381" y="2090"/>
                        <a:ext cx="55229" cy="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</p:grpSp>
                <p:sp>
                  <p:nvSpPr>
                    <p:cNvPr id="90" name="線">
                      <a:extLst>
                        <a:ext uri="{FF2B5EF4-FFF2-40B4-BE49-F238E27FC236}">
                          <a16:creationId xmlns:a16="http://schemas.microsoft.com/office/drawing/2014/main" id="{C61BAD30-7DD4-D467-8305-EAE616029B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08305" y="657309"/>
                      <a:ext cx="2346997" cy="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sp>
                  <p:nvSpPr>
                    <p:cNvPr id="91" name="矢印">
                      <a:extLst>
                        <a:ext uri="{FF2B5EF4-FFF2-40B4-BE49-F238E27FC236}">
                          <a16:creationId xmlns:a16="http://schemas.microsoft.com/office/drawing/2014/main" id="{63DE2BCB-3D50-4AFA-4A0D-90CB15E57707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849503" y="164184"/>
                      <a:ext cx="440632" cy="112263"/>
                    </a:xfrm>
                    <a:prstGeom prst="rightArrow">
                      <a:avLst>
                        <a:gd name="adj1" fmla="val 44645"/>
                        <a:gd name="adj2" fmla="val 134378"/>
                      </a:avLst>
                    </a:prstGeom>
                    <a:solidFill>
                      <a:srgbClr val="011993"/>
                    </a:solidFill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sp>
                  <p:nvSpPr>
                    <p:cNvPr id="92" name="線">
                      <a:extLst>
                        <a:ext uri="{FF2B5EF4-FFF2-40B4-BE49-F238E27FC236}">
                          <a16:creationId xmlns:a16="http://schemas.microsoft.com/office/drawing/2014/main" id="{95319CFE-270C-761F-4192-ECE1A64066B9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925" y="126796"/>
                      <a:ext cx="1" cy="534297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sp>
                  <p:nvSpPr>
                    <p:cNvPr id="93" name="線">
                      <a:extLst>
                        <a:ext uri="{FF2B5EF4-FFF2-40B4-BE49-F238E27FC236}">
                          <a16:creationId xmlns:a16="http://schemas.microsoft.com/office/drawing/2014/main" id="{6CAB62C7-755F-F2BC-2582-ED5258F3E730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925" y="332022"/>
                      <a:ext cx="329071" cy="32907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pic>
                  <p:nvPicPr>
                    <p:cNvPr id="94" name="イメージ" descr="イメージ">
                      <a:extLst>
                        <a:ext uri="{FF2B5EF4-FFF2-40B4-BE49-F238E27FC236}">
                          <a16:creationId xmlns:a16="http://schemas.microsoft.com/office/drawing/2014/main" id="{61BEDE8F-D6D3-CF07-98AB-09213C36040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47533" y="7468"/>
                      <a:ext cx="125151" cy="174943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95" name="イメージ" descr="イメージ">
                      <a:extLst>
                        <a:ext uri="{FF2B5EF4-FFF2-40B4-BE49-F238E27FC236}">
                          <a16:creationId xmlns:a16="http://schemas.microsoft.com/office/drawing/2014/main" id="{FD491530-1A76-899F-2BF9-E75EA629A17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4302064" y="454911"/>
                      <a:ext cx="125318" cy="123390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96" name="イメージ" descr="イメージ">
                      <a:extLst>
                        <a:ext uri="{FF2B5EF4-FFF2-40B4-BE49-F238E27FC236}">
                          <a16:creationId xmlns:a16="http://schemas.microsoft.com/office/drawing/2014/main" id="{C349063F-149E-AD4C-5D96-77C3DA79E72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273165" y="159440"/>
                      <a:ext cx="125151" cy="112761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82" name="矢印">
                    <a:extLst>
                      <a:ext uri="{FF2B5EF4-FFF2-40B4-BE49-F238E27FC236}">
                        <a16:creationId xmlns:a16="http://schemas.microsoft.com/office/drawing/2014/main" id="{7289EBBA-0E61-BCCC-0242-AB2DAACD29B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840130" y="924945"/>
                    <a:ext cx="558596" cy="112262"/>
                  </a:xfrm>
                  <a:prstGeom prst="rightArrow">
                    <a:avLst>
                      <a:gd name="adj1" fmla="val 45223"/>
                      <a:gd name="adj2" fmla="val 128646"/>
                    </a:avLst>
                  </a:prstGeom>
                  <a:solidFill>
                    <a:srgbClr val="FFFB00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83" name="円形">
                    <a:extLst>
                      <a:ext uri="{FF2B5EF4-FFF2-40B4-BE49-F238E27FC236}">
                        <a16:creationId xmlns:a16="http://schemas.microsoft.com/office/drawing/2014/main" id="{6AD39C3C-CB6D-577C-E519-09EE62F06D1C}"/>
                      </a:ext>
                    </a:extLst>
                  </p:cNvPr>
                  <p:cNvSpPr/>
                  <p:nvPr/>
                </p:nvSpPr>
                <p:spPr>
                  <a:xfrm>
                    <a:off x="2996944" y="536038"/>
                    <a:ext cx="240675" cy="24067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73FDFF"/>
                      </a:gs>
                      <a:gs pos="32484">
                        <a:srgbClr val="3C98FF"/>
                      </a:gs>
                      <a:gs pos="53712">
                        <a:srgbClr val="0433FF"/>
                      </a:gs>
                      <a:gs pos="100000">
                        <a:srgbClr val="011993"/>
                      </a:gs>
                    </a:gsLst>
                    <a:path path="shape">
                      <a:fillToRect l="66457" t="34113" r="33542" b="65886"/>
                    </a:path>
                  </a:gra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84" name="矢印">
                    <a:extLst>
                      <a:ext uri="{FF2B5EF4-FFF2-40B4-BE49-F238E27FC236}">
                        <a16:creationId xmlns:a16="http://schemas.microsoft.com/office/drawing/2014/main" id="{265BC381-5D1B-2FBB-9A99-6FBDACFA0630}"/>
                      </a:ext>
                    </a:extLst>
                  </p:cNvPr>
                  <p:cNvSpPr/>
                  <p:nvPr/>
                </p:nvSpPr>
                <p:spPr>
                  <a:xfrm>
                    <a:off x="3208110" y="600244"/>
                    <a:ext cx="916532" cy="112263"/>
                  </a:xfrm>
                  <a:prstGeom prst="rightArrow">
                    <a:avLst>
                      <a:gd name="adj1" fmla="val 52243"/>
                      <a:gd name="adj2" fmla="val 188722"/>
                    </a:avLst>
                  </a:prstGeom>
                  <a:solidFill>
                    <a:srgbClr val="FF2600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85" name="円形">
                    <a:extLst>
                      <a:ext uri="{FF2B5EF4-FFF2-40B4-BE49-F238E27FC236}">
                        <a16:creationId xmlns:a16="http://schemas.microsoft.com/office/drawing/2014/main" id="{2BA8F3EC-D3AC-06CD-AEC2-86FE78E0D8C1}"/>
                      </a:ext>
                    </a:extLst>
                  </p:cNvPr>
                  <p:cNvSpPr/>
                  <p:nvPr/>
                </p:nvSpPr>
                <p:spPr>
                  <a:xfrm>
                    <a:off x="725195" y="545665"/>
                    <a:ext cx="240675" cy="24067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73FDFF"/>
                      </a:gs>
                      <a:gs pos="32484">
                        <a:srgbClr val="3C98FF"/>
                      </a:gs>
                      <a:gs pos="53712">
                        <a:srgbClr val="0433FF"/>
                      </a:gs>
                      <a:gs pos="100000">
                        <a:srgbClr val="011993"/>
                      </a:gs>
                    </a:gsLst>
                    <a:path path="shape">
                      <a:fillToRect l="66457" t="34113" r="33542" b="65886"/>
                    </a:path>
                  </a:gra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86" name="矢印">
                    <a:extLst>
                      <a:ext uri="{FF2B5EF4-FFF2-40B4-BE49-F238E27FC236}">
                        <a16:creationId xmlns:a16="http://schemas.microsoft.com/office/drawing/2014/main" id="{C297F323-3A54-5130-0885-38C94423A1D2}"/>
                      </a:ext>
                    </a:extLst>
                  </p:cNvPr>
                  <p:cNvSpPr/>
                  <p:nvPr/>
                </p:nvSpPr>
                <p:spPr>
                  <a:xfrm>
                    <a:off x="936361" y="609872"/>
                    <a:ext cx="916532" cy="112262"/>
                  </a:xfrm>
                  <a:prstGeom prst="rightArrow">
                    <a:avLst>
                      <a:gd name="adj1" fmla="val 52243"/>
                      <a:gd name="adj2" fmla="val 188722"/>
                    </a:avLst>
                  </a:prstGeom>
                  <a:solidFill>
                    <a:srgbClr val="FF2600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87" name="矢印">
                    <a:extLst>
                      <a:ext uri="{FF2B5EF4-FFF2-40B4-BE49-F238E27FC236}">
                        <a16:creationId xmlns:a16="http://schemas.microsoft.com/office/drawing/2014/main" id="{3E8C17ED-D4F1-C8C4-4AE3-E52E42F50D1A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568381" y="244372"/>
                    <a:ext cx="558596" cy="112263"/>
                  </a:xfrm>
                  <a:prstGeom prst="rightArrow">
                    <a:avLst>
                      <a:gd name="adj1" fmla="val 45223"/>
                      <a:gd name="adj2" fmla="val 128646"/>
                    </a:avLst>
                  </a:prstGeom>
                  <a:solidFill>
                    <a:srgbClr val="FFFB00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</p:grpSp>
            <p:grpSp>
              <p:nvGrpSpPr>
                <p:cNvPr id="76" name="グループ">
                  <a:extLst>
                    <a:ext uri="{FF2B5EF4-FFF2-40B4-BE49-F238E27FC236}">
                      <a16:creationId xmlns:a16="http://schemas.microsoft.com/office/drawing/2014/main" id="{92BA997B-5B71-3B2A-41B8-F9A729FCA2C2}"/>
                    </a:ext>
                  </a:extLst>
                </p:cNvPr>
                <p:cNvGrpSpPr/>
                <p:nvPr/>
              </p:nvGrpSpPr>
              <p:grpSpPr>
                <a:xfrm>
                  <a:off x="-1" y="1524377"/>
                  <a:ext cx="5145724" cy="435032"/>
                  <a:chOff x="0" y="0"/>
                  <a:chExt cx="5145722" cy="435031"/>
                </a:xfrm>
              </p:grpSpPr>
              <p:sp>
                <p:nvSpPr>
                  <p:cNvPr id="78" name="線">
                    <a:extLst>
                      <a:ext uri="{FF2B5EF4-FFF2-40B4-BE49-F238E27FC236}">
                        <a16:creationId xmlns:a16="http://schemas.microsoft.com/office/drawing/2014/main" id="{1CB70E01-A087-B42C-01B5-EFE5B8007077}"/>
                      </a:ext>
                    </a:extLst>
                  </p:cNvPr>
                  <p:cNvSpPr/>
                  <p:nvPr/>
                </p:nvSpPr>
                <p:spPr>
                  <a:xfrm>
                    <a:off x="0" y="217515"/>
                    <a:ext cx="317500" cy="1"/>
                  </a:xfrm>
                  <a:prstGeom prst="line">
                    <a:avLst/>
                  </a:prstGeom>
                  <a:noFill/>
                  <a:ln w="762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79" name="接続の線">
                    <a:extLst>
                      <a:ext uri="{FF2B5EF4-FFF2-40B4-BE49-F238E27FC236}">
                        <a16:creationId xmlns:a16="http://schemas.microsoft.com/office/drawing/2014/main" id="{97391863-AD71-FCD6-B7FD-A067686EF5ED}"/>
                      </a:ext>
                    </a:extLst>
                  </p:cNvPr>
                  <p:cNvSpPr/>
                  <p:nvPr/>
                </p:nvSpPr>
                <p:spPr>
                  <a:xfrm>
                    <a:off x="205422" y="0"/>
                    <a:ext cx="302542" cy="4350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200" h="21600" extrusionOk="0">
                        <a:moveTo>
                          <a:pt x="0" y="0"/>
                        </a:moveTo>
                        <a:cubicBezTo>
                          <a:pt x="21600" y="7200"/>
                          <a:pt x="21600" y="14400"/>
                          <a:pt x="0" y="21600"/>
                        </a:cubicBezTo>
                      </a:path>
                    </a:pathLst>
                  </a:custGeom>
                  <a:noFill/>
                  <a:ln w="508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80" name="線">
                    <a:extLst>
                      <a:ext uri="{FF2B5EF4-FFF2-40B4-BE49-F238E27FC236}">
                        <a16:creationId xmlns:a16="http://schemas.microsoft.com/office/drawing/2014/main" id="{CD0C2879-413D-C900-8303-073925C80C9F}"/>
                      </a:ext>
                    </a:extLst>
                  </p:cNvPr>
                  <p:cNvSpPr/>
                  <p:nvPr/>
                </p:nvSpPr>
                <p:spPr>
                  <a:xfrm>
                    <a:off x="202241" y="433476"/>
                    <a:ext cx="4943482" cy="1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</p:grpSp>
            <p:pic>
              <p:nvPicPr>
                <p:cNvPr id="77" name="イメージ" descr="イメージ">
                  <a:extLst>
                    <a:ext uri="{FF2B5EF4-FFF2-40B4-BE49-F238E27FC236}">
                      <a16:creationId xmlns:a16="http://schemas.microsoft.com/office/drawing/2014/main" id="{C08EE99F-5A7B-7C4D-A709-C3193D38BC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74899" y="2083930"/>
                  <a:ext cx="3886201" cy="39286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0" name="グループ">
                <a:extLst>
                  <a:ext uri="{FF2B5EF4-FFF2-40B4-BE49-F238E27FC236}">
                    <a16:creationId xmlns:a16="http://schemas.microsoft.com/office/drawing/2014/main" id="{55FA1ACE-75CA-BB8D-6004-85AB4A84A014}"/>
                  </a:ext>
                </a:extLst>
              </p:cNvPr>
              <p:cNvGrpSpPr/>
              <p:nvPr/>
            </p:nvGrpSpPr>
            <p:grpSpPr>
              <a:xfrm>
                <a:off x="0" y="5476820"/>
                <a:ext cx="5145723" cy="2392841"/>
                <a:chOff x="0" y="0"/>
                <a:chExt cx="5145722" cy="2392840"/>
              </a:xfrm>
            </p:grpSpPr>
            <p:grpSp>
              <p:nvGrpSpPr>
                <p:cNvPr id="11" name="グループ">
                  <a:extLst>
                    <a:ext uri="{FF2B5EF4-FFF2-40B4-BE49-F238E27FC236}">
                      <a16:creationId xmlns:a16="http://schemas.microsoft.com/office/drawing/2014/main" id="{FAA801B5-9D33-C6A1-03EF-3A823644E821}"/>
                    </a:ext>
                  </a:extLst>
                </p:cNvPr>
                <p:cNvGrpSpPr/>
                <p:nvPr/>
              </p:nvGrpSpPr>
              <p:grpSpPr>
                <a:xfrm>
                  <a:off x="688579" y="-1"/>
                  <a:ext cx="4455303" cy="948846"/>
                  <a:chOff x="0" y="0"/>
                  <a:chExt cx="4455301" cy="948844"/>
                </a:xfrm>
              </p:grpSpPr>
              <p:grpSp>
                <p:nvGrpSpPr>
                  <p:cNvPr id="46" name="グループ">
                    <a:extLst>
                      <a:ext uri="{FF2B5EF4-FFF2-40B4-BE49-F238E27FC236}">
                        <a16:creationId xmlns:a16="http://schemas.microsoft.com/office/drawing/2014/main" id="{5548FF50-344A-ADDE-9AA9-C45FE90896F3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0"/>
                    <a:ext cx="4455303" cy="948845"/>
                    <a:chOff x="0" y="0"/>
                    <a:chExt cx="4455301" cy="948844"/>
                  </a:xfrm>
                </p:grpSpPr>
                <p:sp>
                  <p:nvSpPr>
                    <p:cNvPr id="53" name="線">
                      <a:extLst>
                        <a:ext uri="{FF2B5EF4-FFF2-40B4-BE49-F238E27FC236}">
                          <a16:creationId xmlns:a16="http://schemas.microsoft.com/office/drawing/2014/main" id="{41F2C2B6-B9FC-663D-6E2E-42A8377320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658254"/>
                      <a:ext cx="2031333" cy="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grpSp>
                  <p:nvGrpSpPr>
                    <p:cNvPr id="54" name="グループ">
                      <a:extLst>
                        <a:ext uri="{FF2B5EF4-FFF2-40B4-BE49-F238E27FC236}">
                          <a16:creationId xmlns:a16="http://schemas.microsoft.com/office/drawing/2014/main" id="{77FFD3BA-2A02-069B-3CE5-79D5279166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45561" y="367664"/>
                      <a:ext cx="250303" cy="581181"/>
                      <a:chOff x="0" y="0"/>
                      <a:chExt cx="250301" cy="581180"/>
                    </a:xfrm>
                  </p:grpSpPr>
                  <p:sp>
                    <p:nvSpPr>
                      <p:cNvPr id="62" name="図形">
                        <a:extLst>
                          <a:ext uri="{FF2B5EF4-FFF2-40B4-BE49-F238E27FC236}">
                            <a16:creationId xmlns:a16="http://schemas.microsoft.com/office/drawing/2014/main" id="{0E76FED1-8FD9-7101-F45A-EBE9539002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97" y="198691"/>
                        <a:ext cx="50706" cy="38020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489" y="21600"/>
                            </a:moveTo>
                            <a:lnTo>
                              <a:pt x="21600" y="21572"/>
                            </a:lnTo>
                            <a:lnTo>
                              <a:pt x="21504" y="110"/>
                            </a:lnTo>
                            <a:lnTo>
                              <a:pt x="0" y="0"/>
                            </a:lnTo>
                            <a:lnTo>
                              <a:pt x="489" y="21600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rgbClr val="D6D6D6"/>
                          </a:gs>
                          <a:gs pos="100000">
                            <a:srgbClr val="424242"/>
                          </a:gs>
                        </a:gsLst>
                        <a:lin ang="3060074" scaled="0"/>
                      </a:gra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3" name="図形">
                        <a:extLst>
                          <a:ext uri="{FF2B5EF4-FFF2-40B4-BE49-F238E27FC236}">
                            <a16:creationId xmlns:a16="http://schemas.microsoft.com/office/drawing/2014/main" id="{DA15FBCF-0744-99C0-9D7C-6E6985B2D71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583" y="7205"/>
                        <a:ext cx="190104" cy="5667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7259"/>
                            </a:moveTo>
                            <a:lnTo>
                              <a:pt x="155" y="21600"/>
                            </a:lnTo>
                            <a:lnTo>
                              <a:pt x="21600" y="13661"/>
                            </a:lnTo>
                            <a:lnTo>
                              <a:pt x="21556" y="0"/>
                            </a:lnTo>
                            <a:lnTo>
                              <a:pt x="0" y="7259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rgbClr val="EBEBEB"/>
                          </a:gs>
                          <a:gs pos="100000">
                            <a:srgbClr val="424242"/>
                          </a:gs>
                        </a:gsLst>
                        <a:lin ang="938634" scaled="0"/>
                      </a:gra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4" name="図形">
                        <a:extLst>
                          <a:ext uri="{FF2B5EF4-FFF2-40B4-BE49-F238E27FC236}">
                            <a16:creationId xmlns:a16="http://schemas.microsoft.com/office/drawing/2014/main" id="{D5E5C9BF-6884-30E8-FF4D-475392606E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82" y="535"/>
                        <a:ext cx="238359" cy="19478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21469"/>
                            </a:moveTo>
                            <a:lnTo>
                              <a:pt x="4153" y="21600"/>
                            </a:lnTo>
                            <a:lnTo>
                              <a:pt x="21600" y="0"/>
                            </a:lnTo>
                            <a:lnTo>
                              <a:pt x="17064" y="153"/>
                            </a:lnTo>
                            <a:lnTo>
                              <a:pt x="0" y="21469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rgbClr val="EBEBEB"/>
                          </a:gs>
                          <a:gs pos="100000">
                            <a:srgbClr val="424242"/>
                          </a:gs>
                        </a:gsLst>
                        <a:lin ang="20026314" scaled="0"/>
                      </a:gra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5" name="線">
                        <a:extLst>
                          <a:ext uri="{FF2B5EF4-FFF2-40B4-BE49-F238E27FC236}">
                            <a16:creationId xmlns:a16="http://schemas.microsoft.com/office/drawing/2014/main" id="{8D7264C6-599E-9D9C-A8B9-2C996A87088E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248793" y="-1"/>
                        <a:ext cx="1" cy="367754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6" name="線">
                        <a:extLst>
                          <a:ext uri="{FF2B5EF4-FFF2-40B4-BE49-F238E27FC236}">
                            <a16:creationId xmlns:a16="http://schemas.microsoft.com/office/drawing/2014/main" id="{7A7BB221-9289-7569-317D-4F5FDF022570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1596" y="191629"/>
                        <a:ext cx="1" cy="389552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7" name="線">
                        <a:extLst>
                          <a:ext uri="{FF2B5EF4-FFF2-40B4-BE49-F238E27FC236}">
                            <a16:creationId xmlns:a16="http://schemas.microsoft.com/office/drawing/2014/main" id="{3D71C1D9-C488-494C-F80A-06E70957B2E1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56093" y="191629"/>
                        <a:ext cx="1" cy="389552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8" name="線">
                        <a:extLst>
                          <a:ext uri="{FF2B5EF4-FFF2-40B4-BE49-F238E27FC236}">
                            <a16:creationId xmlns:a16="http://schemas.microsoft.com/office/drawing/2014/main" id="{A1DD18C0-F146-2718-D0BF-564BCE5CF2F6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56093" y="365173"/>
                        <a:ext cx="194209" cy="216008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9" name="線">
                        <a:extLst>
                          <a:ext uri="{FF2B5EF4-FFF2-40B4-BE49-F238E27FC236}">
                            <a16:creationId xmlns:a16="http://schemas.microsoft.com/office/drawing/2014/main" id="{EE255A8C-C871-A75A-CC12-AA2F15B66EA6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55339" y="30"/>
                        <a:ext cx="194209" cy="194209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70" name="線">
                        <a:extLst>
                          <a:ext uri="{FF2B5EF4-FFF2-40B4-BE49-F238E27FC236}">
                            <a16:creationId xmlns:a16="http://schemas.microsoft.com/office/drawing/2014/main" id="{50D4FD03-52D3-62BA-D97B-F0B21BE59E78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1228" y="30"/>
                        <a:ext cx="194209" cy="194209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71" name="線">
                        <a:extLst>
                          <a:ext uri="{FF2B5EF4-FFF2-40B4-BE49-F238E27FC236}">
                            <a16:creationId xmlns:a16="http://schemas.microsoft.com/office/drawing/2014/main" id="{8E51D7BA-0052-BD10-B070-05BA163ED2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581180"/>
                        <a:ext cx="55229" cy="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72" name="線">
                        <a:extLst>
                          <a:ext uri="{FF2B5EF4-FFF2-40B4-BE49-F238E27FC236}">
                            <a16:creationId xmlns:a16="http://schemas.microsoft.com/office/drawing/2014/main" id="{9E2B8B63-21DC-4937-18F7-8E04FFDABE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198092"/>
                        <a:ext cx="55229" cy="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73" name="線">
                        <a:extLst>
                          <a:ext uri="{FF2B5EF4-FFF2-40B4-BE49-F238E27FC236}">
                            <a16:creationId xmlns:a16="http://schemas.microsoft.com/office/drawing/2014/main" id="{CA274955-9B8C-42B6-7899-93AF39E11F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9381" y="2090"/>
                        <a:ext cx="55229" cy="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</p:grpSp>
                <p:sp>
                  <p:nvSpPr>
                    <p:cNvPr id="55" name="線">
                      <a:extLst>
                        <a:ext uri="{FF2B5EF4-FFF2-40B4-BE49-F238E27FC236}">
                          <a16:creationId xmlns:a16="http://schemas.microsoft.com/office/drawing/2014/main" id="{15EC4702-7132-A383-AFAD-F2114C3F0E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08305" y="657309"/>
                      <a:ext cx="2346997" cy="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sp>
                  <p:nvSpPr>
                    <p:cNvPr id="56" name="矢印">
                      <a:extLst>
                        <a:ext uri="{FF2B5EF4-FFF2-40B4-BE49-F238E27FC236}">
                          <a16:creationId xmlns:a16="http://schemas.microsoft.com/office/drawing/2014/main" id="{E3E907DD-1B0A-57E5-6DC7-6AF75E3EEFE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849503" y="164184"/>
                      <a:ext cx="440632" cy="112263"/>
                    </a:xfrm>
                    <a:prstGeom prst="rightArrow">
                      <a:avLst>
                        <a:gd name="adj1" fmla="val 44645"/>
                        <a:gd name="adj2" fmla="val 134378"/>
                      </a:avLst>
                    </a:prstGeom>
                    <a:solidFill>
                      <a:srgbClr val="011993"/>
                    </a:solidFill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sp>
                  <p:nvSpPr>
                    <p:cNvPr id="57" name="線">
                      <a:extLst>
                        <a:ext uri="{FF2B5EF4-FFF2-40B4-BE49-F238E27FC236}">
                          <a16:creationId xmlns:a16="http://schemas.microsoft.com/office/drawing/2014/main" id="{AD0E80C8-52E6-7642-3CCC-CA57DF423DFB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925" y="126796"/>
                      <a:ext cx="1" cy="534297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sp>
                  <p:nvSpPr>
                    <p:cNvPr id="58" name="線">
                      <a:extLst>
                        <a:ext uri="{FF2B5EF4-FFF2-40B4-BE49-F238E27FC236}">
                          <a16:creationId xmlns:a16="http://schemas.microsoft.com/office/drawing/2014/main" id="{A2614B04-2EEC-AD22-D2AF-4374BB1ACBF2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925" y="332022"/>
                      <a:ext cx="329071" cy="32907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pic>
                  <p:nvPicPr>
                    <p:cNvPr id="59" name="イメージ" descr="イメージ">
                      <a:extLst>
                        <a:ext uri="{FF2B5EF4-FFF2-40B4-BE49-F238E27FC236}">
                          <a16:creationId xmlns:a16="http://schemas.microsoft.com/office/drawing/2014/main" id="{C358936F-DA0E-60FC-611F-0EC0AE57FE1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47533" y="7468"/>
                      <a:ext cx="125151" cy="174943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60" name="イメージ" descr="イメージ">
                      <a:extLst>
                        <a:ext uri="{FF2B5EF4-FFF2-40B4-BE49-F238E27FC236}">
                          <a16:creationId xmlns:a16="http://schemas.microsoft.com/office/drawing/2014/main" id="{E142C188-F24E-175F-873C-837BB01B0A0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4302064" y="454911"/>
                      <a:ext cx="125318" cy="123390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61" name="イメージ" descr="イメージ">
                      <a:extLst>
                        <a:ext uri="{FF2B5EF4-FFF2-40B4-BE49-F238E27FC236}">
                          <a16:creationId xmlns:a16="http://schemas.microsoft.com/office/drawing/2014/main" id="{E3D8583E-3553-3E8E-8FD8-2A8E8577085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273165" y="159440"/>
                      <a:ext cx="125151" cy="112761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47" name="矢印">
                    <a:extLst>
                      <a:ext uri="{FF2B5EF4-FFF2-40B4-BE49-F238E27FC236}">
                        <a16:creationId xmlns:a16="http://schemas.microsoft.com/office/drawing/2014/main" id="{46E3A33D-7C7C-B310-C2C3-E95A153329B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496446" y="600244"/>
                    <a:ext cx="558595" cy="112263"/>
                  </a:xfrm>
                  <a:prstGeom prst="rightArrow">
                    <a:avLst>
                      <a:gd name="adj1" fmla="val 45223"/>
                      <a:gd name="adj2" fmla="val 128646"/>
                    </a:avLst>
                  </a:prstGeom>
                  <a:solidFill>
                    <a:srgbClr val="FFFB00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48" name="円形">
                    <a:extLst>
                      <a:ext uri="{FF2B5EF4-FFF2-40B4-BE49-F238E27FC236}">
                        <a16:creationId xmlns:a16="http://schemas.microsoft.com/office/drawing/2014/main" id="{20308543-933F-A79D-F776-E4C04D31E885}"/>
                      </a:ext>
                    </a:extLst>
                  </p:cNvPr>
                  <p:cNvSpPr/>
                  <p:nvPr/>
                </p:nvSpPr>
                <p:spPr>
                  <a:xfrm>
                    <a:off x="2996944" y="536038"/>
                    <a:ext cx="240675" cy="24067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73FDFF"/>
                      </a:gs>
                      <a:gs pos="32484">
                        <a:srgbClr val="3C98FF"/>
                      </a:gs>
                      <a:gs pos="53712">
                        <a:srgbClr val="0433FF"/>
                      </a:gs>
                      <a:gs pos="100000">
                        <a:srgbClr val="011993"/>
                      </a:gs>
                    </a:gsLst>
                    <a:path path="shape">
                      <a:fillToRect l="66457" t="34113" r="33542" b="65886"/>
                    </a:path>
                  </a:gra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49" name="矢印">
                    <a:extLst>
                      <a:ext uri="{FF2B5EF4-FFF2-40B4-BE49-F238E27FC236}">
                        <a16:creationId xmlns:a16="http://schemas.microsoft.com/office/drawing/2014/main" id="{2BD4C521-4AA4-11D8-267F-E2A8B6DC4CCF}"/>
                      </a:ext>
                    </a:extLst>
                  </p:cNvPr>
                  <p:cNvSpPr/>
                  <p:nvPr/>
                </p:nvSpPr>
                <p:spPr>
                  <a:xfrm>
                    <a:off x="3208110" y="600244"/>
                    <a:ext cx="916532" cy="112263"/>
                  </a:xfrm>
                  <a:prstGeom prst="rightArrow">
                    <a:avLst>
                      <a:gd name="adj1" fmla="val 52243"/>
                      <a:gd name="adj2" fmla="val 188722"/>
                    </a:avLst>
                  </a:prstGeom>
                  <a:solidFill>
                    <a:srgbClr val="FF2600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50" name="円形">
                    <a:extLst>
                      <a:ext uri="{FF2B5EF4-FFF2-40B4-BE49-F238E27FC236}">
                        <a16:creationId xmlns:a16="http://schemas.microsoft.com/office/drawing/2014/main" id="{9E6EDC54-A486-2586-9137-F0E91284361F}"/>
                      </a:ext>
                    </a:extLst>
                  </p:cNvPr>
                  <p:cNvSpPr/>
                  <p:nvPr/>
                </p:nvSpPr>
                <p:spPr>
                  <a:xfrm>
                    <a:off x="725195" y="545665"/>
                    <a:ext cx="240675" cy="24067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73FDFF"/>
                      </a:gs>
                      <a:gs pos="32484">
                        <a:srgbClr val="3C98FF"/>
                      </a:gs>
                      <a:gs pos="53712">
                        <a:srgbClr val="0433FF"/>
                      </a:gs>
                      <a:gs pos="100000">
                        <a:srgbClr val="011993"/>
                      </a:gs>
                    </a:gsLst>
                    <a:path path="shape">
                      <a:fillToRect l="66457" t="34113" r="33542" b="65886"/>
                    </a:path>
                  </a:gra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51" name="矢印">
                    <a:extLst>
                      <a:ext uri="{FF2B5EF4-FFF2-40B4-BE49-F238E27FC236}">
                        <a16:creationId xmlns:a16="http://schemas.microsoft.com/office/drawing/2014/main" id="{4F490852-1649-0320-F69D-80F6996B9782}"/>
                      </a:ext>
                    </a:extLst>
                  </p:cNvPr>
                  <p:cNvSpPr/>
                  <p:nvPr/>
                </p:nvSpPr>
                <p:spPr>
                  <a:xfrm>
                    <a:off x="936361" y="609872"/>
                    <a:ext cx="916532" cy="112262"/>
                  </a:xfrm>
                  <a:prstGeom prst="rightArrow">
                    <a:avLst>
                      <a:gd name="adj1" fmla="val 52243"/>
                      <a:gd name="adj2" fmla="val 188722"/>
                    </a:avLst>
                  </a:prstGeom>
                  <a:solidFill>
                    <a:srgbClr val="FF2600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52" name="矢印">
                    <a:extLst>
                      <a:ext uri="{FF2B5EF4-FFF2-40B4-BE49-F238E27FC236}">
                        <a16:creationId xmlns:a16="http://schemas.microsoft.com/office/drawing/2014/main" id="{6E4E28B7-BBEB-A834-2683-062A51FA41AD}"/>
                      </a:ext>
                    </a:extLst>
                  </p:cNvPr>
                  <p:cNvSpPr/>
                  <p:nvPr/>
                </p:nvSpPr>
                <p:spPr>
                  <a:xfrm>
                    <a:off x="912066" y="609872"/>
                    <a:ext cx="558596" cy="112262"/>
                  </a:xfrm>
                  <a:prstGeom prst="rightArrow">
                    <a:avLst>
                      <a:gd name="adj1" fmla="val 45223"/>
                      <a:gd name="adj2" fmla="val 128646"/>
                    </a:avLst>
                  </a:prstGeom>
                  <a:solidFill>
                    <a:srgbClr val="FFFB00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</p:grpSp>
            <p:grpSp>
              <p:nvGrpSpPr>
                <p:cNvPr id="12" name="グループ">
                  <a:extLst>
                    <a:ext uri="{FF2B5EF4-FFF2-40B4-BE49-F238E27FC236}">
                      <a16:creationId xmlns:a16="http://schemas.microsoft.com/office/drawing/2014/main" id="{1A981FCB-6C71-B034-AD02-0D6FF95139FE}"/>
                    </a:ext>
                  </a:extLst>
                </p:cNvPr>
                <p:cNvGrpSpPr/>
                <p:nvPr/>
              </p:nvGrpSpPr>
              <p:grpSpPr>
                <a:xfrm>
                  <a:off x="688579" y="935011"/>
                  <a:ext cx="4455303" cy="948846"/>
                  <a:chOff x="0" y="0"/>
                  <a:chExt cx="4455301" cy="948844"/>
                </a:xfrm>
              </p:grpSpPr>
              <p:grpSp>
                <p:nvGrpSpPr>
                  <p:cNvPr id="18" name="グループ">
                    <a:extLst>
                      <a:ext uri="{FF2B5EF4-FFF2-40B4-BE49-F238E27FC236}">
                        <a16:creationId xmlns:a16="http://schemas.microsoft.com/office/drawing/2014/main" id="{9FA590C3-2FB1-F0E6-A57E-D6A2C071E0D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0"/>
                    <a:ext cx="4455303" cy="948845"/>
                    <a:chOff x="0" y="0"/>
                    <a:chExt cx="4455301" cy="948844"/>
                  </a:xfrm>
                </p:grpSpPr>
                <p:sp>
                  <p:nvSpPr>
                    <p:cNvPr id="25" name="線">
                      <a:extLst>
                        <a:ext uri="{FF2B5EF4-FFF2-40B4-BE49-F238E27FC236}">
                          <a16:creationId xmlns:a16="http://schemas.microsoft.com/office/drawing/2014/main" id="{9443AFFE-C88F-6FAF-10AC-64FF8C7F36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658254"/>
                      <a:ext cx="2031333" cy="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grpSp>
                  <p:nvGrpSpPr>
                    <p:cNvPr id="26" name="グループ">
                      <a:extLst>
                        <a:ext uri="{FF2B5EF4-FFF2-40B4-BE49-F238E27FC236}">
                          <a16:creationId xmlns:a16="http://schemas.microsoft.com/office/drawing/2014/main" id="{9F6125BF-8248-E762-442A-6F1E232ED5A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45561" y="367664"/>
                      <a:ext cx="250303" cy="581181"/>
                      <a:chOff x="0" y="0"/>
                      <a:chExt cx="250301" cy="581180"/>
                    </a:xfrm>
                  </p:grpSpPr>
                  <p:sp>
                    <p:nvSpPr>
                      <p:cNvPr id="34" name="図形">
                        <a:extLst>
                          <a:ext uri="{FF2B5EF4-FFF2-40B4-BE49-F238E27FC236}">
                            <a16:creationId xmlns:a16="http://schemas.microsoft.com/office/drawing/2014/main" id="{11BFA321-0401-ED8E-5848-DC0A8C5044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97" y="198691"/>
                        <a:ext cx="50706" cy="38020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489" y="21600"/>
                            </a:moveTo>
                            <a:lnTo>
                              <a:pt x="21600" y="21572"/>
                            </a:lnTo>
                            <a:lnTo>
                              <a:pt x="21504" y="110"/>
                            </a:lnTo>
                            <a:lnTo>
                              <a:pt x="0" y="0"/>
                            </a:lnTo>
                            <a:lnTo>
                              <a:pt x="489" y="21600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rgbClr val="D6D6D6"/>
                          </a:gs>
                          <a:gs pos="100000">
                            <a:srgbClr val="424242"/>
                          </a:gs>
                        </a:gsLst>
                        <a:lin ang="3060074" scaled="0"/>
                      </a:gra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図形">
                        <a:extLst>
                          <a:ext uri="{FF2B5EF4-FFF2-40B4-BE49-F238E27FC236}">
                            <a16:creationId xmlns:a16="http://schemas.microsoft.com/office/drawing/2014/main" id="{BD5DBE32-6052-33D2-F24D-9616BAFABE5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583" y="7205"/>
                        <a:ext cx="190104" cy="5667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7259"/>
                            </a:moveTo>
                            <a:lnTo>
                              <a:pt x="155" y="21600"/>
                            </a:lnTo>
                            <a:lnTo>
                              <a:pt x="21600" y="13661"/>
                            </a:lnTo>
                            <a:lnTo>
                              <a:pt x="21556" y="0"/>
                            </a:lnTo>
                            <a:lnTo>
                              <a:pt x="0" y="7259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rgbClr val="EBEBEB"/>
                          </a:gs>
                          <a:gs pos="100000">
                            <a:srgbClr val="424242"/>
                          </a:gs>
                        </a:gsLst>
                        <a:lin ang="938634" scaled="0"/>
                      </a:gra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図形">
                        <a:extLst>
                          <a:ext uri="{FF2B5EF4-FFF2-40B4-BE49-F238E27FC236}">
                            <a16:creationId xmlns:a16="http://schemas.microsoft.com/office/drawing/2014/main" id="{6153B7EA-D6C5-C9BA-D2DA-169B44966A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82" y="535"/>
                        <a:ext cx="238359" cy="19478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21469"/>
                            </a:moveTo>
                            <a:lnTo>
                              <a:pt x="4153" y="21600"/>
                            </a:lnTo>
                            <a:lnTo>
                              <a:pt x="21600" y="0"/>
                            </a:lnTo>
                            <a:lnTo>
                              <a:pt x="17064" y="153"/>
                            </a:lnTo>
                            <a:lnTo>
                              <a:pt x="0" y="21469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rgbClr val="EBEBEB"/>
                          </a:gs>
                          <a:gs pos="100000">
                            <a:srgbClr val="424242"/>
                          </a:gs>
                        </a:gsLst>
                        <a:lin ang="20026314" scaled="0"/>
                      </a:gra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線">
                        <a:extLst>
                          <a:ext uri="{FF2B5EF4-FFF2-40B4-BE49-F238E27FC236}">
                            <a16:creationId xmlns:a16="http://schemas.microsoft.com/office/drawing/2014/main" id="{DC30D7A3-AF4A-4D29-B4BA-BC22A248D8F1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248793" y="-1"/>
                        <a:ext cx="1" cy="367754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線">
                        <a:extLst>
                          <a:ext uri="{FF2B5EF4-FFF2-40B4-BE49-F238E27FC236}">
                            <a16:creationId xmlns:a16="http://schemas.microsoft.com/office/drawing/2014/main" id="{709373AE-7AE5-25B2-E7D9-6F01BFC9D67D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1596" y="191629"/>
                        <a:ext cx="1" cy="389552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9" name="線">
                        <a:extLst>
                          <a:ext uri="{FF2B5EF4-FFF2-40B4-BE49-F238E27FC236}">
                            <a16:creationId xmlns:a16="http://schemas.microsoft.com/office/drawing/2014/main" id="{AB328640-1585-73AF-6B97-273A209A6155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56093" y="191629"/>
                        <a:ext cx="1" cy="389552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0" name="線">
                        <a:extLst>
                          <a:ext uri="{FF2B5EF4-FFF2-40B4-BE49-F238E27FC236}">
                            <a16:creationId xmlns:a16="http://schemas.microsoft.com/office/drawing/2014/main" id="{832B5F7C-2174-041A-3AAB-FD7E61B682C1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56093" y="365173"/>
                        <a:ext cx="194209" cy="216008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1" name="線">
                        <a:extLst>
                          <a:ext uri="{FF2B5EF4-FFF2-40B4-BE49-F238E27FC236}">
                            <a16:creationId xmlns:a16="http://schemas.microsoft.com/office/drawing/2014/main" id="{151AEFD6-AF7A-9ED1-6952-4CA48DEE1EA8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55339" y="30"/>
                        <a:ext cx="194209" cy="194209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2" name="線">
                        <a:extLst>
                          <a:ext uri="{FF2B5EF4-FFF2-40B4-BE49-F238E27FC236}">
                            <a16:creationId xmlns:a16="http://schemas.microsoft.com/office/drawing/2014/main" id="{5D6FBEB7-A44C-14BB-8952-225602DF076D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1228" y="30"/>
                        <a:ext cx="194209" cy="194209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3" name="線">
                        <a:extLst>
                          <a:ext uri="{FF2B5EF4-FFF2-40B4-BE49-F238E27FC236}">
                            <a16:creationId xmlns:a16="http://schemas.microsoft.com/office/drawing/2014/main" id="{44CD5938-3EDC-F819-B169-B171D4DBB19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581180"/>
                        <a:ext cx="55229" cy="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線">
                        <a:extLst>
                          <a:ext uri="{FF2B5EF4-FFF2-40B4-BE49-F238E27FC236}">
                            <a16:creationId xmlns:a16="http://schemas.microsoft.com/office/drawing/2014/main" id="{1309E482-5ABF-4D1B-26AF-E3A91C3F71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198092"/>
                        <a:ext cx="55229" cy="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線">
                        <a:extLst>
                          <a:ext uri="{FF2B5EF4-FFF2-40B4-BE49-F238E27FC236}">
                            <a16:creationId xmlns:a16="http://schemas.microsoft.com/office/drawing/2014/main" id="{BA7A8C54-0E19-23DF-9F20-377295D0A88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9381" y="2090"/>
                        <a:ext cx="55229" cy="1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p:txBody>
                  </p:sp>
                </p:grpSp>
                <p:sp>
                  <p:nvSpPr>
                    <p:cNvPr id="27" name="線">
                      <a:extLst>
                        <a:ext uri="{FF2B5EF4-FFF2-40B4-BE49-F238E27FC236}">
                          <a16:creationId xmlns:a16="http://schemas.microsoft.com/office/drawing/2014/main" id="{34CD0490-4BA8-D660-8DDB-EC4DF4BB34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08305" y="657309"/>
                      <a:ext cx="2346997" cy="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矢印">
                      <a:extLst>
                        <a:ext uri="{FF2B5EF4-FFF2-40B4-BE49-F238E27FC236}">
                          <a16:creationId xmlns:a16="http://schemas.microsoft.com/office/drawing/2014/main" id="{9CE48178-8043-50B9-9721-7D876A4A56F5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849503" y="164184"/>
                      <a:ext cx="440632" cy="112263"/>
                    </a:xfrm>
                    <a:prstGeom prst="rightArrow">
                      <a:avLst>
                        <a:gd name="adj1" fmla="val 44645"/>
                        <a:gd name="adj2" fmla="val 134378"/>
                      </a:avLst>
                    </a:prstGeom>
                    <a:solidFill>
                      <a:srgbClr val="011993"/>
                    </a:solidFill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線">
                      <a:extLst>
                        <a:ext uri="{FF2B5EF4-FFF2-40B4-BE49-F238E27FC236}">
                          <a16:creationId xmlns:a16="http://schemas.microsoft.com/office/drawing/2014/main" id="{F2FA0EFF-E54A-D5DA-2938-81FBDBF25839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925" y="126796"/>
                      <a:ext cx="1" cy="534297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線">
                      <a:extLst>
                        <a:ext uri="{FF2B5EF4-FFF2-40B4-BE49-F238E27FC236}">
                          <a16:creationId xmlns:a16="http://schemas.microsoft.com/office/drawing/2014/main" id="{A81FCAA9-C6B9-A56D-5290-DDE7A6BCE1B2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925" y="332022"/>
                      <a:ext cx="329071" cy="32907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  <a:tailEnd type="stealth" w="med" len="med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pic>
                  <p:nvPicPr>
                    <p:cNvPr id="31" name="イメージ" descr="イメージ">
                      <a:extLst>
                        <a:ext uri="{FF2B5EF4-FFF2-40B4-BE49-F238E27FC236}">
                          <a16:creationId xmlns:a16="http://schemas.microsoft.com/office/drawing/2014/main" id="{E532E6FB-BC33-3287-652C-4B80299092C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47533" y="7468"/>
                      <a:ext cx="125151" cy="174943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2" name="イメージ" descr="イメージ">
                      <a:extLst>
                        <a:ext uri="{FF2B5EF4-FFF2-40B4-BE49-F238E27FC236}">
                          <a16:creationId xmlns:a16="http://schemas.microsoft.com/office/drawing/2014/main" id="{3000BDA8-B15E-CB9A-1469-888C0B1A744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4302064" y="454911"/>
                      <a:ext cx="125318" cy="123390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イメージ" descr="イメージ">
                      <a:extLst>
                        <a:ext uri="{FF2B5EF4-FFF2-40B4-BE49-F238E27FC236}">
                          <a16:creationId xmlns:a16="http://schemas.microsoft.com/office/drawing/2014/main" id="{22293159-A40C-FA88-0A46-5BBAF867975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273165" y="159440"/>
                      <a:ext cx="125151" cy="112761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19" name="円形">
                    <a:extLst>
                      <a:ext uri="{FF2B5EF4-FFF2-40B4-BE49-F238E27FC236}">
                        <a16:creationId xmlns:a16="http://schemas.microsoft.com/office/drawing/2014/main" id="{A1CEF54A-3DC3-FA75-5002-99EFBCAF825F}"/>
                      </a:ext>
                    </a:extLst>
                  </p:cNvPr>
                  <p:cNvSpPr/>
                  <p:nvPr/>
                </p:nvSpPr>
                <p:spPr>
                  <a:xfrm>
                    <a:off x="2996944" y="536038"/>
                    <a:ext cx="240675" cy="24067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73FDFF"/>
                      </a:gs>
                      <a:gs pos="32484">
                        <a:srgbClr val="3C98FF"/>
                      </a:gs>
                      <a:gs pos="53712">
                        <a:srgbClr val="0433FF"/>
                      </a:gs>
                      <a:gs pos="100000">
                        <a:srgbClr val="011993"/>
                      </a:gs>
                    </a:gsLst>
                    <a:path path="shape">
                      <a:fillToRect l="66457" t="34113" r="33542" b="65886"/>
                    </a:path>
                  </a:gra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20" name="矢印">
                    <a:extLst>
                      <a:ext uri="{FF2B5EF4-FFF2-40B4-BE49-F238E27FC236}">
                        <a16:creationId xmlns:a16="http://schemas.microsoft.com/office/drawing/2014/main" id="{ABB1B15D-1BBA-55C0-FC45-95827A1C09A0}"/>
                      </a:ext>
                    </a:extLst>
                  </p:cNvPr>
                  <p:cNvSpPr/>
                  <p:nvPr/>
                </p:nvSpPr>
                <p:spPr>
                  <a:xfrm>
                    <a:off x="3208110" y="600244"/>
                    <a:ext cx="916532" cy="112263"/>
                  </a:xfrm>
                  <a:prstGeom prst="rightArrow">
                    <a:avLst>
                      <a:gd name="adj1" fmla="val 52243"/>
                      <a:gd name="adj2" fmla="val 188722"/>
                    </a:avLst>
                  </a:prstGeom>
                  <a:solidFill>
                    <a:srgbClr val="FF2600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21" name="矢印">
                    <a:extLst>
                      <a:ext uri="{FF2B5EF4-FFF2-40B4-BE49-F238E27FC236}">
                        <a16:creationId xmlns:a16="http://schemas.microsoft.com/office/drawing/2014/main" id="{F54BC0C2-4358-1568-5E27-C5C61006224F}"/>
                      </a:ext>
                    </a:extLst>
                  </p:cNvPr>
                  <p:cNvSpPr/>
                  <p:nvPr/>
                </p:nvSpPr>
                <p:spPr>
                  <a:xfrm>
                    <a:off x="3183815" y="600244"/>
                    <a:ext cx="558596" cy="112263"/>
                  </a:xfrm>
                  <a:prstGeom prst="rightArrow">
                    <a:avLst>
                      <a:gd name="adj1" fmla="val 45223"/>
                      <a:gd name="adj2" fmla="val 128646"/>
                    </a:avLst>
                  </a:prstGeom>
                  <a:solidFill>
                    <a:srgbClr val="FFFB00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22" name="矢印">
                    <a:extLst>
                      <a:ext uri="{FF2B5EF4-FFF2-40B4-BE49-F238E27FC236}">
                        <a16:creationId xmlns:a16="http://schemas.microsoft.com/office/drawing/2014/main" id="{1447FC26-1CE5-8746-25C4-9A746DDB282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24696" y="609872"/>
                    <a:ext cx="558596" cy="112262"/>
                  </a:xfrm>
                  <a:prstGeom prst="rightArrow">
                    <a:avLst>
                      <a:gd name="adj1" fmla="val 45223"/>
                      <a:gd name="adj2" fmla="val 128646"/>
                    </a:avLst>
                  </a:prstGeom>
                  <a:solidFill>
                    <a:srgbClr val="FFFB00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23" name="円形">
                    <a:extLst>
                      <a:ext uri="{FF2B5EF4-FFF2-40B4-BE49-F238E27FC236}">
                        <a16:creationId xmlns:a16="http://schemas.microsoft.com/office/drawing/2014/main" id="{90562BE3-640E-1769-56E3-A211C4938D51}"/>
                      </a:ext>
                    </a:extLst>
                  </p:cNvPr>
                  <p:cNvSpPr/>
                  <p:nvPr/>
                </p:nvSpPr>
                <p:spPr>
                  <a:xfrm>
                    <a:off x="725195" y="545665"/>
                    <a:ext cx="240675" cy="24067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73FDFF"/>
                      </a:gs>
                      <a:gs pos="32484">
                        <a:srgbClr val="3C98FF"/>
                      </a:gs>
                      <a:gs pos="53712">
                        <a:srgbClr val="0433FF"/>
                      </a:gs>
                      <a:gs pos="100000">
                        <a:srgbClr val="011993"/>
                      </a:gs>
                    </a:gsLst>
                    <a:path path="shape">
                      <a:fillToRect l="66457" t="34113" r="33542" b="65886"/>
                    </a:path>
                  </a:gra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24" name="矢印">
                    <a:extLst>
                      <a:ext uri="{FF2B5EF4-FFF2-40B4-BE49-F238E27FC236}">
                        <a16:creationId xmlns:a16="http://schemas.microsoft.com/office/drawing/2014/main" id="{2E79EFBC-728C-A4AB-07F1-2B465EA0029D}"/>
                      </a:ext>
                    </a:extLst>
                  </p:cNvPr>
                  <p:cNvSpPr/>
                  <p:nvPr/>
                </p:nvSpPr>
                <p:spPr>
                  <a:xfrm>
                    <a:off x="936361" y="609872"/>
                    <a:ext cx="916532" cy="112262"/>
                  </a:xfrm>
                  <a:prstGeom prst="rightArrow">
                    <a:avLst>
                      <a:gd name="adj1" fmla="val 52243"/>
                      <a:gd name="adj2" fmla="val 188722"/>
                    </a:avLst>
                  </a:prstGeom>
                  <a:solidFill>
                    <a:srgbClr val="FF2600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</p:grpSp>
            <p:grpSp>
              <p:nvGrpSpPr>
                <p:cNvPr id="13" name="グループ">
                  <a:extLst>
                    <a:ext uri="{FF2B5EF4-FFF2-40B4-BE49-F238E27FC236}">
                      <a16:creationId xmlns:a16="http://schemas.microsoft.com/office/drawing/2014/main" id="{52A0C06B-56F2-C70A-A327-0194AFFC6117}"/>
                    </a:ext>
                  </a:extLst>
                </p:cNvPr>
                <p:cNvGrpSpPr/>
                <p:nvPr/>
              </p:nvGrpSpPr>
              <p:grpSpPr>
                <a:xfrm>
                  <a:off x="-1" y="1524542"/>
                  <a:ext cx="5145724" cy="435032"/>
                  <a:chOff x="0" y="0"/>
                  <a:chExt cx="5145722" cy="435031"/>
                </a:xfrm>
              </p:grpSpPr>
              <p:sp>
                <p:nvSpPr>
                  <p:cNvPr id="15" name="線">
                    <a:extLst>
                      <a:ext uri="{FF2B5EF4-FFF2-40B4-BE49-F238E27FC236}">
                        <a16:creationId xmlns:a16="http://schemas.microsoft.com/office/drawing/2014/main" id="{A7D7A21B-F5B0-2D81-6293-642148203A03}"/>
                      </a:ext>
                    </a:extLst>
                  </p:cNvPr>
                  <p:cNvSpPr/>
                  <p:nvPr/>
                </p:nvSpPr>
                <p:spPr>
                  <a:xfrm>
                    <a:off x="0" y="217515"/>
                    <a:ext cx="317500" cy="1"/>
                  </a:xfrm>
                  <a:prstGeom prst="line">
                    <a:avLst/>
                  </a:prstGeom>
                  <a:noFill/>
                  <a:ln w="762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16" name="接続の線">
                    <a:extLst>
                      <a:ext uri="{FF2B5EF4-FFF2-40B4-BE49-F238E27FC236}">
                        <a16:creationId xmlns:a16="http://schemas.microsoft.com/office/drawing/2014/main" id="{0B186BDE-6339-9FF9-013A-471539C36A26}"/>
                      </a:ext>
                    </a:extLst>
                  </p:cNvPr>
                  <p:cNvSpPr/>
                  <p:nvPr/>
                </p:nvSpPr>
                <p:spPr>
                  <a:xfrm>
                    <a:off x="205422" y="0"/>
                    <a:ext cx="302542" cy="4350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200" h="21600" extrusionOk="0">
                        <a:moveTo>
                          <a:pt x="0" y="0"/>
                        </a:moveTo>
                        <a:cubicBezTo>
                          <a:pt x="21600" y="7200"/>
                          <a:pt x="21600" y="14400"/>
                          <a:pt x="0" y="21600"/>
                        </a:cubicBezTo>
                      </a:path>
                    </a:pathLst>
                  </a:custGeom>
                  <a:noFill/>
                  <a:ln w="508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17" name="線">
                    <a:extLst>
                      <a:ext uri="{FF2B5EF4-FFF2-40B4-BE49-F238E27FC236}">
                        <a16:creationId xmlns:a16="http://schemas.microsoft.com/office/drawing/2014/main" id="{E3E6B75A-5750-FA6D-5881-4FD6A45CDE03}"/>
                      </a:ext>
                    </a:extLst>
                  </p:cNvPr>
                  <p:cNvSpPr/>
                  <p:nvPr/>
                </p:nvSpPr>
                <p:spPr>
                  <a:xfrm>
                    <a:off x="202241" y="433476"/>
                    <a:ext cx="4943482" cy="1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</p:grpSp>
            <p:pic>
              <p:nvPicPr>
                <p:cNvPr id="14" name="イメージ" descr="イメージ">
                  <a:extLst>
                    <a:ext uri="{FF2B5EF4-FFF2-40B4-BE49-F238E27FC236}">
                      <a16:creationId xmlns:a16="http://schemas.microsoft.com/office/drawing/2014/main" id="{BBD3A3C5-E6C1-E899-09F0-AE714A66A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74899" y="2063080"/>
                  <a:ext cx="3886201" cy="32976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</p:grpSp>
      <p:sp>
        <p:nvSpPr>
          <p:cNvPr id="388" name="テキスト ボックス 387">
            <a:extLst>
              <a:ext uri="{FF2B5EF4-FFF2-40B4-BE49-F238E27FC236}">
                <a16:creationId xmlns:a16="http://schemas.microsoft.com/office/drawing/2014/main" id="{BF828A4C-7948-217F-70A3-88A4BF13AAF7}"/>
              </a:ext>
            </a:extLst>
          </p:cNvPr>
          <p:cNvSpPr txBox="1"/>
          <p:nvPr/>
        </p:nvSpPr>
        <p:spPr>
          <a:xfrm>
            <a:off x="900471" y="1118853"/>
            <a:ext cx="3316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Forward scattering amplitude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0" name="テキスト ボックス 389">
                <a:extLst>
                  <a:ext uri="{FF2B5EF4-FFF2-40B4-BE49-F238E27FC236}">
                    <a16:creationId xmlns:a16="http://schemas.microsoft.com/office/drawing/2014/main" id="{6AE4BF84-D235-1B07-2FB9-A84759157CBC}"/>
                  </a:ext>
                </a:extLst>
              </p:cNvPr>
              <p:cNvSpPr txBox="1"/>
              <p:nvPr/>
            </p:nvSpPr>
            <p:spPr>
              <a:xfrm>
                <a:off x="4564071" y="1112867"/>
                <a:ext cx="558544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</a:rPr>
                            <m:t>𝝈</m:t>
                          </m:r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</m:d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</a:rPr>
                            <m:t>𝝈</m:t>
                          </m:r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</m:d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</a:rPr>
                        <m:t>𝝈</m:t>
                      </m:r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𝑰</m:t>
                          </m:r>
                        </m:e>
                      </m:d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390" name="テキスト ボックス 389">
                <a:extLst>
                  <a:ext uri="{FF2B5EF4-FFF2-40B4-BE49-F238E27FC236}">
                    <a16:creationId xmlns:a16="http://schemas.microsoft.com/office/drawing/2014/main" id="{6AE4BF84-D235-1B07-2FB9-A84759157C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4071" y="1112867"/>
                <a:ext cx="5585440" cy="369332"/>
              </a:xfrm>
              <a:prstGeom prst="rect">
                <a:avLst/>
              </a:prstGeom>
              <a:blipFill>
                <a:blip r:embed="rId11"/>
                <a:stretch>
                  <a:fillRect l="-1528" t="-1667" b="-3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1" name="テキスト ボックス 390">
            <a:extLst>
              <a:ext uri="{FF2B5EF4-FFF2-40B4-BE49-F238E27FC236}">
                <a16:creationId xmlns:a16="http://schemas.microsoft.com/office/drawing/2014/main" id="{8E53461C-C68E-360F-2C5D-CE56C5CBB36C}"/>
              </a:ext>
            </a:extLst>
          </p:cNvPr>
          <p:cNvSpPr txBox="1"/>
          <p:nvPr/>
        </p:nvSpPr>
        <p:spPr>
          <a:xfrm>
            <a:off x="9105259" y="1524941"/>
            <a:ext cx="1598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T-odd P-odd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393" name="テキスト ボックス 392">
            <a:extLst>
              <a:ext uri="{FF2B5EF4-FFF2-40B4-BE49-F238E27FC236}">
                <a16:creationId xmlns:a16="http://schemas.microsoft.com/office/drawing/2014/main" id="{0583E219-0141-81A6-3FB0-55770A41DE5F}"/>
              </a:ext>
            </a:extLst>
          </p:cNvPr>
          <p:cNvSpPr txBox="1"/>
          <p:nvPr/>
        </p:nvSpPr>
        <p:spPr>
          <a:xfrm>
            <a:off x="6948687" y="1558002"/>
            <a:ext cx="1649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6">
                    <a:lumMod val="50000"/>
                  </a:schemeClr>
                </a:solidFill>
              </a:rPr>
              <a:t>P-odd T-even</a:t>
            </a:r>
            <a:endParaRPr kumimoji="1" lang="ja-JP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94" name="テキスト ボックス 393">
            <a:extLst>
              <a:ext uri="{FF2B5EF4-FFF2-40B4-BE49-F238E27FC236}">
                <a16:creationId xmlns:a16="http://schemas.microsoft.com/office/drawing/2014/main" id="{7A83D921-07FA-3410-1793-26B6D9420622}"/>
              </a:ext>
            </a:extLst>
          </p:cNvPr>
          <p:cNvSpPr txBox="1"/>
          <p:nvPr/>
        </p:nvSpPr>
        <p:spPr>
          <a:xfrm>
            <a:off x="5077229" y="705218"/>
            <a:ext cx="2743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1"/>
                </a:solidFill>
              </a:rPr>
              <a:t>Pseudomagnetic effects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0E512341-7A00-1712-61F6-5F923C843993}"/>
              </a:ext>
            </a:extLst>
          </p:cNvPr>
          <p:cNvCxnSpPr>
            <a:cxnSpLocks/>
          </p:cNvCxnSpPr>
          <p:nvPr/>
        </p:nvCxnSpPr>
        <p:spPr>
          <a:xfrm>
            <a:off x="5773479" y="1519957"/>
            <a:ext cx="996878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6AF6895E-4FC3-508F-34C5-A86788990757}"/>
              </a:ext>
            </a:extLst>
          </p:cNvPr>
          <p:cNvCxnSpPr>
            <a:cxnSpLocks/>
          </p:cNvCxnSpPr>
          <p:nvPr/>
        </p:nvCxnSpPr>
        <p:spPr>
          <a:xfrm>
            <a:off x="7117505" y="1519957"/>
            <a:ext cx="1006329" cy="0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7431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5">
            <a:extLst>
              <a:ext uri="{FF2B5EF4-FFF2-40B4-BE49-F238E27FC236}">
                <a16:creationId xmlns:a16="http://schemas.microsoft.com/office/drawing/2014/main" id="{1E34792C-322F-227F-26D2-920E93F619D9}"/>
              </a:ext>
            </a:extLst>
          </p:cNvPr>
          <p:cNvGrpSpPr/>
          <p:nvPr/>
        </p:nvGrpSpPr>
        <p:grpSpPr>
          <a:xfrm>
            <a:off x="-305" y="-40958"/>
            <a:ext cx="12192306" cy="966469"/>
            <a:chOff x="-306" y="-40958"/>
            <a:chExt cx="13046075" cy="966469"/>
          </a:xfrm>
        </p:grpSpPr>
        <p:sp>
          <p:nvSpPr>
            <p:cNvPr id="4" name="object 6">
              <a:extLst>
                <a:ext uri="{FF2B5EF4-FFF2-40B4-BE49-F238E27FC236}">
                  <a16:creationId xmlns:a16="http://schemas.microsoft.com/office/drawing/2014/main" id="{0B4AC632-852F-C8E0-2F70-A7CE9B613681}"/>
                </a:ext>
              </a:extLst>
            </p:cNvPr>
            <p:cNvSpPr/>
            <p:nvPr/>
          </p:nvSpPr>
          <p:spPr>
            <a:xfrm>
              <a:off x="40650" y="0"/>
              <a:ext cx="12964160" cy="884555"/>
            </a:xfrm>
            <a:custGeom>
              <a:avLst/>
              <a:gdLst/>
              <a:ahLst/>
              <a:cxnLst/>
              <a:rect l="l" t="t" r="r" b="b"/>
              <a:pathLst>
                <a:path w="12964160" h="884555">
                  <a:moveTo>
                    <a:pt x="12964149" y="884168"/>
                  </a:moveTo>
                  <a:lnTo>
                    <a:pt x="0" y="884168"/>
                  </a:lnTo>
                  <a:lnTo>
                    <a:pt x="0" y="0"/>
                  </a:lnTo>
                </a:path>
                <a:path w="12964160" h="884555">
                  <a:moveTo>
                    <a:pt x="12964149" y="867908"/>
                  </a:moveTo>
                  <a:lnTo>
                    <a:pt x="0" y="867908"/>
                  </a:lnTo>
                  <a:lnTo>
                    <a:pt x="0" y="0"/>
                  </a:lnTo>
                </a:path>
                <a:path w="12964160" h="884555">
                  <a:moveTo>
                    <a:pt x="12964149" y="867908"/>
                  </a:moveTo>
                  <a:lnTo>
                    <a:pt x="0" y="867908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446E0070-9C3E-5855-EB9F-F6FF6134F0FB}"/>
                </a:ext>
              </a:extLst>
            </p:cNvPr>
            <p:cNvSpPr/>
            <p:nvPr/>
          </p:nvSpPr>
          <p:spPr>
            <a:xfrm>
              <a:off x="40650" y="0"/>
              <a:ext cx="12964160" cy="868044"/>
            </a:xfrm>
            <a:custGeom>
              <a:avLst/>
              <a:gdLst/>
              <a:ahLst/>
              <a:cxnLst/>
              <a:rect l="l" t="t" r="r" b="b"/>
              <a:pathLst>
                <a:path w="12964160" h="868044">
                  <a:moveTo>
                    <a:pt x="12964149" y="867908"/>
                  </a:moveTo>
                  <a:lnTo>
                    <a:pt x="0" y="867908"/>
                  </a:lnTo>
                  <a:lnTo>
                    <a:pt x="0" y="0"/>
                  </a:lnTo>
                </a:path>
                <a:path w="12964160" h="868044">
                  <a:moveTo>
                    <a:pt x="12964149" y="867908"/>
                  </a:moveTo>
                  <a:lnTo>
                    <a:pt x="0" y="867908"/>
                  </a:lnTo>
                  <a:lnTo>
                    <a:pt x="0" y="0"/>
                  </a:lnTo>
                </a:path>
                <a:path w="12964160" h="868044">
                  <a:moveTo>
                    <a:pt x="12964149" y="867908"/>
                  </a:moveTo>
                  <a:lnTo>
                    <a:pt x="0" y="867908"/>
                  </a:lnTo>
                  <a:lnTo>
                    <a:pt x="0" y="0"/>
                  </a:lnTo>
                </a:path>
                <a:path w="12964160" h="868044">
                  <a:moveTo>
                    <a:pt x="12964149" y="867908"/>
                  </a:moveTo>
                  <a:lnTo>
                    <a:pt x="0" y="867908"/>
                  </a:lnTo>
                  <a:lnTo>
                    <a:pt x="0" y="0"/>
                  </a:lnTo>
                </a:path>
                <a:path w="12964160" h="868044">
                  <a:moveTo>
                    <a:pt x="12964149" y="851648"/>
                  </a:moveTo>
                  <a:lnTo>
                    <a:pt x="0" y="851648"/>
                  </a:lnTo>
                  <a:lnTo>
                    <a:pt x="0" y="0"/>
                  </a:lnTo>
                </a:path>
                <a:path w="12964160" h="868044">
                  <a:moveTo>
                    <a:pt x="12964149" y="851648"/>
                  </a:moveTo>
                  <a:lnTo>
                    <a:pt x="0" y="851648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8">
              <a:extLst>
                <a:ext uri="{FF2B5EF4-FFF2-40B4-BE49-F238E27FC236}">
                  <a16:creationId xmlns:a16="http://schemas.microsoft.com/office/drawing/2014/main" id="{3284B4F2-F365-C0AE-CAC8-95B61052AF34}"/>
                </a:ext>
              </a:extLst>
            </p:cNvPr>
            <p:cNvSpPr/>
            <p:nvPr/>
          </p:nvSpPr>
          <p:spPr>
            <a:xfrm>
              <a:off x="40650" y="0"/>
              <a:ext cx="12964160" cy="852169"/>
            </a:xfrm>
            <a:custGeom>
              <a:avLst/>
              <a:gdLst/>
              <a:ahLst/>
              <a:cxnLst/>
              <a:rect l="l" t="t" r="r" b="b"/>
              <a:pathLst>
                <a:path w="12964160" h="852169">
                  <a:moveTo>
                    <a:pt x="12964149" y="851648"/>
                  </a:moveTo>
                  <a:lnTo>
                    <a:pt x="0" y="851648"/>
                  </a:lnTo>
                  <a:lnTo>
                    <a:pt x="0" y="0"/>
                  </a:lnTo>
                </a:path>
                <a:path w="12964160" h="852169">
                  <a:moveTo>
                    <a:pt x="12943212" y="0"/>
                  </a:moveTo>
                  <a:lnTo>
                    <a:pt x="12943212" y="851648"/>
                  </a:lnTo>
                  <a:lnTo>
                    <a:pt x="0" y="851648"/>
                  </a:lnTo>
                  <a:lnTo>
                    <a:pt x="0" y="0"/>
                  </a:lnTo>
                </a:path>
                <a:path w="12964160" h="852169">
                  <a:moveTo>
                    <a:pt x="12910692" y="0"/>
                  </a:moveTo>
                  <a:lnTo>
                    <a:pt x="12910692" y="851648"/>
                  </a:lnTo>
                  <a:lnTo>
                    <a:pt x="0" y="851648"/>
                  </a:lnTo>
                  <a:lnTo>
                    <a:pt x="0" y="0"/>
                  </a:lnTo>
                </a:path>
                <a:path w="12964160" h="852169">
                  <a:moveTo>
                    <a:pt x="12878171" y="0"/>
                  </a:moveTo>
                  <a:lnTo>
                    <a:pt x="12878171" y="851648"/>
                  </a:lnTo>
                  <a:lnTo>
                    <a:pt x="0" y="851648"/>
                  </a:lnTo>
                  <a:lnTo>
                    <a:pt x="0" y="0"/>
                  </a:lnTo>
                </a:path>
                <a:path w="12964160" h="852169">
                  <a:moveTo>
                    <a:pt x="12845650" y="0"/>
                  </a:moveTo>
                  <a:lnTo>
                    <a:pt x="12845650" y="851648"/>
                  </a:lnTo>
                  <a:lnTo>
                    <a:pt x="0" y="851648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FDFD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9">
              <a:extLst>
                <a:ext uri="{FF2B5EF4-FFF2-40B4-BE49-F238E27FC236}">
                  <a16:creationId xmlns:a16="http://schemas.microsoft.com/office/drawing/2014/main" id="{1CB0458A-0604-C595-E50D-8F96570514A6}"/>
                </a:ext>
              </a:extLst>
            </p:cNvPr>
            <p:cNvSpPr/>
            <p:nvPr/>
          </p:nvSpPr>
          <p:spPr>
            <a:xfrm>
              <a:off x="40650" y="0"/>
              <a:ext cx="12813665" cy="835660"/>
            </a:xfrm>
            <a:custGeom>
              <a:avLst/>
              <a:gdLst/>
              <a:ahLst/>
              <a:cxnLst/>
              <a:rect l="l" t="t" r="r" b="b"/>
              <a:pathLst>
                <a:path w="12813665" h="835660">
                  <a:moveTo>
                    <a:pt x="12813130" y="0"/>
                  </a:moveTo>
                  <a:lnTo>
                    <a:pt x="12813130" y="835387"/>
                  </a:lnTo>
                  <a:lnTo>
                    <a:pt x="0" y="835387"/>
                  </a:lnTo>
                  <a:lnTo>
                    <a:pt x="0" y="0"/>
                  </a:lnTo>
                </a:path>
                <a:path w="12813665" h="835660">
                  <a:moveTo>
                    <a:pt x="12780609" y="0"/>
                  </a:moveTo>
                  <a:lnTo>
                    <a:pt x="12780609" y="835387"/>
                  </a:lnTo>
                  <a:lnTo>
                    <a:pt x="0" y="835387"/>
                  </a:lnTo>
                  <a:lnTo>
                    <a:pt x="0" y="0"/>
                  </a:lnTo>
                </a:path>
                <a:path w="12813665" h="835660">
                  <a:moveTo>
                    <a:pt x="12748088" y="0"/>
                  </a:moveTo>
                  <a:lnTo>
                    <a:pt x="12748088" y="835387"/>
                  </a:lnTo>
                  <a:lnTo>
                    <a:pt x="0" y="835387"/>
                  </a:lnTo>
                  <a:lnTo>
                    <a:pt x="0" y="0"/>
                  </a:lnTo>
                </a:path>
                <a:path w="12813665" h="835660">
                  <a:moveTo>
                    <a:pt x="12715568" y="0"/>
                  </a:moveTo>
                  <a:lnTo>
                    <a:pt x="12715568" y="835387"/>
                  </a:lnTo>
                  <a:lnTo>
                    <a:pt x="0" y="835387"/>
                  </a:lnTo>
                  <a:lnTo>
                    <a:pt x="0" y="0"/>
                  </a:lnTo>
                </a:path>
                <a:path w="12813665" h="835660">
                  <a:moveTo>
                    <a:pt x="12683047" y="0"/>
                  </a:moveTo>
                  <a:lnTo>
                    <a:pt x="12683047" y="835387"/>
                  </a:lnTo>
                  <a:lnTo>
                    <a:pt x="0" y="835387"/>
                  </a:lnTo>
                  <a:lnTo>
                    <a:pt x="0" y="0"/>
                  </a:lnTo>
                </a:path>
                <a:path w="12813665" h="835660">
                  <a:moveTo>
                    <a:pt x="12650526" y="0"/>
                  </a:moveTo>
                  <a:lnTo>
                    <a:pt x="12650526" y="835387"/>
                  </a:lnTo>
                  <a:lnTo>
                    <a:pt x="0" y="835387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FCFCF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AB6896FA-6F05-8DFC-FBFE-16352F8BF3E8}"/>
                </a:ext>
              </a:extLst>
            </p:cNvPr>
            <p:cNvSpPr/>
            <p:nvPr/>
          </p:nvSpPr>
          <p:spPr>
            <a:xfrm>
              <a:off x="40650" y="0"/>
              <a:ext cx="12618085" cy="819150"/>
            </a:xfrm>
            <a:custGeom>
              <a:avLst/>
              <a:gdLst/>
              <a:ahLst/>
              <a:cxnLst/>
              <a:rect l="l" t="t" r="r" b="b"/>
              <a:pathLst>
                <a:path w="12618085" h="819150">
                  <a:moveTo>
                    <a:pt x="12618006" y="0"/>
                  </a:moveTo>
                  <a:lnTo>
                    <a:pt x="12618006" y="819127"/>
                  </a:lnTo>
                  <a:lnTo>
                    <a:pt x="0" y="819127"/>
                  </a:lnTo>
                  <a:lnTo>
                    <a:pt x="0" y="0"/>
                  </a:lnTo>
                </a:path>
                <a:path w="12618085" h="819150">
                  <a:moveTo>
                    <a:pt x="12585485" y="0"/>
                  </a:moveTo>
                  <a:lnTo>
                    <a:pt x="12585485" y="819127"/>
                  </a:lnTo>
                  <a:lnTo>
                    <a:pt x="0" y="819127"/>
                  </a:lnTo>
                  <a:lnTo>
                    <a:pt x="0" y="0"/>
                  </a:lnTo>
                </a:path>
                <a:path w="12618085" h="819150">
                  <a:moveTo>
                    <a:pt x="12552965" y="0"/>
                  </a:moveTo>
                  <a:lnTo>
                    <a:pt x="12552965" y="819127"/>
                  </a:lnTo>
                  <a:lnTo>
                    <a:pt x="0" y="819127"/>
                  </a:lnTo>
                  <a:lnTo>
                    <a:pt x="0" y="0"/>
                  </a:lnTo>
                </a:path>
                <a:path w="12618085" h="819150">
                  <a:moveTo>
                    <a:pt x="12520444" y="0"/>
                  </a:moveTo>
                  <a:lnTo>
                    <a:pt x="12520444" y="819127"/>
                  </a:lnTo>
                  <a:lnTo>
                    <a:pt x="0" y="819127"/>
                  </a:lnTo>
                  <a:lnTo>
                    <a:pt x="0" y="0"/>
                  </a:lnTo>
                </a:path>
                <a:path w="12618085" h="819150">
                  <a:moveTo>
                    <a:pt x="12487923" y="0"/>
                  </a:moveTo>
                  <a:lnTo>
                    <a:pt x="12487923" y="819127"/>
                  </a:lnTo>
                  <a:lnTo>
                    <a:pt x="0" y="819127"/>
                  </a:lnTo>
                  <a:lnTo>
                    <a:pt x="0" y="0"/>
                  </a:lnTo>
                </a:path>
                <a:path w="12618085" h="819150">
                  <a:moveTo>
                    <a:pt x="12455403" y="0"/>
                  </a:moveTo>
                  <a:lnTo>
                    <a:pt x="12455403" y="819127"/>
                  </a:lnTo>
                  <a:lnTo>
                    <a:pt x="0" y="819127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FBFBF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86235450-BDBA-C2B1-3C2F-4B3098619283}"/>
                </a:ext>
              </a:extLst>
            </p:cNvPr>
            <p:cNvSpPr/>
            <p:nvPr/>
          </p:nvSpPr>
          <p:spPr>
            <a:xfrm>
              <a:off x="40650" y="0"/>
              <a:ext cx="12423140" cy="819150"/>
            </a:xfrm>
            <a:custGeom>
              <a:avLst/>
              <a:gdLst/>
              <a:ahLst/>
              <a:cxnLst/>
              <a:rect l="l" t="t" r="r" b="b"/>
              <a:pathLst>
                <a:path w="12423140" h="819150">
                  <a:moveTo>
                    <a:pt x="12422882" y="0"/>
                  </a:moveTo>
                  <a:lnTo>
                    <a:pt x="12422882" y="819127"/>
                  </a:lnTo>
                  <a:lnTo>
                    <a:pt x="0" y="819127"/>
                  </a:lnTo>
                  <a:lnTo>
                    <a:pt x="0" y="0"/>
                  </a:lnTo>
                </a:path>
                <a:path w="12423140" h="819150">
                  <a:moveTo>
                    <a:pt x="12390361" y="0"/>
                  </a:moveTo>
                  <a:lnTo>
                    <a:pt x="12390361" y="802867"/>
                  </a:lnTo>
                  <a:lnTo>
                    <a:pt x="0" y="802867"/>
                  </a:lnTo>
                  <a:lnTo>
                    <a:pt x="0" y="0"/>
                  </a:lnTo>
                </a:path>
                <a:path w="12423140" h="819150">
                  <a:moveTo>
                    <a:pt x="12357841" y="0"/>
                  </a:moveTo>
                  <a:lnTo>
                    <a:pt x="12357841" y="802867"/>
                  </a:lnTo>
                  <a:lnTo>
                    <a:pt x="0" y="802867"/>
                  </a:lnTo>
                  <a:lnTo>
                    <a:pt x="0" y="0"/>
                  </a:lnTo>
                </a:path>
                <a:path w="12423140" h="819150">
                  <a:moveTo>
                    <a:pt x="12325320" y="0"/>
                  </a:moveTo>
                  <a:lnTo>
                    <a:pt x="12325320" y="802867"/>
                  </a:lnTo>
                  <a:lnTo>
                    <a:pt x="0" y="802867"/>
                  </a:lnTo>
                  <a:lnTo>
                    <a:pt x="0" y="0"/>
                  </a:lnTo>
                </a:path>
                <a:path w="12423140" h="819150">
                  <a:moveTo>
                    <a:pt x="12292799" y="0"/>
                  </a:moveTo>
                  <a:lnTo>
                    <a:pt x="12292799" y="802867"/>
                  </a:lnTo>
                  <a:lnTo>
                    <a:pt x="0" y="802867"/>
                  </a:lnTo>
                  <a:lnTo>
                    <a:pt x="0" y="0"/>
                  </a:lnTo>
                </a:path>
                <a:path w="12423140" h="819150">
                  <a:moveTo>
                    <a:pt x="12260279" y="0"/>
                  </a:moveTo>
                  <a:lnTo>
                    <a:pt x="12260279" y="802867"/>
                  </a:lnTo>
                  <a:lnTo>
                    <a:pt x="0" y="802867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FAFAF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2">
              <a:extLst>
                <a:ext uri="{FF2B5EF4-FFF2-40B4-BE49-F238E27FC236}">
                  <a16:creationId xmlns:a16="http://schemas.microsoft.com/office/drawing/2014/main" id="{ECB6A885-8051-5608-38A4-645FF5FEB9A9}"/>
                </a:ext>
              </a:extLst>
            </p:cNvPr>
            <p:cNvSpPr/>
            <p:nvPr/>
          </p:nvSpPr>
          <p:spPr>
            <a:xfrm>
              <a:off x="40650" y="0"/>
              <a:ext cx="12228195" cy="803275"/>
            </a:xfrm>
            <a:custGeom>
              <a:avLst/>
              <a:gdLst/>
              <a:ahLst/>
              <a:cxnLst/>
              <a:rect l="l" t="t" r="r" b="b"/>
              <a:pathLst>
                <a:path w="12228195" h="803275">
                  <a:moveTo>
                    <a:pt x="12227758" y="0"/>
                  </a:moveTo>
                  <a:lnTo>
                    <a:pt x="12227758" y="802867"/>
                  </a:lnTo>
                  <a:lnTo>
                    <a:pt x="0" y="802867"/>
                  </a:lnTo>
                  <a:lnTo>
                    <a:pt x="0" y="0"/>
                  </a:lnTo>
                </a:path>
                <a:path w="12228195" h="803275">
                  <a:moveTo>
                    <a:pt x="12195238" y="0"/>
                  </a:moveTo>
                  <a:lnTo>
                    <a:pt x="12195238" y="802867"/>
                  </a:lnTo>
                  <a:lnTo>
                    <a:pt x="0" y="802867"/>
                  </a:lnTo>
                  <a:lnTo>
                    <a:pt x="0" y="0"/>
                  </a:lnTo>
                </a:path>
                <a:path w="12228195" h="803275">
                  <a:moveTo>
                    <a:pt x="12162717" y="0"/>
                  </a:moveTo>
                  <a:lnTo>
                    <a:pt x="12162717" y="786606"/>
                  </a:lnTo>
                  <a:lnTo>
                    <a:pt x="0" y="786606"/>
                  </a:lnTo>
                  <a:lnTo>
                    <a:pt x="0" y="0"/>
                  </a:lnTo>
                </a:path>
                <a:path w="12228195" h="803275">
                  <a:moveTo>
                    <a:pt x="12130196" y="0"/>
                  </a:moveTo>
                  <a:lnTo>
                    <a:pt x="12130196" y="786606"/>
                  </a:lnTo>
                  <a:lnTo>
                    <a:pt x="0" y="786606"/>
                  </a:lnTo>
                  <a:lnTo>
                    <a:pt x="0" y="0"/>
                  </a:lnTo>
                </a:path>
                <a:path w="12228195" h="803275">
                  <a:moveTo>
                    <a:pt x="12097676" y="0"/>
                  </a:moveTo>
                  <a:lnTo>
                    <a:pt x="12097676" y="786606"/>
                  </a:lnTo>
                  <a:lnTo>
                    <a:pt x="0" y="786606"/>
                  </a:lnTo>
                  <a:lnTo>
                    <a:pt x="0" y="0"/>
                  </a:lnTo>
                </a:path>
                <a:path w="12228195" h="803275">
                  <a:moveTo>
                    <a:pt x="12065155" y="0"/>
                  </a:moveTo>
                  <a:lnTo>
                    <a:pt x="12065155" y="786606"/>
                  </a:lnTo>
                  <a:lnTo>
                    <a:pt x="0" y="786606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F9F9F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3">
              <a:extLst>
                <a:ext uri="{FF2B5EF4-FFF2-40B4-BE49-F238E27FC236}">
                  <a16:creationId xmlns:a16="http://schemas.microsoft.com/office/drawing/2014/main" id="{0962AE85-89D4-012B-8F6B-05B1AFBA4641}"/>
                </a:ext>
              </a:extLst>
            </p:cNvPr>
            <p:cNvSpPr/>
            <p:nvPr/>
          </p:nvSpPr>
          <p:spPr>
            <a:xfrm>
              <a:off x="40650" y="0"/>
              <a:ext cx="12033250" cy="786765"/>
            </a:xfrm>
            <a:custGeom>
              <a:avLst/>
              <a:gdLst/>
              <a:ahLst/>
              <a:cxnLst/>
              <a:rect l="l" t="t" r="r" b="b"/>
              <a:pathLst>
                <a:path w="12033250" h="786765">
                  <a:moveTo>
                    <a:pt x="12032634" y="0"/>
                  </a:moveTo>
                  <a:lnTo>
                    <a:pt x="12032634" y="786606"/>
                  </a:lnTo>
                  <a:lnTo>
                    <a:pt x="0" y="786606"/>
                  </a:lnTo>
                  <a:lnTo>
                    <a:pt x="0" y="0"/>
                  </a:lnTo>
                </a:path>
                <a:path w="12033250" h="786765">
                  <a:moveTo>
                    <a:pt x="12000114" y="0"/>
                  </a:moveTo>
                  <a:lnTo>
                    <a:pt x="12000114" y="786606"/>
                  </a:lnTo>
                  <a:lnTo>
                    <a:pt x="0" y="786606"/>
                  </a:lnTo>
                  <a:lnTo>
                    <a:pt x="0" y="0"/>
                  </a:lnTo>
                </a:path>
                <a:path w="12033250" h="786765">
                  <a:moveTo>
                    <a:pt x="11967593" y="0"/>
                  </a:moveTo>
                  <a:lnTo>
                    <a:pt x="11967593" y="770346"/>
                  </a:lnTo>
                  <a:lnTo>
                    <a:pt x="0" y="770346"/>
                  </a:lnTo>
                  <a:lnTo>
                    <a:pt x="0" y="0"/>
                  </a:lnTo>
                </a:path>
                <a:path w="12033250" h="786765">
                  <a:moveTo>
                    <a:pt x="11935073" y="0"/>
                  </a:moveTo>
                  <a:lnTo>
                    <a:pt x="11935073" y="770346"/>
                  </a:lnTo>
                  <a:lnTo>
                    <a:pt x="0" y="770346"/>
                  </a:lnTo>
                  <a:lnTo>
                    <a:pt x="0" y="0"/>
                  </a:lnTo>
                </a:path>
                <a:path w="12033250" h="786765">
                  <a:moveTo>
                    <a:pt x="11902552" y="0"/>
                  </a:moveTo>
                  <a:lnTo>
                    <a:pt x="11902552" y="770346"/>
                  </a:lnTo>
                  <a:lnTo>
                    <a:pt x="0" y="770346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F8F8F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4">
              <a:extLst>
                <a:ext uri="{FF2B5EF4-FFF2-40B4-BE49-F238E27FC236}">
                  <a16:creationId xmlns:a16="http://schemas.microsoft.com/office/drawing/2014/main" id="{73B5E13A-9139-5047-C43D-B36E5965293F}"/>
                </a:ext>
              </a:extLst>
            </p:cNvPr>
            <p:cNvSpPr/>
            <p:nvPr/>
          </p:nvSpPr>
          <p:spPr>
            <a:xfrm>
              <a:off x="40650" y="0"/>
              <a:ext cx="11870055" cy="770890"/>
            </a:xfrm>
            <a:custGeom>
              <a:avLst/>
              <a:gdLst/>
              <a:ahLst/>
              <a:cxnLst/>
              <a:rect l="l" t="t" r="r" b="b"/>
              <a:pathLst>
                <a:path w="11870055" h="770890">
                  <a:moveTo>
                    <a:pt x="11870031" y="0"/>
                  </a:moveTo>
                  <a:lnTo>
                    <a:pt x="11870031" y="770346"/>
                  </a:lnTo>
                  <a:lnTo>
                    <a:pt x="0" y="770346"/>
                  </a:lnTo>
                  <a:lnTo>
                    <a:pt x="0" y="0"/>
                  </a:lnTo>
                </a:path>
                <a:path w="11870055" h="770890">
                  <a:moveTo>
                    <a:pt x="11837511" y="0"/>
                  </a:moveTo>
                  <a:lnTo>
                    <a:pt x="11837511" y="770346"/>
                  </a:lnTo>
                  <a:lnTo>
                    <a:pt x="0" y="770346"/>
                  </a:lnTo>
                  <a:lnTo>
                    <a:pt x="0" y="0"/>
                  </a:lnTo>
                </a:path>
                <a:path w="11870055" h="770890">
                  <a:moveTo>
                    <a:pt x="11804990" y="0"/>
                  </a:moveTo>
                  <a:lnTo>
                    <a:pt x="11804990" y="770346"/>
                  </a:lnTo>
                  <a:lnTo>
                    <a:pt x="0" y="770346"/>
                  </a:lnTo>
                  <a:lnTo>
                    <a:pt x="0" y="0"/>
                  </a:lnTo>
                </a:path>
                <a:path w="11870055" h="770890">
                  <a:moveTo>
                    <a:pt x="11772469" y="0"/>
                  </a:moveTo>
                  <a:lnTo>
                    <a:pt x="11772469" y="770346"/>
                  </a:lnTo>
                  <a:lnTo>
                    <a:pt x="0" y="770346"/>
                  </a:lnTo>
                  <a:lnTo>
                    <a:pt x="0" y="0"/>
                  </a:lnTo>
                </a:path>
                <a:path w="11870055" h="770890">
                  <a:moveTo>
                    <a:pt x="11739949" y="0"/>
                  </a:moveTo>
                  <a:lnTo>
                    <a:pt x="11739949" y="754086"/>
                  </a:lnTo>
                  <a:lnTo>
                    <a:pt x="0" y="754086"/>
                  </a:lnTo>
                  <a:lnTo>
                    <a:pt x="0" y="0"/>
                  </a:lnTo>
                </a:path>
                <a:path w="11870055" h="770890">
                  <a:moveTo>
                    <a:pt x="11707428" y="0"/>
                  </a:moveTo>
                  <a:lnTo>
                    <a:pt x="11707428" y="754086"/>
                  </a:lnTo>
                  <a:lnTo>
                    <a:pt x="0" y="754086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F7F7F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5">
              <a:extLst>
                <a:ext uri="{FF2B5EF4-FFF2-40B4-BE49-F238E27FC236}">
                  <a16:creationId xmlns:a16="http://schemas.microsoft.com/office/drawing/2014/main" id="{0113762A-2D85-16C2-177C-0DBB49EF2CA8}"/>
                </a:ext>
              </a:extLst>
            </p:cNvPr>
            <p:cNvSpPr/>
            <p:nvPr/>
          </p:nvSpPr>
          <p:spPr>
            <a:xfrm>
              <a:off x="40650" y="0"/>
              <a:ext cx="11675110" cy="754380"/>
            </a:xfrm>
            <a:custGeom>
              <a:avLst/>
              <a:gdLst/>
              <a:ahLst/>
              <a:cxnLst/>
              <a:rect l="l" t="t" r="r" b="b"/>
              <a:pathLst>
                <a:path w="11675110" h="754380">
                  <a:moveTo>
                    <a:pt x="11674907" y="0"/>
                  </a:moveTo>
                  <a:lnTo>
                    <a:pt x="11674907" y="754086"/>
                  </a:lnTo>
                  <a:lnTo>
                    <a:pt x="0" y="754086"/>
                  </a:lnTo>
                  <a:lnTo>
                    <a:pt x="0" y="0"/>
                  </a:lnTo>
                </a:path>
                <a:path w="11675110" h="754380">
                  <a:moveTo>
                    <a:pt x="11642387" y="0"/>
                  </a:moveTo>
                  <a:lnTo>
                    <a:pt x="11642387" y="754086"/>
                  </a:lnTo>
                  <a:lnTo>
                    <a:pt x="0" y="754086"/>
                  </a:lnTo>
                  <a:lnTo>
                    <a:pt x="0" y="0"/>
                  </a:lnTo>
                </a:path>
                <a:path w="11675110" h="754380">
                  <a:moveTo>
                    <a:pt x="11609866" y="0"/>
                  </a:moveTo>
                  <a:lnTo>
                    <a:pt x="11609866" y="754086"/>
                  </a:lnTo>
                  <a:lnTo>
                    <a:pt x="0" y="754086"/>
                  </a:lnTo>
                  <a:lnTo>
                    <a:pt x="0" y="0"/>
                  </a:lnTo>
                </a:path>
                <a:path w="11675110" h="754380">
                  <a:moveTo>
                    <a:pt x="11577346" y="0"/>
                  </a:moveTo>
                  <a:lnTo>
                    <a:pt x="11577346" y="754086"/>
                  </a:lnTo>
                  <a:lnTo>
                    <a:pt x="0" y="754086"/>
                  </a:lnTo>
                  <a:lnTo>
                    <a:pt x="0" y="0"/>
                  </a:lnTo>
                </a:path>
                <a:path w="11675110" h="754380">
                  <a:moveTo>
                    <a:pt x="11544825" y="0"/>
                  </a:moveTo>
                  <a:lnTo>
                    <a:pt x="11544825" y="737825"/>
                  </a:lnTo>
                  <a:lnTo>
                    <a:pt x="0" y="737825"/>
                  </a:lnTo>
                  <a:lnTo>
                    <a:pt x="0" y="0"/>
                  </a:lnTo>
                </a:path>
                <a:path w="11675110" h="754380">
                  <a:moveTo>
                    <a:pt x="11512304" y="0"/>
                  </a:moveTo>
                  <a:lnTo>
                    <a:pt x="11512304" y="737825"/>
                  </a:lnTo>
                  <a:lnTo>
                    <a:pt x="0" y="737825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F6F6F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6">
              <a:extLst>
                <a:ext uri="{FF2B5EF4-FFF2-40B4-BE49-F238E27FC236}">
                  <a16:creationId xmlns:a16="http://schemas.microsoft.com/office/drawing/2014/main" id="{7CD03658-5763-88A6-B62E-38F7F7891395}"/>
                </a:ext>
              </a:extLst>
            </p:cNvPr>
            <p:cNvSpPr/>
            <p:nvPr/>
          </p:nvSpPr>
          <p:spPr>
            <a:xfrm>
              <a:off x="40650" y="0"/>
              <a:ext cx="11480165" cy="737870"/>
            </a:xfrm>
            <a:custGeom>
              <a:avLst/>
              <a:gdLst/>
              <a:ahLst/>
              <a:cxnLst/>
              <a:rect l="l" t="t" r="r" b="b"/>
              <a:pathLst>
                <a:path w="11480165" h="737870">
                  <a:moveTo>
                    <a:pt x="11479784" y="0"/>
                  </a:moveTo>
                  <a:lnTo>
                    <a:pt x="11479784" y="737825"/>
                  </a:lnTo>
                  <a:lnTo>
                    <a:pt x="0" y="737825"/>
                  </a:lnTo>
                  <a:lnTo>
                    <a:pt x="0" y="0"/>
                  </a:lnTo>
                </a:path>
                <a:path w="11480165" h="737870">
                  <a:moveTo>
                    <a:pt x="11447263" y="0"/>
                  </a:moveTo>
                  <a:lnTo>
                    <a:pt x="11447263" y="737825"/>
                  </a:lnTo>
                  <a:lnTo>
                    <a:pt x="0" y="737825"/>
                  </a:lnTo>
                  <a:lnTo>
                    <a:pt x="0" y="0"/>
                  </a:lnTo>
                </a:path>
                <a:path w="11480165" h="737870">
                  <a:moveTo>
                    <a:pt x="11414742" y="0"/>
                  </a:moveTo>
                  <a:lnTo>
                    <a:pt x="11414742" y="737825"/>
                  </a:lnTo>
                  <a:lnTo>
                    <a:pt x="0" y="737825"/>
                  </a:lnTo>
                  <a:lnTo>
                    <a:pt x="0" y="0"/>
                  </a:lnTo>
                </a:path>
                <a:path w="11480165" h="737870">
                  <a:moveTo>
                    <a:pt x="11382222" y="0"/>
                  </a:moveTo>
                  <a:lnTo>
                    <a:pt x="11382222" y="737825"/>
                  </a:lnTo>
                  <a:lnTo>
                    <a:pt x="0" y="737825"/>
                  </a:lnTo>
                  <a:lnTo>
                    <a:pt x="0" y="0"/>
                  </a:lnTo>
                </a:path>
                <a:path w="11480165" h="737870">
                  <a:moveTo>
                    <a:pt x="11349701" y="0"/>
                  </a:moveTo>
                  <a:lnTo>
                    <a:pt x="11349701" y="737825"/>
                  </a:lnTo>
                  <a:lnTo>
                    <a:pt x="0" y="737825"/>
                  </a:lnTo>
                  <a:lnTo>
                    <a:pt x="0" y="0"/>
                  </a:lnTo>
                </a:path>
                <a:path w="11480165" h="737870">
                  <a:moveTo>
                    <a:pt x="11317180" y="0"/>
                  </a:moveTo>
                  <a:lnTo>
                    <a:pt x="11317180" y="721565"/>
                  </a:lnTo>
                  <a:lnTo>
                    <a:pt x="0" y="721565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F5F5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622786C8-7127-CA20-8294-CA5F12ED072D}"/>
                </a:ext>
              </a:extLst>
            </p:cNvPr>
            <p:cNvSpPr/>
            <p:nvPr/>
          </p:nvSpPr>
          <p:spPr>
            <a:xfrm>
              <a:off x="40650" y="0"/>
              <a:ext cx="11285220" cy="721995"/>
            </a:xfrm>
            <a:custGeom>
              <a:avLst/>
              <a:gdLst/>
              <a:ahLst/>
              <a:cxnLst/>
              <a:rect l="l" t="t" r="r" b="b"/>
              <a:pathLst>
                <a:path w="11285220" h="721995">
                  <a:moveTo>
                    <a:pt x="11284660" y="0"/>
                  </a:moveTo>
                  <a:lnTo>
                    <a:pt x="11284660" y="721565"/>
                  </a:lnTo>
                  <a:lnTo>
                    <a:pt x="0" y="721565"/>
                  </a:lnTo>
                  <a:lnTo>
                    <a:pt x="0" y="0"/>
                  </a:lnTo>
                </a:path>
                <a:path w="11285220" h="721995">
                  <a:moveTo>
                    <a:pt x="11252139" y="0"/>
                  </a:moveTo>
                  <a:lnTo>
                    <a:pt x="11252139" y="721565"/>
                  </a:lnTo>
                  <a:lnTo>
                    <a:pt x="0" y="721565"/>
                  </a:lnTo>
                  <a:lnTo>
                    <a:pt x="0" y="0"/>
                  </a:lnTo>
                </a:path>
                <a:path w="11285220" h="721995">
                  <a:moveTo>
                    <a:pt x="11219619" y="0"/>
                  </a:moveTo>
                  <a:lnTo>
                    <a:pt x="11219619" y="721565"/>
                  </a:lnTo>
                  <a:lnTo>
                    <a:pt x="0" y="721565"/>
                  </a:lnTo>
                  <a:lnTo>
                    <a:pt x="0" y="0"/>
                  </a:lnTo>
                </a:path>
                <a:path w="11285220" h="721995">
                  <a:moveTo>
                    <a:pt x="11187098" y="0"/>
                  </a:moveTo>
                  <a:lnTo>
                    <a:pt x="11187098" y="721565"/>
                  </a:lnTo>
                  <a:lnTo>
                    <a:pt x="0" y="721565"/>
                  </a:lnTo>
                  <a:lnTo>
                    <a:pt x="0" y="0"/>
                  </a:lnTo>
                </a:path>
                <a:path w="11285220" h="721995">
                  <a:moveTo>
                    <a:pt x="11154577" y="0"/>
                  </a:moveTo>
                  <a:lnTo>
                    <a:pt x="11154577" y="721565"/>
                  </a:lnTo>
                  <a:lnTo>
                    <a:pt x="0" y="721565"/>
                  </a:lnTo>
                  <a:lnTo>
                    <a:pt x="0" y="0"/>
                  </a:lnTo>
                </a:path>
                <a:path w="11285220" h="721995">
                  <a:moveTo>
                    <a:pt x="11122057" y="0"/>
                  </a:moveTo>
                  <a:lnTo>
                    <a:pt x="11122057" y="721565"/>
                  </a:lnTo>
                  <a:lnTo>
                    <a:pt x="0" y="721565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F4F4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ACB79CE1-8AB5-B2ED-D45C-607DD579BF2D}"/>
                </a:ext>
              </a:extLst>
            </p:cNvPr>
            <p:cNvSpPr/>
            <p:nvPr/>
          </p:nvSpPr>
          <p:spPr>
            <a:xfrm>
              <a:off x="40650" y="0"/>
              <a:ext cx="11089640" cy="705485"/>
            </a:xfrm>
            <a:custGeom>
              <a:avLst/>
              <a:gdLst/>
              <a:ahLst/>
              <a:cxnLst/>
              <a:rect l="l" t="t" r="r" b="b"/>
              <a:pathLst>
                <a:path w="11089640" h="705485">
                  <a:moveTo>
                    <a:pt x="11089536" y="0"/>
                  </a:moveTo>
                  <a:lnTo>
                    <a:pt x="11089536" y="705305"/>
                  </a:lnTo>
                  <a:lnTo>
                    <a:pt x="0" y="705305"/>
                  </a:lnTo>
                  <a:lnTo>
                    <a:pt x="0" y="0"/>
                  </a:lnTo>
                </a:path>
                <a:path w="11089640" h="705485">
                  <a:moveTo>
                    <a:pt x="11057015" y="0"/>
                  </a:moveTo>
                  <a:lnTo>
                    <a:pt x="11057015" y="705305"/>
                  </a:lnTo>
                  <a:lnTo>
                    <a:pt x="0" y="705305"/>
                  </a:lnTo>
                  <a:lnTo>
                    <a:pt x="0" y="0"/>
                  </a:lnTo>
                </a:path>
                <a:path w="11089640" h="705485">
                  <a:moveTo>
                    <a:pt x="11024495" y="0"/>
                  </a:moveTo>
                  <a:lnTo>
                    <a:pt x="11024495" y="705305"/>
                  </a:lnTo>
                  <a:lnTo>
                    <a:pt x="0" y="705305"/>
                  </a:lnTo>
                  <a:lnTo>
                    <a:pt x="0" y="0"/>
                  </a:lnTo>
                </a:path>
                <a:path w="11089640" h="705485">
                  <a:moveTo>
                    <a:pt x="10991974" y="0"/>
                  </a:moveTo>
                  <a:lnTo>
                    <a:pt x="10991974" y="705305"/>
                  </a:lnTo>
                  <a:lnTo>
                    <a:pt x="0" y="705305"/>
                  </a:lnTo>
                  <a:lnTo>
                    <a:pt x="0" y="0"/>
                  </a:lnTo>
                </a:path>
                <a:path w="11089640" h="705485">
                  <a:moveTo>
                    <a:pt x="10959453" y="0"/>
                  </a:moveTo>
                  <a:lnTo>
                    <a:pt x="10959453" y="705305"/>
                  </a:lnTo>
                  <a:lnTo>
                    <a:pt x="0" y="705305"/>
                  </a:lnTo>
                  <a:lnTo>
                    <a:pt x="0" y="0"/>
                  </a:lnTo>
                </a:path>
                <a:path w="11089640" h="705485">
                  <a:moveTo>
                    <a:pt x="10926933" y="0"/>
                  </a:moveTo>
                  <a:lnTo>
                    <a:pt x="10926933" y="705305"/>
                  </a:lnTo>
                  <a:lnTo>
                    <a:pt x="0" y="705305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F3F3F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9">
              <a:extLst>
                <a:ext uri="{FF2B5EF4-FFF2-40B4-BE49-F238E27FC236}">
                  <a16:creationId xmlns:a16="http://schemas.microsoft.com/office/drawing/2014/main" id="{6B160D8F-121F-8396-72CA-455798278834}"/>
                </a:ext>
              </a:extLst>
            </p:cNvPr>
            <p:cNvSpPr/>
            <p:nvPr/>
          </p:nvSpPr>
          <p:spPr>
            <a:xfrm>
              <a:off x="40650" y="0"/>
              <a:ext cx="10894695" cy="689610"/>
            </a:xfrm>
            <a:custGeom>
              <a:avLst/>
              <a:gdLst/>
              <a:ahLst/>
              <a:cxnLst/>
              <a:rect l="l" t="t" r="r" b="b"/>
              <a:pathLst>
                <a:path w="10894695" h="689610">
                  <a:moveTo>
                    <a:pt x="10894412" y="0"/>
                  </a:moveTo>
                  <a:lnTo>
                    <a:pt x="10894412" y="689044"/>
                  </a:lnTo>
                  <a:lnTo>
                    <a:pt x="0" y="689044"/>
                  </a:lnTo>
                  <a:lnTo>
                    <a:pt x="0" y="0"/>
                  </a:lnTo>
                </a:path>
                <a:path w="10894695" h="689610">
                  <a:moveTo>
                    <a:pt x="10861892" y="0"/>
                  </a:moveTo>
                  <a:lnTo>
                    <a:pt x="10861892" y="689044"/>
                  </a:lnTo>
                  <a:lnTo>
                    <a:pt x="0" y="689044"/>
                  </a:lnTo>
                  <a:lnTo>
                    <a:pt x="0" y="0"/>
                  </a:lnTo>
                </a:path>
                <a:path w="10894695" h="689610">
                  <a:moveTo>
                    <a:pt x="10829371" y="0"/>
                  </a:moveTo>
                  <a:lnTo>
                    <a:pt x="10829371" y="689044"/>
                  </a:lnTo>
                  <a:lnTo>
                    <a:pt x="0" y="689044"/>
                  </a:lnTo>
                  <a:lnTo>
                    <a:pt x="0" y="0"/>
                  </a:lnTo>
                </a:path>
                <a:path w="10894695" h="689610">
                  <a:moveTo>
                    <a:pt x="10796850" y="0"/>
                  </a:moveTo>
                  <a:lnTo>
                    <a:pt x="10796850" y="689044"/>
                  </a:lnTo>
                  <a:lnTo>
                    <a:pt x="0" y="689044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F2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0">
              <a:extLst>
                <a:ext uri="{FF2B5EF4-FFF2-40B4-BE49-F238E27FC236}">
                  <a16:creationId xmlns:a16="http://schemas.microsoft.com/office/drawing/2014/main" id="{6F1FA933-8CF4-EF08-2535-A1D25AE98BA6}"/>
                </a:ext>
              </a:extLst>
            </p:cNvPr>
            <p:cNvSpPr/>
            <p:nvPr/>
          </p:nvSpPr>
          <p:spPr>
            <a:xfrm>
              <a:off x="40650" y="0"/>
              <a:ext cx="10764520" cy="689610"/>
            </a:xfrm>
            <a:custGeom>
              <a:avLst/>
              <a:gdLst/>
              <a:ahLst/>
              <a:cxnLst/>
              <a:rect l="l" t="t" r="r" b="b"/>
              <a:pathLst>
                <a:path w="10764520" h="689610">
                  <a:moveTo>
                    <a:pt x="10764330" y="0"/>
                  </a:moveTo>
                  <a:lnTo>
                    <a:pt x="10764330" y="689044"/>
                  </a:lnTo>
                  <a:lnTo>
                    <a:pt x="0" y="689044"/>
                  </a:lnTo>
                  <a:lnTo>
                    <a:pt x="0" y="0"/>
                  </a:lnTo>
                </a:path>
                <a:path w="10764520" h="689610">
                  <a:moveTo>
                    <a:pt x="10731809" y="0"/>
                  </a:moveTo>
                  <a:lnTo>
                    <a:pt x="10731809" y="689044"/>
                  </a:lnTo>
                  <a:lnTo>
                    <a:pt x="0" y="689044"/>
                  </a:lnTo>
                  <a:lnTo>
                    <a:pt x="0" y="0"/>
                  </a:lnTo>
                </a:path>
                <a:path w="10764520" h="689610">
                  <a:moveTo>
                    <a:pt x="10699288" y="0"/>
                  </a:moveTo>
                  <a:lnTo>
                    <a:pt x="10699288" y="689044"/>
                  </a:lnTo>
                  <a:lnTo>
                    <a:pt x="0" y="689044"/>
                  </a:lnTo>
                  <a:lnTo>
                    <a:pt x="0" y="0"/>
                  </a:lnTo>
                </a:path>
                <a:path w="10764520" h="689610">
                  <a:moveTo>
                    <a:pt x="10666768" y="0"/>
                  </a:moveTo>
                  <a:lnTo>
                    <a:pt x="10666768" y="672784"/>
                  </a:lnTo>
                  <a:lnTo>
                    <a:pt x="0" y="672784"/>
                  </a:lnTo>
                  <a:lnTo>
                    <a:pt x="0" y="0"/>
                  </a:lnTo>
                </a:path>
                <a:path w="10764520" h="689610">
                  <a:moveTo>
                    <a:pt x="10634247" y="0"/>
                  </a:moveTo>
                  <a:lnTo>
                    <a:pt x="10634247" y="672784"/>
                  </a:lnTo>
                  <a:lnTo>
                    <a:pt x="0" y="672784"/>
                  </a:lnTo>
                  <a:lnTo>
                    <a:pt x="0" y="0"/>
                  </a:lnTo>
                </a:path>
                <a:path w="10764520" h="689610">
                  <a:moveTo>
                    <a:pt x="10601726" y="0"/>
                  </a:moveTo>
                  <a:lnTo>
                    <a:pt x="10601726" y="672784"/>
                  </a:lnTo>
                  <a:lnTo>
                    <a:pt x="0" y="672784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1">
              <a:extLst>
                <a:ext uri="{FF2B5EF4-FFF2-40B4-BE49-F238E27FC236}">
                  <a16:creationId xmlns:a16="http://schemas.microsoft.com/office/drawing/2014/main" id="{78D3BEFE-1E4F-F3A5-54BC-91A9AE7C1B54}"/>
                </a:ext>
              </a:extLst>
            </p:cNvPr>
            <p:cNvSpPr/>
            <p:nvPr/>
          </p:nvSpPr>
          <p:spPr>
            <a:xfrm>
              <a:off x="40650" y="0"/>
              <a:ext cx="10569575" cy="673100"/>
            </a:xfrm>
            <a:custGeom>
              <a:avLst/>
              <a:gdLst/>
              <a:ahLst/>
              <a:cxnLst/>
              <a:rect l="l" t="t" r="r" b="b"/>
              <a:pathLst>
                <a:path w="10569575" h="673100">
                  <a:moveTo>
                    <a:pt x="10569206" y="0"/>
                  </a:moveTo>
                  <a:lnTo>
                    <a:pt x="10569206" y="672784"/>
                  </a:lnTo>
                  <a:lnTo>
                    <a:pt x="0" y="672784"/>
                  </a:lnTo>
                  <a:lnTo>
                    <a:pt x="0" y="0"/>
                  </a:lnTo>
                </a:path>
                <a:path w="10569575" h="673100">
                  <a:moveTo>
                    <a:pt x="10536685" y="0"/>
                  </a:moveTo>
                  <a:lnTo>
                    <a:pt x="10536685" y="672784"/>
                  </a:lnTo>
                  <a:lnTo>
                    <a:pt x="0" y="672784"/>
                  </a:lnTo>
                  <a:lnTo>
                    <a:pt x="0" y="0"/>
                  </a:lnTo>
                </a:path>
                <a:path w="10569575" h="673100">
                  <a:moveTo>
                    <a:pt x="10504165" y="0"/>
                  </a:moveTo>
                  <a:lnTo>
                    <a:pt x="10504165" y="672784"/>
                  </a:lnTo>
                  <a:lnTo>
                    <a:pt x="0" y="672784"/>
                  </a:lnTo>
                  <a:lnTo>
                    <a:pt x="0" y="0"/>
                  </a:lnTo>
                </a:path>
                <a:path w="10569575" h="673100">
                  <a:moveTo>
                    <a:pt x="10471644" y="0"/>
                  </a:moveTo>
                  <a:lnTo>
                    <a:pt x="10471644" y="656524"/>
                  </a:lnTo>
                  <a:lnTo>
                    <a:pt x="0" y="656524"/>
                  </a:lnTo>
                  <a:lnTo>
                    <a:pt x="0" y="0"/>
                  </a:lnTo>
                </a:path>
                <a:path w="10569575" h="673100">
                  <a:moveTo>
                    <a:pt x="10439123" y="0"/>
                  </a:moveTo>
                  <a:lnTo>
                    <a:pt x="10439123" y="656524"/>
                  </a:lnTo>
                  <a:lnTo>
                    <a:pt x="0" y="656524"/>
                  </a:lnTo>
                  <a:lnTo>
                    <a:pt x="0" y="0"/>
                  </a:lnTo>
                </a:path>
                <a:path w="10569575" h="673100">
                  <a:moveTo>
                    <a:pt x="10406603" y="0"/>
                  </a:moveTo>
                  <a:lnTo>
                    <a:pt x="10406603" y="656524"/>
                  </a:lnTo>
                  <a:lnTo>
                    <a:pt x="0" y="656524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F0F0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2">
              <a:extLst>
                <a:ext uri="{FF2B5EF4-FFF2-40B4-BE49-F238E27FC236}">
                  <a16:creationId xmlns:a16="http://schemas.microsoft.com/office/drawing/2014/main" id="{AAF2540C-AF76-FE2B-2851-E24D45CD8EED}"/>
                </a:ext>
              </a:extLst>
            </p:cNvPr>
            <p:cNvSpPr/>
            <p:nvPr/>
          </p:nvSpPr>
          <p:spPr>
            <a:xfrm>
              <a:off x="40650" y="0"/>
              <a:ext cx="10374630" cy="656590"/>
            </a:xfrm>
            <a:custGeom>
              <a:avLst/>
              <a:gdLst/>
              <a:ahLst/>
              <a:cxnLst/>
              <a:rect l="l" t="t" r="r" b="b"/>
              <a:pathLst>
                <a:path w="10374630" h="656590">
                  <a:moveTo>
                    <a:pt x="10374082" y="0"/>
                  </a:moveTo>
                  <a:lnTo>
                    <a:pt x="10374082" y="656524"/>
                  </a:lnTo>
                  <a:lnTo>
                    <a:pt x="0" y="656524"/>
                  </a:lnTo>
                  <a:lnTo>
                    <a:pt x="0" y="0"/>
                  </a:lnTo>
                </a:path>
                <a:path w="10374630" h="656590">
                  <a:moveTo>
                    <a:pt x="10341561" y="0"/>
                  </a:moveTo>
                  <a:lnTo>
                    <a:pt x="10341561" y="656524"/>
                  </a:lnTo>
                  <a:lnTo>
                    <a:pt x="0" y="656524"/>
                  </a:lnTo>
                  <a:lnTo>
                    <a:pt x="0" y="0"/>
                  </a:lnTo>
                </a:path>
                <a:path w="10374630" h="656590">
                  <a:moveTo>
                    <a:pt x="10309041" y="0"/>
                  </a:moveTo>
                  <a:lnTo>
                    <a:pt x="10309041" y="656524"/>
                  </a:lnTo>
                  <a:lnTo>
                    <a:pt x="0" y="656524"/>
                  </a:lnTo>
                  <a:lnTo>
                    <a:pt x="0" y="0"/>
                  </a:lnTo>
                </a:path>
                <a:path w="10374630" h="656590">
                  <a:moveTo>
                    <a:pt x="10276520" y="0"/>
                  </a:moveTo>
                  <a:lnTo>
                    <a:pt x="10276520" y="656524"/>
                  </a:lnTo>
                  <a:lnTo>
                    <a:pt x="0" y="656524"/>
                  </a:lnTo>
                  <a:lnTo>
                    <a:pt x="0" y="0"/>
                  </a:lnTo>
                </a:path>
                <a:path w="10374630" h="656590">
                  <a:moveTo>
                    <a:pt x="10243999" y="0"/>
                  </a:moveTo>
                  <a:lnTo>
                    <a:pt x="10243999" y="640264"/>
                  </a:lnTo>
                  <a:lnTo>
                    <a:pt x="0" y="640264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EFE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3">
              <a:extLst>
                <a:ext uri="{FF2B5EF4-FFF2-40B4-BE49-F238E27FC236}">
                  <a16:creationId xmlns:a16="http://schemas.microsoft.com/office/drawing/2014/main" id="{9CC8FE6E-4089-CF2B-788B-02E88C67E4A0}"/>
                </a:ext>
              </a:extLst>
            </p:cNvPr>
            <p:cNvSpPr/>
            <p:nvPr/>
          </p:nvSpPr>
          <p:spPr>
            <a:xfrm>
              <a:off x="40650" y="0"/>
              <a:ext cx="10212070" cy="640715"/>
            </a:xfrm>
            <a:custGeom>
              <a:avLst/>
              <a:gdLst/>
              <a:ahLst/>
              <a:cxnLst/>
              <a:rect l="l" t="t" r="r" b="b"/>
              <a:pathLst>
                <a:path w="10212070" h="640715">
                  <a:moveTo>
                    <a:pt x="10211479" y="0"/>
                  </a:moveTo>
                  <a:lnTo>
                    <a:pt x="10211479" y="640264"/>
                  </a:lnTo>
                  <a:lnTo>
                    <a:pt x="0" y="640264"/>
                  </a:lnTo>
                  <a:lnTo>
                    <a:pt x="0" y="0"/>
                  </a:lnTo>
                </a:path>
                <a:path w="10212070" h="640715">
                  <a:moveTo>
                    <a:pt x="10178958" y="0"/>
                  </a:moveTo>
                  <a:lnTo>
                    <a:pt x="10178958" y="640264"/>
                  </a:lnTo>
                  <a:lnTo>
                    <a:pt x="0" y="640264"/>
                  </a:lnTo>
                  <a:lnTo>
                    <a:pt x="0" y="0"/>
                  </a:lnTo>
                </a:path>
                <a:path w="10212070" h="640715">
                  <a:moveTo>
                    <a:pt x="10146438" y="0"/>
                  </a:moveTo>
                  <a:lnTo>
                    <a:pt x="10146438" y="640264"/>
                  </a:lnTo>
                  <a:lnTo>
                    <a:pt x="0" y="640264"/>
                  </a:lnTo>
                  <a:lnTo>
                    <a:pt x="0" y="0"/>
                  </a:lnTo>
                </a:path>
                <a:path w="10212070" h="640715">
                  <a:moveTo>
                    <a:pt x="10113917" y="0"/>
                  </a:moveTo>
                  <a:lnTo>
                    <a:pt x="10113917" y="640264"/>
                  </a:lnTo>
                  <a:lnTo>
                    <a:pt x="0" y="640264"/>
                  </a:lnTo>
                  <a:lnTo>
                    <a:pt x="0" y="0"/>
                  </a:lnTo>
                </a:path>
                <a:path w="10212070" h="640715">
                  <a:moveTo>
                    <a:pt x="10081396" y="0"/>
                  </a:moveTo>
                  <a:lnTo>
                    <a:pt x="10081396" y="640264"/>
                  </a:lnTo>
                  <a:lnTo>
                    <a:pt x="0" y="640264"/>
                  </a:lnTo>
                  <a:lnTo>
                    <a:pt x="0" y="0"/>
                  </a:lnTo>
                </a:path>
                <a:path w="10212070" h="640715">
                  <a:moveTo>
                    <a:pt x="10048876" y="0"/>
                  </a:moveTo>
                  <a:lnTo>
                    <a:pt x="10048876" y="640264"/>
                  </a:lnTo>
                  <a:lnTo>
                    <a:pt x="0" y="640264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EEEEE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4">
              <a:extLst>
                <a:ext uri="{FF2B5EF4-FFF2-40B4-BE49-F238E27FC236}">
                  <a16:creationId xmlns:a16="http://schemas.microsoft.com/office/drawing/2014/main" id="{14BBCCC1-9598-2AA8-1979-B84786FC22B1}"/>
                </a:ext>
              </a:extLst>
            </p:cNvPr>
            <p:cNvSpPr/>
            <p:nvPr/>
          </p:nvSpPr>
          <p:spPr>
            <a:xfrm>
              <a:off x="40650" y="0"/>
              <a:ext cx="10016490" cy="624205"/>
            </a:xfrm>
            <a:custGeom>
              <a:avLst/>
              <a:gdLst/>
              <a:ahLst/>
              <a:cxnLst/>
              <a:rect l="l" t="t" r="r" b="b"/>
              <a:pathLst>
                <a:path w="10016490" h="624205">
                  <a:moveTo>
                    <a:pt x="10016355" y="0"/>
                  </a:moveTo>
                  <a:lnTo>
                    <a:pt x="10016355" y="624003"/>
                  </a:lnTo>
                  <a:lnTo>
                    <a:pt x="0" y="624003"/>
                  </a:lnTo>
                  <a:lnTo>
                    <a:pt x="0" y="0"/>
                  </a:lnTo>
                </a:path>
                <a:path w="10016490" h="624205">
                  <a:moveTo>
                    <a:pt x="9983834" y="0"/>
                  </a:moveTo>
                  <a:lnTo>
                    <a:pt x="9983834" y="624003"/>
                  </a:lnTo>
                  <a:lnTo>
                    <a:pt x="0" y="624003"/>
                  </a:lnTo>
                  <a:lnTo>
                    <a:pt x="0" y="0"/>
                  </a:lnTo>
                </a:path>
                <a:path w="10016490" h="624205">
                  <a:moveTo>
                    <a:pt x="9951314" y="0"/>
                  </a:moveTo>
                  <a:lnTo>
                    <a:pt x="9951314" y="624003"/>
                  </a:lnTo>
                  <a:lnTo>
                    <a:pt x="0" y="624003"/>
                  </a:lnTo>
                  <a:lnTo>
                    <a:pt x="0" y="0"/>
                  </a:lnTo>
                </a:path>
                <a:path w="10016490" h="624205">
                  <a:moveTo>
                    <a:pt x="9918793" y="0"/>
                  </a:moveTo>
                  <a:lnTo>
                    <a:pt x="9918793" y="624003"/>
                  </a:lnTo>
                  <a:lnTo>
                    <a:pt x="0" y="624003"/>
                  </a:lnTo>
                  <a:lnTo>
                    <a:pt x="0" y="0"/>
                  </a:lnTo>
                </a:path>
                <a:path w="10016490" h="624205">
                  <a:moveTo>
                    <a:pt x="9886273" y="0"/>
                  </a:moveTo>
                  <a:lnTo>
                    <a:pt x="9886273" y="624003"/>
                  </a:lnTo>
                  <a:lnTo>
                    <a:pt x="0" y="624003"/>
                  </a:lnTo>
                  <a:lnTo>
                    <a:pt x="0" y="0"/>
                  </a:lnTo>
                </a:path>
                <a:path w="10016490" h="624205">
                  <a:moveTo>
                    <a:pt x="9853752" y="0"/>
                  </a:moveTo>
                  <a:lnTo>
                    <a:pt x="9853752" y="624003"/>
                  </a:lnTo>
                  <a:lnTo>
                    <a:pt x="0" y="624003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EDED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5">
              <a:extLst>
                <a:ext uri="{FF2B5EF4-FFF2-40B4-BE49-F238E27FC236}">
                  <a16:creationId xmlns:a16="http://schemas.microsoft.com/office/drawing/2014/main" id="{8DD08566-EA5D-FE0A-0CB1-D11B96319786}"/>
                </a:ext>
              </a:extLst>
            </p:cNvPr>
            <p:cNvSpPr/>
            <p:nvPr/>
          </p:nvSpPr>
          <p:spPr>
            <a:xfrm>
              <a:off x="40650" y="0"/>
              <a:ext cx="9821545" cy="608330"/>
            </a:xfrm>
            <a:custGeom>
              <a:avLst/>
              <a:gdLst/>
              <a:ahLst/>
              <a:cxnLst/>
              <a:rect l="l" t="t" r="r" b="b"/>
              <a:pathLst>
                <a:path w="9821545" h="608330">
                  <a:moveTo>
                    <a:pt x="9821231" y="0"/>
                  </a:moveTo>
                  <a:lnTo>
                    <a:pt x="9821231" y="607743"/>
                  </a:lnTo>
                  <a:lnTo>
                    <a:pt x="0" y="607743"/>
                  </a:lnTo>
                  <a:lnTo>
                    <a:pt x="0" y="0"/>
                  </a:lnTo>
                </a:path>
                <a:path w="9821545" h="608330">
                  <a:moveTo>
                    <a:pt x="9788711" y="0"/>
                  </a:moveTo>
                  <a:lnTo>
                    <a:pt x="9788711" y="607743"/>
                  </a:lnTo>
                  <a:lnTo>
                    <a:pt x="0" y="607743"/>
                  </a:lnTo>
                  <a:lnTo>
                    <a:pt x="0" y="0"/>
                  </a:lnTo>
                </a:path>
                <a:path w="9821545" h="608330">
                  <a:moveTo>
                    <a:pt x="9756190" y="0"/>
                  </a:moveTo>
                  <a:lnTo>
                    <a:pt x="9756190" y="607743"/>
                  </a:lnTo>
                  <a:lnTo>
                    <a:pt x="0" y="607743"/>
                  </a:lnTo>
                  <a:lnTo>
                    <a:pt x="0" y="0"/>
                  </a:lnTo>
                </a:path>
                <a:path w="9821545" h="608330">
                  <a:moveTo>
                    <a:pt x="9723669" y="0"/>
                  </a:moveTo>
                  <a:lnTo>
                    <a:pt x="9723669" y="607743"/>
                  </a:lnTo>
                  <a:lnTo>
                    <a:pt x="0" y="607743"/>
                  </a:lnTo>
                  <a:lnTo>
                    <a:pt x="0" y="0"/>
                  </a:lnTo>
                </a:path>
                <a:path w="9821545" h="608330">
                  <a:moveTo>
                    <a:pt x="9691149" y="0"/>
                  </a:moveTo>
                  <a:lnTo>
                    <a:pt x="9691149" y="607743"/>
                  </a:lnTo>
                  <a:lnTo>
                    <a:pt x="0" y="607743"/>
                  </a:lnTo>
                  <a:lnTo>
                    <a:pt x="0" y="0"/>
                  </a:lnTo>
                </a:path>
                <a:path w="9821545" h="608330">
                  <a:moveTo>
                    <a:pt x="9658628" y="0"/>
                  </a:moveTo>
                  <a:lnTo>
                    <a:pt x="9658628" y="607743"/>
                  </a:lnTo>
                  <a:lnTo>
                    <a:pt x="0" y="607743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ECEC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6">
              <a:extLst>
                <a:ext uri="{FF2B5EF4-FFF2-40B4-BE49-F238E27FC236}">
                  <a16:creationId xmlns:a16="http://schemas.microsoft.com/office/drawing/2014/main" id="{DA97BDDC-4400-815F-C214-9D14A661A498}"/>
                </a:ext>
              </a:extLst>
            </p:cNvPr>
            <p:cNvSpPr/>
            <p:nvPr/>
          </p:nvSpPr>
          <p:spPr>
            <a:xfrm>
              <a:off x="40650" y="0"/>
              <a:ext cx="9626600" cy="608330"/>
            </a:xfrm>
            <a:custGeom>
              <a:avLst/>
              <a:gdLst/>
              <a:ahLst/>
              <a:cxnLst/>
              <a:rect l="l" t="t" r="r" b="b"/>
              <a:pathLst>
                <a:path w="9626600" h="608330">
                  <a:moveTo>
                    <a:pt x="9626107" y="0"/>
                  </a:moveTo>
                  <a:lnTo>
                    <a:pt x="9626107" y="607743"/>
                  </a:lnTo>
                  <a:lnTo>
                    <a:pt x="0" y="607743"/>
                  </a:lnTo>
                  <a:lnTo>
                    <a:pt x="0" y="0"/>
                  </a:lnTo>
                </a:path>
                <a:path w="9626600" h="608330">
                  <a:moveTo>
                    <a:pt x="9593587" y="0"/>
                  </a:moveTo>
                  <a:lnTo>
                    <a:pt x="9593587" y="591483"/>
                  </a:lnTo>
                  <a:lnTo>
                    <a:pt x="0" y="591483"/>
                  </a:lnTo>
                  <a:lnTo>
                    <a:pt x="0" y="0"/>
                  </a:lnTo>
                </a:path>
                <a:path w="9626600" h="608330">
                  <a:moveTo>
                    <a:pt x="9561066" y="0"/>
                  </a:moveTo>
                  <a:lnTo>
                    <a:pt x="9561066" y="591483"/>
                  </a:lnTo>
                  <a:lnTo>
                    <a:pt x="0" y="591483"/>
                  </a:lnTo>
                  <a:lnTo>
                    <a:pt x="0" y="0"/>
                  </a:lnTo>
                </a:path>
                <a:path w="9626600" h="608330">
                  <a:moveTo>
                    <a:pt x="9528546" y="0"/>
                  </a:moveTo>
                  <a:lnTo>
                    <a:pt x="9528546" y="591483"/>
                  </a:lnTo>
                  <a:lnTo>
                    <a:pt x="0" y="591483"/>
                  </a:lnTo>
                  <a:lnTo>
                    <a:pt x="0" y="0"/>
                  </a:lnTo>
                </a:path>
                <a:path w="9626600" h="608330">
                  <a:moveTo>
                    <a:pt x="9496025" y="0"/>
                  </a:moveTo>
                  <a:lnTo>
                    <a:pt x="9496025" y="591483"/>
                  </a:lnTo>
                  <a:lnTo>
                    <a:pt x="0" y="591483"/>
                  </a:lnTo>
                  <a:lnTo>
                    <a:pt x="0" y="0"/>
                  </a:lnTo>
                </a:path>
                <a:path w="9626600" h="608330">
                  <a:moveTo>
                    <a:pt x="9463504" y="0"/>
                  </a:moveTo>
                  <a:lnTo>
                    <a:pt x="9463504" y="591483"/>
                  </a:lnTo>
                  <a:lnTo>
                    <a:pt x="0" y="591483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EBEB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7">
              <a:extLst>
                <a:ext uri="{FF2B5EF4-FFF2-40B4-BE49-F238E27FC236}">
                  <a16:creationId xmlns:a16="http://schemas.microsoft.com/office/drawing/2014/main" id="{4283FA12-93E8-6786-2201-2B208C643546}"/>
                </a:ext>
              </a:extLst>
            </p:cNvPr>
            <p:cNvSpPr/>
            <p:nvPr/>
          </p:nvSpPr>
          <p:spPr>
            <a:xfrm>
              <a:off x="40650" y="0"/>
              <a:ext cx="9431020" cy="591820"/>
            </a:xfrm>
            <a:custGeom>
              <a:avLst/>
              <a:gdLst/>
              <a:ahLst/>
              <a:cxnLst/>
              <a:rect l="l" t="t" r="r" b="b"/>
              <a:pathLst>
                <a:path w="9431020" h="591820">
                  <a:moveTo>
                    <a:pt x="9430984" y="0"/>
                  </a:moveTo>
                  <a:lnTo>
                    <a:pt x="9430984" y="591483"/>
                  </a:lnTo>
                  <a:lnTo>
                    <a:pt x="0" y="591483"/>
                  </a:lnTo>
                  <a:lnTo>
                    <a:pt x="0" y="0"/>
                  </a:lnTo>
                </a:path>
                <a:path w="9431020" h="591820">
                  <a:moveTo>
                    <a:pt x="9398463" y="0"/>
                  </a:moveTo>
                  <a:lnTo>
                    <a:pt x="9398463" y="575222"/>
                  </a:lnTo>
                  <a:lnTo>
                    <a:pt x="0" y="575222"/>
                  </a:lnTo>
                  <a:lnTo>
                    <a:pt x="0" y="0"/>
                  </a:lnTo>
                </a:path>
                <a:path w="9431020" h="591820">
                  <a:moveTo>
                    <a:pt x="9365942" y="0"/>
                  </a:moveTo>
                  <a:lnTo>
                    <a:pt x="9365942" y="575222"/>
                  </a:lnTo>
                  <a:lnTo>
                    <a:pt x="0" y="575222"/>
                  </a:lnTo>
                  <a:lnTo>
                    <a:pt x="0" y="0"/>
                  </a:lnTo>
                </a:path>
                <a:path w="9431020" h="591820">
                  <a:moveTo>
                    <a:pt x="9333422" y="0"/>
                  </a:moveTo>
                  <a:lnTo>
                    <a:pt x="9333422" y="575222"/>
                  </a:lnTo>
                  <a:lnTo>
                    <a:pt x="0" y="575222"/>
                  </a:lnTo>
                  <a:lnTo>
                    <a:pt x="0" y="0"/>
                  </a:lnTo>
                </a:path>
                <a:path w="9431020" h="591820">
                  <a:moveTo>
                    <a:pt x="9300901" y="0"/>
                  </a:moveTo>
                  <a:lnTo>
                    <a:pt x="9300901" y="575222"/>
                  </a:lnTo>
                  <a:lnTo>
                    <a:pt x="0" y="575222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EAEA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8">
              <a:extLst>
                <a:ext uri="{FF2B5EF4-FFF2-40B4-BE49-F238E27FC236}">
                  <a16:creationId xmlns:a16="http://schemas.microsoft.com/office/drawing/2014/main" id="{B3FBAE99-315D-A3F9-6B1B-938578B8A37F}"/>
                </a:ext>
              </a:extLst>
            </p:cNvPr>
            <p:cNvSpPr/>
            <p:nvPr/>
          </p:nvSpPr>
          <p:spPr>
            <a:xfrm>
              <a:off x="40650" y="0"/>
              <a:ext cx="9268460" cy="575310"/>
            </a:xfrm>
            <a:custGeom>
              <a:avLst/>
              <a:gdLst/>
              <a:ahLst/>
              <a:cxnLst/>
              <a:rect l="l" t="t" r="r" b="b"/>
              <a:pathLst>
                <a:path w="9268460" h="575310">
                  <a:moveTo>
                    <a:pt x="9268380" y="0"/>
                  </a:moveTo>
                  <a:lnTo>
                    <a:pt x="9268380" y="575222"/>
                  </a:lnTo>
                  <a:lnTo>
                    <a:pt x="0" y="575222"/>
                  </a:lnTo>
                  <a:lnTo>
                    <a:pt x="0" y="0"/>
                  </a:lnTo>
                </a:path>
                <a:path w="9268460" h="575310">
                  <a:moveTo>
                    <a:pt x="9235860" y="0"/>
                  </a:moveTo>
                  <a:lnTo>
                    <a:pt x="9235860" y="575222"/>
                  </a:lnTo>
                  <a:lnTo>
                    <a:pt x="0" y="575222"/>
                  </a:lnTo>
                  <a:lnTo>
                    <a:pt x="0" y="0"/>
                  </a:lnTo>
                </a:path>
                <a:path w="9268460" h="575310">
                  <a:moveTo>
                    <a:pt x="9203339" y="0"/>
                  </a:moveTo>
                  <a:lnTo>
                    <a:pt x="9203339" y="575222"/>
                  </a:lnTo>
                  <a:lnTo>
                    <a:pt x="0" y="575222"/>
                  </a:lnTo>
                  <a:lnTo>
                    <a:pt x="0" y="0"/>
                  </a:lnTo>
                </a:path>
                <a:path w="9268460" h="575310">
                  <a:moveTo>
                    <a:pt x="9170819" y="0"/>
                  </a:moveTo>
                  <a:lnTo>
                    <a:pt x="9170819" y="558962"/>
                  </a:lnTo>
                  <a:lnTo>
                    <a:pt x="0" y="558962"/>
                  </a:lnTo>
                  <a:lnTo>
                    <a:pt x="0" y="0"/>
                  </a:lnTo>
                </a:path>
                <a:path w="9268460" h="575310">
                  <a:moveTo>
                    <a:pt x="9138298" y="0"/>
                  </a:moveTo>
                  <a:lnTo>
                    <a:pt x="9138298" y="558962"/>
                  </a:lnTo>
                  <a:lnTo>
                    <a:pt x="0" y="558962"/>
                  </a:lnTo>
                  <a:lnTo>
                    <a:pt x="0" y="0"/>
                  </a:lnTo>
                </a:path>
                <a:path w="9268460" h="575310">
                  <a:moveTo>
                    <a:pt x="9105777" y="0"/>
                  </a:moveTo>
                  <a:lnTo>
                    <a:pt x="9105777" y="558962"/>
                  </a:lnTo>
                  <a:lnTo>
                    <a:pt x="0" y="558962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E9E9E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9">
              <a:extLst>
                <a:ext uri="{FF2B5EF4-FFF2-40B4-BE49-F238E27FC236}">
                  <a16:creationId xmlns:a16="http://schemas.microsoft.com/office/drawing/2014/main" id="{4F26B83E-7858-09A6-CD86-38DC86B012EB}"/>
                </a:ext>
              </a:extLst>
            </p:cNvPr>
            <p:cNvSpPr/>
            <p:nvPr/>
          </p:nvSpPr>
          <p:spPr>
            <a:xfrm>
              <a:off x="40650" y="0"/>
              <a:ext cx="9073515" cy="559435"/>
            </a:xfrm>
            <a:custGeom>
              <a:avLst/>
              <a:gdLst/>
              <a:ahLst/>
              <a:cxnLst/>
              <a:rect l="l" t="t" r="r" b="b"/>
              <a:pathLst>
                <a:path w="9073515" h="559435">
                  <a:moveTo>
                    <a:pt x="9073257" y="0"/>
                  </a:moveTo>
                  <a:lnTo>
                    <a:pt x="9073257" y="558962"/>
                  </a:lnTo>
                  <a:lnTo>
                    <a:pt x="0" y="558962"/>
                  </a:lnTo>
                  <a:lnTo>
                    <a:pt x="0" y="0"/>
                  </a:lnTo>
                </a:path>
                <a:path w="9073515" h="559435">
                  <a:moveTo>
                    <a:pt x="9040736" y="0"/>
                  </a:moveTo>
                  <a:lnTo>
                    <a:pt x="9040736" y="558962"/>
                  </a:lnTo>
                  <a:lnTo>
                    <a:pt x="0" y="558962"/>
                  </a:lnTo>
                  <a:lnTo>
                    <a:pt x="0" y="0"/>
                  </a:lnTo>
                </a:path>
                <a:path w="9073515" h="559435">
                  <a:moveTo>
                    <a:pt x="9008215" y="0"/>
                  </a:moveTo>
                  <a:lnTo>
                    <a:pt x="9008215" y="558962"/>
                  </a:lnTo>
                  <a:lnTo>
                    <a:pt x="0" y="558962"/>
                  </a:lnTo>
                  <a:lnTo>
                    <a:pt x="0" y="0"/>
                  </a:lnTo>
                </a:path>
                <a:path w="9073515" h="559435">
                  <a:moveTo>
                    <a:pt x="8975695" y="0"/>
                  </a:moveTo>
                  <a:lnTo>
                    <a:pt x="8975695" y="558962"/>
                  </a:lnTo>
                  <a:lnTo>
                    <a:pt x="0" y="558962"/>
                  </a:lnTo>
                  <a:lnTo>
                    <a:pt x="0" y="0"/>
                  </a:lnTo>
                </a:path>
                <a:path w="9073515" h="559435">
                  <a:moveTo>
                    <a:pt x="8943174" y="0"/>
                  </a:moveTo>
                  <a:lnTo>
                    <a:pt x="8943174" y="542702"/>
                  </a:lnTo>
                  <a:lnTo>
                    <a:pt x="0" y="542702"/>
                  </a:lnTo>
                  <a:lnTo>
                    <a:pt x="0" y="0"/>
                  </a:lnTo>
                </a:path>
                <a:path w="9073515" h="559435">
                  <a:moveTo>
                    <a:pt x="8910653" y="0"/>
                  </a:moveTo>
                  <a:lnTo>
                    <a:pt x="8910653" y="542702"/>
                  </a:lnTo>
                  <a:lnTo>
                    <a:pt x="0" y="542702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E8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30">
              <a:extLst>
                <a:ext uri="{FF2B5EF4-FFF2-40B4-BE49-F238E27FC236}">
                  <a16:creationId xmlns:a16="http://schemas.microsoft.com/office/drawing/2014/main" id="{2BE9672D-25FC-2C27-17D8-106E4D8268BC}"/>
                </a:ext>
              </a:extLst>
            </p:cNvPr>
            <p:cNvSpPr/>
            <p:nvPr/>
          </p:nvSpPr>
          <p:spPr>
            <a:xfrm>
              <a:off x="40650" y="0"/>
              <a:ext cx="8878570" cy="542925"/>
            </a:xfrm>
            <a:custGeom>
              <a:avLst/>
              <a:gdLst/>
              <a:ahLst/>
              <a:cxnLst/>
              <a:rect l="l" t="t" r="r" b="b"/>
              <a:pathLst>
                <a:path w="8878570" h="542925">
                  <a:moveTo>
                    <a:pt x="8878133" y="0"/>
                  </a:moveTo>
                  <a:lnTo>
                    <a:pt x="8878133" y="542702"/>
                  </a:lnTo>
                  <a:lnTo>
                    <a:pt x="0" y="542702"/>
                  </a:lnTo>
                  <a:lnTo>
                    <a:pt x="0" y="0"/>
                  </a:lnTo>
                </a:path>
                <a:path w="8878570" h="542925">
                  <a:moveTo>
                    <a:pt x="8845612" y="0"/>
                  </a:moveTo>
                  <a:lnTo>
                    <a:pt x="8845612" y="542702"/>
                  </a:lnTo>
                  <a:lnTo>
                    <a:pt x="0" y="542702"/>
                  </a:lnTo>
                  <a:lnTo>
                    <a:pt x="0" y="0"/>
                  </a:lnTo>
                </a:path>
                <a:path w="8878570" h="542925">
                  <a:moveTo>
                    <a:pt x="8813092" y="0"/>
                  </a:moveTo>
                  <a:lnTo>
                    <a:pt x="8813092" y="542702"/>
                  </a:lnTo>
                  <a:lnTo>
                    <a:pt x="0" y="542702"/>
                  </a:lnTo>
                  <a:lnTo>
                    <a:pt x="0" y="0"/>
                  </a:lnTo>
                </a:path>
                <a:path w="8878570" h="542925">
                  <a:moveTo>
                    <a:pt x="8780571" y="0"/>
                  </a:moveTo>
                  <a:lnTo>
                    <a:pt x="8780571" y="542702"/>
                  </a:lnTo>
                  <a:lnTo>
                    <a:pt x="0" y="542702"/>
                  </a:lnTo>
                  <a:lnTo>
                    <a:pt x="0" y="0"/>
                  </a:lnTo>
                </a:path>
                <a:path w="8878570" h="542925">
                  <a:moveTo>
                    <a:pt x="8748050" y="0"/>
                  </a:moveTo>
                  <a:lnTo>
                    <a:pt x="8748050" y="526441"/>
                  </a:lnTo>
                  <a:lnTo>
                    <a:pt x="0" y="526441"/>
                  </a:lnTo>
                  <a:lnTo>
                    <a:pt x="0" y="0"/>
                  </a:lnTo>
                </a:path>
                <a:path w="8878570" h="542925">
                  <a:moveTo>
                    <a:pt x="8715530" y="0"/>
                  </a:moveTo>
                  <a:lnTo>
                    <a:pt x="8715530" y="526441"/>
                  </a:lnTo>
                  <a:lnTo>
                    <a:pt x="0" y="526441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E7E7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31">
              <a:extLst>
                <a:ext uri="{FF2B5EF4-FFF2-40B4-BE49-F238E27FC236}">
                  <a16:creationId xmlns:a16="http://schemas.microsoft.com/office/drawing/2014/main" id="{26C7995A-E209-C26B-F72D-F5E9925C561A}"/>
                </a:ext>
              </a:extLst>
            </p:cNvPr>
            <p:cNvSpPr/>
            <p:nvPr/>
          </p:nvSpPr>
          <p:spPr>
            <a:xfrm>
              <a:off x="40650" y="0"/>
              <a:ext cx="8683625" cy="527050"/>
            </a:xfrm>
            <a:custGeom>
              <a:avLst/>
              <a:gdLst/>
              <a:ahLst/>
              <a:cxnLst/>
              <a:rect l="l" t="t" r="r" b="b"/>
              <a:pathLst>
                <a:path w="8683625" h="527050">
                  <a:moveTo>
                    <a:pt x="8683009" y="0"/>
                  </a:moveTo>
                  <a:lnTo>
                    <a:pt x="8683009" y="526441"/>
                  </a:lnTo>
                  <a:lnTo>
                    <a:pt x="0" y="526441"/>
                  </a:lnTo>
                  <a:lnTo>
                    <a:pt x="0" y="0"/>
                  </a:lnTo>
                </a:path>
                <a:path w="8683625" h="527050">
                  <a:moveTo>
                    <a:pt x="8650488" y="0"/>
                  </a:moveTo>
                  <a:lnTo>
                    <a:pt x="8650488" y="526441"/>
                  </a:lnTo>
                  <a:lnTo>
                    <a:pt x="0" y="526441"/>
                  </a:lnTo>
                  <a:lnTo>
                    <a:pt x="0" y="0"/>
                  </a:lnTo>
                </a:path>
                <a:path w="8683625" h="527050">
                  <a:moveTo>
                    <a:pt x="8617968" y="0"/>
                  </a:moveTo>
                  <a:lnTo>
                    <a:pt x="8617968" y="526441"/>
                  </a:lnTo>
                  <a:lnTo>
                    <a:pt x="0" y="526441"/>
                  </a:lnTo>
                  <a:lnTo>
                    <a:pt x="0" y="0"/>
                  </a:lnTo>
                </a:path>
                <a:path w="8683625" h="527050">
                  <a:moveTo>
                    <a:pt x="8585447" y="0"/>
                  </a:moveTo>
                  <a:lnTo>
                    <a:pt x="8585447" y="526441"/>
                  </a:lnTo>
                  <a:lnTo>
                    <a:pt x="0" y="526441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E6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2">
              <a:extLst>
                <a:ext uri="{FF2B5EF4-FFF2-40B4-BE49-F238E27FC236}">
                  <a16:creationId xmlns:a16="http://schemas.microsoft.com/office/drawing/2014/main" id="{55C63354-2144-2182-1D97-2E6F741CA141}"/>
                </a:ext>
              </a:extLst>
            </p:cNvPr>
            <p:cNvSpPr/>
            <p:nvPr/>
          </p:nvSpPr>
          <p:spPr>
            <a:xfrm>
              <a:off x="40650" y="0"/>
              <a:ext cx="8553450" cy="527050"/>
            </a:xfrm>
            <a:custGeom>
              <a:avLst/>
              <a:gdLst/>
              <a:ahLst/>
              <a:cxnLst/>
              <a:rect l="l" t="t" r="r" b="b"/>
              <a:pathLst>
                <a:path w="8553450" h="527050">
                  <a:moveTo>
                    <a:pt x="8552926" y="0"/>
                  </a:moveTo>
                  <a:lnTo>
                    <a:pt x="8552926" y="526441"/>
                  </a:lnTo>
                  <a:lnTo>
                    <a:pt x="0" y="526441"/>
                  </a:lnTo>
                  <a:lnTo>
                    <a:pt x="0" y="0"/>
                  </a:lnTo>
                </a:path>
                <a:path w="8553450" h="527050">
                  <a:moveTo>
                    <a:pt x="8520406" y="0"/>
                  </a:moveTo>
                  <a:lnTo>
                    <a:pt x="8520406" y="510181"/>
                  </a:lnTo>
                  <a:lnTo>
                    <a:pt x="0" y="510181"/>
                  </a:lnTo>
                  <a:lnTo>
                    <a:pt x="0" y="0"/>
                  </a:lnTo>
                </a:path>
                <a:path w="8553450" h="527050">
                  <a:moveTo>
                    <a:pt x="8487885" y="0"/>
                  </a:moveTo>
                  <a:lnTo>
                    <a:pt x="8487885" y="510181"/>
                  </a:lnTo>
                  <a:lnTo>
                    <a:pt x="0" y="510181"/>
                  </a:lnTo>
                  <a:lnTo>
                    <a:pt x="0" y="0"/>
                  </a:lnTo>
                </a:path>
                <a:path w="8553450" h="527050">
                  <a:moveTo>
                    <a:pt x="8455365" y="0"/>
                  </a:moveTo>
                  <a:lnTo>
                    <a:pt x="8455365" y="510181"/>
                  </a:lnTo>
                  <a:lnTo>
                    <a:pt x="0" y="510181"/>
                  </a:lnTo>
                  <a:lnTo>
                    <a:pt x="0" y="0"/>
                  </a:lnTo>
                </a:path>
                <a:path w="8553450" h="527050">
                  <a:moveTo>
                    <a:pt x="8422844" y="0"/>
                  </a:moveTo>
                  <a:lnTo>
                    <a:pt x="8422844" y="510181"/>
                  </a:lnTo>
                  <a:lnTo>
                    <a:pt x="0" y="510181"/>
                  </a:lnTo>
                  <a:lnTo>
                    <a:pt x="0" y="0"/>
                  </a:lnTo>
                </a:path>
                <a:path w="8553450" h="527050">
                  <a:moveTo>
                    <a:pt x="8390323" y="0"/>
                  </a:moveTo>
                  <a:lnTo>
                    <a:pt x="8390323" y="510181"/>
                  </a:lnTo>
                  <a:lnTo>
                    <a:pt x="0" y="510181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E5E5E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3">
              <a:extLst>
                <a:ext uri="{FF2B5EF4-FFF2-40B4-BE49-F238E27FC236}">
                  <a16:creationId xmlns:a16="http://schemas.microsoft.com/office/drawing/2014/main" id="{B8FAD9F8-1887-748A-E8EC-A52A48742815}"/>
                </a:ext>
              </a:extLst>
            </p:cNvPr>
            <p:cNvSpPr/>
            <p:nvPr/>
          </p:nvSpPr>
          <p:spPr>
            <a:xfrm>
              <a:off x="40650" y="0"/>
              <a:ext cx="8357870" cy="510540"/>
            </a:xfrm>
            <a:custGeom>
              <a:avLst/>
              <a:gdLst/>
              <a:ahLst/>
              <a:cxnLst/>
              <a:rect l="l" t="t" r="r" b="b"/>
              <a:pathLst>
                <a:path w="8357870" h="510540">
                  <a:moveTo>
                    <a:pt x="8357803" y="0"/>
                  </a:moveTo>
                  <a:lnTo>
                    <a:pt x="8357803" y="510181"/>
                  </a:lnTo>
                  <a:lnTo>
                    <a:pt x="0" y="510181"/>
                  </a:lnTo>
                  <a:lnTo>
                    <a:pt x="0" y="0"/>
                  </a:lnTo>
                </a:path>
                <a:path w="8357870" h="510540">
                  <a:moveTo>
                    <a:pt x="8325282" y="0"/>
                  </a:moveTo>
                  <a:lnTo>
                    <a:pt x="8325282" y="510181"/>
                  </a:lnTo>
                  <a:lnTo>
                    <a:pt x="0" y="510181"/>
                  </a:lnTo>
                  <a:lnTo>
                    <a:pt x="0" y="0"/>
                  </a:lnTo>
                </a:path>
                <a:path w="8357870" h="510540">
                  <a:moveTo>
                    <a:pt x="8292761" y="0"/>
                  </a:moveTo>
                  <a:lnTo>
                    <a:pt x="8292761" y="493921"/>
                  </a:lnTo>
                  <a:lnTo>
                    <a:pt x="0" y="493921"/>
                  </a:lnTo>
                  <a:lnTo>
                    <a:pt x="0" y="0"/>
                  </a:lnTo>
                </a:path>
                <a:path w="8357870" h="510540">
                  <a:moveTo>
                    <a:pt x="8260241" y="0"/>
                  </a:moveTo>
                  <a:lnTo>
                    <a:pt x="8260241" y="493921"/>
                  </a:lnTo>
                  <a:lnTo>
                    <a:pt x="0" y="493921"/>
                  </a:lnTo>
                  <a:lnTo>
                    <a:pt x="0" y="0"/>
                  </a:lnTo>
                </a:path>
                <a:path w="8357870" h="510540">
                  <a:moveTo>
                    <a:pt x="8227720" y="0"/>
                  </a:moveTo>
                  <a:lnTo>
                    <a:pt x="8227720" y="493921"/>
                  </a:lnTo>
                  <a:lnTo>
                    <a:pt x="0" y="493921"/>
                  </a:lnTo>
                  <a:lnTo>
                    <a:pt x="0" y="0"/>
                  </a:lnTo>
                </a:path>
                <a:path w="8357870" h="510540">
                  <a:moveTo>
                    <a:pt x="8195199" y="0"/>
                  </a:moveTo>
                  <a:lnTo>
                    <a:pt x="8195199" y="493921"/>
                  </a:lnTo>
                  <a:lnTo>
                    <a:pt x="0" y="493921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E4E4E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4">
              <a:extLst>
                <a:ext uri="{FF2B5EF4-FFF2-40B4-BE49-F238E27FC236}">
                  <a16:creationId xmlns:a16="http://schemas.microsoft.com/office/drawing/2014/main" id="{7000A7A4-8EDD-C5E1-F05A-385FB17B31BC}"/>
                </a:ext>
              </a:extLst>
            </p:cNvPr>
            <p:cNvSpPr/>
            <p:nvPr/>
          </p:nvSpPr>
          <p:spPr>
            <a:xfrm>
              <a:off x="40650" y="0"/>
              <a:ext cx="8162925" cy="494030"/>
            </a:xfrm>
            <a:custGeom>
              <a:avLst/>
              <a:gdLst/>
              <a:ahLst/>
              <a:cxnLst/>
              <a:rect l="l" t="t" r="r" b="b"/>
              <a:pathLst>
                <a:path w="8162925" h="494030">
                  <a:moveTo>
                    <a:pt x="8162679" y="0"/>
                  </a:moveTo>
                  <a:lnTo>
                    <a:pt x="8162679" y="493921"/>
                  </a:lnTo>
                  <a:lnTo>
                    <a:pt x="0" y="493921"/>
                  </a:lnTo>
                  <a:lnTo>
                    <a:pt x="0" y="0"/>
                  </a:lnTo>
                </a:path>
                <a:path w="8162925" h="494030">
                  <a:moveTo>
                    <a:pt x="8130158" y="0"/>
                  </a:moveTo>
                  <a:lnTo>
                    <a:pt x="8130158" y="493921"/>
                  </a:lnTo>
                  <a:lnTo>
                    <a:pt x="0" y="493921"/>
                  </a:lnTo>
                  <a:lnTo>
                    <a:pt x="0" y="0"/>
                  </a:lnTo>
                </a:path>
                <a:path w="8162925" h="494030">
                  <a:moveTo>
                    <a:pt x="8097638" y="0"/>
                  </a:moveTo>
                  <a:lnTo>
                    <a:pt x="8097638" y="477660"/>
                  </a:lnTo>
                  <a:lnTo>
                    <a:pt x="0" y="477660"/>
                  </a:lnTo>
                  <a:lnTo>
                    <a:pt x="0" y="0"/>
                  </a:lnTo>
                </a:path>
                <a:path w="8162925" h="494030">
                  <a:moveTo>
                    <a:pt x="8065117" y="0"/>
                  </a:moveTo>
                  <a:lnTo>
                    <a:pt x="8065117" y="477660"/>
                  </a:lnTo>
                  <a:lnTo>
                    <a:pt x="0" y="477660"/>
                  </a:lnTo>
                  <a:lnTo>
                    <a:pt x="0" y="0"/>
                  </a:lnTo>
                </a:path>
                <a:path w="8162925" h="494030">
                  <a:moveTo>
                    <a:pt x="8032596" y="0"/>
                  </a:moveTo>
                  <a:lnTo>
                    <a:pt x="8032596" y="477660"/>
                  </a:lnTo>
                  <a:lnTo>
                    <a:pt x="0" y="477660"/>
                  </a:lnTo>
                  <a:lnTo>
                    <a:pt x="0" y="0"/>
                  </a:lnTo>
                </a:path>
                <a:path w="8162925" h="494030">
                  <a:moveTo>
                    <a:pt x="8000076" y="0"/>
                  </a:moveTo>
                  <a:lnTo>
                    <a:pt x="8000076" y="477660"/>
                  </a:lnTo>
                  <a:lnTo>
                    <a:pt x="0" y="477660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E3E3E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5">
              <a:extLst>
                <a:ext uri="{FF2B5EF4-FFF2-40B4-BE49-F238E27FC236}">
                  <a16:creationId xmlns:a16="http://schemas.microsoft.com/office/drawing/2014/main" id="{703CE95E-6B99-C388-FD0E-F1C8A0D52280}"/>
                </a:ext>
              </a:extLst>
            </p:cNvPr>
            <p:cNvSpPr/>
            <p:nvPr/>
          </p:nvSpPr>
          <p:spPr>
            <a:xfrm>
              <a:off x="40650" y="0"/>
              <a:ext cx="7967980" cy="478155"/>
            </a:xfrm>
            <a:custGeom>
              <a:avLst/>
              <a:gdLst/>
              <a:ahLst/>
              <a:cxnLst/>
              <a:rect l="l" t="t" r="r" b="b"/>
              <a:pathLst>
                <a:path w="7967980" h="478155">
                  <a:moveTo>
                    <a:pt x="7967555" y="0"/>
                  </a:moveTo>
                  <a:lnTo>
                    <a:pt x="7967555" y="477660"/>
                  </a:lnTo>
                  <a:lnTo>
                    <a:pt x="0" y="477660"/>
                  </a:lnTo>
                  <a:lnTo>
                    <a:pt x="0" y="0"/>
                  </a:lnTo>
                </a:path>
                <a:path w="7967980" h="478155">
                  <a:moveTo>
                    <a:pt x="7935034" y="0"/>
                  </a:moveTo>
                  <a:lnTo>
                    <a:pt x="7935034" y="477660"/>
                  </a:lnTo>
                  <a:lnTo>
                    <a:pt x="0" y="477660"/>
                  </a:lnTo>
                  <a:lnTo>
                    <a:pt x="0" y="0"/>
                  </a:lnTo>
                </a:path>
                <a:path w="7967980" h="478155">
                  <a:moveTo>
                    <a:pt x="7902514" y="0"/>
                  </a:moveTo>
                  <a:lnTo>
                    <a:pt x="7902514" y="477660"/>
                  </a:lnTo>
                  <a:lnTo>
                    <a:pt x="0" y="477660"/>
                  </a:lnTo>
                  <a:lnTo>
                    <a:pt x="0" y="0"/>
                  </a:lnTo>
                </a:path>
                <a:path w="7967980" h="478155">
                  <a:moveTo>
                    <a:pt x="7869993" y="0"/>
                  </a:moveTo>
                  <a:lnTo>
                    <a:pt x="7869993" y="461400"/>
                  </a:lnTo>
                  <a:lnTo>
                    <a:pt x="0" y="461400"/>
                  </a:lnTo>
                  <a:lnTo>
                    <a:pt x="0" y="0"/>
                  </a:lnTo>
                </a:path>
                <a:path w="7967980" h="478155">
                  <a:moveTo>
                    <a:pt x="7837473" y="0"/>
                  </a:moveTo>
                  <a:lnTo>
                    <a:pt x="7837473" y="461400"/>
                  </a:lnTo>
                  <a:lnTo>
                    <a:pt x="0" y="461400"/>
                  </a:lnTo>
                  <a:lnTo>
                    <a:pt x="0" y="0"/>
                  </a:lnTo>
                </a:path>
                <a:path w="7967980" h="478155">
                  <a:moveTo>
                    <a:pt x="7804952" y="0"/>
                  </a:moveTo>
                  <a:lnTo>
                    <a:pt x="7804952" y="461400"/>
                  </a:lnTo>
                  <a:lnTo>
                    <a:pt x="0" y="461400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E2E2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6">
              <a:extLst>
                <a:ext uri="{FF2B5EF4-FFF2-40B4-BE49-F238E27FC236}">
                  <a16:creationId xmlns:a16="http://schemas.microsoft.com/office/drawing/2014/main" id="{A7DA0A54-EE24-84A0-536E-62EFA33AE2B1}"/>
                </a:ext>
              </a:extLst>
            </p:cNvPr>
            <p:cNvSpPr/>
            <p:nvPr/>
          </p:nvSpPr>
          <p:spPr>
            <a:xfrm>
              <a:off x="40650" y="0"/>
              <a:ext cx="7773034" cy="461645"/>
            </a:xfrm>
            <a:custGeom>
              <a:avLst/>
              <a:gdLst/>
              <a:ahLst/>
              <a:cxnLst/>
              <a:rect l="l" t="t" r="r" b="b"/>
              <a:pathLst>
                <a:path w="7773034" h="461645">
                  <a:moveTo>
                    <a:pt x="7772431" y="0"/>
                  </a:moveTo>
                  <a:lnTo>
                    <a:pt x="7772431" y="461400"/>
                  </a:lnTo>
                  <a:lnTo>
                    <a:pt x="0" y="461400"/>
                  </a:lnTo>
                  <a:lnTo>
                    <a:pt x="0" y="0"/>
                  </a:lnTo>
                </a:path>
                <a:path w="7773034" h="461645">
                  <a:moveTo>
                    <a:pt x="7739911" y="0"/>
                  </a:moveTo>
                  <a:lnTo>
                    <a:pt x="7739911" y="461400"/>
                  </a:lnTo>
                  <a:lnTo>
                    <a:pt x="0" y="461400"/>
                  </a:lnTo>
                  <a:lnTo>
                    <a:pt x="0" y="0"/>
                  </a:lnTo>
                </a:path>
                <a:path w="7773034" h="461645">
                  <a:moveTo>
                    <a:pt x="7707390" y="0"/>
                  </a:moveTo>
                  <a:lnTo>
                    <a:pt x="7707390" y="461400"/>
                  </a:lnTo>
                  <a:lnTo>
                    <a:pt x="0" y="461400"/>
                  </a:lnTo>
                  <a:lnTo>
                    <a:pt x="0" y="0"/>
                  </a:lnTo>
                </a:path>
                <a:path w="7773034" h="461645">
                  <a:moveTo>
                    <a:pt x="7674869" y="0"/>
                  </a:moveTo>
                  <a:lnTo>
                    <a:pt x="7674869" y="445140"/>
                  </a:lnTo>
                  <a:lnTo>
                    <a:pt x="0" y="445140"/>
                  </a:lnTo>
                  <a:lnTo>
                    <a:pt x="0" y="0"/>
                  </a:lnTo>
                </a:path>
                <a:path w="7773034" h="461645">
                  <a:moveTo>
                    <a:pt x="7642349" y="0"/>
                  </a:moveTo>
                  <a:lnTo>
                    <a:pt x="7642349" y="445140"/>
                  </a:lnTo>
                  <a:lnTo>
                    <a:pt x="0" y="445140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E1E1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7">
              <a:extLst>
                <a:ext uri="{FF2B5EF4-FFF2-40B4-BE49-F238E27FC236}">
                  <a16:creationId xmlns:a16="http://schemas.microsoft.com/office/drawing/2014/main" id="{C3D6EE8D-0380-A0E8-B6EC-9D29C96C18D6}"/>
                </a:ext>
              </a:extLst>
            </p:cNvPr>
            <p:cNvSpPr/>
            <p:nvPr/>
          </p:nvSpPr>
          <p:spPr>
            <a:xfrm>
              <a:off x="40650" y="0"/>
              <a:ext cx="7609840" cy="445134"/>
            </a:xfrm>
            <a:custGeom>
              <a:avLst/>
              <a:gdLst/>
              <a:ahLst/>
              <a:cxnLst/>
              <a:rect l="l" t="t" r="r" b="b"/>
              <a:pathLst>
                <a:path w="7609840" h="445134">
                  <a:moveTo>
                    <a:pt x="7609828" y="0"/>
                  </a:moveTo>
                  <a:lnTo>
                    <a:pt x="7609828" y="445140"/>
                  </a:lnTo>
                  <a:lnTo>
                    <a:pt x="0" y="445140"/>
                  </a:lnTo>
                  <a:lnTo>
                    <a:pt x="0" y="0"/>
                  </a:lnTo>
                </a:path>
                <a:path w="7609840" h="445134">
                  <a:moveTo>
                    <a:pt x="7577307" y="0"/>
                  </a:moveTo>
                  <a:lnTo>
                    <a:pt x="7577307" y="445140"/>
                  </a:lnTo>
                  <a:lnTo>
                    <a:pt x="0" y="445140"/>
                  </a:lnTo>
                  <a:lnTo>
                    <a:pt x="0" y="0"/>
                  </a:lnTo>
                </a:path>
                <a:path w="7609840" h="445134">
                  <a:moveTo>
                    <a:pt x="7544787" y="0"/>
                  </a:moveTo>
                  <a:lnTo>
                    <a:pt x="7544787" y="445140"/>
                  </a:lnTo>
                  <a:lnTo>
                    <a:pt x="0" y="445140"/>
                  </a:lnTo>
                  <a:lnTo>
                    <a:pt x="0" y="0"/>
                  </a:lnTo>
                </a:path>
                <a:path w="7609840" h="445134">
                  <a:moveTo>
                    <a:pt x="7512266" y="0"/>
                  </a:moveTo>
                  <a:lnTo>
                    <a:pt x="7512266" y="445140"/>
                  </a:lnTo>
                  <a:lnTo>
                    <a:pt x="0" y="445140"/>
                  </a:lnTo>
                  <a:lnTo>
                    <a:pt x="0" y="0"/>
                  </a:lnTo>
                </a:path>
                <a:path w="7609840" h="445134">
                  <a:moveTo>
                    <a:pt x="7479746" y="0"/>
                  </a:moveTo>
                  <a:lnTo>
                    <a:pt x="7479746" y="445140"/>
                  </a:lnTo>
                  <a:lnTo>
                    <a:pt x="0" y="445140"/>
                  </a:lnTo>
                  <a:lnTo>
                    <a:pt x="0" y="0"/>
                  </a:lnTo>
                </a:path>
                <a:path w="7609840" h="445134">
                  <a:moveTo>
                    <a:pt x="7447225" y="0"/>
                  </a:moveTo>
                  <a:lnTo>
                    <a:pt x="7447225" y="428879"/>
                  </a:lnTo>
                  <a:lnTo>
                    <a:pt x="0" y="428879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E0E0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8">
              <a:extLst>
                <a:ext uri="{FF2B5EF4-FFF2-40B4-BE49-F238E27FC236}">
                  <a16:creationId xmlns:a16="http://schemas.microsoft.com/office/drawing/2014/main" id="{7ED2DB41-94BD-F461-0A79-5EB47A09ACD1}"/>
                </a:ext>
              </a:extLst>
            </p:cNvPr>
            <p:cNvSpPr/>
            <p:nvPr/>
          </p:nvSpPr>
          <p:spPr>
            <a:xfrm>
              <a:off x="40650" y="0"/>
              <a:ext cx="7414895" cy="429259"/>
            </a:xfrm>
            <a:custGeom>
              <a:avLst/>
              <a:gdLst/>
              <a:ahLst/>
              <a:cxnLst/>
              <a:rect l="l" t="t" r="r" b="b"/>
              <a:pathLst>
                <a:path w="7414895" h="429259">
                  <a:moveTo>
                    <a:pt x="7414704" y="0"/>
                  </a:moveTo>
                  <a:lnTo>
                    <a:pt x="7414704" y="428879"/>
                  </a:lnTo>
                  <a:lnTo>
                    <a:pt x="0" y="428879"/>
                  </a:lnTo>
                  <a:lnTo>
                    <a:pt x="0" y="0"/>
                  </a:lnTo>
                </a:path>
                <a:path w="7414895" h="429259">
                  <a:moveTo>
                    <a:pt x="7382184" y="0"/>
                  </a:moveTo>
                  <a:lnTo>
                    <a:pt x="7382184" y="428879"/>
                  </a:lnTo>
                  <a:lnTo>
                    <a:pt x="0" y="428879"/>
                  </a:lnTo>
                  <a:lnTo>
                    <a:pt x="0" y="0"/>
                  </a:lnTo>
                </a:path>
                <a:path w="7414895" h="429259">
                  <a:moveTo>
                    <a:pt x="7349663" y="0"/>
                  </a:moveTo>
                  <a:lnTo>
                    <a:pt x="7349663" y="428879"/>
                  </a:lnTo>
                  <a:lnTo>
                    <a:pt x="0" y="428879"/>
                  </a:lnTo>
                  <a:lnTo>
                    <a:pt x="0" y="0"/>
                  </a:lnTo>
                </a:path>
                <a:path w="7414895" h="429259">
                  <a:moveTo>
                    <a:pt x="7317142" y="0"/>
                  </a:moveTo>
                  <a:lnTo>
                    <a:pt x="7317142" y="428879"/>
                  </a:lnTo>
                  <a:lnTo>
                    <a:pt x="0" y="428879"/>
                  </a:lnTo>
                  <a:lnTo>
                    <a:pt x="0" y="0"/>
                  </a:lnTo>
                </a:path>
                <a:path w="7414895" h="429259">
                  <a:moveTo>
                    <a:pt x="7284622" y="0"/>
                  </a:moveTo>
                  <a:lnTo>
                    <a:pt x="7284622" y="428879"/>
                  </a:lnTo>
                  <a:lnTo>
                    <a:pt x="0" y="428879"/>
                  </a:lnTo>
                  <a:lnTo>
                    <a:pt x="0" y="0"/>
                  </a:lnTo>
                </a:path>
                <a:path w="7414895" h="429259">
                  <a:moveTo>
                    <a:pt x="7252101" y="0"/>
                  </a:moveTo>
                  <a:lnTo>
                    <a:pt x="7252101" y="428879"/>
                  </a:lnTo>
                  <a:lnTo>
                    <a:pt x="0" y="428879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9">
              <a:extLst>
                <a:ext uri="{FF2B5EF4-FFF2-40B4-BE49-F238E27FC236}">
                  <a16:creationId xmlns:a16="http://schemas.microsoft.com/office/drawing/2014/main" id="{8076CB8B-005C-8CF0-634D-9058FD7FC1AC}"/>
                </a:ext>
              </a:extLst>
            </p:cNvPr>
            <p:cNvSpPr/>
            <p:nvPr/>
          </p:nvSpPr>
          <p:spPr>
            <a:xfrm>
              <a:off x="40650" y="0"/>
              <a:ext cx="7219950" cy="412750"/>
            </a:xfrm>
            <a:custGeom>
              <a:avLst/>
              <a:gdLst/>
              <a:ahLst/>
              <a:cxnLst/>
              <a:rect l="l" t="t" r="r" b="b"/>
              <a:pathLst>
                <a:path w="7219950" h="412750">
                  <a:moveTo>
                    <a:pt x="7219580" y="0"/>
                  </a:moveTo>
                  <a:lnTo>
                    <a:pt x="7219580" y="412619"/>
                  </a:lnTo>
                  <a:lnTo>
                    <a:pt x="0" y="412619"/>
                  </a:lnTo>
                  <a:lnTo>
                    <a:pt x="0" y="0"/>
                  </a:lnTo>
                </a:path>
                <a:path w="7219950" h="412750">
                  <a:moveTo>
                    <a:pt x="7187060" y="0"/>
                  </a:moveTo>
                  <a:lnTo>
                    <a:pt x="7187060" y="412619"/>
                  </a:lnTo>
                  <a:lnTo>
                    <a:pt x="0" y="412619"/>
                  </a:lnTo>
                  <a:lnTo>
                    <a:pt x="0" y="0"/>
                  </a:lnTo>
                </a:path>
                <a:path w="7219950" h="412750">
                  <a:moveTo>
                    <a:pt x="7154539" y="0"/>
                  </a:moveTo>
                  <a:lnTo>
                    <a:pt x="7154539" y="412619"/>
                  </a:lnTo>
                  <a:lnTo>
                    <a:pt x="0" y="412619"/>
                  </a:lnTo>
                  <a:lnTo>
                    <a:pt x="0" y="0"/>
                  </a:lnTo>
                </a:path>
                <a:path w="7219950" h="412750">
                  <a:moveTo>
                    <a:pt x="7122019" y="0"/>
                  </a:moveTo>
                  <a:lnTo>
                    <a:pt x="7122019" y="412619"/>
                  </a:lnTo>
                  <a:lnTo>
                    <a:pt x="0" y="412619"/>
                  </a:lnTo>
                  <a:lnTo>
                    <a:pt x="0" y="0"/>
                  </a:lnTo>
                </a:path>
                <a:path w="7219950" h="412750">
                  <a:moveTo>
                    <a:pt x="7089498" y="0"/>
                  </a:moveTo>
                  <a:lnTo>
                    <a:pt x="7089498" y="412619"/>
                  </a:lnTo>
                  <a:lnTo>
                    <a:pt x="0" y="412619"/>
                  </a:lnTo>
                  <a:lnTo>
                    <a:pt x="0" y="0"/>
                  </a:lnTo>
                </a:path>
                <a:path w="7219950" h="412750">
                  <a:moveTo>
                    <a:pt x="7056977" y="0"/>
                  </a:moveTo>
                  <a:lnTo>
                    <a:pt x="7056977" y="412619"/>
                  </a:lnTo>
                  <a:lnTo>
                    <a:pt x="0" y="412619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DEDE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40">
              <a:extLst>
                <a:ext uri="{FF2B5EF4-FFF2-40B4-BE49-F238E27FC236}">
                  <a16:creationId xmlns:a16="http://schemas.microsoft.com/office/drawing/2014/main" id="{97C0D3B4-65D7-9F82-0382-48CE78E14C46}"/>
                </a:ext>
              </a:extLst>
            </p:cNvPr>
            <p:cNvSpPr/>
            <p:nvPr/>
          </p:nvSpPr>
          <p:spPr>
            <a:xfrm>
              <a:off x="40650" y="0"/>
              <a:ext cx="7025005" cy="396875"/>
            </a:xfrm>
            <a:custGeom>
              <a:avLst/>
              <a:gdLst/>
              <a:ahLst/>
              <a:cxnLst/>
              <a:rect l="l" t="t" r="r" b="b"/>
              <a:pathLst>
                <a:path w="7025005" h="396875">
                  <a:moveTo>
                    <a:pt x="7024457" y="0"/>
                  </a:moveTo>
                  <a:lnTo>
                    <a:pt x="7024457" y="396359"/>
                  </a:lnTo>
                  <a:lnTo>
                    <a:pt x="0" y="396359"/>
                  </a:lnTo>
                  <a:lnTo>
                    <a:pt x="0" y="0"/>
                  </a:lnTo>
                </a:path>
                <a:path w="7025005" h="396875">
                  <a:moveTo>
                    <a:pt x="6991936" y="0"/>
                  </a:moveTo>
                  <a:lnTo>
                    <a:pt x="6991936" y="396359"/>
                  </a:lnTo>
                  <a:lnTo>
                    <a:pt x="0" y="396359"/>
                  </a:lnTo>
                  <a:lnTo>
                    <a:pt x="0" y="0"/>
                  </a:lnTo>
                </a:path>
                <a:path w="7025005" h="396875">
                  <a:moveTo>
                    <a:pt x="6959415" y="0"/>
                  </a:moveTo>
                  <a:lnTo>
                    <a:pt x="6959415" y="396359"/>
                  </a:lnTo>
                  <a:lnTo>
                    <a:pt x="0" y="396359"/>
                  </a:lnTo>
                  <a:lnTo>
                    <a:pt x="0" y="0"/>
                  </a:lnTo>
                </a:path>
                <a:path w="7025005" h="396875">
                  <a:moveTo>
                    <a:pt x="6926895" y="0"/>
                  </a:moveTo>
                  <a:lnTo>
                    <a:pt x="6926895" y="396359"/>
                  </a:lnTo>
                  <a:lnTo>
                    <a:pt x="0" y="396359"/>
                  </a:lnTo>
                  <a:lnTo>
                    <a:pt x="0" y="0"/>
                  </a:lnTo>
                </a:path>
                <a:path w="7025005" h="396875">
                  <a:moveTo>
                    <a:pt x="6894374" y="0"/>
                  </a:moveTo>
                  <a:lnTo>
                    <a:pt x="6894374" y="396359"/>
                  </a:lnTo>
                  <a:lnTo>
                    <a:pt x="0" y="396359"/>
                  </a:lnTo>
                  <a:lnTo>
                    <a:pt x="0" y="0"/>
                  </a:lnTo>
                </a:path>
                <a:path w="7025005" h="396875">
                  <a:moveTo>
                    <a:pt x="6861853" y="0"/>
                  </a:moveTo>
                  <a:lnTo>
                    <a:pt x="6861853" y="396359"/>
                  </a:lnTo>
                  <a:lnTo>
                    <a:pt x="0" y="396359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DDDD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41">
              <a:extLst>
                <a:ext uri="{FF2B5EF4-FFF2-40B4-BE49-F238E27FC236}">
                  <a16:creationId xmlns:a16="http://schemas.microsoft.com/office/drawing/2014/main" id="{1992F1A8-D6F3-911D-106F-F97E8D6DADDC}"/>
                </a:ext>
              </a:extLst>
            </p:cNvPr>
            <p:cNvSpPr/>
            <p:nvPr/>
          </p:nvSpPr>
          <p:spPr>
            <a:xfrm>
              <a:off x="40650" y="0"/>
              <a:ext cx="6829425" cy="396875"/>
            </a:xfrm>
            <a:custGeom>
              <a:avLst/>
              <a:gdLst/>
              <a:ahLst/>
              <a:cxnLst/>
              <a:rect l="l" t="t" r="r" b="b"/>
              <a:pathLst>
                <a:path w="6829425" h="396875">
                  <a:moveTo>
                    <a:pt x="6829333" y="0"/>
                  </a:moveTo>
                  <a:lnTo>
                    <a:pt x="6829333" y="396359"/>
                  </a:lnTo>
                  <a:lnTo>
                    <a:pt x="0" y="396359"/>
                  </a:lnTo>
                  <a:lnTo>
                    <a:pt x="0" y="0"/>
                  </a:lnTo>
                </a:path>
                <a:path w="6829425" h="396875">
                  <a:moveTo>
                    <a:pt x="6796812" y="0"/>
                  </a:moveTo>
                  <a:lnTo>
                    <a:pt x="6796812" y="380098"/>
                  </a:lnTo>
                  <a:lnTo>
                    <a:pt x="0" y="380098"/>
                  </a:lnTo>
                  <a:lnTo>
                    <a:pt x="0" y="0"/>
                  </a:lnTo>
                </a:path>
                <a:path w="6829425" h="396875">
                  <a:moveTo>
                    <a:pt x="6764292" y="0"/>
                  </a:moveTo>
                  <a:lnTo>
                    <a:pt x="6764292" y="380098"/>
                  </a:lnTo>
                  <a:lnTo>
                    <a:pt x="0" y="380098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DCDCD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2">
              <a:extLst>
                <a:ext uri="{FF2B5EF4-FFF2-40B4-BE49-F238E27FC236}">
                  <a16:creationId xmlns:a16="http://schemas.microsoft.com/office/drawing/2014/main" id="{CFE34DAB-47D1-23E3-1DC6-EA023BB075E2}"/>
                </a:ext>
              </a:extLst>
            </p:cNvPr>
            <p:cNvSpPr/>
            <p:nvPr/>
          </p:nvSpPr>
          <p:spPr>
            <a:xfrm>
              <a:off x="40650" y="0"/>
              <a:ext cx="6732270" cy="380365"/>
            </a:xfrm>
            <a:custGeom>
              <a:avLst/>
              <a:gdLst/>
              <a:ahLst/>
              <a:cxnLst/>
              <a:rect l="l" t="t" r="r" b="b"/>
              <a:pathLst>
                <a:path w="6732270" h="380365">
                  <a:moveTo>
                    <a:pt x="6731771" y="0"/>
                  </a:moveTo>
                  <a:lnTo>
                    <a:pt x="6731771" y="380098"/>
                  </a:lnTo>
                  <a:lnTo>
                    <a:pt x="0" y="380098"/>
                  </a:lnTo>
                  <a:lnTo>
                    <a:pt x="0" y="0"/>
                  </a:lnTo>
                </a:path>
                <a:path w="6732270" h="380365">
                  <a:moveTo>
                    <a:pt x="6699250" y="0"/>
                  </a:moveTo>
                  <a:lnTo>
                    <a:pt x="6699250" y="380098"/>
                  </a:lnTo>
                  <a:lnTo>
                    <a:pt x="0" y="380098"/>
                  </a:lnTo>
                  <a:lnTo>
                    <a:pt x="0" y="0"/>
                  </a:lnTo>
                </a:path>
                <a:path w="6732270" h="380365">
                  <a:moveTo>
                    <a:pt x="6666730" y="0"/>
                  </a:moveTo>
                  <a:lnTo>
                    <a:pt x="6666730" y="380098"/>
                  </a:lnTo>
                  <a:lnTo>
                    <a:pt x="0" y="380098"/>
                  </a:lnTo>
                  <a:lnTo>
                    <a:pt x="0" y="0"/>
                  </a:lnTo>
                </a:path>
                <a:path w="6732270" h="380365">
                  <a:moveTo>
                    <a:pt x="6634209" y="0"/>
                  </a:moveTo>
                  <a:lnTo>
                    <a:pt x="6634209" y="380098"/>
                  </a:lnTo>
                  <a:lnTo>
                    <a:pt x="0" y="380098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DBDBD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3">
              <a:extLst>
                <a:ext uri="{FF2B5EF4-FFF2-40B4-BE49-F238E27FC236}">
                  <a16:creationId xmlns:a16="http://schemas.microsoft.com/office/drawing/2014/main" id="{A895348A-9664-037D-7298-5715D9C3C9E0}"/>
                </a:ext>
              </a:extLst>
            </p:cNvPr>
            <p:cNvSpPr/>
            <p:nvPr/>
          </p:nvSpPr>
          <p:spPr>
            <a:xfrm>
              <a:off x="40650" y="0"/>
              <a:ext cx="6602095" cy="363855"/>
            </a:xfrm>
            <a:custGeom>
              <a:avLst/>
              <a:gdLst/>
              <a:ahLst/>
              <a:cxnLst/>
              <a:rect l="l" t="t" r="r" b="b"/>
              <a:pathLst>
                <a:path w="6602095" h="363855">
                  <a:moveTo>
                    <a:pt x="6601688" y="0"/>
                  </a:moveTo>
                  <a:lnTo>
                    <a:pt x="6601688" y="363838"/>
                  </a:lnTo>
                  <a:lnTo>
                    <a:pt x="0" y="363838"/>
                  </a:lnTo>
                  <a:lnTo>
                    <a:pt x="0" y="0"/>
                  </a:lnTo>
                </a:path>
                <a:path w="6602095" h="363855">
                  <a:moveTo>
                    <a:pt x="6569168" y="0"/>
                  </a:moveTo>
                  <a:lnTo>
                    <a:pt x="6569168" y="363838"/>
                  </a:lnTo>
                  <a:lnTo>
                    <a:pt x="0" y="363838"/>
                  </a:lnTo>
                  <a:lnTo>
                    <a:pt x="0" y="0"/>
                  </a:lnTo>
                </a:path>
                <a:path w="6602095" h="363855">
                  <a:moveTo>
                    <a:pt x="6536647" y="0"/>
                  </a:moveTo>
                  <a:lnTo>
                    <a:pt x="6536647" y="363838"/>
                  </a:lnTo>
                  <a:lnTo>
                    <a:pt x="0" y="363838"/>
                  </a:lnTo>
                  <a:lnTo>
                    <a:pt x="0" y="0"/>
                  </a:lnTo>
                </a:path>
                <a:path w="6602095" h="363855">
                  <a:moveTo>
                    <a:pt x="6504126" y="0"/>
                  </a:moveTo>
                  <a:lnTo>
                    <a:pt x="6504126" y="363838"/>
                  </a:lnTo>
                  <a:lnTo>
                    <a:pt x="0" y="363838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4">
              <a:extLst>
                <a:ext uri="{FF2B5EF4-FFF2-40B4-BE49-F238E27FC236}">
                  <a16:creationId xmlns:a16="http://schemas.microsoft.com/office/drawing/2014/main" id="{1DD973C3-53EB-8688-D606-454F032D11F6}"/>
                </a:ext>
              </a:extLst>
            </p:cNvPr>
            <p:cNvSpPr/>
            <p:nvPr/>
          </p:nvSpPr>
          <p:spPr>
            <a:xfrm>
              <a:off x="40650" y="0"/>
              <a:ext cx="6471920" cy="363855"/>
            </a:xfrm>
            <a:custGeom>
              <a:avLst/>
              <a:gdLst/>
              <a:ahLst/>
              <a:cxnLst/>
              <a:rect l="l" t="t" r="r" b="b"/>
              <a:pathLst>
                <a:path w="6471920" h="363855">
                  <a:moveTo>
                    <a:pt x="6471606" y="0"/>
                  </a:moveTo>
                  <a:lnTo>
                    <a:pt x="6471606" y="363838"/>
                  </a:lnTo>
                  <a:lnTo>
                    <a:pt x="0" y="363838"/>
                  </a:lnTo>
                  <a:lnTo>
                    <a:pt x="0" y="0"/>
                  </a:lnTo>
                </a:path>
                <a:path w="6471920" h="363855">
                  <a:moveTo>
                    <a:pt x="6439085" y="0"/>
                  </a:moveTo>
                  <a:lnTo>
                    <a:pt x="6439085" y="363838"/>
                  </a:lnTo>
                  <a:lnTo>
                    <a:pt x="0" y="363838"/>
                  </a:lnTo>
                  <a:lnTo>
                    <a:pt x="0" y="0"/>
                  </a:lnTo>
                </a:path>
                <a:path w="6471920" h="363855">
                  <a:moveTo>
                    <a:pt x="6406565" y="0"/>
                  </a:moveTo>
                  <a:lnTo>
                    <a:pt x="6406565" y="363838"/>
                  </a:lnTo>
                  <a:lnTo>
                    <a:pt x="0" y="363838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5">
              <a:extLst>
                <a:ext uri="{FF2B5EF4-FFF2-40B4-BE49-F238E27FC236}">
                  <a16:creationId xmlns:a16="http://schemas.microsoft.com/office/drawing/2014/main" id="{186A180B-A21A-8F87-550B-1B7DCB92FF04}"/>
                </a:ext>
              </a:extLst>
            </p:cNvPr>
            <p:cNvSpPr/>
            <p:nvPr/>
          </p:nvSpPr>
          <p:spPr>
            <a:xfrm>
              <a:off x="40650" y="0"/>
              <a:ext cx="6374130" cy="347980"/>
            </a:xfrm>
            <a:custGeom>
              <a:avLst/>
              <a:gdLst/>
              <a:ahLst/>
              <a:cxnLst/>
              <a:rect l="l" t="t" r="r" b="b"/>
              <a:pathLst>
                <a:path w="6374130" h="347980">
                  <a:moveTo>
                    <a:pt x="6374044" y="0"/>
                  </a:moveTo>
                  <a:lnTo>
                    <a:pt x="6374044" y="347578"/>
                  </a:lnTo>
                  <a:lnTo>
                    <a:pt x="0" y="347578"/>
                  </a:lnTo>
                  <a:lnTo>
                    <a:pt x="0" y="0"/>
                  </a:lnTo>
                </a:path>
                <a:path w="6374130" h="347980">
                  <a:moveTo>
                    <a:pt x="6341523" y="0"/>
                  </a:moveTo>
                  <a:lnTo>
                    <a:pt x="6341523" y="347578"/>
                  </a:lnTo>
                  <a:lnTo>
                    <a:pt x="0" y="347578"/>
                  </a:lnTo>
                  <a:lnTo>
                    <a:pt x="0" y="0"/>
                  </a:lnTo>
                </a:path>
                <a:path w="6374130" h="347980">
                  <a:moveTo>
                    <a:pt x="6309003" y="0"/>
                  </a:moveTo>
                  <a:lnTo>
                    <a:pt x="6309003" y="347578"/>
                  </a:lnTo>
                  <a:lnTo>
                    <a:pt x="0" y="347578"/>
                  </a:lnTo>
                  <a:lnTo>
                    <a:pt x="0" y="0"/>
                  </a:lnTo>
                </a:path>
                <a:path w="6374130" h="347980">
                  <a:moveTo>
                    <a:pt x="6276482" y="0"/>
                  </a:moveTo>
                  <a:lnTo>
                    <a:pt x="6276482" y="347578"/>
                  </a:lnTo>
                  <a:lnTo>
                    <a:pt x="0" y="347578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6">
              <a:extLst>
                <a:ext uri="{FF2B5EF4-FFF2-40B4-BE49-F238E27FC236}">
                  <a16:creationId xmlns:a16="http://schemas.microsoft.com/office/drawing/2014/main" id="{629C9063-DEED-D948-0401-37F28AAE5D98}"/>
                </a:ext>
              </a:extLst>
            </p:cNvPr>
            <p:cNvSpPr/>
            <p:nvPr/>
          </p:nvSpPr>
          <p:spPr>
            <a:xfrm>
              <a:off x="40650" y="0"/>
              <a:ext cx="6244590" cy="347980"/>
            </a:xfrm>
            <a:custGeom>
              <a:avLst/>
              <a:gdLst/>
              <a:ahLst/>
              <a:cxnLst/>
              <a:rect l="l" t="t" r="r" b="b"/>
              <a:pathLst>
                <a:path w="6244590" h="347980">
                  <a:moveTo>
                    <a:pt x="6243961" y="0"/>
                  </a:moveTo>
                  <a:lnTo>
                    <a:pt x="6243961" y="347578"/>
                  </a:lnTo>
                  <a:lnTo>
                    <a:pt x="0" y="347578"/>
                  </a:lnTo>
                  <a:lnTo>
                    <a:pt x="0" y="0"/>
                  </a:lnTo>
                </a:path>
                <a:path w="6244590" h="347980">
                  <a:moveTo>
                    <a:pt x="6211441" y="0"/>
                  </a:moveTo>
                  <a:lnTo>
                    <a:pt x="6211441" y="347578"/>
                  </a:lnTo>
                  <a:lnTo>
                    <a:pt x="0" y="347578"/>
                  </a:lnTo>
                  <a:lnTo>
                    <a:pt x="0" y="0"/>
                  </a:lnTo>
                </a:path>
                <a:path w="6244590" h="347980">
                  <a:moveTo>
                    <a:pt x="6178920" y="0"/>
                  </a:moveTo>
                  <a:lnTo>
                    <a:pt x="6178920" y="347578"/>
                  </a:lnTo>
                  <a:lnTo>
                    <a:pt x="0" y="347578"/>
                  </a:lnTo>
                  <a:lnTo>
                    <a:pt x="0" y="0"/>
                  </a:lnTo>
                </a:path>
                <a:path w="6244590" h="347980">
                  <a:moveTo>
                    <a:pt x="6146399" y="0"/>
                  </a:moveTo>
                  <a:lnTo>
                    <a:pt x="6146399" y="331317"/>
                  </a:lnTo>
                  <a:lnTo>
                    <a:pt x="0" y="331317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D7D7D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7">
              <a:extLst>
                <a:ext uri="{FF2B5EF4-FFF2-40B4-BE49-F238E27FC236}">
                  <a16:creationId xmlns:a16="http://schemas.microsoft.com/office/drawing/2014/main" id="{A743679C-2543-E0C1-EDC7-69A47182C9F0}"/>
                </a:ext>
              </a:extLst>
            </p:cNvPr>
            <p:cNvSpPr/>
            <p:nvPr/>
          </p:nvSpPr>
          <p:spPr>
            <a:xfrm>
              <a:off x="40650" y="0"/>
              <a:ext cx="6114415" cy="331470"/>
            </a:xfrm>
            <a:custGeom>
              <a:avLst/>
              <a:gdLst/>
              <a:ahLst/>
              <a:cxnLst/>
              <a:rect l="l" t="t" r="r" b="b"/>
              <a:pathLst>
                <a:path w="6114415" h="331470">
                  <a:moveTo>
                    <a:pt x="6113879" y="0"/>
                  </a:moveTo>
                  <a:lnTo>
                    <a:pt x="6113879" y="331317"/>
                  </a:lnTo>
                  <a:lnTo>
                    <a:pt x="0" y="331317"/>
                  </a:lnTo>
                  <a:lnTo>
                    <a:pt x="0" y="0"/>
                  </a:lnTo>
                </a:path>
                <a:path w="6114415" h="331470">
                  <a:moveTo>
                    <a:pt x="6081358" y="0"/>
                  </a:moveTo>
                  <a:lnTo>
                    <a:pt x="6081358" y="331317"/>
                  </a:lnTo>
                  <a:lnTo>
                    <a:pt x="0" y="331317"/>
                  </a:lnTo>
                  <a:lnTo>
                    <a:pt x="0" y="0"/>
                  </a:lnTo>
                </a:path>
                <a:path w="6114415" h="331470">
                  <a:moveTo>
                    <a:pt x="6048838" y="0"/>
                  </a:moveTo>
                  <a:lnTo>
                    <a:pt x="6048838" y="331317"/>
                  </a:lnTo>
                  <a:lnTo>
                    <a:pt x="0" y="331317"/>
                  </a:lnTo>
                  <a:lnTo>
                    <a:pt x="0" y="0"/>
                  </a:lnTo>
                </a:path>
                <a:path w="6114415" h="331470">
                  <a:moveTo>
                    <a:pt x="6016317" y="0"/>
                  </a:moveTo>
                  <a:lnTo>
                    <a:pt x="6016317" y="331317"/>
                  </a:lnTo>
                  <a:lnTo>
                    <a:pt x="0" y="331317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D6D6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8">
              <a:extLst>
                <a:ext uri="{FF2B5EF4-FFF2-40B4-BE49-F238E27FC236}">
                  <a16:creationId xmlns:a16="http://schemas.microsoft.com/office/drawing/2014/main" id="{18486672-5805-87A2-A975-40D2B14BD3A4}"/>
                </a:ext>
              </a:extLst>
            </p:cNvPr>
            <p:cNvSpPr/>
            <p:nvPr/>
          </p:nvSpPr>
          <p:spPr>
            <a:xfrm>
              <a:off x="40650" y="0"/>
              <a:ext cx="5984240" cy="331470"/>
            </a:xfrm>
            <a:custGeom>
              <a:avLst/>
              <a:gdLst/>
              <a:ahLst/>
              <a:cxnLst/>
              <a:rect l="l" t="t" r="r" b="b"/>
              <a:pathLst>
                <a:path w="5984240" h="331470">
                  <a:moveTo>
                    <a:pt x="5983796" y="0"/>
                  </a:moveTo>
                  <a:lnTo>
                    <a:pt x="5983796" y="331317"/>
                  </a:lnTo>
                  <a:lnTo>
                    <a:pt x="0" y="331317"/>
                  </a:lnTo>
                  <a:lnTo>
                    <a:pt x="0" y="0"/>
                  </a:lnTo>
                </a:path>
                <a:path w="5984240" h="331470">
                  <a:moveTo>
                    <a:pt x="5951276" y="0"/>
                  </a:moveTo>
                  <a:lnTo>
                    <a:pt x="5951276" y="315057"/>
                  </a:lnTo>
                  <a:lnTo>
                    <a:pt x="0" y="315057"/>
                  </a:lnTo>
                  <a:lnTo>
                    <a:pt x="0" y="0"/>
                  </a:lnTo>
                </a:path>
                <a:path w="5984240" h="331470">
                  <a:moveTo>
                    <a:pt x="5918755" y="0"/>
                  </a:moveTo>
                  <a:lnTo>
                    <a:pt x="5918755" y="315057"/>
                  </a:lnTo>
                  <a:lnTo>
                    <a:pt x="0" y="315057"/>
                  </a:lnTo>
                  <a:lnTo>
                    <a:pt x="0" y="0"/>
                  </a:lnTo>
                </a:path>
                <a:path w="5984240" h="331470">
                  <a:moveTo>
                    <a:pt x="5886234" y="0"/>
                  </a:moveTo>
                  <a:lnTo>
                    <a:pt x="5886234" y="315057"/>
                  </a:lnTo>
                  <a:lnTo>
                    <a:pt x="0" y="315057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D5D5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9">
              <a:extLst>
                <a:ext uri="{FF2B5EF4-FFF2-40B4-BE49-F238E27FC236}">
                  <a16:creationId xmlns:a16="http://schemas.microsoft.com/office/drawing/2014/main" id="{B50F7234-5E33-366D-B2B4-D8C5F7800719}"/>
                </a:ext>
              </a:extLst>
            </p:cNvPr>
            <p:cNvSpPr/>
            <p:nvPr/>
          </p:nvSpPr>
          <p:spPr>
            <a:xfrm>
              <a:off x="40650" y="0"/>
              <a:ext cx="5854065" cy="315595"/>
            </a:xfrm>
            <a:custGeom>
              <a:avLst/>
              <a:gdLst/>
              <a:ahLst/>
              <a:cxnLst/>
              <a:rect l="l" t="t" r="r" b="b"/>
              <a:pathLst>
                <a:path w="5854065" h="315595">
                  <a:moveTo>
                    <a:pt x="5853714" y="0"/>
                  </a:moveTo>
                  <a:lnTo>
                    <a:pt x="5853714" y="315057"/>
                  </a:lnTo>
                  <a:lnTo>
                    <a:pt x="0" y="315057"/>
                  </a:lnTo>
                  <a:lnTo>
                    <a:pt x="0" y="0"/>
                  </a:lnTo>
                </a:path>
                <a:path w="5854065" h="315595">
                  <a:moveTo>
                    <a:pt x="5821193" y="0"/>
                  </a:moveTo>
                  <a:lnTo>
                    <a:pt x="5821193" y="315057"/>
                  </a:lnTo>
                  <a:lnTo>
                    <a:pt x="0" y="315057"/>
                  </a:lnTo>
                  <a:lnTo>
                    <a:pt x="0" y="0"/>
                  </a:lnTo>
                </a:path>
                <a:path w="5854065" h="315595">
                  <a:moveTo>
                    <a:pt x="5788673" y="0"/>
                  </a:moveTo>
                  <a:lnTo>
                    <a:pt x="5788673" y="315057"/>
                  </a:lnTo>
                  <a:lnTo>
                    <a:pt x="0" y="315057"/>
                  </a:lnTo>
                  <a:lnTo>
                    <a:pt x="0" y="0"/>
                  </a:lnTo>
                </a:path>
                <a:path w="5854065" h="315595">
                  <a:moveTo>
                    <a:pt x="5756152" y="0"/>
                  </a:moveTo>
                  <a:lnTo>
                    <a:pt x="5756152" y="315057"/>
                  </a:lnTo>
                  <a:lnTo>
                    <a:pt x="0" y="315057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D4D4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50">
              <a:extLst>
                <a:ext uri="{FF2B5EF4-FFF2-40B4-BE49-F238E27FC236}">
                  <a16:creationId xmlns:a16="http://schemas.microsoft.com/office/drawing/2014/main" id="{DF41480B-4179-EAAA-3213-F3BA33D3DA70}"/>
                </a:ext>
              </a:extLst>
            </p:cNvPr>
            <p:cNvSpPr/>
            <p:nvPr/>
          </p:nvSpPr>
          <p:spPr>
            <a:xfrm>
              <a:off x="40650" y="0"/>
              <a:ext cx="5723890" cy="299085"/>
            </a:xfrm>
            <a:custGeom>
              <a:avLst/>
              <a:gdLst/>
              <a:ahLst/>
              <a:cxnLst/>
              <a:rect l="l" t="t" r="r" b="b"/>
              <a:pathLst>
                <a:path w="5723890" h="299085">
                  <a:moveTo>
                    <a:pt x="5723631" y="0"/>
                  </a:moveTo>
                  <a:lnTo>
                    <a:pt x="5723631" y="298797"/>
                  </a:lnTo>
                  <a:lnTo>
                    <a:pt x="0" y="298797"/>
                  </a:lnTo>
                  <a:lnTo>
                    <a:pt x="0" y="0"/>
                  </a:lnTo>
                </a:path>
                <a:path w="5723890" h="299085">
                  <a:moveTo>
                    <a:pt x="5691111" y="0"/>
                  </a:moveTo>
                  <a:lnTo>
                    <a:pt x="5691111" y="298797"/>
                  </a:lnTo>
                  <a:lnTo>
                    <a:pt x="0" y="298797"/>
                  </a:lnTo>
                  <a:lnTo>
                    <a:pt x="0" y="0"/>
                  </a:lnTo>
                </a:path>
                <a:path w="5723890" h="299085">
                  <a:moveTo>
                    <a:pt x="5658590" y="0"/>
                  </a:moveTo>
                  <a:lnTo>
                    <a:pt x="5658590" y="298797"/>
                  </a:lnTo>
                  <a:lnTo>
                    <a:pt x="0" y="298797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51">
              <a:extLst>
                <a:ext uri="{FF2B5EF4-FFF2-40B4-BE49-F238E27FC236}">
                  <a16:creationId xmlns:a16="http://schemas.microsoft.com/office/drawing/2014/main" id="{91246531-A56A-B0BF-E6B4-CFCE8A94AE31}"/>
                </a:ext>
              </a:extLst>
            </p:cNvPr>
            <p:cNvSpPr/>
            <p:nvPr/>
          </p:nvSpPr>
          <p:spPr>
            <a:xfrm>
              <a:off x="40650" y="0"/>
              <a:ext cx="5626100" cy="299085"/>
            </a:xfrm>
            <a:custGeom>
              <a:avLst/>
              <a:gdLst/>
              <a:ahLst/>
              <a:cxnLst/>
              <a:rect l="l" t="t" r="r" b="b"/>
              <a:pathLst>
                <a:path w="5626100" h="299085">
                  <a:moveTo>
                    <a:pt x="5626069" y="0"/>
                  </a:moveTo>
                  <a:lnTo>
                    <a:pt x="5626069" y="298797"/>
                  </a:lnTo>
                  <a:lnTo>
                    <a:pt x="0" y="298797"/>
                  </a:lnTo>
                  <a:lnTo>
                    <a:pt x="0" y="0"/>
                  </a:lnTo>
                </a:path>
                <a:path w="5626100" h="299085">
                  <a:moveTo>
                    <a:pt x="5593549" y="0"/>
                  </a:moveTo>
                  <a:lnTo>
                    <a:pt x="5593549" y="298797"/>
                  </a:lnTo>
                  <a:lnTo>
                    <a:pt x="0" y="298797"/>
                  </a:lnTo>
                  <a:lnTo>
                    <a:pt x="0" y="0"/>
                  </a:lnTo>
                </a:path>
                <a:path w="5626100" h="299085">
                  <a:moveTo>
                    <a:pt x="5561028" y="0"/>
                  </a:moveTo>
                  <a:lnTo>
                    <a:pt x="5561028" y="298797"/>
                  </a:lnTo>
                  <a:lnTo>
                    <a:pt x="0" y="298797"/>
                  </a:lnTo>
                  <a:lnTo>
                    <a:pt x="0" y="0"/>
                  </a:lnTo>
                </a:path>
                <a:path w="5626100" h="299085">
                  <a:moveTo>
                    <a:pt x="5528507" y="0"/>
                  </a:moveTo>
                  <a:lnTo>
                    <a:pt x="5528507" y="282537"/>
                  </a:lnTo>
                  <a:lnTo>
                    <a:pt x="0" y="282537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D2D2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2">
              <a:extLst>
                <a:ext uri="{FF2B5EF4-FFF2-40B4-BE49-F238E27FC236}">
                  <a16:creationId xmlns:a16="http://schemas.microsoft.com/office/drawing/2014/main" id="{3481F784-B29F-51AA-0BDC-F06261C3E757}"/>
                </a:ext>
              </a:extLst>
            </p:cNvPr>
            <p:cNvSpPr/>
            <p:nvPr/>
          </p:nvSpPr>
          <p:spPr>
            <a:xfrm>
              <a:off x="40650" y="0"/>
              <a:ext cx="5496560" cy="282575"/>
            </a:xfrm>
            <a:custGeom>
              <a:avLst/>
              <a:gdLst/>
              <a:ahLst/>
              <a:cxnLst/>
              <a:rect l="l" t="t" r="r" b="b"/>
              <a:pathLst>
                <a:path w="5496560" h="282575">
                  <a:moveTo>
                    <a:pt x="5495987" y="0"/>
                  </a:moveTo>
                  <a:lnTo>
                    <a:pt x="5495987" y="282537"/>
                  </a:lnTo>
                  <a:lnTo>
                    <a:pt x="0" y="282537"/>
                  </a:lnTo>
                  <a:lnTo>
                    <a:pt x="0" y="0"/>
                  </a:lnTo>
                </a:path>
                <a:path w="5496560" h="282575">
                  <a:moveTo>
                    <a:pt x="5463466" y="0"/>
                  </a:moveTo>
                  <a:lnTo>
                    <a:pt x="5463466" y="282537"/>
                  </a:lnTo>
                  <a:lnTo>
                    <a:pt x="0" y="282537"/>
                  </a:lnTo>
                  <a:lnTo>
                    <a:pt x="0" y="0"/>
                  </a:lnTo>
                </a:path>
                <a:path w="5496560" h="282575">
                  <a:moveTo>
                    <a:pt x="5430946" y="0"/>
                  </a:moveTo>
                  <a:lnTo>
                    <a:pt x="5430946" y="282537"/>
                  </a:lnTo>
                  <a:lnTo>
                    <a:pt x="0" y="282537"/>
                  </a:lnTo>
                  <a:lnTo>
                    <a:pt x="0" y="0"/>
                  </a:lnTo>
                </a:path>
                <a:path w="5496560" h="282575">
                  <a:moveTo>
                    <a:pt x="5398425" y="0"/>
                  </a:moveTo>
                  <a:lnTo>
                    <a:pt x="5398425" y="282537"/>
                  </a:lnTo>
                  <a:lnTo>
                    <a:pt x="0" y="282537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D1D1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3">
              <a:extLst>
                <a:ext uri="{FF2B5EF4-FFF2-40B4-BE49-F238E27FC236}">
                  <a16:creationId xmlns:a16="http://schemas.microsoft.com/office/drawing/2014/main" id="{37034AB6-4D60-1644-3D36-9D3D3894C1F0}"/>
                </a:ext>
              </a:extLst>
            </p:cNvPr>
            <p:cNvSpPr/>
            <p:nvPr/>
          </p:nvSpPr>
          <p:spPr>
            <a:xfrm>
              <a:off x="40650" y="0"/>
              <a:ext cx="5366385" cy="282575"/>
            </a:xfrm>
            <a:custGeom>
              <a:avLst/>
              <a:gdLst/>
              <a:ahLst/>
              <a:cxnLst/>
              <a:rect l="l" t="t" r="r" b="b"/>
              <a:pathLst>
                <a:path w="5366385" h="282575">
                  <a:moveTo>
                    <a:pt x="5365904" y="0"/>
                  </a:moveTo>
                  <a:lnTo>
                    <a:pt x="5365904" y="282537"/>
                  </a:lnTo>
                  <a:lnTo>
                    <a:pt x="0" y="282537"/>
                  </a:lnTo>
                  <a:lnTo>
                    <a:pt x="0" y="0"/>
                  </a:lnTo>
                </a:path>
                <a:path w="5366385" h="282575">
                  <a:moveTo>
                    <a:pt x="5333384" y="0"/>
                  </a:moveTo>
                  <a:lnTo>
                    <a:pt x="5333384" y="282537"/>
                  </a:lnTo>
                  <a:lnTo>
                    <a:pt x="0" y="282537"/>
                  </a:lnTo>
                  <a:lnTo>
                    <a:pt x="0" y="0"/>
                  </a:lnTo>
                </a:path>
                <a:path w="5366385" h="282575">
                  <a:moveTo>
                    <a:pt x="5300863" y="0"/>
                  </a:moveTo>
                  <a:lnTo>
                    <a:pt x="5300863" y="266276"/>
                  </a:lnTo>
                  <a:lnTo>
                    <a:pt x="0" y="266276"/>
                  </a:lnTo>
                  <a:lnTo>
                    <a:pt x="0" y="0"/>
                  </a:lnTo>
                </a:path>
                <a:path w="5366385" h="282575">
                  <a:moveTo>
                    <a:pt x="5268342" y="0"/>
                  </a:moveTo>
                  <a:lnTo>
                    <a:pt x="5268342" y="266276"/>
                  </a:lnTo>
                  <a:lnTo>
                    <a:pt x="0" y="266276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D0D0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4">
              <a:extLst>
                <a:ext uri="{FF2B5EF4-FFF2-40B4-BE49-F238E27FC236}">
                  <a16:creationId xmlns:a16="http://schemas.microsoft.com/office/drawing/2014/main" id="{0F6000FD-B32E-C09E-002C-7CD516B95A45}"/>
                </a:ext>
              </a:extLst>
            </p:cNvPr>
            <p:cNvSpPr/>
            <p:nvPr/>
          </p:nvSpPr>
          <p:spPr>
            <a:xfrm>
              <a:off x="40650" y="0"/>
              <a:ext cx="5236210" cy="266700"/>
            </a:xfrm>
            <a:custGeom>
              <a:avLst/>
              <a:gdLst/>
              <a:ahLst/>
              <a:cxnLst/>
              <a:rect l="l" t="t" r="r" b="b"/>
              <a:pathLst>
                <a:path w="5236210" h="266700">
                  <a:moveTo>
                    <a:pt x="5235822" y="0"/>
                  </a:moveTo>
                  <a:lnTo>
                    <a:pt x="5235822" y="266276"/>
                  </a:lnTo>
                  <a:lnTo>
                    <a:pt x="0" y="266276"/>
                  </a:lnTo>
                  <a:lnTo>
                    <a:pt x="0" y="0"/>
                  </a:lnTo>
                </a:path>
                <a:path w="5236210" h="266700">
                  <a:moveTo>
                    <a:pt x="5203301" y="0"/>
                  </a:moveTo>
                  <a:lnTo>
                    <a:pt x="5203301" y="266276"/>
                  </a:lnTo>
                  <a:lnTo>
                    <a:pt x="0" y="266276"/>
                  </a:lnTo>
                  <a:lnTo>
                    <a:pt x="0" y="0"/>
                  </a:lnTo>
                </a:path>
                <a:path w="5236210" h="266700">
                  <a:moveTo>
                    <a:pt x="5170780" y="0"/>
                  </a:moveTo>
                  <a:lnTo>
                    <a:pt x="5170780" y="266276"/>
                  </a:lnTo>
                  <a:lnTo>
                    <a:pt x="0" y="266276"/>
                  </a:lnTo>
                  <a:lnTo>
                    <a:pt x="0" y="0"/>
                  </a:lnTo>
                </a:path>
                <a:path w="5236210" h="266700">
                  <a:moveTo>
                    <a:pt x="5138260" y="0"/>
                  </a:moveTo>
                  <a:lnTo>
                    <a:pt x="5138260" y="266276"/>
                  </a:lnTo>
                  <a:lnTo>
                    <a:pt x="0" y="266276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CFC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5">
              <a:extLst>
                <a:ext uri="{FF2B5EF4-FFF2-40B4-BE49-F238E27FC236}">
                  <a16:creationId xmlns:a16="http://schemas.microsoft.com/office/drawing/2014/main" id="{D5920879-EA9F-95C4-95B2-8C824B8FF7A1}"/>
                </a:ext>
              </a:extLst>
            </p:cNvPr>
            <p:cNvSpPr/>
            <p:nvPr/>
          </p:nvSpPr>
          <p:spPr>
            <a:xfrm>
              <a:off x="40650" y="0"/>
              <a:ext cx="5106035" cy="266700"/>
            </a:xfrm>
            <a:custGeom>
              <a:avLst/>
              <a:gdLst/>
              <a:ahLst/>
              <a:cxnLst/>
              <a:rect l="l" t="t" r="r" b="b"/>
              <a:pathLst>
                <a:path w="5106035" h="266700">
                  <a:moveTo>
                    <a:pt x="5105739" y="0"/>
                  </a:moveTo>
                  <a:lnTo>
                    <a:pt x="5105739" y="266276"/>
                  </a:lnTo>
                  <a:lnTo>
                    <a:pt x="0" y="266276"/>
                  </a:lnTo>
                  <a:lnTo>
                    <a:pt x="0" y="0"/>
                  </a:lnTo>
                </a:path>
                <a:path w="5106035" h="266700">
                  <a:moveTo>
                    <a:pt x="5073219" y="0"/>
                  </a:moveTo>
                  <a:lnTo>
                    <a:pt x="5073219" y="250016"/>
                  </a:lnTo>
                  <a:lnTo>
                    <a:pt x="0" y="250016"/>
                  </a:lnTo>
                  <a:lnTo>
                    <a:pt x="0" y="0"/>
                  </a:lnTo>
                </a:path>
                <a:path w="5106035" h="266700">
                  <a:moveTo>
                    <a:pt x="5040698" y="0"/>
                  </a:moveTo>
                  <a:lnTo>
                    <a:pt x="5040698" y="250016"/>
                  </a:lnTo>
                  <a:lnTo>
                    <a:pt x="0" y="250016"/>
                  </a:lnTo>
                  <a:lnTo>
                    <a:pt x="0" y="0"/>
                  </a:lnTo>
                </a:path>
                <a:path w="5106035" h="266700">
                  <a:moveTo>
                    <a:pt x="5008177" y="0"/>
                  </a:moveTo>
                  <a:lnTo>
                    <a:pt x="5008177" y="250016"/>
                  </a:lnTo>
                  <a:lnTo>
                    <a:pt x="0" y="250016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CECE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6">
              <a:extLst>
                <a:ext uri="{FF2B5EF4-FFF2-40B4-BE49-F238E27FC236}">
                  <a16:creationId xmlns:a16="http://schemas.microsoft.com/office/drawing/2014/main" id="{CBD6C97C-6A53-5D71-F81A-0109EF3B2EC2}"/>
                </a:ext>
              </a:extLst>
            </p:cNvPr>
            <p:cNvSpPr/>
            <p:nvPr/>
          </p:nvSpPr>
          <p:spPr>
            <a:xfrm>
              <a:off x="40650" y="0"/>
              <a:ext cx="4975860" cy="250190"/>
            </a:xfrm>
            <a:custGeom>
              <a:avLst/>
              <a:gdLst/>
              <a:ahLst/>
              <a:cxnLst/>
              <a:rect l="l" t="t" r="r" b="b"/>
              <a:pathLst>
                <a:path w="4975860" h="250190">
                  <a:moveTo>
                    <a:pt x="4975657" y="0"/>
                  </a:moveTo>
                  <a:lnTo>
                    <a:pt x="4975657" y="250016"/>
                  </a:lnTo>
                  <a:lnTo>
                    <a:pt x="0" y="250016"/>
                  </a:lnTo>
                  <a:lnTo>
                    <a:pt x="0" y="0"/>
                  </a:lnTo>
                </a:path>
                <a:path w="4975860" h="250190">
                  <a:moveTo>
                    <a:pt x="4943136" y="0"/>
                  </a:moveTo>
                  <a:lnTo>
                    <a:pt x="4943136" y="250016"/>
                  </a:lnTo>
                  <a:lnTo>
                    <a:pt x="0" y="250016"/>
                  </a:lnTo>
                  <a:lnTo>
                    <a:pt x="0" y="0"/>
                  </a:lnTo>
                </a:path>
                <a:path w="4975860" h="250190">
                  <a:moveTo>
                    <a:pt x="4910615" y="0"/>
                  </a:moveTo>
                  <a:lnTo>
                    <a:pt x="4910615" y="250016"/>
                  </a:lnTo>
                  <a:lnTo>
                    <a:pt x="0" y="250016"/>
                  </a:lnTo>
                  <a:lnTo>
                    <a:pt x="0" y="0"/>
                  </a:lnTo>
                </a:path>
                <a:path w="4975860" h="250190">
                  <a:moveTo>
                    <a:pt x="4878095" y="0"/>
                  </a:moveTo>
                  <a:lnTo>
                    <a:pt x="4878095" y="233756"/>
                  </a:lnTo>
                  <a:lnTo>
                    <a:pt x="0" y="233756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7">
              <a:extLst>
                <a:ext uri="{FF2B5EF4-FFF2-40B4-BE49-F238E27FC236}">
                  <a16:creationId xmlns:a16="http://schemas.microsoft.com/office/drawing/2014/main" id="{22886266-2743-4FD2-E7E3-196D335E3E64}"/>
                </a:ext>
              </a:extLst>
            </p:cNvPr>
            <p:cNvSpPr/>
            <p:nvPr/>
          </p:nvSpPr>
          <p:spPr>
            <a:xfrm>
              <a:off x="40650" y="0"/>
              <a:ext cx="4845685" cy="234315"/>
            </a:xfrm>
            <a:custGeom>
              <a:avLst/>
              <a:gdLst/>
              <a:ahLst/>
              <a:cxnLst/>
              <a:rect l="l" t="t" r="r" b="b"/>
              <a:pathLst>
                <a:path w="4845685" h="234315">
                  <a:moveTo>
                    <a:pt x="4845574" y="0"/>
                  </a:moveTo>
                  <a:lnTo>
                    <a:pt x="4845574" y="233756"/>
                  </a:lnTo>
                  <a:lnTo>
                    <a:pt x="0" y="233756"/>
                  </a:lnTo>
                  <a:lnTo>
                    <a:pt x="0" y="0"/>
                  </a:lnTo>
                </a:path>
                <a:path w="4845685" h="234315">
                  <a:moveTo>
                    <a:pt x="4813053" y="0"/>
                  </a:moveTo>
                  <a:lnTo>
                    <a:pt x="4813053" y="233756"/>
                  </a:lnTo>
                  <a:lnTo>
                    <a:pt x="0" y="233756"/>
                  </a:lnTo>
                  <a:lnTo>
                    <a:pt x="0" y="0"/>
                  </a:lnTo>
                </a:path>
                <a:path w="4845685" h="234315">
                  <a:moveTo>
                    <a:pt x="4780533" y="0"/>
                  </a:moveTo>
                  <a:lnTo>
                    <a:pt x="4780533" y="233756"/>
                  </a:lnTo>
                  <a:lnTo>
                    <a:pt x="0" y="233756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CCCC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8">
              <a:extLst>
                <a:ext uri="{FF2B5EF4-FFF2-40B4-BE49-F238E27FC236}">
                  <a16:creationId xmlns:a16="http://schemas.microsoft.com/office/drawing/2014/main" id="{A89CD1A1-7E9A-333D-5A01-EF8002CFD0D7}"/>
                </a:ext>
              </a:extLst>
            </p:cNvPr>
            <p:cNvSpPr/>
            <p:nvPr/>
          </p:nvSpPr>
          <p:spPr>
            <a:xfrm>
              <a:off x="40650" y="0"/>
              <a:ext cx="4748530" cy="234315"/>
            </a:xfrm>
            <a:custGeom>
              <a:avLst/>
              <a:gdLst/>
              <a:ahLst/>
              <a:cxnLst/>
              <a:rect l="l" t="t" r="r" b="b"/>
              <a:pathLst>
                <a:path w="4748530" h="234315">
                  <a:moveTo>
                    <a:pt x="4748012" y="0"/>
                  </a:moveTo>
                  <a:lnTo>
                    <a:pt x="4748012" y="233756"/>
                  </a:lnTo>
                  <a:lnTo>
                    <a:pt x="0" y="233756"/>
                  </a:lnTo>
                  <a:lnTo>
                    <a:pt x="0" y="0"/>
                  </a:lnTo>
                </a:path>
                <a:path w="4748530" h="234315">
                  <a:moveTo>
                    <a:pt x="4715492" y="0"/>
                  </a:moveTo>
                  <a:lnTo>
                    <a:pt x="4715492" y="233756"/>
                  </a:lnTo>
                  <a:lnTo>
                    <a:pt x="0" y="233756"/>
                  </a:lnTo>
                  <a:lnTo>
                    <a:pt x="0" y="0"/>
                  </a:lnTo>
                </a:path>
                <a:path w="4748530" h="234315">
                  <a:moveTo>
                    <a:pt x="4682971" y="0"/>
                  </a:moveTo>
                  <a:lnTo>
                    <a:pt x="4682971" y="233756"/>
                  </a:lnTo>
                  <a:lnTo>
                    <a:pt x="0" y="233756"/>
                  </a:lnTo>
                  <a:lnTo>
                    <a:pt x="0" y="0"/>
                  </a:lnTo>
                </a:path>
                <a:path w="4748530" h="234315">
                  <a:moveTo>
                    <a:pt x="4650450" y="0"/>
                  </a:moveTo>
                  <a:lnTo>
                    <a:pt x="4650450" y="217495"/>
                  </a:lnTo>
                  <a:lnTo>
                    <a:pt x="0" y="217495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CBCB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9">
              <a:extLst>
                <a:ext uri="{FF2B5EF4-FFF2-40B4-BE49-F238E27FC236}">
                  <a16:creationId xmlns:a16="http://schemas.microsoft.com/office/drawing/2014/main" id="{5A971B05-BF7F-96E9-FB1F-C57C0E0BBE27}"/>
                </a:ext>
              </a:extLst>
            </p:cNvPr>
            <p:cNvSpPr/>
            <p:nvPr/>
          </p:nvSpPr>
          <p:spPr>
            <a:xfrm>
              <a:off x="40650" y="0"/>
              <a:ext cx="4618355" cy="217804"/>
            </a:xfrm>
            <a:custGeom>
              <a:avLst/>
              <a:gdLst/>
              <a:ahLst/>
              <a:cxnLst/>
              <a:rect l="l" t="t" r="r" b="b"/>
              <a:pathLst>
                <a:path w="4618355" h="217804">
                  <a:moveTo>
                    <a:pt x="4617930" y="0"/>
                  </a:moveTo>
                  <a:lnTo>
                    <a:pt x="4617930" y="217495"/>
                  </a:lnTo>
                  <a:lnTo>
                    <a:pt x="0" y="217495"/>
                  </a:lnTo>
                  <a:lnTo>
                    <a:pt x="0" y="0"/>
                  </a:lnTo>
                </a:path>
                <a:path w="4618355" h="217804">
                  <a:moveTo>
                    <a:pt x="4585409" y="0"/>
                  </a:moveTo>
                  <a:lnTo>
                    <a:pt x="4585409" y="217495"/>
                  </a:lnTo>
                  <a:lnTo>
                    <a:pt x="0" y="217495"/>
                  </a:lnTo>
                  <a:lnTo>
                    <a:pt x="0" y="0"/>
                  </a:lnTo>
                </a:path>
                <a:path w="4618355" h="217804">
                  <a:moveTo>
                    <a:pt x="4552888" y="0"/>
                  </a:moveTo>
                  <a:lnTo>
                    <a:pt x="4552888" y="217495"/>
                  </a:lnTo>
                  <a:lnTo>
                    <a:pt x="0" y="217495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CACAC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60">
              <a:extLst>
                <a:ext uri="{FF2B5EF4-FFF2-40B4-BE49-F238E27FC236}">
                  <a16:creationId xmlns:a16="http://schemas.microsoft.com/office/drawing/2014/main" id="{A07D90BC-32E4-A5F7-54B9-F2BE839E652A}"/>
                </a:ext>
              </a:extLst>
            </p:cNvPr>
            <p:cNvSpPr/>
            <p:nvPr/>
          </p:nvSpPr>
          <p:spPr>
            <a:xfrm>
              <a:off x="40650" y="0"/>
              <a:ext cx="4520565" cy="217804"/>
            </a:xfrm>
            <a:custGeom>
              <a:avLst/>
              <a:gdLst/>
              <a:ahLst/>
              <a:cxnLst/>
              <a:rect l="l" t="t" r="r" b="b"/>
              <a:pathLst>
                <a:path w="4520565" h="217804">
                  <a:moveTo>
                    <a:pt x="4520368" y="0"/>
                  </a:moveTo>
                  <a:lnTo>
                    <a:pt x="4520368" y="217495"/>
                  </a:lnTo>
                  <a:lnTo>
                    <a:pt x="0" y="217495"/>
                  </a:lnTo>
                  <a:lnTo>
                    <a:pt x="0" y="0"/>
                  </a:lnTo>
                </a:path>
                <a:path w="4520565" h="217804">
                  <a:moveTo>
                    <a:pt x="4487847" y="0"/>
                  </a:moveTo>
                  <a:lnTo>
                    <a:pt x="4487847" y="217495"/>
                  </a:lnTo>
                  <a:lnTo>
                    <a:pt x="0" y="217495"/>
                  </a:lnTo>
                  <a:lnTo>
                    <a:pt x="0" y="0"/>
                  </a:lnTo>
                </a:path>
                <a:path w="4520565" h="217804">
                  <a:moveTo>
                    <a:pt x="4455326" y="0"/>
                  </a:moveTo>
                  <a:lnTo>
                    <a:pt x="4455326" y="217495"/>
                  </a:lnTo>
                  <a:lnTo>
                    <a:pt x="0" y="217495"/>
                  </a:lnTo>
                  <a:lnTo>
                    <a:pt x="0" y="0"/>
                  </a:lnTo>
                </a:path>
                <a:path w="4520565" h="217804">
                  <a:moveTo>
                    <a:pt x="4422806" y="0"/>
                  </a:moveTo>
                  <a:lnTo>
                    <a:pt x="4422806" y="201235"/>
                  </a:lnTo>
                  <a:lnTo>
                    <a:pt x="0" y="201235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C9C9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61">
              <a:extLst>
                <a:ext uri="{FF2B5EF4-FFF2-40B4-BE49-F238E27FC236}">
                  <a16:creationId xmlns:a16="http://schemas.microsoft.com/office/drawing/2014/main" id="{9702F604-9C12-83BF-99B7-BD2DD8944857}"/>
                </a:ext>
              </a:extLst>
            </p:cNvPr>
            <p:cNvSpPr/>
            <p:nvPr/>
          </p:nvSpPr>
          <p:spPr>
            <a:xfrm>
              <a:off x="40650" y="0"/>
              <a:ext cx="4390390" cy="201295"/>
            </a:xfrm>
            <a:custGeom>
              <a:avLst/>
              <a:gdLst/>
              <a:ahLst/>
              <a:cxnLst/>
              <a:rect l="l" t="t" r="r" b="b"/>
              <a:pathLst>
                <a:path w="4390390" h="201295">
                  <a:moveTo>
                    <a:pt x="4390285" y="0"/>
                  </a:moveTo>
                  <a:lnTo>
                    <a:pt x="4390285" y="201235"/>
                  </a:lnTo>
                  <a:lnTo>
                    <a:pt x="0" y="201235"/>
                  </a:lnTo>
                  <a:lnTo>
                    <a:pt x="0" y="0"/>
                  </a:lnTo>
                </a:path>
                <a:path w="4390390" h="201295">
                  <a:moveTo>
                    <a:pt x="4357765" y="0"/>
                  </a:moveTo>
                  <a:lnTo>
                    <a:pt x="4357765" y="201235"/>
                  </a:lnTo>
                  <a:lnTo>
                    <a:pt x="0" y="201235"/>
                  </a:lnTo>
                  <a:lnTo>
                    <a:pt x="0" y="0"/>
                  </a:lnTo>
                </a:path>
                <a:path w="4390390" h="201295">
                  <a:moveTo>
                    <a:pt x="4325244" y="0"/>
                  </a:moveTo>
                  <a:lnTo>
                    <a:pt x="4325244" y="201235"/>
                  </a:lnTo>
                  <a:lnTo>
                    <a:pt x="0" y="201235"/>
                  </a:lnTo>
                  <a:lnTo>
                    <a:pt x="0" y="0"/>
                  </a:lnTo>
                </a:path>
                <a:path w="4390390" h="201295">
                  <a:moveTo>
                    <a:pt x="4292723" y="0"/>
                  </a:moveTo>
                  <a:lnTo>
                    <a:pt x="4292723" y="201235"/>
                  </a:lnTo>
                  <a:lnTo>
                    <a:pt x="0" y="201235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2">
              <a:extLst>
                <a:ext uri="{FF2B5EF4-FFF2-40B4-BE49-F238E27FC236}">
                  <a16:creationId xmlns:a16="http://schemas.microsoft.com/office/drawing/2014/main" id="{DFE48923-8D9E-5754-9711-74DB353ADE6A}"/>
                </a:ext>
              </a:extLst>
            </p:cNvPr>
            <p:cNvSpPr/>
            <p:nvPr/>
          </p:nvSpPr>
          <p:spPr>
            <a:xfrm>
              <a:off x="40650" y="0"/>
              <a:ext cx="4260215" cy="201295"/>
            </a:xfrm>
            <a:custGeom>
              <a:avLst/>
              <a:gdLst/>
              <a:ahLst/>
              <a:cxnLst/>
              <a:rect l="l" t="t" r="r" b="b"/>
              <a:pathLst>
                <a:path w="4260215" h="201295">
                  <a:moveTo>
                    <a:pt x="4260203" y="0"/>
                  </a:moveTo>
                  <a:lnTo>
                    <a:pt x="4260203" y="201235"/>
                  </a:lnTo>
                  <a:lnTo>
                    <a:pt x="0" y="201235"/>
                  </a:lnTo>
                  <a:lnTo>
                    <a:pt x="0" y="0"/>
                  </a:lnTo>
                </a:path>
                <a:path w="4260215" h="201295">
                  <a:moveTo>
                    <a:pt x="4227682" y="0"/>
                  </a:moveTo>
                  <a:lnTo>
                    <a:pt x="4227682" y="184975"/>
                  </a:lnTo>
                  <a:lnTo>
                    <a:pt x="0" y="184975"/>
                  </a:lnTo>
                  <a:lnTo>
                    <a:pt x="0" y="0"/>
                  </a:lnTo>
                </a:path>
                <a:path w="4260215" h="201295">
                  <a:moveTo>
                    <a:pt x="4195161" y="0"/>
                  </a:moveTo>
                  <a:lnTo>
                    <a:pt x="4195161" y="184975"/>
                  </a:lnTo>
                  <a:lnTo>
                    <a:pt x="0" y="184975"/>
                  </a:lnTo>
                  <a:lnTo>
                    <a:pt x="0" y="0"/>
                  </a:lnTo>
                </a:path>
                <a:path w="4260215" h="201295">
                  <a:moveTo>
                    <a:pt x="4162641" y="0"/>
                  </a:moveTo>
                  <a:lnTo>
                    <a:pt x="4162641" y="184975"/>
                  </a:lnTo>
                  <a:lnTo>
                    <a:pt x="0" y="184975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3">
              <a:extLst>
                <a:ext uri="{FF2B5EF4-FFF2-40B4-BE49-F238E27FC236}">
                  <a16:creationId xmlns:a16="http://schemas.microsoft.com/office/drawing/2014/main" id="{2AB27134-144D-F651-ED7A-4E4167996BE4}"/>
                </a:ext>
              </a:extLst>
            </p:cNvPr>
            <p:cNvSpPr/>
            <p:nvPr/>
          </p:nvSpPr>
          <p:spPr>
            <a:xfrm>
              <a:off x="40650" y="0"/>
              <a:ext cx="4130675" cy="185420"/>
            </a:xfrm>
            <a:custGeom>
              <a:avLst/>
              <a:gdLst/>
              <a:ahLst/>
              <a:cxnLst/>
              <a:rect l="l" t="t" r="r" b="b"/>
              <a:pathLst>
                <a:path w="4130675" h="185420">
                  <a:moveTo>
                    <a:pt x="4130120" y="0"/>
                  </a:moveTo>
                  <a:lnTo>
                    <a:pt x="4130120" y="184975"/>
                  </a:lnTo>
                  <a:lnTo>
                    <a:pt x="0" y="184975"/>
                  </a:lnTo>
                  <a:lnTo>
                    <a:pt x="0" y="0"/>
                  </a:lnTo>
                </a:path>
                <a:path w="4130675" h="185420">
                  <a:moveTo>
                    <a:pt x="4097599" y="0"/>
                  </a:moveTo>
                  <a:lnTo>
                    <a:pt x="4097599" y="184975"/>
                  </a:lnTo>
                  <a:lnTo>
                    <a:pt x="0" y="184975"/>
                  </a:lnTo>
                  <a:lnTo>
                    <a:pt x="0" y="0"/>
                  </a:lnTo>
                </a:path>
                <a:path w="4130675" h="185420">
                  <a:moveTo>
                    <a:pt x="4065079" y="0"/>
                  </a:moveTo>
                  <a:lnTo>
                    <a:pt x="4065079" y="184975"/>
                  </a:lnTo>
                  <a:lnTo>
                    <a:pt x="0" y="184975"/>
                  </a:lnTo>
                  <a:lnTo>
                    <a:pt x="0" y="0"/>
                  </a:lnTo>
                </a:path>
                <a:path w="4130675" h="185420">
                  <a:moveTo>
                    <a:pt x="4032558" y="0"/>
                  </a:moveTo>
                  <a:lnTo>
                    <a:pt x="4032558" y="184975"/>
                  </a:lnTo>
                  <a:lnTo>
                    <a:pt x="0" y="184975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C6C6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4">
              <a:extLst>
                <a:ext uri="{FF2B5EF4-FFF2-40B4-BE49-F238E27FC236}">
                  <a16:creationId xmlns:a16="http://schemas.microsoft.com/office/drawing/2014/main" id="{4645D46A-D50A-CC36-371D-A2B577823630}"/>
                </a:ext>
              </a:extLst>
            </p:cNvPr>
            <p:cNvSpPr/>
            <p:nvPr/>
          </p:nvSpPr>
          <p:spPr>
            <a:xfrm>
              <a:off x="40650" y="0"/>
              <a:ext cx="4000500" cy="168910"/>
            </a:xfrm>
            <a:custGeom>
              <a:avLst/>
              <a:gdLst/>
              <a:ahLst/>
              <a:cxnLst/>
              <a:rect l="l" t="t" r="r" b="b"/>
              <a:pathLst>
                <a:path w="4000500" h="168910">
                  <a:moveTo>
                    <a:pt x="4000038" y="0"/>
                  </a:moveTo>
                  <a:lnTo>
                    <a:pt x="4000038" y="168714"/>
                  </a:lnTo>
                  <a:lnTo>
                    <a:pt x="0" y="168714"/>
                  </a:lnTo>
                  <a:lnTo>
                    <a:pt x="0" y="0"/>
                  </a:lnTo>
                </a:path>
                <a:path w="4000500" h="168910">
                  <a:moveTo>
                    <a:pt x="3967517" y="0"/>
                  </a:moveTo>
                  <a:lnTo>
                    <a:pt x="3967517" y="168714"/>
                  </a:lnTo>
                  <a:lnTo>
                    <a:pt x="0" y="168714"/>
                  </a:lnTo>
                  <a:lnTo>
                    <a:pt x="0" y="0"/>
                  </a:lnTo>
                </a:path>
                <a:path w="4000500" h="168910">
                  <a:moveTo>
                    <a:pt x="3934996" y="0"/>
                  </a:moveTo>
                  <a:lnTo>
                    <a:pt x="3934996" y="168714"/>
                  </a:lnTo>
                  <a:lnTo>
                    <a:pt x="0" y="168714"/>
                  </a:lnTo>
                  <a:lnTo>
                    <a:pt x="0" y="0"/>
                  </a:lnTo>
                </a:path>
                <a:path w="4000500" h="168910">
                  <a:moveTo>
                    <a:pt x="3902476" y="0"/>
                  </a:moveTo>
                  <a:lnTo>
                    <a:pt x="3902476" y="168714"/>
                  </a:lnTo>
                  <a:lnTo>
                    <a:pt x="0" y="168714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5">
              <a:extLst>
                <a:ext uri="{FF2B5EF4-FFF2-40B4-BE49-F238E27FC236}">
                  <a16:creationId xmlns:a16="http://schemas.microsoft.com/office/drawing/2014/main" id="{B7A3EFA6-7C30-18FB-7BB4-51F5B46D2D8C}"/>
                </a:ext>
              </a:extLst>
            </p:cNvPr>
            <p:cNvSpPr/>
            <p:nvPr/>
          </p:nvSpPr>
          <p:spPr>
            <a:xfrm>
              <a:off x="40650" y="0"/>
              <a:ext cx="3870325" cy="168910"/>
            </a:xfrm>
            <a:custGeom>
              <a:avLst/>
              <a:gdLst/>
              <a:ahLst/>
              <a:cxnLst/>
              <a:rect l="l" t="t" r="r" b="b"/>
              <a:pathLst>
                <a:path w="3870325" h="168910">
                  <a:moveTo>
                    <a:pt x="3869955" y="0"/>
                  </a:moveTo>
                  <a:lnTo>
                    <a:pt x="3869955" y="168714"/>
                  </a:lnTo>
                  <a:lnTo>
                    <a:pt x="0" y="168714"/>
                  </a:lnTo>
                  <a:lnTo>
                    <a:pt x="0" y="0"/>
                  </a:lnTo>
                </a:path>
                <a:path w="3870325" h="168910">
                  <a:moveTo>
                    <a:pt x="3837434" y="0"/>
                  </a:moveTo>
                  <a:lnTo>
                    <a:pt x="3837434" y="168714"/>
                  </a:lnTo>
                  <a:lnTo>
                    <a:pt x="0" y="168714"/>
                  </a:lnTo>
                  <a:lnTo>
                    <a:pt x="0" y="0"/>
                  </a:lnTo>
                </a:path>
                <a:path w="3870325" h="168910">
                  <a:moveTo>
                    <a:pt x="3804914" y="0"/>
                  </a:moveTo>
                  <a:lnTo>
                    <a:pt x="3804914" y="152454"/>
                  </a:lnTo>
                  <a:lnTo>
                    <a:pt x="0" y="152454"/>
                  </a:lnTo>
                  <a:lnTo>
                    <a:pt x="0" y="0"/>
                  </a:lnTo>
                </a:path>
                <a:path w="3870325" h="168910">
                  <a:moveTo>
                    <a:pt x="3772393" y="0"/>
                  </a:moveTo>
                  <a:lnTo>
                    <a:pt x="3772393" y="152454"/>
                  </a:lnTo>
                  <a:lnTo>
                    <a:pt x="0" y="152454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C4C4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6">
              <a:extLst>
                <a:ext uri="{FF2B5EF4-FFF2-40B4-BE49-F238E27FC236}">
                  <a16:creationId xmlns:a16="http://schemas.microsoft.com/office/drawing/2014/main" id="{9505F380-5D0D-98B4-D139-C6FC6221360D}"/>
                </a:ext>
              </a:extLst>
            </p:cNvPr>
            <p:cNvSpPr/>
            <p:nvPr/>
          </p:nvSpPr>
          <p:spPr>
            <a:xfrm>
              <a:off x="40650" y="0"/>
              <a:ext cx="3740150" cy="153035"/>
            </a:xfrm>
            <a:custGeom>
              <a:avLst/>
              <a:gdLst/>
              <a:ahLst/>
              <a:cxnLst/>
              <a:rect l="l" t="t" r="r" b="b"/>
              <a:pathLst>
                <a:path w="3740150" h="153035">
                  <a:moveTo>
                    <a:pt x="3739873" y="0"/>
                  </a:moveTo>
                  <a:lnTo>
                    <a:pt x="3739873" y="152454"/>
                  </a:lnTo>
                  <a:lnTo>
                    <a:pt x="0" y="152454"/>
                  </a:lnTo>
                  <a:lnTo>
                    <a:pt x="0" y="0"/>
                  </a:lnTo>
                </a:path>
                <a:path w="3740150" h="153035">
                  <a:moveTo>
                    <a:pt x="3707352" y="0"/>
                  </a:moveTo>
                  <a:lnTo>
                    <a:pt x="3707352" y="152454"/>
                  </a:lnTo>
                  <a:lnTo>
                    <a:pt x="0" y="152454"/>
                  </a:lnTo>
                  <a:lnTo>
                    <a:pt x="0" y="0"/>
                  </a:lnTo>
                </a:path>
                <a:path w="3740150" h="153035">
                  <a:moveTo>
                    <a:pt x="3674831" y="0"/>
                  </a:moveTo>
                  <a:lnTo>
                    <a:pt x="3674831" y="152454"/>
                  </a:lnTo>
                  <a:lnTo>
                    <a:pt x="0" y="152454"/>
                  </a:lnTo>
                  <a:lnTo>
                    <a:pt x="0" y="0"/>
                  </a:lnTo>
                </a:path>
                <a:path w="3740150" h="153035">
                  <a:moveTo>
                    <a:pt x="3642311" y="0"/>
                  </a:moveTo>
                  <a:lnTo>
                    <a:pt x="3642311" y="152454"/>
                  </a:lnTo>
                  <a:lnTo>
                    <a:pt x="0" y="152454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C3C3C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7">
              <a:extLst>
                <a:ext uri="{FF2B5EF4-FFF2-40B4-BE49-F238E27FC236}">
                  <a16:creationId xmlns:a16="http://schemas.microsoft.com/office/drawing/2014/main" id="{E185F387-19D6-F4E9-C3FC-EF204D8504E0}"/>
                </a:ext>
              </a:extLst>
            </p:cNvPr>
            <p:cNvSpPr/>
            <p:nvPr/>
          </p:nvSpPr>
          <p:spPr>
            <a:xfrm>
              <a:off x="40650" y="0"/>
              <a:ext cx="3609975" cy="153035"/>
            </a:xfrm>
            <a:custGeom>
              <a:avLst/>
              <a:gdLst/>
              <a:ahLst/>
              <a:cxnLst/>
              <a:rect l="l" t="t" r="r" b="b"/>
              <a:pathLst>
                <a:path w="3609975" h="153035">
                  <a:moveTo>
                    <a:pt x="3609790" y="0"/>
                  </a:moveTo>
                  <a:lnTo>
                    <a:pt x="3609790" y="152454"/>
                  </a:lnTo>
                  <a:lnTo>
                    <a:pt x="0" y="152454"/>
                  </a:lnTo>
                  <a:lnTo>
                    <a:pt x="0" y="0"/>
                  </a:lnTo>
                </a:path>
                <a:path w="3609975" h="153035">
                  <a:moveTo>
                    <a:pt x="3577269" y="0"/>
                  </a:moveTo>
                  <a:lnTo>
                    <a:pt x="3577269" y="136194"/>
                  </a:lnTo>
                  <a:lnTo>
                    <a:pt x="0" y="136194"/>
                  </a:lnTo>
                  <a:lnTo>
                    <a:pt x="0" y="0"/>
                  </a:lnTo>
                </a:path>
                <a:path w="3609975" h="153035">
                  <a:moveTo>
                    <a:pt x="3544749" y="0"/>
                  </a:moveTo>
                  <a:lnTo>
                    <a:pt x="3544749" y="136194"/>
                  </a:lnTo>
                  <a:lnTo>
                    <a:pt x="0" y="136194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C2C2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8">
              <a:extLst>
                <a:ext uri="{FF2B5EF4-FFF2-40B4-BE49-F238E27FC236}">
                  <a16:creationId xmlns:a16="http://schemas.microsoft.com/office/drawing/2014/main" id="{82AD22DE-8909-E339-4C0D-2BD2BE895AB1}"/>
                </a:ext>
              </a:extLst>
            </p:cNvPr>
            <p:cNvSpPr/>
            <p:nvPr/>
          </p:nvSpPr>
          <p:spPr>
            <a:xfrm>
              <a:off x="40650" y="0"/>
              <a:ext cx="3512820" cy="136525"/>
            </a:xfrm>
            <a:custGeom>
              <a:avLst/>
              <a:gdLst/>
              <a:ahLst/>
              <a:cxnLst/>
              <a:rect l="l" t="t" r="r" b="b"/>
              <a:pathLst>
                <a:path w="3512820" h="136525">
                  <a:moveTo>
                    <a:pt x="3512228" y="0"/>
                  </a:moveTo>
                  <a:lnTo>
                    <a:pt x="3512228" y="136194"/>
                  </a:lnTo>
                  <a:lnTo>
                    <a:pt x="0" y="136194"/>
                  </a:lnTo>
                  <a:lnTo>
                    <a:pt x="0" y="0"/>
                  </a:lnTo>
                </a:path>
                <a:path w="3512820" h="136525">
                  <a:moveTo>
                    <a:pt x="3479707" y="0"/>
                  </a:moveTo>
                  <a:lnTo>
                    <a:pt x="3479707" y="136194"/>
                  </a:lnTo>
                  <a:lnTo>
                    <a:pt x="0" y="136194"/>
                  </a:lnTo>
                  <a:lnTo>
                    <a:pt x="0" y="0"/>
                  </a:lnTo>
                </a:path>
                <a:path w="3512820" h="136525">
                  <a:moveTo>
                    <a:pt x="3447187" y="0"/>
                  </a:moveTo>
                  <a:lnTo>
                    <a:pt x="3447187" y="136194"/>
                  </a:lnTo>
                  <a:lnTo>
                    <a:pt x="0" y="136194"/>
                  </a:lnTo>
                  <a:lnTo>
                    <a:pt x="0" y="0"/>
                  </a:lnTo>
                </a:path>
                <a:path w="3512820" h="136525">
                  <a:moveTo>
                    <a:pt x="3414666" y="0"/>
                  </a:moveTo>
                  <a:lnTo>
                    <a:pt x="3414666" y="136194"/>
                  </a:lnTo>
                  <a:lnTo>
                    <a:pt x="0" y="136194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9">
              <a:extLst>
                <a:ext uri="{FF2B5EF4-FFF2-40B4-BE49-F238E27FC236}">
                  <a16:creationId xmlns:a16="http://schemas.microsoft.com/office/drawing/2014/main" id="{BE009A88-D069-B591-9AD3-5F10251DCC66}"/>
                </a:ext>
              </a:extLst>
            </p:cNvPr>
            <p:cNvSpPr/>
            <p:nvPr/>
          </p:nvSpPr>
          <p:spPr>
            <a:xfrm>
              <a:off x="40650" y="0"/>
              <a:ext cx="3382645" cy="136525"/>
            </a:xfrm>
            <a:custGeom>
              <a:avLst/>
              <a:gdLst/>
              <a:ahLst/>
              <a:cxnLst/>
              <a:rect l="l" t="t" r="r" b="b"/>
              <a:pathLst>
                <a:path w="3382645" h="136525">
                  <a:moveTo>
                    <a:pt x="3382146" y="0"/>
                  </a:moveTo>
                  <a:lnTo>
                    <a:pt x="3382146" y="136194"/>
                  </a:lnTo>
                  <a:lnTo>
                    <a:pt x="0" y="136194"/>
                  </a:lnTo>
                  <a:lnTo>
                    <a:pt x="0" y="0"/>
                  </a:lnTo>
                </a:path>
                <a:path w="3382645" h="136525">
                  <a:moveTo>
                    <a:pt x="3349625" y="0"/>
                  </a:moveTo>
                  <a:lnTo>
                    <a:pt x="3349625" y="119933"/>
                  </a:lnTo>
                  <a:lnTo>
                    <a:pt x="0" y="119933"/>
                  </a:lnTo>
                  <a:lnTo>
                    <a:pt x="0" y="0"/>
                  </a:lnTo>
                </a:path>
                <a:path w="3382645" h="136525">
                  <a:moveTo>
                    <a:pt x="3317104" y="0"/>
                  </a:moveTo>
                  <a:lnTo>
                    <a:pt x="3317104" y="119933"/>
                  </a:lnTo>
                  <a:lnTo>
                    <a:pt x="0" y="119933"/>
                  </a:lnTo>
                  <a:lnTo>
                    <a:pt x="0" y="0"/>
                  </a:lnTo>
                </a:path>
                <a:path w="3382645" h="136525">
                  <a:moveTo>
                    <a:pt x="3284584" y="0"/>
                  </a:moveTo>
                  <a:lnTo>
                    <a:pt x="3284584" y="119933"/>
                  </a:lnTo>
                  <a:lnTo>
                    <a:pt x="0" y="119933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70">
              <a:extLst>
                <a:ext uri="{FF2B5EF4-FFF2-40B4-BE49-F238E27FC236}">
                  <a16:creationId xmlns:a16="http://schemas.microsoft.com/office/drawing/2014/main" id="{D5E0D11B-100F-E864-0A39-B671C9E473CA}"/>
                </a:ext>
              </a:extLst>
            </p:cNvPr>
            <p:cNvSpPr/>
            <p:nvPr/>
          </p:nvSpPr>
          <p:spPr>
            <a:xfrm>
              <a:off x="40650" y="0"/>
              <a:ext cx="3252470" cy="120014"/>
            </a:xfrm>
            <a:custGeom>
              <a:avLst/>
              <a:gdLst/>
              <a:ahLst/>
              <a:cxnLst/>
              <a:rect l="l" t="t" r="r" b="b"/>
              <a:pathLst>
                <a:path w="3252470" h="120014">
                  <a:moveTo>
                    <a:pt x="3252063" y="0"/>
                  </a:moveTo>
                  <a:lnTo>
                    <a:pt x="3252063" y="119933"/>
                  </a:lnTo>
                  <a:lnTo>
                    <a:pt x="0" y="119933"/>
                  </a:lnTo>
                  <a:lnTo>
                    <a:pt x="0" y="0"/>
                  </a:lnTo>
                </a:path>
                <a:path w="3252470" h="120014">
                  <a:moveTo>
                    <a:pt x="3219542" y="0"/>
                  </a:moveTo>
                  <a:lnTo>
                    <a:pt x="3219542" y="119933"/>
                  </a:lnTo>
                  <a:lnTo>
                    <a:pt x="0" y="119933"/>
                  </a:lnTo>
                  <a:lnTo>
                    <a:pt x="0" y="0"/>
                  </a:lnTo>
                </a:path>
                <a:path w="3252470" h="120014">
                  <a:moveTo>
                    <a:pt x="3187022" y="0"/>
                  </a:moveTo>
                  <a:lnTo>
                    <a:pt x="3187022" y="119933"/>
                  </a:lnTo>
                  <a:lnTo>
                    <a:pt x="0" y="119933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71">
              <a:extLst>
                <a:ext uri="{FF2B5EF4-FFF2-40B4-BE49-F238E27FC236}">
                  <a16:creationId xmlns:a16="http://schemas.microsoft.com/office/drawing/2014/main" id="{A43A1551-03F7-A7DF-0445-9B265D7E5CC7}"/>
                </a:ext>
              </a:extLst>
            </p:cNvPr>
            <p:cNvSpPr/>
            <p:nvPr/>
          </p:nvSpPr>
          <p:spPr>
            <a:xfrm>
              <a:off x="40650" y="0"/>
              <a:ext cx="3154680" cy="104139"/>
            </a:xfrm>
            <a:custGeom>
              <a:avLst/>
              <a:gdLst/>
              <a:ahLst/>
              <a:cxnLst/>
              <a:rect l="l" t="t" r="r" b="b"/>
              <a:pathLst>
                <a:path w="3154680" h="104139">
                  <a:moveTo>
                    <a:pt x="3154501" y="0"/>
                  </a:moveTo>
                  <a:lnTo>
                    <a:pt x="3154501" y="103673"/>
                  </a:lnTo>
                  <a:lnTo>
                    <a:pt x="0" y="103673"/>
                  </a:lnTo>
                  <a:lnTo>
                    <a:pt x="0" y="0"/>
                  </a:lnTo>
                </a:path>
                <a:path w="3154680" h="104139">
                  <a:moveTo>
                    <a:pt x="3121980" y="0"/>
                  </a:moveTo>
                  <a:lnTo>
                    <a:pt x="3121980" y="103673"/>
                  </a:lnTo>
                  <a:lnTo>
                    <a:pt x="0" y="103673"/>
                  </a:lnTo>
                  <a:lnTo>
                    <a:pt x="0" y="0"/>
                  </a:lnTo>
                </a:path>
                <a:path w="3154680" h="104139">
                  <a:moveTo>
                    <a:pt x="3089460" y="0"/>
                  </a:moveTo>
                  <a:lnTo>
                    <a:pt x="3089460" y="103673"/>
                  </a:lnTo>
                  <a:lnTo>
                    <a:pt x="0" y="103673"/>
                  </a:lnTo>
                  <a:lnTo>
                    <a:pt x="0" y="0"/>
                  </a:lnTo>
                </a:path>
                <a:path w="3154680" h="104139">
                  <a:moveTo>
                    <a:pt x="3056939" y="0"/>
                  </a:moveTo>
                  <a:lnTo>
                    <a:pt x="3056939" y="103673"/>
                  </a:lnTo>
                  <a:lnTo>
                    <a:pt x="0" y="103673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2">
              <a:extLst>
                <a:ext uri="{FF2B5EF4-FFF2-40B4-BE49-F238E27FC236}">
                  <a16:creationId xmlns:a16="http://schemas.microsoft.com/office/drawing/2014/main" id="{F06E4136-B8D1-E319-DF30-7EF71A70B047}"/>
                </a:ext>
              </a:extLst>
            </p:cNvPr>
            <p:cNvSpPr/>
            <p:nvPr/>
          </p:nvSpPr>
          <p:spPr>
            <a:xfrm>
              <a:off x="40650" y="0"/>
              <a:ext cx="3024505" cy="104139"/>
            </a:xfrm>
            <a:custGeom>
              <a:avLst/>
              <a:gdLst/>
              <a:ahLst/>
              <a:cxnLst/>
              <a:rect l="l" t="t" r="r" b="b"/>
              <a:pathLst>
                <a:path w="3024505" h="104139">
                  <a:moveTo>
                    <a:pt x="3024419" y="0"/>
                  </a:moveTo>
                  <a:lnTo>
                    <a:pt x="3024419" y="103673"/>
                  </a:lnTo>
                  <a:lnTo>
                    <a:pt x="0" y="103673"/>
                  </a:lnTo>
                  <a:lnTo>
                    <a:pt x="0" y="0"/>
                  </a:lnTo>
                </a:path>
                <a:path w="3024505" h="104139">
                  <a:moveTo>
                    <a:pt x="2991898" y="0"/>
                  </a:moveTo>
                  <a:lnTo>
                    <a:pt x="2991898" y="103673"/>
                  </a:lnTo>
                  <a:lnTo>
                    <a:pt x="0" y="103673"/>
                  </a:lnTo>
                  <a:lnTo>
                    <a:pt x="0" y="0"/>
                  </a:lnTo>
                </a:path>
                <a:path w="3024505" h="104139">
                  <a:moveTo>
                    <a:pt x="2959377" y="0"/>
                  </a:moveTo>
                  <a:lnTo>
                    <a:pt x="2959377" y="103673"/>
                  </a:lnTo>
                  <a:lnTo>
                    <a:pt x="0" y="103673"/>
                  </a:lnTo>
                  <a:lnTo>
                    <a:pt x="0" y="0"/>
                  </a:lnTo>
                </a:path>
                <a:path w="3024505" h="104139">
                  <a:moveTo>
                    <a:pt x="2926857" y="0"/>
                  </a:moveTo>
                  <a:lnTo>
                    <a:pt x="2926857" y="87413"/>
                  </a:lnTo>
                  <a:lnTo>
                    <a:pt x="0" y="87413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BDBD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3">
              <a:extLst>
                <a:ext uri="{FF2B5EF4-FFF2-40B4-BE49-F238E27FC236}">
                  <a16:creationId xmlns:a16="http://schemas.microsoft.com/office/drawing/2014/main" id="{E3DD5083-78CD-B042-CD9F-814EBB0FD650}"/>
                </a:ext>
              </a:extLst>
            </p:cNvPr>
            <p:cNvSpPr/>
            <p:nvPr/>
          </p:nvSpPr>
          <p:spPr>
            <a:xfrm>
              <a:off x="40650" y="0"/>
              <a:ext cx="2894965" cy="87630"/>
            </a:xfrm>
            <a:custGeom>
              <a:avLst/>
              <a:gdLst/>
              <a:ahLst/>
              <a:cxnLst/>
              <a:rect l="l" t="t" r="r" b="b"/>
              <a:pathLst>
                <a:path w="2894965" h="87630">
                  <a:moveTo>
                    <a:pt x="2894336" y="0"/>
                  </a:moveTo>
                  <a:lnTo>
                    <a:pt x="2894336" y="87413"/>
                  </a:lnTo>
                  <a:lnTo>
                    <a:pt x="0" y="87413"/>
                  </a:lnTo>
                  <a:lnTo>
                    <a:pt x="0" y="0"/>
                  </a:lnTo>
                </a:path>
                <a:path w="2894965" h="87630">
                  <a:moveTo>
                    <a:pt x="2861815" y="0"/>
                  </a:moveTo>
                  <a:lnTo>
                    <a:pt x="2861815" y="87413"/>
                  </a:lnTo>
                  <a:lnTo>
                    <a:pt x="0" y="87413"/>
                  </a:lnTo>
                  <a:lnTo>
                    <a:pt x="0" y="0"/>
                  </a:lnTo>
                </a:path>
                <a:path w="2894965" h="87630">
                  <a:moveTo>
                    <a:pt x="2829295" y="0"/>
                  </a:moveTo>
                  <a:lnTo>
                    <a:pt x="2829295" y="87413"/>
                  </a:lnTo>
                  <a:lnTo>
                    <a:pt x="0" y="87413"/>
                  </a:lnTo>
                  <a:lnTo>
                    <a:pt x="0" y="0"/>
                  </a:lnTo>
                </a:path>
                <a:path w="2894965" h="87630">
                  <a:moveTo>
                    <a:pt x="2796774" y="0"/>
                  </a:moveTo>
                  <a:lnTo>
                    <a:pt x="2796774" y="87413"/>
                  </a:lnTo>
                  <a:lnTo>
                    <a:pt x="0" y="87413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BCBC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4">
              <a:extLst>
                <a:ext uri="{FF2B5EF4-FFF2-40B4-BE49-F238E27FC236}">
                  <a16:creationId xmlns:a16="http://schemas.microsoft.com/office/drawing/2014/main" id="{DF8F5A5B-9B2E-4F56-5C30-75ED7A90B737}"/>
                </a:ext>
              </a:extLst>
            </p:cNvPr>
            <p:cNvSpPr/>
            <p:nvPr/>
          </p:nvSpPr>
          <p:spPr>
            <a:xfrm>
              <a:off x="40650" y="0"/>
              <a:ext cx="2764790" cy="87630"/>
            </a:xfrm>
            <a:custGeom>
              <a:avLst/>
              <a:gdLst/>
              <a:ahLst/>
              <a:cxnLst/>
              <a:rect l="l" t="t" r="r" b="b"/>
              <a:pathLst>
                <a:path w="2764790" h="87630">
                  <a:moveTo>
                    <a:pt x="2764253" y="0"/>
                  </a:moveTo>
                  <a:lnTo>
                    <a:pt x="2764253" y="87413"/>
                  </a:lnTo>
                  <a:lnTo>
                    <a:pt x="0" y="87413"/>
                  </a:lnTo>
                  <a:lnTo>
                    <a:pt x="0" y="0"/>
                  </a:lnTo>
                </a:path>
                <a:path w="2764790" h="87630">
                  <a:moveTo>
                    <a:pt x="2731733" y="0"/>
                  </a:moveTo>
                  <a:lnTo>
                    <a:pt x="2731733" y="71152"/>
                  </a:lnTo>
                  <a:lnTo>
                    <a:pt x="0" y="71152"/>
                  </a:lnTo>
                  <a:lnTo>
                    <a:pt x="0" y="0"/>
                  </a:lnTo>
                </a:path>
                <a:path w="2764790" h="87630">
                  <a:moveTo>
                    <a:pt x="2699212" y="0"/>
                  </a:moveTo>
                  <a:lnTo>
                    <a:pt x="2699212" y="71152"/>
                  </a:lnTo>
                  <a:lnTo>
                    <a:pt x="0" y="71152"/>
                  </a:lnTo>
                  <a:lnTo>
                    <a:pt x="0" y="0"/>
                  </a:lnTo>
                </a:path>
                <a:path w="2764790" h="87630">
                  <a:moveTo>
                    <a:pt x="2666692" y="0"/>
                  </a:moveTo>
                  <a:lnTo>
                    <a:pt x="2666692" y="71152"/>
                  </a:lnTo>
                  <a:lnTo>
                    <a:pt x="0" y="71152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BBBB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5">
              <a:extLst>
                <a:ext uri="{FF2B5EF4-FFF2-40B4-BE49-F238E27FC236}">
                  <a16:creationId xmlns:a16="http://schemas.microsoft.com/office/drawing/2014/main" id="{F5FDB09D-F6D6-C1E3-3A5D-CBDEE07E7853}"/>
                </a:ext>
              </a:extLst>
            </p:cNvPr>
            <p:cNvSpPr/>
            <p:nvPr/>
          </p:nvSpPr>
          <p:spPr>
            <a:xfrm>
              <a:off x="40650" y="0"/>
              <a:ext cx="2634615" cy="71755"/>
            </a:xfrm>
            <a:custGeom>
              <a:avLst/>
              <a:gdLst/>
              <a:ahLst/>
              <a:cxnLst/>
              <a:rect l="l" t="t" r="r" b="b"/>
              <a:pathLst>
                <a:path w="2634615" h="71755">
                  <a:moveTo>
                    <a:pt x="2634171" y="0"/>
                  </a:moveTo>
                  <a:lnTo>
                    <a:pt x="2634171" y="71152"/>
                  </a:lnTo>
                  <a:lnTo>
                    <a:pt x="0" y="71152"/>
                  </a:lnTo>
                  <a:lnTo>
                    <a:pt x="0" y="0"/>
                  </a:lnTo>
                </a:path>
                <a:path w="2634615" h="71755">
                  <a:moveTo>
                    <a:pt x="2601650" y="0"/>
                  </a:moveTo>
                  <a:lnTo>
                    <a:pt x="2601650" y="71152"/>
                  </a:lnTo>
                  <a:lnTo>
                    <a:pt x="0" y="71152"/>
                  </a:lnTo>
                  <a:lnTo>
                    <a:pt x="0" y="0"/>
                  </a:lnTo>
                </a:path>
                <a:path w="2634615" h="71755">
                  <a:moveTo>
                    <a:pt x="2569130" y="0"/>
                  </a:moveTo>
                  <a:lnTo>
                    <a:pt x="2569130" y="71152"/>
                  </a:lnTo>
                  <a:lnTo>
                    <a:pt x="0" y="71152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6">
              <a:extLst>
                <a:ext uri="{FF2B5EF4-FFF2-40B4-BE49-F238E27FC236}">
                  <a16:creationId xmlns:a16="http://schemas.microsoft.com/office/drawing/2014/main" id="{7BF94AD2-1847-14C0-6CC2-B88DC53D2025}"/>
                </a:ext>
              </a:extLst>
            </p:cNvPr>
            <p:cNvSpPr/>
            <p:nvPr/>
          </p:nvSpPr>
          <p:spPr>
            <a:xfrm>
              <a:off x="40650" y="0"/>
              <a:ext cx="2536825" cy="71755"/>
            </a:xfrm>
            <a:custGeom>
              <a:avLst/>
              <a:gdLst/>
              <a:ahLst/>
              <a:cxnLst/>
              <a:rect l="l" t="t" r="r" b="b"/>
              <a:pathLst>
                <a:path w="2536825" h="71755">
                  <a:moveTo>
                    <a:pt x="2536609" y="0"/>
                  </a:moveTo>
                  <a:lnTo>
                    <a:pt x="2536609" y="71152"/>
                  </a:lnTo>
                  <a:lnTo>
                    <a:pt x="0" y="71152"/>
                  </a:lnTo>
                  <a:lnTo>
                    <a:pt x="0" y="0"/>
                  </a:lnTo>
                </a:path>
                <a:path w="2536825" h="71755">
                  <a:moveTo>
                    <a:pt x="2504088" y="0"/>
                  </a:moveTo>
                  <a:lnTo>
                    <a:pt x="2504088" y="54892"/>
                  </a:lnTo>
                  <a:lnTo>
                    <a:pt x="0" y="54892"/>
                  </a:lnTo>
                  <a:lnTo>
                    <a:pt x="0" y="0"/>
                  </a:lnTo>
                </a:path>
                <a:path w="2536825" h="71755">
                  <a:moveTo>
                    <a:pt x="2471568" y="0"/>
                  </a:moveTo>
                  <a:lnTo>
                    <a:pt x="2471568" y="54892"/>
                  </a:lnTo>
                  <a:lnTo>
                    <a:pt x="0" y="54892"/>
                  </a:lnTo>
                  <a:lnTo>
                    <a:pt x="0" y="0"/>
                  </a:lnTo>
                </a:path>
                <a:path w="2536825" h="71755">
                  <a:moveTo>
                    <a:pt x="2439047" y="0"/>
                  </a:moveTo>
                  <a:lnTo>
                    <a:pt x="2439047" y="54892"/>
                  </a:lnTo>
                  <a:lnTo>
                    <a:pt x="0" y="54892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7">
              <a:extLst>
                <a:ext uri="{FF2B5EF4-FFF2-40B4-BE49-F238E27FC236}">
                  <a16:creationId xmlns:a16="http://schemas.microsoft.com/office/drawing/2014/main" id="{7F7BECC9-0150-5C4C-A1EB-EFDD44394092}"/>
                </a:ext>
              </a:extLst>
            </p:cNvPr>
            <p:cNvSpPr/>
            <p:nvPr/>
          </p:nvSpPr>
          <p:spPr>
            <a:xfrm>
              <a:off x="40650" y="0"/>
              <a:ext cx="2406650" cy="55244"/>
            </a:xfrm>
            <a:custGeom>
              <a:avLst/>
              <a:gdLst/>
              <a:ahLst/>
              <a:cxnLst/>
              <a:rect l="l" t="t" r="r" b="b"/>
              <a:pathLst>
                <a:path w="2406650" h="55244">
                  <a:moveTo>
                    <a:pt x="2406526" y="0"/>
                  </a:moveTo>
                  <a:lnTo>
                    <a:pt x="2406526" y="54892"/>
                  </a:lnTo>
                  <a:lnTo>
                    <a:pt x="0" y="54892"/>
                  </a:lnTo>
                  <a:lnTo>
                    <a:pt x="0" y="0"/>
                  </a:lnTo>
                </a:path>
                <a:path w="2406650" h="55244">
                  <a:moveTo>
                    <a:pt x="2374006" y="0"/>
                  </a:moveTo>
                  <a:lnTo>
                    <a:pt x="2374006" y="54892"/>
                  </a:lnTo>
                  <a:lnTo>
                    <a:pt x="0" y="54892"/>
                  </a:lnTo>
                  <a:lnTo>
                    <a:pt x="0" y="0"/>
                  </a:lnTo>
                </a:path>
                <a:path w="2406650" h="55244">
                  <a:moveTo>
                    <a:pt x="2341485" y="0"/>
                  </a:moveTo>
                  <a:lnTo>
                    <a:pt x="2341485" y="54892"/>
                  </a:lnTo>
                  <a:lnTo>
                    <a:pt x="0" y="54892"/>
                  </a:lnTo>
                  <a:lnTo>
                    <a:pt x="0" y="0"/>
                  </a:lnTo>
                </a:path>
                <a:path w="2406650" h="55244">
                  <a:moveTo>
                    <a:pt x="2308965" y="0"/>
                  </a:moveTo>
                  <a:lnTo>
                    <a:pt x="2308965" y="54892"/>
                  </a:lnTo>
                  <a:lnTo>
                    <a:pt x="0" y="54892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8">
              <a:extLst>
                <a:ext uri="{FF2B5EF4-FFF2-40B4-BE49-F238E27FC236}">
                  <a16:creationId xmlns:a16="http://schemas.microsoft.com/office/drawing/2014/main" id="{73AE6DA0-1597-DC5D-1C0F-B9F5775C9194}"/>
                </a:ext>
              </a:extLst>
            </p:cNvPr>
            <p:cNvSpPr/>
            <p:nvPr/>
          </p:nvSpPr>
          <p:spPr>
            <a:xfrm>
              <a:off x="40650" y="0"/>
              <a:ext cx="2276475" cy="38735"/>
            </a:xfrm>
            <a:custGeom>
              <a:avLst/>
              <a:gdLst/>
              <a:ahLst/>
              <a:cxnLst/>
              <a:rect l="l" t="t" r="r" b="b"/>
              <a:pathLst>
                <a:path w="2276475" h="38735">
                  <a:moveTo>
                    <a:pt x="2276444" y="0"/>
                  </a:moveTo>
                  <a:lnTo>
                    <a:pt x="2276444" y="38632"/>
                  </a:lnTo>
                  <a:lnTo>
                    <a:pt x="0" y="38632"/>
                  </a:lnTo>
                  <a:lnTo>
                    <a:pt x="0" y="0"/>
                  </a:lnTo>
                </a:path>
                <a:path w="2276475" h="38735">
                  <a:moveTo>
                    <a:pt x="2243923" y="0"/>
                  </a:moveTo>
                  <a:lnTo>
                    <a:pt x="2243923" y="38632"/>
                  </a:lnTo>
                  <a:lnTo>
                    <a:pt x="0" y="38632"/>
                  </a:lnTo>
                  <a:lnTo>
                    <a:pt x="0" y="0"/>
                  </a:lnTo>
                </a:path>
                <a:path w="2276475" h="38735">
                  <a:moveTo>
                    <a:pt x="2211403" y="0"/>
                  </a:moveTo>
                  <a:lnTo>
                    <a:pt x="2211403" y="38632"/>
                  </a:lnTo>
                  <a:lnTo>
                    <a:pt x="0" y="38632"/>
                  </a:lnTo>
                  <a:lnTo>
                    <a:pt x="0" y="0"/>
                  </a:lnTo>
                </a:path>
                <a:path w="2276475" h="38735">
                  <a:moveTo>
                    <a:pt x="2178882" y="0"/>
                  </a:moveTo>
                  <a:lnTo>
                    <a:pt x="2178882" y="38632"/>
                  </a:lnTo>
                  <a:lnTo>
                    <a:pt x="0" y="38632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B7B7B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9">
              <a:extLst>
                <a:ext uri="{FF2B5EF4-FFF2-40B4-BE49-F238E27FC236}">
                  <a16:creationId xmlns:a16="http://schemas.microsoft.com/office/drawing/2014/main" id="{1EAC87B9-4DA7-6B53-43CE-7C71061144F8}"/>
                </a:ext>
              </a:extLst>
            </p:cNvPr>
            <p:cNvSpPr/>
            <p:nvPr/>
          </p:nvSpPr>
          <p:spPr>
            <a:xfrm>
              <a:off x="40650" y="0"/>
              <a:ext cx="2146935" cy="38735"/>
            </a:xfrm>
            <a:custGeom>
              <a:avLst/>
              <a:gdLst/>
              <a:ahLst/>
              <a:cxnLst/>
              <a:rect l="l" t="t" r="r" b="b"/>
              <a:pathLst>
                <a:path w="2146935" h="38735">
                  <a:moveTo>
                    <a:pt x="2146361" y="0"/>
                  </a:moveTo>
                  <a:lnTo>
                    <a:pt x="2146361" y="38632"/>
                  </a:lnTo>
                  <a:lnTo>
                    <a:pt x="0" y="38632"/>
                  </a:lnTo>
                  <a:lnTo>
                    <a:pt x="0" y="0"/>
                  </a:lnTo>
                </a:path>
                <a:path w="2146935" h="38735">
                  <a:moveTo>
                    <a:pt x="2113841" y="0"/>
                  </a:moveTo>
                  <a:lnTo>
                    <a:pt x="2113841" y="38632"/>
                  </a:lnTo>
                  <a:lnTo>
                    <a:pt x="0" y="38632"/>
                  </a:lnTo>
                  <a:lnTo>
                    <a:pt x="0" y="0"/>
                  </a:lnTo>
                </a:path>
                <a:path w="2146935" h="38735">
                  <a:moveTo>
                    <a:pt x="2081320" y="0"/>
                  </a:moveTo>
                  <a:lnTo>
                    <a:pt x="2081320" y="22371"/>
                  </a:lnTo>
                  <a:lnTo>
                    <a:pt x="0" y="22371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B6B6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80">
              <a:extLst>
                <a:ext uri="{FF2B5EF4-FFF2-40B4-BE49-F238E27FC236}">
                  <a16:creationId xmlns:a16="http://schemas.microsoft.com/office/drawing/2014/main" id="{18E33945-5573-2346-134E-8E2A220D88B0}"/>
                </a:ext>
              </a:extLst>
            </p:cNvPr>
            <p:cNvSpPr/>
            <p:nvPr/>
          </p:nvSpPr>
          <p:spPr>
            <a:xfrm>
              <a:off x="40650" y="0"/>
              <a:ext cx="2016760" cy="22860"/>
            </a:xfrm>
            <a:custGeom>
              <a:avLst/>
              <a:gdLst/>
              <a:ahLst/>
              <a:cxnLst/>
              <a:rect l="l" t="t" r="r" b="b"/>
              <a:pathLst>
                <a:path w="2016760" h="22860">
                  <a:moveTo>
                    <a:pt x="2016279" y="0"/>
                  </a:moveTo>
                  <a:lnTo>
                    <a:pt x="2016279" y="22371"/>
                  </a:lnTo>
                  <a:lnTo>
                    <a:pt x="0" y="22371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B5B5B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81">
              <a:extLst>
                <a:ext uri="{FF2B5EF4-FFF2-40B4-BE49-F238E27FC236}">
                  <a16:creationId xmlns:a16="http://schemas.microsoft.com/office/drawing/2014/main" id="{D46DB53B-DB0C-B243-6AAF-0FEA76A6179D}"/>
                </a:ext>
              </a:extLst>
            </p:cNvPr>
            <p:cNvSpPr/>
            <p:nvPr/>
          </p:nvSpPr>
          <p:spPr>
            <a:xfrm>
              <a:off x="40650" y="0"/>
              <a:ext cx="1886585" cy="22860"/>
            </a:xfrm>
            <a:custGeom>
              <a:avLst/>
              <a:gdLst/>
              <a:ahLst/>
              <a:cxnLst/>
              <a:rect l="l" t="t" r="r" b="b"/>
              <a:pathLst>
                <a:path w="1886585" h="22860">
                  <a:moveTo>
                    <a:pt x="1886196" y="0"/>
                  </a:moveTo>
                  <a:lnTo>
                    <a:pt x="1886196" y="22371"/>
                  </a:lnTo>
                  <a:lnTo>
                    <a:pt x="0" y="22371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B4B4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2">
              <a:extLst>
                <a:ext uri="{FF2B5EF4-FFF2-40B4-BE49-F238E27FC236}">
                  <a16:creationId xmlns:a16="http://schemas.microsoft.com/office/drawing/2014/main" id="{8D98DA90-E8D3-8107-222B-1033BFFEE179}"/>
                </a:ext>
              </a:extLst>
            </p:cNvPr>
            <p:cNvSpPr/>
            <p:nvPr/>
          </p:nvSpPr>
          <p:spPr>
            <a:xfrm>
              <a:off x="40650" y="0"/>
              <a:ext cx="1756410" cy="6350"/>
            </a:xfrm>
            <a:custGeom>
              <a:avLst/>
              <a:gdLst/>
              <a:ahLst/>
              <a:cxnLst/>
              <a:rect l="l" t="t" r="r" b="b"/>
              <a:pathLst>
                <a:path w="1756410" h="6350">
                  <a:moveTo>
                    <a:pt x="1756114" y="0"/>
                  </a:moveTo>
                  <a:lnTo>
                    <a:pt x="1756114" y="6111"/>
                  </a:lnTo>
                  <a:lnTo>
                    <a:pt x="0" y="6111"/>
                  </a:lnTo>
                  <a:lnTo>
                    <a:pt x="0" y="0"/>
                  </a:lnTo>
                </a:path>
              </a:pathLst>
            </a:custGeom>
            <a:ln w="81301">
              <a:solidFill>
                <a:srgbClr val="B3B3B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1" name="object 88">
            <a:extLst>
              <a:ext uri="{FF2B5EF4-FFF2-40B4-BE49-F238E27FC236}">
                <a16:creationId xmlns:a16="http://schemas.microsoft.com/office/drawing/2014/main" id="{59090AD2-771E-D59D-6DDE-CA943194CA71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1129408"/>
            <a:ext cx="11704319" cy="5597473"/>
            <a:chOff x="0" y="1722962"/>
            <a:chExt cx="13004799" cy="6219414"/>
          </a:xfrm>
        </p:grpSpPr>
        <p:pic>
          <p:nvPicPr>
            <p:cNvPr id="82" name="object 89">
              <a:extLst>
                <a:ext uri="{FF2B5EF4-FFF2-40B4-BE49-F238E27FC236}">
                  <a16:creationId xmlns:a16="http://schemas.microsoft.com/office/drawing/2014/main" id="{0B967944-FB00-BD2D-D79E-F138F6567C9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722962"/>
              <a:ext cx="13004799" cy="6219414"/>
            </a:xfrm>
            <a:prstGeom prst="rect">
              <a:avLst/>
            </a:prstGeom>
          </p:spPr>
        </p:pic>
        <p:sp>
          <p:nvSpPr>
            <p:cNvPr id="83" name="object 90">
              <a:extLst>
                <a:ext uri="{FF2B5EF4-FFF2-40B4-BE49-F238E27FC236}">
                  <a16:creationId xmlns:a16="http://schemas.microsoft.com/office/drawing/2014/main" id="{9F3591C9-5D60-BAF7-80E9-A5388C4B8F00}"/>
                </a:ext>
              </a:extLst>
            </p:cNvPr>
            <p:cNvSpPr/>
            <p:nvPr/>
          </p:nvSpPr>
          <p:spPr>
            <a:xfrm>
              <a:off x="7032959" y="5312626"/>
              <a:ext cx="799817" cy="672602"/>
            </a:xfrm>
            <a:custGeom>
              <a:avLst/>
              <a:gdLst/>
              <a:ahLst/>
              <a:cxnLst/>
              <a:rect l="l" t="t" r="r" b="b"/>
              <a:pathLst>
                <a:path w="1108709" h="867410">
                  <a:moveTo>
                    <a:pt x="106870" y="0"/>
                  </a:moveTo>
                  <a:lnTo>
                    <a:pt x="1001394" y="0"/>
                  </a:lnTo>
                  <a:lnTo>
                    <a:pt x="1042996" y="8399"/>
                  </a:lnTo>
                  <a:lnTo>
                    <a:pt x="1076966" y="31303"/>
                  </a:lnTo>
                  <a:lnTo>
                    <a:pt x="1099868" y="65274"/>
                  </a:lnTo>
                  <a:lnTo>
                    <a:pt x="1108265" y="106870"/>
                  </a:lnTo>
                  <a:lnTo>
                    <a:pt x="1108265" y="760082"/>
                  </a:lnTo>
                  <a:lnTo>
                    <a:pt x="1099868" y="801683"/>
                  </a:lnTo>
                  <a:lnTo>
                    <a:pt x="1076966" y="835653"/>
                  </a:lnTo>
                  <a:lnTo>
                    <a:pt x="1042996" y="858555"/>
                  </a:lnTo>
                  <a:lnTo>
                    <a:pt x="1001394" y="866952"/>
                  </a:lnTo>
                  <a:lnTo>
                    <a:pt x="106870" y="866952"/>
                  </a:lnTo>
                  <a:lnTo>
                    <a:pt x="65274" y="858555"/>
                  </a:lnTo>
                  <a:lnTo>
                    <a:pt x="31303" y="835653"/>
                  </a:lnTo>
                  <a:lnTo>
                    <a:pt x="8399" y="801683"/>
                  </a:lnTo>
                  <a:lnTo>
                    <a:pt x="0" y="760082"/>
                  </a:lnTo>
                  <a:lnTo>
                    <a:pt x="0" y="106870"/>
                  </a:lnTo>
                  <a:lnTo>
                    <a:pt x="8399" y="65274"/>
                  </a:lnTo>
                  <a:lnTo>
                    <a:pt x="31303" y="31303"/>
                  </a:lnTo>
                  <a:lnTo>
                    <a:pt x="65274" y="8399"/>
                  </a:lnTo>
                  <a:lnTo>
                    <a:pt x="106870" y="0"/>
                  </a:lnTo>
                  <a:close/>
                </a:path>
              </a:pathLst>
            </a:custGeom>
            <a:ln w="38099">
              <a:solidFill>
                <a:srgbClr val="FF2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91">
              <a:extLst>
                <a:ext uri="{FF2B5EF4-FFF2-40B4-BE49-F238E27FC236}">
                  <a16:creationId xmlns:a16="http://schemas.microsoft.com/office/drawing/2014/main" id="{FCDD2766-FBF2-E4A3-3793-61A37BC6573A}"/>
                </a:ext>
              </a:extLst>
            </p:cNvPr>
            <p:cNvSpPr/>
            <p:nvPr/>
          </p:nvSpPr>
          <p:spPr>
            <a:xfrm>
              <a:off x="9661038" y="4755107"/>
              <a:ext cx="638071" cy="699136"/>
            </a:xfrm>
            <a:custGeom>
              <a:avLst/>
              <a:gdLst/>
              <a:ahLst/>
              <a:cxnLst/>
              <a:rect l="l" t="t" r="r" b="b"/>
              <a:pathLst>
                <a:path w="734695" h="699135">
                  <a:moveTo>
                    <a:pt x="70802" y="0"/>
                  </a:moveTo>
                  <a:lnTo>
                    <a:pt x="663397" y="0"/>
                  </a:lnTo>
                  <a:lnTo>
                    <a:pt x="690956" y="5563"/>
                  </a:lnTo>
                  <a:lnTo>
                    <a:pt x="713462" y="20737"/>
                  </a:lnTo>
                  <a:lnTo>
                    <a:pt x="728635" y="43242"/>
                  </a:lnTo>
                  <a:lnTo>
                    <a:pt x="734199" y="70802"/>
                  </a:lnTo>
                  <a:lnTo>
                    <a:pt x="734199" y="628142"/>
                  </a:lnTo>
                  <a:lnTo>
                    <a:pt x="728635" y="655701"/>
                  </a:lnTo>
                  <a:lnTo>
                    <a:pt x="713462" y="678206"/>
                  </a:lnTo>
                  <a:lnTo>
                    <a:pt x="690956" y="693380"/>
                  </a:lnTo>
                  <a:lnTo>
                    <a:pt x="663397" y="698944"/>
                  </a:lnTo>
                  <a:lnTo>
                    <a:pt x="70802" y="698944"/>
                  </a:lnTo>
                  <a:lnTo>
                    <a:pt x="43242" y="693380"/>
                  </a:lnTo>
                  <a:lnTo>
                    <a:pt x="20737" y="678206"/>
                  </a:lnTo>
                  <a:lnTo>
                    <a:pt x="5563" y="655701"/>
                  </a:lnTo>
                  <a:lnTo>
                    <a:pt x="0" y="628142"/>
                  </a:lnTo>
                  <a:lnTo>
                    <a:pt x="0" y="70802"/>
                  </a:lnTo>
                  <a:lnTo>
                    <a:pt x="5563" y="43242"/>
                  </a:lnTo>
                  <a:lnTo>
                    <a:pt x="20737" y="20737"/>
                  </a:lnTo>
                  <a:lnTo>
                    <a:pt x="43242" y="5563"/>
                  </a:lnTo>
                  <a:lnTo>
                    <a:pt x="70802" y="0"/>
                  </a:lnTo>
                  <a:close/>
                </a:path>
              </a:pathLst>
            </a:custGeom>
            <a:ln w="38100">
              <a:solidFill>
                <a:srgbClr val="FF2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5" name="object 92">
            <a:extLst>
              <a:ext uri="{FF2B5EF4-FFF2-40B4-BE49-F238E27FC236}">
                <a16:creationId xmlns:a16="http://schemas.microsoft.com/office/drawing/2014/main" id="{0177AEF0-1AEB-908F-21E8-8995D70ABA84}"/>
              </a:ext>
            </a:extLst>
          </p:cNvPr>
          <p:cNvSpPr txBox="1"/>
          <p:nvPr/>
        </p:nvSpPr>
        <p:spPr>
          <a:xfrm>
            <a:off x="4213052" y="6293662"/>
            <a:ext cx="1447800" cy="381000"/>
          </a:xfrm>
          <a:prstGeom prst="rect">
            <a:avLst/>
          </a:prstGeom>
          <a:solidFill>
            <a:srgbClr val="FF2600"/>
          </a:solidFill>
        </p:spPr>
        <p:txBody>
          <a:bodyPr vert="horz" wrap="square" lIns="0" tIns="0" rIns="0" bIns="0" rtlCol="0">
            <a:spAutoFit/>
          </a:bodyPr>
          <a:lstStyle/>
          <a:p>
            <a:pPr marL="50165">
              <a:lnSpc>
                <a:spcPts val="2555"/>
              </a:lnSpc>
            </a:pPr>
            <a:r>
              <a:rPr sz="2400" b="1" spc="-275" dirty="0">
                <a:solidFill>
                  <a:srgbClr val="EBEBEB"/>
                </a:solidFill>
                <a:latin typeface="Arial"/>
                <a:cs typeface="Arial"/>
              </a:rPr>
              <a:t>KEK,</a:t>
            </a:r>
            <a:r>
              <a:rPr sz="2400" b="1" spc="-110" dirty="0">
                <a:solidFill>
                  <a:srgbClr val="EBEBEB"/>
                </a:solidFill>
                <a:latin typeface="Arial"/>
                <a:cs typeface="Arial"/>
              </a:rPr>
              <a:t> </a:t>
            </a:r>
            <a:r>
              <a:rPr sz="2400" b="1" spc="-330" dirty="0">
                <a:solidFill>
                  <a:srgbClr val="EBEBEB"/>
                </a:solidFill>
                <a:latin typeface="Arial"/>
                <a:cs typeface="Arial"/>
              </a:rPr>
              <a:t>JAEA</a:t>
            </a:r>
            <a:endParaRPr sz="2400">
              <a:latin typeface="Arial"/>
              <a:cs typeface="Arial"/>
            </a:endParaRPr>
          </a:p>
        </p:txBody>
      </p:sp>
      <p:sp>
        <p:nvSpPr>
          <p:cNvPr id="87" name="object 94">
            <a:extLst>
              <a:ext uri="{FF2B5EF4-FFF2-40B4-BE49-F238E27FC236}">
                <a16:creationId xmlns:a16="http://schemas.microsoft.com/office/drawing/2014/main" id="{5DE2EDC3-09AE-1DBF-183A-10F6BC10ADAC}"/>
              </a:ext>
            </a:extLst>
          </p:cNvPr>
          <p:cNvSpPr/>
          <p:nvPr/>
        </p:nvSpPr>
        <p:spPr>
          <a:xfrm>
            <a:off x="4688198" y="4205813"/>
            <a:ext cx="4284363" cy="2142716"/>
          </a:xfrm>
          <a:custGeom>
            <a:avLst/>
            <a:gdLst/>
            <a:ahLst/>
            <a:cxnLst/>
            <a:rect l="l" t="t" r="r" b="b"/>
            <a:pathLst>
              <a:path w="4206875" h="2036445">
                <a:moveTo>
                  <a:pt x="4206608" y="45872"/>
                </a:moveTo>
                <a:lnTo>
                  <a:pt x="4184802" y="0"/>
                </a:lnTo>
                <a:lnTo>
                  <a:pt x="234327" y="1877999"/>
                </a:lnTo>
                <a:lnTo>
                  <a:pt x="1698713" y="618413"/>
                </a:lnTo>
                <a:lnTo>
                  <a:pt x="1665592" y="579894"/>
                </a:lnTo>
                <a:lnTo>
                  <a:pt x="60185" y="1960791"/>
                </a:lnTo>
                <a:lnTo>
                  <a:pt x="0" y="1989391"/>
                </a:lnTo>
                <a:lnTo>
                  <a:pt x="21805" y="2035276"/>
                </a:lnTo>
                <a:lnTo>
                  <a:pt x="41795" y="2025777"/>
                </a:lnTo>
                <a:lnTo>
                  <a:pt x="50622" y="2036013"/>
                </a:lnTo>
                <a:lnTo>
                  <a:pt x="88138" y="2003742"/>
                </a:lnTo>
                <a:lnTo>
                  <a:pt x="4206608" y="45872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95">
            <a:extLst>
              <a:ext uri="{FF2B5EF4-FFF2-40B4-BE49-F238E27FC236}">
                <a16:creationId xmlns:a16="http://schemas.microsoft.com/office/drawing/2014/main" id="{1F231DD5-A54A-BE83-9869-D35C2A8E35FA}"/>
              </a:ext>
            </a:extLst>
          </p:cNvPr>
          <p:cNvSpPr/>
          <p:nvPr/>
        </p:nvSpPr>
        <p:spPr>
          <a:xfrm>
            <a:off x="9929168" y="3646903"/>
            <a:ext cx="882650" cy="557530"/>
          </a:xfrm>
          <a:custGeom>
            <a:avLst/>
            <a:gdLst/>
            <a:ahLst/>
            <a:cxnLst/>
            <a:rect l="l" t="t" r="r" b="b"/>
            <a:pathLst>
              <a:path w="882650" h="557529">
                <a:moveTo>
                  <a:pt x="82778" y="0"/>
                </a:moveTo>
                <a:lnTo>
                  <a:pt x="799363" y="0"/>
                </a:lnTo>
                <a:lnTo>
                  <a:pt x="831585" y="6504"/>
                </a:lnTo>
                <a:lnTo>
                  <a:pt x="857897" y="24244"/>
                </a:lnTo>
                <a:lnTo>
                  <a:pt x="875637" y="50556"/>
                </a:lnTo>
                <a:lnTo>
                  <a:pt x="882142" y="82778"/>
                </a:lnTo>
                <a:lnTo>
                  <a:pt x="882142" y="474586"/>
                </a:lnTo>
                <a:lnTo>
                  <a:pt x="875637" y="506808"/>
                </a:lnTo>
                <a:lnTo>
                  <a:pt x="857897" y="533120"/>
                </a:lnTo>
                <a:lnTo>
                  <a:pt x="831585" y="550860"/>
                </a:lnTo>
                <a:lnTo>
                  <a:pt x="799363" y="557364"/>
                </a:lnTo>
                <a:lnTo>
                  <a:pt x="82778" y="557364"/>
                </a:lnTo>
                <a:lnTo>
                  <a:pt x="50556" y="550860"/>
                </a:lnTo>
                <a:lnTo>
                  <a:pt x="24244" y="533120"/>
                </a:lnTo>
                <a:lnTo>
                  <a:pt x="6504" y="506808"/>
                </a:lnTo>
                <a:lnTo>
                  <a:pt x="0" y="474586"/>
                </a:lnTo>
                <a:lnTo>
                  <a:pt x="0" y="82778"/>
                </a:lnTo>
                <a:lnTo>
                  <a:pt x="6504" y="50556"/>
                </a:lnTo>
                <a:lnTo>
                  <a:pt x="24244" y="24244"/>
                </a:lnTo>
                <a:lnTo>
                  <a:pt x="50556" y="6504"/>
                </a:lnTo>
                <a:lnTo>
                  <a:pt x="82778" y="0"/>
                </a:lnTo>
                <a:close/>
              </a:path>
            </a:pathLst>
          </a:custGeom>
          <a:ln w="381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96">
            <a:extLst>
              <a:ext uri="{FF2B5EF4-FFF2-40B4-BE49-F238E27FC236}">
                <a16:creationId xmlns:a16="http://schemas.microsoft.com/office/drawing/2014/main" id="{5AB40C2B-0AB7-836F-3BC3-C27F0447C770}"/>
              </a:ext>
            </a:extLst>
          </p:cNvPr>
          <p:cNvSpPr txBox="1"/>
          <p:nvPr/>
        </p:nvSpPr>
        <p:spPr>
          <a:xfrm>
            <a:off x="8300335" y="5688798"/>
            <a:ext cx="3710940" cy="685800"/>
          </a:xfrm>
          <a:prstGeom prst="rect">
            <a:avLst/>
          </a:prstGeom>
          <a:solidFill>
            <a:srgbClr val="FF2600"/>
          </a:solidFill>
        </p:spPr>
        <p:txBody>
          <a:bodyPr vert="horz" wrap="square" lIns="0" tIns="19050" rIns="0" bIns="0" rtlCol="0">
            <a:spAutoFit/>
          </a:bodyPr>
          <a:lstStyle/>
          <a:p>
            <a:pPr marL="50165" marR="76200">
              <a:lnSpc>
                <a:spcPts val="2400"/>
              </a:lnSpc>
              <a:spcBef>
                <a:spcPts val="150"/>
              </a:spcBef>
            </a:pPr>
            <a:r>
              <a:rPr sz="2400" b="1" spc="-235" dirty="0">
                <a:solidFill>
                  <a:srgbClr val="EBEBEB"/>
                </a:solidFill>
                <a:latin typeface="Arial"/>
                <a:cs typeface="Arial"/>
              </a:rPr>
              <a:t>Indiana</a:t>
            </a:r>
            <a:r>
              <a:rPr sz="2400" b="1" spc="-95" dirty="0">
                <a:solidFill>
                  <a:srgbClr val="EBEBEB"/>
                </a:solidFill>
                <a:latin typeface="Arial"/>
                <a:cs typeface="Arial"/>
              </a:rPr>
              <a:t> </a:t>
            </a:r>
            <a:r>
              <a:rPr sz="2400" b="1" spc="-215" dirty="0">
                <a:solidFill>
                  <a:srgbClr val="EBEBEB"/>
                </a:solidFill>
                <a:latin typeface="Arial"/>
                <a:cs typeface="Arial"/>
              </a:rPr>
              <a:t>Univ,.</a:t>
            </a:r>
            <a:r>
              <a:rPr sz="2400" b="1" spc="-90" dirty="0">
                <a:solidFill>
                  <a:srgbClr val="EBEBEB"/>
                </a:solidFill>
                <a:latin typeface="Arial"/>
                <a:cs typeface="Arial"/>
              </a:rPr>
              <a:t> </a:t>
            </a:r>
            <a:r>
              <a:rPr sz="2400" b="1" spc="-245" dirty="0">
                <a:solidFill>
                  <a:srgbClr val="EBEBEB"/>
                </a:solidFill>
                <a:latin typeface="Arial"/>
                <a:cs typeface="Arial"/>
              </a:rPr>
              <a:t>Kentucky</a:t>
            </a:r>
            <a:r>
              <a:rPr sz="2400" b="1" spc="-95" dirty="0">
                <a:solidFill>
                  <a:srgbClr val="EBEBEB"/>
                </a:solidFill>
                <a:latin typeface="Arial"/>
                <a:cs typeface="Arial"/>
              </a:rPr>
              <a:t> </a:t>
            </a:r>
            <a:r>
              <a:rPr sz="2400" b="1" spc="-170" dirty="0">
                <a:solidFill>
                  <a:srgbClr val="EBEBEB"/>
                </a:solidFill>
                <a:latin typeface="Arial"/>
                <a:cs typeface="Arial"/>
              </a:rPr>
              <a:t>Univ., </a:t>
            </a:r>
            <a:r>
              <a:rPr sz="2400" b="1" spc="-285" dirty="0">
                <a:solidFill>
                  <a:srgbClr val="EBEBEB"/>
                </a:solidFill>
                <a:latin typeface="Arial"/>
                <a:cs typeface="Arial"/>
              </a:rPr>
              <a:t>RCNP,</a:t>
            </a:r>
            <a:r>
              <a:rPr sz="2400" b="1" spc="-120" dirty="0">
                <a:solidFill>
                  <a:srgbClr val="EBEBEB"/>
                </a:solidFill>
                <a:latin typeface="Arial"/>
                <a:cs typeface="Arial"/>
              </a:rPr>
              <a:t> </a:t>
            </a:r>
            <a:r>
              <a:rPr sz="2400" b="1" spc="-275" dirty="0">
                <a:solidFill>
                  <a:srgbClr val="EBEBEB"/>
                </a:solidFill>
                <a:latin typeface="Arial"/>
                <a:cs typeface="Arial"/>
              </a:rPr>
              <a:t>Nagoya</a:t>
            </a:r>
            <a:r>
              <a:rPr sz="2400" b="1" spc="-114" dirty="0">
                <a:solidFill>
                  <a:srgbClr val="EBEBEB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EBEBEB"/>
                </a:solidFill>
                <a:latin typeface="Arial"/>
                <a:cs typeface="Arial"/>
              </a:rPr>
              <a:t>Univ.</a:t>
            </a:r>
            <a:endParaRPr sz="2400">
              <a:latin typeface="Arial"/>
              <a:cs typeface="Arial"/>
            </a:endParaRPr>
          </a:p>
        </p:txBody>
      </p:sp>
      <p:sp>
        <p:nvSpPr>
          <p:cNvPr id="91" name="object 98">
            <a:extLst>
              <a:ext uri="{FF2B5EF4-FFF2-40B4-BE49-F238E27FC236}">
                <a16:creationId xmlns:a16="http://schemas.microsoft.com/office/drawing/2014/main" id="{166FC9DD-BB98-E45E-0E2C-6B8A7E0CE1A0}"/>
              </a:ext>
            </a:extLst>
          </p:cNvPr>
          <p:cNvSpPr/>
          <p:nvPr/>
        </p:nvSpPr>
        <p:spPr>
          <a:xfrm>
            <a:off x="9864353" y="3955115"/>
            <a:ext cx="467359" cy="1769110"/>
          </a:xfrm>
          <a:custGeom>
            <a:avLst/>
            <a:gdLst/>
            <a:ahLst/>
            <a:cxnLst/>
            <a:rect l="l" t="t" r="r" b="b"/>
            <a:pathLst>
              <a:path w="467359" h="1769109">
                <a:moveTo>
                  <a:pt x="466758" y="11739"/>
                </a:moveTo>
                <a:lnTo>
                  <a:pt x="49424" y="1768784"/>
                </a:lnTo>
                <a:lnTo>
                  <a:pt x="0" y="1757044"/>
                </a:lnTo>
                <a:lnTo>
                  <a:pt x="417333" y="0"/>
                </a:lnTo>
                <a:lnTo>
                  <a:pt x="466758" y="11739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9">
            <a:extLst>
              <a:ext uri="{FF2B5EF4-FFF2-40B4-BE49-F238E27FC236}">
                <a16:creationId xmlns:a16="http://schemas.microsoft.com/office/drawing/2014/main" id="{8D66020A-32EA-288C-CBF4-DA46CC31C3B8}"/>
              </a:ext>
            </a:extLst>
          </p:cNvPr>
          <p:cNvSpPr/>
          <p:nvPr/>
        </p:nvSpPr>
        <p:spPr>
          <a:xfrm rot="174948">
            <a:off x="7810588" y="2363924"/>
            <a:ext cx="882650" cy="2527300"/>
          </a:xfrm>
          <a:custGeom>
            <a:avLst/>
            <a:gdLst/>
            <a:ahLst/>
            <a:cxnLst/>
            <a:rect l="l" t="t" r="r" b="b"/>
            <a:pathLst>
              <a:path w="882650" h="2527300">
                <a:moveTo>
                  <a:pt x="179908" y="0"/>
                </a:moveTo>
                <a:lnTo>
                  <a:pt x="702221" y="0"/>
                </a:lnTo>
                <a:lnTo>
                  <a:pt x="750050" y="6427"/>
                </a:lnTo>
                <a:lnTo>
                  <a:pt x="793029" y="24564"/>
                </a:lnTo>
                <a:lnTo>
                  <a:pt x="829443" y="52697"/>
                </a:lnTo>
                <a:lnTo>
                  <a:pt x="857576" y="89108"/>
                </a:lnTo>
                <a:lnTo>
                  <a:pt x="875714" y="132084"/>
                </a:lnTo>
                <a:lnTo>
                  <a:pt x="882142" y="179908"/>
                </a:lnTo>
                <a:lnTo>
                  <a:pt x="882142" y="2347328"/>
                </a:lnTo>
                <a:lnTo>
                  <a:pt x="875714" y="2395156"/>
                </a:lnTo>
                <a:lnTo>
                  <a:pt x="857576" y="2438133"/>
                </a:lnTo>
                <a:lnTo>
                  <a:pt x="829443" y="2474544"/>
                </a:lnTo>
                <a:lnTo>
                  <a:pt x="793029" y="2502674"/>
                </a:lnTo>
                <a:lnTo>
                  <a:pt x="750050" y="2520810"/>
                </a:lnTo>
                <a:lnTo>
                  <a:pt x="702221" y="2527236"/>
                </a:lnTo>
                <a:lnTo>
                  <a:pt x="179908" y="2527236"/>
                </a:lnTo>
                <a:lnTo>
                  <a:pt x="132080" y="2520810"/>
                </a:lnTo>
                <a:lnTo>
                  <a:pt x="89103" y="2502674"/>
                </a:lnTo>
                <a:lnTo>
                  <a:pt x="52692" y="2474544"/>
                </a:lnTo>
                <a:lnTo>
                  <a:pt x="24561" y="2438133"/>
                </a:lnTo>
                <a:lnTo>
                  <a:pt x="6426" y="2395156"/>
                </a:lnTo>
                <a:lnTo>
                  <a:pt x="0" y="2347328"/>
                </a:lnTo>
                <a:lnTo>
                  <a:pt x="0" y="179908"/>
                </a:lnTo>
                <a:lnTo>
                  <a:pt x="6426" y="132084"/>
                </a:lnTo>
                <a:lnTo>
                  <a:pt x="24561" y="89108"/>
                </a:lnTo>
                <a:lnTo>
                  <a:pt x="52692" y="52697"/>
                </a:lnTo>
                <a:lnTo>
                  <a:pt x="89103" y="24564"/>
                </a:lnTo>
                <a:lnTo>
                  <a:pt x="132080" y="6427"/>
                </a:lnTo>
                <a:lnTo>
                  <a:pt x="179908" y="0"/>
                </a:lnTo>
                <a:close/>
              </a:path>
            </a:pathLst>
          </a:custGeom>
          <a:ln w="381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100">
            <a:extLst>
              <a:ext uri="{FF2B5EF4-FFF2-40B4-BE49-F238E27FC236}">
                <a16:creationId xmlns:a16="http://schemas.microsoft.com/office/drawing/2014/main" id="{DE2E493B-D9B0-90BB-66E4-D18B7B3B17CF}"/>
              </a:ext>
            </a:extLst>
          </p:cNvPr>
          <p:cNvSpPr/>
          <p:nvPr/>
        </p:nvSpPr>
        <p:spPr>
          <a:xfrm>
            <a:off x="2773451" y="2244888"/>
            <a:ext cx="2947670" cy="685800"/>
          </a:xfrm>
          <a:custGeom>
            <a:avLst/>
            <a:gdLst/>
            <a:ahLst/>
            <a:cxnLst/>
            <a:rect l="l" t="t" r="r" b="b"/>
            <a:pathLst>
              <a:path w="2947670" h="685800">
                <a:moveTo>
                  <a:pt x="2947301" y="0"/>
                </a:moveTo>
                <a:lnTo>
                  <a:pt x="0" y="0"/>
                </a:lnTo>
                <a:lnTo>
                  <a:pt x="0" y="685749"/>
                </a:lnTo>
                <a:lnTo>
                  <a:pt x="2947301" y="685749"/>
                </a:lnTo>
                <a:lnTo>
                  <a:pt x="2947301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101">
            <a:extLst>
              <a:ext uri="{FF2B5EF4-FFF2-40B4-BE49-F238E27FC236}">
                <a16:creationId xmlns:a16="http://schemas.microsoft.com/office/drawing/2014/main" id="{D490AFF9-E21C-0F12-7A2F-99351174954C}"/>
              </a:ext>
            </a:extLst>
          </p:cNvPr>
          <p:cNvSpPr txBox="1"/>
          <p:nvPr/>
        </p:nvSpPr>
        <p:spPr>
          <a:xfrm>
            <a:off x="2880462" y="2220960"/>
            <a:ext cx="2846070" cy="69596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580"/>
              </a:spcBef>
            </a:pPr>
            <a:r>
              <a:rPr sz="2400" b="1" spc="-285" dirty="0">
                <a:solidFill>
                  <a:srgbClr val="EBEBEB"/>
                </a:solidFill>
                <a:latin typeface="Arial"/>
                <a:cs typeface="Arial"/>
              </a:rPr>
              <a:t>RCNP,</a:t>
            </a:r>
            <a:r>
              <a:rPr sz="2400" b="1" spc="-110" dirty="0">
                <a:solidFill>
                  <a:srgbClr val="EBEBEB"/>
                </a:solidFill>
                <a:latin typeface="Arial"/>
                <a:cs typeface="Arial"/>
              </a:rPr>
              <a:t> </a:t>
            </a:r>
            <a:r>
              <a:rPr sz="2400" b="1" spc="-250" dirty="0">
                <a:solidFill>
                  <a:srgbClr val="EBEBEB"/>
                </a:solidFill>
                <a:latin typeface="Arial"/>
                <a:cs typeface="Arial"/>
              </a:rPr>
              <a:t>Hiroshima</a:t>
            </a:r>
            <a:r>
              <a:rPr sz="2400" b="1" spc="-105" dirty="0">
                <a:solidFill>
                  <a:srgbClr val="EBEBEB"/>
                </a:solidFill>
                <a:latin typeface="Arial"/>
                <a:cs typeface="Arial"/>
              </a:rPr>
              <a:t> </a:t>
            </a:r>
            <a:r>
              <a:rPr sz="2400" b="1" spc="-175" dirty="0">
                <a:solidFill>
                  <a:srgbClr val="EBEBEB"/>
                </a:solidFill>
                <a:latin typeface="Arial"/>
                <a:cs typeface="Arial"/>
              </a:rPr>
              <a:t>Univ., </a:t>
            </a:r>
            <a:r>
              <a:rPr sz="2400" b="1" spc="-275" dirty="0">
                <a:solidFill>
                  <a:srgbClr val="EBEBEB"/>
                </a:solidFill>
                <a:latin typeface="Arial"/>
                <a:cs typeface="Arial"/>
              </a:rPr>
              <a:t>Nagoya</a:t>
            </a:r>
            <a:r>
              <a:rPr sz="2400" b="1" spc="-95" dirty="0">
                <a:solidFill>
                  <a:srgbClr val="EBEBEB"/>
                </a:solidFill>
                <a:latin typeface="Arial"/>
                <a:cs typeface="Arial"/>
              </a:rPr>
              <a:t> </a:t>
            </a:r>
            <a:r>
              <a:rPr sz="2400" b="1" spc="-215" dirty="0">
                <a:solidFill>
                  <a:srgbClr val="EBEBEB"/>
                </a:solidFill>
                <a:latin typeface="Arial"/>
                <a:cs typeface="Arial"/>
              </a:rPr>
              <a:t>Univ.,</a:t>
            </a:r>
            <a:r>
              <a:rPr sz="2400" b="1" spc="-95" dirty="0">
                <a:solidFill>
                  <a:srgbClr val="EBEBEB"/>
                </a:solidFill>
                <a:latin typeface="Arial"/>
                <a:cs typeface="Arial"/>
              </a:rPr>
              <a:t> </a:t>
            </a:r>
            <a:r>
              <a:rPr sz="2400" b="1" spc="-350" dirty="0">
                <a:solidFill>
                  <a:srgbClr val="EBEBEB"/>
                </a:solidFill>
                <a:latin typeface="Arial"/>
                <a:cs typeface="Arial"/>
              </a:rPr>
              <a:t>KEK</a:t>
            </a:r>
            <a:endParaRPr sz="2400">
              <a:latin typeface="Arial"/>
              <a:cs typeface="Arial"/>
            </a:endParaRPr>
          </a:p>
        </p:txBody>
      </p:sp>
      <p:sp>
        <p:nvSpPr>
          <p:cNvPr id="95" name="object 102">
            <a:extLst>
              <a:ext uri="{FF2B5EF4-FFF2-40B4-BE49-F238E27FC236}">
                <a16:creationId xmlns:a16="http://schemas.microsoft.com/office/drawing/2014/main" id="{8A5B87ED-FDDB-0864-7F95-2EA48D5EEC70}"/>
              </a:ext>
            </a:extLst>
          </p:cNvPr>
          <p:cNvSpPr/>
          <p:nvPr/>
        </p:nvSpPr>
        <p:spPr>
          <a:xfrm>
            <a:off x="5648727" y="2565899"/>
            <a:ext cx="2504590" cy="693664"/>
          </a:xfrm>
          <a:custGeom>
            <a:avLst/>
            <a:gdLst/>
            <a:ahLst/>
            <a:cxnLst/>
            <a:rect l="l" t="t" r="r" b="b"/>
            <a:pathLst>
              <a:path w="3380740" h="921385">
                <a:moveTo>
                  <a:pt x="12735" y="0"/>
                </a:moveTo>
                <a:lnTo>
                  <a:pt x="3380342" y="872089"/>
                </a:lnTo>
                <a:lnTo>
                  <a:pt x="3367607" y="921266"/>
                </a:lnTo>
                <a:lnTo>
                  <a:pt x="0" y="49177"/>
                </a:lnTo>
                <a:lnTo>
                  <a:pt x="12735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103">
            <a:extLst>
              <a:ext uri="{FF2B5EF4-FFF2-40B4-BE49-F238E27FC236}">
                <a16:creationId xmlns:a16="http://schemas.microsoft.com/office/drawing/2014/main" id="{399BFFE6-6DC2-4BB1-255E-1EBFBDE51EBF}"/>
              </a:ext>
            </a:extLst>
          </p:cNvPr>
          <p:cNvSpPr txBox="1"/>
          <p:nvPr/>
        </p:nvSpPr>
        <p:spPr>
          <a:xfrm>
            <a:off x="617918" y="3292589"/>
            <a:ext cx="3971290" cy="577215"/>
          </a:xfrm>
          <a:prstGeom prst="rect">
            <a:avLst/>
          </a:prstGeom>
          <a:solidFill>
            <a:srgbClr val="000D4B"/>
          </a:solidFill>
        </p:spPr>
        <p:txBody>
          <a:bodyPr vert="horz" wrap="square" lIns="0" tIns="30480" rIns="0" bIns="0" rtlCol="0">
            <a:spAutoFit/>
          </a:bodyPr>
          <a:lstStyle/>
          <a:p>
            <a:pPr marL="57785">
              <a:lnSpc>
                <a:spcPct val="100000"/>
              </a:lnSpc>
              <a:spcBef>
                <a:spcPts val="240"/>
              </a:spcBef>
            </a:pPr>
            <a:r>
              <a:rPr sz="3200" b="1" spc="-420" dirty="0">
                <a:solidFill>
                  <a:srgbClr val="FFFB00"/>
                </a:solidFill>
                <a:latin typeface="Arial"/>
                <a:cs typeface="Arial"/>
              </a:rPr>
              <a:t>NOPTREX</a:t>
            </a:r>
            <a:r>
              <a:rPr sz="3200" b="1" spc="-160" dirty="0">
                <a:solidFill>
                  <a:srgbClr val="FFFB00"/>
                </a:solidFill>
                <a:latin typeface="Arial"/>
                <a:cs typeface="Arial"/>
              </a:rPr>
              <a:t> </a:t>
            </a:r>
            <a:r>
              <a:rPr sz="3200" b="1" spc="-315" dirty="0">
                <a:solidFill>
                  <a:srgbClr val="FFFB00"/>
                </a:solidFill>
                <a:latin typeface="Arial"/>
                <a:cs typeface="Arial"/>
              </a:rPr>
              <a:t>Collaboration</a:t>
            </a:r>
            <a:endParaRPr sz="3200">
              <a:latin typeface="Arial"/>
              <a:cs typeface="Arial"/>
            </a:endParaRPr>
          </a:p>
        </p:txBody>
      </p:sp>
      <p:sp>
        <p:nvSpPr>
          <p:cNvPr id="97" name="object 104">
            <a:extLst>
              <a:ext uri="{FF2B5EF4-FFF2-40B4-BE49-F238E27FC236}">
                <a16:creationId xmlns:a16="http://schemas.microsoft.com/office/drawing/2014/main" id="{95780A31-FAE7-84D3-B3DE-C56EE75B765F}"/>
              </a:ext>
            </a:extLst>
          </p:cNvPr>
          <p:cNvSpPr txBox="1"/>
          <p:nvPr/>
        </p:nvSpPr>
        <p:spPr>
          <a:xfrm>
            <a:off x="617918" y="3869372"/>
            <a:ext cx="4919345" cy="351155"/>
          </a:xfrm>
          <a:prstGeom prst="rect">
            <a:avLst/>
          </a:prstGeom>
          <a:solidFill>
            <a:srgbClr val="000D4B"/>
          </a:solidFill>
        </p:spPr>
        <p:txBody>
          <a:bodyPr vert="horz" wrap="square" lIns="0" tIns="20955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65"/>
              </a:spcBef>
            </a:pPr>
            <a:r>
              <a:rPr sz="1800" b="1" spc="-180" dirty="0">
                <a:solidFill>
                  <a:srgbClr val="FFFB00"/>
                </a:solidFill>
                <a:latin typeface="Arial"/>
                <a:cs typeface="Arial"/>
              </a:rPr>
              <a:t>Neutron</a:t>
            </a:r>
            <a:r>
              <a:rPr sz="1800" b="1" spc="-75" dirty="0">
                <a:solidFill>
                  <a:srgbClr val="FFFB00"/>
                </a:solidFill>
                <a:latin typeface="Arial"/>
                <a:cs typeface="Arial"/>
              </a:rPr>
              <a:t> </a:t>
            </a:r>
            <a:r>
              <a:rPr sz="1800" b="1" spc="-175" dirty="0">
                <a:solidFill>
                  <a:srgbClr val="FFFB00"/>
                </a:solidFill>
                <a:latin typeface="Arial"/>
                <a:cs typeface="Arial"/>
              </a:rPr>
              <a:t>Optical</a:t>
            </a:r>
            <a:r>
              <a:rPr sz="1800" b="1" spc="-80" dirty="0">
                <a:solidFill>
                  <a:srgbClr val="FFFB00"/>
                </a:solidFill>
                <a:latin typeface="Arial"/>
                <a:cs typeface="Arial"/>
              </a:rPr>
              <a:t> </a:t>
            </a:r>
            <a:r>
              <a:rPr sz="1800" b="1" spc="-160" dirty="0">
                <a:solidFill>
                  <a:srgbClr val="FFFB00"/>
                </a:solidFill>
                <a:latin typeface="Arial"/>
                <a:cs typeface="Arial"/>
              </a:rPr>
              <a:t>Parity</a:t>
            </a:r>
            <a:r>
              <a:rPr sz="1800" b="1" spc="-70" dirty="0">
                <a:solidFill>
                  <a:srgbClr val="FFFB00"/>
                </a:solidFill>
                <a:latin typeface="Arial"/>
                <a:cs typeface="Arial"/>
              </a:rPr>
              <a:t> </a:t>
            </a:r>
            <a:r>
              <a:rPr sz="1800" b="1" spc="-215" dirty="0">
                <a:solidFill>
                  <a:srgbClr val="FFFB00"/>
                </a:solidFill>
                <a:latin typeface="Arial"/>
                <a:cs typeface="Arial"/>
              </a:rPr>
              <a:t>and</a:t>
            </a:r>
            <a:r>
              <a:rPr sz="1800" b="1" spc="-75" dirty="0">
                <a:solidFill>
                  <a:srgbClr val="FFFB00"/>
                </a:solidFill>
                <a:latin typeface="Arial"/>
                <a:cs typeface="Arial"/>
              </a:rPr>
              <a:t> </a:t>
            </a:r>
            <a:r>
              <a:rPr sz="1800" b="1" spc="-190" dirty="0">
                <a:solidFill>
                  <a:srgbClr val="FFFB00"/>
                </a:solidFill>
                <a:latin typeface="Arial"/>
                <a:cs typeface="Arial"/>
              </a:rPr>
              <a:t>Time</a:t>
            </a:r>
            <a:r>
              <a:rPr sz="1800" b="1" spc="-70" dirty="0">
                <a:solidFill>
                  <a:srgbClr val="FFFB00"/>
                </a:solidFill>
                <a:latin typeface="Arial"/>
                <a:cs typeface="Arial"/>
              </a:rPr>
              <a:t> </a:t>
            </a:r>
            <a:r>
              <a:rPr sz="1800" b="1" spc="-170" dirty="0">
                <a:solidFill>
                  <a:srgbClr val="FFFB00"/>
                </a:solidFill>
                <a:latin typeface="Arial"/>
                <a:cs typeface="Arial"/>
              </a:rPr>
              <a:t>Reversal</a:t>
            </a:r>
            <a:r>
              <a:rPr sz="1800" b="1" spc="-75" dirty="0">
                <a:solidFill>
                  <a:srgbClr val="FFFB00"/>
                </a:solidFill>
                <a:latin typeface="Arial"/>
                <a:cs typeface="Arial"/>
              </a:rPr>
              <a:t> </a:t>
            </a:r>
            <a:r>
              <a:rPr sz="1800" b="1" spc="-105" dirty="0">
                <a:solidFill>
                  <a:srgbClr val="FFFB00"/>
                </a:solidFill>
                <a:latin typeface="Arial"/>
                <a:cs typeface="Arial"/>
              </a:rPr>
              <a:t>EXperiment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98" name="object 105">
            <a:extLst>
              <a:ext uri="{FF2B5EF4-FFF2-40B4-BE49-F238E27FC236}">
                <a16:creationId xmlns:a16="http://schemas.microsoft.com/office/drawing/2014/main" id="{E121D062-9A6D-36C6-0298-410A75A79FD0}"/>
              </a:ext>
            </a:extLst>
          </p:cNvPr>
          <p:cNvSpPr txBox="1"/>
          <p:nvPr/>
        </p:nvSpPr>
        <p:spPr>
          <a:xfrm>
            <a:off x="513483" y="1049104"/>
            <a:ext cx="2040255" cy="487045"/>
          </a:xfrm>
          <a:prstGeom prst="rect">
            <a:avLst/>
          </a:prstGeom>
          <a:solidFill>
            <a:srgbClr val="009051"/>
          </a:solidFill>
        </p:spPr>
        <p:txBody>
          <a:bodyPr vert="horz" wrap="square" lIns="0" tIns="0" rIns="0" bIns="0" rtlCol="0">
            <a:spAutoFit/>
          </a:bodyPr>
          <a:lstStyle/>
          <a:p>
            <a:pPr marL="50800">
              <a:lnSpc>
                <a:spcPts val="3370"/>
              </a:lnSpc>
            </a:pPr>
            <a:r>
              <a:rPr sz="3200" b="1" spc="-280" dirty="0">
                <a:solidFill>
                  <a:srgbClr val="73FDFF"/>
                </a:solidFill>
                <a:latin typeface="Arial"/>
                <a:cs typeface="Arial"/>
              </a:rPr>
              <a:t>J-</a:t>
            </a:r>
            <a:r>
              <a:rPr sz="3200" b="1" spc="-434" dirty="0">
                <a:solidFill>
                  <a:srgbClr val="73FDFF"/>
                </a:solidFill>
                <a:latin typeface="Arial"/>
                <a:cs typeface="Arial"/>
              </a:rPr>
              <a:t>PARC</a:t>
            </a:r>
            <a:r>
              <a:rPr sz="3200" b="1" spc="-150" dirty="0">
                <a:solidFill>
                  <a:srgbClr val="73FDFF"/>
                </a:solidFill>
                <a:latin typeface="Arial"/>
                <a:cs typeface="Arial"/>
              </a:rPr>
              <a:t> </a:t>
            </a:r>
            <a:r>
              <a:rPr sz="3200" b="1" spc="-390" dirty="0">
                <a:solidFill>
                  <a:srgbClr val="73FDFF"/>
                </a:solidFill>
                <a:latin typeface="Arial"/>
                <a:cs typeface="Arial"/>
              </a:rPr>
              <a:t>P76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99" name="object 106">
            <a:extLst>
              <a:ext uri="{FF2B5EF4-FFF2-40B4-BE49-F238E27FC236}">
                <a16:creationId xmlns:a16="http://schemas.microsoft.com/office/drawing/2014/main" id="{6519D1F7-E97C-0E86-68FB-530CB42F2E24}"/>
              </a:ext>
            </a:extLst>
          </p:cNvPr>
          <p:cNvSpPr txBox="1"/>
          <p:nvPr/>
        </p:nvSpPr>
        <p:spPr>
          <a:xfrm>
            <a:off x="3213732" y="1049104"/>
            <a:ext cx="2244725" cy="487045"/>
          </a:xfrm>
          <a:prstGeom prst="rect">
            <a:avLst/>
          </a:prstGeom>
          <a:solidFill>
            <a:srgbClr val="009051"/>
          </a:solidFill>
        </p:spPr>
        <p:txBody>
          <a:bodyPr vert="horz" wrap="square" lIns="0" tIns="0" rIns="0" bIns="0" rtlCol="0">
            <a:spAutoFit/>
          </a:bodyPr>
          <a:lstStyle/>
          <a:p>
            <a:pPr marL="50800">
              <a:lnSpc>
                <a:spcPts val="3370"/>
              </a:lnSpc>
            </a:pPr>
            <a:r>
              <a:rPr sz="3200" b="1" spc="-430" dirty="0">
                <a:solidFill>
                  <a:srgbClr val="73FDFF"/>
                </a:solidFill>
                <a:latin typeface="Arial"/>
                <a:cs typeface="Arial"/>
              </a:rPr>
              <a:t>KEK</a:t>
            </a:r>
            <a:r>
              <a:rPr sz="3200" b="1" spc="-155" dirty="0">
                <a:solidFill>
                  <a:srgbClr val="73FDFF"/>
                </a:solidFill>
                <a:latin typeface="Arial"/>
                <a:cs typeface="Arial"/>
              </a:rPr>
              <a:t> </a:t>
            </a:r>
            <a:r>
              <a:rPr sz="3200" b="1" spc="-345" dirty="0">
                <a:solidFill>
                  <a:srgbClr val="73FDFF"/>
                </a:solidFill>
                <a:latin typeface="Arial"/>
                <a:cs typeface="Arial"/>
              </a:rPr>
              <a:t>2018S12</a:t>
            </a:r>
            <a:endParaRPr sz="3200">
              <a:latin typeface="Arial"/>
              <a:cs typeface="Arial"/>
            </a:endParaRPr>
          </a:p>
        </p:txBody>
      </p:sp>
      <p:sp>
        <p:nvSpPr>
          <p:cNvPr id="100" name="object 107">
            <a:extLst>
              <a:ext uri="{FF2B5EF4-FFF2-40B4-BE49-F238E27FC236}">
                <a16:creationId xmlns:a16="http://schemas.microsoft.com/office/drawing/2014/main" id="{7CDA4A7B-D5B0-CAA5-15D1-8D9805062D10}"/>
              </a:ext>
            </a:extLst>
          </p:cNvPr>
          <p:cNvSpPr txBox="1"/>
          <p:nvPr/>
        </p:nvSpPr>
        <p:spPr>
          <a:xfrm>
            <a:off x="810244" y="1653573"/>
            <a:ext cx="4485640" cy="492759"/>
          </a:xfrm>
          <a:prstGeom prst="rect">
            <a:avLst/>
          </a:prstGeom>
          <a:solidFill>
            <a:srgbClr val="009051"/>
          </a:solidFill>
        </p:spPr>
        <p:txBody>
          <a:bodyPr vert="horz" wrap="square" lIns="0" tIns="8255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65"/>
              </a:spcBef>
            </a:pPr>
            <a:r>
              <a:rPr sz="2800" b="1" spc="-380" dirty="0">
                <a:solidFill>
                  <a:srgbClr val="73FDFF"/>
                </a:solidFill>
                <a:latin typeface="Arial"/>
                <a:cs typeface="Arial"/>
              </a:rPr>
              <a:t>RCNP</a:t>
            </a:r>
            <a:r>
              <a:rPr sz="2800" spc="-20" dirty="0">
                <a:solidFill>
                  <a:srgbClr val="73FDFF"/>
                </a:solidFill>
                <a:latin typeface="SimSun"/>
                <a:cs typeface="SimSun"/>
              </a:rPr>
              <a:t>国際共共プロジェクト</a:t>
            </a:r>
            <a:endParaRPr sz="2800">
              <a:latin typeface="SimSun"/>
              <a:cs typeface="SimSun"/>
            </a:endParaRPr>
          </a:p>
        </p:txBody>
      </p:sp>
      <p:sp>
        <p:nvSpPr>
          <p:cNvPr id="101" name="object 108">
            <a:extLst>
              <a:ext uri="{FF2B5EF4-FFF2-40B4-BE49-F238E27FC236}">
                <a16:creationId xmlns:a16="http://schemas.microsoft.com/office/drawing/2014/main" id="{63F004B9-0D7A-4130-BB96-90334A1EDD06}"/>
              </a:ext>
            </a:extLst>
          </p:cNvPr>
          <p:cNvSpPr txBox="1">
            <a:spLocks/>
          </p:cNvSpPr>
          <p:nvPr/>
        </p:nvSpPr>
        <p:spPr>
          <a:xfrm>
            <a:off x="215900" y="154227"/>
            <a:ext cx="99987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pc="-215"/>
              <a:t>T-</a:t>
            </a:r>
            <a:r>
              <a:rPr lang="en-US"/>
              <a:t>violation</a:t>
            </a:r>
            <a:r>
              <a:rPr lang="en-US" spc="-50"/>
              <a:t> </a:t>
            </a:r>
            <a:r>
              <a:rPr lang="en-US"/>
              <a:t>experiment</a:t>
            </a:r>
            <a:r>
              <a:rPr lang="en-US" spc="-50"/>
              <a:t> </a:t>
            </a:r>
            <a:r>
              <a:rPr lang="en-US" spc="60"/>
              <a:t>at</a:t>
            </a:r>
            <a:r>
              <a:rPr lang="en-US" spc="-50"/>
              <a:t> </a:t>
            </a:r>
            <a:r>
              <a:rPr lang="en-US" spc="125"/>
              <a:t>J-</a:t>
            </a:r>
            <a:r>
              <a:rPr lang="en-US" spc="-20"/>
              <a:t>PARC</a:t>
            </a:r>
            <a:endParaRPr lang="en-US" spc="-20" dirty="0"/>
          </a:p>
        </p:txBody>
      </p:sp>
      <p:pic>
        <p:nvPicPr>
          <p:cNvPr id="102" name="object 109">
            <a:extLst>
              <a:ext uri="{FF2B5EF4-FFF2-40B4-BE49-F238E27FC236}">
                <a16:creationId xmlns:a16="http://schemas.microsoft.com/office/drawing/2014/main" id="{50C3EB3D-C2E3-810C-9542-7D91A33963F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38829" y="3238"/>
            <a:ext cx="2367711" cy="991879"/>
          </a:xfrm>
          <a:prstGeom prst="rect">
            <a:avLst/>
          </a:prstGeom>
        </p:spPr>
      </p:pic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0FA6363F-9E83-F4D3-3FD3-B06C138C896C}"/>
              </a:ext>
            </a:extLst>
          </p:cNvPr>
          <p:cNvSpPr txBox="1"/>
          <p:nvPr/>
        </p:nvSpPr>
        <p:spPr>
          <a:xfrm>
            <a:off x="9184803" y="6431288"/>
            <a:ext cx="2462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Given by Prof. </a:t>
            </a:r>
            <a:r>
              <a:rPr kumimoji="1" lang="en-US" altLang="ja-JP" sz="1600" dirty="0" err="1"/>
              <a:t>Kitaguchi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932641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3">
            <a:extLst>
              <a:ext uri="{FF2B5EF4-FFF2-40B4-BE49-F238E27FC236}">
                <a16:creationId xmlns:a16="http://schemas.microsoft.com/office/drawing/2014/main" id="{BFD5227A-9E18-06C7-0EBE-C10A06CB06F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33671" y="1070853"/>
            <a:ext cx="1993901" cy="546101"/>
          </a:xfrm>
          <a:prstGeom prst="rect">
            <a:avLst/>
          </a:prstGeom>
        </p:spPr>
      </p:pic>
      <p:pic>
        <p:nvPicPr>
          <p:cNvPr id="3" name="object 4">
            <a:extLst>
              <a:ext uri="{FF2B5EF4-FFF2-40B4-BE49-F238E27FC236}">
                <a16:creationId xmlns:a16="http://schemas.microsoft.com/office/drawing/2014/main" id="{DF13739D-56EF-6CD6-0678-040C005360D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7204" y="639053"/>
            <a:ext cx="1409701" cy="863601"/>
          </a:xfrm>
          <a:prstGeom prst="rect">
            <a:avLst/>
          </a:prstGeom>
        </p:spPr>
      </p:pic>
      <p:sp>
        <p:nvSpPr>
          <p:cNvPr id="4" name="object 5">
            <a:extLst>
              <a:ext uri="{FF2B5EF4-FFF2-40B4-BE49-F238E27FC236}">
                <a16:creationId xmlns:a16="http://schemas.microsoft.com/office/drawing/2014/main" id="{CC0F9ACF-2D34-D798-699A-EA75A700A08B}"/>
              </a:ext>
            </a:extLst>
          </p:cNvPr>
          <p:cNvSpPr txBox="1"/>
          <p:nvPr/>
        </p:nvSpPr>
        <p:spPr>
          <a:xfrm>
            <a:off x="6480974" y="647200"/>
            <a:ext cx="5293995" cy="963294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38100" marR="30480">
              <a:lnSpc>
                <a:spcPts val="3540"/>
              </a:lnSpc>
              <a:spcBef>
                <a:spcPts val="465"/>
              </a:spcBef>
            </a:pPr>
            <a:r>
              <a:rPr sz="3200" b="1" spc="-254" dirty="0">
                <a:latin typeface="Arial"/>
                <a:cs typeface="Arial"/>
              </a:rPr>
              <a:t>P(</a:t>
            </a:r>
            <a:r>
              <a:rPr sz="3150" b="1" spc="-382" baseline="21164" dirty="0">
                <a:latin typeface="Arial"/>
                <a:cs typeface="Arial"/>
              </a:rPr>
              <a:t>139</a:t>
            </a:r>
            <a:r>
              <a:rPr sz="3200" b="1" spc="-254" dirty="0">
                <a:latin typeface="Arial"/>
                <a:cs typeface="Arial"/>
              </a:rPr>
              <a:t>La)≥0.4,</a:t>
            </a:r>
            <a:r>
              <a:rPr sz="3200" b="1" spc="-135" dirty="0">
                <a:latin typeface="Arial"/>
                <a:cs typeface="Arial"/>
              </a:rPr>
              <a:t> </a:t>
            </a:r>
            <a:r>
              <a:rPr sz="3200" b="1" spc="-325" dirty="0">
                <a:latin typeface="Arial"/>
                <a:cs typeface="Arial"/>
              </a:rPr>
              <a:t>V≥4cm×4cm×2.8cm </a:t>
            </a:r>
            <a:r>
              <a:rPr sz="3200" b="1" spc="-300" dirty="0">
                <a:latin typeface="Arial"/>
                <a:cs typeface="Arial"/>
              </a:rPr>
              <a:t>B</a:t>
            </a:r>
            <a:r>
              <a:rPr sz="3150" b="1" spc="-450" baseline="-6613" dirty="0">
                <a:latin typeface="Arial"/>
                <a:cs typeface="Arial"/>
              </a:rPr>
              <a:t>0</a:t>
            </a:r>
            <a:r>
              <a:rPr sz="3200" b="1" spc="-300" dirty="0">
                <a:latin typeface="Arial"/>
                <a:cs typeface="Arial"/>
              </a:rPr>
              <a:t>≤0.1T</a:t>
            </a:r>
            <a:endParaRPr sz="3200" dirty="0">
              <a:latin typeface="Arial"/>
              <a:cs typeface="Arial"/>
            </a:endParaRPr>
          </a:p>
        </p:txBody>
      </p:sp>
      <p:grpSp>
        <p:nvGrpSpPr>
          <p:cNvPr id="5" name="object 6">
            <a:extLst>
              <a:ext uri="{FF2B5EF4-FFF2-40B4-BE49-F238E27FC236}">
                <a16:creationId xmlns:a16="http://schemas.microsoft.com/office/drawing/2014/main" id="{445153C6-DEAB-9909-2980-A99F3BEDB368}"/>
              </a:ext>
            </a:extLst>
          </p:cNvPr>
          <p:cNvGrpSpPr/>
          <p:nvPr/>
        </p:nvGrpSpPr>
        <p:grpSpPr>
          <a:xfrm>
            <a:off x="777204" y="1625066"/>
            <a:ext cx="7445375" cy="4663440"/>
            <a:chOff x="828004" y="2907766"/>
            <a:chExt cx="7445375" cy="4663440"/>
          </a:xfrm>
        </p:grpSpPr>
        <p:pic>
          <p:nvPicPr>
            <p:cNvPr id="6" name="object 7">
              <a:extLst>
                <a:ext uri="{FF2B5EF4-FFF2-40B4-BE49-F238E27FC236}">
                  <a16:creationId xmlns:a16="http://schemas.microsoft.com/office/drawing/2014/main" id="{1E4BA934-7245-1731-819F-553E98EF064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8004" y="2907766"/>
              <a:ext cx="7402241" cy="4663285"/>
            </a:xfrm>
            <a:prstGeom prst="rect">
              <a:avLst/>
            </a:prstGeom>
          </p:spPr>
        </p:pic>
        <p:sp>
          <p:nvSpPr>
            <p:cNvPr id="7" name="object 8">
              <a:extLst>
                <a:ext uri="{FF2B5EF4-FFF2-40B4-BE49-F238E27FC236}">
                  <a16:creationId xmlns:a16="http://schemas.microsoft.com/office/drawing/2014/main" id="{78D5CA45-112B-E334-5F4E-E4AC484A807A}"/>
                </a:ext>
              </a:extLst>
            </p:cNvPr>
            <p:cNvSpPr/>
            <p:nvPr/>
          </p:nvSpPr>
          <p:spPr>
            <a:xfrm>
              <a:off x="1394656" y="4470267"/>
              <a:ext cx="6847840" cy="0"/>
            </a:xfrm>
            <a:custGeom>
              <a:avLst/>
              <a:gdLst/>
              <a:ahLst/>
              <a:cxnLst/>
              <a:rect l="l" t="t" r="r" b="b"/>
              <a:pathLst>
                <a:path w="6847840">
                  <a:moveTo>
                    <a:pt x="0" y="0"/>
                  </a:moveTo>
                  <a:lnTo>
                    <a:pt x="6847773" y="0"/>
                  </a:lnTo>
                </a:path>
              </a:pathLst>
            </a:custGeom>
            <a:ln w="76200">
              <a:solidFill>
                <a:srgbClr val="0096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9">
              <a:extLst>
                <a:ext uri="{FF2B5EF4-FFF2-40B4-BE49-F238E27FC236}">
                  <a16:creationId xmlns:a16="http://schemas.microsoft.com/office/drawing/2014/main" id="{20D7E2A8-7618-CB84-2811-6B466E9318AA}"/>
                </a:ext>
              </a:extLst>
            </p:cNvPr>
            <p:cNvSpPr/>
            <p:nvPr/>
          </p:nvSpPr>
          <p:spPr>
            <a:xfrm>
              <a:off x="1434261" y="5990803"/>
              <a:ext cx="6800850" cy="3175"/>
            </a:xfrm>
            <a:custGeom>
              <a:avLst/>
              <a:gdLst/>
              <a:ahLst/>
              <a:cxnLst/>
              <a:rect l="l" t="t" r="r" b="b"/>
              <a:pathLst>
                <a:path w="6800850" h="3175">
                  <a:moveTo>
                    <a:pt x="0" y="0"/>
                  </a:moveTo>
                  <a:lnTo>
                    <a:pt x="6800552" y="0"/>
                  </a:lnTo>
                </a:path>
              </a:pathLst>
            </a:custGeom>
            <a:ln w="76200">
              <a:solidFill>
                <a:srgbClr val="FF93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10">
            <a:extLst>
              <a:ext uri="{FF2B5EF4-FFF2-40B4-BE49-F238E27FC236}">
                <a16:creationId xmlns:a16="http://schemas.microsoft.com/office/drawing/2014/main" id="{EBDD2636-785E-7121-760C-B0CA6E4C5E30}"/>
              </a:ext>
            </a:extLst>
          </p:cNvPr>
          <p:cNvSpPr txBox="1"/>
          <p:nvPr/>
        </p:nvSpPr>
        <p:spPr>
          <a:xfrm>
            <a:off x="2963170" y="2926274"/>
            <a:ext cx="7751445" cy="3757929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5304155" marR="55880">
              <a:lnSpc>
                <a:spcPts val="2500"/>
              </a:lnSpc>
              <a:spcBef>
                <a:spcPts val="600"/>
              </a:spcBef>
            </a:pPr>
            <a:r>
              <a:rPr sz="2500" b="1" spc="-240" dirty="0">
                <a:latin typeface="Arial"/>
                <a:cs typeface="Arial"/>
              </a:rPr>
              <a:t>discovery</a:t>
            </a:r>
            <a:r>
              <a:rPr sz="2500" b="1" spc="-110" dirty="0">
                <a:latin typeface="Arial"/>
                <a:cs typeface="Arial"/>
              </a:rPr>
              <a:t> </a:t>
            </a:r>
            <a:r>
              <a:rPr sz="2500" b="1" spc="-204" dirty="0">
                <a:latin typeface="Arial"/>
                <a:cs typeface="Arial"/>
              </a:rPr>
              <a:t>potential </a:t>
            </a:r>
            <a:r>
              <a:rPr sz="2500" b="1" spc="-254" dirty="0">
                <a:latin typeface="Arial"/>
                <a:cs typeface="Arial"/>
              </a:rPr>
              <a:t>corresponding</a:t>
            </a:r>
            <a:r>
              <a:rPr sz="2500" b="1" spc="-70" dirty="0">
                <a:latin typeface="Arial"/>
                <a:cs typeface="Arial"/>
              </a:rPr>
              <a:t> </a:t>
            </a:r>
            <a:r>
              <a:rPr sz="2500" b="1" spc="-25" dirty="0">
                <a:latin typeface="Arial"/>
                <a:cs typeface="Arial"/>
              </a:rPr>
              <a:t>to</a:t>
            </a:r>
            <a:endParaRPr sz="2500" dirty="0">
              <a:latin typeface="Arial"/>
              <a:cs typeface="Arial"/>
            </a:endParaRPr>
          </a:p>
          <a:p>
            <a:pPr marL="5304155">
              <a:lnSpc>
                <a:spcPct val="100000"/>
              </a:lnSpc>
              <a:spcBef>
                <a:spcPts val="180"/>
              </a:spcBef>
            </a:pPr>
            <a:r>
              <a:rPr sz="2500" b="1" spc="-240" dirty="0">
                <a:latin typeface="Arial"/>
                <a:cs typeface="Arial"/>
              </a:rPr>
              <a:t>d</a:t>
            </a:r>
            <a:r>
              <a:rPr sz="2475" b="1" spc="-359" baseline="-6734" dirty="0">
                <a:latin typeface="Arial"/>
                <a:cs typeface="Arial"/>
              </a:rPr>
              <a:t>n</a:t>
            </a:r>
            <a:r>
              <a:rPr sz="2475" b="1" spc="165" baseline="-6734" dirty="0">
                <a:latin typeface="Arial"/>
                <a:cs typeface="Arial"/>
              </a:rPr>
              <a:t> </a:t>
            </a:r>
            <a:r>
              <a:rPr sz="2500" b="1" spc="-195" dirty="0">
                <a:latin typeface="Arial"/>
                <a:cs typeface="Arial"/>
              </a:rPr>
              <a:t>=3.0×10</a:t>
            </a:r>
            <a:r>
              <a:rPr sz="2475" b="1" spc="-292" baseline="20202" dirty="0">
                <a:latin typeface="Arial"/>
                <a:cs typeface="Arial"/>
              </a:rPr>
              <a:t>-</a:t>
            </a:r>
            <a:r>
              <a:rPr sz="2475" b="1" spc="-172" baseline="20202" dirty="0">
                <a:latin typeface="Arial"/>
                <a:cs typeface="Arial"/>
              </a:rPr>
              <a:t>26</a:t>
            </a:r>
            <a:r>
              <a:rPr sz="2475" b="1" spc="104" baseline="20202" dirty="0">
                <a:latin typeface="Arial"/>
                <a:cs typeface="Arial"/>
              </a:rPr>
              <a:t> </a:t>
            </a:r>
            <a:r>
              <a:rPr sz="2500" b="1" spc="-215" dirty="0">
                <a:latin typeface="Arial"/>
                <a:cs typeface="Arial"/>
              </a:rPr>
              <a:t>e</a:t>
            </a:r>
            <a:r>
              <a:rPr sz="2500" b="1" spc="-125" dirty="0">
                <a:latin typeface="Arial"/>
                <a:cs typeface="Arial"/>
              </a:rPr>
              <a:t> </a:t>
            </a:r>
            <a:r>
              <a:rPr sz="2500" b="1" spc="-365" dirty="0">
                <a:latin typeface="Arial"/>
                <a:cs typeface="Arial"/>
              </a:rPr>
              <a:t>cm</a:t>
            </a:r>
            <a:endParaRPr sz="25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200" dirty="0">
              <a:latin typeface="Arial"/>
              <a:cs typeface="Arial"/>
            </a:endParaRPr>
          </a:p>
          <a:p>
            <a:pPr marL="5286375" marR="73660">
              <a:lnSpc>
                <a:spcPts val="2500"/>
              </a:lnSpc>
            </a:pPr>
            <a:r>
              <a:rPr sz="2500" b="1" spc="-240" dirty="0">
                <a:latin typeface="Arial"/>
                <a:cs typeface="Arial"/>
              </a:rPr>
              <a:t>discovery</a:t>
            </a:r>
            <a:r>
              <a:rPr sz="2500" b="1" spc="-110" dirty="0">
                <a:latin typeface="Arial"/>
                <a:cs typeface="Arial"/>
              </a:rPr>
              <a:t> </a:t>
            </a:r>
            <a:r>
              <a:rPr sz="2500" b="1" spc="-204" dirty="0">
                <a:latin typeface="Arial"/>
                <a:cs typeface="Arial"/>
              </a:rPr>
              <a:t>potential </a:t>
            </a:r>
            <a:r>
              <a:rPr sz="2500" b="1" spc="-254" dirty="0">
                <a:latin typeface="Arial"/>
                <a:cs typeface="Arial"/>
              </a:rPr>
              <a:t>corresponding</a:t>
            </a:r>
            <a:r>
              <a:rPr sz="2500" b="1" spc="-70" dirty="0">
                <a:latin typeface="Arial"/>
                <a:cs typeface="Arial"/>
              </a:rPr>
              <a:t> </a:t>
            </a:r>
            <a:r>
              <a:rPr sz="2500" b="1" spc="-25" dirty="0">
                <a:latin typeface="Arial"/>
                <a:cs typeface="Arial"/>
              </a:rPr>
              <a:t>to</a:t>
            </a:r>
            <a:endParaRPr sz="2500" dirty="0">
              <a:latin typeface="Arial"/>
              <a:cs typeface="Arial"/>
            </a:endParaRPr>
          </a:p>
          <a:p>
            <a:pPr marL="5286375">
              <a:lnSpc>
                <a:spcPct val="100000"/>
              </a:lnSpc>
              <a:spcBef>
                <a:spcPts val="185"/>
              </a:spcBef>
            </a:pPr>
            <a:r>
              <a:rPr sz="2500" b="1" spc="-240" dirty="0">
                <a:latin typeface="Arial"/>
                <a:cs typeface="Arial"/>
              </a:rPr>
              <a:t>d</a:t>
            </a:r>
            <a:r>
              <a:rPr sz="2475" b="1" spc="-359" baseline="-6734" dirty="0">
                <a:latin typeface="Arial"/>
                <a:cs typeface="Arial"/>
              </a:rPr>
              <a:t>n</a:t>
            </a:r>
            <a:r>
              <a:rPr sz="2475" b="1" spc="165" baseline="-6734" dirty="0">
                <a:latin typeface="Arial"/>
                <a:cs typeface="Arial"/>
              </a:rPr>
              <a:t> </a:t>
            </a:r>
            <a:r>
              <a:rPr sz="2500" b="1" spc="-195" dirty="0">
                <a:latin typeface="Arial"/>
                <a:cs typeface="Arial"/>
              </a:rPr>
              <a:t>=3.0×10</a:t>
            </a:r>
            <a:r>
              <a:rPr sz="2475" b="1" spc="-292" baseline="20202" dirty="0">
                <a:latin typeface="Arial"/>
                <a:cs typeface="Arial"/>
              </a:rPr>
              <a:t>-</a:t>
            </a:r>
            <a:r>
              <a:rPr sz="2475" b="1" spc="-172" baseline="20202" dirty="0">
                <a:latin typeface="Arial"/>
                <a:cs typeface="Arial"/>
              </a:rPr>
              <a:t>27</a:t>
            </a:r>
            <a:r>
              <a:rPr sz="2475" b="1" spc="104" baseline="20202" dirty="0">
                <a:latin typeface="Arial"/>
                <a:cs typeface="Arial"/>
              </a:rPr>
              <a:t> </a:t>
            </a:r>
            <a:r>
              <a:rPr sz="2500" b="1" spc="-215" dirty="0">
                <a:latin typeface="Arial"/>
                <a:cs typeface="Arial"/>
              </a:rPr>
              <a:t>e</a:t>
            </a:r>
            <a:r>
              <a:rPr sz="2500" b="1" spc="-125" dirty="0">
                <a:latin typeface="Arial"/>
                <a:cs typeface="Arial"/>
              </a:rPr>
              <a:t> </a:t>
            </a:r>
            <a:r>
              <a:rPr sz="2500" b="1" spc="-365" dirty="0">
                <a:latin typeface="Arial"/>
                <a:cs typeface="Arial"/>
              </a:rPr>
              <a:t>cm</a:t>
            </a:r>
            <a:endParaRPr sz="25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5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400" dirty="0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</a:pPr>
            <a:r>
              <a:rPr sz="2600" b="1" dirty="0">
                <a:latin typeface="Times New Roman"/>
                <a:cs typeface="Times New Roman"/>
              </a:rPr>
              <a:t>Measurement</a:t>
            </a:r>
            <a:r>
              <a:rPr sz="2600" b="1" spc="-114" dirty="0">
                <a:latin typeface="Times New Roman"/>
                <a:cs typeface="Times New Roman"/>
              </a:rPr>
              <a:t> </a:t>
            </a:r>
            <a:r>
              <a:rPr sz="2600" b="1" dirty="0">
                <a:latin typeface="Times New Roman"/>
                <a:cs typeface="Times New Roman"/>
              </a:rPr>
              <a:t>Time</a:t>
            </a:r>
            <a:r>
              <a:rPr sz="2600" b="1" spc="-65" dirty="0">
                <a:latin typeface="Times New Roman"/>
                <a:cs typeface="Times New Roman"/>
              </a:rPr>
              <a:t> </a:t>
            </a:r>
            <a:r>
              <a:rPr sz="2600" b="1" spc="-10" dirty="0">
                <a:latin typeface="Times New Roman"/>
                <a:cs typeface="Times New Roman"/>
              </a:rPr>
              <a:t>[day]</a:t>
            </a:r>
            <a:endParaRPr sz="2600" dirty="0">
              <a:latin typeface="Times New Roman"/>
              <a:cs typeface="Times New Roman"/>
            </a:endParaRPr>
          </a:p>
        </p:txBody>
      </p:sp>
      <p:pic>
        <p:nvPicPr>
          <p:cNvPr id="10" name="object 11">
            <a:extLst>
              <a:ext uri="{FF2B5EF4-FFF2-40B4-BE49-F238E27FC236}">
                <a16:creationId xmlns:a16="http://schemas.microsoft.com/office/drawing/2014/main" id="{375BFE8B-12BE-347E-7D71-DD3AC22F4CE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7425" y="2252511"/>
            <a:ext cx="315548" cy="3004982"/>
          </a:xfrm>
          <a:prstGeom prst="rect">
            <a:avLst/>
          </a:prstGeom>
        </p:spPr>
      </p:pic>
      <p:grpSp>
        <p:nvGrpSpPr>
          <p:cNvPr id="11" name="object 12">
            <a:extLst>
              <a:ext uri="{FF2B5EF4-FFF2-40B4-BE49-F238E27FC236}">
                <a16:creationId xmlns:a16="http://schemas.microsoft.com/office/drawing/2014/main" id="{41EBEF51-1E39-1361-2B99-6401A655BB74}"/>
              </a:ext>
            </a:extLst>
          </p:cNvPr>
          <p:cNvGrpSpPr/>
          <p:nvPr/>
        </p:nvGrpSpPr>
        <p:grpSpPr>
          <a:xfrm>
            <a:off x="8350975" y="1305509"/>
            <a:ext cx="3424554" cy="1541145"/>
            <a:chOff x="9255260" y="2513379"/>
            <a:chExt cx="3424554" cy="1541145"/>
          </a:xfrm>
        </p:grpSpPr>
        <p:pic>
          <p:nvPicPr>
            <p:cNvPr id="12" name="object 13">
              <a:extLst>
                <a:ext uri="{FF2B5EF4-FFF2-40B4-BE49-F238E27FC236}">
                  <a16:creationId xmlns:a16="http://schemas.microsoft.com/office/drawing/2014/main" id="{F771081D-9378-CE4A-3486-FDA1E01CBBC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02648" y="2513379"/>
              <a:ext cx="2909928" cy="802270"/>
            </a:xfrm>
            <a:prstGeom prst="rect">
              <a:avLst/>
            </a:prstGeom>
          </p:spPr>
        </p:pic>
        <p:sp>
          <p:nvSpPr>
            <p:cNvPr id="13" name="object 14">
              <a:extLst>
                <a:ext uri="{FF2B5EF4-FFF2-40B4-BE49-F238E27FC236}">
                  <a16:creationId xmlns:a16="http://schemas.microsoft.com/office/drawing/2014/main" id="{C43D1257-C0EF-128F-F47C-A510AE29AF35}"/>
                </a:ext>
              </a:extLst>
            </p:cNvPr>
            <p:cNvSpPr/>
            <p:nvPr/>
          </p:nvSpPr>
          <p:spPr>
            <a:xfrm>
              <a:off x="10617775" y="3332545"/>
              <a:ext cx="0" cy="232410"/>
            </a:xfrm>
            <a:custGeom>
              <a:avLst/>
              <a:gdLst/>
              <a:ahLst/>
              <a:cxnLst/>
              <a:rect l="l" t="t" r="r" b="b"/>
              <a:pathLst>
                <a:path h="232410">
                  <a:moveTo>
                    <a:pt x="0" y="231818"/>
                  </a:moveTo>
                  <a:lnTo>
                    <a:pt x="0" y="206418"/>
                  </a:lnTo>
                  <a:lnTo>
                    <a:pt x="0" y="25399"/>
                  </a:lnTo>
                  <a:lnTo>
                    <a:pt x="0" y="0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5">
              <a:extLst>
                <a:ext uri="{FF2B5EF4-FFF2-40B4-BE49-F238E27FC236}">
                  <a16:creationId xmlns:a16="http://schemas.microsoft.com/office/drawing/2014/main" id="{E83FDBE4-CE9A-EF23-2E6E-7ED09B2FA897}"/>
                </a:ext>
              </a:extLst>
            </p:cNvPr>
            <p:cNvSpPr/>
            <p:nvPr/>
          </p:nvSpPr>
          <p:spPr>
            <a:xfrm>
              <a:off x="10541322" y="3175405"/>
              <a:ext cx="153035" cy="153035"/>
            </a:xfrm>
            <a:custGeom>
              <a:avLst/>
              <a:gdLst/>
              <a:ahLst/>
              <a:cxnLst/>
              <a:rect l="l" t="t" r="r" b="b"/>
              <a:pathLst>
                <a:path w="153034" h="153035">
                  <a:moveTo>
                    <a:pt x="76453" y="0"/>
                  </a:moveTo>
                  <a:lnTo>
                    <a:pt x="0" y="152908"/>
                  </a:lnTo>
                  <a:lnTo>
                    <a:pt x="152907" y="152908"/>
                  </a:lnTo>
                  <a:lnTo>
                    <a:pt x="7645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6">
              <a:extLst>
                <a:ext uri="{FF2B5EF4-FFF2-40B4-BE49-F238E27FC236}">
                  <a16:creationId xmlns:a16="http://schemas.microsoft.com/office/drawing/2014/main" id="{2C0F4113-E24C-64A7-11FB-DDD7E54A3C5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55260" y="3723705"/>
              <a:ext cx="3423994" cy="330386"/>
            </a:xfrm>
            <a:prstGeom prst="rect">
              <a:avLst/>
            </a:prstGeom>
          </p:spPr>
        </p:pic>
        <p:sp>
          <p:nvSpPr>
            <p:cNvPr id="16" name="object 17">
              <a:extLst>
                <a:ext uri="{FF2B5EF4-FFF2-40B4-BE49-F238E27FC236}">
                  <a16:creationId xmlns:a16="http://schemas.microsoft.com/office/drawing/2014/main" id="{9B31947E-61C7-21EF-BE0E-459CAC33E858}"/>
                </a:ext>
              </a:extLst>
            </p:cNvPr>
            <p:cNvSpPr/>
            <p:nvPr/>
          </p:nvSpPr>
          <p:spPr>
            <a:xfrm>
              <a:off x="10541321" y="3568597"/>
              <a:ext cx="153035" cy="153035"/>
            </a:xfrm>
            <a:custGeom>
              <a:avLst/>
              <a:gdLst/>
              <a:ahLst/>
              <a:cxnLst/>
              <a:rect l="l" t="t" r="r" b="b"/>
              <a:pathLst>
                <a:path w="153034" h="153035">
                  <a:moveTo>
                    <a:pt x="0" y="0"/>
                  </a:moveTo>
                  <a:lnTo>
                    <a:pt x="76453" y="152908"/>
                  </a:lnTo>
                  <a:lnTo>
                    <a:pt x="152907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8">
            <a:extLst>
              <a:ext uri="{FF2B5EF4-FFF2-40B4-BE49-F238E27FC236}">
                <a16:creationId xmlns:a16="http://schemas.microsoft.com/office/drawing/2014/main" id="{DD26C9BC-6678-AE8A-CEE1-3C59CA33CE29}"/>
              </a:ext>
            </a:extLst>
          </p:cNvPr>
          <p:cNvSpPr txBox="1"/>
          <p:nvPr/>
        </p:nvSpPr>
        <p:spPr>
          <a:xfrm rot="1440000">
            <a:off x="5411462" y="3489281"/>
            <a:ext cx="2635787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75"/>
              </a:lnSpc>
            </a:pPr>
            <a:r>
              <a:rPr sz="3600" b="1" spc="-352" baseline="3472" dirty="0">
                <a:latin typeface="Arial"/>
                <a:cs typeface="Arial"/>
              </a:rPr>
              <a:t>(</a:t>
            </a:r>
            <a:r>
              <a:rPr sz="3600" b="1" spc="-352" baseline="2314" dirty="0">
                <a:latin typeface="Arial"/>
                <a:cs typeface="Arial"/>
              </a:rPr>
              <a:t>Exist</a:t>
            </a:r>
            <a:r>
              <a:rPr sz="3600" b="1" spc="-352" baseline="1157" dirty="0">
                <a:latin typeface="Arial"/>
                <a:cs typeface="Arial"/>
              </a:rPr>
              <a:t>ing</a:t>
            </a:r>
            <a:r>
              <a:rPr sz="3600" b="1" spc="-142" baseline="1157" dirty="0">
                <a:latin typeface="Arial"/>
                <a:cs typeface="Arial"/>
              </a:rPr>
              <a:t> </a:t>
            </a:r>
            <a:r>
              <a:rPr sz="3600" b="1" spc="-322" baseline="1157" dirty="0">
                <a:latin typeface="Arial"/>
                <a:cs typeface="Arial"/>
              </a:rPr>
              <a:t>Te</a:t>
            </a:r>
            <a:r>
              <a:rPr sz="2400" b="1" spc="-215" dirty="0">
                <a:latin typeface="Arial"/>
                <a:cs typeface="Arial"/>
              </a:rPr>
              <a:t>chnology</a:t>
            </a:r>
            <a:r>
              <a:rPr sz="3600" b="1" spc="-322" baseline="-2314" dirty="0">
                <a:latin typeface="Arial"/>
                <a:cs typeface="Arial"/>
              </a:rPr>
              <a:t>)</a:t>
            </a:r>
            <a:endParaRPr sz="3600" baseline="-2314">
              <a:latin typeface="Arial"/>
              <a:cs typeface="Arial"/>
            </a:endParaRPr>
          </a:p>
        </p:txBody>
      </p:sp>
      <p:sp>
        <p:nvSpPr>
          <p:cNvPr id="18" name="object 19">
            <a:extLst>
              <a:ext uri="{FF2B5EF4-FFF2-40B4-BE49-F238E27FC236}">
                <a16:creationId xmlns:a16="http://schemas.microsoft.com/office/drawing/2014/main" id="{7850C006-A114-63F8-968F-595BE7503F29}"/>
              </a:ext>
            </a:extLst>
          </p:cNvPr>
          <p:cNvSpPr txBox="1"/>
          <p:nvPr/>
        </p:nvSpPr>
        <p:spPr>
          <a:xfrm rot="1440000">
            <a:off x="2686548" y="1722405"/>
            <a:ext cx="366276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30"/>
              </a:lnSpc>
            </a:pPr>
            <a:r>
              <a:rPr sz="2200" b="1" spc="-215" dirty="0">
                <a:latin typeface="Arial"/>
                <a:cs typeface="Arial"/>
              </a:rPr>
              <a:t>P(</a:t>
            </a:r>
            <a:endParaRPr sz="2200">
              <a:latin typeface="Arial"/>
              <a:cs typeface="Arial"/>
            </a:endParaRPr>
          </a:p>
        </p:txBody>
      </p:sp>
      <p:sp>
        <p:nvSpPr>
          <p:cNvPr id="19" name="object 20">
            <a:extLst>
              <a:ext uri="{FF2B5EF4-FFF2-40B4-BE49-F238E27FC236}">
                <a16:creationId xmlns:a16="http://schemas.microsoft.com/office/drawing/2014/main" id="{89357753-6889-1F1D-F943-30C774A9D4FD}"/>
              </a:ext>
            </a:extLst>
          </p:cNvPr>
          <p:cNvSpPr txBox="1"/>
          <p:nvPr/>
        </p:nvSpPr>
        <p:spPr>
          <a:xfrm rot="1440000">
            <a:off x="2926989" y="1795978"/>
            <a:ext cx="206808" cy="184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15"/>
              </a:lnSpc>
            </a:pPr>
            <a:r>
              <a:rPr sz="1450" b="1" spc="-140" dirty="0">
                <a:latin typeface="Arial"/>
                <a:cs typeface="Arial"/>
              </a:rPr>
              <a:t>3</a:t>
            </a:r>
            <a:endParaRPr sz="1450">
              <a:latin typeface="Arial"/>
              <a:cs typeface="Arial"/>
            </a:endParaRPr>
          </a:p>
        </p:txBody>
      </p:sp>
      <p:sp>
        <p:nvSpPr>
          <p:cNvPr id="20" name="object 21">
            <a:extLst>
              <a:ext uri="{FF2B5EF4-FFF2-40B4-BE49-F238E27FC236}">
                <a16:creationId xmlns:a16="http://schemas.microsoft.com/office/drawing/2014/main" id="{4CDFC47A-B3D4-658D-8D10-2054AF837E14}"/>
              </a:ext>
            </a:extLst>
          </p:cNvPr>
          <p:cNvSpPr txBox="1"/>
          <p:nvPr/>
        </p:nvSpPr>
        <p:spPr>
          <a:xfrm rot="1440000">
            <a:off x="2972141" y="2078973"/>
            <a:ext cx="1359119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50"/>
              </a:lnSpc>
            </a:pPr>
            <a:r>
              <a:rPr sz="3300" b="1" spc="-367" baseline="2525" dirty="0">
                <a:latin typeface="Arial"/>
                <a:cs typeface="Arial"/>
              </a:rPr>
              <a:t>He)=7</a:t>
            </a:r>
            <a:r>
              <a:rPr sz="3300" b="1" spc="-367" baseline="1262" dirty="0">
                <a:latin typeface="Arial"/>
                <a:cs typeface="Arial"/>
              </a:rPr>
              <a:t>0%,</a:t>
            </a:r>
            <a:r>
              <a:rPr sz="3300" b="1" spc="-135" baseline="1262" dirty="0">
                <a:latin typeface="Arial"/>
                <a:cs typeface="Arial"/>
              </a:rPr>
              <a:t> </a:t>
            </a:r>
            <a:r>
              <a:rPr sz="2200" b="1" spc="-114" dirty="0">
                <a:latin typeface="Arial"/>
                <a:cs typeface="Arial"/>
              </a:rPr>
              <a:t>P(</a:t>
            </a:r>
            <a:endParaRPr sz="2200">
              <a:latin typeface="Arial"/>
              <a:cs typeface="Arial"/>
            </a:endParaRPr>
          </a:p>
        </p:txBody>
      </p:sp>
      <p:sp>
        <p:nvSpPr>
          <p:cNvPr id="21" name="object 22">
            <a:extLst>
              <a:ext uri="{FF2B5EF4-FFF2-40B4-BE49-F238E27FC236}">
                <a16:creationId xmlns:a16="http://schemas.microsoft.com/office/drawing/2014/main" id="{EA19FEF3-C48E-B533-5EB7-52EB6FCC87FF}"/>
              </a:ext>
            </a:extLst>
          </p:cNvPr>
          <p:cNvSpPr txBox="1"/>
          <p:nvPr/>
        </p:nvSpPr>
        <p:spPr>
          <a:xfrm rot="1440000">
            <a:off x="4226625" y="2420014"/>
            <a:ext cx="319668" cy="184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15"/>
              </a:lnSpc>
            </a:pPr>
            <a:r>
              <a:rPr sz="1450" b="1" spc="-155" dirty="0">
                <a:latin typeface="Arial"/>
                <a:cs typeface="Arial"/>
              </a:rPr>
              <a:t>139</a:t>
            </a:r>
            <a:endParaRPr sz="1450">
              <a:latin typeface="Arial"/>
              <a:cs typeface="Arial"/>
            </a:endParaRPr>
          </a:p>
        </p:txBody>
      </p:sp>
      <p:sp>
        <p:nvSpPr>
          <p:cNvPr id="22" name="object 23">
            <a:extLst>
              <a:ext uri="{FF2B5EF4-FFF2-40B4-BE49-F238E27FC236}">
                <a16:creationId xmlns:a16="http://schemas.microsoft.com/office/drawing/2014/main" id="{7077FE5F-8CE2-AFB3-92A5-349DA6675798}"/>
              </a:ext>
            </a:extLst>
          </p:cNvPr>
          <p:cNvSpPr txBox="1"/>
          <p:nvPr/>
        </p:nvSpPr>
        <p:spPr>
          <a:xfrm rot="1440000">
            <a:off x="4418049" y="2663041"/>
            <a:ext cx="980453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35"/>
              </a:lnSpc>
            </a:pPr>
            <a:r>
              <a:rPr sz="3300" b="1" spc="-397" baseline="1262" dirty="0">
                <a:latin typeface="Arial"/>
                <a:cs typeface="Arial"/>
              </a:rPr>
              <a:t>La)=4</a:t>
            </a:r>
            <a:r>
              <a:rPr sz="2200" b="1" spc="-265" dirty="0">
                <a:latin typeface="Arial"/>
                <a:cs typeface="Arial"/>
              </a:rPr>
              <a:t>0%</a:t>
            </a:r>
            <a:endParaRPr sz="2200">
              <a:latin typeface="Arial"/>
              <a:cs typeface="Arial"/>
            </a:endParaRPr>
          </a:p>
        </p:txBody>
      </p:sp>
      <p:sp>
        <p:nvSpPr>
          <p:cNvPr id="23" name="object 24">
            <a:extLst>
              <a:ext uri="{FF2B5EF4-FFF2-40B4-BE49-F238E27FC236}">
                <a16:creationId xmlns:a16="http://schemas.microsoft.com/office/drawing/2014/main" id="{9DA38A47-106B-5D83-C82C-FFCCCBABF785}"/>
              </a:ext>
            </a:extLst>
          </p:cNvPr>
          <p:cNvSpPr txBox="1"/>
          <p:nvPr/>
        </p:nvSpPr>
        <p:spPr>
          <a:xfrm rot="1440000">
            <a:off x="4328438" y="3903571"/>
            <a:ext cx="2655341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75"/>
              </a:lnSpc>
            </a:pPr>
            <a:r>
              <a:rPr sz="3600" b="1" spc="-345" baseline="3472" dirty="0">
                <a:latin typeface="Arial"/>
                <a:cs typeface="Arial"/>
              </a:rPr>
              <a:t>(</a:t>
            </a:r>
            <a:r>
              <a:rPr sz="3600" b="1" spc="-345" baseline="2314" dirty="0">
                <a:latin typeface="Arial"/>
                <a:cs typeface="Arial"/>
              </a:rPr>
              <a:t>Ultima</a:t>
            </a:r>
            <a:r>
              <a:rPr sz="3600" b="1" spc="-345" baseline="1157" dirty="0">
                <a:latin typeface="Arial"/>
                <a:cs typeface="Arial"/>
              </a:rPr>
              <a:t>te</a:t>
            </a:r>
            <a:r>
              <a:rPr sz="3600" b="1" spc="-135" baseline="1157" dirty="0">
                <a:latin typeface="Arial"/>
                <a:cs typeface="Arial"/>
              </a:rPr>
              <a:t> </a:t>
            </a:r>
            <a:r>
              <a:rPr sz="3600" b="1" spc="-330" baseline="1157" dirty="0">
                <a:latin typeface="Arial"/>
                <a:cs typeface="Arial"/>
              </a:rPr>
              <a:t>Te</a:t>
            </a:r>
            <a:r>
              <a:rPr sz="2400" b="1" spc="-220" dirty="0">
                <a:latin typeface="Arial"/>
                <a:cs typeface="Arial"/>
              </a:rPr>
              <a:t>chnology</a:t>
            </a:r>
            <a:r>
              <a:rPr sz="3600" b="1" spc="-330" baseline="-2314" dirty="0">
                <a:latin typeface="Arial"/>
                <a:cs typeface="Arial"/>
              </a:rPr>
              <a:t>)</a:t>
            </a:r>
            <a:endParaRPr sz="3600" baseline="-2314">
              <a:latin typeface="Arial"/>
              <a:cs typeface="Arial"/>
            </a:endParaRPr>
          </a:p>
        </p:txBody>
      </p:sp>
      <p:sp>
        <p:nvSpPr>
          <p:cNvPr id="24" name="object 25">
            <a:extLst>
              <a:ext uri="{FF2B5EF4-FFF2-40B4-BE49-F238E27FC236}">
                <a16:creationId xmlns:a16="http://schemas.microsoft.com/office/drawing/2014/main" id="{E20304F4-7933-E5FF-6D43-7439FF52DEA9}"/>
              </a:ext>
            </a:extLst>
          </p:cNvPr>
          <p:cNvSpPr txBox="1"/>
          <p:nvPr/>
        </p:nvSpPr>
        <p:spPr>
          <a:xfrm rot="1440000">
            <a:off x="1446412" y="2059192"/>
            <a:ext cx="366276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30"/>
              </a:lnSpc>
            </a:pPr>
            <a:r>
              <a:rPr sz="2200" b="1" spc="-215" dirty="0">
                <a:latin typeface="Arial"/>
                <a:cs typeface="Arial"/>
              </a:rPr>
              <a:t>P(</a:t>
            </a:r>
            <a:endParaRPr sz="2200">
              <a:latin typeface="Arial"/>
              <a:cs typeface="Arial"/>
            </a:endParaRPr>
          </a:p>
        </p:txBody>
      </p:sp>
      <p:sp>
        <p:nvSpPr>
          <p:cNvPr id="25" name="object 26">
            <a:extLst>
              <a:ext uri="{FF2B5EF4-FFF2-40B4-BE49-F238E27FC236}">
                <a16:creationId xmlns:a16="http://schemas.microsoft.com/office/drawing/2014/main" id="{83683C41-2046-579A-088D-9D4FEA5A8758}"/>
              </a:ext>
            </a:extLst>
          </p:cNvPr>
          <p:cNvSpPr txBox="1"/>
          <p:nvPr/>
        </p:nvSpPr>
        <p:spPr>
          <a:xfrm rot="1440000">
            <a:off x="1686853" y="2132766"/>
            <a:ext cx="206808" cy="184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15"/>
              </a:lnSpc>
            </a:pPr>
            <a:r>
              <a:rPr sz="1450" b="1" spc="-140" dirty="0">
                <a:latin typeface="Arial"/>
                <a:cs typeface="Arial"/>
              </a:rPr>
              <a:t>3</a:t>
            </a:r>
            <a:endParaRPr sz="1450">
              <a:latin typeface="Arial"/>
              <a:cs typeface="Arial"/>
            </a:endParaRPr>
          </a:p>
        </p:txBody>
      </p:sp>
      <p:sp>
        <p:nvSpPr>
          <p:cNvPr id="26" name="object 27">
            <a:extLst>
              <a:ext uri="{FF2B5EF4-FFF2-40B4-BE49-F238E27FC236}">
                <a16:creationId xmlns:a16="http://schemas.microsoft.com/office/drawing/2014/main" id="{FDCF45E7-FB9C-0D3C-899A-678FF74EA623}"/>
              </a:ext>
            </a:extLst>
          </p:cNvPr>
          <p:cNvSpPr txBox="1"/>
          <p:nvPr/>
        </p:nvSpPr>
        <p:spPr>
          <a:xfrm rot="1440000">
            <a:off x="1727454" y="2441290"/>
            <a:ext cx="1484206" cy="287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65"/>
              </a:lnSpc>
            </a:pPr>
            <a:r>
              <a:rPr sz="3300" b="1" spc="-367" baseline="3787" dirty="0">
                <a:latin typeface="Arial"/>
                <a:cs typeface="Arial"/>
              </a:rPr>
              <a:t>H</a:t>
            </a:r>
            <a:r>
              <a:rPr sz="3300" b="1" spc="-367" baseline="2525" dirty="0">
                <a:latin typeface="Arial"/>
                <a:cs typeface="Arial"/>
              </a:rPr>
              <a:t>e)=1</a:t>
            </a:r>
            <a:r>
              <a:rPr sz="3300" b="1" spc="-367" baseline="1262" dirty="0">
                <a:latin typeface="Arial"/>
                <a:cs typeface="Arial"/>
              </a:rPr>
              <a:t>00%,</a:t>
            </a:r>
            <a:r>
              <a:rPr sz="3300" b="1" spc="-142" baseline="1262" dirty="0">
                <a:latin typeface="Arial"/>
                <a:cs typeface="Arial"/>
              </a:rPr>
              <a:t> </a:t>
            </a:r>
            <a:r>
              <a:rPr sz="2200" b="1" spc="-100" dirty="0">
                <a:latin typeface="Arial"/>
                <a:cs typeface="Arial"/>
              </a:rPr>
              <a:t>P(</a:t>
            </a:r>
            <a:endParaRPr sz="2200">
              <a:latin typeface="Arial"/>
              <a:cs typeface="Arial"/>
            </a:endParaRPr>
          </a:p>
        </p:txBody>
      </p:sp>
      <p:sp>
        <p:nvSpPr>
          <p:cNvPr id="27" name="object 28">
            <a:extLst>
              <a:ext uri="{FF2B5EF4-FFF2-40B4-BE49-F238E27FC236}">
                <a16:creationId xmlns:a16="http://schemas.microsoft.com/office/drawing/2014/main" id="{B218BEF6-609B-F16A-D5FA-97760AAB2D75}"/>
              </a:ext>
            </a:extLst>
          </p:cNvPr>
          <p:cNvSpPr txBox="1"/>
          <p:nvPr/>
        </p:nvSpPr>
        <p:spPr>
          <a:xfrm rot="1440000">
            <a:off x="3102252" y="2810047"/>
            <a:ext cx="319668" cy="184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15"/>
              </a:lnSpc>
            </a:pPr>
            <a:r>
              <a:rPr sz="1450" b="1" spc="-155" dirty="0">
                <a:latin typeface="Arial"/>
                <a:cs typeface="Arial"/>
              </a:rPr>
              <a:t>139</a:t>
            </a:r>
            <a:endParaRPr sz="1450">
              <a:latin typeface="Arial"/>
              <a:cs typeface="Arial"/>
            </a:endParaRPr>
          </a:p>
        </p:txBody>
      </p:sp>
      <p:sp>
        <p:nvSpPr>
          <p:cNvPr id="28" name="object 29">
            <a:extLst>
              <a:ext uri="{FF2B5EF4-FFF2-40B4-BE49-F238E27FC236}">
                <a16:creationId xmlns:a16="http://schemas.microsoft.com/office/drawing/2014/main" id="{43E99CAA-FBD7-C101-C131-8D9255F80FCB}"/>
              </a:ext>
            </a:extLst>
          </p:cNvPr>
          <p:cNvSpPr txBox="1"/>
          <p:nvPr/>
        </p:nvSpPr>
        <p:spPr>
          <a:xfrm rot="1440000">
            <a:off x="3290040" y="3080055"/>
            <a:ext cx="110339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35"/>
              </a:lnSpc>
            </a:pPr>
            <a:r>
              <a:rPr sz="3300" b="1" spc="-397" baseline="2525" dirty="0">
                <a:latin typeface="Arial"/>
                <a:cs typeface="Arial"/>
              </a:rPr>
              <a:t>La</a:t>
            </a:r>
            <a:r>
              <a:rPr sz="3300" b="1" spc="-397" baseline="1262" dirty="0">
                <a:latin typeface="Arial"/>
                <a:cs typeface="Arial"/>
              </a:rPr>
              <a:t>)=1</a:t>
            </a:r>
            <a:r>
              <a:rPr sz="2200" b="1" spc="-265" dirty="0">
                <a:latin typeface="Arial"/>
                <a:cs typeface="Arial"/>
              </a:rPr>
              <a:t>00%</a:t>
            </a:r>
            <a:endParaRPr sz="2200">
              <a:latin typeface="Arial"/>
              <a:cs typeface="Arial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41B42CD-A2B7-4F28-99AA-28ACB368F4FA}"/>
              </a:ext>
            </a:extLst>
          </p:cNvPr>
          <p:cNvSpPr txBox="1"/>
          <p:nvPr/>
        </p:nvSpPr>
        <p:spPr>
          <a:xfrm>
            <a:off x="9184803" y="6431288"/>
            <a:ext cx="2462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Given by Prof. </a:t>
            </a:r>
            <a:r>
              <a:rPr kumimoji="1" lang="en-US" altLang="ja-JP" sz="1600" dirty="0" err="1"/>
              <a:t>Kitaguchi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204864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4BA2AE5-E7FA-02FC-771C-489DE6351162}"/>
              </a:ext>
            </a:extLst>
          </p:cNvPr>
          <p:cNvSpPr txBox="1"/>
          <p:nvPr/>
        </p:nvSpPr>
        <p:spPr>
          <a:xfrm>
            <a:off x="2412948" y="2693861"/>
            <a:ext cx="7195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Reduction of the sensitivity because of averaging</a:t>
            </a:r>
            <a:endParaRPr kumimoji="1" lang="ja-JP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778CE8D2-AD36-4D0F-B8D5-87FD4117DC6B}"/>
                  </a:ext>
                </a:extLst>
              </p:cNvPr>
              <p:cNvSpPr txBox="1"/>
              <p:nvPr/>
            </p:nvSpPr>
            <p:spPr>
              <a:xfrm>
                <a:off x="2339489" y="1610355"/>
                <a:ext cx="190751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kumimoji="1" lang="ja-JP" altLang="en-US" sz="2800" b="1" i="1" smtClean="0">
                          <a:latin typeface="Cambria Math" panose="02040503050406030204" pitchFamily="18" charset="0"/>
                        </a:rPr>
                        <m:t>𝝈</m:t>
                      </m:r>
                      <m:r>
                        <a:rPr kumimoji="1" lang="ja-JP" altLang="en-US" sz="2800" b="1" i="1" smtClean="0">
                          <a:latin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a:rPr kumimoji="1" lang="en-US" altLang="ja-JP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kumimoji="1" lang="en-US" altLang="ja-JP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𝑰</m:t>
                          </m:r>
                        </m:e>
                      </m:d>
                    </m:oMath>
                  </m:oMathPara>
                </a14:m>
                <a:endParaRPr kumimoji="1" lang="ja-JP" altLang="en-US" sz="2800" b="1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778CE8D2-AD36-4D0F-B8D5-87FD4117D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489" y="1610355"/>
                <a:ext cx="1907510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41C4CC5-B158-7158-0610-F4054855DA32}"/>
              </a:ext>
            </a:extLst>
          </p:cNvPr>
          <p:cNvSpPr txBox="1"/>
          <p:nvPr/>
        </p:nvSpPr>
        <p:spPr>
          <a:xfrm>
            <a:off x="7039777" y="233702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562CAB0-7DB8-E301-9FA8-92CFD9D50137}"/>
              </a:ext>
            </a:extLst>
          </p:cNvPr>
          <p:cNvSpPr txBox="1"/>
          <p:nvPr/>
        </p:nvSpPr>
        <p:spPr>
          <a:xfrm>
            <a:off x="4896761" y="1564188"/>
            <a:ext cx="4427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Three vectors :  </a:t>
            </a:r>
            <a:r>
              <a:rPr kumimoji="1" lang="en-US" altLang="ja-JP" sz="2400" dirty="0">
                <a:solidFill>
                  <a:srgbClr val="FF0000"/>
                </a:solidFill>
              </a:rPr>
              <a:t>orthogonal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A0F0D46-6404-AF29-F017-DB0EAE313630}"/>
              </a:ext>
            </a:extLst>
          </p:cNvPr>
          <p:cNvSpPr txBox="1"/>
          <p:nvPr/>
        </p:nvSpPr>
        <p:spPr>
          <a:xfrm>
            <a:off x="940037" y="1564188"/>
            <a:ext cx="1193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i="1" dirty="0"/>
              <a:t>D</a:t>
            </a:r>
            <a:r>
              <a:rPr kumimoji="1" lang="en-US" altLang="ja-JP" sz="2800" dirty="0"/>
              <a:t> term</a:t>
            </a:r>
            <a:endParaRPr kumimoji="1" lang="ja-JP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3D3D1F3A-6854-9DB8-F421-9604934D62E1}"/>
                  </a:ext>
                </a:extLst>
              </p:cNvPr>
              <p:cNvSpPr txBox="1"/>
              <p:nvPr/>
            </p:nvSpPr>
            <p:spPr>
              <a:xfrm>
                <a:off x="3911431" y="3353984"/>
                <a:ext cx="23767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/>
                  <a:t>Magnetic field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3D3D1F3A-6854-9DB8-F421-9604934D6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1431" y="3353984"/>
                <a:ext cx="2376741" cy="461665"/>
              </a:xfrm>
              <a:prstGeom prst="rect">
                <a:avLst/>
              </a:prstGeom>
              <a:blipFill>
                <a:blip r:embed="rId3"/>
                <a:stretch>
                  <a:fillRect l="-4103" t="-10526" r="-8205" b="-28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9CAF3FDF-691F-34F6-1BD4-D3B9A481D337}"/>
                  </a:ext>
                </a:extLst>
              </p:cNvPr>
              <p:cNvSpPr txBox="1"/>
              <p:nvPr/>
            </p:nvSpPr>
            <p:spPr>
              <a:xfrm>
                <a:off x="838200" y="5225586"/>
                <a:ext cx="4716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</a:rPr>
                        <m:t>𝝈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9CAF3FDF-691F-34F6-1BD4-D3B9A481D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225586"/>
                <a:ext cx="471604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C26D6EC9-B9B2-83C8-5842-ED7D80D633B1}"/>
                  </a:ext>
                </a:extLst>
              </p:cNvPr>
              <p:cNvSpPr txBox="1"/>
              <p:nvPr/>
            </p:nvSpPr>
            <p:spPr>
              <a:xfrm>
                <a:off x="5541301" y="5261722"/>
                <a:ext cx="4716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</a:rPr>
                        <m:t>𝝈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C26D6EC9-B9B2-83C8-5842-ED7D80D63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1301" y="5261722"/>
                <a:ext cx="471604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7F3D979-BD12-F625-61A1-B95E1940A585}"/>
              </a:ext>
            </a:extLst>
          </p:cNvPr>
          <p:cNvSpPr txBox="1"/>
          <p:nvPr/>
        </p:nvSpPr>
        <p:spPr>
          <a:xfrm>
            <a:off x="6861013" y="3531251"/>
            <a:ext cx="4845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Neutron spin rotation per 1[T] and 1[s]</a:t>
            </a:r>
            <a:endParaRPr kumimoji="1" lang="ja-JP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0528C877-A068-35C7-227E-A742DA2CC4B4}"/>
                  </a:ext>
                </a:extLst>
              </p:cNvPr>
              <p:cNvSpPr txBox="1"/>
              <p:nvPr/>
            </p:nvSpPr>
            <p:spPr>
              <a:xfrm>
                <a:off x="6913031" y="4043669"/>
                <a:ext cx="367699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2.91×</m:t>
                    </m:r>
                    <m:sSup>
                      <m:sSup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kumimoji="1" lang="ja-JP" altLang="en-US" sz="2400" dirty="0"/>
                  <a:t> </a:t>
                </a:r>
                <a:r>
                  <a:rPr kumimoji="1" lang="en-US" altLang="ja-JP" sz="2400" dirty="0"/>
                  <a:t>rotation/Ts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0528C877-A068-35C7-227E-A742DA2CC4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3031" y="4043669"/>
                <a:ext cx="3676997" cy="369332"/>
              </a:xfrm>
              <a:prstGeom prst="rect">
                <a:avLst/>
              </a:prstGeom>
              <a:blipFill>
                <a:blip r:embed="rId6"/>
                <a:stretch>
                  <a:fillRect l="-1493" t="-24590" b="-4918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24F6A15-2A27-C73C-A857-334FBEBDC413}"/>
              </a:ext>
            </a:extLst>
          </p:cNvPr>
          <p:cNvSpPr txBox="1"/>
          <p:nvPr/>
        </p:nvSpPr>
        <p:spPr>
          <a:xfrm>
            <a:off x="7482402" y="4668521"/>
            <a:ext cx="3440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At 2.3 [T] ( La DNP exp )</a:t>
            </a:r>
            <a:r>
              <a:rPr kumimoji="1" lang="ja-JP" altLang="en-US" sz="2000" dirty="0"/>
              <a:t> </a:t>
            </a:r>
            <a:endParaRPr kumimoji="1" lang="en-US" altLang="ja-JP" sz="2000" dirty="0"/>
          </a:p>
          <a:p>
            <a:r>
              <a:rPr kumimoji="1" lang="en-US" altLang="ja-JP" sz="2000" dirty="0"/>
              <a:t>          and</a:t>
            </a:r>
            <a:r>
              <a:rPr kumimoji="1" lang="ja-JP" altLang="en-US" sz="2000" dirty="0"/>
              <a:t> </a:t>
            </a:r>
            <a:r>
              <a:rPr kumimoji="1" lang="en-US" altLang="ja-JP" sz="2000" dirty="0"/>
              <a:t>thickness of 4cm</a:t>
            </a:r>
            <a:endParaRPr kumimoji="1" lang="ja-JP" altLang="en-US" sz="2000" dirty="0"/>
          </a:p>
        </p:txBody>
      </p:sp>
      <p:sp>
        <p:nvSpPr>
          <p:cNvPr id="13" name="左大かっこ 12">
            <a:extLst>
              <a:ext uri="{FF2B5EF4-FFF2-40B4-BE49-F238E27FC236}">
                <a16:creationId xmlns:a16="http://schemas.microsoft.com/office/drawing/2014/main" id="{7BCEB6DC-4FDB-8029-BAD0-4FD1C8837E90}"/>
              </a:ext>
            </a:extLst>
          </p:cNvPr>
          <p:cNvSpPr/>
          <p:nvPr/>
        </p:nvSpPr>
        <p:spPr>
          <a:xfrm>
            <a:off x="7175539" y="4597439"/>
            <a:ext cx="221932" cy="1591959"/>
          </a:xfrm>
          <a:prstGeom prst="leftBracket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左大かっこ 13">
            <a:extLst>
              <a:ext uri="{FF2B5EF4-FFF2-40B4-BE49-F238E27FC236}">
                <a16:creationId xmlns:a16="http://schemas.microsoft.com/office/drawing/2014/main" id="{924B6E44-0021-52F4-90B0-4E14A7913DB2}"/>
              </a:ext>
            </a:extLst>
          </p:cNvPr>
          <p:cNvSpPr/>
          <p:nvPr/>
        </p:nvSpPr>
        <p:spPr>
          <a:xfrm flipH="1">
            <a:off x="10854402" y="4597439"/>
            <a:ext cx="221932" cy="1481362"/>
          </a:xfrm>
          <a:prstGeom prst="leftBracket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 descr="ダイアグラム, 概略図&#10;&#10;自動的に生成された説明">
            <a:extLst>
              <a:ext uri="{FF2B5EF4-FFF2-40B4-BE49-F238E27FC236}">
                <a16:creationId xmlns:a16="http://schemas.microsoft.com/office/drawing/2014/main" id="{3326FF1B-9CB5-73BE-E48B-2F91A89009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18194"/>
            <a:ext cx="5172467" cy="21579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37298EDF-26F6-7369-559F-1D91B78AD03F}"/>
                  </a:ext>
                </a:extLst>
              </p:cNvPr>
              <p:cNvSpPr txBox="1"/>
              <p:nvPr/>
            </p:nvSpPr>
            <p:spPr>
              <a:xfrm>
                <a:off x="7667324" y="5475521"/>
                <a:ext cx="2688788" cy="414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000" dirty="0"/>
                  <a:t>Rotation angle : </a:t>
                </a:r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8.1</m:t>
                    </m:r>
                    <m:r>
                      <a:rPr kumimoji="1" lang="en-US" altLang="ja-JP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37298EDF-26F6-7369-559F-1D91B78AD0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7324" y="5475521"/>
                <a:ext cx="2688788" cy="414916"/>
              </a:xfrm>
              <a:prstGeom prst="rect">
                <a:avLst/>
              </a:prstGeom>
              <a:blipFill>
                <a:blip r:embed="rId8"/>
                <a:stretch>
                  <a:fillRect l="-2494" t="-5882" b="-235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D586265-718F-01DA-C02F-84ED5DC52304}"/>
              </a:ext>
            </a:extLst>
          </p:cNvPr>
          <p:cNvSpPr txBox="1"/>
          <p:nvPr/>
        </p:nvSpPr>
        <p:spPr>
          <a:xfrm>
            <a:off x="940037" y="2194491"/>
            <a:ext cx="6337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chemeClr val="accent5"/>
                </a:solidFill>
              </a:rPr>
              <a:t>Neutron spin rotation in a magnetic field</a:t>
            </a:r>
            <a:endParaRPr kumimoji="1" lang="ja-JP" altLang="en-US" sz="2400" b="1" dirty="0">
              <a:solidFill>
                <a:schemeClr val="accent5"/>
              </a:solidFill>
            </a:endParaRPr>
          </a:p>
        </p:txBody>
      </p:sp>
      <p:sp>
        <p:nvSpPr>
          <p:cNvPr id="19" name="タイトル 18">
            <a:extLst>
              <a:ext uri="{FF2B5EF4-FFF2-40B4-BE49-F238E27FC236}">
                <a16:creationId xmlns:a16="http://schemas.microsoft.com/office/drawing/2014/main" id="{654613E2-DC02-54DB-CF54-F956679C1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Major systematic effects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46872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CA37BD-E6AC-9478-2EE4-3551A0F5B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057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Use of pseudomagnetic effect</a:t>
            </a:r>
            <a:endParaRPr kumimoji="1" lang="ja-JP" altLang="en-US" dirty="0"/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79B87958-2869-D59B-D151-548A488E18E1}"/>
              </a:ext>
            </a:extLst>
          </p:cNvPr>
          <p:cNvSpPr/>
          <p:nvPr/>
        </p:nvSpPr>
        <p:spPr>
          <a:xfrm>
            <a:off x="1882800" y="5809244"/>
            <a:ext cx="8076851" cy="88181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992EC0CF-9405-8A66-282F-464967A4BD7B}"/>
                  </a:ext>
                </a:extLst>
              </p:cNvPr>
              <p:cNvSpPr txBox="1"/>
              <p:nvPr/>
            </p:nvSpPr>
            <p:spPr>
              <a:xfrm>
                <a:off x="874654" y="4865266"/>
                <a:ext cx="527051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000" dirty="0"/>
                  <a:t>LaAlO</a:t>
                </a:r>
                <a:r>
                  <a:rPr kumimoji="1" lang="en-US" altLang="ja-JP" sz="2000" baseline="-25000" dirty="0"/>
                  <a:t>3</a:t>
                </a:r>
                <a:r>
                  <a:rPr kumimoji="1" lang="ja-JP" altLang="en-US" sz="2000" dirty="0"/>
                  <a:t>：</a:t>
                </a:r>
                <a:r>
                  <a:rPr kumimoji="1" lang="en-US" altLang="ja-JP" sz="2000" dirty="0"/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=0.1</m:t>
                    </m:r>
                  </m:oMath>
                </a14:m>
                <a:r>
                  <a:rPr kumimoji="1" lang="en-US" altLang="ja-JP" sz="2000" dirty="0"/>
                  <a:t> [T] for 50% polarization</a:t>
                </a:r>
                <a:endParaRPr kumimoji="1" lang="ja-JP" altLang="en-US" sz="2000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992EC0CF-9405-8A66-282F-464967A4BD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654" y="4865266"/>
                <a:ext cx="5270514" cy="400110"/>
              </a:xfrm>
              <a:prstGeom prst="rect">
                <a:avLst/>
              </a:prstGeom>
              <a:blipFill>
                <a:blip r:embed="rId2"/>
                <a:stretch>
                  <a:fillRect l="-1156" t="-6061" b="-27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3DD762D-BC63-8C77-1FE2-BFE53BF85CCA}"/>
              </a:ext>
            </a:extLst>
          </p:cNvPr>
          <p:cNvSpPr txBox="1"/>
          <p:nvPr/>
        </p:nvSpPr>
        <p:spPr>
          <a:xfrm>
            <a:off x="6286735" y="1834453"/>
            <a:ext cx="4450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accent1"/>
                </a:solidFill>
              </a:rPr>
              <a:t>Cancellation</a:t>
            </a:r>
            <a:r>
              <a:rPr kumimoji="1" lang="ja-JP" altLang="en-US" sz="2400" b="1" dirty="0">
                <a:solidFill>
                  <a:schemeClr val="accent1"/>
                </a:solidFill>
              </a:rPr>
              <a:t> </a:t>
            </a:r>
            <a:r>
              <a:rPr kumimoji="1" lang="en-US" altLang="ja-JP" sz="2400" b="1" dirty="0">
                <a:solidFill>
                  <a:schemeClr val="accent1"/>
                </a:solidFill>
              </a:rPr>
              <a:t>of the spin rotation</a:t>
            </a:r>
            <a:endParaRPr kumimoji="1" lang="ja-JP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6E46CF9-84C0-1DAB-9B30-A089769B0840}"/>
              </a:ext>
            </a:extLst>
          </p:cNvPr>
          <p:cNvSpPr txBox="1"/>
          <p:nvPr/>
        </p:nvSpPr>
        <p:spPr>
          <a:xfrm>
            <a:off x="974269" y="1875642"/>
            <a:ext cx="3402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accent1"/>
                </a:solidFill>
              </a:rPr>
              <a:t>Pseudomagnetic rotation</a:t>
            </a:r>
            <a:endParaRPr kumimoji="1" lang="ja-JP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1899711-98E4-6A13-C155-0D14F49097C9}"/>
              </a:ext>
            </a:extLst>
          </p:cNvPr>
          <p:cNvSpPr txBox="1"/>
          <p:nvPr/>
        </p:nvSpPr>
        <p:spPr>
          <a:xfrm>
            <a:off x="1988678" y="5860060"/>
            <a:ext cx="7865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External field for the 50% polarized La target  </a:t>
            </a:r>
            <a:r>
              <a:rPr lang="en-US" altLang="ja-JP" sz="2400" dirty="0"/>
              <a:t>~</a:t>
            </a:r>
            <a:r>
              <a:rPr kumimoji="1" lang="en-US" altLang="ja-JP" sz="2400" dirty="0"/>
              <a:t> </a:t>
            </a:r>
            <a:r>
              <a:rPr kumimoji="1" lang="en-US" altLang="ja-JP" sz="2400" dirty="0">
                <a:solidFill>
                  <a:srgbClr val="FF0000"/>
                </a:solidFill>
              </a:rPr>
              <a:t>0.1 [T]</a:t>
            </a:r>
          </a:p>
          <a:p>
            <a:r>
              <a:rPr lang="en-US" altLang="ja-JP" sz="2400" dirty="0"/>
              <a:t>Necessity of </a:t>
            </a:r>
            <a:r>
              <a:rPr lang="en-US" altLang="ja-JP" sz="2400" dirty="0">
                <a:solidFill>
                  <a:srgbClr val="FF0000"/>
                </a:solidFill>
              </a:rPr>
              <a:t>measurements of B terms </a:t>
            </a:r>
            <a:r>
              <a:rPr lang="en-US" altLang="ja-JP" sz="2400" dirty="0"/>
              <a:t>in advance</a:t>
            </a:r>
            <a:endParaRPr kumimoji="1" lang="ja-JP" altLang="en-US" sz="24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90D17B9-54D3-CDA6-6953-12664D6E4063}"/>
              </a:ext>
            </a:extLst>
          </p:cNvPr>
          <p:cNvSpPr txBox="1"/>
          <p:nvPr/>
        </p:nvSpPr>
        <p:spPr>
          <a:xfrm>
            <a:off x="881616" y="5287665"/>
            <a:ext cx="5263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V. Gudkov and H. M. Shimizu, Phys. Rev. C </a:t>
            </a:r>
            <a:r>
              <a:rPr kumimoji="1" lang="en-US" altLang="ja-JP" sz="1400" b="1" dirty="0"/>
              <a:t>95</a:t>
            </a:r>
            <a:r>
              <a:rPr kumimoji="1" lang="en-US" altLang="ja-JP" sz="1400" dirty="0"/>
              <a:t> 045501, 2017</a:t>
            </a:r>
            <a:endParaRPr kumimoji="1" lang="ja-JP" altLang="en-US" sz="14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74AA927-341F-DED4-9719-803119C1B533}"/>
              </a:ext>
            </a:extLst>
          </p:cNvPr>
          <p:cNvSpPr txBox="1"/>
          <p:nvPr/>
        </p:nvSpPr>
        <p:spPr>
          <a:xfrm>
            <a:off x="5260930" y="1209574"/>
            <a:ext cx="6281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 Pseudomagnetic field for neutron spins</a:t>
            </a:r>
            <a:endParaRPr kumimoji="1" lang="ja-JP" altLang="en-US" sz="2400" dirty="0"/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32AE5A7E-C343-99AF-7B57-8437EFC8C060}"/>
              </a:ext>
            </a:extLst>
          </p:cNvPr>
          <p:cNvSpPr/>
          <p:nvPr/>
        </p:nvSpPr>
        <p:spPr>
          <a:xfrm>
            <a:off x="4556096" y="1294281"/>
            <a:ext cx="515964" cy="298677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223390E-1743-10ED-9010-9DF5266BC6E1}"/>
              </a:ext>
            </a:extLst>
          </p:cNvPr>
          <p:cNvSpPr txBox="1"/>
          <p:nvPr/>
        </p:nvSpPr>
        <p:spPr>
          <a:xfrm>
            <a:off x="839980" y="4500431"/>
            <a:ext cx="56691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Interaction between a target spin and a neutron spin</a:t>
            </a:r>
            <a:endParaRPr kumimoji="1" lang="ja-JP" altLang="en-US" sz="2000" dirty="0"/>
          </a:p>
        </p:txBody>
      </p:sp>
      <p:pic>
        <p:nvPicPr>
          <p:cNvPr id="13" name="図 12" descr="屋内, テーブル, 光, 机 が含まれている画像&#10;&#10;自動的に生成された説明">
            <a:extLst>
              <a:ext uri="{FF2B5EF4-FFF2-40B4-BE49-F238E27FC236}">
                <a16:creationId xmlns:a16="http://schemas.microsoft.com/office/drawing/2014/main" id="{25DF9CFB-70FC-0084-305F-1129892AC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602" y="2457650"/>
            <a:ext cx="4169673" cy="1979985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DD06A30-2330-93A2-A3C8-AEC8C376CC8E}"/>
              </a:ext>
            </a:extLst>
          </p:cNvPr>
          <p:cNvSpPr txBox="1"/>
          <p:nvPr/>
        </p:nvSpPr>
        <p:spPr>
          <a:xfrm>
            <a:off x="2464252" y="2507805"/>
            <a:ext cx="2721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Nuclear polarization( 50% )</a:t>
            </a:r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2067112-9A41-EB9E-73DE-1FB84DE8A0F5}"/>
              </a:ext>
            </a:extLst>
          </p:cNvPr>
          <p:cNvSpPr txBox="1"/>
          <p:nvPr/>
        </p:nvSpPr>
        <p:spPr>
          <a:xfrm>
            <a:off x="7625913" y="2383100"/>
            <a:ext cx="2721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Nuclear polarization( 50% )</a:t>
            </a:r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822FD45-319C-0686-F744-823AEA1F5544}"/>
              </a:ext>
            </a:extLst>
          </p:cNvPr>
          <p:cNvSpPr txBox="1"/>
          <p:nvPr/>
        </p:nvSpPr>
        <p:spPr>
          <a:xfrm>
            <a:off x="7970623" y="4361634"/>
            <a:ext cx="2766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Magnetic field ( 0.1[T] )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7C5086D-7708-9004-8C8F-F74C6E006D25}"/>
              </a:ext>
            </a:extLst>
          </p:cNvPr>
          <p:cNvSpPr txBox="1"/>
          <p:nvPr/>
        </p:nvSpPr>
        <p:spPr>
          <a:xfrm>
            <a:off x="9688610" y="3429000"/>
            <a:ext cx="2416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Opposite</a:t>
            </a:r>
            <a:r>
              <a:rPr kumimoji="1" lang="en-US" altLang="ja-JP" sz="2000" dirty="0"/>
              <a:t> direction</a:t>
            </a:r>
            <a:endParaRPr kumimoji="1" lang="ja-JP" altLang="en-US" sz="2000" dirty="0"/>
          </a:p>
        </p:txBody>
      </p:sp>
      <p:sp>
        <p:nvSpPr>
          <p:cNvPr id="18" name="円弧 17">
            <a:extLst>
              <a:ext uri="{FF2B5EF4-FFF2-40B4-BE49-F238E27FC236}">
                <a16:creationId xmlns:a16="http://schemas.microsoft.com/office/drawing/2014/main" id="{89D5DBFE-AFDD-67B4-5258-5B063FEE91B2}"/>
              </a:ext>
            </a:extLst>
          </p:cNvPr>
          <p:cNvSpPr/>
          <p:nvPr/>
        </p:nvSpPr>
        <p:spPr>
          <a:xfrm rot="2521004">
            <a:off x="7727280" y="2619291"/>
            <a:ext cx="1924229" cy="1944670"/>
          </a:xfrm>
          <a:prstGeom prst="arc">
            <a:avLst>
              <a:gd name="adj1" fmla="val 15924008"/>
              <a:gd name="adj2" fmla="val 551304"/>
            </a:avLst>
          </a:prstGeom>
          <a:ln w="190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" name="図 19" descr="グラフ&#10;&#10;自動的に生成された説明">
            <a:extLst>
              <a:ext uri="{FF2B5EF4-FFF2-40B4-BE49-F238E27FC236}">
                <a16:creationId xmlns:a16="http://schemas.microsoft.com/office/drawing/2014/main" id="{2205E620-32A0-CDD3-3A7E-C0D14EB6BA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57" y="2451471"/>
            <a:ext cx="4147727" cy="19799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D45C81BE-F392-D02E-D264-A2BB566D076B}"/>
                  </a:ext>
                </a:extLst>
              </p:cNvPr>
              <p:cNvSpPr txBox="1"/>
              <p:nvPr/>
            </p:nvSpPr>
            <p:spPr>
              <a:xfrm>
                <a:off x="2485200" y="1217663"/>
                <a:ext cx="128952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ja-JP" altLang="en-US" sz="2800" b="1" i="1" smtClean="0">
                              <a:latin typeface="Cambria Math" panose="02040503050406030204" pitchFamily="18" charset="0"/>
                            </a:rPr>
                            <m:t>𝝈</m:t>
                          </m:r>
                          <m:r>
                            <a:rPr lang="en-US" altLang="ja-JP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kumimoji="1" lang="en-US" altLang="ja-JP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𝑰</m:t>
                          </m:r>
                        </m:e>
                      </m:d>
                    </m:oMath>
                  </m:oMathPara>
                </a14:m>
                <a:endParaRPr kumimoji="1" lang="ja-JP" altLang="en-US" sz="2800" b="1" dirty="0"/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D45C81BE-F392-D02E-D264-A2BB566D07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5200" y="1217663"/>
                <a:ext cx="1289520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402052B-854A-05D5-6CD3-0D5042AAF066}"/>
              </a:ext>
            </a:extLst>
          </p:cNvPr>
          <p:cNvSpPr txBox="1"/>
          <p:nvPr/>
        </p:nvSpPr>
        <p:spPr>
          <a:xfrm>
            <a:off x="972978" y="1192142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i="1" dirty="0"/>
              <a:t>B</a:t>
            </a:r>
            <a:r>
              <a:rPr kumimoji="1" lang="en-US" altLang="ja-JP" sz="2800" dirty="0"/>
              <a:t> term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108817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BD14F409-7DCC-8BBB-CFC7-63FB3ED79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652" y="99311"/>
            <a:ext cx="10515600" cy="1325563"/>
          </a:xfrm>
        </p:spPr>
        <p:txBody>
          <a:bodyPr/>
          <a:lstStyle/>
          <a:p>
            <a:r>
              <a:rPr lang="en-US" altLang="ja-JP" dirty="0"/>
              <a:t>Setup for measurements of </a:t>
            </a:r>
            <a:r>
              <a:rPr lang="en-US" altLang="ja-JP" dirty="0" err="1"/>
              <a:t>Im</a:t>
            </a:r>
            <a:r>
              <a:rPr lang="en-US" altLang="ja-JP" dirty="0"/>
              <a:t> B term</a:t>
            </a:r>
            <a:endParaRPr lang="ja-JP" altLang="en-US" dirty="0"/>
          </a:p>
        </p:txBody>
      </p:sp>
      <p:graphicFrame>
        <p:nvGraphicFramePr>
          <p:cNvPr id="7" name="オブジェクト 6">
            <a:extLst>
              <a:ext uri="{FF2B5EF4-FFF2-40B4-BE49-F238E27FC236}">
                <a16:creationId xmlns:a16="http://schemas.microsoft.com/office/drawing/2014/main" id="{A413DB9F-7EEF-A4A3-0065-947D8CB4C4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6446666"/>
              </p:ext>
            </p:extLst>
          </p:nvPr>
        </p:nvGraphicFramePr>
        <p:xfrm>
          <a:off x="749596" y="1170958"/>
          <a:ext cx="8747928" cy="5387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6248520" imgH="3848040" progId="PBrush">
                  <p:embed/>
                </p:oleObj>
              </mc:Choice>
              <mc:Fallback>
                <p:oleObj name="Bitmap Image" r:id="rId2" imgW="6248520" imgH="384804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49596" y="1170958"/>
                        <a:ext cx="8747928" cy="53872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E06B56E-E2F7-E02A-118D-589AE75950E9}"/>
              </a:ext>
            </a:extLst>
          </p:cNvPr>
          <p:cNvSpPr txBox="1"/>
          <p:nvPr/>
        </p:nvSpPr>
        <p:spPr>
          <a:xfrm>
            <a:off x="9380566" y="6188882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Given by Prof. </a:t>
            </a:r>
            <a:r>
              <a:rPr kumimoji="1" lang="en-US" altLang="ja-JP" dirty="0" err="1"/>
              <a:t>Okudaira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97846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7564F7-44C5-480B-9193-1399CAAC8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3357"/>
            <a:ext cx="10515600" cy="1325563"/>
          </a:xfrm>
        </p:spPr>
        <p:txBody>
          <a:bodyPr/>
          <a:lstStyle/>
          <a:p>
            <a:r>
              <a:rPr lang="en-US" altLang="ja-JP" dirty="0"/>
              <a:t>Research organization (polarized target) </a:t>
            </a:r>
            <a:endParaRPr lang="ja-JP" altLang="en-US" dirty="0"/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DB05065A-A4DD-48A1-9224-47B5EB6A60AF}"/>
              </a:ext>
            </a:extLst>
          </p:cNvPr>
          <p:cNvSpPr/>
          <p:nvPr/>
        </p:nvSpPr>
        <p:spPr>
          <a:xfrm>
            <a:off x="2284824" y="2253963"/>
            <a:ext cx="7123182" cy="25854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0D412B8-B062-4009-B288-011C66C07FD7}"/>
              </a:ext>
            </a:extLst>
          </p:cNvPr>
          <p:cNvSpPr txBox="1"/>
          <p:nvPr/>
        </p:nvSpPr>
        <p:spPr>
          <a:xfrm>
            <a:off x="4498025" y="1943117"/>
            <a:ext cx="2411238" cy="4001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Nagoya University</a:t>
            </a:r>
            <a:endParaRPr kumimoji="1" lang="ja-JP" altLang="en-US" sz="20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8834A9D-A84E-49BB-A8A6-FBD593ADEE7C}"/>
              </a:ext>
            </a:extLst>
          </p:cNvPr>
          <p:cNvSpPr txBox="1"/>
          <p:nvPr/>
        </p:nvSpPr>
        <p:spPr>
          <a:xfrm>
            <a:off x="7458181" y="2139662"/>
            <a:ext cx="3443571" cy="163121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Hiroshima University</a:t>
            </a:r>
          </a:p>
          <a:p>
            <a:r>
              <a:rPr kumimoji="1" lang="en-US" altLang="ja-JP" sz="2000" dirty="0"/>
              <a:t>Kyoto University</a:t>
            </a:r>
          </a:p>
          <a:p>
            <a:r>
              <a:rPr kumimoji="1" lang="en-US" altLang="ja-JP" sz="2000" dirty="0"/>
              <a:t>Yamagata University</a:t>
            </a:r>
          </a:p>
          <a:p>
            <a:r>
              <a:rPr kumimoji="1" lang="en-US" altLang="ja-JP" sz="2000" dirty="0"/>
              <a:t>Ashikaga University</a:t>
            </a:r>
          </a:p>
          <a:p>
            <a:r>
              <a:rPr kumimoji="1" lang="en-US" altLang="ja-JP" sz="2000" dirty="0"/>
              <a:t>Japan </a:t>
            </a:r>
            <a:r>
              <a:rPr kumimoji="1" lang="en-US" altLang="ja-JP" sz="2000" dirty="0" err="1"/>
              <a:t>Weman’s</a:t>
            </a:r>
            <a:r>
              <a:rPr kumimoji="1" lang="en-US" altLang="ja-JP" sz="2000" dirty="0"/>
              <a:t> University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A227773-8EBE-4568-8E8B-FB3359D5E245}"/>
              </a:ext>
            </a:extLst>
          </p:cNvPr>
          <p:cNvSpPr txBox="1"/>
          <p:nvPr/>
        </p:nvSpPr>
        <p:spPr>
          <a:xfrm>
            <a:off x="4470249" y="4640571"/>
            <a:ext cx="3087705" cy="4001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RCNP(Osaka University)</a:t>
            </a:r>
            <a:endParaRPr kumimoji="1" lang="ja-JP" altLang="en-US" sz="20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F97A177-1C9C-4CF6-93AF-435E2DF9F191}"/>
              </a:ext>
            </a:extLst>
          </p:cNvPr>
          <p:cNvSpPr txBox="1"/>
          <p:nvPr/>
        </p:nvSpPr>
        <p:spPr>
          <a:xfrm>
            <a:off x="2596509" y="4271769"/>
            <a:ext cx="1827744" cy="7078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RIKEN </a:t>
            </a:r>
            <a:r>
              <a:rPr kumimoji="1" lang="en-US" altLang="ja-JP" sz="2000" dirty="0" err="1"/>
              <a:t>Nishina</a:t>
            </a:r>
            <a:endParaRPr kumimoji="1" lang="en-US" altLang="ja-JP" sz="2000" dirty="0"/>
          </a:p>
          <a:p>
            <a:r>
              <a:rPr kumimoji="1" lang="en-US" altLang="ja-JP" sz="2000" dirty="0"/>
              <a:t>RIKEN CEMS</a:t>
            </a:r>
            <a:endParaRPr kumimoji="1" lang="ja-JP" altLang="en-US" sz="20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A6A1AB4-7B6D-448E-9E8E-80A18F5A2E11}"/>
              </a:ext>
            </a:extLst>
          </p:cNvPr>
          <p:cNvSpPr txBox="1"/>
          <p:nvPr/>
        </p:nvSpPr>
        <p:spPr>
          <a:xfrm>
            <a:off x="2207933" y="3850643"/>
            <a:ext cx="522900" cy="4001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PSI</a:t>
            </a:r>
            <a:endParaRPr kumimoji="1" lang="ja-JP" altLang="en-US" sz="20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4725A7A-D585-4D7E-8E4D-28EB5FD23637}"/>
              </a:ext>
            </a:extLst>
          </p:cNvPr>
          <p:cNvSpPr txBox="1"/>
          <p:nvPr/>
        </p:nvSpPr>
        <p:spPr>
          <a:xfrm>
            <a:off x="1399749" y="2158308"/>
            <a:ext cx="2917786" cy="4001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IMR(Tohoku University)</a:t>
            </a:r>
            <a:endParaRPr kumimoji="1" lang="ja-JP" altLang="en-US" sz="20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0BF04E1-1B21-44E3-9EF5-6F91E68BFF9E}"/>
              </a:ext>
            </a:extLst>
          </p:cNvPr>
          <p:cNvSpPr txBox="1"/>
          <p:nvPr/>
        </p:nvSpPr>
        <p:spPr>
          <a:xfrm>
            <a:off x="1746573" y="1369106"/>
            <a:ext cx="8199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Collaboration of 7 research institutes and 6 universities</a:t>
            </a:r>
            <a:endParaRPr kumimoji="1" lang="ja-JP" altLang="en-US" sz="2400" dirty="0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766275DF-BC33-4304-9CBA-7902DB524088}"/>
              </a:ext>
            </a:extLst>
          </p:cNvPr>
          <p:cNvGrpSpPr/>
          <p:nvPr/>
        </p:nvGrpSpPr>
        <p:grpSpPr>
          <a:xfrm>
            <a:off x="612382" y="2378558"/>
            <a:ext cx="6296879" cy="4036134"/>
            <a:chOff x="612382" y="2378558"/>
            <a:chExt cx="6296879" cy="4036134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75BADF5C-655F-4B38-B9BB-E639B8C34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3570" y="2378558"/>
              <a:ext cx="1921771" cy="1236617"/>
            </a:xfrm>
            <a:prstGeom prst="rect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5CF83594-3CFF-4786-9F37-15EA2F0C0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3568" y="5086134"/>
              <a:ext cx="2125693" cy="1328558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B8E94B2E-1DFF-47AF-B372-275D9FA8D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767" y="2568433"/>
              <a:ext cx="1605311" cy="1203983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045EE7DD-CA56-4E99-BB7C-E30F48534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8197" y="5080465"/>
              <a:ext cx="2131421" cy="1087460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6C50EB84-E325-4A1C-AC6E-490231917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382" y="3862273"/>
              <a:ext cx="1571393" cy="1047595"/>
            </a:xfrm>
            <a:prstGeom prst="rect">
              <a:avLst/>
            </a:prstGeom>
          </p:spPr>
        </p:pic>
      </p:grpSp>
      <p:pic>
        <p:nvPicPr>
          <p:cNvPr id="17" name="図 16">
            <a:extLst>
              <a:ext uri="{FF2B5EF4-FFF2-40B4-BE49-F238E27FC236}">
                <a16:creationId xmlns:a16="http://schemas.microsoft.com/office/drawing/2014/main" id="{F2F286C8-BC50-4402-AD38-4A8FE137FE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60" y="4922880"/>
            <a:ext cx="2632086" cy="1435683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38CC32D-47FB-430F-9272-60F78C104B88}"/>
              </a:ext>
            </a:extLst>
          </p:cNvPr>
          <p:cNvSpPr txBox="1"/>
          <p:nvPr/>
        </p:nvSpPr>
        <p:spPr>
          <a:xfrm>
            <a:off x="7688757" y="4126155"/>
            <a:ext cx="2761292" cy="7078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KEK IPNS, KEK CSC</a:t>
            </a:r>
          </a:p>
          <a:p>
            <a:r>
              <a:rPr kumimoji="1" lang="en-US" altLang="ja-JP" sz="2000" dirty="0"/>
              <a:t>KEK IMSS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317374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FCAF77E-DFF1-5B9F-71AD-91F74184E921}"/>
              </a:ext>
            </a:extLst>
          </p:cNvPr>
          <p:cNvSpPr txBox="1"/>
          <p:nvPr/>
        </p:nvSpPr>
        <p:spPr>
          <a:xfrm>
            <a:off x="1012613" y="182995"/>
            <a:ext cx="2110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Crystal</a:t>
            </a:r>
            <a:r>
              <a:rPr kumimoji="1" lang="ja-JP" altLang="en-US" sz="2400" b="1" dirty="0"/>
              <a:t> </a:t>
            </a:r>
            <a:r>
              <a:rPr kumimoji="1" lang="en-US" altLang="ja-JP" sz="2400" b="1" dirty="0"/>
              <a:t>growth</a:t>
            </a:r>
            <a:endParaRPr kumimoji="1" lang="ja-JP" altLang="en-US" sz="2400" b="1" dirty="0"/>
          </a:p>
        </p:txBody>
      </p:sp>
      <p:pic>
        <p:nvPicPr>
          <p:cNvPr id="4" name="図 3" descr="バイク, 屋内, 座る, 表示 が含まれている画像&#10;&#10;自動的に生成された説明">
            <a:extLst>
              <a:ext uri="{FF2B5EF4-FFF2-40B4-BE49-F238E27FC236}">
                <a16:creationId xmlns:a16="http://schemas.microsoft.com/office/drawing/2014/main" id="{8E5BB91D-012C-B3BF-199E-A3746DF22A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4" y="639283"/>
            <a:ext cx="2722050" cy="24205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473693C-8229-B213-81F3-BDF32DEB9E91}"/>
              </a:ext>
            </a:extLst>
          </p:cNvPr>
          <p:cNvSpPr txBox="1"/>
          <p:nvPr/>
        </p:nvSpPr>
        <p:spPr>
          <a:xfrm>
            <a:off x="3143529" y="230037"/>
            <a:ext cx="1873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Tohoku</a:t>
            </a:r>
            <a:r>
              <a:rPr kumimoji="1" lang="ja-JP" altLang="en-US" dirty="0"/>
              <a:t> </a:t>
            </a:r>
            <a:r>
              <a:rPr kumimoji="1" lang="en-US" altLang="ja-JP" dirty="0"/>
              <a:t>Univ.,</a:t>
            </a:r>
            <a:r>
              <a:rPr kumimoji="1" lang="ja-JP" altLang="en-US" dirty="0"/>
              <a:t> </a:t>
            </a:r>
            <a:r>
              <a:rPr kumimoji="1" lang="en-US" altLang="ja-JP" dirty="0"/>
              <a:t>IMR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35145F-E3D6-5E43-2ACF-6D6F2AFD1FF1}"/>
              </a:ext>
            </a:extLst>
          </p:cNvPr>
          <p:cNvSpPr txBox="1"/>
          <p:nvPr/>
        </p:nvSpPr>
        <p:spPr>
          <a:xfrm>
            <a:off x="6648832" y="236204"/>
            <a:ext cx="1412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DNP</a:t>
            </a:r>
            <a:r>
              <a:rPr kumimoji="1" lang="ja-JP" altLang="en-US" sz="2400" b="1" dirty="0"/>
              <a:t> </a:t>
            </a:r>
            <a:r>
              <a:rPr kumimoji="1" lang="en-US" altLang="ja-JP" sz="2400" b="1" dirty="0"/>
              <a:t>&amp;</a:t>
            </a:r>
            <a:r>
              <a:rPr kumimoji="1" lang="ja-JP" altLang="en-US" sz="2400" b="1" dirty="0"/>
              <a:t> </a:t>
            </a:r>
            <a:r>
              <a:rPr kumimoji="1" lang="en-US" altLang="ja-JP" sz="2400" b="1" dirty="0"/>
              <a:t>BF</a:t>
            </a:r>
            <a:endParaRPr kumimoji="1" lang="ja-JP" altLang="en-US" sz="2400" b="1" dirty="0"/>
          </a:p>
        </p:txBody>
      </p:sp>
      <p:pic>
        <p:nvPicPr>
          <p:cNvPr id="7" name="図 6" descr="屋内, キッチン, グリーン, 散らかった が含まれている画像&#10;&#10;自動的に生成された説明">
            <a:extLst>
              <a:ext uri="{FF2B5EF4-FFF2-40B4-BE49-F238E27FC236}">
                <a16:creationId xmlns:a16="http://schemas.microsoft.com/office/drawing/2014/main" id="{0D6DF75A-FB50-EC28-82AC-0962E72A20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888" y="640996"/>
            <a:ext cx="2804381" cy="244101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ED57B15-10F6-7A51-349D-21DE5DF735EC}"/>
              </a:ext>
            </a:extLst>
          </p:cNvPr>
          <p:cNvSpPr txBox="1"/>
          <p:nvPr/>
        </p:nvSpPr>
        <p:spPr>
          <a:xfrm>
            <a:off x="8987934" y="269951"/>
            <a:ext cx="1890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Osaka</a:t>
            </a:r>
            <a:r>
              <a:rPr kumimoji="1" lang="ja-JP" altLang="en-US" dirty="0"/>
              <a:t> </a:t>
            </a:r>
            <a:r>
              <a:rPr kumimoji="1" lang="en-US" altLang="ja-JP" dirty="0"/>
              <a:t>Univ.,</a:t>
            </a:r>
            <a:r>
              <a:rPr kumimoji="1" lang="ja-JP" altLang="en-US" dirty="0"/>
              <a:t> </a:t>
            </a:r>
            <a:r>
              <a:rPr kumimoji="1" lang="en-US" altLang="ja-JP" dirty="0"/>
              <a:t>RCNP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3EF5F27-B20A-4129-BA4B-BD089DA4BA31}"/>
              </a:ext>
            </a:extLst>
          </p:cNvPr>
          <p:cNvSpPr txBox="1"/>
          <p:nvPr/>
        </p:nvSpPr>
        <p:spPr>
          <a:xfrm>
            <a:off x="3000308" y="3595349"/>
            <a:ext cx="1556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Cryogenics</a:t>
            </a:r>
            <a:endParaRPr kumimoji="1" lang="ja-JP" altLang="en-US" sz="24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326C0AE-7A63-5AD1-71C4-0AD649E1F717}"/>
              </a:ext>
            </a:extLst>
          </p:cNvPr>
          <p:cNvSpPr txBox="1"/>
          <p:nvPr/>
        </p:nvSpPr>
        <p:spPr>
          <a:xfrm>
            <a:off x="6673254" y="3593353"/>
            <a:ext cx="19561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Active control</a:t>
            </a:r>
          </a:p>
          <a:p>
            <a:r>
              <a:rPr kumimoji="1" lang="en-US" altLang="ja-JP" sz="2400" b="1" dirty="0"/>
              <a:t>of relaxation</a:t>
            </a:r>
          </a:p>
        </p:txBody>
      </p:sp>
      <p:pic>
        <p:nvPicPr>
          <p:cNvPr id="11" name="図 10" descr="屋内, 流し, キッチン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470D5AE4-19DF-3C64-F385-169A3ED6E6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958" y="3628735"/>
            <a:ext cx="2404930" cy="2959313"/>
          </a:xfrm>
          <a:prstGeom prst="rect">
            <a:avLst/>
          </a:prstGeom>
        </p:spPr>
      </p:pic>
      <p:pic>
        <p:nvPicPr>
          <p:cNvPr id="12" name="図 11" descr="屋内, テーブル, 座る, 大きい が含まれている画像&#10;&#10;自動的に生成された説明">
            <a:extLst>
              <a:ext uri="{FF2B5EF4-FFF2-40B4-BE49-F238E27FC236}">
                <a16:creationId xmlns:a16="http://schemas.microsoft.com/office/drawing/2014/main" id="{AC725BEB-76A1-1CF0-F119-0DA97F9292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65" y="3474731"/>
            <a:ext cx="2373641" cy="3164854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00606AF-C6EE-0E43-0E74-1F6DF5B1ABE5}"/>
              </a:ext>
            </a:extLst>
          </p:cNvPr>
          <p:cNvSpPr txBox="1"/>
          <p:nvPr/>
        </p:nvSpPr>
        <p:spPr>
          <a:xfrm>
            <a:off x="2965185" y="4369727"/>
            <a:ext cx="232627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Nagoya</a:t>
            </a:r>
            <a:r>
              <a:rPr kumimoji="1" lang="ja-JP" altLang="en-US" sz="1600" dirty="0"/>
              <a:t> </a:t>
            </a:r>
            <a:r>
              <a:rPr kumimoji="1" lang="en-US" altLang="ja-JP" sz="1600" dirty="0"/>
              <a:t>Univ.,</a:t>
            </a:r>
            <a:r>
              <a:rPr kumimoji="1" lang="ja-JP" altLang="en-US" sz="1600" dirty="0"/>
              <a:t> </a:t>
            </a:r>
            <a:endParaRPr kumimoji="1" lang="en-US" altLang="ja-JP" sz="1600" dirty="0"/>
          </a:p>
          <a:p>
            <a:r>
              <a:rPr lang="en-US" altLang="ja-JP" sz="1600" dirty="0"/>
              <a:t>Riken, JWU, </a:t>
            </a:r>
          </a:p>
          <a:p>
            <a:r>
              <a:rPr kumimoji="1" lang="en-US" altLang="ja-JP" sz="1600" dirty="0"/>
              <a:t>Ashikaga Univ., </a:t>
            </a:r>
          </a:p>
          <a:p>
            <a:r>
              <a:rPr kumimoji="1" lang="en-US" altLang="ja-JP" sz="1600" dirty="0"/>
              <a:t>Hiroshima Univ, </a:t>
            </a:r>
          </a:p>
          <a:p>
            <a:r>
              <a:rPr kumimoji="1" lang="en-US" altLang="ja-JP" sz="1600" dirty="0"/>
              <a:t>KEK, KEK CSC,  RCNP</a:t>
            </a:r>
            <a:endParaRPr lang="en-US" altLang="ja-JP" sz="16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AEC3157-3002-63FB-0C35-B9B343FFD5D2}"/>
              </a:ext>
            </a:extLst>
          </p:cNvPr>
          <p:cNvSpPr txBox="1"/>
          <p:nvPr/>
        </p:nvSpPr>
        <p:spPr>
          <a:xfrm>
            <a:off x="6659739" y="4387844"/>
            <a:ext cx="2605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Hiroshima</a:t>
            </a:r>
            <a:r>
              <a:rPr lang="ja-JP" altLang="en-US" sz="1600" dirty="0"/>
              <a:t> </a:t>
            </a:r>
            <a:r>
              <a:rPr lang="en-US" altLang="ja-JP" sz="1600" dirty="0"/>
              <a:t>Univ.,</a:t>
            </a:r>
            <a:r>
              <a:rPr lang="ja-JP" altLang="en-US" sz="1600" dirty="0"/>
              <a:t> </a:t>
            </a:r>
            <a:r>
              <a:rPr lang="en-US" altLang="ja-JP" sz="1600" dirty="0"/>
              <a:t>N-BARD</a:t>
            </a:r>
            <a:endParaRPr lang="ja-JP" altLang="en-US" sz="16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1C54142-D587-B62E-DA11-A392C8382F68}"/>
              </a:ext>
            </a:extLst>
          </p:cNvPr>
          <p:cNvSpPr txBox="1"/>
          <p:nvPr/>
        </p:nvSpPr>
        <p:spPr>
          <a:xfrm>
            <a:off x="2998358" y="2371076"/>
            <a:ext cx="16866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Tohoku Univ.</a:t>
            </a:r>
          </a:p>
          <a:p>
            <a:r>
              <a:rPr lang="en-US" altLang="ja-JP" sz="1600" dirty="0"/>
              <a:t>Nagoya</a:t>
            </a:r>
            <a:r>
              <a:rPr lang="ja-JP" altLang="en-US" sz="1600" dirty="0"/>
              <a:t> </a:t>
            </a:r>
            <a:r>
              <a:rPr lang="en-US" altLang="ja-JP" sz="1600" dirty="0"/>
              <a:t>Univ.</a:t>
            </a:r>
          </a:p>
          <a:p>
            <a:r>
              <a:rPr kumimoji="1" lang="en-US" altLang="ja-JP" sz="1600" dirty="0"/>
              <a:t>Hiroshima Univ.</a:t>
            </a:r>
            <a:endParaRPr kumimoji="1" lang="ja-JP" altLang="en-US" sz="1600" dirty="0"/>
          </a:p>
        </p:txBody>
      </p:sp>
      <p:pic>
        <p:nvPicPr>
          <p:cNvPr id="16" name="図 15" descr="屋内, テーブル, 座る, 紙 が含まれている画像&#10;&#10;自動的に生成された説明">
            <a:extLst>
              <a:ext uri="{FF2B5EF4-FFF2-40B4-BE49-F238E27FC236}">
                <a16:creationId xmlns:a16="http://schemas.microsoft.com/office/drawing/2014/main" id="{03A95CD9-B9F3-AE10-75A2-2B49373BD0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856" y="639283"/>
            <a:ext cx="1523812" cy="1691879"/>
          </a:xfrm>
          <a:prstGeom prst="rect">
            <a:avLst/>
          </a:prstGeom>
        </p:spPr>
      </p:pic>
      <p:pic>
        <p:nvPicPr>
          <p:cNvPr id="17" name="図 16" descr="屋内, 座る, テーブル, 流し が含まれている画像&#10;&#10;自動的に生成された説明">
            <a:extLst>
              <a:ext uri="{FF2B5EF4-FFF2-40B4-BE49-F238E27FC236}">
                <a16:creationId xmlns:a16="http://schemas.microsoft.com/office/drawing/2014/main" id="{360F11FB-DE60-A7F6-217E-46AF9B2155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279" y="651114"/>
            <a:ext cx="1993184" cy="1672576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EDF5FE6-DD54-D7A7-F7B6-640199638030}"/>
              </a:ext>
            </a:extLst>
          </p:cNvPr>
          <p:cNvSpPr txBox="1"/>
          <p:nvPr/>
        </p:nvSpPr>
        <p:spPr>
          <a:xfrm>
            <a:off x="6673078" y="2365110"/>
            <a:ext cx="24785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RCNP</a:t>
            </a:r>
            <a:r>
              <a:rPr lang="ja-JP" altLang="en-US" sz="1600" dirty="0"/>
              <a:t>、</a:t>
            </a:r>
            <a:r>
              <a:rPr lang="en-US" altLang="ja-JP" sz="1600" dirty="0"/>
              <a:t>Nagoya</a:t>
            </a:r>
            <a:r>
              <a:rPr lang="ja-JP" altLang="en-US" sz="1600" dirty="0"/>
              <a:t> </a:t>
            </a:r>
            <a:r>
              <a:rPr lang="en-US" altLang="ja-JP" sz="1600" dirty="0"/>
              <a:t>Univ.</a:t>
            </a:r>
          </a:p>
          <a:p>
            <a:r>
              <a:rPr lang="en-US" altLang="ja-JP" sz="1600" dirty="0"/>
              <a:t>Hiroshima Univ., RIKEN</a:t>
            </a:r>
            <a:r>
              <a:rPr lang="ja-JP" altLang="en-US" sz="1600" dirty="0"/>
              <a:t> </a:t>
            </a:r>
            <a:endParaRPr lang="en-US" altLang="ja-JP" sz="1600" dirty="0"/>
          </a:p>
          <a:p>
            <a:r>
              <a:rPr lang="en-US" altLang="ja-JP" sz="1600" dirty="0"/>
              <a:t>Yamagata Univ., </a:t>
            </a:r>
            <a:r>
              <a:rPr lang="ja-JP" altLang="en-US" sz="1600" dirty="0"/>
              <a:t> </a:t>
            </a:r>
            <a:r>
              <a:rPr lang="en-US" altLang="ja-JP" sz="1600" dirty="0"/>
              <a:t>PSI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82BECF4-BFB8-A91F-C605-20DCC850C9D1}"/>
              </a:ext>
            </a:extLst>
          </p:cNvPr>
          <p:cNvSpPr txBox="1"/>
          <p:nvPr/>
        </p:nvSpPr>
        <p:spPr>
          <a:xfrm>
            <a:off x="6722073" y="4800497"/>
            <a:ext cx="17459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Hiroshima</a:t>
            </a:r>
            <a:r>
              <a:rPr lang="ja-JP" altLang="en-US" sz="1600" dirty="0"/>
              <a:t> </a:t>
            </a:r>
            <a:r>
              <a:rPr lang="en-US" altLang="ja-JP" sz="1600" dirty="0"/>
              <a:t>Univ.</a:t>
            </a:r>
            <a:r>
              <a:rPr lang="ja-JP" altLang="en-US" sz="1600" dirty="0"/>
              <a:t> </a:t>
            </a:r>
            <a:endParaRPr lang="en-US" altLang="ja-JP" sz="1600" dirty="0"/>
          </a:p>
          <a:p>
            <a:r>
              <a:rPr lang="en-US" altLang="ja-JP" sz="1600" dirty="0"/>
              <a:t>Nagoya Univ. </a:t>
            </a:r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0E3B07AD-C9CC-AD3A-B5A1-5C68BEB826FD}"/>
              </a:ext>
            </a:extLst>
          </p:cNvPr>
          <p:cNvSpPr/>
          <p:nvPr/>
        </p:nvSpPr>
        <p:spPr>
          <a:xfrm>
            <a:off x="146207" y="173756"/>
            <a:ext cx="5239478" cy="3167434"/>
          </a:xfrm>
          <a:prstGeom prst="roundRect">
            <a:avLst>
              <a:gd name="adj" fmla="val 7268"/>
            </a:avLst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B1DD87C6-5756-4D1C-ADD0-B28F2DCBFDBC}"/>
              </a:ext>
            </a:extLst>
          </p:cNvPr>
          <p:cNvSpPr/>
          <p:nvPr/>
        </p:nvSpPr>
        <p:spPr>
          <a:xfrm>
            <a:off x="5875481" y="173755"/>
            <a:ext cx="6135691" cy="3204779"/>
          </a:xfrm>
          <a:prstGeom prst="roundRect">
            <a:avLst>
              <a:gd name="adj" fmla="val 6714"/>
            </a:avLst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5FAFF5EB-4DCC-64A2-242D-4E6E3E99D494}"/>
              </a:ext>
            </a:extLst>
          </p:cNvPr>
          <p:cNvSpPr/>
          <p:nvPr/>
        </p:nvSpPr>
        <p:spPr>
          <a:xfrm>
            <a:off x="5875480" y="3474731"/>
            <a:ext cx="6170313" cy="3236309"/>
          </a:xfrm>
          <a:prstGeom prst="roundRect">
            <a:avLst>
              <a:gd name="adj" fmla="val 5825"/>
            </a:avLst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EA357012-AE99-2B86-671A-AF739076CA27}"/>
              </a:ext>
            </a:extLst>
          </p:cNvPr>
          <p:cNvSpPr/>
          <p:nvPr/>
        </p:nvSpPr>
        <p:spPr>
          <a:xfrm>
            <a:off x="191891" y="3423821"/>
            <a:ext cx="5234136" cy="3287219"/>
          </a:xfrm>
          <a:prstGeom prst="roundRect">
            <a:avLst>
              <a:gd name="adj" fmla="val 6317"/>
            </a:avLst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3BCD0811-40E4-421D-BC10-5DDB71F904BA}"/>
              </a:ext>
            </a:extLst>
          </p:cNvPr>
          <p:cNvGrpSpPr/>
          <p:nvPr/>
        </p:nvGrpSpPr>
        <p:grpSpPr>
          <a:xfrm>
            <a:off x="4559301" y="2479322"/>
            <a:ext cx="2242753" cy="2751857"/>
            <a:chOff x="4537267" y="2479322"/>
            <a:chExt cx="2242753" cy="2751857"/>
          </a:xfrm>
        </p:grpSpPr>
        <p:sp>
          <p:nvSpPr>
            <p:cNvPr id="25" name="四角形: 角を丸くする 24">
              <a:extLst>
                <a:ext uri="{FF2B5EF4-FFF2-40B4-BE49-F238E27FC236}">
                  <a16:creationId xmlns:a16="http://schemas.microsoft.com/office/drawing/2014/main" id="{615299CC-E7C1-2105-D23E-5A90170D16EF}"/>
                </a:ext>
              </a:extLst>
            </p:cNvPr>
            <p:cNvSpPr/>
            <p:nvPr/>
          </p:nvSpPr>
          <p:spPr>
            <a:xfrm>
              <a:off x="4559301" y="2479322"/>
              <a:ext cx="2104783" cy="275185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C3B3B60C-0C9E-786D-06AA-D5DE64B9F1AD}"/>
                </a:ext>
              </a:extLst>
            </p:cNvPr>
            <p:cNvSpPr txBox="1"/>
            <p:nvPr/>
          </p:nvSpPr>
          <p:spPr>
            <a:xfrm>
              <a:off x="4537267" y="2640395"/>
              <a:ext cx="21627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/>
                <a:t>Polarized</a:t>
              </a:r>
              <a:r>
                <a:rPr kumimoji="1" lang="ja-JP" altLang="en-US" sz="2000" b="1" dirty="0"/>
                <a:t> </a:t>
              </a:r>
              <a:r>
                <a:rPr kumimoji="1" lang="en-US" altLang="ja-JP" sz="2000" b="1" dirty="0"/>
                <a:t>target</a:t>
              </a:r>
              <a:endParaRPr kumimoji="1" lang="ja-JP" altLang="en-US" sz="2000" b="1" dirty="0"/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035D59CA-BF45-014F-8806-AFFF8755B368}"/>
                </a:ext>
              </a:extLst>
            </p:cNvPr>
            <p:cNvSpPr txBox="1"/>
            <p:nvPr/>
          </p:nvSpPr>
          <p:spPr>
            <a:xfrm>
              <a:off x="4625263" y="4238353"/>
              <a:ext cx="215475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LaAlO</a:t>
              </a:r>
              <a:r>
                <a:rPr kumimoji="1" lang="en-US" altLang="ja-JP" baseline="-25000" dirty="0"/>
                <a:t>3</a:t>
              </a:r>
              <a:r>
                <a:rPr kumimoji="1" lang="en-US" altLang="ja-JP" dirty="0"/>
                <a:t> crystal</a:t>
              </a:r>
            </a:p>
            <a:p>
              <a:r>
                <a:rPr lang="en-US" altLang="ja-JP" dirty="0"/>
                <a:t>Nd</a:t>
              </a:r>
              <a:r>
                <a:rPr lang="ja-JP" altLang="en-US" dirty="0"/>
                <a:t> </a:t>
              </a:r>
              <a:r>
                <a:rPr lang="en-US" altLang="ja-JP" dirty="0"/>
                <a:t>doped ( DNP )</a:t>
              </a:r>
              <a:r>
                <a:rPr lang="ja-JP" altLang="en-US" dirty="0"/>
                <a:t> </a:t>
              </a:r>
              <a:endParaRPr lang="en-US" altLang="ja-JP" dirty="0"/>
            </a:p>
            <a:p>
              <a:r>
                <a:rPr kumimoji="1" lang="en-US" altLang="ja-JP" dirty="0"/>
                <a:t>pure</a:t>
              </a:r>
              <a:r>
                <a:rPr kumimoji="1" lang="ja-JP" altLang="en-US" dirty="0"/>
                <a:t> </a:t>
              </a:r>
              <a:r>
                <a:rPr kumimoji="1" lang="en-US" altLang="ja-JP" dirty="0"/>
                <a:t>( BF )</a:t>
              </a:r>
            </a:p>
          </p:txBody>
        </p:sp>
        <p:pic>
          <p:nvPicPr>
            <p:cNvPr id="28" name="図 27" descr="ボックス, テーブル, レンガ が含まれている画像&#10;&#10;自動的に生成された説明">
              <a:extLst>
                <a:ext uri="{FF2B5EF4-FFF2-40B4-BE49-F238E27FC236}">
                  <a16:creationId xmlns:a16="http://schemas.microsoft.com/office/drawing/2014/main" id="{9730D8CC-46FC-FC77-BCB3-1BB20392C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5681" y="3165444"/>
              <a:ext cx="1046802" cy="1053638"/>
            </a:xfrm>
            <a:prstGeom prst="rect">
              <a:avLst/>
            </a:prstGeom>
          </p:spPr>
        </p:pic>
      </p:grp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B9837F85-327B-BECA-D633-C18BCA24FDDC}"/>
              </a:ext>
            </a:extLst>
          </p:cNvPr>
          <p:cNvSpPr txBox="1"/>
          <p:nvPr/>
        </p:nvSpPr>
        <p:spPr>
          <a:xfrm>
            <a:off x="2998358" y="5850263"/>
            <a:ext cx="1809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Development</a:t>
            </a:r>
            <a:r>
              <a:rPr kumimoji="1" lang="ja-JP" altLang="en-US" dirty="0"/>
              <a:t> </a:t>
            </a:r>
            <a:r>
              <a:rPr kumimoji="1" lang="en-US" altLang="ja-JP" dirty="0"/>
              <a:t>of</a:t>
            </a:r>
            <a:r>
              <a:rPr kumimoji="1" lang="ja-JP" altLang="en-US" dirty="0"/>
              <a:t> </a:t>
            </a:r>
            <a:endParaRPr kumimoji="1" lang="en-US" altLang="ja-JP" dirty="0"/>
          </a:p>
          <a:p>
            <a:r>
              <a:rPr kumimoji="1" lang="en-US" altLang="ja-JP" dirty="0"/>
              <a:t>Cryogenic system</a:t>
            </a:r>
            <a:endParaRPr kumimoji="1" lang="ja-JP" altLang="en-US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9BD7EE9-8163-9F21-7C5D-A7B32FEEDC9E}"/>
              </a:ext>
            </a:extLst>
          </p:cNvPr>
          <p:cNvSpPr txBox="1"/>
          <p:nvPr/>
        </p:nvSpPr>
        <p:spPr>
          <a:xfrm>
            <a:off x="5942342" y="5850263"/>
            <a:ext cx="3485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Control of nuclear relaxation with aromatic molecules</a:t>
            </a:r>
            <a:r>
              <a:rPr kumimoji="1" lang="ja-JP" altLang="en-US" dirty="0"/>
              <a:t> 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112913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四角形: 角を丸くする 30">
            <a:extLst>
              <a:ext uri="{FF2B5EF4-FFF2-40B4-BE49-F238E27FC236}">
                <a16:creationId xmlns:a16="http://schemas.microsoft.com/office/drawing/2014/main" id="{C1A4BB05-B90E-8279-2643-06FAACF4B96D}"/>
              </a:ext>
            </a:extLst>
          </p:cNvPr>
          <p:cNvSpPr/>
          <p:nvPr/>
        </p:nvSpPr>
        <p:spPr>
          <a:xfrm>
            <a:off x="668079" y="4901608"/>
            <a:ext cx="5257800" cy="1685847"/>
          </a:xfrm>
          <a:prstGeom prst="roundRect">
            <a:avLst>
              <a:gd name="adj" fmla="val 1050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F9FC4AF-28AD-10F1-0351-C227F0846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905" y="270544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Summary - activity toward T-violation - 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7AC147A-B338-9AA7-BCF6-4264C8FC9B9F}"/>
              </a:ext>
            </a:extLst>
          </p:cNvPr>
          <p:cNvSpPr txBox="1"/>
          <p:nvPr/>
        </p:nvSpPr>
        <p:spPr>
          <a:xfrm>
            <a:off x="668079" y="1658678"/>
            <a:ext cx="3323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accent1"/>
                </a:solidFill>
              </a:rPr>
              <a:t>Selection of target nuclei</a:t>
            </a:r>
            <a:endParaRPr kumimoji="1" lang="ja-JP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C93B137-568D-1199-1AD5-B4271399343C}"/>
              </a:ext>
            </a:extLst>
          </p:cNvPr>
          <p:cNvSpPr txBox="1"/>
          <p:nvPr/>
        </p:nvSpPr>
        <p:spPr>
          <a:xfrm>
            <a:off x="1029987" y="2462373"/>
            <a:ext cx="4895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T. </a:t>
            </a:r>
            <a:r>
              <a:rPr kumimoji="1" lang="en-US" altLang="ja-JP" sz="1600" dirty="0" err="1"/>
              <a:t>Okudaira</a:t>
            </a:r>
            <a:r>
              <a:rPr kumimoji="1" lang="en-US" altLang="ja-JP" sz="1600" dirty="0"/>
              <a:t>, et al., Phys. Rev. C97, 034622, (2018)</a:t>
            </a:r>
            <a:endParaRPr lang="en-US" altLang="ja-JP" sz="1600" dirty="0"/>
          </a:p>
          <a:p>
            <a:r>
              <a:rPr lang="en-US" altLang="ja-JP" sz="1600" dirty="0"/>
              <a:t>J. Koga, et al., Phys. Rev. C105, 054615, (2022) </a:t>
            </a:r>
            <a:endParaRPr kumimoji="1" lang="ja-JP" altLang="en-US" sz="16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FB908CF-5AEC-864A-5FC5-AECF2C722429}"/>
              </a:ext>
            </a:extLst>
          </p:cNvPr>
          <p:cNvSpPr txBox="1"/>
          <p:nvPr/>
        </p:nvSpPr>
        <p:spPr>
          <a:xfrm>
            <a:off x="3391212" y="2045262"/>
            <a:ext cx="2912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/>
              <a:t>139</a:t>
            </a:r>
            <a:r>
              <a:rPr kumimoji="1" lang="en-US" altLang="ja-JP" dirty="0"/>
              <a:t>La, </a:t>
            </a:r>
            <a:r>
              <a:rPr kumimoji="1" lang="en-US" altLang="ja-JP" baseline="30000" dirty="0"/>
              <a:t>131</a:t>
            </a:r>
            <a:r>
              <a:rPr kumimoji="1" lang="en-US" altLang="ja-JP" dirty="0"/>
              <a:t>Xe, </a:t>
            </a:r>
            <a:r>
              <a:rPr lang="en-US" altLang="ja-JP" baseline="30000" dirty="0"/>
              <a:t>81</a:t>
            </a:r>
            <a:r>
              <a:rPr lang="en-US" altLang="ja-JP" dirty="0"/>
              <a:t>Br, </a:t>
            </a:r>
            <a:r>
              <a:rPr lang="en-US" altLang="ja-JP" baseline="30000" dirty="0"/>
              <a:t>117</a:t>
            </a:r>
            <a:r>
              <a:rPr lang="en-US" altLang="ja-JP" dirty="0"/>
              <a:t>Sn, …</a:t>
            </a:r>
            <a:endParaRPr kumimoji="1" lang="ja-JP" altLang="en-US" baseline="300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BE8347B-0809-DF79-6477-8E5646E6EDEF}"/>
              </a:ext>
            </a:extLst>
          </p:cNvPr>
          <p:cNvSpPr txBox="1"/>
          <p:nvPr/>
        </p:nvSpPr>
        <p:spPr>
          <a:xfrm>
            <a:off x="6367987" y="1648874"/>
            <a:ext cx="4222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accent1"/>
                </a:solidFill>
              </a:rPr>
              <a:t>Verification of S-P mixing model</a:t>
            </a:r>
            <a:endParaRPr kumimoji="1" lang="ja-JP" altLang="en-US" sz="2000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8A029BC5-88F5-B69D-E261-BC76245CEE23}"/>
                  </a:ext>
                </a:extLst>
              </p:cNvPr>
              <p:cNvSpPr txBox="1"/>
              <p:nvPr/>
            </p:nvSpPr>
            <p:spPr>
              <a:xfrm>
                <a:off x="6501888" y="2045262"/>
                <a:ext cx="51072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Measurements of angular correlations in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ja-JP" altLang="en-US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8A029BC5-88F5-B69D-E261-BC76245CEE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1888" y="2045262"/>
                <a:ext cx="5107296" cy="369332"/>
              </a:xfrm>
              <a:prstGeom prst="rect">
                <a:avLst/>
              </a:prstGeom>
              <a:blipFill>
                <a:blip r:embed="rId2"/>
                <a:stretch>
                  <a:fillRect l="-1075" t="-8333" b="-28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C51FC185-4378-2922-BACC-F0A9B5283F4E}"/>
                  </a:ext>
                </a:extLst>
              </p:cNvPr>
              <p:cNvSpPr txBox="1"/>
              <p:nvPr/>
            </p:nvSpPr>
            <p:spPr>
              <a:xfrm>
                <a:off x="944547" y="2045262"/>
                <a:ext cx="25333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Measurements of </a:t>
                </a:r>
                <a14:m>
                  <m:oMath xmlns:m="http://schemas.openxmlformats.org/officeDocument/2006/math">
                    <m:r>
                      <a:rPr kumimoji="1" lang="ja-JP" altLang="en-US" i="1" smtClean="0">
                        <a:latin typeface="Cambria Math" panose="02040503050406030204" pitchFamily="18" charset="0"/>
                      </a:rPr>
                      <m:t>𝜅</m:t>
                    </m:r>
                    <m:d>
                      <m:d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</m:d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C51FC185-4378-2922-BACC-F0A9B5283F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547" y="2045262"/>
                <a:ext cx="2533386" cy="369332"/>
              </a:xfrm>
              <a:prstGeom prst="rect">
                <a:avLst/>
              </a:prstGeom>
              <a:blipFill>
                <a:blip r:embed="rId3"/>
                <a:stretch>
                  <a:fillRect l="-2163" t="-8333" b="-28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A2ECE37-EC67-67A2-C22A-26D706D7F258}"/>
              </a:ext>
            </a:extLst>
          </p:cNvPr>
          <p:cNvSpPr txBox="1"/>
          <p:nvPr/>
        </p:nvSpPr>
        <p:spPr>
          <a:xfrm>
            <a:off x="6571476" y="2462373"/>
            <a:ext cx="5171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T. </a:t>
            </a:r>
            <a:r>
              <a:rPr lang="en-US" altLang="ja-JP" sz="1600" dirty="0"/>
              <a:t>Yamamoto</a:t>
            </a:r>
            <a:r>
              <a:rPr kumimoji="1" lang="en-US" altLang="ja-JP" sz="1600" dirty="0"/>
              <a:t>, et al., Phys. Rev. C101, 064624, (2020)</a:t>
            </a:r>
          </a:p>
          <a:p>
            <a:r>
              <a:rPr lang="en-US" altLang="ja-JP" sz="1600" dirty="0"/>
              <a:t>T. </a:t>
            </a:r>
            <a:r>
              <a:rPr lang="en-US" altLang="ja-JP" sz="1600" dirty="0" err="1"/>
              <a:t>Okudaira</a:t>
            </a:r>
            <a:r>
              <a:rPr lang="en-US" altLang="ja-JP" sz="1600" dirty="0"/>
              <a:t>, et al., Phys. Rev. C104, 014601, (2021) </a:t>
            </a:r>
            <a:endParaRPr kumimoji="1" lang="ja-JP" altLang="en-US" sz="16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332C0F5-46B9-6DD7-4F83-55723DB0A0A9}"/>
              </a:ext>
            </a:extLst>
          </p:cNvPr>
          <p:cNvSpPr txBox="1"/>
          <p:nvPr/>
        </p:nvSpPr>
        <p:spPr>
          <a:xfrm>
            <a:off x="709863" y="3479647"/>
            <a:ext cx="23599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chemeClr val="accent1"/>
                </a:solidFill>
              </a:rPr>
              <a:t>N</a:t>
            </a:r>
            <a:r>
              <a:rPr kumimoji="1" lang="en-US" altLang="ja-JP" sz="2000" b="1" dirty="0">
                <a:solidFill>
                  <a:schemeClr val="accent1"/>
                </a:solidFill>
              </a:rPr>
              <a:t>eutron polarizer</a:t>
            </a:r>
            <a:endParaRPr kumimoji="1" lang="ja-JP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9110FEE-CF70-7230-F4CE-4DCAFC4437CE}"/>
              </a:ext>
            </a:extLst>
          </p:cNvPr>
          <p:cNvSpPr txBox="1"/>
          <p:nvPr/>
        </p:nvSpPr>
        <p:spPr>
          <a:xfrm>
            <a:off x="1109010" y="3891088"/>
            <a:ext cx="156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/>
              <a:t>3</a:t>
            </a:r>
            <a:r>
              <a:rPr kumimoji="1" lang="en-US" altLang="ja-JP" dirty="0"/>
              <a:t>He spin filer</a:t>
            </a:r>
            <a:endParaRPr kumimoji="1" lang="ja-JP" altLang="en-US" baseline="300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830D9E0-BADD-D0CA-29E1-016CF2C0898E}"/>
              </a:ext>
            </a:extLst>
          </p:cNvPr>
          <p:cNvSpPr txBox="1"/>
          <p:nvPr/>
        </p:nvSpPr>
        <p:spPr>
          <a:xfrm>
            <a:off x="1162450" y="4239311"/>
            <a:ext cx="43749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T. </a:t>
            </a:r>
            <a:r>
              <a:rPr kumimoji="1" lang="en-US" altLang="ja-JP" sz="1600" dirty="0" err="1"/>
              <a:t>Okudaira</a:t>
            </a:r>
            <a:r>
              <a:rPr kumimoji="1" lang="en-US" altLang="ja-JP" sz="1600" dirty="0"/>
              <a:t>, et al., NIM A977, 164301 (2020)</a:t>
            </a:r>
            <a:endParaRPr kumimoji="1" lang="ja-JP" altLang="en-US" sz="16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030849B-8218-64B8-F29C-7162D7A2C731}"/>
              </a:ext>
            </a:extLst>
          </p:cNvPr>
          <p:cNvSpPr txBox="1"/>
          <p:nvPr/>
        </p:nvSpPr>
        <p:spPr>
          <a:xfrm>
            <a:off x="6431004" y="3479647"/>
            <a:ext cx="2326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accent1"/>
                </a:solidFill>
              </a:rPr>
              <a:t>Neutron detector</a:t>
            </a:r>
            <a:endParaRPr kumimoji="1" lang="ja-JP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EB4A048-F923-A4EF-6F0B-1C4627EA47EC}"/>
              </a:ext>
            </a:extLst>
          </p:cNvPr>
          <p:cNvSpPr txBox="1"/>
          <p:nvPr/>
        </p:nvSpPr>
        <p:spPr>
          <a:xfrm>
            <a:off x="6598678" y="3927535"/>
            <a:ext cx="4317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D. Schaper, et al., NIM A969, 163961 (2020)</a:t>
            </a:r>
            <a:endParaRPr kumimoji="1" lang="ja-JP" altLang="en-US" sz="1600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F73642E-4642-E48D-0C0D-86B61EFAD8D5}"/>
              </a:ext>
            </a:extLst>
          </p:cNvPr>
          <p:cNvSpPr txBox="1"/>
          <p:nvPr/>
        </p:nvSpPr>
        <p:spPr>
          <a:xfrm>
            <a:off x="8757281" y="4312256"/>
            <a:ext cx="20313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U.S. NOPTREX</a:t>
            </a:r>
          </a:p>
          <a:p>
            <a:r>
              <a:rPr lang="en-US" altLang="ja-JP" sz="2000" b="1" dirty="0"/>
              <a:t>RCNP</a:t>
            </a:r>
            <a:endParaRPr kumimoji="1" lang="ja-JP" altLang="en-US" sz="2000" b="1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A327859-E395-2359-DD80-602290EBEE00}"/>
              </a:ext>
            </a:extLst>
          </p:cNvPr>
          <p:cNvSpPr txBox="1"/>
          <p:nvPr/>
        </p:nvSpPr>
        <p:spPr>
          <a:xfrm>
            <a:off x="709863" y="4977752"/>
            <a:ext cx="2162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accent1"/>
                </a:solidFill>
              </a:rPr>
              <a:t>Polarized target</a:t>
            </a:r>
            <a:endParaRPr kumimoji="1" lang="ja-JP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182C5FD-A86A-8244-EC6E-6748585DD5B1}"/>
              </a:ext>
            </a:extLst>
          </p:cNvPr>
          <p:cNvSpPr txBox="1"/>
          <p:nvPr/>
        </p:nvSpPr>
        <p:spPr>
          <a:xfrm>
            <a:off x="1168719" y="5288763"/>
            <a:ext cx="3868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La polarization by the DNP</a:t>
            </a:r>
            <a:r>
              <a:rPr lang="ja-JP" altLang="en-US" dirty="0"/>
              <a:t> </a:t>
            </a:r>
            <a:r>
              <a:rPr lang="en-US" altLang="ja-JP" dirty="0"/>
              <a:t>and</a:t>
            </a:r>
            <a:r>
              <a:rPr lang="ja-JP" altLang="en-US" dirty="0"/>
              <a:t> </a:t>
            </a:r>
            <a:r>
              <a:rPr lang="en-US" altLang="ja-JP" dirty="0"/>
              <a:t>BF</a:t>
            </a:r>
            <a:endParaRPr kumimoji="1" lang="ja-JP" altLang="en-US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F89784D-5ABA-5C4D-3E24-F46A302B1038}"/>
              </a:ext>
            </a:extLst>
          </p:cNvPr>
          <p:cNvSpPr txBox="1"/>
          <p:nvPr/>
        </p:nvSpPr>
        <p:spPr>
          <a:xfrm>
            <a:off x="1213372" y="5595740"/>
            <a:ext cx="43556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K</a:t>
            </a:r>
            <a:r>
              <a:rPr kumimoji="1" lang="en-US" altLang="ja-JP" sz="1600" dirty="0"/>
              <a:t>. </a:t>
            </a:r>
            <a:r>
              <a:rPr lang="en-US" altLang="ja-JP" sz="1600" dirty="0" err="1"/>
              <a:t>Ishizaki</a:t>
            </a:r>
            <a:r>
              <a:rPr kumimoji="1" lang="en-US" altLang="ja-JP" sz="1600" dirty="0"/>
              <a:t>, et al., NIM A1020, 165845 (2021)</a:t>
            </a:r>
            <a:endParaRPr kumimoji="1" lang="ja-JP" altLang="en-US" sz="16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7F6E013F-7D41-7734-A693-8C57D19D6169}"/>
              </a:ext>
            </a:extLst>
          </p:cNvPr>
          <p:cNvSpPr txBox="1"/>
          <p:nvPr/>
        </p:nvSpPr>
        <p:spPr>
          <a:xfrm>
            <a:off x="6431004" y="5092497"/>
            <a:ext cx="5279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chemeClr val="accent1"/>
                </a:solidFill>
              </a:rPr>
              <a:t>Investigation of pseudomagnetic effects </a:t>
            </a:r>
            <a:endParaRPr kumimoji="1" lang="ja-JP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1B9D0D7-8E3E-AF5D-2455-DD22CA1C0D55}"/>
              </a:ext>
            </a:extLst>
          </p:cNvPr>
          <p:cNvSpPr txBox="1"/>
          <p:nvPr/>
        </p:nvSpPr>
        <p:spPr>
          <a:xfrm>
            <a:off x="6758226" y="5523384"/>
            <a:ext cx="4798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Imaginary B term of </a:t>
            </a:r>
            <a:r>
              <a:rPr kumimoji="1" lang="en-US" altLang="ja-JP" baseline="30000" dirty="0"/>
              <a:t>139</a:t>
            </a:r>
            <a:r>
              <a:rPr kumimoji="1" lang="en-US" altLang="ja-JP" dirty="0"/>
              <a:t>La</a:t>
            </a:r>
          </a:p>
          <a:p>
            <a:r>
              <a:rPr lang="en-US" altLang="ja-JP" dirty="0"/>
              <a:t>First attempt of using polarized </a:t>
            </a:r>
            <a:r>
              <a:rPr lang="en-US" altLang="ja-JP" baseline="30000" dirty="0"/>
              <a:t>139</a:t>
            </a:r>
            <a:r>
              <a:rPr lang="en-US" altLang="ja-JP" dirty="0"/>
              <a:t>La target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9A8B718-71F0-B077-4E78-DE6667279E31}"/>
              </a:ext>
            </a:extLst>
          </p:cNvPr>
          <p:cNvSpPr txBox="1"/>
          <p:nvPr/>
        </p:nvSpPr>
        <p:spPr>
          <a:xfrm>
            <a:off x="1282807" y="5965072"/>
            <a:ext cx="4706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RCNP, Nagoya, Yamagata, </a:t>
            </a:r>
            <a:r>
              <a:rPr kumimoji="1" lang="en-US" altLang="ja-JP" b="1" dirty="0"/>
              <a:t>Tohoku IMR, </a:t>
            </a:r>
          </a:p>
          <a:p>
            <a:r>
              <a:rPr kumimoji="1" lang="en-US" altLang="ja-JP" b="1" dirty="0"/>
              <a:t>Hiroshima, KEK CSC, etc.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3430288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8E1159DC-FBAD-4350-BA81-66EBD7C1F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Outline</a:t>
            </a:r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09DF5F3-D401-40A5-9D98-9E532456CD71}"/>
              </a:ext>
            </a:extLst>
          </p:cNvPr>
          <p:cNvSpPr txBox="1"/>
          <p:nvPr/>
        </p:nvSpPr>
        <p:spPr>
          <a:xfrm>
            <a:off x="838200" y="1874728"/>
            <a:ext cx="1121228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ja-JP" sz="2800" dirty="0"/>
              <a:t>Motivation </a:t>
            </a:r>
          </a:p>
          <a:p>
            <a:r>
              <a:rPr lang="en-US" altLang="ja-JP" sz="2800" dirty="0"/>
              <a:t>     - Search of T-violating effects in a low-energy region -</a:t>
            </a:r>
            <a:endParaRPr kumimoji="1" lang="ja-JP" altLang="en-US" sz="2000" dirty="0"/>
          </a:p>
          <a:p>
            <a:endParaRPr lang="en-US" altLang="ja-JP" sz="2800" dirty="0"/>
          </a:p>
          <a:p>
            <a:pPr marL="514350" indent="-514350">
              <a:buFont typeface="+mj-lt"/>
              <a:buAutoNum type="arabicPeriod" startAt="2"/>
            </a:pPr>
            <a:r>
              <a:rPr lang="en-US" altLang="ja-JP" sz="2800" dirty="0"/>
              <a:t>Enhancement of PNC and T-violation in compound state</a:t>
            </a:r>
            <a:endParaRPr kumimoji="1" lang="ja-JP" altLang="en-US" sz="2000" dirty="0"/>
          </a:p>
          <a:p>
            <a:endParaRPr lang="en-US" altLang="ja-JP" sz="2800" dirty="0"/>
          </a:p>
          <a:p>
            <a:pPr marL="514350" indent="-514350">
              <a:buFont typeface="+mj-lt"/>
              <a:buAutoNum type="arabicPeriod" startAt="3"/>
            </a:pPr>
            <a:r>
              <a:rPr lang="en-US" altLang="ja-JP" sz="2800" dirty="0"/>
              <a:t>Plan of NOPTREX project</a:t>
            </a:r>
            <a:endParaRPr kumimoji="1" lang="en-US" altLang="ja-JP" sz="2800" dirty="0"/>
          </a:p>
          <a:p>
            <a:pPr marL="514350" indent="-514350">
              <a:buFont typeface="+mj-lt"/>
              <a:buAutoNum type="arabicPeriod" startAt="3"/>
            </a:pPr>
            <a:endParaRPr kumimoji="1" lang="en-US" altLang="ja-JP" sz="2800" dirty="0"/>
          </a:p>
          <a:p>
            <a:pPr marL="514350" indent="-514350">
              <a:buFont typeface="+mj-lt"/>
              <a:buAutoNum type="arabicPeriod" startAt="3"/>
            </a:pPr>
            <a:r>
              <a:rPr lang="en-US" altLang="ja-JP" sz="2800" dirty="0"/>
              <a:t>Summary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1588198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>
            <a:extLst>
              <a:ext uri="{FF2B5EF4-FFF2-40B4-BE49-F238E27FC236}">
                <a16:creationId xmlns:a16="http://schemas.microsoft.com/office/drawing/2014/main" id="{5F27C248-29EB-8ACF-E8D5-AD6BAEFB8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7360" y="83923"/>
            <a:ext cx="5077838" cy="666765"/>
          </a:xfrm>
        </p:spPr>
        <p:txBody>
          <a:bodyPr>
            <a:noAutofit/>
          </a:bodyPr>
          <a:lstStyle/>
          <a:p>
            <a:r>
              <a:rPr kumimoji="1" lang="en-US" altLang="ja-JP" sz="3600" dirty="0"/>
              <a:t>NOPTREX</a:t>
            </a:r>
            <a:r>
              <a:rPr lang="ja-JP" altLang="en-US" sz="3600" dirty="0"/>
              <a:t> </a:t>
            </a:r>
            <a:r>
              <a:rPr lang="en-US" altLang="ja-JP" sz="3600" dirty="0"/>
              <a:t>collaboration</a:t>
            </a:r>
            <a:r>
              <a:rPr lang="ja-JP" altLang="en-US" sz="3600" dirty="0"/>
              <a:t> </a:t>
            </a:r>
            <a:endParaRPr kumimoji="1" lang="ja-JP" altLang="en-US" sz="36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1646F81-32DC-7B66-DA40-55AC17F91931}"/>
              </a:ext>
            </a:extLst>
          </p:cNvPr>
          <p:cNvSpPr txBox="1"/>
          <p:nvPr/>
        </p:nvSpPr>
        <p:spPr>
          <a:xfrm>
            <a:off x="3254521" y="659197"/>
            <a:ext cx="6474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(Neutron Optical Party &amp; Time Reversal Experiment)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1E38AC0-2F89-EB8A-E98A-67E38CD43A1B}"/>
              </a:ext>
            </a:extLst>
          </p:cNvPr>
          <p:cNvSpPr txBox="1"/>
          <p:nvPr/>
        </p:nvSpPr>
        <p:spPr>
          <a:xfrm>
            <a:off x="333837" y="934600"/>
            <a:ext cx="1409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0070C0"/>
                </a:solidFill>
              </a:rPr>
              <a:t>Nagoya Univ. </a:t>
            </a:r>
            <a:endParaRPr kumimoji="1" lang="ja-JP" altLang="en-US" sz="1400" b="1" dirty="0">
              <a:solidFill>
                <a:srgbClr val="0070C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6BD525A-B785-38E3-C383-5E8AECABEEB2}"/>
              </a:ext>
            </a:extLst>
          </p:cNvPr>
          <p:cNvSpPr txBox="1"/>
          <p:nvPr/>
        </p:nvSpPr>
        <p:spPr>
          <a:xfrm>
            <a:off x="522810" y="1169750"/>
            <a:ext cx="56890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H. M. Shimizu, M. </a:t>
            </a:r>
            <a:r>
              <a:rPr kumimoji="1" lang="en-US" altLang="ja-JP" sz="1400" dirty="0" err="1"/>
              <a:t>Kitaguchi</a:t>
            </a:r>
            <a:r>
              <a:rPr kumimoji="1" lang="en-US" altLang="ja-JP" sz="1400" dirty="0"/>
              <a:t>, K. </a:t>
            </a:r>
            <a:r>
              <a:rPr kumimoji="1" lang="en-US" altLang="ja-JP" sz="1400" dirty="0" err="1"/>
              <a:t>Hirota</a:t>
            </a:r>
            <a:r>
              <a:rPr kumimoji="1" lang="en-US" altLang="ja-JP" sz="1400" dirty="0"/>
              <a:t>, T. </a:t>
            </a:r>
            <a:r>
              <a:rPr kumimoji="1" lang="en-US" altLang="ja-JP" sz="1400" dirty="0" err="1"/>
              <a:t>Okudaira</a:t>
            </a:r>
            <a:r>
              <a:rPr kumimoji="1" lang="en-US" altLang="ja-JP" sz="1400" dirty="0"/>
              <a:t>, T. Yamamoto,  K. </a:t>
            </a:r>
            <a:r>
              <a:rPr kumimoji="1" lang="en-US" altLang="ja-JP" sz="1400" dirty="0" err="1"/>
              <a:t>Ishizaki</a:t>
            </a:r>
            <a:r>
              <a:rPr kumimoji="1" lang="en-US" altLang="ja-JP" sz="1400" dirty="0"/>
              <a:t>, Y. </a:t>
            </a:r>
            <a:r>
              <a:rPr kumimoji="1" lang="en-US" altLang="ja-JP" sz="1400" dirty="0" err="1"/>
              <a:t>Niinomi</a:t>
            </a:r>
            <a:r>
              <a:rPr kumimoji="1" lang="en-US" altLang="ja-JP" sz="1400" dirty="0"/>
              <a:t>, I. Ide, H. Tada, H. </a:t>
            </a:r>
            <a:r>
              <a:rPr kumimoji="1" lang="en-US" altLang="ja-JP" sz="1400" dirty="0" err="1"/>
              <a:t>Hotta</a:t>
            </a:r>
            <a:r>
              <a:rPr kumimoji="1" lang="en-US" altLang="ja-JP" sz="1400" dirty="0"/>
              <a:t>, T. Hasegawa, Y. Ito, R. </a:t>
            </a:r>
            <a:r>
              <a:rPr kumimoji="1" lang="en-US" altLang="ja-JP" sz="1400" dirty="0" err="1"/>
              <a:t>Nakabe</a:t>
            </a:r>
            <a:r>
              <a:rPr kumimoji="1" lang="en-US" altLang="ja-JP" sz="1400" dirty="0"/>
              <a:t>, Y. </a:t>
            </a:r>
            <a:r>
              <a:rPr kumimoji="1" lang="en-US" altLang="ja-JP" sz="1400" dirty="0" err="1"/>
              <a:t>Kiyanagi</a:t>
            </a:r>
            <a:r>
              <a:rPr kumimoji="1" lang="en-US" altLang="ja-JP" sz="1400" dirty="0"/>
              <a:t>, N. Wada, T. Matsushita</a:t>
            </a:r>
            <a:endParaRPr kumimoji="1" lang="ja-JP" altLang="en-US" sz="14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15684A0-57FB-E08F-1513-B500748EFBCA}"/>
              </a:ext>
            </a:extLst>
          </p:cNvPr>
          <p:cNvSpPr txBox="1"/>
          <p:nvPr/>
        </p:nvSpPr>
        <p:spPr>
          <a:xfrm>
            <a:off x="395537" y="1862566"/>
            <a:ext cx="1266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0070C0"/>
                </a:solidFill>
              </a:rPr>
              <a:t>Kyushu Univ.</a:t>
            </a:r>
            <a:endParaRPr kumimoji="1" lang="ja-JP" altLang="en-US" sz="1400" b="1" dirty="0">
              <a:solidFill>
                <a:srgbClr val="0070C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00B144B-2F49-87E5-E627-35282A633977}"/>
              </a:ext>
            </a:extLst>
          </p:cNvPr>
          <p:cNvSpPr txBox="1"/>
          <p:nvPr/>
        </p:nvSpPr>
        <p:spPr>
          <a:xfrm>
            <a:off x="618338" y="2092365"/>
            <a:ext cx="1639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T. Yoshioka, J. Koga, </a:t>
            </a:r>
            <a:endParaRPr kumimoji="1" lang="ja-JP" altLang="en-US" sz="14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1824BFA-77AE-FD7E-D5F6-91118F52DAE0}"/>
              </a:ext>
            </a:extLst>
          </p:cNvPr>
          <p:cNvSpPr txBox="1"/>
          <p:nvPr/>
        </p:nvSpPr>
        <p:spPr>
          <a:xfrm>
            <a:off x="395537" y="2349624"/>
            <a:ext cx="630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0070C0"/>
                </a:solidFill>
              </a:rPr>
              <a:t>JAEA</a:t>
            </a:r>
            <a:endParaRPr kumimoji="1" lang="ja-JP" altLang="en-US" sz="1400" b="1" dirty="0">
              <a:solidFill>
                <a:srgbClr val="0070C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FA15C57-DD73-FF2F-F1EA-BC71EBAC33C1}"/>
              </a:ext>
            </a:extLst>
          </p:cNvPr>
          <p:cNvSpPr txBox="1"/>
          <p:nvPr/>
        </p:nvSpPr>
        <p:spPr>
          <a:xfrm>
            <a:off x="622684" y="2538900"/>
            <a:ext cx="42466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S. </a:t>
            </a:r>
            <a:r>
              <a:rPr kumimoji="1" lang="en-US" altLang="ja-JP" sz="1400" dirty="0" err="1"/>
              <a:t>Endoh</a:t>
            </a:r>
            <a:r>
              <a:rPr kumimoji="1" lang="en-US" altLang="ja-JP" sz="1400" dirty="0"/>
              <a:t>, A. Kimura, H. Harada, K. Sakai, T. Oku</a:t>
            </a:r>
            <a:endParaRPr kumimoji="1" lang="ja-JP" altLang="en-US" sz="14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BD0ED46-48FD-5467-259F-9C8955500D87}"/>
              </a:ext>
            </a:extLst>
          </p:cNvPr>
          <p:cNvSpPr txBox="1"/>
          <p:nvPr/>
        </p:nvSpPr>
        <p:spPr>
          <a:xfrm>
            <a:off x="395537" y="2776719"/>
            <a:ext cx="1221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0070C0"/>
                </a:solidFill>
              </a:rPr>
              <a:t>Osaka Univ.</a:t>
            </a:r>
            <a:endParaRPr kumimoji="1" lang="ja-JP" altLang="en-US" sz="1400" b="1" dirty="0">
              <a:solidFill>
                <a:srgbClr val="0070C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7E7C703-020D-9673-6F7C-9C73BBFB05B3}"/>
              </a:ext>
            </a:extLst>
          </p:cNvPr>
          <p:cNvSpPr txBox="1"/>
          <p:nvPr/>
        </p:nvSpPr>
        <p:spPr>
          <a:xfrm>
            <a:off x="618338" y="3002753"/>
            <a:ext cx="4536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T. </a:t>
            </a:r>
            <a:r>
              <a:rPr kumimoji="1" lang="en-US" altLang="ja-JP" sz="1400" dirty="0" err="1"/>
              <a:t>Shima</a:t>
            </a:r>
            <a:r>
              <a:rPr kumimoji="1" lang="en-US" altLang="ja-JP" sz="1400" dirty="0"/>
              <a:t>, H. Yoshikawa, K. Ogata, H. </a:t>
            </a:r>
            <a:r>
              <a:rPr kumimoji="1" lang="en-US" altLang="ja-JP" sz="1400" dirty="0" err="1"/>
              <a:t>Kohri</a:t>
            </a:r>
            <a:r>
              <a:rPr kumimoji="1" lang="en-US" altLang="ja-JP" sz="1400" dirty="0"/>
              <a:t>, M. </a:t>
            </a:r>
            <a:r>
              <a:rPr kumimoji="1" lang="en-US" altLang="ja-JP" sz="1400" dirty="0" err="1"/>
              <a:t>Yosoi</a:t>
            </a:r>
            <a:endParaRPr kumimoji="1" lang="ja-JP" altLang="en-US" sz="14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4327ED7-2EF9-928D-CCD3-289F6DA16AE0}"/>
              </a:ext>
            </a:extLst>
          </p:cNvPr>
          <p:cNvSpPr txBox="1"/>
          <p:nvPr/>
        </p:nvSpPr>
        <p:spPr>
          <a:xfrm>
            <a:off x="395537" y="3286597"/>
            <a:ext cx="1651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0070C0"/>
                </a:solidFill>
              </a:rPr>
              <a:t>Tokyo Inst. Tech. </a:t>
            </a:r>
            <a:endParaRPr kumimoji="1" lang="ja-JP" altLang="en-US" sz="1400" b="1" dirty="0">
              <a:solidFill>
                <a:srgbClr val="0070C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A63A95A-2793-A762-6D0E-64B6DDBCBEAC}"/>
              </a:ext>
            </a:extLst>
          </p:cNvPr>
          <p:cNvSpPr txBox="1"/>
          <p:nvPr/>
        </p:nvSpPr>
        <p:spPr>
          <a:xfrm>
            <a:off x="618338" y="3532804"/>
            <a:ext cx="2720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H. Fujioka, Y. </a:t>
            </a:r>
            <a:r>
              <a:rPr kumimoji="1" lang="en-US" altLang="ja-JP" sz="1400" dirty="0" err="1"/>
              <a:t>Tani</a:t>
            </a:r>
            <a:r>
              <a:rPr kumimoji="1" lang="en-US" altLang="ja-JP" sz="1400" dirty="0"/>
              <a:t>, K. Kameda</a:t>
            </a:r>
            <a:endParaRPr kumimoji="1" lang="ja-JP" altLang="en-US" sz="14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4FF2F3E-F46E-C46C-BCFE-C05EABDBA86B}"/>
              </a:ext>
            </a:extLst>
          </p:cNvPr>
          <p:cNvSpPr txBox="1"/>
          <p:nvPr/>
        </p:nvSpPr>
        <p:spPr>
          <a:xfrm>
            <a:off x="395537" y="3770056"/>
            <a:ext cx="1505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0070C0"/>
                </a:solidFill>
              </a:rPr>
              <a:t>Hiroshima Univ.</a:t>
            </a:r>
            <a:endParaRPr kumimoji="1" lang="ja-JP" altLang="en-US" sz="1400" b="1" dirty="0">
              <a:solidFill>
                <a:srgbClr val="0070C0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80BD318-C9CF-F791-4B4C-4278F97FBD5A}"/>
              </a:ext>
            </a:extLst>
          </p:cNvPr>
          <p:cNvSpPr txBox="1"/>
          <p:nvPr/>
        </p:nvSpPr>
        <p:spPr>
          <a:xfrm>
            <a:off x="618337" y="3997505"/>
            <a:ext cx="2586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M. Iinuma, M. Abe, S. Wada</a:t>
            </a:r>
            <a:endParaRPr kumimoji="1" lang="ja-JP" altLang="en-US" sz="14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5EE4D12-590B-4B05-5DA4-4C9DD147A97A}"/>
              </a:ext>
            </a:extLst>
          </p:cNvPr>
          <p:cNvSpPr txBox="1"/>
          <p:nvPr/>
        </p:nvSpPr>
        <p:spPr>
          <a:xfrm>
            <a:off x="395537" y="4235796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0070C0"/>
                </a:solidFill>
              </a:rPr>
              <a:t>Yamagata Univ.</a:t>
            </a:r>
            <a:endParaRPr kumimoji="1" lang="ja-JP" altLang="en-US" sz="1400" b="1" dirty="0">
              <a:solidFill>
                <a:srgbClr val="0070C0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C3F4CC6-8841-62E0-ABF0-2AA9A77D9B46}"/>
              </a:ext>
            </a:extLst>
          </p:cNvPr>
          <p:cNvSpPr txBox="1"/>
          <p:nvPr/>
        </p:nvSpPr>
        <p:spPr>
          <a:xfrm>
            <a:off x="627482" y="4467021"/>
            <a:ext cx="3146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T. Iwata, Y. Miyachi, Y. </a:t>
            </a:r>
            <a:r>
              <a:rPr kumimoji="1" lang="en-US" altLang="ja-JP" sz="1400" dirty="0" err="1"/>
              <a:t>Takanashi</a:t>
            </a:r>
            <a:endParaRPr kumimoji="1" lang="ja-JP" altLang="en-US" sz="14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79058AC-C3A1-A876-614F-B70885A81FD2}"/>
              </a:ext>
            </a:extLst>
          </p:cNvPr>
          <p:cNvSpPr txBox="1"/>
          <p:nvPr/>
        </p:nvSpPr>
        <p:spPr>
          <a:xfrm>
            <a:off x="395537" y="4750185"/>
            <a:ext cx="1326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0070C0"/>
                </a:solidFill>
              </a:rPr>
              <a:t>Tohoku Univ. </a:t>
            </a:r>
            <a:endParaRPr kumimoji="1" lang="ja-JP" altLang="en-US" sz="1400" b="1" dirty="0">
              <a:solidFill>
                <a:srgbClr val="0070C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36E3D1C-3795-5175-00AD-2F139F737FBD}"/>
              </a:ext>
            </a:extLst>
          </p:cNvPr>
          <p:cNvSpPr txBox="1"/>
          <p:nvPr/>
        </p:nvSpPr>
        <p:spPr>
          <a:xfrm>
            <a:off x="645320" y="4960907"/>
            <a:ext cx="374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M. Fujita, Y. Ikeda, T. Taniguchi, S. Takada</a:t>
            </a:r>
            <a:endParaRPr kumimoji="1" lang="ja-JP" altLang="en-US" sz="14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87D1CB-63DE-02A9-DF84-A12BF6799E72}"/>
              </a:ext>
            </a:extLst>
          </p:cNvPr>
          <p:cNvSpPr txBox="1"/>
          <p:nvPr/>
        </p:nvSpPr>
        <p:spPr>
          <a:xfrm>
            <a:off x="395537" y="5190256"/>
            <a:ext cx="498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0070C0"/>
                </a:solidFill>
              </a:rPr>
              <a:t>KEK</a:t>
            </a:r>
            <a:endParaRPr kumimoji="1" lang="ja-JP" altLang="en-US" sz="1400" b="1" dirty="0">
              <a:solidFill>
                <a:srgbClr val="0070C0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08F9B25-C57B-BE61-44D5-6AA0C194112F}"/>
              </a:ext>
            </a:extLst>
          </p:cNvPr>
          <p:cNvSpPr txBox="1"/>
          <p:nvPr/>
        </p:nvSpPr>
        <p:spPr>
          <a:xfrm>
            <a:off x="661084" y="5341647"/>
            <a:ext cx="48013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T. </a:t>
            </a:r>
            <a:r>
              <a:rPr kumimoji="1" lang="en-US" altLang="ja-JP" sz="1400" dirty="0" err="1"/>
              <a:t>Ino</a:t>
            </a:r>
            <a:r>
              <a:rPr kumimoji="1" lang="en-US" altLang="ja-JP" sz="1400" dirty="0"/>
              <a:t>, S. Ishimoto, K. </a:t>
            </a:r>
            <a:r>
              <a:rPr kumimoji="1" lang="en-US" altLang="ja-JP" sz="1400" dirty="0" err="1"/>
              <a:t>Taketani</a:t>
            </a:r>
            <a:r>
              <a:rPr kumimoji="1" lang="en-US" altLang="ja-JP" sz="1400" dirty="0"/>
              <a:t>, K. Mishima, G. Ichikawa</a:t>
            </a:r>
            <a:endParaRPr kumimoji="1" lang="ja-JP" altLang="en-US" sz="14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349B960-A058-263B-2604-9AB040D362CD}"/>
              </a:ext>
            </a:extLst>
          </p:cNvPr>
          <p:cNvSpPr txBox="1"/>
          <p:nvPr/>
        </p:nvSpPr>
        <p:spPr>
          <a:xfrm>
            <a:off x="395537" y="5578115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0070C0"/>
                </a:solidFill>
              </a:rPr>
              <a:t>RIKEN</a:t>
            </a:r>
            <a:endParaRPr kumimoji="1" lang="ja-JP" altLang="en-US" sz="1400" b="1" dirty="0">
              <a:solidFill>
                <a:srgbClr val="0070C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99DA4A3-61BA-2A87-3727-A01B10EA833D}"/>
              </a:ext>
            </a:extLst>
          </p:cNvPr>
          <p:cNvSpPr txBox="1"/>
          <p:nvPr/>
        </p:nvSpPr>
        <p:spPr>
          <a:xfrm>
            <a:off x="633743" y="5788554"/>
            <a:ext cx="51741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Y. Yamagata, H. Ikegami, T. </a:t>
            </a:r>
            <a:r>
              <a:rPr kumimoji="1" lang="en-US" altLang="ja-JP" sz="1400" dirty="0" err="1"/>
              <a:t>Uesaka</a:t>
            </a:r>
            <a:r>
              <a:rPr kumimoji="1" lang="en-US" altLang="ja-JP" sz="1400" dirty="0"/>
              <a:t>, K. </a:t>
            </a:r>
            <a:r>
              <a:rPr kumimoji="1" lang="en-US" altLang="ja-JP" sz="1400" dirty="0" err="1"/>
              <a:t>Tateishi</a:t>
            </a:r>
            <a:r>
              <a:rPr kumimoji="1" lang="en-US" altLang="ja-JP" sz="1400" dirty="0"/>
              <a:t>, D. Miura</a:t>
            </a:r>
            <a:endParaRPr kumimoji="1" lang="ja-JP" altLang="en-US" sz="1400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C3A65BC-4434-6839-66A4-28215A8D7A2B}"/>
              </a:ext>
            </a:extLst>
          </p:cNvPr>
          <p:cNvSpPr txBox="1"/>
          <p:nvPr/>
        </p:nvSpPr>
        <p:spPr>
          <a:xfrm>
            <a:off x="4167749" y="3277453"/>
            <a:ext cx="15231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0070C0"/>
                </a:solidFill>
              </a:rPr>
              <a:t>Ashikaga Univ. </a:t>
            </a:r>
            <a:endParaRPr kumimoji="1" lang="ja-JP" altLang="en-US" sz="1400" b="1" dirty="0">
              <a:solidFill>
                <a:srgbClr val="0070C0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90C3FE4-BEF5-F47E-DCFE-9961C1A9D341}"/>
              </a:ext>
            </a:extLst>
          </p:cNvPr>
          <p:cNvSpPr txBox="1"/>
          <p:nvPr/>
        </p:nvSpPr>
        <p:spPr>
          <a:xfrm>
            <a:off x="4460847" y="3539598"/>
            <a:ext cx="1374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D. Takahashi</a:t>
            </a:r>
            <a:endParaRPr kumimoji="1" lang="ja-JP" altLang="en-US" sz="140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2EE2ABE-FCDD-4244-8A23-9587FC01B205}"/>
              </a:ext>
            </a:extLst>
          </p:cNvPr>
          <p:cNvSpPr txBox="1"/>
          <p:nvPr/>
        </p:nvSpPr>
        <p:spPr>
          <a:xfrm>
            <a:off x="4167749" y="3760912"/>
            <a:ext cx="2047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0070C0"/>
                </a:solidFill>
              </a:rPr>
              <a:t>Japan Women’s Univ.</a:t>
            </a:r>
            <a:endParaRPr kumimoji="1" lang="ja-JP" altLang="en-US" sz="1400" b="1" dirty="0">
              <a:solidFill>
                <a:srgbClr val="0070C0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D940C1F-7D93-11DD-DDAE-D61A633BFF88}"/>
              </a:ext>
            </a:extLst>
          </p:cNvPr>
          <p:cNvSpPr txBox="1"/>
          <p:nvPr/>
        </p:nvSpPr>
        <p:spPr>
          <a:xfrm>
            <a:off x="4475214" y="3988362"/>
            <a:ext cx="1114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R. Ishiguro</a:t>
            </a:r>
            <a:endParaRPr kumimoji="1" lang="ja-JP" altLang="en-US" sz="14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747431B-A9CE-27AE-4518-B6D096A7239E}"/>
              </a:ext>
            </a:extLst>
          </p:cNvPr>
          <p:cNvSpPr txBox="1"/>
          <p:nvPr/>
        </p:nvSpPr>
        <p:spPr>
          <a:xfrm>
            <a:off x="3204919" y="6048412"/>
            <a:ext cx="1200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0070C0"/>
                </a:solidFill>
              </a:rPr>
              <a:t>Kyoto Univ. </a:t>
            </a:r>
            <a:endParaRPr kumimoji="1" lang="ja-JP" altLang="en-US" sz="1400" b="1" dirty="0">
              <a:solidFill>
                <a:srgbClr val="0070C0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30012EF-991B-8AB7-41F5-C938F80852E7}"/>
              </a:ext>
            </a:extLst>
          </p:cNvPr>
          <p:cNvSpPr txBox="1"/>
          <p:nvPr/>
        </p:nvSpPr>
        <p:spPr>
          <a:xfrm>
            <a:off x="3304283" y="6278849"/>
            <a:ext cx="30075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K Hagino, Y. I. Takahashi, M. Hino</a:t>
            </a:r>
            <a:endParaRPr kumimoji="1" lang="ja-JP" altLang="en-US" sz="1400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712FC3B-F325-E1B3-9508-4B3E39FD5E19}"/>
              </a:ext>
            </a:extLst>
          </p:cNvPr>
          <p:cNvSpPr txBox="1"/>
          <p:nvPr/>
        </p:nvSpPr>
        <p:spPr>
          <a:xfrm>
            <a:off x="395537" y="6052555"/>
            <a:ext cx="1702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0070C0"/>
                </a:solidFill>
              </a:rPr>
              <a:t>Kyungpook Univ. </a:t>
            </a:r>
            <a:endParaRPr kumimoji="1" lang="ja-JP" altLang="en-US" sz="1400" b="1" dirty="0">
              <a:solidFill>
                <a:srgbClr val="0070C0"/>
              </a:solidFill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36AECB0-9315-E9A6-E671-DA96A9265AF0}"/>
              </a:ext>
            </a:extLst>
          </p:cNvPr>
          <p:cNvSpPr txBox="1"/>
          <p:nvPr/>
        </p:nvSpPr>
        <p:spPr>
          <a:xfrm>
            <a:off x="633744" y="6299259"/>
            <a:ext cx="2678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G. N. Kim, S. W. Lee, H. J. Kim</a:t>
            </a:r>
            <a:endParaRPr kumimoji="1" lang="ja-JP" altLang="en-US" sz="1400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62D107E-FED0-117F-9108-23A7B539C187}"/>
              </a:ext>
            </a:extLst>
          </p:cNvPr>
          <p:cNvSpPr txBox="1"/>
          <p:nvPr/>
        </p:nvSpPr>
        <p:spPr>
          <a:xfrm>
            <a:off x="4167749" y="4236624"/>
            <a:ext cx="2044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0070C0"/>
                </a:solidFill>
              </a:rPr>
              <a:t>Univ. British Columbia</a:t>
            </a:r>
            <a:endParaRPr kumimoji="1" lang="ja-JP" altLang="en-US" sz="1400" b="1" dirty="0">
              <a:solidFill>
                <a:srgbClr val="0070C0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F771A1F-55DC-10A5-1924-DD6210145ED5}"/>
              </a:ext>
            </a:extLst>
          </p:cNvPr>
          <p:cNvSpPr txBox="1"/>
          <p:nvPr/>
        </p:nvSpPr>
        <p:spPr>
          <a:xfrm>
            <a:off x="4475214" y="4447346"/>
            <a:ext cx="1114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T. </a:t>
            </a:r>
            <a:r>
              <a:rPr kumimoji="1" lang="en-US" altLang="ja-JP" sz="1400" dirty="0" err="1"/>
              <a:t>Momose</a:t>
            </a:r>
            <a:endParaRPr kumimoji="1" lang="ja-JP" altLang="en-US" sz="1400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DE17FCFF-F02B-0E5F-C15B-C20A285D8EEB}"/>
              </a:ext>
            </a:extLst>
          </p:cNvPr>
          <p:cNvSpPr txBox="1"/>
          <p:nvPr/>
        </p:nvSpPr>
        <p:spPr>
          <a:xfrm>
            <a:off x="6400874" y="1009031"/>
            <a:ext cx="1358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7030A0"/>
                </a:solidFill>
              </a:rPr>
              <a:t>Indiana Univ. </a:t>
            </a:r>
            <a:endParaRPr kumimoji="1" lang="ja-JP" altLang="en-US" sz="1400" b="1" dirty="0">
              <a:solidFill>
                <a:srgbClr val="7030A0"/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1D0E7A8B-A173-91E3-D63F-5FCD807ACEAC}"/>
              </a:ext>
            </a:extLst>
          </p:cNvPr>
          <p:cNvSpPr txBox="1"/>
          <p:nvPr/>
        </p:nvSpPr>
        <p:spPr>
          <a:xfrm>
            <a:off x="6441119" y="1219781"/>
            <a:ext cx="5594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W. M. Snow, C. </a:t>
            </a:r>
            <a:r>
              <a:rPr kumimoji="1" lang="en-US" altLang="ja-JP" sz="1400" dirty="0" err="1"/>
              <a:t>Auton</a:t>
            </a:r>
            <a:r>
              <a:rPr kumimoji="1" lang="en-US" altLang="ja-JP" sz="1400" dirty="0"/>
              <a:t>, J. </a:t>
            </a:r>
            <a:r>
              <a:rPr kumimoji="1" lang="en-US" altLang="ja-JP" sz="1400" dirty="0" err="1"/>
              <a:t>Carini</a:t>
            </a:r>
            <a:r>
              <a:rPr kumimoji="1" lang="en-US" altLang="ja-JP" sz="1400" dirty="0"/>
              <a:t>, J. </a:t>
            </a:r>
            <a:r>
              <a:rPr kumimoji="1" lang="en-US" altLang="ja-JP" sz="1400" dirty="0" err="1"/>
              <a:t>Curole</a:t>
            </a:r>
            <a:r>
              <a:rPr kumimoji="1" lang="en-US" altLang="ja-JP" sz="1400" dirty="0"/>
              <a:t>, K. Dickerson, J. </a:t>
            </a:r>
            <a:r>
              <a:rPr kumimoji="1" lang="en-US" altLang="ja-JP" sz="1400" dirty="0" err="1"/>
              <a:t>Doskow</a:t>
            </a:r>
            <a:r>
              <a:rPr kumimoji="1" lang="en-US" altLang="ja-JP" sz="1400" dirty="0"/>
              <a:t>, </a:t>
            </a:r>
          </a:p>
          <a:p>
            <a:r>
              <a:rPr kumimoji="1" lang="en-US" altLang="ja-JP" sz="1400" dirty="0"/>
              <a:t>H. Lu, G. Otero, J. </a:t>
            </a:r>
            <a:r>
              <a:rPr kumimoji="1" lang="en-US" altLang="ja-JP" sz="1400" dirty="0" err="1"/>
              <a:t>Vanderwerp</a:t>
            </a:r>
            <a:r>
              <a:rPr kumimoji="1" lang="en-US" altLang="ja-JP" sz="1400" dirty="0"/>
              <a:t>, G. Visser</a:t>
            </a:r>
            <a:endParaRPr kumimoji="1" lang="ja-JP" altLang="en-US" sz="1400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5695A7B-0AD8-8E76-6C54-E7BC8A8C7935}"/>
              </a:ext>
            </a:extLst>
          </p:cNvPr>
          <p:cNvSpPr txBox="1"/>
          <p:nvPr/>
        </p:nvSpPr>
        <p:spPr>
          <a:xfrm>
            <a:off x="6400874" y="1662712"/>
            <a:ext cx="21868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7030A0"/>
                </a:solidFill>
              </a:rPr>
              <a:t>Univ. of South Carolina </a:t>
            </a:r>
            <a:endParaRPr kumimoji="1" lang="ja-JP" altLang="en-US" sz="1400" b="1" dirty="0">
              <a:solidFill>
                <a:srgbClr val="7030A0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3A807FE2-A953-A17B-B446-38DF0812B083}"/>
              </a:ext>
            </a:extLst>
          </p:cNvPr>
          <p:cNvSpPr txBox="1"/>
          <p:nvPr/>
        </p:nvSpPr>
        <p:spPr>
          <a:xfrm>
            <a:off x="6581969" y="1886645"/>
            <a:ext cx="1106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V. Gudkov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61234CD-5124-1CCB-DFED-29FD30A40B6A}"/>
              </a:ext>
            </a:extLst>
          </p:cNvPr>
          <p:cNvSpPr txBox="1"/>
          <p:nvPr/>
        </p:nvSpPr>
        <p:spPr>
          <a:xfrm>
            <a:off x="6400874" y="2112750"/>
            <a:ext cx="23567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7030A0"/>
                </a:solidFill>
              </a:rPr>
              <a:t>Oak Ridge National Lab. </a:t>
            </a:r>
            <a:endParaRPr kumimoji="1" lang="ja-JP" altLang="en-US" sz="1400" b="1" dirty="0">
              <a:solidFill>
                <a:srgbClr val="7030A0"/>
              </a:solidFill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5A318E28-F705-F0AC-5D02-FD3243A7218D}"/>
              </a:ext>
            </a:extLst>
          </p:cNvPr>
          <p:cNvSpPr txBox="1"/>
          <p:nvPr/>
        </p:nvSpPr>
        <p:spPr>
          <a:xfrm>
            <a:off x="6581969" y="2340979"/>
            <a:ext cx="3187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J. D. Bowman, S. </a:t>
            </a:r>
            <a:r>
              <a:rPr kumimoji="1" lang="en-US" altLang="ja-JP" sz="1400" dirty="0" err="1"/>
              <a:t>Penttila</a:t>
            </a:r>
            <a:r>
              <a:rPr kumimoji="1" lang="en-US" altLang="ja-JP" sz="1400" dirty="0"/>
              <a:t>, P. Jiang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3C08EFFE-CE8C-DEC9-E946-229C0E0DA45D}"/>
              </a:ext>
            </a:extLst>
          </p:cNvPr>
          <p:cNvSpPr txBox="1"/>
          <p:nvPr/>
        </p:nvSpPr>
        <p:spPr>
          <a:xfrm>
            <a:off x="6400874" y="2606322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7030A0"/>
                </a:solidFill>
              </a:rPr>
              <a:t>Univ. Kentucky </a:t>
            </a:r>
            <a:endParaRPr kumimoji="1" lang="ja-JP" altLang="en-US" sz="1400" b="1" dirty="0">
              <a:solidFill>
                <a:srgbClr val="7030A0"/>
              </a:solidFill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3E9AF975-53EE-AECA-AA10-1354ECC7E82C}"/>
              </a:ext>
            </a:extLst>
          </p:cNvPr>
          <p:cNvSpPr txBox="1"/>
          <p:nvPr/>
        </p:nvSpPr>
        <p:spPr>
          <a:xfrm>
            <a:off x="6581969" y="2834551"/>
            <a:ext cx="30075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C. Crawford, B. Plaster, H. </a:t>
            </a:r>
            <a:r>
              <a:rPr kumimoji="1" lang="en-US" altLang="ja-JP" sz="1400" dirty="0" err="1"/>
              <a:t>Dhahri</a:t>
            </a:r>
            <a:endParaRPr kumimoji="1" lang="en-US" altLang="ja-JP" sz="1400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2DB6075B-16C7-5EC0-A0B6-31F80BB765E8}"/>
              </a:ext>
            </a:extLst>
          </p:cNvPr>
          <p:cNvSpPr txBox="1"/>
          <p:nvPr/>
        </p:nvSpPr>
        <p:spPr>
          <a:xfrm>
            <a:off x="6400874" y="3098052"/>
            <a:ext cx="23631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7030A0"/>
                </a:solidFill>
              </a:rPr>
              <a:t>Los Alamos National Lab.</a:t>
            </a:r>
            <a:endParaRPr kumimoji="1" lang="ja-JP" altLang="en-US" sz="1400" b="1" dirty="0">
              <a:solidFill>
                <a:srgbClr val="7030A0"/>
              </a:solidFill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3CF9A740-0474-2E89-ECDF-C904351E713F}"/>
              </a:ext>
            </a:extLst>
          </p:cNvPr>
          <p:cNvSpPr txBox="1"/>
          <p:nvPr/>
        </p:nvSpPr>
        <p:spPr>
          <a:xfrm>
            <a:off x="6581969" y="3319549"/>
            <a:ext cx="1148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D. Schaper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EEE7BCE-CFB5-3981-9EE7-70CC58337475}"/>
              </a:ext>
            </a:extLst>
          </p:cNvPr>
          <p:cNvSpPr txBox="1"/>
          <p:nvPr/>
        </p:nvSpPr>
        <p:spPr>
          <a:xfrm>
            <a:off x="8974168" y="3098052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7030A0"/>
                </a:solidFill>
              </a:rPr>
              <a:t>NIST</a:t>
            </a:r>
            <a:endParaRPr kumimoji="1" lang="ja-JP" altLang="en-US" sz="1400" b="1" dirty="0">
              <a:solidFill>
                <a:srgbClr val="7030A0"/>
              </a:solidFill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90C0C0CB-EE8A-3DE3-CCE8-3A4B8431C8CD}"/>
              </a:ext>
            </a:extLst>
          </p:cNvPr>
          <p:cNvSpPr txBox="1"/>
          <p:nvPr/>
        </p:nvSpPr>
        <p:spPr>
          <a:xfrm>
            <a:off x="9146002" y="3319549"/>
            <a:ext cx="1491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C. C. Haddock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AB6785B9-92BE-4B7E-9108-1DABD1FE29BB}"/>
              </a:ext>
            </a:extLst>
          </p:cNvPr>
          <p:cNvSpPr txBox="1"/>
          <p:nvPr/>
        </p:nvSpPr>
        <p:spPr>
          <a:xfrm>
            <a:off x="6400874" y="3600174"/>
            <a:ext cx="2111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7030A0"/>
                </a:solidFill>
              </a:rPr>
              <a:t>Southern Illinois Univ. </a:t>
            </a:r>
            <a:endParaRPr kumimoji="1" lang="ja-JP" altLang="en-US" sz="1400" b="1" dirty="0">
              <a:solidFill>
                <a:srgbClr val="7030A0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94425E2C-96AB-ADB9-6C06-0E26D9998E97}"/>
              </a:ext>
            </a:extLst>
          </p:cNvPr>
          <p:cNvSpPr txBox="1"/>
          <p:nvPr/>
        </p:nvSpPr>
        <p:spPr>
          <a:xfrm>
            <a:off x="6581969" y="3841763"/>
            <a:ext cx="1460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B. M. Goodson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8EB6903F-2144-1CE5-61A9-2FBD58F796F7}"/>
              </a:ext>
            </a:extLst>
          </p:cNvPr>
          <p:cNvSpPr txBox="1"/>
          <p:nvPr/>
        </p:nvSpPr>
        <p:spPr>
          <a:xfrm>
            <a:off x="6400874" y="4071925"/>
            <a:ext cx="1117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7030A0"/>
                </a:solidFill>
              </a:rPr>
              <a:t>Ohio Univ. </a:t>
            </a:r>
            <a:endParaRPr kumimoji="1" lang="ja-JP" altLang="en-US" sz="1400" b="1" dirty="0">
              <a:solidFill>
                <a:srgbClr val="7030A0"/>
              </a:solidFill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242C754B-A281-92BE-17A1-7C981A2344FF}"/>
              </a:ext>
            </a:extLst>
          </p:cNvPr>
          <p:cNvSpPr txBox="1"/>
          <p:nvPr/>
        </p:nvSpPr>
        <p:spPr>
          <a:xfrm>
            <a:off x="6581969" y="4300154"/>
            <a:ext cx="760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P. King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5AEF01B7-19CD-6843-CC0B-D7A6E9A39A8C}"/>
              </a:ext>
            </a:extLst>
          </p:cNvPr>
          <p:cNvSpPr txBox="1"/>
          <p:nvPr/>
        </p:nvSpPr>
        <p:spPr>
          <a:xfrm>
            <a:off x="7756789" y="4075498"/>
            <a:ext cx="2746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7030A0"/>
                </a:solidFill>
              </a:rPr>
              <a:t>Middle Tennessee State Univ. </a:t>
            </a:r>
            <a:endParaRPr kumimoji="1" lang="ja-JP" altLang="en-US" sz="1400" b="1" dirty="0">
              <a:solidFill>
                <a:srgbClr val="7030A0"/>
              </a:solidFill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16A9750B-38E6-1EA8-A317-9DA54020581B}"/>
              </a:ext>
            </a:extLst>
          </p:cNvPr>
          <p:cNvSpPr txBox="1"/>
          <p:nvPr/>
        </p:nvSpPr>
        <p:spPr>
          <a:xfrm>
            <a:off x="8039718" y="4305174"/>
            <a:ext cx="1098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R. Mahurin</a:t>
            </a: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C8329E0E-28E0-1520-7A8D-009F04B46558}"/>
              </a:ext>
            </a:extLst>
          </p:cNvPr>
          <p:cNvSpPr txBox="1"/>
          <p:nvPr/>
        </p:nvSpPr>
        <p:spPr>
          <a:xfrm>
            <a:off x="6400874" y="4563645"/>
            <a:ext cx="2194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7030A0"/>
                </a:solidFill>
              </a:rPr>
              <a:t>Eastern Kentucky Univ. </a:t>
            </a:r>
            <a:endParaRPr kumimoji="1" lang="ja-JP" altLang="en-US" sz="1400" b="1" dirty="0">
              <a:solidFill>
                <a:srgbClr val="7030A0"/>
              </a:solidFill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E9CB18E1-1BAE-FE3A-F274-986598DCE061}"/>
              </a:ext>
            </a:extLst>
          </p:cNvPr>
          <p:cNvSpPr txBox="1"/>
          <p:nvPr/>
        </p:nvSpPr>
        <p:spPr>
          <a:xfrm>
            <a:off x="6581969" y="4766294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J. Fry</a:t>
            </a: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0EA7668B-FD94-4362-07D2-3D067EC34A7B}"/>
              </a:ext>
            </a:extLst>
          </p:cNvPr>
          <p:cNvSpPr txBox="1"/>
          <p:nvPr/>
        </p:nvSpPr>
        <p:spPr>
          <a:xfrm>
            <a:off x="8810697" y="4563645"/>
            <a:ext cx="22605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7030A0"/>
                </a:solidFill>
              </a:rPr>
              <a:t>Western Kentucky Univ. </a:t>
            </a:r>
            <a:endParaRPr kumimoji="1" lang="ja-JP" altLang="en-US" sz="1400" b="1" dirty="0">
              <a:solidFill>
                <a:srgbClr val="7030A0"/>
              </a:solidFill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D90D9954-AE42-25F2-2F40-30E1DEEB672B}"/>
              </a:ext>
            </a:extLst>
          </p:cNvPr>
          <p:cNvSpPr txBox="1"/>
          <p:nvPr/>
        </p:nvSpPr>
        <p:spPr>
          <a:xfrm>
            <a:off x="9041468" y="4785702"/>
            <a:ext cx="1015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I. Novikov</a:t>
            </a: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22EB6041-92E5-7F3B-3A46-AE0DE7FE4857}"/>
              </a:ext>
            </a:extLst>
          </p:cNvPr>
          <p:cNvSpPr txBox="1"/>
          <p:nvPr/>
        </p:nvSpPr>
        <p:spPr>
          <a:xfrm>
            <a:off x="6400874" y="5016687"/>
            <a:ext cx="777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7030A0"/>
                </a:solidFill>
              </a:rPr>
              <a:t>UNAM </a:t>
            </a:r>
            <a:endParaRPr kumimoji="1" lang="ja-JP" altLang="en-US" sz="1400" b="1" dirty="0">
              <a:solidFill>
                <a:srgbClr val="7030A0"/>
              </a:solidFill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E5A83C1A-0B00-BFB2-4C1E-3D9EFAD49ED7}"/>
              </a:ext>
            </a:extLst>
          </p:cNvPr>
          <p:cNvSpPr txBox="1"/>
          <p:nvPr/>
        </p:nvSpPr>
        <p:spPr>
          <a:xfrm>
            <a:off x="6572051" y="5237062"/>
            <a:ext cx="2848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L. Barron-Palos, A. Perez-Martin</a:t>
            </a: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728296C6-5E3A-0CDC-E02B-4EAEB966A51F}"/>
              </a:ext>
            </a:extLst>
          </p:cNvPr>
          <p:cNvSpPr txBox="1"/>
          <p:nvPr/>
        </p:nvSpPr>
        <p:spPr>
          <a:xfrm>
            <a:off x="6400874" y="5498927"/>
            <a:ext cx="1486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7030A0"/>
                </a:solidFill>
              </a:rPr>
              <a:t>Berea College </a:t>
            </a:r>
            <a:endParaRPr kumimoji="1" lang="ja-JP" altLang="en-US" sz="1400" b="1" dirty="0">
              <a:solidFill>
                <a:srgbClr val="7030A0"/>
              </a:solidFill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E3DC25B9-58FA-A1D4-B7E3-08A3DC630B29}"/>
              </a:ext>
            </a:extLst>
          </p:cNvPr>
          <p:cNvSpPr txBox="1"/>
          <p:nvPr/>
        </p:nvSpPr>
        <p:spPr>
          <a:xfrm>
            <a:off x="6587585" y="5732375"/>
            <a:ext cx="1154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M. </a:t>
            </a:r>
            <a:r>
              <a:rPr kumimoji="1" lang="en-US" altLang="ja-JP" sz="1400" dirty="0" err="1"/>
              <a:t>Veillette</a:t>
            </a:r>
            <a:endParaRPr kumimoji="1" lang="en-US" altLang="ja-JP" sz="1400" dirty="0"/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C95FC365-B783-9459-FAEC-A1380BF34E0C}"/>
              </a:ext>
            </a:extLst>
          </p:cNvPr>
          <p:cNvSpPr txBox="1"/>
          <p:nvPr/>
        </p:nvSpPr>
        <p:spPr>
          <a:xfrm>
            <a:off x="8282756" y="5502661"/>
            <a:ext cx="1973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7030A0"/>
                </a:solidFill>
              </a:rPr>
              <a:t>Paul Scherrer </a:t>
            </a:r>
            <a:r>
              <a:rPr kumimoji="1" lang="en-US" altLang="ja-JP" sz="1400" b="1" dirty="0" err="1">
                <a:solidFill>
                  <a:srgbClr val="7030A0"/>
                </a:solidFill>
              </a:rPr>
              <a:t>Institut</a:t>
            </a:r>
            <a:r>
              <a:rPr kumimoji="1" lang="en-US" altLang="ja-JP" sz="1400" b="1" dirty="0">
                <a:solidFill>
                  <a:srgbClr val="7030A0"/>
                </a:solidFill>
              </a:rPr>
              <a:t> </a:t>
            </a:r>
            <a:endParaRPr kumimoji="1" lang="ja-JP" altLang="en-US" sz="1400" b="1" dirty="0">
              <a:solidFill>
                <a:srgbClr val="7030A0"/>
              </a:solidFill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A0A0107E-7CCC-EDC5-18E6-17EDDB8865D8}"/>
              </a:ext>
            </a:extLst>
          </p:cNvPr>
          <p:cNvSpPr txBox="1"/>
          <p:nvPr/>
        </p:nvSpPr>
        <p:spPr>
          <a:xfrm>
            <a:off x="8464226" y="5744552"/>
            <a:ext cx="844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/>
              <a:t>P. </a:t>
            </a:r>
            <a:r>
              <a:rPr kumimoji="1" lang="en-US" altLang="ja-JP" sz="1400" b="1" dirty="0" err="1"/>
              <a:t>Hautle</a:t>
            </a:r>
            <a:endParaRPr kumimoji="1" lang="en-US" altLang="ja-JP" sz="1400" b="1" dirty="0"/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7C5772AF-C9FB-E2D7-44DE-AA859F57D149}"/>
              </a:ext>
            </a:extLst>
          </p:cNvPr>
          <p:cNvSpPr txBox="1"/>
          <p:nvPr/>
        </p:nvSpPr>
        <p:spPr>
          <a:xfrm>
            <a:off x="6400874" y="6002803"/>
            <a:ext cx="803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err="1">
                <a:solidFill>
                  <a:srgbClr val="7030A0"/>
                </a:solidFill>
              </a:rPr>
              <a:t>Juelich</a:t>
            </a:r>
            <a:endParaRPr kumimoji="1" lang="ja-JP" altLang="en-US" sz="1400" b="1" dirty="0">
              <a:solidFill>
                <a:srgbClr val="7030A0"/>
              </a:solidFill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C4113DA8-1984-D408-2CC2-60A8CB5084F0}"/>
              </a:ext>
            </a:extLst>
          </p:cNvPr>
          <p:cNvSpPr txBox="1"/>
          <p:nvPr/>
        </p:nvSpPr>
        <p:spPr>
          <a:xfrm>
            <a:off x="6579657" y="6222670"/>
            <a:ext cx="1165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E. Babcock</a:t>
            </a: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43895F4B-12DD-A4C7-8FE3-2317EEC9C4B6}"/>
              </a:ext>
            </a:extLst>
          </p:cNvPr>
          <p:cNvSpPr txBox="1"/>
          <p:nvPr/>
        </p:nvSpPr>
        <p:spPr>
          <a:xfrm>
            <a:off x="8032682" y="6020333"/>
            <a:ext cx="1205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7030A0"/>
                </a:solidFill>
              </a:rPr>
              <a:t>Nottingham</a:t>
            </a:r>
            <a:endParaRPr kumimoji="1" lang="ja-JP" altLang="en-US" sz="1400" b="1" dirty="0">
              <a:solidFill>
                <a:srgbClr val="7030A0"/>
              </a:solidFill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14A32749-C972-6E9C-A0EB-CA93A61B5AC2}"/>
              </a:ext>
            </a:extLst>
          </p:cNvPr>
          <p:cNvSpPr txBox="1"/>
          <p:nvPr/>
        </p:nvSpPr>
        <p:spPr>
          <a:xfrm>
            <a:off x="8464226" y="6222670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M. Barlow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8ABEA8EC-1F8B-3FCF-9BE0-8399FDC61E47}"/>
              </a:ext>
            </a:extLst>
          </p:cNvPr>
          <p:cNvSpPr txBox="1"/>
          <p:nvPr/>
        </p:nvSpPr>
        <p:spPr>
          <a:xfrm>
            <a:off x="9979390" y="6020332"/>
            <a:ext cx="914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err="1">
                <a:solidFill>
                  <a:srgbClr val="7030A0"/>
                </a:solidFill>
              </a:rPr>
              <a:t>Depauw</a:t>
            </a:r>
            <a:endParaRPr kumimoji="1" lang="ja-JP" altLang="en-US" sz="1400" b="1" dirty="0">
              <a:solidFill>
                <a:srgbClr val="7030A0"/>
              </a:solidFill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29683A73-76C2-987A-35CC-FF0B6FE31462}"/>
              </a:ext>
            </a:extLst>
          </p:cNvPr>
          <p:cNvSpPr txBox="1"/>
          <p:nvPr/>
        </p:nvSpPr>
        <p:spPr>
          <a:xfrm>
            <a:off x="10236206" y="6253850"/>
            <a:ext cx="1128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A. Komives</a:t>
            </a: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C4E62D56-F514-DDF4-E6A5-69B9BD6A42AE}"/>
              </a:ext>
            </a:extLst>
          </p:cNvPr>
          <p:cNvSpPr txBox="1"/>
          <p:nvPr/>
        </p:nvSpPr>
        <p:spPr>
          <a:xfrm>
            <a:off x="4167749" y="4739600"/>
            <a:ext cx="1008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0070C0"/>
                </a:solidFill>
              </a:rPr>
              <a:t>IHEP-CSNS </a:t>
            </a:r>
            <a:endParaRPr kumimoji="1" lang="ja-JP" altLang="en-US" sz="1400" b="1" dirty="0">
              <a:solidFill>
                <a:srgbClr val="0070C0"/>
              </a:solidFill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14D6BF04-4459-8C17-DB7E-662D39935D74}"/>
              </a:ext>
            </a:extLst>
          </p:cNvPr>
          <p:cNvSpPr txBox="1"/>
          <p:nvPr/>
        </p:nvSpPr>
        <p:spPr>
          <a:xfrm>
            <a:off x="4549316" y="4966451"/>
            <a:ext cx="13172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J. Tang, X. Tong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55709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23D254E-72FE-6F5C-AAD5-3C31A008FEF5}"/>
              </a:ext>
            </a:extLst>
          </p:cNvPr>
          <p:cNvSpPr txBox="1"/>
          <p:nvPr/>
        </p:nvSpPr>
        <p:spPr>
          <a:xfrm>
            <a:off x="535352" y="1141685"/>
            <a:ext cx="104760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b="1" dirty="0">
                <a:solidFill>
                  <a:schemeClr val="accent1"/>
                </a:solidFill>
              </a:rPr>
              <a:t>Estimation of spin-lattice relaxation time (T</a:t>
            </a:r>
            <a:r>
              <a:rPr kumimoji="1" lang="en-US" altLang="ja-JP" sz="2000" b="1" baseline="-25000" dirty="0">
                <a:solidFill>
                  <a:schemeClr val="accent1"/>
                </a:solidFill>
              </a:rPr>
              <a:t>1</a:t>
            </a:r>
            <a:r>
              <a:rPr kumimoji="1" lang="en-US" altLang="ja-JP" sz="2000" b="1" dirty="0">
                <a:solidFill>
                  <a:schemeClr val="accent1"/>
                </a:solidFill>
              </a:rPr>
              <a:t>) at 0.1 K and in 0.1 T  ( RCNP ) </a:t>
            </a:r>
            <a:endParaRPr lang="en-US" altLang="ja-JP" sz="2000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32F1F251-1982-D8F9-4C20-C3486603F025}"/>
                  </a:ext>
                </a:extLst>
              </p:cNvPr>
              <p:cNvSpPr txBox="1"/>
              <p:nvPr/>
            </p:nvSpPr>
            <p:spPr>
              <a:xfrm>
                <a:off x="1024471" y="2662670"/>
                <a:ext cx="303140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kumimoji="1" lang="en-US" altLang="ja-JP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0.1</m:t>
                        </m:r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, 0.1</m:t>
                        </m:r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  <m:r>
                      <a:rPr kumimoji="1" lang="en-US" altLang="ja-JP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kumimoji="1" lang="en-US" altLang="ja-JP" sz="2400" dirty="0"/>
                  <a:t>[h]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32F1F251-1982-D8F9-4C20-C3486603F0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471" y="2662670"/>
                <a:ext cx="3031407" cy="461665"/>
              </a:xfrm>
              <a:prstGeom prst="rect">
                <a:avLst/>
              </a:prstGeom>
              <a:blipFill>
                <a:blip r:embed="rId2"/>
                <a:stretch>
                  <a:fillRect l="-402" t="-10526" r="-2616" b="-28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4528CCD-45FF-A3B6-A880-D322D6CF4086}"/>
              </a:ext>
            </a:extLst>
          </p:cNvPr>
          <p:cNvSpPr txBox="1"/>
          <p:nvPr/>
        </p:nvSpPr>
        <p:spPr>
          <a:xfrm>
            <a:off x="865906" y="1911181"/>
            <a:ext cx="74821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Extrapolation with the measurement results of T</a:t>
            </a:r>
            <a:r>
              <a:rPr kumimoji="1" lang="en-US" altLang="ja-JP" sz="2000" baseline="-25000" dirty="0"/>
              <a:t>1</a:t>
            </a:r>
            <a:r>
              <a:rPr kumimoji="1" lang="en-US" altLang="ja-JP" sz="2000" dirty="0"/>
              <a:t> at various conditions</a:t>
            </a:r>
          </a:p>
          <a:p>
            <a:r>
              <a:rPr kumimoji="1" lang="en-US" altLang="ja-JP" sz="2000" dirty="0"/>
              <a:t>Assumption of electronic spin-spin reservoir (SSR)</a:t>
            </a:r>
            <a:endParaRPr kumimoji="1" lang="ja-JP" altLang="en-US" sz="2000" dirty="0"/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3533F2E1-F935-543F-F11E-1494796C4AC2}"/>
              </a:ext>
            </a:extLst>
          </p:cNvPr>
          <p:cNvSpPr/>
          <p:nvPr/>
        </p:nvSpPr>
        <p:spPr>
          <a:xfrm>
            <a:off x="960674" y="2630770"/>
            <a:ext cx="3175591" cy="54430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093521D-B432-7282-05BA-EA35BEE9A9FA}"/>
              </a:ext>
            </a:extLst>
          </p:cNvPr>
          <p:cNvSpPr txBox="1"/>
          <p:nvPr/>
        </p:nvSpPr>
        <p:spPr>
          <a:xfrm>
            <a:off x="6719977" y="2592684"/>
            <a:ext cx="4307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b="1" dirty="0"/>
              <a:t>Necessity of </a:t>
            </a:r>
            <a:r>
              <a:rPr kumimoji="1" lang="en-US" altLang="ja-JP" sz="2000" b="1" dirty="0">
                <a:solidFill>
                  <a:srgbClr val="FF0000"/>
                </a:solidFill>
              </a:rPr>
              <a:t>optimization of Nd concentration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6763815-2B38-A9E7-2F60-7D08254147CA}"/>
              </a:ext>
            </a:extLst>
          </p:cNvPr>
          <p:cNvSpPr txBox="1"/>
          <p:nvPr/>
        </p:nvSpPr>
        <p:spPr>
          <a:xfrm>
            <a:off x="535352" y="3532116"/>
            <a:ext cx="11309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b="1" dirty="0">
                <a:solidFill>
                  <a:schemeClr val="accent1"/>
                </a:solidFill>
              </a:rPr>
              <a:t>Observation</a:t>
            </a:r>
            <a:r>
              <a:rPr lang="ja-JP" altLang="en-US" sz="2000" b="1" dirty="0">
                <a:solidFill>
                  <a:schemeClr val="accent1"/>
                </a:solidFill>
              </a:rPr>
              <a:t> </a:t>
            </a:r>
            <a:r>
              <a:rPr lang="en-US" altLang="ja-JP" sz="2000" b="1" dirty="0">
                <a:solidFill>
                  <a:schemeClr val="accent1"/>
                </a:solidFill>
              </a:rPr>
              <a:t>of</a:t>
            </a:r>
            <a:r>
              <a:rPr lang="ja-JP" altLang="en-US" sz="2000" b="1" dirty="0">
                <a:solidFill>
                  <a:schemeClr val="accent1"/>
                </a:solidFill>
              </a:rPr>
              <a:t> </a:t>
            </a:r>
            <a:r>
              <a:rPr lang="en-US" altLang="ja-JP" sz="2000" b="1" dirty="0">
                <a:solidFill>
                  <a:schemeClr val="accent1"/>
                </a:solidFill>
              </a:rPr>
              <a:t>enhancements</a:t>
            </a:r>
            <a:r>
              <a:rPr lang="ja-JP" altLang="en-US" sz="2000" b="1" dirty="0">
                <a:solidFill>
                  <a:schemeClr val="accent1"/>
                </a:solidFill>
              </a:rPr>
              <a:t> </a:t>
            </a:r>
            <a:r>
              <a:rPr lang="en-US" altLang="ja-JP" sz="2000" b="1" dirty="0">
                <a:solidFill>
                  <a:schemeClr val="accent1"/>
                </a:solidFill>
              </a:rPr>
              <a:t>with the crystals grown by ourselves ( Yamagata Univ. )</a:t>
            </a:r>
            <a:r>
              <a:rPr lang="ja-JP" altLang="en-US" sz="2000" b="1" dirty="0">
                <a:solidFill>
                  <a:schemeClr val="accent1"/>
                </a:solidFill>
              </a:rPr>
              <a:t> </a:t>
            </a:r>
            <a:endParaRPr lang="en-US" altLang="ja-JP" sz="2000" b="1" dirty="0">
              <a:solidFill>
                <a:schemeClr val="accent1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52B7702-DD46-B9C4-C0D7-0B311D15D70C}"/>
              </a:ext>
            </a:extLst>
          </p:cNvPr>
          <p:cNvSpPr txBox="1"/>
          <p:nvPr/>
        </p:nvSpPr>
        <p:spPr>
          <a:xfrm>
            <a:off x="974436" y="4001326"/>
            <a:ext cx="28124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Nd condition</a:t>
            </a:r>
            <a:r>
              <a:rPr kumimoji="1" lang="ja-JP" altLang="en-US" sz="2000" dirty="0"/>
              <a:t>：</a:t>
            </a:r>
            <a:r>
              <a:rPr kumimoji="1" lang="en-US" altLang="ja-JP" sz="2000" dirty="0"/>
              <a:t>0.01mol%</a:t>
            </a:r>
            <a:endParaRPr lang="en-US" altLang="ja-JP" sz="2000" dirty="0"/>
          </a:p>
          <a:p>
            <a:r>
              <a:rPr kumimoji="1" lang="en-US" altLang="ja-JP" sz="2000" dirty="0"/>
              <a:t>DNP</a:t>
            </a:r>
            <a:r>
              <a:rPr kumimoji="1" lang="ja-JP" altLang="en-US" sz="2000" dirty="0"/>
              <a:t> </a:t>
            </a:r>
            <a:r>
              <a:rPr kumimoji="1" lang="en-US" altLang="ja-JP" sz="2000" dirty="0"/>
              <a:t>condition</a:t>
            </a:r>
            <a:r>
              <a:rPr kumimoji="1" lang="ja-JP" altLang="en-US" sz="2000" dirty="0"/>
              <a:t>：</a:t>
            </a:r>
            <a:r>
              <a:rPr kumimoji="1" lang="en-US" altLang="ja-JP" sz="2000" dirty="0"/>
              <a:t>2.3T,</a:t>
            </a:r>
            <a:r>
              <a:rPr kumimoji="1" lang="ja-JP" altLang="en-US" sz="2000" dirty="0"/>
              <a:t> </a:t>
            </a:r>
            <a:r>
              <a:rPr kumimoji="1" lang="en-US" altLang="ja-JP" sz="2000" dirty="0"/>
              <a:t>1.3K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C9CDFCA-A485-4785-A16D-D53F0F0C72A3}"/>
              </a:ext>
            </a:extLst>
          </p:cNvPr>
          <p:cNvSpPr txBox="1"/>
          <p:nvPr/>
        </p:nvSpPr>
        <p:spPr>
          <a:xfrm>
            <a:off x="535352" y="5190500"/>
            <a:ext cx="777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b="1" dirty="0">
                <a:solidFill>
                  <a:schemeClr val="accent1"/>
                </a:solidFill>
              </a:rPr>
              <a:t>Precise control of Nd concentration   ( Tohoku Univ. IMR )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DF62222-022F-1915-9C7F-A742A2FBBD50}"/>
              </a:ext>
            </a:extLst>
          </p:cNvPr>
          <p:cNvSpPr txBox="1"/>
          <p:nvPr/>
        </p:nvSpPr>
        <p:spPr>
          <a:xfrm>
            <a:off x="960674" y="5613556"/>
            <a:ext cx="4017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Establishment of precise</a:t>
            </a:r>
            <a:r>
              <a:rPr lang="ja-JP" altLang="en-US" sz="2000" dirty="0"/>
              <a:t> </a:t>
            </a:r>
            <a:r>
              <a:rPr lang="en-US" altLang="ja-JP" sz="2000" dirty="0"/>
              <a:t>control</a:t>
            </a:r>
            <a:r>
              <a:rPr lang="ja-JP" altLang="en-US" sz="2000" dirty="0"/>
              <a:t> </a:t>
            </a:r>
            <a:r>
              <a:rPr lang="en-US" altLang="ja-JP" sz="2000" dirty="0"/>
              <a:t>of 0.001 mol% level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060D2EC-209C-7F88-4A36-40E9D3E7100E}"/>
              </a:ext>
            </a:extLst>
          </p:cNvPr>
          <p:cNvSpPr txBox="1"/>
          <p:nvPr/>
        </p:nvSpPr>
        <p:spPr>
          <a:xfrm>
            <a:off x="6733739" y="5665335"/>
            <a:ext cx="3256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b="1" dirty="0"/>
              <a:t>Nd optimization </a:t>
            </a:r>
            <a:r>
              <a:rPr lang="en-US" altLang="ja-JP" sz="2000" b="1" dirty="0">
                <a:solidFill>
                  <a:srgbClr val="FF0000"/>
                </a:solidFill>
              </a:rPr>
              <a:t>: feasible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47EF396B-2EFC-096D-981F-0DCBDAD307BF}"/>
                  </a:ext>
                </a:extLst>
              </p:cNvPr>
              <p:cNvSpPr txBox="1"/>
              <p:nvPr/>
            </p:nvSpPr>
            <p:spPr>
              <a:xfrm>
                <a:off x="4326586" y="4014075"/>
                <a:ext cx="221996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/>
                  <a:t>Polarization</a:t>
                </a:r>
                <a:r>
                  <a:rPr kumimoji="1" lang="ja-JP" altLang="en-US" sz="2000" dirty="0"/>
                  <a:t> </a:t>
                </a:r>
                <a14:m>
                  <m:oMath xmlns:m="http://schemas.openxmlformats.org/officeDocument/2006/math">
                    <m:r>
                      <a:rPr kumimoji="1" lang="ja-JP" altLang="en-US" sz="2000" i="1" smtClean="0"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kumimoji="1" lang="ja-JP" altLang="en-US" sz="2000" dirty="0"/>
                  <a:t> </a:t>
                </a:r>
                <a:r>
                  <a:rPr kumimoji="1" lang="en-US" altLang="ja-JP" sz="2000" dirty="0"/>
                  <a:t>20 %</a:t>
                </a:r>
                <a:endParaRPr lang="en-US" altLang="ja-JP" sz="2000" dirty="0"/>
              </a:p>
              <a:p>
                <a:r>
                  <a:rPr kumimoji="1" lang="en-US" altLang="ja-JP" sz="2000" dirty="0"/>
                  <a:t>T</a:t>
                </a:r>
                <a:r>
                  <a:rPr kumimoji="1" lang="en-US" altLang="ja-JP" sz="2000" baseline="-25000" dirty="0"/>
                  <a:t>1</a:t>
                </a:r>
                <a:r>
                  <a:rPr kumimoji="1" lang="en-US" altLang="ja-JP" sz="2000" dirty="0"/>
                  <a:t> &gt; 120 min.</a:t>
                </a:r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47EF396B-2EFC-096D-981F-0DCBDAD307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6586" y="4014075"/>
                <a:ext cx="2219967" cy="707886"/>
              </a:xfrm>
              <a:prstGeom prst="rect">
                <a:avLst/>
              </a:prstGeom>
              <a:blipFill>
                <a:blip r:embed="rId3"/>
                <a:stretch>
                  <a:fillRect l="-3022" t="-3419" r="-13736" b="-1367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EB251568-9900-ACD7-359B-968CFC8BC6AA}"/>
                  </a:ext>
                </a:extLst>
              </p:cNvPr>
              <p:cNvSpPr txBox="1"/>
              <p:nvPr/>
            </p:nvSpPr>
            <p:spPr>
              <a:xfrm>
                <a:off x="6757082" y="6040166"/>
                <a:ext cx="483240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ja-JP" sz="2000" b="1" dirty="0"/>
                  <a:t>Interesting region </a:t>
                </a:r>
                <a:r>
                  <a:rPr kumimoji="1" lang="en-US" altLang="ja-JP" sz="2000" b="1" dirty="0">
                    <a:solidFill>
                      <a:srgbClr val="FF0000"/>
                    </a:solidFill>
                  </a:rPr>
                  <a:t>:   </a:t>
                </a:r>
                <a14:m>
                  <m:oMath xmlns:m="http://schemas.openxmlformats.org/officeDocument/2006/math">
                    <m:r>
                      <a:rPr kumimoji="1" lang="en-US" altLang="ja-JP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kumimoji="1" lang="en-US" altLang="ja-JP" sz="2000" b="1" dirty="0">
                    <a:solidFill>
                      <a:srgbClr val="FF0000"/>
                    </a:solidFill>
                  </a:rPr>
                  <a:t> 0.01 mol%</a:t>
                </a:r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EB251568-9900-ACD7-359B-968CFC8BC6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082" y="6040166"/>
                <a:ext cx="4832404" cy="400110"/>
              </a:xfrm>
              <a:prstGeom prst="rect">
                <a:avLst/>
              </a:prstGeom>
              <a:blipFill>
                <a:blip r:embed="rId4"/>
                <a:stretch>
                  <a:fillRect l="-1135" t="-7692" b="-2923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0329858-CFD2-A1ED-CF31-A24840A45709}"/>
              </a:ext>
            </a:extLst>
          </p:cNvPr>
          <p:cNvSpPr txBox="1"/>
          <p:nvPr/>
        </p:nvSpPr>
        <p:spPr>
          <a:xfrm>
            <a:off x="5088976" y="4666720"/>
            <a:ext cx="9621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</a:rPr>
              <a:t>Long T</a:t>
            </a:r>
            <a:r>
              <a:rPr kumimoji="1" lang="en-US" altLang="ja-JP" sz="2000" b="1" baseline="-25000" dirty="0">
                <a:solidFill>
                  <a:srgbClr val="FF0000"/>
                </a:solidFill>
              </a:rPr>
              <a:t>1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522B51E0-9838-1D43-36EB-286965A16DBA}"/>
              </a:ext>
            </a:extLst>
          </p:cNvPr>
          <p:cNvCxnSpPr>
            <a:cxnSpLocks/>
          </p:cNvCxnSpPr>
          <p:nvPr/>
        </p:nvCxnSpPr>
        <p:spPr>
          <a:xfrm>
            <a:off x="4370946" y="4708203"/>
            <a:ext cx="168015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EF96A30-B524-53EA-E755-467FB5D69D62}"/>
              </a:ext>
            </a:extLst>
          </p:cNvPr>
          <p:cNvSpPr txBox="1"/>
          <p:nvPr/>
        </p:nvSpPr>
        <p:spPr>
          <a:xfrm>
            <a:off x="6757082" y="4067134"/>
            <a:ext cx="4307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b="1" dirty="0">
                <a:solidFill>
                  <a:srgbClr val="FF0000"/>
                </a:solidFill>
              </a:rPr>
              <a:t>Establishment of our basic method </a:t>
            </a:r>
            <a:r>
              <a:rPr kumimoji="1" lang="en-US" altLang="ja-JP" sz="2000" b="1" dirty="0"/>
              <a:t>for the crystal growth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87C4119-C1CB-57F8-7797-9D884383378F}"/>
              </a:ext>
            </a:extLst>
          </p:cNvPr>
          <p:cNvSpPr txBox="1"/>
          <p:nvPr/>
        </p:nvSpPr>
        <p:spPr>
          <a:xfrm flipH="1">
            <a:off x="6042835" y="1513214"/>
            <a:ext cx="5402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prstClr val="black"/>
                </a:solidFill>
                <a:ea typeface="メイリオ" panose="020B0604030504040204" pitchFamily="50" charset="-128"/>
              </a:rPr>
              <a:t>( K. </a:t>
            </a:r>
            <a:r>
              <a:rPr kumimoji="1" lang="en-US" altLang="ja-JP" dirty="0" err="1">
                <a:solidFill>
                  <a:prstClr val="black"/>
                </a:solidFill>
                <a:ea typeface="メイリオ" panose="020B0604030504040204" pitchFamily="50" charset="-128"/>
              </a:rPr>
              <a:t>Ishizaki</a:t>
            </a:r>
            <a:r>
              <a:rPr kumimoji="1" lang="en-US" altLang="ja-JP" dirty="0">
                <a:solidFill>
                  <a:prstClr val="black"/>
                </a:solidFill>
                <a:ea typeface="メイリオ" panose="020B0604030504040204" pitchFamily="50" charset="-128"/>
              </a:rPr>
              <a:t> ,et al., </a:t>
            </a:r>
            <a:r>
              <a:rPr lang="en-US" altLang="ja-JP" dirty="0">
                <a:solidFill>
                  <a:prstClr val="black"/>
                </a:solidFill>
                <a:ea typeface="メイリオ" panose="020B0604030504040204" pitchFamily="50" charset="-128"/>
              </a:rPr>
              <a:t>NIM A V1020, 165845, 2021</a:t>
            </a:r>
            <a:r>
              <a:rPr kumimoji="1" lang="en-US" altLang="ja-JP" dirty="0">
                <a:solidFill>
                  <a:prstClr val="black"/>
                </a:solidFill>
                <a:ea typeface="メイリオ" panose="020B0604030504040204" pitchFamily="50" charset="-128"/>
              </a:rPr>
              <a:t> )</a:t>
            </a:r>
            <a:endParaRPr kumimoji="1" lang="ja-JP" altLang="en-US" dirty="0"/>
          </a:p>
        </p:txBody>
      </p:sp>
      <p:sp>
        <p:nvSpPr>
          <p:cNvPr id="18" name="タイトル 17">
            <a:extLst>
              <a:ext uri="{FF2B5EF4-FFF2-40B4-BE49-F238E27FC236}">
                <a16:creationId xmlns:a16="http://schemas.microsoft.com/office/drawing/2014/main" id="{3540818B-4813-9AF1-42A1-18428F3DD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2" y="112061"/>
            <a:ext cx="10515600" cy="1325563"/>
          </a:xfrm>
        </p:spPr>
        <p:txBody>
          <a:bodyPr/>
          <a:lstStyle/>
          <a:p>
            <a:r>
              <a:rPr lang="en-US" altLang="ja-JP" dirty="0"/>
              <a:t>Current states of R &amp; D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52007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041030-FED0-4AFA-B5A4-D949526AB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165" y="196037"/>
            <a:ext cx="10515600" cy="1325563"/>
          </a:xfrm>
        </p:spPr>
        <p:txBody>
          <a:bodyPr/>
          <a:lstStyle/>
          <a:p>
            <a:r>
              <a:rPr lang="en-US" altLang="ja-JP" dirty="0"/>
              <a:t>Current status of Nd optimization </a:t>
            </a:r>
            <a:endParaRPr kumimoji="1" lang="ja-JP" altLang="en-US" dirty="0"/>
          </a:p>
        </p:txBody>
      </p:sp>
      <p:graphicFrame>
        <p:nvGraphicFramePr>
          <p:cNvPr id="16" name="表">
            <a:extLst>
              <a:ext uri="{FF2B5EF4-FFF2-40B4-BE49-F238E27FC236}">
                <a16:creationId xmlns:a16="http://schemas.microsoft.com/office/drawing/2014/main" id="{3B01F340-FE6D-ECA5-9BC1-26D1FBF501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3971758"/>
              </p:ext>
            </p:extLst>
          </p:nvPr>
        </p:nvGraphicFramePr>
        <p:xfrm>
          <a:off x="712985" y="4089874"/>
          <a:ext cx="8855559" cy="2296296"/>
        </p:xfrm>
        <a:graphic>
          <a:graphicData uri="http://schemas.openxmlformats.org/drawingml/2006/table">
            <a:tbl>
              <a:tblPr firstRow="1" firstCol="1"/>
              <a:tblGrid>
                <a:gridCol w="18429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1125">
                  <a:extLst>
                    <a:ext uri="{9D8B030D-6E8A-4147-A177-3AD203B41FA5}">
                      <a16:colId xmlns:a16="http://schemas.microsoft.com/office/drawing/2014/main" val="2559295157"/>
                    </a:ext>
                  </a:extLst>
                </a:gridCol>
                <a:gridCol w="1711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5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5181">
                  <a:extLst>
                    <a:ext uri="{9D8B030D-6E8A-4147-A177-3AD203B41FA5}">
                      <a16:colId xmlns:a16="http://schemas.microsoft.com/office/drawing/2014/main" val="2837326415"/>
                    </a:ext>
                  </a:extLst>
                </a:gridCol>
              </a:tblGrid>
              <a:tr h="641848">
                <a:tc>
                  <a:txBody>
                    <a:bodyPr/>
                    <a:lstStyle/>
                    <a:p>
                      <a:pPr>
                        <a:defRPr sz="1800" b="0"/>
                      </a:pPr>
                      <a:r>
                        <a:rPr sz="1800" dirty="0">
                          <a:sym typeface="ヒラギノ角ゴ ProN W6"/>
                        </a:rPr>
                        <a:t>Nd </a:t>
                      </a:r>
                      <a:r>
                        <a:rPr lang="en-US" sz="1800" dirty="0">
                          <a:sym typeface="ヒラギノ角ゴ ProN W6"/>
                        </a:rPr>
                        <a:t>concentration</a:t>
                      </a:r>
                      <a:endParaRPr sz="1800" dirty="0">
                        <a:sym typeface="ヒラギノ角ゴ ProN W6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 b="0"/>
                      </a:pPr>
                      <a:r>
                        <a:rPr lang="en-US" sz="1800" dirty="0">
                          <a:sym typeface="ヒラギノ角ゴ ProN W6"/>
                        </a:rPr>
                        <a:t>condition</a:t>
                      </a:r>
                      <a:endParaRPr sz="1800" dirty="0">
                        <a:sym typeface="ヒラギノ角ゴ ProN W6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 b="0"/>
                      </a:pPr>
                      <a:r>
                        <a:rPr lang="en-US" sz="1800" dirty="0">
                          <a:sym typeface="ヒラギノ角ゴ ProN W6"/>
                        </a:rPr>
                        <a:t>La enhancement</a:t>
                      </a:r>
                      <a:endParaRPr sz="1800" dirty="0">
                        <a:sym typeface="ヒラギノ角ゴ ProN W6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 b="0"/>
                      </a:pPr>
                      <a:r>
                        <a:rPr sz="1800" dirty="0">
                          <a:sym typeface="ヒラギノ角ゴ ProN W6"/>
                        </a:rPr>
                        <a:t>A</a:t>
                      </a:r>
                      <a:r>
                        <a:rPr lang="en-US" sz="1800" dirty="0">
                          <a:sym typeface="ヒラギノ角ゴ ProN W6"/>
                        </a:rPr>
                        <a:t>l enhancement</a:t>
                      </a:r>
                      <a:endParaRPr sz="1800" dirty="0">
                        <a:sym typeface="ヒラギノ角ゴ ProN W6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 b="0"/>
                      </a:pPr>
                      <a:r>
                        <a:rPr lang="en-US" sz="1800" dirty="0">
                          <a:sym typeface="ヒラギノ角ゴ ProN W6"/>
                        </a:rPr>
                        <a:t>Relaxation time</a:t>
                      </a:r>
                      <a:endParaRPr sz="1800" dirty="0">
                        <a:sym typeface="ヒラギノ角ゴ ProN W6"/>
                      </a:endParaRP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849">
                <a:tc>
                  <a:txBody>
                    <a:bodyPr/>
                    <a:lstStyle/>
                    <a:p>
                      <a:pPr>
                        <a:defRPr sz="1800" b="0"/>
                      </a:pPr>
                      <a:r>
                        <a:rPr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sym typeface="ヒラギノ角ゴ ProN W6"/>
                        </a:rPr>
                        <a:t>0.05 mol%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lang="en-US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2.3T, 1.3K</a:t>
                      </a:r>
                      <a:endParaRPr sz="18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2.7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800" b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2.7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lang="en-US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~ 15 min</a:t>
                      </a:r>
                      <a:endParaRPr sz="18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849">
                <a:tc>
                  <a:txBody>
                    <a:bodyPr/>
                    <a:lstStyle/>
                    <a:p>
                      <a:pPr>
                        <a:defRPr sz="1800" b="0"/>
                      </a:pPr>
                      <a:r>
                        <a:rPr sz="1800" dirty="0">
                          <a:sym typeface="ヒラギノ角ゴ ProN W6"/>
                        </a:rPr>
                        <a:t>0.03 mol%</a:t>
                      </a:r>
                      <a:r>
                        <a:rPr lang="ja-JP" altLang="en-US" sz="1800" dirty="0">
                          <a:sym typeface="ヒラギノ角ゴ ProN W6"/>
                        </a:rPr>
                        <a:t> </a:t>
                      </a:r>
                      <a:r>
                        <a:rPr lang="en-US" altLang="ja-JP" sz="1800" dirty="0">
                          <a:sym typeface="ヒラギノ角ゴ ProN W6"/>
                        </a:rPr>
                        <a:t>[1]</a:t>
                      </a:r>
                      <a:endParaRPr sz="1800" dirty="0">
                        <a:sym typeface="ヒラギノ角ゴ ProN W6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lang="en-US" sz="1800" dirty="0"/>
                        <a:t>2.3T, 1.5K</a:t>
                      </a:r>
                      <a:endParaRPr sz="1800" dirty="0"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800" dirty="0"/>
                        <a:t>~ 100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lang="en-US" sz="1800" dirty="0"/>
                        <a:t>&gt; 5</a:t>
                      </a:r>
                      <a:r>
                        <a:rPr sz="1800" dirty="0"/>
                        <a:t>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lang="en-US" sz="1800" dirty="0"/>
                        <a:t>~ 80 min</a:t>
                      </a:r>
                      <a:endParaRPr sz="1800" dirty="0"/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179">
                <a:tc>
                  <a:txBody>
                    <a:bodyPr/>
                    <a:lstStyle/>
                    <a:p>
                      <a:pPr>
                        <a:defRPr sz="1800" b="0"/>
                      </a:pPr>
                      <a:r>
                        <a:rPr sz="1800" b="1">
                          <a:solidFill>
                            <a:schemeClr val="accent1">
                              <a:lumMod val="75000"/>
                            </a:schemeClr>
                          </a:solidFill>
                          <a:sym typeface="ヒラギノ角ゴ ProN W6"/>
                        </a:rPr>
                        <a:t>0.01 mol%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lang="en-US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2.3T, 1.3K</a:t>
                      </a:r>
                      <a:endParaRPr sz="18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lang="en-US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&gt; 100</a:t>
                      </a:r>
                      <a:endParaRPr sz="18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&gt; </a:t>
                      </a:r>
                      <a:r>
                        <a:rPr lang="en-US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50</a:t>
                      </a:r>
                      <a:endParaRPr sz="18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lang="en-US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&gt; 120 min</a:t>
                      </a:r>
                      <a:endParaRPr sz="18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179">
                <a:tc>
                  <a:txBody>
                    <a:bodyPr/>
                    <a:lstStyle/>
                    <a:p>
                      <a:pPr>
                        <a:defRPr sz="1800" b="0"/>
                      </a:pPr>
                      <a:r>
                        <a:rPr sz="1800" dirty="0">
                          <a:sym typeface="ヒラギノ角ゴ ProN W6"/>
                        </a:rPr>
                        <a:t>0.003 mol% [</a:t>
                      </a:r>
                      <a:r>
                        <a:rPr lang="en-US" sz="1800" dirty="0">
                          <a:sym typeface="ヒラギノ角ゴ ProN W6"/>
                        </a:rPr>
                        <a:t>2</a:t>
                      </a:r>
                      <a:r>
                        <a:rPr sz="1800" dirty="0">
                          <a:sym typeface="ヒラギノ角ゴ ProN W6"/>
                        </a:rPr>
                        <a:t>]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lang="en-US" sz="1800" dirty="0"/>
                        <a:t>2.3T, 1.5K</a:t>
                      </a:r>
                      <a:endParaRPr sz="1800" dirty="0"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800"/>
                        <a:t>1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800" dirty="0"/>
                        <a:t>1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endParaRPr sz="1800" dirty="0"/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EDD763E4-77A2-943E-8A16-6AF98F42D1A9}"/>
              </a:ext>
            </a:extLst>
          </p:cNvPr>
          <p:cNvSpPr/>
          <p:nvPr/>
        </p:nvSpPr>
        <p:spPr>
          <a:xfrm>
            <a:off x="6675927" y="1825826"/>
            <a:ext cx="4746271" cy="163110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A6C7B341-4CEC-7D72-1428-3BEB17D98366}"/>
              </a:ext>
            </a:extLst>
          </p:cNvPr>
          <p:cNvSpPr/>
          <p:nvPr/>
        </p:nvSpPr>
        <p:spPr>
          <a:xfrm>
            <a:off x="676475" y="1858157"/>
            <a:ext cx="3874767" cy="15987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3D755A5-A682-6271-EC77-D77B6369949D}"/>
              </a:ext>
            </a:extLst>
          </p:cNvPr>
          <p:cNvSpPr txBox="1"/>
          <p:nvPr/>
        </p:nvSpPr>
        <p:spPr>
          <a:xfrm>
            <a:off x="758817" y="1979607"/>
            <a:ext cx="2399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chemeClr val="accent1">
                    <a:lumMod val="75000"/>
                  </a:schemeClr>
                </a:solidFill>
              </a:rPr>
              <a:t>Crystal growth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1B35400-8463-9BB2-81D0-D9F9D97BF9DA}"/>
              </a:ext>
            </a:extLst>
          </p:cNvPr>
          <p:cNvSpPr txBox="1"/>
          <p:nvPr/>
        </p:nvSpPr>
        <p:spPr>
          <a:xfrm>
            <a:off x="6885049" y="2385666"/>
            <a:ext cx="4328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Simple </a:t>
            </a:r>
            <a:r>
              <a:rPr lang="en-US" altLang="ja-JP" sz="2000" dirty="0"/>
              <a:t>tests </a:t>
            </a:r>
            <a:r>
              <a:rPr lang="en-US" altLang="ja-JP" sz="2000" dirty="0">
                <a:solidFill>
                  <a:srgbClr val="FF0000"/>
                </a:solidFill>
              </a:rPr>
              <a:t>at 1.3 K in 2.3 T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604CA149-6C17-BF1B-5F45-92B861D1A065}"/>
              </a:ext>
            </a:extLst>
          </p:cNvPr>
          <p:cNvSpPr txBox="1"/>
          <p:nvPr/>
        </p:nvSpPr>
        <p:spPr>
          <a:xfrm>
            <a:off x="6831407" y="1954262"/>
            <a:ext cx="4501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chemeClr val="accent1">
                    <a:lumMod val="75000"/>
                  </a:schemeClr>
                </a:solidFill>
              </a:rPr>
              <a:t>Evaluation through</a:t>
            </a:r>
            <a:r>
              <a:rPr kumimoji="1" lang="en-US" altLang="ja-JP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ja-JP" sz="2400" b="1" dirty="0">
                <a:solidFill>
                  <a:schemeClr val="accent1">
                    <a:lumMod val="75000"/>
                  </a:schemeClr>
                </a:solidFill>
              </a:rPr>
              <a:t>the DNP</a:t>
            </a:r>
            <a:endParaRPr kumimoji="1" lang="ja-JP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3865486-95B1-FFAC-751B-21312B8CC64C}"/>
              </a:ext>
            </a:extLst>
          </p:cNvPr>
          <p:cNvSpPr txBox="1"/>
          <p:nvPr/>
        </p:nvSpPr>
        <p:spPr>
          <a:xfrm>
            <a:off x="758817" y="2441272"/>
            <a:ext cx="3874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Control of Nd concentration</a:t>
            </a:r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6FDF5863-2F3A-A4C7-33A1-BEF1B2004B3E}"/>
              </a:ext>
            </a:extLst>
          </p:cNvPr>
          <p:cNvCxnSpPr>
            <a:cxnSpLocks/>
          </p:cNvCxnSpPr>
          <p:nvPr/>
        </p:nvCxnSpPr>
        <p:spPr>
          <a:xfrm>
            <a:off x="4974796" y="2210439"/>
            <a:ext cx="1298413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D064F2D-584E-C34F-A9FB-BDDB02F34DA6}"/>
              </a:ext>
            </a:extLst>
          </p:cNvPr>
          <p:cNvSpPr txBox="1"/>
          <p:nvPr/>
        </p:nvSpPr>
        <p:spPr>
          <a:xfrm>
            <a:off x="712986" y="1350327"/>
            <a:ext cx="9334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We have achieved </a:t>
            </a:r>
            <a:r>
              <a:rPr lang="en-US" altLang="ja-JP" sz="2000" dirty="0">
                <a:solidFill>
                  <a:srgbClr val="FF0000"/>
                </a:solidFill>
              </a:rPr>
              <a:t>the technological level </a:t>
            </a:r>
            <a:r>
              <a:rPr lang="en-US" altLang="ja-JP" sz="2000" dirty="0"/>
              <a:t>for studying the Nd optimization. </a:t>
            </a:r>
            <a:endParaRPr kumimoji="1" lang="en-US" altLang="ja-JP" sz="2000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3E9F4D9-151C-8BE1-6726-65F5C73267F2}"/>
              </a:ext>
            </a:extLst>
          </p:cNvPr>
          <p:cNvSpPr txBox="1"/>
          <p:nvPr/>
        </p:nvSpPr>
        <p:spPr>
          <a:xfrm>
            <a:off x="5069033" y="2282458"/>
            <a:ext cx="1204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provided</a:t>
            </a:r>
            <a:endParaRPr kumimoji="1" lang="ja-JP" altLang="en-US" sz="20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470938D-A1A3-F7EE-9864-04B1414C2A32}"/>
              </a:ext>
            </a:extLst>
          </p:cNvPr>
          <p:cNvSpPr txBox="1"/>
          <p:nvPr/>
        </p:nvSpPr>
        <p:spPr>
          <a:xfrm>
            <a:off x="5104679" y="3001219"/>
            <a:ext cx="1268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feedback</a:t>
            </a:r>
            <a:endParaRPr kumimoji="1" lang="ja-JP" altLang="en-US" sz="2000" dirty="0"/>
          </a:p>
        </p:txBody>
      </p: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9607FB88-F308-4159-29F9-B561A75B3FF4}"/>
              </a:ext>
            </a:extLst>
          </p:cNvPr>
          <p:cNvCxnSpPr>
            <a:cxnSpLocks/>
          </p:cNvCxnSpPr>
          <p:nvPr/>
        </p:nvCxnSpPr>
        <p:spPr>
          <a:xfrm flipH="1">
            <a:off x="4974796" y="2893497"/>
            <a:ext cx="1298413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4BF9E1E-91F5-3F45-1975-FCCD2DFD0CD3}"/>
              </a:ext>
            </a:extLst>
          </p:cNvPr>
          <p:cNvSpPr txBox="1"/>
          <p:nvPr/>
        </p:nvSpPr>
        <p:spPr>
          <a:xfrm>
            <a:off x="613092" y="3647287"/>
            <a:ext cx="7054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Current summary </a:t>
            </a:r>
            <a:r>
              <a:rPr lang="en-US" altLang="ja-JP" dirty="0"/>
              <a:t>in</a:t>
            </a:r>
            <a:r>
              <a:rPr kumimoji="1" lang="en-US" altLang="ja-JP" dirty="0"/>
              <a:t> various Nd concentration ( blue color : our crystals )  </a:t>
            </a:r>
            <a:endParaRPr kumimoji="1" lang="ja-JP" altLang="en-US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4B0A19D5-074F-C14B-4F1E-8317D0BD6139}"/>
              </a:ext>
            </a:extLst>
          </p:cNvPr>
          <p:cNvSpPr txBox="1"/>
          <p:nvPr/>
        </p:nvSpPr>
        <p:spPr>
          <a:xfrm>
            <a:off x="1857178" y="2893497"/>
            <a:ext cx="2601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Tohoku Univ. IMR</a:t>
            </a:r>
            <a:endParaRPr kumimoji="1" lang="ja-JP" altLang="en-US" sz="2000" b="1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D4692120-F72B-B9F8-2112-F2AEB247640B}"/>
              </a:ext>
            </a:extLst>
          </p:cNvPr>
          <p:cNvSpPr txBox="1"/>
          <p:nvPr/>
        </p:nvSpPr>
        <p:spPr>
          <a:xfrm>
            <a:off x="8649863" y="2841382"/>
            <a:ext cx="295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Yamagata </a:t>
            </a:r>
            <a:r>
              <a:rPr kumimoji="1" lang="en-US" altLang="ja-JP" sz="2000" b="1" dirty="0"/>
              <a:t>Univ. </a:t>
            </a:r>
            <a:endParaRPr kumimoji="1" lang="ja-JP" altLang="en-US" sz="2000" b="1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ABB7FDC-3366-932D-515D-F30061472951}"/>
              </a:ext>
            </a:extLst>
          </p:cNvPr>
          <p:cNvSpPr txBox="1"/>
          <p:nvPr/>
        </p:nvSpPr>
        <p:spPr>
          <a:xfrm>
            <a:off x="9704760" y="4016619"/>
            <a:ext cx="23037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[1] : T. Maekawa, et al., NIM A V366, 115 (1995)</a:t>
            </a:r>
          </a:p>
          <a:p>
            <a:r>
              <a:rPr lang="en-US" altLang="ja-JP" sz="1400" dirty="0"/>
              <a:t>[2] : T. Maekawa,  Kyoto Univ. </a:t>
            </a:r>
            <a:r>
              <a:rPr kumimoji="1" lang="en-US" altLang="ja-JP" sz="1400" dirty="0"/>
              <a:t>Master thesis (1995)  unpublished</a:t>
            </a:r>
            <a:r>
              <a:rPr lang="en-US" altLang="ja-JP" sz="1400" dirty="0"/>
              <a:t>   </a:t>
            </a:r>
            <a:r>
              <a:rPr kumimoji="1" lang="en-US" altLang="ja-JP" sz="1400" dirty="0"/>
              <a:t> </a:t>
            </a:r>
            <a:endParaRPr kumimoji="1" lang="ja-JP" altLang="en-US" sz="1400" dirty="0"/>
          </a:p>
        </p:txBody>
      </p:sp>
      <p:sp>
        <p:nvSpPr>
          <p:cNvPr id="35" name="四角形: 角を丸くする 34">
            <a:extLst>
              <a:ext uri="{FF2B5EF4-FFF2-40B4-BE49-F238E27FC236}">
                <a16:creationId xmlns:a16="http://schemas.microsoft.com/office/drawing/2014/main" id="{A24A5BBB-D76C-4AF6-775E-F6FB831A1AD8}"/>
              </a:ext>
            </a:extLst>
          </p:cNvPr>
          <p:cNvSpPr/>
          <p:nvPr/>
        </p:nvSpPr>
        <p:spPr>
          <a:xfrm>
            <a:off x="664509" y="5633044"/>
            <a:ext cx="8809048" cy="28042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987E76E-3C7F-4AAC-7648-9D29750C1CBA}"/>
              </a:ext>
            </a:extLst>
          </p:cNvPr>
          <p:cNvSpPr txBox="1"/>
          <p:nvPr/>
        </p:nvSpPr>
        <p:spPr>
          <a:xfrm>
            <a:off x="9603599" y="5559225"/>
            <a:ext cx="1665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Best results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360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38DA58F-97D3-825A-F09F-6632C863E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75" y="200890"/>
            <a:ext cx="10515600" cy="1325563"/>
          </a:xfrm>
        </p:spPr>
        <p:txBody>
          <a:bodyPr/>
          <a:lstStyle/>
          <a:p>
            <a:r>
              <a:rPr lang="en-US" altLang="ja-JP" dirty="0"/>
              <a:t>Image of S-P mixing for P-violation</a:t>
            </a:r>
            <a:endParaRPr kumimoji="1" lang="ja-JP" altLang="en-US" dirty="0"/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DC7BDF37-265E-C3C1-CE1F-DA40769D63BC}"/>
              </a:ext>
            </a:extLst>
          </p:cNvPr>
          <p:cNvSpPr/>
          <p:nvPr/>
        </p:nvSpPr>
        <p:spPr>
          <a:xfrm>
            <a:off x="3362599" y="2825247"/>
            <a:ext cx="434898" cy="42374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0B51009F-90B7-B55A-6FD7-18D579F8FAD1}"/>
                  </a:ext>
                </a:extLst>
              </p:cNvPr>
              <p:cNvSpPr txBox="1"/>
              <p:nvPr/>
            </p:nvSpPr>
            <p:spPr>
              <a:xfrm>
                <a:off x="1079803" y="1526453"/>
                <a:ext cx="26224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/>
                  <a:t>Initial state : 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kumimoji="1" lang="en-US" altLang="ja-JP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kumimoji="1" lang="en-US" altLang="ja-JP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d>
                      </m:e>
                    </m:d>
                  </m:oMath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0B51009F-90B7-B55A-6FD7-18D579F8FA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803" y="1526453"/>
                <a:ext cx="2622449" cy="461665"/>
              </a:xfrm>
              <a:prstGeom prst="rect">
                <a:avLst/>
              </a:prstGeom>
              <a:blipFill>
                <a:blip r:embed="rId2"/>
                <a:stretch>
                  <a:fillRect l="-3488" t="-131579" r="-20930" b="-1934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E5630B81-5137-268D-4467-BBF38F6EC6BD}"/>
              </a:ext>
            </a:extLst>
          </p:cNvPr>
          <p:cNvCxnSpPr/>
          <p:nvPr/>
        </p:nvCxnSpPr>
        <p:spPr>
          <a:xfrm>
            <a:off x="2597783" y="2429377"/>
            <a:ext cx="820571" cy="483737"/>
          </a:xfrm>
          <a:prstGeom prst="line">
            <a:avLst/>
          </a:prstGeom>
          <a:ln w="127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7C119E32-6BEB-96D0-D077-C12AA5AF5DBB}"/>
              </a:ext>
            </a:extLst>
          </p:cNvPr>
          <p:cNvCxnSpPr>
            <a:cxnSpLocks/>
          </p:cNvCxnSpPr>
          <p:nvPr/>
        </p:nvCxnSpPr>
        <p:spPr>
          <a:xfrm flipV="1">
            <a:off x="2597783" y="3220339"/>
            <a:ext cx="820571" cy="483737"/>
          </a:xfrm>
          <a:prstGeom prst="line">
            <a:avLst/>
          </a:prstGeom>
          <a:ln w="127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73CC44E0-CDFE-886E-612A-4FD278226583}"/>
              </a:ext>
            </a:extLst>
          </p:cNvPr>
          <p:cNvCxnSpPr>
            <a:stCxn id="3" idx="6"/>
          </p:cNvCxnSpPr>
          <p:nvPr/>
        </p:nvCxnSpPr>
        <p:spPr>
          <a:xfrm>
            <a:off x="3797497" y="3037120"/>
            <a:ext cx="124240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楕円 10">
            <a:extLst>
              <a:ext uri="{FF2B5EF4-FFF2-40B4-BE49-F238E27FC236}">
                <a16:creationId xmlns:a16="http://schemas.microsoft.com/office/drawing/2014/main" id="{26B74E11-707B-C1DB-82BB-AE9D0E2DAAF6}"/>
              </a:ext>
            </a:extLst>
          </p:cNvPr>
          <p:cNvSpPr/>
          <p:nvPr/>
        </p:nvSpPr>
        <p:spPr>
          <a:xfrm>
            <a:off x="5039900" y="2825247"/>
            <a:ext cx="434898" cy="42374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0225BE5C-1280-B989-6297-546CF8EADF5E}"/>
              </a:ext>
            </a:extLst>
          </p:cNvPr>
          <p:cNvCxnSpPr/>
          <p:nvPr/>
        </p:nvCxnSpPr>
        <p:spPr>
          <a:xfrm>
            <a:off x="5474798" y="3037120"/>
            <a:ext cx="124240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楕円 12">
            <a:extLst>
              <a:ext uri="{FF2B5EF4-FFF2-40B4-BE49-F238E27FC236}">
                <a16:creationId xmlns:a16="http://schemas.microsoft.com/office/drawing/2014/main" id="{12F78278-509C-3017-17D0-1FECD7475F05}"/>
              </a:ext>
            </a:extLst>
          </p:cNvPr>
          <p:cNvSpPr/>
          <p:nvPr/>
        </p:nvSpPr>
        <p:spPr>
          <a:xfrm>
            <a:off x="6717201" y="2796593"/>
            <a:ext cx="434898" cy="42374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2C0490F7-C87D-9D4E-05E1-423D9CBF7A7F}"/>
              </a:ext>
            </a:extLst>
          </p:cNvPr>
          <p:cNvCxnSpPr>
            <a:cxnSpLocks/>
          </p:cNvCxnSpPr>
          <p:nvPr/>
        </p:nvCxnSpPr>
        <p:spPr>
          <a:xfrm flipH="1">
            <a:off x="7096344" y="2379972"/>
            <a:ext cx="820571" cy="483737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36EB845E-359F-AA55-489B-BAFE2D6F69A1}"/>
              </a:ext>
            </a:extLst>
          </p:cNvPr>
          <p:cNvCxnSpPr>
            <a:cxnSpLocks/>
          </p:cNvCxnSpPr>
          <p:nvPr/>
        </p:nvCxnSpPr>
        <p:spPr>
          <a:xfrm flipH="1" flipV="1">
            <a:off x="7096344" y="3170934"/>
            <a:ext cx="820571" cy="483737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8BAB89C-4F25-CB84-B944-E1D9ABEAA0DE}"/>
              </a:ext>
            </a:extLst>
          </p:cNvPr>
          <p:cNvSpPr txBox="1"/>
          <p:nvPr/>
        </p:nvSpPr>
        <p:spPr>
          <a:xfrm>
            <a:off x="3426370" y="2907540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70B7078-012D-DF65-E00C-2951FA7A34FB}"/>
              </a:ext>
            </a:extLst>
          </p:cNvPr>
          <p:cNvSpPr txBox="1"/>
          <p:nvPr/>
        </p:nvSpPr>
        <p:spPr>
          <a:xfrm>
            <a:off x="5061899" y="2913114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W</a:t>
            </a:r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6BD5C2D-FC2E-2B67-35AB-A194443D2C39}"/>
              </a:ext>
            </a:extLst>
          </p:cNvPr>
          <p:cNvSpPr txBox="1"/>
          <p:nvPr/>
        </p:nvSpPr>
        <p:spPr>
          <a:xfrm>
            <a:off x="3755306" y="3349352"/>
            <a:ext cx="33025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P-violating matrix element</a:t>
            </a:r>
            <a:endParaRPr kumimoji="1" lang="ja-JP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0A79436D-2A4D-C067-E800-3AAAF23EF975}"/>
                  </a:ext>
                </a:extLst>
              </p:cNvPr>
              <p:cNvSpPr txBox="1"/>
              <p:nvPr/>
            </p:nvSpPr>
            <p:spPr>
              <a:xfrm>
                <a:off x="4712946" y="2429377"/>
                <a:ext cx="116506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0A79436D-2A4D-C067-E800-3AAAF23EF9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2946" y="2429377"/>
                <a:ext cx="1165063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2ECD445-7059-57C9-5655-23822871D6D7}"/>
              </a:ext>
            </a:extLst>
          </p:cNvPr>
          <p:cNvSpPr txBox="1"/>
          <p:nvPr/>
        </p:nvSpPr>
        <p:spPr>
          <a:xfrm>
            <a:off x="6769586" y="2863709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</a:t>
            </a:r>
            <a:endParaRPr kumimoji="1"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071ACFA-E748-33D1-8717-FE251EE2F4E9}"/>
              </a:ext>
            </a:extLst>
          </p:cNvPr>
          <p:cNvSpPr txBox="1"/>
          <p:nvPr/>
        </p:nvSpPr>
        <p:spPr>
          <a:xfrm>
            <a:off x="6893320" y="1988118"/>
            <a:ext cx="1226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entrance</a:t>
            </a:r>
            <a:endParaRPr kumimoji="1" lang="ja-JP" altLang="en-US" sz="20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E10EBFF-D434-DBBF-B593-28531009EB58}"/>
              </a:ext>
            </a:extLst>
          </p:cNvPr>
          <p:cNvSpPr txBox="1"/>
          <p:nvPr/>
        </p:nvSpPr>
        <p:spPr>
          <a:xfrm>
            <a:off x="2703337" y="1988118"/>
            <a:ext cx="609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exit</a:t>
            </a:r>
            <a:endParaRPr kumimoji="1" lang="ja-JP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CD16E358-6176-EC74-1BDF-3854EAD2BA40}"/>
                  </a:ext>
                </a:extLst>
              </p:cNvPr>
              <p:cNvSpPr txBox="1"/>
              <p:nvPr/>
            </p:nvSpPr>
            <p:spPr>
              <a:xfrm>
                <a:off x="1132857" y="4134453"/>
                <a:ext cx="25098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/>
                  <a:t>Initial state : 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kumimoji="1" lang="en-US" altLang="ja-JP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kumimoji="1" lang="en-US" altLang="ja-JP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d>
                  </m:oMath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CD16E358-6176-EC74-1BDF-3854EAD2BA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857" y="4134453"/>
                <a:ext cx="2509854" cy="461665"/>
              </a:xfrm>
              <a:prstGeom prst="rect">
                <a:avLst/>
              </a:prstGeom>
              <a:blipFill>
                <a:blip r:embed="rId4"/>
                <a:stretch>
                  <a:fillRect l="-3883" t="-131579" r="-25000" b="-1934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楕円 22">
            <a:extLst>
              <a:ext uri="{FF2B5EF4-FFF2-40B4-BE49-F238E27FC236}">
                <a16:creationId xmlns:a16="http://schemas.microsoft.com/office/drawing/2014/main" id="{2685BCD3-FCE0-09FA-4604-6F8F86D96576}"/>
              </a:ext>
            </a:extLst>
          </p:cNvPr>
          <p:cNvSpPr/>
          <p:nvPr/>
        </p:nvSpPr>
        <p:spPr>
          <a:xfrm>
            <a:off x="3362599" y="5444172"/>
            <a:ext cx="434898" cy="42374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5A3B6977-7A10-5B4B-D753-CF10B1417E82}"/>
              </a:ext>
            </a:extLst>
          </p:cNvPr>
          <p:cNvCxnSpPr/>
          <p:nvPr/>
        </p:nvCxnSpPr>
        <p:spPr>
          <a:xfrm>
            <a:off x="2597783" y="5048302"/>
            <a:ext cx="820571" cy="483737"/>
          </a:xfrm>
          <a:prstGeom prst="line">
            <a:avLst/>
          </a:prstGeom>
          <a:ln w="127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0F51AC32-9DDF-A452-01D8-5A10B04FFCD1}"/>
              </a:ext>
            </a:extLst>
          </p:cNvPr>
          <p:cNvCxnSpPr>
            <a:cxnSpLocks/>
          </p:cNvCxnSpPr>
          <p:nvPr/>
        </p:nvCxnSpPr>
        <p:spPr>
          <a:xfrm flipV="1">
            <a:off x="2597783" y="5839264"/>
            <a:ext cx="820571" cy="483737"/>
          </a:xfrm>
          <a:prstGeom prst="line">
            <a:avLst/>
          </a:prstGeom>
          <a:ln w="127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1DC90B74-A85E-C1A9-7B6A-E51A500956BC}"/>
              </a:ext>
            </a:extLst>
          </p:cNvPr>
          <p:cNvCxnSpPr>
            <a:stCxn id="23" idx="6"/>
          </p:cNvCxnSpPr>
          <p:nvPr/>
        </p:nvCxnSpPr>
        <p:spPr>
          <a:xfrm>
            <a:off x="3797497" y="5656045"/>
            <a:ext cx="124240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楕円 26">
            <a:extLst>
              <a:ext uri="{FF2B5EF4-FFF2-40B4-BE49-F238E27FC236}">
                <a16:creationId xmlns:a16="http://schemas.microsoft.com/office/drawing/2014/main" id="{04F8AE8B-FDF5-0717-DDE3-4D91BD0D3B1B}"/>
              </a:ext>
            </a:extLst>
          </p:cNvPr>
          <p:cNvSpPr/>
          <p:nvPr/>
        </p:nvSpPr>
        <p:spPr>
          <a:xfrm>
            <a:off x="5039900" y="5444172"/>
            <a:ext cx="434898" cy="42374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353DF832-ABB1-F8C5-F6E2-912EB351DED9}"/>
              </a:ext>
            </a:extLst>
          </p:cNvPr>
          <p:cNvCxnSpPr/>
          <p:nvPr/>
        </p:nvCxnSpPr>
        <p:spPr>
          <a:xfrm>
            <a:off x="5474798" y="5656045"/>
            <a:ext cx="124240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楕円 28">
            <a:extLst>
              <a:ext uri="{FF2B5EF4-FFF2-40B4-BE49-F238E27FC236}">
                <a16:creationId xmlns:a16="http://schemas.microsoft.com/office/drawing/2014/main" id="{9D959544-F1F3-F9E9-C0A7-3E93EC60ED65}"/>
              </a:ext>
            </a:extLst>
          </p:cNvPr>
          <p:cNvSpPr/>
          <p:nvPr/>
        </p:nvSpPr>
        <p:spPr>
          <a:xfrm>
            <a:off x="6717201" y="5415518"/>
            <a:ext cx="434898" cy="42374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F94CE600-3015-E695-B1A1-E1F5C97868FF}"/>
              </a:ext>
            </a:extLst>
          </p:cNvPr>
          <p:cNvCxnSpPr>
            <a:cxnSpLocks/>
          </p:cNvCxnSpPr>
          <p:nvPr/>
        </p:nvCxnSpPr>
        <p:spPr>
          <a:xfrm flipH="1">
            <a:off x="7096344" y="4998897"/>
            <a:ext cx="820571" cy="483737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611E2C1D-858E-A3C8-A30D-BD9C748A295A}"/>
              </a:ext>
            </a:extLst>
          </p:cNvPr>
          <p:cNvCxnSpPr>
            <a:cxnSpLocks/>
          </p:cNvCxnSpPr>
          <p:nvPr/>
        </p:nvCxnSpPr>
        <p:spPr>
          <a:xfrm flipH="1" flipV="1">
            <a:off x="7096344" y="5789859"/>
            <a:ext cx="820571" cy="483737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F7CB090-8B08-22BF-9103-F756E8C30B2D}"/>
              </a:ext>
            </a:extLst>
          </p:cNvPr>
          <p:cNvSpPr txBox="1"/>
          <p:nvPr/>
        </p:nvSpPr>
        <p:spPr>
          <a:xfrm>
            <a:off x="3426370" y="5526465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</a:t>
            </a:r>
            <a:endParaRPr kumimoji="1" lang="ja-JP" altLang="en-US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9710A14D-F78D-275A-C932-4DF0B6AE33A8}"/>
              </a:ext>
            </a:extLst>
          </p:cNvPr>
          <p:cNvSpPr txBox="1"/>
          <p:nvPr/>
        </p:nvSpPr>
        <p:spPr>
          <a:xfrm>
            <a:off x="5061899" y="5532039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W</a:t>
            </a:r>
            <a:endParaRPr kumimoji="1" lang="ja-JP" altLang="en-US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E24B165-D3E7-C4C2-CB85-FD8A4B486DB4}"/>
              </a:ext>
            </a:extLst>
          </p:cNvPr>
          <p:cNvSpPr txBox="1"/>
          <p:nvPr/>
        </p:nvSpPr>
        <p:spPr>
          <a:xfrm>
            <a:off x="4430169" y="5951545"/>
            <a:ext cx="1952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matrix element</a:t>
            </a:r>
            <a:endParaRPr kumimoji="1" lang="ja-JP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3704F27C-C151-AD13-3938-BCC486296779}"/>
                  </a:ext>
                </a:extLst>
              </p:cNvPr>
              <p:cNvSpPr txBox="1"/>
              <p:nvPr/>
            </p:nvSpPr>
            <p:spPr>
              <a:xfrm>
                <a:off x="4712946" y="5048302"/>
                <a:ext cx="106901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3704F27C-C151-AD13-3938-BCC4862967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2946" y="5048302"/>
                <a:ext cx="1069011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1AC608A6-DC87-EB6B-0902-F7FBB7FAFF30}"/>
              </a:ext>
            </a:extLst>
          </p:cNvPr>
          <p:cNvSpPr txBox="1"/>
          <p:nvPr/>
        </p:nvSpPr>
        <p:spPr>
          <a:xfrm>
            <a:off x="6769586" y="5482634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</a:t>
            </a:r>
            <a:endParaRPr kumimoji="1" lang="ja-JP" altLang="en-US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41D4104-1581-B900-9AA5-5B47CE2FD100}"/>
              </a:ext>
            </a:extLst>
          </p:cNvPr>
          <p:cNvSpPr txBox="1"/>
          <p:nvPr/>
        </p:nvSpPr>
        <p:spPr>
          <a:xfrm>
            <a:off x="6893320" y="4607043"/>
            <a:ext cx="1226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entrance</a:t>
            </a:r>
            <a:endParaRPr kumimoji="1" lang="ja-JP" altLang="en-US" sz="2000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DD44B288-B99B-D7B8-AA53-69F5384004AB}"/>
              </a:ext>
            </a:extLst>
          </p:cNvPr>
          <p:cNvSpPr txBox="1"/>
          <p:nvPr/>
        </p:nvSpPr>
        <p:spPr>
          <a:xfrm>
            <a:off x="2703337" y="4607043"/>
            <a:ext cx="609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exit</a:t>
            </a:r>
            <a:endParaRPr kumimoji="1" lang="ja-JP" altLang="en-US" sz="2000" dirty="0"/>
          </a:p>
        </p:txBody>
      </p:sp>
      <p:sp>
        <p:nvSpPr>
          <p:cNvPr id="39" name="右大かっこ 38">
            <a:extLst>
              <a:ext uri="{FF2B5EF4-FFF2-40B4-BE49-F238E27FC236}">
                <a16:creationId xmlns:a16="http://schemas.microsoft.com/office/drawing/2014/main" id="{47ADB469-0749-CD29-E204-8535EDA9E686}"/>
              </a:ext>
            </a:extLst>
          </p:cNvPr>
          <p:cNvSpPr/>
          <p:nvPr/>
        </p:nvSpPr>
        <p:spPr>
          <a:xfrm>
            <a:off x="8408019" y="3248993"/>
            <a:ext cx="225857" cy="2166525"/>
          </a:xfrm>
          <a:prstGeom prst="rightBracket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330A03A7-8574-FDE5-092F-F8E017C64733}"/>
              </a:ext>
            </a:extLst>
          </p:cNvPr>
          <p:cNvSpPr txBox="1"/>
          <p:nvPr/>
        </p:nvSpPr>
        <p:spPr>
          <a:xfrm>
            <a:off x="8737931" y="3949786"/>
            <a:ext cx="2843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Superposition</a:t>
            </a:r>
            <a:r>
              <a:rPr lang="ja-JP" altLang="en-US" sz="2400" dirty="0"/>
              <a:t> </a:t>
            </a:r>
            <a:r>
              <a:rPr lang="en-US" altLang="ja-JP" sz="2400" dirty="0"/>
              <a:t>of</a:t>
            </a:r>
            <a:r>
              <a:rPr lang="ja-JP" altLang="en-US" sz="2400" dirty="0"/>
              <a:t> </a:t>
            </a:r>
            <a:r>
              <a:rPr lang="en-US" altLang="ja-JP" sz="2400" dirty="0"/>
              <a:t>two</a:t>
            </a:r>
            <a:r>
              <a:rPr lang="ja-JP" altLang="en-US" sz="2400" dirty="0"/>
              <a:t> </a:t>
            </a:r>
            <a:r>
              <a:rPr lang="en-US" altLang="ja-JP" sz="2400" dirty="0"/>
              <a:t>states</a:t>
            </a:r>
            <a:endParaRPr kumimoji="1"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4075699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95C29D-BF58-8EB0-9CA3-A6C3E4CF8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321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Enhancement of PNC</a:t>
            </a:r>
            <a:endParaRPr kumimoji="1" lang="ja-JP" altLang="en-US" dirty="0"/>
          </a:p>
        </p:txBody>
      </p:sp>
      <p:sp>
        <p:nvSpPr>
          <p:cNvPr id="115" name="四角形">
            <a:extLst>
              <a:ext uri="{FF2B5EF4-FFF2-40B4-BE49-F238E27FC236}">
                <a16:creationId xmlns:a16="http://schemas.microsoft.com/office/drawing/2014/main" id="{273940FE-4353-40BC-F8AA-1A8CD0C8C77F}"/>
              </a:ext>
            </a:extLst>
          </p:cNvPr>
          <p:cNvSpPr/>
          <p:nvPr/>
        </p:nvSpPr>
        <p:spPr>
          <a:xfrm>
            <a:off x="5330379" y="2053485"/>
            <a:ext cx="5220220" cy="2741006"/>
          </a:xfrm>
          <a:prstGeom prst="rect">
            <a:avLst/>
          </a:prstGeom>
          <a:solidFill>
            <a:srgbClr val="C5F5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16" name="角丸四角形">
            <a:extLst>
              <a:ext uri="{FF2B5EF4-FFF2-40B4-BE49-F238E27FC236}">
                <a16:creationId xmlns:a16="http://schemas.microsoft.com/office/drawing/2014/main" id="{377CB9F6-D4C8-C698-1881-2D4017237B3C}"/>
              </a:ext>
            </a:extLst>
          </p:cNvPr>
          <p:cNvSpPr/>
          <p:nvPr/>
        </p:nvSpPr>
        <p:spPr>
          <a:xfrm>
            <a:off x="2277411" y="1552351"/>
            <a:ext cx="3067516" cy="3743274"/>
          </a:xfrm>
          <a:prstGeom prst="roundRect">
            <a:avLst>
              <a:gd name="adj" fmla="val 18218"/>
            </a:avLst>
          </a:prstGeom>
          <a:solidFill>
            <a:srgbClr val="FFD9BD"/>
          </a:solidFill>
          <a:ln w="762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17" name="compound state">
            <a:extLst>
              <a:ext uri="{FF2B5EF4-FFF2-40B4-BE49-F238E27FC236}">
                <a16:creationId xmlns:a16="http://schemas.microsoft.com/office/drawing/2014/main" id="{85BD9E42-12A1-8390-BA4F-DDA9F1A18CFB}"/>
              </a:ext>
            </a:extLst>
          </p:cNvPr>
          <p:cNvSpPr txBox="1"/>
          <p:nvPr/>
        </p:nvSpPr>
        <p:spPr>
          <a:xfrm>
            <a:off x="3068617" y="1337774"/>
            <a:ext cx="2577766" cy="47192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tabLst/>
              <a:defRPr sz="2400" b="1">
                <a:solidFill>
                  <a:srgbClr val="FFFB00"/>
                </a:solidFill>
                <a:latin typeface="Helvetica CY"/>
                <a:ea typeface="Helvetica CY"/>
                <a:cs typeface="Helvetica CY"/>
                <a:sym typeface="Helvetica CY"/>
              </a:defRPr>
            </a:lvl1pPr>
          </a:lstStyle>
          <a:p>
            <a:r>
              <a:rPr dirty="0"/>
              <a:t>compound state</a:t>
            </a:r>
          </a:p>
        </p:txBody>
      </p:sp>
      <p:sp>
        <p:nvSpPr>
          <p:cNvPr id="118" name="entrance channel">
            <a:extLst>
              <a:ext uri="{FF2B5EF4-FFF2-40B4-BE49-F238E27FC236}">
                <a16:creationId xmlns:a16="http://schemas.microsoft.com/office/drawing/2014/main" id="{82ABDFE5-EFD6-B0D4-828E-E4F0220DD689}"/>
              </a:ext>
            </a:extLst>
          </p:cNvPr>
          <p:cNvSpPr txBox="1"/>
          <p:nvPr/>
        </p:nvSpPr>
        <p:spPr>
          <a:xfrm>
            <a:off x="7148300" y="1501495"/>
            <a:ext cx="2766289" cy="47192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100000"/>
              </a:lnSpc>
              <a:tabLst/>
              <a:defRPr sz="2400" b="1">
                <a:solidFill>
                  <a:srgbClr val="FFFB00"/>
                </a:solidFill>
                <a:latin typeface="Helvetica CY"/>
                <a:ea typeface="Helvetica CY"/>
                <a:cs typeface="Helvetica CY"/>
                <a:sym typeface="Helvetica CY"/>
              </a:defRPr>
            </a:lvl1pPr>
          </a:lstStyle>
          <a:p>
            <a:r>
              <a:rPr dirty="0"/>
              <a:t>entrance channel</a:t>
            </a:r>
          </a:p>
        </p:txBody>
      </p:sp>
      <p:sp>
        <p:nvSpPr>
          <p:cNvPr id="119" name="exit channel">
            <a:extLst>
              <a:ext uri="{FF2B5EF4-FFF2-40B4-BE49-F238E27FC236}">
                <a16:creationId xmlns:a16="http://schemas.microsoft.com/office/drawing/2014/main" id="{C15CA108-D67B-B138-9052-5192327D49DE}"/>
              </a:ext>
            </a:extLst>
          </p:cNvPr>
          <p:cNvSpPr txBox="1"/>
          <p:nvPr/>
        </p:nvSpPr>
        <p:spPr>
          <a:xfrm>
            <a:off x="251323" y="3248165"/>
            <a:ext cx="1879861" cy="47192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100000"/>
              </a:lnSpc>
              <a:tabLst/>
              <a:defRPr sz="2400" b="1">
                <a:solidFill>
                  <a:srgbClr val="FFFB00"/>
                </a:solidFill>
                <a:latin typeface="Helvetica CY"/>
                <a:ea typeface="Helvetica CY"/>
                <a:cs typeface="Helvetica CY"/>
                <a:sym typeface="Helvetica CY"/>
              </a:defRPr>
            </a:lvl1pPr>
          </a:lstStyle>
          <a:p>
            <a:r>
              <a:rPr dirty="0"/>
              <a:t>exit channel</a:t>
            </a:r>
          </a:p>
        </p:txBody>
      </p:sp>
      <p:sp>
        <p:nvSpPr>
          <p:cNvPr id="120" name="p-wave">
            <a:extLst>
              <a:ext uri="{FF2B5EF4-FFF2-40B4-BE49-F238E27FC236}">
                <a16:creationId xmlns:a16="http://schemas.microsoft.com/office/drawing/2014/main" id="{F8759FD2-1303-8D40-B7F2-F9A54906F36C}"/>
              </a:ext>
            </a:extLst>
          </p:cNvPr>
          <p:cNvSpPr txBox="1"/>
          <p:nvPr/>
        </p:nvSpPr>
        <p:spPr>
          <a:xfrm>
            <a:off x="8985693" y="2637856"/>
            <a:ext cx="701063" cy="237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800"/>
              </a:lnSpc>
              <a:defRPr sz="2400" b="1">
                <a:solidFill>
                  <a:srgbClr val="FF2600"/>
                </a:solidFill>
                <a:latin typeface="Helvetica CY"/>
                <a:ea typeface="Helvetica CY"/>
                <a:cs typeface="Helvetica CY"/>
                <a:sym typeface="Helvetica CY"/>
              </a:defRPr>
            </a:lvl1pPr>
          </a:lstStyle>
          <a:p>
            <a:r>
              <a:t>p-wave</a:t>
            </a:r>
          </a:p>
        </p:txBody>
      </p:sp>
      <p:sp>
        <p:nvSpPr>
          <p:cNvPr id="121" name="s-wave">
            <a:extLst>
              <a:ext uri="{FF2B5EF4-FFF2-40B4-BE49-F238E27FC236}">
                <a16:creationId xmlns:a16="http://schemas.microsoft.com/office/drawing/2014/main" id="{77A1ECD3-D30F-01E3-B09F-3DEBE3785CA2}"/>
              </a:ext>
            </a:extLst>
          </p:cNvPr>
          <p:cNvSpPr txBox="1"/>
          <p:nvPr/>
        </p:nvSpPr>
        <p:spPr>
          <a:xfrm>
            <a:off x="8990549" y="4005396"/>
            <a:ext cx="691351" cy="237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800"/>
              </a:lnSpc>
              <a:defRPr sz="2400" b="1">
                <a:solidFill>
                  <a:srgbClr val="0433FF"/>
                </a:solidFill>
                <a:latin typeface="Helvetica CY"/>
                <a:ea typeface="Helvetica CY"/>
                <a:cs typeface="Helvetica CY"/>
                <a:sym typeface="Helvetica CY"/>
              </a:defRPr>
            </a:lvl1pPr>
          </a:lstStyle>
          <a:p>
            <a:r>
              <a:t>s-wave</a:t>
            </a:r>
          </a:p>
        </p:txBody>
      </p:sp>
      <p:pic>
        <p:nvPicPr>
          <p:cNvPr id="122" name="イメージ" descr="イメージ">
            <a:extLst>
              <a:ext uri="{FF2B5EF4-FFF2-40B4-BE49-F238E27FC236}">
                <a16:creationId xmlns:a16="http://schemas.microsoft.com/office/drawing/2014/main" id="{BA274404-73DF-008C-3815-E04ACD406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924" y="2742680"/>
            <a:ext cx="460397" cy="240844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線">
            <a:extLst>
              <a:ext uri="{FF2B5EF4-FFF2-40B4-BE49-F238E27FC236}">
                <a16:creationId xmlns:a16="http://schemas.microsoft.com/office/drawing/2014/main" id="{F5C658BE-A00B-8F3C-76F6-1C15C682F453}"/>
              </a:ext>
            </a:extLst>
          </p:cNvPr>
          <p:cNvSpPr/>
          <p:nvPr/>
        </p:nvSpPr>
        <p:spPr>
          <a:xfrm>
            <a:off x="5321783" y="3440596"/>
            <a:ext cx="5019674" cy="1"/>
          </a:xfrm>
          <a:prstGeom prst="line">
            <a:avLst/>
          </a:prstGeom>
          <a:ln w="762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24" name="線">
            <a:extLst>
              <a:ext uri="{FF2B5EF4-FFF2-40B4-BE49-F238E27FC236}">
                <a16:creationId xmlns:a16="http://schemas.microsoft.com/office/drawing/2014/main" id="{DA7E35E6-C3CC-5687-8AEE-E9198C1C7AFC}"/>
              </a:ext>
            </a:extLst>
          </p:cNvPr>
          <p:cNvSpPr/>
          <p:nvPr/>
        </p:nvSpPr>
        <p:spPr>
          <a:xfrm flipV="1">
            <a:off x="7940489" y="2053485"/>
            <a:ext cx="1" cy="1332514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25" name="線">
            <a:extLst>
              <a:ext uri="{FF2B5EF4-FFF2-40B4-BE49-F238E27FC236}">
                <a16:creationId xmlns:a16="http://schemas.microsoft.com/office/drawing/2014/main" id="{367C0361-2787-12B8-4F35-130E86F943B9}"/>
              </a:ext>
            </a:extLst>
          </p:cNvPr>
          <p:cNvSpPr/>
          <p:nvPr/>
        </p:nvSpPr>
        <p:spPr>
          <a:xfrm flipV="1">
            <a:off x="7938280" y="3493549"/>
            <a:ext cx="1" cy="1261241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26" name="イメージ" descr="イメージ">
            <a:extLst>
              <a:ext uri="{FF2B5EF4-FFF2-40B4-BE49-F238E27FC236}">
                <a16:creationId xmlns:a16="http://schemas.microsoft.com/office/drawing/2014/main" id="{6EB4F488-B4D3-1ECD-34E9-0EF36C185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9716" y="4005788"/>
            <a:ext cx="460397" cy="236762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線">
            <a:extLst>
              <a:ext uri="{FF2B5EF4-FFF2-40B4-BE49-F238E27FC236}">
                <a16:creationId xmlns:a16="http://schemas.microsoft.com/office/drawing/2014/main" id="{0FD95245-F778-612F-EDA0-5DCD79BB6FC6}"/>
              </a:ext>
            </a:extLst>
          </p:cNvPr>
          <p:cNvSpPr/>
          <p:nvPr/>
        </p:nvSpPr>
        <p:spPr>
          <a:xfrm>
            <a:off x="4605075" y="3122396"/>
            <a:ext cx="767475" cy="1254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444" extrusionOk="0">
                <a:moveTo>
                  <a:pt x="21508" y="16"/>
                </a:moveTo>
                <a:cubicBezTo>
                  <a:pt x="15452" y="-156"/>
                  <a:pt x="9559" y="1081"/>
                  <a:pt x="5401" y="3397"/>
                </a:cubicBezTo>
                <a:cubicBezTo>
                  <a:pt x="1895" y="5350"/>
                  <a:pt x="-92" y="7929"/>
                  <a:pt x="4" y="10610"/>
                </a:cubicBezTo>
                <a:cubicBezTo>
                  <a:pt x="110" y="13592"/>
                  <a:pt x="2754" y="16371"/>
                  <a:pt x="6968" y="18375"/>
                </a:cubicBezTo>
                <a:cubicBezTo>
                  <a:pt x="10887" y="20238"/>
                  <a:pt x="15925" y="21324"/>
                  <a:pt x="21209" y="21444"/>
                </a:cubicBezTo>
              </a:path>
            </a:pathLst>
          </a:custGeom>
          <a:ln w="76200">
            <a:solidFill>
              <a:srgbClr val="FF26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28" name="線">
            <a:extLst>
              <a:ext uri="{FF2B5EF4-FFF2-40B4-BE49-F238E27FC236}">
                <a16:creationId xmlns:a16="http://schemas.microsoft.com/office/drawing/2014/main" id="{42586D46-F183-F484-6A90-64A5AA461224}"/>
              </a:ext>
            </a:extLst>
          </p:cNvPr>
          <p:cNvSpPr/>
          <p:nvPr/>
        </p:nvSpPr>
        <p:spPr>
          <a:xfrm>
            <a:off x="5335427" y="2766438"/>
            <a:ext cx="1137755" cy="1"/>
          </a:xfrm>
          <a:prstGeom prst="line">
            <a:avLst/>
          </a:prstGeom>
          <a:ln w="762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29" name="イメージ" descr="イメージ">
            <a:extLst>
              <a:ext uri="{FF2B5EF4-FFF2-40B4-BE49-F238E27FC236}">
                <a16:creationId xmlns:a16="http://schemas.microsoft.com/office/drawing/2014/main" id="{8D6006A2-444F-10D8-E5FF-8D563FCC9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6639" y="2905535"/>
            <a:ext cx="650906" cy="395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イメージ" descr="イメージ">
            <a:extLst>
              <a:ext uri="{FF2B5EF4-FFF2-40B4-BE49-F238E27FC236}">
                <a16:creationId xmlns:a16="http://schemas.microsoft.com/office/drawing/2014/main" id="{DAA62AF8-CFCA-8C95-2CF3-C4318366C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6639" y="2217193"/>
            <a:ext cx="650906" cy="395964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p j=3/2">
            <a:extLst>
              <a:ext uri="{FF2B5EF4-FFF2-40B4-BE49-F238E27FC236}">
                <a16:creationId xmlns:a16="http://schemas.microsoft.com/office/drawing/2014/main" id="{1832BA76-34EF-FF10-83B5-D5B0AE137593}"/>
              </a:ext>
            </a:extLst>
          </p:cNvPr>
          <p:cNvSpPr txBox="1"/>
          <p:nvPr/>
        </p:nvSpPr>
        <p:spPr>
          <a:xfrm>
            <a:off x="6825411" y="2296401"/>
            <a:ext cx="651966" cy="237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800"/>
              </a:lnSpc>
              <a:defRPr sz="2400" b="1">
                <a:solidFill>
                  <a:srgbClr val="FF2600"/>
                </a:solidFill>
                <a:latin typeface="Helvetica CY"/>
                <a:ea typeface="Helvetica CY"/>
                <a:cs typeface="Helvetica CY"/>
                <a:sym typeface="Helvetica CY"/>
              </a:defRPr>
            </a:lvl1pPr>
          </a:lstStyle>
          <a:p>
            <a:r>
              <a:t>p j=3/2</a:t>
            </a:r>
          </a:p>
        </p:txBody>
      </p:sp>
      <p:sp>
        <p:nvSpPr>
          <p:cNvPr id="132" name="p j=1/2">
            <a:extLst>
              <a:ext uri="{FF2B5EF4-FFF2-40B4-BE49-F238E27FC236}">
                <a16:creationId xmlns:a16="http://schemas.microsoft.com/office/drawing/2014/main" id="{E71D6205-28F1-BAD4-3BB0-62CFA87FDBF4}"/>
              </a:ext>
            </a:extLst>
          </p:cNvPr>
          <p:cNvSpPr txBox="1"/>
          <p:nvPr/>
        </p:nvSpPr>
        <p:spPr>
          <a:xfrm>
            <a:off x="6825411" y="2984743"/>
            <a:ext cx="651966" cy="237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800"/>
              </a:lnSpc>
              <a:defRPr sz="2400" b="1">
                <a:solidFill>
                  <a:srgbClr val="FF2600"/>
                </a:solidFill>
                <a:latin typeface="Helvetica CY"/>
                <a:ea typeface="Helvetica CY"/>
                <a:cs typeface="Helvetica CY"/>
                <a:sym typeface="Helvetica CY"/>
              </a:defRPr>
            </a:lvl1pPr>
          </a:lstStyle>
          <a:p>
            <a:r>
              <a:t>p j=1/2</a:t>
            </a:r>
          </a:p>
        </p:txBody>
      </p:sp>
      <p:grpSp>
        <p:nvGrpSpPr>
          <p:cNvPr id="133" name="グループ">
            <a:extLst>
              <a:ext uri="{FF2B5EF4-FFF2-40B4-BE49-F238E27FC236}">
                <a16:creationId xmlns:a16="http://schemas.microsoft.com/office/drawing/2014/main" id="{8291281A-08F2-25AD-C119-FC35F20498AA}"/>
              </a:ext>
            </a:extLst>
          </p:cNvPr>
          <p:cNvGrpSpPr/>
          <p:nvPr/>
        </p:nvGrpSpPr>
        <p:grpSpPr>
          <a:xfrm>
            <a:off x="4375580" y="3545895"/>
            <a:ext cx="460397" cy="395964"/>
            <a:chOff x="0" y="0"/>
            <a:chExt cx="635000" cy="635000"/>
          </a:xfrm>
        </p:grpSpPr>
        <p:sp>
          <p:nvSpPr>
            <p:cNvPr id="149" name="円形">
              <a:extLst>
                <a:ext uri="{FF2B5EF4-FFF2-40B4-BE49-F238E27FC236}">
                  <a16:creationId xmlns:a16="http://schemas.microsoft.com/office/drawing/2014/main" id="{68B08BE5-B66E-865E-891B-72812C956D5D}"/>
                </a:ext>
              </a:extLst>
            </p:cNvPr>
            <p:cNvSpPr/>
            <p:nvPr/>
          </p:nvSpPr>
          <p:spPr>
            <a:xfrm>
              <a:off x="0" y="0"/>
              <a:ext cx="635000" cy="635000"/>
            </a:xfrm>
            <a:prstGeom prst="ellipse">
              <a:avLst/>
            </a:prstGeom>
            <a:solidFill>
              <a:srgbClr val="D6D6D6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0" name="P">
              <a:extLst>
                <a:ext uri="{FF2B5EF4-FFF2-40B4-BE49-F238E27FC236}">
                  <a16:creationId xmlns:a16="http://schemas.microsoft.com/office/drawing/2014/main" id="{0BB5458E-35D3-6086-E227-12F64B7158DE}"/>
                </a:ext>
              </a:extLst>
            </p:cNvPr>
            <p:cNvSpPr txBox="1"/>
            <p:nvPr/>
          </p:nvSpPr>
          <p:spPr>
            <a:xfrm>
              <a:off x="149225" y="124916"/>
              <a:ext cx="336551" cy="4867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ts val="3800"/>
                </a:lnSpc>
                <a:defRPr sz="3200" b="1">
                  <a:latin typeface="Helvetica CY"/>
                  <a:ea typeface="Helvetica CY"/>
                  <a:cs typeface="Helvetica CY"/>
                  <a:sym typeface="Helvetica CY"/>
                </a:defRPr>
              </a:lvl1pPr>
            </a:lstStyle>
            <a:p>
              <a:r>
                <a:t>P</a:t>
              </a:r>
            </a:p>
          </p:txBody>
        </p:sp>
        <p:sp>
          <p:nvSpPr>
            <p:cNvPr id="151" name="線">
              <a:extLst>
                <a:ext uri="{FF2B5EF4-FFF2-40B4-BE49-F238E27FC236}">
                  <a16:creationId xmlns:a16="http://schemas.microsoft.com/office/drawing/2014/main" id="{1EB913F7-4862-C473-6F31-BC47C5FA1F32}"/>
                </a:ext>
              </a:extLst>
            </p:cNvPr>
            <p:cNvSpPr/>
            <p:nvPr/>
          </p:nvSpPr>
          <p:spPr>
            <a:xfrm flipV="1">
              <a:off x="176789" y="151855"/>
              <a:ext cx="255090" cy="25509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134" name="s j=1/2">
            <a:extLst>
              <a:ext uri="{FF2B5EF4-FFF2-40B4-BE49-F238E27FC236}">
                <a16:creationId xmlns:a16="http://schemas.microsoft.com/office/drawing/2014/main" id="{CE6BEEB9-14AF-F63F-3122-B36DE8DD926A}"/>
              </a:ext>
            </a:extLst>
          </p:cNvPr>
          <p:cNvSpPr txBox="1"/>
          <p:nvPr/>
        </p:nvSpPr>
        <p:spPr>
          <a:xfrm>
            <a:off x="6833446" y="4001919"/>
            <a:ext cx="642254" cy="237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800"/>
              </a:lnSpc>
              <a:defRPr sz="2400" b="1">
                <a:solidFill>
                  <a:srgbClr val="0433FF"/>
                </a:solidFill>
                <a:latin typeface="Helvetica CY"/>
                <a:ea typeface="Helvetica CY"/>
                <a:cs typeface="Helvetica CY"/>
                <a:sym typeface="Helvetica CY"/>
              </a:defRPr>
            </a:lvl1pPr>
          </a:lstStyle>
          <a:p>
            <a:r>
              <a:t>s j=1/2</a:t>
            </a:r>
          </a:p>
        </p:txBody>
      </p:sp>
      <p:pic>
        <p:nvPicPr>
          <p:cNvPr id="135" name="イメージ" descr="イメージ">
            <a:extLst>
              <a:ext uri="{FF2B5EF4-FFF2-40B4-BE49-F238E27FC236}">
                <a16:creationId xmlns:a16="http://schemas.microsoft.com/office/drawing/2014/main" id="{974AC079-2B86-95D3-FE72-4C40E1BE68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3621" y="3659893"/>
            <a:ext cx="1426924" cy="548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イメージ" descr="イメージ">
            <a:extLst>
              <a:ext uri="{FF2B5EF4-FFF2-40B4-BE49-F238E27FC236}">
                <a16:creationId xmlns:a16="http://schemas.microsoft.com/office/drawing/2014/main" id="{4ACB85C0-632F-9BB3-B702-7279FC2147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2909" y="2955152"/>
            <a:ext cx="1508349" cy="586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イメージ" descr="イメージ">
            <a:extLst>
              <a:ext uri="{FF2B5EF4-FFF2-40B4-BE49-F238E27FC236}">
                <a16:creationId xmlns:a16="http://schemas.microsoft.com/office/drawing/2014/main" id="{F120565B-BDD8-C80B-F634-E317F41488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6693" y="1917371"/>
            <a:ext cx="3028951" cy="836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イメージ" descr="イメージ">
            <a:extLst>
              <a:ext uri="{FF2B5EF4-FFF2-40B4-BE49-F238E27FC236}">
                <a16:creationId xmlns:a16="http://schemas.microsoft.com/office/drawing/2014/main" id="{89DDAAA6-10EB-C050-F65E-C995244D53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9406" y="5486558"/>
            <a:ext cx="1348299" cy="2886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イメージ" descr="イメージ">
            <a:extLst>
              <a:ext uri="{FF2B5EF4-FFF2-40B4-BE49-F238E27FC236}">
                <a16:creationId xmlns:a16="http://schemas.microsoft.com/office/drawing/2014/main" id="{B5E3FC2B-6D90-7B60-434E-8CB6E4D6D8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0925" y="5254561"/>
            <a:ext cx="3574477" cy="821519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線">
            <a:extLst>
              <a:ext uri="{FF2B5EF4-FFF2-40B4-BE49-F238E27FC236}">
                <a16:creationId xmlns:a16="http://schemas.microsoft.com/office/drawing/2014/main" id="{86705B75-E3C4-EA66-6E9D-6AA7C76D7384}"/>
              </a:ext>
            </a:extLst>
          </p:cNvPr>
          <p:cNvSpPr/>
          <p:nvPr/>
        </p:nvSpPr>
        <p:spPr>
          <a:xfrm>
            <a:off x="5118532" y="5049598"/>
            <a:ext cx="1" cy="39596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1" name="線">
            <a:extLst>
              <a:ext uri="{FF2B5EF4-FFF2-40B4-BE49-F238E27FC236}">
                <a16:creationId xmlns:a16="http://schemas.microsoft.com/office/drawing/2014/main" id="{82E7CB72-0FA1-A6A2-42BB-DD0EA768ABC3}"/>
              </a:ext>
            </a:extLst>
          </p:cNvPr>
          <p:cNvSpPr/>
          <p:nvPr/>
        </p:nvSpPr>
        <p:spPr>
          <a:xfrm flipV="1">
            <a:off x="4758926" y="5794086"/>
            <a:ext cx="1" cy="43951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142" name="グループ">
            <a:extLst>
              <a:ext uri="{FF2B5EF4-FFF2-40B4-BE49-F238E27FC236}">
                <a16:creationId xmlns:a16="http://schemas.microsoft.com/office/drawing/2014/main" id="{302223B5-877C-1C6A-558E-56F2EFFDD879}"/>
              </a:ext>
            </a:extLst>
          </p:cNvPr>
          <p:cNvGrpSpPr/>
          <p:nvPr/>
        </p:nvGrpSpPr>
        <p:grpSpPr>
          <a:xfrm>
            <a:off x="8481434" y="5535016"/>
            <a:ext cx="2069165" cy="961051"/>
            <a:chOff x="0" y="0"/>
            <a:chExt cx="2853885" cy="1541221"/>
          </a:xfrm>
        </p:grpSpPr>
        <p:pic>
          <p:nvPicPr>
            <p:cNvPr id="145" name="イメージ" descr="イメージ">
              <a:extLst>
                <a:ext uri="{FF2B5EF4-FFF2-40B4-BE49-F238E27FC236}">
                  <a16:creationId xmlns:a16="http://schemas.microsoft.com/office/drawing/2014/main" id="{79119E63-2582-48B7-8AE0-E0B02FD2C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7879" y="337094"/>
              <a:ext cx="2518127" cy="7775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6" name="106 eV">
              <a:extLst>
                <a:ext uri="{FF2B5EF4-FFF2-40B4-BE49-F238E27FC236}">
                  <a16:creationId xmlns:a16="http://schemas.microsoft.com/office/drawing/2014/main" id="{9BB8B841-B908-99A2-44FB-9A7DB37B9E85}"/>
                </a:ext>
              </a:extLst>
            </p:cNvPr>
            <p:cNvSpPr txBox="1"/>
            <p:nvPr/>
          </p:nvSpPr>
          <p:spPr>
            <a:xfrm>
              <a:off x="931485" y="10579"/>
              <a:ext cx="865684" cy="3809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lnSpc>
                  <a:spcPts val="2800"/>
                </a:lnSpc>
                <a:defRPr sz="2400" b="1">
                  <a:latin typeface="Helvetica CY"/>
                  <a:ea typeface="Helvetica CY"/>
                  <a:cs typeface="Helvetica CY"/>
                  <a:sym typeface="Helvetica CY"/>
                </a:defRPr>
              </a:pPr>
              <a:r>
                <a:rPr dirty="0"/>
                <a:t>10</a:t>
              </a:r>
              <a:r>
                <a:rPr baseline="31999" dirty="0"/>
                <a:t>6</a:t>
              </a:r>
              <a:r>
                <a:rPr dirty="0"/>
                <a:t> eV</a:t>
              </a:r>
            </a:p>
          </p:txBody>
        </p:sp>
        <p:sp>
          <p:nvSpPr>
            <p:cNvPr id="147" name="10 eV">
              <a:extLst>
                <a:ext uri="{FF2B5EF4-FFF2-40B4-BE49-F238E27FC236}">
                  <a16:creationId xmlns:a16="http://schemas.microsoft.com/office/drawing/2014/main" id="{4008C7F8-B6D5-387D-5274-1BB8563937C3}"/>
                </a:ext>
              </a:extLst>
            </p:cNvPr>
            <p:cNvSpPr txBox="1"/>
            <p:nvPr/>
          </p:nvSpPr>
          <p:spPr>
            <a:xfrm>
              <a:off x="977820" y="1160270"/>
              <a:ext cx="773014" cy="3809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ts val="2800"/>
                </a:lnSpc>
                <a:defRPr sz="2400" b="1">
                  <a:latin typeface="Helvetica CY"/>
                  <a:ea typeface="Helvetica CY"/>
                  <a:cs typeface="Helvetica CY"/>
                  <a:sym typeface="Helvetica CY"/>
                </a:defRPr>
              </a:lvl1pPr>
            </a:lstStyle>
            <a:p>
              <a:r>
                <a:t>10 eV</a:t>
              </a:r>
            </a:p>
          </p:txBody>
        </p:sp>
        <p:sp>
          <p:nvSpPr>
            <p:cNvPr id="148" name="四角形">
              <a:extLst>
                <a:ext uri="{FF2B5EF4-FFF2-40B4-BE49-F238E27FC236}">
                  <a16:creationId xmlns:a16="http://schemas.microsoft.com/office/drawing/2014/main" id="{6095A9F2-D589-21A2-4212-6CE41366DB36}"/>
                </a:ext>
              </a:extLst>
            </p:cNvPr>
            <p:cNvSpPr/>
            <p:nvPr/>
          </p:nvSpPr>
          <p:spPr>
            <a:xfrm>
              <a:off x="0" y="0"/>
              <a:ext cx="2853886" cy="1528522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143" name="randomness of expansion coefficients">
            <a:extLst>
              <a:ext uri="{FF2B5EF4-FFF2-40B4-BE49-F238E27FC236}">
                <a16:creationId xmlns:a16="http://schemas.microsoft.com/office/drawing/2014/main" id="{A42C1636-6C75-A5B9-270A-64532CA45586}"/>
              </a:ext>
            </a:extLst>
          </p:cNvPr>
          <p:cNvSpPr txBox="1"/>
          <p:nvPr/>
        </p:nvSpPr>
        <p:spPr>
          <a:xfrm>
            <a:off x="995503" y="6252826"/>
            <a:ext cx="5837943" cy="487313"/>
          </a:xfrm>
          <a:prstGeom prst="rect">
            <a:avLst/>
          </a:prstGeom>
          <a:solidFill>
            <a:srgbClr val="1A0A5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3500" tIns="63500" rIns="63500" bIns="63500">
            <a:spAutoFit/>
          </a:bodyPr>
          <a:lstStyle>
            <a:lvl1pPr>
              <a:lnSpc>
                <a:spcPts val="2800"/>
              </a:lnSpc>
              <a:defRPr sz="2400" b="1">
                <a:solidFill>
                  <a:srgbClr val="FFFC41"/>
                </a:solidFill>
                <a:latin typeface="Helvetica CY"/>
                <a:ea typeface="Helvetica CY"/>
                <a:cs typeface="Helvetica CY"/>
                <a:sym typeface="Helvetica CY"/>
              </a:defRPr>
            </a:lvl1pPr>
          </a:lstStyle>
          <a:p>
            <a:r>
              <a:rPr dirty="0"/>
              <a:t>randomness of expansion coefficients</a:t>
            </a:r>
          </a:p>
        </p:txBody>
      </p:sp>
      <p:sp>
        <p:nvSpPr>
          <p:cNvPr id="144" name="~ P-violation in NN interaction">
            <a:extLst>
              <a:ext uri="{FF2B5EF4-FFF2-40B4-BE49-F238E27FC236}">
                <a16:creationId xmlns:a16="http://schemas.microsoft.com/office/drawing/2014/main" id="{4895BE49-2703-8975-24A4-892562D32B05}"/>
              </a:ext>
            </a:extLst>
          </p:cNvPr>
          <p:cNvSpPr txBox="1"/>
          <p:nvPr/>
        </p:nvSpPr>
        <p:spPr>
          <a:xfrm>
            <a:off x="5285686" y="4861264"/>
            <a:ext cx="4628903" cy="487313"/>
          </a:xfrm>
          <a:prstGeom prst="rect">
            <a:avLst/>
          </a:prstGeom>
          <a:solidFill>
            <a:srgbClr val="1A0A5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3500" tIns="63500" rIns="63500" bIns="63500">
            <a:spAutoFit/>
          </a:bodyPr>
          <a:lstStyle>
            <a:lvl1pPr>
              <a:lnSpc>
                <a:spcPts val="2800"/>
              </a:lnSpc>
              <a:defRPr sz="2400" b="1">
                <a:solidFill>
                  <a:srgbClr val="FFFC41"/>
                </a:solidFill>
                <a:latin typeface="Helvetica CY"/>
                <a:ea typeface="Helvetica CY"/>
                <a:cs typeface="Helvetica CY"/>
                <a:sym typeface="Helvetica CY"/>
              </a:defRPr>
            </a:lvl1pPr>
          </a:lstStyle>
          <a:p>
            <a:r>
              <a:rPr dirty="0"/>
              <a:t>~ P-violation in NN interaction</a:t>
            </a:r>
          </a:p>
        </p:txBody>
      </p:sp>
    </p:spTree>
    <p:extLst>
      <p:ext uri="{BB962C8B-B14F-4D97-AF65-F5344CB8AC3E}">
        <p14:creationId xmlns:p14="http://schemas.microsoft.com/office/powerpoint/2010/main" val="42011751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80091C-7895-8D87-BA0C-4B9750F92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3399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Enhancement of T-violation</a:t>
            </a:r>
            <a:endParaRPr kumimoji="1" lang="ja-JP" altLang="en-US" dirty="0"/>
          </a:p>
        </p:txBody>
      </p:sp>
      <p:sp>
        <p:nvSpPr>
          <p:cNvPr id="42" name="四角形">
            <a:extLst>
              <a:ext uri="{FF2B5EF4-FFF2-40B4-BE49-F238E27FC236}">
                <a16:creationId xmlns:a16="http://schemas.microsoft.com/office/drawing/2014/main" id="{538EDC18-8C71-AB27-19D9-593A9E810672}"/>
              </a:ext>
            </a:extLst>
          </p:cNvPr>
          <p:cNvSpPr/>
          <p:nvPr/>
        </p:nvSpPr>
        <p:spPr>
          <a:xfrm>
            <a:off x="5657622" y="2206263"/>
            <a:ext cx="1419306" cy="3516570"/>
          </a:xfrm>
          <a:prstGeom prst="rect">
            <a:avLst/>
          </a:prstGeom>
          <a:solidFill>
            <a:srgbClr val="93FBA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3" name="角丸四角形">
            <a:extLst>
              <a:ext uri="{FF2B5EF4-FFF2-40B4-BE49-F238E27FC236}">
                <a16:creationId xmlns:a16="http://schemas.microsoft.com/office/drawing/2014/main" id="{82DAC56E-6F63-D109-61B9-96A2D53D95E0}"/>
              </a:ext>
            </a:extLst>
          </p:cNvPr>
          <p:cNvSpPr/>
          <p:nvPr/>
        </p:nvSpPr>
        <p:spPr>
          <a:xfrm>
            <a:off x="2288989" y="1563334"/>
            <a:ext cx="3384685" cy="4802428"/>
          </a:xfrm>
          <a:prstGeom prst="roundRect">
            <a:avLst>
              <a:gd name="adj" fmla="val 18218"/>
            </a:avLst>
          </a:prstGeom>
          <a:solidFill>
            <a:srgbClr val="FFD9BD"/>
          </a:solidFill>
          <a:ln w="762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4" name="compound state">
            <a:extLst>
              <a:ext uri="{FF2B5EF4-FFF2-40B4-BE49-F238E27FC236}">
                <a16:creationId xmlns:a16="http://schemas.microsoft.com/office/drawing/2014/main" id="{A157A94D-9DF6-526F-F747-0D51177A4EA7}"/>
              </a:ext>
            </a:extLst>
          </p:cNvPr>
          <p:cNvSpPr txBox="1"/>
          <p:nvPr/>
        </p:nvSpPr>
        <p:spPr>
          <a:xfrm>
            <a:off x="3162002" y="1736426"/>
            <a:ext cx="2495620" cy="469837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tabLst/>
              <a:defRPr sz="2400" b="1">
                <a:solidFill>
                  <a:srgbClr val="FFFB00"/>
                </a:solidFill>
                <a:latin typeface="Helvetica CY"/>
                <a:ea typeface="Helvetica CY"/>
                <a:cs typeface="Helvetica CY"/>
                <a:sym typeface="Helvetica CY"/>
              </a:defRPr>
            </a:lvl1pPr>
          </a:lstStyle>
          <a:p>
            <a:r>
              <a:rPr dirty="0"/>
              <a:t>compound state</a:t>
            </a:r>
          </a:p>
        </p:txBody>
      </p:sp>
      <p:sp>
        <p:nvSpPr>
          <p:cNvPr id="45" name="exit channel">
            <a:extLst>
              <a:ext uri="{FF2B5EF4-FFF2-40B4-BE49-F238E27FC236}">
                <a16:creationId xmlns:a16="http://schemas.microsoft.com/office/drawing/2014/main" id="{FDBC09DD-D53B-D2E5-C8B2-74CAC94EFB66}"/>
              </a:ext>
            </a:extLst>
          </p:cNvPr>
          <p:cNvSpPr txBox="1"/>
          <p:nvPr/>
        </p:nvSpPr>
        <p:spPr>
          <a:xfrm>
            <a:off x="700969" y="3812168"/>
            <a:ext cx="1904437" cy="469516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100000"/>
              </a:lnSpc>
              <a:tabLst/>
              <a:defRPr sz="2400" b="1">
                <a:solidFill>
                  <a:srgbClr val="FFFB00"/>
                </a:solidFill>
                <a:latin typeface="Helvetica CY"/>
                <a:ea typeface="Helvetica CY"/>
                <a:cs typeface="Helvetica CY"/>
                <a:sym typeface="Helvetica CY"/>
              </a:defRPr>
            </a:lvl1pPr>
          </a:lstStyle>
          <a:p>
            <a:r>
              <a:rPr dirty="0"/>
              <a:t>exit channel</a:t>
            </a:r>
          </a:p>
        </p:txBody>
      </p:sp>
      <p:sp>
        <p:nvSpPr>
          <p:cNvPr id="46" name="四角形">
            <a:extLst>
              <a:ext uri="{FF2B5EF4-FFF2-40B4-BE49-F238E27FC236}">
                <a16:creationId xmlns:a16="http://schemas.microsoft.com/office/drawing/2014/main" id="{15F7ED24-78C0-B103-E82A-6095123AAC59}"/>
              </a:ext>
            </a:extLst>
          </p:cNvPr>
          <p:cNvSpPr/>
          <p:nvPr/>
        </p:nvSpPr>
        <p:spPr>
          <a:xfrm>
            <a:off x="7738176" y="2206263"/>
            <a:ext cx="3752854" cy="3516570"/>
          </a:xfrm>
          <a:prstGeom prst="rect">
            <a:avLst/>
          </a:prstGeom>
          <a:solidFill>
            <a:srgbClr val="C5F5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7" name="entrance channel">
            <a:extLst>
              <a:ext uri="{FF2B5EF4-FFF2-40B4-BE49-F238E27FC236}">
                <a16:creationId xmlns:a16="http://schemas.microsoft.com/office/drawing/2014/main" id="{599FD40D-595F-9A00-35CE-9ACCC577D608}"/>
              </a:ext>
            </a:extLst>
          </p:cNvPr>
          <p:cNvSpPr txBox="1"/>
          <p:nvPr/>
        </p:nvSpPr>
        <p:spPr>
          <a:xfrm>
            <a:off x="7663509" y="1565010"/>
            <a:ext cx="2639440" cy="47192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100000"/>
              </a:lnSpc>
              <a:tabLst/>
              <a:defRPr sz="2400" b="1">
                <a:solidFill>
                  <a:srgbClr val="FFFB00"/>
                </a:solidFill>
                <a:latin typeface="Helvetica CY"/>
                <a:ea typeface="Helvetica CY"/>
                <a:cs typeface="Helvetica CY"/>
                <a:sym typeface="Helvetica CY"/>
              </a:defRPr>
            </a:lvl1pPr>
          </a:lstStyle>
          <a:p>
            <a:r>
              <a:rPr dirty="0"/>
              <a:t>entrance channel</a:t>
            </a:r>
          </a:p>
        </p:txBody>
      </p:sp>
      <p:sp>
        <p:nvSpPr>
          <p:cNvPr id="48" name="p-wave">
            <a:extLst>
              <a:ext uri="{FF2B5EF4-FFF2-40B4-BE49-F238E27FC236}">
                <a16:creationId xmlns:a16="http://schemas.microsoft.com/office/drawing/2014/main" id="{42A6618F-FCC1-D4E1-D07E-5BCC0FCE2BA3}"/>
              </a:ext>
            </a:extLst>
          </p:cNvPr>
          <p:cNvSpPr txBox="1"/>
          <p:nvPr/>
        </p:nvSpPr>
        <p:spPr>
          <a:xfrm>
            <a:off x="10025164" y="2955980"/>
            <a:ext cx="773549" cy="304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800"/>
              </a:lnSpc>
              <a:defRPr sz="2400" b="1">
                <a:solidFill>
                  <a:srgbClr val="FF2600"/>
                </a:solidFill>
                <a:latin typeface="Helvetica CY"/>
                <a:ea typeface="Helvetica CY"/>
                <a:cs typeface="Helvetica CY"/>
                <a:sym typeface="Helvetica CY"/>
              </a:defRPr>
            </a:lvl1pPr>
          </a:lstStyle>
          <a:p>
            <a:r>
              <a:t>p-wave</a:t>
            </a:r>
          </a:p>
        </p:txBody>
      </p:sp>
      <p:sp>
        <p:nvSpPr>
          <p:cNvPr id="49" name="s-wave">
            <a:extLst>
              <a:ext uri="{FF2B5EF4-FFF2-40B4-BE49-F238E27FC236}">
                <a16:creationId xmlns:a16="http://schemas.microsoft.com/office/drawing/2014/main" id="{A3730667-8098-994B-FDC3-16DCA3D03329}"/>
              </a:ext>
            </a:extLst>
          </p:cNvPr>
          <p:cNvSpPr txBox="1"/>
          <p:nvPr/>
        </p:nvSpPr>
        <p:spPr>
          <a:xfrm>
            <a:off x="10021028" y="4710464"/>
            <a:ext cx="762834" cy="304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800"/>
              </a:lnSpc>
              <a:defRPr sz="2400" b="1">
                <a:solidFill>
                  <a:srgbClr val="0433FF"/>
                </a:solidFill>
                <a:latin typeface="Helvetica CY"/>
                <a:ea typeface="Helvetica CY"/>
                <a:cs typeface="Helvetica CY"/>
                <a:sym typeface="Helvetica CY"/>
              </a:defRPr>
            </a:lvl1pPr>
          </a:lstStyle>
          <a:p>
            <a:r>
              <a:t>s-wave</a:t>
            </a:r>
          </a:p>
        </p:txBody>
      </p:sp>
      <p:pic>
        <p:nvPicPr>
          <p:cNvPr id="50" name="イメージ" descr="イメージ">
            <a:extLst>
              <a:ext uri="{FF2B5EF4-FFF2-40B4-BE49-F238E27FC236}">
                <a16:creationId xmlns:a16="http://schemas.microsoft.com/office/drawing/2014/main" id="{51AF6DFC-AE79-31A0-97B8-5ACCF504E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0602" y="3090464"/>
            <a:ext cx="508001" cy="308990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線">
            <a:extLst>
              <a:ext uri="{FF2B5EF4-FFF2-40B4-BE49-F238E27FC236}">
                <a16:creationId xmlns:a16="http://schemas.microsoft.com/office/drawing/2014/main" id="{E10F5E03-2FF4-9452-1553-244CAC78D85A}"/>
              </a:ext>
            </a:extLst>
          </p:cNvPr>
          <p:cNvSpPr/>
          <p:nvPr/>
        </p:nvSpPr>
        <p:spPr>
          <a:xfrm>
            <a:off x="7842349" y="3985855"/>
            <a:ext cx="3212397" cy="1"/>
          </a:xfrm>
          <a:prstGeom prst="line">
            <a:avLst/>
          </a:prstGeom>
          <a:ln w="762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2" name="線">
            <a:extLst>
              <a:ext uri="{FF2B5EF4-FFF2-40B4-BE49-F238E27FC236}">
                <a16:creationId xmlns:a16="http://schemas.microsoft.com/office/drawing/2014/main" id="{FA9881E7-A9A7-DE2D-3314-69732E0040A6}"/>
              </a:ext>
            </a:extLst>
          </p:cNvPr>
          <p:cNvSpPr/>
          <p:nvPr/>
        </p:nvSpPr>
        <p:spPr>
          <a:xfrm flipV="1">
            <a:off x="9116272" y="2206263"/>
            <a:ext cx="1" cy="1709547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3" name="線">
            <a:extLst>
              <a:ext uri="{FF2B5EF4-FFF2-40B4-BE49-F238E27FC236}">
                <a16:creationId xmlns:a16="http://schemas.microsoft.com/office/drawing/2014/main" id="{A2C216EA-881B-FC88-9830-46A99CC0AE38}"/>
              </a:ext>
            </a:extLst>
          </p:cNvPr>
          <p:cNvSpPr/>
          <p:nvPr/>
        </p:nvSpPr>
        <p:spPr>
          <a:xfrm flipV="1">
            <a:off x="9113834" y="4053791"/>
            <a:ext cx="1" cy="1618107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54" name="イメージ" descr="イメージ">
            <a:extLst>
              <a:ext uri="{FF2B5EF4-FFF2-40B4-BE49-F238E27FC236}">
                <a16:creationId xmlns:a16="http://schemas.microsoft.com/office/drawing/2014/main" id="{95128905-6132-94CA-9AB3-697CD41B0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8166" y="4710968"/>
            <a:ext cx="508001" cy="303754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線">
            <a:extLst>
              <a:ext uri="{FF2B5EF4-FFF2-40B4-BE49-F238E27FC236}">
                <a16:creationId xmlns:a16="http://schemas.microsoft.com/office/drawing/2014/main" id="{5C890A31-6833-4E3D-D29F-ADD64102F2BB}"/>
              </a:ext>
            </a:extLst>
          </p:cNvPr>
          <p:cNvSpPr/>
          <p:nvPr/>
        </p:nvSpPr>
        <p:spPr>
          <a:xfrm>
            <a:off x="4857324" y="3569220"/>
            <a:ext cx="846829" cy="1609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444" extrusionOk="0">
                <a:moveTo>
                  <a:pt x="21508" y="16"/>
                </a:moveTo>
                <a:cubicBezTo>
                  <a:pt x="15452" y="-156"/>
                  <a:pt x="9559" y="1081"/>
                  <a:pt x="5401" y="3397"/>
                </a:cubicBezTo>
                <a:cubicBezTo>
                  <a:pt x="1895" y="5350"/>
                  <a:pt x="-92" y="7929"/>
                  <a:pt x="4" y="10610"/>
                </a:cubicBezTo>
                <a:cubicBezTo>
                  <a:pt x="110" y="13592"/>
                  <a:pt x="2754" y="16371"/>
                  <a:pt x="6968" y="18375"/>
                </a:cubicBezTo>
                <a:cubicBezTo>
                  <a:pt x="10887" y="20238"/>
                  <a:pt x="15925" y="21324"/>
                  <a:pt x="21209" y="21444"/>
                </a:cubicBezTo>
              </a:path>
            </a:pathLst>
          </a:custGeom>
          <a:ln w="76200">
            <a:solidFill>
              <a:srgbClr val="0433FF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6" name="線">
            <a:extLst>
              <a:ext uri="{FF2B5EF4-FFF2-40B4-BE49-F238E27FC236}">
                <a16:creationId xmlns:a16="http://schemas.microsoft.com/office/drawing/2014/main" id="{91E7969D-D24A-543D-B874-5809900A0BC3}"/>
              </a:ext>
            </a:extLst>
          </p:cNvPr>
          <p:cNvSpPr/>
          <p:nvPr/>
        </p:nvSpPr>
        <p:spPr>
          <a:xfrm>
            <a:off x="7777829" y="3120944"/>
            <a:ext cx="1255396" cy="1"/>
          </a:xfrm>
          <a:prstGeom prst="line">
            <a:avLst/>
          </a:prstGeom>
          <a:ln w="762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57" name="イメージ" descr="イメージ">
            <a:extLst>
              <a:ext uri="{FF2B5EF4-FFF2-40B4-BE49-F238E27FC236}">
                <a16:creationId xmlns:a16="http://schemas.microsoft.com/office/drawing/2014/main" id="{7FA339AA-849B-C382-7542-8C1BB8CEA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1806" y="3299400"/>
            <a:ext cx="718208" cy="50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イメージ" descr="イメージ">
            <a:extLst>
              <a:ext uri="{FF2B5EF4-FFF2-40B4-BE49-F238E27FC236}">
                <a16:creationId xmlns:a16="http://schemas.microsoft.com/office/drawing/2014/main" id="{02B27CD1-74A1-F64B-1A58-70DB402EF5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1806" y="2416292"/>
            <a:ext cx="718208" cy="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p 3/2">
            <a:extLst>
              <a:ext uri="{FF2B5EF4-FFF2-40B4-BE49-F238E27FC236}">
                <a16:creationId xmlns:a16="http://schemas.microsoft.com/office/drawing/2014/main" id="{8CA7EEAA-A568-FCA5-4F32-0EECA27AB97E}"/>
              </a:ext>
            </a:extLst>
          </p:cNvPr>
          <p:cNvSpPr txBox="1"/>
          <p:nvPr/>
        </p:nvSpPr>
        <p:spPr>
          <a:xfrm>
            <a:off x="8510763" y="2517912"/>
            <a:ext cx="546974" cy="304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800"/>
              </a:lnSpc>
              <a:defRPr sz="2400" b="1">
                <a:solidFill>
                  <a:srgbClr val="FF2600"/>
                </a:solidFill>
                <a:latin typeface="Helvetica CY"/>
                <a:ea typeface="Helvetica CY"/>
                <a:cs typeface="Helvetica CY"/>
                <a:sym typeface="Helvetica CY"/>
              </a:defRPr>
            </a:lvl1pPr>
          </a:lstStyle>
          <a:p>
            <a:r>
              <a:t>p 3/2</a:t>
            </a:r>
          </a:p>
        </p:txBody>
      </p:sp>
      <p:sp>
        <p:nvSpPr>
          <p:cNvPr id="60" name="p 1/2">
            <a:extLst>
              <a:ext uri="{FF2B5EF4-FFF2-40B4-BE49-F238E27FC236}">
                <a16:creationId xmlns:a16="http://schemas.microsoft.com/office/drawing/2014/main" id="{E1694E67-6FCC-613F-31FF-97F649C83D22}"/>
              </a:ext>
            </a:extLst>
          </p:cNvPr>
          <p:cNvSpPr txBox="1"/>
          <p:nvPr/>
        </p:nvSpPr>
        <p:spPr>
          <a:xfrm>
            <a:off x="8510763" y="3401020"/>
            <a:ext cx="546974" cy="304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800"/>
              </a:lnSpc>
              <a:defRPr sz="2400" b="1">
                <a:solidFill>
                  <a:srgbClr val="FF2600"/>
                </a:solidFill>
                <a:latin typeface="Helvetica CY"/>
                <a:ea typeface="Helvetica CY"/>
                <a:cs typeface="Helvetica CY"/>
                <a:sym typeface="Helvetica CY"/>
              </a:defRPr>
            </a:lvl1pPr>
          </a:lstStyle>
          <a:p>
            <a:r>
              <a:t>p 1/2</a:t>
            </a:r>
          </a:p>
        </p:txBody>
      </p:sp>
      <p:pic>
        <p:nvPicPr>
          <p:cNvPr id="61" name="イメージ" descr="イメージ">
            <a:extLst>
              <a:ext uri="{FF2B5EF4-FFF2-40B4-BE49-F238E27FC236}">
                <a16:creationId xmlns:a16="http://schemas.microsoft.com/office/drawing/2014/main" id="{B7E18FF3-97F8-D6D8-3DEC-3706E8EDFB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2930" y="3197780"/>
            <a:ext cx="1208690" cy="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線">
            <a:extLst>
              <a:ext uri="{FF2B5EF4-FFF2-40B4-BE49-F238E27FC236}">
                <a16:creationId xmlns:a16="http://schemas.microsoft.com/office/drawing/2014/main" id="{B93DF954-29FF-373C-90B5-CFA52C55A74F}"/>
              </a:ext>
            </a:extLst>
          </p:cNvPr>
          <p:cNvSpPr/>
          <p:nvPr/>
        </p:nvSpPr>
        <p:spPr>
          <a:xfrm>
            <a:off x="5658407" y="4363400"/>
            <a:ext cx="1417735" cy="1"/>
          </a:xfrm>
          <a:prstGeom prst="line">
            <a:avLst/>
          </a:prstGeom>
          <a:ln w="762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63" name="グループ">
            <a:extLst>
              <a:ext uri="{FF2B5EF4-FFF2-40B4-BE49-F238E27FC236}">
                <a16:creationId xmlns:a16="http://schemas.microsoft.com/office/drawing/2014/main" id="{C8B5A0F8-D035-62A8-3809-D2A6B40E4FE4}"/>
              </a:ext>
            </a:extLst>
          </p:cNvPr>
          <p:cNvGrpSpPr/>
          <p:nvPr/>
        </p:nvGrpSpPr>
        <p:grpSpPr>
          <a:xfrm>
            <a:off x="4595241" y="4109400"/>
            <a:ext cx="508001" cy="508001"/>
            <a:chOff x="0" y="0"/>
            <a:chExt cx="635000" cy="635000"/>
          </a:xfrm>
        </p:grpSpPr>
        <p:sp>
          <p:nvSpPr>
            <p:cNvPr id="66" name="円形">
              <a:extLst>
                <a:ext uri="{FF2B5EF4-FFF2-40B4-BE49-F238E27FC236}">
                  <a16:creationId xmlns:a16="http://schemas.microsoft.com/office/drawing/2014/main" id="{01892584-770E-5B5B-8FDF-02C0D6D62A85}"/>
                </a:ext>
              </a:extLst>
            </p:cNvPr>
            <p:cNvSpPr/>
            <p:nvPr/>
          </p:nvSpPr>
          <p:spPr>
            <a:xfrm>
              <a:off x="0" y="0"/>
              <a:ext cx="635000" cy="635000"/>
            </a:xfrm>
            <a:prstGeom prst="ellipse">
              <a:avLst/>
            </a:prstGeom>
            <a:solidFill>
              <a:srgbClr val="D6D6D6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7" name="T">
              <a:extLst>
                <a:ext uri="{FF2B5EF4-FFF2-40B4-BE49-F238E27FC236}">
                  <a16:creationId xmlns:a16="http://schemas.microsoft.com/office/drawing/2014/main" id="{2DEA2774-1FB6-F9FE-DEFD-F367C2E6F9B6}"/>
                </a:ext>
              </a:extLst>
            </p:cNvPr>
            <p:cNvSpPr txBox="1"/>
            <p:nvPr/>
          </p:nvSpPr>
          <p:spPr>
            <a:xfrm>
              <a:off x="158551" y="124916"/>
              <a:ext cx="317898" cy="4867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ts val="3800"/>
                </a:lnSpc>
                <a:defRPr sz="3200" b="1">
                  <a:latin typeface="Helvetica CY"/>
                  <a:ea typeface="Helvetica CY"/>
                  <a:cs typeface="Helvetica CY"/>
                  <a:sym typeface="Helvetica CY"/>
                </a:defRPr>
              </a:lvl1pPr>
            </a:lstStyle>
            <a:p>
              <a:r>
                <a:rPr dirty="0"/>
                <a:t>T</a:t>
              </a:r>
            </a:p>
          </p:txBody>
        </p:sp>
        <p:sp>
          <p:nvSpPr>
            <p:cNvPr id="68" name="線">
              <a:extLst>
                <a:ext uri="{FF2B5EF4-FFF2-40B4-BE49-F238E27FC236}">
                  <a16:creationId xmlns:a16="http://schemas.microsoft.com/office/drawing/2014/main" id="{FE233CA6-1E88-C270-3B04-F0471A9F07C4}"/>
                </a:ext>
              </a:extLst>
            </p:cNvPr>
            <p:cNvSpPr/>
            <p:nvPr/>
          </p:nvSpPr>
          <p:spPr>
            <a:xfrm flipV="1">
              <a:off x="202189" y="215355"/>
              <a:ext cx="255090" cy="25509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64" name="四角形">
            <a:extLst>
              <a:ext uri="{FF2B5EF4-FFF2-40B4-BE49-F238E27FC236}">
                <a16:creationId xmlns:a16="http://schemas.microsoft.com/office/drawing/2014/main" id="{0BB7EED6-CB5F-A3D3-D16B-D3BBCA5ED3A1}"/>
              </a:ext>
            </a:extLst>
          </p:cNvPr>
          <p:cNvSpPr/>
          <p:nvPr/>
        </p:nvSpPr>
        <p:spPr>
          <a:xfrm>
            <a:off x="7030396" y="2206263"/>
            <a:ext cx="718207" cy="3516570"/>
          </a:xfrm>
          <a:prstGeom prst="rect">
            <a:avLst/>
          </a:prstGeom>
          <a:gradFill>
            <a:gsLst>
              <a:gs pos="0">
                <a:srgbClr val="8DFB93"/>
              </a:gs>
              <a:gs pos="21563">
                <a:srgbClr val="A3FCB3"/>
              </a:gs>
              <a:gs pos="35654">
                <a:srgbClr val="B9FDD3"/>
              </a:gs>
              <a:gs pos="71765">
                <a:srgbClr val="98FDE2"/>
              </a:gs>
              <a:gs pos="100000">
                <a:srgbClr val="D6FEF2"/>
              </a:gs>
            </a:gsLst>
            <a:lin ang="2139701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65" name="イメージ" descr="イメージ">
            <a:extLst>
              <a:ext uri="{FF2B5EF4-FFF2-40B4-BE49-F238E27FC236}">
                <a16:creationId xmlns:a16="http://schemas.microsoft.com/office/drawing/2014/main" id="{10D2B2B4-14E8-7E81-062D-A4ED8999DF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8502" y="4911960"/>
            <a:ext cx="1208690" cy="508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358748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9942BB2-15D5-4A93-8C26-B38E7B595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51" y="257962"/>
            <a:ext cx="10515600" cy="1325563"/>
          </a:xfrm>
        </p:spPr>
        <p:txBody>
          <a:bodyPr/>
          <a:lstStyle/>
          <a:p>
            <a:r>
              <a:rPr lang="en-US" altLang="ja-JP" dirty="0"/>
              <a:t>Preparation of solid polarized target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1F26E3F-C530-42C2-AFC6-304313428528}"/>
              </a:ext>
            </a:extLst>
          </p:cNvPr>
          <p:cNvSpPr txBox="1"/>
          <p:nvPr/>
        </p:nvSpPr>
        <p:spPr>
          <a:xfrm>
            <a:off x="576451" y="1484792"/>
            <a:ext cx="4716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chemeClr val="accent1"/>
                </a:solidFill>
              </a:rPr>
              <a:t>Dynamic Nuclear polarization (DNP)</a:t>
            </a:r>
            <a:endParaRPr kumimoji="1" lang="ja-JP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4AF5B61-6D19-44C6-AE3C-C1477CBAC701}"/>
              </a:ext>
            </a:extLst>
          </p:cNvPr>
          <p:cNvSpPr txBox="1"/>
          <p:nvPr/>
        </p:nvSpPr>
        <p:spPr>
          <a:xfrm>
            <a:off x="6296391" y="1452893"/>
            <a:ext cx="3373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accent1"/>
                </a:solidFill>
              </a:rPr>
              <a:t>Operation for spin frozen </a:t>
            </a:r>
            <a:endParaRPr kumimoji="1" lang="ja-JP" altLang="en-US" sz="2000" b="1" dirty="0">
              <a:solidFill>
                <a:schemeClr val="accent1"/>
              </a:solidFill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6DE1EEA7-B756-4DCF-B900-CE29A3AA59EC}"/>
              </a:ext>
            </a:extLst>
          </p:cNvPr>
          <p:cNvGrpSpPr/>
          <p:nvPr/>
        </p:nvGrpSpPr>
        <p:grpSpPr>
          <a:xfrm>
            <a:off x="7719017" y="3094776"/>
            <a:ext cx="1042893" cy="1135287"/>
            <a:chOff x="2592924" y="2411605"/>
            <a:chExt cx="1426866" cy="1632856"/>
          </a:xfrm>
          <a:solidFill>
            <a:srgbClr val="00B0F0"/>
          </a:solidFill>
        </p:grpSpPr>
        <p:sp>
          <p:nvSpPr>
            <p:cNvPr id="42" name="楕円 41">
              <a:extLst>
                <a:ext uri="{FF2B5EF4-FFF2-40B4-BE49-F238E27FC236}">
                  <a16:creationId xmlns:a16="http://schemas.microsoft.com/office/drawing/2014/main" id="{AABAFB75-80B0-4DA8-8CE8-BDDD82D60A2D}"/>
                </a:ext>
              </a:extLst>
            </p:cNvPr>
            <p:cNvSpPr/>
            <p:nvPr/>
          </p:nvSpPr>
          <p:spPr>
            <a:xfrm>
              <a:off x="2592924" y="3692769"/>
              <a:ext cx="1426866" cy="351692"/>
            </a:xfrm>
            <a:prstGeom prst="ellipse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86AB5618-BFB0-460C-9C60-005835589F3E}"/>
                </a:ext>
              </a:extLst>
            </p:cNvPr>
            <p:cNvSpPr/>
            <p:nvPr/>
          </p:nvSpPr>
          <p:spPr>
            <a:xfrm>
              <a:off x="2592924" y="2587451"/>
              <a:ext cx="1426866" cy="1281164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楕円 43">
              <a:extLst>
                <a:ext uri="{FF2B5EF4-FFF2-40B4-BE49-F238E27FC236}">
                  <a16:creationId xmlns:a16="http://schemas.microsoft.com/office/drawing/2014/main" id="{8EA05D51-A212-42BC-A36D-8C1E9CC170F0}"/>
                </a:ext>
              </a:extLst>
            </p:cNvPr>
            <p:cNvSpPr/>
            <p:nvPr/>
          </p:nvSpPr>
          <p:spPr>
            <a:xfrm>
              <a:off x="2592924" y="2411605"/>
              <a:ext cx="1426866" cy="351692"/>
            </a:xfrm>
            <a:prstGeom prst="ellipse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A03296C0-200F-40CC-BB09-B229408888EF}"/>
                </a:ext>
              </a:extLst>
            </p:cNvPr>
            <p:cNvSpPr/>
            <p:nvPr/>
          </p:nvSpPr>
          <p:spPr>
            <a:xfrm>
              <a:off x="2592924" y="3838470"/>
              <a:ext cx="1426866" cy="50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1BEAE360-8E6A-4AEC-A7CB-F45929F43659}"/>
              </a:ext>
            </a:extLst>
          </p:cNvPr>
          <p:cNvCxnSpPr>
            <a:cxnSpLocks/>
          </p:cNvCxnSpPr>
          <p:nvPr/>
        </p:nvCxnSpPr>
        <p:spPr>
          <a:xfrm flipV="1">
            <a:off x="8916607" y="2921223"/>
            <a:ext cx="0" cy="1482391"/>
          </a:xfrm>
          <a:prstGeom prst="straightConnector1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A5301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727F6EF1-24A1-4254-BD2C-E79BA716F752}"/>
              </a:ext>
            </a:extLst>
          </p:cNvPr>
          <p:cNvCxnSpPr>
            <a:cxnSpLocks/>
          </p:cNvCxnSpPr>
          <p:nvPr/>
        </p:nvCxnSpPr>
        <p:spPr>
          <a:xfrm flipV="1">
            <a:off x="8465305" y="2921218"/>
            <a:ext cx="0" cy="1482391"/>
          </a:xfrm>
          <a:prstGeom prst="straightConnector1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A5301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F8E69D43-E59E-416E-BCEE-B31F5105B0F0}"/>
              </a:ext>
            </a:extLst>
          </p:cNvPr>
          <p:cNvCxnSpPr>
            <a:cxnSpLocks/>
          </p:cNvCxnSpPr>
          <p:nvPr/>
        </p:nvCxnSpPr>
        <p:spPr>
          <a:xfrm flipV="1">
            <a:off x="8020396" y="2921220"/>
            <a:ext cx="0" cy="1482391"/>
          </a:xfrm>
          <a:prstGeom prst="straightConnector1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A5301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18AF24AF-5A2E-49D2-A747-B34CFAF67253}"/>
              </a:ext>
            </a:extLst>
          </p:cNvPr>
          <p:cNvCxnSpPr>
            <a:cxnSpLocks/>
          </p:cNvCxnSpPr>
          <p:nvPr/>
        </p:nvCxnSpPr>
        <p:spPr>
          <a:xfrm flipV="1">
            <a:off x="7613840" y="2921218"/>
            <a:ext cx="0" cy="1482391"/>
          </a:xfrm>
          <a:prstGeom prst="straightConnector1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A5301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オブジェクト 26">
            <a:extLst>
              <a:ext uri="{FF2B5EF4-FFF2-40B4-BE49-F238E27FC236}">
                <a16:creationId xmlns:a16="http://schemas.microsoft.com/office/drawing/2014/main" id="{023A0299-020F-499A-8D6D-A2422D7867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9585704"/>
              </p:ext>
            </p:extLst>
          </p:nvPr>
        </p:nvGraphicFramePr>
        <p:xfrm>
          <a:off x="9295269" y="2921218"/>
          <a:ext cx="1703293" cy="1482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721265" imgH="3239054" progId="CorelDraw.Graphic.21">
                  <p:embed/>
                </p:oleObj>
              </mc:Choice>
              <mc:Fallback>
                <p:oleObj name="CorelDRAW" r:id="rId2" imgW="3721265" imgH="3239054" progId="CorelDraw.Graphic.21">
                  <p:embed/>
                  <p:pic>
                    <p:nvPicPr>
                      <p:cNvPr id="36" name="オブジェクト 35">
                        <a:extLst>
                          <a:ext uri="{FF2B5EF4-FFF2-40B4-BE49-F238E27FC236}">
                            <a16:creationId xmlns:a16="http://schemas.microsoft.com/office/drawing/2014/main" id="{2CBFB231-40E5-4253-B70C-53589F2EA1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295269" y="2921218"/>
                        <a:ext cx="1703293" cy="1482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102F248-4B54-4200-AC9E-CE39666F5E2B}"/>
              </a:ext>
            </a:extLst>
          </p:cNvPr>
          <p:cNvSpPr txBox="1"/>
          <p:nvPr/>
        </p:nvSpPr>
        <p:spPr>
          <a:xfrm>
            <a:off x="6695528" y="4793161"/>
            <a:ext cx="40094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Very low temperature ( &lt; 0.1 K )</a:t>
            </a:r>
            <a:endParaRPr kumimoji="1" lang="en-US" altLang="ja-JP" sz="2000" dirty="0"/>
          </a:p>
          <a:p>
            <a:r>
              <a:rPr kumimoji="1" lang="en-US" altLang="ja-JP" sz="2000" b="1" dirty="0">
                <a:solidFill>
                  <a:srgbClr val="FF0000"/>
                </a:solidFill>
              </a:rPr>
              <a:t>Low</a:t>
            </a:r>
            <a:r>
              <a:rPr kumimoji="1" lang="en-US" altLang="ja-JP" sz="2000" b="1" dirty="0"/>
              <a:t> magnetic field ( &lt; 1 T ) </a:t>
            </a:r>
          </a:p>
        </p:txBody>
      </p:sp>
      <p:graphicFrame>
        <p:nvGraphicFramePr>
          <p:cNvPr id="29" name="オブジェクト 28">
            <a:extLst>
              <a:ext uri="{FF2B5EF4-FFF2-40B4-BE49-F238E27FC236}">
                <a16:creationId xmlns:a16="http://schemas.microsoft.com/office/drawing/2014/main" id="{520E3BE7-26F2-46A5-AD15-4EB7646E5F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4069025"/>
              </p:ext>
            </p:extLst>
          </p:nvPr>
        </p:nvGraphicFramePr>
        <p:xfrm>
          <a:off x="7084241" y="3536220"/>
          <a:ext cx="216000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322901" imgH="322534" progId="CorelDraw.Graphic.21">
                  <p:embed/>
                </p:oleObj>
              </mc:Choice>
              <mc:Fallback>
                <p:oleObj name="CorelDRAW" r:id="rId4" imgW="322901" imgH="322534" progId="CorelDraw.Graphic.21">
                  <p:embed/>
                  <p:pic>
                    <p:nvPicPr>
                      <p:cNvPr id="39" name="オブジェクト 38">
                        <a:extLst>
                          <a:ext uri="{FF2B5EF4-FFF2-40B4-BE49-F238E27FC236}">
                            <a16:creationId xmlns:a16="http://schemas.microsoft.com/office/drawing/2014/main" id="{341FC3EE-D54B-4E14-AA5A-8C389B3E6B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84241" y="3536220"/>
                        <a:ext cx="216000" cy="2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587228A9-70DF-4369-9D02-C69DCA4F78CC}"/>
              </a:ext>
            </a:extLst>
          </p:cNvPr>
          <p:cNvCxnSpPr>
            <a:cxnSpLocks/>
          </p:cNvCxnSpPr>
          <p:nvPr/>
        </p:nvCxnSpPr>
        <p:spPr>
          <a:xfrm flipV="1">
            <a:off x="7391850" y="3719385"/>
            <a:ext cx="942800" cy="1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E7E8CF38-174C-4A4E-8978-3DB1EE72F9ED}"/>
              </a:ext>
            </a:extLst>
          </p:cNvPr>
          <p:cNvSpPr txBox="1"/>
          <p:nvPr/>
        </p:nvSpPr>
        <p:spPr>
          <a:xfrm>
            <a:off x="9936777" y="3106111"/>
            <a:ext cx="2054144" cy="1015663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</a:rPr>
              <a:t>Long</a:t>
            </a:r>
            <a:r>
              <a:rPr lang="ja-JP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ja-JP" sz="2000" b="1" dirty="0"/>
              <a:t>relaxation time</a:t>
            </a:r>
          </a:p>
          <a:p>
            <a:r>
              <a:rPr lang="en-US" altLang="ja-JP" sz="2000" b="1" dirty="0">
                <a:solidFill>
                  <a:srgbClr val="FF0000"/>
                </a:solidFill>
              </a:rPr>
              <a:t>i</a:t>
            </a:r>
            <a:r>
              <a:rPr kumimoji="1" lang="en-US" altLang="ja-JP" sz="2000" b="1" dirty="0">
                <a:solidFill>
                  <a:srgbClr val="FF0000"/>
                </a:solidFill>
              </a:rPr>
              <a:t>n a low field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80662CF-CE33-4E0E-9405-4EBFD4F5A878}"/>
              </a:ext>
            </a:extLst>
          </p:cNvPr>
          <p:cNvSpPr txBox="1"/>
          <p:nvPr/>
        </p:nvSpPr>
        <p:spPr>
          <a:xfrm>
            <a:off x="1236616" y="4854716"/>
            <a:ext cx="3541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Low temperature ( ~ 0.5 K )</a:t>
            </a:r>
            <a:endParaRPr lang="en-US" altLang="ja-JP" dirty="0"/>
          </a:p>
          <a:p>
            <a:r>
              <a:rPr lang="en-US" altLang="ja-JP" b="1" dirty="0">
                <a:solidFill>
                  <a:srgbClr val="FF0000"/>
                </a:solidFill>
              </a:rPr>
              <a:t>High</a:t>
            </a:r>
            <a:r>
              <a:rPr lang="ja-JP" altLang="en-US" b="1" dirty="0"/>
              <a:t> </a:t>
            </a:r>
            <a:r>
              <a:rPr lang="en-US" altLang="ja-JP" b="1" dirty="0"/>
              <a:t>magnetic</a:t>
            </a:r>
            <a:r>
              <a:rPr lang="ja-JP" altLang="en-US" b="1" dirty="0"/>
              <a:t> </a:t>
            </a:r>
            <a:r>
              <a:rPr lang="en-US" altLang="ja-JP" b="1" dirty="0"/>
              <a:t>field ( &gt; 2.5 T )</a:t>
            </a:r>
          </a:p>
        </p:txBody>
      </p:sp>
      <p:graphicFrame>
        <p:nvGraphicFramePr>
          <p:cNvPr id="37" name="オブジェクト 36">
            <a:extLst>
              <a:ext uri="{FF2B5EF4-FFF2-40B4-BE49-F238E27FC236}">
                <a16:creationId xmlns:a16="http://schemas.microsoft.com/office/drawing/2014/main" id="{E1BF2164-F038-4658-B221-A719E0B562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0562803"/>
              </p:ext>
            </p:extLst>
          </p:nvPr>
        </p:nvGraphicFramePr>
        <p:xfrm>
          <a:off x="6773562" y="3663081"/>
          <a:ext cx="216000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322901" imgH="322534" progId="CorelDraw.Graphic.21">
                  <p:embed/>
                </p:oleObj>
              </mc:Choice>
              <mc:Fallback>
                <p:oleObj name="CorelDRAW" r:id="rId6" imgW="322901" imgH="322534" progId="CorelDraw.Graphic.21">
                  <p:embed/>
                  <p:pic>
                    <p:nvPicPr>
                      <p:cNvPr id="49" name="オブジェクト 48">
                        <a:extLst>
                          <a:ext uri="{FF2B5EF4-FFF2-40B4-BE49-F238E27FC236}">
                            <a16:creationId xmlns:a16="http://schemas.microsoft.com/office/drawing/2014/main" id="{16AB31F4-EFB8-41DA-8E78-710F0EC872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73562" y="3663081"/>
                        <a:ext cx="216000" cy="2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オブジェクト 37">
            <a:extLst>
              <a:ext uri="{FF2B5EF4-FFF2-40B4-BE49-F238E27FC236}">
                <a16:creationId xmlns:a16="http://schemas.microsoft.com/office/drawing/2014/main" id="{AE7D26B2-3CDF-4A8D-8710-057AF90976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5243487"/>
              </p:ext>
            </p:extLst>
          </p:nvPr>
        </p:nvGraphicFramePr>
        <p:xfrm>
          <a:off x="6859240" y="3438313"/>
          <a:ext cx="216000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7" imgW="322901" imgH="322534" progId="CorelDraw.Graphic.21">
                  <p:embed/>
                </p:oleObj>
              </mc:Choice>
              <mc:Fallback>
                <p:oleObj name="CorelDRAW" r:id="rId7" imgW="322901" imgH="322534" progId="CorelDraw.Graphic.21">
                  <p:embed/>
                  <p:pic>
                    <p:nvPicPr>
                      <p:cNvPr id="50" name="オブジェクト 49">
                        <a:extLst>
                          <a:ext uri="{FF2B5EF4-FFF2-40B4-BE49-F238E27FC236}">
                            <a16:creationId xmlns:a16="http://schemas.microsoft.com/office/drawing/2014/main" id="{3E52F272-D43D-4191-A572-AA561BBC6E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59240" y="3438313"/>
                        <a:ext cx="216000" cy="2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オブジェクト 38">
            <a:extLst>
              <a:ext uri="{FF2B5EF4-FFF2-40B4-BE49-F238E27FC236}">
                <a16:creationId xmlns:a16="http://schemas.microsoft.com/office/drawing/2014/main" id="{0EA4A1E9-66EB-47A0-82DD-8BC62E3BC0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6614260"/>
              </p:ext>
            </p:extLst>
          </p:nvPr>
        </p:nvGraphicFramePr>
        <p:xfrm>
          <a:off x="6626930" y="3859698"/>
          <a:ext cx="216000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8" imgW="322901" imgH="322534" progId="CorelDraw.Graphic.21">
                  <p:embed/>
                </p:oleObj>
              </mc:Choice>
              <mc:Fallback>
                <p:oleObj name="CorelDRAW" r:id="rId8" imgW="322901" imgH="322534" progId="CorelDraw.Graphic.21">
                  <p:embed/>
                  <p:pic>
                    <p:nvPicPr>
                      <p:cNvPr id="51" name="オブジェクト 50">
                        <a:extLst>
                          <a:ext uri="{FF2B5EF4-FFF2-40B4-BE49-F238E27FC236}">
                            <a16:creationId xmlns:a16="http://schemas.microsoft.com/office/drawing/2014/main" id="{607BC699-30BE-4BB6-B9AA-A324501356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26930" y="3859698"/>
                        <a:ext cx="216000" cy="2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オブジェクト 39">
            <a:extLst>
              <a:ext uri="{FF2B5EF4-FFF2-40B4-BE49-F238E27FC236}">
                <a16:creationId xmlns:a16="http://schemas.microsoft.com/office/drawing/2014/main" id="{9FC8401A-FA95-41A0-AC7D-71EB991CED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1077969"/>
              </p:ext>
            </p:extLst>
          </p:nvPr>
        </p:nvGraphicFramePr>
        <p:xfrm>
          <a:off x="6997697" y="3778168"/>
          <a:ext cx="216000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9" imgW="322901" imgH="322534" progId="CorelDraw.Graphic.21">
                  <p:embed/>
                </p:oleObj>
              </mc:Choice>
              <mc:Fallback>
                <p:oleObj name="CorelDRAW" r:id="rId9" imgW="322901" imgH="322534" progId="CorelDraw.Graphic.21">
                  <p:embed/>
                  <p:pic>
                    <p:nvPicPr>
                      <p:cNvPr id="52" name="オブジェクト 51">
                        <a:extLst>
                          <a:ext uri="{FF2B5EF4-FFF2-40B4-BE49-F238E27FC236}">
                            <a16:creationId xmlns:a16="http://schemas.microsoft.com/office/drawing/2014/main" id="{67491EF6-F0F7-4CF5-A31D-B3D14A3142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97697" y="3778168"/>
                        <a:ext cx="216000" cy="2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オブジェクト 40">
            <a:extLst>
              <a:ext uri="{FF2B5EF4-FFF2-40B4-BE49-F238E27FC236}">
                <a16:creationId xmlns:a16="http://schemas.microsoft.com/office/drawing/2014/main" id="{28E88C76-601B-4F7C-A860-EBC3A45809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5966742"/>
              </p:ext>
            </p:extLst>
          </p:nvPr>
        </p:nvGraphicFramePr>
        <p:xfrm>
          <a:off x="6558008" y="3625961"/>
          <a:ext cx="216000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0" imgW="322901" imgH="322534" progId="CorelDraw.Graphic.21">
                  <p:embed/>
                </p:oleObj>
              </mc:Choice>
              <mc:Fallback>
                <p:oleObj name="CorelDRAW" r:id="rId10" imgW="322901" imgH="322534" progId="CorelDraw.Graphic.21">
                  <p:embed/>
                  <p:pic>
                    <p:nvPicPr>
                      <p:cNvPr id="54" name="オブジェクト 53">
                        <a:extLst>
                          <a:ext uri="{FF2B5EF4-FFF2-40B4-BE49-F238E27FC236}">
                            <a16:creationId xmlns:a16="http://schemas.microsoft.com/office/drawing/2014/main" id="{677BFB78-93C0-4F09-A3BC-D5D7F88D29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58008" y="3625961"/>
                        <a:ext cx="216000" cy="2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63454018-A5A1-4F88-8C73-44E4319356B6}"/>
              </a:ext>
            </a:extLst>
          </p:cNvPr>
          <p:cNvSpPr txBox="1"/>
          <p:nvPr/>
        </p:nvSpPr>
        <p:spPr>
          <a:xfrm>
            <a:off x="683211" y="1999864"/>
            <a:ext cx="2579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Electron polarization</a:t>
            </a:r>
            <a:endParaRPr kumimoji="1" lang="ja-JP" altLang="en-US" dirty="0"/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D5AA7494-28C5-4588-BC42-E43510B3ECA8}"/>
              </a:ext>
            </a:extLst>
          </p:cNvPr>
          <p:cNvSpPr txBox="1"/>
          <p:nvPr/>
        </p:nvSpPr>
        <p:spPr>
          <a:xfrm>
            <a:off x="3863986" y="1999864"/>
            <a:ext cx="1647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Nuclear spins</a:t>
            </a:r>
            <a:endParaRPr kumimoji="1" lang="ja-JP" altLang="en-US" dirty="0"/>
          </a:p>
        </p:txBody>
      </p:sp>
      <p:sp>
        <p:nvSpPr>
          <p:cNvPr id="57" name="矢印: 右 56">
            <a:extLst>
              <a:ext uri="{FF2B5EF4-FFF2-40B4-BE49-F238E27FC236}">
                <a16:creationId xmlns:a16="http://schemas.microsoft.com/office/drawing/2014/main" id="{D56A3027-D329-42F7-B544-B40B4EE7F53A}"/>
              </a:ext>
            </a:extLst>
          </p:cNvPr>
          <p:cNvSpPr/>
          <p:nvPr/>
        </p:nvSpPr>
        <p:spPr>
          <a:xfrm>
            <a:off x="10189029" y="40795"/>
            <a:ext cx="4571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矢印: 右 57">
            <a:extLst>
              <a:ext uri="{FF2B5EF4-FFF2-40B4-BE49-F238E27FC236}">
                <a16:creationId xmlns:a16="http://schemas.microsoft.com/office/drawing/2014/main" id="{AEB1D063-CBC4-4866-8DD6-C1099A3B75C9}"/>
              </a:ext>
            </a:extLst>
          </p:cNvPr>
          <p:cNvSpPr/>
          <p:nvPr/>
        </p:nvSpPr>
        <p:spPr>
          <a:xfrm>
            <a:off x="3130321" y="2072792"/>
            <a:ext cx="522514" cy="22668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580D9A0A-F00D-4CEE-82D3-1165B1815D7E}"/>
              </a:ext>
            </a:extLst>
          </p:cNvPr>
          <p:cNvSpPr txBox="1"/>
          <p:nvPr/>
        </p:nvSpPr>
        <p:spPr>
          <a:xfrm>
            <a:off x="681037" y="4481370"/>
            <a:ext cx="170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Electron spin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719752C-BF2A-4E7D-AD77-5DCE3715AA6B}"/>
              </a:ext>
            </a:extLst>
          </p:cNvPr>
          <p:cNvSpPr txBox="1"/>
          <p:nvPr/>
        </p:nvSpPr>
        <p:spPr>
          <a:xfrm>
            <a:off x="2241885" y="2336792"/>
            <a:ext cx="2555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Polarization transfer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9" name="図 8" descr="概略図 が含まれている画像&#10;&#10;自動的に生成された説明">
            <a:extLst>
              <a:ext uri="{FF2B5EF4-FFF2-40B4-BE49-F238E27FC236}">
                <a16:creationId xmlns:a16="http://schemas.microsoft.com/office/drawing/2014/main" id="{C438B366-4927-4F6B-BCD6-61EE88A187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61" y="2709352"/>
            <a:ext cx="4187961" cy="185318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00D80BF-9A6B-467F-B83A-4D26D9F2F7DD}"/>
              </a:ext>
            </a:extLst>
          </p:cNvPr>
          <p:cNvSpPr txBox="1"/>
          <p:nvPr/>
        </p:nvSpPr>
        <p:spPr>
          <a:xfrm>
            <a:off x="1264198" y="2686370"/>
            <a:ext cx="1022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Nuclear </a:t>
            </a:r>
          </a:p>
          <a:p>
            <a:r>
              <a:rPr kumimoji="1" lang="en-US" altLang="ja-JP" dirty="0"/>
              <a:t>spin</a:t>
            </a:r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006509A-C335-49A9-98AE-CF1507F67198}"/>
              </a:ext>
            </a:extLst>
          </p:cNvPr>
          <p:cNvSpPr txBox="1"/>
          <p:nvPr/>
        </p:nvSpPr>
        <p:spPr>
          <a:xfrm>
            <a:off x="6535426" y="1938220"/>
            <a:ext cx="5402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C</a:t>
            </a:r>
            <a:r>
              <a:rPr kumimoji="1" lang="en-US" altLang="ja-JP" dirty="0"/>
              <a:t>ooling down  to very low temperature( &lt; 0.1 K ) and reducing the field  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48F5F81-305F-44CA-98FA-EE3B1FBC2C94}"/>
              </a:ext>
            </a:extLst>
          </p:cNvPr>
          <p:cNvSpPr txBox="1"/>
          <p:nvPr/>
        </p:nvSpPr>
        <p:spPr>
          <a:xfrm>
            <a:off x="6558008" y="3058989"/>
            <a:ext cx="851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beam</a:t>
            </a:r>
            <a:endParaRPr kumimoji="1" lang="ja-JP" altLang="en-US" dirty="0"/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F5CC1A2A-251B-45EC-9401-9D8207167BB1}"/>
              </a:ext>
            </a:extLst>
          </p:cNvPr>
          <p:cNvSpPr/>
          <p:nvPr/>
        </p:nvSpPr>
        <p:spPr>
          <a:xfrm>
            <a:off x="5678191" y="3383289"/>
            <a:ext cx="488778" cy="646331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665DC3FA-0DFA-49CF-A370-05428A2F48A9}"/>
              </a:ext>
            </a:extLst>
          </p:cNvPr>
          <p:cNvSpPr/>
          <p:nvPr/>
        </p:nvSpPr>
        <p:spPr>
          <a:xfrm>
            <a:off x="5044798" y="5215627"/>
            <a:ext cx="1490628" cy="219403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F7BE689-46F3-40BA-B315-91FC842208D0}"/>
              </a:ext>
            </a:extLst>
          </p:cNvPr>
          <p:cNvSpPr txBox="1"/>
          <p:nvPr/>
        </p:nvSpPr>
        <p:spPr>
          <a:xfrm>
            <a:off x="5492794" y="4217685"/>
            <a:ext cx="1141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Switch</a:t>
            </a:r>
            <a:endParaRPr kumimoji="1" lang="ja-JP" altLang="en-US" sz="20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54E69CC-3BC5-4896-8230-D98D1E9D33CA}"/>
              </a:ext>
            </a:extLst>
          </p:cNvPr>
          <p:cNvSpPr txBox="1"/>
          <p:nvPr/>
        </p:nvSpPr>
        <p:spPr>
          <a:xfrm flipH="1">
            <a:off x="2129721" y="5572903"/>
            <a:ext cx="4945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Too high </a:t>
            </a:r>
            <a:r>
              <a:rPr kumimoji="1" lang="en-US" altLang="ja-JP" b="1" dirty="0"/>
              <a:t>for a typical beam </a:t>
            </a:r>
            <a:r>
              <a:rPr kumimoji="1" lang="en-US" altLang="ja-JP" sz="2000" b="1" dirty="0"/>
              <a:t>experiment</a:t>
            </a:r>
            <a:endParaRPr kumimoji="1" lang="ja-JP" altLang="en-US" sz="2000" b="1" dirty="0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02855B16-84AF-4A98-8C16-A23770AF0346}"/>
              </a:ext>
            </a:extLst>
          </p:cNvPr>
          <p:cNvSpPr txBox="1"/>
          <p:nvPr/>
        </p:nvSpPr>
        <p:spPr>
          <a:xfrm>
            <a:off x="2022870" y="6095410"/>
            <a:ext cx="7922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Practical polarized target : </a:t>
            </a:r>
            <a:r>
              <a:rPr lang="en-US" altLang="ja-JP" sz="2400" dirty="0">
                <a:solidFill>
                  <a:srgbClr val="FF0000"/>
                </a:solidFill>
              </a:rPr>
              <a:t>only proton and deuteron</a:t>
            </a:r>
            <a:r>
              <a:rPr lang="en-US" altLang="ja-JP" sz="2400" dirty="0"/>
              <a:t>   </a:t>
            </a:r>
            <a:r>
              <a:rPr kumimoji="1" lang="en-US" altLang="ja-JP" sz="2400" dirty="0"/>
              <a:t> 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9403664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4EE3A5-AE3F-4BF6-B09D-85F07848F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01" y="289513"/>
            <a:ext cx="11353800" cy="911160"/>
          </a:xfrm>
        </p:spPr>
        <p:txBody>
          <a:bodyPr/>
          <a:lstStyle/>
          <a:p>
            <a:r>
              <a:rPr lang="en-US" altLang="ja-JP" dirty="0"/>
              <a:t>Relaxation process</a:t>
            </a:r>
            <a:endParaRPr kumimoji="1"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A9BE8BE-0607-42C6-873A-E8B192C84FD9}"/>
              </a:ext>
            </a:extLst>
          </p:cNvPr>
          <p:cNvSpPr txBox="1"/>
          <p:nvPr/>
        </p:nvSpPr>
        <p:spPr>
          <a:xfrm>
            <a:off x="704457" y="1760890"/>
            <a:ext cx="4279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</a:rPr>
              <a:t>Dipole-dipole interaction</a:t>
            </a:r>
            <a:r>
              <a:rPr kumimoji="1" lang="en-US" altLang="ja-JP" sz="2400" b="1" dirty="0">
                <a:solidFill>
                  <a:schemeClr val="accent1"/>
                </a:solidFill>
              </a:rPr>
              <a:t> </a:t>
            </a:r>
            <a:endParaRPr kumimoji="1" lang="ja-JP" altLang="en-US" sz="2400" b="1" dirty="0">
              <a:solidFill>
                <a:schemeClr val="accent1"/>
              </a:solidFill>
            </a:endParaRPr>
          </a:p>
        </p:txBody>
      </p: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9019146C-3C66-4D9E-A24F-213CE2BD6698}"/>
              </a:ext>
            </a:extLst>
          </p:cNvPr>
          <p:cNvGrpSpPr/>
          <p:nvPr/>
        </p:nvGrpSpPr>
        <p:grpSpPr>
          <a:xfrm>
            <a:off x="1917095" y="2810777"/>
            <a:ext cx="216816" cy="1168924"/>
            <a:chOff x="4241035" y="2645758"/>
            <a:chExt cx="216816" cy="1168924"/>
          </a:xfrm>
        </p:grpSpPr>
        <p:cxnSp>
          <p:nvCxnSpPr>
            <p:cNvPr id="30" name="直線矢印コネクタ 29">
              <a:extLst>
                <a:ext uri="{FF2B5EF4-FFF2-40B4-BE49-F238E27FC236}">
                  <a16:creationId xmlns:a16="http://schemas.microsoft.com/office/drawing/2014/main" id="{8F9008BD-8F47-4B68-8C44-D4C648C5422D}"/>
                </a:ext>
              </a:extLst>
            </p:cNvPr>
            <p:cNvCxnSpPr/>
            <p:nvPr/>
          </p:nvCxnSpPr>
          <p:spPr>
            <a:xfrm flipV="1">
              <a:off x="4354156" y="2645758"/>
              <a:ext cx="0" cy="116892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楕円 30">
              <a:extLst>
                <a:ext uri="{FF2B5EF4-FFF2-40B4-BE49-F238E27FC236}">
                  <a16:creationId xmlns:a16="http://schemas.microsoft.com/office/drawing/2014/main" id="{A7C1B9DE-B1E5-4EC5-94C9-A1D5E1296C44}"/>
                </a:ext>
              </a:extLst>
            </p:cNvPr>
            <p:cNvSpPr/>
            <p:nvPr/>
          </p:nvSpPr>
          <p:spPr>
            <a:xfrm>
              <a:off x="4241035" y="3130830"/>
              <a:ext cx="216816" cy="216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0B1C12A1-1AC2-4B6E-9E9B-05BA105005B7}"/>
              </a:ext>
            </a:extLst>
          </p:cNvPr>
          <p:cNvGrpSpPr/>
          <p:nvPr/>
        </p:nvGrpSpPr>
        <p:grpSpPr>
          <a:xfrm>
            <a:off x="1117644" y="2989476"/>
            <a:ext cx="216816" cy="612743"/>
            <a:chOff x="3593185" y="2441542"/>
            <a:chExt cx="216816" cy="612743"/>
          </a:xfrm>
        </p:grpSpPr>
        <p:cxnSp>
          <p:nvCxnSpPr>
            <p:cNvPr id="33" name="直線矢印コネクタ 32">
              <a:extLst>
                <a:ext uri="{FF2B5EF4-FFF2-40B4-BE49-F238E27FC236}">
                  <a16:creationId xmlns:a16="http://schemas.microsoft.com/office/drawing/2014/main" id="{9A12C823-F1EC-4995-9690-3A239C246A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99237" y="2441542"/>
              <a:ext cx="4713" cy="612743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楕円 33">
              <a:extLst>
                <a:ext uri="{FF2B5EF4-FFF2-40B4-BE49-F238E27FC236}">
                  <a16:creationId xmlns:a16="http://schemas.microsoft.com/office/drawing/2014/main" id="{85304744-6548-413B-B200-A42FC70BCA74}"/>
                </a:ext>
              </a:extLst>
            </p:cNvPr>
            <p:cNvSpPr/>
            <p:nvPr/>
          </p:nvSpPr>
          <p:spPr>
            <a:xfrm>
              <a:off x="3593185" y="2645758"/>
              <a:ext cx="216816" cy="216000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3" name="グループ化 102">
            <a:extLst>
              <a:ext uri="{FF2B5EF4-FFF2-40B4-BE49-F238E27FC236}">
                <a16:creationId xmlns:a16="http://schemas.microsoft.com/office/drawing/2014/main" id="{D57E71BC-326E-42E2-A1E1-0BD8D6FD706B}"/>
              </a:ext>
            </a:extLst>
          </p:cNvPr>
          <p:cNvGrpSpPr/>
          <p:nvPr/>
        </p:nvGrpSpPr>
        <p:grpSpPr>
          <a:xfrm rot="20775884">
            <a:off x="7755845" y="3159313"/>
            <a:ext cx="407120" cy="860273"/>
            <a:chOff x="7795336" y="2778900"/>
            <a:chExt cx="407120" cy="860273"/>
          </a:xfrm>
        </p:grpSpPr>
        <p:cxnSp>
          <p:nvCxnSpPr>
            <p:cNvPr id="36" name="直線矢印コネクタ 35">
              <a:extLst>
                <a:ext uri="{FF2B5EF4-FFF2-40B4-BE49-F238E27FC236}">
                  <a16:creationId xmlns:a16="http://schemas.microsoft.com/office/drawing/2014/main" id="{B8FAE03E-E7EC-4609-82EA-441CC9F79A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88263" y="2778900"/>
              <a:ext cx="1" cy="860273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楕円 36">
              <a:extLst>
                <a:ext uri="{FF2B5EF4-FFF2-40B4-BE49-F238E27FC236}">
                  <a16:creationId xmlns:a16="http://schemas.microsoft.com/office/drawing/2014/main" id="{05BEA343-2323-428E-8A0A-01CC7F20DFAD}"/>
                </a:ext>
              </a:extLst>
            </p:cNvPr>
            <p:cNvSpPr/>
            <p:nvPr/>
          </p:nvSpPr>
          <p:spPr>
            <a:xfrm>
              <a:off x="7795336" y="3019460"/>
              <a:ext cx="407120" cy="46166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FA162628-5119-4AAE-8EB9-356F669B3E42}"/>
              </a:ext>
            </a:extLst>
          </p:cNvPr>
          <p:cNvGrpSpPr/>
          <p:nvPr/>
        </p:nvGrpSpPr>
        <p:grpSpPr>
          <a:xfrm>
            <a:off x="2566061" y="2607642"/>
            <a:ext cx="216816" cy="612743"/>
            <a:chOff x="3593185" y="2441542"/>
            <a:chExt cx="216816" cy="612743"/>
          </a:xfrm>
        </p:grpSpPr>
        <p:cxnSp>
          <p:nvCxnSpPr>
            <p:cNvPr id="39" name="直線矢印コネクタ 38">
              <a:extLst>
                <a:ext uri="{FF2B5EF4-FFF2-40B4-BE49-F238E27FC236}">
                  <a16:creationId xmlns:a16="http://schemas.microsoft.com/office/drawing/2014/main" id="{D93766AD-49BD-46B8-B881-B3DD60995B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99237" y="2441542"/>
              <a:ext cx="4713" cy="612743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楕円 39">
              <a:extLst>
                <a:ext uri="{FF2B5EF4-FFF2-40B4-BE49-F238E27FC236}">
                  <a16:creationId xmlns:a16="http://schemas.microsoft.com/office/drawing/2014/main" id="{59E3249D-D739-46A3-A11B-74060507CF18}"/>
                </a:ext>
              </a:extLst>
            </p:cNvPr>
            <p:cNvSpPr/>
            <p:nvPr/>
          </p:nvSpPr>
          <p:spPr>
            <a:xfrm>
              <a:off x="3593185" y="2645758"/>
              <a:ext cx="216816" cy="216000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2D1F64A8-2223-4D74-9421-3FCB102A49E4}"/>
              </a:ext>
            </a:extLst>
          </p:cNvPr>
          <p:cNvGrpSpPr/>
          <p:nvPr/>
        </p:nvGrpSpPr>
        <p:grpSpPr>
          <a:xfrm>
            <a:off x="1338796" y="2455257"/>
            <a:ext cx="216816" cy="612743"/>
            <a:chOff x="3593185" y="2441542"/>
            <a:chExt cx="216816" cy="612743"/>
          </a:xfrm>
        </p:grpSpPr>
        <p:cxnSp>
          <p:nvCxnSpPr>
            <p:cNvPr id="45" name="直線矢印コネクタ 44">
              <a:extLst>
                <a:ext uri="{FF2B5EF4-FFF2-40B4-BE49-F238E27FC236}">
                  <a16:creationId xmlns:a16="http://schemas.microsoft.com/office/drawing/2014/main" id="{B08AA786-4E9B-41A0-9939-08D732CE0A3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99237" y="2441542"/>
              <a:ext cx="4713" cy="612743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楕円 45">
              <a:extLst>
                <a:ext uri="{FF2B5EF4-FFF2-40B4-BE49-F238E27FC236}">
                  <a16:creationId xmlns:a16="http://schemas.microsoft.com/office/drawing/2014/main" id="{D427C850-7417-4BEC-899A-21F3E103D0BF}"/>
                </a:ext>
              </a:extLst>
            </p:cNvPr>
            <p:cNvSpPr/>
            <p:nvPr/>
          </p:nvSpPr>
          <p:spPr>
            <a:xfrm>
              <a:off x="3593185" y="2645758"/>
              <a:ext cx="216816" cy="216000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407AE5DE-90C4-4AB2-AC1C-A78D27BEC8BE}"/>
              </a:ext>
            </a:extLst>
          </p:cNvPr>
          <p:cNvGrpSpPr/>
          <p:nvPr/>
        </p:nvGrpSpPr>
        <p:grpSpPr>
          <a:xfrm>
            <a:off x="2651654" y="3434984"/>
            <a:ext cx="216816" cy="612743"/>
            <a:chOff x="3593185" y="2441542"/>
            <a:chExt cx="216816" cy="612743"/>
          </a:xfrm>
        </p:grpSpPr>
        <p:cxnSp>
          <p:nvCxnSpPr>
            <p:cNvPr id="48" name="直線矢印コネクタ 47">
              <a:extLst>
                <a:ext uri="{FF2B5EF4-FFF2-40B4-BE49-F238E27FC236}">
                  <a16:creationId xmlns:a16="http://schemas.microsoft.com/office/drawing/2014/main" id="{7D33BF75-B85E-4C93-B0D0-2335DDA7955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99237" y="2441542"/>
              <a:ext cx="4713" cy="612743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楕円 48">
              <a:extLst>
                <a:ext uri="{FF2B5EF4-FFF2-40B4-BE49-F238E27FC236}">
                  <a16:creationId xmlns:a16="http://schemas.microsoft.com/office/drawing/2014/main" id="{F8981284-81C8-47AE-981B-A7F8453B52D0}"/>
                </a:ext>
              </a:extLst>
            </p:cNvPr>
            <p:cNvSpPr/>
            <p:nvPr/>
          </p:nvSpPr>
          <p:spPr>
            <a:xfrm>
              <a:off x="3593185" y="2645758"/>
              <a:ext cx="216816" cy="216000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BAEDC0A0-3986-4575-AE23-08328CCEAB7A}"/>
              </a:ext>
            </a:extLst>
          </p:cNvPr>
          <p:cNvGrpSpPr/>
          <p:nvPr/>
        </p:nvGrpSpPr>
        <p:grpSpPr>
          <a:xfrm>
            <a:off x="1457629" y="3445195"/>
            <a:ext cx="216816" cy="612743"/>
            <a:chOff x="3593185" y="2441542"/>
            <a:chExt cx="216816" cy="612743"/>
          </a:xfrm>
        </p:grpSpPr>
        <p:cxnSp>
          <p:nvCxnSpPr>
            <p:cNvPr id="51" name="直線矢印コネクタ 50">
              <a:extLst>
                <a:ext uri="{FF2B5EF4-FFF2-40B4-BE49-F238E27FC236}">
                  <a16:creationId xmlns:a16="http://schemas.microsoft.com/office/drawing/2014/main" id="{EB292804-2A33-4B7C-971A-AC34D5D88EC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99237" y="2441542"/>
              <a:ext cx="4713" cy="612743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楕円 51">
              <a:extLst>
                <a:ext uri="{FF2B5EF4-FFF2-40B4-BE49-F238E27FC236}">
                  <a16:creationId xmlns:a16="http://schemas.microsoft.com/office/drawing/2014/main" id="{96B88F34-1AD9-4D82-8A41-15B293B4D7C7}"/>
                </a:ext>
              </a:extLst>
            </p:cNvPr>
            <p:cNvSpPr/>
            <p:nvPr/>
          </p:nvSpPr>
          <p:spPr>
            <a:xfrm>
              <a:off x="3593185" y="2645758"/>
              <a:ext cx="216816" cy="216000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83" name="直線コネクタ 82">
            <a:extLst>
              <a:ext uri="{FF2B5EF4-FFF2-40B4-BE49-F238E27FC236}">
                <a16:creationId xmlns:a16="http://schemas.microsoft.com/office/drawing/2014/main" id="{7E9D14FD-5FE5-40C6-9808-013182B617E9}"/>
              </a:ext>
            </a:extLst>
          </p:cNvPr>
          <p:cNvCxnSpPr>
            <a:cxnSpLocks/>
          </p:cNvCxnSpPr>
          <p:nvPr/>
        </p:nvCxnSpPr>
        <p:spPr>
          <a:xfrm flipV="1">
            <a:off x="2177482" y="3005797"/>
            <a:ext cx="333897" cy="288839"/>
          </a:xfrm>
          <a:prstGeom prst="line">
            <a:avLst/>
          </a:prstGeom>
          <a:ln w="190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テキスト ボックス 83">
                <a:extLst>
                  <a:ext uri="{FF2B5EF4-FFF2-40B4-BE49-F238E27FC236}">
                    <a16:creationId xmlns:a16="http://schemas.microsoft.com/office/drawing/2014/main" id="{8B9260BB-8C2F-42A5-A944-05E783A1596A}"/>
                  </a:ext>
                </a:extLst>
              </p:cNvPr>
              <p:cNvSpPr txBox="1"/>
              <p:nvPr/>
            </p:nvSpPr>
            <p:spPr>
              <a:xfrm>
                <a:off x="2235874" y="3142316"/>
                <a:ext cx="485582" cy="391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4" name="テキスト ボックス 83">
                <a:extLst>
                  <a:ext uri="{FF2B5EF4-FFF2-40B4-BE49-F238E27FC236}">
                    <a16:creationId xmlns:a16="http://schemas.microsoft.com/office/drawing/2014/main" id="{8B9260BB-8C2F-42A5-A944-05E783A15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5874" y="3142316"/>
                <a:ext cx="485582" cy="391646"/>
              </a:xfrm>
              <a:prstGeom prst="rect">
                <a:avLst/>
              </a:prstGeom>
              <a:blipFill>
                <a:blip r:embed="rId2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円弧 92">
            <a:extLst>
              <a:ext uri="{FF2B5EF4-FFF2-40B4-BE49-F238E27FC236}">
                <a16:creationId xmlns:a16="http://schemas.microsoft.com/office/drawing/2014/main" id="{B20BD43F-E2A5-4425-8F88-3A2937C04193}"/>
              </a:ext>
            </a:extLst>
          </p:cNvPr>
          <p:cNvSpPr/>
          <p:nvPr/>
        </p:nvSpPr>
        <p:spPr>
          <a:xfrm rot="18806911">
            <a:off x="1665313" y="3591185"/>
            <a:ext cx="791849" cy="828744"/>
          </a:xfrm>
          <a:prstGeom prst="arc">
            <a:avLst/>
          </a:prstGeom>
          <a:ln w="190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E52BC59F-F59A-44C0-938C-D93E0DBE36AD}"/>
              </a:ext>
            </a:extLst>
          </p:cNvPr>
          <p:cNvSpPr txBox="1"/>
          <p:nvPr/>
        </p:nvSpPr>
        <p:spPr>
          <a:xfrm>
            <a:off x="1118761" y="4003162"/>
            <a:ext cx="2626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t</a:t>
            </a:r>
            <a:r>
              <a:rPr kumimoji="1" lang="en-US" altLang="ja-JP" b="1" dirty="0"/>
              <a:t>hermal fluctuation</a:t>
            </a:r>
            <a:endParaRPr kumimoji="1" lang="ja-JP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テキスト ボックス 94">
                <a:extLst>
                  <a:ext uri="{FF2B5EF4-FFF2-40B4-BE49-F238E27FC236}">
                    <a16:creationId xmlns:a16="http://schemas.microsoft.com/office/drawing/2014/main" id="{842A725E-430E-4F71-8CEB-8045C34162A8}"/>
                  </a:ext>
                </a:extLst>
              </p:cNvPr>
              <p:cNvSpPr txBox="1"/>
              <p:nvPr/>
            </p:nvSpPr>
            <p:spPr>
              <a:xfrm flipH="1">
                <a:off x="1334790" y="4669404"/>
                <a:ext cx="3510676" cy="391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altLang="ja-JP" dirty="0"/>
                  <a:t> : Dipole-dipole interaction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95" name="テキスト ボックス 94">
                <a:extLst>
                  <a:ext uri="{FF2B5EF4-FFF2-40B4-BE49-F238E27FC236}">
                    <a16:creationId xmlns:a16="http://schemas.microsoft.com/office/drawing/2014/main" id="{842A725E-430E-4F71-8CEB-8045C34162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334790" y="4669404"/>
                <a:ext cx="3510676" cy="391646"/>
              </a:xfrm>
              <a:prstGeom prst="rect">
                <a:avLst/>
              </a:prstGeom>
              <a:blipFill>
                <a:blip r:embed="rId3"/>
                <a:stretch>
                  <a:fillRect t="-6250" b="-2187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4E776DFF-ED29-4044-82FE-0F7E1CC2D075}"/>
              </a:ext>
            </a:extLst>
          </p:cNvPr>
          <p:cNvSpPr txBox="1"/>
          <p:nvPr/>
        </p:nvSpPr>
        <p:spPr>
          <a:xfrm>
            <a:off x="5355218" y="1760220"/>
            <a:ext cx="4137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chemeClr val="accent1"/>
                </a:solidFill>
              </a:rPr>
              <a:t>Quadr</a:t>
            </a:r>
            <a:r>
              <a:rPr lang="en-US" altLang="ja-JP" sz="2400" b="1" dirty="0">
                <a:solidFill>
                  <a:schemeClr val="accent1"/>
                </a:solidFill>
              </a:rPr>
              <a:t>upole interaction</a:t>
            </a:r>
            <a:r>
              <a:rPr kumimoji="1" lang="en-US" altLang="ja-JP" sz="2400" b="1" dirty="0">
                <a:solidFill>
                  <a:schemeClr val="accent1"/>
                </a:solidFill>
              </a:rPr>
              <a:t> </a:t>
            </a:r>
            <a:endParaRPr kumimoji="1" lang="ja-JP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C87348C6-DAEC-46A1-8E23-E5DDAC85A44A}"/>
              </a:ext>
            </a:extLst>
          </p:cNvPr>
          <p:cNvSpPr txBox="1"/>
          <p:nvPr/>
        </p:nvSpPr>
        <p:spPr>
          <a:xfrm>
            <a:off x="1117644" y="5295104"/>
            <a:ext cx="3871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Controllable by </a:t>
            </a:r>
            <a:r>
              <a:rPr lang="en-US" altLang="ja-JP" sz="2000" b="1" dirty="0">
                <a:solidFill>
                  <a:srgbClr val="FF0000"/>
                </a:solidFill>
              </a:rPr>
              <a:t>chang</a:t>
            </a:r>
            <a:r>
              <a:rPr kumimoji="1" lang="en-US" altLang="ja-JP" sz="2000" b="1" dirty="0">
                <a:solidFill>
                  <a:srgbClr val="FF0000"/>
                </a:solidFill>
              </a:rPr>
              <a:t>ing the number of electron spins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CD9FA9D7-26CD-448E-990F-D267D957E410}"/>
              </a:ext>
            </a:extLst>
          </p:cNvPr>
          <p:cNvSpPr txBox="1"/>
          <p:nvPr/>
        </p:nvSpPr>
        <p:spPr>
          <a:xfrm flipH="1">
            <a:off x="2763129" y="2385893"/>
            <a:ext cx="1033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Nuclear spin</a:t>
            </a:r>
            <a:endParaRPr kumimoji="1" lang="ja-JP" altLang="en-US" dirty="0"/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93AB363C-AEDD-4672-B925-64F061E1417B}"/>
              </a:ext>
            </a:extLst>
          </p:cNvPr>
          <p:cNvSpPr txBox="1"/>
          <p:nvPr/>
        </p:nvSpPr>
        <p:spPr>
          <a:xfrm>
            <a:off x="1589480" y="2394109"/>
            <a:ext cx="104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electron</a:t>
            </a:r>
            <a:endParaRPr kumimoji="1" lang="ja-JP" altLang="en-US" dirty="0"/>
          </a:p>
        </p:txBody>
      </p:sp>
      <p:grpSp>
        <p:nvGrpSpPr>
          <p:cNvPr id="105" name="グループ化 104">
            <a:extLst>
              <a:ext uri="{FF2B5EF4-FFF2-40B4-BE49-F238E27FC236}">
                <a16:creationId xmlns:a16="http://schemas.microsoft.com/office/drawing/2014/main" id="{3528F650-A44C-4D36-BDE0-4DA4822C23AF}"/>
              </a:ext>
            </a:extLst>
          </p:cNvPr>
          <p:cNvGrpSpPr/>
          <p:nvPr/>
        </p:nvGrpSpPr>
        <p:grpSpPr>
          <a:xfrm>
            <a:off x="7529305" y="4260435"/>
            <a:ext cx="413638" cy="369332"/>
            <a:chOff x="7330202" y="2360679"/>
            <a:chExt cx="413638" cy="369332"/>
          </a:xfrm>
        </p:grpSpPr>
        <p:sp>
          <p:nvSpPr>
            <p:cNvPr id="101" name="楕円 100">
              <a:extLst>
                <a:ext uri="{FF2B5EF4-FFF2-40B4-BE49-F238E27FC236}">
                  <a16:creationId xmlns:a16="http://schemas.microsoft.com/office/drawing/2014/main" id="{B61492D4-8297-4A73-9CDF-7B47AC42EB43}"/>
                </a:ext>
              </a:extLst>
            </p:cNvPr>
            <p:cNvSpPr/>
            <p:nvPr/>
          </p:nvSpPr>
          <p:spPr>
            <a:xfrm>
              <a:off x="7382736" y="2373599"/>
              <a:ext cx="308571" cy="29787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104" name="テキスト ボックス 103">
              <a:extLst>
                <a:ext uri="{FF2B5EF4-FFF2-40B4-BE49-F238E27FC236}">
                  <a16:creationId xmlns:a16="http://schemas.microsoft.com/office/drawing/2014/main" id="{EA752C98-440D-407B-A5C1-2B42C1097FB8}"/>
                </a:ext>
              </a:extLst>
            </p:cNvPr>
            <p:cNvSpPr txBox="1"/>
            <p:nvPr/>
          </p:nvSpPr>
          <p:spPr>
            <a:xfrm>
              <a:off x="7330202" y="2360679"/>
              <a:ext cx="4136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>
                  <a:solidFill>
                    <a:srgbClr val="FF0000"/>
                  </a:solidFill>
                </a:rPr>
                <a:t>ー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8" name="グループ化 107">
            <a:extLst>
              <a:ext uri="{FF2B5EF4-FFF2-40B4-BE49-F238E27FC236}">
                <a16:creationId xmlns:a16="http://schemas.microsoft.com/office/drawing/2014/main" id="{C2D88DCF-9BC8-438F-B26B-866187A0C4DE}"/>
              </a:ext>
            </a:extLst>
          </p:cNvPr>
          <p:cNvGrpSpPr/>
          <p:nvPr/>
        </p:nvGrpSpPr>
        <p:grpSpPr>
          <a:xfrm>
            <a:off x="7429754" y="2789981"/>
            <a:ext cx="413638" cy="369332"/>
            <a:chOff x="7330202" y="2360679"/>
            <a:chExt cx="413638" cy="369332"/>
          </a:xfrm>
        </p:grpSpPr>
        <p:sp>
          <p:nvSpPr>
            <p:cNvPr id="109" name="楕円 108">
              <a:extLst>
                <a:ext uri="{FF2B5EF4-FFF2-40B4-BE49-F238E27FC236}">
                  <a16:creationId xmlns:a16="http://schemas.microsoft.com/office/drawing/2014/main" id="{6682F9DB-580B-4641-8C2D-FC3E5B48ED92}"/>
                </a:ext>
              </a:extLst>
            </p:cNvPr>
            <p:cNvSpPr/>
            <p:nvPr/>
          </p:nvSpPr>
          <p:spPr>
            <a:xfrm>
              <a:off x="7382736" y="2373599"/>
              <a:ext cx="308571" cy="29787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110" name="テキスト ボックス 109">
              <a:extLst>
                <a:ext uri="{FF2B5EF4-FFF2-40B4-BE49-F238E27FC236}">
                  <a16:creationId xmlns:a16="http://schemas.microsoft.com/office/drawing/2014/main" id="{3B976822-7A82-44C7-BF64-A446760C19E0}"/>
                </a:ext>
              </a:extLst>
            </p:cNvPr>
            <p:cNvSpPr txBox="1"/>
            <p:nvPr/>
          </p:nvSpPr>
          <p:spPr>
            <a:xfrm>
              <a:off x="7330202" y="2360679"/>
              <a:ext cx="4136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>
                  <a:solidFill>
                    <a:srgbClr val="FF0000"/>
                  </a:solidFill>
                </a:rPr>
                <a:t>ー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1" name="グループ化 110">
            <a:extLst>
              <a:ext uri="{FF2B5EF4-FFF2-40B4-BE49-F238E27FC236}">
                <a16:creationId xmlns:a16="http://schemas.microsoft.com/office/drawing/2014/main" id="{930EA85B-3506-419F-B749-9519A83BDE5A}"/>
              </a:ext>
            </a:extLst>
          </p:cNvPr>
          <p:cNvGrpSpPr/>
          <p:nvPr/>
        </p:nvGrpSpPr>
        <p:grpSpPr>
          <a:xfrm>
            <a:off x="7948917" y="2595734"/>
            <a:ext cx="413638" cy="369332"/>
            <a:chOff x="7330202" y="2360679"/>
            <a:chExt cx="413638" cy="369332"/>
          </a:xfrm>
        </p:grpSpPr>
        <p:sp>
          <p:nvSpPr>
            <p:cNvPr id="112" name="楕円 111">
              <a:extLst>
                <a:ext uri="{FF2B5EF4-FFF2-40B4-BE49-F238E27FC236}">
                  <a16:creationId xmlns:a16="http://schemas.microsoft.com/office/drawing/2014/main" id="{8A616A20-702D-4718-B606-2049A3686496}"/>
                </a:ext>
              </a:extLst>
            </p:cNvPr>
            <p:cNvSpPr/>
            <p:nvPr/>
          </p:nvSpPr>
          <p:spPr>
            <a:xfrm>
              <a:off x="7382736" y="2373599"/>
              <a:ext cx="308571" cy="29787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113" name="テキスト ボックス 112">
              <a:extLst>
                <a:ext uri="{FF2B5EF4-FFF2-40B4-BE49-F238E27FC236}">
                  <a16:creationId xmlns:a16="http://schemas.microsoft.com/office/drawing/2014/main" id="{4704B459-A403-4FD1-B071-13B76B0CE6BA}"/>
                </a:ext>
              </a:extLst>
            </p:cNvPr>
            <p:cNvSpPr txBox="1"/>
            <p:nvPr/>
          </p:nvSpPr>
          <p:spPr>
            <a:xfrm>
              <a:off x="7330202" y="2360679"/>
              <a:ext cx="4136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>
                  <a:solidFill>
                    <a:srgbClr val="FF0000"/>
                  </a:solidFill>
                </a:rPr>
                <a:t>ー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4" name="グループ化 113">
            <a:extLst>
              <a:ext uri="{FF2B5EF4-FFF2-40B4-BE49-F238E27FC236}">
                <a16:creationId xmlns:a16="http://schemas.microsoft.com/office/drawing/2014/main" id="{8943485F-156C-4CAA-9AA0-7A52181CE490}"/>
              </a:ext>
            </a:extLst>
          </p:cNvPr>
          <p:cNvGrpSpPr/>
          <p:nvPr/>
        </p:nvGrpSpPr>
        <p:grpSpPr>
          <a:xfrm>
            <a:off x="8326521" y="2876309"/>
            <a:ext cx="413638" cy="369332"/>
            <a:chOff x="7330202" y="2360679"/>
            <a:chExt cx="413638" cy="369332"/>
          </a:xfrm>
        </p:grpSpPr>
        <p:sp>
          <p:nvSpPr>
            <p:cNvPr id="115" name="楕円 114">
              <a:extLst>
                <a:ext uri="{FF2B5EF4-FFF2-40B4-BE49-F238E27FC236}">
                  <a16:creationId xmlns:a16="http://schemas.microsoft.com/office/drawing/2014/main" id="{C7C7B10D-55E0-4D9F-B489-0C0FDE55F855}"/>
                </a:ext>
              </a:extLst>
            </p:cNvPr>
            <p:cNvSpPr/>
            <p:nvPr/>
          </p:nvSpPr>
          <p:spPr>
            <a:xfrm>
              <a:off x="7382736" y="2373599"/>
              <a:ext cx="308571" cy="29787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116" name="テキスト ボックス 115">
              <a:extLst>
                <a:ext uri="{FF2B5EF4-FFF2-40B4-BE49-F238E27FC236}">
                  <a16:creationId xmlns:a16="http://schemas.microsoft.com/office/drawing/2014/main" id="{0B5BBE38-6693-4D66-8FDC-95E768B38C80}"/>
                </a:ext>
              </a:extLst>
            </p:cNvPr>
            <p:cNvSpPr txBox="1"/>
            <p:nvPr/>
          </p:nvSpPr>
          <p:spPr>
            <a:xfrm>
              <a:off x="7330202" y="2360679"/>
              <a:ext cx="4136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>
                  <a:solidFill>
                    <a:srgbClr val="FF0000"/>
                  </a:solidFill>
                </a:rPr>
                <a:t>ー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7" name="グループ化 116">
            <a:extLst>
              <a:ext uri="{FF2B5EF4-FFF2-40B4-BE49-F238E27FC236}">
                <a16:creationId xmlns:a16="http://schemas.microsoft.com/office/drawing/2014/main" id="{A36457BD-B59F-4EBA-8809-4EF671F5A46E}"/>
              </a:ext>
            </a:extLst>
          </p:cNvPr>
          <p:cNvGrpSpPr/>
          <p:nvPr/>
        </p:nvGrpSpPr>
        <p:grpSpPr>
          <a:xfrm>
            <a:off x="7941750" y="4386566"/>
            <a:ext cx="413638" cy="369332"/>
            <a:chOff x="7330202" y="2360679"/>
            <a:chExt cx="413638" cy="369332"/>
          </a:xfrm>
        </p:grpSpPr>
        <p:sp>
          <p:nvSpPr>
            <p:cNvPr id="118" name="楕円 117">
              <a:extLst>
                <a:ext uri="{FF2B5EF4-FFF2-40B4-BE49-F238E27FC236}">
                  <a16:creationId xmlns:a16="http://schemas.microsoft.com/office/drawing/2014/main" id="{4911CDEF-AEE0-4E13-8DE5-6C33EA9F58DD}"/>
                </a:ext>
              </a:extLst>
            </p:cNvPr>
            <p:cNvSpPr/>
            <p:nvPr/>
          </p:nvSpPr>
          <p:spPr>
            <a:xfrm>
              <a:off x="7382736" y="2373599"/>
              <a:ext cx="308571" cy="29787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119" name="テキスト ボックス 118">
              <a:extLst>
                <a:ext uri="{FF2B5EF4-FFF2-40B4-BE49-F238E27FC236}">
                  <a16:creationId xmlns:a16="http://schemas.microsoft.com/office/drawing/2014/main" id="{DF2B6B55-2F05-4094-826C-54606DE5C644}"/>
                </a:ext>
              </a:extLst>
            </p:cNvPr>
            <p:cNvSpPr txBox="1"/>
            <p:nvPr/>
          </p:nvSpPr>
          <p:spPr>
            <a:xfrm>
              <a:off x="7330202" y="2360679"/>
              <a:ext cx="4136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>
                  <a:solidFill>
                    <a:srgbClr val="FF0000"/>
                  </a:solidFill>
                </a:rPr>
                <a:t>ー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0" name="グループ化 119">
            <a:extLst>
              <a:ext uri="{FF2B5EF4-FFF2-40B4-BE49-F238E27FC236}">
                <a16:creationId xmlns:a16="http://schemas.microsoft.com/office/drawing/2014/main" id="{6AF991F4-6314-4B3C-B0CB-2D1E919460B3}"/>
              </a:ext>
            </a:extLst>
          </p:cNvPr>
          <p:cNvGrpSpPr/>
          <p:nvPr/>
        </p:nvGrpSpPr>
        <p:grpSpPr>
          <a:xfrm>
            <a:off x="8297126" y="4083616"/>
            <a:ext cx="413638" cy="369332"/>
            <a:chOff x="7330202" y="2360679"/>
            <a:chExt cx="413638" cy="369332"/>
          </a:xfrm>
        </p:grpSpPr>
        <p:sp>
          <p:nvSpPr>
            <p:cNvPr id="121" name="楕円 120">
              <a:extLst>
                <a:ext uri="{FF2B5EF4-FFF2-40B4-BE49-F238E27FC236}">
                  <a16:creationId xmlns:a16="http://schemas.microsoft.com/office/drawing/2014/main" id="{312D054A-09A7-4E59-9487-06385A111A7B}"/>
                </a:ext>
              </a:extLst>
            </p:cNvPr>
            <p:cNvSpPr/>
            <p:nvPr/>
          </p:nvSpPr>
          <p:spPr>
            <a:xfrm>
              <a:off x="7382736" y="2373599"/>
              <a:ext cx="308571" cy="29787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122" name="テキスト ボックス 121">
              <a:extLst>
                <a:ext uri="{FF2B5EF4-FFF2-40B4-BE49-F238E27FC236}">
                  <a16:creationId xmlns:a16="http://schemas.microsoft.com/office/drawing/2014/main" id="{7C866773-5D05-47ED-82ED-B83B78CE1FC4}"/>
                </a:ext>
              </a:extLst>
            </p:cNvPr>
            <p:cNvSpPr txBox="1"/>
            <p:nvPr/>
          </p:nvSpPr>
          <p:spPr>
            <a:xfrm>
              <a:off x="7330202" y="2360679"/>
              <a:ext cx="4136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>
                  <a:solidFill>
                    <a:srgbClr val="FF0000"/>
                  </a:solidFill>
                </a:rPr>
                <a:t>ー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2" name="グループ化 141">
            <a:extLst>
              <a:ext uri="{FF2B5EF4-FFF2-40B4-BE49-F238E27FC236}">
                <a16:creationId xmlns:a16="http://schemas.microsoft.com/office/drawing/2014/main" id="{AB88AC79-2FF9-4AAB-BBD2-B7D1C22078C7}"/>
              </a:ext>
            </a:extLst>
          </p:cNvPr>
          <p:cNvGrpSpPr/>
          <p:nvPr/>
        </p:nvGrpSpPr>
        <p:grpSpPr>
          <a:xfrm>
            <a:off x="7051835" y="3304687"/>
            <a:ext cx="413638" cy="369332"/>
            <a:chOff x="6600981" y="3333871"/>
            <a:chExt cx="413638" cy="369332"/>
          </a:xfrm>
        </p:grpSpPr>
        <p:sp>
          <p:nvSpPr>
            <p:cNvPr id="130" name="楕円 129">
              <a:extLst>
                <a:ext uri="{FF2B5EF4-FFF2-40B4-BE49-F238E27FC236}">
                  <a16:creationId xmlns:a16="http://schemas.microsoft.com/office/drawing/2014/main" id="{3150C438-251D-4736-82E5-CEC432215905}"/>
                </a:ext>
              </a:extLst>
            </p:cNvPr>
            <p:cNvSpPr/>
            <p:nvPr/>
          </p:nvSpPr>
          <p:spPr>
            <a:xfrm>
              <a:off x="6621616" y="3368057"/>
              <a:ext cx="308571" cy="297877"/>
            </a:xfrm>
            <a:prstGeom prst="ellipse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131" name="テキスト ボックス 130">
              <a:extLst>
                <a:ext uri="{FF2B5EF4-FFF2-40B4-BE49-F238E27FC236}">
                  <a16:creationId xmlns:a16="http://schemas.microsoft.com/office/drawing/2014/main" id="{DC843B87-E1C0-478C-A835-9583F9C3AABC}"/>
                </a:ext>
              </a:extLst>
            </p:cNvPr>
            <p:cNvSpPr txBox="1"/>
            <p:nvPr/>
          </p:nvSpPr>
          <p:spPr>
            <a:xfrm>
              <a:off x="6600981" y="3333871"/>
              <a:ext cx="41363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chemeClr val="accent1"/>
                  </a:solidFill>
                </a:rPr>
                <a:t>+</a:t>
              </a:r>
              <a:endParaRPr kumimoji="1" lang="ja-JP" altLang="en-US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141" name="テキスト ボックス 140">
            <a:extLst>
              <a:ext uri="{FF2B5EF4-FFF2-40B4-BE49-F238E27FC236}">
                <a16:creationId xmlns:a16="http://schemas.microsoft.com/office/drawing/2014/main" id="{9D8A7AB8-E70F-4C83-A801-A9FAAD74C1D5}"/>
              </a:ext>
            </a:extLst>
          </p:cNvPr>
          <p:cNvSpPr txBox="1"/>
          <p:nvPr/>
        </p:nvSpPr>
        <p:spPr>
          <a:xfrm flipH="1">
            <a:off x="8296468" y="2320378"/>
            <a:ext cx="2859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local charge distribution</a:t>
            </a:r>
            <a:endParaRPr kumimoji="1" lang="ja-JP" altLang="en-US" dirty="0"/>
          </a:p>
        </p:txBody>
      </p:sp>
      <p:grpSp>
        <p:nvGrpSpPr>
          <p:cNvPr id="143" name="グループ化 142">
            <a:extLst>
              <a:ext uri="{FF2B5EF4-FFF2-40B4-BE49-F238E27FC236}">
                <a16:creationId xmlns:a16="http://schemas.microsoft.com/office/drawing/2014/main" id="{273AD76B-75EB-4C62-A02F-67181207E2E7}"/>
              </a:ext>
            </a:extLst>
          </p:cNvPr>
          <p:cNvGrpSpPr/>
          <p:nvPr/>
        </p:nvGrpSpPr>
        <p:grpSpPr>
          <a:xfrm>
            <a:off x="7226755" y="3669169"/>
            <a:ext cx="413638" cy="369332"/>
            <a:chOff x="6600981" y="3333871"/>
            <a:chExt cx="413638" cy="369332"/>
          </a:xfrm>
        </p:grpSpPr>
        <p:sp>
          <p:nvSpPr>
            <p:cNvPr id="144" name="楕円 143">
              <a:extLst>
                <a:ext uri="{FF2B5EF4-FFF2-40B4-BE49-F238E27FC236}">
                  <a16:creationId xmlns:a16="http://schemas.microsoft.com/office/drawing/2014/main" id="{2E4C958E-7412-4189-8319-84BB97A5B263}"/>
                </a:ext>
              </a:extLst>
            </p:cNvPr>
            <p:cNvSpPr/>
            <p:nvPr/>
          </p:nvSpPr>
          <p:spPr>
            <a:xfrm>
              <a:off x="6621616" y="3368057"/>
              <a:ext cx="308571" cy="297877"/>
            </a:xfrm>
            <a:prstGeom prst="ellipse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145" name="テキスト ボックス 144">
              <a:extLst>
                <a:ext uri="{FF2B5EF4-FFF2-40B4-BE49-F238E27FC236}">
                  <a16:creationId xmlns:a16="http://schemas.microsoft.com/office/drawing/2014/main" id="{C2E6D92D-5BCF-48E8-8D46-451A57A89684}"/>
                </a:ext>
              </a:extLst>
            </p:cNvPr>
            <p:cNvSpPr txBox="1"/>
            <p:nvPr/>
          </p:nvSpPr>
          <p:spPr>
            <a:xfrm>
              <a:off x="6600981" y="3333871"/>
              <a:ext cx="41363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chemeClr val="accent1"/>
                  </a:solidFill>
                </a:rPr>
                <a:t>+</a:t>
              </a:r>
              <a:endParaRPr kumimoji="1" lang="ja-JP" altLang="en-US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46" name="グループ化 145">
            <a:extLst>
              <a:ext uri="{FF2B5EF4-FFF2-40B4-BE49-F238E27FC236}">
                <a16:creationId xmlns:a16="http://schemas.microsoft.com/office/drawing/2014/main" id="{B5CEC877-B25A-4DA5-B236-3A3D4CC17C1C}"/>
              </a:ext>
            </a:extLst>
          </p:cNvPr>
          <p:cNvGrpSpPr/>
          <p:nvPr/>
        </p:nvGrpSpPr>
        <p:grpSpPr>
          <a:xfrm>
            <a:off x="6748102" y="3634727"/>
            <a:ext cx="413638" cy="369332"/>
            <a:chOff x="6600981" y="3333871"/>
            <a:chExt cx="413638" cy="369332"/>
          </a:xfrm>
        </p:grpSpPr>
        <p:sp>
          <p:nvSpPr>
            <p:cNvPr id="147" name="楕円 146">
              <a:extLst>
                <a:ext uri="{FF2B5EF4-FFF2-40B4-BE49-F238E27FC236}">
                  <a16:creationId xmlns:a16="http://schemas.microsoft.com/office/drawing/2014/main" id="{B8A0454E-8AF0-4588-A445-3C0C270735BD}"/>
                </a:ext>
              </a:extLst>
            </p:cNvPr>
            <p:cNvSpPr/>
            <p:nvPr/>
          </p:nvSpPr>
          <p:spPr>
            <a:xfrm>
              <a:off x="6621616" y="3368057"/>
              <a:ext cx="308571" cy="297877"/>
            </a:xfrm>
            <a:prstGeom prst="ellipse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148" name="テキスト ボックス 147">
              <a:extLst>
                <a:ext uri="{FF2B5EF4-FFF2-40B4-BE49-F238E27FC236}">
                  <a16:creationId xmlns:a16="http://schemas.microsoft.com/office/drawing/2014/main" id="{31E0266B-0C93-4349-812B-116035EDB30A}"/>
                </a:ext>
              </a:extLst>
            </p:cNvPr>
            <p:cNvSpPr txBox="1"/>
            <p:nvPr/>
          </p:nvSpPr>
          <p:spPr>
            <a:xfrm>
              <a:off x="6600981" y="3333871"/>
              <a:ext cx="41363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chemeClr val="accent1"/>
                  </a:solidFill>
                </a:rPr>
                <a:t>+</a:t>
              </a:r>
              <a:endParaRPr kumimoji="1" lang="ja-JP" altLang="en-US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49" name="グループ化 148">
            <a:extLst>
              <a:ext uri="{FF2B5EF4-FFF2-40B4-BE49-F238E27FC236}">
                <a16:creationId xmlns:a16="http://schemas.microsoft.com/office/drawing/2014/main" id="{1FD6837A-77A6-4512-B9AA-4C6E0B3EFC6C}"/>
              </a:ext>
            </a:extLst>
          </p:cNvPr>
          <p:cNvGrpSpPr/>
          <p:nvPr/>
        </p:nvGrpSpPr>
        <p:grpSpPr>
          <a:xfrm>
            <a:off x="8439445" y="3389043"/>
            <a:ext cx="413638" cy="369332"/>
            <a:chOff x="6600981" y="3333871"/>
            <a:chExt cx="413638" cy="369332"/>
          </a:xfrm>
        </p:grpSpPr>
        <p:sp>
          <p:nvSpPr>
            <p:cNvPr id="150" name="楕円 149">
              <a:extLst>
                <a:ext uri="{FF2B5EF4-FFF2-40B4-BE49-F238E27FC236}">
                  <a16:creationId xmlns:a16="http://schemas.microsoft.com/office/drawing/2014/main" id="{B909F978-ACC6-4EBF-B9F6-1E6209AC4478}"/>
                </a:ext>
              </a:extLst>
            </p:cNvPr>
            <p:cNvSpPr/>
            <p:nvPr/>
          </p:nvSpPr>
          <p:spPr>
            <a:xfrm>
              <a:off x="6621616" y="3368057"/>
              <a:ext cx="308571" cy="297877"/>
            </a:xfrm>
            <a:prstGeom prst="ellipse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151" name="テキスト ボックス 150">
              <a:extLst>
                <a:ext uri="{FF2B5EF4-FFF2-40B4-BE49-F238E27FC236}">
                  <a16:creationId xmlns:a16="http://schemas.microsoft.com/office/drawing/2014/main" id="{FE775CE4-1AF9-4DFD-86F7-4FBE99C44A5B}"/>
                </a:ext>
              </a:extLst>
            </p:cNvPr>
            <p:cNvSpPr txBox="1"/>
            <p:nvPr/>
          </p:nvSpPr>
          <p:spPr>
            <a:xfrm>
              <a:off x="6600981" y="3333871"/>
              <a:ext cx="41363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chemeClr val="accent1"/>
                  </a:solidFill>
                </a:rPr>
                <a:t>+</a:t>
              </a:r>
              <a:endParaRPr kumimoji="1" lang="ja-JP" altLang="en-US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52" name="グループ化 151">
            <a:extLst>
              <a:ext uri="{FF2B5EF4-FFF2-40B4-BE49-F238E27FC236}">
                <a16:creationId xmlns:a16="http://schemas.microsoft.com/office/drawing/2014/main" id="{71D09D84-DDEE-4DE1-B3E6-52042417C189}"/>
              </a:ext>
            </a:extLst>
          </p:cNvPr>
          <p:cNvGrpSpPr/>
          <p:nvPr/>
        </p:nvGrpSpPr>
        <p:grpSpPr>
          <a:xfrm>
            <a:off x="8813111" y="3196687"/>
            <a:ext cx="413638" cy="369332"/>
            <a:chOff x="6600981" y="3333871"/>
            <a:chExt cx="413638" cy="369332"/>
          </a:xfrm>
        </p:grpSpPr>
        <p:sp>
          <p:nvSpPr>
            <p:cNvPr id="153" name="楕円 152">
              <a:extLst>
                <a:ext uri="{FF2B5EF4-FFF2-40B4-BE49-F238E27FC236}">
                  <a16:creationId xmlns:a16="http://schemas.microsoft.com/office/drawing/2014/main" id="{1DA5551E-60ED-499F-91AD-18E43D1128F3}"/>
                </a:ext>
              </a:extLst>
            </p:cNvPr>
            <p:cNvSpPr/>
            <p:nvPr/>
          </p:nvSpPr>
          <p:spPr>
            <a:xfrm>
              <a:off x="6621616" y="3368057"/>
              <a:ext cx="308571" cy="297877"/>
            </a:xfrm>
            <a:prstGeom prst="ellipse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154" name="テキスト ボックス 153">
              <a:extLst>
                <a:ext uri="{FF2B5EF4-FFF2-40B4-BE49-F238E27FC236}">
                  <a16:creationId xmlns:a16="http://schemas.microsoft.com/office/drawing/2014/main" id="{1DC09E5E-E42A-4A25-8BFB-823B58BB913B}"/>
                </a:ext>
              </a:extLst>
            </p:cNvPr>
            <p:cNvSpPr txBox="1"/>
            <p:nvPr/>
          </p:nvSpPr>
          <p:spPr>
            <a:xfrm>
              <a:off x="6600981" y="3333871"/>
              <a:ext cx="41363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chemeClr val="accent1"/>
                  </a:solidFill>
                </a:rPr>
                <a:t>+</a:t>
              </a:r>
              <a:endParaRPr kumimoji="1" lang="ja-JP" altLang="en-US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55" name="グループ化 154">
            <a:extLst>
              <a:ext uri="{FF2B5EF4-FFF2-40B4-BE49-F238E27FC236}">
                <a16:creationId xmlns:a16="http://schemas.microsoft.com/office/drawing/2014/main" id="{BD54E621-1F3B-481C-9381-D56ACC81C063}"/>
              </a:ext>
            </a:extLst>
          </p:cNvPr>
          <p:cNvGrpSpPr/>
          <p:nvPr/>
        </p:nvGrpSpPr>
        <p:grpSpPr>
          <a:xfrm>
            <a:off x="8765323" y="3661360"/>
            <a:ext cx="413638" cy="369332"/>
            <a:chOff x="6600981" y="3333871"/>
            <a:chExt cx="413638" cy="369332"/>
          </a:xfrm>
        </p:grpSpPr>
        <p:sp>
          <p:nvSpPr>
            <p:cNvPr id="156" name="楕円 155">
              <a:extLst>
                <a:ext uri="{FF2B5EF4-FFF2-40B4-BE49-F238E27FC236}">
                  <a16:creationId xmlns:a16="http://schemas.microsoft.com/office/drawing/2014/main" id="{0639528F-44B9-42E6-9993-55B50A6B8D6B}"/>
                </a:ext>
              </a:extLst>
            </p:cNvPr>
            <p:cNvSpPr/>
            <p:nvPr/>
          </p:nvSpPr>
          <p:spPr>
            <a:xfrm>
              <a:off x="6621616" y="3368057"/>
              <a:ext cx="308571" cy="297877"/>
            </a:xfrm>
            <a:prstGeom prst="ellipse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157" name="テキスト ボックス 156">
              <a:extLst>
                <a:ext uri="{FF2B5EF4-FFF2-40B4-BE49-F238E27FC236}">
                  <a16:creationId xmlns:a16="http://schemas.microsoft.com/office/drawing/2014/main" id="{3EB42ADA-12D9-45BC-915B-7C0A0E16712A}"/>
                </a:ext>
              </a:extLst>
            </p:cNvPr>
            <p:cNvSpPr txBox="1"/>
            <p:nvPr/>
          </p:nvSpPr>
          <p:spPr>
            <a:xfrm>
              <a:off x="6600981" y="3333871"/>
              <a:ext cx="41363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chemeClr val="accent1"/>
                  </a:solidFill>
                </a:rPr>
                <a:t>+</a:t>
              </a:r>
              <a:endParaRPr kumimoji="1" lang="ja-JP" altLang="en-US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4" name="図 3" descr="図形, 円&#10;&#10;自動的に生成された説明">
            <a:extLst>
              <a:ext uri="{FF2B5EF4-FFF2-40B4-BE49-F238E27FC236}">
                <a16:creationId xmlns:a16="http://schemas.microsoft.com/office/drawing/2014/main" id="{493A315E-7E87-472F-82B9-B165C7384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032" y="3344209"/>
            <a:ext cx="2438405" cy="1429515"/>
          </a:xfrm>
          <a:prstGeom prst="rect">
            <a:avLst/>
          </a:prstGeom>
        </p:spPr>
      </p:pic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3F767F78-2D65-4432-87B5-FD4114767F6A}"/>
              </a:ext>
            </a:extLst>
          </p:cNvPr>
          <p:cNvSpPr txBox="1"/>
          <p:nvPr/>
        </p:nvSpPr>
        <p:spPr>
          <a:xfrm>
            <a:off x="5368042" y="2332419"/>
            <a:ext cx="2626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t</a:t>
            </a:r>
            <a:r>
              <a:rPr kumimoji="1" lang="en-US" altLang="ja-JP" b="1" dirty="0"/>
              <a:t>hermal fluctuation</a:t>
            </a:r>
            <a:endParaRPr kumimoji="1" lang="ja-JP" altLang="en-US" b="1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F4C1F1E-0C63-48A5-BA22-E8E2C2C2E049}"/>
              </a:ext>
            </a:extLst>
          </p:cNvPr>
          <p:cNvSpPr txBox="1"/>
          <p:nvPr/>
        </p:nvSpPr>
        <p:spPr>
          <a:xfrm>
            <a:off x="7949727" y="4865227"/>
            <a:ext cx="2619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Electric field gradient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98A1433-A425-4267-9025-543C4EAE3E15}"/>
              </a:ext>
            </a:extLst>
          </p:cNvPr>
          <p:cNvSpPr txBox="1"/>
          <p:nvPr/>
        </p:nvSpPr>
        <p:spPr>
          <a:xfrm>
            <a:off x="2344430" y="6202578"/>
            <a:ext cx="8077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K</a:t>
            </a:r>
            <a:r>
              <a:rPr kumimoji="1" lang="en-US" altLang="ja-JP" sz="2000" dirty="0"/>
              <a:t>eeping the high </a:t>
            </a:r>
            <a:r>
              <a:rPr lang="en-US" altLang="ja-JP" sz="2000" dirty="0"/>
              <a:t>polarization is not easy </a:t>
            </a:r>
            <a:r>
              <a:rPr kumimoji="1" lang="en-US" altLang="ja-JP" sz="2000" dirty="0">
                <a:solidFill>
                  <a:srgbClr val="FF0000"/>
                </a:solidFill>
              </a:rPr>
              <a:t>in a low magnetic field</a:t>
            </a:r>
            <a:endParaRPr kumimoji="1" lang="ja-JP" altLang="en-US" sz="2000" dirty="0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CEAE06E3-F29D-49FB-906A-DE2EE7F97253}"/>
              </a:ext>
            </a:extLst>
          </p:cNvPr>
          <p:cNvCxnSpPr>
            <a:cxnSpLocks/>
          </p:cNvCxnSpPr>
          <p:nvPr/>
        </p:nvCxnSpPr>
        <p:spPr>
          <a:xfrm flipV="1">
            <a:off x="6404852" y="2855421"/>
            <a:ext cx="0" cy="1320227"/>
          </a:xfrm>
          <a:prstGeom prst="straightConnector1">
            <a:avLst/>
          </a:prstGeom>
          <a:ln w="28575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E835EB2-330D-4CC9-9B22-A7027B6279BB}"/>
              </a:ext>
            </a:extLst>
          </p:cNvPr>
          <p:cNvSpPr txBox="1"/>
          <p:nvPr/>
        </p:nvSpPr>
        <p:spPr>
          <a:xfrm>
            <a:off x="5185092" y="4308396"/>
            <a:ext cx="2593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Principle axis of </a:t>
            </a:r>
          </a:p>
          <a:p>
            <a:r>
              <a:rPr lang="en-US" altLang="ja-JP" dirty="0"/>
              <a:t>quadrupole interaction</a:t>
            </a:r>
            <a:endParaRPr kumimoji="1" lang="ja-JP" altLang="en-US" dirty="0"/>
          </a:p>
        </p:txBody>
      </p:sp>
      <p:sp>
        <p:nvSpPr>
          <p:cNvPr id="85" name="円弧 84">
            <a:extLst>
              <a:ext uri="{FF2B5EF4-FFF2-40B4-BE49-F238E27FC236}">
                <a16:creationId xmlns:a16="http://schemas.microsoft.com/office/drawing/2014/main" id="{60D8A51F-B32F-445B-8B93-5FE05A0C7EB5}"/>
              </a:ext>
            </a:extLst>
          </p:cNvPr>
          <p:cNvSpPr/>
          <p:nvPr/>
        </p:nvSpPr>
        <p:spPr>
          <a:xfrm rot="18806911">
            <a:off x="6042749" y="2698189"/>
            <a:ext cx="791849" cy="828744"/>
          </a:xfrm>
          <a:prstGeom prst="arc">
            <a:avLst/>
          </a:prstGeom>
          <a:ln w="190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矢印: 上 16">
            <a:extLst>
              <a:ext uri="{FF2B5EF4-FFF2-40B4-BE49-F238E27FC236}">
                <a16:creationId xmlns:a16="http://schemas.microsoft.com/office/drawing/2014/main" id="{A1F9C552-5B1A-4F84-98C6-094C69D66223}"/>
              </a:ext>
            </a:extLst>
          </p:cNvPr>
          <p:cNvSpPr/>
          <p:nvPr/>
        </p:nvSpPr>
        <p:spPr>
          <a:xfrm rot="20117381">
            <a:off x="9804062" y="3072704"/>
            <a:ext cx="430438" cy="93717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3E1B825-006E-43A2-8408-F417ABD53DA9}"/>
              </a:ext>
            </a:extLst>
          </p:cNvPr>
          <p:cNvSpPr txBox="1"/>
          <p:nvPr/>
        </p:nvSpPr>
        <p:spPr>
          <a:xfrm>
            <a:off x="10239631" y="3422057"/>
            <a:ext cx="1952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Magnetic field</a:t>
            </a:r>
            <a:endParaRPr kumimoji="1" lang="ja-JP" altLang="en-US" dirty="0"/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67E06676-AE54-45A7-AE32-35C6BCAFA4C7}"/>
              </a:ext>
            </a:extLst>
          </p:cNvPr>
          <p:cNvSpPr txBox="1"/>
          <p:nvPr/>
        </p:nvSpPr>
        <p:spPr>
          <a:xfrm>
            <a:off x="5490967" y="5313843"/>
            <a:ext cx="3821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</a:rPr>
              <a:t>M</a:t>
            </a:r>
            <a:r>
              <a:rPr kumimoji="1" lang="en-US" altLang="ja-JP" sz="2000" b="1" dirty="0">
                <a:solidFill>
                  <a:srgbClr val="FF0000"/>
                </a:solidFill>
              </a:rPr>
              <a:t>ixing </a:t>
            </a:r>
            <a:r>
              <a:rPr kumimoji="1" lang="en-US" altLang="ja-JP" sz="2000" b="1" dirty="0"/>
              <a:t>of</a:t>
            </a:r>
            <a:r>
              <a:rPr kumimoji="1" lang="en-US" altLang="ja-JP" sz="2000" b="1" dirty="0">
                <a:solidFill>
                  <a:srgbClr val="FF0000"/>
                </a:solidFill>
              </a:rPr>
              <a:t> </a:t>
            </a:r>
            <a:r>
              <a:rPr kumimoji="1" lang="en-US" altLang="ja-JP" sz="2000" b="1" dirty="0"/>
              <a:t>Zeeman sublevels </a:t>
            </a:r>
            <a:endParaRPr kumimoji="1" lang="ja-JP" altLang="en-US" sz="2000" b="1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BC70899-092B-48A4-B873-8376C6677F25}"/>
              </a:ext>
            </a:extLst>
          </p:cNvPr>
          <p:cNvSpPr txBox="1"/>
          <p:nvPr/>
        </p:nvSpPr>
        <p:spPr>
          <a:xfrm>
            <a:off x="733957" y="1209487"/>
            <a:ext cx="9860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Two major processes in a solid polarized target with </a:t>
            </a:r>
            <a:r>
              <a:rPr kumimoji="1" lang="en-US" altLang="ja-JP" sz="2000" dirty="0">
                <a:solidFill>
                  <a:srgbClr val="FF0000"/>
                </a:solidFill>
              </a:rPr>
              <a:t>high</a:t>
            </a:r>
            <a:r>
              <a:rPr kumimoji="1" lang="en-US" altLang="ja-JP" sz="2000" dirty="0"/>
              <a:t> quadrupole moment  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477901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65D15E-9CE6-41B4-B2DB-73B77A870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634" y="543647"/>
            <a:ext cx="10515600" cy="1024861"/>
          </a:xfrm>
        </p:spPr>
        <p:txBody>
          <a:bodyPr/>
          <a:lstStyle/>
          <a:p>
            <a:r>
              <a:rPr lang="en-US" altLang="ja-JP" dirty="0"/>
              <a:t>Development of polarized La target</a:t>
            </a:r>
            <a:endParaRPr kumimoji="1" lang="ja-JP" altLang="en-US" dirty="0"/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72193038-4AE1-4D28-93FD-4F48B59CC795}"/>
              </a:ext>
            </a:extLst>
          </p:cNvPr>
          <p:cNvSpPr/>
          <p:nvPr/>
        </p:nvSpPr>
        <p:spPr>
          <a:xfrm>
            <a:off x="1676400" y="5531325"/>
            <a:ext cx="9510069" cy="10248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E61C3B82-05A8-4246-A6C3-F2157C29E584}"/>
                  </a:ext>
                </a:extLst>
              </p:cNvPr>
              <p:cNvSpPr txBox="1"/>
              <p:nvPr/>
            </p:nvSpPr>
            <p:spPr>
              <a:xfrm>
                <a:off x="4211580" y="2376737"/>
                <a:ext cx="7706082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dirty="0"/>
                  <a:t>Nuclear spin </a:t>
                </a:r>
                <a:r>
                  <a:rPr kumimoji="1" lang="ja-JP" altLang="en-US" sz="2400" dirty="0"/>
                  <a:t>：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kumimoji="1" lang="en-US" altLang="ja-JP" sz="2400" dirty="0"/>
              </a:p>
              <a:p>
                <a:r>
                  <a:rPr lang="en-US" altLang="ja-JP" sz="2400" dirty="0"/>
                  <a:t>Magnetic</a:t>
                </a:r>
                <a:r>
                  <a:rPr lang="ja-JP" altLang="en-US" sz="2400" dirty="0"/>
                  <a:t> </a:t>
                </a:r>
                <a:r>
                  <a:rPr lang="en-US" altLang="ja-JP" sz="2400" dirty="0"/>
                  <a:t>moment</a:t>
                </a:r>
              </a:p>
              <a:p>
                <a:r>
                  <a:rPr lang="ja-JP" altLang="en-US" sz="2400" dirty="0"/>
                  <a:t>　</a:t>
                </a:r>
                <a14:m>
                  <m:oMath xmlns:m="http://schemas.openxmlformats.org/officeDocument/2006/math">
                    <m:r>
                      <a:rPr lang="ja-JP" altLang="en-US" sz="240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=2.783</m:t>
                    </m:r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kumimoji="1" lang="en-US" altLang="ja-JP" sz="2400" dirty="0"/>
                  <a:t> </a:t>
                </a:r>
                <a:r>
                  <a:rPr kumimoji="1" lang="ja-JP" altLang="en-US" sz="2400" dirty="0"/>
                  <a:t>（</a:t>
                </a:r>
                <a:r>
                  <a:rPr kumimoji="1" lang="en-US" altLang="ja-JP" sz="2400" dirty="0"/>
                  <a:t>proton</a:t>
                </a:r>
                <a:r>
                  <a:rPr kumimoji="1" lang="ja-JP" altLang="en-US" sz="2400" dirty="0"/>
                  <a:t>：</a:t>
                </a:r>
                <a14:m>
                  <m:oMath xmlns:m="http://schemas.openxmlformats.org/officeDocument/2006/math">
                    <m:r>
                      <a:rPr kumimoji="1" lang="ja-JP" altLang="en-US" sz="240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=2.793</m:t>
                    </m:r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ja-JP" altLang="en-US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kumimoji="1" lang="ja-JP" altLang="en-US" sz="2400" dirty="0"/>
                  <a:t>）</a:t>
                </a:r>
                <a:endParaRPr kumimoji="1" lang="en-US" altLang="ja-JP" sz="2400" dirty="0"/>
              </a:p>
              <a:p>
                <a:r>
                  <a:rPr lang="en-US" altLang="ja-JP" sz="2400" dirty="0"/>
                  <a:t>Quadrupole</a:t>
                </a:r>
                <a:r>
                  <a:rPr lang="ja-JP" altLang="en-US" sz="2400" dirty="0"/>
                  <a:t> </a:t>
                </a:r>
                <a:r>
                  <a:rPr lang="en-US" altLang="ja-JP" sz="2400" dirty="0"/>
                  <a:t>moment </a:t>
                </a:r>
              </a:p>
              <a:p>
                <a:r>
                  <a:rPr lang="ja-JP" altLang="en-US" sz="2400" dirty="0"/>
                  <a:t>　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altLang="ja-JP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=0.20</m:t>
                    </m:r>
                  </m:oMath>
                </a14:m>
                <a:r>
                  <a:rPr kumimoji="1" lang="ja-JP" altLang="en-US" sz="2400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ja-JP" sz="2400" dirty="0">
                    <a:solidFill>
                      <a:srgbClr val="FF0000"/>
                    </a:solidFill>
                  </a:rPr>
                  <a:t>[barn]</a:t>
                </a:r>
                <a:r>
                  <a:rPr lang="ja-JP" altLang="en-US" sz="2400" dirty="0"/>
                  <a:t>（</a:t>
                </a:r>
                <a:r>
                  <a:rPr lang="en-US" altLang="ja-JP" sz="2400" dirty="0"/>
                  <a:t>deuteron</a:t>
                </a:r>
                <a:r>
                  <a:rPr lang="ja-JP" altLang="en-US" sz="2400" dirty="0"/>
                  <a:t>：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=0.00286</m:t>
                    </m:r>
                  </m:oMath>
                </a14:m>
                <a:r>
                  <a:rPr kumimoji="1" lang="ja-JP" altLang="en-US" sz="2400" dirty="0"/>
                  <a:t> </a:t>
                </a:r>
                <a:r>
                  <a:rPr kumimoji="1" lang="en-US" altLang="ja-JP" sz="2400" dirty="0"/>
                  <a:t>[barn]</a:t>
                </a:r>
                <a:r>
                  <a:rPr kumimoji="1" lang="ja-JP" altLang="en-US" sz="2400" dirty="0"/>
                  <a:t>）</a:t>
                </a:r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E61C3B82-05A8-4246-A6C3-F2157C29E5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580" y="2376737"/>
                <a:ext cx="7706082" cy="1938992"/>
              </a:xfrm>
              <a:prstGeom prst="rect">
                <a:avLst/>
              </a:prstGeom>
              <a:blipFill>
                <a:blip r:embed="rId2"/>
                <a:stretch>
                  <a:fillRect l="-1266" t="-30189" b="-628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70C528A-9DFE-407A-B145-F4EFD779F03C}"/>
              </a:ext>
            </a:extLst>
          </p:cNvPr>
          <p:cNvSpPr txBox="1"/>
          <p:nvPr/>
        </p:nvSpPr>
        <p:spPr>
          <a:xfrm>
            <a:off x="4211580" y="1858621"/>
            <a:ext cx="3493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 Z = 57</a:t>
            </a:r>
            <a:r>
              <a:rPr kumimoji="1" lang="ja-JP" altLang="en-US" sz="2400" dirty="0"/>
              <a:t>　　</a:t>
            </a:r>
            <a:r>
              <a:rPr lang="en-US" altLang="ja-JP" sz="2400" dirty="0"/>
              <a:t>A=139</a:t>
            </a:r>
            <a:r>
              <a:rPr lang="ja-JP" altLang="en-US" sz="2400" dirty="0"/>
              <a:t> </a:t>
            </a:r>
            <a:endParaRPr kumimoji="1" lang="ja-JP" altLang="en-US" sz="24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CD71A1E-8E12-47ED-BEFA-D0FABDB0D21E}"/>
              </a:ext>
            </a:extLst>
          </p:cNvPr>
          <p:cNvSpPr txBox="1"/>
          <p:nvPr/>
        </p:nvSpPr>
        <p:spPr>
          <a:xfrm>
            <a:off x="5126681" y="4272664"/>
            <a:ext cx="4909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Two</a:t>
            </a:r>
            <a:r>
              <a:rPr kumimoji="1" lang="ja-JP" altLang="en-US" sz="2000" dirty="0"/>
              <a:t> </a:t>
            </a:r>
            <a:r>
              <a:rPr kumimoji="1" lang="en-US" altLang="ja-JP" sz="2000" dirty="0"/>
              <a:t>order higher compared to deuteron </a:t>
            </a:r>
            <a:endParaRPr kumimoji="1" lang="ja-JP" altLang="en-US" sz="20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C727443-C145-46A7-A102-CC52529952F5}"/>
              </a:ext>
            </a:extLst>
          </p:cNvPr>
          <p:cNvSpPr txBox="1"/>
          <p:nvPr/>
        </p:nvSpPr>
        <p:spPr>
          <a:xfrm>
            <a:off x="1893623" y="5606295"/>
            <a:ext cx="83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First</a:t>
            </a:r>
            <a:r>
              <a:rPr kumimoji="1" lang="ja-JP" altLang="en-US" sz="2400" dirty="0">
                <a:solidFill>
                  <a:srgbClr val="FF0000"/>
                </a:solidFill>
              </a:rPr>
              <a:t> </a:t>
            </a:r>
            <a:r>
              <a:rPr kumimoji="1" lang="en-US" altLang="ja-JP" sz="2400" dirty="0">
                <a:solidFill>
                  <a:srgbClr val="FF0000"/>
                </a:solidFill>
              </a:rPr>
              <a:t>step</a:t>
            </a:r>
            <a:r>
              <a:rPr kumimoji="1" lang="ja-JP" altLang="en-US" sz="2400" dirty="0">
                <a:solidFill>
                  <a:srgbClr val="FF0000"/>
                </a:solidFill>
              </a:rPr>
              <a:t> </a:t>
            </a:r>
            <a:r>
              <a:rPr kumimoji="1" lang="en-US" altLang="ja-JP" sz="2400" dirty="0"/>
              <a:t>for opening realization of </a:t>
            </a:r>
            <a:r>
              <a:rPr lang="en-US" altLang="ja-JP" sz="2400" dirty="0"/>
              <a:t>new </a:t>
            </a:r>
            <a:r>
              <a:rPr kumimoji="1" lang="en-US" altLang="ja-JP" sz="2400" dirty="0"/>
              <a:t>polarized target</a:t>
            </a:r>
            <a:r>
              <a:rPr kumimoji="1" lang="ja-JP" altLang="en-US" sz="2400" dirty="0"/>
              <a:t> 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2204E6E2-F4D9-4460-B9DC-7F5FBC173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000" y="2176306"/>
            <a:ext cx="2639599" cy="2639599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310ADF6-561E-4B32-9AEF-44D18B55799E}"/>
              </a:ext>
            </a:extLst>
          </p:cNvPr>
          <p:cNvSpPr txBox="1"/>
          <p:nvPr/>
        </p:nvSpPr>
        <p:spPr>
          <a:xfrm>
            <a:off x="1441966" y="1707437"/>
            <a:ext cx="1443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Metal La</a:t>
            </a:r>
            <a:endParaRPr kumimoji="1" lang="ja-JP" altLang="en-US" sz="24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C2EEF66-9D7A-4EAC-8B86-41137DD8FDDB}"/>
              </a:ext>
            </a:extLst>
          </p:cNvPr>
          <p:cNvSpPr txBox="1"/>
          <p:nvPr/>
        </p:nvSpPr>
        <p:spPr>
          <a:xfrm>
            <a:off x="1893623" y="6010606"/>
            <a:ext cx="8605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Key device </a:t>
            </a:r>
            <a:r>
              <a:rPr kumimoji="1" lang="en-US" altLang="ja-JP" sz="2400" dirty="0"/>
              <a:t>for the T-violation </a:t>
            </a:r>
            <a:r>
              <a:rPr lang="en-US" altLang="ja-JP" sz="2400" dirty="0"/>
              <a:t>search</a:t>
            </a:r>
            <a:r>
              <a:rPr kumimoji="1" lang="en-US" altLang="ja-JP" sz="2400" dirty="0"/>
              <a:t> with a slo</a:t>
            </a:r>
            <a:r>
              <a:rPr lang="en-US" altLang="ja-JP" sz="2400" dirty="0"/>
              <a:t>w neutron</a:t>
            </a:r>
            <a:endParaRPr kumimoji="1" lang="ja-JP" altLang="en-US" sz="24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6371CD2-8E93-48CF-A84E-496F1CEA261A}"/>
              </a:ext>
            </a:extLst>
          </p:cNvPr>
          <p:cNvSpPr txBox="1"/>
          <p:nvPr/>
        </p:nvSpPr>
        <p:spPr>
          <a:xfrm>
            <a:off x="5126681" y="4672774"/>
            <a:ext cx="5731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middle</a:t>
            </a:r>
            <a:r>
              <a:rPr kumimoji="1" lang="en-US" altLang="ja-JP" sz="2000" dirty="0"/>
              <a:t> </a:t>
            </a:r>
            <a:r>
              <a:rPr lang="en-US" altLang="ja-JP" sz="2000" dirty="0"/>
              <a:t>in whole nuclear species</a:t>
            </a:r>
            <a:r>
              <a:rPr kumimoji="1" lang="en-US" altLang="ja-JP" sz="2000" dirty="0"/>
              <a:t> 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826148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8F32EE-2683-422D-8470-A5D6A3EB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43" y="411062"/>
            <a:ext cx="10515600" cy="1325563"/>
          </a:xfrm>
        </p:spPr>
        <p:txBody>
          <a:bodyPr/>
          <a:lstStyle/>
          <a:p>
            <a:r>
              <a:rPr lang="en-US" altLang="ja-JP" dirty="0"/>
              <a:t>Use of </a:t>
            </a:r>
            <a:r>
              <a:rPr kumimoji="1" lang="en-US" altLang="ja-JP" sz="4400" dirty="0"/>
              <a:t>Nd</a:t>
            </a:r>
            <a:r>
              <a:rPr kumimoji="1" lang="en-US" altLang="ja-JP" sz="4400" baseline="30000" dirty="0"/>
              <a:t>3+</a:t>
            </a:r>
            <a:r>
              <a:rPr kumimoji="1" lang="en-US" altLang="ja-JP" sz="4400" dirty="0"/>
              <a:t>:LaAlO</a:t>
            </a:r>
            <a:r>
              <a:rPr kumimoji="1" lang="en-US" altLang="ja-JP" sz="4400" baseline="-25000" dirty="0"/>
              <a:t>3</a:t>
            </a:r>
            <a:r>
              <a:rPr lang="en-US" altLang="ja-JP" dirty="0"/>
              <a:t> crystals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2AD4212-F4A7-4C19-AE61-8FD705F68E2D}"/>
              </a:ext>
            </a:extLst>
          </p:cNvPr>
          <p:cNvSpPr txBox="1"/>
          <p:nvPr/>
        </p:nvSpPr>
        <p:spPr>
          <a:xfrm>
            <a:off x="729343" y="1606753"/>
            <a:ext cx="3228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Perovskite structure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85B7E00-890D-429B-AB55-17A42ADC35FD}"/>
              </a:ext>
            </a:extLst>
          </p:cNvPr>
          <p:cNvSpPr txBox="1"/>
          <p:nvPr/>
        </p:nvSpPr>
        <p:spPr>
          <a:xfrm>
            <a:off x="2160675" y="2518372"/>
            <a:ext cx="3038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Nd</a:t>
            </a:r>
            <a:r>
              <a:rPr kumimoji="1" lang="en-US" altLang="ja-JP" sz="2400" baseline="30000" dirty="0"/>
              <a:t>3+</a:t>
            </a:r>
            <a:r>
              <a:rPr kumimoji="1" lang="en-US" altLang="ja-JP" sz="2400" dirty="0"/>
              <a:t>: LaAlO</a:t>
            </a:r>
            <a:r>
              <a:rPr kumimoji="1" lang="en-US" altLang="ja-JP" sz="2400" baseline="-25000" dirty="0"/>
              <a:t>3</a:t>
            </a:r>
            <a:r>
              <a:rPr kumimoji="1" lang="en-US" altLang="ja-JP" sz="2400" dirty="0"/>
              <a:t> crystal</a:t>
            </a:r>
            <a:endParaRPr kumimoji="1" lang="ja-JP" altLang="en-US" sz="24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7D2B07E-FC79-4F11-B88F-369ADF51DA87}"/>
              </a:ext>
            </a:extLst>
          </p:cNvPr>
          <p:cNvSpPr txBox="1"/>
          <p:nvPr/>
        </p:nvSpPr>
        <p:spPr>
          <a:xfrm>
            <a:off x="1035799" y="2085742"/>
            <a:ext cx="4599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Paramagnetic ions for the DNP</a:t>
            </a:r>
            <a:endParaRPr kumimoji="1" lang="ja-JP" altLang="en-US" sz="2400" dirty="0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52F2931D-C8D3-4AFE-AFF3-1FA2E80AAAFD}"/>
              </a:ext>
            </a:extLst>
          </p:cNvPr>
          <p:cNvSpPr/>
          <p:nvPr/>
        </p:nvSpPr>
        <p:spPr>
          <a:xfrm>
            <a:off x="2252024" y="2490795"/>
            <a:ext cx="690662" cy="461665"/>
          </a:xfrm>
          <a:prstGeom prst="roundRect">
            <a:avLst/>
          </a:prstGeom>
          <a:solidFill>
            <a:schemeClr val="accent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4BE37A35-96A4-4272-A854-3CA57D71574F}"/>
                  </a:ext>
                </a:extLst>
              </p:cNvPr>
              <p:cNvSpPr txBox="1"/>
              <p:nvPr/>
            </p:nvSpPr>
            <p:spPr>
              <a:xfrm>
                <a:off x="1035799" y="4250651"/>
                <a:ext cx="5590120" cy="4948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/>
                  <a:t>g-factor</a:t>
                </a:r>
                <a:r>
                  <a:rPr kumimoji="1" lang="en-US" altLang="ja-JP" sz="2400" dirty="0"/>
                  <a:t> of Nd</a:t>
                </a:r>
                <a:r>
                  <a:rPr kumimoji="1" lang="en-US" altLang="ja-JP" sz="2400" baseline="30000" dirty="0"/>
                  <a:t>3+</a:t>
                </a:r>
                <a:r>
                  <a:rPr kumimoji="1" lang="en-US" altLang="ja-JP" sz="2400" dirty="0"/>
                  <a:t>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//</m:t>
                        </m:r>
                      </m:sub>
                    </m:sSub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=2.12</m:t>
                    </m:r>
                  </m:oMath>
                </a14:m>
                <a:r>
                  <a:rPr kumimoji="1" lang="ja-JP" altLang="en-US" sz="2400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kumimoji="1" lang="en-US" altLang="ja-JP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kumimoji="1" lang="en-US" altLang="ja-JP" sz="2400" b="0" i="1" dirty="0" smtClean="0">
                        <a:latin typeface="Cambria Math" panose="02040503050406030204" pitchFamily="18" charset="0"/>
                      </a:rPr>
                      <m:t>=2.68</m:t>
                    </m:r>
                  </m:oMath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4BE37A35-96A4-4272-A854-3CA57D7157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799" y="4250651"/>
                <a:ext cx="5590120" cy="494815"/>
              </a:xfrm>
              <a:prstGeom prst="rect">
                <a:avLst/>
              </a:prstGeom>
              <a:blipFill>
                <a:blip r:embed="rId3"/>
                <a:stretch>
                  <a:fillRect l="-1745" t="-7407" b="-234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C54428D-BDA4-44B9-AA2E-C76C4900AE56}"/>
              </a:ext>
            </a:extLst>
          </p:cNvPr>
          <p:cNvSpPr txBox="1"/>
          <p:nvPr/>
        </p:nvSpPr>
        <p:spPr>
          <a:xfrm>
            <a:off x="1035799" y="3282567"/>
            <a:ext cx="5202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Partially replacement of La with 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EE661785-0D68-4D25-A4AB-E1A6FD279DF6}"/>
                  </a:ext>
                </a:extLst>
              </p:cNvPr>
              <p:cNvSpPr txBox="1"/>
              <p:nvPr/>
            </p:nvSpPr>
            <p:spPr>
              <a:xfrm>
                <a:off x="2249017" y="3732769"/>
                <a:ext cx="275274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𝐿𝑎</m:t>
                          </m:r>
                        </m:sub>
                      </m:sSub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 : </m:t>
                      </m:r>
                      <m:sSub>
                        <m:sSub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𝑁𝑑</m:t>
                          </m:r>
                        </m:sub>
                      </m:sSub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10000 :1</m:t>
                      </m:r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EE661785-0D68-4D25-A4AB-E1A6FD279D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9017" y="3732769"/>
                <a:ext cx="2752741" cy="400110"/>
              </a:xfrm>
              <a:prstGeom prst="rect">
                <a:avLst/>
              </a:prstGeom>
              <a:blipFill>
                <a:blip r:embed="rId4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585A316E-F141-4F3B-94B3-C57E157F9F65}"/>
              </a:ext>
            </a:extLst>
          </p:cNvPr>
          <p:cNvCxnSpPr/>
          <p:nvPr/>
        </p:nvCxnSpPr>
        <p:spPr>
          <a:xfrm flipV="1">
            <a:off x="3106182" y="2922962"/>
            <a:ext cx="1929008" cy="2757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41ABE99-930B-4BAF-8AA9-5AB1EC27F0EB}"/>
              </a:ext>
            </a:extLst>
          </p:cNvPr>
          <p:cNvSpPr txBox="1"/>
          <p:nvPr/>
        </p:nvSpPr>
        <p:spPr>
          <a:xfrm>
            <a:off x="3537045" y="2945897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Perovskite crystal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9EF270A-F494-4D0B-B71F-4A05A52D1713}"/>
              </a:ext>
            </a:extLst>
          </p:cNvPr>
          <p:cNvSpPr txBox="1"/>
          <p:nvPr/>
        </p:nvSpPr>
        <p:spPr>
          <a:xfrm>
            <a:off x="8368716" y="1074166"/>
            <a:ext cx="2190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LaAlO</a:t>
            </a:r>
            <a:r>
              <a:rPr kumimoji="1" lang="en-US" altLang="ja-JP" sz="2400" baseline="-25000" dirty="0"/>
              <a:t>3</a:t>
            </a:r>
            <a:r>
              <a:rPr kumimoji="1" lang="en-US" altLang="ja-JP" sz="2400" dirty="0"/>
              <a:t> crystal</a:t>
            </a:r>
            <a:endParaRPr kumimoji="1" lang="ja-JP" altLang="en-US" sz="2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FC58568-BB7B-4EB6-9561-7990AEF7669D}"/>
              </a:ext>
            </a:extLst>
          </p:cNvPr>
          <p:cNvSpPr txBox="1"/>
          <p:nvPr/>
        </p:nvSpPr>
        <p:spPr>
          <a:xfrm>
            <a:off x="1053416" y="5042409"/>
            <a:ext cx="3812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Twining domain structure</a:t>
            </a:r>
            <a:endParaRPr kumimoji="1" lang="ja-JP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69EF92C1-30F7-45FE-9356-9BDDBD7D53CB}"/>
                  </a:ext>
                </a:extLst>
              </p:cNvPr>
              <p:cNvSpPr txBox="1"/>
              <p:nvPr/>
            </p:nvSpPr>
            <p:spPr>
              <a:xfrm>
                <a:off x="2220319" y="5690321"/>
                <a:ext cx="1768369" cy="3699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Cubic (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𝑃𝑚</m:t>
                    </m:r>
                    <m:acc>
                      <m:accPr>
                        <m:chr m:val="̅"/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acc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kumimoji="1" lang="en-US" altLang="ja-JP" dirty="0"/>
                  <a:t>) 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69EF92C1-30F7-45FE-9356-9BDDBD7D53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0319" y="5690321"/>
                <a:ext cx="1768369" cy="369909"/>
              </a:xfrm>
              <a:prstGeom prst="rect">
                <a:avLst/>
              </a:prstGeom>
              <a:blipFill>
                <a:blip r:embed="rId6"/>
                <a:stretch>
                  <a:fillRect l="-2759" t="-6557" r="-2069" b="-262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10E53A3-D757-49AB-BC95-994E51DC2BD8}"/>
              </a:ext>
            </a:extLst>
          </p:cNvPr>
          <p:cNvSpPr txBox="1"/>
          <p:nvPr/>
        </p:nvSpPr>
        <p:spPr>
          <a:xfrm>
            <a:off x="4884518" y="5704260"/>
            <a:ext cx="164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Pseudo-cubic</a:t>
            </a:r>
            <a:endParaRPr kumimoji="1" lang="ja-JP" altLang="en-US" dirty="0"/>
          </a:p>
        </p:txBody>
      </p:sp>
      <p:sp>
        <p:nvSpPr>
          <p:cNvPr id="21" name="矢印: 右 20">
            <a:extLst>
              <a:ext uri="{FF2B5EF4-FFF2-40B4-BE49-F238E27FC236}">
                <a16:creationId xmlns:a16="http://schemas.microsoft.com/office/drawing/2014/main" id="{D5A5059E-DAF5-49C8-BB90-B47DB2C2CB24}"/>
              </a:ext>
            </a:extLst>
          </p:cNvPr>
          <p:cNvSpPr/>
          <p:nvPr/>
        </p:nvSpPr>
        <p:spPr>
          <a:xfrm>
            <a:off x="4131374" y="5842449"/>
            <a:ext cx="472616" cy="9481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E236FEF-C546-45EE-9EDE-97DD3BFD64C6}"/>
              </a:ext>
            </a:extLst>
          </p:cNvPr>
          <p:cNvSpPr txBox="1"/>
          <p:nvPr/>
        </p:nvSpPr>
        <p:spPr>
          <a:xfrm>
            <a:off x="2995890" y="6073592"/>
            <a:ext cx="3055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Phase transition at 813 [K]</a:t>
            </a:r>
            <a:endParaRPr kumimoji="1" lang="ja-JP" altLang="en-US" dirty="0"/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F67DB002-0D03-4959-9868-D633A007641C}"/>
              </a:ext>
            </a:extLst>
          </p:cNvPr>
          <p:cNvGrpSpPr/>
          <p:nvPr/>
        </p:nvGrpSpPr>
        <p:grpSpPr>
          <a:xfrm>
            <a:off x="7366035" y="1633590"/>
            <a:ext cx="4627418" cy="5061860"/>
            <a:chOff x="7405251" y="1262743"/>
            <a:chExt cx="4627418" cy="5061860"/>
          </a:xfrm>
        </p:grpSpPr>
        <p:sp>
          <p:nvSpPr>
            <p:cNvPr id="24" name="角丸四角形 2">
              <a:extLst>
                <a:ext uri="{FF2B5EF4-FFF2-40B4-BE49-F238E27FC236}">
                  <a16:creationId xmlns:a16="http://schemas.microsoft.com/office/drawing/2014/main" id="{9BFD26C6-4221-4006-BD71-14F925E91010}"/>
                </a:ext>
              </a:extLst>
            </p:cNvPr>
            <p:cNvSpPr/>
            <p:nvPr/>
          </p:nvSpPr>
          <p:spPr>
            <a:xfrm>
              <a:off x="7405251" y="1262743"/>
              <a:ext cx="4627418" cy="506186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8D60BDF8-8C49-493A-9461-6D313CF28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6359" y="1488453"/>
              <a:ext cx="4387993" cy="4688027"/>
            </a:xfrm>
            <a:prstGeom prst="rect">
              <a:avLst/>
            </a:prstGeom>
          </p:spPr>
        </p:pic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2AA63C71-5C3D-413F-98AB-A64A4E9633D7}"/>
                </a:ext>
              </a:extLst>
            </p:cNvPr>
            <p:cNvSpPr txBox="1"/>
            <p:nvPr/>
          </p:nvSpPr>
          <p:spPr>
            <a:xfrm>
              <a:off x="8237525" y="1879342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La</a:t>
              </a:r>
              <a:endParaRPr kumimoji="1" lang="ja-JP" altLang="en-US" dirty="0"/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C03B6FC0-07A3-4930-A935-EA5BA59320E9}"/>
                </a:ext>
              </a:extLst>
            </p:cNvPr>
            <p:cNvSpPr txBox="1"/>
            <p:nvPr/>
          </p:nvSpPr>
          <p:spPr>
            <a:xfrm>
              <a:off x="9048563" y="1454393"/>
              <a:ext cx="3882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Al</a:t>
              </a:r>
              <a:endParaRPr kumimoji="1" lang="ja-JP" altLang="en-US" dirty="0"/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C22C96BE-41BE-49AC-8303-AF9E3F9FFCAC}"/>
                </a:ext>
              </a:extLst>
            </p:cNvPr>
            <p:cNvSpPr txBox="1"/>
            <p:nvPr/>
          </p:nvSpPr>
          <p:spPr>
            <a:xfrm>
              <a:off x="11597342" y="3647800"/>
              <a:ext cx="2920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/>
                <a:t>0</a:t>
              </a:r>
              <a:endParaRPr kumimoji="1" lang="ja-JP" altLang="en-US" sz="1600" dirty="0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7B8C0EF6-A3AF-479C-A781-757700124FF4}"/>
                </a:ext>
              </a:extLst>
            </p:cNvPr>
            <p:cNvSpPr txBox="1"/>
            <p:nvPr/>
          </p:nvSpPr>
          <p:spPr>
            <a:xfrm>
              <a:off x="11174150" y="3017485"/>
              <a:ext cx="7152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/>
                <a:t>+c/12</a:t>
              </a:r>
              <a:endParaRPr kumimoji="1" lang="ja-JP" altLang="en-US" sz="1600" dirty="0"/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19696C14-8CC8-4E0B-8798-D48A6A1FEB57}"/>
                </a:ext>
              </a:extLst>
            </p:cNvPr>
            <p:cNvSpPr txBox="1"/>
            <p:nvPr/>
          </p:nvSpPr>
          <p:spPr>
            <a:xfrm>
              <a:off x="11281551" y="2148344"/>
              <a:ext cx="6078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/>
                <a:t>+c/6</a:t>
              </a:r>
              <a:endParaRPr kumimoji="1" lang="ja-JP" altLang="en-US" sz="1600" dirty="0"/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4FA611F8-6EA2-4414-B5A8-22C975BD9E15}"/>
                </a:ext>
              </a:extLst>
            </p:cNvPr>
            <p:cNvSpPr txBox="1"/>
            <p:nvPr/>
          </p:nvSpPr>
          <p:spPr>
            <a:xfrm>
              <a:off x="11281551" y="1530021"/>
              <a:ext cx="6078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/>
                <a:t>+c/4</a:t>
              </a:r>
              <a:endParaRPr kumimoji="1" lang="ja-JP" altLang="en-US" sz="1600" dirty="0"/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A68552A1-C7B8-4E63-9FA3-2D4D67BF3F2B}"/>
                </a:ext>
              </a:extLst>
            </p:cNvPr>
            <p:cNvSpPr txBox="1"/>
            <p:nvPr/>
          </p:nvSpPr>
          <p:spPr>
            <a:xfrm>
              <a:off x="11313611" y="5677955"/>
              <a:ext cx="5757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/>
                <a:t>-c/4</a:t>
              </a:r>
              <a:endParaRPr kumimoji="1" lang="ja-JP" altLang="en-US" sz="1600" dirty="0"/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7DAE2478-E8A0-4AD1-B1B1-A7CD157BBC12}"/>
                </a:ext>
              </a:extLst>
            </p:cNvPr>
            <p:cNvSpPr txBox="1"/>
            <p:nvPr/>
          </p:nvSpPr>
          <p:spPr>
            <a:xfrm>
              <a:off x="11313611" y="5070779"/>
              <a:ext cx="5757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/>
                <a:t>-c/6</a:t>
              </a:r>
              <a:endParaRPr kumimoji="1" lang="ja-JP" altLang="en-US" sz="1600" dirty="0"/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14F19596-F537-43EF-9970-D8CA74E3FB4F}"/>
                </a:ext>
              </a:extLst>
            </p:cNvPr>
            <p:cNvSpPr txBox="1"/>
            <p:nvPr/>
          </p:nvSpPr>
          <p:spPr>
            <a:xfrm>
              <a:off x="11313611" y="4309778"/>
              <a:ext cx="5757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/>
                <a:t>-c/4</a:t>
              </a:r>
              <a:endParaRPr kumimoji="1" lang="ja-JP" altLang="en-US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テキスト ボックス 34">
                  <a:extLst>
                    <a:ext uri="{FF2B5EF4-FFF2-40B4-BE49-F238E27FC236}">
                      <a16:creationId xmlns:a16="http://schemas.microsoft.com/office/drawing/2014/main" id="{A93E2B2E-2AD8-445E-9E99-6FA6688C0984}"/>
                    </a:ext>
                  </a:extLst>
                </p:cNvPr>
                <p:cNvSpPr txBox="1"/>
                <p:nvPr/>
              </p:nvSpPr>
              <p:spPr>
                <a:xfrm>
                  <a:off x="7628172" y="5337206"/>
                  <a:ext cx="1259063" cy="3508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=5.365Å</m:t>
                        </m:r>
                      </m:oMath>
                    </m:oMathPara>
                  </a14:m>
                  <a:endParaRPr kumimoji="1" lang="ja-JP" altLang="en-US" sz="1600" dirty="0"/>
                </a:p>
              </p:txBody>
            </p:sp>
          </mc:Choice>
          <mc:Fallback xmlns="">
            <p:sp>
              <p:nvSpPr>
                <p:cNvPr id="14" name="テキスト ボックス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8172" y="5337206"/>
                  <a:ext cx="1259063" cy="35086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テキスト ボックス 35">
                  <a:extLst>
                    <a:ext uri="{FF2B5EF4-FFF2-40B4-BE49-F238E27FC236}">
                      <a16:creationId xmlns:a16="http://schemas.microsoft.com/office/drawing/2014/main" id="{85116E7D-7517-4A33-91D8-B3194428137E}"/>
                    </a:ext>
                  </a:extLst>
                </p:cNvPr>
                <p:cNvSpPr txBox="1"/>
                <p:nvPr/>
              </p:nvSpPr>
              <p:spPr>
                <a:xfrm>
                  <a:off x="7637022" y="5618463"/>
                  <a:ext cx="1241365" cy="3508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=13.11Å</m:t>
                        </m:r>
                      </m:oMath>
                    </m:oMathPara>
                  </a14:m>
                  <a:endParaRPr kumimoji="1" lang="ja-JP" altLang="en-US" sz="1600" dirty="0"/>
                </a:p>
              </p:txBody>
            </p:sp>
          </mc:Choice>
          <mc:Fallback xmlns="">
            <p:sp>
              <p:nvSpPr>
                <p:cNvPr id="15" name="テキスト ボックス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7022" y="5618463"/>
                  <a:ext cx="1241365" cy="35086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テキスト ボックス 36">
                  <a:extLst>
                    <a:ext uri="{FF2B5EF4-FFF2-40B4-BE49-F238E27FC236}">
                      <a16:creationId xmlns:a16="http://schemas.microsoft.com/office/drawing/2014/main" id="{B6086039-BD3A-46A8-98DD-647AEB58042F}"/>
                    </a:ext>
                  </a:extLst>
                </p:cNvPr>
                <p:cNvSpPr txBox="1"/>
                <p:nvPr/>
              </p:nvSpPr>
              <p:spPr>
                <a:xfrm>
                  <a:off x="8041934" y="3281391"/>
                  <a:ext cx="36599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kumimoji="1" lang="ja-JP" altLang="en-US" sz="1600" dirty="0"/>
                </a:p>
              </p:txBody>
            </p:sp>
          </mc:Choice>
          <mc:Fallback xmlns="">
            <p:sp>
              <p:nvSpPr>
                <p:cNvPr id="16" name="テキスト ボックス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41934" y="3281391"/>
                  <a:ext cx="365998" cy="338554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81782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ブルー, テーブル, 座る, 皿 が含まれている画像">
            <a:extLst>
              <a:ext uri="{FF2B5EF4-FFF2-40B4-BE49-F238E27FC236}">
                <a16:creationId xmlns:a16="http://schemas.microsoft.com/office/drawing/2014/main" id="{F24E69F2-BAB2-02CB-F2E2-665454AF3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144" y="2515498"/>
            <a:ext cx="3215174" cy="1607587"/>
          </a:xfrm>
          <a:prstGeom prst="rect">
            <a:avLst/>
          </a:prstGeom>
        </p:spPr>
      </p:pic>
      <p:pic>
        <p:nvPicPr>
          <p:cNvPr id="19" name="図 18" descr="大きい, 持つ が含まれている画像&#10;&#10;自動的に生成された説明">
            <a:extLst>
              <a:ext uri="{FF2B5EF4-FFF2-40B4-BE49-F238E27FC236}">
                <a16:creationId xmlns:a16="http://schemas.microsoft.com/office/drawing/2014/main" id="{9A58460A-93EE-2610-3FA2-152BB5165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874" y="2057281"/>
            <a:ext cx="2038701" cy="195110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EB182D2-BBFB-CC61-EB7F-52804D1E9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477" y="103041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Search of unknown CP violation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504174F-5347-DD37-9341-A63EACAC70DB}"/>
              </a:ext>
            </a:extLst>
          </p:cNvPr>
          <p:cNvSpPr txBox="1"/>
          <p:nvPr/>
        </p:nvSpPr>
        <p:spPr>
          <a:xfrm>
            <a:off x="829670" y="1255009"/>
            <a:ext cx="5096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Matter-Antimatter Asymmetry in universe</a:t>
            </a:r>
            <a:endParaRPr kumimoji="1" lang="ja-JP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312141A8-3E50-8D67-F2BF-9AFA26DB531E}"/>
                  </a:ext>
                </a:extLst>
              </p:cNvPr>
              <p:cNvSpPr txBox="1"/>
              <p:nvPr/>
            </p:nvSpPr>
            <p:spPr>
              <a:xfrm>
                <a:off x="5991360" y="1108081"/>
                <a:ext cx="1410514" cy="6703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2000" i="1" smtClean="0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𝑏𝑎𝑟𝑦𝑜𝑛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𝑝h𝑜𝑡𝑜𝑛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312141A8-3E50-8D67-F2BF-9AFA26DB53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1360" y="1108081"/>
                <a:ext cx="1410514" cy="6703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2BDA2AF-6FFE-D699-D33D-B8CC87851A99}"/>
              </a:ext>
            </a:extLst>
          </p:cNvPr>
          <p:cNvSpPr txBox="1"/>
          <p:nvPr/>
        </p:nvSpPr>
        <p:spPr>
          <a:xfrm>
            <a:off x="829670" y="1801605"/>
            <a:ext cx="1996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accent1"/>
                </a:solidFill>
              </a:rPr>
              <a:t>Observation</a:t>
            </a:r>
            <a:endParaRPr kumimoji="1" lang="ja-JP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4F6023C-AEDA-D433-A8B8-7C88E7573EB1}"/>
              </a:ext>
            </a:extLst>
          </p:cNvPr>
          <p:cNvSpPr txBox="1"/>
          <p:nvPr/>
        </p:nvSpPr>
        <p:spPr>
          <a:xfrm>
            <a:off x="6844510" y="1805712"/>
            <a:ext cx="315342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</a:rPr>
              <a:t>the Standard Model</a:t>
            </a:r>
            <a:endParaRPr kumimoji="1" lang="ja-JP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C7CDB55-3237-7C77-6F46-9023740F5630}"/>
              </a:ext>
            </a:extLst>
          </p:cNvPr>
          <p:cNvSpPr txBox="1"/>
          <p:nvPr/>
        </p:nvSpPr>
        <p:spPr>
          <a:xfrm>
            <a:off x="950676" y="6408853"/>
            <a:ext cx="776157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dirty="0"/>
              <a:t>European Space Agency - https://www.esa.int/ESA_Multimedia/Images/2013/03/</a:t>
            </a:r>
            <a:r>
              <a:rPr lang="ja-JP" altLang="en-US" sz="900" dirty="0"/>
              <a:t>Planck_CMB</a:t>
            </a:r>
            <a:r>
              <a:rPr lang="ja-JP" altLang="en-US" sz="1050" dirty="0"/>
              <a:t>, CC 表示-継承 4.0, https://commons.wikimedia.org/w/index.php?curid=108189337による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AF06CA1-3A24-3292-0854-7A0C3885FAC8}"/>
              </a:ext>
            </a:extLst>
          </p:cNvPr>
          <p:cNvSpPr txBox="1"/>
          <p:nvPr/>
        </p:nvSpPr>
        <p:spPr>
          <a:xfrm>
            <a:off x="1011961" y="2349657"/>
            <a:ext cx="887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CMB</a:t>
            </a:r>
            <a:endParaRPr kumimoji="1" lang="ja-JP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A65A6FAA-1864-DA90-CB65-C60C58AABCEE}"/>
                  </a:ext>
                </a:extLst>
              </p:cNvPr>
              <p:cNvSpPr txBox="1"/>
              <p:nvPr/>
            </p:nvSpPr>
            <p:spPr>
              <a:xfrm>
                <a:off x="1168355" y="4108370"/>
                <a:ext cx="316343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2000" i="1" smtClean="0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6.05</m:t>
                          </m:r>
                          <m:r>
                            <a:rPr lang="en-US" altLang="ja-JP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±0.07</m:t>
                          </m:r>
                        </m:e>
                      </m:d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−10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A65A6FAA-1864-DA90-CB65-C60C58AABC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8355" y="4108370"/>
                <a:ext cx="3163430" cy="400110"/>
              </a:xfrm>
              <a:prstGeom prst="rect">
                <a:avLst/>
              </a:prstGeom>
              <a:blipFill>
                <a:blip r:embed="rId5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C94C7BD1-BE2B-3D47-FEF2-7B1597AFDCE9}"/>
                  </a:ext>
                </a:extLst>
              </p:cNvPr>
              <p:cNvSpPr txBox="1"/>
              <p:nvPr/>
            </p:nvSpPr>
            <p:spPr>
              <a:xfrm>
                <a:off x="6984891" y="4008382"/>
                <a:ext cx="123354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2000" i="1" smtClean="0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−18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C94C7BD1-BE2B-3D47-FEF2-7B1597AFD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4891" y="4008382"/>
                <a:ext cx="1233543" cy="400110"/>
              </a:xfrm>
              <a:prstGeom prst="rect">
                <a:avLst/>
              </a:prstGeom>
              <a:blipFill>
                <a:blip r:embed="rId6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600651A-F689-1926-D117-7E7626087CBA}"/>
              </a:ext>
            </a:extLst>
          </p:cNvPr>
          <p:cNvSpPr txBox="1"/>
          <p:nvPr/>
        </p:nvSpPr>
        <p:spPr>
          <a:xfrm>
            <a:off x="1232678" y="4526956"/>
            <a:ext cx="4177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E. O. </a:t>
            </a:r>
            <a:r>
              <a:rPr kumimoji="1" lang="en-US" altLang="ja-JP" sz="1200" dirty="0" err="1"/>
              <a:t>Zavarygin</a:t>
            </a:r>
            <a:r>
              <a:rPr kumimoji="1" lang="en-US" altLang="ja-JP" sz="1200" dirty="0"/>
              <a:t> and A. V. </a:t>
            </a:r>
            <a:r>
              <a:rPr kumimoji="1" lang="en-US" altLang="ja-JP" sz="1200" dirty="0" err="1"/>
              <a:t>Ivanchik</a:t>
            </a:r>
            <a:r>
              <a:rPr kumimoji="1" lang="en-US" altLang="ja-JP" sz="1200" dirty="0"/>
              <a:t>, J. </a:t>
            </a:r>
            <a:r>
              <a:rPr lang="en-US" altLang="ja-JP" sz="1200" dirty="0" err="1"/>
              <a:t>Phs</a:t>
            </a:r>
            <a:r>
              <a:rPr lang="en-US" altLang="ja-JP" sz="1200" dirty="0"/>
              <a:t>.: Con. Ser. 661, 012016, (2015)</a:t>
            </a:r>
            <a:endParaRPr kumimoji="1" lang="ja-JP" altLang="en-US" sz="12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BEAE645-22FB-5A8B-C1A6-060AA8827F9B}"/>
              </a:ext>
            </a:extLst>
          </p:cNvPr>
          <p:cNvSpPr txBox="1"/>
          <p:nvPr/>
        </p:nvSpPr>
        <p:spPr>
          <a:xfrm>
            <a:off x="4252620" y="4125070"/>
            <a:ext cx="115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Planck13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73D3881-9AEC-5BDA-65AF-0031F658C5F0}"/>
              </a:ext>
            </a:extLst>
          </p:cNvPr>
          <p:cNvSpPr txBox="1"/>
          <p:nvPr/>
        </p:nvSpPr>
        <p:spPr>
          <a:xfrm>
            <a:off x="7001648" y="4490812"/>
            <a:ext cx="4554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0" i="0" dirty="0">
                <a:effectLst/>
              </a:rPr>
              <a:t>W. </a:t>
            </a:r>
            <a:r>
              <a:rPr lang="en-US" altLang="ja-JP" sz="1200" b="0" i="0" dirty="0" err="1">
                <a:effectLst/>
              </a:rPr>
              <a:t>Bernreuther</a:t>
            </a:r>
            <a:r>
              <a:rPr lang="en-US" altLang="ja-JP" sz="1200" b="0" i="0" dirty="0">
                <a:effectLst/>
              </a:rPr>
              <a:t>, in CP violation in Particle, Nuclear and Astrophysics, Springer, 2022 </a:t>
            </a:r>
            <a:endParaRPr kumimoji="1" lang="ja-JP" altLang="en-US" sz="12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ED41D01-F6C0-C97C-703A-E934CFA1A716}"/>
              </a:ext>
            </a:extLst>
          </p:cNvPr>
          <p:cNvSpPr txBox="1"/>
          <p:nvPr/>
        </p:nvSpPr>
        <p:spPr>
          <a:xfrm>
            <a:off x="8079582" y="4106815"/>
            <a:ext cx="4071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(CP violation in the Standard Model)</a:t>
            </a:r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6D52E53-A7CB-7272-2B12-AC8E5848304F}"/>
              </a:ext>
            </a:extLst>
          </p:cNvPr>
          <p:cNvSpPr txBox="1"/>
          <p:nvPr/>
        </p:nvSpPr>
        <p:spPr>
          <a:xfrm>
            <a:off x="5441607" y="3617460"/>
            <a:ext cx="1824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Unexplained !!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8968079-8211-AF54-725C-FF402D8DB13B}"/>
              </a:ext>
            </a:extLst>
          </p:cNvPr>
          <p:cNvSpPr txBox="1"/>
          <p:nvPr/>
        </p:nvSpPr>
        <p:spPr>
          <a:xfrm>
            <a:off x="840498" y="5058139"/>
            <a:ext cx="4993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/>
              <a:t>Existence of </a:t>
            </a:r>
            <a:r>
              <a:rPr kumimoji="1" lang="en-US" altLang="ja-JP" sz="2000" b="1" dirty="0"/>
              <a:t>unknown CP </a:t>
            </a:r>
            <a:r>
              <a:rPr kumimoji="1" lang="en-US" altLang="ja-JP" sz="2400" b="1" dirty="0"/>
              <a:t>violation ?</a:t>
            </a:r>
            <a:endParaRPr kumimoji="1" lang="ja-JP" altLang="en-US" sz="2400" b="1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CF11B6C-044F-F5ED-D48A-B8BC10639CE6}"/>
              </a:ext>
            </a:extLst>
          </p:cNvPr>
          <p:cNvSpPr txBox="1"/>
          <p:nvPr/>
        </p:nvSpPr>
        <p:spPr>
          <a:xfrm>
            <a:off x="1521001" y="5600335"/>
            <a:ext cx="1800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T-violation</a:t>
            </a:r>
            <a:endParaRPr kumimoji="1" lang="ja-JP" altLang="en-US" sz="2400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9FB78F6-E1C3-2215-5C96-9D93FA1D823F}"/>
              </a:ext>
            </a:extLst>
          </p:cNvPr>
          <p:cNvSpPr txBox="1"/>
          <p:nvPr/>
        </p:nvSpPr>
        <p:spPr>
          <a:xfrm>
            <a:off x="3388631" y="5641163"/>
            <a:ext cx="7792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・</a:t>
            </a:r>
            <a:r>
              <a:rPr lang="en-US" altLang="ja-JP" dirty="0"/>
              <a:t>Possible in low energy region  ( unnecessity of anti-particles )</a:t>
            </a:r>
          </a:p>
          <a:p>
            <a:r>
              <a:rPr lang="ja-JP" altLang="en-US" dirty="0"/>
              <a:t>・</a:t>
            </a:r>
            <a:r>
              <a:rPr lang="en-US" altLang="ja-JP" dirty="0"/>
              <a:t>Investigation of </a:t>
            </a:r>
            <a:r>
              <a:rPr lang="en-US" altLang="ja-JP" dirty="0">
                <a:solidFill>
                  <a:srgbClr val="FF0000"/>
                </a:solidFill>
              </a:rPr>
              <a:t>connection between low and high energy phenomena</a:t>
            </a:r>
          </a:p>
        </p:txBody>
      </p:sp>
      <p:sp>
        <p:nvSpPr>
          <p:cNvPr id="29" name="矢印: 折線 28">
            <a:extLst>
              <a:ext uri="{FF2B5EF4-FFF2-40B4-BE49-F238E27FC236}">
                <a16:creationId xmlns:a16="http://schemas.microsoft.com/office/drawing/2014/main" id="{67FA97C8-6864-BE90-6373-D645B98A4603}"/>
              </a:ext>
            </a:extLst>
          </p:cNvPr>
          <p:cNvSpPr/>
          <p:nvPr/>
        </p:nvSpPr>
        <p:spPr>
          <a:xfrm rot="16200000">
            <a:off x="1075022" y="5479349"/>
            <a:ext cx="315311" cy="418735"/>
          </a:xfrm>
          <a:prstGeom prst="ben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矢印: 左 7">
            <a:extLst>
              <a:ext uri="{FF2B5EF4-FFF2-40B4-BE49-F238E27FC236}">
                <a16:creationId xmlns:a16="http://schemas.microsoft.com/office/drawing/2014/main" id="{F56A587F-6575-3089-34C4-06F0AF012CDC}"/>
              </a:ext>
            </a:extLst>
          </p:cNvPr>
          <p:cNvSpPr/>
          <p:nvPr/>
        </p:nvSpPr>
        <p:spPr>
          <a:xfrm>
            <a:off x="5834173" y="4091979"/>
            <a:ext cx="810991" cy="316513"/>
          </a:xfrm>
          <a:prstGeom prst="lef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07291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アイコン&#10;&#10;自動的に生成された説明">
            <a:extLst>
              <a:ext uri="{FF2B5EF4-FFF2-40B4-BE49-F238E27FC236}">
                <a16:creationId xmlns:a16="http://schemas.microsoft.com/office/drawing/2014/main" id="{19821716-5189-4A15-8FF4-A76084004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004" y="3091275"/>
            <a:ext cx="2443469" cy="77028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7CD31C6-9B6A-4191-AD5F-8F1680650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854" y="198595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Ad</a:t>
            </a:r>
            <a:r>
              <a:rPr lang="en-US" altLang="ja-JP" dirty="0"/>
              <a:t>vantage of crystal symmetry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E04AA10-6A73-471C-8067-4BD8606418E8}"/>
              </a:ext>
            </a:extLst>
          </p:cNvPr>
          <p:cNvSpPr txBox="1"/>
          <p:nvPr/>
        </p:nvSpPr>
        <p:spPr>
          <a:xfrm>
            <a:off x="6782275" y="1329883"/>
            <a:ext cx="514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Y. Takahashi, et. al.,  NIM A 336, 583 (1993) </a:t>
            </a:r>
          </a:p>
        </p:txBody>
      </p:sp>
      <p:pic>
        <p:nvPicPr>
          <p:cNvPr id="9" name="図 8" descr="ノートパソコン, 水, コンピュータ, 座る が含まれている画像&#10;&#10;自動的に生成された説明">
            <a:extLst>
              <a:ext uri="{FF2B5EF4-FFF2-40B4-BE49-F238E27FC236}">
                <a16:creationId xmlns:a16="http://schemas.microsoft.com/office/drawing/2014/main" id="{071E31C1-CFEA-47FD-AE12-036C1C37E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11" y="2803010"/>
            <a:ext cx="1595579" cy="2039309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E1B07C4-FF6F-4D72-8725-F713BB131322}"/>
              </a:ext>
            </a:extLst>
          </p:cNvPr>
          <p:cNvSpPr txBox="1"/>
          <p:nvPr/>
        </p:nvSpPr>
        <p:spPr>
          <a:xfrm>
            <a:off x="473854" y="1945416"/>
            <a:ext cx="2924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accent1"/>
                </a:solidFill>
              </a:rPr>
              <a:t>Narrow ESR linewidth</a:t>
            </a:r>
            <a:endParaRPr kumimoji="1" lang="ja-JP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E148D91-780C-4945-B173-79982CD463FF}"/>
              </a:ext>
            </a:extLst>
          </p:cNvPr>
          <p:cNvSpPr txBox="1"/>
          <p:nvPr/>
        </p:nvSpPr>
        <p:spPr>
          <a:xfrm>
            <a:off x="4734331" y="2712822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La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662EF5A3-CA03-4FE2-B373-055ABFD70FDD}"/>
                  </a:ext>
                </a:extLst>
              </p:cNvPr>
              <p:cNvSpPr txBox="1"/>
              <p:nvPr/>
            </p:nvSpPr>
            <p:spPr>
              <a:xfrm>
                <a:off x="1760589" y="3752216"/>
                <a:ext cx="6401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kumimoji="1" lang="en-US" altLang="ja-JP" dirty="0"/>
                  <a:t>G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662EF5A3-CA03-4FE2-B373-055ABFD70F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0589" y="3752216"/>
                <a:ext cx="640171" cy="369332"/>
              </a:xfrm>
              <a:prstGeom prst="rect">
                <a:avLst/>
              </a:prstGeom>
              <a:blipFill>
                <a:blip r:embed="rId4"/>
                <a:stretch>
                  <a:fillRect t="-8333" r="-7619" b="-28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D494879-AB53-4C98-96CC-B370D33ABEBC}"/>
              </a:ext>
            </a:extLst>
          </p:cNvPr>
          <p:cNvSpPr txBox="1"/>
          <p:nvPr/>
        </p:nvSpPr>
        <p:spPr>
          <a:xfrm>
            <a:off x="3894375" y="3861555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La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1AE3865-F2A7-4F9E-A8B1-5C992919D131}"/>
              </a:ext>
            </a:extLst>
          </p:cNvPr>
          <p:cNvSpPr txBox="1"/>
          <p:nvPr/>
        </p:nvSpPr>
        <p:spPr>
          <a:xfrm>
            <a:off x="6195085" y="3119631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Nd</a:t>
            </a:r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27F7EFB-EC2C-49BD-B8B5-787CB97AC7FF}"/>
              </a:ext>
            </a:extLst>
          </p:cNvPr>
          <p:cNvSpPr txBox="1"/>
          <p:nvPr/>
        </p:nvSpPr>
        <p:spPr>
          <a:xfrm>
            <a:off x="3783239" y="1919398"/>
            <a:ext cx="3355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chemeClr val="accent1"/>
                </a:solidFill>
              </a:rPr>
              <a:t>Magnetically equivalence</a:t>
            </a:r>
            <a:endParaRPr kumimoji="1" lang="ja-JP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95B383D-4BED-436B-9F43-7BF4E56925A7}"/>
              </a:ext>
            </a:extLst>
          </p:cNvPr>
          <p:cNvSpPr txBox="1"/>
          <p:nvPr/>
        </p:nvSpPr>
        <p:spPr>
          <a:xfrm>
            <a:off x="4747902" y="4388628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</a:t>
            </a:r>
            <a:r>
              <a:rPr kumimoji="1" lang="en-US" altLang="ja-JP" baseline="-25000" dirty="0"/>
              <a:t>3</a:t>
            </a:r>
            <a:r>
              <a:rPr kumimoji="1" lang="en-US" altLang="ja-JP" dirty="0"/>
              <a:t> symmetry</a:t>
            </a:r>
            <a:endParaRPr kumimoji="1" lang="ja-JP" altLang="en-US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F5A33A6-5BE9-4682-82ED-0E90138E01B1}"/>
              </a:ext>
            </a:extLst>
          </p:cNvPr>
          <p:cNvSpPr txBox="1"/>
          <p:nvPr/>
        </p:nvSpPr>
        <p:spPr>
          <a:xfrm>
            <a:off x="1792905" y="4059992"/>
            <a:ext cx="1808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Superhyperfine</a:t>
            </a:r>
            <a:endParaRPr kumimoji="1" lang="en-US" altLang="ja-JP" dirty="0"/>
          </a:p>
          <a:p>
            <a:r>
              <a:rPr lang="en-US" altLang="ja-JP" dirty="0"/>
              <a:t> of Al</a:t>
            </a:r>
            <a:endParaRPr kumimoji="1" lang="ja-JP" altLang="en-US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48DB7B1-428A-4813-9801-7CEC414D8D8B}"/>
              </a:ext>
            </a:extLst>
          </p:cNvPr>
          <p:cNvSpPr txBox="1"/>
          <p:nvPr/>
        </p:nvSpPr>
        <p:spPr>
          <a:xfrm>
            <a:off x="702168" y="5619221"/>
            <a:ext cx="2741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High efficiency </a:t>
            </a:r>
            <a:r>
              <a:rPr kumimoji="1" lang="en-US" altLang="ja-JP" b="1" dirty="0"/>
              <a:t>of DNP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F3108C6-B966-4E33-8B17-12BC61D8F41D}"/>
              </a:ext>
            </a:extLst>
          </p:cNvPr>
          <p:cNvSpPr txBox="1"/>
          <p:nvPr/>
        </p:nvSpPr>
        <p:spPr>
          <a:xfrm>
            <a:off x="4146983" y="5619221"/>
            <a:ext cx="2589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Equivalent efficiency</a:t>
            </a:r>
            <a:r>
              <a:rPr lang="ja-JP" altLang="en-US" b="1" dirty="0"/>
              <a:t> </a:t>
            </a:r>
            <a:r>
              <a:rPr lang="en-US" altLang="ja-JP" b="1" dirty="0"/>
              <a:t>for</a:t>
            </a:r>
            <a:r>
              <a:rPr lang="ja-JP" altLang="en-US" b="1" dirty="0"/>
              <a:t> </a:t>
            </a:r>
            <a:r>
              <a:rPr lang="en-US" altLang="ja-JP" b="1" dirty="0">
                <a:solidFill>
                  <a:srgbClr val="FF0000"/>
                </a:solidFill>
              </a:rPr>
              <a:t>all</a:t>
            </a:r>
            <a:r>
              <a:rPr lang="ja-JP" altLang="en-US" b="1" dirty="0">
                <a:solidFill>
                  <a:srgbClr val="FF0000"/>
                </a:solidFill>
              </a:rPr>
              <a:t> </a:t>
            </a:r>
            <a:r>
              <a:rPr lang="en-US" altLang="ja-JP" b="1" dirty="0">
                <a:solidFill>
                  <a:srgbClr val="FF0000"/>
                </a:solidFill>
              </a:rPr>
              <a:t>sites</a:t>
            </a:r>
            <a:endParaRPr kumimoji="1" lang="en-US" altLang="ja-JP" b="1" dirty="0">
              <a:solidFill>
                <a:srgbClr val="FF0000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E3EDCC94-6977-4D8A-BEAE-9715C24D6489}"/>
              </a:ext>
            </a:extLst>
          </p:cNvPr>
          <p:cNvSpPr txBox="1"/>
          <p:nvPr/>
        </p:nvSpPr>
        <p:spPr>
          <a:xfrm>
            <a:off x="7218196" y="1919484"/>
            <a:ext cx="3427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accent1"/>
                </a:solidFill>
              </a:rPr>
              <a:t>Diagonalization </a:t>
            </a:r>
            <a:r>
              <a:rPr lang="en-US" altLang="ja-JP" sz="2000" b="1" dirty="0">
                <a:solidFill>
                  <a:schemeClr val="accent1"/>
                </a:solidFill>
              </a:rPr>
              <a:t>on</a:t>
            </a:r>
            <a:r>
              <a:rPr kumimoji="1" lang="en-US" altLang="ja-JP" sz="2000" b="1" dirty="0">
                <a:solidFill>
                  <a:schemeClr val="accent1"/>
                </a:solidFill>
              </a:rPr>
              <a:t> C</a:t>
            </a:r>
            <a:r>
              <a:rPr kumimoji="1" lang="en-US" altLang="ja-JP" sz="2000" b="1" baseline="-25000" dirty="0">
                <a:solidFill>
                  <a:schemeClr val="accent1"/>
                </a:solidFill>
              </a:rPr>
              <a:t>3</a:t>
            </a:r>
            <a:r>
              <a:rPr kumimoji="1" lang="en-US" altLang="ja-JP" sz="2000" b="1" dirty="0">
                <a:solidFill>
                  <a:schemeClr val="accent1"/>
                </a:solidFill>
              </a:rPr>
              <a:t> axis</a:t>
            </a:r>
            <a:endParaRPr kumimoji="1" lang="ja-JP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E1542E2-17E9-4320-855E-EA5B9414F735}"/>
              </a:ext>
            </a:extLst>
          </p:cNvPr>
          <p:cNvSpPr txBox="1"/>
          <p:nvPr/>
        </p:nvSpPr>
        <p:spPr>
          <a:xfrm>
            <a:off x="4263209" y="4072906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Equilateral triangle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3F5A12F9-2A07-4D9C-877A-F44B1C789E86}"/>
                  </a:ext>
                </a:extLst>
              </p:cNvPr>
              <p:cNvSpPr txBox="1"/>
              <p:nvPr/>
            </p:nvSpPr>
            <p:spPr>
              <a:xfrm>
                <a:off x="7218196" y="3131014"/>
                <a:ext cx="3119059" cy="423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</m:sub>
                      </m:sSub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𝑍𝑒𝑒𝑚𝑎𝑛</m:t>
                          </m:r>
                        </m:sub>
                      </m:sSub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𝑞𝑢𝑎𝑑</m:t>
                          </m:r>
                        </m:sub>
                      </m:sSub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3F5A12F9-2A07-4D9C-877A-F44B1C789E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8196" y="3131014"/>
                <a:ext cx="3119059" cy="423770"/>
              </a:xfrm>
              <a:prstGeom prst="rect">
                <a:avLst/>
              </a:prstGeom>
              <a:blipFill>
                <a:blip r:embed="rId5"/>
                <a:stretch>
                  <a:fillRect b="-1014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F92FCE99-3E6D-435A-BA9B-53FB3E268DCF}"/>
                  </a:ext>
                </a:extLst>
              </p:cNvPr>
              <p:cNvSpPr txBox="1"/>
              <p:nvPr/>
            </p:nvSpPr>
            <p:spPr>
              <a:xfrm>
                <a:off x="7138645" y="4008975"/>
                <a:ext cx="4920294" cy="708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𝑒𝑄</m:t>
                          </m:r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𝑧𝑧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(2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−1)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sSubSup>
                                <m:sSub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𝑥𝑥</m:t>
                                  </m:r>
                                </m:sub>
                              </m:s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𝑦𝑦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𝑧𝑧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F92FCE99-3E6D-435A-BA9B-53FB3E268D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8645" y="4008975"/>
                <a:ext cx="4920294" cy="7087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7A2A831-5DC9-4C2E-A7C9-FAF6E4CB65DF}"/>
              </a:ext>
            </a:extLst>
          </p:cNvPr>
          <p:cNvSpPr txBox="1"/>
          <p:nvPr/>
        </p:nvSpPr>
        <p:spPr>
          <a:xfrm>
            <a:off x="7428240" y="4854648"/>
            <a:ext cx="4341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No mixing </a:t>
            </a:r>
            <a:r>
              <a:rPr kumimoji="1" lang="en-US" altLang="ja-JP" dirty="0"/>
              <a:t>of</a:t>
            </a:r>
            <a:r>
              <a:rPr kumimoji="1" lang="en-US" altLang="ja-JP" dirty="0">
                <a:solidFill>
                  <a:srgbClr val="FF0000"/>
                </a:solidFill>
              </a:rPr>
              <a:t> </a:t>
            </a:r>
            <a:r>
              <a:rPr kumimoji="1" lang="en-US" altLang="ja-JP" dirty="0"/>
              <a:t>Zeeman sublevels  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1CAFC892-81D4-4E56-885D-4B29468FB2EC}"/>
                  </a:ext>
                </a:extLst>
              </p:cNvPr>
              <p:cNvSpPr txBox="1"/>
              <p:nvPr/>
            </p:nvSpPr>
            <p:spPr>
              <a:xfrm>
                <a:off x="8467252" y="2287305"/>
                <a:ext cx="3439981" cy="668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0" dirty="0"/>
                  <a:t>Electric field gradient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𝑥𝑥</m:t>
                        </m:r>
                      </m:sub>
                    </m:sSub>
                    <m:r>
                      <a:rPr kumimoji="1" lang="en-US" altLang="ja-JP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𝑦𝑦</m:t>
                        </m:r>
                      </m:sub>
                    </m:sSub>
                  </m:oMath>
                </a14:m>
                <a:endParaRPr kumimoji="1" lang="en-US" altLang="ja-JP" dirty="0">
                  <a:solidFill>
                    <a:srgbClr val="FF0000"/>
                  </a:solidFill>
                </a:endParaRPr>
              </a:p>
              <a:p>
                <a:r>
                  <a:rPr lang="en-US" altLang="ja-JP" dirty="0">
                    <a:solidFill>
                      <a:srgbClr val="FF0000"/>
                    </a:solidFill>
                  </a:rPr>
                  <a:t>Principle axis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kumimoji="1" lang="ja-JP" altLang="en-US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ja-JP" dirty="0">
                    <a:solidFill>
                      <a:srgbClr val="FF0000"/>
                    </a:solidFill>
                  </a:rPr>
                  <a:t>axis</a:t>
                </a:r>
                <a:endParaRPr kumimoji="1" lang="ja-JP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1CAFC892-81D4-4E56-885D-4B29468FB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7252" y="2287305"/>
                <a:ext cx="3439981" cy="668260"/>
              </a:xfrm>
              <a:prstGeom prst="rect">
                <a:avLst/>
              </a:prstGeom>
              <a:blipFill>
                <a:blip r:embed="rId7"/>
                <a:stretch>
                  <a:fillRect l="-1596" t="-2727" b="-136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42AD12A-CEA3-4386-B1DF-90E46C611216}"/>
              </a:ext>
            </a:extLst>
          </p:cNvPr>
          <p:cNvSpPr txBox="1"/>
          <p:nvPr/>
        </p:nvSpPr>
        <p:spPr>
          <a:xfrm>
            <a:off x="7231330" y="5619221"/>
            <a:ext cx="4920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Possibility of maintaining the polarization </a:t>
            </a:r>
            <a:r>
              <a:rPr kumimoji="1" lang="en-US" altLang="ja-JP" b="1" dirty="0">
                <a:solidFill>
                  <a:srgbClr val="FF0000"/>
                </a:solidFill>
              </a:rPr>
              <a:t>in a low magnetic field</a:t>
            </a:r>
            <a:r>
              <a:rPr lang="ja-JP" altLang="en-US" b="1" dirty="0">
                <a:solidFill>
                  <a:srgbClr val="FF0000"/>
                </a:solidFill>
              </a:rPr>
              <a:t> </a:t>
            </a:r>
            <a:endParaRPr lang="en-US" altLang="ja-JP" b="1" dirty="0">
              <a:solidFill>
                <a:srgbClr val="FF0000"/>
              </a:solidFill>
            </a:endParaRPr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28042199-B032-4BFB-9C8F-EA9C76AE8958}"/>
              </a:ext>
            </a:extLst>
          </p:cNvPr>
          <p:cNvCxnSpPr>
            <a:cxnSpLocks/>
          </p:cNvCxnSpPr>
          <p:nvPr/>
        </p:nvCxnSpPr>
        <p:spPr>
          <a:xfrm flipH="1">
            <a:off x="9929090" y="4065289"/>
            <a:ext cx="1546545" cy="6352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F9A136FA-E1FA-4643-BABE-C897C6B21B2D}"/>
              </a:ext>
            </a:extLst>
          </p:cNvPr>
          <p:cNvCxnSpPr>
            <a:cxnSpLocks/>
          </p:cNvCxnSpPr>
          <p:nvPr/>
        </p:nvCxnSpPr>
        <p:spPr>
          <a:xfrm>
            <a:off x="9497331" y="3554784"/>
            <a:ext cx="695324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矢印: 下 26">
            <a:extLst>
              <a:ext uri="{FF2B5EF4-FFF2-40B4-BE49-F238E27FC236}">
                <a16:creationId xmlns:a16="http://schemas.microsoft.com/office/drawing/2014/main" id="{0F78E13C-0DC8-4D1A-AEE2-09106212D704}"/>
              </a:ext>
            </a:extLst>
          </p:cNvPr>
          <p:cNvSpPr/>
          <p:nvPr/>
        </p:nvSpPr>
        <p:spPr>
          <a:xfrm>
            <a:off x="9673630" y="3632972"/>
            <a:ext cx="255459" cy="3896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BDD64B60-7199-4DA0-B599-2AEC17E8B741}"/>
              </a:ext>
            </a:extLst>
          </p:cNvPr>
          <p:cNvGrpSpPr/>
          <p:nvPr/>
        </p:nvGrpSpPr>
        <p:grpSpPr>
          <a:xfrm>
            <a:off x="4525251" y="3367584"/>
            <a:ext cx="164266" cy="155454"/>
            <a:chOff x="4525251" y="3367584"/>
            <a:chExt cx="164266" cy="155454"/>
          </a:xfrm>
        </p:grpSpPr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663E9044-EE56-4C93-A904-C762915BDE8A}"/>
                </a:ext>
              </a:extLst>
            </p:cNvPr>
            <p:cNvCxnSpPr>
              <a:cxnSpLocks/>
            </p:cNvCxnSpPr>
            <p:nvPr/>
          </p:nvCxnSpPr>
          <p:spPr>
            <a:xfrm>
              <a:off x="4525251" y="3400206"/>
              <a:ext cx="125831" cy="12283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CA911203-9B35-4A9F-9B04-881EA21C765C}"/>
                </a:ext>
              </a:extLst>
            </p:cNvPr>
            <p:cNvCxnSpPr>
              <a:cxnSpLocks/>
            </p:cNvCxnSpPr>
            <p:nvPr/>
          </p:nvCxnSpPr>
          <p:spPr>
            <a:xfrm>
              <a:off x="4563686" y="3367584"/>
              <a:ext cx="125831" cy="12283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D7EDFB15-E605-4DDF-B185-BADED679A420}"/>
              </a:ext>
            </a:extLst>
          </p:cNvPr>
          <p:cNvGrpSpPr/>
          <p:nvPr/>
        </p:nvGrpSpPr>
        <p:grpSpPr>
          <a:xfrm rot="4474869">
            <a:off x="5498765" y="3377215"/>
            <a:ext cx="164266" cy="155454"/>
            <a:chOff x="4525251" y="3367584"/>
            <a:chExt cx="164266" cy="155454"/>
          </a:xfrm>
        </p:grpSpPr>
        <p:cxnSp>
          <p:nvCxnSpPr>
            <p:cNvPr id="39" name="直線コネクタ 38">
              <a:extLst>
                <a:ext uri="{FF2B5EF4-FFF2-40B4-BE49-F238E27FC236}">
                  <a16:creationId xmlns:a16="http://schemas.microsoft.com/office/drawing/2014/main" id="{0C59A49C-5A29-4ED0-94AB-59B4969DDA1D}"/>
                </a:ext>
              </a:extLst>
            </p:cNvPr>
            <p:cNvCxnSpPr>
              <a:cxnSpLocks/>
            </p:cNvCxnSpPr>
            <p:nvPr/>
          </p:nvCxnSpPr>
          <p:spPr>
            <a:xfrm>
              <a:off x="4525251" y="3400206"/>
              <a:ext cx="125831" cy="12283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>
              <a:extLst>
                <a:ext uri="{FF2B5EF4-FFF2-40B4-BE49-F238E27FC236}">
                  <a16:creationId xmlns:a16="http://schemas.microsoft.com/office/drawing/2014/main" id="{338708AD-E74C-4F78-A0D3-4AEB80DFCCFB}"/>
                </a:ext>
              </a:extLst>
            </p:cNvPr>
            <p:cNvCxnSpPr>
              <a:cxnSpLocks/>
            </p:cNvCxnSpPr>
            <p:nvPr/>
          </p:nvCxnSpPr>
          <p:spPr>
            <a:xfrm>
              <a:off x="4563686" y="3367584"/>
              <a:ext cx="125831" cy="12283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4DC4AF6E-E216-4592-B66E-63BAD9246ECA}"/>
              </a:ext>
            </a:extLst>
          </p:cNvPr>
          <p:cNvGrpSpPr/>
          <p:nvPr/>
        </p:nvGrpSpPr>
        <p:grpSpPr>
          <a:xfrm rot="2746275">
            <a:off x="5102963" y="3609339"/>
            <a:ext cx="164266" cy="155454"/>
            <a:chOff x="4525251" y="3367584"/>
            <a:chExt cx="164266" cy="155454"/>
          </a:xfrm>
        </p:grpSpPr>
        <p:cxnSp>
          <p:nvCxnSpPr>
            <p:cNvPr id="42" name="直線コネクタ 41">
              <a:extLst>
                <a:ext uri="{FF2B5EF4-FFF2-40B4-BE49-F238E27FC236}">
                  <a16:creationId xmlns:a16="http://schemas.microsoft.com/office/drawing/2014/main" id="{AC5F4965-4DC6-419B-B4A5-EA43196D429B}"/>
                </a:ext>
              </a:extLst>
            </p:cNvPr>
            <p:cNvCxnSpPr>
              <a:cxnSpLocks/>
            </p:cNvCxnSpPr>
            <p:nvPr/>
          </p:nvCxnSpPr>
          <p:spPr>
            <a:xfrm>
              <a:off x="4525251" y="3400206"/>
              <a:ext cx="125831" cy="12283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>
              <a:extLst>
                <a:ext uri="{FF2B5EF4-FFF2-40B4-BE49-F238E27FC236}">
                  <a16:creationId xmlns:a16="http://schemas.microsoft.com/office/drawing/2014/main" id="{F62375F9-9A4B-4C0B-A8D8-F18F1C25BAD8}"/>
                </a:ext>
              </a:extLst>
            </p:cNvPr>
            <p:cNvCxnSpPr>
              <a:cxnSpLocks/>
            </p:cNvCxnSpPr>
            <p:nvPr/>
          </p:nvCxnSpPr>
          <p:spPr>
            <a:xfrm>
              <a:off x="4563686" y="3367584"/>
              <a:ext cx="125831" cy="12283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10374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9E375C-7CF4-4611-AEDA-9695B5421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DNP of La with LaAlO</a:t>
            </a:r>
            <a:r>
              <a:rPr lang="en-US" altLang="ja-JP" baseline="-25000" dirty="0"/>
              <a:t>3</a:t>
            </a:r>
            <a:r>
              <a:rPr lang="en-US" altLang="ja-JP" dirty="0"/>
              <a:t> at PSI</a:t>
            </a:r>
            <a:endParaRPr kumimoji="1" lang="ja-JP" altLang="en-US" dirty="0"/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A38CB02A-790C-4C78-8F00-8B853FEC4E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848129"/>
              </p:ext>
            </p:extLst>
          </p:nvPr>
        </p:nvGraphicFramePr>
        <p:xfrm>
          <a:off x="1396106" y="2397841"/>
          <a:ext cx="6904613" cy="1631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3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00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15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7804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Spin</a:t>
                      </a:r>
                      <a:r>
                        <a:rPr kumimoji="1" lang="ja-JP" altLang="en-US" dirty="0"/>
                        <a:t> </a:t>
                      </a:r>
                      <a:r>
                        <a:rPr kumimoji="1" lang="en-US" altLang="ja-JP" dirty="0"/>
                        <a:t>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Polarization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804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Al ( positive</a:t>
                      </a:r>
                      <a:r>
                        <a:rPr kumimoji="1" lang="ja-JP" altLang="en-US" dirty="0"/>
                        <a:t> </a:t>
                      </a:r>
                      <a:r>
                        <a:rPr kumimoji="1" lang="en-US" altLang="ja-JP" dirty="0"/>
                        <a:t>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+ 2.00</a:t>
                      </a:r>
                      <a:r>
                        <a:rPr kumimoji="1" lang="en-US" altLang="ja-JP" baseline="0" dirty="0"/>
                        <a:t> [</a:t>
                      </a:r>
                      <a:r>
                        <a:rPr kumimoji="1" lang="en-US" altLang="ja-JP" baseline="0" dirty="0" err="1"/>
                        <a:t>mK</a:t>
                      </a:r>
                      <a:r>
                        <a:rPr kumimoji="1" lang="en-US" altLang="ja-JP" baseline="0" dirty="0"/>
                        <a:t>]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+ 61.9 %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804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Al ( negative 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-</a:t>
                      </a:r>
                      <a:r>
                        <a:rPr kumimoji="1" lang="en-US" altLang="ja-JP" baseline="0" dirty="0"/>
                        <a:t> 1.58 [</a:t>
                      </a:r>
                      <a:r>
                        <a:rPr kumimoji="1" lang="en-US" altLang="ja-JP" baseline="0" dirty="0" err="1"/>
                        <a:t>mK</a:t>
                      </a:r>
                      <a:r>
                        <a:rPr kumimoji="1" lang="en-US" altLang="ja-JP" baseline="0" dirty="0"/>
                        <a:t>] 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- 71.0 %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7804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La (</a:t>
                      </a:r>
                      <a:r>
                        <a:rPr kumimoji="1" lang="ja-JP" altLang="en-US" baseline="0" dirty="0"/>
                        <a:t> </a:t>
                      </a:r>
                      <a:r>
                        <a:rPr kumimoji="1" lang="en-US" altLang="ja-JP" baseline="0" dirty="0"/>
                        <a:t>negative </a:t>
                      </a:r>
                      <a:r>
                        <a:rPr kumimoji="1" lang="en-US" altLang="ja-JP" baseline="0" dirty="0">
                          <a:latin typeface="+mj-lt"/>
                          <a:ea typeface="+mj-ea"/>
                        </a:rPr>
                        <a:t>)</a:t>
                      </a:r>
                      <a:r>
                        <a:rPr kumimoji="1" lang="en-US" altLang="ja-JP" baseline="0" dirty="0">
                          <a:latin typeface="+mj-ea"/>
                          <a:ea typeface="+mj-ea"/>
                        </a:rPr>
                        <a:t>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aseline="0" dirty="0"/>
                        <a:t>- 1.72 [</a:t>
                      </a:r>
                      <a:r>
                        <a:rPr kumimoji="1" lang="en-US" altLang="ja-JP" baseline="0" dirty="0" err="1"/>
                        <a:t>mK</a:t>
                      </a:r>
                      <a:r>
                        <a:rPr kumimoji="1" lang="en-US" altLang="ja-JP" baseline="0" dirty="0"/>
                        <a:t>] 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- 49.8 % 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3B5EBC8-C338-46DB-8AB4-3002F5A6D32A}"/>
              </a:ext>
            </a:extLst>
          </p:cNvPr>
          <p:cNvSpPr txBox="1"/>
          <p:nvPr/>
        </p:nvSpPr>
        <p:spPr>
          <a:xfrm>
            <a:off x="1396106" y="5755438"/>
            <a:ext cx="10044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Possibility of realizing </a:t>
            </a:r>
            <a:r>
              <a:rPr lang="en-US" altLang="ja-JP" sz="2400" dirty="0">
                <a:solidFill>
                  <a:srgbClr val="FF0000"/>
                </a:solidFill>
              </a:rPr>
              <a:t>a practical polarized target</a:t>
            </a:r>
          </a:p>
          <a:p>
            <a:r>
              <a:rPr lang="en-US" altLang="ja-JP" sz="2400" dirty="0"/>
              <a:t>Necessity of studies on the relaxation </a:t>
            </a:r>
            <a:r>
              <a:rPr lang="en-US" altLang="ja-JP" sz="2400" dirty="0">
                <a:solidFill>
                  <a:srgbClr val="FF0000"/>
                </a:solidFill>
              </a:rPr>
              <a:t>in a low field( ~ 0.1 [T] )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F1C768C-FCAF-4569-9749-B5F20A57BFBA}"/>
              </a:ext>
            </a:extLst>
          </p:cNvPr>
          <p:cNvSpPr txBox="1"/>
          <p:nvPr/>
        </p:nvSpPr>
        <p:spPr>
          <a:xfrm>
            <a:off x="1241280" y="4248066"/>
            <a:ext cx="81532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/>
              <a:t>Sample: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000" dirty="0"/>
              <a:t>Size :  15x15x4 [mm]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000" dirty="0"/>
              <a:t>Concentration of Nd</a:t>
            </a:r>
            <a:r>
              <a:rPr lang="ja-JP" altLang="en-US" sz="2000" baseline="30000" dirty="0"/>
              <a:t>　</a:t>
            </a:r>
            <a:r>
              <a:rPr lang="en-US" altLang="ja-JP" sz="2000" dirty="0"/>
              <a:t>: 0.03 mol%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/>
              <a:t>Condition : </a:t>
            </a:r>
            <a:r>
              <a:rPr kumimoji="1" lang="en-US" altLang="ja-JP" sz="2000" dirty="0">
                <a:solidFill>
                  <a:srgbClr val="0070C0"/>
                </a:solidFill>
              </a:rPr>
              <a:t>B=2.35 T,  T&lt; 0.3 K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2AE234A-E123-4F9D-9D46-77E16FA906CE}"/>
              </a:ext>
            </a:extLst>
          </p:cNvPr>
          <p:cNvSpPr/>
          <p:nvPr/>
        </p:nvSpPr>
        <p:spPr>
          <a:xfrm>
            <a:off x="1396107" y="1924519"/>
            <a:ext cx="78299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err="1"/>
              <a:t>P.Hautle</a:t>
            </a:r>
            <a:r>
              <a:rPr lang="en-US" altLang="ja-JP" dirty="0"/>
              <a:t> and M. Iinuma, NIM A 440, 638 (2000)</a:t>
            </a:r>
            <a:r>
              <a:rPr lang="ja-JP" altLang="en-US" dirty="0"/>
              <a:t>     </a:t>
            </a:r>
            <a:r>
              <a:rPr lang="en-US" altLang="ja-JP" dirty="0"/>
              <a:t>Results</a:t>
            </a:r>
            <a:r>
              <a:rPr lang="ja-JP" altLang="en-US" dirty="0"/>
              <a:t> </a:t>
            </a:r>
            <a:r>
              <a:rPr lang="en-US" altLang="ja-JP" dirty="0"/>
              <a:t>of</a:t>
            </a:r>
            <a:r>
              <a:rPr lang="ja-JP" altLang="en-US" dirty="0"/>
              <a:t> </a:t>
            </a:r>
            <a:r>
              <a:rPr lang="en-US" altLang="ja-JP" dirty="0"/>
              <a:t>reanalysis </a:t>
            </a:r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EFA4D2F-9A15-43C0-935B-9354033159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395" y="1959056"/>
            <a:ext cx="2265045" cy="227229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ABC3942-5A4D-4C69-8E90-C264B8C237DC}"/>
              </a:ext>
            </a:extLst>
          </p:cNvPr>
          <p:cNvSpPr txBox="1"/>
          <p:nvPr/>
        </p:nvSpPr>
        <p:spPr>
          <a:xfrm>
            <a:off x="873609" y="1419289"/>
            <a:ext cx="909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Spin transfer by </a:t>
            </a:r>
            <a:r>
              <a:rPr kumimoji="1" lang="en-US" altLang="ja-JP" sz="2400" dirty="0">
                <a:solidFill>
                  <a:srgbClr val="FF0000"/>
                </a:solidFill>
              </a:rPr>
              <a:t>SSR</a:t>
            </a:r>
            <a:r>
              <a:rPr kumimoji="1" lang="ja-JP" altLang="en-US" sz="2400" dirty="0">
                <a:solidFill>
                  <a:srgbClr val="FF0000"/>
                </a:solidFill>
              </a:rPr>
              <a:t>（</a:t>
            </a:r>
            <a:r>
              <a:rPr kumimoji="1" lang="en-US" altLang="ja-JP" sz="2400" dirty="0">
                <a:solidFill>
                  <a:srgbClr val="FF0000"/>
                </a:solidFill>
              </a:rPr>
              <a:t>Spin-Spin</a:t>
            </a:r>
            <a:r>
              <a:rPr kumimoji="1" lang="ja-JP" altLang="en-US" sz="2400" dirty="0">
                <a:solidFill>
                  <a:srgbClr val="FF0000"/>
                </a:solidFill>
              </a:rPr>
              <a:t> </a:t>
            </a:r>
            <a:r>
              <a:rPr kumimoji="1" lang="en-US" altLang="ja-JP" sz="2400" dirty="0">
                <a:solidFill>
                  <a:srgbClr val="FF0000"/>
                </a:solidFill>
              </a:rPr>
              <a:t>reservoir</a:t>
            </a:r>
            <a:r>
              <a:rPr kumimoji="1" lang="ja-JP" altLang="en-US" sz="2400" dirty="0">
                <a:solidFill>
                  <a:srgbClr val="FF0000"/>
                </a:solidFill>
              </a:rPr>
              <a:t>）</a:t>
            </a:r>
            <a:r>
              <a:rPr kumimoji="1" lang="en-US" altLang="ja-JP" sz="2400" dirty="0">
                <a:solidFill>
                  <a:srgbClr val="FF0000"/>
                </a:solidFill>
              </a:rPr>
              <a:t>( thermal mixing )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0864733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1A343D-A390-4BEB-AF90-4300B866D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415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Measurements of relaxation time at RCNP</a:t>
            </a:r>
            <a:endParaRPr kumimoji="1" lang="ja-JP" altLang="en-US" dirty="0"/>
          </a:p>
        </p:txBody>
      </p:sp>
      <p:pic>
        <p:nvPicPr>
          <p:cNvPr id="3" name="イメージ" descr="イメージ">
            <a:extLst>
              <a:ext uri="{FF2B5EF4-FFF2-40B4-BE49-F238E27FC236}">
                <a16:creationId xmlns:a16="http://schemas.microsoft.com/office/drawing/2014/main" id="{7ACA4C09-1CA0-433F-9234-3627DCABA5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37" t="17169" r="40284" b="34914"/>
          <a:stretch>
            <a:fillRect/>
          </a:stretch>
        </p:blipFill>
        <p:spPr>
          <a:xfrm>
            <a:off x="8320451" y="2194547"/>
            <a:ext cx="1412891" cy="168162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3343202-76C3-434F-B2BD-0BEB283338DF}"/>
              </a:ext>
            </a:extLst>
          </p:cNvPr>
          <p:cNvSpPr txBox="1"/>
          <p:nvPr/>
        </p:nvSpPr>
        <p:spPr>
          <a:xfrm>
            <a:off x="681970" y="2779148"/>
            <a:ext cx="7638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kumimoji="1" lang="en-US" altLang="ja-JP" sz="2400" dirty="0">
                <a:solidFill>
                  <a:schemeClr val="accent5"/>
                </a:solidFill>
                <a:ea typeface="メイリオ" panose="020B0604030504040204" pitchFamily="50" charset="-128"/>
              </a:rPr>
              <a:t>Measured</a:t>
            </a:r>
            <a:r>
              <a:rPr kumimoji="1" lang="ja-JP" altLang="en-US" sz="2400" dirty="0">
                <a:solidFill>
                  <a:srgbClr val="0070C0"/>
                </a:solidFill>
                <a:ea typeface="メイリオ" panose="020B0604030504040204" pitchFamily="50" charset="-128"/>
              </a:rPr>
              <a:t> </a:t>
            </a:r>
            <a:r>
              <a:rPr kumimoji="1" lang="en-US" altLang="ja-JP" sz="2400" dirty="0">
                <a:solidFill>
                  <a:srgbClr val="0070C0"/>
                </a:solidFill>
                <a:ea typeface="メイリオ" panose="020B0604030504040204" pitchFamily="50" charset="-128"/>
              </a:rPr>
              <a:t>crystal </a:t>
            </a:r>
            <a:endParaRPr kumimoji="1" lang="ja-JP" altLang="en-US" sz="2400" dirty="0">
              <a:solidFill>
                <a:srgbClr val="0070C0"/>
              </a:solidFill>
              <a:ea typeface="メイリオ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906BFEF-3F80-4532-B67B-769A2E8E3B2C}"/>
              </a:ext>
            </a:extLst>
          </p:cNvPr>
          <p:cNvSpPr txBox="1"/>
          <p:nvPr/>
        </p:nvSpPr>
        <p:spPr>
          <a:xfrm>
            <a:off x="1239195" y="3194303"/>
            <a:ext cx="62306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solidFill>
                  <a:prstClr val="black"/>
                </a:solidFill>
                <a:ea typeface="メイリオ" panose="020B0604030504040204" pitchFamily="50" charset="-128"/>
              </a:rPr>
              <a:t>1.5cmX1.5cmX1.5cm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solidFill>
                  <a:prstClr val="black"/>
                </a:solidFill>
                <a:ea typeface="メイリオ" panose="020B0604030504040204" pitchFamily="50" charset="-128"/>
              </a:rPr>
              <a:t>Nd concentration</a:t>
            </a:r>
            <a:r>
              <a:rPr kumimoji="1" lang="ja-JP" altLang="en-US" sz="2000" dirty="0">
                <a:solidFill>
                  <a:prstClr val="black"/>
                </a:solidFill>
                <a:ea typeface="メイリオ" panose="020B0604030504040204" pitchFamily="50" charset="-128"/>
              </a:rPr>
              <a:t>：</a:t>
            </a:r>
            <a:r>
              <a:rPr kumimoji="1" lang="en-US" altLang="ja-JP" sz="2000" dirty="0">
                <a:solidFill>
                  <a:srgbClr val="FF0000"/>
                </a:solidFill>
                <a:ea typeface="メイリオ" panose="020B0604030504040204" pitchFamily="50" charset="-128"/>
              </a:rPr>
              <a:t>0.03mol%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solidFill>
                  <a:prstClr val="black"/>
                </a:solidFill>
                <a:ea typeface="メイリオ" panose="020B0604030504040204" pitchFamily="50" charset="-128"/>
              </a:rPr>
              <a:t>Direction</a:t>
            </a:r>
            <a:r>
              <a:rPr kumimoji="1" lang="ja-JP" altLang="en-US" sz="2000" dirty="0">
                <a:solidFill>
                  <a:prstClr val="black"/>
                </a:solidFill>
                <a:ea typeface="メイリオ" panose="020B0604030504040204" pitchFamily="50" charset="-128"/>
              </a:rPr>
              <a:t> </a:t>
            </a:r>
            <a:r>
              <a:rPr kumimoji="1" lang="en-US" altLang="ja-JP" sz="2000" dirty="0">
                <a:solidFill>
                  <a:prstClr val="black"/>
                </a:solidFill>
                <a:ea typeface="メイリオ" panose="020B0604030504040204" pitchFamily="50" charset="-128"/>
              </a:rPr>
              <a:t>of</a:t>
            </a:r>
            <a:r>
              <a:rPr kumimoji="1" lang="ja-JP" altLang="en-US" sz="2000" dirty="0">
                <a:solidFill>
                  <a:prstClr val="black"/>
                </a:solidFill>
                <a:ea typeface="メイリオ" panose="020B0604030504040204" pitchFamily="50" charset="-128"/>
              </a:rPr>
              <a:t> </a:t>
            </a:r>
            <a:r>
              <a:rPr kumimoji="1" lang="en-US" altLang="ja-JP" sz="2000" dirty="0">
                <a:solidFill>
                  <a:prstClr val="black"/>
                </a:solidFill>
                <a:ea typeface="メイリオ" panose="020B0604030504040204" pitchFamily="50" charset="-128"/>
              </a:rPr>
              <a:t>magnetic</a:t>
            </a:r>
            <a:r>
              <a:rPr kumimoji="1" lang="ja-JP" altLang="en-US" sz="2000" dirty="0">
                <a:solidFill>
                  <a:prstClr val="black"/>
                </a:solidFill>
                <a:ea typeface="メイリオ" panose="020B0604030504040204" pitchFamily="50" charset="-128"/>
              </a:rPr>
              <a:t> </a:t>
            </a:r>
            <a:r>
              <a:rPr kumimoji="1" lang="en-US" altLang="ja-JP" sz="2000" dirty="0">
                <a:solidFill>
                  <a:prstClr val="black"/>
                </a:solidFill>
                <a:ea typeface="メイリオ" panose="020B0604030504040204" pitchFamily="50" charset="-128"/>
              </a:rPr>
              <a:t>field</a:t>
            </a:r>
            <a:r>
              <a:rPr kumimoji="1" lang="ja-JP" altLang="en-US" sz="2000" dirty="0">
                <a:solidFill>
                  <a:prstClr val="black"/>
                </a:solidFill>
                <a:ea typeface="メイリオ" panose="020B0604030504040204" pitchFamily="50" charset="-128"/>
              </a:rPr>
              <a:t>：</a:t>
            </a:r>
            <a:r>
              <a:rPr kumimoji="1" lang="en-US" altLang="ja-JP" sz="2000" dirty="0">
                <a:solidFill>
                  <a:prstClr val="black"/>
                </a:solidFill>
                <a:ea typeface="メイリオ" panose="020B0604030504040204" pitchFamily="50" charset="-128"/>
              </a:rPr>
              <a:t>parallel to C</a:t>
            </a:r>
            <a:r>
              <a:rPr kumimoji="1" lang="en-US" altLang="ja-JP" sz="2000" baseline="-25000" dirty="0">
                <a:solidFill>
                  <a:prstClr val="black"/>
                </a:solidFill>
                <a:ea typeface="メイリオ" panose="020B0604030504040204" pitchFamily="50" charset="-128"/>
              </a:rPr>
              <a:t>3</a:t>
            </a:r>
            <a:r>
              <a:rPr kumimoji="1" lang="en-US" altLang="ja-JP" sz="2000" dirty="0">
                <a:solidFill>
                  <a:prstClr val="black"/>
                </a:solidFill>
                <a:ea typeface="メイリオ" panose="020B0604030504040204" pitchFamily="50" charset="-128"/>
              </a:rPr>
              <a:t> axis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1A9A039-772D-4C94-866E-AC5BBBDC5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2504" y="2177143"/>
            <a:ext cx="1916723" cy="447849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3D51E68-B156-4EC9-8643-105D2EDF0344}"/>
              </a:ext>
            </a:extLst>
          </p:cNvPr>
          <p:cNvSpPr txBox="1"/>
          <p:nvPr/>
        </p:nvSpPr>
        <p:spPr>
          <a:xfrm>
            <a:off x="681971" y="4250311"/>
            <a:ext cx="3714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kumimoji="1" lang="en-US" altLang="ja-JP" sz="2400" dirty="0">
                <a:solidFill>
                  <a:srgbClr val="0070C0"/>
                </a:solidFill>
                <a:ea typeface="メイリオ" panose="020B0604030504040204" pitchFamily="50" charset="-128"/>
              </a:rPr>
              <a:t>Measurement</a:t>
            </a:r>
            <a:r>
              <a:rPr kumimoji="1" lang="ja-JP" altLang="en-US" sz="2400" dirty="0">
                <a:solidFill>
                  <a:srgbClr val="0070C0"/>
                </a:solidFill>
                <a:ea typeface="メイリオ" panose="020B0604030504040204" pitchFamily="50" charset="-128"/>
              </a:rPr>
              <a:t> </a:t>
            </a:r>
            <a:r>
              <a:rPr kumimoji="1" lang="en-US" altLang="ja-JP" sz="2400" dirty="0">
                <a:solidFill>
                  <a:srgbClr val="0070C0"/>
                </a:solidFill>
                <a:ea typeface="メイリオ" panose="020B0604030504040204" pitchFamily="50" charset="-128"/>
              </a:rPr>
              <a:t>conditions</a:t>
            </a:r>
            <a:endParaRPr kumimoji="1" lang="ja-JP" altLang="en-US" sz="2400" dirty="0">
              <a:solidFill>
                <a:srgbClr val="0070C0"/>
              </a:solidFill>
              <a:ea typeface="メイリオ" panose="020B0604030504040204" pitchFamily="50" charset="-128"/>
            </a:endParaRP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1F3490AB-06DB-405B-B154-D304E5003E4A}"/>
              </a:ext>
            </a:extLst>
          </p:cNvPr>
          <p:cNvCxnSpPr>
            <a:cxnSpLocks/>
          </p:cNvCxnSpPr>
          <p:nvPr/>
        </p:nvCxnSpPr>
        <p:spPr>
          <a:xfrm>
            <a:off x="9256950" y="3899176"/>
            <a:ext cx="1196363" cy="2522476"/>
          </a:xfrm>
          <a:prstGeom prst="straightConnector1">
            <a:avLst/>
          </a:prstGeom>
          <a:noFill/>
          <a:ln w="28575" cap="rnd" cmpd="sng" algn="ctr">
            <a:solidFill>
              <a:srgbClr val="00B0F0"/>
            </a:solidFill>
            <a:prstDash val="solid"/>
            <a:tailEnd type="triangle"/>
          </a:ln>
          <a:effectLst/>
        </p:spPr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78E7101-0354-4067-B69D-20882D2693C1}"/>
              </a:ext>
            </a:extLst>
          </p:cNvPr>
          <p:cNvSpPr txBox="1"/>
          <p:nvPr/>
        </p:nvSpPr>
        <p:spPr>
          <a:xfrm>
            <a:off x="1177131" y="2022970"/>
            <a:ext cx="6007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kumimoji="1" lang="en-US" altLang="ja-JP" sz="2000" dirty="0">
                <a:solidFill>
                  <a:prstClr val="black"/>
                </a:solidFill>
                <a:ea typeface="メイリオ" panose="020B0604030504040204" pitchFamily="50" charset="-128"/>
              </a:rPr>
              <a:t>Measurements at various conditions </a:t>
            </a:r>
          </a:p>
          <a:p>
            <a:pPr defTabSz="457200"/>
            <a:r>
              <a:rPr kumimoji="1" lang="en-US" altLang="ja-JP" sz="2000" dirty="0">
                <a:solidFill>
                  <a:prstClr val="black"/>
                </a:solidFill>
                <a:ea typeface="メイリオ" panose="020B0604030504040204" pitchFamily="50" charset="-128"/>
              </a:rPr>
              <a:t>Estimation</a:t>
            </a:r>
            <a:r>
              <a:rPr kumimoji="1" lang="ja-JP" altLang="en-US" sz="2000" dirty="0">
                <a:solidFill>
                  <a:prstClr val="black"/>
                </a:solidFill>
                <a:ea typeface="メイリオ" panose="020B0604030504040204" pitchFamily="50" charset="-128"/>
              </a:rPr>
              <a:t> </a:t>
            </a:r>
            <a:r>
              <a:rPr kumimoji="1" lang="en-US" altLang="ja-JP" sz="2000" dirty="0">
                <a:solidFill>
                  <a:prstClr val="black"/>
                </a:solidFill>
                <a:ea typeface="メイリオ" panose="020B0604030504040204" pitchFamily="50" charset="-128"/>
              </a:rPr>
              <a:t>at 0.1 T, 0.1 K based on the results 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BB101D7-937A-4584-9DA8-8641A61B0BBC}"/>
              </a:ext>
            </a:extLst>
          </p:cNvPr>
          <p:cNvSpPr txBox="1"/>
          <p:nvPr/>
        </p:nvSpPr>
        <p:spPr>
          <a:xfrm>
            <a:off x="8011886" y="1758488"/>
            <a:ext cx="4176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1" lang="en-US" altLang="ja-JP" dirty="0">
                <a:solidFill>
                  <a:prstClr val="black"/>
                </a:solidFill>
                <a:latin typeface="Century Gothic" panose="020B0502020202020204"/>
                <a:ea typeface="メイリオ" panose="020B0604030504040204" pitchFamily="50" charset="-128"/>
              </a:rPr>
              <a:t>Refrigerator (17T</a:t>
            </a:r>
            <a:r>
              <a:rPr kumimoji="1" lang="ja-JP" altLang="en-US" dirty="0">
                <a:solidFill>
                  <a:prstClr val="black"/>
                </a:solidFill>
                <a:latin typeface="Century Gothic" panose="020B0502020202020204"/>
                <a:ea typeface="メイリオ" panose="020B0604030504040204" pitchFamily="50" charset="-128"/>
              </a:rPr>
              <a:t>、</a:t>
            </a:r>
            <a:r>
              <a:rPr kumimoji="1" lang="en-US" altLang="ja-JP" dirty="0">
                <a:solidFill>
                  <a:prstClr val="black"/>
                </a:solidFill>
                <a:latin typeface="Century Gothic" panose="020B0502020202020204"/>
                <a:ea typeface="メイリオ" panose="020B0604030504040204" pitchFamily="50" charset="-128"/>
              </a:rPr>
              <a:t>10mK)</a:t>
            </a:r>
            <a:r>
              <a:rPr kumimoji="1" lang="ja-JP" altLang="en-US" dirty="0">
                <a:solidFill>
                  <a:prstClr val="black"/>
                </a:solidFill>
                <a:latin typeface="Century Gothic" panose="020B0502020202020204"/>
                <a:ea typeface="メイリオ" panose="020B0604030504040204" pitchFamily="50" charset="-128"/>
              </a:rPr>
              <a:t>（</a:t>
            </a:r>
            <a:r>
              <a:rPr kumimoji="1" lang="en-US" altLang="ja-JP" dirty="0">
                <a:solidFill>
                  <a:prstClr val="black"/>
                </a:solidFill>
                <a:latin typeface="Century Gothic" panose="020B0502020202020204"/>
                <a:ea typeface="メイリオ" panose="020B0604030504040204" pitchFamily="50" charset="-128"/>
              </a:rPr>
              <a:t>DRS2500)</a:t>
            </a:r>
            <a:endParaRPr kumimoji="1" lang="ja-JP" altLang="en-US" dirty="0">
              <a:solidFill>
                <a:prstClr val="black"/>
              </a:solidFill>
              <a:latin typeface="Century Gothic" panose="020B0502020202020204"/>
              <a:ea typeface="メイリオ" panose="020B0604030504040204" pitchFamily="50" charset="-128"/>
            </a:endParaRPr>
          </a:p>
        </p:txBody>
      </p:sp>
      <p:graphicFrame>
        <p:nvGraphicFramePr>
          <p:cNvPr id="11" name="表 19">
            <a:extLst>
              <a:ext uri="{FF2B5EF4-FFF2-40B4-BE49-F238E27FC236}">
                <a16:creationId xmlns:a16="http://schemas.microsoft.com/office/drawing/2014/main" id="{D1042DA2-66B9-4987-B96E-2672671D32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0704322"/>
              </p:ext>
            </p:extLst>
          </p:nvPr>
        </p:nvGraphicFramePr>
        <p:xfrm>
          <a:off x="1293034" y="5199169"/>
          <a:ext cx="7378146" cy="137160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459382">
                  <a:extLst>
                    <a:ext uri="{9D8B030D-6E8A-4147-A177-3AD203B41FA5}">
                      <a16:colId xmlns:a16="http://schemas.microsoft.com/office/drawing/2014/main" val="2400990660"/>
                    </a:ext>
                  </a:extLst>
                </a:gridCol>
                <a:gridCol w="2459382">
                  <a:extLst>
                    <a:ext uri="{9D8B030D-6E8A-4147-A177-3AD203B41FA5}">
                      <a16:colId xmlns:a16="http://schemas.microsoft.com/office/drawing/2014/main" val="600245050"/>
                    </a:ext>
                  </a:extLst>
                </a:gridCol>
                <a:gridCol w="2459382">
                  <a:extLst>
                    <a:ext uri="{9D8B030D-6E8A-4147-A177-3AD203B41FA5}">
                      <a16:colId xmlns:a16="http://schemas.microsoft.com/office/drawing/2014/main" val="4092212263"/>
                    </a:ext>
                  </a:extLst>
                </a:gridCol>
              </a:tblGrid>
              <a:tr h="35001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endParaRPr kumimoji="1" lang="ja-JP" alt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800" dirty="0">
                          <a:latin typeface="+mn-lt"/>
                        </a:rPr>
                        <a:t>La</a:t>
                      </a:r>
                      <a:endParaRPr kumimoji="1" lang="ja-JP" alt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800" dirty="0">
                          <a:latin typeface="+mn-lt"/>
                        </a:rPr>
                        <a:t>Al</a:t>
                      </a:r>
                      <a:endParaRPr kumimoji="1" lang="ja-JP" altLang="en-US" sz="1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7778741"/>
                  </a:ext>
                </a:extLst>
              </a:tr>
              <a:tr h="35001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kumimoji="1" lang="en-US" altLang="ja-JP" sz="1800" dirty="0">
                          <a:latin typeface="+mn-lt"/>
                        </a:rPr>
                        <a:t>Oct. –</a:t>
                      </a:r>
                      <a:r>
                        <a:rPr kumimoji="1" lang="ja-JP" altLang="en-US" sz="1800" dirty="0">
                          <a:latin typeface="+mn-lt"/>
                        </a:rPr>
                        <a:t> </a:t>
                      </a:r>
                      <a:r>
                        <a:rPr kumimoji="1" lang="en-US" altLang="ja-JP" sz="1800" dirty="0">
                          <a:latin typeface="+mn-lt"/>
                        </a:rPr>
                        <a:t>Dec. / 2019</a:t>
                      </a:r>
                      <a:endParaRPr kumimoji="1" lang="ja-JP" alt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kumimoji="1" lang="en-US" altLang="ja-JP" sz="1800" dirty="0">
                          <a:latin typeface="+mn-lt"/>
                        </a:rPr>
                        <a:t>0.5K (5.0 T)</a:t>
                      </a:r>
                      <a:endParaRPr kumimoji="1" lang="ja-JP" alt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kumimoji="1" lang="en-US" altLang="ja-JP" sz="1800" dirty="0">
                          <a:latin typeface="+mn-lt"/>
                        </a:rPr>
                        <a:t>0.5K ( 0.5, 1.0, 2.5 T )</a:t>
                      </a:r>
                      <a:endParaRPr kumimoji="1" lang="ja-JP" altLang="en-US" sz="1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4393905"/>
                  </a:ext>
                </a:extLst>
              </a:tr>
              <a:tr h="50105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>
                          <a:latin typeface="+mn-lt"/>
                        </a:rPr>
                        <a:t>Mar. – Apr. / 2020</a:t>
                      </a:r>
                      <a:endParaRPr kumimoji="1" lang="ja-JP" altLang="en-US" sz="1800" dirty="0">
                        <a:latin typeface="+mn-lt"/>
                      </a:endParaRPr>
                    </a:p>
                    <a:p>
                      <a:endParaRPr kumimoji="1" lang="ja-JP" alt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kumimoji="1" lang="en-US" altLang="ja-JP" sz="1800" dirty="0">
                          <a:latin typeface="+mn-lt"/>
                        </a:rPr>
                        <a:t>0.5K (0.5, 1.0, 2.5 T)</a:t>
                      </a:r>
                    </a:p>
                    <a:p>
                      <a:r>
                        <a:rPr kumimoji="1" lang="en-US" altLang="ja-JP" sz="1800" dirty="0">
                          <a:latin typeface="+mn-lt"/>
                        </a:rPr>
                        <a:t>0.1K (0.75 T)</a:t>
                      </a:r>
                      <a:endParaRPr kumimoji="1" lang="ja-JP" alt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kumimoji="1" lang="en-US" altLang="ja-JP" sz="1800" dirty="0">
                          <a:latin typeface="+mn-lt"/>
                        </a:rPr>
                        <a:t>1.5K (1.0, 2.0 T)</a:t>
                      </a:r>
                      <a:endParaRPr kumimoji="1" lang="ja-JP" altLang="en-US" sz="1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0671207"/>
                  </a:ext>
                </a:extLst>
              </a:tr>
            </a:tbl>
          </a:graphicData>
        </a:graphic>
      </p:graphicFrame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6A99F00-E7E3-4591-8A7E-5E2FB561E9B3}"/>
              </a:ext>
            </a:extLst>
          </p:cNvPr>
          <p:cNvSpPr txBox="1"/>
          <p:nvPr/>
        </p:nvSpPr>
        <p:spPr>
          <a:xfrm>
            <a:off x="681971" y="1548465"/>
            <a:ext cx="1447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1" lang="en-US" altLang="ja-JP" sz="2400" dirty="0">
                <a:solidFill>
                  <a:schemeClr val="accent5"/>
                </a:solidFill>
                <a:ea typeface="メイリオ" panose="020B0604030504040204" pitchFamily="50" charset="-128"/>
              </a:rPr>
              <a:t>Purpose </a:t>
            </a:r>
            <a:endParaRPr kumimoji="1" lang="ja-JP" altLang="en-US" sz="2400" dirty="0">
              <a:solidFill>
                <a:srgbClr val="0070C0"/>
              </a:solidFill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1FE62EF-B749-4F43-9F2B-A4D6B8A7A4F4}"/>
              </a:ext>
            </a:extLst>
          </p:cNvPr>
          <p:cNvSpPr txBox="1"/>
          <p:nvPr/>
        </p:nvSpPr>
        <p:spPr>
          <a:xfrm flipH="1">
            <a:off x="838200" y="1066144"/>
            <a:ext cx="5665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>
                <a:solidFill>
                  <a:prstClr val="black"/>
                </a:solidFill>
                <a:ea typeface="メイリオ" panose="020B0604030504040204" pitchFamily="50" charset="-128"/>
              </a:rPr>
              <a:t>( K. </a:t>
            </a:r>
            <a:r>
              <a:rPr kumimoji="1" lang="en-US" altLang="ja-JP" sz="1800" dirty="0" err="1">
                <a:solidFill>
                  <a:prstClr val="black"/>
                </a:solidFill>
                <a:ea typeface="メイリオ" panose="020B0604030504040204" pitchFamily="50" charset="-128"/>
              </a:rPr>
              <a:t>Ishizaki</a:t>
            </a:r>
            <a:r>
              <a:rPr kumimoji="1" lang="en-US" altLang="ja-JP" sz="1800" dirty="0">
                <a:solidFill>
                  <a:prstClr val="black"/>
                </a:solidFill>
                <a:ea typeface="メイリオ" panose="020B0604030504040204" pitchFamily="50" charset="-128"/>
              </a:rPr>
              <a:t> ,et al., </a:t>
            </a:r>
            <a:r>
              <a:rPr lang="en-US" altLang="ja-JP" dirty="0">
                <a:solidFill>
                  <a:prstClr val="black"/>
                </a:solidFill>
                <a:ea typeface="メイリオ" panose="020B0604030504040204" pitchFamily="50" charset="-128"/>
              </a:rPr>
              <a:t>NIM A V1020, 165845, 2021</a:t>
            </a:r>
            <a:r>
              <a:rPr kumimoji="1" lang="en-US" altLang="ja-JP" sz="1800" dirty="0">
                <a:solidFill>
                  <a:prstClr val="black"/>
                </a:solidFill>
                <a:ea typeface="メイリオ" panose="020B0604030504040204" pitchFamily="50" charset="-128"/>
              </a:rPr>
              <a:t> )</a:t>
            </a:r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86662DB-D5BE-44F4-878E-15ABBCE6DA7A}"/>
              </a:ext>
            </a:extLst>
          </p:cNvPr>
          <p:cNvSpPr txBox="1"/>
          <p:nvPr/>
        </p:nvSpPr>
        <p:spPr>
          <a:xfrm>
            <a:off x="1239195" y="4723801"/>
            <a:ext cx="5549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Use of thermal NMR signals without the DNP</a:t>
            </a:r>
            <a:endParaRPr kumimoji="1" lang="ja-JP" altLang="en-US" sz="20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07091A9-9821-462C-87F5-858B793BC3D5}"/>
              </a:ext>
            </a:extLst>
          </p:cNvPr>
          <p:cNvSpPr txBox="1"/>
          <p:nvPr/>
        </p:nvSpPr>
        <p:spPr>
          <a:xfrm>
            <a:off x="6424264" y="992961"/>
            <a:ext cx="56653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Project research in RCNP ( 2018/4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–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2022/3 )</a:t>
            </a: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 </a:t>
            </a:r>
            <a:r>
              <a:rPr kumimoji="0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COREnet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proposal in RCNP ( 2020/4 – 2022/3 )</a:t>
            </a:r>
          </a:p>
        </p:txBody>
      </p:sp>
    </p:spTree>
    <p:extLst>
      <p:ext uri="{BB962C8B-B14F-4D97-AF65-F5344CB8AC3E}">
        <p14:creationId xmlns:p14="http://schemas.microsoft.com/office/powerpoint/2010/main" val="39979766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B5EBA7-FE25-4A75-A19A-06C0CD713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788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Thermal NMR spectra of La</a:t>
            </a:r>
            <a:endParaRPr kumimoji="1" lang="ja-JP" altLang="en-US" dirty="0"/>
          </a:p>
        </p:txBody>
      </p:sp>
      <p:pic>
        <p:nvPicPr>
          <p:cNvPr id="8" name="図 7" descr="グラフ&#10;&#10;自動的に生成された説明">
            <a:extLst>
              <a:ext uri="{FF2B5EF4-FFF2-40B4-BE49-F238E27FC236}">
                <a16:creationId xmlns:a16="http://schemas.microsoft.com/office/drawing/2014/main" id="{3E1066C0-A4C7-4F55-AFD1-CB74413E5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16" y="1690091"/>
            <a:ext cx="7227519" cy="2605920"/>
          </a:xfrm>
          <a:prstGeom prst="rect">
            <a:avLst/>
          </a:prstGeom>
        </p:spPr>
      </p:pic>
      <p:sp>
        <p:nvSpPr>
          <p:cNvPr id="15" name="角丸四角形 33">
            <a:extLst>
              <a:ext uri="{FF2B5EF4-FFF2-40B4-BE49-F238E27FC236}">
                <a16:creationId xmlns:a16="http://schemas.microsoft.com/office/drawing/2014/main" id="{73E21A4D-FEF0-460E-A343-0D6C23EAA2E6}"/>
              </a:ext>
            </a:extLst>
          </p:cNvPr>
          <p:cNvSpPr/>
          <p:nvPr/>
        </p:nvSpPr>
        <p:spPr>
          <a:xfrm>
            <a:off x="8141162" y="1712211"/>
            <a:ext cx="3778180" cy="49530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77993A33-C7AA-4E31-BA2A-1ABFD6F89123}"/>
              </a:ext>
            </a:extLst>
          </p:cNvPr>
          <p:cNvCxnSpPr/>
          <p:nvPr/>
        </p:nvCxnSpPr>
        <p:spPr>
          <a:xfrm flipV="1">
            <a:off x="8662764" y="2051120"/>
            <a:ext cx="1183010" cy="107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9D114B53-39C2-477F-B217-43668DA14D2C}"/>
              </a:ext>
            </a:extLst>
          </p:cNvPr>
          <p:cNvCxnSpPr/>
          <p:nvPr/>
        </p:nvCxnSpPr>
        <p:spPr>
          <a:xfrm flipV="1">
            <a:off x="8662764" y="2805541"/>
            <a:ext cx="1183010" cy="107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C1888D02-A79A-47BE-B183-09C0260292D3}"/>
              </a:ext>
            </a:extLst>
          </p:cNvPr>
          <p:cNvCxnSpPr/>
          <p:nvPr/>
        </p:nvCxnSpPr>
        <p:spPr>
          <a:xfrm flipV="1">
            <a:off x="8662764" y="3558224"/>
            <a:ext cx="1183010" cy="107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C8FA419D-5492-43A5-8814-8348BDA81656}"/>
              </a:ext>
            </a:extLst>
          </p:cNvPr>
          <p:cNvCxnSpPr/>
          <p:nvPr/>
        </p:nvCxnSpPr>
        <p:spPr>
          <a:xfrm flipV="1">
            <a:off x="8662764" y="4184406"/>
            <a:ext cx="1183010" cy="107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2B0E684-E7F6-4C47-95BE-2575591308C9}"/>
              </a:ext>
            </a:extLst>
          </p:cNvPr>
          <p:cNvCxnSpPr/>
          <p:nvPr/>
        </p:nvCxnSpPr>
        <p:spPr>
          <a:xfrm flipV="1">
            <a:off x="8662764" y="4759941"/>
            <a:ext cx="1183010" cy="107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4A91237C-7BD6-4E10-808F-C5233F85AA9C}"/>
              </a:ext>
            </a:extLst>
          </p:cNvPr>
          <p:cNvCxnSpPr/>
          <p:nvPr/>
        </p:nvCxnSpPr>
        <p:spPr>
          <a:xfrm flipV="1">
            <a:off x="8662764" y="5333679"/>
            <a:ext cx="1183010" cy="107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42CBEA8C-B243-46F8-8397-58E3CE5A7740}"/>
              </a:ext>
            </a:extLst>
          </p:cNvPr>
          <p:cNvCxnSpPr/>
          <p:nvPr/>
        </p:nvCxnSpPr>
        <p:spPr>
          <a:xfrm flipV="1">
            <a:off x="8662764" y="5873355"/>
            <a:ext cx="1183010" cy="107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814B05AD-DC86-4D62-94CA-29103C8C6F34}"/>
              </a:ext>
            </a:extLst>
          </p:cNvPr>
          <p:cNvCxnSpPr/>
          <p:nvPr/>
        </p:nvCxnSpPr>
        <p:spPr>
          <a:xfrm flipV="1">
            <a:off x="8662764" y="6348486"/>
            <a:ext cx="1183010" cy="107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B8C668D2-D29D-4C53-8769-37FBE0EF180F}"/>
                  </a:ext>
                </a:extLst>
              </p:cNvPr>
              <p:cNvSpPr txBox="1"/>
              <p:nvPr/>
            </p:nvSpPr>
            <p:spPr>
              <a:xfrm>
                <a:off x="10070048" y="6159189"/>
                <a:ext cx="144943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=+</m:t>
                      </m:r>
                      <m:f>
                        <m:fPr>
                          <m:type m:val="lin"/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B8C668D2-D29D-4C53-8769-37FBE0EF18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0048" y="6159189"/>
                <a:ext cx="1449435" cy="400110"/>
              </a:xfrm>
              <a:prstGeom prst="rect">
                <a:avLst/>
              </a:prstGeom>
              <a:blipFill>
                <a:blip r:embed="rId3"/>
                <a:stretch>
                  <a:fillRect t="-116667" r="-35714" b="-177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EFBAFA4B-6255-49F4-BA51-98AC08935B87}"/>
                  </a:ext>
                </a:extLst>
              </p:cNvPr>
              <p:cNvSpPr txBox="1"/>
              <p:nvPr/>
            </p:nvSpPr>
            <p:spPr>
              <a:xfrm>
                <a:off x="10070048" y="5673300"/>
                <a:ext cx="144943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=+</m:t>
                      </m:r>
                      <m:f>
                        <m:fPr>
                          <m:type m:val="lin"/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EFBAFA4B-6255-49F4-BA51-98AC08935B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0048" y="5673300"/>
                <a:ext cx="1449435" cy="400110"/>
              </a:xfrm>
              <a:prstGeom prst="rect">
                <a:avLst/>
              </a:prstGeom>
              <a:blipFill>
                <a:blip r:embed="rId4"/>
                <a:stretch>
                  <a:fillRect t="-118462" r="-35714" b="-18153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3AA791ED-FE34-42D8-BD39-737A0AF8D427}"/>
                  </a:ext>
                </a:extLst>
              </p:cNvPr>
              <p:cNvSpPr txBox="1"/>
              <p:nvPr/>
            </p:nvSpPr>
            <p:spPr>
              <a:xfrm>
                <a:off x="10070048" y="5127201"/>
                <a:ext cx="144943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=+</m:t>
                      </m:r>
                      <m:f>
                        <m:fPr>
                          <m:type m:val="lin"/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3AA791ED-FE34-42D8-BD39-737A0AF8D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0048" y="5127201"/>
                <a:ext cx="1449435" cy="400110"/>
              </a:xfrm>
              <a:prstGeom prst="rect">
                <a:avLst/>
              </a:prstGeom>
              <a:blipFill>
                <a:blip r:embed="rId5"/>
                <a:stretch>
                  <a:fillRect t="-116667" r="-35714" b="-177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3D9B33F9-C560-46A4-901A-77079306FE7A}"/>
                  </a:ext>
                </a:extLst>
              </p:cNvPr>
              <p:cNvSpPr txBox="1"/>
              <p:nvPr/>
            </p:nvSpPr>
            <p:spPr>
              <a:xfrm>
                <a:off x="10070048" y="4559587"/>
                <a:ext cx="144943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=+</m:t>
                      </m:r>
                      <m:f>
                        <m:fPr>
                          <m:type m:val="lin"/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3D9B33F9-C560-46A4-901A-77079306FE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0048" y="4559587"/>
                <a:ext cx="1449435" cy="400110"/>
              </a:xfrm>
              <a:prstGeom prst="rect">
                <a:avLst/>
              </a:prstGeom>
              <a:blipFill>
                <a:blip r:embed="rId6"/>
                <a:stretch>
                  <a:fillRect t="-116667" r="-35714" b="-177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3D75EB9D-EEE6-4FFC-9698-0FF15B9B2A3E}"/>
                  </a:ext>
                </a:extLst>
              </p:cNvPr>
              <p:cNvSpPr txBox="1"/>
              <p:nvPr/>
            </p:nvSpPr>
            <p:spPr>
              <a:xfrm>
                <a:off x="10070048" y="3932791"/>
                <a:ext cx="144943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type m:val="lin"/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3D75EB9D-EEE6-4FFC-9698-0FF15B9B2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0048" y="3932791"/>
                <a:ext cx="1449436" cy="400110"/>
              </a:xfrm>
              <a:prstGeom prst="rect">
                <a:avLst/>
              </a:prstGeom>
              <a:blipFill>
                <a:blip r:embed="rId7"/>
                <a:stretch>
                  <a:fillRect t="-116667" r="-35714" b="-177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90003473-4D2B-41DA-9F54-F90A09BBD116}"/>
                  </a:ext>
                </a:extLst>
              </p:cNvPr>
              <p:cNvSpPr txBox="1"/>
              <p:nvPr/>
            </p:nvSpPr>
            <p:spPr>
              <a:xfrm>
                <a:off x="10070048" y="3325969"/>
                <a:ext cx="144943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type m:val="lin"/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90003473-4D2B-41DA-9F54-F90A09BBD1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0048" y="3325969"/>
                <a:ext cx="1449435" cy="400110"/>
              </a:xfrm>
              <a:prstGeom prst="rect">
                <a:avLst/>
              </a:prstGeom>
              <a:blipFill>
                <a:blip r:embed="rId8"/>
                <a:stretch>
                  <a:fillRect t="-118462" r="-35714" b="-18153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C4464A1F-6052-4837-AA6E-E181F2C5B79F}"/>
                  </a:ext>
                </a:extLst>
              </p:cNvPr>
              <p:cNvSpPr txBox="1"/>
              <p:nvPr/>
            </p:nvSpPr>
            <p:spPr>
              <a:xfrm>
                <a:off x="10070048" y="2592941"/>
                <a:ext cx="144943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type m:val="lin"/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C4464A1F-6052-4837-AA6E-E181F2C5B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0048" y="2592941"/>
                <a:ext cx="1449435" cy="400110"/>
              </a:xfrm>
              <a:prstGeom prst="rect">
                <a:avLst/>
              </a:prstGeom>
              <a:blipFill>
                <a:blip r:embed="rId9"/>
                <a:stretch>
                  <a:fillRect t="-116667" r="-35714" b="-177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2C16A5A3-5543-4190-823D-6CC52369D758}"/>
                  </a:ext>
                </a:extLst>
              </p:cNvPr>
              <p:cNvSpPr txBox="1"/>
              <p:nvPr/>
            </p:nvSpPr>
            <p:spPr>
              <a:xfrm>
                <a:off x="10070048" y="1841020"/>
                <a:ext cx="144943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type m:val="lin"/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2C16A5A3-5543-4190-823D-6CC52369D7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0048" y="1841020"/>
                <a:ext cx="1449435" cy="400110"/>
              </a:xfrm>
              <a:prstGeom prst="rect">
                <a:avLst/>
              </a:prstGeom>
              <a:blipFill>
                <a:blip r:embed="rId10"/>
                <a:stretch>
                  <a:fillRect t="-116667" r="-35714" b="-177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9648AA72-A2BC-4E46-86F6-18F46B27C90A}"/>
              </a:ext>
            </a:extLst>
          </p:cNvPr>
          <p:cNvCxnSpPr>
            <a:cxnSpLocks/>
          </p:cNvCxnSpPr>
          <p:nvPr/>
        </p:nvCxnSpPr>
        <p:spPr>
          <a:xfrm>
            <a:off x="8937019" y="4231023"/>
            <a:ext cx="7358" cy="523364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C10442B-889D-4378-9C11-4D49BE53FF65}"/>
              </a:ext>
            </a:extLst>
          </p:cNvPr>
          <p:cNvSpPr txBox="1"/>
          <p:nvPr/>
        </p:nvSpPr>
        <p:spPr>
          <a:xfrm>
            <a:off x="9152042" y="4306857"/>
            <a:ext cx="1004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Peak 3</a:t>
            </a:r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F747004-F88D-487F-9EA5-F597C2BC1CE0}"/>
              </a:ext>
            </a:extLst>
          </p:cNvPr>
          <p:cNvSpPr txBox="1"/>
          <p:nvPr/>
        </p:nvSpPr>
        <p:spPr>
          <a:xfrm>
            <a:off x="8750944" y="1273533"/>
            <a:ext cx="2432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Zeeman system</a:t>
            </a:r>
            <a:endParaRPr kumimoji="1" lang="ja-JP" altLang="en-US" sz="2400" dirty="0"/>
          </a:p>
        </p:txBody>
      </p:sp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A9174293-CBE3-48F0-917A-2FECF28D3ED9}"/>
              </a:ext>
            </a:extLst>
          </p:cNvPr>
          <p:cNvCxnSpPr>
            <a:cxnSpLocks/>
          </p:cNvCxnSpPr>
          <p:nvPr/>
        </p:nvCxnSpPr>
        <p:spPr>
          <a:xfrm>
            <a:off x="8937019" y="4806390"/>
            <a:ext cx="7358" cy="523364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5520E010-93BA-4ECD-B255-65AC57F4081F}"/>
              </a:ext>
            </a:extLst>
          </p:cNvPr>
          <p:cNvCxnSpPr>
            <a:cxnSpLocks/>
          </p:cNvCxnSpPr>
          <p:nvPr/>
        </p:nvCxnSpPr>
        <p:spPr>
          <a:xfrm>
            <a:off x="8937019" y="3620087"/>
            <a:ext cx="7358" cy="523364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42EEDADF-2D12-4944-9762-633FD006A44C}"/>
              </a:ext>
            </a:extLst>
          </p:cNvPr>
          <p:cNvSpPr txBox="1"/>
          <p:nvPr/>
        </p:nvSpPr>
        <p:spPr>
          <a:xfrm>
            <a:off x="9152042" y="4878568"/>
            <a:ext cx="1004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Peak 4</a:t>
            </a:r>
            <a:endParaRPr kumimoji="1" lang="ja-JP" altLang="en-US" dirty="0"/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E2AAA147-6E5C-41E7-9F44-1173B5CC3985}"/>
              </a:ext>
            </a:extLst>
          </p:cNvPr>
          <p:cNvSpPr txBox="1"/>
          <p:nvPr/>
        </p:nvSpPr>
        <p:spPr>
          <a:xfrm>
            <a:off x="9152042" y="3683167"/>
            <a:ext cx="1004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Peak 2</a:t>
            </a:r>
            <a:endParaRPr kumimoji="1" lang="ja-JP" altLang="en-US" dirty="0"/>
          </a:p>
        </p:txBody>
      </p: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0418881F-ED0A-47E6-8BD3-4C692D7F3E6E}"/>
              </a:ext>
            </a:extLst>
          </p:cNvPr>
          <p:cNvCxnSpPr>
            <a:cxnSpLocks/>
          </p:cNvCxnSpPr>
          <p:nvPr/>
        </p:nvCxnSpPr>
        <p:spPr>
          <a:xfrm>
            <a:off x="8953224" y="5384053"/>
            <a:ext cx="7358" cy="489302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矢印コネクタ 62">
            <a:extLst>
              <a:ext uri="{FF2B5EF4-FFF2-40B4-BE49-F238E27FC236}">
                <a16:creationId xmlns:a16="http://schemas.microsoft.com/office/drawing/2014/main" id="{5EC6C6BE-90A8-4699-B00B-17381D66A2D6}"/>
              </a:ext>
            </a:extLst>
          </p:cNvPr>
          <p:cNvCxnSpPr>
            <a:cxnSpLocks/>
          </p:cNvCxnSpPr>
          <p:nvPr/>
        </p:nvCxnSpPr>
        <p:spPr>
          <a:xfrm>
            <a:off x="8953224" y="2876189"/>
            <a:ext cx="0" cy="593951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1D9298AF-93B5-49E2-AC2D-A4709FA80CEF}"/>
              </a:ext>
            </a:extLst>
          </p:cNvPr>
          <p:cNvSpPr txBox="1"/>
          <p:nvPr/>
        </p:nvSpPr>
        <p:spPr>
          <a:xfrm>
            <a:off x="9152042" y="5456503"/>
            <a:ext cx="1004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Peak 5</a:t>
            </a:r>
            <a:endParaRPr kumimoji="1" lang="ja-JP" altLang="en-US" dirty="0"/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88190707-9832-4C90-934F-555874EF6D5F}"/>
              </a:ext>
            </a:extLst>
          </p:cNvPr>
          <p:cNvSpPr txBox="1"/>
          <p:nvPr/>
        </p:nvSpPr>
        <p:spPr>
          <a:xfrm>
            <a:off x="9152042" y="3016791"/>
            <a:ext cx="1004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Peak 1</a:t>
            </a:r>
            <a:endParaRPr kumimoji="1" lang="ja-JP" altLang="en-US" dirty="0"/>
          </a:p>
        </p:txBody>
      </p:sp>
      <p:pic>
        <p:nvPicPr>
          <p:cNvPr id="11" name="図 10" descr="グラフ, ヒストグラム&#10;&#10;自動的に生成された説明">
            <a:extLst>
              <a:ext uri="{FF2B5EF4-FFF2-40B4-BE49-F238E27FC236}">
                <a16:creationId xmlns:a16="http://schemas.microsoft.com/office/drawing/2014/main" id="{9D0DDAC0-F470-4F91-95AA-C404C582E1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80" y="4241612"/>
            <a:ext cx="3710346" cy="253332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D4A3819-D39F-4EFE-B860-CDC18D887700}"/>
              </a:ext>
            </a:extLst>
          </p:cNvPr>
          <p:cNvSpPr txBox="1"/>
          <p:nvPr/>
        </p:nvSpPr>
        <p:spPr>
          <a:xfrm>
            <a:off x="920280" y="1312101"/>
            <a:ext cx="2983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Condition : 5 [T], 0.5[K]</a:t>
            </a:r>
            <a:endParaRPr kumimoji="1" lang="ja-JP" altLang="en-US" sz="2000" dirty="0"/>
          </a:p>
        </p:txBody>
      </p: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CF4E1A1D-37FD-44D7-A332-77825F6335E8}"/>
              </a:ext>
            </a:extLst>
          </p:cNvPr>
          <p:cNvCxnSpPr>
            <a:cxnSpLocks/>
          </p:cNvCxnSpPr>
          <p:nvPr/>
        </p:nvCxnSpPr>
        <p:spPr>
          <a:xfrm flipH="1">
            <a:off x="3060701" y="3932791"/>
            <a:ext cx="1104899" cy="298232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>
            <a:extLst>
              <a:ext uri="{FF2B5EF4-FFF2-40B4-BE49-F238E27FC236}">
                <a16:creationId xmlns:a16="http://schemas.microsoft.com/office/drawing/2014/main" id="{482562B9-9C38-49A1-B38B-C506F045B01A}"/>
              </a:ext>
            </a:extLst>
          </p:cNvPr>
          <p:cNvCxnSpPr>
            <a:cxnSpLocks/>
          </p:cNvCxnSpPr>
          <p:nvPr/>
        </p:nvCxnSpPr>
        <p:spPr>
          <a:xfrm>
            <a:off x="4536568" y="3911245"/>
            <a:ext cx="1713157" cy="421656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70">
            <a:extLst>
              <a:ext uri="{FF2B5EF4-FFF2-40B4-BE49-F238E27FC236}">
                <a16:creationId xmlns:a16="http://schemas.microsoft.com/office/drawing/2014/main" id="{D7BDEF75-35DE-4039-83E1-CF41CDDB8916}"/>
              </a:ext>
            </a:extLst>
          </p:cNvPr>
          <p:cNvCxnSpPr>
            <a:cxnSpLocks/>
          </p:cNvCxnSpPr>
          <p:nvPr/>
        </p:nvCxnSpPr>
        <p:spPr>
          <a:xfrm>
            <a:off x="4165601" y="1934977"/>
            <a:ext cx="0" cy="1980337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コネクタ 73">
            <a:extLst>
              <a:ext uri="{FF2B5EF4-FFF2-40B4-BE49-F238E27FC236}">
                <a16:creationId xmlns:a16="http://schemas.microsoft.com/office/drawing/2014/main" id="{5FD4DA08-D184-4EE4-8D31-DD36A51AE5B7}"/>
              </a:ext>
            </a:extLst>
          </p:cNvPr>
          <p:cNvCxnSpPr>
            <a:cxnSpLocks/>
          </p:cNvCxnSpPr>
          <p:nvPr/>
        </p:nvCxnSpPr>
        <p:spPr>
          <a:xfrm>
            <a:off x="4591835" y="1952454"/>
            <a:ext cx="0" cy="1980337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049FFE48-2E60-4715-98D2-EA2332644B39}"/>
              </a:ext>
            </a:extLst>
          </p:cNvPr>
          <p:cNvSpPr txBox="1"/>
          <p:nvPr/>
        </p:nvSpPr>
        <p:spPr>
          <a:xfrm>
            <a:off x="4042889" y="1304310"/>
            <a:ext cx="3857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Tuned frequency : 28.04 [MHz]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9491762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60DA75-99D7-45F0-A46B-9343AF0A0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655" y="187921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Thermal NMR spectra of Al</a:t>
            </a:r>
            <a:endParaRPr kumimoji="1" lang="ja-JP" altLang="en-US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03CEDC06-95FE-45E3-AFD0-6085F613D380}"/>
              </a:ext>
            </a:extLst>
          </p:cNvPr>
          <p:cNvGrpSpPr/>
          <p:nvPr/>
        </p:nvGrpSpPr>
        <p:grpSpPr>
          <a:xfrm>
            <a:off x="6946675" y="1925629"/>
            <a:ext cx="4153154" cy="4140191"/>
            <a:chOff x="7198516" y="1746040"/>
            <a:chExt cx="4153154" cy="4140191"/>
          </a:xfrm>
        </p:grpSpPr>
        <p:sp>
          <p:nvSpPr>
            <p:cNvPr id="7" name="角丸四角形 37">
              <a:extLst>
                <a:ext uri="{FF2B5EF4-FFF2-40B4-BE49-F238E27FC236}">
                  <a16:creationId xmlns:a16="http://schemas.microsoft.com/office/drawing/2014/main" id="{4E1C9F8F-DC99-4AC9-A986-CC5E3E973FC2}"/>
                </a:ext>
              </a:extLst>
            </p:cNvPr>
            <p:cNvSpPr/>
            <p:nvPr/>
          </p:nvSpPr>
          <p:spPr>
            <a:xfrm>
              <a:off x="7198516" y="1746040"/>
              <a:ext cx="4153154" cy="414019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51A8E1F3-F805-4685-AAEF-4D486BD9914E}"/>
                </a:ext>
              </a:extLst>
            </p:cNvPr>
            <p:cNvCxnSpPr/>
            <p:nvPr/>
          </p:nvCxnSpPr>
          <p:spPr>
            <a:xfrm flipV="1">
              <a:off x="7742304" y="2093603"/>
              <a:ext cx="1300420" cy="116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47A7251E-F990-476D-9DB7-471FDC2A7858}"/>
                </a:ext>
              </a:extLst>
            </p:cNvPr>
            <p:cNvCxnSpPr/>
            <p:nvPr/>
          </p:nvCxnSpPr>
          <p:spPr>
            <a:xfrm flipV="1">
              <a:off x="7742304" y="2879487"/>
              <a:ext cx="1300420" cy="116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DB0717A1-4484-45FD-AB51-19D2813797BF}"/>
                </a:ext>
              </a:extLst>
            </p:cNvPr>
            <p:cNvCxnSpPr/>
            <p:nvPr/>
          </p:nvCxnSpPr>
          <p:spPr>
            <a:xfrm flipV="1">
              <a:off x="7742304" y="3614256"/>
              <a:ext cx="1300420" cy="116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1689998C-C417-4379-87B3-EE660BBB34A7}"/>
                </a:ext>
              </a:extLst>
            </p:cNvPr>
            <p:cNvCxnSpPr/>
            <p:nvPr/>
          </p:nvCxnSpPr>
          <p:spPr>
            <a:xfrm flipV="1">
              <a:off x="7742304" y="4301013"/>
              <a:ext cx="1300420" cy="116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DB0D02BD-E676-4D51-B244-4B9D5C01CDE7}"/>
                </a:ext>
              </a:extLst>
            </p:cNvPr>
            <p:cNvCxnSpPr/>
            <p:nvPr/>
          </p:nvCxnSpPr>
          <p:spPr>
            <a:xfrm flipV="1">
              <a:off x="7742304" y="4942458"/>
              <a:ext cx="1300420" cy="116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082CBAFF-3E5F-49C9-A017-8EC84D560159}"/>
                </a:ext>
              </a:extLst>
            </p:cNvPr>
            <p:cNvCxnSpPr/>
            <p:nvPr/>
          </p:nvCxnSpPr>
          <p:spPr>
            <a:xfrm flipV="1">
              <a:off x="7742304" y="5517386"/>
              <a:ext cx="1300420" cy="116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テキスト ボックス 13">
                  <a:extLst>
                    <a:ext uri="{FF2B5EF4-FFF2-40B4-BE49-F238E27FC236}">
                      <a16:creationId xmlns:a16="http://schemas.microsoft.com/office/drawing/2014/main" id="{0B813041-B036-4971-ADAD-D543BC21EAD0}"/>
                    </a:ext>
                  </a:extLst>
                </p:cNvPr>
                <p:cNvSpPr txBox="1"/>
                <p:nvPr/>
              </p:nvSpPr>
              <p:spPr>
                <a:xfrm>
                  <a:off x="9312101" y="5258181"/>
                  <a:ext cx="1593287" cy="4320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=+</m:t>
                        </m:r>
                        <m:f>
                          <m:fPr>
                            <m:type m:val="lin"/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14" name="テキスト ボックス 13">
                  <a:extLst>
                    <a:ext uri="{FF2B5EF4-FFF2-40B4-BE49-F238E27FC236}">
                      <a16:creationId xmlns:a16="http://schemas.microsoft.com/office/drawing/2014/main" id="{0B813041-B036-4971-ADAD-D543BC21EA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2101" y="5258181"/>
                  <a:ext cx="1593287" cy="432032"/>
                </a:xfrm>
                <a:prstGeom prst="rect">
                  <a:avLst/>
                </a:prstGeom>
                <a:blipFill>
                  <a:blip r:embed="rId2"/>
                  <a:stretch>
                    <a:fillRect t="-108451" r="-28244" b="-15774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テキスト ボックス 14">
                  <a:extLst>
                    <a:ext uri="{FF2B5EF4-FFF2-40B4-BE49-F238E27FC236}">
                      <a16:creationId xmlns:a16="http://schemas.microsoft.com/office/drawing/2014/main" id="{6BB86B1C-8B41-4445-A848-E20626561C9B}"/>
                    </a:ext>
                  </a:extLst>
                </p:cNvPr>
                <p:cNvSpPr txBox="1"/>
                <p:nvPr/>
              </p:nvSpPr>
              <p:spPr>
                <a:xfrm>
                  <a:off x="9312101" y="4549161"/>
                  <a:ext cx="1593287" cy="4320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=+</m:t>
                        </m:r>
                        <m:f>
                          <m:fPr>
                            <m:type m:val="lin"/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15" name="テキスト ボックス 14">
                  <a:extLst>
                    <a:ext uri="{FF2B5EF4-FFF2-40B4-BE49-F238E27FC236}">
                      <a16:creationId xmlns:a16="http://schemas.microsoft.com/office/drawing/2014/main" id="{6BB86B1C-8B41-4445-A848-E20626561C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2101" y="4549161"/>
                  <a:ext cx="1593287" cy="432032"/>
                </a:xfrm>
                <a:prstGeom prst="rect">
                  <a:avLst/>
                </a:prstGeom>
                <a:blipFill>
                  <a:blip r:embed="rId3"/>
                  <a:stretch>
                    <a:fillRect t="-108451" r="-28244" b="-15774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ED40584E-6FAD-4C62-9102-636F9C6F353E}"/>
                    </a:ext>
                  </a:extLst>
                </p:cNvPr>
                <p:cNvSpPr txBox="1"/>
                <p:nvPr/>
              </p:nvSpPr>
              <p:spPr>
                <a:xfrm>
                  <a:off x="9312101" y="3882013"/>
                  <a:ext cx="1593287" cy="4320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=+</m:t>
                        </m:r>
                        <m:f>
                          <m:fPr>
                            <m:type m:val="lin"/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ED40584E-6FAD-4C62-9102-636F9C6F35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2101" y="3882013"/>
                  <a:ext cx="1593287" cy="432032"/>
                </a:xfrm>
                <a:prstGeom prst="rect">
                  <a:avLst/>
                </a:prstGeom>
                <a:blipFill>
                  <a:blip r:embed="rId4"/>
                  <a:stretch>
                    <a:fillRect t="-108451" r="-28244" b="-15774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76074DC2-DFE6-4AFF-86B3-CD4C8F9CA131}"/>
                    </a:ext>
                  </a:extLst>
                </p:cNvPr>
                <p:cNvSpPr txBox="1"/>
                <p:nvPr/>
              </p:nvSpPr>
              <p:spPr>
                <a:xfrm>
                  <a:off x="9312101" y="3194358"/>
                  <a:ext cx="1593289" cy="4320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type m:val="lin"/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76074DC2-DFE6-4AFF-86B3-CD4C8F9CA1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2101" y="3194358"/>
                  <a:ext cx="1593289" cy="432032"/>
                </a:xfrm>
                <a:prstGeom prst="rect">
                  <a:avLst/>
                </a:prstGeom>
                <a:blipFill>
                  <a:blip r:embed="rId5"/>
                  <a:stretch>
                    <a:fillRect t="-108451" r="-28244" b="-15774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テキスト ボックス 17">
                  <a:extLst>
                    <a:ext uri="{FF2B5EF4-FFF2-40B4-BE49-F238E27FC236}">
                      <a16:creationId xmlns:a16="http://schemas.microsoft.com/office/drawing/2014/main" id="{AA5353DC-A437-49EE-BE9F-EC2E1A05F6D9}"/>
                    </a:ext>
                  </a:extLst>
                </p:cNvPr>
                <p:cNvSpPr txBox="1"/>
                <p:nvPr/>
              </p:nvSpPr>
              <p:spPr>
                <a:xfrm>
                  <a:off x="9312101" y="2527064"/>
                  <a:ext cx="1593287" cy="4320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type m:val="lin"/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18" name="テキスト ボックス 17">
                  <a:extLst>
                    <a:ext uri="{FF2B5EF4-FFF2-40B4-BE49-F238E27FC236}">
                      <a16:creationId xmlns:a16="http://schemas.microsoft.com/office/drawing/2014/main" id="{AA5353DC-A437-49EE-BE9F-EC2E1A05F6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2101" y="2527064"/>
                  <a:ext cx="1593287" cy="432032"/>
                </a:xfrm>
                <a:prstGeom prst="rect">
                  <a:avLst/>
                </a:prstGeom>
                <a:blipFill>
                  <a:blip r:embed="rId6"/>
                  <a:stretch>
                    <a:fillRect t="-108451" r="-28244" b="-15774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テキスト ボックス 18">
                  <a:extLst>
                    <a:ext uri="{FF2B5EF4-FFF2-40B4-BE49-F238E27FC236}">
                      <a16:creationId xmlns:a16="http://schemas.microsoft.com/office/drawing/2014/main" id="{85B0540F-7989-48A5-A1D1-E8B2E6E25833}"/>
                    </a:ext>
                  </a:extLst>
                </p:cNvPr>
                <p:cNvSpPr txBox="1"/>
                <p:nvPr/>
              </p:nvSpPr>
              <p:spPr>
                <a:xfrm>
                  <a:off x="9312101" y="1836613"/>
                  <a:ext cx="1593287" cy="4320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type m:val="lin"/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19" name="テキスト ボックス 18">
                  <a:extLst>
                    <a:ext uri="{FF2B5EF4-FFF2-40B4-BE49-F238E27FC236}">
                      <a16:creationId xmlns:a16="http://schemas.microsoft.com/office/drawing/2014/main" id="{85B0540F-7989-48A5-A1D1-E8B2E6E258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2101" y="1836613"/>
                  <a:ext cx="1593287" cy="432032"/>
                </a:xfrm>
                <a:prstGeom prst="rect">
                  <a:avLst/>
                </a:prstGeom>
                <a:blipFill>
                  <a:blip r:embed="rId7"/>
                  <a:stretch>
                    <a:fillRect t="-108451" r="-28244" b="-15774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直線矢印コネクタ 20">
              <a:extLst>
                <a:ext uri="{FF2B5EF4-FFF2-40B4-BE49-F238E27FC236}">
                  <a16:creationId xmlns:a16="http://schemas.microsoft.com/office/drawing/2014/main" id="{BCF24E1A-F90B-4D18-99F8-A69B8C4EB359}"/>
                </a:ext>
              </a:extLst>
            </p:cNvPr>
            <p:cNvCxnSpPr/>
            <p:nvPr/>
          </p:nvCxnSpPr>
          <p:spPr>
            <a:xfrm>
              <a:off x="8079920" y="3649688"/>
              <a:ext cx="0" cy="651325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2B0970D6-225B-4EB9-B212-0BEA03E0B9B7}"/>
                </a:ext>
              </a:extLst>
            </p:cNvPr>
            <p:cNvSpPr txBox="1"/>
            <p:nvPr/>
          </p:nvSpPr>
          <p:spPr>
            <a:xfrm>
              <a:off x="8133501" y="3737701"/>
              <a:ext cx="9092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Peak 5</a:t>
              </a:r>
              <a:endParaRPr kumimoji="1" lang="ja-JP" altLang="en-US" dirty="0"/>
            </a:p>
          </p:txBody>
        </p:sp>
        <p:cxnSp>
          <p:nvCxnSpPr>
            <p:cNvPr id="40" name="直線矢印コネクタ 39">
              <a:extLst>
                <a:ext uri="{FF2B5EF4-FFF2-40B4-BE49-F238E27FC236}">
                  <a16:creationId xmlns:a16="http://schemas.microsoft.com/office/drawing/2014/main" id="{7ACB3075-629B-44D9-A74B-47D0C7725BE6}"/>
                </a:ext>
              </a:extLst>
            </p:cNvPr>
            <p:cNvCxnSpPr>
              <a:cxnSpLocks/>
            </p:cNvCxnSpPr>
            <p:nvPr/>
          </p:nvCxnSpPr>
          <p:spPr>
            <a:xfrm>
              <a:off x="8079920" y="2939895"/>
              <a:ext cx="0" cy="685977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矢印コネクタ 19">
              <a:extLst>
                <a:ext uri="{FF2B5EF4-FFF2-40B4-BE49-F238E27FC236}">
                  <a16:creationId xmlns:a16="http://schemas.microsoft.com/office/drawing/2014/main" id="{2469C8A8-7F2C-44FF-991E-D0A9403631A8}"/>
                </a:ext>
              </a:extLst>
            </p:cNvPr>
            <p:cNvCxnSpPr>
              <a:cxnSpLocks/>
            </p:cNvCxnSpPr>
            <p:nvPr/>
          </p:nvCxnSpPr>
          <p:spPr>
            <a:xfrm>
              <a:off x="8079920" y="4309192"/>
              <a:ext cx="0" cy="644882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矢印コネクタ 22">
              <a:extLst>
                <a:ext uri="{FF2B5EF4-FFF2-40B4-BE49-F238E27FC236}">
                  <a16:creationId xmlns:a16="http://schemas.microsoft.com/office/drawing/2014/main" id="{CD8DDE82-5E28-4E64-9A11-26972EC7B06B}"/>
                </a:ext>
              </a:extLst>
            </p:cNvPr>
            <p:cNvCxnSpPr>
              <a:cxnSpLocks/>
            </p:cNvCxnSpPr>
            <p:nvPr/>
          </p:nvCxnSpPr>
          <p:spPr>
            <a:xfrm>
              <a:off x="8079920" y="4954074"/>
              <a:ext cx="0" cy="564288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矢印コネクタ 23">
              <a:extLst>
                <a:ext uri="{FF2B5EF4-FFF2-40B4-BE49-F238E27FC236}">
                  <a16:creationId xmlns:a16="http://schemas.microsoft.com/office/drawing/2014/main" id="{C52B26DA-75B7-4D48-9C88-DC64B5F27FD3}"/>
                </a:ext>
              </a:extLst>
            </p:cNvPr>
            <p:cNvCxnSpPr>
              <a:cxnSpLocks/>
            </p:cNvCxnSpPr>
            <p:nvPr/>
          </p:nvCxnSpPr>
          <p:spPr>
            <a:xfrm>
              <a:off x="8079920" y="2105219"/>
              <a:ext cx="0" cy="744286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FE876FF4-B31D-4CCC-A696-12F1F7268BED}"/>
                </a:ext>
              </a:extLst>
            </p:cNvPr>
            <p:cNvSpPr txBox="1"/>
            <p:nvPr/>
          </p:nvSpPr>
          <p:spPr>
            <a:xfrm>
              <a:off x="8143481" y="5034876"/>
              <a:ext cx="9092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Peak 9</a:t>
              </a:r>
              <a:endParaRPr kumimoji="1" lang="ja-JP" altLang="en-US" dirty="0"/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C6BFB7A4-56C2-476F-B957-15D4EB5C8537}"/>
                </a:ext>
              </a:extLst>
            </p:cNvPr>
            <p:cNvSpPr txBox="1"/>
            <p:nvPr/>
          </p:nvSpPr>
          <p:spPr>
            <a:xfrm>
              <a:off x="8115517" y="3044007"/>
              <a:ext cx="9092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Peak 2</a:t>
              </a:r>
              <a:endParaRPr kumimoji="1" lang="ja-JP" altLang="en-US" dirty="0"/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2C67FF2E-24A9-49A8-9A98-8D5781FFB357}"/>
                </a:ext>
              </a:extLst>
            </p:cNvPr>
            <p:cNvSpPr txBox="1"/>
            <p:nvPr/>
          </p:nvSpPr>
          <p:spPr>
            <a:xfrm>
              <a:off x="8143481" y="4426657"/>
              <a:ext cx="9092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Peak 8</a:t>
              </a:r>
              <a:endParaRPr kumimoji="1" lang="ja-JP" altLang="en-US" dirty="0"/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A9D78CE4-D9BF-43BE-9E47-389356F1EF07}"/>
                </a:ext>
              </a:extLst>
            </p:cNvPr>
            <p:cNvSpPr txBox="1"/>
            <p:nvPr/>
          </p:nvSpPr>
          <p:spPr>
            <a:xfrm>
              <a:off x="8143481" y="2287718"/>
              <a:ext cx="9092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Peak 1</a:t>
              </a:r>
              <a:endParaRPr kumimoji="1" lang="ja-JP" altLang="en-US" dirty="0"/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ED1E51A-3379-4325-BAB7-A3950912EC05}"/>
              </a:ext>
            </a:extLst>
          </p:cNvPr>
          <p:cNvGrpSpPr/>
          <p:nvPr/>
        </p:nvGrpSpPr>
        <p:grpSpPr>
          <a:xfrm>
            <a:off x="1013279" y="1836613"/>
            <a:ext cx="4791647" cy="4765669"/>
            <a:chOff x="1116283" y="1903611"/>
            <a:chExt cx="4791647" cy="4765669"/>
          </a:xfrm>
        </p:grpSpPr>
        <p:pic>
          <p:nvPicPr>
            <p:cNvPr id="6" name="図 5" descr="グラフ, ヒストグラム, 散布図&#10;&#10;自動的に生成された説明">
              <a:extLst>
                <a:ext uri="{FF2B5EF4-FFF2-40B4-BE49-F238E27FC236}">
                  <a16:creationId xmlns:a16="http://schemas.microsoft.com/office/drawing/2014/main" id="{C21977F1-6F9C-419F-B278-E12E523D3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283" y="1903611"/>
              <a:ext cx="4791647" cy="4765669"/>
            </a:xfrm>
            <a:prstGeom prst="rect">
              <a:avLst/>
            </a:prstGeom>
          </p:spPr>
        </p:pic>
        <p:sp>
          <p:nvSpPr>
            <p:cNvPr id="29" name="楕円 28">
              <a:extLst>
                <a:ext uri="{FF2B5EF4-FFF2-40B4-BE49-F238E27FC236}">
                  <a16:creationId xmlns:a16="http://schemas.microsoft.com/office/drawing/2014/main" id="{F6DFC65F-DE9D-4D29-9A28-45208B57ABE7}"/>
                </a:ext>
              </a:extLst>
            </p:cNvPr>
            <p:cNvSpPr/>
            <p:nvPr/>
          </p:nvSpPr>
          <p:spPr>
            <a:xfrm>
              <a:off x="2258032" y="5216908"/>
              <a:ext cx="355600" cy="337435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楕円 30">
              <a:extLst>
                <a:ext uri="{FF2B5EF4-FFF2-40B4-BE49-F238E27FC236}">
                  <a16:creationId xmlns:a16="http://schemas.microsoft.com/office/drawing/2014/main" id="{1051BE65-3815-49BE-9940-1B36FF97C243}"/>
                </a:ext>
              </a:extLst>
            </p:cNvPr>
            <p:cNvSpPr/>
            <p:nvPr/>
          </p:nvSpPr>
          <p:spPr>
            <a:xfrm>
              <a:off x="2918432" y="4832175"/>
              <a:ext cx="355600" cy="337435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楕円 31">
              <a:extLst>
                <a:ext uri="{FF2B5EF4-FFF2-40B4-BE49-F238E27FC236}">
                  <a16:creationId xmlns:a16="http://schemas.microsoft.com/office/drawing/2014/main" id="{929C31FD-2BE6-4108-86AF-A72D784B3378}"/>
                </a:ext>
              </a:extLst>
            </p:cNvPr>
            <p:cNvSpPr/>
            <p:nvPr/>
          </p:nvSpPr>
          <p:spPr>
            <a:xfrm>
              <a:off x="3787067" y="4142134"/>
              <a:ext cx="355600" cy="337435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楕円 32">
              <a:extLst>
                <a:ext uri="{FF2B5EF4-FFF2-40B4-BE49-F238E27FC236}">
                  <a16:creationId xmlns:a16="http://schemas.microsoft.com/office/drawing/2014/main" id="{826F5295-FCA4-4DF3-9CA4-0E94F590C2EB}"/>
                </a:ext>
              </a:extLst>
            </p:cNvPr>
            <p:cNvSpPr/>
            <p:nvPr/>
          </p:nvSpPr>
          <p:spPr>
            <a:xfrm>
              <a:off x="4401885" y="5003345"/>
              <a:ext cx="355600" cy="337435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楕円 33">
              <a:extLst>
                <a:ext uri="{FF2B5EF4-FFF2-40B4-BE49-F238E27FC236}">
                  <a16:creationId xmlns:a16="http://schemas.microsoft.com/office/drawing/2014/main" id="{B4A8E994-74E8-455B-B82D-9490834734CA}"/>
                </a:ext>
              </a:extLst>
            </p:cNvPr>
            <p:cNvSpPr/>
            <p:nvPr/>
          </p:nvSpPr>
          <p:spPr>
            <a:xfrm>
              <a:off x="5039480" y="5293349"/>
              <a:ext cx="355600" cy="337435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570D160D-DDCB-48CF-83BA-11F634DF6D8C}"/>
                </a:ext>
              </a:extLst>
            </p:cNvPr>
            <p:cNvSpPr txBox="1"/>
            <p:nvPr/>
          </p:nvSpPr>
          <p:spPr>
            <a:xfrm>
              <a:off x="4586450" y="4186779"/>
              <a:ext cx="10086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accent1"/>
                  </a:solidFill>
                </a:rPr>
                <a:t>5 peaks</a:t>
              </a:r>
              <a:endParaRPr kumimoji="1" lang="ja-JP" altLang="en-US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2596DD4-AB09-43BD-BFA6-A834EDC5C8BB}"/>
              </a:ext>
            </a:extLst>
          </p:cNvPr>
          <p:cNvSpPr txBox="1"/>
          <p:nvPr/>
        </p:nvSpPr>
        <p:spPr>
          <a:xfrm>
            <a:off x="5973734" y="6240906"/>
            <a:ext cx="6157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Peak 3, Peak 4, Peak 6, Peak 7 :  from the other domain</a:t>
            </a:r>
            <a:endParaRPr kumimoji="1" lang="ja-JP" altLang="en-US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1D9A2EE3-088C-4B8C-B428-9E5A76C32D66}"/>
              </a:ext>
            </a:extLst>
          </p:cNvPr>
          <p:cNvSpPr txBox="1"/>
          <p:nvPr/>
        </p:nvSpPr>
        <p:spPr>
          <a:xfrm>
            <a:off x="903745" y="1363541"/>
            <a:ext cx="3191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Condition : 2.5 [T], 0.5[K]</a:t>
            </a:r>
            <a:endParaRPr kumimoji="1" lang="ja-JP" altLang="en-US" sz="20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07D75C2-30CB-44C5-80F6-B3AB01100679}"/>
              </a:ext>
            </a:extLst>
          </p:cNvPr>
          <p:cNvSpPr txBox="1"/>
          <p:nvPr/>
        </p:nvSpPr>
        <p:spPr>
          <a:xfrm>
            <a:off x="4365442" y="1350434"/>
            <a:ext cx="3714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Tuned frequency : 28.2 [MHz]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9374926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03F88D20-7324-46CC-BBF6-056C227F262C}"/>
              </a:ext>
            </a:extLst>
          </p:cNvPr>
          <p:cNvGrpSpPr/>
          <p:nvPr/>
        </p:nvGrpSpPr>
        <p:grpSpPr>
          <a:xfrm>
            <a:off x="6819874" y="3846003"/>
            <a:ext cx="3679834" cy="2968156"/>
            <a:chOff x="6819874" y="3846003"/>
            <a:chExt cx="3679834" cy="2968156"/>
          </a:xfrm>
        </p:grpSpPr>
        <p:pic>
          <p:nvPicPr>
            <p:cNvPr id="23" name="図 22" descr="グラフ, 折れ線グラフ&#10;&#10;自動的に生成された説明">
              <a:extLst>
                <a:ext uri="{FF2B5EF4-FFF2-40B4-BE49-F238E27FC236}">
                  <a16:creationId xmlns:a16="http://schemas.microsoft.com/office/drawing/2014/main" id="{5D27356D-A90B-4F0B-AA2E-ED5A18568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9874" y="3846003"/>
              <a:ext cx="3679834" cy="2968156"/>
            </a:xfrm>
            <a:prstGeom prst="rect">
              <a:avLst/>
            </a:prstGeom>
          </p:spPr>
        </p:pic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D5253E08-9F09-44FB-ACA6-F185D2336202}"/>
                </a:ext>
              </a:extLst>
            </p:cNvPr>
            <p:cNvSpPr/>
            <p:nvPr/>
          </p:nvSpPr>
          <p:spPr>
            <a:xfrm>
              <a:off x="9757775" y="4196219"/>
              <a:ext cx="438411" cy="4168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A8C85DA0-ADB7-4DA0-9939-D98026662300}"/>
              </a:ext>
            </a:extLst>
          </p:cNvPr>
          <p:cNvGrpSpPr/>
          <p:nvPr/>
        </p:nvGrpSpPr>
        <p:grpSpPr>
          <a:xfrm>
            <a:off x="6819874" y="1034129"/>
            <a:ext cx="3606572" cy="2802630"/>
            <a:chOff x="6819874" y="1034129"/>
            <a:chExt cx="3606572" cy="2802630"/>
          </a:xfrm>
        </p:grpSpPr>
        <p:pic>
          <p:nvPicPr>
            <p:cNvPr id="20" name="図 19" descr="グラフ, 折れ線グラフ&#10;&#10;自動的に生成された説明">
              <a:extLst>
                <a:ext uri="{FF2B5EF4-FFF2-40B4-BE49-F238E27FC236}">
                  <a16:creationId xmlns:a16="http://schemas.microsoft.com/office/drawing/2014/main" id="{30B1FB43-1951-4042-84A4-37882FA43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9874" y="1034129"/>
              <a:ext cx="3606572" cy="2802630"/>
            </a:xfrm>
            <a:prstGeom prst="rect">
              <a:avLst/>
            </a:prstGeom>
          </p:spPr>
        </p:pic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5645AE37-A002-4FD1-BFB8-D5BE9097DD44}"/>
                </a:ext>
              </a:extLst>
            </p:cNvPr>
            <p:cNvSpPr/>
            <p:nvPr/>
          </p:nvSpPr>
          <p:spPr>
            <a:xfrm>
              <a:off x="7523166" y="1359368"/>
              <a:ext cx="438411" cy="4168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9BF0C5B8-66FA-4C33-85CD-4392B9AC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0444"/>
            <a:ext cx="10515600" cy="868983"/>
          </a:xfrm>
        </p:spPr>
        <p:txBody>
          <a:bodyPr/>
          <a:lstStyle/>
          <a:p>
            <a:r>
              <a:rPr kumimoji="1" lang="en-US" altLang="ja-JP" dirty="0"/>
              <a:t>Methods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55684F7-D259-48E0-8C93-19C6B5AD4B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425"/>
          <a:stretch/>
        </p:blipFill>
        <p:spPr>
          <a:xfrm>
            <a:off x="1269355" y="1470796"/>
            <a:ext cx="4382509" cy="232510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53F026B-C333-4109-9B30-0B4D84314F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575"/>
          <a:stretch/>
        </p:blipFill>
        <p:spPr>
          <a:xfrm>
            <a:off x="1247584" y="4298240"/>
            <a:ext cx="4382509" cy="227223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EB1B8D6-88BF-4E78-9B0C-FD96FC787E8D}"/>
              </a:ext>
            </a:extLst>
          </p:cNvPr>
          <p:cNvSpPr txBox="1"/>
          <p:nvPr/>
        </p:nvSpPr>
        <p:spPr>
          <a:xfrm>
            <a:off x="3029375" y="1238039"/>
            <a:ext cx="1005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0070C0"/>
                </a:solidFill>
              </a:rPr>
              <a:t>Buildup</a:t>
            </a:r>
            <a:endParaRPr kumimoji="1" lang="ja-JP" altLang="en-US" sz="2000" b="1" dirty="0">
              <a:solidFill>
                <a:srgbClr val="0070C0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DAD290A-D544-4400-BF6B-05E03EDA2D1D}"/>
              </a:ext>
            </a:extLst>
          </p:cNvPr>
          <p:cNvSpPr/>
          <p:nvPr/>
        </p:nvSpPr>
        <p:spPr>
          <a:xfrm>
            <a:off x="4976949" y="1465092"/>
            <a:ext cx="544286" cy="41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0A5A0EA-ED7D-443A-AFE7-46F7D460D7D6}"/>
              </a:ext>
            </a:extLst>
          </p:cNvPr>
          <p:cNvSpPr/>
          <p:nvPr/>
        </p:nvSpPr>
        <p:spPr>
          <a:xfrm>
            <a:off x="4955178" y="4405594"/>
            <a:ext cx="544286" cy="41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2A0467F-FED5-4C1C-A32F-C76EC1311600}"/>
              </a:ext>
            </a:extLst>
          </p:cNvPr>
          <p:cNvSpPr txBox="1"/>
          <p:nvPr/>
        </p:nvSpPr>
        <p:spPr>
          <a:xfrm>
            <a:off x="3118982" y="4051564"/>
            <a:ext cx="82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0070C0"/>
                </a:solidFill>
              </a:rPr>
              <a:t>Decay</a:t>
            </a:r>
            <a:endParaRPr kumimoji="1" lang="ja-JP" altLang="en-US" sz="2000" b="1" dirty="0">
              <a:solidFill>
                <a:srgbClr val="0070C0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EC70228-37AB-41E6-AE92-21CA7D8D0B92}"/>
              </a:ext>
            </a:extLst>
          </p:cNvPr>
          <p:cNvSpPr txBox="1"/>
          <p:nvPr/>
        </p:nvSpPr>
        <p:spPr>
          <a:xfrm>
            <a:off x="7515684" y="1359368"/>
            <a:ext cx="1843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Al</a:t>
            </a:r>
            <a:r>
              <a:rPr kumimoji="1" lang="en-US" altLang="ja-JP" dirty="0"/>
              <a:t> </a:t>
            </a:r>
            <a:r>
              <a:rPr kumimoji="1" lang="ja-JP" altLang="en-US" dirty="0"/>
              <a:t>（</a:t>
            </a:r>
            <a:r>
              <a:rPr lang="en-US" altLang="ja-JP" dirty="0"/>
              <a:t>1</a:t>
            </a:r>
            <a:r>
              <a:rPr kumimoji="1" lang="en-US" altLang="ja-JP" dirty="0"/>
              <a:t>.5K, </a:t>
            </a:r>
            <a:r>
              <a:rPr lang="en-US" altLang="ja-JP" dirty="0"/>
              <a:t>2.0</a:t>
            </a:r>
            <a:r>
              <a:rPr kumimoji="1" lang="en-US" altLang="ja-JP" dirty="0"/>
              <a:t>T)</a:t>
            </a:r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9D0BFB7-70DD-45F7-B7F3-34D4F0C99CF6}"/>
              </a:ext>
            </a:extLst>
          </p:cNvPr>
          <p:cNvSpPr txBox="1"/>
          <p:nvPr/>
        </p:nvSpPr>
        <p:spPr>
          <a:xfrm>
            <a:off x="8089076" y="4293714"/>
            <a:ext cx="2024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La </a:t>
            </a:r>
            <a:r>
              <a:rPr kumimoji="1" lang="ja-JP" altLang="en-US" dirty="0"/>
              <a:t>（</a:t>
            </a:r>
            <a:r>
              <a:rPr kumimoji="1" lang="en-US" altLang="ja-JP" dirty="0"/>
              <a:t>0.5K, 0.5T)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7D91D15F-BA30-4908-90F1-1A5CCF51CD5B}"/>
                  </a:ext>
                </a:extLst>
              </p:cNvPr>
              <p:cNvSpPr txBox="1"/>
              <p:nvPr/>
            </p:nvSpPr>
            <p:spPr>
              <a:xfrm>
                <a:off x="8407807" y="2542870"/>
                <a:ext cx="17059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.97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±0.06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[h]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7D91D15F-BA30-4908-90F1-1A5CCF51CD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7807" y="2542870"/>
                <a:ext cx="1705916" cy="369332"/>
              </a:xfrm>
              <a:prstGeom prst="rect">
                <a:avLst/>
              </a:prstGeom>
              <a:blipFill>
                <a:blip r:embed="rId5"/>
                <a:stretch>
                  <a:fillRect t="-6557" r="-2500" b="-262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8B9A7206-A858-4839-BE70-83F71AB27173}"/>
                  </a:ext>
                </a:extLst>
              </p:cNvPr>
              <p:cNvSpPr txBox="1"/>
              <p:nvPr/>
            </p:nvSpPr>
            <p:spPr>
              <a:xfrm>
                <a:off x="8504797" y="5344274"/>
                <a:ext cx="1694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.21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±0.17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[h]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8B9A7206-A858-4839-BE70-83F71AB271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4797" y="5344274"/>
                <a:ext cx="1694695" cy="369332"/>
              </a:xfrm>
              <a:prstGeom prst="rect">
                <a:avLst/>
              </a:prstGeom>
              <a:blipFill>
                <a:blip r:embed="rId6"/>
                <a:stretch>
                  <a:fillRect t="-8333" r="-3237" b="-28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8250138-0580-4380-B66F-02772B0E4529}"/>
              </a:ext>
            </a:extLst>
          </p:cNvPr>
          <p:cNvSpPr txBox="1"/>
          <p:nvPr/>
        </p:nvSpPr>
        <p:spPr>
          <a:xfrm>
            <a:off x="192594" y="1979981"/>
            <a:ext cx="1562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Condition </a:t>
            </a:r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D66E764-7DAA-429A-B289-675EB9AC98F6}"/>
              </a:ext>
            </a:extLst>
          </p:cNvPr>
          <p:cNvSpPr txBox="1"/>
          <p:nvPr/>
        </p:nvSpPr>
        <p:spPr>
          <a:xfrm>
            <a:off x="166331" y="5428443"/>
            <a:ext cx="1562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Condition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502650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 descr="グラフ, 折れ線グラフ&#10;&#10;自動的に生成された説明">
            <a:extLst>
              <a:ext uri="{FF2B5EF4-FFF2-40B4-BE49-F238E27FC236}">
                <a16:creationId xmlns:a16="http://schemas.microsoft.com/office/drawing/2014/main" id="{D446CAD2-E65F-4EAE-8C3A-7693F8584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93" y="2834360"/>
            <a:ext cx="5037909" cy="356332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0696E16-6F80-472C-92FE-01495A0EB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Estimation of relaxation time in a low field</a:t>
            </a:r>
            <a:endParaRPr kumimoji="1" lang="ja-JP" altLang="en-US" dirty="0"/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727504AD-8675-406A-936F-ECE2256EF05D}"/>
              </a:ext>
            </a:extLst>
          </p:cNvPr>
          <p:cNvSpPr/>
          <p:nvPr/>
        </p:nvSpPr>
        <p:spPr>
          <a:xfrm>
            <a:off x="1477437" y="5186620"/>
            <a:ext cx="4129959" cy="71220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5FFB659-1BCE-4D52-8BD4-546482964922}"/>
              </a:ext>
            </a:extLst>
          </p:cNvPr>
          <p:cNvSpPr txBox="1"/>
          <p:nvPr/>
        </p:nvSpPr>
        <p:spPr>
          <a:xfrm>
            <a:off x="1075602" y="1464668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Assumption of relaxation process via </a:t>
            </a:r>
            <a:r>
              <a:rPr kumimoji="1" lang="en-US" altLang="ja-JP" sz="2400" dirty="0">
                <a:solidFill>
                  <a:srgbClr val="FF0000"/>
                </a:solidFill>
              </a:rPr>
              <a:t>Electric Spin-Spin reservoir (SSR) 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FB3704ED-A01B-49EA-A7FD-2B039E8F789B}"/>
                  </a:ext>
                </a:extLst>
              </p:cNvPr>
              <p:cNvSpPr txBox="1"/>
              <p:nvPr/>
            </p:nvSpPr>
            <p:spPr>
              <a:xfrm>
                <a:off x="2274384" y="2012623"/>
                <a:ext cx="3803926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ja-JP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kumimoji="1" lang="en-US" altLang="ja-JP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kumimoji="1" lang="en-US" altLang="ja-JP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kumimoji="1" lang="en-US" altLang="ja-JP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d>
                        <m:d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𝑆𝑆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d>
                        <m:d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bSup>
                            <m:sSubSup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FB3704ED-A01B-49EA-A7FD-2B039E8F7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4384" y="2012623"/>
                <a:ext cx="3803926" cy="8298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9980EC5B-4057-4F11-8678-B889FDDCFC40}"/>
                  </a:ext>
                </a:extLst>
              </p:cNvPr>
              <p:cNvSpPr txBox="1"/>
              <p:nvPr/>
            </p:nvSpPr>
            <p:spPr>
              <a:xfrm>
                <a:off x="6621462" y="2287496"/>
                <a:ext cx="490157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000" dirty="0"/>
                  <a:t>La</a:t>
                </a:r>
                <a:r>
                  <a:rPr kumimoji="1" lang="ja-JP" altLang="en-US" sz="2000" dirty="0"/>
                  <a:t> </a:t>
                </a:r>
                <a:r>
                  <a:rPr kumimoji="1" lang="en-US" altLang="ja-JP" sz="2000" dirty="0"/>
                  <a:t>relaxation</a:t>
                </a:r>
                <a:r>
                  <a:rPr kumimoji="1" lang="ja-JP" altLang="en-US" sz="2000" dirty="0"/>
                  <a:t> </a:t>
                </a:r>
                <a:r>
                  <a:rPr kumimoji="1" lang="en-US" altLang="ja-JP" sz="2000" dirty="0"/>
                  <a:t>time</a:t>
                </a:r>
                <a:r>
                  <a:rPr kumimoji="1" lang="ja-JP" altLang="en-US" sz="2000" dirty="0"/>
                  <a:t> </a:t>
                </a:r>
                <a:r>
                  <a:rPr kumimoji="1" lang="en-US" altLang="ja-JP" sz="20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ja-JP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</m:oMath>
                </a14:m>
                <a:r>
                  <a:rPr kumimoji="1" lang="ja-JP" altLang="en-US" sz="2000" dirty="0"/>
                  <a:t> </a:t>
                </a:r>
                <a:r>
                  <a:rPr kumimoji="1" lang="en-US" altLang="ja-JP" sz="2000" dirty="0"/>
                  <a:t>Al relaxation time</a:t>
                </a:r>
                <a:endParaRPr kumimoji="1" lang="ja-JP" altLang="en-US" sz="2000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9980EC5B-4057-4F11-8678-B889FDDCFC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1462" y="2287496"/>
                <a:ext cx="4901570" cy="400110"/>
              </a:xfrm>
              <a:prstGeom prst="rect">
                <a:avLst/>
              </a:prstGeom>
              <a:blipFill>
                <a:blip r:embed="rId4"/>
                <a:stretch>
                  <a:fillRect l="-1244" t="-6061" b="-27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AE21D5FB-6357-4E3B-BC91-797005DCFDF3}"/>
                  </a:ext>
                </a:extLst>
              </p:cNvPr>
              <p:cNvSpPr txBox="1"/>
              <p:nvPr/>
            </p:nvSpPr>
            <p:spPr>
              <a:xfrm>
                <a:off x="7125437" y="3246825"/>
                <a:ext cx="203652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0" dirty="0">
                    <a:solidFill>
                      <a:srgbClr val="0070C0"/>
                    </a:solidFill>
                  </a:rPr>
                  <a:t>Extrapolation of </a:t>
                </a:r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kumimoji="1" lang="en-US" altLang="ja-JP" sz="2000" dirty="0">
                  <a:solidFill>
                    <a:srgbClr val="0070C0"/>
                  </a:solidFill>
                </a:endParaRPr>
              </a:p>
              <a:p>
                <a:r>
                  <a:rPr kumimoji="1" lang="ja-JP" altLang="en-US" sz="2000" dirty="0">
                    <a:solidFill>
                      <a:srgbClr val="0070C0"/>
                    </a:solidFill>
                  </a:rPr>
                  <a:t>（</a:t>
                </a:r>
                <a:r>
                  <a:rPr kumimoji="1" lang="en-US" altLang="ja-JP" sz="2000" dirty="0">
                    <a:solidFill>
                      <a:srgbClr val="0070C0"/>
                    </a:solidFill>
                  </a:rPr>
                  <a:t>Al</a:t>
                </a:r>
                <a:r>
                  <a:rPr kumimoji="1" lang="ja-JP" altLang="en-US" sz="2000" dirty="0">
                    <a:solidFill>
                      <a:srgbClr val="0070C0"/>
                    </a:solidFill>
                  </a:rPr>
                  <a:t> </a:t>
                </a:r>
                <a:r>
                  <a:rPr kumimoji="1" lang="en-US" altLang="ja-JP" sz="2000" dirty="0">
                    <a:solidFill>
                      <a:srgbClr val="0070C0"/>
                    </a:solidFill>
                  </a:rPr>
                  <a:t>data</a:t>
                </a:r>
                <a:r>
                  <a:rPr kumimoji="1" lang="ja-JP" altLang="en-US" sz="2000" dirty="0">
                    <a:solidFill>
                      <a:srgbClr val="0070C0"/>
                    </a:solidFill>
                  </a:rPr>
                  <a:t>）</a:t>
                </a:r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AE21D5FB-6357-4E3B-BC91-797005DCFD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5437" y="3246825"/>
                <a:ext cx="2036520" cy="707886"/>
              </a:xfrm>
              <a:prstGeom prst="rect">
                <a:avLst/>
              </a:prstGeom>
              <a:blipFill>
                <a:blip r:embed="rId5"/>
                <a:stretch>
                  <a:fillRect l="-3293" t="-4310" r="-8084" b="-1465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85A5C04C-8A85-4C0D-B8CF-D68657417429}"/>
                  </a:ext>
                </a:extLst>
              </p:cNvPr>
              <p:cNvSpPr txBox="1"/>
              <p:nvPr/>
            </p:nvSpPr>
            <p:spPr>
              <a:xfrm>
                <a:off x="1281135" y="3784924"/>
                <a:ext cx="4543616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kumimoji="1"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type m:val="lin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𝑆𝑆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kumimoji="1"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𝑆𝑆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1.0</m:t>
                                      </m:r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, 0.5</m:t>
                                      </m:r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85A5C04C-8A85-4C0D-B8CF-D68657417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1135" y="3784924"/>
                <a:ext cx="4543616" cy="6223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CF637F0B-06DD-4DF5-AB4C-942A241B2DC3}"/>
                  </a:ext>
                </a:extLst>
              </p:cNvPr>
              <p:cNvSpPr txBox="1"/>
              <p:nvPr/>
            </p:nvSpPr>
            <p:spPr>
              <a:xfrm>
                <a:off x="1076359" y="3325093"/>
                <a:ext cx="37621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>
                    <a:solidFill>
                      <a:srgbClr val="0070C0"/>
                    </a:solidFill>
                  </a:rPr>
                  <a:t>Extrapolation of ratio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kumimoji="1" lang="en-US" altLang="ja-JP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kumimoji="1" lang="en-US" altLang="ja-JP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𝑆𝑆</m:t>
                        </m:r>
                      </m:sub>
                    </m:sSub>
                  </m:oMath>
                </a14:m>
                <a:endParaRPr kumimoji="1" lang="en-US" altLang="ja-JP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CF637F0B-06DD-4DF5-AB4C-942A241B2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359" y="3325093"/>
                <a:ext cx="3762120" cy="461665"/>
              </a:xfrm>
              <a:prstGeom prst="rect">
                <a:avLst/>
              </a:prstGeom>
              <a:blipFill>
                <a:blip r:embed="rId7"/>
                <a:stretch>
                  <a:fillRect l="-2593" t="-10526" r="-8590" b="-28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4FCA2384-A426-4D31-8783-158956FF4C57}"/>
                  </a:ext>
                </a:extLst>
              </p:cNvPr>
              <p:cNvSpPr txBox="1"/>
              <p:nvPr/>
            </p:nvSpPr>
            <p:spPr>
              <a:xfrm>
                <a:off x="1982810" y="5317889"/>
                <a:ext cx="303140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kumimoji="1" lang="en-US" altLang="ja-JP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0.1</m:t>
                        </m:r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, 0.1</m:t>
                        </m:r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  <m:r>
                      <a:rPr kumimoji="1" lang="en-US" altLang="ja-JP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kumimoji="1" lang="en-US" altLang="ja-JP" sz="2400" dirty="0"/>
                  <a:t>[h]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4FCA2384-A426-4D31-8783-158956FF4C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2810" y="5317889"/>
                <a:ext cx="3031407" cy="461665"/>
              </a:xfrm>
              <a:prstGeom prst="rect">
                <a:avLst/>
              </a:prstGeom>
              <a:blipFill>
                <a:blip r:embed="rId8"/>
                <a:stretch>
                  <a:fillRect l="-402" t="-10526" r="-2410" b="-28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E5531C8-600B-449C-B240-16A0235725FA}"/>
              </a:ext>
            </a:extLst>
          </p:cNvPr>
          <p:cNvSpPr txBox="1"/>
          <p:nvPr/>
        </p:nvSpPr>
        <p:spPr>
          <a:xfrm>
            <a:off x="1075602" y="4736949"/>
            <a:ext cx="3052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0070C0"/>
                </a:solidFill>
              </a:rPr>
              <a:t>Estimation at </a:t>
            </a:r>
            <a:r>
              <a:rPr kumimoji="1" lang="en-US" altLang="ja-JP" sz="2400" dirty="0">
                <a:solidFill>
                  <a:srgbClr val="FF0000"/>
                </a:solidFill>
              </a:rPr>
              <a:t>0.1T 0.1K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558E111-48BA-42BF-BB44-93DC84B3CAFD}"/>
              </a:ext>
            </a:extLst>
          </p:cNvPr>
          <p:cNvSpPr txBox="1"/>
          <p:nvPr/>
        </p:nvSpPr>
        <p:spPr>
          <a:xfrm>
            <a:off x="9286278" y="3701691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0.1 [K]</a:t>
            </a:r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DDBA3E5-B4E1-4D40-A0D4-615408121057}"/>
              </a:ext>
            </a:extLst>
          </p:cNvPr>
          <p:cNvSpPr txBox="1"/>
          <p:nvPr/>
        </p:nvSpPr>
        <p:spPr>
          <a:xfrm>
            <a:off x="9819900" y="4829282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0.5 [K]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3F89429-D4CC-4E87-8D10-A7526A73CE86}"/>
              </a:ext>
            </a:extLst>
          </p:cNvPr>
          <p:cNvSpPr txBox="1"/>
          <p:nvPr/>
        </p:nvSpPr>
        <p:spPr>
          <a:xfrm flipH="1">
            <a:off x="1477437" y="6282825"/>
            <a:ext cx="7810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/>
              <a:t>Necessity of the optimization of Nd concentration</a:t>
            </a:r>
            <a:endParaRPr kumimoji="1" lang="ja-JP" altLang="en-US" sz="2400" b="1" dirty="0"/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6959EC2C-83FF-423F-9E79-D44469D4D4EF}"/>
              </a:ext>
            </a:extLst>
          </p:cNvPr>
          <p:cNvSpPr/>
          <p:nvPr/>
        </p:nvSpPr>
        <p:spPr>
          <a:xfrm>
            <a:off x="3073968" y="2202094"/>
            <a:ext cx="409459" cy="45089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1EDBC04-FB0E-4BE1-8671-7604F4506A50}"/>
              </a:ext>
            </a:extLst>
          </p:cNvPr>
          <p:cNvSpPr txBox="1"/>
          <p:nvPr/>
        </p:nvSpPr>
        <p:spPr>
          <a:xfrm>
            <a:off x="2603692" y="2899113"/>
            <a:ext cx="209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Nd concentration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4267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0186B629-F265-40E6-8909-FA24F3EA051B}"/>
              </a:ext>
            </a:extLst>
          </p:cNvPr>
          <p:cNvSpPr/>
          <p:nvPr/>
        </p:nvSpPr>
        <p:spPr>
          <a:xfrm>
            <a:off x="2253343" y="2215144"/>
            <a:ext cx="8715104" cy="121497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6E22130-BF41-4F1F-B6D4-E374A38D8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Current issues toward the development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65AA1CE-3CDE-49E6-965D-59334787D106}"/>
              </a:ext>
            </a:extLst>
          </p:cNvPr>
          <p:cNvSpPr txBox="1"/>
          <p:nvPr/>
        </p:nvSpPr>
        <p:spPr>
          <a:xfrm>
            <a:off x="997131" y="1637108"/>
            <a:ext cx="9971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</a:rPr>
              <a:t>1. Establishment of research environment for Nd optimization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F785583-21E5-475D-BB04-825E9E8AF149}"/>
              </a:ext>
            </a:extLst>
          </p:cNvPr>
          <p:cNvSpPr txBox="1"/>
          <p:nvPr/>
        </p:nvSpPr>
        <p:spPr>
          <a:xfrm>
            <a:off x="997132" y="5436877"/>
            <a:ext cx="10215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chemeClr val="accent1"/>
                </a:solidFill>
              </a:rPr>
              <a:t>3. Development of cryogenic system toward the T-violation search</a:t>
            </a:r>
            <a:endParaRPr kumimoji="1" lang="ja-JP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1FCB59B-133F-41AB-977F-EC5867302C0D}"/>
              </a:ext>
            </a:extLst>
          </p:cNvPr>
          <p:cNvSpPr txBox="1"/>
          <p:nvPr/>
        </p:nvSpPr>
        <p:spPr>
          <a:xfrm>
            <a:off x="997132" y="4273391"/>
            <a:ext cx="9971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chemeClr val="accent1"/>
                </a:solidFill>
              </a:rPr>
              <a:t>2. </a:t>
            </a:r>
            <a:r>
              <a:rPr lang="en-US" altLang="ja-JP" sz="2400" b="1" dirty="0">
                <a:solidFill>
                  <a:schemeClr val="accent1"/>
                </a:solidFill>
              </a:rPr>
              <a:t>Fundamental</a:t>
            </a:r>
            <a:r>
              <a:rPr kumimoji="1" lang="en-US" altLang="ja-JP" sz="2400" b="1" dirty="0">
                <a:solidFill>
                  <a:schemeClr val="accent1"/>
                </a:solidFill>
              </a:rPr>
              <a:t> studies on a polarized target at low temperature</a:t>
            </a:r>
            <a:endParaRPr kumimoji="1" lang="ja-JP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B38D2C2-EE5E-41F4-ADE4-2D4489C691B5}"/>
              </a:ext>
            </a:extLst>
          </p:cNvPr>
          <p:cNvSpPr txBox="1"/>
          <p:nvPr/>
        </p:nvSpPr>
        <p:spPr>
          <a:xfrm>
            <a:off x="2423163" y="2495437"/>
            <a:ext cx="3531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Preparation of crystals </a:t>
            </a:r>
          </a:p>
          <a:p>
            <a:r>
              <a:rPr lang="en-US" altLang="ja-JP" sz="2000" dirty="0"/>
              <a:t> </a:t>
            </a:r>
            <a:r>
              <a:rPr lang="en-US" altLang="ja-JP" sz="2000" dirty="0">
                <a:solidFill>
                  <a:srgbClr val="FF0000"/>
                </a:solidFill>
              </a:rPr>
              <a:t>various Nd concentration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52FE49B-B94E-4F97-9F2F-8A8A1E486F70}"/>
              </a:ext>
            </a:extLst>
          </p:cNvPr>
          <p:cNvSpPr txBox="1"/>
          <p:nvPr/>
        </p:nvSpPr>
        <p:spPr>
          <a:xfrm>
            <a:off x="3974918" y="3544990"/>
            <a:ext cx="7531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Necessity of growing crystals </a:t>
            </a:r>
            <a:r>
              <a:rPr kumimoji="1" lang="en-US" altLang="ja-JP" sz="2000" b="1" dirty="0">
                <a:solidFill>
                  <a:srgbClr val="FF0000"/>
                </a:solidFill>
              </a:rPr>
              <a:t>by ourselves</a:t>
            </a:r>
          </a:p>
          <a:p>
            <a:r>
              <a:rPr lang="en-US" altLang="ja-JP" sz="2000" b="1" dirty="0"/>
              <a:t>Observation of the enhancement with our grown crystals</a:t>
            </a:r>
            <a:endParaRPr kumimoji="1" lang="en-US" altLang="ja-JP" sz="20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94DA68C-B239-44FA-8BCB-D6E3EE7AD9A9}"/>
              </a:ext>
            </a:extLst>
          </p:cNvPr>
          <p:cNvSpPr txBox="1"/>
          <p:nvPr/>
        </p:nvSpPr>
        <p:spPr>
          <a:xfrm flipH="1">
            <a:off x="7556862" y="2650718"/>
            <a:ext cx="3263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Simple DNP tests at 1.3 K </a:t>
            </a:r>
            <a:endParaRPr kumimoji="1" lang="ja-JP" altLang="en-US" sz="2000" dirty="0"/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41B9A518-7090-4472-9E00-DC964D57B287}"/>
              </a:ext>
            </a:extLst>
          </p:cNvPr>
          <p:cNvCxnSpPr/>
          <p:nvPr/>
        </p:nvCxnSpPr>
        <p:spPr>
          <a:xfrm>
            <a:off x="6178732" y="2689630"/>
            <a:ext cx="1153885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F52E2F6-87A3-4CA1-B029-5E6F9A962F59}"/>
              </a:ext>
            </a:extLst>
          </p:cNvPr>
          <p:cNvSpPr txBox="1"/>
          <p:nvPr/>
        </p:nvSpPr>
        <p:spPr>
          <a:xfrm>
            <a:off x="6233161" y="2300189"/>
            <a:ext cx="1417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Provided</a:t>
            </a:r>
            <a:endParaRPr kumimoji="1" lang="ja-JP" altLang="en-US" dirty="0"/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1FEC8035-4D98-49AC-8BA2-3BAF95A88F37}"/>
              </a:ext>
            </a:extLst>
          </p:cNvPr>
          <p:cNvCxnSpPr>
            <a:cxnSpLocks/>
          </p:cNvCxnSpPr>
          <p:nvPr/>
        </p:nvCxnSpPr>
        <p:spPr>
          <a:xfrm flipH="1">
            <a:off x="6178732" y="3177067"/>
            <a:ext cx="1153885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757D84B-312E-4D2E-A840-AFBB381C8D10}"/>
              </a:ext>
            </a:extLst>
          </p:cNvPr>
          <p:cNvSpPr txBox="1"/>
          <p:nvPr/>
        </p:nvSpPr>
        <p:spPr>
          <a:xfrm flipH="1">
            <a:off x="6241869" y="2835400"/>
            <a:ext cx="1421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feedback</a:t>
            </a:r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2E3E09F-8FB2-4E92-94D0-C08E3E3887AE}"/>
              </a:ext>
            </a:extLst>
          </p:cNvPr>
          <p:cNvSpPr txBox="1"/>
          <p:nvPr/>
        </p:nvSpPr>
        <p:spPr>
          <a:xfrm>
            <a:off x="2259877" y="4769883"/>
            <a:ext cx="5403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Preparation of a test bench at RCNP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446FFC4-60FC-4B5D-B167-E368C32F3EAD}"/>
              </a:ext>
            </a:extLst>
          </p:cNvPr>
          <p:cNvSpPr txBox="1"/>
          <p:nvPr/>
        </p:nvSpPr>
        <p:spPr>
          <a:xfrm>
            <a:off x="2281648" y="6024960"/>
            <a:ext cx="674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Studies on basic characteristics of LaAlO</a:t>
            </a:r>
            <a:r>
              <a:rPr lang="en-US" altLang="ja-JP" baseline="-25000" dirty="0"/>
              <a:t>3</a:t>
            </a:r>
            <a:r>
              <a:rPr lang="en-US" altLang="ja-JP" dirty="0"/>
              <a:t> at low temperature, </a:t>
            </a:r>
          </a:p>
          <a:p>
            <a:r>
              <a:rPr lang="en-US" altLang="ja-JP" dirty="0"/>
              <a:t>thermal conductivity, </a:t>
            </a:r>
            <a:r>
              <a:rPr lang="en-US" altLang="ja-JP" dirty="0" err="1"/>
              <a:t>Kapitza</a:t>
            </a:r>
            <a:r>
              <a:rPr lang="en-US" altLang="ja-JP" dirty="0"/>
              <a:t> resistance, etc..</a:t>
            </a:r>
          </a:p>
        </p:txBody>
      </p:sp>
    </p:spTree>
    <p:extLst>
      <p:ext uri="{BB962C8B-B14F-4D97-AF65-F5344CB8AC3E}">
        <p14:creationId xmlns:p14="http://schemas.microsoft.com/office/powerpoint/2010/main" val="7635115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ダイアグラム&#10;&#10;自動的に生成された説明">
            <a:extLst>
              <a:ext uri="{FF2B5EF4-FFF2-40B4-BE49-F238E27FC236}">
                <a16:creationId xmlns:a16="http://schemas.microsoft.com/office/drawing/2014/main" id="{342BDF03-BB7A-403E-9FB9-EB4DF2DAD7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6" y="1817410"/>
            <a:ext cx="5187950" cy="504037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503CD09-F0AD-48AA-B9FE-777FABF33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5985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Crystal growth in IMR, Tohoku Univ. 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B0A57F5-087F-4F4C-9475-B195CA9E866E}"/>
              </a:ext>
            </a:extLst>
          </p:cNvPr>
          <p:cNvSpPr txBox="1"/>
          <p:nvPr/>
        </p:nvSpPr>
        <p:spPr>
          <a:xfrm>
            <a:off x="563803" y="1605051"/>
            <a:ext cx="41601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accent1"/>
                </a:solidFill>
              </a:rPr>
              <a:t>Floating-Zone(FZ) method</a:t>
            </a:r>
            <a:endParaRPr kumimoji="1" lang="ja-JP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1021500-6F34-4137-BDD0-08E8F645C7A2}"/>
              </a:ext>
            </a:extLst>
          </p:cNvPr>
          <p:cNvSpPr txBox="1"/>
          <p:nvPr/>
        </p:nvSpPr>
        <p:spPr>
          <a:xfrm>
            <a:off x="6162418" y="1189552"/>
            <a:ext cx="56120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ja-JP" sz="1600" b="0" i="0" u="none" strike="noStrike" baseline="0" dirty="0">
                <a:solidFill>
                  <a:srgbClr val="000000"/>
                </a:solidFill>
                <a:latin typeface="+mj-lt"/>
              </a:rPr>
              <a:t>IMR cooperative program, </a:t>
            </a:r>
          </a:p>
          <a:p>
            <a:pPr algn="l"/>
            <a:r>
              <a:rPr lang="en-US" altLang="ja-JP" sz="1600" b="0" i="0" u="none" strike="noStrike" baseline="0" dirty="0">
                <a:solidFill>
                  <a:srgbClr val="000000"/>
                </a:solidFill>
                <a:latin typeface="+mj-lt"/>
              </a:rPr>
              <a:t>No. 18G0034, 19K0081, 19G0037, 202012-CNKXX-0001, </a:t>
            </a:r>
            <a:r>
              <a:rPr lang="ja-JP" alt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ja-JP" sz="1600" b="0" i="0" u="none" strike="noStrike" baseline="0" dirty="0">
                <a:solidFill>
                  <a:srgbClr val="000000"/>
                </a:solidFill>
                <a:latin typeface="+mj-lt"/>
              </a:rPr>
              <a:t>202012-CRKEQ-0015 </a:t>
            </a:r>
            <a:endParaRPr lang="ja-JP" altLang="en-US" sz="1600" dirty="0">
              <a:latin typeface="+mj-lt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E9CC467-4CEF-422D-B87A-D86A73FB9525}"/>
              </a:ext>
            </a:extLst>
          </p:cNvPr>
          <p:cNvSpPr txBox="1"/>
          <p:nvPr/>
        </p:nvSpPr>
        <p:spPr>
          <a:xfrm>
            <a:off x="563803" y="2204647"/>
            <a:ext cx="2271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Melting :  2100</a:t>
            </a:r>
            <a:r>
              <a:rPr kumimoji="1" lang="ja-JP" altLang="en-US" sz="2000" dirty="0"/>
              <a:t>℃</a:t>
            </a:r>
            <a:r>
              <a:rPr kumimoji="1" lang="en-US" altLang="ja-JP" sz="2000" dirty="0"/>
              <a:t> </a:t>
            </a:r>
            <a:endParaRPr kumimoji="1" lang="ja-JP" altLang="en-US" sz="2000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3C6FC02D-8A28-4752-9F74-DFCB63728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793" y="2483259"/>
            <a:ext cx="5416404" cy="3931669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3F40C1B-F27B-4EA3-81FC-30BCBA3D1F0C}"/>
              </a:ext>
            </a:extLst>
          </p:cNvPr>
          <p:cNvSpPr txBox="1"/>
          <p:nvPr/>
        </p:nvSpPr>
        <p:spPr>
          <a:xfrm>
            <a:off x="8863398" y="4898777"/>
            <a:ext cx="16117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Floating zone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EF61255-AE1E-41EF-9694-09F5B8182181}"/>
              </a:ext>
            </a:extLst>
          </p:cNvPr>
          <p:cNvSpPr txBox="1"/>
          <p:nvPr/>
        </p:nvSpPr>
        <p:spPr>
          <a:xfrm>
            <a:off x="9845295" y="5638326"/>
            <a:ext cx="17829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Filament of </a:t>
            </a:r>
          </a:p>
          <a:p>
            <a:r>
              <a:rPr kumimoji="1" lang="en-US" altLang="ja-JP" dirty="0"/>
              <a:t>Halogen lamps</a:t>
            </a:r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4A2B23C-20A5-4467-84B8-4F424345319F}"/>
              </a:ext>
            </a:extLst>
          </p:cNvPr>
          <p:cNvSpPr txBox="1"/>
          <p:nvPr/>
        </p:nvSpPr>
        <p:spPr>
          <a:xfrm>
            <a:off x="6308714" y="2048243"/>
            <a:ext cx="5319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Mixed sample : powder of La(OH)</a:t>
            </a:r>
            <a:r>
              <a:rPr kumimoji="1" lang="en-US" altLang="ja-JP" sz="2000" baseline="-25000" dirty="0"/>
              <a:t>3</a:t>
            </a:r>
            <a:r>
              <a:rPr kumimoji="1" lang="en-US" altLang="ja-JP" sz="2000" dirty="0"/>
              <a:t> + Al</a:t>
            </a:r>
            <a:r>
              <a:rPr kumimoji="1" lang="en-US" altLang="ja-JP" sz="2000" baseline="-25000" dirty="0"/>
              <a:t>2</a:t>
            </a:r>
            <a:r>
              <a:rPr kumimoji="1" lang="en-US" altLang="ja-JP" sz="2000" dirty="0"/>
              <a:t>O</a:t>
            </a:r>
            <a:r>
              <a:rPr kumimoji="1" lang="en-US" altLang="ja-JP" sz="2000" baseline="-25000" dirty="0"/>
              <a:t>3</a:t>
            </a:r>
            <a:endParaRPr kumimoji="1" lang="ja-JP" altLang="en-US" sz="2000" dirty="0"/>
          </a:p>
        </p:txBody>
      </p:sp>
      <p:sp>
        <p:nvSpPr>
          <p:cNvPr id="19" name="矢印: 上 18">
            <a:extLst>
              <a:ext uri="{FF2B5EF4-FFF2-40B4-BE49-F238E27FC236}">
                <a16:creationId xmlns:a16="http://schemas.microsoft.com/office/drawing/2014/main" id="{5FB01A87-6255-4236-A9D6-F540AEEA6DD9}"/>
              </a:ext>
            </a:extLst>
          </p:cNvPr>
          <p:cNvSpPr/>
          <p:nvPr/>
        </p:nvSpPr>
        <p:spPr>
          <a:xfrm>
            <a:off x="4708976" y="4739623"/>
            <a:ext cx="314395" cy="46166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A4C39BB-4DC0-4C7E-829B-37C2F7D216A9}"/>
              </a:ext>
            </a:extLst>
          </p:cNvPr>
          <p:cNvSpPr txBox="1"/>
          <p:nvPr/>
        </p:nvSpPr>
        <p:spPr>
          <a:xfrm>
            <a:off x="4375597" y="4337596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Moving up</a:t>
            </a:r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2109A6E-33BC-4605-8D4C-E8174D6F657F}"/>
              </a:ext>
            </a:extLst>
          </p:cNvPr>
          <p:cNvSpPr txBox="1"/>
          <p:nvPr/>
        </p:nvSpPr>
        <p:spPr>
          <a:xfrm>
            <a:off x="3179135" y="3244334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rotation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529819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35EAF7-044C-451F-BB56-6823691F8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821" y="218190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Typical grown </a:t>
            </a:r>
            <a:r>
              <a:rPr lang="en-US" altLang="ja-JP" dirty="0"/>
              <a:t>crystals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C28EE96-6F07-47AA-AAAE-123BA51826F5}"/>
              </a:ext>
            </a:extLst>
          </p:cNvPr>
          <p:cNvSpPr txBox="1"/>
          <p:nvPr/>
        </p:nvSpPr>
        <p:spPr>
          <a:xfrm>
            <a:off x="816854" y="1978824"/>
            <a:ext cx="5336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Dimension : </a:t>
            </a:r>
            <a:r>
              <a:rPr kumimoji="1" lang="en-US" altLang="ja-JP" sz="2000" dirty="0"/>
              <a:t>Diameter 5 mm  Length </a:t>
            </a:r>
            <a:r>
              <a:rPr lang="en-US" altLang="ja-JP" sz="2000" dirty="0"/>
              <a:t>40</a:t>
            </a:r>
            <a:r>
              <a:rPr kumimoji="1" lang="en-US" altLang="ja-JP" sz="2000" dirty="0"/>
              <a:t> mm</a:t>
            </a:r>
            <a:endParaRPr kumimoji="1" lang="ja-JP" altLang="en-US" sz="2000" dirty="0"/>
          </a:p>
        </p:txBody>
      </p:sp>
      <p:grpSp>
        <p:nvGrpSpPr>
          <p:cNvPr id="5" name="グループ">
            <a:extLst>
              <a:ext uri="{FF2B5EF4-FFF2-40B4-BE49-F238E27FC236}">
                <a16:creationId xmlns:a16="http://schemas.microsoft.com/office/drawing/2014/main" id="{08B533D2-1FA4-4CD8-9465-D7D9ED2D1527}"/>
              </a:ext>
            </a:extLst>
          </p:cNvPr>
          <p:cNvGrpSpPr/>
          <p:nvPr/>
        </p:nvGrpSpPr>
        <p:grpSpPr>
          <a:xfrm>
            <a:off x="902962" y="3356862"/>
            <a:ext cx="4551298" cy="891955"/>
            <a:chOff x="0" y="0"/>
            <a:chExt cx="4551297" cy="891954"/>
          </a:xfrm>
        </p:grpSpPr>
        <p:pic>
          <p:nvPicPr>
            <p:cNvPr id="6" name="UNADJUSTEDNONRAW_thumb_545.jpg" descr="UNADJUSTEDNONRAW_thumb_545.jpg">
              <a:extLst>
                <a:ext uri="{FF2B5EF4-FFF2-40B4-BE49-F238E27FC236}">
                  <a16:creationId xmlns:a16="http://schemas.microsoft.com/office/drawing/2014/main" id="{475D683D-C645-4733-98BE-0297A4D30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68299" t="6301" r="12252" b="19272"/>
            <a:stretch>
              <a:fillRect/>
            </a:stretch>
          </p:blipFill>
          <p:spPr>
            <a:xfrm rot="16200000">
              <a:off x="1829671" y="-1829672"/>
              <a:ext cx="891955" cy="45512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図形">
              <a:extLst>
                <a:ext uri="{FF2B5EF4-FFF2-40B4-BE49-F238E27FC236}">
                  <a16:creationId xmlns:a16="http://schemas.microsoft.com/office/drawing/2014/main" id="{A08DDB30-1346-4BDB-AD61-BA7789B34E51}"/>
                </a:ext>
              </a:extLst>
            </p:cNvPr>
            <p:cNvSpPr/>
            <p:nvPr/>
          </p:nvSpPr>
          <p:spPr>
            <a:xfrm rot="16200000">
              <a:off x="2083655" y="-1529418"/>
              <a:ext cx="364039" cy="3851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0" h="21541" extrusionOk="0">
                  <a:moveTo>
                    <a:pt x="821" y="0"/>
                  </a:moveTo>
                  <a:lnTo>
                    <a:pt x="18670" y="0"/>
                  </a:lnTo>
                  <a:lnTo>
                    <a:pt x="18833" y="5315"/>
                  </a:lnTo>
                  <a:lnTo>
                    <a:pt x="17602" y="6628"/>
                  </a:lnTo>
                  <a:cubicBezTo>
                    <a:pt x="18788" y="6808"/>
                    <a:pt x="19646" y="7007"/>
                    <a:pt x="20138" y="7216"/>
                  </a:cubicBezTo>
                  <a:cubicBezTo>
                    <a:pt x="21211" y="7671"/>
                    <a:pt x="20528" y="8126"/>
                    <a:pt x="20307" y="8581"/>
                  </a:cubicBezTo>
                  <a:cubicBezTo>
                    <a:pt x="20086" y="9038"/>
                    <a:pt x="20335" y="9500"/>
                    <a:pt x="20437" y="9960"/>
                  </a:cubicBezTo>
                  <a:cubicBezTo>
                    <a:pt x="20585" y="10632"/>
                    <a:pt x="20426" y="11309"/>
                    <a:pt x="20416" y="11985"/>
                  </a:cubicBezTo>
                  <a:cubicBezTo>
                    <a:pt x="20405" y="12661"/>
                    <a:pt x="20542" y="13336"/>
                    <a:pt x="20639" y="14007"/>
                  </a:cubicBezTo>
                  <a:cubicBezTo>
                    <a:pt x="20968" y="16273"/>
                    <a:pt x="20946" y="18549"/>
                    <a:pt x="20565" y="20835"/>
                  </a:cubicBezTo>
                  <a:cubicBezTo>
                    <a:pt x="19678" y="21303"/>
                    <a:pt x="15249" y="21600"/>
                    <a:pt x="10615" y="21531"/>
                  </a:cubicBezTo>
                  <a:cubicBezTo>
                    <a:pt x="5934" y="21462"/>
                    <a:pt x="2629" y="21046"/>
                    <a:pt x="3154" y="20587"/>
                  </a:cubicBezTo>
                  <a:cubicBezTo>
                    <a:pt x="1854" y="19501"/>
                    <a:pt x="1222" y="18409"/>
                    <a:pt x="1261" y="17317"/>
                  </a:cubicBezTo>
                  <a:cubicBezTo>
                    <a:pt x="1286" y="16589"/>
                    <a:pt x="1610" y="15860"/>
                    <a:pt x="1093" y="15133"/>
                  </a:cubicBezTo>
                  <a:cubicBezTo>
                    <a:pt x="833" y="14768"/>
                    <a:pt x="363" y="14405"/>
                    <a:pt x="148" y="14040"/>
                  </a:cubicBezTo>
                  <a:cubicBezTo>
                    <a:pt x="-389" y="13126"/>
                    <a:pt x="680" y="12213"/>
                    <a:pt x="1030" y="11299"/>
                  </a:cubicBezTo>
                  <a:cubicBezTo>
                    <a:pt x="1516" y="10028"/>
                    <a:pt x="609" y="8755"/>
                    <a:pt x="1579" y="7485"/>
                  </a:cubicBezTo>
                  <a:cubicBezTo>
                    <a:pt x="1805" y="7189"/>
                    <a:pt x="2132" y="6894"/>
                    <a:pt x="2560" y="6601"/>
                  </a:cubicBezTo>
                  <a:lnTo>
                    <a:pt x="893" y="5316"/>
                  </a:lnTo>
                  <a:lnTo>
                    <a:pt x="821" y="0"/>
                  </a:lnTo>
                  <a:close/>
                </a:path>
              </a:pathLst>
            </a:custGeom>
            <a:noFill/>
            <a:ln w="254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  <a:endParaRPr/>
            </a:p>
          </p:txBody>
        </p:sp>
      </p:grpSp>
      <p:pic>
        <p:nvPicPr>
          <p:cNvPr id="8" name="ESR.JPG" descr="ESR.JPG">
            <a:extLst>
              <a:ext uri="{FF2B5EF4-FFF2-40B4-BE49-F238E27FC236}">
                <a16:creationId xmlns:a16="http://schemas.microsoft.com/office/drawing/2014/main" id="{439A1855-7281-4F6B-AB83-36F470A710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793" t="67544" r="36825" b="802"/>
          <a:stretch>
            <a:fillRect/>
          </a:stretch>
        </p:blipFill>
        <p:spPr>
          <a:xfrm>
            <a:off x="4406570" y="5004364"/>
            <a:ext cx="1032643" cy="1278289"/>
          </a:xfrm>
          <a:prstGeom prst="rect">
            <a:avLst/>
          </a:prstGeom>
          <a:ln w="254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</p:pic>
      <p:sp>
        <p:nvSpPr>
          <p:cNvPr id="9" name="線">
            <a:extLst>
              <a:ext uri="{FF2B5EF4-FFF2-40B4-BE49-F238E27FC236}">
                <a16:creationId xmlns:a16="http://schemas.microsoft.com/office/drawing/2014/main" id="{74DDDE7C-2157-4B06-B31A-EB7B8B025375}"/>
              </a:ext>
            </a:extLst>
          </p:cNvPr>
          <p:cNvSpPr/>
          <p:nvPr/>
        </p:nvSpPr>
        <p:spPr>
          <a:xfrm>
            <a:off x="902961" y="4410621"/>
            <a:ext cx="3789489" cy="1"/>
          </a:xfrm>
          <a:prstGeom prst="line">
            <a:avLst/>
          </a:prstGeom>
          <a:ln w="50800">
            <a:solidFill>
              <a:schemeClr val="accent2">
                <a:lumMod val="60000"/>
                <a:lumOff val="4000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" name="育成軸方向(PD)">
            <a:extLst>
              <a:ext uri="{FF2B5EF4-FFF2-40B4-BE49-F238E27FC236}">
                <a16:creationId xmlns:a16="http://schemas.microsoft.com/office/drawing/2014/main" id="{B941E585-FE5C-42DB-AB0E-171592A17005}"/>
              </a:ext>
            </a:extLst>
          </p:cNvPr>
          <p:cNvSpPr txBox="1"/>
          <p:nvPr/>
        </p:nvSpPr>
        <p:spPr>
          <a:xfrm>
            <a:off x="861203" y="4509263"/>
            <a:ext cx="2667397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4">
                    <a:hueOff val="-1247790"/>
                    <a:lumOff val="-12326"/>
                  </a:schemeClr>
                </a:solidFill>
              </a:defRPr>
            </a:lvl1pPr>
          </a:lstStyle>
          <a:p>
            <a:r>
              <a:rPr lang="en-US" dirty="0"/>
              <a:t>Direction of crystal axis </a:t>
            </a:r>
            <a:endParaRPr dirty="0"/>
          </a:p>
        </p:txBody>
      </p:sp>
      <p:sp>
        <p:nvSpPr>
          <p:cNvPr id="11" name="線">
            <a:extLst>
              <a:ext uri="{FF2B5EF4-FFF2-40B4-BE49-F238E27FC236}">
                <a16:creationId xmlns:a16="http://schemas.microsoft.com/office/drawing/2014/main" id="{A1E3AFF1-CE9E-4B96-983C-FE0CBF5C2173}"/>
              </a:ext>
            </a:extLst>
          </p:cNvPr>
          <p:cNvSpPr/>
          <p:nvPr/>
        </p:nvSpPr>
        <p:spPr>
          <a:xfrm>
            <a:off x="2893695" y="3935069"/>
            <a:ext cx="1397459" cy="1100216"/>
          </a:xfrm>
          <a:prstGeom prst="line">
            <a:avLst/>
          </a:prstGeom>
          <a:ln w="19050">
            <a:solidFill>
              <a:srgbClr val="00B0F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2" name="四角形">
            <a:extLst>
              <a:ext uri="{FF2B5EF4-FFF2-40B4-BE49-F238E27FC236}">
                <a16:creationId xmlns:a16="http://schemas.microsoft.com/office/drawing/2014/main" id="{B90C28EA-2B3A-48A1-9E3D-EE026A266D1D}"/>
              </a:ext>
            </a:extLst>
          </p:cNvPr>
          <p:cNvSpPr/>
          <p:nvPr/>
        </p:nvSpPr>
        <p:spPr>
          <a:xfrm>
            <a:off x="2505590" y="3645206"/>
            <a:ext cx="319637" cy="274027"/>
          </a:xfrm>
          <a:prstGeom prst="rect">
            <a:avLst/>
          </a:prstGeom>
          <a:ln w="25400">
            <a:solidFill>
              <a:srgbClr val="00B0F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endParaRPr/>
          </a:p>
        </p:txBody>
      </p:sp>
      <p:sp>
        <p:nvSpPr>
          <p:cNvPr id="13" name="結晶部 ~ 4 cm">
            <a:extLst>
              <a:ext uri="{FF2B5EF4-FFF2-40B4-BE49-F238E27FC236}">
                <a16:creationId xmlns:a16="http://schemas.microsoft.com/office/drawing/2014/main" id="{AD9487F9-4E5C-4A94-9A16-67E1EAA1152D}"/>
              </a:ext>
            </a:extLst>
          </p:cNvPr>
          <p:cNvSpPr txBox="1"/>
          <p:nvPr/>
        </p:nvSpPr>
        <p:spPr>
          <a:xfrm>
            <a:off x="2308968" y="2628301"/>
            <a:ext cx="2776401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r>
              <a:rPr lang="en-US" sz="2000" dirty="0"/>
              <a:t>Crystalline part 40 mm</a:t>
            </a:r>
            <a:endParaRPr sz="2000" dirty="0"/>
          </a:p>
        </p:txBody>
      </p:sp>
      <p:grpSp>
        <p:nvGrpSpPr>
          <p:cNvPr id="14" name="グループ">
            <a:extLst>
              <a:ext uri="{FF2B5EF4-FFF2-40B4-BE49-F238E27FC236}">
                <a16:creationId xmlns:a16="http://schemas.microsoft.com/office/drawing/2014/main" id="{B8394721-4E82-4440-BDF6-4B03C556CFC6}"/>
              </a:ext>
            </a:extLst>
          </p:cNvPr>
          <p:cNvGrpSpPr/>
          <p:nvPr/>
        </p:nvGrpSpPr>
        <p:grpSpPr>
          <a:xfrm>
            <a:off x="2505590" y="3118251"/>
            <a:ext cx="2417301" cy="103925"/>
            <a:chOff x="0" y="0"/>
            <a:chExt cx="2417300" cy="103924"/>
          </a:xfrm>
        </p:grpSpPr>
        <p:sp>
          <p:nvSpPr>
            <p:cNvPr id="15" name="線">
              <a:extLst>
                <a:ext uri="{FF2B5EF4-FFF2-40B4-BE49-F238E27FC236}">
                  <a16:creationId xmlns:a16="http://schemas.microsoft.com/office/drawing/2014/main" id="{8EA3B981-F1BD-44A6-9AC4-D25B09F4D749}"/>
                </a:ext>
              </a:extLst>
            </p:cNvPr>
            <p:cNvSpPr/>
            <p:nvPr/>
          </p:nvSpPr>
          <p:spPr>
            <a:xfrm>
              <a:off x="0" y="8626"/>
              <a:ext cx="241730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" name="線">
              <a:extLst>
                <a:ext uri="{FF2B5EF4-FFF2-40B4-BE49-F238E27FC236}">
                  <a16:creationId xmlns:a16="http://schemas.microsoft.com/office/drawing/2014/main" id="{AC51091C-680E-4CCF-A300-8158867CD47C}"/>
                </a:ext>
              </a:extLst>
            </p:cNvPr>
            <p:cNvSpPr/>
            <p:nvPr/>
          </p:nvSpPr>
          <p:spPr>
            <a:xfrm flipV="1">
              <a:off x="2407863" y="-1"/>
              <a:ext cx="1" cy="10392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7" name="線">
              <a:extLst>
                <a:ext uri="{FF2B5EF4-FFF2-40B4-BE49-F238E27FC236}">
                  <a16:creationId xmlns:a16="http://schemas.microsoft.com/office/drawing/2014/main" id="{2F3E6710-086F-418E-8DC6-1B9230C88A00}"/>
                </a:ext>
              </a:extLst>
            </p:cNvPr>
            <p:cNvSpPr/>
            <p:nvPr/>
          </p:nvSpPr>
          <p:spPr>
            <a:xfrm flipV="1">
              <a:off x="1785563" y="-1"/>
              <a:ext cx="1" cy="10392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8" name="線">
              <a:extLst>
                <a:ext uri="{FF2B5EF4-FFF2-40B4-BE49-F238E27FC236}">
                  <a16:creationId xmlns:a16="http://schemas.microsoft.com/office/drawing/2014/main" id="{08D880D1-9063-4928-82CC-76F371413634}"/>
                </a:ext>
              </a:extLst>
            </p:cNvPr>
            <p:cNvSpPr/>
            <p:nvPr/>
          </p:nvSpPr>
          <p:spPr>
            <a:xfrm flipV="1">
              <a:off x="1201363" y="-1"/>
              <a:ext cx="1" cy="10392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9" name="線">
              <a:extLst>
                <a:ext uri="{FF2B5EF4-FFF2-40B4-BE49-F238E27FC236}">
                  <a16:creationId xmlns:a16="http://schemas.microsoft.com/office/drawing/2014/main" id="{4ED602C9-FEE7-41C2-A16C-AC93EB5C5825}"/>
                </a:ext>
              </a:extLst>
            </p:cNvPr>
            <p:cNvSpPr/>
            <p:nvPr/>
          </p:nvSpPr>
          <p:spPr>
            <a:xfrm flipV="1">
              <a:off x="604463" y="-1"/>
              <a:ext cx="1" cy="10392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0" name="線">
              <a:extLst>
                <a:ext uri="{FF2B5EF4-FFF2-40B4-BE49-F238E27FC236}">
                  <a16:creationId xmlns:a16="http://schemas.microsoft.com/office/drawing/2014/main" id="{74C5FF05-EC7E-402E-9AA5-AD71007A00EE}"/>
                </a:ext>
              </a:extLst>
            </p:cNvPr>
            <p:cNvSpPr/>
            <p:nvPr/>
          </p:nvSpPr>
          <p:spPr>
            <a:xfrm flipV="1">
              <a:off x="7563" y="-1"/>
              <a:ext cx="1" cy="10392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1" name="線">
              <a:extLst>
                <a:ext uri="{FF2B5EF4-FFF2-40B4-BE49-F238E27FC236}">
                  <a16:creationId xmlns:a16="http://schemas.microsoft.com/office/drawing/2014/main" id="{3756EC67-EC2B-4FD3-8D44-F47D0086FA3D}"/>
                </a:ext>
              </a:extLst>
            </p:cNvPr>
            <p:cNvSpPr/>
            <p:nvPr/>
          </p:nvSpPr>
          <p:spPr>
            <a:xfrm flipV="1">
              <a:off x="2103063" y="0"/>
              <a:ext cx="1" cy="7300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2" name="線">
              <a:extLst>
                <a:ext uri="{FF2B5EF4-FFF2-40B4-BE49-F238E27FC236}">
                  <a16:creationId xmlns:a16="http://schemas.microsoft.com/office/drawing/2014/main" id="{3A17E759-FA0F-47C3-97E7-C072D21600FD}"/>
                </a:ext>
              </a:extLst>
            </p:cNvPr>
            <p:cNvSpPr/>
            <p:nvPr/>
          </p:nvSpPr>
          <p:spPr>
            <a:xfrm flipV="1">
              <a:off x="1493463" y="0"/>
              <a:ext cx="1" cy="7300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3" name="線">
              <a:extLst>
                <a:ext uri="{FF2B5EF4-FFF2-40B4-BE49-F238E27FC236}">
                  <a16:creationId xmlns:a16="http://schemas.microsoft.com/office/drawing/2014/main" id="{2CBC8B5C-4173-48FC-9E43-B79642A45059}"/>
                </a:ext>
              </a:extLst>
            </p:cNvPr>
            <p:cNvSpPr/>
            <p:nvPr/>
          </p:nvSpPr>
          <p:spPr>
            <a:xfrm flipV="1">
              <a:off x="896563" y="0"/>
              <a:ext cx="1" cy="7300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4" name="線">
              <a:extLst>
                <a:ext uri="{FF2B5EF4-FFF2-40B4-BE49-F238E27FC236}">
                  <a16:creationId xmlns:a16="http://schemas.microsoft.com/office/drawing/2014/main" id="{3121FBBB-9083-49FF-9E27-E3FEAC1E7A95}"/>
                </a:ext>
              </a:extLst>
            </p:cNvPr>
            <p:cNvSpPr/>
            <p:nvPr/>
          </p:nvSpPr>
          <p:spPr>
            <a:xfrm flipV="1">
              <a:off x="299663" y="0"/>
              <a:ext cx="1" cy="7300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25" name="積分型">
            <a:extLst>
              <a:ext uri="{FF2B5EF4-FFF2-40B4-BE49-F238E27FC236}">
                <a16:creationId xmlns:a16="http://schemas.microsoft.com/office/drawing/2014/main" id="{B6F786FB-93D0-4DFD-AC3A-3F041F3BA589}"/>
              </a:ext>
            </a:extLst>
          </p:cNvPr>
          <p:cNvSpPr txBox="1"/>
          <p:nvPr/>
        </p:nvSpPr>
        <p:spPr>
          <a:xfrm>
            <a:off x="8048895" y="1946052"/>
            <a:ext cx="3074152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r>
              <a:rPr lang="en-US" sz="2000" dirty="0"/>
              <a:t>ESR</a:t>
            </a:r>
            <a:r>
              <a:rPr lang="ja-JP" altLang="en-US" sz="2000" dirty="0"/>
              <a:t> </a:t>
            </a:r>
            <a:r>
              <a:rPr lang="en-US" altLang="ja-JP" sz="2000" dirty="0"/>
              <a:t>measurements</a:t>
            </a:r>
            <a:endParaRPr sz="2000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DFC0DB8-D722-45F0-A683-A768949AC630}"/>
              </a:ext>
            </a:extLst>
          </p:cNvPr>
          <p:cNvSpPr txBox="1"/>
          <p:nvPr/>
        </p:nvSpPr>
        <p:spPr>
          <a:xfrm>
            <a:off x="710037" y="1436257"/>
            <a:ext cx="4703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</a:rPr>
              <a:t>First crystal      Nd :</a:t>
            </a:r>
            <a:r>
              <a:rPr lang="ja-JP" altLang="en-US" sz="2400" b="1" dirty="0">
                <a:solidFill>
                  <a:schemeClr val="accent1"/>
                </a:solidFill>
              </a:rPr>
              <a:t> </a:t>
            </a:r>
            <a:r>
              <a:rPr kumimoji="1" lang="en-US" altLang="ja-JP" sz="2400" b="1" dirty="0">
                <a:solidFill>
                  <a:schemeClr val="accent1"/>
                </a:solidFill>
              </a:rPr>
              <a:t>0.05mol% </a:t>
            </a:r>
            <a:endParaRPr kumimoji="1" lang="ja-JP" altLang="en-US" sz="2400" b="1" dirty="0">
              <a:solidFill>
                <a:schemeClr val="accent1"/>
              </a:solidFill>
            </a:endParaRPr>
          </a:p>
        </p:txBody>
      </p:sp>
      <p:pic>
        <p:nvPicPr>
          <p:cNvPr id="28" name="esr_nd.pdf" descr="esr_nd.pdf">
            <a:extLst>
              <a:ext uri="{FF2B5EF4-FFF2-40B4-BE49-F238E27FC236}">
                <a16:creationId xmlns:a16="http://schemas.microsoft.com/office/drawing/2014/main" id="{5DA9CAD4-6F2F-41DD-9E31-32BEC48DA5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071"/>
          <a:stretch>
            <a:fillRect/>
          </a:stretch>
        </p:blipFill>
        <p:spPr>
          <a:xfrm>
            <a:off x="7183310" y="3038670"/>
            <a:ext cx="4319785" cy="3266826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線">
            <a:extLst>
              <a:ext uri="{FF2B5EF4-FFF2-40B4-BE49-F238E27FC236}">
                <a16:creationId xmlns:a16="http://schemas.microsoft.com/office/drawing/2014/main" id="{FEF5C26B-BF9D-47F3-B258-689D7512948C}"/>
              </a:ext>
            </a:extLst>
          </p:cNvPr>
          <p:cNvSpPr/>
          <p:nvPr/>
        </p:nvSpPr>
        <p:spPr>
          <a:xfrm>
            <a:off x="9134405" y="3037750"/>
            <a:ext cx="658444" cy="1839"/>
          </a:xfrm>
          <a:prstGeom prst="line">
            <a:avLst/>
          </a:prstGeom>
          <a:ln w="19050">
            <a:solidFill>
              <a:srgbClr val="000000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095995E3-CA2D-4A42-BA3D-FF0A6397BFBB}"/>
              </a:ext>
            </a:extLst>
          </p:cNvPr>
          <p:cNvSpPr txBox="1"/>
          <p:nvPr/>
        </p:nvSpPr>
        <p:spPr>
          <a:xfrm>
            <a:off x="9152768" y="2638628"/>
            <a:ext cx="157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4.38G (</a:t>
            </a:r>
            <a:r>
              <a:rPr lang="en-US" altLang="ja-JP" dirty="0">
                <a:solidFill>
                  <a:srgbClr val="FF0000"/>
                </a:solidFill>
              </a:rPr>
              <a:t>&lt;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r>
              <a:rPr kumimoji="1" lang="en-US" altLang="ja-JP" dirty="0">
                <a:solidFill>
                  <a:srgbClr val="FF0000"/>
                </a:solidFill>
              </a:rPr>
              <a:t>6G)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C5E158C-F7EE-407A-92AF-453609329EF3}"/>
              </a:ext>
            </a:extLst>
          </p:cNvPr>
          <p:cNvSpPr/>
          <p:nvPr/>
        </p:nvSpPr>
        <p:spPr>
          <a:xfrm>
            <a:off x="9500507" y="3273647"/>
            <a:ext cx="320305" cy="210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9" name="グループ">
            <a:extLst>
              <a:ext uri="{FF2B5EF4-FFF2-40B4-BE49-F238E27FC236}">
                <a16:creationId xmlns:a16="http://schemas.microsoft.com/office/drawing/2014/main" id="{AD6C09A4-AF11-4908-A746-F6BF9518D1FA}"/>
              </a:ext>
            </a:extLst>
          </p:cNvPr>
          <p:cNvGrpSpPr/>
          <p:nvPr/>
        </p:nvGrpSpPr>
        <p:grpSpPr>
          <a:xfrm>
            <a:off x="9143586" y="2909838"/>
            <a:ext cx="640081" cy="2810613"/>
            <a:chOff x="0" y="0"/>
            <a:chExt cx="914399" cy="3910598"/>
          </a:xfrm>
        </p:grpSpPr>
        <p:sp>
          <p:nvSpPr>
            <p:cNvPr id="31" name="線">
              <a:extLst>
                <a:ext uri="{FF2B5EF4-FFF2-40B4-BE49-F238E27FC236}">
                  <a16:creationId xmlns:a16="http://schemas.microsoft.com/office/drawing/2014/main" id="{6E7137AF-CA13-44C6-BCD3-4387920DE29C}"/>
                </a:ext>
              </a:extLst>
            </p:cNvPr>
            <p:cNvSpPr/>
            <p:nvPr/>
          </p:nvSpPr>
          <p:spPr>
            <a:xfrm flipV="1">
              <a:off x="0" y="0"/>
              <a:ext cx="1" cy="650748"/>
            </a:xfrm>
            <a:prstGeom prst="line">
              <a:avLst/>
            </a:prstGeom>
            <a:noFill/>
            <a:ln w="38100" cap="rnd">
              <a:solidFill>
                <a:srgbClr val="5E5E5E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2" name="線">
              <a:extLst>
                <a:ext uri="{FF2B5EF4-FFF2-40B4-BE49-F238E27FC236}">
                  <a16:creationId xmlns:a16="http://schemas.microsoft.com/office/drawing/2014/main" id="{7FE22F91-467E-487B-BAD3-D2D25BA0B90D}"/>
                </a:ext>
              </a:extLst>
            </p:cNvPr>
            <p:cNvSpPr/>
            <p:nvPr/>
          </p:nvSpPr>
          <p:spPr>
            <a:xfrm flipV="1">
              <a:off x="914399" y="13716"/>
              <a:ext cx="1" cy="3896883"/>
            </a:xfrm>
            <a:prstGeom prst="line">
              <a:avLst/>
            </a:prstGeom>
            <a:noFill/>
            <a:ln w="38100" cap="rnd">
              <a:solidFill>
                <a:srgbClr val="5E5E5E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9087C656-1704-41CD-91DA-CB4A46069651}"/>
              </a:ext>
            </a:extLst>
          </p:cNvPr>
          <p:cNvSpPr txBox="1"/>
          <p:nvPr/>
        </p:nvSpPr>
        <p:spPr>
          <a:xfrm>
            <a:off x="9938400" y="2340452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1"/>
                </a:solidFill>
              </a:rPr>
              <a:t>Narrower </a:t>
            </a:r>
            <a:endParaRPr kumimoji="1" lang="ja-JP" alt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450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7EC8FC-F6D1-4C8F-6D64-27A8DC512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3" y="42303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T-violation in low energy region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CD50422-844C-5E0B-28E8-9E3EE71BD564}"/>
              </a:ext>
            </a:extLst>
          </p:cNvPr>
          <p:cNvSpPr txBox="1"/>
          <p:nvPr/>
        </p:nvSpPr>
        <p:spPr>
          <a:xfrm>
            <a:off x="669894" y="1177502"/>
            <a:ext cx="7632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/>
              <a:t>Two methods only </a:t>
            </a:r>
            <a:r>
              <a:rPr lang="en-US" altLang="ja-JP" sz="2000" dirty="0"/>
              <a:t>without final state interaction (fake effects)</a:t>
            </a:r>
            <a:endParaRPr kumimoji="1" lang="ja-JP" altLang="en-US" sz="20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99071AB-0919-822E-73A4-AA9BD836F5BB}"/>
              </a:ext>
            </a:extLst>
          </p:cNvPr>
          <p:cNvSpPr txBox="1"/>
          <p:nvPr/>
        </p:nvSpPr>
        <p:spPr>
          <a:xfrm>
            <a:off x="701050" y="1704867"/>
            <a:ext cx="4009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accent1"/>
                </a:solidFill>
              </a:rPr>
              <a:t>Electric Dipole Moment (EDM)</a:t>
            </a:r>
            <a:endParaRPr kumimoji="1" lang="ja-JP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CC8AAA3-7016-6995-2CF0-77926C9A17FA}"/>
              </a:ext>
            </a:extLst>
          </p:cNvPr>
          <p:cNvSpPr txBox="1"/>
          <p:nvPr/>
        </p:nvSpPr>
        <p:spPr>
          <a:xfrm>
            <a:off x="5444217" y="1704867"/>
            <a:ext cx="28857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accent1"/>
                </a:solidFill>
              </a:rPr>
              <a:t>Neutron transmission</a:t>
            </a:r>
            <a:endParaRPr kumimoji="1" lang="ja-JP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A75EA8A3-F8DF-F2B1-9508-11F5C7A741D4}"/>
              </a:ext>
            </a:extLst>
          </p:cNvPr>
          <p:cNvSpPr/>
          <p:nvPr/>
        </p:nvSpPr>
        <p:spPr>
          <a:xfrm>
            <a:off x="1355740" y="2946784"/>
            <a:ext cx="720000" cy="720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B75561B2-DDE8-A7E4-10FB-3C13A6E83FC1}"/>
              </a:ext>
            </a:extLst>
          </p:cNvPr>
          <p:cNvCxnSpPr>
            <a:cxnSpLocks/>
          </p:cNvCxnSpPr>
          <p:nvPr/>
        </p:nvCxnSpPr>
        <p:spPr>
          <a:xfrm>
            <a:off x="951133" y="4096896"/>
            <a:ext cx="1771126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53E97262-9D6D-2A55-524E-81771E2E1795}"/>
              </a:ext>
            </a:extLst>
          </p:cNvPr>
          <p:cNvCxnSpPr>
            <a:cxnSpLocks/>
          </p:cNvCxnSpPr>
          <p:nvPr/>
        </p:nvCxnSpPr>
        <p:spPr>
          <a:xfrm flipV="1">
            <a:off x="1715740" y="2669422"/>
            <a:ext cx="0" cy="1221771"/>
          </a:xfrm>
          <a:prstGeom prst="straightConnector1">
            <a:avLst/>
          </a:prstGeom>
          <a:ln w="31750">
            <a:solidFill>
              <a:schemeClr val="accent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FEE900E-3107-72E9-2892-FB793DE51416}"/>
              </a:ext>
            </a:extLst>
          </p:cNvPr>
          <p:cNvSpPr txBox="1"/>
          <p:nvPr/>
        </p:nvSpPr>
        <p:spPr>
          <a:xfrm>
            <a:off x="1779327" y="251455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Spin</a:t>
            </a:r>
            <a:endParaRPr kumimoji="1" lang="ja-JP" altLang="en-US" dirty="0"/>
          </a:p>
        </p:txBody>
      </p:sp>
      <p:sp>
        <p:nvSpPr>
          <p:cNvPr id="16" name="矢印: 上 15">
            <a:extLst>
              <a:ext uri="{FF2B5EF4-FFF2-40B4-BE49-F238E27FC236}">
                <a16:creationId xmlns:a16="http://schemas.microsoft.com/office/drawing/2014/main" id="{47D1845D-A1B4-84FC-935D-649CA46077E8}"/>
              </a:ext>
            </a:extLst>
          </p:cNvPr>
          <p:cNvSpPr/>
          <p:nvPr/>
        </p:nvSpPr>
        <p:spPr>
          <a:xfrm>
            <a:off x="2173808" y="2972112"/>
            <a:ext cx="274958" cy="57428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0BDDA62-EDA4-82F2-6BD6-69B06215B69A}"/>
              </a:ext>
            </a:extLst>
          </p:cNvPr>
          <p:cNvSpPr txBox="1"/>
          <p:nvPr/>
        </p:nvSpPr>
        <p:spPr>
          <a:xfrm>
            <a:off x="2416109" y="3246986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EDM</a:t>
            </a:r>
            <a:endParaRPr kumimoji="1" lang="ja-JP" altLang="en-US" b="1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4EE0B53-065B-C6BC-66C8-987D092ACCA8}"/>
              </a:ext>
            </a:extLst>
          </p:cNvPr>
          <p:cNvSpPr txBox="1"/>
          <p:nvPr/>
        </p:nvSpPr>
        <p:spPr>
          <a:xfrm>
            <a:off x="2618657" y="4096896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time</a:t>
            </a:r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3864DD6E-24F5-AB87-F42C-3C8632D43213}"/>
              </a:ext>
            </a:extLst>
          </p:cNvPr>
          <p:cNvSpPr/>
          <p:nvPr/>
        </p:nvSpPr>
        <p:spPr>
          <a:xfrm>
            <a:off x="1355740" y="4799586"/>
            <a:ext cx="720000" cy="720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2E48B2B6-5BBA-4C08-E2DE-268ACAA1AA97}"/>
              </a:ext>
            </a:extLst>
          </p:cNvPr>
          <p:cNvCxnSpPr>
            <a:cxnSpLocks/>
          </p:cNvCxnSpPr>
          <p:nvPr/>
        </p:nvCxnSpPr>
        <p:spPr>
          <a:xfrm flipH="1">
            <a:off x="951133" y="5949698"/>
            <a:ext cx="1771126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18CFFBD5-C312-4E01-4D25-F6670A3ADA98}"/>
              </a:ext>
            </a:extLst>
          </p:cNvPr>
          <p:cNvCxnSpPr>
            <a:cxnSpLocks/>
          </p:cNvCxnSpPr>
          <p:nvPr/>
        </p:nvCxnSpPr>
        <p:spPr>
          <a:xfrm flipV="1">
            <a:off x="1715740" y="4522224"/>
            <a:ext cx="0" cy="1221771"/>
          </a:xfrm>
          <a:prstGeom prst="straightConnector1">
            <a:avLst/>
          </a:prstGeom>
          <a:ln w="31750">
            <a:solidFill>
              <a:schemeClr val="accent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48F2275-E117-F5EE-4A84-86620CF5E6B5}"/>
              </a:ext>
            </a:extLst>
          </p:cNvPr>
          <p:cNvSpPr txBox="1"/>
          <p:nvPr/>
        </p:nvSpPr>
        <p:spPr>
          <a:xfrm>
            <a:off x="1777494" y="439480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Spin</a:t>
            </a:r>
            <a:endParaRPr kumimoji="1" lang="ja-JP" altLang="en-US" dirty="0"/>
          </a:p>
        </p:txBody>
      </p:sp>
      <p:sp>
        <p:nvSpPr>
          <p:cNvPr id="23" name="矢印: 上 22">
            <a:extLst>
              <a:ext uri="{FF2B5EF4-FFF2-40B4-BE49-F238E27FC236}">
                <a16:creationId xmlns:a16="http://schemas.microsoft.com/office/drawing/2014/main" id="{C86FB630-DE00-5271-4E18-BB2C32DD673F}"/>
              </a:ext>
            </a:extLst>
          </p:cNvPr>
          <p:cNvSpPr/>
          <p:nvPr/>
        </p:nvSpPr>
        <p:spPr>
          <a:xfrm flipV="1">
            <a:off x="2173808" y="4824914"/>
            <a:ext cx="274958" cy="57428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D25D7C3-D00A-D13E-E32B-8D574DEF877A}"/>
              </a:ext>
            </a:extLst>
          </p:cNvPr>
          <p:cNvSpPr txBox="1"/>
          <p:nvPr/>
        </p:nvSpPr>
        <p:spPr>
          <a:xfrm>
            <a:off x="2438482" y="4824914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EDM</a:t>
            </a:r>
            <a:endParaRPr kumimoji="1" lang="ja-JP" altLang="en-US" b="1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E767504-5588-C437-7A5B-59E9E78EDC67}"/>
              </a:ext>
            </a:extLst>
          </p:cNvPr>
          <p:cNvSpPr txBox="1"/>
          <p:nvPr/>
        </p:nvSpPr>
        <p:spPr>
          <a:xfrm>
            <a:off x="533403" y="6022296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time</a:t>
            </a:r>
            <a:endParaRPr kumimoji="1" lang="ja-JP" altLang="en-US" dirty="0"/>
          </a:p>
        </p:txBody>
      </p:sp>
      <p:sp>
        <p:nvSpPr>
          <p:cNvPr id="26" name="右大かっこ 25">
            <a:extLst>
              <a:ext uri="{FF2B5EF4-FFF2-40B4-BE49-F238E27FC236}">
                <a16:creationId xmlns:a16="http://schemas.microsoft.com/office/drawing/2014/main" id="{B76E5A49-4008-5DF7-B17E-9748804912D8}"/>
              </a:ext>
            </a:extLst>
          </p:cNvPr>
          <p:cNvSpPr/>
          <p:nvPr/>
        </p:nvSpPr>
        <p:spPr>
          <a:xfrm>
            <a:off x="3245792" y="3490943"/>
            <a:ext cx="274945" cy="1650109"/>
          </a:xfrm>
          <a:prstGeom prst="rightBracket">
            <a:avLst/>
          </a:prstGeom>
          <a:ln w="190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99DAC19-9CDD-250A-79DC-00AED4619379}"/>
              </a:ext>
            </a:extLst>
          </p:cNvPr>
          <p:cNvSpPr txBox="1"/>
          <p:nvPr/>
        </p:nvSpPr>
        <p:spPr>
          <a:xfrm>
            <a:off x="3560280" y="3939557"/>
            <a:ext cx="1984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Distinguishable</a:t>
            </a:r>
            <a:r>
              <a:rPr kumimoji="1" lang="en-US" altLang="ja-JP" dirty="0"/>
              <a:t> in steam of time </a:t>
            </a:r>
            <a:endParaRPr kumimoji="1" lang="ja-JP" altLang="en-US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9DCBC4E-9459-B286-1D8B-5547F51076FD}"/>
              </a:ext>
            </a:extLst>
          </p:cNvPr>
          <p:cNvSpPr txBox="1"/>
          <p:nvPr/>
        </p:nvSpPr>
        <p:spPr>
          <a:xfrm>
            <a:off x="865778" y="2109441"/>
            <a:ext cx="1535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Static state</a:t>
            </a:r>
            <a:endParaRPr kumimoji="1" lang="ja-JP" altLang="en-US" sz="2000" dirty="0"/>
          </a:p>
        </p:txBody>
      </p: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F2AB093A-8AE7-3D80-7DCC-9C373EB0CB65}"/>
              </a:ext>
            </a:extLst>
          </p:cNvPr>
          <p:cNvCxnSpPr>
            <a:cxnSpLocks/>
          </p:cNvCxnSpPr>
          <p:nvPr/>
        </p:nvCxnSpPr>
        <p:spPr>
          <a:xfrm>
            <a:off x="5959316" y="4096896"/>
            <a:ext cx="1771126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27926086-EC03-C4DE-A1BA-40BD1605867E}"/>
              </a:ext>
            </a:extLst>
          </p:cNvPr>
          <p:cNvSpPr txBox="1"/>
          <p:nvPr/>
        </p:nvSpPr>
        <p:spPr>
          <a:xfrm>
            <a:off x="7626840" y="4096896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time</a:t>
            </a:r>
            <a:endParaRPr kumimoji="1" lang="ja-JP" altLang="en-US" dirty="0"/>
          </a:p>
        </p:txBody>
      </p: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ED220C2B-53D4-1837-1534-B83094F384BF}"/>
              </a:ext>
            </a:extLst>
          </p:cNvPr>
          <p:cNvCxnSpPr>
            <a:cxnSpLocks/>
          </p:cNvCxnSpPr>
          <p:nvPr/>
        </p:nvCxnSpPr>
        <p:spPr>
          <a:xfrm flipH="1">
            <a:off x="5855714" y="5990999"/>
            <a:ext cx="1771126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53782533-766D-9E2C-8EF6-3851050A2847}"/>
              </a:ext>
            </a:extLst>
          </p:cNvPr>
          <p:cNvSpPr txBox="1"/>
          <p:nvPr/>
        </p:nvSpPr>
        <p:spPr>
          <a:xfrm>
            <a:off x="5437984" y="6021557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time</a:t>
            </a:r>
            <a:endParaRPr kumimoji="1" lang="ja-JP" altLang="en-US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2257BF13-D5D3-9E0C-BE10-F409D914E46D}"/>
              </a:ext>
            </a:extLst>
          </p:cNvPr>
          <p:cNvSpPr txBox="1"/>
          <p:nvPr/>
        </p:nvSpPr>
        <p:spPr>
          <a:xfrm>
            <a:off x="5550015" y="2120829"/>
            <a:ext cx="2747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Initial state = final state</a:t>
            </a:r>
            <a:endParaRPr kumimoji="1" lang="ja-JP" altLang="en-US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9008DC7E-C1EA-58C7-5DB7-8C7AEF26853F}"/>
              </a:ext>
            </a:extLst>
          </p:cNvPr>
          <p:cNvSpPr txBox="1"/>
          <p:nvPr/>
        </p:nvSpPr>
        <p:spPr>
          <a:xfrm>
            <a:off x="9093448" y="1726354"/>
            <a:ext cx="2424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Normal scattering</a:t>
            </a:r>
            <a:endParaRPr kumimoji="1" lang="ja-JP" alt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B084010F-52E0-FCD1-5783-2F1BC33E5DD3}"/>
                  </a:ext>
                </a:extLst>
              </p:cNvPr>
              <p:cNvSpPr txBox="1"/>
              <p:nvPr/>
            </p:nvSpPr>
            <p:spPr>
              <a:xfrm>
                <a:off x="9208805" y="2104977"/>
                <a:ext cx="27542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Initial state </a:t>
                </a:r>
                <a14:m>
                  <m:oMath xmlns:m="http://schemas.openxmlformats.org/officeDocument/2006/math">
                    <m:r>
                      <a:rPr kumimoji="1" lang="en-US" altLang="ja-JP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kumimoji="1" lang="en-US" altLang="ja-JP" dirty="0"/>
                  <a:t> final state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B084010F-52E0-FCD1-5783-2F1BC33E5D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8805" y="2104977"/>
                <a:ext cx="2754280" cy="369332"/>
              </a:xfrm>
              <a:prstGeom prst="rect">
                <a:avLst/>
              </a:prstGeom>
              <a:blipFill>
                <a:blip r:embed="rId6"/>
                <a:stretch>
                  <a:fillRect l="-1996" t="-6557" r="-887" b="-262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9A532C58-825E-DC9D-7A9D-A5B1E2135537}"/>
              </a:ext>
            </a:extLst>
          </p:cNvPr>
          <p:cNvSpPr txBox="1"/>
          <p:nvPr/>
        </p:nvSpPr>
        <p:spPr>
          <a:xfrm>
            <a:off x="5544372" y="6438271"/>
            <a:ext cx="3004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Difference of transmission</a:t>
            </a:r>
            <a:endParaRPr kumimoji="1" lang="ja-JP" altLang="en-US" dirty="0"/>
          </a:p>
        </p:txBody>
      </p: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5177552B-5EAE-1046-F3DA-75D6D7B6E553}"/>
              </a:ext>
            </a:extLst>
          </p:cNvPr>
          <p:cNvCxnSpPr/>
          <p:nvPr/>
        </p:nvCxnSpPr>
        <p:spPr>
          <a:xfrm>
            <a:off x="8878022" y="1704867"/>
            <a:ext cx="0" cy="4196126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F47A87E5-2ADC-F8E6-5F16-DC10900F3443}"/>
              </a:ext>
            </a:extLst>
          </p:cNvPr>
          <p:cNvCxnSpPr>
            <a:cxnSpLocks/>
          </p:cNvCxnSpPr>
          <p:nvPr/>
        </p:nvCxnSpPr>
        <p:spPr>
          <a:xfrm>
            <a:off x="4089978" y="1505102"/>
            <a:ext cx="39399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オブジェクト 28">
            <a:extLst>
              <a:ext uri="{FF2B5EF4-FFF2-40B4-BE49-F238E27FC236}">
                <a16:creationId xmlns:a16="http://schemas.microsoft.com/office/drawing/2014/main" id="{74202D1F-C6D4-65D6-EF24-3B4C2D1D10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3584624"/>
              </p:ext>
            </p:extLst>
          </p:nvPr>
        </p:nvGraphicFramePr>
        <p:xfrm>
          <a:off x="9335674" y="2542791"/>
          <a:ext cx="2546676" cy="1475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7" imgW="4319214" imgH="2501715" progId="CorelDraw.Graphic.21">
                  <p:embed/>
                </p:oleObj>
              </mc:Choice>
              <mc:Fallback>
                <p:oleObj name="CorelDRAW" r:id="rId7" imgW="4319214" imgH="2501715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335674" y="2542791"/>
                        <a:ext cx="2546676" cy="14750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1CDAB7C2-0AC6-5349-7CA0-173E005732DD}"/>
              </a:ext>
            </a:extLst>
          </p:cNvPr>
          <p:cNvCxnSpPr>
            <a:cxnSpLocks/>
          </p:cNvCxnSpPr>
          <p:nvPr/>
        </p:nvCxnSpPr>
        <p:spPr>
          <a:xfrm>
            <a:off x="9528943" y="4150352"/>
            <a:ext cx="1771126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EA2FF0D-61F5-B1DC-9A7D-31D22BA33708}"/>
              </a:ext>
            </a:extLst>
          </p:cNvPr>
          <p:cNvSpPr txBox="1"/>
          <p:nvPr/>
        </p:nvSpPr>
        <p:spPr>
          <a:xfrm>
            <a:off x="11196467" y="4150352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time</a:t>
            </a:r>
            <a:endParaRPr kumimoji="1" lang="ja-JP" altLang="en-US" dirty="0"/>
          </a:p>
        </p:txBody>
      </p:sp>
      <p:graphicFrame>
        <p:nvGraphicFramePr>
          <p:cNvPr id="43" name="オブジェクト 42">
            <a:extLst>
              <a:ext uri="{FF2B5EF4-FFF2-40B4-BE49-F238E27FC236}">
                <a16:creationId xmlns:a16="http://schemas.microsoft.com/office/drawing/2014/main" id="{189FC346-5499-8AFE-8E94-6C7647F0AB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5874592"/>
              </p:ext>
            </p:extLst>
          </p:nvPr>
        </p:nvGraphicFramePr>
        <p:xfrm>
          <a:off x="9458869" y="4638692"/>
          <a:ext cx="2244026" cy="1521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9" imgW="4228086" imgH="2865397" progId="CorelDraw.Graphic.21">
                  <p:embed/>
                </p:oleObj>
              </mc:Choice>
              <mc:Fallback>
                <p:oleObj name="CorelDRAW" r:id="rId9" imgW="4228086" imgH="2865397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458869" y="4638692"/>
                        <a:ext cx="2244026" cy="1521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B9D3F401-C68C-5B7F-221D-7B28B1DFCB18}"/>
              </a:ext>
            </a:extLst>
          </p:cNvPr>
          <p:cNvCxnSpPr>
            <a:cxnSpLocks/>
          </p:cNvCxnSpPr>
          <p:nvPr/>
        </p:nvCxnSpPr>
        <p:spPr>
          <a:xfrm flipH="1">
            <a:off x="9511178" y="6250439"/>
            <a:ext cx="1771126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B23A0A86-D9C4-1F50-63AF-F9A4340AB40B}"/>
              </a:ext>
            </a:extLst>
          </p:cNvPr>
          <p:cNvSpPr txBox="1"/>
          <p:nvPr/>
        </p:nvSpPr>
        <p:spPr>
          <a:xfrm>
            <a:off x="9093448" y="6280997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time</a:t>
            </a:r>
            <a:endParaRPr kumimoji="1" lang="ja-JP" altLang="en-US" dirty="0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4837F3FC-6BFB-C9D6-4ED5-A53BB7CD3892}"/>
              </a:ext>
            </a:extLst>
          </p:cNvPr>
          <p:cNvSpPr txBox="1"/>
          <p:nvPr/>
        </p:nvSpPr>
        <p:spPr>
          <a:xfrm>
            <a:off x="9622439" y="1341912"/>
            <a:ext cx="136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unrealistic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49" name="円弧 48">
            <a:extLst>
              <a:ext uri="{FF2B5EF4-FFF2-40B4-BE49-F238E27FC236}">
                <a16:creationId xmlns:a16="http://schemas.microsoft.com/office/drawing/2014/main" id="{A326D232-E613-3F3A-C7BA-BE5454C99C57}"/>
              </a:ext>
            </a:extLst>
          </p:cNvPr>
          <p:cNvSpPr/>
          <p:nvPr/>
        </p:nvSpPr>
        <p:spPr>
          <a:xfrm>
            <a:off x="7391589" y="1367866"/>
            <a:ext cx="1938735" cy="1237543"/>
          </a:xfrm>
          <a:prstGeom prst="arc">
            <a:avLst>
              <a:gd name="adj1" fmla="val 15626626"/>
              <a:gd name="adj2" fmla="val 20570670"/>
            </a:avLst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0" name="オブジェクト 9">
            <a:extLst>
              <a:ext uri="{FF2B5EF4-FFF2-40B4-BE49-F238E27FC236}">
                <a16:creationId xmlns:a16="http://schemas.microsoft.com/office/drawing/2014/main" id="{DA26A5FB-99C3-248A-4400-5CB329A068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8284935"/>
              </p:ext>
            </p:extLst>
          </p:nvPr>
        </p:nvGraphicFramePr>
        <p:xfrm>
          <a:off x="5502589" y="2945660"/>
          <a:ext cx="2619413" cy="902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1" imgW="3645533" imgH="1256469" progId="CorelDraw.Graphic.21">
                  <p:embed/>
                </p:oleObj>
              </mc:Choice>
              <mc:Fallback>
                <p:oleObj name="CorelDRAW" r:id="rId11" imgW="3645533" imgH="1256469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02589" y="2945660"/>
                        <a:ext cx="2619413" cy="902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オブジェクト 13">
            <a:extLst>
              <a:ext uri="{FF2B5EF4-FFF2-40B4-BE49-F238E27FC236}">
                <a16:creationId xmlns:a16="http://schemas.microsoft.com/office/drawing/2014/main" id="{CA1A6D4D-7F58-D14F-F30B-EDB7EFA894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8513091"/>
              </p:ext>
            </p:extLst>
          </p:nvPr>
        </p:nvGraphicFramePr>
        <p:xfrm>
          <a:off x="5662667" y="4836132"/>
          <a:ext cx="2445864" cy="8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3" imgW="3622647" imgH="1256469" progId="CorelDraw.Graphic.21">
                  <p:embed/>
                </p:oleObj>
              </mc:Choice>
              <mc:Fallback>
                <p:oleObj name="CorelDRAW" r:id="rId13" imgW="3622647" imgH="1256469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662667" y="4836132"/>
                        <a:ext cx="2445864" cy="84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A147E22-3EA0-F8FE-8DF5-B166116363E2}"/>
              </a:ext>
            </a:extLst>
          </p:cNvPr>
          <p:cNvSpPr txBox="1"/>
          <p:nvPr/>
        </p:nvSpPr>
        <p:spPr>
          <a:xfrm>
            <a:off x="6923949" y="2761104"/>
            <a:ext cx="1939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Compound state</a:t>
            </a:r>
            <a:endParaRPr kumimoji="1" lang="ja-JP" altLang="en-US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1615C367-2E89-91EA-DEB4-D0F6A74800C6}"/>
              </a:ext>
            </a:extLst>
          </p:cNvPr>
          <p:cNvSpPr txBox="1"/>
          <p:nvPr/>
        </p:nvSpPr>
        <p:spPr>
          <a:xfrm>
            <a:off x="6920737" y="4733147"/>
            <a:ext cx="1939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Compound state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967671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6B3E2FE-C677-41EB-A4CF-66FA654B7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Simple DNP </a:t>
            </a:r>
            <a:r>
              <a:rPr lang="en-US" altLang="ja-JP" dirty="0"/>
              <a:t>test</a:t>
            </a:r>
            <a:r>
              <a:rPr kumimoji="1" lang="en-US" altLang="ja-JP" dirty="0"/>
              <a:t> </a:t>
            </a:r>
            <a:r>
              <a:rPr lang="en-US" altLang="ja-JP" dirty="0"/>
              <a:t>at</a:t>
            </a:r>
            <a:r>
              <a:rPr kumimoji="1" lang="en-US" altLang="ja-JP" dirty="0"/>
              <a:t> Yamagata Univ.</a:t>
            </a:r>
            <a:endParaRPr kumimoji="1" lang="ja-JP" altLang="en-US" dirty="0"/>
          </a:p>
        </p:txBody>
      </p:sp>
      <p:sp>
        <p:nvSpPr>
          <p:cNvPr id="6" name="実験条件：磁場 2.336 T,  温度 1.33 K…">
            <a:extLst>
              <a:ext uri="{FF2B5EF4-FFF2-40B4-BE49-F238E27FC236}">
                <a16:creationId xmlns:a16="http://schemas.microsoft.com/office/drawing/2014/main" id="{80EBA163-91EC-4ED3-81BC-781BFC93A0AC}"/>
              </a:ext>
            </a:extLst>
          </p:cNvPr>
          <p:cNvSpPr txBox="1"/>
          <p:nvPr/>
        </p:nvSpPr>
        <p:spPr>
          <a:xfrm>
            <a:off x="917208" y="2208368"/>
            <a:ext cx="3970639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2200"/>
            </a:pPr>
            <a:r>
              <a:rPr lang="en-US" sz="2400" dirty="0">
                <a:ea typeface="+mj-ea"/>
              </a:rPr>
              <a:t>Condition</a:t>
            </a:r>
            <a:r>
              <a:rPr sz="2400" dirty="0">
                <a:ea typeface="+mj-ea"/>
              </a:rPr>
              <a:t>：2.336 T,  1.33 K</a:t>
            </a:r>
          </a:p>
        </p:txBody>
      </p:sp>
      <p:grpSp>
        <p:nvGrpSpPr>
          <p:cNvPr id="8" name="グループ">
            <a:extLst>
              <a:ext uri="{FF2B5EF4-FFF2-40B4-BE49-F238E27FC236}">
                <a16:creationId xmlns:a16="http://schemas.microsoft.com/office/drawing/2014/main" id="{065D9930-5851-48DB-95FF-635F2384BBB2}"/>
              </a:ext>
            </a:extLst>
          </p:cNvPr>
          <p:cNvGrpSpPr/>
          <p:nvPr/>
        </p:nvGrpSpPr>
        <p:grpSpPr>
          <a:xfrm>
            <a:off x="6183738" y="2235241"/>
            <a:ext cx="5254018" cy="3940513"/>
            <a:chOff x="0" y="0"/>
            <a:chExt cx="5254016" cy="3940512"/>
          </a:xfrm>
        </p:grpSpPr>
        <p:grpSp>
          <p:nvGrpSpPr>
            <p:cNvPr id="9" name="グループ">
              <a:extLst>
                <a:ext uri="{FF2B5EF4-FFF2-40B4-BE49-F238E27FC236}">
                  <a16:creationId xmlns:a16="http://schemas.microsoft.com/office/drawing/2014/main" id="{80046DE7-9F36-4B8E-A2BF-F5C2AF4368D7}"/>
                </a:ext>
              </a:extLst>
            </p:cNvPr>
            <p:cNvGrpSpPr/>
            <p:nvPr/>
          </p:nvGrpSpPr>
          <p:grpSpPr>
            <a:xfrm>
              <a:off x="0" y="0"/>
              <a:ext cx="5254016" cy="3940512"/>
              <a:chOff x="0" y="0"/>
              <a:chExt cx="5254015" cy="3940511"/>
            </a:xfrm>
          </p:grpSpPr>
          <p:pic>
            <p:nvPicPr>
              <p:cNvPr id="14" name="DNP2.pdf" descr="DNP2.pdf">
                <a:extLst>
                  <a:ext uri="{FF2B5EF4-FFF2-40B4-BE49-F238E27FC236}">
                    <a16:creationId xmlns:a16="http://schemas.microsoft.com/office/drawing/2014/main" id="{D5FC876D-24A3-4C91-9898-148AFA26C0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5254016" cy="394051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5" name="線">
                <a:extLst>
                  <a:ext uri="{FF2B5EF4-FFF2-40B4-BE49-F238E27FC236}">
                    <a16:creationId xmlns:a16="http://schemas.microsoft.com/office/drawing/2014/main" id="{457AEF09-D8A5-460C-8278-3F9878FF64AD}"/>
                  </a:ext>
                </a:extLst>
              </p:cNvPr>
              <p:cNvSpPr/>
              <p:nvPr/>
            </p:nvSpPr>
            <p:spPr>
              <a:xfrm rot="13173255">
                <a:off x="783394" y="675306"/>
                <a:ext cx="1769556" cy="695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41" extrusionOk="0">
                    <a:moveTo>
                      <a:pt x="0" y="4836"/>
                    </a:moveTo>
                    <a:lnTo>
                      <a:pt x="3331" y="14824"/>
                    </a:lnTo>
                    <a:cubicBezTo>
                      <a:pt x="4264" y="17252"/>
                      <a:pt x="5458" y="19033"/>
                      <a:pt x="6794" y="19945"/>
                    </a:cubicBezTo>
                    <a:cubicBezTo>
                      <a:pt x="9220" y="21600"/>
                      <a:pt x="11806" y="20257"/>
                      <a:pt x="13738" y="16428"/>
                    </a:cubicBezTo>
                    <a:lnTo>
                      <a:pt x="21600" y="0"/>
                    </a:lnTo>
                  </a:path>
                </a:pathLst>
              </a:custGeom>
              <a:noFill/>
              <a:ln w="38100" cap="flat">
                <a:solidFill>
                  <a:schemeClr val="accent1">
                    <a:lumOff val="-13575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0" name="マイクロ波導波管">
              <a:extLst>
                <a:ext uri="{FF2B5EF4-FFF2-40B4-BE49-F238E27FC236}">
                  <a16:creationId xmlns:a16="http://schemas.microsoft.com/office/drawing/2014/main" id="{6A8F394E-391B-4F3E-A18E-2C7FF84C5080}"/>
                </a:ext>
              </a:extLst>
            </p:cNvPr>
            <p:cNvSpPr txBox="1"/>
            <p:nvPr/>
          </p:nvSpPr>
          <p:spPr>
            <a:xfrm>
              <a:off x="3177091" y="921627"/>
              <a:ext cx="1106072" cy="318036"/>
            </a:xfrm>
            <a:prstGeom prst="rect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 b="1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rPr lang="en-US" dirty="0"/>
                <a:t>Wave guide</a:t>
              </a:r>
              <a:endParaRPr dirty="0"/>
            </a:p>
          </p:txBody>
        </p:sp>
        <p:sp>
          <p:nvSpPr>
            <p:cNvPr id="11" name="ガラスCRYOSTAT">
              <a:extLst>
                <a:ext uri="{FF2B5EF4-FFF2-40B4-BE49-F238E27FC236}">
                  <a16:creationId xmlns:a16="http://schemas.microsoft.com/office/drawing/2014/main" id="{7A22493B-9BB6-4847-B132-1E7FE04750E1}"/>
                </a:ext>
              </a:extLst>
            </p:cNvPr>
            <p:cNvSpPr txBox="1"/>
            <p:nvPr/>
          </p:nvSpPr>
          <p:spPr>
            <a:xfrm>
              <a:off x="3201644" y="3185614"/>
              <a:ext cx="102657" cy="318036"/>
            </a:xfrm>
            <a:prstGeom prst="rect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 b="1">
                  <a:solidFill>
                    <a:srgbClr val="D36303"/>
                  </a:solidFill>
                </a:defRPr>
              </a:lvl1pPr>
            </a:lstStyle>
            <a:p>
              <a:endParaRPr dirty="0"/>
            </a:p>
          </p:txBody>
        </p:sp>
        <p:sp>
          <p:nvSpPr>
            <p:cNvPr id="12" name="マイクロ波発振器">
              <a:extLst>
                <a:ext uri="{FF2B5EF4-FFF2-40B4-BE49-F238E27FC236}">
                  <a16:creationId xmlns:a16="http://schemas.microsoft.com/office/drawing/2014/main" id="{DE53E4F9-BE0D-46C7-A35F-B1B86BC942D9}"/>
                </a:ext>
              </a:extLst>
            </p:cNvPr>
            <p:cNvSpPr txBox="1"/>
            <p:nvPr/>
          </p:nvSpPr>
          <p:spPr>
            <a:xfrm>
              <a:off x="3177091" y="226182"/>
              <a:ext cx="1955663" cy="318036"/>
            </a:xfrm>
            <a:prstGeom prst="rect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 b="1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rPr lang="en-US" dirty="0"/>
                <a:t>Microwave generator</a:t>
              </a:r>
              <a:endParaRPr dirty="0"/>
            </a:p>
          </p:txBody>
        </p:sp>
        <p:sp>
          <p:nvSpPr>
            <p:cNvPr id="13" name="真空ポンプ">
              <a:extLst>
                <a:ext uri="{FF2B5EF4-FFF2-40B4-BE49-F238E27FC236}">
                  <a16:creationId xmlns:a16="http://schemas.microsoft.com/office/drawing/2014/main" id="{2ECF1A78-654D-43AD-AC02-B4A404EA2576}"/>
                </a:ext>
              </a:extLst>
            </p:cNvPr>
            <p:cNvSpPr txBox="1"/>
            <p:nvPr/>
          </p:nvSpPr>
          <p:spPr>
            <a:xfrm>
              <a:off x="865598" y="857511"/>
              <a:ext cx="1360949" cy="318036"/>
            </a:xfrm>
            <a:prstGeom prst="rect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 b="1">
                  <a:solidFill>
                    <a:schemeClr val="accent1">
                      <a:lumOff val="-13575"/>
                    </a:schemeClr>
                  </a:solidFill>
                </a:defRPr>
              </a:lvl1pPr>
            </a:lstStyle>
            <a:p>
              <a:r>
                <a:rPr lang="en-US" dirty="0"/>
                <a:t>Vacuum pump</a:t>
              </a:r>
              <a:endParaRPr dirty="0"/>
            </a:p>
          </p:txBody>
        </p:sp>
      </p:grp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63084B5-D56F-4ECA-A932-78CE40887B87}"/>
              </a:ext>
            </a:extLst>
          </p:cNvPr>
          <p:cNvSpPr txBox="1"/>
          <p:nvPr/>
        </p:nvSpPr>
        <p:spPr>
          <a:xfrm>
            <a:off x="917208" y="4254172"/>
            <a:ext cx="45304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 sz="2200"/>
            </a:pPr>
            <a:r>
              <a:rPr lang="en-US" altLang="ja-JP" sz="2400" dirty="0"/>
              <a:t>NMR detection :</a:t>
            </a:r>
            <a:r>
              <a:rPr lang="ja-JP" altLang="en-US" sz="2400" dirty="0"/>
              <a:t> </a:t>
            </a:r>
            <a:endParaRPr lang="en-US" altLang="ja-JP" sz="2400" dirty="0"/>
          </a:p>
          <a:p>
            <a:pPr>
              <a:defRPr sz="2200"/>
            </a:pPr>
            <a:r>
              <a:rPr lang="en-US" altLang="ja-JP" sz="2400" dirty="0"/>
              <a:t>Al 25.915 MHz  La 14.505 MHz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106032C-97B6-45DF-9D99-AAD917382651}"/>
              </a:ext>
            </a:extLst>
          </p:cNvPr>
          <p:cNvSpPr txBox="1"/>
          <p:nvPr/>
        </p:nvSpPr>
        <p:spPr>
          <a:xfrm>
            <a:off x="917208" y="3628157"/>
            <a:ext cx="4812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Microwave:  69-71GHz,  200mW </a:t>
            </a:r>
            <a:endParaRPr kumimoji="1" lang="ja-JP" altLang="en-US" sz="2400" dirty="0"/>
          </a:p>
        </p:txBody>
      </p:sp>
      <p:sp>
        <p:nvSpPr>
          <p:cNvPr id="18" name="マイクロ波導波管">
            <a:extLst>
              <a:ext uri="{FF2B5EF4-FFF2-40B4-BE49-F238E27FC236}">
                <a16:creationId xmlns:a16="http://schemas.microsoft.com/office/drawing/2014/main" id="{91338E55-C74C-4414-B13D-D1305CD3A898}"/>
              </a:ext>
            </a:extLst>
          </p:cNvPr>
          <p:cNvSpPr txBox="1"/>
          <p:nvPr/>
        </p:nvSpPr>
        <p:spPr>
          <a:xfrm>
            <a:off x="9385383" y="5420856"/>
            <a:ext cx="1181414" cy="318036"/>
          </a:xfrm>
          <a:prstGeom prst="rect">
            <a:avLst/>
          </a:prstGeom>
          <a:solidFill>
            <a:srgbClr val="D5D5D5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4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Glass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dewar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48A34D3-938C-4F83-B444-5C5781C8055B}"/>
              </a:ext>
            </a:extLst>
          </p:cNvPr>
          <p:cNvSpPr txBox="1"/>
          <p:nvPr/>
        </p:nvSpPr>
        <p:spPr>
          <a:xfrm flipH="1">
            <a:off x="917208" y="2695203"/>
            <a:ext cx="4025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Apparatus : Glass </a:t>
            </a:r>
            <a:r>
              <a:rPr kumimoji="1" lang="en-US" altLang="ja-JP" sz="2400" dirty="0" err="1"/>
              <a:t>dewar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7091773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18AEBC-80C4-4703-9268-1F5FB0D18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043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First results with our grown crystal</a:t>
            </a:r>
            <a:endParaRPr kumimoji="1" lang="ja-JP" altLang="en-US" dirty="0"/>
          </a:p>
        </p:txBody>
      </p:sp>
      <p:grpSp>
        <p:nvGrpSpPr>
          <p:cNvPr id="4" name="グループ">
            <a:extLst>
              <a:ext uri="{FF2B5EF4-FFF2-40B4-BE49-F238E27FC236}">
                <a16:creationId xmlns:a16="http://schemas.microsoft.com/office/drawing/2014/main" id="{1AE65A5E-2D5D-40E7-A3D7-CF41A745EED7}"/>
              </a:ext>
            </a:extLst>
          </p:cNvPr>
          <p:cNvGrpSpPr>
            <a:grpSpLocks noChangeAspect="1"/>
          </p:cNvGrpSpPr>
          <p:nvPr/>
        </p:nvGrpSpPr>
        <p:grpSpPr>
          <a:xfrm>
            <a:off x="6010200" y="2480500"/>
            <a:ext cx="5431884" cy="3576463"/>
            <a:chOff x="0" y="0"/>
            <a:chExt cx="6075696" cy="4000361"/>
          </a:xfrm>
        </p:grpSpPr>
        <p:pic>
          <p:nvPicPr>
            <p:cNvPr id="5" name="al_enhancement0.pdf" descr="al_enhancement0.pdf">
              <a:extLst>
                <a:ext uri="{FF2B5EF4-FFF2-40B4-BE49-F238E27FC236}">
                  <a16:creationId xmlns:a16="http://schemas.microsoft.com/office/drawing/2014/main" id="{E69AB07B-8D95-452D-A1AB-DC0CE8B4D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6075697" cy="40003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四角形">
              <a:extLst>
                <a:ext uri="{FF2B5EF4-FFF2-40B4-BE49-F238E27FC236}">
                  <a16:creationId xmlns:a16="http://schemas.microsoft.com/office/drawing/2014/main" id="{4D143672-CC36-44E5-9F20-955AC4A4A889}"/>
                </a:ext>
              </a:extLst>
            </p:cNvPr>
            <p:cNvSpPr/>
            <p:nvPr/>
          </p:nvSpPr>
          <p:spPr>
            <a:xfrm>
              <a:off x="2031657" y="158808"/>
              <a:ext cx="1025198" cy="22485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  <a:endParaRPr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方程式">
                  <a:extLst>
                    <a:ext uri="{FF2B5EF4-FFF2-40B4-BE49-F238E27FC236}">
                      <a16:creationId xmlns:a16="http://schemas.microsoft.com/office/drawing/2014/main" id="{A902F70B-34E7-4D9E-A60C-5A49A40295DD}"/>
                    </a:ext>
                  </a:extLst>
                </p:cNvPr>
                <p:cNvSpPr txBox="1"/>
                <p:nvPr/>
              </p:nvSpPr>
              <p:spPr>
                <a:xfrm>
                  <a:off x="2116478" y="234516"/>
                  <a:ext cx="863431" cy="13392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>
                    <a:defRPr sz="1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1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2.45±0.03</m:t>
                        </m:r>
                      </m:oMath>
                    </m:oMathPara>
                  </a14:m>
                  <a:endParaRPr sz="1500"/>
                </a:p>
              </p:txBody>
            </p:sp>
          </mc:Choice>
          <mc:Fallback xmlns="">
            <p:sp>
              <p:nvSpPr>
                <p:cNvPr id="26" name="方程式">
                  <a:extLst>
                    <a:ext uri="{FF2B5EF4-FFF2-40B4-BE49-F238E27FC236}">
                      <a16:creationId xmlns:a16="http://schemas.microsoft.com/office/drawing/2014/main" id="{1A61B570-B71E-468E-B713-C085202742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6478" y="234516"/>
                  <a:ext cx="863431" cy="133922"/>
                </a:xfrm>
                <a:prstGeom prst="rect">
                  <a:avLst/>
                </a:prstGeom>
                <a:blipFill>
                  <a:blip r:embed="rId6"/>
                  <a:stretch>
                    <a:fillRect l="-8594" r="-28125" b="-130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" name="la_enhancement0.pdf" descr="la_enhancement0.pdf">
            <a:extLst>
              <a:ext uri="{FF2B5EF4-FFF2-40B4-BE49-F238E27FC236}">
                <a16:creationId xmlns:a16="http://schemas.microsoft.com/office/drawing/2014/main" id="{FA67AD50-5758-44CE-AAE2-9568C0A83B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142" y="2480500"/>
            <a:ext cx="5343974" cy="359404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03901A0-12EC-4148-A2C8-E670A955C791}"/>
              </a:ext>
            </a:extLst>
          </p:cNvPr>
          <p:cNvSpPr txBox="1"/>
          <p:nvPr/>
        </p:nvSpPr>
        <p:spPr>
          <a:xfrm>
            <a:off x="782573" y="2120472"/>
            <a:ext cx="1744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La spectrum</a:t>
            </a:r>
            <a:endParaRPr kumimoji="1" lang="ja-JP" altLang="en-US" sz="2000" b="1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55B764-F110-4ABD-A743-DCE1BB96E374}"/>
              </a:ext>
            </a:extLst>
          </p:cNvPr>
          <p:cNvSpPr txBox="1"/>
          <p:nvPr/>
        </p:nvSpPr>
        <p:spPr>
          <a:xfrm>
            <a:off x="6610574" y="2172280"/>
            <a:ext cx="16850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/>
              <a:t>Al</a:t>
            </a:r>
            <a:r>
              <a:rPr kumimoji="1" lang="en-US" altLang="ja-JP" sz="2000" b="1" dirty="0"/>
              <a:t> spectrum</a:t>
            </a:r>
            <a:endParaRPr kumimoji="1" lang="ja-JP" alt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BCD87458-5D2B-4054-BCB3-A63139C3D0DC}"/>
                  </a:ext>
                </a:extLst>
              </p:cNvPr>
              <p:cNvSpPr txBox="1"/>
              <p:nvPr/>
            </p:nvSpPr>
            <p:spPr>
              <a:xfrm>
                <a:off x="3709238" y="3432783"/>
                <a:ext cx="1538818" cy="4124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type m:val="skw"/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↔+</m:t>
                      </m:r>
                      <m:f>
                        <m:fPr>
                          <m:type m:val="skw"/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1" lang="ja-JP" altLang="en-US" sz="1600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BCD87458-5D2B-4054-BCB3-A63139C3D0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9238" y="3432783"/>
                <a:ext cx="1538818" cy="412485"/>
              </a:xfrm>
              <a:prstGeom prst="rect">
                <a:avLst/>
              </a:prstGeom>
              <a:blipFill>
                <a:blip r:embed="rId8"/>
                <a:stretch>
                  <a:fillRect l="-2767" t="-108824" r="-33992" b="-1735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1EDA046D-AE2D-45C5-B726-21CE77429280}"/>
                  </a:ext>
                </a:extLst>
              </p:cNvPr>
              <p:cNvSpPr txBox="1"/>
              <p:nvPr/>
            </p:nvSpPr>
            <p:spPr>
              <a:xfrm>
                <a:off x="1571492" y="6373028"/>
                <a:ext cx="26161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𝑣𝑒𝑐𝑡𝑜𝑟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=0.202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±0.011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1EDA046D-AE2D-45C5-B726-21CE774292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492" y="6373028"/>
                <a:ext cx="261610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4A35616-8C8E-44FD-979E-32F57358C656}"/>
              </a:ext>
            </a:extLst>
          </p:cNvPr>
          <p:cNvSpPr txBox="1"/>
          <p:nvPr/>
        </p:nvSpPr>
        <p:spPr>
          <a:xfrm>
            <a:off x="8909019" y="2164016"/>
            <a:ext cx="2533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Condition: 2.3 T, 1.3 K</a:t>
            </a:r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82B3F66-7EC9-483B-9FA2-2FA6F716EAE8}"/>
              </a:ext>
            </a:extLst>
          </p:cNvPr>
          <p:cNvSpPr txBox="1"/>
          <p:nvPr/>
        </p:nvSpPr>
        <p:spPr>
          <a:xfrm>
            <a:off x="754529" y="1730574"/>
            <a:ext cx="2284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accent1"/>
                </a:solidFill>
              </a:rPr>
              <a:t>0.05mol% crystal</a:t>
            </a:r>
            <a:endParaRPr kumimoji="1" lang="ja-JP" altLang="en-US" sz="2000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F077B5CC-8D35-40CD-ABA8-8667F75EFEC5}"/>
                  </a:ext>
                </a:extLst>
              </p:cNvPr>
              <p:cNvSpPr txBox="1"/>
              <p:nvPr/>
            </p:nvSpPr>
            <p:spPr>
              <a:xfrm flipH="1">
                <a:off x="838200" y="6001019"/>
                <a:ext cx="33147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/>
                  <a:t>Enhancement </a:t>
                </a:r>
                <a14:m>
                  <m:oMath xmlns:m="http://schemas.openxmlformats.org/officeDocument/2006/math">
                    <m:r>
                      <a:rPr kumimoji="1" lang="en-US" altLang="ja-JP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kumimoji="1" lang="en-US" altLang="ja-JP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ja-JP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𝟔𝟖</m:t>
                    </m:r>
                    <m:r>
                      <a:rPr kumimoji="1" lang="en-US" altLang="ja-JP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kumimoji="1" lang="en-US" altLang="ja-JP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kumimoji="1" lang="en-US" altLang="ja-JP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kumimoji="1" lang="en-US" altLang="ja-JP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𝟐𝟎</m:t>
                    </m:r>
                  </m:oMath>
                </a14:m>
                <a:endParaRPr kumimoji="1" lang="ja-JP" altLang="en-US" b="1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F077B5CC-8D35-40CD-ABA8-8667F75EFE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38200" y="6001019"/>
                <a:ext cx="3314700" cy="369332"/>
              </a:xfrm>
              <a:prstGeom prst="rect">
                <a:avLst/>
              </a:prstGeom>
              <a:blipFill>
                <a:blip r:embed="rId10"/>
                <a:stretch>
                  <a:fillRect l="-1657" t="-6557" b="-262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F761F749-7F81-461C-903F-A93C0D5DFF88}"/>
                  </a:ext>
                </a:extLst>
              </p:cNvPr>
              <p:cNvSpPr txBox="1"/>
              <p:nvPr/>
            </p:nvSpPr>
            <p:spPr>
              <a:xfrm flipH="1">
                <a:off x="6616016" y="5993108"/>
                <a:ext cx="33147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/>
                  <a:t>Enhancement </a:t>
                </a:r>
                <a14:m>
                  <m:oMath xmlns:m="http://schemas.openxmlformats.org/officeDocument/2006/math">
                    <m:r>
                      <a:rPr kumimoji="1" lang="en-US" altLang="ja-JP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kumimoji="1" lang="en-US" altLang="ja-JP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ja-JP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𝟒𝟓</m:t>
                    </m:r>
                    <m:r>
                      <a:rPr kumimoji="1" lang="en-US" altLang="ja-JP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kumimoji="1" lang="en-US" altLang="ja-JP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kumimoji="1" lang="en-US" altLang="ja-JP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kumimoji="1" lang="en-US" altLang="ja-JP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𝟎𝟑</m:t>
                    </m:r>
                  </m:oMath>
                </a14:m>
                <a:endParaRPr kumimoji="1" lang="ja-JP" altLang="en-US" b="1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F761F749-7F81-461C-903F-A93C0D5DFF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616016" y="5993108"/>
                <a:ext cx="3314700" cy="369332"/>
              </a:xfrm>
              <a:prstGeom prst="rect">
                <a:avLst/>
              </a:prstGeom>
              <a:blipFill>
                <a:blip r:embed="rId11"/>
                <a:stretch>
                  <a:fillRect l="-1471" t="-6557" b="-262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76CAFFE-9B50-4F24-925C-0C0FAF5D3A6E}"/>
              </a:ext>
            </a:extLst>
          </p:cNvPr>
          <p:cNvSpPr txBox="1"/>
          <p:nvPr/>
        </p:nvSpPr>
        <p:spPr>
          <a:xfrm>
            <a:off x="740505" y="1190168"/>
            <a:ext cx="10515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F</a:t>
            </a:r>
            <a:r>
              <a:rPr kumimoji="1" lang="en-US" altLang="ja-JP" sz="2400" dirty="0">
                <a:solidFill>
                  <a:srgbClr val="FF0000"/>
                </a:solidFill>
              </a:rPr>
              <a:t>irst observation </a:t>
            </a:r>
            <a:r>
              <a:rPr kumimoji="1" lang="en-US" altLang="ja-JP" sz="2400" dirty="0"/>
              <a:t>of the enhancement </a:t>
            </a:r>
            <a:r>
              <a:rPr kumimoji="1" lang="en-US" altLang="ja-JP" sz="2400" dirty="0">
                <a:solidFill>
                  <a:srgbClr val="FF0000"/>
                </a:solidFill>
              </a:rPr>
              <a:t>with the crystal grown by ourselves</a:t>
            </a:r>
            <a:r>
              <a:rPr kumimoji="1" lang="en-US" altLang="ja-JP" sz="2400" dirty="0"/>
              <a:t>.  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1847928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244CFC-503C-41B1-B915-C2E62EE19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6143"/>
            <a:ext cx="10515600" cy="1108500"/>
          </a:xfrm>
        </p:spPr>
        <p:txBody>
          <a:bodyPr/>
          <a:lstStyle/>
          <a:p>
            <a:r>
              <a:rPr kumimoji="1" lang="en-US" altLang="ja-JP" dirty="0"/>
              <a:t>Buildup &amp; relaxation </a:t>
            </a:r>
            <a:endParaRPr kumimoji="1" lang="ja-JP" altLang="en-US" dirty="0"/>
          </a:p>
        </p:txBody>
      </p:sp>
      <p:pic>
        <p:nvPicPr>
          <p:cNvPr id="3" name="buildup_dnp_la.pdf" descr="buildup_dnp_la.pdf">
            <a:extLst>
              <a:ext uri="{FF2B5EF4-FFF2-40B4-BE49-F238E27FC236}">
                <a16:creationId xmlns:a16="http://schemas.microsoft.com/office/drawing/2014/main" id="{4976E202-70B2-4056-85EC-80B884DAD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507" y="2053171"/>
            <a:ext cx="4923949" cy="4690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relaxation_dnp_la.pdf" descr="relaxation_dnp_la.pdf">
            <a:extLst>
              <a:ext uri="{FF2B5EF4-FFF2-40B4-BE49-F238E27FC236}">
                <a16:creationId xmlns:a16="http://schemas.microsoft.com/office/drawing/2014/main" id="{A173281E-8001-4A7F-B77A-B2A38D5A6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184" y="2053171"/>
            <a:ext cx="4930616" cy="4710589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318B9879-A9F8-4681-B2D8-567C0F844491}"/>
                  </a:ext>
                </a:extLst>
              </p:cNvPr>
              <p:cNvSpPr txBox="1"/>
              <p:nvPr/>
            </p:nvSpPr>
            <p:spPr>
              <a:xfrm>
                <a:off x="1275907" y="1054588"/>
                <a:ext cx="473604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/>
                  <a:t>La NMR signal </a:t>
                </a:r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type m:val="skw"/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kumimoji="1" lang="en-US" altLang="ja-JP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↔+</m:t>
                    </m:r>
                    <m:f>
                      <m:fPr>
                        <m:type m:val="skw"/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kumimoji="1" lang="en-US" altLang="ja-JP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sz="2000" dirty="0"/>
                  <a:t>transition </a:t>
                </a:r>
                <a:endParaRPr kumimoji="1" lang="ja-JP" altLang="en-US" sz="20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318B9879-A9F8-4681-B2D8-567C0F844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907" y="1054588"/>
                <a:ext cx="4736040" cy="400110"/>
              </a:xfrm>
              <a:prstGeom prst="rect">
                <a:avLst/>
              </a:prstGeom>
              <a:blipFill>
                <a:blip r:embed="rId4"/>
                <a:stretch>
                  <a:fillRect l="-1287" t="-116667" r="-386" b="-177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DF210A43-31B4-4264-8A88-0C173512B38F}"/>
                  </a:ext>
                </a:extLst>
              </p:cNvPr>
              <p:cNvSpPr txBox="1"/>
              <p:nvPr/>
            </p:nvSpPr>
            <p:spPr>
              <a:xfrm>
                <a:off x="1275907" y="1553319"/>
                <a:ext cx="386195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/>
                  <a:t>Buildup time </a:t>
                </a:r>
                <a14:m>
                  <m:oMath xmlns:m="http://schemas.openxmlformats.org/officeDocument/2006/math">
                    <m:r>
                      <a:rPr kumimoji="1" lang="en-US" altLang="ja-JP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</m:oMath>
                </a14:m>
                <a:r>
                  <a:rPr kumimoji="1" lang="ja-JP" altLang="en-US" sz="2000" dirty="0"/>
                  <a:t> </a:t>
                </a:r>
                <a:r>
                  <a:rPr lang="en-US" altLang="ja-JP" sz="2000" dirty="0"/>
                  <a:t>R</a:t>
                </a:r>
                <a:r>
                  <a:rPr kumimoji="1" lang="en-US" altLang="ja-JP" sz="2000" dirty="0"/>
                  <a:t>elaxation time</a:t>
                </a:r>
                <a:endParaRPr kumimoji="1" lang="ja-JP" altLang="en-US" sz="20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DF210A43-31B4-4264-8A88-0C173512B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907" y="1553319"/>
                <a:ext cx="3861955" cy="400110"/>
              </a:xfrm>
              <a:prstGeom prst="rect">
                <a:avLst/>
              </a:prstGeom>
              <a:blipFill>
                <a:blip r:embed="rId5"/>
                <a:stretch>
                  <a:fillRect l="-1577" t="-7692" r="-789" b="-2923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2A49555-BB63-4E95-8202-B00A0A23A9AF}"/>
              </a:ext>
            </a:extLst>
          </p:cNvPr>
          <p:cNvSpPr txBox="1"/>
          <p:nvPr/>
        </p:nvSpPr>
        <p:spPr>
          <a:xfrm>
            <a:off x="2593510" y="4504865"/>
            <a:ext cx="2848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caused</a:t>
            </a:r>
            <a:r>
              <a:rPr kumimoji="1" lang="en-US" altLang="ja-JP" dirty="0"/>
              <a:t> by the </a:t>
            </a:r>
            <a:r>
              <a:rPr kumimoji="1" lang="en-US" altLang="ja-JP" dirty="0">
                <a:solidFill>
                  <a:srgbClr val="FF0000"/>
                </a:solidFill>
              </a:rPr>
              <a:t>relaxation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6A02D76-2334-4CD8-84DA-B08CFEC304BE}"/>
              </a:ext>
            </a:extLst>
          </p:cNvPr>
          <p:cNvSpPr txBox="1"/>
          <p:nvPr/>
        </p:nvSpPr>
        <p:spPr>
          <a:xfrm>
            <a:off x="8888492" y="1115023"/>
            <a:ext cx="2533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Condition: 2.3 T, 1.3 K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A9D7408-FE60-47D0-910D-2F73DCF1BAE7}"/>
              </a:ext>
            </a:extLst>
          </p:cNvPr>
          <p:cNvSpPr txBox="1"/>
          <p:nvPr/>
        </p:nvSpPr>
        <p:spPr>
          <a:xfrm>
            <a:off x="7946136" y="3529584"/>
            <a:ext cx="2408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Short relaxation time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554710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774702-692A-4461-B315-6510853DA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Second attempt </a:t>
            </a:r>
            <a:endParaRPr kumimoji="1" lang="ja-JP" altLang="en-US" dirty="0"/>
          </a:p>
        </p:txBody>
      </p:sp>
      <p:pic>
        <p:nvPicPr>
          <p:cNvPr id="3" name="イメージ" descr="イメージ">
            <a:extLst>
              <a:ext uri="{FF2B5EF4-FFF2-40B4-BE49-F238E27FC236}">
                <a16:creationId xmlns:a16="http://schemas.microsoft.com/office/drawing/2014/main" id="{7D1FA16F-2CCD-4586-A743-0099A6DB7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24" y="2440561"/>
            <a:ext cx="5412549" cy="3598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イメージ" descr="イメージ">
            <a:extLst>
              <a:ext uri="{FF2B5EF4-FFF2-40B4-BE49-F238E27FC236}">
                <a16:creationId xmlns:a16="http://schemas.microsoft.com/office/drawing/2014/main" id="{B6944311-3B5E-4C66-984C-02DDE21D2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623" y="2440561"/>
            <a:ext cx="5142638" cy="372598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21D8E07-5D5C-42EA-9122-E071A8B23B68}"/>
              </a:ext>
            </a:extLst>
          </p:cNvPr>
          <p:cNvSpPr txBox="1"/>
          <p:nvPr/>
        </p:nvSpPr>
        <p:spPr>
          <a:xfrm>
            <a:off x="943250" y="2607028"/>
            <a:ext cx="16850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accent1"/>
                </a:solidFill>
              </a:rPr>
              <a:t>Al spectrum</a:t>
            </a:r>
            <a:endParaRPr kumimoji="1" lang="ja-JP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6229AF9-3945-4E55-8D3B-05B511FE6502}"/>
              </a:ext>
            </a:extLst>
          </p:cNvPr>
          <p:cNvSpPr txBox="1"/>
          <p:nvPr/>
        </p:nvSpPr>
        <p:spPr>
          <a:xfrm>
            <a:off x="838200" y="1440898"/>
            <a:ext cx="2789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accent1"/>
                </a:solidFill>
              </a:rPr>
              <a:t>0.01 mol% crystal</a:t>
            </a:r>
            <a:endParaRPr kumimoji="1" lang="ja-JP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CE7A608-2535-406C-8820-696B0685893C}"/>
              </a:ext>
            </a:extLst>
          </p:cNvPr>
          <p:cNvSpPr txBox="1"/>
          <p:nvPr/>
        </p:nvSpPr>
        <p:spPr>
          <a:xfrm>
            <a:off x="3833201" y="1458685"/>
            <a:ext cx="4525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Expectation of </a:t>
            </a:r>
            <a:r>
              <a:rPr kumimoji="1" lang="en-US" altLang="ja-JP" sz="2000" dirty="0">
                <a:solidFill>
                  <a:srgbClr val="FF0000"/>
                </a:solidFill>
              </a:rPr>
              <a:t>longer</a:t>
            </a:r>
            <a:r>
              <a:rPr kumimoji="1" lang="en-US" altLang="ja-JP" sz="2000" dirty="0"/>
              <a:t> relaxation time</a:t>
            </a:r>
            <a:endParaRPr kumimoji="1" lang="ja-JP" altLang="en-US" sz="2000" dirty="0"/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42BC84E8-21D5-4ABC-A10B-EFC0F61BC602}"/>
              </a:ext>
            </a:extLst>
          </p:cNvPr>
          <p:cNvCxnSpPr/>
          <p:nvPr/>
        </p:nvCxnSpPr>
        <p:spPr>
          <a:xfrm flipH="1">
            <a:off x="5992768" y="2673663"/>
            <a:ext cx="5015023" cy="0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97D604C-6D16-415F-8382-790BEFFEC2CB}"/>
              </a:ext>
            </a:extLst>
          </p:cNvPr>
          <p:cNvSpPr txBox="1"/>
          <p:nvPr/>
        </p:nvSpPr>
        <p:spPr>
          <a:xfrm>
            <a:off x="9616236" y="4118888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Not saturated !!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2163EDE-CE6A-4272-B440-2A8E7A743BDF}"/>
              </a:ext>
            </a:extLst>
          </p:cNvPr>
          <p:cNvSpPr txBox="1"/>
          <p:nvPr/>
        </p:nvSpPr>
        <p:spPr>
          <a:xfrm>
            <a:off x="4940986" y="2530084"/>
            <a:ext cx="75954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/>
              <a:t>80 min</a:t>
            </a:r>
            <a:endParaRPr kumimoji="1" lang="ja-JP" altLang="en-US" sz="1200" b="1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3C67558-89B3-4D5E-A89B-BF468C15FA1B}"/>
              </a:ext>
            </a:extLst>
          </p:cNvPr>
          <p:cNvSpPr txBox="1"/>
          <p:nvPr/>
        </p:nvSpPr>
        <p:spPr>
          <a:xfrm flipH="1">
            <a:off x="943250" y="1940729"/>
            <a:ext cx="2869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Enhancement &gt; 14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88F18F4-4E26-4AA0-A1E9-7FE8BEE4C744}"/>
              </a:ext>
            </a:extLst>
          </p:cNvPr>
          <p:cNvSpPr txBox="1"/>
          <p:nvPr/>
        </p:nvSpPr>
        <p:spPr>
          <a:xfrm>
            <a:off x="8954195" y="1043773"/>
            <a:ext cx="2533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Condition: 2.3 T, 1.3 K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037816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2D9AF9-3A5F-41F5-B881-1ACC1983A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58" y="212787"/>
            <a:ext cx="10515600" cy="1325563"/>
          </a:xfrm>
        </p:spPr>
        <p:txBody>
          <a:bodyPr/>
          <a:lstStyle/>
          <a:p>
            <a:r>
              <a:rPr lang="en-US" altLang="ja-JP" dirty="0"/>
              <a:t>Target materials (DNP)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D32CB9F-4E79-4E2E-BB26-E1EF1C2346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88" y="1924420"/>
            <a:ext cx="2271310" cy="146875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6C1FC66-82DD-4001-A273-F575FDA4BC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078" y="1388905"/>
            <a:ext cx="3004955" cy="225371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0197587-7A52-4D9F-8AB1-9AAB7E07FC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145" y="4006989"/>
            <a:ext cx="1287960" cy="118738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5976C27-23DA-41C7-9416-BB8AEFEA1328}"/>
              </a:ext>
            </a:extLst>
          </p:cNvPr>
          <p:cNvSpPr txBox="1"/>
          <p:nvPr/>
        </p:nvSpPr>
        <p:spPr>
          <a:xfrm>
            <a:off x="1530515" y="3120569"/>
            <a:ext cx="196399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Ethylene</a:t>
            </a:r>
            <a:r>
              <a:rPr lang="ja-JP" altLang="en-US" sz="2000" dirty="0"/>
              <a:t> </a:t>
            </a:r>
            <a:r>
              <a:rPr lang="en-US" altLang="ja-JP" sz="2000" dirty="0"/>
              <a:t>glycol</a:t>
            </a:r>
            <a:endParaRPr kumimoji="1" lang="ja-JP" altLang="en-US" sz="20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E897E4C-B7CA-4926-B1AE-AB0A46C72D75}"/>
              </a:ext>
            </a:extLst>
          </p:cNvPr>
          <p:cNvSpPr txBox="1"/>
          <p:nvPr/>
        </p:nvSpPr>
        <p:spPr>
          <a:xfrm>
            <a:off x="4600771" y="3120569"/>
            <a:ext cx="110158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Butanol</a:t>
            </a:r>
            <a:endParaRPr kumimoji="1" lang="ja-JP" altLang="en-US" sz="20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0015DD7-0F09-4A03-9E1D-9324812DF7E3}"/>
              </a:ext>
            </a:extLst>
          </p:cNvPr>
          <p:cNvSpPr txBox="1"/>
          <p:nvPr/>
        </p:nvSpPr>
        <p:spPr>
          <a:xfrm>
            <a:off x="1576145" y="5192504"/>
            <a:ext cx="129715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Ammonia</a:t>
            </a:r>
            <a:endParaRPr kumimoji="1" lang="ja-JP" altLang="en-US" sz="2000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DB67E0B-A7EA-4283-8CDD-9DE5D5E4C0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84" y="4517529"/>
            <a:ext cx="1210232" cy="6713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F6DFA1C-5B9F-4EEE-80F2-A77F1E0C3772}"/>
              </a:ext>
            </a:extLst>
          </p:cNvPr>
          <p:cNvSpPr txBox="1"/>
          <p:nvPr/>
        </p:nvSpPr>
        <p:spPr>
          <a:xfrm>
            <a:off x="6915235" y="5242389"/>
            <a:ext cx="2281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Lithium</a:t>
            </a:r>
            <a:r>
              <a:rPr lang="ja-JP" altLang="en-US" sz="2000" dirty="0"/>
              <a:t> </a:t>
            </a:r>
            <a:r>
              <a:rPr lang="en-US" altLang="ja-JP" sz="2000" dirty="0"/>
              <a:t>deuteride</a:t>
            </a:r>
            <a:endParaRPr kumimoji="1" lang="ja-JP" altLang="en-US" sz="20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21CE0BC-EC7F-4778-B6ED-926AE46A964C}"/>
              </a:ext>
            </a:extLst>
          </p:cNvPr>
          <p:cNvSpPr txBox="1"/>
          <p:nvPr/>
        </p:nvSpPr>
        <p:spPr>
          <a:xfrm>
            <a:off x="697942" y="1339309"/>
            <a:ext cx="5638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0070C0"/>
                </a:solidFill>
              </a:rPr>
              <a:t>Chemically-doped</a:t>
            </a:r>
            <a:r>
              <a:rPr kumimoji="1" lang="ja-JP" altLang="en-US" sz="2400" b="1" dirty="0">
                <a:solidFill>
                  <a:srgbClr val="0070C0"/>
                </a:solidFill>
              </a:rPr>
              <a:t> </a:t>
            </a:r>
            <a:r>
              <a:rPr kumimoji="1" lang="en-US" altLang="ja-JP" sz="2400" b="1" dirty="0">
                <a:solidFill>
                  <a:srgbClr val="0070C0"/>
                </a:solidFill>
              </a:rPr>
              <a:t>Glassy</a:t>
            </a:r>
            <a:r>
              <a:rPr kumimoji="1" lang="ja-JP" altLang="en-US" sz="2400" b="1" dirty="0">
                <a:solidFill>
                  <a:srgbClr val="0070C0"/>
                </a:solidFill>
              </a:rPr>
              <a:t> </a:t>
            </a:r>
            <a:r>
              <a:rPr kumimoji="1" lang="en-US" altLang="ja-JP" sz="2400" b="1" dirty="0">
                <a:solidFill>
                  <a:srgbClr val="0070C0"/>
                </a:solidFill>
              </a:rPr>
              <a:t>materials 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C307F59E-86B0-4AA8-B153-FD6BF478D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35" y="1913991"/>
            <a:ext cx="2136388" cy="1173071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F1FE569-B241-4AE3-92BB-4BB5C6113752}"/>
              </a:ext>
            </a:extLst>
          </p:cNvPr>
          <p:cNvSpPr txBox="1"/>
          <p:nvPr/>
        </p:nvSpPr>
        <p:spPr>
          <a:xfrm>
            <a:off x="7328361" y="3120569"/>
            <a:ext cx="1244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Propanol</a:t>
            </a:r>
            <a:endParaRPr kumimoji="1" lang="ja-JP" altLang="en-US" sz="20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2EEF088-F3A2-42BB-9722-4A496B63967A}"/>
              </a:ext>
            </a:extLst>
          </p:cNvPr>
          <p:cNvSpPr txBox="1"/>
          <p:nvPr/>
        </p:nvSpPr>
        <p:spPr>
          <a:xfrm>
            <a:off x="715828" y="3581565"/>
            <a:ext cx="3081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0070C0"/>
                </a:solidFill>
              </a:rPr>
              <a:t>Irradiated materials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1C6636E-182B-4F48-8901-6250006A6236}"/>
              </a:ext>
            </a:extLst>
          </p:cNvPr>
          <p:cNvSpPr txBox="1"/>
          <p:nvPr/>
        </p:nvSpPr>
        <p:spPr>
          <a:xfrm>
            <a:off x="6516538" y="1399288"/>
            <a:ext cx="4366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Paramagnetic</a:t>
            </a:r>
            <a:r>
              <a:rPr lang="ja-JP" altLang="en-US" sz="2000" dirty="0"/>
              <a:t> </a:t>
            </a:r>
            <a:r>
              <a:rPr lang="en-US" altLang="ja-JP" sz="2000" dirty="0"/>
              <a:t>ions</a:t>
            </a:r>
            <a:r>
              <a:rPr lang="ja-JP" altLang="en-US" sz="2000" dirty="0"/>
              <a:t> </a:t>
            </a:r>
            <a:r>
              <a:rPr lang="en-US" altLang="ja-JP" sz="2000" dirty="0"/>
              <a:t>:</a:t>
            </a:r>
            <a:r>
              <a:rPr lang="ja-JP" altLang="en-US" sz="2000" dirty="0"/>
              <a:t> </a:t>
            </a:r>
            <a:r>
              <a:rPr kumimoji="1" lang="en-US" altLang="ja-JP" sz="2000" dirty="0"/>
              <a:t>Cr(V) </a:t>
            </a:r>
            <a:r>
              <a:rPr lang="en-US" altLang="ja-JP" sz="2000" dirty="0"/>
              <a:t>complex</a:t>
            </a:r>
            <a:r>
              <a:rPr kumimoji="1" lang="en-US" altLang="ja-JP" sz="2000" dirty="0"/>
              <a:t> </a:t>
            </a:r>
            <a:endParaRPr kumimoji="1" lang="ja-JP" altLang="en-US" sz="20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0DBE904-9F62-4023-B30E-6719FAFB9BC5}"/>
              </a:ext>
            </a:extLst>
          </p:cNvPr>
          <p:cNvSpPr txBox="1"/>
          <p:nvPr/>
        </p:nvSpPr>
        <p:spPr>
          <a:xfrm>
            <a:off x="4608944" y="4539907"/>
            <a:ext cx="864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Li-H</a:t>
            </a:r>
            <a:endParaRPr kumimoji="1" lang="ja-JP" altLang="en-US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BF64964-357B-4ECD-B6CA-A13C7084FE5D}"/>
              </a:ext>
            </a:extLst>
          </p:cNvPr>
          <p:cNvSpPr txBox="1"/>
          <p:nvPr/>
        </p:nvSpPr>
        <p:spPr>
          <a:xfrm>
            <a:off x="4110672" y="5215286"/>
            <a:ext cx="2032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Lithium</a:t>
            </a:r>
            <a:r>
              <a:rPr lang="ja-JP" altLang="en-US" sz="2000" dirty="0"/>
              <a:t> </a:t>
            </a:r>
            <a:r>
              <a:rPr lang="en-US" altLang="ja-JP" sz="2000" dirty="0"/>
              <a:t>hydride</a:t>
            </a:r>
            <a:endParaRPr kumimoji="1" lang="ja-JP" altLang="en-US" sz="20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4EB196D-B50C-400A-9E8E-0647E1501B2A}"/>
              </a:ext>
            </a:extLst>
          </p:cNvPr>
          <p:cNvSpPr txBox="1"/>
          <p:nvPr/>
        </p:nvSpPr>
        <p:spPr>
          <a:xfrm>
            <a:off x="4667406" y="3623120"/>
            <a:ext cx="6345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Paramagnetic ions: Radicals produced by irradiation</a:t>
            </a:r>
            <a:endParaRPr kumimoji="1" lang="ja-JP" altLang="en-US" sz="20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14F37A-5033-47D6-B811-339763E3B563}"/>
              </a:ext>
            </a:extLst>
          </p:cNvPr>
          <p:cNvSpPr txBox="1"/>
          <p:nvPr/>
        </p:nvSpPr>
        <p:spPr>
          <a:xfrm>
            <a:off x="1408354" y="6212787"/>
            <a:ext cx="8962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Practical target : </a:t>
            </a:r>
            <a:r>
              <a:rPr lang="en-US" altLang="ja-JP" sz="2000" dirty="0">
                <a:solidFill>
                  <a:srgbClr val="FF0000"/>
                </a:solidFill>
              </a:rPr>
              <a:t>only proton and deuteron</a:t>
            </a:r>
            <a:r>
              <a:rPr lang="en-US" altLang="ja-JP" sz="2000" dirty="0"/>
              <a:t>   typical P(p)&gt;90%</a:t>
            </a:r>
            <a:r>
              <a:rPr lang="ja-JP" altLang="en-US" sz="2000" dirty="0" err="1"/>
              <a:t>、</a:t>
            </a:r>
            <a:r>
              <a:rPr lang="en-US" altLang="ja-JP" sz="2000" dirty="0"/>
              <a:t>p(d)&gt;50%</a:t>
            </a:r>
            <a:r>
              <a:rPr kumimoji="1" lang="en-US" altLang="ja-JP" sz="2000" dirty="0"/>
              <a:t> </a:t>
            </a:r>
            <a:endParaRPr kumimoji="1" lang="ja-JP" altLang="en-US" sz="20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67E5C89-A858-4ECF-82B7-78509146301F}"/>
              </a:ext>
            </a:extLst>
          </p:cNvPr>
          <p:cNvSpPr txBox="1"/>
          <p:nvPr/>
        </p:nvSpPr>
        <p:spPr>
          <a:xfrm flipH="1">
            <a:off x="5987143" y="5767555"/>
            <a:ext cx="5063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Flexible target size,  high rate of contents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2470425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764E67-416C-41A7-BA5E-A72E19F0D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84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DNP mechanism</a:t>
            </a:r>
            <a:endParaRPr kumimoji="1" lang="ja-JP" altLang="en-US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EF515B5-B0BD-433A-87A8-7615353B041C}"/>
              </a:ext>
            </a:extLst>
          </p:cNvPr>
          <p:cNvGrpSpPr/>
          <p:nvPr/>
        </p:nvGrpSpPr>
        <p:grpSpPr>
          <a:xfrm>
            <a:off x="395340" y="-1242867"/>
            <a:ext cx="3778180" cy="7915813"/>
            <a:chOff x="1709790" y="-1362613"/>
            <a:chExt cx="3778180" cy="7915813"/>
          </a:xfrm>
        </p:grpSpPr>
        <p:sp>
          <p:nvSpPr>
            <p:cNvPr id="4" name="角丸四角形 33">
              <a:extLst>
                <a:ext uri="{FF2B5EF4-FFF2-40B4-BE49-F238E27FC236}">
                  <a16:creationId xmlns:a16="http://schemas.microsoft.com/office/drawing/2014/main" id="{FEA6C5B2-DFDD-4D4E-BC57-67AE7B005441}"/>
                </a:ext>
              </a:extLst>
            </p:cNvPr>
            <p:cNvSpPr/>
            <p:nvPr/>
          </p:nvSpPr>
          <p:spPr>
            <a:xfrm>
              <a:off x="1709790" y="1600199"/>
              <a:ext cx="3778180" cy="495300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" name="直線コネクタ 4">
              <a:extLst>
                <a:ext uri="{FF2B5EF4-FFF2-40B4-BE49-F238E27FC236}">
                  <a16:creationId xmlns:a16="http://schemas.microsoft.com/office/drawing/2014/main" id="{569D6754-E247-4053-BD6D-9013EB99238A}"/>
                </a:ext>
              </a:extLst>
            </p:cNvPr>
            <p:cNvCxnSpPr/>
            <p:nvPr/>
          </p:nvCxnSpPr>
          <p:spPr>
            <a:xfrm flipV="1">
              <a:off x="2231392" y="1939108"/>
              <a:ext cx="1183010" cy="1075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3A5E416D-660D-468D-9213-D1E7A6C1F549}"/>
                </a:ext>
              </a:extLst>
            </p:cNvPr>
            <p:cNvCxnSpPr/>
            <p:nvPr/>
          </p:nvCxnSpPr>
          <p:spPr>
            <a:xfrm flipV="1">
              <a:off x="2231392" y="2693529"/>
              <a:ext cx="1183010" cy="1075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0DA37515-79A4-4DBB-82CF-51B3814EC3F9}"/>
                </a:ext>
              </a:extLst>
            </p:cNvPr>
            <p:cNvCxnSpPr/>
            <p:nvPr/>
          </p:nvCxnSpPr>
          <p:spPr>
            <a:xfrm flipV="1">
              <a:off x="2231392" y="3446212"/>
              <a:ext cx="1183010" cy="1075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07D5980E-6470-4A7D-ACA9-A8982BD9FEC5}"/>
                </a:ext>
              </a:extLst>
            </p:cNvPr>
            <p:cNvCxnSpPr/>
            <p:nvPr/>
          </p:nvCxnSpPr>
          <p:spPr>
            <a:xfrm flipV="1">
              <a:off x="2231392" y="4072394"/>
              <a:ext cx="1183010" cy="1075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AA839328-01D2-4D61-954C-8A002C89EB98}"/>
                </a:ext>
              </a:extLst>
            </p:cNvPr>
            <p:cNvCxnSpPr/>
            <p:nvPr/>
          </p:nvCxnSpPr>
          <p:spPr>
            <a:xfrm flipV="1">
              <a:off x="2231392" y="4647929"/>
              <a:ext cx="1183010" cy="1075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FB1F2A97-6D90-4831-8A18-4FC810E2AE68}"/>
                </a:ext>
              </a:extLst>
            </p:cNvPr>
            <p:cNvCxnSpPr/>
            <p:nvPr/>
          </p:nvCxnSpPr>
          <p:spPr>
            <a:xfrm flipV="1">
              <a:off x="2231392" y="5221667"/>
              <a:ext cx="1183010" cy="1075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1D954FAC-7AF4-41EB-81FC-9D34942B68B2}"/>
                </a:ext>
              </a:extLst>
            </p:cNvPr>
            <p:cNvCxnSpPr/>
            <p:nvPr/>
          </p:nvCxnSpPr>
          <p:spPr>
            <a:xfrm flipV="1">
              <a:off x="2231392" y="5761343"/>
              <a:ext cx="1183010" cy="1075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F3DD8EA3-B423-422D-80E7-476E190CC7E2}"/>
                </a:ext>
              </a:extLst>
            </p:cNvPr>
            <p:cNvCxnSpPr/>
            <p:nvPr/>
          </p:nvCxnSpPr>
          <p:spPr>
            <a:xfrm flipV="1">
              <a:off x="2231392" y="6236474"/>
              <a:ext cx="1183010" cy="1075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566C7E31-E30F-4228-8348-BEE30839F22A}"/>
                    </a:ext>
                  </a:extLst>
                </p:cNvPr>
                <p:cNvSpPr txBox="1"/>
                <p:nvPr/>
              </p:nvSpPr>
              <p:spPr>
                <a:xfrm>
                  <a:off x="3638676" y="6047177"/>
                  <a:ext cx="144943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=+</m:t>
                        </m:r>
                        <m:f>
                          <m:fPr>
                            <m:type m:val="lin"/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14" name="テキスト ボックス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8676" y="6047177"/>
                  <a:ext cx="1449435" cy="400110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t="-113636" r="-36134" b="-18030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テキスト ボックス 13">
                  <a:extLst>
                    <a:ext uri="{FF2B5EF4-FFF2-40B4-BE49-F238E27FC236}">
                      <a16:creationId xmlns:a16="http://schemas.microsoft.com/office/drawing/2014/main" id="{2F6A9BF8-8932-4DE0-92B1-CDDFF6EFFCCB}"/>
                    </a:ext>
                  </a:extLst>
                </p:cNvPr>
                <p:cNvSpPr txBox="1"/>
                <p:nvPr/>
              </p:nvSpPr>
              <p:spPr>
                <a:xfrm>
                  <a:off x="3638676" y="5561288"/>
                  <a:ext cx="144943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=+</m:t>
                        </m:r>
                        <m:f>
                          <m:fPr>
                            <m:type m:val="lin"/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15" name="テキスト ボックス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8676" y="5561288"/>
                  <a:ext cx="1449435" cy="40011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t="-113636" r="-36134" b="-18030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テキスト ボックス 14">
                  <a:extLst>
                    <a:ext uri="{FF2B5EF4-FFF2-40B4-BE49-F238E27FC236}">
                      <a16:creationId xmlns:a16="http://schemas.microsoft.com/office/drawing/2014/main" id="{77472D01-C933-4C1A-BBBF-B82D8482164D}"/>
                    </a:ext>
                  </a:extLst>
                </p:cNvPr>
                <p:cNvSpPr txBox="1"/>
                <p:nvPr/>
              </p:nvSpPr>
              <p:spPr>
                <a:xfrm>
                  <a:off x="3638676" y="5015189"/>
                  <a:ext cx="144943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=+</m:t>
                        </m:r>
                        <m:f>
                          <m:fPr>
                            <m:type m:val="lin"/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16" name="テキスト ボックス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8676" y="5015189"/>
                  <a:ext cx="1449435" cy="40011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t="-115385" r="-36134" b="-18461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F8051034-6DD8-43E8-9788-52BEA82F1B0A}"/>
                    </a:ext>
                  </a:extLst>
                </p:cNvPr>
                <p:cNvSpPr txBox="1"/>
                <p:nvPr/>
              </p:nvSpPr>
              <p:spPr>
                <a:xfrm>
                  <a:off x="3638676" y="4447575"/>
                  <a:ext cx="144943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=+</m:t>
                        </m:r>
                        <m:f>
                          <m:fPr>
                            <m:type m:val="lin"/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17" name="テキスト ボックス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8676" y="4447575"/>
                  <a:ext cx="1449435" cy="40011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t="-115385" r="-36134" b="-18461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6310F741-E899-4CD5-9166-A035DC2BD760}"/>
                    </a:ext>
                  </a:extLst>
                </p:cNvPr>
                <p:cNvSpPr txBox="1"/>
                <p:nvPr/>
              </p:nvSpPr>
              <p:spPr>
                <a:xfrm>
                  <a:off x="3638676" y="3820779"/>
                  <a:ext cx="144943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type m:val="lin"/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18" name="テキスト ボックス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8676" y="3820779"/>
                  <a:ext cx="1449436" cy="400110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t="-115385" r="-36134" b="-18461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テキスト ボックス 17">
                  <a:extLst>
                    <a:ext uri="{FF2B5EF4-FFF2-40B4-BE49-F238E27FC236}">
                      <a16:creationId xmlns:a16="http://schemas.microsoft.com/office/drawing/2014/main" id="{CBD3F8EF-AA64-467E-B0D5-35F22C973339}"/>
                    </a:ext>
                  </a:extLst>
                </p:cNvPr>
                <p:cNvSpPr txBox="1"/>
                <p:nvPr/>
              </p:nvSpPr>
              <p:spPr>
                <a:xfrm>
                  <a:off x="3638676" y="3213957"/>
                  <a:ext cx="144943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type m:val="lin"/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19" name="テキスト ボックス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8676" y="3213957"/>
                  <a:ext cx="1449435" cy="400110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t="-113636" r="-36134" b="-18030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テキスト ボックス 18">
                  <a:extLst>
                    <a:ext uri="{FF2B5EF4-FFF2-40B4-BE49-F238E27FC236}">
                      <a16:creationId xmlns:a16="http://schemas.microsoft.com/office/drawing/2014/main" id="{57245A34-0902-4522-AFE6-BC3A1875ACDA}"/>
                    </a:ext>
                  </a:extLst>
                </p:cNvPr>
                <p:cNvSpPr txBox="1"/>
                <p:nvPr/>
              </p:nvSpPr>
              <p:spPr>
                <a:xfrm>
                  <a:off x="3638676" y="2480929"/>
                  <a:ext cx="144943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type m:val="lin"/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20" name="テキスト ボックス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8676" y="2480929"/>
                  <a:ext cx="1449435" cy="400110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t="-113636" r="-36134" b="-18030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BA0473C7-5D1D-48C4-861D-6C15E35E40ED}"/>
                    </a:ext>
                  </a:extLst>
                </p:cNvPr>
                <p:cNvSpPr txBox="1"/>
                <p:nvPr/>
              </p:nvSpPr>
              <p:spPr>
                <a:xfrm>
                  <a:off x="3638676" y="1729008"/>
                  <a:ext cx="144943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type m:val="lin"/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21" name="テキスト ボックス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8676" y="1729008"/>
                  <a:ext cx="1449435" cy="400110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t="-115385" r="-36134" b="-18461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1" name="グループ化 20">
              <a:extLst>
                <a:ext uri="{FF2B5EF4-FFF2-40B4-BE49-F238E27FC236}">
                  <a16:creationId xmlns:a16="http://schemas.microsoft.com/office/drawing/2014/main" id="{53E8D405-344E-4AFA-B6D6-EB63B5BB29B8}"/>
                </a:ext>
              </a:extLst>
            </p:cNvPr>
            <p:cNvGrpSpPr/>
            <p:nvPr/>
          </p:nvGrpSpPr>
          <p:grpSpPr>
            <a:xfrm>
              <a:off x="2235814" y="6047177"/>
              <a:ext cx="1136163" cy="200055"/>
              <a:chOff x="2324780" y="6047177"/>
              <a:chExt cx="1136163" cy="200055"/>
            </a:xfrm>
          </p:grpSpPr>
          <p:sp>
            <p:nvSpPr>
              <p:cNvPr id="41" name="円/楕円 38">
                <a:extLst>
                  <a:ext uri="{FF2B5EF4-FFF2-40B4-BE49-F238E27FC236}">
                    <a16:creationId xmlns:a16="http://schemas.microsoft.com/office/drawing/2014/main" id="{14026269-6D81-40DC-9055-6A9923C12F47}"/>
                  </a:ext>
                </a:extLst>
              </p:cNvPr>
              <p:cNvSpPr/>
              <p:nvPr/>
            </p:nvSpPr>
            <p:spPr>
              <a:xfrm>
                <a:off x="2324780" y="6047177"/>
                <a:ext cx="180871" cy="200055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" name="円/楕円 39">
                <a:extLst>
                  <a:ext uri="{FF2B5EF4-FFF2-40B4-BE49-F238E27FC236}">
                    <a16:creationId xmlns:a16="http://schemas.microsoft.com/office/drawing/2014/main" id="{72433778-E39D-4659-B5CB-34DB38C4F1D5}"/>
                  </a:ext>
                </a:extLst>
              </p:cNvPr>
              <p:cNvSpPr/>
              <p:nvPr/>
            </p:nvSpPr>
            <p:spPr>
              <a:xfrm>
                <a:off x="2523617" y="6047177"/>
                <a:ext cx="180871" cy="200055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3" name="円/楕円 40">
                <a:extLst>
                  <a:ext uri="{FF2B5EF4-FFF2-40B4-BE49-F238E27FC236}">
                    <a16:creationId xmlns:a16="http://schemas.microsoft.com/office/drawing/2014/main" id="{5C42DB03-8B87-40F9-AAC1-AEC1E31E5AFF}"/>
                  </a:ext>
                </a:extLst>
              </p:cNvPr>
              <p:cNvSpPr/>
              <p:nvPr/>
            </p:nvSpPr>
            <p:spPr>
              <a:xfrm>
                <a:off x="2716109" y="6047177"/>
                <a:ext cx="180871" cy="200055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4" name="円/楕円 41">
                <a:extLst>
                  <a:ext uri="{FF2B5EF4-FFF2-40B4-BE49-F238E27FC236}">
                    <a16:creationId xmlns:a16="http://schemas.microsoft.com/office/drawing/2014/main" id="{63B614E2-1715-44EF-9AFE-BCEF0823079A}"/>
                  </a:ext>
                </a:extLst>
              </p:cNvPr>
              <p:cNvSpPr/>
              <p:nvPr/>
            </p:nvSpPr>
            <p:spPr>
              <a:xfrm>
                <a:off x="2908019" y="6047177"/>
                <a:ext cx="180871" cy="200055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" name="円/楕円 46">
                <a:extLst>
                  <a:ext uri="{FF2B5EF4-FFF2-40B4-BE49-F238E27FC236}">
                    <a16:creationId xmlns:a16="http://schemas.microsoft.com/office/drawing/2014/main" id="{40CA94CB-743E-4DD2-9CC5-D3BBE3E156BA}"/>
                  </a:ext>
                </a:extLst>
              </p:cNvPr>
              <p:cNvSpPr/>
              <p:nvPr/>
            </p:nvSpPr>
            <p:spPr>
              <a:xfrm>
                <a:off x="3095089" y="6047177"/>
                <a:ext cx="180871" cy="200055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" name="円/楕円 47">
                <a:extLst>
                  <a:ext uri="{FF2B5EF4-FFF2-40B4-BE49-F238E27FC236}">
                    <a16:creationId xmlns:a16="http://schemas.microsoft.com/office/drawing/2014/main" id="{EB3B7A67-6D50-4DE9-8676-59FC91B0C41C}"/>
                  </a:ext>
                </a:extLst>
              </p:cNvPr>
              <p:cNvSpPr/>
              <p:nvPr/>
            </p:nvSpPr>
            <p:spPr>
              <a:xfrm>
                <a:off x="3280072" y="6047177"/>
                <a:ext cx="180871" cy="200055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2" name="円/楕円 71">
              <a:extLst>
                <a:ext uri="{FF2B5EF4-FFF2-40B4-BE49-F238E27FC236}">
                  <a16:creationId xmlns:a16="http://schemas.microsoft.com/office/drawing/2014/main" id="{AF8A9A0B-E85D-4B7A-B736-F1F2F162C471}"/>
                </a:ext>
              </a:extLst>
            </p:cNvPr>
            <p:cNvSpPr/>
            <p:nvPr/>
          </p:nvSpPr>
          <p:spPr>
            <a:xfrm>
              <a:off x="2235814" y="1745856"/>
              <a:ext cx="180871" cy="20005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3" name="直線矢印コネクタ 22">
              <a:extLst>
                <a:ext uri="{FF2B5EF4-FFF2-40B4-BE49-F238E27FC236}">
                  <a16:creationId xmlns:a16="http://schemas.microsoft.com/office/drawing/2014/main" id="{BC6B5BB6-FFD9-47EB-8E15-27601C92C8A5}"/>
                </a:ext>
              </a:extLst>
            </p:cNvPr>
            <p:cNvCxnSpPr/>
            <p:nvPr/>
          </p:nvCxnSpPr>
          <p:spPr>
            <a:xfrm>
              <a:off x="3079505" y="2704285"/>
              <a:ext cx="14717" cy="758859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05671D96-E2D0-4A39-BE10-44F68101ED16}"/>
                </a:ext>
              </a:extLst>
            </p:cNvPr>
            <p:cNvSpPr txBox="1"/>
            <p:nvPr/>
          </p:nvSpPr>
          <p:spPr>
            <a:xfrm>
              <a:off x="3169940" y="2900764"/>
              <a:ext cx="13356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NMR</a:t>
              </a:r>
              <a:r>
                <a:rPr kumimoji="1" lang="ja-JP" altLang="en-US" dirty="0"/>
                <a:t> </a:t>
              </a:r>
              <a:r>
                <a:rPr kumimoji="1" lang="en-US" altLang="ja-JP" dirty="0"/>
                <a:t>signals</a:t>
              </a:r>
              <a:endParaRPr kumimoji="1" lang="ja-JP" altLang="en-US" dirty="0"/>
            </a:p>
          </p:txBody>
        </p:sp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53B3D99D-25B5-4533-B742-F5727FA3F4C7}"/>
                </a:ext>
              </a:extLst>
            </p:cNvPr>
            <p:cNvGrpSpPr/>
            <p:nvPr/>
          </p:nvGrpSpPr>
          <p:grpSpPr>
            <a:xfrm>
              <a:off x="2214981" y="5561288"/>
              <a:ext cx="743329" cy="200055"/>
              <a:chOff x="2284610" y="3863778"/>
              <a:chExt cx="743329" cy="200055"/>
            </a:xfrm>
          </p:grpSpPr>
          <p:sp>
            <p:nvSpPr>
              <p:cNvPr id="37" name="円/楕円 102">
                <a:extLst>
                  <a:ext uri="{FF2B5EF4-FFF2-40B4-BE49-F238E27FC236}">
                    <a16:creationId xmlns:a16="http://schemas.microsoft.com/office/drawing/2014/main" id="{7C7D5C02-6531-48C2-AC72-BB9E827707CC}"/>
                  </a:ext>
                </a:extLst>
              </p:cNvPr>
              <p:cNvSpPr/>
              <p:nvPr/>
            </p:nvSpPr>
            <p:spPr>
              <a:xfrm>
                <a:off x="2284610" y="3863778"/>
                <a:ext cx="180871" cy="200055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8" name="円/楕円 103">
                <a:extLst>
                  <a:ext uri="{FF2B5EF4-FFF2-40B4-BE49-F238E27FC236}">
                    <a16:creationId xmlns:a16="http://schemas.microsoft.com/office/drawing/2014/main" id="{B188FA5B-1E20-429C-9D27-61D1E92AA3DC}"/>
                  </a:ext>
                </a:extLst>
              </p:cNvPr>
              <p:cNvSpPr/>
              <p:nvPr/>
            </p:nvSpPr>
            <p:spPr>
              <a:xfrm>
                <a:off x="2469593" y="3863778"/>
                <a:ext cx="180871" cy="200055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9" name="円/楕円 104">
                <a:extLst>
                  <a:ext uri="{FF2B5EF4-FFF2-40B4-BE49-F238E27FC236}">
                    <a16:creationId xmlns:a16="http://schemas.microsoft.com/office/drawing/2014/main" id="{D0FBB2DD-32C7-43B8-995B-DD047DFD1056}"/>
                  </a:ext>
                </a:extLst>
              </p:cNvPr>
              <p:cNvSpPr/>
              <p:nvPr/>
            </p:nvSpPr>
            <p:spPr>
              <a:xfrm>
                <a:off x="2662085" y="3863778"/>
                <a:ext cx="180871" cy="200055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0" name="円/楕円 105">
                <a:extLst>
                  <a:ext uri="{FF2B5EF4-FFF2-40B4-BE49-F238E27FC236}">
                    <a16:creationId xmlns:a16="http://schemas.microsoft.com/office/drawing/2014/main" id="{E04A6822-2B85-4190-B4A0-6953151BA6FA}"/>
                  </a:ext>
                </a:extLst>
              </p:cNvPr>
              <p:cNvSpPr/>
              <p:nvPr/>
            </p:nvSpPr>
            <p:spPr>
              <a:xfrm>
                <a:off x="2847068" y="3863778"/>
                <a:ext cx="180871" cy="200055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9A8B54DD-30ED-4507-B308-B38DB77470B7}"/>
                </a:ext>
              </a:extLst>
            </p:cNvPr>
            <p:cNvGrpSpPr/>
            <p:nvPr/>
          </p:nvGrpSpPr>
          <p:grpSpPr>
            <a:xfrm>
              <a:off x="2214981" y="4458632"/>
              <a:ext cx="365854" cy="200055"/>
              <a:chOff x="2275271" y="3858409"/>
              <a:chExt cx="365854" cy="200055"/>
            </a:xfrm>
          </p:grpSpPr>
          <p:sp>
            <p:nvSpPr>
              <p:cNvPr id="35" name="円/楕円 135">
                <a:extLst>
                  <a:ext uri="{FF2B5EF4-FFF2-40B4-BE49-F238E27FC236}">
                    <a16:creationId xmlns:a16="http://schemas.microsoft.com/office/drawing/2014/main" id="{CBE5F9E5-588C-43E2-AD15-6B7E019906BE}"/>
                  </a:ext>
                </a:extLst>
              </p:cNvPr>
              <p:cNvSpPr/>
              <p:nvPr/>
            </p:nvSpPr>
            <p:spPr>
              <a:xfrm>
                <a:off x="2275271" y="3858409"/>
                <a:ext cx="180871" cy="200055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円/楕円 136">
                <a:extLst>
                  <a:ext uri="{FF2B5EF4-FFF2-40B4-BE49-F238E27FC236}">
                    <a16:creationId xmlns:a16="http://schemas.microsoft.com/office/drawing/2014/main" id="{162CF352-2E5C-462E-9AC1-49921825B46A}"/>
                  </a:ext>
                </a:extLst>
              </p:cNvPr>
              <p:cNvSpPr/>
              <p:nvPr/>
            </p:nvSpPr>
            <p:spPr>
              <a:xfrm>
                <a:off x="2460254" y="3858409"/>
                <a:ext cx="180871" cy="200055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7" name="円/楕円 138">
              <a:extLst>
                <a:ext uri="{FF2B5EF4-FFF2-40B4-BE49-F238E27FC236}">
                  <a16:creationId xmlns:a16="http://schemas.microsoft.com/office/drawing/2014/main" id="{84A6CDD9-315F-4AD8-BD8F-ECAE4A68FE05}"/>
                </a:ext>
              </a:extLst>
            </p:cNvPr>
            <p:cNvSpPr/>
            <p:nvPr/>
          </p:nvSpPr>
          <p:spPr>
            <a:xfrm>
              <a:off x="2231392" y="2508891"/>
              <a:ext cx="180871" cy="20005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円/楕円 139">
              <a:extLst>
                <a:ext uri="{FF2B5EF4-FFF2-40B4-BE49-F238E27FC236}">
                  <a16:creationId xmlns:a16="http://schemas.microsoft.com/office/drawing/2014/main" id="{DB51C7CC-F7FE-4AE7-98D2-019B34338C6A}"/>
                </a:ext>
              </a:extLst>
            </p:cNvPr>
            <p:cNvSpPr/>
            <p:nvPr/>
          </p:nvSpPr>
          <p:spPr>
            <a:xfrm>
              <a:off x="2225807" y="3252500"/>
              <a:ext cx="180871" cy="20005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9" name="グループ化 28">
              <a:extLst>
                <a:ext uri="{FF2B5EF4-FFF2-40B4-BE49-F238E27FC236}">
                  <a16:creationId xmlns:a16="http://schemas.microsoft.com/office/drawing/2014/main" id="{B69B935C-8D2A-4755-9E8F-650360D3E815}"/>
                </a:ext>
              </a:extLst>
            </p:cNvPr>
            <p:cNvGrpSpPr/>
            <p:nvPr/>
          </p:nvGrpSpPr>
          <p:grpSpPr>
            <a:xfrm>
              <a:off x="2225807" y="5022964"/>
              <a:ext cx="551419" cy="200055"/>
              <a:chOff x="2280476" y="3172607"/>
              <a:chExt cx="551419" cy="200055"/>
            </a:xfrm>
          </p:grpSpPr>
          <p:sp>
            <p:nvSpPr>
              <p:cNvPr id="32" name="円/楕円 141">
                <a:extLst>
                  <a:ext uri="{FF2B5EF4-FFF2-40B4-BE49-F238E27FC236}">
                    <a16:creationId xmlns:a16="http://schemas.microsoft.com/office/drawing/2014/main" id="{0A031B6A-E02E-40FE-9668-DFD2B723698E}"/>
                  </a:ext>
                </a:extLst>
              </p:cNvPr>
              <p:cNvSpPr/>
              <p:nvPr/>
            </p:nvSpPr>
            <p:spPr>
              <a:xfrm>
                <a:off x="2280476" y="3172607"/>
                <a:ext cx="180871" cy="200055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" name="円/楕円 142">
                <a:extLst>
                  <a:ext uri="{FF2B5EF4-FFF2-40B4-BE49-F238E27FC236}">
                    <a16:creationId xmlns:a16="http://schemas.microsoft.com/office/drawing/2014/main" id="{C2392798-EE2B-47C9-86A3-159EE4F7874D}"/>
                  </a:ext>
                </a:extLst>
              </p:cNvPr>
              <p:cNvSpPr/>
              <p:nvPr/>
            </p:nvSpPr>
            <p:spPr>
              <a:xfrm>
                <a:off x="2465459" y="3172607"/>
                <a:ext cx="180871" cy="200055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4" name="円/楕円 143">
                <a:extLst>
                  <a:ext uri="{FF2B5EF4-FFF2-40B4-BE49-F238E27FC236}">
                    <a16:creationId xmlns:a16="http://schemas.microsoft.com/office/drawing/2014/main" id="{D5462EF4-6A68-47F2-9CBF-75F09BE6E503}"/>
                  </a:ext>
                </a:extLst>
              </p:cNvPr>
              <p:cNvSpPr/>
              <p:nvPr/>
            </p:nvSpPr>
            <p:spPr>
              <a:xfrm>
                <a:off x="2651024" y="3172607"/>
                <a:ext cx="180871" cy="200055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0" name="円/楕円 144">
              <a:extLst>
                <a:ext uri="{FF2B5EF4-FFF2-40B4-BE49-F238E27FC236}">
                  <a16:creationId xmlns:a16="http://schemas.microsoft.com/office/drawing/2014/main" id="{3E381468-61F6-439D-AD1B-A340CF7F621E}"/>
                </a:ext>
              </a:extLst>
            </p:cNvPr>
            <p:cNvSpPr/>
            <p:nvPr/>
          </p:nvSpPr>
          <p:spPr>
            <a:xfrm>
              <a:off x="2214342" y="3892737"/>
              <a:ext cx="180871" cy="20005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円弧 30">
              <a:extLst>
                <a:ext uri="{FF2B5EF4-FFF2-40B4-BE49-F238E27FC236}">
                  <a16:creationId xmlns:a16="http://schemas.microsoft.com/office/drawing/2014/main" id="{827766CC-E82C-45FA-8DA6-D351E42A9508}"/>
                </a:ext>
              </a:extLst>
            </p:cNvPr>
            <p:cNvSpPr/>
            <p:nvPr/>
          </p:nvSpPr>
          <p:spPr>
            <a:xfrm flipH="1" flipV="1">
              <a:off x="2314564" y="-1362613"/>
              <a:ext cx="2282007" cy="7532278"/>
            </a:xfrm>
            <a:prstGeom prst="arc">
              <a:avLst>
                <a:gd name="adj1" fmla="val 16231001"/>
                <a:gd name="adj2" fmla="val 1716357"/>
              </a:avLst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7" name="角丸四角形 37">
            <a:extLst>
              <a:ext uri="{FF2B5EF4-FFF2-40B4-BE49-F238E27FC236}">
                <a16:creationId xmlns:a16="http://schemas.microsoft.com/office/drawing/2014/main" id="{8AB7869F-3F8B-41E6-8F43-FD7FE779365C}"/>
              </a:ext>
            </a:extLst>
          </p:cNvPr>
          <p:cNvSpPr/>
          <p:nvPr/>
        </p:nvSpPr>
        <p:spPr>
          <a:xfrm>
            <a:off x="8201685" y="1719945"/>
            <a:ext cx="3778180" cy="40087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125E9C8E-C1CC-4EFE-A817-FB142D37A2EC}"/>
              </a:ext>
            </a:extLst>
          </p:cNvPr>
          <p:cNvCxnSpPr/>
          <p:nvPr/>
        </p:nvCxnSpPr>
        <p:spPr>
          <a:xfrm flipV="1">
            <a:off x="8754066" y="2093089"/>
            <a:ext cx="1183010" cy="107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6E5EAF02-BBEF-4774-B59F-F112C4BCD59B}"/>
              </a:ext>
            </a:extLst>
          </p:cNvPr>
          <p:cNvCxnSpPr/>
          <p:nvPr/>
        </p:nvCxnSpPr>
        <p:spPr>
          <a:xfrm flipV="1">
            <a:off x="8754066" y="2742127"/>
            <a:ext cx="1183010" cy="107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ECE5DC66-C3AF-475C-B186-1677CC38A0E6}"/>
              </a:ext>
            </a:extLst>
          </p:cNvPr>
          <p:cNvCxnSpPr/>
          <p:nvPr/>
        </p:nvCxnSpPr>
        <p:spPr>
          <a:xfrm flipV="1">
            <a:off x="8754066" y="3333980"/>
            <a:ext cx="1183010" cy="107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79CEFBE5-5DA0-439D-8AA6-D0C785F1E6FD}"/>
              </a:ext>
            </a:extLst>
          </p:cNvPr>
          <p:cNvCxnSpPr/>
          <p:nvPr/>
        </p:nvCxnSpPr>
        <p:spPr>
          <a:xfrm flipV="1">
            <a:off x="8754066" y="3979854"/>
            <a:ext cx="1183010" cy="107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76DA4D9E-2A5D-4F8F-95C4-A2637C564AFC}"/>
              </a:ext>
            </a:extLst>
          </p:cNvPr>
          <p:cNvCxnSpPr/>
          <p:nvPr/>
        </p:nvCxnSpPr>
        <p:spPr>
          <a:xfrm flipV="1">
            <a:off x="8754066" y="4583736"/>
            <a:ext cx="1183010" cy="107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8D630BBF-9AAE-48F5-9CDA-5683FE616CB8}"/>
              </a:ext>
            </a:extLst>
          </p:cNvPr>
          <p:cNvCxnSpPr/>
          <p:nvPr/>
        </p:nvCxnSpPr>
        <p:spPr>
          <a:xfrm flipV="1">
            <a:off x="8754066" y="5254040"/>
            <a:ext cx="1183010" cy="107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91BF9670-15B1-4E6F-BA62-469A05311DF1}"/>
                  </a:ext>
                </a:extLst>
              </p:cNvPr>
              <p:cNvSpPr txBox="1"/>
              <p:nvPr/>
            </p:nvSpPr>
            <p:spPr>
              <a:xfrm>
                <a:off x="10182131" y="5023841"/>
                <a:ext cx="144943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=+</m:t>
                      </m:r>
                      <m:f>
                        <m:fPr>
                          <m:type m:val="lin"/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91BF9670-15B1-4E6F-BA62-469A05311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2131" y="5023841"/>
                <a:ext cx="1449435" cy="400110"/>
              </a:xfrm>
              <a:prstGeom prst="rect">
                <a:avLst/>
              </a:prstGeom>
              <a:blipFill>
                <a:blip r:embed="rId16"/>
                <a:stretch>
                  <a:fillRect t="-116667" r="-36134" b="-177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185525C0-9E49-4DE1-96EF-1350D869ADA0}"/>
                  </a:ext>
                </a:extLst>
              </p:cNvPr>
              <p:cNvSpPr txBox="1"/>
              <p:nvPr/>
            </p:nvSpPr>
            <p:spPr>
              <a:xfrm>
                <a:off x="10182131" y="4367210"/>
                <a:ext cx="144943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=+</m:t>
                      </m:r>
                      <m:f>
                        <m:fPr>
                          <m:type m:val="lin"/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185525C0-9E49-4DE1-96EF-1350D869A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2131" y="4367210"/>
                <a:ext cx="1449435" cy="400110"/>
              </a:xfrm>
              <a:prstGeom prst="rect">
                <a:avLst/>
              </a:prstGeom>
              <a:blipFill>
                <a:blip r:embed="rId17"/>
                <a:stretch>
                  <a:fillRect t="-116667" r="-36134" b="-177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30EA2DFB-8EF6-45CD-BEBB-65B7D5C2C845}"/>
                  </a:ext>
                </a:extLst>
              </p:cNvPr>
              <p:cNvSpPr txBox="1"/>
              <p:nvPr/>
            </p:nvSpPr>
            <p:spPr>
              <a:xfrm>
                <a:off x="10182131" y="3749356"/>
                <a:ext cx="144943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=+</m:t>
                      </m:r>
                      <m:f>
                        <m:fPr>
                          <m:type m:val="lin"/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30EA2DFB-8EF6-45CD-BEBB-65B7D5C2C8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2131" y="3749356"/>
                <a:ext cx="1449435" cy="400110"/>
              </a:xfrm>
              <a:prstGeom prst="rect">
                <a:avLst/>
              </a:prstGeom>
              <a:blipFill>
                <a:blip r:embed="rId18"/>
                <a:stretch>
                  <a:fillRect t="-116667" r="-36134" b="-177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6FAC0EDC-B7C4-49A9-97BD-A8255C9F3B18}"/>
                  </a:ext>
                </a:extLst>
              </p:cNvPr>
              <p:cNvSpPr txBox="1"/>
              <p:nvPr/>
            </p:nvSpPr>
            <p:spPr>
              <a:xfrm>
                <a:off x="10182131" y="3112511"/>
                <a:ext cx="144943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type m:val="lin"/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6FAC0EDC-B7C4-49A9-97BD-A8255C9F3B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2131" y="3112511"/>
                <a:ext cx="1449436" cy="400110"/>
              </a:xfrm>
              <a:prstGeom prst="rect">
                <a:avLst/>
              </a:prstGeom>
              <a:blipFill>
                <a:blip r:embed="rId19"/>
                <a:stretch>
                  <a:fillRect t="-118462" r="-36134" b="-18153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テキスト ボックス 57">
                <a:extLst>
                  <a:ext uri="{FF2B5EF4-FFF2-40B4-BE49-F238E27FC236}">
                    <a16:creationId xmlns:a16="http://schemas.microsoft.com/office/drawing/2014/main" id="{BF73076E-57FC-4BDC-AA88-0198BD632CCB}"/>
                  </a:ext>
                </a:extLst>
              </p:cNvPr>
              <p:cNvSpPr txBox="1"/>
              <p:nvPr/>
            </p:nvSpPr>
            <p:spPr>
              <a:xfrm>
                <a:off x="10182131" y="2494522"/>
                <a:ext cx="144943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type m:val="lin"/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58" name="テキスト ボックス 57">
                <a:extLst>
                  <a:ext uri="{FF2B5EF4-FFF2-40B4-BE49-F238E27FC236}">
                    <a16:creationId xmlns:a16="http://schemas.microsoft.com/office/drawing/2014/main" id="{BF73076E-57FC-4BDC-AA88-0198BD632C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2131" y="2494522"/>
                <a:ext cx="1449435" cy="400110"/>
              </a:xfrm>
              <a:prstGeom prst="rect">
                <a:avLst/>
              </a:prstGeom>
              <a:blipFill>
                <a:blip r:embed="rId20"/>
                <a:stretch>
                  <a:fillRect t="-116667" r="-36134" b="-177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2E857DED-4487-4FEA-B959-F4DA277F8AAA}"/>
                  </a:ext>
                </a:extLst>
              </p:cNvPr>
              <p:cNvSpPr txBox="1"/>
              <p:nvPr/>
            </p:nvSpPr>
            <p:spPr>
              <a:xfrm>
                <a:off x="10182131" y="1855088"/>
                <a:ext cx="144943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type m:val="lin"/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2E857DED-4487-4FEA-B959-F4DA277F8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2131" y="1855088"/>
                <a:ext cx="1449435" cy="400110"/>
              </a:xfrm>
              <a:prstGeom prst="rect">
                <a:avLst/>
              </a:prstGeom>
              <a:blipFill>
                <a:blip r:embed="rId21"/>
                <a:stretch>
                  <a:fillRect t="-116667" r="-36134" b="-177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C38851AF-F4F8-4592-B99D-E0A5623E54F4}"/>
              </a:ext>
            </a:extLst>
          </p:cNvPr>
          <p:cNvSpPr txBox="1"/>
          <p:nvPr/>
        </p:nvSpPr>
        <p:spPr>
          <a:xfrm>
            <a:off x="941776" y="1269501"/>
            <a:ext cx="2468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La</a:t>
            </a:r>
            <a:r>
              <a:rPr kumimoji="1" lang="ja-JP" altLang="en-US" sz="2400" dirty="0"/>
              <a:t> </a:t>
            </a:r>
            <a:r>
              <a:rPr kumimoji="1" lang="en-US" altLang="ja-JP" sz="2400" dirty="0"/>
              <a:t>Zeeman system</a:t>
            </a:r>
            <a:endParaRPr kumimoji="1" lang="ja-JP" altLang="en-US" sz="2400" dirty="0"/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ADD476E8-5F62-4FCF-BBDA-3B753A713976}"/>
              </a:ext>
            </a:extLst>
          </p:cNvPr>
          <p:cNvSpPr txBox="1"/>
          <p:nvPr/>
        </p:nvSpPr>
        <p:spPr>
          <a:xfrm>
            <a:off x="8781986" y="1304934"/>
            <a:ext cx="2439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Al</a:t>
            </a:r>
            <a:r>
              <a:rPr kumimoji="1" lang="ja-JP" altLang="en-US" sz="2400" dirty="0"/>
              <a:t> </a:t>
            </a:r>
            <a:r>
              <a:rPr kumimoji="1" lang="en-US" altLang="ja-JP" sz="2400" dirty="0"/>
              <a:t>Zeeman system</a:t>
            </a:r>
            <a:endParaRPr kumimoji="1" lang="ja-JP" altLang="en-US" sz="2400" dirty="0"/>
          </a:p>
        </p:txBody>
      </p:sp>
      <p:sp>
        <p:nvSpPr>
          <p:cNvPr id="62" name="円/楕円 94">
            <a:extLst>
              <a:ext uri="{FF2B5EF4-FFF2-40B4-BE49-F238E27FC236}">
                <a16:creationId xmlns:a16="http://schemas.microsoft.com/office/drawing/2014/main" id="{A963B30C-6569-434B-8A9C-B9A4B5F3FD04}"/>
              </a:ext>
            </a:extLst>
          </p:cNvPr>
          <p:cNvSpPr/>
          <p:nvPr/>
        </p:nvSpPr>
        <p:spPr>
          <a:xfrm>
            <a:off x="8750494" y="1903792"/>
            <a:ext cx="180871" cy="20005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3" name="直線矢印コネクタ 62">
            <a:extLst>
              <a:ext uri="{FF2B5EF4-FFF2-40B4-BE49-F238E27FC236}">
                <a16:creationId xmlns:a16="http://schemas.microsoft.com/office/drawing/2014/main" id="{FB9C88FC-6C32-45D2-BFC7-6E8C799E91CA}"/>
              </a:ext>
            </a:extLst>
          </p:cNvPr>
          <p:cNvCxnSpPr/>
          <p:nvPr/>
        </p:nvCxnSpPr>
        <p:spPr>
          <a:xfrm>
            <a:off x="9665139" y="2741538"/>
            <a:ext cx="0" cy="60320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19E82D3A-15F2-4A42-95EA-74855AED0D34}"/>
              </a:ext>
            </a:extLst>
          </p:cNvPr>
          <p:cNvSpPr txBox="1"/>
          <p:nvPr/>
        </p:nvSpPr>
        <p:spPr>
          <a:xfrm>
            <a:off x="9726258" y="2862467"/>
            <a:ext cx="133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NMR</a:t>
            </a:r>
            <a:r>
              <a:rPr kumimoji="1" lang="ja-JP" altLang="en-US" dirty="0"/>
              <a:t> </a:t>
            </a:r>
            <a:r>
              <a:rPr kumimoji="1" lang="en-US" altLang="ja-JP" dirty="0"/>
              <a:t>signals</a:t>
            </a:r>
            <a:endParaRPr kumimoji="1" lang="ja-JP" altLang="en-US" dirty="0"/>
          </a:p>
        </p:txBody>
      </p:sp>
      <p:grpSp>
        <p:nvGrpSpPr>
          <p:cNvPr id="65" name="グループ化 64">
            <a:extLst>
              <a:ext uri="{FF2B5EF4-FFF2-40B4-BE49-F238E27FC236}">
                <a16:creationId xmlns:a16="http://schemas.microsoft.com/office/drawing/2014/main" id="{0762BE71-68F4-402D-B9F9-978E78FB0C1D}"/>
              </a:ext>
            </a:extLst>
          </p:cNvPr>
          <p:cNvGrpSpPr/>
          <p:nvPr/>
        </p:nvGrpSpPr>
        <p:grpSpPr>
          <a:xfrm>
            <a:off x="8756998" y="3796493"/>
            <a:ext cx="365854" cy="200055"/>
            <a:chOff x="2292097" y="2420747"/>
            <a:chExt cx="365854" cy="200055"/>
          </a:xfrm>
        </p:grpSpPr>
        <p:sp>
          <p:nvSpPr>
            <p:cNvPr id="66" name="円/楕円 113">
              <a:extLst>
                <a:ext uri="{FF2B5EF4-FFF2-40B4-BE49-F238E27FC236}">
                  <a16:creationId xmlns:a16="http://schemas.microsoft.com/office/drawing/2014/main" id="{3FC005C7-B330-494F-AF9F-856353C8FC8C}"/>
                </a:ext>
              </a:extLst>
            </p:cNvPr>
            <p:cNvSpPr/>
            <p:nvPr/>
          </p:nvSpPr>
          <p:spPr>
            <a:xfrm>
              <a:off x="2292097" y="2420747"/>
              <a:ext cx="180871" cy="20005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円/楕円 114">
              <a:extLst>
                <a:ext uri="{FF2B5EF4-FFF2-40B4-BE49-F238E27FC236}">
                  <a16:creationId xmlns:a16="http://schemas.microsoft.com/office/drawing/2014/main" id="{721A9422-9962-473A-9CCB-DA310296D7ED}"/>
                </a:ext>
              </a:extLst>
            </p:cNvPr>
            <p:cNvSpPr/>
            <p:nvPr/>
          </p:nvSpPr>
          <p:spPr>
            <a:xfrm>
              <a:off x="2477080" y="2420747"/>
              <a:ext cx="180871" cy="20005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8" name="グループ化 67">
            <a:extLst>
              <a:ext uri="{FF2B5EF4-FFF2-40B4-BE49-F238E27FC236}">
                <a16:creationId xmlns:a16="http://schemas.microsoft.com/office/drawing/2014/main" id="{0F7A386A-33B4-4869-90F5-3320B2E55D5E}"/>
              </a:ext>
            </a:extLst>
          </p:cNvPr>
          <p:cNvGrpSpPr/>
          <p:nvPr/>
        </p:nvGrpSpPr>
        <p:grpSpPr>
          <a:xfrm>
            <a:off x="8756998" y="4394439"/>
            <a:ext cx="551419" cy="200055"/>
            <a:chOff x="2280476" y="3172607"/>
            <a:chExt cx="551419" cy="200055"/>
          </a:xfrm>
        </p:grpSpPr>
        <p:sp>
          <p:nvSpPr>
            <p:cNvPr id="69" name="円/楕円 120">
              <a:extLst>
                <a:ext uri="{FF2B5EF4-FFF2-40B4-BE49-F238E27FC236}">
                  <a16:creationId xmlns:a16="http://schemas.microsoft.com/office/drawing/2014/main" id="{E8FAE059-A87A-4EEA-B527-E8E8BFB62841}"/>
                </a:ext>
              </a:extLst>
            </p:cNvPr>
            <p:cNvSpPr/>
            <p:nvPr/>
          </p:nvSpPr>
          <p:spPr>
            <a:xfrm>
              <a:off x="2280476" y="3172607"/>
              <a:ext cx="180871" cy="20005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円/楕円 121">
              <a:extLst>
                <a:ext uri="{FF2B5EF4-FFF2-40B4-BE49-F238E27FC236}">
                  <a16:creationId xmlns:a16="http://schemas.microsoft.com/office/drawing/2014/main" id="{3FF1C179-AEEF-483E-9480-BD39BFC493BA}"/>
                </a:ext>
              </a:extLst>
            </p:cNvPr>
            <p:cNvSpPr/>
            <p:nvPr/>
          </p:nvSpPr>
          <p:spPr>
            <a:xfrm>
              <a:off x="2465459" y="3172607"/>
              <a:ext cx="180871" cy="20005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円/楕円 122">
              <a:extLst>
                <a:ext uri="{FF2B5EF4-FFF2-40B4-BE49-F238E27FC236}">
                  <a16:creationId xmlns:a16="http://schemas.microsoft.com/office/drawing/2014/main" id="{9C87813A-AD77-4712-8AF9-640CC05A5C30}"/>
                </a:ext>
              </a:extLst>
            </p:cNvPr>
            <p:cNvSpPr/>
            <p:nvPr/>
          </p:nvSpPr>
          <p:spPr>
            <a:xfrm>
              <a:off x="2651024" y="3172607"/>
              <a:ext cx="180871" cy="20005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2" name="グループ化 71">
            <a:extLst>
              <a:ext uri="{FF2B5EF4-FFF2-40B4-BE49-F238E27FC236}">
                <a16:creationId xmlns:a16="http://schemas.microsoft.com/office/drawing/2014/main" id="{547D9475-CAFA-49F4-BC44-E5D4CC88E286}"/>
              </a:ext>
            </a:extLst>
          </p:cNvPr>
          <p:cNvGrpSpPr/>
          <p:nvPr/>
        </p:nvGrpSpPr>
        <p:grpSpPr>
          <a:xfrm>
            <a:off x="8769763" y="5053985"/>
            <a:ext cx="944253" cy="200055"/>
            <a:chOff x="2305369" y="5029019"/>
            <a:chExt cx="944253" cy="200055"/>
          </a:xfrm>
        </p:grpSpPr>
        <p:sp>
          <p:nvSpPr>
            <p:cNvPr id="73" name="円/楕円 129">
              <a:extLst>
                <a:ext uri="{FF2B5EF4-FFF2-40B4-BE49-F238E27FC236}">
                  <a16:creationId xmlns:a16="http://schemas.microsoft.com/office/drawing/2014/main" id="{197AF07A-9144-48CA-90A2-5A223722968B}"/>
                </a:ext>
              </a:extLst>
            </p:cNvPr>
            <p:cNvSpPr/>
            <p:nvPr/>
          </p:nvSpPr>
          <p:spPr>
            <a:xfrm>
              <a:off x="2305369" y="5029019"/>
              <a:ext cx="180871" cy="20005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" name="円/楕円 130">
              <a:extLst>
                <a:ext uri="{FF2B5EF4-FFF2-40B4-BE49-F238E27FC236}">
                  <a16:creationId xmlns:a16="http://schemas.microsoft.com/office/drawing/2014/main" id="{85044286-84F0-4FFA-A149-AB8607EDC884}"/>
                </a:ext>
              </a:extLst>
            </p:cNvPr>
            <p:cNvSpPr/>
            <p:nvPr/>
          </p:nvSpPr>
          <p:spPr>
            <a:xfrm>
              <a:off x="2497279" y="5029019"/>
              <a:ext cx="180871" cy="20005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" name="円/楕円 131">
              <a:extLst>
                <a:ext uri="{FF2B5EF4-FFF2-40B4-BE49-F238E27FC236}">
                  <a16:creationId xmlns:a16="http://schemas.microsoft.com/office/drawing/2014/main" id="{8474B332-A65C-46A8-A8A0-2A2CB559C49E}"/>
                </a:ext>
              </a:extLst>
            </p:cNvPr>
            <p:cNvSpPr/>
            <p:nvPr/>
          </p:nvSpPr>
          <p:spPr>
            <a:xfrm>
              <a:off x="2689771" y="5029019"/>
              <a:ext cx="180871" cy="20005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円/楕円 132">
              <a:extLst>
                <a:ext uri="{FF2B5EF4-FFF2-40B4-BE49-F238E27FC236}">
                  <a16:creationId xmlns:a16="http://schemas.microsoft.com/office/drawing/2014/main" id="{EB4B90FA-57C5-4AAA-A4B6-C785778805BD}"/>
                </a:ext>
              </a:extLst>
            </p:cNvPr>
            <p:cNvSpPr/>
            <p:nvPr/>
          </p:nvSpPr>
          <p:spPr>
            <a:xfrm>
              <a:off x="2874754" y="5029019"/>
              <a:ext cx="180871" cy="20005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円/楕円 133">
              <a:extLst>
                <a:ext uri="{FF2B5EF4-FFF2-40B4-BE49-F238E27FC236}">
                  <a16:creationId xmlns:a16="http://schemas.microsoft.com/office/drawing/2014/main" id="{2FA702F7-FB42-4F7F-A15D-D133BF40F41C}"/>
                </a:ext>
              </a:extLst>
            </p:cNvPr>
            <p:cNvSpPr/>
            <p:nvPr/>
          </p:nvSpPr>
          <p:spPr>
            <a:xfrm>
              <a:off x="3068751" y="5029019"/>
              <a:ext cx="180871" cy="20005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8" name="円/楕円 148">
            <a:extLst>
              <a:ext uri="{FF2B5EF4-FFF2-40B4-BE49-F238E27FC236}">
                <a16:creationId xmlns:a16="http://schemas.microsoft.com/office/drawing/2014/main" id="{16D152F4-3B8D-41B5-8028-1AC0E1F66C1D}"/>
              </a:ext>
            </a:extLst>
          </p:cNvPr>
          <p:cNvSpPr/>
          <p:nvPr/>
        </p:nvSpPr>
        <p:spPr>
          <a:xfrm>
            <a:off x="8752541" y="2544614"/>
            <a:ext cx="180871" cy="20005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円/楕円 150">
            <a:extLst>
              <a:ext uri="{FF2B5EF4-FFF2-40B4-BE49-F238E27FC236}">
                <a16:creationId xmlns:a16="http://schemas.microsoft.com/office/drawing/2014/main" id="{658A6C41-6A5C-4A1C-B55F-14E51D67444D}"/>
              </a:ext>
            </a:extLst>
          </p:cNvPr>
          <p:cNvSpPr/>
          <p:nvPr/>
        </p:nvSpPr>
        <p:spPr>
          <a:xfrm>
            <a:off x="8752485" y="3125592"/>
            <a:ext cx="180871" cy="20005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円/楕円 151">
            <a:extLst>
              <a:ext uri="{FF2B5EF4-FFF2-40B4-BE49-F238E27FC236}">
                <a16:creationId xmlns:a16="http://schemas.microsoft.com/office/drawing/2014/main" id="{7E31385D-386E-41BC-AA4C-5186D82FBD50}"/>
              </a:ext>
            </a:extLst>
          </p:cNvPr>
          <p:cNvSpPr/>
          <p:nvPr/>
        </p:nvSpPr>
        <p:spPr>
          <a:xfrm>
            <a:off x="5462825" y="2210880"/>
            <a:ext cx="1477228" cy="1522247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54CF2381-D3B8-40AB-B8F8-13F5B6C1A008}"/>
              </a:ext>
            </a:extLst>
          </p:cNvPr>
          <p:cNvSpPr txBox="1"/>
          <p:nvPr/>
        </p:nvSpPr>
        <p:spPr>
          <a:xfrm>
            <a:off x="5780246" y="2481503"/>
            <a:ext cx="710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SSR</a:t>
            </a:r>
            <a:endParaRPr kumimoji="1" lang="ja-JP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テキスト ボックス 81">
                <a:extLst>
                  <a:ext uri="{FF2B5EF4-FFF2-40B4-BE49-F238E27FC236}">
                    <a16:creationId xmlns:a16="http://schemas.microsoft.com/office/drawing/2014/main" id="{52F5DE70-12BF-4E28-89B0-D917D3AB19B0}"/>
                  </a:ext>
                </a:extLst>
              </p:cNvPr>
              <p:cNvSpPr txBox="1"/>
              <p:nvPr/>
            </p:nvSpPr>
            <p:spPr>
              <a:xfrm>
                <a:off x="5789865" y="3063335"/>
                <a:ext cx="6912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ja-JP" altLang="en-US" sz="240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𝑆𝑆</m:t>
                          </m:r>
                        </m:sub>
                      </m:sSub>
                    </m:oMath>
                  </m:oMathPara>
                </a14:m>
                <a:endParaRPr kumimoji="1" lang="ja-JP" alt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82" name="テキスト ボックス 81">
                <a:extLst>
                  <a:ext uri="{FF2B5EF4-FFF2-40B4-BE49-F238E27FC236}">
                    <a16:creationId xmlns:a16="http://schemas.microsoft.com/office/drawing/2014/main" id="{52F5DE70-12BF-4E28-89B0-D917D3AB1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9865" y="3063335"/>
                <a:ext cx="691215" cy="461665"/>
              </a:xfrm>
              <a:prstGeom prst="rect">
                <a:avLst/>
              </a:prstGeom>
              <a:blipFill>
                <a:blip r:embed="rId22"/>
                <a:stretch>
                  <a:fillRect l="-1770" b="-17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角丸四角形 155">
            <a:extLst>
              <a:ext uri="{FF2B5EF4-FFF2-40B4-BE49-F238E27FC236}">
                <a16:creationId xmlns:a16="http://schemas.microsoft.com/office/drawing/2014/main" id="{88CCBB0D-474D-4AB5-961B-7F34665B3039}"/>
              </a:ext>
            </a:extLst>
          </p:cNvPr>
          <p:cNvSpPr/>
          <p:nvPr/>
        </p:nvSpPr>
        <p:spPr>
          <a:xfrm>
            <a:off x="4725901" y="5027643"/>
            <a:ext cx="3292581" cy="98516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7D8C6A4B-D6E4-48AC-B20C-CC71D2F1F3BE}"/>
              </a:ext>
            </a:extLst>
          </p:cNvPr>
          <p:cNvSpPr txBox="1"/>
          <p:nvPr/>
        </p:nvSpPr>
        <p:spPr>
          <a:xfrm>
            <a:off x="4868234" y="5099924"/>
            <a:ext cx="3279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Electron</a:t>
            </a:r>
            <a:r>
              <a:rPr kumimoji="1" lang="ja-JP" altLang="en-US" sz="2000" dirty="0"/>
              <a:t> </a:t>
            </a:r>
            <a:r>
              <a:rPr kumimoji="1" lang="en-US" altLang="ja-JP" sz="2000" dirty="0"/>
              <a:t>Zeeman</a:t>
            </a:r>
            <a:r>
              <a:rPr kumimoji="1" lang="ja-JP" altLang="en-US" sz="2000" dirty="0"/>
              <a:t> </a:t>
            </a:r>
            <a:r>
              <a:rPr kumimoji="1" lang="en-US" altLang="ja-JP" sz="2000" dirty="0"/>
              <a:t>system</a:t>
            </a:r>
            <a:endParaRPr kumimoji="1" lang="ja-JP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テキスト ボックス 84">
                <a:extLst>
                  <a:ext uri="{FF2B5EF4-FFF2-40B4-BE49-F238E27FC236}">
                    <a16:creationId xmlns:a16="http://schemas.microsoft.com/office/drawing/2014/main" id="{B022D5A9-1007-44E4-A2AF-0918D4DB727D}"/>
                  </a:ext>
                </a:extLst>
              </p:cNvPr>
              <p:cNvSpPr txBox="1"/>
              <p:nvPr/>
            </p:nvSpPr>
            <p:spPr>
              <a:xfrm>
                <a:off x="5835846" y="5428145"/>
                <a:ext cx="7168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ja-JP" altLang="en-US" sz="240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𝑍𝑒</m:t>
                          </m:r>
                        </m:sub>
                      </m:sSub>
                    </m:oMath>
                  </m:oMathPara>
                </a14:m>
                <a:endParaRPr kumimoji="1" lang="ja-JP" alt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85" name="テキスト ボックス 84">
                <a:extLst>
                  <a:ext uri="{FF2B5EF4-FFF2-40B4-BE49-F238E27FC236}">
                    <a16:creationId xmlns:a16="http://schemas.microsoft.com/office/drawing/2014/main" id="{B022D5A9-1007-44E4-A2AF-0918D4DB7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5846" y="5428145"/>
                <a:ext cx="716863" cy="461665"/>
              </a:xfrm>
              <a:prstGeom prst="rect">
                <a:avLst/>
              </a:prstGeom>
              <a:blipFill>
                <a:blip r:embed="rId23"/>
                <a:stretch>
                  <a:fillRect l="-847" b="-1578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左右矢印 160">
            <a:extLst>
              <a:ext uri="{FF2B5EF4-FFF2-40B4-BE49-F238E27FC236}">
                <a16:creationId xmlns:a16="http://schemas.microsoft.com/office/drawing/2014/main" id="{6DADB9EF-E4C9-4B33-8DF2-0D7AE7FA68CE}"/>
              </a:ext>
            </a:extLst>
          </p:cNvPr>
          <p:cNvSpPr/>
          <p:nvPr/>
        </p:nvSpPr>
        <p:spPr>
          <a:xfrm rot="5400000">
            <a:off x="5707882" y="4187899"/>
            <a:ext cx="819168" cy="351017"/>
          </a:xfrm>
          <a:prstGeom prst="left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左右矢印 51">
            <a:extLst>
              <a:ext uri="{FF2B5EF4-FFF2-40B4-BE49-F238E27FC236}">
                <a16:creationId xmlns:a16="http://schemas.microsoft.com/office/drawing/2014/main" id="{A66A211C-6F0E-46DF-AFFD-2074EFAAA6EA}"/>
              </a:ext>
            </a:extLst>
          </p:cNvPr>
          <p:cNvSpPr/>
          <p:nvPr/>
        </p:nvSpPr>
        <p:spPr>
          <a:xfrm>
            <a:off x="4303287" y="2600675"/>
            <a:ext cx="1007881" cy="52737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テキスト ボックス 87">
                <a:extLst>
                  <a:ext uri="{FF2B5EF4-FFF2-40B4-BE49-F238E27FC236}">
                    <a16:creationId xmlns:a16="http://schemas.microsoft.com/office/drawing/2014/main" id="{6963A636-DF1E-4693-A4A9-6CBAF43EEFF7}"/>
                  </a:ext>
                </a:extLst>
              </p:cNvPr>
              <p:cNvSpPr txBox="1"/>
              <p:nvPr/>
            </p:nvSpPr>
            <p:spPr>
              <a:xfrm>
                <a:off x="9154165" y="3377403"/>
                <a:ext cx="67358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ja-JP" altLang="en-US" sz="240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𝐴𝑙</m:t>
                          </m:r>
                        </m:sub>
                      </m:sSub>
                    </m:oMath>
                  </m:oMathPara>
                </a14:m>
                <a:endParaRPr kumimoji="1" lang="ja-JP" alt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88" name="テキスト ボックス 87">
                <a:extLst>
                  <a:ext uri="{FF2B5EF4-FFF2-40B4-BE49-F238E27FC236}">
                    <a16:creationId xmlns:a16="http://schemas.microsoft.com/office/drawing/2014/main" id="{6963A636-DF1E-4693-A4A9-6CBAF43EEF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4165" y="3377403"/>
                <a:ext cx="673582" cy="461665"/>
              </a:xfrm>
              <a:prstGeom prst="rect">
                <a:avLst/>
              </a:prstGeom>
              <a:blipFill>
                <a:blip r:embed="rId24"/>
                <a:stretch>
                  <a:fillRect l="-1818" b="-1578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テキスト ボックス 88">
                <a:extLst>
                  <a:ext uri="{FF2B5EF4-FFF2-40B4-BE49-F238E27FC236}">
                    <a16:creationId xmlns:a16="http://schemas.microsoft.com/office/drawing/2014/main" id="{44059011-C3D1-4A16-884C-AF3FA0F4232A}"/>
                  </a:ext>
                </a:extLst>
              </p:cNvPr>
              <p:cNvSpPr txBox="1"/>
              <p:nvPr/>
            </p:nvSpPr>
            <p:spPr>
              <a:xfrm>
                <a:off x="1375630" y="4242321"/>
                <a:ext cx="7187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ja-JP" altLang="en-US" sz="240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𝐿𝑎</m:t>
                          </m:r>
                        </m:sub>
                      </m:sSub>
                    </m:oMath>
                  </m:oMathPara>
                </a14:m>
                <a:endParaRPr kumimoji="1" lang="ja-JP" alt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89" name="テキスト ボックス 88">
                <a:extLst>
                  <a:ext uri="{FF2B5EF4-FFF2-40B4-BE49-F238E27FC236}">
                    <a16:creationId xmlns:a16="http://schemas.microsoft.com/office/drawing/2014/main" id="{44059011-C3D1-4A16-884C-AF3FA0F423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5630" y="4242321"/>
                <a:ext cx="718723" cy="461665"/>
              </a:xfrm>
              <a:prstGeom prst="rect">
                <a:avLst/>
              </a:prstGeom>
              <a:blipFill>
                <a:blip r:embed="rId25"/>
                <a:stretch>
                  <a:fillRect l="-1695" b="-1578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7C21C6CE-8EB6-4BFF-AC35-09D26784A9C6}"/>
              </a:ext>
            </a:extLst>
          </p:cNvPr>
          <p:cNvSpPr txBox="1"/>
          <p:nvPr/>
        </p:nvSpPr>
        <p:spPr>
          <a:xfrm>
            <a:off x="6526031" y="3928808"/>
            <a:ext cx="1492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Microwave</a:t>
            </a:r>
            <a:r>
              <a:rPr kumimoji="1" lang="ja-JP" altLang="en-US" sz="2000" dirty="0"/>
              <a:t> </a:t>
            </a:r>
            <a:r>
              <a:rPr kumimoji="1" lang="en-US" altLang="ja-JP" sz="2000" dirty="0"/>
              <a:t>irradiation</a:t>
            </a:r>
            <a:endParaRPr kumimoji="1" lang="ja-JP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テキスト ボックス 90">
                <a:extLst>
                  <a:ext uri="{FF2B5EF4-FFF2-40B4-BE49-F238E27FC236}">
                    <a16:creationId xmlns:a16="http://schemas.microsoft.com/office/drawing/2014/main" id="{1B45EBB2-6CD6-48BA-8F57-5D5711A8393F}"/>
                  </a:ext>
                </a:extLst>
              </p:cNvPr>
              <p:cNvSpPr txBox="1"/>
              <p:nvPr/>
            </p:nvSpPr>
            <p:spPr>
              <a:xfrm>
                <a:off x="6521337" y="4525474"/>
                <a:ext cx="131651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kumimoji="1" lang="en-US" altLang="ja-JP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ja-JP" altLang="en-US" sz="200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𝑆𝑆</m:t>
                              </m:r>
                            </m:sub>
                          </m:s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kumimoji="1" lang="ja-JP" altLang="en-US" sz="200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𝑍𝑒</m:t>
                          </m:r>
                        </m:sub>
                      </m:sSub>
                    </m:oMath>
                  </m:oMathPara>
                </a14:m>
                <a:endParaRPr kumimoji="1" lang="ja-JP" alt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91" name="テキスト ボックス 90">
                <a:extLst>
                  <a:ext uri="{FF2B5EF4-FFF2-40B4-BE49-F238E27FC236}">
                    <a16:creationId xmlns:a16="http://schemas.microsoft.com/office/drawing/2014/main" id="{1B45EBB2-6CD6-48BA-8F57-5D5711A839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1337" y="4525474"/>
                <a:ext cx="1316514" cy="400110"/>
              </a:xfrm>
              <a:prstGeom prst="rect">
                <a:avLst/>
              </a:prstGeom>
              <a:blipFill>
                <a:blip r:embed="rId26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テキスト ボックス 91">
                <a:extLst>
                  <a:ext uri="{FF2B5EF4-FFF2-40B4-BE49-F238E27FC236}">
                    <a16:creationId xmlns:a16="http://schemas.microsoft.com/office/drawing/2014/main" id="{5A6D65B9-C8C0-4A0C-A530-5EB314F584FB}"/>
                  </a:ext>
                </a:extLst>
              </p:cNvPr>
              <p:cNvSpPr txBox="1"/>
              <p:nvPr/>
            </p:nvSpPr>
            <p:spPr>
              <a:xfrm>
                <a:off x="4209657" y="3223884"/>
                <a:ext cx="131863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ja-JP" altLang="en-US" sz="200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𝐿𝑎</m:t>
                          </m:r>
                        </m:sub>
                      </m:sSub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ja-JP" altLang="en-US" sz="20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𝑆𝑆</m:t>
                          </m:r>
                        </m:sub>
                      </m:sSub>
                    </m:oMath>
                  </m:oMathPara>
                </a14:m>
                <a:endParaRPr kumimoji="1" lang="ja-JP" alt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92" name="テキスト ボックス 91">
                <a:extLst>
                  <a:ext uri="{FF2B5EF4-FFF2-40B4-BE49-F238E27FC236}">
                    <a16:creationId xmlns:a16="http://schemas.microsoft.com/office/drawing/2014/main" id="{5A6D65B9-C8C0-4A0C-A530-5EB314F584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9657" y="3223884"/>
                <a:ext cx="1318630" cy="400110"/>
              </a:xfrm>
              <a:prstGeom prst="rect">
                <a:avLst/>
              </a:prstGeom>
              <a:blipFill>
                <a:blip r:embed="rId27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左右矢印 166">
            <a:extLst>
              <a:ext uri="{FF2B5EF4-FFF2-40B4-BE49-F238E27FC236}">
                <a16:creationId xmlns:a16="http://schemas.microsoft.com/office/drawing/2014/main" id="{132409C5-E2FA-42EB-8DC3-D66796C49337}"/>
              </a:ext>
            </a:extLst>
          </p:cNvPr>
          <p:cNvSpPr/>
          <p:nvPr/>
        </p:nvSpPr>
        <p:spPr>
          <a:xfrm>
            <a:off x="6948794" y="2600675"/>
            <a:ext cx="1007881" cy="52737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テキスト ボックス 93">
                <a:extLst>
                  <a:ext uri="{FF2B5EF4-FFF2-40B4-BE49-F238E27FC236}">
                    <a16:creationId xmlns:a16="http://schemas.microsoft.com/office/drawing/2014/main" id="{A8F76068-4E25-4522-9E57-BEC20CC6098D}"/>
                  </a:ext>
                </a:extLst>
              </p:cNvPr>
              <p:cNvSpPr txBox="1"/>
              <p:nvPr/>
            </p:nvSpPr>
            <p:spPr>
              <a:xfrm>
                <a:off x="6902899" y="3240358"/>
                <a:ext cx="12812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ja-JP" altLang="en-US" sz="200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𝐴𝑙</m:t>
                          </m:r>
                        </m:sub>
                      </m:sSub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ja-JP" altLang="en-US" sz="20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𝑆𝑆</m:t>
                          </m:r>
                        </m:sub>
                      </m:sSub>
                    </m:oMath>
                  </m:oMathPara>
                </a14:m>
                <a:endParaRPr kumimoji="1" lang="ja-JP" alt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94" name="テキスト ボックス 93">
                <a:extLst>
                  <a:ext uri="{FF2B5EF4-FFF2-40B4-BE49-F238E27FC236}">
                    <a16:creationId xmlns:a16="http://schemas.microsoft.com/office/drawing/2014/main" id="{A8F76068-4E25-4522-9E57-BEC20CC609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2899" y="3240358"/>
                <a:ext cx="1281248" cy="400110"/>
              </a:xfrm>
              <a:prstGeom prst="rect">
                <a:avLst/>
              </a:prstGeom>
              <a:blipFill>
                <a:blip r:embed="rId28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テキスト ボックス 94">
                <a:extLst>
                  <a:ext uri="{FF2B5EF4-FFF2-40B4-BE49-F238E27FC236}">
                    <a16:creationId xmlns:a16="http://schemas.microsoft.com/office/drawing/2014/main" id="{527EB49F-57C1-44D5-94FB-6870FFDB2E21}"/>
                  </a:ext>
                </a:extLst>
              </p:cNvPr>
              <p:cNvSpPr txBox="1"/>
              <p:nvPr/>
            </p:nvSpPr>
            <p:spPr>
              <a:xfrm>
                <a:off x="8147396" y="6081144"/>
                <a:ext cx="37198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/>
                  <a:t>Spin temperature</a:t>
                </a:r>
                <a:r>
                  <a:rPr lang="ja-JP" altLang="en-US" sz="2400" dirty="0"/>
                  <a:t>：</a:t>
                </a:r>
                <a14:m>
                  <m:oMath xmlns:m="http://schemas.openxmlformats.org/officeDocument/2006/math">
                    <m:r>
                      <a:rPr lang="ja-JP" altLang="en-US" sz="240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𝑘𝑇</m:t>
                        </m:r>
                      </m:den>
                    </m:f>
                  </m:oMath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95" name="テキスト ボックス 94">
                <a:extLst>
                  <a:ext uri="{FF2B5EF4-FFF2-40B4-BE49-F238E27FC236}">
                    <a16:creationId xmlns:a16="http://schemas.microsoft.com/office/drawing/2014/main" id="{527EB49F-57C1-44D5-94FB-6870FFDB2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7396" y="6081144"/>
                <a:ext cx="3719864" cy="461665"/>
              </a:xfrm>
              <a:prstGeom prst="rect">
                <a:avLst/>
              </a:prstGeom>
              <a:blipFill>
                <a:blip r:embed="rId29"/>
                <a:stretch>
                  <a:fillRect l="-2623" t="-126667" r="-25738" b="-194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640BA6F2-F2E4-40F4-A84F-BC4C153186B4}"/>
              </a:ext>
            </a:extLst>
          </p:cNvPr>
          <p:cNvSpPr txBox="1"/>
          <p:nvPr/>
        </p:nvSpPr>
        <p:spPr>
          <a:xfrm>
            <a:off x="4081948" y="1581893"/>
            <a:ext cx="4641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Electronic Spin-Spin reservoir</a:t>
            </a:r>
          </a:p>
        </p:txBody>
      </p:sp>
    </p:spTree>
    <p:extLst>
      <p:ext uri="{BB962C8B-B14F-4D97-AF65-F5344CB8AC3E}">
        <p14:creationId xmlns:p14="http://schemas.microsoft.com/office/powerpoint/2010/main" val="22827857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EA352F-49DC-4A0F-9146-E0D04818C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3" y="164872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Evidence of SSR</a:t>
            </a:r>
            <a:endParaRPr kumimoji="1" lang="ja-JP" altLang="en-US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46CA13B-F4D8-4FD7-8D7F-D26614252939}"/>
              </a:ext>
            </a:extLst>
          </p:cNvPr>
          <p:cNvGrpSpPr/>
          <p:nvPr/>
        </p:nvGrpSpPr>
        <p:grpSpPr>
          <a:xfrm>
            <a:off x="914403" y="1602415"/>
            <a:ext cx="7772089" cy="4975082"/>
            <a:chOff x="1729428" y="2674312"/>
            <a:chExt cx="6419627" cy="4112876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07713007-41F6-4953-9869-FA7923D53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428" y="2674312"/>
              <a:ext cx="6419627" cy="4112876"/>
            </a:xfrm>
            <a:prstGeom prst="rect">
              <a:avLst/>
            </a:prstGeom>
          </p:spPr>
        </p:pic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4AD3A6B4-FF9C-4B2F-B1E3-D5402548806A}"/>
                </a:ext>
              </a:extLst>
            </p:cNvPr>
            <p:cNvSpPr txBox="1"/>
            <p:nvPr/>
          </p:nvSpPr>
          <p:spPr>
            <a:xfrm rot="16200000">
              <a:off x="1000745" y="3438170"/>
              <a:ext cx="1791518" cy="301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/>
                <a:t>Enhancement (Al)</a:t>
              </a:r>
              <a:endParaRPr kumimoji="1" lang="ja-JP" altLang="en-US" sz="1600" dirty="0"/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C303EC2-73E4-4213-BBED-89B479952634}"/>
                </a:ext>
              </a:extLst>
            </p:cNvPr>
            <p:cNvSpPr txBox="1"/>
            <p:nvPr/>
          </p:nvSpPr>
          <p:spPr>
            <a:xfrm rot="16200000">
              <a:off x="988165" y="5501495"/>
              <a:ext cx="1827487" cy="301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/>
                <a:t>Enhancement (La)</a:t>
              </a:r>
              <a:endParaRPr kumimoji="1" lang="ja-JP" altLang="en-US" sz="1600" dirty="0"/>
            </a:p>
          </p:txBody>
        </p:sp>
        <p:cxnSp>
          <p:nvCxnSpPr>
            <p:cNvPr id="7" name="直線矢印コネクタ 6">
              <a:extLst>
                <a:ext uri="{FF2B5EF4-FFF2-40B4-BE49-F238E27FC236}">
                  <a16:creationId xmlns:a16="http://schemas.microsoft.com/office/drawing/2014/main" id="{5B00C301-4F52-45C8-827B-420FEDE5B2F9}"/>
                </a:ext>
              </a:extLst>
            </p:cNvPr>
            <p:cNvCxnSpPr/>
            <p:nvPr/>
          </p:nvCxnSpPr>
          <p:spPr>
            <a:xfrm>
              <a:off x="2246376" y="4646376"/>
              <a:ext cx="1695450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B0F89F4-5663-4285-A4AA-063E8034B86D}"/>
                </a:ext>
              </a:extLst>
            </p:cNvPr>
            <p:cNvSpPr txBox="1"/>
            <p:nvPr/>
          </p:nvSpPr>
          <p:spPr>
            <a:xfrm>
              <a:off x="2387526" y="4622668"/>
              <a:ext cx="1297469" cy="305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Microwave ON</a:t>
              </a:r>
              <a:endParaRPr kumimoji="1" lang="ja-JP" altLang="en-US" dirty="0"/>
            </a:p>
          </p:txBody>
        </p:sp>
        <p:cxnSp>
          <p:nvCxnSpPr>
            <p:cNvPr id="9" name="直線矢印コネクタ 8">
              <a:extLst>
                <a:ext uri="{FF2B5EF4-FFF2-40B4-BE49-F238E27FC236}">
                  <a16:creationId xmlns:a16="http://schemas.microsoft.com/office/drawing/2014/main" id="{0D914B50-16E8-4050-B27E-63D29F7BDD84}"/>
                </a:ext>
              </a:extLst>
            </p:cNvPr>
            <p:cNvCxnSpPr/>
            <p:nvPr/>
          </p:nvCxnSpPr>
          <p:spPr>
            <a:xfrm>
              <a:off x="4210050" y="4646376"/>
              <a:ext cx="0" cy="307777"/>
            </a:xfrm>
            <a:prstGeom prst="straightConnector1">
              <a:avLst/>
            </a:prstGeom>
            <a:ln w="19050">
              <a:solidFill>
                <a:srgbClr val="00206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8C001F67-D874-423C-B001-638D41571F1B}"/>
                </a:ext>
              </a:extLst>
            </p:cNvPr>
            <p:cNvSpPr txBox="1"/>
            <p:nvPr/>
          </p:nvSpPr>
          <p:spPr>
            <a:xfrm>
              <a:off x="4276862" y="4628863"/>
              <a:ext cx="1576422" cy="305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Saturation with RF</a:t>
              </a:r>
              <a:endParaRPr kumimoji="1" lang="ja-JP" altLang="en-US" dirty="0"/>
            </a:p>
          </p:txBody>
        </p:sp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5982740-3058-4FEE-B84B-4769E9F5CFDE}"/>
              </a:ext>
            </a:extLst>
          </p:cNvPr>
          <p:cNvSpPr txBox="1"/>
          <p:nvPr/>
        </p:nvSpPr>
        <p:spPr>
          <a:xfrm>
            <a:off x="2680054" y="1317468"/>
            <a:ext cx="7772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T=1.8K       B=0.8T</a:t>
            </a:r>
            <a:r>
              <a:rPr lang="ja-JP" altLang="en-US" sz="2400" dirty="0"/>
              <a:t>　　</a:t>
            </a:r>
            <a:r>
              <a:rPr kumimoji="1" lang="en-US" altLang="ja-JP" sz="2400" dirty="0"/>
              <a:t>Microwave : 24GHz, 200mW</a:t>
            </a:r>
            <a:endParaRPr kumimoji="1" lang="ja-JP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C180F611-3C82-44C7-8242-5E4CE9254B15}"/>
                  </a:ext>
                </a:extLst>
              </p:cNvPr>
              <p:cNvSpPr txBox="1"/>
              <p:nvPr/>
            </p:nvSpPr>
            <p:spPr>
              <a:xfrm>
                <a:off x="8857379" y="1757165"/>
                <a:ext cx="3189529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000" dirty="0"/>
                  <a:t>La</a:t>
                </a:r>
                <a:r>
                  <a:rPr kumimoji="1" lang="ja-JP" altLang="en-US" sz="2000" dirty="0"/>
                  <a:t> </a:t>
                </a:r>
                <a:r>
                  <a:rPr kumimoji="1" lang="en-US" altLang="ja-JP" sz="2000" dirty="0"/>
                  <a:t>transition</a:t>
                </a:r>
              </a:p>
              <a:p>
                <a14:m>
                  <m:oMath xmlns:m="http://schemas.openxmlformats.org/officeDocument/2006/math">
                    <m:r>
                      <a:rPr kumimoji="1" lang="en-US" altLang="ja-JP" sz="20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kumimoji="1" lang="en-US" altLang="ja-JP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type m:val="lin"/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kumimoji="1" lang="en-US" altLang="ja-JP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  <m:sSub>
                      <m:sSub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kumimoji="1" lang="en-US" altLang="ja-JP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f>
                      <m:fPr>
                        <m:type m:val="lin"/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1" lang="ja-JP" altLang="en-US" sz="2000" dirty="0"/>
                  <a:t> </a:t>
                </a:r>
                <a:r>
                  <a:rPr kumimoji="1" lang="en-US" altLang="ja-JP" sz="2000" dirty="0"/>
                  <a:t>        </a:t>
                </a:r>
              </a:p>
              <a:p>
                <a:r>
                  <a:rPr lang="en-US" altLang="ja-JP" sz="2000" dirty="0"/>
                  <a:t>Al transition</a:t>
                </a:r>
              </a:p>
              <a:p>
                <a14:m>
                  <m:oMath xmlns:m="http://schemas.openxmlformats.org/officeDocument/2006/math">
                    <m:r>
                      <a:rPr lang="en-US" altLang="ja-JP" sz="20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type m:val="lin"/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ja-JP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ja-JP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type m:val="lin"/>
                        <m:ctrlPr>
                          <a:rPr lang="en-US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1" lang="en-US" altLang="ja-JP" sz="2000" dirty="0"/>
                  <a:t>  </a:t>
                </a:r>
                <a:endParaRPr kumimoji="1" lang="ja-JP" altLang="en-US" sz="2000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C180F611-3C82-44C7-8242-5E4CE9254B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7379" y="1757165"/>
                <a:ext cx="3189529" cy="1323439"/>
              </a:xfrm>
              <a:prstGeom prst="rect">
                <a:avLst/>
              </a:prstGeom>
              <a:blipFill>
                <a:blip r:embed="rId3"/>
                <a:stretch>
                  <a:fillRect l="-2103" t="-12442" r="-11090" b="-5345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9225D8B-C4F1-4A57-8736-B90F19D3B769}"/>
              </a:ext>
            </a:extLst>
          </p:cNvPr>
          <p:cNvSpPr/>
          <p:nvPr/>
        </p:nvSpPr>
        <p:spPr>
          <a:xfrm>
            <a:off x="3703462" y="1812372"/>
            <a:ext cx="29912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Spontaneous Recovery </a:t>
            </a:r>
            <a:r>
              <a:rPr lang="en-US" altLang="ja-JP" sz="2000" dirty="0"/>
              <a:t>of NMR signals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4051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9E2C6B-C7CD-4529-986E-3B1FD1B7E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587" y="287711"/>
            <a:ext cx="10515600" cy="967381"/>
          </a:xfrm>
        </p:spPr>
        <p:txBody>
          <a:bodyPr/>
          <a:lstStyle/>
          <a:p>
            <a:r>
              <a:rPr lang="en-US" altLang="ja-JP" dirty="0"/>
              <a:t>Use of </a:t>
            </a:r>
            <a:r>
              <a:rPr kumimoji="1" lang="en-US" altLang="ja-JP" sz="4400" dirty="0"/>
              <a:t>Nd:LaAlO</a:t>
            </a:r>
            <a:r>
              <a:rPr kumimoji="1" lang="en-US" altLang="ja-JP" sz="4400" baseline="-25000" dirty="0"/>
              <a:t>3</a:t>
            </a:r>
            <a:r>
              <a:rPr lang="en-US" altLang="ja-JP" dirty="0"/>
              <a:t> crystals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02B0874-794E-4617-B02A-2EF3DCBDAC1F}"/>
              </a:ext>
            </a:extLst>
          </p:cNvPr>
          <p:cNvSpPr txBox="1"/>
          <p:nvPr/>
        </p:nvSpPr>
        <p:spPr>
          <a:xfrm>
            <a:off x="283842" y="1386434"/>
            <a:ext cx="5301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Symmetry of Perovskite structure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6" name="図 5" descr="バブル チャート が含まれている画像&#10;&#10;自動的に生成された説明">
            <a:extLst>
              <a:ext uri="{FF2B5EF4-FFF2-40B4-BE49-F238E27FC236}">
                <a16:creationId xmlns:a16="http://schemas.microsoft.com/office/drawing/2014/main" id="{AA1F8BC8-64BD-4899-84D2-EA14C1839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655" y="2207985"/>
            <a:ext cx="4771862" cy="374932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19E0EA5-FCC6-49A6-8FFB-6B53B4F0AD46}"/>
              </a:ext>
            </a:extLst>
          </p:cNvPr>
          <p:cNvSpPr txBox="1"/>
          <p:nvPr/>
        </p:nvSpPr>
        <p:spPr>
          <a:xfrm>
            <a:off x="383753" y="2099163"/>
            <a:ext cx="6843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Advantage</a:t>
            </a:r>
            <a:r>
              <a:rPr lang="ja-JP" altLang="en-US" sz="2400" dirty="0"/>
              <a:t> </a:t>
            </a:r>
            <a:r>
              <a:rPr lang="en-US" altLang="ja-JP" dirty="0"/>
              <a:t>(Y. Takahashi, et. al.,  NIM A 336, 583 (1993) )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DC460B3-FA41-4DDC-8138-F49F87866377}"/>
              </a:ext>
            </a:extLst>
          </p:cNvPr>
          <p:cNvSpPr txBox="1"/>
          <p:nvPr/>
        </p:nvSpPr>
        <p:spPr>
          <a:xfrm>
            <a:off x="605823" y="2677527"/>
            <a:ext cx="6621538" cy="1014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/>
              <a:t>Narrow ESR linewidth  :  ~ 6G </a:t>
            </a:r>
            <a:endParaRPr lang="en-US" altLang="ja-JP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/>
              <a:t>Magnetically equivalence of all La(or Nd) sites</a:t>
            </a:r>
            <a:endParaRPr kumimoji="1" lang="en-US" altLang="ja-JP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solidFill>
                  <a:srgbClr val="FF0000"/>
                </a:solidFill>
              </a:rPr>
              <a:t>Diagonalization of quadrupole interaction in </a:t>
            </a:r>
            <a:r>
              <a:rPr kumimoji="1" lang="en-US" altLang="ja-JP" sz="2000" dirty="0">
                <a:solidFill>
                  <a:srgbClr val="FF0000"/>
                </a:solidFill>
              </a:rPr>
              <a:t>C</a:t>
            </a:r>
            <a:r>
              <a:rPr kumimoji="1" lang="en-US" altLang="ja-JP" sz="2000" baseline="-25000" dirty="0">
                <a:solidFill>
                  <a:srgbClr val="FF0000"/>
                </a:solidFill>
              </a:rPr>
              <a:t>3</a:t>
            </a:r>
            <a:r>
              <a:rPr kumimoji="1" lang="en-US" altLang="ja-JP" sz="2000" dirty="0">
                <a:solidFill>
                  <a:srgbClr val="FF0000"/>
                </a:solidFill>
              </a:rPr>
              <a:t> axis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E0C73715-DCE1-49A9-B56D-26512197E122}"/>
                  </a:ext>
                </a:extLst>
              </p:cNvPr>
              <p:cNvSpPr txBox="1"/>
              <p:nvPr/>
            </p:nvSpPr>
            <p:spPr>
              <a:xfrm>
                <a:off x="413514" y="3830572"/>
                <a:ext cx="5331781" cy="4948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/>
                  <a:t>g-factor</a:t>
                </a:r>
                <a:r>
                  <a:rPr kumimoji="1" lang="en-US" altLang="ja-JP" sz="2400" dirty="0"/>
                  <a:t> of Nd</a:t>
                </a:r>
                <a:r>
                  <a:rPr kumimoji="1" lang="en-US" altLang="ja-JP" sz="2400" baseline="30000" dirty="0"/>
                  <a:t>3+</a:t>
                </a:r>
                <a:r>
                  <a:rPr kumimoji="1" lang="en-US" altLang="ja-JP" sz="2400" dirty="0"/>
                  <a:t>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//</m:t>
                        </m:r>
                      </m:sub>
                    </m:sSub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=2.12</m:t>
                    </m:r>
                  </m:oMath>
                </a14:m>
                <a:r>
                  <a:rPr kumimoji="1" lang="ja-JP" altLang="en-US" sz="2400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kumimoji="1" lang="en-US" altLang="ja-JP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kumimoji="1" lang="en-US" altLang="ja-JP" sz="2400" b="0" i="1" dirty="0" smtClean="0">
                        <a:latin typeface="Cambria Math" panose="02040503050406030204" pitchFamily="18" charset="0"/>
                      </a:rPr>
                      <m:t>=2.68</m:t>
                    </m:r>
                  </m:oMath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E0C73715-DCE1-49A9-B56D-26512197E1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514" y="3830572"/>
                <a:ext cx="5331781" cy="494815"/>
              </a:xfrm>
              <a:prstGeom prst="rect">
                <a:avLst/>
              </a:prstGeom>
              <a:blipFill>
                <a:blip r:embed="rId3"/>
                <a:stretch>
                  <a:fillRect l="-1831" t="-7317" r="-4233" b="-219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71214121-68B7-4745-928C-E557AD8FCA62}"/>
                  </a:ext>
                </a:extLst>
              </p:cNvPr>
              <p:cNvSpPr txBox="1"/>
              <p:nvPr/>
            </p:nvSpPr>
            <p:spPr>
              <a:xfrm>
                <a:off x="781485" y="4979650"/>
                <a:ext cx="5622629" cy="5064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=−ℏ</m:t>
                      </m:r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ja-JP" alt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</m:acc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d>
                        <m:d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  <m:d>
                                <m:dPr>
                                  <m:ctrlPr>
                                    <a:rPr lang="en-US" altLang="ja-JP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  <m:r>
                                    <a:rPr lang="en-US" altLang="ja-JP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num>
                            <m:den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71214121-68B7-4745-928C-E557AD8FCA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485" y="4979650"/>
                <a:ext cx="5622629" cy="5064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66B5196-812E-4BF9-ABAC-84E359667E88}"/>
              </a:ext>
            </a:extLst>
          </p:cNvPr>
          <p:cNvSpPr txBox="1"/>
          <p:nvPr/>
        </p:nvSpPr>
        <p:spPr>
          <a:xfrm>
            <a:off x="413514" y="4526977"/>
            <a:ext cx="2387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Spin</a:t>
            </a:r>
            <a:r>
              <a:rPr kumimoji="1" lang="ja-JP" altLang="en-US" sz="2400" dirty="0"/>
              <a:t> </a:t>
            </a:r>
            <a:r>
              <a:rPr kumimoji="1" lang="en-US" altLang="ja-JP" sz="2400" dirty="0"/>
              <a:t>Hamiltonian </a:t>
            </a:r>
            <a:endParaRPr kumimoji="1" lang="ja-JP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64AA1DAB-CD8E-4290-B0E7-DC135F537AE8}"/>
                  </a:ext>
                </a:extLst>
              </p:cNvPr>
              <p:cNvSpPr txBox="1"/>
              <p:nvPr/>
            </p:nvSpPr>
            <p:spPr>
              <a:xfrm>
                <a:off x="1013052" y="5561974"/>
                <a:ext cx="49838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ja-JP" altLang="en-US" sz="200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kumimoji="1" lang="ja-JP" altLang="en-US" sz="2000" dirty="0"/>
                  <a:t> </a:t>
                </a:r>
                <a:r>
                  <a:rPr kumimoji="1" lang="en-US" altLang="ja-JP" sz="2000" dirty="0"/>
                  <a:t>: gyromagnetic ratio (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kumimoji="1" lang="en-US" altLang="ja-JP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ja-JP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ja-JP" altLang="en-US" sz="200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num>
                      <m:den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kumimoji="1" lang="ja-JP" altLang="en-US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=0.6</m:t>
                    </m:r>
                  </m:oMath>
                </a14:m>
                <a:r>
                  <a:rPr kumimoji="1" lang="en-US" altLang="ja-JP" sz="2000" dirty="0"/>
                  <a:t> kHz/G)</a:t>
                </a:r>
                <a:endParaRPr kumimoji="1" lang="ja-JP" altLang="en-US" sz="2000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64AA1DAB-CD8E-4290-B0E7-DC135F537A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052" y="5561974"/>
                <a:ext cx="4983800" cy="400110"/>
              </a:xfrm>
              <a:prstGeom prst="rect">
                <a:avLst/>
              </a:prstGeom>
              <a:blipFill>
                <a:blip r:embed="rId5"/>
                <a:stretch>
                  <a:fillRect t="-116667" r="-9902" b="-177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8D93FCC8-E71B-441D-8902-0BFE3CBA67F9}"/>
                  </a:ext>
                </a:extLst>
              </p:cNvPr>
              <p:cNvSpPr txBox="1"/>
              <p:nvPr/>
            </p:nvSpPr>
            <p:spPr>
              <a:xfrm>
                <a:off x="1013052" y="5957305"/>
                <a:ext cx="326332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kumimoji="1" lang="ja-JP" altLang="en-US" sz="2000" dirty="0"/>
                  <a:t> </a:t>
                </a:r>
                <a:r>
                  <a:rPr kumimoji="1" lang="en-US" altLang="ja-JP" sz="2000" dirty="0"/>
                  <a:t>: La</a:t>
                </a:r>
                <a:r>
                  <a:rPr kumimoji="1" lang="ja-JP" altLang="en-US" sz="2000" dirty="0"/>
                  <a:t> </a:t>
                </a:r>
                <a:r>
                  <a:rPr kumimoji="1" lang="en-US" altLang="ja-JP" sz="2000" dirty="0"/>
                  <a:t>nuclear spin  (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2000" b="0" i="0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kumimoji="1" lang="en-US" altLang="ja-JP" sz="20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kumimoji="1" lang="en-US" altLang="ja-JP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1" lang="en-US" altLang="ja-JP" sz="2000" dirty="0"/>
                  <a:t> )</a:t>
                </a:r>
                <a:endParaRPr kumimoji="1" lang="ja-JP" altLang="en-US" sz="20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8D93FCC8-E71B-441D-8902-0BFE3CBA67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052" y="5957305"/>
                <a:ext cx="3263329" cy="400110"/>
              </a:xfrm>
              <a:prstGeom prst="rect">
                <a:avLst/>
              </a:prstGeom>
              <a:blipFill>
                <a:blip r:embed="rId6"/>
                <a:stretch>
                  <a:fillRect t="-116667" r="-23321" b="-177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79DF716F-34D7-40E6-9CC9-1CB14767856C}"/>
                  </a:ext>
                </a:extLst>
              </p:cNvPr>
              <p:cNvSpPr txBox="1"/>
              <p:nvPr/>
            </p:nvSpPr>
            <p:spPr>
              <a:xfrm>
                <a:off x="1013052" y="6319479"/>
                <a:ext cx="714139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kumimoji="1" lang="en-US" altLang="ja-JP" sz="2000" dirty="0"/>
                  <a:t>: quadrupole coupling constant (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kumimoji="1" lang="en-US" altLang="ja-JP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</m:num>
                      <m:den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kumimoji="1" lang="ja-JP" altLang="en-US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=0.36</m:t>
                        </m:r>
                      </m:den>
                    </m:f>
                  </m:oMath>
                </a14:m>
                <a:r>
                  <a:rPr kumimoji="1" lang="ja-JP" altLang="en-US" sz="2000" dirty="0"/>
                  <a:t> </a:t>
                </a:r>
                <a:r>
                  <a:rPr kumimoji="1" lang="en-US" altLang="ja-JP" sz="2000" dirty="0"/>
                  <a:t>MHz )</a:t>
                </a:r>
                <a:endParaRPr kumimoji="1" lang="ja-JP" altLang="en-US" sz="2000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79DF716F-34D7-40E6-9CC9-1CB1476785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052" y="6319479"/>
                <a:ext cx="7141392" cy="400110"/>
              </a:xfrm>
              <a:prstGeom prst="rect">
                <a:avLst/>
              </a:prstGeom>
              <a:blipFill>
                <a:blip r:embed="rId7"/>
                <a:stretch>
                  <a:fillRect t="-118462" b="-18153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F318417-79F2-43CA-A699-1C8119682D27}"/>
              </a:ext>
            </a:extLst>
          </p:cNvPr>
          <p:cNvSpPr txBox="1"/>
          <p:nvPr/>
        </p:nvSpPr>
        <p:spPr>
          <a:xfrm>
            <a:off x="5967387" y="1472900"/>
            <a:ext cx="3719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Paramagnetic ions : neodymium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92432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69736442-6D2D-BBF8-9A51-49A4B1672A7C}"/>
              </a:ext>
            </a:extLst>
          </p:cNvPr>
          <p:cNvSpPr/>
          <p:nvPr/>
        </p:nvSpPr>
        <p:spPr>
          <a:xfrm>
            <a:off x="8486076" y="4600244"/>
            <a:ext cx="2943924" cy="4016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E8625F34-EC91-98CD-C988-D66A3605E4E9}"/>
              </a:ext>
            </a:extLst>
          </p:cNvPr>
          <p:cNvSpPr/>
          <p:nvPr/>
        </p:nvSpPr>
        <p:spPr>
          <a:xfrm>
            <a:off x="7052440" y="5186671"/>
            <a:ext cx="3924471" cy="39619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628550D0-3060-651B-41F5-46D5CDC8BA0A}"/>
              </a:ext>
            </a:extLst>
          </p:cNvPr>
          <p:cNvSpPr/>
          <p:nvPr/>
        </p:nvSpPr>
        <p:spPr>
          <a:xfrm>
            <a:off x="7187685" y="4041335"/>
            <a:ext cx="913729" cy="491416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75CE1B79-732D-F71F-D132-561914168939}"/>
              </a:ext>
            </a:extLst>
          </p:cNvPr>
          <p:cNvSpPr/>
          <p:nvPr/>
        </p:nvSpPr>
        <p:spPr>
          <a:xfrm>
            <a:off x="1972997" y="5345955"/>
            <a:ext cx="4077641" cy="65742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627F957A-5263-5948-257C-A9A3D49B26C2}"/>
              </a:ext>
            </a:extLst>
          </p:cNvPr>
          <p:cNvSpPr/>
          <p:nvPr/>
        </p:nvSpPr>
        <p:spPr>
          <a:xfrm>
            <a:off x="4150335" y="4051845"/>
            <a:ext cx="913729" cy="491416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734CC7C8-4EE2-C162-3928-071271368A1D}"/>
              </a:ext>
            </a:extLst>
          </p:cNvPr>
          <p:cNvSpPr/>
          <p:nvPr/>
        </p:nvSpPr>
        <p:spPr>
          <a:xfrm>
            <a:off x="1814107" y="3764016"/>
            <a:ext cx="1544982" cy="49141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26E6C3AB-D620-5BE0-16B2-A35E9F9B4B26}"/>
              </a:ext>
            </a:extLst>
          </p:cNvPr>
          <p:cNvSpPr/>
          <p:nvPr/>
        </p:nvSpPr>
        <p:spPr>
          <a:xfrm>
            <a:off x="5194207" y="2651233"/>
            <a:ext cx="1214612" cy="491416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6697F30B-CDE3-D237-0069-812D44E2EB5E}"/>
              </a:ext>
            </a:extLst>
          </p:cNvPr>
          <p:cNvSpPr/>
          <p:nvPr/>
        </p:nvSpPr>
        <p:spPr>
          <a:xfrm>
            <a:off x="7410618" y="2652451"/>
            <a:ext cx="2078758" cy="491416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17647098-5386-CBDD-EF84-0AC070296B20}"/>
              </a:ext>
            </a:extLst>
          </p:cNvPr>
          <p:cNvSpPr/>
          <p:nvPr/>
        </p:nvSpPr>
        <p:spPr>
          <a:xfrm>
            <a:off x="2797209" y="2652451"/>
            <a:ext cx="1214612" cy="491416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802B799-262E-0DF6-544C-A500BEFF2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350"/>
            <a:ext cx="10515600" cy="1325563"/>
          </a:xfrm>
        </p:spPr>
        <p:txBody>
          <a:bodyPr/>
          <a:lstStyle/>
          <a:p>
            <a:r>
              <a:rPr lang="en-US" altLang="ja-JP" dirty="0"/>
              <a:t>Connection to high energy region</a:t>
            </a:r>
            <a:endParaRPr kumimoji="1" lang="ja-JP" altLang="en-US" dirty="0"/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C6AF8F41-D0B1-854A-A78B-523BEDBE9879}"/>
              </a:ext>
            </a:extLst>
          </p:cNvPr>
          <p:cNvCxnSpPr>
            <a:cxnSpLocks/>
          </p:cNvCxnSpPr>
          <p:nvPr/>
        </p:nvCxnSpPr>
        <p:spPr>
          <a:xfrm flipV="1">
            <a:off x="1594952" y="1254733"/>
            <a:ext cx="0" cy="4651457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CB9FE240-0B89-940F-D0F4-D952527E1418}"/>
              </a:ext>
            </a:extLst>
          </p:cNvPr>
          <p:cNvCxnSpPr>
            <a:cxnSpLocks/>
          </p:cNvCxnSpPr>
          <p:nvPr/>
        </p:nvCxnSpPr>
        <p:spPr>
          <a:xfrm>
            <a:off x="1421531" y="2006852"/>
            <a:ext cx="346842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7942AC66-BAED-F1D9-F864-0560FBA5C26C}"/>
              </a:ext>
            </a:extLst>
          </p:cNvPr>
          <p:cNvCxnSpPr>
            <a:cxnSpLocks/>
          </p:cNvCxnSpPr>
          <p:nvPr/>
        </p:nvCxnSpPr>
        <p:spPr>
          <a:xfrm>
            <a:off x="1421531" y="2937016"/>
            <a:ext cx="346842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20CF9BE5-5048-E67F-708F-2F3CA1652E7B}"/>
              </a:ext>
            </a:extLst>
          </p:cNvPr>
          <p:cNvCxnSpPr>
            <a:cxnSpLocks/>
          </p:cNvCxnSpPr>
          <p:nvPr/>
        </p:nvCxnSpPr>
        <p:spPr>
          <a:xfrm>
            <a:off x="1421531" y="4256062"/>
            <a:ext cx="346842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9B9188A5-2F80-DD31-E048-6F0FE7FC55F5}"/>
              </a:ext>
            </a:extLst>
          </p:cNvPr>
          <p:cNvCxnSpPr>
            <a:cxnSpLocks/>
          </p:cNvCxnSpPr>
          <p:nvPr/>
        </p:nvCxnSpPr>
        <p:spPr>
          <a:xfrm>
            <a:off x="1421531" y="5680214"/>
            <a:ext cx="346842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F881E52-1216-6E0A-6C32-184E1CF10688}"/>
              </a:ext>
            </a:extLst>
          </p:cNvPr>
          <p:cNvSpPr txBox="1"/>
          <p:nvPr/>
        </p:nvSpPr>
        <p:spPr>
          <a:xfrm>
            <a:off x="854519" y="1822186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TeV</a:t>
            </a:r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5E0FBFE-C557-ED6A-FA01-C679492339CE}"/>
              </a:ext>
            </a:extLst>
          </p:cNvPr>
          <p:cNvSpPr txBox="1"/>
          <p:nvPr/>
        </p:nvSpPr>
        <p:spPr>
          <a:xfrm>
            <a:off x="780781" y="2752350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QCD</a:t>
            </a:r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56BE9D6-D52D-44FC-B871-6CFECA4EBD8B}"/>
              </a:ext>
            </a:extLst>
          </p:cNvPr>
          <p:cNvSpPr txBox="1"/>
          <p:nvPr/>
        </p:nvSpPr>
        <p:spPr>
          <a:xfrm>
            <a:off x="489035" y="4051845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nuclear</a:t>
            </a:r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402EA78-B93E-43CD-96BA-C947BDC75E8B}"/>
              </a:ext>
            </a:extLst>
          </p:cNvPr>
          <p:cNvSpPr txBox="1"/>
          <p:nvPr/>
        </p:nvSpPr>
        <p:spPr>
          <a:xfrm>
            <a:off x="559567" y="5536005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atomic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668DDB2-7F3B-B6F3-55A8-6D6B509C55E5}"/>
              </a:ext>
            </a:extLst>
          </p:cNvPr>
          <p:cNvSpPr txBox="1"/>
          <p:nvPr/>
        </p:nvSpPr>
        <p:spPr>
          <a:xfrm flipH="1">
            <a:off x="4011817" y="1488573"/>
            <a:ext cx="354881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Fundamental CP-odd phase</a:t>
            </a:r>
            <a:endParaRPr kumimoji="1" lang="ja-JP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CAB941D4-1E4C-3545-E73D-1B992F375B4C}"/>
                  </a:ext>
                </a:extLst>
              </p:cNvPr>
              <p:cNvSpPr txBox="1"/>
              <p:nvPr/>
            </p:nvSpPr>
            <p:spPr>
              <a:xfrm>
                <a:off x="2903095" y="2641357"/>
                <a:ext cx="1002839" cy="4914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kumimoji="1" lang="ja-JP" altLang="en-US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kumimoji="1" lang="en-US" altLang="ja-JP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CAB941D4-1E4C-3545-E73D-1B992F375B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3095" y="2641357"/>
                <a:ext cx="1002839" cy="491417"/>
              </a:xfrm>
              <a:prstGeom prst="rect">
                <a:avLst/>
              </a:prstGeom>
              <a:blipFill>
                <a:blip r:embed="rId2"/>
                <a:stretch>
                  <a:fillRect l="-1818" t="-7407" b="-234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2796AC9A-A678-B87E-8B33-BD1335E5C059}"/>
                  </a:ext>
                </a:extLst>
              </p:cNvPr>
              <p:cNvSpPr txBox="1"/>
              <p:nvPr/>
            </p:nvSpPr>
            <p:spPr>
              <a:xfrm>
                <a:off x="7531449" y="2630265"/>
                <a:ext cx="1772729" cy="5136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ja-JP" altLang="en-US" sz="240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kumimoji="1" lang="en-US" altLang="ja-JP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kumimoji="1" lang="en-US" altLang="ja-JP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kumimoji="1" lang="en-US" altLang="ja-JP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kumimoji="1" lang="en-US" altLang="ja-JP" sz="2400" dirty="0"/>
                  <a:t>, 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2796AC9A-A678-B87E-8B33-BD1335E5C0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1449" y="2630265"/>
                <a:ext cx="1772729" cy="513602"/>
              </a:xfrm>
              <a:prstGeom prst="rect">
                <a:avLst/>
              </a:prstGeom>
              <a:blipFill>
                <a:blip r:embed="rId3"/>
                <a:stretch>
                  <a:fillRect t="-3529" b="-2117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8B271B73-0EEA-3CF8-BCAB-261A788886D9}"/>
                  </a:ext>
                </a:extLst>
              </p:cNvPr>
              <p:cNvSpPr txBox="1"/>
              <p:nvPr/>
            </p:nvSpPr>
            <p:spPr>
              <a:xfrm>
                <a:off x="5189054" y="2629918"/>
                <a:ext cx="1250535" cy="4901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𝑞𝑒</m:t>
                        </m:r>
                      </m:sub>
                    </m:sSub>
                  </m:oMath>
                </a14:m>
                <a:r>
                  <a:rPr kumimoji="1" lang="en-US" altLang="ja-JP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𝑞𝑞</m:t>
                        </m:r>
                      </m:sub>
                    </m:sSub>
                  </m:oMath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8B271B73-0EEA-3CF8-BCAB-261A78888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054" y="2629918"/>
                <a:ext cx="1250535" cy="490199"/>
              </a:xfrm>
              <a:prstGeom prst="rect">
                <a:avLst/>
              </a:prstGeom>
              <a:blipFill>
                <a:blip r:embed="rId4"/>
                <a:stretch>
                  <a:fillRect l="-976" t="-7407" b="-234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3157B2B-864B-872F-8EF6-5CC011C3125F}"/>
              </a:ext>
            </a:extLst>
          </p:cNvPr>
          <p:cNvSpPr txBox="1"/>
          <p:nvPr/>
        </p:nvSpPr>
        <p:spPr>
          <a:xfrm>
            <a:off x="1837520" y="3809669"/>
            <a:ext cx="1521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Muon EDM</a:t>
            </a:r>
            <a:endParaRPr kumimoji="1" lang="ja-JP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1742B7C4-4E83-3DF0-0872-A2616C2A1A92}"/>
                  </a:ext>
                </a:extLst>
              </p:cNvPr>
              <p:cNvSpPr txBox="1"/>
              <p:nvPr/>
            </p:nvSpPr>
            <p:spPr>
              <a:xfrm>
                <a:off x="4150334" y="4022669"/>
                <a:ext cx="959686" cy="477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1742B7C4-4E83-3DF0-0872-A2616C2A1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0334" y="4022669"/>
                <a:ext cx="959686" cy="4778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D39D3FE-3565-2C92-6D1C-31B45E55B43C}"/>
              </a:ext>
            </a:extLst>
          </p:cNvPr>
          <p:cNvSpPr txBox="1"/>
          <p:nvPr/>
        </p:nvSpPr>
        <p:spPr>
          <a:xfrm>
            <a:off x="1972997" y="5365286"/>
            <a:ext cx="4077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EDM of paramagnetic atoms(Tl, Cs) </a:t>
            </a:r>
          </a:p>
          <a:p>
            <a:r>
              <a:rPr kumimoji="1" lang="en-US" altLang="ja-JP" dirty="0"/>
              <a:t>and molecules(</a:t>
            </a:r>
            <a:r>
              <a:rPr kumimoji="1" lang="en-US" altLang="ja-JP" dirty="0" err="1"/>
              <a:t>YbF</a:t>
            </a:r>
            <a:r>
              <a:rPr kumimoji="1" lang="en-US" altLang="ja-JP" dirty="0"/>
              <a:t>, </a:t>
            </a:r>
            <a:r>
              <a:rPr kumimoji="1" lang="en-US" altLang="ja-JP" dirty="0" err="1"/>
              <a:t>PbO</a:t>
            </a:r>
            <a:r>
              <a:rPr kumimoji="1" lang="en-US" altLang="ja-JP" dirty="0"/>
              <a:t> 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16A21172-0BBF-9949-86C9-6F38156522A1}"/>
                  </a:ext>
                </a:extLst>
              </p:cNvPr>
              <p:cNvSpPr txBox="1"/>
              <p:nvPr/>
            </p:nvSpPr>
            <p:spPr>
              <a:xfrm>
                <a:off x="7213177" y="4005678"/>
                <a:ext cx="9877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kumimoji="1" lang="en-US" altLang="ja-JP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ja-JP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</m:acc>
                      </m:e>
                      <m:sub>
                        <m:r>
                          <a:rPr kumimoji="1" lang="ja-JP" alt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  <m:r>
                          <a:rPr kumimoji="1"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𝑵𝑵</m:t>
                        </m:r>
                      </m:sub>
                    </m:sSub>
                  </m:oMath>
                </a14:m>
                <a:r>
                  <a:rPr kumimoji="1" lang="en-US" altLang="ja-JP" sz="2400" b="1" dirty="0">
                    <a:solidFill>
                      <a:srgbClr val="FF0000"/>
                    </a:solidFill>
                  </a:rPr>
                  <a:t> </a:t>
                </a:r>
                <a:endParaRPr kumimoji="1" lang="ja-JP" alt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16A21172-0BBF-9949-86C9-6F38156522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177" y="4005678"/>
                <a:ext cx="987706" cy="461665"/>
              </a:xfrm>
              <a:prstGeom prst="rect">
                <a:avLst/>
              </a:prstGeom>
              <a:blipFill>
                <a:blip r:embed="rId6"/>
                <a:stretch>
                  <a:fillRect l="-1852" b="-92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BDDA916-CD6C-C863-014D-66320AA59857}"/>
              </a:ext>
            </a:extLst>
          </p:cNvPr>
          <p:cNvSpPr txBox="1"/>
          <p:nvPr/>
        </p:nvSpPr>
        <p:spPr>
          <a:xfrm>
            <a:off x="7052440" y="5213536"/>
            <a:ext cx="3924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EDM of nuclei and ions</a:t>
            </a:r>
            <a:r>
              <a:rPr lang="en-US" altLang="ja-JP" dirty="0"/>
              <a:t>( deuteron )</a:t>
            </a:r>
            <a:endParaRPr kumimoji="1" lang="ja-JP" altLang="en-US" dirty="0"/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FA15F563-0A9A-B3A2-DB1B-A21C98CB3E9B}"/>
              </a:ext>
            </a:extLst>
          </p:cNvPr>
          <p:cNvSpPr/>
          <p:nvPr/>
        </p:nvSpPr>
        <p:spPr>
          <a:xfrm>
            <a:off x="8510196" y="3686833"/>
            <a:ext cx="1827112" cy="49141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EE31618-DAB5-EA77-A8D0-05698F4750AA}"/>
              </a:ext>
            </a:extLst>
          </p:cNvPr>
          <p:cNvSpPr txBox="1"/>
          <p:nvPr/>
        </p:nvSpPr>
        <p:spPr>
          <a:xfrm>
            <a:off x="8470549" y="3732486"/>
            <a:ext cx="18870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chemeClr val="accent1"/>
                </a:solidFill>
              </a:rPr>
              <a:t>Neutron</a:t>
            </a:r>
            <a:r>
              <a:rPr kumimoji="1" lang="en-US" altLang="ja-JP" sz="2000" b="1" dirty="0">
                <a:solidFill>
                  <a:schemeClr val="accent1"/>
                </a:solidFill>
              </a:rPr>
              <a:t> EDM</a:t>
            </a:r>
            <a:endParaRPr kumimoji="1" lang="ja-JP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E7484E9D-DCAA-A463-F287-20D6FDA791F4}"/>
              </a:ext>
            </a:extLst>
          </p:cNvPr>
          <p:cNvSpPr/>
          <p:nvPr/>
        </p:nvSpPr>
        <p:spPr>
          <a:xfrm>
            <a:off x="6663560" y="5877274"/>
            <a:ext cx="3153102" cy="65742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2785BE6F-AB32-30F5-B688-4E4591D1465C}"/>
              </a:ext>
            </a:extLst>
          </p:cNvPr>
          <p:cNvSpPr txBox="1"/>
          <p:nvPr/>
        </p:nvSpPr>
        <p:spPr>
          <a:xfrm>
            <a:off x="6663559" y="5864278"/>
            <a:ext cx="3073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EDM of diamagnetic atoms</a:t>
            </a:r>
          </a:p>
          <a:p>
            <a:r>
              <a:rPr lang="en-US" altLang="ja-JP" dirty="0"/>
              <a:t>( Hg, Xe, Ra, Rn )</a:t>
            </a:r>
            <a:endParaRPr kumimoji="1" lang="ja-JP" altLang="en-US" dirty="0"/>
          </a:p>
        </p:txBody>
      </p: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41CDBC75-8236-03F9-3590-4E3F49EF8313}"/>
              </a:ext>
            </a:extLst>
          </p:cNvPr>
          <p:cNvCxnSpPr/>
          <p:nvPr/>
        </p:nvCxnSpPr>
        <p:spPr>
          <a:xfrm flipH="1">
            <a:off x="3564812" y="1942510"/>
            <a:ext cx="2038817" cy="59909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B0B31B41-2927-0F93-289D-A29ABBE67149}"/>
              </a:ext>
            </a:extLst>
          </p:cNvPr>
          <p:cNvCxnSpPr/>
          <p:nvPr/>
        </p:nvCxnSpPr>
        <p:spPr>
          <a:xfrm>
            <a:off x="5603629" y="1942510"/>
            <a:ext cx="0" cy="59909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704606ED-AA35-6ECA-3ABA-5EE944F99949}"/>
              </a:ext>
            </a:extLst>
          </p:cNvPr>
          <p:cNvCxnSpPr/>
          <p:nvPr/>
        </p:nvCxnSpPr>
        <p:spPr>
          <a:xfrm>
            <a:off x="5603629" y="1942510"/>
            <a:ext cx="2153005" cy="59909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31F439E6-022F-AE15-06D3-042C11634A47}"/>
              </a:ext>
            </a:extLst>
          </p:cNvPr>
          <p:cNvSpPr txBox="1"/>
          <p:nvPr/>
        </p:nvSpPr>
        <p:spPr>
          <a:xfrm>
            <a:off x="8995755" y="2406187"/>
            <a:ext cx="18453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Gluon self-coupling</a:t>
            </a:r>
            <a:endParaRPr kumimoji="1" lang="ja-JP" altLang="en-US" sz="1400" dirty="0"/>
          </a:p>
        </p:txBody>
      </p: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3080D10F-0113-857B-75DA-8FA948E4719E}"/>
              </a:ext>
            </a:extLst>
          </p:cNvPr>
          <p:cNvCxnSpPr/>
          <p:nvPr/>
        </p:nvCxnSpPr>
        <p:spPr>
          <a:xfrm flipH="1">
            <a:off x="2680138" y="3239820"/>
            <a:ext cx="388883" cy="44931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B7A8D9BC-EF89-B3FA-AA55-213DCF4FA44F}"/>
              </a:ext>
            </a:extLst>
          </p:cNvPr>
          <p:cNvCxnSpPr/>
          <p:nvPr/>
        </p:nvCxnSpPr>
        <p:spPr>
          <a:xfrm>
            <a:off x="3564812" y="3239820"/>
            <a:ext cx="0" cy="197008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72E999CA-5BC8-0BFA-AB58-4D274E065B9B}"/>
              </a:ext>
            </a:extLst>
          </p:cNvPr>
          <p:cNvCxnSpPr>
            <a:cxnSpLocks/>
          </p:cNvCxnSpPr>
          <p:nvPr/>
        </p:nvCxnSpPr>
        <p:spPr>
          <a:xfrm>
            <a:off x="4607199" y="4636607"/>
            <a:ext cx="9019" cy="54283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1BD0B313-1C52-04D6-87E0-F6BCFDFB4C8A}"/>
              </a:ext>
            </a:extLst>
          </p:cNvPr>
          <p:cNvCxnSpPr>
            <a:endCxn id="26" idx="0"/>
          </p:cNvCxnSpPr>
          <p:nvPr/>
        </p:nvCxnSpPr>
        <p:spPr>
          <a:xfrm flipH="1">
            <a:off x="4630177" y="3239820"/>
            <a:ext cx="761630" cy="78284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>
            <a:extLst>
              <a:ext uri="{FF2B5EF4-FFF2-40B4-BE49-F238E27FC236}">
                <a16:creationId xmlns:a16="http://schemas.microsoft.com/office/drawing/2014/main" id="{86F1FB1B-D4F2-8ED4-9866-EB3677A2C42A}"/>
              </a:ext>
            </a:extLst>
          </p:cNvPr>
          <p:cNvCxnSpPr>
            <a:endCxn id="30" idx="0"/>
          </p:cNvCxnSpPr>
          <p:nvPr/>
        </p:nvCxnSpPr>
        <p:spPr>
          <a:xfrm flipH="1">
            <a:off x="7707030" y="3239820"/>
            <a:ext cx="394384" cy="76585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矢印コネクタ 63">
            <a:extLst>
              <a:ext uri="{FF2B5EF4-FFF2-40B4-BE49-F238E27FC236}">
                <a16:creationId xmlns:a16="http://schemas.microsoft.com/office/drawing/2014/main" id="{FF08C49E-AC88-177A-A0ED-FEFE99A128E5}"/>
              </a:ext>
            </a:extLst>
          </p:cNvPr>
          <p:cNvCxnSpPr>
            <a:cxnSpLocks/>
          </p:cNvCxnSpPr>
          <p:nvPr/>
        </p:nvCxnSpPr>
        <p:spPr>
          <a:xfrm>
            <a:off x="9304178" y="3239820"/>
            <a:ext cx="0" cy="36798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16DAD26A-7B85-1D66-62CC-C1F01EEBFD5B}"/>
              </a:ext>
            </a:extLst>
          </p:cNvPr>
          <p:cNvSpPr txBox="1"/>
          <p:nvPr/>
        </p:nvSpPr>
        <p:spPr>
          <a:xfrm>
            <a:off x="4634329" y="4560290"/>
            <a:ext cx="1168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err="1"/>
              <a:t>eN</a:t>
            </a:r>
            <a:r>
              <a:rPr lang="ja-JP" altLang="en-US" sz="1400" dirty="0"/>
              <a:t> </a:t>
            </a:r>
            <a:r>
              <a:rPr kumimoji="1" lang="en-US" altLang="ja-JP" sz="1400" dirty="0"/>
              <a:t>coupling</a:t>
            </a:r>
            <a:endParaRPr kumimoji="1" lang="ja-JP" altLang="en-US" sz="1400" dirty="0"/>
          </a:p>
        </p:txBody>
      </p:sp>
      <p:cxnSp>
        <p:nvCxnSpPr>
          <p:cNvPr id="68" name="直線矢印コネクタ 67">
            <a:extLst>
              <a:ext uri="{FF2B5EF4-FFF2-40B4-BE49-F238E27FC236}">
                <a16:creationId xmlns:a16="http://schemas.microsoft.com/office/drawing/2014/main" id="{56176D2A-5900-85B7-26AD-44760E1CB8B1}"/>
              </a:ext>
            </a:extLst>
          </p:cNvPr>
          <p:cNvCxnSpPr/>
          <p:nvPr/>
        </p:nvCxnSpPr>
        <p:spPr>
          <a:xfrm>
            <a:off x="5157524" y="4421177"/>
            <a:ext cx="1411442" cy="1299494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矢印コネクタ 68">
            <a:extLst>
              <a:ext uri="{FF2B5EF4-FFF2-40B4-BE49-F238E27FC236}">
                <a16:creationId xmlns:a16="http://schemas.microsoft.com/office/drawing/2014/main" id="{1D7CCA3D-CC79-4511-033E-8A3A2641971B}"/>
              </a:ext>
            </a:extLst>
          </p:cNvPr>
          <p:cNvCxnSpPr>
            <a:cxnSpLocks/>
          </p:cNvCxnSpPr>
          <p:nvPr/>
        </p:nvCxnSpPr>
        <p:spPr>
          <a:xfrm>
            <a:off x="4011817" y="3132166"/>
            <a:ext cx="2677980" cy="244578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矢印コネクタ 71">
            <a:extLst>
              <a:ext uri="{FF2B5EF4-FFF2-40B4-BE49-F238E27FC236}">
                <a16:creationId xmlns:a16="http://schemas.microsoft.com/office/drawing/2014/main" id="{FF182212-9360-AAA4-0E19-26301AE3C76E}"/>
              </a:ext>
            </a:extLst>
          </p:cNvPr>
          <p:cNvCxnSpPr>
            <a:cxnSpLocks/>
          </p:cNvCxnSpPr>
          <p:nvPr/>
        </p:nvCxnSpPr>
        <p:spPr>
          <a:xfrm>
            <a:off x="6096000" y="3237582"/>
            <a:ext cx="1168910" cy="1894538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矢印コネクタ 76">
            <a:extLst>
              <a:ext uri="{FF2B5EF4-FFF2-40B4-BE49-F238E27FC236}">
                <a16:creationId xmlns:a16="http://schemas.microsoft.com/office/drawing/2014/main" id="{75386C67-9FE2-B76D-4181-5150B9EB1237}"/>
              </a:ext>
            </a:extLst>
          </p:cNvPr>
          <p:cNvCxnSpPr>
            <a:cxnSpLocks/>
          </p:cNvCxnSpPr>
          <p:nvPr/>
        </p:nvCxnSpPr>
        <p:spPr>
          <a:xfrm>
            <a:off x="6568966" y="3109612"/>
            <a:ext cx="2070537" cy="46516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矢印コネクタ 81">
            <a:extLst>
              <a:ext uri="{FF2B5EF4-FFF2-40B4-BE49-F238E27FC236}">
                <a16:creationId xmlns:a16="http://schemas.microsoft.com/office/drawing/2014/main" id="{2056ACF4-FFC8-76DB-CE8C-8BFBF18FA70C}"/>
              </a:ext>
            </a:extLst>
          </p:cNvPr>
          <p:cNvCxnSpPr>
            <a:cxnSpLocks/>
          </p:cNvCxnSpPr>
          <p:nvPr/>
        </p:nvCxnSpPr>
        <p:spPr>
          <a:xfrm>
            <a:off x="7731832" y="4560290"/>
            <a:ext cx="0" cy="57183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矢印コネクタ 86">
            <a:extLst>
              <a:ext uri="{FF2B5EF4-FFF2-40B4-BE49-F238E27FC236}">
                <a16:creationId xmlns:a16="http://schemas.microsoft.com/office/drawing/2014/main" id="{ABF5C27F-8E4C-731A-31DB-2E1EDE39B972}"/>
              </a:ext>
            </a:extLst>
          </p:cNvPr>
          <p:cNvCxnSpPr>
            <a:cxnSpLocks/>
          </p:cNvCxnSpPr>
          <p:nvPr/>
        </p:nvCxnSpPr>
        <p:spPr>
          <a:xfrm>
            <a:off x="7731832" y="5633770"/>
            <a:ext cx="0" cy="19711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6245FEDB-4A30-78E3-C769-1E6D58D8817F}"/>
              </a:ext>
            </a:extLst>
          </p:cNvPr>
          <p:cNvSpPr txBox="1"/>
          <p:nvPr/>
        </p:nvSpPr>
        <p:spPr>
          <a:xfrm>
            <a:off x="1422606" y="6269074"/>
            <a:ext cx="4440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M. </a:t>
            </a:r>
            <a:r>
              <a:rPr kumimoji="1" lang="en-US" altLang="ja-JP" sz="1400" dirty="0" err="1"/>
              <a:t>Pospelov</a:t>
            </a:r>
            <a:r>
              <a:rPr lang="en-US" altLang="ja-JP" sz="1400" dirty="0"/>
              <a:t> and A. Ritz, Ann. Phys. 318, 119 (2005)</a:t>
            </a:r>
            <a:endParaRPr kumimoji="1" lang="ja-JP" altLang="en-US" sz="14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AEDFAD7-5FEE-BB2B-D417-994A8DC7D4EC}"/>
              </a:ext>
            </a:extLst>
          </p:cNvPr>
          <p:cNvSpPr txBox="1"/>
          <p:nvPr/>
        </p:nvSpPr>
        <p:spPr>
          <a:xfrm>
            <a:off x="8543162" y="4597652"/>
            <a:ext cx="2796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Compound state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5CB821E1-4238-75E7-2A22-E0788358A59F}"/>
              </a:ext>
            </a:extLst>
          </p:cNvPr>
          <p:cNvCxnSpPr>
            <a:cxnSpLocks/>
          </p:cNvCxnSpPr>
          <p:nvPr/>
        </p:nvCxnSpPr>
        <p:spPr>
          <a:xfrm>
            <a:off x="9304178" y="4209779"/>
            <a:ext cx="0" cy="390465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F9C5693C-ADD4-F8D7-4E43-3B8B9B2DEF11}"/>
              </a:ext>
            </a:extLst>
          </p:cNvPr>
          <p:cNvCxnSpPr>
            <a:cxnSpLocks/>
          </p:cNvCxnSpPr>
          <p:nvPr/>
        </p:nvCxnSpPr>
        <p:spPr>
          <a:xfrm>
            <a:off x="8176901" y="4258326"/>
            <a:ext cx="611875" cy="284935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948D8E0-3C99-11FC-CE5F-76DFFDF5973B}"/>
              </a:ext>
            </a:extLst>
          </p:cNvPr>
          <p:cNvSpPr txBox="1"/>
          <p:nvPr/>
        </p:nvSpPr>
        <p:spPr>
          <a:xfrm>
            <a:off x="6003307" y="3698095"/>
            <a:ext cx="18453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800" dirty="0"/>
              <a:t>pion exchange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79811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E7B2A9BE-CA96-D46D-D83D-DA512E7FC641}"/>
              </a:ext>
            </a:extLst>
          </p:cNvPr>
          <p:cNvSpPr/>
          <p:nvPr/>
        </p:nvSpPr>
        <p:spPr>
          <a:xfrm rot="15300000">
            <a:off x="9158828" y="1917332"/>
            <a:ext cx="481459" cy="29173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49F1E40-2111-DBF1-B269-67D86DFC16A8}"/>
              </a:ext>
            </a:extLst>
          </p:cNvPr>
          <p:cNvSpPr/>
          <p:nvPr/>
        </p:nvSpPr>
        <p:spPr>
          <a:xfrm>
            <a:off x="9094572" y="1975954"/>
            <a:ext cx="481459" cy="2917317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8A977FA-ED07-C1E6-BABD-C1EBB5F7B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888" y="327312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Search region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5572B57-45DC-0D9C-AE08-9F3B284650C2}"/>
              </a:ext>
            </a:extLst>
          </p:cNvPr>
          <p:cNvSpPr txBox="1"/>
          <p:nvPr/>
        </p:nvSpPr>
        <p:spPr>
          <a:xfrm>
            <a:off x="687888" y="1592345"/>
            <a:ext cx="1237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</a:rPr>
              <a:t>n</a:t>
            </a:r>
            <a:r>
              <a:rPr kumimoji="1" lang="en-US" altLang="ja-JP" sz="2400" b="1" dirty="0">
                <a:solidFill>
                  <a:schemeClr val="accent1"/>
                </a:solidFill>
              </a:rPr>
              <a:t>-EDM</a:t>
            </a:r>
            <a:endParaRPr kumimoji="1" lang="ja-JP" altLang="en-US" sz="2400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5E6D9838-0FE6-1A10-983C-50C2B1999ADE}"/>
                  </a:ext>
                </a:extLst>
              </p:cNvPr>
              <p:cNvSpPr txBox="1"/>
              <p:nvPr/>
            </p:nvSpPr>
            <p:spPr>
              <a:xfrm>
                <a:off x="746590" y="2006557"/>
                <a:ext cx="5955220" cy="5529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1.5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−14</m:t>
                              </m:r>
                            </m:sup>
                          </m:sSup>
                        </m:e>
                      </m:d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acc>
                            </m:e>
                            <m:sub>
                              <m:r>
                                <a:rPr lang="ja-JP" alt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𝑁𝑁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−0.93×</m:t>
                          </m:r>
                          <m:sSup>
                            <m:sSupPr>
                              <m:ctrlPr>
                                <a:rPr lang="en-US" altLang="ja-JP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  <m:r>
                            <a:rPr lang="en-US" altLang="ja-JP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acc>
                            </m:e>
                            <m:sub>
                              <m:r>
                                <a:rPr lang="ja-JP" alt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𝑁𝑁</m:t>
                              </m:r>
                            </m:sub>
                            <m:sup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5E6D9838-0FE6-1A10-983C-50C2B1999A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590" y="2006557"/>
                <a:ext cx="5955220" cy="55297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2A868E2-1918-D5AF-76DC-EA95B22529F8}"/>
              </a:ext>
            </a:extLst>
          </p:cNvPr>
          <p:cNvSpPr txBox="1"/>
          <p:nvPr/>
        </p:nvSpPr>
        <p:spPr>
          <a:xfrm>
            <a:off x="687888" y="3088746"/>
            <a:ext cx="2658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accent1"/>
                </a:solidFill>
              </a:rPr>
              <a:t>Compound state</a:t>
            </a:r>
            <a:endParaRPr kumimoji="1" lang="ja-JP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D582127-335A-3EE3-2F10-8364335783C2}"/>
              </a:ext>
            </a:extLst>
          </p:cNvPr>
          <p:cNvSpPr txBox="1"/>
          <p:nvPr/>
        </p:nvSpPr>
        <p:spPr>
          <a:xfrm>
            <a:off x="2100445" y="1668177"/>
            <a:ext cx="44005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J. </a:t>
            </a:r>
            <a:r>
              <a:rPr kumimoji="1" lang="en-US" altLang="ja-JP" sz="1400" dirty="0" err="1"/>
              <a:t>Eagal</a:t>
            </a:r>
            <a:r>
              <a:rPr kumimoji="1" lang="en-US" altLang="ja-JP" sz="1400" dirty="0"/>
              <a:t>, et al., Prog. Part. </a:t>
            </a:r>
            <a:r>
              <a:rPr kumimoji="1" lang="en-US" altLang="ja-JP" sz="1400" dirty="0" err="1"/>
              <a:t>Nucl</a:t>
            </a:r>
            <a:r>
              <a:rPr kumimoji="1" lang="en-US" altLang="ja-JP" sz="1400" dirty="0"/>
              <a:t>. Phys. 71, 21 (2013)</a:t>
            </a:r>
            <a:endParaRPr kumimoji="1" lang="ja-JP" altLang="en-US" sz="1400" dirty="0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8C3A54F6-C155-DCFA-2E65-4349AD7EFBB9}"/>
              </a:ext>
            </a:extLst>
          </p:cNvPr>
          <p:cNvCxnSpPr/>
          <p:nvPr/>
        </p:nvCxnSpPr>
        <p:spPr>
          <a:xfrm>
            <a:off x="3517172" y="2559529"/>
            <a:ext cx="5887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D71D1E0-F235-B4FC-08CC-AA43CA5573D9}"/>
              </a:ext>
            </a:extLst>
          </p:cNvPr>
          <p:cNvSpPr txBox="1"/>
          <p:nvPr/>
        </p:nvSpPr>
        <p:spPr>
          <a:xfrm>
            <a:off x="3345988" y="2641390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Sensitive </a:t>
            </a:r>
            <a:endParaRPr kumimoji="1" lang="ja-JP" altLang="en-US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3F261A3-5A26-B257-D742-9F8BD1F83D0C}"/>
              </a:ext>
            </a:extLst>
          </p:cNvPr>
          <p:cNvSpPr txBox="1"/>
          <p:nvPr/>
        </p:nvSpPr>
        <p:spPr>
          <a:xfrm>
            <a:off x="2263952" y="3539502"/>
            <a:ext cx="42370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Y</a:t>
            </a:r>
            <a:r>
              <a:rPr kumimoji="1" lang="en-US" altLang="ja-JP" sz="1400" dirty="0"/>
              <a:t>.-H. </a:t>
            </a:r>
            <a:r>
              <a:rPr lang="en-US" altLang="ja-JP" sz="1400" dirty="0"/>
              <a:t>Song</a:t>
            </a:r>
            <a:r>
              <a:rPr kumimoji="1" lang="en-US" altLang="ja-JP" sz="1400" dirty="0"/>
              <a:t>, et al., Phys. Rev. C 83, 065503 (2011)</a:t>
            </a:r>
            <a:endParaRPr kumimoji="1" lang="ja-JP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4FB42573-24B3-AE61-35DF-537DCB4545F6}"/>
                  </a:ext>
                </a:extLst>
              </p:cNvPr>
              <p:cNvSpPr txBox="1"/>
              <p:nvPr/>
            </p:nvSpPr>
            <p:spPr>
              <a:xfrm>
                <a:off x="746590" y="3909048"/>
                <a:ext cx="5350952" cy="7902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den>
                      </m:f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kumimoji="1" lang="el-GR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sSup>
                            <m:sSupPr>
                              <m:ctrlPr>
                                <a:rPr kumimoji="1" lang="el-GR" altLang="ja-JP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ja-JP" altLang="el-G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𝑇𝑃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sty m:val="p"/>
                            </m:rPr>
                            <a:rPr kumimoji="1" lang="el-GR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sSup>
                            <m:sSupPr>
                              <m:ctrlPr>
                                <a:rPr kumimoji="1" lang="el-GR" altLang="ja-JP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ja-JP" altLang="el-G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sup>
                          </m:sSup>
                        </m:den>
                      </m:f>
                      <m:r>
                        <a:rPr lang="en-US" altLang="ja-JP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−0.47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kumimoji="1" lang="en-US" altLang="ja-JP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kumimoji="1" lang="ja-JP" altLang="en-US" sz="20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b>
                                <m:sup>
                                  <m:r>
                                    <a:rPr kumimoji="1"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kumimoji="1" lang="en-US" altLang="ja-JP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ja-JP" altLang="en-US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𝑁𝑁</m:t>
                              </m:r>
                            </m:sub>
                            <m:sup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(0)</m:t>
                              </m:r>
                            </m:sup>
                          </m:sSub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+0.26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acc>
                            </m:e>
                            <m:sub>
                              <m:r>
                                <a:rPr lang="ja-JP" alt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𝑁𝑁</m:t>
                              </m:r>
                            </m:sub>
                            <m:sup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4FB42573-24B3-AE61-35DF-537DCB4545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590" y="3909048"/>
                <a:ext cx="5350952" cy="7902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12A54A58-553B-D8F2-5B71-E6574864B965}"/>
              </a:ext>
            </a:extLst>
          </p:cNvPr>
          <p:cNvCxnSpPr>
            <a:cxnSpLocks/>
          </p:cNvCxnSpPr>
          <p:nvPr/>
        </p:nvCxnSpPr>
        <p:spPr>
          <a:xfrm>
            <a:off x="3657882" y="4602535"/>
            <a:ext cx="198054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A09C811-BB5F-C0A5-80B0-6CDA08EA5D56}"/>
              </a:ext>
            </a:extLst>
          </p:cNvPr>
          <p:cNvSpPr txBox="1"/>
          <p:nvPr/>
        </p:nvSpPr>
        <p:spPr>
          <a:xfrm>
            <a:off x="3722260" y="4688569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Both sensitive </a:t>
            </a:r>
            <a:endParaRPr kumimoji="1" lang="ja-JP" altLang="en-US" b="1" dirty="0"/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B257AA20-123A-2C77-0F6C-643C6A386A77}"/>
              </a:ext>
            </a:extLst>
          </p:cNvPr>
          <p:cNvCxnSpPr/>
          <p:nvPr/>
        </p:nvCxnSpPr>
        <p:spPr>
          <a:xfrm>
            <a:off x="7636476" y="3410465"/>
            <a:ext cx="3717324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FFBF21CA-F7A6-CAD2-0BB7-E171B9ED40E3}"/>
              </a:ext>
            </a:extLst>
          </p:cNvPr>
          <p:cNvCxnSpPr>
            <a:cxnSpLocks/>
          </p:cNvCxnSpPr>
          <p:nvPr/>
        </p:nvCxnSpPr>
        <p:spPr>
          <a:xfrm rot="16200000">
            <a:off x="7455244" y="3315372"/>
            <a:ext cx="3717324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4057E94E-57D5-E7C4-2AD4-71C1137FAE21}"/>
                  </a:ext>
                </a:extLst>
              </p:cNvPr>
              <p:cNvSpPr txBox="1"/>
              <p:nvPr/>
            </p:nvSpPr>
            <p:spPr>
              <a:xfrm>
                <a:off x="10920247" y="3456049"/>
                <a:ext cx="827278" cy="4746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</m:e>
                        <m:sub>
                          <m:r>
                            <a:rPr lang="ja-JP" alt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ja-JP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𝑁𝑁</m:t>
                          </m:r>
                        </m:sub>
                        <m:sup>
                          <m:d>
                            <m:d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4057E94E-57D5-E7C4-2AD4-71C1137FA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0247" y="3456049"/>
                <a:ext cx="827278" cy="4746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B976571C-FEA1-FD99-B81A-0F3C686E3ED1}"/>
                  </a:ext>
                </a:extLst>
              </p:cNvPr>
              <p:cNvSpPr txBox="1"/>
              <p:nvPr/>
            </p:nvSpPr>
            <p:spPr>
              <a:xfrm>
                <a:off x="9335301" y="1173220"/>
                <a:ext cx="827278" cy="4801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</m:e>
                        <m:sub>
                          <m:r>
                            <a:rPr lang="ja-JP" alt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ja-JP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𝑁𝑁</m:t>
                          </m:r>
                        </m:sub>
                        <m:sup>
                          <m:d>
                            <m:d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B976571C-FEA1-FD99-B81A-0F3C686E3E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5301" y="1173220"/>
                <a:ext cx="827278" cy="4801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D643904-0E97-EFD0-FB6D-33863DC95FFB}"/>
              </a:ext>
            </a:extLst>
          </p:cNvPr>
          <p:cNvSpPr txBox="1"/>
          <p:nvPr/>
        </p:nvSpPr>
        <p:spPr>
          <a:xfrm>
            <a:off x="8121229" y="1928270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n</a:t>
            </a:r>
            <a:r>
              <a:rPr kumimoji="1" lang="en-US" altLang="ja-JP" b="1" dirty="0">
                <a:solidFill>
                  <a:schemeClr val="accent1"/>
                </a:solidFill>
              </a:rPr>
              <a:t>-EDM</a:t>
            </a:r>
            <a:endParaRPr kumimoji="1" lang="ja-JP" altLang="en-US" b="1" dirty="0">
              <a:solidFill>
                <a:schemeClr val="accent1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689828F-476A-ABF1-47B4-827D70DEB772}"/>
              </a:ext>
            </a:extLst>
          </p:cNvPr>
          <p:cNvSpPr txBox="1"/>
          <p:nvPr/>
        </p:nvSpPr>
        <p:spPr>
          <a:xfrm>
            <a:off x="9770000" y="2440481"/>
            <a:ext cx="2036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1"/>
                </a:solidFill>
              </a:rPr>
              <a:t>Compound state</a:t>
            </a:r>
            <a:endParaRPr kumimoji="1" lang="ja-JP" altLang="en-US" b="1" dirty="0">
              <a:solidFill>
                <a:schemeClr val="accent1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4C81AA3-4F0C-9917-2D1A-85E93EC0DD17}"/>
              </a:ext>
            </a:extLst>
          </p:cNvPr>
          <p:cNvSpPr txBox="1"/>
          <p:nvPr/>
        </p:nvSpPr>
        <p:spPr>
          <a:xfrm>
            <a:off x="7771697" y="5404872"/>
            <a:ext cx="3996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Complimentary to n-EDM</a:t>
            </a:r>
            <a:endParaRPr kumimoji="1" lang="ja-JP" altLang="en-US" sz="2400" b="1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68B7C92-09CE-4CEA-725C-54296921E965}"/>
              </a:ext>
            </a:extLst>
          </p:cNvPr>
          <p:cNvSpPr txBox="1"/>
          <p:nvPr/>
        </p:nvSpPr>
        <p:spPr>
          <a:xfrm>
            <a:off x="905957" y="5404872"/>
            <a:ext cx="139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Reference: 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B000FB50-AE85-2E30-4DD9-F6BBC4291E2A}"/>
                  </a:ext>
                </a:extLst>
              </p:cNvPr>
              <p:cNvSpPr txBox="1"/>
              <p:nvPr/>
            </p:nvSpPr>
            <p:spPr>
              <a:xfrm>
                <a:off x="2377485" y="5389483"/>
                <a:ext cx="19370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 →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r>
                        <a:rPr kumimoji="1" lang="ja-JP" alt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B000FB50-AE85-2E30-4DD9-F6BBC4291E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7485" y="5389483"/>
                <a:ext cx="1937005" cy="400110"/>
              </a:xfrm>
              <a:prstGeom prst="rect">
                <a:avLst/>
              </a:prstGeom>
              <a:blipFill>
                <a:blip r:embed="rId6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194F71C3-D9E2-5B6D-CC3E-ABE6D776C80B}"/>
                  </a:ext>
                </a:extLst>
              </p:cNvPr>
              <p:cNvSpPr txBox="1"/>
              <p:nvPr/>
            </p:nvSpPr>
            <p:spPr>
              <a:xfrm>
                <a:off x="2391624" y="5866537"/>
                <a:ext cx="319305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kumimoji="1" lang="ja-JP" altLang="en-US" sz="200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3.04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±1.23</m:t>
                          </m:r>
                        </m:e>
                      </m:d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194F71C3-D9E2-5B6D-CC3E-ABE6D776C8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1624" y="5866537"/>
                <a:ext cx="3193054" cy="400110"/>
              </a:xfrm>
              <a:prstGeom prst="rect">
                <a:avLst/>
              </a:prstGeom>
              <a:blipFill>
                <a:blip r:embed="rId7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2220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BF9059-6BB8-86A3-8676-B8788963C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02" y="140105"/>
            <a:ext cx="11527465" cy="1325563"/>
          </a:xfrm>
        </p:spPr>
        <p:txBody>
          <a:bodyPr>
            <a:normAutofit/>
          </a:bodyPr>
          <a:lstStyle/>
          <a:p>
            <a:r>
              <a:rPr kumimoji="1" lang="en-US" altLang="ja-JP" sz="4000" dirty="0"/>
              <a:t>Enhancement of Parity violation </a:t>
            </a:r>
            <a:r>
              <a:rPr lang="en-US" altLang="ja-JP" sz="4000" dirty="0"/>
              <a:t>in Compound state</a:t>
            </a:r>
            <a:endParaRPr kumimoji="1" lang="ja-JP" altLang="en-US" sz="40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850EBC5-206E-55CF-46AB-5D2D1D2F8DF2}"/>
              </a:ext>
            </a:extLst>
          </p:cNvPr>
          <p:cNvSpPr txBox="1"/>
          <p:nvPr/>
        </p:nvSpPr>
        <p:spPr>
          <a:xfrm>
            <a:off x="561754" y="1522322"/>
            <a:ext cx="2606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Helicity Asymmetry</a:t>
            </a:r>
            <a:endParaRPr kumimoji="1" lang="ja-JP" altLang="en-US" sz="2000" b="1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C031B4F-EE00-E57A-0D59-7E668C3B4459}"/>
              </a:ext>
            </a:extLst>
          </p:cNvPr>
          <p:cNvSpPr txBox="1"/>
          <p:nvPr/>
        </p:nvSpPr>
        <p:spPr>
          <a:xfrm>
            <a:off x="1359248" y="196392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neutron</a:t>
            </a:r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E45E617-2156-A75C-2F23-999A034DFD4A}"/>
              </a:ext>
            </a:extLst>
          </p:cNvPr>
          <p:cNvSpPr txBox="1"/>
          <p:nvPr/>
        </p:nvSpPr>
        <p:spPr>
          <a:xfrm>
            <a:off x="3743020" y="1943114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Nucleus</a:t>
            </a:r>
          </a:p>
        </p:txBody>
      </p:sp>
      <p:graphicFrame>
        <p:nvGraphicFramePr>
          <p:cNvPr id="8" name="オブジェクト 7">
            <a:extLst>
              <a:ext uri="{FF2B5EF4-FFF2-40B4-BE49-F238E27FC236}">
                <a16:creationId xmlns:a16="http://schemas.microsoft.com/office/drawing/2014/main" id="{7FFA5A28-3C03-EED9-F856-3DA74B7318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0214434"/>
              </p:ext>
            </p:extLst>
          </p:nvPr>
        </p:nvGraphicFramePr>
        <p:xfrm>
          <a:off x="1411800" y="2261177"/>
          <a:ext cx="3181350" cy="107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181987" imgH="1071926" progId="CorelDraw.Graphic.21">
                  <p:embed/>
                </p:oleObj>
              </mc:Choice>
              <mc:Fallback>
                <p:oleObj name="CorelDRAW" r:id="rId2" imgW="3181987" imgH="1071926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11800" y="2261177"/>
                        <a:ext cx="3181350" cy="1071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89996ADE-0C33-F31D-FF85-3DA8B7997FB5}"/>
                  </a:ext>
                </a:extLst>
              </p:cNvPr>
              <p:cNvSpPr txBox="1"/>
              <p:nvPr/>
            </p:nvSpPr>
            <p:spPr>
              <a:xfrm>
                <a:off x="763619" y="3785053"/>
                <a:ext cx="328750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/>
                  <a:t>Ex) </a:t>
                </a:r>
                <a:r>
                  <a:rPr kumimoji="1" lang="en-US" altLang="ja-JP" sz="2000" baseline="30000" dirty="0"/>
                  <a:t>139</a:t>
                </a:r>
                <a:r>
                  <a:rPr kumimoji="1" lang="en-US" altLang="ja-JP" sz="2000" dirty="0"/>
                  <a:t>La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=0.734</m:t>
                    </m:r>
                  </m:oMath>
                </a14:m>
                <a:r>
                  <a:rPr kumimoji="1" lang="ja-JP" altLang="en-US" sz="2000" dirty="0"/>
                  <a:t> </a:t>
                </a:r>
                <a:r>
                  <a:rPr kumimoji="1" lang="en-US" altLang="ja-JP" sz="2000" dirty="0"/>
                  <a:t>eV   </a:t>
                </a:r>
                <a:endParaRPr kumimoji="1" lang="ja-JP" altLang="en-US" sz="2000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89996ADE-0C33-F31D-FF85-3DA8B7997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619" y="3785053"/>
                <a:ext cx="3287503" cy="400110"/>
              </a:xfrm>
              <a:prstGeom prst="rect">
                <a:avLst/>
              </a:prstGeom>
              <a:blipFill>
                <a:blip r:embed="rId4"/>
                <a:stretch>
                  <a:fillRect l="-1852" t="-7576" r="-926" b="-27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550D18B1-EDF5-F225-7D22-BA999862EC15}"/>
                  </a:ext>
                </a:extLst>
              </p:cNvPr>
              <p:cNvSpPr txBox="1"/>
              <p:nvPr/>
            </p:nvSpPr>
            <p:spPr>
              <a:xfrm>
                <a:off x="3891394" y="3760908"/>
                <a:ext cx="242688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=0.097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±0.003</m:t>
                      </m:r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550D18B1-EDF5-F225-7D22-BA999862EC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1394" y="3760908"/>
                <a:ext cx="2426883" cy="400110"/>
              </a:xfrm>
              <a:prstGeom prst="rect">
                <a:avLst/>
              </a:prstGeom>
              <a:blipFill>
                <a:blip r:embed="rId5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6A2BF4B-9B01-89CC-9A4F-6B6122CD61DF}"/>
              </a:ext>
            </a:extLst>
          </p:cNvPr>
          <p:cNvSpPr txBox="1"/>
          <p:nvPr/>
        </p:nvSpPr>
        <p:spPr>
          <a:xfrm>
            <a:off x="3870885" y="5070199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proton</a:t>
            </a:r>
            <a:endParaRPr kumimoji="1" lang="ja-JP" altLang="en-US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A82CD1E-B92F-F383-4D37-CCEE79356871}"/>
              </a:ext>
            </a:extLst>
          </p:cNvPr>
          <p:cNvSpPr txBox="1"/>
          <p:nvPr/>
        </p:nvSpPr>
        <p:spPr>
          <a:xfrm>
            <a:off x="1438518" y="5070199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proto</a:t>
            </a:r>
            <a:r>
              <a:rPr kumimoji="1" lang="en-US" altLang="ja-JP" dirty="0"/>
              <a:t>n</a:t>
            </a:r>
            <a:endParaRPr kumimoji="1" lang="ja-JP" altLang="en-US" dirty="0"/>
          </a:p>
        </p:txBody>
      </p:sp>
      <p:graphicFrame>
        <p:nvGraphicFramePr>
          <p:cNvPr id="26" name="オブジェクト 25">
            <a:extLst>
              <a:ext uri="{FF2B5EF4-FFF2-40B4-BE49-F238E27FC236}">
                <a16:creationId xmlns:a16="http://schemas.microsoft.com/office/drawing/2014/main" id="{3F4F7E4C-A95F-D004-7918-437ECB8D2A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8068798"/>
              </p:ext>
            </p:extLst>
          </p:nvPr>
        </p:nvGraphicFramePr>
        <p:xfrm>
          <a:off x="1305470" y="5385141"/>
          <a:ext cx="2909887" cy="884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2910268" imgH="883643" progId="CorelDraw.Graphic.21">
                  <p:embed/>
                </p:oleObj>
              </mc:Choice>
              <mc:Fallback>
                <p:oleObj name="CorelDRAW" r:id="rId6" imgW="2910268" imgH="883643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05470" y="5385141"/>
                        <a:ext cx="2909887" cy="884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B41CE9C-C434-AB05-928C-DF7ED091A412}"/>
              </a:ext>
            </a:extLst>
          </p:cNvPr>
          <p:cNvSpPr txBox="1"/>
          <p:nvPr/>
        </p:nvSpPr>
        <p:spPr>
          <a:xfrm>
            <a:off x="763619" y="4637471"/>
            <a:ext cx="2818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Proton-proton scattering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A01FBDA7-38A6-0201-95C1-A51BD14AB985}"/>
                  </a:ext>
                </a:extLst>
              </p:cNvPr>
              <p:cNvSpPr txBox="1"/>
              <p:nvPr/>
            </p:nvSpPr>
            <p:spPr>
              <a:xfrm>
                <a:off x="1152670" y="6311180"/>
                <a:ext cx="159389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=15</m:t>
                    </m:r>
                  </m:oMath>
                </a14:m>
                <a:r>
                  <a:rPr kumimoji="1" lang="ja-JP" altLang="en-US" sz="2000" dirty="0"/>
                  <a:t> </a:t>
                </a:r>
                <a:r>
                  <a:rPr kumimoji="1" lang="en-US" altLang="ja-JP" sz="2000" dirty="0"/>
                  <a:t>MeV</a:t>
                </a:r>
                <a:endParaRPr kumimoji="1" lang="ja-JP" altLang="en-US" sz="2000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A01FBDA7-38A6-0201-95C1-A51BD14AB9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670" y="6311180"/>
                <a:ext cx="1593898" cy="400110"/>
              </a:xfrm>
              <a:prstGeom prst="rect">
                <a:avLst/>
              </a:prstGeom>
              <a:blipFill>
                <a:blip r:embed="rId8"/>
                <a:stretch>
                  <a:fillRect t="-6061" r="-3053" b="-27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0122DD7B-3533-EB6F-F0F9-44F5142A104C}"/>
                  </a:ext>
                </a:extLst>
              </p:cNvPr>
              <p:cNvSpPr txBox="1"/>
              <p:nvPr/>
            </p:nvSpPr>
            <p:spPr>
              <a:xfrm>
                <a:off x="3805646" y="5862587"/>
                <a:ext cx="30994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1.7</m:t>
                          </m:r>
                          <m:r>
                            <a:rPr lang="en-US" altLang="ja-JP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±0.3</m:t>
                          </m:r>
                        </m:e>
                      </m:d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0122DD7B-3533-EB6F-F0F9-44F5142A10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5646" y="5862587"/>
                <a:ext cx="3099438" cy="400110"/>
              </a:xfrm>
              <a:prstGeom prst="rect">
                <a:avLst/>
              </a:prstGeom>
              <a:blipFill>
                <a:blip r:embed="rId9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矢印: 上下 31">
            <a:extLst>
              <a:ext uri="{FF2B5EF4-FFF2-40B4-BE49-F238E27FC236}">
                <a16:creationId xmlns:a16="http://schemas.microsoft.com/office/drawing/2014/main" id="{4FB4FEFF-E61D-18BD-2FBD-9C697646E6C4}"/>
              </a:ext>
            </a:extLst>
          </p:cNvPr>
          <p:cNvSpPr/>
          <p:nvPr/>
        </p:nvSpPr>
        <p:spPr>
          <a:xfrm>
            <a:off x="5484501" y="4203846"/>
            <a:ext cx="244487" cy="1658741"/>
          </a:xfrm>
          <a:prstGeom prst="upDown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0EE2F9AF-B748-0669-689B-A639CEB5EE24}"/>
              </a:ext>
            </a:extLst>
          </p:cNvPr>
          <p:cNvSpPr txBox="1"/>
          <p:nvPr/>
        </p:nvSpPr>
        <p:spPr>
          <a:xfrm>
            <a:off x="4716820" y="4796821"/>
            <a:ext cx="224933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10</a:t>
            </a:r>
            <a:r>
              <a:rPr kumimoji="1" lang="en-US" altLang="ja-JP" sz="2000" baseline="30000" dirty="0">
                <a:solidFill>
                  <a:srgbClr val="FF0000"/>
                </a:solidFill>
              </a:rPr>
              <a:t>6</a:t>
            </a:r>
            <a:r>
              <a:rPr kumimoji="1" lang="en-US" altLang="ja-JP" sz="2000" dirty="0">
                <a:solidFill>
                  <a:srgbClr val="FF0000"/>
                </a:solidFill>
              </a:rPr>
              <a:t> enhancement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grpSp>
        <p:nvGrpSpPr>
          <p:cNvPr id="6" name="object 5">
            <a:extLst>
              <a:ext uri="{FF2B5EF4-FFF2-40B4-BE49-F238E27FC236}">
                <a16:creationId xmlns:a16="http://schemas.microsoft.com/office/drawing/2014/main" id="{907FC3A0-4907-29C9-7FB5-1FAD37737D1A}"/>
              </a:ext>
            </a:extLst>
          </p:cNvPr>
          <p:cNvGrpSpPr>
            <a:grpSpLocks noChangeAspect="1"/>
          </p:cNvGrpSpPr>
          <p:nvPr/>
        </p:nvGrpSpPr>
        <p:grpSpPr>
          <a:xfrm>
            <a:off x="7032859" y="1565680"/>
            <a:ext cx="4973955" cy="4375658"/>
            <a:chOff x="804455" y="1317970"/>
            <a:chExt cx="7105650" cy="6250940"/>
          </a:xfrm>
        </p:grpSpPr>
        <p:pic>
          <p:nvPicPr>
            <p:cNvPr id="7" name="object 6">
              <a:extLst>
                <a:ext uri="{FF2B5EF4-FFF2-40B4-BE49-F238E27FC236}">
                  <a16:creationId xmlns:a16="http://schemas.microsoft.com/office/drawing/2014/main" id="{7564B0DC-BDB1-6FE7-975F-B727246C18C5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04455" y="1317970"/>
              <a:ext cx="7105441" cy="6250508"/>
            </a:xfrm>
            <a:prstGeom prst="rect">
              <a:avLst/>
            </a:prstGeom>
          </p:spPr>
        </p:pic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48C9F0DF-5C25-75BA-6183-072B996B5027}"/>
                </a:ext>
              </a:extLst>
            </p:cNvPr>
            <p:cNvSpPr/>
            <p:nvPr/>
          </p:nvSpPr>
          <p:spPr>
            <a:xfrm>
              <a:off x="1484523" y="1592660"/>
              <a:ext cx="1028700" cy="1028700"/>
            </a:xfrm>
            <a:custGeom>
              <a:avLst/>
              <a:gdLst/>
              <a:ahLst/>
              <a:cxnLst/>
              <a:rect l="l" t="t" r="r" b="b"/>
              <a:pathLst>
                <a:path w="1028700" h="1028700">
                  <a:moveTo>
                    <a:pt x="877811" y="150608"/>
                  </a:moveTo>
                  <a:lnTo>
                    <a:pt x="909420" y="185189"/>
                  </a:lnTo>
                  <a:lnTo>
                    <a:pt x="937311" y="221824"/>
                  </a:lnTo>
                  <a:lnTo>
                    <a:pt x="961483" y="260256"/>
                  </a:lnTo>
                  <a:lnTo>
                    <a:pt x="981936" y="300228"/>
                  </a:lnTo>
                  <a:lnTo>
                    <a:pt x="998670" y="341484"/>
                  </a:lnTo>
                  <a:lnTo>
                    <a:pt x="1011685" y="383767"/>
                  </a:lnTo>
                  <a:lnTo>
                    <a:pt x="1020982" y="426820"/>
                  </a:lnTo>
                  <a:lnTo>
                    <a:pt x="1026560" y="470386"/>
                  </a:lnTo>
                  <a:lnTo>
                    <a:pt x="1028420" y="514210"/>
                  </a:lnTo>
                  <a:lnTo>
                    <a:pt x="1026560" y="558033"/>
                  </a:lnTo>
                  <a:lnTo>
                    <a:pt x="1020982" y="601599"/>
                  </a:lnTo>
                  <a:lnTo>
                    <a:pt x="1011685" y="644652"/>
                  </a:lnTo>
                  <a:lnTo>
                    <a:pt x="998670" y="686935"/>
                  </a:lnTo>
                  <a:lnTo>
                    <a:pt x="981936" y="728191"/>
                  </a:lnTo>
                  <a:lnTo>
                    <a:pt x="961483" y="768163"/>
                  </a:lnTo>
                  <a:lnTo>
                    <a:pt x="937311" y="806595"/>
                  </a:lnTo>
                  <a:lnTo>
                    <a:pt x="909420" y="843230"/>
                  </a:lnTo>
                  <a:lnTo>
                    <a:pt x="877811" y="877811"/>
                  </a:lnTo>
                  <a:lnTo>
                    <a:pt x="843230" y="909420"/>
                  </a:lnTo>
                  <a:lnTo>
                    <a:pt x="806595" y="937311"/>
                  </a:lnTo>
                  <a:lnTo>
                    <a:pt x="768163" y="961483"/>
                  </a:lnTo>
                  <a:lnTo>
                    <a:pt x="728191" y="981936"/>
                  </a:lnTo>
                  <a:lnTo>
                    <a:pt x="686935" y="998670"/>
                  </a:lnTo>
                  <a:lnTo>
                    <a:pt x="644652" y="1011686"/>
                  </a:lnTo>
                  <a:lnTo>
                    <a:pt x="601599" y="1020982"/>
                  </a:lnTo>
                  <a:lnTo>
                    <a:pt x="558033" y="1026560"/>
                  </a:lnTo>
                  <a:lnTo>
                    <a:pt x="514210" y="1028420"/>
                  </a:lnTo>
                  <a:lnTo>
                    <a:pt x="470386" y="1026560"/>
                  </a:lnTo>
                  <a:lnTo>
                    <a:pt x="426820" y="1020982"/>
                  </a:lnTo>
                  <a:lnTo>
                    <a:pt x="383767" y="1011686"/>
                  </a:lnTo>
                  <a:lnTo>
                    <a:pt x="341484" y="998670"/>
                  </a:lnTo>
                  <a:lnTo>
                    <a:pt x="300228" y="981936"/>
                  </a:lnTo>
                  <a:lnTo>
                    <a:pt x="260256" y="961483"/>
                  </a:lnTo>
                  <a:lnTo>
                    <a:pt x="221824" y="937311"/>
                  </a:lnTo>
                  <a:lnTo>
                    <a:pt x="185189" y="909420"/>
                  </a:lnTo>
                  <a:lnTo>
                    <a:pt x="150608" y="877811"/>
                  </a:lnTo>
                  <a:lnTo>
                    <a:pt x="118999" y="843230"/>
                  </a:lnTo>
                  <a:lnTo>
                    <a:pt x="91108" y="806595"/>
                  </a:lnTo>
                  <a:lnTo>
                    <a:pt x="66937" y="768163"/>
                  </a:lnTo>
                  <a:lnTo>
                    <a:pt x="46484" y="728191"/>
                  </a:lnTo>
                  <a:lnTo>
                    <a:pt x="29749" y="686935"/>
                  </a:lnTo>
                  <a:lnTo>
                    <a:pt x="16734" y="644652"/>
                  </a:lnTo>
                  <a:lnTo>
                    <a:pt x="7437" y="601599"/>
                  </a:lnTo>
                  <a:lnTo>
                    <a:pt x="1859" y="558033"/>
                  </a:lnTo>
                  <a:lnTo>
                    <a:pt x="0" y="514210"/>
                  </a:lnTo>
                  <a:lnTo>
                    <a:pt x="1859" y="470386"/>
                  </a:lnTo>
                  <a:lnTo>
                    <a:pt x="7437" y="426820"/>
                  </a:lnTo>
                  <a:lnTo>
                    <a:pt x="16734" y="383767"/>
                  </a:lnTo>
                  <a:lnTo>
                    <a:pt x="29749" y="341484"/>
                  </a:lnTo>
                  <a:lnTo>
                    <a:pt x="46484" y="300228"/>
                  </a:lnTo>
                  <a:lnTo>
                    <a:pt x="66937" y="260256"/>
                  </a:lnTo>
                  <a:lnTo>
                    <a:pt x="91108" y="221824"/>
                  </a:lnTo>
                  <a:lnTo>
                    <a:pt x="118999" y="185189"/>
                  </a:lnTo>
                  <a:lnTo>
                    <a:pt x="150608" y="150608"/>
                  </a:lnTo>
                  <a:lnTo>
                    <a:pt x="185189" y="118999"/>
                  </a:lnTo>
                  <a:lnTo>
                    <a:pt x="221824" y="91108"/>
                  </a:lnTo>
                  <a:lnTo>
                    <a:pt x="260256" y="66937"/>
                  </a:lnTo>
                  <a:lnTo>
                    <a:pt x="300228" y="46484"/>
                  </a:lnTo>
                  <a:lnTo>
                    <a:pt x="341484" y="29749"/>
                  </a:lnTo>
                  <a:lnTo>
                    <a:pt x="383767" y="16734"/>
                  </a:lnTo>
                  <a:lnTo>
                    <a:pt x="426820" y="7437"/>
                  </a:lnTo>
                  <a:lnTo>
                    <a:pt x="470386" y="1859"/>
                  </a:lnTo>
                  <a:lnTo>
                    <a:pt x="514210" y="0"/>
                  </a:lnTo>
                  <a:lnTo>
                    <a:pt x="558033" y="1859"/>
                  </a:lnTo>
                  <a:lnTo>
                    <a:pt x="601599" y="7437"/>
                  </a:lnTo>
                  <a:lnTo>
                    <a:pt x="644652" y="16734"/>
                  </a:lnTo>
                  <a:lnTo>
                    <a:pt x="686935" y="29749"/>
                  </a:lnTo>
                  <a:lnTo>
                    <a:pt x="728191" y="46484"/>
                  </a:lnTo>
                  <a:lnTo>
                    <a:pt x="768163" y="66937"/>
                  </a:lnTo>
                  <a:lnTo>
                    <a:pt x="806595" y="91108"/>
                  </a:lnTo>
                  <a:lnTo>
                    <a:pt x="843230" y="118999"/>
                  </a:lnTo>
                  <a:lnTo>
                    <a:pt x="877811" y="150608"/>
                  </a:lnTo>
                  <a:close/>
                </a:path>
              </a:pathLst>
            </a:custGeom>
            <a:ln w="50800">
              <a:solidFill>
                <a:srgbClr val="FF2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8">
              <a:extLst>
                <a:ext uri="{FF2B5EF4-FFF2-40B4-BE49-F238E27FC236}">
                  <a16:creationId xmlns:a16="http://schemas.microsoft.com/office/drawing/2014/main" id="{1E17992E-86CB-48D0-1DED-26F1B796CCDE}"/>
                </a:ext>
              </a:extLst>
            </p:cNvPr>
            <p:cNvSpPr/>
            <p:nvPr/>
          </p:nvSpPr>
          <p:spPr>
            <a:xfrm>
              <a:off x="2457289" y="2355999"/>
              <a:ext cx="1028700" cy="1028700"/>
            </a:xfrm>
            <a:custGeom>
              <a:avLst/>
              <a:gdLst/>
              <a:ahLst/>
              <a:cxnLst/>
              <a:rect l="l" t="t" r="r" b="b"/>
              <a:pathLst>
                <a:path w="1028700" h="1028700">
                  <a:moveTo>
                    <a:pt x="877811" y="150608"/>
                  </a:moveTo>
                  <a:lnTo>
                    <a:pt x="909420" y="185189"/>
                  </a:lnTo>
                  <a:lnTo>
                    <a:pt x="937311" y="221824"/>
                  </a:lnTo>
                  <a:lnTo>
                    <a:pt x="961483" y="260256"/>
                  </a:lnTo>
                  <a:lnTo>
                    <a:pt x="981936" y="300228"/>
                  </a:lnTo>
                  <a:lnTo>
                    <a:pt x="998670" y="341484"/>
                  </a:lnTo>
                  <a:lnTo>
                    <a:pt x="1011685" y="383767"/>
                  </a:lnTo>
                  <a:lnTo>
                    <a:pt x="1020982" y="426820"/>
                  </a:lnTo>
                  <a:lnTo>
                    <a:pt x="1026560" y="470386"/>
                  </a:lnTo>
                  <a:lnTo>
                    <a:pt x="1028420" y="514210"/>
                  </a:lnTo>
                  <a:lnTo>
                    <a:pt x="1026560" y="558033"/>
                  </a:lnTo>
                  <a:lnTo>
                    <a:pt x="1020982" y="601599"/>
                  </a:lnTo>
                  <a:lnTo>
                    <a:pt x="1011685" y="644652"/>
                  </a:lnTo>
                  <a:lnTo>
                    <a:pt x="998670" y="686935"/>
                  </a:lnTo>
                  <a:lnTo>
                    <a:pt x="981936" y="728191"/>
                  </a:lnTo>
                  <a:lnTo>
                    <a:pt x="961483" y="768163"/>
                  </a:lnTo>
                  <a:lnTo>
                    <a:pt x="937311" y="806595"/>
                  </a:lnTo>
                  <a:lnTo>
                    <a:pt x="909420" y="843230"/>
                  </a:lnTo>
                  <a:lnTo>
                    <a:pt x="877811" y="877811"/>
                  </a:lnTo>
                  <a:lnTo>
                    <a:pt x="843230" y="909420"/>
                  </a:lnTo>
                  <a:lnTo>
                    <a:pt x="806595" y="937311"/>
                  </a:lnTo>
                  <a:lnTo>
                    <a:pt x="768163" y="961483"/>
                  </a:lnTo>
                  <a:lnTo>
                    <a:pt x="728191" y="981936"/>
                  </a:lnTo>
                  <a:lnTo>
                    <a:pt x="686935" y="998670"/>
                  </a:lnTo>
                  <a:lnTo>
                    <a:pt x="644652" y="1011686"/>
                  </a:lnTo>
                  <a:lnTo>
                    <a:pt x="601599" y="1020982"/>
                  </a:lnTo>
                  <a:lnTo>
                    <a:pt x="558033" y="1026560"/>
                  </a:lnTo>
                  <a:lnTo>
                    <a:pt x="514210" y="1028420"/>
                  </a:lnTo>
                  <a:lnTo>
                    <a:pt x="470386" y="1026560"/>
                  </a:lnTo>
                  <a:lnTo>
                    <a:pt x="426820" y="1020982"/>
                  </a:lnTo>
                  <a:lnTo>
                    <a:pt x="383767" y="1011686"/>
                  </a:lnTo>
                  <a:lnTo>
                    <a:pt x="341484" y="998670"/>
                  </a:lnTo>
                  <a:lnTo>
                    <a:pt x="300228" y="981936"/>
                  </a:lnTo>
                  <a:lnTo>
                    <a:pt x="260256" y="961483"/>
                  </a:lnTo>
                  <a:lnTo>
                    <a:pt x="221824" y="937311"/>
                  </a:lnTo>
                  <a:lnTo>
                    <a:pt x="185189" y="909420"/>
                  </a:lnTo>
                  <a:lnTo>
                    <a:pt x="150608" y="877811"/>
                  </a:lnTo>
                  <a:lnTo>
                    <a:pt x="118999" y="843230"/>
                  </a:lnTo>
                  <a:lnTo>
                    <a:pt x="91108" y="806595"/>
                  </a:lnTo>
                  <a:lnTo>
                    <a:pt x="66937" y="768163"/>
                  </a:lnTo>
                  <a:lnTo>
                    <a:pt x="46484" y="728191"/>
                  </a:lnTo>
                  <a:lnTo>
                    <a:pt x="29749" y="686935"/>
                  </a:lnTo>
                  <a:lnTo>
                    <a:pt x="16734" y="644652"/>
                  </a:lnTo>
                  <a:lnTo>
                    <a:pt x="7437" y="601599"/>
                  </a:lnTo>
                  <a:lnTo>
                    <a:pt x="1859" y="558033"/>
                  </a:lnTo>
                  <a:lnTo>
                    <a:pt x="0" y="514210"/>
                  </a:lnTo>
                  <a:lnTo>
                    <a:pt x="1859" y="470386"/>
                  </a:lnTo>
                  <a:lnTo>
                    <a:pt x="7437" y="426820"/>
                  </a:lnTo>
                  <a:lnTo>
                    <a:pt x="16734" y="383767"/>
                  </a:lnTo>
                  <a:lnTo>
                    <a:pt x="29749" y="341484"/>
                  </a:lnTo>
                  <a:lnTo>
                    <a:pt x="46484" y="300228"/>
                  </a:lnTo>
                  <a:lnTo>
                    <a:pt x="66937" y="260256"/>
                  </a:lnTo>
                  <a:lnTo>
                    <a:pt x="91108" y="221824"/>
                  </a:lnTo>
                  <a:lnTo>
                    <a:pt x="118999" y="185189"/>
                  </a:lnTo>
                  <a:lnTo>
                    <a:pt x="150608" y="150608"/>
                  </a:lnTo>
                  <a:lnTo>
                    <a:pt x="185189" y="118999"/>
                  </a:lnTo>
                  <a:lnTo>
                    <a:pt x="221824" y="91108"/>
                  </a:lnTo>
                  <a:lnTo>
                    <a:pt x="260256" y="66937"/>
                  </a:lnTo>
                  <a:lnTo>
                    <a:pt x="300228" y="46484"/>
                  </a:lnTo>
                  <a:lnTo>
                    <a:pt x="341484" y="29749"/>
                  </a:lnTo>
                  <a:lnTo>
                    <a:pt x="383767" y="16734"/>
                  </a:lnTo>
                  <a:lnTo>
                    <a:pt x="426820" y="7437"/>
                  </a:lnTo>
                  <a:lnTo>
                    <a:pt x="470386" y="1859"/>
                  </a:lnTo>
                  <a:lnTo>
                    <a:pt x="514210" y="0"/>
                  </a:lnTo>
                  <a:lnTo>
                    <a:pt x="558033" y="1859"/>
                  </a:lnTo>
                  <a:lnTo>
                    <a:pt x="601599" y="7437"/>
                  </a:lnTo>
                  <a:lnTo>
                    <a:pt x="644652" y="16734"/>
                  </a:lnTo>
                  <a:lnTo>
                    <a:pt x="686935" y="29749"/>
                  </a:lnTo>
                  <a:lnTo>
                    <a:pt x="728191" y="46484"/>
                  </a:lnTo>
                  <a:lnTo>
                    <a:pt x="768163" y="66937"/>
                  </a:lnTo>
                  <a:lnTo>
                    <a:pt x="806595" y="91108"/>
                  </a:lnTo>
                  <a:lnTo>
                    <a:pt x="843230" y="118999"/>
                  </a:lnTo>
                  <a:lnTo>
                    <a:pt x="877811" y="150608"/>
                  </a:lnTo>
                  <a:close/>
                </a:path>
              </a:pathLst>
            </a:custGeom>
            <a:ln w="50800">
              <a:solidFill>
                <a:srgbClr val="FF2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588B4AA9-1878-335E-6C60-42C5351E566A}"/>
                </a:ext>
              </a:extLst>
            </p:cNvPr>
            <p:cNvSpPr/>
            <p:nvPr/>
          </p:nvSpPr>
          <p:spPr>
            <a:xfrm>
              <a:off x="1484523" y="3264327"/>
              <a:ext cx="1028700" cy="1028700"/>
            </a:xfrm>
            <a:custGeom>
              <a:avLst/>
              <a:gdLst/>
              <a:ahLst/>
              <a:cxnLst/>
              <a:rect l="l" t="t" r="r" b="b"/>
              <a:pathLst>
                <a:path w="1028700" h="1028700">
                  <a:moveTo>
                    <a:pt x="877811" y="150608"/>
                  </a:moveTo>
                  <a:lnTo>
                    <a:pt x="909420" y="185189"/>
                  </a:lnTo>
                  <a:lnTo>
                    <a:pt x="937311" y="221824"/>
                  </a:lnTo>
                  <a:lnTo>
                    <a:pt x="961483" y="260256"/>
                  </a:lnTo>
                  <a:lnTo>
                    <a:pt x="981936" y="300228"/>
                  </a:lnTo>
                  <a:lnTo>
                    <a:pt x="998670" y="341484"/>
                  </a:lnTo>
                  <a:lnTo>
                    <a:pt x="1011685" y="383767"/>
                  </a:lnTo>
                  <a:lnTo>
                    <a:pt x="1020982" y="426820"/>
                  </a:lnTo>
                  <a:lnTo>
                    <a:pt x="1026560" y="470386"/>
                  </a:lnTo>
                  <a:lnTo>
                    <a:pt x="1028420" y="514210"/>
                  </a:lnTo>
                  <a:lnTo>
                    <a:pt x="1026560" y="558033"/>
                  </a:lnTo>
                  <a:lnTo>
                    <a:pt x="1020982" y="601599"/>
                  </a:lnTo>
                  <a:lnTo>
                    <a:pt x="1011685" y="644652"/>
                  </a:lnTo>
                  <a:lnTo>
                    <a:pt x="998670" y="686935"/>
                  </a:lnTo>
                  <a:lnTo>
                    <a:pt x="981936" y="728191"/>
                  </a:lnTo>
                  <a:lnTo>
                    <a:pt x="961483" y="768163"/>
                  </a:lnTo>
                  <a:lnTo>
                    <a:pt x="937311" y="806595"/>
                  </a:lnTo>
                  <a:lnTo>
                    <a:pt x="909420" y="843230"/>
                  </a:lnTo>
                  <a:lnTo>
                    <a:pt x="877811" y="877811"/>
                  </a:lnTo>
                  <a:lnTo>
                    <a:pt x="843230" y="909420"/>
                  </a:lnTo>
                  <a:lnTo>
                    <a:pt x="806595" y="937311"/>
                  </a:lnTo>
                  <a:lnTo>
                    <a:pt x="768163" y="961483"/>
                  </a:lnTo>
                  <a:lnTo>
                    <a:pt x="728191" y="981936"/>
                  </a:lnTo>
                  <a:lnTo>
                    <a:pt x="686935" y="998670"/>
                  </a:lnTo>
                  <a:lnTo>
                    <a:pt x="644652" y="1011686"/>
                  </a:lnTo>
                  <a:lnTo>
                    <a:pt x="601599" y="1020982"/>
                  </a:lnTo>
                  <a:lnTo>
                    <a:pt x="558033" y="1026560"/>
                  </a:lnTo>
                  <a:lnTo>
                    <a:pt x="514210" y="1028420"/>
                  </a:lnTo>
                  <a:lnTo>
                    <a:pt x="470386" y="1026560"/>
                  </a:lnTo>
                  <a:lnTo>
                    <a:pt x="426820" y="1020982"/>
                  </a:lnTo>
                  <a:lnTo>
                    <a:pt x="383767" y="1011686"/>
                  </a:lnTo>
                  <a:lnTo>
                    <a:pt x="341484" y="998670"/>
                  </a:lnTo>
                  <a:lnTo>
                    <a:pt x="300228" y="981936"/>
                  </a:lnTo>
                  <a:lnTo>
                    <a:pt x="260256" y="961483"/>
                  </a:lnTo>
                  <a:lnTo>
                    <a:pt x="221824" y="937311"/>
                  </a:lnTo>
                  <a:lnTo>
                    <a:pt x="185189" y="909420"/>
                  </a:lnTo>
                  <a:lnTo>
                    <a:pt x="150608" y="877811"/>
                  </a:lnTo>
                  <a:lnTo>
                    <a:pt x="118999" y="843230"/>
                  </a:lnTo>
                  <a:lnTo>
                    <a:pt x="91108" y="806595"/>
                  </a:lnTo>
                  <a:lnTo>
                    <a:pt x="66937" y="768163"/>
                  </a:lnTo>
                  <a:lnTo>
                    <a:pt x="46484" y="728191"/>
                  </a:lnTo>
                  <a:lnTo>
                    <a:pt x="29749" y="686935"/>
                  </a:lnTo>
                  <a:lnTo>
                    <a:pt x="16734" y="644652"/>
                  </a:lnTo>
                  <a:lnTo>
                    <a:pt x="7437" y="601599"/>
                  </a:lnTo>
                  <a:lnTo>
                    <a:pt x="1859" y="558033"/>
                  </a:lnTo>
                  <a:lnTo>
                    <a:pt x="0" y="514210"/>
                  </a:lnTo>
                  <a:lnTo>
                    <a:pt x="1859" y="470386"/>
                  </a:lnTo>
                  <a:lnTo>
                    <a:pt x="7437" y="426820"/>
                  </a:lnTo>
                  <a:lnTo>
                    <a:pt x="16734" y="383767"/>
                  </a:lnTo>
                  <a:lnTo>
                    <a:pt x="29749" y="341484"/>
                  </a:lnTo>
                  <a:lnTo>
                    <a:pt x="46484" y="300228"/>
                  </a:lnTo>
                  <a:lnTo>
                    <a:pt x="66937" y="260256"/>
                  </a:lnTo>
                  <a:lnTo>
                    <a:pt x="91108" y="221824"/>
                  </a:lnTo>
                  <a:lnTo>
                    <a:pt x="118999" y="185189"/>
                  </a:lnTo>
                  <a:lnTo>
                    <a:pt x="150608" y="150608"/>
                  </a:lnTo>
                  <a:lnTo>
                    <a:pt x="185189" y="118999"/>
                  </a:lnTo>
                  <a:lnTo>
                    <a:pt x="221824" y="91108"/>
                  </a:lnTo>
                  <a:lnTo>
                    <a:pt x="260256" y="66937"/>
                  </a:lnTo>
                  <a:lnTo>
                    <a:pt x="300228" y="46484"/>
                  </a:lnTo>
                  <a:lnTo>
                    <a:pt x="341484" y="29749"/>
                  </a:lnTo>
                  <a:lnTo>
                    <a:pt x="383767" y="16734"/>
                  </a:lnTo>
                  <a:lnTo>
                    <a:pt x="426820" y="7437"/>
                  </a:lnTo>
                  <a:lnTo>
                    <a:pt x="470386" y="1859"/>
                  </a:lnTo>
                  <a:lnTo>
                    <a:pt x="514210" y="0"/>
                  </a:lnTo>
                  <a:lnTo>
                    <a:pt x="558033" y="1859"/>
                  </a:lnTo>
                  <a:lnTo>
                    <a:pt x="601599" y="7437"/>
                  </a:lnTo>
                  <a:lnTo>
                    <a:pt x="644652" y="16734"/>
                  </a:lnTo>
                  <a:lnTo>
                    <a:pt x="686935" y="29749"/>
                  </a:lnTo>
                  <a:lnTo>
                    <a:pt x="728191" y="46484"/>
                  </a:lnTo>
                  <a:lnTo>
                    <a:pt x="768163" y="66937"/>
                  </a:lnTo>
                  <a:lnTo>
                    <a:pt x="806595" y="91108"/>
                  </a:lnTo>
                  <a:lnTo>
                    <a:pt x="843230" y="118999"/>
                  </a:lnTo>
                  <a:lnTo>
                    <a:pt x="877811" y="150608"/>
                  </a:lnTo>
                  <a:close/>
                </a:path>
              </a:pathLst>
            </a:custGeom>
            <a:ln w="50800">
              <a:solidFill>
                <a:srgbClr val="FF2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C4E1290E-F508-1AC2-2EA0-3EC74D8E5F7A}"/>
                </a:ext>
              </a:extLst>
            </p:cNvPr>
            <p:cNvSpPr/>
            <p:nvPr/>
          </p:nvSpPr>
          <p:spPr>
            <a:xfrm>
              <a:off x="1780682" y="4425488"/>
              <a:ext cx="1028700" cy="1028700"/>
            </a:xfrm>
            <a:custGeom>
              <a:avLst/>
              <a:gdLst/>
              <a:ahLst/>
              <a:cxnLst/>
              <a:rect l="l" t="t" r="r" b="b"/>
              <a:pathLst>
                <a:path w="1028700" h="1028700">
                  <a:moveTo>
                    <a:pt x="877811" y="150608"/>
                  </a:moveTo>
                  <a:lnTo>
                    <a:pt x="909420" y="185189"/>
                  </a:lnTo>
                  <a:lnTo>
                    <a:pt x="937311" y="221824"/>
                  </a:lnTo>
                  <a:lnTo>
                    <a:pt x="961483" y="260256"/>
                  </a:lnTo>
                  <a:lnTo>
                    <a:pt x="981936" y="300228"/>
                  </a:lnTo>
                  <a:lnTo>
                    <a:pt x="998670" y="341484"/>
                  </a:lnTo>
                  <a:lnTo>
                    <a:pt x="1011685" y="383767"/>
                  </a:lnTo>
                  <a:lnTo>
                    <a:pt x="1020982" y="426820"/>
                  </a:lnTo>
                  <a:lnTo>
                    <a:pt x="1026560" y="470386"/>
                  </a:lnTo>
                  <a:lnTo>
                    <a:pt x="1028420" y="514210"/>
                  </a:lnTo>
                  <a:lnTo>
                    <a:pt x="1026560" y="558033"/>
                  </a:lnTo>
                  <a:lnTo>
                    <a:pt x="1020982" y="601599"/>
                  </a:lnTo>
                  <a:lnTo>
                    <a:pt x="1011685" y="644652"/>
                  </a:lnTo>
                  <a:lnTo>
                    <a:pt x="998670" y="686935"/>
                  </a:lnTo>
                  <a:lnTo>
                    <a:pt x="981936" y="728191"/>
                  </a:lnTo>
                  <a:lnTo>
                    <a:pt x="961483" y="768163"/>
                  </a:lnTo>
                  <a:lnTo>
                    <a:pt x="937311" y="806595"/>
                  </a:lnTo>
                  <a:lnTo>
                    <a:pt x="909420" y="843230"/>
                  </a:lnTo>
                  <a:lnTo>
                    <a:pt x="877811" y="877811"/>
                  </a:lnTo>
                  <a:lnTo>
                    <a:pt x="843230" y="909420"/>
                  </a:lnTo>
                  <a:lnTo>
                    <a:pt x="806595" y="937311"/>
                  </a:lnTo>
                  <a:lnTo>
                    <a:pt x="768163" y="961483"/>
                  </a:lnTo>
                  <a:lnTo>
                    <a:pt x="728191" y="981936"/>
                  </a:lnTo>
                  <a:lnTo>
                    <a:pt x="686935" y="998670"/>
                  </a:lnTo>
                  <a:lnTo>
                    <a:pt x="644652" y="1011686"/>
                  </a:lnTo>
                  <a:lnTo>
                    <a:pt x="601599" y="1020982"/>
                  </a:lnTo>
                  <a:lnTo>
                    <a:pt x="558033" y="1026560"/>
                  </a:lnTo>
                  <a:lnTo>
                    <a:pt x="514210" y="1028420"/>
                  </a:lnTo>
                  <a:lnTo>
                    <a:pt x="470386" y="1026560"/>
                  </a:lnTo>
                  <a:lnTo>
                    <a:pt x="426820" y="1020982"/>
                  </a:lnTo>
                  <a:lnTo>
                    <a:pt x="383767" y="1011686"/>
                  </a:lnTo>
                  <a:lnTo>
                    <a:pt x="341484" y="998670"/>
                  </a:lnTo>
                  <a:lnTo>
                    <a:pt x="300228" y="981936"/>
                  </a:lnTo>
                  <a:lnTo>
                    <a:pt x="260256" y="961483"/>
                  </a:lnTo>
                  <a:lnTo>
                    <a:pt x="221824" y="937311"/>
                  </a:lnTo>
                  <a:lnTo>
                    <a:pt x="185189" y="909420"/>
                  </a:lnTo>
                  <a:lnTo>
                    <a:pt x="150608" y="877811"/>
                  </a:lnTo>
                  <a:lnTo>
                    <a:pt x="118999" y="843230"/>
                  </a:lnTo>
                  <a:lnTo>
                    <a:pt x="91108" y="806595"/>
                  </a:lnTo>
                  <a:lnTo>
                    <a:pt x="66937" y="768163"/>
                  </a:lnTo>
                  <a:lnTo>
                    <a:pt x="46484" y="728191"/>
                  </a:lnTo>
                  <a:lnTo>
                    <a:pt x="29749" y="686935"/>
                  </a:lnTo>
                  <a:lnTo>
                    <a:pt x="16734" y="644652"/>
                  </a:lnTo>
                  <a:lnTo>
                    <a:pt x="7437" y="601599"/>
                  </a:lnTo>
                  <a:lnTo>
                    <a:pt x="1859" y="558033"/>
                  </a:lnTo>
                  <a:lnTo>
                    <a:pt x="0" y="514210"/>
                  </a:lnTo>
                  <a:lnTo>
                    <a:pt x="1859" y="470386"/>
                  </a:lnTo>
                  <a:lnTo>
                    <a:pt x="7437" y="426820"/>
                  </a:lnTo>
                  <a:lnTo>
                    <a:pt x="16734" y="383767"/>
                  </a:lnTo>
                  <a:lnTo>
                    <a:pt x="29749" y="341484"/>
                  </a:lnTo>
                  <a:lnTo>
                    <a:pt x="46484" y="300228"/>
                  </a:lnTo>
                  <a:lnTo>
                    <a:pt x="66937" y="260256"/>
                  </a:lnTo>
                  <a:lnTo>
                    <a:pt x="91108" y="221824"/>
                  </a:lnTo>
                  <a:lnTo>
                    <a:pt x="118999" y="185189"/>
                  </a:lnTo>
                  <a:lnTo>
                    <a:pt x="150608" y="150608"/>
                  </a:lnTo>
                  <a:lnTo>
                    <a:pt x="185189" y="118999"/>
                  </a:lnTo>
                  <a:lnTo>
                    <a:pt x="221824" y="91108"/>
                  </a:lnTo>
                  <a:lnTo>
                    <a:pt x="260256" y="66937"/>
                  </a:lnTo>
                  <a:lnTo>
                    <a:pt x="300228" y="46484"/>
                  </a:lnTo>
                  <a:lnTo>
                    <a:pt x="341484" y="29749"/>
                  </a:lnTo>
                  <a:lnTo>
                    <a:pt x="383767" y="16734"/>
                  </a:lnTo>
                  <a:lnTo>
                    <a:pt x="426820" y="7437"/>
                  </a:lnTo>
                  <a:lnTo>
                    <a:pt x="470386" y="1859"/>
                  </a:lnTo>
                  <a:lnTo>
                    <a:pt x="514210" y="0"/>
                  </a:lnTo>
                  <a:lnTo>
                    <a:pt x="558033" y="1859"/>
                  </a:lnTo>
                  <a:lnTo>
                    <a:pt x="601599" y="7437"/>
                  </a:lnTo>
                  <a:lnTo>
                    <a:pt x="644652" y="16734"/>
                  </a:lnTo>
                  <a:lnTo>
                    <a:pt x="686935" y="29749"/>
                  </a:lnTo>
                  <a:lnTo>
                    <a:pt x="728191" y="46484"/>
                  </a:lnTo>
                  <a:lnTo>
                    <a:pt x="768163" y="66937"/>
                  </a:lnTo>
                  <a:lnTo>
                    <a:pt x="806595" y="91108"/>
                  </a:lnTo>
                  <a:lnTo>
                    <a:pt x="843230" y="118999"/>
                  </a:lnTo>
                  <a:lnTo>
                    <a:pt x="877811" y="150608"/>
                  </a:lnTo>
                  <a:close/>
                </a:path>
              </a:pathLst>
            </a:custGeom>
            <a:ln w="50800">
              <a:solidFill>
                <a:srgbClr val="FF2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A7BF4287-B200-D97D-4B5B-A8767CE2E5FE}"/>
                </a:ext>
              </a:extLst>
            </p:cNvPr>
            <p:cNvSpPr/>
            <p:nvPr/>
          </p:nvSpPr>
          <p:spPr>
            <a:xfrm>
              <a:off x="2656790" y="3545639"/>
              <a:ext cx="1028700" cy="1028700"/>
            </a:xfrm>
            <a:custGeom>
              <a:avLst/>
              <a:gdLst/>
              <a:ahLst/>
              <a:cxnLst/>
              <a:rect l="l" t="t" r="r" b="b"/>
              <a:pathLst>
                <a:path w="1028700" h="1028700">
                  <a:moveTo>
                    <a:pt x="877811" y="150608"/>
                  </a:moveTo>
                  <a:lnTo>
                    <a:pt x="909420" y="185189"/>
                  </a:lnTo>
                  <a:lnTo>
                    <a:pt x="937311" y="221824"/>
                  </a:lnTo>
                  <a:lnTo>
                    <a:pt x="961483" y="260256"/>
                  </a:lnTo>
                  <a:lnTo>
                    <a:pt x="981936" y="300228"/>
                  </a:lnTo>
                  <a:lnTo>
                    <a:pt x="998670" y="341484"/>
                  </a:lnTo>
                  <a:lnTo>
                    <a:pt x="1011685" y="383767"/>
                  </a:lnTo>
                  <a:lnTo>
                    <a:pt x="1020982" y="426820"/>
                  </a:lnTo>
                  <a:lnTo>
                    <a:pt x="1026560" y="470386"/>
                  </a:lnTo>
                  <a:lnTo>
                    <a:pt x="1028420" y="514210"/>
                  </a:lnTo>
                  <a:lnTo>
                    <a:pt x="1026560" y="558033"/>
                  </a:lnTo>
                  <a:lnTo>
                    <a:pt x="1020982" y="601599"/>
                  </a:lnTo>
                  <a:lnTo>
                    <a:pt x="1011685" y="644652"/>
                  </a:lnTo>
                  <a:lnTo>
                    <a:pt x="998670" y="686935"/>
                  </a:lnTo>
                  <a:lnTo>
                    <a:pt x="981936" y="728191"/>
                  </a:lnTo>
                  <a:lnTo>
                    <a:pt x="961483" y="768163"/>
                  </a:lnTo>
                  <a:lnTo>
                    <a:pt x="937311" y="806595"/>
                  </a:lnTo>
                  <a:lnTo>
                    <a:pt x="909420" y="843230"/>
                  </a:lnTo>
                  <a:lnTo>
                    <a:pt x="877811" y="877811"/>
                  </a:lnTo>
                  <a:lnTo>
                    <a:pt x="843230" y="909420"/>
                  </a:lnTo>
                  <a:lnTo>
                    <a:pt x="806595" y="937311"/>
                  </a:lnTo>
                  <a:lnTo>
                    <a:pt x="768163" y="961483"/>
                  </a:lnTo>
                  <a:lnTo>
                    <a:pt x="728191" y="981936"/>
                  </a:lnTo>
                  <a:lnTo>
                    <a:pt x="686935" y="998670"/>
                  </a:lnTo>
                  <a:lnTo>
                    <a:pt x="644652" y="1011686"/>
                  </a:lnTo>
                  <a:lnTo>
                    <a:pt x="601599" y="1020982"/>
                  </a:lnTo>
                  <a:lnTo>
                    <a:pt x="558033" y="1026560"/>
                  </a:lnTo>
                  <a:lnTo>
                    <a:pt x="514210" y="1028420"/>
                  </a:lnTo>
                  <a:lnTo>
                    <a:pt x="470386" y="1026560"/>
                  </a:lnTo>
                  <a:lnTo>
                    <a:pt x="426820" y="1020982"/>
                  </a:lnTo>
                  <a:lnTo>
                    <a:pt x="383767" y="1011686"/>
                  </a:lnTo>
                  <a:lnTo>
                    <a:pt x="341484" y="998670"/>
                  </a:lnTo>
                  <a:lnTo>
                    <a:pt x="300228" y="981936"/>
                  </a:lnTo>
                  <a:lnTo>
                    <a:pt x="260256" y="961483"/>
                  </a:lnTo>
                  <a:lnTo>
                    <a:pt x="221824" y="937311"/>
                  </a:lnTo>
                  <a:lnTo>
                    <a:pt x="185189" y="909420"/>
                  </a:lnTo>
                  <a:lnTo>
                    <a:pt x="150608" y="877811"/>
                  </a:lnTo>
                  <a:lnTo>
                    <a:pt x="118999" y="843230"/>
                  </a:lnTo>
                  <a:lnTo>
                    <a:pt x="91108" y="806595"/>
                  </a:lnTo>
                  <a:lnTo>
                    <a:pt x="66937" y="768163"/>
                  </a:lnTo>
                  <a:lnTo>
                    <a:pt x="46484" y="728191"/>
                  </a:lnTo>
                  <a:lnTo>
                    <a:pt x="29749" y="686935"/>
                  </a:lnTo>
                  <a:lnTo>
                    <a:pt x="16734" y="644652"/>
                  </a:lnTo>
                  <a:lnTo>
                    <a:pt x="7437" y="601599"/>
                  </a:lnTo>
                  <a:lnTo>
                    <a:pt x="1859" y="558033"/>
                  </a:lnTo>
                  <a:lnTo>
                    <a:pt x="0" y="514210"/>
                  </a:lnTo>
                  <a:lnTo>
                    <a:pt x="1859" y="470386"/>
                  </a:lnTo>
                  <a:lnTo>
                    <a:pt x="7437" y="426820"/>
                  </a:lnTo>
                  <a:lnTo>
                    <a:pt x="16734" y="383767"/>
                  </a:lnTo>
                  <a:lnTo>
                    <a:pt x="29749" y="341484"/>
                  </a:lnTo>
                  <a:lnTo>
                    <a:pt x="46484" y="300228"/>
                  </a:lnTo>
                  <a:lnTo>
                    <a:pt x="66937" y="260256"/>
                  </a:lnTo>
                  <a:lnTo>
                    <a:pt x="91108" y="221824"/>
                  </a:lnTo>
                  <a:lnTo>
                    <a:pt x="118999" y="185189"/>
                  </a:lnTo>
                  <a:lnTo>
                    <a:pt x="150608" y="150608"/>
                  </a:lnTo>
                  <a:lnTo>
                    <a:pt x="185189" y="118999"/>
                  </a:lnTo>
                  <a:lnTo>
                    <a:pt x="221824" y="91108"/>
                  </a:lnTo>
                  <a:lnTo>
                    <a:pt x="260256" y="66937"/>
                  </a:lnTo>
                  <a:lnTo>
                    <a:pt x="300228" y="46484"/>
                  </a:lnTo>
                  <a:lnTo>
                    <a:pt x="341484" y="29749"/>
                  </a:lnTo>
                  <a:lnTo>
                    <a:pt x="383767" y="16734"/>
                  </a:lnTo>
                  <a:lnTo>
                    <a:pt x="426820" y="7437"/>
                  </a:lnTo>
                  <a:lnTo>
                    <a:pt x="470386" y="1859"/>
                  </a:lnTo>
                  <a:lnTo>
                    <a:pt x="514210" y="0"/>
                  </a:lnTo>
                  <a:lnTo>
                    <a:pt x="558033" y="1859"/>
                  </a:lnTo>
                  <a:lnTo>
                    <a:pt x="601599" y="7437"/>
                  </a:lnTo>
                  <a:lnTo>
                    <a:pt x="644652" y="16734"/>
                  </a:lnTo>
                  <a:lnTo>
                    <a:pt x="686935" y="29749"/>
                  </a:lnTo>
                  <a:lnTo>
                    <a:pt x="728191" y="46484"/>
                  </a:lnTo>
                  <a:lnTo>
                    <a:pt x="768163" y="66937"/>
                  </a:lnTo>
                  <a:lnTo>
                    <a:pt x="806595" y="91108"/>
                  </a:lnTo>
                  <a:lnTo>
                    <a:pt x="843230" y="118999"/>
                  </a:lnTo>
                  <a:lnTo>
                    <a:pt x="877811" y="150608"/>
                  </a:lnTo>
                  <a:close/>
                </a:path>
              </a:pathLst>
            </a:custGeom>
            <a:ln w="50800">
              <a:solidFill>
                <a:srgbClr val="FF2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07E5C93D-A1DE-EF43-94E0-09235A8DD157}"/>
                  </a:ext>
                </a:extLst>
              </p:cNvPr>
              <p:cNvSpPr txBox="1"/>
              <p:nvPr/>
            </p:nvSpPr>
            <p:spPr>
              <a:xfrm>
                <a:off x="4611586" y="2542685"/>
                <a:ext cx="2046394" cy="7846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ja-JP" alt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ja-JP" alt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ja-JP" alt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ja-JP" alt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07E5C93D-A1DE-EF43-94E0-09235A8DD1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1586" y="2542685"/>
                <a:ext cx="2046394" cy="78463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4195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C5F9030-8134-5B75-C7C7-76399029D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167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S-P mixing model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2628B936-8E4E-752F-E88B-CDF946EFA504}"/>
                  </a:ext>
                </a:extLst>
              </p:cNvPr>
              <p:cNvSpPr txBox="1"/>
              <p:nvPr/>
            </p:nvSpPr>
            <p:spPr>
              <a:xfrm>
                <a:off x="2405809" y="2951563"/>
                <a:ext cx="29299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/>
                  <a:t>Initial state =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kumimoji="1" lang="en-US" altLang="ja-JP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kumimoji="1" lang="en-US" altLang="ja-JP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d>
                      </m:e>
                    </m:d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kumimoji="1" lang="ja-JP" altLang="en-US" sz="2000" b="0" i="1" smtClean="0">
                        <a:latin typeface="Cambria Math" panose="02040503050406030204" pitchFamily="18" charset="0"/>
                      </a:rPr>
                      <m:t>𝜀</m:t>
                    </m:r>
                    <m:d>
                      <m:dPr>
                        <m:begChr m:val=""/>
                        <m:endChr m:val="⟩"/>
                        <m:ctrlPr>
                          <a:rPr kumimoji="1" lang="ja-JP" alt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d>
                  </m:oMath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2628B936-8E4E-752F-E88B-CDF946EFA5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5809" y="2951563"/>
                <a:ext cx="2929905" cy="400110"/>
              </a:xfrm>
              <a:prstGeom prst="rect">
                <a:avLst/>
              </a:prstGeom>
              <a:blipFill>
                <a:blip r:embed="rId2"/>
                <a:stretch>
                  <a:fillRect l="-2292" t="-122727" r="-17083" b="-1818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AD360BCA-F4F6-9185-5F14-6F9FCD5D3BB4}"/>
                  </a:ext>
                </a:extLst>
              </p:cNvPr>
              <p:cNvSpPr txBox="1"/>
              <p:nvPr/>
            </p:nvSpPr>
            <p:spPr>
              <a:xfrm>
                <a:off x="1206630" y="4027273"/>
                <a:ext cx="3298467" cy="11835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=−2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f>
                        <m:f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e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e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l-GR" altLang="ja-JP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l-GR" altLang="ja-JP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p>
                              </m:sSubSup>
                            </m:den>
                          </m:f>
                        </m:e>
                      </m:rad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AD360BCA-F4F6-9185-5F14-6F9FCD5D3B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630" y="4027273"/>
                <a:ext cx="3298467" cy="11835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1358D7C-C328-D106-DB60-9641C8D0F047}"/>
              </a:ext>
            </a:extLst>
          </p:cNvPr>
          <p:cNvSpPr txBox="1"/>
          <p:nvPr/>
        </p:nvSpPr>
        <p:spPr>
          <a:xfrm>
            <a:off x="910531" y="1352142"/>
            <a:ext cx="39853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accent1"/>
                </a:solidFill>
              </a:rPr>
              <a:t>Generation of compound state</a:t>
            </a:r>
            <a:endParaRPr kumimoji="1" lang="ja-JP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F0F87C0-4F86-B37A-0671-360D697477B0}"/>
              </a:ext>
            </a:extLst>
          </p:cNvPr>
          <p:cNvSpPr txBox="1"/>
          <p:nvPr/>
        </p:nvSpPr>
        <p:spPr>
          <a:xfrm>
            <a:off x="1516273" y="1800024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n</a:t>
            </a:r>
            <a:r>
              <a:rPr kumimoji="1" lang="en-US" altLang="ja-JP" dirty="0"/>
              <a:t>eutron 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76DCD80-BDA9-6D38-1B76-070D8B0521A0}"/>
              </a:ext>
            </a:extLst>
          </p:cNvPr>
          <p:cNvSpPr txBox="1"/>
          <p:nvPr/>
        </p:nvSpPr>
        <p:spPr>
          <a:xfrm>
            <a:off x="3858275" y="1800024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nucleus</a:t>
            </a:r>
            <a:endParaRPr kumimoji="1" lang="ja-JP" altLang="en-US" dirty="0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5365C8E9-3EAC-4D75-FE49-F84A5EA9B061}"/>
              </a:ext>
            </a:extLst>
          </p:cNvPr>
          <p:cNvGrpSpPr/>
          <p:nvPr/>
        </p:nvGrpSpPr>
        <p:grpSpPr>
          <a:xfrm>
            <a:off x="6160380" y="1265276"/>
            <a:ext cx="5492527" cy="2561929"/>
            <a:chOff x="6160380" y="1265276"/>
            <a:chExt cx="5492527" cy="2561929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3" name="オブジェクト 2">
                  <a:extLst>
                    <a:ext uri="{FF2B5EF4-FFF2-40B4-BE49-F238E27FC236}">
                      <a16:creationId xmlns:a16="http://schemas.microsoft.com/office/drawing/2014/main" id="{BD52922E-F56E-DE47-D1BD-4E6AC4D1BE2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47417070"/>
                    </p:ext>
                  </p:extLst>
                </p:nvPr>
              </p:nvGraphicFramePr>
              <p:xfrm>
                <a:off x="6160380" y="1265276"/>
                <a:ext cx="5492527" cy="2561929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Bitmap Image" r:id="rId4" imgW="5581800" imgH="2603520" progId="PBrush">
                        <p:embed/>
                      </p:oleObj>
                    </mc:Choice>
                    <mc:Fallback>
                      <p:oleObj name="Bitmap Image" r:id="rId4" imgW="5581800" imgH="2603520" progId="PBrush">
                        <p:embed/>
                        <p:pic>
                          <p:nvPicPr>
                            <p:cNvPr id="10" name="オブジェクト 9">
                              <a:extLst>
                                <a:ext uri="{FF2B5EF4-FFF2-40B4-BE49-F238E27FC236}">
                                  <a16:creationId xmlns:a16="http://schemas.microsoft.com/office/drawing/2014/main" id="{925F0FC9-EBC5-7E9D-2E95-0857717F0C04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160380" y="1265276"/>
                              <a:ext cx="5492527" cy="2561929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3" name="オブジェクト 2">
                  <a:extLst>
                    <a:ext uri="{FF2B5EF4-FFF2-40B4-BE49-F238E27FC236}">
                      <a16:creationId xmlns:a16="http://schemas.microsoft.com/office/drawing/2014/main" id="{BD52922E-F56E-DE47-D1BD-4E6AC4D1BE2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47417070"/>
                    </p:ext>
                  </p:extLst>
                </p:nvPr>
              </p:nvGraphicFramePr>
              <p:xfrm>
                <a:off x="6160380" y="1265276"/>
                <a:ext cx="5492527" cy="2561929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Bitmap Image" r:id="rId6" imgW="5581800" imgH="2603520" progId="PBrush">
                        <p:embed/>
                      </p:oleObj>
                    </mc:Choice>
                    <mc:Fallback>
                      <p:oleObj name="Bitmap Image" r:id="rId6" imgW="5581800" imgH="2603520" progId="PBrush">
                        <p:embed/>
                        <p:pic>
                          <p:nvPicPr>
                            <p:cNvPr id="10" name="オブジェクト 9">
                              <a:extLst>
                                <a:ext uri="{FF2B5EF4-FFF2-40B4-BE49-F238E27FC236}">
                                  <a16:creationId xmlns:a16="http://schemas.microsoft.com/office/drawing/2014/main" id="{925F0FC9-EBC5-7E9D-2E95-0857717F0C04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160380" y="1265276"/>
                              <a:ext cx="5492527" cy="2561929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p:cxnSp>
          <p:nvCxnSpPr>
            <p:cNvPr id="12" name="直線矢印コネクタ 11">
              <a:extLst>
                <a:ext uri="{FF2B5EF4-FFF2-40B4-BE49-F238E27FC236}">
                  <a16:creationId xmlns:a16="http://schemas.microsoft.com/office/drawing/2014/main" id="{C73C58FE-EFD7-7B73-6610-75382B271758}"/>
                </a:ext>
              </a:extLst>
            </p:cNvPr>
            <p:cNvCxnSpPr/>
            <p:nvPr/>
          </p:nvCxnSpPr>
          <p:spPr>
            <a:xfrm>
              <a:off x="9703983" y="3083442"/>
              <a:ext cx="216000" cy="0"/>
            </a:xfrm>
            <a:prstGeom prst="straightConnector1">
              <a:avLst/>
            </a:prstGeom>
            <a:ln w="28575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矢印コネクタ 12">
              <a:extLst>
                <a:ext uri="{FF2B5EF4-FFF2-40B4-BE49-F238E27FC236}">
                  <a16:creationId xmlns:a16="http://schemas.microsoft.com/office/drawing/2014/main" id="{B0F31673-5E68-99FA-E228-8394CAC843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54095" y="3083442"/>
              <a:ext cx="216000" cy="0"/>
            </a:xfrm>
            <a:prstGeom prst="straightConnector1">
              <a:avLst/>
            </a:prstGeom>
            <a:ln w="28575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14">
              <a:extLst>
                <a:ext uri="{FF2B5EF4-FFF2-40B4-BE49-F238E27FC236}">
                  <a16:creationId xmlns:a16="http://schemas.microsoft.com/office/drawing/2014/main" id="{AF064407-0DD1-61B5-4D41-6B4BBE1458E0}"/>
                </a:ext>
              </a:extLst>
            </p:cNvPr>
            <p:cNvCxnSpPr>
              <a:cxnSpLocks/>
            </p:cNvCxnSpPr>
            <p:nvPr/>
          </p:nvCxnSpPr>
          <p:spPr>
            <a:xfrm>
              <a:off x="8135533" y="2382431"/>
              <a:ext cx="216000" cy="0"/>
            </a:xfrm>
            <a:prstGeom prst="straightConnector1">
              <a:avLst/>
            </a:prstGeom>
            <a:ln w="28575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矢印コネクタ 15">
              <a:extLst>
                <a:ext uri="{FF2B5EF4-FFF2-40B4-BE49-F238E27FC236}">
                  <a16:creationId xmlns:a16="http://schemas.microsoft.com/office/drawing/2014/main" id="{E9AC6455-64B9-1663-A983-63249F5394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82545" y="2382431"/>
              <a:ext cx="216000" cy="0"/>
            </a:xfrm>
            <a:prstGeom prst="straightConnector1">
              <a:avLst/>
            </a:prstGeom>
            <a:ln w="28575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A38CD5A2-C1E7-AE7F-B1A2-9A4E1A4E58E8}"/>
                    </a:ext>
                  </a:extLst>
                </p:cNvPr>
                <p:cNvSpPr txBox="1"/>
                <p:nvPr/>
              </p:nvSpPr>
              <p:spPr>
                <a:xfrm>
                  <a:off x="9315803" y="2093558"/>
                  <a:ext cx="64883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ja-JP" sz="28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l-GR" altLang="ja-JP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p>
                        </m:sSubSup>
                      </m:oMath>
                    </m:oMathPara>
                  </a14:m>
                  <a:endParaRPr kumimoji="1" lang="ja-JP" altLang="en-US" sz="2800" dirty="0"/>
                </a:p>
              </p:txBody>
            </p:sp>
          </mc:Choice>
          <mc:Fallback xmlns=""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A38CD5A2-C1E7-AE7F-B1A2-9A4E1A4E58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5803" y="2093558"/>
                  <a:ext cx="648832" cy="52322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テキスト ボックス 17">
                  <a:extLst>
                    <a:ext uri="{FF2B5EF4-FFF2-40B4-BE49-F238E27FC236}">
                      <a16:creationId xmlns:a16="http://schemas.microsoft.com/office/drawing/2014/main" id="{D0AA5A20-18AC-9D55-2FA3-59D81EB35462}"/>
                    </a:ext>
                  </a:extLst>
                </p:cNvPr>
                <p:cNvSpPr txBox="1"/>
                <p:nvPr/>
              </p:nvSpPr>
              <p:spPr>
                <a:xfrm>
                  <a:off x="10265781" y="2762594"/>
                  <a:ext cx="676852" cy="5489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ja-JP" sz="28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l-GR" altLang="ja-JP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p>
                        </m:sSubSup>
                      </m:oMath>
                    </m:oMathPara>
                  </a14:m>
                  <a:endParaRPr kumimoji="1" lang="ja-JP" altLang="en-US" sz="2800" dirty="0"/>
                </a:p>
              </p:txBody>
            </p:sp>
          </mc:Choice>
          <mc:Fallback xmlns="">
            <p:sp>
              <p:nvSpPr>
                <p:cNvPr id="18" name="テキスト ボックス 17">
                  <a:extLst>
                    <a:ext uri="{FF2B5EF4-FFF2-40B4-BE49-F238E27FC236}">
                      <a16:creationId xmlns:a16="http://schemas.microsoft.com/office/drawing/2014/main" id="{D0AA5A20-18AC-9D55-2FA3-59D81EB354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65781" y="2762594"/>
                  <a:ext cx="676852" cy="54899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2D255F7E-9050-473B-6119-63B3F192A7AA}"/>
                  </a:ext>
                </a:extLst>
              </p:cNvPr>
              <p:cNvSpPr txBox="1"/>
              <p:nvPr/>
            </p:nvSpPr>
            <p:spPr>
              <a:xfrm>
                <a:off x="4627644" y="4024641"/>
                <a:ext cx="1591846" cy="12897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kumimoji="1" lang="en-US" altLang="ja-JP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l-GR" altLang="ja-JP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kumimoji="1"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kumimoji="1"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kumimoji="1"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kumimoji="1"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kumimoji="1"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f>
                                    <m:fPr>
                                      <m:ctrlPr>
                                        <a:rPr kumimoji="1"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kumimoji="1"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kumimoji="1" lang="en-US" altLang="ja-JP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l-GR" altLang="ja-JP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kumimoji="1"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kumimoji="1"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p>
                              </m:sSubSup>
                            </m:den>
                          </m:f>
                        </m:e>
                      </m:rad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2D255F7E-9050-473B-6119-63B3F192A7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7644" y="4024641"/>
                <a:ext cx="1591846" cy="128971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1" name="オブジェクト 20">
            <a:extLst>
              <a:ext uri="{FF2B5EF4-FFF2-40B4-BE49-F238E27FC236}">
                <a16:creationId xmlns:a16="http://schemas.microsoft.com/office/drawing/2014/main" id="{52CED84F-C313-7A1C-4694-13C35D1E05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738620"/>
              </p:ext>
            </p:extLst>
          </p:nvPr>
        </p:nvGraphicFramePr>
        <p:xfrm>
          <a:off x="1549610" y="2176091"/>
          <a:ext cx="3148013" cy="820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1" imgW="3147866" imgH="820466" progId="CorelDraw.Graphic.21">
                  <p:embed/>
                </p:oleObj>
              </mc:Choice>
              <mc:Fallback>
                <p:oleObj name="CorelDRAW" r:id="rId11" imgW="3147866" imgH="820466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49610" y="2176091"/>
                        <a:ext cx="3148013" cy="820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AFAFAE4E-D4D8-95CD-3A31-A9B18A2291AB}"/>
                  </a:ext>
                </a:extLst>
              </p:cNvPr>
              <p:cNvSpPr txBox="1"/>
              <p:nvPr/>
            </p:nvSpPr>
            <p:spPr>
              <a:xfrm>
                <a:off x="1713535" y="2852304"/>
                <a:ext cx="3996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AFAFAE4E-D4D8-95CD-3A31-A9B18A2291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3535" y="2852304"/>
                <a:ext cx="399660" cy="4001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A1655A25-D890-BBDE-42E2-6F983EC2F056}"/>
                  </a:ext>
                </a:extLst>
              </p:cNvPr>
              <p:cNvSpPr txBox="1"/>
              <p:nvPr/>
            </p:nvSpPr>
            <p:spPr>
              <a:xfrm>
                <a:off x="3048389" y="2519005"/>
                <a:ext cx="39991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A1655A25-D890-BBDE-42E2-6F983EC2F0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389" y="2519005"/>
                <a:ext cx="399918" cy="4001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D09CA5EF-2EA0-EAEF-A712-2483F5BC85D9}"/>
                  </a:ext>
                </a:extLst>
              </p:cNvPr>
              <p:cNvSpPr txBox="1"/>
              <p:nvPr/>
            </p:nvSpPr>
            <p:spPr>
              <a:xfrm>
                <a:off x="2435894" y="3511230"/>
                <a:ext cx="12851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D09CA5EF-2EA0-EAEF-A712-2483F5BC85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5894" y="3511230"/>
                <a:ext cx="1285160" cy="400110"/>
              </a:xfrm>
              <a:prstGeom prst="rect">
                <a:avLst/>
              </a:prstGeom>
              <a:blipFill>
                <a:blip r:embed="rId15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6DF34F5F-FAFC-DC2C-B52A-BB504F15ECE9}"/>
                  </a:ext>
                </a:extLst>
              </p:cNvPr>
              <p:cNvSpPr txBox="1"/>
              <p:nvPr/>
            </p:nvSpPr>
            <p:spPr>
              <a:xfrm>
                <a:off x="3888360" y="3368667"/>
                <a:ext cx="1020600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, 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6DF34F5F-FAFC-DC2C-B52A-BB504F15E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8360" y="3368667"/>
                <a:ext cx="1020600" cy="61093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77FB0C8E-88F0-F2E3-3A8C-20F4CF16B49C}"/>
                  </a:ext>
                </a:extLst>
              </p:cNvPr>
              <p:cNvSpPr txBox="1"/>
              <p:nvPr/>
            </p:nvSpPr>
            <p:spPr>
              <a:xfrm>
                <a:off x="6219490" y="3998034"/>
                <a:ext cx="1658979" cy="12897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kumimoji="1" lang="en-US" altLang="ja-JP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l-GR" altLang="ja-JP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kumimoji="1"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kumimoji="1"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kumimoji="1"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kumimoji="1"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kumimoji="1"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f>
                                    <m:fPr>
                                      <m:ctrlPr>
                                        <a:rPr kumimoji="1"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num>
                                    <m:den>
                                      <m:r>
                                        <a:rPr kumimoji="1"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kumimoji="1" lang="en-US" altLang="ja-JP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l-GR" altLang="ja-JP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kumimoji="1"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kumimoji="1"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p>
                              </m:sSubSup>
                            </m:den>
                          </m:f>
                        </m:e>
                      </m:rad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77FB0C8E-88F0-F2E3-3A8C-20F4CF16B4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9490" y="3998034"/>
                <a:ext cx="1658979" cy="128971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6F426ACC-11AF-1540-7DEA-18AD6DCDCCF8}"/>
                  </a:ext>
                </a:extLst>
              </p:cNvPr>
              <p:cNvSpPr txBox="1"/>
              <p:nvPr/>
            </p:nvSpPr>
            <p:spPr>
              <a:xfrm>
                <a:off x="8108574" y="4703807"/>
                <a:ext cx="158864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6F426ACC-11AF-1540-7DEA-18AD6DCDCC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8574" y="4703807"/>
                <a:ext cx="1588640" cy="400110"/>
              </a:xfrm>
              <a:prstGeom prst="rect">
                <a:avLst/>
              </a:prstGeom>
              <a:blipFill>
                <a:blip r:embed="rId18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B88CF3D-3568-4C0C-4494-722E12E97EB9}"/>
              </a:ext>
            </a:extLst>
          </p:cNvPr>
          <p:cNvSpPr txBox="1"/>
          <p:nvPr/>
        </p:nvSpPr>
        <p:spPr>
          <a:xfrm flipH="1">
            <a:off x="8395769" y="4294713"/>
            <a:ext cx="2642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Unknown parameters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FA005687-8C49-DB58-2658-849679920AD6}"/>
                  </a:ext>
                </a:extLst>
              </p:cNvPr>
              <p:cNvSpPr txBox="1"/>
              <p:nvPr/>
            </p:nvSpPr>
            <p:spPr>
              <a:xfrm>
                <a:off x="8204858" y="5458576"/>
                <a:ext cx="1759777" cy="8712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kumimoji="1" lang="ja-JP" alt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kumimoji="1" lang="en-US" altLang="ja-JP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begChr m:val=""/>
                              <m:endChr m:val="⟩"/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ja-JP" altLang="en-US" i="1"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FA005687-8C49-DB58-2658-849679920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4858" y="5458576"/>
                <a:ext cx="1759777" cy="87126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57C179DA-3AE0-E26C-CD57-9C2D422346A5}"/>
                  </a:ext>
                </a:extLst>
              </p:cNvPr>
              <p:cNvSpPr txBox="1"/>
              <p:nvPr/>
            </p:nvSpPr>
            <p:spPr>
              <a:xfrm>
                <a:off x="6475357" y="5458576"/>
                <a:ext cx="1768176" cy="8712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kumimoji="1" lang="ja-JP" alt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kumimoji="1" lang="en-US" altLang="ja-JP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begChr m:val=""/>
                              <m:endChr m:val="⟩"/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ja-JP" altLang="en-US" i="1"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57C179DA-3AE0-E26C-CD57-9C2D422346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5357" y="5458576"/>
                <a:ext cx="1768176" cy="871264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C4399E0D-B995-76E8-78CD-D23C9F0D9540}"/>
                  </a:ext>
                </a:extLst>
              </p:cNvPr>
              <p:cNvSpPr txBox="1"/>
              <p:nvPr/>
            </p:nvSpPr>
            <p:spPr>
              <a:xfrm>
                <a:off x="1130040" y="5314353"/>
                <a:ext cx="5109219" cy="11726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1"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Sup>
                            <m:sSubSup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sSub>
                            <m:sSub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begChr m:val="⟨"/>
                              <m:endChr m:val="⟩"/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ja-JP" altLang="en-US" sz="2400" b="0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ja-JP" altLang="en-US" sz="2400" b="0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kumimoji="1" lang="en-US" altLang="ja-JP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rad>
                        <m:radPr>
                          <m:degHide m:val="on"/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rad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C4399E0D-B995-76E8-78CD-D23C9F0D9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040" y="5314353"/>
                <a:ext cx="5109219" cy="117262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EE4947C-5AB4-BBA8-4182-545F8A874A02}"/>
              </a:ext>
            </a:extLst>
          </p:cNvPr>
          <p:cNvSpPr txBox="1"/>
          <p:nvPr/>
        </p:nvSpPr>
        <p:spPr>
          <a:xfrm>
            <a:off x="4851106" y="6163816"/>
            <a:ext cx="2435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P-violating</a:t>
            </a:r>
          </a:p>
          <a:p>
            <a:r>
              <a:rPr kumimoji="1" lang="en-US" altLang="ja-JP" dirty="0"/>
              <a:t>Weak matrix element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BD3A0E4E-389F-D05F-0FFF-FC85D58FCB7F}"/>
                  </a:ext>
                </a:extLst>
              </p:cNvPr>
              <p:cNvSpPr txBox="1"/>
              <p:nvPr/>
            </p:nvSpPr>
            <p:spPr>
              <a:xfrm>
                <a:off x="10048569" y="5502306"/>
                <a:ext cx="1917769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kumimoji="1" lang="el-GR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r>
                        <a:rPr lang="en-US" altLang="ja-JP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ja-JP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BD3A0E4E-389F-D05F-0FFF-FC85D58FCB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8569" y="5502306"/>
                <a:ext cx="1917769" cy="783804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E7FBD8A-68CB-B8F4-7678-6386BEA1A9D8}"/>
              </a:ext>
            </a:extLst>
          </p:cNvPr>
          <p:cNvSpPr txBox="1"/>
          <p:nvPr/>
        </p:nvSpPr>
        <p:spPr>
          <a:xfrm>
            <a:off x="10883105" y="5223392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10</a:t>
            </a:r>
            <a:r>
              <a:rPr kumimoji="1" lang="en-US" altLang="ja-JP" baseline="30000" dirty="0"/>
              <a:t>6</a:t>
            </a:r>
            <a:r>
              <a:rPr kumimoji="1" lang="en-US" altLang="ja-JP" dirty="0"/>
              <a:t> eV</a:t>
            </a:r>
            <a:endParaRPr kumimoji="1" lang="ja-JP" altLang="en-US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14CA2EEA-CFF7-02B2-6EF3-43A48C409A5C}"/>
              </a:ext>
            </a:extLst>
          </p:cNvPr>
          <p:cNvSpPr txBox="1"/>
          <p:nvPr/>
        </p:nvSpPr>
        <p:spPr>
          <a:xfrm>
            <a:off x="10883105" y="6209944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10 eV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92655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四角形: 角を丸くする 41">
            <a:extLst>
              <a:ext uri="{FF2B5EF4-FFF2-40B4-BE49-F238E27FC236}">
                <a16:creationId xmlns:a16="http://schemas.microsoft.com/office/drawing/2014/main" id="{5C1AD054-1E07-18D7-0781-5399D3F867D9}"/>
              </a:ext>
            </a:extLst>
          </p:cNvPr>
          <p:cNvSpPr/>
          <p:nvPr/>
        </p:nvSpPr>
        <p:spPr>
          <a:xfrm>
            <a:off x="744279" y="1371600"/>
            <a:ext cx="6163473" cy="2357841"/>
          </a:xfrm>
          <a:prstGeom prst="roundRect">
            <a:avLst>
              <a:gd name="adj" fmla="val 9903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2B4D4AF-F391-8C26-019D-2A1BA1591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622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T-violation in Compound state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125EDC5B-BCC7-FA28-D454-7066FB97E988}"/>
                  </a:ext>
                </a:extLst>
              </p:cNvPr>
              <p:cNvSpPr txBox="1"/>
              <p:nvPr/>
            </p:nvSpPr>
            <p:spPr>
              <a:xfrm>
                <a:off x="1191097" y="1781516"/>
                <a:ext cx="3630802" cy="10136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l-GR" altLang="ja-JP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kumimoji="1" lang="el-GR" altLang="ja-JP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ja-JP" altLang="el-GR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kumimoji="1" lang="en-US" altLang="ja-JP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kumimoji="1" lang="en-US" altLang="ja-JP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kumimoji="1" lang="ja-JP" alt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d>
                        <m:dPr>
                          <m:ctrlPr>
                            <a:rPr kumimoji="1" lang="en-US" altLang="ja-JP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e>
                      </m:d>
                      <m:f>
                        <m:fPr>
                          <m:ctrlPr>
                            <a:rPr kumimoji="1" lang="en-US" altLang="ja-JP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kumimoji="1" lang="en-US" altLang="ja-JP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JP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den>
                      </m:f>
                      <m:r>
                        <m:rPr>
                          <m:sty m:val="p"/>
                        </m:rPr>
                        <a:rPr kumimoji="1" lang="el-GR" altLang="ja-JP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kumimoji="1" lang="el-GR" altLang="ja-JP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ja-JP" altLang="el-GR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kumimoji="1" lang="en-US" altLang="ja-JP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</m:oMath>
                  </m:oMathPara>
                </a14:m>
                <a:endParaRPr kumimoji="1" lang="ja-JP" altLang="en-US" sz="3200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125EDC5B-BCC7-FA28-D454-7066FB97E9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097" y="1781516"/>
                <a:ext cx="3630802" cy="10136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6F0AA38-5C4C-617E-DCCA-56186F00EEB2}"/>
              </a:ext>
            </a:extLst>
          </p:cNvPr>
          <p:cNvSpPr txBox="1"/>
          <p:nvPr/>
        </p:nvSpPr>
        <p:spPr>
          <a:xfrm>
            <a:off x="838200" y="1804298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T-violation</a:t>
            </a:r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F467655-1437-CD35-157B-D63D21EBBD0A}"/>
              </a:ext>
            </a:extLst>
          </p:cNvPr>
          <p:cNvSpPr txBox="1"/>
          <p:nvPr/>
        </p:nvSpPr>
        <p:spPr>
          <a:xfrm>
            <a:off x="4572264" y="2066214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P</a:t>
            </a:r>
            <a:r>
              <a:rPr kumimoji="1" lang="en-US" altLang="ja-JP" dirty="0"/>
              <a:t>-violation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8DD1DE0-E8CB-4E86-71D1-CC4DC136B1A1}"/>
              </a:ext>
            </a:extLst>
          </p:cNvPr>
          <p:cNvSpPr txBox="1"/>
          <p:nvPr/>
        </p:nvSpPr>
        <p:spPr>
          <a:xfrm>
            <a:off x="3748320" y="1579116"/>
            <a:ext cx="2985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T-</a:t>
            </a:r>
            <a:r>
              <a:rPr lang="en-US" altLang="ja-JP" dirty="0">
                <a:solidFill>
                  <a:srgbClr val="FF0000"/>
                </a:solidFill>
              </a:rPr>
              <a:t>violating matrix element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E6DCD7D-D94D-93A6-1A1B-6B0291386B0C}"/>
              </a:ext>
            </a:extLst>
          </p:cNvPr>
          <p:cNvSpPr txBox="1"/>
          <p:nvPr/>
        </p:nvSpPr>
        <p:spPr>
          <a:xfrm>
            <a:off x="3353441" y="2832281"/>
            <a:ext cx="2991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P</a:t>
            </a:r>
            <a:r>
              <a:rPr kumimoji="1" lang="en-US" altLang="ja-JP" dirty="0"/>
              <a:t>-</a:t>
            </a:r>
            <a:r>
              <a:rPr lang="en-US" altLang="ja-JP" dirty="0"/>
              <a:t>violating matrix element</a:t>
            </a:r>
            <a:endParaRPr kumimoji="1"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E2234C8-C949-78B5-7BDE-651F229AD23A}"/>
              </a:ext>
            </a:extLst>
          </p:cNvPr>
          <p:cNvSpPr txBox="1"/>
          <p:nvPr/>
        </p:nvSpPr>
        <p:spPr>
          <a:xfrm>
            <a:off x="1972120" y="3329331"/>
            <a:ext cx="2961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Angular momentum factor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B6D58A7B-6D1F-F763-218A-7EB55F5B465C}"/>
                  </a:ext>
                </a:extLst>
              </p:cNvPr>
              <p:cNvSpPr txBox="1"/>
              <p:nvPr/>
            </p:nvSpPr>
            <p:spPr>
              <a:xfrm>
                <a:off x="1161394" y="4796541"/>
                <a:ext cx="114101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2400" i="1" smtClean="0">
                          <a:latin typeface="Cambria Math" panose="02040503050406030204" pitchFamily="18" charset="0"/>
                        </a:rPr>
                        <m:t>𝜅</m:t>
                      </m:r>
                      <m:d>
                        <m:dPr>
                          <m:ctrlPr>
                            <a:rPr kumimoji="1"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</m:d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B6D58A7B-6D1F-F763-218A-7EB55F5B46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1394" y="4796541"/>
                <a:ext cx="1141018" cy="461665"/>
              </a:xfrm>
              <a:prstGeom prst="rect">
                <a:avLst/>
              </a:prstGeom>
              <a:blipFill>
                <a:blip r:embed="rId3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300DDA2F-1AB8-88A6-1CAA-2C87440C94A7}"/>
                  </a:ext>
                </a:extLst>
              </p:cNvPr>
              <p:cNvSpPr txBox="1"/>
              <p:nvPr/>
            </p:nvSpPr>
            <p:spPr>
              <a:xfrm>
                <a:off x="2562179" y="3829110"/>
                <a:ext cx="3117777" cy="1088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p>
                      </m:sSup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ad>
                            <m:radPr>
                              <m:degHide m:val="on"/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kumimoji="1" lang="en-US" altLang="ja-JP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kumimoji="1"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r>
                                    <a:rPr kumimoji="1"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kumimoji="1"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r>
                                    <a:rPr kumimoji="1"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den>
                              </m:f>
                            </m:e>
                          </m:rad>
                          <m:f>
                            <m:fPr>
                              <m:ctrlPr>
                                <a:rPr kumimoji="1" lang="en-US" altLang="ja-JP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num>
                            <m:den>
                              <m:r>
                                <a:rPr kumimoji="1" lang="en-US" altLang="ja-JP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300DDA2F-1AB8-88A6-1CAA-2C87440C9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179" y="3829110"/>
                <a:ext cx="3117777" cy="10883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60E38430-7A3B-8372-DE13-686643EB1B1C}"/>
                  </a:ext>
                </a:extLst>
              </p:cNvPr>
              <p:cNvSpPr txBox="1"/>
              <p:nvPr/>
            </p:nvSpPr>
            <p:spPr>
              <a:xfrm>
                <a:off x="2562179" y="5121343"/>
                <a:ext cx="3960764" cy="1091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f>
                        <m:f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ad>
                            <m:radPr>
                              <m:degHide m:val="on"/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kumimoji="1" lang="en-US" altLang="ja-JP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kumimoji="1"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r>
                                    <a:rPr kumimoji="1"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+3</m:t>
                                  </m:r>
                                </m:num>
                                <m:den>
                                  <m:r>
                                    <a:rPr kumimoji="1"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den>
                              </m:f>
                            </m:e>
                          </m:rad>
                          <m:f>
                            <m:fPr>
                              <m:ctrlPr>
                                <a:rPr kumimoji="1" lang="en-US" altLang="ja-JP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num>
                            <m:den>
                              <m:r>
                                <a:rPr kumimoji="1" lang="en-US" altLang="ja-JP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60E38430-7A3B-8372-DE13-686643EB1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179" y="5121343"/>
                <a:ext cx="3960764" cy="10919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左中かっこ 24">
            <a:extLst>
              <a:ext uri="{FF2B5EF4-FFF2-40B4-BE49-F238E27FC236}">
                <a16:creationId xmlns:a16="http://schemas.microsoft.com/office/drawing/2014/main" id="{11BC4074-57C2-D570-7397-5714E0C43CFD}"/>
              </a:ext>
            </a:extLst>
          </p:cNvPr>
          <p:cNvSpPr/>
          <p:nvPr/>
        </p:nvSpPr>
        <p:spPr>
          <a:xfrm>
            <a:off x="2188876" y="4427372"/>
            <a:ext cx="373304" cy="1260430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09F4B468-E629-8823-6831-395F80B53643}"/>
                  </a:ext>
                </a:extLst>
              </p:cNvPr>
              <p:cNvSpPr txBox="1"/>
              <p:nvPr/>
            </p:nvSpPr>
            <p:spPr>
              <a:xfrm>
                <a:off x="5678459" y="4011263"/>
                <a:ext cx="1250983" cy="668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09F4B468-E629-8823-6831-395F80B536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8459" y="4011263"/>
                <a:ext cx="1250983" cy="66851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49CF1DF6-B456-CBDB-12A8-13A40B651892}"/>
                  </a:ext>
                </a:extLst>
              </p:cNvPr>
              <p:cNvSpPr txBox="1"/>
              <p:nvPr/>
            </p:nvSpPr>
            <p:spPr>
              <a:xfrm>
                <a:off x="6522943" y="5258206"/>
                <a:ext cx="1250983" cy="668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49CF1DF6-B456-CBDB-12A8-13A40B6518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2943" y="5258206"/>
                <a:ext cx="1250983" cy="66851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BB5EE3DD-17B1-D731-0CA3-CE7D97D8506C}"/>
              </a:ext>
            </a:extLst>
          </p:cNvPr>
          <p:cNvCxnSpPr>
            <a:cxnSpLocks/>
          </p:cNvCxnSpPr>
          <p:nvPr/>
        </p:nvCxnSpPr>
        <p:spPr>
          <a:xfrm flipV="1">
            <a:off x="2859610" y="2680771"/>
            <a:ext cx="0" cy="67471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15B3CF23-409E-2229-D905-F4B8C0F1AC83}"/>
              </a:ext>
            </a:extLst>
          </p:cNvPr>
          <p:cNvSpPr txBox="1"/>
          <p:nvPr/>
        </p:nvSpPr>
        <p:spPr>
          <a:xfrm>
            <a:off x="7067817" y="1629313"/>
            <a:ext cx="1531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/>
              <a:t>T</a:t>
            </a:r>
            <a:r>
              <a:rPr kumimoji="1" lang="en-US" altLang="ja-JP" sz="2000" b="1" dirty="0"/>
              <a:t>-violation</a:t>
            </a:r>
            <a:endParaRPr kumimoji="1" lang="ja-JP" altLang="en-US" sz="2000" b="1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2462DD1C-1852-4CDC-1046-35938C59F31D}"/>
              </a:ext>
            </a:extLst>
          </p:cNvPr>
          <p:cNvSpPr txBox="1"/>
          <p:nvPr/>
        </p:nvSpPr>
        <p:spPr>
          <a:xfrm>
            <a:off x="7177758" y="2060112"/>
            <a:ext cx="4974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Interference between different channel spins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4BCAECEC-9DC4-122F-19F7-22D2A7C80378}"/>
                  </a:ext>
                </a:extLst>
              </p:cNvPr>
              <p:cNvSpPr txBox="1"/>
              <p:nvPr/>
            </p:nvSpPr>
            <p:spPr>
              <a:xfrm>
                <a:off x="9333586" y="2378526"/>
                <a:ext cx="1135632" cy="732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l-GR" altLang="ja-JP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4BCAECEC-9DC4-122F-19F7-22D2A7C80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3586" y="2378526"/>
                <a:ext cx="1135632" cy="73206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F778DE1E-622E-017E-15CF-9E0CD9248D27}"/>
                  </a:ext>
                </a:extLst>
              </p:cNvPr>
              <p:cNvSpPr txBox="1"/>
              <p:nvPr/>
            </p:nvSpPr>
            <p:spPr>
              <a:xfrm>
                <a:off x="10739224" y="2378526"/>
                <a:ext cx="1135632" cy="732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l-GR" altLang="ja-JP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F778DE1E-622E-017E-15CF-9E0CD9248D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9224" y="2378526"/>
                <a:ext cx="1135632" cy="73206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F73238B-28E1-55BA-FA31-CCD303EFC658}"/>
              </a:ext>
            </a:extLst>
          </p:cNvPr>
          <p:cNvSpPr txBox="1"/>
          <p:nvPr/>
        </p:nvSpPr>
        <p:spPr>
          <a:xfrm>
            <a:off x="8789554" y="1721646"/>
            <a:ext cx="308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Gudkov, Phys Rep 212, 77 (1992) </a:t>
            </a:r>
            <a:endParaRPr kumimoji="1" lang="ja-JP" altLang="en-US" sz="1400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1D829EB-D543-B2B4-4339-AB7B7E181CC9}"/>
              </a:ext>
            </a:extLst>
          </p:cNvPr>
          <p:cNvSpPr txBox="1"/>
          <p:nvPr/>
        </p:nvSpPr>
        <p:spPr>
          <a:xfrm>
            <a:off x="7095223" y="3029856"/>
            <a:ext cx="1540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P-violation</a:t>
            </a:r>
            <a:endParaRPr kumimoji="1" lang="ja-JP" altLang="en-US" sz="2000" b="1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2A614961-C308-67AB-A403-6F4508392AAE}"/>
              </a:ext>
            </a:extLst>
          </p:cNvPr>
          <p:cNvSpPr txBox="1"/>
          <p:nvPr/>
        </p:nvSpPr>
        <p:spPr>
          <a:xfrm>
            <a:off x="7178137" y="3429000"/>
            <a:ext cx="4038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Interference between s and p waves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425050AB-2C54-6732-30B6-061A71AAC222}"/>
                  </a:ext>
                </a:extLst>
              </p:cNvPr>
              <p:cNvSpPr txBox="1"/>
              <p:nvPr/>
            </p:nvSpPr>
            <p:spPr>
              <a:xfrm>
                <a:off x="9041161" y="3962396"/>
                <a:ext cx="5834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l-GR" altLang="ja-JP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425050AB-2C54-6732-30B6-061A71AAC2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1161" y="3962396"/>
                <a:ext cx="583493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E7DAFFB3-E3A9-28A7-7AAA-855857778C36}"/>
                  </a:ext>
                </a:extLst>
              </p:cNvPr>
              <p:cNvSpPr txBox="1"/>
              <p:nvPr/>
            </p:nvSpPr>
            <p:spPr>
              <a:xfrm>
                <a:off x="9914063" y="3721785"/>
                <a:ext cx="1960793" cy="7328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l-GR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Sup>
                        <m:sSub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l-GR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E7DAFFB3-E3A9-28A7-7AAA-855857778C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4063" y="3721785"/>
                <a:ext cx="1960793" cy="7328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189DB360-955A-D994-C4E9-08143DB2C60C}"/>
                  </a:ext>
                </a:extLst>
              </p:cNvPr>
              <p:cNvSpPr txBox="1"/>
              <p:nvPr/>
            </p:nvSpPr>
            <p:spPr>
              <a:xfrm>
                <a:off x="8116467" y="5457088"/>
                <a:ext cx="286097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/>
                  <a:t>Depending on </a:t>
                </a:r>
                <a14:m>
                  <m:oMath xmlns:m="http://schemas.openxmlformats.org/officeDocument/2006/math">
                    <m:r>
                      <a:rPr kumimoji="1" lang="en-US" altLang="ja-JP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kumimoji="1" lang="en-US" altLang="ja-JP" sz="2000" dirty="0"/>
                  <a:t> and </a:t>
                </a:r>
                <a14:m>
                  <m:oMath xmlns:m="http://schemas.openxmlformats.org/officeDocument/2006/math">
                    <m:r>
                      <a:rPr kumimoji="1" lang="en-US" altLang="ja-JP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kumimoji="1" lang="en-US" altLang="ja-JP" sz="2000" dirty="0"/>
                  <a:t> </a:t>
                </a:r>
                <a:endParaRPr kumimoji="1" lang="ja-JP" altLang="en-US" sz="2000" dirty="0"/>
              </a:p>
            </p:txBody>
          </p:sp>
        </mc:Choice>
        <mc:Fallback xmlns=""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189DB360-955A-D994-C4E9-08143DB2C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6467" y="5457088"/>
                <a:ext cx="2860976" cy="400110"/>
              </a:xfrm>
              <a:prstGeom prst="rect">
                <a:avLst/>
              </a:prstGeom>
              <a:blipFill>
                <a:blip r:embed="rId12"/>
                <a:stretch>
                  <a:fillRect l="-2128" t="-6061" b="-27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B6B3522C-BACB-B785-C384-4FAAFE5B2178}"/>
                  </a:ext>
                </a:extLst>
              </p:cNvPr>
              <p:cNvSpPr txBox="1"/>
              <p:nvPr/>
            </p:nvSpPr>
            <p:spPr>
              <a:xfrm>
                <a:off x="6522943" y="6139653"/>
                <a:ext cx="54046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b="1" dirty="0">
                    <a:solidFill>
                      <a:schemeClr val="tx1"/>
                    </a:solidFill>
                  </a:rPr>
                  <a:t>Necessity of measurements of </a:t>
                </a:r>
                <a14:m>
                  <m:oMath xmlns:m="http://schemas.openxmlformats.org/officeDocument/2006/math">
                    <m:r>
                      <a:rPr kumimoji="1" lang="ja-JP" alt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𝜿</m:t>
                    </m:r>
                    <m:d>
                      <m:dPr>
                        <m:ctrlPr>
                          <a:rPr kumimoji="1" lang="en-US" altLang="ja-JP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e>
                    </m:d>
                  </m:oMath>
                </a14:m>
                <a:endParaRPr kumimoji="1" lang="ja-JP" alt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B6B3522C-BACB-B785-C384-4FAAFE5B21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2943" y="6139653"/>
                <a:ext cx="5404621" cy="461665"/>
              </a:xfrm>
              <a:prstGeom prst="rect">
                <a:avLst/>
              </a:prstGeom>
              <a:blipFill>
                <a:blip r:embed="rId13"/>
                <a:stretch>
                  <a:fillRect l="-1691" t="-10526" b="-28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84912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2243</TotalTime>
  <Words>3874</Words>
  <Application>Microsoft Office PowerPoint</Application>
  <PresentationFormat>ワイド画面</PresentationFormat>
  <Paragraphs>847</Paragraphs>
  <Slides>47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47</vt:i4>
      </vt:variant>
    </vt:vector>
  </HeadingPairs>
  <TitlesOfParts>
    <vt:vector size="62" baseType="lpstr">
      <vt:lpstr>Helvetica CY</vt:lpstr>
      <vt:lpstr>ＭＳ Ｐゴシック</vt:lpstr>
      <vt:lpstr>SimSun</vt:lpstr>
      <vt:lpstr>ヒラギノ角ゴ ProN W3</vt:lpstr>
      <vt:lpstr>ヒラギノ角ゴ ProN W6</vt:lpstr>
      <vt:lpstr>游ゴシック</vt:lpstr>
      <vt:lpstr>游ゴシック Light</vt:lpstr>
      <vt:lpstr>Arial</vt:lpstr>
      <vt:lpstr>Calibri</vt:lpstr>
      <vt:lpstr>Cambria Math</vt:lpstr>
      <vt:lpstr>Century Gothic</vt:lpstr>
      <vt:lpstr>Times New Roman</vt:lpstr>
      <vt:lpstr>Office テーマ</vt:lpstr>
      <vt:lpstr>CorelDRAW</vt:lpstr>
      <vt:lpstr>Bitmap Image</vt:lpstr>
      <vt:lpstr>NOPTREX project ( overview )</vt:lpstr>
      <vt:lpstr>Outline</vt:lpstr>
      <vt:lpstr>Search of unknown CP violation</vt:lpstr>
      <vt:lpstr>T-violation in low energy region</vt:lpstr>
      <vt:lpstr>Connection to high energy region</vt:lpstr>
      <vt:lpstr>Search region</vt:lpstr>
      <vt:lpstr>Enhancement of Parity violation in Compound state</vt:lpstr>
      <vt:lpstr>S-P mixing model</vt:lpstr>
      <vt:lpstr>T-violation in Compound state</vt:lpstr>
      <vt:lpstr>Candidates of target nuclei</vt:lpstr>
      <vt:lpstr>Configurations </vt:lpstr>
      <vt:lpstr>PowerPoint プレゼンテーション</vt:lpstr>
      <vt:lpstr>PowerPoint プレゼンテーション</vt:lpstr>
      <vt:lpstr>Major systematic effects</vt:lpstr>
      <vt:lpstr>Use of pseudomagnetic effect</vt:lpstr>
      <vt:lpstr>Setup for measurements of Im B term</vt:lpstr>
      <vt:lpstr>Research organization (polarized target) </vt:lpstr>
      <vt:lpstr>PowerPoint プレゼンテーション</vt:lpstr>
      <vt:lpstr>Summary - activity toward T-violation - </vt:lpstr>
      <vt:lpstr>NOPTREX collaboration </vt:lpstr>
      <vt:lpstr>Current states of R &amp; D</vt:lpstr>
      <vt:lpstr>Current status of Nd optimization </vt:lpstr>
      <vt:lpstr>Image of S-P mixing for P-violation</vt:lpstr>
      <vt:lpstr>Enhancement of PNC</vt:lpstr>
      <vt:lpstr>Enhancement of T-violation</vt:lpstr>
      <vt:lpstr>Preparation of solid polarized target</vt:lpstr>
      <vt:lpstr>Relaxation process</vt:lpstr>
      <vt:lpstr>Development of polarized La target</vt:lpstr>
      <vt:lpstr>Use of Nd3+:LaAlO3 crystals </vt:lpstr>
      <vt:lpstr>Advantage of crystal symmetry </vt:lpstr>
      <vt:lpstr>DNP of La with LaAlO3 at PSI</vt:lpstr>
      <vt:lpstr>Measurements of relaxation time at RCNP</vt:lpstr>
      <vt:lpstr>Thermal NMR spectra of La</vt:lpstr>
      <vt:lpstr>Thermal NMR spectra of Al</vt:lpstr>
      <vt:lpstr>Methods</vt:lpstr>
      <vt:lpstr>Estimation of relaxation time in a low field</vt:lpstr>
      <vt:lpstr>Current issues toward the development </vt:lpstr>
      <vt:lpstr>Crystal growth in IMR, Tohoku Univ. </vt:lpstr>
      <vt:lpstr>Typical grown crystals</vt:lpstr>
      <vt:lpstr>Simple DNP test at Yamagata Univ.</vt:lpstr>
      <vt:lpstr>First results with our grown crystal</vt:lpstr>
      <vt:lpstr>Buildup &amp; relaxation </vt:lpstr>
      <vt:lpstr>Second attempt </vt:lpstr>
      <vt:lpstr>Target materials (DNP)</vt:lpstr>
      <vt:lpstr>DNP mechanism</vt:lpstr>
      <vt:lpstr>Evidence of SSR</vt:lpstr>
      <vt:lpstr>Use of Nd:LaAlO3 crystals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on the new solid polarized target by using the symmetry of Perovskite structure</dc:title>
  <dc:creator>飯沼　昌隆</dc:creator>
  <cp:lastModifiedBy>飯沼　昌隆</cp:lastModifiedBy>
  <cp:revision>207</cp:revision>
  <dcterms:created xsi:type="dcterms:W3CDTF">2021-10-16T07:27:42Z</dcterms:created>
  <dcterms:modified xsi:type="dcterms:W3CDTF">2022-09-01T22:45:19Z</dcterms:modified>
</cp:coreProperties>
</file>