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313" r:id="rId3"/>
    <p:sldId id="343" r:id="rId4"/>
    <p:sldId id="315" r:id="rId5"/>
    <p:sldId id="316" r:id="rId6"/>
    <p:sldId id="294" r:id="rId7"/>
    <p:sldId id="296" r:id="rId8"/>
    <p:sldId id="321" r:id="rId9"/>
    <p:sldId id="322" r:id="rId10"/>
    <p:sldId id="323" r:id="rId11"/>
    <p:sldId id="324" r:id="rId12"/>
    <p:sldId id="317" r:id="rId13"/>
    <p:sldId id="330" r:id="rId14"/>
    <p:sldId id="329" r:id="rId15"/>
    <p:sldId id="328" r:id="rId16"/>
    <p:sldId id="327" r:id="rId17"/>
    <p:sldId id="334" r:id="rId18"/>
    <p:sldId id="335" r:id="rId19"/>
    <p:sldId id="307" r:id="rId20"/>
    <p:sldId id="326" r:id="rId21"/>
    <p:sldId id="332" r:id="rId22"/>
    <p:sldId id="333" r:id="rId23"/>
    <p:sldId id="339" r:id="rId24"/>
    <p:sldId id="341" r:id="rId25"/>
    <p:sldId id="310" r:id="rId26"/>
    <p:sldId id="325" r:id="rId27"/>
    <p:sldId id="337" r:id="rId28"/>
    <p:sldId id="338" r:id="rId29"/>
    <p:sldId id="342" r:id="rId30"/>
    <p:sldId id="34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A3D18-0A78-4F4F-8AA0-C6802205EAB4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0FED-F6A4-47A2-BEA3-A427B5AFC3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43D134-7BF8-483B-8918-67AB1EBB6956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B281-F767-47F3-8C43-ADE3848A8F4C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3519-FF9E-472E-9501-8D5A6729F0DA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7238F0-58CA-4CB8-A0B6-E302B9F64A55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06DD21-57F0-40BC-9C17-D65171C54B44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3EC-6ECB-4EBB-9809-A87D562430EA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70F6-E806-4A91-B51B-D78E6B8EC414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2F65DD-3B3D-432F-B497-5763A9A5004D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F2BE-C831-441A-81B7-18AA664D342B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2E5860-5ACC-4AEB-89DB-A88C0153B246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FCFF56-62DB-4F77-996C-10A602A7E987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DB45F8-3B9C-4174-AE6B-5C3F5E6CD0C8}" type="datetime1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D3D418-3BA8-4DDE-A192-D4B8D4A27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Flip and Swap – Forward Jet Proxy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Josh Perry</a:t>
            </a:r>
          </a:p>
          <a:p>
            <a:r>
              <a:rPr lang="en-US" dirty="0" smtClean="0"/>
              <a:t>Iowa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stage3.png"/>
          <p:cNvPicPr>
            <a:picLocks noChangeAspect="1"/>
          </p:cNvPicPr>
          <p:nvPr/>
        </p:nvPicPr>
        <p:blipFill>
          <a:blip r:embed="rId2" cstate="print"/>
          <a:srcRect l="24644" b="26036"/>
          <a:stretch>
            <a:fillRect/>
          </a:stretch>
        </p:blipFill>
        <p:spPr>
          <a:xfrm>
            <a:off x="3551789" y="1371600"/>
            <a:ext cx="5592211" cy="3896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32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Magenta = jet proxy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Flip direction of central jet: this is now our ‘jet proxy’ for the forward hadron jet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completed, boost back into the lab frame; everything shown is in the lab frame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parton spin = transversity coupled with proton spin (through polarization)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00400" y="2895600"/>
            <a:ext cx="228600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19768318">
            <a:off x="2698819" y="3447718"/>
            <a:ext cx="1030288" cy="1306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9810792">
            <a:off x="4559300" y="2790825"/>
            <a:ext cx="457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932113" y="3848100"/>
            <a:ext cx="534988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901156" y="3815557"/>
            <a:ext cx="403225" cy="195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5"/>
          </p:cNvCxnSpPr>
          <p:nvPr/>
        </p:nvCxnSpPr>
        <p:spPr>
          <a:xfrm flipV="1">
            <a:off x="3200400" y="3509963"/>
            <a:ext cx="1901825" cy="604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0400" y="4114800"/>
            <a:ext cx="457200" cy="1524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5486400" y="2819400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jet proxy</a:t>
            </a:r>
            <a:endParaRPr lang="en-US" dirty="0"/>
          </a:p>
        </p:txBody>
      </p:sp>
      <p:sp>
        <p:nvSpPr>
          <p:cNvPr id="13" name="TextBox 30"/>
          <p:cNvSpPr txBox="1">
            <a:spLocks noChangeArrowheads="1"/>
          </p:cNvSpPr>
          <p:nvPr/>
        </p:nvSpPr>
        <p:spPr bwMode="auto">
          <a:xfrm>
            <a:off x="5029200" y="3657600"/>
            <a:ext cx="18485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forward hadron</a:t>
            </a:r>
            <a:endParaRPr lang="en-US" dirty="0"/>
          </a:p>
        </p:txBody>
      </p:sp>
      <p:sp>
        <p:nvSpPr>
          <p:cNvPr id="14" name="TextBox 31"/>
          <p:cNvSpPr txBox="1">
            <a:spLocks noChangeArrowheads="1"/>
          </p:cNvSpPr>
          <p:nvPr/>
        </p:nvSpPr>
        <p:spPr bwMode="auto">
          <a:xfrm>
            <a:off x="2667000" y="2971800"/>
            <a:ext cx="1412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parton spin</a:t>
            </a:r>
            <a:endParaRPr lang="en-US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14400" y="3200400"/>
            <a:ext cx="1187450" cy="1306513"/>
            <a:chOff x="1371600" y="3124200"/>
            <a:chExt cx="1187380" cy="1306513"/>
          </a:xfrm>
        </p:grpSpPr>
        <p:sp>
          <p:nvSpPr>
            <p:cNvPr id="16" name="Rectangle 15"/>
            <p:cNvSpPr/>
            <p:nvPr/>
          </p:nvSpPr>
          <p:spPr>
            <a:xfrm>
              <a:off x="1371600" y="3124200"/>
              <a:ext cx="1187380" cy="1306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719229" y="3614738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47829" y="3843338"/>
              <a:ext cx="457173" cy="1524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04969" y="3810000"/>
              <a:ext cx="76196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Arc 19"/>
            <p:cNvSpPr/>
            <p:nvPr/>
          </p:nvSpPr>
          <p:spPr>
            <a:xfrm>
              <a:off x="1681145" y="3605213"/>
              <a:ext cx="528606" cy="685800"/>
            </a:xfrm>
            <a:prstGeom prst="arc">
              <a:avLst>
                <a:gd name="adj1" fmla="val 16200000"/>
                <a:gd name="adj2" fmla="val 2109066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TextBox 29"/>
            <p:cNvSpPr txBox="1">
              <a:spLocks noChangeArrowheads="1"/>
            </p:cNvSpPr>
            <p:nvPr/>
          </p:nvSpPr>
          <p:spPr bwMode="auto">
            <a:xfrm>
              <a:off x="2133600" y="3352800"/>
              <a:ext cx="29206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ymbol" pitchFamily="18" charset="2"/>
                </a:rPr>
                <a:t>f</a:t>
              </a:r>
            </a:p>
          </p:txBody>
        </p:sp>
      </p:grpSp>
      <p:sp>
        <p:nvSpPr>
          <p:cNvPr id="22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ToyMC 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Pythia performs parton scattering</a:t>
            </a:r>
          </a:p>
          <a:p>
            <a:r>
              <a:rPr lang="en-US" dirty="0" smtClean="0"/>
              <a:t>Pythia fragmentation turned off</a:t>
            </a:r>
          </a:p>
          <a:p>
            <a:pPr lvl="1"/>
            <a:r>
              <a:rPr lang="en-US" dirty="0" smtClean="0"/>
              <a:t>Utilize DSS, KKP, or AKK FF</a:t>
            </a:r>
          </a:p>
          <a:p>
            <a:pPr lvl="2"/>
            <a:r>
              <a:rPr lang="en-US" dirty="0" smtClean="0"/>
              <a:t>Author’s code and interpolations tables are used</a:t>
            </a:r>
          </a:p>
          <a:p>
            <a:pPr lvl="2"/>
            <a:r>
              <a:rPr lang="en-US" smtClean="0"/>
              <a:t>Collins fragmentation only implimented for DSS currently</a:t>
            </a:r>
            <a:endParaRPr lang="en-US" dirty="0" smtClean="0"/>
          </a:p>
          <a:p>
            <a:r>
              <a:rPr lang="en-US" dirty="0" smtClean="0"/>
              <a:t>Transversity and Sivers also included</a:t>
            </a:r>
          </a:p>
          <a:p>
            <a:pPr lvl="1"/>
            <a:r>
              <a:rPr lang="en-US" dirty="0" smtClean="0"/>
              <a:t>Anselmino parameterizations</a:t>
            </a:r>
          </a:p>
          <a:p>
            <a:pPr lvl="2"/>
            <a:r>
              <a:rPr lang="en-US" dirty="0" smtClean="0"/>
              <a:t>Not strictly applicable</a:t>
            </a:r>
          </a:p>
          <a:p>
            <a:pPr lvl="2"/>
            <a:r>
              <a:rPr lang="en-US" dirty="0" smtClean="0"/>
              <a:t>Sea quark pol = 0</a:t>
            </a:r>
          </a:p>
          <a:p>
            <a:pPr lvl="2"/>
            <a:r>
              <a:rPr lang="en-US" dirty="0" smtClean="0"/>
              <a:t>TMD factorization assumed</a:t>
            </a:r>
          </a:p>
          <a:p>
            <a:pPr lvl="2"/>
            <a:r>
              <a:rPr lang="en-US" dirty="0" smtClean="0"/>
              <a:t>etc...</a:t>
            </a:r>
          </a:p>
          <a:p>
            <a:pPr lvl="1"/>
            <a:r>
              <a:rPr lang="en-US" dirty="0" smtClean="0"/>
              <a:t>Effective Sivers</a:t>
            </a:r>
          </a:p>
          <a:p>
            <a:pPr lvl="2"/>
            <a:r>
              <a:rPr lang="en-US" dirty="0" smtClean="0"/>
              <a:t>Applied using final state event weighting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Acceptance and Triggering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Acceptance</a:t>
            </a:r>
          </a:p>
          <a:p>
            <a:pPr lvl="1"/>
            <a:r>
              <a:rPr lang="en-US" dirty="0" smtClean="0"/>
              <a:t>MPC eta range</a:t>
            </a:r>
          </a:p>
          <a:p>
            <a:pPr lvl="1"/>
            <a:r>
              <a:rPr lang="en-US" dirty="0" smtClean="0"/>
              <a:t>Central arm eta range (2pi azimuth for statistics)</a:t>
            </a:r>
          </a:p>
          <a:p>
            <a:pPr lvl="2"/>
            <a:r>
              <a:rPr lang="en-US" dirty="0" smtClean="0"/>
              <a:t>Checked with central arm phi range as well</a:t>
            </a:r>
          </a:p>
          <a:p>
            <a:r>
              <a:rPr lang="en-US" dirty="0" smtClean="0"/>
              <a:t>Triggering</a:t>
            </a:r>
          </a:p>
          <a:p>
            <a:pPr lvl="1"/>
            <a:r>
              <a:rPr lang="en-US" dirty="0" smtClean="0"/>
              <a:t>pi0 into MPC</a:t>
            </a:r>
          </a:p>
          <a:p>
            <a:pPr lvl="2"/>
            <a:r>
              <a:rPr lang="en-US" dirty="0" smtClean="0"/>
              <a:t>Change to single cluster</a:t>
            </a:r>
          </a:p>
          <a:p>
            <a:pPr lvl="1"/>
            <a:r>
              <a:rPr lang="en-US" dirty="0" smtClean="0"/>
              <a:t>EMC energy in </a:t>
            </a:r>
            <a:r>
              <a:rPr lang="en-US" smtClean="0"/>
              <a:t>central arm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Clustering of central hadrons</a:t>
            </a:r>
          </a:p>
          <a:p>
            <a:pPr lvl="1"/>
            <a:r>
              <a:rPr lang="en-US" dirty="0" smtClean="0"/>
              <a:t>seeded cone algorithm from ppg093</a:t>
            </a:r>
          </a:p>
          <a:p>
            <a:pPr lvl="1"/>
            <a:r>
              <a:rPr lang="en-US" dirty="0" smtClean="0"/>
              <a:t>cluster formed with EMC clusters and charged hadrons (DC+PC1)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pT &gt; 0.4     (pT&lt;5.0 for charged hadrons)</a:t>
            </a:r>
          </a:p>
          <a:p>
            <a:pPr lvl="1"/>
            <a:r>
              <a:rPr lang="en-US" dirty="0" smtClean="0"/>
              <a:t>n &gt; 2</a:t>
            </a:r>
          </a:p>
          <a:p>
            <a:r>
              <a:rPr lang="en-US" dirty="0" smtClean="0"/>
              <a:t>What I have now</a:t>
            </a:r>
          </a:p>
          <a:p>
            <a:pPr lvl="1"/>
            <a:r>
              <a:rPr lang="en-US" dirty="0" smtClean="0"/>
              <a:t>Forward pi0 (or cluster)</a:t>
            </a:r>
          </a:p>
          <a:p>
            <a:pPr lvl="1"/>
            <a:r>
              <a:rPr lang="en-US" dirty="0" smtClean="0"/>
              <a:t>Central jet</a:t>
            </a:r>
          </a:p>
          <a:p>
            <a:r>
              <a:rPr lang="en-US" dirty="0" smtClean="0"/>
              <a:t>Need them back to back in CM frame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 of central jet and forward hadron</a:t>
            </a:r>
          </a:p>
          <a:p>
            <a:pPr lvl="1"/>
            <a:r>
              <a:rPr lang="en-US" dirty="0" smtClean="0"/>
              <a:t>z = P_object.Dot(P_parton)/P_parton^2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5715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914900"/>
            <a:ext cx="5676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&lt;z&gt; = average z as a function of central jet or forward hadron momentum</a:t>
            </a:r>
          </a:p>
          <a:p>
            <a:pPr lvl="1"/>
            <a:r>
              <a:rPr lang="en-US" dirty="0" smtClean="0"/>
              <a:t>determined from MC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(central cluster)/&lt;z&gt; , (forward hadron)/&lt;z&gt;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00400"/>
            <a:ext cx="5334000" cy="190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1" y="5020235"/>
            <a:ext cx="5334000" cy="183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&lt;z&gt; vs. p correction curves on last slide</a:t>
            </a:r>
          </a:p>
          <a:p>
            <a:r>
              <a:rPr lang="en-US" dirty="0" smtClean="0"/>
              <a:t>z for central and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9144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Opening angle between JetProxy and forward parton</a:t>
            </a:r>
          </a:p>
          <a:p>
            <a:r>
              <a:rPr lang="en-US" dirty="0" smtClean="0"/>
              <a:t>y axis is mrad, x axis is forward parton momentum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507972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3389" y="3657600"/>
            <a:ext cx="439061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and Swap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have central parton and forward parton approximations</a:t>
            </a:r>
          </a:p>
          <a:p>
            <a:r>
              <a:rPr lang="en-US" dirty="0" smtClean="0"/>
              <a:t>Perform boost, flip, and swap</a:t>
            </a:r>
          </a:p>
          <a:p>
            <a:r>
              <a:rPr lang="en-US" dirty="0" smtClean="0"/>
              <a:t>Repeat millions of times</a:t>
            </a:r>
          </a:p>
          <a:p>
            <a:r>
              <a:rPr lang="en-US" dirty="0" smtClean="0"/>
              <a:t>Collins effect seen?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2" descr="F:\Dropbox\savedplots_20110116\trigflagbroken_muon_clust_pairs_xfGT15LT100nbins20tjet_ajet_hadron2.png"/>
          <p:cNvPicPr>
            <a:picLocks noChangeAspect="1" noChangeArrowheads="1"/>
          </p:cNvPicPr>
          <p:nvPr/>
        </p:nvPicPr>
        <p:blipFill>
          <a:blip r:embed="rId2" cstate="print"/>
          <a:srcRect t="52106" r="49390"/>
          <a:stretch>
            <a:fillRect/>
          </a:stretch>
        </p:blipFill>
        <p:spPr bwMode="auto">
          <a:xfrm>
            <a:off x="1752600" y="3733800"/>
            <a:ext cx="5397881" cy="2743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47700" y="4488180"/>
            <a:ext cx="873529" cy="11984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 Collins decoupled from Sivers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00400" y="2895600"/>
            <a:ext cx="228600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19768318">
            <a:off x="2698819" y="3447718"/>
            <a:ext cx="1030288" cy="1306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9810792">
            <a:off x="4559300" y="2790825"/>
            <a:ext cx="457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932113" y="3848100"/>
            <a:ext cx="534988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901156" y="3815557"/>
            <a:ext cx="403225" cy="195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5"/>
          </p:cNvCxnSpPr>
          <p:nvPr/>
        </p:nvCxnSpPr>
        <p:spPr>
          <a:xfrm flipV="1">
            <a:off x="3200400" y="3509963"/>
            <a:ext cx="1901825" cy="604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0400" y="4114800"/>
            <a:ext cx="457200" cy="1524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5486400" y="2819400"/>
            <a:ext cx="2355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fragmenting parton</a:t>
            </a:r>
            <a:endParaRPr lang="en-US" dirty="0"/>
          </a:p>
        </p:txBody>
      </p:sp>
      <p:sp>
        <p:nvSpPr>
          <p:cNvPr id="13" name="TextBox 30"/>
          <p:cNvSpPr txBox="1">
            <a:spLocks noChangeArrowheads="1"/>
          </p:cNvSpPr>
          <p:nvPr/>
        </p:nvSpPr>
        <p:spPr bwMode="auto">
          <a:xfrm>
            <a:off x="5029200" y="3657600"/>
            <a:ext cx="2539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fragmentation hadron</a:t>
            </a:r>
            <a:endParaRPr lang="en-US" dirty="0"/>
          </a:p>
        </p:txBody>
      </p:sp>
      <p:sp>
        <p:nvSpPr>
          <p:cNvPr id="14" name="TextBox 31"/>
          <p:cNvSpPr txBox="1">
            <a:spLocks noChangeArrowheads="1"/>
          </p:cNvSpPr>
          <p:nvPr/>
        </p:nvSpPr>
        <p:spPr bwMode="auto">
          <a:xfrm>
            <a:off x="2667000" y="2971800"/>
            <a:ext cx="1412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parton spin</a:t>
            </a:r>
            <a:endParaRPr lang="en-US" dirty="0"/>
          </a:p>
        </p:txBody>
      </p: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914400" y="3200400"/>
            <a:ext cx="1187450" cy="1306513"/>
            <a:chOff x="1371600" y="3124200"/>
            <a:chExt cx="1187380" cy="1306513"/>
          </a:xfrm>
        </p:grpSpPr>
        <p:sp>
          <p:nvSpPr>
            <p:cNvPr id="16" name="Rectangle 15"/>
            <p:cNvSpPr/>
            <p:nvPr/>
          </p:nvSpPr>
          <p:spPr>
            <a:xfrm>
              <a:off x="1371600" y="3124200"/>
              <a:ext cx="1187380" cy="1306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719229" y="3614738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47829" y="3843338"/>
              <a:ext cx="457173" cy="1524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04969" y="3810000"/>
              <a:ext cx="76196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Arc 19"/>
            <p:cNvSpPr/>
            <p:nvPr/>
          </p:nvSpPr>
          <p:spPr>
            <a:xfrm>
              <a:off x="1681145" y="3605213"/>
              <a:ext cx="528606" cy="685800"/>
            </a:xfrm>
            <a:prstGeom prst="arc">
              <a:avLst>
                <a:gd name="adj1" fmla="val 16200000"/>
                <a:gd name="adj2" fmla="val 2109066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TextBox 29"/>
            <p:cNvSpPr txBox="1">
              <a:spLocks noChangeArrowheads="1"/>
            </p:cNvSpPr>
            <p:nvPr/>
          </p:nvSpPr>
          <p:spPr bwMode="auto">
            <a:xfrm>
              <a:off x="2133600" y="3352800"/>
              <a:ext cx="29206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ymbol" pitchFamily="18" charset="2"/>
                </a:rPr>
                <a:t>f</a:t>
              </a:r>
            </a:p>
          </p:txBody>
        </p:sp>
      </p:grpSp>
      <p:sp>
        <p:nvSpPr>
          <p:cNvPr id="22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26" name="Picture 2" descr="C:\Users\Ender7\Downloads\60perc_pol_33pb-1_ReducedAsy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7978680" cy="42765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5562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A_N = 0.06 forward, 60% pol assumed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can change</a:t>
            </a:r>
          </a:p>
          <a:p>
            <a:pPr lvl="1"/>
            <a:r>
              <a:rPr lang="en-US" dirty="0" smtClean="0"/>
              <a:t>Collins distribution</a:t>
            </a:r>
          </a:p>
          <a:p>
            <a:pPr lvl="1"/>
            <a:r>
              <a:rPr lang="en-US" dirty="0" smtClean="0"/>
              <a:t>Transversity distribution</a:t>
            </a:r>
          </a:p>
          <a:p>
            <a:pPr lvl="1"/>
            <a:r>
              <a:rPr lang="en-US" dirty="0" smtClean="0"/>
              <a:t>Sivers distribution</a:t>
            </a:r>
          </a:p>
          <a:p>
            <a:r>
              <a:rPr lang="en-US" dirty="0" smtClean="0"/>
              <a:t>Why not only use Anselmino global fit central values?</a:t>
            </a:r>
          </a:p>
          <a:p>
            <a:pPr lvl="1"/>
            <a:r>
              <a:rPr lang="en-US" dirty="0" smtClean="0"/>
              <a:t>Uses data from SIDIS (ep) and ee-&gt;q q-bar, unknown in pp</a:t>
            </a:r>
          </a:p>
          <a:p>
            <a:pPr lvl="1"/>
            <a:r>
              <a:rPr lang="en-US" dirty="0" smtClean="0"/>
              <a:t>Applying Anselmino parameterization to pp yields small single spin asymmetry (~0.4%, Collins+Sivers)</a:t>
            </a:r>
          </a:p>
          <a:p>
            <a:pPr lvl="1"/>
            <a:r>
              <a:rPr lang="en-US" dirty="0" smtClean="0"/>
              <a:t>We see large single spin asymmetry in pp (~4-15%)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parameters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1310051"/>
              </p:ext>
            </p:extLst>
          </p:nvPr>
        </p:nvGraphicFramePr>
        <p:xfrm>
          <a:off x="685800" y="1752600"/>
          <a:ext cx="7315200" cy="453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2819400"/>
              </a:tblGrid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Conditions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Asym with Sivers Off</a:t>
                      </a:r>
                    </a:p>
                    <a:p>
                      <a:pPr algn="l"/>
                      <a:r>
                        <a:rPr lang="en-US" sz="1600" dirty="0" smtClean="0"/>
                        <a:t>Asym with Sivers On</a:t>
                      </a:r>
                    </a:p>
                  </a:txBody>
                  <a:tcPr/>
                </a:tc>
              </a:tr>
              <a:tr h="309797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Transversity at</a:t>
                      </a:r>
                      <a:r>
                        <a:rPr lang="en-US" sz="1600" baseline="0" dirty="0" smtClean="0"/>
                        <a:t> S</a:t>
                      </a:r>
                      <a:r>
                        <a:rPr lang="en-US" sz="1600" dirty="0" smtClean="0"/>
                        <a:t>offer Bound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0.4%</a:t>
                      </a:r>
                    </a:p>
                  </a:txBody>
                  <a:tcPr/>
                </a:tc>
              </a:tr>
              <a:tr h="309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0.7%</a:t>
                      </a:r>
                    </a:p>
                  </a:txBody>
                  <a:tcPr/>
                </a:tc>
              </a:tr>
              <a:tr h="309797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Transversity at Soffer Bound</a:t>
                      </a:r>
                    </a:p>
                    <a:p>
                      <a:pPr algn="l"/>
                      <a:r>
                        <a:rPr lang="en-US" sz="1600" baseline="0" dirty="0" smtClean="0"/>
                        <a:t>Quark Sivers at Positivity Bound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/>
                </a:tc>
              </a:tr>
              <a:tr h="309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8%</a:t>
                      </a:r>
                      <a:endParaRPr lang="en-US" sz="1600" dirty="0"/>
                    </a:p>
                  </a:txBody>
                  <a:tcPr/>
                </a:tc>
              </a:tr>
              <a:tr h="309797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Transversity at Soffer Bound</a:t>
                      </a:r>
                    </a:p>
                    <a:p>
                      <a:pPr algn="l"/>
                      <a:r>
                        <a:rPr lang="en-US" sz="1600" baseline="0" dirty="0" smtClean="0"/>
                        <a:t>Quark Sivers at Positivity Bound</a:t>
                      </a:r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Unfavored Collins</a:t>
                      </a:r>
                      <a:r>
                        <a:rPr lang="en-US" sz="1600" baseline="0" dirty="0" smtClean="0"/>
                        <a:t> Frag at Positivity Bound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2.5%</a:t>
                      </a:r>
                      <a:endParaRPr lang="en-US" sz="1600" dirty="0"/>
                    </a:p>
                  </a:txBody>
                  <a:tcPr/>
                </a:tc>
              </a:tr>
              <a:tr h="697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9.6%</a:t>
                      </a:r>
                      <a:endParaRPr lang="en-US" sz="1600" dirty="0"/>
                    </a:p>
                  </a:txBody>
                  <a:tcPr/>
                </a:tc>
              </a:tr>
              <a:tr h="402856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Transversity at Soffer Bound</a:t>
                      </a:r>
                    </a:p>
                    <a:p>
                      <a:pPr algn="l"/>
                      <a:r>
                        <a:rPr lang="en-US" sz="1600" baseline="0" dirty="0" smtClean="0"/>
                        <a:t>Quark Sivers at Positivity Bound</a:t>
                      </a:r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Unfavored Collins</a:t>
                      </a:r>
                      <a:r>
                        <a:rPr lang="en-US" sz="1600" baseline="0" dirty="0" smtClean="0"/>
                        <a:t> Frag at Positivity Bound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Favored Collins</a:t>
                      </a:r>
                      <a:r>
                        <a:rPr lang="en-US" sz="1600" baseline="0" dirty="0" smtClean="0"/>
                        <a:t> Frag at Positivity Bound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</a:tr>
              <a:tr h="1068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Run8 transverse</a:t>
            </a:r>
          </a:p>
          <a:p>
            <a:pPr lvl="1"/>
            <a:r>
              <a:rPr lang="en-US" dirty="0" smtClean="0"/>
              <a:t>MPC4x4c &amp;&amp; ERT4x4c||a</a:t>
            </a:r>
          </a:p>
          <a:p>
            <a:pPr lvl="1"/>
            <a:r>
              <a:rPr lang="en-US" dirty="0" smtClean="0"/>
              <a:t>Mixed trigger data set</a:t>
            </a:r>
          </a:p>
          <a:p>
            <a:pPr lvl="1"/>
            <a:r>
              <a:rPr lang="en-US" dirty="0" smtClean="0"/>
              <a:t>CNT_DST, PWG_DST, MPC_DST</a:t>
            </a:r>
          </a:p>
          <a:p>
            <a:r>
              <a:rPr lang="en-US" dirty="0" smtClean="0"/>
              <a:t>What’s been done so far</a:t>
            </a:r>
          </a:p>
          <a:p>
            <a:pPr lvl="1"/>
            <a:r>
              <a:rPr lang="en-US" dirty="0" smtClean="0"/>
              <a:t>MPC</a:t>
            </a:r>
          </a:p>
          <a:p>
            <a:pPr lvl="2"/>
            <a:r>
              <a:rPr lang="en-US" dirty="0" smtClean="0"/>
              <a:t>Clusters</a:t>
            </a:r>
          </a:p>
          <a:p>
            <a:pPr lvl="2"/>
            <a:r>
              <a:rPr lang="en-US" dirty="0" smtClean="0"/>
              <a:t>Pi0 cluster pairs</a:t>
            </a:r>
          </a:p>
          <a:p>
            <a:pPr lvl="1"/>
            <a:r>
              <a:rPr lang="en-US" dirty="0" smtClean="0"/>
              <a:t>Central</a:t>
            </a:r>
          </a:p>
          <a:p>
            <a:pPr lvl="2"/>
            <a:r>
              <a:rPr lang="en-US" dirty="0" smtClean="0"/>
              <a:t>Tracks</a:t>
            </a:r>
          </a:p>
          <a:p>
            <a:pPr lvl="3"/>
            <a:r>
              <a:rPr lang="en-US" dirty="0" smtClean="0"/>
              <a:t>DC+PC1 charged tracks</a:t>
            </a:r>
          </a:p>
          <a:p>
            <a:pPr lvl="3"/>
            <a:r>
              <a:rPr lang="en-US" dirty="0" smtClean="0"/>
              <a:t>EMC clusters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Interface Kenichi Nakano’s ppg093 central arm jet reconstruction (clustering) code</a:t>
            </a:r>
          </a:p>
          <a:p>
            <a:r>
              <a:rPr lang="en-US" dirty="0" smtClean="0"/>
              <a:t>Pipe previous output into my Flip and Swap code</a:t>
            </a:r>
          </a:p>
          <a:p>
            <a:r>
              <a:rPr lang="en-US" dirty="0" smtClean="0"/>
              <a:t>EMC Warnmap</a:t>
            </a:r>
          </a:p>
          <a:p>
            <a:r>
              <a:rPr lang="en-US" dirty="0" smtClean="0"/>
              <a:t>Study MPC and EMC cuts used</a:t>
            </a:r>
          </a:p>
          <a:p>
            <a:pPr lvl="1"/>
            <a:r>
              <a:rPr lang="en-US" dirty="0" smtClean="0"/>
              <a:t>ecore, etc.</a:t>
            </a:r>
          </a:p>
          <a:p>
            <a:r>
              <a:rPr lang="en-US" dirty="0" smtClean="0"/>
              <a:t>Understand low z shoulder on central arm z distribution</a:t>
            </a:r>
          </a:p>
          <a:p>
            <a:pPr lvl="1"/>
            <a:r>
              <a:rPr lang="en-US" dirty="0" smtClean="0"/>
              <a:t>Checked dependence on number of clusters in jet</a:t>
            </a:r>
          </a:p>
          <a:p>
            <a:pPr lvl="1"/>
            <a:r>
              <a:rPr lang="en-US" dirty="0" smtClean="0"/>
              <a:t>Jet composition?</a:t>
            </a:r>
          </a:p>
          <a:p>
            <a:pPr lvl="2"/>
            <a:r>
              <a:rPr lang="en-US" dirty="0" smtClean="0"/>
              <a:t> 1 EMC cluster + 2 charged vs. 2 EMC cluster + 1 charged, etc</a:t>
            </a:r>
          </a:p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vs.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Picture 3" descr="F:\Dropbox\savedplots_20110116\proce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7315200" cy="2050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z values for the central object</a:t>
            </a:r>
          </a:p>
          <a:p>
            <a:r>
              <a:rPr lang="en-US" dirty="0" smtClean="0"/>
              <a:t>pretty strong nclust dependence, run in to statistics limits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25341"/>
            <a:ext cx="7010400" cy="373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the forward object’s nclust separated ‘z vs p’ 2D histogram, weak dependence seen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743200"/>
            <a:ext cx="707571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sequitur: piecewise ‘z vs p’ fitting</a:t>
            </a:r>
            <a:br>
              <a:rPr lang="en-US" dirty="0" smtClean="0"/>
            </a:br>
            <a:r>
              <a:rPr lang="en-US" dirty="0" smtClean="0"/>
              <a:t>this produced weird results... will look at again later, maybe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INCOMING_PLOTS\tz_az_function_of_p_and_nclu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205131" cy="493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Collins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 we want</a:t>
            </a:r>
          </a:p>
          <a:p>
            <a:pPr lvl="1"/>
            <a:r>
              <a:rPr lang="en-US" smtClean="0"/>
              <a:t>Transversely polarized fragmenting quark</a:t>
            </a:r>
          </a:p>
          <a:p>
            <a:pPr lvl="1"/>
            <a:r>
              <a:rPr lang="en-US" smtClean="0"/>
              <a:t>Fragmenting quark’s momentum direction</a:t>
            </a:r>
          </a:p>
          <a:p>
            <a:pPr lvl="1"/>
            <a:r>
              <a:rPr lang="en-US" smtClean="0"/>
              <a:t>Fragmentation hadron’s momentum direction</a:t>
            </a:r>
          </a:p>
          <a:p>
            <a:pPr lvl="1"/>
            <a:r>
              <a:rPr lang="en-US" smtClean="0"/>
              <a:t>Fragmenting quark’s (transverse) spin direction</a:t>
            </a:r>
          </a:p>
          <a:p>
            <a:r>
              <a:rPr lang="en-US" smtClean="0"/>
              <a:t>What we have</a:t>
            </a:r>
          </a:p>
          <a:p>
            <a:pPr lvl="1"/>
            <a:r>
              <a:rPr lang="en-US" smtClean="0"/>
              <a:t>Transversely polarized protons</a:t>
            </a:r>
          </a:p>
          <a:p>
            <a:pPr lvl="1"/>
            <a:r>
              <a:rPr lang="en-US" smtClean="0"/>
              <a:t>Forward pi0 reconstruction</a:t>
            </a:r>
          </a:p>
          <a:p>
            <a:pPr lvl="1"/>
            <a:r>
              <a:rPr lang="en-US" smtClean="0"/>
              <a:t>Central Jet reconstruction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/ concerns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Use Pythia fragmentation for central arm and compare to our DSS fragmentation</a:t>
            </a:r>
          </a:p>
          <a:p>
            <a:r>
              <a:rPr lang="en-US" smtClean="0"/>
              <a:t>Does our frag generate neutrons, Klong, Kshort, protons? It definitely should.</a:t>
            </a:r>
          </a:p>
          <a:p>
            <a:r>
              <a:rPr lang="en-US" smtClean="0"/>
              <a:t>Compare central parton to central reco jet, what resolution?</a:t>
            </a:r>
          </a:p>
          <a:p>
            <a:r>
              <a:rPr lang="en-US" smtClean="0"/>
              <a:t>Gaussian filter jet reco comparison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Anselmino Parameterization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2895600" cy="396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52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Collins Favored and Unfavored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300842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102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Transversity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High x, forward</a:t>
            </a:r>
          </a:p>
          <a:p>
            <a:pPr lvl="1"/>
            <a:r>
              <a:rPr lang="en-US" smtClean="0"/>
              <a:t>Large transversity</a:t>
            </a:r>
            <a:endParaRPr lang="en-US" dirty="0" smtClean="0"/>
          </a:p>
          <a:p>
            <a:pPr lvl="1"/>
            <a:r>
              <a:rPr lang="en-US" dirty="0" smtClean="0"/>
              <a:t>MPC</a:t>
            </a:r>
          </a:p>
          <a:p>
            <a:r>
              <a:rPr lang="en-US" dirty="0" smtClean="0"/>
              <a:t>Variable z (and x)</a:t>
            </a:r>
          </a:p>
          <a:p>
            <a:pPr lvl="1"/>
            <a:r>
              <a:rPr lang="en-US" dirty="0" smtClean="0"/>
              <a:t>Reconstructed pi0s</a:t>
            </a:r>
          </a:p>
          <a:p>
            <a:pPr lvl="1"/>
            <a:r>
              <a:rPr lang="en-US" dirty="0" smtClean="0"/>
              <a:t>Single clusters (merged photon pi0s)</a:t>
            </a:r>
          </a:p>
          <a:p>
            <a:r>
              <a:rPr lang="en-US" dirty="0" smtClean="0"/>
              <a:t>MPC Cluster A_N = ~0.06 (J. Koster)</a:t>
            </a:r>
          </a:p>
          <a:p>
            <a:r>
              <a:rPr lang="en-US" dirty="0" smtClean="0"/>
              <a:t>What we want for Collins</a:t>
            </a:r>
          </a:p>
          <a:p>
            <a:pPr lvl="1"/>
            <a:r>
              <a:rPr lang="en-US" dirty="0" smtClean="0"/>
              <a:t>Parton axis forward ( ~jet axis)</a:t>
            </a:r>
          </a:p>
          <a:p>
            <a:pPr lvl="1"/>
            <a:r>
              <a:rPr lang="en-US" dirty="0" smtClean="0"/>
              <a:t>Hadrons about that parton axis</a:t>
            </a:r>
          </a:p>
          <a:p>
            <a:r>
              <a:rPr lang="en-US" dirty="0" smtClean="0"/>
              <a:t>What can we have</a:t>
            </a:r>
          </a:p>
          <a:p>
            <a:pPr lvl="1"/>
            <a:r>
              <a:rPr lang="en-US" dirty="0" smtClean="0"/>
              <a:t>Central arm – jet reconstruction</a:t>
            </a:r>
          </a:p>
          <a:p>
            <a:pPr lvl="1"/>
            <a:r>
              <a:rPr lang="en-US" dirty="0" smtClean="0"/>
              <a:t>MPC – forward hadrons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2 -&gt; 2 scattering</a:t>
            </a:r>
          </a:p>
          <a:p>
            <a:pPr lvl="1"/>
            <a:r>
              <a:rPr lang="en-US" dirty="0" smtClean="0"/>
              <a:t>Conservation of momentum</a:t>
            </a:r>
          </a:p>
          <a:p>
            <a:pPr lvl="1"/>
            <a:r>
              <a:rPr lang="en-US" dirty="0" smtClean="0"/>
              <a:t>Outgoing partons back-to-back in CM frame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ignoring initial state k_T, gluon radiation,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7201" y="2895600"/>
            <a:ext cx="3733800" cy="2362200"/>
            <a:chOff x="452240" y="1600200"/>
            <a:chExt cx="7649769" cy="44958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240" y="2864644"/>
              <a:ext cx="1653106" cy="17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15687" y="3025572"/>
              <a:ext cx="1686322" cy="1742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1905000" y="3886200"/>
              <a:ext cx="2259238" cy="79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1"/>
            </p:cNvCxnSpPr>
            <p:nvPr/>
          </p:nvCxnSpPr>
          <p:spPr>
            <a:xfrm rot="10800000" flipV="1">
              <a:off x="4238801" y="3896784"/>
              <a:ext cx="2176888" cy="1006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619500" y="2247900"/>
              <a:ext cx="2286000" cy="990600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2628900" y="4457700"/>
              <a:ext cx="2209800" cy="10668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472941" y="2895600"/>
            <a:ext cx="4326598" cy="2026920"/>
            <a:chOff x="889631" y="1600199"/>
            <a:chExt cx="6981662" cy="3416807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6800" y="3013164"/>
              <a:ext cx="1534493" cy="1585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7" name="Straight Arrow Connector 36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6" idx="1"/>
            </p:cNvCxnSpPr>
            <p:nvPr/>
          </p:nvCxnSpPr>
          <p:spPr>
            <a:xfrm rot="10800000">
              <a:off x="3385737" y="3783873"/>
              <a:ext cx="2951063" cy="22063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2734580" y="2251356"/>
              <a:ext cx="2286001" cy="983688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10800000" flipV="1">
              <a:off x="889631" y="3912324"/>
              <a:ext cx="2456268" cy="110468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>
            <a:off x="4724400" y="40386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689763" y="400534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4038600"/>
            <a:ext cx="16764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657600" y="4038600"/>
            <a:ext cx="3505200" cy="1588"/>
          </a:xfrm>
          <a:prstGeom prst="straightConnector1">
            <a:avLst/>
          </a:prstGeom>
          <a:ln w="50800"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914400" y="4089862"/>
            <a:ext cx="2834640" cy="48213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76400" y="3810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11283" y="3762894"/>
            <a:ext cx="1219200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1524000"/>
            <a:ext cx="3429000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Central Arm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3067396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724400"/>
            <a:ext cx="4038600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MPC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3581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505200"/>
            <a:ext cx="950939" cy="9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30" name="Straight Arrow Connector 29"/>
          <p:cNvCxnSpPr/>
          <p:nvPr/>
        </p:nvCxnSpPr>
        <p:spPr>
          <a:xfrm rot="5400000" flipH="1" flipV="1">
            <a:off x="3009900" y="3009900"/>
            <a:ext cx="1676400" cy="381000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3200400" y="2819400"/>
            <a:ext cx="1676400" cy="762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3390900" y="2705100"/>
            <a:ext cx="1524000" cy="990600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68980" y="3261360"/>
            <a:ext cx="1242060" cy="312420"/>
          </a:xfrm>
          <a:prstGeom prst="straightConnector1">
            <a:avLst/>
          </a:prstGeom>
          <a:ln w="50800">
            <a:solidFill>
              <a:srgbClr val="0070C0"/>
            </a:solidFill>
            <a:prstDash val="sysDot"/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1981200" y="4038600"/>
            <a:ext cx="1676400" cy="228600"/>
          </a:xfrm>
          <a:prstGeom prst="straightConnector1">
            <a:avLst/>
          </a:prstGeom>
          <a:ln w="50800">
            <a:prstDash val="sysDot"/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76400" y="4343400"/>
            <a:ext cx="2667000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/>
              <a:t>fragmented hadron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stage1.png"/>
          <p:cNvPicPr>
            <a:picLocks noChangeAspect="1"/>
          </p:cNvPicPr>
          <p:nvPr/>
        </p:nvPicPr>
        <p:blipFill>
          <a:blip r:embed="rId2" cstate="print"/>
          <a:srcRect l="24644" b="25849"/>
          <a:stretch>
            <a:fillRect/>
          </a:stretch>
        </p:blipFill>
        <p:spPr>
          <a:xfrm>
            <a:off x="3551789" y="1371600"/>
            <a:ext cx="5592211" cy="393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447800"/>
            <a:ext cx="312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 = forward hadron</a:t>
            </a:r>
          </a:p>
          <a:p>
            <a:endParaRPr lang="en-US" dirty="0" smtClean="0"/>
          </a:p>
          <a:p>
            <a:r>
              <a:rPr lang="en-US" dirty="0" smtClean="0"/>
              <a:t>Blue = central reconstructed jet</a:t>
            </a:r>
          </a:p>
          <a:p>
            <a:endParaRPr lang="en-US" dirty="0" smtClean="0"/>
          </a:p>
          <a:p>
            <a:r>
              <a:rPr lang="en-US" dirty="0" smtClean="0"/>
              <a:t>Red = proton spin (could be up or down [+/- y-direction])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stage2.png"/>
          <p:cNvPicPr>
            <a:picLocks noChangeAspect="1"/>
          </p:cNvPicPr>
          <p:nvPr/>
        </p:nvPicPr>
        <p:blipFill>
          <a:blip r:embed="rId2" cstate="print"/>
          <a:srcRect l="24644" b="26036"/>
          <a:stretch>
            <a:fillRect/>
          </a:stretch>
        </p:blipFill>
        <p:spPr>
          <a:xfrm>
            <a:off x="3551789" y="1371600"/>
            <a:ext cx="5592211" cy="3896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371600"/>
            <a:ext cx="281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Boost along z until the p_z of the forward hadron and central jet are equal and opposite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actual procedure will correct for the central jet’s &lt;z&gt; and the hadron’s &lt;z&gt;.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ln w="50800"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508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3094</TotalTime>
  <Words>946</Words>
  <Application>Microsoft Office PowerPoint</Application>
  <PresentationFormat>On-screen Show (4:3)</PresentationFormat>
  <Paragraphs>244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Flip and Swap – Forward Jet Proxy</vt:lpstr>
      <vt:lpstr>Goal</vt:lpstr>
      <vt:lpstr>Collins</vt:lpstr>
      <vt:lpstr>Anselmino Parameterization</vt:lpstr>
      <vt:lpstr>Previous results</vt:lpstr>
      <vt:lpstr>Hard Scattering</vt:lpstr>
      <vt:lpstr>Kinematic Selection</vt:lpstr>
      <vt:lpstr>Flip and Swap</vt:lpstr>
      <vt:lpstr>Flip and Swap</vt:lpstr>
      <vt:lpstr>Flip and Swap</vt:lpstr>
      <vt:lpstr>Jet Proxy</vt:lpstr>
      <vt:lpstr>ToyMC Monte Carlo</vt:lpstr>
      <vt:lpstr>MC Acceptance and Triggering</vt:lpstr>
      <vt:lpstr>Central clustering</vt:lpstr>
      <vt:lpstr>z</vt:lpstr>
      <vt:lpstr>Momentum correction</vt:lpstr>
      <vt:lpstr>z correction</vt:lpstr>
      <vt:lpstr>Resolution</vt:lpstr>
      <vt:lpstr>Flip and Swap results</vt:lpstr>
      <vt:lpstr>BUP</vt:lpstr>
      <vt:lpstr>Parameter scan</vt:lpstr>
      <vt:lpstr>Scanning parameters</vt:lpstr>
      <vt:lpstr>Real data</vt:lpstr>
      <vt:lpstr>What’s next</vt:lpstr>
      <vt:lpstr>BACKUP</vt:lpstr>
      <vt:lpstr>Slide 26</vt:lpstr>
      <vt:lpstr>Slide 27</vt:lpstr>
      <vt:lpstr>Slide 28</vt:lpstr>
      <vt:lpstr>non sequitur: piecewise ‘z vs p’ fitting this produced weird results... will look at again later, maybe</vt:lpstr>
      <vt:lpstr>Questions / concerns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Probing the Proton Structure</dc:title>
  <dc:creator>Ender7</dc:creator>
  <cp:lastModifiedBy>Ender7</cp:lastModifiedBy>
  <cp:revision>157</cp:revision>
  <dcterms:created xsi:type="dcterms:W3CDTF">2010-10-25T20:08:52Z</dcterms:created>
  <dcterms:modified xsi:type="dcterms:W3CDTF">2011-07-25T05:17:21Z</dcterms:modified>
</cp:coreProperties>
</file>