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68" r:id="rId10"/>
    <p:sldId id="265" r:id="rId11"/>
    <p:sldId id="270" r:id="rId12"/>
    <p:sldId id="271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5386-BDD7-4ECD-A938-10A069BBC73F}" type="datetimeFigureOut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DF916-A23D-4660-A306-67AE9F642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51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10452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6403-D794-43EE-84EE-A53918D10C67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24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2003-AE0A-4823-A2F2-C9D45D2EE151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7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BB43-FD11-4CF9-B4B6-9DB94065F980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7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59FB-7953-4765-B591-6275A3B2ECAA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8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91E-F8E6-4BAD-8305-B76DD2AEA914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0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469D-116D-45B6-BC02-1A34026E08CA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71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2410-78EF-4DC3-9916-E0F8D70E2C4A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5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5A1D-5DCA-4852-A151-9AE8FC955EF5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48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EAD-C2F5-4273-9D56-CE1AB073A3B6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30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5018-105D-4936-83F8-C77A92122B2E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38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174-1087-4194-9FAF-3F319CBBED36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7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59FB-7953-4765-B591-6275A3B2ECAA}" type="datetime1">
              <a:rPr kumimoji="1" lang="ja-JP" altLang="en-US" smtClean="0"/>
              <a:t>2011/7/8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20ADD5-DD7D-45C2-97EA-4D80E2EED0E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02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cjsun.riken.go.jp/ccj/doc/phenix-data/localdisk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cjsun.riken.go.jp/ccj/forms/" TargetMode="External"/><Relationship Id="rId2" Type="http://schemas.openxmlformats.org/officeDocument/2006/relationships/hyperlink" Target="http://ccjsun.riken.go.jp/ccj/doc/usersguide/ccjusersguid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cjsun.riken.go.jp/ccj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cjsun.riken.go.jp/ccj/doc/LSF/lsf-wrappe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CCJ introduction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RIKEN </a:t>
            </a:r>
            <a:r>
              <a:rPr kumimoji="1" lang="en-US" altLang="ja-JP" dirty="0" err="1" smtClean="0"/>
              <a:t>Nishina</a:t>
            </a:r>
            <a:r>
              <a:rPr kumimoji="1" lang="en-US" altLang="ja-JP" dirty="0" smtClean="0"/>
              <a:t> Center</a:t>
            </a:r>
          </a:p>
          <a:p>
            <a:r>
              <a:rPr lang="en-US" altLang="ja-JP" dirty="0" err="1" smtClean="0"/>
              <a:t>Kohei</a:t>
            </a:r>
            <a:r>
              <a:rPr lang="en-US" altLang="ja-JP" dirty="0" smtClean="0"/>
              <a:t> Shoji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064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Linux CPU Farm – </a:t>
            </a:r>
            <a:r>
              <a:rPr lang="en-US" altLang="ja-JP" dirty="0" err="1" smtClean="0"/>
              <a:t>nDST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Several types of </a:t>
            </a:r>
            <a:r>
              <a:rPr kumimoji="1" lang="en-US" altLang="ja-JP" dirty="0" err="1" smtClean="0"/>
              <a:t>nDSTs</a:t>
            </a:r>
            <a:r>
              <a:rPr kumimoji="1" lang="en-US" altLang="ja-JP" dirty="0" smtClean="0"/>
              <a:t> have been put at local disks</a:t>
            </a:r>
          </a:p>
          <a:p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ccjsun.riken.go.jp/ccj/doc/phenix-data/localdisk/index.html</a:t>
            </a:r>
            <a:endParaRPr lang="en-US" altLang="ja-JP" dirty="0" smtClean="0"/>
          </a:p>
          <a:p>
            <a:r>
              <a:rPr kumimoji="1" lang="en-US" altLang="ja-JP" dirty="0" smtClean="0"/>
              <a:t>User can access these </a:t>
            </a:r>
            <a:r>
              <a:rPr kumimoji="1" lang="en-US" altLang="ja-JP" dirty="0" err="1" smtClean="0"/>
              <a:t>nDSTs</a:t>
            </a:r>
            <a:r>
              <a:rPr kumimoji="1" lang="en-US" altLang="ja-JP" dirty="0" smtClean="0"/>
              <a:t> by using “-r” option of </a:t>
            </a:r>
            <a:r>
              <a:rPr kumimoji="1" lang="en-US" altLang="ja-JP" dirty="0" err="1" smtClean="0"/>
              <a:t>bsub</a:t>
            </a:r>
            <a:endParaRPr kumimoji="1" lang="en-US" altLang="ja-JP" dirty="0" smtClean="0"/>
          </a:p>
          <a:p>
            <a:r>
              <a:rPr lang="en-US" altLang="ja-JP" dirty="0" smtClean="0"/>
              <a:t>Command</a:t>
            </a:r>
          </a:p>
          <a:p>
            <a:pPr marL="457200" lvl="1" indent="0"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bsub</a:t>
            </a:r>
            <a:r>
              <a:rPr lang="en-US" altLang="ja-JP" dirty="0">
                <a:solidFill>
                  <a:srgbClr val="FF0000"/>
                </a:solidFill>
              </a:rPr>
              <a:t> –q short –o stdout.txt –e stderr.txt </a:t>
            </a:r>
            <a:r>
              <a:rPr lang="en-US" altLang="ja-JP" dirty="0" smtClean="0">
                <a:solidFill>
                  <a:srgbClr val="FF0000"/>
                </a:solidFill>
              </a:rPr>
              <a:t>–r 123456 –s </a:t>
            </a:r>
            <a:r>
              <a:rPr lang="en-US" altLang="ja-JP" dirty="0">
                <a:solidFill>
                  <a:srgbClr val="FF0000"/>
                </a:solidFill>
              </a:rPr>
              <a:t>“script arguments</a:t>
            </a:r>
            <a:r>
              <a:rPr lang="en-US" altLang="ja-JP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altLang="ja-JP" dirty="0"/>
              <a:t>T</a:t>
            </a:r>
            <a:r>
              <a:rPr lang="en-US" altLang="ja-JP" dirty="0" smtClean="0"/>
              <a:t>he location of </a:t>
            </a:r>
            <a:r>
              <a:rPr lang="en-US" altLang="ja-JP" dirty="0" err="1" smtClean="0"/>
              <a:t>nDSTs</a:t>
            </a:r>
            <a:r>
              <a:rPr lang="en-US" altLang="ja-JP" dirty="0" smtClean="0"/>
              <a:t> is given by variable </a:t>
            </a:r>
            <a:r>
              <a:rPr lang="en-US" altLang="ja-JP" dirty="0" smtClean="0">
                <a:solidFill>
                  <a:srgbClr val="FF0000"/>
                </a:solidFill>
              </a:rPr>
              <a:t>$CCJ_DATADIR</a:t>
            </a:r>
          </a:p>
          <a:p>
            <a:r>
              <a:rPr lang="en-US" altLang="ja-JP" dirty="0" smtClean="0"/>
              <a:t>Available files can be obtained by </a:t>
            </a:r>
            <a:r>
              <a:rPr lang="en-US" altLang="ja-JP" dirty="0" smtClean="0">
                <a:solidFill>
                  <a:srgbClr val="FF0000"/>
                </a:solidFill>
              </a:rPr>
              <a:t>/opt/</a:t>
            </a:r>
            <a:r>
              <a:rPr lang="en-US" altLang="ja-JP" dirty="0" err="1" smtClean="0">
                <a:solidFill>
                  <a:srgbClr val="FF0000"/>
                </a:solidFill>
              </a:rPr>
              <a:t>ccj</a:t>
            </a:r>
            <a:r>
              <a:rPr lang="en-US" altLang="ja-JP" dirty="0" smtClean="0">
                <a:solidFill>
                  <a:srgbClr val="FF0000"/>
                </a:solidFill>
              </a:rPr>
              <a:t>/bin/filename</a:t>
            </a:r>
          </a:p>
          <a:p>
            <a:pPr lvl="1"/>
            <a:r>
              <a:rPr lang="en-US" altLang="ja-JP" dirty="0" smtClean="0"/>
              <a:t>this command lists available </a:t>
            </a:r>
            <a:r>
              <a:rPr lang="en-US" altLang="ja-JP" dirty="0" err="1" smtClean="0"/>
              <a:t>nDST</a:t>
            </a:r>
            <a:r>
              <a:rPr lang="en-US" altLang="ja-JP" dirty="0" smtClean="0"/>
              <a:t> file name</a:t>
            </a:r>
          </a:p>
          <a:p>
            <a:r>
              <a:rPr lang="en-US" altLang="ja-JP" dirty="0" smtClean="0"/>
              <a:t>Example to get file </a:t>
            </a:r>
            <a:r>
              <a:rPr lang="en-US" altLang="ja-JP" dirty="0" smtClean="0"/>
              <a:t>list in job script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8970" y="5025950"/>
            <a:ext cx="5759334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set     files     =     </a:t>
            </a:r>
            <a:r>
              <a:rPr lang="en-US" altLang="ja-JP" dirty="0" smtClean="0"/>
              <a:t>`/</a:t>
            </a:r>
            <a:r>
              <a:rPr lang="en-US" altLang="ja-JP" dirty="0"/>
              <a:t>opt/</a:t>
            </a:r>
            <a:r>
              <a:rPr lang="en-US" altLang="ja-JP" dirty="0" err="1"/>
              <a:t>ccj</a:t>
            </a:r>
            <a:r>
              <a:rPr lang="en-US" altLang="ja-JP" dirty="0"/>
              <a:t>/bin/filename 123456 | </a:t>
            </a:r>
            <a:r>
              <a:rPr lang="en-US" altLang="ja-JP" dirty="0" err="1"/>
              <a:t>grep</a:t>
            </a:r>
            <a:r>
              <a:rPr lang="en-US" altLang="ja-JP" dirty="0"/>
              <a:t> CNT`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foreach</a:t>
            </a:r>
            <a:r>
              <a:rPr kumimoji="1" lang="en-US" altLang="ja-JP" dirty="0" smtClean="0"/>
              <a:t>     file     (   $files   )</a:t>
            </a:r>
          </a:p>
          <a:p>
            <a:r>
              <a:rPr lang="en-US" altLang="ja-JP" dirty="0"/>
              <a:t>	</a:t>
            </a:r>
            <a:r>
              <a:rPr lang="en-US" altLang="ja-JP" dirty="0" smtClean="0"/>
              <a:t>/bin/</a:t>
            </a:r>
            <a:r>
              <a:rPr lang="en-US" altLang="ja-JP" dirty="0" err="1" smtClean="0"/>
              <a:t>ls</a:t>
            </a:r>
            <a:r>
              <a:rPr lang="en-US" altLang="ja-JP" dirty="0" smtClean="0"/>
              <a:t>     $CCJ_DATADIR/$file     &gt;&gt;     filelist.txt</a:t>
            </a:r>
          </a:p>
          <a:p>
            <a:r>
              <a:rPr kumimoji="1" lang="en-US" altLang="ja-JP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0252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Data storage &amp; File transfer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472608"/>
          </a:xfrm>
        </p:spPr>
        <p:txBody>
          <a:bodyPr/>
          <a:lstStyle/>
          <a:p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ccjsun.riken.go.jp/ccj/doc/usersguide/ccjusersguide.html</a:t>
            </a:r>
            <a:endParaRPr lang="en-US" altLang="ja-JP" dirty="0"/>
          </a:p>
          <a:p>
            <a:r>
              <a:rPr kumimoji="1" lang="en-US" altLang="ja-JP" dirty="0" smtClean="0"/>
              <a:t>HPSS</a:t>
            </a:r>
          </a:p>
          <a:p>
            <a:pPr lvl="1"/>
            <a:r>
              <a:rPr kumimoji="1" lang="en-US" altLang="ja-JP" dirty="0" smtClean="0"/>
              <a:t>tape drive to archive files</a:t>
            </a:r>
          </a:p>
          <a:p>
            <a:r>
              <a:rPr lang="en-US" altLang="ja-JP" dirty="0" smtClean="0"/>
              <a:t>NFS</a:t>
            </a:r>
          </a:p>
          <a:p>
            <a:pPr lvl="1"/>
            <a:r>
              <a:rPr lang="en-US" altLang="ja-JP" dirty="0"/>
              <a:t>I</a:t>
            </a:r>
            <a:r>
              <a:rPr kumimoji="1" lang="en-US" altLang="ja-JP" dirty="0" smtClean="0"/>
              <a:t>f you need a space to put some amount of files, please submit the application to get the space on which files can be accessed with </a:t>
            </a:r>
            <a:r>
              <a:rPr kumimoji="1" lang="en-US" altLang="ja-JP" dirty="0" err="1" smtClean="0"/>
              <a:t>rcpx</a:t>
            </a:r>
            <a:r>
              <a:rPr lang="en-US" altLang="ja-JP" dirty="0"/>
              <a:t> </a:t>
            </a:r>
            <a:r>
              <a:rPr lang="en-US" altLang="ja-JP" dirty="0" smtClean="0"/>
              <a:t>from batch node</a:t>
            </a:r>
          </a:p>
          <a:p>
            <a:pPr lvl="1"/>
            <a:r>
              <a:rPr lang="en-US" altLang="ja-JP" dirty="0">
                <a:hlinkClick r:id="rId3"/>
              </a:rPr>
              <a:t>http://ccjsun.riken.go.jp/ccj/forms</a:t>
            </a:r>
            <a:r>
              <a:rPr lang="en-US" altLang="ja-JP" dirty="0" smtClean="0">
                <a:hlinkClick r:id="rId3"/>
              </a:rPr>
              <a:t>/</a:t>
            </a:r>
            <a:endParaRPr kumimoji="1" lang="en-US" altLang="ja-JP" dirty="0"/>
          </a:p>
          <a:p>
            <a:r>
              <a:rPr lang="en-US" altLang="ja-JP" dirty="0" err="1" smtClean="0"/>
              <a:t>scp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bbftp</a:t>
            </a:r>
            <a:r>
              <a:rPr lang="en-US" altLang="ja-JP" dirty="0" smtClean="0"/>
              <a:t> – transfer files from/to outside</a:t>
            </a:r>
          </a:p>
          <a:p>
            <a:pPr lvl="1"/>
            <a:r>
              <a:rPr lang="en-US" altLang="ja-JP" dirty="0" err="1" smtClean="0"/>
              <a:t>scp</a:t>
            </a:r>
            <a:r>
              <a:rPr lang="en-US" altLang="ja-JP" dirty="0" smtClean="0"/>
              <a:t> to transfer files up to 100MB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bbftp</a:t>
            </a:r>
            <a:r>
              <a:rPr lang="en-US" altLang="ja-JP" dirty="0" smtClean="0"/>
              <a:t> to transfer files </a:t>
            </a:r>
            <a:r>
              <a:rPr kumimoji="1" lang="en-US" altLang="ja-JP" dirty="0" smtClean="0"/>
              <a:t>up to 50GB</a:t>
            </a:r>
            <a:endParaRPr kumimoji="1" lang="en-US" altLang="ja-JP" dirty="0"/>
          </a:p>
          <a:p>
            <a:r>
              <a:rPr lang="en-US" altLang="ja-JP" dirty="0" smtClean="0"/>
              <a:t>Grid-FTP</a:t>
            </a:r>
          </a:p>
          <a:p>
            <a:pPr lvl="1"/>
            <a:r>
              <a:rPr kumimoji="1" lang="en-US" altLang="ja-JP" dirty="0" smtClean="0"/>
              <a:t>CCJ achieved transfer speed of 200MB/sec between RCF and CCJ</a:t>
            </a:r>
          </a:p>
          <a:p>
            <a:pPr lvl="1"/>
            <a:r>
              <a:rPr lang="en-US" altLang="ja-JP" dirty="0" smtClean="0"/>
              <a:t>If you want to transfer new DSTs from RCF, please contact to CCJ guys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22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CCJ provides analysis/computing environment similar to RCF</a:t>
            </a:r>
          </a:p>
          <a:p>
            <a:pPr lvl="1"/>
            <a:r>
              <a:rPr lang="en-US" altLang="ja-JP" dirty="0" smtClean="0"/>
              <a:t>libraries, CVS, database, etc.</a:t>
            </a:r>
          </a:p>
          <a:p>
            <a:r>
              <a:rPr kumimoji="1" lang="en-US" altLang="ja-JP" dirty="0" smtClean="0"/>
              <a:t>LSF batch job system is available at CCJ</a:t>
            </a:r>
          </a:p>
          <a:p>
            <a:pPr lvl="1"/>
            <a:r>
              <a:rPr lang="en-US" altLang="ja-JP" dirty="0" smtClean="0"/>
              <a:t>User should take care not to hang up the system by reading/writing NFS directly</a:t>
            </a:r>
          </a:p>
          <a:p>
            <a:pPr lvl="1"/>
            <a:r>
              <a:rPr lang="en-US" altLang="ja-JP" dirty="0" smtClean="0"/>
              <a:t>Several types of </a:t>
            </a:r>
            <a:r>
              <a:rPr lang="en-US" altLang="ja-JP" dirty="0" err="1" smtClean="0"/>
              <a:t>nDSTs</a:t>
            </a:r>
            <a:r>
              <a:rPr lang="en-US" altLang="ja-JP" dirty="0" smtClean="0"/>
              <a:t> are available on batch job</a:t>
            </a:r>
          </a:p>
          <a:p>
            <a:r>
              <a:rPr lang="en-US" altLang="ja-JP" dirty="0" smtClean="0"/>
              <a:t>HPSS, NFS file storage are useful to progress the analysis and simulation smoothly</a:t>
            </a:r>
          </a:p>
          <a:p>
            <a:r>
              <a:rPr lang="en-US" altLang="ja-JP" dirty="0" smtClean="0"/>
              <a:t>User can use </a:t>
            </a:r>
            <a:r>
              <a:rPr lang="en-US" altLang="ja-JP" dirty="0" err="1" smtClean="0"/>
              <a:t>scp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bbftp</a:t>
            </a:r>
            <a:r>
              <a:rPr lang="en-US" altLang="ja-JP" dirty="0" smtClean="0"/>
              <a:t> </a:t>
            </a:r>
            <a:r>
              <a:rPr lang="en-US" altLang="ja-JP" dirty="0" smtClean="0"/>
              <a:t>to transfer files from/to outside</a:t>
            </a:r>
          </a:p>
          <a:p>
            <a:r>
              <a:rPr lang="en-US" altLang="ja-JP" dirty="0" smtClean="0"/>
              <a:t>Grid-FTP makes it possible to transfer a large amount of files between CCJ and RCF</a:t>
            </a:r>
          </a:p>
          <a:p>
            <a:r>
              <a:rPr lang="en-US" altLang="ja-JP" dirty="0" smtClean="0"/>
              <a:t>Please contact </a:t>
            </a:r>
            <a:r>
              <a:rPr lang="en-US" altLang="ja-JP" dirty="0"/>
              <a:t>to </a:t>
            </a:r>
            <a:r>
              <a:rPr lang="en-US" altLang="ja-JP" dirty="0" err="1" smtClean="0">
                <a:solidFill>
                  <a:srgbClr val="FF0000"/>
                </a:solidFill>
              </a:rPr>
              <a:t>phenix</a:t>
            </a:r>
            <a:r>
              <a:rPr lang="en-US" altLang="ja-JP" dirty="0" smtClean="0">
                <a:solidFill>
                  <a:srgbClr val="FF0000"/>
                </a:solidFill>
              </a:rPr>
              <a:t>-</a:t>
            </a:r>
            <a:r>
              <a:rPr lang="en-US" altLang="ja-JP" dirty="0" err="1" smtClean="0">
                <a:solidFill>
                  <a:srgbClr val="FF0000"/>
                </a:solidFill>
              </a:rPr>
              <a:t>ccj</a:t>
            </a:r>
            <a:r>
              <a:rPr lang="en-US" altLang="ja-JP" dirty="0" smtClean="0">
                <a:solidFill>
                  <a:srgbClr val="FF0000"/>
                </a:solidFill>
              </a:rPr>
              <a:t>-admin  at  ribf.riken.jp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51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RIKEN CCJ – PHENIX Computing Center in Japan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RIKEN CCJ is constructed as a principal site of computing for PHENIX simulation and data analysis</a:t>
            </a:r>
          </a:p>
          <a:p>
            <a:r>
              <a:rPr lang="en-US" altLang="ja-JP" dirty="0" smtClean="0">
                <a:hlinkClick r:id="rId2"/>
              </a:rPr>
              <a:t>http://ccjsun.riken.go.jp/ccj/index.html</a:t>
            </a:r>
            <a:endParaRPr lang="en-US" altLang="ja-JP" dirty="0" smtClean="0"/>
          </a:p>
          <a:p>
            <a:r>
              <a:rPr lang="en-US" altLang="ja-JP" dirty="0" smtClean="0"/>
              <a:t>At room 258 in Main research building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420ADD5-DD7D-45C2-97EA-4D80E2EED0E6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1026" name="Picture 2" descr="D:\DCIM\101SHARP\DSC_008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48272"/>
            <a:ext cx="3219822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187624" y="3147933"/>
            <a:ext cx="28652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Linux CPU Farm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2.6GHz x 264CPUs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500GB memory in total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380TB disk</a:t>
            </a:r>
          </a:p>
          <a:p>
            <a:r>
              <a:rPr kumimoji="1" lang="en-US" altLang="ja-JP" dirty="0" smtClean="0"/>
              <a:t>Data storage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40TB on HDD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1400TB</a:t>
            </a:r>
            <a:r>
              <a:rPr kumimoji="1" lang="en-US" altLang="ja-JP" dirty="0" smtClean="0"/>
              <a:t> on HPSS</a:t>
            </a:r>
          </a:p>
          <a:p>
            <a:r>
              <a:rPr lang="en-US" altLang="ja-JP" dirty="0" smtClean="0"/>
              <a:t>Data transfer between RCF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200MB/sec w</a:t>
            </a:r>
            <a:r>
              <a:rPr lang="en-US" altLang="ja-JP" dirty="0" smtClean="0"/>
              <a:t>ith</a:t>
            </a:r>
            <a:r>
              <a:rPr kumimoji="1" lang="en-US" altLang="ja-JP" dirty="0" smtClean="0"/>
              <a:t> Grid-FTP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70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91" name="グループ化 90"/>
          <p:cNvGrpSpPr/>
          <p:nvPr/>
        </p:nvGrpSpPr>
        <p:grpSpPr>
          <a:xfrm>
            <a:off x="179512" y="858690"/>
            <a:ext cx="8820531" cy="5522638"/>
            <a:chOff x="179512" y="858690"/>
            <a:chExt cx="8820531" cy="5522638"/>
          </a:xfrm>
        </p:grpSpPr>
        <p:sp>
          <p:nvSpPr>
            <p:cNvPr id="5" name="雲 4"/>
            <p:cNvSpPr/>
            <p:nvPr/>
          </p:nvSpPr>
          <p:spPr>
            <a:xfrm>
              <a:off x="545991" y="858690"/>
              <a:ext cx="1854511" cy="1196459"/>
            </a:xfrm>
            <a:prstGeom prst="cloud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Internet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45879" y="3051755"/>
              <a:ext cx="2229072" cy="6463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NIS</a:t>
              </a:r>
            </a:p>
            <a:p>
              <a:r>
                <a:rPr kumimoji="1" lang="en-US" altLang="ja-JP" dirty="0" smtClean="0"/>
                <a:t>NFS </a:t>
              </a:r>
              <a:r>
                <a:rPr lang="en-US" altLang="ja-JP" dirty="0" smtClean="0"/>
                <a:t>/</a:t>
              </a:r>
              <a:r>
                <a:rPr lang="en-US" altLang="ja-JP" dirty="0" err="1" smtClean="0"/>
                <a:t>ccj</a:t>
              </a:r>
              <a:r>
                <a:rPr lang="en-US" altLang="ja-JP" dirty="0" smtClean="0"/>
                <a:t>/u/username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930367" y="995255"/>
              <a:ext cx="1815497" cy="92333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Gateway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 smtClean="0"/>
                <a:t>ccjsun.riken.jp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kumimoji="1" lang="en-US" altLang="ja-JP" dirty="0" smtClean="0"/>
                <a:t>ccj</a:t>
              </a:r>
              <a:r>
                <a:rPr lang="en-US" altLang="ja-JP" dirty="0" smtClean="0"/>
                <a:t>gw.riken.jp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098719" y="4948969"/>
              <a:ext cx="16484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Linux CPU Farm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89810" y="2605850"/>
              <a:ext cx="1866217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Interactive node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 smtClean="0"/>
                <a:t>linux1/2/3/4/5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73983" y="4002849"/>
              <a:ext cx="2600968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NFS </a:t>
              </a:r>
              <a:r>
                <a:rPr lang="en-US" altLang="ja-JP" dirty="0" smtClean="0"/>
                <a:t>/</a:t>
              </a:r>
              <a:r>
                <a:rPr lang="en-US" altLang="ja-JP" dirty="0" err="1" smtClean="0"/>
                <a:t>ccj</a:t>
              </a:r>
              <a:r>
                <a:rPr lang="en-US" altLang="ja-JP" dirty="0" smtClean="0"/>
                <a:t>/w/r0x/username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213433" y="5446965"/>
              <a:ext cx="861518" cy="646331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NFS </a:t>
              </a:r>
              <a:r>
                <a:rPr lang="en-US" altLang="ja-JP" dirty="0" err="1" smtClean="0"/>
                <a:t>afs</a:t>
              </a:r>
              <a:endParaRPr lang="en-US" altLang="ja-JP" dirty="0" smtClean="0"/>
            </a:p>
            <a:p>
              <a:r>
                <a:rPr lang="en-US" altLang="ja-JP" dirty="0" smtClean="0"/>
                <a:t>NFS DB</a:t>
              </a:r>
            </a:p>
          </p:txBody>
        </p:sp>
        <p:cxnSp>
          <p:nvCxnSpPr>
            <p:cNvPr id="14" name="直線矢印コネクタ 13"/>
            <p:cNvCxnSpPr>
              <a:stCxn id="8" idx="3"/>
              <a:endCxn id="10" idx="0"/>
            </p:cNvCxnSpPr>
            <p:nvPr/>
          </p:nvCxnSpPr>
          <p:spPr>
            <a:xfrm>
              <a:off x="5745864" y="1456920"/>
              <a:ext cx="2177055" cy="11489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>
              <a:stCxn id="5" idx="0"/>
              <a:endCxn id="8" idx="1"/>
            </p:cNvCxnSpPr>
            <p:nvPr/>
          </p:nvCxnSpPr>
          <p:spPr>
            <a:xfrm>
              <a:off x="2398957" y="1456920"/>
              <a:ext cx="153141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>
              <a:stCxn id="10" idx="2"/>
              <a:endCxn id="9" idx="0"/>
            </p:cNvCxnSpPr>
            <p:nvPr/>
          </p:nvCxnSpPr>
          <p:spPr>
            <a:xfrm>
              <a:off x="7922919" y="3252181"/>
              <a:ext cx="0" cy="169678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>
              <a:stCxn id="8" idx="2"/>
              <a:endCxn id="7" idx="3"/>
            </p:cNvCxnSpPr>
            <p:nvPr/>
          </p:nvCxnSpPr>
          <p:spPr>
            <a:xfrm flipH="1">
              <a:off x="3074951" y="1918585"/>
              <a:ext cx="1763165" cy="14563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stCxn id="10" idx="1"/>
              <a:endCxn id="7" idx="3"/>
            </p:cNvCxnSpPr>
            <p:nvPr/>
          </p:nvCxnSpPr>
          <p:spPr>
            <a:xfrm flipH="1">
              <a:off x="3074951" y="2929016"/>
              <a:ext cx="3914859" cy="44590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>
              <a:stCxn id="9" idx="1"/>
              <a:endCxn id="7" idx="3"/>
            </p:cNvCxnSpPr>
            <p:nvPr/>
          </p:nvCxnSpPr>
          <p:spPr>
            <a:xfrm flipH="1" flipV="1">
              <a:off x="3074951" y="3374921"/>
              <a:ext cx="4023768" cy="17587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>
              <a:stCxn id="8" idx="2"/>
              <a:endCxn id="11" idx="3"/>
            </p:cNvCxnSpPr>
            <p:nvPr/>
          </p:nvCxnSpPr>
          <p:spPr>
            <a:xfrm flipH="1">
              <a:off x="3074951" y="1918585"/>
              <a:ext cx="1763165" cy="226893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10" idx="1"/>
              <a:endCxn id="11" idx="3"/>
            </p:cNvCxnSpPr>
            <p:nvPr/>
          </p:nvCxnSpPr>
          <p:spPr>
            <a:xfrm flipH="1">
              <a:off x="3074951" y="2929016"/>
              <a:ext cx="3914859" cy="12584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stCxn id="9" idx="1"/>
              <a:endCxn id="11" idx="3"/>
            </p:cNvCxnSpPr>
            <p:nvPr/>
          </p:nvCxnSpPr>
          <p:spPr>
            <a:xfrm flipH="1" flipV="1">
              <a:off x="3074951" y="4187515"/>
              <a:ext cx="4023768" cy="94612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>
              <a:stCxn id="10" idx="1"/>
              <a:endCxn id="12" idx="3"/>
            </p:cNvCxnSpPr>
            <p:nvPr/>
          </p:nvCxnSpPr>
          <p:spPr>
            <a:xfrm flipH="1">
              <a:off x="3074951" y="2929016"/>
              <a:ext cx="3914859" cy="2841115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9" idx="1"/>
              <a:endCxn id="12" idx="3"/>
            </p:cNvCxnSpPr>
            <p:nvPr/>
          </p:nvCxnSpPr>
          <p:spPr>
            <a:xfrm flipH="1">
              <a:off x="3074951" y="5133635"/>
              <a:ext cx="4023768" cy="636496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テキスト ボックス 65"/>
            <p:cNvSpPr txBox="1"/>
            <p:nvPr/>
          </p:nvSpPr>
          <p:spPr>
            <a:xfrm>
              <a:off x="3960536" y="6011996"/>
              <a:ext cx="1755160" cy="369332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NFS data storage</a:t>
              </a:r>
              <a:endParaRPr kumimoji="1" lang="ja-JP" altLang="en-US" dirty="0"/>
            </a:p>
          </p:txBody>
        </p:sp>
        <p:cxnSp>
          <p:nvCxnSpPr>
            <p:cNvPr id="68" name="直線矢印コネクタ 67"/>
            <p:cNvCxnSpPr>
              <a:stCxn id="8" idx="2"/>
              <a:endCxn id="66" idx="0"/>
            </p:cNvCxnSpPr>
            <p:nvPr/>
          </p:nvCxnSpPr>
          <p:spPr>
            <a:xfrm>
              <a:off x="4838116" y="1918585"/>
              <a:ext cx="0" cy="4093411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>
              <a:stCxn id="10" idx="1"/>
              <a:endCxn id="66" idx="0"/>
            </p:cNvCxnSpPr>
            <p:nvPr/>
          </p:nvCxnSpPr>
          <p:spPr>
            <a:xfrm flipH="1">
              <a:off x="4838116" y="2929016"/>
              <a:ext cx="2151694" cy="308298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テキスト ボックス 71"/>
            <p:cNvSpPr txBox="1"/>
            <p:nvPr/>
          </p:nvSpPr>
          <p:spPr>
            <a:xfrm>
              <a:off x="4795886" y="2442954"/>
              <a:ext cx="459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RO</a:t>
              </a:r>
              <a:endParaRPr kumimoji="1" lang="ja-JP" altLang="en-US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263739" y="3779748"/>
              <a:ext cx="459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RO</a:t>
              </a:r>
              <a:endParaRPr kumimoji="1" lang="ja-JP" altLang="en-US" dirty="0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3571750" y="4355812"/>
              <a:ext cx="459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RO</a:t>
              </a:r>
              <a:endParaRPr kumimoji="1" lang="ja-JP" altLang="en-US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735347" y="1137518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login</a:t>
              </a:r>
              <a:endParaRPr kumimoji="1" lang="ja-JP" altLang="en-US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6556718" y="1641574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login</a:t>
              </a:r>
              <a:endParaRPr kumimoji="1" lang="ja-JP" altLang="en-US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7940266" y="3729806"/>
              <a:ext cx="10597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LSF</a:t>
              </a:r>
            </a:p>
            <a:p>
              <a:r>
                <a:rPr lang="en-US" altLang="ja-JP" dirty="0" smtClean="0"/>
                <a:t>batch job</a:t>
              </a:r>
            </a:p>
          </p:txBody>
        </p:sp>
        <p:cxnSp>
          <p:nvCxnSpPr>
            <p:cNvPr id="79" name="直線矢印コネクタ 78"/>
            <p:cNvCxnSpPr>
              <a:stCxn id="12" idx="1"/>
              <a:endCxn id="83" idx="3"/>
            </p:cNvCxnSpPr>
            <p:nvPr/>
          </p:nvCxnSpPr>
          <p:spPr>
            <a:xfrm flipH="1">
              <a:off x="912470" y="5770131"/>
              <a:ext cx="1300963" cy="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テキスト ボックス 82"/>
            <p:cNvSpPr txBox="1"/>
            <p:nvPr/>
          </p:nvSpPr>
          <p:spPr>
            <a:xfrm>
              <a:off x="179512" y="5508521"/>
              <a:ext cx="732958" cy="52322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RCF</a:t>
              </a:r>
              <a:endParaRPr kumimoji="1" lang="ja-JP" altLang="en-US" sz="2800" dirty="0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1095081" y="5446965"/>
              <a:ext cx="10642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daily</a:t>
              </a:r>
            </a:p>
            <a:p>
              <a:r>
                <a:rPr lang="en-US" altLang="ja-JP" dirty="0" smtClean="0"/>
                <a:t>mirroring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62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Gateway &amp; interactive node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Login to ccjsun.riken.jp / ccjgw.riken.jp</a:t>
            </a:r>
          </a:p>
          <a:p>
            <a:r>
              <a:rPr lang="en-US" altLang="ja-JP" dirty="0" smtClean="0"/>
              <a:t>Login to interactive node</a:t>
            </a:r>
          </a:p>
          <a:p>
            <a:pPr lvl="1"/>
            <a:r>
              <a:rPr kumimoji="1" lang="en-US" altLang="ja-JP" dirty="0" smtClean="0"/>
              <a:t>most users use linux4 / linux5 which have 64bit-CPU with SL5.3</a:t>
            </a:r>
          </a:p>
          <a:p>
            <a:pPr lvl="1"/>
            <a:r>
              <a:rPr lang="en-US" altLang="ja-JP" dirty="0" smtClean="0"/>
              <a:t>other interactive nodes have 32bit-CPU with older SL version</a:t>
            </a:r>
          </a:p>
          <a:p>
            <a:r>
              <a:rPr lang="en-US" altLang="ja-JP" dirty="0" smtClean="0"/>
              <a:t>Common directories served by NFS</a:t>
            </a:r>
          </a:p>
          <a:p>
            <a:pPr lvl="1"/>
            <a:r>
              <a:rPr lang="en-US" altLang="ja-JP" dirty="0" smtClean="0"/>
              <a:t>/</a:t>
            </a:r>
            <a:r>
              <a:rPr lang="en-US" altLang="ja-JP" dirty="0" err="1" smtClean="0"/>
              <a:t>ccj</a:t>
            </a:r>
            <a:r>
              <a:rPr lang="en-US" altLang="ja-JP" dirty="0" smtClean="0"/>
              <a:t>/u/username</a:t>
            </a:r>
          </a:p>
          <a:p>
            <a:pPr lvl="2"/>
            <a:r>
              <a:rPr kumimoji="1" lang="en-US" altLang="ja-JP" dirty="0" smtClean="0"/>
              <a:t>home directory</a:t>
            </a:r>
          </a:p>
          <a:p>
            <a:pPr lvl="2"/>
            <a:r>
              <a:rPr lang="en-US" altLang="ja-JP" dirty="0" smtClean="0"/>
              <a:t>quota 4GB/5GB</a:t>
            </a:r>
          </a:p>
          <a:p>
            <a:pPr lvl="2"/>
            <a:r>
              <a:rPr kumimoji="1" lang="en-US" altLang="ja-JP" dirty="0" smtClean="0"/>
              <a:t>daily backup</a:t>
            </a:r>
          </a:p>
          <a:p>
            <a:pPr lvl="1"/>
            <a:r>
              <a:rPr lang="en-US" altLang="ja-JP" dirty="0" smtClean="0"/>
              <a:t>/</a:t>
            </a:r>
            <a:r>
              <a:rPr lang="en-US" altLang="ja-JP" dirty="0" err="1" smtClean="0"/>
              <a:t>ccj</a:t>
            </a:r>
            <a:r>
              <a:rPr lang="en-US" altLang="ja-JP" dirty="0" smtClean="0"/>
              <a:t>/w/r0x/username</a:t>
            </a:r>
          </a:p>
          <a:p>
            <a:pPr lvl="2"/>
            <a:r>
              <a:rPr lang="en-US" altLang="ja-JP" dirty="0" smtClean="0"/>
              <a:t>work directory</a:t>
            </a:r>
          </a:p>
          <a:p>
            <a:pPr lvl="2"/>
            <a:r>
              <a:rPr kumimoji="1" lang="en-US" altLang="ja-JP" dirty="0" smtClean="0"/>
              <a:t>quota 40GB/50GB</a:t>
            </a:r>
          </a:p>
          <a:p>
            <a:pPr lvl="2"/>
            <a:r>
              <a:rPr lang="en-US" altLang="ja-JP" dirty="0" smtClean="0"/>
              <a:t>NO daily backup</a:t>
            </a:r>
            <a:endParaRPr kumimoji="1" lang="en-US" altLang="ja-JP" dirty="0" smtClean="0"/>
          </a:p>
          <a:p>
            <a:r>
              <a:rPr kumimoji="1" lang="en-US" altLang="ja-JP" dirty="0" smtClean="0"/>
              <a:t>Tips</a:t>
            </a:r>
          </a:p>
          <a:p>
            <a:pPr lvl="1"/>
            <a:r>
              <a:rPr lang="en-US" altLang="ja-JP" dirty="0" smtClean="0"/>
              <a:t>confirm your quota by 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usr</a:t>
            </a:r>
            <a:r>
              <a:rPr kumimoji="1" lang="en-US" altLang="ja-JP" dirty="0" smtClean="0"/>
              <a:t>/bin/</a:t>
            </a:r>
            <a:r>
              <a:rPr kumimoji="1" lang="en-US" altLang="ja-JP" dirty="0" err="1" smtClean="0"/>
              <a:t>rsh</a:t>
            </a:r>
            <a:r>
              <a:rPr kumimoji="1" lang="en-US" altLang="ja-JP" dirty="0" smtClean="0"/>
              <a:t> ccjnfs20 </a:t>
            </a:r>
            <a:r>
              <a:rPr kumimoji="1" lang="en-US" altLang="ja-JP" dirty="0" err="1" smtClean="0"/>
              <a:t>vxquota</a:t>
            </a:r>
            <a:r>
              <a:rPr kumimoji="1" lang="en-US" altLang="ja-JP" dirty="0" smtClean="0"/>
              <a:t> -v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2053" name="Picture 5" descr="C:\Users\shoji\Desktop\CCJ_Over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48198"/>
            <a:ext cx="4380717" cy="274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00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Interactive node &amp; Linux CPU Farm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Setup</a:t>
            </a:r>
          </a:p>
          <a:p>
            <a:pPr marL="457200" lvl="1" indent="0">
              <a:buNone/>
            </a:pPr>
            <a:r>
              <a:rPr lang="en-US" altLang="ja-JP" dirty="0" smtClean="0"/>
              <a:t>source /opt/</a:t>
            </a:r>
            <a:r>
              <a:rPr lang="en-US" altLang="ja-JP" dirty="0" err="1" smtClean="0"/>
              <a:t>phenix</a:t>
            </a:r>
            <a:r>
              <a:rPr lang="en-US" altLang="ja-JP" dirty="0" smtClean="0"/>
              <a:t>/bin/</a:t>
            </a:r>
            <a:r>
              <a:rPr lang="en-US" altLang="ja-JP" dirty="0" err="1" smtClean="0"/>
              <a:t>phenix_setup.csh</a:t>
            </a:r>
            <a:r>
              <a:rPr lang="en-US" altLang="ja-JP" dirty="0" smtClean="0"/>
              <a:t> -a</a:t>
            </a:r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err="1" smtClean="0"/>
              <a:t>setenv</a:t>
            </a:r>
            <a:r>
              <a:rPr kumimoji="1" lang="en-US" altLang="ja-JP" dirty="0" smtClean="0"/>
              <a:t> ODBCINI /opt/</a:t>
            </a:r>
            <a:r>
              <a:rPr kumimoji="1" lang="en-US" altLang="ja-JP" dirty="0" err="1" smtClean="0"/>
              <a:t>ccj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etc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odbc.ini.ccj.analysis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err="1" smtClean="0"/>
              <a:t>setenv</a:t>
            </a:r>
            <a:r>
              <a:rPr lang="en-US" altLang="ja-JP" dirty="0" smtClean="0"/>
              <a:t> PGHOST ccjams002.riken.go.jp</a:t>
            </a:r>
          </a:p>
          <a:p>
            <a:pPr marL="457200" lvl="1" indent="0">
              <a:buNone/>
            </a:pPr>
            <a:r>
              <a:rPr kumimoji="1" lang="en-US" altLang="ja-JP" dirty="0" err="1" smtClean="0"/>
              <a:t>setenv</a:t>
            </a:r>
            <a:r>
              <a:rPr kumimoji="1" lang="en-US" altLang="ja-JP" dirty="0" smtClean="0"/>
              <a:t> PGPORT 5432 or 5440</a:t>
            </a:r>
          </a:p>
          <a:p>
            <a:pPr lvl="2"/>
            <a:r>
              <a:rPr lang="en-US" altLang="ja-JP" dirty="0"/>
              <a:t>U</a:t>
            </a:r>
            <a:r>
              <a:rPr lang="en-US" altLang="ja-JP" dirty="0" smtClean="0"/>
              <a:t>se “-a” option because </a:t>
            </a:r>
            <a:r>
              <a:rPr lang="en-US" altLang="ja-JP" dirty="0" err="1" smtClean="0"/>
              <a:t>phenix_setup.csh</a:t>
            </a:r>
            <a:r>
              <a:rPr lang="en-US" altLang="ja-JP" dirty="0" smtClean="0"/>
              <a:t> remove PATH and LD_LIBRARY_PATH needed for LSF batch job system if “-a” is not specified</a:t>
            </a:r>
          </a:p>
          <a:p>
            <a:pPr lvl="2"/>
            <a:r>
              <a:rPr lang="en-US" altLang="ja-JP" dirty="0" smtClean="0"/>
              <a:t>“</a:t>
            </a:r>
            <a:r>
              <a:rPr lang="en-US" altLang="ja-JP" dirty="0" err="1" smtClean="0"/>
              <a:t>setenv”s</a:t>
            </a:r>
            <a:r>
              <a:rPr lang="en-US" altLang="ja-JP" dirty="0" smtClean="0"/>
              <a:t> are for database access at CCJ</a:t>
            </a:r>
          </a:p>
          <a:p>
            <a:r>
              <a:rPr lang="en-US" altLang="ja-JP" dirty="0"/>
              <a:t>CCJ provides </a:t>
            </a:r>
            <a:r>
              <a:rPr lang="en-US" altLang="ja-JP" dirty="0">
                <a:solidFill>
                  <a:srgbClr val="FF0000"/>
                </a:solidFill>
              </a:rPr>
              <a:t>/afs/rhic.bnl.bnl.gov </a:t>
            </a:r>
            <a:r>
              <a:rPr lang="en-US" altLang="ja-JP" dirty="0"/>
              <a:t>and </a:t>
            </a:r>
            <a:r>
              <a:rPr lang="en-US" altLang="ja-JP" dirty="0">
                <a:solidFill>
                  <a:srgbClr val="FF0000"/>
                </a:solidFill>
              </a:rPr>
              <a:t>database</a:t>
            </a:r>
            <a:r>
              <a:rPr lang="en-US" altLang="ja-JP" dirty="0"/>
              <a:t> which you are familiar </a:t>
            </a:r>
            <a:r>
              <a:rPr lang="en-US" altLang="ja-JP" dirty="0" smtClean="0"/>
              <a:t>at </a:t>
            </a:r>
            <a:r>
              <a:rPr lang="en-US" altLang="ja-JP" dirty="0"/>
              <a:t>RCF</a:t>
            </a:r>
          </a:p>
          <a:p>
            <a:r>
              <a:rPr lang="en-US" altLang="ja-JP" dirty="0"/>
              <a:t>But they are just daily-mirror of that at RCF</a:t>
            </a:r>
          </a:p>
          <a:p>
            <a:pPr lvl="1"/>
            <a:r>
              <a:rPr lang="en-US" altLang="ja-JP" dirty="0"/>
              <a:t>Actually you can commit to CVS but it would be lost next day</a:t>
            </a:r>
          </a:p>
          <a:p>
            <a:pPr lvl="1"/>
            <a:r>
              <a:rPr lang="en-US" altLang="ja-JP" dirty="0"/>
              <a:t>T</a:t>
            </a:r>
            <a:r>
              <a:rPr lang="en-US" altLang="ja-JP" dirty="0" smtClean="0"/>
              <a:t>he changes </a:t>
            </a:r>
            <a:r>
              <a:rPr lang="en-US" altLang="ja-JP" dirty="0"/>
              <a:t>at </a:t>
            </a:r>
            <a:r>
              <a:rPr lang="en-US" altLang="ja-JP" dirty="0" smtClean="0"/>
              <a:t>RCF are reflected next day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54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Linux CPU Farm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LSF batch job system is used at CCJ  (cf. Condor at RCF)</a:t>
            </a:r>
          </a:p>
          <a:p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ccjsun.riken.go.jp/ccj/doc/LSF/lsf-wrapper.html</a:t>
            </a:r>
            <a:endParaRPr lang="en-US" altLang="ja-JP" dirty="0" smtClean="0"/>
          </a:p>
          <a:p>
            <a:r>
              <a:rPr kumimoji="1" lang="en-US" altLang="ja-JP" dirty="0" smtClean="0"/>
              <a:t>Commands</a:t>
            </a:r>
          </a:p>
          <a:p>
            <a:pPr marL="457200" lvl="1" indent="0">
              <a:buNone/>
            </a:pPr>
            <a:r>
              <a:rPr kumimoji="1" lang="en-US" altLang="ja-JP" dirty="0" err="1" smtClean="0">
                <a:solidFill>
                  <a:srgbClr val="FF0000"/>
                </a:solidFill>
              </a:rPr>
              <a:t>bsub</a:t>
            </a:r>
            <a:r>
              <a:rPr kumimoji="1" lang="en-US" altLang="ja-JP" dirty="0" smtClean="0">
                <a:solidFill>
                  <a:srgbClr val="FF0000"/>
                </a:solidFill>
              </a:rPr>
              <a:t> –q short –o stdout.txt –e stderr.txt –s “script arguments”</a:t>
            </a:r>
          </a:p>
          <a:p>
            <a:pPr lvl="2"/>
            <a:r>
              <a:rPr lang="en-US" altLang="ja-JP" dirty="0" smtClean="0"/>
              <a:t>select queue with your job length : short 2.5 hours / long 24 hours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get log for </a:t>
            </a:r>
            <a:r>
              <a:rPr kumimoji="1" lang="en-US" altLang="ja-JP" dirty="0" err="1" smtClean="0"/>
              <a:t>stdout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stderr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the output should be under /</a:t>
            </a:r>
            <a:r>
              <a:rPr lang="en-US" altLang="ja-JP" dirty="0" err="1" smtClean="0"/>
              <a:t>ccj</a:t>
            </a:r>
            <a:r>
              <a:rPr lang="en-US" altLang="ja-JP" dirty="0" smtClean="0"/>
              <a:t>/u/username</a:t>
            </a:r>
          </a:p>
          <a:p>
            <a:pPr lvl="3"/>
            <a:r>
              <a:rPr kumimoji="1" lang="en-US" altLang="ja-JP" dirty="0" smtClean="0"/>
              <a:t>could NOT specify under /</a:t>
            </a:r>
            <a:r>
              <a:rPr kumimoji="1" lang="en-US" altLang="ja-JP" dirty="0" err="1" smtClean="0"/>
              <a:t>ccj</a:t>
            </a:r>
            <a:r>
              <a:rPr kumimoji="1" lang="en-US" altLang="ja-JP" dirty="0" smtClean="0"/>
              <a:t>/w/r0x/username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because the directory is mounted with read-only mode at batch node</a:t>
            </a:r>
          </a:p>
          <a:p>
            <a:pPr lvl="2"/>
            <a:r>
              <a:rPr kumimoji="1" lang="en-US" altLang="ja-JP" dirty="0" smtClean="0"/>
              <a:t>write script you want to run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with double quotation</a:t>
            </a:r>
          </a:p>
          <a:p>
            <a:pPr marL="457200" lvl="1" indent="0">
              <a:buNone/>
            </a:pPr>
            <a:r>
              <a:rPr lang="en-US" altLang="ja-JP" dirty="0" err="1" smtClean="0">
                <a:solidFill>
                  <a:srgbClr val="FF0000"/>
                </a:solidFill>
              </a:rPr>
              <a:t>bqueues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/>
              <a:t>check queue status</a:t>
            </a:r>
          </a:p>
          <a:p>
            <a:pPr marL="457200" lvl="1" indent="0">
              <a:buNone/>
            </a:pPr>
            <a:r>
              <a:rPr kumimoji="1" lang="en-US" altLang="ja-JP" dirty="0" err="1" smtClean="0">
                <a:solidFill>
                  <a:srgbClr val="FF0000"/>
                </a:solidFill>
              </a:rPr>
              <a:t>bjobs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/>
              <a:t>check job status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0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Linux CPU Farm – local disk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600400"/>
          </a:xfrm>
        </p:spPr>
        <p:txBody>
          <a:bodyPr/>
          <a:lstStyle/>
          <a:p>
            <a:r>
              <a:rPr kumimoji="1" lang="en-US" altLang="ja-JP" dirty="0" smtClean="0"/>
              <a:t>If submitted jobs make multiple/massive access to NFS, everything gets slow</a:t>
            </a:r>
          </a:p>
          <a:p>
            <a:pPr lvl="1"/>
            <a:r>
              <a:rPr lang="en-US" altLang="ja-JP" dirty="0" smtClean="0"/>
              <a:t>people on interactive node needs a few or more minutes </a:t>
            </a:r>
            <a:r>
              <a:rPr lang="en-US" altLang="ja-JP" dirty="0" smtClean="0"/>
              <a:t>to get “</a:t>
            </a:r>
            <a:r>
              <a:rPr lang="en-US" altLang="ja-JP" dirty="0" err="1" smtClean="0"/>
              <a:t>ls</a:t>
            </a:r>
            <a:r>
              <a:rPr lang="en-US" altLang="ja-JP" dirty="0" smtClean="0"/>
              <a:t>”</a:t>
            </a:r>
            <a:endParaRPr kumimoji="1" lang="en-US" altLang="ja-JP" dirty="0" smtClean="0"/>
          </a:p>
          <a:p>
            <a:r>
              <a:rPr lang="en-US" altLang="ja-JP" dirty="0">
                <a:solidFill>
                  <a:srgbClr val="FF0000"/>
                </a:solidFill>
              </a:rPr>
              <a:t>Do not read from/write to /</a:t>
            </a:r>
            <a:r>
              <a:rPr lang="en-US" altLang="ja-JP" dirty="0" err="1">
                <a:solidFill>
                  <a:srgbClr val="FF0000"/>
                </a:solidFill>
              </a:rPr>
              <a:t>ccj</a:t>
            </a:r>
            <a:r>
              <a:rPr lang="en-US" altLang="ja-JP" dirty="0">
                <a:solidFill>
                  <a:srgbClr val="FF0000"/>
                </a:solidFill>
              </a:rPr>
              <a:t>/u or /</a:t>
            </a:r>
            <a:r>
              <a:rPr lang="en-US" altLang="ja-JP" dirty="0" err="1">
                <a:solidFill>
                  <a:srgbClr val="FF0000"/>
                </a:solidFill>
              </a:rPr>
              <a:t>ccj</a:t>
            </a:r>
            <a:r>
              <a:rPr lang="en-US" altLang="ja-JP" dirty="0">
                <a:solidFill>
                  <a:srgbClr val="FF0000"/>
                </a:solidFill>
              </a:rPr>
              <a:t>/w/r0x in your </a:t>
            </a:r>
            <a:r>
              <a:rPr lang="en-US" altLang="ja-JP" dirty="0" smtClean="0">
                <a:solidFill>
                  <a:srgbClr val="FF0000"/>
                </a:solidFill>
              </a:rPr>
              <a:t>job</a:t>
            </a:r>
            <a:endParaRPr kumimoji="1" lang="en-US" altLang="ja-JP" dirty="0" smtClean="0"/>
          </a:p>
          <a:p>
            <a:r>
              <a:rPr kumimoji="1" lang="en-US" altLang="ja-JP" dirty="0" smtClean="0"/>
              <a:t>To avoid this, in your job script</a:t>
            </a:r>
          </a:p>
          <a:p>
            <a:pPr lvl="1"/>
            <a:r>
              <a:rPr kumimoji="1" lang="en-US" altLang="ja-JP" dirty="0" smtClean="0"/>
              <a:t>copy input files </a:t>
            </a:r>
            <a:r>
              <a:rPr kumimoji="1" lang="en-US" altLang="ja-JP" dirty="0" smtClean="0">
                <a:solidFill>
                  <a:srgbClr val="00B050"/>
                </a:solidFill>
              </a:rPr>
              <a:t>to local disk</a:t>
            </a:r>
            <a:r>
              <a:rPr kumimoji="1" lang="en-US" altLang="ja-JP" dirty="0" smtClean="0"/>
              <a:t> at batch node</a:t>
            </a:r>
          </a:p>
          <a:p>
            <a:pPr lvl="1"/>
            <a:r>
              <a:rPr lang="en-US" altLang="ja-JP" dirty="0" smtClean="0"/>
              <a:t>do computing / run analysis and write output </a:t>
            </a:r>
            <a:r>
              <a:rPr lang="en-US" altLang="ja-JP" dirty="0" smtClean="0">
                <a:solidFill>
                  <a:srgbClr val="00B050"/>
                </a:solidFill>
              </a:rPr>
              <a:t>to local disk</a:t>
            </a:r>
          </a:p>
          <a:p>
            <a:pPr lvl="1"/>
            <a:r>
              <a:rPr kumimoji="1" lang="en-US" altLang="ja-JP" dirty="0" smtClean="0"/>
              <a:t>copy output files </a:t>
            </a:r>
            <a:r>
              <a:rPr kumimoji="1" lang="en-US" altLang="ja-JP" dirty="0" smtClean="0">
                <a:solidFill>
                  <a:srgbClr val="00B050"/>
                </a:solidFill>
              </a:rPr>
              <a:t>from local disk</a:t>
            </a:r>
            <a:r>
              <a:rPr kumimoji="1" lang="en-US" altLang="ja-JP" dirty="0" smtClean="0"/>
              <a:t> to your directory</a:t>
            </a:r>
          </a:p>
          <a:p>
            <a:pPr marL="457200" lvl="1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Use dedicated command “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rcpx</a:t>
            </a:r>
            <a:r>
              <a:rPr kumimoji="1" lang="en-US" altLang="ja-JP" dirty="0" smtClean="0">
                <a:solidFill>
                  <a:srgbClr val="FF0000"/>
                </a:solidFill>
              </a:rPr>
              <a:t>” for file copy, not use “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cp</a:t>
            </a:r>
            <a:r>
              <a:rPr kumimoji="1" lang="en-US" altLang="ja-JP" dirty="0" smtClean="0">
                <a:solidFill>
                  <a:srgbClr val="FF0000"/>
                </a:solidFill>
              </a:rPr>
              <a:t>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11560" y="827420"/>
            <a:ext cx="7939264" cy="2169532"/>
            <a:chOff x="323528" y="1522087"/>
            <a:chExt cx="7939264" cy="2169532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691680" y="1522087"/>
              <a:ext cx="2171364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NFS </a:t>
              </a:r>
              <a:r>
                <a:rPr lang="en-US" altLang="ja-JP" dirty="0" smtClean="0"/>
                <a:t>/</a:t>
              </a:r>
              <a:r>
                <a:rPr lang="en-US" altLang="ja-JP" dirty="0" err="1" smtClean="0"/>
                <a:t>ccj</a:t>
              </a:r>
              <a:r>
                <a:rPr lang="en-US" altLang="ja-JP" dirty="0" smtClean="0"/>
                <a:t>/u/username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23528" y="2952955"/>
              <a:ext cx="124252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batch node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283968" y="1522087"/>
              <a:ext cx="2600968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NFS </a:t>
              </a:r>
              <a:r>
                <a:rPr lang="en-US" altLang="ja-JP" dirty="0" smtClean="0"/>
                <a:t>/</a:t>
              </a:r>
              <a:r>
                <a:rPr lang="en-US" altLang="ja-JP" dirty="0" err="1" smtClean="0"/>
                <a:t>ccj</a:t>
              </a:r>
              <a:r>
                <a:rPr lang="en-US" altLang="ja-JP" dirty="0" smtClean="0"/>
                <a:t>/w/r0x/username</a:t>
              </a:r>
            </a:p>
          </p:txBody>
        </p:sp>
        <p:cxnSp>
          <p:nvCxnSpPr>
            <p:cNvPr id="9" name="直線矢印コネクタ 8"/>
            <p:cNvCxnSpPr>
              <a:stCxn id="7" idx="0"/>
              <a:endCxn id="6" idx="2"/>
            </p:cNvCxnSpPr>
            <p:nvPr/>
          </p:nvCxnSpPr>
          <p:spPr>
            <a:xfrm flipV="1">
              <a:off x="944788" y="1891419"/>
              <a:ext cx="1832574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>
              <a:stCxn id="7" idx="0"/>
              <a:endCxn id="8" idx="2"/>
            </p:cNvCxnSpPr>
            <p:nvPr/>
          </p:nvCxnSpPr>
          <p:spPr>
            <a:xfrm flipV="1">
              <a:off x="944788" y="1891419"/>
              <a:ext cx="4639664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1662877" y="2952955"/>
              <a:ext cx="124252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batch node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>
              <a:stCxn id="11" idx="0"/>
              <a:endCxn id="6" idx="2"/>
            </p:cNvCxnSpPr>
            <p:nvPr/>
          </p:nvCxnSpPr>
          <p:spPr>
            <a:xfrm flipV="1">
              <a:off x="2284137" y="1891419"/>
              <a:ext cx="493225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11" idx="0"/>
              <a:endCxn id="8" idx="2"/>
            </p:cNvCxnSpPr>
            <p:nvPr/>
          </p:nvCxnSpPr>
          <p:spPr>
            <a:xfrm flipV="1">
              <a:off x="2284137" y="1891419"/>
              <a:ext cx="3300315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3002226" y="2952955"/>
              <a:ext cx="124252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batch node</a:t>
              </a:r>
              <a:endParaRPr kumimoji="1" lang="ja-JP" altLang="en-US" dirty="0"/>
            </a:p>
          </p:txBody>
        </p:sp>
        <p:cxnSp>
          <p:nvCxnSpPr>
            <p:cNvPr id="15" name="直線矢印コネクタ 14"/>
            <p:cNvCxnSpPr>
              <a:stCxn id="14" idx="0"/>
              <a:endCxn id="6" idx="2"/>
            </p:cNvCxnSpPr>
            <p:nvPr/>
          </p:nvCxnSpPr>
          <p:spPr>
            <a:xfrm flipH="1" flipV="1">
              <a:off x="2777362" y="1891419"/>
              <a:ext cx="846124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14" idx="0"/>
              <a:endCxn id="8" idx="2"/>
            </p:cNvCxnSpPr>
            <p:nvPr/>
          </p:nvCxnSpPr>
          <p:spPr>
            <a:xfrm flipV="1">
              <a:off x="3623486" y="1891419"/>
              <a:ext cx="1960966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4341575" y="2952955"/>
              <a:ext cx="124252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batch node</a:t>
              </a:r>
              <a:endParaRPr kumimoji="1" lang="ja-JP" altLang="en-US" dirty="0"/>
            </a:p>
          </p:txBody>
        </p:sp>
        <p:cxnSp>
          <p:nvCxnSpPr>
            <p:cNvPr id="18" name="直線矢印コネクタ 17"/>
            <p:cNvCxnSpPr>
              <a:stCxn id="17" idx="0"/>
              <a:endCxn id="6" idx="2"/>
            </p:cNvCxnSpPr>
            <p:nvPr/>
          </p:nvCxnSpPr>
          <p:spPr>
            <a:xfrm flipH="1" flipV="1">
              <a:off x="2777362" y="1891419"/>
              <a:ext cx="2185473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>
              <a:stCxn id="17" idx="0"/>
              <a:endCxn id="8" idx="2"/>
            </p:cNvCxnSpPr>
            <p:nvPr/>
          </p:nvCxnSpPr>
          <p:spPr>
            <a:xfrm flipV="1">
              <a:off x="4962835" y="1891419"/>
              <a:ext cx="621617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680924" y="2952955"/>
              <a:ext cx="124252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batch node</a:t>
              </a:r>
              <a:endParaRPr kumimoji="1" lang="ja-JP" altLang="en-US" dirty="0"/>
            </a:p>
          </p:txBody>
        </p:sp>
        <p:cxnSp>
          <p:nvCxnSpPr>
            <p:cNvPr id="21" name="直線矢印コネクタ 20"/>
            <p:cNvCxnSpPr>
              <a:stCxn id="20" idx="0"/>
              <a:endCxn id="6" idx="2"/>
            </p:cNvCxnSpPr>
            <p:nvPr/>
          </p:nvCxnSpPr>
          <p:spPr>
            <a:xfrm flipH="1" flipV="1">
              <a:off x="2777362" y="1891419"/>
              <a:ext cx="3524822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>
              <a:stCxn id="20" idx="0"/>
              <a:endCxn id="8" idx="2"/>
            </p:cNvCxnSpPr>
            <p:nvPr/>
          </p:nvCxnSpPr>
          <p:spPr>
            <a:xfrm flipH="1" flipV="1">
              <a:off x="5584452" y="1891419"/>
              <a:ext cx="717732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7020272" y="2952955"/>
              <a:ext cx="124252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batch node</a:t>
              </a:r>
              <a:endParaRPr kumimoji="1" lang="ja-JP" altLang="en-US" dirty="0"/>
            </a:p>
          </p:txBody>
        </p:sp>
        <p:cxnSp>
          <p:nvCxnSpPr>
            <p:cNvPr id="24" name="直線矢印コネクタ 23"/>
            <p:cNvCxnSpPr>
              <a:stCxn id="23" idx="0"/>
              <a:endCxn id="6" idx="2"/>
            </p:cNvCxnSpPr>
            <p:nvPr/>
          </p:nvCxnSpPr>
          <p:spPr>
            <a:xfrm flipH="1" flipV="1">
              <a:off x="2777362" y="1891419"/>
              <a:ext cx="4864170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>
              <a:stCxn id="23" idx="0"/>
              <a:endCxn id="8" idx="2"/>
            </p:cNvCxnSpPr>
            <p:nvPr/>
          </p:nvCxnSpPr>
          <p:spPr>
            <a:xfrm flipH="1" flipV="1">
              <a:off x="5584452" y="1891419"/>
              <a:ext cx="2057080" cy="1061536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424612" y="3322287"/>
              <a:ext cx="1040349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local disk</a:t>
              </a:r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763961" y="3322287"/>
              <a:ext cx="1040349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local disk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103310" y="3322287"/>
              <a:ext cx="1040349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local disk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442659" y="3322287"/>
              <a:ext cx="1040349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local disk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782008" y="3322287"/>
              <a:ext cx="1040349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local disk</a:t>
              </a:r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21355" y="3322287"/>
              <a:ext cx="1040349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local disk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8384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Linux CPU Farm – </a:t>
            </a:r>
            <a:r>
              <a:rPr lang="en-US" altLang="ja-JP" dirty="0" err="1"/>
              <a:t>rcpx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Local disk directory you can use at batch node is given by environmental variable </a:t>
            </a:r>
            <a:r>
              <a:rPr lang="en-US" altLang="ja-JP" dirty="0">
                <a:solidFill>
                  <a:srgbClr val="FF0000"/>
                </a:solidFill>
              </a:rPr>
              <a:t>$CCJ_JOBTMP</a:t>
            </a:r>
          </a:p>
          <a:p>
            <a:r>
              <a:rPr lang="en-US" altLang="ja-JP" dirty="0"/>
              <a:t>/</a:t>
            </a:r>
            <a:r>
              <a:rPr lang="en-US" altLang="ja-JP" dirty="0" err="1"/>
              <a:t>ccj</a:t>
            </a:r>
            <a:r>
              <a:rPr lang="en-US" altLang="ja-JP" dirty="0"/>
              <a:t>/u and /</a:t>
            </a:r>
            <a:r>
              <a:rPr lang="en-US" altLang="ja-JP" dirty="0" err="1"/>
              <a:t>ccj</a:t>
            </a:r>
            <a:r>
              <a:rPr lang="en-US" altLang="ja-JP" dirty="0"/>
              <a:t>/w/r0x are served by NFS server </a:t>
            </a:r>
            <a:r>
              <a:rPr lang="en-US" altLang="ja-JP" dirty="0">
                <a:solidFill>
                  <a:srgbClr val="FF0000"/>
                </a:solidFill>
              </a:rPr>
              <a:t>ccjnfs20</a:t>
            </a:r>
          </a:p>
          <a:p>
            <a:r>
              <a:rPr lang="en-US" altLang="ja-JP" dirty="0"/>
              <a:t>Example of job script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6571" y="2565479"/>
            <a:ext cx="6779805" cy="40318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#!/bin/</a:t>
            </a:r>
            <a:r>
              <a:rPr kumimoji="1" lang="en-US" altLang="ja-JP" sz="1600" dirty="0" err="1" smtClean="0"/>
              <a:t>csh</a:t>
            </a:r>
            <a:endParaRPr kumimoji="1"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# copy input files</a:t>
            </a:r>
          </a:p>
          <a:p>
            <a:r>
              <a:rPr lang="en-US" altLang="ja-JP" sz="1600" dirty="0" err="1" smtClean="0"/>
              <a:t>rcpx</a:t>
            </a:r>
            <a:r>
              <a:rPr lang="en-US" altLang="ja-JP" sz="1600" dirty="0" smtClean="0"/>
              <a:t>     ccjnfs20:/</a:t>
            </a:r>
            <a:r>
              <a:rPr lang="en-US" altLang="ja-JP" sz="1600" dirty="0" err="1" smtClean="0"/>
              <a:t>ccj</a:t>
            </a:r>
            <a:r>
              <a:rPr lang="en-US" altLang="ja-JP" sz="1600" dirty="0" smtClean="0"/>
              <a:t>/w/r0x/username/</a:t>
            </a:r>
            <a:r>
              <a:rPr lang="en-US" altLang="ja-JP" sz="1600" dirty="0" err="1" smtClean="0"/>
              <a:t>run.csh</a:t>
            </a:r>
            <a:r>
              <a:rPr lang="en-US" altLang="ja-JP" sz="1600" dirty="0" smtClean="0"/>
              <a:t>     $CCJ_JOBTMP/</a:t>
            </a:r>
            <a:r>
              <a:rPr lang="en-US" altLang="ja-JP" sz="1600" dirty="0" err="1" smtClean="0"/>
              <a:t>run.csh</a:t>
            </a:r>
            <a:endParaRPr lang="en-US" altLang="ja-JP" sz="1600" dirty="0"/>
          </a:p>
          <a:p>
            <a:r>
              <a:rPr kumimoji="1" lang="en-US" altLang="ja-JP" sz="1600" dirty="0" err="1" smtClean="0"/>
              <a:t>rcpx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 </a:t>
            </a:r>
            <a:r>
              <a:rPr kumimoji="1" lang="en-US" altLang="ja-JP" sz="1600" dirty="0" smtClean="0"/>
              <a:t>ccjnfs20:/</a:t>
            </a:r>
            <a:r>
              <a:rPr kumimoji="1" lang="en-US" altLang="ja-JP" sz="1600" dirty="0" err="1" smtClean="0"/>
              <a:t>ccj</a:t>
            </a:r>
            <a:r>
              <a:rPr kumimoji="1" lang="en-US" altLang="ja-JP" sz="1600" dirty="0" smtClean="0"/>
              <a:t>/w/r0x/username/</a:t>
            </a:r>
            <a:r>
              <a:rPr kumimoji="1" lang="en-US" altLang="ja-JP" sz="1600" dirty="0" err="1" smtClean="0"/>
              <a:t>input.root</a:t>
            </a:r>
            <a:r>
              <a:rPr kumimoji="1" lang="en-US" altLang="ja-JP" sz="1600" dirty="0" smtClean="0"/>
              <a:t>     $CCJ_JOBTMP/</a:t>
            </a:r>
            <a:r>
              <a:rPr kumimoji="1" lang="en-US" altLang="ja-JP" sz="1600" dirty="0" err="1" smtClean="0"/>
              <a:t>input.root</a:t>
            </a:r>
            <a:endParaRPr kumimoji="1"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set     </a:t>
            </a:r>
            <a:r>
              <a:rPr lang="en-US" altLang="ja-JP" sz="1600" dirty="0" err="1" smtClean="0"/>
              <a:t>input_name</a:t>
            </a:r>
            <a:r>
              <a:rPr lang="en-US" altLang="ja-JP" sz="1600" dirty="0" smtClean="0"/>
              <a:t>     =     $CCJ_JOBTMP/</a:t>
            </a:r>
            <a:r>
              <a:rPr lang="en-US" altLang="ja-JP" sz="1600" dirty="0" err="1" smtClean="0"/>
              <a:t>input.root</a:t>
            </a:r>
            <a:endParaRPr lang="en-US" altLang="ja-JP" sz="1600" dirty="0"/>
          </a:p>
          <a:p>
            <a:r>
              <a:rPr kumimoji="1" lang="en-US" altLang="ja-JP" sz="1600" dirty="0" smtClean="0"/>
              <a:t>set     </a:t>
            </a:r>
            <a:r>
              <a:rPr kumimoji="1" lang="en-US" altLang="ja-JP" sz="1600" dirty="0" err="1" smtClean="0"/>
              <a:t>output_name</a:t>
            </a:r>
            <a:r>
              <a:rPr kumimoji="1" lang="en-US" altLang="ja-JP" sz="1600" dirty="0" smtClean="0"/>
              <a:t>     =     $CCJ_JOBTMP/</a:t>
            </a:r>
            <a:r>
              <a:rPr kumimoji="1" lang="en-US" altLang="ja-JP" sz="1600" dirty="0" err="1" smtClean="0"/>
              <a:t>output.root</a:t>
            </a:r>
            <a:endParaRPr kumimoji="1"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# run analysis</a:t>
            </a:r>
            <a:endParaRPr lang="en-US" altLang="ja-JP" sz="1600" dirty="0"/>
          </a:p>
          <a:p>
            <a:r>
              <a:rPr kumimoji="1" lang="en-US" altLang="ja-JP" sz="1600" dirty="0" smtClean="0"/>
              <a:t>$CCJ_JOBTMP/</a:t>
            </a:r>
            <a:r>
              <a:rPr kumimoji="1" lang="en-US" altLang="ja-JP" sz="1600" dirty="0" err="1" smtClean="0"/>
              <a:t>run.csh</a:t>
            </a:r>
            <a:r>
              <a:rPr kumimoji="1" lang="en-US" altLang="ja-JP" sz="1600" dirty="0" smtClean="0"/>
              <a:t>     $</a:t>
            </a:r>
            <a:r>
              <a:rPr kumimoji="1" lang="en-US" altLang="ja-JP" sz="1600" dirty="0" err="1" smtClean="0"/>
              <a:t>input_name</a:t>
            </a:r>
            <a:r>
              <a:rPr kumimoji="1" lang="en-US" altLang="ja-JP" sz="1600" dirty="0" smtClean="0"/>
              <a:t>     $</a:t>
            </a:r>
            <a:r>
              <a:rPr kumimoji="1" lang="en-US" altLang="ja-JP" sz="1600" dirty="0" err="1" smtClean="0"/>
              <a:t>output_name</a:t>
            </a:r>
            <a:endParaRPr kumimoji="1"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# copy output files</a:t>
            </a:r>
            <a:endParaRPr lang="en-US" altLang="ja-JP" sz="1600" dirty="0"/>
          </a:p>
          <a:p>
            <a:r>
              <a:rPr kumimoji="1" lang="en-US" altLang="ja-JP" sz="1600" dirty="0" err="1" smtClean="0"/>
              <a:t>rcpx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 $CCJ_JOBTMP/</a:t>
            </a:r>
            <a:r>
              <a:rPr lang="en-US" altLang="ja-JP" sz="1600" dirty="0" err="1" smtClean="0"/>
              <a:t>output.root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 ccjnfs20:/</a:t>
            </a:r>
            <a:r>
              <a:rPr lang="en-US" altLang="ja-JP" sz="1600" dirty="0" err="1" smtClean="0"/>
              <a:t>ccj</a:t>
            </a:r>
            <a:r>
              <a:rPr lang="en-US" altLang="ja-JP" sz="1600" dirty="0" smtClean="0"/>
              <a:t>/w/r0x/username/</a:t>
            </a:r>
            <a:r>
              <a:rPr lang="en-US" altLang="ja-JP" sz="1600" dirty="0" err="1" smtClean="0"/>
              <a:t>output.root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lang="en-US" altLang="ja-JP" sz="1600" dirty="0" smtClean="0"/>
              <a:t>exit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0163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Linux CPU Farm – </a:t>
            </a:r>
            <a:r>
              <a:rPr lang="en-US" altLang="ja-JP" dirty="0" err="1"/>
              <a:t>rcpx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rcpx</a:t>
            </a:r>
            <a:r>
              <a:rPr lang="en-US" altLang="ja-JP" dirty="0" smtClean="0"/>
              <a:t> command controls the number of accesses to the NFS server to avoid the panic</a:t>
            </a:r>
          </a:p>
          <a:p>
            <a:r>
              <a:rPr lang="en-US" altLang="ja-JP" dirty="0" smtClean="0"/>
              <a:t>Tips</a:t>
            </a:r>
            <a:endParaRPr lang="en-US" altLang="ja-JP" dirty="0"/>
          </a:p>
          <a:p>
            <a:pPr lvl="1" indent="-342900"/>
            <a:r>
              <a:rPr lang="en-US" altLang="ja-JP" dirty="0"/>
              <a:t>Do not forget to put “ccjnfs20:” or the </a:t>
            </a:r>
            <a:r>
              <a:rPr lang="en-US" altLang="ja-JP" dirty="0" err="1"/>
              <a:t>rcpx</a:t>
            </a:r>
            <a:r>
              <a:rPr lang="en-US" altLang="ja-JP" dirty="0"/>
              <a:t> fails</a:t>
            </a:r>
          </a:p>
          <a:p>
            <a:pPr lvl="1" indent="-342900"/>
            <a:r>
              <a:rPr lang="en-US" altLang="ja-JP" dirty="0"/>
              <a:t>I</a:t>
            </a:r>
            <a:r>
              <a:rPr lang="en-US" altLang="ja-JP" dirty="0" smtClean="0"/>
              <a:t>t </a:t>
            </a:r>
            <a:r>
              <a:rPr lang="en-US" altLang="ja-JP" dirty="0"/>
              <a:t>would be better to use wild card to reduce overhead</a:t>
            </a:r>
          </a:p>
          <a:p>
            <a:pPr lvl="1" indent="-342900"/>
            <a:r>
              <a:rPr lang="en-US" altLang="ja-JP" dirty="0" smtClean="0"/>
              <a:t>Directory </a:t>
            </a:r>
            <a:r>
              <a:rPr lang="en-US" altLang="ja-JP" dirty="0"/>
              <a:t>you submitted job is the initial directory of </a:t>
            </a:r>
            <a:r>
              <a:rPr lang="en-US" altLang="ja-JP" dirty="0" smtClean="0"/>
              <a:t>the batch </a:t>
            </a:r>
            <a:r>
              <a:rPr lang="en-US" altLang="ja-JP" dirty="0"/>
              <a:t>job</a:t>
            </a:r>
          </a:p>
          <a:p>
            <a:pPr lvl="1" indent="-342900"/>
            <a:r>
              <a:rPr lang="en-US" altLang="ja-JP" dirty="0" smtClean="0"/>
              <a:t>You </a:t>
            </a:r>
            <a:r>
              <a:rPr lang="en-US" altLang="ja-JP" dirty="0" smtClean="0"/>
              <a:t>don’t need to </a:t>
            </a:r>
            <a:r>
              <a:rPr lang="en-US" altLang="ja-JP" dirty="0" smtClean="0"/>
              <a:t>take care </a:t>
            </a:r>
            <a:r>
              <a:rPr lang="en-US" altLang="ja-JP" dirty="0" smtClean="0"/>
              <a:t>about libraries and database though they are served by NFS</a:t>
            </a:r>
          </a:p>
          <a:p>
            <a:pPr lvl="1" indent="-342900"/>
            <a:r>
              <a:rPr lang="en-US" altLang="ja-JP" dirty="0" smtClean="0"/>
              <a:t>Directory you used ($CCJ_JOBTMP) is automatically cleaned by LSF</a:t>
            </a:r>
          </a:p>
          <a:p>
            <a:pPr lvl="1" indent="-342900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ADD5-DD7D-45C2-97EA-4D80E2EED0E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276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395</TotalTime>
  <Words>962</Words>
  <Application>Microsoft Office PowerPoint</Application>
  <PresentationFormat>画面に合わせる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blank</vt:lpstr>
      <vt:lpstr>CCJ introduction</vt:lpstr>
      <vt:lpstr>RIKEN CCJ – PHENIX Computing Center in Japan</vt:lpstr>
      <vt:lpstr>Overview</vt:lpstr>
      <vt:lpstr>Gateway &amp; interactive node</vt:lpstr>
      <vt:lpstr>Interactive node &amp; Linux CPU Farm</vt:lpstr>
      <vt:lpstr>Linux CPU Farm</vt:lpstr>
      <vt:lpstr>Linux CPU Farm – local disk</vt:lpstr>
      <vt:lpstr>Linux CPU Farm – rcpx</vt:lpstr>
      <vt:lpstr>Linux CPU Farm – rcpx</vt:lpstr>
      <vt:lpstr>Linux CPU Farm – nDST</vt:lpstr>
      <vt:lpstr>Data storage &amp; File transfer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CCJ introduction</dc:title>
  <dc:creator>shoji</dc:creator>
  <cp:lastModifiedBy>shoji</cp:lastModifiedBy>
  <cp:revision>42</cp:revision>
  <dcterms:created xsi:type="dcterms:W3CDTF">2011-07-07T15:29:59Z</dcterms:created>
  <dcterms:modified xsi:type="dcterms:W3CDTF">2011-07-07T22:18:04Z</dcterms:modified>
</cp:coreProperties>
</file>