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3" r:id="rId14"/>
    <p:sldId id="259" r:id="rId15"/>
    <p:sldId id="272" r:id="rId16"/>
    <p:sldId id="27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88566" autoAdjust="0"/>
  </p:normalViewPr>
  <p:slideViewPr>
    <p:cSldViewPr>
      <p:cViewPr>
        <p:scale>
          <a:sx n="75" d="100"/>
          <a:sy n="75" d="100"/>
        </p:scale>
        <p:origin x="-172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2260D3-F07F-4C2D-BAA9-6581207AB5BF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E95D4F-40DC-45EB-A629-91DC55AD14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enix.bnl.gov/WWW/run/daq/runcontro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Mike Beaumier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University of California Riverside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Brookhaven National Laboratory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Spinfest: Vernier Analysis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Quality Assurance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NL-logo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450032"/>
            <a:ext cx="3429000" cy="12555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 descr="UCR-Modern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562600"/>
            <a:ext cx="3810000" cy="1066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3000" y="1892969"/>
            <a:ext cx="3761411" cy="3733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sng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Measurement: Beam Offset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76400"/>
            <a:ext cx="4038600" cy="4681728"/>
          </a:xfrm>
        </p:spPr>
        <p:txBody>
          <a:bodyPr>
            <a:noAutofit/>
          </a:bodyPr>
          <a:lstStyle/>
          <a:p>
            <a:r>
              <a:rPr lang="en-US" sz="2400" dirty="0" smtClean="0"/>
              <a:t>Apparatus: Magnets</a:t>
            </a:r>
          </a:p>
          <a:p>
            <a:r>
              <a:rPr lang="en-US" sz="2400" dirty="0" smtClean="0"/>
              <a:t>Dipole magnets used to steer beam</a:t>
            </a:r>
          </a:p>
          <a:p>
            <a:r>
              <a:rPr lang="en-US" sz="2400" dirty="0" smtClean="0"/>
              <a:t>Magnet step linearly proportional to measured step by BPM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Cross check for beam position monitor</a:t>
            </a:r>
          </a:p>
          <a:p>
            <a:r>
              <a:rPr lang="en-US" sz="2400" dirty="0" smtClean="0"/>
              <a:t>Magnets step beam – BPMs measure step size.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84" y="1937084"/>
            <a:ext cx="3380411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466" y="5256052"/>
            <a:ext cx="375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 Step (microns)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291315" y="3558559"/>
            <a:ext cx="373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BPM Step (microns)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1524000"/>
            <a:ext cx="3761411" cy="381000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Steering Magnets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BPM Step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53000" y="5715000"/>
                <a:ext cx="3803398" cy="7521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𝐿</m:t>
                      </m:r>
                      <m:r>
                        <a:rPr lang="en-US" sz="12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/>
                            </a:rPr>
                            <m:t>𝑖</m:t>
                          </m:r>
                          <m:r>
                            <a:rPr lang="en-US" sz="1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𝒃𝒙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𝒚𝒙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𝒃𝒚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𝒚𝒚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15000"/>
                <a:ext cx="3803398" cy="7521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Vernier Analysis Goals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Acceptance of BBC trigger (integral of BBC (aka trigger efficiency)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Pitfalls:</a:t>
            </a:r>
          </a:p>
          <a:p>
            <a:pPr lvl="2"/>
            <a:r>
              <a:rPr lang="en-US" dirty="0" smtClean="0"/>
              <a:t>BBC Narrow and Wide have different acceptances defined over run – check trigger configuration at: </a:t>
            </a:r>
            <a:r>
              <a:rPr lang="en-US" dirty="0">
                <a:hlinkClick r:id="rId2"/>
              </a:rPr>
              <a:t>https://www.phenix.bnl.gov/WWW/run/daq/runcontrol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Determine correction  to Acceptance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 to use ZDC Narrow and Wide</a:t>
            </a:r>
          </a:p>
          <a:p>
            <a:r>
              <a:rPr lang="en-US" dirty="0" smtClean="0"/>
              <a:t>Determine Efficiency of BBC</a:t>
            </a:r>
          </a:p>
          <a:p>
            <a:r>
              <a:rPr lang="en-US" dirty="0" smtClean="0"/>
              <a:t>Once BBC efficiency is known, we may proceed with calculation of luminosity and correct for “hourglass” artifact.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74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BBC Trigger Acceptance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Run 340329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-546224" y="5069824"/>
            <a:ext cx="188224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BBC Wide / BBC Narrow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71609" y="3810000"/>
            <a:ext cx="31341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Ratio </a:t>
            </a:r>
            <a:r>
              <a:rPr lang="en-US" sz="1200" dirty="0" err="1" smtClean="0"/>
              <a:t>vs</a:t>
            </a:r>
            <a:r>
              <a:rPr lang="en-US" sz="1200" dirty="0" smtClean="0"/>
              <a:t> </a:t>
            </a:r>
            <a:r>
              <a:rPr lang="en-US" sz="1200" dirty="0" err="1" smtClean="0"/>
              <a:t>Vtx</a:t>
            </a:r>
            <a:r>
              <a:rPr lang="en-US" sz="1200" dirty="0" smtClean="0"/>
              <a:t> Position: With Statistical Error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0"/>
            <a:ext cx="33522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Ratio </a:t>
            </a:r>
            <a:r>
              <a:rPr lang="en-US" sz="1200" dirty="0" err="1" smtClean="0"/>
              <a:t>vs</a:t>
            </a:r>
            <a:r>
              <a:rPr lang="en-US" sz="1200" dirty="0" smtClean="0"/>
              <a:t> </a:t>
            </a:r>
            <a:r>
              <a:rPr lang="en-US" sz="1200" dirty="0" err="1" smtClean="0"/>
              <a:t>Vtx</a:t>
            </a:r>
            <a:r>
              <a:rPr lang="en-US" sz="1200" dirty="0" smtClean="0"/>
              <a:t> position: Without Statistical Error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6477000"/>
            <a:ext cx="17123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 </a:t>
            </a:r>
            <a:r>
              <a:rPr lang="en-US" sz="1200" dirty="0" err="1" smtClean="0"/>
              <a:t>Postion</a:t>
            </a:r>
            <a:r>
              <a:rPr lang="en-US" sz="1200" dirty="0" smtClean="0"/>
              <a:t> – (cm)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990600"/>
            <a:ext cx="15007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 Cut – 30 cm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30217" y="2272237"/>
            <a:ext cx="17732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Counts At Given Vertex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2540" y="6477000"/>
            <a:ext cx="17123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 </a:t>
            </a:r>
            <a:r>
              <a:rPr lang="en-US" sz="1200" dirty="0" err="1" smtClean="0"/>
              <a:t>Postion</a:t>
            </a:r>
            <a:r>
              <a:rPr lang="en-US" sz="1200" dirty="0" smtClean="0"/>
              <a:t> – (cm)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8338" y="942201"/>
            <a:ext cx="14686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Vertex Cut – 15 cm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21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To Do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752600"/>
                <a:ext cx="8763000" cy="41910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Integrate over Ratio figure to obtain acceptance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Acceptance subject to correction since BBC triggers become less efficient at large vertex displacement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Need to plot BBC event rate as a function of beam step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Problem: there is no watch – we need to use the clock gl1p and the time-step data to calculate where the beam was at a given time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Need to fully understand the ‘hourglass correction’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Recall parameters – still need to extract: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𝑟𝑒𝑣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𝐵𝐵𝐶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and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/>
                  <a:t>Calculate L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752600"/>
                <a:ext cx="8763000" cy="4191000"/>
              </a:xfrm>
              <a:blipFill rotWithShape="1">
                <a:blip r:embed="rId2"/>
                <a:stretch>
                  <a:fillRect l="-557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Quality Assurance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Establish reasonable criteria for cutting out garbage from physics runs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Retain as much data as possible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Currently studying global event characterization for di-</a:t>
            </a:r>
            <a:r>
              <a:rPr lang="en-US" sz="2400" dirty="0" err="1" smtClean="0">
                <a:solidFill>
                  <a:schemeClr val="tx1"/>
                </a:solidFill>
              </a:rPr>
              <a:t>muon</a:t>
            </a:r>
            <a:r>
              <a:rPr lang="en-US" sz="2400" dirty="0" smtClean="0">
                <a:solidFill>
                  <a:schemeClr val="tx1"/>
                </a:solidFill>
              </a:rPr>
              <a:t> data (runs 331691 – 340515)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Other analyses that must be done:</a:t>
            </a:r>
          </a:p>
          <a:p>
            <a:pPr lvl="2"/>
            <a:r>
              <a:rPr lang="en-US" dirty="0" err="1" smtClean="0"/>
              <a:t>Muon</a:t>
            </a:r>
            <a:r>
              <a:rPr lang="en-US" dirty="0" smtClean="0"/>
              <a:t> system reconstruction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chemeClr val="tx1"/>
                </a:solidFill>
              </a:rPr>
              <a:t> Tracker health</a:t>
            </a:r>
          </a:p>
          <a:p>
            <a:pPr lvl="2"/>
            <a:r>
              <a:rPr lang="en-US" dirty="0" smtClean="0"/>
              <a:t>RPC Health (check for dead channels)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MuID</a:t>
            </a:r>
            <a:r>
              <a:rPr lang="en-US" dirty="0" smtClean="0">
                <a:solidFill>
                  <a:schemeClr val="tx1"/>
                </a:solidFill>
              </a:rPr>
              <a:t> Health</a:t>
            </a:r>
          </a:p>
          <a:p>
            <a:pPr marL="27432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QA – Work So Far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629400" cy="4457700"/>
          </a:xfrm>
        </p:spPr>
      </p:pic>
      <p:sp>
        <p:nvSpPr>
          <p:cNvPr id="5" name="TextBox 4"/>
          <p:cNvSpPr txBox="1"/>
          <p:nvPr/>
        </p:nvSpPr>
        <p:spPr>
          <a:xfrm>
            <a:off x="7010400" y="1524000"/>
            <a:ext cx="1828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we need QA:</a:t>
            </a:r>
          </a:p>
          <a:p>
            <a:endParaRPr lang="en-US" sz="2000" dirty="0"/>
          </a:p>
          <a:p>
            <a:r>
              <a:rPr lang="en-US" sz="2000" dirty="0" smtClean="0"/>
              <a:t>BBC vertex spread as function of Run number. </a:t>
            </a:r>
          </a:p>
          <a:p>
            <a:endParaRPr lang="en-US" sz="2000" dirty="0"/>
          </a:p>
          <a:p>
            <a:r>
              <a:rPr lang="en-US" sz="2000" dirty="0" smtClean="0"/>
              <a:t>Clearly, we need to make some cuts to keep only good data!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Di-</a:t>
            </a:r>
            <a:r>
              <a:rPr lang="en-US" b="1" dirty="0" err="1" smtClean="0"/>
              <a:t>Muon</a:t>
            </a:r>
            <a:r>
              <a:rPr lang="en-US" b="1" dirty="0" smtClean="0"/>
              <a:t> vertex spread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3606800"/>
            <a:ext cx="50292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089400"/>
            <a:ext cx="50292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4089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Arbitrary Acceptable Range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QA - Goals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and maintain log files with bad runs flagged</a:t>
            </a:r>
          </a:p>
          <a:p>
            <a:r>
              <a:rPr lang="en-US" dirty="0" smtClean="0"/>
              <a:t>Flag data outside acceptable ranges, and display in a useful way</a:t>
            </a:r>
          </a:p>
          <a:p>
            <a:r>
              <a:rPr lang="en-US" dirty="0" smtClean="0"/>
              <a:t>Overarching goal: get used to navigating trees, what variables are stored in these trees, and how each variable must be dealt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Outline and Motivations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Vernier Analysis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Working with Kensuke, Oleg, et 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Determine Absolute Luminosity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 measured variables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 experimental apparatuses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dirty="0" smtClean="0"/>
              <a:t>Quality Assurance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Working with Richard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Determine errors in crucial kinematic data</a:t>
            </a:r>
          </a:p>
          <a:p>
            <a:r>
              <a:rPr lang="en-US" dirty="0" smtClean="0"/>
              <a:t>Semi-distant, hopeful plans: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W-analysis (Can anyone suggest some reading?)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Vernier Analysis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02615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Primary motivation: determine absolute luminosity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Also, good starting point to learn framework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Intuitive Absolute luminosity: not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but reasonable analog in particle physics: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den>
                            </m:f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𝐸𝑣𝑒𝑛𝑡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𝑅𝑎𝑡𝑒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𝑈𝑛𝑖𝑡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𝐴𝑟𝑒𝑎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Luminosity can also be thought of as a proportionality constant between event-rate and cross-section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447800"/>
                <a:ext cx="8503920" cy="5026152"/>
              </a:xfrm>
              <a:blipFill rotWithShape="1">
                <a:blip r:embed="rId3"/>
                <a:stretch>
                  <a:fillRect l="-1219" t="-971" b="-22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327251"/>
                <a:ext cx="4091376" cy="7969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𝑡𝑟𝑖𝑔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𝑟𝑒𝑐𝑜𝑛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27251"/>
                <a:ext cx="4091376" cy="796949"/>
              </a:xfrm>
              <a:prstGeom prst="rect">
                <a:avLst/>
              </a:prstGeom>
              <a:blipFill rotWithShape="1">
                <a:blip r:embed="rId6"/>
                <a:stretch>
                  <a:fillRect r="-14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1600" y="240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 cross – section</a:t>
            </a:r>
            <a:r>
              <a:rPr lang="en-US" i="1" dirty="0"/>
              <a:t> </a:t>
            </a:r>
          </a:p>
          <a:p>
            <a:r>
              <a:rPr lang="en-US" i="1" dirty="0" smtClean="0"/>
              <a:t>Most calculations require “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i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1"/>
                </a:solidFill>
              </a:rPr>
              <a:t>Derivation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100" dirty="0" smtClean="0"/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1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100" b="0" i="1" smtClean="0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𝑟𝑒𝑣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, </m:t>
                    </m:r>
                    <m:r>
                      <a:rPr lang="en-US" sz="2100" b="0" i="1" smtClean="0">
                        <a:latin typeface="Cambria Math"/>
                      </a:rPr>
                      <m:t>𝐴</m:t>
                    </m:r>
                    <m:r>
                      <a:rPr lang="en-US" sz="2100" b="0" i="1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and</m:t>
                    </m:r>
                    <m:r>
                      <a:rPr lang="en-US" sz="2100" b="0" i="1" smtClean="0">
                        <a:latin typeface="Cambria Math"/>
                      </a:rPr>
                      <m:t> </m:t>
                    </m:r>
                    <m:r>
                      <a:rPr lang="en-US" sz="21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100" dirty="0" smtClean="0"/>
                  <a:t>.</a:t>
                </a:r>
              </a:p>
              <a:p>
                <a:r>
                  <a:rPr lang="en-US" sz="2100" dirty="0" smtClean="0"/>
                  <a:t>Probability of single particle in blue beam interacting head-on with particle in yellow beam:</a:t>
                </a:r>
              </a:p>
              <a:p>
                <a:pPr marL="320040" lvl="1" indent="0" algn="ctr">
                  <a:buNone/>
                </a:pPr>
                <a:r>
                  <a:rPr lang="en-US" sz="2100" b="0" dirty="0" smtClean="0">
                    <a:solidFill>
                      <a:schemeClr val="tx1"/>
                    </a:solidFill>
                  </a:rPr>
                  <a:t>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sz="2100" b="0" dirty="0" smtClean="0">
                  <a:solidFill>
                    <a:schemeClr val="tx1"/>
                  </a:solidFill>
                </a:endParaRPr>
              </a:p>
              <a:p>
                <a:r>
                  <a:rPr lang="en-US" sz="2100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100" dirty="0" smtClean="0"/>
                  <a:t> particles in the blue beam: </a:t>
                </a:r>
              </a:p>
              <a:p>
                <a:pPr marL="0" indent="0" algn="ctr">
                  <a:buNone/>
                </a:pPr>
                <a:r>
                  <a:rPr lang="en-US" sz="2100" dirty="0"/>
                  <a:t>T</a:t>
                </a:r>
                <a:r>
                  <a:rPr lang="en-US" sz="2100" dirty="0" smtClean="0"/>
                  <a:t>otal collisions </a:t>
                </a:r>
                <a:r>
                  <a:rPr lang="en-US" sz="2100" dirty="0" smtClean="0"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/>
                      </a:rPr>
                      <m:t>P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100" i="1">
                            <a:latin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1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d>
                  </m:oMath>
                </a14:m>
                <a:endParaRPr lang="en-US" sz="2100" dirty="0" smtClean="0"/>
              </a:p>
              <a:p>
                <a:r>
                  <a:rPr lang="en-US" sz="2100" dirty="0" smtClean="0"/>
                  <a:t>Rate at which bunches cross:</a:t>
                </a:r>
              </a:p>
              <a:p>
                <a:pPr marL="0" indent="0" algn="ctr">
                  <a:buNone/>
                </a:pPr>
                <a:r>
                  <a:rPr lang="en-US" sz="2100" dirty="0" smtClean="0"/>
                  <a:t>Crossing Rate </a:t>
                </a:r>
                <a:r>
                  <a:rPr lang="en-US" sz="2100" dirty="0" smtClean="0">
                    <a:latin typeface="Cambria Math" pitchFamily="18" charset="0"/>
                    <a:ea typeface="Cambria Math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  <m:r>
                      <a:rPr lang="en-US" sz="2100" b="0" i="1" smtClean="0">
                        <a:latin typeface="Cambria Math"/>
                        <a:ea typeface="Cambria Math" pitchFamily="18" charset="0"/>
                      </a:rPr>
                      <m:t>×</m:t>
                    </m:r>
                    <m:sSub>
                      <m:sSubPr>
                        <m:ctrlP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  <a:ea typeface="Cambria Math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endParaRPr lang="en-US" sz="2100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2100" dirty="0" smtClean="0"/>
                  <a:t>It follows: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1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1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1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100" i="1">
                            <a:latin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sz="2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100" i="1">
                                <a:latin typeface="Cambria Math"/>
                              </a:rPr>
                              <m:t>𝐴</m:t>
                            </m:r>
                          </m:den>
                        </m:f>
                      </m:e>
                    </m:d>
                    <m:r>
                      <a:rPr lang="en-US" sz="21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  <m:r>
                      <a:rPr lang="en-US" sz="2100" i="1">
                        <a:latin typeface="Cambria Math"/>
                        <a:ea typeface="Cambria Math" pitchFamily="18" charset="0"/>
                      </a:rPr>
                      <m:t>×</m:t>
                    </m:r>
                    <m:sSub>
                      <m:sSubPr>
                        <m:ctrlPr>
                          <a:rPr lang="en-US" sz="21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/>
                            <a:ea typeface="Cambria Math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100" i="1">
                            <a:latin typeface="Cambria Math"/>
                            <a:ea typeface="Cambria Math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pPr marL="1417320" lvl="5" indent="0">
                  <a:buNone/>
                </a:pPr>
                <a:endParaRPr lang="en-US" sz="2100" dirty="0"/>
              </a:p>
              <a:p>
                <a:pPr marL="1417320" lvl="5" indent="0">
                  <a:buNone/>
                </a:pPr>
                <a:r>
                  <a:rPr lang="en-US" sz="2400" dirty="0" smtClean="0"/>
                  <a:t>Rearranging Terms: </a:t>
                </a:r>
              </a:p>
              <a:p>
                <a:pPr marL="0" indent="0" algn="ctr">
                  <a:buNone/>
                </a:pPr>
                <a:endParaRPr lang="en-US" sz="21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58" t="-1067" b="-6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0600" y="5105400"/>
                <a:ext cx="3253198" cy="1233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𝜎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 pitchFamily="18" charset="0"/>
                            </a:rPr>
                            <m:t>𝑟𝑒𝑣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05400"/>
                <a:ext cx="3253198" cy="1233030"/>
              </a:xfrm>
              <a:prstGeom prst="rect">
                <a:avLst/>
              </a:prstGeom>
              <a:blipFill rotWithShape="1">
                <a:blip r:embed="rId3"/>
                <a:stretch>
                  <a:fillRect r="-1495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Math to Measurement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1" y="1447800"/>
                <a:ext cx="5580085" cy="35814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In the limit of small bunch-lengths with non-uniform Gaussian charge distributions in transverse direction (</a:t>
                </a:r>
                <a:r>
                  <a:rPr lang="en-US" sz="2200" dirty="0" err="1"/>
                  <a:t>x,y</a:t>
                </a:r>
                <a:r>
                  <a:rPr lang="en-US" sz="2200" dirty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𝐿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en-US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𝑑𝑥𝑑𝑦</m:t>
                      </m:r>
                      <m:r>
                        <a:rPr lang="en-US" sz="2200" i="1">
                          <a:latin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</a:rPr>
                        <m:t>𝑥</m:t>
                      </m:r>
                      <m:r>
                        <a:rPr lang="en-US" sz="2200" i="1">
                          <a:latin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</a:rPr>
                        <m:t>𝑦</m:t>
                      </m:r>
                      <m:r>
                        <a:rPr lang="en-US" sz="2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𝑑𝐴</m:t>
                      </m:r>
                      <m:r>
                        <a:rPr lang="en-US" sz="2200" i="1">
                          <a:latin typeface="Cambria Math"/>
                        </a:rPr>
                        <m:t>→</m:t>
                      </m:r>
                      <m:r>
                        <a:rPr lang="en-US" sz="2200" i="1">
                          <a:latin typeface="Cambria Math"/>
                        </a:rPr>
                        <m:t>𝑑𝑥𝑑𝑦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1" y="1447800"/>
                <a:ext cx="5580085" cy="3581400"/>
              </a:xfrm>
              <a:blipFill rotWithShape="1">
                <a:blip r:embed="rId2"/>
                <a:stretch>
                  <a:fillRect l="-1421" t="-1022" r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339" y="4713919"/>
                <a:ext cx="6298471" cy="18074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𝑏𝑥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𝑏𝑦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9" y="4713919"/>
                <a:ext cx="6298471" cy="1807418"/>
              </a:xfrm>
              <a:prstGeom prst="rect">
                <a:avLst/>
              </a:prstGeom>
              <a:blipFill rotWithShape="1">
                <a:blip r:embed="rId3"/>
                <a:stretch>
                  <a:fillRect l="-770" b="-363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486400" y="1487269"/>
            <a:ext cx="3552521" cy="4303931"/>
            <a:chOff x="5591479" y="958334"/>
            <a:chExt cx="3552521" cy="4303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91479" y="2564703"/>
                  <a:ext cx="4344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1479" y="2564703"/>
                  <a:ext cx="43441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5873830" y="958334"/>
              <a:ext cx="3270170" cy="4303931"/>
              <a:chOff x="5867004" y="958334"/>
              <a:chExt cx="3270170" cy="4303931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5867004" y="1981200"/>
                <a:ext cx="1752996" cy="719268"/>
              </a:xfrm>
              <a:prstGeom prst="straightConnector1">
                <a:avLst/>
              </a:prstGeom>
              <a:ln w="34925"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819900" y="1483584"/>
                <a:ext cx="0" cy="2057400"/>
              </a:xfrm>
              <a:prstGeom prst="straightConnector1">
                <a:avLst/>
              </a:prstGeom>
              <a:ln w="34925"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7620000" y="3505200"/>
                <a:ext cx="1295400" cy="12954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/>
                  </a:gs>
                  <a:gs pos="28000">
                    <a:srgbClr val="37A9FF"/>
                  </a:gs>
                  <a:gs pos="70000">
                    <a:srgbClr val="8FE2FF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72200" y="16764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glow>
                  <a:schemeClr val="accent1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3"/>
                <a:endCxn id="10" idx="3"/>
              </p:cNvCxnSpPr>
              <p:nvPr/>
            </p:nvCxnSpPr>
            <p:spPr>
              <a:xfrm>
                <a:off x="6361907" y="2782093"/>
                <a:ext cx="1447800" cy="18288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7"/>
                <a:endCxn id="10" idx="7"/>
              </p:cNvCxnSpPr>
              <p:nvPr/>
            </p:nvCxnSpPr>
            <p:spPr>
              <a:xfrm>
                <a:off x="7277893" y="1866107"/>
                <a:ext cx="1447800" cy="1828800"/>
              </a:xfrm>
              <a:prstGeom prst="line">
                <a:avLst/>
              </a:prstGeom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530216" y="3382342"/>
                    <a:ext cx="43838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0216" y="3382342"/>
                    <a:ext cx="438389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721227" y="4800600"/>
                    <a:ext cx="41594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21227" y="4800600"/>
                    <a:ext cx="415947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6772397" y="958334"/>
                <a:ext cx="1639886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Example Beam</a:t>
                </a:r>
                <a:endParaRPr lang="en-US" sz="16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6530216" y="1981200"/>
                <a:ext cx="2377408" cy="2971800"/>
              </a:xfrm>
              <a:prstGeom prst="straightConnector1">
                <a:avLst/>
              </a:prstGeom>
              <a:ln w="34925"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750752" y="5845314"/>
            <a:ext cx="5726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Carry out integration – we arrive at Luminosity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 terms of measurable parameters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</a:rPr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5806" b="-29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3352800" cy="1181696"/>
              </a:xfr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Vernier Scan determines Absolute Luminosity by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3352800" cy="1181696"/>
              </a:xfrm>
              <a:blipFill rotWithShape="1">
                <a:blip r:embed="rId3"/>
                <a:stretch>
                  <a:fillRect l="-2174" t="-2564" r="-543" b="-256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5666" y="2781897"/>
            <a:ext cx="4364612" cy="3390303"/>
            <a:chOff x="228600" y="2057400"/>
            <a:chExt cx="4120134" cy="3200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057400"/>
              <a:ext cx="4120134" cy="32004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>
            <a:xfrm>
              <a:off x="2105522" y="2438400"/>
              <a:ext cx="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105522" y="2971800"/>
              <a:ext cx="40538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69529" y="27980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0882" y="2428732"/>
              <a:ext cx="1103435" cy="31959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 = offset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0906" y="2438400"/>
              <a:ext cx="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13281" y="3849345"/>
              <a:ext cx="92702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othic Std B" pitchFamily="34" charset="-128"/>
                  <a:ea typeface="Adobe Gothic Std B" pitchFamily="34" charset="-128"/>
                </a:rPr>
                <a:t>Overlap Region</a:t>
              </a:r>
              <a:endPara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35314" y="1488426"/>
            <a:ext cx="3803398" cy="4002644"/>
            <a:chOff x="4524640" y="990600"/>
            <a:chExt cx="4466960" cy="4700968"/>
          </a:xfrm>
        </p:grpSpPr>
        <p:sp>
          <p:nvSpPr>
            <p:cNvPr id="14" name="Rectangle 13"/>
            <p:cNvSpPr/>
            <p:nvPr/>
          </p:nvSpPr>
          <p:spPr>
            <a:xfrm>
              <a:off x="4724400" y="990600"/>
              <a:ext cx="4267200" cy="426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Content Placeholder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453" y="1257300"/>
              <a:ext cx="3746978" cy="3733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45121" y="4888468"/>
              <a:ext cx="4246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 (seconds)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2796187" y="2939534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Position (microns)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4400" y="990600"/>
              <a:ext cx="4267200" cy="39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Moving a Beam - BPM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4640" y="5257800"/>
              <a:ext cx="4466960" cy="43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/>
                <a:t>Figure modified from AN888</a:t>
              </a:r>
              <a:endParaRPr lang="en-US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5314" y="5436206"/>
                <a:ext cx="3803398" cy="807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>
                          <a:latin typeface="Cambria Math"/>
                        </a:rPr>
                        <m:t>𝐿</m:t>
                      </m:r>
                      <m:r>
                        <a:rPr lang="en-US" sz="13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3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13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13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i="1">
                              <a:latin typeface="Cambria Math"/>
                            </a:rPr>
                            <m:t>𝑖</m:t>
                          </m:r>
                          <m:r>
                            <a:rPr lang="en-US" sz="13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3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13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13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13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3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3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3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𝒃𝒙</m:t>
                                      </m:r>
                                    </m:sub>
                                    <m:sup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3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𝒚𝒙</m:t>
                                      </m:r>
                                    </m:sub>
                                    <m:sup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3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𝒃𝒚</m:t>
                                      </m:r>
                                    </m:sub>
                                    <m:sup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3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𝒚𝒚</m:t>
                                      </m:r>
                                    </m:sub>
                                    <m:sup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3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14" y="5436206"/>
                <a:ext cx="3803398" cy="807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4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</a:rPr>
                  <a:t>Measuring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5000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4575048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Apparatus 1: Direct Current Transformer (DCCT)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Excellent count of total number of ions in beam – 0.2% accuracy (small systematic uncertainty)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Calibration of Wall Current Monitor (WCM) with DCCT</a:t>
            </a:r>
          </a:p>
          <a:p>
            <a:r>
              <a:rPr lang="en-US" dirty="0" smtClean="0"/>
              <a:t>Cost of</a:t>
            </a:r>
            <a:r>
              <a:rPr lang="en-US" dirty="0" smtClean="0"/>
              <a:t> </a:t>
            </a:r>
            <a:r>
              <a:rPr lang="en-US" dirty="0" smtClean="0"/>
              <a:t>Advantages: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Insensitive to beam debunching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Sampling time bins are large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53107" cy="379868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9110" y="5761665"/>
                <a:ext cx="4146290" cy="86196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𝐿</m:t>
                      </m:r>
                      <m:r>
                        <a:rPr lang="en-US" sz="14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𝑏𝑥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𝑏𝑦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10" y="5761665"/>
                <a:ext cx="4146290" cy="8619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76800" y="1371600"/>
            <a:ext cx="3953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DCCT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</a:rPr>
                  <a:t>Measuring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</a:rPr>
                  <a:t> </a:t>
                </a:r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5000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5552" y="1371600"/>
                <a:ext cx="4498848" cy="494995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Apparatus: Wall Current Monitor (WCM)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Advantages: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RLC circuit gives good sensitivity to bunched beam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𝑙𝑜𝑤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h𝑖𝑔h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≈ 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𝑅𝐶</m:t>
                        </m:r>
                      </m:den>
                    </m:f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Measures bunch profile in z-direction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Cost of Advantages: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Very small time sampling bins (~25 ns)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Less accurate for total beam ion count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Larger systematic uncertainty (~2%)</a:t>
                </a:r>
              </a:p>
              <a:p>
                <a:pPr lvl="1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5552" y="1371600"/>
                <a:ext cx="4498848" cy="4949952"/>
              </a:xfrm>
              <a:blipFill rotWithShape="1">
                <a:blip r:embed="rId3"/>
                <a:stretch>
                  <a:fillRect l="-407" t="-739" r="-813" b="-9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182116"/>
            <a:ext cx="4146291" cy="292328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00600" y="5157833"/>
                <a:ext cx="4146290" cy="86196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𝐿</m:t>
                      </m:r>
                      <m:r>
                        <a:rPr lang="en-US" sz="14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sub>
                                <m:sup>
                                  <m:r>
                                    <a:rPr lang="en-US" sz="1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𝑏𝑥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𝑏𝑦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57833"/>
                <a:ext cx="4146290" cy="8619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0599" y="1524000"/>
            <a:ext cx="414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5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Measurement: Beam Offset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8600" y="1447800"/>
                <a:ext cx="4343400" cy="501259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Apparatus: Beam Position Monitors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Measure transverse beam location – 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accuracy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Compare induced voltages in side-strips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Cambria Math"/>
                  </a:rPr>
                  <a:t>Comparator circuit determines center in x and y direction</a:t>
                </a:r>
              </a:p>
              <a:p>
                <a:pPr lvl="2"/>
                <a:r>
                  <a:rPr lang="en-US" dirty="0"/>
                  <a:t>i.e.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center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≈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2−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2+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Disadvantages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Many possible offsets: electrical center ≠ mechanical center ≠ orbit center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447800"/>
                <a:ext cx="4343400" cy="5012596"/>
              </a:xfrm>
              <a:blipFill rotWithShape="1">
                <a:blip r:embed="rId2"/>
                <a:stretch>
                  <a:fillRect l="-1124" t="-852" r="-1826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Beam Position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3332"/>
            <a:ext cx="3616867" cy="380345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1" y="1447800"/>
            <a:ext cx="361686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Beam Position Monitor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86503" y="255974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503" y="46365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4818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203" y="31125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1" y="5715000"/>
            <a:ext cx="361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Credit: SLAC Graphic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800" y="6084332"/>
                <a:ext cx="3803398" cy="7521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𝐿</m:t>
                      </m:r>
                      <m:r>
                        <a:rPr lang="en-US" sz="1200" i="1">
                          <a:latin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𝑟𝑒𝑣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/>
                            </a:rPr>
                            <m:t>𝑖</m:t>
                          </m:r>
                          <m:r>
                            <a:rPr lang="en-US" sz="1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𝜋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𝒃𝒙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𝒚𝒙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)+(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𝒃𝒚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𝒚𝒚</m:t>
                                      </m:r>
                                    </m:sub>
                                    <m:sup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sz="1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084332"/>
                <a:ext cx="3803398" cy="7521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734</TotalTime>
  <Words>1564</Words>
  <Application>Microsoft Office PowerPoint</Application>
  <PresentationFormat>On-screen Show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Civic</vt:lpstr>
      <vt:lpstr>Equation</vt:lpstr>
      <vt:lpstr>Spinfest: Vernier Analysis and Quality Assurance</vt:lpstr>
      <vt:lpstr>Outline and Motivations</vt:lpstr>
      <vt:lpstr>Vernier Analysis</vt:lpstr>
      <vt:lpstr>Derivation</vt:lpstr>
      <vt:lpstr>Math to Measurement</vt:lpstr>
      <vt:lpstr>Measuring σ_x and σ_y</vt:lpstr>
      <vt:lpstr>Measuring N_b^i and N_y^i</vt:lpstr>
      <vt:lpstr>Measuring N_b^i and N_y^i </vt:lpstr>
      <vt:lpstr>Measurement: Beam Offset</vt:lpstr>
      <vt:lpstr>Measurement: Beam Offset</vt:lpstr>
      <vt:lpstr>Vernier Analysis Goals</vt:lpstr>
      <vt:lpstr>BBC Trigger Acceptance Run 340329</vt:lpstr>
      <vt:lpstr>To Do</vt:lpstr>
      <vt:lpstr>Quality Assurance</vt:lpstr>
      <vt:lpstr>QA – Work So Far</vt:lpstr>
      <vt:lpstr>QA - Goals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Spinfest: Vernier Analysis and Quality Assurance</dc:title>
  <dc:creator>Pooper Scooper</dc:creator>
  <cp:lastModifiedBy>Pooper Scooper</cp:lastModifiedBy>
  <cp:revision>22</cp:revision>
  <dcterms:created xsi:type="dcterms:W3CDTF">2011-07-12T23:35:47Z</dcterms:created>
  <dcterms:modified xsi:type="dcterms:W3CDTF">2011-07-15T04:18:06Z</dcterms:modified>
</cp:coreProperties>
</file>