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9"/>
  </p:notesMasterIdLst>
  <p:sldIdLst>
    <p:sldId id="258" r:id="rId3"/>
    <p:sldId id="259" r:id="rId4"/>
    <p:sldId id="296" r:id="rId5"/>
    <p:sldId id="298" r:id="rId6"/>
    <p:sldId id="297" r:id="rId7"/>
    <p:sldId id="309" r:id="rId8"/>
    <p:sldId id="295" r:id="rId9"/>
    <p:sldId id="301" r:id="rId10"/>
    <p:sldId id="302" r:id="rId11"/>
    <p:sldId id="304" r:id="rId12"/>
    <p:sldId id="308" r:id="rId13"/>
    <p:sldId id="300" r:id="rId14"/>
    <p:sldId id="299" r:id="rId15"/>
    <p:sldId id="303" r:id="rId16"/>
    <p:sldId id="306" r:id="rId17"/>
    <p:sldId id="30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作成者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280" autoAdjust="0"/>
  </p:normalViewPr>
  <p:slideViewPr>
    <p:cSldViewPr>
      <p:cViewPr varScale="1">
        <p:scale>
          <a:sx n="92" d="100"/>
          <a:sy n="92" d="100"/>
        </p:scale>
        <p:origin x="10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/>
            </a:lvl1pPr>
          </a:lstStyle>
          <a:p>
            <a:fld id="{EC13577B-6902-467D-A26C-08A0DD5E4E03}" type="datetimeFigureOut">
              <a:rPr lang="ja-JP" altLang="en-US"/>
              <a:pPr/>
              <a:t>2022/12/12</a:t>
            </a:fld>
            <a:endParaRPr kumimoji="1" lang="ja-JP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kumimoji="1" lang="ja-JP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/>
            </a:lvl1pPr>
          </a:lstStyle>
          <a:p>
            <a:fld id="{DF61EA0F-A667-4B49-8422-0062BC55E249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38200" y="520700"/>
            <a:ext cx="10515600" cy="2387600"/>
          </a:xfrm>
        </p:spPr>
        <p:txBody>
          <a:bodyPr anchor="b">
            <a:normAutofit/>
          </a:bodyPr>
          <a:lstStyle>
            <a:lvl1pPr algn="l" latinLnBrk="0">
              <a:defRPr kumimoji="1" lang="ja-JP" sz="405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38203" y="5110611"/>
            <a:ext cx="6705599" cy="1137793"/>
          </a:xfrm>
        </p:spPr>
        <p:txBody>
          <a:bodyPr>
            <a:normAutofit/>
          </a:bodyPr>
          <a:lstStyle>
            <a:lvl1pPr marL="0" indent="0" algn="l" latinLnBrk="0">
              <a:lnSpc>
                <a:spcPct val="150000"/>
              </a:lnSpc>
              <a:spcBef>
                <a:spcPts val="450"/>
              </a:spcBef>
              <a:buNone/>
              <a:defRPr kumimoji="1" lang="ja-JP" sz="2100" b="1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342900" indent="0" algn="ctr" latinLnBrk="0">
              <a:buNone/>
              <a:defRPr kumimoji="1" lang="ja-JP" sz="1500"/>
            </a:lvl2pPr>
            <a:lvl3pPr marL="685800" indent="0" algn="ctr" latinLnBrk="0">
              <a:buNone/>
              <a:defRPr kumimoji="1" lang="ja-JP" sz="1350"/>
            </a:lvl3pPr>
            <a:lvl4pPr marL="1028700" indent="0" algn="ctr" latinLnBrk="0">
              <a:buNone/>
              <a:defRPr kumimoji="1" lang="ja-JP" sz="1200"/>
            </a:lvl4pPr>
            <a:lvl5pPr marL="1371600" indent="0" algn="ctr" latinLnBrk="0">
              <a:buNone/>
              <a:defRPr kumimoji="1" lang="ja-JP" sz="1200"/>
            </a:lvl5pPr>
            <a:lvl6pPr marL="1714500" indent="0" algn="ctr" latinLnBrk="0">
              <a:buNone/>
              <a:defRPr kumimoji="1" lang="ja-JP" sz="1200"/>
            </a:lvl6pPr>
            <a:lvl7pPr marL="2057400" indent="0" algn="ctr" latinLnBrk="0">
              <a:buNone/>
              <a:defRPr kumimoji="1" lang="ja-JP" sz="1200"/>
            </a:lvl7pPr>
            <a:lvl8pPr marL="2400300" indent="0" algn="ctr" latinLnBrk="0">
              <a:buNone/>
              <a:defRPr kumimoji="1" lang="ja-JP" sz="1200"/>
            </a:lvl8pPr>
            <a:lvl9pPr marL="2743200" indent="0" algn="ctr" latinLnBrk="0">
              <a:buNone/>
              <a:defRPr kumimoji="1" lang="ja-JP" sz="1200"/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dirty="0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fld id="{72A664BA-09C1-4DA5-8CB6-6AAAAC75739C}" type="datetime1">
              <a:rPr lang="en-US" altLang="ja-JP" smtClean="0"/>
              <a:pPr/>
              <a:t>12/12/2022</a:t>
            </a:fld>
            <a:endParaRPr lang="en-US" dirty="0"/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0" y="1"/>
            <a:ext cx="12192000" cy="8980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1317" y="195943"/>
            <a:ext cx="10749367" cy="506186"/>
          </a:xfrm>
        </p:spPr>
        <p:txBody>
          <a:bodyPr anchor="b">
            <a:normAutofit/>
          </a:bodyPr>
          <a:lstStyle>
            <a:lvl1pPr latinLnBrk="0">
              <a:defRPr kumimoji="1" lang="ja-JP" sz="27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6806" y="1094015"/>
            <a:ext cx="10538385" cy="5082949"/>
          </a:xfrm>
        </p:spPr>
        <p:txBody>
          <a:bodyPr>
            <a:normAutofit/>
          </a:bodyPr>
          <a:lstStyle>
            <a:lvl1pPr marL="171450" indent="-171450" latinLnBrk="0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ü"/>
              <a:defRPr kumimoji="1" lang="ja-JP" sz="2200" b="1">
                <a:solidFill>
                  <a:schemeClr val="tx1"/>
                </a:solidFill>
                <a:latin typeface="+mn-lt"/>
              </a:defRPr>
            </a:lvl1pPr>
            <a:lvl2pPr latinLnBrk="0">
              <a:lnSpc>
                <a:spcPct val="100000"/>
              </a:lnSpc>
              <a:spcAft>
                <a:spcPts val="900"/>
              </a:spcAft>
              <a:defRPr kumimoji="1" lang="ja-JP" sz="1800" b="0">
                <a:solidFill>
                  <a:schemeClr val="tx1"/>
                </a:solidFill>
                <a:latin typeface="+mn-lt"/>
              </a:defRPr>
            </a:lvl2pPr>
            <a:lvl3pPr latinLnBrk="0">
              <a:lnSpc>
                <a:spcPct val="100000"/>
              </a:lnSpc>
              <a:spcAft>
                <a:spcPts val="900"/>
              </a:spcAft>
              <a:defRPr kumimoji="1" lang="ja-JP" sz="1050" b="1">
                <a:solidFill>
                  <a:schemeClr val="tx1"/>
                </a:solidFill>
              </a:defRPr>
            </a:lvl3pPr>
            <a:lvl4pPr latinLnBrk="0">
              <a:lnSpc>
                <a:spcPct val="100000"/>
              </a:lnSpc>
              <a:spcAft>
                <a:spcPts val="900"/>
              </a:spcAft>
              <a:defRPr kumimoji="1" lang="ja-JP" sz="825" b="1">
                <a:solidFill>
                  <a:schemeClr val="tx1"/>
                </a:solidFill>
              </a:defRPr>
            </a:lvl4pPr>
            <a:lvl5pPr latinLnBrk="0">
              <a:lnSpc>
                <a:spcPct val="100000"/>
              </a:lnSpc>
              <a:spcAft>
                <a:spcPts val="900"/>
              </a:spcAft>
              <a:defRPr kumimoji="1" lang="ja-JP" sz="825" b="1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fld id="{CBD397CF-7566-4F2A-A1A8-FC120A643590}" type="datetime1">
              <a:rPr lang="en-US" altLang="ja-JP" smtClean="0"/>
              <a:pPr/>
              <a:t>12/12/2022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876908" y="195943"/>
            <a:ext cx="954433" cy="520068"/>
          </a:xfrm>
          <a:ln w="9525">
            <a:noFill/>
          </a:ln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fld id="{9860EDB8-5305-433F-BE41-D7A86D811DB3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614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dirty="0"/>
              <a:t>マスター タイトルのスタイルを編集するには、ここをクリック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dirty="0"/>
              <a:t>マスター テキストのスタイルを編集するには、ここをクリック</a:t>
            </a:r>
          </a:p>
          <a:p>
            <a:pPr lvl="1"/>
            <a:r>
              <a:rPr kumimoji="1" lang="ja-JP" dirty="0"/>
              <a:t>第 2 レベル</a:t>
            </a:r>
          </a:p>
          <a:p>
            <a:pPr lvl="2"/>
            <a:r>
              <a:rPr kumimoji="1" lang="ja-JP" dirty="0"/>
              <a:t>第 3 レベル</a:t>
            </a:r>
          </a:p>
          <a:p>
            <a:pPr lvl="3"/>
            <a:r>
              <a:rPr kumimoji="1" lang="ja-JP" dirty="0"/>
              <a:t>第 4 レベル</a:t>
            </a:r>
          </a:p>
          <a:p>
            <a:pPr lvl="4"/>
            <a:r>
              <a:rPr kumimoji="1" lang="ja-JP" dirty="0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kumimoji="1" lang="ja-JP" sz="9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fld id="{72A664BA-09C1-4DA5-8CB6-6AAAAC75739C}" type="datetime1">
              <a:rPr lang="en-US" altLang="ja-JP" smtClean="0"/>
              <a:pPr/>
              <a:t>12/12/2022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648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kumimoji="1" lang="ja-JP" sz="9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077200" y="6356354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9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fld id="{9860EDB8-5305-433F-BE41-D7A86D811DB3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/>
  <p:txStyles>
    <p:titleStyle>
      <a:lvl1pPr algn="l" defTabSz="685800" rtl="0" eaLnBrk="1" latinLnBrk="0" hangingPunct="1">
        <a:spcBef>
          <a:spcPct val="0"/>
        </a:spcBef>
        <a:buNone/>
        <a:defRPr kumimoji="1" lang="ja-JP" sz="3300" b="1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j-cs"/>
        </a:defRPr>
      </a:lvl1pPr>
    </p:titleStyle>
    <p:bodyStyle>
      <a:lvl1pPr marL="342900" indent="-342900" algn="l" defTabSz="685800" rtl="0" eaLnBrk="1" latinLnBrk="0" hangingPunct="1">
        <a:lnSpc>
          <a:spcPct val="90000"/>
        </a:lnSpc>
        <a:spcBef>
          <a:spcPct val="30000"/>
        </a:spcBef>
        <a:buFont typeface="Wingdings" panose="05000000000000000000" pitchFamily="2" charset="2"/>
        <a:buChar char="ü"/>
        <a:defRPr kumimoji="1" lang="ja-JP" sz="2100" b="1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800" b="1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500" b="1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350" b="1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350" b="1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1" lang="ja-JP"/>
      </a:defPPr>
      <a:lvl1pPr marL="0" algn="l" defTabSz="685800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>
                <a:latin typeface="+mn-lt"/>
              </a:rPr>
              <a:t>Commissioning of a hadron blind detector for </a:t>
            </a:r>
            <a:r>
              <a:rPr kumimoji="1" lang="en-US" altLang="ja-JP" dirty="0" err="1">
                <a:latin typeface="+mn-lt"/>
              </a:rPr>
              <a:t>dielectron</a:t>
            </a:r>
            <a:r>
              <a:rPr kumimoji="1" lang="en-US" altLang="ja-JP" dirty="0">
                <a:latin typeface="+mn-lt"/>
              </a:rPr>
              <a:t> measurement in </a:t>
            </a:r>
            <a:r>
              <a:rPr kumimoji="1" lang="en-US" altLang="ja-JP" dirty="0" err="1">
                <a:latin typeface="+mn-lt"/>
              </a:rPr>
              <a:t>pA</a:t>
            </a:r>
            <a:r>
              <a:rPr kumimoji="1" lang="en-US" altLang="ja-JP" dirty="0">
                <a:latin typeface="+mn-lt"/>
              </a:rPr>
              <a:t> reactions at J-PARC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>
                <a:latin typeface="+mn-lt"/>
              </a:rPr>
              <a:t>Koki KANNO for the J-PARC E16 Collaboration</a:t>
            </a:r>
          </a:p>
          <a:p>
            <a:r>
              <a:rPr lang="en-US" altLang="ja-JP" dirty="0">
                <a:latin typeface="+mn-lt"/>
              </a:rPr>
              <a:t>RIKEN</a:t>
            </a:r>
            <a:endParaRPr kumimoji="1" lang="en-US" altLang="ja-JP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4481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0BB298-6567-0C4B-2BB6-84BEA295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</a:t>
            </a:r>
            <a:r>
              <a:rPr kumimoji="1" lang="en-US" altLang="ja-JP" dirty="0"/>
              <a:t>ain calib</a:t>
            </a:r>
            <a:r>
              <a:rPr lang="en-US" altLang="ja-JP" dirty="0"/>
              <a:t>ration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2E5011-BC81-A001-FBCB-C1C553E1B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ga</a:t>
            </a:r>
            <a:r>
              <a:rPr lang="en-US" altLang="ja-JP" dirty="0"/>
              <a:t>s gain of a triple GEM stack is measured with scintillation photons induced by incident charged tracks</a:t>
            </a:r>
          </a:p>
          <a:p>
            <a:pPr lvl="1"/>
            <a:r>
              <a:rPr lang="en-US" altLang="ja-JP" dirty="0"/>
              <a:t>radiator and working gas of CF4 is a good scintillator</a:t>
            </a:r>
          </a:p>
          <a:p>
            <a:r>
              <a:rPr lang="en-US" altLang="ja-JP" dirty="0"/>
              <a:t>exponential curve at low amplitudes attributed to scintillation photons</a:t>
            </a:r>
          </a:p>
          <a:p>
            <a:pPr lvl="1"/>
            <a:r>
              <a:rPr lang="en-US" altLang="ja-JP" dirty="0"/>
              <a:t>gas gain distribution follows the </a:t>
            </a:r>
            <a:r>
              <a:rPr lang="en-US" altLang="ja-JP" dirty="0" err="1"/>
              <a:t>Polya</a:t>
            </a:r>
            <a:r>
              <a:rPr lang="en-US" altLang="ja-JP" dirty="0"/>
              <a:t> distribution 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14C4EA-2FC0-9043-2173-68F852CD7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7CF-7566-4F2A-A1A8-FC120A643590}" type="datetime1">
              <a:rPr lang="en-US" altLang="ja-JP" smtClean="0"/>
              <a:pPr/>
              <a:t>12/12/2022</a:t>
            </a:fld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BDF4CC6-5DEF-5B96-A359-D7E61D9B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ja-JP" smtClean="0"/>
              <a:pPr/>
              <a:t>10</a:t>
            </a:fld>
            <a:endParaRPr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11D11F4-B034-710C-8AFA-D08E7479E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06" y="3366366"/>
            <a:ext cx="4805894" cy="325938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630AD74-99FD-4A41-6C67-0437BFD7D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997" y="4147618"/>
            <a:ext cx="1638396" cy="6417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FC44309-74EB-AA72-1BE3-E694CADD9B04}"/>
                  </a:ext>
                </a:extLst>
              </p:cNvPr>
              <p:cNvSpPr txBox="1"/>
              <p:nvPr/>
            </p:nvSpPr>
            <p:spPr>
              <a:xfrm>
                <a:off x="3087158" y="4592926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  <a:ea typeface="游ゴシック" panose="020B0400000000000000" pitchFamily="50" charset="-128"/>
                        </a:rPr>
                        <m:t>𝑺</m:t>
                      </m:r>
                    </m:oMath>
                  </m:oMathPara>
                </a14:m>
                <a:endParaRPr kumimoji="1" lang="ja-JP" altLang="en-US" sz="2800" b="1" dirty="0" err="1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FC44309-74EB-AA72-1BE3-E694CADD9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158" y="4592926"/>
                <a:ext cx="49083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 descr="グラフ, 箱ひげ図&#10;&#10;自動的に生成された説明">
            <a:extLst>
              <a:ext uri="{FF2B5EF4-FFF2-40B4-BE49-F238E27FC236}">
                <a16:creationId xmlns:a16="http://schemas.microsoft.com/office/drawing/2014/main" id="{C0B2CF91-9B8B-FB86-9BA2-A4361DFB3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366" y="3488348"/>
            <a:ext cx="4861478" cy="330134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6959FE0-4662-FB3F-034D-53B2D6510E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3719" y="2875616"/>
            <a:ext cx="4445642" cy="683246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EA32D06-4D23-379F-77E9-C71A2BFD10BC}"/>
              </a:ext>
            </a:extLst>
          </p:cNvPr>
          <p:cNvSpPr txBox="1"/>
          <p:nvPr/>
        </p:nvSpPr>
        <p:spPr>
          <a:xfrm>
            <a:off x="6805304" y="5455653"/>
            <a:ext cx="4975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b="1" dirty="0" err="1">
                <a:ea typeface="游ゴシック" panose="020B0400000000000000" pitchFamily="50" charset="-128"/>
              </a:rPr>
              <a:t>ave.</a:t>
            </a:r>
            <a:r>
              <a:rPr kumimoji="1" lang="en-US" altLang="ja-JP" sz="2000" b="1" dirty="0">
                <a:ea typeface="游ゴシック" panose="020B0400000000000000" pitchFamily="50" charset="-128"/>
              </a:rPr>
              <a:t> gain fluctuation &lt; 10%</a:t>
            </a:r>
          </a:p>
          <a:p>
            <a:pPr algn="l"/>
            <a:r>
              <a:rPr kumimoji="1" lang="en-US" altLang="ja-JP" sz="2000" b="1" dirty="0">
                <a:ea typeface="游ゴシック" panose="020B0400000000000000" pitchFamily="50" charset="-128"/>
              </a:rPr>
              <a:t>pos. dependent gain fluctuation σ~30%</a:t>
            </a:r>
            <a:endParaRPr kumimoji="1" lang="ja-JP" altLang="en-US" sz="2000" b="1" dirty="0" err="1"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78BD31-D7AB-9C88-D210-29C21140B179}"/>
              </a:ext>
            </a:extLst>
          </p:cNvPr>
          <p:cNvSpPr txBox="1"/>
          <p:nvPr/>
        </p:nvSpPr>
        <p:spPr>
          <a:xfrm>
            <a:off x="4858763" y="6462002"/>
            <a:ext cx="71526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b="1" dirty="0">
                <a:ea typeface="游ゴシック" panose="020B0400000000000000" pitchFamily="50" charset="-128"/>
              </a:rPr>
              <a:t>ADC</a:t>
            </a:r>
            <a:endParaRPr kumimoji="1" lang="ja-JP" altLang="en-US" sz="2000" b="1" dirty="0" err="1">
              <a:ea typeface="游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0508CB9-9515-E50E-C43E-96B5AAA6BCB4}"/>
              </a:ext>
            </a:extLst>
          </p:cNvPr>
          <p:cNvSpPr txBox="1"/>
          <p:nvPr/>
        </p:nvSpPr>
        <p:spPr>
          <a:xfrm rot="16200000">
            <a:off x="437554" y="3808779"/>
            <a:ext cx="96763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b="1" dirty="0">
                <a:ea typeface="游ゴシック" panose="020B0400000000000000" pitchFamily="50" charset="-128"/>
              </a:rPr>
              <a:t>events</a:t>
            </a:r>
            <a:endParaRPr kumimoji="1" lang="ja-JP" altLang="en-US" sz="2000" b="1" dirty="0" err="1">
              <a:ea typeface="游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EE1BDC7-8484-B569-397B-169F30123322}"/>
              </a:ext>
            </a:extLst>
          </p:cNvPr>
          <p:cNvSpPr txBox="1"/>
          <p:nvPr/>
        </p:nvSpPr>
        <p:spPr>
          <a:xfrm>
            <a:off x="10040667" y="6457890"/>
            <a:ext cx="73129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b="1" dirty="0">
                <a:ea typeface="游ゴシック" panose="020B0400000000000000" pitchFamily="50" charset="-128"/>
              </a:rPr>
              <a:t>time</a:t>
            </a:r>
            <a:endParaRPr kumimoji="1" lang="ja-JP" altLang="en-US" sz="2000" b="1" dirty="0" err="1">
              <a:ea typeface="游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E011010-830A-1466-5763-C73971CDFA27}"/>
              </a:ext>
            </a:extLst>
          </p:cNvPr>
          <p:cNvSpPr txBox="1"/>
          <p:nvPr/>
        </p:nvSpPr>
        <p:spPr>
          <a:xfrm rot="16200000">
            <a:off x="5582473" y="4017372"/>
            <a:ext cx="11614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b="1" dirty="0">
                <a:ea typeface="游ゴシック" panose="020B0400000000000000" pitchFamily="50" charset="-128"/>
              </a:rPr>
              <a:t>rel. gain</a:t>
            </a:r>
            <a:endParaRPr kumimoji="1" lang="ja-JP" altLang="en-US" sz="2000" b="1" dirty="0" err="1"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3878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2949A5-9513-A14F-0132-73EAA307C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</a:t>
            </a:r>
            <a:r>
              <a:rPr kumimoji="1" lang="en-US" altLang="ja-JP" dirty="0"/>
              <a:t>as system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9D8BFF-CC77-FA22-C52F-34D58DAD4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a rec</a:t>
            </a:r>
            <a:r>
              <a:rPr lang="en-US" altLang="ja-JP" dirty="0"/>
              <a:t>irculating gas system is implemented to reduce gas consumption and running costs</a:t>
            </a:r>
          </a:p>
          <a:p>
            <a:r>
              <a:rPr lang="en-US" altLang="ja-JP" dirty="0"/>
              <a:t>photon wavelength of interest ranges VUV region (100—200 nm)</a:t>
            </a:r>
          </a:p>
          <a:p>
            <a:r>
              <a:rPr lang="en-US" altLang="ja-JP" dirty="0"/>
              <a:t>kept H2O and O2 reasonably low over 2 weeks</a:t>
            </a:r>
          </a:p>
          <a:p>
            <a:pPr lvl="1"/>
            <a:r>
              <a:rPr lang="en-US" altLang="ja-JP" dirty="0"/>
              <a:t>less than 5% loss of photoelectron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998142-54A9-3D95-09C8-7AD390A5D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7CF-7566-4F2A-A1A8-FC120A643590}" type="datetime1">
              <a:rPr lang="en-US" altLang="ja-JP" smtClean="0"/>
              <a:pPr/>
              <a:t>12/12/2022</a:t>
            </a:fld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A1C5DCC-10AD-D5D2-0F9F-78B49C223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ja-JP" smtClean="0"/>
              <a:pPr/>
              <a:t>11</a:t>
            </a:fld>
            <a:endParaRPr lang="en-US" altLang="ja-JP" dirty="0"/>
          </a:p>
        </p:txBody>
      </p:sp>
      <p:pic>
        <p:nvPicPr>
          <p:cNvPr id="9" name="図 8" descr="グラフ, 折れ線グラフ&#10;&#10;自動的に生成された説明">
            <a:extLst>
              <a:ext uri="{FF2B5EF4-FFF2-40B4-BE49-F238E27FC236}">
                <a16:creationId xmlns:a16="http://schemas.microsoft.com/office/drawing/2014/main" id="{4E40BFA0-BE99-D88D-B1C6-F34A5F17E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393" y="3992223"/>
            <a:ext cx="5303293" cy="2515185"/>
          </a:xfrm>
          <a:prstGeom prst="rect">
            <a:avLst/>
          </a:prstGeom>
        </p:spPr>
      </p:pic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F9016868-C4D3-F9AA-4920-53EA8216E3B9}"/>
              </a:ext>
            </a:extLst>
          </p:cNvPr>
          <p:cNvGrpSpPr/>
          <p:nvPr/>
        </p:nvGrpSpPr>
        <p:grpSpPr>
          <a:xfrm>
            <a:off x="123184" y="3473699"/>
            <a:ext cx="6885574" cy="3247780"/>
            <a:chOff x="460369" y="3108574"/>
            <a:chExt cx="6885574" cy="3247780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9AEAB91B-04CF-8B0A-BE16-ED9381518A0E}"/>
                </a:ext>
              </a:extLst>
            </p:cNvPr>
            <p:cNvSpPr txBox="1"/>
            <p:nvPr/>
          </p:nvSpPr>
          <p:spPr>
            <a:xfrm>
              <a:off x="460369" y="4497850"/>
              <a:ext cx="1236746" cy="52322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sz="1400" b="1" dirty="0">
                  <a:ea typeface="游ゴシック" panose="020B0400000000000000" pitchFamily="50" charset="-128"/>
                </a:rPr>
                <a:t>fresh gas</a:t>
              </a:r>
            </a:p>
            <a:p>
              <a:pPr algn="l"/>
              <a:r>
                <a:rPr kumimoji="1" lang="en-US" altLang="ja-JP" sz="1400" b="1" dirty="0">
                  <a:ea typeface="游ゴシック" panose="020B0400000000000000" pitchFamily="50" charset="-128"/>
                </a:rPr>
                <a:t>~0.4 L/min</a:t>
              </a:r>
              <a:endParaRPr kumimoji="1" lang="ja-JP" altLang="en-US" sz="1400" b="1" dirty="0" err="1">
                <a:ea typeface="游ゴシック" panose="020B0400000000000000" pitchFamily="50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D927681F-A418-4D06-CD6B-2ED362573F21}"/>
                </a:ext>
              </a:extLst>
            </p:cNvPr>
            <p:cNvSpPr txBox="1"/>
            <p:nvPr/>
          </p:nvSpPr>
          <p:spPr>
            <a:xfrm>
              <a:off x="2711624" y="3440311"/>
              <a:ext cx="811441" cy="64633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b="1" dirty="0">
                  <a:ea typeface="游ゴシック" panose="020B0400000000000000" pitchFamily="50" charset="-128"/>
                </a:rPr>
                <a:t>HBD1</a:t>
              </a:r>
            </a:p>
            <a:p>
              <a:pPr algn="l"/>
              <a:r>
                <a:rPr kumimoji="1" lang="en-US" altLang="ja-JP" b="1" dirty="0">
                  <a:ea typeface="游ゴシック" panose="020B0400000000000000" pitchFamily="50" charset="-128"/>
                </a:rPr>
                <a:t>280 L</a:t>
              </a:r>
              <a:endParaRPr kumimoji="1" lang="ja-JP" altLang="en-US" b="1" dirty="0" err="1">
                <a:ea typeface="游ゴシック" panose="020B0400000000000000" pitchFamily="50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B0AABF4-983E-56D0-7FAE-D48B91B38D66}"/>
                </a:ext>
              </a:extLst>
            </p:cNvPr>
            <p:cNvSpPr txBox="1"/>
            <p:nvPr/>
          </p:nvSpPr>
          <p:spPr>
            <a:xfrm>
              <a:off x="2711624" y="4429885"/>
              <a:ext cx="838691" cy="64633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b="1" dirty="0">
                  <a:ea typeface="游ゴシック" panose="020B0400000000000000" pitchFamily="50" charset="-128"/>
                </a:rPr>
                <a:t>HBD2</a:t>
              </a:r>
            </a:p>
            <a:p>
              <a:pPr algn="l"/>
              <a:r>
                <a:rPr kumimoji="1" lang="en-US" altLang="ja-JP" b="1" dirty="0">
                  <a:ea typeface="游ゴシック" panose="020B0400000000000000" pitchFamily="50" charset="-128"/>
                </a:rPr>
                <a:t>280 L</a:t>
              </a:r>
              <a:endParaRPr kumimoji="1" lang="ja-JP" altLang="en-US" b="1" dirty="0" err="1">
                <a:ea typeface="游ゴシック" panose="020B0400000000000000" pitchFamily="50" charset="-128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B0E8D097-7769-A1C1-D58C-5A4AD19FCC1C}"/>
                </a:ext>
              </a:extLst>
            </p:cNvPr>
            <p:cNvSpPr txBox="1"/>
            <p:nvPr/>
          </p:nvSpPr>
          <p:spPr>
            <a:xfrm>
              <a:off x="2711624" y="5443231"/>
              <a:ext cx="838691" cy="64633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b="1" dirty="0">
                  <a:ea typeface="游ゴシック" panose="020B0400000000000000" pitchFamily="50" charset="-128"/>
                </a:rPr>
                <a:t>HBD3</a:t>
              </a:r>
            </a:p>
            <a:p>
              <a:pPr algn="l"/>
              <a:r>
                <a:rPr kumimoji="1" lang="en-US" altLang="ja-JP" b="1" dirty="0">
                  <a:ea typeface="游ゴシック" panose="020B0400000000000000" pitchFamily="50" charset="-128"/>
                </a:rPr>
                <a:t>280 L</a:t>
              </a:r>
              <a:endParaRPr kumimoji="1" lang="ja-JP" altLang="en-US" b="1" dirty="0" err="1">
                <a:ea typeface="游ゴシック" panose="020B0400000000000000" pitchFamily="50" charset="-128"/>
              </a:endParaRPr>
            </a:p>
          </p:txBody>
        </p: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470B3E3A-2A1C-1AC1-2A2D-2FB91D5BA2A9}"/>
                </a:ext>
              </a:extLst>
            </p:cNvPr>
            <p:cNvCxnSpPr>
              <a:cxnSpLocks/>
              <a:stCxn id="10" idx="3"/>
              <a:endCxn id="12" idx="1"/>
            </p:cNvCxnSpPr>
            <p:nvPr/>
          </p:nvCxnSpPr>
          <p:spPr>
            <a:xfrm flipV="1">
              <a:off x="1697115" y="4753051"/>
              <a:ext cx="1014509" cy="6409"/>
            </a:xfrm>
            <a:prstGeom prst="straightConnector1">
              <a:avLst/>
            </a:prstGeom>
            <a:ln w="19050" cap="rnd">
              <a:solidFill>
                <a:schemeClr val="accent1"/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A8C3A118-A7B3-2D59-DBB9-88FB191817D5}"/>
                </a:ext>
              </a:extLst>
            </p:cNvPr>
            <p:cNvCxnSpPr>
              <a:cxnSpLocks/>
            </p:cNvCxnSpPr>
            <p:nvPr/>
          </p:nvCxnSpPr>
          <p:spPr>
            <a:xfrm>
              <a:off x="2328182" y="3757682"/>
              <a:ext cx="6661" cy="2003557"/>
            </a:xfrm>
            <a:prstGeom prst="straightConnector1">
              <a:avLst/>
            </a:prstGeom>
            <a:ln w="19050" cap="rnd">
              <a:solidFill>
                <a:schemeClr val="accent1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5094CEC9-5871-739A-7D60-0E920400EC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28182" y="3754905"/>
              <a:ext cx="383442" cy="1389"/>
            </a:xfrm>
            <a:prstGeom prst="straightConnector1">
              <a:avLst/>
            </a:prstGeom>
            <a:ln w="19050" cap="rnd">
              <a:solidFill>
                <a:schemeClr val="accent1"/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E8F85C55-1A4B-23D3-B260-86380278F1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21832" y="5761239"/>
              <a:ext cx="383442" cy="1389"/>
            </a:xfrm>
            <a:prstGeom prst="straightConnector1">
              <a:avLst/>
            </a:prstGeom>
            <a:ln w="19050" cap="rnd">
              <a:solidFill>
                <a:schemeClr val="accent1"/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C0052E4F-4DA9-B8CB-17C3-0CC478FD2EC4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V="1">
              <a:off x="3550315" y="4742576"/>
              <a:ext cx="2111418" cy="10475"/>
            </a:xfrm>
            <a:prstGeom prst="straightConnector1">
              <a:avLst/>
            </a:prstGeom>
            <a:ln w="19050" cap="rnd">
              <a:solidFill>
                <a:schemeClr val="accent1"/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7BF5A643-F4B9-1C3C-C9C4-150F86649D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9736" y="4343416"/>
              <a:ext cx="0" cy="399160"/>
            </a:xfrm>
            <a:prstGeom prst="straightConnector1">
              <a:avLst/>
            </a:prstGeom>
            <a:ln w="19050" cap="rnd">
              <a:solidFill>
                <a:schemeClr val="accent1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C3D4C101-8465-6F0C-9FD1-2D4EA587E9AE}"/>
                </a:ext>
              </a:extLst>
            </p:cNvPr>
            <p:cNvCxnSpPr>
              <a:cxnSpLocks/>
            </p:cNvCxnSpPr>
            <p:nvPr/>
          </p:nvCxnSpPr>
          <p:spPr>
            <a:xfrm>
              <a:off x="3719736" y="4343416"/>
              <a:ext cx="321821" cy="0"/>
            </a:xfrm>
            <a:prstGeom prst="straightConnector1">
              <a:avLst/>
            </a:prstGeom>
            <a:ln w="19050" cap="rnd">
              <a:solidFill>
                <a:schemeClr val="accent1"/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324F8047-4EAB-DBC2-3144-8EA4B5259920}"/>
                </a:ext>
              </a:extLst>
            </p:cNvPr>
            <p:cNvSpPr txBox="1"/>
            <p:nvPr/>
          </p:nvSpPr>
          <p:spPr>
            <a:xfrm>
              <a:off x="4031685" y="4113824"/>
              <a:ext cx="809837" cy="46166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200" b="1" dirty="0">
                  <a:ea typeface="游ゴシック" panose="020B0400000000000000" pitchFamily="50" charset="-128"/>
                </a:rPr>
                <a:t>H2O/O2</a:t>
              </a:r>
            </a:p>
            <a:p>
              <a:pPr algn="l"/>
              <a:r>
                <a:rPr kumimoji="1" lang="en-US" altLang="ja-JP" sz="1200" b="1" dirty="0">
                  <a:ea typeface="游ゴシック" panose="020B0400000000000000" pitchFamily="50" charset="-128"/>
                </a:rPr>
                <a:t>analyzer</a:t>
              </a:r>
              <a:endParaRPr kumimoji="1" lang="ja-JP" altLang="en-US" sz="1200" b="1" dirty="0" err="1">
                <a:ea typeface="游ゴシック" panose="020B0400000000000000" pitchFamily="50" charset="-128"/>
              </a:endParaRPr>
            </a:p>
          </p:txBody>
        </p: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11C7257E-13D9-3B6F-6DA3-22A9D7DEF35F}"/>
                </a:ext>
              </a:extLst>
            </p:cNvPr>
            <p:cNvCxnSpPr>
              <a:cxnSpLocks/>
            </p:cNvCxnSpPr>
            <p:nvPr/>
          </p:nvCxnSpPr>
          <p:spPr>
            <a:xfrm>
              <a:off x="4841522" y="4351797"/>
              <a:ext cx="321821" cy="0"/>
            </a:xfrm>
            <a:prstGeom prst="straightConnector1">
              <a:avLst/>
            </a:prstGeom>
            <a:ln w="19050" cap="rnd">
              <a:solidFill>
                <a:schemeClr val="accent1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>
              <a:extLst>
                <a:ext uri="{FF2B5EF4-FFF2-40B4-BE49-F238E27FC236}">
                  <a16:creationId xmlns:a16="http://schemas.microsoft.com/office/drawing/2014/main" id="{FB940346-9885-D6A2-14C7-8183C138B801}"/>
                </a:ext>
              </a:extLst>
            </p:cNvPr>
            <p:cNvCxnSpPr>
              <a:cxnSpLocks/>
            </p:cNvCxnSpPr>
            <p:nvPr/>
          </p:nvCxnSpPr>
          <p:spPr>
            <a:xfrm>
              <a:off x="5153470" y="4351797"/>
              <a:ext cx="0" cy="412467"/>
            </a:xfrm>
            <a:prstGeom prst="straightConnector1">
              <a:avLst/>
            </a:prstGeom>
            <a:ln w="19050" cap="rnd">
              <a:solidFill>
                <a:schemeClr val="accent1"/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AB9BA172-748F-4ABD-67F8-FC78F5106CFD}"/>
                </a:ext>
              </a:extLst>
            </p:cNvPr>
            <p:cNvCxnSpPr>
              <a:cxnSpLocks/>
            </p:cNvCxnSpPr>
            <p:nvPr/>
          </p:nvCxnSpPr>
          <p:spPr>
            <a:xfrm>
              <a:off x="3562251" y="5761239"/>
              <a:ext cx="2113637" cy="0"/>
            </a:xfrm>
            <a:prstGeom prst="straightConnector1">
              <a:avLst/>
            </a:prstGeom>
            <a:ln w="19050" cap="rnd">
              <a:solidFill>
                <a:schemeClr val="accent1"/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0D728A67-2D0C-44BB-6F45-AF80F09DA1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31672" y="5366188"/>
              <a:ext cx="0" cy="399160"/>
            </a:xfrm>
            <a:prstGeom prst="straightConnector1">
              <a:avLst/>
            </a:prstGeom>
            <a:ln w="19050" cap="rnd">
              <a:solidFill>
                <a:schemeClr val="accent1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B7E88FEB-681D-C161-AA56-5BB2F5DE8946}"/>
                </a:ext>
              </a:extLst>
            </p:cNvPr>
            <p:cNvCxnSpPr>
              <a:cxnSpLocks/>
            </p:cNvCxnSpPr>
            <p:nvPr/>
          </p:nvCxnSpPr>
          <p:spPr>
            <a:xfrm>
              <a:off x="3731672" y="5366188"/>
              <a:ext cx="321821" cy="0"/>
            </a:xfrm>
            <a:prstGeom prst="straightConnector1">
              <a:avLst/>
            </a:prstGeom>
            <a:ln w="19050" cap="rnd">
              <a:solidFill>
                <a:schemeClr val="accent1"/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8AEC5859-8B92-BE24-F609-916051C4F927}"/>
                </a:ext>
              </a:extLst>
            </p:cNvPr>
            <p:cNvSpPr txBox="1"/>
            <p:nvPr/>
          </p:nvSpPr>
          <p:spPr>
            <a:xfrm>
              <a:off x="4043621" y="5114908"/>
              <a:ext cx="809837" cy="46166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200" b="1" dirty="0">
                  <a:ea typeface="游ゴシック" panose="020B0400000000000000" pitchFamily="50" charset="-128"/>
                </a:rPr>
                <a:t>H2O/O2</a:t>
              </a:r>
            </a:p>
            <a:p>
              <a:pPr algn="l"/>
              <a:r>
                <a:rPr kumimoji="1" lang="en-US" altLang="ja-JP" sz="1200" b="1" dirty="0">
                  <a:ea typeface="游ゴシック" panose="020B0400000000000000" pitchFamily="50" charset="-128"/>
                </a:rPr>
                <a:t>analyzer</a:t>
              </a:r>
              <a:endParaRPr kumimoji="1" lang="ja-JP" altLang="en-US" sz="1200" b="1" dirty="0" err="1">
                <a:ea typeface="游ゴシック" panose="020B0400000000000000" pitchFamily="50" charset="-128"/>
              </a:endParaRPr>
            </a:p>
          </p:txBody>
        </p: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7CB243AD-71A4-F4AB-D2A0-853ADA7648E8}"/>
                </a:ext>
              </a:extLst>
            </p:cNvPr>
            <p:cNvCxnSpPr>
              <a:cxnSpLocks/>
            </p:cNvCxnSpPr>
            <p:nvPr/>
          </p:nvCxnSpPr>
          <p:spPr>
            <a:xfrm>
              <a:off x="4853458" y="5352881"/>
              <a:ext cx="321821" cy="0"/>
            </a:xfrm>
            <a:prstGeom prst="straightConnector1">
              <a:avLst/>
            </a:prstGeom>
            <a:ln w="19050" cap="rnd">
              <a:solidFill>
                <a:schemeClr val="accent1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4D81D3FA-C3D0-7B37-1362-5172558F94F3}"/>
                </a:ext>
              </a:extLst>
            </p:cNvPr>
            <p:cNvCxnSpPr>
              <a:cxnSpLocks/>
            </p:cNvCxnSpPr>
            <p:nvPr/>
          </p:nvCxnSpPr>
          <p:spPr>
            <a:xfrm>
              <a:off x="5165406" y="5352881"/>
              <a:ext cx="0" cy="412467"/>
            </a:xfrm>
            <a:prstGeom prst="straightConnector1">
              <a:avLst/>
            </a:prstGeom>
            <a:ln w="19050" cap="rnd">
              <a:solidFill>
                <a:schemeClr val="accent1"/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0E8845AC-1DBD-3A2C-3195-77A3384ECAB1}"/>
                </a:ext>
              </a:extLst>
            </p:cNvPr>
            <p:cNvCxnSpPr>
              <a:cxnSpLocks/>
            </p:cNvCxnSpPr>
            <p:nvPr/>
          </p:nvCxnSpPr>
          <p:spPr>
            <a:xfrm>
              <a:off x="3553502" y="3754905"/>
              <a:ext cx="2113637" cy="0"/>
            </a:xfrm>
            <a:prstGeom prst="straightConnector1">
              <a:avLst/>
            </a:prstGeom>
            <a:ln w="19050" cap="rnd">
              <a:solidFill>
                <a:schemeClr val="accent1"/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1BCAA6FA-2737-3151-FF94-A1AE874EC1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2923" y="3359854"/>
              <a:ext cx="0" cy="399160"/>
            </a:xfrm>
            <a:prstGeom prst="straightConnector1">
              <a:avLst/>
            </a:prstGeom>
            <a:ln w="19050" cap="rnd">
              <a:solidFill>
                <a:schemeClr val="accent1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5A30CF80-026D-B614-7DD0-4B4CE98A3E50}"/>
                </a:ext>
              </a:extLst>
            </p:cNvPr>
            <p:cNvCxnSpPr>
              <a:cxnSpLocks/>
            </p:cNvCxnSpPr>
            <p:nvPr/>
          </p:nvCxnSpPr>
          <p:spPr>
            <a:xfrm>
              <a:off x="3722923" y="3359854"/>
              <a:ext cx="321821" cy="0"/>
            </a:xfrm>
            <a:prstGeom prst="straightConnector1">
              <a:avLst/>
            </a:prstGeom>
            <a:ln w="19050" cap="rnd">
              <a:solidFill>
                <a:schemeClr val="accent1"/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EB3A0288-4777-B39E-67C2-525138FB5641}"/>
                </a:ext>
              </a:extLst>
            </p:cNvPr>
            <p:cNvSpPr txBox="1"/>
            <p:nvPr/>
          </p:nvSpPr>
          <p:spPr>
            <a:xfrm>
              <a:off x="4034872" y="3108574"/>
              <a:ext cx="809837" cy="46166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200" b="1" dirty="0">
                  <a:ea typeface="游ゴシック" panose="020B0400000000000000" pitchFamily="50" charset="-128"/>
                </a:rPr>
                <a:t>H2O/O2</a:t>
              </a:r>
            </a:p>
            <a:p>
              <a:pPr algn="l"/>
              <a:r>
                <a:rPr kumimoji="1" lang="en-US" altLang="ja-JP" sz="1200" b="1" dirty="0">
                  <a:ea typeface="游ゴシック" panose="020B0400000000000000" pitchFamily="50" charset="-128"/>
                </a:rPr>
                <a:t>analyzer</a:t>
              </a:r>
              <a:endParaRPr kumimoji="1" lang="ja-JP" altLang="en-US" sz="1200" b="1" dirty="0" err="1">
                <a:ea typeface="游ゴシック" panose="020B0400000000000000" pitchFamily="50" charset="-128"/>
              </a:endParaRPr>
            </a:p>
          </p:txBody>
        </p: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511083F3-F4C6-3235-686D-2A7642F4013F}"/>
                </a:ext>
              </a:extLst>
            </p:cNvPr>
            <p:cNvCxnSpPr>
              <a:cxnSpLocks/>
            </p:cNvCxnSpPr>
            <p:nvPr/>
          </p:nvCxnSpPr>
          <p:spPr>
            <a:xfrm>
              <a:off x="4844709" y="3346547"/>
              <a:ext cx="321821" cy="0"/>
            </a:xfrm>
            <a:prstGeom prst="straightConnector1">
              <a:avLst/>
            </a:prstGeom>
            <a:ln w="19050" cap="rnd">
              <a:solidFill>
                <a:schemeClr val="accent1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>
              <a:extLst>
                <a:ext uri="{FF2B5EF4-FFF2-40B4-BE49-F238E27FC236}">
                  <a16:creationId xmlns:a16="http://schemas.microsoft.com/office/drawing/2014/main" id="{0F95D39C-B66C-7124-3BB6-6D504E357079}"/>
                </a:ext>
              </a:extLst>
            </p:cNvPr>
            <p:cNvCxnSpPr>
              <a:cxnSpLocks/>
            </p:cNvCxnSpPr>
            <p:nvPr/>
          </p:nvCxnSpPr>
          <p:spPr>
            <a:xfrm>
              <a:off x="5156657" y="3346547"/>
              <a:ext cx="0" cy="412467"/>
            </a:xfrm>
            <a:prstGeom prst="straightConnector1">
              <a:avLst/>
            </a:prstGeom>
            <a:ln w="19050" cap="rnd">
              <a:solidFill>
                <a:schemeClr val="accent1"/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195C1E6E-7502-69E6-52EB-F217A6605E2A}"/>
                </a:ext>
              </a:extLst>
            </p:cNvPr>
            <p:cNvSpPr/>
            <p:nvPr/>
          </p:nvSpPr>
          <p:spPr>
            <a:xfrm>
              <a:off x="5682573" y="3501870"/>
              <a:ext cx="507739" cy="2515179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44F7D236-42DA-7FA9-C02A-F69EC4333E3C}"/>
                </a:ext>
              </a:extLst>
            </p:cNvPr>
            <p:cNvCxnSpPr>
              <a:cxnSpLocks/>
            </p:cNvCxnSpPr>
            <p:nvPr/>
          </p:nvCxnSpPr>
          <p:spPr>
            <a:xfrm>
              <a:off x="6190312" y="3751691"/>
              <a:ext cx="507294" cy="0"/>
            </a:xfrm>
            <a:prstGeom prst="straightConnector1">
              <a:avLst/>
            </a:prstGeom>
            <a:ln w="19050" cap="rnd">
              <a:solidFill>
                <a:schemeClr val="accent1"/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矢印コネクタ 60">
              <a:extLst>
                <a:ext uri="{FF2B5EF4-FFF2-40B4-BE49-F238E27FC236}">
                  <a16:creationId xmlns:a16="http://schemas.microsoft.com/office/drawing/2014/main" id="{E1BA5DB3-B054-77DC-8FF7-760B5118327E}"/>
                </a:ext>
              </a:extLst>
            </p:cNvPr>
            <p:cNvCxnSpPr>
              <a:cxnSpLocks/>
            </p:cNvCxnSpPr>
            <p:nvPr/>
          </p:nvCxnSpPr>
          <p:spPr>
            <a:xfrm>
              <a:off x="5936442" y="6015169"/>
              <a:ext cx="0" cy="341185"/>
            </a:xfrm>
            <a:prstGeom prst="straightConnector1">
              <a:avLst/>
            </a:prstGeom>
            <a:ln w="19050" cap="rnd">
              <a:solidFill>
                <a:schemeClr val="accent1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矢印コネクタ 64">
              <a:extLst>
                <a:ext uri="{FF2B5EF4-FFF2-40B4-BE49-F238E27FC236}">
                  <a16:creationId xmlns:a16="http://schemas.microsoft.com/office/drawing/2014/main" id="{9A6873A4-E97D-5343-F3E2-E72B6CAE18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6058" y="6356354"/>
              <a:ext cx="3920384" cy="0"/>
            </a:xfrm>
            <a:prstGeom prst="straightConnector1">
              <a:avLst/>
            </a:prstGeom>
            <a:ln w="19050" cap="rnd">
              <a:solidFill>
                <a:schemeClr val="accent1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矢印コネクタ 67">
              <a:extLst>
                <a:ext uri="{FF2B5EF4-FFF2-40B4-BE49-F238E27FC236}">
                  <a16:creationId xmlns:a16="http://schemas.microsoft.com/office/drawing/2014/main" id="{18F403BC-0FDC-3A90-0543-076016BEF3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9761" y="4776838"/>
              <a:ext cx="6578" cy="1577193"/>
            </a:xfrm>
            <a:prstGeom prst="straightConnector1">
              <a:avLst/>
            </a:prstGeom>
            <a:ln w="19050" cap="rnd">
              <a:solidFill>
                <a:schemeClr val="accent1"/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F283F1B2-BC98-1227-6A33-92DF38B84D14}"/>
                </a:ext>
              </a:extLst>
            </p:cNvPr>
            <p:cNvSpPr txBox="1"/>
            <p:nvPr/>
          </p:nvSpPr>
          <p:spPr>
            <a:xfrm rot="16200000">
              <a:off x="5443736" y="4558030"/>
              <a:ext cx="1002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b="1" dirty="0">
                  <a:ea typeface="游ゴシック" panose="020B0400000000000000" pitchFamily="50" charset="-128"/>
                </a:rPr>
                <a:t>purifier</a:t>
              </a:r>
              <a:endParaRPr kumimoji="1" lang="ja-JP" altLang="en-US" b="1" dirty="0" err="1">
                <a:ea typeface="游ゴシック" panose="020B0400000000000000" pitchFamily="50" charset="-128"/>
              </a:endParaRP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F3DF4294-FE35-F7D1-1546-2CC9590C435B}"/>
                </a:ext>
              </a:extLst>
            </p:cNvPr>
            <p:cNvSpPr txBox="1"/>
            <p:nvPr/>
          </p:nvSpPr>
          <p:spPr>
            <a:xfrm>
              <a:off x="6109197" y="3145133"/>
              <a:ext cx="12367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sz="1400" b="1" dirty="0">
                  <a:ea typeface="游ゴシック" panose="020B0400000000000000" pitchFamily="50" charset="-128"/>
                </a:rPr>
                <a:t>vent</a:t>
              </a:r>
            </a:p>
            <a:p>
              <a:pPr algn="l"/>
              <a:r>
                <a:rPr kumimoji="1" lang="en-US" altLang="ja-JP" sz="1400" b="1" dirty="0">
                  <a:ea typeface="游ゴシック" panose="020B0400000000000000" pitchFamily="50" charset="-128"/>
                </a:rPr>
                <a:t>~0.4 L/min</a:t>
              </a:r>
              <a:endParaRPr kumimoji="1" lang="ja-JP" altLang="en-US" sz="1400" b="1" dirty="0" err="1">
                <a:ea typeface="游ゴシック" panose="020B0400000000000000" pitchFamily="50" charset="-128"/>
              </a:endParaRPr>
            </a:p>
          </p:txBody>
        </p:sp>
      </p:grp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8EEAE209-A2D7-04A1-6EDC-5375EE73EB38}"/>
              </a:ext>
            </a:extLst>
          </p:cNvPr>
          <p:cNvSpPr txBox="1"/>
          <p:nvPr/>
        </p:nvSpPr>
        <p:spPr>
          <a:xfrm>
            <a:off x="9891198" y="4388736"/>
            <a:ext cx="835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rgbClr val="0070C0"/>
                </a:solidFill>
                <a:ea typeface="游ゴシック" panose="020B0400000000000000" pitchFamily="50" charset="-128"/>
              </a:rPr>
              <a:t>H2O</a:t>
            </a:r>
          </a:p>
          <a:p>
            <a:pPr algn="l"/>
            <a:r>
              <a:rPr kumimoji="1" lang="en-US" altLang="ja-JP" sz="240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O2</a:t>
            </a:r>
            <a:endParaRPr kumimoji="1" lang="ja-JP" altLang="en-US" sz="2400" b="1" dirty="0" err="1">
              <a:solidFill>
                <a:srgbClr val="FF0000"/>
              </a:solidFill>
              <a:ea typeface="游ゴシック" panose="020B0400000000000000" pitchFamily="50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820D1DB3-7300-A237-4D6F-1BCE6504E48B}"/>
              </a:ext>
            </a:extLst>
          </p:cNvPr>
          <p:cNvSpPr txBox="1"/>
          <p:nvPr/>
        </p:nvSpPr>
        <p:spPr>
          <a:xfrm>
            <a:off x="6920443" y="3730084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b="1" dirty="0">
                <a:ea typeface="游ゴシック" panose="020B0400000000000000" pitchFamily="50" charset="-128"/>
              </a:rPr>
              <a:t>ppm</a:t>
            </a:r>
            <a:endParaRPr kumimoji="1" lang="ja-JP" altLang="en-US" sz="2000" b="1" dirty="0" err="1">
              <a:ea typeface="游ゴシック" panose="020B0400000000000000" pitchFamily="50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E45B487B-449B-164A-56BA-161962264394}"/>
              </a:ext>
            </a:extLst>
          </p:cNvPr>
          <p:cNvSpPr txBox="1"/>
          <p:nvPr/>
        </p:nvSpPr>
        <p:spPr>
          <a:xfrm>
            <a:off x="11234292" y="6235237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b="1" dirty="0">
                <a:ea typeface="游ゴシック" panose="020B0400000000000000" pitchFamily="50" charset="-128"/>
              </a:rPr>
              <a:t>time</a:t>
            </a:r>
            <a:endParaRPr kumimoji="1" lang="ja-JP" altLang="en-US" sz="2000" b="1" dirty="0" err="1">
              <a:ea typeface="游ゴシック" panose="020B0400000000000000" pitchFamily="50" charset="-128"/>
            </a:endParaRPr>
          </a:p>
        </p:txBody>
      </p: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5D78AEDF-6767-5ED7-5A12-BED09C7563E0}"/>
              </a:ext>
            </a:extLst>
          </p:cNvPr>
          <p:cNvCxnSpPr>
            <a:cxnSpLocks/>
          </p:cNvCxnSpPr>
          <p:nvPr/>
        </p:nvCxnSpPr>
        <p:spPr>
          <a:xfrm>
            <a:off x="8040216" y="6456358"/>
            <a:ext cx="3024336" cy="0"/>
          </a:xfrm>
          <a:prstGeom prst="straightConnector1">
            <a:avLst/>
          </a:prstGeom>
          <a:ln w="34925" cap="rnd">
            <a:solidFill>
              <a:schemeClr val="tx1"/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A6C75132-C918-810F-831A-7B3AD868DD58}"/>
              </a:ext>
            </a:extLst>
          </p:cNvPr>
          <p:cNvSpPr txBox="1"/>
          <p:nvPr/>
        </p:nvSpPr>
        <p:spPr>
          <a:xfrm>
            <a:off x="9000790" y="6470913"/>
            <a:ext cx="104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dirty="0">
                <a:ea typeface="游ゴシック" panose="020B0400000000000000" pitchFamily="50" charset="-128"/>
              </a:rPr>
              <a:t>2 weeks</a:t>
            </a:r>
            <a:endParaRPr kumimoji="1" lang="ja-JP" altLang="en-US" b="1" dirty="0" err="1">
              <a:ea typeface="游ゴシック" panose="020B0400000000000000" pitchFamily="50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AC4DC57-71F9-9E5E-5C5E-A7BAB9A482A9}"/>
              </a:ext>
            </a:extLst>
          </p:cNvPr>
          <p:cNvSpPr txBox="1"/>
          <p:nvPr/>
        </p:nvSpPr>
        <p:spPr>
          <a:xfrm>
            <a:off x="5617477" y="6329136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b="1" dirty="0">
                <a:ea typeface="游ゴシック" panose="020B0400000000000000" pitchFamily="50" charset="-128"/>
              </a:rPr>
              <a:t>purified gas</a:t>
            </a:r>
          </a:p>
          <a:p>
            <a:pPr algn="l"/>
            <a:r>
              <a:rPr kumimoji="1" lang="en-US" altLang="ja-JP" sz="1400" b="1" dirty="0">
                <a:ea typeface="游ゴシック" panose="020B0400000000000000" pitchFamily="50" charset="-128"/>
              </a:rPr>
              <a:t>~7 L/min</a:t>
            </a:r>
            <a:endParaRPr kumimoji="1" lang="ja-JP" altLang="en-US" sz="1400" b="1" dirty="0" err="1"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2613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6B5B8B-94D9-9E9B-72E6-22C7718E7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HBD response to pion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D3145E-C828-3652-4106-65A541EC4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search for a HBD signal around the projected position of a track</a:t>
            </a:r>
          </a:p>
          <a:p>
            <a:pPr lvl="1"/>
            <a:r>
              <a:rPr lang="en-US" altLang="ja-JP" dirty="0"/>
              <a:t>tracking with SSD and GEM trackers in front of the HBD</a:t>
            </a:r>
          </a:p>
          <a:p>
            <a:pPr lvl="1"/>
            <a:r>
              <a:rPr lang="en-US" altLang="ja-JP" dirty="0"/>
              <a:t>pion ID with lead-glass calorimeter behind the HBD</a:t>
            </a:r>
          </a:p>
          <a:p>
            <a:r>
              <a:rPr lang="en-US" altLang="ja-JP" dirty="0" err="1"/>
              <a:t>ave.</a:t>
            </a:r>
            <a:r>
              <a:rPr lang="en-US" altLang="ja-JP" dirty="0"/>
              <a:t> charge and cluster size are both consistent with the expected result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6E8E50-4987-8C3B-19E2-BFA698B09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7CF-7566-4F2A-A1A8-FC120A643590}" type="datetime1">
              <a:rPr lang="en-US" altLang="ja-JP" smtClean="0"/>
              <a:pPr/>
              <a:t>12/12/2022</a:t>
            </a:fld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53EC3A0-2F69-3FFC-9CA7-DDFC7BFC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ja-JP" smtClean="0"/>
              <a:pPr/>
              <a:t>12</a:t>
            </a:fld>
            <a:endParaRPr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F338809-F3B5-2AA3-159F-3DAD66D62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3262269"/>
            <a:ext cx="4789480" cy="3310376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39E70B5-86DA-6591-0030-9BFB844BEEFC}"/>
              </a:ext>
            </a:extLst>
          </p:cNvPr>
          <p:cNvCxnSpPr>
            <a:cxnSpLocks/>
          </p:cNvCxnSpPr>
          <p:nvPr/>
        </p:nvCxnSpPr>
        <p:spPr>
          <a:xfrm flipH="1">
            <a:off x="1775520" y="3592964"/>
            <a:ext cx="433028" cy="674367"/>
          </a:xfrm>
          <a:prstGeom prst="straightConnector1">
            <a:avLst/>
          </a:prstGeom>
          <a:ln w="38100" cap="rnd">
            <a:solidFill>
              <a:schemeClr val="accent6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9D5EEA2-5EE4-7326-AB54-77C205C78174}"/>
              </a:ext>
            </a:extLst>
          </p:cNvPr>
          <p:cNvSpPr txBox="1"/>
          <p:nvPr/>
        </p:nvSpPr>
        <p:spPr>
          <a:xfrm>
            <a:off x="2208548" y="3383089"/>
            <a:ext cx="17992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dirty="0">
                <a:ea typeface="游ゴシック" panose="020B0400000000000000" pitchFamily="50" charset="-128"/>
              </a:rPr>
              <a:t>hit threshold</a:t>
            </a:r>
            <a:endParaRPr kumimoji="1" lang="ja-JP" altLang="en-US" sz="2000" b="1" dirty="0" err="1">
              <a:ea typeface="游ゴシック" panose="020B04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D24B13E-6B2E-0535-988B-45EA32210BCF}"/>
                  </a:ext>
                </a:extLst>
              </p:cNvPr>
              <p:cNvSpPr txBox="1"/>
              <p:nvPr/>
            </p:nvSpPr>
            <p:spPr>
              <a:xfrm>
                <a:off x="2783632" y="4306062"/>
                <a:ext cx="29101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𝐜𝐡𝐚𝐫𝐠𝐞</m:t>
                          </m:r>
                        </m:e>
                      </m:d>
                      <m:r>
                        <a:rPr kumimoji="1" lang="en-US" altLang="ja-JP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kumimoji="1" lang="en-US" altLang="ja-JP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kumimoji="1" lang="en-US" altLang="ja-JP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𝒑𝒆</m:t>
                      </m:r>
                    </m:oMath>
                  </m:oMathPara>
                </a14:m>
                <a:endParaRPr kumimoji="1" lang="en-US" altLang="ja-JP" sz="2400" b="1" i="1" dirty="0">
                  <a:latin typeface="游ゴシック" panose="020B04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D24B13E-6B2E-0535-988B-45EA32210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632" y="4306062"/>
                <a:ext cx="2910175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FC043D53-68FD-C613-FA50-38914CD84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54" y="3185455"/>
            <a:ext cx="5086625" cy="3449551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2C144AF-BA7C-4D8B-24B7-C9A0FBBA08A6}"/>
              </a:ext>
            </a:extLst>
          </p:cNvPr>
          <p:cNvSpPr txBox="1"/>
          <p:nvPr/>
        </p:nvSpPr>
        <p:spPr>
          <a:xfrm>
            <a:off x="4576116" y="6434951"/>
            <a:ext cx="19474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dirty="0">
                <a:ea typeface="游ゴシック" panose="020B0400000000000000" pitchFamily="50" charset="-128"/>
              </a:rPr>
              <a:t>photoelectron</a:t>
            </a:r>
            <a:endParaRPr kumimoji="1" lang="ja-JP" altLang="en-US" sz="2000" b="1" dirty="0" err="1">
              <a:ea typeface="游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4054385-4B86-07C6-D052-2EC7B53584A7}"/>
              </a:ext>
            </a:extLst>
          </p:cNvPr>
          <p:cNvSpPr txBox="1"/>
          <p:nvPr/>
        </p:nvSpPr>
        <p:spPr>
          <a:xfrm rot="16200000">
            <a:off x="702327" y="3602285"/>
            <a:ext cx="10074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dirty="0">
                <a:ea typeface="游ゴシック" panose="020B0400000000000000" pitchFamily="50" charset="-128"/>
              </a:rPr>
              <a:t>counts</a:t>
            </a:r>
            <a:endParaRPr kumimoji="1" lang="ja-JP" altLang="en-US" sz="2000" b="1" dirty="0" err="1">
              <a:ea typeface="游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9E13EA7-0361-59A0-1280-78F9BD9F63D4}"/>
              </a:ext>
            </a:extLst>
          </p:cNvPr>
          <p:cNvSpPr txBox="1"/>
          <p:nvPr/>
        </p:nvSpPr>
        <p:spPr>
          <a:xfrm>
            <a:off x="9802017" y="6368795"/>
            <a:ext cx="15387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dirty="0">
                <a:ea typeface="游ゴシック" panose="020B0400000000000000" pitchFamily="50" charset="-128"/>
              </a:rPr>
              <a:t>cluster size</a:t>
            </a:r>
            <a:endParaRPr kumimoji="1" lang="ja-JP" altLang="en-US" sz="2000" b="1" dirty="0" err="1">
              <a:ea typeface="游ゴシック" panose="020B04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31D43C0-F9DE-9D50-56D8-76192A07CC91}"/>
              </a:ext>
            </a:extLst>
          </p:cNvPr>
          <p:cNvSpPr txBox="1"/>
          <p:nvPr/>
        </p:nvSpPr>
        <p:spPr>
          <a:xfrm rot="16200000">
            <a:off x="6276917" y="3741103"/>
            <a:ext cx="102431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dirty="0">
                <a:ea typeface="游ゴシック" panose="020B0400000000000000" pitchFamily="50" charset="-128"/>
              </a:rPr>
              <a:t>counts</a:t>
            </a:r>
            <a:endParaRPr kumimoji="1" lang="ja-JP" altLang="en-US" sz="2000" b="1" dirty="0" err="1">
              <a:ea typeface="游ゴシック" panose="020B04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0511C4F-FC05-B763-08DB-F2A0DDF7150A}"/>
              </a:ext>
            </a:extLst>
          </p:cNvPr>
          <p:cNvSpPr/>
          <p:nvPr/>
        </p:nvSpPr>
        <p:spPr>
          <a:xfrm>
            <a:off x="8976320" y="3185455"/>
            <a:ext cx="432048" cy="24354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818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5346E0-E4F2-6396-1EA9-69ACBD142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HBD response to electron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EC8A4B-AFB9-5E09-3773-3739A3AEB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Lead-glass calorimeter is used for </a:t>
            </a:r>
            <a:r>
              <a:rPr lang="en-US" altLang="ja-JP" dirty="0" err="1"/>
              <a:t>eID</a:t>
            </a:r>
            <a:r>
              <a:rPr lang="en-US" altLang="ja-JP" dirty="0"/>
              <a:t> and position matching</a:t>
            </a:r>
          </a:p>
          <a:p>
            <a:r>
              <a:rPr lang="en-US" altLang="ja-JP" dirty="0"/>
              <a:t>we observed 11±1 </a:t>
            </a:r>
            <a:r>
              <a:rPr lang="en-US" altLang="ja-JP" dirty="0" err="1"/>
              <a:t>p.e.</a:t>
            </a:r>
            <a:endParaRPr lang="en-US" altLang="ja-JP" dirty="0"/>
          </a:p>
          <a:p>
            <a:r>
              <a:rPr lang="en-US" altLang="ja-JP" dirty="0"/>
              <a:t>expected performance is 11</a:t>
            </a:r>
            <a:r>
              <a:rPr lang="ja-JP" altLang="en-US" dirty="0"/>
              <a:t>＋</a:t>
            </a:r>
            <a:r>
              <a:rPr lang="en-US" altLang="ja-JP" dirty="0"/>
              <a:t>1 </a:t>
            </a:r>
            <a:r>
              <a:rPr lang="en-US" altLang="ja-JP" dirty="0" err="1"/>
              <a:t>p.e.</a:t>
            </a:r>
            <a:r>
              <a:rPr lang="en-US" altLang="ja-JP" dirty="0"/>
              <a:t> and consistent with the observed result</a:t>
            </a:r>
          </a:p>
          <a:p>
            <a:r>
              <a:rPr lang="en-US" altLang="ja-JP" dirty="0"/>
              <a:t>an electron candidate leaves a multiple-pads hit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3131C3-C110-D48E-40BD-8A8F75BDD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7CF-7566-4F2A-A1A8-FC120A643590}" type="datetime1">
              <a:rPr lang="en-US" altLang="ja-JP" smtClean="0"/>
              <a:pPr/>
              <a:t>12/12/2022</a:t>
            </a:fld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D16DEC2-7133-BA1E-9D7B-BA0FC6F4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ja-JP" smtClean="0"/>
              <a:pPr/>
              <a:t>13</a:t>
            </a:fld>
            <a:endParaRPr lang="en-US" altLang="ja-JP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C3F56E6-DAB6-0212-9A88-68118D101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06" y="3143218"/>
            <a:ext cx="8021729" cy="349624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D4DE40-264E-20C8-A0A4-449E404730AE}"/>
              </a:ext>
            </a:extLst>
          </p:cNvPr>
          <p:cNvSpPr txBox="1"/>
          <p:nvPr/>
        </p:nvSpPr>
        <p:spPr>
          <a:xfrm>
            <a:off x="5912912" y="3796061"/>
            <a:ext cx="1948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dirty="0">
                <a:solidFill>
                  <a:schemeClr val="accent2"/>
                </a:solidFill>
                <a:ea typeface="游ゴシック" panose="020B0400000000000000" pitchFamily="50" charset="-128"/>
              </a:rPr>
              <a:t>Poisson mean</a:t>
            </a:r>
          </a:p>
          <a:p>
            <a:pPr algn="l"/>
            <a:r>
              <a:rPr kumimoji="1" lang="en-US" altLang="ja-JP" sz="2000" b="1" dirty="0">
                <a:solidFill>
                  <a:schemeClr val="accent2"/>
                </a:solidFill>
                <a:ea typeface="游ゴシック" panose="020B0400000000000000" pitchFamily="50" charset="-128"/>
              </a:rPr>
              <a:t>λ: 11±1 </a:t>
            </a:r>
            <a:r>
              <a:rPr kumimoji="1" lang="en-US" altLang="ja-JP" sz="2000" b="1" dirty="0" err="1">
                <a:solidFill>
                  <a:schemeClr val="accent2"/>
                </a:solidFill>
                <a:ea typeface="游ゴシック" panose="020B0400000000000000" pitchFamily="50" charset="-128"/>
              </a:rPr>
              <a:t>p.e.</a:t>
            </a:r>
            <a:endParaRPr kumimoji="1" lang="ja-JP" altLang="en-US" sz="2000" b="1" dirty="0" err="1">
              <a:solidFill>
                <a:schemeClr val="accent2"/>
              </a:solidFill>
              <a:ea typeface="游ゴシック" panose="020B0400000000000000" pitchFamily="50" charset="-128"/>
            </a:endParaRPr>
          </a:p>
        </p:txBody>
      </p:sp>
      <p:pic>
        <p:nvPicPr>
          <p:cNvPr id="8" name="図 7" descr="グラフ, 折れ線グラフ, 箱ひげ図&#10;&#10;自動的に生成された説明">
            <a:extLst>
              <a:ext uri="{FF2B5EF4-FFF2-40B4-BE49-F238E27FC236}">
                <a16:creationId xmlns:a16="http://schemas.microsoft.com/office/drawing/2014/main" id="{283622E9-7AC9-405D-8825-3893FFDD9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943" y="3612967"/>
            <a:ext cx="4043208" cy="274194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A79E692-C3D8-C023-DE2E-95EE5B5C73E1}"/>
              </a:ext>
            </a:extLst>
          </p:cNvPr>
          <p:cNvSpPr txBox="1"/>
          <p:nvPr/>
        </p:nvSpPr>
        <p:spPr>
          <a:xfrm>
            <a:off x="2063552" y="6388324"/>
            <a:ext cx="19474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dirty="0">
                <a:ea typeface="游ゴシック" panose="020B0400000000000000" pitchFamily="50" charset="-128"/>
              </a:rPr>
              <a:t>photoelectron</a:t>
            </a:r>
            <a:endParaRPr kumimoji="1" lang="ja-JP" altLang="en-US" sz="2000" b="1" dirty="0" err="1">
              <a:ea typeface="游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6AC4943-5024-0178-871E-D08455E38FE4}"/>
              </a:ext>
            </a:extLst>
          </p:cNvPr>
          <p:cNvSpPr txBox="1"/>
          <p:nvPr/>
        </p:nvSpPr>
        <p:spPr>
          <a:xfrm>
            <a:off x="5974482" y="6396548"/>
            <a:ext cx="19474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dirty="0">
                <a:ea typeface="游ゴシック" panose="020B0400000000000000" pitchFamily="50" charset="-128"/>
              </a:rPr>
              <a:t>photoelectron</a:t>
            </a:r>
            <a:endParaRPr kumimoji="1" lang="ja-JP" altLang="en-US" sz="2000" b="1" dirty="0" err="1"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1CF15B9-40B3-BA3B-D94A-CAA3A9E9AEA1}"/>
              </a:ext>
            </a:extLst>
          </p:cNvPr>
          <p:cNvSpPr txBox="1"/>
          <p:nvPr/>
        </p:nvSpPr>
        <p:spPr>
          <a:xfrm rot="16200000">
            <a:off x="3651089" y="3760367"/>
            <a:ext cx="10819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dirty="0">
                <a:ea typeface="游ゴシック" panose="020B0400000000000000" pitchFamily="50" charset="-128"/>
              </a:rPr>
              <a:t>counts</a:t>
            </a:r>
            <a:endParaRPr kumimoji="1" lang="ja-JP" altLang="en-US" sz="2000" b="1" dirty="0" err="1">
              <a:ea typeface="游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DF8D9D1-94C3-AB96-C9B6-C70143F83C76}"/>
              </a:ext>
            </a:extLst>
          </p:cNvPr>
          <p:cNvSpPr txBox="1"/>
          <p:nvPr/>
        </p:nvSpPr>
        <p:spPr>
          <a:xfrm rot="16200000">
            <a:off x="-286238" y="3804931"/>
            <a:ext cx="10819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dirty="0">
                <a:ea typeface="游ゴシック" panose="020B0400000000000000" pitchFamily="50" charset="-128"/>
              </a:rPr>
              <a:t>counts</a:t>
            </a:r>
            <a:endParaRPr kumimoji="1" lang="ja-JP" altLang="en-US" sz="2000" b="1" dirty="0" err="1">
              <a:ea typeface="游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321AC52-01A6-AE52-6D42-660A9375DE3D}"/>
              </a:ext>
            </a:extLst>
          </p:cNvPr>
          <p:cNvSpPr txBox="1"/>
          <p:nvPr/>
        </p:nvSpPr>
        <p:spPr>
          <a:xfrm rot="16200000">
            <a:off x="7425315" y="3864899"/>
            <a:ext cx="10819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dirty="0">
                <a:ea typeface="游ゴシック" panose="020B0400000000000000" pitchFamily="50" charset="-128"/>
              </a:rPr>
              <a:t>counts</a:t>
            </a:r>
            <a:endParaRPr kumimoji="1" lang="ja-JP" altLang="en-US" sz="2000" b="1" dirty="0" err="1">
              <a:ea typeface="游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5808319-5C02-1FE8-BF52-97BEE0746F48}"/>
              </a:ext>
            </a:extLst>
          </p:cNvPr>
          <p:cNvSpPr txBox="1"/>
          <p:nvPr/>
        </p:nvSpPr>
        <p:spPr>
          <a:xfrm>
            <a:off x="10391460" y="6154858"/>
            <a:ext cx="160919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dirty="0">
                <a:ea typeface="游ゴシック" panose="020B0400000000000000" pitchFamily="50" charset="-128"/>
              </a:rPr>
              <a:t>cluster size</a:t>
            </a:r>
            <a:endParaRPr kumimoji="1" lang="ja-JP" altLang="en-US" sz="2000" b="1" dirty="0" err="1">
              <a:ea typeface="游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56011B5-9084-1532-9223-CCDA2D37F3E7}"/>
              </a:ext>
            </a:extLst>
          </p:cNvPr>
          <p:cNvSpPr/>
          <p:nvPr/>
        </p:nvSpPr>
        <p:spPr>
          <a:xfrm>
            <a:off x="9655494" y="3599085"/>
            <a:ext cx="936104" cy="16758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4FC0FCA-D7BB-B796-5BEF-7BED2AD73738}"/>
              </a:ext>
            </a:extLst>
          </p:cNvPr>
          <p:cNvSpPr txBox="1"/>
          <p:nvPr/>
        </p:nvSpPr>
        <p:spPr>
          <a:xfrm>
            <a:off x="1405728" y="3599085"/>
            <a:ext cx="2370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rgbClr val="0070C0"/>
                </a:solidFill>
                <a:ea typeface="游ゴシック" panose="020B0400000000000000" pitchFamily="50" charset="-128"/>
              </a:rPr>
              <a:t>pion w/ LG</a:t>
            </a:r>
          </a:p>
          <a:p>
            <a:pPr algn="l"/>
            <a:r>
              <a:rPr kumimoji="1" lang="en-US" altLang="ja-JP" sz="240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electron w/ LG </a:t>
            </a:r>
            <a:endParaRPr kumimoji="1" lang="ja-JP" altLang="en-US" sz="2400" b="1" dirty="0" err="1">
              <a:solidFill>
                <a:srgbClr val="FF0000"/>
              </a:solidFill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5777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 descr="電子機器, 回路 が含まれている画像&#10;&#10;自動的に生成された説明">
            <a:extLst>
              <a:ext uri="{FF2B5EF4-FFF2-40B4-BE49-F238E27FC236}">
                <a16:creationId xmlns:a16="http://schemas.microsoft.com/office/drawing/2014/main" id="{FFCF5496-890D-6DFF-4969-CC0068123C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28" y="3995369"/>
            <a:ext cx="1902385" cy="253651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33A4CBC-D50F-3DBB-B9E1-3B00BF80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</a:t>
            </a:r>
            <a:r>
              <a:rPr kumimoji="1" lang="en-US" altLang="ja-JP" dirty="0"/>
              <a:t>rigger efficiency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69486A-E7B1-6A2C-EA75-A91D5FABA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HBD </a:t>
            </a:r>
            <a:r>
              <a:rPr lang="en-US" altLang="ja-JP" dirty="0"/>
              <a:t>issues a trigger signal via ASD connected to the bottom surface of the bottom GEM</a:t>
            </a:r>
          </a:p>
          <a:p>
            <a:pPr lvl="1"/>
            <a:r>
              <a:rPr lang="en-US" altLang="ja-JP" dirty="0"/>
              <a:t>30x30 cm2 GEM foil segmented into 9 trigger-tiles</a:t>
            </a:r>
          </a:p>
          <a:p>
            <a:r>
              <a:rPr lang="en-US" altLang="ja-JP" dirty="0"/>
              <a:t>d</a:t>
            </a:r>
            <a:r>
              <a:rPr kumimoji="1" lang="en-US" altLang="ja-JP" dirty="0"/>
              <a:t>ue to </a:t>
            </a:r>
            <a:r>
              <a:rPr lang="en-US" altLang="ja-JP" dirty="0"/>
              <a:t>noise, a very shallow curve around the threshold is observed</a:t>
            </a:r>
          </a:p>
          <a:p>
            <a:pPr lvl="1"/>
            <a:r>
              <a:rPr lang="en-US" altLang="ja-JP" dirty="0"/>
              <a:t>detector capacitance of each segment is ~5 </a:t>
            </a:r>
            <a:r>
              <a:rPr lang="en-US" altLang="ja-JP" dirty="0" err="1"/>
              <a:t>nF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77D072-76F4-B656-5863-F9000D7C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7CF-7566-4F2A-A1A8-FC120A643590}" type="datetime1">
              <a:rPr lang="en-US" altLang="ja-JP" smtClean="0"/>
              <a:pPr/>
              <a:t>12/12/2022</a:t>
            </a:fld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281B51-0B10-50AC-602E-289AB0D2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ja-JP" smtClean="0"/>
              <a:pPr/>
              <a:t>14</a:t>
            </a:fld>
            <a:endParaRPr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D56FD53-2423-C7AD-54D2-F251C70DD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795" y="3331433"/>
            <a:ext cx="4726546" cy="327411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EA97E2-504B-A5A9-B0BA-845C54F46DC2}"/>
              </a:ext>
            </a:extLst>
          </p:cNvPr>
          <p:cNvSpPr txBox="1"/>
          <p:nvPr/>
        </p:nvSpPr>
        <p:spPr>
          <a:xfrm>
            <a:off x="7392144" y="3027903"/>
            <a:ext cx="1918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b="1" dirty="0">
                <a:solidFill>
                  <a:srgbClr val="FF0000"/>
                </a:solidFill>
                <a:ea typeface="游ゴシック" panose="020B0400000000000000" pitchFamily="50" charset="-128"/>
              </a:rPr>
              <a:t>ASD threshold</a:t>
            </a:r>
            <a:endParaRPr kumimoji="1" lang="ja-JP" altLang="en-US" sz="2000" b="1" dirty="0" err="1">
              <a:solidFill>
                <a:srgbClr val="FF0000"/>
              </a:solidFill>
              <a:ea typeface="游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00E15A7-17FB-79E9-4B7E-752AA031252D}"/>
              </a:ext>
            </a:extLst>
          </p:cNvPr>
          <p:cNvSpPr txBox="1"/>
          <p:nvPr/>
        </p:nvSpPr>
        <p:spPr>
          <a:xfrm>
            <a:off x="10056440" y="6461286"/>
            <a:ext cx="19474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dirty="0">
                <a:ea typeface="游ゴシック" panose="020B0400000000000000" pitchFamily="50" charset="-128"/>
              </a:rPr>
              <a:t>photoelectron</a:t>
            </a:r>
            <a:endParaRPr kumimoji="1" lang="ja-JP" altLang="en-US" sz="2000" b="1" dirty="0" err="1">
              <a:ea typeface="游ゴシック" panose="020B04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6FB7130-F9D7-1044-8DDB-9D5A975DA1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3665" y="3169209"/>
            <a:ext cx="2965670" cy="3954226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0575DE6-4A4D-27EA-8C89-FF8220C689D6}"/>
              </a:ext>
            </a:extLst>
          </p:cNvPr>
          <p:cNvSpPr/>
          <p:nvPr/>
        </p:nvSpPr>
        <p:spPr>
          <a:xfrm>
            <a:off x="1343472" y="3861048"/>
            <a:ext cx="720080" cy="720080"/>
          </a:xfrm>
          <a:prstGeom prst="rect">
            <a:avLst/>
          </a:prstGeom>
          <a:solidFill>
            <a:schemeClr val="accent4">
              <a:alpha val="4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3B7D3F6-CD20-CA1C-C6CB-27AA5E70F1D2}"/>
              </a:ext>
            </a:extLst>
          </p:cNvPr>
          <p:cNvSpPr/>
          <p:nvPr/>
        </p:nvSpPr>
        <p:spPr>
          <a:xfrm>
            <a:off x="1343472" y="4667846"/>
            <a:ext cx="720080" cy="720080"/>
          </a:xfrm>
          <a:prstGeom prst="rect">
            <a:avLst/>
          </a:prstGeom>
          <a:solidFill>
            <a:schemeClr val="accent4">
              <a:alpha val="4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AA2799A-1270-5730-D493-96C8A2D4BC84}"/>
              </a:ext>
            </a:extLst>
          </p:cNvPr>
          <p:cNvSpPr/>
          <p:nvPr/>
        </p:nvSpPr>
        <p:spPr>
          <a:xfrm>
            <a:off x="1343472" y="5480079"/>
            <a:ext cx="720080" cy="720080"/>
          </a:xfrm>
          <a:prstGeom prst="rect">
            <a:avLst/>
          </a:prstGeom>
          <a:solidFill>
            <a:schemeClr val="accent4">
              <a:alpha val="4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2BFBF88-C805-21E1-13C5-A1ED7989E727}"/>
              </a:ext>
            </a:extLst>
          </p:cNvPr>
          <p:cNvSpPr/>
          <p:nvPr/>
        </p:nvSpPr>
        <p:spPr>
          <a:xfrm>
            <a:off x="2178462" y="3861048"/>
            <a:ext cx="720080" cy="720080"/>
          </a:xfrm>
          <a:prstGeom prst="rect">
            <a:avLst/>
          </a:prstGeom>
          <a:solidFill>
            <a:schemeClr val="accent4">
              <a:alpha val="4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10F9E7C-63FF-A1CE-26A9-DF23DEB6FF52}"/>
              </a:ext>
            </a:extLst>
          </p:cNvPr>
          <p:cNvSpPr/>
          <p:nvPr/>
        </p:nvSpPr>
        <p:spPr>
          <a:xfrm>
            <a:off x="2178462" y="4667846"/>
            <a:ext cx="720080" cy="720080"/>
          </a:xfrm>
          <a:prstGeom prst="rect">
            <a:avLst/>
          </a:prstGeom>
          <a:solidFill>
            <a:schemeClr val="accent4">
              <a:alpha val="4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89C3D2D-A180-2693-DA96-6C0584D67DCC}"/>
              </a:ext>
            </a:extLst>
          </p:cNvPr>
          <p:cNvSpPr/>
          <p:nvPr/>
        </p:nvSpPr>
        <p:spPr>
          <a:xfrm>
            <a:off x="2178462" y="5480079"/>
            <a:ext cx="720080" cy="720080"/>
          </a:xfrm>
          <a:prstGeom prst="rect">
            <a:avLst/>
          </a:prstGeom>
          <a:solidFill>
            <a:schemeClr val="accent4">
              <a:alpha val="4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47EF054-AE9C-BB17-C4AC-1326FBA8C6E6}"/>
              </a:ext>
            </a:extLst>
          </p:cNvPr>
          <p:cNvSpPr/>
          <p:nvPr/>
        </p:nvSpPr>
        <p:spPr>
          <a:xfrm>
            <a:off x="3013452" y="3861048"/>
            <a:ext cx="720080" cy="720080"/>
          </a:xfrm>
          <a:prstGeom prst="rect">
            <a:avLst/>
          </a:prstGeom>
          <a:solidFill>
            <a:schemeClr val="accent4">
              <a:alpha val="4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7A0E4EA-A954-98D2-5411-D9B320883DB9}"/>
              </a:ext>
            </a:extLst>
          </p:cNvPr>
          <p:cNvSpPr/>
          <p:nvPr/>
        </p:nvSpPr>
        <p:spPr>
          <a:xfrm>
            <a:off x="3013452" y="4667846"/>
            <a:ext cx="720080" cy="720080"/>
          </a:xfrm>
          <a:prstGeom prst="rect">
            <a:avLst/>
          </a:prstGeom>
          <a:solidFill>
            <a:schemeClr val="accent4">
              <a:alpha val="4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C547178-F3D6-846A-B432-9776B640388D}"/>
              </a:ext>
            </a:extLst>
          </p:cNvPr>
          <p:cNvSpPr/>
          <p:nvPr/>
        </p:nvSpPr>
        <p:spPr>
          <a:xfrm>
            <a:off x="3013452" y="5480079"/>
            <a:ext cx="720080" cy="720080"/>
          </a:xfrm>
          <a:prstGeom prst="rect">
            <a:avLst/>
          </a:prstGeom>
          <a:solidFill>
            <a:schemeClr val="accent4">
              <a:alpha val="4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C3E6D15C-B3AB-B558-A5AB-DBBE97089614}"/>
              </a:ext>
            </a:extLst>
          </p:cNvPr>
          <p:cNvCxnSpPr>
            <a:cxnSpLocks/>
          </p:cNvCxnSpPr>
          <p:nvPr/>
        </p:nvCxnSpPr>
        <p:spPr>
          <a:xfrm>
            <a:off x="3863752" y="6202402"/>
            <a:ext cx="1080120" cy="0"/>
          </a:xfrm>
          <a:prstGeom prst="straightConnector1">
            <a:avLst/>
          </a:prstGeom>
          <a:ln w="50800" cap="rnd">
            <a:solidFill>
              <a:schemeClr val="accent4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231FEC4-84D0-143E-2079-C5F6FB7E30BC}"/>
              </a:ext>
            </a:extLst>
          </p:cNvPr>
          <p:cNvSpPr txBox="1"/>
          <p:nvPr/>
        </p:nvSpPr>
        <p:spPr>
          <a:xfrm>
            <a:off x="3980278" y="5670533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chemeClr val="accent4"/>
                </a:solidFill>
                <a:ea typeface="游ゴシック" panose="020B0400000000000000" pitchFamily="50" charset="-128"/>
              </a:rPr>
              <a:t>9 </a:t>
            </a:r>
            <a:r>
              <a:rPr kumimoji="1" lang="en-US" altLang="ja-JP" sz="2400" b="1" dirty="0" err="1">
                <a:solidFill>
                  <a:schemeClr val="accent4"/>
                </a:solidFill>
                <a:ea typeface="游ゴシック" panose="020B0400000000000000" pitchFamily="50" charset="-128"/>
              </a:rPr>
              <a:t>ch</a:t>
            </a:r>
            <a:endParaRPr kumimoji="1" lang="ja-JP" altLang="en-US" sz="2400" b="1" dirty="0" err="1">
              <a:solidFill>
                <a:schemeClr val="accent4"/>
              </a:solidFill>
              <a:ea typeface="游ゴシック" panose="020B04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429A8E8-AC0A-E250-1880-0ACA02B19AE9}"/>
              </a:ext>
            </a:extLst>
          </p:cNvPr>
          <p:cNvSpPr txBox="1"/>
          <p:nvPr/>
        </p:nvSpPr>
        <p:spPr>
          <a:xfrm rot="16200000">
            <a:off x="6473873" y="3660993"/>
            <a:ext cx="12618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dirty="0">
                <a:ea typeface="游ゴシック" panose="020B0400000000000000" pitchFamily="50" charset="-128"/>
              </a:rPr>
              <a:t>trig. eff.</a:t>
            </a:r>
            <a:endParaRPr kumimoji="1" lang="ja-JP" altLang="en-US" sz="2000" b="1" dirty="0" err="1"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9710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4E571B-7C65-3C6B-FAA7-DA21006E0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</a:t>
            </a:r>
            <a:r>
              <a:rPr kumimoji="1" lang="en-US" altLang="ja-JP" dirty="0"/>
              <a:t>lectron detection efficiency and pion rejection power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09C494-E32D-6961-D61B-5A2D5E4B7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electron detection efficiency and pion rejection power at both the trigger level and the offline level are evaluated</a:t>
            </a:r>
          </a:p>
          <a:p>
            <a:pPr lvl="1"/>
            <a:r>
              <a:rPr kumimoji="1" lang="en-US" altLang="ja-JP" dirty="0"/>
              <a:t>At the trigger level, only a charge threshold is applied in an ASD board</a:t>
            </a:r>
          </a:p>
          <a:p>
            <a:pPr lvl="1"/>
            <a:r>
              <a:rPr lang="en-US" altLang="ja-JP" dirty="0"/>
              <a:t>At the offline level, a threshold for charge cluster size is applied as well as trigger level condition</a:t>
            </a:r>
          </a:p>
          <a:p>
            <a:r>
              <a:rPr lang="en-US" altLang="ja-JP" dirty="0"/>
              <a:t>pion rejection power at the trigger level is worse than we had expected due to noise of ASD</a:t>
            </a:r>
          </a:p>
          <a:p>
            <a:pPr lvl="1"/>
            <a:r>
              <a:rPr kumimoji="1" lang="en-US" altLang="ja-JP" dirty="0"/>
              <a:t>noise contr</a:t>
            </a:r>
            <a:r>
              <a:rPr lang="en-US" altLang="ja-JP" dirty="0"/>
              <a:t>ol</a:t>
            </a:r>
          </a:p>
          <a:p>
            <a:pPr lvl="1"/>
            <a:r>
              <a:rPr kumimoji="1" lang="en-US" altLang="ja-JP" dirty="0"/>
              <a:t>DAQ upgrade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8A2F5D-EDD9-BEB5-6EF0-EF97AB9AE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7CF-7566-4F2A-A1A8-FC120A643590}" type="datetime1">
              <a:rPr lang="en-US" altLang="ja-JP" smtClean="0"/>
              <a:pPr/>
              <a:t>12/12/2022</a:t>
            </a:fld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99B0D3C-7805-EE9E-E14F-563193AAA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ja-JP" smtClean="0"/>
              <a:pPr/>
              <a:t>15</a:t>
            </a:fld>
            <a:endParaRPr lang="en-US" altLang="ja-JP" dirty="0"/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BF79A6B0-30B9-8263-D253-7595A0CBB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887189"/>
              </p:ext>
            </p:extLst>
          </p:nvPr>
        </p:nvGraphicFramePr>
        <p:xfrm>
          <a:off x="983432" y="4812773"/>
          <a:ext cx="10615890" cy="1849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630">
                  <a:extLst>
                    <a:ext uri="{9D8B030D-6E8A-4147-A177-3AD203B41FA5}">
                      <a16:colId xmlns:a16="http://schemas.microsoft.com/office/drawing/2014/main" val="3348745879"/>
                    </a:ext>
                  </a:extLst>
                </a:gridCol>
                <a:gridCol w="3538630">
                  <a:extLst>
                    <a:ext uri="{9D8B030D-6E8A-4147-A177-3AD203B41FA5}">
                      <a16:colId xmlns:a16="http://schemas.microsoft.com/office/drawing/2014/main" val="3193961738"/>
                    </a:ext>
                  </a:extLst>
                </a:gridCol>
                <a:gridCol w="3538630">
                  <a:extLst>
                    <a:ext uri="{9D8B030D-6E8A-4147-A177-3AD203B41FA5}">
                      <a16:colId xmlns:a16="http://schemas.microsoft.com/office/drawing/2014/main" val="2747478398"/>
                    </a:ext>
                  </a:extLst>
                </a:gridCol>
              </a:tblGrid>
              <a:tr h="934884"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err="1">
                          <a:latin typeface="+mn-lt"/>
                        </a:rPr>
                        <a:t>eID</a:t>
                      </a:r>
                      <a:r>
                        <a:rPr kumimoji="1" lang="en-US" altLang="ja-JP" sz="2400" dirty="0">
                          <a:latin typeface="+mn-lt"/>
                        </a:rPr>
                        <a:t> efficiency</a:t>
                      </a:r>
                      <a:br>
                        <a:rPr kumimoji="1" lang="en-US" altLang="ja-JP" sz="2400" dirty="0">
                          <a:latin typeface="+mn-lt"/>
                        </a:rPr>
                      </a:br>
                      <a:r>
                        <a:rPr kumimoji="1" lang="en-US" altLang="ja-JP" sz="2400" dirty="0">
                          <a:latin typeface="+mn-lt"/>
                        </a:rPr>
                        <a:t>observed/expected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+mn-lt"/>
                        </a:rPr>
                        <a:t>pion rejection power</a:t>
                      </a:r>
                    </a:p>
                    <a:p>
                      <a:r>
                        <a:rPr kumimoji="1" lang="en-US" altLang="ja-JP" sz="2400" dirty="0">
                          <a:latin typeface="+mn-lt"/>
                        </a:rPr>
                        <a:t>observed/expected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215738"/>
                  </a:ext>
                </a:extLst>
              </a:tr>
              <a:tr h="383305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+mn-lt"/>
                        </a:rPr>
                        <a:t>trigger level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+mn-lt"/>
                        </a:rPr>
                        <a:t>0.63±0.03/0.68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accent6"/>
                          </a:solidFill>
                          <a:latin typeface="+mn-lt"/>
                        </a:rPr>
                        <a:t>0.043±0.005/0.02</a:t>
                      </a:r>
                      <a:endParaRPr kumimoji="1" lang="ja-JP" altLang="en-US" sz="24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843780"/>
                  </a:ext>
                </a:extLst>
              </a:tr>
              <a:tr h="383305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+mn-lt"/>
                        </a:rPr>
                        <a:t>offline level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+mn-lt"/>
                        </a:rPr>
                        <a:t>0.61±0.04/0.63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+mn-lt"/>
                        </a:rPr>
                        <a:t>0.009±0.002/0.006</a:t>
                      </a:r>
                      <a:endParaRPr kumimoji="1" lang="ja-JP" alt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289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124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2B56C0-50B4-31E1-1356-81212B31D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Conclusions and o</a:t>
            </a:r>
            <a:r>
              <a:rPr kumimoji="1" lang="en-US" altLang="ja-JP" dirty="0"/>
              <a:t>utlook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D5AF5F-0DEB-506C-5224-F5CC8C3B2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we performed commissioning runs for the J-PARC E16 spectrometer which was design to measure </a:t>
            </a:r>
            <a:r>
              <a:rPr kumimoji="1" lang="en-US" altLang="ja-JP" dirty="0" err="1"/>
              <a:t>dielectron</a:t>
            </a:r>
            <a:r>
              <a:rPr kumimoji="1" lang="en-US" altLang="ja-JP" dirty="0"/>
              <a:t> spectrum</a:t>
            </a:r>
          </a:p>
          <a:p>
            <a:r>
              <a:rPr lang="en-US" altLang="ja-JP" dirty="0"/>
              <a:t>Hadron blind detector is utilized for </a:t>
            </a:r>
            <a:r>
              <a:rPr lang="en-US" altLang="ja-JP" dirty="0" err="1"/>
              <a:t>eID</a:t>
            </a:r>
            <a:r>
              <a:rPr lang="en-US" altLang="ja-JP" dirty="0"/>
              <a:t> and works</a:t>
            </a:r>
          </a:p>
          <a:p>
            <a:pPr lvl="1"/>
            <a:r>
              <a:rPr lang="en-US" altLang="ja-JP" dirty="0"/>
              <a:t>expected response to electrons and </a:t>
            </a:r>
            <a:r>
              <a:rPr lang="en-US" altLang="ja-JP" dirty="0" err="1"/>
              <a:t>pions</a:t>
            </a:r>
            <a:endParaRPr lang="en-US" altLang="ja-JP" dirty="0"/>
          </a:p>
          <a:p>
            <a:pPr lvl="1"/>
            <a:r>
              <a:rPr lang="en-US" altLang="ja-JP" dirty="0"/>
              <a:t>recirculating gas system</a:t>
            </a:r>
          </a:p>
          <a:p>
            <a:r>
              <a:rPr lang="en-US" altLang="ja-JP" dirty="0"/>
              <a:t>ASD board for a trigger signal is so noisy that pion contamination increases</a:t>
            </a:r>
          </a:p>
          <a:p>
            <a:r>
              <a:rPr lang="en-US" altLang="ja-JP" dirty="0"/>
              <a:t>noise control by grounding and DAQ upgrade are on-going for the next beam time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DC18A7-FEB0-EE1B-A7EC-9641093D9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7CF-7566-4F2A-A1A8-FC120A643590}" type="datetime1">
              <a:rPr lang="en-US" altLang="ja-JP" smtClean="0"/>
              <a:pPr/>
              <a:t>12/12/2022</a:t>
            </a:fld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115E5B3-0BF2-B3E0-E0DC-3E12E630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ja-JP" smtClean="0"/>
              <a:pPr/>
              <a:t>16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3068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028059-ECA9-65A8-FDE0-0B69BB841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</a:t>
            </a:r>
            <a:r>
              <a:rPr kumimoji="1" lang="en-US" altLang="ja-JP" dirty="0"/>
              <a:t>utline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567B12-F28E-5428-2253-50E6FD1F1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J-PARC E16 experiment</a:t>
            </a:r>
          </a:p>
          <a:p>
            <a:r>
              <a:rPr kumimoji="1" lang="en-US" altLang="ja-JP" dirty="0"/>
              <a:t>hadron blind detector</a:t>
            </a:r>
            <a:r>
              <a:rPr lang="ja-JP" altLang="en-US" dirty="0"/>
              <a:t> </a:t>
            </a:r>
            <a:r>
              <a:rPr lang="en-US" altLang="ja-JP" dirty="0"/>
              <a:t>(HBD)</a:t>
            </a:r>
          </a:p>
          <a:p>
            <a:r>
              <a:rPr kumimoji="1" lang="en-US" altLang="ja-JP" dirty="0"/>
              <a:t>HBD commissioning</a:t>
            </a:r>
            <a:endParaRPr lang="en-US" altLang="ja-JP" dirty="0"/>
          </a:p>
          <a:p>
            <a:r>
              <a:rPr lang="en-US" altLang="ja-JP" dirty="0"/>
              <a:t>results</a:t>
            </a:r>
          </a:p>
          <a:p>
            <a:r>
              <a:rPr kumimoji="1" lang="en-US" altLang="ja-JP" dirty="0"/>
              <a:t>conclusions and outlook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6F8D1C-0A9C-CA06-F925-51F2FDB25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7CF-7566-4F2A-A1A8-FC120A643590}" type="datetime1">
              <a:rPr lang="en-US" altLang="ja-JP" smtClean="0"/>
              <a:pPr/>
              <a:t>12/12/2022</a:t>
            </a:fld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44680AC-96CB-659E-9B02-40E19154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ja-JP" smtClean="0"/>
              <a:pPr/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316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8996BC-A890-4BC3-8EC0-3C262EFB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J-PARC E16 experiment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144431F-0664-4CB5-A749-5DB4B370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ja-JP" smtClean="0"/>
              <a:pPr/>
              <a:t>3</a:t>
            </a:fld>
            <a:endParaRPr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DC4B356-8CDD-4BD6-BCC4-3D8653EF2E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1" t="5470" r="17066" b="2282"/>
          <a:stretch/>
        </p:blipFill>
        <p:spPr>
          <a:xfrm>
            <a:off x="6395276" y="947548"/>
            <a:ext cx="3031958" cy="307206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4CE8F97-0A0B-4E76-9AFD-81D402319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15582" r="18115" b="8599"/>
          <a:stretch/>
        </p:blipFill>
        <p:spPr>
          <a:xfrm rot="5400000">
            <a:off x="1690666" y="1107450"/>
            <a:ext cx="3191534" cy="287993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D75127F-6AFE-4986-86BB-F0B5B4CE4572}"/>
              </a:ext>
            </a:extLst>
          </p:cNvPr>
          <p:cNvCxnSpPr>
            <a:cxnSpLocks/>
          </p:cNvCxnSpPr>
          <p:nvPr/>
        </p:nvCxnSpPr>
        <p:spPr>
          <a:xfrm>
            <a:off x="6609992" y="2449572"/>
            <a:ext cx="2206776" cy="25488"/>
          </a:xfrm>
          <a:prstGeom prst="line">
            <a:avLst/>
          </a:prstGeom>
          <a:ln w="38100" cap="rnd">
            <a:solidFill>
              <a:schemeClr val="tx1"/>
            </a:solidFill>
            <a:prstDash val="solid"/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D868774-2E0C-448E-99B7-FBED8D7D1C38}"/>
              </a:ext>
            </a:extLst>
          </p:cNvPr>
          <p:cNvCxnSpPr>
            <a:cxnSpLocks/>
          </p:cNvCxnSpPr>
          <p:nvPr/>
        </p:nvCxnSpPr>
        <p:spPr>
          <a:xfrm>
            <a:off x="4772421" y="953920"/>
            <a:ext cx="1837571" cy="1458658"/>
          </a:xfrm>
          <a:prstGeom prst="line">
            <a:avLst/>
          </a:prstGeom>
          <a:ln w="50800" cap="rnd">
            <a:solidFill>
              <a:schemeClr val="tx1"/>
            </a:solidFill>
            <a:prstDash val="sysDot"/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ABC679E4-9CD7-4443-9208-8E0337DC1DDE}"/>
              </a:ext>
            </a:extLst>
          </p:cNvPr>
          <p:cNvCxnSpPr>
            <a:cxnSpLocks/>
          </p:cNvCxnSpPr>
          <p:nvPr/>
        </p:nvCxnSpPr>
        <p:spPr>
          <a:xfrm flipV="1">
            <a:off x="4772421" y="2475060"/>
            <a:ext cx="4044347" cy="1668124"/>
          </a:xfrm>
          <a:prstGeom prst="line">
            <a:avLst/>
          </a:prstGeom>
          <a:ln w="50800" cap="rnd">
            <a:solidFill>
              <a:schemeClr val="tx1"/>
            </a:solidFill>
            <a:prstDash val="sysDot"/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3BDF0941-27D8-49B9-8693-2E7D98AA07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35701" y="4585405"/>
            <a:ext cx="2793055" cy="1712444"/>
          </a:xfrm>
          <a:prstGeom prst="rect">
            <a:avLst/>
          </a:prstGeom>
        </p:spPr>
      </p:pic>
      <p:sp>
        <p:nvSpPr>
          <p:cNvPr id="20" name="矢印: 右 19">
            <a:extLst>
              <a:ext uri="{FF2B5EF4-FFF2-40B4-BE49-F238E27FC236}">
                <a16:creationId xmlns:a16="http://schemas.microsoft.com/office/drawing/2014/main" id="{58572886-CFCC-4C7A-A391-49F7A7F1974F}"/>
              </a:ext>
            </a:extLst>
          </p:cNvPr>
          <p:cNvSpPr/>
          <p:nvPr/>
        </p:nvSpPr>
        <p:spPr>
          <a:xfrm rot="20706942">
            <a:off x="6863149" y="2455441"/>
            <a:ext cx="910018" cy="279685"/>
          </a:xfrm>
          <a:prstGeom prst="rightArrow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7D76D9C8-6D90-4C38-B436-C71716F72F5F}"/>
                  </a:ext>
                </a:extLst>
              </p:cNvPr>
              <p:cNvSpPr txBox="1"/>
              <p:nvPr/>
            </p:nvSpPr>
            <p:spPr>
              <a:xfrm>
                <a:off x="223227" y="4417362"/>
                <a:ext cx="778314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altLang="ja-JP" sz="2400" b="1" dirty="0"/>
                  <a:t> </a:t>
                </a:r>
                <a:r>
                  <a:rPr lang="en-US" altLang="ja-JP" sz="2400" b="1" dirty="0" err="1"/>
                  <a:t>dielectron</a:t>
                </a:r>
                <a:r>
                  <a:rPr lang="en-US" altLang="ja-JP" sz="2400" b="1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sz="2400" b="1" dirty="0"/>
                  <a:t>) measurement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30 GeV </a:t>
                </a:r>
                <a:r>
                  <a:rPr lang="en-US" altLang="ja-JP" sz="2400" dirty="0" err="1"/>
                  <a:t>p+A</a:t>
                </a:r>
                <a:r>
                  <a:rPr lang="en-US" altLang="ja-JP" sz="2400" dirty="0"/>
                  <a:t> (fixed target), 10 MHz interaction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 err="1"/>
                  <a:t>eID</a:t>
                </a:r>
                <a:r>
                  <a:rPr lang="en-US" altLang="ja-JP" sz="2400" dirty="0"/>
                  <a:t> for up to ~3 GeV/c electrons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altLang="ja-JP" sz="2400" b="1" dirty="0">
                    <a:solidFill>
                      <a:schemeClr val="accent4"/>
                    </a:solidFill>
                  </a:rPr>
                  <a:t>6 mod. </a:t>
                </a:r>
                <a:r>
                  <a:rPr lang="en-US" altLang="ja-JP" sz="2400" b="1" dirty="0"/>
                  <a:t>installed for the commissioning run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26 mod. for the final design</a:t>
                </a: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7D76D9C8-6D90-4C38-B436-C71716F72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27" y="4417362"/>
                <a:ext cx="7783145" cy="1938992"/>
              </a:xfrm>
              <a:prstGeom prst="rect">
                <a:avLst/>
              </a:prstGeom>
              <a:blipFill>
                <a:blip r:embed="rId5"/>
                <a:stretch>
                  <a:fillRect l="-1097" t="-2201" b="-66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7A1C438-4870-4267-BD2B-B920CD2646B5}"/>
              </a:ext>
            </a:extLst>
          </p:cNvPr>
          <p:cNvSpPr txBox="1"/>
          <p:nvPr/>
        </p:nvSpPr>
        <p:spPr>
          <a:xfrm>
            <a:off x="7164503" y="2959920"/>
            <a:ext cx="8563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b="1" dirty="0">
                <a:solidFill>
                  <a:schemeClr val="accent6"/>
                </a:solidFill>
                <a:ea typeface="游ゴシック" panose="020B0400000000000000" pitchFamily="50" charset="-128"/>
              </a:rPr>
              <a:t>beam</a:t>
            </a:r>
            <a:endParaRPr kumimoji="1" lang="ja-JP" altLang="en-US" sz="2000" b="1" dirty="0" err="1">
              <a:solidFill>
                <a:schemeClr val="accent6"/>
              </a:solidFill>
              <a:ea typeface="游ゴシック" panose="020B0400000000000000" pitchFamily="50" charset="-128"/>
            </a:endParaRP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C3D521EA-9E07-450B-B2B9-966BC593A4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3276600" cy="365125"/>
          </a:xfrm>
        </p:spPr>
        <p:txBody>
          <a:bodyPr/>
          <a:lstStyle/>
          <a:p>
            <a:fld id="{CBD397CF-7566-4F2A-A1A8-FC120A643590}" type="datetime1">
              <a:rPr lang="en-US" altLang="ja-JP" smtClean="0"/>
              <a:pPr/>
              <a:t>12/12/2022</a:t>
            </a:fld>
            <a:endParaRPr lang="en-US" dirty="0"/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70CACD25-447A-1C93-E041-C4139ED9CD22}"/>
              </a:ext>
            </a:extLst>
          </p:cNvPr>
          <p:cNvSpPr/>
          <p:nvPr/>
        </p:nvSpPr>
        <p:spPr>
          <a:xfrm>
            <a:off x="1955179" y="2407574"/>
            <a:ext cx="918064" cy="279685"/>
          </a:xfrm>
          <a:prstGeom prst="rightArrow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4909257-384E-F189-753D-E9E5B184C515}"/>
              </a:ext>
            </a:extLst>
          </p:cNvPr>
          <p:cNvSpPr txBox="1"/>
          <p:nvPr/>
        </p:nvSpPr>
        <p:spPr>
          <a:xfrm>
            <a:off x="1527016" y="2728104"/>
            <a:ext cx="8563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b="1" dirty="0">
                <a:solidFill>
                  <a:schemeClr val="accent6"/>
                </a:solidFill>
                <a:ea typeface="游ゴシック" panose="020B0400000000000000" pitchFamily="50" charset="-128"/>
              </a:rPr>
              <a:t>beam</a:t>
            </a:r>
            <a:endParaRPr kumimoji="1" lang="ja-JP" altLang="en-US" sz="2000" b="1" dirty="0" err="1">
              <a:solidFill>
                <a:schemeClr val="accent6"/>
              </a:solidFill>
              <a:ea typeface="游ゴシック" panose="020B0400000000000000" pitchFamily="50" charset="-128"/>
            </a:endParaRPr>
          </a:p>
        </p:txBody>
      </p:sp>
      <p:sp>
        <p:nvSpPr>
          <p:cNvPr id="30" name="右中かっこ 29">
            <a:extLst>
              <a:ext uri="{FF2B5EF4-FFF2-40B4-BE49-F238E27FC236}">
                <a16:creationId xmlns:a16="http://schemas.microsoft.com/office/drawing/2014/main" id="{1EEBD0FC-59E4-3A70-CA2D-2D817FF9AA17}"/>
              </a:ext>
            </a:extLst>
          </p:cNvPr>
          <p:cNvSpPr/>
          <p:nvPr/>
        </p:nvSpPr>
        <p:spPr>
          <a:xfrm>
            <a:off x="9415633" y="4019612"/>
            <a:ext cx="397735" cy="1008136"/>
          </a:xfrm>
          <a:prstGeom prst="rightBrace">
            <a:avLst/>
          </a:prstGeom>
          <a:ln w="19050" cap="rnd">
            <a:solidFill>
              <a:schemeClr val="tx1"/>
            </a:solidFill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655CEE8-C72C-8C07-519C-F01E6886F933}"/>
              </a:ext>
            </a:extLst>
          </p:cNvPr>
          <p:cNvSpPr txBox="1"/>
          <p:nvPr/>
        </p:nvSpPr>
        <p:spPr>
          <a:xfrm>
            <a:off x="9798232" y="4378399"/>
            <a:ext cx="2185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dirty="0">
                <a:ea typeface="游ゴシック" panose="020B0400000000000000" pitchFamily="50" charset="-128"/>
              </a:rPr>
              <a:t>Tracking detectors</a:t>
            </a:r>
            <a:endParaRPr kumimoji="1" lang="ja-JP" altLang="en-US" b="1" dirty="0" err="1">
              <a:ea typeface="游ゴシック" panose="020B04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AC3077A-F56C-B5B5-7382-5A2E5BFA84D2}"/>
              </a:ext>
            </a:extLst>
          </p:cNvPr>
          <p:cNvSpPr txBox="1"/>
          <p:nvPr/>
        </p:nvSpPr>
        <p:spPr>
          <a:xfrm>
            <a:off x="9302494" y="5257250"/>
            <a:ext cx="286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b="1" dirty="0">
                <a:solidFill>
                  <a:schemeClr val="accent6"/>
                </a:solidFill>
                <a:ea typeface="游ゴシック" panose="020B0400000000000000" pitchFamily="50" charset="-128"/>
              </a:rPr>
              <a:t>Hadron blind detector</a:t>
            </a:r>
            <a:endParaRPr kumimoji="1" lang="ja-JP" altLang="en-US" sz="2000" b="1" dirty="0" err="1">
              <a:solidFill>
                <a:schemeClr val="accent6"/>
              </a:solidFill>
              <a:ea typeface="游ゴシック" panose="020B04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93FEF75-ADC0-6872-E066-FADFF6EC2B6E}"/>
              </a:ext>
            </a:extLst>
          </p:cNvPr>
          <p:cNvSpPr txBox="1"/>
          <p:nvPr/>
        </p:nvSpPr>
        <p:spPr>
          <a:xfrm>
            <a:off x="9496896" y="6166880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dirty="0">
                <a:ea typeface="游ゴシック" panose="020B0400000000000000" pitchFamily="50" charset="-128"/>
              </a:rPr>
              <a:t>Lead-glass calorimeter</a:t>
            </a:r>
            <a:endParaRPr kumimoji="1" lang="ja-JP" altLang="en-US" b="1" dirty="0" err="1">
              <a:ea typeface="游ゴシック" panose="020B0400000000000000" pitchFamily="50" charset="-128"/>
            </a:endParaRPr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F57955AC-A32B-F5A6-B7AF-B7AB958265BB}"/>
              </a:ext>
            </a:extLst>
          </p:cNvPr>
          <p:cNvSpPr/>
          <p:nvPr/>
        </p:nvSpPr>
        <p:spPr>
          <a:xfrm>
            <a:off x="1935480" y="1013460"/>
            <a:ext cx="2644140" cy="3032760"/>
          </a:xfrm>
          <a:custGeom>
            <a:avLst/>
            <a:gdLst>
              <a:gd name="connsiteX0" fmla="*/ 1188720 w 2644140"/>
              <a:gd name="connsiteY0" fmla="*/ 1722120 h 3032760"/>
              <a:gd name="connsiteX1" fmla="*/ 1546860 w 2644140"/>
              <a:gd name="connsiteY1" fmla="*/ 3032760 h 3032760"/>
              <a:gd name="connsiteX2" fmla="*/ 2225040 w 2644140"/>
              <a:gd name="connsiteY2" fmla="*/ 2636520 h 3032760"/>
              <a:gd name="connsiteX3" fmla="*/ 2644140 w 2644140"/>
              <a:gd name="connsiteY3" fmla="*/ 1905000 h 3032760"/>
              <a:gd name="connsiteX4" fmla="*/ 1341120 w 2644140"/>
              <a:gd name="connsiteY4" fmla="*/ 1569720 h 3032760"/>
              <a:gd name="connsiteX5" fmla="*/ 1341120 w 2644140"/>
              <a:gd name="connsiteY5" fmla="*/ 1463040 h 3032760"/>
              <a:gd name="connsiteX6" fmla="*/ 2644140 w 2644140"/>
              <a:gd name="connsiteY6" fmla="*/ 1104900 h 3032760"/>
              <a:gd name="connsiteX7" fmla="*/ 2247900 w 2644140"/>
              <a:gd name="connsiteY7" fmla="*/ 396240 h 3032760"/>
              <a:gd name="connsiteX8" fmla="*/ 1524000 w 2644140"/>
              <a:gd name="connsiteY8" fmla="*/ 7620 h 3032760"/>
              <a:gd name="connsiteX9" fmla="*/ 746760 w 2644140"/>
              <a:gd name="connsiteY9" fmla="*/ 0 h 3032760"/>
              <a:gd name="connsiteX10" fmla="*/ 0 w 2644140"/>
              <a:gd name="connsiteY10" fmla="*/ 403860 h 3032760"/>
              <a:gd name="connsiteX11" fmla="*/ 967740 w 2644140"/>
              <a:gd name="connsiteY11" fmla="*/ 1371600 h 3032760"/>
              <a:gd name="connsiteX12" fmla="*/ 1059180 w 2644140"/>
              <a:gd name="connsiteY12" fmla="*/ 1303020 h 3032760"/>
              <a:gd name="connsiteX13" fmla="*/ 1181100 w 2644140"/>
              <a:gd name="connsiteY13" fmla="*/ 1295400 h 3032760"/>
              <a:gd name="connsiteX14" fmla="*/ 1295400 w 2644140"/>
              <a:gd name="connsiteY14" fmla="*/ 1356360 h 3032760"/>
              <a:gd name="connsiteX15" fmla="*/ 1348740 w 2644140"/>
              <a:gd name="connsiteY15" fmla="*/ 1463040 h 303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44140" h="3032760">
                <a:moveTo>
                  <a:pt x="1188720" y="1722120"/>
                </a:moveTo>
                <a:lnTo>
                  <a:pt x="1546860" y="3032760"/>
                </a:lnTo>
                <a:lnTo>
                  <a:pt x="2225040" y="2636520"/>
                </a:lnTo>
                <a:lnTo>
                  <a:pt x="2644140" y="1905000"/>
                </a:lnTo>
                <a:lnTo>
                  <a:pt x="1341120" y="1569720"/>
                </a:lnTo>
                <a:lnTo>
                  <a:pt x="1341120" y="1463040"/>
                </a:lnTo>
                <a:lnTo>
                  <a:pt x="2644140" y="1104900"/>
                </a:lnTo>
                <a:lnTo>
                  <a:pt x="2247900" y="396240"/>
                </a:lnTo>
                <a:lnTo>
                  <a:pt x="1524000" y="7620"/>
                </a:lnTo>
                <a:lnTo>
                  <a:pt x="746760" y="0"/>
                </a:lnTo>
                <a:lnTo>
                  <a:pt x="0" y="403860"/>
                </a:lnTo>
                <a:lnTo>
                  <a:pt x="967740" y="1371600"/>
                </a:lnTo>
                <a:lnTo>
                  <a:pt x="1059180" y="1303020"/>
                </a:lnTo>
                <a:lnTo>
                  <a:pt x="1181100" y="1295400"/>
                </a:lnTo>
                <a:lnTo>
                  <a:pt x="1295400" y="1356360"/>
                </a:lnTo>
                <a:lnTo>
                  <a:pt x="1348740" y="1463040"/>
                </a:lnTo>
              </a:path>
            </a:pathLst>
          </a:cu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1CCCDD0-70FE-E0DE-DD12-B76126617869}"/>
              </a:ext>
            </a:extLst>
          </p:cNvPr>
          <p:cNvSpPr/>
          <p:nvPr/>
        </p:nvSpPr>
        <p:spPr>
          <a:xfrm>
            <a:off x="3116580" y="2598420"/>
            <a:ext cx="167640" cy="144780"/>
          </a:xfrm>
          <a:custGeom>
            <a:avLst/>
            <a:gdLst>
              <a:gd name="connsiteX0" fmla="*/ 0 w 167640"/>
              <a:gd name="connsiteY0" fmla="*/ 144780 h 144780"/>
              <a:gd name="connsiteX1" fmla="*/ 114300 w 167640"/>
              <a:gd name="connsiteY1" fmla="*/ 83820 h 144780"/>
              <a:gd name="connsiteX2" fmla="*/ 167640 w 167640"/>
              <a:gd name="connsiteY2" fmla="*/ 0 h 14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" h="144780">
                <a:moveTo>
                  <a:pt x="0" y="144780"/>
                </a:moveTo>
                <a:lnTo>
                  <a:pt x="114300" y="83820"/>
                </a:lnTo>
                <a:lnTo>
                  <a:pt x="167640" y="0"/>
                </a:lnTo>
              </a:path>
            </a:pathLst>
          </a:cu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50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ADBFBD-3CA1-91DD-2C71-3716CC89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Hadron blind detector (overview)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44FF3C-F602-FF3E-A4D9-587845C87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200" dirty="0"/>
              <a:t>windowless and mirrorless proximity focus Cherenkov detector</a:t>
            </a:r>
          </a:p>
          <a:p>
            <a:pPr lvl="1"/>
            <a:r>
              <a:rPr lang="en-US" altLang="ja-JP" sz="1800" b="0" dirty="0"/>
              <a:t>originally developed by the PHENIX experiment</a:t>
            </a:r>
          </a:p>
          <a:p>
            <a:pPr lvl="1"/>
            <a:r>
              <a:rPr lang="en-US" altLang="ja-JP" sz="1800" b="0" dirty="0"/>
              <a:t>utilized for </a:t>
            </a:r>
            <a:r>
              <a:rPr lang="en-US" altLang="ja-JP" sz="1800" b="0" dirty="0" err="1"/>
              <a:t>eID</a:t>
            </a:r>
            <a:endParaRPr lang="en-US" altLang="ja-JP" sz="1800" b="0" dirty="0"/>
          </a:p>
          <a:p>
            <a:pPr lvl="1"/>
            <a:r>
              <a:rPr lang="en-US" altLang="ja-JP" sz="1800" b="0" dirty="0"/>
              <a:t>Triple GEM stack + </a:t>
            </a:r>
            <a:r>
              <a:rPr lang="en-US" altLang="ja-JP" sz="1800" b="0" dirty="0" err="1"/>
              <a:t>CsI</a:t>
            </a:r>
            <a:r>
              <a:rPr lang="en-US" altLang="ja-JP" sz="1800" b="0" dirty="0"/>
              <a:t> photocathode</a:t>
            </a:r>
          </a:p>
          <a:p>
            <a:pPr lvl="1"/>
            <a:r>
              <a:rPr lang="en-US" altLang="ja-JP" dirty="0"/>
              <a:t>ionized electrons swept into mesh</a:t>
            </a:r>
          </a:p>
          <a:p>
            <a:pPr lvl="1"/>
            <a:r>
              <a:rPr lang="en-US" altLang="ja-JP" dirty="0"/>
              <a:t>pad readout+APV25 hybrid card of SRS</a:t>
            </a:r>
            <a:endParaRPr lang="en-US" altLang="ja-JP" sz="1800" b="0" dirty="0"/>
          </a:p>
          <a:p>
            <a:pPr lvl="1"/>
            <a:r>
              <a:rPr lang="en-US" altLang="ja-JP" sz="1800" b="0" dirty="0"/>
              <a:t>ASD </a:t>
            </a:r>
            <a:r>
              <a:rPr lang="en-US" altLang="ja-JP" dirty="0"/>
              <a:t>connected to the bottom GEM</a:t>
            </a:r>
            <a:br>
              <a:rPr lang="en-US" altLang="ja-JP" dirty="0"/>
            </a:br>
            <a:r>
              <a:rPr lang="en-US" altLang="ja-JP" dirty="0"/>
              <a:t>for a trigger signal</a:t>
            </a:r>
          </a:p>
          <a:p>
            <a:pPr lvl="1"/>
            <a:endParaRPr lang="en-US" altLang="ja-JP" sz="1800" b="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61FA75-2A99-8CC2-8BAD-6F975053C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7CF-7566-4F2A-A1A8-FC120A643590}" type="datetime1">
              <a:rPr lang="en-US" altLang="ja-JP" smtClean="0"/>
              <a:pPr/>
              <a:t>12/12/2022</a:t>
            </a:fld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C17356A-5456-B50E-36C3-D84D6D1E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ja-JP" smtClean="0"/>
              <a:pPr/>
              <a:t>4</a:t>
            </a:fld>
            <a:endParaRPr lang="en-US" altLang="ja-JP" dirty="0"/>
          </a:p>
        </p:txBody>
      </p:sp>
      <p:pic>
        <p:nvPicPr>
          <p:cNvPr id="86" name="図 85">
            <a:extLst>
              <a:ext uri="{FF2B5EF4-FFF2-40B4-BE49-F238E27FC236}">
                <a16:creationId xmlns:a16="http://schemas.microsoft.com/office/drawing/2014/main" id="{0EC82A6C-14CD-7D2A-EF42-B64BB2C62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5726" y="3840969"/>
            <a:ext cx="2793055" cy="1712444"/>
          </a:xfrm>
          <a:prstGeom prst="rect">
            <a:avLst/>
          </a:prstGeom>
        </p:spPr>
      </p:pic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3B859844-36CC-C5BB-313C-393A4A24A5B9}"/>
              </a:ext>
            </a:extLst>
          </p:cNvPr>
          <p:cNvCxnSpPr>
            <a:cxnSpLocks/>
          </p:cNvCxnSpPr>
          <p:nvPr/>
        </p:nvCxnSpPr>
        <p:spPr>
          <a:xfrm>
            <a:off x="6220166" y="2636912"/>
            <a:ext cx="604173" cy="407497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/>
        </p:spPr>
      </p:cxnSp>
      <p:grpSp>
        <p:nvGrpSpPr>
          <p:cNvPr id="158" name="グループ化 157">
            <a:extLst>
              <a:ext uri="{FF2B5EF4-FFF2-40B4-BE49-F238E27FC236}">
                <a16:creationId xmlns:a16="http://schemas.microsoft.com/office/drawing/2014/main" id="{1A80FB5A-E0DD-BEF3-B508-17DE0FB4ADE6}"/>
              </a:ext>
            </a:extLst>
          </p:cNvPr>
          <p:cNvGrpSpPr/>
          <p:nvPr/>
        </p:nvGrpSpPr>
        <p:grpSpPr>
          <a:xfrm>
            <a:off x="8035555" y="2017362"/>
            <a:ext cx="4141760" cy="4074970"/>
            <a:chOff x="7891087" y="2757735"/>
            <a:chExt cx="4141760" cy="4074970"/>
          </a:xfrm>
        </p:grpSpPr>
        <p:grpSp>
          <p:nvGrpSpPr>
            <p:cNvPr id="159" name="グループ化 158">
              <a:extLst>
                <a:ext uri="{FF2B5EF4-FFF2-40B4-BE49-F238E27FC236}">
                  <a16:creationId xmlns:a16="http://schemas.microsoft.com/office/drawing/2014/main" id="{22671346-8058-645E-980A-B8138FE732D2}"/>
                </a:ext>
              </a:extLst>
            </p:cNvPr>
            <p:cNvGrpSpPr/>
            <p:nvPr/>
          </p:nvGrpSpPr>
          <p:grpSpPr>
            <a:xfrm>
              <a:off x="7891087" y="2757735"/>
              <a:ext cx="4141760" cy="4074970"/>
              <a:chOff x="1157522" y="2668357"/>
              <a:chExt cx="4141760" cy="4074970"/>
            </a:xfrm>
          </p:grpSpPr>
          <p:sp>
            <p:nvSpPr>
              <p:cNvPr id="166" name="テキスト ボックス 165">
                <a:extLst>
                  <a:ext uri="{FF2B5EF4-FFF2-40B4-BE49-F238E27FC236}">
                    <a16:creationId xmlns:a16="http://schemas.microsoft.com/office/drawing/2014/main" id="{9020CA6D-15E2-6015-C264-F3C718308450}"/>
                  </a:ext>
                </a:extLst>
              </p:cNvPr>
              <p:cNvSpPr txBox="1"/>
              <p:nvPr/>
            </p:nvSpPr>
            <p:spPr>
              <a:xfrm>
                <a:off x="3230587" y="5281349"/>
                <a:ext cx="138211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="1" i="0" u="none" strike="noStrike" kern="0" cap="none" spc="0" normalizeH="0" baseline="0" noProof="0" dirty="0">
                    <a:solidFill>
                      <a:prstClr val="black"/>
                    </a:solidFill>
                    <a:effectLst/>
                    <a:uLnTx/>
                    <a:uFillTx/>
                    <a:ea typeface="游ゴシック Medium" panose="020B0500000000000000" pitchFamily="50" charset="-128"/>
                  </a:rPr>
                  <a:t>Triple GEM</a:t>
                </a:r>
                <a:endParaRPr kumimoji="1" lang="ja-JP" altLang="en-US" b="1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167" name="テキスト ボックス 166">
                <a:extLst>
                  <a:ext uri="{FF2B5EF4-FFF2-40B4-BE49-F238E27FC236}">
                    <a16:creationId xmlns:a16="http://schemas.microsoft.com/office/drawing/2014/main" id="{819A3055-5E6B-7F7C-1B43-81686A2F0D50}"/>
                  </a:ext>
                </a:extLst>
              </p:cNvPr>
              <p:cNvSpPr txBox="1"/>
              <p:nvPr/>
            </p:nvSpPr>
            <p:spPr>
              <a:xfrm>
                <a:off x="3205439" y="4785496"/>
                <a:ext cx="20938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="1" i="0" u="none" strike="noStrike" kern="0" cap="none" spc="0" normalizeH="0" baseline="0" noProof="0" dirty="0" err="1">
                    <a:solidFill>
                      <a:srgbClr val="FF0000"/>
                    </a:solidFill>
                    <a:effectLst/>
                    <a:uLnTx/>
                    <a:uFillTx/>
                    <a:ea typeface="游ゴシック Medium" panose="020B0500000000000000" pitchFamily="50" charset="-128"/>
                  </a:rPr>
                  <a:t>CsI</a:t>
                </a:r>
                <a:r>
                  <a:rPr kumimoji="1" lang="ja-JP" altLang="en-US" b="1" kern="0" dirty="0">
                    <a:solidFill>
                      <a:srgbClr val="FF0000"/>
                    </a:solidFill>
                    <a:ea typeface="游ゴシック Medium" panose="020B0500000000000000" pitchFamily="50" charset="-128"/>
                  </a:rPr>
                  <a:t> </a:t>
                </a:r>
                <a:r>
                  <a:rPr kumimoji="1" lang="en-US" altLang="ja-JP" b="1" kern="0" dirty="0">
                    <a:solidFill>
                      <a:srgbClr val="FF0000"/>
                    </a:solidFill>
                    <a:ea typeface="游ゴシック Medium" panose="020B0500000000000000" pitchFamily="50" charset="-128"/>
                  </a:rPr>
                  <a:t>photocathode</a:t>
                </a:r>
                <a:endParaRPr kumimoji="1" lang="ja-JP" altLang="en-US" b="1" i="0" u="none" strike="noStrike" kern="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168" name="正方形/長方形 167">
                <a:extLst>
                  <a:ext uri="{FF2B5EF4-FFF2-40B4-BE49-F238E27FC236}">
                    <a16:creationId xmlns:a16="http://schemas.microsoft.com/office/drawing/2014/main" id="{A86DB05B-F21E-5284-DCBD-3AB46FF25F0C}"/>
                  </a:ext>
                </a:extLst>
              </p:cNvPr>
              <p:cNvSpPr/>
              <p:nvPr/>
            </p:nvSpPr>
            <p:spPr>
              <a:xfrm>
                <a:off x="1157523" y="5369995"/>
                <a:ext cx="2058151" cy="124828"/>
              </a:xfrm>
              <a:prstGeom prst="rect">
                <a:avLst/>
              </a:prstGeom>
              <a:solidFill>
                <a:srgbClr val="ED7D31">
                  <a:alpha val="20000"/>
                </a:srgbClr>
              </a:solidFill>
              <a:ln w="12700" cap="flat" cmpd="sng" algn="ctr">
                <a:solidFill>
                  <a:srgbClr val="3B302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9" name="正方形/長方形 168">
                <a:extLst>
                  <a:ext uri="{FF2B5EF4-FFF2-40B4-BE49-F238E27FC236}">
                    <a16:creationId xmlns:a16="http://schemas.microsoft.com/office/drawing/2014/main" id="{FB9AA115-83DB-EC9E-985B-BFCA4C227F79}"/>
                  </a:ext>
                </a:extLst>
              </p:cNvPr>
              <p:cNvSpPr/>
              <p:nvPr/>
            </p:nvSpPr>
            <p:spPr>
              <a:xfrm>
                <a:off x="1157522" y="5717866"/>
                <a:ext cx="2058151" cy="124828"/>
              </a:xfrm>
              <a:prstGeom prst="rect">
                <a:avLst/>
              </a:prstGeom>
              <a:solidFill>
                <a:srgbClr val="ED7D31">
                  <a:alpha val="20000"/>
                </a:srgbClr>
              </a:solidFill>
              <a:ln w="12700" cap="flat" cmpd="sng" algn="ctr">
                <a:solidFill>
                  <a:srgbClr val="3B302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0" name="正方形/長方形 169">
                <a:extLst>
                  <a:ext uri="{FF2B5EF4-FFF2-40B4-BE49-F238E27FC236}">
                    <a16:creationId xmlns:a16="http://schemas.microsoft.com/office/drawing/2014/main" id="{C40046FB-C810-33E7-82D8-C5D69939A077}"/>
                  </a:ext>
                </a:extLst>
              </p:cNvPr>
              <p:cNvSpPr/>
              <p:nvPr/>
            </p:nvSpPr>
            <p:spPr>
              <a:xfrm>
                <a:off x="1157522" y="5022124"/>
                <a:ext cx="2058151" cy="124828"/>
              </a:xfrm>
              <a:prstGeom prst="rect">
                <a:avLst/>
              </a:prstGeom>
              <a:solidFill>
                <a:srgbClr val="ED7D31">
                  <a:alpha val="20000"/>
                </a:srgbClr>
              </a:solidFill>
              <a:ln w="12700" cap="flat" cmpd="sng" algn="ctr">
                <a:solidFill>
                  <a:srgbClr val="3B302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1" name="正方形/長方形 170">
                <a:extLst>
                  <a:ext uri="{FF2B5EF4-FFF2-40B4-BE49-F238E27FC236}">
                    <a16:creationId xmlns:a16="http://schemas.microsoft.com/office/drawing/2014/main" id="{33010E6A-8E03-43D9-F7F0-B42FA38E365F}"/>
                  </a:ext>
                </a:extLst>
              </p:cNvPr>
              <p:cNvSpPr/>
              <p:nvPr/>
            </p:nvSpPr>
            <p:spPr>
              <a:xfrm>
                <a:off x="1157523" y="4961864"/>
                <a:ext cx="2058151" cy="57519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2" name="正方形/長方形 171">
                <a:extLst>
                  <a:ext uri="{FF2B5EF4-FFF2-40B4-BE49-F238E27FC236}">
                    <a16:creationId xmlns:a16="http://schemas.microsoft.com/office/drawing/2014/main" id="{2721FF24-7989-B3AB-8884-B615C2B49186}"/>
                  </a:ext>
                </a:extLst>
              </p:cNvPr>
              <p:cNvSpPr/>
              <p:nvPr/>
            </p:nvSpPr>
            <p:spPr>
              <a:xfrm>
                <a:off x="1157522" y="6109343"/>
                <a:ext cx="225766" cy="55002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3" name="正方形/長方形 172">
                <a:extLst>
                  <a:ext uri="{FF2B5EF4-FFF2-40B4-BE49-F238E27FC236}">
                    <a16:creationId xmlns:a16="http://schemas.microsoft.com/office/drawing/2014/main" id="{0E81C604-E499-0F4E-9EF6-58A11CCE5252}"/>
                  </a:ext>
                </a:extLst>
              </p:cNvPr>
              <p:cNvSpPr/>
              <p:nvPr/>
            </p:nvSpPr>
            <p:spPr>
              <a:xfrm>
                <a:off x="2752017" y="6105640"/>
                <a:ext cx="225766" cy="55002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4" name="正方形/長方形 173">
                <a:extLst>
                  <a:ext uri="{FF2B5EF4-FFF2-40B4-BE49-F238E27FC236}">
                    <a16:creationId xmlns:a16="http://schemas.microsoft.com/office/drawing/2014/main" id="{D32A93E3-BAD7-0CBE-CD85-B686A4120E47}"/>
                  </a:ext>
                </a:extLst>
              </p:cNvPr>
              <p:cNvSpPr/>
              <p:nvPr/>
            </p:nvSpPr>
            <p:spPr>
              <a:xfrm>
                <a:off x="3016929" y="6105640"/>
                <a:ext cx="225766" cy="55002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5" name="テキスト ボックス 174">
                <a:extLst>
                  <a:ext uri="{FF2B5EF4-FFF2-40B4-BE49-F238E27FC236}">
                    <a16:creationId xmlns:a16="http://schemas.microsoft.com/office/drawing/2014/main" id="{390F4184-EFFE-336F-D108-E5724327331F}"/>
                  </a:ext>
                </a:extLst>
              </p:cNvPr>
              <p:cNvSpPr txBox="1"/>
              <p:nvPr/>
            </p:nvSpPr>
            <p:spPr>
              <a:xfrm>
                <a:off x="1571889" y="3495835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b="0" i="0" u="none" strike="noStrike" kern="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cxnSp>
            <p:nvCxnSpPr>
              <p:cNvPr id="176" name="直線コネクタ 175">
                <a:extLst>
                  <a:ext uri="{FF2B5EF4-FFF2-40B4-BE49-F238E27FC236}">
                    <a16:creationId xmlns:a16="http://schemas.microsoft.com/office/drawing/2014/main" id="{8FFAE6E0-5332-23F9-F87D-A3D040663E6E}"/>
                  </a:ext>
                </a:extLst>
              </p:cNvPr>
              <p:cNvCxnSpPr/>
              <p:nvPr/>
            </p:nvCxnSpPr>
            <p:spPr>
              <a:xfrm>
                <a:off x="1157523" y="4587328"/>
                <a:ext cx="2058151" cy="0"/>
              </a:xfrm>
              <a:prstGeom prst="line">
                <a:avLst/>
              </a:prstGeom>
              <a:noFill/>
              <a:ln w="635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sp>
            <p:nvSpPr>
              <p:cNvPr id="177" name="二等辺三角形 176">
                <a:extLst>
                  <a:ext uri="{FF2B5EF4-FFF2-40B4-BE49-F238E27FC236}">
                    <a16:creationId xmlns:a16="http://schemas.microsoft.com/office/drawing/2014/main" id="{29851849-152C-0939-D18F-2118E728A45C}"/>
                  </a:ext>
                </a:extLst>
              </p:cNvPr>
              <p:cNvSpPr/>
              <p:nvPr/>
            </p:nvSpPr>
            <p:spPr>
              <a:xfrm>
                <a:off x="2044083" y="5032614"/>
                <a:ext cx="59458" cy="320479"/>
              </a:xfrm>
              <a:prstGeom prst="triangle">
                <a:avLst/>
              </a:prstGeom>
              <a:gradFill flip="none" rotWithShape="1">
                <a:gsLst>
                  <a:gs pos="7000">
                    <a:srgbClr val="4472C4"/>
                  </a:gs>
                  <a:gs pos="100000">
                    <a:sysClr val="window" lastClr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8" name="二等辺三角形 177">
                <a:extLst>
                  <a:ext uri="{FF2B5EF4-FFF2-40B4-BE49-F238E27FC236}">
                    <a16:creationId xmlns:a16="http://schemas.microsoft.com/office/drawing/2014/main" id="{E224B4F4-FC39-96C1-3B9C-4D6EEAFDD7E8}"/>
                  </a:ext>
                </a:extLst>
              </p:cNvPr>
              <p:cNvSpPr/>
              <p:nvPr/>
            </p:nvSpPr>
            <p:spPr>
              <a:xfrm>
                <a:off x="1445305" y="5030544"/>
                <a:ext cx="59458" cy="320479"/>
              </a:xfrm>
              <a:prstGeom prst="triangle">
                <a:avLst/>
              </a:prstGeom>
              <a:gradFill flip="none" rotWithShape="1">
                <a:gsLst>
                  <a:gs pos="7000">
                    <a:srgbClr val="4472C4"/>
                  </a:gs>
                  <a:gs pos="100000">
                    <a:sysClr val="window" lastClr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grpSp>
            <p:nvGrpSpPr>
              <p:cNvPr id="179" name="グループ化 178">
                <a:extLst>
                  <a:ext uri="{FF2B5EF4-FFF2-40B4-BE49-F238E27FC236}">
                    <a16:creationId xmlns:a16="http://schemas.microsoft.com/office/drawing/2014/main" id="{F45AC725-AC0D-30F2-251B-783E6ECBD149}"/>
                  </a:ext>
                </a:extLst>
              </p:cNvPr>
              <p:cNvGrpSpPr/>
              <p:nvPr/>
            </p:nvGrpSpPr>
            <p:grpSpPr>
              <a:xfrm>
                <a:off x="1425123" y="5379433"/>
                <a:ext cx="106440" cy="320480"/>
                <a:chOff x="3775529" y="3848206"/>
                <a:chExt cx="177335" cy="520066"/>
              </a:xfrm>
            </p:grpSpPr>
            <p:sp>
              <p:nvSpPr>
                <p:cNvPr id="228" name="二等辺三角形 227">
                  <a:extLst>
                    <a:ext uri="{FF2B5EF4-FFF2-40B4-BE49-F238E27FC236}">
                      <a16:creationId xmlns:a16="http://schemas.microsoft.com/office/drawing/2014/main" id="{56D768C1-395A-60D4-6FB9-A33737176D2A}"/>
                    </a:ext>
                  </a:extLst>
                </p:cNvPr>
                <p:cNvSpPr/>
                <p:nvPr/>
              </p:nvSpPr>
              <p:spPr>
                <a:xfrm>
                  <a:off x="3775529" y="3848206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二等辺三角形 228">
                  <a:extLst>
                    <a:ext uri="{FF2B5EF4-FFF2-40B4-BE49-F238E27FC236}">
                      <a16:creationId xmlns:a16="http://schemas.microsoft.com/office/drawing/2014/main" id="{457F587F-3DDE-2C6B-9E41-DF009A094C42}"/>
                    </a:ext>
                  </a:extLst>
                </p:cNvPr>
                <p:cNvSpPr/>
                <p:nvPr/>
              </p:nvSpPr>
              <p:spPr>
                <a:xfrm>
                  <a:off x="3853804" y="3848207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0" name="グループ化 179">
                <a:extLst>
                  <a:ext uri="{FF2B5EF4-FFF2-40B4-BE49-F238E27FC236}">
                    <a16:creationId xmlns:a16="http://schemas.microsoft.com/office/drawing/2014/main" id="{313C5863-5ED9-FA4E-ADAD-05CACA0C78B7}"/>
                  </a:ext>
                </a:extLst>
              </p:cNvPr>
              <p:cNvGrpSpPr/>
              <p:nvPr/>
            </p:nvGrpSpPr>
            <p:grpSpPr>
              <a:xfrm>
                <a:off x="1391181" y="5756495"/>
                <a:ext cx="102488" cy="320479"/>
                <a:chOff x="3682938" y="3839843"/>
                <a:chExt cx="170751" cy="520065"/>
              </a:xfrm>
            </p:grpSpPr>
            <p:sp>
              <p:nvSpPr>
                <p:cNvPr id="226" name="二等辺三角形 225">
                  <a:extLst>
                    <a:ext uri="{FF2B5EF4-FFF2-40B4-BE49-F238E27FC236}">
                      <a16:creationId xmlns:a16="http://schemas.microsoft.com/office/drawing/2014/main" id="{EE82F5F8-6952-8F63-0CDC-D7F9B7983315}"/>
                    </a:ext>
                  </a:extLst>
                </p:cNvPr>
                <p:cNvSpPr/>
                <p:nvPr/>
              </p:nvSpPr>
              <p:spPr>
                <a:xfrm>
                  <a:off x="3682938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二等辺三角形 226">
                  <a:extLst>
                    <a:ext uri="{FF2B5EF4-FFF2-40B4-BE49-F238E27FC236}">
                      <a16:creationId xmlns:a16="http://schemas.microsoft.com/office/drawing/2014/main" id="{ABA49811-B26B-77FF-D22D-F0B3C30EA787}"/>
                    </a:ext>
                  </a:extLst>
                </p:cNvPr>
                <p:cNvSpPr/>
                <p:nvPr/>
              </p:nvSpPr>
              <p:spPr>
                <a:xfrm>
                  <a:off x="3754629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1" name="グループ化 180">
                <a:extLst>
                  <a:ext uri="{FF2B5EF4-FFF2-40B4-BE49-F238E27FC236}">
                    <a16:creationId xmlns:a16="http://schemas.microsoft.com/office/drawing/2014/main" id="{4DBCF476-D7F1-09DC-AFE6-5401164FC681}"/>
                  </a:ext>
                </a:extLst>
              </p:cNvPr>
              <p:cNvGrpSpPr/>
              <p:nvPr/>
            </p:nvGrpSpPr>
            <p:grpSpPr>
              <a:xfrm>
                <a:off x="1472105" y="5756496"/>
                <a:ext cx="102488" cy="320479"/>
                <a:chOff x="3682938" y="3839843"/>
                <a:chExt cx="170751" cy="520065"/>
              </a:xfrm>
            </p:grpSpPr>
            <p:sp>
              <p:nvSpPr>
                <p:cNvPr id="224" name="二等辺三角形 223">
                  <a:extLst>
                    <a:ext uri="{FF2B5EF4-FFF2-40B4-BE49-F238E27FC236}">
                      <a16:creationId xmlns:a16="http://schemas.microsoft.com/office/drawing/2014/main" id="{646AC019-3224-E6C7-2FCD-CBE8958D22CE}"/>
                    </a:ext>
                  </a:extLst>
                </p:cNvPr>
                <p:cNvSpPr/>
                <p:nvPr/>
              </p:nvSpPr>
              <p:spPr>
                <a:xfrm>
                  <a:off x="3682938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二等辺三角形 224">
                  <a:extLst>
                    <a:ext uri="{FF2B5EF4-FFF2-40B4-BE49-F238E27FC236}">
                      <a16:creationId xmlns:a16="http://schemas.microsoft.com/office/drawing/2014/main" id="{ECC27B37-31D9-A991-8567-1383762EDE70}"/>
                    </a:ext>
                  </a:extLst>
                </p:cNvPr>
                <p:cNvSpPr/>
                <p:nvPr/>
              </p:nvSpPr>
              <p:spPr>
                <a:xfrm>
                  <a:off x="3754629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2" name="グループ化 181">
                <a:extLst>
                  <a:ext uri="{FF2B5EF4-FFF2-40B4-BE49-F238E27FC236}">
                    <a16:creationId xmlns:a16="http://schemas.microsoft.com/office/drawing/2014/main" id="{973B7365-1E73-EDE6-55A3-3A2D0C6E9C1F}"/>
                  </a:ext>
                </a:extLst>
              </p:cNvPr>
              <p:cNvGrpSpPr/>
              <p:nvPr/>
            </p:nvGrpSpPr>
            <p:grpSpPr>
              <a:xfrm>
                <a:off x="2020966" y="5373318"/>
                <a:ext cx="102488" cy="320479"/>
                <a:chOff x="3682938" y="3839843"/>
                <a:chExt cx="170751" cy="520065"/>
              </a:xfrm>
            </p:grpSpPr>
            <p:sp>
              <p:nvSpPr>
                <p:cNvPr id="222" name="二等辺三角形 221">
                  <a:extLst>
                    <a:ext uri="{FF2B5EF4-FFF2-40B4-BE49-F238E27FC236}">
                      <a16:creationId xmlns:a16="http://schemas.microsoft.com/office/drawing/2014/main" id="{B873EB3B-6ECF-B108-72B2-49ACDCB4BB21}"/>
                    </a:ext>
                  </a:extLst>
                </p:cNvPr>
                <p:cNvSpPr/>
                <p:nvPr/>
              </p:nvSpPr>
              <p:spPr>
                <a:xfrm>
                  <a:off x="3682938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二等辺三角形 222">
                  <a:extLst>
                    <a:ext uri="{FF2B5EF4-FFF2-40B4-BE49-F238E27FC236}">
                      <a16:creationId xmlns:a16="http://schemas.microsoft.com/office/drawing/2014/main" id="{A265F934-1012-847A-DB2E-6F5E52CE10D0}"/>
                    </a:ext>
                  </a:extLst>
                </p:cNvPr>
                <p:cNvSpPr/>
                <p:nvPr/>
              </p:nvSpPr>
              <p:spPr>
                <a:xfrm>
                  <a:off x="3754629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グループ化 182">
                <a:extLst>
                  <a:ext uri="{FF2B5EF4-FFF2-40B4-BE49-F238E27FC236}">
                    <a16:creationId xmlns:a16="http://schemas.microsoft.com/office/drawing/2014/main" id="{5BA95A7E-3C68-781A-298B-D06EF10C38CA}"/>
                  </a:ext>
                </a:extLst>
              </p:cNvPr>
              <p:cNvGrpSpPr/>
              <p:nvPr/>
            </p:nvGrpSpPr>
            <p:grpSpPr>
              <a:xfrm>
                <a:off x="1984807" y="5757249"/>
                <a:ext cx="102488" cy="320479"/>
                <a:chOff x="3682938" y="3839843"/>
                <a:chExt cx="170751" cy="520065"/>
              </a:xfrm>
            </p:grpSpPr>
            <p:sp>
              <p:nvSpPr>
                <p:cNvPr id="220" name="二等辺三角形 219">
                  <a:extLst>
                    <a:ext uri="{FF2B5EF4-FFF2-40B4-BE49-F238E27FC236}">
                      <a16:creationId xmlns:a16="http://schemas.microsoft.com/office/drawing/2014/main" id="{173A3F28-5CD9-9AF6-24A4-5F1AD4C23648}"/>
                    </a:ext>
                  </a:extLst>
                </p:cNvPr>
                <p:cNvSpPr/>
                <p:nvPr/>
              </p:nvSpPr>
              <p:spPr>
                <a:xfrm>
                  <a:off x="3682938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二等辺三角形 220">
                  <a:extLst>
                    <a:ext uri="{FF2B5EF4-FFF2-40B4-BE49-F238E27FC236}">
                      <a16:creationId xmlns:a16="http://schemas.microsoft.com/office/drawing/2014/main" id="{84D8CEE9-3552-E78E-659C-866B5400E9FB}"/>
                    </a:ext>
                  </a:extLst>
                </p:cNvPr>
                <p:cNvSpPr/>
                <p:nvPr/>
              </p:nvSpPr>
              <p:spPr>
                <a:xfrm>
                  <a:off x="3754629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グループ化 183">
                <a:extLst>
                  <a:ext uri="{FF2B5EF4-FFF2-40B4-BE49-F238E27FC236}">
                    <a16:creationId xmlns:a16="http://schemas.microsoft.com/office/drawing/2014/main" id="{B81E383B-6DF7-E9E1-85C6-49052766D902}"/>
                  </a:ext>
                </a:extLst>
              </p:cNvPr>
              <p:cNvGrpSpPr/>
              <p:nvPr/>
            </p:nvGrpSpPr>
            <p:grpSpPr>
              <a:xfrm>
                <a:off x="2060467" y="5757739"/>
                <a:ext cx="102488" cy="320479"/>
                <a:chOff x="3682938" y="3839843"/>
                <a:chExt cx="170751" cy="520065"/>
              </a:xfrm>
            </p:grpSpPr>
            <p:sp>
              <p:nvSpPr>
                <p:cNvPr id="218" name="二等辺三角形 217">
                  <a:extLst>
                    <a:ext uri="{FF2B5EF4-FFF2-40B4-BE49-F238E27FC236}">
                      <a16:creationId xmlns:a16="http://schemas.microsoft.com/office/drawing/2014/main" id="{1F09908D-3826-0FA3-637A-E89F8D97EA77}"/>
                    </a:ext>
                  </a:extLst>
                </p:cNvPr>
                <p:cNvSpPr/>
                <p:nvPr/>
              </p:nvSpPr>
              <p:spPr>
                <a:xfrm>
                  <a:off x="3682938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二等辺三角形 218">
                  <a:extLst>
                    <a:ext uri="{FF2B5EF4-FFF2-40B4-BE49-F238E27FC236}">
                      <a16:creationId xmlns:a16="http://schemas.microsoft.com/office/drawing/2014/main" id="{EA666B36-EECC-9556-7256-AED1E5CC3195}"/>
                    </a:ext>
                  </a:extLst>
                </p:cNvPr>
                <p:cNvSpPr/>
                <p:nvPr/>
              </p:nvSpPr>
              <p:spPr>
                <a:xfrm>
                  <a:off x="3754629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グループ化 184">
                <a:extLst>
                  <a:ext uri="{FF2B5EF4-FFF2-40B4-BE49-F238E27FC236}">
                    <a16:creationId xmlns:a16="http://schemas.microsoft.com/office/drawing/2014/main" id="{9FB9D72E-3E67-438F-5D46-A29DA58EE34D}"/>
                  </a:ext>
                </a:extLst>
              </p:cNvPr>
              <p:cNvGrpSpPr/>
              <p:nvPr/>
            </p:nvGrpSpPr>
            <p:grpSpPr>
              <a:xfrm>
                <a:off x="1535461" y="6175369"/>
                <a:ext cx="336028" cy="182787"/>
                <a:chOff x="4530177" y="5969268"/>
                <a:chExt cx="1230939" cy="892746"/>
              </a:xfrm>
            </p:grpSpPr>
            <p:sp>
              <p:nvSpPr>
                <p:cNvPr id="214" name="二等辺三角形 213">
                  <a:extLst>
                    <a:ext uri="{FF2B5EF4-FFF2-40B4-BE49-F238E27FC236}">
                      <a16:creationId xmlns:a16="http://schemas.microsoft.com/office/drawing/2014/main" id="{7D8122D2-96D9-20DC-54A0-B2F83AABA8E8}"/>
                    </a:ext>
                  </a:extLst>
                </p:cNvPr>
                <p:cNvSpPr/>
                <p:nvPr/>
              </p:nvSpPr>
              <p:spPr>
                <a:xfrm rot="5400000">
                  <a:off x="4887515" y="6350602"/>
                  <a:ext cx="432274" cy="590550"/>
                </a:xfrm>
                <a:prstGeom prst="triangl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15" name="直線コネクタ 214">
                  <a:extLst>
                    <a:ext uri="{FF2B5EF4-FFF2-40B4-BE49-F238E27FC236}">
                      <a16:creationId xmlns:a16="http://schemas.microsoft.com/office/drawing/2014/main" id="{0E418078-9242-450B-6544-05A6BB56DA4E}"/>
                    </a:ext>
                  </a:extLst>
                </p:cNvPr>
                <p:cNvCxnSpPr/>
                <p:nvPr/>
              </p:nvCxnSpPr>
              <p:spPr>
                <a:xfrm flipH="1">
                  <a:off x="4530177" y="5969268"/>
                  <a:ext cx="1" cy="676609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16" name="直線コネクタ 215">
                  <a:extLst>
                    <a:ext uri="{FF2B5EF4-FFF2-40B4-BE49-F238E27FC236}">
                      <a16:creationId xmlns:a16="http://schemas.microsoft.com/office/drawing/2014/main" id="{24192E64-4F96-2D91-DEB3-C039430F597F}"/>
                    </a:ext>
                  </a:extLst>
                </p:cNvPr>
                <p:cNvCxnSpPr/>
                <p:nvPr/>
              </p:nvCxnSpPr>
              <p:spPr>
                <a:xfrm>
                  <a:off x="4530177" y="6645877"/>
                  <a:ext cx="27820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17" name="直線矢印コネクタ 216">
                  <a:extLst>
                    <a:ext uri="{FF2B5EF4-FFF2-40B4-BE49-F238E27FC236}">
                      <a16:creationId xmlns:a16="http://schemas.microsoft.com/office/drawing/2014/main" id="{764CC2D2-43BA-0F7E-7F35-3022242BBFAE}"/>
                    </a:ext>
                  </a:extLst>
                </p:cNvPr>
                <p:cNvCxnSpPr>
                  <a:stCxn id="214" idx="0"/>
                </p:cNvCxnSpPr>
                <p:nvPr/>
              </p:nvCxnSpPr>
              <p:spPr>
                <a:xfrm>
                  <a:off x="5398927" y="6645877"/>
                  <a:ext cx="362189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sp>
            <p:nvSpPr>
              <p:cNvPr id="186" name="正方形/長方形 185">
                <a:extLst>
                  <a:ext uri="{FF2B5EF4-FFF2-40B4-BE49-F238E27FC236}">
                    <a16:creationId xmlns:a16="http://schemas.microsoft.com/office/drawing/2014/main" id="{3EA10F2C-D0E0-86CE-7113-CA531A1D71DF}"/>
                  </a:ext>
                </a:extLst>
              </p:cNvPr>
              <p:cNvSpPr/>
              <p:nvPr/>
            </p:nvSpPr>
            <p:spPr>
              <a:xfrm>
                <a:off x="1422577" y="6109343"/>
                <a:ext cx="225766" cy="55002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7" name="正方形/長方形 186">
                <a:extLst>
                  <a:ext uri="{FF2B5EF4-FFF2-40B4-BE49-F238E27FC236}">
                    <a16:creationId xmlns:a16="http://schemas.microsoft.com/office/drawing/2014/main" id="{1A9EC0D2-B548-D72B-A4E0-68F26B2A4263}"/>
                  </a:ext>
                </a:extLst>
              </p:cNvPr>
              <p:cNvSpPr/>
              <p:nvPr/>
            </p:nvSpPr>
            <p:spPr>
              <a:xfrm>
                <a:off x="1951541" y="6109343"/>
                <a:ext cx="225766" cy="55002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8" name="正方形/長方形 187">
                <a:extLst>
                  <a:ext uri="{FF2B5EF4-FFF2-40B4-BE49-F238E27FC236}">
                    <a16:creationId xmlns:a16="http://schemas.microsoft.com/office/drawing/2014/main" id="{E6695337-3D5C-A380-FBBC-9AAFC965E74E}"/>
                  </a:ext>
                </a:extLst>
              </p:cNvPr>
              <p:cNvSpPr/>
              <p:nvPr/>
            </p:nvSpPr>
            <p:spPr>
              <a:xfrm>
                <a:off x="2216003" y="6105640"/>
                <a:ext cx="225766" cy="55002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9" name="正方形/長方形 188">
                <a:extLst>
                  <a:ext uri="{FF2B5EF4-FFF2-40B4-BE49-F238E27FC236}">
                    <a16:creationId xmlns:a16="http://schemas.microsoft.com/office/drawing/2014/main" id="{BB257DE6-5034-F484-8CEE-BFAA2D61B703}"/>
                  </a:ext>
                </a:extLst>
              </p:cNvPr>
              <p:cNvSpPr/>
              <p:nvPr/>
            </p:nvSpPr>
            <p:spPr>
              <a:xfrm>
                <a:off x="2483975" y="6107694"/>
                <a:ext cx="225766" cy="55002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grpSp>
            <p:nvGrpSpPr>
              <p:cNvPr id="190" name="グループ化 189">
                <a:extLst>
                  <a:ext uri="{FF2B5EF4-FFF2-40B4-BE49-F238E27FC236}">
                    <a16:creationId xmlns:a16="http://schemas.microsoft.com/office/drawing/2014/main" id="{41DD6428-0C71-2EF1-6974-7ED47180AD81}"/>
                  </a:ext>
                </a:extLst>
              </p:cNvPr>
              <p:cNvGrpSpPr/>
              <p:nvPr/>
            </p:nvGrpSpPr>
            <p:grpSpPr>
              <a:xfrm>
                <a:off x="2066666" y="6167730"/>
                <a:ext cx="336028" cy="182787"/>
                <a:chOff x="4530177" y="5969268"/>
                <a:chExt cx="1230939" cy="892746"/>
              </a:xfrm>
            </p:grpSpPr>
            <p:sp>
              <p:nvSpPr>
                <p:cNvPr id="210" name="二等辺三角形 209">
                  <a:extLst>
                    <a:ext uri="{FF2B5EF4-FFF2-40B4-BE49-F238E27FC236}">
                      <a16:creationId xmlns:a16="http://schemas.microsoft.com/office/drawing/2014/main" id="{F109B803-52E2-65B8-BB53-DFCFBE0F57A6}"/>
                    </a:ext>
                  </a:extLst>
                </p:cNvPr>
                <p:cNvSpPr/>
                <p:nvPr/>
              </p:nvSpPr>
              <p:spPr>
                <a:xfrm rot="5400000">
                  <a:off x="4887515" y="6350602"/>
                  <a:ext cx="432274" cy="590550"/>
                </a:xfrm>
                <a:prstGeom prst="triangl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11" name="直線コネクタ 210">
                  <a:extLst>
                    <a:ext uri="{FF2B5EF4-FFF2-40B4-BE49-F238E27FC236}">
                      <a16:creationId xmlns:a16="http://schemas.microsoft.com/office/drawing/2014/main" id="{A8CC0680-1316-576B-1D6E-0D4E2599A683}"/>
                    </a:ext>
                  </a:extLst>
                </p:cNvPr>
                <p:cNvCxnSpPr/>
                <p:nvPr/>
              </p:nvCxnSpPr>
              <p:spPr>
                <a:xfrm flipH="1">
                  <a:off x="4530177" y="5969268"/>
                  <a:ext cx="1" cy="676609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12" name="直線コネクタ 211">
                  <a:extLst>
                    <a:ext uri="{FF2B5EF4-FFF2-40B4-BE49-F238E27FC236}">
                      <a16:creationId xmlns:a16="http://schemas.microsoft.com/office/drawing/2014/main" id="{EE053378-5638-683C-C4A7-336CC433884E}"/>
                    </a:ext>
                  </a:extLst>
                </p:cNvPr>
                <p:cNvCxnSpPr/>
                <p:nvPr/>
              </p:nvCxnSpPr>
              <p:spPr>
                <a:xfrm>
                  <a:off x="4530177" y="6645877"/>
                  <a:ext cx="27820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13" name="直線矢印コネクタ 212">
                  <a:extLst>
                    <a:ext uri="{FF2B5EF4-FFF2-40B4-BE49-F238E27FC236}">
                      <a16:creationId xmlns:a16="http://schemas.microsoft.com/office/drawing/2014/main" id="{0CEE932B-282E-4C37-EE95-D22377A06113}"/>
                    </a:ext>
                  </a:extLst>
                </p:cNvPr>
                <p:cNvCxnSpPr>
                  <a:stCxn id="210" idx="0"/>
                </p:cNvCxnSpPr>
                <p:nvPr/>
              </p:nvCxnSpPr>
              <p:spPr>
                <a:xfrm>
                  <a:off x="5398927" y="6645877"/>
                  <a:ext cx="362189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cxnSp>
            <p:nvCxnSpPr>
              <p:cNvPr id="191" name="直線矢印コネクタ 190">
                <a:extLst>
                  <a:ext uri="{FF2B5EF4-FFF2-40B4-BE49-F238E27FC236}">
                    <a16:creationId xmlns:a16="http://schemas.microsoft.com/office/drawing/2014/main" id="{1AF8A174-673A-589E-F383-61F61671B9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8578" y="2668357"/>
                <a:ext cx="604173" cy="407497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 w="lg" len="lg"/>
              </a:ln>
              <a:effectLst/>
            </p:spPr>
          </p:cxnSp>
          <p:sp>
            <p:nvSpPr>
              <p:cNvPr id="192" name="フリーフォーム 39">
                <a:extLst>
                  <a:ext uri="{FF2B5EF4-FFF2-40B4-BE49-F238E27FC236}">
                    <a16:creationId xmlns:a16="http://schemas.microsoft.com/office/drawing/2014/main" id="{CAA5AE42-6D4B-48D9-9237-B7EC32F6F82C}"/>
                  </a:ext>
                </a:extLst>
              </p:cNvPr>
              <p:cNvSpPr/>
              <p:nvPr/>
            </p:nvSpPr>
            <p:spPr>
              <a:xfrm>
                <a:off x="1469004" y="4872899"/>
                <a:ext cx="146357" cy="160888"/>
              </a:xfrm>
              <a:custGeom>
                <a:avLst/>
                <a:gdLst>
                  <a:gd name="connsiteX0" fmla="*/ 243840 w 243840"/>
                  <a:gd name="connsiteY0" fmla="*/ 162025 h 261085"/>
                  <a:gd name="connsiteX1" fmla="*/ 114300 w 243840"/>
                  <a:gd name="connsiteY1" fmla="*/ 2005 h 261085"/>
                  <a:gd name="connsiteX2" fmla="*/ 0 w 243840"/>
                  <a:gd name="connsiteY2" fmla="*/ 261085 h 261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3840" h="261085">
                    <a:moveTo>
                      <a:pt x="243840" y="162025"/>
                    </a:moveTo>
                    <a:cubicBezTo>
                      <a:pt x="199390" y="73760"/>
                      <a:pt x="154940" y="-14505"/>
                      <a:pt x="114300" y="2005"/>
                    </a:cubicBezTo>
                    <a:cubicBezTo>
                      <a:pt x="73660" y="18515"/>
                      <a:pt x="36830" y="139800"/>
                      <a:pt x="0" y="261085"/>
                    </a:cubicBezTo>
                  </a:path>
                </a:pathLst>
              </a:custGeom>
              <a:noFill/>
              <a:ln w="31750" cap="flat" cmpd="sng" algn="ctr">
                <a:solidFill>
                  <a:sysClr val="windowText" lastClr="000000"/>
                </a:solidFill>
                <a:prstDash val="solid"/>
                <a:miter lim="800000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93" name="フリーフォーム 40">
                <a:extLst>
                  <a:ext uri="{FF2B5EF4-FFF2-40B4-BE49-F238E27FC236}">
                    <a16:creationId xmlns:a16="http://schemas.microsoft.com/office/drawing/2014/main" id="{6A2977D5-5955-EDAD-840E-71F2028240DF}"/>
                  </a:ext>
                </a:extLst>
              </p:cNvPr>
              <p:cNvSpPr/>
              <p:nvPr/>
            </p:nvSpPr>
            <p:spPr>
              <a:xfrm flipH="1">
                <a:off x="1925703" y="4877893"/>
                <a:ext cx="146357" cy="160888"/>
              </a:xfrm>
              <a:custGeom>
                <a:avLst/>
                <a:gdLst>
                  <a:gd name="connsiteX0" fmla="*/ 243840 w 243840"/>
                  <a:gd name="connsiteY0" fmla="*/ 162025 h 261085"/>
                  <a:gd name="connsiteX1" fmla="*/ 114300 w 243840"/>
                  <a:gd name="connsiteY1" fmla="*/ 2005 h 261085"/>
                  <a:gd name="connsiteX2" fmla="*/ 0 w 243840"/>
                  <a:gd name="connsiteY2" fmla="*/ 261085 h 261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3840" h="261085">
                    <a:moveTo>
                      <a:pt x="243840" y="162025"/>
                    </a:moveTo>
                    <a:cubicBezTo>
                      <a:pt x="199390" y="73760"/>
                      <a:pt x="154940" y="-14505"/>
                      <a:pt x="114300" y="2005"/>
                    </a:cubicBezTo>
                    <a:cubicBezTo>
                      <a:pt x="73660" y="18515"/>
                      <a:pt x="36830" y="139800"/>
                      <a:pt x="0" y="261085"/>
                    </a:cubicBezTo>
                  </a:path>
                </a:pathLst>
              </a:custGeom>
              <a:noFill/>
              <a:ln w="31750" cap="flat" cmpd="sng" algn="ctr">
                <a:solidFill>
                  <a:sysClr val="windowText" lastClr="000000"/>
                </a:solidFill>
                <a:prstDash val="solid"/>
                <a:miter lim="800000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cxnSp>
            <p:nvCxnSpPr>
              <p:cNvPr id="194" name="直線コネクタ 193">
                <a:extLst>
                  <a:ext uri="{FF2B5EF4-FFF2-40B4-BE49-F238E27FC236}">
                    <a16:creationId xmlns:a16="http://schemas.microsoft.com/office/drawing/2014/main" id="{627170EC-4E27-08B7-F323-8BA1E049AE24}"/>
                  </a:ext>
                </a:extLst>
              </p:cNvPr>
              <p:cNvCxnSpPr/>
              <p:nvPr/>
            </p:nvCxnSpPr>
            <p:spPr>
              <a:xfrm>
                <a:off x="1502339" y="3073040"/>
                <a:ext cx="93788" cy="1282384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  <a:tailEnd type="stealth" w="lg" len="lg"/>
              </a:ln>
              <a:effectLst/>
            </p:spPr>
          </p:cxnSp>
          <p:cxnSp>
            <p:nvCxnSpPr>
              <p:cNvPr id="195" name="直線コネクタ 194">
                <a:extLst>
                  <a:ext uri="{FF2B5EF4-FFF2-40B4-BE49-F238E27FC236}">
                    <a16:creationId xmlns:a16="http://schemas.microsoft.com/office/drawing/2014/main" id="{1BB3DF2D-E551-C01F-27FC-4AFF4E8C18F0}"/>
                  </a:ext>
                </a:extLst>
              </p:cNvPr>
              <p:cNvCxnSpPr/>
              <p:nvPr/>
            </p:nvCxnSpPr>
            <p:spPr>
              <a:xfrm>
                <a:off x="1592111" y="4336311"/>
                <a:ext cx="33097" cy="62919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196" name="直線コネクタ 195">
                <a:extLst>
                  <a:ext uri="{FF2B5EF4-FFF2-40B4-BE49-F238E27FC236}">
                    <a16:creationId xmlns:a16="http://schemas.microsoft.com/office/drawing/2014/main" id="{3DF682E6-275E-D68C-746D-BED3C484B756}"/>
                  </a:ext>
                </a:extLst>
              </p:cNvPr>
              <p:cNvCxnSpPr/>
              <p:nvPr/>
            </p:nvCxnSpPr>
            <p:spPr>
              <a:xfrm>
                <a:off x="1561912" y="3490494"/>
                <a:ext cx="84002" cy="101509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  <a:tailEnd type="stealth" w="lg" len="lg"/>
              </a:ln>
              <a:effectLst/>
            </p:spPr>
          </p:cxnSp>
          <p:cxnSp>
            <p:nvCxnSpPr>
              <p:cNvPr id="197" name="直線コネクタ 196">
                <a:extLst>
                  <a:ext uri="{FF2B5EF4-FFF2-40B4-BE49-F238E27FC236}">
                    <a16:creationId xmlns:a16="http://schemas.microsoft.com/office/drawing/2014/main" id="{6E7AB49A-A101-E6E2-FF40-51F55223F327}"/>
                  </a:ext>
                </a:extLst>
              </p:cNvPr>
              <p:cNvCxnSpPr/>
              <p:nvPr/>
            </p:nvCxnSpPr>
            <p:spPr>
              <a:xfrm>
                <a:off x="1642059" y="4493556"/>
                <a:ext cx="26754" cy="489354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198" name="直線コネクタ 197">
                <a:extLst>
                  <a:ext uri="{FF2B5EF4-FFF2-40B4-BE49-F238E27FC236}">
                    <a16:creationId xmlns:a16="http://schemas.microsoft.com/office/drawing/2014/main" id="{07D95715-1786-621F-8DCD-CDEA8B733C42}"/>
                  </a:ext>
                </a:extLst>
              </p:cNvPr>
              <p:cNvCxnSpPr/>
              <p:nvPr/>
            </p:nvCxnSpPr>
            <p:spPr>
              <a:xfrm>
                <a:off x="1511009" y="3082467"/>
                <a:ext cx="254316" cy="1257642"/>
              </a:xfrm>
              <a:prstGeom prst="line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dash"/>
                <a:miter lim="800000"/>
                <a:tailEnd type="stealth" w="lg" len="lg"/>
              </a:ln>
              <a:effectLst/>
            </p:spPr>
          </p:cxnSp>
          <p:cxnSp>
            <p:nvCxnSpPr>
              <p:cNvPr id="199" name="直線コネクタ 198">
                <a:extLst>
                  <a:ext uri="{FF2B5EF4-FFF2-40B4-BE49-F238E27FC236}">
                    <a16:creationId xmlns:a16="http://schemas.microsoft.com/office/drawing/2014/main" id="{8475D98D-DDA0-67EC-CDEF-A411DF6715E6}"/>
                  </a:ext>
                </a:extLst>
              </p:cNvPr>
              <p:cNvCxnSpPr>
                <a:endCxn id="171" idx="0"/>
              </p:cNvCxnSpPr>
              <p:nvPr/>
            </p:nvCxnSpPr>
            <p:spPr>
              <a:xfrm>
                <a:off x="1765130" y="4332149"/>
                <a:ext cx="123983" cy="645588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200" name="直線コネクタ 199">
                <a:extLst>
                  <a:ext uri="{FF2B5EF4-FFF2-40B4-BE49-F238E27FC236}">
                    <a16:creationId xmlns:a16="http://schemas.microsoft.com/office/drawing/2014/main" id="{F23D75F8-FD46-B90B-E15C-FE3D4A94F571}"/>
                  </a:ext>
                </a:extLst>
              </p:cNvPr>
              <p:cNvCxnSpPr/>
              <p:nvPr/>
            </p:nvCxnSpPr>
            <p:spPr>
              <a:xfrm>
                <a:off x="1585096" y="3631781"/>
                <a:ext cx="193508" cy="1007451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  <a:tailEnd type="stealth" w="lg" len="lg"/>
              </a:ln>
              <a:effectLst/>
            </p:spPr>
          </p:cxnSp>
          <p:cxnSp>
            <p:nvCxnSpPr>
              <p:cNvPr id="201" name="直線コネクタ 200">
                <a:extLst>
                  <a:ext uri="{FF2B5EF4-FFF2-40B4-BE49-F238E27FC236}">
                    <a16:creationId xmlns:a16="http://schemas.microsoft.com/office/drawing/2014/main" id="{D5DFE974-2F6A-6E44-5191-4E00B594BCA6}"/>
                  </a:ext>
                </a:extLst>
              </p:cNvPr>
              <p:cNvCxnSpPr/>
              <p:nvPr/>
            </p:nvCxnSpPr>
            <p:spPr>
              <a:xfrm>
                <a:off x="1779182" y="4634474"/>
                <a:ext cx="40499" cy="322836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202" name="直線コネクタ 201">
                <a:extLst>
                  <a:ext uri="{FF2B5EF4-FFF2-40B4-BE49-F238E27FC236}">
                    <a16:creationId xmlns:a16="http://schemas.microsoft.com/office/drawing/2014/main" id="{E382BB11-133A-E805-3A46-93BC132ADA69}"/>
                  </a:ext>
                </a:extLst>
              </p:cNvPr>
              <p:cNvCxnSpPr/>
              <p:nvPr/>
            </p:nvCxnSpPr>
            <p:spPr>
              <a:xfrm>
                <a:off x="1686991" y="4447344"/>
                <a:ext cx="24556" cy="430216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  <a:tailEnd type="stealth" w="lg" len="lg"/>
              </a:ln>
              <a:effectLst/>
            </p:spPr>
          </p:cxnSp>
          <p:cxnSp>
            <p:nvCxnSpPr>
              <p:cNvPr id="203" name="直線コネクタ 202">
                <a:extLst>
                  <a:ext uri="{FF2B5EF4-FFF2-40B4-BE49-F238E27FC236}">
                    <a16:creationId xmlns:a16="http://schemas.microsoft.com/office/drawing/2014/main" id="{A9B5C057-9114-4951-6AEB-A90A98DB5AE8}"/>
                  </a:ext>
                </a:extLst>
              </p:cNvPr>
              <p:cNvCxnSpPr/>
              <p:nvPr/>
            </p:nvCxnSpPr>
            <p:spPr>
              <a:xfrm>
                <a:off x="1714960" y="4880300"/>
                <a:ext cx="4855" cy="76329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sp>
            <p:nvSpPr>
              <p:cNvPr id="204" name="テキスト ボックス 203">
                <a:extLst>
                  <a:ext uri="{FF2B5EF4-FFF2-40B4-BE49-F238E27FC236}">
                    <a16:creationId xmlns:a16="http://schemas.microsoft.com/office/drawing/2014/main" id="{2B411625-95AF-B5A3-6AA8-673B3787ABFB}"/>
                  </a:ext>
                </a:extLst>
              </p:cNvPr>
              <p:cNvSpPr txBox="1"/>
              <p:nvPr/>
            </p:nvSpPr>
            <p:spPr>
              <a:xfrm>
                <a:off x="1493669" y="2672187"/>
                <a:ext cx="21887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="1" kern="0" dirty="0">
                    <a:solidFill>
                      <a:prstClr val="black"/>
                    </a:solidFill>
                    <a:ea typeface="游ゴシック Medium" panose="020B0500000000000000" pitchFamily="50" charset="-128"/>
                  </a:rPr>
                  <a:t>Incident electron</a:t>
                </a:r>
                <a:endParaRPr kumimoji="1" lang="ja-JP" altLang="en-US" b="1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205" name="正方形/長方形 204">
                <a:extLst>
                  <a:ext uri="{FF2B5EF4-FFF2-40B4-BE49-F238E27FC236}">
                    <a16:creationId xmlns:a16="http://schemas.microsoft.com/office/drawing/2014/main" id="{B4A35E2C-668C-7FF8-1D5E-36FC66561682}"/>
                  </a:ext>
                </a:extLst>
              </p:cNvPr>
              <p:cNvSpPr/>
              <p:nvPr/>
            </p:nvSpPr>
            <p:spPr>
              <a:xfrm>
                <a:off x="1682577" y="6109693"/>
                <a:ext cx="225766" cy="55002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06" name="フリーフォーム 60">
                <a:extLst>
                  <a:ext uri="{FF2B5EF4-FFF2-40B4-BE49-F238E27FC236}">
                    <a16:creationId xmlns:a16="http://schemas.microsoft.com/office/drawing/2014/main" id="{9C572AB5-8D3E-5E17-CB12-0AE0368719B7}"/>
                  </a:ext>
                </a:extLst>
              </p:cNvPr>
              <p:cNvSpPr/>
              <p:nvPr/>
            </p:nvSpPr>
            <p:spPr>
              <a:xfrm>
                <a:off x="1494771" y="3014683"/>
                <a:ext cx="394479" cy="1931094"/>
              </a:xfrm>
              <a:custGeom>
                <a:avLst/>
                <a:gdLst>
                  <a:gd name="connsiteX0" fmla="*/ 0 w 657225"/>
                  <a:gd name="connsiteY0" fmla="*/ 0 h 3133725"/>
                  <a:gd name="connsiteX1" fmla="*/ 219075 w 657225"/>
                  <a:gd name="connsiteY1" fmla="*/ 3133725 h 3133725"/>
                  <a:gd name="connsiteX2" fmla="*/ 657225 w 657225"/>
                  <a:gd name="connsiteY2" fmla="*/ 3133725 h 3133725"/>
                  <a:gd name="connsiteX3" fmla="*/ 0 w 657225"/>
                  <a:gd name="connsiteY3" fmla="*/ 0 h 313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3133725">
                    <a:moveTo>
                      <a:pt x="0" y="0"/>
                    </a:moveTo>
                    <a:lnTo>
                      <a:pt x="219075" y="3133725"/>
                    </a:lnTo>
                    <a:lnTo>
                      <a:pt x="657225" y="31337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>
                  <a:alpha val="40000"/>
                </a:srgbClr>
              </a:solidFill>
              <a:ln w="12700" cap="flat" cmpd="sng" algn="ctr">
                <a:solidFill>
                  <a:srgbClr val="FFC000">
                    <a:alpha val="3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07" name="テキスト ボックス 206">
                <a:extLst>
                  <a:ext uri="{FF2B5EF4-FFF2-40B4-BE49-F238E27FC236}">
                    <a16:creationId xmlns:a16="http://schemas.microsoft.com/office/drawing/2014/main" id="{1D2089BC-DFEC-A694-5D1B-A3977448E493}"/>
                  </a:ext>
                </a:extLst>
              </p:cNvPr>
              <p:cNvSpPr txBox="1"/>
              <p:nvPr/>
            </p:nvSpPr>
            <p:spPr>
              <a:xfrm>
                <a:off x="1843526" y="3539963"/>
                <a:ext cx="1514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b="1" dirty="0">
                    <a:ea typeface="游ゴシック" panose="020B0400000000000000" pitchFamily="50" charset="-128"/>
                  </a:rPr>
                  <a:t>CF4 radiator</a:t>
                </a:r>
                <a:endParaRPr kumimoji="1" lang="ja-JP" altLang="en-US" b="1" dirty="0" err="1"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08" name="テキスト ボックス 207">
                <a:extLst>
                  <a:ext uri="{FF2B5EF4-FFF2-40B4-BE49-F238E27FC236}">
                    <a16:creationId xmlns:a16="http://schemas.microsoft.com/office/drawing/2014/main" id="{4F8280E3-F1C3-C8C3-6CFC-F95A27DFBDFA}"/>
                  </a:ext>
                </a:extLst>
              </p:cNvPr>
              <p:cNvSpPr txBox="1"/>
              <p:nvPr/>
            </p:nvSpPr>
            <p:spPr>
              <a:xfrm>
                <a:off x="3304256" y="4394057"/>
                <a:ext cx="761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b="1" dirty="0">
                    <a:ea typeface="游ゴシック" panose="020B0400000000000000" pitchFamily="50" charset="-128"/>
                  </a:rPr>
                  <a:t>mesh</a:t>
                </a:r>
                <a:endParaRPr kumimoji="1" lang="ja-JP" altLang="en-US" b="1" dirty="0" err="1"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09" name="テキスト ボックス 208">
                <a:extLst>
                  <a:ext uri="{FF2B5EF4-FFF2-40B4-BE49-F238E27FC236}">
                    <a16:creationId xmlns:a16="http://schemas.microsoft.com/office/drawing/2014/main" id="{945C975A-5D7E-E058-4F58-9546B3582BC3}"/>
                  </a:ext>
                </a:extLst>
              </p:cNvPr>
              <p:cNvSpPr txBox="1"/>
              <p:nvPr/>
            </p:nvSpPr>
            <p:spPr>
              <a:xfrm>
                <a:off x="3230587" y="6146676"/>
                <a:ext cx="156966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="1" i="0" u="none" strike="noStrike" kern="0" cap="none" spc="0" normalizeH="0" baseline="0" noProof="0" dirty="0">
                    <a:solidFill>
                      <a:prstClr val="black"/>
                    </a:solidFill>
                    <a:effectLst/>
                    <a:uLnTx/>
                    <a:uFillTx/>
                    <a:ea typeface="游ゴシック Medium" panose="020B0500000000000000" pitchFamily="50" charset="-128"/>
                  </a:rPr>
                  <a:t>Readout pad</a:t>
                </a:r>
                <a:endParaRPr kumimoji="1" lang="ja-JP" altLang="en-US" b="1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ea typeface="游ゴシック Medium" panose="020B0500000000000000" pitchFamily="50" charset="-128"/>
                </a:endParaRPr>
              </a:p>
            </p:txBody>
          </p:sp>
        </p:grpSp>
        <p:cxnSp>
          <p:nvCxnSpPr>
            <p:cNvPr id="160" name="直線コネクタ 159">
              <a:extLst>
                <a:ext uri="{FF2B5EF4-FFF2-40B4-BE49-F238E27FC236}">
                  <a16:creationId xmlns:a16="http://schemas.microsoft.com/office/drawing/2014/main" id="{5620C5F8-99B1-9C9E-40FE-5799E6B7E9FA}"/>
                </a:ext>
              </a:extLst>
            </p:cNvPr>
            <p:cNvCxnSpPr>
              <a:cxnSpLocks/>
            </p:cNvCxnSpPr>
            <p:nvPr/>
          </p:nvCxnSpPr>
          <p:spPr>
            <a:xfrm>
              <a:off x="9949238" y="5932072"/>
              <a:ext cx="251218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線コネクタ 160">
              <a:extLst>
                <a:ext uri="{FF2B5EF4-FFF2-40B4-BE49-F238E27FC236}">
                  <a16:creationId xmlns:a16="http://schemas.microsoft.com/office/drawing/2014/main" id="{B7DB740F-8CE5-0DE4-4FFC-3A145210CF19}"/>
                </a:ext>
              </a:extLst>
            </p:cNvPr>
            <p:cNvCxnSpPr>
              <a:cxnSpLocks/>
            </p:cNvCxnSpPr>
            <p:nvPr/>
          </p:nvCxnSpPr>
          <p:spPr>
            <a:xfrm>
              <a:off x="10200456" y="5823560"/>
              <a:ext cx="0" cy="224999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二等辺三角形 161">
              <a:extLst>
                <a:ext uri="{FF2B5EF4-FFF2-40B4-BE49-F238E27FC236}">
                  <a16:creationId xmlns:a16="http://schemas.microsoft.com/office/drawing/2014/main" id="{E6F7BD1E-3B3C-F8C4-0490-0FC89022D425}"/>
                </a:ext>
              </a:extLst>
            </p:cNvPr>
            <p:cNvSpPr/>
            <p:nvPr/>
          </p:nvSpPr>
          <p:spPr>
            <a:xfrm rot="5400000">
              <a:off x="10572826" y="5811264"/>
              <a:ext cx="161709" cy="245673"/>
            </a:xfrm>
            <a:prstGeom prst="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cxnSp>
          <p:nvCxnSpPr>
            <p:cNvPr id="163" name="直線矢印コネクタ 162">
              <a:extLst>
                <a:ext uri="{FF2B5EF4-FFF2-40B4-BE49-F238E27FC236}">
                  <a16:creationId xmlns:a16="http://schemas.microsoft.com/office/drawing/2014/main" id="{91B07C69-3127-D5AB-4793-815751699631}"/>
                </a:ext>
              </a:extLst>
            </p:cNvPr>
            <p:cNvCxnSpPr>
              <a:cxnSpLocks/>
            </p:cNvCxnSpPr>
            <p:nvPr/>
          </p:nvCxnSpPr>
          <p:spPr>
            <a:xfrm>
              <a:off x="10776517" y="5932072"/>
              <a:ext cx="572951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64" name="直線コネクタ 163">
              <a:extLst>
                <a:ext uri="{FF2B5EF4-FFF2-40B4-BE49-F238E27FC236}">
                  <a16:creationId xmlns:a16="http://schemas.microsoft.com/office/drawing/2014/main" id="{50E37C57-4C61-F657-B645-57F0282D20C3}"/>
                </a:ext>
              </a:extLst>
            </p:cNvPr>
            <p:cNvCxnSpPr>
              <a:cxnSpLocks/>
            </p:cNvCxnSpPr>
            <p:nvPr/>
          </p:nvCxnSpPr>
          <p:spPr>
            <a:xfrm>
              <a:off x="10344472" y="5823560"/>
              <a:ext cx="0" cy="224999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線コネクタ 164">
              <a:extLst>
                <a:ext uri="{FF2B5EF4-FFF2-40B4-BE49-F238E27FC236}">
                  <a16:creationId xmlns:a16="http://schemas.microsoft.com/office/drawing/2014/main" id="{5CA692EC-A847-5DFC-D059-8B3C146C9E20}"/>
                </a:ext>
              </a:extLst>
            </p:cNvPr>
            <p:cNvCxnSpPr>
              <a:cxnSpLocks/>
              <a:endCxn id="162" idx="3"/>
            </p:cNvCxnSpPr>
            <p:nvPr/>
          </p:nvCxnSpPr>
          <p:spPr>
            <a:xfrm>
              <a:off x="10344472" y="5932072"/>
              <a:ext cx="186372" cy="2029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781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770B3D-3F02-F42B-0E2B-7E96E5774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Hadron blind detector (GEM)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370B01-FD88-1CD7-67B1-75EBA0240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200" dirty="0"/>
              <a:t>30x30 cm2 GEM foils are used for the HBD</a:t>
            </a:r>
          </a:p>
          <a:p>
            <a:pPr lvl="1"/>
            <a:r>
              <a:rPr lang="en-US" altLang="ja-JP" sz="1800" b="0" dirty="0"/>
              <a:t>made by Japanese company</a:t>
            </a:r>
          </a:p>
          <a:p>
            <a:pPr lvl="1"/>
            <a:r>
              <a:rPr lang="en-US" altLang="ja-JP" sz="1800" b="0" dirty="0"/>
              <a:t>3 foils per stack, 4 stacks per module</a:t>
            </a:r>
          </a:p>
          <a:p>
            <a:pPr lvl="1"/>
            <a:r>
              <a:rPr lang="en-US" altLang="ja-JP" sz="1800" b="0" dirty="0"/>
              <a:t>6 modules = </a:t>
            </a:r>
            <a:r>
              <a:rPr lang="en-US" altLang="ja-JP" sz="1800" b="1" dirty="0">
                <a:solidFill>
                  <a:schemeClr val="accent6"/>
                </a:solidFill>
              </a:rPr>
              <a:t>72 foils installed for the commissioning</a:t>
            </a:r>
          </a:p>
          <a:p>
            <a:r>
              <a:rPr lang="en-US" altLang="ja-JP" sz="2200" dirty="0" err="1"/>
              <a:t>CsI</a:t>
            </a:r>
            <a:r>
              <a:rPr lang="en-US" altLang="ja-JP" sz="2200" dirty="0"/>
              <a:t> is evaporated on the top surface of the top GEM</a:t>
            </a:r>
          </a:p>
          <a:p>
            <a:pPr lvl="1"/>
            <a:r>
              <a:rPr lang="en-US" altLang="ja-JP" sz="1800" b="0" dirty="0"/>
              <a:t>evaporated by Hamamatsu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F37D39-540B-2106-AB3D-215DF668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7CF-7566-4F2A-A1A8-FC120A643590}" type="datetime1">
              <a:rPr lang="en-US" altLang="ja-JP" smtClean="0"/>
              <a:pPr/>
              <a:t>12/12/2022</a:t>
            </a:fld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8A49BD8-EC68-92E3-01F9-21D33AF5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ja-JP" smtClean="0"/>
              <a:pPr/>
              <a:t>5</a:t>
            </a:fld>
            <a:endParaRPr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24E9A46-166D-AA41-095E-D4F592E66C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943" y="4225184"/>
            <a:ext cx="3419437" cy="2401590"/>
          </a:xfrm>
          <a:prstGeom prst="rect">
            <a:avLst/>
          </a:prstGeom>
        </p:spPr>
      </p:pic>
      <p:pic>
        <p:nvPicPr>
          <p:cNvPr id="87" name="図 86" descr="屋内, 戸棚, ガラス, 表示 が含まれている画像&#10;&#10;自動的に生成された説明">
            <a:extLst>
              <a:ext uri="{FF2B5EF4-FFF2-40B4-BE49-F238E27FC236}">
                <a16:creationId xmlns:a16="http://schemas.microsoft.com/office/drawing/2014/main" id="{97CA97A2-6434-E25E-0AA1-5DAD23F33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4" y="4157044"/>
            <a:ext cx="3466906" cy="2600180"/>
          </a:xfrm>
          <a:prstGeom prst="rect">
            <a:avLst/>
          </a:prstGeom>
        </p:spPr>
      </p:pic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5FB90A39-1868-1500-EE93-D97AF3392853}"/>
              </a:ext>
            </a:extLst>
          </p:cNvPr>
          <p:cNvGrpSpPr/>
          <p:nvPr/>
        </p:nvGrpSpPr>
        <p:grpSpPr>
          <a:xfrm>
            <a:off x="8035555" y="2017362"/>
            <a:ext cx="4141760" cy="4074970"/>
            <a:chOff x="7891087" y="2757735"/>
            <a:chExt cx="4141760" cy="4074970"/>
          </a:xfrm>
        </p:grpSpPr>
        <p:grpSp>
          <p:nvGrpSpPr>
            <p:cNvPr id="89" name="グループ化 88">
              <a:extLst>
                <a:ext uri="{FF2B5EF4-FFF2-40B4-BE49-F238E27FC236}">
                  <a16:creationId xmlns:a16="http://schemas.microsoft.com/office/drawing/2014/main" id="{B4C26EBF-B0FF-6DA5-4C02-27FC9483EF77}"/>
                </a:ext>
              </a:extLst>
            </p:cNvPr>
            <p:cNvGrpSpPr/>
            <p:nvPr/>
          </p:nvGrpSpPr>
          <p:grpSpPr>
            <a:xfrm>
              <a:off x="7891087" y="2757735"/>
              <a:ext cx="4141760" cy="4074970"/>
              <a:chOff x="1157522" y="2668357"/>
              <a:chExt cx="4141760" cy="4074970"/>
            </a:xfrm>
          </p:grpSpPr>
          <p:sp>
            <p:nvSpPr>
              <p:cNvPr id="96" name="テキスト ボックス 95">
                <a:extLst>
                  <a:ext uri="{FF2B5EF4-FFF2-40B4-BE49-F238E27FC236}">
                    <a16:creationId xmlns:a16="http://schemas.microsoft.com/office/drawing/2014/main" id="{A9BBDC52-03EC-89A0-8014-5DD85C00C8D3}"/>
                  </a:ext>
                </a:extLst>
              </p:cNvPr>
              <p:cNvSpPr txBox="1"/>
              <p:nvPr/>
            </p:nvSpPr>
            <p:spPr>
              <a:xfrm>
                <a:off x="3230587" y="5281349"/>
                <a:ext cx="138211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="1" i="0" u="none" strike="noStrike" kern="0" cap="none" spc="0" normalizeH="0" baseline="0" noProof="0" dirty="0">
                    <a:solidFill>
                      <a:prstClr val="black"/>
                    </a:solidFill>
                    <a:effectLst/>
                    <a:uLnTx/>
                    <a:uFillTx/>
                    <a:ea typeface="游ゴシック Medium" panose="020B0500000000000000" pitchFamily="50" charset="-128"/>
                  </a:rPr>
                  <a:t>Triple GEM</a:t>
                </a:r>
                <a:endParaRPr kumimoji="1" lang="ja-JP" altLang="en-US" b="1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F494384B-C72F-64E2-8173-080D8CEA8561}"/>
                  </a:ext>
                </a:extLst>
              </p:cNvPr>
              <p:cNvSpPr txBox="1"/>
              <p:nvPr/>
            </p:nvSpPr>
            <p:spPr>
              <a:xfrm>
                <a:off x="3205439" y="4785496"/>
                <a:ext cx="20938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="1" i="0" u="none" strike="noStrike" kern="0" cap="none" spc="0" normalizeH="0" baseline="0" noProof="0" dirty="0" err="1">
                    <a:solidFill>
                      <a:srgbClr val="FF0000"/>
                    </a:solidFill>
                    <a:effectLst/>
                    <a:uLnTx/>
                    <a:uFillTx/>
                    <a:ea typeface="游ゴシック Medium" panose="020B0500000000000000" pitchFamily="50" charset="-128"/>
                  </a:rPr>
                  <a:t>CsI</a:t>
                </a:r>
                <a:r>
                  <a:rPr kumimoji="1" lang="ja-JP" altLang="en-US" b="1" kern="0" dirty="0">
                    <a:solidFill>
                      <a:srgbClr val="FF0000"/>
                    </a:solidFill>
                    <a:ea typeface="游ゴシック Medium" panose="020B0500000000000000" pitchFamily="50" charset="-128"/>
                  </a:rPr>
                  <a:t> </a:t>
                </a:r>
                <a:r>
                  <a:rPr kumimoji="1" lang="en-US" altLang="ja-JP" b="1" kern="0" dirty="0">
                    <a:solidFill>
                      <a:srgbClr val="FF0000"/>
                    </a:solidFill>
                    <a:ea typeface="游ゴシック Medium" panose="020B0500000000000000" pitchFamily="50" charset="-128"/>
                  </a:rPr>
                  <a:t>photocathode</a:t>
                </a:r>
                <a:endParaRPr kumimoji="1" lang="ja-JP" altLang="en-US" b="1" i="0" u="none" strike="noStrike" kern="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98" name="正方形/長方形 97">
                <a:extLst>
                  <a:ext uri="{FF2B5EF4-FFF2-40B4-BE49-F238E27FC236}">
                    <a16:creationId xmlns:a16="http://schemas.microsoft.com/office/drawing/2014/main" id="{579800B7-C45C-A3BE-75FB-B1C425D978C1}"/>
                  </a:ext>
                </a:extLst>
              </p:cNvPr>
              <p:cNvSpPr/>
              <p:nvPr/>
            </p:nvSpPr>
            <p:spPr>
              <a:xfrm>
                <a:off x="1157523" y="5369995"/>
                <a:ext cx="2058151" cy="124828"/>
              </a:xfrm>
              <a:prstGeom prst="rect">
                <a:avLst/>
              </a:prstGeom>
              <a:solidFill>
                <a:srgbClr val="ED7D31">
                  <a:alpha val="20000"/>
                </a:srgbClr>
              </a:solidFill>
              <a:ln w="12700" cap="flat" cmpd="sng" algn="ctr">
                <a:solidFill>
                  <a:srgbClr val="3B302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9" name="正方形/長方形 98">
                <a:extLst>
                  <a:ext uri="{FF2B5EF4-FFF2-40B4-BE49-F238E27FC236}">
                    <a16:creationId xmlns:a16="http://schemas.microsoft.com/office/drawing/2014/main" id="{BE145742-0C2A-B213-A3C6-DE058EAA5068}"/>
                  </a:ext>
                </a:extLst>
              </p:cNvPr>
              <p:cNvSpPr/>
              <p:nvPr/>
            </p:nvSpPr>
            <p:spPr>
              <a:xfrm>
                <a:off x="1157522" y="5717866"/>
                <a:ext cx="2058151" cy="124828"/>
              </a:xfrm>
              <a:prstGeom prst="rect">
                <a:avLst/>
              </a:prstGeom>
              <a:solidFill>
                <a:srgbClr val="ED7D31">
                  <a:alpha val="20000"/>
                </a:srgbClr>
              </a:solidFill>
              <a:ln w="12700" cap="flat" cmpd="sng" algn="ctr">
                <a:solidFill>
                  <a:srgbClr val="3B302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0" name="正方形/長方形 99">
                <a:extLst>
                  <a:ext uri="{FF2B5EF4-FFF2-40B4-BE49-F238E27FC236}">
                    <a16:creationId xmlns:a16="http://schemas.microsoft.com/office/drawing/2014/main" id="{3FA083CD-C08C-EC2B-F403-D3B75EBE15B5}"/>
                  </a:ext>
                </a:extLst>
              </p:cNvPr>
              <p:cNvSpPr/>
              <p:nvPr/>
            </p:nvSpPr>
            <p:spPr>
              <a:xfrm>
                <a:off x="1157522" y="5022124"/>
                <a:ext cx="2058151" cy="124828"/>
              </a:xfrm>
              <a:prstGeom prst="rect">
                <a:avLst/>
              </a:prstGeom>
              <a:solidFill>
                <a:srgbClr val="ED7D31">
                  <a:alpha val="20000"/>
                </a:srgbClr>
              </a:solidFill>
              <a:ln w="12700" cap="flat" cmpd="sng" algn="ctr">
                <a:solidFill>
                  <a:srgbClr val="3B302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1" name="正方形/長方形 100">
                <a:extLst>
                  <a:ext uri="{FF2B5EF4-FFF2-40B4-BE49-F238E27FC236}">
                    <a16:creationId xmlns:a16="http://schemas.microsoft.com/office/drawing/2014/main" id="{339F7905-29E9-6EBA-1AB3-16DD99166A06}"/>
                  </a:ext>
                </a:extLst>
              </p:cNvPr>
              <p:cNvSpPr/>
              <p:nvPr/>
            </p:nvSpPr>
            <p:spPr>
              <a:xfrm>
                <a:off x="1157523" y="4961864"/>
                <a:ext cx="2058151" cy="57519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2" name="正方形/長方形 101">
                <a:extLst>
                  <a:ext uri="{FF2B5EF4-FFF2-40B4-BE49-F238E27FC236}">
                    <a16:creationId xmlns:a16="http://schemas.microsoft.com/office/drawing/2014/main" id="{DDD2A267-E70E-338C-7A93-8661429E639F}"/>
                  </a:ext>
                </a:extLst>
              </p:cNvPr>
              <p:cNvSpPr/>
              <p:nvPr/>
            </p:nvSpPr>
            <p:spPr>
              <a:xfrm>
                <a:off x="1157522" y="6109343"/>
                <a:ext cx="225766" cy="55002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3" name="正方形/長方形 102">
                <a:extLst>
                  <a:ext uri="{FF2B5EF4-FFF2-40B4-BE49-F238E27FC236}">
                    <a16:creationId xmlns:a16="http://schemas.microsoft.com/office/drawing/2014/main" id="{844CB937-547C-2FD9-D83F-09817F84EB73}"/>
                  </a:ext>
                </a:extLst>
              </p:cNvPr>
              <p:cNvSpPr/>
              <p:nvPr/>
            </p:nvSpPr>
            <p:spPr>
              <a:xfrm>
                <a:off x="2752017" y="6105640"/>
                <a:ext cx="225766" cy="55002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4" name="正方形/長方形 103">
                <a:extLst>
                  <a:ext uri="{FF2B5EF4-FFF2-40B4-BE49-F238E27FC236}">
                    <a16:creationId xmlns:a16="http://schemas.microsoft.com/office/drawing/2014/main" id="{2A4FAEBD-F300-ADF3-833A-B5EB1DDFA702}"/>
                  </a:ext>
                </a:extLst>
              </p:cNvPr>
              <p:cNvSpPr/>
              <p:nvPr/>
            </p:nvSpPr>
            <p:spPr>
              <a:xfrm>
                <a:off x="3016929" y="6105640"/>
                <a:ext cx="225766" cy="55002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13DB13FE-33BE-F76A-408B-C31337EDEA25}"/>
                  </a:ext>
                </a:extLst>
              </p:cNvPr>
              <p:cNvSpPr txBox="1"/>
              <p:nvPr/>
            </p:nvSpPr>
            <p:spPr>
              <a:xfrm>
                <a:off x="1571889" y="3495835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b="0" i="0" u="none" strike="noStrike" kern="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cxnSp>
            <p:nvCxnSpPr>
              <p:cNvPr id="106" name="直線コネクタ 105">
                <a:extLst>
                  <a:ext uri="{FF2B5EF4-FFF2-40B4-BE49-F238E27FC236}">
                    <a16:creationId xmlns:a16="http://schemas.microsoft.com/office/drawing/2014/main" id="{51574147-47D5-D4A9-B49F-E99DE5923B69}"/>
                  </a:ext>
                </a:extLst>
              </p:cNvPr>
              <p:cNvCxnSpPr/>
              <p:nvPr/>
            </p:nvCxnSpPr>
            <p:spPr>
              <a:xfrm>
                <a:off x="1157523" y="4587328"/>
                <a:ext cx="2058151" cy="0"/>
              </a:xfrm>
              <a:prstGeom prst="line">
                <a:avLst/>
              </a:prstGeom>
              <a:noFill/>
              <a:ln w="635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sp>
            <p:nvSpPr>
              <p:cNvPr id="107" name="二等辺三角形 106">
                <a:extLst>
                  <a:ext uri="{FF2B5EF4-FFF2-40B4-BE49-F238E27FC236}">
                    <a16:creationId xmlns:a16="http://schemas.microsoft.com/office/drawing/2014/main" id="{D22DA1A8-B153-5DBA-310E-121C75576941}"/>
                  </a:ext>
                </a:extLst>
              </p:cNvPr>
              <p:cNvSpPr/>
              <p:nvPr/>
            </p:nvSpPr>
            <p:spPr>
              <a:xfrm>
                <a:off x="2044083" y="5032614"/>
                <a:ext cx="59458" cy="320479"/>
              </a:xfrm>
              <a:prstGeom prst="triangle">
                <a:avLst/>
              </a:prstGeom>
              <a:gradFill flip="none" rotWithShape="1">
                <a:gsLst>
                  <a:gs pos="7000">
                    <a:srgbClr val="4472C4"/>
                  </a:gs>
                  <a:gs pos="100000">
                    <a:sysClr val="window" lastClr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8" name="二等辺三角形 107">
                <a:extLst>
                  <a:ext uri="{FF2B5EF4-FFF2-40B4-BE49-F238E27FC236}">
                    <a16:creationId xmlns:a16="http://schemas.microsoft.com/office/drawing/2014/main" id="{357514A6-613F-5FB0-7216-64D291DDC1E5}"/>
                  </a:ext>
                </a:extLst>
              </p:cNvPr>
              <p:cNvSpPr/>
              <p:nvPr/>
            </p:nvSpPr>
            <p:spPr>
              <a:xfrm>
                <a:off x="1445305" y="5030544"/>
                <a:ext cx="59458" cy="320479"/>
              </a:xfrm>
              <a:prstGeom prst="triangle">
                <a:avLst/>
              </a:prstGeom>
              <a:gradFill flip="none" rotWithShape="1">
                <a:gsLst>
                  <a:gs pos="7000">
                    <a:srgbClr val="4472C4"/>
                  </a:gs>
                  <a:gs pos="100000">
                    <a:sysClr val="window" lastClr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grpSp>
            <p:nvGrpSpPr>
              <p:cNvPr id="109" name="グループ化 108">
                <a:extLst>
                  <a:ext uri="{FF2B5EF4-FFF2-40B4-BE49-F238E27FC236}">
                    <a16:creationId xmlns:a16="http://schemas.microsoft.com/office/drawing/2014/main" id="{3CC6BECC-D400-0E38-110B-62E8FBD54E81}"/>
                  </a:ext>
                </a:extLst>
              </p:cNvPr>
              <p:cNvGrpSpPr/>
              <p:nvPr/>
            </p:nvGrpSpPr>
            <p:grpSpPr>
              <a:xfrm>
                <a:off x="1425123" y="5379433"/>
                <a:ext cx="106440" cy="320480"/>
                <a:chOff x="3775529" y="3848206"/>
                <a:chExt cx="177335" cy="520066"/>
              </a:xfrm>
            </p:grpSpPr>
            <p:sp>
              <p:nvSpPr>
                <p:cNvPr id="158" name="二等辺三角形 157">
                  <a:extLst>
                    <a:ext uri="{FF2B5EF4-FFF2-40B4-BE49-F238E27FC236}">
                      <a16:creationId xmlns:a16="http://schemas.microsoft.com/office/drawing/2014/main" id="{EAF203B3-DE5C-729D-509A-8DE090169068}"/>
                    </a:ext>
                  </a:extLst>
                </p:cNvPr>
                <p:cNvSpPr/>
                <p:nvPr/>
              </p:nvSpPr>
              <p:spPr>
                <a:xfrm>
                  <a:off x="3775529" y="3848206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二等辺三角形 158">
                  <a:extLst>
                    <a:ext uri="{FF2B5EF4-FFF2-40B4-BE49-F238E27FC236}">
                      <a16:creationId xmlns:a16="http://schemas.microsoft.com/office/drawing/2014/main" id="{FFDE2838-7C66-26E4-F3EC-842929162996}"/>
                    </a:ext>
                  </a:extLst>
                </p:cNvPr>
                <p:cNvSpPr/>
                <p:nvPr/>
              </p:nvSpPr>
              <p:spPr>
                <a:xfrm>
                  <a:off x="3853804" y="3848207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0" name="グループ化 109">
                <a:extLst>
                  <a:ext uri="{FF2B5EF4-FFF2-40B4-BE49-F238E27FC236}">
                    <a16:creationId xmlns:a16="http://schemas.microsoft.com/office/drawing/2014/main" id="{61849C9E-AF0E-C893-A790-1758A1302148}"/>
                  </a:ext>
                </a:extLst>
              </p:cNvPr>
              <p:cNvGrpSpPr/>
              <p:nvPr/>
            </p:nvGrpSpPr>
            <p:grpSpPr>
              <a:xfrm>
                <a:off x="1391181" y="5756495"/>
                <a:ext cx="102488" cy="320479"/>
                <a:chOff x="3682938" y="3839843"/>
                <a:chExt cx="170751" cy="520065"/>
              </a:xfrm>
            </p:grpSpPr>
            <p:sp>
              <p:nvSpPr>
                <p:cNvPr id="156" name="二等辺三角形 155">
                  <a:extLst>
                    <a:ext uri="{FF2B5EF4-FFF2-40B4-BE49-F238E27FC236}">
                      <a16:creationId xmlns:a16="http://schemas.microsoft.com/office/drawing/2014/main" id="{1B8DECEA-8204-97FE-2108-6405165F1CEE}"/>
                    </a:ext>
                  </a:extLst>
                </p:cNvPr>
                <p:cNvSpPr/>
                <p:nvPr/>
              </p:nvSpPr>
              <p:spPr>
                <a:xfrm>
                  <a:off x="3682938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二等辺三角形 156">
                  <a:extLst>
                    <a:ext uri="{FF2B5EF4-FFF2-40B4-BE49-F238E27FC236}">
                      <a16:creationId xmlns:a16="http://schemas.microsoft.com/office/drawing/2014/main" id="{C456FE08-08DA-2706-AA9D-3EAB7AFF1188}"/>
                    </a:ext>
                  </a:extLst>
                </p:cNvPr>
                <p:cNvSpPr/>
                <p:nvPr/>
              </p:nvSpPr>
              <p:spPr>
                <a:xfrm>
                  <a:off x="3754629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1" name="グループ化 110">
                <a:extLst>
                  <a:ext uri="{FF2B5EF4-FFF2-40B4-BE49-F238E27FC236}">
                    <a16:creationId xmlns:a16="http://schemas.microsoft.com/office/drawing/2014/main" id="{D7CE42A8-4516-BDAC-E8F8-D9404A240F58}"/>
                  </a:ext>
                </a:extLst>
              </p:cNvPr>
              <p:cNvGrpSpPr/>
              <p:nvPr/>
            </p:nvGrpSpPr>
            <p:grpSpPr>
              <a:xfrm>
                <a:off x="1472105" y="5756496"/>
                <a:ext cx="102488" cy="320479"/>
                <a:chOff x="3682938" y="3839843"/>
                <a:chExt cx="170751" cy="520065"/>
              </a:xfrm>
            </p:grpSpPr>
            <p:sp>
              <p:nvSpPr>
                <p:cNvPr id="154" name="二等辺三角形 153">
                  <a:extLst>
                    <a:ext uri="{FF2B5EF4-FFF2-40B4-BE49-F238E27FC236}">
                      <a16:creationId xmlns:a16="http://schemas.microsoft.com/office/drawing/2014/main" id="{AED72086-980C-515B-140D-AB92802E71DE}"/>
                    </a:ext>
                  </a:extLst>
                </p:cNvPr>
                <p:cNvSpPr/>
                <p:nvPr/>
              </p:nvSpPr>
              <p:spPr>
                <a:xfrm>
                  <a:off x="3682938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二等辺三角形 154">
                  <a:extLst>
                    <a:ext uri="{FF2B5EF4-FFF2-40B4-BE49-F238E27FC236}">
                      <a16:creationId xmlns:a16="http://schemas.microsoft.com/office/drawing/2014/main" id="{F0AA5F77-CA69-8FBE-FA52-C142755A7AD4}"/>
                    </a:ext>
                  </a:extLst>
                </p:cNvPr>
                <p:cNvSpPr/>
                <p:nvPr/>
              </p:nvSpPr>
              <p:spPr>
                <a:xfrm>
                  <a:off x="3754629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2" name="グループ化 111">
                <a:extLst>
                  <a:ext uri="{FF2B5EF4-FFF2-40B4-BE49-F238E27FC236}">
                    <a16:creationId xmlns:a16="http://schemas.microsoft.com/office/drawing/2014/main" id="{2ADC941C-4C87-3210-61A7-D9E90F2F8C7F}"/>
                  </a:ext>
                </a:extLst>
              </p:cNvPr>
              <p:cNvGrpSpPr/>
              <p:nvPr/>
            </p:nvGrpSpPr>
            <p:grpSpPr>
              <a:xfrm>
                <a:off x="2020966" y="5373318"/>
                <a:ext cx="102488" cy="320479"/>
                <a:chOff x="3682938" y="3839843"/>
                <a:chExt cx="170751" cy="520065"/>
              </a:xfrm>
            </p:grpSpPr>
            <p:sp>
              <p:nvSpPr>
                <p:cNvPr id="152" name="二等辺三角形 151">
                  <a:extLst>
                    <a:ext uri="{FF2B5EF4-FFF2-40B4-BE49-F238E27FC236}">
                      <a16:creationId xmlns:a16="http://schemas.microsoft.com/office/drawing/2014/main" id="{31661A7C-0FB7-1A5A-AC28-CDE362AE2C32}"/>
                    </a:ext>
                  </a:extLst>
                </p:cNvPr>
                <p:cNvSpPr/>
                <p:nvPr/>
              </p:nvSpPr>
              <p:spPr>
                <a:xfrm>
                  <a:off x="3682938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二等辺三角形 152">
                  <a:extLst>
                    <a:ext uri="{FF2B5EF4-FFF2-40B4-BE49-F238E27FC236}">
                      <a16:creationId xmlns:a16="http://schemas.microsoft.com/office/drawing/2014/main" id="{E7304891-8A61-C0FC-9890-031C81055798}"/>
                    </a:ext>
                  </a:extLst>
                </p:cNvPr>
                <p:cNvSpPr/>
                <p:nvPr/>
              </p:nvSpPr>
              <p:spPr>
                <a:xfrm>
                  <a:off x="3754629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3" name="グループ化 112">
                <a:extLst>
                  <a:ext uri="{FF2B5EF4-FFF2-40B4-BE49-F238E27FC236}">
                    <a16:creationId xmlns:a16="http://schemas.microsoft.com/office/drawing/2014/main" id="{F43AB47D-AB4D-1A84-7AFB-5BBF589D9490}"/>
                  </a:ext>
                </a:extLst>
              </p:cNvPr>
              <p:cNvGrpSpPr/>
              <p:nvPr/>
            </p:nvGrpSpPr>
            <p:grpSpPr>
              <a:xfrm>
                <a:off x="1984807" y="5757249"/>
                <a:ext cx="102488" cy="320479"/>
                <a:chOff x="3682938" y="3839843"/>
                <a:chExt cx="170751" cy="520065"/>
              </a:xfrm>
            </p:grpSpPr>
            <p:sp>
              <p:nvSpPr>
                <p:cNvPr id="150" name="二等辺三角形 149">
                  <a:extLst>
                    <a:ext uri="{FF2B5EF4-FFF2-40B4-BE49-F238E27FC236}">
                      <a16:creationId xmlns:a16="http://schemas.microsoft.com/office/drawing/2014/main" id="{1CA508EC-4598-3522-9A1C-00C7358CAEBC}"/>
                    </a:ext>
                  </a:extLst>
                </p:cNvPr>
                <p:cNvSpPr/>
                <p:nvPr/>
              </p:nvSpPr>
              <p:spPr>
                <a:xfrm>
                  <a:off x="3682938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二等辺三角形 150">
                  <a:extLst>
                    <a:ext uri="{FF2B5EF4-FFF2-40B4-BE49-F238E27FC236}">
                      <a16:creationId xmlns:a16="http://schemas.microsoft.com/office/drawing/2014/main" id="{E4C63F96-7D39-F1EF-CCD0-D34C53938B08}"/>
                    </a:ext>
                  </a:extLst>
                </p:cNvPr>
                <p:cNvSpPr/>
                <p:nvPr/>
              </p:nvSpPr>
              <p:spPr>
                <a:xfrm>
                  <a:off x="3754629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4" name="グループ化 113">
                <a:extLst>
                  <a:ext uri="{FF2B5EF4-FFF2-40B4-BE49-F238E27FC236}">
                    <a16:creationId xmlns:a16="http://schemas.microsoft.com/office/drawing/2014/main" id="{EAAF7F0A-98FA-D44B-B0AD-BBB4BEF254BF}"/>
                  </a:ext>
                </a:extLst>
              </p:cNvPr>
              <p:cNvGrpSpPr/>
              <p:nvPr/>
            </p:nvGrpSpPr>
            <p:grpSpPr>
              <a:xfrm>
                <a:off x="2060467" y="5757739"/>
                <a:ext cx="102488" cy="320479"/>
                <a:chOff x="3682938" y="3839843"/>
                <a:chExt cx="170751" cy="520065"/>
              </a:xfrm>
            </p:grpSpPr>
            <p:sp>
              <p:nvSpPr>
                <p:cNvPr id="148" name="二等辺三角形 147">
                  <a:extLst>
                    <a:ext uri="{FF2B5EF4-FFF2-40B4-BE49-F238E27FC236}">
                      <a16:creationId xmlns:a16="http://schemas.microsoft.com/office/drawing/2014/main" id="{B12D6D9A-7C9E-9D4F-8008-86B1236EB6A6}"/>
                    </a:ext>
                  </a:extLst>
                </p:cNvPr>
                <p:cNvSpPr/>
                <p:nvPr/>
              </p:nvSpPr>
              <p:spPr>
                <a:xfrm>
                  <a:off x="3682938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二等辺三角形 148">
                  <a:extLst>
                    <a:ext uri="{FF2B5EF4-FFF2-40B4-BE49-F238E27FC236}">
                      <a16:creationId xmlns:a16="http://schemas.microsoft.com/office/drawing/2014/main" id="{A24FABEB-8ED2-EF58-619B-45D3541F9BEB}"/>
                    </a:ext>
                  </a:extLst>
                </p:cNvPr>
                <p:cNvSpPr/>
                <p:nvPr/>
              </p:nvSpPr>
              <p:spPr>
                <a:xfrm>
                  <a:off x="3754629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5" name="グループ化 114">
                <a:extLst>
                  <a:ext uri="{FF2B5EF4-FFF2-40B4-BE49-F238E27FC236}">
                    <a16:creationId xmlns:a16="http://schemas.microsoft.com/office/drawing/2014/main" id="{5A80B0C7-FD4A-C01B-936F-5FA0034F7026}"/>
                  </a:ext>
                </a:extLst>
              </p:cNvPr>
              <p:cNvGrpSpPr/>
              <p:nvPr/>
            </p:nvGrpSpPr>
            <p:grpSpPr>
              <a:xfrm>
                <a:off x="1535461" y="6175369"/>
                <a:ext cx="336028" cy="182787"/>
                <a:chOff x="4530177" y="5969268"/>
                <a:chExt cx="1230939" cy="892746"/>
              </a:xfrm>
            </p:grpSpPr>
            <p:sp>
              <p:nvSpPr>
                <p:cNvPr id="144" name="二等辺三角形 143">
                  <a:extLst>
                    <a:ext uri="{FF2B5EF4-FFF2-40B4-BE49-F238E27FC236}">
                      <a16:creationId xmlns:a16="http://schemas.microsoft.com/office/drawing/2014/main" id="{896CCF8E-F73C-C350-CE17-D75BC8FE6041}"/>
                    </a:ext>
                  </a:extLst>
                </p:cNvPr>
                <p:cNvSpPr/>
                <p:nvPr/>
              </p:nvSpPr>
              <p:spPr>
                <a:xfrm rot="5400000">
                  <a:off x="4887515" y="6350602"/>
                  <a:ext cx="432274" cy="590550"/>
                </a:xfrm>
                <a:prstGeom prst="triangl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5" name="直線コネクタ 144">
                  <a:extLst>
                    <a:ext uri="{FF2B5EF4-FFF2-40B4-BE49-F238E27FC236}">
                      <a16:creationId xmlns:a16="http://schemas.microsoft.com/office/drawing/2014/main" id="{FC64DDD3-3E45-FD6A-4709-04BE52243EE0}"/>
                    </a:ext>
                  </a:extLst>
                </p:cNvPr>
                <p:cNvCxnSpPr/>
                <p:nvPr/>
              </p:nvCxnSpPr>
              <p:spPr>
                <a:xfrm flipH="1">
                  <a:off x="4530177" y="5969268"/>
                  <a:ext cx="1" cy="676609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6" name="直線コネクタ 145">
                  <a:extLst>
                    <a:ext uri="{FF2B5EF4-FFF2-40B4-BE49-F238E27FC236}">
                      <a16:creationId xmlns:a16="http://schemas.microsoft.com/office/drawing/2014/main" id="{87C9FA37-63B5-37AB-6BBE-CB6992A55273}"/>
                    </a:ext>
                  </a:extLst>
                </p:cNvPr>
                <p:cNvCxnSpPr/>
                <p:nvPr/>
              </p:nvCxnSpPr>
              <p:spPr>
                <a:xfrm>
                  <a:off x="4530177" y="6645877"/>
                  <a:ext cx="27820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7" name="直線矢印コネクタ 146">
                  <a:extLst>
                    <a:ext uri="{FF2B5EF4-FFF2-40B4-BE49-F238E27FC236}">
                      <a16:creationId xmlns:a16="http://schemas.microsoft.com/office/drawing/2014/main" id="{AF05CA57-63A4-3647-7B62-888F0AC7FBE5}"/>
                    </a:ext>
                  </a:extLst>
                </p:cNvPr>
                <p:cNvCxnSpPr>
                  <a:stCxn id="144" idx="0"/>
                </p:cNvCxnSpPr>
                <p:nvPr/>
              </p:nvCxnSpPr>
              <p:spPr>
                <a:xfrm>
                  <a:off x="5398927" y="6645877"/>
                  <a:ext cx="362189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sp>
            <p:nvSpPr>
              <p:cNvPr id="116" name="正方形/長方形 115">
                <a:extLst>
                  <a:ext uri="{FF2B5EF4-FFF2-40B4-BE49-F238E27FC236}">
                    <a16:creationId xmlns:a16="http://schemas.microsoft.com/office/drawing/2014/main" id="{25918471-8AEC-EA2C-A9F1-B304B4C79FF9}"/>
                  </a:ext>
                </a:extLst>
              </p:cNvPr>
              <p:cNvSpPr/>
              <p:nvPr/>
            </p:nvSpPr>
            <p:spPr>
              <a:xfrm>
                <a:off x="1422577" y="6109343"/>
                <a:ext cx="225766" cy="55002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7" name="正方形/長方形 116">
                <a:extLst>
                  <a:ext uri="{FF2B5EF4-FFF2-40B4-BE49-F238E27FC236}">
                    <a16:creationId xmlns:a16="http://schemas.microsoft.com/office/drawing/2014/main" id="{A72808ED-07D9-958B-EB63-0ECC4CFF8310}"/>
                  </a:ext>
                </a:extLst>
              </p:cNvPr>
              <p:cNvSpPr/>
              <p:nvPr/>
            </p:nvSpPr>
            <p:spPr>
              <a:xfrm>
                <a:off x="1951541" y="6109343"/>
                <a:ext cx="225766" cy="55002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8" name="正方形/長方形 117">
                <a:extLst>
                  <a:ext uri="{FF2B5EF4-FFF2-40B4-BE49-F238E27FC236}">
                    <a16:creationId xmlns:a16="http://schemas.microsoft.com/office/drawing/2014/main" id="{65308CA5-EBFD-22DC-192A-10B0AC668D25}"/>
                  </a:ext>
                </a:extLst>
              </p:cNvPr>
              <p:cNvSpPr/>
              <p:nvPr/>
            </p:nvSpPr>
            <p:spPr>
              <a:xfrm>
                <a:off x="2216003" y="6105640"/>
                <a:ext cx="225766" cy="55002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9" name="正方形/長方形 118">
                <a:extLst>
                  <a:ext uri="{FF2B5EF4-FFF2-40B4-BE49-F238E27FC236}">
                    <a16:creationId xmlns:a16="http://schemas.microsoft.com/office/drawing/2014/main" id="{350C6377-AFD1-64FB-C7A0-7D2E9FF97DF3}"/>
                  </a:ext>
                </a:extLst>
              </p:cNvPr>
              <p:cNvSpPr/>
              <p:nvPr/>
            </p:nvSpPr>
            <p:spPr>
              <a:xfrm>
                <a:off x="2483975" y="6107694"/>
                <a:ext cx="225766" cy="55002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grpSp>
            <p:nvGrpSpPr>
              <p:cNvPr id="120" name="グループ化 119">
                <a:extLst>
                  <a:ext uri="{FF2B5EF4-FFF2-40B4-BE49-F238E27FC236}">
                    <a16:creationId xmlns:a16="http://schemas.microsoft.com/office/drawing/2014/main" id="{1EB1E4C1-DDC9-D5E1-77B7-725167EF67B2}"/>
                  </a:ext>
                </a:extLst>
              </p:cNvPr>
              <p:cNvGrpSpPr/>
              <p:nvPr/>
            </p:nvGrpSpPr>
            <p:grpSpPr>
              <a:xfrm>
                <a:off x="2066666" y="6167730"/>
                <a:ext cx="336028" cy="182787"/>
                <a:chOff x="4530177" y="5969268"/>
                <a:chExt cx="1230939" cy="892746"/>
              </a:xfrm>
            </p:grpSpPr>
            <p:sp>
              <p:nvSpPr>
                <p:cNvPr id="140" name="二等辺三角形 139">
                  <a:extLst>
                    <a:ext uri="{FF2B5EF4-FFF2-40B4-BE49-F238E27FC236}">
                      <a16:creationId xmlns:a16="http://schemas.microsoft.com/office/drawing/2014/main" id="{E183CB0E-2642-6DFB-7E0F-E274FABD1D44}"/>
                    </a:ext>
                  </a:extLst>
                </p:cNvPr>
                <p:cNvSpPr/>
                <p:nvPr/>
              </p:nvSpPr>
              <p:spPr>
                <a:xfrm rot="5400000">
                  <a:off x="4887515" y="6350602"/>
                  <a:ext cx="432274" cy="590550"/>
                </a:xfrm>
                <a:prstGeom prst="triangl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1" name="直線コネクタ 140">
                  <a:extLst>
                    <a:ext uri="{FF2B5EF4-FFF2-40B4-BE49-F238E27FC236}">
                      <a16:creationId xmlns:a16="http://schemas.microsoft.com/office/drawing/2014/main" id="{B3A56CBD-6E03-E58A-EE7E-29DDE6D182E6}"/>
                    </a:ext>
                  </a:extLst>
                </p:cNvPr>
                <p:cNvCxnSpPr/>
                <p:nvPr/>
              </p:nvCxnSpPr>
              <p:spPr>
                <a:xfrm flipH="1">
                  <a:off x="4530177" y="5969268"/>
                  <a:ext cx="1" cy="676609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2" name="直線コネクタ 141">
                  <a:extLst>
                    <a:ext uri="{FF2B5EF4-FFF2-40B4-BE49-F238E27FC236}">
                      <a16:creationId xmlns:a16="http://schemas.microsoft.com/office/drawing/2014/main" id="{DC2ED128-9B1D-BEE3-CFF5-57075646BA5A}"/>
                    </a:ext>
                  </a:extLst>
                </p:cNvPr>
                <p:cNvCxnSpPr/>
                <p:nvPr/>
              </p:nvCxnSpPr>
              <p:spPr>
                <a:xfrm>
                  <a:off x="4530177" y="6645877"/>
                  <a:ext cx="27820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3" name="直線矢印コネクタ 142">
                  <a:extLst>
                    <a:ext uri="{FF2B5EF4-FFF2-40B4-BE49-F238E27FC236}">
                      <a16:creationId xmlns:a16="http://schemas.microsoft.com/office/drawing/2014/main" id="{5B44036A-2C5C-38DA-BEBE-E5FE9791F958}"/>
                    </a:ext>
                  </a:extLst>
                </p:cNvPr>
                <p:cNvCxnSpPr>
                  <a:stCxn id="140" idx="0"/>
                </p:cNvCxnSpPr>
                <p:nvPr/>
              </p:nvCxnSpPr>
              <p:spPr>
                <a:xfrm>
                  <a:off x="5398927" y="6645877"/>
                  <a:ext cx="362189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cxnSp>
            <p:nvCxnSpPr>
              <p:cNvPr id="121" name="直線矢印コネクタ 120">
                <a:extLst>
                  <a:ext uri="{FF2B5EF4-FFF2-40B4-BE49-F238E27FC236}">
                    <a16:creationId xmlns:a16="http://schemas.microsoft.com/office/drawing/2014/main" id="{1E52B8F8-1ED4-A2E8-D106-934336CF9C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8578" y="2668357"/>
                <a:ext cx="604173" cy="407497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 w="lg" len="lg"/>
              </a:ln>
              <a:effectLst/>
            </p:spPr>
          </p:cxnSp>
          <p:sp>
            <p:nvSpPr>
              <p:cNvPr id="122" name="フリーフォーム 39">
                <a:extLst>
                  <a:ext uri="{FF2B5EF4-FFF2-40B4-BE49-F238E27FC236}">
                    <a16:creationId xmlns:a16="http://schemas.microsoft.com/office/drawing/2014/main" id="{58185D4A-D0D6-DBD8-8BCB-758A77896C03}"/>
                  </a:ext>
                </a:extLst>
              </p:cNvPr>
              <p:cNvSpPr/>
              <p:nvPr/>
            </p:nvSpPr>
            <p:spPr>
              <a:xfrm>
                <a:off x="1469004" y="4872899"/>
                <a:ext cx="146357" cy="160888"/>
              </a:xfrm>
              <a:custGeom>
                <a:avLst/>
                <a:gdLst>
                  <a:gd name="connsiteX0" fmla="*/ 243840 w 243840"/>
                  <a:gd name="connsiteY0" fmla="*/ 162025 h 261085"/>
                  <a:gd name="connsiteX1" fmla="*/ 114300 w 243840"/>
                  <a:gd name="connsiteY1" fmla="*/ 2005 h 261085"/>
                  <a:gd name="connsiteX2" fmla="*/ 0 w 243840"/>
                  <a:gd name="connsiteY2" fmla="*/ 261085 h 261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3840" h="261085">
                    <a:moveTo>
                      <a:pt x="243840" y="162025"/>
                    </a:moveTo>
                    <a:cubicBezTo>
                      <a:pt x="199390" y="73760"/>
                      <a:pt x="154940" y="-14505"/>
                      <a:pt x="114300" y="2005"/>
                    </a:cubicBezTo>
                    <a:cubicBezTo>
                      <a:pt x="73660" y="18515"/>
                      <a:pt x="36830" y="139800"/>
                      <a:pt x="0" y="261085"/>
                    </a:cubicBezTo>
                  </a:path>
                </a:pathLst>
              </a:custGeom>
              <a:noFill/>
              <a:ln w="31750" cap="flat" cmpd="sng" algn="ctr">
                <a:solidFill>
                  <a:sysClr val="windowText" lastClr="000000"/>
                </a:solidFill>
                <a:prstDash val="solid"/>
                <a:miter lim="800000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3" name="フリーフォーム 40">
                <a:extLst>
                  <a:ext uri="{FF2B5EF4-FFF2-40B4-BE49-F238E27FC236}">
                    <a16:creationId xmlns:a16="http://schemas.microsoft.com/office/drawing/2014/main" id="{1BD70092-4E74-1D86-05BB-E38CE534F4AD}"/>
                  </a:ext>
                </a:extLst>
              </p:cNvPr>
              <p:cNvSpPr/>
              <p:nvPr/>
            </p:nvSpPr>
            <p:spPr>
              <a:xfrm flipH="1">
                <a:off x="1925703" y="4877893"/>
                <a:ext cx="146357" cy="160888"/>
              </a:xfrm>
              <a:custGeom>
                <a:avLst/>
                <a:gdLst>
                  <a:gd name="connsiteX0" fmla="*/ 243840 w 243840"/>
                  <a:gd name="connsiteY0" fmla="*/ 162025 h 261085"/>
                  <a:gd name="connsiteX1" fmla="*/ 114300 w 243840"/>
                  <a:gd name="connsiteY1" fmla="*/ 2005 h 261085"/>
                  <a:gd name="connsiteX2" fmla="*/ 0 w 243840"/>
                  <a:gd name="connsiteY2" fmla="*/ 261085 h 261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3840" h="261085">
                    <a:moveTo>
                      <a:pt x="243840" y="162025"/>
                    </a:moveTo>
                    <a:cubicBezTo>
                      <a:pt x="199390" y="73760"/>
                      <a:pt x="154940" y="-14505"/>
                      <a:pt x="114300" y="2005"/>
                    </a:cubicBezTo>
                    <a:cubicBezTo>
                      <a:pt x="73660" y="18515"/>
                      <a:pt x="36830" y="139800"/>
                      <a:pt x="0" y="261085"/>
                    </a:cubicBezTo>
                  </a:path>
                </a:pathLst>
              </a:custGeom>
              <a:noFill/>
              <a:ln w="31750" cap="flat" cmpd="sng" algn="ctr">
                <a:solidFill>
                  <a:sysClr val="windowText" lastClr="000000"/>
                </a:solidFill>
                <a:prstDash val="solid"/>
                <a:miter lim="800000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cxnSp>
            <p:nvCxnSpPr>
              <p:cNvPr id="124" name="直線コネクタ 123">
                <a:extLst>
                  <a:ext uri="{FF2B5EF4-FFF2-40B4-BE49-F238E27FC236}">
                    <a16:creationId xmlns:a16="http://schemas.microsoft.com/office/drawing/2014/main" id="{FC0E84C8-C0A2-A033-FBE1-14A25A358D5C}"/>
                  </a:ext>
                </a:extLst>
              </p:cNvPr>
              <p:cNvCxnSpPr/>
              <p:nvPr/>
            </p:nvCxnSpPr>
            <p:spPr>
              <a:xfrm>
                <a:off x="1502339" y="3073040"/>
                <a:ext cx="93788" cy="1282384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  <a:tailEnd type="stealth" w="lg" len="lg"/>
              </a:ln>
              <a:effectLst/>
            </p:spPr>
          </p:cxnSp>
          <p:cxnSp>
            <p:nvCxnSpPr>
              <p:cNvPr id="125" name="直線コネクタ 124">
                <a:extLst>
                  <a:ext uri="{FF2B5EF4-FFF2-40B4-BE49-F238E27FC236}">
                    <a16:creationId xmlns:a16="http://schemas.microsoft.com/office/drawing/2014/main" id="{3A558CF5-B4BD-0C86-BEC9-867F20D7D788}"/>
                  </a:ext>
                </a:extLst>
              </p:cNvPr>
              <p:cNvCxnSpPr/>
              <p:nvPr/>
            </p:nvCxnSpPr>
            <p:spPr>
              <a:xfrm>
                <a:off x="1592111" y="4336311"/>
                <a:ext cx="33097" cy="62919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126" name="直線コネクタ 125">
                <a:extLst>
                  <a:ext uri="{FF2B5EF4-FFF2-40B4-BE49-F238E27FC236}">
                    <a16:creationId xmlns:a16="http://schemas.microsoft.com/office/drawing/2014/main" id="{FB4BF875-A9E7-EA79-0A67-45A8A928446D}"/>
                  </a:ext>
                </a:extLst>
              </p:cNvPr>
              <p:cNvCxnSpPr/>
              <p:nvPr/>
            </p:nvCxnSpPr>
            <p:spPr>
              <a:xfrm>
                <a:off x="1561912" y="3490494"/>
                <a:ext cx="84002" cy="101509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  <a:tailEnd type="stealth" w="lg" len="lg"/>
              </a:ln>
              <a:effectLst/>
            </p:spPr>
          </p:cxnSp>
          <p:cxnSp>
            <p:nvCxnSpPr>
              <p:cNvPr id="127" name="直線コネクタ 126">
                <a:extLst>
                  <a:ext uri="{FF2B5EF4-FFF2-40B4-BE49-F238E27FC236}">
                    <a16:creationId xmlns:a16="http://schemas.microsoft.com/office/drawing/2014/main" id="{A062B9C1-1812-A881-E993-BFD173AE3490}"/>
                  </a:ext>
                </a:extLst>
              </p:cNvPr>
              <p:cNvCxnSpPr/>
              <p:nvPr/>
            </p:nvCxnSpPr>
            <p:spPr>
              <a:xfrm>
                <a:off x="1642059" y="4493556"/>
                <a:ext cx="26754" cy="489354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128" name="直線コネクタ 127">
                <a:extLst>
                  <a:ext uri="{FF2B5EF4-FFF2-40B4-BE49-F238E27FC236}">
                    <a16:creationId xmlns:a16="http://schemas.microsoft.com/office/drawing/2014/main" id="{CC460BB1-CD60-C260-5C88-B08FB2F655BB}"/>
                  </a:ext>
                </a:extLst>
              </p:cNvPr>
              <p:cNvCxnSpPr/>
              <p:nvPr/>
            </p:nvCxnSpPr>
            <p:spPr>
              <a:xfrm>
                <a:off x="1511009" y="3082467"/>
                <a:ext cx="254316" cy="1257642"/>
              </a:xfrm>
              <a:prstGeom prst="line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dash"/>
                <a:miter lim="800000"/>
                <a:tailEnd type="stealth" w="lg" len="lg"/>
              </a:ln>
              <a:effectLst/>
            </p:spPr>
          </p:cxnSp>
          <p:cxnSp>
            <p:nvCxnSpPr>
              <p:cNvPr id="129" name="直線コネクタ 128">
                <a:extLst>
                  <a:ext uri="{FF2B5EF4-FFF2-40B4-BE49-F238E27FC236}">
                    <a16:creationId xmlns:a16="http://schemas.microsoft.com/office/drawing/2014/main" id="{89007F96-65D4-E4E4-E40F-1E4A391C98BF}"/>
                  </a:ext>
                </a:extLst>
              </p:cNvPr>
              <p:cNvCxnSpPr>
                <a:endCxn id="101" idx="0"/>
              </p:cNvCxnSpPr>
              <p:nvPr/>
            </p:nvCxnSpPr>
            <p:spPr>
              <a:xfrm>
                <a:off x="1765130" y="4332149"/>
                <a:ext cx="123983" cy="645588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130" name="直線コネクタ 129">
                <a:extLst>
                  <a:ext uri="{FF2B5EF4-FFF2-40B4-BE49-F238E27FC236}">
                    <a16:creationId xmlns:a16="http://schemas.microsoft.com/office/drawing/2014/main" id="{8C765F9B-77C1-73BF-4B1F-4E66E85CB8F2}"/>
                  </a:ext>
                </a:extLst>
              </p:cNvPr>
              <p:cNvCxnSpPr/>
              <p:nvPr/>
            </p:nvCxnSpPr>
            <p:spPr>
              <a:xfrm>
                <a:off x="1585096" y="3631781"/>
                <a:ext cx="193508" cy="1007451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  <a:tailEnd type="stealth" w="lg" len="lg"/>
              </a:ln>
              <a:effectLst/>
            </p:spPr>
          </p:cxnSp>
          <p:cxnSp>
            <p:nvCxnSpPr>
              <p:cNvPr id="131" name="直線コネクタ 130">
                <a:extLst>
                  <a:ext uri="{FF2B5EF4-FFF2-40B4-BE49-F238E27FC236}">
                    <a16:creationId xmlns:a16="http://schemas.microsoft.com/office/drawing/2014/main" id="{6F6C6BF9-760C-E5F2-2DAD-2D2FCBCC52E0}"/>
                  </a:ext>
                </a:extLst>
              </p:cNvPr>
              <p:cNvCxnSpPr/>
              <p:nvPr/>
            </p:nvCxnSpPr>
            <p:spPr>
              <a:xfrm>
                <a:off x="1779182" y="4634474"/>
                <a:ext cx="40499" cy="322836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132" name="直線コネクタ 131">
                <a:extLst>
                  <a:ext uri="{FF2B5EF4-FFF2-40B4-BE49-F238E27FC236}">
                    <a16:creationId xmlns:a16="http://schemas.microsoft.com/office/drawing/2014/main" id="{A2A3535B-CC22-ED2D-F619-F20EB719F00A}"/>
                  </a:ext>
                </a:extLst>
              </p:cNvPr>
              <p:cNvCxnSpPr/>
              <p:nvPr/>
            </p:nvCxnSpPr>
            <p:spPr>
              <a:xfrm>
                <a:off x="1686991" y="4447344"/>
                <a:ext cx="24556" cy="430216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  <a:tailEnd type="stealth" w="lg" len="lg"/>
              </a:ln>
              <a:effectLst/>
            </p:spPr>
          </p:cxnSp>
          <p:cxnSp>
            <p:nvCxnSpPr>
              <p:cNvPr id="133" name="直線コネクタ 132">
                <a:extLst>
                  <a:ext uri="{FF2B5EF4-FFF2-40B4-BE49-F238E27FC236}">
                    <a16:creationId xmlns:a16="http://schemas.microsoft.com/office/drawing/2014/main" id="{AECFD2CA-8469-9CE0-D0B2-643180985D9F}"/>
                  </a:ext>
                </a:extLst>
              </p:cNvPr>
              <p:cNvCxnSpPr/>
              <p:nvPr/>
            </p:nvCxnSpPr>
            <p:spPr>
              <a:xfrm>
                <a:off x="1714960" y="4880300"/>
                <a:ext cx="4855" cy="76329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sp>
            <p:nvSpPr>
              <p:cNvPr id="134" name="テキスト ボックス 133">
                <a:extLst>
                  <a:ext uri="{FF2B5EF4-FFF2-40B4-BE49-F238E27FC236}">
                    <a16:creationId xmlns:a16="http://schemas.microsoft.com/office/drawing/2014/main" id="{BF12611A-3E71-186F-5688-4F56E6AFF4C8}"/>
                  </a:ext>
                </a:extLst>
              </p:cNvPr>
              <p:cNvSpPr txBox="1"/>
              <p:nvPr/>
            </p:nvSpPr>
            <p:spPr>
              <a:xfrm>
                <a:off x="1493669" y="2672187"/>
                <a:ext cx="21887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="1" kern="0" dirty="0">
                    <a:solidFill>
                      <a:prstClr val="black"/>
                    </a:solidFill>
                    <a:ea typeface="游ゴシック Medium" panose="020B0500000000000000" pitchFamily="50" charset="-128"/>
                  </a:rPr>
                  <a:t>Incident electron</a:t>
                </a:r>
                <a:endParaRPr kumimoji="1" lang="ja-JP" altLang="en-US" b="1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135" name="正方形/長方形 134">
                <a:extLst>
                  <a:ext uri="{FF2B5EF4-FFF2-40B4-BE49-F238E27FC236}">
                    <a16:creationId xmlns:a16="http://schemas.microsoft.com/office/drawing/2014/main" id="{59CDE658-ADC2-7FEA-98D2-57CC380CDA3E}"/>
                  </a:ext>
                </a:extLst>
              </p:cNvPr>
              <p:cNvSpPr/>
              <p:nvPr/>
            </p:nvSpPr>
            <p:spPr>
              <a:xfrm>
                <a:off x="1682577" y="6109693"/>
                <a:ext cx="225766" cy="55002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6" name="フリーフォーム 60">
                <a:extLst>
                  <a:ext uri="{FF2B5EF4-FFF2-40B4-BE49-F238E27FC236}">
                    <a16:creationId xmlns:a16="http://schemas.microsoft.com/office/drawing/2014/main" id="{D8BD4831-F7E4-58A3-3EF5-D13A5AF9076E}"/>
                  </a:ext>
                </a:extLst>
              </p:cNvPr>
              <p:cNvSpPr/>
              <p:nvPr/>
            </p:nvSpPr>
            <p:spPr>
              <a:xfrm>
                <a:off x="1494771" y="3014683"/>
                <a:ext cx="394479" cy="1931094"/>
              </a:xfrm>
              <a:custGeom>
                <a:avLst/>
                <a:gdLst>
                  <a:gd name="connsiteX0" fmla="*/ 0 w 657225"/>
                  <a:gd name="connsiteY0" fmla="*/ 0 h 3133725"/>
                  <a:gd name="connsiteX1" fmla="*/ 219075 w 657225"/>
                  <a:gd name="connsiteY1" fmla="*/ 3133725 h 3133725"/>
                  <a:gd name="connsiteX2" fmla="*/ 657225 w 657225"/>
                  <a:gd name="connsiteY2" fmla="*/ 3133725 h 3133725"/>
                  <a:gd name="connsiteX3" fmla="*/ 0 w 657225"/>
                  <a:gd name="connsiteY3" fmla="*/ 0 h 313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3133725">
                    <a:moveTo>
                      <a:pt x="0" y="0"/>
                    </a:moveTo>
                    <a:lnTo>
                      <a:pt x="219075" y="3133725"/>
                    </a:lnTo>
                    <a:lnTo>
                      <a:pt x="657225" y="31337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>
                  <a:alpha val="40000"/>
                </a:srgbClr>
              </a:solidFill>
              <a:ln w="12700" cap="flat" cmpd="sng" algn="ctr">
                <a:solidFill>
                  <a:srgbClr val="FFC000">
                    <a:alpha val="3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id="{FE445025-B0C5-3D1B-AEBD-530DE01AAE4B}"/>
                  </a:ext>
                </a:extLst>
              </p:cNvPr>
              <p:cNvSpPr txBox="1"/>
              <p:nvPr/>
            </p:nvSpPr>
            <p:spPr>
              <a:xfrm>
                <a:off x="1843526" y="3539963"/>
                <a:ext cx="1514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b="1" dirty="0">
                    <a:ea typeface="游ゴシック" panose="020B0400000000000000" pitchFamily="50" charset="-128"/>
                  </a:rPr>
                  <a:t>CF4 radiator</a:t>
                </a:r>
                <a:endParaRPr kumimoji="1" lang="ja-JP" altLang="en-US" b="1" dirty="0" err="1">
                  <a:ea typeface="游ゴシック" panose="020B0400000000000000" pitchFamily="50" charset="-128"/>
                </a:endParaRPr>
              </a:p>
            </p:txBody>
          </p:sp>
          <p:sp>
            <p:nvSpPr>
              <p:cNvPr id="138" name="テキスト ボックス 137">
                <a:extLst>
                  <a:ext uri="{FF2B5EF4-FFF2-40B4-BE49-F238E27FC236}">
                    <a16:creationId xmlns:a16="http://schemas.microsoft.com/office/drawing/2014/main" id="{FDD45EB2-370D-8119-9542-96DFF3226EA8}"/>
                  </a:ext>
                </a:extLst>
              </p:cNvPr>
              <p:cNvSpPr txBox="1"/>
              <p:nvPr/>
            </p:nvSpPr>
            <p:spPr>
              <a:xfrm>
                <a:off x="3304256" y="4394057"/>
                <a:ext cx="761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b="1" dirty="0">
                    <a:ea typeface="游ゴシック" panose="020B0400000000000000" pitchFamily="50" charset="-128"/>
                  </a:rPr>
                  <a:t>mesh</a:t>
                </a:r>
                <a:endParaRPr kumimoji="1" lang="ja-JP" altLang="en-US" b="1" dirty="0" err="1">
                  <a:ea typeface="游ゴシック" panose="020B0400000000000000" pitchFamily="50" charset="-128"/>
                </a:endParaRPr>
              </a:p>
            </p:txBody>
          </p:sp>
          <p:sp>
            <p:nvSpPr>
              <p:cNvPr id="139" name="テキスト ボックス 138">
                <a:extLst>
                  <a:ext uri="{FF2B5EF4-FFF2-40B4-BE49-F238E27FC236}">
                    <a16:creationId xmlns:a16="http://schemas.microsoft.com/office/drawing/2014/main" id="{EB7176AA-2AA5-9E4C-296E-EA779A13DCF0}"/>
                  </a:ext>
                </a:extLst>
              </p:cNvPr>
              <p:cNvSpPr txBox="1"/>
              <p:nvPr/>
            </p:nvSpPr>
            <p:spPr>
              <a:xfrm>
                <a:off x="3230587" y="6146676"/>
                <a:ext cx="156966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="1" i="0" u="none" strike="noStrike" kern="0" cap="none" spc="0" normalizeH="0" baseline="0" noProof="0" dirty="0">
                    <a:solidFill>
                      <a:prstClr val="black"/>
                    </a:solidFill>
                    <a:effectLst/>
                    <a:uLnTx/>
                    <a:uFillTx/>
                    <a:ea typeface="游ゴシック Medium" panose="020B0500000000000000" pitchFamily="50" charset="-128"/>
                  </a:rPr>
                  <a:t>Readout pad</a:t>
                </a:r>
                <a:endParaRPr kumimoji="1" lang="ja-JP" altLang="en-US" b="1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ea typeface="游ゴシック Medium" panose="020B0500000000000000" pitchFamily="50" charset="-128"/>
                </a:endParaRPr>
              </a:p>
            </p:txBody>
          </p:sp>
        </p:grpSp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A9258A40-F5C6-2516-BBB6-C6B5D7E0C970}"/>
                </a:ext>
              </a:extLst>
            </p:cNvPr>
            <p:cNvCxnSpPr>
              <a:cxnSpLocks/>
            </p:cNvCxnSpPr>
            <p:nvPr/>
          </p:nvCxnSpPr>
          <p:spPr>
            <a:xfrm>
              <a:off x="9949238" y="5932072"/>
              <a:ext cx="251218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D302377E-0A33-08E0-AF6F-8CF8D3BC7BA9}"/>
                </a:ext>
              </a:extLst>
            </p:cNvPr>
            <p:cNvCxnSpPr>
              <a:cxnSpLocks/>
            </p:cNvCxnSpPr>
            <p:nvPr/>
          </p:nvCxnSpPr>
          <p:spPr>
            <a:xfrm>
              <a:off x="10200456" y="5823560"/>
              <a:ext cx="0" cy="224999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二等辺三角形 91">
              <a:extLst>
                <a:ext uri="{FF2B5EF4-FFF2-40B4-BE49-F238E27FC236}">
                  <a16:creationId xmlns:a16="http://schemas.microsoft.com/office/drawing/2014/main" id="{E06697B5-37A2-9621-3D7A-5CA0DDE09AC6}"/>
                </a:ext>
              </a:extLst>
            </p:cNvPr>
            <p:cNvSpPr/>
            <p:nvPr/>
          </p:nvSpPr>
          <p:spPr>
            <a:xfrm rot="5400000">
              <a:off x="10572826" y="5811264"/>
              <a:ext cx="161709" cy="245673"/>
            </a:xfrm>
            <a:prstGeom prst="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cxnSp>
          <p:nvCxnSpPr>
            <p:cNvPr id="93" name="直線矢印コネクタ 92">
              <a:extLst>
                <a:ext uri="{FF2B5EF4-FFF2-40B4-BE49-F238E27FC236}">
                  <a16:creationId xmlns:a16="http://schemas.microsoft.com/office/drawing/2014/main" id="{5CD9000D-D105-2448-3913-2F519AC8B577}"/>
                </a:ext>
              </a:extLst>
            </p:cNvPr>
            <p:cNvCxnSpPr>
              <a:cxnSpLocks/>
            </p:cNvCxnSpPr>
            <p:nvPr/>
          </p:nvCxnSpPr>
          <p:spPr>
            <a:xfrm>
              <a:off x="10776517" y="5932072"/>
              <a:ext cx="572951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A7DC0DC8-C1C4-4B38-1C9C-796E3679D47B}"/>
                </a:ext>
              </a:extLst>
            </p:cNvPr>
            <p:cNvCxnSpPr>
              <a:cxnSpLocks/>
            </p:cNvCxnSpPr>
            <p:nvPr/>
          </p:nvCxnSpPr>
          <p:spPr>
            <a:xfrm>
              <a:off x="10344472" y="5823560"/>
              <a:ext cx="0" cy="224999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FFA88E98-FF7F-958B-A3AE-851511906FDD}"/>
                </a:ext>
              </a:extLst>
            </p:cNvPr>
            <p:cNvCxnSpPr>
              <a:cxnSpLocks/>
              <a:endCxn id="92" idx="3"/>
            </p:cNvCxnSpPr>
            <p:nvPr/>
          </p:nvCxnSpPr>
          <p:spPr>
            <a:xfrm>
              <a:off x="10344472" y="5932072"/>
              <a:ext cx="186372" cy="2029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8E0B79DA-4193-C95F-1B04-D6BCB2534A1F}"/>
              </a:ext>
            </a:extLst>
          </p:cNvPr>
          <p:cNvSpPr txBox="1"/>
          <p:nvPr/>
        </p:nvSpPr>
        <p:spPr>
          <a:xfrm>
            <a:off x="4791057" y="6462002"/>
            <a:ext cx="260988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b="1" dirty="0" err="1">
                <a:ea typeface="游ゴシック" panose="020B0400000000000000" pitchFamily="50" charset="-128"/>
              </a:rPr>
              <a:t>CsI</a:t>
            </a:r>
            <a:r>
              <a:rPr kumimoji="1" lang="en-US" altLang="ja-JP" sz="2000" b="1" dirty="0">
                <a:ea typeface="游ゴシック" panose="020B0400000000000000" pitchFamily="50" charset="-128"/>
              </a:rPr>
              <a:t> evaporated GEM</a:t>
            </a:r>
            <a:endParaRPr kumimoji="1" lang="ja-JP" altLang="en-US" sz="2000" b="1" dirty="0" err="1"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929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EEDB05-B3E6-01DC-FDBB-8412C1002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Hadron blind detector (front-end)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34E9D5-0D11-DAC4-B78A-EF0BC6C07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two types of readouts are used for the HBD</a:t>
            </a:r>
          </a:p>
          <a:p>
            <a:pPr lvl="1"/>
            <a:r>
              <a:rPr lang="en-US" altLang="ja-JP" dirty="0"/>
              <a:t>pad readout with APV25 hybrid cards of SRS (1400 </a:t>
            </a:r>
            <a:r>
              <a:rPr lang="en-US" altLang="ja-JP" dirty="0" err="1"/>
              <a:t>ch</a:t>
            </a:r>
            <a:r>
              <a:rPr lang="en-US" altLang="ja-JP" dirty="0"/>
              <a:t>/module)</a:t>
            </a:r>
          </a:p>
          <a:p>
            <a:pPr lvl="1"/>
            <a:r>
              <a:rPr lang="en-US" altLang="ja-JP" dirty="0"/>
              <a:t>the bottom surface of the bottom GEM with ASD</a:t>
            </a:r>
            <a:br>
              <a:rPr lang="en-US" altLang="ja-JP" dirty="0"/>
            </a:br>
            <a:r>
              <a:rPr lang="en-US" altLang="ja-JP" b="1" dirty="0">
                <a:solidFill>
                  <a:schemeClr val="accent6"/>
                </a:solidFill>
              </a:rPr>
              <a:t>for the trigger signal (36 </a:t>
            </a:r>
            <a:r>
              <a:rPr lang="en-US" altLang="ja-JP" b="1" dirty="0" err="1">
                <a:solidFill>
                  <a:schemeClr val="accent6"/>
                </a:solidFill>
              </a:rPr>
              <a:t>ch</a:t>
            </a:r>
            <a:r>
              <a:rPr lang="en-US" altLang="ja-JP" b="1" dirty="0">
                <a:solidFill>
                  <a:schemeClr val="accent6"/>
                </a:solidFill>
              </a:rPr>
              <a:t>/module)</a:t>
            </a:r>
            <a:endParaRPr kumimoji="1" lang="ja-JP" altLang="en-US" b="1" dirty="0">
              <a:solidFill>
                <a:schemeClr val="accent6"/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136EC6-13E4-5176-BCEF-83D60CFB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7CF-7566-4F2A-A1A8-FC120A643590}" type="datetime1">
              <a:rPr lang="en-US" altLang="ja-JP" smtClean="0"/>
              <a:pPr/>
              <a:t>12/12/2022</a:t>
            </a:fld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412567E-055A-7211-D9EE-B82760F70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ja-JP" smtClean="0"/>
              <a:pPr/>
              <a:t>6</a:t>
            </a:fld>
            <a:endParaRPr lang="en-US" altLang="ja-JP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0D08B13-E2FF-B275-DD22-6C2ABE1929CA}"/>
              </a:ext>
            </a:extLst>
          </p:cNvPr>
          <p:cNvGrpSpPr/>
          <p:nvPr/>
        </p:nvGrpSpPr>
        <p:grpSpPr>
          <a:xfrm>
            <a:off x="8035555" y="2017362"/>
            <a:ext cx="4141760" cy="4074970"/>
            <a:chOff x="7891087" y="2757735"/>
            <a:chExt cx="4141760" cy="407497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C6518526-27CB-E8BE-14AC-28A740E2C07F}"/>
                </a:ext>
              </a:extLst>
            </p:cNvPr>
            <p:cNvGrpSpPr/>
            <p:nvPr/>
          </p:nvGrpSpPr>
          <p:grpSpPr>
            <a:xfrm>
              <a:off x="7891087" y="2757735"/>
              <a:ext cx="4141760" cy="4074970"/>
              <a:chOff x="1157522" y="2668357"/>
              <a:chExt cx="4141760" cy="4074970"/>
            </a:xfrm>
          </p:grpSpPr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734EE62-116F-FA41-353D-8F7DC8304523}"/>
                  </a:ext>
                </a:extLst>
              </p:cNvPr>
              <p:cNvSpPr txBox="1"/>
              <p:nvPr/>
            </p:nvSpPr>
            <p:spPr>
              <a:xfrm>
                <a:off x="3230587" y="5281349"/>
                <a:ext cx="138211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="1" i="0" u="none" strike="noStrike" kern="0" cap="none" spc="0" normalizeH="0" baseline="0" noProof="0" dirty="0">
                    <a:solidFill>
                      <a:prstClr val="black"/>
                    </a:solidFill>
                    <a:effectLst/>
                    <a:uLnTx/>
                    <a:uFillTx/>
                    <a:ea typeface="游ゴシック Medium" panose="020B0500000000000000" pitchFamily="50" charset="-128"/>
                  </a:rPr>
                  <a:t>Triple GEM</a:t>
                </a:r>
                <a:endParaRPr kumimoji="1" lang="ja-JP" altLang="en-US" b="1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A125860-391F-F849-AB94-CB84EF9E5672}"/>
                  </a:ext>
                </a:extLst>
              </p:cNvPr>
              <p:cNvSpPr txBox="1"/>
              <p:nvPr/>
            </p:nvSpPr>
            <p:spPr>
              <a:xfrm>
                <a:off x="3205439" y="4785496"/>
                <a:ext cx="20938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="1" i="0" u="none" strike="noStrike" kern="0" cap="none" spc="0" normalizeH="0" baseline="0" noProof="0" dirty="0" err="1">
                    <a:solidFill>
                      <a:srgbClr val="FF0000"/>
                    </a:solidFill>
                    <a:effectLst/>
                    <a:uLnTx/>
                    <a:uFillTx/>
                    <a:ea typeface="游ゴシック Medium" panose="020B0500000000000000" pitchFamily="50" charset="-128"/>
                  </a:rPr>
                  <a:t>CsI</a:t>
                </a:r>
                <a:r>
                  <a:rPr kumimoji="1" lang="ja-JP" altLang="en-US" b="1" kern="0" dirty="0">
                    <a:solidFill>
                      <a:srgbClr val="FF0000"/>
                    </a:solidFill>
                    <a:ea typeface="游ゴシック Medium" panose="020B0500000000000000" pitchFamily="50" charset="-128"/>
                  </a:rPr>
                  <a:t> </a:t>
                </a:r>
                <a:r>
                  <a:rPr kumimoji="1" lang="en-US" altLang="ja-JP" b="1" kern="0" dirty="0">
                    <a:solidFill>
                      <a:srgbClr val="FF0000"/>
                    </a:solidFill>
                    <a:ea typeface="游ゴシック Medium" panose="020B0500000000000000" pitchFamily="50" charset="-128"/>
                  </a:rPr>
                  <a:t>photocathode</a:t>
                </a:r>
                <a:endParaRPr kumimoji="1" lang="ja-JP" altLang="en-US" b="1" i="0" u="none" strike="noStrike" kern="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F6F14772-BB00-C2B6-27AA-D65C7C0B0CA7}"/>
                  </a:ext>
                </a:extLst>
              </p:cNvPr>
              <p:cNvSpPr/>
              <p:nvPr/>
            </p:nvSpPr>
            <p:spPr>
              <a:xfrm>
                <a:off x="1157523" y="5369995"/>
                <a:ext cx="2058151" cy="124828"/>
              </a:xfrm>
              <a:prstGeom prst="rect">
                <a:avLst/>
              </a:prstGeom>
              <a:solidFill>
                <a:srgbClr val="ED7D31">
                  <a:alpha val="20000"/>
                </a:srgbClr>
              </a:solidFill>
              <a:ln w="12700" cap="flat" cmpd="sng" algn="ctr">
                <a:solidFill>
                  <a:srgbClr val="3B302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6BB1EE33-8F51-6968-1395-A5377FF099E9}"/>
                  </a:ext>
                </a:extLst>
              </p:cNvPr>
              <p:cNvSpPr/>
              <p:nvPr/>
            </p:nvSpPr>
            <p:spPr>
              <a:xfrm>
                <a:off x="1157522" y="5717866"/>
                <a:ext cx="2058151" cy="124828"/>
              </a:xfrm>
              <a:prstGeom prst="rect">
                <a:avLst/>
              </a:prstGeom>
              <a:solidFill>
                <a:srgbClr val="ED7D31">
                  <a:alpha val="20000"/>
                </a:srgbClr>
              </a:solidFill>
              <a:ln w="12700" cap="flat" cmpd="sng" algn="ctr">
                <a:solidFill>
                  <a:srgbClr val="3B302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147642F-DAAE-E7D6-98D8-179750D39E77}"/>
                  </a:ext>
                </a:extLst>
              </p:cNvPr>
              <p:cNvSpPr/>
              <p:nvPr/>
            </p:nvSpPr>
            <p:spPr>
              <a:xfrm>
                <a:off x="1157522" y="5022124"/>
                <a:ext cx="2058151" cy="124828"/>
              </a:xfrm>
              <a:prstGeom prst="rect">
                <a:avLst/>
              </a:prstGeom>
              <a:solidFill>
                <a:srgbClr val="ED7D31">
                  <a:alpha val="20000"/>
                </a:srgbClr>
              </a:solidFill>
              <a:ln w="12700" cap="flat" cmpd="sng" algn="ctr">
                <a:solidFill>
                  <a:srgbClr val="3B302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6251C197-9E30-68FA-72C1-C8DFB4F36771}"/>
                  </a:ext>
                </a:extLst>
              </p:cNvPr>
              <p:cNvSpPr/>
              <p:nvPr/>
            </p:nvSpPr>
            <p:spPr>
              <a:xfrm>
                <a:off x="1157523" y="4961864"/>
                <a:ext cx="2058151" cy="57519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70B79CC6-181D-0EA8-9658-9E3B41980DEF}"/>
                  </a:ext>
                </a:extLst>
              </p:cNvPr>
              <p:cNvSpPr/>
              <p:nvPr/>
            </p:nvSpPr>
            <p:spPr>
              <a:xfrm>
                <a:off x="1157522" y="6109343"/>
                <a:ext cx="225766" cy="55002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0D801818-70A5-8B02-A071-5450B1E58C5E}"/>
                  </a:ext>
                </a:extLst>
              </p:cNvPr>
              <p:cNvSpPr/>
              <p:nvPr/>
            </p:nvSpPr>
            <p:spPr>
              <a:xfrm>
                <a:off x="2752017" y="6105640"/>
                <a:ext cx="225766" cy="55002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264F2A21-E9EF-245E-F3A5-77DB2B711C09}"/>
                  </a:ext>
                </a:extLst>
              </p:cNvPr>
              <p:cNvSpPr/>
              <p:nvPr/>
            </p:nvSpPr>
            <p:spPr>
              <a:xfrm>
                <a:off x="3016929" y="6105640"/>
                <a:ext cx="225766" cy="55002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81E7130-4A61-DCF8-023A-98E9A58BBF04}"/>
                  </a:ext>
                </a:extLst>
              </p:cNvPr>
              <p:cNvSpPr txBox="1"/>
              <p:nvPr/>
            </p:nvSpPr>
            <p:spPr>
              <a:xfrm>
                <a:off x="1571889" y="3495835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b="0" i="0" u="none" strike="noStrike" kern="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C81552A4-8E96-06AC-24FE-CB0D9ECB01A0}"/>
                  </a:ext>
                </a:extLst>
              </p:cNvPr>
              <p:cNvCxnSpPr/>
              <p:nvPr/>
            </p:nvCxnSpPr>
            <p:spPr>
              <a:xfrm>
                <a:off x="1157523" y="4587328"/>
                <a:ext cx="2058151" cy="0"/>
              </a:xfrm>
              <a:prstGeom prst="line">
                <a:avLst/>
              </a:prstGeom>
              <a:noFill/>
              <a:ln w="635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sp>
            <p:nvSpPr>
              <p:cNvPr id="25" name="二等辺三角形 24">
                <a:extLst>
                  <a:ext uri="{FF2B5EF4-FFF2-40B4-BE49-F238E27FC236}">
                    <a16:creationId xmlns:a16="http://schemas.microsoft.com/office/drawing/2014/main" id="{D29C0E4B-E9A5-A528-3EB5-CB9E44E0EBBE}"/>
                  </a:ext>
                </a:extLst>
              </p:cNvPr>
              <p:cNvSpPr/>
              <p:nvPr/>
            </p:nvSpPr>
            <p:spPr>
              <a:xfrm>
                <a:off x="2044083" y="5032614"/>
                <a:ext cx="59458" cy="320479"/>
              </a:xfrm>
              <a:prstGeom prst="triangle">
                <a:avLst/>
              </a:prstGeom>
              <a:gradFill flip="none" rotWithShape="1">
                <a:gsLst>
                  <a:gs pos="7000">
                    <a:srgbClr val="4472C4"/>
                  </a:gs>
                  <a:gs pos="100000">
                    <a:sysClr val="window" lastClr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6" name="二等辺三角形 25">
                <a:extLst>
                  <a:ext uri="{FF2B5EF4-FFF2-40B4-BE49-F238E27FC236}">
                    <a16:creationId xmlns:a16="http://schemas.microsoft.com/office/drawing/2014/main" id="{2B06C71C-5C33-CA3C-3F1E-15C1579E6334}"/>
                  </a:ext>
                </a:extLst>
              </p:cNvPr>
              <p:cNvSpPr/>
              <p:nvPr/>
            </p:nvSpPr>
            <p:spPr>
              <a:xfrm>
                <a:off x="1445305" y="5030544"/>
                <a:ext cx="59458" cy="320479"/>
              </a:xfrm>
              <a:prstGeom prst="triangle">
                <a:avLst/>
              </a:prstGeom>
              <a:gradFill flip="none" rotWithShape="1">
                <a:gsLst>
                  <a:gs pos="7000">
                    <a:srgbClr val="4472C4"/>
                  </a:gs>
                  <a:gs pos="100000">
                    <a:sysClr val="window" lastClr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grpSp>
            <p:nvGrpSpPr>
              <p:cNvPr id="27" name="グループ化 26">
                <a:extLst>
                  <a:ext uri="{FF2B5EF4-FFF2-40B4-BE49-F238E27FC236}">
                    <a16:creationId xmlns:a16="http://schemas.microsoft.com/office/drawing/2014/main" id="{3A42775A-A519-7A2F-E5C8-4153251C642D}"/>
                  </a:ext>
                </a:extLst>
              </p:cNvPr>
              <p:cNvGrpSpPr/>
              <p:nvPr/>
            </p:nvGrpSpPr>
            <p:grpSpPr>
              <a:xfrm>
                <a:off x="1425123" y="5379433"/>
                <a:ext cx="106440" cy="320480"/>
                <a:chOff x="3775529" y="3848206"/>
                <a:chExt cx="177335" cy="520066"/>
              </a:xfrm>
            </p:grpSpPr>
            <p:sp>
              <p:nvSpPr>
                <p:cNvPr id="76" name="二等辺三角形 75">
                  <a:extLst>
                    <a:ext uri="{FF2B5EF4-FFF2-40B4-BE49-F238E27FC236}">
                      <a16:creationId xmlns:a16="http://schemas.microsoft.com/office/drawing/2014/main" id="{EEF36BEA-C588-3BBA-3292-5120023FC9A6}"/>
                    </a:ext>
                  </a:extLst>
                </p:cNvPr>
                <p:cNvSpPr/>
                <p:nvPr/>
              </p:nvSpPr>
              <p:spPr>
                <a:xfrm>
                  <a:off x="3775529" y="3848206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二等辺三角形 76">
                  <a:extLst>
                    <a:ext uri="{FF2B5EF4-FFF2-40B4-BE49-F238E27FC236}">
                      <a16:creationId xmlns:a16="http://schemas.microsoft.com/office/drawing/2014/main" id="{46EF4168-EEC0-D6D0-5D23-B3D906674015}"/>
                    </a:ext>
                  </a:extLst>
                </p:cNvPr>
                <p:cNvSpPr/>
                <p:nvPr/>
              </p:nvSpPr>
              <p:spPr>
                <a:xfrm>
                  <a:off x="3853804" y="3848207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07D6E0FF-4ECB-7DA1-2B0B-E661D772CD29}"/>
                  </a:ext>
                </a:extLst>
              </p:cNvPr>
              <p:cNvGrpSpPr/>
              <p:nvPr/>
            </p:nvGrpSpPr>
            <p:grpSpPr>
              <a:xfrm>
                <a:off x="1391181" y="5756495"/>
                <a:ext cx="102488" cy="320479"/>
                <a:chOff x="3682938" y="3839843"/>
                <a:chExt cx="170751" cy="520065"/>
              </a:xfrm>
            </p:grpSpPr>
            <p:sp>
              <p:nvSpPr>
                <p:cNvPr id="74" name="二等辺三角形 73">
                  <a:extLst>
                    <a:ext uri="{FF2B5EF4-FFF2-40B4-BE49-F238E27FC236}">
                      <a16:creationId xmlns:a16="http://schemas.microsoft.com/office/drawing/2014/main" id="{AE6E685F-A70F-5DE6-538A-5ED8C778EA40}"/>
                    </a:ext>
                  </a:extLst>
                </p:cNvPr>
                <p:cNvSpPr/>
                <p:nvPr/>
              </p:nvSpPr>
              <p:spPr>
                <a:xfrm>
                  <a:off x="3682938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二等辺三角形 74">
                  <a:extLst>
                    <a:ext uri="{FF2B5EF4-FFF2-40B4-BE49-F238E27FC236}">
                      <a16:creationId xmlns:a16="http://schemas.microsoft.com/office/drawing/2014/main" id="{2E7B0038-CD90-2E8E-8B38-020794E3CE14}"/>
                    </a:ext>
                  </a:extLst>
                </p:cNvPr>
                <p:cNvSpPr/>
                <p:nvPr/>
              </p:nvSpPr>
              <p:spPr>
                <a:xfrm>
                  <a:off x="3754629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グループ化 28">
                <a:extLst>
                  <a:ext uri="{FF2B5EF4-FFF2-40B4-BE49-F238E27FC236}">
                    <a16:creationId xmlns:a16="http://schemas.microsoft.com/office/drawing/2014/main" id="{FAA54DD9-A05D-6F26-A85C-575A553F2076}"/>
                  </a:ext>
                </a:extLst>
              </p:cNvPr>
              <p:cNvGrpSpPr/>
              <p:nvPr/>
            </p:nvGrpSpPr>
            <p:grpSpPr>
              <a:xfrm>
                <a:off x="1472105" y="5756496"/>
                <a:ext cx="102488" cy="320479"/>
                <a:chOff x="3682938" y="3839843"/>
                <a:chExt cx="170751" cy="520065"/>
              </a:xfrm>
            </p:grpSpPr>
            <p:sp>
              <p:nvSpPr>
                <p:cNvPr id="72" name="二等辺三角形 71">
                  <a:extLst>
                    <a:ext uri="{FF2B5EF4-FFF2-40B4-BE49-F238E27FC236}">
                      <a16:creationId xmlns:a16="http://schemas.microsoft.com/office/drawing/2014/main" id="{72C3ADA6-B260-8496-9E53-ABBD66BA9DB9}"/>
                    </a:ext>
                  </a:extLst>
                </p:cNvPr>
                <p:cNvSpPr/>
                <p:nvPr/>
              </p:nvSpPr>
              <p:spPr>
                <a:xfrm>
                  <a:off x="3682938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二等辺三角形 72">
                  <a:extLst>
                    <a:ext uri="{FF2B5EF4-FFF2-40B4-BE49-F238E27FC236}">
                      <a16:creationId xmlns:a16="http://schemas.microsoft.com/office/drawing/2014/main" id="{2A67FD8A-5200-3C0F-8A0F-2E2AEAFF6780}"/>
                    </a:ext>
                  </a:extLst>
                </p:cNvPr>
                <p:cNvSpPr/>
                <p:nvPr/>
              </p:nvSpPr>
              <p:spPr>
                <a:xfrm>
                  <a:off x="3754629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グループ化 29">
                <a:extLst>
                  <a:ext uri="{FF2B5EF4-FFF2-40B4-BE49-F238E27FC236}">
                    <a16:creationId xmlns:a16="http://schemas.microsoft.com/office/drawing/2014/main" id="{48B53EE0-59E5-DFE8-88C8-1E88D929A7D8}"/>
                  </a:ext>
                </a:extLst>
              </p:cNvPr>
              <p:cNvGrpSpPr/>
              <p:nvPr/>
            </p:nvGrpSpPr>
            <p:grpSpPr>
              <a:xfrm>
                <a:off x="2020966" y="5373318"/>
                <a:ext cx="102488" cy="320479"/>
                <a:chOff x="3682938" y="3839843"/>
                <a:chExt cx="170751" cy="520065"/>
              </a:xfrm>
            </p:grpSpPr>
            <p:sp>
              <p:nvSpPr>
                <p:cNvPr id="70" name="二等辺三角形 69">
                  <a:extLst>
                    <a:ext uri="{FF2B5EF4-FFF2-40B4-BE49-F238E27FC236}">
                      <a16:creationId xmlns:a16="http://schemas.microsoft.com/office/drawing/2014/main" id="{9346EB77-30E9-900F-024D-397E477BEEF6}"/>
                    </a:ext>
                  </a:extLst>
                </p:cNvPr>
                <p:cNvSpPr/>
                <p:nvPr/>
              </p:nvSpPr>
              <p:spPr>
                <a:xfrm>
                  <a:off x="3682938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二等辺三角形 70">
                  <a:extLst>
                    <a:ext uri="{FF2B5EF4-FFF2-40B4-BE49-F238E27FC236}">
                      <a16:creationId xmlns:a16="http://schemas.microsoft.com/office/drawing/2014/main" id="{3C784205-AA09-CE8A-B9EE-CAC34DC8755A}"/>
                    </a:ext>
                  </a:extLst>
                </p:cNvPr>
                <p:cNvSpPr/>
                <p:nvPr/>
              </p:nvSpPr>
              <p:spPr>
                <a:xfrm>
                  <a:off x="3754629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A7258FB3-13DA-9313-5B06-BB7956758296}"/>
                  </a:ext>
                </a:extLst>
              </p:cNvPr>
              <p:cNvGrpSpPr/>
              <p:nvPr/>
            </p:nvGrpSpPr>
            <p:grpSpPr>
              <a:xfrm>
                <a:off x="1984807" y="5757249"/>
                <a:ext cx="102488" cy="320479"/>
                <a:chOff x="3682938" y="3839843"/>
                <a:chExt cx="170751" cy="520065"/>
              </a:xfrm>
            </p:grpSpPr>
            <p:sp>
              <p:nvSpPr>
                <p:cNvPr id="68" name="二等辺三角形 67">
                  <a:extLst>
                    <a:ext uri="{FF2B5EF4-FFF2-40B4-BE49-F238E27FC236}">
                      <a16:creationId xmlns:a16="http://schemas.microsoft.com/office/drawing/2014/main" id="{D14C7372-1E00-42C7-71C7-D02A2B73F067}"/>
                    </a:ext>
                  </a:extLst>
                </p:cNvPr>
                <p:cNvSpPr/>
                <p:nvPr/>
              </p:nvSpPr>
              <p:spPr>
                <a:xfrm>
                  <a:off x="3682938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二等辺三角形 68">
                  <a:extLst>
                    <a:ext uri="{FF2B5EF4-FFF2-40B4-BE49-F238E27FC236}">
                      <a16:creationId xmlns:a16="http://schemas.microsoft.com/office/drawing/2014/main" id="{DD5C3ABC-2838-C66E-4BD3-FDDD79A05788}"/>
                    </a:ext>
                  </a:extLst>
                </p:cNvPr>
                <p:cNvSpPr/>
                <p:nvPr/>
              </p:nvSpPr>
              <p:spPr>
                <a:xfrm>
                  <a:off x="3754629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" name="グループ化 31">
                <a:extLst>
                  <a:ext uri="{FF2B5EF4-FFF2-40B4-BE49-F238E27FC236}">
                    <a16:creationId xmlns:a16="http://schemas.microsoft.com/office/drawing/2014/main" id="{3B41B2AE-8932-A405-12B4-9199BC5276ED}"/>
                  </a:ext>
                </a:extLst>
              </p:cNvPr>
              <p:cNvGrpSpPr/>
              <p:nvPr/>
            </p:nvGrpSpPr>
            <p:grpSpPr>
              <a:xfrm>
                <a:off x="2060467" y="5757739"/>
                <a:ext cx="102488" cy="320479"/>
                <a:chOff x="3682938" y="3839843"/>
                <a:chExt cx="170751" cy="520065"/>
              </a:xfrm>
            </p:grpSpPr>
            <p:sp>
              <p:nvSpPr>
                <p:cNvPr id="66" name="二等辺三角形 65">
                  <a:extLst>
                    <a:ext uri="{FF2B5EF4-FFF2-40B4-BE49-F238E27FC236}">
                      <a16:creationId xmlns:a16="http://schemas.microsoft.com/office/drawing/2014/main" id="{E9A0D6CE-7D1E-5C4B-A319-031FA7A0A14A}"/>
                    </a:ext>
                  </a:extLst>
                </p:cNvPr>
                <p:cNvSpPr/>
                <p:nvPr/>
              </p:nvSpPr>
              <p:spPr>
                <a:xfrm>
                  <a:off x="3682938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二等辺三角形 66">
                  <a:extLst>
                    <a:ext uri="{FF2B5EF4-FFF2-40B4-BE49-F238E27FC236}">
                      <a16:creationId xmlns:a16="http://schemas.microsoft.com/office/drawing/2014/main" id="{AB84533E-54DD-2168-6C61-4BC465D00CC1}"/>
                    </a:ext>
                  </a:extLst>
                </p:cNvPr>
                <p:cNvSpPr/>
                <p:nvPr/>
              </p:nvSpPr>
              <p:spPr>
                <a:xfrm>
                  <a:off x="3754629" y="3839843"/>
                  <a:ext cx="99060" cy="520065"/>
                </a:xfrm>
                <a:prstGeom prst="triangle">
                  <a:avLst/>
                </a:prstGeom>
                <a:gradFill flip="none" rotWithShape="1">
                  <a:gsLst>
                    <a:gs pos="7000">
                      <a:srgbClr val="4472C4"/>
                    </a:gs>
                    <a:gs pos="100000">
                      <a:sysClr val="window" lastClr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3" name="グループ化 32">
                <a:extLst>
                  <a:ext uri="{FF2B5EF4-FFF2-40B4-BE49-F238E27FC236}">
                    <a16:creationId xmlns:a16="http://schemas.microsoft.com/office/drawing/2014/main" id="{F7B568F5-9774-289E-EBAB-6FEBCF1B93D4}"/>
                  </a:ext>
                </a:extLst>
              </p:cNvPr>
              <p:cNvGrpSpPr/>
              <p:nvPr/>
            </p:nvGrpSpPr>
            <p:grpSpPr>
              <a:xfrm>
                <a:off x="1535461" y="6175369"/>
                <a:ext cx="336028" cy="182787"/>
                <a:chOff x="4530177" y="5969268"/>
                <a:chExt cx="1230939" cy="892746"/>
              </a:xfrm>
            </p:grpSpPr>
            <p:sp>
              <p:nvSpPr>
                <p:cNvPr id="62" name="二等辺三角形 61">
                  <a:extLst>
                    <a:ext uri="{FF2B5EF4-FFF2-40B4-BE49-F238E27FC236}">
                      <a16:creationId xmlns:a16="http://schemas.microsoft.com/office/drawing/2014/main" id="{6201D5D5-8288-5084-31A5-7665C5A9CCB9}"/>
                    </a:ext>
                  </a:extLst>
                </p:cNvPr>
                <p:cNvSpPr/>
                <p:nvPr/>
              </p:nvSpPr>
              <p:spPr>
                <a:xfrm rot="5400000">
                  <a:off x="4887515" y="6350602"/>
                  <a:ext cx="432274" cy="590550"/>
                </a:xfrm>
                <a:prstGeom prst="triangl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cxnSp>
              <p:nvCxnSpPr>
                <p:cNvPr id="63" name="直線コネクタ 62">
                  <a:extLst>
                    <a:ext uri="{FF2B5EF4-FFF2-40B4-BE49-F238E27FC236}">
                      <a16:creationId xmlns:a16="http://schemas.microsoft.com/office/drawing/2014/main" id="{84723471-DB21-22B6-5F3C-522D5BBED0E1}"/>
                    </a:ext>
                  </a:extLst>
                </p:cNvPr>
                <p:cNvCxnSpPr/>
                <p:nvPr/>
              </p:nvCxnSpPr>
              <p:spPr>
                <a:xfrm flipH="1">
                  <a:off x="4530177" y="5969268"/>
                  <a:ext cx="1" cy="676609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4" name="直線コネクタ 63">
                  <a:extLst>
                    <a:ext uri="{FF2B5EF4-FFF2-40B4-BE49-F238E27FC236}">
                      <a16:creationId xmlns:a16="http://schemas.microsoft.com/office/drawing/2014/main" id="{3242D8CA-1D71-2517-2109-5F85058CF452}"/>
                    </a:ext>
                  </a:extLst>
                </p:cNvPr>
                <p:cNvCxnSpPr/>
                <p:nvPr/>
              </p:nvCxnSpPr>
              <p:spPr>
                <a:xfrm>
                  <a:off x="4530177" y="6645877"/>
                  <a:ext cx="27820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5" name="直線矢印コネクタ 64">
                  <a:extLst>
                    <a:ext uri="{FF2B5EF4-FFF2-40B4-BE49-F238E27FC236}">
                      <a16:creationId xmlns:a16="http://schemas.microsoft.com/office/drawing/2014/main" id="{46E898BF-AB50-50E2-58C4-A965F957BDF1}"/>
                    </a:ext>
                  </a:extLst>
                </p:cNvPr>
                <p:cNvCxnSpPr>
                  <a:stCxn id="62" idx="0"/>
                </p:cNvCxnSpPr>
                <p:nvPr/>
              </p:nvCxnSpPr>
              <p:spPr>
                <a:xfrm>
                  <a:off x="5398927" y="6645877"/>
                  <a:ext cx="362189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A5528337-A160-01D6-A80E-B02D43D892B0}"/>
                  </a:ext>
                </a:extLst>
              </p:cNvPr>
              <p:cNvSpPr/>
              <p:nvPr/>
            </p:nvSpPr>
            <p:spPr>
              <a:xfrm>
                <a:off x="1422577" y="6109343"/>
                <a:ext cx="225766" cy="55002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AA8F37E5-FEB1-735B-705D-090D2D04000C}"/>
                  </a:ext>
                </a:extLst>
              </p:cNvPr>
              <p:cNvSpPr/>
              <p:nvPr/>
            </p:nvSpPr>
            <p:spPr>
              <a:xfrm>
                <a:off x="1951541" y="6109343"/>
                <a:ext cx="225766" cy="55002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CABBAC0F-E583-0217-D6AE-1B8D362DC0BE}"/>
                  </a:ext>
                </a:extLst>
              </p:cNvPr>
              <p:cNvSpPr/>
              <p:nvPr/>
            </p:nvSpPr>
            <p:spPr>
              <a:xfrm>
                <a:off x="2216003" y="6105640"/>
                <a:ext cx="225766" cy="55002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D5DB6FF7-E6AB-9AE2-1872-4728B5E6D234}"/>
                  </a:ext>
                </a:extLst>
              </p:cNvPr>
              <p:cNvSpPr/>
              <p:nvPr/>
            </p:nvSpPr>
            <p:spPr>
              <a:xfrm>
                <a:off x="2483975" y="6107694"/>
                <a:ext cx="225766" cy="55002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grpSp>
            <p:nvGrpSpPr>
              <p:cNvPr id="38" name="グループ化 37">
                <a:extLst>
                  <a:ext uri="{FF2B5EF4-FFF2-40B4-BE49-F238E27FC236}">
                    <a16:creationId xmlns:a16="http://schemas.microsoft.com/office/drawing/2014/main" id="{6E2898B3-8681-9518-2358-B8E222E4C563}"/>
                  </a:ext>
                </a:extLst>
              </p:cNvPr>
              <p:cNvGrpSpPr/>
              <p:nvPr/>
            </p:nvGrpSpPr>
            <p:grpSpPr>
              <a:xfrm>
                <a:off x="2066666" y="6167730"/>
                <a:ext cx="336028" cy="182787"/>
                <a:chOff x="4530177" y="5969268"/>
                <a:chExt cx="1230939" cy="892746"/>
              </a:xfrm>
            </p:grpSpPr>
            <p:sp>
              <p:nvSpPr>
                <p:cNvPr id="58" name="二等辺三角形 57">
                  <a:extLst>
                    <a:ext uri="{FF2B5EF4-FFF2-40B4-BE49-F238E27FC236}">
                      <a16:creationId xmlns:a16="http://schemas.microsoft.com/office/drawing/2014/main" id="{45928384-A5B7-BD40-C3ED-EA9CFD7D61FD}"/>
                    </a:ext>
                  </a:extLst>
                </p:cNvPr>
                <p:cNvSpPr/>
                <p:nvPr/>
              </p:nvSpPr>
              <p:spPr>
                <a:xfrm rot="5400000">
                  <a:off x="4887515" y="6350602"/>
                  <a:ext cx="432274" cy="590550"/>
                </a:xfrm>
                <a:prstGeom prst="triangl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9" name="直線コネクタ 58">
                  <a:extLst>
                    <a:ext uri="{FF2B5EF4-FFF2-40B4-BE49-F238E27FC236}">
                      <a16:creationId xmlns:a16="http://schemas.microsoft.com/office/drawing/2014/main" id="{8E73E29F-0D78-074F-1844-C55D865F0CAA}"/>
                    </a:ext>
                  </a:extLst>
                </p:cNvPr>
                <p:cNvCxnSpPr/>
                <p:nvPr/>
              </p:nvCxnSpPr>
              <p:spPr>
                <a:xfrm flipH="1">
                  <a:off x="4530177" y="5969268"/>
                  <a:ext cx="1" cy="676609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0" name="直線コネクタ 59">
                  <a:extLst>
                    <a:ext uri="{FF2B5EF4-FFF2-40B4-BE49-F238E27FC236}">
                      <a16:creationId xmlns:a16="http://schemas.microsoft.com/office/drawing/2014/main" id="{051E9FD4-2B90-B49D-3189-D2C9327AFBBC}"/>
                    </a:ext>
                  </a:extLst>
                </p:cNvPr>
                <p:cNvCxnSpPr/>
                <p:nvPr/>
              </p:nvCxnSpPr>
              <p:spPr>
                <a:xfrm>
                  <a:off x="4530177" y="6645877"/>
                  <a:ext cx="27820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1" name="直線矢印コネクタ 60">
                  <a:extLst>
                    <a:ext uri="{FF2B5EF4-FFF2-40B4-BE49-F238E27FC236}">
                      <a16:creationId xmlns:a16="http://schemas.microsoft.com/office/drawing/2014/main" id="{F5F302CC-9436-172B-5603-90E9DCD18DD8}"/>
                    </a:ext>
                  </a:extLst>
                </p:cNvPr>
                <p:cNvCxnSpPr>
                  <a:stCxn id="58" idx="0"/>
                </p:cNvCxnSpPr>
                <p:nvPr/>
              </p:nvCxnSpPr>
              <p:spPr>
                <a:xfrm>
                  <a:off x="5398927" y="6645877"/>
                  <a:ext cx="362189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cxnSp>
            <p:nvCxnSpPr>
              <p:cNvPr id="39" name="直線矢印コネクタ 38">
                <a:extLst>
                  <a:ext uri="{FF2B5EF4-FFF2-40B4-BE49-F238E27FC236}">
                    <a16:creationId xmlns:a16="http://schemas.microsoft.com/office/drawing/2014/main" id="{14AC7DD5-ED58-3B08-CAA8-2743804892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8578" y="2668357"/>
                <a:ext cx="604173" cy="407497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 w="lg" len="lg"/>
              </a:ln>
              <a:effectLst/>
            </p:spPr>
          </p:cxnSp>
          <p:sp>
            <p:nvSpPr>
              <p:cNvPr id="40" name="フリーフォーム 39">
                <a:extLst>
                  <a:ext uri="{FF2B5EF4-FFF2-40B4-BE49-F238E27FC236}">
                    <a16:creationId xmlns:a16="http://schemas.microsoft.com/office/drawing/2014/main" id="{FC4CEECC-BF99-5416-6E00-0AF6871D4076}"/>
                  </a:ext>
                </a:extLst>
              </p:cNvPr>
              <p:cNvSpPr/>
              <p:nvPr/>
            </p:nvSpPr>
            <p:spPr>
              <a:xfrm>
                <a:off x="1469004" y="4872899"/>
                <a:ext cx="146357" cy="160888"/>
              </a:xfrm>
              <a:custGeom>
                <a:avLst/>
                <a:gdLst>
                  <a:gd name="connsiteX0" fmla="*/ 243840 w 243840"/>
                  <a:gd name="connsiteY0" fmla="*/ 162025 h 261085"/>
                  <a:gd name="connsiteX1" fmla="*/ 114300 w 243840"/>
                  <a:gd name="connsiteY1" fmla="*/ 2005 h 261085"/>
                  <a:gd name="connsiteX2" fmla="*/ 0 w 243840"/>
                  <a:gd name="connsiteY2" fmla="*/ 261085 h 261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3840" h="261085">
                    <a:moveTo>
                      <a:pt x="243840" y="162025"/>
                    </a:moveTo>
                    <a:cubicBezTo>
                      <a:pt x="199390" y="73760"/>
                      <a:pt x="154940" y="-14505"/>
                      <a:pt x="114300" y="2005"/>
                    </a:cubicBezTo>
                    <a:cubicBezTo>
                      <a:pt x="73660" y="18515"/>
                      <a:pt x="36830" y="139800"/>
                      <a:pt x="0" y="261085"/>
                    </a:cubicBezTo>
                  </a:path>
                </a:pathLst>
              </a:custGeom>
              <a:noFill/>
              <a:ln w="31750" cap="flat" cmpd="sng" algn="ctr">
                <a:solidFill>
                  <a:sysClr val="windowText" lastClr="000000"/>
                </a:solidFill>
                <a:prstDash val="solid"/>
                <a:miter lim="800000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1" name="フリーフォーム 40">
                <a:extLst>
                  <a:ext uri="{FF2B5EF4-FFF2-40B4-BE49-F238E27FC236}">
                    <a16:creationId xmlns:a16="http://schemas.microsoft.com/office/drawing/2014/main" id="{2B4281E1-A0C8-AF43-6D87-C4DEF7723C0D}"/>
                  </a:ext>
                </a:extLst>
              </p:cNvPr>
              <p:cNvSpPr/>
              <p:nvPr/>
            </p:nvSpPr>
            <p:spPr>
              <a:xfrm flipH="1">
                <a:off x="1925703" y="4877893"/>
                <a:ext cx="146357" cy="160888"/>
              </a:xfrm>
              <a:custGeom>
                <a:avLst/>
                <a:gdLst>
                  <a:gd name="connsiteX0" fmla="*/ 243840 w 243840"/>
                  <a:gd name="connsiteY0" fmla="*/ 162025 h 261085"/>
                  <a:gd name="connsiteX1" fmla="*/ 114300 w 243840"/>
                  <a:gd name="connsiteY1" fmla="*/ 2005 h 261085"/>
                  <a:gd name="connsiteX2" fmla="*/ 0 w 243840"/>
                  <a:gd name="connsiteY2" fmla="*/ 261085 h 261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3840" h="261085">
                    <a:moveTo>
                      <a:pt x="243840" y="162025"/>
                    </a:moveTo>
                    <a:cubicBezTo>
                      <a:pt x="199390" y="73760"/>
                      <a:pt x="154940" y="-14505"/>
                      <a:pt x="114300" y="2005"/>
                    </a:cubicBezTo>
                    <a:cubicBezTo>
                      <a:pt x="73660" y="18515"/>
                      <a:pt x="36830" y="139800"/>
                      <a:pt x="0" y="261085"/>
                    </a:cubicBezTo>
                  </a:path>
                </a:pathLst>
              </a:custGeom>
              <a:noFill/>
              <a:ln w="31750" cap="flat" cmpd="sng" algn="ctr">
                <a:solidFill>
                  <a:sysClr val="windowText" lastClr="000000"/>
                </a:solidFill>
                <a:prstDash val="solid"/>
                <a:miter lim="800000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FD76A4BA-F869-37F7-88D0-DF0C638E9F46}"/>
                  </a:ext>
                </a:extLst>
              </p:cNvPr>
              <p:cNvCxnSpPr/>
              <p:nvPr/>
            </p:nvCxnSpPr>
            <p:spPr>
              <a:xfrm>
                <a:off x="1502339" y="3073040"/>
                <a:ext cx="93788" cy="1282384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  <a:tailEnd type="stealth" w="lg" len="lg"/>
              </a:ln>
              <a:effectLst/>
            </p:spPr>
          </p:cxn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8B0DC52F-937E-6EEA-2BA8-921B232EAECE}"/>
                  </a:ext>
                </a:extLst>
              </p:cNvPr>
              <p:cNvCxnSpPr/>
              <p:nvPr/>
            </p:nvCxnSpPr>
            <p:spPr>
              <a:xfrm>
                <a:off x="1592111" y="4336311"/>
                <a:ext cx="33097" cy="62919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44" name="直線コネクタ 43">
                <a:extLst>
                  <a:ext uri="{FF2B5EF4-FFF2-40B4-BE49-F238E27FC236}">
                    <a16:creationId xmlns:a16="http://schemas.microsoft.com/office/drawing/2014/main" id="{938B0BC7-0248-DC7D-D3F6-E34620C03DFF}"/>
                  </a:ext>
                </a:extLst>
              </p:cNvPr>
              <p:cNvCxnSpPr/>
              <p:nvPr/>
            </p:nvCxnSpPr>
            <p:spPr>
              <a:xfrm>
                <a:off x="1561912" y="3490494"/>
                <a:ext cx="84002" cy="1015093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  <a:tailEnd type="stealth" w="lg" len="lg"/>
              </a:ln>
              <a:effectLst/>
            </p:spPr>
          </p:cxnSp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952144D0-CFC5-DAC1-4ABB-BECD683DAB29}"/>
                  </a:ext>
                </a:extLst>
              </p:cNvPr>
              <p:cNvCxnSpPr/>
              <p:nvPr/>
            </p:nvCxnSpPr>
            <p:spPr>
              <a:xfrm>
                <a:off x="1642059" y="4493556"/>
                <a:ext cx="26754" cy="489354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6D2BD3FD-2440-C62F-39AC-B4A6C336C40C}"/>
                  </a:ext>
                </a:extLst>
              </p:cNvPr>
              <p:cNvCxnSpPr/>
              <p:nvPr/>
            </p:nvCxnSpPr>
            <p:spPr>
              <a:xfrm>
                <a:off x="1511009" y="3082467"/>
                <a:ext cx="254316" cy="1257642"/>
              </a:xfrm>
              <a:prstGeom prst="line">
                <a:avLst/>
              </a:prstGeom>
              <a:noFill/>
              <a:ln w="22225" cap="flat" cmpd="sng" algn="ctr">
                <a:solidFill>
                  <a:sysClr val="windowText" lastClr="000000"/>
                </a:solidFill>
                <a:prstDash val="dash"/>
                <a:miter lim="800000"/>
                <a:tailEnd type="stealth" w="lg" len="lg"/>
              </a:ln>
              <a:effectLst/>
            </p:spPr>
          </p:cxnSp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E79AC920-0064-DF3D-CCDA-67C1F9C30757}"/>
                  </a:ext>
                </a:extLst>
              </p:cNvPr>
              <p:cNvCxnSpPr>
                <a:endCxn id="19" idx="0"/>
              </p:cNvCxnSpPr>
              <p:nvPr/>
            </p:nvCxnSpPr>
            <p:spPr>
              <a:xfrm>
                <a:off x="1765130" y="4332149"/>
                <a:ext cx="123983" cy="645588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BBE88A5E-24E4-58DC-9431-8B9445FB27F0}"/>
                  </a:ext>
                </a:extLst>
              </p:cNvPr>
              <p:cNvCxnSpPr/>
              <p:nvPr/>
            </p:nvCxnSpPr>
            <p:spPr>
              <a:xfrm>
                <a:off x="1585096" y="3631781"/>
                <a:ext cx="193508" cy="1007451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  <a:tailEnd type="stealth" w="lg" len="lg"/>
              </a:ln>
              <a:effectLst/>
            </p:spPr>
          </p:cxn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B2143BAB-0B34-3EB2-3E27-2BA58E4B1DF4}"/>
                  </a:ext>
                </a:extLst>
              </p:cNvPr>
              <p:cNvCxnSpPr/>
              <p:nvPr/>
            </p:nvCxnSpPr>
            <p:spPr>
              <a:xfrm>
                <a:off x="1779182" y="4634474"/>
                <a:ext cx="40499" cy="322836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C0A236E0-7688-9F89-4B48-8E3D0CBA628C}"/>
                  </a:ext>
                </a:extLst>
              </p:cNvPr>
              <p:cNvCxnSpPr/>
              <p:nvPr/>
            </p:nvCxnSpPr>
            <p:spPr>
              <a:xfrm>
                <a:off x="1686991" y="4447344"/>
                <a:ext cx="24556" cy="430216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  <a:tailEnd type="stealth" w="lg" len="lg"/>
              </a:ln>
              <a:effectLst/>
            </p:spPr>
          </p:cxnSp>
          <p:cxnSp>
            <p:nvCxnSpPr>
              <p:cNvPr id="51" name="直線コネクタ 50">
                <a:extLst>
                  <a:ext uri="{FF2B5EF4-FFF2-40B4-BE49-F238E27FC236}">
                    <a16:creationId xmlns:a16="http://schemas.microsoft.com/office/drawing/2014/main" id="{6658FECB-CDA9-8E57-8507-A331DA97FC02}"/>
                  </a:ext>
                </a:extLst>
              </p:cNvPr>
              <p:cNvCxnSpPr/>
              <p:nvPr/>
            </p:nvCxnSpPr>
            <p:spPr>
              <a:xfrm>
                <a:off x="1714960" y="4880300"/>
                <a:ext cx="4855" cy="76329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FDC39A91-231D-DE18-7BF5-72B98F27073D}"/>
                  </a:ext>
                </a:extLst>
              </p:cNvPr>
              <p:cNvSpPr txBox="1"/>
              <p:nvPr/>
            </p:nvSpPr>
            <p:spPr>
              <a:xfrm>
                <a:off x="1493669" y="2672187"/>
                <a:ext cx="21887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="1" kern="0" dirty="0">
                    <a:solidFill>
                      <a:prstClr val="black"/>
                    </a:solidFill>
                    <a:ea typeface="游ゴシック Medium" panose="020B0500000000000000" pitchFamily="50" charset="-128"/>
                  </a:rPr>
                  <a:t>Incident electron</a:t>
                </a:r>
                <a:endParaRPr kumimoji="1" lang="ja-JP" altLang="en-US" b="1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A27FCCE5-8C19-4BE4-2FF6-E39ADCF674B2}"/>
                  </a:ext>
                </a:extLst>
              </p:cNvPr>
              <p:cNvSpPr/>
              <p:nvPr/>
            </p:nvSpPr>
            <p:spPr>
              <a:xfrm>
                <a:off x="1682577" y="6109693"/>
                <a:ext cx="225766" cy="55002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" name="フリーフォーム 60">
                <a:extLst>
                  <a:ext uri="{FF2B5EF4-FFF2-40B4-BE49-F238E27FC236}">
                    <a16:creationId xmlns:a16="http://schemas.microsoft.com/office/drawing/2014/main" id="{BFA8920F-5B6D-CC51-B3D4-645773399D0B}"/>
                  </a:ext>
                </a:extLst>
              </p:cNvPr>
              <p:cNvSpPr/>
              <p:nvPr/>
            </p:nvSpPr>
            <p:spPr>
              <a:xfrm>
                <a:off x="1494771" y="3014683"/>
                <a:ext cx="394479" cy="1931094"/>
              </a:xfrm>
              <a:custGeom>
                <a:avLst/>
                <a:gdLst>
                  <a:gd name="connsiteX0" fmla="*/ 0 w 657225"/>
                  <a:gd name="connsiteY0" fmla="*/ 0 h 3133725"/>
                  <a:gd name="connsiteX1" fmla="*/ 219075 w 657225"/>
                  <a:gd name="connsiteY1" fmla="*/ 3133725 h 3133725"/>
                  <a:gd name="connsiteX2" fmla="*/ 657225 w 657225"/>
                  <a:gd name="connsiteY2" fmla="*/ 3133725 h 3133725"/>
                  <a:gd name="connsiteX3" fmla="*/ 0 w 657225"/>
                  <a:gd name="connsiteY3" fmla="*/ 0 h 313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3133725">
                    <a:moveTo>
                      <a:pt x="0" y="0"/>
                    </a:moveTo>
                    <a:lnTo>
                      <a:pt x="219075" y="3133725"/>
                    </a:lnTo>
                    <a:lnTo>
                      <a:pt x="657225" y="31337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>
                  <a:alpha val="40000"/>
                </a:srgbClr>
              </a:solidFill>
              <a:ln w="12700" cap="flat" cmpd="sng" algn="ctr">
                <a:solidFill>
                  <a:srgbClr val="FFC000">
                    <a:alpha val="3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42742B5-4D5C-4643-37CA-9A7B3406DA7B}"/>
                  </a:ext>
                </a:extLst>
              </p:cNvPr>
              <p:cNvSpPr txBox="1"/>
              <p:nvPr/>
            </p:nvSpPr>
            <p:spPr>
              <a:xfrm>
                <a:off x="1843526" y="3539963"/>
                <a:ext cx="1514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b="1" dirty="0">
                    <a:ea typeface="游ゴシック" panose="020B0400000000000000" pitchFamily="50" charset="-128"/>
                  </a:rPr>
                  <a:t>CF4 radiator</a:t>
                </a:r>
                <a:endParaRPr kumimoji="1" lang="ja-JP" altLang="en-US" b="1" dirty="0" err="1"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4659A5D7-C562-42E8-C713-FC3D1E41C28B}"/>
                  </a:ext>
                </a:extLst>
              </p:cNvPr>
              <p:cNvSpPr txBox="1"/>
              <p:nvPr/>
            </p:nvSpPr>
            <p:spPr>
              <a:xfrm>
                <a:off x="3304256" y="4394057"/>
                <a:ext cx="761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b="1" dirty="0">
                    <a:ea typeface="游ゴシック" panose="020B0400000000000000" pitchFamily="50" charset="-128"/>
                  </a:rPr>
                  <a:t>mesh</a:t>
                </a:r>
                <a:endParaRPr kumimoji="1" lang="ja-JP" altLang="en-US" b="1" dirty="0" err="1"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C5B4DF37-F473-F68D-EF0E-9EFA357AB0CD}"/>
                  </a:ext>
                </a:extLst>
              </p:cNvPr>
              <p:cNvSpPr txBox="1"/>
              <p:nvPr/>
            </p:nvSpPr>
            <p:spPr>
              <a:xfrm>
                <a:off x="3230587" y="6146676"/>
                <a:ext cx="156966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="1" i="0" u="none" strike="noStrike" kern="0" cap="none" spc="0" normalizeH="0" baseline="0" noProof="0" dirty="0">
                    <a:solidFill>
                      <a:prstClr val="black"/>
                    </a:solidFill>
                    <a:effectLst/>
                    <a:uLnTx/>
                    <a:uFillTx/>
                    <a:ea typeface="游ゴシック Medium" panose="020B0500000000000000" pitchFamily="50" charset="-128"/>
                  </a:rPr>
                  <a:t>Readout pad</a:t>
                </a:r>
                <a:endParaRPr kumimoji="1" lang="ja-JP" altLang="en-US" b="1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  <a:ea typeface="游ゴシック Medium" panose="020B0500000000000000" pitchFamily="50" charset="-128"/>
                </a:endParaRPr>
              </a:p>
            </p:txBody>
          </p:sp>
        </p:grp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0784442E-5167-4F61-E170-A8416731F2A2}"/>
                </a:ext>
              </a:extLst>
            </p:cNvPr>
            <p:cNvCxnSpPr>
              <a:cxnSpLocks/>
            </p:cNvCxnSpPr>
            <p:nvPr/>
          </p:nvCxnSpPr>
          <p:spPr>
            <a:xfrm>
              <a:off x="9949238" y="5932072"/>
              <a:ext cx="251218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CC18E42E-EEA2-3534-1F6C-5D9013166877}"/>
                </a:ext>
              </a:extLst>
            </p:cNvPr>
            <p:cNvCxnSpPr>
              <a:cxnSpLocks/>
            </p:cNvCxnSpPr>
            <p:nvPr/>
          </p:nvCxnSpPr>
          <p:spPr>
            <a:xfrm>
              <a:off x="10200456" y="5823560"/>
              <a:ext cx="0" cy="224999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二等辺三角形 9">
              <a:extLst>
                <a:ext uri="{FF2B5EF4-FFF2-40B4-BE49-F238E27FC236}">
                  <a16:creationId xmlns:a16="http://schemas.microsoft.com/office/drawing/2014/main" id="{E42BF25B-851F-3C0A-4983-928E188E2BB5}"/>
                </a:ext>
              </a:extLst>
            </p:cNvPr>
            <p:cNvSpPr/>
            <p:nvPr/>
          </p:nvSpPr>
          <p:spPr>
            <a:xfrm rot="5400000">
              <a:off x="10572826" y="5811264"/>
              <a:ext cx="161709" cy="245673"/>
            </a:xfrm>
            <a:prstGeom prst="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E61B0130-0D6E-DA8E-94BC-15D0DEBBFC9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6517" y="5932072"/>
              <a:ext cx="572951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BCB8E369-9004-A6A4-E340-EA30E96CBB9D}"/>
                </a:ext>
              </a:extLst>
            </p:cNvPr>
            <p:cNvCxnSpPr>
              <a:cxnSpLocks/>
            </p:cNvCxnSpPr>
            <p:nvPr/>
          </p:nvCxnSpPr>
          <p:spPr>
            <a:xfrm>
              <a:off x="10344472" y="5823560"/>
              <a:ext cx="0" cy="224999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F4E433BD-D52F-98EF-7F1C-4445AEF55A98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>
              <a:off x="10344472" y="5932072"/>
              <a:ext cx="186372" cy="2029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8" name="図 77" descr="電子機器, 回路 が含まれている画像&#10;&#10;自動的に生成された説明">
            <a:extLst>
              <a:ext uri="{FF2B5EF4-FFF2-40B4-BE49-F238E27FC236}">
                <a16:creationId xmlns:a16="http://schemas.microsoft.com/office/drawing/2014/main" id="{FC17504F-D0E6-DB0A-D32C-7B1A67787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72" y="2648957"/>
            <a:ext cx="1902385" cy="2536513"/>
          </a:xfrm>
          <a:prstGeom prst="rect">
            <a:avLst/>
          </a:prstGeom>
        </p:spPr>
      </p:pic>
      <p:pic>
        <p:nvPicPr>
          <p:cNvPr id="79" name="図 78" descr="電子機器の部品&#10;&#10;中程度の精度で自動的に生成された説明">
            <a:extLst>
              <a:ext uri="{FF2B5EF4-FFF2-40B4-BE49-F238E27FC236}">
                <a16:creationId xmlns:a16="http://schemas.microsoft.com/office/drawing/2014/main" id="{61CC6B04-34F9-D32D-B288-8F85D3D397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t="20783" r="5756" b="24771"/>
          <a:stretch/>
        </p:blipFill>
        <p:spPr>
          <a:xfrm rot="16200000">
            <a:off x="3612410" y="4037718"/>
            <a:ext cx="2219682" cy="1816614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57621CFD-7AB9-1CE5-C883-3DD20DAF2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7" y="2922642"/>
            <a:ext cx="3377614" cy="3415424"/>
          </a:xfrm>
          <a:prstGeom prst="rect">
            <a:avLst/>
          </a:prstGeom>
        </p:spPr>
      </p:pic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6BFF8CCA-0AE7-4825-F60B-C411FB842800}"/>
              </a:ext>
            </a:extLst>
          </p:cNvPr>
          <p:cNvSpPr txBox="1"/>
          <p:nvPr/>
        </p:nvSpPr>
        <p:spPr>
          <a:xfrm>
            <a:off x="617819" y="6356354"/>
            <a:ext cx="243945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b="1" dirty="0">
                <a:ea typeface="游ゴシック" panose="020B0400000000000000" pitchFamily="50" charset="-128"/>
              </a:rPr>
              <a:t>pad readout board</a:t>
            </a:r>
            <a:endParaRPr kumimoji="1" lang="ja-JP" altLang="en-US" sz="2000" b="1" dirty="0" err="1">
              <a:ea typeface="游ゴシック" panose="020B0400000000000000" pitchFamily="50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9219A969-1039-FB63-B634-033BB2D5446E}"/>
              </a:ext>
            </a:extLst>
          </p:cNvPr>
          <p:cNvSpPr txBox="1"/>
          <p:nvPr/>
        </p:nvSpPr>
        <p:spPr>
          <a:xfrm>
            <a:off x="3508795" y="6371961"/>
            <a:ext cx="243688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b="1" dirty="0">
                <a:ea typeface="游ゴシック" panose="020B0400000000000000" pitchFamily="50" charset="-128"/>
              </a:rPr>
              <a:t>APV25 hybrid card</a:t>
            </a:r>
            <a:endParaRPr kumimoji="1" lang="ja-JP" altLang="en-US" sz="2000" b="1" dirty="0" err="1">
              <a:ea typeface="游ゴシック" panose="020B0400000000000000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848ADEB7-281B-1A16-D40D-B62A67C155C7}"/>
              </a:ext>
            </a:extLst>
          </p:cNvPr>
          <p:cNvSpPr txBox="1"/>
          <p:nvPr/>
        </p:nvSpPr>
        <p:spPr>
          <a:xfrm>
            <a:off x="6043760" y="5163364"/>
            <a:ext cx="160435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b="1" dirty="0">
                <a:ea typeface="游ゴシック" panose="020B0400000000000000" pitchFamily="50" charset="-128"/>
              </a:rPr>
              <a:t>trigger ASD</a:t>
            </a:r>
            <a:endParaRPr kumimoji="1" lang="ja-JP" altLang="en-US" sz="2000" b="1" dirty="0" err="1">
              <a:ea typeface="游ゴシック" panose="020B0400000000000000" pitchFamily="50" charset="-128"/>
            </a:endParaRPr>
          </a:p>
        </p:txBody>
      </p:sp>
      <p:sp>
        <p:nvSpPr>
          <p:cNvPr id="84" name="楕円 83">
            <a:extLst>
              <a:ext uri="{FF2B5EF4-FFF2-40B4-BE49-F238E27FC236}">
                <a16:creationId xmlns:a16="http://schemas.microsoft.com/office/drawing/2014/main" id="{73A818DA-0784-A2D3-CBAC-6E8F298347E8}"/>
              </a:ext>
            </a:extLst>
          </p:cNvPr>
          <p:cNvSpPr/>
          <p:nvPr/>
        </p:nvSpPr>
        <p:spPr>
          <a:xfrm>
            <a:off x="8261321" y="5495681"/>
            <a:ext cx="1092948" cy="329163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楕円 84">
            <a:extLst>
              <a:ext uri="{FF2B5EF4-FFF2-40B4-BE49-F238E27FC236}">
                <a16:creationId xmlns:a16="http://schemas.microsoft.com/office/drawing/2014/main" id="{6304578A-B076-6DB9-6070-66C7A6F85961}"/>
              </a:ext>
            </a:extLst>
          </p:cNvPr>
          <p:cNvSpPr/>
          <p:nvPr/>
        </p:nvSpPr>
        <p:spPr>
          <a:xfrm>
            <a:off x="10533437" y="5051968"/>
            <a:ext cx="544713" cy="282612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F88DDA70-E502-83EA-603B-9D4B4790EEC2}"/>
              </a:ext>
            </a:extLst>
          </p:cNvPr>
          <p:cNvCxnSpPr>
            <a:cxnSpLocks/>
            <a:stCxn id="85" idx="0"/>
            <a:endCxn id="78" idx="3"/>
          </p:cNvCxnSpPr>
          <p:nvPr/>
        </p:nvCxnSpPr>
        <p:spPr>
          <a:xfrm flipH="1" flipV="1">
            <a:off x="7806057" y="3917214"/>
            <a:ext cx="2999737" cy="1134754"/>
          </a:xfrm>
          <a:prstGeom prst="straightConnector1">
            <a:avLst/>
          </a:prstGeom>
          <a:ln w="38100" cap="rnd">
            <a:solidFill>
              <a:schemeClr val="accent5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ACF1A884-4527-23D5-75BE-C818D64B4783}"/>
              </a:ext>
            </a:extLst>
          </p:cNvPr>
          <p:cNvCxnSpPr>
            <a:cxnSpLocks/>
            <a:stCxn id="84" idx="2"/>
          </p:cNvCxnSpPr>
          <p:nvPr/>
        </p:nvCxnSpPr>
        <p:spPr>
          <a:xfrm flipH="1">
            <a:off x="5607717" y="5660263"/>
            <a:ext cx="2653604" cy="234283"/>
          </a:xfrm>
          <a:prstGeom prst="straightConnector1">
            <a:avLst/>
          </a:prstGeom>
          <a:ln w="38100" cap="rnd">
            <a:solidFill>
              <a:schemeClr val="accent5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769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8D9DDD74-5184-46C5-8D95-31E1CFAE2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052737"/>
            <a:ext cx="7344816" cy="550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86972C-F1E4-4AFD-9255-236CAD11B9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52650" y="6356354"/>
            <a:ext cx="2457450" cy="365125"/>
          </a:xfrm>
          <a:prstGeom prst="rect">
            <a:avLst/>
          </a:prstGeom>
        </p:spPr>
        <p:txBody>
          <a:bodyPr/>
          <a:lstStyle/>
          <a:p>
            <a:fld id="{CBD397CF-7566-4F2A-A1A8-FC120A643590}" type="datetime1">
              <a:rPr lang="en-US" altLang="ja-JP" smtClean="0"/>
              <a:pPr/>
              <a:t>12/12/2022</a:t>
            </a:fld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B99704-7C09-468A-ABD1-AF873B04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ja-JP" smtClean="0"/>
              <a:pPr/>
              <a:t>7</a:t>
            </a:fld>
            <a:endParaRPr lang="en-US" altLang="ja-JP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A29D9169-4539-4621-B2C5-605871604EA9}"/>
              </a:ext>
            </a:extLst>
          </p:cNvPr>
          <p:cNvCxnSpPr>
            <a:cxnSpLocks/>
          </p:cNvCxnSpPr>
          <p:nvPr/>
        </p:nvCxnSpPr>
        <p:spPr>
          <a:xfrm flipH="1">
            <a:off x="6096000" y="1412776"/>
            <a:ext cx="3960440" cy="2016224"/>
          </a:xfrm>
          <a:prstGeom prst="straightConnector1">
            <a:avLst/>
          </a:prstGeom>
          <a:ln w="63500" cap="rnd" cmpd="sng">
            <a:solidFill>
              <a:schemeClr val="accent6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DB62430-E760-4997-B93E-E89B0B222449}"/>
              </a:ext>
            </a:extLst>
          </p:cNvPr>
          <p:cNvSpPr txBox="1"/>
          <p:nvPr/>
        </p:nvSpPr>
        <p:spPr>
          <a:xfrm>
            <a:off x="7104113" y="3068960"/>
            <a:ext cx="3021918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chemeClr val="accent6"/>
                </a:solidFill>
                <a:ea typeface="游ゴシック" panose="020B0400000000000000" pitchFamily="50" charset="-128"/>
              </a:rPr>
              <a:t>30 GeV proton beam</a:t>
            </a:r>
            <a:endParaRPr kumimoji="1" lang="ja-JP" altLang="en-US" sz="2400" dirty="0" err="1">
              <a:solidFill>
                <a:schemeClr val="accent6"/>
              </a:solidFill>
              <a:ea typeface="游ゴシック" panose="020B04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6889CC4-A0E3-029B-B63C-3A45F5FE25B1}"/>
              </a:ext>
            </a:extLst>
          </p:cNvPr>
          <p:cNvSpPr/>
          <p:nvPr/>
        </p:nvSpPr>
        <p:spPr>
          <a:xfrm>
            <a:off x="2927648" y="4800973"/>
            <a:ext cx="6192688" cy="158417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AD68D94D-A2A3-E72A-C8B4-D29651EB4D95}"/>
              </a:ext>
            </a:extLst>
          </p:cNvPr>
          <p:cNvCxnSpPr>
            <a:cxnSpLocks/>
          </p:cNvCxnSpPr>
          <p:nvPr/>
        </p:nvCxnSpPr>
        <p:spPr>
          <a:xfrm flipV="1">
            <a:off x="3273363" y="4548945"/>
            <a:ext cx="0" cy="1379850"/>
          </a:xfrm>
          <a:prstGeom prst="straightConnector1">
            <a:avLst/>
          </a:prstGeom>
          <a:ln w="101600" cap="rnd">
            <a:solidFill>
              <a:schemeClr val="accent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D6C24533-076A-FA63-4608-C04ADE60E9B4}"/>
              </a:ext>
            </a:extLst>
          </p:cNvPr>
          <p:cNvCxnSpPr>
            <a:cxnSpLocks/>
          </p:cNvCxnSpPr>
          <p:nvPr/>
        </p:nvCxnSpPr>
        <p:spPr>
          <a:xfrm flipV="1">
            <a:off x="4195143" y="4023630"/>
            <a:ext cx="414957" cy="1178189"/>
          </a:xfrm>
          <a:prstGeom prst="straightConnector1">
            <a:avLst/>
          </a:prstGeom>
          <a:ln w="101600" cap="rnd">
            <a:solidFill>
              <a:schemeClr val="accent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EA05C17-AB47-5FCA-917F-5260AE710C2A}"/>
              </a:ext>
            </a:extLst>
          </p:cNvPr>
          <p:cNvSpPr txBox="1"/>
          <p:nvPr/>
        </p:nvSpPr>
        <p:spPr>
          <a:xfrm>
            <a:off x="3071664" y="5934818"/>
            <a:ext cx="324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ea typeface="游ゴシック" panose="020B0400000000000000" pitchFamily="50" charset="-128"/>
              </a:rPr>
              <a:t>Lead-glass calorimeter</a:t>
            </a:r>
            <a:endParaRPr kumimoji="1" lang="ja-JP" altLang="en-US" sz="2400" dirty="0" err="1">
              <a:ea typeface="游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9DC24E6-683A-BB1F-89AA-B5B2779EC233}"/>
              </a:ext>
            </a:extLst>
          </p:cNvPr>
          <p:cNvSpPr txBox="1"/>
          <p:nvPr/>
        </p:nvSpPr>
        <p:spPr>
          <a:xfrm>
            <a:off x="3789446" y="5221348"/>
            <a:ext cx="91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b="1" dirty="0">
                <a:ea typeface="游ゴシック" panose="020B0400000000000000" pitchFamily="50" charset="-128"/>
              </a:rPr>
              <a:t>HBD</a:t>
            </a:r>
            <a:endParaRPr kumimoji="1" lang="ja-JP" altLang="en-US" sz="2400" b="1" dirty="0" err="1">
              <a:ea typeface="游ゴシック" panose="020B0400000000000000" pitchFamily="50" charset="-128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EB7E2BAE-2173-7CF2-F6BA-BCF3EA6FDE89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5461925" y="3980619"/>
            <a:ext cx="538418" cy="1218368"/>
          </a:xfrm>
          <a:prstGeom prst="straightConnector1">
            <a:avLst/>
          </a:prstGeom>
          <a:ln w="101600" cap="rnd">
            <a:solidFill>
              <a:schemeClr val="accent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E7892B7-1814-D21C-96BF-5CA293C2B0F8}"/>
              </a:ext>
            </a:extLst>
          </p:cNvPr>
          <p:cNvSpPr txBox="1"/>
          <p:nvPr/>
        </p:nvSpPr>
        <p:spPr>
          <a:xfrm>
            <a:off x="4704828" y="5198987"/>
            <a:ext cx="2591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ea typeface="游ゴシック" panose="020B0400000000000000" pitchFamily="50" charset="-128"/>
              </a:rPr>
              <a:t>GEM </a:t>
            </a:r>
            <a:r>
              <a:rPr kumimoji="1" lang="en-US" altLang="ja-JP" sz="2400" dirty="0" err="1">
                <a:ea typeface="游ゴシック" panose="020B0400000000000000" pitchFamily="50" charset="-128"/>
              </a:rPr>
              <a:t>tracker+SSD</a:t>
            </a:r>
            <a:endParaRPr kumimoji="1" lang="ja-JP" altLang="en-US" sz="2400" dirty="0" err="1">
              <a:ea typeface="游ゴシック" panose="020B0400000000000000" pitchFamily="50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98FEDAD8-A6FF-00F2-7420-88D99D669D7A}"/>
              </a:ext>
            </a:extLst>
          </p:cNvPr>
          <p:cNvSpPr txBox="1">
            <a:spLocks/>
          </p:cNvSpPr>
          <p:nvPr/>
        </p:nvSpPr>
        <p:spPr>
          <a:xfrm>
            <a:off x="721317" y="195943"/>
            <a:ext cx="10749367" cy="506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kumimoji="1" lang="ja-JP" sz="2700" b="1" kern="120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defRPr>
            </a:lvl1pPr>
          </a:lstStyle>
          <a:p>
            <a:r>
              <a:rPr lang="en-US" altLang="en-US" dirty="0">
                <a:latin typeface="+mn-lt"/>
              </a:rPr>
              <a:t>Spectrometer commissioning</a:t>
            </a:r>
          </a:p>
        </p:txBody>
      </p:sp>
    </p:spTree>
    <p:extLst>
      <p:ext uri="{BB962C8B-B14F-4D97-AF65-F5344CB8AC3E}">
        <p14:creationId xmlns:p14="http://schemas.microsoft.com/office/powerpoint/2010/main" val="3492522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E46835-1F8A-1AAC-4B23-378E8E35E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Analysis (waveform)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8C8A03-81DA-BC39-BF05-44B06FEB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signals are samples with 41.67 MHz (24 ns/cycle)</a:t>
            </a:r>
          </a:p>
          <a:p>
            <a:pPr lvl="1"/>
            <a:r>
              <a:rPr lang="en-US" altLang="ja-JP" dirty="0"/>
              <a:t>with APV25 hybrid card of SRS</a:t>
            </a:r>
            <a:endParaRPr kumimoji="1" lang="en-US" altLang="ja-JP" dirty="0"/>
          </a:p>
          <a:p>
            <a:r>
              <a:rPr kumimoji="1" lang="en-US" altLang="ja-JP" dirty="0"/>
              <a:t>fitting w/ a function</a:t>
            </a:r>
            <a:r>
              <a:rPr lang="en-US" altLang="ja-JP" dirty="0"/>
              <a:t> based on apv25 circuit constants</a:t>
            </a:r>
          </a:p>
          <a:p>
            <a:pPr lvl="1"/>
            <a:r>
              <a:rPr lang="en-US" altLang="ja-JP" dirty="0"/>
              <a:t>a waveform template obtained with a test pulse does not reproduce well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C4E762-EF2E-E16E-EF10-4CE87693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7CF-7566-4F2A-A1A8-FC120A643590}" type="datetime1">
              <a:rPr lang="en-US" altLang="ja-JP" smtClean="0"/>
              <a:pPr/>
              <a:t>12/12/2022</a:t>
            </a:fld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50685EE-BED2-4168-8A47-505DAE77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ja-JP" smtClean="0"/>
              <a:pPr/>
              <a:t>8</a:t>
            </a:fld>
            <a:endParaRPr lang="en-US" altLang="ja-JP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E9877F4-ECDB-91B3-23D6-92917709E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3695945"/>
            <a:ext cx="3672408" cy="266040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E552BEA-29A8-3348-33BC-D5F6137E5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667" y="3429000"/>
            <a:ext cx="4045055" cy="310639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5FC1CA-9BDF-9EEE-62CD-073669C2143C}"/>
              </a:ext>
            </a:extLst>
          </p:cNvPr>
          <p:cNvSpPr txBox="1"/>
          <p:nvPr/>
        </p:nvSpPr>
        <p:spPr>
          <a:xfrm>
            <a:off x="4447910" y="6343698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dirty="0">
                <a:ea typeface="游ゴシック" panose="020B0400000000000000" pitchFamily="50" charset="-128"/>
              </a:rPr>
              <a:t>time [ns]</a:t>
            </a:r>
            <a:endParaRPr kumimoji="1" lang="ja-JP" altLang="en-US" b="1" dirty="0" err="1"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005B215-6B8B-2ABC-9876-0BA76123D016}"/>
              </a:ext>
            </a:extLst>
          </p:cNvPr>
          <p:cNvSpPr txBox="1"/>
          <p:nvPr/>
        </p:nvSpPr>
        <p:spPr>
          <a:xfrm>
            <a:off x="1790094" y="3323413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dirty="0">
                <a:ea typeface="游ゴシック" panose="020B0400000000000000" pitchFamily="50" charset="-128"/>
              </a:rPr>
              <a:t>ADC</a:t>
            </a:r>
            <a:endParaRPr kumimoji="1" lang="ja-JP" altLang="en-US" b="1" dirty="0" err="1"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835E0D-F4B4-E726-C8C3-9D4846F811B9}"/>
              </a:ext>
            </a:extLst>
          </p:cNvPr>
          <p:cNvSpPr txBox="1"/>
          <p:nvPr/>
        </p:nvSpPr>
        <p:spPr>
          <a:xfrm>
            <a:off x="9378464" y="6338813"/>
            <a:ext cx="11063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dirty="0">
                <a:ea typeface="游ゴシック" panose="020B0400000000000000" pitchFamily="50" charset="-128"/>
              </a:rPr>
              <a:t>chi2/</a:t>
            </a:r>
            <a:r>
              <a:rPr kumimoji="1" lang="en-US" altLang="ja-JP" b="1" dirty="0" err="1">
                <a:ea typeface="游ゴシック" panose="020B0400000000000000" pitchFamily="50" charset="-128"/>
              </a:rPr>
              <a:t>ndf</a:t>
            </a:r>
            <a:endParaRPr kumimoji="1" lang="ja-JP" altLang="en-US" b="1" dirty="0" err="1">
              <a:ea typeface="游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32ACA01-28ED-3D76-377E-341E82BBF1E8}"/>
              </a:ext>
            </a:extLst>
          </p:cNvPr>
          <p:cNvSpPr txBox="1"/>
          <p:nvPr/>
        </p:nvSpPr>
        <p:spPr>
          <a:xfrm>
            <a:off x="6168008" y="3326613"/>
            <a:ext cx="8877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dirty="0">
                <a:ea typeface="游ゴシック" panose="020B0400000000000000" pitchFamily="50" charset="-128"/>
              </a:rPr>
              <a:t>events</a:t>
            </a:r>
            <a:endParaRPr kumimoji="1" lang="ja-JP" altLang="en-US" b="1" dirty="0" err="1">
              <a:ea typeface="游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E34B04D-8C80-E547-AD7C-DDF135872137}"/>
              </a:ext>
            </a:extLst>
          </p:cNvPr>
          <p:cNvSpPr/>
          <p:nvPr/>
        </p:nvSpPr>
        <p:spPr>
          <a:xfrm>
            <a:off x="8112224" y="3323413"/>
            <a:ext cx="864096" cy="3757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39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722494-0B0B-9FA3-B6DD-6BC38D96C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Analysis </a:t>
            </a:r>
            <a:r>
              <a:rPr lang="en-US" altLang="ja-JP" dirty="0"/>
              <a:t>(clustering)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8EAC55-7E72-BB71-8CFF-DC3B4100E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the side length of a hexagonal pad is 10 mm and</a:t>
            </a:r>
            <a:r>
              <a:rPr lang="ja-JP" altLang="en-US" dirty="0"/>
              <a:t> </a:t>
            </a:r>
            <a:r>
              <a:rPr lang="en-US" altLang="ja-JP" dirty="0"/>
              <a:t>it</a:t>
            </a:r>
            <a:r>
              <a:rPr lang="ja-JP" altLang="en-US" dirty="0"/>
              <a:t> </a:t>
            </a:r>
            <a:r>
              <a:rPr lang="en-US" altLang="ja-JP" dirty="0"/>
              <a:t>is</a:t>
            </a:r>
            <a:r>
              <a:rPr lang="ja-JP" altLang="en-US" dirty="0"/>
              <a:t> </a:t>
            </a:r>
            <a:r>
              <a:rPr lang="en-US" altLang="ja-JP" dirty="0"/>
              <a:t>smaller</a:t>
            </a:r>
            <a:r>
              <a:rPr lang="ja-JP" altLang="en-US" dirty="0"/>
              <a:t> </a:t>
            </a:r>
            <a:r>
              <a:rPr lang="en-US" altLang="ja-JP" dirty="0"/>
              <a:t>than</a:t>
            </a:r>
            <a:r>
              <a:rPr lang="ja-JP" altLang="en-US" dirty="0"/>
              <a:t> </a:t>
            </a:r>
            <a:r>
              <a:rPr lang="en-US" altLang="ja-JP" dirty="0"/>
              <a:t>the</a:t>
            </a:r>
            <a:r>
              <a:rPr lang="ja-JP" altLang="en-US" dirty="0"/>
              <a:t> </a:t>
            </a:r>
            <a:r>
              <a:rPr lang="en-US" altLang="ja-JP" dirty="0"/>
              <a:t>circular</a:t>
            </a:r>
            <a:r>
              <a:rPr lang="ja-JP" altLang="en-US" dirty="0"/>
              <a:t> </a:t>
            </a:r>
            <a:r>
              <a:rPr lang="en-US" altLang="ja-JP" dirty="0"/>
              <a:t>image</a:t>
            </a:r>
            <a:r>
              <a:rPr lang="ja-JP" altLang="en-US" dirty="0"/>
              <a:t> </a:t>
            </a:r>
            <a:r>
              <a:rPr lang="en-US" altLang="ja-JP" dirty="0"/>
              <a:t>of</a:t>
            </a:r>
            <a:r>
              <a:rPr lang="ja-JP" altLang="en-US" dirty="0"/>
              <a:t> </a:t>
            </a:r>
            <a:r>
              <a:rPr lang="en-US" altLang="ja-JP" dirty="0"/>
              <a:t>the</a:t>
            </a:r>
            <a:r>
              <a:rPr lang="ja-JP" altLang="en-US" dirty="0"/>
              <a:t> </a:t>
            </a:r>
            <a:r>
              <a:rPr lang="en-US" altLang="ja-JP" dirty="0"/>
              <a:t>Cherenkov photons </a:t>
            </a:r>
          </a:p>
          <a:p>
            <a:pPr lvl="1"/>
            <a:r>
              <a:rPr kumimoji="1" lang="en-US" altLang="ja-JP" dirty="0"/>
              <a:t>cir</a:t>
            </a:r>
            <a:r>
              <a:rPr lang="en-US" altLang="ja-JP" dirty="0"/>
              <a:t>cular image is φ34 mm when incident angle is 0 degree under the zero magnetic field</a:t>
            </a:r>
          </a:p>
          <a:p>
            <a:r>
              <a:rPr lang="en-US" altLang="ja-JP" dirty="0"/>
              <a:t>the neighboring fired pads are defined to belong to the same cluster</a:t>
            </a:r>
          </a:p>
          <a:p>
            <a:pPr lvl="1"/>
            <a:r>
              <a:rPr lang="en-US" altLang="ja-JP" dirty="0"/>
              <a:t>a fired pad is defined to have a greater signal than 4σ of electric noise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3B3B0F-26AA-5BBD-7C1E-97675B57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97CF-7566-4F2A-A1A8-FC120A643590}" type="datetime1">
              <a:rPr lang="en-US" altLang="ja-JP" smtClean="0"/>
              <a:pPr/>
              <a:t>12/12/2022</a:t>
            </a:fld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4A6B867-92A0-7F9B-835F-013FFC11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ja-JP" smtClean="0"/>
              <a:pPr/>
              <a:t>9</a:t>
            </a:fld>
            <a:endParaRPr lang="en-US" altLang="ja-JP" dirty="0"/>
          </a:p>
        </p:txBody>
      </p:sp>
      <p:sp>
        <p:nvSpPr>
          <p:cNvPr id="7" name="六角形 6">
            <a:extLst>
              <a:ext uri="{FF2B5EF4-FFF2-40B4-BE49-F238E27FC236}">
                <a16:creationId xmlns:a16="http://schemas.microsoft.com/office/drawing/2014/main" id="{F1536329-14BF-E145-D88C-8F0F0C28D2F6}"/>
              </a:ext>
            </a:extLst>
          </p:cNvPr>
          <p:cNvSpPr/>
          <p:nvPr/>
        </p:nvSpPr>
        <p:spPr>
          <a:xfrm>
            <a:off x="1648355" y="4205612"/>
            <a:ext cx="835292" cy="720080"/>
          </a:xfrm>
          <a:prstGeom prst="hexagon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六角形 7">
            <a:extLst>
              <a:ext uri="{FF2B5EF4-FFF2-40B4-BE49-F238E27FC236}">
                <a16:creationId xmlns:a16="http://schemas.microsoft.com/office/drawing/2014/main" id="{A515FB1F-FD16-B458-D70F-E9EC60F9A8AB}"/>
              </a:ext>
            </a:extLst>
          </p:cNvPr>
          <p:cNvSpPr/>
          <p:nvPr/>
        </p:nvSpPr>
        <p:spPr>
          <a:xfrm>
            <a:off x="1648355" y="4990472"/>
            <a:ext cx="835292" cy="720080"/>
          </a:xfrm>
          <a:prstGeom prst="hexagon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六角形 8">
            <a:extLst>
              <a:ext uri="{FF2B5EF4-FFF2-40B4-BE49-F238E27FC236}">
                <a16:creationId xmlns:a16="http://schemas.microsoft.com/office/drawing/2014/main" id="{2F1EFE94-0562-20A0-DDC8-0CB461903098}"/>
              </a:ext>
            </a:extLst>
          </p:cNvPr>
          <p:cNvSpPr/>
          <p:nvPr/>
        </p:nvSpPr>
        <p:spPr>
          <a:xfrm>
            <a:off x="2387535" y="4597498"/>
            <a:ext cx="835292" cy="720080"/>
          </a:xfrm>
          <a:prstGeom prst="hexagon">
            <a:avLst/>
          </a:prstGeom>
          <a:solidFill>
            <a:srgbClr val="FFC000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六角形 9">
            <a:extLst>
              <a:ext uri="{FF2B5EF4-FFF2-40B4-BE49-F238E27FC236}">
                <a16:creationId xmlns:a16="http://schemas.microsoft.com/office/drawing/2014/main" id="{6DBF38F0-DA78-9EF3-87EA-C9F2B270B68D}"/>
              </a:ext>
            </a:extLst>
          </p:cNvPr>
          <p:cNvSpPr/>
          <p:nvPr/>
        </p:nvSpPr>
        <p:spPr>
          <a:xfrm>
            <a:off x="2387535" y="3814843"/>
            <a:ext cx="835292" cy="720080"/>
          </a:xfrm>
          <a:prstGeom prst="hexagon">
            <a:avLst/>
          </a:prstGeom>
          <a:solidFill>
            <a:srgbClr val="FFC000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六角形 10">
            <a:extLst>
              <a:ext uri="{FF2B5EF4-FFF2-40B4-BE49-F238E27FC236}">
                <a16:creationId xmlns:a16="http://schemas.microsoft.com/office/drawing/2014/main" id="{2E659FAA-912A-E83D-6636-399E798073E2}"/>
              </a:ext>
            </a:extLst>
          </p:cNvPr>
          <p:cNvSpPr/>
          <p:nvPr/>
        </p:nvSpPr>
        <p:spPr>
          <a:xfrm>
            <a:off x="2373471" y="5382358"/>
            <a:ext cx="835292" cy="720080"/>
          </a:xfrm>
          <a:prstGeom prst="hexagon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六角形 11">
            <a:extLst>
              <a:ext uri="{FF2B5EF4-FFF2-40B4-BE49-F238E27FC236}">
                <a16:creationId xmlns:a16="http://schemas.microsoft.com/office/drawing/2014/main" id="{3F58A7C6-84D2-3893-55FB-7243C6321668}"/>
              </a:ext>
            </a:extLst>
          </p:cNvPr>
          <p:cNvSpPr/>
          <p:nvPr/>
        </p:nvSpPr>
        <p:spPr>
          <a:xfrm>
            <a:off x="3107615" y="4207446"/>
            <a:ext cx="835292" cy="720080"/>
          </a:xfrm>
          <a:prstGeom prst="hexagon">
            <a:avLst/>
          </a:prstGeom>
          <a:solidFill>
            <a:srgbClr val="FFC000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六角形 12">
            <a:extLst>
              <a:ext uri="{FF2B5EF4-FFF2-40B4-BE49-F238E27FC236}">
                <a16:creationId xmlns:a16="http://schemas.microsoft.com/office/drawing/2014/main" id="{E063ACC3-2AB3-B782-36DD-5BFEF211C5F3}"/>
              </a:ext>
            </a:extLst>
          </p:cNvPr>
          <p:cNvSpPr/>
          <p:nvPr/>
        </p:nvSpPr>
        <p:spPr>
          <a:xfrm>
            <a:off x="3107615" y="4992706"/>
            <a:ext cx="835292" cy="720080"/>
          </a:xfrm>
          <a:prstGeom prst="hexagon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35496F8F-EF10-90EC-F316-C3485B8B52EB}"/>
              </a:ext>
            </a:extLst>
          </p:cNvPr>
          <p:cNvCxnSpPr>
            <a:cxnSpLocks/>
          </p:cNvCxnSpPr>
          <p:nvPr/>
        </p:nvCxnSpPr>
        <p:spPr>
          <a:xfrm>
            <a:off x="2539089" y="6221836"/>
            <a:ext cx="504056" cy="0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B25EEA5-9719-0BDD-CA3E-BA217B86EAAE}"/>
              </a:ext>
            </a:extLst>
          </p:cNvPr>
          <p:cNvSpPr txBox="1"/>
          <p:nvPr/>
        </p:nvSpPr>
        <p:spPr>
          <a:xfrm>
            <a:off x="2336943" y="6269458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10 mm</a:t>
            </a:r>
            <a:endParaRPr kumimoji="1" lang="ja-JP" altLang="en-US" b="1" dirty="0" err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654C622F-4462-30C0-74F1-718C8275D71F}"/>
              </a:ext>
            </a:extLst>
          </p:cNvPr>
          <p:cNvSpPr/>
          <p:nvPr/>
        </p:nvSpPr>
        <p:spPr>
          <a:xfrm rot="2166468">
            <a:off x="2669210" y="3526244"/>
            <a:ext cx="1079102" cy="1639924"/>
          </a:xfrm>
          <a:prstGeom prst="ellipse">
            <a:avLst/>
          </a:prstGeom>
          <a:solidFill>
            <a:schemeClr val="accent5">
              <a:alpha val="6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A2B1EFF-30B2-14E6-5455-8CB7D9E93DDA}"/>
              </a:ext>
            </a:extLst>
          </p:cNvPr>
          <p:cNvSpPr txBox="1"/>
          <p:nvPr/>
        </p:nvSpPr>
        <p:spPr>
          <a:xfrm>
            <a:off x="4751947" y="4090435"/>
            <a:ext cx="614809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200" b="1" dirty="0">
                <a:ea typeface="游ゴシック" panose="020B0400000000000000" pitchFamily="50" charset="-128"/>
              </a:rPr>
              <a:t>cluster charge: </a:t>
            </a:r>
          </a:p>
          <a:p>
            <a:pPr algn="l"/>
            <a:r>
              <a:rPr kumimoji="1" lang="en-US" altLang="ja-JP" sz="2200" b="1" dirty="0">
                <a:ea typeface="游ゴシック" panose="020B0400000000000000" pitchFamily="50" charset="-128"/>
              </a:rPr>
              <a:t>sum of charge of fired pads in a given cluster</a:t>
            </a:r>
          </a:p>
          <a:p>
            <a:pPr algn="l"/>
            <a:endParaRPr kumimoji="1" lang="en-US" altLang="ja-JP" sz="2200" b="1" dirty="0">
              <a:ea typeface="游ゴシック" panose="020B0400000000000000" pitchFamily="50" charset="-128"/>
            </a:endParaRPr>
          </a:p>
          <a:p>
            <a:pPr algn="l"/>
            <a:r>
              <a:rPr kumimoji="1" lang="en-US" altLang="ja-JP" sz="2200" b="1" dirty="0">
                <a:ea typeface="游ゴシック" panose="020B0400000000000000" pitchFamily="50" charset="-128"/>
              </a:rPr>
              <a:t>cluster size:</a:t>
            </a:r>
          </a:p>
          <a:p>
            <a:pPr algn="l"/>
            <a:r>
              <a:rPr kumimoji="1" lang="en-US" altLang="ja-JP" sz="2200" b="1" dirty="0">
                <a:ea typeface="游ゴシック" panose="020B0400000000000000" pitchFamily="50" charset="-128"/>
              </a:rPr>
              <a:t>the number of fired pads in a given cluster</a:t>
            </a:r>
            <a:endParaRPr kumimoji="1" lang="ja-JP" altLang="en-US" sz="2200" b="1" dirty="0" err="1"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9970233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ユーザー定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98DB"/>
      </a:accent1>
      <a:accent2>
        <a:srgbClr val="D35400"/>
      </a:accent2>
      <a:accent3>
        <a:srgbClr val="2C3E50"/>
      </a:accent3>
      <a:accent4>
        <a:srgbClr val="8E44AD"/>
      </a:accent4>
      <a:accent5>
        <a:srgbClr val="16A085"/>
      </a:accent5>
      <a:accent6>
        <a:srgbClr val="E74C3C"/>
      </a:accent6>
      <a:hlink>
        <a:srgbClr val="7F8C8D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accent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chemeClr val="accent1"/>
          </a:solidFill>
          <a:round/>
          <a:headEnd type="non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kumimoji="1" b="1" dirty="0" err="1" smtClean="0">
            <a:latin typeface="游ゴシック" panose="020B0400000000000000" pitchFamily="50" charset="-128"/>
            <a:ea typeface="游ゴシック" panose="020B0400000000000000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at_design_yu_gothic_modified.potx" id="{2D7FD02E-2E7E-4912-8A68-24BCC8E79D4B}" vid="{C6F81EAF-82FE-477F-AAA1-7426F4C8F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flat_design_yu_gothic_modified</Template>
  <TotalTime>3396</TotalTime>
  <Words>990</Words>
  <Application>Microsoft Office PowerPoint</Application>
  <PresentationFormat>ワイド画面</PresentationFormat>
  <Paragraphs>215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4" baseType="lpstr">
      <vt:lpstr>游ゴシック</vt:lpstr>
      <vt:lpstr>游ゴシック Medium</vt:lpstr>
      <vt:lpstr>Arial</vt:lpstr>
      <vt:lpstr>Calibri</vt:lpstr>
      <vt:lpstr>Cambria Math</vt:lpstr>
      <vt:lpstr>Segoe UI</vt:lpstr>
      <vt:lpstr>Wingdings</vt:lpstr>
      <vt:lpstr>WelcomeDoc</vt:lpstr>
      <vt:lpstr>Commissioning of a hadron blind detector for dielectron measurement in pA reactions at J-PARC</vt:lpstr>
      <vt:lpstr>Outline</vt:lpstr>
      <vt:lpstr>J-PARC E16 experiment</vt:lpstr>
      <vt:lpstr>Hadron blind detector (overview)</vt:lpstr>
      <vt:lpstr>Hadron blind detector (GEM)</vt:lpstr>
      <vt:lpstr>Hadron blind detector (front-end)</vt:lpstr>
      <vt:lpstr>PowerPoint プレゼンテーション</vt:lpstr>
      <vt:lpstr>Analysis (waveform)</vt:lpstr>
      <vt:lpstr>Analysis (clustering)</vt:lpstr>
      <vt:lpstr>Gain calibration</vt:lpstr>
      <vt:lpstr>Gas system</vt:lpstr>
      <vt:lpstr>HBD response to pion</vt:lpstr>
      <vt:lpstr>HBD response to electron</vt:lpstr>
      <vt:lpstr>Trigger efficiency</vt:lpstr>
      <vt:lpstr>Electron detection efficiency and pion rejection power</vt:lpstr>
      <vt:lpstr>Conclusions and outlook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Commissioning of a hadron blind detector for dielectron measurement in pA reactions at J-PARC</dc:title>
  <dc:creator>kanno koki</dc:creator>
  <cp:keywords/>
  <cp:lastModifiedBy>Koki Kanno</cp:lastModifiedBy>
  <cp:revision>172</cp:revision>
  <dcterms:created xsi:type="dcterms:W3CDTF">2022-12-08T12:20:57Z</dcterms:created>
  <dcterms:modified xsi:type="dcterms:W3CDTF">2022-12-12T10:07:10Z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