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69" r:id="rId2"/>
    <p:sldId id="647" r:id="rId3"/>
    <p:sldId id="6786" r:id="rId4"/>
    <p:sldId id="386" r:id="rId5"/>
    <p:sldId id="256" r:id="rId6"/>
    <p:sldId id="802" r:id="rId7"/>
    <p:sldId id="800" r:id="rId8"/>
    <p:sldId id="801" r:id="rId9"/>
    <p:sldId id="6792" r:id="rId10"/>
    <p:sldId id="6793" r:id="rId11"/>
    <p:sldId id="2471" r:id="rId12"/>
    <p:sldId id="6790" r:id="rId13"/>
    <p:sldId id="808" r:id="rId14"/>
    <p:sldId id="809" r:id="rId15"/>
    <p:sldId id="814" r:id="rId16"/>
    <p:sldId id="786" r:id="rId17"/>
    <p:sldId id="805" r:id="rId18"/>
    <p:sldId id="806" r:id="rId19"/>
    <p:sldId id="6791" r:id="rId20"/>
    <p:sldId id="6644" r:id="rId21"/>
    <p:sldId id="6642" r:id="rId22"/>
    <p:sldId id="818" r:id="rId23"/>
    <p:sldId id="821" r:id="rId24"/>
    <p:sldId id="822" r:id="rId25"/>
    <p:sldId id="6789" r:id="rId26"/>
    <p:sldId id="6645" r:id="rId27"/>
    <p:sldId id="6779" r:id="rId28"/>
    <p:sldId id="6785" r:id="rId29"/>
    <p:sldId id="6794" r:id="rId30"/>
  </p:sldIdLst>
  <p:sldSz cx="12192000" cy="6858000"/>
  <p:notesSz cx="6794500" cy="9931400"/>
  <p:defaultTextStyle>
    <a:lvl1pPr>
      <a:defRPr>
        <a:latin typeface="+mj-lt"/>
        <a:ea typeface="+mj-ea"/>
        <a:cs typeface="+mj-cs"/>
        <a:sym typeface="Helvetica Neue"/>
      </a:defRPr>
    </a:lvl1pPr>
    <a:lvl2pPr>
      <a:defRPr>
        <a:latin typeface="+mj-lt"/>
        <a:ea typeface="+mj-ea"/>
        <a:cs typeface="+mj-cs"/>
        <a:sym typeface="Helvetica Neue"/>
      </a:defRPr>
    </a:lvl2pPr>
    <a:lvl3pPr>
      <a:defRPr>
        <a:latin typeface="+mj-lt"/>
        <a:ea typeface="+mj-ea"/>
        <a:cs typeface="+mj-cs"/>
        <a:sym typeface="Helvetica Neue"/>
      </a:defRPr>
    </a:lvl3pPr>
    <a:lvl4pPr>
      <a:defRPr>
        <a:latin typeface="+mj-lt"/>
        <a:ea typeface="+mj-ea"/>
        <a:cs typeface="+mj-cs"/>
        <a:sym typeface="Helvetica Neue"/>
      </a:defRPr>
    </a:lvl4pPr>
    <a:lvl5pPr>
      <a:defRPr>
        <a:latin typeface="+mj-lt"/>
        <a:ea typeface="+mj-ea"/>
        <a:cs typeface="+mj-cs"/>
        <a:sym typeface="Helvetica Neue"/>
      </a:defRPr>
    </a:lvl5pPr>
    <a:lvl6pPr>
      <a:defRPr>
        <a:latin typeface="+mj-lt"/>
        <a:ea typeface="+mj-ea"/>
        <a:cs typeface="+mj-cs"/>
        <a:sym typeface="Helvetica Neue"/>
      </a:defRPr>
    </a:lvl6pPr>
    <a:lvl7pPr>
      <a:defRPr>
        <a:latin typeface="+mj-lt"/>
        <a:ea typeface="+mj-ea"/>
        <a:cs typeface="+mj-cs"/>
        <a:sym typeface="Helvetica Neue"/>
      </a:defRPr>
    </a:lvl7pPr>
    <a:lvl8pPr>
      <a:defRPr>
        <a:latin typeface="+mj-lt"/>
        <a:ea typeface="+mj-ea"/>
        <a:cs typeface="+mj-cs"/>
        <a:sym typeface="Helvetica Neue"/>
      </a:defRPr>
    </a:lvl8pPr>
    <a:lvl9pPr>
      <a:defRPr>
        <a:latin typeface="+mj-lt"/>
        <a:ea typeface="+mj-ea"/>
        <a:cs typeface="+mj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66FF"/>
    <a:srgbClr val="66FF33"/>
    <a:srgbClr val="3366FF"/>
    <a:srgbClr val="2F02BE"/>
    <a:srgbClr val="C7171D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B9BD5"/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B9BD5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97257" autoAdjust="0"/>
  </p:normalViewPr>
  <p:slideViewPr>
    <p:cSldViewPr snapToGrid="0">
      <p:cViewPr varScale="1">
        <p:scale>
          <a:sx n="92" d="100"/>
          <a:sy n="92" d="100"/>
        </p:scale>
        <p:origin x="112" y="1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9" d="100"/>
        <a:sy n="89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-3972" y="-84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4283" cy="49829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48646" y="1"/>
            <a:ext cx="2944283" cy="49829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1F97A27C-8AA4-4858-BE71-810617E3BCD6}" type="datetimeFigureOut">
              <a:rPr kumimoji="1" lang="ja-JP" altLang="en-US" smtClean="0"/>
              <a:t>2023/2/19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9433107"/>
            <a:ext cx="2944283" cy="498294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48646" y="9433107"/>
            <a:ext cx="2944283" cy="498294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3E362EF8-ABB9-4FCD-9E5A-FB0D23A6DC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4281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prstGeom prst="rect">
            <a:avLst/>
          </a:prstGeom>
        </p:spPr>
        <p:txBody>
          <a:bodyPr lIns="91431" tIns="45715" rIns="91431" bIns="45715"/>
          <a:lstStyle/>
          <a:p>
            <a:pPr lvl="0"/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body" sz="quarter" idx="1"/>
          </p:nvPr>
        </p:nvSpPr>
        <p:spPr>
          <a:xfrm>
            <a:off x="905935" y="4717415"/>
            <a:ext cx="4982633" cy="4469130"/>
          </a:xfrm>
          <a:prstGeom prst="rect">
            <a:avLst/>
          </a:prstGeom>
        </p:spPr>
        <p:txBody>
          <a:bodyPr lIns="91431" tIns="45715" rIns="91431" bIns="45715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15765529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2D23258-D726-45C4-B631-8F6A8BAF2B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87A55E-80B1-43E6-8E9A-BD1D1F130B20}" type="slidenum">
              <a:rPr lang="en-US" altLang="ja-JP"/>
              <a:pPr/>
              <a:t>2</a:t>
            </a:fld>
            <a:endParaRPr lang="en-US" altLang="ja-JP"/>
          </a:p>
        </p:txBody>
      </p:sp>
      <p:sp>
        <p:nvSpPr>
          <p:cNvPr id="852994" name="Rectangle 2">
            <a:extLst>
              <a:ext uri="{FF2B5EF4-FFF2-40B4-BE49-F238E27FC236}">
                <a16:creationId xmlns:a16="http://schemas.microsoft.com/office/drawing/2014/main" id="{6FB5B434-A2CB-4427-AED3-67F8F43D3A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2995" name="Rectangle 3">
            <a:extLst>
              <a:ext uri="{FF2B5EF4-FFF2-40B4-BE49-F238E27FC236}">
                <a16:creationId xmlns:a16="http://schemas.microsoft.com/office/drawing/2014/main" id="{74D85950-8D29-49EA-9292-89DF31AD81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807940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7607DB3-E2CB-8453-0A28-7D313FB916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7D3E85-ABA8-44EF-A61B-0CCBB84A22CE}" type="slidenum">
              <a:rPr lang="en-US" altLang="ja-JP"/>
              <a:pPr/>
              <a:t>4</a:t>
            </a:fld>
            <a:endParaRPr lang="en-US" altLang="ja-JP"/>
          </a:p>
        </p:txBody>
      </p:sp>
      <p:sp>
        <p:nvSpPr>
          <p:cNvPr id="249858" name="Rectangle 2">
            <a:extLst>
              <a:ext uri="{FF2B5EF4-FFF2-40B4-BE49-F238E27FC236}">
                <a16:creationId xmlns:a16="http://schemas.microsoft.com/office/drawing/2014/main" id="{9FC1F25A-C32D-1D29-8CDC-2044ADEB2C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>
            <a:extLst>
              <a:ext uri="{FF2B5EF4-FFF2-40B4-BE49-F238E27FC236}">
                <a16:creationId xmlns:a16="http://schemas.microsoft.com/office/drawing/2014/main" id="{30440C97-8846-81F2-16BD-91BEC054ED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</p:spPr>
        <p:txBody>
          <a:bodyPr/>
          <a:lstStyle/>
          <a:p>
            <a:pPr defTabSz="449263"/>
            <a:endParaRPr lang="ja-JP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中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02876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5361B94-8C4C-4E8B-80A4-9F270E10D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F8051-809F-486C-B16A-96CE9B2947D6}" type="datetimeFigureOut">
              <a:rPr kumimoji="1" lang="ja-JP" altLang="en-US" smtClean="0"/>
              <a:t>2023/2/19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F7335B4-F178-4EED-8CD3-B287C9929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F29ED84-9307-4463-81F4-73C4C7433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710-AB81-4862-90B3-ABBBEF9EBC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0364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34E30-51A1-400D-9AD8-15DB8704D399}" type="datetime1">
              <a:rPr kumimoji="1" lang="ja-JP" altLang="en-US" smtClean="0"/>
              <a:t>2023/2/19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21216-88BB-43DF-83ED-6AAC4BE1B25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8614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白背景_タイトルとテキスト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/>
            <a:fld id="{86CB4B4D-7CA3-9044-876B-883B54F8677D}" type="slidenum">
              <a:rPr lang="en-US" altLang="ja-JP" smtClean="0"/>
              <a:pPr defTabSz="914377"/>
              <a:t>‹#›</a:t>
            </a:fld>
            <a:endParaRPr lang="ja-JP" altLang="en-US"/>
          </a:p>
        </p:txBody>
      </p:sp>
      <p:sp>
        <p:nvSpPr>
          <p:cNvPr id="4" name="Shape 3"/>
          <p:cNvSpPr/>
          <p:nvPr userDrawn="1"/>
        </p:nvSpPr>
        <p:spPr>
          <a:xfrm>
            <a:off x="-33867" y="-12700"/>
            <a:ext cx="12259733" cy="101600"/>
          </a:xfrm>
          <a:prstGeom prst="rect">
            <a:avLst/>
          </a:prstGeom>
          <a:solidFill>
            <a:srgbClr val="C7171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377"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2400" kern="0">
              <a:solidFill>
                <a:sysClr val="windowText" lastClr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2" hasCustomPrompt="1"/>
          </p:nvPr>
        </p:nvSpPr>
        <p:spPr>
          <a:xfrm>
            <a:off x="639238" y="872068"/>
            <a:ext cx="10841567" cy="5598581"/>
          </a:xfrm>
          <a:prstGeom prst="rect">
            <a:avLst/>
          </a:prstGeom>
        </p:spPr>
        <p:txBody>
          <a:bodyPr>
            <a:noAutofit/>
          </a:bodyPr>
          <a:lstStyle>
            <a:lvl1pPr marL="308439" indent="-308439">
              <a:lnSpc>
                <a:spcPct val="100000"/>
              </a:lnSpc>
              <a:buFont typeface="Wingdings" panose="05000000000000000000" pitchFamily="2" charset="2"/>
              <a:buChar char="l"/>
              <a:defRPr sz="2533" b="1"/>
            </a:lvl1pPr>
            <a:lvl2pPr marL="616878" indent="-313849">
              <a:lnSpc>
                <a:spcPct val="100000"/>
              </a:lnSpc>
              <a:buSzPct val="65000"/>
              <a:buFont typeface="Wingdings" panose="05000000000000000000" pitchFamily="2" charset="2"/>
              <a:buChar char="l"/>
              <a:defRPr sz="2533"/>
            </a:lvl2pPr>
            <a:lvl3pPr marL="919904" indent="-303027">
              <a:lnSpc>
                <a:spcPct val="100000"/>
              </a:lnSpc>
              <a:buSzPct val="45000"/>
              <a:buFont typeface="Wingdings" panose="05000000000000000000" pitchFamily="2" charset="2"/>
              <a:buChar char="l"/>
              <a:defRPr sz="2267"/>
            </a:lvl3pPr>
            <a:lvl4pPr marL="1224735" indent="-304831">
              <a:lnSpc>
                <a:spcPct val="100000"/>
              </a:lnSpc>
              <a:buSzPct val="130000"/>
              <a:buFont typeface="Adobe Caslon Pro Bold" panose="0205070206050A020403" pitchFamily="18" charset="0"/>
              <a:buChar char="-"/>
              <a:defRPr sz="2000"/>
            </a:lvl4pPr>
            <a:lvl5pPr marL="1529566" indent="-304831">
              <a:buSzPct val="110000"/>
              <a:buFont typeface="Adobe Caslon Pro" panose="0205050205050A020403" pitchFamily="18" charset="0"/>
              <a:buChar char="-"/>
              <a:defRPr sz="1867"/>
            </a:lvl5pPr>
            <a:lvl6pPr marL="2597375" indent="0">
              <a:buNone/>
              <a:defRPr/>
            </a:lvl6pPr>
          </a:lstStyle>
          <a:p>
            <a:r>
              <a:rPr kumimoji="1" lang="ja-JP" altLang="en-US" dirty="0"/>
              <a:t>クリックしてテキストを入力</a:t>
            </a:r>
            <a:endParaRPr kumimoji="1" lang="en-US" altLang="ja-JP" dirty="0"/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>
            <a:off x="639232" y="199557"/>
            <a:ext cx="10825936" cy="528579"/>
          </a:xfrm>
          <a:prstGeom prst="rect">
            <a:avLst/>
          </a:prstGeom>
        </p:spPr>
        <p:txBody>
          <a:bodyPr lIns="77925" tIns="38963" rIns="77925" bIns="38963"/>
          <a:lstStyle>
            <a:lvl1pPr algn="ctr">
              <a:lnSpc>
                <a:spcPct val="100000"/>
              </a:lnSpc>
              <a:defRPr sz="3200"/>
            </a:lvl1pPr>
          </a:lstStyle>
          <a:p>
            <a:r>
              <a:rPr kumimoji="1" lang="ja-JP" altLang="en-US" dirty="0"/>
              <a:t>クリックしてタイトルを入力</a:t>
            </a:r>
            <a:br>
              <a:rPr kumimoji="1" lang="en-US" altLang="ja-JP" dirty="0"/>
            </a:br>
            <a:endParaRPr kumimoji="1" lang="ja-JP" altLang="en-US" dirty="0"/>
          </a:p>
        </p:txBody>
      </p:sp>
      <p:pic>
        <p:nvPicPr>
          <p:cNvPr id="11" name="pasted-image.pdf"/>
          <p:cNvPicPr>
            <a:picLocks noChangeAspect="1"/>
          </p:cNvPicPr>
          <p:nvPr userDrawn="1"/>
        </p:nvPicPr>
        <p:blipFill rotWithShape="1">
          <a:blip r:embed="rId2"/>
          <a:srcRect r="59091"/>
          <a:stretch/>
        </p:blipFill>
        <p:spPr>
          <a:xfrm>
            <a:off x="320431" y="238694"/>
            <a:ext cx="351692" cy="4428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05D79A6-91E6-489D-B915-70E3B5CD01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407" y="238693"/>
            <a:ext cx="493948" cy="44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969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7DD407-9BEF-F7B0-69FE-CD6CE26F2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205CB7C-B12C-67A0-DE41-9FE6B89ED8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25BBBFF-B07C-3FCA-E425-21B997001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5DC5CDA-17E2-FCD5-F783-4436C8977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C3592ED-9C79-945B-9D3F-5D4590511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787CD-699A-4BAC-8EB3-AF8E53AA721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4941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/>
        </p:nvSpPr>
        <p:spPr>
          <a:xfrm rot="16200000">
            <a:off x="-3386360" y="3361267"/>
            <a:ext cx="6908189" cy="135467"/>
          </a:xfrm>
          <a:prstGeom prst="rect">
            <a:avLst/>
          </a:prstGeom>
          <a:solidFill>
            <a:srgbClr val="C7171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2B437FD-0F42-405E-84C5-052D4F1594A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068" y="236425"/>
            <a:ext cx="785352" cy="30777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84AF8BC-7825-4AE2-9A68-3CE2D6E818C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25564" y="212101"/>
            <a:ext cx="1183709" cy="49670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3" r:id="rId3"/>
    <p:sldLayoutId id="2147483664" r:id="rId4"/>
    <p:sldLayoutId id="2147483665" r:id="rId5"/>
  </p:sldLayoutIdLst>
  <p:transition spd="med"/>
  <p:hf hdr="0" ftr="0" dt="0"/>
  <p:txStyles>
    <p:titleStyle>
      <a:lvl1pPr>
        <a:lnSpc>
          <a:spcPct val="90000"/>
        </a:lnSpc>
        <a:defRPr sz="2400" b="1">
          <a:latin typeface="Meiryo UI"/>
          <a:ea typeface="Meiryo UI"/>
          <a:cs typeface="Meiryo UI"/>
          <a:sym typeface="Meiryo UI"/>
        </a:defRPr>
      </a:lvl1pPr>
      <a:lvl2pPr>
        <a:lnSpc>
          <a:spcPct val="90000"/>
        </a:lnSpc>
        <a:defRPr sz="2400" b="1">
          <a:latin typeface="Meiryo UI"/>
          <a:ea typeface="Meiryo UI"/>
          <a:cs typeface="Meiryo UI"/>
          <a:sym typeface="Meiryo UI"/>
        </a:defRPr>
      </a:lvl2pPr>
      <a:lvl3pPr>
        <a:lnSpc>
          <a:spcPct val="90000"/>
        </a:lnSpc>
        <a:defRPr sz="2400" b="1">
          <a:latin typeface="Meiryo UI"/>
          <a:ea typeface="Meiryo UI"/>
          <a:cs typeface="Meiryo UI"/>
          <a:sym typeface="Meiryo UI"/>
        </a:defRPr>
      </a:lvl3pPr>
      <a:lvl4pPr>
        <a:lnSpc>
          <a:spcPct val="90000"/>
        </a:lnSpc>
        <a:defRPr sz="2400" b="1">
          <a:latin typeface="Meiryo UI"/>
          <a:ea typeface="Meiryo UI"/>
          <a:cs typeface="Meiryo UI"/>
          <a:sym typeface="Meiryo UI"/>
        </a:defRPr>
      </a:lvl4pPr>
      <a:lvl5pPr>
        <a:lnSpc>
          <a:spcPct val="90000"/>
        </a:lnSpc>
        <a:defRPr sz="2400" b="1">
          <a:latin typeface="Meiryo UI"/>
          <a:ea typeface="Meiryo UI"/>
          <a:cs typeface="Meiryo UI"/>
          <a:sym typeface="Meiryo UI"/>
        </a:defRPr>
      </a:lvl5pPr>
      <a:lvl6pPr>
        <a:lnSpc>
          <a:spcPct val="90000"/>
        </a:lnSpc>
        <a:defRPr sz="2400" b="1">
          <a:latin typeface="Meiryo UI"/>
          <a:ea typeface="Meiryo UI"/>
          <a:cs typeface="Meiryo UI"/>
          <a:sym typeface="Meiryo UI"/>
        </a:defRPr>
      </a:lvl6pPr>
      <a:lvl7pPr>
        <a:lnSpc>
          <a:spcPct val="90000"/>
        </a:lnSpc>
        <a:defRPr sz="2400" b="1">
          <a:latin typeface="Meiryo UI"/>
          <a:ea typeface="Meiryo UI"/>
          <a:cs typeface="Meiryo UI"/>
          <a:sym typeface="Meiryo UI"/>
        </a:defRPr>
      </a:lvl7pPr>
      <a:lvl8pPr>
        <a:lnSpc>
          <a:spcPct val="90000"/>
        </a:lnSpc>
        <a:defRPr sz="2400" b="1">
          <a:latin typeface="Meiryo UI"/>
          <a:ea typeface="Meiryo UI"/>
          <a:cs typeface="Meiryo UI"/>
          <a:sym typeface="Meiryo UI"/>
        </a:defRPr>
      </a:lvl8pPr>
      <a:lvl9pPr>
        <a:lnSpc>
          <a:spcPct val="90000"/>
        </a:lnSpc>
        <a:defRPr sz="2400" b="1">
          <a:latin typeface="Meiryo UI"/>
          <a:ea typeface="Meiryo UI"/>
          <a:cs typeface="Meiryo UI"/>
          <a:sym typeface="Meiryo UI"/>
        </a:defRPr>
      </a:lvl9pPr>
    </p:titleStyle>
    <p:bodyStyle>
      <a:lvl1pPr marL="269875" indent="-269875">
        <a:lnSpc>
          <a:spcPct val="90000"/>
        </a:lnSpc>
        <a:spcBef>
          <a:spcPts val="1000"/>
        </a:spcBef>
        <a:buClr>
          <a:srgbClr val="B01F28"/>
        </a:buClr>
        <a:buSzPct val="80000"/>
        <a:buFont typeface="Wingdings" panose="05000000000000000000" pitchFamily="2" charset="2"/>
        <a:buChar char="l"/>
        <a:defRPr sz="2200" b="1"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  <a:sym typeface="Meiryo UI"/>
        </a:defRPr>
      </a:lvl1pPr>
      <a:lvl2pPr marL="539750" indent="-269875">
        <a:lnSpc>
          <a:spcPct val="90000"/>
        </a:lnSpc>
        <a:spcBef>
          <a:spcPts val="1000"/>
        </a:spcBef>
        <a:buClr>
          <a:srgbClr val="B01F28"/>
        </a:buClr>
        <a:buSzPct val="65000"/>
        <a:buFont typeface="Wingdings" panose="05000000000000000000" pitchFamily="2" charset="2"/>
        <a:buChar char="l"/>
        <a:defRPr sz="2200"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  <a:sym typeface="Meiryo UI"/>
        </a:defRPr>
      </a:lvl2pPr>
      <a:lvl3pPr marL="809625" indent="-293688">
        <a:lnSpc>
          <a:spcPct val="90000"/>
        </a:lnSpc>
        <a:spcBef>
          <a:spcPts val="1000"/>
        </a:spcBef>
        <a:buClr>
          <a:srgbClr val="B01F28"/>
        </a:buClr>
        <a:buSzPct val="45000"/>
        <a:buFont typeface="Wingdings" panose="05000000000000000000" pitchFamily="2" charset="2"/>
        <a:buChar char="l"/>
        <a:defRPr sz="2000"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  <a:sym typeface="Meiryo UI"/>
        </a:defRPr>
      </a:lvl3pPr>
      <a:lvl4pPr marL="1079500" indent="-282575">
        <a:lnSpc>
          <a:spcPct val="90000"/>
        </a:lnSpc>
        <a:spcBef>
          <a:spcPts val="1000"/>
        </a:spcBef>
        <a:buClr>
          <a:srgbClr val="B01F28"/>
        </a:buClr>
        <a:buSzPct val="130000"/>
        <a:buFont typeface="Meiryo UI" panose="020B0604030504040204" pitchFamily="50" charset="-128"/>
        <a:buChar char="-"/>
        <a:defRPr sz="1800"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  <a:sym typeface="Meiryo UI"/>
        </a:defRPr>
      </a:lvl4pPr>
      <a:lvl5pPr marL="1341438" indent="-301625">
        <a:lnSpc>
          <a:spcPct val="90000"/>
        </a:lnSpc>
        <a:spcBef>
          <a:spcPts val="1000"/>
        </a:spcBef>
        <a:buClr>
          <a:srgbClr val="B01F28"/>
        </a:buClr>
        <a:buSzPct val="110000"/>
        <a:buFont typeface="Meiryo UI" panose="020B0604030504040204" pitchFamily="50" charset="-128"/>
        <a:buChar char="-"/>
        <a:defRPr sz="1800"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  <a:sym typeface="Meiryo UI"/>
        </a:defRPr>
      </a:lvl5pPr>
      <a:lvl6pPr marL="1524000" indent="-285750">
        <a:lnSpc>
          <a:spcPct val="90000"/>
        </a:lnSpc>
        <a:spcBef>
          <a:spcPts val="1000"/>
        </a:spcBef>
        <a:buClr>
          <a:srgbClr val="B01F28"/>
        </a:buClr>
        <a:buSzPct val="100000"/>
        <a:buFont typeface="Meiryo UI" panose="020B0604030504040204" pitchFamily="50" charset="-128"/>
        <a:buChar char="-"/>
        <a:defRPr sz="1600">
          <a:latin typeface="Meiryo UI"/>
          <a:ea typeface="Meiryo UI"/>
          <a:cs typeface="Meiryo UI"/>
          <a:sym typeface="Meiryo UI"/>
        </a:defRPr>
      </a:lvl6pPr>
      <a:lvl7pPr marL="2946400" indent="-203200">
        <a:lnSpc>
          <a:spcPct val="90000"/>
        </a:lnSpc>
        <a:spcBef>
          <a:spcPts val="1000"/>
        </a:spcBef>
        <a:buClr>
          <a:srgbClr val="B01F28"/>
        </a:buClr>
        <a:buSzPct val="100000"/>
        <a:buFont typeface="Wingdings"/>
        <a:buChar char="•"/>
        <a:defRPr sz="1600">
          <a:latin typeface="Meiryo UI"/>
          <a:ea typeface="Meiryo UI"/>
          <a:cs typeface="Meiryo UI"/>
          <a:sym typeface="Meiryo UI"/>
        </a:defRPr>
      </a:lvl7pPr>
      <a:lvl8pPr marL="3403600" indent="-203200">
        <a:lnSpc>
          <a:spcPct val="90000"/>
        </a:lnSpc>
        <a:spcBef>
          <a:spcPts val="1000"/>
        </a:spcBef>
        <a:buClr>
          <a:srgbClr val="B01F28"/>
        </a:buClr>
        <a:buSzPct val="100000"/>
        <a:buFont typeface="Wingdings"/>
        <a:buChar char="•"/>
        <a:defRPr sz="1600">
          <a:latin typeface="Meiryo UI"/>
          <a:ea typeface="Meiryo UI"/>
          <a:cs typeface="Meiryo UI"/>
          <a:sym typeface="Meiryo UI"/>
        </a:defRPr>
      </a:lvl8pPr>
      <a:lvl9pPr marL="3860800" indent="-203200">
        <a:lnSpc>
          <a:spcPct val="90000"/>
        </a:lnSpc>
        <a:spcBef>
          <a:spcPts val="1000"/>
        </a:spcBef>
        <a:buClr>
          <a:srgbClr val="B01F28"/>
        </a:buClr>
        <a:buSzPct val="100000"/>
        <a:buFont typeface="Wingdings"/>
        <a:buChar char="•"/>
        <a:defRPr sz="1600">
          <a:latin typeface="Meiryo UI"/>
          <a:ea typeface="Meiryo UI"/>
          <a:cs typeface="Meiryo UI"/>
          <a:sym typeface="Meiryo UI"/>
        </a:defRPr>
      </a:lvl9pPr>
    </p:bodyStyle>
    <p:otherStyle>
      <a:lvl1pPr algn="r">
        <a:defRPr sz="1400" b="1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algn="r">
        <a:defRPr sz="1400" b="1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algn="r">
        <a:defRPr sz="1400" b="1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algn="r">
        <a:defRPr sz="1400" b="1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algn="r">
        <a:defRPr sz="1400" b="1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algn="r">
        <a:defRPr sz="1400" b="1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algn="r">
        <a:defRPr sz="1400" b="1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algn="r">
        <a:defRPr sz="1400" b="1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algn="r">
        <a:defRPr sz="1400" b="1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emf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emf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11" Type="http://schemas.openxmlformats.org/officeDocument/2006/relationships/image" Target="../media/image52.png"/><Relationship Id="rId5" Type="http://schemas.openxmlformats.org/officeDocument/2006/relationships/image" Target="../media/image46.emf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556F90C-6AAE-4AC6-9AB4-CD1BC506B84C}"/>
              </a:ext>
            </a:extLst>
          </p:cNvPr>
          <p:cNvSpPr txBox="1"/>
          <p:nvPr/>
        </p:nvSpPr>
        <p:spPr>
          <a:xfrm>
            <a:off x="4346850" y="4984035"/>
            <a:ext cx="605290" cy="70788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algn="l" rtl="0" latinLnBrk="1" hangingPunct="0"/>
            <a:r>
              <a:rPr lang="ja-JP" altLang="en-US" sz="4000" dirty="0">
                <a:solidFill>
                  <a:srgbClr val="000000"/>
                </a:solidFill>
              </a:rPr>
              <a:t>➡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9A8461E-6BF7-4D45-BDD5-DBFE7C2452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048" y="699192"/>
            <a:ext cx="11617903" cy="476937"/>
          </a:xfrm>
        </p:spPr>
        <p:txBody>
          <a:bodyPr>
            <a:normAutofit/>
          </a:bodyPr>
          <a:lstStyle/>
          <a:p>
            <a:r>
              <a:rPr lang="en-US" altLang="ja-JP" sz="2800" dirty="0"/>
              <a:t>HPC simulation of quantum Computer</a:t>
            </a:r>
            <a:endParaRPr kumimoji="1" lang="ja-JP" altLang="en-US" sz="3200" b="1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C8A42F5-683D-4B93-9D5D-04F44940D192}"/>
              </a:ext>
            </a:extLst>
          </p:cNvPr>
          <p:cNvSpPr txBox="1"/>
          <p:nvPr/>
        </p:nvSpPr>
        <p:spPr>
          <a:xfrm>
            <a:off x="3635240" y="1244479"/>
            <a:ext cx="45304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/>
              <a:t>Nobuyasu Ito and Naoki Yoshioka</a:t>
            </a:r>
          </a:p>
          <a:p>
            <a:pPr algn="ctr"/>
            <a:r>
              <a:rPr kumimoji="1" lang="en-US" altLang="ja-JP" sz="2000" b="1" dirty="0"/>
              <a:t> RIKEN Center for Computational Science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A2CA103-366E-4A45-B8AD-AD2C29D898DB}"/>
              </a:ext>
            </a:extLst>
          </p:cNvPr>
          <p:cNvSpPr txBox="1"/>
          <p:nvPr/>
        </p:nvSpPr>
        <p:spPr>
          <a:xfrm>
            <a:off x="6030693" y="75112"/>
            <a:ext cx="4837218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sz="1200" b="1" dirty="0">
                <a:solidFill>
                  <a:srgbClr val="0070C0"/>
                </a:solidFill>
              </a:rPr>
              <a:t>Challenges and opportunities in Lattice QCD simulations and related fields</a:t>
            </a:r>
          </a:p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sz="1200" b="1" dirty="0">
                <a:solidFill>
                  <a:srgbClr val="0070C0"/>
                </a:solidFill>
              </a:rPr>
              <a:t>  (Feb. 15</a:t>
            </a:r>
            <a:r>
              <a:rPr lang="en-US" altLang="ja-JP" sz="1200" b="1" baseline="30000" dirty="0">
                <a:solidFill>
                  <a:srgbClr val="0070C0"/>
                </a:solidFill>
              </a:rPr>
              <a:t>th</a:t>
            </a:r>
            <a:r>
              <a:rPr lang="en-US" altLang="ja-JP" sz="1200" b="1" dirty="0">
                <a:solidFill>
                  <a:srgbClr val="0070C0"/>
                </a:solidFill>
              </a:rPr>
              <a:t>, 2023, Kobe)</a:t>
            </a:r>
            <a:endParaRPr kumimoji="0" lang="ja-JP" altLang="en-US" sz="120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sym typeface="Helvetica Neue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8ADDF29-4CB7-4E00-B91E-19A961A1417A}"/>
              </a:ext>
            </a:extLst>
          </p:cNvPr>
          <p:cNvSpPr txBox="1"/>
          <p:nvPr/>
        </p:nvSpPr>
        <p:spPr>
          <a:xfrm>
            <a:off x="4789886" y="2188940"/>
            <a:ext cx="11861800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b="1" dirty="0" err="1"/>
              <a:t>braket</a:t>
            </a:r>
            <a:r>
              <a:rPr lang="en-US" altLang="ja-JP" b="1" dirty="0"/>
              <a:t>:  A open-source quantum computer simulator for parallel computer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b="1" dirty="0"/>
              <a:t>               C++ 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b="1" dirty="0"/>
              <a:t>                        https://github.com/naoki-yoshioka/braket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5BBAA7C-09CB-4949-8EE9-75A573AFCC2E}"/>
              </a:ext>
            </a:extLst>
          </p:cNvPr>
          <p:cNvSpPr txBox="1"/>
          <p:nvPr/>
        </p:nvSpPr>
        <p:spPr>
          <a:xfrm>
            <a:off x="121466" y="3473898"/>
            <a:ext cx="2660259" cy="733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3333FF"/>
                </a:solidFill>
              </a:rPr>
              <a:t>RIKEN R-CCS </a:t>
            </a:r>
          </a:p>
          <a:p>
            <a:pPr algn="ctr"/>
            <a:r>
              <a:rPr lang="en-US" altLang="ja-JP" sz="2000" b="1" dirty="0">
                <a:solidFill>
                  <a:srgbClr val="3333FF"/>
                </a:solidFill>
              </a:rPr>
              <a:t>and super</a:t>
            </a:r>
            <a:r>
              <a:rPr kumimoji="1" lang="en-US" altLang="ja-JP" sz="2000" b="1" dirty="0">
                <a:solidFill>
                  <a:srgbClr val="3333FF"/>
                </a:solidFill>
              </a:rPr>
              <a:t>computers</a:t>
            </a:r>
            <a:endParaRPr kumimoji="1" lang="ja-JP" altLang="en-US" sz="2000" b="1" dirty="0">
              <a:solidFill>
                <a:srgbClr val="3333FF"/>
              </a:solidFill>
            </a:endParaRPr>
          </a:p>
        </p:txBody>
      </p:sp>
      <p:pic>
        <p:nvPicPr>
          <p:cNvPr id="8" name="図 7" descr="kcom-main.jpg">
            <a:extLst>
              <a:ext uri="{FF2B5EF4-FFF2-40B4-BE49-F238E27FC236}">
                <a16:creationId xmlns:a16="http://schemas.microsoft.com/office/drawing/2014/main" id="{E835AEA8-5038-4059-8E33-9D78BAD2A29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66" y="4513959"/>
            <a:ext cx="4104240" cy="1644849"/>
          </a:xfrm>
          <a:prstGeom prst="rect">
            <a:avLst/>
          </a:prstGeom>
        </p:spPr>
      </p:pic>
      <p:pic>
        <p:nvPicPr>
          <p:cNvPr id="10" name="図 9" descr="002l.jpg">
            <a:extLst>
              <a:ext uri="{FF2B5EF4-FFF2-40B4-BE49-F238E27FC236}">
                <a16:creationId xmlns:a16="http://schemas.microsoft.com/office/drawing/2014/main" id="{D9F76D34-F730-4876-9E97-83C786DAFD9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919" y="1245063"/>
            <a:ext cx="2972860" cy="2143476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3BBB323-8C17-477D-97B4-B7F27F9E8193}"/>
              </a:ext>
            </a:extLst>
          </p:cNvPr>
          <p:cNvSpPr txBox="1"/>
          <p:nvPr/>
        </p:nvSpPr>
        <p:spPr>
          <a:xfrm>
            <a:off x="924046" y="4125724"/>
            <a:ext cx="247439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algn="ctr" rtl="0" latinLnBrk="1" hangingPunct="0"/>
            <a:r>
              <a:rPr lang="en-US" altLang="ja-JP" dirty="0">
                <a:solidFill>
                  <a:srgbClr val="000000"/>
                </a:solidFill>
              </a:rPr>
              <a:t>K    10PFLOPS, 2011-2019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5781542-7AC0-4A23-96B9-E6AE246EA56F}"/>
              </a:ext>
            </a:extLst>
          </p:cNvPr>
          <p:cNvSpPr txBox="1"/>
          <p:nvPr/>
        </p:nvSpPr>
        <p:spPr>
          <a:xfrm>
            <a:off x="5607197" y="3635306"/>
            <a:ext cx="2729269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algn="ctr" rtl="0" latinLnBrk="1" hangingPunct="0"/>
            <a:r>
              <a:rPr lang="en-US" altLang="ja-JP" dirty="0" err="1">
                <a:solidFill>
                  <a:srgbClr val="000000"/>
                </a:solidFill>
              </a:rPr>
              <a:t>Fugaku</a:t>
            </a:r>
            <a:r>
              <a:rPr lang="en-US" altLang="ja-JP" dirty="0">
                <a:solidFill>
                  <a:srgbClr val="000000"/>
                </a:solidFill>
              </a:rPr>
              <a:t>     442PFLOPS, 2020-</a:t>
            </a:r>
            <a:endParaRPr lang="ja-JP" altLang="en-US" dirty="0">
              <a:solidFill>
                <a:srgbClr val="000000"/>
              </a:solidFill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6887433E-E162-4A37-91B7-43E272BDE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6634" y="4073576"/>
            <a:ext cx="3856930" cy="2338263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9093C6-F45E-5E9D-8F80-E63F2A270691}"/>
              </a:ext>
            </a:extLst>
          </p:cNvPr>
          <p:cNvSpPr txBox="1"/>
          <p:nvPr/>
        </p:nvSpPr>
        <p:spPr>
          <a:xfrm>
            <a:off x="9022684" y="4888766"/>
            <a:ext cx="605290" cy="70788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algn="l" rtl="0" latinLnBrk="1" hangingPunct="0"/>
            <a:r>
              <a:rPr lang="ja-JP" altLang="en-US" sz="4000" dirty="0">
                <a:solidFill>
                  <a:srgbClr val="000000"/>
                </a:solidFill>
              </a:rPr>
              <a:t>➡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E1768F0-E905-7EF2-AC85-A942900D4203}"/>
              </a:ext>
            </a:extLst>
          </p:cNvPr>
          <p:cNvSpPr txBox="1"/>
          <p:nvPr/>
        </p:nvSpPr>
        <p:spPr>
          <a:xfrm>
            <a:off x="9704804" y="4642545"/>
            <a:ext cx="2031963" cy="954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algn="ctr" rtl="0" latinLnBrk="1" hangingPunct="0"/>
            <a:r>
              <a:rPr lang="en-US" altLang="ja-JP" sz="2800" b="1" dirty="0" err="1">
                <a:solidFill>
                  <a:srgbClr val="3333FF"/>
                </a:solidFill>
              </a:rPr>
              <a:t>Fugaku</a:t>
            </a:r>
            <a:r>
              <a:rPr lang="en-US" altLang="ja-JP" sz="2800" b="1" dirty="0">
                <a:solidFill>
                  <a:srgbClr val="3333FF"/>
                </a:solidFill>
              </a:rPr>
              <a:t> NEXT</a:t>
            </a:r>
          </a:p>
          <a:p>
            <a:pPr algn="ctr" rtl="0" latinLnBrk="1" hangingPunct="0"/>
            <a:r>
              <a:rPr lang="en-US" altLang="ja-JP" sz="2800" b="1" dirty="0">
                <a:solidFill>
                  <a:srgbClr val="3333FF"/>
                </a:solidFill>
              </a:rPr>
              <a:t>    </a:t>
            </a:r>
            <a:r>
              <a:rPr lang="ja-JP" altLang="en-US" sz="2800" b="1" dirty="0">
                <a:solidFill>
                  <a:srgbClr val="3333FF"/>
                </a:solidFill>
              </a:rPr>
              <a:t>～</a:t>
            </a:r>
            <a:r>
              <a:rPr lang="en-US" altLang="ja-JP" sz="2800" b="1" dirty="0">
                <a:solidFill>
                  <a:srgbClr val="3333FF"/>
                </a:solidFill>
              </a:rPr>
              <a:t>2030?</a:t>
            </a:r>
            <a:endParaRPr lang="ja-JP" altLang="en-US" sz="2800" b="1" dirty="0">
              <a:solidFill>
                <a:srgbClr val="3333FF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3F26C2F-D1AA-1D11-7822-1CB1FC25DABE}"/>
              </a:ext>
            </a:extLst>
          </p:cNvPr>
          <p:cNvSpPr txBox="1"/>
          <p:nvPr/>
        </p:nvSpPr>
        <p:spPr>
          <a:xfrm>
            <a:off x="9704804" y="5670547"/>
            <a:ext cx="2326214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 rtl="0" latinLnBrk="1" hangingPunct="0"/>
            <a:r>
              <a:rPr lang="en-US" altLang="ja-JP" dirty="0">
                <a:solidFill>
                  <a:srgbClr val="000000"/>
                </a:solidFill>
              </a:rPr>
              <a:t>with quantum-hybrid</a:t>
            </a:r>
          </a:p>
          <a:p>
            <a:pPr algn="ctr" rtl="0" latinLnBrk="1" hangingPunct="0"/>
            <a:r>
              <a:rPr lang="en-US" altLang="ja-JP" dirty="0">
                <a:solidFill>
                  <a:srgbClr val="000000"/>
                </a:solidFill>
              </a:rPr>
              <a:t> architecture?</a:t>
            </a:r>
            <a:endParaRPr lang="ja-JP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597742"/>
      </p:ext>
    </p:extLst>
  </p:cSld>
  <p:clrMapOvr>
    <a:masterClrMapping/>
  </p:clrMapOvr>
  <p:transition spd="med" advTm="33173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EA92339-A760-4AEC-B921-171695E2A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710-AB81-4862-90B3-ABBBEF9EBC28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B56DA5A-3ED7-453C-A6A7-F77E47DFB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84" y="946205"/>
            <a:ext cx="8489713" cy="562554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205DD96-EA2F-468C-B59E-A0AE1FF315E5}"/>
              </a:ext>
            </a:extLst>
          </p:cNvPr>
          <p:cNvSpPr txBox="1"/>
          <p:nvPr/>
        </p:nvSpPr>
        <p:spPr>
          <a:xfrm>
            <a:off x="4516341" y="0"/>
            <a:ext cx="2562557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24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TofuD</a:t>
            </a:r>
            <a:r>
              <a:rPr kumimoji="0" lang="en-US" altLang="ja-JP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interconnect</a:t>
            </a:r>
            <a:endParaRPr kumimoji="0" lang="ja-JP" alt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3D285E-95C2-B418-989D-6DC5E566B00B}"/>
              </a:ext>
            </a:extLst>
          </p:cNvPr>
          <p:cNvSpPr txBox="1"/>
          <p:nvPr/>
        </p:nvSpPr>
        <p:spPr>
          <a:xfrm>
            <a:off x="8987421" y="1330036"/>
            <a:ext cx="2376608" cy="34163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sz="2400" b="1" dirty="0">
                <a:solidFill>
                  <a:srgbClr val="3333FF"/>
                </a:solidFill>
              </a:rPr>
              <a:t>Max performance</a:t>
            </a:r>
            <a:endParaRPr kumimoji="0" lang="en-US" altLang="ja-JP" sz="2400" b="1" i="0" u="none" strike="noStrike" cap="none" spc="0" normalizeH="0" baseline="0" dirty="0">
              <a:ln>
                <a:noFill/>
              </a:ln>
              <a:solidFill>
                <a:srgbClr val="3333FF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ja-JP" sz="2400" b="1" dirty="0">
              <a:solidFill>
                <a:srgbClr val="3333FF"/>
              </a:solidFill>
            </a:endParaRP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sz="2400" b="1" dirty="0">
                <a:solidFill>
                  <a:srgbClr val="3333FF"/>
                </a:solidFill>
              </a:rPr>
              <a:t>each node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2400" b="1" i="0" u="none" strike="noStrike" cap="none" spc="0" normalizeH="0" baseline="0" dirty="0">
                <a:ln>
                  <a:noFill/>
                </a:ln>
                <a:solidFill>
                  <a:srgbClr val="3333FF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40.8 GB/s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sz="2400" b="1" dirty="0">
                <a:solidFill>
                  <a:srgbClr val="3333FF"/>
                </a:solidFill>
              </a:rPr>
              <a:t>2 lanes x 10 ports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ja-JP" sz="2400" b="1" i="0" u="none" strike="noStrike" cap="none" spc="0" normalizeH="0" baseline="0" dirty="0">
              <a:ln>
                <a:noFill/>
              </a:ln>
              <a:solidFill>
                <a:srgbClr val="3333FF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sz="2400" b="1" dirty="0">
                <a:solidFill>
                  <a:srgbClr val="3333FF"/>
                </a:solidFill>
              </a:rPr>
              <a:t>full system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sz="2400" b="1" dirty="0">
                <a:solidFill>
                  <a:srgbClr val="3333FF"/>
                </a:solidFill>
              </a:rPr>
              <a:t>6.19 PB hop/s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sz="2400" b="1" dirty="0">
                <a:solidFill>
                  <a:srgbClr val="3333FF"/>
                </a:solidFill>
              </a:rPr>
              <a:t> </a:t>
            </a:r>
            <a:endParaRPr kumimoji="0" lang="ja-JP" altLang="en-US" sz="2400" b="1" i="0" u="none" strike="noStrike" cap="none" spc="0" normalizeH="0" baseline="0" dirty="0">
              <a:ln>
                <a:noFill/>
              </a:ln>
              <a:solidFill>
                <a:srgbClr val="3333FF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02506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46C8B49-1CF6-45F2-BE23-B3C7533E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710-AB81-4862-90B3-ABBBEF9EBC28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9E360D3-D8F0-4365-86CE-416AB18D9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091" y="1823970"/>
            <a:ext cx="8690708" cy="503402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CBB35D7-BCC3-14C5-F630-AC3D878B1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43" y="0"/>
            <a:ext cx="4113516" cy="24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46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58E8111-2E43-2FC6-9F23-C774194F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710-AB81-4862-90B3-ABBBEF9EBC28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E01B3DE-8C60-4E7A-13CD-7F7C71CD7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26" y="0"/>
            <a:ext cx="11818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72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99C24DA3-E0EE-4CBF-B5C9-6FA8420363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55783"/>
              </p:ext>
            </p:extLst>
          </p:nvPr>
        </p:nvGraphicFramePr>
        <p:xfrm>
          <a:off x="1962705" y="1273249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a(0,0,0,0,0,0)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a(0,0,0,0,0,1)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a(0,0,0,0,1,0)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a(0,0,0,0,1,1)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8BEC7503-E2DA-4546-A783-491A71BA0F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696012"/>
              </p:ext>
            </p:extLst>
          </p:nvPr>
        </p:nvGraphicFramePr>
        <p:xfrm>
          <a:off x="1972967" y="2497385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a(0,0,0,1,0,0)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a(0,0,0,1,0,1)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a(0,0,0,1,1,0)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a(0,0,0,1,1,1)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805F3A98-632A-480B-AC79-9258FA114F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552554"/>
              </p:ext>
            </p:extLst>
          </p:nvPr>
        </p:nvGraphicFramePr>
        <p:xfrm>
          <a:off x="1972967" y="4945657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a(0,0,1,1,0,0)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a(0,0,1,1,0,1)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a(0,0,1,1,1,0)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a(0,0,1,1,1,1)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0A7FBD35-E36D-4C05-8D3D-E643C975C0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15748"/>
              </p:ext>
            </p:extLst>
          </p:nvPr>
        </p:nvGraphicFramePr>
        <p:xfrm>
          <a:off x="1972967" y="3707539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a(0,0,1,0,0,0)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a(0,0,1,0,0,1)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a(0,0,1,0,1,0)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a(0,0,1,0,1,1)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C828D49-1AE5-44B5-919D-3F7DB9A465CE}"/>
              </a:ext>
            </a:extLst>
          </p:cNvPr>
          <p:cNvSpPr/>
          <p:nvPr/>
        </p:nvSpPr>
        <p:spPr>
          <a:xfrm>
            <a:off x="1862707" y="1255550"/>
            <a:ext cx="1784173" cy="492312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D4AD312-8B55-4905-A838-EBCD9C05EF4B}"/>
              </a:ext>
            </a:extLst>
          </p:cNvPr>
          <p:cNvSpPr txBox="1"/>
          <p:nvPr/>
        </p:nvSpPr>
        <p:spPr>
          <a:xfrm>
            <a:off x="2279941" y="734246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n</a:t>
            </a:r>
            <a:r>
              <a:rPr kumimoji="1" lang="en-US" altLang="ja-JP" dirty="0"/>
              <a:t>ode00</a:t>
            </a:r>
            <a:endParaRPr kumimoji="1" lang="ja-JP" altLang="en-US" dirty="0"/>
          </a:p>
        </p:txBody>
      </p:sp>
      <p:graphicFrame>
        <p:nvGraphicFramePr>
          <p:cNvPr id="11" name="表 10">
            <a:extLst>
              <a:ext uri="{FF2B5EF4-FFF2-40B4-BE49-F238E27FC236}">
                <a16:creationId xmlns:a16="http://schemas.microsoft.com/office/drawing/2014/main" id="{EBBB2A02-4FB8-4F71-9BC9-DB65F632F7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570498"/>
              </p:ext>
            </p:extLst>
          </p:nvPr>
        </p:nvGraphicFramePr>
        <p:xfrm>
          <a:off x="4194953" y="1273249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a(0,1,0,0,0,0)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a(0,1,0,0,0,1)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a(0,1,0,0,1,0)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a(0,1,0,0,1,1)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graphicFrame>
        <p:nvGraphicFramePr>
          <p:cNvPr id="12" name="表 11">
            <a:extLst>
              <a:ext uri="{FF2B5EF4-FFF2-40B4-BE49-F238E27FC236}">
                <a16:creationId xmlns:a16="http://schemas.microsoft.com/office/drawing/2014/main" id="{72DDB476-9E22-4B5C-8E4B-CCFAEBFDD0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671721"/>
              </p:ext>
            </p:extLst>
          </p:nvPr>
        </p:nvGraphicFramePr>
        <p:xfrm>
          <a:off x="4205215" y="2497385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a(0,1,0,1,0,0)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a(0,1,0,1,0,1)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a(0,1,0,1,1,0)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a(0,1,0,1,1,1)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graphicFrame>
        <p:nvGraphicFramePr>
          <p:cNvPr id="13" name="表 12">
            <a:extLst>
              <a:ext uri="{FF2B5EF4-FFF2-40B4-BE49-F238E27FC236}">
                <a16:creationId xmlns:a16="http://schemas.microsoft.com/office/drawing/2014/main" id="{27C67B77-40AD-45D5-A824-E001BD98F6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025424"/>
              </p:ext>
            </p:extLst>
          </p:nvPr>
        </p:nvGraphicFramePr>
        <p:xfrm>
          <a:off x="4205215" y="4945657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a(0,1,1,1,0,0)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a(0,1,1,1,0,1)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a(0,1,1,1,1,0)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a(0,1,1,1,1,1)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graphicFrame>
        <p:nvGraphicFramePr>
          <p:cNvPr id="14" name="表 13">
            <a:extLst>
              <a:ext uri="{FF2B5EF4-FFF2-40B4-BE49-F238E27FC236}">
                <a16:creationId xmlns:a16="http://schemas.microsoft.com/office/drawing/2014/main" id="{63CAA373-FA53-4CA8-A7CB-2E5DBA62C2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068933"/>
              </p:ext>
            </p:extLst>
          </p:nvPr>
        </p:nvGraphicFramePr>
        <p:xfrm>
          <a:off x="4205215" y="3707539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a(0,1,1,0,0,0)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a(0,1,1,0,0,1)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a(0,1,1,0,1,0)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a(0,1,1,0,1,1)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4739444-CF10-4C5C-893F-F6DE66CD25C6}"/>
              </a:ext>
            </a:extLst>
          </p:cNvPr>
          <p:cNvSpPr/>
          <p:nvPr/>
        </p:nvSpPr>
        <p:spPr>
          <a:xfrm>
            <a:off x="4094955" y="1255550"/>
            <a:ext cx="1784173" cy="492312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E499FB7-5DDD-459E-965E-57E5B3B17FD2}"/>
              </a:ext>
            </a:extLst>
          </p:cNvPr>
          <p:cNvSpPr txBox="1"/>
          <p:nvPr/>
        </p:nvSpPr>
        <p:spPr>
          <a:xfrm>
            <a:off x="4512189" y="734246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n</a:t>
            </a:r>
            <a:r>
              <a:rPr kumimoji="1" lang="en-US" altLang="ja-JP" dirty="0"/>
              <a:t>ode01</a:t>
            </a:r>
            <a:endParaRPr kumimoji="1" lang="ja-JP" altLang="en-US" dirty="0"/>
          </a:p>
        </p:txBody>
      </p:sp>
      <p:graphicFrame>
        <p:nvGraphicFramePr>
          <p:cNvPr id="19" name="表 18">
            <a:extLst>
              <a:ext uri="{FF2B5EF4-FFF2-40B4-BE49-F238E27FC236}">
                <a16:creationId xmlns:a16="http://schemas.microsoft.com/office/drawing/2014/main" id="{358D5D4A-D256-4D8E-A37A-F830AF4077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831684"/>
              </p:ext>
            </p:extLst>
          </p:nvPr>
        </p:nvGraphicFramePr>
        <p:xfrm>
          <a:off x="6553491" y="4945657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a(1,0,1,1,0,0)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a(1,0,1,1,0,1)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a(1,0,1,1,1,0)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a(1,0,1,1,1,1)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graphicFrame>
        <p:nvGraphicFramePr>
          <p:cNvPr id="20" name="表 19">
            <a:extLst>
              <a:ext uri="{FF2B5EF4-FFF2-40B4-BE49-F238E27FC236}">
                <a16:creationId xmlns:a16="http://schemas.microsoft.com/office/drawing/2014/main" id="{BB76472F-B67F-4D34-B33B-7601856065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3129586"/>
              </p:ext>
            </p:extLst>
          </p:nvPr>
        </p:nvGraphicFramePr>
        <p:xfrm>
          <a:off x="6553491" y="3707539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a(1,0,1,0,0,0)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a(1,0,1,0,0,1)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a(1,0,1,0,1,0)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a(1,0,1,0,1,1)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9736B5B7-BC6A-4D1F-9442-283E3A34BE0F}"/>
              </a:ext>
            </a:extLst>
          </p:cNvPr>
          <p:cNvSpPr/>
          <p:nvPr/>
        </p:nvSpPr>
        <p:spPr>
          <a:xfrm>
            <a:off x="6443231" y="1255550"/>
            <a:ext cx="1784173" cy="492312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66D0DF6-A97D-4481-AAFA-329D30AA1073}"/>
              </a:ext>
            </a:extLst>
          </p:cNvPr>
          <p:cNvSpPr txBox="1"/>
          <p:nvPr/>
        </p:nvSpPr>
        <p:spPr>
          <a:xfrm>
            <a:off x="6860465" y="734246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n</a:t>
            </a:r>
            <a:r>
              <a:rPr kumimoji="1" lang="en-US" altLang="ja-JP" dirty="0"/>
              <a:t>ode10</a:t>
            </a:r>
            <a:endParaRPr kumimoji="1" lang="ja-JP" altLang="en-US" dirty="0"/>
          </a:p>
        </p:txBody>
      </p:sp>
      <p:graphicFrame>
        <p:nvGraphicFramePr>
          <p:cNvPr id="23" name="表 22">
            <a:extLst>
              <a:ext uri="{FF2B5EF4-FFF2-40B4-BE49-F238E27FC236}">
                <a16:creationId xmlns:a16="http://schemas.microsoft.com/office/drawing/2014/main" id="{1458E95E-CA76-4CC1-B4C6-CCD9D3F2FF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658378"/>
              </p:ext>
            </p:extLst>
          </p:nvPr>
        </p:nvGraphicFramePr>
        <p:xfrm>
          <a:off x="8758027" y="1273249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a(1,1,0,0,0,0)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a(1,1,0,0,0,1)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a(1,1,0,0,1,0)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a(1,1,0,0,1,1)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graphicFrame>
        <p:nvGraphicFramePr>
          <p:cNvPr id="24" name="表 23">
            <a:extLst>
              <a:ext uri="{FF2B5EF4-FFF2-40B4-BE49-F238E27FC236}">
                <a16:creationId xmlns:a16="http://schemas.microsoft.com/office/drawing/2014/main" id="{27D5C6B1-0275-42C5-8614-98046F811E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089029"/>
              </p:ext>
            </p:extLst>
          </p:nvPr>
        </p:nvGraphicFramePr>
        <p:xfrm>
          <a:off x="8768289" y="2497385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a(1,1,0,1,0,0)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a(1,1,0,1,0,1)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a(1,1,0,1,1,0)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a(1,1,0,1,1,1)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graphicFrame>
        <p:nvGraphicFramePr>
          <p:cNvPr id="25" name="表 24">
            <a:extLst>
              <a:ext uri="{FF2B5EF4-FFF2-40B4-BE49-F238E27FC236}">
                <a16:creationId xmlns:a16="http://schemas.microsoft.com/office/drawing/2014/main" id="{F6248CD5-22D7-4B2B-A5E7-56421C55C8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174480"/>
              </p:ext>
            </p:extLst>
          </p:nvPr>
        </p:nvGraphicFramePr>
        <p:xfrm>
          <a:off x="8768289" y="4945657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a(1,1,1,1,0,0)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a(1,1,1,1,0,1)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a(1,1,1,1,1,0)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a(1,1,1,1,1,1)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graphicFrame>
        <p:nvGraphicFramePr>
          <p:cNvPr id="26" name="表 25">
            <a:extLst>
              <a:ext uri="{FF2B5EF4-FFF2-40B4-BE49-F238E27FC236}">
                <a16:creationId xmlns:a16="http://schemas.microsoft.com/office/drawing/2014/main" id="{CB31A408-18DC-4710-A0B6-F3DB08FB26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674568"/>
              </p:ext>
            </p:extLst>
          </p:nvPr>
        </p:nvGraphicFramePr>
        <p:xfrm>
          <a:off x="8768289" y="3707539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a(1,1,1,0,0,0)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a(1,1,1,0,0,1)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a(1,1,1,0,1,0)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a(1,1,1,0,1,1)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4D00F824-D21E-4EA9-B0CE-F5A8A6490E97}"/>
              </a:ext>
            </a:extLst>
          </p:cNvPr>
          <p:cNvSpPr/>
          <p:nvPr/>
        </p:nvSpPr>
        <p:spPr>
          <a:xfrm>
            <a:off x="8658029" y="1255550"/>
            <a:ext cx="1784173" cy="492312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24E383E-66E0-40C9-96A4-7A8C2BDD27C2}"/>
              </a:ext>
            </a:extLst>
          </p:cNvPr>
          <p:cNvSpPr txBox="1"/>
          <p:nvPr/>
        </p:nvSpPr>
        <p:spPr>
          <a:xfrm>
            <a:off x="9075263" y="734246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n</a:t>
            </a:r>
            <a:r>
              <a:rPr kumimoji="1" lang="en-US" altLang="ja-JP" dirty="0"/>
              <a:t>ode11</a:t>
            </a:r>
            <a:endParaRPr kumimoji="1" lang="ja-JP" altLang="en-US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0109637-976A-4C5B-8C1F-C79EDE076B31}"/>
              </a:ext>
            </a:extLst>
          </p:cNvPr>
          <p:cNvSpPr txBox="1"/>
          <p:nvPr/>
        </p:nvSpPr>
        <p:spPr>
          <a:xfrm>
            <a:off x="1587240" y="399940"/>
            <a:ext cx="6075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Case of N=6 </a:t>
            </a:r>
            <a:r>
              <a:rPr lang="en-US" altLang="ja-JP" dirty="0" err="1"/>
              <a:t>qbits</a:t>
            </a:r>
            <a:r>
              <a:rPr lang="en-US" altLang="ja-JP" dirty="0"/>
              <a:t> on M=4( using 2</a:t>
            </a:r>
            <a:r>
              <a:rPr lang="en-US" altLang="ja-JP" baseline="30000" dirty="0"/>
              <a:t>4-2</a:t>
            </a:r>
            <a:r>
              <a:rPr lang="en-US" altLang="ja-JP" dirty="0"/>
              <a:t>=4 nodes) </a:t>
            </a:r>
            <a:r>
              <a:rPr kumimoji="1" lang="en-US" altLang="ja-JP" dirty="0"/>
              <a:t>:</a:t>
            </a:r>
            <a:endParaRPr kumimoji="1" lang="ja-JP" altLang="en-US" dirty="0"/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7BB5E55D-5518-4E93-BA20-398CA76FD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016" y="351522"/>
            <a:ext cx="4958405" cy="602809"/>
          </a:xfrm>
          <a:prstGeom prst="rect">
            <a:avLst/>
          </a:prstGeom>
        </p:spPr>
      </p:pic>
      <p:graphicFrame>
        <p:nvGraphicFramePr>
          <p:cNvPr id="33" name="表 32">
            <a:extLst>
              <a:ext uri="{FF2B5EF4-FFF2-40B4-BE49-F238E27FC236}">
                <a16:creationId xmlns:a16="http://schemas.microsoft.com/office/drawing/2014/main" id="{A1B17584-FD4B-414A-B65E-5C4D1A3F32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079363"/>
              </p:ext>
            </p:extLst>
          </p:nvPr>
        </p:nvGraphicFramePr>
        <p:xfrm>
          <a:off x="6509471" y="1302016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a(1,0,0,0,0,0)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a(1,0,0,0,0,1)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a(1,0,0,0,1,0)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a(1,0,0,0,1,1)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graphicFrame>
        <p:nvGraphicFramePr>
          <p:cNvPr id="34" name="表 33">
            <a:extLst>
              <a:ext uri="{FF2B5EF4-FFF2-40B4-BE49-F238E27FC236}">
                <a16:creationId xmlns:a16="http://schemas.microsoft.com/office/drawing/2014/main" id="{A23F8B6E-BF16-428D-B8B2-8E217EBDF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208428"/>
              </p:ext>
            </p:extLst>
          </p:nvPr>
        </p:nvGraphicFramePr>
        <p:xfrm>
          <a:off x="6543227" y="2510827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a(1,0,0,1,0,0)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a(1,0,0,1,0,1)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a(1,0,0,1,1,0)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3258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a(1,0,0,1,1,1)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071DB63-3773-4D11-88A5-547CA4512460}"/>
              </a:ext>
            </a:extLst>
          </p:cNvPr>
          <p:cNvSpPr txBox="1"/>
          <p:nvPr/>
        </p:nvSpPr>
        <p:spPr>
          <a:xfrm>
            <a:off x="1873831" y="0"/>
            <a:ext cx="8568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0000FF"/>
                </a:solidFill>
              </a:rPr>
              <a:t>How to allocate coefficients to node?</a:t>
            </a:r>
            <a:r>
              <a:rPr lang="ja-JP" altLang="en-US" sz="2400" b="1" dirty="0">
                <a:solidFill>
                  <a:srgbClr val="0000FF"/>
                </a:solidFill>
              </a:rPr>
              <a:t>　→　</a:t>
            </a:r>
            <a:r>
              <a:rPr lang="en-US" altLang="ja-JP" sz="2400" b="1" dirty="0">
                <a:solidFill>
                  <a:srgbClr val="0000FF"/>
                </a:solidFill>
              </a:rPr>
              <a:t>qubit swap algorithm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7EE555D-1A3F-4576-BC1B-DF00D656B630}"/>
              </a:ext>
            </a:extLst>
          </p:cNvPr>
          <p:cNvSpPr txBox="1"/>
          <p:nvPr/>
        </p:nvSpPr>
        <p:spPr>
          <a:xfrm>
            <a:off x="6639879" y="6330643"/>
            <a:ext cx="447654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dirty="0">
                <a:solidFill>
                  <a:srgbClr val="000000"/>
                </a:solidFill>
              </a:rPr>
              <a:t>Local qubits: allocated to memory-address bits</a:t>
            </a: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B4B07306-9699-45B3-8F05-5E0CEACF051F}"/>
              </a:ext>
            </a:extLst>
          </p:cNvPr>
          <p:cNvSpPr txBox="1"/>
          <p:nvPr/>
        </p:nvSpPr>
        <p:spPr>
          <a:xfrm>
            <a:off x="807872" y="6305527"/>
            <a:ext cx="4361126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dirty="0">
                <a:solidFill>
                  <a:srgbClr val="000000"/>
                </a:solidFill>
              </a:rPr>
              <a:t>Global qubits:  allocated to node-number bits</a:t>
            </a: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84914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99C24DA3-E0EE-4CBF-B5C9-6FA84203639D}"/>
              </a:ext>
            </a:extLst>
          </p:cNvPr>
          <p:cNvGraphicFramePr>
            <a:graphicFrameLocks noGrp="1"/>
          </p:cNvGraphicFramePr>
          <p:nvPr/>
        </p:nvGraphicFramePr>
        <p:xfrm>
          <a:off x="1865254" y="1412776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a(0,0,0,0,0,0)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a(0,0,0,0,0,1)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a(0,0,0,0,1,0)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a(0,0,0,0,1,1)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8BEC7503-E2DA-4546-A783-491A71BA0FEF}"/>
              </a:ext>
            </a:extLst>
          </p:cNvPr>
          <p:cNvGraphicFramePr>
            <a:graphicFrameLocks noGrp="1"/>
          </p:cNvGraphicFramePr>
          <p:nvPr/>
        </p:nvGraphicFramePr>
        <p:xfrm>
          <a:off x="1875516" y="2636912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a(0,0,0,1,0,0)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a(0,0,0,1,0,1)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a(0,0,0,1,1,0)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a(0,0,0,1,1,1)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805F3A98-632A-480B-AC79-9258FA114FBE}"/>
              </a:ext>
            </a:extLst>
          </p:cNvPr>
          <p:cNvGraphicFramePr>
            <a:graphicFrameLocks noGrp="1"/>
          </p:cNvGraphicFramePr>
          <p:nvPr/>
        </p:nvGraphicFramePr>
        <p:xfrm>
          <a:off x="1875516" y="5085184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a(0,0,1,1,0,0)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a(0,0,1,1,0,1)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a(0,0,1,1,1,0)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a(0,0,1,1,1,1)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0A7FBD35-E36D-4C05-8D3D-E643C975C009}"/>
              </a:ext>
            </a:extLst>
          </p:cNvPr>
          <p:cNvGraphicFramePr>
            <a:graphicFrameLocks noGrp="1"/>
          </p:cNvGraphicFramePr>
          <p:nvPr/>
        </p:nvGraphicFramePr>
        <p:xfrm>
          <a:off x="1875516" y="3847066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a(0,0,1,0,0,0)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a(0,0,1,0,0,1)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a(0,0,1,0,1,0)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a(0,0,1,0,1,1)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C828D49-1AE5-44B5-919D-3F7DB9A465CE}"/>
              </a:ext>
            </a:extLst>
          </p:cNvPr>
          <p:cNvSpPr/>
          <p:nvPr/>
        </p:nvSpPr>
        <p:spPr>
          <a:xfrm>
            <a:off x="1765256" y="1375935"/>
            <a:ext cx="1784173" cy="494226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D4AD312-8B55-4905-A838-EBCD9C05EF4B}"/>
              </a:ext>
            </a:extLst>
          </p:cNvPr>
          <p:cNvSpPr txBox="1"/>
          <p:nvPr/>
        </p:nvSpPr>
        <p:spPr>
          <a:xfrm>
            <a:off x="2207539" y="973025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n</a:t>
            </a:r>
            <a:r>
              <a:rPr kumimoji="1" lang="en-US" altLang="ja-JP" dirty="0"/>
              <a:t>ode00</a:t>
            </a:r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4739444-CF10-4C5C-893F-F6DE66CD25C6}"/>
              </a:ext>
            </a:extLst>
          </p:cNvPr>
          <p:cNvSpPr/>
          <p:nvPr/>
        </p:nvSpPr>
        <p:spPr>
          <a:xfrm>
            <a:off x="3997504" y="1375935"/>
            <a:ext cx="1784173" cy="494226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E499FB7-5DDD-459E-965E-57E5B3B17FD2}"/>
              </a:ext>
            </a:extLst>
          </p:cNvPr>
          <p:cNvSpPr txBox="1"/>
          <p:nvPr/>
        </p:nvSpPr>
        <p:spPr>
          <a:xfrm>
            <a:off x="4439787" y="973025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n</a:t>
            </a:r>
            <a:r>
              <a:rPr kumimoji="1" lang="en-US" altLang="ja-JP" dirty="0"/>
              <a:t>ode01</a:t>
            </a:r>
            <a:endParaRPr kumimoji="1" lang="ja-JP" altLang="en-US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9736B5B7-BC6A-4D1F-9442-283E3A34BE0F}"/>
              </a:ext>
            </a:extLst>
          </p:cNvPr>
          <p:cNvSpPr/>
          <p:nvPr/>
        </p:nvSpPr>
        <p:spPr>
          <a:xfrm>
            <a:off x="6345780" y="1375935"/>
            <a:ext cx="1784173" cy="494226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66D0DF6-A97D-4481-AAFA-329D30AA1073}"/>
              </a:ext>
            </a:extLst>
          </p:cNvPr>
          <p:cNvSpPr txBox="1"/>
          <p:nvPr/>
        </p:nvSpPr>
        <p:spPr>
          <a:xfrm>
            <a:off x="6788063" y="973025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n</a:t>
            </a:r>
            <a:r>
              <a:rPr kumimoji="1" lang="en-US" altLang="ja-JP" dirty="0"/>
              <a:t>ode10</a:t>
            </a:r>
            <a:endParaRPr kumimoji="1" lang="ja-JP" altLang="en-US" dirty="0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4D00F824-D21E-4EA9-B0CE-F5A8A6490E97}"/>
              </a:ext>
            </a:extLst>
          </p:cNvPr>
          <p:cNvSpPr/>
          <p:nvPr/>
        </p:nvSpPr>
        <p:spPr>
          <a:xfrm>
            <a:off x="8560578" y="1375935"/>
            <a:ext cx="1784173" cy="494226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24E383E-66E0-40C9-96A4-7A8C2BDD27C2}"/>
              </a:ext>
            </a:extLst>
          </p:cNvPr>
          <p:cNvSpPr txBox="1"/>
          <p:nvPr/>
        </p:nvSpPr>
        <p:spPr>
          <a:xfrm>
            <a:off x="9002861" y="973025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n</a:t>
            </a:r>
            <a:r>
              <a:rPr kumimoji="1" lang="en-US" altLang="ja-JP" dirty="0"/>
              <a:t>ode11</a:t>
            </a:r>
            <a:endParaRPr kumimoji="1" lang="ja-JP" altLang="en-US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0109637-976A-4C5B-8C1F-C79EDE076B31}"/>
              </a:ext>
            </a:extLst>
          </p:cNvPr>
          <p:cNvSpPr txBox="1"/>
          <p:nvPr/>
        </p:nvSpPr>
        <p:spPr>
          <a:xfrm>
            <a:off x="4439786" y="258246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Apply H 5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3050221-2AF7-446E-9060-3573CB819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008" y="14710"/>
            <a:ext cx="2628900" cy="885825"/>
          </a:xfrm>
          <a:prstGeom prst="rect">
            <a:avLst/>
          </a:prstGeom>
        </p:spPr>
      </p:pic>
      <p:sp>
        <p:nvSpPr>
          <p:cNvPr id="7" name="右大かっこ 6">
            <a:extLst>
              <a:ext uri="{FF2B5EF4-FFF2-40B4-BE49-F238E27FC236}">
                <a16:creationId xmlns:a16="http://schemas.microsoft.com/office/drawing/2014/main" id="{46F0F67F-8F9F-4A19-B581-3F9713E6648E}"/>
              </a:ext>
            </a:extLst>
          </p:cNvPr>
          <p:cNvSpPr/>
          <p:nvPr/>
        </p:nvSpPr>
        <p:spPr>
          <a:xfrm>
            <a:off x="3439998" y="1538048"/>
            <a:ext cx="243718" cy="288032"/>
          </a:xfrm>
          <a:prstGeom prst="rightBracke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右大かっこ 30">
            <a:extLst>
              <a:ext uri="{FF2B5EF4-FFF2-40B4-BE49-F238E27FC236}">
                <a16:creationId xmlns:a16="http://schemas.microsoft.com/office/drawing/2014/main" id="{5B69962C-511D-47F6-9470-FB64DFC170C6}"/>
              </a:ext>
            </a:extLst>
          </p:cNvPr>
          <p:cNvSpPr/>
          <p:nvPr/>
        </p:nvSpPr>
        <p:spPr>
          <a:xfrm>
            <a:off x="3460136" y="2828081"/>
            <a:ext cx="243718" cy="288032"/>
          </a:xfrm>
          <a:prstGeom prst="rightBracke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右大かっこ 31">
            <a:extLst>
              <a:ext uri="{FF2B5EF4-FFF2-40B4-BE49-F238E27FC236}">
                <a16:creationId xmlns:a16="http://schemas.microsoft.com/office/drawing/2014/main" id="{7369A867-CCF6-4212-9CAD-0024621AD4BF}"/>
              </a:ext>
            </a:extLst>
          </p:cNvPr>
          <p:cNvSpPr/>
          <p:nvPr/>
        </p:nvSpPr>
        <p:spPr>
          <a:xfrm>
            <a:off x="3449430" y="3287124"/>
            <a:ext cx="243718" cy="288032"/>
          </a:xfrm>
          <a:prstGeom prst="rightBracke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右大かっこ 32">
            <a:extLst>
              <a:ext uri="{FF2B5EF4-FFF2-40B4-BE49-F238E27FC236}">
                <a16:creationId xmlns:a16="http://schemas.microsoft.com/office/drawing/2014/main" id="{49BB9211-4B20-4E55-A4FA-6ABE88C79090}"/>
              </a:ext>
            </a:extLst>
          </p:cNvPr>
          <p:cNvSpPr/>
          <p:nvPr/>
        </p:nvSpPr>
        <p:spPr>
          <a:xfrm>
            <a:off x="3421886" y="2109280"/>
            <a:ext cx="243718" cy="288032"/>
          </a:xfrm>
          <a:prstGeom prst="rightBracke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右大かっこ 33">
            <a:extLst>
              <a:ext uri="{FF2B5EF4-FFF2-40B4-BE49-F238E27FC236}">
                <a16:creationId xmlns:a16="http://schemas.microsoft.com/office/drawing/2014/main" id="{656B842D-56D8-400A-82B3-63FE7DF4851C}"/>
              </a:ext>
            </a:extLst>
          </p:cNvPr>
          <p:cNvSpPr/>
          <p:nvPr/>
        </p:nvSpPr>
        <p:spPr>
          <a:xfrm>
            <a:off x="3445019" y="3994648"/>
            <a:ext cx="243718" cy="288032"/>
          </a:xfrm>
          <a:prstGeom prst="rightBracke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右大かっこ 34">
            <a:extLst>
              <a:ext uri="{FF2B5EF4-FFF2-40B4-BE49-F238E27FC236}">
                <a16:creationId xmlns:a16="http://schemas.microsoft.com/office/drawing/2014/main" id="{2A2883C1-8678-439E-AD48-FB17994C303C}"/>
              </a:ext>
            </a:extLst>
          </p:cNvPr>
          <p:cNvSpPr/>
          <p:nvPr/>
        </p:nvSpPr>
        <p:spPr>
          <a:xfrm>
            <a:off x="3488541" y="5337945"/>
            <a:ext cx="243718" cy="288032"/>
          </a:xfrm>
          <a:prstGeom prst="rightBracke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右大かっこ 35">
            <a:extLst>
              <a:ext uri="{FF2B5EF4-FFF2-40B4-BE49-F238E27FC236}">
                <a16:creationId xmlns:a16="http://schemas.microsoft.com/office/drawing/2014/main" id="{2F0CD4A9-34C8-4D46-ACC9-69864F15C2F2}"/>
              </a:ext>
            </a:extLst>
          </p:cNvPr>
          <p:cNvSpPr/>
          <p:nvPr/>
        </p:nvSpPr>
        <p:spPr>
          <a:xfrm>
            <a:off x="3477835" y="5796988"/>
            <a:ext cx="243718" cy="288032"/>
          </a:xfrm>
          <a:prstGeom prst="rightBracke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右大かっこ 36">
            <a:extLst>
              <a:ext uri="{FF2B5EF4-FFF2-40B4-BE49-F238E27FC236}">
                <a16:creationId xmlns:a16="http://schemas.microsoft.com/office/drawing/2014/main" id="{59ECE496-42F3-49A6-BE64-069A16EFF0EF}"/>
              </a:ext>
            </a:extLst>
          </p:cNvPr>
          <p:cNvSpPr/>
          <p:nvPr/>
        </p:nvSpPr>
        <p:spPr>
          <a:xfrm>
            <a:off x="3450291" y="4619144"/>
            <a:ext cx="243718" cy="288032"/>
          </a:xfrm>
          <a:prstGeom prst="rightBracke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右大かっこ 37">
            <a:extLst>
              <a:ext uri="{FF2B5EF4-FFF2-40B4-BE49-F238E27FC236}">
                <a16:creationId xmlns:a16="http://schemas.microsoft.com/office/drawing/2014/main" id="{CE7335CE-1445-48AA-9DBE-32292E826CC5}"/>
              </a:ext>
            </a:extLst>
          </p:cNvPr>
          <p:cNvSpPr/>
          <p:nvPr/>
        </p:nvSpPr>
        <p:spPr>
          <a:xfrm>
            <a:off x="5652584" y="1465930"/>
            <a:ext cx="243718" cy="288032"/>
          </a:xfrm>
          <a:prstGeom prst="rightBracke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9" name="右大かっこ 38">
            <a:extLst>
              <a:ext uri="{FF2B5EF4-FFF2-40B4-BE49-F238E27FC236}">
                <a16:creationId xmlns:a16="http://schemas.microsoft.com/office/drawing/2014/main" id="{C3A10122-0F14-48B6-9E1A-ABDFABED9A59}"/>
              </a:ext>
            </a:extLst>
          </p:cNvPr>
          <p:cNvSpPr/>
          <p:nvPr/>
        </p:nvSpPr>
        <p:spPr>
          <a:xfrm>
            <a:off x="5696106" y="2809227"/>
            <a:ext cx="243718" cy="288032"/>
          </a:xfrm>
          <a:prstGeom prst="rightBracke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右大かっこ 39">
            <a:extLst>
              <a:ext uri="{FF2B5EF4-FFF2-40B4-BE49-F238E27FC236}">
                <a16:creationId xmlns:a16="http://schemas.microsoft.com/office/drawing/2014/main" id="{3109884F-C34A-4EC4-A7F2-E77A0BBD7DDA}"/>
              </a:ext>
            </a:extLst>
          </p:cNvPr>
          <p:cNvSpPr/>
          <p:nvPr/>
        </p:nvSpPr>
        <p:spPr>
          <a:xfrm>
            <a:off x="5685400" y="3317730"/>
            <a:ext cx="243718" cy="288032"/>
          </a:xfrm>
          <a:prstGeom prst="rightBracke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右大かっこ 40">
            <a:extLst>
              <a:ext uri="{FF2B5EF4-FFF2-40B4-BE49-F238E27FC236}">
                <a16:creationId xmlns:a16="http://schemas.microsoft.com/office/drawing/2014/main" id="{42CDB1DB-8987-465F-B550-CEAE02675928}"/>
              </a:ext>
            </a:extLst>
          </p:cNvPr>
          <p:cNvSpPr/>
          <p:nvPr/>
        </p:nvSpPr>
        <p:spPr>
          <a:xfrm>
            <a:off x="5657856" y="2090426"/>
            <a:ext cx="243718" cy="288032"/>
          </a:xfrm>
          <a:prstGeom prst="rightBracke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右大かっこ 41">
            <a:extLst>
              <a:ext uri="{FF2B5EF4-FFF2-40B4-BE49-F238E27FC236}">
                <a16:creationId xmlns:a16="http://schemas.microsoft.com/office/drawing/2014/main" id="{3C3E9070-C7F8-41C2-877B-95675417C457}"/>
              </a:ext>
            </a:extLst>
          </p:cNvPr>
          <p:cNvSpPr/>
          <p:nvPr/>
        </p:nvSpPr>
        <p:spPr>
          <a:xfrm>
            <a:off x="5680989" y="3975794"/>
            <a:ext cx="210948" cy="288032"/>
          </a:xfrm>
          <a:prstGeom prst="rightBracke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右大かっこ 42">
            <a:extLst>
              <a:ext uri="{FF2B5EF4-FFF2-40B4-BE49-F238E27FC236}">
                <a16:creationId xmlns:a16="http://schemas.microsoft.com/office/drawing/2014/main" id="{247BB1E8-4A47-4D41-94DA-1FBC06FB4986}"/>
              </a:ext>
            </a:extLst>
          </p:cNvPr>
          <p:cNvSpPr/>
          <p:nvPr/>
        </p:nvSpPr>
        <p:spPr>
          <a:xfrm>
            <a:off x="5704685" y="5256925"/>
            <a:ext cx="243718" cy="288032"/>
          </a:xfrm>
          <a:prstGeom prst="rightBracke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右大かっこ 43">
            <a:extLst>
              <a:ext uri="{FF2B5EF4-FFF2-40B4-BE49-F238E27FC236}">
                <a16:creationId xmlns:a16="http://schemas.microsoft.com/office/drawing/2014/main" id="{555FC28F-05B3-4B9F-BFDD-0FFEECF0CDFC}"/>
              </a:ext>
            </a:extLst>
          </p:cNvPr>
          <p:cNvSpPr/>
          <p:nvPr/>
        </p:nvSpPr>
        <p:spPr>
          <a:xfrm>
            <a:off x="5713806" y="5778134"/>
            <a:ext cx="187769" cy="306886"/>
          </a:xfrm>
          <a:prstGeom prst="rightBracke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右大かっこ 44">
            <a:extLst>
              <a:ext uri="{FF2B5EF4-FFF2-40B4-BE49-F238E27FC236}">
                <a16:creationId xmlns:a16="http://schemas.microsoft.com/office/drawing/2014/main" id="{B0FAA58B-54BB-4312-9AA5-A8C6AD82B34F}"/>
              </a:ext>
            </a:extLst>
          </p:cNvPr>
          <p:cNvSpPr/>
          <p:nvPr/>
        </p:nvSpPr>
        <p:spPr>
          <a:xfrm>
            <a:off x="5686261" y="4600290"/>
            <a:ext cx="243718" cy="288032"/>
          </a:xfrm>
          <a:prstGeom prst="rightBracke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右大かっこ 45">
            <a:extLst>
              <a:ext uri="{FF2B5EF4-FFF2-40B4-BE49-F238E27FC236}">
                <a16:creationId xmlns:a16="http://schemas.microsoft.com/office/drawing/2014/main" id="{E200754B-8BE0-47E6-9534-4E65D928F25A}"/>
              </a:ext>
            </a:extLst>
          </p:cNvPr>
          <p:cNvSpPr/>
          <p:nvPr/>
        </p:nvSpPr>
        <p:spPr>
          <a:xfrm>
            <a:off x="8008093" y="1529625"/>
            <a:ext cx="243718" cy="288032"/>
          </a:xfrm>
          <a:prstGeom prst="rightBracke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右大かっこ 46">
            <a:extLst>
              <a:ext uri="{FF2B5EF4-FFF2-40B4-BE49-F238E27FC236}">
                <a16:creationId xmlns:a16="http://schemas.microsoft.com/office/drawing/2014/main" id="{53BA6589-32B6-4790-9E88-8AE69DC245BA}"/>
              </a:ext>
            </a:extLst>
          </p:cNvPr>
          <p:cNvSpPr/>
          <p:nvPr/>
        </p:nvSpPr>
        <p:spPr>
          <a:xfrm>
            <a:off x="8051615" y="2872922"/>
            <a:ext cx="243718" cy="288032"/>
          </a:xfrm>
          <a:prstGeom prst="rightBracke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右大かっこ 47">
            <a:extLst>
              <a:ext uri="{FF2B5EF4-FFF2-40B4-BE49-F238E27FC236}">
                <a16:creationId xmlns:a16="http://schemas.microsoft.com/office/drawing/2014/main" id="{F92AC90E-727A-4FAE-942D-F6BF6E96A253}"/>
              </a:ext>
            </a:extLst>
          </p:cNvPr>
          <p:cNvSpPr/>
          <p:nvPr/>
        </p:nvSpPr>
        <p:spPr>
          <a:xfrm>
            <a:off x="8040909" y="3331965"/>
            <a:ext cx="243718" cy="288032"/>
          </a:xfrm>
          <a:prstGeom prst="rightBracke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右大かっこ 48">
            <a:extLst>
              <a:ext uri="{FF2B5EF4-FFF2-40B4-BE49-F238E27FC236}">
                <a16:creationId xmlns:a16="http://schemas.microsoft.com/office/drawing/2014/main" id="{C3C96258-E3A5-4B73-9B40-793DF06A1F49}"/>
              </a:ext>
            </a:extLst>
          </p:cNvPr>
          <p:cNvSpPr/>
          <p:nvPr/>
        </p:nvSpPr>
        <p:spPr>
          <a:xfrm>
            <a:off x="8013365" y="2154121"/>
            <a:ext cx="243718" cy="288032"/>
          </a:xfrm>
          <a:prstGeom prst="rightBracke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右大かっこ 49">
            <a:extLst>
              <a:ext uri="{FF2B5EF4-FFF2-40B4-BE49-F238E27FC236}">
                <a16:creationId xmlns:a16="http://schemas.microsoft.com/office/drawing/2014/main" id="{6C1FE2A0-F018-4D35-B5D7-C504CF0DB114}"/>
              </a:ext>
            </a:extLst>
          </p:cNvPr>
          <p:cNvSpPr/>
          <p:nvPr/>
        </p:nvSpPr>
        <p:spPr>
          <a:xfrm>
            <a:off x="8036498" y="4039489"/>
            <a:ext cx="243718" cy="288032"/>
          </a:xfrm>
          <a:prstGeom prst="rightBracke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右大かっこ 50">
            <a:extLst>
              <a:ext uri="{FF2B5EF4-FFF2-40B4-BE49-F238E27FC236}">
                <a16:creationId xmlns:a16="http://schemas.microsoft.com/office/drawing/2014/main" id="{7D24C2AE-96DF-4467-9186-6CE20CF03410}"/>
              </a:ext>
            </a:extLst>
          </p:cNvPr>
          <p:cNvSpPr/>
          <p:nvPr/>
        </p:nvSpPr>
        <p:spPr>
          <a:xfrm>
            <a:off x="8080020" y="5382786"/>
            <a:ext cx="243718" cy="288032"/>
          </a:xfrm>
          <a:prstGeom prst="rightBracke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右大かっこ 51">
            <a:extLst>
              <a:ext uri="{FF2B5EF4-FFF2-40B4-BE49-F238E27FC236}">
                <a16:creationId xmlns:a16="http://schemas.microsoft.com/office/drawing/2014/main" id="{8619126C-6F3B-42E8-B812-A123D57647A6}"/>
              </a:ext>
            </a:extLst>
          </p:cNvPr>
          <p:cNvSpPr/>
          <p:nvPr/>
        </p:nvSpPr>
        <p:spPr>
          <a:xfrm>
            <a:off x="8069314" y="5841829"/>
            <a:ext cx="243718" cy="288032"/>
          </a:xfrm>
          <a:prstGeom prst="rightBracke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右大かっこ 52">
            <a:extLst>
              <a:ext uri="{FF2B5EF4-FFF2-40B4-BE49-F238E27FC236}">
                <a16:creationId xmlns:a16="http://schemas.microsoft.com/office/drawing/2014/main" id="{6F113D67-E494-451A-9864-212E4AEF3267}"/>
              </a:ext>
            </a:extLst>
          </p:cNvPr>
          <p:cNvSpPr/>
          <p:nvPr/>
        </p:nvSpPr>
        <p:spPr>
          <a:xfrm>
            <a:off x="8041770" y="4663985"/>
            <a:ext cx="243718" cy="288032"/>
          </a:xfrm>
          <a:prstGeom prst="rightBracke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右大かっこ 53">
            <a:extLst>
              <a:ext uri="{FF2B5EF4-FFF2-40B4-BE49-F238E27FC236}">
                <a16:creationId xmlns:a16="http://schemas.microsoft.com/office/drawing/2014/main" id="{09679390-4078-4776-9AC6-34283671371B}"/>
              </a:ext>
            </a:extLst>
          </p:cNvPr>
          <p:cNvSpPr/>
          <p:nvPr/>
        </p:nvSpPr>
        <p:spPr>
          <a:xfrm>
            <a:off x="10197234" y="1536723"/>
            <a:ext cx="295033" cy="265057"/>
          </a:xfrm>
          <a:prstGeom prst="rightBracke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右大かっこ 54">
            <a:extLst>
              <a:ext uri="{FF2B5EF4-FFF2-40B4-BE49-F238E27FC236}">
                <a16:creationId xmlns:a16="http://schemas.microsoft.com/office/drawing/2014/main" id="{ABD33707-87AE-45D1-970B-E261ACFD111A}"/>
              </a:ext>
            </a:extLst>
          </p:cNvPr>
          <p:cNvSpPr/>
          <p:nvPr/>
        </p:nvSpPr>
        <p:spPr>
          <a:xfrm>
            <a:off x="10214896" y="2758012"/>
            <a:ext cx="295033" cy="265057"/>
          </a:xfrm>
          <a:prstGeom prst="rightBracke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右大かっこ 55">
            <a:extLst>
              <a:ext uri="{FF2B5EF4-FFF2-40B4-BE49-F238E27FC236}">
                <a16:creationId xmlns:a16="http://schemas.microsoft.com/office/drawing/2014/main" id="{A2DFE0E9-B8BE-417C-86C0-CF5DD5FE5EDE}"/>
              </a:ext>
            </a:extLst>
          </p:cNvPr>
          <p:cNvSpPr/>
          <p:nvPr/>
        </p:nvSpPr>
        <p:spPr>
          <a:xfrm>
            <a:off x="10240451" y="3310100"/>
            <a:ext cx="295033" cy="265057"/>
          </a:xfrm>
          <a:prstGeom prst="rightBracke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右大かっこ 56">
            <a:extLst>
              <a:ext uri="{FF2B5EF4-FFF2-40B4-BE49-F238E27FC236}">
                <a16:creationId xmlns:a16="http://schemas.microsoft.com/office/drawing/2014/main" id="{31A11330-542E-403F-9401-64BF82ABE043}"/>
              </a:ext>
            </a:extLst>
          </p:cNvPr>
          <p:cNvSpPr/>
          <p:nvPr/>
        </p:nvSpPr>
        <p:spPr>
          <a:xfrm>
            <a:off x="10224486" y="2109281"/>
            <a:ext cx="295033" cy="265057"/>
          </a:xfrm>
          <a:prstGeom prst="rightBracke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右大かっこ 57">
            <a:extLst>
              <a:ext uri="{FF2B5EF4-FFF2-40B4-BE49-F238E27FC236}">
                <a16:creationId xmlns:a16="http://schemas.microsoft.com/office/drawing/2014/main" id="{8DE52229-D214-4087-BF54-E14DA00F6BEC}"/>
              </a:ext>
            </a:extLst>
          </p:cNvPr>
          <p:cNvSpPr/>
          <p:nvPr/>
        </p:nvSpPr>
        <p:spPr>
          <a:xfrm>
            <a:off x="10226468" y="3957226"/>
            <a:ext cx="295033" cy="265057"/>
          </a:xfrm>
          <a:prstGeom prst="rightBracke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右大かっこ 58">
            <a:extLst>
              <a:ext uri="{FF2B5EF4-FFF2-40B4-BE49-F238E27FC236}">
                <a16:creationId xmlns:a16="http://schemas.microsoft.com/office/drawing/2014/main" id="{5E6A5B7E-71E5-4DBF-89D5-51BE4E318F8F}"/>
              </a:ext>
            </a:extLst>
          </p:cNvPr>
          <p:cNvSpPr/>
          <p:nvPr/>
        </p:nvSpPr>
        <p:spPr>
          <a:xfrm>
            <a:off x="10224486" y="5239775"/>
            <a:ext cx="295033" cy="265057"/>
          </a:xfrm>
          <a:prstGeom prst="rightBracke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右大かっこ 59">
            <a:extLst>
              <a:ext uri="{FF2B5EF4-FFF2-40B4-BE49-F238E27FC236}">
                <a16:creationId xmlns:a16="http://schemas.microsoft.com/office/drawing/2014/main" id="{B927E864-B667-4F94-B4F7-9720689B5067}"/>
              </a:ext>
            </a:extLst>
          </p:cNvPr>
          <p:cNvSpPr/>
          <p:nvPr/>
        </p:nvSpPr>
        <p:spPr>
          <a:xfrm>
            <a:off x="10224485" y="5808476"/>
            <a:ext cx="295033" cy="265057"/>
          </a:xfrm>
          <a:prstGeom prst="rightBracke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右大かっこ 60">
            <a:extLst>
              <a:ext uri="{FF2B5EF4-FFF2-40B4-BE49-F238E27FC236}">
                <a16:creationId xmlns:a16="http://schemas.microsoft.com/office/drawing/2014/main" id="{1C0CEF6B-307F-411C-8D22-FA44F32C74A0}"/>
              </a:ext>
            </a:extLst>
          </p:cNvPr>
          <p:cNvSpPr/>
          <p:nvPr/>
        </p:nvSpPr>
        <p:spPr>
          <a:xfrm>
            <a:off x="10208330" y="4499318"/>
            <a:ext cx="295033" cy="265057"/>
          </a:xfrm>
          <a:prstGeom prst="rightBracke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2" name="表 61">
            <a:extLst>
              <a:ext uri="{FF2B5EF4-FFF2-40B4-BE49-F238E27FC236}">
                <a16:creationId xmlns:a16="http://schemas.microsoft.com/office/drawing/2014/main" id="{FAE01BA7-93C7-4619-895B-DE69BB5957F6}"/>
              </a:ext>
            </a:extLst>
          </p:cNvPr>
          <p:cNvGraphicFramePr>
            <a:graphicFrameLocks noGrp="1"/>
          </p:cNvGraphicFramePr>
          <p:nvPr/>
        </p:nvGraphicFramePr>
        <p:xfrm>
          <a:off x="4072126" y="1412776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a(0,1,0,0,0,0)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a(0,1,0,0,0,1)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a(0,1,0,0,1,0)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a(0,1,0,0,1,1)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graphicFrame>
        <p:nvGraphicFramePr>
          <p:cNvPr id="63" name="表 62">
            <a:extLst>
              <a:ext uri="{FF2B5EF4-FFF2-40B4-BE49-F238E27FC236}">
                <a16:creationId xmlns:a16="http://schemas.microsoft.com/office/drawing/2014/main" id="{B5FA3485-1B89-4610-97E5-7BAED816C938}"/>
              </a:ext>
            </a:extLst>
          </p:cNvPr>
          <p:cNvGraphicFramePr>
            <a:graphicFrameLocks noGrp="1"/>
          </p:cNvGraphicFramePr>
          <p:nvPr/>
        </p:nvGraphicFramePr>
        <p:xfrm>
          <a:off x="4082388" y="2636912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a(0,1,0,1,0,0)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a(0,1,0,1,0,1)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a(0,1,0,1,1,0)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a(0,1,0,1,1,1)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graphicFrame>
        <p:nvGraphicFramePr>
          <p:cNvPr id="64" name="表 63">
            <a:extLst>
              <a:ext uri="{FF2B5EF4-FFF2-40B4-BE49-F238E27FC236}">
                <a16:creationId xmlns:a16="http://schemas.microsoft.com/office/drawing/2014/main" id="{FF70A487-4A82-495A-A60B-977A8152A07B}"/>
              </a:ext>
            </a:extLst>
          </p:cNvPr>
          <p:cNvGraphicFramePr>
            <a:graphicFrameLocks noGrp="1"/>
          </p:cNvGraphicFramePr>
          <p:nvPr/>
        </p:nvGraphicFramePr>
        <p:xfrm>
          <a:off x="4082388" y="5085184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a(0,1,1,1,0,0)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a(0,1,1,1,0,1)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a(0,1,1,1,1,0)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a(0,1,1,1,1,1)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graphicFrame>
        <p:nvGraphicFramePr>
          <p:cNvPr id="65" name="表 64">
            <a:extLst>
              <a:ext uri="{FF2B5EF4-FFF2-40B4-BE49-F238E27FC236}">
                <a16:creationId xmlns:a16="http://schemas.microsoft.com/office/drawing/2014/main" id="{9BFD3279-0791-4D13-B739-83449B268714}"/>
              </a:ext>
            </a:extLst>
          </p:cNvPr>
          <p:cNvGraphicFramePr>
            <a:graphicFrameLocks noGrp="1"/>
          </p:cNvGraphicFramePr>
          <p:nvPr/>
        </p:nvGraphicFramePr>
        <p:xfrm>
          <a:off x="4082388" y="3847066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a(0,1,1,0,0,0)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a(0,1,1,0,0,1)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a(0,1,1,0,1,0)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a(0,1,1,0,1,1)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graphicFrame>
        <p:nvGraphicFramePr>
          <p:cNvPr id="66" name="表 65">
            <a:extLst>
              <a:ext uri="{FF2B5EF4-FFF2-40B4-BE49-F238E27FC236}">
                <a16:creationId xmlns:a16="http://schemas.microsoft.com/office/drawing/2014/main" id="{7FA17B2C-A42A-4CA1-9864-C49924E2C18C}"/>
              </a:ext>
            </a:extLst>
          </p:cNvPr>
          <p:cNvGraphicFramePr>
            <a:graphicFrameLocks noGrp="1"/>
          </p:cNvGraphicFramePr>
          <p:nvPr/>
        </p:nvGraphicFramePr>
        <p:xfrm>
          <a:off x="6465124" y="5109571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a(1,0,1,1,0,0)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a(1,0,1,1,0,1)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a(1,0,1,1,1,0)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a(1,0,1,1,1,1)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graphicFrame>
        <p:nvGraphicFramePr>
          <p:cNvPr id="67" name="表 66">
            <a:extLst>
              <a:ext uri="{FF2B5EF4-FFF2-40B4-BE49-F238E27FC236}">
                <a16:creationId xmlns:a16="http://schemas.microsoft.com/office/drawing/2014/main" id="{8D89263A-2245-4DFB-8201-C735A8B084B6}"/>
              </a:ext>
            </a:extLst>
          </p:cNvPr>
          <p:cNvGraphicFramePr>
            <a:graphicFrameLocks noGrp="1"/>
          </p:cNvGraphicFramePr>
          <p:nvPr/>
        </p:nvGraphicFramePr>
        <p:xfrm>
          <a:off x="6465124" y="3871453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a(1,0,1,0,0,0)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a(1,0,1,0,0,1)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a(1,0,1,0,1,0)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a(1,0,1,0,1,1)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graphicFrame>
        <p:nvGraphicFramePr>
          <p:cNvPr id="68" name="表 67">
            <a:extLst>
              <a:ext uri="{FF2B5EF4-FFF2-40B4-BE49-F238E27FC236}">
                <a16:creationId xmlns:a16="http://schemas.microsoft.com/office/drawing/2014/main" id="{33D521B1-6C68-4894-BB5D-01DCB13C8527}"/>
              </a:ext>
            </a:extLst>
          </p:cNvPr>
          <p:cNvGraphicFramePr>
            <a:graphicFrameLocks noGrp="1"/>
          </p:cNvGraphicFramePr>
          <p:nvPr/>
        </p:nvGraphicFramePr>
        <p:xfrm>
          <a:off x="8669660" y="1437163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a(1,1,0,0,0,0)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a(1,1,0,0,0,1)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a(1,1,0,0,1,0)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a(1,1,0,0,1,1)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graphicFrame>
        <p:nvGraphicFramePr>
          <p:cNvPr id="69" name="表 68">
            <a:extLst>
              <a:ext uri="{FF2B5EF4-FFF2-40B4-BE49-F238E27FC236}">
                <a16:creationId xmlns:a16="http://schemas.microsoft.com/office/drawing/2014/main" id="{63F6CB1E-A1D2-4376-8817-3A96D1EB6195}"/>
              </a:ext>
            </a:extLst>
          </p:cNvPr>
          <p:cNvGraphicFramePr>
            <a:graphicFrameLocks noGrp="1"/>
          </p:cNvGraphicFramePr>
          <p:nvPr/>
        </p:nvGraphicFramePr>
        <p:xfrm>
          <a:off x="8679922" y="2661299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a(1,1,0,1,0,0)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a(1,1,0,1,0,1)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a(1,1,0,1,1,0)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a(1,1,0,1,1,1)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graphicFrame>
        <p:nvGraphicFramePr>
          <p:cNvPr id="70" name="表 69">
            <a:extLst>
              <a:ext uri="{FF2B5EF4-FFF2-40B4-BE49-F238E27FC236}">
                <a16:creationId xmlns:a16="http://schemas.microsoft.com/office/drawing/2014/main" id="{4BF11F20-A146-47F4-8138-88434D1FA439}"/>
              </a:ext>
            </a:extLst>
          </p:cNvPr>
          <p:cNvGraphicFramePr>
            <a:graphicFrameLocks noGrp="1"/>
          </p:cNvGraphicFramePr>
          <p:nvPr/>
        </p:nvGraphicFramePr>
        <p:xfrm>
          <a:off x="8679922" y="5109571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a(1,1,1,1,0,0)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a(1,1,1,1,0,1)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a(1,1,1,1,1,0)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a(1,1,1,1,1,1)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graphicFrame>
        <p:nvGraphicFramePr>
          <p:cNvPr id="71" name="表 70">
            <a:extLst>
              <a:ext uri="{FF2B5EF4-FFF2-40B4-BE49-F238E27FC236}">
                <a16:creationId xmlns:a16="http://schemas.microsoft.com/office/drawing/2014/main" id="{CFC0E5E1-170D-4CE2-B7B1-76A7981FABE3}"/>
              </a:ext>
            </a:extLst>
          </p:cNvPr>
          <p:cNvGraphicFramePr>
            <a:graphicFrameLocks noGrp="1"/>
          </p:cNvGraphicFramePr>
          <p:nvPr/>
        </p:nvGraphicFramePr>
        <p:xfrm>
          <a:off x="8679922" y="3871453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a(1,1,1,0,0,0)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a(1,1,1,0,0,1)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a(1,1,1,0,1,0)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a(1,1,1,0,1,1)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graphicFrame>
        <p:nvGraphicFramePr>
          <p:cNvPr id="72" name="表 71">
            <a:extLst>
              <a:ext uri="{FF2B5EF4-FFF2-40B4-BE49-F238E27FC236}">
                <a16:creationId xmlns:a16="http://schemas.microsoft.com/office/drawing/2014/main" id="{13B83248-012F-40E9-8ACC-7E74FFFB2859}"/>
              </a:ext>
            </a:extLst>
          </p:cNvPr>
          <p:cNvGraphicFramePr>
            <a:graphicFrameLocks noGrp="1"/>
          </p:cNvGraphicFramePr>
          <p:nvPr/>
        </p:nvGraphicFramePr>
        <p:xfrm>
          <a:off x="6421104" y="1465930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a(1,0,0,0,0,0)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a(1,0,0,0,0,1)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a(1,0,0,0,1,0)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a(1,0,0,0,1,1)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graphicFrame>
        <p:nvGraphicFramePr>
          <p:cNvPr id="73" name="表 72">
            <a:extLst>
              <a:ext uri="{FF2B5EF4-FFF2-40B4-BE49-F238E27FC236}">
                <a16:creationId xmlns:a16="http://schemas.microsoft.com/office/drawing/2014/main" id="{034CAAF5-7650-4C6A-B77C-C3136E6878F8}"/>
              </a:ext>
            </a:extLst>
          </p:cNvPr>
          <p:cNvGraphicFramePr>
            <a:graphicFrameLocks noGrp="1"/>
          </p:cNvGraphicFramePr>
          <p:nvPr/>
        </p:nvGraphicFramePr>
        <p:xfrm>
          <a:off x="6454860" y="2674741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a(1,0,0,1,0,0)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a(1,0,0,1,0,1)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a(1,0,0,1,1,0)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a(1,0,0,1,1,1)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4739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99C24DA3-E0EE-4CBF-B5C9-6FA84203639D}"/>
              </a:ext>
            </a:extLst>
          </p:cNvPr>
          <p:cNvGraphicFramePr>
            <a:graphicFrameLocks noGrp="1"/>
          </p:cNvGraphicFramePr>
          <p:nvPr/>
        </p:nvGraphicFramePr>
        <p:xfrm>
          <a:off x="1909274" y="1642782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a(0,0,0,0,0,0)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a(0,0,0,0,0,1)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a(0,0,0,0,1,0)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a(0,0,0,0,1,1)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8BEC7503-E2DA-4546-A783-491A71BA0FEF}"/>
              </a:ext>
            </a:extLst>
          </p:cNvPr>
          <p:cNvGraphicFramePr>
            <a:graphicFrameLocks noGrp="1"/>
          </p:cNvGraphicFramePr>
          <p:nvPr/>
        </p:nvGraphicFramePr>
        <p:xfrm>
          <a:off x="1919536" y="2866918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a(0,0,0,1,0,0)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a(0,0,0,1,0,1)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a(0,0,0,1,1,0)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a(0,0,0,1,1,1)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805F3A98-632A-480B-AC79-9258FA114FBE}"/>
              </a:ext>
            </a:extLst>
          </p:cNvPr>
          <p:cNvGraphicFramePr>
            <a:graphicFrameLocks noGrp="1"/>
          </p:cNvGraphicFramePr>
          <p:nvPr/>
        </p:nvGraphicFramePr>
        <p:xfrm>
          <a:off x="1919536" y="5315190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a(0,0,1,1,0,0)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a(0,0,1,1,0,1)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a(0,0,1,1,1,0)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a(0,0,1,1,1,1)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0A7FBD35-E36D-4C05-8D3D-E643C975C009}"/>
              </a:ext>
            </a:extLst>
          </p:cNvPr>
          <p:cNvGraphicFramePr>
            <a:graphicFrameLocks noGrp="1"/>
          </p:cNvGraphicFramePr>
          <p:nvPr/>
        </p:nvGraphicFramePr>
        <p:xfrm>
          <a:off x="1919536" y="4077072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a(0,0,1,0,0,0)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a(0,0,1,0,0,1)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a(0,0,1,0,1,0)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a(0,0,1,0,1,1)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C828D49-1AE5-44B5-919D-3F7DB9A465CE}"/>
              </a:ext>
            </a:extLst>
          </p:cNvPr>
          <p:cNvSpPr/>
          <p:nvPr/>
        </p:nvSpPr>
        <p:spPr>
          <a:xfrm>
            <a:off x="1809276" y="1605941"/>
            <a:ext cx="1784173" cy="494226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D4AD312-8B55-4905-A838-EBCD9C05EF4B}"/>
              </a:ext>
            </a:extLst>
          </p:cNvPr>
          <p:cNvSpPr txBox="1"/>
          <p:nvPr/>
        </p:nvSpPr>
        <p:spPr>
          <a:xfrm>
            <a:off x="2251559" y="1203031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n</a:t>
            </a:r>
            <a:r>
              <a:rPr kumimoji="1" lang="en-US" altLang="ja-JP" dirty="0"/>
              <a:t>ode00</a:t>
            </a:r>
            <a:endParaRPr kumimoji="1" lang="ja-JP" altLang="en-US" dirty="0"/>
          </a:p>
        </p:txBody>
      </p:sp>
      <p:graphicFrame>
        <p:nvGraphicFramePr>
          <p:cNvPr id="11" name="表 10">
            <a:extLst>
              <a:ext uri="{FF2B5EF4-FFF2-40B4-BE49-F238E27FC236}">
                <a16:creationId xmlns:a16="http://schemas.microsoft.com/office/drawing/2014/main" id="{EBBB2A02-4FB8-4F71-9BC9-DB65F632F78C}"/>
              </a:ext>
            </a:extLst>
          </p:cNvPr>
          <p:cNvGraphicFramePr>
            <a:graphicFrameLocks noGrp="1"/>
          </p:cNvGraphicFramePr>
          <p:nvPr/>
        </p:nvGraphicFramePr>
        <p:xfrm>
          <a:off x="4141522" y="1642782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a(0,1,0,0,0,0)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a(0,1,0,0,0,1)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a(0,1,0,0,1,0)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a(0,1,0,0,1,1)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graphicFrame>
        <p:nvGraphicFramePr>
          <p:cNvPr id="12" name="表 11">
            <a:extLst>
              <a:ext uri="{FF2B5EF4-FFF2-40B4-BE49-F238E27FC236}">
                <a16:creationId xmlns:a16="http://schemas.microsoft.com/office/drawing/2014/main" id="{72DDB476-9E22-4B5C-8E4B-CCFAEBFDD01B}"/>
              </a:ext>
            </a:extLst>
          </p:cNvPr>
          <p:cNvGraphicFramePr>
            <a:graphicFrameLocks noGrp="1"/>
          </p:cNvGraphicFramePr>
          <p:nvPr/>
        </p:nvGraphicFramePr>
        <p:xfrm>
          <a:off x="4151784" y="2866918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a(0,1,0,1,0,0)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a(0,1,0,1,0,1)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a(0,1,0,1,1,0)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a(0,1,0,1,1,1)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graphicFrame>
        <p:nvGraphicFramePr>
          <p:cNvPr id="13" name="表 12">
            <a:extLst>
              <a:ext uri="{FF2B5EF4-FFF2-40B4-BE49-F238E27FC236}">
                <a16:creationId xmlns:a16="http://schemas.microsoft.com/office/drawing/2014/main" id="{27C67B77-40AD-45D5-A824-E001BD98F615}"/>
              </a:ext>
            </a:extLst>
          </p:cNvPr>
          <p:cNvGraphicFramePr>
            <a:graphicFrameLocks noGrp="1"/>
          </p:cNvGraphicFramePr>
          <p:nvPr/>
        </p:nvGraphicFramePr>
        <p:xfrm>
          <a:off x="4151784" y="5315190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a(0,1,1,1,0,0)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a(0,1,1,1,0,1)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a(0,1,1,1,1,0)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a(0,1,1,1,1,1)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graphicFrame>
        <p:nvGraphicFramePr>
          <p:cNvPr id="14" name="表 13">
            <a:extLst>
              <a:ext uri="{FF2B5EF4-FFF2-40B4-BE49-F238E27FC236}">
                <a16:creationId xmlns:a16="http://schemas.microsoft.com/office/drawing/2014/main" id="{63CAA373-FA53-4CA8-A7CB-2E5DBA62C260}"/>
              </a:ext>
            </a:extLst>
          </p:cNvPr>
          <p:cNvGraphicFramePr>
            <a:graphicFrameLocks noGrp="1"/>
          </p:cNvGraphicFramePr>
          <p:nvPr/>
        </p:nvGraphicFramePr>
        <p:xfrm>
          <a:off x="4151784" y="4077072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a(0,1,1,0,0,0)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a(0,1,1,0,0,1)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a(0,1,1,0,1,0)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a(0,1,1,0,1,1)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4739444-CF10-4C5C-893F-F6DE66CD25C6}"/>
              </a:ext>
            </a:extLst>
          </p:cNvPr>
          <p:cNvSpPr/>
          <p:nvPr/>
        </p:nvSpPr>
        <p:spPr>
          <a:xfrm>
            <a:off x="4041524" y="1605941"/>
            <a:ext cx="1784173" cy="494226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E499FB7-5DDD-459E-965E-57E5B3B17FD2}"/>
              </a:ext>
            </a:extLst>
          </p:cNvPr>
          <p:cNvSpPr txBox="1"/>
          <p:nvPr/>
        </p:nvSpPr>
        <p:spPr>
          <a:xfrm>
            <a:off x="4483807" y="1203031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n</a:t>
            </a:r>
            <a:r>
              <a:rPr kumimoji="1" lang="en-US" altLang="ja-JP" dirty="0"/>
              <a:t>ode01</a:t>
            </a:r>
            <a:endParaRPr kumimoji="1" lang="ja-JP" altLang="en-US" dirty="0"/>
          </a:p>
        </p:txBody>
      </p:sp>
      <p:graphicFrame>
        <p:nvGraphicFramePr>
          <p:cNvPr id="19" name="表 18">
            <a:extLst>
              <a:ext uri="{FF2B5EF4-FFF2-40B4-BE49-F238E27FC236}">
                <a16:creationId xmlns:a16="http://schemas.microsoft.com/office/drawing/2014/main" id="{358D5D4A-D256-4D8E-A37A-F830AF40770F}"/>
              </a:ext>
            </a:extLst>
          </p:cNvPr>
          <p:cNvGraphicFramePr>
            <a:graphicFrameLocks noGrp="1"/>
          </p:cNvGraphicFramePr>
          <p:nvPr/>
        </p:nvGraphicFramePr>
        <p:xfrm>
          <a:off x="6500060" y="5315190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a(1,0,1,1,0,0)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a(1,0,1,1,0,1)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a(1,0,1,1,1,0)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a(1,0,1,1,1,1)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graphicFrame>
        <p:nvGraphicFramePr>
          <p:cNvPr id="20" name="表 19">
            <a:extLst>
              <a:ext uri="{FF2B5EF4-FFF2-40B4-BE49-F238E27FC236}">
                <a16:creationId xmlns:a16="http://schemas.microsoft.com/office/drawing/2014/main" id="{BB76472F-B67F-4D34-B33B-7601856065B5}"/>
              </a:ext>
            </a:extLst>
          </p:cNvPr>
          <p:cNvGraphicFramePr>
            <a:graphicFrameLocks noGrp="1"/>
          </p:cNvGraphicFramePr>
          <p:nvPr/>
        </p:nvGraphicFramePr>
        <p:xfrm>
          <a:off x="6500060" y="4077072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a(1,0,1,0,0,0)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a(1,0,1,0,0,1)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a(1,0,1,0,1,0)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a(1,0,1,0,1,1)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9736B5B7-BC6A-4D1F-9442-283E3A34BE0F}"/>
              </a:ext>
            </a:extLst>
          </p:cNvPr>
          <p:cNvSpPr/>
          <p:nvPr/>
        </p:nvSpPr>
        <p:spPr>
          <a:xfrm>
            <a:off x="6389800" y="1605941"/>
            <a:ext cx="1784173" cy="494226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66D0DF6-A97D-4481-AAFA-329D30AA1073}"/>
              </a:ext>
            </a:extLst>
          </p:cNvPr>
          <p:cNvSpPr txBox="1"/>
          <p:nvPr/>
        </p:nvSpPr>
        <p:spPr>
          <a:xfrm>
            <a:off x="6832083" y="1203031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n</a:t>
            </a:r>
            <a:r>
              <a:rPr kumimoji="1" lang="en-US" altLang="ja-JP" dirty="0"/>
              <a:t>ode10</a:t>
            </a:r>
            <a:endParaRPr kumimoji="1" lang="ja-JP" altLang="en-US" dirty="0"/>
          </a:p>
        </p:txBody>
      </p:sp>
      <p:graphicFrame>
        <p:nvGraphicFramePr>
          <p:cNvPr id="23" name="表 22">
            <a:extLst>
              <a:ext uri="{FF2B5EF4-FFF2-40B4-BE49-F238E27FC236}">
                <a16:creationId xmlns:a16="http://schemas.microsoft.com/office/drawing/2014/main" id="{1458E95E-CA76-4CC1-B4C6-CCD9D3F2FF94}"/>
              </a:ext>
            </a:extLst>
          </p:cNvPr>
          <p:cNvGraphicFramePr>
            <a:graphicFrameLocks noGrp="1"/>
          </p:cNvGraphicFramePr>
          <p:nvPr/>
        </p:nvGraphicFramePr>
        <p:xfrm>
          <a:off x="8704596" y="1642782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a(1,1,0,0,0,0)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a(1,1,0,0,0,1)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a(1,1,0,0,1,0)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a(1,1,0,0,1,1)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graphicFrame>
        <p:nvGraphicFramePr>
          <p:cNvPr id="24" name="表 23">
            <a:extLst>
              <a:ext uri="{FF2B5EF4-FFF2-40B4-BE49-F238E27FC236}">
                <a16:creationId xmlns:a16="http://schemas.microsoft.com/office/drawing/2014/main" id="{27D5C6B1-0275-42C5-8614-98046F811E56}"/>
              </a:ext>
            </a:extLst>
          </p:cNvPr>
          <p:cNvGraphicFramePr>
            <a:graphicFrameLocks noGrp="1"/>
          </p:cNvGraphicFramePr>
          <p:nvPr/>
        </p:nvGraphicFramePr>
        <p:xfrm>
          <a:off x="8714858" y="2866918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a(1,1,0,1,0,0)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a(1,1,0,1,0,1)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a(1,1,0,1,1,0)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a(1,1,0,1,1,1)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graphicFrame>
        <p:nvGraphicFramePr>
          <p:cNvPr id="25" name="表 24">
            <a:extLst>
              <a:ext uri="{FF2B5EF4-FFF2-40B4-BE49-F238E27FC236}">
                <a16:creationId xmlns:a16="http://schemas.microsoft.com/office/drawing/2014/main" id="{F6248CD5-22D7-4B2B-A5E7-56421C55C8B7}"/>
              </a:ext>
            </a:extLst>
          </p:cNvPr>
          <p:cNvGraphicFramePr>
            <a:graphicFrameLocks noGrp="1"/>
          </p:cNvGraphicFramePr>
          <p:nvPr/>
        </p:nvGraphicFramePr>
        <p:xfrm>
          <a:off x="8714858" y="5315190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a(1,1,1,1,0,0)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a(1,1,1,1,0,1)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a(1,1,1,1,1,0)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a(1,1,1,1,1,1)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graphicFrame>
        <p:nvGraphicFramePr>
          <p:cNvPr id="26" name="表 25">
            <a:extLst>
              <a:ext uri="{FF2B5EF4-FFF2-40B4-BE49-F238E27FC236}">
                <a16:creationId xmlns:a16="http://schemas.microsoft.com/office/drawing/2014/main" id="{CB31A408-18DC-4710-A0B6-F3DB08FB2695}"/>
              </a:ext>
            </a:extLst>
          </p:cNvPr>
          <p:cNvGraphicFramePr>
            <a:graphicFrameLocks noGrp="1"/>
          </p:cNvGraphicFramePr>
          <p:nvPr/>
        </p:nvGraphicFramePr>
        <p:xfrm>
          <a:off x="8714858" y="4077072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a(1,1,1,0,0,0)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a(1,1,1,0,0,1)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a(1,1,1,0,1,0)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a(1,1,1,0,1,1)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4D00F824-D21E-4EA9-B0CE-F5A8A6490E97}"/>
              </a:ext>
            </a:extLst>
          </p:cNvPr>
          <p:cNvSpPr/>
          <p:nvPr/>
        </p:nvSpPr>
        <p:spPr>
          <a:xfrm>
            <a:off x="8604598" y="1605941"/>
            <a:ext cx="1784173" cy="494226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24E383E-66E0-40C9-96A4-7A8C2BDD27C2}"/>
              </a:ext>
            </a:extLst>
          </p:cNvPr>
          <p:cNvSpPr txBox="1"/>
          <p:nvPr/>
        </p:nvSpPr>
        <p:spPr>
          <a:xfrm>
            <a:off x="9046881" y="1203031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n</a:t>
            </a:r>
            <a:r>
              <a:rPr kumimoji="1" lang="en-US" altLang="ja-JP" dirty="0"/>
              <a:t>ode11</a:t>
            </a:r>
            <a:endParaRPr kumimoji="1" lang="ja-JP" altLang="en-US" dirty="0"/>
          </a:p>
        </p:txBody>
      </p:sp>
      <p:graphicFrame>
        <p:nvGraphicFramePr>
          <p:cNvPr id="33" name="表 32">
            <a:extLst>
              <a:ext uri="{FF2B5EF4-FFF2-40B4-BE49-F238E27FC236}">
                <a16:creationId xmlns:a16="http://schemas.microsoft.com/office/drawing/2014/main" id="{A1B17584-FD4B-414A-B65E-5C4D1A3F322A}"/>
              </a:ext>
            </a:extLst>
          </p:cNvPr>
          <p:cNvGraphicFramePr>
            <a:graphicFrameLocks noGrp="1"/>
          </p:cNvGraphicFramePr>
          <p:nvPr/>
        </p:nvGraphicFramePr>
        <p:xfrm>
          <a:off x="6456040" y="1671549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a(1,0,0,0,0,0)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a(1,0,0,0,0,1)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a(1,0,0,0,1,0)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0011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a(1,0,0,0,1,1)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graphicFrame>
        <p:nvGraphicFramePr>
          <p:cNvPr id="34" name="表 33">
            <a:extLst>
              <a:ext uri="{FF2B5EF4-FFF2-40B4-BE49-F238E27FC236}">
                <a16:creationId xmlns:a16="http://schemas.microsoft.com/office/drawing/2014/main" id="{A23F8B6E-BF16-428D-B8B2-8E217EBDFFC2}"/>
              </a:ext>
            </a:extLst>
          </p:cNvPr>
          <p:cNvGraphicFramePr>
            <a:graphicFrameLocks noGrp="1"/>
          </p:cNvGraphicFramePr>
          <p:nvPr/>
        </p:nvGraphicFramePr>
        <p:xfrm>
          <a:off x="6489796" y="2880360"/>
          <a:ext cx="1584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8930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2644835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a(1,0,0,1,0,0)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462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a(1,0,0,1,0,1)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4411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a(1,0,0,1,1,0)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1647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0111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a(1,0,0,1,1,1)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89433"/>
                  </a:ext>
                </a:extLst>
              </a:tr>
            </a:tbl>
          </a:graphicData>
        </a:graphic>
      </p:graphicFrame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7E98229-9603-45D0-9BF8-9B728910C684}"/>
              </a:ext>
            </a:extLst>
          </p:cNvPr>
          <p:cNvSpPr txBox="1"/>
          <p:nvPr/>
        </p:nvSpPr>
        <p:spPr>
          <a:xfrm>
            <a:off x="4840635" y="121106"/>
            <a:ext cx="272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Apply H 1: exchange blocks</a:t>
            </a:r>
            <a:endParaRPr kumimoji="1" lang="ja-JP" altLang="en-US" dirty="0"/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EC377B0B-FDFD-4D1E-81B8-051C07C0355D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3503712" y="2191422"/>
            <a:ext cx="637810" cy="2533722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37A7707A-3329-47C2-8C87-4FB2F53CD575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3503712" y="3415558"/>
            <a:ext cx="648072" cy="2677738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5908E2ED-75B8-4794-8ED7-99217E5B4999}"/>
              </a:ext>
            </a:extLst>
          </p:cNvPr>
          <p:cNvCxnSpPr>
            <a:cxnSpLocks/>
          </p:cNvCxnSpPr>
          <p:nvPr/>
        </p:nvCxnSpPr>
        <p:spPr>
          <a:xfrm flipV="1">
            <a:off x="8066786" y="2191422"/>
            <a:ext cx="637810" cy="2533722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A939F3F4-94FE-48C9-AFF7-2D260B80CD0E}"/>
              </a:ext>
            </a:extLst>
          </p:cNvPr>
          <p:cNvCxnSpPr>
            <a:cxnSpLocks/>
          </p:cNvCxnSpPr>
          <p:nvPr/>
        </p:nvCxnSpPr>
        <p:spPr>
          <a:xfrm flipV="1">
            <a:off x="8066786" y="3415558"/>
            <a:ext cx="648072" cy="2677738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C674CEC2-F801-42A5-9337-E143C44483A2}"/>
              </a:ext>
            </a:extLst>
          </p:cNvPr>
          <p:cNvSpPr txBox="1"/>
          <p:nvPr/>
        </p:nvSpPr>
        <p:spPr>
          <a:xfrm>
            <a:off x="4321922" y="700628"/>
            <a:ext cx="4151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Swap data in memory blocks</a:t>
            </a:r>
            <a:r>
              <a:rPr lang="ja-JP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ja-JP" sz="2400" b="1" dirty="0">
                <a:solidFill>
                  <a:srgbClr val="FF0000"/>
                </a:solidFill>
              </a:rPr>
              <a:t>…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083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E9D6A0B-0021-4E54-A91D-5A9A1FBF8B34}"/>
              </a:ext>
            </a:extLst>
          </p:cNvPr>
          <p:cNvSpPr/>
          <p:nvPr/>
        </p:nvSpPr>
        <p:spPr>
          <a:xfrm>
            <a:off x="3611723" y="7237340"/>
            <a:ext cx="3240360" cy="3693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C73216E-B5D5-43F1-BD28-A8AD62CDFA99}"/>
              </a:ext>
            </a:extLst>
          </p:cNvPr>
          <p:cNvSpPr txBox="1"/>
          <p:nvPr/>
        </p:nvSpPr>
        <p:spPr>
          <a:xfrm>
            <a:off x="3738483" y="7211321"/>
            <a:ext cx="3058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| 0 0 n</a:t>
            </a:r>
            <a:r>
              <a:rPr kumimoji="1" lang="en-US" altLang="ja-JP" baseline="-25000" dirty="0"/>
              <a:t>26</a:t>
            </a:r>
            <a:r>
              <a:rPr kumimoji="1" lang="en-US" altLang="ja-JP" dirty="0"/>
              <a:t> n</a:t>
            </a:r>
            <a:r>
              <a:rPr kumimoji="1" lang="en-US" altLang="ja-JP" baseline="-25000" dirty="0"/>
              <a:t>25</a:t>
            </a:r>
            <a:r>
              <a:rPr kumimoji="1" lang="en-US" altLang="ja-JP" dirty="0"/>
              <a:t> n</a:t>
            </a:r>
            <a:r>
              <a:rPr kumimoji="1" lang="en-US" altLang="ja-JP" baseline="-25000" dirty="0"/>
              <a:t>24</a:t>
            </a:r>
            <a:r>
              <a:rPr kumimoji="1" lang="en-US" altLang="ja-JP" dirty="0"/>
              <a:t> … n</a:t>
            </a:r>
            <a:r>
              <a:rPr kumimoji="1" lang="en-US" altLang="ja-JP" baseline="-25000" dirty="0"/>
              <a:t>1</a:t>
            </a:r>
            <a:r>
              <a:rPr kumimoji="1" lang="en-US" altLang="ja-JP" dirty="0"/>
              <a:t> n</a:t>
            </a:r>
            <a:r>
              <a:rPr kumimoji="1" lang="en-US" altLang="ja-JP" baseline="-25000" dirty="0"/>
              <a:t>0</a:t>
            </a:r>
            <a:r>
              <a:rPr kumimoji="1" lang="en-US" altLang="ja-JP" dirty="0"/>
              <a:t> &gt;   2GB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62853D5-6E7B-4FE1-9EF6-B1E2A6B4C666}"/>
              </a:ext>
            </a:extLst>
          </p:cNvPr>
          <p:cNvSpPr txBox="1"/>
          <p:nvPr/>
        </p:nvSpPr>
        <p:spPr>
          <a:xfrm>
            <a:off x="4007769" y="126095"/>
            <a:ext cx="332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Bit-swap algorithm for inter-node</a:t>
            </a:r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6C78FED-5C80-4D39-ABBC-4F34C5ABDA67}"/>
              </a:ext>
            </a:extLst>
          </p:cNvPr>
          <p:cNvSpPr/>
          <p:nvPr/>
        </p:nvSpPr>
        <p:spPr>
          <a:xfrm>
            <a:off x="2776876" y="1114847"/>
            <a:ext cx="2887076" cy="52664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D208FBD-61F7-4E03-9C9E-BE75C080F925}"/>
              </a:ext>
            </a:extLst>
          </p:cNvPr>
          <p:cNvSpPr txBox="1"/>
          <p:nvPr/>
        </p:nvSpPr>
        <p:spPr>
          <a:xfrm>
            <a:off x="2854040" y="1190876"/>
            <a:ext cx="1153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dirty="0"/>
          </a:p>
          <a:p>
            <a:r>
              <a:rPr kumimoji="1" lang="en-US" altLang="ja-JP" dirty="0"/>
              <a:t>a</a:t>
            </a:r>
            <a:r>
              <a:rPr lang="en-US" altLang="ja-JP" dirty="0"/>
              <a:t>(0,0,0,*)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01B6B50-0B49-45B0-B01E-713F60DAB09C}"/>
              </a:ext>
            </a:extLst>
          </p:cNvPr>
          <p:cNvSpPr/>
          <p:nvPr/>
        </p:nvSpPr>
        <p:spPr>
          <a:xfrm>
            <a:off x="2826114" y="1191098"/>
            <a:ext cx="1253662" cy="12306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3A12875-860A-4F91-AAAF-F453D7E849CD}"/>
              </a:ext>
            </a:extLst>
          </p:cNvPr>
          <p:cNvSpPr txBox="1"/>
          <p:nvPr/>
        </p:nvSpPr>
        <p:spPr>
          <a:xfrm>
            <a:off x="2723999" y="681516"/>
            <a:ext cx="1499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node</a:t>
            </a:r>
            <a:r>
              <a:rPr lang="en-US" altLang="ja-JP" dirty="0"/>
              <a:t> </a:t>
            </a:r>
            <a:r>
              <a:rPr lang="en-US" altLang="ja-JP" i="1" dirty="0"/>
              <a:t>n</a:t>
            </a:r>
            <a:r>
              <a:rPr lang="en-US" altLang="ja-JP" i="1" baseline="-25000" dirty="0"/>
              <a:t>0</a:t>
            </a:r>
            <a:r>
              <a:rPr lang="en-US" altLang="ja-JP" i="1" dirty="0"/>
              <a:t>n</a:t>
            </a:r>
            <a:r>
              <a:rPr lang="en-US" altLang="ja-JP" i="1" baseline="-25000" dirty="0"/>
              <a:t>1</a:t>
            </a:r>
            <a:r>
              <a:rPr lang="en-US" altLang="ja-JP" i="1" dirty="0"/>
              <a:t>n</a:t>
            </a:r>
            <a:r>
              <a:rPr lang="en-US" altLang="ja-JP" i="1" baseline="-25000" dirty="0"/>
              <a:t>2</a:t>
            </a:r>
            <a:r>
              <a:rPr lang="en-US" altLang="ja-JP" i="1" dirty="0"/>
              <a:t>…</a:t>
            </a:r>
            <a:endParaRPr kumimoji="1" lang="ja-JP" altLang="en-US" i="1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04AA178-C1B7-4F00-B53E-D605054264CE}"/>
              </a:ext>
            </a:extLst>
          </p:cNvPr>
          <p:cNvSpPr txBox="1"/>
          <p:nvPr/>
        </p:nvSpPr>
        <p:spPr>
          <a:xfrm>
            <a:off x="2876466" y="2493587"/>
            <a:ext cx="1103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dirty="0"/>
          </a:p>
          <a:p>
            <a:r>
              <a:rPr kumimoji="1" lang="en-US" altLang="ja-JP" dirty="0"/>
              <a:t>a</a:t>
            </a:r>
            <a:r>
              <a:rPr lang="en-US" altLang="ja-JP" dirty="0"/>
              <a:t>(0,1,0,*)</a:t>
            </a:r>
          </a:p>
          <a:p>
            <a:endParaRPr lang="en-US" altLang="ja-JP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AB82F16-EB5C-4EAB-B0B4-5E415A6B3AB1}"/>
              </a:ext>
            </a:extLst>
          </p:cNvPr>
          <p:cNvSpPr/>
          <p:nvPr/>
        </p:nvSpPr>
        <p:spPr>
          <a:xfrm>
            <a:off x="2854040" y="2493587"/>
            <a:ext cx="1225736" cy="12177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7C8EA70-C895-4D9E-9D55-D669B566BF78}"/>
              </a:ext>
            </a:extLst>
          </p:cNvPr>
          <p:cNvSpPr txBox="1"/>
          <p:nvPr/>
        </p:nvSpPr>
        <p:spPr>
          <a:xfrm>
            <a:off x="2876466" y="3753383"/>
            <a:ext cx="1131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dirty="0"/>
          </a:p>
          <a:p>
            <a:r>
              <a:rPr kumimoji="1" lang="en-US" altLang="ja-JP" dirty="0"/>
              <a:t>a</a:t>
            </a:r>
            <a:r>
              <a:rPr lang="en-US" altLang="ja-JP" dirty="0"/>
              <a:t>(1,0,0,*)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5EEA9C85-3740-4C0D-B762-79B1DB2BFCCD}"/>
              </a:ext>
            </a:extLst>
          </p:cNvPr>
          <p:cNvSpPr/>
          <p:nvPr/>
        </p:nvSpPr>
        <p:spPr>
          <a:xfrm>
            <a:off x="2854040" y="3753383"/>
            <a:ext cx="1225736" cy="11879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A3502BB-8A72-430B-8EC2-F8B7B816863C}"/>
              </a:ext>
            </a:extLst>
          </p:cNvPr>
          <p:cNvSpPr txBox="1"/>
          <p:nvPr/>
        </p:nvSpPr>
        <p:spPr>
          <a:xfrm>
            <a:off x="2878066" y="5013177"/>
            <a:ext cx="1129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dirty="0"/>
          </a:p>
          <a:p>
            <a:r>
              <a:rPr kumimoji="1" lang="en-US" altLang="ja-JP" dirty="0"/>
              <a:t>a</a:t>
            </a:r>
            <a:r>
              <a:rPr lang="en-US" altLang="ja-JP" dirty="0"/>
              <a:t>(1,1,0,*)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FFB82952-B5A8-4F26-A0A0-10FD47808B3C}"/>
              </a:ext>
            </a:extLst>
          </p:cNvPr>
          <p:cNvSpPr/>
          <p:nvPr/>
        </p:nvSpPr>
        <p:spPr>
          <a:xfrm>
            <a:off x="2848406" y="4983373"/>
            <a:ext cx="1225736" cy="12306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E9AF9703-ACB4-40E6-A8DF-8068C41F08E0}"/>
              </a:ext>
            </a:extLst>
          </p:cNvPr>
          <p:cNvSpPr txBox="1"/>
          <p:nvPr/>
        </p:nvSpPr>
        <p:spPr>
          <a:xfrm>
            <a:off x="6998500" y="1363138"/>
            <a:ext cx="241662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 bit swap:  swap of 1/2</a:t>
            </a:r>
          </a:p>
          <a:p>
            <a:endParaRPr lang="en-US" altLang="ja-JP" dirty="0"/>
          </a:p>
          <a:p>
            <a:r>
              <a:rPr lang="en-US" altLang="ja-JP" dirty="0"/>
              <a:t>2 bit swap: swap of  3/4</a:t>
            </a:r>
          </a:p>
          <a:p>
            <a:endParaRPr lang="en-US" altLang="ja-JP" dirty="0"/>
          </a:p>
          <a:p>
            <a:r>
              <a:rPr lang="en-US" altLang="ja-JP" dirty="0"/>
              <a:t>3 bit swap: swap of 7/8</a:t>
            </a:r>
            <a:r>
              <a:rPr lang="ja-JP" altLang="en-US" dirty="0"/>
              <a:t> 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en-US" altLang="ja-JP" dirty="0"/>
              <a:t>…</a:t>
            </a:r>
            <a:endParaRPr kumimoji="1"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CE446A0-5154-4EC8-8912-FE9B513DAB67}"/>
              </a:ext>
            </a:extLst>
          </p:cNvPr>
          <p:cNvSpPr txBox="1"/>
          <p:nvPr/>
        </p:nvSpPr>
        <p:spPr>
          <a:xfrm>
            <a:off x="4209029" y="1196851"/>
            <a:ext cx="1153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dirty="0"/>
          </a:p>
          <a:p>
            <a:r>
              <a:rPr kumimoji="1" lang="en-US" altLang="ja-JP" dirty="0"/>
              <a:t>a</a:t>
            </a:r>
            <a:r>
              <a:rPr lang="en-US" altLang="ja-JP" dirty="0"/>
              <a:t>(0,0,1,*)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BF3C1B03-E7B4-4719-84E9-263D56DB8F86}"/>
              </a:ext>
            </a:extLst>
          </p:cNvPr>
          <p:cNvSpPr/>
          <p:nvPr/>
        </p:nvSpPr>
        <p:spPr>
          <a:xfrm>
            <a:off x="4181103" y="1197073"/>
            <a:ext cx="1253662" cy="12306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8D0EAB2-AD15-4EAE-AD60-0C23EAF2772C}"/>
              </a:ext>
            </a:extLst>
          </p:cNvPr>
          <p:cNvSpPr txBox="1"/>
          <p:nvPr/>
        </p:nvSpPr>
        <p:spPr>
          <a:xfrm>
            <a:off x="4231456" y="2509913"/>
            <a:ext cx="1082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dirty="0"/>
          </a:p>
          <a:p>
            <a:r>
              <a:rPr kumimoji="1" lang="en-US" altLang="ja-JP" dirty="0"/>
              <a:t>a</a:t>
            </a:r>
            <a:r>
              <a:rPr lang="en-US" altLang="ja-JP" dirty="0"/>
              <a:t>(0,1,1,*)</a:t>
            </a:r>
          </a:p>
          <a:p>
            <a:endParaRPr lang="en-US" altLang="ja-JP" dirty="0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ABC7E156-6E7F-43A1-A3EF-953B049D93A2}"/>
              </a:ext>
            </a:extLst>
          </p:cNvPr>
          <p:cNvSpPr/>
          <p:nvPr/>
        </p:nvSpPr>
        <p:spPr>
          <a:xfrm>
            <a:off x="4209029" y="2499562"/>
            <a:ext cx="1225736" cy="12177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72CA2D6-BC4E-44BC-8BE3-5779C537ABD2}"/>
              </a:ext>
            </a:extLst>
          </p:cNvPr>
          <p:cNvSpPr txBox="1"/>
          <p:nvPr/>
        </p:nvSpPr>
        <p:spPr>
          <a:xfrm>
            <a:off x="4231455" y="3759358"/>
            <a:ext cx="1131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dirty="0"/>
          </a:p>
          <a:p>
            <a:r>
              <a:rPr kumimoji="1" lang="en-US" altLang="ja-JP" dirty="0"/>
              <a:t>a</a:t>
            </a:r>
            <a:r>
              <a:rPr lang="en-US" altLang="ja-JP" dirty="0"/>
              <a:t>(1,0,1,*)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22106C7B-D779-4A0E-8C38-7306DC7BA587}"/>
              </a:ext>
            </a:extLst>
          </p:cNvPr>
          <p:cNvSpPr/>
          <p:nvPr/>
        </p:nvSpPr>
        <p:spPr>
          <a:xfrm>
            <a:off x="4209029" y="3759358"/>
            <a:ext cx="1225736" cy="11879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CE30529-4FBD-411B-8745-F74835FA617D}"/>
              </a:ext>
            </a:extLst>
          </p:cNvPr>
          <p:cNvSpPr txBox="1"/>
          <p:nvPr/>
        </p:nvSpPr>
        <p:spPr>
          <a:xfrm>
            <a:off x="4233055" y="5019152"/>
            <a:ext cx="1129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dirty="0"/>
          </a:p>
          <a:p>
            <a:r>
              <a:rPr kumimoji="1" lang="en-US" altLang="ja-JP" dirty="0"/>
              <a:t>a</a:t>
            </a:r>
            <a:r>
              <a:rPr lang="en-US" altLang="ja-JP" dirty="0"/>
              <a:t>(1,1,1,*)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F6255E89-2CC8-4A31-972F-2F57F9BDDF2D}"/>
              </a:ext>
            </a:extLst>
          </p:cNvPr>
          <p:cNvSpPr/>
          <p:nvPr/>
        </p:nvSpPr>
        <p:spPr>
          <a:xfrm>
            <a:off x="4203395" y="4989348"/>
            <a:ext cx="1225736" cy="12306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0882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B640D88-3ABA-430F-AA82-5CBE70B7F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808" y="231115"/>
            <a:ext cx="8028384" cy="295139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194F34C-E973-4445-B79D-C9FE23032B41}"/>
              </a:ext>
            </a:extLst>
          </p:cNvPr>
          <p:cNvSpPr txBox="1"/>
          <p:nvPr/>
        </p:nvSpPr>
        <p:spPr>
          <a:xfrm>
            <a:off x="7631484" y="3641095"/>
            <a:ext cx="294183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 </a:t>
            </a:r>
            <a:r>
              <a:rPr kumimoji="1" lang="en-US" altLang="ja-JP" dirty="0" err="1"/>
              <a:t>Normalied</a:t>
            </a:r>
            <a:r>
              <a:rPr kumimoji="1" lang="en-US" altLang="ja-JP" dirty="0"/>
              <a:t> elapsed </a:t>
            </a:r>
            <a:r>
              <a:rPr lang="en-US" altLang="ja-JP" dirty="0"/>
              <a:t>time </a:t>
            </a:r>
            <a:r>
              <a:rPr kumimoji="1" lang="en-US" altLang="ja-JP" dirty="0"/>
              <a:t>by </a:t>
            </a:r>
          </a:p>
          <a:p>
            <a:r>
              <a:rPr kumimoji="1" lang="en-US" altLang="ja-JP" dirty="0"/>
              <a:t>elapsed time of 32 </a:t>
            </a:r>
            <a:r>
              <a:rPr kumimoji="1" lang="en-US" altLang="ja-JP" dirty="0" err="1"/>
              <a:t>qbits</a:t>
            </a:r>
            <a:r>
              <a:rPr kumimoji="1" lang="en-US" altLang="ja-JP" dirty="0"/>
              <a:t> case</a:t>
            </a:r>
          </a:p>
          <a:p>
            <a:endParaRPr lang="en-US" altLang="ja-JP" dirty="0"/>
          </a:p>
          <a:p>
            <a:r>
              <a:rPr kumimoji="1" lang="en-US" altLang="ja-JP" dirty="0"/>
              <a:t>Normalization factors: </a:t>
            </a:r>
          </a:p>
          <a:p>
            <a:r>
              <a:rPr kumimoji="1" lang="ja-JP" altLang="en-US" dirty="0"/>
              <a:t> ・</a:t>
            </a:r>
            <a:r>
              <a:rPr kumimoji="1" lang="en-US" altLang="ja-JP" dirty="0"/>
              <a:t>JUQUEEN                  1.2sec</a:t>
            </a:r>
          </a:p>
          <a:p>
            <a:r>
              <a:rPr lang="ja-JP" altLang="en-US" dirty="0"/>
              <a:t> ・</a:t>
            </a:r>
            <a:r>
              <a:rPr lang="en-US" altLang="ja-JP" dirty="0"/>
              <a:t>K                                 1.0sec</a:t>
            </a:r>
          </a:p>
          <a:p>
            <a:r>
              <a:rPr kumimoji="1" lang="ja-JP" altLang="en-US" dirty="0"/>
              <a:t> ・</a:t>
            </a:r>
            <a:r>
              <a:rPr kumimoji="1" lang="en-US" altLang="ja-JP" dirty="0"/>
              <a:t>Sunway </a:t>
            </a:r>
            <a:r>
              <a:rPr kumimoji="1" lang="en-US" altLang="ja-JP" dirty="0" err="1"/>
              <a:t>TaihuLight</a:t>
            </a:r>
            <a:r>
              <a:rPr kumimoji="1" lang="en-US" altLang="ja-JP" dirty="0"/>
              <a:t>  7.7sec</a:t>
            </a:r>
          </a:p>
          <a:p>
            <a:r>
              <a:rPr lang="ja-JP" altLang="en-US" dirty="0"/>
              <a:t> ・</a:t>
            </a:r>
            <a:r>
              <a:rPr lang="en-US" altLang="ja-JP" dirty="0"/>
              <a:t>JURECA                      1.9sec</a:t>
            </a:r>
          </a:p>
          <a:p>
            <a:r>
              <a:rPr kumimoji="1" lang="ja-JP" altLang="en-US" dirty="0"/>
              <a:t> ・</a:t>
            </a:r>
            <a:r>
              <a:rPr kumimoji="1" lang="en-US" altLang="ja-JP" dirty="0"/>
              <a:t>JUWELS                     1.3sec</a:t>
            </a:r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5A02B51-1F26-40CB-A3F8-368891226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50" y="3334468"/>
            <a:ext cx="6014732" cy="352353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0B8C0EF-352A-45A7-ACF1-555284B55206}"/>
              </a:ext>
            </a:extLst>
          </p:cNvPr>
          <p:cNvSpPr txBox="1"/>
          <p:nvPr/>
        </p:nvSpPr>
        <p:spPr>
          <a:xfrm>
            <a:off x="6188702" y="3027658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b="1" dirty="0">
                <a:solidFill>
                  <a:srgbClr val="FF0000"/>
                </a:solidFill>
              </a:rPr>
              <a:t>No.1 in 2016</a:t>
            </a:r>
          </a:p>
          <a:p>
            <a:pPr algn="ctr"/>
            <a:r>
              <a:rPr kumimoji="1" lang="en-US" altLang="ja-JP" sz="1200" b="1" dirty="0">
                <a:solidFill>
                  <a:srgbClr val="FF0000"/>
                </a:solidFill>
              </a:rPr>
              <a:t>93PFLOPS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65A1D73-E7AB-49D4-8631-B418D9F7BDE1}"/>
              </a:ext>
            </a:extLst>
          </p:cNvPr>
          <p:cNvSpPr txBox="1"/>
          <p:nvPr/>
        </p:nvSpPr>
        <p:spPr>
          <a:xfrm>
            <a:off x="865258" y="3299261"/>
            <a:ext cx="1789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Double precision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716E2F9-4649-4579-B633-E023FCE5D158}"/>
              </a:ext>
            </a:extLst>
          </p:cNvPr>
          <p:cNvSpPr txBox="1"/>
          <p:nvPr/>
        </p:nvSpPr>
        <p:spPr>
          <a:xfrm>
            <a:off x="4873937" y="3010055"/>
            <a:ext cx="995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b="1" dirty="0">
                <a:solidFill>
                  <a:srgbClr val="FF0000"/>
                </a:solidFill>
              </a:rPr>
              <a:t>No.5 in 2013</a:t>
            </a:r>
          </a:p>
          <a:p>
            <a:pPr algn="ctr"/>
            <a:r>
              <a:rPr kumimoji="1" lang="en-US" altLang="ja-JP" sz="1200" b="1" dirty="0">
                <a:solidFill>
                  <a:srgbClr val="FF0000"/>
                </a:solidFill>
              </a:rPr>
              <a:t>5PFLOPS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1B3A17A-52B2-4C17-A32E-04E5ABE521C3}"/>
              </a:ext>
            </a:extLst>
          </p:cNvPr>
          <p:cNvSpPr txBox="1"/>
          <p:nvPr/>
        </p:nvSpPr>
        <p:spPr>
          <a:xfrm>
            <a:off x="3718662" y="2992451"/>
            <a:ext cx="995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b="1" dirty="0">
                <a:solidFill>
                  <a:srgbClr val="FF0000"/>
                </a:solidFill>
              </a:rPr>
              <a:t>No.1 in 2011</a:t>
            </a:r>
          </a:p>
          <a:p>
            <a:pPr algn="ctr"/>
            <a:r>
              <a:rPr lang="en-US" altLang="ja-JP" sz="1200" b="1" dirty="0">
                <a:solidFill>
                  <a:srgbClr val="FF0000"/>
                </a:solidFill>
              </a:rPr>
              <a:t>10</a:t>
            </a:r>
            <a:r>
              <a:rPr kumimoji="1" lang="en-US" altLang="ja-JP" sz="1200" b="1" dirty="0">
                <a:solidFill>
                  <a:srgbClr val="FF0000"/>
                </a:solidFill>
              </a:rPr>
              <a:t>PFLOPS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8811AE3-A98E-4DB6-AA13-A117290433ED}"/>
              </a:ext>
            </a:extLst>
          </p:cNvPr>
          <p:cNvSpPr txBox="1"/>
          <p:nvPr/>
        </p:nvSpPr>
        <p:spPr>
          <a:xfrm>
            <a:off x="6629632" y="6396054"/>
            <a:ext cx="5562368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l"/>
            <a:r>
              <a:rPr lang="en-US" altLang="ja-JP" sz="1200" b="0" i="0" u="none" strike="noStrike" baseline="0" dirty="0">
                <a:latin typeface="F57"/>
              </a:rPr>
              <a:t>H. De </a:t>
            </a:r>
            <a:r>
              <a:rPr lang="en-US" altLang="ja-JP" sz="1200" b="0" i="0" u="none" strike="noStrike" baseline="0" dirty="0" err="1">
                <a:latin typeface="F57"/>
              </a:rPr>
              <a:t>Raedt</a:t>
            </a:r>
            <a:r>
              <a:rPr lang="en-US" altLang="ja-JP" sz="1200" b="0" i="0" u="none" strike="noStrike" baseline="0" dirty="0">
                <a:latin typeface="F57"/>
              </a:rPr>
              <a:t>, F. </a:t>
            </a:r>
            <a:r>
              <a:rPr lang="en-US" altLang="ja-JP" sz="1200" b="0" i="0" u="none" strike="noStrike" baseline="0" dirty="0" err="1">
                <a:latin typeface="F57"/>
              </a:rPr>
              <a:t>Jin</a:t>
            </a:r>
            <a:r>
              <a:rPr lang="en-US" altLang="ja-JP" sz="1200" b="0" i="0" u="none" strike="noStrike" baseline="0" dirty="0">
                <a:latin typeface="F57"/>
              </a:rPr>
              <a:t>, D. </a:t>
            </a:r>
            <a:r>
              <a:rPr lang="en-US" altLang="ja-JP" sz="1200" b="0" i="0" u="none" strike="noStrike" baseline="0" dirty="0" err="1">
                <a:latin typeface="F57"/>
              </a:rPr>
              <a:t>Wilsch</a:t>
            </a:r>
            <a:r>
              <a:rPr lang="en-US" altLang="ja-JP" sz="1200" b="0" i="0" u="none" strike="noStrike" baseline="0" dirty="0">
                <a:latin typeface="F57"/>
              </a:rPr>
              <a:t>, M. </a:t>
            </a:r>
            <a:r>
              <a:rPr lang="en-US" altLang="ja-JP" sz="1200" b="0" i="0" u="none" strike="noStrike" baseline="0" dirty="0" err="1">
                <a:latin typeface="F57"/>
              </a:rPr>
              <a:t>Nocon</a:t>
            </a:r>
            <a:r>
              <a:rPr lang="en-US" altLang="ja-JP" sz="1200" b="0" i="0" u="none" strike="noStrike" baseline="0" dirty="0">
                <a:latin typeface="F57"/>
              </a:rPr>
              <a:t>, N. Yoshioka, N. Ito, S. Yuan and </a:t>
            </a:r>
            <a:r>
              <a:rPr lang="fr-FR" altLang="ja-JP" sz="1200" b="0" i="0" u="none" strike="noStrike" baseline="0" dirty="0">
                <a:latin typeface="F57"/>
              </a:rPr>
              <a:t>K. Michielsen, </a:t>
            </a:r>
          </a:p>
          <a:p>
            <a:pPr algn="l"/>
            <a:r>
              <a:rPr kumimoji="0" lang="fr-FR" altLang="ja-JP" sz="12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57"/>
                <a:ea typeface="+mj-ea"/>
                <a:cs typeface="+mj-cs"/>
                <a:sym typeface="Helvetica Neue"/>
              </a:rPr>
              <a:t>Comp. Phys. Comm. Vol.237 (2019) p.47-61</a:t>
            </a:r>
            <a:endParaRPr kumimoji="0" lang="ja-JP" alt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34437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6128E69-85F5-4D8F-A3AC-64B78A965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291" y="2325112"/>
            <a:ext cx="5400600" cy="3761612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194F34C-E973-4445-B79D-C9FE23032B41}"/>
              </a:ext>
            </a:extLst>
          </p:cNvPr>
          <p:cNvSpPr txBox="1"/>
          <p:nvPr/>
        </p:nvSpPr>
        <p:spPr>
          <a:xfrm>
            <a:off x="7780867" y="2794112"/>
            <a:ext cx="299473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 </a:t>
            </a:r>
            <a:r>
              <a:rPr kumimoji="1" lang="en-US" altLang="ja-JP" dirty="0" err="1"/>
              <a:t>Normalied</a:t>
            </a:r>
            <a:r>
              <a:rPr kumimoji="1" lang="en-US" altLang="ja-JP" dirty="0"/>
              <a:t> elapsed </a:t>
            </a:r>
            <a:r>
              <a:rPr lang="en-US" altLang="ja-JP" dirty="0"/>
              <a:t>time </a:t>
            </a:r>
            <a:r>
              <a:rPr kumimoji="1" lang="en-US" altLang="ja-JP" dirty="0"/>
              <a:t>by </a:t>
            </a:r>
          </a:p>
          <a:p>
            <a:r>
              <a:rPr kumimoji="1" lang="en-US" altLang="ja-JP" dirty="0"/>
              <a:t>elapsed time of 35 </a:t>
            </a:r>
            <a:r>
              <a:rPr kumimoji="1" lang="en-US" altLang="ja-JP" dirty="0" err="1"/>
              <a:t>qbits</a:t>
            </a:r>
            <a:r>
              <a:rPr kumimoji="1" lang="en-US" altLang="ja-JP" dirty="0"/>
              <a:t> case</a:t>
            </a:r>
          </a:p>
          <a:p>
            <a:endParaRPr lang="en-US" altLang="ja-JP" dirty="0"/>
          </a:p>
          <a:p>
            <a:r>
              <a:rPr kumimoji="1" lang="en-US" altLang="ja-JP" dirty="0"/>
              <a:t>Normalization factors: </a:t>
            </a:r>
          </a:p>
          <a:p>
            <a:r>
              <a:rPr kumimoji="1" lang="ja-JP" altLang="en-US" dirty="0"/>
              <a:t> ・</a:t>
            </a:r>
            <a:r>
              <a:rPr kumimoji="1" lang="en-US" altLang="ja-JP" dirty="0"/>
              <a:t>JUQUEEN                   2.7sec</a:t>
            </a:r>
          </a:p>
          <a:p>
            <a:r>
              <a:rPr lang="ja-JP" altLang="en-US" dirty="0"/>
              <a:t> ・</a:t>
            </a:r>
            <a:r>
              <a:rPr lang="en-US" altLang="ja-JP" dirty="0"/>
              <a:t>K                                  3.8sec</a:t>
            </a:r>
          </a:p>
          <a:p>
            <a:r>
              <a:rPr kumimoji="1" lang="ja-JP" altLang="en-US" dirty="0"/>
              <a:t> ・</a:t>
            </a:r>
            <a:r>
              <a:rPr kumimoji="1" lang="en-US" altLang="ja-JP" dirty="0"/>
              <a:t>Sunway </a:t>
            </a:r>
            <a:r>
              <a:rPr kumimoji="1" lang="en-US" altLang="ja-JP" dirty="0" err="1"/>
              <a:t>TaihuLight</a:t>
            </a:r>
            <a:r>
              <a:rPr kumimoji="1" lang="en-US" altLang="ja-JP" dirty="0"/>
              <a:t> 19.9sec</a:t>
            </a:r>
          </a:p>
          <a:p>
            <a:r>
              <a:rPr lang="ja-JP" altLang="en-US" dirty="0"/>
              <a:t> ・</a:t>
            </a:r>
            <a:r>
              <a:rPr lang="en-US" altLang="ja-JP" dirty="0"/>
              <a:t>JURECA                       2.4sec</a:t>
            </a:r>
          </a:p>
          <a:p>
            <a:r>
              <a:rPr kumimoji="1" lang="ja-JP" altLang="en-US" dirty="0"/>
              <a:t> ・</a:t>
            </a:r>
            <a:r>
              <a:rPr kumimoji="1" lang="en-US" altLang="ja-JP" dirty="0"/>
              <a:t>JUWELS                      2.2sec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CD7457A-6531-4826-A2D5-4985E2E13E7B}"/>
              </a:ext>
            </a:extLst>
          </p:cNvPr>
          <p:cNvSpPr txBox="1"/>
          <p:nvPr/>
        </p:nvSpPr>
        <p:spPr>
          <a:xfrm>
            <a:off x="1823132" y="627778"/>
            <a:ext cx="863653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3403BD"/>
                </a:solidFill>
              </a:rPr>
              <a:t>Performance: one Hadamard operation for all </a:t>
            </a:r>
            <a:r>
              <a:rPr kumimoji="1" lang="en-US" altLang="ja-JP" sz="2800" b="1" dirty="0" err="1">
                <a:solidFill>
                  <a:srgbClr val="3403BD"/>
                </a:solidFill>
              </a:rPr>
              <a:t>qbits</a:t>
            </a:r>
            <a:endParaRPr kumimoji="1" lang="en-US" altLang="ja-JP" sz="2800" b="1" dirty="0">
              <a:solidFill>
                <a:srgbClr val="3403BD"/>
              </a:solidFill>
            </a:endParaRPr>
          </a:p>
          <a:p>
            <a:endParaRPr lang="en-US" altLang="ja-JP" sz="2800" b="1" dirty="0">
              <a:solidFill>
                <a:srgbClr val="3403BD"/>
              </a:solidFill>
            </a:endParaRPr>
          </a:p>
          <a:p>
            <a:r>
              <a:rPr kumimoji="1" lang="en-US" altLang="ja-JP" sz="2800" b="1" dirty="0">
                <a:solidFill>
                  <a:srgbClr val="FF0000"/>
                </a:solidFill>
              </a:rPr>
              <a:t>more </a:t>
            </a:r>
            <a:r>
              <a:rPr kumimoji="1" lang="en-US" altLang="ja-JP" sz="2800" b="1" dirty="0" err="1">
                <a:solidFill>
                  <a:srgbClr val="FF0000"/>
                </a:solidFill>
              </a:rPr>
              <a:t>qbits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 </a:t>
            </a:r>
            <a:r>
              <a:rPr kumimoji="1" lang="en-US" altLang="ja-JP" sz="2800" b="1" dirty="0">
                <a:solidFill>
                  <a:srgbClr val="3403BD"/>
                </a:solidFill>
              </a:rPr>
              <a:t>with 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reduced precision </a:t>
            </a:r>
            <a:r>
              <a:rPr kumimoji="1" lang="en-US" altLang="ja-JP" sz="2800" b="1" dirty="0">
                <a:solidFill>
                  <a:srgbClr val="3403BD"/>
                </a:solidFill>
              </a:rPr>
              <a:t>using 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one-byte coding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4F3DC3A-C38A-4059-94D7-F01869C669F5}"/>
              </a:ext>
            </a:extLst>
          </p:cNvPr>
          <p:cNvSpPr txBox="1"/>
          <p:nvPr/>
        </p:nvSpPr>
        <p:spPr>
          <a:xfrm>
            <a:off x="6629632" y="6230222"/>
            <a:ext cx="5562368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l"/>
            <a:r>
              <a:rPr lang="en-US" altLang="ja-JP" sz="1200" b="0" i="0" u="none" strike="noStrike" baseline="0" dirty="0">
                <a:latin typeface="F57"/>
              </a:rPr>
              <a:t>H. De </a:t>
            </a:r>
            <a:r>
              <a:rPr lang="en-US" altLang="ja-JP" sz="1200" b="0" i="0" u="none" strike="noStrike" baseline="0" dirty="0" err="1">
                <a:latin typeface="F57"/>
              </a:rPr>
              <a:t>Raedt</a:t>
            </a:r>
            <a:r>
              <a:rPr lang="en-US" altLang="ja-JP" sz="1200" b="0" i="0" u="none" strike="noStrike" baseline="0" dirty="0">
                <a:latin typeface="F57"/>
              </a:rPr>
              <a:t>, F. </a:t>
            </a:r>
            <a:r>
              <a:rPr lang="en-US" altLang="ja-JP" sz="1200" b="0" i="0" u="none" strike="noStrike" baseline="0" dirty="0" err="1">
                <a:latin typeface="F57"/>
              </a:rPr>
              <a:t>Jin</a:t>
            </a:r>
            <a:r>
              <a:rPr lang="en-US" altLang="ja-JP" sz="1200" b="0" i="0" u="none" strike="noStrike" baseline="0" dirty="0">
                <a:latin typeface="F57"/>
              </a:rPr>
              <a:t>, D. </a:t>
            </a:r>
            <a:r>
              <a:rPr lang="en-US" altLang="ja-JP" sz="1200" b="0" i="0" u="none" strike="noStrike" baseline="0" dirty="0" err="1">
                <a:latin typeface="F57"/>
              </a:rPr>
              <a:t>Wilsch</a:t>
            </a:r>
            <a:r>
              <a:rPr lang="en-US" altLang="ja-JP" sz="1200" b="0" i="0" u="none" strike="noStrike" baseline="0" dirty="0">
                <a:latin typeface="F57"/>
              </a:rPr>
              <a:t>, M. </a:t>
            </a:r>
            <a:r>
              <a:rPr lang="en-US" altLang="ja-JP" sz="1200" b="0" i="0" u="none" strike="noStrike" baseline="0" dirty="0" err="1">
                <a:latin typeface="F57"/>
              </a:rPr>
              <a:t>Nocon</a:t>
            </a:r>
            <a:r>
              <a:rPr lang="en-US" altLang="ja-JP" sz="1200" b="0" i="0" u="none" strike="noStrike" baseline="0" dirty="0">
                <a:latin typeface="F57"/>
              </a:rPr>
              <a:t>, N. Yoshioka, N. Ito, S. Yuan and </a:t>
            </a:r>
            <a:r>
              <a:rPr lang="fr-FR" altLang="ja-JP" sz="1200" b="0" i="0" u="none" strike="noStrike" baseline="0" dirty="0">
                <a:latin typeface="F57"/>
              </a:rPr>
              <a:t>K. Michielsen, </a:t>
            </a:r>
          </a:p>
          <a:p>
            <a:pPr algn="l"/>
            <a:r>
              <a:rPr kumimoji="0" lang="fr-FR" altLang="ja-JP" sz="12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57"/>
                <a:ea typeface="+mj-ea"/>
                <a:cs typeface="+mj-cs"/>
                <a:sym typeface="Helvetica Neue"/>
              </a:rPr>
              <a:t>Comp. Phys. Comm. Vol.237 (2019) p.47-61</a:t>
            </a:r>
            <a:endParaRPr kumimoji="0" lang="ja-JP" alt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48643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D38A801-2570-21D0-8019-84C25E0EA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710-AB81-4862-90B3-ABBBEF9EBC28}" type="slidenum">
              <a:rPr kumimoji="1" lang="ja-JP" altLang="en-US" smtClean="0"/>
              <a:t>19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7176161-6506-216A-B25E-53AE8A715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5275"/>
            <a:ext cx="12192000" cy="608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23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1970" name="Picture 2" descr="P7129626">
            <a:extLst>
              <a:ext uri="{FF2B5EF4-FFF2-40B4-BE49-F238E27FC236}">
                <a16:creationId xmlns:a16="http://schemas.microsoft.com/office/drawing/2014/main" id="{5516D5A1-43F2-44D6-87FC-D1BF3675F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901" y="2464940"/>
            <a:ext cx="5481375" cy="411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1971" name="Text Box 3">
            <a:extLst>
              <a:ext uri="{FF2B5EF4-FFF2-40B4-BE49-F238E27FC236}">
                <a16:creationId xmlns:a16="http://schemas.microsoft.com/office/drawing/2014/main" id="{A847A2FD-AB1C-46B6-8ACA-83E2EF9CB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997" y="0"/>
            <a:ext cx="8869736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1" dirty="0"/>
              <a:t>ISING MACHINE   m-TIS</a:t>
            </a:r>
          </a:p>
          <a:p>
            <a:r>
              <a:rPr lang="en-US" altLang="ja-JP" sz="2000" b="1" dirty="0"/>
              <a:t>           - first </a:t>
            </a:r>
            <a:r>
              <a:rPr lang="en-US" altLang="ja-JP" sz="2000" b="1" dirty="0" err="1"/>
              <a:t>Ising</a:t>
            </a:r>
            <a:r>
              <a:rPr lang="en-US" altLang="ja-JP" sz="2000" b="1" dirty="0"/>
              <a:t> annealer in Japan, second after A. T. </a:t>
            </a:r>
            <a:r>
              <a:rPr lang="en-US" altLang="ja-JP" sz="2000" b="1" dirty="0" err="1"/>
              <a:t>Ogielski</a:t>
            </a:r>
            <a:r>
              <a:rPr lang="en-US" altLang="ja-JP" sz="2000" b="1" dirty="0"/>
              <a:t> in 1985 at Bell Lab. </a:t>
            </a:r>
          </a:p>
          <a:p>
            <a:r>
              <a:rPr lang="en-US" altLang="ja-JP" sz="1600" b="1" dirty="0"/>
              <a:t>    </a:t>
            </a:r>
            <a:r>
              <a:rPr lang="en-US" altLang="ja-JP" sz="1400" dirty="0"/>
              <a:t>N. Ito, M. Taiji, M. Suzuki, R. Ishibashi, K. Kobayashi, K. </a:t>
            </a:r>
            <a:r>
              <a:rPr lang="en-US" altLang="ja-JP" sz="1400" dirty="0" err="1"/>
              <a:t>Mitsubo</a:t>
            </a:r>
            <a:r>
              <a:rPr lang="en-US" altLang="ja-JP" sz="1400" dirty="0"/>
              <a:t> and S. Katsura, </a:t>
            </a:r>
          </a:p>
          <a:p>
            <a:r>
              <a:rPr lang="en-US" altLang="ja-JP" sz="1400" dirty="0"/>
              <a:t>       in "Computer Simulation Studies in Condensed Matter Physics III", </a:t>
            </a:r>
          </a:p>
          <a:p>
            <a:r>
              <a:rPr lang="en-US" altLang="ja-JP" sz="1400" dirty="0"/>
              <a:t>      edited by D. P. Landau, K. K. Mon and H.-B. Schuettler (Springer--Verlag, 1991) (1991) p.201-203. </a:t>
            </a:r>
          </a:p>
          <a:p>
            <a:r>
              <a:rPr lang="en-US" altLang="ja-JP" sz="1400" dirty="0"/>
              <a:t>    M. Taiji, N. Ito and M. Suzuki, Rev. Sci. </a:t>
            </a:r>
            <a:r>
              <a:rPr lang="en-US" altLang="ja-JP" sz="1400" dirty="0" err="1"/>
              <a:t>Intrum</a:t>
            </a:r>
            <a:r>
              <a:rPr lang="en-US" altLang="ja-JP" sz="1400" dirty="0"/>
              <a:t>. 59 (1988) p.2483 </a:t>
            </a:r>
          </a:p>
          <a:p>
            <a:r>
              <a:rPr lang="en-US" altLang="ja-JP" sz="1400" dirty="0"/>
              <a:t>    N. Ito, M. Taiji and M. Suzuki, in "Computational Approaches in Condensed Matter Physics", </a:t>
            </a:r>
          </a:p>
          <a:p>
            <a:r>
              <a:rPr lang="en-US" altLang="ja-JP" sz="1400" dirty="0"/>
              <a:t>          edited by S. Miyashita, M. </a:t>
            </a:r>
            <a:r>
              <a:rPr lang="en-US" altLang="ja-JP" sz="1400" dirty="0" err="1"/>
              <a:t>Imada</a:t>
            </a:r>
            <a:r>
              <a:rPr lang="en-US" altLang="ja-JP" sz="1400" dirty="0"/>
              <a:t> and H. Takayama (Springer-Verlag, 1992) (1992) p.297-298.</a:t>
            </a:r>
          </a:p>
        </p:txBody>
      </p:sp>
    </p:spTree>
    <p:extLst>
      <p:ext uri="{BB962C8B-B14F-4D97-AF65-F5344CB8AC3E}">
        <p14:creationId xmlns:p14="http://schemas.microsoft.com/office/powerpoint/2010/main" val="345341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D882ADB-3E70-498D-A9D1-A2F35B175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710-AB81-4862-90B3-ABBBEF9EBC28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7CEFBD5-81CF-4351-84D5-F6816AA1BC7C}"/>
              </a:ext>
            </a:extLst>
          </p:cNvPr>
          <p:cNvSpPr txBox="1"/>
          <p:nvPr/>
        </p:nvSpPr>
        <p:spPr>
          <a:xfrm>
            <a:off x="3224235" y="5551142"/>
            <a:ext cx="2785374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dirty="0" err="1">
                <a:solidFill>
                  <a:srgbClr val="000000"/>
                </a:solidFill>
              </a:rPr>
              <a:t>c</a:t>
            </a:r>
            <a:r>
              <a:rPr kumimoji="0" lang="en-US" altLang="ja-JP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f</a:t>
            </a:r>
            <a:r>
              <a:rPr kumimoji="0" lang="en-US" altLang="ja-JP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   on K,  35 qubits:  1.2 sec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dirty="0">
                <a:solidFill>
                  <a:srgbClr val="000000"/>
                </a:solidFill>
              </a:rPr>
              <a:t>                  40 qubits:  2.0 sec</a:t>
            </a:r>
            <a:r>
              <a:rPr kumimoji="0" lang="en-US" altLang="ja-JP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</a:t>
            </a: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7" name="テキスト プレースホルダー 2">
            <a:extLst>
              <a:ext uri="{FF2B5EF4-FFF2-40B4-BE49-F238E27FC236}">
                <a16:creationId xmlns:a16="http://schemas.microsoft.com/office/drawing/2014/main" id="{E191992C-890D-CE54-DBCF-4348E4BB6283}"/>
              </a:ext>
            </a:extLst>
          </p:cNvPr>
          <p:cNvSpPr txBox="1">
            <a:spLocks/>
          </p:cNvSpPr>
          <p:nvPr/>
        </p:nvSpPr>
        <p:spPr>
          <a:xfrm>
            <a:off x="1901786" y="307159"/>
            <a:ext cx="8841331" cy="531993"/>
          </a:xfrm>
          <a:prstGeom prst="rect">
            <a:avLst/>
          </a:prstGeom>
        </p:spPr>
        <p:txBody>
          <a:bodyPr vert="horz" lIns="77925" tIns="38963" rIns="77925" bIns="38963" rtlCol="0">
            <a:noAutofit/>
          </a:bodyPr>
          <a:lstStyle>
            <a:lvl1pPr marL="308439" indent="-308439">
              <a:lnSpc>
                <a:spcPct val="100000"/>
              </a:lnSpc>
              <a:spcBef>
                <a:spcPts val="1136"/>
              </a:spcBef>
              <a:buClr>
                <a:srgbClr val="B01F28"/>
              </a:buClr>
              <a:buSzPct val="80000"/>
              <a:buFont typeface="Wingdings" panose="05000000000000000000" pitchFamily="2" charset="2"/>
              <a:buChar char="l"/>
              <a:defRPr sz="2533" b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Meiryo UI"/>
              </a:defRPr>
            </a:lvl1pPr>
            <a:lvl2pPr marL="616878" indent="-313849">
              <a:lnSpc>
                <a:spcPct val="100000"/>
              </a:lnSpc>
              <a:spcBef>
                <a:spcPts val="1136"/>
              </a:spcBef>
              <a:buClr>
                <a:srgbClr val="B01F28"/>
              </a:buClr>
              <a:buSzPct val="65000"/>
              <a:buFont typeface="Wingdings" panose="05000000000000000000" pitchFamily="2" charset="2"/>
              <a:buChar char="l"/>
              <a:defRPr sz="2533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Meiryo UI"/>
              </a:defRPr>
            </a:lvl2pPr>
            <a:lvl3pPr marL="919904" indent="-303027">
              <a:lnSpc>
                <a:spcPct val="100000"/>
              </a:lnSpc>
              <a:spcBef>
                <a:spcPts val="1136"/>
              </a:spcBef>
              <a:buClr>
                <a:srgbClr val="B01F28"/>
              </a:buClr>
              <a:buSzPct val="45000"/>
              <a:buFont typeface="Wingdings" panose="05000000000000000000" pitchFamily="2" charset="2"/>
              <a:buChar char="l"/>
              <a:defRPr sz="2267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Meiryo UI"/>
              </a:defRPr>
            </a:lvl3pPr>
            <a:lvl4pPr marL="1224735" indent="-304831">
              <a:lnSpc>
                <a:spcPct val="100000"/>
              </a:lnSpc>
              <a:spcBef>
                <a:spcPts val="1136"/>
              </a:spcBef>
              <a:buClr>
                <a:srgbClr val="B01F28"/>
              </a:buClr>
              <a:buSzPct val="130000"/>
              <a:buFont typeface="Adobe Caslon Pro Bold" panose="0205070206050A020403" pitchFamily="18" charset="0"/>
              <a:buChar char="-"/>
              <a:defRPr sz="20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Meiryo UI"/>
              </a:defRPr>
            </a:lvl4pPr>
            <a:lvl5pPr marL="1529566" indent="-304831">
              <a:lnSpc>
                <a:spcPct val="90000"/>
              </a:lnSpc>
              <a:spcBef>
                <a:spcPts val="1136"/>
              </a:spcBef>
              <a:buClr>
                <a:srgbClr val="B01F28"/>
              </a:buClr>
              <a:buSzPct val="110000"/>
              <a:buFont typeface="Adobe Caslon Pro" panose="0205050205050A020403" pitchFamily="18" charset="0"/>
              <a:buChar char="-"/>
              <a:defRPr sz="1867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Meiryo UI"/>
              </a:defRPr>
            </a:lvl5pPr>
            <a:lvl6pPr marL="2597375" indent="0">
              <a:lnSpc>
                <a:spcPct val="90000"/>
              </a:lnSpc>
              <a:spcBef>
                <a:spcPts val="1136"/>
              </a:spcBef>
              <a:buClr>
                <a:srgbClr val="B01F28"/>
              </a:buClr>
              <a:buSzPct val="100000"/>
              <a:buFont typeface="Meiryo UI" panose="020B0604030504040204" pitchFamily="50" charset="-128"/>
              <a:buNone/>
              <a:defRPr sz="1867">
                <a:latin typeface="Meiryo UI"/>
                <a:ea typeface="Meiryo UI"/>
                <a:cs typeface="Meiryo UI"/>
                <a:sym typeface="Meiryo UI"/>
              </a:defRPr>
            </a:lvl6pPr>
            <a:lvl7pPr marL="3347728" indent="-230878">
              <a:lnSpc>
                <a:spcPct val="90000"/>
              </a:lnSpc>
              <a:spcBef>
                <a:spcPts val="1136"/>
              </a:spcBef>
              <a:buClr>
                <a:srgbClr val="B01F28"/>
              </a:buClr>
              <a:buSzPct val="100000"/>
              <a:buFont typeface="Wingdings"/>
              <a:buChar char="•"/>
              <a:defRPr sz="1867">
                <a:latin typeface="Meiryo UI"/>
                <a:ea typeface="Meiryo UI"/>
                <a:cs typeface="Meiryo UI"/>
                <a:sym typeface="Meiryo UI"/>
              </a:defRPr>
            </a:lvl7pPr>
            <a:lvl8pPr marL="3867205" indent="-230878">
              <a:lnSpc>
                <a:spcPct val="90000"/>
              </a:lnSpc>
              <a:spcBef>
                <a:spcPts val="1136"/>
              </a:spcBef>
              <a:buClr>
                <a:srgbClr val="B01F28"/>
              </a:buClr>
              <a:buSzPct val="100000"/>
              <a:buFont typeface="Wingdings"/>
              <a:buChar char="•"/>
              <a:defRPr sz="1867">
                <a:latin typeface="Meiryo UI"/>
                <a:ea typeface="Meiryo UI"/>
                <a:cs typeface="Meiryo UI"/>
                <a:sym typeface="Meiryo UI"/>
              </a:defRPr>
            </a:lvl8pPr>
            <a:lvl9pPr marL="4386680" indent="-230878">
              <a:lnSpc>
                <a:spcPct val="90000"/>
              </a:lnSpc>
              <a:spcBef>
                <a:spcPts val="1136"/>
              </a:spcBef>
              <a:buClr>
                <a:srgbClr val="B01F28"/>
              </a:buClr>
              <a:buSzPct val="100000"/>
              <a:buFont typeface="Wingdings"/>
              <a:buChar char="•"/>
              <a:defRPr sz="1867">
                <a:latin typeface="Meiryo UI"/>
                <a:ea typeface="Meiryo UI"/>
                <a:cs typeface="Meiryo UI"/>
                <a:sym typeface="Meiryo UI"/>
              </a:defRPr>
            </a:lvl9pPr>
          </a:lstStyle>
          <a:p>
            <a:r>
              <a:rPr kumimoji="0" lang="en-US" altLang="ja-JP" sz="2000" kern="0" dirty="0">
                <a:solidFill>
                  <a:schemeClr val="tx1"/>
                </a:solidFill>
              </a:rPr>
              <a:t>Performance of Hadamard benchmark(once) on the “</a:t>
            </a:r>
            <a:r>
              <a:rPr kumimoji="0" lang="en-US" altLang="ja-JP" sz="2000" kern="0" dirty="0" err="1">
                <a:solidFill>
                  <a:schemeClr val="tx1"/>
                </a:solidFill>
              </a:rPr>
              <a:t>Fugaku</a:t>
            </a:r>
            <a:r>
              <a:rPr kumimoji="0" lang="en-US" altLang="ja-JP" sz="2000" kern="0" dirty="0">
                <a:solidFill>
                  <a:schemeClr val="tx1"/>
                </a:solidFill>
              </a:rPr>
              <a:t>”</a:t>
            </a:r>
          </a:p>
          <a:p>
            <a:pPr marL="0" indent="0">
              <a:buNone/>
            </a:pPr>
            <a:endParaRPr kumimoji="1" lang="ja-JP" altLang="en-US" sz="2000" kern="0" dirty="0">
              <a:solidFill>
                <a:schemeClr val="tx1"/>
              </a:solidFill>
            </a:endParaRPr>
          </a:p>
          <a:p>
            <a:pPr lvl="1"/>
            <a:endParaRPr kumimoji="1" lang="ja-JP" altLang="en-US" sz="2000" kern="0" dirty="0">
              <a:solidFill>
                <a:schemeClr val="tx1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1488FAF-D775-7ABA-3473-147EFE9A88CF}"/>
              </a:ext>
            </a:extLst>
          </p:cNvPr>
          <p:cNvSpPr txBox="1"/>
          <p:nvPr/>
        </p:nvSpPr>
        <p:spPr>
          <a:xfrm>
            <a:off x="7050900" y="5458808"/>
            <a:ext cx="3053862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sz="1600" dirty="0"/>
              <a:t>no unit</a:t>
            </a:r>
            <a:r>
              <a:rPr lang="ja-JP" altLang="en-US" sz="1600" dirty="0"/>
              <a:t>：</a:t>
            </a:r>
            <a:r>
              <a:rPr lang="en-US" altLang="ja-JP" sz="1600" dirty="0"/>
              <a:t>basic parallelization using 2</a:t>
            </a:r>
            <a:r>
              <a:rPr lang="ja-JP" altLang="en-US" sz="1600" baseline="30000" dirty="0"/>
              <a:t>𝑀</a:t>
            </a:r>
            <a:r>
              <a:rPr lang="ja-JP" altLang="en-US" sz="1600" dirty="0"/>
              <a:t> </a:t>
            </a:r>
            <a:r>
              <a:rPr lang="en-US" altLang="ja-JP" sz="1600" dirty="0"/>
              <a:t>processes</a:t>
            </a:r>
            <a:endParaRPr lang="ja-JP" altLang="en-US" sz="1600" dirty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sz="1600" dirty="0"/>
              <a:t>others</a:t>
            </a:r>
            <a:r>
              <a:rPr lang="ja-JP" altLang="en-US" sz="1600" dirty="0"/>
              <a:t>：</a:t>
            </a:r>
            <a:r>
              <a:rPr lang="en-US" altLang="ja-JP" sz="1600" dirty="0"/>
              <a:t>non 2</a:t>
            </a:r>
            <a:r>
              <a:rPr lang="ja-JP" altLang="en-US" sz="1600" baseline="30000" dirty="0"/>
              <a:t>𝑀</a:t>
            </a:r>
            <a:r>
              <a:rPr lang="ja-JP" altLang="en-US" sz="1600" dirty="0"/>
              <a:t> </a:t>
            </a:r>
            <a:r>
              <a:rPr lang="en-US" altLang="ja-JP" sz="1600" dirty="0"/>
              <a:t>parallelization</a:t>
            </a:r>
            <a:endParaRPr lang="ja-JP" altLang="en-US" sz="1600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D95A185-5750-5B2E-7D2A-616AE5D2E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6980"/>
            <a:ext cx="12192000" cy="406400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81B64D7-1DBC-FEB6-3335-532C0E610622}"/>
              </a:ext>
            </a:extLst>
          </p:cNvPr>
          <p:cNvSpPr txBox="1"/>
          <p:nvPr/>
        </p:nvSpPr>
        <p:spPr>
          <a:xfrm>
            <a:off x="3458253" y="3497255"/>
            <a:ext cx="797650" cy="24621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32,768 nodes</a:t>
            </a:r>
            <a:endParaRPr kumimoji="0" lang="ja-JP" alt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3791893-8656-1C37-E2ED-86A6AB5D3F18}"/>
              </a:ext>
            </a:extLst>
          </p:cNvPr>
          <p:cNvSpPr txBox="1"/>
          <p:nvPr/>
        </p:nvSpPr>
        <p:spPr>
          <a:xfrm>
            <a:off x="3458253" y="3251038"/>
            <a:ext cx="797650" cy="24621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sz="1000" dirty="0">
                <a:solidFill>
                  <a:srgbClr val="000000"/>
                </a:solidFill>
              </a:rPr>
              <a:t>24,576</a:t>
            </a:r>
            <a:r>
              <a:rPr kumimoji="0" lang="en-US" altLang="ja-JP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nodes</a:t>
            </a:r>
            <a:endParaRPr kumimoji="0" lang="ja-JP" alt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884B57C-225D-65C9-C347-E4B4C9A5A9A3}"/>
              </a:ext>
            </a:extLst>
          </p:cNvPr>
          <p:cNvSpPr txBox="1"/>
          <p:nvPr/>
        </p:nvSpPr>
        <p:spPr>
          <a:xfrm>
            <a:off x="3458253" y="2102542"/>
            <a:ext cx="797650" cy="24621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sz="1000" dirty="0">
                <a:solidFill>
                  <a:srgbClr val="000000"/>
                </a:solidFill>
              </a:rPr>
              <a:t>27,648</a:t>
            </a:r>
            <a:r>
              <a:rPr kumimoji="0" lang="en-US" altLang="ja-JP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nodes</a:t>
            </a:r>
            <a:endParaRPr kumimoji="0" lang="ja-JP" alt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5B0D076-2520-00C1-E794-3BDDE6B845BC}"/>
              </a:ext>
            </a:extLst>
          </p:cNvPr>
          <p:cNvSpPr txBox="1"/>
          <p:nvPr/>
        </p:nvSpPr>
        <p:spPr>
          <a:xfrm>
            <a:off x="3502311" y="2850101"/>
            <a:ext cx="797650" cy="24621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sz="1000" dirty="0">
                <a:solidFill>
                  <a:srgbClr val="000000"/>
                </a:solidFill>
              </a:rPr>
              <a:t>49,152</a:t>
            </a:r>
            <a:r>
              <a:rPr kumimoji="0" lang="en-US" altLang="ja-JP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nodes</a:t>
            </a:r>
            <a:endParaRPr kumimoji="0" lang="ja-JP" alt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CD3C012-DC38-73AC-575E-4C57AE6F44B0}"/>
              </a:ext>
            </a:extLst>
          </p:cNvPr>
          <p:cNvSpPr txBox="1"/>
          <p:nvPr/>
        </p:nvSpPr>
        <p:spPr>
          <a:xfrm>
            <a:off x="3753663" y="1794353"/>
            <a:ext cx="797650" cy="24621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sz="1000" dirty="0">
                <a:solidFill>
                  <a:srgbClr val="000000"/>
                </a:solidFill>
              </a:rPr>
              <a:t>55,296</a:t>
            </a:r>
            <a:r>
              <a:rPr kumimoji="0" lang="en-US" altLang="ja-JP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nodes</a:t>
            </a:r>
            <a:endParaRPr kumimoji="0" lang="ja-JP" alt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60744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D63B262-A7EB-4944-B910-0A741B99B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710-AB81-4862-90B3-ABBBEF9EBC28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CA33916-03DA-40D6-8A2F-50B9811AC819}"/>
              </a:ext>
            </a:extLst>
          </p:cNvPr>
          <p:cNvSpPr txBox="1"/>
          <p:nvPr/>
        </p:nvSpPr>
        <p:spPr>
          <a:xfrm>
            <a:off x="242622" y="841314"/>
            <a:ext cx="5106522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algn="l" rtl="0" latinLnBrk="1" hangingPunct="0"/>
            <a:r>
              <a:rPr lang="en-US" altLang="ja-JP" sz="2000" b="1" dirty="0">
                <a:solidFill>
                  <a:srgbClr val="0000FF"/>
                </a:solidFill>
              </a:rPr>
              <a:t>Limitations of the qubit-swap implementations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56F029F-942E-450D-BE93-BA905571AB5F}"/>
              </a:ext>
            </a:extLst>
          </p:cNvPr>
          <p:cNvSpPr txBox="1"/>
          <p:nvPr/>
        </p:nvSpPr>
        <p:spPr>
          <a:xfrm>
            <a:off x="242622" y="1221109"/>
            <a:ext cx="5347687" cy="23082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l" rtl="0" latinLnBrk="1" hangingPunct="0"/>
            <a:r>
              <a:rPr lang="en-US" altLang="ja-JP" b="1" dirty="0">
                <a:solidFill>
                  <a:srgbClr val="3333FF"/>
                </a:solidFill>
              </a:rPr>
              <a:t>Number of coefficients on each node is </a:t>
            </a:r>
            <a:r>
              <a:rPr lang="en-US" altLang="ja-JP" b="1" i="1" dirty="0">
                <a:solidFill>
                  <a:srgbClr val="3333FF"/>
                </a:solidFill>
              </a:rPr>
              <a:t>2</a:t>
            </a:r>
            <a:r>
              <a:rPr lang="en-US" altLang="ja-JP" b="1" i="1" baseline="30000" dirty="0">
                <a:solidFill>
                  <a:srgbClr val="3333FF"/>
                </a:solidFill>
              </a:rPr>
              <a:t>n</a:t>
            </a:r>
            <a:r>
              <a:rPr lang="en-US" altLang="ja-JP" b="1" dirty="0">
                <a:solidFill>
                  <a:srgbClr val="3333FF"/>
                </a:solidFill>
              </a:rPr>
              <a:t>.</a:t>
            </a:r>
          </a:p>
          <a:p>
            <a:pPr algn="l" rtl="0" latinLnBrk="1" hangingPunct="0"/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               memory per node     available memory </a:t>
            </a:r>
          </a:p>
          <a:p>
            <a:pPr algn="l" rtl="0" latinLnBrk="1" hangingPunct="0"/>
            <a:r>
              <a:rPr lang="en-US" altLang="ja-JP" dirty="0">
                <a:solidFill>
                  <a:schemeClr val="tx1"/>
                </a:solidFill>
              </a:rPr>
              <a:t>      K                16GB                                 8 GB</a:t>
            </a:r>
          </a:p>
          <a:p>
            <a:pPr algn="l" rtl="0" latinLnBrk="1" hangingPunct="0"/>
            <a:r>
              <a:rPr lang="en-US" altLang="ja-JP" dirty="0" err="1">
                <a:solidFill>
                  <a:schemeClr val="tx1"/>
                </a:solidFill>
              </a:rPr>
              <a:t>Fugaku</a:t>
            </a:r>
            <a:r>
              <a:rPr lang="en-US" altLang="ja-JP" dirty="0">
                <a:solidFill>
                  <a:schemeClr val="tx1"/>
                </a:solidFill>
              </a:rPr>
              <a:t>            32GB                               16 GB</a:t>
            </a:r>
          </a:p>
          <a:p>
            <a:pPr algn="l" rtl="0" latinLnBrk="1" hangingPunct="0"/>
            <a:r>
              <a:rPr lang="en-US" altLang="ja-JP" b="1" dirty="0">
                <a:solidFill>
                  <a:srgbClr val="3333FF"/>
                </a:solidFill>
              </a:rPr>
              <a:t>Number of used nodes is </a:t>
            </a:r>
            <a:r>
              <a:rPr lang="en-US" altLang="ja-JP" b="1" i="1" dirty="0">
                <a:solidFill>
                  <a:srgbClr val="3333FF"/>
                </a:solidFill>
              </a:rPr>
              <a:t>2</a:t>
            </a:r>
            <a:r>
              <a:rPr lang="en-US" altLang="ja-JP" b="1" i="1" baseline="30000" dirty="0">
                <a:solidFill>
                  <a:srgbClr val="3333FF"/>
                </a:solidFill>
              </a:rPr>
              <a:t>m</a:t>
            </a:r>
            <a:r>
              <a:rPr lang="en-US" altLang="ja-JP" b="1" dirty="0">
                <a:solidFill>
                  <a:srgbClr val="3333FF"/>
                </a:solidFill>
              </a:rPr>
              <a:t>. </a:t>
            </a:r>
          </a:p>
          <a:p>
            <a:pPr algn="l" rtl="0" latinLnBrk="1" hangingPunct="0"/>
            <a:r>
              <a:rPr lang="en-US" altLang="ja-JP" dirty="0">
                <a:solidFill>
                  <a:schemeClr val="tx1"/>
                </a:solidFill>
              </a:rPr>
              <a:t>                number of nodes         available nodes </a:t>
            </a:r>
          </a:p>
          <a:p>
            <a:pPr algn="l" rtl="0" latinLnBrk="1" hangingPunct="0"/>
            <a:r>
              <a:rPr lang="en-US" altLang="ja-JP" dirty="0">
                <a:solidFill>
                  <a:schemeClr val="tx1"/>
                </a:solidFill>
              </a:rPr>
              <a:t>      K              88,128                            65,536 = 2</a:t>
            </a:r>
            <a:r>
              <a:rPr lang="en-US" altLang="ja-JP" baseline="30000" dirty="0">
                <a:solidFill>
                  <a:schemeClr val="tx1"/>
                </a:solidFill>
              </a:rPr>
              <a:t>16</a:t>
            </a:r>
          </a:p>
          <a:p>
            <a:pPr algn="l" rtl="0" latinLnBrk="1" hangingPunct="0"/>
            <a:r>
              <a:rPr lang="en-US" altLang="ja-JP" dirty="0" err="1">
                <a:solidFill>
                  <a:schemeClr val="tx1"/>
                </a:solidFill>
              </a:rPr>
              <a:t>Fugaku</a:t>
            </a:r>
            <a:r>
              <a:rPr lang="en-US" altLang="ja-JP" dirty="0">
                <a:solidFill>
                  <a:schemeClr val="tx1"/>
                </a:solidFill>
              </a:rPr>
              <a:t>       158,976                          131,072 = 2</a:t>
            </a:r>
            <a:r>
              <a:rPr lang="en-US" altLang="ja-JP" baseline="30000" dirty="0">
                <a:solidFill>
                  <a:schemeClr val="tx1"/>
                </a:solidFill>
              </a:rPr>
              <a:t>17</a:t>
            </a:r>
            <a:endParaRPr lang="en-US" altLang="ja-JP" b="1" baseline="30000" dirty="0">
              <a:solidFill>
                <a:srgbClr val="3333FF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6054266-7481-3076-0BF5-7CD43AE870BA}"/>
              </a:ext>
            </a:extLst>
          </p:cNvPr>
          <p:cNvSpPr txBox="1"/>
          <p:nvPr/>
        </p:nvSpPr>
        <p:spPr>
          <a:xfrm>
            <a:off x="6155912" y="841314"/>
            <a:ext cx="6601691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l" rtl="0" latinLnBrk="1" hangingPunct="0"/>
            <a:r>
              <a:rPr lang="en-US" altLang="ja-JP" sz="2000" b="1" dirty="0">
                <a:solidFill>
                  <a:srgbClr val="0000FF"/>
                </a:solidFill>
              </a:rPr>
              <a:t>Remove these limitations by allocating more qubits 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2233C51-3DAA-6E13-4875-7F8E9F67633E}"/>
              </a:ext>
            </a:extLst>
          </p:cNvPr>
          <p:cNvSpPr txBox="1"/>
          <p:nvPr/>
        </p:nvSpPr>
        <p:spPr>
          <a:xfrm>
            <a:off x="5651789" y="1359562"/>
            <a:ext cx="6804644" cy="20313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dirty="0">
                <a:solidFill>
                  <a:srgbClr val="000000"/>
                </a:solidFill>
              </a:rPr>
              <a:t>Pack more coefficients to each node: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dirty="0">
                <a:solidFill>
                  <a:srgbClr val="000000"/>
                </a:solidFill>
              </a:rPr>
              <a:t>   Local set: use smaller number of local qubits    0.5GB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  </a:t>
            </a:r>
            <a:r>
              <a:rPr lang="en-US" altLang="ja-JP" dirty="0">
                <a:solidFill>
                  <a:srgbClr val="000000"/>
                </a:solidFill>
              </a:rPr>
              <a:t>allocate many local sets to each node   53 local sets using 26.5GB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   </a:t>
            </a:r>
            <a:r>
              <a:rPr lang="ja-JP" altLang="en-US" dirty="0">
                <a:solidFill>
                  <a:srgbClr val="000000"/>
                </a:solidFill>
              </a:rPr>
              <a:t>→　</a:t>
            </a:r>
            <a:r>
              <a:rPr lang="en-US" altLang="ja-JP" dirty="0">
                <a:solidFill>
                  <a:srgbClr val="000000"/>
                </a:solidFill>
              </a:rPr>
              <a:t>4PB using 158,276 nodes of 158,976 nodes of </a:t>
            </a:r>
            <a:r>
              <a:rPr lang="en-US" altLang="ja-JP" dirty="0" err="1">
                <a:solidFill>
                  <a:srgbClr val="000000"/>
                </a:solidFill>
              </a:rPr>
              <a:t>Fugaku</a:t>
            </a:r>
            <a:endParaRPr lang="en-US" altLang="ja-JP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           48 qubits(double), 49(single), 50(half) and 51(byte)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Or  “unit” qubits </a:t>
            </a:r>
            <a:r>
              <a:rPr lang="en-US" altLang="ja-JP" dirty="0">
                <a:solidFill>
                  <a:srgbClr val="000000"/>
                </a:solidFill>
              </a:rPr>
              <a:t>b</a:t>
            </a:r>
            <a:r>
              <a:rPr kumimoji="0" lang="en-US" altLang="ja-JP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etween  local and global qubits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dirty="0">
                <a:solidFill>
                  <a:srgbClr val="000000"/>
                </a:solidFill>
              </a:rPr>
              <a:t>     Coefficients of (</a:t>
            </a:r>
            <a:r>
              <a:rPr lang="en-US" altLang="ja-JP" dirty="0" err="1">
                <a:solidFill>
                  <a:srgbClr val="000000"/>
                </a:solidFill>
              </a:rPr>
              <a:t>unit+local</a:t>
            </a:r>
            <a:r>
              <a:rPr lang="en-US" altLang="ja-JP" dirty="0">
                <a:solidFill>
                  <a:srgbClr val="000000"/>
                </a:solidFill>
              </a:rPr>
              <a:t>) qubits are in some nodes or processes. </a:t>
            </a: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EF70B28-FCB7-CEDC-6AC8-78B4B72890BA}"/>
              </a:ext>
            </a:extLst>
          </p:cNvPr>
          <p:cNvSpPr txBox="1"/>
          <p:nvPr/>
        </p:nvSpPr>
        <p:spPr>
          <a:xfrm>
            <a:off x="5046499" y="2116144"/>
            <a:ext cx="605290" cy="70788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algn="l" rtl="0" latinLnBrk="1" hangingPunct="0"/>
            <a:r>
              <a:rPr lang="ja-JP" altLang="en-US" sz="4000" dirty="0">
                <a:solidFill>
                  <a:srgbClr val="000000"/>
                </a:solidFill>
              </a:rPr>
              <a:t>➡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99A7600-2AAB-4CBF-1241-8C0554419F99}"/>
              </a:ext>
            </a:extLst>
          </p:cNvPr>
          <p:cNvSpPr txBox="1"/>
          <p:nvPr/>
        </p:nvSpPr>
        <p:spPr>
          <a:xfrm>
            <a:off x="909392" y="3647480"/>
            <a:ext cx="3804884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algn="l" rtl="0" latinLnBrk="1" hangingPunct="0"/>
            <a:r>
              <a:rPr lang="en-US" altLang="ja-JP" sz="2000" b="1" dirty="0">
                <a:solidFill>
                  <a:srgbClr val="0000FF"/>
                </a:solidFill>
              </a:rPr>
              <a:t>Limitations of memory band-width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8641337-E105-36D0-7C84-9C1EDE452825}"/>
              </a:ext>
            </a:extLst>
          </p:cNvPr>
          <p:cNvSpPr txBox="1"/>
          <p:nvPr/>
        </p:nvSpPr>
        <p:spPr>
          <a:xfrm>
            <a:off x="320053" y="3949012"/>
            <a:ext cx="5588852" cy="24929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l" rtl="0" latinLnBrk="1" hangingPunct="0"/>
            <a:r>
              <a:rPr lang="en-US" altLang="ja-JP" b="1" dirty="0">
                <a:solidFill>
                  <a:srgbClr val="3333FF"/>
                </a:solidFill>
              </a:rPr>
              <a:t>In node:    1TB/s(</a:t>
            </a:r>
            <a:r>
              <a:rPr lang="en-US" altLang="ja-JP" b="1" dirty="0" err="1">
                <a:solidFill>
                  <a:srgbClr val="3333FF"/>
                </a:solidFill>
              </a:rPr>
              <a:t>Fugaku</a:t>
            </a:r>
            <a:r>
              <a:rPr lang="en-US" altLang="ja-JP" b="1" dirty="0">
                <a:solidFill>
                  <a:srgbClr val="3333FF"/>
                </a:solidFill>
              </a:rPr>
              <a:t>)    ~100GB(x86 Workstation)</a:t>
            </a:r>
          </a:p>
          <a:p>
            <a:pPr algn="l" rtl="0" latinLnBrk="1" hangingPunct="0"/>
            <a:r>
              <a:rPr lang="en-US" altLang="ja-JP" b="1" dirty="0">
                <a:solidFill>
                  <a:srgbClr val="3333FF"/>
                </a:solidFill>
              </a:rPr>
              <a:t>Internode:  40.8GB/s(</a:t>
            </a:r>
            <a:r>
              <a:rPr lang="en-US" altLang="ja-JP" b="1" dirty="0" err="1">
                <a:solidFill>
                  <a:srgbClr val="3333FF"/>
                </a:solidFill>
              </a:rPr>
              <a:t>Fugaku</a:t>
            </a:r>
            <a:r>
              <a:rPr lang="en-US" altLang="ja-JP" b="1" dirty="0">
                <a:solidFill>
                  <a:srgbClr val="3333FF"/>
                </a:solidFill>
              </a:rPr>
              <a:t>) </a:t>
            </a:r>
          </a:p>
          <a:p>
            <a:pPr algn="l" rtl="0" latinLnBrk="1" hangingPunct="0"/>
            <a:endParaRPr lang="en-US" altLang="ja-JP" b="1" dirty="0">
              <a:solidFill>
                <a:srgbClr val="3333FF"/>
              </a:solidFill>
            </a:endParaRPr>
          </a:p>
          <a:p>
            <a:pPr algn="l" rtl="0" latinLnBrk="1" hangingPunct="0"/>
            <a:r>
              <a:rPr lang="en-US" altLang="ja-JP" dirty="0">
                <a:solidFill>
                  <a:schemeClr val="tx1"/>
                </a:solidFill>
              </a:rPr>
              <a:t>one load and one store per </a:t>
            </a:r>
            <a:r>
              <a:rPr lang="en-US" altLang="ja-JP" dirty="0" err="1">
                <a:solidFill>
                  <a:schemeClr val="tx1"/>
                </a:solidFill>
              </a:rPr>
              <a:t>operatio</a:t>
            </a:r>
            <a:endParaRPr lang="en-US" altLang="ja-JP" dirty="0">
              <a:solidFill>
                <a:schemeClr val="tx1"/>
              </a:solidFill>
            </a:endParaRPr>
          </a:p>
          <a:p>
            <a:pPr algn="l" rtl="0" latinLnBrk="1" hangingPunct="0"/>
            <a:r>
              <a:rPr lang="en-US" altLang="ja-JP" dirty="0">
                <a:solidFill>
                  <a:schemeClr val="tx1"/>
                </a:solidFill>
              </a:rPr>
              <a:t>16GB(30 qubits in double)/node </a:t>
            </a:r>
            <a:r>
              <a:rPr lang="ja-JP" altLang="en-US" dirty="0">
                <a:solidFill>
                  <a:schemeClr val="tx1"/>
                </a:solidFill>
              </a:rPr>
              <a:t>→ </a:t>
            </a:r>
            <a:r>
              <a:rPr lang="en-US" altLang="ja-JP" dirty="0">
                <a:solidFill>
                  <a:schemeClr val="tx1"/>
                </a:solidFill>
              </a:rPr>
              <a:t>16GBx2/1TB =</a:t>
            </a:r>
            <a:r>
              <a:rPr lang="ja-JP" altLang="en-US" dirty="0">
                <a:solidFill>
                  <a:schemeClr val="tx1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31 msec</a:t>
            </a:r>
          </a:p>
          <a:p>
            <a:pPr algn="l" rtl="0" latinLnBrk="1" hangingPunct="0"/>
            <a:r>
              <a:rPr lang="en-US" altLang="ja-JP" dirty="0">
                <a:solidFill>
                  <a:schemeClr val="tx1"/>
                </a:solidFill>
              </a:rPr>
              <a:t>one bit-swap</a:t>
            </a:r>
            <a:r>
              <a:rPr lang="ja-JP" altLang="en-US" dirty="0">
                <a:solidFill>
                  <a:schemeClr val="tx1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per</a:t>
            </a:r>
            <a:r>
              <a:rPr lang="ja-JP" altLang="en-US" dirty="0">
                <a:solidFill>
                  <a:schemeClr val="tx1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operation</a:t>
            </a:r>
          </a:p>
          <a:p>
            <a:pPr algn="l" rtl="0" latinLnBrk="1" hangingPunct="0"/>
            <a:r>
              <a:rPr lang="en-US" altLang="ja-JP" dirty="0">
                <a:solidFill>
                  <a:schemeClr val="tx1"/>
                </a:solidFill>
              </a:rPr>
              <a:t>          8GB transfer</a:t>
            </a:r>
            <a:r>
              <a:rPr lang="ja-JP" altLang="en-US" dirty="0">
                <a:solidFill>
                  <a:schemeClr val="tx1"/>
                </a:solidFill>
              </a:rPr>
              <a:t> →</a:t>
            </a:r>
            <a:r>
              <a:rPr lang="en-US" altLang="ja-JP" dirty="0">
                <a:solidFill>
                  <a:schemeClr val="tx1"/>
                </a:solidFill>
              </a:rPr>
              <a:t> 8TBx2/40.8GB = 392 msec</a:t>
            </a:r>
            <a:r>
              <a:rPr lang="en-US" altLang="ja-JP" baseline="30000" dirty="0">
                <a:solidFill>
                  <a:schemeClr val="tx1"/>
                </a:solidFill>
              </a:rPr>
              <a:t>    </a:t>
            </a:r>
          </a:p>
          <a:p>
            <a:pPr algn="l" rtl="0" latinLnBrk="1" hangingPunct="0"/>
            <a:endParaRPr lang="en-US" altLang="ja-JP" b="1" baseline="30000" dirty="0">
              <a:solidFill>
                <a:srgbClr val="3333FF"/>
              </a:solidFill>
            </a:endParaRPr>
          </a:p>
          <a:p>
            <a:pPr algn="l" rtl="0" latinLnBrk="1" hangingPunct="0"/>
            <a:r>
              <a:rPr lang="en-US" altLang="ja-JP" b="1" dirty="0">
                <a:solidFill>
                  <a:srgbClr val="3333FF"/>
                </a:solidFill>
              </a:rPr>
              <a:t>sub-second per operation</a:t>
            </a:r>
            <a:r>
              <a:rPr lang="ja-JP" altLang="en-US" b="1" dirty="0">
                <a:solidFill>
                  <a:srgbClr val="3333FF"/>
                </a:solidFill>
              </a:rPr>
              <a:t> → ～</a:t>
            </a:r>
            <a:r>
              <a:rPr lang="en-US" altLang="ja-JP" b="1" dirty="0">
                <a:solidFill>
                  <a:srgbClr val="3333FF"/>
                </a:solidFill>
              </a:rPr>
              <a:t>10</a:t>
            </a:r>
            <a:r>
              <a:rPr lang="en-US" altLang="ja-JP" b="1" baseline="30000" dirty="0">
                <a:solidFill>
                  <a:srgbClr val="3333FF"/>
                </a:solidFill>
              </a:rPr>
              <a:t>5 </a:t>
            </a:r>
            <a:r>
              <a:rPr lang="en-US" altLang="ja-JP" b="1" dirty="0">
                <a:solidFill>
                  <a:srgbClr val="3333FF"/>
                </a:solidFill>
              </a:rPr>
              <a:t>operations in 10 hours</a:t>
            </a:r>
            <a:endParaRPr lang="en-US" altLang="ja-JP" b="1" baseline="30000" dirty="0">
              <a:solidFill>
                <a:srgbClr val="3333FF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48EF7E-86AE-4C28-9674-415BA883852B}"/>
              </a:ext>
            </a:extLst>
          </p:cNvPr>
          <p:cNvSpPr txBox="1"/>
          <p:nvPr/>
        </p:nvSpPr>
        <p:spPr>
          <a:xfrm>
            <a:off x="5366018" y="4424372"/>
            <a:ext cx="605290" cy="70788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algn="l" rtl="0" latinLnBrk="1" hangingPunct="0"/>
            <a:r>
              <a:rPr lang="ja-JP" altLang="en-US" sz="4000" dirty="0">
                <a:solidFill>
                  <a:srgbClr val="000000"/>
                </a:solidFill>
              </a:rPr>
              <a:t>➡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683B815-871B-3DD5-421F-D428D28A671F}"/>
              </a:ext>
            </a:extLst>
          </p:cNvPr>
          <p:cNvSpPr txBox="1"/>
          <p:nvPr/>
        </p:nvSpPr>
        <p:spPr>
          <a:xfrm>
            <a:off x="6220694" y="3748959"/>
            <a:ext cx="5832762" cy="31085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l" rtl="0" latinLnBrk="1" hangingPunct="0"/>
            <a:r>
              <a:rPr lang="en-US" altLang="ja-JP" sz="2000" b="1" dirty="0">
                <a:solidFill>
                  <a:srgbClr val="0000FF"/>
                </a:solidFill>
              </a:rPr>
              <a:t>Remove these limitations by optimal allocation</a:t>
            </a:r>
          </a:p>
          <a:p>
            <a:pPr algn="l" rtl="0" latinLnBrk="1" hangingPunct="0"/>
            <a:r>
              <a:rPr lang="en-US" altLang="ja-JP" sz="2000" b="1" dirty="0">
                <a:solidFill>
                  <a:srgbClr val="0000FF"/>
                </a:solidFill>
              </a:rPr>
              <a:t>       to increase circuit depth</a:t>
            </a:r>
          </a:p>
          <a:p>
            <a:pPr algn="l" rtl="0" latinLnBrk="1" hangingPunct="0"/>
            <a:endParaRPr lang="en-US" altLang="ja-JP" sz="2000" b="1" dirty="0">
              <a:solidFill>
                <a:srgbClr val="0000FF"/>
              </a:solidFill>
            </a:endParaRPr>
          </a:p>
          <a:p>
            <a:pPr algn="l" rtl="0" latinLnBrk="1" hangingPunct="0"/>
            <a:r>
              <a:rPr lang="en-US" altLang="ja-JP" dirty="0">
                <a:solidFill>
                  <a:schemeClr val="tx1"/>
                </a:solidFill>
              </a:rPr>
              <a:t>   0.5GB(26 qubits in single)/node </a:t>
            </a:r>
            <a:r>
              <a:rPr lang="ja-JP" altLang="en-US" dirty="0">
                <a:solidFill>
                  <a:schemeClr val="tx1"/>
                </a:solidFill>
              </a:rPr>
              <a:t>→ </a:t>
            </a:r>
            <a:r>
              <a:rPr lang="en-US" altLang="ja-JP" dirty="0">
                <a:solidFill>
                  <a:schemeClr val="tx1"/>
                </a:solidFill>
              </a:rPr>
              <a:t>0.5GBx2/1TB =</a:t>
            </a:r>
            <a:r>
              <a:rPr lang="ja-JP" altLang="en-US" dirty="0">
                <a:solidFill>
                  <a:schemeClr val="tx1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1 msec</a:t>
            </a:r>
          </a:p>
          <a:p>
            <a:pPr algn="l" rtl="0" latinLnBrk="1" hangingPunct="0"/>
            <a:r>
              <a:rPr lang="en-US" altLang="ja-JP" dirty="0">
                <a:solidFill>
                  <a:schemeClr val="tx1"/>
                </a:solidFill>
              </a:rPr>
              <a:t>       internode 0.25GBx2/40.8GB = 12 msec</a:t>
            </a:r>
          </a:p>
          <a:p>
            <a:pPr algn="l" rtl="0" latinLnBrk="1" hangingPunct="0"/>
            <a:endParaRPr lang="en-US" altLang="ja-JP" sz="2000" b="1" dirty="0">
              <a:solidFill>
                <a:srgbClr val="3333FF"/>
              </a:solidFill>
            </a:endParaRPr>
          </a:p>
          <a:p>
            <a:pPr algn="l" rtl="0" latinLnBrk="1" hangingPunct="0"/>
            <a:r>
              <a:rPr lang="en-US" altLang="ja-JP" sz="2000" b="1" dirty="0">
                <a:solidFill>
                  <a:srgbClr val="3333FF"/>
                </a:solidFill>
              </a:rPr>
              <a:t>10 </a:t>
            </a:r>
            <a:r>
              <a:rPr lang="en-US" altLang="ja-JP" sz="2000" b="1" dirty="0" err="1">
                <a:solidFill>
                  <a:srgbClr val="3333FF"/>
                </a:solidFill>
              </a:rPr>
              <a:t>ms</a:t>
            </a:r>
            <a:r>
              <a:rPr lang="en-US" altLang="ja-JP" sz="2000" b="1" dirty="0">
                <a:solidFill>
                  <a:srgbClr val="3333FF"/>
                </a:solidFill>
              </a:rPr>
              <a:t> per operation</a:t>
            </a:r>
            <a:r>
              <a:rPr lang="ja-JP" altLang="en-US" sz="2000" b="1" dirty="0">
                <a:solidFill>
                  <a:srgbClr val="3333FF"/>
                </a:solidFill>
              </a:rPr>
              <a:t> → ～</a:t>
            </a:r>
            <a:r>
              <a:rPr lang="en-US" altLang="ja-JP" sz="2000" b="1" dirty="0">
                <a:solidFill>
                  <a:srgbClr val="3333FF"/>
                </a:solidFill>
              </a:rPr>
              <a:t>10</a:t>
            </a:r>
            <a:r>
              <a:rPr lang="en-US" altLang="ja-JP" sz="2000" b="1" baseline="30000" dirty="0">
                <a:solidFill>
                  <a:srgbClr val="3333FF"/>
                </a:solidFill>
              </a:rPr>
              <a:t>6 </a:t>
            </a:r>
            <a:r>
              <a:rPr lang="en-US" altLang="ja-JP" sz="2000" b="1" dirty="0">
                <a:solidFill>
                  <a:srgbClr val="3333FF"/>
                </a:solidFill>
              </a:rPr>
              <a:t>operations in 10 hours</a:t>
            </a:r>
            <a:endParaRPr lang="en-US" altLang="ja-JP" sz="2000" b="1" baseline="30000" dirty="0">
              <a:solidFill>
                <a:srgbClr val="3333FF"/>
              </a:solidFill>
            </a:endParaRPr>
          </a:p>
          <a:p>
            <a:pPr algn="l" rtl="0" latinLnBrk="1" hangingPunct="0"/>
            <a:endParaRPr lang="en-US" altLang="ja-JP" sz="2000" b="1" dirty="0">
              <a:solidFill>
                <a:srgbClr val="0000FF"/>
              </a:solidFill>
            </a:endParaRPr>
          </a:p>
          <a:p>
            <a:pPr algn="l" rtl="0" latinLnBrk="1" hangingPunct="0"/>
            <a:endParaRPr lang="en-US" altLang="ja-JP" sz="2000" b="1" dirty="0">
              <a:solidFill>
                <a:srgbClr val="0000FF"/>
              </a:solidFill>
            </a:endParaRPr>
          </a:p>
          <a:p>
            <a:pPr algn="l" rtl="0" latinLnBrk="1" hangingPunct="0"/>
            <a:r>
              <a:rPr lang="en-US" altLang="ja-JP" sz="2000" b="1" dirty="0">
                <a:solidFill>
                  <a:srgbClr val="0000FF"/>
                </a:solidFill>
              </a:rPr>
              <a:t>  </a:t>
            </a: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1B5200D0-A1E5-7EE4-A7DA-E0215BFDDA4B}"/>
              </a:ext>
            </a:extLst>
          </p:cNvPr>
          <p:cNvCxnSpPr/>
          <p:nvPr/>
        </p:nvCxnSpPr>
        <p:spPr>
          <a:xfrm flipV="1">
            <a:off x="443345" y="3529337"/>
            <a:ext cx="11194473" cy="52063"/>
          </a:xfrm>
          <a:prstGeom prst="line">
            <a:avLst/>
          </a:prstGeom>
          <a:noFill/>
          <a:ln w="25400" cap="flat">
            <a:solidFill>
              <a:srgbClr val="5B9BD5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26569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-9903"/>
            <a:ext cx="8892480" cy="6867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1568650" y="5877272"/>
            <a:ext cx="90352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example: </a:t>
            </a:r>
            <a:r>
              <a:rPr kumimoji="1" lang="en-US" altLang="ja-JP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2+2, 4qbit, </a:t>
            </a:r>
            <a:r>
              <a:rPr lang="en-US" altLang="ja-JP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 lines, </a:t>
            </a:r>
            <a:r>
              <a:rPr kumimoji="1" lang="en-US" altLang="ja-JP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local 2bit     Blue figures show bit-position of address</a:t>
            </a:r>
          </a:p>
          <a:p>
            <a:r>
              <a:rPr lang="en-US" altLang="ja-JP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0 and 1: local, 2 and 3: global </a:t>
            </a:r>
            <a:r>
              <a:rPr kumimoji="1" lang="en-US" altLang="ja-JP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1" lang="ja-JP" alt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919536" y="33265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kumimoji="1" lang="ja-JP" alt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919536" y="5157192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kumimoji="1" lang="ja-JP" alt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919536" y="2060848"/>
            <a:ext cx="312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kumimoji="1" lang="ja-JP" alt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919536" y="3573016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kumimoji="1" lang="ja-JP" alt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583832" y="3573016"/>
            <a:ext cx="312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kumimoji="1" lang="ja-JP" alt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583832" y="2060848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kumimoji="1" lang="ja-JP" alt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367808" y="5157192"/>
            <a:ext cx="312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kumimoji="1" lang="ja-JP" alt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159896" y="332656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kumimoji="1" lang="ja-JP" alt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231904" y="2060848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kumimoji="1" lang="ja-JP" alt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879976" y="5157192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kumimoji="1" lang="ja-JP" alt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879976" y="3573016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kumimoji="1" lang="ja-JP" alt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600056" y="5157192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kumimoji="1" lang="ja-JP" alt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672064" y="3573016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kumimoji="1" lang="ja-JP" alt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7392144" y="5157192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kumimoji="1" lang="ja-JP" alt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7464152" y="3573016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kumimoji="1" lang="ja-JP" alt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392144" y="404664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kumimoji="1" lang="ja-JP" alt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9768408" y="2060848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kumimoji="1" lang="ja-JP" alt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9768408" y="404664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kumimoji="1" lang="ja-JP" alt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9768408" y="5085184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kumimoji="1" lang="ja-JP" alt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9768408" y="3645024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kumimoji="1" lang="ja-JP" alt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367808" y="3573016"/>
            <a:ext cx="312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kumimoji="1" lang="ja-JP" alt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735960" y="404664"/>
            <a:ext cx="312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kumimoji="1" lang="ja-JP" alt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6023992" y="5157192"/>
            <a:ext cx="312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kumimoji="1" lang="ja-JP" alt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7176120" y="404664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kumimoji="1" lang="ja-JP" alt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367808" y="551723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kumimoji="1" lang="ja-JP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4583832" y="551723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kumimoji="1" lang="ja-JP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5807968" y="551723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kumimoji="1" lang="ja-JP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6023992" y="551723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kumimoji="1" lang="ja-JP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6528048" y="551723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kumimoji="1" lang="ja-JP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7320136" y="551723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kumimoji="1" lang="ja-JP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7536160" y="551723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kumimoji="1" lang="ja-JP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2783633" y="5517232"/>
            <a:ext cx="1552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transfer cost: </a:t>
            </a:r>
            <a:endParaRPr kumimoji="1" lang="ja-JP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8472264" y="5445224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Totally 10</a:t>
            </a:r>
            <a:endParaRPr kumimoji="1" lang="ja-JP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5159896" y="551723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kumimoji="1" lang="ja-JP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3" grpId="0"/>
      <p:bldP spid="25" grpId="0"/>
      <p:bldP spid="26" grpId="0"/>
      <p:bldP spid="28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1" grpId="0"/>
      <p:bldP spid="52" grpId="0"/>
      <p:bldP spid="5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4007769" y="0"/>
            <a:ext cx="3488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kumimoji="1" lang="en-US" altLang="ja-JP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+6, </a:t>
            </a:r>
            <a:r>
              <a:rPr lang="en-US" altLang="ja-JP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kumimoji="1" lang="en-US" altLang="ja-JP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qbit, </a:t>
            </a:r>
            <a:r>
              <a:rPr lang="en-US" altLang="ja-JP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63 lines, local 6</a:t>
            </a:r>
            <a:r>
              <a:rPr kumimoji="1" lang="en-US" altLang="ja-JP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bit</a:t>
            </a:r>
            <a:endParaRPr kumimoji="1" lang="ja-JP" alt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919536" y="692697"/>
            <a:ext cx="415498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latin typeface="Times New Roman" pitchFamily="18" charset="0"/>
                <a:cs typeface="Times New Roman" pitchFamily="18" charset="0"/>
              </a:rPr>
              <a:t>0</a:t>
            </a:r>
          </a:p>
          <a:p>
            <a:r>
              <a:rPr kumimoji="1" lang="en-US" altLang="ja-JP" b="1" dirty="0">
                <a:latin typeface="Times New Roman" pitchFamily="18" charset="0"/>
                <a:cs typeface="Times New Roman" pitchFamily="18" charset="0"/>
              </a:rPr>
              <a:t>6</a:t>
            </a:r>
          </a:p>
          <a:p>
            <a:endParaRPr lang="en-US" altLang="ja-JP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ja-JP" b="1" dirty="0">
                <a:latin typeface="Times New Roman" pitchFamily="18" charset="0"/>
                <a:cs typeface="Times New Roman" pitchFamily="18" charset="0"/>
              </a:rPr>
              <a:t>7</a:t>
            </a:r>
          </a:p>
          <a:p>
            <a:endParaRPr lang="en-US" altLang="ja-JP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ja-JP" b="1" dirty="0">
                <a:latin typeface="Times New Roman" pitchFamily="18" charset="0"/>
                <a:cs typeface="Times New Roman" pitchFamily="18" charset="0"/>
              </a:rPr>
              <a:t>8</a:t>
            </a:r>
          </a:p>
          <a:p>
            <a:r>
              <a:rPr kumimoji="1" lang="en-US" altLang="ja-JP" b="1" dirty="0">
                <a:latin typeface="Times New Roman" pitchFamily="18" charset="0"/>
                <a:cs typeface="Times New Roman" pitchFamily="18" charset="0"/>
              </a:rPr>
              <a:t>9</a:t>
            </a:r>
          </a:p>
          <a:p>
            <a:endParaRPr lang="en-US" altLang="ja-JP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ja-JP" b="1" dirty="0">
                <a:latin typeface="Times New Roman" pitchFamily="18" charset="0"/>
                <a:cs typeface="Times New Roman" pitchFamily="18" charset="0"/>
              </a:rPr>
              <a:t>10</a:t>
            </a:r>
          </a:p>
          <a:p>
            <a:endParaRPr lang="en-US" altLang="ja-JP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ja-JP" b="1" dirty="0">
                <a:latin typeface="Times New Roman" pitchFamily="18" charset="0"/>
                <a:cs typeface="Times New Roman" pitchFamily="18" charset="0"/>
              </a:rPr>
              <a:t>11</a:t>
            </a:r>
            <a:endParaRPr kumimoji="1" lang="en-US" altLang="ja-JP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ja-JP" b="1" dirty="0"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endParaRPr lang="en-US" altLang="ja-JP" b="1" dirty="0">
              <a:latin typeface="Times New Roman" pitchFamily="18" charset="0"/>
              <a:cs typeface="Times New Roman" pitchFamily="18" charset="0"/>
            </a:endParaRPr>
          </a:p>
          <a:p>
            <a:r>
              <a:rPr kumimoji="1" lang="en-US" altLang="ja-JP" b="1" dirty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endParaRPr lang="en-US" altLang="ja-JP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ja-JP" b="1" dirty="0"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endParaRPr lang="en-US" altLang="ja-JP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ja-JP" b="1" dirty="0"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endParaRPr lang="en-US" altLang="ja-JP" b="1" dirty="0">
              <a:latin typeface="Times New Roman" pitchFamily="18" charset="0"/>
              <a:cs typeface="Times New Roman" pitchFamily="18" charset="0"/>
            </a:endParaRPr>
          </a:p>
          <a:p>
            <a:r>
              <a:rPr kumimoji="1" lang="en-US" altLang="ja-JP" b="1" dirty="0">
                <a:latin typeface="Times New Roman" pitchFamily="18" charset="0"/>
                <a:cs typeface="Times New Roman" pitchFamily="18" charset="0"/>
              </a:rPr>
              <a:t>5</a:t>
            </a:r>
            <a:endParaRPr kumimoji="1" lang="ja-JP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703512" y="1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/>
              <a:t>b</a:t>
            </a:r>
            <a:r>
              <a:rPr kumimoji="1" lang="en-US" altLang="ja-JP" b="1" dirty="0"/>
              <a:t>est</a:t>
            </a:r>
          </a:p>
          <a:p>
            <a:pPr algn="ctr"/>
            <a:r>
              <a:rPr lang="en-US" altLang="ja-JP" b="1" dirty="0"/>
              <a:t>42</a:t>
            </a:r>
            <a:endParaRPr kumimoji="1" lang="ja-JP" altLang="en-US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495600" y="1"/>
            <a:ext cx="899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/>
              <a:t>worst</a:t>
            </a:r>
          </a:p>
          <a:p>
            <a:pPr algn="ctr"/>
            <a:r>
              <a:rPr lang="en-US" altLang="ja-JP" b="1" dirty="0"/>
              <a:t>104</a:t>
            </a:r>
            <a:endParaRPr kumimoji="1" lang="ja-JP" altLang="en-US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601746" y="6211670"/>
            <a:ext cx="731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b="1" dirty="0"/>
              <a:t>T</a:t>
            </a:r>
            <a:r>
              <a:rPr kumimoji="1" lang="en-US" altLang="ja-JP" sz="1200" b="1" dirty="0"/>
              <a:t>otally</a:t>
            </a:r>
          </a:p>
          <a:p>
            <a:pPr algn="ctr"/>
            <a:r>
              <a:rPr lang="en-US" altLang="ja-JP" sz="1200" b="1" dirty="0"/>
              <a:t>34560</a:t>
            </a:r>
          </a:p>
          <a:p>
            <a:pPr algn="ctr"/>
            <a:r>
              <a:rPr lang="en-US" altLang="ja-JP" sz="1200" b="1" dirty="0"/>
              <a:t>0.0072%</a:t>
            </a:r>
            <a:endParaRPr kumimoji="1" lang="ja-JP" altLang="en-US" sz="1200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719088" y="6211670"/>
            <a:ext cx="655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b="1" dirty="0"/>
              <a:t>T</a:t>
            </a:r>
            <a:r>
              <a:rPr kumimoji="1" lang="en-US" altLang="ja-JP" sz="1200" b="1" dirty="0"/>
              <a:t>otally</a:t>
            </a:r>
          </a:p>
          <a:p>
            <a:pPr algn="ctr"/>
            <a:r>
              <a:rPr lang="en-US" altLang="ja-JP" sz="1200" b="1" dirty="0"/>
              <a:t>933120</a:t>
            </a:r>
          </a:p>
          <a:p>
            <a:pPr algn="ctr"/>
            <a:r>
              <a:rPr lang="en-US" altLang="ja-JP" sz="1200" b="1" dirty="0"/>
              <a:t>0.19</a:t>
            </a:r>
            <a:r>
              <a:rPr kumimoji="1" lang="en-US" altLang="ja-JP" sz="1200" b="1" dirty="0"/>
              <a:t>%</a:t>
            </a:r>
            <a:endParaRPr kumimoji="1" lang="ja-JP" altLang="en-US" sz="12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711624" y="692697"/>
            <a:ext cx="415498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r>
              <a:rPr kumimoji="1" lang="en-US" altLang="ja-JP" b="1" dirty="0">
                <a:latin typeface="Times New Roman" pitchFamily="18" charset="0"/>
                <a:cs typeface="Times New Roman" pitchFamily="18" charset="0"/>
              </a:rPr>
              <a:t>5</a:t>
            </a:r>
          </a:p>
          <a:p>
            <a:endParaRPr lang="en-US" altLang="ja-JP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ja-JP" b="1" dirty="0">
                <a:latin typeface="Times New Roman" pitchFamily="18" charset="0"/>
                <a:cs typeface="Times New Roman" pitchFamily="18" charset="0"/>
              </a:rPr>
              <a:t>0</a:t>
            </a:r>
          </a:p>
          <a:p>
            <a:endParaRPr lang="en-US" altLang="ja-JP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ja-JP" b="1" dirty="0"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r>
              <a:rPr kumimoji="1" lang="en-US" altLang="ja-JP" b="1" dirty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endParaRPr lang="en-US" altLang="ja-JP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ja-JP" b="1" dirty="0"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endParaRPr lang="en-US" altLang="ja-JP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ja-JP" b="1" dirty="0">
                <a:latin typeface="Times New Roman" pitchFamily="18" charset="0"/>
                <a:cs typeface="Times New Roman" pitchFamily="18" charset="0"/>
              </a:rPr>
              <a:t>6</a:t>
            </a:r>
            <a:endParaRPr kumimoji="1" lang="en-US" altLang="ja-JP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ja-JP" b="1" dirty="0">
                <a:latin typeface="Times New Roman" pitchFamily="18" charset="0"/>
                <a:cs typeface="Times New Roman" pitchFamily="18" charset="0"/>
              </a:rPr>
              <a:t>7</a:t>
            </a:r>
          </a:p>
          <a:p>
            <a:endParaRPr lang="en-US" altLang="ja-JP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ja-JP" b="1" dirty="0">
                <a:latin typeface="Times New Roman" pitchFamily="18" charset="0"/>
                <a:cs typeface="Times New Roman" pitchFamily="18" charset="0"/>
              </a:rPr>
              <a:t>8</a:t>
            </a:r>
            <a:endParaRPr kumimoji="1" lang="en-US" altLang="ja-JP" b="1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ja-JP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ja-JP" b="1" dirty="0">
                <a:latin typeface="Times New Roman" pitchFamily="18" charset="0"/>
                <a:cs typeface="Times New Roman" pitchFamily="18" charset="0"/>
              </a:rPr>
              <a:t>9</a:t>
            </a:r>
          </a:p>
          <a:p>
            <a:endParaRPr lang="en-US" altLang="ja-JP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ja-JP" b="1" dirty="0">
                <a:latin typeface="Times New Roman" pitchFamily="18" charset="0"/>
                <a:cs typeface="Times New Roman" pitchFamily="18" charset="0"/>
              </a:rPr>
              <a:t>10</a:t>
            </a:r>
          </a:p>
          <a:p>
            <a:endParaRPr lang="en-US" altLang="ja-JP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ja-JP" b="1" dirty="0">
                <a:latin typeface="Times New Roman" pitchFamily="18" charset="0"/>
                <a:cs typeface="Times New Roman" pitchFamily="18" charset="0"/>
              </a:rPr>
              <a:t>11</a:t>
            </a:r>
            <a:endParaRPr kumimoji="1" lang="ja-JP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132947" y="1"/>
            <a:ext cx="2460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1" lang="en-US" altLang="ja-JP" dirty="0">
                <a:latin typeface="Times New Roman" pitchFamily="18" charset="0"/>
                <a:cs typeface="Times New Roman" pitchFamily="18" charset="0"/>
              </a:rPr>
              <a:t>verage 73.22</a:t>
            </a:r>
          </a:p>
          <a:p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standard deviation 12.94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721" y="619126"/>
            <a:ext cx="6867525" cy="623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18485"/>
            <a:ext cx="9144000" cy="6484261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991545" y="6488668"/>
            <a:ext cx="8376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The c</a:t>
            </a:r>
            <a:r>
              <a:rPr kumimoji="1" lang="en-US" altLang="ja-JP" dirty="0"/>
              <a:t>ost unit is sending and receiving one page, i.e. 2^(l-2) amplitudes, for each nodes. 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264353" y="0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170201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2EAD2A3-6F99-4AC1-93DE-1718CA454287}"/>
              </a:ext>
            </a:extLst>
          </p:cNvPr>
          <p:cNvSpPr txBox="1"/>
          <p:nvPr/>
        </p:nvSpPr>
        <p:spPr>
          <a:xfrm>
            <a:off x="5425784" y="1412776"/>
            <a:ext cx="1340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i="1" dirty="0"/>
              <a:t>l= N - M</a:t>
            </a:r>
            <a:endParaRPr kumimoji="1" lang="ja-JP" altLang="en-US" sz="2800" i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EA47C8A-CA71-6FE5-DF60-F118D1C19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710-AB81-4862-90B3-ABBBEF9EBC28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15" name="四角形: 角を丸くする 91">
            <a:extLst>
              <a:ext uri="{FF2B5EF4-FFF2-40B4-BE49-F238E27FC236}">
                <a16:creationId xmlns:a16="http://schemas.microsoft.com/office/drawing/2014/main" id="{F7027A11-D643-63B1-656F-22A3CD67A5A6}"/>
              </a:ext>
            </a:extLst>
          </p:cNvPr>
          <p:cNvSpPr/>
          <p:nvPr/>
        </p:nvSpPr>
        <p:spPr>
          <a:xfrm>
            <a:off x="4164603" y="5332187"/>
            <a:ext cx="1931397" cy="1062289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37A07F2E-82C8-EB30-B541-524AD2FE8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166" y="5784120"/>
            <a:ext cx="1259528" cy="563473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0B49D79-3582-E0C7-6BD0-98ECD9884403}"/>
              </a:ext>
            </a:extLst>
          </p:cNvPr>
          <p:cNvSpPr txBox="1"/>
          <p:nvPr/>
        </p:nvSpPr>
        <p:spPr>
          <a:xfrm>
            <a:off x="4251490" y="5456318"/>
            <a:ext cx="2167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energy</a:t>
            </a:r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calculation</a:t>
            </a:r>
            <a:endParaRPr kumimoji="1" lang="ja-JP" altLang="en-US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四角形: 角を丸くする 92">
            <a:extLst>
              <a:ext uri="{FF2B5EF4-FFF2-40B4-BE49-F238E27FC236}">
                <a16:creationId xmlns:a16="http://schemas.microsoft.com/office/drawing/2014/main" id="{2B88513A-D13E-8854-13AE-C2AC6D441F8F}"/>
              </a:ext>
            </a:extLst>
          </p:cNvPr>
          <p:cNvSpPr/>
          <p:nvPr/>
        </p:nvSpPr>
        <p:spPr>
          <a:xfrm>
            <a:off x="796939" y="5642130"/>
            <a:ext cx="1872001" cy="752346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4AFC608-F1D7-CDD8-C01D-4C76FE5FD03C}"/>
              </a:ext>
            </a:extLst>
          </p:cNvPr>
          <p:cNvSpPr txBox="1"/>
          <p:nvPr/>
        </p:nvSpPr>
        <p:spPr>
          <a:xfrm>
            <a:off x="791540" y="5863331"/>
            <a:ext cx="1876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update</a:t>
            </a:r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parameters</a:t>
            </a:r>
            <a:endParaRPr kumimoji="1" lang="ja-JP" altLang="en-US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四角形: 角を丸くする 88">
            <a:extLst>
              <a:ext uri="{FF2B5EF4-FFF2-40B4-BE49-F238E27FC236}">
                <a16:creationId xmlns:a16="http://schemas.microsoft.com/office/drawing/2014/main" id="{E6663C14-F058-33F0-2328-98B80FC66174}"/>
              </a:ext>
            </a:extLst>
          </p:cNvPr>
          <p:cNvSpPr/>
          <p:nvPr/>
        </p:nvSpPr>
        <p:spPr>
          <a:xfrm>
            <a:off x="1572315" y="490981"/>
            <a:ext cx="3558394" cy="3743927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9FA8F351-3F9F-818A-83B6-52AC45D0A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418" y="675338"/>
            <a:ext cx="2476619" cy="2677426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DF3D2FF0-75C5-57E3-29DE-029D90581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386" y="1067045"/>
            <a:ext cx="2476619" cy="2677426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AC1C976D-04B9-6939-92FE-3933EECFD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015" y="1440041"/>
            <a:ext cx="2476619" cy="2677426"/>
          </a:xfrm>
          <a:prstGeom prst="rect">
            <a:avLst/>
          </a:prstGeom>
        </p:spPr>
      </p:pic>
      <p:sp>
        <p:nvSpPr>
          <p:cNvPr id="24" name="矢印: 下 94">
            <a:extLst>
              <a:ext uri="{FF2B5EF4-FFF2-40B4-BE49-F238E27FC236}">
                <a16:creationId xmlns:a16="http://schemas.microsoft.com/office/drawing/2014/main" id="{614BF702-9B15-FEED-26C4-D1A2898ABCAD}"/>
              </a:ext>
            </a:extLst>
          </p:cNvPr>
          <p:cNvSpPr/>
          <p:nvPr/>
        </p:nvSpPr>
        <p:spPr>
          <a:xfrm rot="19101215">
            <a:off x="4329295" y="4638811"/>
            <a:ext cx="522598" cy="69442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矢印: 下 95">
            <a:extLst>
              <a:ext uri="{FF2B5EF4-FFF2-40B4-BE49-F238E27FC236}">
                <a16:creationId xmlns:a16="http://schemas.microsoft.com/office/drawing/2014/main" id="{18E132C0-A807-CE4B-E6D9-7B8E5984F381}"/>
              </a:ext>
            </a:extLst>
          </p:cNvPr>
          <p:cNvSpPr/>
          <p:nvPr/>
        </p:nvSpPr>
        <p:spPr>
          <a:xfrm rot="12879265">
            <a:off x="2117984" y="4674912"/>
            <a:ext cx="522598" cy="69442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矢印: 下 96">
            <a:extLst>
              <a:ext uri="{FF2B5EF4-FFF2-40B4-BE49-F238E27FC236}">
                <a16:creationId xmlns:a16="http://schemas.microsoft.com/office/drawing/2014/main" id="{69851489-E569-55B1-E9D3-76ED71005C3E}"/>
              </a:ext>
            </a:extLst>
          </p:cNvPr>
          <p:cNvSpPr/>
          <p:nvPr/>
        </p:nvSpPr>
        <p:spPr>
          <a:xfrm rot="5400000">
            <a:off x="2992714" y="5624994"/>
            <a:ext cx="521361" cy="69606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11B66A90-669B-514C-6F68-52FBC3221A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47407" y="1145652"/>
            <a:ext cx="5944593" cy="5487317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75493CA-ACE0-49BC-95BA-6E12313665CC}"/>
              </a:ext>
            </a:extLst>
          </p:cNvPr>
          <p:cNvSpPr txBox="1"/>
          <p:nvPr/>
        </p:nvSpPr>
        <p:spPr>
          <a:xfrm flipH="1">
            <a:off x="8492034" y="3228604"/>
            <a:ext cx="295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up to 41,984 nodes</a:t>
            </a:r>
          </a:p>
          <a:p>
            <a:pPr algn="ctr"/>
            <a:endParaRPr lang="en-US" altLang="ja-JP" sz="1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en-US" altLang="ja-JP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40 qubits×41 parameters</a:t>
            </a:r>
          </a:p>
          <a:p>
            <a:pPr algn="ctr"/>
            <a:r>
              <a:rPr lang="en-US" altLang="ja-JP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= 1640 qubits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6EEDCCF-E427-6A1A-188D-7B6E3C570E36}"/>
              </a:ext>
            </a:extLst>
          </p:cNvPr>
          <p:cNvSpPr txBox="1"/>
          <p:nvPr/>
        </p:nvSpPr>
        <p:spPr>
          <a:xfrm flipH="1">
            <a:off x="6677809" y="191545"/>
            <a:ext cx="48279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VQE simulation</a:t>
            </a:r>
          </a:p>
          <a:p>
            <a:pPr algn="ctr"/>
            <a:r>
              <a:rPr lang="en-US" altLang="ja-JP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Heisenberg chain</a:t>
            </a:r>
          </a:p>
        </p:txBody>
      </p:sp>
    </p:spTree>
    <p:extLst>
      <p:ext uri="{BB962C8B-B14F-4D97-AF65-F5344CB8AC3E}">
        <p14:creationId xmlns:p14="http://schemas.microsoft.com/office/powerpoint/2010/main" val="3597841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588BDCC-3409-4576-A7CC-A94CE6C2F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710-AB81-4862-90B3-ABBBEF9EBC28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CEA2409-4506-466D-822D-44BE95DA0C5F}"/>
              </a:ext>
            </a:extLst>
          </p:cNvPr>
          <p:cNvSpPr txBox="1"/>
          <p:nvPr/>
        </p:nvSpPr>
        <p:spPr>
          <a:xfrm>
            <a:off x="4656105" y="174930"/>
            <a:ext cx="1606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3403BD"/>
                </a:solidFill>
              </a:rPr>
              <a:t>Summary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177553D-2F87-4994-ADEA-29FB4922E8ED}"/>
              </a:ext>
            </a:extLst>
          </p:cNvPr>
          <p:cNvSpPr txBox="1"/>
          <p:nvPr/>
        </p:nvSpPr>
        <p:spPr>
          <a:xfrm>
            <a:off x="4656105" y="2648220"/>
            <a:ext cx="2058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3403BD"/>
                </a:solidFill>
              </a:rPr>
              <a:t>Perspectives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688E32A-200D-428C-8DB0-F04434CF2AAE}"/>
              </a:ext>
            </a:extLst>
          </p:cNvPr>
          <p:cNvSpPr txBox="1"/>
          <p:nvPr/>
        </p:nvSpPr>
        <p:spPr>
          <a:xfrm>
            <a:off x="784292" y="940062"/>
            <a:ext cx="9792100" cy="1569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ja-JP" altLang="en-US" sz="2400" dirty="0">
                <a:solidFill>
                  <a:srgbClr val="000000"/>
                </a:solidFill>
              </a:rPr>
              <a:t>・</a:t>
            </a:r>
            <a:r>
              <a:rPr lang="en-US" altLang="ja-JP" sz="2400" dirty="0">
                <a:solidFill>
                  <a:srgbClr val="000000"/>
                </a:solidFill>
              </a:rPr>
              <a:t>Algorithm and program for massively parallel supercomputers are </a:t>
            </a:r>
            <a:r>
              <a:rPr lang="en-US" altLang="ja-JP" sz="2400" dirty="0" err="1">
                <a:solidFill>
                  <a:srgbClr val="000000"/>
                </a:solidFill>
              </a:rPr>
              <a:t>showns</a:t>
            </a:r>
            <a:r>
              <a:rPr lang="en-US" altLang="ja-JP" sz="2400" dirty="0">
                <a:solidFill>
                  <a:srgbClr val="000000"/>
                </a:solidFill>
              </a:rPr>
              <a:t>.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ja-JP" sz="24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ja-JP" altLang="en-US" sz="2400" dirty="0">
                <a:solidFill>
                  <a:srgbClr val="000000"/>
                </a:solidFill>
              </a:rPr>
              <a:t>・</a:t>
            </a:r>
            <a:r>
              <a:rPr lang="en-US" altLang="ja-JP" sz="2400" dirty="0">
                <a:solidFill>
                  <a:srgbClr val="000000"/>
                </a:solidFill>
              </a:rPr>
              <a:t>On </a:t>
            </a:r>
            <a:r>
              <a:rPr lang="en-US" altLang="ja-JP" sz="2400" dirty="0" err="1">
                <a:solidFill>
                  <a:srgbClr val="000000"/>
                </a:solidFill>
              </a:rPr>
              <a:t>Fugaku</a:t>
            </a:r>
            <a:r>
              <a:rPr lang="en-US" altLang="ja-JP" sz="2400" dirty="0">
                <a:solidFill>
                  <a:srgbClr val="000000"/>
                </a:solidFill>
              </a:rPr>
              <a:t>, state-vector simulation can reach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sz="2400" dirty="0">
                <a:solidFill>
                  <a:srgbClr val="000000"/>
                </a:solidFill>
              </a:rPr>
              <a:t>               48 qubits in double precision and 51 qubits in byte precision.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106B0E3-4FB8-49C8-8B66-04104BA27565}"/>
              </a:ext>
            </a:extLst>
          </p:cNvPr>
          <p:cNvSpPr txBox="1"/>
          <p:nvPr/>
        </p:nvSpPr>
        <p:spPr>
          <a:xfrm>
            <a:off x="784292" y="3248382"/>
            <a:ext cx="11010382" cy="26776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ja-JP" altLang="en-US" sz="2400" dirty="0">
                <a:solidFill>
                  <a:srgbClr val="000000"/>
                </a:solidFill>
              </a:rPr>
              <a:t>・</a:t>
            </a:r>
            <a:r>
              <a:rPr lang="en-US" altLang="ja-JP" sz="2400" dirty="0">
                <a:solidFill>
                  <a:srgbClr val="000000"/>
                </a:solidFill>
              </a:rPr>
              <a:t>Further tuning, mainly for data transfer, will improve performance.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ja-JP" sz="24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ja-JP" altLang="en-US" sz="2400" dirty="0">
                <a:solidFill>
                  <a:srgbClr val="000000"/>
                </a:solidFill>
              </a:rPr>
              <a:t>・</a:t>
            </a:r>
            <a:r>
              <a:rPr lang="en-US" altLang="ja-JP" sz="2400" dirty="0">
                <a:solidFill>
                  <a:srgbClr val="000000"/>
                </a:solidFill>
              </a:rPr>
              <a:t>Applications to development of quantum computer and to test quantum algorithms 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sz="2400" dirty="0">
                <a:solidFill>
                  <a:srgbClr val="000000"/>
                </a:solidFill>
              </a:rPr>
              <a:t>    have been started jointly with RIKEN quantum computer center(RQC).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ja-JP" sz="24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ja-JP" altLang="en-US" sz="2400" dirty="0">
                <a:solidFill>
                  <a:srgbClr val="000000"/>
                </a:solidFill>
              </a:rPr>
              <a:t>・</a:t>
            </a:r>
            <a:r>
              <a:rPr lang="en-US" altLang="ja-JP" sz="2400" dirty="0">
                <a:solidFill>
                  <a:srgbClr val="000000"/>
                </a:solidFill>
              </a:rPr>
              <a:t>Optimization of execution speed.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F221362-4E93-48E7-AF9D-0C5A262B3258}"/>
              </a:ext>
            </a:extLst>
          </p:cNvPr>
          <p:cNvSpPr txBox="1"/>
          <p:nvPr/>
        </p:nvSpPr>
        <p:spPr>
          <a:xfrm>
            <a:off x="1038383" y="5840269"/>
            <a:ext cx="11861800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b="1" dirty="0" err="1"/>
              <a:t>braket</a:t>
            </a:r>
            <a:r>
              <a:rPr lang="en-US" altLang="ja-JP" b="1" dirty="0"/>
              <a:t>:  A open-source quantum computer simulator for parallel computer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b="1" dirty="0"/>
              <a:t>               C++, two-to-N implementation, no unit qubit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b="1" dirty="0"/>
              <a:t>                        https://github.com/naoki-yoshioka/braket</a:t>
            </a:r>
          </a:p>
        </p:txBody>
      </p:sp>
    </p:spTree>
    <p:extLst>
      <p:ext uri="{BB962C8B-B14F-4D97-AF65-F5344CB8AC3E}">
        <p14:creationId xmlns:p14="http://schemas.microsoft.com/office/powerpoint/2010/main" val="36648503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楕円 22">
            <a:extLst>
              <a:ext uri="{FF2B5EF4-FFF2-40B4-BE49-F238E27FC236}">
                <a16:creationId xmlns:a16="http://schemas.microsoft.com/office/drawing/2014/main" id="{C1E41DBA-6F16-3141-566E-DE41BA293230}"/>
              </a:ext>
            </a:extLst>
          </p:cNvPr>
          <p:cNvSpPr/>
          <p:nvPr/>
        </p:nvSpPr>
        <p:spPr>
          <a:xfrm>
            <a:off x="176645" y="4195692"/>
            <a:ext cx="11838709" cy="2776722"/>
          </a:xfrm>
          <a:prstGeom prst="ellipse">
            <a:avLst/>
          </a:prstGeom>
          <a:solidFill>
            <a:srgbClr val="FFFFFF"/>
          </a:solidFill>
          <a:ln w="25400" cap="flat">
            <a:solidFill>
              <a:srgbClr val="5B9BD5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110D91-8CD7-9A99-3998-088A8B7F3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21216-88BB-43DF-83ED-6AAC4BE1B259}" type="slidenum">
              <a:rPr kumimoji="1" lang="ja-JP" altLang="en-US" smtClean="0"/>
              <a:t>27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39EE5D3-28FD-9BC8-CD26-290CC1E7F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7453" y="2014879"/>
            <a:ext cx="2419569" cy="249283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D53DD27-D7F2-3609-B8F8-DA77A49E2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6980" y="2020679"/>
            <a:ext cx="1921583" cy="130659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B34A280-AEA8-4A75-41BA-A117243E6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7367" y="0"/>
            <a:ext cx="2204383" cy="191835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33B12B4-F43F-5C61-1AB6-0C0D12F716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27" y="138708"/>
            <a:ext cx="7669281" cy="375234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44A2ADE-D3A7-C001-9956-F72EC4BDFDC1}"/>
              </a:ext>
            </a:extLst>
          </p:cNvPr>
          <p:cNvSpPr txBox="1"/>
          <p:nvPr/>
        </p:nvSpPr>
        <p:spPr>
          <a:xfrm>
            <a:off x="4063541" y="3429000"/>
            <a:ext cx="1878549" cy="766692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ova Cond"/>
                <a:ea typeface="Yu Gothic UI Semilight"/>
                <a:cs typeface="+mn-cs"/>
              </a:rPr>
              <a:t>QC and/or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ova Cond"/>
                <a:ea typeface="Yu Gothic UI Semilight"/>
                <a:cs typeface="+mn-cs"/>
              </a:rPr>
              <a:t>QC Simulator</a:t>
            </a:r>
            <a:endParaRPr kumimoji="1" lang="ja-JP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ova Cond"/>
              <a:ea typeface="Yu Gothic UI Semilight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6C9EF38-1476-1F10-E668-39269AB8DB47}"/>
              </a:ext>
            </a:extLst>
          </p:cNvPr>
          <p:cNvSpPr txBox="1"/>
          <p:nvPr/>
        </p:nvSpPr>
        <p:spPr>
          <a:xfrm>
            <a:off x="390022" y="2403065"/>
            <a:ext cx="1606209" cy="430887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ova Cond"/>
                <a:ea typeface="Yu Gothic UI Semilight"/>
                <a:cs typeface="+mn-cs"/>
              </a:rPr>
              <a:t>    </a:t>
            </a:r>
            <a:r>
              <a:rPr kumimoji="1" lang="en-US" altLang="ja-JP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ova Cond"/>
                <a:ea typeface="Yu Gothic UI Semilight"/>
                <a:cs typeface="+mn-cs"/>
              </a:rPr>
              <a:t>Fugaku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ova Cond"/>
                <a:ea typeface="Yu Gothic UI Semilight"/>
                <a:cs typeface="+mn-cs"/>
              </a:rPr>
              <a:t>    </a:t>
            </a:r>
            <a:endParaRPr kumimoji="1" lang="ja-JP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ova Cond"/>
              <a:ea typeface="Yu Gothic UI Semilight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86D97CD-963F-4BF9-753A-7FB13D7F0C8A}"/>
              </a:ext>
            </a:extLst>
          </p:cNvPr>
          <p:cNvSpPr txBox="1"/>
          <p:nvPr/>
        </p:nvSpPr>
        <p:spPr>
          <a:xfrm>
            <a:off x="3407019" y="4339845"/>
            <a:ext cx="4609591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2400" b="1" i="0" u="none" strike="noStrike" cap="none" spc="0" normalizeH="0" baseline="0" dirty="0">
                <a:ln>
                  <a:noFill/>
                </a:ln>
                <a:solidFill>
                  <a:srgbClr val="3333FF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RIKEN </a:t>
            </a:r>
            <a:r>
              <a:rPr lang="en-US" altLang="ja-JP" sz="2400" b="1" dirty="0" err="1">
                <a:solidFill>
                  <a:srgbClr val="3333FF"/>
                </a:solidFill>
              </a:rPr>
              <a:t>Q</a:t>
            </a:r>
            <a:r>
              <a:rPr kumimoji="0" lang="en-US" altLang="ja-JP" sz="2400" b="1" i="0" u="none" strike="noStrike" cap="none" spc="0" normalizeH="0" baseline="0" dirty="0" err="1">
                <a:ln>
                  <a:noFill/>
                </a:ln>
                <a:solidFill>
                  <a:srgbClr val="3333FF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uantumcomputer</a:t>
            </a:r>
            <a:r>
              <a:rPr kumimoji="0" lang="en-US" altLang="ja-JP" sz="2400" b="1" i="0" u="none" strike="noStrike" cap="none" spc="0" normalizeH="0" baseline="0" dirty="0">
                <a:ln>
                  <a:noFill/>
                </a:ln>
                <a:solidFill>
                  <a:srgbClr val="3333FF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Initiative</a:t>
            </a:r>
            <a:endParaRPr kumimoji="0" lang="ja-JP" altLang="en-US" sz="2400" b="1" i="0" u="none" strike="noStrike" cap="none" spc="0" normalizeH="0" baseline="0" dirty="0">
              <a:ln>
                <a:noFill/>
              </a:ln>
              <a:solidFill>
                <a:srgbClr val="3333FF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6" name="図 5" descr="シーン, 桟橋, 屋内, 座る が含まれている画像&#10;&#10;自動的に生成された説明">
            <a:extLst>
              <a:ext uri="{FF2B5EF4-FFF2-40B4-BE49-F238E27FC236}">
                <a16:creationId xmlns:a16="http://schemas.microsoft.com/office/drawing/2014/main" id="{F9133E08-C82A-3A63-177F-BFF35EE42A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090" t="25830" r="23036" b="13641"/>
          <a:stretch/>
        </p:blipFill>
        <p:spPr>
          <a:xfrm>
            <a:off x="288178" y="3201285"/>
            <a:ext cx="2240086" cy="130643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93B2B41-E08D-A1B2-F2CC-C10CB94E03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0138" y="5305887"/>
            <a:ext cx="1291015" cy="136754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F4B5040-D75C-0E4E-E499-E38C9AA07C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8650" y="5294253"/>
            <a:ext cx="1043463" cy="146917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12383E23-CDB1-1992-E8E8-8AB2C57DFC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9617" y="4645335"/>
            <a:ext cx="1084605" cy="1367545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5D9A22C0-1532-E4B0-8A26-8909D12698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0672" y="5295281"/>
            <a:ext cx="1176411" cy="1378151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9304F0A-DBFB-F9B0-4CCF-E061C278061C}"/>
              </a:ext>
            </a:extLst>
          </p:cNvPr>
          <p:cNvSpPr txBox="1"/>
          <p:nvPr/>
        </p:nvSpPr>
        <p:spPr>
          <a:xfrm>
            <a:off x="3725186" y="4689467"/>
            <a:ext cx="1286567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RQC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Y. </a:t>
            </a:r>
            <a:r>
              <a:rPr lang="en-US" altLang="ja-JP" dirty="0">
                <a:solidFill>
                  <a:srgbClr val="000000"/>
                </a:solidFill>
              </a:rPr>
              <a:t>Nakamura</a:t>
            </a: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99F9FB4-A1A6-7E74-17C5-FD80B58DF520}"/>
              </a:ext>
            </a:extLst>
          </p:cNvPr>
          <p:cNvSpPr txBox="1"/>
          <p:nvPr/>
        </p:nvSpPr>
        <p:spPr>
          <a:xfrm>
            <a:off x="2110163" y="6027105"/>
            <a:ext cx="1363511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President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M. </a:t>
            </a:r>
            <a:r>
              <a:rPr kumimoji="0" lang="en-US" altLang="ja-JP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Gonokami</a:t>
            </a: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9CECCB5-9A78-9E34-FAC5-6412520BE74E}"/>
              </a:ext>
            </a:extLst>
          </p:cNvPr>
          <p:cNvSpPr txBox="1"/>
          <p:nvPr/>
        </p:nvSpPr>
        <p:spPr>
          <a:xfrm>
            <a:off x="5270317" y="4698008"/>
            <a:ext cx="1241683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R-CCS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S. Matsuoka</a:t>
            </a: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84741DF-574F-B40A-6B1D-BA786A242039}"/>
              </a:ext>
            </a:extLst>
          </p:cNvPr>
          <p:cNvSpPr txBox="1"/>
          <p:nvPr/>
        </p:nvSpPr>
        <p:spPr>
          <a:xfrm>
            <a:off x="6895631" y="4714311"/>
            <a:ext cx="1091000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iTHEMS</a:t>
            </a:r>
            <a:endParaRPr kumimoji="0" lang="en-US" altLang="ja-JP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dirty="0">
                <a:solidFill>
                  <a:srgbClr val="000000"/>
                </a:solidFill>
              </a:rPr>
              <a:t>T</a:t>
            </a:r>
            <a:r>
              <a:rPr kumimoji="0" lang="en-US" altLang="ja-JP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. Hatsuda</a:t>
            </a: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0DDC3474-3BCE-7657-1C52-22AD3A943E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48935" y="5351752"/>
            <a:ext cx="913619" cy="523121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2E43AA63-870D-0889-0F17-C5AD2ED9CD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80788" y="5906219"/>
            <a:ext cx="1291015" cy="418318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B03A733E-F6E4-6E83-E91F-65C6D29A36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80788" y="4812357"/>
            <a:ext cx="1049914" cy="595565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E8B2A3D6-070B-2195-8D23-E7E3D4ABCF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2238" y="5098309"/>
            <a:ext cx="1164881" cy="471904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E7F6F7DE-9825-87BF-967C-2FA6BCFF7F6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5980" y="5722328"/>
            <a:ext cx="1176411" cy="390105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7403BCB3-5089-6412-7C38-60AE7005E5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05716" y="5294253"/>
            <a:ext cx="1358519" cy="1363371"/>
          </a:xfrm>
          <a:prstGeom prst="rect">
            <a:avLst/>
          </a:prstGeom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E661149B-0904-E3AC-E241-48804271725A}"/>
              </a:ext>
            </a:extLst>
          </p:cNvPr>
          <p:cNvSpPr txBox="1"/>
          <p:nvPr/>
        </p:nvSpPr>
        <p:spPr>
          <a:xfrm>
            <a:off x="8140727" y="4677706"/>
            <a:ext cx="1299391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dirty="0">
                <a:solidFill>
                  <a:srgbClr val="000000"/>
                </a:solidFill>
              </a:rPr>
              <a:t>AIP</a:t>
            </a:r>
            <a:endParaRPr kumimoji="0" lang="en-US" altLang="ja-JP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dirty="0">
                <a:solidFill>
                  <a:srgbClr val="000000"/>
                </a:solidFill>
              </a:rPr>
              <a:t>M. Sugiyama</a:t>
            </a: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51980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BD139DC-FA7C-0C9F-07E8-1A0F1DDFF6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/>
            <a:fld id="{86CB4B4D-7CA3-9044-876B-883B54F8677D}" type="slidenum">
              <a:rPr lang="en-US" altLang="ja-JP" smtClean="0"/>
              <a:pPr defTabSz="914377"/>
              <a:t>28</a:t>
            </a:fld>
            <a:endParaRPr lang="ja-JP" altLang="en-US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64893257-0637-71E8-469A-DF421AA08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63" y="117496"/>
            <a:ext cx="10825936" cy="528579"/>
          </a:xfrm>
        </p:spPr>
        <p:txBody>
          <a:bodyPr/>
          <a:lstStyle/>
          <a:p>
            <a:r>
              <a:rPr kumimoji="1" lang="en-US" altLang="ja-JP" sz="2400" dirty="0"/>
              <a:t>Software environment for classical-quantum hybrid computation</a:t>
            </a:r>
            <a:endParaRPr kumimoji="1" lang="ja-JP" altLang="en-US" sz="2400" dirty="0"/>
          </a:p>
        </p:txBody>
      </p:sp>
      <p:sp>
        <p:nvSpPr>
          <p:cNvPr id="5" name="思考の吹き出し: 雲形 4">
            <a:extLst>
              <a:ext uri="{FF2B5EF4-FFF2-40B4-BE49-F238E27FC236}">
                <a16:creationId xmlns:a16="http://schemas.microsoft.com/office/drawing/2014/main" id="{4B51B68B-2B58-F8E1-6ED6-64ED404618F7}"/>
              </a:ext>
            </a:extLst>
          </p:cNvPr>
          <p:cNvSpPr/>
          <p:nvPr/>
        </p:nvSpPr>
        <p:spPr>
          <a:xfrm>
            <a:off x="902677" y="2327351"/>
            <a:ext cx="5358520" cy="747258"/>
          </a:xfrm>
          <a:prstGeom prst="cloudCallout">
            <a:avLst>
              <a:gd name="adj1" fmla="val -18671"/>
              <a:gd name="adj2" fmla="val 1905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cloud/network</a:t>
            </a:r>
            <a:endParaRPr lang="ja-JP" alt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C5FE7DD-5867-3563-EEE0-A9C2D66BD538}"/>
              </a:ext>
            </a:extLst>
          </p:cNvPr>
          <p:cNvSpPr txBox="1"/>
          <p:nvPr/>
        </p:nvSpPr>
        <p:spPr>
          <a:xfrm>
            <a:off x="8530710" y="3912441"/>
            <a:ext cx="34819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/>
              <a:t>Various tools and environments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200" dirty="0"/>
              <a:t>Quantum</a:t>
            </a:r>
            <a:r>
              <a:rPr lang="ja-JP" altLang="en-US" sz="1200" dirty="0"/>
              <a:t> </a:t>
            </a:r>
            <a:r>
              <a:rPr lang="en-US" altLang="ja-JP" sz="1200" dirty="0"/>
              <a:t>BLAS</a:t>
            </a:r>
            <a:r>
              <a:rPr lang="ja-JP" altLang="en-US" sz="1200" dirty="0"/>
              <a:t>：</a:t>
            </a:r>
            <a:r>
              <a:rPr lang="en-US" altLang="ja-JP" sz="1200" dirty="0"/>
              <a:t> basic linear algebra subprogram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200" dirty="0" err="1"/>
              <a:t>Qiskit</a:t>
            </a:r>
            <a:r>
              <a:rPr lang="ja-JP" altLang="en-US" sz="1200" dirty="0"/>
              <a:t>：</a:t>
            </a:r>
            <a:r>
              <a:rPr lang="en-US" altLang="ja-JP" sz="1200" dirty="0"/>
              <a:t>framework by IBM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200" dirty="0" err="1"/>
              <a:t>Cirq</a:t>
            </a:r>
            <a:r>
              <a:rPr lang="ja-JP" altLang="en-US" sz="1200" dirty="0"/>
              <a:t>：</a:t>
            </a:r>
            <a:r>
              <a:rPr lang="en-US" altLang="ja-JP" sz="1200" dirty="0"/>
              <a:t>development tools by Google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200" dirty="0"/>
              <a:t>TensorFlow Quantum</a:t>
            </a:r>
            <a:r>
              <a:rPr lang="ja-JP" altLang="en-US" sz="1200" dirty="0"/>
              <a:t>：</a:t>
            </a:r>
            <a:r>
              <a:rPr lang="en-US" altLang="ja-JP" sz="1200" dirty="0"/>
              <a:t>framework for quantum machine learning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200" dirty="0"/>
              <a:t>Q#:language by Microsoft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200" dirty="0" err="1"/>
              <a:t>Qulacs</a:t>
            </a:r>
            <a:r>
              <a:rPr lang="en-US" altLang="ja-JP" sz="1200" dirty="0"/>
              <a:t>, </a:t>
            </a:r>
            <a:r>
              <a:rPr lang="en-US" altLang="ja-JP" sz="1200" dirty="0" err="1"/>
              <a:t>QunaSys</a:t>
            </a:r>
            <a:r>
              <a:rPr lang="en-US" altLang="ja-JP" sz="1200" dirty="0"/>
              <a:t>: simulator and language by Osaka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200" dirty="0"/>
              <a:t>Covalent: development workflow for quantum HPC environment by </a:t>
            </a:r>
            <a:r>
              <a:rPr lang="en-US" altLang="ja-JP" sz="1200" dirty="0" err="1"/>
              <a:t>Agnostiq</a:t>
            </a:r>
            <a:endParaRPr lang="en-US" altLang="ja-JP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200" dirty="0" err="1"/>
              <a:t>PyQubo</a:t>
            </a:r>
            <a:r>
              <a:rPr lang="ja-JP" altLang="en-US" sz="1200" dirty="0"/>
              <a:t>：</a:t>
            </a:r>
            <a:r>
              <a:rPr lang="en-US" altLang="ja-JP" sz="1200" dirty="0"/>
              <a:t>library for </a:t>
            </a:r>
            <a:r>
              <a:rPr lang="en-US" altLang="ja-JP" sz="1200" dirty="0" err="1"/>
              <a:t>quantu</a:t>
            </a:r>
            <a:r>
              <a:rPr lang="en-US" altLang="ja-JP" sz="1200" dirty="0"/>
              <a:t> annealing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200" dirty="0" err="1"/>
              <a:t>cuQuantum</a:t>
            </a:r>
            <a:r>
              <a:rPr lang="en-US" altLang="ja-JP" sz="1200" dirty="0"/>
              <a:t> and QODA: simulator and  programing language for GPU by NVIDIA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200" dirty="0"/>
              <a:t>TKET: development kit by </a:t>
            </a:r>
            <a:r>
              <a:rPr lang="en-US" altLang="ja-JP" sz="1200" dirty="0" err="1"/>
              <a:t>Quantinuum</a:t>
            </a:r>
            <a:endParaRPr lang="en-US" altLang="ja-JP" sz="1200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C2CEB87-BEAE-7639-02C1-96DB3E791105}"/>
              </a:ext>
            </a:extLst>
          </p:cNvPr>
          <p:cNvSpPr/>
          <p:nvPr/>
        </p:nvSpPr>
        <p:spPr>
          <a:xfrm>
            <a:off x="5908905" y="4219467"/>
            <a:ext cx="2381016" cy="69977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Quantum programming language with unified intermediate representation </a:t>
            </a:r>
          </a:p>
          <a:p>
            <a:pPr algn="ctr"/>
            <a:endParaRPr lang="en-US" altLang="ja-JP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8B6C696-B64A-B642-F916-612BBA964D9E}"/>
              </a:ext>
            </a:extLst>
          </p:cNvPr>
          <p:cNvSpPr/>
          <p:nvPr/>
        </p:nvSpPr>
        <p:spPr>
          <a:xfrm>
            <a:off x="9128087" y="2676931"/>
            <a:ext cx="1909578" cy="532307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/>
              <a:t>Quantum</a:t>
            </a:r>
            <a:endParaRPr lang="ja-JP" altLang="en-US" sz="16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00C8485-5105-5028-5FAD-27EA8AD1FFA5}"/>
              </a:ext>
            </a:extLst>
          </p:cNvPr>
          <p:cNvSpPr txBox="1"/>
          <p:nvPr/>
        </p:nvSpPr>
        <p:spPr>
          <a:xfrm>
            <a:off x="6118000" y="3127992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Quantum applications</a:t>
            </a:r>
            <a:endParaRPr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87BC2C1-04C7-6EA1-6284-73ECC3D69D1B}"/>
              </a:ext>
            </a:extLst>
          </p:cNvPr>
          <p:cNvSpPr/>
          <p:nvPr/>
        </p:nvSpPr>
        <p:spPr>
          <a:xfrm>
            <a:off x="9128089" y="3226313"/>
            <a:ext cx="1909577" cy="55617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/>
              <a:t>NISQ</a:t>
            </a:r>
            <a:endParaRPr lang="ja-JP" altLang="en-US" sz="1600" dirty="0"/>
          </a:p>
        </p:txBody>
      </p:sp>
      <p:sp>
        <p:nvSpPr>
          <p:cNvPr id="12" name="スライド番号プレースホルダー 3">
            <a:extLst>
              <a:ext uri="{FF2B5EF4-FFF2-40B4-BE49-F238E27FC236}">
                <a16:creationId xmlns:a16="http://schemas.microsoft.com/office/drawing/2014/main" id="{9260852C-9D6E-9F0D-6519-9E80A1686A28}"/>
              </a:ext>
            </a:extLst>
          </p:cNvPr>
          <p:cNvSpPr txBox="1">
            <a:spLocks/>
          </p:cNvSpPr>
          <p:nvPr/>
        </p:nvSpPr>
        <p:spPr>
          <a:xfrm>
            <a:off x="10106156" y="6356099"/>
            <a:ext cx="561844" cy="272967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spcBef>
                <a:spcPct val="20000"/>
              </a:spcBef>
              <a:buChar char="•"/>
              <a:defRPr kumimoji="1" sz="319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742918" indent="-285738" algn="l" defTabSz="457200" rtl="0" eaLnBrk="1" latinLnBrk="0" hangingPunct="1">
              <a:spcBef>
                <a:spcPct val="20000"/>
              </a:spcBef>
              <a:buChar char="–"/>
              <a:defRPr kumimoji="1" sz="279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1142952" indent="-228591" algn="l" defTabSz="457200" rtl="0" eaLnBrk="1" latinLnBrk="0" hangingPunct="1">
              <a:spcBef>
                <a:spcPct val="20000"/>
              </a:spcBef>
              <a:buChar char="•"/>
              <a:defRPr kumimoji="1" sz="240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600132" indent="-228591" algn="l" defTabSz="457200" rtl="0" eaLnBrk="1" latinLnBrk="0" hangingPunct="1">
              <a:spcBef>
                <a:spcPct val="20000"/>
              </a:spcBef>
              <a:buChar char="–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2057314" indent="-228591" algn="l" defTabSz="457200" rtl="0" eaLnBrk="1" latinLnBrk="0" hangingPunct="1">
              <a:spcBef>
                <a:spcPct val="20000"/>
              </a:spcBef>
              <a:buChar char="»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514495" indent="-228591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971675" indent="-228591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428857" indent="-228591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886037" indent="-228591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defTabSz="844048">
              <a:spcBef>
                <a:spcPct val="0"/>
              </a:spcBef>
              <a:buNone/>
              <a:defRPr/>
            </a:pPr>
            <a:endParaRPr lang="en-US" altLang="ja-JP" sz="2585" dirty="0">
              <a:solidFill>
                <a:srgbClr val="00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6953FC1-5AAB-621C-CEA8-815AFAC9C90B}"/>
              </a:ext>
            </a:extLst>
          </p:cNvPr>
          <p:cNvSpPr txBox="1"/>
          <p:nvPr/>
        </p:nvSpPr>
        <p:spPr>
          <a:xfrm>
            <a:off x="7318834" y="1068372"/>
            <a:ext cx="4111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Software </a:t>
            </a:r>
            <a:r>
              <a:rPr lang="en-US" altLang="ja-JP" dirty="0" err="1"/>
              <a:t>layders</a:t>
            </a:r>
            <a:r>
              <a:rPr lang="en-US" altLang="ja-JP" dirty="0"/>
              <a:t> necessary to test and evaluation quantum applications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852AF3A1-022E-C3F0-91AD-C9941ECD792A}"/>
              </a:ext>
            </a:extLst>
          </p:cNvPr>
          <p:cNvGrpSpPr/>
          <p:nvPr/>
        </p:nvGrpSpPr>
        <p:grpSpPr>
          <a:xfrm>
            <a:off x="1275159" y="5105188"/>
            <a:ext cx="5132050" cy="1493879"/>
            <a:chOff x="1524123" y="5044868"/>
            <a:chExt cx="5132050" cy="1493879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FCAAD293-BE20-A6C3-5BC4-4F546B8254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924"/>
            <a:stretch/>
          </p:blipFill>
          <p:spPr>
            <a:xfrm>
              <a:off x="1524123" y="5455659"/>
              <a:ext cx="1240217" cy="756014"/>
            </a:xfrm>
            <a:prstGeom prst="rect">
              <a:avLst/>
            </a:prstGeom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FCE0D328-93FA-6F70-9881-2BC2DAFFE7CB}"/>
                </a:ext>
              </a:extLst>
            </p:cNvPr>
            <p:cNvSpPr txBox="1"/>
            <p:nvPr/>
          </p:nvSpPr>
          <p:spPr>
            <a:xfrm>
              <a:off x="1892285" y="5044868"/>
              <a:ext cx="5597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/>
                <a:t>QPU</a:t>
              </a:r>
              <a:endParaRPr lang="ja-JP" altLang="en-US" sz="1600" dirty="0"/>
            </a:p>
          </p:txBody>
        </p:sp>
        <p:pic>
          <p:nvPicPr>
            <p:cNvPr id="21" name="図 20" descr="シーン, 桟橋, 屋内, 座る が含まれている画像&#10;&#10;自動的に生成された説明">
              <a:extLst>
                <a:ext uri="{FF2B5EF4-FFF2-40B4-BE49-F238E27FC236}">
                  <a16:creationId xmlns:a16="http://schemas.microsoft.com/office/drawing/2014/main" id="{31B02989-6C0C-2AB1-9CFE-1BF21B21EC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090" t="25830" r="23036" b="13641"/>
            <a:stretch/>
          </p:blipFill>
          <p:spPr>
            <a:xfrm>
              <a:off x="4770443" y="5177575"/>
              <a:ext cx="1712057" cy="998482"/>
            </a:xfrm>
            <a:prstGeom prst="rect">
              <a:avLst/>
            </a:prstGeom>
          </p:spPr>
        </p:pic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52B0CABF-33CA-72B4-6928-062B77CA38AF}"/>
                </a:ext>
              </a:extLst>
            </p:cNvPr>
            <p:cNvSpPr txBox="1"/>
            <p:nvPr/>
          </p:nvSpPr>
          <p:spPr>
            <a:xfrm>
              <a:off x="4622523" y="6261748"/>
              <a:ext cx="20336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QPU simulator on </a:t>
              </a:r>
              <a:r>
                <a:rPr lang="en-US" altLang="ja-JP" sz="1200" dirty="0" err="1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Fugaku</a:t>
              </a:r>
              <a:endParaRPr lang="en-US" altLang="ja-JP" sz="1200" dirty="0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027FC94-7A36-0646-8295-AFCAB45CD093}"/>
              </a:ext>
            </a:extLst>
          </p:cNvPr>
          <p:cNvSpPr txBox="1"/>
          <p:nvPr/>
        </p:nvSpPr>
        <p:spPr>
          <a:xfrm>
            <a:off x="9367449" y="1655788"/>
            <a:ext cx="1093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Algorithms</a:t>
            </a:r>
            <a:endParaRPr lang="ja-JP" altLang="en-US" sz="1600" dirty="0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53A8D3FA-C5B8-9EA8-E01B-A8856F0F7F24}"/>
              </a:ext>
            </a:extLst>
          </p:cNvPr>
          <p:cNvSpPr/>
          <p:nvPr/>
        </p:nvSpPr>
        <p:spPr>
          <a:xfrm>
            <a:off x="9128087" y="2083507"/>
            <a:ext cx="1909578" cy="532307"/>
          </a:xfrm>
          <a:prstGeom prst="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/>
              <a:t>Hybrid</a:t>
            </a:r>
            <a:endParaRPr lang="ja-JP" altLang="en-US" sz="1600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EEED5640-27D7-4565-6504-5E8C86BAF9C3}"/>
              </a:ext>
            </a:extLst>
          </p:cNvPr>
          <p:cNvSpPr/>
          <p:nvPr/>
        </p:nvSpPr>
        <p:spPr>
          <a:xfrm>
            <a:off x="779209" y="4947128"/>
            <a:ext cx="5943599" cy="170982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B540B36A-5C4C-7264-FE2F-AC5FF28C8C60}"/>
              </a:ext>
            </a:extLst>
          </p:cNvPr>
          <p:cNvSpPr/>
          <p:nvPr/>
        </p:nvSpPr>
        <p:spPr>
          <a:xfrm>
            <a:off x="1295908" y="3491129"/>
            <a:ext cx="4017390" cy="6161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Near-QC system</a:t>
            </a:r>
            <a:r>
              <a:rPr lang="ja-JP" altLang="en-US" dirty="0"/>
              <a:t>（</a:t>
            </a:r>
            <a:r>
              <a:rPr lang="en-US" altLang="ja-JP" dirty="0"/>
              <a:t>GPU</a:t>
            </a:r>
            <a:r>
              <a:rPr lang="ja-JP" altLang="en-US" dirty="0"/>
              <a:t> </a:t>
            </a:r>
            <a:r>
              <a:rPr lang="en-US" altLang="ja-JP" dirty="0"/>
              <a:t>&amp; CPU)</a:t>
            </a:r>
            <a:endParaRPr lang="ja-JP" altLang="en-US" dirty="0"/>
          </a:p>
        </p:txBody>
      </p:sp>
      <p:sp>
        <p:nvSpPr>
          <p:cNvPr id="27" name="矢印: 上下 26">
            <a:extLst>
              <a:ext uri="{FF2B5EF4-FFF2-40B4-BE49-F238E27FC236}">
                <a16:creationId xmlns:a16="http://schemas.microsoft.com/office/drawing/2014/main" id="{37E6D0A7-C527-E055-D11D-D8008C9EB8E0}"/>
              </a:ext>
            </a:extLst>
          </p:cNvPr>
          <p:cNvSpPr/>
          <p:nvPr/>
        </p:nvSpPr>
        <p:spPr>
          <a:xfrm>
            <a:off x="2681961" y="4148328"/>
            <a:ext cx="1863524" cy="776780"/>
          </a:xfrm>
          <a:prstGeom prst="upDownArrow">
            <a:avLst>
              <a:gd name="adj1" fmla="val 50000"/>
              <a:gd name="adj2" fmla="val 2377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5FE5927-9B7D-9EFF-4F6C-28EC7618F946}"/>
              </a:ext>
            </a:extLst>
          </p:cNvPr>
          <p:cNvSpPr txBox="1"/>
          <p:nvPr/>
        </p:nvSpPr>
        <p:spPr>
          <a:xfrm>
            <a:off x="4485239" y="4180577"/>
            <a:ext cx="14681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Interface with low latency and high bandwidth</a:t>
            </a:r>
          </a:p>
        </p:txBody>
      </p:sp>
      <p:sp>
        <p:nvSpPr>
          <p:cNvPr id="29" name="矢印: 上下 28">
            <a:extLst>
              <a:ext uri="{FF2B5EF4-FFF2-40B4-BE49-F238E27FC236}">
                <a16:creationId xmlns:a16="http://schemas.microsoft.com/office/drawing/2014/main" id="{33064A69-DF74-7F2B-540A-81F29170B375}"/>
              </a:ext>
            </a:extLst>
          </p:cNvPr>
          <p:cNvSpPr/>
          <p:nvPr/>
        </p:nvSpPr>
        <p:spPr>
          <a:xfrm>
            <a:off x="2978898" y="3074077"/>
            <a:ext cx="925481" cy="428776"/>
          </a:xfrm>
          <a:prstGeom prst="upDownArrow">
            <a:avLst>
              <a:gd name="adj1" fmla="val 50000"/>
              <a:gd name="adj2" fmla="val 2377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B0B68FB3-1FB9-921D-E108-8729241AAE8A}"/>
              </a:ext>
            </a:extLst>
          </p:cNvPr>
          <p:cNvSpPr/>
          <p:nvPr/>
        </p:nvSpPr>
        <p:spPr>
          <a:xfrm>
            <a:off x="3371440" y="1043988"/>
            <a:ext cx="2521217" cy="6161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 err="1"/>
              <a:t>Fugaku</a:t>
            </a:r>
            <a:r>
              <a:rPr lang="en-US" altLang="ja-JP" dirty="0"/>
              <a:t>/</a:t>
            </a:r>
            <a:r>
              <a:rPr lang="en-US" altLang="ja-JP" dirty="0" err="1"/>
              <a:t>Fugaku</a:t>
            </a:r>
            <a:r>
              <a:rPr lang="en-US" altLang="ja-JP" dirty="0"/>
              <a:t> NEXT</a:t>
            </a:r>
            <a:endParaRPr lang="ja-JP" altLang="en-US" dirty="0"/>
          </a:p>
        </p:txBody>
      </p:sp>
      <p:sp>
        <p:nvSpPr>
          <p:cNvPr id="31" name="矢印: 上下 30">
            <a:extLst>
              <a:ext uri="{FF2B5EF4-FFF2-40B4-BE49-F238E27FC236}">
                <a16:creationId xmlns:a16="http://schemas.microsoft.com/office/drawing/2014/main" id="{089003A0-E3CA-0CF5-E5BF-85AEB45774F2}"/>
              </a:ext>
            </a:extLst>
          </p:cNvPr>
          <p:cNvSpPr/>
          <p:nvPr/>
        </p:nvSpPr>
        <p:spPr>
          <a:xfrm>
            <a:off x="1807950" y="1844303"/>
            <a:ext cx="925481" cy="728102"/>
          </a:xfrm>
          <a:prstGeom prst="upDownArrow">
            <a:avLst>
              <a:gd name="adj1" fmla="val 50000"/>
              <a:gd name="adj2" fmla="val 2377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2" name="矢印: 上下 31">
            <a:extLst>
              <a:ext uri="{FF2B5EF4-FFF2-40B4-BE49-F238E27FC236}">
                <a16:creationId xmlns:a16="http://schemas.microsoft.com/office/drawing/2014/main" id="{14E4A57D-9C82-1502-9368-241CEAA81E5B}"/>
              </a:ext>
            </a:extLst>
          </p:cNvPr>
          <p:cNvSpPr/>
          <p:nvPr/>
        </p:nvSpPr>
        <p:spPr>
          <a:xfrm>
            <a:off x="3941992" y="1733142"/>
            <a:ext cx="925481" cy="728102"/>
          </a:xfrm>
          <a:prstGeom prst="upDownArrow">
            <a:avLst>
              <a:gd name="adj1" fmla="val 50000"/>
              <a:gd name="adj2" fmla="val 2377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33" name="図 32" descr="シーン, 桟橋, 屋内, 座る が含まれている画像&#10;&#10;自動的に生成された説明">
            <a:extLst>
              <a:ext uri="{FF2B5EF4-FFF2-40B4-BE49-F238E27FC236}">
                <a16:creationId xmlns:a16="http://schemas.microsoft.com/office/drawing/2014/main" id="{FB0C7C77-793F-3517-6F40-DBCF9758BD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90" t="25830" r="23036" b="13641"/>
          <a:stretch/>
        </p:blipFill>
        <p:spPr>
          <a:xfrm>
            <a:off x="1500546" y="870031"/>
            <a:ext cx="1712057" cy="998482"/>
          </a:xfrm>
          <a:prstGeom prst="rect">
            <a:avLst/>
          </a:prstGeom>
        </p:spPr>
      </p:pic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A07423E2-0550-9DF3-5E95-CAAB179EAF8B}"/>
              </a:ext>
            </a:extLst>
          </p:cNvPr>
          <p:cNvSpPr/>
          <p:nvPr/>
        </p:nvSpPr>
        <p:spPr>
          <a:xfrm>
            <a:off x="5953371" y="3488461"/>
            <a:ext cx="2370014" cy="647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API and near-QC programming model</a:t>
            </a: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10B04E3E-57AF-F0F9-8C95-9543CE60450E}"/>
              </a:ext>
            </a:extLst>
          </p:cNvPr>
          <p:cNvSpPr/>
          <p:nvPr/>
        </p:nvSpPr>
        <p:spPr>
          <a:xfrm>
            <a:off x="5335096" y="1924805"/>
            <a:ext cx="2886470" cy="647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API and work-flow scheduler</a:t>
            </a:r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D2898AFB-CDDB-3524-B610-206008B65207}"/>
              </a:ext>
            </a:extLst>
          </p:cNvPr>
          <p:cNvCxnSpPr>
            <a:cxnSpLocks/>
          </p:cNvCxnSpPr>
          <p:nvPr/>
        </p:nvCxnSpPr>
        <p:spPr>
          <a:xfrm>
            <a:off x="8289921" y="1768086"/>
            <a:ext cx="570061" cy="7211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824EF921-87B3-3477-C9F3-B6FD9A83B4B6}"/>
              </a:ext>
            </a:extLst>
          </p:cNvPr>
          <p:cNvCxnSpPr>
            <a:cxnSpLocks/>
          </p:cNvCxnSpPr>
          <p:nvPr/>
        </p:nvCxnSpPr>
        <p:spPr>
          <a:xfrm flipV="1">
            <a:off x="8380158" y="3488461"/>
            <a:ext cx="479824" cy="6758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図 37">
            <a:extLst>
              <a:ext uri="{FF2B5EF4-FFF2-40B4-BE49-F238E27FC236}">
                <a16:creationId xmlns:a16="http://schemas.microsoft.com/office/drawing/2014/main" id="{672799FD-4F27-2F69-7EF5-B25ED98F5D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405" y="5914814"/>
            <a:ext cx="838637" cy="563882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6D4D7105-64B1-6A0A-F74E-D6E6ECB40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840" y="5343602"/>
            <a:ext cx="747568" cy="72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96279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DB72CC2-E7CB-6ADC-E70C-BD149E5494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/>
            <a:fld id="{86CB4B4D-7CA3-9044-876B-883B54F8677D}" type="slidenum">
              <a:rPr lang="en-US" altLang="ja-JP" smtClean="0"/>
              <a:pPr defTabSz="914377"/>
              <a:t>29</a:t>
            </a:fld>
            <a:endParaRPr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92192F6-DC2D-FDA7-F31F-CB8479F4ED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0D4CCC8-C3D3-0CEB-6FDF-840ACDAAD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B4B238D-A67B-AE24-5E1C-43DB5C9BE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" y="0"/>
            <a:ext cx="12188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8417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065C6E1-0A52-05EE-ED4D-E87D25D41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710-AB81-4862-90B3-ABBBEF9EBC28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817B2AA-2DB1-CE5D-B7EC-7573FF77E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847" y="0"/>
            <a:ext cx="3339830" cy="68580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BFA7AAA-11C7-D9DA-7580-B1201D5F5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854" y="0"/>
            <a:ext cx="5003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06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>
            <a:extLst>
              <a:ext uri="{FF2B5EF4-FFF2-40B4-BE49-F238E27FC236}">
                <a16:creationId xmlns:a16="http://schemas.microsoft.com/office/drawing/2014/main" id="{352250E3-CC18-BDD3-0A82-0B812F817B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3489" y="1"/>
            <a:ext cx="6205537" cy="881063"/>
          </a:xfrm>
          <a:noFill/>
          <a:ln/>
        </p:spPr>
        <p:txBody>
          <a:bodyPr/>
          <a:lstStyle/>
          <a:p>
            <a:pPr marL="1439863" defTabSz="449263"/>
            <a:r>
              <a:rPr lang="en-US" altLang="ja-JP" dirty="0">
                <a:solidFill>
                  <a:srgbClr val="3333FF"/>
                </a:solidFill>
              </a:rPr>
              <a:t>preliminary challenges</a:t>
            </a:r>
            <a:endParaRPr lang="ja-JP" altLang="en-US" dirty="0">
              <a:solidFill>
                <a:srgbClr val="3333FF"/>
              </a:solidFill>
            </a:endParaRPr>
          </a:p>
        </p:txBody>
      </p:sp>
      <p:sp>
        <p:nvSpPr>
          <p:cNvPr id="248835" name="Rectangle 3">
            <a:extLst>
              <a:ext uri="{FF2B5EF4-FFF2-40B4-BE49-F238E27FC236}">
                <a16:creationId xmlns:a16="http://schemas.microsoft.com/office/drawing/2014/main" id="{FC88445D-BA92-3DD3-6DD8-499DB9F217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81600" y="4475163"/>
            <a:ext cx="6400800" cy="3624262"/>
          </a:xfrm>
          <a:noFill/>
          <a:ln/>
        </p:spPr>
        <p:txBody>
          <a:bodyPr/>
          <a:lstStyle/>
          <a:p>
            <a:pPr marL="431800" indent="-323850" defTabSz="449263">
              <a:buNone/>
            </a:pPr>
            <a:endParaRPr lang="en-US" altLang="ja-JP"/>
          </a:p>
          <a:p>
            <a:pPr marL="431800" indent="-323850" defTabSz="449263">
              <a:buNone/>
            </a:pPr>
            <a:r>
              <a:rPr lang="ja-JP" altLang="en-US"/>
              <a:t>　　　　　　　　</a:t>
            </a:r>
            <a:endParaRPr lang="ja-JP" altLang="en-US">
              <a:solidFill>
                <a:srgbClr val="FF0000"/>
              </a:solidFill>
            </a:endParaRPr>
          </a:p>
          <a:p>
            <a:pPr marL="431800" indent="-323850" defTabSz="449263">
              <a:buNone/>
            </a:pPr>
            <a:r>
              <a:rPr lang="ja-JP" altLang="en-US">
                <a:solidFill>
                  <a:srgbClr val="FF0000"/>
                </a:solidFill>
              </a:rPr>
              <a:t>　</a:t>
            </a:r>
            <a:endParaRPr lang="ja-JP" altLang="en-US"/>
          </a:p>
        </p:txBody>
      </p:sp>
      <p:sp>
        <p:nvSpPr>
          <p:cNvPr id="248836" name="Text Box 4">
            <a:extLst>
              <a:ext uri="{FF2B5EF4-FFF2-40B4-BE49-F238E27FC236}">
                <a16:creationId xmlns:a16="http://schemas.microsoft.com/office/drawing/2014/main" id="{D6D29317-1835-1CA2-DE30-3522BA814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967" y="446191"/>
            <a:ext cx="8294688" cy="286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 defTabSz="8286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414338" defTabSz="8286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828675" defTabSz="8286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244600" defTabSz="8286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658938" defTabSz="8286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hangingPunct="0">
              <a:lnSpc>
                <a:spcPct val="73000"/>
              </a:lnSpc>
              <a:spcAft>
                <a:spcPts val="1288"/>
              </a:spcAft>
              <a:buClr>
                <a:srgbClr val="000000"/>
              </a:buClr>
              <a:buSzPct val="45000"/>
            </a:pPr>
            <a:r>
              <a:rPr kumimoji="0" lang="en-US" altLang="ja-JP" sz="1800" b="1" dirty="0">
                <a:solidFill>
                  <a:srgbClr val="3333FF"/>
                </a:solidFill>
              </a:rPr>
              <a:t>◎Application of quantum Monte Carlo simulation</a:t>
            </a:r>
            <a:endParaRPr kumimoji="0" lang="ja-JP" altLang="en-US" sz="1800" b="1" dirty="0">
              <a:solidFill>
                <a:srgbClr val="3333FF"/>
              </a:solidFill>
            </a:endParaRPr>
          </a:p>
        </p:txBody>
      </p:sp>
      <p:sp>
        <p:nvSpPr>
          <p:cNvPr id="248837" name="Text Box 5">
            <a:extLst>
              <a:ext uri="{FF2B5EF4-FFF2-40B4-BE49-F238E27FC236}">
                <a16:creationId xmlns:a16="http://schemas.microsoft.com/office/drawing/2014/main" id="{CBE5A136-265D-CCC9-95A5-8B43BE5F9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917" y="907503"/>
            <a:ext cx="6771882" cy="36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414338" defTabSz="8286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828675" defTabSz="8286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244600" defTabSz="8286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658938" defTabSz="8286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0" hangingPunct="0"/>
            <a:r>
              <a:rPr kumimoji="0" lang="en-US" altLang="ja-JP" sz="1800" b="1" dirty="0">
                <a:solidFill>
                  <a:srgbClr val="000000"/>
                </a:solidFill>
              </a:rPr>
              <a:t>Hubbard-</a:t>
            </a:r>
            <a:r>
              <a:rPr kumimoji="0" lang="en-US" altLang="ja-JP" sz="1800" b="1" dirty="0" err="1">
                <a:solidFill>
                  <a:srgbClr val="000000"/>
                </a:solidFill>
              </a:rPr>
              <a:t>Stratnovich</a:t>
            </a:r>
            <a:r>
              <a:rPr kumimoji="0" lang="en-US" altLang="ja-JP" sz="1800" b="1" dirty="0">
                <a:solidFill>
                  <a:srgbClr val="000000"/>
                </a:solidFill>
              </a:rPr>
              <a:t> transformation and multicanonical sampling</a:t>
            </a:r>
          </a:p>
        </p:txBody>
      </p:sp>
      <p:sp>
        <p:nvSpPr>
          <p:cNvPr id="248839" name="Text Box 7">
            <a:extLst>
              <a:ext uri="{FF2B5EF4-FFF2-40B4-BE49-F238E27FC236}">
                <a16:creationId xmlns:a16="http://schemas.microsoft.com/office/drawing/2014/main" id="{6016148D-B39E-C420-1538-8EB4EBB84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438" y="3303588"/>
            <a:ext cx="1796161" cy="29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414338" defTabSz="8286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828675" defTabSz="8286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244600" defTabSz="8286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658938" defTabSz="8286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0" hangingPunct="0"/>
            <a:r>
              <a:rPr kumimoji="0" lang="en-US" altLang="ja-JP" sz="1400" dirty="0">
                <a:solidFill>
                  <a:srgbClr val="000000"/>
                </a:solidFill>
              </a:rPr>
              <a:t>Fourier</a:t>
            </a:r>
            <a:r>
              <a:rPr kumimoji="0" lang="ja-JP" altLang="en-US" sz="1400" dirty="0">
                <a:solidFill>
                  <a:srgbClr val="000000"/>
                </a:solidFill>
              </a:rPr>
              <a:t> </a:t>
            </a:r>
            <a:r>
              <a:rPr kumimoji="0" lang="en-US" altLang="ja-JP" sz="1400" dirty="0">
                <a:solidFill>
                  <a:srgbClr val="000000"/>
                </a:solidFill>
              </a:rPr>
              <a:t>transformation</a:t>
            </a:r>
            <a:endParaRPr kumimoji="0" lang="ja-JP" altLang="en-US" sz="1400" dirty="0">
              <a:solidFill>
                <a:srgbClr val="000000"/>
              </a:solidFill>
            </a:endParaRPr>
          </a:p>
        </p:txBody>
      </p:sp>
      <p:sp>
        <p:nvSpPr>
          <p:cNvPr id="248841" name="Rectangle 9">
            <a:extLst>
              <a:ext uri="{FF2B5EF4-FFF2-40B4-BE49-F238E27FC236}">
                <a16:creationId xmlns:a16="http://schemas.microsoft.com/office/drawing/2014/main" id="{555A012F-EC3F-33C4-24DD-4250CA487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2756" y="932325"/>
            <a:ext cx="5061743" cy="45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945" tIns="41473" rIns="82945" bIns="41473">
            <a:spAutoFit/>
          </a:bodyPr>
          <a:lstStyle>
            <a:lvl1pPr defTabSz="8286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414338" defTabSz="8286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828675" defTabSz="8286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244600" defTabSz="8286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658938" defTabSz="8286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0" hangingPunct="0"/>
            <a:r>
              <a:rPr kumimoji="0" lang="en-US" altLang="ja-JP" sz="1200" dirty="0">
                <a:solidFill>
                  <a:srgbClr val="000000"/>
                </a:solidFill>
              </a:rPr>
              <a:t>H.G. </a:t>
            </a:r>
            <a:r>
              <a:rPr kumimoji="0" lang="en-US" altLang="ja-JP" sz="1200" dirty="0" err="1">
                <a:solidFill>
                  <a:srgbClr val="000000"/>
                </a:solidFill>
              </a:rPr>
              <a:t>Matuttis</a:t>
            </a:r>
            <a:r>
              <a:rPr kumimoji="0" lang="en-US" altLang="ja-JP" sz="1200" dirty="0">
                <a:solidFill>
                  <a:srgbClr val="000000"/>
                </a:solidFill>
              </a:rPr>
              <a:t> et al, Intern. J. Modern Phys. C vol. 13 No. 7 (2002) p.917—929. </a:t>
            </a:r>
          </a:p>
          <a:p>
            <a:pPr eaLnBrk="0" hangingPunct="0"/>
            <a:r>
              <a:rPr kumimoji="0" lang="en-US" altLang="ja-JP" sz="1200" dirty="0">
                <a:solidFill>
                  <a:srgbClr val="000000"/>
                </a:solidFill>
              </a:rPr>
              <a:t>K. Fischer et al, Intern. J. Modern Phys. C vol. 13 No. 7 (2002) p.931—945. </a:t>
            </a:r>
          </a:p>
        </p:txBody>
      </p:sp>
      <p:sp>
        <p:nvSpPr>
          <p:cNvPr id="248843" name="Text Box 11">
            <a:extLst>
              <a:ext uri="{FF2B5EF4-FFF2-40B4-BE49-F238E27FC236}">
                <a16:creationId xmlns:a16="http://schemas.microsoft.com/office/drawing/2014/main" id="{6C34DC93-ED7C-606E-295B-354E1B30F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9372" y="4019495"/>
            <a:ext cx="4582526" cy="34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945" tIns="41473" rIns="82945" bIns="41473">
            <a:spAutoFit/>
          </a:bodyPr>
          <a:lstStyle>
            <a:lvl1pPr defTabSz="8286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414338" defTabSz="8286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828675" defTabSz="8286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244600" defTabSz="8286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658938" defTabSz="8286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hangingPunct="0"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45000"/>
            </a:pPr>
            <a:r>
              <a:rPr kumimoji="0" lang="en-US" altLang="ja-JP" sz="1800" b="1" dirty="0">
                <a:solidFill>
                  <a:srgbClr val="3333FF"/>
                </a:solidFill>
              </a:rPr>
              <a:t>◎state-vector simulator with GUI: QCAD</a:t>
            </a:r>
            <a:endParaRPr kumimoji="0" lang="ja-JP" altLang="en-US" sz="1800" b="1" dirty="0">
              <a:solidFill>
                <a:srgbClr val="3333FF"/>
              </a:solidFill>
            </a:endParaRP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C7A58DEE-4CB6-B335-AB0E-BFAEB4D19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438" y="1364182"/>
            <a:ext cx="8896350" cy="17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414338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828675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244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658938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kumimoji="0" lang="en-GB" altLang="ja-JP" sz="1200" dirty="0"/>
              <a:t>Quantum Circuit from L.M.K. </a:t>
            </a:r>
            <a:r>
              <a:rPr kumimoji="0" lang="en-GB" altLang="ja-JP" sz="1200" dirty="0" err="1"/>
              <a:t>Vandersypen</a:t>
            </a:r>
            <a:r>
              <a:rPr kumimoji="0" lang="en-GB" altLang="ja-JP" sz="1200" dirty="0"/>
              <a:t> et. al., Nature 414, p.883 (2001): </a:t>
            </a:r>
            <a:r>
              <a:rPr kumimoji="0" lang="en-US" altLang="ja-JP" sz="1200" dirty="0">
                <a:solidFill>
                  <a:srgbClr val="000000"/>
                </a:solidFill>
              </a:rPr>
              <a:t>Shor-like circuit with 4 qubits</a:t>
            </a:r>
            <a:endParaRPr kumimoji="0" lang="ja-JP" altLang="en-US" sz="1200" dirty="0">
              <a:solidFill>
                <a:srgbClr val="000000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E2C023DC-F462-3C7E-2025-8D0E8625B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422" y="1616338"/>
            <a:ext cx="3410872" cy="157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F5EC98-9B22-DC7B-0CE5-55F6A08E1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738" y="1616338"/>
            <a:ext cx="3176589" cy="157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4DA1DB6-7BFA-7F53-F37F-AA6828F54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65713" y="2998715"/>
            <a:ext cx="5290911" cy="2335285"/>
          </a:xfrm>
          <a:noFill/>
          <a:ln/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5FD4F59-B1D2-06FD-0FA7-20F49B36E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113" y="1730375"/>
            <a:ext cx="8164512" cy="3603625"/>
          </a:xfrm>
          <a:noFill/>
          <a:ln/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CC2E965E-78B5-A982-FDB4-5DEDF72C1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1916832"/>
            <a:ext cx="8164512" cy="3603625"/>
          </a:xfrm>
          <a:noFill/>
          <a:ln>
            <a:noFill/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F9D8820-2658-96F6-23EC-9DAB717B33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90" y="4084275"/>
            <a:ext cx="3882069" cy="201400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D53848E-B4CF-118C-53CF-FF5113F4D1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7628" y="3647455"/>
            <a:ext cx="1500550" cy="598732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2CD89BB-B9A5-D4BA-CB48-431F8456C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918" y="4169198"/>
            <a:ext cx="2961554" cy="208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73E28C9-9C83-E70A-0A78-61B2A2DB9F6B}"/>
              </a:ext>
            </a:extLst>
          </p:cNvPr>
          <p:cNvSpPr txBox="1"/>
          <p:nvPr/>
        </p:nvSpPr>
        <p:spPr>
          <a:xfrm>
            <a:off x="5526847" y="3762157"/>
            <a:ext cx="821696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8bits FT</a:t>
            </a: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BA2F560D-DBE0-574E-CCD2-ACE41BFEB8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99551" y="4506982"/>
            <a:ext cx="3442167" cy="232607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7FD3716-5F30-4A1C-BF06-4C44DD77B4D5}"/>
              </a:ext>
            </a:extLst>
          </p:cNvPr>
          <p:cNvSpPr txBox="1"/>
          <p:nvPr/>
        </p:nvSpPr>
        <p:spPr>
          <a:xfrm>
            <a:off x="1991544" y="7012698"/>
            <a:ext cx="7560840" cy="1535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Collaboration with</a:t>
            </a:r>
          </a:p>
          <a:p>
            <a:r>
              <a:rPr lang="en-US" altLang="ja-JP" b="1" dirty="0">
                <a:solidFill>
                  <a:srgbClr val="FF0000"/>
                </a:solidFill>
              </a:rPr>
              <a:t>    Naoki Yoshioka(R-CCS),  Hans De </a:t>
            </a:r>
            <a:r>
              <a:rPr lang="en-US" altLang="ja-JP" b="1" dirty="0" err="1">
                <a:solidFill>
                  <a:srgbClr val="FF0000"/>
                </a:solidFill>
              </a:rPr>
              <a:t>Raedt</a:t>
            </a:r>
            <a:r>
              <a:rPr lang="en-US" altLang="ja-JP" b="1" dirty="0">
                <a:solidFill>
                  <a:srgbClr val="FF0000"/>
                </a:solidFill>
              </a:rPr>
              <a:t>(U. Groningen), </a:t>
            </a:r>
            <a:r>
              <a:rPr lang="en-US" altLang="ja-JP" b="1" dirty="0" err="1">
                <a:solidFill>
                  <a:srgbClr val="FF0000"/>
                </a:solidFill>
              </a:rPr>
              <a:t>Fengpin</a:t>
            </a:r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en-US" altLang="ja-JP" b="1" dirty="0" err="1">
                <a:solidFill>
                  <a:srgbClr val="FF0000"/>
                </a:solidFill>
              </a:rPr>
              <a:t>Jin</a:t>
            </a:r>
            <a:r>
              <a:rPr lang="en-US" altLang="ja-JP" b="1" dirty="0">
                <a:solidFill>
                  <a:srgbClr val="FF0000"/>
                </a:solidFill>
              </a:rPr>
              <a:t>(F. </a:t>
            </a:r>
            <a:r>
              <a:rPr lang="en-US" altLang="ja-JP" b="1" dirty="0" err="1">
                <a:solidFill>
                  <a:srgbClr val="FF0000"/>
                </a:solidFill>
              </a:rPr>
              <a:t>Juelich</a:t>
            </a:r>
            <a:r>
              <a:rPr lang="en-US" altLang="ja-JP" b="1" dirty="0">
                <a:solidFill>
                  <a:srgbClr val="FF0000"/>
                </a:solidFill>
              </a:rPr>
              <a:t>) , </a:t>
            </a:r>
          </a:p>
          <a:p>
            <a:r>
              <a:rPr lang="en-US" altLang="ja-JP" b="1" dirty="0">
                <a:solidFill>
                  <a:srgbClr val="FF0000"/>
                </a:solidFill>
              </a:rPr>
              <a:t>    Kristel </a:t>
            </a:r>
            <a:r>
              <a:rPr lang="en-US" altLang="ja-JP" b="1" dirty="0" err="1">
                <a:solidFill>
                  <a:srgbClr val="FF0000"/>
                </a:solidFill>
              </a:rPr>
              <a:t>Michielsen</a:t>
            </a:r>
            <a:r>
              <a:rPr lang="en-US" altLang="ja-JP" b="1" dirty="0">
                <a:solidFill>
                  <a:srgbClr val="FF0000"/>
                </a:solidFill>
              </a:rPr>
              <a:t>, Dennis </a:t>
            </a:r>
            <a:r>
              <a:rPr lang="en-US" altLang="ja-JP" b="1" dirty="0" err="1">
                <a:solidFill>
                  <a:srgbClr val="FF0000"/>
                </a:solidFill>
              </a:rPr>
              <a:t>Wilsch</a:t>
            </a:r>
            <a:r>
              <a:rPr lang="en-US" altLang="ja-JP" b="1" dirty="0">
                <a:solidFill>
                  <a:srgbClr val="FF0000"/>
                </a:solidFill>
              </a:rPr>
              <a:t>, </a:t>
            </a:r>
            <a:r>
              <a:rPr lang="en-US" altLang="ja-JP" b="1" dirty="0" err="1">
                <a:solidFill>
                  <a:srgbClr val="FF0000"/>
                </a:solidFill>
              </a:rPr>
              <a:t>Madita</a:t>
            </a:r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en-US" altLang="ja-JP" b="1" dirty="0" err="1">
                <a:solidFill>
                  <a:srgbClr val="FF0000"/>
                </a:solidFill>
              </a:rPr>
              <a:t>Nocon</a:t>
            </a:r>
            <a:r>
              <a:rPr lang="en-US" altLang="ja-JP" b="1" dirty="0">
                <a:solidFill>
                  <a:srgbClr val="FF0000"/>
                </a:solidFill>
              </a:rPr>
              <a:t> (Aachen U. and F. </a:t>
            </a:r>
            <a:r>
              <a:rPr lang="en-US" altLang="ja-JP" b="1" dirty="0" err="1">
                <a:solidFill>
                  <a:srgbClr val="FF0000"/>
                </a:solidFill>
              </a:rPr>
              <a:t>Juelich</a:t>
            </a:r>
            <a:r>
              <a:rPr lang="en-US" altLang="ja-JP" b="1" dirty="0">
                <a:solidFill>
                  <a:srgbClr val="FF0000"/>
                </a:solidFill>
              </a:rPr>
              <a:t>)</a:t>
            </a:r>
          </a:p>
          <a:p>
            <a:r>
              <a:rPr lang="en-US" altLang="ja-JP" b="1" dirty="0">
                <a:solidFill>
                  <a:srgbClr val="FF0000"/>
                </a:solidFill>
              </a:rPr>
              <a:t>    </a:t>
            </a:r>
            <a:r>
              <a:rPr lang="en-US" altLang="ja-JP" b="1" dirty="0" err="1">
                <a:solidFill>
                  <a:srgbClr val="FF0000"/>
                </a:solidFill>
              </a:rPr>
              <a:t>Shengjun</a:t>
            </a:r>
            <a:r>
              <a:rPr lang="en-US" altLang="ja-JP" b="1" dirty="0">
                <a:solidFill>
                  <a:srgbClr val="FF0000"/>
                </a:solidFill>
              </a:rPr>
              <a:t> Yuan(Wuhan U. )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589CC7F-B4B9-4805-9D12-A089F25DB79E}"/>
              </a:ext>
            </a:extLst>
          </p:cNvPr>
          <p:cNvSpPr txBox="1"/>
          <p:nvPr/>
        </p:nvSpPr>
        <p:spPr>
          <a:xfrm>
            <a:off x="1703512" y="5157192"/>
            <a:ext cx="4680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Code https://github.com/naoki-yoshioka/braket</a:t>
            </a:r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2CD89D8-893E-4D53-B7C3-416C66651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927" y="3349562"/>
            <a:ext cx="7560840" cy="350474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42D43D5-A37F-4E6B-A477-3FFA94C0F65E}"/>
              </a:ext>
            </a:extLst>
          </p:cNvPr>
          <p:cNvSpPr txBox="1"/>
          <p:nvPr/>
        </p:nvSpPr>
        <p:spPr>
          <a:xfrm>
            <a:off x="9887129" y="5492356"/>
            <a:ext cx="1500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i="1" dirty="0">
                <a:solidFill>
                  <a:srgbClr val="FF0000"/>
                </a:solidFill>
              </a:rPr>
              <a:t>u</a:t>
            </a:r>
            <a:r>
              <a:rPr kumimoji="1" lang="en-US" altLang="ja-JP" b="1" i="1" dirty="0">
                <a:solidFill>
                  <a:srgbClr val="FF0000"/>
                </a:solidFill>
              </a:rPr>
              <a:t>p to 48 </a:t>
            </a:r>
            <a:r>
              <a:rPr kumimoji="1" lang="en-US" altLang="ja-JP" b="1" i="1" dirty="0" err="1">
                <a:solidFill>
                  <a:srgbClr val="FF0000"/>
                </a:solidFill>
              </a:rPr>
              <a:t>qbits</a:t>
            </a:r>
            <a:endParaRPr kumimoji="1" lang="ja-JP" altLang="en-US" b="1" i="1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6812DCF-2D78-464E-B04E-8FEFADCF14A2}"/>
              </a:ext>
            </a:extLst>
          </p:cNvPr>
          <p:cNvSpPr txBox="1"/>
          <p:nvPr/>
        </p:nvSpPr>
        <p:spPr>
          <a:xfrm>
            <a:off x="8550705" y="2824648"/>
            <a:ext cx="1491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i="1" dirty="0">
                <a:solidFill>
                  <a:srgbClr val="FF0000"/>
                </a:solidFill>
              </a:rPr>
              <a:t>u</a:t>
            </a:r>
            <a:r>
              <a:rPr kumimoji="1" lang="en-US" altLang="ja-JP" b="1" i="1" dirty="0">
                <a:solidFill>
                  <a:srgbClr val="FF0000"/>
                </a:solidFill>
              </a:rPr>
              <a:t>p to 36 </a:t>
            </a:r>
            <a:r>
              <a:rPr kumimoji="1" lang="en-US" altLang="ja-JP" b="1" i="1" dirty="0" err="1">
                <a:solidFill>
                  <a:srgbClr val="FF0000"/>
                </a:solidFill>
              </a:rPr>
              <a:t>qbits</a:t>
            </a:r>
            <a:endParaRPr kumimoji="1" lang="ja-JP" altLang="en-US" b="1" i="1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63553A3-DCD2-43CD-AE33-DF8FBEB7CDF5}"/>
              </a:ext>
            </a:extLst>
          </p:cNvPr>
          <p:cNvSpPr txBox="1"/>
          <p:nvPr/>
        </p:nvSpPr>
        <p:spPr>
          <a:xfrm>
            <a:off x="6831686" y="6484972"/>
            <a:ext cx="5360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RIKEN Code: https://github.com/naoki-yoshioka/braket</a:t>
            </a:r>
            <a:endParaRPr kumimoji="1" lang="ja-JP" altLang="en-US" dirty="0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F5EC3CAE-6EC5-7572-C0D3-34B806683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775" y="110001"/>
            <a:ext cx="6463145" cy="344948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466C445-DCE8-4DC0-872D-E215B2EE3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027" y="212386"/>
            <a:ext cx="9144000" cy="255526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6011457-EF4C-415F-B8E4-4E9D93933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497" y="3457550"/>
            <a:ext cx="4571535" cy="324036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12E212A-22EE-4EA1-97C3-ECF9741EA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430" y="3457550"/>
            <a:ext cx="4455571" cy="302433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DF1920D-742A-448B-B419-A4DABFF0876C}"/>
              </a:ext>
            </a:extLst>
          </p:cNvPr>
          <p:cNvSpPr txBox="1"/>
          <p:nvPr/>
        </p:nvSpPr>
        <p:spPr>
          <a:xfrm>
            <a:off x="5375921" y="33906"/>
            <a:ext cx="1284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An example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D2D3213-65CD-42B6-90F5-0544D472F9DB}"/>
              </a:ext>
            </a:extLst>
          </p:cNvPr>
          <p:cNvSpPr txBox="1"/>
          <p:nvPr/>
        </p:nvSpPr>
        <p:spPr>
          <a:xfrm>
            <a:off x="3100435" y="2894105"/>
            <a:ext cx="4991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Program: Quantum assembler – input to simulators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7221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6633"/>
            <a:ext cx="9144000" cy="6405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8745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8400836-6E4E-4BD5-9AB4-635BE74F0410}"/>
              </a:ext>
            </a:extLst>
          </p:cNvPr>
          <p:cNvSpPr txBox="1"/>
          <p:nvPr/>
        </p:nvSpPr>
        <p:spPr>
          <a:xfrm>
            <a:off x="370429" y="746482"/>
            <a:ext cx="82445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N</a:t>
            </a:r>
            <a:r>
              <a:rPr kumimoji="1" lang="en-US" altLang="ja-JP" dirty="0"/>
              <a:t>             2</a:t>
            </a:r>
            <a:r>
              <a:rPr kumimoji="1" lang="en-US" altLang="ja-JP" baseline="30000" dirty="0"/>
              <a:t>N</a:t>
            </a:r>
            <a:r>
              <a:rPr kumimoji="1" lang="en-US" altLang="ja-JP" dirty="0"/>
              <a:t>        double precision        single precision    half precision      byte precision</a:t>
            </a:r>
          </a:p>
          <a:p>
            <a:r>
              <a:rPr kumimoji="1" lang="en-US" altLang="ja-JP" dirty="0"/>
              <a:t>                                     </a:t>
            </a:r>
            <a:r>
              <a:rPr kumimoji="1" lang="ja-JP" altLang="en-US" dirty="0"/>
              <a:t>～</a:t>
            </a:r>
            <a:r>
              <a:rPr kumimoji="1" lang="en-US" altLang="ja-JP" dirty="0"/>
              <a:t>10</a:t>
            </a:r>
            <a:r>
              <a:rPr kumimoji="1" lang="en-US" altLang="ja-JP" baseline="30000" dirty="0"/>
              <a:t>16</a:t>
            </a:r>
            <a:r>
              <a:rPr kumimoji="1" lang="en-US" altLang="ja-JP" dirty="0"/>
              <a:t> op.                    </a:t>
            </a:r>
            <a:r>
              <a:rPr kumimoji="1" lang="ja-JP" altLang="en-US" dirty="0"/>
              <a:t>～</a:t>
            </a:r>
            <a:r>
              <a:rPr kumimoji="1" lang="en-US" altLang="ja-JP" dirty="0"/>
              <a:t>10</a:t>
            </a:r>
            <a:r>
              <a:rPr kumimoji="1" lang="en-US" altLang="ja-JP" baseline="30000" dirty="0"/>
              <a:t>8</a:t>
            </a:r>
            <a:r>
              <a:rPr kumimoji="1" lang="en-US" altLang="ja-JP" dirty="0"/>
              <a:t> op.            </a:t>
            </a:r>
            <a:r>
              <a:rPr kumimoji="1" lang="ja-JP" altLang="en-US" dirty="0"/>
              <a:t>～</a:t>
            </a:r>
            <a:r>
              <a:rPr kumimoji="1" lang="en-US" altLang="ja-JP" dirty="0"/>
              <a:t>10</a:t>
            </a:r>
            <a:r>
              <a:rPr kumimoji="1" lang="en-US" altLang="ja-JP" baseline="30000" dirty="0"/>
              <a:t>4</a:t>
            </a:r>
            <a:r>
              <a:rPr kumimoji="1" lang="en-US" altLang="ja-JP" dirty="0"/>
              <a:t> op.             </a:t>
            </a:r>
            <a:r>
              <a:rPr kumimoji="1" lang="ja-JP" altLang="en-US" dirty="0"/>
              <a:t> ～</a:t>
            </a:r>
            <a:r>
              <a:rPr kumimoji="1" lang="en-US" altLang="ja-JP" dirty="0"/>
              <a:t>10</a:t>
            </a:r>
            <a:r>
              <a:rPr kumimoji="1" lang="en-US" altLang="ja-JP" baseline="30000" dirty="0"/>
              <a:t>2</a:t>
            </a:r>
            <a:r>
              <a:rPr kumimoji="1" lang="en-US" altLang="ja-JP" dirty="0"/>
              <a:t> op.</a:t>
            </a:r>
          </a:p>
          <a:p>
            <a:r>
              <a:rPr kumimoji="1" lang="en-US" altLang="ja-JP" dirty="0"/>
              <a:t>                                (over-spec)                                 (practical use)                   (simple test)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A392D4A-1360-4950-A7D0-79F8AE740762}"/>
              </a:ext>
            </a:extLst>
          </p:cNvPr>
          <p:cNvSpPr txBox="1"/>
          <p:nvPr/>
        </p:nvSpPr>
        <p:spPr>
          <a:xfrm>
            <a:off x="370429" y="1666638"/>
            <a:ext cx="846136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 startAt="10"/>
            </a:pPr>
            <a:r>
              <a:rPr kumimoji="1" lang="en-US" altLang="ja-JP" dirty="0"/>
              <a:t>         1K                16KB                            8KB                        4KB                            2KB</a:t>
            </a:r>
          </a:p>
          <a:p>
            <a:pPr marL="342900" indent="-342900">
              <a:buAutoNum type="arabicPlain" startAt="20"/>
            </a:pPr>
            <a:r>
              <a:rPr lang="en-US" altLang="ja-JP" dirty="0"/>
              <a:t>         1M               16MB                          8MB</a:t>
            </a:r>
            <a:r>
              <a:rPr kumimoji="1" lang="en-US" altLang="ja-JP" dirty="0"/>
              <a:t>                       4MB                          2MB</a:t>
            </a:r>
            <a:endParaRPr lang="en-US" altLang="ja-JP" dirty="0"/>
          </a:p>
          <a:p>
            <a:pPr marL="342900" indent="-342900">
              <a:buAutoNum type="arabicPlain" startAt="30"/>
            </a:pPr>
            <a:r>
              <a:rPr lang="en-US" altLang="ja-JP" dirty="0"/>
              <a:t>         1G                16GB                           8GB                        4GB                           2GB</a:t>
            </a:r>
          </a:p>
          <a:p>
            <a:r>
              <a:rPr lang="en-US" altLang="ja-JP" dirty="0">
                <a:solidFill>
                  <a:srgbClr val="3366FF"/>
                </a:solidFill>
              </a:rPr>
              <a:t>36          16G                  1TB</a:t>
            </a:r>
            <a:r>
              <a:rPr lang="en-US" altLang="ja-JP" dirty="0"/>
              <a:t>                      512GB                     256GB                      128GB</a:t>
            </a:r>
          </a:p>
          <a:p>
            <a:pPr marL="342900" indent="-342900">
              <a:buAutoNum type="arabicPlain" startAt="40"/>
            </a:pPr>
            <a:r>
              <a:rPr lang="en-US" altLang="ja-JP" dirty="0"/>
              <a:t>         1T                  16TB                          8TB                          4TB                           2TB</a:t>
            </a:r>
          </a:p>
          <a:p>
            <a:endParaRPr lang="en-US" altLang="ja-JP" dirty="0"/>
          </a:p>
          <a:p>
            <a:r>
              <a:rPr lang="en-US" altLang="ja-JP" dirty="0">
                <a:solidFill>
                  <a:srgbClr val="3366FF"/>
                </a:solidFill>
              </a:rPr>
              <a:t>45         32T                512TB                     </a:t>
            </a:r>
            <a:r>
              <a:rPr lang="en-US" altLang="ja-JP" dirty="0">
                <a:solidFill>
                  <a:schemeClr val="tx1"/>
                </a:solidFill>
              </a:rPr>
              <a:t>256TB                      128TB                         64TB</a:t>
            </a:r>
          </a:p>
          <a:p>
            <a:pPr marL="342900" indent="-342900">
              <a:buAutoNum type="arabicPlain" startAt="46"/>
            </a:pPr>
            <a:r>
              <a:rPr lang="en-US" altLang="ja-JP" dirty="0">
                <a:solidFill>
                  <a:schemeClr val="tx1"/>
                </a:solidFill>
              </a:rPr>
              <a:t>       64T                    1PB                     512TB                      256TB                        128TB</a:t>
            </a:r>
          </a:p>
          <a:p>
            <a:pPr marL="342900" indent="-342900">
              <a:buAutoNum type="arabicPlain" startAt="46"/>
            </a:pPr>
            <a:r>
              <a:rPr lang="en-US" altLang="ja-JP" dirty="0">
                <a:solidFill>
                  <a:srgbClr val="FF0000"/>
                </a:solidFill>
              </a:rPr>
              <a:t>     128T                    2PB                         </a:t>
            </a:r>
            <a:r>
              <a:rPr lang="en-US" altLang="ja-JP" dirty="0">
                <a:solidFill>
                  <a:schemeClr val="tx1"/>
                </a:solidFill>
              </a:rPr>
              <a:t>1PB                      512TB                        256TB</a:t>
            </a:r>
          </a:p>
          <a:p>
            <a:pPr marL="342900" indent="-342900">
              <a:buAutoNum type="arabicPlain" startAt="46"/>
            </a:pPr>
            <a:r>
              <a:rPr lang="en-US" altLang="ja-JP" dirty="0">
                <a:solidFill>
                  <a:srgbClr val="FF0000"/>
                </a:solidFill>
              </a:rPr>
              <a:t>     256T                    4PB                         </a:t>
            </a:r>
            <a:r>
              <a:rPr lang="en-US" altLang="ja-JP" dirty="0">
                <a:solidFill>
                  <a:schemeClr val="tx1"/>
                </a:solidFill>
              </a:rPr>
              <a:t>2PB                          1PB                        512TB</a:t>
            </a:r>
          </a:p>
          <a:p>
            <a:pPr marL="342900" indent="-342900">
              <a:buAutoNum type="arabicPlain" startAt="46"/>
            </a:pPr>
            <a:r>
              <a:rPr lang="en-US" altLang="ja-JP" dirty="0">
                <a:solidFill>
                  <a:srgbClr val="C00000"/>
                </a:solidFill>
              </a:rPr>
              <a:t>  </a:t>
            </a:r>
            <a:r>
              <a:rPr lang="en-US" altLang="ja-JP" dirty="0">
                <a:solidFill>
                  <a:schemeClr val="accent2"/>
                </a:solidFill>
              </a:rPr>
              <a:t> </a:t>
            </a:r>
            <a:r>
              <a:rPr lang="en-US" altLang="ja-JP" dirty="0">
                <a:solidFill>
                  <a:schemeClr val="accent6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 512T                    8PB                         4PB                          2PB                            1PB</a:t>
            </a:r>
          </a:p>
          <a:p>
            <a:r>
              <a:rPr lang="en-US" altLang="ja-JP" dirty="0">
                <a:solidFill>
                  <a:srgbClr val="C00000"/>
                </a:solidFill>
              </a:rPr>
              <a:t>50     </a:t>
            </a:r>
            <a:r>
              <a:rPr lang="en-US" altLang="ja-JP" dirty="0">
                <a:solidFill>
                  <a:schemeClr val="tx1"/>
                </a:solidFill>
              </a:rPr>
              <a:t>       1P                 16PB                         8PB                          4PB                            2PB</a:t>
            </a:r>
          </a:p>
          <a:p>
            <a:r>
              <a:rPr lang="en-US" altLang="ja-JP" dirty="0">
                <a:solidFill>
                  <a:schemeClr val="tx1"/>
                </a:solidFill>
              </a:rPr>
              <a:t>51            2P                 32PB                        16PB                         8PB                            4PB</a:t>
            </a:r>
          </a:p>
          <a:p>
            <a:r>
              <a:rPr lang="en-US" altLang="ja-JP" dirty="0">
                <a:solidFill>
                  <a:schemeClr val="tx1"/>
                </a:solidFill>
              </a:rPr>
              <a:t>52            4P                 64PB                        32PB                       16PB                            8PB</a:t>
            </a:r>
          </a:p>
          <a:p>
            <a:r>
              <a:rPr kumimoji="1" lang="en-US" altLang="ja-JP" dirty="0"/>
              <a:t>…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6183D90-D814-4024-95DC-B2E26E54F48B}"/>
              </a:ext>
            </a:extLst>
          </p:cNvPr>
          <p:cNvSpPr txBox="1"/>
          <p:nvPr/>
        </p:nvSpPr>
        <p:spPr>
          <a:xfrm>
            <a:off x="4261290" y="474400"/>
            <a:ext cx="3221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Memory limits number of </a:t>
            </a:r>
            <a:r>
              <a:rPr kumimoji="1" lang="en-US" altLang="ja-JP" dirty="0" err="1">
                <a:solidFill>
                  <a:srgbClr val="FF0000"/>
                </a:solidFill>
              </a:rPr>
              <a:t>qbits</a:t>
            </a:r>
            <a:r>
              <a:rPr kumimoji="1" lang="en-US" altLang="ja-JP" dirty="0">
                <a:solidFill>
                  <a:srgbClr val="FF0000"/>
                </a:solidFill>
              </a:rPr>
              <a:t>.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752941C-2325-49E0-9CF2-1F6D4EC78111}"/>
              </a:ext>
            </a:extLst>
          </p:cNvPr>
          <p:cNvSpPr txBox="1"/>
          <p:nvPr/>
        </p:nvSpPr>
        <p:spPr>
          <a:xfrm>
            <a:off x="5316988" y="5644932"/>
            <a:ext cx="63321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                           per node                                         full system </a:t>
            </a:r>
          </a:p>
          <a:p>
            <a:r>
              <a:rPr lang="en-US" altLang="ja-JP" dirty="0"/>
              <a:t>                 in-node           inter-node            in-node           inter-node </a:t>
            </a:r>
          </a:p>
          <a:p>
            <a:r>
              <a:rPr lang="en-US" altLang="ja-JP" dirty="0"/>
              <a:t>K:               64GB/s              40GB/s                5.4PB/s              3.4PB/s</a:t>
            </a:r>
          </a:p>
          <a:p>
            <a:r>
              <a:rPr kumimoji="1" lang="en-US" altLang="ja-JP" dirty="0" err="1"/>
              <a:t>Fugaku</a:t>
            </a:r>
            <a:r>
              <a:rPr kumimoji="1" lang="en-US" altLang="ja-JP" dirty="0"/>
              <a:t>:       1TB/s              40.8GB/s         155.3PB/s              6.2PB/s</a:t>
            </a:r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61AAAB7-87B8-4811-818E-C3BAC3F63562}"/>
              </a:ext>
            </a:extLst>
          </p:cNvPr>
          <p:cNvSpPr txBox="1"/>
          <p:nvPr/>
        </p:nvSpPr>
        <p:spPr>
          <a:xfrm>
            <a:off x="3878894" y="12739"/>
            <a:ext cx="4200826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sz="2400" b="1" dirty="0">
                <a:solidFill>
                  <a:srgbClr val="000000"/>
                </a:solidFill>
              </a:rPr>
              <a:t>Requirements for QC simulation</a:t>
            </a:r>
            <a:endParaRPr kumimoji="0" lang="ja-JP" alt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0D7D235-DE80-4928-A884-E32E8FDE23D1}"/>
              </a:ext>
            </a:extLst>
          </p:cNvPr>
          <p:cNvSpPr txBox="1"/>
          <p:nvPr/>
        </p:nvSpPr>
        <p:spPr>
          <a:xfrm>
            <a:off x="8350180" y="2492718"/>
            <a:ext cx="420403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← </a:t>
            </a:r>
            <a:r>
              <a:rPr lang="en-US" altLang="ja-JP" dirty="0">
                <a:solidFill>
                  <a:srgbClr val="000000"/>
                </a:solidFill>
              </a:rPr>
              <a:t>2007 on Blue Gene/L and Regatta p690+ </a:t>
            </a: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02B23CE-6700-4685-858C-1BF60DF53CCE}"/>
              </a:ext>
            </a:extLst>
          </p:cNvPr>
          <p:cNvSpPr txBox="1"/>
          <p:nvPr/>
        </p:nvSpPr>
        <p:spPr>
          <a:xfrm>
            <a:off x="8350180" y="3315624"/>
            <a:ext cx="2782168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← </a:t>
            </a:r>
            <a:r>
              <a:rPr lang="en-US" altLang="ja-JP" dirty="0">
                <a:solidFill>
                  <a:srgbClr val="000000"/>
                </a:solidFill>
              </a:rPr>
              <a:t>2019 on K and </a:t>
            </a:r>
            <a:r>
              <a:rPr lang="en-US" altLang="ja-JP" dirty="0" err="1">
                <a:solidFill>
                  <a:srgbClr val="000000"/>
                </a:solidFill>
              </a:rPr>
              <a:t>Taihu</a:t>
            </a:r>
            <a:r>
              <a:rPr lang="en-US" altLang="ja-JP" dirty="0">
                <a:solidFill>
                  <a:srgbClr val="000000"/>
                </a:solidFill>
              </a:rPr>
              <a:t> Light</a:t>
            </a: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AFD078A-ACE9-4C89-8B7E-74477584A63E}"/>
              </a:ext>
            </a:extLst>
          </p:cNvPr>
          <p:cNvSpPr txBox="1"/>
          <p:nvPr/>
        </p:nvSpPr>
        <p:spPr>
          <a:xfrm>
            <a:off x="8350180" y="3864694"/>
            <a:ext cx="367183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← </a:t>
            </a:r>
            <a:r>
              <a:rPr kumimoji="0" lang="en-US" altLang="ja-JP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on </a:t>
            </a:r>
            <a:r>
              <a:rPr kumimoji="0" lang="en-US" altLang="ja-JP" sz="18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Fugaku</a:t>
            </a:r>
            <a:r>
              <a:rPr kumimoji="0" lang="en-US" altLang="ja-JP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with two-to-N allocation</a:t>
            </a: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BE8FC2B-A0FF-4B54-AE55-813648949227}"/>
              </a:ext>
            </a:extLst>
          </p:cNvPr>
          <p:cNvSpPr txBox="1"/>
          <p:nvPr/>
        </p:nvSpPr>
        <p:spPr>
          <a:xfrm>
            <a:off x="8350179" y="4122427"/>
            <a:ext cx="349069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← </a:t>
            </a:r>
            <a:r>
              <a:rPr kumimoji="0" lang="en-US" altLang="ja-JP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on </a:t>
            </a:r>
            <a:r>
              <a:rPr kumimoji="0" lang="en-US" altLang="ja-JP" sz="18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Fugaku</a:t>
            </a:r>
            <a:r>
              <a:rPr kumimoji="0" lang="en-US" altLang="ja-JP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with </a:t>
            </a:r>
            <a:r>
              <a:rPr lang="en-US" altLang="ja-JP" dirty="0">
                <a:solidFill>
                  <a:srgbClr val="FF0000"/>
                </a:solidFill>
              </a:rPr>
              <a:t>packed</a:t>
            </a:r>
            <a:r>
              <a:rPr kumimoji="0" lang="en-US" altLang="ja-JP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allocation</a:t>
            </a: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170DD67-6F81-467C-84DA-318B7144492C}"/>
              </a:ext>
            </a:extLst>
          </p:cNvPr>
          <p:cNvSpPr txBox="1"/>
          <p:nvPr/>
        </p:nvSpPr>
        <p:spPr>
          <a:xfrm>
            <a:off x="109371" y="5742186"/>
            <a:ext cx="4716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→ </a:t>
            </a:r>
            <a:r>
              <a:rPr kumimoji="1" lang="en-US" altLang="ja-JP" dirty="0">
                <a:solidFill>
                  <a:srgbClr val="FF0000"/>
                </a:solidFill>
              </a:rPr>
              <a:t>Memory transfer rate limits number of </a:t>
            </a:r>
            <a:r>
              <a:rPr kumimoji="1" lang="en-US" altLang="ja-JP" dirty="0" err="1">
                <a:solidFill>
                  <a:srgbClr val="FF0000"/>
                </a:solidFill>
              </a:rPr>
              <a:t>qbits</a:t>
            </a:r>
            <a:r>
              <a:rPr kumimoji="1" lang="en-US" altLang="ja-JP" dirty="0">
                <a:solidFill>
                  <a:srgbClr val="FF0000"/>
                </a:solidFill>
              </a:rPr>
              <a:t>.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46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7907F00-F6C3-4712-9135-A8949F9DA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710-AB81-4862-90B3-ABBBEF9EBC28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B40B914-B28E-4FAC-81C1-72E96BCBB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33" y="2005877"/>
            <a:ext cx="11571798" cy="473213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D7D0113-3C68-45F9-9270-5273D5BF4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721" y="119990"/>
            <a:ext cx="3348711" cy="347789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E7AD0EC-1082-463B-88C7-C28AF99221A5}"/>
              </a:ext>
            </a:extLst>
          </p:cNvPr>
          <p:cNvSpPr txBox="1"/>
          <p:nvPr/>
        </p:nvSpPr>
        <p:spPr>
          <a:xfrm>
            <a:off x="956111" y="835730"/>
            <a:ext cx="5404681" cy="313931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CPU A64FX 7nm </a:t>
            </a:r>
            <a:r>
              <a:rPr kumimoji="0" lang="en-US" altLang="ja-JP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FinFET</a:t>
            </a:r>
            <a:endParaRPr kumimoji="0" lang="en-US" altLang="ja-JP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dirty="0">
                <a:solidFill>
                  <a:srgbClr val="000000"/>
                </a:solidFill>
              </a:rPr>
              <a:t>Architecture Armv8.2-A SVE(512bit SIMD)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48 cores for compute and 4 for OS activities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dirty="0">
                <a:solidFill>
                  <a:srgbClr val="000000"/>
                </a:solidFill>
              </a:rPr>
              <a:t>Normal 2.0GHz (DP:3.072TF, SP: 6.144TF, HP:12.288TF)</a:t>
            </a:r>
          </a:p>
          <a:p>
            <a:pPr algn="l" rtl="0" latinLnBrk="1" hangingPunct="0"/>
            <a:r>
              <a:rPr lang="en-US" altLang="ja-JP" dirty="0">
                <a:solidFill>
                  <a:srgbClr val="000000"/>
                </a:solidFill>
              </a:rPr>
              <a:t>Boost 2.2GHz(DP:3.3792TF, SP: 6.7584TF, HP:13.5168TF)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dirty="0">
                <a:solidFill>
                  <a:srgbClr val="000000"/>
                </a:solidFill>
              </a:rPr>
              <a:t>Cache L1: 64KB 4way &gt;230GB/s(load) &gt;115GB/s(store)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           L2: 8MB 16way </a:t>
            </a:r>
            <a:r>
              <a:rPr lang="en-US" altLang="ja-JP" dirty="0">
                <a:solidFill>
                  <a:srgbClr val="000000"/>
                </a:solidFill>
              </a:rPr>
              <a:t>&gt;115GB/s(load) &gt;57GB/s(store)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b="1" dirty="0">
                <a:solidFill>
                  <a:srgbClr val="FF0000"/>
                </a:solidFill>
              </a:rPr>
              <a:t>Memory HBM2 8GB X 4=32GiB 1024GB/s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I/O </a:t>
            </a:r>
            <a:r>
              <a:rPr kumimoji="0" lang="en-US" altLang="ja-JP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PICe</a:t>
            </a:r>
            <a:r>
              <a:rPr kumimoji="0" lang="en-US" altLang="ja-JP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Gen3 x 16 lane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ja-JP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Performance: Stream triad 830GB/s, </a:t>
            </a:r>
            <a:r>
              <a:rPr kumimoji="0" lang="en-US" altLang="ja-JP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Dgemm</a:t>
            </a:r>
            <a:r>
              <a:rPr kumimoji="0" lang="en-US" altLang="ja-JP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2.5TF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F1C6B32-F1BD-4E02-BC20-52BEF2C7681B}"/>
              </a:ext>
            </a:extLst>
          </p:cNvPr>
          <p:cNvSpPr txBox="1"/>
          <p:nvPr/>
        </p:nvSpPr>
        <p:spPr>
          <a:xfrm>
            <a:off x="4226917" y="5606773"/>
            <a:ext cx="5007136" cy="1200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2400" b="1" i="0" u="none" strike="noStrike" cap="none" spc="0" normalizeH="0" baseline="0" dirty="0" err="1">
                <a:ln>
                  <a:noFill/>
                </a:ln>
                <a:solidFill>
                  <a:srgbClr val="2F02B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Fugaku</a:t>
            </a:r>
            <a:r>
              <a:rPr kumimoji="0" lang="en-US" altLang="ja-JP" sz="2400" b="1" i="0" u="none" strike="noStrike" cap="none" spc="0" normalizeH="0" baseline="0" dirty="0">
                <a:ln>
                  <a:noFill/>
                </a:ln>
                <a:solidFill>
                  <a:srgbClr val="2F02B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: 158,976nodes in 432 rack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sz="2400" b="1" dirty="0">
                <a:solidFill>
                  <a:srgbClr val="2F02BE"/>
                </a:solidFill>
              </a:rPr>
              <a:t>                totally 4.85Peta byte memory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2400" b="1" i="0" u="none" strike="noStrike" cap="none" spc="0" normalizeH="0" baseline="0" dirty="0">
                <a:ln>
                  <a:noFill/>
                </a:ln>
                <a:solidFill>
                  <a:srgbClr val="2F02B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                       with bandwidth </a:t>
            </a:r>
            <a:r>
              <a:rPr lang="en-US" altLang="ja-JP" sz="2400" b="1" dirty="0">
                <a:solidFill>
                  <a:srgbClr val="2F02BE"/>
                </a:solidFill>
              </a:rPr>
              <a:t>163 PB/s</a:t>
            </a:r>
            <a:endParaRPr kumimoji="0" lang="en-US" altLang="ja-JP" sz="2400" b="1" i="0" u="none" strike="noStrike" cap="none" spc="0" normalizeH="0" baseline="0" dirty="0">
              <a:ln>
                <a:noFill/>
              </a:ln>
              <a:solidFill>
                <a:srgbClr val="2F02B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584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5B9BD5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B9BD5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5B9BD5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B9BD5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10816</TotalTime>
  <Words>2895</Words>
  <Application>Microsoft Office PowerPoint</Application>
  <PresentationFormat>ワイド画面</PresentationFormat>
  <Paragraphs>783</Paragraphs>
  <Slides>29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29</vt:i4>
      </vt:variant>
    </vt:vector>
  </HeadingPairs>
  <TitlesOfParts>
    <vt:vector size="43" baseType="lpstr">
      <vt:lpstr>Adobe Caslon Pro</vt:lpstr>
      <vt:lpstr>Adobe Caslon Pro Bold</vt:lpstr>
      <vt:lpstr>BIZ UDゴシック</vt:lpstr>
      <vt:lpstr>F57</vt:lpstr>
      <vt:lpstr>Helvetica Neue</vt:lpstr>
      <vt:lpstr>Meiryo UI</vt:lpstr>
      <vt:lpstr>游ゴシック</vt:lpstr>
      <vt:lpstr>Arial</vt:lpstr>
      <vt:lpstr>Arial Nova Cond</vt:lpstr>
      <vt:lpstr>Calibri</vt:lpstr>
      <vt:lpstr>Calibri Light</vt:lpstr>
      <vt:lpstr>Times New Roman</vt:lpstr>
      <vt:lpstr>Wingdings</vt:lpstr>
      <vt:lpstr>Default</vt:lpstr>
      <vt:lpstr>HPC simulation of quantum Computer</vt:lpstr>
      <vt:lpstr>PowerPoint プレゼンテーション</vt:lpstr>
      <vt:lpstr>PowerPoint プレゼンテーション</vt:lpstr>
      <vt:lpstr>preliminary challenges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Software environment for classical-quantum hybrid computation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スパコンを使った 最先端の天気予報研究</dc:title>
  <dc:creator>shono</dc:creator>
  <cp:lastModifiedBy>Ito Nobuyasu</cp:lastModifiedBy>
  <cp:revision>399</cp:revision>
  <cp:lastPrinted>2015-08-04T11:02:58Z</cp:lastPrinted>
  <dcterms:modified xsi:type="dcterms:W3CDTF">2023-02-20T03:39:28Z</dcterms:modified>
</cp:coreProperties>
</file>