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1" r:id="rId5"/>
  </p:sldMasterIdLst>
  <p:notesMasterIdLst>
    <p:notesMasterId r:id="rId42"/>
  </p:notesMasterIdLst>
  <p:sldIdLst>
    <p:sldId id="316" r:id="rId6"/>
    <p:sldId id="3704" r:id="rId7"/>
    <p:sldId id="2253" r:id="rId8"/>
    <p:sldId id="3697" r:id="rId9"/>
    <p:sldId id="3835" r:id="rId10"/>
    <p:sldId id="4744" r:id="rId11"/>
    <p:sldId id="4722" r:id="rId12"/>
    <p:sldId id="4735" r:id="rId13"/>
    <p:sldId id="3926" r:id="rId14"/>
    <p:sldId id="4741" r:id="rId15"/>
    <p:sldId id="1524" r:id="rId16"/>
    <p:sldId id="4743" r:id="rId17"/>
    <p:sldId id="3772" r:id="rId18"/>
    <p:sldId id="4728" r:id="rId19"/>
    <p:sldId id="3948" r:id="rId20"/>
    <p:sldId id="4739" r:id="rId21"/>
    <p:sldId id="4732" r:id="rId22"/>
    <p:sldId id="273" r:id="rId23"/>
    <p:sldId id="4747" r:id="rId24"/>
    <p:sldId id="4742" r:id="rId25"/>
    <p:sldId id="4746" r:id="rId26"/>
    <p:sldId id="4748" r:id="rId27"/>
    <p:sldId id="3750" r:id="rId28"/>
    <p:sldId id="4731" r:id="rId29"/>
    <p:sldId id="3755" r:id="rId30"/>
    <p:sldId id="3823" r:id="rId31"/>
    <p:sldId id="3911" r:id="rId32"/>
    <p:sldId id="3968" r:id="rId33"/>
    <p:sldId id="3836" r:id="rId34"/>
    <p:sldId id="268" r:id="rId35"/>
    <p:sldId id="3880" r:id="rId36"/>
    <p:sldId id="4734" r:id="rId37"/>
    <p:sldId id="4733" r:id="rId38"/>
    <p:sldId id="3845" r:id="rId39"/>
    <p:sldId id="3775" r:id="rId40"/>
    <p:sldId id="3825" r:id="rId41"/>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9300"/>
    <a:srgbClr val="FFFC00"/>
    <a:srgbClr val="9437FF"/>
    <a:srgbClr val="FF40FF"/>
    <a:srgbClr val="30519D"/>
    <a:srgbClr val="24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A92EF2-4013-AD51-4BC0-7FC63D246728}" v="54" dt="2023-01-10T21:38:05.425"/>
    <p1510:client id="{1273F899-69EB-6111-E26D-AE43C0820348}" v="5" dt="2023-01-10T21:55:47.341"/>
    <p1510:client id="{509AA543-2B2C-43A2-959F-84DF172EDA5D}" v="158" dt="2022-12-16T11:53:56.615"/>
    <p1510:client id="{94861E0F-E0F4-EA92-88C1-4A64751B069A}" v="4" dt="2023-01-10T21:53:20.183"/>
    <p1510:client id="{B50C909B-693C-D5E7-1D92-370AF24EF12F}" v="24" dt="2023-01-10T21:45:14.7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69"/>
    <p:restoredTop sz="94648"/>
  </p:normalViewPr>
  <p:slideViewPr>
    <p:cSldViewPr snapToGrid="0">
      <p:cViewPr varScale="1">
        <p:scale>
          <a:sx n="112" d="100"/>
          <a:sy n="112" d="100"/>
        </p:scale>
        <p:origin x="1328" y="19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rone, Alyssa" userId="S::apetrone@bnl.gov::de49d390-e88d-4b51-a3c5-f90baafd6cad" providerId="AD" clId="Web-{94861E0F-E0F4-EA92-88C1-4A64751B069A}"/>
    <pc:docChg chg="modSld">
      <pc:chgData name="Petrone, Alyssa" userId="S::apetrone@bnl.gov::de49d390-e88d-4b51-a3c5-f90baafd6cad" providerId="AD" clId="Web-{94861E0F-E0F4-EA92-88C1-4A64751B069A}" dt="2023-01-10T21:53:19.199" v="0" actId="20577"/>
      <pc:docMkLst>
        <pc:docMk/>
      </pc:docMkLst>
      <pc:sldChg chg="modSp">
        <pc:chgData name="Petrone, Alyssa" userId="S::apetrone@bnl.gov::de49d390-e88d-4b51-a3c5-f90baafd6cad" providerId="AD" clId="Web-{94861E0F-E0F4-EA92-88C1-4A64751B069A}" dt="2023-01-10T21:53:19.199" v="0" actId="20577"/>
        <pc:sldMkLst>
          <pc:docMk/>
          <pc:sldMk cId="1235452425" sldId="3821"/>
        </pc:sldMkLst>
        <pc:spChg chg="mod">
          <ac:chgData name="Petrone, Alyssa" userId="S::apetrone@bnl.gov::de49d390-e88d-4b51-a3c5-f90baafd6cad" providerId="AD" clId="Web-{94861E0F-E0F4-EA92-88C1-4A64751B069A}" dt="2023-01-10T21:53:19.199" v="0" actId="20577"/>
          <ac:spMkLst>
            <pc:docMk/>
            <pc:sldMk cId="1235452425" sldId="3821"/>
            <ac:spMk id="9" creationId="{C62E2308-A76C-3FE7-82B2-65F4E2960B17}"/>
          </ac:spMkLst>
        </pc:spChg>
      </pc:sldChg>
    </pc:docChg>
  </pc:docChgLst>
  <pc:docChgLst>
    <pc:chgData name="Petrone, Alyssa" userId="S::apetrone@bnl.gov::de49d390-e88d-4b51-a3c5-f90baafd6cad" providerId="AD" clId="Web-{B50C909B-693C-D5E7-1D92-370AF24EF12F}"/>
    <pc:docChg chg="addSld modSld sldOrd">
      <pc:chgData name="Petrone, Alyssa" userId="S::apetrone@bnl.gov::de49d390-e88d-4b51-a3c5-f90baafd6cad" providerId="AD" clId="Web-{B50C909B-693C-D5E7-1D92-370AF24EF12F}" dt="2023-01-10T21:45:14.749" v="22" actId="20577"/>
      <pc:docMkLst>
        <pc:docMk/>
      </pc:docMkLst>
      <pc:sldChg chg="ord">
        <pc:chgData name="Petrone, Alyssa" userId="S::apetrone@bnl.gov::de49d390-e88d-4b51-a3c5-f90baafd6cad" providerId="AD" clId="Web-{B50C909B-693C-D5E7-1D92-370AF24EF12F}" dt="2023-01-10T21:44:58.187" v="1"/>
        <pc:sldMkLst>
          <pc:docMk/>
          <pc:sldMk cId="421909891" sldId="3897"/>
        </pc:sldMkLst>
      </pc:sldChg>
      <pc:sldChg chg="modSp new">
        <pc:chgData name="Petrone, Alyssa" userId="S::apetrone@bnl.gov::de49d390-e88d-4b51-a3c5-f90baafd6cad" providerId="AD" clId="Web-{B50C909B-693C-D5E7-1D92-370AF24EF12F}" dt="2023-01-10T21:45:14.749" v="22" actId="20577"/>
        <pc:sldMkLst>
          <pc:docMk/>
          <pc:sldMk cId="2644735908" sldId="3902"/>
        </pc:sldMkLst>
        <pc:spChg chg="mod">
          <ac:chgData name="Petrone, Alyssa" userId="S::apetrone@bnl.gov::de49d390-e88d-4b51-a3c5-f90baafd6cad" providerId="AD" clId="Web-{B50C909B-693C-D5E7-1D92-370AF24EF12F}" dt="2023-01-10T21:45:14.749" v="22" actId="20577"/>
          <ac:spMkLst>
            <pc:docMk/>
            <pc:sldMk cId="2644735908" sldId="3902"/>
            <ac:spMk id="2" creationId="{67011AB9-CD8E-E8C0-A3B0-E05642ED7CF1}"/>
          </ac:spMkLst>
        </pc:spChg>
      </pc:sldChg>
    </pc:docChg>
  </pc:docChgLst>
  <pc:docChgLst>
    <pc:chgData name="Petrone, Alyssa" userId="S::apetrone@bnl.gov::de49d390-e88d-4b51-a3c5-f90baafd6cad" providerId="AD" clId="Web-{1273F899-69EB-6111-E26D-AE43C0820348}"/>
    <pc:docChg chg="modSld">
      <pc:chgData name="Petrone, Alyssa" userId="S::apetrone@bnl.gov::de49d390-e88d-4b51-a3c5-f90baafd6cad" providerId="AD" clId="Web-{1273F899-69EB-6111-E26D-AE43C0820348}" dt="2023-01-10T21:55:47.341" v="4"/>
      <pc:docMkLst>
        <pc:docMk/>
      </pc:docMkLst>
      <pc:sldChg chg="modSp">
        <pc:chgData name="Petrone, Alyssa" userId="S::apetrone@bnl.gov::de49d390-e88d-4b51-a3c5-f90baafd6cad" providerId="AD" clId="Web-{1273F899-69EB-6111-E26D-AE43C0820348}" dt="2023-01-10T21:55:40.419" v="2"/>
        <pc:sldMkLst>
          <pc:docMk/>
          <pc:sldMk cId="2856254830" sldId="3877"/>
        </pc:sldMkLst>
        <pc:spChg chg="mod">
          <ac:chgData name="Petrone, Alyssa" userId="S::apetrone@bnl.gov::de49d390-e88d-4b51-a3c5-f90baafd6cad" providerId="AD" clId="Web-{1273F899-69EB-6111-E26D-AE43C0820348}" dt="2023-01-10T21:55:40.419" v="2"/>
          <ac:spMkLst>
            <pc:docMk/>
            <pc:sldMk cId="2856254830" sldId="3877"/>
            <ac:spMk id="5" creationId="{F2351996-D8E4-462F-9439-4E5762B5B87E}"/>
          </ac:spMkLst>
        </pc:spChg>
      </pc:sldChg>
      <pc:sldChg chg="modSp">
        <pc:chgData name="Petrone, Alyssa" userId="S::apetrone@bnl.gov::de49d390-e88d-4b51-a3c5-f90baafd6cad" providerId="AD" clId="Web-{1273F899-69EB-6111-E26D-AE43C0820348}" dt="2023-01-10T21:55:31.794" v="0"/>
        <pc:sldMkLst>
          <pc:docMk/>
          <pc:sldMk cId="569433856" sldId="3896"/>
        </pc:sldMkLst>
        <pc:spChg chg="mod">
          <ac:chgData name="Petrone, Alyssa" userId="S::apetrone@bnl.gov::de49d390-e88d-4b51-a3c5-f90baafd6cad" providerId="AD" clId="Web-{1273F899-69EB-6111-E26D-AE43C0820348}" dt="2023-01-10T21:55:31.794" v="0"/>
          <ac:spMkLst>
            <pc:docMk/>
            <pc:sldMk cId="569433856" sldId="3896"/>
            <ac:spMk id="5" creationId="{E9A8D423-5156-471F-A022-2DC71546B7EE}"/>
          </ac:spMkLst>
        </pc:spChg>
      </pc:sldChg>
      <pc:sldChg chg="modSp">
        <pc:chgData name="Petrone, Alyssa" userId="S::apetrone@bnl.gov::de49d390-e88d-4b51-a3c5-f90baafd6cad" providerId="AD" clId="Web-{1273F899-69EB-6111-E26D-AE43C0820348}" dt="2023-01-10T21:55:47.341" v="4"/>
        <pc:sldMkLst>
          <pc:docMk/>
          <pc:sldMk cId="399568669" sldId="3898"/>
        </pc:sldMkLst>
        <pc:spChg chg="mod">
          <ac:chgData name="Petrone, Alyssa" userId="S::apetrone@bnl.gov::de49d390-e88d-4b51-a3c5-f90baafd6cad" providerId="AD" clId="Web-{1273F899-69EB-6111-E26D-AE43C0820348}" dt="2023-01-10T21:55:47.341" v="4"/>
          <ac:spMkLst>
            <pc:docMk/>
            <pc:sldMk cId="399568669" sldId="3898"/>
            <ac:spMk id="5" creationId="{CCFE68D8-3AB6-42BE-8F1C-E8E4DAC9F470}"/>
          </ac:spMkLst>
        </pc:spChg>
      </pc:sldChg>
      <pc:sldChg chg="modSp">
        <pc:chgData name="Petrone, Alyssa" userId="S::apetrone@bnl.gov::de49d390-e88d-4b51-a3c5-f90baafd6cad" providerId="AD" clId="Web-{1273F899-69EB-6111-E26D-AE43C0820348}" dt="2023-01-10T21:55:42.904" v="3"/>
        <pc:sldMkLst>
          <pc:docMk/>
          <pc:sldMk cId="3736775983" sldId="3899"/>
        </pc:sldMkLst>
        <pc:spChg chg="mod">
          <ac:chgData name="Petrone, Alyssa" userId="S::apetrone@bnl.gov::de49d390-e88d-4b51-a3c5-f90baafd6cad" providerId="AD" clId="Web-{1273F899-69EB-6111-E26D-AE43C0820348}" dt="2023-01-10T21:55:42.904" v="3"/>
          <ac:spMkLst>
            <pc:docMk/>
            <pc:sldMk cId="3736775983" sldId="3899"/>
            <ac:spMk id="5" creationId="{CCFE68D8-3AB6-42BE-8F1C-E8E4DAC9F470}"/>
          </ac:spMkLst>
        </pc:spChg>
      </pc:sldChg>
      <pc:sldChg chg="modSp">
        <pc:chgData name="Petrone, Alyssa" userId="S::apetrone@bnl.gov::de49d390-e88d-4b51-a3c5-f90baafd6cad" providerId="AD" clId="Web-{1273F899-69EB-6111-E26D-AE43C0820348}" dt="2023-01-10T21:55:35.607" v="1"/>
        <pc:sldMkLst>
          <pc:docMk/>
          <pc:sldMk cId="2789645715" sldId="3901"/>
        </pc:sldMkLst>
        <pc:spChg chg="mod">
          <ac:chgData name="Petrone, Alyssa" userId="S::apetrone@bnl.gov::de49d390-e88d-4b51-a3c5-f90baafd6cad" providerId="AD" clId="Web-{1273F899-69EB-6111-E26D-AE43C0820348}" dt="2023-01-10T21:55:35.607" v="1"/>
          <ac:spMkLst>
            <pc:docMk/>
            <pc:sldMk cId="2789645715" sldId="3901"/>
            <ac:spMk id="5" creationId="{E9A8D423-5156-471F-A022-2DC71546B7EE}"/>
          </ac:spMkLst>
        </pc:spChg>
      </pc:sldChg>
    </pc:docChg>
  </pc:docChgLst>
  <pc:docChgLst>
    <pc:chgData name="Petrone, Alyssa" userId="S::apetrone@bnl.gov::de49d390-e88d-4b51-a3c5-f90baafd6cad" providerId="AD" clId="Web-{05A92EF2-4013-AD51-4BC0-7FC63D246728}"/>
    <pc:docChg chg="modSld">
      <pc:chgData name="Petrone, Alyssa" userId="S::apetrone@bnl.gov::de49d390-e88d-4b51-a3c5-f90baafd6cad" providerId="AD" clId="Web-{05A92EF2-4013-AD51-4BC0-7FC63D246728}" dt="2023-01-10T21:38:05.425" v="27" actId="20577"/>
      <pc:docMkLst>
        <pc:docMk/>
      </pc:docMkLst>
      <pc:sldChg chg="modSp">
        <pc:chgData name="Petrone, Alyssa" userId="S::apetrone@bnl.gov::de49d390-e88d-4b51-a3c5-f90baafd6cad" providerId="AD" clId="Web-{05A92EF2-4013-AD51-4BC0-7FC63D246728}" dt="2023-01-10T21:38:05.425" v="27" actId="20577"/>
        <pc:sldMkLst>
          <pc:docMk/>
          <pc:sldMk cId="1235452425" sldId="3821"/>
        </pc:sldMkLst>
        <pc:spChg chg="mod">
          <ac:chgData name="Petrone, Alyssa" userId="S::apetrone@bnl.gov::de49d390-e88d-4b51-a3c5-f90baafd6cad" providerId="AD" clId="Web-{05A92EF2-4013-AD51-4BC0-7FC63D246728}" dt="2023-01-10T21:38:05.425" v="27" actId="20577"/>
          <ac:spMkLst>
            <pc:docMk/>
            <pc:sldMk cId="1235452425" sldId="3821"/>
            <ac:spMk id="9" creationId="{C62E2308-A76C-3FE7-82B2-65F4E2960B17}"/>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CFAD0DF-F63F-4951-88B8-7E7D2CB1BA02}" type="datetimeFigureOut">
              <a:rPr lang="en-US" smtClean="0"/>
              <a:t>3/14/23</a:t>
            </a:fld>
            <a:endParaRPr lang="en-US"/>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8010FB5-4D6F-42F5-A809-7A1093A9D772}" type="slidenum">
              <a:rPr lang="en-US" smtClean="0"/>
              <a:t>‹#›</a:t>
            </a:fld>
            <a:endParaRPr lang="en-US"/>
          </a:p>
        </p:txBody>
      </p:sp>
    </p:spTree>
    <p:extLst>
      <p:ext uri="{BB962C8B-B14F-4D97-AF65-F5344CB8AC3E}">
        <p14:creationId xmlns:p14="http://schemas.microsoft.com/office/powerpoint/2010/main" val="1483142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12</a:t>
            </a:fld>
            <a:endParaRPr lang="en-US"/>
          </a:p>
        </p:txBody>
      </p:sp>
    </p:spTree>
    <p:extLst>
      <p:ext uri="{BB962C8B-B14F-4D97-AF65-F5344CB8AC3E}">
        <p14:creationId xmlns:p14="http://schemas.microsoft.com/office/powerpoint/2010/main" val="100849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32</a:t>
            </a:fld>
            <a:endParaRPr lang="en-US"/>
          </a:p>
        </p:txBody>
      </p:sp>
    </p:spTree>
    <p:extLst>
      <p:ext uri="{BB962C8B-B14F-4D97-AF65-F5344CB8AC3E}">
        <p14:creationId xmlns:p14="http://schemas.microsoft.com/office/powerpoint/2010/main" val="2045007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010FB5-4D6F-42F5-A809-7A1093A9D772}" type="slidenum">
              <a:rPr lang="en-US" smtClean="0"/>
              <a:t>33</a:t>
            </a:fld>
            <a:endParaRPr lang="en-US"/>
          </a:p>
        </p:txBody>
      </p:sp>
    </p:spTree>
    <p:extLst>
      <p:ext uri="{BB962C8B-B14F-4D97-AF65-F5344CB8AC3E}">
        <p14:creationId xmlns:p14="http://schemas.microsoft.com/office/powerpoint/2010/main" val="255509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2289">
              <a:defRPr/>
            </a:pPr>
            <a:fld id="{E4745EDC-326A-DC46-A236-B4FC4FF83B6F}" type="slidenum">
              <a:rPr lang="en-US">
                <a:solidFill>
                  <a:prstClr val="black"/>
                </a:solidFill>
                <a:latin typeface="Calibri"/>
              </a:rPr>
              <a:pPr defTabSz="942289">
                <a:defRPr/>
              </a:pPr>
              <a:t>35</a:t>
            </a:fld>
            <a:endParaRPr lang="en-US">
              <a:solidFill>
                <a:prstClr val="black"/>
              </a:solidFill>
              <a:latin typeface="Calibri"/>
            </a:endParaRPr>
          </a:p>
        </p:txBody>
      </p:sp>
    </p:spTree>
    <p:extLst>
      <p:ext uri="{BB962C8B-B14F-4D97-AF65-F5344CB8AC3E}">
        <p14:creationId xmlns:p14="http://schemas.microsoft.com/office/powerpoint/2010/main" val="37665581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0" y="0"/>
            <a:ext cx="9144000" cy="6858000"/>
          </a:xfrm>
          <a:prstGeom prst="rect">
            <a:avLst/>
          </a:prstGeom>
        </p:spPr>
      </p:pic>
      <p:sp>
        <p:nvSpPr>
          <p:cNvPr id="2" name="Title 1"/>
          <p:cNvSpPr>
            <a:spLocks noGrp="1"/>
          </p:cNvSpPr>
          <p:nvPr>
            <p:ph type="ctrTitle"/>
          </p:nvPr>
        </p:nvSpPr>
        <p:spPr>
          <a:xfrm>
            <a:off x="4056185" y="2790092"/>
            <a:ext cx="4741984" cy="1774948"/>
          </a:xfrm>
        </p:spPr>
        <p:txBody>
          <a:bodyPr anchor="b">
            <a:normAutofit/>
          </a:bodyPr>
          <a:lstStyle>
            <a:lvl1pPr algn="r">
              <a:defRPr sz="4400" b="0" i="0">
                <a:solidFill>
                  <a:schemeClr val="bg1"/>
                </a:solidFill>
                <a:latin typeface="Arial" charset="0"/>
                <a:ea typeface="Arial" charset="0"/>
                <a:cs typeface="Arial" charset="0"/>
              </a:defRPr>
            </a:lvl1pPr>
          </a:lstStyle>
          <a:p>
            <a:r>
              <a:rPr lang="en-US"/>
              <a:t>Click to edit Master title style</a:t>
            </a:r>
          </a:p>
        </p:txBody>
      </p:sp>
      <p:sp>
        <p:nvSpPr>
          <p:cNvPr id="3" name="Subtitle 2"/>
          <p:cNvSpPr>
            <a:spLocks noGrp="1"/>
          </p:cNvSpPr>
          <p:nvPr>
            <p:ph type="subTitle" idx="1"/>
          </p:nvPr>
        </p:nvSpPr>
        <p:spPr>
          <a:xfrm>
            <a:off x="4056185" y="4642339"/>
            <a:ext cx="4741984" cy="580292"/>
          </a:xfrm>
        </p:spPr>
        <p:txBody>
          <a:bodyPr/>
          <a:lstStyle>
            <a:lvl1pPr marL="0" indent="0" algn="r">
              <a:buNone/>
              <a:defRPr sz="24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0519D"/>
                </a:solidFill>
                <a:latin typeface="Arial" charset="0"/>
                <a:ea typeface="Arial" charset="0"/>
                <a:cs typeface="Arial"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Electron-Ion Collider</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Electron-Ion Collider</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C5830-40F3-F04E-B2E3-10E6672BA8F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Comic Sans MS"/>
                <a:ea typeface="Arial" charset="0"/>
                <a:cs typeface="Comic Sans MS"/>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45D4C779-986B-3B4D-8FBC-DBBC56204F66}"/>
              </a:ext>
            </a:extLst>
          </p:cNvPr>
          <p:cNvSpPr>
            <a:spLocks noGrp="1"/>
          </p:cNvSpPr>
          <p:nvPr>
            <p:ph type="sldNum" sz="quarter" idx="12"/>
          </p:nvPr>
        </p:nvSpPr>
        <p:spPr>
          <a:xfrm>
            <a:off x="0" y="6592567"/>
            <a:ext cx="2057400" cy="260515"/>
          </a:xfrm>
        </p:spPr>
        <p:txBody>
          <a:bodyPr/>
          <a:lstStyle>
            <a:lvl1pPr algn="l">
              <a:defRPr sz="1000">
                <a:latin typeface="Comic Sans MS"/>
                <a:cs typeface="Comic Sans MS"/>
              </a:defRPr>
            </a:lvl1pPr>
          </a:lstStyle>
          <a:p>
            <a:fld id="{893C5830-40F3-F04E-B2E3-10E6672BA8FF}" type="slidenum">
              <a:rPr lang="en-US" smtClean="0"/>
              <a:pPr/>
              <a:t>‹#›</a:t>
            </a:fld>
            <a:endParaRPr lang="en-US"/>
          </a:p>
        </p:txBody>
      </p:sp>
      <p:sp>
        <p:nvSpPr>
          <p:cNvPr id="10" name="Footer Placeholder 4">
            <a:extLst>
              <a:ext uri="{FF2B5EF4-FFF2-40B4-BE49-F238E27FC236}">
                <a16:creationId xmlns:a16="http://schemas.microsoft.com/office/drawing/2014/main" id="{AF081317-6467-482B-BBEC-87FEFA5B5337}"/>
              </a:ext>
            </a:extLst>
          </p:cNvPr>
          <p:cNvSpPr>
            <a:spLocks noGrp="1"/>
          </p:cNvSpPr>
          <p:nvPr>
            <p:ph type="ftr" sz="quarter" idx="11"/>
          </p:nvPr>
        </p:nvSpPr>
        <p:spPr>
          <a:xfrm>
            <a:off x="3028950" y="6592568"/>
            <a:ext cx="3086100" cy="260514"/>
          </a:xfrm>
        </p:spPr>
        <p:txBody>
          <a:bodyPr/>
          <a:lstStyle>
            <a:lvl1pPr>
              <a:defRPr sz="1000">
                <a:latin typeface="Comic Sans MS"/>
                <a:cs typeface="Comic Sans MS"/>
              </a:defRPr>
            </a:lvl1pPr>
          </a:lstStyle>
          <a:p>
            <a:endParaRPr lang="en-US" dirty="0"/>
          </a:p>
        </p:txBody>
      </p:sp>
    </p:spTree>
    <p:extLst>
      <p:ext uri="{BB962C8B-B14F-4D97-AF65-F5344CB8AC3E}">
        <p14:creationId xmlns:p14="http://schemas.microsoft.com/office/powerpoint/2010/main" val="358258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3460750" y="2235148"/>
            <a:ext cx="5657609" cy="1774948"/>
          </a:xfrm>
        </p:spPr>
        <p:txBody>
          <a:bodyPr anchor="b">
            <a:normAutofit/>
          </a:bodyPr>
          <a:lstStyle>
            <a:lvl1pPr algn="r">
              <a:defRPr sz="4400" b="0" i="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mj-lt"/>
                <a:ea typeface="Arial" charset="0"/>
                <a:cs typeface="Comic Sans MS"/>
              </a:defRPr>
            </a:lvl1pPr>
          </a:lstStyle>
          <a:p>
            <a:r>
              <a:rPr lang="en-US" dirty="0"/>
              <a:t>Click to edit Master </a:t>
            </a:r>
            <a:br>
              <a:rPr lang="en-US" dirty="0"/>
            </a:br>
            <a:br>
              <a:rPr lang="en-US" dirty="0"/>
            </a:br>
            <a:r>
              <a:rPr lang="en-US" dirty="0"/>
              <a:t>title style</a:t>
            </a:r>
          </a:p>
        </p:txBody>
      </p:sp>
      <p:sp>
        <p:nvSpPr>
          <p:cNvPr id="3" name="Subtitle 2"/>
          <p:cNvSpPr>
            <a:spLocks noGrp="1"/>
          </p:cNvSpPr>
          <p:nvPr>
            <p:ph type="subTitle" idx="1"/>
          </p:nvPr>
        </p:nvSpPr>
        <p:spPr>
          <a:xfrm>
            <a:off x="3703493" y="4642339"/>
            <a:ext cx="5414866" cy="580292"/>
          </a:xfrm>
        </p:spPr>
        <p:txBody>
          <a:bodyPr/>
          <a:lstStyle>
            <a:lvl1pPr marL="0" indent="0" algn="r">
              <a:buNone/>
              <a:defRPr sz="2400">
                <a:solidFill>
                  <a:schemeClr val="bg1"/>
                </a:solidFill>
                <a:effectLst>
                  <a:outerShdw blurRad="50800" dist="38100" dir="2700000" algn="tl" rotWithShape="0">
                    <a:srgbClr val="000000">
                      <a:alpha val="43000"/>
                    </a:srgbClr>
                  </a:outerShdw>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13207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87689"/>
            <a:ext cx="9144000" cy="5886054"/>
          </a:xfrm>
        </p:spPr>
        <p:txBody>
          <a:bodyPr/>
          <a:lstStyle>
            <a:lvl1pPr marL="228600" indent="-228600">
              <a:buClr>
                <a:srgbClr val="0432FF"/>
              </a:buClr>
              <a:buFont typeface="Wingdings" charset="2"/>
              <a:buChar char="q"/>
              <a:defRPr sz="1800">
                <a:latin typeface="Arial" panose="020B0604020202020204" pitchFamily="34" charset="0"/>
                <a:ea typeface="Arial" panose="020B0604020202020204" pitchFamily="34" charset="0"/>
                <a:cs typeface="Arial" panose="020B0604020202020204" pitchFamily="34" charset="0"/>
              </a:defRPr>
            </a:lvl1pPr>
            <a:lvl2pPr marL="685800" indent="-228600">
              <a:buClr>
                <a:srgbClr val="0432FF"/>
              </a:buClr>
              <a:buFont typeface="Wingdings" charset="2"/>
              <a:buChar char="Ø"/>
              <a:defRPr sz="1600">
                <a:latin typeface="Arial" panose="020B0604020202020204" pitchFamily="34" charset="0"/>
                <a:ea typeface="Arial" panose="020B0604020202020204" pitchFamily="34" charset="0"/>
                <a:cs typeface="Arial" panose="020B0604020202020204" pitchFamily="34" charset="0"/>
              </a:defRPr>
            </a:lvl2pPr>
            <a:lvl3pPr marL="1143000" indent="-228600">
              <a:buClr>
                <a:srgbClr val="0432FF"/>
              </a:buClr>
              <a:buFont typeface="Arial"/>
              <a:buChar char="•"/>
              <a:defRPr sz="1400">
                <a:latin typeface="Arial" panose="020B0604020202020204" pitchFamily="34" charset="0"/>
                <a:ea typeface="Arial" panose="020B0604020202020204" pitchFamily="34" charset="0"/>
                <a:cs typeface="Arial" panose="020B0604020202020204" pitchFamily="34" charset="0"/>
              </a:defRPr>
            </a:lvl3pPr>
            <a:lvl4pPr marL="1600200" indent="-228600">
              <a:buClr>
                <a:srgbClr val="0432FF"/>
              </a:buClr>
              <a:buFont typeface="Wingdings" charset="2"/>
              <a:buChar char="ü"/>
              <a:defRPr sz="1200">
                <a:latin typeface="Arial" panose="020B0604020202020204" pitchFamily="34" charset="0"/>
                <a:ea typeface="Arial" panose="020B0604020202020204" pitchFamily="34" charset="0"/>
                <a:cs typeface="Arial" panose="020B0604020202020204" pitchFamily="34" charset="0"/>
              </a:defRPr>
            </a:lvl4pPr>
            <a:lvl5pPr marL="2057400" indent="-228600">
              <a:buClr>
                <a:srgbClr val="0432FF"/>
              </a:buClr>
              <a:buFont typeface="Wingdings" charset="2"/>
              <a:buChar char="§"/>
              <a:defRPr sz="1000">
                <a:latin typeface="Arial" panose="020B0604020202020204" pitchFamily="34" charset="0"/>
                <a:ea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086600" y="6573624"/>
            <a:ext cx="2057400" cy="282094"/>
          </a:xfrm>
        </p:spPr>
        <p:txBody>
          <a:bodyPr/>
          <a:lstStyle>
            <a:lvl1pPr algn="ctr">
              <a:defRPr sz="1600" b="0" i="0">
                <a:solidFill>
                  <a:srgbClr val="00B0F0"/>
                </a:solidFill>
                <a:latin typeface="Arial Narrow" panose="020B0604020202020204" pitchFamily="34" charset="0"/>
                <a:cs typeface="Arial Narrow" panose="020B0604020202020204" pitchFamily="34" charset="0"/>
              </a:defRPr>
            </a:lvl1pPr>
          </a:lstStyle>
          <a:p>
            <a:r>
              <a:rPr lang="en-US"/>
              <a:t>Electron-Ion Collider</a:t>
            </a:r>
            <a:endParaRPr lang="en-US" dirty="0"/>
          </a:p>
        </p:txBody>
      </p:sp>
      <p:sp>
        <p:nvSpPr>
          <p:cNvPr id="5" name="Footer Placeholder 4"/>
          <p:cNvSpPr>
            <a:spLocks noGrp="1"/>
          </p:cNvSpPr>
          <p:nvPr>
            <p:ph type="ftr" sz="quarter" idx="11"/>
          </p:nvPr>
        </p:nvSpPr>
        <p:spPr>
          <a:xfrm>
            <a:off x="3028950" y="6573624"/>
            <a:ext cx="3086100" cy="282094"/>
          </a:xfrm>
        </p:spPr>
        <p:txBody>
          <a:bodyPr/>
          <a:lstStyle>
            <a:lvl1pPr>
              <a:defRPr sz="1000">
                <a:latin typeface="+mj-lt"/>
                <a:cs typeface="Comic Sans MS"/>
              </a:defRPr>
            </a:lvl1pPr>
          </a:lstStyle>
          <a:p>
            <a:endParaRPr lang="en-US"/>
          </a:p>
        </p:txBody>
      </p:sp>
      <p:sp>
        <p:nvSpPr>
          <p:cNvPr id="6" name="Slide Number Placeholder 5"/>
          <p:cNvSpPr>
            <a:spLocks noGrp="1"/>
          </p:cNvSpPr>
          <p:nvPr>
            <p:ph type="sldNum" sz="quarter" idx="12"/>
          </p:nvPr>
        </p:nvSpPr>
        <p:spPr>
          <a:xfrm>
            <a:off x="0" y="6573624"/>
            <a:ext cx="2057400" cy="282094"/>
          </a:xfrm>
        </p:spPr>
        <p:txBody>
          <a:bodyPr/>
          <a:lstStyle>
            <a:lvl1pPr algn="l">
              <a:defRPr>
                <a:latin typeface="+mj-lt"/>
                <a:cs typeface="Comic Sans MS"/>
              </a:defRPr>
            </a:lvl1pPr>
          </a:lstStyle>
          <a:p>
            <a:fld id="{893C5830-40F3-F04E-B2E3-10E6672BA8FF}" type="slidenum">
              <a:rPr lang="en-US" smtClean="0"/>
              <a:pPr/>
              <a:t>‹#›</a:t>
            </a:fld>
            <a:endParaRPr lang="en-US"/>
          </a:p>
        </p:txBody>
      </p:sp>
      <p:sp>
        <p:nvSpPr>
          <p:cNvPr id="7"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mj-lt"/>
                <a:ea typeface="Arial" charset="0"/>
                <a:cs typeface="Comic Sans MS"/>
              </a:defRPr>
            </a:lvl1pPr>
          </a:lstStyle>
          <a:p>
            <a:r>
              <a:rPr lang="en-US" dirty="0"/>
              <a:t>Click to edit Master title style</a:t>
            </a:r>
          </a:p>
        </p:txBody>
      </p:sp>
    </p:spTree>
    <p:extLst>
      <p:ext uri="{BB962C8B-B14F-4D97-AF65-F5344CB8AC3E}">
        <p14:creationId xmlns:p14="http://schemas.microsoft.com/office/powerpoint/2010/main" val="1445719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071923" y="6580224"/>
            <a:ext cx="2057400" cy="282094"/>
          </a:xfrm>
        </p:spPr>
        <p:txBody>
          <a:bodyPr/>
          <a:lstStyle>
            <a:lvl1pPr algn="ctr">
              <a:defRPr sz="1600" b="0" i="0">
                <a:solidFill>
                  <a:srgbClr val="00B0F0"/>
                </a:solidFill>
                <a:latin typeface="Arial Narrow" panose="020B0604020202020204" pitchFamily="34" charset="0"/>
                <a:cs typeface="Arial Narrow" panose="020B0604020202020204" pitchFamily="34" charset="0"/>
              </a:defRPr>
            </a:lvl1pPr>
          </a:lstStyle>
          <a:p>
            <a:r>
              <a:rPr lang="en-US"/>
              <a:t>Electron-Ion Collider</a:t>
            </a:r>
            <a:endParaRPr lang="en-US" dirty="0"/>
          </a:p>
        </p:txBody>
      </p:sp>
      <p:sp>
        <p:nvSpPr>
          <p:cNvPr id="4" name="Footer Placeholder 3"/>
          <p:cNvSpPr>
            <a:spLocks noGrp="1"/>
          </p:cNvSpPr>
          <p:nvPr>
            <p:ph type="ftr" sz="quarter" idx="11"/>
          </p:nvPr>
        </p:nvSpPr>
        <p:spPr>
          <a:xfrm>
            <a:off x="3028950" y="6573624"/>
            <a:ext cx="3086100" cy="282094"/>
          </a:xfrm>
        </p:spPr>
        <p:txBody>
          <a:bodyPr/>
          <a:lstStyle>
            <a:lvl1pPr>
              <a:defRPr sz="1000">
                <a:latin typeface="Arial" panose="020B0604020202020204" pitchFamily="34" charset="0"/>
                <a:cs typeface="Arial" panose="020B0604020202020204" pitchFamily="34" charset="0"/>
              </a:defRPr>
            </a:lvl1pPr>
          </a:lstStyle>
          <a:p>
            <a:endParaRPr lang="en-US" dirty="0"/>
          </a:p>
        </p:txBody>
      </p:sp>
      <p:sp>
        <p:nvSpPr>
          <p:cNvPr id="5" name="Slide Number Placeholder 4"/>
          <p:cNvSpPr>
            <a:spLocks noGrp="1"/>
          </p:cNvSpPr>
          <p:nvPr>
            <p:ph type="sldNum" sz="quarter" idx="12"/>
          </p:nvPr>
        </p:nvSpPr>
        <p:spPr>
          <a:xfrm>
            <a:off x="0" y="6588684"/>
            <a:ext cx="2057400" cy="282094"/>
          </a:xfrm>
        </p:spPr>
        <p:txBody>
          <a:bodyPr/>
          <a:lstStyle>
            <a:lvl1pPr algn="l">
              <a:defRPr>
                <a:latin typeface="Arial" panose="020B0604020202020204" pitchFamily="34" charset="0"/>
                <a:cs typeface="Arial" panose="020B0604020202020204" pitchFamily="34" charset="0"/>
              </a:defRPr>
            </a:lvl1pPr>
          </a:lstStyle>
          <a:p>
            <a:fld id="{893C5830-40F3-F04E-B2E3-10E6672BA8FF}" type="slidenum">
              <a:rPr lang="en-US" smtClean="0"/>
              <a:pPr/>
              <a:t>‹#›</a:t>
            </a:fld>
            <a:endParaRPr lang="en-US"/>
          </a:p>
        </p:txBody>
      </p:sp>
      <p:sp>
        <p:nvSpPr>
          <p:cNvPr id="6" name="Title 1"/>
          <p:cNvSpPr>
            <a:spLocks noGrp="1"/>
          </p:cNvSpPr>
          <p:nvPr>
            <p:ph type="title"/>
          </p:nvPr>
        </p:nvSpPr>
        <p:spPr>
          <a:xfrm>
            <a:off x="0" y="2283"/>
            <a:ext cx="9144000" cy="584669"/>
          </a:xfrm>
        </p:spPr>
        <p:txBody>
          <a:bodyPr>
            <a:normAutofit/>
          </a:bodyPr>
          <a:lstStyle>
            <a:lvl1pPr algn="r">
              <a:defRPr sz="2800" b="1" i="1">
                <a:solidFill>
                  <a:srgbClr val="1200B4"/>
                </a:solidFill>
                <a:effectLst>
                  <a:reflection stA="50000" endPos="50000" dist="5080" dir="5400000" sy="-100000" algn="bl" rotWithShape="0"/>
                </a:effectLst>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636370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7086600" y="6584295"/>
            <a:ext cx="2057400" cy="273705"/>
          </a:xfrm>
        </p:spPr>
        <p:txBody>
          <a:bodyPr/>
          <a:lstStyle>
            <a:lvl1pPr algn="ctr">
              <a:defRPr sz="1600" b="0" i="0">
                <a:solidFill>
                  <a:srgbClr val="00B0F0"/>
                </a:solidFill>
                <a:latin typeface="Arial Narrow" panose="020B0604020202020204" pitchFamily="34" charset="0"/>
                <a:cs typeface="Arial Narrow" panose="020B0604020202020204" pitchFamily="34" charset="0"/>
              </a:defRPr>
            </a:lvl1pPr>
          </a:lstStyle>
          <a:p>
            <a:r>
              <a:rPr lang="en-US"/>
              <a:t>Electron-Ion Collider</a:t>
            </a:r>
            <a:endParaRPr lang="en-US" dirty="0"/>
          </a:p>
        </p:txBody>
      </p:sp>
      <p:sp>
        <p:nvSpPr>
          <p:cNvPr id="6" name="Footer Placeholder 3"/>
          <p:cNvSpPr>
            <a:spLocks noGrp="1"/>
          </p:cNvSpPr>
          <p:nvPr>
            <p:ph type="ftr" sz="quarter" idx="11"/>
          </p:nvPr>
        </p:nvSpPr>
        <p:spPr>
          <a:xfrm>
            <a:off x="3028950" y="6573623"/>
            <a:ext cx="3086100" cy="273705"/>
          </a:xfrm>
        </p:spPr>
        <p:txBody>
          <a:bodyPr/>
          <a:lstStyle>
            <a:lvl1pPr>
              <a:defRPr sz="1000">
                <a:latin typeface="+mj-lt"/>
                <a:cs typeface="Comic Sans MS"/>
              </a:defRPr>
            </a:lvl1pPr>
          </a:lstStyle>
          <a:p>
            <a:endParaRPr lang="en-US"/>
          </a:p>
        </p:txBody>
      </p:sp>
      <p:sp>
        <p:nvSpPr>
          <p:cNvPr id="7" name="Slide Number Placeholder 4"/>
          <p:cNvSpPr>
            <a:spLocks noGrp="1"/>
          </p:cNvSpPr>
          <p:nvPr>
            <p:ph type="sldNum" sz="quarter" idx="12"/>
          </p:nvPr>
        </p:nvSpPr>
        <p:spPr>
          <a:xfrm>
            <a:off x="0" y="6584295"/>
            <a:ext cx="2057400" cy="273705"/>
          </a:xfrm>
        </p:spPr>
        <p:txBody>
          <a:bodyPr/>
          <a:lstStyle>
            <a:lvl1pPr algn="l">
              <a:defRPr sz="1200">
                <a:latin typeface="+mj-lt"/>
                <a:cs typeface="Comic Sans MS"/>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13581932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Electron-Ion Collider</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srcRect/>
          <a:stretch/>
        </p:blipFill>
        <p:spPr>
          <a:xfrm>
            <a:off x="0" y="0"/>
            <a:ext cx="9144000" cy="6858000"/>
          </a:xfrm>
          <a:prstGeom prst="rect">
            <a:avLst/>
          </a:prstGeom>
        </p:spPr>
      </p:pic>
    </p:spTree>
    <p:extLst>
      <p:ext uri="{BB962C8B-B14F-4D97-AF65-F5344CB8AC3E}">
        <p14:creationId xmlns:p14="http://schemas.microsoft.com/office/powerpoint/2010/main" val="1092360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76" r:id="rId4"/>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8548"/>
            <a:ext cx="9144000" cy="6858000"/>
          </a:xfrm>
          <a:prstGeom prst="rect">
            <a:avLst/>
          </a:prstGeom>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bg1"/>
                </a:solidFill>
                <a:latin typeface="Arial" charset="0"/>
                <a:ea typeface="Arial" charset="0"/>
                <a:cs typeface="Arial" charset="0"/>
              </a:defRPr>
            </a:lvl1pPr>
          </a:lstStyle>
          <a:p>
            <a:r>
              <a:rPr lang="en-US"/>
              <a:t>Electron-Ion Collider</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bg1"/>
                </a:solidFill>
                <a:latin typeface="Arial" charset="0"/>
                <a:ea typeface="Arial" charset="0"/>
                <a:cs typeface="Arial" charset="0"/>
              </a:defRPr>
            </a:lvl1pPr>
          </a:lstStyle>
          <a:p>
            <a:endParaRPr lang="en-US" dirty="0"/>
          </a:p>
        </p:txBody>
      </p:sp>
      <p:sp>
        <p:nvSpPr>
          <p:cNvPr id="6" name="Slide Number Placeholder 5"/>
          <p:cNvSpPr>
            <a:spLocks noGrp="1"/>
          </p:cNvSpPr>
          <p:nvPr>
            <p:ph type="sldNum" sz="quarter" idx="4"/>
          </p:nvPr>
        </p:nvSpPr>
        <p:spPr>
          <a:xfrm>
            <a:off x="6997212" y="6356351"/>
            <a:ext cx="2057400" cy="365125"/>
          </a:xfrm>
          <a:prstGeom prst="rect">
            <a:avLst/>
          </a:prstGeom>
        </p:spPr>
        <p:txBody>
          <a:bodyPr vert="horz" lIns="91440" tIns="45720" rIns="91440" bIns="45720" rtlCol="0" anchor="ctr"/>
          <a:lstStyle>
            <a:lvl1pPr algn="r">
              <a:defRPr sz="1200">
                <a:solidFill>
                  <a:schemeClr val="bg1"/>
                </a:solidFill>
                <a:latin typeface="Arial" charset="0"/>
                <a:ea typeface="Arial" charset="0"/>
                <a:cs typeface="Arial" charset="0"/>
              </a:defRPr>
            </a:lvl1pPr>
          </a:lstStyle>
          <a:p>
            <a:fld id="{893C5830-40F3-F04E-B2E3-10E6672BA8FF}" type="slidenum">
              <a:rPr lang="en-US" smtClean="0"/>
              <a:pPr/>
              <a:t>‹#›</a:t>
            </a:fld>
            <a:endParaRPr lang="en-US"/>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727817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hf hdr="0" ftr="0" dt="0"/>
  <p:txStyles>
    <p:titleStyle>
      <a:lvl1pPr algn="l" defTabSz="914400" rtl="0" eaLnBrk="1" latinLnBrk="0" hangingPunct="1">
        <a:lnSpc>
          <a:spcPct val="90000"/>
        </a:lnSpc>
        <a:spcBef>
          <a:spcPct val="0"/>
        </a:spcBef>
        <a:buNone/>
        <a:defRPr sz="4400" kern="1200">
          <a:solidFill>
            <a:srgbClr val="30519D"/>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tiff"/><Relationship Id="rId10" Type="http://schemas.openxmlformats.org/officeDocument/2006/relationships/image" Target="../media/image52.png"/><Relationship Id="rId4" Type="http://schemas.openxmlformats.org/officeDocument/2006/relationships/image" Target="../media/image46.tiff"/><Relationship Id="rId9" Type="http://schemas.openxmlformats.org/officeDocument/2006/relationships/image" Target="../media/image51.png"/><Relationship Id="rId1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hyperlink" Target="https://wiki.bnl.gov/EPIC/index.php?title=Project_Information#Documents%3A" TargetMode="External"/><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240.png"/><Relationship Id="rId4" Type="http://schemas.openxmlformats.org/officeDocument/2006/relationships/image" Target="../media/image123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3.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tif"/><Relationship Id="rId4" Type="http://schemas.openxmlformats.org/officeDocument/2006/relationships/image" Target="../media/image580.png"/><Relationship Id="rId9" Type="http://schemas.openxmlformats.org/officeDocument/2006/relationships/image" Target="../media/image80.tif"/></Relationships>
</file>

<file path=ppt/slides/_rels/slide2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png"/><Relationship Id="rId4" Type="http://schemas.openxmlformats.org/officeDocument/2006/relationships/image" Target="../media/image87.tif"/></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indico.cern.ch/event/1063927/" TargetMode="External"/><Relationship Id="rId1" Type="http://schemas.openxmlformats.org/officeDocument/2006/relationships/slideLayout" Target="../slideLayouts/slideLayout7.xml"/><Relationship Id="rId4" Type="http://schemas.openxmlformats.org/officeDocument/2006/relationships/hyperlink" Target="https://wiki.bnl.gov/conferences/index.php/ProjectRandDFY23"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jobs.bnl.gov/search-jobs/eic?orgIds=3437&amp;kt=1" TargetMode="External"/><Relationship Id="rId2" Type="http://schemas.openxmlformats.org/officeDocument/2006/relationships/image" Target="../media/image95.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www.bnl.gov/eic/CFC.php"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22.jpg"/><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4540" y="1654052"/>
            <a:ext cx="8579460" cy="1774948"/>
          </a:xfrm>
        </p:spPr>
        <p:txBody>
          <a:bodyPr>
            <a:normAutofit/>
          </a:bodyPr>
          <a:lstStyle/>
          <a:p>
            <a:r>
              <a:rPr lang="en-US" dirty="0"/>
              <a:t>EIC Detector and Integration</a:t>
            </a:r>
            <a:br>
              <a:rPr lang="en-US" dirty="0"/>
            </a:br>
            <a:endParaRPr lang="en-US" dirty="0"/>
          </a:p>
        </p:txBody>
      </p:sp>
      <p:sp>
        <p:nvSpPr>
          <p:cNvPr id="3" name="Subtitle 2"/>
          <p:cNvSpPr>
            <a:spLocks noGrp="1"/>
          </p:cNvSpPr>
          <p:nvPr>
            <p:ph type="subTitle" idx="1"/>
          </p:nvPr>
        </p:nvSpPr>
        <p:spPr>
          <a:xfrm>
            <a:off x="3656082" y="3224302"/>
            <a:ext cx="5487918" cy="1061583"/>
          </a:xfrm>
        </p:spPr>
        <p:txBody>
          <a:bodyPr vert="horz" lIns="91440" tIns="45720" rIns="91440" bIns="45720" rtlCol="0" anchor="t">
            <a:normAutofit/>
          </a:bodyPr>
          <a:lstStyle/>
          <a:p>
            <a:pPr>
              <a:lnSpc>
                <a:spcPct val="100000"/>
              </a:lnSpc>
              <a:spcBef>
                <a:spcPts val="0"/>
              </a:spcBef>
            </a:pPr>
            <a:r>
              <a:rPr lang="en-US" dirty="0"/>
              <a:t>E.C. </a:t>
            </a:r>
            <a:r>
              <a:rPr lang="en-US" dirty="0" err="1"/>
              <a:t>Aschenauer</a:t>
            </a:r>
            <a:r>
              <a:rPr lang="en-US" dirty="0"/>
              <a:t> (BNL)</a:t>
            </a:r>
          </a:p>
          <a:p>
            <a:pPr>
              <a:lnSpc>
                <a:spcPct val="100000"/>
              </a:lnSpc>
              <a:spcBef>
                <a:spcPts val="0"/>
              </a:spcBef>
            </a:pPr>
            <a:endParaRPr lang="en-US" sz="1050" dirty="0"/>
          </a:p>
          <a:p>
            <a:pPr>
              <a:lnSpc>
                <a:spcPct val="100000"/>
              </a:lnSpc>
              <a:spcBef>
                <a:spcPts val="0"/>
              </a:spcBef>
            </a:pPr>
            <a:r>
              <a:rPr lang="en-US" dirty="0"/>
              <a:t>Co-Associate Directors for the Experimental Program</a:t>
            </a:r>
          </a:p>
          <a:p>
            <a:r>
              <a:rPr lang="en-US" dirty="0"/>
              <a:t>EIC Asia Workshop</a:t>
            </a:r>
          </a:p>
          <a:p>
            <a:r>
              <a:rPr lang="en-US" sz="1400" dirty="0"/>
              <a:t>March 16</a:t>
            </a:r>
            <a:r>
              <a:rPr lang="en-US" sz="1400" baseline="30000" dirty="0"/>
              <a:t>th</a:t>
            </a:r>
            <a:r>
              <a:rPr lang="en-US" sz="1400" dirty="0"/>
              <a:t>, 2023</a:t>
            </a:r>
          </a:p>
        </p:txBody>
      </p:sp>
    </p:spTree>
    <p:extLst>
      <p:ext uri="{BB962C8B-B14F-4D97-AF65-F5344CB8AC3E}">
        <p14:creationId xmlns:p14="http://schemas.microsoft.com/office/powerpoint/2010/main" val="700661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7638E1-6AB9-054F-871F-70FC4604A2C4}"/>
              </a:ext>
            </a:extLst>
          </p:cNvPr>
          <p:cNvSpPr>
            <a:spLocks noGrp="1"/>
          </p:cNvSpPr>
          <p:nvPr>
            <p:ph idx="1"/>
          </p:nvPr>
        </p:nvSpPr>
        <p:spPr/>
        <p:txBody>
          <a:bodyPr/>
          <a:lstStyle/>
          <a:p>
            <a:pPr>
              <a:lnSpc>
                <a:spcPct val="100000"/>
              </a:lnSpc>
              <a:spcBef>
                <a:spcPts val="0"/>
              </a:spcBef>
            </a:pPr>
            <a:r>
              <a:rPr lang="en-US" dirty="0"/>
              <a:t>Requirement for fringe field: &lt;10 Gauss at forward and backward side </a:t>
            </a:r>
          </a:p>
          <a:p>
            <a:pPr marL="0" indent="0">
              <a:lnSpc>
                <a:spcPct val="100000"/>
              </a:lnSpc>
              <a:spcBef>
                <a:spcPts val="0"/>
              </a:spcBef>
              <a:buNone/>
            </a:pPr>
            <a:r>
              <a:rPr lang="en-US" dirty="0"/>
              <a:t>                                                 and at RCS location</a:t>
            </a:r>
          </a:p>
          <a:p>
            <a:r>
              <a:rPr lang="en-US" dirty="0"/>
              <a:t>Challenges detector design not symmetric</a:t>
            </a:r>
          </a:p>
          <a:p>
            <a:pPr marL="0" indent="0">
              <a:buNone/>
            </a:pPr>
            <a:r>
              <a:rPr lang="en-US" dirty="0">
                <a:sym typeface="Wingdings" pitchFamily="2" charset="2"/>
              </a:rPr>
              <a:t>    </a:t>
            </a:r>
            <a:r>
              <a:rPr lang="en-US" dirty="0">
                <a:solidFill>
                  <a:srgbClr val="0432FF"/>
                </a:solidFill>
                <a:sym typeface="Wingdings" pitchFamily="2" charset="2"/>
              </a:rPr>
              <a:t></a:t>
            </a:r>
            <a:r>
              <a:rPr lang="en-US" dirty="0">
                <a:sym typeface="Wingdings" pitchFamily="2" charset="2"/>
              </a:rPr>
              <a:t> </a:t>
            </a:r>
            <a:r>
              <a:rPr lang="en-US" dirty="0"/>
              <a:t>critical that forces get balanced</a:t>
            </a:r>
          </a:p>
          <a:p>
            <a:pPr>
              <a:buFont typeface="Wingdings" pitchFamily="2" charset="2"/>
              <a:buChar char="q"/>
            </a:pPr>
            <a:r>
              <a:rPr lang="en-US" dirty="0"/>
              <a:t> </a:t>
            </a:r>
            <a:r>
              <a:rPr lang="en-US" dirty="0">
                <a:solidFill>
                  <a:srgbClr val="0432FF"/>
                </a:solidFill>
              </a:rPr>
              <a:t>Consequences on design:</a:t>
            </a:r>
          </a:p>
          <a:p>
            <a:pPr>
              <a:lnSpc>
                <a:spcPct val="100000"/>
              </a:lnSpc>
              <a:spcBef>
                <a:spcPts val="0"/>
              </a:spcBef>
              <a:buFont typeface="Wingdings" pitchFamily="2" charset="2"/>
              <a:buChar char="Ø"/>
            </a:pPr>
            <a:r>
              <a:rPr lang="en-US" dirty="0"/>
              <a:t>backward </a:t>
            </a:r>
            <a:r>
              <a:rPr lang="en-US" dirty="0" err="1"/>
              <a:t>HCal</a:t>
            </a:r>
            <a:r>
              <a:rPr lang="en-US" dirty="0"/>
              <a:t> moved as far back as possible</a:t>
            </a:r>
          </a:p>
          <a:p>
            <a:pPr marL="0" indent="0">
              <a:lnSpc>
                <a:spcPct val="100000"/>
              </a:lnSpc>
              <a:spcBef>
                <a:spcPts val="0"/>
              </a:spcBef>
              <a:buNone/>
            </a:pPr>
            <a:r>
              <a:rPr lang="en-US" dirty="0"/>
              <a:t>    add both </a:t>
            </a:r>
            <a:r>
              <a:rPr lang="en-US" dirty="0" err="1"/>
              <a:t>sPHENIX</a:t>
            </a:r>
            <a:r>
              <a:rPr lang="en-US" dirty="0"/>
              <a:t> flux return doors behind </a:t>
            </a:r>
            <a:r>
              <a:rPr lang="en-US" dirty="0" err="1"/>
              <a:t>bHCal</a:t>
            </a:r>
            <a:endParaRPr lang="en-US" dirty="0"/>
          </a:p>
          <a:p>
            <a:pPr>
              <a:lnSpc>
                <a:spcPct val="100000"/>
              </a:lnSpc>
              <a:spcBef>
                <a:spcPts val="0"/>
              </a:spcBef>
              <a:buFont typeface="Wingdings" pitchFamily="2" charset="2"/>
              <a:buChar char="Ø"/>
            </a:pPr>
            <a:r>
              <a:rPr lang="en-US" dirty="0"/>
              <a:t>forward </a:t>
            </a:r>
            <a:r>
              <a:rPr lang="en-US" dirty="0" err="1"/>
              <a:t>HCal</a:t>
            </a:r>
            <a:r>
              <a:rPr lang="en-US" dirty="0"/>
              <a:t> need to have first tungsten/Sc </a:t>
            </a:r>
          </a:p>
          <a:p>
            <a:pPr marL="0" indent="0">
              <a:lnSpc>
                <a:spcPct val="100000"/>
              </a:lnSpc>
              <a:spcBef>
                <a:spcPts val="0"/>
              </a:spcBef>
              <a:buNone/>
            </a:pPr>
            <a:r>
              <a:rPr lang="en-US" dirty="0"/>
              <a:t>    and then Steel/Sc</a:t>
            </a:r>
          </a:p>
          <a:p>
            <a:pPr>
              <a:lnSpc>
                <a:spcPct val="100000"/>
              </a:lnSpc>
              <a:spcBef>
                <a:spcPts val="0"/>
              </a:spcBef>
              <a:buFont typeface="Wingdings" pitchFamily="2" charset="2"/>
              <a:buChar char="Ø"/>
            </a:pPr>
            <a:r>
              <a:rPr lang="en-US" dirty="0"/>
              <a:t>add additional steel around barrel </a:t>
            </a:r>
            <a:r>
              <a:rPr lang="en-US" dirty="0" err="1"/>
              <a:t>HCal</a:t>
            </a:r>
            <a:r>
              <a:rPr lang="en-US" dirty="0"/>
              <a:t> </a:t>
            </a:r>
          </a:p>
          <a:p>
            <a:pPr>
              <a:lnSpc>
                <a:spcPct val="100000"/>
              </a:lnSpc>
              <a:spcBef>
                <a:spcPts val="0"/>
              </a:spcBef>
              <a:buFont typeface="Wingdings" pitchFamily="2" charset="2"/>
              <a:buChar char="Ø"/>
            </a:pPr>
            <a:endParaRPr lang="en-US" dirty="0"/>
          </a:p>
          <a:p>
            <a:pPr lvl="1">
              <a:buFont typeface="Wingdings" pitchFamily="2" charset="2"/>
              <a:buChar char="Ø"/>
            </a:pPr>
            <a:endParaRPr lang="en-US" dirty="0"/>
          </a:p>
          <a:p>
            <a:pPr marL="0" indent="0">
              <a:buNone/>
            </a:pPr>
            <a:r>
              <a:rPr lang="en-US" dirty="0"/>
              <a:t>    </a:t>
            </a:r>
          </a:p>
          <a:p>
            <a:pPr marL="0" indent="0">
              <a:buNone/>
            </a:pPr>
            <a:r>
              <a:rPr lang="en-US" dirty="0"/>
              <a:t>    </a:t>
            </a:r>
          </a:p>
        </p:txBody>
      </p:sp>
      <p:sp>
        <p:nvSpPr>
          <p:cNvPr id="4" name="Slide Number Placeholder 3">
            <a:extLst>
              <a:ext uri="{FF2B5EF4-FFF2-40B4-BE49-F238E27FC236}">
                <a16:creationId xmlns:a16="http://schemas.microsoft.com/office/drawing/2014/main" id="{52441339-5E56-8545-8052-EF2B7E77E2E9}"/>
              </a:ext>
            </a:extLst>
          </p:cNvPr>
          <p:cNvSpPr>
            <a:spLocks noGrp="1"/>
          </p:cNvSpPr>
          <p:nvPr>
            <p:ph type="sldNum" sz="quarter" idx="12"/>
          </p:nvPr>
        </p:nvSpPr>
        <p:spPr/>
        <p:txBody>
          <a:bodyPr/>
          <a:lstStyle/>
          <a:p>
            <a:fld id="{893C5830-40F3-F04E-B2E3-10E6672BA8FF}" type="slidenum">
              <a:rPr lang="en-US" smtClean="0"/>
              <a:pPr/>
              <a:t>10</a:t>
            </a:fld>
            <a:endParaRPr lang="en-US"/>
          </a:p>
        </p:txBody>
      </p:sp>
      <p:sp>
        <p:nvSpPr>
          <p:cNvPr id="5" name="Title 4">
            <a:extLst>
              <a:ext uri="{FF2B5EF4-FFF2-40B4-BE49-F238E27FC236}">
                <a16:creationId xmlns:a16="http://schemas.microsoft.com/office/drawing/2014/main" id="{F9480AF4-1CCA-CA48-BC82-92B4AB8E7CCC}"/>
              </a:ext>
            </a:extLst>
          </p:cNvPr>
          <p:cNvSpPr>
            <a:spLocks noGrp="1"/>
          </p:cNvSpPr>
          <p:nvPr>
            <p:ph type="title"/>
          </p:nvPr>
        </p:nvSpPr>
        <p:spPr/>
        <p:txBody>
          <a:bodyPr/>
          <a:lstStyle/>
          <a:p>
            <a:r>
              <a:rPr lang="en-US" dirty="0"/>
              <a:t>Flux Return layout</a:t>
            </a:r>
          </a:p>
        </p:txBody>
      </p:sp>
      <p:pic>
        <p:nvPicPr>
          <p:cNvPr id="6" name="Picture 5">
            <a:extLst>
              <a:ext uri="{FF2B5EF4-FFF2-40B4-BE49-F238E27FC236}">
                <a16:creationId xmlns:a16="http://schemas.microsoft.com/office/drawing/2014/main" id="{DB89FB5F-5BD0-FD48-A9DC-E5F5AB21CB4D}"/>
              </a:ext>
            </a:extLst>
          </p:cNvPr>
          <p:cNvPicPr>
            <a:picLocks noChangeAspect="1"/>
          </p:cNvPicPr>
          <p:nvPr/>
        </p:nvPicPr>
        <p:blipFill>
          <a:blip r:embed="rId2"/>
          <a:srcRect/>
          <a:stretch/>
        </p:blipFill>
        <p:spPr>
          <a:xfrm>
            <a:off x="5444862" y="919640"/>
            <a:ext cx="3651327" cy="1972894"/>
          </a:xfrm>
          <a:prstGeom prst="rect">
            <a:avLst/>
          </a:prstGeom>
        </p:spPr>
      </p:pic>
      <p:pic>
        <p:nvPicPr>
          <p:cNvPr id="7" name="Picture 6">
            <a:extLst>
              <a:ext uri="{FF2B5EF4-FFF2-40B4-BE49-F238E27FC236}">
                <a16:creationId xmlns:a16="http://schemas.microsoft.com/office/drawing/2014/main" id="{87EB3E66-D0C0-044C-8BC6-A632BE038F86}"/>
              </a:ext>
            </a:extLst>
          </p:cNvPr>
          <p:cNvPicPr>
            <a:picLocks noChangeAspect="1"/>
          </p:cNvPicPr>
          <p:nvPr/>
        </p:nvPicPr>
        <p:blipFill>
          <a:blip r:embed="rId3"/>
          <a:stretch>
            <a:fillRect/>
          </a:stretch>
        </p:blipFill>
        <p:spPr>
          <a:xfrm>
            <a:off x="291107" y="3768773"/>
            <a:ext cx="1818800" cy="2908185"/>
          </a:xfrm>
          <a:prstGeom prst="rect">
            <a:avLst/>
          </a:prstGeom>
        </p:spPr>
      </p:pic>
      <p:pic>
        <p:nvPicPr>
          <p:cNvPr id="8" name="Picture 7">
            <a:extLst>
              <a:ext uri="{FF2B5EF4-FFF2-40B4-BE49-F238E27FC236}">
                <a16:creationId xmlns:a16="http://schemas.microsoft.com/office/drawing/2014/main" id="{01BCF0FB-138B-734D-9BDB-67E1BFB69A77}"/>
              </a:ext>
            </a:extLst>
          </p:cNvPr>
          <p:cNvPicPr>
            <a:picLocks noChangeAspect="1"/>
          </p:cNvPicPr>
          <p:nvPr/>
        </p:nvPicPr>
        <p:blipFill>
          <a:blip r:embed="rId4"/>
          <a:stretch>
            <a:fillRect/>
          </a:stretch>
        </p:blipFill>
        <p:spPr>
          <a:xfrm rot="16200000">
            <a:off x="2703984" y="3912027"/>
            <a:ext cx="1368936" cy="2330293"/>
          </a:xfrm>
          <a:prstGeom prst="rect">
            <a:avLst/>
          </a:prstGeom>
        </p:spPr>
      </p:pic>
      <p:sp>
        <p:nvSpPr>
          <p:cNvPr id="10" name="Oval 9">
            <a:extLst>
              <a:ext uri="{FF2B5EF4-FFF2-40B4-BE49-F238E27FC236}">
                <a16:creationId xmlns:a16="http://schemas.microsoft.com/office/drawing/2014/main" id="{447F430F-C5ED-3446-82CD-E1DEB60AB09F}"/>
              </a:ext>
            </a:extLst>
          </p:cNvPr>
          <p:cNvSpPr/>
          <p:nvPr/>
        </p:nvSpPr>
        <p:spPr>
          <a:xfrm>
            <a:off x="1405053" y="4381422"/>
            <a:ext cx="237893" cy="16625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794A6A22-830C-3048-A480-DA7174160115}"/>
              </a:ext>
            </a:extLst>
          </p:cNvPr>
          <p:cNvCxnSpPr/>
          <p:nvPr/>
        </p:nvCxnSpPr>
        <p:spPr>
          <a:xfrm flipV="1">
            <a:off x="1650380" y="4802459"/>
            <a:ext cx="676508" cy="4014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E607002-E8DA-4A49-A96E-CA7694E64C30}"/>
              </a:ext>
            </a:extLst>
          </p:cNvPr>
          <p:cNvPicPr>
            <a:picLocks noChangeAspect="1"/>
          </p:cNvPicPr>
          <p:nvPr/>
        </p:nvPicPr>
        <p:blipFill>
          <a:blip r:embed="rId5"/>
          <a:stretch>
            <a:fillRect/>
          </a:stretch>
        </p:blipFill>
        <p:spPr>
          <a:xfrm>
            <a:off x="6596651" y="3950518"/>
            <a:ext cx="2547349" cy="2651666"/>
          </a:xfrm>
          <a:prstGeom prst="rect">
            <a:avLst/>
          </a:prstGeom>
        </p:spPr>
      </p:pic>
      <p:pic>
        <p:nvPicPr>
          <p:cNvPr id="13" name="Picture 12">
            <a:extLst>
              <a:ext uri="{FF2B5EF4-FFF2-40B4-BE49-F238E27FC236}">
                <a16:creationId xmlns:a16="http://schemas.microsoft.com/office/drawing/2014/main" id="{8814130A-9E71-5140-AC5E-1F39AF24473F}"/>
              </a:ext>
            </a:extLst>
          </p:cNvPr>
          <p:cNvPicPr>
            <a:picLocks noChangeAspect="1"/>
          </p:cNvPicPr>
          <p:nvPr/>
        </p:nvPicPr>
        <p:blipFill>
          <a:blip r:embed="rId6"/>
          <a:stretch>
            <a:fillRect/>
          </a:stretch>
        </p:blipFill>
        <p:spPr>
          <a:xfrm>
            <a:off x="4666997" y="3197986"/>
            <a:ext cx="2022830" cy="2105667"/>
          </a:xfrm>
          <a:prstGeom prst="rect">
            <a:avLst/>
          </a:prstGeom>
        </p:spPr>
      </p:pic>
      <p:sp>
        <p:nvSpPr>
          <p:cNvPr id="9" name="TextBox 8">
            <a:extLst>
              <a:ext uri="{FF2B5EF4-FFF2-40B4-BE49-F238E27FC236}">
                <a16:creationId xmlns:a16="http://schemas.microsoft.com/office/drawing/2014/main" id="{313DD796-01AD-2849-9A7F-B914D4CCC0D0}"/>
              </a:ext>
            </a:extLst>
          </p:cNvPr>
          <p:cNvSpPr txBox="1"/>
          <p:nvPr/>
        </p:nvSpPr>
        <p:spPr>
          <a:xfrm>
            <a:off x="2109907" y="3897100"/>
            <a:ext cx="2680542" cy="523220"/>
          </a:xfrm>
          <a:prstGeom prst="rect">
            <a:avLst/>
          </a:prstGeom>
          <a:noFill/>
        </p:spPr>
        <p:txBody>
          <a:bodyPr wrap="none" rtlCol="0">
            <a:spAutoFit/>
          </a:bodyPr>
          <a:lstStyle/>
          <a:p>
            <a:pPr algn="l"/>
            <a:r>
              <a:rPr lang="en-US" sz="1400" dirty="0">
                <a:latin typeface="Arial" panose="020B0604020202020204" pitchFamily="34" charset="0"/>
                <a:cs typeface="Arial" panose="020B0604020202020204" pitchFamily="34" charset="0"/>
              </a:rPr>
              <a:t>layered barrel extra flux return </a:t>
            </a:r>
          </a:p>
          <a:p>
            <a:pPr algn="l"/>
            <a:r>
              <a:rPr lang="en-US" sz="1400" dirty="0">
                <a:latin typeface="Arial" panose="020B0604020202020204" pitchFamily="34" charset="0"/>
                <a:cs typeface="Arial" panose="020B0604020202020204" pitchFamily="34" charset="0"/>
              </a:rPr>
              <a:t>6 layers 50 mm steel 40 mm air</a:t>
            </a:r>
          </a:p>
        </p:txBody>
      </p:sp>
      <p:sp>
        <p:nvSpPr>
          <p:cNvPr id="15" name="TextBox 14">
            <a:extLst>
              <a:ext uri="{FF2B5EF4-FFF2-40B4-BE49-F238E27FC236}">
                <a16:creationId xmlns:a16="http://schemas.microsoft.com/office/drawing/2014/main" id="{E117CE31-6AD7-F54D-A499-53376ABA6796}"/>
              </a:ext>
            </a:extLst>
          </p:cNvPr>
          <p:cNvSpPr txBox="1"/>
          <p:nvPr/>
        </p:nvSpPr>
        <p:spPr>
          <a:xfrm>
            <a:off x="2958789" y="5983966"/>
            <a:ext cx="2916183" cy="369332"/>
          </a:xfrm>
          <a:prstGeom prst="rect">
            <a:avLst/>
          </a:prstGeom>
          <a:noFill/>
        </p:spPr>
        <p:txBody>
          <a:bodyPr wrap="none" rtlCol="0">
            <a:spAutoFit/>
          </a:bodyPr>
          <a:lstStyle/>
          <a:p>
            <a:pPr algn="l"/>
            <a:r>
              <a:rPr lang="en-US" dirty="0">
                <a:solidFill>
                  <a:srgbClr val="0432FF"/>
                </a:solidFill>
                <a:latin typeface="Arial" panose="020B0604020202020204" pitchFamily="34" charset="0"/>
                <a:cs typeface="Arial" panose="020B0604020202020204" pitchFamily="34" charset="0"/>
              </a:rPr>
              <a:t>Reach 14 gauss and lower</a:t>
            </a:r>
          </a:p>
        </p:txBody>
      </p:sp>
      <p:sp>
        <p:nvSpPr>
          <p:cNvPr id="16" name="Curved Right Arrow 15">
            <a:extLst>
              <a:ext uri="{FF2B5EF4-FFF2-40B4-BE49-F238E27FC236}">
                <a16:creationId xmlns:a16="http://schemas.microsoft.com/office/drawing/2014/main" id="{9AF0460C-8D2B-5C40-BE52-89835F724B8B}"/>
              </a:ext>
            </a:extLst>
          </p:cNvPr>
          <p:cNvSpPr/>
          <p:nvPr/>
        </p:nvSpPr>
        <p:spPr bwMode="auto">
          <a:xfrm>
            <a:off x="2491828" y="6011091"/>
            <a:ext cx="513333" cy="348583"/>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235205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11</a:t>
            </a:fld>
            <a:endParaRPr lang="en-US"/>
          </a:p>
        </p:txBody>
      </p:sp>
      <p:sp>
        <p:nvSpPr>
          <p:cNvPr id="2" name="Title 1"/>
          <p:cNvSpPr>
            <a:spLocks noGrp="1"/>
          </p:cNvSpPr>
          <p:nvPr>
            <p:ph type="title"/>
          </p:nvPr>
        </p:nvSpPr>
        <p:spPr/>
        <p:txBody>
          <a:bodyPr>
            <a:noAutofit/>
          </a:bodyPr>
          <a:lstStyle/>
          <a:p>
            <a:r>
              <a:rPr lang="en-US" dirty="0"/>
              <a:t>Particle ID </a:t>
            </a:r>
          </a:p>
        </p:txBody>
      </p:sp>
      <p:sp>
        <p:nvSpPr>
          <p:cNvPr id="8" name="Rectangle 3">
            <a:extLst>
              <a:ext uri="{FF2B5EF4-FFF2-40B4-BE49-F238E27FC236}">
                <a16:creationId xmlns:a16="http://schemas.microsoft.com/office/drawing/2014/main" id="{EA87A235-E666-1F40-A7BB-9DEE14752D2A}"/>
              </a:ext>
            </a:extLst>
          </p:cNvPr>
          <p:cNvSpPr txBox="1">
            <a:spLocks noChangeArrowheads="1"/>
          </p:cNvSpPr>
          <p:nvPr/>
        </p:nvSpPr>
        <p:spPr>
          <a:xfrm>
            <a:off x="59076" y="476028"/>
            <a:ext cx="8812877" cy="1682045"/>
          </a:xfrm>
          <a:prstGeom prst="rect">
            <a:avLst/>
          </a:prstGeom>
        </p:spPr>
        <p:txBody>
          <a:bodyPr vert="horz" lIns="91283" tIns="45642" rIns="91283" bIns="45642" rtlCol="0">
            <a:noAutofit/>
          </a:bodyPr>
          <a:lstStyle/>
          <a:p>
            <a:pPr marL="342900" marR="0" lvl="0" indent="-34290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q"/>
              <a:tabLst/>
              <a:defRPr/>
            </a:pPr>
            <a:r>
              <a:rPr kumimoji="0" lang="en-US" i="0" u="none" strike="noStrike" kern="1200" cap="none" spc="0" normalizeH="0" baseline="0" noProof="0" dirty="0">
                <a:ln>
                  <a:noFill/>
                </a:ln>
                <a:solidFill>
                  <a:srgbClr val="000000"/>
                </a:solidFill>
                <a:effectLst/>
                <a:uLnTx/>
                <a:uFillTx/>
                <a:latin typeface="+mj-lt"/>
                <a:ea typeface="ＭＳ Ｐゴシック" pitchFamily="-84" charset="-128"/>
                <a:cs typeface="ＭＳ Ｐゴシック" pitchFamily="-84" charset="-128"/>
              </a:rPr>
              <a:t>In general, need to separate:</a:t>
            </a:r>
          </a:p>
          <a:p>
            <a:pPr marL="613220" marR="0" lvl="0" indent="-34290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mj-lt"/>
                <a:ea typeface="ＭＳ Ｐゴシック" pitchFamily="-84" charset="-128"/>
                <a:cs typeface="ＭＳ Ｐゴシック" pitchFamily="-84" charset="-128"/>
              </a:rPr>
              <a:t>Electrons from photons </a:t>
            </a:r>
            <a:r>
              <a:rPr kumimoji="0" lang="en-US" sz="1600" b="0" i="0" u="none" strike="noStrike" kern="1200" cap="none" spc="0" normalizeH="0" baseline="0" noProof="0" dirty="0">
                <a:ln>
                  <a:noFill/>
                </a:ln>
                <a:solidFill>
                  <a:srgbClr val="0432FF"/>
                </a:solidFill>
                <a:effectLst/>
                <a:uLnTx/>
                <a:uFillTx/>
                <a:latin typeface="+mj-lt"/>
                <a:ea typeface="ＭＳ Ｐゴシック" pitchFamily="-84" charset="-128"/>
                <a:cs typeface="ＭＳ Ｐゴシック" pitchFamily="-84" charset="-128"/>
                <a:sym typeface="Wingdings" pitchFamily="2" charset="2"/>
              </a:rPr>
              <a:t> 4</a:t>
            </a:r>
            <a:r>
              <a:rPr kumimoji="0" lang="en-US" sz="1600" b="0" i="0" u="none" strike="noStrike" kern="1200" cap="none" spc="0" normalizeH="0" baseline="0" noProof="0" dirty="0">
                <a:ln>
                  <a:noFill/>
                </a:ln>
                <a:solidFill>
                  <a:srgbClr val="0432FF"/>
                </a:solidFill>
                <a:effectLst/>
                <a:uLnTx/>
                <a:uFillTx/>
                <a:latin typeface="Symbol" pitchFamily="2" charset="2"/>
                <a:ea typeface="ＭＳ Ｐゴシック" pitchFamily="-84" charset="-128"/>
                <a:cs typeface="ＭＳ Ｐゴシック" pitchFamily="-84" charset="-128"/>
                <a:sym typeface="Wingdings" pitchFamily="2" charset="2"/>
              </a:rPr>
              <a:t>p</a:t>
            </a:r>
            <a:r>
              <a:rPr kumimoji="0" lang="en-US" sz="1600" b="0" i="0" u="none" strike="noStrike" kern="1200" cap="none" spc="0" normalizeH="0" baseline="0" noProof="0" dirty="0">
                <a:ln>
                  <a:noFill/>
                </a:ln>
                <a:solidFill>
                  <a:srgbClr val="0432FF"/>
                </a:solidFill>
                <a:effectLst/>
                <a:uLnTx/>
                <a:uFillTx/>
                <a:latin typeface="+mj-lt"/>
                <a:ea typeface="ＭＳ Ｐゴシック" pitchFamily="-84" charset="-128"/>
                <a:cs typeface="ＭＳ Ｐゴシック" pitchFamily="-84" charset="-128"/>
                <a:sym typeface="Wingdings" pitchFamily="2" charset="2"/>
              </a:rPr>
              <a:t> coverage in tracking</a:t>
            </a:r>
            <a:endParaRPr kumimoji="0" lang="en-US" sz="1600" b="0" i="0" u="none" strike="noStrike" kern="1200" cap="none" spc="0" normalizeH="0" baseline="0" noProof="0" dirty="0">
              <a:ln>
                <a:noFill/>
              </a:ln>
              <a:solidFill>
                <a:srgbClr val="0432FF"/>
              </a:solidFill>
              <a:effectLst/>
              <a:uLnTx/>
              <a:uFillTx/>
              <a:latin typeface="+mj-lt"/>
              <a:ea typeface="ＭＳ Ｐゴシック" pitchFamily="-84" charset="-128"/>
              <a:cs typeface="ＭＳ Ｐゴシック" pitchFamily="-84" charset="-128"/>
            </a:endParaRPr>
          </a:p>
          <a:p>
            <a:pPr marL="613220" indent="-342900" defTabSz="912853">
              <a:spcBef>
                <a:spcPct val="20000"/>
              </a:spcBef>
              <a:buClr>
                <a:srgbClr val="0432FF"/>
              </a:buClr>
              <a:buSzPct val="100000"/>
              <a:buFont typeface="Wingdings" pitchFamily="2" charset="2"/>
              <a:buChar char="Ø"/>
              <a:defRPr/>
            </a:pPr>
            <a:r>
              <a:rPr kumimoji="0" lang="en-US" sz="1600" b="0" i="0" u="none" strike="noStrike" kern="1200" cap="none" spc="0" normalizeH="0" baseline="0" noProof="0" dirty="0">
                <a:ln>
                  <a:noFill/>
                </a:ln>
                <a:solidFill>
                  <a:srgbClr val="000000"/>
                </a:solidFill>
                <a:effectLst/>
                <a:uLnTx/>
                <a:uFillTx/>
                <a:latin typeface="+mj-lt"/>
                <a:ea typeface="ＭＳ Ｐゴシック" pitchFamily="-84" charset="-128"/>
                <a:cs typeface="ＭＳ Ｐゴシック" pitchFamily="-84" charset="-128"/>
              </a:rPr>
              <a:t>Electrons from charged hadrons </a:t>
            </a:r>
            <a:r>
              <a:rPr kumimoji="0" lang="en-US" sz="1600" b="0" i="0" u="none" strike="noStrike" kern="1200" cap="none" spc="0" normalizeH="0" baseline="0" noProof="0" dirty="0">
                <a:ln>
                  <a:noFill/>
                </a:ln>
                <a:solidFill>
                  <a:srgbClr val="0432FF"/>
                </a:solidFill>
                <a:effectLst/>
                <a:uLnTx/>
                <a:uFillTx/>
                <a:latin typeface="+mj-lt"/>
                <a:ea typeface="ＭＳ Ｐゴシック" pitchFamily="-84" charset="-128"/>
                <a:cs typeface="ＭＳ Ｐゴシック" pitchFamily="-84" charset="-128"/>
                <a:sym typeface="Wingdings" pitchFamily="2" charset="2"/>
              </a:rPr>
              <a:t> </a:t>
            </a:r>
            <a:r>
              <a:rPr lang="en-US" sz="1600" dirty="0">
                <a:solidFill>
                  <a:srgbClr val="0432FF"/>
                </a:solidFill>
                <a:latin typeface="+mj-lt"/>
              </a:rPr>
              <a:t>mostly provided by calorimetry</a:t>
            </a:r>
            <a:endParaRPr kumimoji="0" lang="en-US" sz="1600" b="0" i="0" u="none" strike="noStrike" kern="1200" cap="none" spc="0" normalizeH="0" baseline="0" noProof="0" dirty="0">
              <a:ln>
                <a:noFill/>
              </a:ln>
              <a:solidFill>
                <a:srgbClr val="0432FF"/>
              </a:solidFill>
              <a:effectLst/>
              <a:uLnTx/>
              <a:uFillTx/>
              <a:latin typeface="+mj-lt"/>
              <a:ea typeface="ＭＳ Ｐゴシック" pitchFamily="-84" charset="-128"/>
              <a:cs typeface="ＭＳ Ｐゴシック" pitchFamily="-84" charset="-128"/>
            </a:endParaRPr>
          </a:p>
          <a:p>
            <a:pPr marL="613220" marR="0" lvl="0" indent="-342900" algn="l" defTabSz="912853" rtl="0" eaLnBrk="1" fontAlgn="auto" latinLnBrk="0" hangingPunct="1">
              <a:lnSpc>
                <a:spcPct val="100000"/>
              </a:lnSpc>
              <a:spcBef>
                <a:spcPct val="20000"/>
              </a:spcBef>
              <a:spcAft>
                <a:spcPts val="0"/>
              </a:spcAft>
              <a:buClr>
                <a:srgbClr val="0432FF"/>
              </a:buClr>
              <a:buSzPct val="100000"/>
              <a:buFont typeface="Wingdings" pitchFamily="2" charset="2"/>
              <a:buChar char="Ø"/>
              <a:tabLst/>
              <a:defRPr/>
            </a:pPr>
            <a:r>
              <a:rPr kumimoji="0" lang="en-US" sz="1600" b="0" i="0" u="none" strike="noStrike" kern="1200" cap="none" spc="0" normalizeH="0" baseline="0" noProof="0" dirty="0">
                <a:ln>
                  <a:noFill/>
                </a:ln>
                <a:solidFill>
                  <a:srgbClr val="000000"/>
                </a:solidFill>
                <a:effectLst/>
                <a:uLnTx/>
                <a:uFillTx/>
                <a:latin typeface="+mj-lt"/>
                <a:ea typeface="ＭＳ Ｐゴシック" pitchFamily="-84" charset="-128"/>
                <a:cs typeface="ＭＳ Ｐゴシック" pitchFamily="-84" charset="-128"/>
              </a:rPr>
              <a:t>Charged </a:t>
            </a:r>
            <a:r>
              <a:rPr kumimoji="0" lang="en-US" sz="1600" b="0" i="0" u="none" strike="noStrike" kern="1200" cap="none" spc="0" normalizeH="0" baseline="0" noProof="0" dirty="0" err="1">
                <a:ln>
                  <a:noFill/>
                </a:ln>
                <a:solidFill>
                  <a:srgbClr val="000000"/>
                </a:solidFill>
                <a:effectLst/>
                <a:uLnTx/>
                <a:uFillTx/>
                <a:latin typeface="+mj-lt"/>
                <a:ea typeface="ＭＳ Ｐゴシック" pitchFamily="-84" charset="-128"/>
                <a:cs typeface="ＭＳ Ｐゴシック" pitchFamily="-84" charset="-128"/>
              </a:rPr>
              <a:t>pions</a:t>
            </a:r>
            <a:r>
              <a:rPr kumimoji="0" lang="en-US" sz="1600" b="0" i="0" u="none" strike="noStrike" kern="1200" cap="none" spc="0" normalizeH="0" baseline="0" noProof="0" dirty="0">
                <a:ln>
                  <a:noFill/>
                </a:ln>
                <a:solidFill>
                  <a:srgbClr val="000000"/>
                </a:solidFill>
                <a:effectLst/>
                <a:uLnTx/>
                <a:uFillTx/>
                <a:latin typeface="+mj-lt"/>
                <a:ea typeface="ＭＳ Ｐゴシック" pitchFamily="-84" charset="-128"/>
                <a:cs typeface="ＭＳ Ｐゴシック" pitchFamily="-84" charset="-128"/>
              </a:rPr>
              <a:t>, kaons and protons from each other </a:t>
            </a:r>
            <a:r>
              <a:rPr kumimoji="0" lang="en-US" sz="1600" b="0" i="0" u="none" strike="noStrike" kern="1200" cap="none" spc="0" normalizeH="0" baseline="0" noProof="0" dirty="0">
                <a:ln>
                  <a:noFill/>
                </a:ln>
                <a:solidFill>
                  <a:srgbClr val="0432FF"/>
                </a:solidFill>
                <a:effectLst/>
                <a:uLnTx/>
                <a:uFillTx/>
                <a:latin typeface="+mj-lt"/>
                <a:ea typeface="ＭＳ Ｐゴシック" pitchFamily="-84" charset="-128"/>
                <a:cs typeface="ＭＳ Ｐゴシック" pitchFamily="-84" charset="-128"/>
                <a:sym typeface="Wingdings" pitchFamily="2" charset="2"/>
              </a:rPr>
              <a:t></a:t>
            </a:r>
            <a:r>
              <a:rPr kumimoji="0" lang="en-US" sz="1600" b="0" i="0" u="none" strike="noStrike" kern="1200" cap="none" spc="0" normalizeH="0" baseline="0" noProof="0" dirty="0">
                <a:ln>
                  <a:noFill/>
                </a:ln>
                <a:solidFill>
                  <a:srgbClr val="0432FF"/>
                </a:solidFill>
                <a:effectLst/>
                <a:uLnTx/>
                <a:uFillTx/>
                <a:latin typeface="+mj-lt"/>
                <a:ea typeface="ＭＳ Ｐゴシック" pitchFamily="-84" charset="-128"/>
                <a:cs typeface="ＭＳ Ｐゴシック" pitchFamily="-84" charset="-128"/>
              </a:rPr>
              <a:t> Cherenkov detectors</a:t>
            </a:r>
          </a:p>
          <a:p>
            <a:pPr marL="1070420" lvl="1" indent="-342900" defTabSz="912853">
              <a:spcBef>
                <a:spcPct val="20000"/>
              </a:spcBef>
              <a:buClr>
                <a:srgbClr val="0432FF"/>
              </a:buClr>
              <a:buSzPct val="100000"/>
              <a:buFont typeface="Wingdings" pitchFamily="2" charset="2"/>
              <a:buChar char="Ø"/>
              <a:defRPr/>
            </a:pPr>
            <a:r>
              <a:rPr lang="en-US" sz="1600" kern="0" dirty="0">
                <a:latin typeface="+mj-lt"/>
              </a:rPr>
              <a:t>Cherenkov detectors, complemented by other technologies at lower momenta</a:t>
            </a:r>
          </a:p>
          <a:p>
            <a:pPr marL="727520" lvl="1" defTabSz="912853">
              <a:spcBef>
                <a:spcPct val="20000"/>
              </a:spcBef>
              <a:buClr>
                <a:srgbClr val="0432FF"/>
              </a:buClr>
              <a:buSzPct val="100000"/>
              <a:defRPr/>
            </a:pPr>
            <a:r>
              <a:rPr kumimoji="0" lang="en-US" sz="1600" b="0" i="0" u="none" strike="noStrike" kern="0" cap="none" spc="0" normalizeH="0" baseline="0" noProof="0" dirty="0">
                <a:ln>
                  <a:noFill/>
                </a:ln>
                <a:effectLst/>
                <a:uLnTx/>
                <a:uFillTx/>
                <a:latin typeface="+mj-lt"/>
                <a:ea typeface="ＭＳ Ｐゴシック" pitchFamily="-84" charset="-128"/>
                <a:cs typeface="ＭＳ Ｐゴシック" pitchFamily="-84" charset="-128"/>
              </a:rPr>
              <a:t>       Time-of-flight or </a:t>
            </a:r>
            <a:r>
              <a:rPr kumimoji="0" lang="en-US" sz="1600" b="0" i="0" u="none" strike="noStrike" kern="0" cap="none" spc="0" normalizeH="0" baseline="0" noProof="0" dirty="0" err="1">
                <a:ln>
                  <a:noFill/>
                </a:ln>
                <a:effectLst/>
                <a:uLnTx/>
                <a:uFillTx/>
                <a:latin typeface="+mj-lt"/>
                <a:ea typeface="ＭＳ Ｐゴシック" pitchFamily="-84" charset="-128"/>
                <a:cs typeface="ＭＳ Ｐゴシック" pitchFamily="-84" charset="-128"/>
              </a:rPr>
              <a:t>dE</a:t>
            </a:r>
            <a:r>
              <a:rPr kumimoji="0" lang="en-US" sz="1600" b="0" i="0" u="none" strike="noStrike" kern="0" cap="none" spc="0" normalizeH="0" baseline="0" noProof="0" dirty="0">
                <a:ln>
                  <a:noFill/>
                </a:ln>
                <a:effectLst/>
                <a:uLnTx/>
                <a:uFillTx/>
                <a:latin typeface="+mj-lt"/>
                <a:ea typeface="ＭＳ Ｐゴシック" pitchFamily="-84" charset="-128"/>
                <a:cs typeface="ＭＳ Ｐゴシック" pitchFamily="-84" charset="-128"/>
              </a:rPr>
              <a:t>/dx</a:t>
            </a:r>
            <a:endParaRPr kumimoji="0" lang="en-US" sz="1600" b="0" i="0" u="none" strike="noStrike" kern="1200" cap="none" spc="0" normalizeH="0" baseline="0" noProof="0" dirty="0">
              <a:ln>
                <a:noFill/>
              </a:ln>
              <a:effectLst/>
              <a:uLnTx/>
              <a:uFillTx/>
              <a:latin typeface="+mj-lt"/>
              <a:ea typeface="ＭＳ Ｐゴシック" pitchFamily="-84" charset="-128"/>
              <a:cs typeface="ＭＳ Ｐゴシック" pitchFamily="-84" charset="-128"/>
            </a:endParaRPr>
          </a:p>
          <a:p>
            <a:pPr marL="0" marR="0" lvl="0" indent="0" algn="l" defTabSz="912853" rtl="0" eaLnBrk="1" fontAlgn="auto" latinLnBrk="0" hangingPunct="1">
              <a:lnSpc>
                <a:spcPct val="100000"/>
              </a:lnSpc>
              <a:spcBef>
                <a:spcPct val="20000"/>
              </a:spcBef>
              <a:spcAft>
                <a:spcPts val="0"/>
              </a:spcAft>
              <a:buClr>
                <a:srgbClr val="80057A"/>
              </a:buClr>
              <a:buSzPct val="100000"/>
              <a:buFontTx/>
              <a:buNone/>
              <a:tabLst/>
              <a:defRPr/>
            </a:pPr>
            <a:endParaRPr kumimoji="0" lang="en-US" b="0" i="0" u="none" strike="noStrike" kern="1200" cap="none" spc="0" normalizeH="0" baseline="0" noProof="0" dirty="0">
              <a:ln>
                <a:noFill/>
              </a:ln>
              <a:solidFill>
                <a:srgbClr val="1F497D"/>
              </a:solidFill>
              <a:effectLst/>
              <a:uLnTx/>
              <a:uFillTx/>
              <a:latin typeface="+mj-lt"/>
              <a:ea typeface="ＭＳ Ｐゴシック" pitchFamily="-84" charset="-128"/>
              <a:cs typeface="ＭＳ Ｐゴシック" pitchFamily="-84" charset="-128"/>
            </a:endParaRPr>
          </a:p>
        </p:txBody>
      </p:sp>
      <p:cxnSp>
        <p:nvCxnSpPr>
          <p:cNvPr id="13" name="Straight Arrow Connector 12">
            <a:extLst>
              <a:ext uri="{FF2B5EF4-FFF2-40B4-BE49-F238E27FC236}">
                <a16:creationId xmlns:a16="http://schemas.microsoft.com/office/drawing/2014/main" id="{D7C23A8E-885C-094A-8CF2-2B8930E1CAEF}"/>
              </a:ext>
            </a:extLst>
          </p:cNvPr>
          <p:cNvCxnSpPr/>
          <p:nvPr/>
        </p:nvCxnSpPr>
        <p:spPr bwMode="auto">
          <a:xfrm>
            <a:off x="3482220" y="3912961"/>
            <a:ext cx="8030" cy="963860"/>
          </a:xfrm>
          <a:prstGeom prst="straightConnector1">
            <a:avLst/>
          </a:prstGeom>
          <a:solidFill>
            <a:srgbClr val="00B8FF"/>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26" name="Table 25">
            <a:extLst>
              <a:ext uri="{FF2B5EF4-FFF2-40B4-BE49-F238E27FC236}">
                <a16:creationId xmlns:a16="http://schemas.microsoft.com/office/drawing/2014/main" id="{5F625748-51EF-2E45-B1D4-06721CFD781B}"/>
              </a:ext>
            </a:extLst>
          </p:cNvPr>
          <p:cNvGraphicFramePr>
            <a:graphicFrameLocks noGrp="1"/>
          </p:cNvGraphicFramePr>
          <p:nvPr/>
        </p:nvGraphicFramePr>
        <p:xfrm>
          <a:off x="4815999" y="5442144"/>
          <a:ext cx="3796837" cy="1291508"/>
        </p:xfrm>
        <a:graphic>
          <a:graphicData uri="http://schemas.openxmlformats.org/drawingml/2006/table">
            <a:tbl>
              <a:tblPr firstRow="1" bandRow="1">
                <a:tableStyleId>{5C22544A-7EE6-4342-B048-85BDC9FD1C3A}</a:tableStyleId>
              </a:tblPr>
              <a:tblGrid>
                <a:gridCol w="852464">
                  <a:extLst>
                    <a:ext uri="{9D8B030D-6E8A-4147-A177-3AD203B41FA5}">
                      <a16:colId xmlns:a16="http://schemas.microsoft.com/office/drawing/2014/main" val="20000"/>
                    </a:ext>
                  </a:extLst>
                </a:gridCol>
                <a:gridCol w="1215080">
                  <a:extLst>
                    <a:ext uri="{9D8B030D-6E8A-4147-A177-3AD203B41FA5}">
                      <a16:colId xmlns:a16="http://schemas.microsoft.com/office/drawing/2014/main" val="20001"/>
                    </a:ext>
                  </a:extLst>
                </a:gridCol>
                <a:gridCol w="780084">
                  <a:extLst>
                    <a:ext uri="{9D8B030D-6E8A-4147-A177-3AD203B41FA5}">
                      <a16:colId xmlns:a16="http://schemas.microsoft.com/office/drawing/2014/main" val="20002"/>
                    </a:ext>
                  </a:extLst>
                </a:gridCol>
                <a:gridCol w="949209">
                  <a:extLst>
                    <a:ext uri="{9D8B030D-6E8A-4147-A177-3AD203B41FA5}">
                      <a16:colId xmlns:a16="http://schemas.microsoft.com/office/drawing/2014/main" val="20003"/>
                    </a:ext>
                  </a:extLst>
                </a:gridCol>
              </a:tblGrid>
              <a:tr h="322877">
                <a:tc>
                  <a:txBody>
                    <a:bodyPr/>
                    <a:lstStyle/>
                    <a:p>
                      <a:r>
                        <a:rPr lang="en-US" sz="1200"/>
                        <a:t>Rapidity</a:t>
                      </a:r>
                    </a:p>
                  </a:txBody>
                  <a:tcPr/>
                </a:tc>
                <a:tc>
                  <a:txBody>
                    <a:bodyPr/>
                    <a:lstStyle/>
                    <a:p>
                      <a:r>
                        <a:rPr lang="en-US" sz="1200"/>
                        <a:t>π/K/p and π0/</a:t>
                      </a:r>
                      <a:r>
                        <a:rPr lang="en-US" sz="1200" err="1"/>
                        <a:t>γ</a:t>
                      </a:r>
                      <a:endParaRPr lang="en-US" sz="12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e/h</a:t>
                      </a:r>
                    </a:p>
                  </a:txBody>
                  <a:tcPr/>
                </a:tc>
                <a:tc>
                  <a:txBody>
                    <a:bodyPr/>
                    <a:lstStyle/>
                    <a:p>
                      <a:r>
                        <a:rPr lang="en-US" sz="1200"/>
                        <a:t>Min </a:t>
                      </a:r>
                      <a:r>
                        <a:rPr lang="en-US" sz="1200" err="1"/>
                        <a:t>pT</a:t>
                      </a:r>
                      <a:r>
                        <a:rPr lang="en-US" sz="1200" baseline="0"/>
                        <a:t> (</a:t>
                      </a:r>
                      <a:r>
                        <a:rPr lang="en-US" sz="1200"/>
                        <a:t>E)</a:t>
                      </a:r>
                    </a:p>
                  </a:txBody>
                  <a:tcPr/>
                </a:tc>
                <a:extLst>
                  <a:ext uri="{0D108BD9-81ED-4DB2-BD59-A6C34878D82A}">
                    <a16:rowId xmlns:a16="http://schemas.microsoft.com/office/drawing/2014/main" val="10000"/>
                  </a:ext>
                </a:extLst>
              </a:tr>
              <a:tr h="322877">
                <a:tc>
                  <a:txBody>
                    <a:bodyPr/>
                    <a:lstStyle/>
                    <a:p>
                      <a:r>
                        <a:rPr lang="en-US" sz="1200"/>
                        <a:t>-3.5 − -1.0 </a:t>
                      </a:r>
                    </a:p>
                  </a:txBody>
                  <a:tcPr/>
                </a:tc>
                <a:tc>
                  <a:txBody>
                    <a:bodyPr/>
                    <a:lstStyle/>
                    <a:p>
                      <a:r>
                        <a:rPr lang="en-US" sz="1200" dirty="0"/>
                        <a:t>7 GeV/c</a:t>
                      </a:r>
                    </a:p>
                  </a:txBody>
                  <a:tcPr/>
                </a:tc>
                <a:tc>
                  <a:txBody>
                    <a:bodyPr/>
                    <a:lstStyle/>
                    <a:p>
                      <a:r>
                        <a:rPr lang="en-US" sz="1200"/>
                        <a:t>18 GeV/c</a:t>
                      </a:r>
                    </a:p>
                  </a:txBody>
                  <a:tcPr/>
                </a:tc>
                <a:tc>
                  <a:txBody>
                    <a:bodyPr/>
                    <a:lstStyle/>
                    <a:p>
                      <a:r>
                        <a:rPr lang="en-US" sz="1200"/>
                        <a:t>100 MeV/c</a:t>
                      </a:r>
                    </a:p>
                  </a:txBody>
                  <a:tcPr/>
                </a:tc>
                <a:extLst>
                  <a:ext uri="{0D108BD9-81ED-4DB2-BD59-A6C34878D82A}">
                    <a16:rowId xmlns:a16="http://schemas.microsoft.com/office/drawing/2014/main" val="10001"/>
                  </a:ext>
                </a:extLst>
              </a:tr>
              <a:tr h="322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-1.0 − 1.0 </a:t>
                      </a:r>
                    </a:p>
                  </a:txBody>
                  <a:tcPr/>
                </a:tc>
                <a:tc>
                  <a:txBody>
                    <a:bodyPr/>
                    <a:lstStyle/>
                    <a:p>
                      <a:r>
                        <a:rPr lang="en-US" sz="1200"/>
                        <a:t>8-10 GeV/c</a:t>
                      </a:r>
                    </a:p>
                  </a:txBody>
                  <a:tcPr/>
                </a:tc>
                <a:tc>
                  <a:txBody>
                    <a:bodyPr/>
                    <a:lstStyle/>
                    <a:p>
                      <a:r>
                        <a:rPr lang="en-US" sz="1200"/>
                        <a:t>8 GeV/c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100 MeV/c</a:t>
                      </a:r>
                    </a:p>
                  </a:txBody>
                  <a:tcPr/>
                </a:tc>
                <a:extLst>
                  <a:ext uri="{0D108BD9-81ED-4DB2-BD59-A6C34878D82A}">
                    <a16:rowId xmlns:a16="http://schemas.microsoft.com/office/drawing/2014/main" val="10002"/>
                  </a:ext>
                </a:extLst>
              </a:tr>
              <a:tr h="322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t> 1.0 − 3.5 </a:t>
                      </a:r>
                    </a:p>
                  </a:txBody>
                  <a:tcPr/>
                </a:tc>
                <a:tc>
                  <a:txBody>
                    <a:bodyPr/>
                    <a:lstStyle/>
                    <a:p>
                      <a:r>
                        <a:rPr lang="en-US" sz="1200"/>
                        <a:t>50 GeV/c</a:t>
                      </a:r>
                    </a:p>
                  </a:txBody>
                  <a:tcPr/>
                </a:tc>
                <a:tc>
                  <a:txBody>
                    <a:bodyPr/>
                    <a:lstStyle/>
                    <a:p>
                      <a:r>
                        <a:rPr lang="en-US" sz="1200"/>
                        <a:t>20 GeV/c</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100 MeV/c</a:t>
                      </a:r>
                    </a:p>
                  </a:txBody>
                  <a:tcPr/>
                </a:tc>
                <a:extLst>
                  <a:ext uri="{0D108BD9-81ED-4DB2-BD59-A6C34878D82A}">
                    <a16:rowId xmlns:a16="http://schemas.microsoft.com/office/drawing/2014/main" val="10003"/>
                  </a:ext>
                </a:extLst>
              </a:tr>
            </a:tbl>
          </a:graphicData>
        </a:graphic>
      </p:graphicFrame>
      <p:sp>
        <p:nvSpPr>
          <p:cNvPr id="38" name="TextBox 37">
            <a:extLst>
              <a:ext uri="{FF2B5EF4-FFF2-40B4-BE49-F238E27FC236}">
                <a16:creationId xmlns:a16="http://schemas.microsoft.com/office/drawing/2014/main" id="{A64DA8D4-E4CD-C344-A550-3E73DFCCB826}"/>
              </a:ext>
            </a:extLst>
          </p:cNvPr>
          <p:cNvSpPr txBox="1"/>
          <p:nvPr/>
        </p:nvSpPr>
        <p:spPr>
          <a:xfrm>
            <a:off x="4773779" y="5061537"/>
            <a:ext cx="2240304" cy="369332"/>
          </a:xfrm>
          <a:prstGeom prst="rect">
            <a:avLst/>
          </a:prstGeom>
          <a:noFill/>
        </p:spPr>
        <p:txBody>
          <a:bodyPr wrap="square" rtlCol="0">
            <a:spAutoFit/>
          </a:bodyPr>
          <a:lstStyle/>
          <a:p>
            <a:r>
              <a:rPr lang="en-US" dirty="0">
                <a:solidFill>
                  <a:srgbClr val="0432FF"/>
                </a:solidFill>
              </a:rPr>
              <a:t>Physics requirements:  </a:t>
            </a:r>
          </a:p>
        </p:txBody>
      </p:sp>
      <p:pic>
        <p:nvPicPr>
          <p:cNvPr id="36" name="Picture 35">
            <a:extLst>
              <a:ext uri="{FF2B5EF4-FFF2-40B4-BE49-F238E27FC236}">
                <a16:creationId xmlns:a16="http://schemas.microsoft.com/office/drawing/2014/main" id="{A4951627-846C-5549-AC0D-BCEDBB0BFE55}"/>
              </a:ext>
            </a:extLst>
          </p:cNvPr>
          <p:cNvPicPr>
            <a:picLocks noChangeAspect="1"/>
          </p:cNvPicPr>
          <p:nvPr/>
        </p:nvPicPr>
        <p:blipFill>
          <a:blip r:embed="rId2"/>
          <a:stretch>
            <a:fillRect/>
          </a:stretch>
        </p:blipFill>
        <p:spPr>
          <a:xfrm>
            <a:off x="101652" y="2520363"/>
            <a:ext cx="4155986" cy="2814636"/>
          </a:xfrm>
          <a:prstGeom prst="rect">
            <a:avLst/>
          </a:prstGeom>
        </p:spPr>
      </p:pic>
      <p:sp>
        <p:nvSpPr>
          <p:cNvPr id="37" name="Curved Right Arrow 36">
            <a:extLst>
              <a:ext uri="{FF2B5EF4-FFF2-40B4-BE49-F238E27FC236}">
                <a16:creationId xmlns:a16="http://schemas.microsoft.com/office/drawing/2014/main" id="{2868348F-633D-1A47-8925-AECB4B9D11B3}"/>
              </a:ext>
            </a:extLst>
          </p:cNvPr>
          <p:cNvSpPr/>
          <p:nvPr/>
        </p:nvSpPr>
        <p:spPr bwMode="auto">
          <a:xfrm>
            <a:off x="287907" y="5565949"/>
            <a:ext cx="374941" cy="465667"/>
          </a:xfrm>
          <a:prstGeom prst="curvedRightArrow">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0" name="TextBox 39">
            <a:extLst>
              <a:ext uri="{FF2B5EF4-FFF2-40B4-BE49-F238E27FC236}">
                <a16:creationId xmlns:a16="http://schemas.microsoft.com/office/drawing/2014/main" id="{ECB9D188-24FB-E045-B757-9EC6DD08389F}"/>
              </a:ext>
            </a:extLst>
          </p:cNvPr>
          <p:cNvSpPr txBox="1"/>
          <p:nvPr/>
        </p:nvSpPr>
        <p:spPr>
          <a:xfrm>
            <a:off x="662848" y="5460986"/>
            <a:ext cx="3449585" cy="830997"/>
          </a:xfrm>
          <a:prstGeom prst="rect">
            <a:avLst/>
          </a:prstGeom>
          <a:noFill/>
        </p:spPr>
        <p:txBody>
          <a:bodyPr wrap="square" rtlCol="0">
            <a:spAutoFit/>
          </a:bodyPr>
          <a:lstStyle/>
          <a:p>
            <a:pPr algn="ctr"/>
            <a:r>
              <a:rPr lang="en-US" sz="1600" dirty="0">
                <a:solidFill>
                  <a:srgbClr val="0432FF"/>
                </a:solidFill>
                <a:latin typeface="+mj-lt"/>
              </a:rPr>
              <a:t>Need more than one technology to cover the entire momentum ranges at different </a:t>
            </a:r>
            <a:r>
              <a:rPr lang="en-US" sz="1600" dirty="0" err="1">
                <a:solidFill>
                  <a:srgbClr val="0432FF"/>
                </a:solidFill>
                <a:latin typeface="+mj-lt"/>
              </a:rPr>
              <a:t>rapidities</a:t>
            </a:r>
            <a:r>
              <a:rPr lang="en-US" sz="1600" dirty="0">
                <a:solidFill>
                  <a:srgbClr val="0432FF"/>
                </a:solidFill>
                <a:latin typeface="+mj-lt"/>
              </a:rPr>
              <a:t> </a:t>
            </a:r>
          </a:p>
        </p:txBody>
      </p:sp>
      <p:pic>
        <p:nvPicPr>
          <p:cNvPr id="31" name="Picture 30" descr="Chart&#10;&#10;Description automatically generated with low confidence">
            <a:extLst>
              <a:ext uri="{FF2B5EF4-FFF2-40B4-BE49-F238E27FC236}">
                <a16:creationId xmlns:a16="http://schemas.microsoft.com/office/drawing/2014/main" id="{4362A925-D2C2-B54C-AFAA-CCAD06CD7A3B}"/>
              </a:ext>
            </a:extLst>
          </p:cNvPr>
          <p:cNvPicPr>
            <a:picLocks noChangeAspect="1"/>
          </p:cNvPicPr>
          <p:nvPr/>
        </p:nvPicPr>
        <p:blipFill rotWithShape="1">
          <a:blip r:embed="rId3"/>
          <a:srcRect l="43265"/>
          <a:stretch/>
        </p:blipFill>
        <p:spPr>
          <a:xfrm>
            <a:off x="4465514" y="2438581"/>
            <a:ext cx="4670409" cy="2643308"/>
          </a:xfrm>
          <a:prstGeom prst="rect">
            <a:avLst/>
          </a:prstGeom>
        </p:spPr>
      </p:pic>
    </p:spTree>
    <p:extLst>
      <p:ext uri="{BB962C8B-B14F-4D97-AF65-F5344CB8AC3E}">
        <p14:creationId xmlns:p14="http://schemas.microsoft.com/office/powerpoint/2010/main" val="1053490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77C553-F1C7-D241-ABE4-DE30B4BDE0B9}"/>
              </a:ext>
            </a:extLst>
          </p:cNvPr>
          <p:cNvSpPr>
            <a:spLocks noGrp="1"/>
          </p:cNvSpPr>
          <p:nvPr>
            <p:ph type="sldNum" sz="quarter" idx="12"/>
          </p:nvPr>
        </p:nvSpPr>
        <p:spPr/>
        <p:txBody>
          <a:bodyPr/>
          <a:lstStyle/>
          <a:p>
            <a:fld id="{893C5830-40F3-F04E-B2E3-10E6672BA8FF}" type="slidenum">
              <a:rPr lang="en-US" smtClean="0"/>
              <a:pPr/>
              <a:t>12</a:t>
            </a:fld>
            <a:endParaRPr lang="en-US"/>
          </a:p>
        </p:txBody>
      </p:sp>
      <p:sp>
        <p:nvSpPr>
          <p:cNvPr id="6" name="Title 5">
            <a:extLst>
              <a:ext uri="{FF2B5EF4-FFF2-40B4-BE49-F238E27FC236}">
                <a16:creationId xmlns:a16="http://schemas.microsoft.com/office/drawing/2014/main" id="{7AA0EC9C-4ADD-7C4A-ABC0-29BF6D8AB363}"/>
              </a:ext>
            </a:extLst>
          </p:cNvPr>
          <p:cNvSpPr>
            <a:spLocks noGrp="1"/>
          </p:cNvSpPr>
          <p:nvPr>
            <p:ph type="title"/>
          </p:nvPr>
        </p:nvSpPr>
        <p:spPr/>
        <p:txBody>
          <a:bodyPr/>
          <a:lstStyle/>
          <a:p>
            <a:r>
              <a:rPr lang="en-US" dirty="0" err="1"/>
              <a:t>ePIC</a:t>
            </a:r>
            <a:r>
              <a:rPr lang="en-US" dirty="0"/>
              <a:t> Particle Identification Detectors</a:t>
            </a:r>
          </a:p>
        </p:txBody>
      </p:sp>
      <p:pic>
        <p:nvPicPr>
          <p:cNvPr id="8" name="Picture 7" descr="Diagram&#10;&#10;Description automatically generated with medium confidence">
            <a:extLst>
              <a:ext uri="{FF2B5EF4-FFF2-40B4-BE49-F238E27FC236}">
                <a16:creationId xmlns:a16="http://schemas.microsoft.com/office/drawing/2014/main" id="{F18725DB-ABAF-DA4C-9BA5-A2BE3BAFE163}"/>
              </a:ext>
            </a:extLst>
          </p:cNvPr>
          <p:cNvPicPr>
            <a:picLocks noChangeAspect="1"/>
          </p:cNvPicPr>
          <p:nvPr/>
        </p:nvPicPr>
        <p:blipFill rotWithShape="1">
          <a:blip r:embed="rId3"/>
          <a:srcRect l="14389" t="10528" r="9503" b="10349"/>
          <a:stretch/>
        </p:blipFill>
        <p:spPr>
          <a:xfrm>
            <a:off x="2169399" y="1744198"/>
            <a:ext cx="4805202" cy="2809391"/>
          </a:xfrm>
          <a:prstGeom prst="rect">
            <a:avLst/>
          </a:prstGeom>
        </p:spPr>
      </p:pic>
      <p:sp>
        <p:nvSpPr>
          <p:cNvPr id="9" name="TextBox 8">
            <a:extLst>
              <a:ext uri="{FF2B5EF4-FFF2-40B4-BE49-F238E27FC236}">
                <a16:creationId xmlns:a16="http://schemas.microsoft.com/office/drawing/2014/main" id="{D4705A1A-9D62-1F46-90E9-F90B6FB9A258}"/>
              </a:ext>
            </a:extLst>
          </p:cNvPr>
          <p:cNvSpPr txBox="1"/>
          <p:nvPr/>
        </p:nvSpPr>
        <p:spPr>
          <a:xfrm>
            <a:off x="3388620" y="638837"/>
            <a:ext cx="3435627" cy="892552"/>
          </a:xfrm>
          <a:prstGeom prst="rect">
            <a:avLst/>
          </a:prstGeom>
          <a:noFill/>
          <a:ln>
            <a:noFill/>
          </a:ln>
        </p:spPr>
        <p:txBody>
          <a:bodyPr wrap="square" rtlCol="0">
            <a:spAutoFit/>
          </a:bodyPr>
          <a:lstStyle/>
          <a:p>
            <a:pPr defTabSz="685800">
              <a:defRPr/>
            </a:pPr>
            <a:r>
              <a:rPr lang="en-US" sz="1200" dirty="0" err="1">
                <a:solidFill>
                  <a:srgbClr val="0432FF"/>
                </a:solidFill>
                <a:latin typeface="+mj-lt"/>
              </a:rPr>
              <a:t>hpDIRC</a:t>
            </a:r>
            <a:r>
              <a:rPr lang="en-US" sz="1200" dirty="0">
                <a:solidFill>
                  <a:srgbClr val="C00000"/>
                </a:solidFill>
                <a:latin typeface="+mj-lt"/>
              </a:rPr>
              <a:t> </a:t>
            </a:r>
            <a:r>
              <a:rPr lang="en-US" sz="1200" dirty="0">
                <a:latin typeface="+mj-lt"/>
              </a:rPr>
              <a:t>(</a:t>
            </a:r>
            <a:r>
              <a:rPr lang="en-US" sz="1200" dirty="0">
                <a:solidFill>
                  <a:srgbClr val="000000"/>
                </a:solidFill>
                <a:latin typeface="+mj-lt"/>
              </a:rPr>
              <a:t>High Performance DIRC)</a:t>
            </a:r>
            <a:endParaRPr lang="en-US" sz="1200" dirty="0">
              <a:solidFill>
                <a:srgbClr val="C00000"/>
              </a:solidFill>
              <a:latin typeface="+mj-lt"/>
            </a:endParaRPr>
          </a:p>
          <a:p>
            <a:pPr marL="100013" indent="-214313">
              <a:buClr>
                <a:srgbClr val="0432FF"/>
              </a:buClr>
              <a:buFont typeface="Wingdings" pitchFamily="2" charset="2"/>
              <a:buChar char="§"/>
              <a:defRPr/>
            </a:pPr>
            <a:r>
              <a:rPr lang="en-US" sz="1000" dirty="0">
                <a:solidFill>
                  <a:srgbClr val="000000"/>
                </a:solidFill>
                <a:latin typeface="+mj-lt"/>
              </a:rPr>
              <a:t>Quartz bar radiator </a:t>
            </a:r>
            <a:r>
              <a:rPr lang="en-US" sz="1000" dirty="0">
                <a:solidFill>
                  <a:srgbClr val="000000"/>
                </a:solidFill>
                <a:latin typeface="+mj-lt"/>
                <a:sym typeface="Wingdings" pitchFamily="2" charset="2"/>
              </a:rPr>
              <a:t> </a:t>
            </a:r>
            <a:r>
              <a:rPr lang="en-US" sz="1000" dirty="0">
                <a:solidFill>
                  <a:srgbClr val="000000"/>
                </a:solidFill>
                <a:latin typeface="+mj-lt"/>
              </a:rPr>
              <a:t>Reuse of </a:t>
            </a:r>
            <a:r>
              <a:rPr lang="en-US" sz="1000" dirty="0" err="1">
                <a:solidFill>
                  <a:srgbClr val="000000"/>
                </a:solidFill>
                <a:latin typeface="+mj-lt"/>
              </a:rPr>
              <a:t>BaBAR</a:t>
            </a:r>
            <a:r>
              <a:rPr lang="en-US" sz="1000" dirty="0">
                <a:solidFill>
                  <a:srgbClr val="000000"/>
                </a:solidFill>
                <a:latin typeface="+mj-lt"/>
              </a:rPr>
              <a:t> DIRC bars </a:t>
            </a:r>
          </a:p>
          <a:p>
            <a:pPr marL="100013" indent="-214313">
              <a:buClr>
                <a:srgbClr val="0432FF"/>
              </a:buClr>
              <a:buFont typeface="Wingdings" pitchFamily="2" charset="2"/>
              <a:buChar char="§"/>
              <a:defRPr/>
            </a:pPr>
            <a:r>
              <a:rPr lang="en-US" sz="1000" dirty="0">
                <a:solidFill>
                  <a:srgbClr val="000000"/>
                </a:solidFill>
                <a:latin typeface="+mj-lt"/>
              </a:rPr>
              <a:t>light detection with MCP-PMTs</a:t>
            </a:r>
          </a:p>
          <a:p>
            <a:pPr marL="100013" indent="-214313" defTabSz="685800">
              <a:buClr>
                <a:srgbClr val="0432FF"/>
              </a:buClr>
              <a:buFont typeface="Wingdings" pitchFamily="2" charset="2"/>
              <a:buChar char="§"/>
              <a:defRPr/>
            </a:pPr>
            <a:r>
              <a:rPr lang="en-US" sz="1000" dirty="0">
                <a:solidFill>
                  <a:srgbClr val="000000"/>
                </a:solidFill>
                <a:latin typeface="+mj-lt"/>
              </a:rPr>
              <a:t>Fully focused</a:t>
            </a:r>
          </a:p>
          <a:p>
            <a:pPr marL="100013" indent="-214313">
              <a:buClr>
                <a:srgbClr val="0432FF"/>
              </a:buClr>
              <a:buFont typeface="Wingdings" pitchFamily="2" charset="2"/>
              <a:buChar char="§"/>
              <a:defRPr/>
            </a:pPr>
            <a:r>
              <a:rPr lang="en-US" sz="1000" dirty="0">
                <a:solidFill>
                  <a:srgbClr val="0000CC"/>
                </a:solidFill>
                <a:latin typeface="+mj-lt"/>
              </a:rPr>
              <a:t>p/K 3</a:t>
            </a:r>
            <a:r>
              <a:rPr lang="en-US" sz="1000" dirty="0">
                <a:solidFill>
                  <a:srgbClr val="0000CC"/>
                </a:solidFill>
                <a:latin typeface="Symbol" pitchFamily="2" charset="2"/>
              </a:rPr>
              <a:t>s</a:t>
            </a:r>
            <a:r>
              <a:rPr lang="en-US" sz="1000" dirty="0">
                <a:solidFill>
                  <a:srgbClr val="0000CC"/>
                </a:solidFill>
                <a:latin typeface="+mj-lt"/>
              </a:rPr>
              <a:t> </a:t>
            </a:r>
            <a:r>
              <a:rPr lang="en-US" sz="1000" dirty="0" err="1">
                <a:solidFill>
                  <a:srgbClr val="0000CC"/>
                </a:solidFill>
                <a:latin typeface="+mj-lt"/>
              </a:rPr>
              <a:t>sep.</a:t>
            </a:r>
            <a:r>
              <a:rPr lang="en-US" sz="1000" dirty="0">
                <a:solidFill>
                  <a:srgbClr val="0000CC"/>
                </a:solidFill>
                <a:latin typeface="+mj-lt"/>
              </a:rPr>
              <a:t> at 6 GeV/c</a:t>
            </a:r>
          </a:p>
        </p:txBody>
      </p:sp>
      <p:pic>
        <p:nvPicPr>
          <p:cNvPr id="10" name="Picture 9">
            <a:extLst>
              <a:ext uri="{FF2B5EF4-FFF2-40B4-BE49-F238E27FC236}">
                <a16:creationId xmlns:a16="http://schemas.microsoft.com/office/drawing/2014/main" id="{C665ABB7-8180-CF48-A8DC-9EA9BA6CEDA1}"/>
              </a:ext>
            </a:extLst>
          </p:cNvPr>
          <p:cNvPicPr>
            <a:picLocks noChangeAspect="1"/>
          </p:cNvPicPr>
          <p:nvPr/>
        </p:nvPicPr>
        <p:blipFill>
          <a:blip r:embed="rId4"/>
          <a:stretch>
            <a:fillRect/>
          </a:stretch>
        </p:blipFill>
        <p:spPr>
          <a:xfrm>
            <a:off x="2267947" y="643776"/>
            <a:ext cx="1172896" cy="924450"/>
          </a:xfrm>
          <a:prstGeom prst="rect">
            <a:avLst/>
          </a:prstGeom>
          <a:ln w="12700">
            <a:solidFill>
              <a:schemeClr val="tx1"/>
            </a:solidFill>
          </a:ln>
        </p:spPr>
      </p:pic>
      <p:cxnSp>
        <p:nvCxnSpPr>
          <p:cNvPr id="12" name="Straight Arrow Connector 11">
            <a:extLst>
              <a:ext uri="{FF2B5EF4-FFF2-40B4-BE49-F238E27FC236}">
                <a16:creationId xmlns:a16="http://schemas.microsoft.com/office/drawing/2014/main" id="{22086745-03FC-EE42-94C8-17322CDB2758}"/>
              </a:ext>
            </a:extLst>
          </p:cNvPr>
          <p:cNvCxnSpPr>
            <a:cxnSpLocks/>
          </p:cNvCxnSpPr>
          <p:nvPr/>
        </p:nvCxnSpPr>
        <p:spPr>
          <a:xfrm flipV="1">
            <a:off x="5099774" y="1460585"/>
            <a:ext cx="846894" cy="13562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774F9FE7-F307-E94E-B54B-72BAD5CB4188}"/>
              </a:ext>
            </a:extLst>
          </p:cNvPr>
          <p:cNvCxnSpPr>
            <a:cxnSpLocks/>
          </p:cNvCxnSpPr>
          <p:nvPr/>
        </p:nvCxnSpPr>
        <p:spPr>
          <a:xfrm flipH="1" flipV="1">
            <a:off x="2614325" y="1583274"/>
            <a:ext cx="426085" cy="12840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D245BDA6-A1BD-EB4E-86A2-CCDB2512EB60}"/>
              </a:ext>
            </a:extLst>
          </p:cNvPr>
          <p:cNvPicPr>
            <a:picLocks noChangeAspect="1"/>
          </p:cNvPicPr>
          <p:nvPr/>
        </p:nvPicPr>
        <p:blipFill>
          <a:blip r:embed="rId5"/>
          <a:stretch>
            <a:fillRect/>
          </a:stretch>
        </p:blipFill>
        <p:spPr>
          <a:xfrm>
            <a:off x="4572000" y="4379346"/>
            <a:ext cx="3308931" cy="1038182"/>
          </a:xfrm>
          <a:prstGeom prst="rect">
            <a:avLst/>
          </a:prstGeom>
        </p:spPr>
      </p:pic>
      <p:sp>
        <p:nvSpPr>
          <p:cNvPr id="17" name="TextBox 16">
            <a:extLst>
              <a:ext uri="{FF2B5EF4-FFF2-40B4-BE49-F238E27FC236}">
                <a16:creationId xmlns:a16="http://schemas.microsoft.com/office/drawing/2014/main" id="{AD4DC004-A628-5748-97F0-7E3A6D04CEC1}"/>
              </a:ext>
            </a:extLst>
          </p:cNvPr>
          <p:cNvSpPr txBox="1"/>
          <p:nvPr/>
        </p:nvSpPr>
        <p:spPr>
          <a:xfrm>
            <a:off x="6974601" y="935045"/>
            <a:ext cx="1547701" cy="276999"/>
          </a:xfrm>
          <a:prstGeom prst="rect">
            <a:avLst/>
          </a:prstGeom>
          <a:noFill/>
        </p:spPr>
        <p:txBody>
          <a:bodyPr wrap="square" rtlCol="0">
            <a:spAutoFit/>
          </a:bodyPr>
          <a:lstStyle/>
          <a:p>
            <a:pPr defTabSz="685800">
              <a:buClr>
                <a:srgbClr val="0432FF"/>
              </a:buClr>
              <a:defRPr/>
            </a:pPr>
            <a:r>
              <a:rPr lang="en-US" sz="1200" dirty="0">
                <a:solidFill>
                  <a:srgbClr val="0432FF"/>
                </a:solidFill>
                <a:latin typeface="Arial" panose="020B0604020202020204" pitchFamily="34" charset="0"/>
                <a:cs typeface="Arial" panose="020B0604020202020204" pitchFamily="34" charset="0"/>
              </a:rPr>
              <a:t>dual Radiator RICH</a:t>
            </a:r>
            <a:r>
              <a:rPr lang="en-US" sz="1200" dirty="0">
                <a:solidFill>
                  <a:srgbClr val="000000"/>
                </a:solidFill>
                <a:latin typeface="Arial" panose="020B0604020202020204" pitchFamily="34" charset="0"/>
                <a:cs typeface="Arial" panose="020B0604020202020204" pitchFamily="34" charset="0"/>
              </a:rPr>
              <a:t> </a:t>
            </a:r>
          </a:p>
        </p:txBody>
      </p:sp>
      <p:pic>
        <p:nvPicPr>
          <p:cNvPr id="18" name="Picture 17">
            <a:extLst>
              <a:ext uri="{FF2B5EF4-FFF2-40B4-BE49-F238E27FC236}">
                <a16:creationId xmlns:a16="http://schemas.microsoft.com/office/drawing/2014/main" id="{D2C6EFE3-78D5-494D-89DC-1064E6504D9D}"/>
              </a:ext>
            </a:extLst>
          </p:cNvPr>
          <p:cNvPicPr>
            <a:picLocks noChangeAspect="1"/>
          </p:cNvPicPr>
          <p:nvPr/>
        </p:nvPicPr>
        <p:blipFill rotWithShape="1">
          <a:blip r:embed="rId6"/>
          <a:srcRect l="4091" t="8490" b="3213"/>
          <a:stretch/>
        </p:blipFill>
        <p:spPr>
          <a:xfrm>
            <a:off x="7937452" y="4434934"/>
            <a:ext cx="1175264" cy="923330"/>
          </a:xfrm>
          <a:prstGeom prst="rect">
            <a:avLst/>
          </a:prstGeom>
          <a:ln>
            <a:solidFill>
              <a:srgbClr val="0000CC"/>
            </a:solidFill>
          </a:ln>
        </p:spPr>
      </p:pic>
      <p:pic>
        <p:nvPicPr>
          <p:cNvPr id="20" name="Picture 19" descr="A picture containing text, agave, plant&#10;&#10;Description automatically generated">
            <a:extLst>
              <a:ext uri="{FF2B5EF4-FFF2-40B4-BE49-F238E27FC236}">
                <a16:creationId xmlns:a16="http://schemas.microsoft.com/office/drawing/2014/main" id="{562C842E-3740-6D4B-961D-A96A80133326}"/>
              </a:ext>
            </a:extLst>
          </p:cNvPr>
          <p:cNvPicPr>
            <a:picLocks noChangeAspect="1"/>
          </p:cNvPicPr>
          <p:nvPr/>
        </p:nvPicPr>
        <p:blipFill rotWithShape="1">
          <a:blip r:embed="rId7"/>
          <a:srcRect l="13368" t="3100" r="1444" b="1971"/>
          <a:stretch/>
        </p:blipFill>
        <p:spPr>
          <a:xfrm>
            <a:off x="7375995" y="1919661"/>
            <a:ext cx="588465" cy="1470500"/>
          </a:xfrm>
          <a:prstGeom prst="rect">
            <a:avLst/>
          </a:prstGeom>
        </p:spPr>
      </p:pic>
      <p:sp>
        <p:nvSpPr>
          <p:cNvPr id="21" name="TextBox 20">
            <a:extLst>
              <a:ext uri="{FF2B5EF4-FFF2-40B4-BE49-F238E27FC236}">
                <a16:creationId xmlns:a16="http://schemas.microsoft.com/office/drawing/2014/main" id="{28FB25D8-7A5A-2B45-AC6B-A591397FCE8D}"/>
              </a:ext>
            </a:extLst>
          </p:cNvPr>
          <p:cNvSpPr txBox="1"/>
          <p:nvPr/>
        </p:nvSpPr>
        <p:spPr>
          <a:xfrm>
            <a:off x="6522546" y="1174404"/>
            <a:ext cx="1287532" cy="861774"/>
          </a:xfrm>
          <a:prstGeom prst="rect">
            <a:avLst/>
          </a:prstGeom>
          <a:noFill/>
        </p:spPr>
        <p:txBody>
          <a:bodyPr wrap="none" rtlCol="0">
            <a:spAutoFit/>
          </a:bodyPr>
          <a:lstStyle/>
          <a:p>
            <a:pPr algn="l"/>
            <a:r>
              <a:rPr lang="en-US" sz="1000" dirty="0">
                <a:latin typeface="+mj-lt"/>
              </a:rPr>
              <a:t>Aerogel</a:t>
            </a:r>
          </a:p>
          <a:p>
            <a:r>
              <a:rPr lang="en-US" sz="1000" dirty="0">
                <a:latin typeface="+mj-lt"/>
              </a:rPr>
              <a:t>z: 4cm </a:t>
            </a:r>
          </a:p>
          <a:p>
            <a:r>
              <a:rPr lang="en-US" sz="1000" dirty="0">
                <a:latin typeface="+mj-lt"/>
              </a:rPr>
              <a:t>radius: 110 cm</a:t>
            </a:r>
          </a:p>
          <a:p>
            <a:pPr algn="l"/>
            <a:r>
              <a:rPr lang="en-US" sz="1000" dirty="0">
                <a:latin typeface="+mj-lt"/>
              </a:rPr>
              <a:t>air gap</a:t>
            </a:r>
          </a:p>
          <a:p>
            <a:pPr algn="l"/>
            <a:r>
              <a:rPr lang="en-US" sz="1000" dirty="0">
                <a:latin typeface="+mj-lt"/>
              </a:rPr>
              <a:t>0.3 mm acrylic filter</a:t>
            </a:r>
          </a:p>
        </p:txBody>
      </p:sp>
      <p:cxnSp>
        <p:nvCxnSpPr>
          <p:cNvPr id="23" name="Straight Arrow Connector 22">
            <a:extLst>
              <a:ext uri="{FF2B5EF4-FFF2-40B4-BE49-F238E27FC236}">
                <a16:creationId xmlns:a16="http://schemas.microsoft.com/office/drawing/2014/main" id="{1EEB9DA0-46AB-B840-882D-1FBCB0E13220}"/>
              </a:ext>
            </a:extLst>
          </p:cNvPr>
          <p:cNvCxnSpPr>
            <a:cxnSpLocks/>
            <a:stCxn id="21" idx="2"/>
          </p:cNvCxnSpPr>
          <p:nvPr/>
        </p:nvCxnSpPr>
        <p:spPr>
          <a:xfrm>
            <a:off x="7166312" y="2036178"/>
            <a:ext cx="253215" cy="34797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85BF3AD5-1FA5-2342-896A-8D9674BDB563}"/>
              </a:ext>
            </a:extLst>
          </p:cNvPr>
          <p:cNvSpPr txBox="1"/>
          <p:nvPr/>
        </p:nvSpPr>
        <p:spPr>
          <a:xfrm>
            <a:off x="6974601" y="3436162"/>
            <a:ext cx="1750800" cy="707886"/>
          </a:xfrm>
          <a:prstGeom prst="rect">
            <a:avLst/>
          </a:prstGeom>
          <a:noFill/>
        </p:spPr>
        <p:txBody>
          <a:bodyPr wrap="none" rtlCol="0">
            <a:spAutoFit/>
          </a:bodyPr>
          <a:lstStyle/>
          <a:p>
            <a:pPr algn="l"/>
            <a:r>
              <a:rPr lang="en-US" sz="1000" dirty="0">
                <a:latin typeface="+mj-lt"/>
              </a:rPr>
              <a:t>Sensors tiled on spheres</a:t>
            </a:r>
          </a:p>
          <a:p>
            <a:r>
              <a:rPr lang="en-US" sz="1000" dirty="0">
                <a:latin typeface="+mj-lt"/>
              </a:rPr>
              <a:t>S13361-3050NE-08 </a:t>
            </a:r>
            <a:r>
              <a:rPr lang="en-US" sz="1000" dirty="0" err="1">
                <a:latin typeface="+mj-lt"/>
              </a:rPr>
              <a:t>SiPMs</a:t>
            </a:r>
            <a:r>
              <a:rPr lang="en-US" sz="1000" dirty="0">
                <a:latin typeface="+mj-lt"/>
              </a:rPr>
              <a:t> </a:t>
            </a:r>
          </a:p>
          <a:p>
            <a:pPr algn="l"/>
            <a:r>
              <a:rPr lang="en-US" sz="1000" dirty="0">
                <a:latin typeface="+mj-lt"/>
              </a:rPr>
              <a:t>8x8 pixels</a:t>
            </a:r>
          </a:p>
          <a:p>
            <a:pPr algn="l"/>
            <a:r>
              <a:rPr lang="en-US" sz="1000" dirty="0">
                <a:solidFill>
                  <a:srgbClr val="0000FF"/>
                </a:solidFill>
                <a:latin typeface="+mj-lt"/>
                <a:sym typeface="Wingdings" pitchFamily="2" charset="2"/>
              </a:rPr>
              <a:t> </a:t>
            </a:r>
            <a:r>
              <a:rPr lang="en-US" sz="1000" dirty="0" err="1">
                <a:solidFill>
                  <a:srgbClr val="0000FF"/>
                </a:solidFill>
                <a:latin typeface="+mj-lt"/>
              </a:rPr>
              <a:t>SiPMs</a:t>
            </a:r>
            <a:r>
              <a:rPr lang="en-US" sz="1000" dirty="0">
                <a:solidFill>
                  <a:srgbClr val="0000FF"/>
                </a:solidFill>
                <a:latin typeface="+mj-lt"/>
              </a:rPr>
              <a:t> LLP</a:t>
            </a:r>
          </a:p>
        </p:txBody>
      </p:sp>
      <p:cxnSp>
        <p:nvCxnSpPr>
          <p:cNvPr id="38" name="Straight Arrow Connector 37">
            <a:extLst>
              <a:ext uri="{FF2B5EF4-FFF2-40B4-BE49-F238E27FC236}">
                <a16:creationId xmlns:a16="http://schemas.microsoft.com/office/drawing/2014/main" id="{C9A27CC0-989C-E04B-BD70-96938D0295B3}"/>
              </a:ext>
            </a:extLst>
          </p:cNvPr>
          <p:cNvCxnSpPr>
            <a:cxnSpLocks/>
          </p:cNvCxnSpPr>
          <p:nvPr/>
        </p:nvCxnSpPr>
        <p:spPr>
          <a:xfrm flipV="1">
            <a:off x="7151388" y="3270016"/>
            <a:ext cx="437158" cy="2247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68FA91C3-0520-6846-B658-1B031F2FC992}"/>
              </a:ext>
            </a:extLst>
          </p:cNvPr>
          <p:cNvSpPr txBox="1"/>
          <p:nvPr/>
        </p:nvSpPr>
        <p:spPr>
          <a:xfrm>
            <a:off x="7880931" y="1408802"/>
            <a:ext cx="1319592" cy="400110"/>
          </a:xfrm>
          <a:prstGeom prst="rect">
            <a:avLst/>
          </a:prstGeom>
          <a:noFill/>
        </p:spPr>
        <p:txBody>
          <a:bodyPr wrap="none" rtlCol="0">
            <a:spAutoFit/>
          </a:bodyPr>
          <a:lstStyle/>
          <a:p>
            <a:pPr algn="l"/>
            <a:r>
              <a:rPr lang="en-US" sz="1000" dirty="0">
                <a:latin typeface="+mj-lt"/>
              </a:rPr>
              <a:t>Spherical Mirrors</a:t>
            </a:r>
          </a:p>
          <a:p>
            <a:pPr algn="l"/>
            <a:r>
              <a:rPr lang="en-US" sz="1000" dirty="0">
                <a:latin typeface="+mj-lt"/>
              </a:rPr>
              <a:t>6 Azimuthal Sectors</a:t>
            </a:r>
          </a:p>
        </p:txBody>
      </p:sp>
      <p:cxnSp>
        <p:nvCxnSpPr>
          <p:cNvPr id="41" name="Straight Arrow Connector 40">
            <a:extLst>
              <a:ext uri="{FF2B5EF4-FFF2-40B4-BE49-F238E27FC236}">
                <a16:creationId xmlns:a16="http://schemas.microsoft.com/office/drawing/2014/main" id="{DBC052AC-5E2A-F649-847B-E07359E939A1}"/>
              </a:ext>
            </a:extLst>
          </p:cNvPr>
          <p:cNvCxnSpPr>
            <a:cxnSpLocks/>
          </p:cNvCxnSpPr>
          <p:nvPr/>
        </p:nvCxnSpPr>
        <p:spPr>
          <a:xfrm>
            <a:off x="7664985" y="2005670"/>
            <a:ext cx="544933" cy="3262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88C7ECB2-F255-A845-BECD-6DE0F6171E95}"/>
              </a:ext>
            </a:extLst>
          </p:cNvPr>
          <p:cNvCxnSpPr>
            <a:cxnSpLocks/>
          </p:cNvCxnSpPr>
          <p:nvPr/>
        </p:nvCxnSpPr>
        <p:spPr>
          <a:xfrm flipH="1">
            <a:off x="7810078" y="1751253"/>
            <a:ext cx="611575" cy="3049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DA370C9F-260A-6D44-A67D-D4C5CAC76EDB}"/>
              </a:ext>
            </a:extLst>
          </p:cNvPr>
          <p:cNvSpPr txBox="1"/>
          <p:nvPr/>
        </p:nvSpPr>
        <p:spPr>
          <a:xfrm>
            <a:off x="7909192" y="2287119"/>
            <a:ext cx="1332416" cy="861774"/>
          </a:xfrm>
          <a:prstGeom prst="rect">
            <a:avLst/>
          </a:prstGeom>
          <a:noFill/>
        </p:spPr>
        <p:txBody>
          <a:bodyPr wrap="none" rtlCol="0">
            <a:spAutoFit/>
          </a:bodyPr>
          <a:lstStyle/>
          <a:p>
            <a:pPr algn="l"/>
            <a:r>
              <a:rPr lang="en-US" sz="1000" dirty="0">
                <a:latin typeface="+mj-lt"/>
              </a:rPr>
              <a:t>C</a:t>
            </a:r>
            <a:r>
              <a:rPr lang="en-US" sz="1000" baseline="-25000" dirty="0">
                <a:latin typeface="+mj-lt"/>
              </a:rPr>
              <a:t>2</a:t>
            </a:r>
            <a:r>
              <a:rPr lang="en-US" sz="1000" dirty="0">
                <a:latin typeface="+mj-lt"/>
              </a:rPr>
              <a:t>F</a:t>
            </a:r>
            <a:r>
              <a:rPr lang="en-US" sz="1000" baseline="-25000" dirty="0">
                <a:latin typeface="+mj-lt"/>
              </a:rPr>
              <a:t>6</a:t>
            </a:r>
            <a:r>
              <a:rPr lang="en-US" sz="1000" dirty="0">
                <a:latin typeface="+mj-lt"/>
              </a:rPr>
              <a:t> Gas Volume</a:t>
            </a:r>
          </a:p>
          <a:p>
            <a:pPr algn="l"/>
            <a:r>
              <a:rPr lang="en-US" sz="1000" dirty="0">
                <a:latin typeface="+mj-lt"/>
              </a:rPr>
              <a:t>120 cm length</a:t>
            </a:r>
          </a:p>
          <a:p>
            <a:pPr algn="l"/>
            <a:r>
              <a:rPr lang="en-US" sz="1000" dirty="0">
                <a:latin typeface="+mj-lt"/>
              </a:rPr>
              <a:t>radius: 185 cm</a:t>
            </a:r>
          </a:p>
          <a:p>
            <a:pPr algn="l"/>
            <a:r>
              <a:rPr lang="en-US" sz="1000" dirty="0">
                <a:latin typeface="+mj-lt"/>
              </a:rPr>
              <a:t>Tapered bore radius</a:t>
            </a:r>
          </a:p>
          <a:p>
            <a:pPr algn="l"/>
            <a:r>
              <a:rPr lang="en-US" sz="1000" dirty="0">
                <a:latin typeface="+mj-lt"/>
              </a:rPr>
              <a:t>Al vessel</a:t>
            </a:r>
          </a:p>
        </p:txBody>
      </p:sp>
      <p:sp>
        <p:nvSpPr>
          <p:cNvPr id="56" name="TextBox 55">
            <a:extLst>
              <a:ext uri="{FF2B5EF4-FFF2-40B4-BE49-F238E27FC236}">
                <a16:creationId xmlns:a16="http://schemas.microsoft.com/office/drawing/2014/main" id="{B5742567-3295-4B46-8DB6-1E56E5E1C1B4}"/>
              </a:ext>
            </a:extLst>
          </p:cNvPr>
          <p:cNvSpPr txBox="1"/>
          <p:nvPr/>
        </p:nvSpPr>
        <p:spPr>
          <a:xfrm>
            <a:off x="6768951" y="4156405"/>
            <a:ext cx="2280482" cy="253916"/>
          </a:xfrm>
          <a:prstGeom prst="rect">
            <a:avLst/>
          </a:prstGeom>
          <a:noFill/>
        </p:spPr>
        <p:txBody>
          <a:bodyPr wrap="square" rtlCol="0">
            <a:spAutoFit/>
          </a:bodyPr>
          <a:lstStyle/>
          <a:p>
            <a:pPr>
              <a:buClr>
                <a:srgbClr val="0432FF"/>
              </a:buClr>
              <a:defRPr/>
            </a:pPr>
            <a:r>
              <a:rPr lang="en-US" sz="1050" dirty="0">
                <a:solidFill>
                  <a:srgbClr val="0000CC"/>
                </a:solidFill>
                <a:latin typeface="Arial" panose="020B0604020202020204" pitchFamily="34" charset="0"/>
                <a:cs typeface="Arial" panose="020B0604020202020204" pitchFamily="34" charset="0"/>
              </a:rPr>
              <a:t>p/K 3</a:t>
            </a:r>
            <a:r>
              <a:rPr lang="en-US" sz="1050" dirty="0">
                <a:solidFill>
                  <a:srgbClr val="0000CC"/>
                </a:solidFill>
                <a:latin typeface="Symbol" pitchFamily="2" charset="2"/>
                <a:cs typeface="Arial" panose="020B0604020202020204" pitchFamily="34" charset="0"/>
              </a:rPr>
              <a:t>s</a:t>
            </a:r>
            <a:r>
              <a:rPr lang="en-US" sz="1050" dirty="0">
                <a:solidFill>
                  <a:srgbClr val="0000CC"/>
                </a:solidFill>
                <a:latin typeface="Arial" panose="020B0604020202020204" pitchFamily="34" charset="0"/>
                <a:cs typeface="Arial" panose="020B0604020202020204" pitchFamily="34" charset="0"/>
              </a:rPr>
              <a:t> </a:t>
            </a:r>
            <a:r>
              <a:rPr lang="en-US" sz="1050" dirty="0" err="1">
                <a:solidFill>
                  <a:srgbClr val="0000CC"/>
                </a:solidFill>
                <a:latin typeface="Arial" panose="020B0604020202020204" pitchFamily="34" charset="0"/>
                <a:cs typeface="Arial" panose="020B0604020202020204" pitchFamily="34" charset="0"/>
              </a:rPr>
              <a:t>sep.</a:t>
            </a:r>
            <a:r>
              <a:rPr lang="en-US" sz="1050" dirty="0">
                <a:solidFill>
                  <a:srgbClr val="0000CC"/>
                </a:solidFill>
                <a:latin typeface="Arial" panose="020B0604020202020204" pitchFamily="34" charset="0"/>
                <a:cs typeface="Arial" panose="020B0604020202020204" pitchFamily="34" charset="0"/>
              </a:rPr>
              <a:t> at 50 GeV/c</a:t>
            </a:r>
          </a:p>
        </p:txBody>
      </p:sp>
      <p:sp>
        <p:nvSpPr>
          <p:cNvPr id="57" name="TextBox 56">
            <a:extLst>
              <a:ext uri="{FF2B5EF4-FFF2-40B4-BE49-F238E27FC236}">
                <a16:creationId xmlns:a16="http://schemas.microsoft.com/office/drawing/2014/main" id="{5F12B02F-9154-BD48-BAB8-100283A529B1}"/>
              </a:ext>
            </a:extLst>
          </p:cNvPr>
          <p:cNvSpPr txBox="1"/>
          <p:nvPr/>
        </p:nvSpPr>
        <p:spPr>
          <a:xfrm>
            <a:off x="2177898" y="5245305"/>
            <a:ext cx="3240999" cy="1408078"/>
          </a:xfrm>
          <a:prstGeom prst="rect">
            <a:avLst/>
          </a:prstGeom>
          <a:noFill/>
        </p:spPr>
        <p:txBody>
          <a:bodyPr wrap="square" rtlCol="0">
            <a:spAutoFit/>
          </a:bodyPr>
          <a:lstStyle/>
          <a:p>
            <a:pPr defTabSz="685800">
              <a:defRPr/>
            </a:pPr>
            <a:r>
              <a:rPr lang="en-US" sz="1200" dirty="0">
                <a:solidFill>
                  <a:srgbClr val="0432FF"/>
                </a:solidFill>
                <a:latin typeface="Calibri"/>
              </a:rPr>
              <a:t>AC-LGAD</a:t>
            </a:r>
            <a:r>
              <a:rPr lang="en-US" sz="1200" dirty="0">
                <a:solidFill>
                  <a:srgbClr val="C00000"/>
                </a:solidFill>
                <a:latin typeface="Calibri"/>
              </a:rPr>
              <a:t> </a:t>
            </a:r>
            <a:r>
              <a:rPr lang="en-US" sz="1200" dirty="0">
                <a:solidFill>
                  <a:srgbClr val="000000"/>
                </a:solidFill>
                <a:latin typeface="Calibri"/>
              </a:rPr>
              <a:t>(Low Gain Avalanche Detector)</a:t>
            </a:r>
          </a:p>
          <a:p>
            <a:pPr marL="100013" indent="-214313" defTabSz="685800">
              <a:buClr>
                <a:srgbClr val="0432FF"/>
              </a:buClr>
              <a:buFont typeface="Wingdings" pitchFamily="2" charset="2"/>
              <a:buChar char="§"/>
              <a:defRPr/>
            </a:pPr>
            <a:r>
              <a:rPr lang="en-US" sz="1050" dirty="0">
                <a:solidFill>
                  <a:srgbClr val="000000"/>
                </a:solidFill>
                <a:latin typeface="Calibri"/>
              </a:rPr>
              <a:t>20-35 </a:t>
            </a:r>
            <a:r>
              <a:rPr lang="en-US" sz="1050" dirty="0" err="1">
                <a:solidFill>
                  <a:srgbClr val="000000"/>
                </a:solidFill>
                <a:latin typeface="Calibri"/>
              </a:rPr>
              <a:t>psec</a:t>
            </a:r>
            <a:endParaRPr lang="en-US" sz="1050" dirty="0">
              <a:solidFill>
                <a:srgbClr val="000000"/>
              </a:solidFill>
              <a:latin typeface="Calibri"/>
            </a:endParaRPr>
          </a:p>
          <a:p>
            <a:pPr marL="100013" indent="-214313" defTabSz="685800">
              <a:buClr>
                <a:srgbClr val="0432FF"/>
              </a:buClr>
              <a:buFont typeface="Wingdings" pitchFamily="2" charset="2"/>
              <a:buChar char="§"/>
              <a:defRPr/>
            </a:pPr>
            <a:r>
              <a:rPr lang="en-US" sz="1050" dirty="0">
                <a:latin typeface="Calibri"/>
              </a:rPr>
              <a:t>Accurate space point for tracking</a:t>
            </a:r>
          </a:p>
          <a:p>
            <a:pPr marL="100013" indent="-214313" defTabSz="685800">
              <a:buClr>
                <a:srgbClr val="0432FF"/>
              </a:buClr>
              <a:buFont typeface="Wingdings" pitchFamily="2" charset="2"/>
              <a:buChar char="§"/>
              <a:defRPr/>
            </a:pPr>
            <a:r>
              <a:rPr lang="en-US" sz="1050" dirty="0">
                <a:latin typeface="Calibri"/>
              </a:rPr>
              <a:t>forward disk and central barrel</a:t>
            </a:r>
          </a:p>
          <a:p>
            <a:pPr marL="100013" indent="-214313" defTabSz="685800">
              <a:buClr>
                <a:srgbClr val="0432FF"/>
              </a:buClr>
              <a:buFont typeface="Wingdings" pitchFamily="2" charset="2"/>
              <a:buChar char="§"/>
              <a:defRPr/>
            </a:pPr>
            <a:r>
              <a:rPr lang="en-US" sz="1050" dirty="0">
                <a:latin typeface="Calibri"/>
              </a:rPr>
              <a:t>R&amp;D and PED by International consortium HEP &amp; NP</a:t>
            </a:r>
          </a:p>
          <a:p>
            <a:pPr marL="557213" lvl="1" indent="-214313" defTabSz="685800">
              <a:buFont typeface="Arial" panose="020B0604020202020204" pitchFamily="34" charset="0"/>
              <a:buChar char="•"/>
              <a:defRPr/>
            </a:pPr>
            <a:endParaRPr lang="en-US" sz="1050" dirty="0">
              <a:solidFill>
                <a:srgbClr val="0000CC"/>
              </a:solidFill>
              <a:latin typeface="Calibri"/>
            </a:endParaRPr>
          </a:p>
          <a:p>
            <a:pPr marL="557213" lvl="1" indent="-214313" defTabSz="685800">
              <a:buFont typeface="Arial" panose="020B0604020202020204" pitchFamily="34" charset="0"/>
              <a:buChar char="•"/>
              <a:defRPr/>
            </a:pPr>
            <a:endParaRPr lang="en-US" sz="1050" dirty="0">
              <a:solidFill>
                <a:srgbClr val="0000CC"/>
              </a:solidFill>
              <a:latin typeface="Calibri"/>
            </a:endParaRPr>
          </a:p>
          <a:p>
            <a:pPr marL="557213" lvl="1" indent="-214313" defTabSz="685800">
              <a:buFont typeface="Arial" panose="020B0604020202020204" pitchFamily="34" charset="0"/>
              <a:buChar char="•"/>
              <a:defRPr/>
            </a:pPr>
            <a:endParaRPr lang="en-US" sz="1050" dirty="0">
              <a:solidFill>
                <a:srgbClr val="0000CC"/>
              </a:solidFill>
              <a:latin typeface="Calibri"/>
            </a:endParaRPr>
          </a:p>
        </p:txBody>
      </p:sp>
      <p:pic>
        <p:nvPicPr>
          <p:cNvPr id="58" name="Picture 57">
            <a:extLst>
              <a:ext uri="{FF2B5EF4-FFF2-40B4-BE49-F238E27FC236}">
                <a16:creationId xmlns:a16="http://schemas.microsoft.com/office/drawing/2014/main" id="{EBEC49A4-1275-0543-8C11-D4A29DA473F1}"/>
              </a:ext>
            </a:extLst>
          </p:cNvPr>
          <p:cNvPicPr>
            <a:picLocks noChangeAspect="1"/>
          </p:cNvPicPr>
          <p:nvPr/>
        </p:nvPicPr>
        <p:blipFill>
          <a:blip r:embed="rId8"/>
          <a:stretch>
            <a:fillRect/>
          </a:stretch>
        </p:blipFill>
        <p:spPr>
          <a:xfrm>
            <a:off x="2488522" y="6163403"/>
            <a:ext cx="2250679" cy="653075"/>
          </a:xfrm>
          <a:prstGeom prst="rect">
            <a:avLst/>
          </a:prstGeom>
        </p:spPr>
      </p:pic>
      <p:cxnSp>
        <p:nvCxnSpPr>
          <p:cNvPr id="59" name="Straight Arrow Connector 58">
            <a:extLst>
              <a:ext uri="{FF2B5EF4-FFF2-40B4-BE49-F238E27FC236}">
                <a16:creationId xmlns:a16="http://schemas.microsoft.com/office/drawing/2014/main" id="{4486099E-3AEA-4440-9034-2FB86A54F11D}"/>
              </a:ext>
            </a:extLst>
          </p:cNvPr>
          <p:cNvCxnSpPr>
            <a:cxnSpLocks/>
          </p:cNvCxnSpPr>
          <p:nvPr/>
        </p:nvCxnSpPr>
        <p:spPr>
          <a:xfrm flipV="1">
            <a:off x="3946181" y="3142454"/>
            <a:ext cx="1160252" cy="19692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6C25C690-144E-9342-861E-252A7EBEB7D9}"/>
              </a:ext>
            </a:extLst>
          </p:cNvPr>
          <p:cNvCxnSpPr>
            <a:cxnSpLocks/>
          </p:cNvCxnSpPr>
          <p:nvPr/>
        </p:nvCxnSpPr>
        <p:spPr>
          <a:xfrm flipV="1">
            <a:off x="2798432" y="2886363"/>
            <a:ext cx="1371395" cy="24081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4" name="Rectangle 63">
            <a:extLst>
              <a:ext uri="{FF2B5EF4-FFF2-40B4-BE49-F238E27FC236}">
                <a16:creationId xmlns:a16="http://schemas.microsoft.com/office/drawing/2014/main" id="{0288A645-6381-E24F-B5B8-BA982A9E9026}"/>
              </a:ext>
            </a:extLst>
          </p:cNvPr>
          <p:cNvSpPr/>
          <p:nvPr/>
        </p:nvSpPr>
        <p:spPr bwMode="auto">
          <a:xfrm>
            <a:off x="4540" y="1523766"/>
            <a:ext cx="2139358" cy="5056458"/>
          </a:xfrm>
          <a:prstGeom prst="rect">
            <a:avLst/>
          </a:prstGeom>
          <a:solidFill>
            <a:srgbClr val="FFC000">
              <a:alpha val="34902"/>
            </a:srgbClr>
          </a:solidFill>
          <a:ln w="9525" cap="flat" cmpd="sng" algn="ctr">
            <a:noFill/>
            <a:prstDash val="solid"/>
            <a:round/>
            <a:headEnd type="none" w="med" len="med"/>
            <a:tailEnd type="none" w="med" len="med"/>
          </a:ln>
          <a:effectLst/>
        </p:spPr>
        <p:txBody>
          <a:bodyPr vert="horz" wrap="square" lIns="85020" tIns="42510" rIns="85020" bIns="42510" numCol="1" rtlCol="0" anchor="ctr" anchorCtr="0" compatLnSpc="1">
            <a:prstTxWarp prst="textNoShape">
              <a:avLst/>
            </a:prstTxWarp>
          </a:bodyPr>
          <a:lstStyle/>
          <a:p>
            <a:pPr defTabSz="844357" eaLnBrk="0" fontAlgn="base" hangingPunct="0">
              <a:lnSpc>
                <a:spcPct val="90000"/>
              </a:lnSpc>
              <a:spcBef>
                <a:spcPct val="0"/>
              </a:spcBef>
              <a:spcAft>
                <a:spcPct val="0"/>
              </a:spcAft>
            </a:pPr>
            <a:endParaRPr lang="en-US" sz="1108" b="1" dirty="0">
              <a:solidFill>
                <a:srgbClr val="FFFF00"/>
              </a:solidFill>
              <a:effectLst>
                <a:outerShdw blurRad="38100" dist="38100" dir="2700000" algn="tl">
                  <a:srgbClr val="000000">
                    <a:alpha val="43137"/>
                  </a:srgbClr>
                </a:outerShdw>
              </a:effectLst>
              <a:latin typeface="Helvetica" pitchFamily="34" charset="0"/>
            </a:endParaRPr>
          </a:p>
        </p:txBody>
      </p:sp>
      <p:sp>
        <p:nvSpPr>
          <p:cNvPr id="66" name="TextBox 65">
            <a:extLst>
              <a:ext uri="{FF2B5EF4-FFF2-40B4-BE49-F238E27FC236}">
                <a16:creationId xmlns:a16="http://schemas.microsoft.com/office/drawing/2014/main" id="{A4EB7638-0F97-7042-8981-DB5F8C7EAB94}"/>
              </a:ext>
            </a:extLst>
          </p:cNvPr>
          <p:cNvSpPr txBox="1"/>
          <p:nvPr/>
        </p:nvSpPr>
        <p:spPr>
          <a:xfrm>
            <a:off x="5807" y="1523767"/>
            <a:ext cx="2288152" cy="1169551"/>
          </a:xfrm>
          <a:prstGeom prst="rect">
            <a:avLst/>
          </a:prstGeom>
          <a:noFill/>
        </p:spPr>
        <p:txBody>
          <a:bodyPr wrap="square" rtlCol="0">
            <a:spAutoFit/>
          </a:bodyPr>
          <a:lstStyle/>
          <a:p>
            <a:r>
              <a:rPr lang="en-US" sz="1000" b="1" dirty="0">
                <a:solidFill>
                  <a:srgbClr val="0432FF"/>
                </a:solidFill>
                <a:latin typeface="Arial" panose="020B0604020202020204" pitchFamily="34" charset="0"/>
                <a:cs typeface="Arial" panose="020B0604020202020204" pitchFamily="34" charset="0"/>
              </a:rPr>
              <a:t>Option-1:</a:t>
            </a:r>
          </a:p>
          <a:p>
            <a:r>
              <a:rPr lang="en-US" sz="1000" dirty="0" err="1">
                <a:solidFill>
                  <a:srgbClr val="0432FF"/>
                </a:solidFill>
                <a:latin typeface="Arial" panose="020B0604020202020204" pitchFamily="34" charset="0"/>
                <a:cs typeface="Arial" panose="020B0604020202020204" pitchFamily="34" charset="0"/>
              </a:rPr>
              <a:t>mRICH</a:t>
            </a:r>
            <a:r>
              <a:rPr lang="en-US" sz="1000" dirty="0">
                <a:latin typeface="Arial" panose="020B0604020202020204" pitchFamily="34" charset="0"/>
                <a:cs typeface="Arial" panose="020B0604020202020204" pitchFamily="34" charset="0"/>
              </a:rPr>
              <a:t> (Modular RICH)</a:t>
            </a:r>
          </a:p>
          <a:p>
            <a:pPr marL="214313" indent="-214313">
              <a:buClr>
                <a:srgbClr val="0432FF"/>
              </a:buClr>
              <a:buFont typeface="Wingdings" pitchFamily="2" charset="2"/>
              <a:buChar char="§"/>
            </a:pPr>
            <a:r>
              <a:rPr lang="en-US" sz="1000" u="sng" dirty="0">
                <a:latin typeface="Arial" panose="020B0604020202020204" pitchFamily="34" charset="0"/>
                <a:cs typeface="Arial" panose="020B0604020202020204" pitchFamily="34" charset="0"/>
              </a:rPr>
              <a:t>Aerogel</a:t>
            </a:r>
            <a:r>
              <a:rPr lang="en-US" sz="1000" dirty="0">
                <a:latin typeface="Arial" panose="020B0604020202020204" pitchFamily="34" charset="0"/>
                <a:cs typeface="Arial" panose="020B0604020202020204" pitchFamily="34" charset="0"/>
              </a:rPr>
              <a:t> Cherenkov Det.</a:t>
            </a:r>
          </a:p>
          <a:p>
            <a:pPr marL="214313" indent="-214313">
              <a:buClr>
                <a:srgbClr val="0432FF"/>
              </a:buClr>
              <a:buFont typeface="Wingdings" pitchFamily="2" charset="2"/>
              <a:buChar char="§"/>
            </a:pPr>
            <a:r>
              <a:rPr lang="en-US" sz="1000" dirty="0">
                <a:latin typeface="Arial" panose="020B0604020202020204" pitchFamily="34" charset="0"/>
                <a:cs typeface="Arial" panose="020B0604020202020204" pitchFamily="34" charset="0"/>
              </a:rPr>
              <a:t>Focused by Fresnel lens</a:t>
            </a:r>
          </a:p>
          <a:p>
            <a:pPr marL="214313" indent="-214313">
              <a:buClr>
                <a:srgbClr val="0432FF"/>
              </a:buClr>
              <a:buFont typeface="Wingdings" pitchFamily="2" charset="2"/>
              <a:buChar char="§"/>
            </a:pPr>
            <a:r>
              <a:rPr lang="en-US" sz="1000" dirty="0">
                <a:latin typeface="Arial" panose="020B0604020202020204" pitchFamily="34" charset="0"/>
                <a:cs typeface="Arial" panose="020B0604020202020204" pitchFamily="34" charset="0"/>
              </a:rPr>
              <a:t>e, </a:t>
            </a:r>
            <a:r>
              <a:rPr lang="en-US" sz="1000" dirty="0">
                <a:latin typeface="Symbol" pitchFamily="2" charset="2"/>
                <a:cs typeface="Arial" panose="020B0604020202020204" pitchFamily="34" charset="0"/>
              </a:rPr>
              <a:t>p</a:t>
            </a:r>
            <a:r>
              <a:rPr lang="en-US" sz="1000" dirty="0">
                <a:latin typeface="Arial" panose="020B0604020202020204" pitchFamily="34" charset="0"/>
                <a:cs typeface="Arial" panose="020B0604020202020204" pitchFamily="34" charset="0"/>
              </a:rPr>
              <a:t>, K, p</a:t>
            </a:r>
          </a:p>
          <a:p>
            <a:pPr marL="214313" indent="-214313">
              <a:buClr>
                <a:srgbClr val="0432FF"/>
              </a:buClr>
              <a:buFont typeface="Wingdings" pitchFamily="2" charset="2"/>
              <a:buChar char="§"/>
            </a:pPr>
            <a:r>
              <a:rPr lang="en-US" sz="1000" dirty="0">
                <a:latin typeface="Arial" panose="020B0604020202020204" pitchFamily="34" charset="0"/>
                <a:cs typeface="Arial" panose="020B0604020202020204" pitchFamily="34" charset="0"/>
              </a:rPr>
              <a:t>Sensor: </a:t>
            </a:r>
            <a:r>
              <a:rPr lang="en-US" sz="1000" u="sng" dirty="0">
                <a:latin typeface="Arial" panose="020B0604020202020204" pitchFamily="34" charset="0"/>
                <a:cs typeface="Arial" panose="020B0604020202020204" pitchFamily="34" charset="0"/>
              </a:rPr>
              <a:t>LAPPDs </a:t>
            </a:r>
            <a:r>
              <a:rPr lang="en-US" sz="1000" dirty="0">
                <a:latin typeface="Arial" panose="020B0604020202020204" pitchFamily="34" charset="0"/>
                <a:cs typeface="Arial" panose="020B0604020202020204" pitchFamily="34" charset="0"/>
              </a:rPr>
              <a:t>to </a:t>
            </a:r>
            <a:r>
              <a:rPr lang="en-US" sz="1000" dirty="0" err="1">
                <a:latin typeface="Arial" panose="020B0604020202020204" pitchFamily="34" charset="0"/>
                <a:cs typeface="Arial" panose="020B0604020202020204" pitchFamily="34" charset="0"/>
              </a:rPr>
              <a:t>includeTOF</a:t>
            </a:r>
            <a:endParaRPr lang="en-US" sz="1000" dirty="0">
              <a:latin typeface="Arial" panose="020B0604020202020204" pitchFamily="34" charset="0"/>
              <a:cs typeface="Arial" panose="020B0604020202020204" pitchFamily="34" charset="0"/>
            </a:endParaRPr>
          </a:p>
          <a:p>
            <a:pPr marL="214313" indent="-214313">
              <a:buClr>
                <a:srgbClr val="0432FF"/>
              </a:buClr>
              <a:buFont typeface="Wingdings" pitchFamily="2" charset="2"/>
              <a:buChar char="§"/>
            </a:pPr>
            <a:r>
              <a:rPr lang="en-US" sz="1000" dirty="0">
                <a:solidFill>
                  <a:srgbClr val="0000CC"/>
                </a:solidFill>
                <a:latin typeface="Symbol" pitchFamily="2" charset="2"/>
                <a:cs typeface="Arial" panose="020B0604020202020204" pitchFamily="34" charset="0"/>
              </a:rPr>
              <a:t>p</a:t>
            </a:r>
            <a:r>
              <a:rPr lang="en-US" sz="1000" dirty="0">
                <a:solidFill>
                  <a:srgbClr val="0000CC"/>
                </a:solidFill>
                <a:latin typeface="Arial" panose="020B0604020202020204" pitchFamily="34" charset="0"/>
                <a:cs typeface="Arial" panose="020B0604020202020204" pitchFamily="34" charset="0"/>
              </a:rPr>
              <a:t>/K 3</a:t>
            </a:r>
            <a:r>
              <a:rPr lang="en-US" sz="1000" dirty="0">
                <a:solidFill>
                  <a:srgbClr val="0000CC"/>
                </a:solidFill>
                <a:latin typeface="Symbol" pitchFamily="2" charset="2"/>
                <a:cs typeface="Arial" panose="020B0604020202020204" pitchFamily="34" charset="0"/>
              </a:rPr>
              <a:t>s</a:t>
            </a:r>
            <a:r>
              <a:rPr lang="en-US" sz="1000" dirty="0">
                <a:solidFill>
                  <a:srgbClr val="0000CC"/>
                </a:solidFill>
                <a:latin typeface="Arial" panose="020B0604020202020204" pitchFamily="34" charset="0"/>
                <a:cs typeface="Arial" panose="020B0604020202020204" pitchFamily="34" charset="0"/>
              </a:rPr>
              <a:t> </a:t>
            </a:r>
            <a:r>
              <a:rPr lang="en-US" sz="1000" dirty="0" err="1">
                <a:solidFill>
                  <a:srgbClr val="0000CC"/>
                </a:solidFill>
                <a:latin typeface="Arial" panose="020B0604020202020204" pitchFamily="34" charset="0"/>
                <a:cs typeface="Arial" panose="020B0604020202020204" pitchFamily="34" charset="0"/>
              </a:rPr>
              <a:t>sep.</a:t>
            </a:r>
            <a:r>
              <a:rPr lang="en-US" sz="1000" dirty="0">
                <a:solidFill>
                  <a:srgbClr val="0000CC"/>
                </a:solidFill>
                <a:latin typeface="Arial" panose="020B0604020202020204" pitchFamily="34" charset="0"/>
                <a:cs typeface="Arial" panose="020B0604020202020204" pitchFamily="34" charset="0"/>
              </a:rPr>
              <a:t> at 10 GeV/c</a:t>
            </a:r>
          </a:p>
        </p:txBody>
      </p:sp>
      <p:sp>
        <p:nvSpPr>
          <p:cNvPr id="67" name="TextBox 66">
            <a:extLst>
              <a:ext uri="{FF2B5EF4-FFF2-40B4-BE49-F238E27FC236}">
                <a16:creationId xmlns:a16="http://schemas.microsoft.com/office/drawing/2014/main" id="{691A4191-8707-8840-9314-31F0039B153D}"/>
              </a:ext>
            </a:extLst>
          </p:cNvPr>
          <p:cNvSpPr txBox="1"/>
          <p:nvPr/>
        </p:nvSpPr>
        <p:spPr>
          <a:xfrm>
            <a:off x="-49096" y="3902489"/>
            <a:ext cx="2450512" cy="1015663"/>
          </a:xfrm>
          <a:prstGeom prst="rect">
            <a:avLst/>
          </a:prstGeom>
          <a:noFill/>
        </p:spPr>
        <p:txBody>
          <a:bodyPr wrap="square" rtlCol="0">
            <a:spAutoFit/>
          </a:bodyPr>
          <a:lstStyle/>
          <a:p>
            <a:r>
              <a:rPr lang="en-US" sz="1000" b="1" dirty="0">
                <a:solidFill>
                  <a:srgbClr val="0432FF"/>
                </a:solidFill>
                <a:latin typeface="+mj-lt"/>
              </a:rPr>
              <a:t>Option-2:</a:t>
            </a:r>
          </a:p>
          <a:p>
            <a:r>
              <a:rPr lang="en-US" sz="1000" kern="0" dirty="0">
                <a:latin typeface="+mj-lt"/>
                <a:cs typeface="Arial" panose="020B0604020202020204" pitchFamily="34" charset="0"/>
              </a:rPr>
              <a:t>Single volume proximity focusing aerogel RICH with long proximity gap (~30 cm)</a:t>
            </a:r>
          </a:p>
          <a:p>
            <a:pPr marL="214313" indent="-214313">
              <a:buClr>
                <a:srgbClr val="0432FF"/>
              </a:buClr>
              <a:buFont typeface="Wingdings" pitchFamily="2" charset="2"/>
              <a:buChar char="§"/>
            </a:pPr>
            <a:r>
              <a:rPr lang="en-US" sz="1000" dirty="0">
                <a:latin typeface="+mj-lt"/>
              </a:rPr>
              <a:t>Sensor: </a:t>
            </a:r>
            <a:r>
              <a:rPr lang="en-US" sz="1000" u="sng" dirty="0">
                <a:latin typeface="+mj-lt"/>
              </a:rPr>
              <a:t>LAPPDs </a:t>
            </a:r>
            <a:r>
              <a:rPr lang="en-US" sz="1000" u="sng" dirty="0">
                <a:latin typeface="+mj-lt"/>
                <a:sym typeface="Wingdings" pitchFamily="2" charset="2"/>
              </a:rPr>
              <a:t> </a:t>
            </a:r>
            <a:r>
              <a:rPr lang="en-US" sz="1000" dirty="0" err="1">
                <a:latin typeface="+mj-lt"/>
              </a:rPr>
              <a:t>includeTOF</a:t>
            </a:r>
            <a:endParaRPr lang="en-US" sz="1000" dirty="0">
              <a:latin typeface="+mj-lt"/>
            </a:endParaRPr>
          </a:p>
          <a:p>
            <a:pPr marL="214313" indent="-214313">
              <a:buClr>
                <a:srgbClr val="0432FF"/>
              </a:buClr>
              <a:buFont typeface="Wingdings" pitchFamily="2" charset="2"/>
              <a:buChar char="§"/>
            </a:pPr>
            <a:r>
              <a:rPr lang="en-US" sz="1000" dirty="0">
                <a:solidFill>
                  <a:srgbClr val="0000CC"/>
                </a:solidFill>
                <a:latin typeface="Symbol" pitchFamily="2" charset="2"/>
              </a:rPr>
              <a:t>p</a:t>
            </a:r>
            <a:r>
              <a:rPr lang="en-US" sz="1000" dirty="0">
                <a:solidFill>
                  <a:srgbClr val="0000CC"/>
                </a:solidFill>
                <a:latin typeface="+mj-lt"/>
              </a:rPr>
              <a:t>/K 3</a:t>
            </a:r>
            <a:r>
              <a:rPr lang="en-US" sz="1000" dirty="0">
                <a:solidFill>
                  <a:srgbClr val="0000CC"/>
                </a:solidFill>
                <a:latin typeface="Symbol" pitchFamily="2" charset="2"/>
              </a:rPr>
              <a:t>s</a:t>
            </a:r>
            <a:r>
              <a:rPr lang="en-US" sz="1000" dirty="0">
                <a:solidFill>
                  <a:srgbClr val="0000CC"/>
                </a:solidFill>
                <a:latin typeface="+mj-lt"/>
              </a:rPr>
              <a:t> </a:t>
            </a:r>
            <a:r>
              <a:rPr lang="en-US" sz="1000" dirty="0" err="1">
                <a:solidFill>
                  <a:srgbClr val="0000CC"/>
                </a:solidFill>
                <a:latin typeface="+mj-lt"/>
              </a:rPr>
              <a:t>sep.</a:t>
            </a:r>
            <a:r>
              <a:rPr lang="en-US" sz="1000" dirty="0">
                <a:solidFill>
                  <a:srgbClr val="0000CC"/>
                </a:solidFill>
                <a:latin typeface="+mj-lt"/>
              </a:rPr>
              <a:t> at 10 GeV/c</a:t>
            </a:r>
          </a:p>
        </p:txBody>
      </p:sp>
      <p:pic>
        <p:nvPicPr>
          <p:cNvPr id="61" name="Picture 60" descr="A picture containing text, indoor, toiletry, cosmetic&#10;&#10;Description automatically generated">
            <a:extLst>
              <a:ext uri="{FF2B5EF4-FFF2-40B4-BE49-F238E27FC236}">
                <a16:creationId xmlns:a16="http://schemas.microsoft.com/office/drawing/2014/main" id="{0D000994-C691-0B49-BB34-3F5F9EA01963}"/>
              </a:ext>
            </a:extLst>
          </p:cNvPr>
          <p:cNvPicPr>
            <a:picLocks noChangeAspect="1"/>
          </p:cNvPicPr>
          <p:nvPr/>
        </p:nvPicPr>
        <p:blipFill rotWithShape="1">
          <a:blip r:embed="rId9"/>
          <a:srcRect l="12848" t="3848" b="1656"/>
          <a:stretch/>
        </p:blipFill>
        <p:spPr>
          <a:xfrm flipH="1">
            <a:off x="301231" y="2690973"/>
            <a:ext cx="316114" cy="1196698"/>
          </a:xfrm>
          <a:prstGeom prst="rect">
            <a:avLst/>
          </a:prstGeom>
        </p:spPr>
      </p:pic>
      <p:pic>
        <p:nvPicPr>
          <p:cNvPr id="65" name="Picture 64" descr="Rectangle&#10;&#10;Description automatically generated with low confidence">
            <a:extLst>
              <a:ext uri="{FF2B5EF4-FFF2-40B4-BE49-F238E27FC236}">
                <a16:creationId xmlns:a16="http://schemas.microsoft.com/office/drawing/2014/main" id="{6BED1BB4-4D35-0541-B349-0516352F1BE0}"/>
              </a:ext>
            </a:extLst>
          </p:cNvPr>
          <p:cNvPicPr>
            <a:picLocks noChangeAspect="1"/>
          </p:cNvPicPr>
          <p:nvPr/>
        </p:nvPicPr>
        <p:blipFill rotWithShape="1">
          <a:blip r:embed="rId10"/>
          <a:srcRect l="4699" t="4742" r="2304"/>
          <a:stretch/>
        </p:blipFill>
        <p:spPr>
          <a:xfrm>
            <a:off x="835153" y="2965600"/>
            <a:ext cx="716276" cy="647444"/>
          </a:xfrm>
          <a:prstGeom prst="rect">
            <a:avLst/>
          </a:prstGeom>
        </p:spPr>
      </p:pic>
      <p:pic>
        <p:nvPicPr>
          <p:cNvPr id="69" name="Picture 68" descr="A picture containing stationary, binding&#10;&#10;Description automatically generated">
            <a:extLst>
              <a:ext uri="{FF2B5EF4-FFF2-40B4-BE49-F238E27FC236}">
                <a16:creationId xmlns:a16="http://schemas.microsoft.com/office/drawing/2014/main" id="{BDF9BC15-41FD-4C4B-8E5E-F950ED4B8CBD}"/>
              </a:ext>
            </a:extLst>
          </p:cNvPr>
          <p:cNvPicPr>
            <a:picLocks noChangeAspect="1"/>
          </p:cNvPicPr>
          <p:nvPr/>
        </p:nvPicPr>
        <p:blipFill rotWithShape="1">
          <a:blip r:embed="rId11"/>
          <a:srcRect l="7322" t="1700" r="12549" b="2282"/>
          <a:stretch/>
        </p:blipFill>
        <p:spPr>
          <a:xfrm>
            <a:off x="62663" y="4953525"/>
            <a:ext cx="838499" cy="1483311"/>
          </a:xfrm>
          <a:prstGeom prst="rect">
            <a:avLst/>
          </a:prstGeom>
        </p:spPr>
      </p:pic>
      <p:pic>
        <p:nvPicPr>
          <p:cNvPr id="71" name="Picture 70" descr="A picture containing chart&#10;&#10;Description automatically generated">
            <a:extLst>
              <a:ext uri="{FF2B5EF4-FFF2-40B4-BE49-F238E27FC236}">
                <a16:creationId xmlns:a16="http://schemas.microsoft.com/office/drawing/2014/main" id="{D0478F54-8C07-3B4F-B589-D8E706913279}"/>
              </a:ext>
            </a:extLst>
          </p:cNvPr>
          <p:cNvPicPr>
            <a:picLocks noChangeAspect="1"/>
          </p:cNvPicPr>
          <p:nvPr/>
        </p:nvPicPr>
        <p:blipFill rotWithShape="1">
          <a:blip r:embed="rId12"/>
          <a:srcRect l="2819" t="1823" r="1156" b="2786"/>
          <a:stretch/>
        </p:blipFill>
        <p:spPr>
          <a:xfrm>
            <a:off x="978121" y="5207597"/>
            <a:ext cx="1151958" cy="724785"/>
          </a:xfrm>
          <a:prstGeom prst="rect">
            <a:avLst/>
          </a:prstGeom>
        </p:spPr>
      </p:pic>
      <p:pic>
        <p:nvPicPr>
          <p:cNvPr id="1025" name="Picture 1" descr="page4image1204579840">
            <a:extLst>
              <a:ext uri="{FF2B5EF4-FFF2-40B4-BE49-F238E27FC236}">
                <a16:creationId xmlns:a16="http://schemas.microsoft.com/office/drawing/2014/main" id="{DE89BF7D-8E4B-7C41-8625-8F480B2A99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33782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4image1204540016">
            <a:extLst>
              <a:ext uri="{FF2B5EF4-FFF2-40B4-BE49-F238E27FC236}">
                <a16:creationId xmlns:a16="http://schemas.microsoft.com/office/drawing/2014/main" id="{3F94FCAB-C4DF-2F45-B341-D7C0128442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1477"/>
            <a:ext cx="3378200" cy="204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782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D26915-DC04-A44F-9C13-F79274973A67}"/>
              </a:ext>
            </a:extLst>
          </p:cNvPr>
          <p:cNvSpPr>
            <a:spLocks noGrp="1"/>
          </p:cNvSpPr>
          <p:nvPr>
            <p:ph type="sldNum" sz="quarter" idx="12"/>
          </p:nvPr>
        </p:nvSpPr>
        <p:spPr/>
        <p:txBody>
          <a:bodyPr/>
          <a:lstStyle/>
          <a:p>
            <a:fld id="{893C5830-40F3-F04E-B2E3-10E6672BA8FF}" type="slidenum">
              <a:rPr lang="en-US" smtClean="0"/>
              <a:pPr/>
              <a:t>13</a:t>
            </a:fld>
            <a:endParaRPr lang="en-US"/>
          </a:p>
        </p:txBody>
      </p:sp>
      <p:sp>
        <p:nvSpPr>
          <p:cNvPr id="3" name="Title 2">
            <a:extLst>
              <a:ext uri="{FF2B5EF4-FFF2-40B4-BE49-F238E27FC236}">
                <a16:creationId xmlns:a16="http://schemas.microsoft.com/office/drawing/2014/main" id="{7109F5CC-1BBF-5442-86AE-C3F346409A36}"/>
              </a:ext>
            </a:extLst>
          </p:cNvPr>
          <p:cNvSpPr>
            <a:spLocks noGrp="1"/>
          </p:cNvSpPr>
          <p:nvPr>
            <p:ph type="title"/>
          </p:nvPr>
        </p:nvSpPr>
        <p:spPr/>
        <p:txBody>
          <a:bodyPr/>
          <a:lstStyle/>
          <a:p>
            <a:r>
              <a:rPr lang="en-US" dirty="0"/>
              <a:t>Integration: Define Services</a:t>
            </a:r>
            <a:endParaRPr lang="en-US" dirty="0">
              <a:solidFill>
                <a:srgbClr val="FF0000"/>
              </a:solidFill>
            </a:endParaRPr>
          </a:p>
        </p:txBody>
      </p:sp>
      <p:sp>
        <p:nvSpPr>
          <p:cNvPr id="4" name="TextBox 3">
            <a:extLst>
              <a:ext uri="{FF2B5EF4-FFF2-40B4-BE49-F238E27FC236}">
                <a16:creationId xmlns:a16="http://schemas.microsoft.com/office/drawing/2014/main" id="{455F115D-9DFD-E84D-B4A9-64854F712181}"/>
              </a:ext>
            </a:extLst>
          </p:cNvPr>
          <p:cNvSpPr txBox="1"/>
          <p:nvPr/>
        </p:nvSpPr>
        <p:spPr>
          <a:xfrm>
            <a:off x="0" y="497840"/>
            <a:ext cx="5530681" cy="523220"/>
          </a:xfrm>
          <a:prstGeom prst="rect">
            <a:avLst/>
          </a:prstGeom>
          <a:noFill/>
        </p:spPr>
        <p:txBody>
          <a:bodyPr wrap="none" rtlCol="0">
            <a:spAutoFit/>
          </a:bodyPr>
          <a:lstStyle/>
          <a:p>
            <a:pPr algn="l"/>
            <a:r>
              <a:rPr lang="en-US" sz="1600" dirty="0">
                <a:solidFill>
                  <a:srgbClr val="0432FF"/>
                </a:solidFill>
                <a:latin typeface="Arial" panose="020B0604020202020204" pitchFamily="34" charset="0"/>
                <a:cs typeface="Arial" panose="020B0604020202020204" pitchFamily="34" charset="0"/>
              </a:rPr>
              <a:t>Collect service needs of each subdetector</a:t>
            </a:r>
          </a:p>
          <a:p>
            <a:r>
              <a:rPr lang="en-US" sz="1200" dirty="0">
                <a:latin typeface="Arial" panose="020B0604020202020204" pitchFamily="34" charset="0"/>
                <a:cs typeface="Arial" panose="020B0604020202020204" pitchFamily="34" charset="0"/>
              </a:rPr>
              <a:t>Fill excel-sheet at https://</a:t>
            </a:r>
            <a:r>
              <a:rPr lang="en-US" sz="1200" dirty="0" err="1">
                <a:latin typeface="Arial" panose="020B0604020202020204" pitchFamily="34" charset="0"/>
                <a:cs typeface="Arial" panose="020B0604020202020204" pitchFamily="34" charset="0"/>
              </a:rPr>
              <a:t>wiki.bnl.gov</a:t>
            </a:r>
            <a:r>
              <a:rPr lang="en-US" sz="1200" dirty="0">
                <a:latin typeface="Arial" panose="020B0604020202020204" pitchFamily="34" charset="0"/>
                <a:cs typeface="Arial" panose="020B0604020202020204" pitchFamily="34" charset="0"/>
              </a:rPr>
              <a:t>/EPIC/</a:t>
            </a:r>
            <a:r>
              <a:rPr lang="en-US" sz="1200" dirty="0" err="1">
                <a:latin typeface="Arial" panose="020B0604020202020204" pitchFamily="34" charset="0"/>
                <a:cs typeface="Arial" panose="020B0604020202020204" pitchFamily="34" charset="0"/>
              </a:rPr>
              <a:t>index.php?title</a:t>
            </a:r>
            <a:r>
              <a:rPr lang="en-US" sz="1200" dirty="0">
                <a:latin typeface="Arial" panose="020B0604020202020204" pitchFamily="34" charset="0"/>
                <a:cs typeface="Arial" panose="020B0604020202020204" pitchFamily="34" charset="0"/>
              </a:rPr>
              <a:t>=</a:t>
            </a:r>
            <a:r>
              <a:rPr lang="en-US" sz="1200" dirty="0" err="1">
                <a:latin typeface="Arial" panose="020B0604020202020204" pitchFamily="34" charset="0"/>
                <a:cs typeface="Arial" panose="020B0604020202020204" pitchFamily="34" charset="0"/>
              </a:rPr>
              <a:t>Project_Information</a:t>
            </a:r>
            <a:endParaRPr lang="en-US"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87F8825-CF3E-9249-9FD3-D1FDFF76F3EE}"/>
              </a:ext>
            </a:extLst>
          </p:cNvPr>
          <p:cNvSpPr txBox="1"/>
          <p:nvPr/>
        </p:nvSpPr>
        <p:spPr>
          <a:xfrm>
            <a:off x="10397" y="1028343"/>
            <a:ext cx="4931564" cy="3693319"/>
          </a:xfrm>
          <a:prstGeom prst="rect">
            <a:avLst/>
          </a:prstGeom>
          <a:noFill/>
        </p:spPr>
        <p:txBody>
          <a:bodyPr wrap="square" rtlCol="0">
            <a:spAutoFit/>
          </a:bodyPr>
          <a:lstStyle/>
          <a:p>
            <a:pPr algn="l">
              <a:buClr>
                <a:srgbClr val="0432FF"/>
              </a:buClr>
            </a:pPr>
            <a:r>
              <a:rPr lang="en-US" dirty="0">
                <a:latin typeface="Arial" panose="020B0604020202020204" pitchFamily="34" charset="0"/>
                <a:cs typeface="Arial" panose="020B0604020202020204" pitchFamily="34" charset="0"/>
              </a:rPr>
              <a:t>Information integrated in CAD model</a:t>
            </a:r>
          </a:p>
          <a:p>
            <a:pPr marL="285750" indent="-285750" algn="l">
              <a:buClr>
                <a:srgbClr val="0432FF"/>
              </a:buClr>
              <a:buFont typeface="Wingdings" pitchFamily="2" charset="2"/>
              <a:buChar char="§"/>
            </a:pPr>
            <a:r>
              <a:rPr lang="en-US" dirty="0">
                <a:latin typeface="Arial" panose="020B0604020202020204" pitchFamily="34" charset="0"/>
                <a:cs typeface="Arial" panose="020B0604020202020204" pitchFamily="34" charset="0"/>
              </a:rPr>
              <a:t>route cables to both sides </a:t>
            </a:r>
            <a:r>
              <a:rPr lang="en-US" dirty="0">
                <a:latin typeface="Arial" panose="020B0604020202020204" pitchFamily="34" charset="0"/>
                <a:cs typeface="Arial" panose="020B0604020202020204" pitchFamily="34" charset="0"/>
                <a:sym typeface="Wingdings" pitchFamily="2" charset="2"/>
              </a:rPr>
              <a:t> identify </a:t>
            </a:r>
            <a:r>
              <a:rPr lang="en-US" dirty="0">
                <a:latin typeface="Arial" panose="020B0604020202020204" pitchFamily="34" charset="0"/>
                <a:cs typeface="Arial" panose="020B0604020202020204" pitchFamily="34" charset="0"/>
              </a:rPr>
              <a:t> bottlenecks</a:t>
            </a:r>
          </a:p>
          <a:p>
            <a:pPr marL="285750" indent="-285750" algn="l">
              <a:buClr>
                <a:srgbClr val="0432FF"/>
              </a:buClr>
              <a:buFont typeface="Wingdings" pitchFamily="2" charset="2"/>
              <a:buChar char="§"/>
            </a:pPr>
            <a:r>
              <a:rPr lang="en-US" dirty="0">
                <a:latin typeface="Arial" panose="020B0604020202020204" pitchFamily="34" charset="0"/>
                <a:cs typeface="Arial" panose="020B0604020202020204" pitchFamily="34" charset="0"/>
              </a:rPr>
              <a:t>separate services, signal cables, HV&amp;LV, cooling</a:t>
            </a:r>
          </a:p>
          <a:p>
            <a:pPr marL="285750" indent="-285750" algn="l">
              <a:buClr>
                <a:srgbClr val="0432FF"/>
              </a:buClr>
              <a:buFont typeface="Wingdings" pitchFamily="2" charset="2"/>
              <a:buChar char="§"/>
            </a:pPr>
            <a:r>
              <a:rPr lang="en-US" dirty="0">
                <a:latin typeface="Arial" panose="020B0604020202020204" pitchFamily="34" charset="0"/>
                <a:cs typeface="Arial" panose="020B0604020202020204" pitchFamily="34" charset="0"/>
              </a:rPr>
              <a:t>calculate </a:t>
            </a:r>
            <a:r>
              <a:rPr lang="en-US" dirty="0">
                <a:latin typeface="Arial" panose="020B0604020202020204" pitchFamily="34" charset="0"/>
                <a:cs typeface="Arial" panose="020B0604020202020204" pitchFamily="34" charset="0"/>
                <a:sym typeface="Wingdings" pitchFamily="2" charset="2"/>
              </a:rPr>
              <a:t>current through HV and LV cables  cooling?</a:t>
            </a:r>
          </a:p>
          <a:p>
            <a:pPr marL="285750" indent="-285750" algn="l">
              <a:buClr>
                <a:srgbClr val="0432FF"/>
              </a:buClr>
              <a:buFont typeface="Wingdings" pitchFamily="2" charset="2"/>
              <a:buChar char="§"/>
            </a:pPr>
            <a:r>
              <a:rPr lang="en-US" dirty="0">
                <a:latin typeface="Arial" panose="020B0604020202020204" pitchFamily="34" charset="0"/>
                <a:cs typeface="Arial" panose="020B0604020202020204" pitchFamily="34" charset="0"/>
                <a:sym typeface="Wingdings" pitchFamily="2" charset="2"/>
              </a:rPr>
              <a:t>Currently exceed space allocation</a:t>
            </a:r>
          </a:p>
          <a:p>
            <a:pPr algn="l">
              <a:buClr>
                <a:srgbClr val="0432FF"/>
              </a:buClr>
            </a:pPr>
            <a:r>
              <a:rPr lang="en-US" dirty="0">
                <a:latin typeface="Arial" panose="020B0604020202020204" pitchFamily="34" charset="0"/>
                <a:cs typeface="Arial" panose="020B0604020202020204" pitchFamily="34" charset="0"/>
                <a:sym typeface="Wingdings" pitchFamily="2" charset="2"/>
              </a:rPr>
              <a:t>      will need to iterate with all subdetectors</a:t>
            </a:r>
          </a:p>
          <a:p>
            <a:pPr algn="l">
              <a:buClr>
                <a:srgbClr val="0432FF"/>
              </a:buClr>
            </a:pPr>
            <a:r>
              <a:rPr lang="en-US" dirty="0">
                <a:latin typeface="Arial" panose="020B0604020202020204" pitchFamily="34" charset="0"/>
                <a:cs typeface="Arial" panose="020B0604020202020204" pitchFamily="34" charset="0"/>
                <a:sym typeface="Wingdings" pitchFamily="2" charset="2"/>
              </a:rPr>
              <a:t>      might need to integrate DC-DC </a:t>
            </a:r>
          </a:p>
          <a:p>
            <a:pPr algn="l">
              <a:buClr>
                <a:srgbClr val="0432FF"/>
              </a:buClr>
            </a:pPr>
            <a:r>
              <a:rPr lang="en-US" dirty="0">
                <a:latin typeface="Arial" panose="020B0604020202020204" pitchFamily="34" charset="0"/>
                <a:cs typeface="Arial" panose="020B0604020202020204" pitchFamily="34" charset="0"/>
                <a:sym typeface="Wingdings" pitchFamily="2" charset="2"/>
              </a:rPr>
              <a:t>          converters and other means to </a:t>
            </a:r>
          </a:p>
          <a:p>
            <a:pPr algn="l">
              <a:buClr>
                <a:srgbClr val="0432FF"/>
              </a:buClr>
            </a:pPr>
            <a:r>
              <a:rPr lang="en-US" dirty="0">
                <a:latin typeface="Arial" panose="020B0604020202020204" pitchFamily="34" charset="0"/>
                <a:cs typeface="Arial" panose="020B0604020202020204" pitchFamily="34" charset="0"/>
                <a:sym typeface="Wingdings" pitchFamily="2" charset="2"/>
              </a:rPr>
              <a:t>          split the HV &amp; LV inside the detector</a:t>
            </a:r>
          </a:p>
          <a:p>
            <a:pPr algn="l">
              <a:buClr>
                <a:srgbClr val="0432FF"/>
              </a:buClr>
            </a:pPr>
            <a:r>
              <a:rPr lang="en-US" dirty="0">
                <a:latin typeface="Arial" panose="020B0604020202020204" pitchFamily="34" charset="0"/>
                <a:cs typeface="Arial" panose="020B0604020202020204" pitchFamily="34" charset="0"/>
                <a:sym typeface="Wingdings" pitchFamily="2" charset="2"/>
              </a:rPr>
              <a:t>           material budget</a:t>
            </a:r>
          </a:p>
        </p:txBody>
      </p:sp>
      <p:grpSp>
        <p:nvGrpSpPr>
          <p:cNvPr id="8" name="Group 7">
            <a:extLst>
              <a:ext uri="{FF2B5EF4-FFF2-40B4-BE49-F238E27FC236}">
                <a16:creationId xmlns:a16="http://schemas.microsoft.com/office/drawing/2014/main" id="{7BDF5200-0122-6943-A090-6AFC721F7A6E}"/>
              </a:ext>
            </a:extLst>
          </p:cNvPr>
          <p:cNvGrpSpPr/>
          <p:nvPr/>
        </p:nvGrpSpPr>
        <p:grpSpPr>
          <a:xfrm>
            <a:off x="5382072" y="555362"/>
            <a:ext cx="3761928" cy="3180704"/>
            <a:chOff x="5726729" y="1051399"/>
            <a:chExt cx="6348270" cy="4901322"/>
          </a:xfrm>
        </p:grpSpPr>
        <p:pic>
          <p:nvPicPr>
            <p:cNvPr id="9" name="Picture 8">
              <a:extLst>
                <a:ext uri="{FF2B5EF4-FFF2-40B4-BE49-F238E27FC236}">
                  <a16:creationId xmlns:a16="http://schemas.microsoft.com/office/drawing/2014/main" id="{7D3F6BE0-BB64-F64C-9EA6-B7102E263818}"/>
                </a:ext>
              </a:extLst>
            </p:cNvPr>
            <p:cNvPicPr>
              <a:picLocks noChangeAspect="1"/>
            </p:cNvPicPr>
            <p:nvPr/>
          </p:nvPicPr>
          <p:blipFill>
            <a:blip r:embed="rId2"/>
            <a:stretch>
              <a:fillRect/>
            </a:stretch>
          </p:blipFill>
          <p:spPr>
            <a:xfrm>
              <a:off x="5726729" y="1051399"/>
              <a:ext cx="6348270" cy="4901322"/>
            </a:xfrm>
            <a:prstGeom prst="rect">
              <a:avLst/>
            </a:prstGeom>
          </p:spPr>
        </p:pic>
        <p:sp>
          <p:nvSpPr>
            <p:cNvPr id="10" name="Oval 9">
              <a:extLst>
                <a:ext uri="{FF2B5EF4-FFF2-40B4-BE49-F238E27FC236}">
                  <a16:creationId xmlns:a16="http://schemas.microsoft.com/office/drawing/2014/main" id="{9700F373-91B9-504B-983B-1CE7B8126584}"/>
                </a:ext>
              </a:extLst>
            </p:cNvPr>
            <p:cNvSpPr/>
            <p:nvPr/>
          </p:nvSpPr>
          <p:spPr>
            <a:xfrm>
              <a:off x="8189652" y="3220195"/>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F845EA37-0376-D846-9998-E923B113A274}"/>
                </a:ext>
              </a:extLst>
            </p:cNvPr>
            <p:cNvSpPr/>
            <p:nvPr/>
          </p:nvSpPr>
          <p:spPr>
            <a:xfrm>
              <a:off x="7202379" y="2982717"/>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2" name="Oval 11">
              <a:extLst>
                <a:ext uri="{FF2B5EF4-FFF2-40B4-BE49-F238E27FC236}">
                  <a16:creationId xmlns:a16="http://schemas.microsoft.com/office/drawing/2014/main" id="{7CC77A9E-4420-B347-86B7-22842F273C88}"/>
                </a:ext>
              </a:extLst>
            </p:cNvPr>
            <p:cNvSpPr/>
            <p:nvPr/>
          </p:nvSpPr>
          <p:spPr>
            <a:xfrm>
              <a:off x="6362703" y="2982717"/>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3" name="Oval 12">
              <a:extLst>
                <a:ext uri="{FF2B5EF4-FFF2-40B4-BE49-F238E27FC236}">
                  <a16:creationId xmlns:a16="http://schemas.microsoft.com/office/drawing/2014/main" id="{209C62AA-89EE-7D4A-BACF-5A093E112421}"/>
                </a:ext>
              </a:extLst>
            </p:cNvPr>
            <p:cNvSpPr/>
            <p:nvPr/>
          </p:nvSpPr>
          <p:spPr>
            <a:xfrm>
              <a:off x="6809542" y="1591551"/>
              <a:ext cx="239697" cy="23969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4" name="Oval 13">
              <a:extLst>
                <a:ext uri="{FF2B5EF4-FFF2-40B4-BE49-F238E27FC236}">
                  <a16:creationId xmlns:a16="http://schemas.microsoft.com/office/drawing/2014/main" id="{39E10323-58FB-5B4B-AF95-93DB2621B9F6}"/>
                </a:ext>
              </a:extLst>
            </p:cNvPr>
            <p:cNvSpPr/>
            <p:nvPr/>
          </p:nvSpPr>
          <p:spPr>
            <a:xfrm>
              <a:off x="9026482" y="3220195"/>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5" name="Oval 14">
              <a:extLst>
                <a:ext uri="{FF2B5EF4-FFF2-40B4-BE49-F238E27FC236}">
                  <a16:creationId xmlns:a16="http://schemas.microsoft.com/office/drawing/2014/main" id="{D4A8AACD-BA71-3B4E-AD46-0E5A7D9D9DD9}"/>
                </a:ext>
              </a:extLst>
            </p:cNvPr>
            <p:cNvSpPr/>
            <p:nvPr/>
          </p:nvSpPr>
          <p:spPr>
            <a:xfrm>
              <a:off x="9859353" y="3382212"/>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6" name="Oval 15">
              <a:extLst>
                <a:ext uri="{FF2B5EF4-FFF2-40B4-BE49-F238E27FC236}">
                  <a16:creationId xmlns:a16="http://schemas.microsoft.com/office/drawing/2014/main" id="{19666F8E-87CE-B444-97A3-F1EE83A03708}"/>
                </a:ext>
              </a:extLst>
            </p:cNvPr>
            <p:cNvSpPr/>
            <p:nvPr/>
          </p:nvSpPr>
          <p:spPr>
            <a:xfrm>
              <a:off x="9979201" y="2917114"/>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7" name="Oval 16">
              <a:extLst>
                <a:ext uri="{FF2B5EF4-FFF2-40B4-BE49-F238E27FC236}">
                  <a16:creationId xmlns:a16="http://schemas.microsoft.com/office/drawing/2014/main" id="{7AD3F366-B79B-2C45-8214-ACA1F057E160}"/>
                </a:ext>
              </a:extLst>
            </p:cNvPr>
            <p:cNvSpPr/>
            <p:nvPr/>
          </p:nvSpPr>
          <p:spPr>
            <a:xfrm>
              <a:off x="10769465" y="2354762"/>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8" name="Oval 17">
              <a:extLst>
                <a:ext uri="{FF2B5EF4-FFF2-40B4-BE49-F238E27FC236}">
                  <a16:creationId xmlns:a16="http://schemas.microsoft.com/office/drawing/2014/main" id="{9E6C2296-E6D5-CC4B-8572-5862CD2650BF}"/>
                </a:ext>
              </a:extLst>
            </p:cNvPr>
            <p:cNvSpPr/>
            <p:nvPr/>
          </p:nvSpPr>
          <p:spPr>
            <a:xfrm>
              <a:off x="10310785" y="1591550"/>
              <a:ext cx="239697" cy="23969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grpSp>
      <p:pic>
        <p:nvPicPr>
          <p:cNvPr id="19" name="Picture 18" descr="Graphical user interface, application, table&#10;&#10;Description automatically generated">
            <a:extLst>
              <a:ext uri="{FF2B5EF4-FFF2-40B4-BE49-F238E27FC236}">
                <a16:creationId xmlns:a16="http://schemas.microsoft.com/office/drawing/2014/main" id="{12F4B921-2EB9-6746-82EE-E449F4422D49}"/>
              </a:ext>
            </a:extLst>
          </p:cNvPr>
          <p:cNvPicPr>
            <a:picLocks noChangeAspect="1"/>
          </p:cNvPicPr>
          <p:nvPr/>
        </p:nvPicPr>
        <p:blipFill>
          <a:blip r:embed="rId3"/>
          <a:stretch>
            <a:fillRect/>
          </a:stretch>
        </p:blipFill>
        <p:spPr>
          <a:xfrm>
            <a:off x="5051007" y="3882468"/>
            <a:ext cx="4079242" cy="2751535"/>
          </a:xfrm>
          <a:prstGeom prst="rect">
            <a:avLst/>
          </a:prstGeom>
        </p:spPr>
      </p:pic>
      <p:pic>
        <p:nvPicPr>
          <p:cNvPr id="20" name="Picture 19">
            <a:extLst>
              <a:ext uri="{FF2B5EF4-FFF2-40B4-BE49-F238E27FC236}">
                <a16:creationId xmlns:a16="http://schemas.microsoft.com/office/drawing/2014/main" id="{93E9278E-601A-5548-98F5-3A8F4602CF90}"/>
              </a:ext>
            </a:extLst>
          </p:cNvPr>
          <p:cNvPicPr>
            <a:picLocks noChangeAspect="1"/>
          </p:cNvPicPr>
          <p:nvPr/>
        </p:nvPicPr>
        <p:blipFill>
          <a:blip r:embed="rId4"/>
          <a:stretch>
            <a:fillRect/>
          </a:stretch>
        </p:blipFill>
        <p:spPr>
          <a:xfrm>
            <a:off x="41954" y="4721662"/>
            <a:ext cx="4868449" cy="2071978"/>
          </a:xfrm>
          <a:prstGeom prst="rect">
            <a:avLst/>
          </a:prstGeom>
        </p:spPr>
      </p:pic>
    </p:spTree>
    <p:extLst>
      <p:ext uri="{BB962C8B-B14F-4D97-AF65-F5344CB8AC3E}">
        <p14:creationId xmlns:p14="http://schemas.microsoft.com/office/powerpoint/2010/main" val="2166907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A9C912-A8D3-42D7-9E92-3DB7307A7230}"/>
              </a:ext>
            </a:extLst>
          </p:cNvPr>
          <p:cNvSpPr>
            <a:spLocks noGrp="1"/>
          </p:cNvSpPr>
          <p:nvPr>
            <p:ph type="title"/>
          </p:nvPr>
        </p:nvSpPr>
        <p:spPr/>
        <p:txBody>
          <a:bodyPr/>
          <a:lstStyle/>
          <a:p>
            <a:r>
              <a:rPr lang="en-US" dirty="0">
                <a:latin typeface="+mj-lt"/>
              </a:rPr>
              <a:t>Streaming Readout Architecture</a:t>
            </a:r>
          </a:p>
        </p:txBody>
      </p:sp>
      <p:sp>
        <p:nvSpPr>
          <p:cNvPr id="2" name="Slide Number Placeholder 1"/>
          <p:cNvSpPr>
            <a:spLocks noGrp="1"/>
          </p:cNvSpPr>
          <p:nvPr>
            <p:ph type="sldNum" sz="quarter" idx="12"/>
          </p:nvPr>
        </p:nvSpPr>
        <p:spPr/>
        <p:txBody>
          <a:bodyPr/>
          <a:lstStyle/>
          <a:p>
            <a:fld id="{87034D8C-3CB4-402A-BC46-2AB14C0FE90A}" type="slidenum">
              <a:rPr lang="en-US" smtClean="0">
                <a:latin typeface="+mj-lt"/>
              </a:rPr>
              <a:pPr/>
              <a:t>14</a:t>
            </a:fld>
            <a:endParaRPr lang="en-US">
              <a:latin typeface="+mj-lt"/>
            </a:endParaRPr>
          </a:p>
        </p:txBody>
      </p:sp>
      <p:pic>
        <p:nvPicPr>
          <p:cNvPr id="3" name="Picture 2">
            <a:extLst>
              <a:ext uri="{FF2B5EF4-FFF2-40B4-BE49-F238E27FC236}">
                <a16:creationId xmlns:a16="http://schemas.microsoft.com/office/drawing/2014/main" id="{AF1E0710-BC8B-5E02-D252-0313D6ECAA28}"/>
              </a:ext>
            </a:extLst>
          </p:cNvPr>
          <p:cNvPicPr>
            <a:picLocks noChangeAspect="1"/>
          </p:cNvPicPr>
          <p:nvPr/>
        </p:nvPicPr>
        <p:blipFill>
          <a:blip r:embed="rId2"/>
          <a:srcRect/>
          <a:stretch/>
        </p:blipFill>
        <p:spPr>
          <a:xfrm>
            <a:off x="114882" y="1830979"/>
            <a:ext cx="8900636" cy="3810402"/>
          </a:xfrm>
          <a:prstGeom prst="rect">
            <a:avLst/>
          </a:prstGeom>
        </p:spPr>
      </p:pic>
      <p:sp>
        <p:nvSpPr>
          <p:cNvPr id="5" name="Content Placeholder 8">
            <a:extLst>
              <a:ext uri="{FF2B5EF4-FFF2-40B4-BE49-F238E27FC236}">
                <a16:creationId xmlns:a16="http://schemas.microsoft.com/office/drawing/2014/main" id="{51DE341F-9622-213F-8907-EB85141D2CE8}"/>
              </a:ext>
            </a:extLst>
          </p:cNvPr>
          <p:cNvSpPr txBox="1">
            <a:spLocks/>
          </p:cNvSpPr>
          <p:nvPr/>
        </p:nvSpPr>
        <p:spPr>
          <a:xfrm>
            <a:off x="114883" y="599774"/>
            <a:ext cx="8900635" cy="12302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432FF"/>
              </a:buClr>
              <a:buFont typeface="Wingdings" pitchFamily="2" charset="2"/>
              <a:buChar char="q"/>
            </a:pPr>
            <a:r>
              <a:rPr lang="en-US" sz="2000" dirty="0"/>
              <a:t> </a:t>
            </a:r>
            <a:r>
              <a:rPr lang="en-US" sz="2000" dirty="0" err="1"/>
              <a:t>Triggerless</a:t>
            </a:r>
            <a:r>
              <a:rPr lang="en-US" sz="2000" dirty="0"/>
              <a:t> streaming architecture gives much more flexibility to do physics</a:t>
            </a:r>
          </a:p>
          <a:p>
            <a:pPr>
              <a:buClr>
                <a:srgbClr val="0432FF"/>
              </a:buClr>
              <a:buFont typeface="Wingdings" pitchFamily="2" charset="2"/>
              <a:buChar char="q"/>
            </a:pPr>
            <a:r>
              <a:rPr lang="en-US" sz="2000" dirty="0"/>
              <a:t> Rates quoted are at output of each stage</a:t>
            </a:r>
          </a:p>
          <a:p>
            <a:pPr>
              <a:buClr>
                <a:srgbClr val="0432FF"/>
              </a:buClr>
              <a:buFont typeface="Wingdings" pitchFamily="2" charset="2"/>
              <a:buChar char="q"/>
            </a:pPr>
            <a:r>
              <a:rPr lang="en-US" sz="2000" dirty="0"/>
              <a:t> Integrate AI/ML as close as possible to subdetectors </a:t>
            </a:r>
            <a:r>
              <a:rPr lang="en-US" sz="2000" dirty="0">
                <a:sym typeface="Wingdings" pitchFamily="2" charset="2"/>
              </a:rPr>
              <a:t> cognizant Detector</a:t>
            </a:r>
            <a:endParaRPr lang="en-US" sz="2000" dirty="0"/>
          </a:p>
          <a:p>
            <a:pPr marL="0" indent="0">
              <a:buClr>
                <a:srgbClr val="0432FF"/>
              </a:buClr>
              <a:buNone/>
            </a:pPr>
            <a:endParaRPr lang="en-US" sz="2000" dirty="0"/>
          </a:p>
        </p:txBody>
      </p:sp>
    </p:spTree>
    <p:extLst>
      <p:ext uri="{BB962C8B-B14F-4D97-AF65-F5344CB8AC3E}">
        <p14:creationId xmlns:p14="http://schemas.microsoft.com/office/powerpoint/2010/main" val="2921367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822412-F3A9-8F4F-AB3B-A9169E27D4EC}"/>
              </a:ext>
            </a:extLst>
          </p:cNvPr>
          <p:cNvSpPr>
            <a:spLocks noGrp="1"/>
          </p:cNvSpPr>
          <p:nvPr>
            <p:ph type="sldNum" sz="quarter" idx="12"/>
          </p:nvPr>
        </p:nvSpPr>
        <p:spPr/>
        <p:txBody>
          <a:bodyPr/>
          <a:lstStyle/>
          <a:p>
            <a:fld id="{893C5830-40F3-F04E-B2E3-10E6672BA8FF}" type="slidenum">
              <a:rPr lang="en-US" smtClean="0"/>
              <a:pPr/>
              <a:t>15</a:t>
            </a:fld>
            <a:endParaRPr lang="en-US"/>
          </a:p>
        </p:txBody>
      </p:sp>
      <p:sp>
        <p:nvSpPr>
          <p:cNvPr id="4" name="Title 3">
            <a:extLst>
              <a:ext uri="{FF2B5EF4-FFF2-40B4-BE49-F238E27FC236}">
                <a16:creationId xmlns:a16="http://schemas.microsoft.com/office/drawing/2014/main" id="{51D34E75-8E89-A440-8A04-0E80A5BF652C}"/>
              </a:ext>
            </a:extLst>
          </p:cNvPr>
          <p:cNvSpPr>
            <a:spLocks noGrp="1"/>
          </p:cNvSpPr>
          <p:nvPr>
            <p:ph type="title"/>
          </p:nvPr>
        </p:nvSpPr>
        <p:spPr>
          <a:xfrm>
            <a:off x="0" y="-3143"/>
            <a:ext cx="9144000" cy="584669"/>
          </a:xfrm>
        </p:spPr>
        <p:txBody>
          <a:bodyPr/>
          <a:lstStyle/>
          <a:p>
            <a:r>
              <a:rPr lang="en-US" dirty="0" err="1"/>
              <a:t>ePIC</a:t>
            </a:r>
            <a:r>
              <a:rPr lang="en-US" dirty="0"/>
              <a:t> DAQ and Electronics</a:t>
            </a:r>
          </a:p>
        </p:txBody>
      </p:sp>
      <p:sp>
        <p:nvSpPr>
          <p:cNvPr id="24" name="TextBox 23">
            <a:extLst>
              <a:ext uri="{FF2B5EF4-FFF2-40B4-BE49-F238E27FC236}">
                <a16:creationId xmlns:a16="http://schemas.microsoft.com/office/drawing/2014/main" id="{DB2A1F20-716D-CC44-8ACA-C006D92A2239}"/>
              </a:ext>
            </a:extLst>
          </p:cNvPr>
          <p:cNvSpPr txBox="1"/>
          <p:nvPr/>
        </p:nvSpPr>
        <p:spPr>
          <a:xfrm>
            <a:off x="0" y="393519"/>
            <a:ext cx="6394663" cy="954107"/>
          </a:xfrm>
          <a:prstGeom prst="rect">
            <a:avLst/>
          </a:prstGeom>
          <a:noFill/>
        </p:spPr>
        <p:txBody>
          <a:bodyPr wrap="square" rtlCol="0">
            <a:spAutoFit/>
          </a:bodyPr>
          <a:lstStyle/>
          <a:p>
            <a:pPr algn="l"/>
            <a:r>
              <a:rPr lang="en-US" sz="1400" dirty="0">
                <a:solidFill>
                  <a:srgbClr val="0432FF"/>
                </a:solidFill>
                <a:latin typeface="Arial" panose="020B0604020202020204" pitchFamily="34" charset="0"/>
                <a:cs typeface="Arial" panose="020B0604020202020204" pitchFamily="34" charset="0"/>
              </a:rPr>
              <a:t>Goal: </a:t>
            </a:r>
            <a:r>
              <a:rPr lang="en-US" sz="1400" dirty="0">
                <a:latin typeface="Arial" panose="020B0604020202020204" pitchFamily="34" charset="0"/>
                <a:cs typeface="Arial" panose="020B0604020202020204" pitchFamily="34" charset="0"/>
              </a:rPr>
              <a:t>define readout chain for each subdetector</a:t>
            </a:r>
          </a:p>
          <a:p>
            <a:pPr marL="285750" indent="-285750">
              <a:buClr>
                <a:srgbClr val="0432FF"/>
              </a:buClr>
              <a:buFont typeface="Wingdings" pitchFamily="2" charset="2"/>
              <a:buChar char="Ø"/>
            </a:pPr>
            <a:r>
              <a:rPr lang="en-US" sz="1400" dirty="0">
                <a:latin typeface="Arial" panose="020B0604020202020204" pitchFamily="34" charset="0"/>
                <a:cs typeface="Arial" panose="020B0604020202020204" pitchFamily="34" charset="0"/>
              </a:rPr>
              <a:t>determine synergies between different subdetectors</a:t>
            </a:r>
          </a:p>
          <a:p>
            <a:pPr marL="742950" lvl="1" indent="-285750">
              <a:buClr>
                <a:srgbClr val="0432FF"/>
              </a:buClr>
              <a:buFont typeface="Wingdings" pitchFamily="2" charset="2"/>
              <a:buChar char="Ø"/>
            </a:pPr>
            <a:r>
              <a:rPr lang="en-US" sz="1400" dirty="0">
                <a:latin typeface="Arial" panose="020B0604020202020204" pitchFamily="34" charset="0"/>
                <a:cs typeface="Arial" panose="020B0604020202020204" pitchFamily="34" charset="0"/>
              </a:rPr>
              <a:t>synchronize different subdetectors as much as possible on FEB level </a:t>
            </a:r>
          </a:p>
          <a:p>
            <a:pPr marL="285750" indent="-285750">
              <a:buClr>
                <a:srgbClr val="0432FF"/>
              </a:buClr>
              <a:buFont typeface="Wingdings" pitchFamily="2" charset="2"/>
              <a:buChar char="Ø"/>
            </a:pPr>
            <a:r>
              <a:rPr lang="en-US" sz="1400" dirty="0">
                <a:latin typeface="Arial" panose="020B0604020202020204" pitchFamily="34" charset="0"/>
                <a:cs typeface="Arial" panose="020B0604020202020204" pitchFamily="34" charset="0"/>
              </a:rPr>
              <a:t>ensure full compatibility with streaming readout</a:t>
            </a:r>
          </a:p>
        </p:txBody>
      </p:sp>
      <p:pic>
        <p:nvPicPr>
          <p:cNvPr id="26" name="Picture 25" descr="Text&#10;&#10;Description automatically generated">
            <a:extLst>
              <a:ext uri="{FF2B5EF4-FFF2-40B4-BE49-F238E27FC236}">
                <a16:creationId xmlns:a16="http://schemas.microsoft.com/office/drawing/2014/main" id="{23EAB456-784B-A548-BF4C-6EF2A13B7D8D}"/>
              </a:ext>
            </a:extLst>
          </p:cNvPr>
          <p:cNvPicPr>
            <a:picLocks noChangeAspect="1"/>
          </p:cNvPicPr>
          <p:nvPr/>
        </p:nvPicPr>
        <p:blipFill>
          <a:blip r:embed="rId2"/>
          <a:stretch>
            <a:fillRect/>
          </a:stretch>
        </p:blipFill>
        <p:spPr>
          <a:xfrm>
            <a:off x="5552031" y="1507632"/>
            <a:ext cx="3223754" cy="1091471"/>
          </a:xfrm>
          <a:prstGeom prst="rect">
            <a:avLst/>
          </a:prstGeom>
        </p:spPr>
      </p:pic>
      <p:pic>
        <p:nvPicPr>
          <p:cNvPr id="28" name="Picture 27" descr="Graphical user interface&#10;&#10;Description automatically generated with medium confidence">
            <a:extLst>
              <a:ext uri="{FF2B5EF4-FFF2-40B4-BE49-F238E27FC236}">
                <a16:creationId xmlns:a16="http://schemas.microsoft.com/office/drawing/2014/main" id="{C00F3313-0B96-594A-9D83-ABA60BC0052C}"/>
              </a:ext>
            </a:extLst>
          </p:cNvPr>
          <p:cNvPicPr>
            <a:picLocks noChangeAspect="1"/>
          </p:cNvPicPr>
          <p:nvPr/>
        </p:nvPicPr>
        <p:blipFill>
          <a:blip r:embed="rId3"/>
          <a:stretch>
            <a:fillRect/>
          </a:stretch>
        </p:blipFill>
        <p:spPr>
          <a:xfrm>
            <a:off x="0" y="1507632"/>
            <a:ext cx="5492075" cy="2848155"/>
          </a:xfrm>
          <a:prstGeom prst="rect">
            <a:avLst/>
          </a:prstGeom>
        </p:spPr>
      </p:pic>
      <p:pic>
        <p:nvPicPr>
          <p:cNvPr id="6" name="Picture 5" descr="Table&#10;&#10;Description automatically generated">
            <a:extLst>
              <a:ext uri="{FF2B5EF4-FFF2-40B4-BE49-F238E27FC236}">
                <a16:creationId xmlns:a16="http://schemas.microsoft.com/office/drawing/2014/main" id="{B90FA70F-03D5-D747-8439-BA1DC8C5DC4D}"/>
              </a:ext>
            </a:extLst>
          </p:cNvPr>
          <p:cNvPicPr>
            <a:picLocks noChangeAspect="1"/>
          </p:cNvPicPr>
          <p:nvPr/>
        </p:nvPicPr>
        <p:blipFill>
          <a:blip r:embed="rId4"/>
          <a:stretch>
            <a:fillRect/>
          </a:stretch>
        </p:blipFill>
        <p:spPr>
          <a:xfrm>
            <a:off x="4394030" y="4099884"/>
            <a:ext cx="4799066" cy="2758116"/>
          </a:xfrm>
          <a:prstGeom prst="rect">
            <a:avLst/>
          </a:prstGeom>
        </p:spPr>
      </p:pic>
      <p:sp>
        <p:nvSpPr>
          <p:cNvPr id="29" name="TextBox 28">
            <a:extLst>
              <a:ext uri="{FF2B5EF4-FFF2-40B4-BE49-F238E27FC236}">
                <a16:creationId xmlns:a16="http://schemas.microsoft.com/office/drawing/2014/main" id="{583FA06D-97BD-3141-90F7-C4DC4FA074D5}"/>
              </a:ext>
            </a:extLst>
          </p:cNvPr>
          <p:cNvSpPr txBox="1"/>
          <p:nvPr/>
        </p:nvSpPr>
        <p:spPr>
          <a:xfrm>
            <a:off x="122569" y="4735711"/>
            <a:ext cx="4123245" cy="1631216"/>
          </a:xfrm>
          <a:prstGeom prst="rect">
            <a:avLst/>
          </a:prstGeom>
          <a:noFill/>
        </p:spPr>
        <p:txBody>
          <a:bodyPr wrap="none" rtlCol="0">
            <a:spAutoFit/>
          </a:bodyPr>
          <a:lstStyle/>
          <a:p>
            <a:pPr algn="l"/>
            <a:r>
              <a:rPr lang="en-US" sz="1600" dirty="0">
                <a:solidFill>
                  <a:srgbClr val="0000FF"/>
                </a:solidFill>
                <a:latin typeface="+mj-lt"/>
              </a:rPr>
              <a:t>Current activities:</a:t>
            </a:r>
          </a:p>
          <a:p>
            <a:pPr marL="171450" indent="-171450" algn="l">
              <a:buClr>
                <a:srgbClr val="0000FF"/>
              </a:buClr>
              <a:buFont typeface="Wingdings" pitchFamily="2" charset="2"/>
              <a:buChar char="§"/>
            </a:pPr>
            <a:r>
              <a:rPr lang="en-US" sz="1200" dirty="0">
                <a:latin typeface="+mj-lt"/>
              </a:rPr>
              <a:t>Hardware acquisition and development</a:t>
            </a:r>
          </a:p>
          <a:p>
            <a:pPr marL="171450" indent="-171450">
              <a:buClr>
                <a:srgbClr val="0000FF"/>
              </a:buClr>
              <a:buFont typeface="Wingdings" pitchFamily="2" charset="2"/>
              <a:buChar char="§"/>
            </a:pPr>
            <a:r>
              <a:rPr lang="en-US" sz="1200" dirty="0">
                <a:latin typeface="+mj-lt"/>
              </a:rPr>
              <a:t>Evaluate Timing Synchronization Feasibility </a:t>
            </a:r>
          </a:p>
          <a:p>
            <a:pPr marL="171450" indent="-171450">
              <a:buClr>
                <a:srgbClr val="0000FF"/>
              </a:buClr>
              <a:buFont typeface="Wingdings" pitchFamily="2" charset="2"/>
              <a:buChar char="§"/>
            </a:pPr>
            <a:r>
              <a:rPr lang="en-US" sz="1200" dirty="0">
                <a:latin typeface="+mj-lt"/>
              </a:rPr>
              <a:t>Need to define RDO locations </a:t>
            </a:r>
          </a:p>
          <a:p>
            <a:pPr marL="171450" indent="-171450">
              <a:buClr>
                <a:srgbClr val="0000FF"/>
              </a:buClr>
              <a:buFont typeface="Wingdings" pitchFamily="2" charset="2"/>
              <a:buChar char="§"/>
            </a:pPr>
            <a:r>
              <a:rPr lang="en-US" sz="1200" dirty="0">
                <a:latin typeface="+mj-lt"/>
              </a:rPr>
              <a:t>Determine collision data volume using reasonable data </a:t>
            </a:r>
          </a:p>
          <a:p>
            <a:pPr>
              <a:buClr>
                <a:srgbClr val="0000FF"/>
              </a:buClr>
            </a:pPr>
            <a:r>
              <a:rPr lang="en-US" sz="1200" dirty="0">
                <a:latin typeface="+mj-lt"/>
              </a:rPr>
              <a:t>    models based upon ASIC functionality </a:t>
            </a:r>
          </a:p>
          <a:p>
            <a:pPr>
              <a:buClr>
                <a:srgbClr val="0000FF"/>
              </a:buClr>
            </a:pPr>
            <a:r>
              <a:rPr lang="en-US" sz="1200" dirty="0">
                <a:latin typeface="+mj-lt"/>
              </a:rPr>
              <a:t>   </a:t>
            </a:r>
            <a:r>
              <a:rPr lang="en-US" sz="1200" dirty="0">
                <a:solidFill>
                  <a:srgbClr val="0000FF"/>
                </a:solidFill>
                <a:latin typeface="+mj-lt"/>
                <a:sym typeface="Wingdings" pitchFamily="2" charset="2"/>
              </a:rPr>
              <a:t></a:t>
            </a:r>
            <a:r>
              <a:rPr lang="en-US" sz="1200" dirty="0">
                <a:latin typeface="+mj-lt"/>
                <a:sym typeface="Wingdings" pitchFamily="2" charset="2"/>
              </a:rPr>
              <a:t> </a:t>
            </a:r>
            <a:r>
              <a:rPr lang="en-US" sz="1200" dirty="0">
                <a:latin typeface="+mj-lt"/>
              </a:rPr>
              <a:t>including beam backgrounds and noise</a:t>
            </a:r>
          </a:p>
          <a:p>
            <a:pPr>
              <a:buClr>
                <a:srgbClr val="0000FF"/>
              </a:buClr>
            </a:pPr>
            <a:endParaRPr lang="en-US" sz="1200" dirty="0">
              <a:latin typeface="+mj-lt"/>
            </a:endParaRPr>
          </a:p>
        </p:txBody>
      </p:sp>
    </p:spTree>
    <p:extLst>
      <p:ext uri="{BB962C8B-B14F-4D97-AF65-F5344CB8AC3E}">
        <p14:creationId xmlns:p14="http://schemas.microsoft.com/office/powerpoint/2010/main" val="4225362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8983D1EA-1438-0E49-8D21-62EACC7D9B50}"/>
              </a:ext>
            </a:extLst>
          </p:cNvPr>
          <p:cNvPicPr>
            <a:picLocks noChangeAspect="1"/>
          </p:cNvPicPr>
          <p:nvPr/>
        </p:nvPicPr>
        <p:blipFill>
          <a:blip r:embed="rId2"/>
          <a:stretch>
            <a:fillRect/>
          </a:stretch>
        </p:blipFill>
        <p:spPr>
          <a:xfrm>
            <a:off x="173256" y="2008377"/>
            <a:ext cx="5324165" cy="4686580"/>
          </a:xfrm>
          <a:prstGeom prst="rect">
            <a:avLst/>
          </a:prstGeom>
        </p:spPr>
      </p:pic>
      <p:sp>
        <p:nvSpPr>
          <p:cNvPr id="3" name="Slide Number Placeholder 2">
            <a:extLst>
              <a:ext uri="{FF2B5EF4-FFF2-40B4-BE49-F238E27FC236}">
                <a16:creationId xmlns:a16="http://schemas.microsoft.com/office/drawing/2014/main" id="{90F8657E-DD69-D04D-B42A-66CA517FBBDC}"/>
              </a:ext>
            </a:extLst>
          </p:cNvPr>
          <p:cNvSpPr>
            <a:spLocks noGrp="1"/>
          </p:cNvSpPr>
          <p:nvPr>
            <p:ph type="sldNum" sz="quarter" idx="12"/>
          </p:nvPr>
        </p:nvSpPr>
        <p:spPr/>
        <p:txBody>
          <a:bodyPr/>
          <a:lstStyle/>
          <a:p>
            <a:fld id="{893C5830-40F3-F04E-B2E3-10E6672BA8FF}" type="slidenum">
              <a:rPr lang="en-US" smtClean="0"/>
              <a:pPr/>
              <a:t>16</a:t>
            </a:fld>
            <a:endParaRPr lang="en-US" dirty="0"/>
          </a:p>
        </p:txBody>
      </p:sp>
      <p:sp>
        <p:nvSpPr>
          <p:cNvPr id="4" name="Title 3">
            <a:extLst>
              <a:ext uri="{FF2B5EF4-FFF2-40B4-BE49-F238E27FC236}">
                <a16:creationId xmlns:a16="http://schemas.microsoft.com/office/drawing/2014/main" id="{112091A1-0F27-DA45-B7B2-AA834D17B9A1}"/>
              </a:ext>
            </a:extLst>
          </p:cNvPr>
          <p:cNvSpPr>
            <a:spLocks noGrp="1"/>
          </p:cNvSpPr>
          <p:nvPr>
            <p:ph type="title"/>
          </p:nvPr>
        </p:nvSpPr>
        <p:spPr/>
        <p:txBody>
          <a:bodyPr>
            <a:normAutofit fontScale="90000"/>
          </a:bodyPr>
          <a:lstStyle/>
          <a:p>
            <a:r>
              <a:rPr lang="en-US" dirty="0" err="1"/>
              <a:t>ePIC</a:t>
            </a:r>
            <a:r>
              <a:rPr lang="en-US" dirty="0"/>
              <a:t>: Subdetector Readout Chains</a:t>
            </a:r>
          </a:p>
        </p:txBody>
      </p:sp>
      <p:sp>
        <p:nvSpPr>
          <p:cNvPr id="7" name="TextBox 6">
            <a:extLst>
              <a:ext uri="{FF2B5EF4-FFF2-40B4-BE49-F238E27FC236}">
                <a16:creationId xmlns:a16="http://schemas.microsoft.com/office/drawing/2014/main" id="{5EA07B90-28DF-884F-A56B-F41C05C5B4BF}"/>
              </a:ext>
            </a:extLst>
          </p:cNvPr>
          <p:cNvSpPr txBox="1"/>
          <p:nvPr/>
        </p:nvSpPr>
        <p:spPr>
          <a:xfrm>
            <a:off x="0" y="678844"/>
            <a:ext cx="4085232" cy="1631216"/>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Read-out chain questionnaire for all subdetectors following this example to be filled by experts in the service excel-sheet</a:t>
            </a:r>
          </a:p>
          <a:p>
            <a:pPr algn="l"/>
            <a:r>
              <a:rPr lang="en-US" sz="1600" dirty="0">
                <a:latin typeface="Arial" panose="020B0604020202020204" pitchFamily="34" charset="0"/>
                <a:cs typeface="Arial" panose="020B0604020202020204" pitchFamily="34" charset="0"/>
                <a:sym typeface="Wingdings" pitchFamily="2" charset="2"/>
              </a:rPr>
              <a:t> one document</a:t>
            </a:r>
          </a:p>
          <a:p>
            <a:r>
              <a:rPr lang="en-US" sz="1000" dirty="0">
                <a:latin typeface="Arial" panose="020B0604020202020204" pitchFamily="34" charset="0"/>
                <a:cs typeface="Arial" panose="020B0604020202020204" pitchFamily="34" charset="0"/>
                <a:hlinkClick r:id="rId3"/>
              </a:rPr>
              <a:t>https://wiki.bnl.gov/EPIC/index.php?title=Project_Information#Documents%3A</a:t>
            </a:r>
            <a:endParaRPr lang="en-US" sz="1000" dirty="0">
              <a:latin typeface="Arial" panose="020B0604020202020204" pitchFamily="34" charset="0"/>
              <a:cs typeface="Arial" panose="020B0604020202020204" pitchFamily="34" charset="0"/>
            </a:endParaRPr>
          </a:p>
          <a:p>
            <a:pPr algn="l"/>
            <a:endParaRPr lang="en-US" sz="16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C6A0D16-6A07-B64B-A9D1-DD1BF60DE863}"/>
              </a:ext>
            </a:extLst>
          </p:cNvPr>
          <p:cNvSpPr/>
          <p:nvPr/>
        </p:nvSpPr>
        <p:spPr>
          <a:xfrm>
            <a:off x="2" y="5897267"/>
            <a:ext cx="5178392" cy="369332"/>
          </a:xfrm>
          <a:prstGeom prst="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9066BB6-11B7-814E-9AA4-0ED80097876F}"/>
              </a:ext>
            </a:extLst>
          </p:cNvPr>
          <p:cNvSpPr/>
          <p:nvPr/>
        </p:nvSpPr>
        <p:spPr>
          <a:xfrm>
            <a:off x="2" y="3648388"/>
            <a:ext cx="5324166" cy="2058196"/>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1BC2C1B-B12E-F444-8800-E40B50491CB2}"/>
              </a:ext>
            </a:extLst>
          </p:cNvPr>
          <p:cNvSpPr/>
          <p:nvPr/>
        </p:nvSpPr>
        <p:spPr>
          <a:xfrm>
            <a:off x="0" y="2492638"/>
            <a:ext cx="4572001" cy="1126386"/>
          </a:xfrm>
          <a:prstGeom prst="rect">
            <a:avLst/>
          </a:prstGeom>
          <a:noFill/>
          <a:ln w="3492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334FA4-DD01-7D48-B052-5BDDC6F4B964}"/>
              </a:ext>
            </a:extLst>
          </p:cNvPr>
          <p:cNvSpPr txBox="1"/>
          <p:nvPr/>
        </p:nvSpPr>
        <p:spPr>
          <a:xfrm>
            <a:off x="5321971" y="3932963"/>
            <a:ext cx="2082621" cy="646331"/>
          </a:xfrm>
          <a:prstGeom prst="rect">
            <a:avLst/>
          </a:prstGeom>
          <a:noFill/>
        </p:spPr>
        <p:txBody>
          <a:bodyPr wrap="none" rtlCol="0">
            <a:spAutoFit/>
          </a:bodyPr>
          <a:lstStyle/>
          <a:p>
            <a:pPr algn="l"/>
            <a:r>
              <a:rPr lang="en-US" b="1" dirty="0">
                <a:solidFill>
                  <a:srgbClr val="00B0F0"/>
                </a:solidFill>
                <a:latin typeface="Arial" panose="020B0604020202020204" pitchFamily="34" charset="0"/>
                <a:cs typeface="Arial" panose="020B0604020202020204" pitchFamily="34" charset="0"/>
              </a:rPr>
              <a:t>FEB:</a:t>
            </a:r>
          </a:p>
          <a:p>
            <a:pPr algn="l"/>
            <a:r>
              <a:rPr lang="en-US" b="1" dirty="0">
                <a:solidFill>
                  <a:srgbClr val="00B0F0"/>
                </a:solidFill>
                <a:latin typeface="Arial" panose="020B0604020202020204" pitchFamily="34" charset="0"/>
                <a:cs typeface="Arial" panose="020B0604020202020204" pitchFamily="34" charset="0"/>
              </a:rPr>
              <a:t>detector specific</a:t>
            </a:r>
          </a:p>
        </p:txBody>
      </p:sp>
      <p:sp>
        <p:nvSpPr>
          <p:cNvPr id="11" name="TextBox 10">
            <a:extLst>
              <a:ext uri="{FF2B5EF4-FFF2-40B4-BE49-F238E27FC236}">
                <a16:creationId xmlns:a16="http://schemas.microsoft.com/office/drawing/2014/main" id="{0343C7D9-4B70-CB47-AB71-56A3338D23DA}"/>
              </a:ext>
            </a:extLst>
          </p:cNvPr>
          <p:cNvSpPr txBox="1"/>
          <p:nvPr/>
        </p:nvSpPr>
        <p:spPr>
          <a:xfrm>
            <a:off x="4525541" y="2827267"/>
            <a:ext cx="2082621" cy="646331"/>
          </a:xfrm>
          <a:prstGeom prst="rect">
            <a:avLst/>
          </a:prstGeom>
          <a:noFill/>
        </p:spPr>
        <p:txBody>
          <a:bodyPr wrap="none" rtlCol="0">
            <a:spAutoFit/>
          </a:bodyPr>
          <a:lstStyle/>
          <a:p>
            <a:pPr algn="l"/>
            <a:r>
              <a:rPr lang="en-US" b="1" dirty="0">
                <a:solidFill>
                  <a:srgbClr val="FFC000"/>
                </a:solidFill>
                <a:latin typeface="Arial" panose="020B0604020202020204" pitchFamily="34" charset="0"/>
                <a:cs typeface="Arial" panose="020B0604020202020204" pitchFamily="34" charset="0"/>
              </a:rPr>
              <a:t>Sensor </a:t>
            </a:r>
          </a:p>
          <a:p>
            <a:pPr algn="l"/>
            <a:r>
              <a:rPr lang="en-US" b="1" dirty="0">
                <a:solidFill>
                  <a:srgbClr val="FFC000"/>
                </a:solidFill>
                <a:latin typeface="Arial" panose="020B0604020202020204" pitchFamily="34" charset="0"/>
                <a:cs typeface="Arial" panose="020B0604020202020204" pitchFamily="34" charset="0"/>
              </a:rPr>
              <a:t>detector specific</a:t>
            </a:r>
          </a:p>
        </p:txBody>
      </p:sp>
      <p:sp>
        <p:nvSpPr>
          <p:cNvPr id="13" name="TextBox 12">
            <a:extLst>
              <a:ext uri="{FF2B5EF4-FFF2-40B4-BE49-F238E27FC236}">
                <a16:creationId xmlns:a16="http://schemas.microsoft.com/office/drawing/2014/main" id="{0E58BE60-7806-6644-88E9-EAB1064EDF8F}"/>
              </a:ext>
            </a:extLst>
          </p:cNvPr>
          <p:cNvSpPr txBox="1"/>
          <p:nvPr/>
        </p:nvSpPr>
        <p:spPr>
          <a:xfrm>
            <a:off x="5178394" y="5614965"/>
            <a:ext cx="2454518" cy="1200329"/>
          </a:xfrm>
          <a:prstGeom prst="rect">
            <a:avLst/>
          </a:prstGeom>
          <a:noFill/>
        </p:spPr>
        <p:txBody>
          <a:bodyPr wrap="none" rtlCol="0">
            <a:spAutoFit/>
          </a:bodyPr>
          <a:lstStyle/>
          <a:p>
            <a:pPr algn="l"/>
            <a:r>
              <a:rPr lang="en-US" b="1" dirty="0">
                <a:solidFill>
                  <a:srgbClr val="00B050"/>
                </a:solidFill>
                <a:latin typeface="Arial" panose="020B0604020202020204" pitchFamily="34" charset="0"/>
                <a:cs typeface="Arial" panose="020B0604020202020204" pitchFamily="34" charset="0"/>
              </a:rPr>
              <a:t>RDO:</a:t>
            </a:r>
          </a:p>
          <a:p>
            <a:pPr algn="l"/>
            <a:r>
              <a:rPr lang="en-US" b="1" dirty="0">
                <a:solidFill>
                  <a:srgbClr val="00B050"/>
                </a:solidFill>
                <a:latin typeface="Arial" panose="020B0604020202020204" pitchFamily="34" charset="0"/>
                <a:cs typeface="Arial" panose="020B0604020202020204" pitchFamily="34" charset="0"/>
              </a:rPr>
              <a:t>hopefully one board </a:t>
            </a:r>
          </a:p>
          <a:p>
            <a:pPr algn="l"/>
            <a:r>
              <a:rPr lang="en-US" b="1" dirty="0">
                <a:solidFill>
                  <a:srgbClr val="00B050"/>
                </a:solidFill>
                <a:latin typeface="Arial" panose="020B0604020202020204" pitchFamily="34" charset="0"/>
                <a:cs typeface="Arial" panose="020B0604020202020204" pitchFamily="34" charset="0"/>
              </a:rPr>
              <a:t>common to many</a:t>
            </a:r>
          </a:p>
          <a:p>
            <a:pPr algn="l"/>
            <a:r>
              <a:rPr lang="en-US" b="1" dirty="0">
                <a:solidFill>
                  <a:srgbClr val="00B050"/>
                </a:solidFill>
                <a:latin typeface="Arial" panose="020B0604020202020204" pitchFamily="34" charset="0"/>
                <a:cs typeface="Arial" panose="020B0604020202020204" pitchFamily="34" charset="0"/>
              </a:rPr>
              <a:t>subdetectors</a:t>
            </a:r>
          </a:p>
        </p:txBody>
      </p:sp>
      <p:pic>
        <p:nvPicPr>
          <p:cNvPr id="14" name="Picture 13" descr="Timeline&#10;&#10;Description automatically generated">
            <a:extLst>
              <a:ext uri="{FF2B5EF4-FFF2-40B4-BE49-F238E27FC236}">
                <a16:creationId xmlns:a16="http://schemas.microsoft.com/office/drawing/2014/main" id="{53886E0C-084B-B34E-AB13-37F21E3E6C80}"/>
              </a:ext>
            </a:extLst>
          </p:cNvPr>
          <p:cNvPicPr>
            <a:picLocks noChangeAspect="1"/>
          </p:cNvPicPr>
          <p:nvPr/>
        </p:nvPicPr>
        <p:blipFill>
          <a:blip r:embed="rId4"/>
          <a:stretch>
            <a:fillRect/>
          </a:stretch>
        </p:blipFill>
        <p:spPr>
          <a:xfrm>
            <a:off x="4311066" y="531874"/>
            <a:ext cx="4774131" cy="1976894"/>
          </a:xfrm>
          <a:prstGeom prst="rect">
            <a:avLst/>
          </a:prstGeom>
        </p:spPr>
      </p:pic>
      <p:sp>
        <p:nvSpPr>
          <p:cNvPr id="15" name="Rectangle 14">
            <a:extLst>
              <a:ext uri="{FF2B5EF4-FFF2-40B4-BE49-F238E27FC236}">
                <a16:creationId xmlns:a16="http://schemas.microsoft.com/office/drawing/2014/main" id="{B6E6E84C-2763-AA43-8FAA-D464E76CEE99}"/>
              </a:ext>
            </a:extLst>
          </p:cNvPr>
          <p:cNvSpPr/>
          <p:nvPr/>
        </p:nvSpPr>
        <p:spPr>
          <a:xfrm>
            <a:off x="4629226" y="600497"/>
            <a:ext cx="1319187" cy="1603688"/>
          </a:xfrm>
          <a:prstGeom prst="rect">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8964A7-8ECC-B24D-BB12-C8D5B9588B44}"/>
              </a:ext>
            </a:extLst>
          </p:cNvPr>
          <p:cNvSpPr/>
          <p:nvPr/>
        </p:nvSpPr>
        <p:spPr>
          <a:xfrm>
            <a:off x="6412329" y="598189"/>
            <a:ext cx="1319187" cy="1603688"/>
          </a:xfrm>
          <a:prstGeom prst="rect">
            <a:avLst/>
          </a:prstGeom>
          <a:noFill/>
          <a:ln w="349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18F543B-AE27-D447-9B68-F388562FD712}"/>
              </a:ext>
            </a:extLst>
          </p:cNvPr>
          <p:cNvSpPr txBox="1"/>
          <p:nvPr/>
        </p:nvSpPr>
        <p:spPr>
          <a:xfrm>
            <a:off x="4745262" y="616133"/>
            <a:ext cx="433132" cy="246221"/>
          </a:xfrm>
          <a:prstGeom prst="rect">
            <a:avLst/>
          </a:prstGeom>
          <a:solidFill>
            <a:schemeClr val="bg1"/>
          </a:solidFill>
        </p:spPr>
        <p:txBody>
          <a:bodyPr wrap="none" rtlCol="0">
            <a:spAutoFit/>
          </a:bodyPr>
          <a:lstStyle/>
          <a:p>
            <a:pPr algn="l"/>
            <a:r>
              <a:rPr lang="en-US" sz="1000" dirty="0">
                <a:latin typeface="Arial" panose="020B0604020202020204" pitchFamily="34" charset="0"/>
                <a:cs typeface="Arial" panose="020B0604020202020204" pitchFamily="34" charset="0"/>
              </a:rPr>
              <a:t>FEB</a:t>
            </a:r>
          </a:p>
        </p:txBody>
      </p:sp>
      <p:sp>
        <p:nvSpPr>
          <p:cNvPr id="17" name="TextBox 16">
            <a:extLst>
              <a:ext uri="{FF2B5EF4-FFF2-40B4-BE49-F238E27FC236}">
                <a16:creationId xmlns:a16="http://schemas.microsoft.com/office/drawing/2014/main" id="{5C9961FF-AFD0-0E4F-B671-FD49D70C06D1}"/>
              </a:ext>
            </a:extLst>
          </p:cNvPr>
          <p:cNvSpPr txBox="1"/>
          <p:nvPr/>
        </p:nvSpPr>
        <p:spPr>
          <a:xfrm>
            <a:off x="6851895" y="624755"/>
            <a:ext cx="470000" cy="246221"/>
          </a:xfrm>
          <a:prstGeom prst="rect">
            <a:avLst/>
          </a:prstGeom>
          <a:solidFill>
            <a:schemeClr val="bg1"/>
          </a:solidFill>
        </p:spPr>
        <p:txBody>
          <a:bodyPr wrap="none" rtlCol="0">
            <a:spAutoFit/>
          </a:bodyPr>
          <a:lstStyle/>
          <a:p>
            <a:pPr algn="l"/>
            <a:r>
              <a:rPr lang="en-US" sz="1000" dirty="0">
                <a:latin typeface="Arial" panose="020B0604020202020204" pitchFamily="34" charset="0"/>
                <a:cs typeface="Arial" panose="020B0604020202020204" pitchFamily="34" charset="0"/>
              </a:rPr>
              <a:t>RDO</a:t>
            </a:r>
          </a:p>
        </p:txBody>
      </p:sp>
    </p:spTree>
    <p:extLst>
      <p:ext uri="{BB962C8B-B14F-4D97-AF65-F5344CB8AC3E}">
        <p14:creationId xmlns:p14="http://schemas.microsoft.com/office/powerpoint/2010/main" val="4158525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9E861FAD-F528-E94E-B8D9-C2B6B88EC9EE}"/>
              </a:ext>
            </a:extLst>
          </p:cNvPr>
          <p:cNvPicPr>
            <a:picLocks noChangeAspect="1"/>
          </p:cNvPicPr>
          <p:nvPr/>
        </p:nvPicPr>
        <p:blipFill>
          <a:blip r:embed="rId2"/>
          <a:stretch>
            <a:fillRect/>
          </a:stretch>
        </p:blipFill>
        <p:spPr>
          <a:xfrm>
            <a:off x="3511802" y="4167573"/>
            <a:ext cx="2306251" cy="1532541"/>
          </a:xfrm>
          <a:prstGeom prst="rect">
            <a:avLst/>
          </a:prstGeom>
        </p:spPr>
      </p:pic>
      <p:sp>
        <p:nvSpPr>
          <p:cNvPr id="4" name="Slide Number Placeholder 3">
            <a:extLst>
              <a:ext uri="{FF2B5EF4-FFF2-40B4-BE49-F238E27FC236}">
                <a16:creationId xmlns:a16="http://schemas.microsoft.com/office/drawing/2014/main" id="{697AFA52-4419-5242-9143-0E774671CADA}"/>
              </a:ext>
            </a:extLst>
          </p:cNvPr>
          <p:cNvSpPr>
            <a:spLocks noGrp="1"/>
          </p:cNvSpPr>
          <p:nvPr>
            <p:ph type="sldNum" sz="quarter" idx="12"/>
          </p:nvPr>
        </p:nvSpPr>
        <p:spPr/>
        <p:txBody>
          <a:bodyPr/>
          <a:lstStyle/>
          <a:p>
            <a:fld id="{893C5830-40F3-F04E-B2E3-10E6672BA8FF}" type="slidenum">
              <a:rPr lang="en-US" smtClean="0"/>
              <a:t>17</a:t>
            </a:fld>
            <a:endParaRPr lang="en-US"/>
          </a:p>
        </p:txBody>
      </p:sp>
      <p:sp>
        <p:nvSpPr>
          <p:cNvPr id="2" name="Title 1"/>
          <p:cNvSpPr>
            <a:spLocks noGrp="1"/>
          </p:cNvSpPr>
          <p:nvPr>
            <p:ph type="title"/>
          </p:nvPr>
        </p:nvSpPr>
        <p:spPr/>
        <p:txBody>
          <a:bodyPr>
            <a:noAutofit/>
          </a:bodyPr>
          <a:lstStyle/>
          <a:p>
            <a:r>
              <a:rPr lang="en-US" dirty="0"/>
              <a:t>Far-forward physics at EIC </a:t>
            </a:r>
          </a:p>
        </p:txBody>
      </p:sp>
      <p:pic>
        <p:nvPicPr>
          <p:cNvPr id="5" name="Picture 4">
            <a:extLst>
              <a:ext uri="{FF2B5EF4-FFF2-40B4-BE49-F238E27FC236}">
                <a16:creationId xmlns:a16="http://schemas.microsoft.com/office/drawing/2014/main" id="{ECBF91FA-21AF-DF46-A3A8-5E96F6BF3397}"/>
              </a:ext>
            </a:extLst>
          </p:cNvPr>
          <p:cNvPicPr>
            <a:picLocks noChangeAspect="1"/>
          </p:cNvPicPr>
          <p:nvPr/>
        </p:nvPicPr>
        <p:blipFill>
          <a:blip r:embed="rId3"/>
          <a:stretch>
            <a:fillRect/>
          </a:stretch>
        </p:blipFill>
        <p:spPr>
          <a:xfrm>
            <a:off x="472323" y="1196800"/>
            <a:ext cx="1814316" cy="1289694"/>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B7651C5-7AB2-B944-9F8B-40BC8FC10486}"/>
                  </a:ext>
                </a:extLst>
              </p:cNvPr>
              <p:cNvSpPr/>
              <p:nvPr/>
            </p:nvSpPr>
            <p:spPr>
              <a:xfrm>
                <a:off x="3041362" y="3465465"/>
                <a:ext cx="3395734" cy="754053"/>
              </a:xfrm>
              <a:prstGeom prst="rect">
                <a:avLst/>
              </a:prstGeom>
            </p:spPr>
            <p:txBody>
              <a:bodyPr wrap="square">
                <a:spAutoFit/>
              </a:bodyPr>
              <a:lstStyle/>
              <a:p>
                <a:r>
                  <a:rPr lang="en-US" sz="1600" dirty="0">
                    <a:latin typeface="+mj-lt"/>
                  </a:rPr>
                  <a:t>Meson structure: </a:t>
                </a:r>
              </a:p>
              <a:p>
                <a:pPr marL="214313" indent="-214313">
                  <a:buFont typeface="Wingdings" pitchFamily="2" charset="2"/>
                  <a:buChar char="Ø"/>
                </a:pPr>
                <a:r>
                  <a:rPr lang="en-US" sz="1350" dirty="0">
                    <a:latin typeface="+mj-lt"/>
                  </a:rPr>
                  <a:t>with neutron tagging (ep</a:t>
                </a:r>
                <a14:m>
                  <m:oMath xmlns:m="http://schemas.openxmlformats.org/officeDocument/2006/math">
                    <m:r>
                      <a:rPr lang="en-US" sz="1350" i="1">
                        <a:latin typeface="Cambria Math" panose="02040503050406030204" pitchFamily="18" charset="0"/>
                        <a:ea typeface="Cambria Math" panose="02040503050406030204" pitchFamily="18" charset="0"/>
                      </a:rPr>
                      <m:t>→</m:t>
                    </m:r>
                    <m:d>
                      <m:dPr>
                        <m:ctrlPr>
                          <a:rPr lang="en-US" sz="1350" i="1">
                            <a:latin typeface="Cambria Math" panose="02040503050406030204" pitchFamily="18" charset="0"/>
                            <a:ea typeface="Cambria Math" panose="02040503050406030204" pitchFamily="18" charset="0"/>
                          </a:rPr>
                        </m:ctrlPr>
                      </m:dPr>
                      <m:e>
                        <m:r>
                          <a:rPr lang="en-US" sz="1350" i="1">
                            <a:latin typeface="Cambria Math" panose="02040503050406030204" pitchFamily="18" charset="0"/>
                            <a:ea typeface="Cambria Math" panose="02040503050406030204" pitchFamily="18" charset="0"/>
                          </a:rPr>
                          <m:t>𝜋</m:t>
                        </m:r>
                      </m:e>
                    </m:d>
                    <m:r>
                      <a:rPr lang="en-US" sz="1350" i="1">
                        <a:latin typeface="Cambria Math" panose="02040503050406030204" pitchFamily="18" charset="0"/>
                        <a:ea typeface="Cambria Math" panose="02040503050406030204" pitchFamily="18" charset="0"/>
                      </a:rPr>
                      <m:t>→</m:t>
                    </m:r>
                  </m:oMath>
                </a14:m>
                <a:r>
                  <a:rPr lang="en-US" sz="1350" dirty="0">
                    <a:latin typeface="+mj-lt"/>
                  </a:rPr>
                  <a:t>e’ n X)</a:t>
                </a:r>
              </a:p>
              <a:p>
                <a:pPr marL="214313" indent="-214313">
                  <a:buFont typeface="Wingdings" pitchFamily="2" charset="2"/>
                  <a:buChar char="Ø"/>
                </a:pPr>
                <a:r>
                  <a:rPr lang="en-US" sz="1350" dirty="0">
                    <a:latin typeface="+mj-lt"/>
                  </a:rPr>
                  <a:t>Lambda decays (</a:t>
                </a:r>
                <a14:m>
                  <m:oMath xmlns:m="http://schemas.openxmlformats.org/officeDocument/2006/math">
                    <m:r>
                      <m:rPr>
                        <m:sty m:val="p"/>
                      </m:rPr>
                      <a:rPr lang="el-GR" sz="1350" i="1">
                        <a:latin typeface="Cambria Math" panose="02040503050406030204" pitchFamily="18" charset="0"/>
                        <a:ea typeface="Cambria Math" panose="02040503050406030204" pitchFamily="18" charset="0"/>
                      </a:rPr>
                      <m:t>Λ</m:t>
                    </m:r>
                    <m:r>
                      <a:rPr lang="en-US" sz="1350" i="1">
                        <a:latin typeface="Cambria Math" panose="02040503050406030204" pitchFamily="18" charset="0"/>
                        <a:ea typeface="Cambria Math" panose="02040503050406030204" pitchFamily="18" charset="0"/>
                      </a:rPr>
                      <m:t>→</m:t>
                    </m:r>
                  </m:oMath>
                </a14:m>
                <a:r>
                  <a:rPr lang="en-US" sz="1350" dirty="0">
                    <a:latin typeface="+mj-lt"/>
                  </a:rPr>
                  <a:t>p</a:t>
                </a:r>
                <a14:m>
                  <m:oMath xmlns:m="http://schemas.openxmlformats.org/officeDocument/2006/math">
                    <m:r>
                      <a:rPr lang="en-US" sz="1350" i="1" dirty="0">
                        <a:latin typeface="Cambria Math" panose="02040503050406030204" pitchFamily="18" charset="0"/>
                        <a:ea typeface="Cambria Math" panose="02040503050406030204" pitchFamily="18" charset="0"/>
                      </a:rPr>
                      <m:t>𝜋</m:t>
                    </m:r>
                    <m:r>
                      <a:rPr lang="en-US" sz="1350" i="1" baseline="30000" dirty="0">
                        <a:latin typeface="Cambria Math" panose="02040503050406030204" pitchFamily="18" charset="0"/>
                        <a:ea typeface="Cambria Math" panose="02040503050406030204" pitchFamily="18" charset="0"/>
                      </a:rPr>
                      <m:t>−</m:t>
                    </m:r>
                  </m:oMath>
                </a14:m>
                <a:r>
                  <a:rPr lang="en-US" sz="1350" dirty="0">
                    <a:latin typeface="+mj-lt"/>
                  </a:rPr>
                  <a:t> and </a:t>
                </a:r>
                <a14:m>
                  <m:oMath xmlns:m="http://schemas.openxmlformats.org/officeDocument/2006/math">
                    <m:r>
                      <m:rPr>
                        <m:sty m:val="p"/>
                      </m:rPr>
                      <a:rPr lang="el-GR" sz="1350" i="1">
                        <a:latin typeface="Cambria Math" panose="02040503050406030204" pitchFamily="18" charset="0"/>
                        <a:ea typeface="Cambria Math" panose="02040503050406030204" pitchFamily="18" charset="0"/>
                      </a:rPr>
                      <m:t>Λ</m:t>
                    </m:r>
                    <m:r>
                      <a:rPr lang="en-US" sz="1350" i="1">
                        <a:latin typeface="Cambria Math" panose="02040503050406030204" pitchFamily="18" charset="0"/>
                        <a:ea typeface="Cambria Math" panose="02040503050406030204" pitchFamily="18" charset="0"/>
                      </a:rPr>
                      <m:t>→</m:t>
                    </m:r>
                    <m:r>
                      <m:rPr>
                        <m:sty m:val="p"/>
                      </m:rPr>
                      <a:rPr lang="en-US" sz="1350">
                        <a:latin typeface="Cambria Math" panose="02040503050406030204" pitchFamily="18" charset="0"/>
                        <a:ea typeface="Cambria Math" panose="02040503050406030204" pitchFamily="18" charset="0"/>
                      </a:rPr>
                      <m:t>n</m:t>
                    </m:r>
                    <m:r>
                      <a:rPr lang="en-US" sz="1350" i="1" dirty="0">
                        <a:latin typeface="Cambria Math" panose="02040503050406030204" pitchFamily="18" charset="0"/>
                        <a:ea typeface="Cambria Math" panose="02040503050406030204" pitchFamily="18" charset="0"/>
                      </a:rPr>
                      <m:t>𝜋</m:t>
                    </m:r>
                    <m:r>
                      <a:rPr lang="en-US" sz="1350" i="1" baseline="30000" dirty="0">
                        <a:latin typeface="Cambria Math" panose="02040503050406030204" pitchFamily="18" charset="0"/>
                        <a:ea typeface="Cambria Math" panose="02040503050406030204" pitchFamily="18" charset="0"/>
                      </a:rPr>
                      <m:t>0</m:t>
                    </m:r>
                  </m:oMath>
                </a14:m>
                <a:r>
                  <a:rPr lang="en-US" sz="1350" dirty="0">
                    <a:latin typeface="+mj-lt"/>
                  </a:rPr>
                  <a:t>)</a:t>
                </a:r>
              </a:p>
            </p:txBody>
          </p:sp>
        </mc:Choice>
        <mc:Fallback xmlns="">
          <p:sp>
            <p:nvSpPr>
              <p:cNvPr id="7" name="Rectangle 6">
                <a:extLst>
                  <a:ext uri="{FF2B5EF4-FFF2-40B4-BE49-F238E27FC236}">
                    <a16:creationId xmlns:a16="http://schemas.microsoft.com/office/drawing/2014/main" id="{EB7651C5-7AB2-B944-9F8B-40BC8FC10486}"/>
                  </a:ext>
                </a:extLst>
              </p:cNvPr>
              <p:cNvSpPr>
                <a:spLocks noRot="1" noChangeAspect="1" noMove="1" noResize="1" noEditPoints="1" noAdjustHandles="1" noChangeArrowheads="1" noChangeShapeType="1" noTextEdit="1"/>
              </p:cNvSpPr>
              <p:nvPr/>
            </p:nvSpPr>
            <p:spPr>
              <a:xfrm>
                <a:off x="3041362" y="3465465"/>
                <a:ext cx="3395734" cy="754053"/>
              </a:xfrm>
              <a:prstGeom prst="rect">
                <a:avLst/>
              </a:prstGeom>
              <a:blipFill>
                <a:blip r:embed="rId4"/>
                <a:stretch>
                  <a:fillRect l="-372" t="-1667" b="-6667"/>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CD0D097-E287-8742-B239-CD67DA040D37}"/>
              </a:ext>
            </a:extLst>
          </p:cNvPr>
          <p:cNvSpPr/>
          <p:nvPr/>
        </p:nvSpPr>
        <p:spPr>
          <a:xfrm>
            <a:off x="259488" y="646262"/>
            <a:ext cx="2238638" cy="584775"/>
          </a:xfrm>
          <a:prstGeom prst="rect">
            <a:avLst/>
          </a:prstGeom>
        </p:spPr>
        <p:txBody>
          <a:bodyPr wrap="square">
            <a:spAutoFit/>
          </a:bodyPr>
          <a:lstStyle/>
          <a:p>
            <a:r>
              <a:rPr lang="en-US" sz="1600" dirty="0">
                <a:latin typeface="+mj-lt"/>
              </a:rPr>
              <a:t> </a:t>
            </a:r>
            <a:r>
              <a:rPr lang="en-US" sz="1600" dirty="0" err="1">
                <a:latin typeface="+mj-lt"/>
              </a:rPr>
              <a:t>e+p</a:t>
            </a:r>
            <a:r>
              <a:rPr lang="en-US" sz="1600" dirty="0">
                <a:latin typeface="+mj-lt"/>
              </a:rPr>
              <a:t> DVCS events with proton tagging.</a:t>
            </a:r>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FCA6BF55-4CF7-E54E-A55E-7B4F2D230AA3}"/>
                  </a:ext>
                </a:extLst>
              </p:cNvPr>
              <p:cNvSpPr/>
              <p:nvPr/>
            </p:nvSpPr>
            <p:spPr>
              <a:xfrm>
                <a:off x="-53539" y="3379998"/>
                <a:ext cx="3220515" cy="584775"/>
              </a:xfrm>
              <a:prstGeom prst="rect">
                <a:avLst/>
              </a:prstGeom>
            </p:spPr>
            <p:txBody>
              <a:bodyPr wrap="square">
                <a:spAutoFit/>
              </a:bodyPr>
              <a:lstStyle/>
              <a:p>
                <a:r>
                  <a:rPr lang="en-US" sz="1600" dirty="0">
                    <a:latin typeface="+mj-lt"/>
                    <a:ea typeface="Comic Sans MS" charset="0"/>
                    <a:cs typeface="Comic Sans MS" charset="0"/>
                  </a:rPr>
                  <a:t> Saturation (coherent/incoherent</a:t>
                </a:r>
              </a:p>
              <a:p>
                <a:r>
                  <a:rPr lang="en-US" sz="1600" dirty="0">
                    <a:latin typeface="+mj-lt"/>
                    <a:ea typeface="Comic Sans MS" charset="0"/>
                    <a:cs typeface="Comic Sans MS" charset="0"/>
                  </a:rPr>
                  <a:t> J/</a:t>
                </a:r>
                <a14:m>
                  <m:oMath xmlns:m="http://schemas.openxmlformats.org/officeDocument/2006/math">
                    <m:r>
                      <a:rPr lang="en-US" sz="1600" i="1">
                        <a:latin typeface="Cambria Math" panose="02040503050406030204" pitchFamily="18" charset="0"/>
                        <a:ea typeface="Cambria Math" panose="02040503050406030204" pitchFamily="18" charset="0"/>
                        <a:cs typeface="Comic Sans MS" charset="0"/>
                      </a:rPr>
                      <m:t>𝜓</m:t>
                    </m:r>
                    <m:r>
                      <a:rPr lang="en-US" sz="1600" i="1">
                        <a:latin typeface="Cambria Math" panose="02040503050406030204" pitchFamily="18" charset="0"/>
                        <a:ea typeface="Cambria Math" panose="02040503050406030204" pitchFamily="18" charset="0"/>
                        <a:cs typeface="Comic Sans MS" charset="0"/>
                      </a:rPr>
                      <m:t> </m:t>
                    </m:r>
                  </m:oMath>
                </a14:m>
                <a:r>
                  <a:rPr lang="en-US" sz="1600" dirty="0">
                    <a:latin typeface="+mj-lt"/>
                    <a:ea typeface="Comic Sans MS" charset="0"/>
                    <a:cs typeface="Comic Sans MS" charset="0"/>
                  </a:rPr>
                  <a:t>production) </a:t>
                </a:r>
              </a:p>
            </p:txBody>
          </p:sp>
        </mc:Choice>
        <mc:Fallback xmlns="">
          <p:sp>
            <p:nvSpPr>
              <p:cNvPr id="36" name="Rectangle 35">
                <a:extLst>
                  <a:ext uri="{FF2B5EF4-FFF2-40B4-BE49-F238E27FC236}">
                    <a16:creationId xmlns:a16="http://schemas.microsoft.com/office/drawing/2014/main" id="{FCA6BF55-4CF7-E54E-A55E-7B4F2D230AA3}"/>
                  </a:ext>
                </a:extLst>
              </p:cNvPr>
              <p:cNvSpPr>
                <a:spLocks noRot="1" noChangeAspect="1" noMove="1" noResize="1" noEditPoints="1" noAdjustHandles="1" noChangeArrowheads="1" noChangeShapeType="1" noTextEdit="1"/>
              </p:cNvSpPr>
              <p:nvPr/>
            </p:nvSpPr>
            <p:spPr>
              <a:xfrm>
                <a:off x="-53539" y="3379998"/>
                <a:ext cx="3220515" cy="584775"/>
              </a:xfrm>
              <a:prstGeom prst="rect">
                <a:avLst/>
              </a:prstGeom>
              <a:blipFill>
                <a:blip r:embed="rId5"/>
                <a:stretch>
                  <a:fillRect t="-2128" b="-12766"/>
                </a:stretch>
              </a:blipFill>
            </p:spPr>
            <p:txBody>
              <a:bodyPr/>
              <a:lstStyle/>
              <a:p>
                <a:r>
                  <a:rPr lang="en-US">
                    <a:noFill/>
                  </a:rPr>
                  <a:t> </a:t>
                </a:r>
              </a:p>
            </p:txBody>
          </p:sp>
        </mc:Fallback>
      </mc:AlternateContent>
      <p:sp>
        <p:nvSpPr>
          <p:cNvPr id="38" name="Rounded Rectangle 37">
            <a:extLst>
              <a:ext uri="{FF2B5EF4-FFF2-40B4-BE49-F238E27FC236}">
                <a16:creationId xmlns:a16="http://schemas.microsoft.com/office/drawing/2014/main" id="{92C2942E-A34A-FB4B-8205-FD946A23A798}"/>
              </a:ext>
            </a:extLst>
          </p:cNvPr>
          <p:cNvSpPr/>
          <p:nvPr/>
        </p:nvSpPr>
        <p:spPr>
          <a:xfrm>
            <a:off x="16179" y="646262"/>
            <a:ext cx="2725258" cy="1930714"/>
          </a:xfrm>
          <a:prstGeom prst="roundRect">
            <a:avLst>
              <a:gd name="adj" fmla="val 7271"/>
            </a:avLst>
          </a:prstGeom>
          <a:noFill/>
          <a:ln w="38100">
            <a:solidFill>
              <a:srgbClr val="305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Rounded Rectangle 38">
            <a:extLst>
              <a:ext uri="{FF2B5EF4-FFF2-40B4-BE49-F238E27FC236}">
                <a16:creationId xmlns:a16="http://schemas.microsoft.com/office/drawing/2014/main" id="{A63A4320-7C44-9149-B7BB-C2953F0D5AA8}"/>
              </a:ext>
            </a:extLst>
          </p:cNvPr>
          <p:cNvSpPr/>
          <p:nvPr/>
        </p:nvSpPr>
        <p:spPr>
          <a:xfrm>
            <a:off x="3077042" y="3367684"/>
            <a:ext cx="3220515" cy="2421629"/>
          </a:xfrm>
          <a:prstGeom prst="roundRect">
            <a:avLst>
              <a:gd name="adj" fmla="val 7271"/>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ounded Rectangle 39">
            <a:extLst>
              <a:ext uri="{FF2B5EF4-FFF2-40B4-BE49-F238E27FC236}">
                <a16:creationId xmlns:a16="http://schemas.microsoft.com/office/drawing/2014/main" id="{7B08BE00-0C08-E24D-B908-DB51F298E0C3}"/>
              </a:ext>
            </a:extLst>
          </p:cNvPr>
          <p:cNvSpPr/>
          <p:nvPr/>
        </p:nvSpPr>
        <p:spPr>
          <a:xfrm>
            <a:off x="51619" y="3364893"/>
            <a:ext cx="2921170" cy="2424421"/>
          </a:xfrm>
          <a:prstGeom prst="roundRect">
            <a:avLst>
              <a:gd name="adj" fmla="val 7271"/>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1" name="Group 40">
            <a:extLst>
              <a:ext uri="{FF2B5EF4-FFF2-40B4-BE49-F238E27FC236}">
                <a16:creationId xmlns:a16="http://schemas.microsoft.com/office/drawing/2014/main" id="{9C5A1AE4-8295-DF47-B400-3C2C369D0ABE}"/>
              </a:ext>
            </a:extLst>
          </p:cNvPr>
          <p:cNvGrpSpPr/>
          <p:nvPr/>
        </p:nvGrpSpPr>
        <p:grpSpPr>
          <a:xfrm>
            <a:off x="2803467" y="1442217"/>
            <a:ext cx="2626907" cy="1855471"/>
            <a:chOff x="5756371" y="3805396"/>
            <a:chExt cx="3175972" cy="2486988"/>
          </a:xfrm>
        </p:grpSpPr>
        <p:pic>
          <p:nvPicPr>
            <p:cNvPr id="42" name="Picture 41">
              <a:extLst>
                <a:ext uri="{FF2B5EF4-FFF2-40B4-BE49-F238E27FC236}">
                  <a16:creationId xmlns:a16="http://schemas.microsoft.com/office/drawing/2014/main" id="{C9C2B3D4-31E2-B54D-9903-9EB8CCA1D8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6371" y="3805396"/>
              <a:ext cx="2363758" cy="2486988"/>
            </a:xfrm>
            <a:prstGeom prst="rect">
              <a:avLst/>
            </a:prstGeom>
          </p:spPr>
        </p:pic>
        <p:sp>
          <p:nvSpPr>
            <p:cNvPr id="43" name="Right Brace 42">
              <a:extLst>
                <a:ext uri="{FF2B5EF4-FFF2-40B4-BE49-F238E27FC236}">
                  <a16:creationId xmlns:a16="http://schemas.microsoft.com/office/drawing/2014/main" id="{E96DC9F9-CA18-F649-8138-F34902A0C422}"/>
                </a:ext>
              </a:extLst>
            </p:cNvPr>
            <p:cNvSpPr/>
            <p:nvPr/>
          </p:nvSpPr>
          <p:spPr>
            <a:xfrm flipV="1">
              <a:off x="8029977" y="5157678"/>
              <a:ext cx="193183" cy="85675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sp>
          <p:nvSpPr>
            <p:cNvPr id="44" name="TextBox 43">
              <a:extLst>
                <a:ext uri="{FF2B5EF4-FFF2-40B4-BE49-F238E27FC236}">
                  <a16:creationId xmlns:a16="http://schemas.microsoft.com/office/drawing/2014/main" id="{530B1525-B689-994C-8AB9-DD96B73EAF90}"/>
                </a:ext>
              </a:extLst>
            </p:cNvPr>
            <p:cNvSpPr txBox="1"/>
            <p:nvPr/>
          </p:nvSpPr>
          <p:spPr>
            <a:xfrm>
              <a:off x="8271078" y="5370612"/>
              <a:ext cx="661265" cy="464096"/>
            </a:xfrm>
            <a:prstGeom prst="rect">
              <a:avLst/>
            </a:prstGeom>
            <a:noFill/>
          </p:spPr>
          <p:txBody>
            <a:bodyPr wrap="none" rtlCol="0">
              <a:spAutoFit/>
            </a:bodyPr>
            <a:lstStyle/>
            <a:p>
              <a:r>
                <a:rPr lang="en-US" sz="825" dirty="0"/>
                <a:t>Rapidity</a:t>
              </a:r>
            </a:p>
            <a:p>
              <a:r>
                <a:rPr lang="en-US" sz="825" dirty="0"/>
                <a:t>gap</a:t>
              </a:r>
            </a:p>
          </p:txBody>
        </p:sp>
      </p:grpSp>
      <p:sp>
        <p:nvSpPr>
          <p:cNvPr id="45" name="Rectangle 44">
            <a:extLst>
              <a:ext uri="{FF2B5EF4-FFF2-40B4-BE49-F238E27FC236}">
                <a16:creationId xmlns:a16="http://schemas.microsoft.com/office/drawing/2014/main" id="{EA5C99E5-C186-4641-A544-7D68C66CED15}"/>
              </a:ext>
            </a:extLst>
          </p:cNvPr>
          <p:cNvSpPr/>
          <p:nvPr/>
        </p:nvSpPr>
        <p:spPr>
          <a:xfrm>
            <a:off x="3558910" y="1332293"/>
            <a:ext cx="1200457" cy="338554"/>
          </a:xfrm>
          <a:prstGeom prst="rect">
            <a:avLst/>
          </a:prstGeom>
        </p:spPr>
        <p:txBody>
          <a:bodyPr wrap="none">
            <a:spAutoFit/>
          </a:bodyPr>
          <a:lstStyle/>
          <a:p>
            <a:r>
              <a:rPr lang="en-US" sz="1350" dirty="0">
                <a:latin typeface="+mj-lt"/>
              </a:rPr>
              <a:t> </a:t>
            </a:r>
            <a:r>
              <a:rPr lang="en-US" sz="1600" dirty="0">
                <a:latin typeface="+mj-lt"/>
              </a:rPr>
              <a:t>Diffraction</a:t>
            </a:r>
            <a:r>
              <a:rPr lang="en-US" sz="1350" dirty="0">
                <a:latin typeface="+mj-lt"/>
              </a:rPr>
              <a:t> </a:t>
            </a:r>
          </a:p>
        </p:txBody>
      </p:sp>
      <p:sp>
        <p:nvSpPr>
          <p:cNvPr id="46" name="Rounded Rectangle 45">
            <a:extLst>
              <a:ext uri="{FF2B5EF4-FFF2-40B4-BE49-F238E27FC236}">
                <a16:creationId xmlns:a16="http://schemas.microsoft.com/office/drawing/2014/main" id="{5CAC1A28-91FB-654D-B48F-420570C69C4B}"/>
              </a:ext>
            </a:extLst>
          </p:cNvPr>
          <p:cNvSpPr/>
          <p:nvPr/>
        </p:nvSpPr>
        <p:spPr>
          <a:xfrm>
            <a:off x="2870057" y="1361917"/>
            <a:ext cx="2598475" cy="1943666"/>
          </a:xfrm>
          <a:prstGeom prst="roundRect">
            <a:avLst>
              <a:gd name="adj" fmla="val 7271"/>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8" name="Picture 47">
            <a:extLst>
              <a:ext uri="{FF2B5EF4-FFF2-40B4-BE49-F238E27FC236}">
                <a16:creationId xmlns:a16="http://schemas.microsoft.com/office/drawing/2014/main" id="{54F1B902-B83D-A641-A64E-B048E52F4C65}"/>
              </a:ext>
            </a:extLst>
          </p:cNvPr>
          <p:cNvPicPr>
            <a:picLocks noChangeAspect="1"/>
          </p:cNvPicPr>
          <p:nvPr/>
        </p:nvPicPr>
        <p:blipFill>
          <a:blip r:embed="rId7"/>
          <a:stretch>
            <a:fillRect/>
          </a:stretch>
        </p:blipFill>
        <p:spPr>
          <a:xfrm>
            <a:off x="6250644" y="1587309"/>
            <a:ext cx="2285718" cy="1685429"/>
          </a:xfrm>
          <a:prstGeom prst="rect">
            <a:avLst/>
          </a:prstGeom>
        </p:spPr>
      </p:pic>
      <p:sp>
        <p:nvSpPr>
          <p:cNvPr id="49" name="Rectangle 48">
            <a:extLst>
              <a:ext uri="{FF2B5EF4-FFF2-40B4-BE49-F238E27FC236}">
                <a16:creationId xmlns:a16="http://schemas.microsoft.com/office/drawing/2014/main" id="{FF736A18-E5F8-B44F-B96C-D2AB85C03C89}"/>
              </a:ext>
            </a:extLst>
          </p:cNvPr>
          <p:cNvSpPr/>
          <p:nvPr/>
        </p:nvSpPr>
        <p:spPr>
          <a:xfrm>
            <a:off x="5818051" y="1119877"/>
            <a:ext cx="3309769" cy="584775"/>
          </a:xfrm>
          <a:prstGeom prst="rect">
            <a:avLst/>
          </a:prstGeom>
        </p:spPr>
        <p:txBody>
          <a:bodyPr wrap="square">
            <a:spAutoFit/>
          </a:bodyPr>
          <a:lstStyle/>
          <a:p>
            <a:r>
              <a:rPr lang="en-US" sz="1600" dirty="0" err="1">
                <a:latin typeface="+mj-lt"/>
              </a:rPr>
              <a:t>e+d</a:t>
            </a:r>
            <a:r>
              <a:rPr lang="en-US" sz="1600" dirty="0">
                <a:latin typeface="+mj-lt"/>
              </a:rPr>
              <a:t> incoherent J/Psi events with proton or neutron tagging</a:t>
            </a:r>
          </a:p>
        </p:txBody>
      </p:sp>
      <p:sp>
        <p:nvSpPr>
          <p:cNvPr id="50" name="Rounded Rectangle 49">
            <a:extLst>
              <a:ext uri="{FF2B5EF4-FFF2-40B4-BE49-F238E27FC236}">
                <a16:creationId xmlns:a16="http://schemas.microsoft.com/office/drawing/2014/main" id="{ACB0E01B-8ACE-F341-A59A-DE7C2C4B630E}"/>
              </a:ext>
            </a:extLst>
          </p:cNvPr>
          <p:cNvSpPr/>
          <p:nvPr/>
        </p:nvSpPr>
        <p:spPr>
          <a:xfrm>
            <a:off x="5695636" y="1105883"/>
            <a:ext cx="3395734" cy="2209983"/>
          </a:xfrm>
          <a:prstGeom prst="roundRect">
            <a:avLst>
              <a:gd name="adj" fmla="val 7271"/>
            </a:avLst>
          </a:prstGeom>
          <a:noFill/>
          <a:ln w="38100">
            <a:solidFill>
              <a:srgbClr val="3051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Rectangle 50">
            <a:extLst>
              <a:ext uri="{FF2B5EF4-FFF2-40B4-BE49-F238E27FC236}">
                <a16:creationId xmlns:a16="http://schemas.microsoft.com/office/drawing/2014/main" id="{2090DF70-43FE-F54E-9A26-91225476F84A}"/>
              </a:ext>
            </a:extLst>
          </p:cNvPr>
          <p:cNvSpPr/>
          <p:nvPr/>
        </p:nvSpPr>
        <p:spPr>
          <a:xfrm>
            <a:off x="6437800" y="3724615"/>
            <a:ext cx="2653570" cy="2800767"/>
          </a:xfrm>
          <a:prstGeom prst="rect">
            <a:avLst/>
          </a:prstGeom>
        </p:spPr>
        <p:txBody>
          <a:bodyPr wrap="square">
            <a:spAutoFit/>
          </a:bodyPr>
          <a:lstStyle/>
          <a:p>
            <a:r>
              <a:rPr lang="en-US" sz="1600" dirty="0">
                <a:latin typeface="+mj-lt"/>
              </a:rPr>
              <a:t>e+He3 with spectator proton tagging</a:t>
            </a:r>
            <a:r>
              <a:rPr lang="en-US" sz="1600" dirty="0">
                <a:solidFill>
                  <a:srgbClr val="FF0000"/>
                </a:solidFill>
                <a:latin typeface="+mj-lt"/>
              </a:rPr>
              <a:t>.</a:t>
            </a:r>
          </a:p>
          <a:p>
            <a:endParaRPr lang="en-US" sz="1600" dirty="0">
              <a:latin typeface="+mj-lt"/>
            </a:endParaRPr>
          </a:p>
          <a:p>
            <a:r>
              <a:rPr lang="en-US" sz="1600" dirty="0">
                <a:latin typeface="+mj-lt"/>
              </a:rPr>
              <a:t>Tagging of coherent light ions (d, He3, He4) from coherent scattering.</a:t>
            </a:r>
          </a:p>
          <a:p>
            <a:endParaRPr lang="en-US" sz="1600" dirty="0">
              <a:latin typeface="+mj-lt"/>
            </a:endParaRPr>
          </a:p>
          <a:p>
            <a:r>
              <a:rPr lang="en-US" sz="1600" dirty="0" err="1">
                <a:latin typeface="+mj-lt"/>
              </a:rPr>
              <a:t>e+Au</a:t>
            </a:r>
            <a:r>
              <a:rPr lang="en-US" sz="1600" dirty="0">
                <a:latin typeface="+mj-lt"/>
              </a:rPr>
              <a:t> events with neutron tagging to veto breakup and photon acceptance.</a:t>
            </a:r>
          </a:p>
          <a:p>
            <a:r>
              <a:rPr lang="en-US" sz="1600" dirty="0">
                <a:latin typeface="+mj-lt"/>
              </a:rPr>
              <a:t>….</a:t>
            </a:r>
          </a:p>
        </p:txBody>
      </p:sp>
      <p:pic>
        <p:nvPicPr>
          <p:cNvPr id="3" name="Picture 2">
            <a:extLst>
              <a:ext uri="{FF2B5EF4-FFF2-40B4-BE49-F238E27FC236}">
                <a16:creationId xmlns:a16="http://schemas.microsoft.com/office/drawing/2014/main" id="{048867F3-2E38-4C49-989E-67EF04911538}"/>
              </a:ext>
            </a:extLst>
          </p:cNvPr>
          <p:cNvPicPr>
            <a:picLocks noChangeAspect="1"/>
          </p:cNvPicPr>
          <p:nvPr/>
        </p:nvPicPr>
        <p:blipFill rotWithShape="1">
          <a:blip r:embed="rId8"/>
          <a:srcRect l="1435"/>
          <a:stretch/>
        </p:blipFill>
        <p:spPr>
          <a:xfrm>
            <a:off x="97576" y="4004440"/>
            <a:ext cx="2853501" cy="1568673"/>
          </a:xfrm>
          <a:prstGeom prst="rect">
            <a:avLst/>
          </a:prstGeom>
        </p:spPr>
      </p:pic>
    </p:spTree>
    <p:extLst>
      <p:ext uri="{BB962C8B-B14F-4D97-AF65-F5344CB8AC3E}">
        <p14:creationId xmlns:p14="http://schemas.microsoft.com/office/powerpoint/2010/main" val="2397602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a:extLst>
              <a:ext uri="{FF2B5EF4-FFF2-40B4-BE49-F238E27FC236}">
                <a16:creationId xmlns:a16="http://schemas.microsoft.com/office/drawing/2014/main" id="{89AF7CDA-D13A-4B40-B26E-540A207BD29E}"/>
              </a:ext>
            </a:extLst>
          </p:cNvPr>
          <p:cNvSpPr>
            <a:spLocks noGrp="1"/>
          </p:cNvSpPr>
          <p:nvPr>
            <p:ph type="sldNum" sz="quarter" idx="12"/>
          </p:nvPr>
        </p:nvSpPr>
        <p:spPr/>
        <p:txBody>
          <a:bodyPr/>
          <a:lstStyle/>
          <a:p>
            <a:fld id="{893C5830-40F3-F04E-B2E3-10E6672BA8FF}" type="slidenum">
              <a:rPr lang="en-US" smtClean="0"/>
              <a:pPr/>
              <a:t>18</a:t>
            </a:fld>
            <a:endParaRPr lang="en-US" dirty="0"/>
          </a:p>
        </p:txBody>
      </p:sp>
      <p:pic>
        <p:nvPicPr>
          <p:cNvPr id="29" name="Picture 28">
            <a:extLst>
              <a:ext uri="{FF2B5EF4-FFF2-40B4-BE49-F238E27FC236}">
                <a16:creationId xmlns:a16="http://schemas.microsoft.com/office/drawing/2014/main" id="{5285C61B-2D49-D4CD-F652-0BEA38239A2B}"/>
              </a:ext>
            </a:extLst>
          </p:cNvPr>
          <p:cNvPicPr>
            <a:picLocks noChangeAspect="1"/>
          </p:cNvPicPr>
          <p:nvPr/>
        </p:nvPicPr>
        <p:blipFill>
          <a:blip r:embed="rId2">
            <a:extLst>
              <a:ext uri="{28A0092B-C50C-407E-A947-70E740481C1C}">
                <a14:useLocalDpi xmlns:a14="http://schemas.microsoft.com/office/drawing/2010/main" val="0"/>
              </a:ext>
            </a:extLst>
          </a:blip>
          <a:srcRect l="2" r="2"/>
          <a:stretch/>
        </p:blipFill>
        <p:spPr>
          <a:xfrm>
            <a:off x="482318" y="1368028"/>
            <a:ext cx="8237476" cy="4632722"/>
          </a:xfrm>
          <a:prstGeom prst="rect">
            <a:avLst/>
          </a:prstGeom>
        </p:spPr>
      </p:pic>
      <p:sp>
        <p:nvSpPr>
          <p:cNvPr id="34" name="TextBox 33">
            <a:extLst>
              <a:ext uri="{FF2B5EF4-FFF2-40B4-BE49-F238E27FC236}">
                <a16:creationId xmlns:a16="http://schemas.microsoft.com/office/drawing/2014/main" id="{F58B232A-F7DB-44A5-7305-8009CD73DCE9}"/>
              </a:ext>
            </a:extLst>
          </p:cNvPr>
          <p:cNvSpPr txBox="1"/>
          <p:nvPr/>
        </p:nvSpPr>
        <p:spPr>
          <a:xfrm>
            <a:off x="4633789" y="5341725"/>
            <a:ext cx="1150784" cy="553998"/>
          </a:xfrm>
          <a:prstGeom prst="rect">
            <a:avLst/>
          </a:prstGeom>
          <a:solidFill>
            <a:schemeClr val="bg2"/>
          </a:solidFill>
          <a:ln w="12700">
            <a:solidFill>
              <a:schemeClr val="tx1"/>
            </a:solidFill>
          </a:ln>
        </p:spPr>
        <p:txBody>
          <a:bodyPr wrap="square" rtlCol="0">
            <a:spAutoFit/>
          </a:bodyPr>
          <a:lstStyle/>
          <a:p>
            <a:r>
              <a:rPr lang="en-US" sz="1200" dirty="0"/>
              <a:t>RCS</a:t>
            </a:r>
          </a:p>
          <a:p>
            <a:r>
              <a:rPr lang="en-US" sz="900" i="1" dirty="0"/>
              <a:t>With Detector Bypass</a:t>
            </a:r>
          </a:p>
        </p:txBody>
      </p:sp>
      <p:cxnSp>
        <p:nvCxnSpPr>
          <p:cNvPr id="35" name="Straight Arrow Connector 34">
            <a:extLst>
              <a:ext uri="{FF2B5EF4-FFF2-40B4-BE49-F238E27FC236}">
                <a16:creationId xmlns:a16="http://schemas.microsoft.com/office/drawing/2014/main" id="{F7FF3349-68D3-4D1C-55E7-8652CA946DE7}"/>
              </a:ext>
            </a:extLst>
          </p:cNvPr>
          <p:cNvCxnSpPr>
            <a:cxnSpLocks/>
          </p:cNvCxnSpPr>
          <p:nvPr/>
        </p:nvCxnSpPr>
        <p:spPr>
          <a:xfrm flipH="1" flipV="1">
            <a:off x="3393667" y="3948820"/>
            <a:ext cx="1240123" cy="15982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FFDCC74-7029-7B1F-0EB8-7AB265B73203}"/>
              </a:ext>
            </a:extLst>
          </p:cNvPr>
          <p:cNvSpPr txBox="1"/>
          <p:nvPr/>
        </p:nvSpPr>
        <p:spPr>
          <a:xfrm>
            <a:off x="7152113" y="2476257"/>
            <a:ext cx="980679" cy="646331"/>
          </a:xfrm>
          <a:prstGeom prst="rect">
            <a:avLst/>
          </a:prstGeom>
          <a:solidFill>
            <a:schemeClr val="bg2"/>
          </a:solidFill>
          <a:ln w="12700">
            <a:solidFill>
              <a:schemeClr val="tx1"/>
            </a:solidFill>
          </a:ln>
        </p:spPr>
        <p:txBody>
          <a:bodyPr wrap="square" rtlCol="0">
            <a:spAutoFit/>
          </a:bodyPr>
          <a:lstStyle/>
          <a:p>
            <a:r>
              <a:rPr lang="en-US" sz="1200" dirty="0"/>
              <a:t>HSR Injection Line</a:t>
            </a:r>
          </a:p>
        </p:txBody>
      </p:sp>
      <p:cxnSp>
        <p:nvCxnSpPr>
          <p:cNvPr id="39" name="Straight Arrow Connector 38">
            <a:extLst>
              <a:ext uri="{FF2B5EF4-FFF2-40B4-BE49-F238E27FC236}">
                <a16:creationId xmlns:a16="http://schemas.microsoft.com/office/drawing/2014/main" id="{8F22FDD0-C9E6-C35C-2705-B9D53980BD8D}"/>
              </a:ext>
            </a:extLst>
          </p:cNvPr>
          <p:cNvCxnSpPr>
            <a:cxnSpLocks/>
          </p:cNvCxnSpPr>
          <p:nvPr/>
        </p:nvCxnSpPr>
        <p:spPr>
          <a:xfrm flipH="1" flipV="1">
            <a:off x="1286394" y="4531088"/>
            <a:ext cx="496687" cy="100684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5715DE8-414B-2329-1419-3D4C2BB3291F}"/>
              </a:ext>
            </a:extLst>
          </p:cNvPr>
          <p:cNvCxnSpPr>
            <a:cxnSpLocks/>
            <a:stCxn id="41" idx="3"/>
          </p:cNvCxnSpPr>
          <p:nvPr/>
        </p:nvCxnSpPr>
        <p:spPr>
          <a:xfrm>
            <a:off x="7152112" y="1298891"/>
            <a:ext cx="242601" cy="4601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459DB67-1144-18D6-3949-D0BF4D307DEC}"/>
              </a:ext>
            </a:extLst>
          </p:cNvPr>
          <p:cNvSpPr txBox="1"/>
          <p:nvPr/>
        </p:nvSpPr>
        <p:spPr>
          <a:xfrm>
            <a:off x="5742533" y="1160391"/>
            <a:ext cx="1409579" cy="276999"/>
          </a:xfrm>
          <a:prstGeom prst="rect">
            <a:avLst/>
          </a:prstGeom>
          <a:solidFill>
            <a:schemeClr val="bg2"/>
          </a:solidFill>
          <a:ln w="12700">
            <a:solidFill>
              <a:schemeClr val="tx1"/>
            </a:solidFill>
          </a:ln>
        </p:spPr>
        <p:txBody>
          <a:bodyPr wrap="square" rtlCol="0">
            <a:spAutoFit/>
          </a:bodyPr>
          <a:lstStyle/>
          <a:p>
            <a:r>
              <a:rPr lang="en-US" sz="1200" dirty="0"/>
              <a:t>ESR Forward side</a:t>
            </a:r>
          </a:p>
        </p:txBody>
      </p:sp>
      <p:sp>
        <p:nvSpPr>
          <p:cNvPr id="43" name="TextBox 42">
            <a:extLst>
              <a:ext uri="{FF2B5EF4-FFF2-40B4-BE49-F238E27FC236}">
                <a16:creationId xmlns:a16="http://schemas.microsoft.com/office/drawing/2014/main" id="{F178ED12-4C20-4DAF-A524-445BED5434B6}"/>
              </a:ext>
            </a:extLst>
          </p:cNvPr>
          <p:cNvSpPr txBox="1"/>
          <p:nvPr/>
        </p:nvSpPr>
        <p:spPr>
          <a:xfrm>
            <a:off x="6794895" y="3120874"/>
            <a:ext cx="1551764" cy="276999"/>
          </a:xfrm>
          <a:prstGeom prst="rect">
            <a:avLst/>
          </a:prstGeom>
          <a:solidFill>
            <a:schemeClr val="bg2"/>
          </a:solidFill>
          <a:ln w="12700">
            <a:solidFill>
              <a:schemeClr val="tx1"/>
            </a:solidFill>
          </a:ln>
        </p:spPr>
        <p:txBody>
          <a:bodyPr wrap="square" rtlCol="0">
            <a:spAutoFit/>
          </a:bodyPr>
          <a:lstStyle/>
          <a:p>
            <a:r>
              <a:rPr lang="en-US" sz="1200" dirty="0"/>
              <a:t>HSR Forward Side</a:t>
            </a:r>
          </a:p>
        </p:txBody>
      </p:sp>
      <p:cxnSp>
        <p:nvCxnSpPr>
          <p:cNvPr id="44" name="Straight Arrow Connector 43">
            <a:extLst>
              <a:ext uri="{FF2B5EF4-FFF2-40B4-BE49-F238E27FC236}">
                <a16:creationId xmlns:a16="http://schemas.microsoft.com/office/drawing/2014/main" id="{1B06BAEA-2752-56BB-161C-F5823D0A2658}"/>
              </a:ext>
            </a:extLst>
          </p:cNvPr>
          <p:cNvCxnSpPr>
            <a:cxnSpLocks/>
            <a:stCxn id="43" idx="1"/>
          </p:cNvCxnSpPr>
          <p:nvPr/>
        </p:nvCxnSpPr>
        <p:spPr>
          <a:xfrm flipH="1" flipV="1">
            <a:off x="6299381" y="2476258"/>
            <a:ext cx="495514" cy="7831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AE07B5C-C3C8-B554-34CF-46F4A768B35B}"/>
              </a:ext>
            </a:extLst>
          </p:cNvPr>
          <p:cNvCxnSpPr>
            <a:cxnSpLocks/>
            <a:stCxn id="38" idx="3"/>
          </p:cNvCxnSpPr>
          <p:nvPr/>
        </p:nvCxnSpPr>
        <p:spPr>
          <a:xfrm flipV="1">
            <a:off x="8132792" y="1885990"/>
            <a:ext cx="213867" cy="9134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F96A56C-FD34-5794-F493-854B180EA2A6}"/>
              </a:ext>
            </a:extLst>
          </p:cNvPr>
          <p:cNvSpPr txBox="1"/>
          <p:nvPr/>
        </p:nvSpPr>
        <p:spPr>
          <a:xfrm>
            <a:off x="3127700" y="1267995"/>
            <a:ext cx="1506089" cy="461665"/>
          </a:xfrm>
          <a:prstGeom prst="rect">
            <a:avLst/>
          </a:prstGeom>
          <a:solidFill>
            <a:schemeClr val="bg2"/>
          </a:solidFill>
          <a:ln w="12700">
            <a:solidFill>
              <a:schemeClr val="tx1"/>
            </a:solidFill>
          </a:ln>
        </p:spPr>
        <p:txBody>
          <a:bodyPr wrap="square" rtlCol="0">
            <a:spAutoFit/>
          </a:bodyPr>
          <a:lstStyle/>
          <a:p>
            <a:r>
              <a:rPr lang="en-US" sz="1200" dirty="0"/>
              <a:t>Forward Side</a:t>
            </a:r>
          </a:p>
          <a:p>
            <a:r>
              <a:rPr lang="en-US" sz="1200" dirty="0"/>
              <a:t>SC Magnet Cryostat</a:t>
            </a:r>
          </a:p>
        </p:txBody>
      </p:sp>
      <p:cxnSp>
        <p:nvCxnSpPr>
          <p:cNvPr id="58" name="Straight Arrow Connector 57">
            <a:extLst>
              <a:ext uri="{FF2B5EF4-FFF2-40B4-BE49-F238E27FC236}">
                <a16:creationId xmlns:a16="http://schemas.microsoft.com/office/drawing/2014/main" id="{E577D3F0-62E9-B3E6-A572-94E8816A9F0E}"/>
              </a:ext>
            </a:extLst>
          </p:cNvPr>
          <p:cNvCxnSpPr>
            <a:cxnSpLocks/>
            <a:stCxn id="57" idx="3"/>
          </p:cNvCxnSpPr>
          <p:nvPr/>
        </p:nvCxnSpPr>
        <p:spPr>
          <a:xfrm>
            <a:off x="4633789" y="1498828"/>
            <a:ext cx="404539" cy="108186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767762C-EEC4-0A7A-03AB-3E365EABAB0F}"/>
              </a:ext>
            </a:extLst>
          </p:cNvPr>
          <p:cNvCxnSpPr>
            <a:cxnSpLocks/>
            <a:stCxn id="62" idx="3"/>
          </p:cNvCxnSpPr>
          <p:nvPr/>
        </p:nvCxnSpPr>
        <p:spPr>
          <a:xfrm>
            <a:off x="2745184" y="2508629"/>
            <a:ext cx="515285" cy="84237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058CDED-175D-E0EB-AA1D-B49B1FDB26B5}"/>
              </a:ext>
            </a:extLst>
          </p:cNvPr>
          <p:cNvSpPr txBox="1"/>
          <p:nvPr/>
        </p:nvSpPr>
        <p:spPr>
          <a:xfrm>
            <a:off x="1267915" y="2277796"/>
            <a:ext cx="1477269" cy="461665"/>
          </a:xfrm>
          <a:prstGeom prst="rect">
            <a:avLst/>
          </a:prstGeom>
          <a:solidFill>
            <a:schemeClr val="bg2"/>
          </a:solidFill>
          <a:ln w="12700">
            <a:solidFill>
              <a:schemeClr val="tx1"/>
            </a:solidFill>
          </a:ln>
        </p:spPr>
        <p:txBody>
          <a:bodyPr wrap="square" rtlCol="0">
            <a:spAutoFit/>
          </a:bodyPr>
          <a:lstStyle/>
          <a:p>
            <a:r>
              <a:rPr lang="en-US" sz="1200" dirty="0"/>
              <a:t>Rear Side</a:t>
            </a:r>
          </a:p>
          <a:p>
            <a:r>
              <a:rPr lang="en-US" sz="1200" dirty="0"/>
              <a:t>SC Magnet Cryostat</a:t>
            </a:r>
          </a:p>
        </p:txBody>
      </p:sp>
      <p:cxnSp>
        <p:nvCxnSpPr>
          <p:cNvPr id="64" name="Straight Arrow Connector 63">
            <a:extLst>
              <a:ext uri="{FF2B5EF4-FFF2-40B4-BE49-F238E27FC236}">
                <a16:creationId xmlns:a16="http://schemas.microsoft.com/office/drawing/2014/main" id="{2886AA0F-4FD9-1837-F37C-A245CFB1D422}"/>
              </a:ext>
            </a:extLst>
          </p:cNvPr>
          <p:cNvCxnSpPr>
            <a:cxnSpLocks/>
            <a:stCxn id="67" idx="3"/>
          </p:cNvCxnSpPr>
          <p:nvPr/>
        </p:nvCxnSpPr>
        <p:spPr>
          <a:xfrm>
            <a:off x="3556383" y="2024490"/>
            <a:ext cx="266207" cy="6333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F1D9AF43-809F-568C-BD91-6220A2A5A49C}"/>
              </a:ext>
            </a:extLst>
          </p:cNvPr>
          <p:cNvSpPr txBox="1"/>
          <p:nvPr/>
        </p:nvSpPr>
        <p:spPr>
          <a:xfrm>
            <a:off x="2316259" y="1885990"/>
            <a:ext cx="1240124" cy="276999"/>
          </a:xfrm>
          <a:prstGeom prst="rect">
            <a:avLst/>
          </a:prstGeom>
          <a:solidFill>
            <a:schemeClr val="bg2"/>
          </a:solidFill>
          <a:ln w="12700">
            <a:solidFill>
              <a:schemeClr val="tx1"/>
            </a:solidFill>
          </a:ln>
        </p:spPr>
        <p:txBody>
          <a:bodyPr wrap="square" rtlCol="0">
            <a:spAutoFit/>
          </a:bodyPr>
          <a:lstStyle/>
          <a:p>
            <a:r>
              <a:rPr lang="en-US" sz="1200" dirty="0"/>
              <a:t>Central Detector</a:t>
            </a:r>
          </a:p>
        </p:txBody>
      </p:sp>
      <p:sp>
        <p:nvSpPr>
          <p:cNvPr id="69" name="TextBox 68">
            <a:extLst>
              <a:ext uri="{FF2B5EF4-FFF2-40B4-BE49-F238E27FC236}">
                <a16:creationId xmlns:a16="http://schemas.microsoft.com/office/drawing/2014/main" id="{F0FB1E3C-B70D-1E08-11FE-70C7EFF8B2E3}"/>
              </a:ext>
            </a:extLst>
          </p:cNvPr>
          <p:cNvSpPr txBox="1"/>
          <p:nvPr/>
        </p:nvSpPr>
        <p:spPr>
          <a:xfrm>
            <a:off x="1658052" y="5436257"/>
            <a:ext cx="971842" cy="461665"/>
          </a:xfrm>
          <a:prstGeom prst="rect">
            <a:avLst/>
          </a:prstGeom>
          <a:solidFill>
            <a:schemeClr val="bg2"/>
          </a:solidFill>
          <a:ln w="12700">
            <a:solidFill>
              <a:schemeClr val="tx1"/>
            </a:solidFill>
          </a:ln>
        </p:spPr>
        <p:txBody>
          <a:bodyPr wrap="square" rtlCol="0">
            <a:spAutoFit/>
          </a:bodyPr>
          <a:lstStyle/>
          <a:p>
            <a:r>
              <a:rPr lang="en-US" sz="1200" dirty="0"/>
              <a:t>ESR Rear side</a:t>
            </a:r>
          </a:p>
        </p:txBody>
      </p:sp>
      <p:sp>
        <p:nvSpPr>
          <p:cNvPr id="74" name="TextBox 73">
            <a:extLst>
              <a:ext uri="{FF2B5EF4-FFF2-40B4-BE49-F238E27FC236}">
                <a16:creationId xmlns:a16="http://schemas.microsoft.com/office/drawing/2014/main" id="{26DBB7C0-83FA-BEDC-2599-492E9DBF4EAB}"/>
              </a:ext>
            </a:extLst>
          </p:cNvPr>
          <p:cNvSpPr txBox="1"/>
          <p:nvPr/>
        </p:nvSpPr>
        <p:spPr>
          <a:xfrm>
            <a:off x="257805" y="3360220"/>
            <a:ext cx="1010110" cy="461665"/>
          </a:xfrm>
          <a:prstGeom prst="rect">
            <a:avLst/>
          </a:prstGeom>
          <a:solidFill>
            <a:schemeClr val="bg2"/>
          </a:solidFill>
          <a:ln w="12700">
            <a:solidFill>
              <a:schemeClr val="tx1"/>
            </a:solidFill>
          </a:ln>
        </p:spPr>
        <p:txBody>
          <a:bodyPr wrap="square" rtlCol="0">
            <a:spAutoFit/>
          </a:bodyPr>
          <a:lstStyle/>
          <a:p>
            <a:r>
              <a:rPr lang="en-US" sz="1200" dirty="0"/>
              <a:t>HSR Rear Side</a:t>
            </a:r>
          </a:p>
        </p:txBody>
      </p:sp>
      <p:cxnSp>
        <p:nvCxnSpPr>
          <p:cNvPr id="75" name="Straight Arrow Connector 74">
            <a:extLst>
              <a:ext uri="{FF2B5EF4-FFF2-40B4-BE49-F238E27FC236}">
                <a16:creationId xmlns:a16="http://schemas.microsoft.com/office/drawing/2014/main" id="{A72377D3-853E-8AF0-63D0-D5A0BEC41A61}"/>
              </a:ext>
            </a:extLst>
          </p:cNvPr>
          <p:cNvCxnSpPr>
            <a:cxnSpLocks/>
            <a:stCxn id="74" idx="3"/>
          </p:cNvCxnSpPr>
          <p:nvPr/>
        </p:nvCxnSpPr>
        <p:spPr>
          <a:xfrm>
            <a:off x="1267915" y="3591053"/>
            <a:ext cx="380543" cy="35776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FEAEA8E-BB6F-4A5F-5F0E-4F269311EA7B}"/>
              </a:ext>
            </a:extLst>
          </p:cNvPr>
          <p:cNvPicPr>
            <a:picLocks noChangeAspect="1"/>
          </p:cNvPicPr>
          <p:nvPr/>
        </p:nvPicPr>
        <p:blipFill>
          <a:blip r:embed="rId3"/>
          <a:stretch>
            <a:fillRect/>
          </a:stretch>
        </p:blipFill>
        <p:spPr>
          <a:xfrm>
            <a:off x="244078" y="1079804"/>
            <a:ext cx="1671029" cy="1093709"/>
          </a:xfrm>
          <a:prstGeom prst="rect">
            <a:avLst/>
          </a:prstGeom>
        </p:spPr>
      </p:pic>
      <p:sp>
        <p:nvSpPr>
          <p:cNvPr id="4" name="Title 3">
            <a:extLst>
              <a:ext uri="{FF2B5EF4-FFF2-40B4-BE49-F238E27FC236}">
                <a16:creationId xmlns:a16="http://schemas.microsoft.com/office/drawing/2014/main" id="{8B37D644-20A5-6C49-AE22-A0CC9F54ACEF}"/>
              </a:ext>
            </a:extLst>
          </p:cNvPr>
          <p:cNvSpPr>
            <a:spLocks noGrp="1"/>
          </p:cNvSpPr>
          <p:nvPr>
            <p:ph type="title"/>
          </p:nvPr>
        </p:nvSpPr>
        <p:spPr/>
        <p:txBody>
          <a:bodyPr/>
          <a:lstStyle/>
          <a:p>
            <a:r>
              <a:rPr lang="en-US" dirty="0"/>
              <a:t>Interaction Region Layout</a:t>
            </a:r>
          </a:p>
        </p:txBody>
      </p:sp>
    </p:spTree>
    <p:extLst>
      <p:ext uri="{BB962C8B-B14F-4D97-AF65-F5344CB8AC3E}">
        <p14:creationId xmlns:p14="http://schemas.microsoft.com/office/powerpoint/2010/main" val="2769395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391949A-465D-D04F-81F0-5DE969DAAF3C}"/>
              </a:ext>
            </a:extLst>
          </p:cNvPr>
          <p:cNvSpPr>
            <a:spLocks noGrp="1"/>
          </p:cNvSpPr>
          <p:nvPr>
            <p:ph type="sldNum" sz="quarter" idx="12"/>
          </p:nvPr>
        </p:nvSpPr>
        <p:spPr/>
        <p:txBody>
          <a:bodyPr/>
          <a:lstStyle/>
          <a:p>
            <a:fld id="{893C5830-40F3-F04E-B2E3-10E6672BA8FF}" type="slidenum">
              <a:rPr lang="en-US" smtClean="0"/>
              <a:pPr/>
              <a:t>19</a:t>
            </a:fld>
            <a:endParaRPr lang="en-US"/>
          </a:p>
        </p:txBody>
      </p:sp>
      <p:sp>
        <p:nvSpPr>
          <p:cNvPr id="4" name="Title 3">
            <a:extLst>
              <a:ext uri="{FF2B5EF4-FFF2-40B4-BE49-F238E27FC236}">
                <a16:creationId xmlns:a16="http://schemas.microsoft.com/office/drawing/2014/main" id="{8C347FD0-FEF4-9A4B-9868-B20545C2DF6C}"/>
              </a:ext>
            </a:extLst>
          </p:cNvPr>
          <p:cNvSpPr>
            <a:spLocks noGrp="1"/>
          </p:cNvSpPr>
          <p:nvPr>
            <p:ph type="title"/>
          </p:nvPr>
        </p:nvSpPr>
        <p:spPr/>
        <p:txBody>
          <a:bodyPr/>
          <a:lstStyle/>
          <a:p>
            <a:r>
              <a:rPr lang="en-US" dirty="0"/>
              <a:t>IR-Integration and Interfaces</a:t>
            </a:r>
          </a:p>
        </p:txBody>
      </p:sp>
      <p:sp>
        <p:nvSpPr>
          <p:cNvPr id="5" name="TextBox 4">
            <a:extLst>
              <a:ext uri="{FF2B5EF4-FFF2-40B4-BE49-F238E27FC236}">
                <a16:creationId xmlns:a16="http://schemas.microsoft.com/office/drawing/2014/main" id="{D1389705-28C7-A343-B145-0C45B91E2A9F}"/>
              </a:ext>
            </a:extLst>
          </p:cNvPr>
          <p:cNvSpPr txBox="1"/>
          <p:nvPr/>
        </p:nvSpPr>
        <p:spPr>
          <a:xfrm>
            <a:off x="-20551" y="845252"/>
            <a:ext cx="4589813" cy="3323987"/>
          </a:xfrm>
          <a:prstGeom prst="rect">
            <a:avLst/>
          </a:prstGeom>
          <a:noFill/>
        </p:spPr>
        <p:txBody>
          <a:bodyPr wrap="square" rtlCol="0">
            <a:spAutoFit/>
          </a:bodyPr>
          <a:lstStyle/>
          <a:p>
            <a:pPr algn="l"/>
            <a:r>
              <a:rPr lang="en-US" dirty="0">
                <a:solidFill>
                  <a:srgbClr val="0432FF"/>
                </a:solidFill>
                <a:latin typeface="+mj-lt"/>
                <a:cs typeface="Times New Roman" panose="02020603050405020304" pitchFamily="18" charset="0"/>
              </a:rPr>
              <a:t>Space Constrains:</a:t>
            </a:r>
          </a:p>
          <a:p>
            <a:pPr marL="285750" indent="-285750" algn="l">
              <a:buClr>
                <a:srgbClr val="0432FF"/>
              </a:buClr>
              <a:buFont typeface="Wingdings" pitchFamily="2" charset="2"/>
              <a:buChar char="q"/>
            </a:pPr>
            <a:r>
              <a:rPr lang="en-US" dirty="0">
                <a:latin typeface="+mj-lt"/>
                <a:cs typeface="Times New Roman" panose="02020603050405020304" pitchFamily="18" charset="0"/>
              </a:rPr>
              <a:t>-4.5 m – IP – +5m not negotiable</a:t>
            </a:r>
          </a:p>
          <a:p>
            <a:pPr marL="285750" indent="-285750" algn="l">
              <a:buClr>
                <a:srgbClr val="0432FF"/>
              </a:buClr>
              <a:buFont typeface="Wingdings" pitchFamily="2" charset="2"/>
              <a:buChar char="q"/>
            </a:pPr>
            <a:r>
              <a:rPr lang="en-US" dirty="0">
                <a:latin typeface="+mj-lt"/>
                <a:cs typeface="Times New Roman" panose="02020603050405020304" pitchFamily="18" charset="0"/>
              </a:rPr>
              <a:t>50 cm space to 1</a:t>
            </a:r>
            <a:r>
              <a:rPr lang="en-US" baseline="30000" dirty="0">
                <a:latin typeface="+mj-lt"/>
                <a:cs typeface="Times New Roman" panose="02020603050405020304" pitchFamily="18" charset="0"/>
              </a:rPr>
              <a:t>st</a:t>
            </a:r>
            <a:r>
              <a:rPr lang="en-US" dirty="0">
                <a:latin typeface="+mj-lt"/>
                <a:cs typeface="Times New Roman" panose="02020603050405020304" pitchFamily="18" charset="0"/>
              </a:rPr>
              <a:t> IR-magnet occupied by vacuum pumps, valves, …..</a:t>
            </a:r>
          </a:p>
          <a:p>
            <a:pPr marL="285750" indent="-285750" algn="l">
              <a:buClr>
                <a:srgbClr val="0432FF"/>
              </a:buClr>
              <a:buFont typeface="Wingdings" pitchFamily="2" charset="2"/>
              <a:buChar char="q"/>
            </a:pPr>
            <a:r>
              <a:rPr lang="en-US" dirty="0">
                <a:latin typeface="+mj-lt"/>
                <a:cs typeface="Times New Roman" panose="02020603050405020304" pitchFamily="18" charset="0"/>
              </a:rPr>
              <a:t>IP moved 81 cm towards ring inside compared to RHIC; y: 432 cm above floor</a:t>
            </a:r>
          </a:p>
          <a:p>
            <a:pPr marL="285750" indent="-285750" algn="l">
              <a:buClr>
                <a:srgbClr val="0432FF"/>
              </a:buClr>
              <a:buFont typeface="Wingdings" pitchFamily="2" charset="2"/>
              <a:buChar char="q"/>
            </a:pPr>
            <a:r>
              <a:rPr lang="en-US" dirty="0">
                <a:latin typeface="+mj-lt"/>
                <a:cs typeface="Times New Roman" panose="02020603050405020304" pitchFamily="18" charset="0"/>
              </a:rPr>
              <a:t>limited installation possible in Collider Hall</a:t>
            </a:r>
          </a:p>
          <a:p>
            <a:pPr marL="742950" lvl="1" indent="-285750">
              <a:buClr>
                <a:srgbClr val="0432FF"/>
              </a:buClr>
              <a:buFont typeface="Wingdings" pitchFamily="2" charset="2"/>
              <a:buChar char="Ø"/>
            </a:pPr>
            <a:r>
              <a:rPr lang="en-US" sz="1600" dirty="0">
                <a:latin typeface="Arial" panose="020B0604020202020204" pitchFamily="34" charset="0"/>
                <a:cs typeface="Arial" panose="020B0604020202020204" pitchFamily="34" charset="0"/>
              </a:rPr>
              <a:t>endcap hadron calorimeters need to be split transverse to beam pipe</a:t>
            </a:r>
          </a:p>
          <a:p>
            <a:pPr marL="742950" lvl="1" indent="-285750">
              <a:buClr>
                <a:srgbClr val="0432FF"/>
              </a:buClr>
              <a:buFont typeface="Wingdings" pitchFamily="2" charset="2"/>
              <a:buChar char="Ø"/>
            </a:pPr>
            <a:r>
              <a:rPr lang="en-US" sz="1600" dirty="0">
                <a:latin typeface="Arial" panose="020B0604020202020204" pitchFamily="34" charset="0"/>
                <a:cs typeface="Arial" panose="020B0604020202020204" pitchFamily="34" charset="0"/>
              </a:rPr>
              <a:t>RCS vacuum needs to be broken</a:t>
            </a:r>
          </a:p>
        </p:txBody>
      </p:sp>
      <p:sp>
        <p:nvSpPr>
          <p:cNvPr id="25" name="TextBox 24">
            <a:extLst>
              <a:ext uri="{FF2B5EF4-FFF2-40B4-BE49-F238E27FC236}">
                <a16:creationId xmlns:a16="http://schemas.microsoft.com/office/drawing/2014/main" id="{1D8656EF-6DFE-2F48-934A-C4BF7EB9C23D}"/>
              </a:ext>
            </a:extLst>
          </p:cNvPr>
          <p:cNvSpPr txBox="1"/>
          <p:nvPr/>
        </p:nvSpPr>
        <p:spPr>
          <a:xfrm>
            <a:off x="0" y="4116150"/>
            <a:ext cx="6529493" cy="2031325"/>
          </a:xfrm>
          <a:prstGeom prst="rect">
            <a:avLst/>
          </a:prstGeom>
          <a:noFill/>
        </p:spPr>
        <p:txBody>
          <a:bodyPr wrap="square" rtlCol="0">
            <a:spAutoFit/>
          </a:bodyPr>
          <a:lstStyle/>
          <a:p>
            <a:pPr marL="285750" indent="-285750" algn="l">
              <a:buClr>
                <a:srgbClr val="0432FF"/>
              </a:buClr>
              <a:buFont typeface="Wingdings" pitchFamily="2" charset="2"/>
              <a:buChar char="q"/>
            </a:pPr>
            <a:r>
              <a:rPr lang="en-US" dirty="0">
                <a:latin typeface="+mj-lt"/>
                <a:cs typeface="Times New Roman" panose="02020603050405020304" pitchFamily="18" charset="0"/>
              </a:rPr>
              <a:t>9.5 long detector does not fit through the door </a:t>
            </a:r>
          </a:p>
          <a:p>
            <a:pPr marL="742950" lvl="1" indent="-285750">
              <a:buClr>
                <a:srgbClr val="0432FF"/>
              </a:buClr>
              <a:buFont typeface="Wingdings" pitchFamily="2" charset="2"/>
              <a:buChar char="Ø"/>
            </a:pPr>
            <a:r>
              <a:rPr lang="en-US" dirty="0">
                <a:latin typeface="+mj-lt"/>
                <a:cs typeface="Times New Roman" panose="02020603050405020304" pitchFamily="18" charset="0"/>
              </a:rPr>
              <a:t>Door-Size: 823 cm x 823 cm</a:t>
            </a:r>
          </a:p>
          <a:p>
            <a:pPr marL="742950" lvl="1" indent="-285750">
              <a:buClr>
                <a:srgbClr val="0432FF"/>
              </a:buClr>
              <a:buFont typeface="Wingdings" pitchFamily="2" charset="2"/>
              <a:buChar char="Ø"/>
            </a:pPr>
            <a:r>
              <a:rPr lang="en-US" dirty="0">
                <a:latin typeface="+mj-lt"/>
                <a:cs typeface="Times New Roman" panose="02020603050405020304" pitchFamily="18" charset="0"/>
              </a:rPr>
              <a:t>endcap hadron calorimeters need to stay in collider hall, if detector rolls in assembly hall</a:t>
            </a:r>
          </a:p>
          <a:p>
            <a:pPr marL="285750" indent="-285750" algn="l">
              <a:buClr>
                <a:srgbClr val="0432FF"/>
              </a:buClr>
              <a:buFont typeface="Wingdings" pitchFamily="2" charset="2"/>
              <a:buChar char="q"/>
            </a:pPr>
            <a:r>
              <a:rPr lang="en-US" dirty="0">
                <a:latin typeface="+mj-lt"/>
                <a:cs typeface="Times New Roman" panose="02020603050405020304" pitchFamily="18" charset="0"/>
              </a:rPr>
              <a:t>RCS to IP: radial distance 335.2 cm at a height of 372 cm from floor</a:t>
            </a:r>
          </a:p>
          <a:p>
            <a:pPr marL="742950" lvl="1" indent="-285750">
              <a:buClr>
                <a:srgbClr val="0432FF"/>
              </a:buClr>
              <a:buFont typeface="Wingdings" pitchFamily="2" charset="2"/>
              <a:buChar char="Ø"/>
            </a:pPr>
            <a:r>
              <a:rPr lang="en-US" dirty="0">
                <a:latin typeface="+mj-lt"/>
                <a:cs typeface="Times New Roman" panose="02020603050405020304" pitchFamily="18" charset="0"/>
              </a:rPr>
              <a:t>Maximum outer radius ~ 3.2 m</a:t>
            </a:r>
          </a:p>
        </p:txBody>
      </p:sp>
      <p:pic>
        <p:nvPicPr>
          <p:cNvPr id="8" name="Picture 7">
            <a:extLst>
              <a:ext uri="{FF2B5EF4-FFF2-40B4-BE49-F238E27FC236}">
                <a16:creationId xmlns:a16="http://schemas.microsoft.com/office/drawing/2014/main" id="{1F3F614B-2526-FD4B-9CFF-0A2F27583E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25289" y="704205"/>
            <a:ext cx="4661039" cy="2585323"/>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F0D24D47-1EBB-924A-8775-70F220A76A85}"/>
              </a:ext>
            </a:extLst>
          </p:cNvPr>
          <p:cNvPicPr>
            <a:picLocks noChangeAspect="1"/>
          </p:cNvPicPr>
          <p:nvPr/>
        </p:nvPicPr>
        <p:blipFill rotWithShape="1">
          <a:blip r:embed="rId3"/>
          <a:srcRect l="13258" r="8641"/>
          <a:stretch/>
        </p:blipFill>
        <p:spPr>
          <a:xfrm>
            <a:off x="6338119" y="3437865"/>
            <a:ext cx="2687702" cy="1892735"/>
          </a:xfrm>
          <a:prstGeom prst="rect">
            <a:avLst/>
          </a:prstGeom>
        </p:spPr>
      </p:pic>
      <p:sp>
        <p:nvSpPr>
          <p:cNvPr id="10" name="Oval 9">
            <a:extLst>
              <a:ext uri="{FF2B5EF4-FFF2-40B4-BE49-F238E27FC236}">
                <a16:creationId xmlns:a16="http://schemas.microsoft.com/office/drawing/2014/main" id="{477DABAA-1281-4B44-9957-E79B897B5EAB}"/>
              </a:ext>
            </a:extLst>
          </p:cNvPr>
          <p:cNvSpPr/>
          <p:nvPr/>
        </p:nvSpPr>
        <p:spPr>
          <a:xfrm rot="1317306">
            <a:off x="6523756" y="1768568"/>
            <a:ext cx="408700" cy="7563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4B2AA753-BAC3-B949-B4AF-4C11A624850A}"/>
              </a:ext>
            </a:extLst>
          </p:cNvPr>
          <p:cNvCxnSpPr>
            <a:cxnSpLocks/>
          </p:cNvCxnSpPr>
          <p:nvPr/>
        </p:nvCxnSpPr>
        <p:spPr>
          <a:xfrm>
            <a:off x="6624633" y="2517984"/>
            <a:ext cx="434390" cy="1119296"/>
          </a:xfrm>
          <a:prstGeom prst="straightConnector1">
            <a:avLst/>
          </a:prstGeom>
          <a:ln w="1905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37B46C3-9074-B243-81A3-41BF827F6359}"/>
              </a:ext>
            </a:extLst>
          </p:cNvPr>
          <p:cNvCxnSpPr/>
          <p:nvPr/>
        </p:nvCxnSpPr>
        <p:spPr>
          <a:xfrm>
            <a:off x="6807356" y="2542712"/>
            <a:ext cx="291254" cy="358985"/>
          </a:xfrm>
          <a:prstGeom prst="straightConnector1">
            <a:avLst/>
          </a:prstGeom>
          <a:ln w="19050">
            <a:solidFill>
              <a:srgbClr val="0000FF"/>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29FC7BD-9EF7-924B-A4FC-C94659356167}"/>
              </a:ext>
            </a:extLst>
          </p:cNvPr>
          <p:cNvSpPr txBox="1"/>
          <p:nvPr/>
        </p:nvSpPr>
        <p:spPr>
          <a:xfrm>
            <a:off x="6973396" y="2763504"/>
            <a:ext cx="615874" cy="338554"/>
          </a:xfrm>
          <a:prstGeom prst="rect">
            <a:avLst/>
          </a:prstGeom>
          <a:noFill/>
        </p:spPr>
        <p:txBody>
          <a:bodyPr wrap="none" rtlCol="0">
            <a:spAutoFit/>
          </a:bodyPr>
          <a:lstStyle/>
          <a:p>
            <a:pPr algn="l"/>
            <a:r>
              <a:rPr lang="en-US" sz="1600" dirty="0">
                <a:solidFill>
                  <a:srgbClr val="0000FF"/>
                </a:solidFill>
                <a:latin typeface="+mj-lt"/>
              </a:rPr>
              <a:t>RCS</a:t>
            </a:r>
          </a:p>
        </p:txBody>
      </p:sp>
      <p:cxnSp>
        <p:nvCxnSpPr>
          <p:cNvPr id="17" name="Straight Arrow Connector 16">
            <a:extLst>
              <a:ext uri="{FF2B5EF4-FFF2-40B4-BE49-F238E27FC236}">
                <a16:creationId xmlns:a16="http://schemas.microsoft.com/office/drawing/2014/main" id="{A33364B1-CFD7-6540-B1C6-7BB2F7EB5AB3}"/>
              </a:ext>
            </a:extLst>
          </p:cNvPr>
          <p:cNvCxnSpPr>
            <a:cxnSpLocks/>
            <a:endCxn id="20" idx="1"/>
          </p:cNvCxnSpPr>
          <p:nvPr/>
        </p:nvCxnSpPr>
        <p:spPr>
          <a:xfrm>
            <a:off x="7286468" y="2115573"/>
            <a:ext cx="671998" cy="2715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1C4DF12-7A01-4746-9522-EB59034989B9}"/>
              </a:ext>
            </a:extLst>
          </p:cNvPr>
          <p:cNvSpPr txBox="1"/>
          <p:nvPr/>
        </p:nvSpPr>
        <p:spPr>
          <a:xfrm rot="1270689">
            <a:off x="7929386" y="2388823"/>
            <a:ext cx="861133" cy="307777"/>
          </a:xfrm>
          <a:prstGeom prst="rect">
            <a:avLst/>
          </a:prstGeom>
          <a:noFill/>
        </p:spPr>
        <p:txBody>
          <a:bodyPr wrap="none" rtlCol="0">
            <a:spAutoFit/>
          </a:bodyPr>
          <a:lstStyle/>
          <a:p>
            <a:pPr algn="l"/>
            <a:r>
              <a:rPr lang="en-US" sz="1400" dirty="0">
                <a:solidFill>
                  <a:schemeClr val="bg1"/>
                </a:solidFill>
                <a:latin typeface="+mj-lt"/>
              </a:rPr>
              <a:t>Hadrons</a:t>
            </a:r>
          </a:p>
        </p:txBody>
      </p:sp>
      <p:sp>
        <p:nvSpPr>
          <p:cNvPr id="23" name="TextBox 22">
            <a:extLst>
              <a:ext uri="{FF2B5EF4-FFF2-40B4-BE49-F238E27FC236}">
                <a16:creationId xmlns:a16="http://schemas.microsoft.com/office/drawing/2014/main" id="{3F0B4EB5-1205-7449-A807-E37D610F2DD2}"/>
              </a:ext>
            </a:extLst>
          </p:cNvPr>
          <p:cNvSpPr txBox="1"/>
          <p:nvPr/>
        </p:nvSpPr>
        <p:spPr>
          <a:xfrm rot="1270689">
            <a:off x="4349423" y="947901"/>
            <a:ext cx="931665" cy="307777"/>
          </a:xfrm>
          <a:prstGeom prst="rect">
            <a:avLst/>
          </a:prstGeom>
          <a:noFill/>
        </p:spPr>
        <p:txBody>
          <a:bodyPr wrap="none" rtlCol="0">
            <a:spAutoFit/>
          </a:bodyPr>
          <a:lstStyle/>
          <a:p>
            <a:pPr algn="l"/>
            <a:r>
              <a:rPr lang="en-US" sz="1400" dirty="0">
                <a:solidFill>
                  <a:schemeClr val="bg1"/>
                </a:solidFill>
                <a:latin typeface="+mj-lt"/>
              </a:rPr>
              <a:t>Electrons</a:t>
            </a:r>
          </a:p>
        </p:txBody>
      </p:sp>
      <p:cxnSp>
        <p:nvCxnSpPr>
          <p:cNvPr id="24" name="Straight Arrow Connector 23">
            <a:extLst>
              <a:ext uri="{FF2B5EF4-FFF2-40B4-BE49-F238E27FC236}">
                <a16:creationId xmlns:a16="http://schemas.microsoft.com/office/drawing/2014/main" id="{49BF531B-5495-0D47-96AB-0C470EE18EC8}"/>
              </a:ext>
            </a:extLst>
          </p:cNvPr>
          <p:cNvCxnSpPr>
            <a:cxnSpLocks/>
          </p:cNvCxnSpPr>
          <p:nvPr/>
        </p:nvCxnSpPr>
        <p:spPr>
          <a:xfrm>
            <a:off x="5174964" y="1257460"/>
            <a:ext cx="671998" cy="271589"/>
          </a:xfrm>
          <a:prstGeom prst="straightConnector1">
            <a:avLst/>
          </a:prstGeom>
          <a:ln>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254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p:cNvSpPr>
          <p:nvPr/>
        </p:nvSpPr>
        <p:spPr bwMode="auto">
          <a:xfrm>
            <a:off x="1315470" y="571500"/>
            <a:ext cx="6527428" cy="276999"/>
          </a:xfrm>
          <a:prstGeom prst="rect">
            <a:avLst/>
          </a:prstGeom>
          <a:solidFill>
            <a:srgbClr val="0000FF"/>
          </a:solidFill>
          <a:ln>
            <a:noFill/>
          </a:ln>
        </p:spPr>
        <p:txBody>
          <a:bodyPr wrap="none" lIns="0" tIns="0" rIns="0" bIns="0">
            <a:spAutoFit/>
          </a:bodyPr>
          <a:lstStyle/>
          <a:p>
            <a:r>
              <a:rPr lang="en-US" dirty="0">
                <a:solidFill>
                  <a:srgbClr val="FFFFFF"/>
                </a:solidFill>
                <a:latin typeface="+mj-lt"/>
                <a:ea typeface="ＭＳ Ｐゴシック" charset="0"/>
                <a:cs typeface="Comic Sans MS"/>
                <a:sym typeface="Corbel Bold" charset="0"/>
              </a:rPr>
              <a:t>experimental measurements categories to address EIC physics:</a:t>
            </a:r>
          </a:p>
        </p:txBody>
      </p:sp>
      <p:sp>
        <p:nvSpPr>
          <p:cNvPr id="2" name="Title 1"/>
          <p:cNvSpPr>
            <a:spLocks noGrp="1"/>
          </p:cNvSpPr>
          <p:nvPr>
            <p:ph type="title"/>
          </p:nvPr>
        </p:nvSpPr>
        <p:spPr>
          <a:xfrm>
            <a:off x="0" y="0"/>
            <a:ext cx="9144000" cy="609600"/>
          </a:xfrm>
        </p:spPr>
        <p:txBody>
          <a:bodyPr/>
          <a:lstStyle/>
          <a:p>
            <a:r>
              <a:rPr lang="en-US" dirty="0"/>
              <a:t>What is needed experimentally?         </a:t>
            </a:r>
          </a:p>
        </p:txBody>
      </p:sp>
      <p:sp>
        <p:nvSpPr>
          <p:cNvPr id="9" name="Slide Number Placeholder 8"/>
          <p:cNvSpPr>
            <a:spLocks noGrp="1"/>
          </p:cNvSpPr>
          <p:nvPr>
            <p:ph type="sldNum" sz="quarter" idx="12"/>
          </p:nvPr>
        </p:nvSpPr>
        <p:spPr/>
        <p:txBody>
          <a:bodyPr/>
          <a:lstStyle/>
          <a:p>
            <a:fld id="{E7C2DFF1-6A7E-5841-980E-96BA788216E4}" type="slidenum">
              <a:rPr lang="en-US" smtClean="0"/>
              <a:pPr/>
              <a:t>2</a:t>
            </a:fld>
            <a:endParaRPr lang="en-US"/>
          </a:p>
        </p:txBody>
      </p:sp>
      <p:graphicFrame>
        <p:nvGraphicFramePr>
          <p:cNvPr id="3" name="Object 2"/>
          <p:cNvGraphicFramePr>
            <a:graphicFrameLocks noChangeAspect="1"/>
          </p:cNvGraphicFramePr>
          <p:nvPr/>
        </p:nvGraphicFramePr>
        <p:xfrm>
          <a:off x="7095503" y="4599862"/>
          <a:ext cx="114300" cy="165100"/>
        </p:xfrm>
        <a:graphic>
          <a:graphicData uri="http://schemas.openxmlformats.org/presentationml/2006/ole">
            <mc:AlternateContent xmlns:mc="http://schemas.openxmlformats.org/markup-compatibility/2006">
              <mc:Choice xmlns:v="urn:schemas-microsoft-com:vml" Requires="v">
                <p:oleObj spid="_x0000_s1036" name="Equation" r:id="rId3" imgW="114300" imgH="165100" progId="Equation.DSMT4">
                  <p:embed/>
                </p:oleObj>
              </mc:Choice>
              <mc:Fallback>
                <p:oleObj name="Equation" r:id="rId3" imgW="114300" imgH="165100" progId="Equation.DSMT4">
                  <p:embed/>
                  <p:pic>
                    <p:nvPicPr>
                      <p:cNvPr id="3" name="Object 2"/>
                      <p:cNvPicPr/>
                      <p:nvPr/>
                    </p:nvPicPr>
                    <p:blipFill>
                      <a:blip r:embed="rId4"/>
                      <a:stretch>
                        <a:fillRect/>
                      </a:stretch>
                    </p:blipFill>
                    <p:spPr>
                      <a:xfrm>
                        <a:off x="7095503" y="4599862"/>
                        <a:ext cx="114300" cy="165100"/>
                      </a:xfrm>
                      <a:prstGeom prst="rect">
                        <a:avLst/>
                      </a:prstGeom>
                    </p:spPr>
                  </p:pic>
                </p:oleObj>
              </mc:Fallback>
            </mc:AlternateContent>
          </a:graphicData>
        </a:graphic>
      </p:graphicFrame>
      <p:sp>
        <p:nvSpPr>
          <p:cNvPr id="31" name="Oval 30">
            <a:extLst>
              <a:ext uri="{FF2B5EF4-FFF2-40B4-BE49-F238E27FC236}">
                <a16:creationId xmlns:a16="http://schemas.microsoft.com/office/drawing/2014/main" id="{7D7A38A8-37B2-CE43-9413-62A5B1E56E6D}"/>
              </a:ext>
            </a:extLst>
          </p:cNvPr>
          <p:cNvSpPr/>
          <p:nvPr/>
        </p:nvSpPr>
        <p:spPr>
          <a:xfrm>
            <a:off x="-3559" y="968191"/>
            <a:ext cx="1891467" cy="835032"/>
          </a:xfrm>
          <a:prstGeom prst="ellipse">
            <a:avLst/>
          </a:prstGeom>
          <a:solidFill>
            <a:srgbClr val="FFFF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Parton Distributions in nucleons and nuclei</a:t>
            </a:r>
          </a:p>
        </p:txBody>
      </p:sp>
      <p:sp>
        <p:nvSpPr>
          <p:cNvPr id="32" name="Oval 31">
            <a:extLst>
              <a:ext uri="{FF2B5EF4-FFF2-40B4-BE49-F238E27FC236}">
                <a16:creationId xmlns:a16="http://schemas.microsoft.com/office/drawing/2014/main" id="{E3D1A14D-7331-034F-9011-FB9E5D57F1DE}"/>
              </a:ext>
            </a:extLst>
          </p:cNvPr>
          <p:cNvSpPr/>
          <p:nvPr/>
        </p:nvSpPr>
        <p:spPr>
          <a:xfrm>
            <a:off x="2491546" y="966483"/>
            <a:ext cx="1912311" cy="856571"/>
          </a:xfrm>
          <a:prstGeom prst="ellipse">
            <a:avLst/>
          </a:prstGeom>
          <a:solidFill>
            <a:srgbClr val="CCFFCC">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Spin and </a:t>
            </a:r>
          </a:p>
          <a:p>
            <a:pPr algn="ctr"/>
            <a:r>
              <a:rPr lang="en-US" sz="1200" b="1" dirty="0">
                <a:solidFill>
                  <a:schemeClr val="tx1"/>
                </a:solidFill>
                <a:latin typeface="+mj-lt"/>
              </a:rPr>
              <a:t>Flavor structure of nucleons and nuclei</a:t>
            </a:r>
          </a:p>
        </p:txBody>
      </p:sp>
      <p:sp>
        <p:nvSpPr>
          <p:cNvPr id="35" name="Oval 34">
            <a:extLst>
              <a:ext uri="{FF2B5EF4-FFF2-40B4-BE49-F238E27FC236}">
                <a16:creationId xmlns:a16="http://schemas.microsoft.com/office/drawing/2014/main" id="{A03B2212-A6D8-934D-BA04-B84D6A4CAF78}"/>
              </a:ext>
            </a:extLst>
          </p:cNvPr>
          <p:cNvSpPr/>
          <p:nvPr/>
        </p:nvSpPr>
        <p:spPr>
          <a:xfrm>
            <a:off x="5956816" y="967086"/>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QCD at Extreme Parton Densities - Saturation  </a:t>
            </a:r>
          </a:p>
        </p:txBody>
      </p:sp>
      <p:sp>
        <p:nvSpPr>
          <p:cNvPr id="37" name="Oval 36">
            <a:extLst>
              <a:ext uri="{FF2B5EF4-FFF2-40B4-BE49-F238E27FC236}">
                <a16:creationId xmlns:a16="http://schemas.microsoft.com/office/drawing/2014/main" id="{A7373EB7-59A9-6740-BB73-DC9C4319E6A9}"/>
              </a:ext>
            </a:extLst>
          </p:cNvPr>
          <p:cNvSpPr/>
          <p:nvPr/>
        </p:nvSpPr>
        <p:spPr>
          <a:xfrm>
            <a:off x="7491073" y="969307"/>
            <a:ext cx="1631412" cy="819666"/>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a:t>
            </a:r>
          </a:p>
          <a:p>
            <a:pPr algn="ctr"/>
            <a:r>
              <a:rPr lang="en-US" sz="1200" b="1" dirty="0">
                <a:solidFill>
                  <a:schemeClr val="tx1"/>
                </a:solidFill>
                <a:latin typeface="+mj-lt"/>
              </a:rPr>
              <a:t>Spatial Imaging</a:t>
            </a:r>
          </a:p>
        </p:txBody>
      </p:sp>
      <p:sp>
        <p:nvSpPr>
          <p:cNvPr id="44" name="Oval 43">
            <a:extLst>
              <a:ext uri="{FF2B5EF4-FFF2-40B4-BE49-F238E27FC236}">
                <a16:creationId xmlns:a16="http://schemas.microsoft.com/office/drawing/2014/main" id="{56358985-825A-5B4A-91B6-E71828720209}"/>
              </a:ext>
            </a:extLst>
          </p:cNvPr>
          <p:cNvSpPr/>
          <p:nvPr/>
        </p:nvSpPr>
        <p:spPr>
          <a:xfrm>
            <a:off x="4045937" y="970843"/>
            <a:ext cx="1788687" cy="841782"/>
          </a:xfrm>
          <a:prstGeom prst="ellipse">
            <a:avLst/>
          </a:prstGeom>
          <a:solidFill>
            <a:srgbClr val="FF6600">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Tomography Transverse Momentum Dist.</a:t>
            </a:r>
          </a:p>
        </p:txBody>
      </p:sp>
      <p:sp>
        <p:nvSpPr>
          <p:cNvPr id="41" name="Rectangle 15">
            <a:extLst>
              <a:ext uri="{FF2B5EF4-FFF2-40B4-BE49-F238E27FC236}">
                <a16:creationId xmlns:a16="http://schemas.microsoft.com/office/drawing/2014/main" id="{D6A1DD78-CAB1-794C-8CDC-C56B1E30DD2D}"/>
              </a:ext>
            </a:extLst>
          </p:cNvPr>
          <p:cNvSpPr>
            <a:spLocks/>
          </p:cNvSpPr>
          <p:nvPr/>
        </p:nvSpPr>
        <p:spPr bwMode="auto">
          <a:xfrm>
            <a:off x="127963" y="3629362"/>
            <a:ext cx="133369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inclusive DIS</a:t>
            </a:r>
          </a:p>
        </p:txBody>
      </p:sp>
      <p:sp>
        <p:nvSpPr>
          <p:cNvPr id="45" name="Rectangle 8">
            <a:extLst>
              <a:ext uri="{FF2B5EF4-FFF2-40B4-BE49-F238E27FC236}">
                <a16:creationId xmlns:a16="http://schemas.microsoft.com/office/drawing/2014/main" id="{0D6FA077-3BCC-4149-9B55-17B1CDA2CB61}"/>
              </a:ext>
            </a:extLst>
          </p:cNvPr>
          <p:cNvSpPr>
            <a:spLocks/>
          </p:cNvSpPr>
          <p:nvPr/>
        </p:nvSpPr>
        <p:spPr bwMode="auto">
          <a:xfrm>
            <a:off x="113537" y="3896265"/>
            <a:ext cx="2811667"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lepton </a:t>
            </a:r>
          </a:p>
          <a:p>
            <a:pPr>
              <a:buClr>
                <a:srgbClr val="000000"/>
              </a:buClr>
              <a:buSzPct val="125000"/>
            </a:pPr>
            <a:r>
              <a:rPr lang="en-US" sz="1400" dirty="0">
                <a:solidFill>
                  <a:srgbClr val="0432FF"/>
                </a:solidFill>
                <a:latin typeface="+mj-lt"/>
                <a:ea typeface="ＭＳ Ｐゴシック" charset="0"/>
                <a:cs typeface="Comic Sans MS"/>
                <a:sym typeface="Wingdings" pitchFamily="2" charset="2"/>
              </a:rPr>
              <a:t> event kinematics</a:t>
            </a:r>
            <a:endParaRPr lang="en-US" sz="1400" dirty="0">
              <a:solidFill>
                <a:srgbClr val="0432FF"/>
              </a:solidFill>
              <a:latin typeface="+mj-lt"/>
              <a:ea typeface="ＭＳ Ｐゴシック" charset="0"/>
              <a:cs typeface="Comic Sans MS"/>
              <a:sym typeface="Corbel" charset="0"/>
            </a:endParaRP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e-ID: e/h separation</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reach to lowest x, Q</a:t>
            </a:r>
            <a:r>
              <a:rPr lang="en-US" sz="1400" baseline="30000" dirty="0">
                <a:solidFill>
                  <a:srgbClr val="0432FF"/>
                </a:solidFill>
                <a:latin typeface="+mj-lt"/>
                <a:ea typeface="ＭＳ Ｐゴシック" charset="0"/>
                <a:cs typeface="Symbol" charset="2"/>
                <a:sym typeface="Corbel" charset="0"/>
              </a:rPr>
              <a:t>2 </a:t>
            </a:r>
            <a:r>
              <a:rPr lang="en-US" sz="1400" dirty="0">
                <a:solidFill>
                  <a:srgbClr val="0432FF"/>
                </a:solidFill>
                <a:latin typeface="+mj-lt"/>
                <a:ea typeface="ＭＳ Ｐゴシック" charset="0"/>
                <a:cs typeface="Symbol" charset="2"/>
                <a:sym typeface="Corbel" charset="0"/>
              </a:rPr>
              <a:t>impacts </a:t>
            </a:r>
          </a:p>
          <a:p>
            <a:pPr marL="457200">
              <a:buClr>
                <a:srgbClr val="000000"/>
              </a:buClr>
              <a:buSzPct val="125000"/>
            </a:pPr>
            <a:r>
              <a:rPr lang="en-US" sz="1400" dirty="0">
                <a:solidFill>
                  <a:srgbClr val="0432FF"/>
                </a:solidFill>
                <a:latin typeface="+mj-lt"/>
                <a:ea typeface="ＭＳ Ｐゴシック" charset="0"/>
                <a:cs typeface="Symbol" charset="2"/>
                <a:sym typeface="Corbel" charset="0"/>
              </a:rPr>
              <a:t>Interaction Region design</a:t>
            </a:r>
          </a:p>
        </p:txBody>
      </p:sp>
      <p:pic>
        <p:nvPicPr>
          <p:cNvPr id="46" name="Picture 3">
            <a:extLst>
              <a:ext uri="{FF2B5EF4-FFF2-40B4-BE49-F238E27FC236}">
                <a16:creationId xmlns:a16="http://schemas.microsoft.com/office/drawing/2014/main" id="{34169C2C-91D4-184D-B0F7-5DF6A287DF83}"/>
              </a:ext>
            </a:extLst>
          </p:cNvPr>
          <p:cNvPicPr>
            <a:picLocks noChangeAspect="1" noChangeArrowheads="1"/>
          </p:cNvPicPr>
          <p:nvPr/>
        </p:nvPicPr>
        <p:blipFill>
          <a:blip r:embed="rId5"/>
          <a:srcRect l="3337" t="5580" r="1112" b="697"/>
          <a:stretch>
            <a:fillRect/>
          </a:stretch>
        </p:blipFill>
        <p:spPr bwMode="auto">
          <a:xfrm>
            <a:off x="178447" y="1989441"/>
            <a:ext cx="1830110" cy="1431568"/>
          </a:xfrm>
          <a:prstGeom prst="rect">
            <a:avLst/>
          </a:prstGeom>
          <a:noFill/>
          <a:ln w="9525">
            <a:noFill/>
            <a:miter lim="800000"/>
            <a:headEnd/>
            <a:tailEnd/>
          </a:ln>
        </p:spPr>
      </p:pic>
      <p:sp>
        <p:nvSpPr>
          <p:cNvPr id="50" name="Rectangle 7">
            <a:extLst>
              <a:ext uri="{FF2B5EF4-FFF2-40B4-BE49-F238E27FC236}">
                <a16:creationId xmlns:a16="http://schemas.microsoft.com/office/drawing/2014/main" id="{AC90763E-B5F7-274E-8BE3-3C3648ECEF84}"/>
              </a:ext>
            </a:extLst>
          </p:cNvPr>
          <p:cNvSpPr>
            <a:spLocks/>
          </p:cNvSpPr>
          <p:nvPr/>
        </p:nvSpPr>
        <p:spPr bwMode="auto">
          <a:xfrm>
            <a:off x="3194116" y="3629050"/>
            <a:ext cx="1897654" cy="276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r>
              <a:rPr lang="en-US" dirty="0">
                <a:solidFill>
                  <a:srgbClr val="0000FF"/>
                </a:solidFill>
                <a:latin typeface="+mj-lt"/>
                <a:ea typeface="ＭＳ Ｐゴシック" charset="0"/>
                <a:cs typeface="Comic Sans MS"/>
                <a:sym typeface="Corbel Bold" charset="0"/>
              </a:rPr>
              <a:t>semi-inclusive DIS</a:t>
            </a:r>
          </a:p>
        </p:txBody>
      </p:sp>
      <p:sp>
        <p:nvSpPr>
          <p:cNvPr id="51" name="Rectangle 8">
            <a:extLst>
              <a:ext uri="{FF2B5EF4-FFF2-40B4-BE49-F238E27FC236}">
                <a16:creationId xmlns:a16="http://schemas.microsoft.com/office/drawing/2014/main" id="{3D9B6DD4-6BEC-1049-99CB-2CBCF2C85486}"/>
              </a:ext>
            </a:extLst>
          </p:cNvPr>
          <p:cNvSpPr>
            <a:spLocks/>
          </p:cNvSpPr>
          <p:nvPr/>
        </p:nvSpPr>
        <p:spPr bwMode="auto">
          <a:xfrm>
            <a:off x="3194116" y="3903688"/>
            <a:ext cx="2840924"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scattered lepton </a:t>
            </a:r>
          </a:p>
          <a:p>
            <a:pPr>
              <a:buClr>
                <a:srgbClr val="000000"/>
              </a:buClr>
              <a:buSzPct val="125000"/>
            </a:pPr>
            <a:r>
              <a:rPr lang="en-US" sz="1400" dirty="0">
                <a:latin typeface="+mj-lt"/>
                <a:ea typeface="ＭＳ Ｐゴシック" charset="0"/>
                <a:cs typeface="Comic Sans MS"/>
                <a:sym typeface="Corbel" charset="0"/>
              </a:rPr>
              <a:t>   and hadrons in coincidence</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z, </a:t>
            </a:r>
            <a:r>
              <a:rPr lang="en-US" sz="1400" dirty="0" err="1">
                <a:latin typeface="+mj-lt"/>
                <a:ea typeface="ＭＳ Ｐゴシック" charset="0"/>
                <a:cs typeface="Comic Sans MS"/>
                <a:sym typeface="Corbel" charset="0"/>
              </a:rPr>
              <a:t>p</a:t>
            </a:r>
            <a:r>
              <a:rPr lang="en-US" sz="1400" baseline="-25000" dirty="0" err="1">
                <a:latin typeface="+mj-lt"/>
                <a:ea typeface="ＭＳ Ｐゴシック" charset="0"/>
                <a:cs typeface="Comic Sans MS"/>
                <a:sym typeface="Corbel" charset="0"/>
              </a:rPr>
              <a:t>T</a:t>
            </a:r>
            <a:r>
              <a:rPr lang="en-US" sz="1400" dirty="0">
                <a:latin typeface="+mj-lt"/>
                <a:ea typeface="ＭＳ Ｐゴシック" charset="0"/>
                <a:cs typeface="Comic Sans MS"/>
                <a:sym typeface="Corbel" charset="0"/>
              </a:rPr>
              <a:t>, </a:t>
            </a:r>
            <a:r>
              <a:rPr lang="en-US" sz="1400" dirty="0">
                <a:latin typeface="Symbol" pitchFamily="2" charset="2"/>
                <a:ea typeface="ＭＳ Ｐゴシック" charset="0"/>
                <a:cs typeface="Symbol" charset="2"/>
                <a:sym typeface="Corbel" charset="0"/>
              </a:rPr>
              <a:t>Q</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particle identification over entire kinematic region is critical</a:t>
            </a:r>
          </a:p>
          <a:p>
            <a:pPr marL="457200"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Symbol" charset="2"/>
                <a:sym typeface="Corbel" charset="0"/>
              </a:rPr>
              <a:t>Jets: excellent E</a:t>
            </a:r>
            <a:r>
              <a:rPr lang="en-US" sz="1400" baseline="-25000" dirty="0">
                <a:solidFill>
                  <a:srgbClr val="0432FF"/>
                </a:solidFill>
                <a:latin typeface="+mj-lt"/>
                <a:ea typeface="ＭＳ Ｐゴシック" charset="0"/>
                <a:cs typeface="Symbol" charset="2"/>
                <a:sym typeface="Corbel" charset="0"/>
              </a:rPr>
              <a:t>T</a:t>
            </a:r>
            <a:r>
              <a:rPr lang="en-US" sz="1400" dirty="0">
                <a:solidFill>
                  <a:srgbClr val="0432FF"/>
                </a:solidFill>
                <a:latin typeface="+mj-lt"/>
                <a:ea typeface="ＭＳ Ｐゴシック" charset="0"/>
                <a:cs typeface="Symbol" charset="2"/>
                <a:sym typeface="Corbel" charset="0"/>
              </a:rPr>
              <a:t>, jet-energy scale</a:t>
            </a:r>
          </a:p>
        </p:txBody>
      </p:sp>
      <p:pic>
        <p:nvPicPr>
          <p:cNvPr id="49" name="Picture 30" descr="sidis-diagram.eps">
            <a:extLst>
              <a:ext uri="{FF2B5EF4-FFF2-40B4-BE49-F238E27FC236}">
                <a16:creationId xmlns:a16="http://schemas.microsoft.com/office/drawing/2014/main" id="{54D46718-1FD9-A842-85FB-14631866BFCA}"/>
              </a:ext>
            </a:extLst>
          </p:cNvPr>
          <p:cNvPicPr>
            <a:picLocks noChangeAspect="1"/>
          </p:cNvPicPr>
          <p:nvPr/>
        </p:nvPicPr>
        <p:blipFill>
          <a:blip r:embed="rId6"/>
          <a:srcRect/>
          <a:stretch>
            <a:fillRect/>
          </a:stretch>
        </p:blipFill>
        <p:spPr bwMode="auto">
          <a:xfrm>
            <a:off x="3043068" y="1991171"/>
            <a:ext cx="2085030" cy="1489307"/>
          </a:xfrm>
          <a:prstGeom prst="rect">
            <a:avLst/>
          </a:prstGeom>
          <a:noFill/>
          <a:ln w="9525">
            <a:noFill/>
            <a:miter lim="800000"/>
            <a:headEnd/>
            <a:tailEnd/>
          </a:ln>
        </p:spPr>
      </p:pic>
      <p:sp>
        <p:nvSpPr>
          <p:cNvPr id="55" name="Rectangle 11">
            <a:extLst>
              <a:ext uri="{FF2B5EF4-FFF2-40B4-BE49-F238E27FC236}">
                <a16:creationId xmlns:a16="http://schemas.microsoft.com/office/drawing/2014/main" id="{F69E9600-0096-C24C-ADB7-3E4B46C1FA2F}"/>
              </a:ext>
            </a:extLst>
          </p:cNvPr>
          <p:cNvSpPr>
            <a:spLocks/>
          </p:cNvSpPr>
          <p:nvPr/>
        </p:nvSpPr>
        <p:spPr bwMode="auto">
          <a:xfrm>
            <a:off x="6514494" y="3626220"/>
            <a:ext cx="2155828" cy="276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none" lIns="0" tIns="0" rIns="0" bIns="0">
            <a:spAutoFit/>
          </a:bodyPr>
          <a:lstStyle/>
          <a:p>
            <a:pPr algn="l"/>
            <a:r>
              <a:rPr lang="en-US" sz="1800" dirty="0">
                <a:solidFill>
                  <a:srgbClr val="0000FF"/>
                </a:solidFill>
                <a:latin typeface="+mj-lt"/>
                <a:ea typeface="ＭＳ Ｐゴシック" charset="0"/>
                <a:cs typeface="Comic Sans MS"/>
                <a:sym typeface="Corbel Bold" charset="0"/>
              </a:rPr>
              <a:t>exclusive processes </a:t>
            </a:r>
          </a:p>
        </p:txBody>
      </p:sp>
      <p:sp>
        <p:nvSpPr>
          <p:cNvPr id="56" name="Rectangle 12">
            <a:extLst>
              <a:ext uri="{FF2B5EF4-FFF2-40B4-BE49-F238E27FC236}">
                <a16:creationId xmlns:a16="http://schemas.microsoft.com/office/drawing/2014/main" id="{DF69565E-3EB1-FE4D-9203-D1E719F9BDC5}"/>
              </a:ext>
            </a:extLst>
          </p:cNvPr>
          <p:cNvSpPr>
            <a:spLocks/>
          </p:cNvSpPr>
          <p:nvPr/>
        </p:nvSpPr>
        <p:spPr bwMode="auto">
          <a:xfrm>
            <a:off x="6514495" y="3914869"/>
            <a:ext cx="2629506" cy="17235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wrap="square" lIns="0" tIns="0" rIns="0" bIns="0">
            <a:spAutoFit/>
          </a:bodyPr>
          <a:lstStyle/>
          <a:p>
            <a:pPr>
              <a:buClr>
                <a:srgbClr val="000000"/>
              </a:buClr>
              <a:buSzPct val="125000"/>
              <a:buFont typeface="Corbel" charset="0"/>
              <a:buChar char="•"/>
            </a:pPr>
            <a:r>
              <a:rPr lang="en-US" sz="1400" dirty="0">
                <a:latin typeface="+mj-lt"/>
                <a:ea typeface="ＭＳ Ｐゴシック" charset="0"/>
                <a:cs typeface="Comic Sans MS"/>
                <a:sym typeface="Corbel" charset="0"/>
              </a:rPr>
              <a:t> measure all particles in event</a:t>
            </a:r>
          </a:p>
          <a:p>
            <a:pPr>
              <a:buClr>
                <a:srgbClr val="000000"/>
              </a:buClr>
              <a:buSzPct val="125000"/>
              <a:buFont typeface="Corbel" charset="0"/>
              <a:buChar char="•"/>
            </a:pPr>
            <a:r>
              <a:rPr lang="en-US" sz="1400" dirty="0">
                <a:latin typeface="+mj-lt"/>
                <a:ea typeface="ＭＳ Ｐゴシック" charset="0"/>
                <a:cs typeface="Comic Sans MS"/>
                <a:sym typeface="Corbel" charset="0"/>
              </a:rPr>
              <a:t> multi-dimensional binning: </a:t>
            </a:r>
          </a:p>
          <a:p>
            <a:pPr>
              <a:buClr>
                <a:srgbClr val="000000"/>
              </a:buClr>
              <a:buSzPct val="125000"/>
            </a:pPr>
            <a:r>
              <a:rPr lang="en-US" sz="1400" dirty="0">
                <a:latin typeface="+mj-lt"/>
                <a:ea typeface="ＭＳ Ｐゴシック" charset="0"/>
                <a:cs typeface="Comic Sans MS"/>
                <a:sym typeface="Corbel" charset="0"/>
              </a:rPr>
              <a:t>   x, Q</a:t>
            </a:r>
            <a:r>
              <a:rPr lang="en-US" sz="1400" baseline="30000" dirty="0">
                <a:latin typeface="+mj-lt"/>
                <a:ea typeface="ＭＳ Ｐゴシック" charset="0"/>
                <a:cs typeface="Comic Sans MS"/>
                <a:sym typeface="Corbel" charset="0"/>
              </a:rPr>
              <a:t>2</a:t>
            </a:r>
            <a:r>
              <a:rPr lang="en-US" sz="1400" dirty="0">
                <a:latin typeface="+mj-lt"/>
                <a:ea typeface="ＭＳ Ｐゴシック" charset="0"/>
                <a:cs typeface="Comic Sans MS"/>
                <a:sym typeface="Corbel" charset="0"/>
              </a:rPr>
              <a:t>, t, </a:t>
            </a:r>
            <a:r>
              <a:rPr lang="en-US" sz="1400" dirty="0">
                <a:latin typeface="Symbol" pitchFamily="2" charset="2"/>
                <a:ea typeface="ＭＳ Ｐゴシック" charset="0"/>
                <a:cs typeface="Symbol" charset="2"/>
                <a:sym typeface="Corbel" charset="0"/>
              </a:rPr>
              <a:t>Q</a:t>
            </a:r>
          </a:p>
          <a:p>
            <a:pPr>
              <a:buClr>
                <a:srgbClr val="000000"/>
              </a:buClr>
              <a:buSzPct val="125000"/>
              <a:buFont typeface="Corbel" charset="0"/>
              <a:buChar char="•"/>
            </a:pPr>
            <a:r>
              <a:rPr lang="en-US" sz="1400" dirty="0">
                <a:latin typeface="+mj-lt"/>
                <a:ea typeface="ＭＳ Ｐゴシック" charset="0"/>
                <a:cs typeface="Comic Sans MS"/>
                <a:sym typeface="Corbel" charset="0"/>
              </a:rPr>
              <a:t> </a:t>
            </a:r>
            <a:r>
              <a:rPr lang="en-US" sz="1400" dirty="0">
                <a:solidFill>
                  <a:srgbClr val="0432FF"/>
                </a:solidFill>
                <a:latin typeface="+mj-lt"/>
                <a:ea typeface="ＭＳ Ｐゴシック" charset="0"/>
                <a:cs typeface="Comic Sans MS"/>
                <a:sym typeface="Corbel" charset="0"/>
              </a:rPr>
              <a:t>proton </a:t>
            </a:r>
            <a:r>
              <a:rPr lang="en-US" sz="1400" dirty="0" err="1">
                <a:solidFill>
                  <a:srgbClr val="0432FF"/>
                </a:solidFill>
                <a:latin typeface="+mj-lt"/>
                <a:ea typeface="ＭＳ Ｐゴシック" charset="0"/>
                <a:cs typeface="Comic Sans MS"/>
                <a:sym typeface="Corbel" charset="0"/>
              </a:rPr>
              <a:t>p</a:t>
            </a:r>
            <a:r>
              <a:rPr lang="en-US" sz="1400" baseline="-25000" dirty="0" err="1">
                <a:solidFill>
                  <a:srgbClr val="0432FF"/>
                </a:solidFill>
                <a:latin typeface="+mj-lt"/>
                <a:ea typeface="ＭＳ Ｐゴシック" charset="0"/>
                <a:cs typeface="Comic Sans MS"/>
                <a:sym typeface="Corbel" charset="0"/>
              </a:rPr>
              <a:t>t</a:t>
            </a:r>
            <a:r>
              <a:rPr lang="en-US" sz="1400" dirty="0">
                <a:solidFill>
                  <a:srgbClr val="0432FF"/>
                </a:solidFill>
                <a:latin typeface="+mj-lt"/>
                <a:ea typeface="ＭＳ Ｐゴシック" charset="0"/>
                <a:cs typeface="Comic Sans MS"/>
                <a:sym typeface="Corbel" charset="0"/>
              </a:rPr>
              <a:t>:  </a:t>
            </a:r>
            <a:r>
              <a:rPr lang="en-US" sz="1400" dirty="0">
                <a:latin typeface="+mj-lt"/>
                <a:ea typeface="ＭＳ Ｐゴシック" charset="0"/>
                <a:cs typeface="Comic Sans MS"/>
                <a:sym typeface="Corbel" charset="0"/>
              </a:rPr>
              <a:t>0.2 - 1.3 GeV</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cannot be detected in main detector</a:t>
            </a:r>
          </a:p>
          <a:p>
            <a:pPr lvl="1" indent="-285750">
              <a:buClr>
                <a:srgbClr val="0432FF"/>
              </a:buClr>
              <a:buSzPct val="100000"/>
              <a:buFont typeface="Wingdings" pitchFamily="2" charset="2"/>
              <a:buChar char="à"/>
            </a:pPr>
            <a:r>
              <a:rPr lang="en-US" sz="1400" dirty="0">
                <a:solidFill>
                  <a:srgbClr val="0432FF"/>
                </a:solidFill>
                <a:latin typeface="+mj-lt"/>
                <a:ea typeface="ＭＳ Ｐゴシック" charset="0"/>
                <a:cs typeface="Comic Sans MS"/>
                <a:sym typeface="Corbel" charset="0"/>
              </a:rPr>
              <a:t>strong impact </a:t>
            </a:r>
            <a:r>
              <a:rPr lang="en-US" sz="1400" dirty="0">
                <a:solidFill>
                  <a:srgbClr val="0432FF"/>
                </a:solidFill>
                <a:latin typeface="Arial" panose="020B0604020202020204" pitchFamily="34" charset="0"/>
                <a:ea typeface="ＭＳ Ｐゴシック" charset="0"/>
                <a:cs typeface="Arial" panose="020B0604020202020204" pitchFamily="34" charset="0"/>
                <a:sym typeface="Corbel" charset="0"/>
              </a:rPr>
              <a:t>on Interaction Region design</a:t>
            </a:r>
          </a:p>
        </p:txBody>
      </p:sp>
      <p:pic>
        <p:nvPicPr>
          <p:cNvPr id="54" name="Picture 53" descr="GPD.png">
            <a:extLst>
              <a:ext uri="{FF2B5EF4-FFF2-40B4-BE49-F238E27FC236}">
                <a16:creationId xmlns:a16="http://schemas.microsoft.com/office/drawing/2014/main" id="{9CA04896-6081-0E49-8E24-892D7B6C09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62016" y="1991959"/>
            <a:ext cx="2110740" cy="1257300"/>
          </a:xfrm>
          <a:prstGeom prst="rect">
            <a:avLst/>
          </a:prstGeom>
        </p:spPr>
      </p:pic>
      <p:grpSp>
        <p:nvGrpSpPr>
          <p:cNvPr id="57" name="Group 56">
            <a:extLst>
              <a:ext uri="{FF2B5EF4-FFF2-40B4-BE49-F238E27FC236}">
                <a16:creationId xmlns:a16="http://schemas.microsoft.com/office/drawing/2014/main" id="{44AED634-2012-334C-9FF2-DB46960909F3}"/>
              </a:ext>
            </a:extLst>
          </p:cNvPr>
          <p:cNvGrpSpPr/>
          <p:nvPr/>
        </p:nvGrpSpPr>
        <p:grpSpPr>
          <a:xfrm rot="16200000">
            <a:off x="4003809" y="4001699"/>
            <a:ext cx="1176883" cy="4550773"/>
            <a:chOff x="5538607" y="819097"/>
            <a:chExt cx="1176883" cy="4550773"/>
          </a:xfrm>
        </p:grpSpPr>
        <p:sp>
          <p:nvSpPr>
            <p:cNvPr id="58" name="AutoShape 19">
              <a:extLst>
                <a:ext uri="{FF2B5EF4-FFF2-40B4-BE49-F238E27FC236}">
                  <a16:creationId xmlns:a16="http://schemas.microsoft.com/office/drawing/2014/main" id="{E866973C-D855-DD48-AD9A-6FEDB826A250}"/>
                </a:ext>
              </a:extLst>
            </p:cNvPr>
            <p:cNvSpPr>
              <a:spLocks/>
            </p:cNvSpPr>
            <p:nvPr/>
          </p:nvSpPr>
          <p:spPr bwMode="auto">
            <a:xfrm rot="5400000">
              <a:off x="3851662" y="2506042"/>
              <a:ext cx="4550773" cy="1176883"/>
            </a:xfrm>
            <a:prstGeom prst="rightArrow">
              <a:avLst>
                <a:gd name="adj1" fmla="val 32000"/>
                <a:gd name="adj2" fmla="val 63778"/>
              </a:avLst>
            </a:prstGeom>
            <a:gradFill flip="none" rotWithShape="1">
              <a:gsLst>
                <a:gs pos="0">
                  <a:srgbClr val="00FF00"/>
                </a:gs>
                <a:gs pos="100000">
                  <a:srgbClr val="FF0000"/>
                </a:gs>
              </a:gsLst>
              <a:lin ang="0" scaled="1"/>
              <a:tileRect/>
            </a:gradFill>
            <a:ln w="25400" cap="flat">
              <a:solidFill>
                <a:schemeClr val="tx1"/>
              </a:solidFill>
              <a:prstDash val="solid"/>
              <a:miter lim="800000"/>
              <a:headEnd type="none" w="med" len="med"/>
              <a:tailEnd type="none" w="med" len="med"/>
            </a:ln>
          </p:spPr>
          <p:txBody>
            <a:bodyPr lIns="0" tIns="0" rIns="0" bIns="0"/>
            <a:lstStyle/>
            <a:p>
              <a:endParaRPr lang="en-US">
                <a:latin typeface="Comic Sans MS"/>
                <a:cs typeface="Comic Sans MS"/>
              </a:endParaRPr>
            </a:p>
          </p:txBody>
        </p:sp>
        <p:sp>
          <p:nvSpPr>
            <p:cNvPr id="59" name="Rectangle 20">
              <a:extLst>
                <a:ext uri="{FF2B5EF4-FFF2-40B4-BE49-F238E27FC236}">
                  <a16:creationId xmlns:a16="http://schemas.microsoft.com/office/drawing/2014/main" id="{A50CCCB1-A575-664E-93C7-4D22B47971D0}"/>
                </a:ext>
              </a:extLst>
            </p:cNvPr>
            <p:cNvSpPr>
              <a:spLocks/>
            </p:cNvSpPr>
            <p:nvPr/>
          </p:nvSpPr>
          <p:spPr bwMode="auto">
            <a:xfrm rot="5400000">
              <a:off x="4398966" y="2758964"/>
              <a:ext cx="3433031" cy="27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pPr algn="l"/>
              <a:r>
                <a:rPr lang="en-US" sz="1600" b="1" dirty="0">
                  <a:solidFill>
                    <a:schemeClr val="bg1"/>
                  </a:solidFill>
                  <a:latin typeface="+mj-lt"/>
                  <a:ea typeface="ＭＳ Ｐゴシック" charset="0"/>
                  <a:cs typeface="Corbel Bold" charset="0"/>
                  <a:sym typeface="Corbel Bold" charset="0"/>
                </a:rPr>
                <a:t>machine &amp; detector </a:t>
              </a:r>
              <a:r>
                <a:rPr lang="en-US" sz="1600" b="1" dirty="0">
                  <a:latin typeface="+mj-lt"/>
                  <a:ea typeface="ＭＳ Ｐゴシック" charset="0"/>
                  <a:cs typeface="Corbel Bold" charset="0"/>
                  <a:sym typeface="Corbel Bold" charset="0"/>
                </a:rPr>
                <a:t>requirements</a:t>
              </a:r>
            </a:p>
          </p:txBody>
        </p:sp>
      </p:grpSp>
      <p:sp>
        <p:nvSpPr>
          <p:cNvPr id="60" name="Oval 59">
            <a:extLst>
              <a:ext uri="{FF2B5EF4-FFF2-40B4-BE49-F238E27FC236}">
                <a16:creationId xmlns:a16="http://schemas.microsoft.com/office/drawing/2014/main" id="{E47DDB5A-0054-404B-96D7-0922E4A1736B}"/>
              </a:ext>
            </a:extLst>
          </p:cNvPr>
          <p:cNvSpPr/>
          <p:nvPr/>
        </p:nvSpPr>
        <p:spPr>
          <a:xfrm>
            <a:off x="8276837" y="2791429"/>
            <a:ext cx="505047" cy="470441"/>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D89537AE-561E-B44C-A934-E70B336A211C}"/>
              </a:ext>
            </a:extLst>
          </p:cNvPr>
          <p:cNvSpPr txBox="1"/>
          <p:nvPr/>
        </p:nvSpPr>
        <p:spPr>
          <a:xfrm>
            <a:off x="202202" y="5618570"/>
            <a:ext cx="1002654" cy="523220"/>
          </a:xfrm>
          <a:prstGeom prst="rect">
            <a:avLst/>
          </a:prstGeom>
          <a:noFill/>
        </p:spPr>
        <p:txBody>
          <a:bodyPr wrap="square" rtlCol="0">
            <a:spAutoFit/>
          </a:bodyPr>
          <a:lstStyle/>
          <a:p>
            <a:r>
              <a:rPr lang="en-US" sz="2800" dirty="0">
                <a:solidFill>
                  <a:srgbClr val="0000FF"/>
                </a:solidFill>
                <a:latin typeface="+mj-lt"/>
              </a:rPr>
              <a:t>∫</a:t>
            </a:r>
            <a:r>
              <a:rPr lang="en-US" sz="2800" dirty="0" err="1">
                <a:solidFill>
                  <a:srgbClr val="0000FF"/>
                </a:solidFill>
                <a:latin typeface="+mj-lt"/>
              </a:rPr>
              <a:t>Ldt</a:t>
            </a:r>
            <a:r>
              <a:rPr lang="en-US" sz="2800" dirty="0">
                <a:solidFill>
                  <a:srgbClr val="0000FF"/>
                </a:solidFill>
                <a:latin typeface="+mj-lt"/>
              </a:rPr>
              <a:t>:</a:t>
            </a:r>
          </a:p>
        </p:txBody>
      </p:sp>
      <p:sp>
        <p:nvSpPr>
          <p:cNvPr id="62" name="TextBox 61">
            <a:extLst>
              <a:ext uri="{FF2B5EF4-FFF2-40B4-BE49-F238E27FC236}">
                <a16:creationId xmlns:a16="http://schemas.microsoft.com/office/drawing/2014/main" id="{B12C521C-28DE-E947-B4D1-734D60D12571}"/>
              </a:ext>
            </a:extLst>
          </p:cNvPr>
          <p:cNvSpPr txBox="1"/>
          <p:nvPr/>
        </p:nvSpPr>
        <p:spPr>
          <a:xfrm>
            <a:off x="948569" y="5700531"/>
            <a:ext cx="705642" cy="369332"/>
          </a:xfrm>
          <a:prstGeom prst="rect">
            <a:avLst/>
          </a:prstGeom>
          <a:noFill/>
        </p:spPr>
        <p:txBody>
          <a:bodyPr wrap="none" rtlCol="0">
            <a:spAutoFit/>
          </a:bodyPr>
          <a:lstStyle/>
          <a:p>
            <a:r>
              <a:rPr lang="en-US" dirty="0">
                <a:solidFill>
                  <a:srgbClr val="0000FF"/>
                </a:solidFill>
                <a:latin typeface="+mj-lt"/>
              </a:rPr>
              <a:t>1 fb</a:t>
            </a:r>
            <a:r>
              <a:rPr lang="en-US" baseline="30000" dirty="0">
                <a:solidFill>
                  <a:srgbClr val="0000FF"/>
                </a:solidFill>
                <a:latin typeface="+mj-lt"/>
              </a:rPr>
              <a:t>-1</a:t>
            </a:r>
          </a:p>
        </p:txBody>
      </p:sp>
      <p:sp>
        <p:nvSpPr>
          <p:cNvPr id="64" name="TextBox 63">
            <a:extLst>
              <a:ext uri="{FF2B5EF4-FFF2-40B4-BE49-F238E27FC236}">
                <a16:creationId xmlns:a16="http://schemas.microsoft.com/office/drawing/2014/main" id="{CFEA3616-6A3F-8146-B0DC-21B190D717A5}"/>
              </a:ext>
            </a:extLst>
          </p:cNvPr>
          <p:cNvSpPr txBox="1"/>
          <p:nvPr/>
        </p:nvSpPr>
        <p:spPr>
          <a:xfrm>
            <a:off x="4158196" y="5716668"/>
            <a:ext cx="833883" cy="369332"/>
          </a:xfrm>
          <a:prstGeom prst="rect">
            <a:avLst/>
          </a:prstGeom>
          <a:noFill/>
        </p:spPr>
        <p:txBody>
          <a:bodyPr wrap="none" rtlCol="0">
            <a:spAutoFit/>
          </a:bodyPr>
          <a:lstStyle/>
          <a:p>
            <a:r>
              <a:rPr lang="en-US" dirty="0">
                <a:solidFill>
                  <a:srgbClr val="0000FF"/>
                </a:solidFill>
                <a:latin typeface="+mj-lt"/>
              </a:rPr>
              <a:t>10 fb</a:t>
            </a:r>
            <a:r>
              <a:rPr lang="en-US" baseline="30000" dirty="0">
                <a:solidFill>
                  <a:srgbClr val="0000FF"/>
                </a:solidFill>
                <a:latin typeface="+mj-lt"/>
              </a:rPr>
              <a:t>-1</a:t>
            </a:r>
          </a:p>
        </p:txBody>
      </p:sp>
      <p:sp>
        <p:nvSpPr>
          <p:cNvPr id="65" name="TextBox 64">
            <a:extLst>
              <a:ext uri="{FF2B5EF4-FFF2-40B4-BE49-F238E27FC236}">
                <a16:creationId xmlns:a16="http://schemas.microsoft.com/office/drawing/2014/main" id="{18F29F66-E2ED-CC46-91FB-8D4F01F587BD}"/>
              </a:ext>
            </a:extLst>
          </p:cNvPr>
          <p:cNvSpPr txBox="1"/>
          <p:nvPr/>
        </p:nvSpPr>
        <p:spPr>
          <a:xfrm>
            <a:off x="6907298" y="5706010"/>
            <a:ext cx="1423788" cy="369332"/>
          </a:xfrm>
          <a:prstGeom prst="rect">
            <a:avLst/>
          </a:prstGeom>
          <a:noFill/>
        </p:spPr>
        <p:txBody>
          <a:bodyPr wrap="none" rtlCol="0">
            <a:spAutoFit/>
          </a:bodyPr>
          <a:lstStyle/>
          <a:p>
            <a:pPr algn="ctr"/>
            <a:r>
              <a:rPr lang="en-US" dirty="0">
                <a:solidFill>
                  <a:srgbClr val="0000FF"/>
                </a:solidFill>
                <a:latin typeface="+mj-lt"/>
              </a:rPr>
              <a:t>10 - 100 fb</a:t>
            </a:r>
            <a:r>
              <a:rPr lang="en-US" baseline="30000" dirty="0">
                <a:solidFill>
                  <a:srgbClr val="0000FF"/>
                </a:solidFill>
                <a:latin typeface="+mj-lt"/>
              </a:rPr>
              <a:t>-1</a:t>
            </a:r>
          </a:p>
        </p:txBody>
      </p:sp>
      <p:sp>
        <p:nvSpPr>
          <p:cNvPr id="30" name="Oval 29">
            <a:extLst>
              <a:ext uri="{FF2B5EF4-FFF2-40B4-BE49-F238E27FC236}">
                <a16:creationId xmlns:a16="http://schemas.microsoft.com/office/drawing/2014/main" id="{5A213EB4-270C-3C4A-A650-9F7C9E71F72E}"/>
              </a:ext>
            </a:extLst>
          </p:cNvPr>
          <p:cNvSpPr/>
          <p:nvPr/>
        </p:nvSpPr>
        <p:spPr>
          <a:xfrm>
            <a:off x="1249540" y="955099"/>
            <a:ext cx="1874744" cy="819666"/>
          </a:xfrm>
          <a:prstGeom prst="ellipse">
            <a:avLst/>
          </a:prstGeom>
          <a:solidFill>
            <a:srgbClr val="0000FF">
              <a:alpha val="40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chemeClr val="tx1"/>
                </a:solidFill>
                <a:latin typeface="+mj-lt"/>
              </a:rPr>
              <a:t>QCD at Extreme Parton Densities - Saturation  </a:t>
            </a:r>
          </a:p>
        </p:txBody>
      </p:sp>
    </p:spTree>
    <p:extLst>
      <p:ext uri="{BB962C8B-B14F-4D97-AF65-F5344CB8AC3E}">
        <p14:creationId xmlns:p14="http://schemas.microsoft.com/office/powerpoint/2010/main" val="18276134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B2C746-0152-0D47-8F0A-F8465C92B5BC}"/>
              </a:ext>
            </a:extLst>
          </p:cNvPr>
          <p:cNvSpPr>
            <a:spLocks noGrp="1"/>
          </p:cNvSpPr>
          <p:nvPr>
            <p:ph type="sldNum" sz="quarter" idx="12"/>
          </p:nvPr>
        </p:nvSpPr>
        <p:spPr/>
        <p:txBody>
          <a:bodyPr/>
          <a:lstStyle/>
          <a:p>
            <a:fld id="{893C5830-40F3-F04E-B2E3-10E6672BA8FF}" type="slidenum">
              <a:rPr lang="en-US" smtClean="0"/>
              <a:t>20</a:t>
            </a:fld>
            <a:endParaRPr lang="en-US"/>
          </a:p>
        </p:txBody>
      </p:sp>
      <p:sp>
        <p:nvSpPr>
          <p:cNvPr id="3" name="Title 2">
            <a:extLst>
              <a:ext uri="{FF2B5EF4-FFF2-40B4-BE49-F238E27FC236}">
                <a16:creationId xmlns:a16="http://schemas.microsoft.com/office/drawing/2014/main" id="{0B38CA93-3612-CB47-9FFC-F4DD7951CB04}"/>
              </a:ext>
            </a:extLst>
          </p:cNvPr>
          <p:cNvSpPr>
            <a:spLocks noGrp="1"/>
          </p:cNvSpPr>
          <p:nvPr>
            <p:ph type="title"/>
          </p:nvPr>
        </p:nvSpPr>
        <p:spPr/>
        <p:txBody>
          <a:bodyPr/>
          <a:lstStyle/>
          <a:p>
            <a:r>
              <a:rPr lang="en-US" dirty="0"/>
              <a:t>Far-Forward Ancillary Detector Integration </a:t>
            </a:r>
          </a:p>
        </p:txBody>
      </p:sp>
      <p:grpSp>
        <p:nvGrpSpPr>
          <p:cNvPr id="4" name="Group 3">
            <a:extLst>
              <a:ext uri="{FF2B5EF4-FFF2-40B4-BE49-F238E27FC236}">
                <a16:creationId xmlns:a16="http://schemas.microsoft.com/office/drawing/2014/main" id="{2E01D8C6-C03D-6C4B-A0DC-3AF80A7BEB25}"/>
              </a:ext>
            </a:extLst>
          </p:cNvPr>
          <p:cNvGrpSpPr/>
          <p:nvPr/>
        </p:nvGrpSpPr>
        <p:grpSpPr>
          <a:xfrm>
            <a:off x="789707" y="533066"/>
            <a:ext cx="8263332" cy="4138592"/>
            <a:chOff x="0" y="727694"/>
            <a:chExt cx="8263332" cy="4138592"/>
          </a:xfrm>
        </p:grpSpPr>
        <p:pic>
          <p:nvPicPr>
            <p:cNvPr id="5" name="Picture 1" descr="page26image257687664">
              <a:extLst>
                <a:ext uri="{FF2B5EF4-FFF2-40B4-BE49-F238E27FC236}">
                  <a16:creationId xmlns:a16="http://schemas.microsoft.com/office/drawing/2014/main" id="{2515AD9D-A052-AE42-B664-10F66226C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22" y="727694"/>
              <a:ext cx="8178310" cy="41385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3271FCB-0BE6-054D-94E4-1EDF7371497B}"/>
                </a:ext>
              </a:extLst>
            </p:cNvPr>
            <p:cNvSpPr/>
            <p:nvPr/>
          </p:nvSpPr>
          <p:spPr>
            <a:xfrm>
              <a:off x="1995055" y="4358244"/>
              <a:ext cx="2131620" cy="231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C01C5E7-8084-DE4C-A3EB-9082FF5C613C}"/>
                </a:ext>
              </a:extLst>
            </p:cNvPr>
            <p:cNvSpPr/>
            <p:nvPr/>
          </p:nvSpPr>
          <p:spPr>
            <a:xfrm>
              <a:off x="0" y="3675413"/>
              <a:ext cx="1015343" cy="991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84316339-1200-7443-AED3-36AFFE04CF29}"/>
              </a:ext>
            </a:extLst>
          </p:cNvPr>
          <p:cNvPicPr>
            <a:picLocks noChangeAspect="1"/>
          </p:cNvPicPr>
          <p:nvPr/>
        </p:nvPicPr>
        <p:blipFill>
          <a:blip r:embed="rId3"/>
          <a:srcRect/>
          <a:stretch/>
        </p:blipFill>
        <p:spPr>
          <a:xfrm>
            <a:off x="0" y="497631"/>
            <a:ext cx="2348307" cy="1773902"/>
          </a:xfrm>
          <a:prstGeom prst="rect">
            <a:avLst/>
          </a:prstGeom>
        </p:spPr>
      </p:pic>
      <p:sp>
        <p:nvSpPr>
          <p:cNvPr id="9" name="Oval 8">
            <a:extLst>
              <a:ext uri="{FF2B5EF4-FFF2-40B4-BE49-F238E27FC236}">
                <a16:creationId xmlns:a16="http://schemas.microsoft.com/office/drawing/2014/main" id="{BB1400F0-2B69-E548-A61D-07965B6C07D8}"/>
              </a:ext>
            </a:extLst>
          </p:cNvPr>
          <p:cNvSpPr/>
          <p:nvPr/>
        </p:nvSpPr>
        <p:spPr>
          <a:xfrm rot="1985510">
            <a:off x="1263066" y="1379695"/>
            <a:ext cx="1314665" cy="444479"/>
          </a:xfrm>
          <a:prstGeom prst="ellipse">
            <a:avLst/>
          </a:prstGeom>
          <a:noFill/>
          <a:ln w="1270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F00"/>
              </a:solidFill>
            </a:endParaRPr>
          </a:p>
        </p:txBody>
      </p:sp>
      <p:sp>
        <p:nvSpPr>
          <p:cNvPr id="10" name="TextBox 9">
            <a:extLst>
              <a:ext uri="{FF2B5EF4-FFF2-40B4-BE49-F238E27FC236}">
                <a16:creationId xmlns:a16="http://schemas.microsoft.com/office/drawing/2014/main" id="{F7445E18-F752-A64E-845D-440E921C1829}"/>
              </a:ext>
            </a:extLst>
          </p:cNvPr>
          <p:cNvSpPr txBox="1"/>
          <p:nvPr/>
        </p:nvSpPr>
        <p:spPr>
          <a:xfrm>
            <a:off x="4185155" y="3480785"/>
            <a:ext cx="4896091" cy="584775"/>
          </a:xfrm>
          <a:prstGeom prst="rect">
            <a:avLst/>
          </a:prstGeom>
          <a:noFill/>
        </p:spPr>
        <p:txBody>
          <a:bodyPr wrap="square" rtlCol="0">
            <a:spAutoFit/>
          </a:bodyPr>
          <a:lstStyle/>
          <a:p>
            <a:pPr algn="l"/>
            <a:r>
              <a:rPr lang="en-US" sz="1600" dirty="0">
                <a:latin typeface="+mj-lt"/>
              </a:rPr>
              <a:t>IP magnets &amp; ancillary detectors fully simulated in GEANT including all beam effects</a:t>
            </a:r>
          </a:p>
        </p:txBody>
      </p:sp>
      <p:sp>
        <p:nvSpPr>
          <p:cNvPr id="11" name="TextBox 10">
            <a:extLst>
              <a:ext uri="{FF2B5EF4-FFF2-40B4-BE49-F238E27FC236}">
                <a16:creationId xmlns:a16="http://schemas.microsoft.com/office/drawing/2014/main" id="{3AADD808-8A40-8F44-893E-C10169FDFA7E}"/>
              </a:ext>
            </a:extLst>
          </p:cNvPr>
          <p:cNvSpPr txBox="1"/>
          <p:nvPr/>
        </p:nvSpPr>
        <p:spPr>
          <a:xfrm>
            <a:off x="-45822" y="4331775"/>
            <a:ext cx="3230436" cy="1415772"/>
          </a:xfrm>
          <a:prstGeom prst="rect">
            <a:avLst/>
          </a:prstGeom>
          <a:noFill/>
        </p:spPr>
        <p:txBody>
          <a:bodyPr wrap="none" rtlCol="0">
            <a:spAutoFit/>
          </a:bodyPr>
          <a:lstStyle/>
          <a:p>
            <a:r>
              <a:rPr lang="en-US" dirty="0">
                <a:solidFill>
                  <a:srgbClr val="0432FF"/>
                </a:solidFill>
                <a:latin typeface="Arial" panose="020B0604020202020204" pitchFamily="34" charset="0"/>
                <a:cs typeface="Arial" panose="020B0604020202020204" pitchFamily="34" charset="0"/>
              </a:rPr>
              <a:t>Technologies defined</a:t>
            </a:r>
          </a:p>
          <a:p>
            <a:pPr marL="285750" indent="-285750">
              <a:buClr>
                <a:srgbClr val="0432FF"/>
              </a:buClr>
              <a:buFont typeface="Wingdings" pitchFamily="2" charset="2"/>
              <a:buChar char="§"/>
            </a:pPr>
            <a:r>
              <a:rPr lang="en-US" dirty="0">
                <a:latin typeface="Arial" panose="020B0604020202020204" pitchFamily="34" charset="0"/>
                <a:cs typeface="Arial" panose="020B0604020202020204" pitchFamily="34" charset="0"/>
              </a:rPr>
              <a:t>Silicon: AC-LGAD &amp; MAPS</a:t>
            </a:r>
          </a:p>
          <a:p>
            <a:pPr marL="285750" indent="-285750">
              <a:buClr>
                <a:srgbClr val="0432FF"/>
              </a:buClr>
              <a:buFont typeface="Wingdings" pitchFamily="2" charset="2"/>
              <a:buChar char="§"/>
            </a:pPr>
            <a:r>
              <a:rPr lang="en-US" dirty="0">
                <a:latin typeface="Arial" panose="020B0604020202020204" pitchFamily="34" charset="0"/>
                <a:cs typeface="Arial" panose="020B0604020202020204" pitchFamily="34" charset="0"/>
              </a:rPr>
              <a:t>ZDC: </a:t>
            </a:r>
          </a:p>
          <a:p>
            <a:pPr marL="742950" lvl="1" indent="-285750">
              <a:buClr>
                <a:srgbClr val="0432FF"/>
              </a:buClr>
              <a:buFont typeface="Wingdings" pitchFamily="2" charset="2"/>
              <a:buChar char="§"/>
            </a:pPr>
            <a:r>
              <a:rPr lang="en-US" altLang="en-US" sz="1600" dirty="0">
                <a:latin typeface="Arial" panose="020B0604020202020204" pitchFamily="34" charset="0"/>
                <a:cs typeface="Arial" panose="020B0604020202020204" pitchFamily="34" charset="0"/>
              </a:rPr>
              <a:t>ECAL (PbWO4) </a:t>
            </a:r>
          </a:p>
          <a:p>
            <a:pPr marL="742950" lvl="1" indent="-285750">
              <a:buClr>
                <a:srgbClr val="0432FF"/>
              </a:buClr>
              <a:buFont typeface="Wingdings" pitchFamily="2" charset="2"/>
              <a:buChar char="§"/>
            </a:pPr>
            <a:r>
              <a:rPr lang="en-US" sz="1600" dirty="0">
                <a:latin typeface="Arial" panose="020B0604020202020204" pitchFamily="34" charset="0"/>
                <a:cs typeface="Arial" panose="020B0604020202020204" pitchFamily="34" charset="0"/>
              </a:rPr>
              <a:t>HCAL (</a:t>
            </a:r>
            <a:r>
              <a:rPr lang="en-US" sz="1600" dirty="0" err="1">
                <a:latin typeface="Arial" panose="020B0604020202020204" pitchFamily="34" charset="0"/>
                <a:cs typeface="Arial" panose="020B0604020202020204" pitchFamily="34" charset="0"/>
              </a:rPr>
              <a:t>PbSi</a:t>
            </a:r>
            <a:r>
              <a:rPr lang="en-US" sz="1600" dirty="0">
                <a:latin typeface="Arial" panose="020B0604020202020204" pitchFamily="34" charset="0"/>
                <a:cs typeface="Arial" panose="020B0604020202020204" pitchFamily="34" charset="0"/>
              </a:rPr>
              <a:t> + </a:t>
            </a:r>
            <a:r>
              <a:rPr lang="en-US" sz="1600" dirty="0" err="1">
                <a:latin typeface="Arial" panose="020B0604020202020204" pitchFamily="34" charset="0"/>
                <a:cs typeface="Arial" panose="020B0604020202020204" pitchFamily="34" charset="0"/>
              </a:rPr>
              <a:t>PbScint</a:t>
            </a:r>
            <a:r>
              <a:rPr lang="en-US" sz="16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2048EB7A-E56F-8B46-A8C5-D70B089969F3}"/>
                  </a:ext>
                </a:extLst>
              </p:cNvPr>
              <p:cNvGraphicFramePr>
                <a:graphicFrameLocks noGrp="1"/>
              </p:cNvGraphicFramePr>
              <p:nvPr>
                <p:extLst>
                  <p:ext uri="{D42A27DB-BD31-4B8C-83A1-F6EECF244321}">
                    <p14:modId xmlns:p14="http://schemas.microsoft.com/office/powerpoint/2010/main" val="900817229"/>
                  </p:ext>
                </p:extLst>
              </p:nvPr>
            </p:nvGraphicFramePr>
            <p:xfrm>
              <a:off x="4700303" y="4262495"/>
              <a:ext cx="4439496" cy="2286000"/>
            </p:xfrm>
            <a:graphic>
              <a:graphicData uri="http://schemas.openxmlformats.org/drawingml/2006/table">
                <a:tbl>
                  <a:tblPr firstRow="1" bandRow="1">
                    <a:tableStyleId>{5C22544A-7EE6-4342-B048-85BDC9FD1C3A}</a:tableStyleId>
                  </a:tblPr>
                  <a:tblGrid>
                    <a:gridCol w="1479832">
                      <a:extLst>
                        <a:ext uri="{9D8B030D-6E8A-4147-A177-3AD203B41FA5}">
                          <a16:colId xmlns:a16="http://schemas.microsoft.com/office/drawing/2014/main" val="693560367"/>
                        </a:ext>
                      </a:extLst>
                    </a:gridCol>
                    <a:gridCol w="1479832">
                      <a:extLst>
                        <a:ext uri="{9D8B030D-6E8A-4147-A177-3AD203B41FA5}">
                          <a16:colId xmlns:a16="http://schemas.microsoft.com/office/drawing/2014/main" val="3844769298"/>
                        </a:ext>
                      </a:extLst>
                    </a:gridCol>
                    <a:gridCol w="1479832">
                      <a:extLst>
                        <a:ext uri="{9D8B030D-6E8A-4147-A177-3AD203B41FA5}">
                          <a16:colId xmlns:a16="http://schemas.microsoft.com/office/drawing/2014/main" val="3101872643"/>
                        </a:ext>
                      </a:extLst>
                    </a:gridCol>
                  </a:tblGrid>
                  <a:tr h="191314">
                    <a:tc>
                      <a:txBody>
                        <a:bodyPr/>
                        <a:lstStyle/>
                        <a:p>
                          <a:r>
                            <a:rPr lang="en-US" sz="1200" dirty="0"/>
                            <a:t>Detector</a:t>
                          </a:r>
                        </a:p>
                      </a:txBody>
                      <a:tcPr/>
                    </a:tc>
                    <a:tc>
                      <a:txBody>
                        <a:bodyPr/>
                        <a:lstStyle/>
                        <a:p>
                          <a:r>
                            <a:rPr lang="en-US" sz="1200" dirty="0"/>
                            <a:t>Angular accept. [</a:t>
                          </a:r>
                          <a:r>
                            <a:rPr lang="en-US" sz="1200" dirty="0" err="1"/>
                            <a:t>mrad</a:t>
                          </a:r>
                          <a:r>
                            <a:rPr lang="en-US" sz="1200" dirty="0"/>
                            <a:t>]</a:t>
                          </a:r>
                        </a:p>
                      </a:txBody>
                      <a:tcPr/>
                    </a:tc>
                    <a:tc>
                      <a:txBody>
                        <a:bodyPr/>
                        <a:lstStyle/>
                        <a:p>
                          <a:r>
                            <a:rPr lang="en-US" sz="1200" baseline="0" dirty="0" err="1"/>
                            <a:t>p</a:t>
                          </a:r>
                          <a:r>
                            <a:rPr lang="en-US" sz="1200" baseline="-25000" dirty="0" err="1"/>
                            <a:t>T</a:t>
                          </a:r>
                          <a:r>
                            <a:rPr lang="en-US" sz="1200" dirty="0"/>
                            <a:t> coverage</a:t>
                          </a:r>
                        </a:p>
                      </a:txBody>
                      <a:tcPr/>
                    </a:tc>
                    <a:extLst>
                      <a:ext uri="{0D108BD9-81ED-4DB2-BD59-A6C34878D82A}">
                        <a16:rowId xmlns:a16="http://schemas.microsoft.com/office/drawing/2014/main" val="2095864356"/>
                      </a:ext>
                    </a:extLst>
                  </a:tr>
                  <a:tr h="260727">
                    <a:tc>
                      <a:txBody>
                        <a:bodyPr/>
                        <a:lstStyle/>
                        <a:p>
                          <a:r>
                            <a:rPr lang="en-US" sz="1200"/>
                            <a:t>ZDC @ ~30m</a:t>
                          </a:r>
                        </a:p>
                      </a:txBody>
                      <a:tcPr/>
                    </a:tc>
                    <a:tc>
                      <a:txBody>
                        <a:bodyPr/>
                        <a:lstStyle/>
                        <a:p>
                          <a14:m>
                            <m:oMath xmlns:m="http://schemas.openxmlformats.org/officeDocument/2006/math">
                              <m:r>
                                <a:rPr lang="en-US" sz="1200" i="1" smtClean="0">
                                  <a:latin typeface="Cambria Math" panose="02040503050406030204" pitchFamily="18" charset="0"/>
                                  <a:ea typeface="Cambria Math" panose="02040503050406030204" pitchFamily="18" charset="0"/>
                                </a:rPr>
                                <m:t>𝜃</m:t>
                              </m:r>
                            </m:oMath>
                          </a14:m>
                          <a:r>
                            <a:rPr lang="en-US" sz="1200"/>
                            <a:t>&lt;5.5 ( </a:t>
                          </a:r>
                          <a14:m>
                            <m:oMath xmlns:m="http://schemas.openxmlformats.org/officeDocument/2006/math">
                              <m:r>
                                <a:rPr lang="en-US" sz="1200" i="1" smtClean="0">
                                  <a:latin typeface="Cambria Math" panose="02040503050406030204" pitchFamily="18" charset="0"/>
                                  <a:ea typeface="Cambria Math" panose="02040503050406030204" pitchFamily="18" charset="0"/>
                                </a:rPr>
                                <m:t>𝜂</m:t>
                              </m:r>
                              <m:r>
                                <a:rPr lang="en-US" sz="1200" b="0" i="1" smtClean="0">
                                  <a:latin typeface="Cambria Math" panose="02040503050406030204" pitchFamily="18" charset="0"/>
                                  <a:ea typeface="Cambria Math" panose="02040503050406030204" pitchFamily="18" charset="0"/>
                                </a:rPr>
                                <m:t>&gt;6)</m:t>
                              </m:r>
                            </m:oMath>
                          </a14:m>
                          <a:endParaRPr lang="en-US" sz="1200"/>
                        </a:p>
                      </a:txBody>
                      <a:tcPr/>
                    </a:tc>
                    <a:tc>
                      <a:txBody>
                        <a:bodyPr/>
                        <a:lstStyle/>
                        <a:p>
                          <a:r>
                            <a:rPr lang="en-US" sz="1200" dirty="0" err="1"/>
                            <a:t>p</a:t>
                          </a:r>
                          <a:r>
                            <a:rPr lang="en-US" sz="1200" baseline="-25000" dirty="0" err="1"/>
                            <a:t>T</a:t>
                          </a:r>
                          <a:r>
                            <a:rPr lang="en-US" sz="1200" dirty="0"/>
                            <a:t>&lt;1.3 GeV </a:t>
                          </a:r>
                        </a:p>
                      </a:txBody>
                      <a:tcPr/>
                    </a:tc>
                    <a:extLst>
                      <a:ext uri="{0D108BD9-81ED-4DB2-BD59-A6C34878D82A}">
                        <a16:rowId xmlns:a16="http://schemas.microsoft.com/office/drawing/2014/main" val="2670846356"/>
                      </a:ext>
                    </a:extLst>
                  </a:tr>
                  <a:tr h="364304">
                    <a:tc>
                      <a:txBody>
                        <a:bodyPr/>
                        <a:lstStyle/>
                        <a:p>
                          <a:r>
                            <a:rPr lang="en-US" sz="1200"/>
                            <a:t>Roman Pots </a:t>
                          </a:r>
                        </a:p>
                      </a:txBody>
                      <a:tcPr/>
                    </a:tc>
                    <a:tc>
                      <a:txBody>
                        <a:bodyPr/>
                        <a:lstStyle/>
                        <a:p>
                          <a:r>
                            <a:rPr lang="en-US" sz="1200"/>
                            <a:t>0*&lt;</a:t>
                          </a:r>
                          <a14:m>
                            <m:oMath xmlns:m="http://schemas.openxmlformats.org/officeDocument/2006/math">
                              <m:r>
                                <a:rPr lang="en-US" sz="1200" i="1" smtClean="0">
                                  <a:latin typeface="Cambria Math" panose="02040503050406030204" pitchFamily="18" charset="0"/>
                                  <a:ea typeface="Cambria Math" panose="02040503050406030204" pitchFamily="18" charset="0"/>
                                </a:rPr>
                                <m:t>𝜃</m:t>
                              </m:r>
                            </m:oMath>
                          </a14:m>
                          <a:r>
                            <a:rPr lang="en-US" sz="1200"/>
                            <a:t>&lt;5.0 ( </a:t>
                          </a:r>
                          <a14:m>
                            <m:oMath xmlns:m="http://schemas.openxmlformats.org/officeDocument/2006/math">
                              <m:r>
                                <a:rPr lang="en-US" sz="1200" i="1" smtClean="0">
                                  <a:latin typeface="Cambria Math" panose="02040503050406030204" pitchFamily="18" charset="0"/>
                                  <a:ea typeface="Cambria Math" panose="02040503050406030204" pitchFamily="18" charset="0"/>
                                </a:rPr>
                                <m:t>𝜂</m:t>
                              </m:r>
                              <m:r>
                                <a:rPr lang="en-US" sz="1200" b="0" i="1" smtClean="0">
                                  <a:latin typeface="Cambria Math" panose="02040503050406030204" pitchFamily="18" charset="0"/>
                                  <a:ea typeface="Cambria Math" panose="02040503050406030204" pitchFamily="18" charset="0"/>
                                </a:rPr>
                                <m:t>&gt;6)</m:t>
                              </m:r>
                            </m:oMath>
                          </a14:m>
                          <a:endParaRPr lang="en-US" sz="1200"/>
                        </a:p>
                      </a:txBody>
                      <a:tcPr/>
                    </a:tc>
                    <a:tc>
                      <a:txBody>
                        <a:bodyPr/>
                        <a:lstStyle/>
                        <a:p>
                          <a:r>
                            <a:rPr lang="en-US" sz="1200" dirty="0"/>
                            <a:t>*Low </a:t>
                          </a:r>
                          <a:r>
                            <a:rPr lang="en-US" sz="1200" dirty="0" err="1"/>
                            <a:t>p</a:t>
                          </a:r>
                          <a:r>
                            <a:rPr lang="en-US" sz="1200" baseline="-25000" dirty="0" err="1"/>
                            <a:t>T</a:t>
                          </a:r>
                          <a:r>
                            <a:rPr lang="en-US" sz="1200" dirty="0"/>
                            <a:t>(t) cutoff (beam optics) </a:t>
                          </a:r>
                        </a:p>
                      </a:txBody>
                      <a:tcPr/>
                    </a:tc>
                    <a:extLst>
                      <a:ext uri="{0D108BD9-81ED-4DB2-BD59-A6C34878D82A}">
                        <a16:rowId xmlns:a16="http://schemas.microsoft.com/office/drawing/2014/main" val="4117168202"/>
                      </a:ext>
                    </a:extLst>
                  </a:tr>
                  <a:tr h="364304">
                    <a:tc>
                      <a:txBody>
                        <a:bodyPr/>
                        <a:lstStyle/>
                        <a:p>
                          <a:r>
                            <a:rPr lang="en-US" sz="1200"/>
                            <a:t>Off-Momentum Detectors</a:t>
                          </a:r>
                        </a:p>
                      </a:txBody>
                      <a:tcPr/>
                    </a:tc>
                    <a:tc>
                      <a:txBody>
                        <a:bodyPr/>
                        <a:lstStyle/>
                        <a:p>
                          <a:r>
                            <a:rPr lang="en-US" sz="1200" dirty="0">
                              <a:ea typeface="Cambria Math" panose="02040503050406030204" pitchFamily="18" charset="0"/>
                            </a:rPr>
                            <a:t>0.&lt; </a:t>
                          </a:r>
                          <a14:m>
                            <m:oMath xmlns:m="http://schemas.openxmlformats.org/officeDocument/2006/math">
                              <m:r>
                                <a:rPr lang="en-US" sz="1200" i="1" smtClean="0">
                                  <a:latin typeface="Cambria Math" panose="02040503050406030204" pitchFamily="18" charset="0"/>
                                  <a:ea typeface="Cambria Math" panose="02040503050406030204" pitchFamily="18" charset="0"/>
                                </a:rPr>
                                <m:t>𝜃</m:t>
                              </m:r>
                            </m:oMath>
                          </a14:m>
                          <a:r>
                            <a:rPr lang="en-US" sz="1200" dirty="0"/>
                            <a:t> &lt; 5.0</a:t>
                          </a:r>
                          <a:r>
                            <a:rPr lang="en-US" sz="1200" baseline="0" dirty="0"/>
                            <a:t> </a:t>
                          </a:r>
                          <a:r>
                            <a:rPr lang="en-US" sz="1200" dirty="0"/>
                            <a:t>( </a:t>
                          </a:r>
                          <a14:m>
                            <m:oMath xmlns:m="http://schemas.openxmlformats.org/officeDocument/2006/math">
                              <m:r>
                                <a:rPr lang="en-US" sz="1200" i="1" smtClean="0">
                                  <a:latin typeface="Cambria Math" panose="02040503050406030204" pitchFamily="18" charset="0"/>
                                  <a:ea typeface="Cambria Math" panose="02040503050406030204" pitchFamily="18" charset="0"/>
                                </a:rPr>
                                <m:t>𝜂</m:t>
                              </m:r>
                              <m:r>
                                <a:rPr lang="en-US" sz="1200" b="0" i="1" smtClean="0">
                                  <a:latin typeface="Cambria Math" panose="02040503050406030204" pitchFamily="18" charset="0"/>
                                  <a:ea typeface="Cambria Math" panose="02040503050406030204" pitchFamily="18" charset="0"/>
                                </a:rPr>
                                <m:t>&gt;6)</m:t>
                              </m:r>
                            </m:oMath>
                          </a14:m>
                          <a:endParaRPr lang="en-US" sz="1200" dirty="0"/>
                        </a:p>
                      </a:txBody>
                      <a:tcPr/>
                    </a:tc>
                    <a:tc>
                      <a:txBody>
                        <a:bodyPr/>
                        <a:lstStyle/>
                        <a:p>
                          <a:r>
                            <a:rPr lang="en-US" sz="1200"/>
                            <a:t>Low-rigidity particles from nuclear breakups</a:t>
                          </a:r>
                        </a:p>
                      </a:txBody>
                      <a:tcPr/>
                    </a:tc>
                    <a:extLst>
                      <a:ext uri="{0D108BD9-81ED-4DB2-BD59-A6C34878D82A}">
                        <a16:rowId xmlns:a16="http://schemas.microsoft.com/office/drawing/2014/main" val="4279399168"/>
                      </a:ext>
                    </a:extLst>
                  </a:tr>
                  <a:tr h="364304">
                    <a:tc>
                      <a:txBody>
                        <a:bodyPr/>
                        <a:lstStyle/>
                        <a:p>
                          <a:r>
                            <a:rPr lang="en-US" sz="1200"/>
                            <a:t>B0 forward spectrometer</a:t>
                          </a:r>
                        </a:p>
                      </a:txBody>
                      <a:tcPr/>
                    </a:tc>
                    <a:tc>
                      <a:txBody>
                        <a:bodyPr/>
                        <a:lstStyle/>
                        <a:p>
                          <a:pPr/>
                          <a14:m>
                            <m:oMathPara xmlns:m="http://schemas.openxmlformats.org/officeDocument/2006/math">
                              <m:oMathParaPr>
                                <m:jc m:val="left"/>
                              </m:oMathParaPr>
                              <m:oMath xmlns:m="http://schemas.openxmlformats.org/officeDocument/2006/math">
                                <m:r>
                                  <a:rPr lang="en-US" sz="1200" b="0" i="1" smtClean="0">
                                    <a:latin typeface="Cambria Math" panose="02040503050406030204" pitchFamily="18" charset="0"/>
                                    <a:ea typeface="Cambria Math" panose="02040503050406030204" pitchFamily="18" charset="0"/>
                                  </a:rPr>
                                  <m:t>5.5&lt;</m:t>
                                </m:r>
                                <m:r>
                                  <a:rPr lang="en-US" sz="1200" i="1" smtClean="0">
                                    <a:latin typeface="Cambria Math" panose="02040503050406030204" pitchFamily="18" charset="0"/>
                                    <a:ea typeface="Cambria Math" panose="02040503050406030204" pitchFamily="18" charset="0"/>
                                  </a:rPr>
                                  <m:t>𝜃</m:t>
                                </m:r>
                                <m:r>
                                  <a:rPr lang="en-US" sz="1200" b="0" i="1" smtClean="0">
                                    <a:latin typeface="Cambria Math" panose="02040503050406030204" pitchFamily="18" charset="0"/>
                                    <a:ea typeface="Cambria Math" panose="02040503050406030204" pitchFamily="18" charset="0"/>
                                  </a:rPr>
                                  <m:t>&lt;20.0 </m:t>
                                </m:r>
                              </m:oMath>
                            </m:oMathPara>
                          </a14:m>
                          <a:endParaRPr lang="en-US" sz="1200" dirty="0"/>
                        </a:p>
                        <a:p>
                          <a:r>
                            <a:rPr lang="en-US" sz="1200" dirty="0"/>
                            <a:t>(4.6&lt; </a:t>
                          </a:r>
                          <a14:m>
                            <m:oMath xmlns:m="http://schemas.openxmlformats.org/officeDocument/2006/math">
                              <m:r>
                                <a:rPr lang="en-US" sz="1200" i="1" smtClean="0">
                                  <a:latin typeface="Cambria Math" panose="02040503050406030204" pitchFamily="18" charset="0"/>
                                  <a:ea typeface="Cambria Math" panose="02040503050406030204" pitchFamily="18" charset="0"/>
                                </a:rPr>
                                <m:t>𝜂</m:t>
                              </m:r>
                              <m:r>
                                <a:rPr lang="en-US" sz="1200" b="0" i="1" smtClean="0">
                                  <a:latin typeface="Cambria Math" panose="02040503050406030204" pitchFamily="18" charset="0"/>
                                  <a:ea typeface="Cambria Math" panose="02040503050406030204" pitchFamily="18" charset="0"/>
                                </a:rPr>
                                <m:t>&lt;5.9)</m:t>
                              </m:r>
                            </m:oMath>
                          </a14:m>
                          <a:endParaRPr lang="en-US" sz="1200" dirty="0"/>
                        </a:p>
                      </a:txBody>
                      <a:tcPr/>
                    </a:tc>
                    <a:tc>
                      <a:txBody>
                        <a:bodyPr/>
                        <a:lstStyle/>
                        <a:p>
                          <a:r>
                            <a:rPr lang="en-US" sz="1200" dirty="0"/>
                            <a:t>High </a:t>
                          </a:r>
                          <a:r>
                            <a:rPr lang="en-US" sz="1200" dirty="0" err="1"/>
                            <a:t>p</a:t>
                          </a:r>
                          <a:r>
                            <a:rPr lang="en-US" sz="1200" baseline="-25000" dirty="0" err="1"/>
                            <a:t>T</a:t>
                          </a:r>
                          <a:r>
                            <a:rPr lang="en-US" sz="1200" dirty="0"/>
                            <a:t>(t)</a:t>
                          </a:r>
                        </a:p>
                      </a:txBody>
                      <a:tcPr/>
                    </a:tc>
                    <a:extLst>
                      <a:ext uri="{0D108BD9-81ED-4DB2-BD59-A6C34878D82A}">
                        <a16:rowId xmlns:a16="http://schemas.microsoft.com/office/drawing/2014/main" val="4079487156"/>
                      </a:ext>
                    </a:extLst>
                  </a:tr>
                </a:tbl>
              </a:graphicData>
            </a:graphic>
          </p:graphicFrame>
        </mc:Choice>
        <mc:Fallback xmlns="">
          <p:graphicFrame>
            <p:nvGraphicFramePr>
              <p:cNvPr id="19" name="Table 18">
                <a:extLst>
                  <a:ext uri="{FF2B5EF4-FFF2-40B4-BE49-F238E27FC236}">
                    <a16:creationId xmlns:a16="http://schemas.microsoft.com/office/drawing/2014/main" id="{2048EB7A-E56F-8B46-A8C5-D70B089969F3}"/>
                  </a:ext>
                </a:extLst>
              </p:cNvPr>
              <p:cNvGraphicFramePr>
                <a:graphicFrameLocks noGrp="1"/>
              </p:cNvGraphicFramePr>
              <p:nvPr>
                <p:extLst>
                  <p:ext uri="{D42A27DB-BD31-4B8C-83A1-F6EECF244321}">
                    <p14:modId xmlns:p14="http://schemas.microsoft.com/office/powerpoint/2010/main" val="900817229"/>
                  </p:ext>
                </p:extLst>
              </p:nvPr>
            </p:nvGraphicFramePr>
            <p:xfrm>
              <a:off x="4700303" y="4262495"/>
              <a:ext cx="4439496" cy="2286000"/>
            </p:xfrm>
            <a:graphic>
              <a:graphicData uri="http://schemas.openxmlformats.org/drawingml/2006/table">
                <a:tbl>
                  <a:tblPr firstRow="1" bandRow="1">
                    <a:tableStyleId>{5C22544A-7EE6-4342-B048-85BDC9FD1C3A}</a:tableStyleId>
                  </a:tblPr>
                  <a:tblGrid>
                    <a:gridCol w="1479832">
                      <a:extLst>
                        <a:ext uri="{9D8B030D-6E8A-4147-A177-3AD203B41FA5}">
                          <a16:colId xmlns:a16="http://schemas.microsoft.com/office/drawing/2014/main" val="693560367"/>
                        </a:ext>
                      </a:extLst>
                    </a:gridCol>
                    <a:gridCol w="1479832">
                      <a:extLst>
                        <a:ext uri="{9D8B030D-6E8A-4147-A177-3AD203B41FA5}">
                          <a16:colId xmlns:a16="http://schemas.microsoft.com/office/drawing/2014/main" val="3844769298"/>
                        </a:ext>
                      </a:extLst>
                    </a:gridCol>
                    <a:gridCol w="1479832">
                      <a:extLst>
                        <a:ext uri="{9D8B030D-6E8A-4147-A177-3AD203B41FA5}">
                          <a16:colId xmlns:a16="http://schemas.microsoft.com/office/drawing/2014/main" val="3101872643"/>
                        </a:ext>
                      </a:extLst>
                    </a:gridCol>
                  </a:tblGrid>
                  <a:tr h="457200">
                    <a:tc>
                      <a:txBody>
                        <a:bodyPr/>
                        <a:lstStyle/>
                        <a:p>
                          <a:r>
                            <a:rPr lang="en-US" sz="1200" dirty="0"/>
                            <a:t>Detector</a:t>
                          </a:r>
                        </a:p>
                      </a:txBody>
                      <a:tcPr/>
                    </a:tc>
                    <a:tc>
                      <a:txBody>
                        <a:bodyPr/>
                        <a:lstStyle/>
                        <a:p>
                          <a:r>
                            <a:rPr lang="en-US" sz="1200" dirty="0"/>
                            <a:t>Angular accept. [</a:t>
                          </a:r>
                          <a:r>
                            <a:rPr lang="en-US" sz="1200" dirty="0" err="1"/>
                            <a:t>mrad</a:t>
                          </a:r>
                          <a:r>
                            <a:rPr lang="en-US" sz="1200" dirty="0"/>
                            <a:t>]</a:t>
                          </a:r>
                        </a:p>
                      </a:txBody>
                      <a:tcPr/>
                    </a:tc>
                    <a:tc>
                      <a:txBody>
                        <a:bodyPr/>
                        <a:lstStyle/>
                        <a:p>
                          <a:r>
                            <a:rPr lang="en-US" sz="1200" baseline="0" dirty="0" err="1"/>
                            <a:t>p</a:t>
                          </a:r>
                          <a:r>
                            <a:rPr lang="en-US" sz="1200" baseline="-25000" dirty="0" err="1"/>
                            <a:t>T</a:t>
                          </a:r>
                          <a:r>
                            <a:rPr lang="en-US" sz="1200" dirty="0"/>
                            <a:t> coverage</a:t>
                          </a:r>
                        </a:p>
                      </a:txBody>
                      <a:tcPr/>
                    </a:tc>
                    <a:extLst>
                      <a:ext uri="{0D108BD9-81ED-4DB2-BD59-A6C34878D82A}">
                        <a16:rowId xmlns:a16="http://schemas.microsoft.com/office/drawing/2014/main" val="2095864356"/>
                      </a:ext>
                    </a:extLst>
                  </a:tr>
                  <a:tr h="274320">
                    <a:tc>
                      <a:txBody>
                        <a:bodyPr/>
                        <a:lstStyle/>
                        <a:p>
                          <a:r>
                            <a:rPr lang="en-US" sz="1200"/>
                            <a:t>ZDC @ ~30m</a:t>
                          </a:r>
                        </a:p>
                      </a:txBody>
                      <a:tcPr/>
                    </a:tc>
                    <a:tc>
                      <a:txBody>
                        <a:bodyPr/>
                        <a:lstStyle/>
                        <a:p>
                          <a:endParaRPr lang="en-US"/>
                        </a:p>
                      </a:txBody>
                      <a:tcPr>
                        <a:blipFill>
                          <a:blip r:embed="rId4"/>
                          <a:stretch>
                            <a:fillRect l="-101724" t="-163636" r="-101724" b="-572727"/>
                          </a:stretch>
                        </a:blipFill>
                      </a:tcPr>
                    </a:tc>
                    <a:tc>
                      <a:txBody>
                        <a:bodyPr/>
                        <a:lstStyle/>
                        <a:p>
                          <a:r>
                            <a:rPr lang="en-US" sz="1200" dirty="0" err="1"/>
                            <a:t>p</a:t>
                          </a:r>
                          <a:r>
                            <a:rPr lang="en-US" sz="1200" baseline="-25000" dirty="0" err="1"/>
                            <a:t>T</a:t>
                          </a:r>
                          <a:r>
                            <a:rPr lang="en-US" sz="1200" dirty="0"/>
                            <a:t>&lt;1.3 GeV </a:t>
                          </a:r>
                        </a:p>
                      </a:txBody>
                      <a:tcPr/>
                    </a:tc>
                    <a:extLst>
                      <a:ext uri="{0D108BD9-81ED-4DB2-BD59-A6C34878D82A}">
                        <a16:rowId xmlns:a16="http://schemas.microsoft.com/office/drawing/2014/main" val="2670846356"/>
                      </a:ext>
                    </a:extLst>
                  </a:tr>
                  <a:tr h="457200">
                    <a:tc>
                      <a:txBody>
                        <a:bodyPr/>
                        <a:lstStyle/>
                        <a:p>
                          <a:r>
                            <a:rPr lang="en-US" sz="1200"/>
                            <a:t>Roman Pots </a:t>
                          </a:r>
                        </a:p>
                      </a:txBody>
                      <a:tcPr/>
                    </a:tc>
                    <a:tc>
                      <a:txBody>
                        <a:bodyPr/>
                        <a:lstStyle/>
                        <a:p>
                          <a:endParaRPr lang="en-US"/>
                        </a:p>
                      </a:txBody>
                      <a:tcPr>
                        <a:blipFill>
                          <a:blip r:embed="rId4"/>
                          <a:stretch>
                            <a:fillRect l="-101724" t="-161111" r="-101724" b="-250000"/>
                          </a:stretch>
                        </a:blipFill>
                      </a:tcPr>
                    </a:tc>
                    <a:tc>
                      <a:txBody>
                        <a:bodyPr/>
                        <a:lstStyle/>
                        <a:p>
                          <a:r>
                            <a:rPr lang="en-US" sz="1200" dirty="0"/>
                            <a:t>*Low </a:t>
                          </a:r>
                          <a:r>
                            <a:rPr lang="en-US" sz="1200" dirty="0" err="1"/>
                            <a:t>p</a:t>
                          </a:r>
                          <a:r>
                            <a:rPr lang="en-US" sz="1200" baseline="-25000" dirty="0" err="1"/>
                            <a:t>T</a:t>
                          </a:r>
                          <a:r>
                            <a:rPr lang="en-US" sz="1200" dirty="0"/>
                            <a:t>(t) cutoff (beam optics) </a:t>
                          </a:r>
                        </a:p>
                      </a:txBody>
                      <a:tcPr/>
                    </a:tc>
                    <a:extLst>
                      <a:ext uri="{0D108BD9-81ED-4DB2-BD59-A6C34878D82A}">
                        <a16:rowId xmlns:a16="http://schemas.microsoft.com/office/drawing/2014/main" val="4117168202"/>
                      </a:ext>
                    </a:extLst>
                  </a:tr>
                  <a:tr h="640080">
                    <a:tc>
                      <a:txBody>
                        <a:bodyPr/>
                        <a:lstStyle/>
                        <a:p>
                          <a:r>
                            <a:rPr lang="en-US" sz="1200"/>
                            <a:t>Off-Momentum Detectors</a:t>
                          </a:r>
                        </a:p>
                      </a:txBody>
                      <a:tcPr/>
                    </a:tc>
                    <a:tc>
                      <a:txBody>
                        <a:bodyPr/>
                        <a:lstStyle/>
                        <a:p>
                          <a:endParaRPr lang="en-US"/>
                        </a:p>
                      </a:txBody>
                      <a:tcPr>
                        <a:blipFill>
                          <a:blip r:embed="rId4"/>
                          <a:stretch>
                            <a:fillRect l="-101724" t="-184314" r="-101724" b="-76471"/>
                          </a:stretch>
                        </a:blipFill>
                      </a:tcPr>
                    </a:tc>
                    <a:tc>
                      <a:txBody>
                        <a:bodyPr/>
                        <a:lstStyle/>
                        <a:p>
                          <a:r>
                            <a:rPr lang="en-US" sz="1200"/>
                            <a:t>Low-rigidity particles from nuclear breakups</a:t>
                          </a:r>
                        </a:p>
                      </a:txBody>
                      <a:tcPr/>
                    </a:tc>
                    <a:extLst>
                      <a:ext uri="{0D108BD9-81ED-4DB2-BD59-A6C34878D82A}">
                        <a16:rowId xmlns:a16="http://schemas.microsoft.com/office/drawing/2014/main" val="4279399168"/>
                      </a:ext>
                    </a:extLst>
                  </a:tr>
                  <a:tr h="457200">
                    <a:tc>
                      <a:txBody>
                        <a:bodyPr/>
                        <a:lstStyle/>
                        <a:p>
                          <a:r>
                            <a:rPr lang="en-US" sz="1200"/>
                            <a:t>B0 forward spectrometer</a:t>
                          </a:r>
                        </a:p>
                      </a:txBody>
                      <a:tcPr/>
                    </a:tc>
                    <a:tc>
                      <a:txBody>
                        <a:bodyPr/>
                        <a:lstStyle/>
                        <a:p>
                          <a:endParaRPr lang="en-US"/>
                        </a:p>
                      </a:txBody>
                      <a:tcPr>
                        <a:blipFill>
                          <a:blip r:embed="rId4"/>
                          <a:stretch>
                            <a:fillRect l="-101724" t="-402778" r="-101724" b="-8333"/>
                          </a:stretch>
                        </a:blipFill>
                      </a:tcPr>
                    </a:tc>
                    <a:tc>
                      <a:txBody>
                        <a:bodyPr/>
                        <a:lstStyle/>
                        <a:p>
                          <a:r>
                            <a:rPr lang="en-US" sz="1200" dirty="0"/>
                            <a:t>High </a:t>
                          </a:r>
                          <a:r>
                            <a:rPr lang="en-US" sz="1200" dirty="0" err="1"/>
                            <a:t>p</a:t>
                          </a:r>
                          <a:r>
                            <a:rPr lang="en-US" sz="1200" baseline="-25000" dirty="0" err="1"/>
                            <a:t>T</a:t>
                          </a:r>
                          <a:r>
                            <a:rPr lang="en-US" sz="1200" dirty="0"/>
                            <a:t>(t)</a:t>
                          </a:r>
                        </a:p>
                      </a:txBody>
                      <a:tcPr/>
                    </a:tc>
                    <a:extLst>
                      <a:ext uri="{0D108BD9-81ED-4DB2-BD59-A6C34878D82A}">
                        <a16:rowId xmlns:a16="http://schemas.microsoft.com/office/drawing/2014/main" val="4079487156"/>
                      </a:ext>
                    </a:extLst>
                  </a:tr>
                </a:tbl>
              </a:graphicData>
            </a:graphic>
          </p:graphicFrame>
        </mc:Fallback>
      </mc:AlternateContent>
      <p:pic>
        <p:nvPicPr>
          <p:cNvPr id="21" name="Picture 20" descr="A picture containing chart&#10;&#10;Description automatically generated">
            <a:extLst>
              <a:ext uri="{FF2B5EF4-FFF2-40B4-BE49-F238E27FC236}">
                <a16:creationId xmlns:a16="http://schemas.microsoft.com/office/drawing/2014/main" id="{EF9F7472-7CBA-B047-B5E7-8F41F0623E87}"/>
              </a:ext>
            </a:extLst>
          </p:cNvPr>
          <p:cNvPicPr>
            <a:picLocks noChangeAspect="1"/>
          </p:cNvPicPr>
          <p:nvPr/>
        </p:nvPicPr>
        <p:blipFill rotWithShape="1">
          <a:blip r:embed="rId5"/>
          <a:srcRect l="23615" t="8020" r="17896" b="7290"/>
          <a:stretch/>
        </p:blipFill>
        <p:spPr>
          <a:xfrm rot="1044315">
            <a:off x="2991903" y="4942072"/>
            <a:ext cx="1362771" cy="1661651"/>
          </a:xfrm>
          <a:prstGeom prst="rect">
            <a:avLst/>
          </a:prstGeom>
        </p:spPr>
      </p:pic>
      <p:sp>
        <p:nvSpPr>
          <p:cNvPr id="22" name="TextBox 21">
            <a:extLst>
              <a:ext uri="{FF2B5EF4-FFF2-40B4-BE49-F238E27FC236}">
                <a16:creationId xmlns:a16="http://schemas.microsoft.com/office/drawing/2014/main" id="{46CDFEE7-2B1F-D844-B266-EF319F1670F0}"/>
              </a:ext>
            </a:extLst>
          </p:cNvPr>
          <p:cNvSpPr txBox="1"/>
          <p:nvPr/>
        </p:nvSpPr>
        <p:spPr>
          <a:xfrm>
            <a:off x="2960318" y="5522648"/>
            <a:ext cx="599855" cy="400110"/>
          </a:xfrm>
          <a:prstGeom prst="rect">
            <a:avLst/>
          </a:prstGeom>
          <a:noFill/>
        </p:spPr>
        <p:txBody>
          <a:bodyPr wrap="square" rtlCol="0">
            <a:spAutoFit/>
          </a:bodyPr>
          <a:lstStyle/>
          <a:p>
            <a:pPr algn="ctr"/>
            <a:r>
              <a:rPr lang="en-US" sz="1000" dirty="0">
                <a:solidFill>
                  <a:schemeClr val="bg1"/>
                </a:solidFill>
              </a:rPr>
              <a:t>ECAL</a:t>
            </a:r>
          </a:p>
          <a:p>
            <a:pPr algn="ctr"/>
            <a:r>
              <a:rPr lang="en-US" sz="1000" dirty="0">
                <a:solidFill>
                  <a:schemeClr val="bg1"/>
                </a:solidFill>
              </a:rPr>
              <a:t>PbW0</a:t>
            </a:r>
            <a:r>
              <a:rPr lang="en-US" sz="1000" baseline="-25000" dirty="0">
                <a:solidFill>
                  <a:schemeClr val="bg1"/>
                </a:solidFill>
              </a:rPr>
              <a:t>4</a:t>
            </a:r>
          </a:p>
        </p:txBody>
      </p:sp>
      <p:sp>
        <p:nvSpPr>
          <p:cNvPr id="23" name="TextBox 22">
            <a:extLst>
              <a:ext uri="{FF2B5EF4-FFF2-40B4-BE49-F238E27FC236}">
                <a16:creationId xmlns:a16="http://schemas.microsoft.com/office/drawing/2014/main" id="{DD7AFE6D-7DAA-D240-8BDD-60747D1BEB74}"/>
              </a:ext>
            </a:extLst>
          </p:cNvPr>
          <p:cNvSpPr txBox="1"/>
          <p:nvPr/>
        </p:nvSpPr>
        <p:spPr>
          <a:xfrm rot="19619599">
            <a:off x="3386890" y="5485688"/>
            <a:ext cx="851632" cy="246221"/>
          </a:xfrm>
          <a:prstGeom prst="rect">
            <a:avLst/>
          </a:prstGeom>
          <a:noFill/>
        </p:spPr>
        <p:txBody>
          <a:bodyPr wrap="square" rtlCol="0">
            <a:spAutoFit/>
          </a:bodyPr>
          <a:lstStyle/>
          <a:p>
            <a:r>
              <a:rPr lang="en-US" sz="1000" b="1" dirty="0" err="1">
                <a:solidFill>
                  <a:schemeClr val="bg1"/>
                </a:solidFill>
              </a:rPr>
              <a:t>PbSi</a:t>
            </a:r>
            <a:r>
              <a:rPr lang="en-US" sz="1000" b="1" dirty="0">
                <a:solidFill>
                  <a:schemeClr val="bg1"/>
                </a:solidFill>
              </a:rPr>
              <a:t>    </a:t>
            </a:r>
            <a:r>
              <a:rPr lang="en-US" sz="1000" b="1" dirty="0" err="1">
                <a:solidFill>
                  <a:schemeClr val="bg1"/>
                </a:solidFill>
              </a:rPr>
              <a:t>PbSc</a:t>
            </a:r>
            <a:r>
              <a:rPr lang="en-US" sz="1000" b="1" dirty="0">
                <a:solidFill>
                  <a:schemeClr val="bg1"/>
                </a:solidFill>
              </a:rPr>
              <a:t>   </a:t>
            </a:r>
          </a:p>
        </p:txBody>
      </p:sp>
      <p:pic>
        <p:nvPicPr>
          <p:cNvPr id="24" name="Screen Shot 2022-10-25 at 3.53.17 PM.png" descr="Screen Shot 2022-10-25 at 3.53.17 PM.png">
            <a:extLst>
              <a:ext uri="{FF2B5EF4-FFF2-40B4-BE49-F238E27FC236}">
                <a16:creationId xmlns:a16="http://schemas.microsoft.com/office/drawing/2014/main" id="{3D514342-9845-F546-A8D9-184297E0CFA3}"/>
              </a:ext>
            </a:extLst>
          </p:cNvPr>
          <p:cNvPicPr>
            <a:picLocks noChangeAspect="1"/>
          </p:cNvPicPr>
          <p:nvPr/>
        </p:nvPicPr>
        <p:blipFill>
          <a:blip r:embed="rId6"/>
          <a:stretch>
            <a:fillRect/>
          </a:stretch>
        </p:blipFill>
        <p:spPr>
          <a:xfrm>
            <a:off x="5771491" y="577860"/>
            <a:ext cx="979983" cy="970672"/>
          </a:xfrm>
          <a:prstGeom prst="rect">
            <a:avLst/>
          </a:prstGeom>
          <a:ln w="12700">
            <a:miter lim="400000"/>
          </a:ln>
        </p:spPr>
      </p:pic>
      <p:pic>
        <p:nvPicPr>
          <p:cNvPr id="25" name="Screen Shot 2022-07-20 at 10.29.36 AM.png" descr="Screen Shot 2022-07-20 at 10.29.36 AM.png">
            <a:extLst>
              <a:ext uri="{FF2B5EF4-FFF2-40B4-BE49-F238E27FC236}">
                <a16:creationId xmlns:a16="http://schemas.microsoft.com/office/drawing/2014/main" id="{1D591F2E-2389-FA42-BDC0-E19A2BF91679}"/>
              </a:ext>
            </a:extLst>
          </p:cNvPr>
          <p:cNvPicPr>
            <a:picLocks noChangeAspect="1"/>
          </p:cNvPicPr>
          <p:nvPr/>
        </p:nvPicPr>
        <p:blipFill>
          <a:blip r:embed="rId7"/>
          <a:stretch>
            <a:fillRect/>
          </a:stretch>
        </p:blipFill>
        <p:spPr>
          <a:xfrm>
            <a:off x="4665641" y="703419"/>
            <a:ext cx="1173875" cy="782583"/>
          </a:xfrm>
          <a:prstGeom prst="rect">
            <a:avLst/>
          </a:prstGeom>
          <a:ln w="12700">
            <a:miter lim="400000"/>
          </a:ln>
        </p:spPr>
      </p:pic>
      <p:sp>
        <p:nvSpPr>
          <p:cNvPr id="26" name="TextBox 25">
            <a:extLst>
              <a:ext uri="{FF2B5EF4-FFF2-40B4-BE49-F238E27FC236}">
                <a16:creationId xmlns:a16="http://schemas.microsoft.com/office/drawing/2014/main" id="{472F95E5-8A4D-3D40-8984-8E6FB25BB1B8}"/>
              </a:ext>
            </a:extLst>
          </p:cNvPr>
          <p:cNvSpPr txBox="1"/>
          <p:nvPr/>
        </p:nvSpPr>
        <p:spPr>
          <a:xfrm>
            <a:off x="5023940" y="1495722"/>
            <a:ext cx="1380506" cy="338554"/>
          </a:xfrm>
          <a:prstGeom prst="rect">
            <a:avLst/>
          </a:prstGeom>
          <a:noFill/>
        </p:spPr>
        <p:txBody>
          <a:bodyPr wrap="none" rtlCol="0">
            <a:spAutoFit/>
          </a:bodyPr>
          <a:lstStyle/>
          <a:p>
            <a:pPr algn="l"/>
            <a:r>
              <a:rPr lang="en-US" sz="1600" b="1" dirty="0">
                <a:latin typeface="+mj-lt"/>
              </a:rPr>
              <a:t>Roman Pots</a:t>
            </a:r>
          </a:p>
        </p:txBody>
      </p:sp>
      <p:pic>
        <p:nvPicPr>
          <p:cNvPr id="27" name="Screen Shot 2022-08-17 at 10.14.23 AM.png" descr="Screen Shot 2022-08-17 at 10.14.23 AM.png">
            <a:extLst>
              <a:ext uri="{FF2B5EF4-FFF2-40B4-BE49-F238E27FC236}">
                <a16:creationId xmlns:a16="http://schemas.microsoft.com/office/drawing/2014/main" id="{B4E89E4F-9FCA-0845-837C-AE91CA77EE64}"/>
              </a:ext>
            </a:extLst>
          </p:cNvPr>
          <p:cNvPicPr>
            <a:picLocks noChangeAspect="1"/>
          </p:cNvPicPr>
          <p:nvPr/>
        </p:nvPicPr>
        <p:blipFill>
          <a:blip r:embed="rId8"/>
          <a:stretch>
            <a:fillRect/>
          </a:stretch>
        </p:blipFill>
        <p:spPr>
          <a:xfrm>
            <a:off x="6956590" y="1978852"/>
            <a:ext cx="1765900" cy="1461755"/>
          </a:xfrm>
          <a:prstGeom prst="rect">
            <a:avLst/>
          </a:prstGeom>
          <a:ln w="12700">
            <a:miter lim="400000"/>
          </a:ln>
        </p:spPr>
      </p:pic>
      <p:sp>
        <p:nvSpPr>
          <p:cNvPr id="28" name="TextBox 27">
            <a:extLst>
              <a:ext uri="{FF2B5EF4-FFF2-40B4-BE49-F238E27FC236}">
                <a16:creationId xmlns:a16="http://schemas.microsoft.com/office/drawing/2014/main" id="{A1E6B9AC-9E6C-6E4B-890C-325CCF5AFB37}"/>
              </a:ext>
            </a:extLst>
          </p:cNvPr>
          <p:cNvSpPr txBox="1"/>
          <p:nvPr/>
        </p:nvSpPr>
        <p:spPr>
          <a:xfrm>
            <a:off x="6312824" y="2858338"/>
            <a:ext cx="1287532" cy="461665"/>
          </a:xfrm>
          <a:prstGeom prst="rect">
            <a:avLst/>
          </a:prstGeom>
          <a:noFill/>
        </p:spPr>
        <p:txBody>
          <a:bodyPr wrap="none" rtlCol="0">
            <a:spAutoFit/>
          </a:bodyPr>
          <a:lstStyle/>
          <a:p>
            <a:pPr algn="ctr"/>
            <a:r>
              <a:rPr lang="en-US" sz="1200" b="1" dirty="0">
                <a:latin typeface="+mj-lt"/>
              </a:rPr>
              <a:t>Off-momentum</a:t>
            </a:r>
          </a:p>
          <a:p>
            <a:pPr algn="ctr"/>
            <a:r>
              <a:rPr lang="en-US" sz="1200" b="1" dirty="0">
                <a:latin typeface="+mj-lt"/>
              </a:rPr>
              <a:t>detectors</a:t>
            </a:r>
          </a:p>
        </p:txBody>
      </p:sp>
      <p:pic>
        <p:nvPicPr>
          <p:cNvPr id="29" name="Image" descr="Image">
            <a:extLst>
              <a:ext uri="{FF2B5EF4-FFF2-40B4-BE49-F238E27FC236}">
                <a16:creationId xmlns:a16="http://schemas.microsoft.com/office/drawing/2014/main" id="{6329ECA6-E1D7-0D46-834A-9113E3F2F43C}"/>
              </a:ext>
            </a:extLst>
          </p:cNvPr>
          <p:cNvPicPr>
            <a:picLocks noChangeAspect="1"/>
          </p:cNvPicPr>
          <p:nvPr/>
        </p:nvPicPr>
        <p:blipFill rotWithShape="1">
          <a:blip r:embed="rId9"/>
          <a:srcRect l="3674" t="18915" r="2755"/>
          <a:stretch/>
        </p:blipFill>
        <p:spPr>
          <a:xfrm>
            <a:off x="1028700" y="2182212"/>
            <a:ext cx="1968032" cy="976459"/>
          </a:xfrm>
          <a:prstGeom prst="rect">
            <a:avLst/>
          </a:prstGeom>
          <a:ln w="12700">
            <a:miter lim="400000"/>
          </a:ln>
        </p:spPr>
      </p:pic>
      <p:pic>
        <p:nvPicPr>
          <p:cNvPr id="30" name="Image" descr="Image">
            <a:extLst>
              <a:ext uri="{FF2B5EF4-FFF2-40B4-BE49-F238E27FC236}">
                <a16:creationId xmlns:a16="http://schemas.microsoft.com/office/drawing/2014/main" id="{947EAB43-6012-E640-8F46-B34B2808AD83}"/>
              </a:ext>
            </a:extLst>
          </p:cNvPr>
          <p:cNvPicPr>
            <a:picLocks noChangeAspect="1"/>
          </p:cNvPicPr>
          <p:nvPr/>
        </p:nvPicPr>
        <p:blipFill rotWithShape="1">
          <a:blip r:embed="rId10"/>
          <a:srcRect l="9229" t="2087" r="22542" b="8892"/>
          <a:stretch/>
        </p:blipFill>
        <p:spPr>
          <a:xfrm>
            <a:off x="1046530" y="2831521"/>
            <a:ext cx="419577" cy="747718"/>
          </a:xfrm>
          <a:prstGeom prst="rect">
            <a:avLst/>
          </a:prstGeom>
          <a:ln w="12700">
            <a:miter lim="400000"/>
          </a:ln>
        </p:spPr>
      </p:pic>
    </p:spTree>
    <p:extLst>
      <p:ext uri="{BB962C8B-B14F-4D97-AF65-F5344CB8AC3E}">
        <p14:creationId xmlns:p14="http://schemas.microsoft.com/office/powerpoint/2010/main" val="1296432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2A57-9A6C-1244-B980-4338CE038BFE}"/>
              </a:ext>
            </a:extLst>
          </p:cNvPr>
          <p:cNvSpPr>
            <a:spLocks noGrp="1"/>
          </p:cNvSpPr>
          <p:nvPr>
            <p:ph type="title"/>
          </p:nvPr>
        </p:nvSpPr>
        <p:spPr>
          <a:xfrm>
            <a:off x="62753" y="0"/>
            <a:ext cx="9081247" cy="571499"/>
          </a:xfrm>
        </p:spPr>
        <p:txBody>
          <a:bodyPr>
            <a:noAutofit/>
          </a:bodyPr>
          <a:lstStyle/>
          <a:p>
            <a:r>
              <a:rPr lang="en-US" dirty="0"/>
              <a:t>Far-Backward Detectors</a:t>
            </a:r>
          </a:p>
        </p:txBody>
      </p:sp>
      <p:sp>
        <p:nvSpPr>
          <p:cNvPr id="3" name="Slide Number Placeholder 2">
            <a:extLst>
              <a:ext uri="{FF2B5EF4-FFF2-40B4-BE49-F238E27FC236}">
                <a16:creationId xmlns:a16="http://schemas.microsoft.com/office/drawing/2014/main" id="{437F2816-5746-D949-B2AC-45135A4B861A}"/>
              </a:ext>
            </a:extLst>
          </p:cNvPr>
          <p:cNvSpPr>
            <a:spLocks noGrp="1"/>
          </p:cNvSpPr>
          <p:nvPr>
            <p:ph type="sldNum" sz="quarter" idx="12"/>
          </p:nvPr>
        </p:nvSpPr>
        <p:spPr/>
        <p:txBody>
          <a:bodyPr/>
          <a:lstStyle/>
          <a:p>
            <a:fld id="{893C5830-40F3-F04E-B2E3-10E6672BA8FF}" type="slidenum">
              <a:rPr lang="en-US" smtClean="0"/>
              <a:pPr/>
              <a:t>21</a:t>
            </a:fld>
            <a:endParaRPr lang="en-US" dirty="0"/>
          </a:p>
        </p:txBody>
      </p:sp>
      <p:pic>
        <p:nvPicPr>
          <p:cNvPr id="9" name="Picture 8">
            <a:extLst>
              <a:ext uri="{FF2B5EF4-FFF2-40B4-BE49-F238E27FC236}">
                <a16:creationId xmlns:a16="http://schemas.microsoft.com/office/drawing/2014/main" id="{BAD8DD21-003C-234A-A957-4E65B303CF1B}"/>
              </a:ext>
            </a:extLst>
          </p:cNvPr>
          <p:cNvPicPr/>
          <p:nvPr/>
        </p:nvPicPr>
        <p:blipFill>
          <a:blip r:embed="rId2"/>
          <a:stretch/>
        </p:blipFill>
        <p:spPr>
          <a:xfrm>
            <a:off x="3514921" y="3400307"/>
            <a:ext cx="4844880" cy="3017520"/>
          </a:xfrm>
          <a:prstGeom prst="rect">
            <a:avLst/>
          </a:prstGeom>
          <a:ln>
            <a:noFill/>
          </a:ln>
        </p:spPr>
      </p:pic>
      <p:sp>
        <p:nvSpPr>
          <p:cNvPr id="10" name="TextBox 9">
            <a:extLst>
              <a:ext uri="{FF2B5EF4-FFF2-40B4-BE49-F238E27FC236}">
                <a16:creationId xmlns:a16="http://schemas.microsoft.com/office/drawing/2014/main" id="{DC41716F-C391-0B4B-95FB-6B6F093DB94B}"/>
              </a:ext>
            </a:extLst>
          </p:cNvPr>
          <p:cNvSpPr txBox="1"/>
          <p:nvPr/>
        </p:nvSpPr>
        <p:spPr>
          <a:xfrm>
            <a:off x="0" y="345412"/>
            <a:ext cx="5988755" cy="461665"/>
          </a:xfrm>
          <a:prstGeom prst="rect">
            <a:avLst/>
          </a:prstGeom>
          <a:noFill/>
        </p:spPr>
        <p:txBody>
          <a:bodyPr wrap="none" rtlCol="0">
            <a:spAutoFit/>
          </a:bodyPr>
          <a:lstStyle/>
          <a:p>
            <a:r>
              <a:rPr lang="en-US" sz="2400" b="1" dirty="0">
                <a:solidFill>
                  <a:srgbClr val="0432FF"/>
                </a:solidFill>
              </a:rPr>
              <a:t>Luminosity Detector and Low Q</a:t>
            </a:r>
            <a:r>
              <a:rPr lang="en-US" sz="2400" b="1" baseline="30000" dirty="0">
                <a:solidFill>
                  <a:srgbClr val="0432FF"/>
                </a:solidFill>
              </a:rPr>
              <a:t>2 </a:t>
            </a:r>
            <a:r>
              <a:rPr lang="en-US" sz="2400" b="1" dirty="0">
                <a:solidFill>
                  <a:srgbClr val="0432FF"/>
                </a:solidFill>
              </a:rPr>
              <a:t>Tagger</a:t>
            </a:r>
          </a:p>
        </p:txBody>
      </p:sp>
      <p:sp>
        <p:nvSpPr>
          <p:cNvPr id="13" name="TextBox 12">
            <a:extLst>
              <a:ext uri="{FF2B5EF4-FFF2-40B4-BE49-F238E27FC236}">
                <a16:creationId xmlns:a16="http://schemas.microsoft.com/office/drawing/2014/main" id="{39E9E528-4757-9A4F-A829-1C60C90B7644}"/>
              </a:ext>
            </a:extLst>
          </p:cNvPr>
          <p:cNvSpPr txBox="1"/>
          <p:nvPr/>
        </p:nvSpPr>
        <p:spPr>
          <a:xfrm>
            <a:off x="4713868" y="2411856"/>
            <a:ext cx="3510746" cy="830997"/>
          </a:xfrm>
          <a:prstGeom prst="rect">
            <a:avLst/>
          </a:prstGeom>
          <a:noFill/>
        </p:spPr>
        <p:txBody>
          <a:bodyPr wrap="square" rtlCol="0">
            <a:spAutoFit/>
          </a:bodyPr>
          <a:lstStyle/>
          <a:p>
            <a:r>
              <a:rPr lang="en-US" sz="1600" dirty="0">
                <a:latin typeface="+mj-lt"/>
              </a:rPr>
              <a:t>IP magnets, </a:t>
            </a:r>
            <a:r>
              <a:rPr lang="en-US" sz="1600" dirty="0" err="1">
                <a:latin typeface="+mj-lt"/>
              </a:rPr>
              <a:t>Lumi</a:t>
            </a:r>
            <a:r>
              <a:rPr lang="en-US" sz="1600" dirty="0">
                <a:latin typeface="+mj-lt"/>
              </a:rPr>
              <a:t> &amp; low-Q</a:t>
            </a:r>
            <a:r>
              <a:rPr lang="en-US" sz="1600" baseline="30000" dirty="0">
                <a:latin typeface="+mj-lt"/>
              </a:rPr>
              <a:t>2</a:t>
            </a:r>
            <a:r>
              <a:rPr lang="en-US" sz="1600" dirty="0">
                <a:latin typeface="+mj-lt"/>
              </a:rPr>
              <a:t> detectors fully simulated in GEANT including all beam effects</a:t>
            </a:r>
          </a:p>
        </p:txBody>
      </p:sp>
      <p:sp>
        <p:nvSpPr>
          <p:cNvPr id="15" name="Content Placeholder 2">
            <a:extLst>
              <a:ext uri="{FF2B5EF4-FFF2-40B4-BE49-F238E27FC236}">
                <a16:creationId xmlns:a16="http://schemas.microsoft.com/office/drawing/2014/main" id="{F34B23AE-A71E-9B4C-83BB-716A1094AC43}"/>
              </a:ext>
            </a:extLst>
          </p:cNvPr>
          <p:cNvSpPr txBox="1">
            <a:spLocks/>
          </p:cNvSpPr>
          <p:nvPr/>
        </p:nvSpPr>
        <p:spPr>
          <a:xfrm>
            <a:off x="0" y="737079"/>
            <a:ext cx="5405480" cy="32053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1400" dirty="0">
                <a:solidFill>
                  <a:srgbClr val="0000FF"/>
                </a:solidFill>
                <a:latin typeface="+mj-lt"/>
                <a:cs typeface="Comic Sans MS"/>
              </a:rPr>
              <a:t>Concept: </a:t>
            </a:r>
          </a:p>
          <a:p>
            <a:pPr marL="0" indent="0">
              <a:lnSpc>
                <a:spcPct val="100000"/>
              </a:lnSpc>
              <a:spcBef>
                <a:spcPts val="0"/>
              </a:spcBef>
              <a:buFont typeface="Arial" panose="020B0604020202020204" pitchFamily="34" charset="0"/>
              <a:buNone/>
            </a:pPr>
            <a:r>
              <a:rPr lang="en-US" sz="1400" dirty="0">
                <a:latin typeface="+mj-lt"/>
                <a:cs typeface="Comic Sans MS"/>
              </a:rPr>
              <a:t>Use Bremsstrahlung </a:t>
            </a:r>
            <a:r>
              <a:rPr lang="en-US" sz="1400" dirty="0">
                <a:solidFill>
                  <a:srgbClr val="FF00FF"/>
                </a:solidFill>
                <a:latin typeface="+mj-lt"/>
                <a:cs typeface="Comic Sans MS"/>
              </a:rPr>
              <a:t>ep </a:t>
            </a:r>
            <a:r>
              <a:rPr lang="en-US" sz="1400" dirty="0">
                <a:solidFill>
                  <a:srgbClr val="FF00FF"/>
                </a:solidFill>
                <a:latin typeface="+mj-lt"/>
                <a:cs typeface="Comic Sans MS"/>
                <a:sym typeface="Wingdings"/>
              </a:rPr>
              <a:t> </a:t>
            </a:r>
            <a:r>
              <a:rPr lang="en-US" sz="1400" dirty="0" err="1">
                <a:solidFill>
                  <a:srgbClr val="FF00FF"/>
                </a:solidFill>
                <a:latin typeface="+mj-lt"/>
                <a:cs typeface="Comic Sans MS"/>
                <a:sym typeface="Wingdings"/>
              </a:rPr>
              <a:t>ep</a:t>
            </a:r>
            <a:r>
              <a:rPr lang="en-US" sz="1400" dirty="0" err="1">
                <a:solidFill>
                  <a:srgbClr val="FF00FF"/>
                </a:solidFill>
                <a:latin typeface="Symbol" pitchFamily="2" charset="2"/>
                <a:cs typeface="Symbol" charset="2"/>
                <a:sym typeface="Wingdings"/>
              </a:rPr>
              <a:t>g</a:t>
            </a:r>
            <a:r>
              <a:rPr lang="en-US" sz="1400" dirty="0">
                <a:latin typeface="+mj-lt"/>
                <a:cs typeface="Comic Sans MS"/>
                <a:sym typeface="Wingdings"/>
              </a:rPr>
              <a:t> as reference cross section</a:t>
            </a:r>
            <a:endParaRPr lang="en-US" sz="1400" dirty="0">
              <a:latin typeface="+mj-lt"/>
              <a:cs typeface="Comic Sans MS"/>
            </a:endParaRPr>
          </a:p>
          <a:p>
            <a:pPr marL="0" indent="0">
              <a:lnSpc>
                <a:spcPct val="100000"/>
              </a:lnSpc>
              <a:spcBef>
                <a:spcPts val="0"/>
              </a:spcBef>
              <a:buFont typeface="Arial" panose="020B0604020202020204" pitchFamily="34" charset="0"/>
              <a:buNone/>
            </a:pPr>
            <a:r>
              <a:rPr lang="en-US" sz="1400" dirty="0">
                <a:solidFill>
                  <a:srgbClr val="0000FF"/>
                </a:solidFill>
                <a:latin typeface="+mj-lt"/>
              </a:rPr>
              <a:t>Goals for Luminosity Measurement:</a:t>
            </a:r>
          </a:p>
          <a:p>
            <a:pPr marL="0">
              <a:lnSpc>
                <a:spcPct val="100000"/>
              </a:lnSpc>
              <a:spcBef>
                <a:spcPts val="0"/>
              </a:spcBef>
            </a:pPr>
            <a:r>
              <a:rPr lang="en-US" sz="1400" dirty="0">
                <a:latin typeface="+mj-lt"/>
              </a:rPr>
              <a:t>Integrated luminosity with precision </a:t>
            </a:r>
            <a:r>
              <a:rPr lang="en-US" sz="1400" dirty="0" err="1">
                <a:latin typeface="+mj-lt"/>
              </a:rPr>
              <a:t>δL</a:t>
            </a:r>
            <a:r>
              <a:rPr lang="en-US" sz="1400" dirty="0">
                <a:latin typeface="+mj-lt"/>
              </a:rPr>
              <a:t>/L&lt; 1%</a:t>
            </a:r>
          </a:p>
          <a:p>
            <a:pPr marL="0">
              <a:lnSpc>
                <a:spcPct val="100000"/>
              </a:lnSpc>
              <a:spcBef>
                <a:spcPts val="0"/>
              </a:spcBef>
            </a:pPr>
            <a:r>
              <a:rPr lang="en-US" sz="1400" dirty="0">
                <a:latin typeface="+mj-lt"/>
              </a:rPr>
              <a:t>Measurement of relative luminosity: </a:t>
            </a:r>
          </a:p>
          <a:p>
            <a:pPr marL="0" indent="0">
              <a:lnSpc>
                <a:spcPct val="100000"/>
              </a:lnSpc>
              <a:spcBef>
                <a:spcPts val="0"/>
              </a:spcBef>
              <a:buNone/>
            </a:pPr>
            <a:r>
              <a:rPr lang="en-US" sz="1400" dirty="0">
                <a:solidFill>
                  <a:srgbClr val="0000FF"/>
                </a:solidFill>
                <a:latin typeface="+mj-lt"/>
              </a:rPr>
              <a:t>     physics-asymmetry/10 </a:t>
            </a:r>
            <a:r>
              <a:rPr lang="en-US" sz="1400" dirty="0">
                <a:solidFill>
                  <a:srgbClr val="0000FF"/>
                </a:solidFill>
                <a:latin typeface="+mj-lt"/>
                <a:sym typeface="Wingdings"/>
              </a:rPr>
              <a:t> ~10</a:t>
            </a:r>
            <a:r>
              <a:rPr lang="en-US" sz="1400" baseline="30000" dirty="0">
                <a:solidFill>
                  <a:srgbClr val="0000FF"/>
                </a:solidFill>
                <a:latin typeface="+mj-lt"/>
                <a:sym typeface="Wingdings"/>
              </a:rPr>
              <a:t>-4 </a:t>
            </a:r>
            <a:r>
              <a:rPr lang="en-US" sz="1400" dirty="0">
                <a:solidFill>
                  <a:srgbClr val="0000FF"/>
                </a:solidFill>
                <a:latin typeface="+mj-lt"/>
                <a:sym typeface="Wingdings"/>
              </a:rPr>
              <a:t>– 10</a:t>
            </a:r>
            <a:r>
              <a:rPr lang="en-US" sz="1400" baseline="30000" dirty="0">
                <a:solidFill>
                  <a:srgbClr val="0000FF"/>
                </a:solidFill>
                <a:latin typeface="+mj-lt"/>
                <a:sym typeface="Wingdings"/>
              </a:rPr>
              <a:t>-5</a:t>
            </a:r>
          </a:p>
        </p:txBody>
      </p:sp>
      <p:pic>
        <p:nvPicPr>
          <p:cNvPr id="17" name="Picture 16" descr="bubu.png">
            <a:extLst>
              <a:ext uri="{FF2B5EF4-FFF2-40B4-BE49-F238E27FC236}">
                <a16:creationId xmlns:a16="http://schemas.microsoft.com/office/drawing/2014/main" id="{87FD18F3-A9AE-A94B-A1C8-93249EC0D3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42" y="1899209"/>
            <a:ext cx="4143022" cy="1873064"/>
          </a:xfrm>
          <a:prstGeom prst="rect">
            <a:avLst/>
          </a:prstGeom>
        </p:spPr>
      </p:pic>
      <p:sp>
        <p:nvSpPr>
          <p:cNvPr id="18" name="TextBox 17">
            <a:extLst>
              <a:ext uri="{FF2B5EF4-FFF2-40B4-BE49-F238E27FC236}">
                <a16:creationId xmlns:a16="http://schemas.microsoft.com/office/drawing/2014/main" id="{8E309AE7-CA51-0142-8115-BD2ACD476DD4}"/>
              </a:ext>
            </a:extLst>
          </p:cNvPr>
          <p:cNvSpPr txBox="1"/>
          <p:nvPr/>
        </p:nvSpPr>
        <p:spPr>
          <a:xfrm>
            <a:off x="93571" y="5098135"/>
            <a:ext cx="2951998" cy="1600438"/>
          </a:xfrm>
          <a:prstGeom prst="rect">
            <a:avLst/>
          </a:prstGeom>
          <a:noFill/>
        </p:spPr>
        <p:txBody>
          <a:bodyPr wrap="square" rtlCol="0">
            <a:spAutoFit/>
          </a:bodyPr>
          <a:lstStyle/>
          <a:p>
            <a:r>
              <a:rPr lang="en-US" sz="1400" dirty="0">
                <a:solidFill>
                  <a:srgbClr val="0000FF"/>
                </a:solidFill>
                <a:latin typeface="+mj-lt"/>
                <a:cs typeface="Comic Sans MS"/>
              </a:rPr>
              <a:t>zero degree photon calorimeter</a:t>
            </a:r>
          </a:p>
          <a:p>
            <a:r>
              <a:rPr lang="en-US" sz="1400" dirty="0">
                <a:latin typeface="+mj-lt"/>
                <a:cs typeface="Comic Sans MS"/>
              </a:rPr>
              <a:t>high rate </a:t>
            </a:r>
          </a:p>
          <a:p>
            <a:pPr marL="171450" indent="-171450">
              <a:buClr>
                <a:srgbClr val="0000FF"/>
              </a:buClr>
              <a:buFont typeface="Wingdings" charset="2"/>
              <a:buChar char="Ø"/>
            </a:pPr>
            <a:r>
              <a:rPr lang="en-US" sz="1400" dirty="0">
                <a:latin typeface="+mj-lt"/>
                <a:cs typeface="Comic Sans MS"/>
                <a:sym typeface="Wingdings"/>
              </a:rPr>
              <a:t>Fast feedback for machine tuning</a:t>
            </a:r>
          </a:p>
          <a:p>
            <a:pPr marL="171450" indent="-171450">
              <a:buClr>
                <a:srgbClr val="0000FF"/>
              </a:buClr>
              <a:buFont typeface="Wingdings" charset="2"/>
              <a:buChar char="Ø"/>
            </a:pPr>
            <a:r>
              <a:rPr lang="en-US" sz="1400" dirty="0">
                <a:latin typeface="+mj-lt"/>
                <a:cs typeface="Comic Sans MS"/>
                <a:sym typeface="Wingdings"/>
              </a:rPr>
              <a:t>measured energy proportional to # photons</a:t>
            </a:r>
          </a:p>
          <a:p>
            <a:pPr marL="171450" indent="-171450">
              <a:buClr>
                <a:srgbClr val="0000FF"/>
              </a:buClr>
              <a:buFont typeface="Wingdings" charset="2"/>
              <a:buChar char="Ø"/>
            </a:pPr>
            <a:r>
              <a:rPr lang="en-US" sz="1400" dirty="0">
                <a:latin typeface="+mj-lt"/>
                <a:cs typeface="Comic Sans MS"/>
                <a:sym typeface="Wingdings"/>
              </a:rPr>
              <a:t>subject to synchrotron radiation</a:t>
            </a:r>
          </a:p>
        </p:txBody>
      </p:sp>
      <p:sp>
        <p:nvSpPr>
          <p:cNvPr id="19" name="TextBox 18">
            <a:extLst>
              <a:ext uri="{FF2B5EF4-FFF2-40B4-BE49-F238E27FC236}">
                <a16:creationId xmlns:a16="http://schemas.microsoft.com/office/drawing/2014/main" id="{A0B21B3D-1D28-7142-878C-8B60A2FA80C8}"/>
              </a:ext>
            </a:extLst>
          </p:cNvPr>
          <p:cNvSpPr txBox="1"/>
          <p:nvPr/>
        </p:nvSpPr>
        <p:spPr>
          <a:xfrm>
            <a:off x="82296" y="3592461"/>
            <a:ext cx="2866937" cy="1600438"/>
          </a:xfrm>
          <a:prstGeom prst="rect">
            <a:avLst/>
          </a:prstGeom>
          <a:noFill/>
        </p:spPr>
        <p:txBody>
          <a:bodyPr wrap="square" rtlCol="0">
            <a:spAutoFit/>
          </a:bodyPr>
          <a:lstStyle/>
          <a:p>
            <a:r>
              <a:rPr lang="en-US" sz="1400" b="1" dirty="0">
                <a:latin typeface="+mj-lt"/>
                <a:cs typeface="Comic Sans MS"/>
                <a:sym typeface="Wingdings"/>
              </a:rPr>
              <a:t>pair spectrometer</a:t>
            </a:r>
          </a:p>
          <a:p>
            <a:pPr>
              <a:buClr>
                <a:srgbClr val="0000FF"/>
              </a:buClr>
            </a:pPr>
            <a:r>
              <a:rPr lang="en-US" sz="1400" dirty="0">
                <a:latin typeface="+mj-lt"/>
                <a:cs typeface="Comic Sans MS"/>
                <a:sym typeface="Wingdings"/>
              </a:rPr>
              <a:t>low rate</a:t>
            </a:r>
          </a:p>
          <a:p>
            <a:pPr marL="171450" lvl="0" indent="-171450">
              <a:buClr>
                <a:srgbClr val="0000FF"/>
              </a:buClr>
              <a:buFont typeface="Wingdings" charset="2"/>
              <a:buChar char="Ø"/>
            </a:pPr>
            <a:r>
              <a:rPr lang="en-US" sz="1400" dirty="0">
                <a:latin typeface="+mj-lt"/>
                <a:cs typeface="Comic Sans MS"/>
              </a:rPr>
              <a:t>High precision measurement for physics analysis </a:t>
            </a:r>
          </a:p>
          <a:p>
            <a:pPr marL="171450" lvl="0" indent="-171450">
              <a:buClr>
                <a:srgbClr val="0000FF"/>
              </a:buClr>
              <a:buFont typeface="Wingdings" charset="2"/>
              <a:buChar char="Ø"/>
            </a:pPr>
            <a:r>
              <a:rPr lang="en-US" sz="1400" dirty="0">
                <a:latin typeface="+mj-lt"/>
                <a:cs typeface="Comic Sans MS"/>
              </a:rPr>
              <a:t>The calorimeters are outside of the primary synchrotron radiation fan</a:t>
            </a:r>
          </a:p>
        </p:txBody>
      </p:sp>
      <p:pic>
        <p:nvPicPr>
          <p:cNvPr id="20" name="Picture 19">
            <a:extLst>
              <a:ext uri="{FF2B5EF4-FFF2-40B4-BE49-F238E27FC236}">
                <a16:creationId xmlns:a16="http://schemas.microsoft.com/office/drawing/2014/main" id="{C36FEB56-B8CE-3244-912C-B611AD464F39}"/>
              </a:ext>
            </a:extLst>
          </p:cNvPr>
          <p:cNvPicPr>
            <a:picLocks noChangeAspect="1"/>
          </p:cNvPicPr>
          <p:nvPr/>
        </p:nvPicPr>
        <p:blipFill>
          <a:blip r:embed="rId4"/>
          <a:srcRect/>
          <a:stretch/>
        </p:blipFill>
        <p:spPr>
          <a:xfrm>
            <a:off x="6469241" y="629828"/>
            <a:ext cx="2348307" cy="1773902"/>
          </a:xfrm>
          <a:prstGeom prst="rect">
            <a:avLst/>
          </a:prstGeom>
        </p:spPr>
      </p:pic>
      <p:sp>
        <p:nvSpPr>
          <p:cNvPr id="21" name="Oval 20">
            <a:extLst>
              <a:ext uri="{FF2B5EF4-FFF2-40B4-BE49-F238E27FC236}">
                <a16:creationId xmlns:a16="http://schemas.microsoft.com/office/drawing/2014/main" id="{48724D5A-4FB1-9E40-9EA2-385E7ADED47E}"/>
              </a:ext>
            </a:extLst>
          </p:cNvPr>
          <p:cNvSpPr/>
          <p:nvPr/>
        </p:nvSpPr>
        <p:spPr>
          <a:xfrm rot="9043402">
            <a:off x="6650186" y="1417623"/>
            <a:ext cx="1177860" cy="559657"/>
          </a:xfrm>
          <a:prstGeom prst="ellipse">
            <a:avLst/>
          </a:prstGeom>
          <a:noFill/>
          <a:ln w="127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F00"/>
              </a:solidFill>
            </a:endParaRPr>
          </a:p>
        </p:txBody>
      </p:sp>
      <p:sp>
        <p:nvSpPr>
          <p:cNvPr id="5" name="Oval 4">
            <a:extLst>
              <a:ext uri="{FF2B5EF4-FFF2-40B4-BE49-F238E27FC236}">
                <a16:creationId xmlns:a16="http://schemas.microsoft.com/office/drawing/2014/main" id="{13CDB5F9-EABE-6A4E-BF46-2D6C2E151A18}"/>
              </a:ext>
            </a:extLst>
          </p:cNvPr>
          <p:cNvSpPr/>
          <p:nvPr/>
        </p:nvSpPr>
        <p:spPr>
          <a:xfrm>
            <a:off x="6680718" y="4165963"/>
            <a:ext cx="720620" cy="39967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79254C0E-A29B-0043-9C44-97EED3403E3E}"/>
              </a:ext>
            </a:extLst>
          </p:cNvPr>
          <p:cNvCxnSpPr/>
          <p:nvPr/>
        </p:nvCxnSpPr>
        <p:spPr>
          <a:xfrm flipH="1" flipV="1">
            <a:off x="6099378" y="4048007"/>
            <a:ext cx="569229" cy="3136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F0B9D8F-02B9-0C46-ACD3-A0F6D01B5C6C}"/>
              </a:ext>
            </a:extLst>
          </p:cNvPr>
          <p:cNvSpPr txBox="1"/>
          <p:nvPr/>
        </p:nvSpPr>
        <p:spPr>
          <a:xfrm>
            <a:off x="4098202" y="3584819"/>
            <a:ext cx="2770310" cy="523220"/>
          </a:xfrm>
          <a:prstGeom prst="rect">
            <a:avLst/>
          </a:prstGeom>
          <a:noFill/>
        </p:spPr>
        <p:txBody>
          <a:bodyPr wrap="none" rtlCol="0">
            <a:spAutoFit/>
          </a:bodyPr>
          <a:lstStyle/>
          <a:p>
            <a:pPr algn="l">
              <a:buClr>
                <a:srgbClr val="0000FF"/>
              </a:buClr>
            </a:pPr>
            <a:r>
              <a:rPr lang="en-US" sz="1400" dirty="0">
                <a:latin typeface="Arial" panose="020B0604020202020204" pitchFamily="34" charset="0"/>
                <a:cs typeface="Arial" panose="020B0604020202020204" pitchFamily="34" charset="0"/>
              </a:rPr>
              <a:t>needs a lot of attention to design</a:t>
            </a:r>
          </a:p>
          <a:p>
            <a:pPr algn="l">
              <a:buClr>
                <a:srgbClr val="0000FF"/>
              </a:buClr>
            </a:pPr>
            <a:r>
              <a:rPr lang="en-US" sz="1400" dirty="0">
                <a:latin typeface="Arial" panose="020B0604020202020204" pitchFamily="34" charset="0"/>
                <a:cs typeface="Arial" panose="020B0604020202020204" pitchFamily="34" charset="0"/>
              </a:rPr>
              <a:t>because of the large SR load</a:t>
            </a:r>
          </a:p>
        </p:txBody>
      </p:sp>
      <p:cxnSp>
        <p:nvCxnSpPr>
          <p:cNvPr id="24" name="Straight Arrow Connector 23">
            <a:extLst>
              <a:ext uri="{FF2B5EF4-FFF2-40B4-BE49-F238E27FC236}">
                <a16:creationId xmlns:a16="http://schemas.microsoft.com/office/drawing/2014/main" id="{65EB3D67-E661-9146-A1FF-D731BEEC6E96}"/>
              </a:ext>
            </a:extLst>
          </p:cNvPr>
          <p:cNvCxnSpPr>
            <a:cxnSpLocks/>
          </p:cNvCxnSpPr>
          <p:nvPr/>
        </p:nvCxnSpPr>
        <p:spPr>
          <a:xfrm flipH="1">
            <a:off x="5937361" y="4804758"/>
            <a:ext cx="266449" cy="6036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605C1AC-E72E-E34D-AB17-AC0FAFE12364}"/>
              </a:ext>
            </a:extLst>
          </p:cNvPr>
          <p:cNvCxnSpPr>
            <a:cxnSpLocks/>
          </p:cNvCxnSpPr>
          <p:nvPr/>
        </p:nvCxnSpPr>
        <p:spPr>
          <a:xfrm flipV="1">
            <a:off x="4098202" y="5754433"/>
            <a:ext cx="1480391" cy="3573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641FB41-6BAA-D442-95E1-51E912CB715E}"/>
              </a:ext>
            </a:extLst>
          </p:cNvPr>
          <p:cNvSpPr txBox="1"/>
          <p:nvPr/>
        </p:nvSpPr>
        <p:spPr>
          <a:xfrm>
            <a:off x="5548315" y="5306599"/>
            <a:ext cx="2598788" cy="1046440"/>
          </a:xfrm>
          <a:prstGeom prst="rect">
            <a:avLst/>
          </a:prstGeom>
          <a:noFill/>
        </p:spPr>
        <p:txBody>
          <a:bodyPr wrap="none" rtlCol="0">
            <a:spAutoFit/>
          </a:bodyPr>
          <a:lstStyle/>
          <a:p>
            <a:pPr algn="l">
              <a:buClr>
                <a:srgbClr val="0000FF"/>
              </a:buClr>
            </a:pPr>
            <a:r>
              <a:rPr lang="en-US" sz="1400" dirty="0">
                <a:solidFill>
                  <a:srgbClr val="0000FF"/>
                </a:solidFill>
                <a:latin typeface="Arial" panose="020B0604020202020204" pitchFamily="34" charset="0"/>
                <a:cs typeface="Arial" panose="020B0604020202020204" pitchFamily="34" charset="0"/>
              </a:rPr>
              <a:t>Taggers: </a:t>
            </a:r>
          </a:p>
          <a:p>
            <a:pPr algn="l">
              <a:buClr>
                <a:srgbClr val="0000FF"/>
              </a:buClr>
            </a:pPr>
            <a:r>
              <a:rPr lang="en-US" sz="1200" dirty="0">
                <a:latin typeface="Arial" panose="020B0604020202020204" pitchFamily="34" charset="0"/>
                <a:cs typeface="Arial" panose="020B0604020202020204" pitchFamily="34" charset="0"/>
              </a:rPr>
              <a:t>Electromagnetic Calorimeters</a:t>
            </a:r>
          </a:p>
          <a:p>
            <a:pPr algn="l">
              <a:buClr>
                <a:srgbClr val="0000FF"/>
              </a:buClr>
            </a:pPr>
            <a:r>
              <a:rPr lang="en-US" sz="1200" dirty="0">
                <a:latin typeface="Arial" panose="020B0604020202020204" pitchFamily="34" charset="0"/>
                <a:cs typeface="Arial" panose="020B0604020202020204" pitchFamily="34" charset="0"/>
              </a:rPr>
              <a:t>recently looking into a solution </a:t>
            </a:r>
          </a:p>
          <a:p>
            <a:pPr algn="l">
              <a:buClr>
                <a:srgbClr val="0000FF"/>
              </a:buClr>
            </a:pPr>
            <a:r>
              <a:rPr lang="en-US" sz="1200" dirty="0">
                <a:latin typeface="Arial" panose="020B0604020202020204" pitchFamily="34" charset="0"/>
                <a:cs typeface="Arial" panose="020B0604020202020204" pitchFamily="34" charset="0"/>
              </a:rPr>
              <a:t>with Si-detectors inside the vacuum</a:t>
            </a:r>
          </a:p>
          <a:p>
            <a:pPr algn="l">
              <a:buClr>
                <a:srgbClr val="0000FF"/>
              </a:buClr>
            </a:pPr>
            <a:r>
              <a:rPr lang="en-US" sz="1200" dirty="0">
                <a:latin typeface="Arial" panose="020B0604020202020204" pitchFamily="34" charset="0"/>
                <a:cs typeface="Arial" panose="020B0604020202020204" pitchFamily="34" charset="0"/>
              </a:rPr>
              <a:t>ala the off-momentum detectors</a:t>
            </a:r>
          </a:p>
        </p:txBody>
      </p:sp>
      <p:pic>
        <p:nvPicPr>
          <p:cNvPr id="34" name="Picture 33">
            <a:extLst>
              <a:ext uri="{FF2B5EF4-FFF2-40B4-BE49-F238E27FC236}">
                <a16:creationId xmlns:a16="http://schemas.microsoft.com/office/drawing/2014/main" id="{88F1179A-50D6-7A4C-891E-BCEBF6FC042A}"/>
              </a:ext>
            </a:extLst>
          </p:cNvPr>
          <p:cNvPicPr/>
          <p:nvPr/>
        </p:nvPicPr>
        <p:blipFill>
          <a:blip r:embed="rId5"/>
          <a:stretch/>
        </p:blipFill>
        <p:spPr>
          <a:xfrm>
            <a:off x="7633627" y="4335274"/>
            <a:ext cx="1510373" cy="1440810"/>
          </a:xfrm>
          <a:prstGeom prst="rect">
            <a:avLst/>
          </a:prstGeom>
          <a:ln>
            <a:noFill/>
          </a:ln>
        </p:spPr>
      </p:pic>
    </p:spTree>
    <p:extLst>
      <p:ext uri="{BB962C8B-B14F-4D97-AF65-F5344CB8AC3E}">
        <p14:creationId xmlns:p14="http://schemas.microsoft.com/office/powerpoint/2010/main" val="3029296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A00D6F-B424-654D-8A12-4A7192725649}"/>
              </a:ext>
            </a:extLst>
          </p:cNvPr>
          <p:cNvSpPr>
            <a:spLocks noGrp="1"/>
          </p:cNvSpPr>
          <p:nvPr>
            <p:ph type="sldNum" sz="quarter" idx="12"/>
          </p:nvPr>
        </p:nvSpPr>
        <p:spPr/>
        <p:txBody>
          <a:bodyPr/>
          <a:lstStyle/>
          <a:p>
            <a:fld id="{893C5830-40F3-F04E-B2E3-10E6672BA8FF}" type="slidenum">
              <a:rPr lang="en-US" smtClean="0"/>
              <a:pPr/>
              <a:t>22</a:t>
            </a:fld>
            <a:endParaRPr lang="en-US"/>
          </a:p>
        </p:txBody>
      </p:sp>
      <p:sp>
        <p:nvSpPr>
          <p:cNvPr id="4" name="Title 3">
            <a:extLst>
              <a:ext uri="{FF2B5EF4-FFF2-40B4-BE49-F238E27FC236}">
                <a16:creationId xmlns:a16="http://schemas.microsoft.com/office/drawing/2014/main" id="{E7E9B6F6-61DA-3943-9A23-31C0C53CF736}"/>
              </a:ext>
            </a:extLst>
          </p:cNvPr>
          <p:cNvSpPr>
            <a:spLocks noGrp="1"/>
          </p:cNvSpPr>
          <p:nvPr>
            <p:ph type="title"/>
          </p:nvPr>
        </p:nvSpPr>
        <p:spPr/>
        <p:txBody>
          <a:bodyPr/>
          <a:lstStyle/>
          <a:p>
            <a:r>
              <a:rPr lang="en-US" dirty="0"/>
              <a:t>Ancillary Detector Integration </a:t>
            </a:r>
          </a:p>
        </p:txBody>
      </p:sp>
      <p:pic>
        <p:nvPicPr>
          <p:cNvPr id="6" name="Picture 5">
            <a:extLst>
              <a:ext uri="{FF2B5EF4-FFF2-40B4-BE49-F238E27FC236}">
                <a16:creationId xmlns:a16="http://schemas.microsoft.com/office/drawing/2014/main" id="{783153E6-97F2-A041-8586-FC2E8646C73B}"/>
              </a:ext>
            </a:extLst>
          </p:cNvPr>
          <p:cNvPicPr>
            <a:picLocks noChangeAspect="1"/>
          </p:cNvPicPr>
          <p:nvPr/>
        </p:nvPicPr>
        <p:blipFill>
          <a:blip r:embed="rId2"/>
          <a:stretch>
            <a:fillRect/>
          </a:stretch>
        </p:blipFill>
        <p:spPr>
          <a:xfrm>
            <a:off x="0" y="1138770"/>
            <a:ext cx="3113613" cy="2449047"/>
          </a:xfrm>
          <a:prstGeom prst="rect">
            <a:avLst/>
          </a:prstGeom>
        </p:spPr>
      </p:pic>
      <p:sp>
        <p:nvSpPr>
          <p:cNvPr id="7" name="TextBox 6">
            <a:extLst>
              <a:ext uri="{FF2B5EF4-FFF2-40B4-BE49-F238E27FC236}">
                <a16:creationId xmlns:a16="http://schemas.microsoft.com/office/drawing/2014/main" id="{755F0B65-D0FD-3A4B-9E44-C7BF21D534FC}"/>
              </a:ext>
            </a:extLst>
          </p:cNvPr>
          <p:cNvSpPr txBox="1"/>
          <p:nvPr/>
        </p:nvSpPr>
        <p:spPr>
          <a:xfrm>
            <a:off x="34290" y="678195"/>
            <a:ext cx="8186857" cy="369332"/>
          </a:xfrm>
          <a:prstGeom prst="rect">
            <a:avLst/>
          </a:prstGeom>
          <a:noFill/>
        </p:spPr>
        <p:txBody>
          <a:bodyPr wrap="none" rtlCol="0">
            <a:spAutoFit/>
          </a:bodyPr>
          <a:lstStyle/>
          <a:p>
            <a:pPr algn="l"/>
            <a:r>
              <a:rPr lang="en-US" dirty="0">
                <a:latin typeface="+mj-lt"/>
              </a:rPr>
              <a:t>Everything is super tight – good communication with accelerator team is critical</a:t>
            </a:r>
          </a:p>
        </p:txBody>
      </p:sp>
      <p:pic>
        <p:nvPicPr>
          <p:cNvPr id="9" name="Picture 8">
            <a:extLst>
              <a:ext uri="{FF2B5EF4-FFF2-40B4-BE49-F238E27FC236}">
                <a16:creationId xmlns:a16="http://schemas.microsoft.com/office/drawing/2014/main" id="{AA016B88-FE75-8441-9E4A-0436124B34C8}"/>
              </a:ext>
            </a:extLst>
          </p:cNvPr>
          <p:cNvPicPr>
            <a:picLocks noChangeAspect="1"/>
          </p:cNvPicPr>
          <p:nvPr/>
        </p:nvPicPr>
        <p:blipFill rotWithShape="1">
          <a:blip r:embed="rId3"/>
          <a:srcRect t="19319" b="17621"/>
          <a:stretch/>
        </p:blipFill>
        <p:spPr>
          <a:xfrm>
            <a:off x="3242402" y="1001610"/>
            <a:ext cx="4064000" cy="1805941"/>
          </a:xfrm>
          <a:prstGeom prst="rect">
            <a:avLst/>
          </a:prstGeom>
        </p:spPr>
      </p:pic>
      <p:pic>
        <p:nvPicPr>
          <p:cNvPr id="10" name="Image" descr="Image">
            <a:extLst>
              <a:ext uri="{FF2B5EF4-FFF2-40B4-BE49-F238E27FC236}">
                <a16:creationId xmlns:a16="http://schemas.microsoft.com/office/drawing/2014/main" id="{D15FAD3F-D3C9-FE4E-A04D-DB16E6D0CD37}"/>
              </a:ext>
            </a:extLst>
          </p:cNvPr>
          <p:cNvPicPr>
            <a:picLocks noChangeAspect="1"/>
          </p:cNvPicPr>
          <p:nvPr/>
        </p:nvPicPr>
        <p:blipFill>
          <a:blip r:embed="rId4"/>
          <a:stretch>
            <a:fillRect/>
          </a:stretch>
        </p:blipFill>
        <p:spPr>
          <a:xfrm>
            <a:off x="34290" y="3679060"/>
            <a:ext cx="5240112" cy="2109169"/>
          </a:xfrm>
          <a:prstGeom prst="rect">
            <a:avLst/>
          </a:prstGeom>
          <a:ln w="12700">
            <a:miter lim="400000"/>
          </a:ln>
        </p:spPr>
      </p:pic>
      <p:pic>
        <p:nvPicPr>
          <p:cNvPr id="11" name="Screenshot 2022-12-14 at 10.05.39 AM.png" descr="Screenshot 2022-12-14 at 10.05.39 AM.png">
            <a:extLst>
              <a:ext uri="{FF2B5EF4-FFF2-40B4-BE49-F238E27FC236}">
                <a16:creationId xmlns:a16="http://schemas.microsoft.com/office/drawing/2014/main" id="{6D524D5C-32E2-8844-8E7B-BC2E05E0F883}"/>
              </a:ext>
            </a:extLst>
          </p:cNvPr>
          <p:cNvPicPr>
            <a:picLocks noChangeAspect="1"/>
          </p:cNvPicPr>
          <p:nvPr/>
        </p:nvPicPr>
        <p:blipFill rotWithShape="1">
          <a:blip r:embed="rId5"/>
          <a:srcRect t="26111" b="6272"/>
          <a:stretch/>
        </p:blipFill>
        <p:spPr>
          <a:xfrm>
            <a:off x="4777347" y="4620562"/>
            <a:ext cx="4332363" cy="2109169"/>
          </a:xfrm>
          <a:prstGeom prst="rect">
            <a:avLst/>
          </a:prstGeom>
          <a:ln w="12700">
            <a:miter lim="400000"/>
          </a:ln>
        </p:spPr>
      </p:pic>
      <p:sp>
        <p:nvSpPr>
          <p:cNvPr id="12" name="TextBox 11">
            <a:extLst>
              <a:ext uri="{FF2B5EF4-FFF2-40B4-BE49-F238E27FC236}">
                <a16:creationId xmlns:a16="http://schemas.microsoft.com/office/drawing/2014/main" id="{9876A56A-A270-044A-B0AB-9870185D7A81}"/>
              </a:ext>
            </a:extLst>
          </p:cNvPr>
          <p:cNvSpPr txBox="1"/>
          <p:nvPr/>
        </p:nvSpPr>
        <p:spPr>
          <a:xfrm>
            <a:off x="4777347" y="5806401"/>
            <a:ext cx="2409634" cy="923330"/>
          </a:xfrm>
          <a:prstGeom prst="rect">
            <a:avLst/>
          </a:prstGeom>
          <a:noFill/>
        </p:spPr>
        <p:txBody>
          <a:bodyPr wrap="none" rtlCol="0">
            <a:spAutoFit/>
          </a:bodyPr>
          <a:lstStyle/>
          <a:p>
            <a:pPr algn="l"/>
            <a:r>
              <a:rPr lang="en-US" b="1" dirty="0">
                <a:solidFill>
                  <a:srgbClr val="0000FF"/>
                </a:solidFill>
                <a:latin typeface="+mj-lt"/>
              </a:rPr>
              <a:t>Far-Backward:</a:t>
            </a:r>
          </a:p>
          <a:p>
            <a:pPr algn="l"/>
            <a:r>
              <a:rPr lang="en-US" dirty="0">
                <a:latin typeface="+mj-lt"/>
              </a:rPr>
              <a:t>low-Q</a:t>
            </a:r>
            <a:r>
              <a:rPr lang="en-US" baseline="30000" dirty="0">
                <a:latin typeface="+mj-lt"/>
              </a:rPr>
              <a:t>2</a:t>
            </a:r>
            <a:r>
              <a:rPr lang="en-US" dirty="0">
                <a:latin typeface="+mj-lt"/>
              </a:rPr>
              <a:t>-tagger + </a:t>
            </a:r>
            <a:r>
              <a:rPr lang="en-US" dirty="0" err="1">
                <a:latin typeface="+mj-lt"/>
              </a:rPr>
              <a:t>Lumi</a:t>
            </a:r>
            <a:endParaRPr lang="en-US" dirty="0">
              <a:latin typeface="+mj-lt"/>
            </a:endParaRPr>
          </a:p>
          <a:p>
            <a:pPr algn="l"/>
            <a:r>
              <a:rPr lang="en-US" dirty="0">
                <a:latin typeface="+mj-lt"/>
              </a:rPr>
              <a:t>local </a:t>
            </a:r>
            <a:r>
              <a:rPr lang="en-US" dirty="0" err="1">
                <a:latin typeface="+mj-lt"/>
              </a:rPr>
              <a:t>pC</a:t>
            </a:r>
            <a:r>
              <a:rPr lang="en-US" dirty="0">
                <a:latin typeface="+mj-lt"/>
              </a:rPr>
              <a:t>-polarimeter</a:t>
            </a:r>
          </a:p>
        </p:txBody>
      </p:sp>
      <p:sp>
        <p:nvSpPr>
          <p:cNvPr id="13" name="TextBox 12">
            <a:extLst>
              <a:ext uri="{FF2B5EF4-FFF2-40B4-BE49-F238E27FC236}">
                <a16:creationId xmlns:a16="http://schemas.microsoft.com/office/drawing/2014/main" id="{D1164AC5-2F2A-544C-ADC6-1CF6DBC326F1}"/>
              </a:ext>
            </a:extLst>
          </p:cNvPr>
          <p:cNvSpPr txBox="1"/>
          <p:nvPr/>
        </p:nvSpPr>
        <p:spPr>
          <a:xfrm>
            <a:off x="3199511" y="2456391"/>
            <a:ext cx="3155672" cy="369332"/>
          </a:xfrm>
          <a:prstGeom prst="rect">
            <a:avLst/>
          </a:prstGeom>
          <a:noFill/>
        </p:spPr>
        <p:txBody>
          <a:bodyPr wrap="none" rtlCol="0">
            <a:spAutoFit/>
          </a:bodyPr>
          <a:lstStyle/>
          <a:p>
            <a:pPr algn="l"/>
            <a:r>
              <a:rPr lang="en-US" dirty="0">
                <a:latin typeface="+mj-lt"/>
              </a:rPr>
              <a:t>Off-momentum + RPs + ZDC</a:t>
            </a:r>
          </a:p>
        </p:txBody>
      </p:sp>
      <p:pic>
        <p:nvPicPr>
          <p:cNvPr id="15" name="Picture 14">
            <a:extLst>
              <a:ext uri="{FF2B5EF4-FFF2-40B4-BE49-F238E27FC236}">
                <a16:creationId xmlns:a16="http://schemas.microsoft.com/office/drawing/2014/main" id="{D01BFAFA-D3E1-3B4A-B639-2BA05E183170}"/>
              </a:ext>
            </a:extLst>
          </p:cNvPr>
          <p:cNvPicPr>
            <a:picLocks noChangeAspect="1"/>
          </p:cNvPicPr>
          <p:nvPr/>
        </p:nvPicPr>
        <p:blipFill rotWithShape="1">
          <a:blip r:embed="rId6"/>
          <a:srcRect t="23644" r="6283"/>
          <a:stretch/>
        </p:blipFill>
        <p:spPr>
          <a:xfrm>
            <a:off x="5351534" y="2728381"/>
            <a:ext cx="3670893" cy="2038350"/>
          </a:xfrm>
          <a:prstGeom prst="rect">
            <a:avLst/>
          </a:prstGeom>
        </p:spPr>
      </p:pic>
    </p:spTree>
    <p:extLst>
      <p:ext uri="{BB962C8B-B14F-4D97-AF65-F5344CB8AC3E}">
        <p14:creationId xmlns:p14="http://schemas.microsoft.com/office/powerpoint/2010/main" val="1733855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BF9D47A-E315-684D-B6A7-163D5C049B45}"/>
              </a:ext>
            </a:extLst>
          </p:cNvPr>
          <p:cNvPicPr>
            <a:picLocks noChangeAspect="1"/>
          </p:cNvPicPr>
          <p:nvPr/>
        </p:nvPicPr>
        <p:blipFill>
          <a:blip r:embed="rId2"/>
          <a:srcRect/>
          <a:stretch/>
        </p:blipFill>
        <p:spPr>
          <a:xfrm>
            <a:off x="3854225" y="207578"/>
            <a:ext cx="5289775" cy="2988723"/>
          </a:xfrm>
          <a:prstGeom prst="rect">
            <a:avLst/>
          </a:prstGeom>
        </p:spPr>
      </p:pic>
      <p:sp>
        <p:nvSpPr>
          <p:cNvPr id="2" name="Title 1">
            <a:extLst>
              <a:ext uri="{FF2B5EF4-FFF2-40B4-BE49-F238E27FC236}">
                <a16:creationId xmlns:a16="http://schemas.microsoft.com/office/drawing/2014/main" id="{BA21D928-489C-8B4C-A8B3-B10A2F4871D8}"/>
              </a:ext>
            </a:extLst>
          </p:cNvPr>
          <p:cNvSpPr>
            <a:spLocks noGrp="1"/>
          </p:cNvSpPr>
          <p:nvPr>
            <p:ph type="title"/>
          </p:nvPr>
        </p:nvSpPr>
        <p:spPr/>
        <p:txBody>
          <a:bodyPr/>
          <a:lstStyle/>
          <a:p>
            <a:r>
              <a:rPr lang="en-US" dirty="0"/>
              <a:t>Electron and Hadron Polarimetry</a:t>
            </a:r>
          </a:p>
        </p:txBody>
      </p:sp>
      <p:sp>
        <p:nvSpPr>
          <p:cNvPr id="3" name="Slide Number Placeholder 2">
            <a:extLst>
              <a:ext uri="{FF2B5EF4-FFF2-40B4-BE49-F238E27FC236}">
                <a16:creationId xmlns:a16="http://schemas.microsoft.com/office/drawing/2014/main" id="{79733FE3-0CCF-AD45-852F-4C243A4F20D2}"/>
              </a:ext>
            </a:extLst>
          </p:cNvPr>
          <p:cNvSpPr>
            <a:spLocks noGrp="1"/>
          </p:cNvSpPr>
          <p:nvPr>
            <p:ph type="sldNum" sz="quarter" idx="12"/>
          </p:nvPr>
        </p:nvSpPr>
        <p:spPr/>
        <p:txBody>
          <a:bodyPr/>
          <a:lstStyle/>
          <a:p>
            <a:fld id="{893C5830-40F3-F04E-B2E3-10E6672BA8FF}" type="slidenum">
              <a:rPr lang="en-US" smtClean="0"/>
              <a:pPr/>
              <a:t>23</a:t>
            </a:fld>
            <a:endParaRPr lang="en-US" dirty="0"/>
          </a:p>
        </p:txBody>
      </p:sp>
      <p:sp>
        <p:nvSpPr>
          <p:cNvPr id="22" name="TextBox 21">
            <a:extLst>
              <a:ext uri="{FF2B5EF4-FFF2-40B4-BE49-F238E27FC236}">
                <a16:creationId xmlns:a16="http://schemas.microsoft.com/office/drawing/2014/main" id="{14F3B5F3-A5AE-3245-A01B-51A9F26E91E3}"/>
              </a:ext>
            </a:extLst>
          </p:cNvPr>
          <p:cNvSpPr txBox="1"/>
          <p:nvPr/>
        </p:nvSpPr>
        <p:spPr>
          <a:xfrm>
            <a:off x="30269" y="547785"/>
            <a:ext cx="5673168" cy="2677656"/>
          </a:xfrm>
          <a:prstGeom prst="rect">
            <a:avLst/>
          </a:prstGeom>
          <a:noFill/>
        </p:spPr>
        <p:txBody>
          <a:bodyPr wrap="square" rtlCol="0">
            <a:spAutoFit/>
          </a:bodyPr>
          <a:lstStyle/>
          <a:p>
            <a:r>
              <a:rPr lang="en-US" sz="1200" b="1" dirty="0">
                <a:solidFill>
                  <a:srgbClr val="0000FF"/>
                </a:solidFill>
                <a:latin typeface="Arial" panose="020B0604020202020204" pitchFamily="34" charset="0"/>
                <a:cs typeface="Arial" panose="020B0604020202020204" pitchFamily="34" charset="0"/>
                <a:sym typeface="Wingdings" pitchFamily="2" charset="2"/>
              </a:rPr>
              <a:t>Electron Polarimeter:</a:t>
            </a:r>
          </a:p>
          <a:p>
            <a:r>
              <a:rPr lang="en-US" sz="1200" b="1" dirty="0">
                <a:solidFill>
                  <a:srgbClr val="0000FF"/>
                </a:solidFill>
                <a:latin typeface="Arial" panose="020B0604020202020204" pitchFamily="34" charset="0"/>
                <a:cs typeface="Arial" panose="020B0604020202020204" pitchFamily="34" charset="0"/>
                <a:sym typeface="Wingdings" pitchFamily="2" charset="2"/>
              </a:rPr>
              <a:t>Method: Compton Backscattering</a:t>
            </a:r>
          </a:p>
          <a:p>
            <a:pPr indent="-285750">
              <a:buClr>
                <a:srgbClr val="0000FF"/>
              </a:buClr>
              <a:buFont typeface="Wingdings" pitchFamily="2" charset="2"/>
              <a:buChar char="Ø"/>
            </a:pPr>
            <a:r>
              <a:rPr lang="en-US" sz="1200" dirty="0">
                <a:latin typeface="Arial" panose="020B0604020202020204" pitchFamily="34" charset="0"/>
                <a:cs typeface="Arial" panose="020B0604020202020204" pitchFamily="34" charset="0"/>
                <a:sym typeface="Wingdings" pitchFamily="2" charset="2"/>
              </a:rPr>
              <a:t>longitudinal polarization  Energy Asymmetry</a:t>
            </a:r>
          </a:p>
          <a:p>
            <a:pPr indent="-285750">
              <a:buClr>
                <a:srgbClr val="0000FF"/>
              </a:buClr>
              <a:buFont typeface="Wingdings" pitchFamily="2" charset="2"/>
              <a:buChar char="Ø"/>
            </a:pPr>
            <a:r>
              <a:rPr lang="en-US" sz="1200" dirty="0">
                <a:latin typeface="Arial" panose="020B0604020202020204" pitchFamily="34" charset="0"/>
                <a:cs typeface="Arial" panose="020B0604020202020204" pitchFamily="34" charset="0"/>
                <a:sym typeface="Wingdings" pitchFamily="2" charset="2"/>
              </a:rPr>
              <a:t>transverse polarization  Energy dependent position asymmetry</a:t>
            </a:r>
          </a:p>
          <a:p>
            <a:pPr>
              <a:buClr>
                <a:srgbClr val="0432FF"/>
              </a:buClr>
            </a:pPr>
            <a:r>
              <a:rPr lang="en-US" sz="1200" b="1" dirty="0">
                <a:solidFill>
                  <a:srgbClr val="0000FF"/>
                </a:solidFill>
                <a:latin typeface="Arial" panose="020B0604020202020204" pitchFamily="34" charset="0"/>
                <a:cs typeface="Arial" panose="020B0604020202020204" pitchFamily="34" charset="0"/>
                <a:sym typeface="Wingdings" pitchFamily="2" charset="2"/>
              </a:rPr>
              <a:t>Requirement:</a:t>
            </a:r>
          </a:p>
          <a:p>
            <a:pPr>
              <a:buClr>
                <a:srgbClr val="0432FF"/>
              </a:buClr>
            </a:pPr>
            <a:r>
              <a:rPr lang="en-US" sz="1200" dirty="0">
                <a:latin typeface="Arial" panose="020B0604020202020204" pitchFamily="34" charset="0"/>
                <a:cs typeface="Arial" panose="020B0604020202020204" pitchFamily="34" charset="0"/>
                <a:sym typeface="Wingdings" pitchFamily="2" charset="2"/>
              </a:rPr>
              <a:t>Need to measure both polarization components</a:t>
            </a:r>
          </a:p>
          <a:p>
            <a:pPr marL="285750" indent="-285750">
              <a:buClr>
                <a:srgbClr val="0432FF"/>
              </a:buClr>
              <a:buFont typeface="Wingdings" pitchFamily="2" charset="2"/>
              <a:buChar char="à"/>
            </a:pPr>
            <a:r>
              <a:rPr lang="en-US" sz="1200" dirty="0">
                <a:latin typeface="Arial" panose="020B0604020202020204" pitchFamily="34" charset="0"/>
                <a:cs typeface="Arial" panose="020B0604020202020204" pitchFamily="34" charset="0"/>
                <a:sym typeface="Wingdings" pitchFamily="2" charset="2"/>
              </a:rPr>
              <a:t>beam is only at IP fully longitudinal polarized</a:t>
            </a:r>
          </a:p>
          <a:p>
            <a:r>
              <a:rPr lang="en-US" sz="1200" b="1" dirty="0">
                <a:solidFill>
                  <a:srgbClr val="0000FF"/>
                </a:solidFill>
                <a:latin typeface="Arial" panose="020B0604020202020204" pitchFamily="34" charset="0"/>
                <a:cs typeface="Arial" panose="020B0604020202020204" pitchFamily="34" charset="0"/>
                <a:sym typeface="Wingdings" pitchFamily="2" charset="2"/>
              </a:rPr>
              <a:t>Beamline integration</a:t>
            </a:r>
          </a:p>
          <a:p>
            <a:pPr marL="285750" indent="-285750">
              <a:buClr>
                <a:srgbClr val="0432FF"/>
              </a:buClr>
              <a:buFont typeface="Wingdings" pitchFamily="2" charset="2"/>
              <a:buChar char="à"/>
            </a:pPr>
            <a:r>
              <a:rPr lang="en-US" sz="1200" dirty="0">
                <a:latin typeface="Arial" panose="020B0604020202020204" pitchFamily="34" charset="0"/>
                <a:cs typeface="Arial" panose="020B0604020202020204" pitchFamily="34" charset="0"/>
                <a:sym typeface="Wingdings" pitchFamily="2" charset="2"/>
              </a:rPr>
              <a:t>Backscattered photon cone clearance through quads </a:t>
            </a:r>
          </a:p>
          <a:p>
            <a:pPr marL="285750" indent="-285750">
              <a:buClr>
                <a:srgbClr val="0432FF"/>
              </a:buClr>
              <a:buFont typeface="Wingdings" pitchFamily="2" charset="2"/>
              <a:buChar char="à"/>
            </a:pPr>
            <a:r>
              <a:rPr lang="en-US" sz="1200" dirty="0">
                <a:latin typeface="Arial" panose="020B0604020202020204" pitchFamily="34" charset="0"/>
                <a:cs typeface="Arial" panose="020B0604020202020204" pitchFamily="34" charset="0"/>
                <a:sym typeface="Wingdings" pitchFamily="2" charset="2"/>
              </a:rPr>
              <a:t>Electron detector will need to be ~5 mm from electron beam </a:t>
            </a:r>
          </a:p>
          <a:p>
            <a:pPr marL="742950" lvl="1" indent="-285750">
              <a:buClr>
                <a:srgbClr val="0432FF"/>
              </a:buClr>
              <a:buFont typeface="Wingdings" pitchFamily="2" charset="2"/>
              <a:buChar char="à"/>
            </a:pPr>
            <a:r>
              <a:rPr lang="en-US" sz="1200" dirty="0">
                <a:latin typeface="Arial" panose="020B0604020202020204" pitchFamily="34" charset="0"/>
                <a:cs typeface="Arial" panose="020B0604020202020204" pitchFamily="34" charset="0"/>
                <a:sym typeface="Wingdings" pitchFamily="2" charset="2"/>
              </a:rPr>
              <a:t>Investigating a Si in vacuum ala off-momentum </a:t>
            </a:r>
          </a:p>
          <a:p>
            <a:pPr lvl="1">
              <a:buClr>
                <a:srgbClr val="0432FF"/>
              </a:buClr>
            </a:pPr>
            <a:r>
              <a:rPr lang="en-US" sz="1200" dirty="0">
                <a:latin typeface="Arial" panose="020B0604020202020204" pitchFamily="34" charset="0"/>
                <a:cs typeface="Arial" panose="020B0604020202020204" pitchFamily="34" charset="0"/>
                <a:sym typeface="Wingdings" pitchFamily="2" charset="2"/>
              </a:rPr>
              <a:t>       detectors can be used?</a:t>
            </a:r>
          </a:p>
          <a:p>
            <a:pPr marL="285750" indent="-285750">
              <a:buClr>
                <a:srgbClr val="0432FF"/>
              </a:buClr>
              <a:buFont typeface="Wingdings" pitchFamily="2" charset="2"/>
              <a:buChar char="à"/>
            </a:pPr>
            <a:r>
              <a:rPr lang="en-US" sz="1200" dirty="0">
                <a:latin typeface="Arial" panose="020B0604020202020204" pitchFamily="34" charset="0"/>
                <a:cs typeface="Arial" panose="020B0604020202020204" pitchFamily="34" charset="0"/>
                <a:sym typeface="Wingdings" pitchFamily="2" charset="2"/>
              </a:rPr>
              <a:t>In close contact with Accelerator group for SR simulations </a:t>
            </a:r>
          </a:p>
          <a:p>
            <a:pPr>
              <a:buClr>
                <a:srgbClr val="0432FF"/>
              </a:buClr>
            </a:pPr>
            <a:r>
              <a:rPr lang="en-US" sz="1200" dirty="0">
                <a:latin typeface="Arial" panose="020B0604020202020204" pitchFamily="34" charset="0"/>
                <a:cs typeface="Arial" panose="020B0604020202020204" pitchFamily="34" charset="0"/>
                <a:sym typeface="Wingdings" pitchFamily="2" charset="2"/>
              </a:rPr>
              <a:t>       and beam backgrounds</a:t>
            </a:r>
            <a:endParaRPr lang="en-US"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2D5EA87-59B1-8949-AE46-DECD5D611F7D}"/>
              </a:ext>
            </a:extLst>
          </p:cNvPr>
          <p:cNvSpPr txBox="1"/>
          <p:nvPr/>
        </p:nvSpPr>
        <p:spPr>
          <a:xfrm>
            <a:off x="3365319" y="4280360"/>
            <a:ext cx="6267585" cy="2308324"/>
          </a:xfrm>
          <a:prstGeom prst="rect">
            <a:avLst/>
          </a:prstGeom>
          <a:noFill/>
        </p:spPr>
        <p:txBody>
          <a:bodyPr wrap="square" rtlCol="0">
            <a:spAutoFit/>
          </a:bodyPr>
          <a:lstStyle/>
          <a:p>
            <a:r>
              <a:rPr lang="en-US" sz="1200" b="1" dirty="0">
                <a:solidFill>
                  <a:srgbClr val="0000FF"/>
                </a:solidFill>
                <a:latin typeface="Arial" panose="020B0604020202020204" pitchFamily="34" charset="0"/>
                <a:cs typeface="Arial" panose="020B0604020202020204" pitchFamily="34" charset="0"/>
                <a:sym typeface="Wingdings" pitchFamily="2" charset="2"/>
              </a:rPr>
              <a:t>Hadron Polarimeter:</a:t>
            </a:r>
          </a:p>
          <a:p>
            <a:r>
              <a:rPr lang="en-US" sz="1200" b="1" dirty="0">
                <a:solidFill>
                  <a:srgbClr val="0000FF"/>
                </a:solidFill>
                <a:latin typeface="Arial" panose="020B0604020202020204" pitchFamily="34" charset="0"/>
                <a:cs typeface="Arial" panose="020B0604020202020204" pitchFamily="34" charset="0"/>
                <a:sym typeface="Wingdings" pitchFamily="2" charset="2"/>
              </a:rPr>
              <a:t>Method: RHIC H-Jet and </a:t>
            </a:r>
            <a:r>
              <a:rPr lang="en-US" sz="1200" b="1" dirty="0" err="1">
                <a:solidFill>
                  <a:srgbClr val="0000FF"/>
                </a:solidFill>
                <a:latin typeface="Arial" panose="020B0604020202020204" pitchFamily="34" charset="0"/>
                <a:cs typeface="Arial" panose="020B0604020202020204" pitchFamily="34" charset="0"/>
                <a:sym typeface="Wingdings" pitchFamily="2" charset="2"/>
              </a:rPr>
              <a:t>pC</a:t>
            </a:r>
            <a:r>
              <a:rPr lang="en-US" sz="1200" b="1" dirty="0">
                <a:solidFill>
                  <a:srgbClr val="0000FF"/>
                </a:solidFill>
                <a:latin typeface="Arial" panose="020B0604020202020204" pitchFamily="34" charset="0"/>
                <a:cs typeface="Arial" panose="020B0604020202020204" pitchFamily="34" charset="0"/>
                <a:sym typeface="Wingdings" pitchFamily="2" charset="2"/>
              </a:rPr>
              <a:t> Polarimeters</a:t>
            </a:r>
          </a:p>
          <a:p>
            <a:pPr indent="-285750">
              <a:buClr>
                <a:srgbClr val="0000FF"/>
              </a:buClr>
              <a:buFont typeface="Wingdings" pitchFamily="2" charset="2"/>
              <a:buChar char="Ø"/>
            </a:pPr>
            <a:r>
              <a:rPr lang="en-US" sz="1200" dirty="0">
                <a:latin typeface="Arial" panose="020B0604020202020204" pitchFamily="34" charset="0"/>
                <a:cs typeface="Arial" panose="020B0604020202020204" pitchFamily="34" charset="0"/>
                <a:sym typeface="Wingdings" pitchFamily="2" charset="2"/>
              </a:rPr>
              <a:t>measure polarization through left-right asymmetries in CNI region</a:t>
            </a:r>
          </a:p>
          <a:p>
            <a:pPr>
              <a:buClr>
                <a:srgbClr val="0432FF"/>
              </a:buClr>
            </a:pPr>
            <a:r>
              <a:rPr lang="en-US" sz="1200" b="1" dirty="0">
                <a:solidFill>
                  <a:srgbClr val="0000FF"/>
                </a:solidFill>
                <a:latin typeface="Arial" panose="020B0604020202020204" pitchFamily="34" charset="0"/>
                <a:cs typeface="Arial" panose="020B0604020202020204" pitchFamily="34" charset="0"/>
                <a:sym typeface="Wingdings" pitchFamily="2" charset="2"/>
              </a:rPr>
              <a:t>Requirement:</a:t>
            </a:r>
          </a:p>
          <a:p>
            <a:pPr>
              <a:buClr>
                <a:srgbClr val="0432FF"/>
              </a:buClr>
            </a:pPr>
            <a:r>
              <a:rPr lang="en-US" sz="1200" dirty="0">
                <a:latin typeface="Arial" panose="020B0604020202020204" pitchFamily="34" charset="0"/>
                <a:cs typeface="Arial" panose="020B0604020202020204" pitchFamily="34" charset="0"/>
                <a:sym typeface="Wingdings" pitchFamily="2" charset="2"/>
              </a:rPr>
              <a:t>Need to measure </a:t>
            </a:r>
          </a:p>
          <a:p>
            <a:pPr marL="285750" indent="-285750">
              <a:buClr>
                <a:srgbClr val="0432FF"/>
              </a:buClr>
              <a:buFont typeface="Wingdings" pitchFamily="2" charset="2"/>
              <a:buChar char="§"/>
            </a:pPr>
            <a:r>
              <a:rPr lang="en-US" sz="1200" dirty="0">
                <a:latin typeface="Arial" panose="020B0604020202020204" pitchFamily="34" charset="0"/>
                <a:cs typeface="Arial" panose="020B0604020202020204" pitchFamily="34" charset="0"/>
                <a:sym typeface="Wingdings" pitchFamily="2" charset="2"/>
              </a:rPr>
              <a:t>absolute polarization  H-jet (slow)</a:t>
            </a:r>
          </a:p>
          <a:p>
            <a:pPr marL="285750" indent="-285750">
              <a:buClr>
                <a:srgbClr val="0432FF"/>
              </a:buClr>
              <a:buFont typeface="Wingdings" pitchFamily="2" charset="2"/>
              <a:buChar char="§"/>
            </a:pPr>
            <a:r>
              <a:rPr lang="en-US" sz="1200" dirty="0">
                <a:latin typeface="Arial" panose="020B0604020202020204" pitchFamily="34" charset="0"/>
                <a:cs typeface="Arial" panose="020B0604020202020204" pitchFamily="34" charset="0"/>
                <a:sym typeface="Wingdings" pitchFamily="2" charset="2"/>
              </a:rPr>
              <a:t>need to measure polarization lifetime, profile and fast feedback to collider</a:t>
            </a:r>
          </a:p>
          <a:p>
            <a:r>
              <a:rPr lang="en-US" sz="1200" b="1" dirty="0">
                <a:solidFill>
                  <a:srgbClr val="0000FF"/>
                </a:solidFill>
                <a:latin typeface="Arial" panose="020B0604020202020204" pitchFamily="34" charset="0"/>
                <a:cs typeface="Arial" panose="020B0604020202020204" pitchFamily="34" charset="0"/>
                <a:sym typeface="Wingdings" pitchFamily="2" charset="2"/>
              </a:rPr>
              <a:t>Beamline integration</a:t>
            </a:r>
          </a:p>
          <a:p>
            <a:pPr marL="285750" indent="-285750">
              <a:buClr>
                <a:srgbClr val="0432FF"/>
              </a:buClr>
              <a:buFont typeface="Wingdings" pitchFamily="2" charset="2"/>
              <a:buChar char="à"/>
            </a:pPr>
            <a:r>
              <a:rPr lang="en-US" sz="1200" dirty="0">
                <a:latin typeface="Arial" panose="020B0604020202020204" pitchFamily="34" charset="0"/>
                <a:cs typeface="Arial" panose="020B0604020202020204" pitchFamily="34" charset="0"/>
                <a:sym typeface="Wingdings" pitchFamily="2" charset="2"/>
              </a:rPr>
              <a:t>new location at IP-4</a:t>
            </a:r>
          </a:p>
          <a:p>
            <a:pPr marL="285750" indent="-285750">
              <a:buClr>
                <a:srgbClr val="0432FF"/>
              </a:buClr>
              <a:buFont typeface="Wingdings" pitchFamily="2" charset="2"/>
              <a:buChar char="à"/>
            </a:pPr>
            <a:r>
              <a:rPr lang="en-US" sz="1200" dirty="0">
                <a:latin typeface="Arial" panose="020B0604020202020204" pitchFamily="34" charset="0"/>
                <a:cs typeface="Arial" panose="020B0604020202020204" pitchFamily="34" charset="0"/>
                <a:sym typeface="Wingdings" pitchFamily="2" charset="2"/>
              </a:rPr>
              <a:t>H-Jet and </a:t>
            </a:r>
            <a:r>
              <a:rPr lang="en-US" sz="1200" dirty="0" err="1">
                <a:latin typeface="Arial" panose="020B0604020202020204" pitchFamily="34" charset="0"/>
                <a:cs typeface="Arial" panose="020B0604020202020204" pitchFamily="34" charset="0"/>
                <a:sym typeface="Wingdings" pitchFamily="2" charset="2"/>
              </a:rPr>
              <a:t>pC</a:t>
            </a:r>
            <a:r>
              <a:rPr lang="en-US" sz="1200" dirty="0">
                <a:latin typeface="Arial" panose="020B0604020202020204" pitchFamily="34" charset="0"/>
                <a:cs typeface="Arial" panose="020B0604020202020204" pitchFamily="34" charset="0"/>
                <a:sym typeface="Wingdings" pitchFamily="2" charset="2"/>
              </a:rPr>
              <a:t> fully integrated in lattice, including taggers for He-3 polarimetry</a:t>
            </a:r>
          </a:p>
          <a:p>
            <a:pPr>
              <a:buClr>
                <a:srgbClr val="0432FF"/>
              </a:buClr>
            </a:pPr>
            <a:r>
              <a:rPr lang="en-US" sz="1200" b="1" dirty="0">
                <a:solidFill>
                  <a:srgbClr val="0000FF"/>
                </a:solidFill>
                <a:latin typeface="Arial" panose="020B0604020202020204" pitchFamily="34" charset="0"/>
                <a:cs typeface="Arial" panose="020B0604020202020204" pitchFamily="34" charset="0"/>
                <a:sym typeface="Wingdings" pitchFamily="2" charset="2"/>
              </a:rPr>
              <a:t>Challenge</a:t>
            </a:r>
          </a:p>
          <a:p>
            <a:pPr marL="285750" indent="-285750">
              <a:buClr>
                <a:srgbClr val="0432FF"/>
              </a:buClr>
              <a:buFont typeface="Wingdings" pitchFamily="2" charset="2"/>
              <a:buChar char="Ø"/>
            </a:pPr>
            <a:r>
              <a:rPr lang="en-US" sz="1200" dirty="0">
                <a:latin typeface="Arial" panose="020B0604020202020204" pitchFamily="34" charset="0"/>
                <a:cs typeface="Arial" panose="020B0604020202020204" pitchFamily="34" charset="0"/>
                <a:sym typeface="Wingdings" pitchFamily="2" charset="2"/>
              </a:rPr>
              <a:t>make RHIC polarimeters work for the different EIC beam conditions</a:t>
            </a:r>
          </a:p>
        </p:txBody>
      </p:sp>
      <p:pic>
        <p:nvPicPr>
          <p:cNvPr id="5" name="Picture 4" descr="A screenshot of a computer&#10;&#10;Description automatically generated with medium confidence">
            <a:extLst>
              <a:ext uri="{FF2B5EF4-FFF2-40B4-BE49-F238E27FC236}">
                <a16:creationId xmlns:a16="http://schemas.microsoft.com/office/drawing/2014/main" id="{5622C1E2-B0F1-4549-B14E-F0DE5A0DCF03}"/>
              </a:ext>
            </a:extLst>
          </p:cNvPr>
          <p:cNvPicPr>
            <a:picLocks noChangeAspect="1"/>
          </p:cNvPicPr>
          <p:nvPr/>
        </p:nvPicPr>
        <p:blipFill>
          <a:blip r:embed="rId3"/>
          <a:stretch>
            <a:fillRect/>
          </a:stretch>
        </p:blipFill>
        <p:spPr>
          <a:xfrm>
            <a:off x="30269" y="3225441"/>
            <a:ext cx="9144000" cy="1130814"/>
          </a:xfrm>
          <a:prstGeom prst="rect">
            <a:avLst/>
          </a:prstGeom>
        </p:spPr>
      </p:pic>
    </p:spTree>
    <p:extLst>
      <p:ext uri="{BB962C8B-B14F-4D97-AF65-F5344CB8AC3E}">
        <p14:creationId xmlns:p14="http://schemas.microsoft.com/office/powerpoint/2010/main" val="2663160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Beam Background at IR</a:t>
            </a:r>
          </a:p>
        </p:txBody>
      </p:sp>
      <p:sp>
        <p:nvSpPr>
          <p:cNvPr id="5" name="Slide Number Placeholder 4"/>
          <p:cNvSpPr>
            <a:spLocks noGrp="1"/>
          </p:cNvSpPr>
          <p:nvPr>
            <p:ph type="sldNum" sz="quarter" idx="12"/>
          </p:nvPr>
        </p:nvSpPr>
        <p:spPr/>
        <p:txBody>
          <a:bodyPr/>
          <a:lstStyle/>
          <a:p>
            <a:fld id="{E7C2DFF1-6A7E-5841-980E-96BA788216E4}" type="slidenum">
              <a:rPr lang="en-US" smtClean="0"/>
              <a:pPr/>
              <a:t>24</a:t>
            </a:fld>
            <a:endParaRPr lang="en-US"/>
          </a:p>
        </p:txBody>
      </p:sp>
      <p:sp>
        <p:nvSpPr>
          <p:cNvPr id="6" name="TextBox 5"/>
          <p:cNvSpPr txBox="1"/>
          <p:nvPr/>
        </p:nvSpPr>
        <p:spPr>
          <a:xfrm>
            <a:off x="42391" y="480577"/>
            <a:ext cx="4673600" cy="3662541"/>
          </a:xfrm>
          <a:prstGeom prst="rect">
            <a:avLst/>
          </a:prstGeom>
          <a:noFill/>
        </p:spPr>
        <p:txBody>
          <a:bodyPr wrap="square" rtlCol="0">
            <a:spAutoFit/>
          </a:bodyPr>
          <a:lstStyle/>
          <a:p>
            <a:pPr>
              <a:buClr>
                <a:srgbClr val="0000FF"/>
              </a:buClr>
            </a:pPr>
            <a:r>
              <a:rPr lang="en-US" b="1" dirty="0">
                <a:solidFill>
                  <a:srgbClr val="0000FF"/>
                </a:solidFill>
                <a:latin typeface="+mj-lt"/>
                <a:cs typeface="Comic Sans MS"/>
              </a:rPr>
              <a:t>electron beam:</a:t>
            </a:r>
          </a:p>
          <a:p>
            <a:pPr marL="171450" indent="-171450">
              <a:buClr>
                <a:srgbClr val="0000FF"/>
              </a:buClr>
              <a:buFont typeface="Wingdings" charset="2"/>
              <a:buChar char="q"/>
            </a:pPr>
            <a:endParaRPr lang="en-US" sz="800" dirty="0">
              <a:latin typeface="+mj-lt"/>
              <a:cs typeface="Comic Sans MS"/>
            </a:endParaRPr>
          </a:p>
          <a:p>
            <a:pPr marL="285750" indent="-285750">
              <a:buClr>
                <a:srgbClr val="0000FF"/>
              </a:buClr>
              <a:buFont typeface="Wingdings" charset="2"/>
              <a:buChar char="q"/>
            </a:pPr>
            <a:r>
              <a:rPr lang="en-US" b="0" dirty="0">
                <a:latin typeface="+mj-lt"/>
                <a:cs typeface="Comic Sans MS"/>
              </a:rPr>
              <a:t>Synchrotron radiation</a:t>
            </a:r>
          </a:p>
          <a:p>
            <a:pPr marL="742950" lvl="1" indent="-285750">
              <a:buClr>
                <a:srgbClr val="0000FF"/>
              </a:buClr>
              <a:buFont typeface="Wingdings" charset="2"/>
              <a:buChar char="Ø"/>
            </a:pPr>
            <a:r>
              <a:rPr lang="en-US" sz="1600" b="0" dirty="0">
                <a:latin typeface="+mj-lt"/>
                <a:cs typeface="Comic Sans MS"/>
              </a:rPr>
              <a:t>Backscattering</a:t>
            </a:r>
          </a:p>
          <a:p>
            <a:pPr marL="742950" lvl="1" indent="-285750">
              <a:buClr>
                <a:srgbClr val="0000FF"/>
              </a:buClr>
              <a:buFont typeface="Wingdings" charset="2"/>
              <a:buChar char="Ø"/>
            </a:pPr>
            <a:r>
              <a:rPr lang="en-US" sz="1600" b="0" dirty="0">
                <a:latin typeface="+mj-lt"/>
                <a:cs typeface="Comic Sans MS"/>
              </a:rPr>
              <a:t>Photo desorption</a:t>
            </a:r>
          </a:p>
          <a:p>
            <a:pPr lvl="1">
              <a:buClr>
                <a:srgbClr val="0000FF"/>
              </a:buClr>
            </a:pPr>
            <a:r>
              <a:rPr lang="en-US" b="0" dirty="0">
                <a:solidFill>
                  <a:srgbClr val="0000FF"/>
                </a:solidFill>
                <a:latin typeface="+mj-lt"/>
                <a:cs typeface="Comic Sans MS"/>
                <a:sym typeface="Wingdings"/>
              </a:rPr>
              <a:t></a:t>
            </a:r>
            <a:r>
              <a:rPr lang="en-US" b="0" dirty="0">
                <a:latin typeface="+mj-lt"/>
                <a:cs typeface="Comic Sans MS"/>
                <a:sym typeface="Wingdings"/>
              </a:rPr>
              <a:t> </a:t>
            </a:r>
            <a:r>
              <a:rPr lang="en-US" b="0" dirty="0">
                <a:latin typeface="+mj-lt"/>
                <a:cs typeface="Comic Sans MS"/>
              </a:rPr>
              <a:t>degradation of vacuum</a:t>
            </a:r>
          </a:p>
          <a:p>
            <a:pPr marL="285750" indent="-285750">
              <a:buClr>
                <a:srgbClr val="0000FF"/>
              </a:buClr>
              <a:buFont typeface="Wingdings" charset="2"/>
              <a:buChar char="q"/>
            </a:pPr>
            <a:r>
              <a:rPr lang="en-US" b="0" dirty="0">
                <a:latin typeface="+mj-lt"/>
                <a:cs typeface="Comic Sans MS"/>
              </a:rPr>
              <a:t>Beam gas interactions</a:t>
            </a:r>
          </a:p>
          <a:p>
            <a:pPr marL="742950" lvl="1" indent="-285750">
              <a:buClr>
                <a:srgbClr val="0000FF"/>
              </a:buClr>
              <a:buFont typeface="Wingdings" charset="2"/>
              <a:buChar char="Ø"/>
            </a:pPr>
            <a:r>
              <a:rPr lang="en-US" sz="1600" b="0" dirty="0">
                <a:latin typeface="+mj-lt"/>
                <a:cs typeface="Comic Sans MS"/>
              </a:rPr>
              <a:t>Off momentum electrons</a:t>
            </a:r>
          </a:p>
          <a:p>
            <a:pPr marL="285750" indent="-285750">
              <a:buClr>
                <a:srgbClr val="0432FF"/>
              </a:buClr>
              <a:buFont typeface="Wingdings" charset="2"/>
              <a:buChar char="q"/>
            </a:pPr>
            <a:r>
              <a:rPr lang="en-US" b="0" dirty="0">
                <a:latin typeface="+mj-lt"/>
                <a:cs typeface="Comic Sans MS"/>
              </a:rPr>
              <a:t>Higher order mode losses</a:t>
            </a:r>
          </a:p>
          <a:p>
            <a:pPr marL="742950" lvl="1" indent="-285750">
              <a:buClr>
                <a:srgbClr val="0432FF"/>
              </a:buClr>
              <a:buFont typeface="Wingdings" charset="2"/>
              <a:buChar char="Ø"/>
            </a:pPr>
            <a:r>
              <a:rPr lang="en-US" sz="1600" b="0" dirty="0">
                <a:latin typeface="+mj-lt"/>
                <a:cs typeface="Comic Sans MS"/>
              </a:rPr>
              <a:t>Local heating at injection and ramp (short bunches)</a:t>
            </a:r>
          </a:p>
          <a:p>
            <a:pPr marL="742950" lvl="1" indent="-285750">
              <a:buClr>
                <a:srgbClr val="0432FF"/>
              </a:buClr>
              <a:buFont typeface="Wingdings" charset="2"/>
              <a:buChar char="Ø"/>
            </a:pPr>
            <a:r>
              <a:rPr lang="en-US" b="0" dirty="0">
                <a:latin typeface="+mj-lt"/>
                <a:cs typeface="Comic Sans MS"/>
              </a:rPr>
              <a:t>degradation of vacuum</a:t>
            </a:r>
          </a:p>
          <a:p>
            <a:pPr marL="285750" indent="-285750">
              <a:buClr>
                <a:srgbClr val="0432FF"/>
              </a:buClr>
              <a:buFont typeface="Wingdings" charset="2"/>
              <a:buChar char="q"/>
            </a:pPr>
            <a:r>
              <a:rPr lang="en-US" b="0" dirty="0">
                <a:latin typeface="+mj-lt"/>
                <a:cs typeface="Comic Sans MS"/>
              </a:rPr>
              <a:t>background due to de-excitation of beam if bunches are replaced </a:t>
            </a:r>
          </a:p>
        </p:txBody>
      </p:sp>
      <p:sp>
        <p:nvSpPr>
          <p:cNvPr id="7" name="TextBox 6"/>
          <p:cNvSpPr txBox="1"/>
          <p:nvPr/>
        </p:nvSpPr>
        <p:spPr>
          <a:xfrm>
            <a:off x="4869454" y="475402"/>
            <a:ext cx="3788217" cy="2431435"/>
          </a:xfrm>
          <a:prstGeom prst="rect">
            <a:avLst/>
          </a:prstGeom>
          <a:noFill/>
        </p:spPr>
        <p:txBody>
          <a:bodyPr wrap="none" rtlCol="0">
            <a:spAutoFit/>
          </a:bodyPr>
          <a:lstStyle/>
          <a:p>
            <a:pPr>
              <a:buClr>
                <a:srgbClr val="0000FF"/>
              </a:buClr>
            </a:pPr>
            <a:r>
              <a:rPr lang="en-US" b="1" dirty="0">
                <a:solidFill>
                  <a:srgbClr val="0000FF"/>
                </a:solidFill>
                <a:latin typeface="+mj-lt"/>
                <a:cs typeface="Comic Sans MS"/>
              </a:rPr>
              <a:t>proton beam:</a:t>
            </a:r>
          </a:p>
          <a:p>
            <a:pPr marL="285750" indent="-285750">
              <a:buClr>
                <a:srgbClr val="0000FF"/>
              </a:buClr>
              <a:buFont typeface="Wingdings" charset="2"/>
              <a:buChar char="q"/>
            </a:pPr>
            <a:endParaRPr lang="en-US" sz="800" dirty="0">
              <a:latin typeface="+mj-lt"/>
              <a:cs typeface="Comic Sans MS"/>
            </a:endParaRPr>
          </a:p>
          <a:p>
            <a:pPr marL="285750" indent="-285750">
              <a:buClr>
                <a:srgbClr val="0000FF"/>
              </a:buClr>
              <a:buFont typeface="Wingdings" charset="2"/>
              <a:buChar char="q"/>
            </a:pPr>
            <a:r>
              <a:rPr lang="en-US" b="0" dirty="0">
                <a:latin typeface="+mj-lt"/>
                <a:cs typeface="Comic Sans MS"/>
              </a:rPr>
              <a:t>Low beam lifetime during </a:t>
            </a:r>
          </a:p>
          <a:p>
            <a:pPr>
              <a:buClr>
                <a:srgbClr val="0000FF"/>
              </a:buClr>
            </a:pPr>
            <a:r>
              <a:rPr lang="en-US" b="0" dirty="0">
                <a:latin typeface="+mj-lt"/>
                <a:cs typeface="Comic Sans MS"/>
              </a:rPr>
              <a:t>    injection and ramping</a:t>
            </a:r>
          </a:p>
          <a:p>
            <a:pPr marL="285750" indent="-285750">
              <a:buClr>
                <a:srgbClr val="0000FF"/>
              </a:buClr>
              <a:buFont typeface="Wingdings" charset="2"/>
              <a:buChar char="q"/>
            </a:pPr>
            <a:r>
              <a:rPr lang="en-US" b="0" dirty="0">
                <a:latin typeface="+mj-lt"/>
                <a:cs typeface="Comic Sans MS"/>
              </a:rPr>
              <a:t>Beam gas interactions, large</a:t>
            </a:r>
          </a:p>
          <a:p>
            <a:pPr>
              <a:buClr>
                <a:srgbClr val="0000FF"/>
              </a:buClr>
            </a:pPr>
            <a:r>
              <a:rPr lang="en-US" b="0" dirty="0">
                <a:latin typeface="+mj-lt"/>
                <a:cs typeface="Comic Sans MS"/>
              </a:rPr>
              <a:t>    </a:t>
            </a:r>
            <a:r>
              <a:rPr lang="en-US" b="0" dirty="0" err="1">
                <a:latin typeface="+mj-lt"/>
                <a:cs typeface="Comic Sans MS"/>
              </a:rPr>
              <a:t>hadronic</a:t>
            </a:r>
            <a:r>
              <a:rPr lang="en-US" b="0" dirty="0">
                <a:latin typeface="+mj-lt"/>
                <a:cs typeface="Comic Sans MS"/>
              </a:rPr>
              <a:t> cross section</a:t>
            </a:r>
          </a:p>
          <a:p>
            <a:pPr marL="742950" lvl="1" indent="-285750">
              <a:buClr>
                <a:srgbClr val="0000FF"/>
              </a:buClr>
              <a:buFont typeface="Wingdings" charset="2"/>
              <a:buChar char="Ø"/>
            </a:pPr>
            <a:r>
              <a:rPr lang="en-US" b="0" dirty="0">
                <a:latin typeface="+mj-lt"/>
                <a:cs typeface="Comic Sans MS"/>
              </a:rPr>
              <a:t>Secondary interactions with</a:t>
            </a:r>
          </a:p>
          <a:p>
            <a:pPr lvl="1">
              <a:buClr>
                <a:srgbClr val="0000FF"/>
              </a:buClr>
            </a:pPr>
            <a:r>
              <a:rPr lang="en-US" b="0" dirty="0">
                <a:latin typeface="+mj-lt"/>
                <a:cs typeface="Comic Sans MS"/>
              </a:rPr>
              <a:t>    aperture limitations, i.e. with</a:t>
            </a:r>
          </a:p>
          <a:p>
            <a:pPr lvl="1">
              <a:buClr>
                <a:srgbClr val="0000FF"/>
              </a:buClr>
            </a:pPr>
            <a:r>
              <a:rPr lang="en-US" b="0" dirty="0">
                <a:latin typeface="+mj-lt"/>
                <a:cs typeface="Comic Sans MS"/>
              </a:rPr>
              <a:t>    magnets, beam pipe, masks</a:t>
            </a:r>
            <a:endParaRPr lang="en-US" dirty="0">
              <a:latin typeface="+mj-lt"/>
              <a:cs typeface="Comic Sans MS"/>
            </a:endParaRPr>
          </a:p>
        </p:txBody>
      </p:sp>
      <p:sp>
        <p:nvSpPr>
          <p:cNvPr id="8" name="TextBox 7"/>
          <p:cNvSpPr txBox="1"/>
          <p:nvPr/>
        </p:nvSpPr>
        <p:spPr>
          <a:xfrm>
            <a:off x="155022" y="4075186"/>
            <a:ext cx="8502649" cy="1200329"/>
          </a:xfrm>
          <a:prstGeom prst="rect">
            <a:avLst/>
          </a:prstGeom>
          <a:noFill/>
        </p:spPr>
        <p:txBody>
          <a:bodyPr wrap="none" rtlCol="0">
            <a:spAutoFit/>
          </a:bodyPr>
          <a:lstStyle/>
          <a:p>
            <a:pPr>
              <a:buClr>
                <a:srgbClr val="0000FF"/>
              </a:buClr>
            </a:pPr>
            <a:r>
              <a:rPr lang="en-US" b="1" dirty="0">
                <a:solidFill>
                  <a:srgbClr val="0000FF"/>
                </a:solidFill>
                <a:latin typeface="+mj-lt"/>
                <a:cs typeface="Comic Sans MS"/>
              </a:rPr>
              <a:t>Requirement:</a:t>
            </a:r>
          </a:p>
          <a:p>
            <a:pPr>
              <a:buClr>
                <a:srgbClr val="0000FF"/>
              </a:buClr>
            </a:pPr>
            <a:r>
              <a:rPr lang="en-US" dirty="0">
                <a:latin typeface="+mj-lt"/>
                <a:cs typeface="Comic Sans MS"/>
              </a:rPr>
              <a:t>Keep beam backgrounds as low as possible</a:t>
            </a:r>
          </a:p>
          <a:p>
            <a:pPr>
              <a:buClr>
                <a:srgbClr val="0000FF"/>
              </a:buClr>
            </a:pPr>
            <a:r>
              <a:rPr lang="en-US" b="0" dirty="0">
                <a:solidFill>
                  <a:srgbClr val="0000FF"/>
                </a:solidFill>
                <a:latin typeface="+mj-lt"/>
                <a:cs typeface="Comic Sans MS"/>
                <a:sym typeface="Wingdings"/>
              </a:rPr>
              <a:t> </a:t>
            </a:r>
            <a:r>
              <a:rPr lang="en-US" b="0" dirty="0">
                <a:latin typeface="+mj-lt"/>
                <a:cs typeface="Comic Sans MS"/>
              </a:rPr>
              <a:t>Careful design of interaction region, beam-pipe masks and photon beam dump</a:t>
            </a:r>
          </a:p>
          <a:p>
            <a:pPr>
              <a:buClr>
                <a:srgbClr val="0000FF"/>
              </a:buClr>
            </a:pPr>
            <a:r>
              <a:rPr lang="en-US" b="0" dirty="0">
                <a:solidFill>
                  <a:srgbClr val="0000FF"/>
                </a:solidFill>
                <a:latin typeface="+mj-lt"/>
                <a:cs typeface="Comic Sans MS"/>
                <a:sym typeface="Wingdings"/>
              </a:rPr>
              <a:t> </a:t>
            </a:r>
            <a:r>
              <a:rPr lang="en-US" b="0" dirty="0">
                <a:latin typeface="+mj-lt"/>
                <a:cs typeface="Comic Sans MS"/>
              </a:rPr>
              <a:t>Excellent vacuum system</a:t>
            </a:r>
            <a:endParaRPr lang="en-US" dirty="0">
              <a:latin typeface="+mj-lt"/>
              <a:cs typeface="Comic Sans MS"/>
            </a:endParaRPr>
          </a:p>
        </p:txBody>
      </p:sp>
      <p:sp>
        <p:nvSpPr>
          <p:cNvPr id="9" name="TextBox 8">
            <a:extLst>
              <a:ext uri="{FF2B5EF4-FFF2-40B4-BE49-F238E27FC236}">
                <a16:creationId xmlns:a16="http://schemas.microsoft.com/office/drawing/2014/main" id="{68C99140-73F5-584D-BE92-6A6BD2EE5739}"/>
              </a:ext>
            </a:extLst>
          </p:cNvPr>
          <p:cNvSpPr txBox="1"/>
          <p:nvPr/>
        </p:nvSpPr>
        <p:spPr>
          <a:xfrm>
            <a:off x="155022" y="5275271"/>
            <a:ext cx="8903292" cy="1200329"/>
          </a:xfrm>
          <a:prstGeom prst="rect">
            <a:avLst/>
          </a:prstGeom>
          <a:noFill/>
        </p:spPr>
        <p:txBody>
          <a:bodyPr wrap="square" rtlCol="0">
            <a:spAutoFit/>
          </a:bodyPr>
          <a:lstStyle/>
          <a:p>
            <a:pPr algn="l"/>
            <a:r>
              <a:rPr lang="en-US" b="1" dirty="0">
                <a:solidFill>
                  <a:srgbClr val="0432FF"/>
                </a:solidFill>
                <a:latin typeface="+mj-lt"/>
              </a:rPr>
              <a:t>Important to note:</a:t>
            </a:r>
          </a:p>
          <a:p>
            <a:pPr marL="285750" indent="-285750" algn="l">
              <a:buClr>
                <a:srgbClr val="0432FF"/>
              </a:buClr>
              <a:buFont typeface="Wingdings" pitchFamily="2" charset="2"/>
              <a:buChar char="Ø"/>
            </a:pPr>
            <a:r>
              <a:rPr lang="en-US" dirty="0">
                <a:latin typeface="+mj-lt"/>
              </a:rPr>
              <a:t>low multiplicity per event: &lt; 10 tracks</a:t>
            </a:r>
          </a:p>
          <a:p>
            <a:pPr marL="285750" indent="-285750">
              <a:buClr>
                <a:srgbClr val="0000FF"/>
              </a:buClr>
              <a:buFont typeface="Wingdings" pitchFamily="2" charset="2"/>
              <a:buChar char="Ø"/>
            </a:pPr>
            <a:r>
              <a:rPr lang="en-US" dirty="0">
                <a:latin typeface="+mj-lt"/>
                <a:cs typeface="Arial" panose="020B0604020202020204" pitchFamily="34" charset="0"/>
              </a:rPr>
              <a:t>No pileup from collisions 500 kHz @10</a:t>
            </a:r>
            <a:r>
              <a:rPr lang="en-US" baseline="30000" dirty="0">
                <a:latin typeface="+mj-lt"/>
                <a:cs typeface="Arial" panose="020B0604020202020204" pitchFamily="34" charset="0"/>
              </a:rPr>
              <a:t>34</a:t>
            </a:r>
            <a:r>
              <a:rPr lang="en-US" dirty="0">
                <a:latin typeface="+mj-lt"/>
                <a:cs typeface="Arial" panose="020B0604020202020204" pitchFamily="34" charset="0"/>
              </a:rPr>
              <a:t> cm</a:t>
            </a:r>
            <a:r>
              <a:rPr lang="en-US" baseline="30000" dirty="0">
                <a:latin typeface="+mj-lt"/>
                <a:cs typeface="Arial" panose="020B0604020202020204" pitchFamily="34" charset="0"/>
              </a:rPr>
              <a:t>-2</a:t>
            </a:r>
            <a:r>
              <a:rPr lang="en-US" dirty="0">
                <a:latin typeface="+mj-lt"/>
                <a:cs typeface="Arial" panose="020B0604020202020204" pitchFamily="34" charset="0"/>
              </a:rPr>
              <a:t>s</a:t>
            </a:r>
            <a:r>
              <a:rPr lang="en-US" baseline="30000" dirty="0">
                <a:latin typeface="+mj-lt"/>
                <a:cs typeface="Arial" panose="020B0604020202020204" pitchFamily="34" charset="0"/>
              </a:rPr>
              <a:t>-1 </a:t>
            </a:r>
            <a:r>
              <a:rPr lang="en-US" dirty="0">
                <a:solidFill>
                  <a:srgbClr val="0432FF"/>
                </a:solidFill>
                <a:latin typeface="+mj-lt"/>
                <a:cs typeface="Arial" panose="020B0604020202020204" pitchFamily="34" charset="0"/>
                <a:sym typeface="Wingdings" pitchFamily="2" charset="2"/>
              </a:rPr>
              <a:t></a:t>
            </a:r>
            <a:r>
              <a:rPr lang="en-US" dirty="0">
                <a:latin typeface="+mj-lt"/>
                <a:cs typeface="Arial" panose="020B0604020202020204" pitchFamily="34" charset="0"/>
                <a:sym typeface="Wingdings" pitchFamily="2" charset="2"/>
              </a:rPr>
              <a:t> DIS event every 200 bunches</a:t>
            </a:r>
          </a:p>
          <a:p>
            <a:pPr marL="285750" indent="-285750">
              <a:buClr>
                <a:srgbClr val="0000FF"/>
              </a:buClr>
              <a:buFont typeface="Wingdings" pitchFamily="2" charset="2"/>
              <a:buChar char="Ø"/>
            </a:pPr>
            <a:r>
              <a:rPr lang="en-US" dirty="0">
                <a:latin typeface="+mj-lt"/>
                <a:cs typeface="Arial" panose="020B0604020202020204" pitchFamily="34" charset="0"/>
                <a:sym typeface="Wingdings" pitchFamily="2" charset="2"/>
              </a:rPr>
              <a:t>radiation environment much less harsh than LHC </a:t>
            </a:r>
            <a:r>
              <a:rPr lang="en-US" dirty="0">
                <a:solidFill>
                  <a:srgbClr val="0432FF"/>
                </a:solidFill>
                <a:latin typeface="+mj-lt"/>
                <a:cs typeface="Arial" panose="020B0604020202020204" pitchFamily="34" charset="0"/>
                <a:sym typeface="Wingdings" pitchFamily="2" charset="2"/>
              </a:rPr>
              <a:t></a:t>
            </a:r>
            <a:r>
              <a:rPr lang="en-US" dirty="0">
                <a:latin typeface="+mj-lt"/>
                <a:cs typeface="Arial" panose="020B0604020202020204" pitchFamily="34" charset="0"/>
                <a:sym typeface="Wingdings" pitchFamily="2" charset="2"/>
              </a:rPr>
              <a:t> factor 100 less</a:t>
            </a:r>
            <a:endParaRPr lang="en-US" dirty="0">
              <a:latin typeface="+mj-lt"/>
              <a:cs typeface="Arial" panose="020B0604020202020204" pitchFamily="34" charset="0"/>
            </a:endParaRPr>
          </a:p>
        </p:txBody>
      </p:sp>
    </p:spTree>
    <p:extLst>
      <p:ext uri="{BB962C8B-B14F-4D97-AF65-F5344CB8AC3E}">
        <p14:creationId xmlns:p14="http://schemas.microsoft.com/office/powerpoint/2010/main" val="1061929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177449-73C0-4940-A3AD-8304704D19F0}"/>
              </a:ext>
            </a:extLst>
          </p:cNvPr>
          <p:cNvSpPr>
            <a:spLocks noGrp="1"/>
          </p:cNvSpPr>
          <p:nvPr>
            <p:ph type="sldNum" sz="quarter" idx="12"/>
          </p:nvPr>
        </p:nvSpPr>
        <p:spPr/>
        <p:txBody>
          <a:bodyPr/>
          <a:lstStyle/>
          <a:p>
            <a:fld id="{893C5830-40F3-F04E-B2E3-10E6672BA8FF}" type="slidenum">
              <a:rPr lang="en-US" smtClean="0"/>
              <a:pPr/>
              <a:t>25</a:t>
            </a:fld>
            <a:endParaRPr lang="en-US"/>
          </a:p>
        </p:txBody>
      </p:sp>
      <p:sp>
        <p:nvSpPr>
          <p:cNvPr id="4" name="Title 3">
            <a:extLst>
              <a:ext uri="{FF2B5EF4-FFF2-40B4-BE49-F238E27FC236}">
                <a16:creationId xmlns:a16="http://schemas.microsoft.com/office/drawing/2014/main" id="{5004ED96-F66A-3940-829C-01B6D28CF774}"/>
              </a:ext>
            </a:extLst>
          </p:cNvPr>
          <p:cNvSpPr>
            <a:spLocks noGrp="1"/>
          </p:cNvSpPr>
          <p:nvPr>
            <p:ph type="title"/>
          </p:nvPr>
        </p:nvSpPr>
        <p:spPr/>
        <p:txBody>
          <a:bodyPr/>
          <a:lstStyle/>
          <a:p>
            <a:r>
              <a:rPr lang="en-US" dirty="0"/>
              <a:t>Background/Radiation </a:t>
            </a:r>
          </a:p>
        </p:txBody>
      </p:sp>
      <p:grpSp>
        <p:nvGrpSpPr>
          <p:cNvPr id="5" name="Group 4">
            <a:extLst>
              <a:ext uri="{FF2B5EF4-FFF2-40B4-BE49-F238E27FC236}">
                <a16:creationId xmlns:a16="http://schemas.microsoft.com/office/drawing/2014/main" id="{56E88B4D-38D6-6741-BD72-8F28029BB643}"/>
              </a:ext>
            </a:extLst>
          </p:cNvPr>
          <p:cNvGrpSpPr/>
          <p:nvPr/>
        </p:nvGrpSpPr>
        <p:grpSpPr>
          <a:xfrm>
            <a:off x="10700" y="1170505"/>
            <a:ext cx="9144000" cy="3895126"/>
            <a:chOff x="0" y="1752600"/>
            <a:chExt cx="9144000" cy="3895126"/>
          </a:xfrm>
        </p:grpSpPr>
        <p:pic>
          <p:nvPicPr>
            <p:cNvPr id="6" name="Picture 5" descr="beast-neutron-flux.png">
              <a:extLst>
                <a:ext uri="{FF2B5EF4-FFF2-40B4-BE49-F238E27FC236}">
                  <a16:creationId xmlns:a16="http://schemas.microsoft.com/office/drawing/2014/main" id="{14F275AC-968B-5E4A-A2CE-9F066B2D9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4382146" cy="2971800"/>
            </a:xfrm>
            <a:prstGeom prst="rect">
              <a:avLst/>
            </a:prstGeom>
          </p:spPr>
        </p:pic>
        <p:sp>
          <p:nvSpPr>
            <p:cNvPr id="7" name="TextBox 6">
              <a:extLst>
                <a:ext uri="{FF2B5EF4-FFF2-40B4-BE49-F238E27FC236}">
                  <a16:creationId xmlns:a16="http://schemas.microsoft.com/office/drawing/2014/main" id="{B1C46B11-90C0-394A-99F3-8916CC37A65C}"/>
                </a:ext>
              </a:extLst>
            </p:cNvPr>
            <p:cNvSpPr txBox="1">
              <a:spLocks noChangeArrowheads="1"/>
            </p:cNvSpPr>
            <p:nvPr/>
          </p:nvSpPr>
          <p:spPr bwMode="auto">
            <a:xfrm>
              <a:off x="228600" y="4724400"/>
              <a:ext cx="4081688" cy="923326"/>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dirty="0">
                  <a:solidFill>
                    <a:srgbClr val="0432FF"/>
                  </a:solidFill>
                  <a:latin typeface="+mj-lt"/>
                  <a:cs typeface="Arial" panose="020B0604020202020204" pitchFamily="34" charset="0"/>
                  <a:sym typeface="Wingdings" pitchFamily="2" charset="2"/>
                </a:rPr>
                <a:t></a:t>
              </a:r>
              <a:r>
                <a:rPr lang="en-US" dirty="0">
                  <a:latin typeface="+mj-lt"/>
                  <a:cs typeface="Arial" panose="020B0604020202020204" pitchFamily="34" charset="0"/>
                </a:rPr>
                <a:t>forward EmCal: up to ~5*10</a:t>
              </a:r>
              <a:r>
                <a:rPr lang="en-US" baseline="30000" dirty="0">
                  <a:latin typeface="+mj-lt"/>
                  <a:cs typeface="Arial" panose="020B0604020202020204" pitchFamily="34" charset="0"/>
                </a:rPr>
                <a:t>9</a:t>
              </a:r>
              <a:r>
                <a:rPr lang="en-US" dirty="0">
                  <a:latin typeface="+mj-lt"/>
                  <a:cs typeface="Arial" panose="020B0604020202020204" pitchFamily="34" charset="0"/>
                </a:rPr>
                <a:t> n/cm</a:t>
              </a:r>
              <a:r>
                <a:rPr lang="en-US" baseline="30000" dirty="0">
                  <a:latin typeface="+mj-lt"/>
                  <a:cs typeface="Arial" panose="020B0604020202020204" pitchFamily="34" charset="0"/>
                </a:rPr>
                <a:t>2</a:t>
              </a:r>
              <a:r>
                <a:rPr lang="en-US" dirty="0">
                  <a:latin typeface="+mj-lt"/>
                  <a:cs typeface="Arial" panose="020B0604020202020204" pitchFamily="34" charset="0"/>
                </a:rPr>
                <a:t> per fb</a:t>
              </a:r>
              <a:r>
                <a:rPr lang="en-US" baseline="30000" dirty="0">
                  <a:latin typeface="+mj-lt"/>
                  <a:cs typeface="Arial" panose="020B0604020202020204" pitchFamily="34" charset="0"/>
                </a:rPr>
                <a:t>-1 </a:t>
              </a:r>
              <a:r>
                <a:rPr lang="en-US" dirty="0">
                  <a:latin typeface="+mj-lt"/>
                  <a:cs typeface="Arial" panose="020B0604020202020204" pitchFamily="34" charset="0"/>
                </a:rPr>
                <a:t>(</a:t>
              </a:r>
              <a:r>
                <a:rPr lang="en-US" i="1" dirty="0">
                  <a:latin typeface="+mj-lt"/>
                  <a:cs typeface="Arial" panose="020B0604020202020204" pitchFamily="34" charset="0"/>
                </a:rPr>
                <a:t>inside the towers</a:t>
              </a:r>
              <a:r>
                <a:rPr lang="en-US" dirty="0">
                  <a:latin typeface="+mj-lt"/>
                  <a:cs typeface="Arial" panose="020B0604020202020204" pitchFamily="34" charset="0"/>
                </a:rPr>
                <a:t>); perhaps ~5 less at the </a:t>
              </a:r>
              <a:r>
                <a:rPr lang="en-US" dirty="0" err="1">
                  <a:latin typeface="+mj-lt"/>
                  <a:cs typeface="Arial" panose="020B0604020202020204" pitchFamily="34" charset="0"/>
                </a:rPr>
                <a:t>SiPM</a:t>
              </a:r>
              <a:r>
                <a:rPr lang="en-US" dirty="0">
                  <a:latin typeface="+mj-lt"/>
                  <a:cs typeface="Arial" panose="020B0604020202020204" pitchFamily="34" charset="0"/>
                </a:rPr>
                <a:t> location </a:t>
              </a:r>
            </a:p>
          </p:txBody>
        </p:sp>
        <p:pic>
          <p:nvPicPr>
            <p:cNvPr id="8" name="Picture 7" descr="beast-radiation-dose.png">
              <a:extLst>
                <a:ext uri="{FF2B5EF4-FFF2-40B4-BE49-F238E27FC236}">
                  <a16:creationId xmlns:a16="http://schemas.microsoft.com/office/drawing/2014/main" id="{4B150148-D61E-CB49-86B4-1C475929A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854" y="1752600"/>
              <a:ext cx="4382146" cy="2971800"/>
            </a:xfrm>
            <a:prstGeom prst="rect">
              <a:avLst/>
            </a:prstGeom>
          </p:spPr>
        </p:pic>
        <p:sp>
          <p:nvSpPr>
            <p:cNvPr id="9" name="Rectangle 8">
              <a:extLst>
                <a:ext uri="{FF2B5EF4-FFF2-40B4-BE49-F238E27FC236}">
                  <a16:creationId xmlns:a16="http://schemas.microsoft.com/office/drawing/2014/main" id="{2934DCA4-20A0-2A43-95AC-C57B5EAAD550}"/>
                </a:ext>
              </a:extLst>
            </p:cNvPr>
            <p:cNvSpPr/>
            <p:nvPr/>
          </p:nvSpPr>
          <p:spPr>
            <a:xfrm>
              <a:off x="4905419" y="4724400"/>
              <a:ext cx="4224234" cy="646331"/>
            </a:xfrm>
            <a:prstGeom prst="rect">
              <a:avLst/>
            </a:prstGeom>
          </p:spPr>
          <p:txBody>
            <a:bodyPr wrap="none">
              <a:spAutoFit/>
            </a:bodyPr>
            <a:lstStyle/>
            <a:p>
              <a:pPr algn="ctr"/>
              <a:r>
                <a:rPr lang="en-US" dirty="0">
                  <a:solidFill>
                    <a:srgbClr val="0432FF"/>
                  </a:solidFill>
                  <a:latin typeface="Arial" panose="020B0604020202020204" pitchFamily="34" charset="0"/>
                  <a:cs typeface="Arial" panose="020B0604020202020204" pitchFamily="34" charset="0"/>
                  <a:sym typeface="Wingdings" pitchFamily="2" charset="2"/>
                </a:rPr>
                <a:t></a:t>
              </a:r>
              <a:r>
                <a:rPr lang="en-US" dirty="0">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rPr>
                <a:t>backward EmCal: ~250 rad/year</a:t>
              </a:r>
              <a:r>
                <a:rPr lang="en-US" baseline="30000" dirty="0">
                  <a:latin typeface="Arial" panose="020B0604020202020204" pitchFamily="34" charset="0"/>
                  <a:cs typeface="Arial" panose="020B0604020202020204" pitchFamily="34" charset="0"/>
                </a:rPr>
                <a:t> </a:t>
              </a:r>
            </a:p>
            <a:p>
              <a:pPr algn="ctr"/>
              <a:r>
                <a:rPr lang="en-US" dirty="0">
                  <a:latin typeface="Arial" panose="020B0604020202020204" pitchFamily="34" charset="0"/>
                  <a:cs typeface="Arial" panose="020B0604020202020204" pitchFamily="34" charset="0"/>
                </a:rPr>
                <a:t> (at  “nominal” luminosity ~10</a:t>
              </a:r>
              <a:r>
                <a:rPr lang="en-US" baseline="30000" dirty="0">
                  <a:latin typeface="Arial" panose="020B0604020202020204" pitchFamily="34" charset="0"/>
                  <a:cs typeface="Arial" panose="020B0604020202020204" pitchFamily="34" charset="0"/>
                </a:rPr>
                <a:t>33</a:t>
              </a:r>
              <a:r>
                <a:rPr lang="en-US" dirty="0">
                  <a:latin typeface="Arial" panose="020B0604020202020204" pitchFamily="34" charset="0"/>
                  <a:cs typeface="Arial" panose="020B0604020202020204" pitchFamily="34" charset="0"/>
                </a:rPr>
                <a:t> cm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s</a:t>
              </a:r>
              <a:r>
                <a:rPr lang="en-US" baseline="30000" dirty="0">
                  <a:latin typeface="Arial" panose="020B0604020202020204" pitchFamily="34" charset="0"/>
                  <a:cs typeface="Arial" panose="020B0604020202020204" pitchFamily="34" charset="0"/>
                </a:rPr>
                <a:t>-1</a:t>
              </a:r>
              <a:r>
                <a:rPr lang="en-US" dirty="0">
                  <a:latin typeface="Arial" panose="020B0604020202020204" pitchFamily="34" charset="0"/>
                  <a:cs typeface="Arial" panose="020B0604020202020204" pitchFamily="34" charset="0"/>
                </a:rPr>
                <a:t>)</a:t>
              </a:r>
            </a:p>
          </p:txBody>
        </p:sp>
      </p:grpSp>
      <p:sp>
        <p:nvSpPr>
          <p:cNvPr id="10" name="Rectangle 9">
            <a:extLst>
              <a:ext uri="{FF2B5EF4-FFF2-40B4-BE49-F238E27FC236}">
                <a16:creationId xmlns:a16="http://schemas.microsoft.com/office/drawing/2014/main" id="{17DAA24A-1882-FF40-97E3-C06374F9B0AA}"/>
              </a:ext>
            </a:extLst>
          </p:cNvPr>
          <p:cNvSpPr/>
          <p:nvPr/>
        </p:nvSpPr>
        <p:spPr>
          <a:xfrm>
            <a:off x="18134" y="474234"/>
            <a:ext cx="8766760" cy="646331"/>
          </a:xfrm>
          <a:prstGeom prst="rect">
            <a:avLst/>
          </a:prstGeom>
        </p:spPr>
        <p:txBody>
          <a:bodyPr wrap="square">
            <a:spAutoFit/>
          </a:bodyPr>
          <a:lstStyle/>
          <a:p>
            <a:pPr marL="285750" indent="-285750">
              <a:buClr>
                <a:srgbClr val="0432FF"/>
              </a:buClr>
              <a:buFont typeface="Wingdings" pitchFamily="2" charset="2"/>
              <a:buChar char="Ø"/>
            </a:pPr>
            <a:r>
              <a:rPr lang="en-US" dirty="0">
                <a:latin typeface="Arial" panose="020B0604020202020204" pitchFamily="34" charset="0"/>
                <a:cs typeface="Arial" panose="020B0604020202020204" pitchFamily="34" charset="0"/>
              </a:rPr>
              <a:t>Primary collisions contribute a substantial fraction of the ionizing radiation and low energy neutron fluence in the experimental hall</a:t>
            </a:r>
          </a:p>
        </p:txBody>
      </p:sp>
      <p:sp>
        <p:nvSpPr>
          <p:cNvPr id="11" name="TextBox 10">
            <a:extLst>
              <a:ext uri="{FF2B5EF4-FFF2-40B4-BE49-F238E27FC236}">
                <a16:creationId xmlns:a16="http://schemas.microsoft.com/office/drawing/2014/main" id="{195621FE-2118-1848-A33B-76E84C41DFD5}"/>
              </a:ext>
            </a:extLst>
          </p:cNvPr>
          <p:cNvSpPr txBox="1"/>
          <p:nvPr/>
        </p:nvSpPr>
        <p:spPr>
          <a:xfrm>
            <a:off x="71581" y="5065631"/>
            <a:ext cx="9083119" cy="1477328"/>
          </a:xfrm>
          <a:prstGeom prst="rect">
            <a:avLst/>
          </a:prstGeom>
          <a:noFill/>
        </p:spPr>
        <p:txBody>
          <a:bodyPr wrap="square" rtlCol="0">
            <a:spAutoFit/>
          </a:bodyPr>
          <a:lstStyle/>
          <a:p>
            <a:pPr marL="285750" indent="-285750">
              <a:buClr>
                <a:srgbClr val="0432FF"/>
              </a:buClr>
              <a:buFont typeface="Wingdings" pitchFamily="2" charset="2"/>
              <a:buChar char="Ø"/>
            </a:pPr>
            <a:r>
              <a:rPr lang="en-US" dirty="0">
                <a:latin typeface="Arial" panose="020B0604020202020204" pitchFamily="34" charset="0"/>
                <a:cs typeface="Arial" panose="020B0604020202020204" pitchFamily="34" charset="0"/>
              </a:rPr>
              <a:t>Beam-gas interactions are one of the main sources of neutrons that thermalize within the detector hall and cause the damage.</a:t>
            </a:r>
          </a:p>
          <a:p>
            <a:pPr marL="285750" indent="-285750">
              <a:buClr>
                <a:srgbClr val="0432FF"/>
              </a:buClr>
              <a:buFont typeface="Wingdings" pitchFamily="2" charset="2"/>
              <a:buChar char="Ø"/>
            </a:pPr>
            <a:r>
              <a:rPr lang="en-US" dirty="0">
                <a:latin typeface="Arial" panose="020B0604020202020204" pitchFamily="34" charset="0"/>
                <a:cs typeface="Arial" panose="020B0604020202020204" pitchFamily="34" charset="0"/>
              </a:rPr>
              <a:t>The current FLUKA simulations show that the EIC detector will obtain annual dose of 6*10</a:t>
            </a:r>
            <a:r>
              <a:rPr lang="en-US" baseline="30000" dirty="0">
                <a:latin typeface="Arial" panose="020B0604020202020204" pitchFamily="34" charset="0"/>
                <a:cs typeface="Arial" panose="020B0604020202020204" pitchFamily="34" charset="0"/>
              </a:rPr>
              <a:t>10 </a:t>
            </a:r>
            <a:r>
              <a:rPr lang="en-US" dirty="0">
                <a:latin typeface="Arial" panose="020B0604020202020204" pitchFamily="34" charset="0"/>
                <a:cs typeface="Arial" panose="020B0604020202020204" pitchFamily="34" charset="0"/>
              </a:rPr>
              <a:t>n/cm</a:t>
            </a:r>
            <a:r>
              <a:rPr lang="en-US" baseline="30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 (1 MeV equivalent) </a:t>
            </a:r>
          </a:p>
          <a:p>
            <a:pPr>
              <a:buClr>
                <a:srgbClr val="0432FF"/>
              </a:buClr>
            </a:pPr>
            <a:r>
              <a:rPr lang="en-US" dirty="0">
                <a:latin typeface="Arial" panose="020B0604020202020204" pitchFamily="34" charset="0"/>
                <a:cs typeface="Arial" panose="020B0604020202020204" pitchFamily="34" charset="0"/>
              </a:rPr>
              <a:t>    </a:t>
            </a:r>
            <a:r>
              <a:rPr lang="en-US" dirty="0">
                <a:solidFill>
                  <a:srgbClr val="0432FF"/>
                </a:solidFill>
                <a:latin typeface="Arial" panose="020B0604020202020204" pitchFamily="34" charset="0"/>
                <a:cs typeface="Arial" panose="020B0604020202020204" pitchFamily="34" charset="0"/>
                <a:sym typeface="Wingdings" pitchFamily="2" charset="2"/>
              </a:rPr>
              <a:t></a:t>
            </a:r>
            <a:r>
              <a:rPr lang="en-US" dirty="0">
                <a:latin typeface="Arial" panose="020B0604020202020204" pitchFamily="34" charset="0"/>
                <a:cs typeface="Arial" panose="020B0604020202020204" pitchFamily="34" charset="0"/>
                <a:sym typeface="Wingdings" pitchFamily="2" charset="2"/>
              </a:rPr>
              <a:t> Impact on </a:t>
            </a:r>
            <a:r>
              <a:rPr lang="en-US" dirty="0" err="1">
                <a:latin typeface="Arial" panose="020B0604020202020204" pitchFamily="34" charset="0"/>
                <a:cs typeface="Arial" panose="020B0604020202020204" pitchFamily="34" charset="0"/>
                <a:sym typeface="Wingdings" pitchFamily="2" charset="2"/>
              </a:rPr>
              <a:t>SiPMs</a:t>
            </a:r>
            <a:r>
              <a:rPr lang="en-US" dirty="0">
                <a:latin typeface="Arial" panose="020B0604020202020204" pitchFamily="34" charset="0"/>
                <a:cs typeface="Arial" panose="020B0604020202020204" pitchFamily="34" charset="0"/>
                <a:sym typeface="Wingdings" pitchFamily="2" charset="2"/>
              </a:rPr>
              <a:t> and </a:t>
            </a:r>
            <a:r>
              <a:rPr lang="en-US" dirty="0">
                <a:latin typeface="Arial" panose="020B0604020202020204" pitchFamily="34" charset="0"/>
                <a:cs typeface="Arial" panose="020B0604020202020204" pitchFamily="34" charset="0"/>
              </a:rPr>
              <a:t>Silicon Vertex Tracker </a:t>
            </a:r>
            <a:r>
              <a:rPr lang="en-US" dirty="0">
                <a:solidFill>
                  <a:srgbClr val="0432FF"/>
                </a:solidFill>
                <a:latin typeface="Arial" panose="020B0604020202020204" pitchFamily="34" charset="0"/>
                <a:cs typeface="Arial" panose="020B0604020202020204" pitchFamily="34" charset="0"/>
                <a:sym typeface="Wingdings" pitchFamily="2" charset="2"/>
              </a:rPr>
              <a:t></a:t>
            </a:r>
            <a:r>
              <a:rPr lang="en-US" dirty="0">
                <a:latin typeface="Arial" panose="020B0604020202020204" pitchFamily="34" charset="0"/>
                <a:cs typeface="Arial" panose="020B0604020202020204" pitchFamily="34" charset="0"/>
                <a:sym typeface="Wingdings" pitchFamily="2" charset="2"/>
              </a:rPr>
              <a:t> </a:t>
            </a:r>
            <a:r>
              <a:rPr lang="en-US" dirty="0">
                <a:latin typeface="Arial" panose="020B0604020202020204" pitchFamily="34" charset="0"/>
                <a:cs typeface="Arial" panose="020B0604020202020204" pitchFamily="34" charset="0"/>
              </a:rPr>
              <a:t>suggested tolerance of 10</a:t>
            </a:r>
            <a:r>
              <a:rPr lang="en-US" baseline="30000" dirty="0">
                <a:latin typeface="Arial" panose="020B0604020202020204" pitchFamily="34" charset="0"/>
                <a:cs typeface="Arial" panose="020B0604020202020204" pitchFamily="34" charset="0"/>
              </a:rPr>
              <a:t>14 </a:t>
            </a:r>
            <a:r>
              <a:rPr lang="en-US" dirty="0">
                <a:latin typeface="Arial" panose="020B0604020202020204" pitchFamily="34" charset="0"/>
                <a:cs typeface="Arial" panose="020B0604020202020204" pitchFamily="34" charset="0"/>
              </a:rPr>
              <a:t>n/cm</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7011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3">
            <a:extLst>
              <a:ext uri="{FF2B5EF4-FFF2-40B4-BE49-F238E27FC236}">
                <a16:creationId xmlns:a16="http://schemas.microsoft.com/office/drawing/2014/main" id="{A6F3AE37-0824-6B45-B958-13859274C4CA}"/>
              </a:ext>
            </a:extLst>
          </p:cNvPr>
          <p:cNvSpPr txBox="1">
            <a:spLocks/>
          </p:cNvSpPr>
          <p:nvPr/>
        </p:nvSpPr>
        <p:spPr>
          <a:xfrm>
            <a:off x="119856" y="4721949"/>
            <a:ext cx="8904288" cy="20680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0000FF"/>
              </a:buClr>
              <a:buFont typeface="Arial" panose="020B0604020202020204" pitchFamily="34" charset="0"/>
              <a:buNone/>
            </a:pPr>
            <a:r>
              <a:rPr lang="en-US" sz="1600" dirty="0">
                <a:solidFill>
                  <a:srgbClr val="0000FF"/>
                </a:solidFill>
              </a:rPr>
              <a:t>Strong synergies with CERN </a:t>
            </a:r>
            <a:endParaRPr lang="en-US" sz="1600" dirty="0">
              <a:solidFill>
                <a:srgbClr val="0000FF"/>
              </a:solidFill>
              <a:sym typeface="Wingdings" pitchFamily="2" charset="2"/>
            </a:endParaRPr>
          </a:p>
          <a:p>
            <a:pPr marL="0" indent="0">
              <a:lnSpc>
                <a:spcPct val="100000"/>
              </a:lnSpc>
              <a:spcBef>
                <a:spcPts val="0"/>
              </a:spcBef>
              <a:buClr>
                <a:srgbClr val="0000FF"/>
              </a:buClr>
              <a:buFont typeface="Arial" panose="020B0604020202020204" pitchFamily="34" charset="0"/>
              <a:buNone/>
            </a:pPr>
            <a:r>
              <a:rPr lang="en-US" sz="1600" dirty="0">
                <a:sym typeface="Wingdings" pitchFamily="2" charset="2"/>
              </a:rPr>
              <a:t>CERN – EIC R&amp;D Day November 2021     </a:t>
            </a:r>
            <a:r>
              <a:rPr lang="en-US" sz="1600" dirty="0">
                <a:sym typeface="Wingdings" pitchFamily="2" charset="2"/>
                <a:hlinkClick r:id="rId2"/>
              </a:rPr>
              <a:t>https://indico.cern.ch/event/1063927/</a:t>
            </a:r>
            <a:r>
              <a:rPr lang="en-US" sz="1600" dirty="0">
                <a:sym typeface="Wingdings" pitchFamily="2" charset="2"/>
              </a:rPr>
              <a:t> </a:t>
            </a:r>
            <a:endParaRPr lang="en-US" sz="1600" dirty="0"/>
          </a:p>
          <a:p>
            <a:pPr>
              <a:lnSpc>
                <a:spcPct val="100000"/>
              </a:lnSpc>
              <a:spcBef>
                <a:spcPts val="0"/>
              </a:spcBef>
              <a:buClr>
                <a:srgbClr val="0000FF"/>
              </a:buClr>
              <a:buFont typeface="Wingdings" pitchFamily="2" charset="2"/>
              <a:buChar char="§"/>
            </a:pPr>
            <a:r>
              <a:rPr lang="en-US" sz="1600" dirty="0">
                <a:solidFill>
                  <a:srgbClr val="0000FF"/>
                </a:solidFill>
              </a:rPr>
              <a:t>MAPS: </a:t>
            </a:r>
            <a:r>
              <a:rPr lang="en-US" sz="1600" dirty="0"/>
              <a:t>ALICE-3 – ITS-3 development</a:t>
            </a:r>
          </a:p>
          <a:p>
            <a:pPr>
              <a:lnSpc>
                <a:spcPct val="100000"/>
              </a:lnSpc>
              <a:spcBef>
                <a:spcPts val="0"/>
              </a:spcBef>
              <a:buClr>
                <a:srgbClr val="0000FF"/>
              </a:buClr>
              <a:buFont typeface="Wingdings" pitchFamily="2" charset="2"/>
              <a:buChar char="§"/>
            </a:pPr>
            <a:r>
              <a:rPr lang="en-US" sz="1600" dirty="0">
                <a:solidFill>
                  <a:srgbClr val="0000FF"/>
                </a:solidFill>
              </a:rPr>
              <a:t>PID:</a:t>
            </a:r>
            <a:r>
              <a:rPr lang="en-US" sz="1600" dirty="0"/>
              <a:t> LHC-b and ALICE-3</a:t>
            </a:r>
          </a:p>
          <a:p>
            <a:pPr>
              <a:lnSpc>
                <a:spcPct val="100000"/>
              </a:lnSpc>
              <a:spcBef>
                <a:spcPts val="0"/>
              </a:spcBef>
              <a:buClr>
                <a:srgbClr val="0000FF"/>
              </a:buClr>
              <a:buFont typeface="Wingdings" pitchFamily="2" charset="2"/>
              <a:buChar char="§"/>
            </a:pPr>
            <a:r>
              <a:rPr lang="en-US" sz="1600" dirty="0">
                <a:solidFill>
                  <a:srgbClr val="0000FF"/>
                </a:solidFill>
              </a:rPr>
              <a:t>Photon-sensors: </a:t>
            </a:r>
            <a:r>
              <a:rPr lang="en-US" sz="1600" dirty="0"/>
              <a:t>LAPPDs with LHC-b</a:t>
            </a:r>
          </a:p>
          <a:p>
            <a:pPr>
              <a:lnSpc>
                <a:spcPct val="100000"/>
              </a:lnSpc>
              <a:spcBef>
                <a:spcPts val="0"/>
              </a:spcBef>
              <a:buClr>
                <a:srgbClr val="0000FF"/>
              </a:buClr>
              <a:buFont typeface="Wingdings" pitchFamily="2" charset="2"/>
              <a:buChar char="§"/>
            </a:pPr>
            <a:r>
              <a:rPr lang="en-US" sz="1600" dirty="0">
                <a:solidFill>
                  <a:srgbClr val="0000FF"/>
                </a:solidFill>
              </a:rPr>
              <a:t>MPGD:</a:t>
            </a:r>
            <a:r>
              <a:rPr lang="en-US" sz="1600" dirty="0"/>
              <a:t> long-term CERN R&amp;D program RD51</a:t>
            </a:r>
          </a:p>
          <a:p>
            <a:pPr>
              <a:lnSpc>
                <a:spcPct val="100000"/>
              </a:lnSpc>
              <a:spcBef>
                <a:spcPts val="0"/>
              </a:spcBef>
              <a:buClr>
                <a:srgbClr val="0000FF"/>
              </a:buClr>
              <a:buFont typeface="Wingdings" pitchFamily="2" charset="2"/>
              <a:buChar char="§"/>
            </a:pPr>
            <a:r>
              <a:rPr lang="en-US" sz="1600" dirty="0">
                <a:solidFill>
                  <a:srgbClr val="0000FF"/>
                </a:solidFill>
              </a:rPr>
              <a:t>DAQ: </a:t>
            </a:r>
            <a:r>
              <a:rPr lang="en-US" sz="1600" dirty="0"/>
              <a:t>strong developments on streaming DAQs for all LHC experiments</a:t>
            </a:r>
          </a:p>
          <a:p>
            <a:pPr>
              <a:lnSpc>
                <a:spcPct val="100000"/>
              </a:lnSpc>
              <a:spcBef>
                <a:spcPts val="0"/>
              </a:spcBef>
              <a:buClr>
                <a:srgbClr val="0000FF"/>
              </a:buClr>
              <a:buFont typeface="Wingdings" pitchFamily="2" charset="2"/>
              <a:buChar char="§"/>
            </a:pPr>
            <a:r>
              <a:rPr lang="en-US" sz="1600" dirty="0">
                <a:solidFill>
                  <a:srgbClr val="0000FF"/>
                </a:solidFill>
              </a:rPr>
              <a:t>AI/ML and high-performance distributed computing</a:t>
            </a:r>
          </a:p>
        </p:txBody>
      </p:sp>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68391" y="-11170"/>
            <a:ext cx="9063444" cy="582845"/>
          </a:xfrm>
        </p:spPr>
        <p:txBody>
          <a:bodyPr>
            <a:normAutofit/>
          </a:bodyPr>
          <a:lstStyle/>
          <a:p>
            <a:r>
              <a:rPr lang="en-US" sz="3200" dirty="0"/>
              <a:t>EIC Project Detector R&amp;D Program &amp; In-Kind</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26</a:t>
            </a:fld>
            <a:endParaRPr lang="en-US" dirty="0"/>
          </a:p>
        </p:txBody>
      </p:sp>
      <p:sp>
        <p:nvSpPr>
          <p:cNvPr id="4" name="Content Placeholder 3">
            <a:extLst>
              <a:ext uri="{FF2B5EF4-FFF2-40B4-BE49-F238E27FC236}">
                <a16:creationId xmlns:a16="http://schemas.microsoft.com/office/drawing/2014/main" id="{942F7237-7FA1-8847-A5F7-F7A3ABD0BB4A}"/>
              </a:ext>
            </a:extLst>
          </p:cNvPr>
          <p:cNvSpPr>
            <a:spLocks noGrp="1"/>
          </p:cNvSpPr>
          <p:nvPr>
            <p:ph idx="4294967295"/>
          </p:nvPr>
        </p:nvSpPr>
        <p:spPr>
          <a:xfrm>
            <a:off x="267272" y="493873"/>
            <a:ext cx="8632887" cy="553999"/>
          </a:xfrm>
        </p:spPr>
        <p:txBody>
          <a:bodyPr>
            <a:noAutofit/>
          </a:bodyPr>
          <a:lstStyle/>
          <a:p>
            <a:pPr>
              <a:lnSpc>
                <a:spcPct val="100000"/>
              </a:lnSpc>
              <a:spcBef>
                <a:spcPts val="0"/>
              </a:spcBef>
              <a:buClr>
                <a:srgbClr val="0000FF"/>
              </a:buClr>
            </a:pPr>
            <a:r>
              <a:rPr lang="en-US" sz="1800" dirty="0"/>
              <a:t>in-kind contributions from Italy/INFN, France/IRFU, France/IN2P3, UK/STFC, etc.</a:t>
            </a:r>
          </a:p>
        </p:txBody>
      </p:sp>
      <p:sp>
        <p:nvSpPr>
          <p:cNvPr id="6" name="TextBox 5">
            <a:extLst>
              <a:ext uri="{FF2B5EF4-FFF2-40B4-BE49-F238E27FC236}">
                <a16:creationId xmlns:a16="http://schemas.microsoft.com/office/drawing/2014/main" id="{A7E7A067-AA1B-674D-A2D9-3B02B2433892}"/>
              </a:ext>
            </a:extLst>
          </p:cNvPr>
          <p:cNvSpPr txBox="1"/>
          <p:nvPr/>
        </p:nvSpPr>
        <p:spPr>
          <a:xfrm>
            <a:off x="2204506" y="4063543"/>
            <a:ext cx="1663796" cy="646331"/>
          </a:xfrm>
          <a:prstGeom prst="rect">
            <a:avLst/>
          </a:prstGeom>
          <a:noFill/>
          <a:ln w="19050">
            <a:noFill/>
          </a:ln>
        </p:spPr>
        <p:txBody>
          <a:bodyPr wrap="square" rtlCol="0">
            <a:spAutoFit/>
          </a:bodyPr>
          <a:lstStyle/>
          <a:p>
            <a:pPr>
              <a:buClr>
                <a:srgbClr val="0000FF"/>
              </a:buClr>
            </a:pPr>
            <a:r>
              <a:rPr lang="en-US" sz="1200" dirty="0"/>
              <a:t>Birmingham, Brunel, RAL, INFN-Bari, INFN-Trieste, IMP, CCNU </a:t>
            </a:r>
          </a:p>
        </p:txBody>
      </p:sp>
      <p:sp>
        <p:nvSpPr>
          <p:cNvPr id="11" name="TextBox 10">
            <a:extLst>
              <a:ext uri="{FF2B5EF4-FFF2-40B4-BE49-F238E27FC236}">
                <a16:creationId xmlns:a16="http://schemas.microsoft.com/office/drawing/2014/main" id="{F5B2D51E-B06A-2840-875F-CC194853B45E}"/>
              </a:ext>
            </a:extLst>
          </p:cNvPr>
          <p:cNvSpPr txBox="1"/>
          <p:nvPr/>
        </p:nvSpPr>
        <p:spPr>
          <a:xfrm>
            <a:off x="7529124" y="4154470"/>
            <a:ext cx="1565699" cy="646331"/>
          </a:xfrm>
          <a:prstGeom prst="rect">
            <a:avLst/>
          </a:prstGeom>
          <a:noFill/>
          <a:ln w="19050">
            <a:noFill/>
          </a:ln>
        </p:spPr>
        <p:txBody>
          <a:bodyPr wrap="square" rtlCol="0">
            <a:spAutoFit/>
          </a:bodyPr>
          <a:lstStyle/>
          <a:p>
            <a:pPr>
              <a:buClr>
                <a:srgbClr val="0000FF"/>
              </a:buClr>
            </a:pPr>
            <a:r>
              <a:rPr lang="en-US" sz="1200" dirty="0"/>
              <a:t>Birmingham, Brunel, RAL, INFN-Bari, INFN-Trieste, IMP, CCNU </a:t>
            </a:r>
          </a:p>
        </p:txBody>
      </p:sp>
      <p:sp>
        <p:nvSpPr>
          <p:cNvPr id="13" name="TextBox 12">
            <a:extLst>
              <a:ext uri="{FF2B5EF4-FFF2-40B4-BE49-F238E27FC236}">
                <a16:creationId xmlns:a16="http://schemas.microsoft.com/office/drawing/2014/main" id="{137526A8-FA3F-924E-AB95-FB1BE562ABF6}"/>
              </a:ext>
            </a:extLst>
          </p:cNvPr>
          <p:cNvSpPr txBox="1"/>
          <p:nvPr/>
        </p:nvSpPr>
        <p:spPr>
          <a:xfrm>
            <a:off x="3160008" y="3538952"/>
            <a:ext cx="1064509" cy="553998"/>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IJCLab-Orsay, INFN-Genova, AANL/Armenia </a:t>
            </a:r>
            <a:endParaRPr lang="en-US" sz="1000" dirty="0">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664FEC5-7874-AA44-AF10-57B7FCB593E3}"/>
              </a:ext>
            </a:extLst>
          </p:cNvPr>
          <p:cNvSpPr txBox="1"/>
          <p:nvPr/>
        </p:nvSpPr>
        <p:spPr>
          <a:xfrm>
            <a:off x="6156378" y="4185283"/>
            <a:ext cx="1266582" cy="707886"/>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Nurnberg, GSI, INFN-Bologna, Cosenza, Ferrara, Genova, Trieste</a:t>
            </a:r>
            <a:endParaRPr lang="en-US" sz="1000" dirty="0">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F13A48C-B03A-714E-BF10-2BE8D4A0571C}"/>
              </a:ext>
            </a:extLst>
          </p:cNvPr>
          <p:cNvSpPr txBox="1"/>
          <p:nvPr/>
        </p:nvSpPr>
        <p:spPr>
          <a:xfrm>
            <a:off x="7684731" y="3558867"/>
            <a:ext cx="682362" cy="553998"/>
          </a:xfrm>
          <a:prstGeom prst="rect">
            <a:avLst/>
          </a:prstGeom>
          <a:noFill/>
          <a:ln w="19050">
            <a:noFill/>
          </a:ln>
        </p:spPr>
        <p:txBody>
          <a:bodyPr wrap="square" rtlCol="0">
            <a:spAutoFit/>
          </a:bodyPr>
          <a:lstStyle/>
          <a:p>
            <a:pPr>
              <a:buClr>
                <a:srgbClr val="0000FF"/>
              </a:buClr>
            </a:pPr>
            <a:r>
              <a:rPr lang="en-US" sz="1000" dirty="0">
                <a:latin typeface="Arial" panose="020B0604020202020204" pitchFamily="34" charset="0"/>
                <a:cs typeface="Arial" panose="020B0604020202020204" pitchFamily="34" charset="0"/>
              </a:rPr>
              <a:t>IJCLAB/Omega/</a:t>
            </a:r>
          </a:p>
          <a:p>
            <a:pPr>
              <a:buClr>
                <a:srgbClr val="0000FF"/>
              </a:buClr>
            </a:pPr>
            <a:r>
              <a:rPr lang="en-US" sz="1000" dirty="0">
                <a:latin typeface="Arial" panose="020B0604020202020204" pitchFamily="34" charset="0"/>
                <a:cs typeface="Arial" panose="020B0604020202020204" pitchFamily="34" charset="0"/>
              </a:rPr>
              <a:t>Saclay </a:t>
            </a:r>
          </a:p>
        </p:txBody>
      </p:sp>
      <p:cxnSp>
        <p:nvCxnSpPr>
          <p:cNvPr id="18" name="Straight Arrow Connector 17">
            <a:extLst>
              <a:ext uri="{FF2B5EF4-FFF2-40B4-BE49-F238E27FC236}">
                <a16:creationId xmlns:a16="http://schemas.microsoft.com/office/drawing/2014/main" id="{33EF8AC7-8895-554A-B27C-C026E73E9661}"/>
              </a:ext>
            </a:extLst>
          </p:cNvPr>
          <p:cNvCxnSpPr>
            <a:cxnSpLocks/>
            <a:endCxn id="6" idx="0"/>
          </p:cNvCxnSpPr>
          <p:nvPr/>
        </p:nvCxnSpPr>
        <p:spPr>
          <a:xfrm>
            <a:off x="3026395" y="3479884"/>
            <a:ext cx="10009" cy="583659"/>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997B54-BEE4-F049-B1FE-48A8ACBBAF25}"/>
              </a:ext>
            </a:extLst>
          </p:cNvPr>
          <p:cNvCxnSpPr>
            <a:cxnSpLocks/>
            <a:endCxn id="14" idx="0"/>
          </p:cNvCxnSpPr>
          <p:nvPr/>
        </p:nvCxnSpPr>
        <p:spPr>
          <a:xfrm flipH="1">
            <a:off x="6789669" y="3546511"/>
            <a:ext cx="7028" cy="63877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B4BEF9CF-1D78-4945-8C95-D1F435C5D259}"/>
              </a:ext>
            </a:extLst>
          </p:cNvPr>
          <p:cNvSpPr txBox="1"/>
          <p:nvPr/>
        </p:nvSpPr>
        <p:spPr>
          <a:xfrm>
            <a:off x="478905" y="3541281"/>
            <a:ext cx="794516" cy="646331"/>
          </a:xfrm>
          <a:prstGeom prst="rect">
            <a:avLst/>
          </a:prstGeom>
          <a:noFill/>
          <a:ln w="19050">
            <a:noFill/>
          </a:ln>
        </p:spPr>
        <p:txBody>
          <a:bodyPr wrap="square" rtlCol="0">
            <a:spAutoFit/>
          </a:bodyPr>
          <a:lstStyle/>
          <a:p>
            <a:pPr>
              <a:buClr>
                <a:srgbClr val="0000FF"/>
              </a:buClr>
            </a:pPr>
            <a:r>
              <a:rPr lang="en-US" sz="1200" dirty="0"/>
              <a:t>INFN-Ferrara, Glasgow</a:t>
            </a:r>
          </a:p>
        </p:txBody>
      </p:sp>
      <p:sp>
        <p:nvSpPr>
          <p:cNvPr id="17" name="TextBox 16">
            <a:extLst>
              <a:ext uri="{FF2B5EF4-FFF2-40B4-BE49-F238E27FC236}">
                <a16:creationId xmlns:a16="http://schemas.microsoft.com/office/drawing/2014/main" id="{CB0A38F7-D40E-7D42-97A3-C1F91EFE600C}"/>
              </a:ext>
            </a:extLst>
          </p:cNvPr>
          <p:cNvSpPr txBox="1"/>
          <p:nvPr/>
        </p:nvSpPr>
        <p:spPr>
          <a:xfrm>
            <a:off x="1247046" y="3555552"/>
            <a:ext cx="1050644" cy="461665"/>
          </a:xfrm>
          <a:prstGeom prst="rect">
            <a:avLst/>
          </a:prstGeom>
          <a:noFill/>
          <a:ln w="19050">
            <a:noFill/>
          </a:ln>
        </p:spPr>
        <p:txBody>
          <a:bodyPr wrap="square" rtlCol="0">
            <a:spAutoFit/>
          </a:bodyPr>
          <a:lstStyle/>
          <a:p>
            <a:pPr>
              <a:buClr>
                <a:srgbClr val="0000FF"/>
              </a:buClr>
            </a:pPr>
            <a:r>
              <a:rPr lang="en-US" sz="1200" dirty="0"/>
              <a:t>INFN-Roma1, INFN-Ferrara</a:t>
            </a:r>
          </a:p>
        </p:txBody>
      </p:sp>
      <p:sp>
        <p:nvSpPr>
          <p:cNvPr id="20" name="TextBox 19">
            <a:extLst>
              <a:ext uri="{FF2B5EF4-FFF2-40B4-BE49-F238E27FC236}">
                <a16:creationId xmlns:a16="http://schemas.microsoft.com/office/drawing/2014/main" id="{1664A999-B961-F648-A625-8964FAC54981}"/>
              </a:ext>
            </a:extLst>
          </p:cNvPr>
          <p:cNvSpPr txBox="1"/>
          <p:nvPr/>
        </p:nvSpPr>
        <p:spPr>
          <a:xfrm>
            <a:off x="3655404" y="4326698"/>
            <a:ext cx="1064509" cy="400110"/>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Chinese EMCal </a:t>
            </a:r>
          </a:p>
          <a:p>
            <a:r>
              <a:rPr lang="en-US" sz="1000" dirty="0">
                <a:effectLst/>
                <a:latin typeface="Arial" panose="020B0604020202020204" pitchFamily="34" charset="0"/>
                <a:cs typeface="Arial" panose="020B0604020202020204" pitchFamily="34" charset="0"/>
              </a:rPr>
              <a:t>Consortium</a:t>
            </a:r>
          </a:p>
        </p:txBody>
      </p:sp>
      <p:cxnSp>
        <p:nvCxnSpPr>
          <p:cNvPr id="21" name="Straight Arrow Connector 20">
            <a:extLst>
              <a:ext uri="{FF2B5EF4-FFF2-40B4-BE49-F238E27FC236}">
                <a16:creationId xmlns:a16="http://schemas.microsoft.com/office/drawing/2014/main" id="{4D98EDF3-6560-0345-9E94-C70601D221C4}"/>
              </a:ext>
            </a:extLst>
          </p:cNvPr>
          <p:cNvCxnSpPr>
            <a:cxnSpLocks/>
            <a:endCxn id="20" idx="0"/>
          </p:cNvCxnSpPr>
          <p:nvPr/>
        </p:nvCxnSpPr>
        <p:spPr>
          <a:xfrm>
            <a:off x="4187659" y="3529206"/>
            <a:ext cx="0" cy="797492"/>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F10E11E5-88F9-034B-9DB7-88267CAEF4CD}"/>
              </a:ext>
            </a:extLst>
          </p:cNvPr>
          <p:cNvSpPr txBox="1"/>
          <p:nvPr/>
        </p:nvSpPr>
        <p:spPr>
          <a:xfrm>
            <a:off x="5012051" y="4235975"/>
            <a:ext cx="602778" cy="400110"/>
          </a:xfrm>
          <a:prstGeom prst="rect">
            <a:avLst/>
          </a:prstGeom>
          <a:noFill/>
          <a:ln w="19050">
            <a:noFill/>
          </a:ln>
        </p:spPr>
        <p:txBody>
          <a:bodyPr wrap="square" rtlCol="0">
            <a:spAutoFit/>
          </a:bodyPr>
          <a:lstStyle/>
          <a:p>
            <a:r>
              <a:rPr lang="en-US" sz="1000" dirty="0">
                <a:latin typeface="Arial" panose="020B0604020202020204" pitchFamily="34" charset="0"/>
                <a:cs typeface="Arial" panose="020B0604020202020204" pitchFamily="34" charset="0"/>
              </a:rPr>
              <a:t>CEA Saclay</a:t>
            </a:r>
            <a:endParaRPr lang="en-US" sz="1000" dirty="0">
              <a:effectLst/>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EB498F1A-1A56-B645-B1EE-6B9B2996D38D}"/>
              </a:ext>
            </a:extLst>
          </p:cNvPr>
          <p:cNvCxnSpPr>
            <a:cxnSpLocks/>
            <a:endCxn id="22" idx="0"/>
          </p:cNvCxnSpPr>
          <p:nvPr/>
        </p:nvCxnSpPr>
        <p:spPr>
          <a:xfrm>
            <a:off x="5313440" y="3538952"/>
            <a:ext cx="0" cy="697023"/>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C0AEA42-E59A-C003-C824-8EE152536A52}"/>
              </a:ext>
            </a:extLst>
          </p:cNvPr>
          <p:cNvPicPr>
            <a:picLocks noChangeAspect="1"/>
          </p:cNvPicPr>
          <p:nvPr/>
        </p:nvPicPr>
        <p:blipFill>
          <a:blip r:embed="rId3"/>
          <a:stretch>
            <a:fillRect/>
          </a:stretch>
        </p:blipFill>
        <p:spPr>
          <a:xfrm>
            <a:off x="0" y="903975"/>
            <a:ext cx="9144000" cy="2625231"/>
          </a:xfrm>
          <a:prstGeom prst="rect">
            <a:avLst/>
          </a:prstGeom>
        </p:spPr>
      </p:pic>
      <p:sp>
        <p:nvSpPr>
          <p:cNvPr id="8" name="TextBox 7">
            <a:extLst>
              <a:ext uri="{FF2B5EF4-FFF2-40B4-BE49-F238E27FC236}">
                <a16:creationId xmlns:a16="http://schemas.microsoft.com/office/drawing/2014/main" id="{5E4739B0-4C72-A839-5B3F-CC132A6350D9}"/>
              </a:ext>
            </a:extLst>
          </p:cNvPr>
          <p:cNvSpPr txBox="1"/>
          <p:nvPr/>
        </p:nvSpPr>
        <p:spPr>
          <a:xfrm>
            <a:off x="2287785" y="3554299"/>
            <a:ext cx="470707" cy="276999"/>
          </a:xfrm>
          <a:prstGeom prst="rect">
            <a:avLst/>
          </a:prstGeom>
          <a:noFill/>
          <a:ln w="19050">
            <a:noFill/>
          </a:ln>
        </p:spPr>
        <p:txBody>
          <a:bodyPr wrap="square" rtlCol="0">
            <a:spAutoFit/>
          </a:bodyPr>
          <a:lstStyle/>
          <a:p>
            <a:pPr>
              <a:buClr>
                <a:srgbClr val="0000FF"/>
              </a:buClr>
            </a:pPr>
            <a:r>
              <a:rPr lang="en-US" sz="1200" dirty="0"/>
              <a:t>GSI</a:t>
            </a:r>
          </a:p>
        </p:txBody>
      </p:sp>
      <p:sp>
        <p:nvSpPr>
          <p:cNvPr id="10" name="TextBox 9">
            <a:extLst>
              <a:ext uri="{FF2B5EF4-FFF2-40B4-BE49-F238E27FC236}">
                <a16:creationId xmlns:a16="http://schemas.microsoft.com/office/drawing/2014/main" id="{39351983-052D-DE4C-A601-EBEDF0944E31}"/>
              </a:ext>
            </a:extLst>
          </p:cNvPr>
          <p:cNvSpPr txBox="1"/>
          <p:nvPr/>
        </p:nvSpPr>
        <p:spPr>
          <a:xfrm>
            <a:off x="5466390" y="887684"/>
            <a:ext cx="3677610"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hlinkClick r:id="rId4"/>
              </a:rPr>
              <a:t>https://wiki.bnl.gov/conferences/index.php/ProjectRandDFY23</a:t>
            </a:r>
            <a:r>
              <a:rPr lang="en-US" sz="1000" dirty="0">
                <a:latin typeface="Arial" panose="020B0604020202020204" pitchFamily="34" charset="0"/>
                <a:cs typeface="Arial" panose="020B0604020202020204" pitchFamily="34" charset="0"/>
              </a:rPr>
              <a:t> </a:t>
            </a:r>
          </a:p>
        </p:txBody>
      </p:sp>
      <p:sp>
        <p:nvSpPr>
          <p:cNvPr id="32" name="TextBox 31">
            <a:extLst>
              <a:ext uri="{FF2B5EF4-FFF2-40B4-BE49-F238E27FC236}">
                <a16:creationId xmlns:a16="http://schemas.microsoft.com/office/drawing/2014/main" id="{DB541840-C904-6637-8121-AEF79C747E9E}"/>
              </a:ext>
            </a:extLst>
          </p:cNvPr>
          <p:cNvSpPr txBox="1"/>
          <p:nvPr/>
        </p:nvSpPr>
        <p:spPr>
          <a:xfrm>
            <a:off x="4344662" y="3504651"/>
            <a:ext cx="1050644" cy="276999"/>
          </a:xfrm>
          <a:prstGeom prst="rect">
            <a:avLst/>
          </a:prstGeom>
          <a:noFill/>
          <a:ln w="19050">
            <a:noFill/>
          </a:ln>
        </p:spPr>
        <p:txBody>
          <a:bodyPr wrap="square" rtlCol="0">
            <a:spAutoFit/>
          </a:bodyPr>
          <a:lstStyle/>
          <a:p>
            <a:pPr>
              <a:buClr>
                <a:srgbClr val="0000FF"/>
              </a:buClr>
            </a:pPr>
            <a:r>
              <a:rPr lang="en-US" sz="1200" dirty="0"/>
              <a:t>Valparaiso</a:t>
            </a:r>
          </a:p>
        </p:txBody>
      </p:sp>
      <p:sp>
        <p:nvSpPr>
          <p:cNvPr id="42" name="TextBox 41">
            <a:extLst>
              <a:ext uri="{FF2B5EF4-FFF2-40B4-BE49-F238E27FC236}">
                <a16:creationId xmlns:a16="http://schemas.microsoft.com/office/drawing/2014/main" id="{434FACA9-C533-61EB-3735-EA0B068D93FA}"/>
              </a:ext>
            </a:extLst>
          </p:cNvPr>
          <p:cNvSpPr txBox="1"/>
          <p:nvPr/>
        </p:nvSpPr>
        <p:spPr>
          <a:xfrm>
            <a:off x="5517664" y="3538952"/>
            <a:ext cx="1050643" cy="646331"/>
          </a:xfrm>
          <a:prstGeom prst="rect">
            <a:avLst/>
          </a:prstGeom>
          <a:noFill/>
          <a:ln w="19050">
            <a:noFill/>
          </a:ln>
        </p:spPr>
        <p:txBody>
          <a:bodyPr wrap="square" rtlCol="0">
            <a:spAutoFit/>
          </a:bodyPr>
          <a:lstStyle/>
          <a:p>
            <a:pPr>
              <a:buClr>
                <a:srgbClr val="0000FF"/>
              </a:buClr>
            </a:pPr>
            <a:r>
              <a:rPr lang="en-US" sz="1200" dirty="0"/>
              <a:t>IJCLab-Orsay, CEA Saclay, INFN-Torino</a:t>
            </a:r>
          </a:p>
        </p:txBody>
      </p:sp>
      <p:cxnSp>
        <p:nvCxnSpPr>
          <p:cNvPr id="43" name="Straight Arrow Connector 42">
            <a:extLst>
              <a:ext uri="{FF2B5EF4-FFF2-40B4-BE49-F238E27FC236}">
                <a16:creationId xmlns:a16="http://schemas.microsoft.com/office/drawing/2014/main" id="{202F184B-34D5-B2DC-F01C-02D38C5D6CDB}"/>
              </a:ext>
            </a:extLst>
          </p:cNvPr>
          <p:cNvCxnSpPr>
            <a:cxnSpLocks/>
          </p:cNvCxnSpPr>
          <p:nvPr/>
        </p:nvCxnSpPr>
        <p:spPr>
          <a:xfrm>
            <a:off x="8625497" y="3546511"/>
            <a:ext cx="0" cy="60360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9F0456C5-CFE0-0C63-3378-E7E48ED70E54}"/>
              </a:ext>
            </a:extLst>
          </p:cNvPr>
          <p:cNvCxnSpPr>
            <a:cxnSpLocks/>
            <a:endCxn id="11" idx="1"/>
          </p:cNvCxnSpPr>
          <p:nvPr/>
        </p:nvCxnSpPr>
        <p:spPr>
          <a:xfrm rot="5400000">
            <a:off x="7064604" y="3969171"/>
            <a:ext cx="972985" cy="43944"/>
          </a:xfrm>
          <a:prstGeom prst="bentConnector4">
            <a:avLst>
              <a:gd name="adj1" fmla="val 33393"/>
              <a:gd name="adj2" fmla="val 620208"/>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237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17189" y="-18442"/>
            <a:ext cx="8308322" cy="582845"/>
          </a:xfrm>
        </p:spPr>
        <p:txBody>
          <a:bodyPr>
            <a:normAutofit/>
          </a:bodyPr>
          <a:lstStyle/>
          <a:p>
            <a:pPr algn="l"/>
            <a:r>
              <a:rPr lang="en-US" sz="3200" dirty="0"/>
              <a:t>EIC Project Detector R&amp;D</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27</a:t>
            </a:fld>
            <a:endParaRPr lang="en-US" dirty="0"/>
          </a:p>
        </p:txBody>
      </p:sp>
      <p:pic>
        <p:nvPicPr>
          <p:cNvPr id="6" name="Picture 5">
            <a:extLst>
              <a:ext uri="{FF2B5EF4-FFF2-40B4-BE49-F238E27FC236}">
                <a16:creationId xmlns:a16="http://schemas.microsoft.com/office/drawing/2014/main" id="{8EBDEC70-3BA9-5C0E-BB3C-62AD589820C0}"/>
              </a:ext>
            </a:extLst>
          </p:cNvPr>
          <p:cNvPicPr>
            <a:picLocks noChangeAspect="1"/>
          </p:cNvPicPr>
          <p:nvPr/>
        </p:nvPicPr>
        <p:blipFill rotWithShape="1">
          <a:blip r:embed="rId2"/>
          <a:srcRect l="68563" t="32196" r="16435" b="12283"/>
          <a:stretch/>
        </p:blipFill>
        <p:spPr>
          <a:xfrm>
            <a:off x="3358560" y="587689"/>
            <a:ext cx="2426879" cy="5064303"/>
          </a:xfrm>
          <a:prstGeom prst="rect">
            <a:avLst/>
          </a:prstGeom>
        </p:spPr>
      </p:pic>
      <p:sp>
        <p:nvSpPr>
          <p:cNvPr id="7" name="TextBox 6">
            <a:extLst>
              <a:ext uri="{FF2B5EF4-FFF2-40B4-BE49-F238E27FC236}">
                <a16:creationId xmlns:a16="http://schemas.microsoft.com/office/drawing/2014/main" id="{801FDDF3-D250-E834-E41F-84808E92887B}"/>
              </a:ext>
            </a:extLst>
          </p:cNvPr>
          <p:cNvSpPr txBox="1"/>
          <p:nvPr/>
        </p:nvSpPr>
        <p:spPr>
          <a:xfrm>
            <a:off x="82505" y="583584"/>
            <a:ext cx="3306965" cy="2862322"/>
          </a:xfrm>
          <a:prstGeom prst="rect">
            <a:avLst/>
          </a:prstGeom>
          <a:noFill/>
          <a:ln w="19050">
            <a:solidFill>
              <a:srgbClr val="FF0000"/>
            </a:solidFill>
          </a:ln>
        </p:spPr>
        <p:txBody>
          <a:bodyPr wrap="square" rtlCol="0">
            <a:spAutoFit/>
          </a:bodyPr>
          <a:lstStyle/>
          <a:p>
            <a:pPr>
              <a:buClr>
                <a:srgbClr val="FF0000"/>
              </a:buClr>
            </a:pPr>
            <a:r>
              <a:rPr lang="en-US" sz="1200" dirty="0">
                <a:solidFill>
                  <a:srgbClr val="FF0000"/>
                </a:solidFill>
                <a:latin typeface="Arial" panose="020B0604020202020204" pitchFamily="34" charset="0"/>
                <a:cs typeface="Arial" panose="020B0604020202020204" pitchFamily="34" charset="0"/>
              </a:rPr>
              <a:t>MAPS-Tracker:</a:t>
            </a:r>
          </a:p>
          <a:p>
            <a:pPr marL="102870" indent="-102870">
              <a:buClr>
                <a:srgbClr val="FF0000"/>
              </a:buClr>
              <a:buFont typeface="Wingdings" pitchFamily="2" charset="2"/>
              <a:buChar char="§"/>
            </a:pPr>
            <a:r>
              <a:rPr lang="en-US" sz="1200" dirty="0">
                <a:latin typeface="Arial" panose="020B0604020202020204" pitchFamily="34" charset="0"/>
                <a:cs typeface="Arial" panose="020B0604020202020204" pitchFamily="34" charset="0"/>
              </a:rPr>
              <a:t> Development of a full tracking detector  solution composed of 65 nm MAPS sensors Modules from stitched sensors, barrel &amp; discs, mechanics, integration &amp; cooling</a:t>
            </a:r>
          </a:p>
          <a:p>
            <a:pPr marL="102870" indent="-102870" fontAlgn="auto">
              <a:buClr>
                <a:srgbClr val="FF0000"/>
              </a:buClr>
              <a:buFont typeface="Wingdings" pitchFamily="2" charset="2"/>
              <a:buChar char="§"/>
            </a:pPr>
            <a:r>
              <a:rPr lang="en-US" sz="1200" dirty="0">
                <a:latin typeface="Arial" panose="020B0604020202020204" pitchFamily="34" charset="0"/>
                <a:cs typeface="Arial" panose="020B0604020202020204" pitchFamily="34" charset="0"/>
              </a:rPr>
              <a:t> reduce the services material load</a:t>
            </a:r>
          </a:p>
          <a:p>
            <a:pPr fontAlgn="auto">
              <a:buClr>
                <a:srgbClr val="FF0000"/>
              </a:buClr>
            </a:pPr>
            <a:r>
              <a:rPr lang="en-US" sz="1200" dirty="0">
                <a:latin typeface="Arial" panose="020B0604020202020204" pitchFamily="34" charset="0"/>
                <a:cs typeface="Arial" panose="020B0604020202020204" pitchFamily="34" charset="0"/>
              </a:rPr>
              <a:t>    </a:t>
            </a:r>
            <a:r>
              <a:rPr lang="en-US" sz="1200" dirty="0">
                <a:solidFill>
                  <a:srgbClr val="FF0000"/>
                </a:solidFill>
                <a:latin typeface="Arial" panose="020B0604020202020204" pitchFamily="34" charset="0"/>
                <a:cs typeface="Arial" panose="020B0604020202020204" pitchFamily="34" charset="0"/>
                <a:sym typeface="Wingdings" pitchFamily="2" charset="2"/>
              </a:rPr>
              <a:t></a:t>
            </a:r>
            <a:r>
              <a:rPr lang="en-US" sz="1200" dirty="0">
                <a:latin typeface="Arial" panose="020B0604020202020204" pitchFamily="34" charset="0"/>
                <a:cs typeface="Arial" panose="020B0604020202020204" pitchFamily="34" charset="0"/>
                <a:sym typeface="Wingdings" pitchFamily="2" charset="2"/>
              </a:rPr>
              <a:t> Improved powering and readout system</a:t>
            </a:r>
          </a:p>
          <a:p>
            <a:pPr marL="171450" indent="-171450" fontAlgn="auto">
              <a:buClr>
                <a:srgbClr val="FF0000"/>
              </a:buClr>
              <a:buFont typeface="Wingdings" pitchFamily="2" charset="2"/>
              <a:buChar char="§"/>
            </a:pPr>
            <a:r>
              <a:rPr lang="en-US" sz="1200" dirty="0">
                <a:latin typeface="Arial" panose="020B0604020202020204" pitchFamily="34" charset="0"/>
                <a:cs typeface="Arial" panose="020B0604020202020204" pitchFamily="34" charset="0"/>
                <a:sym typeface="Wingdings" pitchFamily="2" charset="2"/>
              </a:rPr>
              <a:t>Development of the EIC sensor: design &amp; characterization</a:t>
            </a:r>
            <a:endParaRPr lang="en-US" sz="1200" dirty="0">
              <a:latin typeface="Arial" panose="020B0604020202020204" pitchFamily="34" charset="0"/>
              <a:cs typeface="Arial" panose="020B0604020202020204" pitchFamily="34" charset="0"/>
            </a:endParaRPr>
          </a:p>
          <a:p>
            <a:pPr fontAlgn="auto">
              <a:buClr>
                <a:srgbClr val="FF0000"/>
              </a:buClr>
            </a:pPr>
            <a:r>
              <a:rPr lang="en-US" sz="1200" dirty="0">
                <a:solidFill>
                  <a:srgbClr val="FF0000"/>
                </a:solidFill>
                <a:latin typeface="Arial" panose="020B0604020202020204" pitchFamily="34" charset="0"/>
                <a:cs typeface="Arial" panose="020B0604020202020204" pitchFamily="34" charset="0"/>
              </a:rPr>
              <a:t>MPGDs:</a:t>
            </a:r>
          </a:p>
          <a:p>
            <a:pPr marL="171450" indent="-171450">
              <a:buClr>
                <a:srgbClr val="FF0000"/>
              </a:buClr>
              <a:buFont typeface="Wingdings" pitchFamily="2" charset="2"/>
              <a:buChar char="§"/>
            </a:pPr>
            <a:r>
              <a:rPr lang="en-US" sz="1200" dirty="0">
                <a:latin typeface="Arial" panose="020B0604020202020204" pitchFamily="34" charset="0"/>
                <a:cs typeface="Arial" panose="020B0604020202020204" pitchFamily="34" charset="0"/>
              </a:rPr>
              <a:t>Development of prototypes of cylindrical MPGDs &amp; planar thin gap MPGDs</a:t>
            </a:r>
          </a:p>
          <a:p>
            <a:pPr>
              <a:buClr>
                <a:srgbClr val="FF0000"/>
              </a:buClr>
            </a:pPr>
            <a:r>
              <a:rPr lang="en-US" sz="1200" dirty="0">
                <a:solidFill>
                  <a:srgbClr val="FF0000"/>
                </a:solidFill>
                <a:latin typeface="Arial" panose="020B0604020202020204" pitchFamily="34" charset="0"/>
                <a:cs typeface="Arial" panose="020B0604020202020204" pitchFamily="34" charset="0"/>
              </a:rPr>
              <a:t>AC-LGAD:</a:t>
            </a:r>
          </a:p>
          <a:p>
            <a:pPr marL="171450" indent="-171450" fontAlgn="auto">
              <a:buClr>
                <a:srgbClr val="FF0000"/>
              </a:buClr>
              <a:buFont typeface="Wingdings" pitchFamily="2" charset="2"/>
              <a:buChar char="§"/>
            </a:pPr>
            <a:r>
              <a:rPr lang="en-US" sz="1200" dirty="0">
                <a:latin typeface="Arial" panose="020B0604020202020204" pitchFamily="34" charset="0"/>
                <a:cs typeface="Arial" panose="020B0604020202020204" pitchFamily="34" charset="0"/>
              </a:rPr>
              <a:t>Develop system including sensors, ASIC &amp; services for auxiliary detectors and </a:t>
            </a:r>
            <a:r>
              <a:rPr lang="en-US" sz="1200" dirty="0">
                <a:solidFill>
                  <a:srgbClr val="0000FF"/>
                </a:solidFill>
                <a:latin typeface="Arial" panose="020B0604020202020204" pitchFamily="34" charset="0"/>
                <a:cs typeface="Arial" panose="020B0604020202020204" pitchFamily="34" charset="0"/>
              </a:rPr>
              <a:t>ToF</a:t>
            </a:r>
          </a:p>
        </p:txBody>
      </p:sp>
      <p:sp>
        <p:nvSpPr>
          <p:cNvPr id="8" name="TextBox 7">
            <a:extLst>
              <a:ext uri="{FF2B5EF4-FFF2-40B4-BE49-F238E27FC236}">
                <a16:creationId xmlns:a16="http://schemas.microsoft.com/office/drawing/2014/main" id="{0970013A-4FF0-C1FD-B8DB-5536D578CCDC}"/>
              </a:ext>
            </a:extLst>
          </p:cNvPr>
          <p:cNvSpPr txBox="1"/>
          <p:nvPr/>
        </p:nvSpPr>
        <p:spPr>
          <a:xfrm>
            <a:off x="67908" y="3499149"/>
            <a:ext cx="3306965" cy="1615827"/>
          </a:xfrm>
          <a:prstGeom prst="rect">
            <a:avLst/>
          </a:prstGeom>
          <a:noFill/>
          <a:ln w="19050">
            <a:solidFill>
              <a:srgbClr val="0000FF"/>
            </a:solidFill>
          </a:ln>
        </p:spPr>
        <p:txBody>
          <a:bodyPr wrap="square" rtlCol="0">
            <a:spAutoFit/>
          </a:bodyPr>
          <a:lstStyle/>
          <a:p>
            <a:pPr>
              <a:buClr>
                <a:srgbClr val="0000FF"/>
              </a:buClr>
            </a:pPr>
            <a:r>
              <a:rPr lang="en-US" sz="1100" dirty="0">
                <a:solidFill>
                  <a:srgbClr val="0000FF"/>
                </a:solidFill>
                <a:latin typeface="Arial" panose="020B0604020202020204" pitchFamily="34" charset="0"/>
                <a:cs typeface="Arial" panose="020B0604020202020204" pitchFamily="34" charset="0"/>
              </a:rPr>
              <a:t>PID-Detectors:</a:t>
            </a:r>
          </a:p>
          <a:p>
            <a:pPr marL="102870" indent="-102870">
              <a:buClr>
                <a:srgbClr val="0000FF"/>
              </a:buClr>
              <a:buFont typeface="Wingdings" pitchFamily="2" charset="2"/>
              <a:buChar char="§"/>
            </a:pPr>
            <a:r>
              <a:rPr lang="en-US" sz="1100" dirty="0">
                <a:latin typeface="Arial" panose="020B0604020202020204" pitchFamily="34" charset="0"/>
                <a:cs typeface="Arial" panose="020B0604020202020204" pitchFamily="34" charset="0"/>
              </a:rPr>
              <a:t>DIRC: focus on Cosmic ray telescope (CRT), validation of BaBar bars reuse option, and completion of cost optimized hpDIRC design </a:t>
            </a:r>
          </a:p>
          <a:p>
            <a:pPr marL="102870" indent="-102870">
              <a:buClr>
                <a:srgbClr val="0000FF"/>
              </a:buClr>
              <a:buFont typeface="Wingdings" pitchFamily="2" charset="2"/>
              <a:buChar char="§"/>
            </a:pPr>
            <a:r>
              <a:rPr lang="en-US" sz="1100" dirty="0">
                <a:latin typeface="Arial" panose="020B0604020202020204" pitchFamily="34" charset="0"/>
                <a:cs typeface="Arial" panose="020B0604020202020204" pitchFamily="34" charset="0"/>
              </a:rPr>
              <a:t>mRICH: optimize photonsensors + electronics; testbeam of improved prototype</a:t>
            </a:r>
          </a:p>
          <a:p>
            <a:pPr marL="102870" indent="-102870">
              <a:buClr>
                <a:srgbClr val="0000FF"/>
              </a:buClr>
              <a:buFont typeface="Wingdings" pitchFamily="2" charset="2"/>
              <a:buChar char="§"/>
            </a:pPr>
            <a:r>
              <a:rPr lang="en-US" sz="1100" dirty="0">
                <a:latin typeface="Arial" panose="020B0604020202020204" pitchFamily="34" charset="0"/>
                <a:cs typeface="Arial" panose="020B0604020202020204" pitchFamily="34" charset="0"/>
              </a:rPr>
              <a:t>dRICH:</a:t>
            </a:r>
            <a:r>
              <a:rPr lang="en-US" sz="1100" i="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Characterize mirror &amp; aerogel; Assessment of dRICH prototype performance with the EIC detection plane </a:t>
            </a:r>
          </a:p>
        </p:txBody>
      </p:sp>
      <p:sp>
        <p:nvSpPr>
          <p:cNvPr id="9" name="TextBox 8">
            <a:extLst>
              <a:ext uri="{FF2B5EF4-FFF2-40B4-BE49-F238E27FC236}">
                <a16:creationId xmlns:a16="http://schemas.microsoft.com/office/drawing/2014/main" id="{62DC0BBA-848E-05D8-466A-0222DC1418AF}"/>
              </a:ext>
            </a:extLst>
          </p:cNvPr>
          <p:cNvSpPr txBox="1"/>
          <p:nvPr/>
        </p:nvSpPr>
        <p:spPr>
          <a:xfrm>
            <a:off x="111722" y="5175201"/>
            <a:ext cx="3306965" cy="1200329"/>
          </a:xfrm>
          <a:prstGeom prst="rect">
            <a:avLst/>
          </a:prstGeom>
          <a:noFill/>
          <a:ln w="19050">
            <a:solidFill>
              <a:srgbClr val="00B050"/>
            </a:solidFill>
          </a:ln>
        </p:spPr>
        <p:txBody>
          <a:bodyPr wrap="square" rtlCol="0">
            <a:spAutoFit/>
          </a:bodyPr>
          <a:lstStyle/>
          <a:p>
            <a:pPr>
              <a:buClr>
                <a:srgbClr val="00B050"/>
              </a:buClr>
            </a:pPr>
            <a:r>
              <a:rPr lang="en-US" sz="1200" dirty="0">
                <a:solidFill>
                  <a:srgbClr val="00B050"/>
                </a:solidFill>
                <a:latin typeface="Arial" panose="020B0604020202020204" pitchFamily="34" charset="0"/>
                <a:cs typeface="Arial" panose="020B0604020202020204" pitchFamily="34" charset="0"/>
              </a:rPr>
              <a:t>ECals:</a:t>
            </a:r>
          </a:p>
          <a:p>
            <a:pPr marL="102870" indent="-102870">
              <a:buClr>
                <a:srgbClr val="00B050"/>
              </a:buClr>
              <a:buFont typeface="Wingdings" pitchFamily="2" charset="2"/>
              <a:buChar char="§"/>
            </a:pPr>
            <a:r>
              <a:rPr lang="en-US" sz="1200" dirty="0">
                <a:latin typeface="Arial" panose="020B0604020202020204" pitchFamily="34" charset="0"/>
                <a:cs typeface="Arial" panose="020B0604020202020204" pitchFamily="34" charset="0"/>
              </a:rPr>
              <a:t>bECAL: Full characterization of full SciGlass block designed for EIC by beam test</a:t>
            </a:r>
          </a:p>
          <a:p>
            <a:pPr marL="102870" indent="-102870">
              <a:buClr>
                <a:srgbClr val="00B050"/>
              </a:buClr>
              <a:buFont typeface="Wingdings" pitchFamily="2" charset="2"/>
              <a:buChar char="§"/>
            </a:pPr>
            <a:r>
              <a:rPr lang="en-US" sz="1200" dirty="0">
                <a:latin typeface="Arial" panose="020B0604020202020204" pitchFamily="34" charset="0"/>
                <a:cs typeface="Arial" panose="020B0604020202020204" pitchFamily="34" charset="0"/>
              </a:rPr>
              <a:t> fECAL: construct 64 channel prototype to optimize light uniformity, light guides, verify performance by test beam</a:t>
            </a:r>
          </a:p>
        </p:txBody>
      </p:sp>
      <p:sp>
        <p:nvSpPr>
          <p:cNvPr id="10" name="TextBox 9">
            <a:extLst>
              <a:ext uri="{FF2B5EF4-FFF2-40B4-BE49-F238E27FC236}">
                <a16:creationId xmlns:a16="http://schemas.microsoft.com/office/drawing/2014/main" id="{3B26BDC6-710E-0894-CDB0-825F2271008C}"/>
              </a:ext>
            </a:extLst>
          </p:cNvPr>
          <p:cNvSpPr txBox="1"/>
          <p:nvPr/>
        </p:nvSpPr>
        <p:spPr>
          <a:xfrm>
            <a:off x="5762251" y="3886878"/>
            <a:ext cx="3306965" cy="1200329"/>
          </a:xfrm>
          <a:prstGeom prst="rect">
            <a:avLst/>
          </a:prstGeom>
          <a:noFill/>
          <a:ln w="19050">
            <a:solidFill>
              <a:srgbClr val="00B050"/>
            </a:solidFill>
          </a:ln>
        </p:spPr>
        <p:txBody>
          <a:bodyPr wrap="square" rtlCol="0">
            <a:spAutoFit/>
          </a:bodyPr>
          <a:lstStyle/>
          <a:p>
            <a:pPr>
              <a:buClr>
                <a:srgbClr val="00B050"/>
              </a:buClr>
            </a:pPr>
            <a:r>
              <a:rPr lang="en-US" sz="1200" dirty="0">
                <a:solidFill>
                  <a:srgbClr val="00B050"/>
                </a:solidFill>
                <a:latin typeface="Arial" panose="020B0604020202020204" pitchFamily="34" charset="0"/>
                <a:cs typeface="Arial" panose="020B0604020202020204" pitchFamily="34" charset="0"/>
              </a:rPr>
              <a:t>HCals:</a:t>
            </a:r>
          </a:p>
          <a:p>
            <a:pPr marL="171450" indent="-171450">
              <a:buClr>
                <a:srgbClr val="00B050"/>
              </a:buClr>
              <a:buFont typeface="Wingdings" pitchFamily="2" charset="2"/>
              <a:buChar char="§"/>
            </a:pPr>
            <a:r>
              <a:rPr lang="en-US" sz="1200" dirty="0">
                <a:latin typeface="Arial" panose="020B0604020202020204" pitchFamily="34" charset="0"/>
                <a:cs typeface="Arial" panose="020B0604020202020204" pitchFamily="34" charset="0"/>
              </a:rPr>
              <a:t>Prototype SC-tile production using machining &amp; injection molding &amp; detailed characterization</a:t>
            </a:r>
          </a:p>
          <a:p>
            <a:pPr marL="171450" indent="-171450">
              <a:buClr>
                <a:srgbClr val="00B050"/>
              </a:buClr>
              <a:buFont typeface="Wingdings" pitchFamily="2" charset="2"/>
              <a:buChar char="§"/>
            </a:pPr>
            <a:r>
              <a:rPr lang="en-US" sz="1200" dirty="0">
                <a:effectLst/>
                <a:latin typeface="Arial" panose="020B0604020202020204" pitchFamily="34" charset="0"/>
                <a:cs typeface="Arial" panose="020B0604020202020204" pitchFamily="34" charset="0"/>
              </a:rPr>
              <a:t>Sensor board development</a:t>
            </a:r>
          </a:p>
          <a:p>
            <a:pPr marL="171450" indent="-171450">
              <a:buClr>
                <a:srgbClr val="00B050"/>
              </a:buClr>
              <a:buFont typeface="Wingdings" pitchFamily="2" charset="2"/>
              <a:buChar char="§"/>
            </a:pPr>
            <a:r>
              <a:rPr lang="en-US" sz="1200" dirty="0">
                <a:latin typeface="Arial" panose="020B0604020202020204" pitchFamily="34" charset="0"/>
                <a:cs typeface="Arial" panose="020B0604020202020204" pitchFamily="34" charset="0"/>
              </a:rPr>
              <a:t>first prototype of one full segment</a:t>
            </a:r>
            <a:endParaRPr lang="en-US" sz="1200" dirty="0">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994FDAD-B1F0-F114-7236-E9CECD2B0BCE}"/>
              </a:ext>
            </a:extLst>
          </p:cNvPr>
          <p:cNvSpPr txBox="1"/>
          <p:nvPr/>
        </p:nvSpPr>
        <p:spPr>
          <a:xfrm>
            <a:off x="5739062" y="139816"/>
            <a:ext cx="3306965" cy="1938992"/>
          </a:xfrm>
          <a:prstGeom prst="rect">
            <a:avLst/>
          </a:prstGeom>
          <a:noFill/>
          <a:ln w="19050">
            <a:solidFill>
              <a:srgbClr val="0000FF"/>
            </a:solidFill>
          </a:ln>
        </p:spPr>
        <p:txBody>
          <a:bodyPr wrap="square" rtlCol="0">
            <a:spAutoFit/>
          </a:bodyPr>
          <a:lstStyle/>
          <a:p>
            <a:pPr>
              <a:buClr>
                <a:srgbClr val="0000FF"/>
              </a:buClr>
            </a:pPr>
            <a:r>
              <a:rPr lang="en-US" sz="1200" dirty="0">
                <a:solidFill>
                  <a:srgbClr val="00B050"/>
                </a:solidFill>
                <a:latin typeface="Arial" panose="020B0604020202020204" pitchFamily="34" charset="0"/>
                <a:cs typeface="Arial" panose="020B0604020202020204" pitchFamily="34" charset="0"/>
              </a:rPr>
              <a:t>Photon</a:t>
            </a:r>
            <a:r>
              <a:rPr lang="en-US" sz="1200" dirty="0">
                <a:latin typeface="Arial" panose="020B0604020202020204" pitchFamily="34" charset="0"/>
                <a:cs typeface="Arial" panose="020B0604020202020204" pitchFamily="34" charset="0"/>
              </a:rPr>
              <a:t>-</a:t>
            </a:r>
            <a:r>
              <a:rPr lang="en-US" sz="1200" dirty="0">
                <a:solidFill>
                  <a:srgbClr val="0000FF"/>
                </a:solidFill>
                <a:latin typeface="Arial" panose="020B0604020202020204" pitchFamily="34" charset="0"/>
                <a:cs typeface="Arial" panose="020B0604020202020204" pitchFamily="34" charset="0"/>
              </a:rPr>
              <a:t>Sensors</a:t>
            </a:r>
            <a:r>
              <a:rPr lang="en-US" sz="1200" dirty="0">
                <a:latin typeface="Arial" panose="020B0604020202020204" pitchFamily="34" charset="0"/>
                <a:cs typeface="Arial" panose="020B0604020202020204" pitchFamily="34" charset="0"/>
              </a:rPr>
              <a:t>:</a:t>
            </a:r>
          </a:p>
          <a:p>
            <a:pPr>
              <a:buClr>
                <a:srgbClr val="0000FF"/>
              </a:buClr>
            </a:pPr>
            <a:r>
              <a:rPr lang="en-US" sz="1200" dirty="0">
                <a:latin typeface="Arial" panose="020B0604020202020204" pitchFamily="34" charset="0"/>
                <a:cs typeface="Arial" panose="020B0604020202020204" pitchFamily="34" charset="0"/>
              </a:rPr>
              <a:t>WBS 6.10.04 &amp; 05 &amp; 06</a:t>
            </a:r>
          </a:p>
          <a:p>
            <a:pPr marL="102870" indent="-102870">
              <a:buClr>
                <a:srgbClr val="0000FF"/>
              </a:buClr>
              <a:buFont typeface="Wingdings" pitchFamily="2" charset="2"/>
              <a:buChar char="§"/>
            </a:pPr>
            <a:r>
              <a:rPr lang="en-US" sz="1200" dirty="0">
                <a:latin typeface="Arial" panose="020B0604020202020204" pitchFamily="34" charset="0"/>
                <a:cs typeface="Arial" panose="020B0604020202020204" pitchFamily="34" charset="0"/>
              </a:rPr>
              <a:t> Assess current state of LAPPD performance. Improve design through iterations to fulfill EIC specifications</a:t>
            </a:r>
          </a:p>
          <a:p>
            <a:pPr marL="171450" lvl="1" indent="-171450">
              <a:buClr>
                <a:srgbClr val="00B050"/>
              </a:buClr>
              <a:buFont typeface="Arial" panose="020B0604020202020204" pitchFamily="34" charset="0"/>
              <a:buChar char="•"/>
            </a:pPr>
            <a:r>
              <a:rPr lang="en-US" sz="1000" dirty="0"/>
              <a:t>Spatial resolution for Cherenkov imaging applications</a:t>
            </a:r>
          </a:p>
          <a:p>
            <a:pPr marL="171450" lvl="1" indent="-171450">
              <a:buClr>
                <a:srgbClr val="00B050"/>
              </a:buClr>
              <a:buFont typeface="Arial" panose="020B0604020202020204" pitchFamily="34" charset="0"/>
              <a:buChar char="•"/>
            </a:pPr>
            <a:r>
              <a:rPr lang="en-US" sz="1000" dirty="0"/>
              <a:t>Timing resolution in a single photon mode</a:t>
            </a:r>
          </a:p>
          <a:p>
            <a:pPr marL="171450" lvl="1" indent="-171450">
              <a:buClr>
                <a:srgbClr val="00B050"/>
              </a:buClr>
              <a:buFont typeface="Arial" panose="020B0604020202020204" pitchFamily="34" charset="0"/>
              <a:buChar char="•"/>
            </a:pPr>
            <a:r>
              <a:rPr lang="en-US" sz="1000" dirty="0"/>
              <a:t>Timing resolution for Time-of-Flight purposes </a:t>
            </a:r>
          </a:p>
          <a:p>
            <a:pPr marL="171450" lvl="1" indent="-171450">
              <a:buClr>
                <a:srgbClr val="00B050"/>
              </a:buClr>
              <a:buFont typeface="Arial" panose="020B0604020202020204" pitchFamily="34" charset="0"/>
              <a:buChar char="•"/>
            </a:pPr>
            <a:r>
              <a:rPr lang="en-US" sz="1000" dirty="0"/>
              <a:t>Performance in a strong (inhomogeneous) magnetic field </a:t>
            </a:r>
          </a:p>
          <a:p>
            <a:pPr marL="171450" lvl="1" indent="-171450">
              <a:buClr>
                <a:srgbClr val="00B050"/>
              </a:buClr>
              <a:buFont typeface="Arial" panose="020B0604020202020204" pitchFamily="34" charset="0"/>
              <a:buChar char="•"/>
            </a:pPr>
            <a:r>
              <a:rPr lang="en-US" sz="1000" dirty="0"/>
              <a:t>QE &amp; PDE spectrum optimization </a:t>
            </a:r>
          </a:p>
          <a:p>
            <a:pPr marL="171450" lvl="1" indent="-171450">
              <a:buClr>
                <a:srgbClr val="00B050"/>
              </a:buClr>
              <a:buFont typeface="Arial" panose="020B0604020202020204" pitchFamily="34" charset="0"/>
              <a:buChar char="•"/>
            </a:pPr>
            <a:r>
              <a:rPr lang="en-US" sz="1000" dirty="0"/>
              <a:t>Geometric form factor optimization</a:t>
            </a:r>
          </a:p>
        </p:txBody>
      </p:sp>
      <p:sp>
        <p:nvSpPr>
          <p:cNvPr id="12" name="Rectangle 11">
            <a:extLst>
              <a:ext uri="{FF2B5EF4-FFF2-40B4-BE49-F238E27FC236}">
                <a16:creationId xmlns:a16="http://schemas.microsoft.com/office/drawing/2014/main" id="{45E98366-F290-9797-FCA9-4225177DCE23}"/>
              </a:ext>
            </a:extLst>
          </p:cNvPr>
          <p:cNvSpPr/>
          <p:nvPr/>
        </p:nvSpPr>
        <p:spPr>
          <a:xfrm>
            <a:off x="3404937" y="2952478"/>
            <a:ext cx="1105186" cy="4765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81F5506-9E51-1E54-B908-3DE6D84A580C}"/>
              </a:ext>
            </a:extLst>
          </p:cNvPr>
          <p:cNvSpPr/>
          <p:nvPr/>
        </p:nvSpPr>
        <p:spPr>
          <a:xfrm>
            <a:off x="3404937" y="3463924"/>
            <a:ext cx="1105186" cy="476522"/>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4" name="Rectangle 13">
            <a:extLst>
              <a:ext uri="{FF2B5EF4-FFF2-40B4-BE49-F238E27FC236}">
                <a16:creationId xmlns:a16="http://schemas.microsoft.com/office/drawing/2014/main" id="{41640D79-5344-20A6-0A09-1C60D6E976E2}"/>
              </a:ext>
            </a:extLst>
          </p:cNvPr>
          <p:cNvSpPr/>
          <p:nvPr/>
        </p:nvSpPr>
        <p:spPr>
          <a:xfrm>
            <a:off x="3418687" y="3982038"/>
            <a:ext cx="1105186" cy="47652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5" name="Rectangle 14">
            <a:extLst>
              <a:ext uri="{FF2B5EF4-FFF2-40B4-BE49-F238E27FC236}">
                <a16:creationId xmlns:a16="http://schemas.microsoft.com/office/drawing/2014/main" id="{E78BB1D7-B57F-D23B-19BA-52A35FAA7148}"/>
              </a:ext>
            </a:extLst>
          </p:cNvPr>
          <p:cNvSpPr/>
          <p:nvPr/>
        </p:nvSpPr>
        <p:spPr>
          <a:xfrm>
            <a:off x="3418687" y="4500152"/>
            <a:ext cx="1105186" cy="47652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6" name="Rectangle 15">
            <a:extLst>
              <a:ext uri="{FF2B5EF4-FFF2-40B4-BE49-F238E27FC236}">
                <a16:creationId xmlns:a16="http://schemas.microsoft.com/office/drawing/2014/main" id="{AE23A847-14CE-F7D9-C767-03F59B59DA55}"/>
              </a:ext>
            </a:extLst>
          </p:cNvPr>
          <p:cNvSpPr/>
          <p:nvPr/>
        </p:nvSpPr>
        <p:spPr>
          <a:xfrm>
            <a:off x="4609240" y="5014462"/>
            <a:ext cx="1105186" cy="476522"/>
          </a:xfrm>
          <a:prstGeom prst="rect">
            <a:avLst/>
          </a:prstGeom>
          <a:noFill/>
          <a:ln w="1905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7" name="Rectangle 16">
            <a:extLst>
              <a:ext uri="{FF2B5EF4-FFF2-40B4-BE49-F238E27FC236}">
                <a16:creationId xmlns:a16="http://schemas.microsoft.com/office/drawing/2014/main" id="{10A96B48-9BF5-F679-A9A1-DA7A7B6B3D5E}"/>
              </a:ext>
            </a:extLst>
          </p:cNvPr>
          <p:cNvSpPr/>
          <p:nvPr/>
        </p:nvSpPr>
        <p:spPr>
          <a:xfrm>
            <a:off x="4609240" y="1916044"/>
            <a:ext cx="1105186" cy="1022684"/>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8" name="TextBox 17">
            <a:extLst>
              <a:ext uri="{FF2B5EF4-FFF2-40B4-BE49-F238E27FC236}">
                <a16:creationId xmlns:a16="http://schemas.microsoft.com/office/drawing/2014/main" id="{43E430EF-3BBA-F72E-DF44-B949B517FF47}"/>
              </a:ext>
            </a:extLst>
          </p:cNvPr>
          <p:cNvSpPr txBox="1"/>
          <p:nvPr/>
        </p:nvSpPr>
        <p:spPr>
          <a:xfrm>
            <a:off x="5739062" y="5411023"/>
            <a:ext cx="3306965" cy="830997"/>
          </a:xfrm>
          <a:prstGeom prst="rect">
            <a:avLst/>
          </a:prstGeom>
          <a:noFill/>
          <a:ln w="19050">
            <a:solidFill>
              <a:srgbClr val="FF40FF"/>
            </a:solidFill>
          </a:ln>
        </p:spPr>
        <p:txBody>
          <a:bodyPr wrap="square" rtlCol="0">
            <a:spAutoFit/>
          </a:bodyPr>
          <a:lstStyle/>
          <a:p>
            <a:pPr>
              <a:buClr>
                <a:srgbClr val="FF40FF"/>
              </a:buClr>
            </a:pPr>
            <a:r>
              <a:rPr lang="en-US" sz="1200" dirty="0">
                <a:solidFill>
                  <a:srgbClr val="FF40FF"/>
                </a:solidFill>
                <a:latin typeface="Arial" panose="020B0604020202020204" pitchFamily="34" charset="0"/>
                <a:cs typeface="Arial" panose="020B0604020202020204" pitchFamily="34" charset="0"/>
              </a:rPr>
              <a:t>Hadron Polarimetry:</a:t>
            </a:r>
          </a:p>
          <a:p>
            <a:pPr>
              <a:buClr>
                <a:srgbClr val="FF40FF"/>
              </a:buClr>
            </a:pPr>
            <a:r>
              <a:rPr lang="en-US" sz="1200" dirty="0">
                <a:latin typeface="Arial" panose="020B0604020202020204" pitchFamily="34" charset="0"/>
                <a:cs typeface="Arial" panose="020B0604020202020204" pitchFamily="34" charset="0"/>
              </a:rPr>
              <a:t>R&amp;D through Accelerator</a:t>
            </a:r>
          </a:p>
          <a:p>
            <a:pPr marL="171450" indent="-171450">
              <a:buClr>
                <a:srgbClr val="FF40FF"/>
              </a:buClr>
              <a:buFont typeface="Wingdings" pitchFamily="2" charset="2"/>
              <a:buChar char="§"/>
            </a:pPr>
            <a:r>
              <a:rPr lang="en-US" sz="1200" dirty="0">
                <a:latin typeface="Arial" panose="020B0604020202020204" pitchFamily="34" charset="0"/>
                <a:cs typeface="Arial" panose="020B0604020202020204" pitchFamily="34" charset="0"/>
              </a:rPr>
              <a:t>validate concepts to veto breakup of He-3</a:t>
            </a:r>
          </a:p>
          <a:p>
            <a:pPr marL="171450" indent="-171450">
              <a:buClr>
                <a:srgbClr val="FF40FF"/>
              </a:buClr>
              <a:buFont typeface="Wingdings" pitchFamily="2" charset="2"/>
              <a:buChar char="§"/>
            </a:pPr>
            <a:r>
              <a:rPr lang="en-US" sz="1200" dirty="0">
                <a:latin typeface="Arial" panose="020B0604020202020204" pitchFamily="34" charset="0"/>
                <a:cs typeface="Arial" panose="020B0604020202020204" pitchFamily="34" charset="0"/>
              </a:rPr>
              <a:t>new targets for pC-polarimeters </a:t>
            </a:r>
          </a:p>
        </p:txBody>
      </p:sp>
      <p:sp>
        <p:nvSpPr>
          <p:cNvPr id="19" name="Rectangle 18">
            <a:extLst>
              <a:ext uri="{FF2B5EF4-FFF2-40B4-BE49-F238E27FC236}">
                <a16:creationId xmlns:a16="http://schemas.microsoft.com/office/drawing/2014/main" id="{A10071BD-896D-52F8-4D97-453E84BD5A17}"/>
              </a:ext>
            </a:extLst>
          </p:cNvPr>
          <p:cNvSpPr/>
          <p:nvPr/>
        </p:nvSpPr>
        <p:spPr>
          <a:xfrm>
            <a:off x="5717546" y="96534"/>
            <a:ext cx="3358561" cy="203907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547DF34E-27ED-E191-1F0A-BBDE513842D6}"/>
              </a:ext>
            </a:extLst>
          </p:cNvPr>
          <p:cNvSpPr txBox="1"/>
          <p:nvPr/>
        </p:nvSpPr>
        <p:spPr>
          <a:xfrm>
            <a:off x="5725312" y="2226411"/>
            <a:ext cx="3306965" cy="1569660"/>
          </a:xfrm>
          <a:prstGeom prst="rect">
            <a:avLst/>
          </a:prstGeom>
          <a:noFill/>
          <a:ln w="19050">
            <a:solidFill>
              <a:srgbClr val="FF9300"/>
            </a:solidFill>
          </a:ln>
        </p:spPr>
        <p:txBody>
          <a:bodyPr wrap="square" rtlCol="0">
            <a:spAutoFit/>
          </a:bodyPr>
          <a:lstStyle/>
          <a:p>
            <a:pPr>
              <a:buClr>
                <a:srgbClr val="00B050"/>
              </a:buClr>
            </a:pPr>
            <a:r>
              <a:rPr lang="en-US" sz="1200" dirty="0">
                <a:solidFill>
                  <a:srgbClr val="FF9300"/>
                </a:solidFill>
                <a:latin typeface="Arial" panose="020B0604020202020204" pitchFamily="34" charset="0"/>
                <a:cs typeface="Arial" panose="020B0604020202020204" pitchFamily="34" charset="0"/>
              </a:rPr>
              <a:t>Electronics &amp; DAQ/Computing</a:t>
            </a:r>
          </a:p>
          <a:p>
            <a:pPr marL="171450" indent="-171450">
              <a:buClr>
                <a:srgbClr val="FF9300"/>
              </a:buClr>
              <a:buFont typeface="Wingdings" pitchFamily="2" charset="2"/>
              <a:buChar char="§"/>
            </a:pPr>
            <a:r>
              <a:rPr lang="en-US" sz="1200" dirty="0">
                <a:latin typeface="Arial" panose="020B0604020202020204" pitchFamily="34" charset="0"/>
                <a:cs typeface="Arial" panose="020B0604020202020204" pitchFamily="34" charset="0"/>
              </a:rPr>
              <a:t>Development of readout solutions for </a:t>
            </a:r>
          </a:p>
          <a:p>
            <a:pPr marL="171450" indent="-171450">
              <a:buClr>
                <a:srgbClr val="FF9300"/>
              </a:buClr>
              <a:buFont typeface="Wingdings" pitchFamily="2" charset="2"/>
              <a:buChar char="Ø"/>
            </a:pPr>
            <a:r>
              <a:rPr lang="en-US" sz="1200" dirty="0">
                <a:latin typeface="Arial" panose="020B0604020202020204" pitchFamily="34" charset="0"/>
                <a:cs typeface="Arial" panose="020B0604020202020204" pitchFamily="34" charset="0"/>
              </a:rPr>
              <a:t>calorimeters with SiPMs, ASIC based &amp; ADC based</a:t>
            </a:r>
          </a:p>
          <a:p>
            <a:pPr marL="171450" indent="-171450">
              <a:buClr>
                <a:srgbClr val="FF9300"/>
              </a:buClr>
              <a:buFont typeface="Wingdings" pitchFamily="2" charset="2"/>
              <a:buChar char="Ø"/>
            </a:pPr>
            <a:r>
              <a:rPr lang="en-US" sz="1200" dirty="0">
                <a:latin typeface="Arial" panose="020B0604020202020204" pitchFamily="34" charset="0"/>
                <a:cs typeface="Arial" panose="020B0604020202020204" pitchFamily="34" charset="0"/>
                <a:sym typeface="Wingdings" pitchFamily="2" charset="2"/>
              </a:rPr>
              <a:t>dRICH with SIPMs based on ALCOR</a:t>
            </a:r>
          </a:p>
          <a:p>
            <a:pPr marL="171450" indent="-171450">
              <a:buClr>
                <a:srgbClr val="FF9300"/>
              </a:buClr>
              <a:buFont typeface="Wingdings" pitchFamily="2" charset="2"/>
              <a:buChar char="Ø"/>
            </a:pPr>
            <a:r>
              <a:rPr lang="en-US" sz="1200" dirty="0">
                <a:latin typeface="Arial" panose="020B0604020202020204" pitchFamily="34" charset="0"/>
                <a:cs typeface="Arial" panose="020B0604020202020204" pitchFamily="34" charset="0"/>
                <a:sym typeface="Wingdings" pitchFamily="2" charset="2"/>
              </a:rPr>
              <a:t> AC-LGAD readout chain with EICROC &amp; FCFD</a:t>
            </a:r>
          </a:p>
          <a:p>
            <a:pPr marL="171450" indent="-171450">
              <a:buClr>
                <a:srgbClr val="FF9300"/>
              </a:buClr>
              <a:buFont typeface="Wingdings" pitchFamily="2" charset="2"/>
              <a:buChar char="Ø"/>
            </a:pPr>
            <a:r>
              <a:rPr lang="en-US" sz="1200" dirty="0">
                <a:latin typeface="Arial" panose="020B0604020202020204" pitchFamily="34" charset="0"/>
                <a:cs typeface="Arial" panose="020B0604020202020204" pitchFamily="34" charset="0"/>
              </a:rPr>
              <a:t>MPGD readout based on SALSA-ASIC</a:t>
            </a:r>
          </a:p>
        </p:txBody>
      </p:sp>
    </p:spTree>
    <p:extLst>
      <p:ext uri="{BB962C8B-B14F-4D97-AF65-F5344CB8AC3E}">
        <p14:creationId xmlns:p14="http://schemas.microsoft.com/office/powerpoint/2010/main" val="3432028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AA4253-8016-004F-B4CE-E02652BFF703}"/>
              </a:ext>
            </a:extLst>
          </p:cNvPr>
          <p:cNvSpPr>
            <a:spLocks noGrp="1"/>
          </p:cNvSpPr>
          <p:nvPr>
            <p:ph type="sldNum" sz="quarter" idx="12"/>
          </p:nvPr>
        </p:nvSpPr>
        <p:spPr/>
        <p:txBody>
          <a:bodyPr/>
          <a:lstStyle/>
          <a:p>
            <a:fld id="{893C5830-40F3-F04E-B2E3-10E6672BA8FF}" type="slidenum">
              <a:rPr lang="en-US" smtClean="0"/>
              <a:pPr/>
              <a:t>28</a:t>
            </a:fld>
            <a:endParaRPr lang="en-US"/>
          </a:p>
        </p:txBody>
      </p:sp>
      <p:sp>
        <p:nvSpPr>
          <p:cNvPr id="6" name="Rectangle 5">
            <a:extLst>
              <a:ext uri="{FF2B5EF4-FFF2-40B4-BE49-F238E27FC236}">
                <a16:creationId xmlns:a16="http://schemas.microsoft.com/office/drawing/2014/main" id="{19BD6A2D-076B-F540-9CA7-4FF72E1ED8C3}"/>
              </a:ext>
            </a:extLst>
          </p:cNvPr>
          <p:cNvSpPr/>
          <p:nvPr/>
        </p:nvSpPr>
        <p:spPr>
          <a:xfrm>
            <a:off x="-89800" y="-14764"/>
            <a:ext cx="5359159" cy="1754326"/>
          </a:xfrm>
          <a:prstGeom prst="rect">
            <a:avLst/>
          </a:prstGeom>
          <a:noFill/>
        </p:spPr>
        <p:txBody>
          <a:bodyPr wrap="none" lIns="91440" tIns="45720" rIns="91440" bIns="45720">
            <a:spAutoFit/>
          </a:bodyPr>
          <a:lstStyle/>
          <a:p>
            <a:pPr algn="ctr"/>
            <a:r>
              <a:rPr lang="en-US" sz="5400" b="1" cap="none" spc="0" dirty="0">
                <a:ln w="12700">
                  <a:solidFill>
                    <a:srgbClr val="0432FF"/>
                  </a:solidFill>
                  <a:prstDash val="solid"/>
                </a:ln>
                <a:gradFill>
                  <a:gsLst>
                    <a:gs pos="0">
                      <a:srgbClr val="0432FF"/>
                    </a:gs>
                    <a:gs pos="100000">
                      <a:schemeClr val="bg1"/>
                    </a:gs>
                  </a:gsLst>
                  <a:lin ang="5400000" scaled="1"/>
                </a:gradFill>
                <a:effectLst>
                  <a:glow rad="139700">
                    <a:schemeClr val="accent3">
                      <a:satMod val="175000"/>
                      <a:alpha val="40000"/>
                    </a:schemeClr>
                  </a:glow>
                  <a:outerShdw blurRad="50800" dist="38100" dir="18900000" algn="bl" rotWithShape="0">
                    <a:prstClr val="black">
                      <a:alpha val="40000"/>
                    </a:prstClr>
                  </a:outerShdw>
                </a:effectLst>
              </a:rPr>
              <a:t>Let’s get to work</a:t>
            </a:r>
          </a:p>
          <a:p>
            <a:pPr algn="ctr"/>
            <a:r>
              <a:rPr lang="en-US" sz="5400" b="1" dirty="0">
                <a:ln w="12700">
                  <a:solidFill>
                    <a:srgbClr val="0432FF"/>
                  </a:solidFill>
                  <a:prstDash val="solid"/>
                </a:ln>
                <a:gradFill>
                  <a:gsLst>
                    <a:gs pos="0">
                      <a:srgbClr val="0432FF"/>
                    </a:gs>
                    <a:gs pos="100000">
                      <a:schemeClr val="bg1"/>
                    </a:gs>
                  </a:gsLst>
                  <a:lin ang="5400000" scaled="1"/>
                </a:gradFill>
                <a:effectLst>
                  <a:glow rad="139700">
                    <a:schemeClr val="accent3">
                      <a:satMod val="175000"/>
                      <a:alpha val="40000"/>
                    </a:schemeClr>
                  </a:glow>
                  <a:outerShdw blurRad="50800" dist="38100" dir="18900000" algn="bl" rotWithShape="0">
                    <a:prstClr val="black">
                      <a:alpha val="40000"/>
                    </a:prstClr>
                  </a:outerShdw>
                </a:effectLst>
              </a:rPr>
              <a:t>and built the EIC</a:t>
            </a:r>
            <a:endParaRPr lang="en-US" sz="5400" b="1" cap="none" spc="0" dirty="0">
              <a:ln w="12700">
                <a:solidFill>
                  <a:srgbClr val="0432FF"/>
                </a:solidFill>
                <a:prstDash val="solid"/>
              </a:ln>
              <a:gradFill>
                <a:gsLst>
                  <a:gs pos="0">
                    <a:srgbClr val="0432FF"/>
                  </a:gs>
                  <a:gs pos="100000">
                    <a:schemeClr val="bg1"/>
                  </a:gs>
                </a:gsLst>
                <a:lin ang="5400000" scaled="1"/>
              </a:gradFill>
              <a:effectLst>
                <a:glow rad="139700">
                  <a:schemeClr val="accent3">
                    <a:satMod val="175000"/>
                    <a:alpha val="40000"/>
                  </a:schemeClr>
                </a:glow>
                <a:outerShdw blurRad="50800" dist="38100" dir="18900000" algn="bl" rotWithShape="0">
                  <a:prstClr val="black">
                    <a:alpha val="40000"/>
                  </a:prstClr>
                </a:outerShdw>
              </a:effectLst>
            </a:endParaRPr>
          </a:p>
        </p:txBody>
      </p:sp>
      <p:pic>
        <p:nvPicPr>
          <p:cNvPr id="7" name="Picture 6">
            <a:extLst>
              <a:ext uri="{FF2B5EF4-FFF2-40B4-BE49-F238E27FC236}">
                <a16:creationId xmlns:a16="http://schemas.microsoft.com/office/drawing/2014/main" id="{A09988A3-8ECE-1646-BACB-42EB95385862}"/>
              </a:ext>
            </a:extLst>
          </p:cNvPr>
          <p:cNvPicPr>
            <a:picLocks noChangeAspect="1"/>
          </p:cNvPicPr>
          <p:nvPr/>
        </p:nvPicPr>
        <p:blipFill>
          <a:blip r:embed="rId2"/>
          <a:stretch>
            <a:fillRect/>
          </a:stretch>
        </p:blipFill>
        <p:spPr>
          <a:xfrm>
            <a:off x="3805501" y="1795932"/>
            <a:ext cx="2501900" cy="3238500"/>
          </a:xfrm>
          <a:prstGeom prst="rect">
            <a:avLst/>
          </a:prstGeom>
        </p:spPr>
      </p:pic>
      <p:sp>
        <p:nvSpPr>
          <p:cNvPr id="9" name="Rectangle 8">
            <a:extLst>
              <a:ext uri="{FF2B5EF4-FFF2-40B4-BE49-F238E27FC236}">
                <a16:creationId xmlns:a16="http://schemas.microsoft.com/office/drawing/2014/main" id="{ACDA79B1-DB55-474D-9296-72526CD6CC2D}"/>
              </a:ext>
            </a:extLst>
          </p:cNvPr>
          <p:cNvSpPr/>
          <p:nvPr/>
        </p:nvSpPr>
        <p:spPr>
          <a:xfrm>
            <a:off x="4572000" y="5034432"/>
            <a:ext cx="4581023" cy="1908215"/>
          </a:xfrm>
          <a:prstGeom prst="rect">
            <a:avLst/>
          </a:prstGeom>
          <a:noFill/>
        </p:spPr>
        <p:txBody>
          <a:bodyPr wrap="square" lIns="91440" tIns="45720" rIns="91440" bIns="45720">
            <a:spAutoFit/>
          </a:bodyPr>
          <a:lstStyle/>
          <a:p>
            <a:pPr algn="ctr"/>
            <a:r>
              <a:rPr lang="en-US" sz="5400" b="1" cap="none" spc="0" dirty="0">
                <a:ln w="12700">
                  <a:solidFill>
                    <a:srgbClr val="0432FF"/>
                  </a:solidFill>
                  <a:prstDash val="solid"/>
                </a:ln>
                <a:gradFill>
                  <a:gsLst>
                    <a:gs pos="0">
                      <a:srgbClr val="0432FF"/>
                    </a:gs>
                    <a:gs pos="100000">
                      <a:schemeClr val="bg1"/>
                    </a:gs>
                  </a:gsLst>
                  <a:lin ang="5400000" scaled="1"/>
                </a:gradFill>
                <a:effectLst>
                  <a:glow rad="139700">
                    <a:schemeClr val="accent3">
                      <a:satMod val="175000"/>
                      <a:alpha val="40000"/>
                    </a:schemeClr>
                  </a:glow>
                  <a:outerShdw blurRad="50800" dist="38100" dir="18900000" algn="bl" rotWithShape="0">
                    <a:prstClr val="black">
                      <a:alpha val="40000"/>
                    </a:prstClr>
                  </a:outerShdw>
                </a:effectLst>
              </a:rPr>
              <a:t>Please join us</a:t>
            </a:r>
          </a:p>
          <a:p>
            <a:pPr algn="ctr"/>
            <a:r>
              <a:rPr lang="en-US" sz="1600" b="1" dirty="0">
                <a:ln w="12700">
                  <a:solidFill>
                    <a:srgbClr val="0432FF"/>
                  </a:solidFill>
                  <a:prstDash val="solid"/>
                </a:ln>
                <a:effectLst>
                  <a:glow rad="139700">
                    <a:schemeClr val="accent3">
                      <a:satMod val="175000"/>
                      <a:alpha val="40000"/>
                    </a:schemeClr>
                  </a:glow>
                  <a:outerShdw blurRad="50800" dist="38100" dir="18900000" algn="bl" rotWithShape="0">
                    <a:prstClr val="black">
                      <a:alpha val="40000"/>
                    </a:prstClr>
                  </a:outerShdw>
                </a:effectLst>
                <a:latin typeface="+mj-lt"/>
              </a:rPr>
              <a:t>Engineers, Designers, Technicians, Administrators,  Experimentalists, Theorists, Accelerator Physicists, ……</a:t>
            </a:r>
          </a:p>
          <a:p>
            <a:pPr algn="ctr"/>
            <a:endParaRPr lang="en-US" sz="1600" b="1" cap="none" spc="0" dirty="0">
              <a:ln w="12700">
                <a:solidFill>
                  <a:srgbClr val="0432FF"/>
                </a:solidFill>
                <a:prstDash val="solid"/>
              </a:ln>
              <a:effectLst>
                <a:glow rad="139700">
                  <a:schemeClr val="accent3">
                    <a:satMod val="175000"/>
                    <a:alpha val="40000"/>
                  </a:schemeClr>
                </a:glow>
                <a:outerShdw blurRad="50800" dist="38100" dir="18900000" algn="bl" rotWithShape="0">
                  <a:prstClr val="black">
                    <a:alpha val="40000"/>
                  </a:prstClr>
                </a:outerShdw>
              </a:effectLst>
              <a:latin typeface="+mj-lt"/>
            </a:endParaRPr>
          </a:p>
        </p:txBody>
      </p:sp>
      <p:sp>
        <p:nvSpPr>
          <p:cNvPr id="3" name="TextBox 2">
            <a:extLst>
              <a:ext uri="{FF2B5EF4-FFF2-40B4-BE49-F238E27FC236}">
                <a16:creationId xmlns:a16="http://schemas.microsoft.com/office/drawing/2014/main" id="{72DAF59F-DB31-A84B-8C28-82FF45FC310C}"/>
              </a:ext>
            </a:extLst>
          </p:cNvPr>
          <p:cNvSpPr txBox="1"/>
          <p:nvPr/>
        </p:nvSpPr>
        <p:spPr>
          <a:xfrm>
            <a:off x="-52770" y="5516763"/>
            <a:ext cx="4940776" cy="954107"/>
          </a:xfrm>
          <a:prstGeom prst="rect">
            <a:avLst/>
          </a:prstGeom>
          <a:noFill/>
        </p:spPr>
        <p:txBody>
          <a:bodyPr wrap="none" rtlCol="0">
            <a:spAutoFit/>
          </a:bodyPr>
          <a:lstStyle/>
          <a:p>
            <a:pPr algn="l"/>
            <a:r>
              <a:rPr lang="en-US" sz="1400" b="1" dirty="0">
                <a:latin typeface="Arial" panose="020B0604020202020204" pitchFamily="34" charset="0"/>
                <a:cs typeface="Arial" panose="020B0604020202020204" pitchFamily="34" charset="0"/>
              </a:rPr>
              <a:t>Jobs:</a:t>
            </a:r>
          </a:p>
          <a:p>
            <a:pPr algn="l"/>
            <a:r>
              <a:rPr lang="en-US" sz="1400" dirty="0">
                <a:latin typeface="Arial" panose="020B0604020202020204" pitchFamily="34" charset="0"/>
                <a:cs typeface="Arial" panose="020B0604020202020204" pitchFamily="34" charset="0"/>
              </a:rPr>
              <a:t>BNL: </a:t>
            </a:r>
            <a:r>
              <a:rPr lang="en-US" sz="1400" dirty="0">
                <a:latin typeface="Arial" panose="020B0604020202020204" pitchFamily="34" charset="0"/>
                <a:cs typeface="Arial" panose="020B0604020202020204" pitchFamily="34" charset="0"/>
                <a:hlinkClick r:id="rId3"/>
              </a:rPr>
              <a:t>https://jobs.bnl.gov/search-jobs/eic?orgIds=3437&amp;kt=1</a:t>
            </a:r>
            <a:endParaRPr lang="en-US" sz="1400" dirty="0">
              <a:latin typeface="Arial" panose="020B0604020202020204" pitchFamily="34" charset="0"/>
              <a:cs typeface="Arial" panose="020B0604020202020204" pitchFamily="34" charset="0"/>
            </a:endParaRPr>
          </a:p>
          <a:p>
            <a:r>
              <a:rPr lang="en-US" sz="1400" dirty="0" err="1">
                <a:latin typeface="Arial" panose="020B0604020202020204" pitchFamily="34" charset="0"/>
                <a:cs typeface="Arial" panose="020B0604020202020204" pitchFamily="34" charset="0"/>
              </a:rPr>
              <a:t>JLab</a:t>
            </a:r>
            <a:r>
              <a:rPr lang="en-US" sz="1400" dirty="0">
                <a:latin typeface="Arial" panose="020B0604020202020204" pitchFamily="34" charset="0"/>
                <a:cs typeface="Arial" panose="020B0604020202020204" pitchFamily="34" charset="0"/>
              </a:rPr>
              <a:t>: https://</a:t>
            </a:r>
            <a:r>
              <a:rPr lang="en-US" sz="1400" dirty="0" err="1">
                <a:latin typeface="Arial" panose="020B0604020202020204" pitchFamily="34" charset="0"/>
                <a:cs typeface="Arial" panose="020B0604020202020204" pitchFamily="34" charset="0"/>
              </a:rPr>
              <a:t>www.jlab.org</a:t>
            </a:r>
            <a:r>
              <a:rPr lang="en-US" sz="1400" dirty="0">
                <a:latin typeface="Arial" panose="020B0604020202020204" pitchFamily="34" charset="0"/>
                <a:cs typeface="Arial" panose="020B0604020202020204" pitchFamily="34" charset="0"/>
              </a:rPr>
              <a:t>/recruiting</a:t>
            </a:r>
          </a:p>
          <a:p>
            <a:r>
              <a:rPr lang="en-US" sz="1400" b="1" dirty="0">
                <a:latin typeface="Arial" panose="020B0604020202020204" pitchFamily="34" charset="0"/>
                <a:cs typeface="Arial" panose="020B0604020202020204" pitchFamily="34" charset="0"/>
              </a:rPr>
              <a:t>Science: </a:t>
            </a:r>
            <a:r>
              <a:rPr lang="en-US" sz="1400" dirty="0">
                <a:latin typeface="Arial" panose="020B0604020202020204" pitchFamily="34" charset="0"/>
                <a:cs typeface="Arial" panose="020B0604020202020204" pitchFamily="34" charset="0"/>
              </a:rPr>
              <a:t>https://</a:t>
            </a:r>
            <a:r>
              <a:rPr lang="en-US" sz="1400" dirty="0" err="1">
                <a:latin typeface="Arial" panose="020B0604020202020204" pitchFamily="34" charset="0"/>
                <a:cs typeface="Arial" panose="020B0604020202020204" pitchFamily="34" charset="0"/>
              </a:rPr>
              <a:t>www.bnl.gov</a:t>
            </a:r>
            <a:r>
              <a:rPr lang="en-US" sz="1400" dirty="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eic</a:t>
            </a:r>
            <a:r>
              <a:rPr lang="en-US" sz="1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624586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A1CF20-818B-3046-94AC-0AE8089EB790}"/>
              </a:ext>
            </a:extLst>
          </p:cNvPr>
          <p:cNvSpPr>
            <a:spLocks noGrp="1"/>
          </p:cNvSpPr>
          <p:nvPr>
            <p:ph type="sldNum" sz="quarter" idx="12"/>
          </p:nvPr>
        </p:nvSpPr>
        <p:spPr/>
        <p:txBody>
          <a:bodyPr/>
          <a:lstStyle/>
          <a:p>
            <a:fld id="{893C5830-40F3-F04E-B2E3-10E6672BA8FF}" type="slidenum">
              <a:rPr lang="en-US" smtClean="0"/>
              <a:pPr/>
              <a:t>29</a:t>
            </a:fld>
            <a:endParaRPr lang="en-US"/>
          </a:p>
        </p:txBody>
      </p:sp>
      <p:pic>
        <p:nvPicPr>
          <p:cNvPr id="5" name="Picture 4">
            <a:extLst>
              <a:ext uri="{FF2B5EF4-FFF2-40B4-BE49-F238E27FC236}">
                <a16:creationId xmlns:a16="http://schemas.microsoft.com/office/drawing/2014/main" id="{D3E307E6-F03C-C344-AAFD-0906840D02B7}"/>
              </a:ext>
            </a:extLst>
          </p:cNvPr>
          <p:cNvPicPr>
            <a:picLocks noChangeAspect="1"/>
          </p:cNvPicPr>
          <p:nvPr/>
        </p:nvPicPr>
        <p:blipFill rotWithShape="1">
          <a:blip r:embed="rId2"/>
          <a:srcRect b="18643"/>
          <a:stretch/>
        </p:blipFill>
        <p:spPr>
          <a:xfrm>
            <a:off x="320807" y="1138065"/>
            <a:ext cx="8481002" cy="4293250"/>
          </a:xfrm>
          <a:prstGeom prst="rect">
            <a:avLst/>
          </a:prstGeom>
        </p:spPr>
      </p:pic>
    </p:spTree>
    <p:extLst>
      <p:ext uri="{BB962C8B-B14F-4D97-AF65-F5344CB8AC3E}">
        <p14:creationId xmlns:p14="http://schemas.microsoft.com/office/powerpoint/2010/main" val="1043159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74C63-43AA-A04B-A2B5-EE89916D45C8}"/>
              </a:ext>
            </a:extLst>
          </p:cNvPr>
          <p:cNvSpPr>
            <a:spLocks noGrp="1"/>
          </p:cNvSpPr>
          <p:nvPr>
            <p:ph type="title"/>
          </p:nvPr>
        </p:nvSpPr>
        <p:spPr/>
        <p:txBody>
          <a:bodyPr/>
          <a:lstStyle/>
          <a:p>
            <a:r>
              <a:rPr lang="en-US" dirty="0"/>
              <a:t>EIC General Purpose Detector: Concept</a:t>
            </a:r>
          </a:p>
        </p:txBody>
      </p:sp>
      <p:sp>
        <p:nvSpPr>
          <p:cNvPr id="5" name="Slide Number Placeholder 4">
            <a:extLst>
              <a:ext uri="{FF2B5EF4-FFF2-40B4-BE49-F238E27FC236}">
                <a16:creationId xmlns:a16="http://schemas.microsoft.com/office/drawing/2014/main" id="{09FA4E84-7BF5-8A47-9FF8-F238D4841A44}"/>
              </a:ext>
            </a:extLst>
          </p:cNvPr>
          <p:cNvSpPr>
            <a:spLocks noGrp="1"/>
          </p:cNvSpPr>
          <p:nvPr>
            <p:ph type="sldNum" sz="quarter" idx="12"/>
          </p:nvPr>
        </p:nvSpPr>
        <p:spPr/>
        <p:txBody>
          <a:bodyPr/>
          <a:lstStyle/>
          <a:p>
            <a:fld id="{893C5830-40F3-F04E-B2E3-10E6672BA8FF}" type="slidenum">
              <a:rPr lang="en-US" smtClean="0"/>
              <a:pPr/>
              <a:t>3</a:t>
            </a:fld>
            <a:endParaRPr lang="en-US"/>
          </a:p>
        </p:txBody>
      </p:sp>
      <p:sp>
        <p:nvSpPr>
          <p:cNvPr id="20" name="TextBox 19">
            <a:extLst>
              <a:ext uri="{FF2B5EF4-FFF2-40B4-BE49-F238E27FC236}">
                <a16:creationId xmlns:a16="http://schemas.microsoft.com/office/drawing/2014/main" id="{5D4C3391-09F1-B044-A41D-C0E88A03E9B1}"/>
              </a:ext>
            </a:extLst>
          </p:cNvPr>
          <p:cNvSpPr txBox="1"/>
          <p:nvPr/>
        </p:nvSpPr>
        <p:spPr>
          <a:xfrm>
            <a:off x="5434402" y="891166"/>
            <a:ext cx="1128835" cy="338554"/>
          </a:xfrm>
          <a:prstGeom prst="rect">
            <a:avLst/>
          </a:prstGeom>
          <a:noFill/>
        </p:spPr>
        <p:txBody>
          <a:bodyPr wrap="none" rtlCol="0">
            <a:spAutoFit/>
          </a:bodyPr>
          <a:lstStyle/>
          <a:p>
            <a:pPr algn="l"/>
            <a:r>
              <a:rPr lang="en-US" sz="1600" dirty="0">
                <a:latin typeface="+mj-lt"/>
              </a:rPr>
              <a:t>Forward-</a:t>
            </a:r>
            <a:r>
              <a:rPr lang="en-US" sz="1600" dirty="0">
                <a:latin typeface="Symbol" pitchFamily="2" charset="2"/>
              </a:rPr>
              <a:t>h</a:t>
            </a:r>
          </a:p>
        </p:txBody>
      </p:sp>
      <p:sp>
        <p:nvSpPr>
          <p:cNvPr id="21" name="TextBox 20">
            <a:extLst>
              <a:ext uri="{FF2B5EF4-FFF2-40B4-BE49-F238E27FC236}">
                <a16:creationId xmlns:a16="http://schemas.microsoft.com/office/drawing/2014/main" id="{960FC9DB-FA17-AA49-B3AA-E189CD89E2B3}"/>
              </a:ext>
            </a:extLst>
          </p:cNvPr>
          <p:cNvSpPr txBox="1"/>
          <p:nvPr/>
        </p:nvSpPr>
        <p:spPr>
          <a:xfrm>
            <a:off x="2664426" y="911796"/>
            <a:ext cx="1276311" cy="338554"/>
          </a:xfrm>
          <a:prstGeom prst="rect">
            <a:avLst/>
          </a:prstGeom>
          <a:noFill/>
        </p:spPr>
        <p:txBody>
          <a:bodyPr wrap="none" rtlCol="0">
            <a:spAutoFit/>
          </a:bodyPr>
          <a:lstStyle/>
          <a:p>
            <a:pPr algn="l"/>
            <a:r>
              <a:rPr lang="en-US" sz="1600" dirty="0">
                <a:latin typeface="+mj-lt"/>
              </a:rPr>
              <a:t>Backward-</a:t>
            </a:r>
            <a:r>
              <a:rPr lang="en-US" sz="1600" dirty="0">
                <a:latin typeface="Symbol" pitchFamily="2" charset="2"/>
              </a:rPr>
              <a:t>h</a:t>
            </a:r>
          </a:p>
        </p:txBody>
      </p:sp>
      <p:sp>
        <p:nvSpPr>
          <p:cNvPr id="48" name="TextBox 47">
            <a:extLst>
              <a:ext uri="{FF2B5EF4-FFF2-40B4-BE49-F238E27FC236}">
                <a16:creationId xmlns:a16="http://schemas.microsoft.com/office/drawing/2014/main" id="{2E400B77-0EAD-B24B-A617-D15253F861A5}"/>
              </a:ext>
            </a:extLst>
          </p:cNvPr>
          <p:cNvSpPr txBox="1"/>
          <p:nvPr/>
        </p:nvSpPr>
        <p:spPr>
          <a:xfrm>
            <a:off x="-83446" y="4425627"/>
            <a:ext cx="1587294" cy="892552"/>
          </a:xfrm>
          <a:prstGeom prst="rect">
            <a:avLst/>
          </a:prstGeom>
          <a:noFill/>
        </p:spPr>
        <p:txBody>
          <a:bodyPr wrap="none" rtlCol="0">
            <a:spAutoFit/>
          </a:bodyPr>
          <a:lstStyle/>
          <a:p>
            <a:pPr algn="ctr"/>
            <a:r>
              <a:rPr lang="en-US" sz="1100" dirty="0">
                <a:latin typeface="+mj-lt"/>
              </a:rPr>
              <a:t>very low Q</a:t>
            </a:r>
            <a:r>
              <a:rPr lang="en-US" sz="1100" baseline="30000" dirty="0">
                <a:latin typeface="+mj-lt"/>
              </a:rPr>
              <a:t>2</a:t>
            </a:r>
            <a:r>
              <a:rPr lang="en-US" sz="1100" dirty="0">
                <a:latin typeface="+mj-lt"/>
              </a:rPr>
              <a:t> </a:t>
            </a:r>
          </a:p>
          <a:p>
            <a:pPr algn="ctr"/>
            <a:r>
              <a:rPr lang="en-US" sz="1100" dirty="0">
                <a:latin typeface="+mj-lt"/>
              </a:rPr>
              <a:t>scattered lepton</a:t>
            </a:r>
          </a:p>
          <a:p>
            <a:pPr algn="ctr"/>
            <a:endParaRPr lang="en-US" sz="800" dirty="0">
              <a:latin typeface="+mj-lt"/>
            </a:endParaRPr>
          </a:p>
          <a:p>
            <a:pPr algn="ctr"/>
            <a:r>
              <a:rPr lang="en-US" sz="1100" dirty="0">
                <a:latin typeface="+mj-lt"/>
              </a:rPr>
              <a:t>Bethe-</a:t>
            </a:r>
            <a:r>
              <a:rPr lang="en-US" sz="1100" dirty="0" err="1">
                <a:latin typeface="+mj-lt"/>
              </a:rPr>
              <a:t>Heitler</a:t>
            </a:r>
            <a:r>
              <a:rPr lang="en-US" sz="1100" dirty="0">
                <a:latin typeface="+mj-lt"/>
              </a:rPr>
              <a:t> photons </a:t>
            </a:r>
          </a:p>
          <a:p>
            <a:pPr algn="ctr"/>
            <a:r>
              <a:rPr lang="en-US" sz="1100" dirty="0">
                <a:latin typeface="+mj-lt"/>
              </a:rPr>
              <a:t>for luminosity</a:t>
            </a:r>
          </a:p>
        </p:txBody>
      </p:sp>
      <p:sp>
        <p:nvSpPr>
          <p:cNvPr id="52" name="TextBox 51">
            <a:extLst>
              <a:ext uri="{FF2B5EF4-FFF2-40B4-BE49-F238E27FC236}">
                <a16:creationId xmlns:a16="http://schemas.microsoft.com/office/drawing/2014/main" id="{1DD01692-7F8C-CC4C-BD45-49EDA9C21F40}"/>
              </a:ext>
            </a:extLst>
          </p:cNvPr>
          <p:cNvSpPr txBox="1"/>
          <p:nvPr/>
        </p:nvSpPr>
        <p:spPr>
          <a:xfrm>
            <a:off x="7514350" y="4608245"/>
            <a:ext cx="1717137" cy="600164"/>
          </a:xfrm>
          <a:prstGeom prst="rect">
            <a:avLst/>
          </a:prstGeom>
          <a:noFill/>
        </p:spPr>
        <p:txBody>
          <a:bodyPr wrap="none" rtlCol="0">
            <a:spAutoFit/>
          </a:bodyPr>
          <a:lstStyle/>
          <a:p>
            <a:pPr algn="ctr"/>
            <a:r>
              <a:rPr lang="en-US" sz="1100" dirty="0">
                <a:latin typeface="+mj-lt"/>
              </a:rPr>
              <a:t>particles from nuclear</a:t>
            </a:r>
          </a:p>
          <a:p>
            <a:pPr algn="ctr"/>
            <a:r>
              <a:rPr lang="en-US" sz="1100" dirty="0">
                <a:latin typeface="+mj-lt"/>
              </a:rPr>
              <a:t>breakup and</a:t>
            </a:r>
          </a:p>
          <a:p>
            <a:pPr algn="ctr"/>
            <a:r>
              <a:rPr lang="en-US" sz="1100" dirty="0">
                <a:latin typeface="+mj-lt"/>
              </a:rPr>
              <a:t>from diffractive reactions</a:t>
            </a:r>
          </a:p>
        </p:txBody>
      </p:sp>
      <p:cxnSp>
        <p:nvCxnSpPr>
          <p:cNvPr id="74" name="Straight Arrow Connector 73">
            <a:extLst>
              <a:ext uri="{FF2B5EF4-FFF2-40B4-BE49-F238E27FC236}">
                <a16:creationId xmlns:a16="http://schemas.microsoft.com/office/drawing/2014/main" id="{8BBFC9FE-4B11-1149-B93A-54EEFB349975}"/>
              </a:ext>
            </a:extLst>
          </p:cNvPr>
          <p:cNvCxnSpPr>
            <a:cxnSpLocks/>
          </p:cNvCxnSpPr>
          <p:nvPr/>
        </p:nvCxnSpPr>
        <p:spPr>
          <a:xfrm flipV="1">
            <a:off x="2573646" y="880645"/>
            <a:ext cx="1661036" cy="29294"/>
          </a:xfrm>
          <a:prstGeom prst="straightConnector1">
            <a:avLst/>
          </a:prstGeom>
          <a:ln w="31750">
            <a:solidFill>
              <a:srgbClr val="FF93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7E2AD79-2859-9446-82AE-A812C90F51EC}"/>
              </a:ext>
            </a:extLst>
          </p:cNvPr>
          <p:cNvCxnSpPr>
            <a:cxnSpLocks/>
          </p:cNvCxnSpPr>
          <p:nvPr/>
        </p:nvCxnSpPr>
        <p:spPr>
          <a:xfrm flipH="1">
            <a:off x="4916532" y="864627"/>
            <a:ext cx="1864961" cy="8053"/>
          </a:xfrm>
          <a:prstGeom prst="straightConnector1">
            <a:avLst/>
          </a:prstGeom>
          <a:ln w="317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E2583C50-F27E-784B-AF43-CF5E1C891E7C}"/>
              </a:ext>
            </a:extLst>
          </p:cNvPr>
          <p:cNvSpPr txBox="1"/>
          <p:nvPr/>
        </p:nvSpPr>
        <p:spPr>
          <a:xfrm>
            <a:off x="5063710" y="556637"/>
            <a:ext cx="1646605" cy="369332"/>
          </a:xfrm>
          <a:prstGeom prst="rect">
            <a:avLst/>
          </a:prstGeom>
          <a:noFill/>
        </p:spPr>
        <p:txBody>
          <a:bodyPr wrap="none" rtlCol="0">
            <a:spAutoFit/>
          </a:bodyPr>
          <a:lstStyle/>
          <a:p>
            <a:pPr algn="l"/>
            <a:r>
              <a:rPr lang="en-US" dirty="0">
                <a:latin typeface="+mj-lt"/>
              </a:rPr>
              <a:t>electron beam</a:t>
            </a:r>
          </a:p>
        </p:txBody>
      </p:sp>
      <p:sp>
        <p:nvSpPr>
          <p:cNvPr id="82" name="TextBox 81">
            <a:extLst>
              <a:ext uri="{FF2B5EF4-FFF2-40B4-BE49-F238E27FC236}">
                <a16:creationId xmlns:a16="http://schemas.microsoft.com/office/drawing/2014/main" id="{5D425BCF-9EC7-D941-B595-7C7FB2D61B38}"/>
              </a:ext>
            </a:extLst>
          </p:cNvPr>
          <p:cNvSpPr txBox="1"/>
          <p:nvPr/>
        </p:nvSpPr>
        <p:spPr>
          <a:xfrm>
            <a:off x="2651767" y="581048"/>
            <a:ext cx="1231234" cy="369332"/>
          </a:xfrm>
          <a:prstGeom prst="rect">
            <a:avLst/>
          </a:prstGeom>
          <a:noFill/>
        </p:spPr>
        <p:txBody>
          <a:bodyPr wrap="square" rtlCol="0">
            <a:spAutoFit/>
          </a:bodyPr>
          <a:lstStyle/>
          <a:p>
            <a:pPr algn="l"/>
            <a:r>
              <a:rPr lang="en-US" dirty="0">
                <a:latin typeface="+mj-lt"/>
              </a:rPr>
              <a:t>p/A beam</a:t>
            </a:r>
          </a:p>
        </p:txBody>
      </p:sp>
      <p:pic>
        <p:nvPicPr>
          <p:cNvPr id="83" name="Picture 82">
            <a:extLst>
              <a:ext uri="{FF2B5EF4-FFF2-40B4-BE49-F238E27FC236}">
                <a16:creationId xmlns:a16="http://schemas.microsoft.com/office/drawing/2014/main" id="{96014F0D-659E-2645-BDC9-20B63D4015E1}"/>
              </a:ext>
            </a:extLst>
          </p:cNvPr>
          <p:cNvPicPr>
            <a:picLocks noChangeAspect="1"/>
          </p:cNvPicPr>
          <p:nvPr/>
        </p:nvPicPr>
        <p:blipFill rotWithShape="1">
          <a:blip r:embed="rId2"/>
          <a:srcRect l="16212" r="18018" b="10531"/>
          <a:stretch/>
        </p:blipFill>
        <p:spPr>
          <a:xfrm flipH="1">
            <a:off x="4224583" y="602834"/>
            <a:ext cx="703100" cy="538845"/>
          </a:xfrm>
          <a:prstGeom prst="rect">
            <a:avLst/>
          </a:prstGeom>
        </p:spPr>
      </p:pic>
      <p:pic>
        <p:nvPicPr>
          <p:cNvPr id="8" name="Picture 7">
            <a:extLst>
              <a:ext uri="{FF2B5EF4-FFF2-40B4-BE49-F238E27FC236}">
                <a16:creationId xmlns:a16="http://schemas.microsoft.com/office/drawing/2014/main" id="{200D4939-81BA-A342-B1D8-9AB0553743F2}"/>
              </a:ext>
            </a:extLst>
          </p:cNvPr>
          <p:cNvPicPr>
            <a:picLocks noChangeAspect="1"/>
          </p:cNvPicPr>
          <p:nvPr/>
        </p:nvPicPr>
        <p:blipFill>
          <a:blip r:embed="rId3"/>
          <a:srcRect/>
          <a:stretch/>
        </p:blipFill>
        <p:spPr>
          <a:xfrm>
            <a:off x="1010349" y="1201124"/>
            <a:ext cx="7112327" cy="3999453"/>
          </a:xfrm>
          <a:prstGeom prst="rect">
            <a:avLst/>
          </a:prstGeom>
        </p:spPr>
      </p:pic>
      <p:pic>
        <p:nvPicPr>
          <p:cNvPr id="85" name="Picture 3">
            <a:extLst>
              <a:ext uri="{FF2B5EF4-FFF2-40B4-BE49-F238E27FC236}">
                <a16:creationId xmlns:a16="http://schemas.microsoft.com/office/drawing/2014/main" id="{21ADCCE9-5CE3-A04F-902D-0A200D869264}"/>
              </a:ext>
            </a:extLst>
          </p:cNvPr>
          <p:cNvPicPr>
            <a:picLocks noChangeAspect="1" noChangeArrowheads="1"/>
          </p:cNvPicPr>
          <p:nvPr/>
        </p:nvPicPr>
        <p:blipFill>
          <a:blip r:embed="rId4"/>
          <a:srcRect l="3337" t="5580" r="1112" b="697"/>
          <a:stretch>
            <a:fillRect/>
          </a:stretch>
        </p:blipFill>
        <p:spPr bwMode="auto">
          <a:xfrm>
            <a:off x="94996" y="1104164"/>
            <a:ext cx="1830110" cy="1431568"/>
          </a:xfrm>
          <a:prstGeom prst="rect">
            <a:avLst/>
          </a:prstGeom>
          <a:noFill/>
          <a:ln w="9525">
            <a:noFill/>
            <a:miter lim="800000"/>
            <a:headEnd/>
            <a:tailEnd/>
          </a:ln>
        </p:spPr>
      </p:pic>
      <p:sp>
        <p:nvSpPr>
          <p:cNvPr id="86" name="TextBox 85">
            <a:extLst>
              <a:ext uri="{FF2B5EF4-FFF2-40B4-BE49-F238E27FC236}">
                <a16:creationId xmlns:a16="http://schemas.microsoft.com/office/drawing/2014/main" id="{91B3ABDC-C7FE-074F-A537-24E56EC646C3}"/>
              </a:ext>
            </a:extLst>
          </p:cNvPr>
          <p:cNvSpPr txBox="1"/>
          <p:nvPr/>
        </p:nvSpPr>
        <p:spPr>
          <a:xfrm>
            <a:off x="30917" y="758099"/>
            <a:ext cx="1572866" cy="338554"/>
          </a:xfrm>
          <a:prstGeom prst="rect">
            <a:avLst/>
          </a:prstGeom>
          <a:noFill/>
        </p:spPr>
        <p:txBody>
          <a:bodyPr wrap="none" rtlCol="0">
            <a:spAutoFit/>
          </a:bodyPr>
          <a:lstStyle/>
          <a:p>
            <a:pPr algn="l"/>
            <a:r>
              <a:rPr lang="en-US" sz="1600" b="1" u="sng" dirty="0">
                <a:solidFill>
                  <a:srgbClr val="0432FF"/>
                </a:solidFill>
                <a:latin typeface="+mj-lt"/>
              </a:rPr>
              <a:t>inclusive DIS:</a:t>
            </a:r>
          </a:p>
        </p:txBody>
      </p:sp>
      <p:sp>
        <p:nvSpPr>
          <p:cNvPr id="87" name="TextBox 86">
            <a:extLst>
              <a:ext uri="{FF2B5EF4-FFF2-40B4-BE49-F238E27FC236}">
                <a16:creationId xmlns:a16="http://schemas.microsoft.com/office/drawing/2014/main" id="{65EC051D-3B2D-C847-8A91-164F1EA8189D}"/>
              </a:ext>
            </a:extLst>
          </p:cNvPr>
          <p:cNvSpPr txBox="1"/>
          <p:nvPr/>
        </p:nvSpPr>
        <p:spPr>
          <a:xfrm>
            <a:off x="0" y="5856889"/>
            <a:ext cx="1586973" cy="338554"/>
          </a:xfrm>
          <a:prstGeom prst="rect">
            <a:avLst/>
          </a:prstGeom>
          <a:noFill/>
          <a:ln>
            <a:solidFill>
              <a:schemeClr val="tx1"/>
            </a:solidFill>
          </a:ln>
        </p:spPr>
        <p:txBody>
          <a:bodyPr wrap="none" rtlCol="0">
            <a:spAutoFit/>
          </a:bodyPr>
          <a:lstStyle/>
          <a:p>
            <a:pPr algn="l"/>
            <a:r>
              <a:rPr lang="en-US" sz="1600" dirty="0">
                <a:solidFill>
                  <a:srgbClr val="FF40FF"/>
                </a:solidFill>
                <a:latin typeface="+mj-lt"/>
              </a:rPr>
              <a:t>Low Q</a:t>
            </a:r>
            <a:r>
              <a:rPr lang="en-US" sz="1600" baseline="30000" dirty="0">
                <a:solidFill>
                  <a:srgbClr val="FF40FF"/>
                </a:solidFill>
                <a:latin typeface="+mj-lt"/>
              </a:rPr>
              <a:t>2</a:t>
            </a:r>
            <a:r>
              <a:rPr lang="en-US" sz="1600" dirty="0">
                <a:solidFill>
                  <a:srgbClr val="FF40FF"/>
                </a:solidFill>
                <a:latin typeface="+mj-lt"/>
              </a:rPr>
              <a:t>-Tagger</a:t>
            </a:r>
          </a:p>
        </p:txBody>
      </p:sp>
      <p:sp>
        <p:nvSpPr>
          <p:cNvPr id="88" name="TextBox 87">
            <a:extLst>
              <a:ext uri="{FF2B5EF4-FFF2-40B4-BE49-F238E27FC236}">
                <a16:creationId xmlns:a16="http://schemas.microsoft.com/office/drawing/2014/main" id="{00DB3884-5A1D-074C-920A-6FBC78EF0DBB}"/>
              </a:ext>
            </a:extLst>
          </p:cNvPr>
          <p:cNvSpPr txBox="1"/>
          <p:nvPr/>
        </p:nvSpPr>
        <p:spPr>
          <a:xfrm>
            <a:off x="0" y="5477661"/>
            <a:ext cx="1997663" cy="338554"/>
          </a:xfrm>
          <a:prstGeom prst="rect">
            <a:avLst/>
          </a:prstGeom>
          <a:noFill/>
          <a:ln>
            <a:solidFill>
              <a:schemeClr val="tx1"/>
            </a:solidFill>
          </a:ln>
        </p:spPr>
        <p:txBody>
          <a:bodyPr wrap="none" rtlCol="0">
            <a:spAutoFit/>
          </a:bodyPr>
          <a:lstStyle/>
          <a:p>
            <a:pPr algn="l"/>
            <a:r>
              <a:rPr lang="en-US" sz="1600" dirty="0">
                <a:solidFill>
                  <a:srgbClr val="FF0000"/>
                </a:solidFill>
                <a:latin typeface="+mj-lt"/>
              </a:rPr>
              <a:t>Luminosity Detector</a:t>
            </a:r>
          </a:p>
        </p:txBody>
      </p:sp>
      <p:sp>
        <p:nvSpPr>
          <p:cNvPr id="89" name="Rectangle 88">
            <a:extLst>
              <a:ext uri="{FF2B5EF4-FFF2-40B4-BE49-F238E27FC236}">
                <a16:creationId xmlns:a16="http://schemas.microsoft.com/office/drawing/2014/main" id="{E5ACEC41-D2DC-2941-A94E-84E50DE75DB7}"/>
              </a:ext>
            </a:extLst>
          </p:cNvPr>
          <p:cNvSpPr/>
          <p:nvPr/>
        </p:nvSpPr>
        <p:spPr>
          <a:xfrm>
            <a:off x="3456633" y="3763947"/>
            <a:ext cx="2240782" cy="1085976"/>
          </a:xfrm>
          <a:prstGeom prst="rect">
            <a:avLst/>
          </a:prstGeom>
          <a:gradFill>
            <a:gsLst>
              <a:gs pos="0">
                <a:srgbClr val="0432FF">
                  <a:alpha val="50000"/>
                </a:srgbClr>
              </a:gs>
              <a:gs pos="70000">
                <a:srgbClr val="0096FF"/>
              </a:gs>
              <a:gs pos="30000">
                <a:srgbClr val="0096FF"/>
              </a:gs>
              <a:gs pos="100000">
                <a:srgbClr val="0432FF">
                  <a:alpha val="80000"/>
                </a:srgbClr>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F4242786-17E7-DB4F-A1BC-53EAE6D0A05E}"/>
              </a:ext>
            </a:extLst>
          </p:cNvPr>
          <p:cNvSpPr/>
          <p:nvPr/>
        </p:nvSpPr>
        <p:spPr>
          <a:xfrm>
            <a:off x="3925712" y="4412371"/>
            <a:ext cx="1292576" cy="430301"/>
          </a:xfrm>
          <a:prstGeom prst="rect">
            <a:avLst/>
          </a:prstGeom>
          <a:gradFill>
            <a:gsLst>
              <a:gs pos="0">
                <a:srgbClr val="011893"/>
              </a:gs>
              <a:gs pos="70000">
                <a:srgbClr val="0096FF"/>
              </a:gs>
              <a:gs pos="30000">
                <a:srgbClr val="0096FF"/>
              </a:gs>
              <a:gs pos="100000">
                <a:srgbClr val="011893"/>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0136016E-E296-0946-82CE-388B209E33CC}"/>
              </a:ext>
            </a:extLst>
          </p:cNvPr>
          <p:cNvSpPr txBox="1"/>
          <p:nvPr/>
        </p:nvSpPr>
        <p:spPr>
          <a:xfrm>
            <a:off x="4063687" y="3001824"/>
            <a:ext cx="1016624" cy="584775"/>
          </a:xfrm>
          <a:prstGeom prst="rect">
            <a:avLst/>
          </a:prstGeom>
          <a:noFill/>
        </p:spPr>
        <p:txBody>
          <a:bodyPr wrap="none" rtlCol="0">
            <a:spAutoFit/>
          </a:bodyPr>
          <a:lstStyle/>
          <a:p>
            <a:pPr algn="ctr"/>
            <a:r>
              <a:rPr lang="en-US" sz="1600" b="1" dirty="0">
                <a:latin typeface="+mj-lt"/>
              </a:rPr>
              <a:t>Central</a:t>
            </a:r>
          </a:p>
          <a:p>
            <a:pPr algn="ctr"/>
            <a:r>
              <a:rPr lang="en-US" sz="1600" b="1" dirty="0">
                <a:latin typeface="+mj-lt"/>
              </a:rPr>
              <a:t>Detector</a:t>
            </a:r>
          </a:p>
        </p:txBody>
      </p:sp>
      <p:sp>
        <p:nvSpPr>
          <p:cNvPr id="96" name="TextBox 95">
            <a:extLst>
              <a:ext uri="{FF2B5EF4-FFF2-40B4-BE49-F238E27FC236}">
                <a16:creationId xmlns:a16="http://schemas.microsoft.com/office/drawing/2014/main" id="{8CE19368-5A79-2A4E-B368-4D78C1D2F970}"/>
              </a:ext>
            </a:extLst>
          </p:cNvPr>
          <p:cNvSpPr txBox="1"/>
          <p:nvPr/>
        </p:nvSpPr>
        <p:spPr>
          <a:xfrm>
            <a:off x="1989529" y="3879864"/>
            <a:ext cx="830677" cy="523220"/>
          </a:xfrm>
          <a:prstGeom prst="rect">
            <a:avLst/>
          </a:prstGeom>
          <a:noFill/>
        </p:spPr>
        <p:txBody>
          <a:bodyPr wrap="none" rtlCol="0">
            <a:spAutoFit/>
          </a:bodyPr>
          <a:lstStyle/>
          <a:p>
            <a:pPr algn="ctr"/>
            <a:r>
              <a:rPr lang="en-US" sz="1400" b="1" dirty="0">
                <a:latin typeface="+mj-lt"/>
              </a:rPr>
              <a:t>Lepton</a:t>
            </a:r>
          </a:p>
          <a:p>
            <a:pPr algn="ctr"/>
            <a:r>
              <a:rPr lang="en-US" sz="1400" b="1" dirty="0">
                <a:latin typeface="+mj-lt"/>
              </a:rPr>
              <a:t>Endcap</a:t>
            </a:r>
          </a:p>
        </p:txBody>
      </p:sp>
      <p:grpSp>
        <p:nvGrpSpPr>
          <p:cNvPr id="97" name="Group 96">
            <a:extLst>
              <a:ext uri="{FF2B5EF4-FFF2-40B4-BE49-F238E27FC236}">
                <a16:creationId xmlns:a16="http://schemas.microsoft.com/office/drawing/2014/main" id="{3A316918-95CD-F246-8577-A8B898B2A149}"/>
              </a:ext>
            </a:extLst>
          </p:cNvPr>
          <p:cNvGrpSpPr/>
          <p:nvPr/>
        </p:nvGrpSpPr>
        <p:grpSpPr>
          <a:xfrm>
            <a:off x="2938404" y="3583093"/>
            <a:ext cx="338554" cy="1226638"/>
            <a:chOff x="2938404" y="3412965"/>
            <a:chExt cx="338554" cy="1226638"/>
          </a:xfrm>
        </p:grpSpPr>
        <p:sp>
          <p:nvSpPr>
            <p:cNvPr id="98" name="Rectangle 97">
              <a:extLst>
                <a:ext uri="{FF2B5EF4-FFF2-40B4-BE49-F238E27FC236}">
                  <a16:creationId xmlns:a16="http://schemas.microsoft.com/office/drawing/2014/main" id="{C8F08572-A47B-9543-8BA1-4B3D061F615D}"/>
                </a:ext>
              </a:extLst>
            </p:cNvPr>
            <p:cNvSpPr/>
            <p:nvPr/>
          </p:nvSpPr>
          <p:spPr>
            <a:xfrm>
              <a:off x="2991940" y="3412965"/>
              <a:ext cx="236406" cy="1226638"/>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D514C6A9-21D2-CE4A-BEE5-8647A4AEF1FA}"/>
                </a:ext>
              </a:extLst>
            </p:cNvPr>
            <p:cNvSpPr txBox="1"/>
            <p:nvPr/>
          </p:nvSpPr>
          <p:spPr>
            <a:xfrm rot="16200000">
              <a:off x="2748448" y="3948235"/>
              <a:ext cx="718466" cy="338554"/>
            </a:xfrm>
            <a:prstGeom prst="rect">
              <a:avLst/>
            </a:prstGeom>
            <a:noFill/>
          </p:spPr>
          <p:txBody>
            <a:bodyPr wrap="none" rtlCol="0">
              <a:spAutoFit/>
            </a:bodyPr>
            <a:lstStyle/>
            <a:p>
              <a:pPr algn="l"/>
              <a:r>
                <a:rPr lang="en-US" sz="1600" dirty="0">
                  <a:latin typeface="+mj-lt"/>
                </a:rPr>
                <a:t>ECAL</a:t>
              </a:r>
            </a:p>
          </p:txBody>
        </p:sp>
      </p:grpSp>
      <p:grpSp>
        <p:nvGrpSpPr>
          <p:cNvPr id="100" name="Group 99">
            <a:extLst>
              <a:ext uri="{FF2B5EF4-FFF2-40B4-BE49-F238E27FC236}">
                <a16:creationId xmlns:a16="http://schemas.microsoft.com/office/drawing/2014/main" id="{3414B932-D925-A346-AA95-01422EFF1499}"/>
              </a:ext>
            </a:extLst>
          </p:cNvPr>
          <p:cNvGrpSpPr/>
          <p:nvPr/>
        </p:nvGrpSpPr>
        <p:grpSpPr>
          <a:xfrm>
            <a:off x="2739930" y="3343973"/>
            <a:ext cx="338554" cy="1459839"/>
            <a:chOff x="2739930" y="3173845"/>
            <a:chExt cx="338554" cy="1459839"/>
          </a:xfrm>
        </p:grpSpPr>
        <p:sp>
          <p:nvSpPr>
            <p:cNvPr id="101" name="Rectangle 100">
              <a:extLst>
                <a:ext uri="{FF2B5EF4-FFF2-40B4-BE49-F238E27FC236}">
                  <a16:creationId xmlns:a16="http://schemas.microsoft.com/office/drawing/2014/main" id="{186FB4EA-ADB8-AC4B-8A76-5D6B6F18D44C}"/>
                </a:ext>
              </a:extLst>
            </p:cNvPr>
            <p:cNvSpPr/>
            <p:nvPr/>
          </p:nvSpPr>
          <p:spPr>
            <a:xfrm>
              <a:off x="2755680" y="3173845"/>
              <a:ext cx="236406" cy="1459839"/>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DD27318C-2E9F-2641-A7EE-8E7EEBE824F9}"/>
                </a:ext>
              </a:extLst>
            </p:cNvPr>
            <p:cNvSpPr txBox="1"/>
            <p:nvPr/>
          </p:nvSpPr>
          <p:spPr>
            <a:xfrm rot="16200000">
              <a:off x="2544363" y="3941147"/>
              <a:ext cx="729687" cy="338554"/>
            </a:xfrm>
            <a:prstGeom prst="rect">
              <a:avLst/>
            </a:prstGeom>
            <a:noFill/>
          </p:spPr>
          <p:txBody>
            <a:bodyPr wrap="none" rtlCol="0">
              <a:spAutoFit/>
            </a:bodyPr>
            <a:lstStyle/>
            <a:p>
              <a:pPr algn="l"/>
              <a:r>
                <a:rPr lang="en-US" sz="1600" dirty="0">
                  <a:latin typeface="+mj-lt"/>
                </a:rPr>
                <a:t>HCAL</a:t>
              </a:r>
            </a:p>
          </p:txBody>
        </p:sp>
      </p:grpSp>
      <p:sp>
        <p:nvSpPr>
          <p:cNvPr id="106" name="Rectangle 105">
            <a:extLst>
              <a:ext uri="{FF2B5EF4-FFF2-40B4-BE49-F238E27FC236}">
                <a16:creationId xmlns:a16="http://schemas.microsoft.com/office/drawing/2014/main" id="{F300EF15-6FC8-A24A-A94C-409CEACF50FE}"/>
              </a:ext>
            </a:extLst>
          </p:cNvPr>
          <p:cNvSpPr/>
          <p:nvPr/>
        </p:nvSpPr>
        <p:spPr>
          <a:xfrm>
            <a:off x="4582274" y="3767116"/>
            <a:ext cx="1120391" cy="10859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D4DCC81D-9522-8C46-98A2-D77C4B12A780}"/>
              </a:ext>
            </a:extLst>
          </p:cNvPr>
          <p:cNvGrpSpPr/>
          <p:nvPr/>
        </p:nvGrpSpPr>
        <p:grpSpPr>
          <a:xfrm rot="16200000">
            <a:off x="3093794" y="4147643"/>
            <a:ext cx="976872" cy="370427"/>
            <a:chOff x="5895033" y="6114223"/>
            <a:chExt cx="1292576" cy="482961"/>
          </a:xfrm>
        </p:grpSpPr>
        <p:sp>
          <p:nvSpPr>
            <p:cNvPr id="104" name="Rectangle 103">
              <a:extLst>
                <a:ext uri="{FF2B5EF4-FFF2-40B4-BE49-F238E27FC236}">
                  <a16:creationId xmlns:a16="http://schemas.microsoft.com/office/drawing/2014/main" id="{760FFD7A-815E-3343-8E66-F6F682204952}"/>
                </a:ext>
              </a:extLst>
            </p:cNvPr>
            <p:cNvSpPr/>
            <p:nvPr/>
          </p:nvSpPr>
          <p:spPr>
            <a:xfrm>
              <a:off x="5895033" y="6166883"/>
              <a:ext cx="1292576" cy="430301"/>
            </a:xfrm>
            <a:prstGeom prst="rect">
              <a:avLst/>
            </a:prstGeom>
            <a:gradFill>
              <a:gsLst>
                <a:gs pos="0">
                  <a:srgbClr val="FF40FF"/>
                </a:gs>
                <a:gs pos="70000">
                  <a:srgbClr val="D883FF"/>
                </a:gs>
                <a:gs pos="30000">
                  <a:srgbClr val="D883FF"/>
                </a:gs>
                <a:gs pos="100000">
                  <a:srgbClr val="FF40FF"/>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TextBox 104">
              <a:extLst>
                <a:ext uri="{FF2B5EF4-FFF2-40B4-BE49-F238E27FC236}">
                  <a16:creationId xmlns:a16="http://schemas.microsoft.com/office/drawing/2014/main" id="{1851FEB1-01E7-194E-B13C-005970E8BD36}"/>
                </a:ext>
              </a:extLst>
            </p:cNvPr>
            <p:cNvSpPr txBox="1"/>
            <p:nvPr/>
          </p:nvSpPr>
          <p:spPr>
            <a:xfrm>
              <a:off x="5899436" y="6114223"/>
              <a:ext cx="1273574" cy="441400"/>
            </a:xfrm>
            <a:prstGeom prst="rect">
              <a:avLst/>
            </a:prstGeom>
            <a:noFill/>
          </p:spPr>
          <p:txBody>
            <a:bodyPr wrap="none" rtlCol="0">
              <a:spAutoFit/>
            </a:bodyPr>
            <a:lstStyle/>
            <a:p>
              <a:pPr algn="l"/>
              <a:r>
                <a:rPr lang="en-US" sz="1600" dirty="0">
                  <a:latin typeface="+mj-lt"/>
                </a:rPr>
                <a:t>Tracking</a:t>
              </a:r>
            </a:p>
          </p:txBody>
        </p:sp>
      </p:grpSp>
      <p:sp>
        <p:nvSpPr>
          <p:cNvPr id="91" name="TextBox 90">
            <a:extLst>
              <a:ext uri="{FF2B5EF4-FFF2-40B4-BE49-F238E27FC236}">
                <a16:creationId xmlns:a16="http://schemas.microsoft.com/office/drawing/2014/main" id="{793886EF-4991-AA4C-9E6B-AD603CFFBAC2}"/>
              </a:ext>
            </a:extLst>
          </p:cNvPr>
          <p:cNvSpPr txBox="1"/>
          <p:nvPr/>
        </p:nvSpPr>
        <p:spPr>
          <a:xfrm>
            <a:off x="4207156" y="3663835"/>
            <a:ext cx="729687" cy="338554"/>
          </a:xfrm>
          <a:prstGeom prst="rect">
            <a:avLst/>
          </a:prstGeom>
          <a:noFill/>
        </p:spPr>
        <p:txBody>
          <a:bodyPr wrap="none" rtlCol="0">
            <a:spAutoFit/>
          </a:bodyPr>
          <a:lstStyle/>
          <a:p>
            <a:pPr algn="l"/>
            <a:r>
              <a:rPr lang="en-US" sz="1600" dirty="0">
                <a:latin typeface="+mj-lt"/>
              </a:rPr>
              <a:t>HCAL</a:t>
            </a:r>
          </a:p>
        </p:txBody>
      </p:sp>
      <p:sp>
        <p:nvSpPr>
          <p:cNvPr id="92" name="TextBox 91">
            <a:extLst>
              <a:ext uri="{FF2B5EF4-FFF2-40B4-BE49-F238E27FC236}">
                <a16:creationId xmlns:a16="http://schemas.microsoft.com/office/drawing/2014/main" id="{25BFABFC-45E2-544D-914B-727DA4CDC903}"/>
              </a:ext>
            </a:extLst>
          </p:cNvPr>
          <p:cNvSpPr txBox="1"/>
          <p:nvPr/>
        </p:nvSpPr>
        <p:spPr>
          <a:xfrm>
            <a:off x="4221583" y="4002331"/>
            <a:ext cx="718466" cy="338554"/>
          </a:xfrm>
          <a:prstGeom prst="rect">
            <a:avLst/>
          </a:prstGeom>
          <a:noFill/>
        </p:spPr>
        <p:txBody>
          <a:bodyPr wrap="none" rtlCol="0">
            <a:spAutoFit/>
          </a:bodyPr>
          <a:lstStyle/>
          <a:p>
            <a:pPr algn="l"/>
            <a:r>
              <a:rPr lang="en-US" sz="1600" dirty="0">
                <a:latin typeface="+mj-lt"/>
              </a:rPr>
              <a:t>ECAL</a:t>
            </a:r>
          </a:p>
        </p:txBody>
      </p:sp>
      <p:sp>
        <p:nvSpPr>
          <p:cNvPr id="93" name="TextBox 92">
            <a:extLst>
              <a:ext uri="{FF2B5EF4-FFF2-40B4-BE49-F238E27FC236}">
                <a16:creationId xmlns:a16="http://schemas.microsoft.com/office/drawing/2014/main" id="{F5470DBA-C74E-EC41-BC6F-EAC4A607B3E9}"/>
              </a:ext>
            </a:extLst>
          </p:cNvPr>
          <p:cNvSpPr txBox="1"/>
          <p:nvPr/>
        </p:nvSpPr>
        <p:spPr>
          <a:xfrm>
            <a:off x="4073405" y="4426547"/>
            <a:ext cx="962508" cy="338554"/>
          </a:xfrm>
          <a:prstGeom prst="rect">
            <a:avLst/>
          </a:prstGeom>
          <a:noFill/>
        </p:spPr>
        <p:txBody>
          <a:bodyPr wrap="none" rtlCol="0">
            <a:spAutoFit/>
          </a:bodyPr>
          <a:lstStyle/>
          <a:p>
            <a:pPr algn="l"/>
            <a:r>
              <a:rPr lang="en-US" sz="1600" dirty="0">
                <a:latin typeface="+mj-lt"/>
              </a:rPr>
              <a:t>Tracking</a:t>
            </a:r>
          </a:p>
        </p:txBody>
      </p:sp>
      <p:sp>
        <p:nvSpPr>
          <p:cNvPr id="94" name="TextBox 93">
            <a:extLst>
              <a:ext uri="{FF2B5EF4-FFF2-40B4-BE49-F238E27FC236}">
                <a16:creationId xmlns:a16="http://schemas.microsoft.com/office/drawing/2014/main" id="{1DC8795A-0C47-EA48-B9C4-1C69AF085845}"/>
              </a:ext>
            </a:extLst>
          </p:cNvPr>
          <p:cNvSpPr txBox="1"/>
          <p:nvPr/>
        </p:nvSpPr>
        <p:spPr>
          <a:xfrm>
            <a:off x="4123800" y="3814657"/>
            <a:ext cx="896399" cy="338554"/>
          </a:xfrm>
          <a:prstGeom prst="rect">
            <a:avLst/>
          </a:prstGeom>
          <a:noFill/>
        </p:spPr>
        <p:txBody>
          <a:bodyPr wrap="none" rtlCol="0">
            <a:spAutoFit/>
          </a:bodyPr>
          <a:lstStyle/>
          <a:p>
            <a:pPr algn="l"/>
            <a:r>
              <a:rPr lang="en-US" sz="1600" dirty="0">
                <a:latin typeface="+mj-lt"/>
              </a:rPr>
              <a:t>Magnet</a:t>
            </a:r>
          </a:p>
        </p:txBody>
      </p:sp>
      <p:sp>
        <p:nvSpPr>
          <p:cNvPr id="107" name="TextBox 106">
            <a:extLst>
              <a:ext uri="{FF2B5EF4-FFF2-40B4-BE49-F238E27FC236}">
                <a16:creationId xmlns:a16="http://schemas.microsoft.com/office/drawing/2014/main" id="{C9A9F919-94FE-E04F-8C3D-C8FC61A24F8F}"/>
              </a:ext>
            </a:extLst>
          </p:cNvPr>
          <p:cNvSpPr txBox="1"/>
          <p:nvPr/>
        </p:nvSpPr>
        <p:spPr>
          <a:xfrm>
            <a:off x="6389895" y="3869769"/>
            <a:ext cx="830677" cy="523220"/>
          </a:xfrm>
          <a:prstGeom prst="rect">
            <a:avLst/>
          </a:prstGeom>
          <a:noFill/>
        </p:spPr>
        <p:txBody>
          <a:bodyPr wrap="none" rtlCol="0">
            <a:spAutoFit/>
          </a:bodyPr>
          <a:lstStyle/>
          <a:p>
            <a:pPr algn="ctr"/>
            <a:r>
              <a:rPr lang="en-US" sz="1400" b="1" dirty="0">
                <a:latin typeface="+mj-lt"/>
              </a:rPr>
              <a:t>Hadron</a:t>
            </a:r>
          </a:p>
          <a:p>
            <a:pPr algn="ctr"/>
            <a:r>
              <a:rPr lang="en-US" sz="1400" b="1" dirty="0">
                <a:latin typeface="+mj-lt"/>
              </a:rPr>
              <a:t>Endcap</a:t>
            </a:r>
          </a:p>
        </p:txBody>
      </p:sp>
      <p:grpSp>
        <p:nvGrpSpPr>
          <p:cNvPr id="108" name="Group 107">
            <a:extLst>
              <a:ext uri="{FF2B5EF4-FFF2-40B4-BE49-F238E27FC236}">
                <a16:creationId xmlns:a16="http://schemas.microsoft.com/office/drawing/2014/main" id="{FF9788EA-C2CA-8044-B813-28C50818A3D5}"/>
              </a:ext>
            </a:extLst>
          </p:cNvPr>
          <p:cNvGrpSpPr/>
          <p:nvPr/>
        </p:nvGrpSpPr>
        <p:grpSpPr>
          <a:xfrm>
            <a:off x="5678060" y="3768503"/>
            <a:ext cx="338554" cy="1055405"/>
            <a:chOff x="5678060" y="3258119"/>
            <a:chExt cx="338554" cy="1055405"/>
          </a:xfrm>
        </p:grpSpPr>
        <p:sp>
          <p:nvSpPr>
            <p:cNvPr id="109" name="Rectangle 108">
              <a:extLst>
                <a:ext uri="{FF2B5EF4-FFF2-40B4-BE49-F238E27FC236}">
                  <a16:creationId xmlns:a16="http://schemas.microsoft.com/office/drawing/2014/main" id="{D3CF6F99-1BB5-C14B-9EB9-3C98689696F4}"/>
                </a:ext>
              </a:extLst>
            </p:cNvPr>
            <p:cNvSpPr/>
            <p:nvPr/>
          </p:nvSpPr>
          <p:spPr>
            <a:xfrm>
              <a:off x="5707317" y="3258119"/>
              <a:ext cx="211013" cy="1055405"/>
            </a:xfrm>
            <a:prstGeom prst="rect">
              <a:avLst/>
            </a:prstGeom>
            <a:gradFill>
              <a:gsLst>
                <a:gs pos="0">
                  <a:srgbClr val="008F00"/>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288B4BB6-8617-384E-B256-5ADD19146120}"/>
                </a:ext>
              </a:extLst>
            </p:cNvPr>
            <p:cNvSpPr txBox="1"/>
            <p:nvPr/>
          </p:nvSpPr>
          <p:spPr>
            <a:xfrm rot="16200000">
              <a:off x="5584284" y="3636334"/>
              <a:ext cx="526106" cy="338554"/>
            </a:xfrm>
            <a:prstGeom prst="rect">
              <a:avLst/>
            </a:prstGeom>
            <a:noFill/>
          </p:spPr>
          <p:txBody>
            <a:bodyPr wrap="none" rtlCol="0">
              <a:spAutoFit/>
            </a:bodyPr>
            <a:lstStyle/>
            <a:p>
              <a:pPr algn="l"/>
              <a:r>
                <a:rPr lang="en-US" sz="1600" dirty="0">
                  <a:latin typeface="+mj-lt"/>
                </a:rPr>
                <a:t>PID</a:t>
              </a:r>
            </a:p>
          </p:txBody>
        </p:sp>
      </p:grpSp>
      <p:grpSp>
        <p:nvGrpSpPr>
          <p:cNvPr id="111" name="Group 110">
            <a:extLst>
              <a:ext uri="{FF2B5EF4-FFF2-40B4-BE49-F238E27FC236}">
                <a16:creationId xmlns:a16="http://schemas.microsoft.com/office/drawing/2014/main" id="{6E1B61BA-08BD-464D-ADFE-6603186E8F77}"/>
              </a:ext>
            </a:extLst>
          </p:cNvPr>
          <p:cNvGrpSpPr/>
          <p:nvPr/>
        </p:nvGrpSpPr>
        <p:grpSpPr>
          <a:xfrm>
            <a:off x="3182951" y="3758044"/>
            <a:ext cx="338554" cy="1055405"/>
            <a:chOff x="3182951" y="3247660"/>
            <a:chExt cx="338554" cy="1055405"/>
          </a:xfrm>
        </p:grpSpPr>
        <p:sp>
          <p:nvSpPr>
            <p:cNvPr id="112" name="Rectangle 111">
              <a:extLst>
                <a:ext uri="{FF2B5EF4-FFF2-40B4-BE49-F238E27FC236}">
                  <a16:creationId xmlns:a16="http://schemas.microsoft.com/office/drawing/2014/main" id="{20968C89-8352-F142-8154-B7E8E73651D3}"/>
                </a:ext>
              </a:extLst>
            </p:cNvPr>
            <p:cNvSpPr/>
            <p:nvPr/>
          </p:nvSpPr>
          <p:spPr>
            <a:xfrm>
              <a:off x="3235569" y="3247660"/>
              <a:ext cx="211013" cy="1055405"/>
            </a:xfrm>
            <a:prstGeom prst="rect">
              <a:avLst/>
            </a:prstGeom>
            <a:gradFill>
              <a:gsLst>
                <a:gs pos="0">
                  <a:srgbClr val="FF40FF"/>
                </a:gs>
                <a:gs pos="70000">
                  <a:srgbClr val="D883FF"/>
                </a:gs>
                <a:gs pos="30000">
                  <a:srgbClr val="D883FF"/>
                </a:gs>
                <a:gs pos="100000">
                  <a:srgbClr val="FF40FF"/>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extBox 112">
              <a:extLst>
                <a:ext uri="{FF2B5EF4-FFF2-40B4-BE49-F238E27FC236}">
                  <a16:creationId xmlns:a16="http://schemas.microsoft.com/office/drawing/2014/main" id="{8BA732F1-2CB4-0143-9C1A-70D7ED9D9780}"/>
                </a:ext>
              </a:extLst>
            </p:cNvPr>
            <p:cNvSpPr txBox="1"/>
            <p:nvPr/>
          </p:nvSpPr>
          <p:spPr>
            <a:xfrm rot="16200000">
              <a:off x="3089175" y="3661143"/>
              <a:ext cx="526106" cy="338554"/>
            </a:xfrm>
            <a:prstGeom prst="rect">
              <a:avLst/>
            </a:prstGeom>
            <a:noFill/>
          </p:spPr>
          <p:txBody>
            <a:bodyPr wrap="none" rtlCol="0">
              <a:spAutoFit/>
            </a:bodyPr>
            <a:lstStyle/>
            <a:p>
              <a:pPr algn="l"/>
              <a:r>
                <a:rPr lang="en-US" sz="1600" dirty="0">
                  <a:latin typeface="+mj-lt"/>
                </a:rPr>
                <a:t>PID</a:t>
              </a:r>
            </a:p>
          </p:txBody>
        </p:sp>
      </p:grpSp>
      <p:grpSp>
        <p:nvGrpSpPr>
          <p:cNvPr id="114" name="Group 113">
            <a:extLst>
              <a:ext uri="{FF2B5EF4-FFF2-40B4-BE49-F238E27FC236}">
                <a16:creationId xmlns:a16="http://schemas.microsoft.com/office/drawing/2014/main" id="{2212C21E-92F1-2A46-8387-DD264BD4679B}"/>
              </a:ext>
            </a:extLst>
          </p:cNvPr>
          <p:cNvGrpSpPr/>
          <p:nvPr/>
        </p:nvGrpSpPr>
        <p:grpSpPr>
          <a:xfrm>
            <a:off x="5908435" y="3583093"/>
            <a:ext cx="338554" cy="1226638"/>
            <a:chOff x="5908435" y="3072709"/>
            <a:chExt cx="338554" cy="1226638"/>
          </a:xfrm>
        </p:grpSpPr>
        <p:sp>
          <p:nvSpPr>
            <p:cNvPr id="115" name="Rectangle 114">
              <a:extLst>
                <a:ext uri="{FF2B5EF4-FFF2-40B4-BE49-F238E27FC236}">
                  <a16:creationId xmlns:a16="http://schemas.microsoft.com/office/drawing/2014/main" id="{0C37997B-BFA4-5D4B-812E-1466904234C8}"/>
                </a:ext>
              </a:extLst>
            </p:cNvPr>
            <p:cNvSpPr/>
            <p:nvPr/>
          </p:nvSpPr>
          <p:spPr>
            <a:xfrm>
              <a:off x="5941673" y="3072709"/>
              <a:ext cx="236406" cy="1226638"/>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8E7A7783-E08B-8D4F-AE67-944C40FD18CF}"/>
                </a:ext>
              </a:extLst>
            </p:cNvPr>
            <p:cNvSpPr txBox="1"/>
            <p:nvPr/>
          </p:nvSpPr>
          <p:spPr>
            <a:xfrm rot="16200000">
              <a:off x="5718479" y="3611522"/>
              <a:ext cx="718466" cy="338554"/>
            </a:xfrm>
            <a:prstGeom prst="rect">
              <a:avLst/>
            </a:prstGeom>
            <a:noFill/>
          </p:spPr>
          <p:txBody>
            <a:bodyPr wrap="none" rtlCol="0">
              <a:spAutoFit/>
            </a:bodyPr>
            <a:lstStyle/>
            <a:p>
              <a:pPr algn="l"/>
              <a:r>
                <a:rPr lang="en-US" sz="1600" dirty="0">
                  <a:latin typeface="+mj-lt"/>
                </a:rPr>
                <a:t>ECAL</a:t>
              </a:r>
            </a:p>
          </p:txBody>
        </p:sp>
      </p:grpSp>
      <p:grpSp>
        <p:nvGrpSpPr>
          <p:cNvPr id="117" name="Group 116">
            <a:extLst>
              <a:ext uri="{FF2B5EF4-FFF2-40B4-BE49-F238E27FC236}">
                <a16:creationId xmlns:a16="http://schemas.microsoft.com/office/drawing/2014/main" id="{3F432BD0-B567-C14D-A237-FD02553C5405}"/>
              </a:ext>
            </a:extLst>
          </p:cNvPr>
          <p:cNvGrpSpPr/>
          <p:nvPr/>
        </p:nvGrpSpPr>
        <p:grpSpPr>
          <a:xfrm>
            <a:off x="6156527" y="3339844"/>
            <a:ext cx="338554" cy="1459839"/>
            <a:chOff x="6156527" y="2829460"/>
            <a:chExt cx="338554" cy="1459839"/>
          </a:xfrm>
        </p:grpSpPr>
        <p:sp>
          <p:nvSpPr>
            <p:cNvPr id="118" name="Rectangle 117">
              <a:extLst>
                <a:ext uri="{FF2B5EF4-FFF2-40B4-BE49-F238E27FC236}">
                  <a16:creationId xmlns:a16="http://schemas.microsoft.com/office/drawing/2014/main" id="{F0D6ADA5-63A8-5B42-B322-2B8A30312A75}"/>
                </a:ext>
              </a:extLst>
            </p:cNvPr>
            <p:cNvSpPr/>
            <p:nvPr/>
          </p:nvSpPr>
          <p:spPr>
            <a:xfrm>
              <a:off x="6196205" y="2829460"/>
              <a:ext cx="236406" cy="1459839"/>
            </a:xfrm>
            <a:prstGeom prst="rect">
              <a:avLst/>
            </a:prstGeom>
            <a:gradFill>
              <a:gsLst>
                <a:gs pos="0">
                  <a:srgbClr val="009051"/>
                </a:gs>
                <a:gs pos="70000">
                  <a:srgbClr val="00FA00"/>
                </a:gs>
                <a:gs pos="30000">
                  <a:srgbClr val="00FA00"/>
                </a:gs>
                <a:gs pos="100000">
                  <a:srgbClr val="009051"/>
                </a:gs>
              </a:gsLst>
              <a:lin ang="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extBox 118">
              <a:extLst>
                <a:ext uri="{FF2B5EF4-FFF2-40B4-BE49-F238E27FC236}">
                  <a16:creationId xmlns:a16="http://schemas.microsoft.com/office/drawing/2014/main" id="{FE4C2553-6E5D-DF43-8392-3835A18F9EE7}"/>
                </a:ext>
              </a:extLst>
            </p:cNvPr>
            <p:cNvSpPr txBox="1"/>
            <p:nvPr/>
          </p:nvSpPr>
          <p:spPr>
            <a:xfrm rot="16200000">
              <a:off x="5960960" y="3551272"/>
              <a:ext cx="729687" cy="338554"/>
            </a:xfrm>
            <a:prstGeom prst="rect">
              <a:avLst/>
            </a:prstGeom>
            <a:noFill/>
          </p:spPr>
          <p:txBody>
            <a:bodyPr wrap="none" rtlCol="0">
              <a:spAutoFit/>
            </a:bodyPr>
            <a:lstStyle/>
            <a:p>
              <a:pPr algn="l"/>
              <a:r>
                <a:rPr lang="en-US" sz="1600" dirty="0">
                  <a:latin typeface="+mj-lt"/>
                </a:rPr>
                <a:t>HCAL</a:t>
              </a:r>
            </a:p>
          </p:txBody>
        </p:sp>
      </p:grpSp>
      <p:sp>
        <p:nvSpPr>
          <p:cNvPr id="120" name="TextBox 119">
            <a:extLst>
              <a:ext uri="{FF2B5EF4-FFF2-40B4-BE49-F238E27FC236}">
                <a16:creationId xmlns:a16="http://schemas.microsoft.com/office/drawing/2014/main" id="{6F507DF3-1439-2942-A8F2-3F9AFBA36CD9}"/>
              </a:ext>
            </a:extLst>
          </p:cNvPr>
          <p:cNvSpPr txBox="1"/>
          <p:nvPr/>
        </p:nvSpPr>
        <p:spPr>
          <a:xfrm>
            <a:off x="4296123" y="4173705"/>
            <a:ext cx="526106" cy="338554"/>
          </a:xfrm>
          <a:prstGeom prst="rect">
            <a:avLst/>
          </a:prstGeom>
          <a:noFill/>
        </p:spPr>
        <p:txBody>
          <a:bodyPr wrap="none" rtlCol="0">
            <a:spAutoFit/>
          </a:bodyPr>
          <a:lstStyle/>
          <a:p>
            <a:pPr algn="l"/>
            <a:r>
              <a:rPr lang="en-US" sz="1600" dirty="0">
                <a:latin typeface="+mj-lt"/>
              </a:rPr>
              <a:t>PID</a:t>
            </a:r>
          </a:p>
        </p:txBody>
      </p:sp>
      <p:pic>
        <p:nvPicPr>
          <p:cNvPr id="121" name="Picture 30" descr="sidis-diagram.eps">
            <a:extLst>
              <a:ext uri="{FF2B5EF4-FFF2-40B4-BE49-F238E27FC236}">
                <a16:creationId xmlns:a16="http://schemas.microsoft.com/office/drawing/2014/main" id="{F1494F66-DF69-4243-B116-27B49A6B786E}"/>
              </a:ext>
            </a:extLst>
          </p:cNvPr>
          <p:cNvPicPr>
            <a:picLocks noChangeAspect="1"/>
          </p:cNvPicPr>
          <p:nvPr/>
        </p:nvPicPr>
        <p:blipFill>
          <a:blip r:embed="rId5"/>
          <a:srcRect/>
          <a:stretch>
            <a:fillRect/>
          </a:stretch>
        </p:blipFill>
        <p:spPr bwMode="auto">
          <a:xfrm>
            <a:off x="7046880" y="1128466"/>
            <a:ext cx="2085030" cy="1489307"/>
          </a:xfrm>
          <a:prstGeom prst="rect">
            <a:avLst/>
          </a:prstGeom>
          <a:noFill/>
          <a:ln w="9525">
            <a:noFill/>
            <a:miter lim="800000"/>
            <a:headEnd/>
            <a:tailEnd/>
          </a:ln>
        </p:spPr>
      </p:pic>
      <p:sp>
        <p:nvSpPr>
          <p:cNvPr id="122" name="TextBox 121">
            <a:extLst>
              <a:ext uri="{FF2B5EF4-FFF2-40B4-BE49-F238E27FC236}">
                <a16:creationId xmlns:a16="http://schemas.microsoft.com/office/drawing/2014/main" id="{71E43B83-63A9-D345-B7D2-B02A0BD3A49C}"/>
              </a:ext>
            </a:extLst>
          </p:cNvPr>
          <p:cNvSpPr txBox="1"/>
          <p:nvPr/>
        </p:nvSpPr>
        <p:spPr>
          <a:xfrm>
            <a:off x="7025372" y="753328"/>
            <a:ext cx="2039341" cy="338554"/>
          </a:xfrm>
          <a:prstGeom prst="rect">
            <a:avLst/>
          </a:prstGeom>
          <a:noFill/>
        </p:spPr>
        <p:txBody>
          <a:bodyPr wrap="none" rtlCol="0">
            <a:spAutoFit/>
          </a:bodyPr>
          <a:lstStyle/>
          <a:p>
            <a:pPr algn="l"/>
            <a:r>
              <a:rPr lang="en-US" sz="1600" b="1" u="sng" dirty="0">
                <a:solidFill>
                  <a:srgbClr val="0432FF"/>
                </a:solidFill>
                <a:latin typeface="+mj-lt"/>
              </a:rPr>
              <a:t>semi-inclusive DIS</a:t>
            </a:r>
          </a:p>
        </p:txBody>
      </p:sp>
      <p:grpSp>
        <p:nvGrpSpPr>
          <p:cNvPr id="123" name="Group 122">
            <a:extLst>
              <a:ext uri="{FF2B5EF4-FFF2-40B4-BE49-F238E27FC236}">
                <a16:creationId xmlns:a16="http://schemas.microsoft.com/office/drawing/2014/main" id="{FC65CB56-583A-A949-9EFA-480CE3D4CDB6}"/>
              </a:ext>
            </a:extLst>
          </p:cNvPr>
          <p:cNvGrpSpPr/>
          <p:nvPr/>
        </p:nvGrpSpPr>
        <p:grpSpPr>
          <a:xfrm rot="16200000">
            <a:off x="5013905" y="4177147"/>
            <a:ext cx="984302" cy="370428"/>
            <a:chOff x="5885202" y="6114222"/>
            <a:chExt cx="1302407" cy="482962"/>
          </a:xfrm>
        </p:grpSpPr>
        <p:sp>
          <p:nvSpPr>
            <p:cNvPr id="124" name="Rectangle 123">
              <a:extLst>
                <a:ext uri="{FF2B5EF4-FFF2-40B4-BE49-F238E27FC236}">
                  <a16:creationId xmlns:a16="http://schemas.microsoft.com/office/drawing/2014/main" id="{FDF4BB2D-6016-5C49-9955-EAFDB2B6119B}"/>
                </a:ext>
              </a:extLst>
            </p:cNvPr>
            <p:cNvSpPr/>
            <p:nvPr/>
          </p:nvSpPr>
          <p:spPr>
            <a:xfrm>
              <a:off x="5895033" y="6166883"/>
              <a:ext cx="1292576" cy="430301"/>
            </a:xfrm>
            <a:prstGeom prst="rect">
              <a:avLst/>
            </a:prstGeom>
            <a:gradFill>
              <a:gsLst>
                <a:gs pos="0">
                  <a:srgbClr val="00B050"/>
                </a:gs>
                <a:gs pos="70000">
                  <a:srgbClr val="00FA00"/>
                </a:gs>
                <a:gs pos="30000">
                  <a:srgbClr val="00FA00"/>
                </a:gs>
                <a:gs pos="100000">
                  <a:srgbClr val="00B050"/>
                </a:gs>
              </a:gsLst>
              <a:lin ang="0" scaled="1"/>
            </a:gra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FDBFE0AB-D39C-1244-986A-CBF0723A7AB2}"/>
                </a:ext>
              </a:extLst>
            </p:cNvPr>
            <p:cNvSpPr txBox="1"/>
            <p:nvPr/>
          </p:nvSpPr>
          <p:spPr>
            <a:xfrm>
              <a:off x="5885202" y="6114222"/>
              <a:ext cx="1273573" cy="441400"/>
            </a:xfrm>
            <a:prstGeom prst="rect">
              <a:avLst/>
            </a:prstGeom>
            <a:noFill/>
          </p:spPr>
          <p:txBody>
            <a:bodyPr wrap="none" rtlCol="0">
              <a:spAutoFit/>
            </a:bodyPr>
            <a:lstStyle/>
            <a:p>
              <a:pPr algn="l"/>
              <a:r>
                <a:rPr lang="en-US" sz="1600" dirty="0">
                  <a:latin typeface="+mj-lt"/>
                </a:rPr>
                <a:t>Tracking</a:t>
              </a:r>
            </a:p>
          </p:txBody>
        </p:sp>
      </p:grpSp>
      <p:sp>
        <p:nvSpPr>
          <p:cNvPr id="126" name="TextBox 125">
            <a:extLst>
              <a:ext uri="{FF2B5EF4-FFF2-40B4-BE49-F238E27FC236}">
                <a16:creationId xmlns:a16="http://schemas.microsoft.com/office/drawing/2014/main" id="{E8805FFD-2304-1849-92D1-E26487E1FF3A}"/>
              </a:ext>
            </a:extLst>
          </p:cNvPr>
          <p:cNvSpPr txBox="1"/>
          <p:nvPr/>
        </p:nvSpPr>
        <p:spPr>
          <a:xfrm>
            <a:off x="8330842" y="5260849"/>
            <a:ext cx="604653" cy="338554"/>
          </a:xfrm>
          <a:prstGeom prst="rect">
            <a:avLst/>
          </a:prstGeom>
          <a:noFill/>
          <a:ln>
            <a:solidFill>
              <a:schemeClr val="tx1"/>
            </a:solidFill>
          </a:ln>
        </p:spPr>
        <p:txBody>
          <a:bodyPr wrap="none" rtlCol="0">
            <a:spAutoFit/>
          </a:bodyPr>
          <a:lstStyle/>
          <a:p>
            <a:r>
              <a:rPr lang="en-US" sz="1600" dirty="0">
                <a:solidFill>
                  <a:srgbClr val="FF7E79"/>
                </a:solidFill>
                <a:latin typeface="+mj-lt"/>
              </a:rPr>
              <a:t>ZDC</a:t>
            </a:r>
          </a:p>
        </p:txBody>
      </p:sp>
      <p:sp>
        <p:nvSpPr>
          <p:cNvPr id="127" name="TextBox 126">
            <a:extLst>
              <a:ext uri="{FF2B5EF4-FFF2-40B4-BE49-F238E27FC236}">
                <a16:creationId xmlns:a16="http://schemas.microsoft.com/office/drawing/2014/main" id="{C0418D26-106D-DA45-9225-9DD4B130F88F}"/>
              </a:ext>
            </a:extLst>
          </p:cNvPr>
          <p:cNvSpPr txBox="1"/>
          <p:nvPr/>
        </p:nvSpPr>
        <p:spPr>
          <a:xfrm>
            <a:off x="7166667" y="5626246"/>
            <a:ext cx="1768305" cy="338554"/>
          </a:xfrm>
          <a:prstGeom prst="rect">
            <a:avLst/>
          </a:prstGeom>
          <a:noFill/>
          <a:ln>
            <a:solidFill>
              <a:schemeClr val="tx1"/>
            </a:solidFill>
          </a:ln>
        </p:spPr>
        <p:txBody>
          <a:bodyPr wrap="none" rtlCol="0">
            <a:spAutoFit/>
          </a:bodyPr>
          <a:lstStyle/>
          <a:p>
            <a:pPr algn="l"/>
            <a:r>
              <a:rPr lang="en-US" sz="1600" dirty="0">
                <a:solidFill>
                  <a:srgbClr val="0432FF"/>
                </a:solidFill>
                <a:latin typeface="+mj-lt"/>
              </a:rPr>
              <a:t>Forward Tracking</a:t>
            </a:r>
          </a:p>
        </p:txBody>
      </p:sp>
      <p:pic>
        <p:nvPicPr>
          <p:cNvPr id="128" name="Picture 127" descr="GPD.png">
            <a:extLst>
              <a:ext uri="{FF2B5EF4-FFF2-40B4-BE49-F238E27FC236}">
                <a16:creationId xmlns:a16="http://schemas.microsoft.com/office/drawing/2014/main" id="{C2C88161-3DCE-0B47-97C1-1A36B89E4B2B}"/>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5035829" y="5393543"/>
            <a:ext cx="2110740" cy="1257300"/>
          </a:xfrm>
          <a:prstGeom prst="rect">
            <a:avLst/>
          </a:prstGeom>
        </p:spPr>
      </p:pic>
      <p:sp>
        <p:nvSpPr>
          <p:cNvPr id="129" name="TextBox 128">
            <a:extLst>
              <a:ext uri="{FF2B5EF4-FFF2-40B4-BE49-F238E27FC236}">
                <a16:creationId xmlns:a16="http://schemas.microsoft.com/office/drawing/2014/main" id="{D6DD4211-CE19-1D49-A209-3E49392F2CF2}"/>
              </a:ext>
            </a:extLst>
          </p:cNvPr>
          <p:cNvSpPr txBox="1"/>
          <p:nvPr/>
        </p:nvSpPr>
        <p:spPr>
          <a:xfrm>
            <a:off x="5327882" y="5062480"/>
            <a:ext cx="1555234" cy="338554"/>
          </a:xfrm>
          <a:prstGeom prst="rect">
            <a:avLst/>
          </a:prstGeom>
          <a:noFill/>
        </p:spPr>
        <p:txBody>
          <a:bodyPr wrap="none" rtlCol="0">
            <a:spAutoFit/>
          </a:bodyPr>
          <a:lstStyle/>
          <a:p>
            <a:pPr algn="l"/>
            <a:r>
              <a:rPr lang="en-US" sz="1600" b="1" u="sng" dirty="0">
                <a:solidFill>
                  <a:srgbClr val="0432FF"/>
                </a:solidFill>
                <a:latin typeface="+mj-lt"/>
              </a:rPr>
              <a:t>exclusive DIS</a:t>
            </a:r>
          </a:p>
        </p:txBody>
      </p:sp>
    </p:spTree>
    <p:extLst>
      <p:ext uri="{BB962C8B-B14F-4D97-AF65-F5344CB8AC3E}">
        <p14:creationId xmlns:p14="http://schemas.microsoft.com/office/powerpoint/2010/main" val="257759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0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10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1"/>
                                        </p:tgtEl>
                                        <p:attrNameLst>
                                          <p:attrName>style.visibility</p:attrName>
                                        </p:attrNameLst>
                                      </p:cBhvr>
                                      <p:to>
                                        <p:strVal val="visible"/>
                                      </p:to>
                                    </p:set>
                                  </p:childTnLst>
                                </p:cTn>
                              </p:par>
                              <p:par>
                                <p:cTn id="47" presetID="1" presetClass="exit" presetSubtype="0" fill="hold" grpId="3" nodeType="withEffect">
                                  <p:stCondLst>
                                    <p:cond delay="0"/>
                                  </p:stCondLst>
                                  <p:childTnLst>
                                    <p:set>
                                      <p:cBhvr>
                                        <p:cTn id="48" dur="1" fill="hold">
                                          <p:stCondLst>
                                            <p:cond delay="0"/>
                                          </p:stCondLst>
                                        </p:cTn>
                                        <p:tgtEl>
                                          <p:spTgt spid="106"/>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0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animBg="1"/>
      <p:bldP spid="88" grpId="0" animBg="1"/>
      <p:bldP spid="89" grpId="0" animBg="1"/>
      <p:bldP spid="90" grpId="0" animBg="1"/>
      <p:bldP spid="95" grpId="0"/>
      <p:bldP spid="96" grpId="0"/>
      <p:bldP spid="106" grpId="0" animBg="1"/>
      <p:bldP spid="106" grpId="1" animBg="1"/>
      <p:bldP spid="106" grpId="2" animBg="1"/>
      <p:bldP spid="106" grpId="3" animBg="1"/>
      <p:bldP spid="91" grpId="0"/>
      <p:bldP spid="92" grpId="0"/>
      <p:bldP spid="93" grpId="0"/>
      <p:bldP spid="94" grpId="0"/>
      <p:bldP spid="107" grpId="0"/>
      <p:bldP spid="120" grpId="0"/>
      <p:bldP spid="122" grpId="0"/>
      <p:bldP spid="126" grpId="0" animBg="1"/>
      <p:bldP spid="127" grpId="0" animBg="1"/>
      <p:bldP spid="1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93C5830-40F3-F04E-B2E3-10E6672BA8FF}" type="slidenum">
              <a:rPr lang="en-US" smtClean="0"/>
              <a:pPr/>
              <a:t>30</a:t>
            </a:fld>
            <a:endParaRPr lang="en-US"/>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308" y="2791630"/>
            <a:ext cx="9052560" cy="26373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9082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32D58-F317-4CBF-B56D-1E65209DA4BC}"/>
              </a:ext>
            </a:extLst>
          </p:cNvPr>
          <p:cNvSpPr>
            <a:spLocks noGrp="1"/>
          </p:cNvSpPr>
          <p:nvPr>
            <p:ph type="sldNum" sz="quarter" idx="12"/>
          </p:nvPr>
        </p:nvSpPr>
        <p:spPr/>
        <p:txBody>
          <a:bodyPr/>
          <a:lstStyle/>
          <a:p>
            <a:fld id="{893C5830-40F3-F04E-B2E3-10E6672BA8FF}" type="slidenum">
              <a:rPr lang="en-US" smtClean="0"/>
              <a:t>31</a:t>
            </a:fld>
            <a:endParaRPr lang="en-US"/>
          </a:p>
        </p:txBody>
      </p:sp>
      <p:sp>
        <p:nvSpPr>
          <p:cNvPr id="2" name="Title 1">
            <a:extLst>
              <a:ext uri="{FF2B5EF4-FFF2-40B4-BE49-F238E27FC236}">
                <a16:creationId xmlns:a16="http://schemas.microsoft.com/office/drawing/2014/main" id="{28E314F9-58B7-4F65-9EC3-9A89BF7963FC}"/>
              </a:ext>
            </a:extLst>
          </p:cNvPr>
          <p:cNvSpPr>
            <a:spLocks noGrp="1"/>
          </p:cNvSpPr>
          <p:nvPr>
            <p:ph type="title"/>
          </p:nvPr>
        </p:nvSpPr>
        <p:spPr/>
        <p:txBody>
          <a:bodyPr/>
          <a:lstStyle/>
          <a:p>
            <a:r>
              <a:rPr lang="en-US"/>
              <a:t>Progress Since CD-1</a:t>
            </a:r>
          </a:p>
        </p:txBody>
      </p:sp>
      <p:graphicFrame>
        <p:nvGraphicFramePr>
          <p:cNvPr id="5" name="Table 4">
            <a:extLst>
              <a:ext uri="{FF2B5EF4-FFF2-40B4-BE49-F238E27FC236}">
                <a16:creationId xmlns:a16="http://schemas.microsoft.com/office/drawing/2014/main" id="{3DC32130-4359-7848-B73A-D29E23E02EBF}"/>
              </a:ext>
            </a:extLst>
          </p:cNvPr>
          <p:cNvGraphicFramePr>
            <a:graphicFrameLocks noGrp="1"/>
          </p:cNvGraphicFramePr>
          <p:nvPr>
            <p:extLst>
              <p:ext uri="{D42A27DB-BD31-4B8C-83A1-F6EECF244321}">
                <p14:modId xmlns:p14="http://schemas.microsoft.com/office/powerpoint/2010/main" val="152385774"/>
              </p:ext>
            </p:extLst>
          </p:nvPr>
        </p:nvGraphicFramePr>
        <p:xfrm>
          <a:off x="588068" y="936756"/>
          <a:ext cx="8066053" cy="4294557"/>
        </p:xfrm>
        <a:graphic>
          <a:graphicData uri="http://schemas.openxmlformats.org/drawingml/2006/table">
            <a:tbl>
              <a:tblPr firstRow="1" bandRow="1">
                <a:tableStyleId>{5C22544A-7EE6-4342-B048-85BDC9FD1C3A}</a:tableStyleId>
              </a:tblPr>
              <a:tblGrid>
                <a:gridCol w="636999">
                  <a:extLst>
                    <a:ext uri="{9D8B030D-6E8A-4147-A177-3AD203B41FA5}">
                      <a16:colId xmlns:a16="http://schemas.microsoft.com/office/drawing/2014/main" val="3045809689"/>
                    </a:ext>
                  </a:extLst>
                </a:gridCol>
                <a:gridCol w="5256894">
                  <a:extLst>
                    <a:ext uri="{9D8B030D-6E8A-4147-A177-3AD203B41FA5}">
                      <a16:colId xmlns:a16="http://schemas.microsoft.com/office/drawing/2014/main" val="1957203897"/>
                    </a:ext>
                  </a:extLst>
                </a:gridCol>
                <a:gridCol w="2172160">
                  <a:extLst>
                    <a:ext uri="{9D8B030D-6E8A-4147-A177-3AD203B41FA5}">
                      <a16:colId xmlns:a16="http://schemas.microsoft.com/office/drawing/2014/main" val="862339206"/>
                    </a:ext>
                  </a:extLst>
                </a:gridCol>
              </a:tblGrid>
              <a:tr h="420958">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BNL and TJNAF Jointly Leading Efforts</a:t>
                      </a:r>
                      <a:r>
                        <a:rPr lang="en-US" sz="1600" baseline="0" dirty="0">
                          <a:latin typeface="Arial" panose="020B0604020202020204" pitchFamily="34" charset="0"/>
                          <a:cs typeface="Arial" panose="020B0604020202020204" pitchFamily="34" charset="0"/>
                        </a:rPr>
                        <a:t> Towards Experimental Program</a:t>
                      </a:r>
                      <a:endParaRPr lang="en-US" sz="1600" dirty="0">
                        <a:latin typeface="Arial" panose="020B0604020202020204" pitchFamily="34" charset="0"/>
                        <a:cs typeface="Arial" panose="020B0604020202020204" pitchFamily="34" charset="0"/>
                      </a:endParaRPr>
                    </a:p>
                  </a:txBody>
                  <a:tcPr marL="68580" marR="68580" marT="34290" marB="34290"/>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cs typeface="Arial" panose="020B0604020202020204" pitchFamily="34" charset="0"/>
                        </a:rPr>
                        <a:t>BNL and TJNAF Jointly Leading Process to Select Project Detector</a:t>
                      </a:r>
                    </a:p>
                  </a:txBody>
                  <a:tcPr/>
                </a:tc>
                <a:tc hMerge="1">
                  <a:txBody>
                    <a:bodyPr/>
                    <a:lstStyle/>
                    <a:p>
                      <a:endParaRPr lang="en-US" dirty="0"/>
                    </a:p>
                  </a:txBody>
                  <a:tcPr/>
                </a:tc>
                <a:extLst>
                  <a:ext uri="{0D108BD9-81ED-4DB2-BD59-A6C34878D82A}">
                    <a16:rowId xmlns:a16="http://schemas.microsoft.com/office/drawing/2014/main" val="3118463211"/>
                  </a:ext>
                </a:extLst>
              </a:tr>
              <a:tr h="420958">
                <a:tc rowSpan="3">
                  <a:txBody>
                    <a:bodyPr/>
                    <a:lstStyle/>
                    <a:p>
                      <a:pPr algn="ctr"/>
                      <a:r>
                        <a:rPr lang="en-US" sz="1800" b="1" dirty="0">
                          <a:latin typeface="+mj-lt"/>
                          <a:cs typeface="Arial" panose="020B0604020202020204" pitchFamily="34" charset="0"/>
                        </a:rPr>
                        <a:t>2021</a:t>
                      </a:r>
                    </a:p>
                  </a:txBody>
                  <a:tcPr marL="68580" marR="68580" marT="34290" marB="34290" vert="vert270"/>
                </a:tc>
                <a:tc>
                  <a:txBody>
                    <a:bodyPr/>
                    <a:lstStyle/>
                    <a:p>
                      <a:pPr algn="l"/>
                      <a:r>
                        <a:rPr lang="en-US" sz="1600" dirty="0">
                          <a:latin typeface="Arial" panose="020B0604020202020204" pitchFamily="34" charset="0"/>
                          <a:cs typeface="Arial" panose="020B0604020202020204" pitchFamily="34" charset="0"/>
                        </a:rPr>
                        <a:t>EIC Yellow Report </a:t>
                      </a:r>
                      <a:r>
                        <a:rPr lang="en-US" sz="1200" dirty="0">
                          <a:latin typeface="Arial" panose="020B0604020202020204" pitchFamily="34" charset="0"/>
                          <a:cs typeface="Arial" panose="020B0604020202020204" pitchFamily="34" charset="0"/>
                        </a:rPr>
                        <a:t>(https://</a:t>
                      </a:r>
                      <a:r>
                        <a:rPr lang="en-US" sz="1200" dirty="0" err="1">
                          <a:latin typeface="Arial" panose="020B0604020202020204" pitchFamily="34" charset="0"/>
                          <a:cs typeface="Arial" panose="020B0604020202020204" pitchFamily="34" charset="0"/>
                        </a:rPr>
                        <a:t>arxiv.org</a:t>
                      </a:r>
                      <a:r>
                        <a:rPr lang="en-US" sz="1200" dirty="0">
                          <a:latin typeface="Arial" panose="020B0604020202020204" pitchFamily="34" charset="0"/>
                          <a:cs typeface="Arial" panose="020B0604020202020204" pitchFamily="34" charset="0"/>
                        </a:rPr>
                        <a:t>/abs/2103.05419)</a:t>
                      </a:r>
                    </a:p>
                  </a:txBody>
                  <a:tcPr marL="68580" marR="68580" marT="34290" marB="34290" anchor="ctr"/>
                </a:tc>
                <a:tc>
                  <a:txBody>
                    <a:bodyPr/>
                    <a:lstStyle/>
                    <a:p>
                      <a:pPr algn="r"/>
                      <a:r>
                        <a:rPr lang="en-US" sz="1600" baseline="0" dirty="0">
                          <a:latin typeface="Arial" panose="020B0604020202020204" pitchFamily="34" charset="0"/>
                          <a:cs typeface="Arial" panose="020B0604020202020204" pitchFamily="34" charset="0"/>
                        </a:rPr>
                        <a:t>February 2021</a:t>
                      </a:r>
                    </a:p>
                  </a:txBody>
                  <a:tcPr marL="68580" marR="68580" marT="34290" marB="34290" anchor="ctr"/>
                </a:tc>
                <a:extLst>
                  <a:ext uri="{0D108BD9-81ED-4DB2-BD59-A6C34878D82A}">
                    <a16:rowId xmlns:a16="http://schemas.microsoft.com/office/drawing/2014/main" val="3024237193"/>
                  </a:ext>
                </a:extLst>
              </a:tr>
              <a:tr h="749511">
                <a:tc vMerge="1">
                  <a:txBody>
                    <a:bodyPr/>
                    <a:lstStyle/>
                    <a:p>
                      <a:pPr algn="ctr"/>
                      <a:endParaRPr lang="en-US" sz="1600" dirty="0">
                        <a:latin typeface="Arial" panose="020B0604020202020204" pitchFamily="34" charset="0"/>
                        <a:cs typeface="Arial" panose="020B0604020202020204" pitchFamily="34" charset="0"/>
                      </a:endParaRPr>
                    </a:p>
                  </a:txBody>
                  <a:tcPr marL="68580" marR="68580" marT="34290" marB="34290" vert="vert270"/>
                </a:tc>
                <a:tc>
                  <a:txBody>
                    <a:bodyPr/>
                    <a:lstStyle/>
                    <a:p>
                      <a:pPr algn="l"/>
                      <a:r>
                        <a:rPr lang="en-US" sz="1600" u="none" dirty="0">
                          <a:solidFill>
                            <a:schemeClr val="tx1"/>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Call for Collaboration Proposals for Detectors</a:t>
                      </a:r>
                      <a:r>
                        <a:rPr lang="en-US" sz="1600" u="none" dirty="0">
                          <a:solidFill>
                            <a:schemeClr val="tx1"/>
                          </a:solidFill>
                          <a:latin typeface="Arial" panose="020B0604020202020204" pitchFamily="34" charset="0"/>
                          <a:cs typeface="Arial" panose="020B0604020202020204" pitchFamily="34" charset="0"/>
                        </a:rPr>
                        <a:t>  </a:t>
                      </a:r>
                    </a:p>
                    <a:p>
                      <a:pPr algn="l"/>
                      <a:r>
                        <a:rPr lang="en-US" sz="1600" dirty="0">
                          <a:solidFill>
                            <a:schemeClr val="tx1"/>
                          </a:solidFill>
                          <a:latin typeface="Arial" panose="020B0604020202020204" pitchFamily="34" charset="0"/>
                          <a:cs typeface="Arial" panose="020B0604020202020204" pitchFamily="34" charset="0"/>
                          <a:hlinkClick r:id="rId2"/>
                        </a:rPr>
                        <a:t>https://www.bnl.gov/eic/CFC.php</a:t>
                      </a:r>
                      <a:r>
                        <a:rPr lang="en-US" sz="1600" dirty="0">
                          <a:solidFill>
                            <a:schemeClr val="tx1"/>
                          </a:solidFill>
                          <a:latin typeface="Arial" panose="020B0604020202020204" pitchFamily="34" charset="0"/>
                          <a:cs typeface="Arial" panose="020B0604020202020204" pitchFamily="34" charset="0"/>
                        </a:rPr>
                        <a:t> </a:t>
                      </a:r>
                    </a:p>
                  </a:txBody>
                  <a:tcPr marL="68580" marR="68580" marT="34290" marB="3429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March 2021</a:t>
                      </a:r>
                    </a:p>
                  </a:txBody>
                  <a:tcPr marL="68580" marR="68580" marT="34290" marB="34290" anchor="ctr"/>
                </a:tc>
                <a:extLst>
                  <a:ext uri="{0D108BD9-81ED-4DB2-BD59-A6C34878D82A}">
                    <a16:rowId xmlns:a16="http://schemas.microsoft.com/office/drawing/2014/main" val="4224877198"/>
                  </a:ext>
                </a:extLst>
              </a:tr>
              <a:tr h="420958">
                <a:tc vMerge="1">
                  <a:txBody>
                    <a:bodyPr/>
                    <a:lstStyle/>
                    <a:p>
                      <a:endParaRPr lang="en-US" sz="1800" dirty="0">
                        <a:latin typeface="Arial" panose="020B0604020202020204" pitchFamily="34" charset="0"/>
                        <a:cs typeface="Arial" panose="020B0604020202020204" pitchFamily="34" charset="0"/>
                      </a:endParaRPr>
                    </a:p>
                  </a:txBody>
                  <a:tcPr vert="vert270"/>
                </a:tc>
                <a:tc>
                  <a:txBody>
                    <a:bodyPr/>
                    <a:lstStyle/>
                    <a:p>
                      <a:pPr algn="l"/>
                      <a:r>
                        <a:rPr lang="en-US" sz="1600" dirty="0">
                          <a:latin typeface="Arial" panose="020B0604020202020204" pitchFamily="34" charset="0"/>
                          <a:cs typeface="Arial" panose="020B0604020202020204" pitchFamily="34" charset="0"/>
                        </a:rPr>
                        <a:t>Collaboration Proposals for Detectors Submitted</a:t>
                      </a:r>
                    </a:p>
                  </a:txBody>
                  <a:tcPr marL="68580" marR="68580" marT="34290" marB="34290"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December 2021</a:t>
                      </a:r>
                    </a:p>
                  </a:txBody>
                  <a:tcPr marL="68580" marR="68580" marT="34290" marB="34290" anchor="ctr"/>
                </a:tc>
                <a:extLst>
                  <a:ext uri="{0D108BD9-81ED-4DB2-BD59-A6C34878D82A}">
                    <a16:rowId xmlns:a16="http://schemas.microsoft.com/office/drawing/2014/main" val="3347331757"/>
                  </a:ext>
                </a:extLst>
              </a:tr>
              <a:tr h="420958">
                <a:tc rowSpan="3">
                  <a:txBody>
                    <a:bodyPr/>
                    <a:lstStyle/>
                    <a:p>
                      <a:pPr algn="ctr"/>
                      <a:r>
                        <a:rPr lang="en-US" sz="1800" b="1" dirty="0">
                          <a:latin typeface="+mj-lt"/>
                          <a:cs typeface="Arial" panose="020B0604020202020204" pitchFamily="34" charset="0"/>
                        </a:rPr>
                        <a:t>2022</a:t>
                      </a:r>
                    </a:p>
                  </a:txBody>
                  <a:tcPr marL="68580" marR="68580" marT="34290" marB="34290" vert="vert270"/>
                </a:tc>
                <a:tc>
                  <a:txBody>
                    <a:bodyPr/>
                    <a:lstStyle/>
                    <a:p>
                      <a:pPr algn="l"/>
                      <a:r>
                        <a:rPr lang="en-US" sz="1600" dirty="0">
                          <a:latin typeface="Arial" panose="020B0604020202020204" pitchFamily="34" charset="0"/>
                          <a:cs typeface="Arial" panose="020B0604020202020204" pitchFamily="34" charset="0"/>
                        </a:rPr>
                        <a:t>Decision on Project Detector – “ECCE”</a:t>
                      </a:r>
                    </a:p>
                  </a:txBody>
                  <a:tcPr marL="68580" marR="68580" marT="34290" marB="34290" anchor="ctr"/>
                </a:tc>
                <a:tc>
                  <a:txBody>
                    <a:bodyPr/>
                    <a:lstStyle/>
                    <a:p>
                      <a:pPr algn="r"/>
                      <a:r>
                        <a:rPr lang="en-US" sz="1600" dirty="0">
                          <a:latin typeface="Arial" panose="020B0604020202020204" pitchFamily="34" charset="0"/>
                          <a:cs typeface="Arial" panose="020B0604020202020204" pitchFamily="34" charset="0"/>
                        </a:rPr>
                        <a:t>March 2022</a:t>
                      </a:r>
                    </a:p>
                  </a:txBody>
                  <a:tcPr marL="68580" marR="68580" marT="34290" marB="34290" anchor="ctr"/>
                </a:tc>
                <a:extLst>
                  <a:ext uri="{0D108BD9-81ED-4DB2-BD59-A6C34878D82A}">
                    <a16:rowId xmlns:a16="http://schemas.microsoft.com/office/drawing/2014/main" val="1544943433"/>
                  </a:ext>
                </a:extLst>
              </a:tr>
              <a:tr h="642014">
                <a:tc vMerge="1">
                  <a:txBody>
                    <a:bodyPr/>
                    <a:lstStyle/>
                    <a:p>
                      <a:endParaRPr lang="en-US"/>
                    </a:p>
                  </a:txBody>
                  <a:tcPr/>
                </a:tc>
                <a:tc>
                  <a:txBody>
                    <a:bodyPr/>
                    <a:lstStyle/>
                    <a:p>
                      <a:pPr algn="l"/>
                      <a:r>
                        <a:rPr lang="en-US" sz="1600" dirty="0">
                          <a:latin typeface="Arial" panose="020B0604020202020204" pitchFamily="34" charset="0"/>
                          <a:cs typeface="Arial" panose="020B0604020202020204" pitchFamily="34" charset="0"/>
                        </a:rPr>
                        <a:t>Process to consolidate ECCE &amp; ATHENA to the EIC Project Detector </a:t>
                      </a:r>
                      <a:r>
                        <a:rPr lang="en-US" sz="1600" dirty="0" err="1">
                          <a:latin typeface="Arial" panose="020B0604020202020204" pitchFamily="34" charset="0"/>
                          <a:cs typeface="Arial" panose="020B0604020202020204" pitchFamily="34" charset="0"/>
                        </a:rPr>
                        <a:t>ePIC</a:t>
                      </a:r>
                      <a:endParaRPr lang="en-US" sz="1600" dirty="0">
                        <a:latin typeface="Arial" panose="020B0604020202020204" pitchFamily="34" charset="0"/>
                        <a:cs typeface="Arial" panose="020B0604020202020204" pitchFamily="34" charset="0"/>
                      </a:endParaRPr>
                    </a:p>
                  </a:txBody>
                  <a:tcPr marL="68580" marR="68580" marT="34290" marB="34290" anchor="ctr"/>
                </a:tc>
                <a:tc>
                  <a:txBody>
                    <a:bodyPr/>
                    <a:lstStyle/>
                    <a:p>
                      <a:pPr algn="r"/>
                      <a:r>
                        <a:rPr lang="en-US" sz="1600" dirty="0">
                          <a:latin typeface="Arial" panose="020B0604020202020204" pitchFamily="34" charset="0"/>
                          <a:cs typeface="Arial" panose="020B0604020202020204" pitchFamily="34" charset="0"/>
                        </a:rPr>
                        <a:t>Spring 2022</a:t>
                      </a:r>
                    </a:p>
                  </a:txBody>
                  <a:tcPr marL="68580" marR="68580" marT="34290" marB="34290" anchor="ctr"/>
                </a:tc>
                <a:extLst>
                  <a:ext uri="{0D108BD9-81ED-4DB2-BD59-A6C34878D82A}">
                    <a16:rowId xmlns:a16="http://schemas.microsoft.com/office/drawing/2014/main" val="846286075"/>
                  </a:ext>
                </a:extLst>
              </a:tr>
              <a:tr h="420958">
                <a:tc vMerge="1">
                  <a:txBody>
                    <a:bodyPr/>
                    <a:lstStyle/>
                    <a:p>
                      <a:endParaRPr lang="en-US"/>
                    </a:p>
                  </a:txBody>
                  <a:tcPr/>
                </a:tc>
                <a:tc>
                  <a:txBody>
                    <a:bodyPr/>
                    <a:lstStyle/>
                    <a:p>
                      <a:pPr algn="l"/>
                      <a:r>
                        <a:rPr lang="en-US" sz="1600" dirty="0">
                          <a:latin typeface="Arial" panose="020B0604020202020204" pitchFamily="34" charset="0"/>
                          <a:cs typeface="Arial" panose="020B0604020202020204" pitchFamily="34" charset="0"/>
                        </a:rPr>
                        <a:t>EPIC Collaboration* Formed – 160 institutions</a:t>
                      </a:r>
                    </a:p>
                  </a:txBody>
                  <a:tcPr marL="68580" marR="68580" marT="34290" marB="34290" anchor="ctr"/>
                </a:tc>
                <a:tc>
                  <a:txBody>
                    <a:bodyPr/>
                    <a:lstStyle/>
                    <a:p>
                      <a:pPr algn="r"/>
                      <a:r>
                        <a:rPr lang="en-US" sz="1600" dirty="0">
                          <a:latin typeface="Arial" panose="020B0604020202020204" pitchFamily="34" charset="0"/>
                          <a:cs typeface="Arial" panose="020B0604020202020204" pitchFamily="34" charset="0"/>
                        </a:rPr>
                        <a:t>July 2022</a:t>
                      </a:r>
                    </a:p>
                  </a:txBody>
                  <a:tcPr marL="68580" marR="68580" marT="34290" marB="34290" anchor="ctr"/>
                </a:tc>
                <a:extLst>
                  <a:ext uri="{0D108BD9-81ED-4DB2-BD59-A6C34878D82A}">
                    <a16:rowId xmlns:a16="http://schemas.microsoft.com/office/drawing/2014/main" val="3002420548"/>
                  </a:ext>
                </a:extLst>
              </a:tr>
              <a:tr h="798242">
                <a:tc>
                  <a:txBody>
                    <a:bodyPr/>
                    <a:lstStyle/>
                    <a:p>
                      <a:pPr algn="ctr"/>
                      <a:r>
                        <a:rPr lang="en-US" sz="1800" b="1" dirty="0">
                          <a:latin typeface="+mj-lt"/>
                        </a:rPr>
                        <a:t>2023</a:t>
                      </a:r>
                    </a:p>
                    <a:p>
                      <a:endParaRPr lang="en-US" sz="1800" b="1" dirty="0">
                        <a:latin typeface="+mj-lt"/>
                      </a:endParaRPr>
                    </a:p>
                  </a:txBody>
                  <a:tcPr marL="68580" marR="68580" marT="34290" marB="34290" vert="vert270"/>
                </a:tc>
                <a:tc>
                  <a:txBody>
                    <a:bodyPr/>
                    <a:lstStyle/>
                    <a:p>
                      <a:r>
                        <a:rPr lang="en-US" sz="1600" dirty="0">
                          <a:latin typeface="+mj-lt"/>
                          <a:cs typeface="Arial" panose="020B0604020202020204" pitchFamily="34" charset="0"/>
                        </a:rPr>
                        <a:t>All subdetector technologies defined </a:t>
                      </a:r>
                    </a:p>
                  </a:txBody>
                  <a:tcPr marL="68580" marR="68580" marT="34290" marB="34290" anchor="ctr"/>
                </a:tc>
                <a:tc>
                  <a:txBody>
                    <a:bodyPr/>
                    <a:lstStyle/>
                    <a:p>
                      <a:pPr algn="r"/>
                      <a:r>
                        <a:rPr lang="en-US" sz="1600" baseline="0" dirty="0">
                          <a:latin typeface="Arial" panose="020B0604020202020204" pitchFamily="34" charset="0"/>
                          <a:cs typeface="Arial" panose="020B0604020202020204" pitchFamily="34" charset="0"/>
                        </a:rPr>
                        <a:t>April/2023</a:t>
                      </a:r>
                      <a:endParaRPr lang="en-US" sz="1600" dirty="0">
                        <a:latin typeface="Arial" panose="020B0604020202020204" pitchFamily="34" charset="0"/>
                        <a:cs typeface="Arial" panose="020B0604020202020204" pitchFamily="34" charset="0"/>
                      </a:endParaRPr>
                    </a:p>
                  </a:txBody>
                  <a:tcPr marL="68580" marR="68580" marT="34290" marB="34290" anchor="ctr"/>
                </a:tc>
                <a:extLst>
                  <a:ext uri="{0D108BD9-81ED-4DB2-BD59-A6C34878D82A}">
                    <a16:rowId xmlns:a16="http://schemas.microsoft.com/office/drawing/2014/main" val="46431535"/>
                  </a:ext>
                </a:extLst>
              </a:tr>
            </a:tbl>
          </a:graphicData>
        </a:graphic>
      </p:graphicFrame>
      <p:sp>
        <p:nvSpPr>
          <p:cNvPr id="6" name="Curved Right Arrow 5">
            <a:extLst>
              <a:ext uri="{FF2B5EF4-FFF2-40B4-BE49-F238E27FC236}">
                <a16:creationId xmlns:a16="http://schemas.microsoft.com/office/drawing/2014/main" id="{1E623654-6FF2-EE45-89FF-7C93365CE2A0}"/>
              </a:ext>
            </a:extLst>
          </p:cNvPr>
          <p:cNvSpPr/>
          <p:nvPr/>
        </p:nvSpPr>
        <p:spPr bwMode="auto">
          <a:xfrm>
            <a:off x="1860002" y="5581117"/>
            <a:ext cx="513333" cy="348583"/>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7" name="TextBox 6">
            <a:extLst>
              <a:ext uri="{FF2B5EF4-FFF2-40B4-BE49-F238E27FC236}">
                <a16:creationId xmlns:a16="http://schemas.microsoft.com/office/drawing/2014/main" id="{A3C699EF-43A5-B844-9B07-565DFFB01A24}"/>
              </a:ext>
            </a:extLst>
          </p:cNvPr>
          <p:cNvSpPr txBox="1"/>
          <p:nvPr/>
        </p:nvSpPr>
        <p:spPr>
          <a:xfrm>
            <a:off x="2373335" y="5581117"/>
            <a:ext cx="4878260" cy="369332"/>
          </a:xfrm>
          <a:prstGeom prst="rect">
            <a:avLst/>
          </a:prstGeom>
          <a:noFill/>
        </p:spPr>
        <p:txBody>
          <a:bodyPr wrap="none" rtlCol="0">
            <a:spAutoFit/>
          </a:bodyPr>
          <a:lstStyle/>
          <a:p>
            <a:pPr algn="ctr"/>
            <a:r>
              <a:rPr lang="en-US" dirty="0">
                <a:solidFill>
                  <a:srgbClr val="0000FF"/>
                </a:solidFill>
                <a:latin typeface="+mj-lt"/>
              </a:rPr>
              <a:t>EIC Project detector fully defined by 04/2023 </a:t>
            </a:r>
          </a:p>
        </p:txBody>
      </p:sp>
    </p:spTree>
    <p:extLst>
      <p:ext uri="{BB962C8B-B14F-4D97-AF65-F5344CB8AC3E}">
        <p14:creationId xmlns:p14="http://schemas.microsoft.com/office/powerpoint/2010/main" val="4043525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0" y="10511"/>
            <a:ext cx="9144000" cy="584306"/>
          </a:xfrm>
        </p:spPr>
        <p:txBody>
          <a:bodyPr>
            <a:noAutofit/>
          </a:bodyPr>
          <a:lstStyle/>
          <a:p>
            <a:r>
              <a:rPr lang="en-US" sz="3200" dirty="0">
                <a:latin typeface="Arial" panose="020B0604020202020204" pitchFamily="34" charset="0"/>
                <a:cs typeface="Arial" panose="020B0604020202020204" pitchFamily="34" charset="0"/>
              </a:rPr>
              <a:t>Organization / WBS </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32</a:t>
            </a:fld>
            <a:endParaRPr lang="en-US" dirty="0"/>
          </a:p>
        </p:txBody>
      </p:sp>
      <p:sp>
        <p:nvSpPr>
          <p:cNvPr id="33" name="TextBox 32">
            <a:extLst>
              <a:ext uri="{FF2B5EF4-FFF2-40B4-BE49-F238E27FC236}">
                <a16:creationId xmlns:a16="http://schemas.microsoft.com/office/drawing/2014/main" id="{0C68E059-C432-4842-988F-F4541C250496}"/>
              </a:ext>
            </a:extLst>
          </p:cNvPr>
          <p:cNvSpPr txBox="1"/>
          <p:nvPr/>
        </p:nvSpPr>
        <p:spPr>
          <a:xfrm>
            <a:off x="5964646" y="3165948"/>
            <a:ext cx="3125745" cy="3046988"/>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Integrating Collaborators:</a:t>
            </a:r>
          </a:p>
          <a:p>
            <a:r>
              <a:rPr lang="en-US" sz="1600" dirty="0">
                <a:latin typeface="Arial" panose="020B0604020202020204" pitchFamily="34" charset="0"/>
                <a:cs typeface="Arial" panose="020B0604020202020204" pitchFamily="34" charset="0"/>
              </a:rPr>
              <a:t>Fold in users/collaborators as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L3/L4 technical point of contacts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Work Package owners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Example for EM Calorimetry:</a:t>
            </a:r>
          </a:p>
          <a:p>
            <a:r>
              <a:rPr lang="en-US" sz="1600" dirty="0">
                <a:latin typeface="Arial" panose="020B0604020202020204" pitchFamily="34" charset="0"/>
                <a:cs typeface="Arial" panose="020B0604020202020204" pitchFamily="34" charset="0"/>
              </a:rPr>
              <a:t>(L4) backward </a:t>
            </a:r>
            <a:r>
              <a:rPr lang="en-US" sz="1600" dirty="0" err="1">
                <a:latin typeface="Arial" panose="020B0604020202020204" pitchFamily="34" charset="0"/>
                <a:cs typeface="Arial" panose="020B0604020202020204" pitchFamily="34" charset="0"/>
              </a:rPr>
              <a:t>EMCal</a:t>
            </a:r>
            <a:endParaRPr lang="en-US" sz="1600"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(L5) will </a:t>
            </a:r>
            <a:r>
              <a:rPr lang="en-US" sz="1600" i="1" dirty="0">
                <a:latin typeface="Arial" panose="020B0604020202020204" pitchFamily="34" charset="0"/>
                <a:cs typeface="Arial" panose="020B0604020202020204" pitchFamily="34" charset="0"/>
              </a:rPr>
              <a:t>e.g. </a:t>
            </a:r>
            <a:r>
              <a:rPr lang="en-US" sz="1600" dirty="0">
                <a:latin typeface="Arial" panose="020B0604020202020204" pitchFamily="34" charset="0"/>
                <a:cs typeface="Arial" panose="020B0604020202020204" pitchFamily="34" charset="0"/>
              </a:rPr>
              <a:t>be Crystals, Sensors, Mechanics.</a:t>
            </a:r>
          </a:p>
          <a:p>
            <a:r>
              <a:rPr lang="en-US" sz="1600" dirty="0">
                <a:latin typeface="Arial" panose="020B0604020202020204" pitchFamily="34" charset="0"/>
                <a:cs typeface="Arial" panose="020B0604020202020204" pitchFamily="34" charset="0"/>
              </a:rPr>
              <a:t>(L4) Barrel </a:t>
            </a:r>
            <a:r>
              <a:rPr lang="en-US" sz="1600" dirty="0" err="1">
                <a:latin typeface="Arial" panose="020B0604020202020204" pitchFamily="34" charset="0"/>
                <a:cs typeface="Arial" panose="020B0604020202020204" pitchFamily="34" charset="0"/>
              </a:rPr>
              <a:t>EmCal</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(L4) forward </a:t>
            </a:r>
            <a:r>
              <a:rPr lang="en-US" sz="1600" dirty="0" err="1">
                <a:latin typeface="Arial" panose="020B0604020202020204" pitchFamily="34" charset="0"/>
                <a:cs typeface="Arial" panose="020B0604020202020204" pitchFamily="34" charset="0"/>
              </a:rPr>
              <a:t>EMCal</a:t>
            </a:r>
            <a:endParaRPr lang="en-US" sz="1600"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5A3B9CBB-DB47-6540-9536-3822F6586BC2}"/>
              </a:ext>
            </a:extLst>
          </p:cNvPr>
          <p:cNvPicPr>
            <a:picLocks noChangeAspect="1"/>
          </p:cNvPicPr>
          <p:nvPr/>
        </p:nvPicPr>
        <p:blipFill rotWithShape="1">
          <a:blip r:embed="rId3"/>
          <a:srcRect l="68563" t="32196" r="16435" b="12283"/>
          <a:stretch/>
        </p:blipFill>
        <p:spPr>
          <a:xfrm>
            <a:off x="92064" y="385413"/>
            <a:ext cx="3087292" cy="6442423"/>
          </a:xfrm>
          <a:prstGeom prst="rect">
            <a:avLst/>
          </a:prstGeom>
        </p:spPr>
      </p:pic>
      <p:sp>
        <p:nvSpPr>
          <p:cNvPr id="23" name="TextBox 22">
            <a:extLst>
              <a:ext uri="{FF2B5EF4-FFF2-40B4-BE49-F238E27FC236}">
                <a16:creationId xmlns:a16="http://schemas.microsoft.com/office/drawing/2014/main" id="{CAE97A50-D3C8-1D47-B130-EF4ACAC5EE09}"/>
              </a:ext>
            </a:extLst>
          </p:cNvPr>
          <p:cNvSpPr txBox="1"/>
          <p:nvPr/>
        </p:nvSpPr>
        <p:spPr>
          <a:xfrm>
            <a:off x="1243406" y="1571761"/>
            <a:ext cx="941283"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Level-2</a:t>
            </a:r>
          </a:p>
        </p:txBody>
      </p:sp>
      <p:sp>
        <p:nvSpPr>
          <p:cNvPr id="3" name="Rectangle 2">
            <a:extLst>
              <a:ext uri="{FF2B5EF4-FFF2-40B4-BE49-F238E27FC236}">
                <a16:creationId xmlns:a16="http://schemas.microsoft.com/office/drawing/2014/main" id="{B8E2219E-3CF7-FD44-894F-E713827BF655}"/>
              </a:ext>
            </a:extLst>
          </p:cNvPr>
          <p:cNvSpPr/>
          <p:nvPr/>
        </p:nvSpPr>
        <p:spPr>
          <a:xfrm>
            <a:off x="5337544" y="716876"/>
            <a:ext cx="1654628" cy="724037"/>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6.10.04 Particle</a:t>
            </a:r>
          </a:p>
          <a:p>
            <a:pPr algn="ctr"/>
            <a:r>
              <a:rPr lang="en-US" sz="1600" dirty="0">
                <a:latin typeface="Arial" panose="020B0604020202020204" pitchFamily="34" charset="0"/>
                <a:cs typeface="Arial" panose="020B0604020202020204" pitchFamily="34" charset="0"/>
              </a:rPr>
              <a:t>Identification</a:t>
            </a:r>
          </a:p>
          <a:p>
            <a:pPr algn="ctr"/>
            <a:r>
              <a:rPr lang="en-US" sz="1600" dirty="0">
                <a:solidFill>
                  <a:srgbClr val="FF0000"/>
                </a:solidFill>
                <a:latin typeface="Arial" panose="020B0604020202020204" pitchFamily="34" charset="0"/>
                <a:cs typeface="Arial" panose="020B0604020202020204" pitchFamily="34" charset="0"/>
              </a:rPr>
              <a:t>Level-3</a:t>
            </a:r>
          </a:p>
        </p:txBody>
      </p:sp>
      <p:sp>
        <p:nvSpPr>
          <p:cNvPr id="26" name="Rectangle 25">
            <a:extLst>
              <a:ext uri="{FF2B5EF4-FFF2-40B4-BE49-F238E27FC236}">
                <a16:creationId xmlns:a16="http://schemas.microsoft.com/office/drawing/2014/main" id="{015C24D3-0E49-0E40-BA6D-D606296DD722}"/>
              </a:ext>
            </a:extLst>
          </p:cNvPr>
          <p:cNvSpPr/>
          <p:nvPr/>
        </p:nvSpPr>
        <p:spPr>
          <a:xfrm>
            <a:off x="3311842" y="1670131"/>
            <a:ext cx="1370057" cy="626079"/>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6.10.04.01 Backward RICH</a:t>
            </a:r>
          </a:p>
          <a:p>
            <a:pPr algn="ctr"/>
            <a:r>
              <a:rPr lang="en-US" sz="1200" dirty="0">
                <a:solidFill>
                  <a:srgbClr val="FF0000"/>
                </a:solidFill>
                <a:latin typeface="Arial" panose="020B0604020202020204" pitchFamily="34" charset="0"/>
                <a:cs typeface="Arial" panose="020B0604020202020204" pitchFamily="34" charset="0"/>
              </a:rPr>
              <a:t>Level-4</a:t>
            </a:r>
          </a:p>
        </p:txBody>
      </p:sp>
      <p:sp>
        <p:nvSpPr>
          <p:cNvPr id="27" name="Rectangle 26">
            <a:extLst>
              <a:ext uri="{FF2B5EF4-FFF2-40B4-BE49-F238E27FC236}">
                <a16:creationId xmlns:a16="http://schemas.microsoft.com/office/drawing/2014/main" id="{E0EE9210-8C63-4D46-A3F5-B2C8FE449BBD}"/>
              </a:ext>
            </a:extLst>
          </p:cNvPr>
          <p:cNvSpPr/>
          <p:nvPr/>
        </p:nvSpPr>
        <p:spPr>
          <a:xfrm>
            <a:off x="4794805" y="1686629"/>
            <a:ext cx="1370053"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6.10.04.02 Barrel DIRC</a:t>
            </a:r>
          </a:p>
          <a:p>
            <a:pPr algn="ctr"/>
            <a:r>
              <a:rPr lang="en-US" sz="1200" dirty="0">
                <a:solidFill>
                  <a:srgbClr val="FF0000"/>
                </a:solidFill>
                <a:latin typeface="Arial" panose="020B0604020202020204" pitchFamily="34" charset="0"/>
                <a:cs typeface="Arial" panose="020B0604020202020204" pitchFamily="34" charset="0"/>
              </a:rPr>
              <a:t>Level-4</a:t>
            </a:r>
          </a:p>
        </p:txBody>
      </p:sp>
      <p:sp>
        <p:nvSpPr>
          <p:cNvPr id="28" name="Rectangle 27">
            <a:extLst>
              <a:ext uri="{FF2B5EF4-FFF2-40B4-BE49-F238E27FC236}">
                <a16:creationId xmlns:a16="http://schemas.microsoft.com/office/drawing/2014/main" id="{C52EFFA7-1700-1545-AA3D-0C9104AC131B}"/>
              </a:ext>
            </a:extLst>
          </p:cNvPr>
          <p:cNvSpPr/>
          <p:nvPr/>
        </p:nvSpPr>
        <p:spPr>
          <a:xfrm>
            <a:off x="6277764" y="1678251"/>
            <a:ext cx="1320878"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6.10.04.03 Forward RICH</a:t>
            </a:r>
          </a:p>
          <a:p>
            <a:pPr algn="ctr"/>
            <a:r>
              <a:rPr lang="en-US" sz="1200" dirty="0">
                <a:solidFill>
                  <a:srgbClr val="FF0000"/>
                </a:solidFill>
                <a:latin typeface="Arial" panose="020B0604020202020204" pitchFamily="34" charset="0"/>
                <a:cs typeface="Arial" panose="020B0604020202020204" pitchFamily="34" charset="0"/>
              </a:rPr>
              <a:t>Level-4</a:t>
            </a:r>
          </a:p>
        </p:txBody>
      </p:sp>
      <p:cxnSp>
        <p:nvCxnSpPr>
          <p:cNvPr id="8" name="Straight Arrow Connector 7">
            <a:extLst>
              <a:ext uri="{FF2B5EF4-FFF2-40B4-BE49-F238E27FC236}">
                <a16:creationId xmlns:a16="http://schemas.microsoft.com/office/drawing/2014/main" id="{11DD3BEF-FB38-B24E-8190-A9648DB14D5C}"/>
              </a:ext>
            </a:extLst>
          </p:cNvPr>
          <p:cNvCxnSpPr>
            <a:cxnSpLocks/>
            <a:endCxn id="26" idx="0"/>
          </p:cNvCxnSpPr>
          <p:nvPr/>
        </p:nvCxnSpPr>
        <p:spPr>
          <a:xfrm flipH="1">
            <a:off x="3996871" y="1427655"/>
            <a:ext cx="1399436" cy="2424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4F48092-10FF-D14A-B120-FF0D4F4AF7AB}"/>
              </a:ext>
            </a:extLst>
          </p:cNvPr>
          <p:cNvCxnSpPr>
            <a:cxnSpLocks/>
            <a:endCxn id="20" idx="0"/>
          </p:cNvCxnSpPr>
          <p:nvPr/>
        </p:nvCxnSpPr>
        <p:spPr>
          <a:xfrm>
            <a:off x="6992172" y="1447598"/>
            <a:ext cx="1343141" cy="2390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6FA6B2-DAE5-7442-A025-5A67C0031E09}"/>
              </a:ext>
            </a:extLst>
          </p:cNvPr>
          <p:cNvCxnSpPr>
            <a:cxnSpLocks/>
            <a:endCxn id="27" idx="0"/>
          </p:cNvCxnSpPr>
          <p:nvPr/>
        </p:nvCxnSpPr>
        <p:spPr>
          <a:xfrm flipH="1">
            <a:off x="5479832" y="1454284"/>
            <a:ext cx="270119" cy="2323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25960EF9-DCD9-A34C-A451-13E5A724628C}"/>
              </a:ext>
            </a:extLst>
          </p:cNvPr>
          <p:cNvSpPr txBox="1"/>
          <p:nvPr/>
        </p:nvSpPr>
        <p:spPr>
          <a:xfrm>
            <a:off x="3285876" y="3335109"/>
            <a:ext cx="2369075" cy="1384995"/>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WBS levels will go down to levels it is meaningful to accumulate cost and schedule variance. Each WBS level can have many Work Packages below.</a:t>
            </a:r>
          </a:p>
        </p:txBody>
      </p:sp>
      <p:cxnSp>
        <p:nvCxnSpPr>
          <p:cNvPr id="39" name="Straight Arrow Connector 38">
            <a:extLst>
              <a:ext uri="{FF2B5EF4-FFF2-40B4-BE49-F238E27FC236}">
                <a16:creationId xmlns:a16="http://schemas.microsoft.com/office/drawing/2014/main" id="{4B01B743-D939-504A-8E09-D46E39696F1B}"/>
              </a:ext>
            </a:extLst>
          </p:cNvPr>
          <p:cNvCxnSpPr>
            <a:cxnSpLocks/>
            <a:endCxn id="43" idx="0"/>
          </p:cNvCxnSpPr>
          <p:nvPr/>
        </p:nvCxnSpPr>
        <p:spPr>
          <a:xfrm>
            <a:off x="6035963" y="2287122"/>
            <a:ext cx="185316" cy="2783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701D222-622E-D746-9452-0D6418A57A38}"/>
              </a:ext>
            </a:extLst>
          </p:cNvPr>
          <p:cNvCxnSpPr>
            <a:cxnSpLocks/>
            <a:endCxn id="42" idx="0"/>
          </p:cNvCxnSpPr>
          <p:nvPr/>
        </p:nvCxnSpPr>
        <p:spPr>
          <a:xfrm flipH="1">
            <a:off x="4794805" y="2287122"/>
            <a:ext cx="139064" cy="272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8B6D131-044F-4847-BB2F-884B93AA7B50}"/>
              </a:ext>
            </a:extLst>
          </p:cNvPr>
          <p:cNvSpPr/>
          <p:nvPr/>
        </p:nvSpPr>
        <p:spPr>
          <a:xfrm>
            <a:off x="4174226" y="2560080"/>
            <a:ext cx="1241158"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6.10.04.01.01 DIRC-Photon-sensors</a:t>
            </a:r>
          </a:p>
          <a:p>
            <a:pPr algn="ctr"/>
            <a:r>
              <a:rPr lang="en-US" sz="900" dirty="0">
                <a:solidFill>
                  <a:srgbClr val="FF0000"/>
                </a:solidFill>
                <a:latin typeface="Arial" panose="020B0604020202020204" pitchFamily="34" charset="0"/>
                <a:cs typeface="Arial" panose="020B0604020202020204" pitchFamily="34" charset="0"/>
              </a:rPr>
              <a:t>Level-5</a:t>
            </a:r>
          </a:p>
        </p:txBody>
      </p:sp>
      <p:sp>
        <p:nvSpPr>
          <p:cNvPr id="43" name="Rectangle 42">
            <a:extLst>
              <a:ext uri="{FF2B5EF4-FFF2-40B4-BE49-F238E27FC236}">
                <a16:creationId xmlns:a16="http://schemas.microsoft.com/office/drawing/2014/main" id="{48AAA8A0-3AA1-F747-8A42-B74AE0C799CE}"/>
              </a:ext>
            </a:extLst>
          </p:cNvPr>
          <p:cNvSpPr/>
          <p:nvPr/>
        </p:nvSpPr>
        <p:spPr>
          <a:xfrm>
            <a:off x="5600700" y="2565455"/>
            <a:ext cx="1241158" cy="4876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Arial" panose="020B0604020202020204" pitchFamily="34" charset="0"/>
                <a:cs typeface="Arial" panose="020B0604020202020204" pitchFamily="34" charset="0"/>
              </a:rPr>
              <a:t>6.10.04.01.02 DIRC-Quartz-bars</a:t>
            </a:r>
          </a:p>
          <a:p>
            <a:pPr algn="ctr"/>
            <a:r>
              <a:rPr lang="en-US" sz="900" dirty="0">
                <a:solidFill>
                  <a:srgbClr val="FF0000"/>
                </a:solidFill>
                <a:latin typeface="Arial" panose="020B0604020202020204" pitchFamily="34" charset="0"/>
                <a:cs typeface="Arial" panose="020B0604020202020204" pitchFamily="34" charset="0"/>
              </a:rPr>
              <a:t>Level-5</a:t>
            </a:r>
          </a:p>
        </p:txBody>
      </p:sp>
      <p:sp>
        <p:nvSpPr>
          <p:cNvPr id="44" name="TextBox 43">
            <a:extLst>
              <a:ext uri="{FF2B5EF4-FFF2-40B4-BE49-F238E27FC236}">
                <a16:creationId xmlns:a16="http://schemas.microsoft.com/office/drawing/2014/main" id="{87C5CD06-4F8F-8843-BD3B-6588AAF1B09F}"/>
              </a:ext>
            </a:extLst>
          </p:cNvPr>
          <p:cNvSpPr txBox="1"/>
          <p:nvPr/>
        </p:nvSpPr>
        <p:spPr>
          <a:xfrm>
            <a:off x="1187109" y="1335464"/>
            <a:ext cx="1072730"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Rolf &amp; Elke</a:t>
            </a:r>
          </a:p>
        </p:txBody>
      </p:sp>
      <p:sp>
        <p:nvSpPr>
          <p:cNvPr id="20" name="Rectangle 19">
            <a:extLst>
              <a:ext uri="{FF2B5EF4-FFF2-40B4-BE49-F238E27FC236}">
                <a16:creationId xmlns:a16="http://schemas.microsoft.com/office/drawing/2014/main" id="{17C6A4DC-25C2-41CB-BDC2-37F8E3615F3E}"/>
              </a:ext>
            </a:extLst>
          </p:cNvPr>
          <p:cNvSpPr/>
          <p:nvPr/>
        </p:nvSpPr>
        <p:spPr>
          <a:xfrm>
            <a:off x="7711548" y="1686629"/>
            <a:ext cx="1247529" cy="61985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6.10.04.04 Time-of-Flight</a:t>
            </a:r>
          </a:p>
          <a:p>
            <a:pPr algn="ctr"/>
            <a:r>
              <a:rPr lang="en-US" sz="1200" dirty="0">
                <a:solidFill>
                  <a:srgbClr val="FF0000"/>
                </a:solidFill>
                <a:latin typeface="Arial" panose="020B0604020202020204" pitchFamily="34" charset="0"/>
                <a:cs typeface="Arial" panose="020B0604020202020204" pitchFamily="34" charset="0"/>
              </a:rPr>
              <a:t>Level-4</a:t>
            </a:r>
          </a:p>
        </p:txBody>
      </p:sp>
      <p:cxnSp>
        <p:nvCxnSpPr>
          <p:cNvPr id="35" name="Straight Arrow Connector 34">
            <a:extLst>
              <a:ext uri="{FF2B5EF4-FFF2-40B4-BE49-F238E27FC236}">
                <a16:creationId xmlns:a16="http://schemas.microsoft.com/office/drawing/2014/main" id="{5A7A86AD-0C16-475D-95C2-5A02CA40DA36}"/>
              </a:ext>
            </a:extLst>
          </p:cNvPr>
          <p:cNvCxnSpPr>
            <a:cxnSpLocks/>
            <a:endCxn id="28" idx="0"/>
          </p:cNvCxnSpPr>
          <p:nvPr/>
        </p:nvCxnSpPr>
        <p:spPr>
          <a:xfrm>
            <a:off x="6545002" y="1454284"/>
            <a:ext cx="393201" cy="2239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5D4591E-A227-B74C-B19D-BF1689FC9D15}"/>
              </a:ext>
            </a:extLst>
          </p:cNvPr>
          <p:cNvSpPr txBox="1"/>
          <p:nvPr/>
        </p:nvSpPr>
        <p:spPr>
          <a:xfrm>
            <a:off x="-1" y="7068"/>
            <a:ext cx="2259840" cy="307777"/>
          </a:xfrm>
          <a:prstGeom prst="rect">
            <a:avLst/>
          </a:prstGeom>
          <a:solidFill>
            <a:srgbClr val="24407B"/>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dirty="0"/>
              <a:t>Charge Question #2 &amp; #3</a:t>
            </a:r>
          </a:p>
        </p:txBody>
      </p:sp>
    </p:spTree>
    <p:extLst>
      <p:ext uri="{BB962C8B-B14F-4D97-AF65-F5344CB8AC3E}">
        <p14:creationId xmlns:p14="http://schemas.microsoft.com/office/powerpoint/2010/main" val="1685155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85075EF3-5158-4598-9B3E-4737B7D34A2D}"/>
              </a:ext>
            </a:extLst>
          </p:cNvPr>
          <p:cNvSpPr>
            <a:spLocks noGrp="1"/>
          </p:cNvSpPr>
          <p:nvPr>
            <p:ph type="title"/>
          </p:nvPr>
        </p:nvSpPr>
        <p:spPr>
          <a:xfrm>
            <a:off x="0" y="192128"/>
            <a:ext cx="9144000" cy="584306"/>
          </a:xfrm>
        </p:spPr>
        <p:txBody>
          <a:bodyPr>
            <a:noAutofit/>
          </a:bodyPr>
          <a:lstStyle/>
          <a:p>
            <a:r>
              <a:rPr lang="en-US" sz="3200" dirty="0">
                <a:latin typeface="Arial" panose="020B0604020202020204" pitchFamily="34" charset="0"/>
                <a:cs typeface="Arial" panose="020B0604020202020204" pitchFamily="34" charset="0"/>
              </a:rPr>
              <a:t>Integration of </a:t>
            </a:r>
            <a:r>
              <a:rPr lang="en-US" sz="3200" dirty="0" err="1">
                <a:latin typeface="Arial" panose="020B0604020202020204" pitchFamily="34" charset="0"/>
                <a:cs typeface="Arial" panose="020B0604020202020204" pitchFamily="34" charset="0"/>
              </a:rPr>
              <a:t>ePIC</a:t>
            </a:r>
            <a:r>
              <a:rPr lang="en-US" sz="3200" dirty="0">
                <a:latin typeface="Arial" panose="020B0604020202020204" pitchFamily="34" charset="0"/>
                <a:cs typeface="Arial" panose="020B0604020202020204" pitchFamily="34" charset="0"/>
              </a:rPr>
              <a:t> Collaboration and Project Example II: Si Detectors </a:t>
            </a:r>
          </a:p>
        </p:txBody>
      </p:sp>
      <p:sp>
        <p:nvSpPr>
          <p:cNvPr id="4" name="Slide Number Placeholder 3">
            <a:extLst>
              <a:ext uri="{FF2B5EF4-FFF2-40B4-BE49-F238E27FC236}">
                <a16:creationId xmlns:a16="http://schemas.microsoft.com/office/drawing/2014/main" id="{EED13A5E-75FB-4E00-9A69-E3B1CC0428EE}"/>
              </a:ext>
            </a:extLst>
          </p:cNvPr>
          <p:cNvSpPr>
            <a:spLocks noGrp="1"/>
          </p:cNvSpPr>
          <p:nvPr>
            <p:ph type="sldNum" sz="quarter" idx="12"/>
          </p:nvPr>
        </p:nvSpPr>
        <p:spPr/>
        <p:txBody>
          <a:bodyPr/>
          <a:lstStyle/>
          <a:p>
            <a:fld id="{893C5830-40F3-F04E-B2E3-10E6672BA8FF}" type="slidenum">
              <a:rPr lang="en-US" smtClean="0"/>
              <a:t>33</a:t>
            </a:fld>
            <a:endParaRPr lang="en-US" dirty="0"/>
          </a:p>
        </p:txBody>
      </p:sp>
      <p:sp>
        <p:nvSpPr>
          <p:cNvPr id="33" name="TextBox 32">
            <a:extLst>
              <a:ext uri="{FF2B5EF4-FFF2-40B4-BE49-F238E27FC236}">
                <a16:creationId xmlns:a16="http://schemas.microsoft.com/office/drawing/2014/main" id="{0C68E059-C432-4842-988F-F4541C250496}"/>
              </a:ext>
            </a:extLst>
          </p:cNvPr>
          <p:cNvSpPr txBox="1"/>
          <p:nvPr/>
        </p:nvSpPr>
        <p:spPr>
          <a:xfrm>
            <a:off x="3688811" y="2705842"/>
            <a:ext cx="5176513" cy="2554545"/>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Integrating Collaborators:</a:t>
            </a:r>
          </a:p>
          <a:p>
            <a:r>
              <a:rPr lang="en-US" sz="1600" dirty="0">
                <a:latin typeface="Arial" panose="020B0604020202020204" pitchFamily="34" charset="0"/>
                <a:cs typeface="Arial" panose="020B0604020202020204" pitchFamily="34" charset="0"/>
              </a:rPr>
              <a:t>6.10.03		L3-Manager: Brian </a:t>
            </a:r>
            <a:r>
              <a:rPr lang="en-US" sz="1600" dirty="0" err="1">
                <a:latin typeface="Arial" panose="020B0604020202020204" pitchFamily="34" charset="0"/>
                <a:cs typeface="Arial" panose="020B0604020202020204" pitchFamily="34" charset="0"/>
              </a:rPr>
              <a:t>Eng</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6.10.03.01	L4-Manager: Brian </a:t>
            </a:r>
            <a:r>
              <a:rPr lang="en-US" sz="1600" dirty="0" err="1">
                <a:latin typeface="Arial" panose="020B0604020202020204" pitchFamily="34" charset="0"/>
                <a:cs typeface="Arial" panose="020B0604020202020204" pitchFamily="34" charset="0"/>
              </a:rPr>
              <a:t>Eng</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L4 Technical Point-Of-Contact: Si consortium, one of the consortium leadership</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Laura </a:t>
            </a:r>
            <a:r>
              <a:rPr lang="en-US" sz="1600" dirty="0" err="1">
                <a:latin typeface="Arial" panose="020B0604020202020204" pitchFamily="34" charset="0"/>
                <a:cs typeface="Arial" panose="020B0604020202020204" pitchFamily="34" charset="0"/>
              </a:rPr>
              <a:t>Gonella</a:t>
            </a:r>
            <a:r>
              <a:rPr lang="en-US" sz="1600" dirty="0">
                <a:latin typeface="Arial" panose="020B0604020202020204" pitchFamily="34" charset="0"/>
                <a:cs typeface="Arial" panose="020B0604020202020204" pitchFamily="34" charset="0"/>
              </a:rPr>
              <a:t> (U Birmingham)</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Ernst </a:t>
            </a:r>
            <a:r>
              <a:rPr lang="en-US" sz="1600" dirty="0" err="1">
                <a:latin typeface="Arial" panose="020B0604020202020204" pitchFamily="34" charset="0"/>
                <a:cs typeface="Arial" panose="020B0604020202020204" pitchFamily="34" charset="0"/>
              </a:rPr>
              <a:t>Sichtermann</a:t>
            </a:r>
            <a:r>
              <a:rPr lang="en-US" sz="1600" dirty="0">
                <a:latin typeface="Arial" panose="020B0604020202020204" pitchFamily="34" charset="0"/>
                <a:cs typeface="Arial" panose="020B0604020202020204" pitchFamily="34" charset="0"/>
              </a:rPr>
              <a:t> (LBNL)</a:t>
            </a:r>
          </a:p>
          <a:p>
            <a:pPr marL="1200150" lvl="2"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Giacomo </a:t>
            </a:r>
            <a:r>
              <a:rPr lang="en-US" sz="1600" dirty="0" err="1">
                <a:latin typeface="Arial" panose="020B0604020202020204" pitchFamily="34" charset="0"/>
                <a:cs typeface="Arial" panose="020B0604020202020204" pitchFamily="34" charset="0"/>
              </a:rPr>
              <a:t>Contin</a:t>
            </a:r>
            <a:r>
              <a:rPr lang="en-US" sz="1600" dirty="0">
                <a:latin typeface="Arial" panose="020B0604020202020204" pitchFamily="34" charset="0"/>
                <a:cs typeface="Arial" panose="020B0604020202020204" pitchFamily="34" charset="0"/>
              </a:rPr>
              <a:t> (INFN Trieste)</a:t>
            </a:r>
          </a:p>
          <a:p>
            <a:r>
              <a:rPr lang="en-US" sz="1600" dirty="0">
                <a:latin typeface="Arial" panose="020B0604020202020204" pitchFamily="34" charset="0"/>
                <a:cs typeface="Arial" panose="020B0604020202020204" pitchFamily="34" charset="0"/>
              </a:rPr>
              <a:t>Work Package Owners: TBD</a:t>
            </a:r>
          </a:p>
          <a:p>
            <a:endParaRPr lang="en-US" sz="1600"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5A3B9CBB-DB47-6540-9536-3822F6586BC2}"/>
              </a:ext>
            </a:extLst>
          </p:cNvPr>
          <p:cNvPicPr>
            <a:picLocks noChangeAspect="1"/>
          </p:cNvPicPr>
          <p:nvPr/>
        </p:nvPicPr>
        <p:blipFill rotWithShape="1">
          <a:blip r:embed="rId3"/>
          <a:srcRect l="68563" t="32196" r="16435" b="12283"/>
          <a:stretch/>
        </p:blipFill>
        <p:spPr>
          <a:xfrm>
            <a:off x="92064" y="385413"/>
            <a:ext cx="3087292" cy="6442423"/>
          </a:xfrm>
          <a:prstGeom prst="rect">
            <a:avLst/>
          </a:prstGeom>
        </p:spPr>
      </p:pic>
      <p:sp>
        <p:nvSpPr>
          <p:cNvPr id="23" name="TextBox 22">
            <a:extLst>
              <a:ext uri="{FF2B5EF4-FFF2-40B4-BE49-F238E27FC236}">
                <a16:creationId xmlns:a16="http://schemas.microsoft.com/office/drawing/2014/main" id="{CAE97A50-D3C8-1D47-B130-EF4ACAC5EE09}"/>
              </a:ext>
            </a:extLst>
          </p:cNvPr>
          <p:cNvSpPr txBox="1"/>
          <p:nvPr/>
        </p:nvSpPr>
        <p:spPr>
          <a:xfrm>
            <a:off x="1243406" y="1571761"/>
            <a:ext cx="941283" cy="369332"/>
          </a:xfrm>
          <a:prstGeom prst="rect">
            <a:avLst/>
          </a:prstGeom>
          <a:noFill/>
        </p:spPr>
        <p:txBody>
          <a:bodyPr wrap="none" rtlCol="0">
            <a:spAutoFit/>
          </a:bodyPr>
          <a:lstStyle/>
          <a:p>
            <a:r>
              <a:rPr lang="en-US" dirty="0">
                <a:solidFill>
                  <a:srgbClr val="FF0000"/>
                </a:solidFill>
                <a:latin typeface="Arial" panose="020B0604020202020204" pitchFamily="34" charset="0"/>
                <a:cs typeface="Arial" panose="020B0604020202020204" pitchFamily="34" charset="0"/>
              </a:rPr>
              <a:t>Level-2</a:t>
            </a:r>
          </a:p>
        </p:txBody>
      </p:sp>
      <p:sp>
        <p:nvSpPr>
          <p:cNvPr id="3" name="Rectangle 2">
            <a:extLst>
              <a:ext uri="{FF2B5EF4-FFF2-40B4-BE49-F238E27FC236}">
                <a16:creationId xmlns:a16="http://schemas.microsoft.com/office/drawing/2014/main" id="{B8E2219E-3CF7-FD44-894F-E713827BF655}"/>
              </a:ext>
            </a:extLst>
          </p:cNvPr>
          <p:cNvSpPr/>
          <p:nvPr/>
        </p:nvSpPr>
        <p:spPr>
          <a:xfrm>
            <a:off x="5058868" y="996646"/>
            <a:ext cx="1654628" cy="72294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6.10.03 Tracking</a:t>
            </a:r>
          </a:p>
          <a:p>
            <a:pPr algn="ctr"/>
            <a:r>
              <a:rPr lang="en-US" sz="1600" dirty="0">
                <a:solidFill>
                  <a:srgbClr val="FF0000"/>
                </a:solidFill>
                <a:latin typeface="Arial" panose="020B0604020202020204" pitchFamily="34" charset="0"/>
                <a:cs typeface="Arial" panose="020B0604020202020204" pitchFamily="34" charset="0"/>
              </a:rPr>
              <a:t>Level-3</a:t>
            </a:r>
          </a:p>
        </p:txBody>
      </p:sp>
      <p:sp>
        <p:nvSpPr>
          <p:cNvPr id="26" name="Rectangle 25">
            <a:extLst>
              <a:ext uri="{FF2B5EF4-FFF2-40B4-BE49-F238E27FC236}">
                <a16:creationId xmlns:a16="http://schemas.microsoft.com/office/drawing/2014/main" id="{015C24D3-0E49-0E40-BA6D-D606296DD722}"/>
              </a:ext>
            </a:extLst>
          </p:cNvPr>
          <p:cNvSpPr/>
          <p:nvPr/>
        </p:nvSpPr>
        <p:spPr>
          <a:xfrm>
            <a:off x="3688811" y="2000762"/>
            <a:ext cx="1370057" cy="696393"/>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6.10.03.01 Silicon Vertex Tracker</a:t>
            </a:r>
          </a:p>
          <a:p>
            <a:pPr algn="ctr"/>
            <a:r>
              <a:rPr lang="en-US" sz="1200" dirty="0">
                <a:solidFill>
                  <a:srgbClr val="FF0000"/>
                </a:solidFill>
                <a:latin typeface="Arial" panose="020B0604020202020204" pitchFamily="34" charset="0"/>
                <a:cs typeface="Arial" panose="020B0604020202020204" pitchFamily="34" charset="0"/>
              </a:rPr>
              <a:t>Level-4</a:t>
            </a:r>
          </a:p>
        </p:txBody>
      </p:sp>
      <p:sp>
        <p:nvSpPr>
          <p:cNvPr id="27" name="Rectangle 26">
            <a:extLst>
              <a:ext uri="{FF2B5EF4-FFF2-40B4-BE49-F238E27FC236}">
                <a16:creationId xmlns:a16="http://schemas.microsoft.com/office/drawing/2014/main" id="{E0EE9210-8C63-4D46-A3F5-B2C8FE449BBD}"/>
              </a:ext>
            </a:extLst>
          </p:cNvPr>
          <p:cNvSpPr/>
          <p:nvPr/>
        </p:nvSpPr>
        <p:spPr>
          <a:xfrm>
            <a:off x="6713496" y="2000762"/>
            <a:ext cx="1370053" cy="696393"/>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6.10.03.02 MPGD Tracking</a:t>
            </a:r>
          </a:p>
          <a:p>
            <a:pPr algn="ctr"/>
            <a:r>
              <a:rPr lang="en-US" sz="1200" dirty="0">
                <a:solidFill>
                  <a:srgbClr val="FF0000"/>
                </a:solidFill>
                <a:latin typeface="Arial" panose="020B0604020202020204" pitchFamily="34" charset="0"/>
                <a:cs typeface="Arial" panose="020B0604020202020204" pitchFamily="34" charset="0"/>
              </a:rPr>
              <a:t>Level-4</a:t>
            </a:r>
          </a:p>
        </p:txBody>
      </p:sp>
      <p:cxnSp>
        <p:nvCxnSpPr>
          <p:cNvPr id="8" name="Straight Arrow Connector 7">
            <a:extLst>
              <a:ext uri="{FF2B5EF4-FFF2-40B4-BE49-F238E27FC236}">
                <a16:creationId xmlns:a16="http://schemas.microsoft.com/office/drawing/2014/main" id="{11DD3BEF-FB38-B24E-8190-A9648DB14D5C}"/>
              </a:ext>
            </a:extLst>
          </p:cNvPr>
          <p:cNvCxnSpPr>
            <a:cxnSpLocks/>
            <a:stCxn id="3" idx="2"/>
            <a:endCxn id="26" idx="0"/>
          </p:cNvCxnSpPr>
          <p:nvPr/>
        </p:nvCxnSpPr>
        <p:spPr>
          <a:xfrm flipH="1">
            <a:off x="4373840" y="1719587"/>
            <a:ext cx="1512342" cy="281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66FA6B2-DAE5-7442-A025-5A67C0031E09}"/>
              </a:ext>
            </a:extLst>
          </p:cNvPr>
          <p:cNvCxnSpPr>
            <a:cxnSpLocks/>
            <a:stCxn id="3" idx="2"/>
            <a:endCxn id="27" idx="0"/>
          </p:cNvCxnSpPr>
          <p:nvPr/>
        </p:nvCxnSpPr>
        <p:spPr>
          <a:xfrm>
            <a:off x="5886182" y="1719587"/>
            <a:ext cx="1512341" cy="281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7C5CD06-4F8F-8843-BD3B-6588AAF1B09F}"/>
              </a:ext>
            </a:extLst>
          </p:cNvPr>
          <p:cNvSpPr txBox="1"/>
          <p:nvPr/>
        </p:nvSpPr>
        <p:spPr>
          <a:xfrm>
            <a:off x="1187109" y="1335464"/>
            <a:ext cx="1072730" cy="307777"/>
          </a:xfrm>
          <a:prstGeom prst="rect">
            <a:avLst/>
          </a:prstGeom>
          <a:noFill/>
        </p:spPr>
        <p:txBody>
          <a:bodyPr wrap="none" rtlCol="0">
            <a:spAutoFit/>
          </a:bodyPr>
          <a:lstStyle/>
          <a:p>
            <a:r>
              <a:rPr lang="en-US" sz="1400" dirty="0">
                <a:solidFill>
                  <a:schemeClr val="bg1"/>
                </a:solidFill>
                <a:latin typeface="Arial" panose="020B0604020202020204" pitchFamily="34" charset="0"/>
                <a:cs typeface="Arial" panose="020B0604020202020204" pitchFamily="34" charset="0"/>
              </a:rPr>
              <a:t>Rolf &amp; Elke</a:t>
            </a:r>
          </a:p>
        </p:txBody>
      </p:sp>
      <p:sp>
        <p:nvSpPr>
          <p:cNvPr id="36" name="TextBox 35">
            <a:extLst>
              <a:ext uri="{FF2B5EF4-FFF2-40B4-BE49-F238E27FC236}">
                <a16:creationId xmlns:a16="http://schemas.microsoft.com/office/drawing/2014/main" id="{0C68E059-C432-4842-988F-F4541C250496}"/>
              </a:ext>
            </a:extLst>
          </p:cNvPr>
          <p:cNvSpPr txBox="1"/>
          <p:nvPr/>
        </p:nvSpPr>
        <p:spPr>
          <a:xfrm>
            <a:off x="3688810" y="4957314"/>
            <a:ext cx="5176513" cy="830997"/>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Timeline:</a:t>
            </a:r>
          </a:p>
          <a:p>
            <a:r>
              <a:rPr lang="en-US" sz="1600" dirty="0">
                <a:latin typeface="Arial" panose="020B0604020202020204" pitchFamily="34" charset="0"/>
                <a:cs typeface="Arial" panose="020B0604020202020204" pitchFamily="34" charset="0"/>
              </a:rPr>
              <a:t>Silicon is not a long-lead procurement so a draft in-kind agreement should be in place at the CD-2 review.</a:t>
            </a:r>
          </a:p>
        </p:txBody>
      </p:sp>
      <p:sp>
        <p:nvSpPr>
          <p:cNvPr id="38" name="TextBox 37">
            <a:extLst>
              <a:ext uri="{FF2B5EF4-FFF2-40B4-BE49-F238E27FC236}">
                <a16:creationId xmlns:a16="http://schemas.microsoft.com/office/drawing/2014/main" id="{25960EF9-DCD9-A34C-A451-13E5A724628C}"/>
              </a:ext>
            </a:extLst>
          </p:cNvPr>
          <p:cNvSpPr txBox="1"/>
          <p:nvPr/>
        </p:nvSpPr>
        <p:spPr>
          <a:xfrm>
            <a:off x="4008888" y="5911614"/>
            <a:ext cx="4536355" cy="954107"/>
          </a:xfrm>
          <a:prstGeom prst="rect">
            <a:avLst/>
          </a:prstGeom>
          <a:solidFill>
            <a:schemeClr val="bg1"/>
          </a:solidFill>
          <a:ln>
            <a:solidFill>
              <a:schemeClr val="tx1"/>
            </a:solidFill>
          </a:ln>
        </p:spPr>
        <p:txBody>
          <a:bodyPr wrap="square" rtlCol="0">
            <a:spAutoFit/>
          </a:bodyPr>
          <a:lstStyle/>
          <a:p>
            <a:r>
              <a:rPr lang="en-US" sz="1400" i="1" dirty="0">
                <a:latin typeface="Arial" panose="020B0604020202020204" pitchFamily="34" charset="0"/>
                <a:cs typeface="Arial" panose="020B0604020202020204" pitchFamily="34" charset="0"/>
              </a:rPr>
              <a:t>We will need a control account manager (CAM) at each WBS level. WBS levels  go down to where it is meaningful to accumulate cost and schedule variance. There can be many Work Packages below.</a:t>
            </a:r>
          </a:p>
        </p:txBody>
      </p:sp>
    </p:spTree>
    <p:extLst>
      <p:ext uri="{BB962C8B-B14F-4D97-AF65-F5344CB8AC3E}">
        <p14:creationId xmlns:p14="http://schemas.microsoft.com/office/powerpoint/2010/main" val="2507359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90FF56-296D-5546-95D6-34EA38528839}"/>
              </a:ext>
            </a:extLst>
          </p:cNvPr>
          <p:cNvSpPr>
            <a:spLocks noGrp="1"/>
          </p:cNvSpPr>
          <p:nvPr>
            <p:ph type="title"/>
          </p:nvPr>
        </p:nvSpPr>
        <p:spPr>
          <a:xfrm>
            <a:off x="0" y="-1047"/>
            <a:ext cx="9144000" cy="584669"/>
          </a:xfrm>
        </p:spPr>
        <p:txBody>
          <a:bodyPr>
            <a:normAutofit/>
          </a:bodyPr>
          <a:lstStyle/>
          <a:p>
            <a:r>
              <a:rPr lang="en-US" dirty="0"/>
              <a:t>The EIC General Purpose Detector</a:t>
            </a:r>
          </a:p>
        </p:txBody>
      </p:sp>
      <p:sp>
        <p:nvSpPr>
          <p:cNvPr id="2" name="Slide Number Placeholder 1"/>
          <p:cNvSpPr>
            <a:spLocks noGrp="1"/>
          </p:cNvSpPr>
          <p:nvPr>
            <p:ph type="sldNum" sz="quarter" idx="12"/>
          </p:nvPr>
        </p:nvSpPr>
        <p:spPr/>
        <p:txBody>
          <a:bodyPr/>
          <a:lstStyle/>
          <a:p>
            <a:fld id="{87034D8C-3CB4-402A-BC46-2AB14C0FE90A}" type="slidenum">
              <a:rPr lang="en-US" smtClean="0"/>
              <a:pPr/>
              <a:t>34</a:t>
            </a:fld>
            <a:endParaRPr lang="en-US"/>
          </a:p>
        </p:txBody>
      </p:sp>
      <p:sp>
        <p:nvSpPr>
          <p:cNvPr id="3" name="TextBox 2"/>
          <p:cNvSpPr txBox="1"/>
          <p:nvPr/>
        </p:nvSpPr>
        <p:spPr>
          <a:xfrm>
            <a:off x="453016" y="545205"/>
            <a:ext cx="6554743" cy="6217087"/>
          </a:xfrm>
          <a:prstGeom prst="rect">
            <a:avLst/>
          </a:prstGeom>
          <a:noFill/>
        </p:spPr>
        <p:txBody>
          <a:bodyPr wrap="none" rtlCol="0">
            <a:spAutoFit/>
          </a:bodyPr>
          <a:lstStyle/>
          <a:p>
            <a:r>
              <a:rPr lang="en-US" sz="1400" b="1" dirty="0">
                <a:solidFill>
                  <a:srgbClr val="0432FF"/>
                </a:solidFill>
                <a:latin typeface="+mj-lt"/>
              </a:rPr>
              <a:t>Vertex detector </a:t>
            </a:r>
            <a:r>
              <a:rPr lang="en-US" sz="1400" dirty="0">
                <a:latin typeface="+mj-lt"/>
                <a:cs typeface="Times New Roman" panose="02020603050405020304" pitchFamily="18" charset="0"/>
              </a:rPr>
              <a:t>→</a:t>
            </a:r>
            <a:r>
              <a:rPr lang="en-US" sz="1400" dirty="0">
                <a:latin typeface="+mj-lt"/>
              </a:rPr>
              <a:t> </a:t>
            </a:r>
            <a:r>
              <a:rPr lang="en-US" sz="1200" dirty="0">
                <a:latin typeface="+mj-lt"/>
              </a:rPr>
              <a:t>Identify primary and secondary vertices, </a:t>
            </a:r>
          </a:p>
          <a:p>
            <a:pPr marR="41275" lvl="1">
              <a:buClr>
                <a:srgbClr val="0432FF"/>
              </a:buClr>
              <a:buSzPct val="100000"/>
              <a:defRPr sz="2200">
                <a:solidFill>
                  <a:srgbClr val="000000"/>
                </a:solidFill>
                <a:uFill>
                  <a:solidFill>
                    <a:srgbClr val="000000"/>
                  </a:solidFill>
                </a:uFill>
                <a:latin typeface="+mn-lt"/>
                <a:ea typeface="+mn-ea"/>
                <a:cs typeface="+mn-cs"/>
                <a:sym typeface="Arial"/>
              </a:defRPr>
            </a:pPr>
            <a:r>
              <a:rPr lang="en-US" sz="1200" dirty="0">
                <a:solidFill>
                  <a:srgbClr val="000000"/>
                </a:solidFill>
                <a:uFill>
                  <a:solidFill>
                    <a:srgbClr val="000000"/>
                  </a:solidFill>
                </a:uFill>
                <a:latin typeface="+mj-lt"/>
                <a:sym typeface="Arial"/>
              </a:rPr>
              <a:t>Low material budget: 0.05% X/X</a:t>
            </a:r>
            <a:r>
              <a:rPr lang="en-US" sz="1200" baseline="-25000" dirty="0">
                <a:solidFill>
                  <a:srgbClr val="000000"/>
                </a:solidFill>
                <a:uFill>
                  <a:solidFill>
                    <a:srgbClr val="000000"/>
                  </a:solidFill>
                </a:uFill>
                <a:latin typeface="+mj-lt"/>
                <a:sym typeface="Arial"/>
              </a:rPr>
              <a:t>0</a:t>
            </a:r>
            <a:r>
              <a:rPr lang="en-US" sz="1200" dirty="0">
                <a:solidFill>
                  <a:srgbClr val="000000"/>
                </a:solidFill>
                <a:uFill>
                  <a:solidFill>
                    <a:srgbClr val="000000"/>
                  </a:solidFill>
                </a:uFill>
                <a:latin typeface="+mj-lt"/>
                <a:sym typeface="Arial"/>
              </a:rPr>
              <a:t> per layer; </a:t>
            </a:r>
          </a:p>
          <a:p>
            <a:pPr marR="41275" lvl="1">
              <a:buClr>
                <a:srgbClr val="0432FF"/>
              </a:buClr>
              <a:buSzPct val="100000"/>
              <a:defRPr sz="2200">
                <a:solidFill>
                  <a:srgbClr val="000000"/>
                </a:solidFill>
                <a:uFill>
                  <a:solidFill>
                    <a:srgbClr val="000000"/>
                  </a:solidFill>
                </a:uFill>
                <a:latin typeface="+mn-lt"/>
                <a:ea typeface="+mn-ea"/>
                <a:cs typeface="+mn-cs"/>
                <a:sym typeface="Arial"/>
              </a:defRPr>
            </a:pPr>
            <a:r>
              <a:rPr lang="en-US" sz="1200" dirty="0">
                <a:solidFill>
                  <a:srgbClr val="000000"/>
                </a:solidFill>
                <a:uFill>
                  <a:solidFill>
                    <a:srgbClr val="000000"/>
                  </a:solidFill>
                </a:uFill>
                <a:latin typeface="+mj-lt"/>
                <a:sym typeface="Arial"/>
              </a:rPr>
              <a:t>High spatial resolution: 1</a:t>
            </a:r>
            <a:r>
              <a:rPr lang="en-US" sz="1200" dirty="0">
                <a:solidFill>
                  <a:srgbClr val="000000"/>
                </a:solidFill>
                <a:uFill>
                  <a:solidFill>
                    <a:srgbClr val="000000"/>
                  </a:solidFill>
                </a:uFill>
                <a:latin typeface="+mj-lt"/>
                <a:cs typeface="Symbol" charset="2"/>
                <a:sym typeface="Arial"/>
              </a:rPr>
              <a:t>0 </a:t>
            </a:r>
            <a:r>
              <a:rPr lang="en-US" sz="1200" dirty="0">
                <a:solidFill>
                  <a:srgbClr val="000000"/>
                </a:solidFill>
                <a:uFill>
                  <a:solidFill>
                    <a:srgbClr val="000000"/>
                  </a:solidFill>
                </a:uFill>
                <a:latin typeface="Symbol" pitchFamily="2" charset="2"/>
                <a:cs typeface="Symbol" charset="2"/>
                <a:sym typeface="Arial"/>
              </a:rPr>
              <a:t>m</a:t>
            </a:r>
            <a:r>
              <a:rPr lang="en-US" sz="1200" dirty="0">
                <a:solidFill>
                  <a:srgbClr val="000000"/>
                </a:solidFill>
                <a:uFill>
                  <a:solidFill>
                    <a:srgbClr val="000000"/>
                  </a:solidFill>
                </a:uFill>
                <a:latin typeface="+mj-lt"/>
                <a:cs typeface="Symbol" charset="2"/>
                <a:sym typeface="Arial"/>
              </a:rPr>
              <a:t>m pitch </a:t>
            </a:r>
            <a:r>
              <a:rPr lang="en-US" sz="1200" dirty="0">
                <a:latin typeface="+mj-lt"/>
                <a:sym typeface="Arial"/>
              </a:rPr>
              <a:t>CMOS Monolithic Active Pixel Sensor </a:t>
            </a:r>
            <a:endParaRPr lang="en-US" sz="600" b="1" dirty="0">
              <a:solidFill>
                <a:srgbClr val="0432FF"/>
              </a:solidFill>
              <a:latin typeface="+mj-lt"/>
            </a:endParaRPr>
          </a:p>
          <a:p>
            <a:pPr marR="41275">
              <a:buClr>
                <a:srgbClr val="0432FF"/>
              </a:buClr>
              <a:buSzPct val="100000"/>
              <a:defRPr sz="2200">
                <a:solidFill>
                  <a:srgbClr val="000000"/>
                </a:solidFill>
                <a:uFill>
                  <a:solidFill>
                    <a:srgbClr val="000000"/>
                  </a:solidFill>
                </a:uFill>
                <a:latin typeface="+mn-lt"/>
                <a:ea typeface="+mn-ea"/>
                <a:cs typeface="+mn-cs"/>
                <a:sym typeface="Arial"/>
              </a:defRPr>
            </a:pPr>
            <a:r>
              <a:rPr lang="en-US" sz="1400" b="1" dirty="0">
                <a:solidFill>
                  <a:srgbClr val="0432FF"/>
                </a:solidFill>
                <a:latin typeface="+mj-lt"/>
              </a:rPr>
              <a:t>Central tracker </a:t>
            </a:r>
            <a:r>
              <a:rPr lang="en-US" sz="1400" dirty="0">
                <a:latin typeface="+mj-lt"/>
                <a:cs typeface="Times New Roman" panose="02020603050405020304" pitchFamily="18" charset="0"/>
              </a:rPr>
              <a:t>→</a:t>
            </a:r>
            <a:r>
              <a:rPr lang="en-US" sz="1400" dirty="0">
                <a:latin typeface="+mj-lt"/>
              </a:rPr>
              <a:t> </a:t>
            </a:r>
            <a:r>
              <a:rPr lang="en-US" sz="1200" dirty="0">
                <a:latin typeface="+mj-lt"/>
              </a:rPr>
              <a:t>Measure charged track momenta</a:t>
            </a:r>
          </a:p>
          <a:p>
            <a:pPr lvl="1"/>
            <a:r>
              <a:rPr lang="en-US" sz="1200" dirty="0">
                <a:latin typeface="+mj-lt"/>
              </a:rPr>
              <a:t>MAPS – tracking layers in combination with micro pattern gas detectors</a:t>
            </a:r>
          </a:p>
          <a:p>
            <a:pPr lvl="1"/>
            <a:r>
              <a:rPr lang="en-US" sz="1200" dirty="0">
                <a:latin typeface="+mj-lt"/>
              </a:rPr>
              <a:t>MPGD: </a:t>
            </a:r>
            <a:r>
              <a:rPr lang="en-US" sz="1200" dirty="0">
                <a:latin typeface="Symbol" pitchFamily="2" charset="2"/>
              </a:rPr>
              <a:t>m</a:t>
            </a:r>
            <a:r>
              <a:rPr lang="en-US" sz="1200" dirty="0">
                <a:latin typeface="+mj-lt"/>
              </a:rPr>
              <a:t>-</a:t>
            </a:r>
            <a:r>
              <a:rPr lang="en-US" sz="1200" dirty="0" err="1">
                <a:latin typeface="+mj-lt"/>
              </a:rPr>
              <a:t>RWell</a:t>
            </a:r>
            <a:r>
              <a:rPr lang="en-US" sz="1200" dirty="0">
                <a:latin typeface="+mj-lt"/>
              </a:rPr>
              <a:t> or </a:t>
            </a:r>
            <a:r>
              <a:rPr lang="en-US" sz="1200" dirty="0" err="1">
                <a:latin typeface="+mj-lt"/>
              </a:rPr>
              <a:t>MicroMegas</a:t>
            </a:r>
            <a:endParaRPr lang="en-US" sz="600" dirty="0">
              <a:latin typeface="+mj-lt"/>
            </a:endParaRPr>
          </a:p>
          <a:p>
            <a:r>
              <a:rPr lang="en-US" sz="1400" b="1" dirty="0">
                <a:solidFill>
                  <a:srgbClr val="0432FF"/>
                </a:solidFill>
                <a:latin typeface="+mj-lt"/>
              </a:rPr>
              <a:t>electron and hadron endcap tracker </a:t>
            </a:r>
            <a:r>
              <a:rPr lang="en-US" sz="1400" dirty="0">
                <a:latin typeface="+mj-lt"/>
                <a:cs typeface="Times New Roman" panose="02020603050405020304" pitchFamily="18" charset="0"/>
              </a:rPr>
              <a:t>→</a:t>
            </a:r>
            <a:r>
              <a:rPr lang="en-US" sz="1400" dirty="0">
                <a:latin typeface="+mj-lt"/>
              </a:rPr>
              <a:t> </a:t>
            </a:r>
            <a:r>
              <a:rPr lang="en-US" sz="1200" dirty="0">
                <a:latin typeface="+mj-lt"/>
              </a:rPr>
              <a:t>Measure charged track momenta</a:t>
            </a:r>
          </a:p>
          <a:p>
            <a:pPr lvl="1"/>
            <a:r>
              <a:rPr lang="en-US" sz="1200" dirty="0">
                <a:latin typeface="+mj-lt"/>
              </a:rPr>
              <a:t>MAPS – disks in combination with micro pattern gas detectors</a:t>
            </a:r>
          </a:p>
          <a:p>
            <a:endParaRPr lang="en-US" sz="600" dirty="0">
              <a:latin typeface="+mj-lt"/>
            </a:endParaRPr>
          </a:p>
          <a:p>
            <a:r>
              <a:rPr lang="en-US" sz="1400" b="1" dirty="0">
                <a:solidFill>
                  <a:srgbClr val="0432FF"/>
                </a:solidFill>
                <a:latin typeface="+mj-lt"/>
              </a:rPr>
              <a:t>Particle Identification</a:t>
            </a:r>
            <a:r>
              <a:rPr lang="en-US" sz="1400" dirty="0">
                <a:solidFill>
                  <a:srgbClr val="0432FF"/>
                </a:solidFill>
                <a:latin typeface="+mj-lt"/>
              </a:rPr>
              <a:t> </a:t>
            </a:r>
            <a:r>
              <a:rPr lang="en-US" sz="1400" dirty="0">
                <a:latin typeface="+mj-lt"/>
                <a:cs typeface="Times New Roman" panose="02020603050405020304" pitchFamily="18" charset="0"/>
              </a:rPr>
              <a:t>→</a:t>
            </a:r>
            <a:r>
              <a:rPr lang="en-US" sz="1400" dirty="0">
                <a:latin typeface="+mj-lt"/>
              </a:rPr>
              <a:t> </a:t>
            </a:r>
            <a:r>
              <a:rPr lang="en-US" sz="1200" dirty="0">
                <a:latin typeface="+mj-lt"/>
              </a:rPr>
              <a:t>pion, kaon, proton separation on track level</a:t>
            </a:r>
            <a:endParaRPr lang="en-US" sz="1400" dirty="0">
              <a:latin typeface="+mj-lt"/>
            </a:endParaRPr>
          </a:p>
          <a:p>
            <a:pPr lvl="1"/>
            <a:r>
              <a:rPr lang="en-US" sz="1200" dirty="0">
                <a:latin typeface="+mj-lt"/>
              </a:rPr>
              <a:t>RICH detectors (modular and dual radiator RICH, DIRC) &amp; Time-of-Flight</a:t>
            </a:r>
          </a:p>
          <a:p>
            <a:pPr lvl="1"/>
            <a:r>
              <a:rPr lang="en-US" sz="1200" dirty="0">
                <a:latin typeface="+mj-lt"/>
              </a:rPr>
              <a:t>high resolution timing detectors (LAPPS, LGAD) 10 – 30 </a:t>
            </a:r>
            <a:r>
              <a:rPr lang="en-US" sz="1200" dirty="0" err="1">
                <a:latin typeface="+mj-lt"/>
              </a:rPr>
              <a:t>ps</a:t>
            </a:r>
            <a:endParaRPr lang="en-US" sz="1200" dirty="0">
              <a:latin typeface="+mj-lt"/>
            </a:endParaRPr>
          </a:p>
          <a:p>
            <a:pPr lvl="1"/>
            <a:r>
              <a:rPr lang="en-US" sz="1200" dirty="0">
                <a:latin typeface="+mj-lt"/>
              </a:rPr>
              <a:t>novel photon sensors: </a:t>
            </a:r>
            <a:r>
              <a:rPr lang="en-US" sz="1200" dirty="0">
                <a:solidFill>
                  <a:srgbClr val="000000"/>
                </a:solidFill>
                <a:uFill>
                  <a:solidFill>
                    <a:srgbClr val="000000"/>
                  </a:solidFill>
                </a:uFill>
                <a:latin typeface="+mj-lt"/>
                <a:sym typeface="Arial"/>
              </a:rPr>
              <a:t>MCP-PMT / LAPPD </a:t>
            </a:r>
            <a:endParaRPr lang="en-US" sz="1200" dirty="0">
              <a:solidFill>
                <a:srgbClr val="000000"/>
              </a:solidFill>
              <a:uFill>
                <a:solidFill>
                  <a:srgbClr val="000000"/>
                </a:solidFill>
              </a:uFill>
              <a:latin typeface="+mj-lt"/>
              <a:cs typeface="Symbol" charset="2"/>
            </a:endParaRPr>
          </a:p>
          <a:p>
            <a:endParaRPr lang="en-US" sz="600" dirty="0">
              <a:latin typeface="+mj-lt"/>
            </a:endParaRPr>
          </a:p>
          <a:p>
            <a:r>
              <a:rPr lang="en-US" sz="1400" b="1" dirty="0">
                <a:solidFill>
                  <a:srgbClr val="0432FF"/>
                </a:solidFill>
                <a:latin typeface="+mj-lt"/>
              </a:rPr>
              <a:t>Electromagnetic calorimeter</a:t>
            </a:r>
            <a:r>
              <a:rPr lang="en-US" sz="1400" dirty="0">
                <a:solidFill>
                  <a:srgbClr val="0432FF"/>
                </a:solidFill>
                <a:latin typeface="+mj-lt"/>
              </a:rPr>
              <a:t> </a:t>
            </a:r>
            <a:r>
              <a:rPr lang="en-US" sz="1400" dirty="0">
                <a:latin typeface="+mj-lt"/>
                <a:cs typeface="Times New Roman" panose="02020603050405020304" pitchFamily="18" charset="0"/>
              </a:rPr>
              <a:t>→</a:t>
            </a:r>
            <a:r>
              <a:rPr lang="en-US" sz="1400" dirty="0">
                <a:latin typeface="+mj-lt"/>
              </a:rPr>
              <a:t> </a:t>
            </a:r>
            <a:r>
              <a:rPr lang="en-US" sz="1200" dirty="0">
                <a:latin typeface="+mj-lt"/>
              </a:rPr>
              <a:t>Measure photons (E, angle), identify electrons</a:t>
            </a:r>
          </a:p>
          <a:p>
            <a:pPr lvl="1"/>
            <a:r>
              <a:rPr lang="en-US" sz="1200" dirty="0">
                <a:latin typeface="+mj-lt"/>
              </a:rPr>
              <a:t>PbWO</a:t>
            </a:r>
            <a:r>
              <a:rPr lang="en-US" sz="1200" baseline="-25000" dirty="0">
                <a:latin typeface="+mj-lt"/>
              </a:rPr>
              <a:t>4</a:t>
            </a:r>
            <a:r>
              <a:rPr lang="en-US" sz="1200" dirty="0">
                <a:latin typeface="+mj-lt"/>
              </a:rPr>
              <a:t> Crystals (backward), W/</a:t>
            </a:r>
            <a:r>
              <a:rPr lang="en-US" sz="1200" dirty="0" err="1">
                <a:latin typeface="+mj-lt"/>
              </a:rPr>
              <a:t>SciFi</a:t>
            </a:r>
            <a:r>
              <a:rPr lang="en-US" sz="1200" dirty="0">
                <a:latin typeface="+mj-lt"/>
              </a:rPr>
              <a:t> </a:t>
            </a:r>
            <a:r>
              <a:rPr lang="en-US" sz="1200" dirty="0" err="1">
                <a:latin typeface="+mj-lt"/>
              </a:rPr>
              <a:t>Spacal</a:t>
            </a:r>
            <a:r>
              <a:rPr lang="en-US" sz="1200" dirty="0">
                <a:latin typeface="+mj-lt"/>
              </a:rPr>
              <a:t> (forward)</a:t>
            </a:r>
          </a:p>
          <a:p>
            <a:pPr lvl="1"/>
            <a:r>
              <a:rPr lang="en-US" sz="1200" dirty="0">
                <a:latin typeface="+mj-lt"/>
              </a:rPr>
              <a:t>Barrel: </a:t>
            </a:r>
            <a:r>
              <a:rPr lang="en-US" sz="1200" dirty="0">
                <a:latin typeface="Arial" panose="020B0604020202020204" pitchFamily="34" charset="0"/>
                <a:cs typeface="Arial" panose="020B0604020202020204" pitchFamily="34" charset="0"/>
              </a:rPr>
              <a:t>Pb/</a:t>
            </a:r>
            <a:r>
              <a:rPr lang="en-US" sz="1200" dirty="0" err="1">
                <a:latin typeface="Arial" panose="020B0604020202020204" pitchFamily="34" charset="0"/>
                <a:cs typeface="Arial" panose="020B0604020202020204" pitchFamily="34" charset="0"/>
              </a:rPr>
              <a:t>SciFi+imaging</a:t>
            </a:r>
            <a:r>
              <a:rPr lang="en-US" sz="1200" dirty="0">
                <a:latin typeface="Arial" panose="020B0604020202020204" pitchFamily="34" charset="0"/>
                <a:cs typeface="Arial" panose="020B0604020202020204" pitchFamily="34" charset="0"/>
              </a:rPr>
              <a:t> part or new </a:t>
            </a:r>
            <a:r>
              <a:rPr lang="en-US" sz="1200" dirty="0">
                <a:solidFill>
                  <a:srgbClr val="000000"/>
                </a:solidFill>
                <a:uFill>
                  <a:solidFill>
                    <a:srgbClr val="000000"/>
                  </a:solidFill>
                </a:uFill>
                <a:latin typeface="Arial" panose="020B0604020202020204" pitchFamily="34" charset="0"/>
                <a:cs typeface="Arial" panose="020B0604020202020204" pitchFamily="34" charset="0"/>
                <a:sym typeface="Arial"/>
              </a:rPr>
              <a:t>Scintillating </a:t>
            </a:r>
            <a:r>
              <a:rPr lang="en-US" sz="1200" dirty="0">
                <a:solidFill>
                  <a:srgbClr val="000000"/>
                </a:solidFill>
                <a:uFill>
                  <a:solidFill>
                    <a:srgbClr val="000000"/>
                  </a:solidFill>
                </a:uFill>
                <a:latin typeface="+mj-lt"/>
                <a:sym typeface="Arial"/>
              </a:rPr>
              <a:t>glass</a:t>
            </a:r>
            <a:endParaRPr lang="en-US" sz="600" dirty="0">
              <a:latin typeface="+mj-lt"/>
            </a:endParaRPr>
          </a:p>
          <a:p>
            <a:r>
              <a:rPr lang="en-US" sz="1400" b="1" dirty="0">
                <a:solidFill>
                  <a:srgbClr val="0432FF"/>
                </a:solidFill>
                <a:latin typeface="+mj-lt"/>
              </a:rPr>
              <a:t>Hadron calorimeter </a:t>
            </a:r>
            <a:r>
              <a:rPr lang="en-US" sz="1400" dirty="0">
                <a:latin typeface="+mj-lt"/>
                <a:cs typeface="Times New Roman" panose="02020603050405020304" pitchFamily="18" charset="0"/>
              </a:rPr>
              <a:t>→</a:t>
            </a:r>
            <a:r>
              <a:rPr lang="en-US" sz="1400" dirty="0">
                <a:latin typeface="+mj-lt"/>
              </a:rPr>
              <a:t> </a:t>
            </a:r>
            <a:r>
              <a:rPr lang="en-US" sz="1200" dirty="0">
                <a:latin typeface="+mj-lt"/>
              </a:rPr>
              <a:t>Measure charged hadrons, neutrons and K</a:t>
            </a:r>
            <a:r>
              <a:rPr lang="en-US" sz="1200" baseline="-25000" dirty="0">
                <a:latin typeface="+mj-lt"/>
              </a:rPr>
              <a:t>L</a:t>
            </a:r>
            <a:r>
              <a:rPr lang="en-US" sz="1200" baseline="30000" dirty="0">
                <a:latin typeface="+mj-lt"/>
              </a:rPr>
              <a:t>0</a:t>
            </a:r>
          </a:p>
          <a:p>
            <a:pPr lvl="1"/>
            <a:r>
              <a:rPr lang="en-US" sz="1200" dirty="0">
                <a:latin typeface="+mj-lt"/>
              </a:rPr>
              <a:t>challenge achieve ~50%/√E + 10% for low E hadrons (&lt;E&gt; ~ 20 GeV)</a:t>
            </a:r>
          </a:p>
          <a:p>
            <a:pPr lvl="1"/>
            <a:r>
              <a:rPr lang="en-US" sz="1200" dirty="0">
                <a:latin typeface="Arial" panose="020B0604020202020204" pitchFamily="34" charset="0"/>
                <a:cs typeface="Arial" panose="020B0604020202020204" pitchFamily="34" charset="0"/>
              </a:rPr>
              <a:t>Fe/Sc sandwich with longitudinal segmentation</a:t>
            </a:r>
          </a:p>
          <a:p>
            <a:pPr lvl="1"/>
            <a:r>
              <a:rPr lang="en-US" sz="1200" dirty="0">
                <a:latin typeface="Arial" panose="020B0604020202020204" pitchFamily="34" charset="0"/>
                <a:cs typeface="Arial" panose="020B0604020202020204" pitchFamily="34" charset="0"/>
              </a:rPr>
              <a:t>integrate flux return</a:t>
            </a:r>
          </a:p>
          <a:p>
            <a:pPr lvl="1"/>
            <a:endParaRPr lang="en-US" sz="600" dirty="0">
              <a:latin typeface="Arial" panose="020B0604020202020204" pitchFamily="34" charset="0"/>
              <a:cs typeface="Arial" panose="020B0604020202020204" pitchFamily="34" charset="0"/>
            </a:endParaRPr>
          </a:p>
          <a:p>
            <a:r>
              <a:rPr lang="en-US" sz="1400" b="1" dirty="0">
                <a:solidFill>
                  <a:srgbClr val="0000FF"/>
                </a:solidFill>
                <a:latin typeface="Arial" panose="020B0604020202020204" pitchFamily="34" charset="0"/>
                <a:cs typeface="Arial" panose="020B0604020202020204" pitchFamily="34" charset="0"/>
              </a:rPr>
              <a:t>Solenoid: </a:t>
            </a:r>
            <a:r>
              <a:rPr lang="en-US" sz="1200" dirty="0">
                <a:latin typeface="Arial" panose="020B0604020202020204" pitchFamily="34" charset="0"/>
                <a:cs typeface="Arial" panose="020B0604020202020204" pitchFamily="34" charset="0"/>
              </a:rPr>
              <a:t>Based on a 2T magnet with the same geometry as the </a:t>
            </a:r>
            <a:r>
              <a:rPr lang="en-US" sz="1200" dirty="0" err="1">
                <a:latin typeface="Arial" panose="020B0604020202020204" pitchFamily="34" charset="0"/>
                <a:cs typeface="Arial" panose="020B0604020202020204" pitchFamily="34" charset="0"/>
              </a:rPr>
              <a:t>BaBAR</a:t>
            </a:r>
            <a:r>
              <a:rPr lang="en-US" sz="1200" dirty="0">
                <a:latin typeface="Arial" panose="020B0604020202020204" pitchFamily="34" charset="0"/>
                <a:cs typeface="Arial" panose="020B0604020202020204" pitchFamily="34" charset="0"/>
              </a:rPr>
              <a:t> magnet</a:t>
            </a:r>
            <a:endParaRPr lang="en-US" sz="1400" b="1" dirty="0">
              <a:solidFill>
                <a:srgbClr val="0000FF"/>
              </a:solidFill>
              <a:latin typeface="Arial" panose="020B0604020202020204" pitchFamily="34" charset="0"/>
              <a:cs typeface="Arial" panose="020B0604020202020204" pitchFamily="34" charset="0"/>
            </a:endParaRPr>
          </a:p>
          <a:p>
            <a:endParaRPr lang="en-US" sz="600" dirty="0">
              <a:latin typeface="+mj-lt"/>
            </a:endParaRPr>
          </a:p>
          <a:p>
            <a:r>
              <a:rPr lang="en-US" sz="1400" b="1" dirty="0">
                <a:solidFill>
                  <a:srgbClr val="0432FF"/>
                </a:solidFill>
                <a:latin typeface="+mj-lt"/>
              </a:rPr>
              <a:t>DAQ &amp; Readout Electronics: </a:t>
            </a:r>
            <a:r>
              <a:rPr lang="en-US" sz="1200" dirty="0">
                <a:latin typeface="+mj-lt"/>
              </a:rPr>
              <a:t>trigger-less / streaming DAQ</a:t>
            </a:r>
          </a:p>
          <a:p>
            <a:pPr lvl="1"/>
            <a:r>
              <a:rPr lang="en-US" sz="1200" dirty="0">
                <a:latin typeface="+mj-lt"/>
              </a:rPr>
              <a:t>Integrate AI into DAQ </a:t>
            </a:r>
            <a:r>
              <a:rPr lang="en-US" sz="1200" dirty="0">
                <a:latin typeface="+mj-lt"/>
                <a:sym typeface="Wingdings" pitchFamily="2" charset="2"/>
              </a:rPr>
              <a:t> cognizant Detector</a:t>
            </a:r>
            <a:endParaRPr lang="en-US" sz="1200" dirty="0">
              <a:latin typeface="+mj-lt"/>
            </a:endParaRPr>
          </a:p>
          <a:p>
            <a:endParaRPr lang="en-US" sz="600" dirty="0">
              <a:latin typeface="+mj-lt"/>
            </a:endParaRPr>
          </a:p>
          <a:p>
            <a:r>
              <a:rPr lang="en-US" sz="1400" b="1" dirty="0">
                <a:solidFill>
                  <a:srgbClr val="0432FF"/>
                </a:solidFill>
                <a:latin typeface="+mj-lt"/>
              </a:rPr>
              <a:t>Very forward and backward detectors </a:t>
            </a:r>
            <a:r>
              <a:rPr lang="en-US" sz="1400" dirty="0">
                <a:cs typeface="Times New Roman" panose="02020603050405020304" pitchFamily="18" charset="0"/>
              </a:rPr>
              <a:t>→</a:t>
            </a:r>
            <a:r>
              <a:rPr lang="en-US" sz="1400" dirty="0">
                <a:latin typeface="+mj-lt"/>
                <a:sym typeface="Wingdings" pitchFamily="2" charset="2"/>
              </a:rPr>
              <a:t> </a:t>
            </a:r>
            <a:r>
              <a:rPr lang="en-US" sz="1200" dirty="0">
                <a:latin typeface="+mj-lt"/>
                <a:sym typeface="Wingdings" pitchFamily="2" charset="2"/>
              </a:rPr>
              <a:t>scattered particles under very small angles</a:t>
            </a:r>
            <a:endParaRPr lang="en-US" sz="1200" dirty="0">
              <a:latin typeface="+mj-lt"/>
            </a:endParaRPr>
          </a:p>
          <a:p>
            <a:pPr lvl="1"/>
            <a:r>
              <a:rPr lang="en-US" sz="1200" dirty="0">
                <a:latin typeface="+mj-lt"/>
              </a:rPr>
              <a:t>Silicon tracking layers in hadron beam vacuum</a:t>
            </a:r>
          </a:p>
          <a:p>
            <a:pPr lvl="1"/>
            <a:r>
              <a:rPr lang="en-US" sz="1200" dirty="0">
                <a:latin typeface="+mj-lt"/>
              </a:rPr>
              <a:t>Zero – degree high resolution electromagnetic and hadronic calorimeter</a:t>
            </a:r>
          </a:p>
          <a:p>
            <a:pPr lvl="1"/>
            <a:r>
              <a:rPr lang="en-US" sz="1200" dirty="0" err="1">
                <a:latin typeface="+mj-lt"/>
              </a:rPr>
              <a:t>Lumi</a:t>
            </a:r>
            <a:r>
              <a:rPr lang="en-US" sz="1200" dirty="0">
                <a:latin typeface="+mj-lt"/>
              </a:rPr>
              <a:t> &amp; Low Q</a:t>
            </a:r>
            <a:r>
              <a:rPr lang="en-US" sz="1200" baseline="30000" dirty="0">
                <a:latin typeface="+mj-lt"/>
              </a:rPr>
              <a:t>2</a:t>
            </a:r>
            <a:r>
              <a:rPr lang="en-US" sz="1200" dirty="0">
                <a:latin typeface="+mj-lt"/>
              </a:rPr>
              <a:t>-tagger: High resolution </a:t>
            </a:r>
            <a:r>
              <a:rPr lang="en-US" sz="1200" dirty="0" err="1">
                <a:latin typeface="+mj-lt"/>
              </a:rPr>
              <a:t>ECals</a:t>
            </a:r>
            <a:r>
              <a:rPr lang="en-US" sz="1200" dirty="0">
                <a:latin typeface="+mj-lt"/>
              </a:rPr>
              <a:t> + Si-Tracking</a:t>
            </a:r>
          </a:p>
          <a:p>
            <a:r>
              <a:rPr lang="en-US" sz="1400" b="1" dirty="0">
                <a:solidFill>
                  <a:srgbClr val="0432FF"/>
                </a:solidFill>
                <a:latin typeface="+mj-lt"/>
              </a:rPr>
              <a:t>Polarimetry</a:t>
            </a:r>
          </a:p>
          <a:p>
            <a:pPr lvl="1"/>
            <a:r>
              <a:rPr lang="en-US" sz="1200" dirty="0">
                <a:solidFill>
                  <a:srgbClr val="0432FF"/>
                </a:solidFill>
                <a:latin typeface="+mj-lt"/>
              </a:rPr>
              <a:t>Lepton: </a:t>
            </a:r>
            <a:r>
              <a:rPr lang="en-US" sz="1200" dirty="0">
                <a:latin typeface="+mj-lt"/>
              </a:rPr>
              <a:t>integrated transverse and longitudinal Compton polarimeter</a:t>
            </a:r>
          </a:p>
          <a:p>
            <a:pPr lvl="1"/>
            <a:r>
              <a:rPr lang="en-US" sz="1200" dirty="0">
                <a:solidFill>
                  <a:srgbClr val="0000FF"/>
                </a:solidFill>
                <a:latin typeface="+mj-lt"/>
              </a:rPr>
              <a:t>Hadron:</a:t>
            </a:r>
            <a:r>
              <a:rPr lang="en-US" sz="1200" dirty="0">
                <a:latin typeface="+mj-lt"/>
              </a:rPr>
              <a:t> absolute and relative hadron polarimetry in the CNI region</a:t>
            </a:r>
          </a:p>
        </p:txBody>
      </p:sp>
      <p:sp>
        <p:nvSpPr>
          <p:cNvPr id="9" name="AutoShape 19">
            <a:extLst>
              <a:ext uri="{FF2B5EF4-FFF2-40B4-BE49-F238E27FC236}">
                <a16:creationId xmlns:a16="http://schemas.microsoft.com/office/drawing/2014/main" id="{E879901B-642F-D14C-86C9-B7170D629A76}"/>
              </a:ext>
            </a:extLst>
          </p:cNvPr>
          <p:cNvSpPr>
            <a:spLocks/>
          </p:cNvSpPr>
          <p:nvPr/>
        </p:nvSpPr>
        <p:spPr bwMode="auto">
          <a:xfrm rot="5400000">
            <a:off x="-2382921" y="3173606"/>
            <a:ext cx="5426110" cy="660269"/>
          </a:xfrm>
          <a:prstGeom prst="rightArrow">
            <a:avLst>
              <a:gd name="adj1" fmla="val 32000"/>
              <a:gd name="adj2" fmla="val 63778"/>
            </a:avLst>
          </a:prstGeom>
          <a:gradFill rotWithShape="0">
            <a:gsLst>
              <a:gs pos="0">
                <a:srgbClr val="00FF00"/>
              </a:gs>
              <a:gs pos="100000">
                <a:srgbClr val="FF0000"/>
              </a:gs>
            </a:gsLst>
            <a:lin ang="5400000" scaled="1"/>
          </a:gradFill>
          <a:ln w="25400" cap="flat">
            <a:solidFill>
              <a:schemeClr val="tx1"/>
            </a:solidFill>
            <a:prstDash val="solid"/>
            <a:miter lim="800000"/>
            <a:headEnd type="none" w="med" len="med"/>
            <a:tailEnd type="none" w="med" len="med"/>
          </a:ln>
        </p:spPr>
        <p:txBody>
          <a:bodyPr lIns="0" tIns="0" rIns="0" bIns="0"/>
          <a:lstStyle/>
          <a:p>
            <a:endParaRPr lang="en-US" dirty="0">
              <a:latin typeface="Comic Sans MS"/>
              <a:cs typeface="Comic Sans MS"/>
            </a:endParaRPr>
          </a:p>
        </p:txBody>
      </p:sp>
      <p:sp>
        <p:nvSpPr>
          <p:cNvPr id="10" name="TextBox 9">
            <a:extLst>
              <a:ext uri="{FF2B5EF4-FFF2-40B4-BE49-F238E27FC236}">
                <a16:creationId xmlns:a16="http://schemas.microsoft.com/office/drawing/2014/main" id="{0019DD39-363A-3C42-9C9A-23913376B3B6}"/>
              </a:ext>
            </a:extLst>
          </p:cNvPr>
          <p:cNvSpPr txBox="1"/>
          <p:nvPr/>
        </p:nvSpPr>
        <p:spPr>
          <a:xfrm>
            <a:off x="130079" y="1872468"/>
            <a:ext cx="430887" cy="2304477"/>
          </a:xfrm>
          <a:prstGeom prst="rect">
            <a:avLst/>
          </a:prstGeom>
          <a:noFill/>
        </p:spPr>
        <p:txBody>
          <a:bodyPr vert="vert" wrap="none" rtlCol="0">
            <a:spAutoFit/>
          </a:bodyPr>
          <a:lstStyle/>
          <a:p>
            <a:pPr algn="l"/>
            <a:r>
              <a:rPr lang="en-US" sz="1600" dirty="0">
                <a:latin typeface="Arial" panose="020B0604020202020204" pitchFamily="34" charset="0"/>
                <a:cs typeface="Arial" panose="020B0604020202020204" pitchFamily="34" charset="0"/>
              </a:rPr>
              <a:t>Radius/Distance from IP</a:t>
            </a:r>
          </a:p>
        </p:txBody>
      </p:sp>
      <p:pic>
        <p:nvPicPr>
          <p:cNvPr id="11" name="Picture 10">
            <a:extLst>
              <a:ext uri="{FF2B5EF4-FFF2-40B4-BE49-F238E27FC236}">
                <a16:creationId xmlns:a16="http://schemas.microsoft.com/office/drawing/2014/main" id="{0E713573-70DF-C044-8FF6-D3D57077BC15}"/>
              </a:ext>
            </a:extLst>
          </p:cNvPr>
          <p:cNvPicPr>
            <a:picLocks noChangeAspect="1"/>
          </p:cNvPicPr>
          <p:nvPr/>
        </p:nvPicPr>
        <p:blipFill>
          <a:blip r:embed="rId2"/>
          <a:srcRect/>
          <a:stretch/>
        </p:blipFill>
        <p:spPr>
          <a:xfrm>
            <a:off x="6295078" y="560172"/>
            <a:ext cx="2774075" cy="257123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C52894C-68A3-F940-B1DC-9991B7748E7B}"/>
              </a:ext>
            </a:extLst>
          </p:cNvPr>
          <p:cNvPicPr>
            <a:picLocks noChangeAspect="1"/>
          </p:cNvPicPr>
          <p:nvPr/>
        </p:nvPicPr>
        <p:blipFill>
          <a:blip r:embed="rId3"/>
          <a:stretch>
            <a:fillRect/>
          </a:stretch>
        </p:blipFill>
        <p:spPr>
          <a:xfrm>
            <a:off x="7381971" y="3590959"/>
            <a:ext cx="1631950" cy="1911350"/>
          </a:xfrm>
          <a:prstGeom prst="rect">
            <a:avLst/>
          </a:prstGeom>
        </p:spPr>
      </p:pic>
      <p:pic>
        <p:nvPicPr>
          <p:cNvPr id="12" name="Picture 11" descr="A close-up of a ship&#10;&#10;Description automatically generated with low confidence">
            <a:extLst>
              <a:ext uri="{FF2B5EF4-FFF2-40B4-BE49-F238E27FC236}">
                <a16:creationId xmlns:a16="http://schemas.microsoft.com/office/drawing/2014/main" id="{8A473B17-25CD-614C-A985-74492D3E21B1}"/>
              </a:ext>
            </a:extLst>
          </p:cNvPr>
          <p:cNvPicPr>
            <a:picLocks noChangeAspect="1"/>
          </p:cNvPicPr>
          <p:nvPr/>
        </p:nvPicPr>
        <p:blipFill rotWithShape="1">
          <a:blip r:embed="rId4"/>
          <a:srcRect l="21412" b="3185"/>
          <a:stretch/>
        </p:blipFill>
        <p:spPr>
          <a:xfrm>
            <a:off x="6414109" y="5542375"/>
            <a:ext cx="1561513" cy="1315625"/>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BD9E5390-4827-484A-8281-3C765AC9921C}"/>
              </a:ext>
            </a:extLst>
          </p:cNvPr>
          <p:cNvPicPr>
            <a:picLocks noChangeAspect="1"/>
          </p:cNvPicPr>
          <p:nvPr/>
        </p:nvPicPr>
        <p:blipFill>
          <a:blip r:embed="rId5"/>
          <a:stretch>
            <a:fillRect/>
          </a:stretch>
        </p:blipFill>
        <p:spPr>
          <a:xfrm>
            <a:off x="2212909" y="-30204"/>
            <a:ext cx="910779" cy="655255"/>
          </a:xfrm>
          <a:prstGeom prst="rect">
            <a:avLst/>
          </a:prstGeom>
        </p:spPr>
      </p:pic>
      <p:sp>
        <p:nvSpPr>
          <p:cNvPr id="13" name="TextBox 12">
            <a:extLst>
              <a:ext uri="{FF2B5EF4-FFF2-40B4-BE49-F238E27FC236}">
                <a16:creationId xmlns:a16="http://schemas.microsoft.com/office/drawing/2014/main" id="{733E41D5-1C41-9D47-BA1A-567B51E53FF9}"/>
              </a:ext>
            </a:extLst>
          </p:cNvPr>
          <p:cNvSpPr txBox="1"/>
          <p:nvPr/>
        </p:nvSpPr>
        <p:spPr>
          <a:xfrm>
            <a:off x="-1" y="931"/>
            <a:ext cx="1926991" cy="307777"/>
          </a:xfrm>
          <a:prstGeom prst="rect">
            <a:avLst/>
          </a:prstGeom>
          <a:solidFill>
            <a:srgbClr val="24407B"/>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dirty="0"/>
              <a:t>Charge Question #4</a:t>
            </a:r>
          </a:p>
        </p:txBody>
      </p:sp>
    </p:spTree>
    <p:extLst>
      <p:ext uri="{BB962C8B-B14F-4D97-AF65-F5344CB8AC3E}">
        <p14:creationId xmlns:p14="http://schemas.microsoft.com/office/powerpoint/2010/main" val="2747682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A6FCA1EB-1B17-640E-E96B-F1C3C3ED4D2A}"/>
              </a:ext>
            </a:extLst>
          </p:cNvPr>
          <p:cNvSpPr txBox="1">
            <a:spLocks/>
          </p:cNvSpPr>
          <p:nvPr/>
        </p:nvSpPr>
        <p:spPr>
          <a:xfrm>
            <a:off x="0" y="0"/>
            <a:ext cx="9133727" cy="58466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2800" b="1" i="1" kern="1200">
                <a:solidFill>
                  <a:srgbClr val="1200B4"/>
                </a:solidFill>
                <a:effectLst>
                  <a:reflection stA="50000" endPos="50000" dist="5080" dir="5400000" sy="-100000" algn="bl" rotWithShape="0"/>
                </a:effectLst>
                <a:latin typeface="+mj-lt"/>
                <a:ea typeface="Arial" charset="0"/>
                <a:cs typeface="Comic Sans M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2400" b="1" u="none" strike="noStrike" kern="1200" cap="none" spc="0" normalizeH="0" baseline="0" dirty="0">
                <a:ln>
                  <a:noFill/>
                </a:ln>
                <a:solidFill>
                  <a:srgbClr val="1200B4"/>
                </a:solidFill>
                <a:effectLst>
                  <a:reflection stA="50000" endPos="50000" dist="5080" dir="5400000" sy="-100000" algn="bl" rotWithShape="0"/>
                </a:effectLst>
                <a:uLnTx/>
                <a:uFillTx/>
                <a:latin typeface="Arial"/>
              </a:rPr>
              <a:t>Technical Change Control Process - Detector</a:t>
            </a:r>
            <a:endParaRPr kumimoji="0" lang="en-US" sz="2400" b="1" u="none" strike="noStrike" kern="1200" cap="none" spc="0" normalizeH="0" baseline="0" noProof="0" dirty="0">
              <a:ln>
                <a:noFill/>
              </a:ln>
              <a:solidFill>
                <a:srgbClr val="1200B4"/>
              </a:solidFill>
              <a:effectLst>
                <a:reflection stA="50000" endPos="50000" dist="5080" dir="5400000" sy="-100000" algn="bl" rotWithShape="0"/>
              </a:effectLst>
              <a:uLnTx/>
              <a:uFillTx/>
              <a:latin typeface="Arial"/>
            </a:endParaRPr>
          </a:p>
        </p:txBody>
      </p:sp>
      <p:sp>
        <p:nvSpPr>
          <p:cNvPr id="2" name="TextBox 1">
            <a:extLst>
              <a:ext uri="{FF2B5EF4-FFF2-40B4-BE49-F238E27FC236}">
                <a16:creationId xmlns:a16="http://schemas.microsoft.com/office/drawing/2014/main" id="{D9EF63A7-63B1-B90D-67F4-BD0115586AD4}"/>
              </a:ext>
            </a:extLst>
          </p:cNvPr>
          <p:cNvSpPr txBox="1"/>
          <p:nvPr/>
        </p:nvSpPr>
        <p:spPr>
          <a:xfrm>
            <a:off x="73214" y="516089"/>
            <a:ext cx="8987297" cy="6309420"/>
          </a:xfrm>
          <a:prstGeom prst="rect">
            <a:avLst/>
          </a:prstGeom>
          <a:noFill/>
        </p:spPr>
        <p:txBody>
          <a:bodyPr wrap="square" rtlCol="0">
            <a:spAutoFit/>
          </a:bodyPr>
          <a:lstStyle/>
          <a:p>
            <a:pPr marL="342900" marR="0" indent="-342900">
              <a:buClr>
                <a:srgbClr val="0432FF"/>
              </a:buClr>
              <a:buFont typeface="Wingdings" pitchFamily="2" charset="2"/>
              <a:buChar char="q"/>
            </a:pPr>
            <a:r>
              <a:rPr lang="en-US" dirty="0">
                <a:latin typeface="Arial" panose="020B0604020202020204" pitchFamily="34" charset="0"/>
                <a:cs typeface="Arial" panose="020B0604020202020204" pitchFamily="34" charset="0"/>
              </a:rPr>
              <a:t>Copy process as has been used for the accelerator as it works well.</a:t>
            </a:r>
          </a:p>
          <a:p>
            <a:pPr marL="342900" marR="0" indent="-342900">
              <a:buClr>
                <a:srgbClr val="0432FF"/>
              </a:buClr>
              <a:buFont typeface="Wingdings" pitchFamily="2" charset="2"/>
              <a:buChar char="q"/>
            </a:pPr>
            <a:r>
              <a:rPr lang="en-US" dirty="0">
                <a:latin typeface="Arial" panose="020B0604020202020204" pitchFamily="34" charset="0"/>
                <a:cs typeface="Arial" panose="020B0604020202020204" pitchFamily="34" charset="0"/>
              </a:rPr>
              <a:t>will have more people with detector expertise in the TCCB for such change requests. We need to involve the detector collaboration to </a:t>
            </a:r>
            <a:r>
              <a:rPr lang="en-US" i="1" dirty="0">
                <a:latin typeface="Arial" panose="020B0604020202020204" pitchFamily="34" charset="0"/>
                <a:cs typeface="Arial" panose="020B0604020202020204" pitchFamily="34" charset="0"/>
              </a:rPr>
              <a:t>initiate documentation </a:t>
            </a:r>
            <a:r>
              <a:rPr lang="en-US" dirty="0">
                <a:latin typeface="Arial" panose="020B0604020202020204" pitchFamily="34" charset="0"/>
                <a:cs typeface="Arial" panose="020B0604020202020204" pitchFamily="34" charset="0"/>
              </a:rPr>
              <a:t>for change requests and use their technical board or equivalent to ensure the change request is consistent with the NAS science requirements, and then use the "detector TCCB" to ensure the project part. </a:t>
            </a:r>
          </a:p>
          <a:p>
            <a:pPr marR="0">
              <a:buClr>
                <a:srgbClr val="0432FF"/>
              </a:buClr>
            </a:pPr>
            <a:r>
              <a:rPr lang="en-US" dirty="0">
                <a:latin typeface="Arial" panose="020B0604020202020204" pitchFamily="34" charset="0"/>
                <a:cs typeface="Arial" panose="020B0604020202020204" pitchFamily="34" charset="0"/>
              </a:rPr>
              <a:t>      </a:t>
            </a:r>
            <a:r>
              <a:rPr lang="en-US" dirty="0">
                <a:solidFill>
                  <a:srgbClr val="0432FF"/>
                </a:solidFill>
                <a:latin typeface="Arial" panose="020B0604020202020204" pitchFamily="34" charset="0"/>
                <a:cs typeface="Arial" panose="020B0604020202020204" pitchFamily="34" charset="0"/>
              </a:rPr>
              <a:t>As final step it goes to the EMT for the formal approval.</a:t>
            </a:r>
          </a:p>
          <a:p>
            <a:pPr marR="0">
              <a:buClr>
                <a:srgbClr val="0432FF"/>
              </a:buClr>
            </a:pPr>
            <a:endParaRPr lang="en-US" sz="1200" dirty="0">
              <a:latin typeface="Arial" panose="020B0604020202020204" pitchFamily="34" charset="0"/>
              <a:cs typeface="Arial" panose="020B0604020202020204" pitchFamily="34" charset="0"/>
            </a:endParaRPr>
          </a:p>
          <a:p>
            <a:pPr marR="0">
              <a:buClr>
                <a:srgbClr val="0432FF"/>
              </a:buClr>
            </a:pPr>
            <a:r>
              <a:rPr lang="en-US" dirty="0">
                <a:latin typeface="Arial" panose="020B0604020202020204" pitchFamily="34" charset="0"/>
                <a:cs typeface="Arial" panose="020B0604020202020204" pitchFamily="34" charset="0"/>
              </a:rPr>
              <a:t>Proposed detector TCCB:</a:t>
            </a:r>
          </a:p>
          <a:p>
            <a:pPr marL="742950" lvl="1" indent="-285750">
              <a:buClr>
                <a:srgbClr val="0432FF"/>
              </a:buClr>
              <a:buFont typeface="Arial" panose="020B0604020202020204" pitchFamily="34" charset="0"/>
              <a:buChar char="•"/>
            </a:pPr>
            <a:r>
              <a:rPr lang="en-US" sz="1600" dirty="0" err="1">
                <a:latin typeface="Arial" panose="020B0604020202020204" pitchFamily="34" charset="0"/>
                <a:cs typeface="Arial" panose="020B0604020202020204" pitchFamily="34" charset="0"/>
              </a:rPr>
              <a:t>Qiong</a:t>
            </a:r>
            <a:r>
              <a:rPr lang="en-US" sz="1600" dirty="0">
                <a:latin typeface="Arial" panose="020B0604020202020204" pitchFamily="34" charset="0"/>
                <a:cs typeface="Arial" panose="020B0604020202020204" pitchFamily="34" charset="0"/>
              </a:rPr>
              <a:t> Wu (chair)</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Person with detector experience to take notes and help </a:t>
            </a:r>
            <a:r>
              <a:rPr lang="en-US" sz="1600" dirty="0" err="1">
                <a:latin typeface="Arial" panose="020B0604020202020204" pitchFamily="34" charset="0"/>
                <a:cs typeface="Arial" panose="020B0604020202020204" pitchFamily="34" charset="0"/>
              </a:rPr>
              <a:t>Qiong</a:t>
            </a:r>
            <a:endParaRPr lang="en-US" sz="1600" dirty="0">
              <a:latin typeface="Arial" panose="020B0604020202020204" pitchFamily="34" charset="0"/>
              <a:cs typeface="Arial" panose="020B0604020202020204" pitchFamily="34" charset="0"/>
            </a:endParaRP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Elke </a:t>
            </a:r>
            <a:r>
              <a:rPr lang="en-US" sz="1600" dirty="0" err="1">
                <a:latin typeface="Arial" panose="020B0604020202020204" pitchFamily="34" charset="0"/>
                <a:cs typeface="Arial" panose="020B0604020202020204" pitchFamily="34" charset="0"/>
              </a:rPr>
              <a:t>Aschenauer</a:t>
            </a:r>
            <a:endParaRPr lang="en-US" sz="1600" dirty="0">
              <a:latin typeface="Arial" panose="020B0604020202020204" pitchFamily="34" charset="0"/>
              <a:cs typeface="Arial" panose="020B0604020202020204" pitchFamily="34" charset="0"/>
            </a:endParaRP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Rolf Ent</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detector lead mechanical engineer (Rahul Sharma, 6.10.10 CAM)</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detector lead electronics engineer (Fernando Barbosa, 6.10.08 CAM)</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two members of the </a:t>
            </a:r>
            <a:r>
              <a:rPr lang="en-US" sz="1600" dirty="0" err="1">
                <a:latin typeface="Arial" panose="020B0604020202020204" pitchFamily="34" charset="0"/>
                <a:cs typeface="Arial" panose="020B0604020202020204" pitchFamily="34" charset="0"/>
              </a:rPr>
              <a:t>ePIC</a:t>
            </a:r>
            <a:r>
              <a:rPr lang="en-US" sz="1600" dirty="0">
                <a:latin typeface="Arial" panose="020B0604020202020204" pitchFamily="34" charset="0"/>
                <a:cs typeface="Arial" panose="020B0604020202020204" pitchFamily="34" charset="0"/>
              </a:rPr>
              <a:t> collaboration (for example the lead of the detector/technical board, perhaps a technical coordinator if there is one)</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three accelerator L2 leads or alternate: HSR, ESR and IR to ensure overlap</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relevant L3 CAM of the WBS the change is requested for</a:t>
            </a:r>
          </a:p>
          <a:p>
            <a:pPr marL="742950" lvl="1" indent="-285750">
              <a:buClr>
                <a:srgbClr val="0432FF"/>
              </a:buClr>
              <a:buFont typeface="Arial" panose="020B0604020202020204" pitchFamily="34" charset="0"/>
              <a:buChar char="•"/>
            </a:pPr>
            <a:r>
              <a:rPr lang="en-US" sz="1600" dirty="0">
                <a:latin typeface="Arial" panose="020B0604020202020204" pitchFamily="34" charset="0"/>
                <a:cs typeface="Arial" panose="020B0604020202020204" pitchFamily="34" charset="0"/>
              </a:rPr>
              <a:t>add subject matter experts as needed (for example Charlie </a:t>
            </a:r>
            <a:r>
              <a:rPr lang="en-US" sz="1600" dirty="0" err="1">
                <a:latin typeface="Arial" panose="020B0604020202020204" pitchFamily="34" charset="0"/>
                <a:cs typeface="Arial" panose="020B0604020202020204" pitchFamily="34" charset="0"/>
              </a:rPr>
              <a:t>Folz</a:t>
            </a:r>
            <a:r>
              <a:rPr lang="en-US" sz="1600" dirty="0">
                <a:latin typeface="Arial" panose="020B0604020202020204" pitchFamily="34" charset="0"/>
                <a:cs typeface="Arial" panose="020B0604020202020204" pitchFamily="34" charset="0"/>
              </a:rPr>
              <a:t> for infrastructure).</a:t>
            </a:r>
          </a:p>
          <a:p>
            <a:pPr marR="0">
              <a:buClr>
                <a:srgbClr val="0432FF"/>
              </a:buClr>
            </a:pPr>
            <a:r>
              <a:rPr lang="en-US" dirty="0">
                <a:latin typeface="Arial" panose="020B0604020202020204" pitchFamily="34" charset="0"/>
                <a:cs typeface="Arial" panose="020B0604020202020204" pitchFamily="34" charset="0"/>
              </a:rPr>
              <a:t>Always included in TCCB process: Ferdinand </a:t>
            </a:r>
            <a:r>
              <a:rPr lang="en-US" dirty="0" err="1">
                <a:latin typeface="Arial" panose="020B0604020202020204" pitchFamily="34" charset="0"/>
                <a:cs typeface="Arial" panose="020B0604020202020204" pitchFamily="34" charset="0"/>
              </a:rPr>
              <a:t>Willeke</a:t>
            </a:r>
            <a:r>
              <a:rPr lang="en-US" dirty="0">
                <a:latin typeface="Arial" panose="020B0604020202020204" pitchFamily="34" charset="0"/>
                <a:cs typeface="Arial" panose="020B0604020202020204" pitchFamily="34" charset="0"/>
              </a:rPr>
              <a:t> and Todd </a:t>
            </a:r>
            <a:r>
              <a:rPr lang="en-US" dirty="0" err="1">
                <a:latin typeface="Arial" panose="020B0604020202020204" pitchFamily="34" charset="0"/>
                <a:cs typeface="Arial" panose="020B0604020202020204" pitchFamily="34" charset="0"/>
              </a:rPr>
              <a:t>Satogata</a:t>
            </a:r>
            <a:endParaRPr lang="en-US" dirty="0">
              <a:latin typeface="Arial" panose="020B0604020202020204" pitchFamily="34" charset="0"/>
              <a:cs typeface="Arial" panose="020B0604020202020204" pitchFamily="34" charset="0"/>
            </a:endParaRPr>
          </a:p>
          <a:p>
            <a:pPr marR="0">
              <a:buClr>
                <a:srgbClr val="0432FF"/>
              </a:buClr>
            </a:pPr>
            <a:endParaRPr lang="en-US" sz="1200" dirty="0">
              <a:latin typeface="Arial" panose="020B0604020202020204" pitchFamily="34" charset="0"/>
              <a:cs typeface="Arial" panose="020B0604020202020204" pitchFamily="34" charset="0"/>
            </a:endParaRPr>
          </a:p>
          <a:p>
            <a:pPr marR="0">
              <a:buClr>
                <a:srgbClr val="0432FF"/>
              </a:buClr>
            </a:pPr>
            <a:r>
              <a:rPr lang="en-US" b="1" dirty="0">
                <a:solidFill>
                  <a:srgbClr val="0432FF"/>
                </a:solidFill>
                <a:latin typeface="Arial" panose="020B0604020202020204" pitchFamily="34" charset="0"/>
                <a:cs typeface="Arial" panose="020B0604020202020204" pitchFamily="34" charset="0"/>
              </a:rPr>
              <a:t>Note: </a:t>
            </a:r>
            <a:r>
              <a:rPr lang="en-US" b="1" dirty="0">
                <a:latin typeface="Arial" panose="020B0604020202020204" pitchFamily="34" charset="0"/>
                <a:cs typeface="Arial" panose="020B0604020202020204" pitchFamily="34" charset="0"/>
              </a:rPr>
              <a:t>After the TCCB advise, the formal baseline change control is done through the EMT but in obeyance of the various thresholds in the Project Execution Plan</a:t>
            </a:r>
            <a:r>
              <a:rPr lang="en-US" dirty="0">
                <a:latin typeface="Arial" panose="020B0604020202020204" pitchFamily="34" charset="0"/>
                <a:cs typeface="Arial" panose="020B0604020202020204" pitchFamily="34" charset="0"/>
              </a:rPr>
              <a:t>.</a:t>
            </a:r>
          </a:p>
        </p:txBody>
      </p:sp>
      <p:sp>
        <p:nvSpPr>
          <p:cNvPr id="4" name="Slide Number Placeholder 1">
            <a:extLst>
              <a:ext uri="{FF2B5EF4-FFF2-40B4-BE49-F238E27FC236}">
                <a16:creationId xmlns:a16="http://schemas.microsoft.com/office/drawing/2014/main" id="{CB41F3B0-CED3-39F3-B235-75860420D280}"/>
              </a:ext>
            </a:extLst>
          </p:cNvPr>
          <p:cNvSpPr>
            <a:spLocks noGrp="1"/>
          </p:cNvSpPr>
          <p:nvPr>
            <p:ph type="sldNum" sz="quarter" idx="12"/>
          </p:nvPr>
        </p:nvSpPr>
        <p:spPr>
          <a:xfrm>
            <a:off x="0" y="6592569"/>
            <a:ext cx="2057400" cy="26051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034D8C-3CB4-402A-BC46-2AB14C0FE90A}" type="slidenum">
              <a:rPr kumimoji="0" lang="en-US" sz="1200" b="0" i="0" u="none" strike="noStrike" kern="1200" cap="none" spc="0" normalizeH="0" baseline="0" noProof="0" smtClean="0">
                <a:ln>
                  <a:noFill/>
                </a:ln>
                <a:solidFill>
                  <a:prstClr val="white"/>
                </a:solidFill>
                <a:effectLst/>
                <a:uLnTx/>
                <a:uFillTx/>
                <a:latin typeface="Calibri Light" panose="020F0302020204030204"/>
                <a:cs typeface="Arial"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solidFill>
              <a:effectLst/>
              <a:uLnTx/>
              <a:uFillTx/>
              <a:latin typeface="Calibri Light" panose="020F0302020204030204"/>
              <a:cs typeface="Arial" charset="0"/>
            </a:endParaRPr>
          </a:p>
        </p:txBody>
      </p:sp>
      <p:sp>
        <p:nvSpPr>
          <p:cNvPr id="6" name="TextBox 5">
            <a:extLst>
              <a:ext uri="{FF2B5EF4-FFF2-40B4-BE49-F238E27FC236}">
                <a16:creationId xmlns:a16="http://schemas.microsoft.com/office/drawing/2014/main" id="{315AF356-CA30-104D-9CA6-B6C4B5C54ED5}"/>
              </a:ext>
            </a:extLst>
          </p:cNvPr>
          <p:cNvSpPr txBox="1"/>
          <p:nvPr/>
        </p:nvSpPr>
        <p:spPr>
          <a:xfrm>
            <a:off x="-16877" y="1635"/>
            <a:ext cx="2298212" cy="307777"/>
          </a:xfrm>
          <a:prstGeom prst="rect">
            <a:avLst/>
          </a:prstGeom>
          <a:solidFill>
            <a:srgbClr val="24407B"/>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dirty="0"/>
              <a:t>Charge Question #2</a:t>
            </a:r>
          </a:p>
        </p:txBody>
      </p:sp>
    </p:spTree>
    <p:extLst>
      <p:ext uri="{BB962C8B-B14F-4D97-AF65-F5344CB8AC3E}">
        <p14:creationId xmlns:p14="http://schemas.microsoft.com/office/powerpoint/2010/main" val="94821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3A9447-66F7-5843-90D3-B708A9866D25}"/>
              </a:ext>
            </a:extLst>
          </p:cNvPr>
          <p:cNvPicPr>
            <a:picLocks noChangeAspect="1"/>
          </p:cNvPicPr>
          <p:nvPr/>
        </p:nvPicPr>
        <p:blipFill rotWithShape="1">
          <a:blip r:embed="rId2"/>
          <a:srcRect l="68563" t="45942" r="16435" b="12283"/>
          <a:stretch/>
        </p:blipFill>
        <p:spPr>
          <a:xfrm>
            <a:off x="3082178" y="1602887"/>
            <a:ext cx="2976741" cy="4673792"/>
          </a:xfrm>
          <a:prstGeom prst="rect">
            <a:avLst/>
          </a:prstGeom>
        </p:spPr>
      </p:pic>
      <p:sp>
        <p:nvSpPr>
          <p:cNvPr id="2" name="Title 1">
            <a:extLst>
              <a:ext uri="{FF2B5EF4-FFF2-40B4-BE49-F238E27FC236}">
                <a16:creationId xmlns:a16="http://schemas.microsoft.com/office/drawing/2014/main" id="{2F087269-E363-7140-B4DA-158212CE7B4D}"/>
              </a:ext>
            </a:extLst>
          </p:cNvPr>
          <p:cNvSpPr>
            <a:spLocks noGrp="1"/>
          </p:cNvSpPr>
          <p:nvPr>
            <p:ph type="title"/>
          </p:nvPr>
        </p:nvSpPr>
        <p:spPr/>
        <p:txBody>
          <a:bodyPr/>
          <a:lstStyle/>
          <a:p>
            <a:r>
              <a:rPr lang="en-US" dirty="0"/>
              <a:t>Recent Technical Accomplishments</a:t>
            </a:r>
          </a:p>
        </p:txBody>
      </p:sp>
      <p:sp>
        <p:nvSpPr>
          <p:cNvPr id="3" name="Slide Number Placeholder 2">
            <a:extLst>
              <a:ext uri="{FF2B5EF4-FFF2-40B4-BE49-F238E27FC236}">
                <a16:creationId xmlns:a16="http://schemas.microsoft.com/office/drawing/2014/main" id="{97381BB4-F15C-C148-8167-4232DE6A978F}"/>
              </a:ext>
            </a:extLst>
          </p:cNvPr>
          <p:cNvSpPr>
            <a:spLocks noGrp="1"/>
          </p:cNvSpPr>
          <p:nvPr>
            <p:ph type="sldNum" sz="quarter" idx="12"/>
          </p:nvPr>
        </p:nvSpPr>
        <p:spPr/>
        <p:txBody>
          <a:bodyPr/>
          <a:lstStyle/>
          <a:p>
            <a:fld id="{893C5830-40F3-F04E-B2E3-10E6672BA8FF}" type="slidenum">
              <a:rPr lang="en-US" smtClean="0"/>
              <a:pPr/>
              <a:t>36</a:t>
            </a:fld>
            <a:endParaRPr lang="en-US"/>
          </a:p>
        </p:txBody>
      </p:sp>
      <p:sp>
        <p:nvSpPr>
          <p:cNvPr id="7" name="TextBox 6">
            <a:extLst>
              <a:ext uri="{FF2B5EF4-FFF2-40B4-BE49-F238E27FC236}">
                <a16:creationId xmlns:a16="http://schemas.microsoft.com/office/drawing/2014/main" id="{ACFB2750-33ED-8241-8089-9B0F8C3BF348}"/>
              </a:ext>
            </a:extLst>
          </p:cNvPr>
          <p:cNvSpPr txBox="1"/>
          <p:nvPr/>
        </p:nvSpPr>
        <p:spPr>
          <a:xfrm>
            <a:off x="6955" y="5503408"/>
            <a:ext cx="3140441" cy="1277273"/>
          </a:xfrm>
          <a:prstGeom prst="rect">
            <a:avLst/>
          </a:prstGeom>
          <a:noFill/>
          <a:ln w="38100">
            <a:solidFill>
              <a:srgbClr val="FF40FF"/>
            </a:solidFill>
          </a:ln>
        </p:spPr>
        <p:txBody>
          <a:bodyPr wrap="square" rtlCol="0">
            <a:spAutoFit/>
          </a:bodyPr>
          <a:lstStyle/>
          <a:p>
            <a:pPr marL="91440" indent="-91440">
              <a:buClr>
                <a:srgbClr val="0000FF"/>
              </a:buClr>
              <a:buFont typeface="Wingdings" pitchFamily="2" charset="2"/>
              <a:buChar char="§"/>
              <a:defRPr/>
            </a:pPr>
            <a:r>
              <a:rPr lang="en-US" sz="1100" dirty="0" err="1">
                <a:solidFill>
                  <a:prstClr val="black"/>
                </a:solidFill>
                <a:latin typeface="Arial" panose="020B0604020202020204" pitchFamily="34" charset="0"/>
                <a:cs typeface="Arial" panose="020B0604020202020204" pitchFamily="34" charset="0"/>
              </a:rPr>
              <a:t>BaBAR</a:t>
            </a:r>
            <a:r>
              <a:rPr lang="en-US" sz="1100" dirty="0">
                <a:solidFill>
                  <a:prstClr val="black"/>
                </a:solidFill>
                <a:latin typeface="Arial" panose="020B0604020202020204" pitchFamily="34" charset="0"/>
                <a:cs typeface="Arial" panose="020B0604020202020204" pitchFamily="34" charset="0"/>
              </a:rPr>
              <a:t> Solenoid cannot be used B</a:t>
            </a:r>
            <a:r>
              <a:rPr lang="en-US" sz="1100" baseline="-25000" dirty="0">
                <a:solidFill>
                  <a:prstClr val="black"/>
                </a:solidFill>
                <a:latin typeface="Arial" panose="020B0604020202020204" pitchFamily="34" charset="0"/>
                <a:cs typeface="Arial" panose="020B0604020202020204" pitchFamily="34" charset="0"/>
              </a:rPr>
              <a:t>max</a:t>
            </a:r>
            <a:r>
              <a:rPr lang="en-US" sz="1100" dirty="0">
                <a:solidFill>
                  <a:prstClr val="black"/>
                </a:solidFill>
                <a:latin typeface="Arial" panose="020B0604020202020204" pitchFamily="34" charset="0"/>
                <a:cs typeface="Arial" panose="020B0604020202020204" pitchFamily="34" charset="0"/>
              </a:rPr>
              <a:t>~1.1 T in </a:t>
            </a:r>
            <a:r>
              <a:rPr lang="en-US" sz="1100" dirty="0" err="1">
                <a:solidFill>
                  <a:prstClr val="black"/>
                </a:solidFill>
                <a:latin typeface="Arial" panose="020B0604020202020204" pitchFamily="34" charset="0"/>
                <a:cs typeface="Arial" panose="020B0604020202020204" pitchFamily="34" charset="0"/>
              </a:rPr>
              <a:t>ePIC</a:t>
            </a:r>
            <a:r>
              <a:rPr lang="en-US" sz="1100" dirty="0">
                <a:solidFill>
                  <a:prstClr val="black"/>
                </a:solidFill>
                <a:latin typeface="Arial" panose="020B0604020202020204" pitchFamily="34" charset="0"/>
                <a:cs typeface="Arial" panose="020B0604020202020204" pitchFamily="34" charset="0"/>
              </a:rPr>
              <a:t> detector layout</a:t>
            </a:r>
          </a:p>
          <a:p>
            <a:pPr marL="91440" lvl="0" indent="-91440">
              <a:buClr>
                <a:srgbClr val="0000FF"/>
              </a:buClr>
              <a:buFont typeface="Wingdings" pitchFamily="2" charset="2"/>
              <a:buChar char="§"/>
              <a:defRPr/>
            </a:pPr>
            <a:r>
              <a:rPr lang="en-US" sz="1100" dirty="0">
                <a:solidFill>
                  <a:prstClr val="black"/>
                </a:solidFill>
                <a:latin typeface="Arial" panose="020B0604020202020204" pitchFamily="34" charset="0"/>
                <a:cs typeface="Arial" panose="020B0604020202020204" pitchFamily="34" charset="0"/>
              </a:rPr>
              <a:t>60% design finalized barring </a:t>
            </a:r>
            <a:r>
              <a:rPr lang="en-US" sz="1100" dirty="0" err="1">
                <a:solidFill>
                  <a:prstClr val="black"/>
                </a:solidFill>
                <a:latin typeface="Arial" panose="020B0604020202020204" pitchFamily="34" charset="0"/>
                <a:cs typeface="Arial" panose="020B0604020202020204" pitchFamily="34" charset="0"/>
              </a:rPr>
              <a:t>punchlist</a:t>
            </a:r>
            <a:endParaRPr lang="en-US" sz="1100" dirty="0">
              <a:solidFill>
                <a:prstClr val="black"/>
              </a:solidFill>
              <a:latin typeface="Arial" panose="020B0604020202020204" pitchFamily="34" charset="0"/>
              <a:cs typeface="Arial" panose="020B0604020202020204" pitchFamily="34" charset="0"/>
            </a:endParaRPr>
          </a:p>
          <a:p>
            <a:pPr marL="91440" indent="-91440">
              <a:buClr>
                <a:srgbClr val="0000FF"/>
              </a:buClr>
              <a:buFont typeface="Wingdings" pitchFamily="2" charset="2"/>
              <a:buChar char="§"/>
              <a:defRPr/>
            </a:pPr>
            <a:r>
              <a:rPr lang="en-US" sz="1100" dirty="0">
                <a:solidFill>
                  <a:prstClr val="black"/>
                </a:solidFill>
                <a:latin typeface="Arial" panose="020B0604020202020204" pitchFamily="34" charset="0"/>
                <a:cs typeface="Arial" panose="020B0604020202020204" pitchFamily="34" charset="0"/>
              </a:rPr>
              <a:t>Eased design, use </a:t>
            </a:r>
            <a:r>
              <a:rPr lang="en-US" sz="1100" dirty="0">
                <a:latin typeface="Arial" panose="020B0604020202020204" pitchFamily="34" charset="0"/>
                <a:cs typeface="Arial" panose="020B0604020202020204" pitchFamily="34" charset="0"/>
              </a:rPr>
              <a:t>Cu-stabilized conductor – working on conductor test contract</a:t>
            </a:r>
            <a:endParaRPr lang="en-US" sz="1100" dirty="0">
              <a:solidFill>
                <a:prstClr val="black"/>
              </a:solidFill>
              <a:latin typeface="Arial" panose="020B0604020202020204" pitchFamily="34" charset="0"/>
              <a:cs typeface="Arial" panose="020B0604020202020204" pitchFamily="34" charset="0"/>
            </a:endParaRPr>
          </a:p>
          <a:p>
            <a:pPr marL="91440" lvl="0" indent="-91440">
              <a:buClr>
                <a:srgbClr val="0000FF"/>
              </a:buClr>
              <a:buFont typeface="Wingdings" pitchFamily="2" charset="2"/>
              <a:buChar char="§"/>
              <a:defRPr/>
            </a:pPr>
            <a:r>
              <a:rPr lang="en-US" sz="1100" dirty="0">
                <a:solidFill>
                  <a:prstClr val="black"/>
                </a:solidFill>
                <a:latin typeface="Arial" panose="020B0604020202020204" pitchFamily="34" charset="0"/>
                <a:cs typeface="Arial" panose="020B0604020202020204" pitchFamily="34" charset="0"/>
              </a:rPr>
              <a:t>Contract with </a:t>
            </a:r>
            <a:r>
              <a:rPr lang="en-US" sz="1100" dirty="0" err="1">
                <a:solidFill>
                  <a:prstClr val="black"/>
                </a:solidFill>
                <a:latin typeface="Arial" panose="020B0604020202020204" pitchFamily="34" charset="0"/>
                <a:cs typeface="Arial" panose="020B0604020202020204" pitchFamily="34" charset="0"/>
              </a:rPr>
              <a:t>Saclay</a:t>
            </a:r>
            <a:r>
              <a:rPr lang="en-US" sz="1100" dirty="0">
                <a:solidFill>
                  <a:prstClr val="black"/>
                </a:solidFill>
                <a:latin typeface="Arial" panose="020B0604020202020204" pitchFamily="34" charset="0"/>
                <a:cs typeface="Arial" panose="020B0604020202020204" pitchFamily="34" charset="0"/>
              </a:rPr>
              <a:t> to continue final design for a 1.7 - 2 T Solenoid established</a:t>
            </a:r>
          </a:p>
        </p:txBody>
      </p:sp>
      <p:sp>
        <p:nvSpPr>
          <p:cNvPr id="8" name="TextBox 7">
            <a:extLst>
              <a:ext uri="{FF2B5EF4-FFF2-40B4-BE49-F238E27FC236}">
                <a16:creationId xmlns:a16="http://schemas.microsoft.com/office/drawing/2014/main" id="{EA3545F8-590C-7740-899B-D1290F25E71C}"/>
              </a:ext>
            </a:extLst>
          </p:cNvPr>
          <p:cNvSpPr txBox="1"/>
          <p:nvPr/>
        </p:nvSpPr>
        <p:spPr>
          <a:xfrm>
            <a:off x="5146776" y="618208"/>
            <a:ext cx="3846830" cy="646331"/>
          </a:xfrm>
          <a:prstGeom prst="rect">
            <a:avLst/>
          </a:prstGeom>
          <a:noFill/>
          <a:ln w="19050">
            <a:noFill/>
          </a:ln>
        </p:spPr>
        <p:txBody>
          <a:bodyPr wrap="square" rtlCol="0">
            <a:spAutoFit/>
          </a:bodyPr>
          <a:lstStyle/>
          <a:p>
            <a:pPr marL="171450" indent="-171450">
              <a:buClr>
                <a:srgbClr val="0000FF"/>
              </a:buClr>
              <a:buFont typeface="Wingdings" pitchFamily="2" charset="2"/>
              <a:buChar char="§"/>
            </a:pPr>
            <a:r>
              <a:rPr lang="en-US" sz="1200" dirty="0">
                <a:latin typeface="Arial" panose="020B0604020202020204" pitchFamily="34" charset="0"/>
                <a:cs typeface="Arial" panose="020B0604020202020204" pitchFamily="34" charset="0"/>
              </a:rPr>
              <a:t>Defined and documented system requirements down to L4</a:t>
            </a:r>
          </a:p>
          <a:p>
            <a:pPr marL="171450" indent="-171450" algn="l">
              <a:buClr>
                <a:srgbClr val="0000FF"/>
              </a:buClr>
              <a:buFont typeface="Wingdings" pitchFamily="2" charset="2"/>
              <a:buChar char="§"/>
            </a:pPr>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67759F9-2AFC-8B46-B89D-BB2265265D27}"/>
              </a:ext>
            </a:extLst>
          </p:cNvPr>
          <p:cNvSpPr txBox="1"/>
          <p:nvPr/>
        </p:nvSpPr>
        <p:spPr>
          <a:xfrm>
            <a:off x="-6708" y="2639680"/>
            <a:ext cx="3162587" cy="1015663"/>
          </a:xfrm>
          <a:prstGeom prst="rect">
            <a:avLst/>
          </a:prstGeom>
          <a:noFill/>
          <a:ln w="38100">
            <a:solidFill>
              <a:srgbClr val="FF9300"/>
            </a:solidFill>
          </a:ln>
        </p:spPr>
        <p:txBody>
          <a:bodyPr wrap="square" rtlCol="0">
            <a:spAutoFit/>
          </a:bodyPr>
          <a:lstStyle/>
          <a:p>
            <a:pPr marL="91440" indent="-91440" algn="l">
              <a:buClr>
                <a:srgbClr val="0000FF"/>
              </a:buClr>
              <a:buFont typeface="Wingdings" pitchFamily="2" charset="2"/>
              <a:buChar char="§"/>
            </a:pPr>
            <a:r>
              <a:rPr lang="en-US" sz="1200" dirty="0">
                <a:latin typeface="Arial" panose="020B0604020202020204" pitchFamily="34" charset="0"/>
                <a:cs typeface="Arial" panose="020B0604020202020204" pitchFamily="34" charset="0"/>
              </a:rPr>
              <a:t>test stand to calibrate ANSYS simulations with measurements to verify technical solution to bake-out beam pipe with </a:t>
            </a:r>
            <a:r>
              <a:rPr lang="en-US" sz="1200" dirty="0">
                <a:latin typeface="Symbol" pitchFamily="2" charset="2"/>
                <a:cs typeface="Arial" panose="020B0604020202020204" pitchFamily="34" charset="0"/>
              </a:rPr>
              <a:t>m</a:t>
            </a:r>
            <a:r>
              <a:rPr lang="en-US" sz="1200" dirty="0">
                <a:latin typeface="Arial" panose="020B0604020202020204" pitchFamily="34" charset="0"/>
                <a:cs typeface="Arial" panose="020B0604020202020204" pitchFamily="34" charset="0"/>
              </a:rPr>
              <a:t>-vertex in-situ</a:t>
            </a:r>
          </a:p>
          <a:p>
            <a:pPr marL="91440" indent="-91440">
              <a:buClr>
                <a:srgbClr val="0000FF"/>
              </a:buClr>
              <a:buFont typeface="Wingdings" pitchFamily="2" charset="2"/>
              <a:buChar char="§"/>
            </a:pPr>
            <a:r>
              <a:rPr lang="en-US" sz="1200" dirty="0">
                <a:latin typeface="Arial" panose="020B0604020202020204" pitchFamily="34" charset="0"/>
                <a:cs typeface="Arial" panose="020B0604020202020204" pitchFamily="34" charset="0"/>
              </a:rPr>
              <a:t>develop beam pipe support</a:t>
            </a:r>
          </a:p>
        </p:txBody>
      </p:sp>
      <p:sp>
        <p:nvSpPr>
          <p:cNvPr id="10" name="TextBox 9">
            <a:extLst>
              <a:ext uri="{FF2B5EF4-FFF2-40B4-BE49-F238E27FC236}">
                <a16:creationId xmlns:a16="http://schemas.microsoft.com/office/drawing/2014/main" id="{8DC36DCF-F1BD-7F41-9EBA-2202CB210F12}"/>
              </a:ext>
            </a:extLst>
          </p:cNvPr>
          <p:cNvSpPr txBox="1"/>
          <p:nvPr/>
        </p:nvSpPr>
        <p:spPr>
          <a:xfrm>
            <a:off x="6955" y="3713580"/>
            <a:ext cx="3162587" cy="769441"/>
          </a:xfrm>
          <a:prstGeom prst="rect">
            <a:avLst/>
          </a:prstGeom>
          <a:noFill/>
          <a:ln w="38100">
            <a:solidFill>
              <a:srgbClr val="00FA00"/>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synchronize aerogel requirements and contacts with producers</a:t>
            </a:r>
          </a:p>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working on preliminary mechanical design of </a:t>
            </a:r>
            <a:r>
              <a:rPr lang="en-US" sz="1100" dirty="0" err="1">
                <a:latin typeface="Arial" panose="020B0604020202020204" pitchFamily="34" charset="0"/>
                <a:cs typeface="Arial" panose="020B0604020202020204" pitchFamily="34" charset="0"/>
              </a:rPr>
              <a:t>mRICH</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dRICH</a:t>
            </a:r>
            <a:r>
              <a:rPr lang="en-US" sz="1100" dirty="0">
                <a:latin typeface="Arial" panose="020B0604020202020204" pitchFamily="34" charset="0"/>
                <a:cs typeface="Arial" panose="020B0604020202020204" pitchFamily="34" charset="0"/>
              </a:rPr>
              <a:t> and </a:t>
            </a:r>
            <a:r>
              <a:rPr lang="en-US" sz="1100" dirty="0" err="1">
                <a:latin typeface="Arial" panose="020B0604020202020204" pitchFamily="34" charset="0"/>
                <a:cs typeface="Arial" panose="020B0604020202020204" pitchFamily="34" charset="0"/>
              </a:rPr>
              <a:t>pfRICH</a:t>
            </a:r>
            <a:endParaRPr lang="en-US" sz="11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3B00DC2-9794-424A-838D-6FAFC2D084C8}"/>
              </a:ext>
            </a:extLst>
          </p:cNvPr>
          <p:cNvSpPr/>
          <p:nvPr/>
        </p:nvSpPr>
        <p:spPr>
          <a:xfrm>
            <a:off x="3161182" y="2965053"/>
            <a:ext cx="1326912" cy="60043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5094682-C23F-B04E-8091-E778FDA91FD3}"/>
              </a:ext>
            </a:extLst>
          </p:cNvPr>
          <p:cNvSpPr/>
          <p:nvPr/>
        </p:nvSpPr>
        <p:spPr>
          <a:xfrm>
            <a:off x="3161182" y="3607747"/>
            <a:ext cx="1326912" cy="600439"/>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72708FB-7F83-DB4C-B054-BE1E6DC9D3D9}"/>
              </a:ext>
            </a:extLst>
          </p:cNvPr>
          <p:cNvSpPr txBox="1"/>
          <p:nvPr/>
        </p:nvSpPr>
        <p:spPr>
          <a:xfrm>
            <a:off x="0" y="4521157"/>
            <a:ext cx="3162587" cy="430887"/>
          </a:xfrm>
          <a:prstGeom prst="rect">
            <a:avLst/>
          </a:prstGeom>
          <a:noFill/>
          <a:ln w="38100">
            <a:solidFill>
              <a:srgbClr val="FF0000"/>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progress on mechanical design and integration for all </a:t>
            </a:r>
            <a:r>
              <a:rPr lang="en-US" sz="1100" dirty="0" err="1">
                <a:latin typeface="Arial" panose="020B0604020202020204" pitchFamily="34" charset="0"/>
                <a:cs typeface="Arial" panose="020B0604020202020204" pitchFamily="34" charset="0"/>
              </a:rPr>
              <a:t>ECals</a:t>
            </a:r>
            <a:r>
              <a:rPr lang="en-US" sz="1100" dirty="0">
                <a:latin typeface="Arial" panose="020B0604020202020204" pitchFamily="34" charset="0"/>
                <a:cs typeface="Arial" panose="020B0604020202020204" pitchFamily="34" charset="0"/>
              </a:rPr>
              <a:t> </a:t>
            </a:r>
          </a:p>
        </p:txBody>
      </p:sp>
      <p:sp>
        <p:nvSpPr>
          <p:cNvPr id="16" name="Rectangle 15">
            <a:extLst>
              <a:ext uri="{FF2B5EF4-FFF2-40B4-BE49-F238E27FC236}">
                <a16:creationId xmlns:a16="http://schemas.microsoft.com/office/drawing/2014/main" id="{D75E2559-50F4-9446-A2C3-D595AD295125}"/>
              </a:ext>
            </a:extLst>
          </p:cNvPr>
          <p:cNvSpPr/>
          <p:nvPr/>
        </p:nvSpPr>
        <p:spPr>
          <a:xfrm>
            <a:off x="3155879" y="4244219"/>
            <a:ext cx="1326912" cy="60043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EC8777-535C-4C49-B3F0-11B15139DE73}"/>
              </a:ext>
            </a:extLst>
          </p:cNvPr>
          <p:cNvSpPr/>
          <p:nvPr/>
        </p:nvSpPr>
        <p:spPr>
          <a:xfrm>
            <a:off x="3167613" y="5486040"/>
            <a:ext cx="1326912" cy="600439"/>
          </a:xfrm>
          <a:prstGeom prst="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B182438-CB36-B641-B753-B80BAFA99302}"/>
              </a:ext>
            </a:extLst>
          </p:cNvPr>
          <p:cNvSpPr txBox="1"/>
          <p:nvPr/>
        </p:nvSpPr>
        <p:spPr>
          <a:xfrm>
            <a:off x="5964119" y="1595690"/>
            <a:ext cx="3162585" cy="600164"/>
          </a:xfrm>
          <a:prstGeom prst="rect">
            <a:avLst/>
          </a:prstGeom>
          <a:noFill/>
          <a:ln w="38100">
            <a:solidFill>
              <a:srgbClr val="9437FF"/>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Work defining electronics needs &amp; standards, i.e. ASICs</a:t>
            </a:r>
          </a:p>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Work </a:t>
            </a:r>
            <a:r>
              <a:rPr lang="en-US" sz="1100" dirty="0" err="1">
                <a:latin typeface="Arial" panose="020B0604020202020204" pitchFamily="34" charset="0"/>
                <a:cs typeface="Arial" panose="020B0604020202020204" pitchFamily="34" charset="0"/>
              </a:rPr>
              <a:t>fo</a:t>
            </a:r>
            <a:r>
              <a:rPr lang="en-US" sz="1100" dirty="0">
                <a:latin typeface="Arial" panose="020B0604020202020204" pitchFamily="34" charset="0"/>
                <a:cs typeface="Arial" panose="020B0604020202020204" pitchFamily="34" charset="0"/>
              </a:rPr>
              <a:t> complete readout specifications</a:t>
            </a:r>
          </a:p>
        </p:txBody>
      </p:sp>
      <p:sp>
        <p:nvSpPr>
          <p:cNvPr id="20" name="TextBox 19">
            <a:extLst>
              <a:ext uri="{FF2B5EF4-FFF2-40B4-BE49-F238E27FC236}">
                <a16:creationId xmlns:a16="http://schemas.microsoft.com/office/drawing/2014/main" id="{0385910C-2919-AD4A-B175-CE7AC8D2B41B}"/>
              </a:ext>
            </a:extLst>
          </p:cNvPr>
          <p:cNvSpPr txBox="1"/>
          <p:nvPr/>
        </p:nvSpPr>
        <p:spPr>
          <a:xfrm>
            <a:off x="5978512" y="2215130"/>
            <a:ext cx="3162585" cy="600164"/>
          </a:xfrm>
          <a:prstGeom prst="rect">
            <a:avLst/>
          </a:prstGeom>
          <a:noFill/>
          <a:ln w="38100">
            <a:solidFill>
              <a:srgbClr val="9437FF"/>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Define Streaming readout needs and standards</a:t>
            </a:r>
          </a:p>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Support timing and streaming DAQ test stands</a:t>
            </a:r>
          </a:p>
        </p:txBody>
      </p:sp>
      <p:sp>
        <p:nvSpPr>
          <p:cNvPr id="21" name="Rectangle 20">
            <a:extLst>
              <a:ext uri="{FF2B5EF4-FFF2-40B4-BE49-F238E27FC236}">
                <a16:creationId xmlns:a16="http://schemas.microsoft.com/office/drawing/2014/main" id="{7540E5B6-4989-5744-945A-045085F03EF8}"/>
              </a:ext>
            </a:extLst>
          </p:cNvPr>
          <p:cNvSpPr/>
          <p:nvPr/>
        </p:nvSpPr>
        <p:spPr>
          <a:xfrm>
            <a:off x="4637208" y="1713499"/>
            <a:ext cx="1326912" cy="1230419"/>
          </a:xfrm>
          <a:prstGeom prst="rect">
            <a:avLst/>
          </a:prstGeom>
          <a:noFill/>
          <a:ln w="38100">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0AE860E-3B67-9B4F-B9C5-F9B6A598D29C}"/>
              </a:ext>
            </a:extLst>
          </p:cNvPr>
          <p:cNvSpPr txBox="1"/>
          <p:nvPr/>
        </p:nvSpPr>
        <p:spPr>
          <a:xfrm>
            <a:off x="5956366" y="2961279"/>
            <a:ext cx="3162585" cy="600164"/>
          </a:xfrm>
          <a:prstGeom prst="rect">
            <a:avLst/>
          </a:prstGeom>
          <a:noFill/>
          <a:ln w="38100">
            <a:solidFill>
              <a:srgbClr val="76D6FF"/>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Working on many fronts on the infrastructure layout, reuse and modification of platforms and so on</a:t>
            </a:r>
          </a:p>
        </p:txBody>
      </p:sp>
      <p:sp>
        <p:nvSpPr>
          <p:cNvPr id="23" name="Rectangle 22">
            <a:extLst>
              <a:ext uri="{FF2B5EF4-FFF2-40B4-BE49-F238E27FC236}">
                <a16:creationId xmlns:a16="http://schemas.microsoft.com/office/drawing/2014/main" id="{7D63C73F-C031-EB4E-9FAD-BF3EE02BF3D6}"/>
              </a:ext>
            </a:extLst>
          </p:cNvPr>
          <p:cNvSpPr/>
          <p:nvPr/>
        </p:nvSpPr>
        <p:spPr>
          <a:xfrm>
            <a:off x="4648907" y="2983531"/>
            <a:ext cx="1311115" cy="554248"/>
          </a:xfrm>
          <a:prstGeom prst="rect">
            <a:avLst/>
          </a:prstGeom>
          <a:noFill/>
          <a:ln w="38100">
            <a:solidFill>
              <a:srgbClr val="76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05B5EE9-FA00-8145-A8E3-C4DEA868F146}"/>
              </a:ext>
            </a:extLst>
          </p:cNvPr>
          <p:cNvSpPr txBox="1"/>
          <p:nvPr/>
        </p:nvSpPr>
        <p:spPr>
          <a:xfrm>
            <a:off x="5964118" y="3746875"/>
            <a:ext cx="3162585" cy="769441"/>
          </a:xfrm>
          <a:prstGeom prst="rect">
            <a:avLst/>
          </a:prstGeom>
          <a:noFill/>
          <a:ln w="38100">
            <a:solidFill>
              <a:srgbClr val="008F00"/>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Focusing on design of all far-forward &amp; backward detectors and impedance calculations and screening of in-vacuum detectors</a:t>
            </a:r>
          </a:p>
        </p:txBody>
      </p:sp>
      <p:sp>
        <p:nvSpPr>
          <p:cNvPr id="25" name="Rectangle 24">
            <a:extLst>
              <a:ext uri="{FF2B5EF4-FFF2-40B4-BE49-F238E27FC236}">
                <a16:creationId xmlns:a16="http://schemas.microsoft.com/office/drawing/2014/main" id="{72934666-1B34-5342-86C4-7646A8E8641E}"/>
              </a:ext>
            </a:extLst>
          </p:cNvPr>
          <p:cNvSpPr/>
          <p:nvPr/>
        </p:nvSpPr>
        <p:spPr>
          <a:xfrm>
            <a:off x="4637208" y="3613024"/>
            <a:ext cx="1326912" cy="554248"/>
          </a:xfrm>
          <a:prstGeom prst="rect">
            <a:avLst/>
          </a:prstGeom>
          <a:noFill/>
          <a:ln w="3810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5D75407-06E8-F24A-8431-D6BF563ECD71}"/>
              </a:ext>
            </a:extLst>
          </p:cNvPr>
          <p:cNvSpPr txBox="1"/>
          <p:nvPr/>
        </p:nvSpPr>
        <p:spPr>
          <a:xfrm>
            <a:off x="5964120" y="4862783"/>
            <a:ext cx="3162585" cy="430887"/>
          </a:xfrm>
          <a:prstGeom prst="rect">
            <a:avLst/>
          </a:prstGeom>
          <a:noFill/>
          <a:ln w="38100">
            <a:solidFill>
              <a:srgbClr val="AAAAAA"/>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Provided input for far-forward &amp; backward simulations</a:t>
            </a:r>
          </a:p>
        </p:txBody>
      </p:sp>
      <p:sp>
        <p:nvSpPr>
          <p:cNvPr id="27" name="Rectangle 26">
            <a:extLst>
              <a:ext uri="{FF2B5EF4-FFF2-40B4-BE49-F238E27FC236}">
                <a16:creationId xmlns:a16="http://schemas.microsoft.com/office/drawing/2014/main" id="{6D90D83D-392C-C143-867E-792BF0A44D28}"/>
              </a:ext>
            </a:extLst>
          </p:cNvPr>
          <p:cNvSpPr/>
          <p:nvPr/>
        </p:nvSpPr>
        <p:spPr>
          <a:xfrm>
            <a:off x="4637208" y="4858671"/>
            <a:ext cx="1312520" cy="585290"/>
          </a:xfrm>
          <a:prstGeom prst="rect">
            <a:avLst/>
          </a:prstGeom>
          <a:noFill/>
          <a:ln w="38100">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4225B07-5CA2-E241-ABA5-ED16D43C2FBE}"/>
              </a:ext>
            </a:extLst>
          </p:cNvPr>
          <p:cNvSpPr txBox="1"/>
          <p:nvPr/>
        </p:nvSpPr>
        <p:spPr>
          <a:xfrm>
            <a:off x="5964120" y="5495992"/>
            <a:ext cx="3162585" cy="938719"/>
          </a:xfrm>
          <a:prstGeom prst="rect">
            <a:avLst/>
          </a:prstGeom>
          <a:noFill/>
          <a:ln w="38100">
            <a:solidFill>
              <a:srgbClr val="FF9300"/>
            </a:solidFill>
          </a:ln>
        </p:spPr>
        <p:txBody>
          <a:bodyPr wrap="square" rtlCol="0">
            <a:spAutoFit/>
          </a:bodyPr>
          <a:lstStyle/>
          <a:p>
            <a:pPr marL="91440" indent="-91440" algn="l">
              <a:buClr>
                <a:srgbClr val="0000FF"/>
              </a:buClr>
              <a:buFont typeface="Wingdings" pitchFamily="2" charset="2"/>
              <a:buChar char="§"/>
            </a:pPr>
            <a:r>
              <a:rPr lang="en-US" sz="1100" dirty="0" err="1">
                <a:latin typeface="Arial" panose="020B0604020202020204" pitchFamily="34" charset="0"/>
                <a:cs typeface="Arial" panose="020B0604020202020204" pitchFamily="34" charset="0"/>
              </a:rPr>
              <a:t>ePol</a:t>
            </a:r>
            <a:r>
              <a:rPr lang="en-US" sz="1100" dirty="0">
                <a:latin typeface="Arial" panose="020B0604020202020204" pitchFamily="34" charset="0"/>
                <a:cs typeface="Arial" panose="020B0604020202020204" pitchFamily="34" charset="0"/>
              </a:rPr>
              <a:t>: Compton polarimeter is integrated in IR; layout &amp; technical definition are further refined </a:t>
            </a:r>
          </a:p>
          <a:p>
            <a:pPr marL="91440" indent="-91440" algn="l">
              <a:buClr>
                <a:srgbClr val="0000FF"/>
              </a:buClr>
              <a:buFont typeface="Wingdings" pitchFamily="2" charset="2"/>
              <a:buChar char="§"/>
            </a:pPr>
            <a:r>
              <a:rPr lang="en-US" sz="1100" dirty="0" err="1">
                <a:latin typeface="Arial" panose="020B0604020202020204" pitchFamily="34" charset="0"/>
                <a:cs typeface="Arial" panose="020B0604020202020204" pitchFamily="34" charset="0"/>
              </a:rPr>
              <a:t>HPol</a:t>
            </a:r>
            <a:r>
              <a:rPr lang="en-US" sz="1100" dirty="0">
                <a:latin typeface="Arial" panose="020B0604020202020204" pitchFamily="34" charset="0"/>
                <a:cs typeface="Arial" panose="020B0604020202020204" pitchFamily="34" charset="0"/>
              </a:rPr>
              <a:t>: worked with accelerator to find new location at IP-4, integration finalized for p and He-3 polarimeter</a:t>
            </a:r>
          </a:p>
        </p:txBody>
      </p:sp>
      <p:sp>
        <p:nvSpPr>
          <p:cNvPr id="29" name="Rectangle 28">
            <a:extLst>
              <a:ext uri="{FF2B5EF4-FFF2-40B4-BE49-F238E27FC236}">
                <a16:creationId xmlns:a16="http://schemas.microsoft.com/office/drawing/2014/main" id="{63CECD84-8514-E74D-B2CD-01FE11951F1B}"/>
              </a:ext>
            </a:extLst>
          </p:cNvPr>
          <p:cNvSpPr/>
          <p:nvPr/>
        </p:nvSpPr>
        <p:spPr>
          <a:xfrm>
            <a:off x="4622816" y="5500195"/>
            <a:ext cx="1326912" cy="600439"/>
          </a:xfrm>
          <a:prstGeom prst="rect">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A8E35A39-1CE2-DE40-9611-BF7719EF94B1}"/>
              </a:ext>
            </a:extLst>
          </p:cNvPr>
          <p:cNvPicPr>
            <a:picLocks noChangeAspect="1"/>
          </p:cNvPicPr>
          <p:nvPr/>
        </p:nvPicPr>
        <p:blipFill rotWithShape="1">
          <a:blip r:embed="rId2"/>
          <a:srcRect l="68563" t="33192" r="16435" b="57920"/>
          <a:stretch/>
        </p:blipFill>
        <p:spPr>
          <a:xfrm>
            <a:off x="3083629" y="601267"/>
            <a:ext cx="2976741" cy="994423"/>
          </a:xfrm>
          <a:prstGeom prst="rect">
            <a:avLst/>
          </a:prstGeom>
        </p:spPr>
      </p:pic>
      <p:sp>
        <p:nvSpPr>
          <p:cNvPr id="32" name="TextBox 31">
            <a:extLst>
              <a:ext uri="{FF2B5EF4-FFF2-40B4-BE49-F238E27FC236}">
                <a16:creationId xmlns:a16="http://schemas.microsoft.com/office/drawing/2014/main" id="{78986EA7-7C59-9A4E-BDED-461F9331E2CD}"/>
              </a:ext>
            </a:extLst>
          </p:cNvPr>
          <p:cNvSpPr txBox="1"/>
          <p:nvPr/>
        </p:nvSpPr>
        <p:spPr>
          <a:xfrm>
            <a:off x="0" y="5025659"/>
            <a:ext cx="3162587" cy="430887"/>
          </a:xfrm>
          <a:prstGeom prst="rect">
            <a:avLst/>
          </a:prstGeom>
          <a:noFill/>
          <a:ln w="38100">
            <a:solidFill>
              <a:srgbClr val="0432FF"/>
            </a:solidFill>
          </a:ln>
        </p:spPr>
        <p:txBody>
          <a:bodyPr wrap="square" rtlCol="0">
            <a:spAutoFit/>
          </a:bodyPr>
          <a:lstStyle/>
          <a:p>
            <a:pPr marL="91440" indent="-9144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progress on mechanical design and integration for all </a:t>
            </a:r>
            <a:r>
              <a:rPr lang="en-US" sz="1100" dirty="0" err="1">
                <a:latin typeface="Arial" panose="020B0604020202020204" pitchFamily="34" charset="0"/>
                <a:cs typeface="Arial" panose="020B0604020202020204" pitchFamily="34" charset="0"/>
              </a:rPr>
              <a:t>HCals</a:t>
            </a:r>
            <a:r>
              <a:rPr lang="en-US" sz="1100" dirty="0">
                <a:latin typeface="Arial" panose="020B0604020202020204" pitchFamily="34" charset="0"/>
                <a:cs typeface="Arial" panose="020B0604020202020204" pitchFamily="34" charset="0"/>
              </a:rPr>
              <a:t> </a:t>
            </a:r>
          </a:p>
        </p:txBody>
      </p:sp>
      <p:sp>
        <p:nvSpPr>
          <p:cNvPr id="33" name="Rectangle 32">
            <a:extLst>
              <a:ext uri="{FF2B5EF4-FFF2-40B4-BE49-F238E27FC236}">
                <a16:creationId xmlns:a16="http://schemas.microsoft.com/office/drawing/2014/main" id="{C73E83AE-95DF-B44E-A9D9-4A293FE9DF5B}"/>
              </a:ext>
            </a:extLst>
          </p:cNvPr>
          <p:cNvSpPr/>
          <p:nvPr/>
        </p:nvSpPr>
        <p:spPr>
          <a:xfrm>
            <a:off x="3155879" y="4865324"/>
            <a:ext cx="1326912" cy="600439"/>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8C6FA85-1879-A045-8967-39A9D71C34D7}"/>
              </a:ext>
            </a:extLst>
          </p:cNvPr>
          <p:cNvSpPr txBox="1"/>
          <p:nvPr/>
        </p:nvSpPr>
        <p:spPr>
          <a:xfrm>
            <a:off x="-1" y="931"/>
            <a:ext cx="1926991" cy="307777"/>
          </a:xfrm>
          <a:prstGeom prst="rect">
            <a:avLst/>
          </a:prstGeom>
          <a:solidFill>
            <a:srgbClr val="24407B"/>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dirty="0"/>
              <a:t>Charge Question #4</a:t>
            </a:r>
          </a:p>
        </p:txBody>
      </p:sp>
      <p:sp>
        <p:nvSpPr>
          <p:cNvPr id="34" name="Rectangle 33">
            <a:extLst>
              <a:ext uri="{FF2B5EF4-FFF2-40B4-BE49-F238E27FC236}">
                <a16:creationId xmlns:a16="http://schemas.microsoft.com/office/drawing/2014/main" id="{49650B9C-4007-D54E-9C5A-6F8B1AB14CCE}"/>
              </a:ext>
            </a:extLst>
          </p:cNvPr>
          <p:cNvSpPr/>
          <p:nvPr/>
        </p:nvSpPr>
        <p:spPr>
          <a:xfrm>
            <a:off x="3165807" y="1693482"/>
            <a:ext cx="1326912" cy="600439"/>
          </a:xfrm>
          <a:prstGeom prst="rect">
            <a:avLst/>
          </a:prstGeom>
          <a:noFill/>
          <a:ln w="38100">
            <a:solidFill>
              <a:srgbClr val="FFF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0C7CD0B-E9E3-2145-9F27-9F037A7E646B}"/>
              </a:ext>
            </a:extLst>
          </p:cNvPr>
          <p:cNvSpPr txBox="1"/>
          <p:nvPr/>
        </p:nvSpPr>
        <p:spPr>
          <a:xfrm>
            <a:off x="22146" y="1092067"/>
            <a:ext cx="3162587" cy="830997"/>
          </a:xfrm>
          <a:prstGeom prst="rect">
            <a:avLst/>
          </a:prstGeom>
          <a:noFill/>
          <a:ln w="38100">
            <a:solidFill>
              <a:srgbClr val="FFFC00"/>
            </a:solidFill>
          </a:ln>
        </p:spPr>
        <p:txBody>
          <a:bodyPr wrap="square" rtlCol="0">
            <a:spAutoFit/>
          </a:bodyPr>
          <a:lstStyle/>
          <a:p>
            <a:pPr marL="91440" indent="-91440">
              <a:buClr>
                <a:srgbClr val="0000FF"/>
              </a:buClr>
              <a:buFont typeface="Wingdings" pitchFamily="2" charset="2"/>
              <a:buChar char="§"/>
            </a:pPr>
            <a:r>
              <a:rPr lang="en-US" sz="1200" dirty="0">
                <a:solidFill>
                  <a:sysClr val="windowText" lastClr="000000"/>
                </a:solidFill>
                <a:latin typeface="Arial" panose="020B0604020202020204" pitchFamily="34" charset="0"/>
                <a:cs typeface="Arial" panose="020B0604020202020204" pitchFamily="34" charset="0"/>
              </a:rPr>
              <a:t>Completed an update of WBS 6.10 subdetector costs &amp; schedule in P6 after DPAP</a:t>
            </a:r>
          </a:p>
          <a:p>
            <a:pPr marL="91440" indent="-91440">
              <a:buClr>
                <a:srgbClr val="0000FF"/>
              </a:buClr>
              <a:buFont typeface="Wingdings" pitchFamily="2" charset="2"/>
              <a:buChar char="§"/>
            </a:pPr>
            <a:r>
              <a:rPr lang="en-US" sz="1200" dirty="0">
                <a:solidFill>
                  <a:sysClr val="windowText" lastClr="000000"/>
                </a:solidFill>
                <a:latin typeface="Arial" panose="020B0604020202020204" pitchFamily="34" charset="0"/>
                <a:cs typeface="Arial" panose="020B0604020202020204" pitchFamily="34" charset="0"/>
              </a:rPr>
              <a:t> Detailed milestones for reviews, LLPs</a:t>
            </a:r>
          </a:p>
        </p:txBody>
      </p:sp>
      <p:sp>
        <p:nvSpPr>
          <p:cNvPr id="36" name="TextBox 35">
            <a:extLst>
              <a:ext uri="{FF2B5EF4-FFF2-40B4-BE49-F238E27FC236}">
                <a16:creationId xmlns:a16="http://schemas.microsoft.com/office/drawing/2014/main" id="{A835A0D0-CEE3-A24C-B0E8-D575E9A467CD}"/>
              </a:ext>
            </a:extLst>
          </p:cNvPr>
          <p:cNvSpPr txBox="1"/>
          <p:nvPr/>
        </p:nvSpPr>
        <p:spPr>
          <a:xfrm>
            <a:off x="2823" y="2113264"/>
            <a:ext cx="3166719" cy="430887"/>
          </a:xfrm>
          <a:prstGeom prst="rect">
            <a:avLst/>
          </a:prstGeom>
          <a:noFill/>
          <a:ln w="38100">
            <a:solidFill>
              <a:srgbClr val="FFC000"/>
            </a:solidFill>
          </a:ln>
        </p:spPr>
        <p:txBody>
          <a:bodyPr wrap="square" rtlCol="0">
            <a:spAutoFit/>
          </a:bodyPr>
          <a:lstStyle/>
          <a:p>
            <a:pPr marL="171450" indent="-171450">
              <a:buClr>
                <a:srgbClr val="0000FF"/>
              </a:buClr>
              <a:buFont typeface="Wingdings" pitchFamily="2" charset="2"/>
              <a:buChar char="§"/>
            </a:pPr>
            <a:r>
              <a:rPr lang="en-US" sz="1100" dirty="0">
                <a:latin typeface="Arial" panose="020B0604020202020204" pitchFamily="34" charset="0"/>
                <a:cs typeface="Arial" panose="020B0604020202020204" pitchFamily="34" charset="0"/>
              </a:rPr>
              <a:t>DAC review progress &amp; new R&amp;D proposals</a:t>
            </a:r>
          </a:p>
          <a:p>
            <a:pPr marL="171450" indent="-171450" algn="l">
              <a:buClr>
                <a:srgbClr val="0000FF"/>
              </a:buClr>
              <a:buFont typeface="Wingdings" pitchFamily="2" charset="2"/>
              <a:buChar char="§"/>
            </a:pPr>
            <a:r>
              <a:rPr lang="en-US" sz="1100" dirty="0">
                <a:latin typeface="Arial" panose="020B0604020202020204" pitchFamily="34" charset="0"/>
                <a:cs typeface="Arial" panose="020B0604020202020204" pitchFamily="34" charset="0"/>
              </a:rPr>
              <a:t>2</a:t>
            </a:r>
            <a:r>
              <a:rPr lang="en-US" sz="1100" baseline="30000" dirty="0">
                <a:latin typeface="Arial" panose="020B0604020202020204" pitchFamily="34" charset="0"/>
                <a:cs typeface="Arial" panose="020B0604020202020204" pitchFamily="34" charset="0"/>
              </a:rPr>
              <a:t>nd</a:t>
            </a:r>
            <a:r>
              <a:rPr lang="en-US" sz="1100" dirty="0">
                <a:latin typeface="Arial" panose="020B0604020202020204" pitchFamily="34" charset="0"/>
                <a:cs typeface="Arial" panose="020B0604020202020204" pitchFamily="34" charset="0"/>
              </a:rPr>
              <a:t> round of R&amp;D contracts</a:t>
            </a:r>
          </a:p>
        </p:txBody>
      </p:sp>
      <p:sp>
        <p:nvSpPr>
          <p:cNvPr id="37" name="Rectangle 36">
            <a:extLst>
              <a:ext uri="{FF2B5EF4-FFF2-40B4-BE49-F238E27FC236}">
                <a16:creationId xmlns:a16="http://schemas.microsoft.com/office/drawing/2014/main" id="{11743CFB-0616-7746-ACA7-B613CE8C2AE6}"/>
              </a:ext>
            </a:extLst>
          </p:cNvPr>
          <p:cNvSpPr/>
          <p:nvPr/>
        </p:nvSpPr>
        <p:spPr>
          <a:xfrm>
            <a:off x="3162587" y="2337292"/>
            <a:ext cx="1326912" cy="600439"/>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259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B0425EBF-9638-B643-95C3-8CC9541E60F9}"/>
              </a:ext>
            </a:extLst>
          </p:cNvPr>
          <p:cNvGrpSpPr/>
          <p:nvPr/>
        </p:nvGrpSpPr>
        <p:grpSpPr>
          <a:xfrm>
            <a:off x="-4209" y="695009"/>
            <a:ext cx="4333865" cy="3076623"/>
            <a:chOff x="2353429" y="3038833"/>
            <a:chExt cx="4333865" cy="3076623"/>
          </a:xfrm>
        </p:grpSpPr>
        <p:pic>
          <p:nvPicPr>
            <p:cNvPr id="25" name="Picture 24">
              <a:extLst>
                <a:ext uri="{FF2B5EF4-FFF2-40B4-BE49-F238E27FC236}">
                  <a16:creationId xmlns:a16="http://schemas.microsoft.com/office/drawing/2014/main" id="{3938AA80-6267-7E44-A07E-D8EEA1855374}"/>
                </a:ext>
              </a:extLst>
            </p:cNvPr>
            <p:cNvPicPr/>
            <p:nvPr/>
          </p:nvPicPr>
          <p:blipFill rotWithShape="1">
            <a:blip r:embed="rId2">
              <a:extLst>
                <a:ext uri="{28A0092B-C50C-407E-A947-70E740481C1C}">
                  <a14:useLocalDpi xmlns:a14="http://schemas.microsoft.com/office/drawing/2010/main" val="0"/>
                </a:ext>
              </a:extLst>
            </a:blip>
            <a:srcRect l="7712" t="44538" r="9680" b="12387"/>
            <a:stretch/>
          </p:blipFill>
          <p:spPr>
            <a:xfrm>
              <a:off x="2353429" y="3038833"/>
              <a:ext cx="4333865" cy="3076623"/>
            </a:xfrm>
            <a:prstGeom prst="rect">
              <a:avLst/>
            </a:prstGeom>
          </p:spPr>
        </p:pic>
        <p:sp>
          <p:nvSpPr>
            <p:cNvPr id="28" name="Rectangle 27">
              <a:extLst>
                <a:ext uri="{FF2B5EF4-FFF2-40B4-BE49-F238E27FC236}">
                  <a16:creationId xmlns:a16="http://schemas.microsoft.com/office/drawing/2014/main" id="{3D0C3065-6438-3E42-A5F4-D3A465C6E084}"/>
                </a:ext>
              </a:extLst>
            </p:cNvPr>
            <p:cNvSpPr/>
            <p:nvPr/>
          </p:nvSpPr>
          <p:spPr>
            <a:xfrm>
              <a:off x="4365744" y="3038833"/>
              <a:ext cx="508764" cy="233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194A1E5-D4F0-2B4F-A0E1-5EF289C4A398}"/>
              </a:ext>
            </a:extLst>
          </p:cNvPr>
          <p:cNvSpPr>
            <a:spLocks noGrp="1"/>
          </p:cNvSpPr>
          <p:nvPr>
            <p:ph type="title"/>
          </p:nvPr>
        </p:nvSpPr>
        <p:spPr/>
        <p:txBody>
          <a:bodyPr/>
          <a:lstStyle/>
          <a:p>
            <a:r>
              <a:rPr lang="en-US" dirty="0"/>
              <a:t>EIC General Purpose Detector: </a:t>
            </a:r>
            <a:r>
              <a:rPr lang="en-US" dirty="0" err="1"/>
              <a:t>ePIC</a:t>
            </a:r>
            <a:endParaRPr lang="en-US" dirty="0"/>
          </a:p>
        </p:txBody>
      </p:sp>
      <p:sp>
        <p:nvSpPr>
          <p:cNvPr id="3" name="Slide Number Placeholder 2">
            <a:extLst>
              <a:ext uri="{FF2B5EF4-FFF2-40B4-BE49-F238E27FC236}">
                <a16:creationId xmlns:a16="http://schemas.microsoft.com/office/drawing/2014/main" id="{7F04856B-8CBF-D642-A836-E7D4749BFD73}"/>
              </a:ext>
            </a:extLst>
          </p:cNvPr>
          <p:cNvSpPr>
            <a:spLocks noGrp="1"/>
          </p:cNvSpPr>
          <p:nvPr>
            <p:ph type="sldNum" sz="quarter" idx="12"/>
          </p:nvPr>
        </p:nvSpPr>
        <p:spPr/>
        <p:txBody>
          <a:bodyPr/>
          <a:lstStyle/>
          <a:p>
            <a:fld id="{893C5830-40F3-F04E-B2E3-10E6672BA8FF}" type="slidenum">
              <a:rPr lang="en-US" smtClean="0"/>
              <a:pPr/>
              <a:t>4</a:t>
            </a:fld>
            <a:endParaRPr lang="en-US"/>
          </a:p>
        </p:txBody>
      </p:sp>
      <p:pic>
        <p:nvPicPr>
          <p:cNvPr id="24" name="Picture 23">
            <a:extLst>
              <a:ext uri="{FF2B5EF4-FFF2-40B4-BE49-F238E27FC236}">
                <a16:creationId xmlns:a16="http://schemas.microsoft.com/office/drawing/2014/main" id="{27EA3E35-27D6-9143-A756-C051A6D8914E}"/>
              </a:ext>
            </a:extLst>
          </p:cNvPr>
          <p:cNvPicPr>
            <a:picLocks noChangeAspect="1"/>
          </p:cNvPicPr>
          <p:nvPr/>
        </p:nvPicPr>
        <p:blipFill>
          <a:blip r:embed="rId3"/>
          <a:srcRect/>
          <a:stretch/>
        </p:blipFill>
        <p:spPr>
          <a:xfrm>
            <a:off x="9525" y="3437700"/>
            <a:ext cx="4183587" cy="3160264"/>
          </a:xfrm>
          <a:prstGeom prst="rect">
            <a:avLst/>
          </a:prstGeom>
        </p:spPr>
      </p:pic>
      <p:cxnSp>
        <p:nvCxnSpPr>
          <p:cNvPr id="26" name="Straight Arrow Connector 25">
            <a:extLst>
              <a:ext uri="{FF2B5EF4-FFF2-40B4-BE49-F238E27FC236}">
                <a16:creationId xmlns:a16="http://schemas.microsoft.com/office/drawing/2014/main" id="{F8DB9ABE-0B8C-AF44-AAC4-820D24B2D84C}"/>
              </a:ext>
            </a:extLst>
          </p:cNvPr>
          <p:cNvCxnSpPr>
            <a:cxnSpLocks/>
          </p:cNvCxnSpPr>
          <p:nvPr/>
        </p:nvCxnSpPr>
        <p:spPr>
          <a:xfrm flipV="1">
            <a:off x="2502339" y="3308749"/>
            <a:ext cx="1474044" cy="237009"/>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2B25F01-196E-194F-ABD8-0B01B64A5876}"/>
              </a:ext>
            </a:extLst>
          </p:cNvPr>
          <p:cNvCxnSpPr>
            <a:cxnSpLocks/>
          </p:cNvCxnSpPr>
          <p:nvPr/>
        </p:nvCxnSpPr>
        <p:spPr>
          <a:xfrm flipH="1" flipV="1">
            <a:off x="202250" y="3286280"/>
            <a:ext cx="1960475" cy="259478"/>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D82D22A-A326-4568-B17A-39DA24BFE937}"/>
              </a:ext>
            </a:extLst>
          </p:cNvPr>
          <p:cNvSpPr/>
          <p:nvPr/>
        </p:nvSpPr>
        <p:spPr>
          <a:xfrm>
            <a:off x="2162724" y="3545757"/>
            <a:ext cx="351470" cy="49284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08A7444-8DA6-B647-8D5F-AC23B400F680}"/>
              </a:ext>
            </a:extLst>
          </p:cNvPr>
          <p:cNvSpPr txBox="1"/>
          <p:nvPr/>
        </p:nvSpPr>
        <p:spPr>
          <a:xfrm>
            <a:off x="4296732" y="1061205"/>
            <a:ext cx="4929875" cy="5416868"/>
          </a:xfrm>
          <a:prstGeom prst="rect">
            <a:avLst/>
          </a:prstGeom>
          <a:noFill/>
        </p:spPr>
        <p:txBody>
          <a:bodyPr wrap="square" rtlCol="0">
            <a:spAutoFit/>
          </a:bodyPr>
          <a:lstStyle/>
          <a:p>
            <a:r>
              <a:rPr lang="en-US" dirty="0">
                <a:solidFill>
                  <a:srgbClr val="0000FF"/>
                </a:solidFill>
                <a:latin typeface="+mj-lt"/>
                <a:ea typeface="Comic Sans MS" charset="0"/>
                <a:cs typeface="Comic Sans MS" charset="0"/>
              </a:rPr>
              <a:t>Overall detector requirements:</a:t>
            </a:r>
            <a:endParaRPr lang="en-US" dirty="0">
              <a:solidFill>
                <a:srgbClr val="322F31"/>
              </a:solidFill>
              <a:latin typeface="+mj-lt"/>
              <a:ea typeface="Comic Sans MS" charset="0"/>
              <a:cs typeface="Comic Sans MS" charset="0"/>
            </a:endParaRP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Large rapidity (-4 &lt; </a:t>
            </a:r>
            <a:r>
              <a:rPr lang="en-US" sz="1600" dirty="0">
                <a:solidFill>
                  <a:srgbClr val="322F31"/>
                </a:solidFill>
                <a:latin typeface="Symbol" pitchFamily="2" charset="2"/>
                <a:ea typeface="Comic Sans MS" charset="0"/>
                <a:cs typeface="Comic Sans MS" charset="0"/>
              </a:rPr>
              <a:t>h</a:t>
            </a:r>
            <a:r>
              <a:rPr lang="en-US" sz="1600" dirty="0">
                <a:solidFill>
                  <a:srgbClr val="322F31"/>
                </a:solidFill>
                <a:latin typeface="+mj-lt"/>
                <a:ea typeface="Comic Sans MS" charset="0"/>
                <a:cs typeface="Comic Sans MS" charset="0"/>
              </a:rPr>
              <a:t> &lt; 4) coverage; and far beyond in especially far-forward detector regions</a:t>
            </a: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large acceptance 1.7 T( up-to 2 T) Solenoid</a:t>
            </a: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High precision low mass tracking</a:t>
            </a:r>
          </a:p>
          <a:p>
            <a:pPr marL="800100" lvl="1" indent="-342900">
              <a:buClr>
                <a:srgbClr val="0000FF"/>
              </a:buClr>
              <a:buFont typeface="Courier New" panose="02070309020205020404" pitchFamily="49" charset="0"/>
              <a:buChar char="o"/>
            </a:pPr>
            <a:r>
              <a:rPr lang="en-US" sz="1400" dirty="0">
                <a:solidFill>
                  <a:srgbClr val="322F31"/>
                </a:solidFill>
                <a:latin typeface="+mj-lt"/>
                <a:ea typeface="Comic Sans MS" charset="0"/>
                <a:cs typeface="Comic Sans MS" charset="0"/>
              </a:rPr>
              <a:t>small (</a:t>
            </a:r>
            <a:r>
              <a:rPr lang="en-US" sz="1400" dirty="0">
                <a:solidFill>
                  <a:srgbClr val="322F31"/>
                </a:solidFill>
                <a:latin typeface="Symbol" pitchFamily="2" charset="2"/>
                <a:ea typeface="Comic Sans MS" charset="0"/>
                <a:cs typeface="Comic Sans MS" charset="0"/>
              </a:rPr>
              <a:t>m</a:t>
            </a:r>
            <a:r>
              <a:rPr lang="en-US" sz="1400" dirty="0">
                <a:solidFill>
                  <a:srgbClr val="322F31"/>
                </a:solidFill>
                <a:latin typeface="+mj-lt"/>
                <a:ea typeface="Comic Sans MS" charset="0"/>
                <a:cs typeface="Comic Sans MS" charset="0"/>
              </a:rPr>
              <a:t>-vertex) and large radius (gaseous-based) tracking </a:t>
            </a: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Electromagnetic and Hadronic Calorimetry</a:t>
            </a:r>
          </a:p>
          <a:p>
            <a:pPr marL="800100" lvl="1" indent="-342900">
              <a:buClr>
                <a:srgbClr val="0000FF"/>
              </a:buClr>
              <a:buFont typeface="Courier New" panose="02070309020205020404" pitchFamily="49" charset="0"/>
              <a:buChar char="o"/>
            </a:pPr>
            <a:r>
              <a:rPr lang="en-US" sz="1400" dirty="0">
                <a:solidFill>
                  <a:srgbClr val="322F31"/>
                </a:solidFill>
                <a:latin typeface="+mj-lt"/>
                <a:ea typeface="Comic Sans MS" charset="0"/>
                <a:cs typeface="Comic Sans MS" charset="0"/>
              </a:rPr>
              <a:t>equal coverage of tracking and EM-calorimetry</a:t>
            </a:r>
            <a:r>
              <a:rPr lang="en-US" sz="1600" dirty="0">
                <a:solidFill>
                  <a:srgbClr val="322F31"/>
                </a:solidFill>
                <a:latin typeface="+mj-lt"/>
                <a:ea typeface="Comic Sans MS" charset="0"/>
                <a:cs typeface="Comic Sans MS" charset="0"/>
              </a:rPr>
              <a:t> </a:t>
            </a: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High performance PID to separate </a:t>
            </a:r>
            <a:r>
              <a:rPr lang="en-US" sz="1600" dirty="0">
                <a:solidFill>
                  <a:srgbClr val="322F31"/>
                </a:solidFill>
                <a:latin typeface="Symbol" pitchFamily="2" charset="2"/>
                <a:ea typeface="Symbol" charset="2"/>
                <a:cs typeface="Symbol" charset="2"/>
              </a:rPr>
              <a:t>p</a:t>
            </a:r>
            <a:r>
              <a:rPr lang="en-US" sz="1600" dirty="0">
                <a:solidFill>
                  <a:srgbClr val="322F31"/>
                </a:solidFill>
                <a:latin typeface="+mj-lt"/>
                <a:ea typeface="Comic Sans MS" charset="0"/>
                <a:cs typeface="Comic Sans MS" charset="0"/>
              </a:rPr>
              <a:t>, K, p on </a:t>
            </a:r>
          </a:p>
          <a:p>
            <a:pPr>
              <a:buClr>
                <a:srgbClr val="0000FF"/>
              </a:buClr>
            </a:pPr>
            <a:r>
              <a:rPr lang="en-US" sz="1600" dirty="0">
                <a:solidFill>
                  <a:srgbClr val="322F31"/>
                </a:solidFill>
                <a:latin typeface="+mj-lt"/>
                <a:ea typeface="Comic Sans MS" charset="0"/>
                <a:cs typeface="Comic Sans MS" charset="0"/>
              </a:rPr>
              <a:t>      track level</a:t>
            </a:r>
          </a:p>
          <a:p>
            <a:pPr marL="800100" lvl="1" indent="-342900">
              <a:buClr>
                <a:srgbClr val="0000FF"/>
              </a:buClr>
              <a:buFont typeface="Courier New" panose="02070309020205020404" pitchFamily="49" charset="0"/>
              <a:buChar char="o"/>
            </a:pPr>
            <a:r>
              <a:rPr lang="en-US" sz="1400" dirty="0">
                <a:solidFill>
                  <a:srgbClr val="322F31"/>
                </a:solidFill>
                <a:latin typeface="+mj-lt"/>
                <a:ea typeface="Comic Sans MS" charset="0"/>
                <a:cs typeface="Comic Sans MS" charset="0"/>
              </a:rPr>
              <a:t>also need good e/h separation for scattered electron</a:t>
            </a: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Large acceptance for diffraction, tagging, neutrons from nuclear breakup: critical for physics program</a:t>
            </a:r>
          </a:p>
          <a:p>
            <a:pPr marL="800100" lvl="1" indent="-342900">
              <a:buClr>
                <a:srgbClr val="0000FF"/>
              </a:buClr>
              <a:buFont typeface="Courier New" panose="02070309020205020404" pitchFamily="49" charset="0"/>
              <a:buChar char="o"/>
            </a:pPr>
            <a:r>
              <a:rPr lang="en-US" sz="1400" dirty="0">
                <a:solidFill>
                  <a:srgbClr val="322F31"/>
                </a:solidFill>
                <a:latin typeface="+mj-lt"/>
                <a:ea typeface="Comic Sans MS" charset="0"/>
                <a:cs typeface="Comic Sans MS" charset="0"/>
              </a:rPr>
              <a:t>Many ancillary detector integrated in the beam line: low-Q</a:t>
            </a:r>
            <a:r>
              <a:rPr lang="en-US" sz="1400" baseline="30000" dirty="0">
                <a:solidFill>
                  <a:srgbClr val="322F31"/>
                </a:solidFill>
                <a:latin typeface="+mj-lt"/>
                <a:ea typeface="Comic Sans MS" charset="0"/>
                <a:cs typeface="Comic Sans MS" charset="0"/>
              </a:rPr>
              <a:t>2</a:t>
            </a:r>
            <a:r>
              <a:rPr lang="en-US" sz="1400" dirty="0">
                <a:solidFill>
                  <a:srgbClr val="322F31"/>
                </a:solidFill>
                <a:latin typeface="+mj-lt"/>
                <a:ea typeface="Comic Sans MS" charset="0"/>
                <a:cs typeface="Comic Sans MS" charset="0"/>
              </a:rPr>
              <a:t> tagger, Roman Pots, Zero-Degree Calorimeter, ….</a:t>
            </a:r>
          </a:p>
          <a:p>
            <a:pPr marL="342900" indent="-342900">
              <a:buClr>
                <a:srgbClr val="0000FF"/>
              </a:buClr>
              <a:buFont typeface="Wingdings" charset="2"/>
              <a:buChar char="q"/>
            </a:pPr>
            <a:r>
              <a:rPr lang="en-US" sz="1600" dirty="0">
                <a:solidFill>
                  <a:srgbClr val="322F31"/>
                </a:solidFill>
                <a:latin typeface="+mj-lt"/>
                <a:ea typeface="Comic Sans MS" charset="0"/>
                <a:cs typeface="Comic Sans MS" charset="0"/>
              </a:rPr>
              <a:t>High control of systematics</a:t>
            </a:r>
          </a:p>
          <a:p>
            <a:pPr marL="800100" lvl="1" indent="-342900">
              <a:buClr>
                <a:srgbClr val="0000FF"/>
              </a:buClr>
              <a:buFont typeface="Courier New" panose="02070309020205020404" pitchFamily="49" charset="0"/>
              <a:buChar char="o"/>
            </a:pPr>
            <a:r>
              <a:rPr lang="en-US" sz="1400" dirty="0">
                <a:solidFill>
                  <a:srgbClr val="322F31"/>
                </a:solidFill>
                <a:latin typeface="+mj-lt"/>
                <a:ea typeface="Comic Sans MS" charset="0"/>
                <a:cs typeface="Comic Sans MS" charset="0"/>
              </a:rPr>
              <a:t>luminosity monitor, electron &amp; hadron Polarimetry</a:t>
            </a:r>
          </a:p>
          <a:p>
            <a:pPr lvl="1">
              <a:buClr>
                <a:srgbClr val="0000FF"/>
              </a:buClr>
            </a:pPr>
            <a:endParaRPr lang="en-US" sz="800" dirty="0">
              <a:solidFill>
                <a:srgbClr val="322F31"/>
              </a:solidFill>
              <a:latin typeface="+mj-lt"/>
              <a:ea typeface="Comic Sans MS" charset="0"/>
              <a:cs typeface="Comic Sans MS" charset="0"/>
            </a:endParaRPr>
          </a:p>
          <a:p>
            <a:pPr>
              <a:buClr>
                <a:srgbClr val="0000FF"/>
              </a:buClr>
            </a:pPr>
            <a:r>
              <a:rPr lang="en-US" sz="1600" dirty="0">
                <a:solidFill>
                  <a:srgbClr val="0432FF"/>
                </a:solidFill>
                <a:latin typeface="+mj-lt"/>
                <a:ea typeface="Comic Sans MS" charset="0"/>
                <a:cs typeface="Comic Sans MS" charset="0"/>
                <a:sym typeface="Wingdings" pitchFamily="2" charset="2"/>
              </a:rPr>
              <a:t></a:t>
            </a:r>
            <a:r>
              <a:rPr lang="en-US" sz="1600" dirty="0">
                <a:solidFill>
                  <a:srgbClr val="322F31"/>
                </a:solidFill>
                <a:latin typeface="+mj-lt"/>
                <a:ea typeface="Comic Sans MS" charset="0"/>
                <a:cs typeface="Comic Sans MS" charset="0"/>
                <a:sym typeface="Wingdings" pitchFamily="2" charset="2"/>
              </a:rPr>
              <a:t> </a:t>
            </a:r>
            <a:r>
              <a:rPr lang="en-US" sz="1600" dirty="0">
                <a:solidFill>
                  <a:srgbClr val="0432FF"/>
                </a:solidFill>
                <a:latin typeface="+mj-lt"/>
                <a:ea typeface="Comic Sans MS" charset="0"/>
                <a:cs typeface="Comic Sans MS" charset="0"/>
                <a:sym typeface="Wingdings" pitchFamily="2" charset="2"/>
              </a:rPr>
              <a:t>Integration into </a:t>
            </a:r>
            <a:r>
              <a:rPr lang="en-US" sz="1600" dirty="0">
                <a:solidFill>
                  <a:srgbClr val="0432FF"/>
                </a:solidFill>
                <a:latin typeface="+mj-lt"/>
                <a:cs typeface="Arial" panose="020B0604020202020204" pitchFamily="34" charset="0"/>
              </a:rPr>
              <a:t>wider IR (+/- 40 m) critical</a:t>
            </a:r>
            <a:endParaRPr lang="en-US" sz="1600" dirty="0">
              <a:solidFill>
                <a:srgbClr val="0432FF"/>
              </a:solidFill>
              <a:latin typeface="+mj-lt"/>
              <a:ea typeface="Comic Sans MS" charset="0"/>
              <a:cs typeface="Comic Sans MS" charset="0"/>
            </a:endParaRPr>
          </a:p>
        </p:txBody>
      </p:sp>
      <p:sp>
        <p:nvSpPr>
          <p:cNvPr id="4" name="Oval 3">
            <a:extLst>
              <a:ext uri="{FF2B5EF4-FFF2-40B4-BE49-F238E27FC236}">
                <a16:creationId xmlns:a16="http://schemas.microsoft.com/office/drawing/2014/main" id="{BFCBB77C-CDFD-2D4F-A61A-B2FE6E3DE6D9}"/>
              </a:ext>
            </a:extLst>
          </p:cNvPr>
          <p:cNvSpPr/>
          <p:nvPr/>
        </p:nvSpPr>
        <p:spPr>
          <a:xfrm>
            <a:off x="1928691" y="5563941"/>
            <a:ext cx="1319573" cy="503227"/>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F40BBAC-BE72-1D4F-B535-4F0AB51F541D}"/>
              </a:ext>
            </a:extLst>
          </p:cNvPr>
          <p:cNvSpPr/>
          <p:nvPr/>
        </p:nvSpPr>
        <p:spPr>
          <a:xfrm rot="19397371">
            <a:off x="604243" y="5576809"/>
            <a:ext cx="1319573" cy="295927"/>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09EBCD0-4A08-9245-BA93-1C0BD0943498}"/>
              </a:ext>
            </a:extLst>
          </p:cNvPr>
          <p:cNvSpPr/>
          <p:nvPr/>
        </p:nvSpPr>
        <p:spPr>
          <a:xfrm rot="16200000">
            <a:off x="3308944" y="5087153"/>
            <a:ext cx="798786" cy="503227"/>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21EF3A8-3013-A64C-A3DB-4439CD380A36}"/>
              </a:ext>
            </a:extLst>
          </p:cNvPr>
          <p:cNvSpPr/>
          <p:nvPr/>
        </p:nvSpPr>
        <p:spPr>
          <a:xfrm rot="20691698">
            <a:off x="1007665" y="4784807"/>
            <a:ext cx="798786" cy="332378"/>
          </a:xfrm>
          <a:prstGeom prst="ellipse">
            <a:avLst/>
          </a:prstGeom>
          <a:noFill/>
          <a:ln w="1905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F6DE475E-40E8-1743-8D7D-212137F5FC8C}"/>
              </a:ext>
            </a:extLst>
          </p:cNvPr>
          <p:cNvSpPr txBox="1"/>
          <p:nvPr/>
        </p:nvSpPr>
        <p:spPr>
          <a:xfrm>
            <a:off x="40031" y="461373"/>
            <a:ext cx="1803400" cy="276999"/>
          </a:xfrm>
          <a:prstGeom prst="rect">
            <a:avLst/>
          </a:prstGeom>
          <a:solidFill>
            <a:srgbClr val="0432FF"/>
          </a:solidFill>
          <a:ln w="9525">
            <a:solidFill>
              <a:schemeClr val="bg2">
                <a:lumMod val="10000"/>
                <a:alpha val="63000"/>
              </a:schemeClr>
            </a:solidFill>
          </a:ln>
        </p:spPr>
        <p:txBody>
          <a:bodyPr wrap="square" rtlCol="0">
            <a:spAutoFit/>
          </a:bodyPr>
          <a:lstStyle/>
          <a:p>
            <a:pPr algn="ctr"/>
            <a:r>
              <a:rPr lang="en-US" sz="1200" dirty="0" err="1">
                <a:solidFill>
                  <a:srgbClr val="FFFFFF"/>
                </a:solidFill>
                <a:latin typeface="Arial" panose="020B0604020202020204" pitchFamily="34" charset="0"/>
                <a:cs typeface="Arial" panose="020B0604020202020204" pitchFamily="34" charset="0"/>
              </a:rPr>
              <a:t>hadronic</a:t>
            </a:r>
            <a:r>
              <a:rPr lang="en-US" sz="1200" dirty="0">
                <a:solidFill>
                  <a:srgbClr val="FFFFFF"/>
                </a:solidFill>
                <a:latin typeface="Arial" panose="020B0604020202020204" pitchFamily="34" charset="0"/>
                <a:cs typeface="Arial" panose="020B0604020202020204" pitchFamily="34" charset="0"/>
              </a:rPr>
              <a:t> calorimeters</a:t>
            </a:r>
          </a:p>
        </p:txBody>
      </p:sp>
      <p:sp>
        <p:nvSpPr>
          <p:cNvPr id="31" name="TextBox 30">
            <a:extLst>
              <a:ext uri="{FF2B5EF4-FFF2-40B4-BE49-F238E27FC236}">
                <a16:creationId xmlns:a16="http://schemas.microsoft.com/office/drawing/2014/main" id="{B92CB62F-B8BC-7B40-9D30-34C78667555B}"/>
              </a:ext>
            </a:extLst>
          </p:cNvPr>
          <p:cNvSpPr txBox="1"/>
          <p:nvPr/>
        </p:nvSpPr>
        <p:spPr>
          <a:xfrm>
            <a:off x="110984" y="780717"/>
            <a:ext cx="1447800" cy="276999"/>
          </a:xfrm>
          <a:prstGeom prst="rect">
            <a:avLst/>
          </a:prstGeom>
          <a:solidFill>
            <a:srgbClr val="FF0000"/>
          </a:solidFill>
          <a:ln w="9525">
            <a:solidFill>
              <a:srgbClr val="0432FF">
                <a:alpha val="63000"/>
              </a:srgbClr>
            </a:solidFill>
          </a:ln>
        </p:spPr>
        <p:txBody>
          <a:bodyPr wrap="square" rtlCol="0">
            <a:spAutoFit/>
          </a:bodyPr>
          <a:lstStyle/>
          <a:p>
            <a:pPr algn="ctr"/>
            <a:r>
              <a:rPr lang="en-US" sz="1200" dirty="0">
                <a:solidFill>
                  <a:srgbClr val="FFFFFF"/>
                </a:solidFill>
                <a:latin typeface="Arial" panose="020B0604020202020204" pitchFamily="34" charset="0"/>
                <a:cs typeface="Arial" panose="020B0604020202020204" pitchFamily="34" charset="0"/>
              </a:rPr>
              <a:t>e/m calorimeters          </a:t>
            </a:r>
          </a:p>
        </p:txBody>
      </p:sp>
      <p:sp>
        <p:nvSpPr>
          <p:cNvPr id="32" name="TextBox 31">
            <a:extLst>
              <a:ext uri="{FF2B5EF4-FFF2-40B4-BE49-F238E27FC236}">
                <a16:creationId xmlns:a16="http://schemas.microsoft.com/office/drawing/2014/main" id="{6C80F533-B697-7840-9A6D-3166C70B621F}"/>
              </a:ext>
            </a:extLst>
          </p:cNvPr>
          <p:cNvSpPr txBox="1"/>
          <p:nvPr/>
        </p:nvSpPr>
        <p:spPr>
          <a:xfrm>
            <a:off x="3412066" y="578128"/>
            <a:ext cx="1226193"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algn="ctr"/>
            <a:r>
              <a:rPr lang="en-US" sz="1200" dirty="0" err="1">
                <a:latin typeface="Arial" panose="020B0604020202020204" pitchFamily="34" charset="0"/>
                <a:cs typeface="Arial" panose="020B0604020202020204" pitchFamily="34" charset="0"/>
              </a:rPr>
              <a:t>ToF</a:t>
            </a:r>
            <a:r>
              <a:rPr lang="en-US" sz="1200" dirty="0">
                <a:latin typeface="Arial" panose="020B0604020202020204" pitchFamily="34" charset="0"/>
                <a:cs typeface="Arial" panose="020B0604020202020204" pitchFamily="34" charset="0"/>
              </a:rPr>
              <a:t>, DIRC,  </a:t>
            </a:r>
          </a:p>
          <a:p>
            <a:pPr algn="ctr"/>
            <a:r>
              <a:rPr lang="en-US" sz="1200" dirty="0">
                <a:latin typeface="Arial" panose="020B0604020202020204" pitchFamily="34" charset="0"/>
                <a:cs typeface="Arial" panose="020B0604020202020204" pitchFamily="34" charset="0"/>
              </a:rPr>
              <a:t>RICH detectors</a:t>
            </a:r>
          </a:p>
        </p:txBody>
      </p:sp>
      <p:sp>
        <p:nvSpPr>
          <p:cNvPr id="33" name="TextBox 32">
            <a:extLst>
              <a:ext uri="{FF2B5EF4-FFF2-40B4-BE49-F238E27FC236}">
                <a16:creationId xmlns:a16="http://schemas.microsoft.com/office/drawing/2014/main" id="{812FBD00-9826-B44F-8720-AD580A0BD0E8}"/>
              </a:ext>
            </a:extLst>
          </p:cNvPr>
          <p:cNvSpPr txBox="1"/>
          <p:nvPr/>
        </p:nvSpPr>
        <p:spPr>
          <a:xfrm>
            <a:off x="1611649" y="780717"/>
            <a:ext cx="1750800" cy="276999"/>
          </a:xfrm>
          <a:prstGeom prst="rect">
            <a:avLst/>
          </a:prstGeom>
          <a:solidFill>
            <a:srgbClr val="FFFF00"/>
          </a:solidFill>
          <a:ln w="9525">
            <a:solidFill>
              <a:schemeClr val="bg2">
                <a:lumMod val="10000"/>
                <a:alpha val="63000"/>
              </a:schemeClr>
            </a:solidFill>
          </a:ln>
        </p:spPr>
        <p:txBody>
          <a:bodyPr wrap="none" rtlCol="0">
            <a:spAutoFit/>
          </a:bodyPr>
          <a:lstStyle/>
          <a:p>
            <a:r>
              <a:rPr lang="en-US" sz="1200" dirty="0">
                <a:solidFill>
                  <a:srgbClr val="1E1C11"/>
                </a:solidFill>
                <a:latin typeface="Arial" panose="020B0604020202020204" pitchFamily="34" charset="0"/>
                <a:cs typeface="Arial" panose="020B0604020202020204" pitchFamily="34" charset="0"/>
              </a:rPr>
              <a:t>MPG &amp; MAPS trackers</a:t>
            </a:r>
          </a:p>
        </p:txBody>
      </p:sp>
      <p:sp>
        <p:nvSpPr>
          <p:cNvPr id="34" name="TextBox 33">
            <a:extLst>
              <a:ext uri="{FF2B5EF4-FFF2-40B4-BE49-F238E27FC236}">
                <a16:creationId xmlns:a16="http://schemas.microsoft.com/office/drawing/2014/main" id="{EFB22DB7-DD4D-0B42-B313-ACAC28B0C592}"/>
              </a:ext>
            </a:extLst>
          </p:cNvPr>
          <p:cNvSpPr txBox="1"/>
          <p:nvPr/>
        </p:nvSpPr>
        <p:spPr>
          <a:xfrm>
            <a:off x="1893048" y="460314"/>
            <a:ext cx="1103187" cy="276999"/>
          </a:xfrm>
          <a:prstGeom prst="rect">
            <a:avLst/>
          </a:prstGeom>
          <a:solidFill>
            <a:srgbClr val="FF40FF"/>
          </a:solidFill>
          <a:ln w="9525">
            <a:solidFill>
              <a:schemeClr val="bg2">
                <a:lumMod val="10000"/>
                <a:alpha val="63000"/>
              </a:schemeClr>
            </a:solidFill>
          </a:ln>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solenoid coils</a:t>
            </a:r>
          </a:p>
        </p:txBody>
      </p:sp>
      <p:pic>
        <p:nvPicPr>
          <p:cNvPr id="35" name="Picture 34">
            <a:extLst>
              <a:ext uri="{FF2B5EF4-FFF2-40B4-BE49-F238E27FC236}">
                <a16:creationId xmlns:a16="http://schemas.microsoft.com/office/drawing/2014/main" id="{FEB555F5-6C4D-724E-A0A2-9001241BFE3C}"/>
              </a:ext>
            </a:extLst>
          </p:cNvPr>
          <p:cNvPicPr>
            <a:picLocks noChangeAspect="1"/>
          </p:cNvPicPr>
          <p:nvPr/>
        </p:nvPicPr>
        <p:blipFill>
          <a:blip r:embed="rId4"/>
          <a:stretch>
            <a:fillRect/>
          </a:stretch>
        </p:blipFill>
        <p:spPr>
          <a:xfrm>
            <a:off x="8137" y="3993488"/>
            <a:ext cx="4287207" cy="2325451"/>
          </a:xfrm>
          <a:prstGeom prst="rect">
            <a:avLst/>
          </a:prstGeom>
        </p:spPr>
      </p:pic>
    </p:spTree>
    <p:extLst>
      <p:ext uri="{BB962C8B-B14F-4D97-AF65-F5344CB8AC3E}">
        <p14:creationId xmlns:p14="http://schemas.microsoft.com/office/powerpoint/2010/main" val="401455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6" presetClass="entr" presetSubtype="21"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barn(inVertical)">
                                      <p:cBhvr>
                                        <p:cTn id="23" dur="500"/>
                                        <p:tgtEl>
                                          <p:spTgt spid="35"/>
                                        </p:tgtEl>
                                      </p:cBhvr>
                                    </p:animEffect>
                                  </p:childTnLst>
                                </p:cTn>
                              </p:par>
                              <p:par>
                                <p:cTn id="24" presetID="16" presetClass="entr" presetSubtype="21" fill="hold" nodeType="withEffect">
                                  <p:stCondLst>
                                    <p:cond delay="0"/>
                                  </p:stCondLst>
                                  <p:childTnLst>
                                    <p:set>
                                      <p:cBhvr>
                                        <p:cTn id="25" dur="1" fill="hold">
                                          <p:stCondLst>
                                            <p:cond delay="0"/>
                                          </p:stCondLst>
                                        </p:cTn>
                                        <p:tgtEl>
                                          <p:spTgt spid="21">
                                            <p:txEl>
                                              <p:pRg st="15" end="15"/>
                                            </p:txEl>
                                          </p:spTgt>
                                        </p:tgtEl>
                                        <p:attrNameLst>
                                          <p:attrName>style.visibility</p:attrName>
                                        </p:attrNameLst>
                                      </p:cBhvr>
                                      <p:to>
                                        <p:strVal val="visible"/>
                                      </p:to>
                                    </p:set>
                                    <p:animEffect transition="in" filter="barn(inVertical)">
                                      <p:cBhvr>
                                        <p:cTn id="26" dur="500"/>
                                        <p:tgtEl>
                                          <p:spTgt spid="2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animBg="1"/>
      <p:bldP spid="19" grpId="0" animBg="1"/>
      <p:bldP spid="2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ADE0881-44C9-1845-B169-3FA215835085}"/>
              </a:ext>
            </a:extLst>
          </p:cNvPr>
          <p:cNvPicPr/>
          <p:nvPr/>
        </p:nvPicPr>
        <p:blipFill rotWithShape="1">
          <a:blip r:embed="rId2"/>
          <a:srcRect l="12056" t="2021" r="10020"/>
          <a:stretch/>
        </p:blipFill>
        <p:spPr>
          <a:xfrm>
            <a:off x="4889997" y="546112"/>
            <a:ext cx="3863661" cy="2835287"/>
          </a:xfrm>
          <a:prstGeom prst="rect">
            <a:avLst/>
          </a:prstGeom>
        </p:spPr>
      </p:pic>
      <p:pic>
        <p:nvPicPr>
          <p:cNvPr id="4" name="Picture 3">
            <a:extLst>
              <a:ext uri="{FF2B5EF4-FFF2-40B4-BE49-F238E27FC236}">
                <a16:creationId xmlns:a16="http://schemas.microsoft.com/office/drawing/2014/main" id="{24A05BD2-DD41-C64F-9F99-EF55AB272047}"/>
              </a:ext>
            </a:extLst>
          </p:cNvPr>
          <p:cNvPicPr>
            <a:picLocks noChangeAspect="1"/>
          </p:cNvPicPr>
          <p:nvPr/>
        </p:nvPicPr>
        <p:blipFill rotWithShape="1">
          <a:blip r:embed="rId3"/>
          <a:srcRect l="68563" t="32196" r="16435" b="12283"/>
          <a:stretch/>
        </p:blipFill>
        <p:spPr>
          <a:xfrm>
            <a:off x="302820" y="587830"/>
            <a:ext cx="2426879" cy="5064303"/>
          </a:xfrm>
          <a:prstGeom prst="rect">
            <a:avLst/>
          </a:prstGeom>
        </p:spPr>
      </p:pic>
      <p:sp>
        <p:nvSpPr>
          <p:cNvPr id="2" name="Title 1">
            <a:extLst>
              <a:ext uri="{FF2B5EF4-FFF2-40B4-BE49-F238E27FC236}">
                <a16:creationId xmlns:a16="http://schemas.microsoft.com/office/drawing/2014/main" id="{1B3E42BB-FAEF-024B-9CE9-169005667E09}"/>
              </a:ext>
            </a:extLst>
          </p:cNvPr>
          <p:cNvSpPr>
            <a:spLocks noGrp="1"/>
          </p:cNvSpPr>
          <p:nvPr>
            <p:ph type="title"/>
          </p:nvPr>
        </p:nvSpPr>
        <p:spPr>
          <a:xfrm>
            <a:off x="-1" y="2"/>
            <a:ext cx="9081247" cy="587828"/>
          </a:xfrm>
        </p:spPr>
        <p:txBody>
          <a:bodyPr>
            <a:normAutofit/>
          </a:bodyPr>
          <a:lstStyle/>
          <a:p>
            <a:r>
              <a:rPr lang="en-US" dirty="0"/>
              <a:t>Scope Experimental Equipment</a:t>
            </a:r>
          </a:p>
        </p:txBody>
      </p:sp>
      <p:sp>
        <p:nvSpPr>
          <p:cNvPr id="3" name="Slide Number Placeholder 2">
            <a:extLst>
              <a:ext uri="{FF2B5EF4-FFF2-40B4-BE49-F238E27FC236}">
                <a16:creationId xmlns:a16="http://schemas.microsoft.com/office/drawing/2014/main" id="{FBC4ABBC-7DEA-2F46-896B-A4E2512D0D9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3C5830-40F3-F04E-B2E3-10E6672BA8FF}"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8B11E19-8AB7-2C4C-B7E4-FA0D3C7934FC}"/>
              </a:ext>
            </a:extLst>
          </p:cNvPr>
          <p:cNvPicPr>
            <a:picLocks noChangeAspect="1"/>
          </p:cNvPicPr>
          <p:nvPr/>
        </p:nvPicPr>
        <p:blipFill>
          <a:blip r:embed="rId4"/>
          <a:srcRect/>
          <a:stretch/>
        </p:blipFill>
        <p:spPr>
          <a:xfrm>
            <a:off x="4692589" y="3584041"/>
            <a:ext cx="4183587" cy="3160264"/>
          </a:xfrm>
          <a:prstGeom prst="rect">
            <a:avLst/>
          </a:prstGeom>
          <a:ln>
            <a:noFill/>
          </a:ln>
        </p:spPr>
      </p:pic>
      <p:cxnSp>
        <p:nvCxnSpPr>
          <p:cNvPr id="9" name="Straight Arrow Connector 8">
            <a:extLst>
              <a:ext uri="{FF2B5EF4-FFF2-40B4-BE49-F238E27FC236}">
                <a16:creationId xmlns:a16="http://schemas.microsoft.com/office/drawing/2014/main" id="{B52ADD61-1C20-5542-BA9D-55E6A3601B52}"/>
              </a:ext>
            </a:extLst>
          </p:cNvPr>
          <p:cNvCxnSpPr>
            <a:cxnSpLocks/>
          </p:cNvCxnSpPr>
          <p:nvPr/>
        </p:nvCxnSpPr>
        <p:spPr>
          <a:xfrm flipV="1">
            <a:off x="7185403" y="2832294"/>
            <a:ext cx="1289674" cy="859806"/>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A5E72DA-1C28-BE49-AB20-4622B404927F}"/>
              </a:ext>
            </a:extLst>
          </p:cNvPr>
          <p:cNvCxnSpPr>
            <a:cxnSpLocks/>
          </p:cNvCxnSpPr>
          <p:nvPr/>
        </p:nvCxnSpPr>
        <p:spPr>
          <a:xfrm flipH="1" flipV="1">
            <a:off x="5227716" y="2883763"/>
            <a:ext cx="1594111" cy="820829"/>
          </a:xfrm>
          <a:prstGeom prst="straightConnector1">
            <a:avLst/>
          </a:prstGeom>
          <a:ln w="2222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DA94A9C-D20C-CB4F-A7D6-4EF59A0CECFE}"/>
              </a:ext>
            </a:extLst>
          </p:cNvPr>
          <p:cNvSpPr/>
          <p:nvPr/>
        </p:nvSpPr>
        <p:spPr>
          <a:xfrm>
            <a:off x="6845788" y="3692098"/>
            <a:ext cx="351470" cy="492843"/>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12" name="TextBox 11">
            <a:extLst>
              <a:ext uri="{FF2B5EF4-FFF2-40B4-BE49-F238E27FC236}">
                <a16:creationId xmlns:a16="http://schemas.microsoft.com/office/drawing/2014/main" id="{ED6EECE9-90B2-4946-AE8D-BBD24FA53803}"/>
              </a:ext>
            </a:extLst>
          </p:cNvPr>
          <p:cNvSpPr txBox="1"/>
          <p:nvPr/>
        </p:nvSpPr>
        <p:spPr>
          <a:xfrm>
            <a:off x="2953346" y="1128180"/>
            <a:ext cx="1803400" cy="276999"/>
          </a:xfrm>
          <a:prstGeom prst="rect">
            <a:avLst/>
          </a:prstGeom>
          <a:solidFill>
            <a:srgbClr val="0432FF"/>
          </a:solidFill>
          <a:ln w="9525">
            <a:solidFill>
              <a:schemeClr val="bg2">
                <a:lumMod val="10000"/>
                <a:alpha val="63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hadronic</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calorimeters</a:t>
            </a:r>
          </a:p>
        </p:txBody>
      </p:sp>
      <p:sp>
        <p:nvSpPr>
          <p:cNvPr id="13" name="TextBox 12">
            <a:extLst>
              <a:ext uri="{FF2B5EF4-FFF2-40B4-BE49-F238E27FC236}">
                <a16:creationId xmlns:a16="http://schemas.microsoft.com/office/drawing/2014/main" id="{87CC25AC-D452-BF45-8179-6A58C9AD9E54}"/>
              </a:ext>
            </a:extLst>
          </p:cNvPr>
          <p:cNvSpPr txBox="1"/>
          <p:nvPr/>
        </p:nvSpPr>
        <p:spPr>
          <a:xfrm>
            <a:off x="3127730" y="1845730"/>
            <a:ext cx="1447800" cy="276999"/>
          </a:xfrm>
          <a:prstGeom prst="rect">
            <a:avLst/>
          </a:prstGeom>
          <a:solidFill>
            <a:srgbClr val="FF0000"/>
          </a:solidFill>
          <a:ln w="9525">
            <a:solidFill>
              <a:srgbClr val="0432FF">
                <a:alpha val="63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e/m calorimeters          </a:t>
            </a:r>
          </a:p>
        </p:txBody>
      </p:sp>
      <p:sp>
        <p:nvSpPr>
          <p:cNvPr id="14" name="TextBox 13">
            <a:extLst>
              <a:ext uri="{FF2B5EF4-FFF2-40B4-BE49-F238E27FC236}">
                <a16:creationId xmlns:a16="http://schemas.microsoft.com/office/drawing/2014/main" id="{37C109DD-1D7A-224B-BC9C-6038CDEE7FC0}"/>
              </a:ext>
            </a:extLst>
          </p:cNvPr>
          <p:cNvSpPr txBox="1"/>
          <p:nvPr/>
        </p:nvSpPr>
        <p:spPr>
          <a:xfrm>
            <a:off x="3175235" y="2180836"/>
            <a:ext cx="1367076" cy="461665"/>
          </a:xfrm>
          <a:prstGeom prst="rect">
            <a:avLst/>
          </a:prstGeom>
          <a:solidFill>
            <a:srgbClr val="00FA00">
              <a:alpha val="64000"/>
            </a:srgbClr>
          </a:solidFill>
          <a:ln w="9525">
            <a:solidFill>
              <a:schemeClr val="bg2">
                <a:lumMod val="10000"/>
                <a:alpha val="63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ToF</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RICH detectors</a:t>
            </a:r>
          </a:p>
        </p:txBody>
      </p:sp>
      <p:sp>
        <p:nvSpPr>
          <p:cNvPr id="15" name="TextBox 14">
            <a:extLst>
              <a:ext uri="{FF2B5EF4-FFF2-40B4-BE49-F238E27FC236}">
                <a16:creationId xmlns:a16="http://schemas.microsoft.com/office/drawing/2014/main" id="{8F5A9659-5304-094A-B27C-AF72DC2F5620}"/>
              </a:ext>
            </a:extLst>
          </p:cNvPr>
          <p:cNvSpPr txBox="1"/>
          <p:nvPr/>
        </p:nvSpPr>
        <p:spPr>
          <a:xfrm>
            <a:off x="3284835" y="3065300"/>
            <a:ext cx="1133645" cy="276999"/>
          </a:xfrm>
          <a:prstGeom prst="rect">
            <a:avLst/>
          </a:prstGeom>
          <a:solidFill>
            <a:srgbClr val="F2FF5F"/>
          </a:solidFill>
          <a:ln w="9525">
            <a:solidFill>
              <a:schemeClr val="bg2">
                <a:lumMod val="10000"/>
                <a:alpha val="63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C11"/>
                </a:solidFill>
                <a:effectLst/>
                <a:uLnTx/>
                <a:uFillTx/>
                <a:latin typeface="Arial" panose="020B0604020202020204" pitchFamily="34" charset="0"/>
                <a:ea typeface="+mn-ea"/>
                <a:cs typeface="Arial" panose="020B0604020202020204" pitchFamily="34" charset="0"/>
              </a:rPr>
              <a:t>MAPS tracker</a:t>
            </a:r>
          </a:p>
        </p:txBody>
      </p:sp>
      <p:sp>
        <p:nvSpPr>
          <p:cNvPr id="16" name="TextBox 15">
            <a:extLst>
              <a:ext uri="{FF2B5EF4-FFF2-40B4-BE49-F238E27FC236}">
                <a16:creationId xmlns:a16="http://schemas.microsoft.com/office/drawing/2014/main" id="{B12C3659-32B9-9C41-AECE-79CAC5E14503}"/>
              </a:ext>
            </a:extLst>
          </p:cNvPr>
          <p:cNvSpPr txBox="1"/>
          <p:nvPr/>
        </p:nvSpPr>
        <p:spPr>
          <a:xfrm>
            <a:off x="3278897" y="2713749"/>
            <a:ext cx="1125629" cy="276999"/>
          </a:xfrm>
          <a:prstGeom prst="rect">
            <a:avLst/>
          </a:prstGeom>
          <a:solidFill>
            <a:srgbClr val="FFFF00"/>
          </a:solidFill>
          <a:ln w="9525">
            <a:solidFill>
              <a:schemeClr val="bg2">
                <a:lumMod val="10000"/>
                <a:alpha val="63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E1C11"/>
                </a:solidFill>
                <a:effectLst/>
                <a:uLnTx/>
                <a:uFillTx/>
                <a:latin typeface="Arial" panose="020B0604020202020204" pitchFamily="34" charset="0"/>
                <a:ea typeface="+mn-ea"/>
                <a:cs typeface="Arial" panose="020B0604020202020204" pitchFamily="34" charset="0"/>
              </a:rPr>
              <a:t>MPG trackers</a:t>
            </a:r>
          </a:p>
        </p:txBody>
      </p:sp>
      <p:sp>
        <p:nvSpPr>
          <p:cNvPr id="17" name="TextBox 16">
            <a:extLst>
              <a:ext uri="{FF2B5EF4-FFF2-40B4-BE49-F238E27FC236}">
                <a16:creationId xmlns:a16="http://schemas.microsoft.com/office/drawing/2014/main" id="{76F1E7F6-45D6-2341-B7A5-50B4E12E143B}"/>
              </a:ext>
            </a:extLst>
          </p:cNvPr>
          <p:cNvSpPr txBox="1"/>
          <p:nvPr/>
        </p:nvSpPr>
        <p:spPr>
          <a:xfrm>
            <a:off x="3131565" y="1490038"/>
            <a:ext cx="1452642" cy="276999"/>
          </a:xfrm>
          <a:prstGeom prst="rect">
            <a:avLst/>
          </a:prstGeom>
          <a:solidFill>
            <a:srgbClr val="FF40FF"/>
          </a:solidFill>
          <a:ln w="9525">
            <a:solidFill>
              <a:schemeClr val="bg2">
                <a:lumMod val="10000"/>
                <a:alpha val="63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Solenoidal Magnet</a:t>
            </a:r>
          </a:p>
        </p:txBody>
      </p:sp>
      <p:sp>
        <p:nvSpPr>
          <p:cNvPr id="18" name="Oval 17">
            <a:extLst>
              <a:ext uri="{FF2B5EF4-FFF2-40B4-BE49-F238E27FC236}">
                <a16:creationId xmlns:a16="http://schemas.microsoft.com/office/drawing/2014/main" id="{C1886C58-4ACD-3745-8B71-50D77DC3E8D3}"/>
              </a:ext>
            </a:extLst>
          </p:cNvPr>
          <p:cNvSpPr/>
          <p:nvPr/>
        </p:nvSpPr>
        <p:spPr>
          <a:xfrm>
            <a:off x="6611755" y="5710282"/>
            <a:ext cx="1319573" cy="50322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437FF"/>
              </a:solidFill>
              <a:effectLst/>
              <a:uLnTx/>
              <a:uFillTx/>
              <a:latin typeface="Times New Roman"/>
              <a:ea typeface="+mn-ea"/>
              <a:cs typeface="+mn-cs"/>
            </a:endParaRPr>
          </a:p>
        </p:txBody>
      </p:sp>
      <p:sp>
        <p:nvSpPr>
          <p:cNvPr id="19" name="Oval 18">
            <a:extLst>
              <a:ext uri="{FF2B5EF4-FFF2-40B4-BE49-F238E27FC236}">
                <a16:creationId xmlns:a16="http://schemas.microsoft.com/office/drawing/2014/main" id="{57CEB648-8D89-8F48-AAE7-33E1B3AECABF}"/>
              </a:ext>
            </a:extLst>
          </p:cNvPr>
          <p:cNvSpPr/>
          <p:nvPr/>
        </p:nvSpPr>
        <p:spPr>
          <a:xfrm rot="19397371">
            <a:off x="5532730" y="5682510"/>
            <a:ext cx="938838" cy="299273"/>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437FF"/>
              </a:solidFill>
              <a:effectLst/>
              <a:uLnTx/>
              <a:uFillTx/>
              <a:latin typeface="Times New Roman"/>
              <a:ea typeface="+mn-ea"/>
              <a:cs typeface="+mn-cs"/>
            </a:endParaRPr>
          </a:p>
        </p:txBody>
      </p:sp>
      <p:sp>
        <p:nvSpPr>
          <p:cNvPr id="20" name="Oval 19">
            <a:extLst>
              <a:ext uri="{FF2B5EF4-FFF2-40B4-BE49-F238E27FC236}">
                <a16:creationId xmlns:a16="http://schemas.microsoft.com/office/drawing/2014/main" id="{9D7ECBEC-CBE2-F44B-AA9D-1836B25A09DA}"/>
              </a:ext>
            </a:extLst>
          </p:cNvPr>
          <p:cNvSpPr/>
          <p:nvPr/>
        </p:nvSpPr>
        <p:spPr>
          <a:xfrm rot="16200000">
            <a:off x="7992008" y="5233494"/>
            <a:ext cx="798786" cy="503227"/>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437FF"/>
              </a:solidFill>
              <a:effectLst/>
              <a:uLnTx/>
              <a:uFillTx/>
              <a:latin typeface="Times New Roman"/>
              <a:ea typeface="+mn-ea"/>
              <a:cs typeface="+mn-cs"/>
            </a:endParaRPr>
          </a:p>
        </p:txBody>
      </p:sp>
      <p:sp>
        <p:nvSpPr>
          <p:cNvPr id="21" name="Oval 20">
            <a:extLst>
              <a:ext uri="{FF2B5EF4-FFF2-40B4-BE49-F238E27FC236}">
                <a16:creationId xmlns:a16="http://schemas.microsoft.com/office/drawing/2014/main" id="{654F7739-8028-8C43-BB17-15ADE59B6AF4}"/>
              </a:ext>
            </a:extLst>
          </p:cNvPr>
          <p:cNvSpPr/>
          <p:nvPr/>
        </p:nvSpPr>
        <p:spPr>
          <a:xfrm rot="20691698">
            <a:off x="5690729" y="4931148"/>
            <a:ext cx="798786" cy="332378"/>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437FF"/>
              </a:solidFill>
              <a:effectLst/>
              <a:uLnTx/>
              <a:uFillTx/>
              <a:latin typeface="Times New Roman"/>
              <a:ea typeface="+mn-ea"/>
              <a:cs typeface="+mn-cs"/>
            </a:endParaRPr>
          </a:p>
        </p:txBody>
      </p:sp>
      <p:sp>
        <p:nvSpPr>
          <p:cNvPr id="28" name="Rectangle 27">
            <a:extLst>
              <a:ext uri="{FF2B5EF4-FFF2-40B4-BE49-F238E27FC236}">
                <a16:creationId xmlns:a16="http://schemas.microsoft.com/office/drawing/2014/main" id="{B650F40C-5199-6647-9FBA-9245070227F3}"/>
              </a:ext>
            </a:extLst>
          </p:cNvPr>
          <p:cNvSpPr/>
          <p:nvPr/>
        </p:nvSpPr>
        <p:spPr>
          <a:xfrm>
            <a:off x="374368" y="2984933"/>
            <a:ext cx="1057308" cy="41181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2" name="Rectangle 31">
            <a:extLst>
              <a:ext uri="{FF2B5EF4-FFF2-40B4-BE49-F238E27FC236}">
                <a16:creationId xmlns:a16="http://schemas.microsoft.com/office/drawing/2014/main" id="{82FD3D42-19D6-784A-84DE-A6D31A32E4D6}"/>
              </a:ext>
            </a:extLst>
          </p:cNvPr>
          <p:cNvSpPr/>
          <p:nvPr/>
        </p:nvSpPr>
        <p:spPr>
          <a:xfrm>
            <a:off x="372898" y="3498685"/>
            <a:ext cx="1057308" cy="411814"/>
          </a:xfrm>
          <a:prstGeom prst="rect">
            <a:avLst/>
          </a:prstGeom>
          <a:noFill/>
          <a:ln w="38100">
            <a:solidFill>
              <a:srgbClr val="00F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3" name="Rectangle 32">
            <a:extLst>
              <a:ext uri="{FF2B5EF4-FFF2-40B4-BE49-F238E27FC236}">
                <a16:creationId xmlns:a16="http://schemas.microsoft.com/office/drawing/2014/main" id="{CEB19E08-42F8-6D47-BC75-D934A9599003}"/>
              </a:ext>
            </a:extLst>
          </p:cNvPr>
          <p:cNvSpPr/>
          <p:nvPr/>
        </p:nvSpPr>
        <p:spPr>
          <a:xfrm>
            <a:off x="379010" y="4035192"/>
            <a:ext cx="1057308" cy="4118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4" name="Rectangle 33">
            <a:extLst>
              <a:ext uri="{FF2B5EF4-FFF2-40B4-BE49-F238E27FC236}">
                <a16:creationId xmlns:a16="http://schemas.microsoft.com/office/drawing/2014/main" id="{A930D3BC-8A36-0B43-9E55-4872256EE523}"/>
              </a:ext>
            </a:extLst>
          </p:cNvPr>
          <p:cNvSpPr/>
          <p:nvPr/>
        </p:nvSpPr>
        <p:spPr>
          <a:xfrm>
            <a:off x="372898" y="4525199"/>
            <a:ext cx="1057308" cy="411814"/>
          </a:xfrm>
          <a:prstGeom prst="rect">
            <a:avLst/>
          </a:prstGeom>
          <a:noFill/>
          <a:ln w="381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5" name="Rectangle 34">
            <a:extLst>
              <a:ext uri="{FF2B5EF4-FFF2-40B4-BE49-F238E27FC236}">
                <a16:creationId xmlns:a16="http://schemas.microsoft.com/office/drawing/2014/main" id="{F1FD7F93-393B-8340-A7D7-AB66C88C56D1}"/>
              </a:ext>
            </a:extLst>
          </p:cNvPr>
          <p:cNvSpPr/>
          <p:nvPr/>
        </p:nvSpPr>
        <p:spPr>
          <a:xfrm>
            <a:off x="387443" y="5050453"/>
            <a:ext cx="1057308" cy="411814"/>
          </a:xfrm>
          <a:prstGeom prst="rect">
            <a:avLst/>
          </a:prstGeom>
          <a:noFill/>
          <a:ln w="38100">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36" name="Rectangle 35">
            <a:extLst>
              <a:ext uri="{FF2B5EF4-FFF2-40B4-BE49-F238E27FC236}">
                <a16:creationId xmlns:a16="http://schemas.microsoft.com/office/drawing/2014/main" id="{F7234AEB-7C98-AD4D-A8F8-3330E48B34C0}"/>
              </a:ext>
            </a:extLst>
          </p:cNvPr>
          <p:cNvSpPr/>
          <p:nvPr/>
        </p:nvSpPr>
        <p:spPr>
          <a:xfrm>
            <a:off x="1582251" y="3510128"/>
            <a:ext cx="1057308" cy="411814"/>
          </a:xfrm>
          <a:prstGeom prst="rect">
            <a:avLst/>
          </a:prstGeom>
          <a:noFill/>
          <a:ln w="3810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41" name="Oval 40">
            <a:extLst>
              <a:ext uri="{FF2B5EF4-FFF2-40B4-BE49-F238E27FC236}">
                <a16:creationId xmlns:a16="http://schemas.microsoft.com/office/drawing/2014/main" id="{B066B275-4B29-D842-A9DF-54E0C56B0930}"/>
              </a:ext>
            </a:extLst>
          </p:cNvPr>
          <p:cNvSpPr/>
          <p:nvPr/>
        </p:nvSpPr>
        <p:spPr>
          <a:xfrm>
            <a:off x="6332703" y="5375694"/>
            <a:ext cx="852700" cy="259049"/>
          </a:xfrm>
          <a:prstGeom prst="ellipse">
            <a:avLst/>
          </a:prstGeom>
          <a:noFill/>
          <a:ln w="1905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437FF"/>
              </a:solidFill>
              <a:effectLst/>
              <a:uLnTx/>
              <a:uFillTx/>
              <a:latin typeface="Times New Roman"/>
              <a:ea typeface="+mn-ea"/>
              <a:cs typeface="+mn-cs"/>
            </a:endParaRPr>
          </a:p>
        </p:txBody>
      </p:sp>
      <p:sp>
        <p:nvSpPr>
          <p:cNvPr id="5" name="Down Arrow 4">
            <a:extLst>
              <a:ext uri="{FF2B5EF4-FFF2-40B4-BE49-F238E27FC236}">
                <a16:creationId xmlns:a16="http://schemas.microsoft.com/office/drawing/2014/main" id="{E964B5EF-AFF5-764E-9543-CC8E2C92AF3E}"/>
              </a:ext>
            </a:extLst>
          </p:cNvPr>
          <p:cNvSpPr/>
          <p:nvPr/>
        </p:nvSpPr>
        <p:spPr>
          <a:xfrm>
            <a:off x="3789708" y="3357758"/>
            <a:ext cx="133951" cy="439153"/>
          </a:xfrm>
          <a:prstGeom prst="downArrow">
            <a:avLst/>
          </a:prstGeom>
          <a:solidFill>
            <a:srgbClr val="0432FF"/>
          </a:solidFill>
          <a:ln>
            <a:solidFill>
              <a:srgbClr val="011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TextBox 5">
            <a:extLst>
              <a:ext uri="{FF2B5EF4-FFF2-40B4-BE49-F238E27FC236}">
                <a16:creationId xmlns:a16="http://schemas.microsoft.com/office/drawing/2014/main" id="{3CDB6B2A-D382-2043-8B44-B0DCCAF9FF1F}"/>
              </a:ext>
            </a:extLst>
          </p:cNvPr>
          <p:cNvSpPr txBox="1"/>
          <p:nvPr/>
        </p:nvSpPr>
        <p:spPr>
          <a:xfrm>
            <a:off x="3072410" y="3837076"/>
            <a:ext cx="155843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25 Subdetectors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incl. Polarimeters</a:t>
            </a:r>
          </a:p>
        </p:txBody>
      </p:sp>
      <p:cxnSp>
        <p:nvCxnSpPr>
          <p:cNvPr id="22" name="Straight Arrow Connector 21">
            <a:extLst>
              <a:ext uri="{FF2B5EF4-FFF2-40B4-BE49-F238E27FC236}">
                <a16:creationId xmlns:a16="http://schemas.microsoft.com/office/drawing/2014/main" id="{E60A7972-0B52-FE49-8143-C5A075CFC30B}"/>
              </a:ext>
            </a:extLst>
          </p:cNvPr>
          <p:cNvCxnSpPr/>
          <p:nvPr/>
        </p:nvCxnSpPr>
        <p:spPr>
          <a:xfrm>
            <a:off x="2639559" y="4749154"/>
            <a:ext cx="235988" cy="0"/>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DC37533-7D3C-D240-9B17-A5AF82044E47}"/>
              </a:ext>
            </a:extLst>
          </p:cNvPr>
          <p:cNvSpPr txBox="1"/>
          <p:nvPr/>
        </p:nvSpPr>
        <p:spPr>
          <a:xfrm>
            <a:off x="2779407" y="4527543"/>
            <a:ext cx="201369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provides coordination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a:ea typeface="+mn-ea"/>
                <a:cs typeface="+mn-cs"/>
              </a:rPr>
              <a:t>2</a:t>
            </a:r>
            <a:r>
              <a:rPr kumimoji="0" lang="en-US" sz="1100" b="0" i="0" u="none" strike="noStrike" kern="1200" cap="none" spc="0" normalizeH="0" baseline="30000" noProof="0" dirty="0">
                <a:ln>
                  <a:noFill/>
                </a:ln>
                <a:solidFill>
                  <a:prstClr val="black"/>
                </a:solidFill>
                <a:effectLst/>
                <a:uLnTx/>
                <a:uFillTx/>
                <a:latin typeface="Arial"/>
                <a:ea typeface="+mn-ea"/>
                <a:cs typeface="+mn-cs"/>
              </a:rPr>
              <a:t>nd</a:t>
            </a:r>
            <a:r>
              <a:rPr kumimoji="0" lang="en-US" sz="1100" b="0" i="0" u="none" strike="noStrike" kern="1200" cap="none" spc="0" normalizeH="0" baseline="0" noProof="0" dirty="0">
                <a:ln>
                  <a:noFill/>
                </a:ln>
                <a:solidFill>
                  <a:prstClr val="black"/>
                </a:solidFill>
                <a:effectLst/>
                <a:uLnTx/>
                <a:uFillTx/>
                <a:latin typeface="Arial"/>
                <a:ea typeface="+mn-ea"/>
                <a:cs typeface="+mn-cs"/>
              </a:rPr>
              <a:t> detector remains possible</a:t>
            </a:r>
          </a:p>
        </p:txBody>
      </p:sp>
      <p:cxnSp>
        <p:nvCxnSpPr>
          <p:cNvPr id="39" name="Straight Arrow Connector 38">
            <a:extLst>
              <a:ext uri="{FF2B5EF4-FFF2-40B4-BE49-F238E27FC236}">
                <a16:creationId xmlns:a16="http://schemas.microsoft.com/office/drawing/2014/main" id="{16FB0B5D-D04C-4949-9C04-9B79F10092DA}"/>
              </a:ext>
            </a:extLst>
          </p:cNvPr>
          <p:cNvCxnSpPr/>
          <p:nvPr/>
        </p:nvCxnSpPr>
        <p:spPr>
          <a:xfrm flipV="1">
            <a:off x="5118138" y="2918035"/>
            <a:ext cx="3455300" cy="19954"/>
          </a:xfrm>
          <a:prstGeom prst="straightConnector1">
            <a:avLst/>
          </a:prstGeom>
          <a:ln w="19050">
            <a:solidFill>
              <a:srgbClr val="0000F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9E55370E-9582-C148-9152-B413B1360FDF}"/>
              </a:ext>
            </a:extLst>
          </p:cNvPr>
          <p:cNvSpPr txBox="1"/>
          <p:nvPr/>
        </p:nvSpPr>
        <p:spPr>
          <a:xfrm>
            <a:off x="6571683" y="2849281"/>
            <a:ext cx="697627" cy="369332"/>
          </a:xfrm>
          <a:prstGeom prst="rect">
            <a:avLst/>
          </a:prstGeom>
          <a:noFill/>
        </p:spPr>
        <p:txBody>
          <a:bodyPr wrap="none" rtlCol="0">
            <a:spAutoFit/>
          </a:bodyPr>
          <a:lstStyle/>
          <a:p>
            <a:pPr algn="l"/>
            <a:r>
              <a:rPr lang="en-US" dirty="0">
                <a:solidFill>
                  <a:srgbClr val="0000FF"/>
                </a:solidFill>
                <a:latin typeface="+mj-lt"/>
              </a:rPr>
              <a:t>9.5m</a:t>
            </a:r>
          </a:p>
        </p:txBody>
      </p:sp>
      <p:sp>
        <p:nvSpPr>
          <p:cNvPr id="7" name="TextBox 6">
            <a:extLst>
              <a:ext uri="{FF2B5EF4-FFF2-40B4-BE49-F238E27FC236}">
                <a16:creationId xmlns:a16="http://schemas.microsoft.com/office/drawing/2014/main" id="{1CBBC065-8596-EF40-A09A-BDAC14ADCC19}"/>
              </a:ext>
            </a:extLst>
          </p:cNvPr>
          <p:cNvSpPr txBox="1"/>
          <p:nvPr/>
        </p:nvSpPr>
        <p:spPr>
          <a:xfrm>
            <a:off x="704422" y="5512586"/>
            <a:ext cx="4078514" cy="523220"/>
          </a:xfrm>
          <a:prstGeom prst="rect">
            <a:avLst/>
          </a:prstGeom>
          <a:noFill/>
        </p:spPr>
        <p:txBody>
          <a:bodyPr wrap="square" rtlCol="0">
            <a:spAutoFit/>
          </a:bodyPr>
          <a:lstStyle/>
          <a:p>
            <a:r>
              <a:rPr lang="en-US" sz="1400" dirty="0">
                <a:latin typeface="+mj-lt"/>
              </a:rPr>
              <a:t>New 2T Solenoid magnet </a:t>
            </a:r>
            <a:r>
              <a:rPr lang="en-US" sz="1400" dirty="0">
                <a:latin typeface="Arial" panose="020B0604020202020204" pitchFamily="34" charset="0"/>
                <a:cs typeface="Arial" panose="020B0604020202020204" pitchFamily="34" charset="0"/>
              </a:rPr>
              <a:t>with the same geometry as the </a:t>
            </a:r>
            <a:r>
              <a:rPr lang="en-US" sz="1400" dirty="0" err="1">
                <a:latin typeface="Arial" panose="020B0604020202020204" pitchFamily="34" charset="0"/>
                <a:cs typeface="Arial" panose="020B0604020202020204" pitchFamily="34" charset="0"/>
              </a:rPr>
              <a:t>BaBAR</a:t>
            </a:r>
            <a:r>
              <a:rPr lang="en-US" sz="1400" dirty="0">
                <a:latin typeface="Arial" panose="020B0604020202020204" pitchFamily="34" charset="0"/>
                <a:cs typeface="Arial" panose="020B0604020202020204" pitchFamily="34" charset="0"/>
              </a:rPr>
              <a:t> magnet</a:t>
            </a:r>
            <a:endParaRPr lang="en-US" sz="1400" dirty="0">
              <a:latin typeface="+mj-lt"/>
            </a:endParaRPr>
          </a:p>
        </p:txBody>
      </p:sp>
      <p:sp>
        <p:nvSpPr>
          <p:cNvPr id="24" name="Bent Arrow 23">
            <a:extLst>
              <a:ext uri="{FF2B5EF4-FFF2-40B4-BE49-F238E27FC236}">
                <a16:creationId xmlns:a16="http://schemas.microsoft.com/office/drawing/2014/main" id="{ED580033-CAD1-4144-BC9D-C897B8E7AB25}"/>
              </a:ext>
            </a:extLst>
          </p:cNvPr>
          <p:cNvSpPr/>
          <p:nvPr/>
        </p:nvSpPr>
        <p:spPr>
          <a:xfrm flipV="1">
            <a:off x="372898" y="5488858"/>
            <a:ext cx="360292" cy="229828"/>
          </a:xfrm>
          <a:prstGeom prst="bentArrow">
            <a:avLst/>
          </a:prstGeom>
          <a:solidFill>
            <a:srgbClr val="FF40FF"/>
          </a:solidFill>
          <a:ln>
            <a:solidFill>
              <a:srgbClr val="943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00409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77C553-F1C7-D241-ABE4-DE30B4BDE0B9}"/>
              </a:ext>
            </a:extLst>
          </p:cNvPr>
          <p:cNvSpPr>
            <a:spLocks noGrp="1"/>
          </p:cNvSpPr>
          <p:nvPr>
            <p:ph type="sldNum" sz="quarter" idx="12"/>
          </p:nvPr>
        </p:nvSpPr>
        <p:spPr/>
        <p:txBody>
          <a:bodyPr/>
          <a:lstStyle/>
          <a:p>
            <a:fld id="{893C5830-40F3-F04E-B2E3-10E6672BA8FF}" type="slidenum">
              <a:rPr lang="en-US" smtClean="0"/>
              <a:pPr/>
              <a:t>6</a:t>
            </a:fld>
            <a:endParaRPr lang="en-US"/>
          </a:p>
        </p:txBody>
      </p:sp>
      <p:sp>
        <p:nvSpPr>
          <p:cNvPr id="6" name="Title 5">
            <a:extLst>
              <a:ext uri="{FF2B5EF4-FFF2-40B4-BE49-F238E27FC236}">
                <a16:creationId xmlns:a16="http://schemas.microsoft.com/office/drawing/2014/main" id="{7AA0EC9C-4ADD-7C4A-ABC0-29BF6D8AB363}"/>
              </a:ext>
            </a:extLst>
          </p:cNvPr>
          <p:cNvSpPr>
            <a:spLocks noGrp="1"/>
          </p:cNvSpPr>
          <p:nvPr>
            <p:ph type="title"/>
          </p:nvPr>
        </p:nvSpPr>
        <p:spPr/>
        <p:txBody>
          <a:bodyPr/>
          <a:lstStyle/>
          <a:p>
            <a:r>
              <a:rPr lang="en-US" dirty="0" err="1"/>
              <a:t>ePIC</a:t>
            </a:r>
            <a:r>
              <a:rPr lang="en-US" dirty="0"/>
              <a:t> Tracking Detectors</a:t>
            </a:r>
          </a:p>
        </p:txBody>
      </p:sp>
      <p:pic>
        <p:nvPicPr>
          <p:cNvPr id="5" name="Picture 4" descr="Text&#10;&#10;Description automatically generated with low confidence">
            <a:extLst>
              <a:ext uri="{FF2B5EF4-FFF2-40B4-BE49-F238E27FC236}">
                <a16:creationId xmlns:a16="http://schemas.microsoft.com/office/drawing/2014/main" id="{9B1812CF-28E6-5A47-9B7C-4BDA8DFDF4C5}"/>
              </a:ext>
            </a:extLst>
          </p:cNvPr>
          <p:cNvPicPr>
            <a:picLocks noChangeAspect="1"/>
          </p:cNvPicPr>
          <p:nvPr/>
        </p:nvPicPr>
        <p:blipFill rotWithShape="1">
          <a:blip r:embed="rId2"/>
          <a:srcRect l="13692" t="8759" r="10000" b="7865"/>
          <a:stretch/>
        </p:blipFill>
        <p:spPr>
          <a:xfrm>
            <a:off x="2890486" y="2273297"/>
            <a:ext cx="3559409" cy="2188238"/>
          </a:xfrm>
          <a:prstGeom prst="rect">
            <a:avLst/>
          </a:prstGeom>
        </p:spPr>
      </p:pic>
      <p:pic>
        <p:nvPicPr>
          <p:cNvPr id="7" name="Picture 6">
            <a:extLst>
              <a:ext uri="{FF2B5EF4-FFF2-40B4-BE49-F238E27FC236}">
                <a16:creationId xmlns:a16="http://schemas.microsoft.com/office/drawing/2014/main" id="{52EEEF71-3D07-1142-9DAF-4848EB060C09}"/>
              </a:ext>
            </a:extLst>
          </p:cNvPr>
          <p:cNvPicPr>
            <a:picLocks noChangeAspect="1"/>
          </p:cNvPicPr>
          <p:nvPr/>
        </p:nvPicPr>
        <p:blipFill rotWithShape="1">
          <a:blip r:embed="rId3"/>
          <a:srcRect l="31288" t="36771" r="45578" b="13998"/>
          <a:stretch/>
        </p:blipFill>
        <p:spPr>
          <a:xfrm>
            <a:off x="99014" y="3412179"/>
            <a:ext cx="2502471" cy="2481460"/>
          </a:xfrm>
          <a:prstGeom prst="rect">
            <a:avLst/>
          </a:prstGeom>
        </p:spPr>
      </p:pic>
      <p:sp>
        <p:nvSpPr>
          <p:cNvPr id="8" name="TextBox 7">
            <a:extLst>
              <a:ext uri="{FF2B5EF4-FFF2-40B4-BE49-F238E27FC236}">
                <a16:creationId xmlns:a16="http://schemas.microsoft.com/office/drawing/2014/main" id="{E0C9484C-5DA5-1141-9EB2-B4586CD06383}"/>
              </a:ext>
            </a:extLst>
          </p:cNvPr>
          <p:cNvSpPr txBox="1"/>
          <p:nvPr/>
        </p:nvSpPr>
        <p:spPr>
          <a:xfrm>
            <a:off x="48927" y="638603"/>
            <a:ext cx="4016946" cy="2708434"/>
          </a:xfrm>
          <a:prstGeom prst="rect">
            <a:avLst/>
          </a:prstGeom>
          <a:noFill/>
        </p:spPr>
        <p:txBody>
          <a:bodyPr wrap="square" rtlCol="0">
            <a:spAutoFit/>
          </a:bodyPr>
          <a:lstStyle/>
          <a:p>
            <a:pPr>
              <a:buClr>
                <a:srgbClr val="0000FF"/>
              </a:buClr>
            </a:pPr>
            <a:r>
              <a:rPr lang="en-US" sz="1600" b="1" dirty="0">
                <a:solidFill>
                  <a:srgbClr val="0000FF"/>
                </a:solidFill>
                <a:effectLst/>
                <a:latin typeface="+mj-lt"/>
              </a:rPr>
              <a:t>M</a:t>
            </a:r>
            <a:r>
              <a:rPr lang="en-US" sz="1000" b="1" dirty="0">
                <a:solidFill>
                  <a:srgbClr val="0000FF"/>
                </a:solidFill>
                <a:effectLst/>
                <a:latin typeface="+mj-lt"/>
              </a:rPr>
              <a:t>onolithic</a:t>
            </a:r>
            <a:r>
              <a:rPr lang="en-US" sz="1600" b="1" dirty="0">
                <a:solidFill>
                  <a:srgbClr val="0000FF"/>
                </a:solidFill>
                <a:effectLst/>
                <a:latin typeface="+mj-lt"/>
              </a:rPr>
              <a:t> A</a:t>
            </a:r>
            <a:r>
              <a:rPr lang="en-US" sz="1000" b="1" dirty="0">
                <a:solidFill>
                  <a:srgbClr val="0000FF"/>
                </a:solidFill>
                <a:effectLst/>
                <a:latin typeface="+mj-lt"/>
              </a:rPr>
              <a:t>ctive</a:t>
            </a:r>
            <a:r>
              <a:rPr lang="en-US" sz="1600" b="1" dirty="0">
                <a:solidFill>
                  <a:srgbClr val="0000FF"/>
                </a:solidFill>
                <a:effectLst/>
                <a:latin typeface="+mj-lt"/>
              </a:rPr>
              <a:t> P</a:t>
            </a:r>
            <a:r>
              <a:rPr lang="en-US" sz="1000" b="1" dirty="0">
                <a:solidFill>
                  <a:srgbClr val="0000FF"/>
                </a:solidFill>
                <a:effectLst/>
                <a:latin typeface="+mj-lt"/>
              </a:rPr>
              <a:t>ixel</a:t>
            </a:r>
            <a:r>
              <a:rPr lang="en-US" sz="1600" b="1" dirty="0">
                <a:solidFill>
                  <a:srgbClr val="0000FF"/>
                </a:solidFill>
                <a:effectLst/>
                <a:latin typeface="+mj-lt"/>
              </a:rPr>
              <a:t> S</a:t>
            </a:r>
            <a:r>
              <a:rPr lang="en-US" sz="1000" b="1" dirty="0">
                <a:solidFill>
                  <a:srgbClr val="0000FF"/>
                </a:solidFill>
                <a:effectLst/>
                <a:latin typeface="+mj-lt"/>
              </a:rPr>
              <a:t>ilicon</a:t>
            </a:r>
            <a:r>
              <a:rPr lang="en-US" sz="1600" b="1" dirty="0">
                <a:solidFill>
                  <a:srgbClr val="0000FF"/>
                </a:solidFill>
                <a:effectLst/>
                <a:latin typeface="+mj-lt"/>
              </a:rPr>
              <a:t> Tracker:</a:t>
            </a:r>
          </a:p>
          <a:p>
            <a:pPr marL="285750" indent="-285750">
              <a:buClr>
                <a:srgbClr val="0000FF"/>
              </a:buClr>
              <a:buFont typeface="Wingdings" pitchFamily="2" charset="2"/>
              <a:buChar char="§"/>
            </a:pPr>
            <a:r>
              <a:rPr lang="en-US" sz="1400" dirty="0">
                <a:solidFill>
                  <a:schemeClr val="tx1"/>
                </a:solidFill>
                <a:effectLst/>
                <a:latin typeface="+mj-lt"/>
              </a:rPr>
              <a:t>1 single technology:</a:t>
            </a:r>
            <a:r>
              <a:rPr lang="en-US" sz="1400" b="0" dirty="0">
                <a:solidFill>
                  <a:schemeClr val="tx1"/>
                </a:solidFill>
                <a:effectLst/>
                <a:latin typeface="+mj-lt"/>
              </a:rPr>
              <a:t> 65-nm MAPS</a:t>
            </a:r>
          </a:p>
          <a:p>
            <a:pPr marL="354330" lvl="1" indent="-171450">
              <a:buClr>
                <a:srgbClr val="0000FF"/>
              </a:buClr>
              <a:buFont typeface="Arial" panose="020B0604020202020204" pitchFamily="34" charset="0"/>
              <a:buChar char="•"/>
            </a:pPr>
            <a:r>
              <a:rPr lang="en-US" sz="1400" b="0" dirty="0">
                <a:solidFill>
                  <a:schemeClr val="tx1"/>
                </a:solidFill>
                <a:effectLst/>
                <a:latin typeface="+mj-lt"/>
              </a:rPr>
              <a:t>O(10 </a:t>
            </a:r>
            <a:r>
              <a:rPr lang="en-US" sz="1400" b="0" dirty="0">
                <a:solidFill>
                  <a:schemeClr val="tx1"/>
                </a:solidFill>
                <a:effectLst/>
                <a:latin typeface="Symbol" pitchFamily="2" charset="2"/>
              </a:rPr>
              <a:t>m</a:t>
            </a:r>
            <a:r>
              <a:rPr lang="en-US" sz="1400" b="0" dirty="0">
                <a:solidFill>
                  <a:schemeClr val="tx1"/>
                </a:solidFill>
                <a:effectLst/>
                <a:latin typeface="+mj-lt"/>
              </a:rPr>
              <a:t>m) pitch, &lt;20 </a:t>
            </a:r>
            <a:r>
              <a:rPr lang="en-US" sz="1400" b="0" dirty="0" err="1">
                <a:solidFill>
                  <a:schemeClr val="tx1"/>
                </a:solidFill>
                <a:effectLst/>
                <a:latin typeface="+mj-lt"/>
              </a:rPr>
              <a:t>mW</a:t>
            </a:r>
            <a:r>
              <a:rPr lang="en-US" sz="1400" b="0" dirty="0">
                <a:solidFill>
                  <a:schemeClr val="tx1"/>
                </a:solidFill>
                <a:effectLst/>
                <a:latin typeface="+mj-lt"/>
              </a:rPr>
              <a:t>/cm</a:t>
            </a:r>
            <a:r>
              <a:rPr lang="en-US" sz="1400" b="0" baseline="30000" dirty="0">
                <a:solidFill>
                  <a:schemeClr val="tx1"/>
                </a:solidFill>
                <a:effectLst/>
                <a:latin typeface="+mj-lt"/>
              </a:rPr>
              <a:t>2</a:t>
            </a:r>
          </a:p>
          <a:p>
            <a:pPr marL="354330" lvl="1" indent="-171450">
              <a:buClr>
                <a:srgbClr val="0000FF"/>
              </a:buClr>
              <a:buFont typeface="Arial" panose="020B0604020202020204" pitchFamily="34" charset="0"/>
              <a:buChar char="•"/>
            </a:pPr>
            <a:r>
              <a:rPr lang="en-US" sz="1400" b="0" dirty="0">
                <a:solidFill>
                  <a:schemeClr val="tx1"/>
                </a:solidFill>
                <a:effectLst/>
                <a:latin typeface="+mj-lt"/>
              </a:rPr>
              <a:t>Developed for ALICE ITS3 </a:t>
            </a:r>
          </a:p>
          <a:p>
            <a:pPr marL="285750" indent="-285750">
              <a:buClr>
                <a:srgbClr val="0000FF"/>
              </a:buClr>
              <a:buFont typeface="Wingdings" pitchFamily="2" charset="2"/>
              <a:buChar char="§"/>
            </a:pPr>
            <a:r>
              <a:rPr lang="en-US" sz="1400" dirty="0">
                <a:solidFill>
                  <a:schemeClr val="tx1"/>
                </a:solidFill>
                <a:effectLst/>
                <a:latin typeface="+mj-lt"/>
              </a:rPr>
              <a:t>Silicon VERTEX  (3 layers)</a:t>
            </a:r>
          </a:p>
          <a:p>
            <a:pPr marL="354330" lvl="1" indent="-171450">
              <a:buClr>
                <a:srgbClr val="0000FF"/>
              </a:buClr>
              <a:buFont typeface="Arial" panose="020B0604020202020204" pitchFamily="34" charset="0"/>
              <a:buChar char="•"/>
            </a:pPr>
            <a:r>
              <a:rPr lang="en-US" sz="1400" b="0" dirty="0">
                <a:solidFill>
                  <a:schemeClr val="tx1"/>
                </a:solidFill>
                <a:effectLst/>
                <a:latin typeface="+mj-lt"/>
              </a:rPr>
              <a:t>First layer @ R ~ 4 cm</a:t>
            </a:r>
          </a:p>
          <a:p>
            <a:pPr marL="354330" lvl="1" indent="-171450">
              <a:buClr>
                <a:srgbClr val="0000FF"/>
              </a:buClr>
              <a:buFont typeface="Arial" panose="020B0604020202020204" pitchFamily="34" charset="0"/>
              <a:buChar char="•"/>
            </a:pPr>
            <a:r>
              <a:rPr lang="en-US" sz="1400" b="0" dirty="0">
                <a:solidFill>
                  <a:schemeClr val="tx1"/>
                </a:solidFill>
                <a:effectLst/>
                <a:latin typeface="+mj-lt"/>
              </a:rPr>
              <a:t>Material: 0.05% X/X</a:t>
            </a:r>
            <a:r>
              <a:rPr lang="en-US" sz="1400" b="0" baseline="-25000" dirty="0">
                <a:solidFill>
                  <a:schemeClr val="tx1"/>
                </a:solidFill>
                <a:effectLst/>
                <a:latin typeface="+mj-lt"/>
              </a:rPr>
              <a:t>0</a:t>
            </a:r>
            <a:r>
              <a:rPr lang="en-US" sz="1400" b="0" dirty="0">
                <a:solidFill>
                  <a:schemeClr val="tx1"/>
                </a:solidFill>
                <a:effectLst/>
                <a:latin typeface="+mj-lt"/>
              </a:rPr>
              <a:t> / layer</a:t>
            </a:r>
          </a:p>
          <a:p>
            <a:pPr marL="285750" indent="-285750">
              <a:buClr>
                <a:srgbClr val="0000FF"/>
              </a:buClr>
              <a:buFont typeface="Wingdings" pitchFamily="2" charset="2"/>
              <a:buChar char="§"/>
            </a:pPr>
            <a:r>
              <a:rPr lang="en-US" sz="1400" dirty="0">
                <a:solidFill>
                  <a:schemeClr val="tx1"/>
                </a:solidFill>
                <a:effectLst/>
                <a:latin typeface="+mj-lt"/>
              </a:rPr>
              <a:t>Silicon BARREL  (2 layers)</a:t>
            </a:r>
          </a:p>
          <a:p>
            <a:pPr marL="354330" lvl="1" indent="-171450">
              <a:buClr>
                <a:srgbClr val="0000FF"/>
              </a:buClr>
              <a:buFont typeface="Arial" panose="020B0604020202020204" pitchFamily="34" charset="0"/>
              <a:buChar char="•"/>
            </a:pPr>
            <a:r>
              <a:rPr lang="en-US" sz="1400" b="0" dirty="0">
                <a:solidFill>
                  <a:schemeClr val="tx1"/>
                </a:solidFill>
                <a:effectLst/>
                <a:latin typeface="+mj-lt"/>
              </a:rPr>
              <a:t>Material: 0.55% X/X</a:t>
            </a:r>
            <a:r>
              <a:rPr lang="en-US" sz="1400" b="0" baseline="-25000" dirty="0">
                <a:solidFill>
                  <a:schemeClr val="tx1"/>
                </a:solidFill>
                <a:effectLst/>
                <a:latin typeface="+mj-lt"/>
              </a:rPr>
              <a:t>0</a:t>
            </a:r>
            <a:r>
              <a:rPr lang="en-US" sz="1400" b="0" dirty="0">
                <a:solidFill>
                  <a:schemeClr val="tx1"/>
                </a:solidFill>
                <a:effectLst/>
                <a:latin typeface="+mj-lt"/>
              </a:rPr>
              <a:t> / layer</a:t>
            </a:r>
          </a:p>
          <a:p>
            <a:pPr marL="285750" indent="-285750">
              <a:buClr>
                <a:srgbClr val="0000FF"/>
              </a:buClr>
              <a:buFont typeface="Wingdings" pitchFamily="2" charset="2"/>
              <a:buChar char="§"/>
            </a:pPr>
            <a:r>
              <a:rPr lang="en-US" sz="1400" dirty="0">
                <a:solidFill>
                  <a:schemeClr val="tx1"/>
                </a:solidFill>
                <a:effectLst/>
                <a:latin typeface="+mj-lt"/>
              </a:rPr>
              <a:t>F &amp; B Silicon DISKs  </a:t>
            </a:r>
          </a:p>
          <a:p>
            <a:pPr>
              <a:buClr>
                <a:srgbClr val="0000FF"/>
              </a:buClr>
            </a:pPr>
            <a:r>
              <a:rPr lang="en-US" sz="1400" dirty="0">
                <a:latin typeface="+mj-lt"/>
              </a:rPr>
              <a:t>                </a:t>
            </a:r>
            <a:r>
              <a:rPr lang="en-US" sz="1400" dirty="0">
                <a:solidFill>
                  <a:schemeClr val="tx1"/>
                </a:solidFill>
                <a:effectLst/>
                <a:latin typeface="+mj-lt"/>
              </a:rPr>
              <a:t>(5 in Front and Back)</a:t>
            </a:r>
          </a:p>
          <a:p>
            <a:pPr marL="354330" lvl="1" indent="-171450">
              <a:buClr>
                <a:srgbClr val="0000FF"/>
              </a:buClr>
              <a:buFont typeface="Arial" panose="020B0604020202020204" pitchFamily="34" charset="0"/>
              <a:buChar char="•"/>
            </a:pPr>
            <a:r>
              <a:rPr lang="en-US" sz="1400" b="0" dirty="0">
                <a:solidFill>
                  <a:schemeClr val="tx1"/>
                </a:solidFill>
                <a:effectLst/>
                <a:latin typeface="+mj-lt"/>
              </a:rPr>
              <a:t>Material: 0.24% X/X</a:t>
            </a:r>
            <a:r>
              <a:rPr lang="en-US" sz="1400" b="0" baseline="-25000" dirty="0">
                <a:solidFill>
                  <a:schemeClr val="tx1"/>
                </a:solidFill>
                <a:effectLst/>
                <a:latin typeface="+mj-lt"/>
              </a:rPr>
              <a:t>0</a:t>
            </a:r>
            <a:r>
              <a:rPr lang="en-US" sz="1400" b="0" dirty="0">
                <a:solidFill>
                  <a:schemeClr val="tx1"/>
                </a:solidFill>
                <a:effectLst/>
                <a:latin typeface="+mj-lt"/>
              </a:rPr>
              <a:t> / layer</a:t>
            </a:r>
          </a:p>
        </p:txBody>
      </p:sp>
      <p:pic>
        <p:nvPicPr>
          <p:cNvPr id="11" name="Picture 10" descr="A picture containing graphical user interface&#10;&#10;Description automatically generated">
            <a:extLst>
              <a:ext uri="{FF2B5EF4-FFF2-40B4-BE49-F238E27FC236}">
                <a16:creationId xmlns:a16="http://schemas.microsoft.com/office/drawing/2014/main" id="{D47F38AF-E725-164C-B3BA-CF9876DC0CAB}"/>
              </a:ext>
            </a:extLst>
          </p:cNvPr>
          <p:cNvPicPr>
            <a:picLocks noChangeAspect="1"/>
          </p:cNvPicPr>
          <p:nvPr/>
        </p:nvPicPr>
        <p:blipFill>
          <a:blip r:embed="rId4"/>
          <a:stretch>
            <a:fillRect/>
          </a:stretch>
        </p:blipFill>
        <p:spPr>
          <a:xfrm>
            <a:off x="2683832" y="4706350"/>
            <a:ext cx="5206655" cy="2010324"/>
          </a:xfrm>
          <a:prstGeom prst="rect">
            <a:avLst/>
          </a:prstGeom>
        </p:spPr>
      </p:pic>
      <p:cxnSp>
        <p:nvCxnSpPr>
          <p:cNvPr id="12" name="Straight Connector 11">
            <a:extLst>
              <a:ext uri="{FF2B5EF4-FFF2-40B4-BE49-F238E27FC236}">
                <a16:creationId xmlns:a16="http://schemas.microsoft.com/office/drawing/2014/main" id="{B5AC9C69-A6F5-5048-BE9C-E74AAFE1053A}"/>
              </a:ext>
            </a:extLst>
          </p:cNvPr>
          <p:cNvCxnSpPr>
            <a:cxnSpLocks/>
          </p:cNvCxnSpPr>
          <p:nvPr/>
        </p:nvCxnSpPr>
        <p:spPr>
          <a:xfrm flipV="1">
            <a:off x="2755311" y="3367417"/>
            <a:ext cx="1352573" cy="1392308"/>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CDDE5C-0BED-224F-85DC-FFB08338CB2E}"/>
              </a:ext>
            </a:extLst>
          </p:cNvPr>
          <p:cNvCxnSpPr>
            <a:cxnSpLocks/>
          </p:cNvCxnSpPr>
          <p:nvPr/>
        </p:nvCxnSpPr>
        <p:spPr>
          <a:xfrm flipH="1" flipV="1">
            <a:off x="4975804" y="3314042"/>
            <a:ext cx="970824" cy="1392308"/>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9040697-D6C4-BE42-89FD-2BD6D4DB6D4A}"/>
              </a:ext>
            </a:extLst>
          </p:cNvPr>
          <p:cNvSpPr txBox="1"/>
          <p:nvPr/>
        </p:nvSpPr>
        <p:spPr>
          <a:xfrm>
            <a:off x="6200137" y="768446"/>
            <a:ext cx="2929186" cy="3077766"/>
          </a:xfrm>
          <a:prstGeom prst="rect">
            <a:avLst/>
          </a:prstGeom>
          <a:noFill/>
        </p:spPr>
        <p:txBody>
          <a:bodyPr wrap="square" rtlCol="0">
            <a:spAutoFit/>
          </a:bodyPr>
          <a:lstStyle/>
          <a:p>
            <a:r>
              <a:rPr lang="en-US" sz="1600" b="1" dirty="0">
                <a:solidFill>
                  <a:srgbClr val="0000DB"/>
                </a:solidFill>
              </a:rPr>
              <a:t>M</a:t>
            </a:r>
            <a:r>
              <a:rPr lang="en-US" sz="1000" b="1" dirty="0">
                <a:solidFill>
                  <a:srgbClr val="0000DB"/>
                </a:solidFill>
              </a:rPr>
              <a:t>ulti</a:t>
            </a:r>
            <a:r>
              <a:rPr lang="en-US" sz="1600" b="1" dirty="0">
                <a:solidFill>
                  <a:srgbClr val="0000DB"/>
                </a:solidFill>
              </a:rPr>
              <a:t> P</a:t>
            </a:r>
            <a:r>
              <a:rPr lang="en-US" sz="1000" b="1" dirty="0">
                <a:solidFill>
                  <a:srgbClr val="0000DB"/>
                </a:solidFill>
              </a:rPr>
              <a:t>attern</a:t>
            </a:r>
            <a:r>
              <a:rPr lang="en-US" sz="1600" b="1" dirty="0">
                <a:solidFill>
                  <a:srgbClr val="0000DB"/>
                </a:solidFill>
              </a:rPr>
              <a:t> G</a:t>
            </a:r>
            <a:r>
              <a:rPr lang="en-US" sz="1000" b="1" dirty="0">
                <a:solidFill>
                  <a:srgbClr val="0000DB"/>
                </a:solidFill>
              </a:rPr>
              <a:t>as</a:t>
            </a:r>
            <a:r>
              <a:rPr lang="en-US" sz="1600" b="1" dirty="0">
                <a:solidFill>
                  <a:srgbClr val="0000DB"/>
                </a:solidFill>
              </a:rPr>
              <a:t> D</a:t>
            </a:r>
            <a:r>
              <a:rPr lang="en-US" sz="1000" b="1" dirty="0">
                <a:solidFill>
                  <a:srgbClr val="0000DB"/>
                </a:solidFill>
              </a:rPr>
              <a:t>etector</a:t>
            </a:r>
            <a:r>
              <a:rPr lang="en-US" sz="1600" b="1" dirty="0">
                <a:solidFill>
                  <a:srgbClr val="0000DB"/>
                </a:solidFill>
              </a:rPr>
              <a:t>s:</a:t>
            </a:r>
            <a:endParaRPr lang="en-US" sz="1600" b="0" dirty="0">
              <a:solidFill>
                <a:schemeClr val="tx1"/>
              </a:solidFill>
              <a:effectLst/>
              <a:latin typeface="+mj-lt"/>
            </a:endParaRPr>
          </a:p>
          <a:p>
            <a:pPr marL="285750" indent="-285750">
              <a:buClr>
                <a:srgbClr val="0000FF"/>
              </a:buClr>
              <a:buFont typeface="Wingdings" pitchFamily="2" charset="2"/>
              <a:buChar char="§"/>
            </a:pPr>
            <a:r>
              <a:rPr lang="en-US" sz="1400" b="0" dirty="0">
                <a:solidFill>
                  <a:schemeClr val="tx1"/>
                </a:solidFill>
                <a:effectLst/>
                <a:latin typeface="+mj-lt"/>
              </a:rPr>
              <a:t>Cylindrical </a:t>
            </a:r>
            <a:r>
              <a:rPr lang="en-US" sz="1400" b="0" dirty="0" err="1">
                <a:solidFill>
                  <a:schemeClr val="tx1"/>
                </a:solidFill>
                <a:effectLst/>
                <a:latin typeface="+mj-lt"/>
              </a:rPr>
              <a:t>microMEGAS</a:t>
            </a:r>
            <a:endParaRPr lang="en-US" sz="1400" dirty="0">
              <a:latin typeface="+mj-lt"/>
            </a:endParaRPr>
          </a:p>
          <a:p>
            <a:r>
              <a:rPr lang="en-US" sz="1400" dirty="0">
                <a:latin typeface="+mj-lt"/>
              </a:rPr>
              <a:t>    </a:t>
            </a:r>
            <a:r>
              <a:rPr lang="en-US" sz="1200" dirty="0">
                <a:solidFill>
                  <a:srgbClr val="0000FF"/>
                </a:solidFill>
                <a:latin typeface="+mj-lt"/>
                <a:sym typeface="Wingdings" pitchFamily="2" charset="2"/>
              </a:rPr>
              <a:t></a:t>
            </a:r>
            <a:r>
              <a:rPr lang="en-US" sz="1200" dirty="0">
                <a:latin typeface="+mj-lt"/>
                <a:sym typeface="Wingdings" pitchFamily="2" charset="2"/>
              </a:rPr>
              <a:t> </a:t>
            </a:r>
            <a:r>
              <a:rPr lang="en-US" sz="1200" dirty="0">
                <a:latin typeface="+mj-lt"/>
              </a:rPr>
              <a:t>Additional space point for     </a:t>
            </a:r>
          </a:p>
          <a:p>
            <a:r>
              <a:rPr lang="en-US" sz="1200" dirty="0">
                <a:latin typeface="+mj-lt"/>
              </a:rPr>
              <a:t>         pattern recognition / redundancy</a:t>
            </a:r>
          </a:p>
          <a:p>
            <a:r>
              <a:rPr lang="en-US" sz="1200" dirty="0">
                <a:latin typeface="+mj-lt"/>
              </a:rPr>
              <a:t>     </a:t>
            </a:r>
            <a:r>
              <a:rPr lang="en-US" sz="1200" dirty="0">
                <a:solidFill>
                  <a:srgbClr val="0000FF"/>
                </a:solidFill>
                <a:latin typeface="+mj-lt"/>
                <a:sym typeface="Wingdings" pitchFamily="2" charset="2"/>
              </a:rPr>
              <a:t></a:t>
            </a:r>
            <a:r>
              <a:rPr lang="en-US" sz="1200" dirty="0">
                <a:latin typeface="+mj-lt"/>
                <a:sym typeface="Wingdings" pitchFamily="2" charset="2"/>
              </a:rPr>
              <a:t> Ongoing geometry </a:t>
            </a:r>
          </a:p>
          <a:p>
            <a:r>
              <a:rPr lang="en-US" sz="1200" dirty="0">
                <a:latin typeface="+mj-lt"/>
                <a:sym typeface="Wingdings" pitchFamily="2" charset="2"/>
              </a:rPr>
              <a:t>          optimization</a:t>
            </a:r>
            <a:r>
              <a:rPr lang="en-US" sz="1200" dirty="0">
                <a:latin typeface="+mj-lt"/>
              </a:rPr>
              <a:t> </a:t>
            </a:r>
          </a:p>
          <a:p>
            <a:endParaRPr lang="en-US" sz="1400" b="0" dirty="0">
              <a:solidFill>
                <a:schemeClr val="tx1"/>
              </a:solidFill>
              <a:effectLst/>
              <a:latin typeface="+mj-lt"/>
            </a:endParaRPr>
          </a:p>
          <a:p>
            <a:pPr marL="285750" indent="-285750">
              <a:buClr>
                <a:srgbClr val="0000FF"/>
              </a:buClr>
              <a:buFont typeface="Wingdings" pitchFamily="2" charset="2"/>
              <a:buChar char="§"/>
            </a:pPr>
            <a:r>
              <a:rPr lang="el-GR" sz="1400" dirty="0">
                <a:latin typeface="+mj-lt"/>
              </a:rPr>
              <a:t>μ</a:t>
            </a:r>
            <a:r>
              <a:rPr lang="en-US" sz="1400" dirty="0">
                <a:latin typeface="+mj-lt"/>
              </a:rPr>
              <a:t>RWELL planar layer behind </a:t>
            </a:r>
            <a:r>
              <a:rPr lang="en-US" sz="1400" dirty="0" err="1">
                <a:latin typeface="+mj-lt"/>
              </a:rPr>
              <a:t>hpDIRC</a:t>
            </a:r>
            <a:r>
              <a:rPr lang="en-US" sz="1400" dirty="0">
                <a:latin typeface="+mj-lt"/>
              </a:rPr>
              <a:t> </a:t>
            </a:r>
          </a:p>
          <a:p>
            <a:pPr>
              <a:buClr>
                <a:srgbClr val="0000FF"/>
              </a:buClr>
            </a:pPr>
            <a:r>
              <a:rPr lang="en-US" sz="1200" dirty="0">
                <a:latin typeface="+mj-lt"/>
              </a:rPr>
              <a:t>    </a:t>
            </a:r>
            <a:r>
              <a:rPr lang="en-US" sz="1200" dirty="0">
                <a:solidFill>
                  <a:srgbClr val="0000FF"/>
                </a:solidFill>
                <a:latin typeface="+mj-lt"/>
                <a:sym typeface="Wingdings" pitchFamily="2" charset="2"/>
              </a:rPr>
              <a:t></a:t>
            </a:r>
            <a:r>
              <a:rPr lang="en-US" sz="1200" dirty="0">
                <a:latin typeface="+mj-lt"/>
                <a:sym typeface="Wingdings" pitchFamily="2" charset="2"/>
              </a:rPr>
              <a:t> </a:t>
            </a:r>
            <a:r>
              <a:rPr lang="en-US" sz="1200" dirty="0">
                <a:latin typeface="+mj-lt"/>
              </a:rPr>
              <a:t>Impact point and direction for the </a:t>
            </a:r>
          </a:p>
          <a:p>
            <a:pPr>
              <a:buClr>
                <a:srgbClr val="0000FF"/>
              </a:buClr>
            </a:pPr>
            <a:r>
              <a:rPr lang="en-US" sz="1200" dirty="0">
                <a:latin typeface="+mj-lt"/>
              </a:rPr>
              <a:t>         ring seeding of </a:t>
            </a:r>
            <a:r>
              <a:rPr lang="en-US" sz="1200" dirty="0" err="1">
                <a:latin typeface="+mj-lt"/>
              </a:rPr>
              <a:t>hpDIRC</a:t>
            </a:r>
            <a:r>
              <a:rPr lang="en-US" sz="1200" dirty="0">
                <a:latin typeface="+mj-lt"/>
              </a:rPr>
              <a:t> </a:t>
            </a:r>
          </a:p>
          <a:p>
            <a:pPr>
              <a:buClr>
                <a:srgbClr val="0000FF"/>
              </a:buClr>
            </a:pPr>
            <a:r>
              <a:rPr lang="en-US" sz="1200" dirty="0">
                <a:latin typeface="+mj-lt"/>
              </a:rPr>
              <a:t>    </a:t>
            </a:r>
            <a:r>
              <a:rPr lang="en-US" sz="1200" dirty="0">
                <a:solidFill>
                  <a:srgbClr val="0000FF"/>
                </a:solidFill>
                <a:latin typeface="+mj-lt"/>
                <a:sym typeface="Wingdings" pitchFamily="2" charset="2"/>
              </a:rPr>
              <a:t></a:t>
            </a:r>
            <a:r>
              <a:rPr lang="en-US" sz="1200" dirty="0">
                <a:latin typeface="+mj-lt"/>
                <a:sym typeface="Wingdings" pitchFamily="2" charset="2"/>
              </a:rPr>
              <a:t> </a:t>
            </a:r>
            <a:r>
              <a:rPr lang="en-US" sz="1200" dirty="0">
                <a:latin typeface="+mj-lt"/>
              </a:rPr>
              <a:t>Additional space point for pattern </a:t>
            </a:r>
          </a:p>
          <a:p>
            <a:pPr>
              <a:buClr>
                <a:srgbClr val="0000FF"/>
              </a:buClr>
            </a:pPr>
            <a:r>
              <a:rPr lang="en-US" sz="1200" dirty="0">
                <a:latin typeface="+mj-lt"/>
              </a:rPr>
              <a:t>        recognition / redundancy </a:t>
            </a:r>
          </a:p>
          <a:p>
            <a:pPr>
              <a:buClr>
                <a:srgbClr val="0000FF"/>
              </a:buClr>
            </a:pPr>
            <a:r>
              <a:rPr lang="en-US" sz="1200" dirty="0">
                <a:latin typeface="+mj-lt"/>
              </a:rPr>
              <a:t>    </a:t>
            </a:r>
            <a:r>
              <a:rPr lang="en-US" sz="1200" dirty="0">
                <a:solidFill>
                  <a:srgbClr val="0000FF"/>
                </a:solidFill>
                <a:latin typeface="+mj-lt"/>
                <a:sym typeface="Wingdings" pitchFamily="2" charset="2"/>
              </a:rPr>
              <a:t></a:t>
            </a:r>
            <a:r>
              <a:rPr lang="en-US" sz="1200" dirty="0">
                <a:latin typeface="+mj-lt"/>
                <a:sym typeface="Wingdings" pitchFamily="2" charset="2"/>
              </a:rPr>
              <a:t> </a:t>
            </a:r>
            <a:r>
              <a:rPr lang="en-US" sz="1200" dirty="0">
                <a:latin typeface="+mj-lt"/>
              </a:rPr>
              <a:t>Not be required if imaging </a:t>
            </a:r>
          </a:p>
          <a:p>
            <a:pPr>
              <a:buClr>
                <a:srgbClr val="0000FF"/>
              </a:buClr>
            </a:pPr>
            <a:r>
              <a:rPr lang="en-US" sz="1200" dirty="0">
                <a:latin typeface="+mj-lt"/>
              </a:rPr>
              <a:t>        calorimeter is used </a:t>
            </a:r>
          </a:p>
        </p:txBody>
      </p:sp>
      <p:pic>
        <p:nvPicPr>
          <p:cNvPr id="18" name="Picture 17" descr="Diagram&#10;&#10;Description automatically generated">
            <a:extLst>
              <a:ext uri="{FF2B5EF4-FFF2-40B4-BE49-F238E27FC236}">
                <a16:creationId xmlns:a16="http://schemas.microsoft.com/office/drawing/2014/main" id="{808BD0CD-68CE-DB4C-90FC-368F3438D243}"/>
              </a:ext>
            </a:extLst>
          </p:cNvPr>
          <p:cNvPicPr>
            <a:picLocks noChangeAspect="1"/>
          </p:cNvPicPr>
          <p:nvPr/>
        </p:nvPicPr>
        <p:blipFill rotWithShape="1">
          <a:blip r:embed="rId5">
            <a:extLst>
              <a:ext uri="{28A0092B-C50C-407E-A947-70E740481C1C}">
                <a14:useLocalDpi xmlns:a14="http://schemas.microsoft.com/office/drawing/2010/main" val="0"/>
              </a:ext>
            </a:extLst>
          </a:blip>
          <a:srcRect t="9012" r="50000" b="15966"/>
          <a:stretch/>
        </p:blipFill>
        <p:spPr>
          <a:xfrm>
            <a:off x="7004663" y="3905895"/>
            <a:ext cx="1685896" cy="1279250"/>
          </a:xfrm>
          <a:prstGeom prst="rect">
            <a:avLst/>
          </a:prstGeom>
        </p:spPr>
      </p:pic>
    </p:spTree>
    <p:extLst>
      <p:ext uri="{BB962C8B-B14F-4D97-AF65-F5344CB8AC3E}">
        <p14:creationId xmlns:p14="http://schemas.microsoft.com/office/powerpoint/2010/main" val="3777924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EFC5755-0A21-D239-E65C-C3AF1E14497E}"/>
              </a:ext>
            </a:extLst>
          </p:cNvPr>
          <p:cNvPicPr>
            <a:picLocks noChangeAspect="1"/>
          </p:cNvPicPr>
          <p:nvPr/>
        </p:nvPicPr>
        <p:blipFill>
          <a:blip r:embed="rId2"/>
          <a:stretch>
            <a:fillRect/>
          </a:stretch>
        </p:blipFill>
        <p:spPr>
          <a:xfrm>
            <a:off x="2107093" y="4522278"/>
            <a:ext cx="2165772" cy="1407416"/>
          </a:xfrm>
          <a:prstGeom prst="rect">
            <a:avLst/>
          </a:prstGeom>
        </p:spPr>
      </p:pic>
      <p:sp>
        <p:nvSpPr>
          <p:cNvPr id="4" name="Slide Number Placeholder 3">
            <a:extLst>
              <a:ext uri="{FF2B5EF4-FFF2-40B4-BE49-F238E27FC236}">
                <a16:creationId xmlns:a16="http://schemas.microsoft.com/office/drawing/2014/main" id="{F247B7C3-6568-24DA-D548-7A7B0F4A957D}"/>
              </a:ext>
            </a:extLst>
          </p:cNvPr>
          <p:cNvSpPr>
            <a:spLocks noGrp="1"/>
          </p:cNvSpPr>
          <p:nvPr>
            <p:ph type="sldNum" sz="quarter" idx="12"/>
          </p:nvPr>
        </p:nvSpPr>
        <p:spPr/>
        <p:txBody>
          <a:bodyPr/>
          <a:lstStyle/>
          <a:p>
            <a:fld id="{00A14187-AF44-4271-AA62-1C5C376B8E74}" type="slidenum">
              <a:rPr lang="en-US" smtClean="0"/>
              <a:t>7</a:t>
            </a:fld>
            <a:endParaRPr lang="en-US"/>
          </a:p>
        </p:txBody>
      </p:sp>
      <p:sp>
        <p:nvSpPr>
          <p:cNvPr id="5" name="Title 4">
            <a:extLst>
              <a:ext uri="{FF2B5EF4-FFF2-40B4-BE49-F238E27FC236}">
                <a16:creationId xmlns:a16="http://schemas.microsoft.com/office/drawing/2014/main" id="{C05DEDE4-498F-8C83-B599-D37B5C7995AC}"/>
              </a:ext>
            </a:extLst>
          </p:cNvPr>
          <p:cNvSpPr>
            <a:spLocks noGrp="1"/>
          </p:cNvSpPr>
          <p:nvPr>
            <p:ph type="title"/>
          </p:nvPr>
        </p:nvSpPr>
        <p:spPr/>
        <p:txBody>
          <a:bodyPr/>
          <a:lstStyle/>
          <a:p>
            <a:r>
              <a:rPr lang="en-US" b="1" dirty="0" err="1"/>
              <a:t>ePIC</a:t>
            </a:r>
            <a:r>
              <a:rPr lang="en-US" b="1" dirty="0"/>
              <a:t> Calorimetry</a:t>
            </a:r>
          </a:p>
        </p:txBody>
      </p:sp>
      <p:pic>
        <p:nvPicPr>
          <p:cNvPr id="7" name="Picture 6">
            <a:extLst>
              <a:ext uri="{FF2B5EF4-FFF2-40B4-BE49-F238E27FC236}">
                <a16:creationId xmlns:a16="http://schemas.microsoft.com/office/drawing/2014/main" id="{7B57262B-3AE5-E09E-80FB-376AA8579BE4}"/>
              </a:ext>
            </a:extLst>
          </p:cNvPr>
          <p:cNvPicPr>
            <a:picLocks noChangeAspect="1"/>
          </p:cNvPicPr>
          <p:nvPr/>
        </p:nvPicPr>
        <p:blipFill rotWithShape="1">
          <a:blip r:embed="rId3"/>
          <a:srcRect l="11048" t="10166" r="9791" b="13912"/>
          <a:stretch/>
        </p:blipFill>
        <p:spPr>
          <a:xfrm>
            <a:off x="2294636" y="1600641"/>
            <a:ext cx="3388055" cy="1828359"/>
          </a:xfrm>
          <a:prstGeom prst="rect">
            <a:avLst/>
          </a:prstGeom>
        </p:spPr>
      </p:pic>
      <p:cxnSp>
        <p:nvCxnSpPr>
          <p:cNvPr id="11" name="Straight Connector 10">
            <a:extLst>
              <a:ext uri="{FF2B5EF4-FFF2-40B4-BE49-F238E27FC236}">
                <a16:creationId xmlns:a16="http://schemas.microsoft.com/office/drawing/2014/main" id="{6B8D147C-C711-BC82-2B2C-4053264C4C51}"/>
              </a:ext>
            </a:extLst>
          </p:cNvPr>
          <p:cNvCxnSpPr>
            <a:cxnSpLocks/>
          </p:cNvCxnSpPr>
          <p:nvPr/>
        </p:nvCxnSpPr>
        <p:spPr>
          <a:xfrm flipV="1">
            <a:off x="2043150" y="2401618"/>
            <a:ext cx="1152657" cy="603534"/>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69F67C2-4F6E-737D-B71A-C88FDB813992}"/>
              </a:ext>
            </a:extLst>
          </p:cNvPr>
          <p:cNvSpPr txBox="1"/>
          <p:nvPr/>
        </p:nvSpPr>
        <p:spPr>
          <a:xfrm>
            <a:off x="94319" y="2319721"/>
            <a:ext cx="1915729" cy="461665"/>
          </a:xfrm>
          <a:prstGeom prst="rect">
            <a:avLst/>
          </a:prstGeom>
          <a:noFill/>
        </p:spPr>
        <p:txBody>
          <a:bodyPr wrap="square" rtlCol="0">
            <a:spAutoFit/>
          </a:bodyPr>
          <a:lstStyle/>
          <a:p>
            <a:pPr algn="ctr"/>
            <a:r>
              <a:rPr lang="en-US" sz="1200" dirty="0">
                <a:latin typeface="+mj-lt"/>
              </a:rPr>
              <a:t>Backwards </a:t>
            </a:r>
            <a:r>
              <a:rPr lang="en-US" sz="1200" dirty="0" err="1">
                <a:latin typeface="+mj-lt"/>
              </a:rPr>
              <a:t>EMCal</a:t>
            </a:r>
            <a:endParaRPr lang="en-US" sz="1200" dirty="0">
              <a:latin typeface="+mj-lt"/>
            </a:endParaRPr>
          </a:p>
          <a:p>
            <a:pPr algn="ctr"/>
            <a:r>
              <a:rPr lang="en-US" sz="1200" dirty="0">
                <a:latin typeface="+mj-lt"/>
              </a:rPr>
              <a:t>PbW04 crystals </a:t>
            </a:r>
            <a:r>
              <a:rPr lang="en-US" sz="1200" dirty="0">
                <a:solidFill>
                  <a:srgbClr val="0000FF"/>
                </a:solidFill>
                <a:latin typeface="+mj-lt"/>
                <a:sym typeface="Wingdings" pitchFamily="2" charset="2"/>
              </a:rPr>
              <a:t> LLP</a:t>
            </a:r>
            <a:endParaRPr lang="en-US" sz="1200" dirty="0">
              <a:solidFill>
                <a:srgbClr val="0000FF"/>
              </a:solidFill>
              <a:latin typeface="+mj-lt"/>
            </a:endParaRPr>
          </a:p>
        </p:txBody>
      </p:sp>
      <p:pic>
        <p:nvPicPr>
          <p:cNvPr id="21" name="Picture 20">
            <a:extLst>
              <a:ext uri="{FF2B5EF4-FFF2-40B4-BE49-F238E27FC236}">
                <a16:creationId xmlns:a16="http://schemas.microsoft.com/office/drawing/2014/main" id="{9DCC659E-CFE6-BA70-058F-C9C12587A079}"/>
              </a:ext>
            </a:extLst>
          </p:cNvPr>
          <p:cNvPicPr>
            <a:picLocks noChangeAspect="1"/>
          </p:cNvPicPr>
          <p:nvPr/>
        </p:nvPicPr>
        <p:blipFill>
          <a:blip r:embed="rId4"/>
          <a:srcRect/>
          <a:stretch/>
        </p:blipFill>
        <p:spPr>
          <a:xfrm>
            <a:off x="6669749" y="1004195"/>
            <a:ext cx="2184410" cy="1968509"/>
          </a:xfrm>
          <a:prstGeom prst="rect">
            <a:avLst/>
          </a:prstGeom>
        </p:spPr>
      </p:pic>
      <p:cxnSp>
        <p:nvCxnSpPr>
          <p:cNvPr id="24" name="Straight Connector 23">
            <a:extLst>
              <a:ext uri="{FF2B5EF4-FFF2-40B4-BE49-F238E27FC236}">
                <a16:creationId xmlns:a16="http://schemas.microsoft.com/office/drawing/2014/main" id="{0E2D96B9-3AC0-98E6-F66E-1ABC5F0110F3}"/>
              </a:ext>
            </a:extLst>
          </p:cNvPr>
          <p:cNvCxnSpPr>
            <a:cxnSpLocks/>
          </p:cNvCxnSpPr>
          <p:nvPr/>
        </p:nvCxnSpPr>
        <p:spPr>
          <a:xfrm flipV="1">
            <a:off x="5519918" y="987473"/>
            <a:ext cx="1188298" cy="891808"/>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815D955-E6EA-199B-2883-66367DB8478B}"/>
              </a:ext>
            </a:extLst>
          </p:cNvPr>
          <p:cNvCxnSpPr>
            <a:cxnSpLocks/>
          </p:cNvCxnSpPr>
          <p:nvPr/>
        </p:nvCxnSpPr>
        <p:spPr>
          <a:xfrm flipV="1">
            <a:off x="5519918" y="2976295"/>
            <a:ext cx="1701744" cy="20428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9A86623-251F-7173-89EE-3C35A196F491}"/>
              </a:ext>
            </a:extLst>
          </p:cNvPr>
          <p:cNvSpPr txBox="1"/>
          <p:nvPr/>
        </p:nvSpPr>
        <p:spPr>
          <a:xfrm>
            <a:off x="6739383" y="2932861"/>
            <a:ext cx="2242402" cy="1200329"/>
          </a:xfrm>
          <a:prstGeom prst="rect">
            <a:avLst/>
          </a:prstGeom>
          <a:noFill/>
        </p:spPr>
        <p:txBody>
          <a:bodyPr wrap="square" rtlCol="0">
            <a:spAutoFit/>
          </a:bodyPr>
          <a:lstStyle/>
          <a:p>
            <a:pPr algn="ctr"/>
            <a:r>
              <a:rPr lang="en-US" sz="1200" dirty="0">
                <a:latin typeface="+mj-lt"/>
              </a:rPr>
              <a:t>High granularity </a:t>
            </a:r>
            <a:br>
              <a:rPr lang="en-US" sz="1200" dirty="0">
                <a:latin typeface="+mj-lt"/>
              </a:rPr>
            </a:br>
            <a:r>
              <a:rPr lang="en-US" sz="1200" dirty="0">
                <a:latin typeface="+mj-lt"/>
              </a:rPr>
              <a:t>W/</a:t>
            </a:r>
            <a:r>
              <a:rPr lang="en-US" sz="1200" dirty="0" err="1">
                <a:latin typeface="+mj-lt"/>
              </a:rPr>
              <a:t>SciFi</a:t>
            </a:r>
            <a:r>
              <a:rPr lang="en-US" sz="1200" dirty="0">
                <a:latin typeface="+mj-lt"/>
              </a:rPr>
              <a:t> </a:t>
            </a:r>
            <a:r>
              <a:rPr lang="en-US" sz="1200" dirty="0" err="1">
                <a:latin typeface="+mj-lt"/>
              </a:rPr>
              <a:t>EMCal</a:t>
            </a:r>
            <a:r>
              <a:rPr lang="en-US" sz="1200" dirty="0">
                <a:latin typeface="+mj-lt"/>
              </a:rPr>
              <a:t> </a:t>
            </a:r>
          </a:p>
          <a:p>
            <a:pPr algn="ctr"/>
            <a:r>
              <a:rPr lang="en-US" sz="1200" dirty="0">
                <a:latin typeface="+mj-lt"/>
              </a:rPr>
              <a:t>Longitudinally separated HCAL with high-</a:t>
            </a:r>
            <a:r>
              <a:rPr lang="en-US" sz="1200" dirty="0">
                <a:latin typeface="Symbol" pitchFamily="2" charset="2"/>
              </a:rPr>
              <a:t>h</a:t>
            </a:r>
            <a:r>
              <a:rPr lang="en-US" sz="1200" dirty="0">
                <a:latin typeface="+mj-lt"/>
              </a:rPr>
              <a:t> insert</a:t>
            </a:r>
          </a:p>
          <a:p>
            <a:pPr algn="ctr"/>
            <a:r>
              <a:rPr lang="en-US" sz="1200" dirty="0">
                <a:latin typeface="+mj-lt"/>
              </a:rPr>
              <a:t>Steel/Sc &amp; W/Sc sandwich</a:t>
            </a:r>
          </a:p>
          <a:p>
            <a:pPr algn="ctr"/>
            <a:r>
              <a:rPr lang="en-US" sz="1200" dirty="0">
                <a:solidFill>
                  <a:srgbClr val="0000FF"/>
                </a:solidFill>
                <a:latin typeface="+mj-lt"/>
                <a:sym typeface="Wingdings" pitchFamily="2" charset="2"/>
              </a:rPr>
              <a:t> Steel, WSF &amp; SC LLP</a:t>
            </a:r>
            <a:endParaRPr lang="en-US" sz="1200" dirty="0">
              <a:solidFill>
                <a:srgbClr val="0000FF"/>
              </a:solidFill>
              <a:latin typeface="+mj-lt"/>
            </a:endParaRPr>
          </a:p>
        </p:txBody>
      </p:sp>
      <p:pic>
        <p:nvPicPr>
          <p:cNvPr id="42" name="Picture 41" descr="A picture containing schematic&#10;&#10;Description automatically generated">
            <a:extLst>
              <a:ext uri="{FF2B5EF4-FFF2-40B4-BE49-F238E27FC236}">
                <a16:creationId xmlns:a16="http://schemas.microsoft.com/office/drawing/2014/main" id="{F1CDB34D-41D8-5FFD-A790-6F0546F0F5A5}"/>
              </a:ext>
            </a:extLst>
          </p:cNvPr>
          <p:cNvPicPr>
            <a:picLocks noChangeAspect="1"/>
          </p:cNvPicPr>
          <p:nvPr/>
        </p:nvPicPr>
        <p:blipFill>
          <a:blip r:embed="rId5"/>
          <a:stretch>
            <a:fillRect/>
          </a:stretch>
        </p:blipFill>
        <p:spPr>
          <a:xfrm>
            <a:off x="5788607" y="4414931"/>
            <a:ext cx="2079263" cy="1687775"/>
          </a:xfrm>
          <a:prstGeom prst="rect">
            <a:avLst/>
          </a:prstGeom>
        </p:spPr>
      </p:pic>
      <p:cxnSp>
        <p:nvCxnSpPr>
          <p:cNvPr id="43" name="Straight Connector 42">
            <a:extLst>
              <a:ext uri="{FF2B5EF4-FFF2-40B4-BE49-F238E27FC236}">
                <a16:creationId xmlns:a16="http://schemas.microsoft.com/office/drawing/2014/main" id="{CF9E22C4-494C-47B1-3AD4-FBC28972B141}"/>
              </a:ext>
            </a:extLst>
          </p:cNvPr>
          <p:cNvCxnSpPr>
            <a:cxnSpLocks/>
          </p:cNvCxnSpPr>
          <p:nvPr/>
        </p:nvCxnSpPr>
        <p:spPr>
          <a:xfrm flipV="1">
            <a:off x="2806010" y="2735149"/>
            <a:ext cx="200930" cy="1647964"/>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291211A-C375-C014-00C4-D07D21C27E6D}"/>
              </a:ext>
            </a:extLst>
          </p:cNvPr>
          <p:cNvCxnSpPr>
            <a:cxnSpLocks/>
          </p:cNvCxnSpPr>
          <p:nvPr/>
        </p:nvCxnSpPr>
        <p:spPr>
          <a:xfrm flipH="1" flipV="1">
            <a:off x="4524874" y="2781247"/>
            <a:ext cx="3086347" cy="1613080"/>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72509D90-800E-6681-F3BC-E01167C0F45A}"/>
              </a:ext>
            </a:extLst>
          </p:cNvPr>
          <p:cNvSpPr txBox="1"/>
          <p:nvPr/>
        </p:nvSpPr>
        <p:spPr>
          <a:xfrm>
            <a:off x="4226203" y="4676507"/>
            <a:ext cx="1562404" cy="830997"/>
          </a:xfrm>
          <a:prstGeom prst="rect">
            <a:avLst/>
          </a:prstGeom>
          <a:noFill/>
        </p:spPr>
        <p:txBody>
          <a:bodyPr wrap="square" rtlCol="0">
            <a:spAutoFit/>
          </a:bodyPr>
          <a:lstStyle/>
          <a:p>
            <a:r>
              <a:rPr lang="en-US" sz="1200" dirty="0">
                <a:latin typeface="+mj-lt"/>
              </a:rPr>
              <a:t>Complementary options for BECAL:</a:t>
            </a:r>
          </a:p>
          <a:p>
            <a:r>
              <a:rPr lang="en-US" sz="1200" dirty="0" err="1">
                <a:latin typeface="+mj-lt"/>
              </a:rPr>
              <a:t>SciGlass</a:t>
            </a:r>
            <a:r>
              <a:rPr lang="en-US" sz="1200" dirty="0">
                <a:latin typeface="+mj-lt"/>
              </a:rPr>
              <a:t> or </a:t>
            </a:r>
            <a:br>
              <a:rPr lang="en-US" sz="1200" dirty="0">
                <a:latin typeface="+mj-lt"/>
              </a:rPr>
            </a:br>
            <a:r>
              <a:rPr lang="en-US" sz="1200" dirty="0">
                <a:latin typeface="+mj-lt"/>
              </a:rPr>
              <a:t>Imaging Calorimeter</a:t>
            </a:r>
          </a:p>
        </p:txBody>
      </p:sp>
      <p:sp>
        <p:nvSpPr>
          <p:cNvPr id="51" name="TextBox 50">
            <a:extLst>
              <a:ext uri="{FF2B5EF4-FFF2-40B4-BE49-F238E27FC236}">
                <a16:creationId xmlns:a16="http://schemas.microsoft.com/office/drawing/2014/main" id="{A74145E2-BBBE-6822-2C15-54A8229978DE}"/>
              </a:ext>
            </a:extLst>
          </p:cNvPr>
          <p:cNvSpPr txBox="1"/>
          <p:nvPr/>
        </p:nvSpPr>
        <p:spPr>
          <a:xfrm>
            <a:off x="7627809" y="5507504"/>
            <a:ext cx="1069259" cy="253916"/>
          </a:xfrm>
          <a:prstGeom prst="rect">
            <a:avLst/>
          </a:prstGeom>
          <a:noFill/>
        </p:spPr>
        <p:txBody>
          <a:bodyPr wrap="square" rtlCol="0">
            <a:spAutoFit/>
          </a:bodyPr>
          <a:lstStyle/>
          <a:p>
            <a:r>
              <a:rPr lang="en-US" sz="1050" dirty="0">
                <a:latin typeface="+mj-lt"/>
              </a:rPr>
              <a:t>Imaging Layer</a:t>
            </a:r>
          </a:p>
        </p:txBody>
      </p:sp>
      <p:pic>
        <p:nvPicPr>
          <p:cNvPr id="9" name="Picture 8" descr="Diagram&#10;&#10;Description automatically generated">
            <a:extLst>
              <a:ext uri="{FF2B5EF4-FFF2-40B4-BE49-F238E27FC236}">
                <a16:creationId xmlns:a16="http://schemas.microsoft.com/office/drawing/2014/main" id="{C5B90444-A64F-EF72-39DA-75771CB12EA7}"/>
              </a:ext>
            </a:extLst>
          </p:cNvPr>
          <p:cNvPicPr>
            <a:picLocks noChangeAspect="1"/>
          </p:cNvPicPr>
          <p:nvPr/>
        </p:nvPicPr>
        <p:blipFill>
          <a:blip r:embed="rId6"/>
          <a:stretch>
            <a:fillRect/>
          </a:stretch>
        </p:blipFill>
        <p:spPr>
          <a:xfrm>
            <a:off x="104091" y="2781247"/>
            <a:ext cx="1965542" cy="2199005"/>
          </a:xfrm>
          <a:prstGeom prst="rect">
            <a:avLst/>
          </a:prstGeom>
        </p:spPr>
      </p:pic>
      <p:pic>
        <p:nvPicPr>
          <p:cNvPr id="57" name="Picture 56">
            <a:extLst>
              <a:ext uri="{FF2B5EF4-FFF2-40B4-BE49-F238E27FC236}">
                <a16:creationId xmlns:a16="http://schemas.microsoft.com/office/drawing/2014/main" id="{68856513-960E-6BDB-F06A-8D0A3754CA65}"/>
              </a:ext>
            </a:extLst>
          </p:cNvPr>
          <p:cNvPicPr>
            <a:picLocks noChangeAspect="1"/>
          </p:cNvPicPr>
          <p:nvPr/>
        </p:nvPicPr>
        <p:blipFill>
          <a:blip r:embed="rId7"/>
          <a:stretch>
            <a:fillRect/>
          </a:stretch>
        </p:blipFill>
        <p:spPr>
          <a:xfrm>
            <a:off x="4676000" y="468327"/>
            <a:ext cx="1139224" cy="1128773"/>
          </a:xfrm>
          <a:prstGeom prst="rect">
            <a:avLst/>
          </a:prstGeom>
        </p:spPr>
      </p:pic>
      <p:cxnSp>
        <p:nvCxnSpPr>
          <p:cNvPr id="59" name="Straight Connector 58">
            <a:extLst>
              <a:ext uri="{FF2B5EF4-FFF2-40B4-BE49-F238E27FC236}">
                <a16:creationId xmlns:a16="http://schemas.microsoft.com/office/drawing/2014/main" id="{555F7100-BAD3-203A-42C2-805C08319982}"/>
              </a:ext>
            </a:extLst>
          </p:cNvPr>
          <p:cNvCxnSpPr>
            <a:cxnSpLocks/>
          </p:cNvCxnSpPr>
          <p:nvPr/>
        </p:nvCxnSpPr>
        <p:spPr>
          <a:xfrm flipV="1">
            <a:off x="2900363" y="1607677"/>
            <a:ext cx="1775637" cy="225973"/>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943E031-436C-84B5-18B8-A3AF00589FAA}"/>
              </a:ext>
            </a:extLst>
          </p:cNvPr>
          <p:cNvCxnSpPr>
            <a:cxnSpLocks/>
          </p:cNvCxnSpPr>
          <p:nvPr/>
        </p:nvCxnSpPr>
        <p:spPr>
          <a:xfrm flipV="1">
            <a:off x="5221663" y="1597100"/>
            <a:ext cx="604168" cy="206958"/>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15DEECEB-EF23-05E1-0B7F-C3EE936B5D7B}"/>
              </a:ext>
            </a:extLst>
          </p:cNvPr>
          <p:cNvSpPr txBox="1"/>
          <p:nvPr/>
        </p:nvSpPr>
        <p:spPr>
          <a:xfrm>
            <a:off x="3328244" y="894224"/>
            <a:ext cx="1528763" cy="461665"/>
          </a:xfrm>
          <a:prstGeom prst="rect">
            <a:avLst/>
          </a:prstGeom>
          <a:noFill/>
        </p:spPr>
        <p:txBody>
          <a:bodyPr wrap="square" rtlCol="0">
            <a:spAutoFit/>
          </a:bodyPr>
          <a:lstStyle/>
          <a:p>
            <a:r>
              <a:rPr lang="en-US" sz="1200" dirty="0">
                <a:latin typeface="+mj-lt"/>
              </a:rPr>
              <a:t>Barrel HCAL </a:t>
            </a:r>
            <a:br>
              <a:rPr lang="en-US" sz="1200" dirty="0">
                <a:latin typeface="+mj-lt"/>
              </a:rPr>
            </a:br>
            <a:r>
              <a:rPr lang="en-US" sz="1200" dirty="0">
                <a:latin typeface="+mj-lt"/>
              </a:rPr>
              <a:t>(sPHENIX re-use)</a:t>
            </a:r>
          </a:p>
        </p:txBody>
      </p:sp>
      <p:sp>
        <p:nvSpPr>
          <p:cNvPr id="66" name="Arrow: Right 65">
            <a:extLst>
              <a:ext uri="{FF2B5EF4-FFF2-40B4-BE49-F238E27FC236}">
                <a16:creationId xmlns:a16="http://schemas.microsoft.com/office/drawing/2014/main" id="{B3F16263-86B3-B4F8-7083-95E0ADDFE237}"/>
              </a:ext>
            </a:extLst>
          </p:cNvPr>
          <p:cNvSpPr/>
          <p:nvPr/>
        </p:nvSpPr>
        <p:spPr>
          <a:xfrm>
            <a:off x="5604143" y="4937643"/>
            <a:ext cx="206405" cy="144491"/>
          </a:xfrm>
          <a:prstGeom prst="rightArrow">
            <a:avLst/>
          </a:prstGeom>
          <a:solidFill>
            <a:srgbClr val="0432FF"/>
          </a:solidFill>
          <a:ln>
            <a:solidFill>
              <a:srgbClr val="12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Arrow: Right 66">
            <a:extLst>
              <a:ext uri="{FF2B5EF4-FFF2-40B4-BE49-F238E27FC236}">
                <a16:creationId xmlns:a16="http://schemas.microsoft.com/office/drawing/2014/main" id="{C82EAB49-B381-E82C-0A21-22D72BA645DA}"/>
              </a:ext>
            </a:extLst>
          </p:cNvPr>
          <p:cNvSpPr/>
          <p:nvPr/>
        </p:nvSpPr>
        <p:spPr>
          <a:xfrm rot="10800000">
            <a:off x="4036655" y="4754981"/>
            <a:ext cx="206405" cy="144491"/>
          </a:xfrm>
          <a:prstGeom prst="rightArrow">
            <a:avLst/>
          </a:prstGeom>
          <a:solidFill>
            <a:srgbClr val="0432FF"/>
          </a:solidFill>
          <a:ln>
            <a:solidFill>
              <a:srgbClr val="120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9" name="Picture 68">
            <a:extLst>
              <a:ext uri="{FF2B5EF4-FFF2-40B4-BE49-F238E27FC236}">
                <a16:creationId xmlns:a16="http://schemas.microsoft.com/office/drawing/2014/main" id="{593D6CF0-B958-2FAB-4235-0B4E33072E73}"/>
              </a:ext>
            </a:extLst>
          </p:cNvPr>
          <p:cNvPicPr>
            <a:picLocks noChangeAspect="1"/>
          </p:cNvPicPr>
          <p:nvPr/>
        </p:nvPicPr>
        <p:blipFill>
          <a:blip r:embed="rId8"/>
          <a:stretch>
            <a:fillRect/>
          </a:stretch>
        </p:blipFill>
        <p:spPr>
          <a:xfrm>
            <a:off x="1359682" y="5266352"/>
            <a:ext cx="756282" cy="1008376"/>
          </a:xfrm>
          <a:prstGeom prst="rect">
            <a:avLst/>
          </a:prstGeom>
        </p:spPr>
      </p:pic>
      <p:sp>
        <p:nvSpPr>
          <p:cNvPr id="29" name="Rectangle 28">
            <a:extLst>
              <a:ext uri="{FF2B5EF4-FFF2-40B4-BE49-F238E27FC236}">
                <a16:creationId xmlns:a16="http://schemas.microsoft.com/office/drawing/2014/main" id="{11E5B3D1-0D4E-A24B-974F-25AB2126263F}"/>
              </a:ext>
            </a:extLst>
          </p:cNvPr>
          <p:cNvSpPr/>
          <p:nvPr/>
        </p:nvSpPr>
        <p:spPr bwMode="auto">
          <a:xfrm>
            <a:off x="2124835" y="4383112"/>
            <a:ext cx="6472559" cy="1792126"/>
          </a:xfrm>
          <a:prstGeom prst="rect">
            <a:avLst/>
          </a:prstGeom>
          <a:solidFill>
            <a:srgbClr val="FFC000">
              <a:alpha val="34902"/>
            </a:srgbClr>
          </a:solidFill>
          <a:ln w="9525" cap="flat" cmpd="sng" algn="ctr">
            <a:noFill/>
            <a:prstDash val="solid"/>
            <a:round/>
            <a:headEnd type="none" w="med" len="med"/>
            <a:tailEnd type="none" w="med" len="med"/>
          </a:ln>
          <a:effectLst/>
        </p:spPr>
        <p:txBody>
          <a:bodyPr vert="horz" wrap="square" lIns="85020" tIns="42510" rIns="85020" bIns="42510" numCol="1" rtlCol="0" anchor="ctr" anchorCtr="0" compatLnSpc="1">
            <a:prstTxWarp prst="textNoShape">
              <a:avLst/>
            </a:prstTxWarp>
          </a:bodyPr>
          <a:lstStyle/>
          <a:p>
            <a:pPr defTabSz="844357" eaLnBrk="0" fontAlgn="base" hangingPunct="0">
              <a:lnSpc>
                <a:spcPct val="90000"/>
              </a:lnSpc>
              <a:spcBef>
                <a:spcPct val="0"/>
              </a:spcBef>
              <a:spcAft>
                <a:spcPct val="0"/>
              </a:spcAft>
            </a:pPr>
            <a:endParaRPr lang="en-US" sz="1108" b="1" dirty="0">
              <a:solidFill>
                <a:srgbClr val="FFFF00"/>
              </a:solidFill>
              <a:effectLst>
                <a:outerShdw blurRad="38100" dist="38100" dir="2700000" algn="tl">
                  <a:srgbClr val="000000">
                    <a:alpha val="43137"/>
                  </a:srgbClr>
                </a:outerShdw>
              </a:effectLst>
              <a:latin typeface="Helvetica" pitchFamily="34" charset="0"/>
            </a:endParaRPr>
          </a:p>
        </p:txBody>
      </p:sp>
      <p:sp>
        <p:nvSpPr>
          <p:cNvPr id="31" name="TextBox 30">
            <a:extLst>
              <a:ext uri="{FF2B5EF4-FFF2-40B4-BE49-F238E27FC236}">
                <a16:creationId xmlns:a16="http://schemas.microsoft.com/office/drawing/2014/main" id="{505815E3-0865-D546-A3DF-DD0DBFC21D57}"/>
              </a:ext>
            </a:extLst>
          </p:cNvPr>
          <p:cNvSpPr txBox="1"/>
          <p:nvPr/>
        </p:nvSpPr>
        <p:spPr>
          <a:xfrm>
            <a:off x="4092545" y="5531044"/>
            <a:ext cx="1839202" cy="546945"/>
          </a:xfrm>
          <a:prstGeom prst="rect">
            <a:avLst/>
          </a:prstGeom>
          <a:noFill/>
        </p:spPr>
        <p:txBody>
          <a:bodyPr wrap="square" rtlCol="0">
            <a:spAutoFit/>
          </a:bodyPr>
          <a:lstStyle/>
          <a:p>
            <a:pPr algn="ctr"/>
            <a:r>
              <a:rPr lang="en-US" sz="1477" dirty="0">
                <a:solidFill>
                  <a:srgbClr val="0000CC"/>
                </a:solidFill>
                <a:latin typeface="Arial" panose="020B0604020202020204" pitchFamily="34" charset="0"/>
                <a:cs typeface="Arial" panose="020B0604020202020204" pitchFamily="34" charset="0"/>
              </a:rPr>
              <a:t>2 options for the barrel calorimetry</a:t>
            </a:r>
          </a:p>
        </p:txBody>
      </p:sp>
      <p:pic>
        <p:nvPicPr>
          <p:cNvPr id="36" name="Picture 35">
            <a:extLst>
              <a:ext uri="{FF2B5EF4-FFF2-40B4-BE49-F238E27FC236}">
                <a16:creationId xmlns:a16="http://schemas.microsoft.com/office/drawing/2014/main" id="{D573E0DA-D157-7649-B464-C101E8252963}"/>
              </a:ext>
            </a:extLst>
          </p:cNvPr>
          <p:cNvPicPr>
            <a:picLocks noChangeAspect="1"/>
          </p:cNvPicPr>
          <p:nvPr/>
        </p:nvPicPr>
        <p:blipFill rotWithShape="1">
          <a:blip r:embed="rId9"/>
          <a:srcRect l="4038" t="34141" r="65510" b="2870"/>
          <a:stretch/>
        </p:blipFill>
        <p:spPr>
          <a:xfrm>
            <a:off x="600006" y="362859"/>
            <a:ext cx="840105" cy="1846494"/>
          </a:xfrm>
          <a:prstGeom prst="rect">
            <a:avLst/>
          </a:prstGeom>
        </p:spPr>
      </p:pic>
      <p:cxnSp>
        <p:nvCxnSpPr>
          <p:cNvPr id="37" name="Straight Connector 36">
            <a:extLst>
              <a:ext uri="{FF2B5EF4-FFF2-40B4-BE49-F238E27FC236}">
                <a16:creationId xmlns:a16="http://schemas.microsoft.com/office/drawing/2014/main" id="{DB8A8076-1A4F-544B-A61C-CC93A344888C}"/>
              </a:ext>
            </a:extLst>
          </p:cNvPr>
          <p:cNvCxnSpPr>
            <a:cxnSpLocks/>
          </p:cNvCxnSpPr>
          <p:nvPr/>
        </p:nvCxnSpPr>
        <p:spPr>
          <a:xfrm>
            <a:off x="1359682" y="497278"/>
            <a:ext cx="1414103" cy="1292207"/>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B6210FED-CB4C-2340-9F65-4F392F4D351C}"/>
              </a:ext>
            </a:extLst>
          </p:cNvPr>
          <p:cNvCxnSpPr>
            <a:cxnSpLocks/>
          </p:cNvCxnSpPr>
          <p:nvPr/>
        </p:nvCxnSpPr>
        <p:spPr>
          <a:xfrm>
            <a:off x="1468889" y="2168609"/>
            <a:ext cx="1222334" cy="1079929"/>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710EBA5-656E-E44F-B75D-3B75E6941374}"/>
              </a:ext>
            </a:extLst>
          </p:cNvPr>
          <p:cNvSpPr txBox="1"/>
          <p:nvPr/>
        </p:nvSpPr>
        <p:spPr>
          <a:xfrm>
            <a:off x="1333674" y="318646"/>
            <a:ext cx="1724381" cy="646331"/>
          </a:xfrm>
          <a:prstGeom prst="rect">
            <a:avLst/>
          </a:prstGeom>
          <a:noFill/>
        </p:spPr>
        <p:txBody>
          <a:bodyPr wrap="square" rtlCol="0">
            <a:spAutoFit/>
          </a:bodyPr>
          <a:lstStyle/>
          <a:p>
            <a:pPr algn="ctr"/>
            <a:r>
              <a:rPr lang="en-US" sz="1200" dirty="0">
                <a:latin typeface="+mj-lt"/>
              </a:rPr>
              <a:t>Backwards </a:t>
            </a:r>
            <a:r>
              <a:rPr lang="en-US" sz="1200" dirty="0" err="1">
                <a:latin typeface="+mj-lt"/>
              </a:rPr>
              <a:t>HCal</a:t>
            </a:r>
            <a:endParaRPr lang="en-US" sz="1200" dirty="0">
              <a:latin typeface="+mj-lt"/>
            </a:endParaRPr>
          </a:p>
          <a:p>
            <a:pPr algn="ctr"/>
            <a:r>
              <a:rPr lang="en-US" sz="1200" dirty="0">
                <a:latin typeface="+mj-lt"/>
              </a:rPr>
              <a:t>Steel/Sc Sandwich</a:t>
            </a:r>
          </a:p>
          <a:p>
            <a:pPr algn="ctr"/>
            <a:r>
              <a:rPr lang="en-US" sz="1200" dirty="0">
                <a:latin typeface="+mj-lt"/>
              </a:rPr>
              <a:t>tail catcher</a:t>
            </a:r>
          </a:p>
        </p:txBody>
      </p:sp>
      <p:sp>
        <p:nvSpPr>
          <p:cNvPr id="46" name="Curved Right Arrow 45">
            <a:extLst>
              <a:ext uri="{FF2B5EF4-FFF2-40B4-BE49-F238E27FC236}">
                <a16:creationId xmlns:a16="http://schemas.microsoft.com/office/drawing/2014/main" id="{74976989-C575-4645-ACEA-4D932E0F4429}"/>
              </a:ext>
            </a:extLst>
          </p:cNvPr>
          <p:cNvSpPr/>
          <p:nvPr/>
        </p:nvSpPr>
        <p:spPr bwMode="auto">
          <a:xfrm>
            <a:off x="3312758" y="6215540"/>
            <a:ext cx="513333" cy="348583"/>
          </a:xfrm>
          <a:prstGeom prst="curvedRightArrow">
            <a:avLst/>
          </a:prstGeom>
          <a:gradFill flip="none" rotWithShape="1">
            <a:gsLst>
              <a:gs pos="0">
                <a:schemeClr val="bg1"/>
              </a:gs>
              <a:gs pos="100000">
                <a:srgbClr val="FFFFFF"/>
              </a:gs>
              <a:gs pos="50000">
                <a:srgbClr val="0000FF"/>
              </a:gs>
            </a:gsLst>
            <a:lin ang="0" scaled="1"/>
            <a:tileRect/>
          </a:gradFill>
          <a:ln w="9525"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5" name="TextBox 24">
            <a:extLst>
              <a:ext uri="{FF2B5EF4-FFF2-40B4-BE49-F238E27FC236}">
                <a16:creationId xmlns:a16="http://schemas.microsoft.com/office/drawing/2014/main" id="{3BA53F7C-7646-5241-9027-88C3E7C479B2}"/>
              </a:ext>
            </a:extLst>
          </p:cNvPr>
          <p:cNvSpPr txBox="1"/>
          <p:nvPr/>
        </p:nvSpPr>
        <p:spPr>
          <a:xfrm>
            <a:off x="3767579" y="6219451"/>
            <a:ext cx="2908168" cy="338554"/>
          </a:xfrm>
          <a:prstGeom prst="rect">
            <a:avLst/>
          </a:prstGeom>
          <a:noFill/>
        </p:spPr>
        <p:txBody>
          <a:bodyPr wrap="none" rtlCol="0">
            <a:spAutoFit/>
          </a:bodyPr>
          <a:lstStyle/>
          <a:p>
            <a:pPr algn="l"/>
            <a:r>
              <a:rPr lang="en-US" sz="1600" dirty="0" err="1">
                <a:solidFill>
                  <a:srgbClr val="0000FF"/>
                </a:solidFill>
                <a:latin typeface="+mj-lt"/>
              </a:rPr>
              <a:t>SiPMs</a:t>
            </a:r>
            <a:r>
              <a:rPr lang="en-US" sz="1600" dirty="0">
                <a:solidFill>
                  <a:srgbClr val="0000FF"/>
                </a:solidFill>
                <a:latin typeface="+mj-lt"/>
              </a:rPr>
              <a:t> of all Calorimeters LLP</a:t>
            </a:r>
          </a:p>
        </p:txBody>
      </p:sp>
      <p:cxnSp>
        <p:nvCxnSpPr>
          <p:cNvPr id="12" name="Straight Connector 11">
            <a:extLst>
              <a:ext uri="{FF2B5EF4-FFF2-40B4-BE49-F238E27FC236}">
                <a16:creationId xmlns:a16="http://schemas.microsoft.com/office/drawing/2014/main" id="{CCFFBDED-79F2-BA79-95C3-6D292A782248}"/>
              </a:ext>
            </a:extLst>
          </p:cNvPr>
          <p:cNvCxnSpPr>
            <a:cxnSpLocks/>
          </p:cNvCxnSpPr>
          <p:nvPr/>
        </p:nvCxnSpPr>
        <p:spPr>
          <a:xfrm flipV="1">
            <a:off x="2007419" y="2632952"/>
            <a:ext cx="1188388" cy="2122029"/>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3EA53EF-0976-7040-B749-4D8E77BA61C6}"/>
              </a:ext>
            </a:extLst>
          </p:cNvPr>
          <p:cNvSpPr txBox="1"/>
          <p:nvPr/>
        </p:nvSpPr>
        <p:spPr>
          <a:xfrm>
            <a:off x="-1" y="931"/>
            <a:ext cx="1926991" cy="307777"/>
          </a:xfrm>
          <a:prstGeom prst="rect">
            <a:avLst/>
          </a:prstGeom>
          <a:solidFill>
            <a:srgbClr val="24407B"/>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dirty="0"/>
              <a:t>Charge Question #4</a:t>
            </a:r>
          </a:p>
        </p:txBody>
      </p:sp>
    </p:spTree>
    <p:extLst>
      <p:ext uri="{BB962C8B-B14F-4D97-AF65-F5344CB8AC3E}">
        <p14:creationId xmlns:p14="http://schemas.microsoft.com/office/powerpoint/2010/main" val="2905591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9982" y="1925567"/>
            <a:ext cx="1973580" cy="1503045"/>
          </a:xfrm>
          <a:prstGeom prst="rect">
            <a:avLst/>
          </a:prstGeom>
        </p:spPr>
      </p:pic>
      <p:sp>
        <p:nvSpPr>
          <p:cNvPr id="2" name="Title 1">
            <a:extLst>
              <a:ext uri="{FF2B5EF4-FFF2-40B4-BE49-F238E27FC236}">
                <a16:creationId xmlns:a16="http://schemas.microsoft.com/office/drawing/2014/main" id="{252699A5-2FF8-AEFD-7629-B85747FD19D9}"/>
              </a:ext>
            </a:extLst>
          </p:cNvPr>
          <p:cNvSpPr>
            <a:spLocks noGrp="1"/>
          </p:cNvSpPr>
          <p:nvPr>
            <p:ph type="title"/>
          </p:nvPr>
        </p:nvSpPr>
        <p:spPr/>
        <p:txBody>
          <a:bodyPr/>
          <a:lstStyle/>
          <a:p>
            <a:r>
              <a:rPr lang="en-US" dirty="0" err="1"/>
              <a:t>ePIC</a:t>
            </a:r>
            <a:r>
              <a:rPr lang="en-US" dirty="0"/>
              <a:t> BARREL ECAL</a:t>
            </a:r>
          </a:p>
        </p:txBody>
      </p:sp>
      <p:sp>
        <p:nvSpPr>
          <p:cNvPr id="8" name="Rectangle 7">
            <a:extLst>
              <a:ext uri="{FF2B5EF4-FFF2-40B4-BE49-F238E27FC236}">
                <a16:creationId xmlns:a16="http://schemas.microsoft.com/office/drawing/2014/main" id="{1AE6DBAE-DC76-B621-3D9D-82B84074AD73}"/>
              </a:ext>
            </a:extLst>
          </p:cNvPr>
          <p:cNvSpPr/>
          <p:nvPr/>
        </p:nvSpPr>
        <p:spPr bwMode="auto">
          <a:xfrm>
            <a:off x="7300953" y="5854596"/>
            <a:ext cx="1418738" cy="193154"/>
          </a:xfrm>
          <a:prstGeom prst="rect">
            <a:avLst/>
          </a:prstGeom>
          <a:solidFill>
            <a:schemeClr val="bg1"/>
          </a:solidFill>
          <a:ln w="9525" cap="flat" cmpd="sng" algn="ctr">
            <a:noFill/>
            <a:prstDash val="solid"/>
            <a:round/>
            <a:headEnd type="none" w="med" len="med"/>
            <a:tailEnd type="none" w="med" len="med"/>
          </a:ln>
          <a:effectLst/>
        </p:spPr>
        <p:txBody>
          <a:bodyPr vert="horz" wrap="square" lIns="85020" tIns="42510" rIns="85020" bIns="42510" numCol="1" rtlCol="0" anchor="ctr" anchorCtr="0" compatLnSpc="1">
            <a:prstTxWarp prst="textNoShape">
              <a:avLst/>
            </a:prstTxWarp>
          </a:bodyPr>
          <a:lstStyle/>
          <a:p>
            <a:pPr defTabSz="844357" eaLnBrk="0" fontAlgn="base" hangingPunct="0">
              <a:lnSpc>
                <a:spcPct val="90000"/>
              </a:lnSpc>
              <a:spcBef>
                <a:spcPct val="0"/>
              </a:spcBef>
              <a:spcAft>
                <a:spcPct val="0"/>
              </a:spcAft>
            </a:pPr>
            <a:endParaRPr lang="en-US" sz="1108" b="1">
              <a:solidFill>
                <a:srgbClr val="FFFF00"/>
              </a:solidFill>
              <a:effectLst>
                <a:outerShdw blurRad="38100" dist="38100" dir="2700000" algn="tl">
                  <a:srgbClr val="000000">
                    <a:alpha val="43137"/>
                  </a:srgbClr>
                </a:outerShdw>
              </a:effectLst>
              <a:latin typeface="Helvetica" pitchFamily="34" charset="0"/>
            </a:endParaRPr>
          </a:p>
        </p:txBody>
      </p:sp>
      <p:sp>
        <p:nvSpPr>
          <p:cNvPr id="3" name="TextBox 2">
            <a:extLst>
              <a:ext uri="{FF2B5EF4-FFF2-40B4-BE49-F238E27FC236}">
                <a16:creationId xmlns:a16="http://schemas.microsoft.com/office/drawing/2014/main" id="{4DFC0ABA-DC44-5CF1-9AC6-C3639248D05C}"/>
              </a:ext>
            </a:extLst>
          </p:cNvPr>
          <p:cNvSpPr txBox="1"/>
          <p:nvPr/>
        </p:nvSpPr>
        <p:spPr>
          <a:xfrm>
            <a:off x="129280" y="4051319"/>
            <a:ext cx="2496066" cy="945067"/>
          </a:xfrm>
          <a:prstGeom prst="rect">
            <a:avLst/>
          </a:prstGeom>
          <a:noFill/>
        </p:spPr>
        <p:txBody>
          <a:bodyPr wrap="square" rtlCol="0">
            <a:spAutoFit/>
          </a:bodyPr>
          <a:lstStyle/>
          <a:p>
            <a:r>
              <a:rPr lang="en-US" dirty="0">
                <a:solidFill>
                  <a:srgbClr val="0000CC"/>
                </a:solidFill>
                <a:latin typeface="+mj-lt"/>
              </a:rPr>
              <a:t>Alternate: Barrel </a:t>
            </a:r>
            <a:r>
              <a:rPr lang="en-US" dirty="0" err="1">
                <a:solidFill>
                  <a:srgbClr val="0000CC"/>
                </a:solidFill>
                <a:latin typeface="+mj-lt"/>
              </a:rPr>
              <a:t>ECal</a:t>
            </a:r>
            <a:r>
              <a:rPr lang="en-US" dirty="0">
                <a:solidFill>
                  <a:srgbClr val="0000CC"/>
                </a:solidFill>
                <a:latin typeface="+mj-lt"/>
              </a:rPr>
              <a:t> with a </a:t>
            </a:r>
            <a:r>
              <a:rPr lang="en-US" u="sng" dirty="0">
                <a:solidFill>
                  <a:srgbClr val="0000CC"/>
                </a:solidFill>
                <a:latin typeface="+mj-lt"/>
              </a:rPr>
              <a:t>hybrid </a:t>
            </a:r>
          </a:p>
          <a:p>
            <a:r>
              <a:rPr lang="en-US" u="sng" dirty="0">
                <a:solidFill>
                  <a:srgbClr val="0000CC"/>
                </a:solidFill>
                <a:latin typeface="+mj-lt"/>
              </a:rPr>
              <a:t>imaging calorimeter</a:t>
            </a:r>
          </a:p>
        </p:txBody>
      </p:sp>
      <p:grpSp>
        <p:nvGrpSpPr>
          <p:cNvPr id="13" name="Group 12">
            <a:extLst>
              <a:ext uri="{FF2B5EF4-FFF2-40B4-BE49-F238E27FC236}">
                <a16:creationId xmlns:a16="http://schemas.microsoft.com/office/drawing/2014/main" id="{E53DBAC8-CA0E-53C1-12A0-4BA5860D80E6}"/>
              </a:ext>
            </a:extLst>
          </p:cNvPr>
          <p:cNvGrpSpPr/>
          <p:nvPr/>
        </p:nvGrpSpPr>
        <p:grpSpPr>
          <a:xfrm>
            <a:off x="4835457" y="3476666"/>
            <a:ext cx="4167601" cy="2633584"/>
            <a:chOff x="5236732" y="3503117"/>
            <a:chExt cx="4513454" cy="2852135"/>
          </a:xfrm>
        </p:grpSpPr>
        <p:grpSp>
          <p:nvGrpSpPr>
            <p:cNvPr id="14" name="Group 13">
              <a:extLst>
                <a:ext uri="{FF2B5EF4-FFF2-40B4-BE49-F238E27FC236}">
                  <a16:creationId xmlns:a16="http://schemas.microsoft.com/office/drawing/2014/main" id="{92270938-6749-E787-F595-B1C5AD39183D}"/>
                </a:ext>
              </a:extLst>
            </p:cNvPr>
            <p:cNvGrpSpPr/>
            <p:nvPr/>
          </p:nvGrpSpPr>
          <p:grpSpPr>
            <a:xfrm>
              <a:off x="5236732" y="3503117"/>
              <a:ext cx="4513454" cy="2852135"/>
              <a:chOff x="6132019" y="2080050"/>
              <a:chExt cx="5758791" cy="3477895"/>
            </a:xfrm>
          </p:grpSpPr>
          <p:pic>
            <p:nvPicPr>
              <p:cNvPr id="16" name="Picture 15">
                <a:extLst>
                  <a:ext uri="{FF2B5EF4-FFF2-40B4-BE49-F238E27FC236}">
                    <a16:creationId xmlns:a16="http://schemas.microsoft.com/office/drawing/2014/main" id="{23F73650-9001-054B-2C10-78EA255E6CB7}"/>
                  </a:ext>
                </a:extLst>
              </p:cNvPr>
              <p:cNvPicPr>
                <a:picLocks noChangeAspect="1"/>
              </p:cNvPicPr>
              <p:nvPr/>
            </p:nvPicPr>
            <p:blipFill>
              <a:blip r:embed="rId3"/>
              <a:stretch>
                <a:fillRect/>
              </a:stretch>
            </p:blipFill>
            <p:spPr>
              <a:xfrm>
                <a:off x="6132019" y="2080050"/>
                <a:ext cx="5758791" cy="3477895"/>
              </a:xfrm>
              <a:prstGeom prst="rect">
                <a:avLst/>
              </a:prstGeom>
              <a:ln>
                <a:solidFill>
                  <a:srgbClr val="0000CC"/>
                </a:solidFill>
              </a:ln>
            </p:spPr>
          </p:pic>
          <p:sp>
            <p:nvSpPr>
              <p:cNvPr id="17" name="TextBox 16">
                <a:extLst>
                  <a:ext uri="{FF2B5EF4-FFF2-40B4-BE49-F238E27FC236}">
                    <a16:creationId xmlns:a16="http://schemas.microsoft.com/office/drawing/2014/main" id="{6B098D54-3234-39EC-A033-3389E41BA725}"/>
                  </a:ext>
                </a:extLst>
              </p:cNvPr>
              <p:cNvSpPr txBox="1"/>
              <p:nvPr/>
            </p:nvSpPr>
            <p:spPr>
              <a:xfrm>
                <a:off x="8329069" y="3056332"/>
                <a:ext cx="2242248" cy="853541"/>
              </a:xfrm>
              <a:prstGeom prst="rect">
                <a:avLst/>
              </a:prstGeom>
              <a:noFill/>
              <a:ln>
                <a:solidFill>
                  <a:srgbClr val="0000CC"/>
                </a:solidFill>
              </a:ln>
            </p:spPr>
            <p:txBody>
              <a:bodyPr wrap="square" rtlCol="0">
                <a:spAutoFit/>
              </a:bodyPr>
              <a:lstStyle/>
              <a:p>
                <a:r>
                  <a:rPr lang="en-US" sz="1200" dirty="0">
                    <a:solidFill>
                      <a:srgbClr val="0000CC"/>
                    </a:solidFill>
                    <a:latin typeface="+mj-lt"/>
                  </a:rPr>
                  <a:t>5 imaging layers</a:t>
                </a:r>
              </a:p>
              <a:p>
                <a:r>
                  <a:rPr lang="en-US" sz="1200" dirty="0">
                    <a:solidFill>
                      <a:srgbClr val="0000CC"/>
                    </a:solidFill>
                    <a:latin typeface="+mj-lt"/>
                  </a:rPr>
                  <a:t>preceded by a </a:t>
                </a:r>
              </a:p>
              <a:p>
                <a:r>
                  <a:rPr lang="en-US" sz="1200" dirty="0">
                    <a:solidFill>
                      <a:srgbClr val="0000CC"/>
                    </a:solidFill>
                    <a:latin typeface="+mj-lt"/>
                  </a:rPr>
                  <a:t>time-layer</a:t>
                </a:r>
              </a:p>
            </p:txBody>
          </p:sp>
          <p:sp>
            <p:nvSpPr>
              <p:cNvPr id="18" name="TextBox 17">
                <a:extLst>
                  <a:ext uri="{FF2B5EF4-FFF2-40B4-BE49-F238E27FC236}">
                    <a16:creationId xmlns:a16="http://schemas.microsoft.com/office/drawing/2014/main" id="{9C4797B8-6607-EA83-DFC9-6F139C22C649}"/>
                  </a:ext>
                </a:extLst>
              </p:cNvPr>
              <p:cNvSpPr txBox="1"/>
              <p:nvPr/>
            </p:nvSpPr>
            <p:spPr>
              <a:xfrm>
                <a:off x="8090036" y="5155525"/>
                <a:ext cx="1161120" cy="384686"/>
              </a:xfrm>
              <a:prstGeom prst="rect">
                <a:avLst/>
              </a:prstGeom>
              <a:noFill/>
              <a:ln>
                <a:solidFill>
                  <a:srgbClr val="0000CC"/>
                </a:solidFill>
              </a:ln>
            </p:spPr>
            <p:txBody>
              <a:bodyPr wrap="none" rtlCol="0">
                <a:spAutoFit/>
              </a:bodyPr>
              <a:lstStyle/>
              <a:p>
                <a:r>
                  <a:rPr lang="en-US" sz="1293" b="1" dirty="0">
                    <a:solidFill>
                      <a:srgbClr val="0000CC"/>
                    </a:solidFill>
                    <a:latin typeface="+mj-lt"/>
                  </a:rPr>
                  <a:t>Pb/</a:t>
                </a:r>
                <a:r>
                  <a:rPr lang="en-US" sz="1293" b="1" dirty="0" err="1">
                    <a:solidFill>
                      <a:srgbClr val="0000CC"/>
                    </a:solidFill>
                    <a:latin typeface="+mj-lt"/>
                  </a:rPr>
                  <a:t>SciFi</a:t>
                </a:r>
                <a:endParaRPr lang="en-US" sz="1293" b="1" dirty="0">
                  <a:solidFill>
                    <a:srgbClr val="0000CC"/>
                  </a:solidFill>
                  <a:latin typeface="+mj-lt"/>
                </a:endParaRPr>
              </a:p>
            </p:txBody>
          </p:sp>
          <p:cxnSp>
            <p:nvCxnSpPr>
              <p:cNvPr id="19" name="Straight Arrow Connector 18">
                <a:extLst>
                  <a:ext uri="{FF2B5EF4-FFF2-40B4-BE49-F238E27FC236}">
                    <a16:creationId xmlns:a16="http://schemas.microsoft.com/office/drawing/2014/main" id="{C7ED77B1-D58E-1888-D74D-1CD5648799D5}"/>
                  </a:ext>
                </a:extLst>
              </p:cNvPr>
              <p:cNvCxnSpPr/>
              <p:nvPr/>
            </p:nvCxnSpPr>
            <p:spPr>
              <a:xfrm flipV="1">
                <a:off x="9251156" y="4929188"/>
                <a:ext cx="485775" cy="342900"/>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830B250-CBEA-7B54-FC44-A9884BEA6909}"/>
                  </a:ext>
                </a:extLst>
              </p:cNvPr>
              <p:cNvCxnSpPr>
                <a:cxnSpLocks/>
              </p:cNvCxnSpPr>
              <p:nvPr/>
            </p:nvCxnSpPr>
            <p:spPr>
              <a:xfrm>
                <a:off x="9494043" y="3721427"/>
                <a:ext cx="488157" cy="731113"/>
              </a:xfrm>
              <a:prstGeom prst="straightConnector1">
                <a:avLst/>
              </a:prstGeom>
              <a:ln w="38100">
                <a:solidFill>
                  <a:srgbClr val="0000CC"/>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DD7A0D57-CF2B-4EAA-E20C-E79188608C2C}"/>
                </a:ext>
              </a:extLst>
            </p:cNvPr>
            <p:cNvSpPr/>
            <p:nvPr/>
          </p:nvSpPr>
          <p:spPr bwMode="auto">
            <a:xfrm>
              <a:off x="5264944" y="4106863"/>
              <a:ext cx="1757362" cy="17938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85020" tIns="42510" rIns="85020" bIns="42510" numCol="1" rtlCol="0" anchor="ctr" anchorCtr="0" compatLnSpc="1">
              <a:prstTxWarp prst="textNoShape">
                <a:avLst/>
              </a:prstTxWarp>
            </a:bodyPr>
            <a:lstStyle/>
            <a:p>
              <a:pPr defTabSz="844357" eaLnBrk="0" fontAlgn="base" hangingPunct="0">
                <a:lnSpc>
                  <a:spcPct val="90000"/>
                </a:lnSpc>
                <a:spcBef>
                  <a:spcPct val="0"/>
                </a:spcBef>
                <a:spcAft>
                  <a:spcPct val="0"/>
                </a:spcAft>
              </a:pPr>
              <a:endParaRPr lang="en-US" sz="1108" b="1">
                <a:solidFill>
                  <a:srgbClr val="FFFF00"/>
                </a:solidFill>
                <a:effectLst>
                  <a:outerShdw blurRad="38100" dist="38100" dir="2700000" algn="tl">
                    <a:srgbClr val="000000">
                      <a:alpha val="43137"/>
                    </a:srgbClr>
                  </a:outerShdw>
                </a:effectLst>
                <a:latin typeface="+mj-lt"/>
              </a:endParaRPr>
            </a:p>
          </p:txBody>
        </p:sp>
      </p:grpSp>
      <p:sp>
        <p:nvSpPr>
          <p:cNvPr id="25" name="TextBox 24">
            <a:extLst>
              <a:ext uri="{FF2B5EF4-FFF2-40B4-BE49-F238E27FC236}">
                <a16:creationId xmlns:a16="http://schemas.microsoft.com/office/drawing/2014/main" id="{E4F4E9BC-1E75-6C50-F90A-65FED517F725}"/>
              </a:ext>
            </a:extLst>
          </p:cNvPr>
          <p:cNvSpPr txBox="1"/>
          <p:nvPr/>
        </p:nvSpPr>
        <p:spPr>
          <a:xfrm>
            <a:off x="129280" y="479409"/>
            <a:ext cx="3728027" cy="646331"/>
          </a:xfrm>
          <a:prstGeom prst="rect">
            <a:avLst/>
          </a:prstGeom>
          <a:noFill/>
        </p:spPr>
        <p:txBody>
          <a:bodyPr wrap="square" rtlCol="0">
            <a:spAutoFit/>
          </a:bodyPr>
          <a:lstStyle/>
          <a:p>
            <a:r>
              <a:rPr lang="en-US" dirty="0">
                <a:solidFill>
                  <a:srgbClr val="0000CC"/>
                </a:solidFill>
                <a:latin typeface="+mj-lt"/>
              </a:rPr>
              <a:t>Barrel </a:t>
            </a:r>
            <a:r>
              <a:rPr lang="en-US" dirty="0" err="1">
                <a:solidFill>
                  <a:srgbClr val="0000CC"/>
                </a:solidFill>
                <a:latin typeface="+mj-lt"/>
              </a:rPr>
              <a:t>ECal</a:t>
            </a:r>
            <a:r>
              <a:rPr lang="en-US" dirty="0">
                <a:solidFill>
                  <a:srgbClr val="0000CC"/>
                </a:solidFill>
                <a:latin typeface="+mj-lt"/>
              </a:rPr>
              <a:t> with </a:t>
            </a:r>
            <a:r>
              <a:rPr lang="en-US" u="sng" dirty="0" err="1">
                <a:solidFill>
                  <a:srgbClr val="0000CC"/>
                </a:solidFill>
                <a:latin typeface="+mj-lt"/>
              </a:rPr>
              <a:t>SciGlass</a:t>
            </a:r>
            <a:r>
              <a:rPr lang="en-US" u="sng" dirty="0">
                <a:solidFill>
                  <a:srgbClr val="0000CC"/>
                </a:solidFill>
                <a:latin typeface="+mj-lt"/>
              </a:rPr>
              <a:t> blocks with projective geometry  </a:t>
            </a:r>
          </a:p>
        </p:txBody>
      </p:sp>
      <p:pic>
        <p:nvPicPr>
          <p:cNvPr id="26" name="Picture 25">
            <a:extLst>
              <a:ext uri="{FF2B5EF4-FFF2-40B4-BE49-F238E27FC236}">
                <a16:creationId xmlns:a16="http://schemas.microsoft.com/office/drawing/2014/main" id="{6161531D-3542-BCA1-FAAD-C17ACA33BAC9}"/>
              </a:ext>
            </a:extLst>
          </p:cNvPr>
          <p:cNvPicPr>
            <a:picLocks noChangeAspect="1"/>
          </p:cNvPicPr>
          <p:nvPr/>
        </p:nvPicPr>
        <p:blipFill>
          <a:blip r:embed="rId4"/>
          <a:stretch>
            <a:fillRect/>
          </a:stretch>
        </p:blipFill>
        <p:spPr>
          <a:xfrm>
            <a:off x="2661176" y="3486887"/>
            <a:ext cx="1901536" cy="3077030"/>
          </a:xfrm>
          <a:prstGeom prst="rect">
            <a:avLst/>
          </a:prstGeom>
        </p:spPr>
      </p:pic>
      <p:pic>
        <p:nvPicPr>
          <p:cNvPr id="27" name="Picture 26">
            <a:extLst>
              <a:ext uri="{FF2B5EF4-FFF2-40B4-BE49-F238E27FC236}">
                <a16:creationId xmlns:a16="http://schemas.microsoft.com/office/drawing/2014/main" id="{49366C4B-5F43-A2F7-E4B7-62325B55B4A0}"/>
              </a:ext>
            </a:extLst>
          </p:cNvPr>
          <p:cNvPicPr>
            <a:picLocks noChangeAspect="1"/>
          </p:cNvPicPr>
          <p:nvPr/>
        </p:nvPicPr>
        <p:blipFill rotWithShape="1">
          <a:blip r:embed="rId5"/>
          <a:srcRect l="3304" b="47079"/>
          <a:stretch/>
        </p:blipFill>
        <p:spPr>
          <a:xfrm>
            <a:off x="76359" y="1587297"/>
            <a:ext cx="2601908" cy="1905394"/>
          </a:xfrm>
          <a:prstGeom prst="rect">
            <a:avLst/>
          </a:prstGeom>
          <a:ln>
            <a:solidFill>
              <a:srgbClr val="3333FF"/>
            </a:solidFill>
          </a:ln>
        </p:spPr>
      </p:pic>
      <p:pic>
        <p:nvPicPr>
          <p:cNvPr id="28" name="Picture 27">
            <a:extLst>
              <a:ext uri="{FF2B5EF4-FFF2-40B4-BE49-F238E27FC236}">
                <a16:creationId xmlns:a16="http://schemas.microsoft.com/office/drawing/2014/main" id="{40101D34-A6BD-3AD0-F8FC-7DF976EDF372}"/>
              </a:ext>
            </a:extLst>
          </p:cNvPr>
          <p:cNvPicPr>
            <a:picLocks noChangeAspect="1"/>
          </p:cNvPicPr>
          <p:nvPr/>
        </p:nvPicPr>
        <p:blipFill rotWithShape="1">
          <a:blip r:embed="rId5"/>
          <a:srcRect l="19468" t="56894" r="8791"/>
          <a:stretch/>
        </p:blipFill>
        <p:spPr>
          <a:xfrm>
            <a:off x="2780561" y="1081888"/>
            <a:ext cx="1202159" cy="940220"/>
          </a:xfrm>
          <a:prstGeom prst="rect">
            <a:avLst/>
          </a:prstGeom>
          <a:ln>
            <a:solidFill>
              <a:srgbClr val="3333FF"/>
            </a:solidFill>
          </a:ln>
        </p:spPr>
      </p:pic>
      <p:pic>
        <p:nvPicPr>
          <p:cNvPr id="5" name="Picture 4">
            <a:extLst>
              <a:ext uri="{FF2B5EF4-FFF2-40B4-BE49-F238E27FC236}">
                <a16:creationId xmlns:a16="http://schemas.microsoft.com/office/drawing/2014/main" id="{17B285B6-AAC3-FF50-2E05-F9C8A7AD3CCE}"/>
              </a:ext>
            </a:extLst>
          </p:cNvPr>
          <p:cNvPicPr>
            <a:picLocks noChangeAspect="1"/>
          </p:cNvPicPr>
          <p:nvPr/>
        </p:nvPicPr>
        <p:blipFill>
          <a:blip r:embed="rId6"/>
          <a:stretch>
            <a:fillRect/>
          </a:stretch>
        </p:blipFill>
        <p:spPr>
          <a:xfrm>
            <a:off x="2788526" y="2091750"/>
            <a:ext cx="1423686" cy="1255853"/>
          </a:xfrm>
          <a:prstGeom prst="rect">
            <a:avLst/>
          </a:prstGeom>
        </p:spPr>
      </p:pic>
      <p:sp>
        <p:nvSpPr>
          <p:cNvPr id="6" name="TextBox 5">
            <a:extLst>
              <a:ext uri="{FF2B5EF4-FFF2-40B4-BE49-F238E27FC236}">
                <a16:creationId xmlns:a16="http://schemas.microsoft.com/office/drawing/2014/main" id="{3B8BD72E-9831-E476-F39F-8091BA6CD97F}"/>
              </a:ext>
            </a:extLst>
          </p:cNvPr>
          <p:cNvSpPr txBox="1"/>
          <p:nvPr/>
        </p:nvSpPr>
        <p:spPr>
          <a:xfrm>
            <a:off x="4433487" y="1945390"/>
            <a:ext cx="1578380" cy="584775"/>
          </a:xfrm>
          <a:prstGeom prst="rect">
            <a:avLst/>
          </a:prstGeom>
          <a:noFill/>
        </p:spPr>
        <p:txBody>
          <a:bodyPr wrap="square" rtlCol="0">
            <a:spAutoFit/>
          </a:bodyPr>
          <a:lstStyle/>
          <a:p>
            <a:pPr algn="l"/>
            <a:r>
              <a:rPr lang="en-US" sz="1600" dirty="0" err="1">
                <a:latin typeface="Arial" panose="020B0604020202020204" pitchFamily="34" charset="0"/>
                <a:cs typeface="Arial" panose="020B0604020202020204" pitchFamily="34" charset="0"/>
              </a:rPr>
              <a:t>EEEmCAL</a:t>
            </a:r>
            <a:r>
              <a:rPr lang="en-US" sz="1600" dirty="0">
                <a:latin typeface="Arial" panose="020B0604020202020204" pitchFamily="34" charset="0"/>
                <a:cs typeface="Arial" panose="020B0604020202020204" pitchFamily="34" charset="0"/>
              </a:rPr>
              <a:t> consortium</a:t>
            </a:r>
          </a:p>
        </p:txBody>
      </p:sp>
      <p:sp>
        <p:nvSpPr>
          <p:cNvPr id="7" name="TextBox 6">
            <a:extLst>
              <a:ext uri="{FF2B5EF4-FFF2-40B4-BE49-F238E27FC236}">
                <a16:creationId xmlns:a16="http://schemas.microsoft.com/office/drawing/2014/main" id="{B7BA536E-77E4-45AD-7E8F-9D777BE557FC}"/>
              </a:ext>
            </a:extLst>
          </p:cNvPr>
          <p:cNvSpPr txBox="1"/>
          <p:nvPr/>
        </p:nvSpPr>
        <p:spPr>
          <a:xfrm>
            <a:off x="4474856" y="6206358"/>
            <a:ext cx="3074023" cy="338554"/>
          </a:xfrm>
          <a:prstGeom prst="rect">
            <a:avLst/>
          </a:prstGeom>
          <a:solidFill>
            <a:schemeClr val="bg1"/>
          </a:solidFill>
        </p:spPr>
        <p:txBody>
          <a:bodyPr wrap="square" rtlCol="0">
            <a:spAutoFit/>
          </a:bodyPr>
          <a:lstStyle/>
          <a:p>
            <a:pPr algn="l"/>
            <a:r>
              <a:rPr lang="en-US" sz="1600" dirty="0">
                <a:latin typeface="Arial" panose="020B0604020202020204" pitchFamily="34" charset="0"/>
                <a:cs typeface="Arial" panose="020B0604020202020204" pitchFamily="34" charset="0"/>
              </a:rPr>
              <a:t>ANL, Regina, Manitoba, UCSC</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2212" y="552168"/>
            <a:ext cx="4804410" cy="1375410"/>
          </a:xfrm>
          <a:prstGeom prst="rect">
            <a:avLst/>
          </a:prstGeom>
        </p:spPr>
      </p:pic>
      <p:pic>
        <p:nvPicPr>
          <p:cNvPr id="11" name="Picture 10" descr="A computer screen capture&#10;&#10;Description automatically generated with medium confidence">
            <a:extLst>
              <a:ext uri="{FF2B5EF4-FFF2-40B4-BE49-F238E27FC236}">
                <a16:creationId xmlns:a16="http://schemas.microsoft.com/office/drawing/2014/main" id="{EDDEDE68-DE60-0594-8CFF-E4A1E425CD97}"/>
              </a:ext>
            </a:extLst>
          </p:cNvPr>
          <p:cNvPicPr>
            <a:picLocks noChangeAspect="1"/>
          </p:cNvPicPr>
          <p:nvPr/>
        </p:nvPicPr>
        <p:blipFill rotWithShape="1">
          <a:blip r:embed="rId8"/>
          <a:srcRect l="14889" t="7232" r="42065" b="11874"/>
          <a:stretch/>
        </p:blipFill>
        <p:spPr>
          <a:xfrm>
            <a:off x="7370302" y="1564632"/>
            <a:ext cx="1632756" cy="1855496"/>
          </a:xfrm>
          <a:prstGeom prst="rect">
            <a:avLst/>
          </a:prstGeom>
        </p:spPr>
      </p:pic>
      <p:sp>
        <p:nvSpPr>
          <p:cNvPr id="23" name="TextBox 22">
            <a:extLst>
              <a:ext uri="{FF2B5EF4-FFF2-40B4-BE49-F238E27FC236}">
                <a16:creationId xmlns:a16="http://schemas.microsoft.com/office/drawing/2014/main" id="{B1FE2A0A-8743-EF4D-AB28-BA8995DD0416}"/>
              </a:ext>
            </a:extLst>
          </p:cNvPr>
          <p:cNvSpPr txBox="1"/>
          <p:nvPr/>
        </p:nvSpPr>
        <p:spPr>
          <a:xfrm>
            <a:off x="-1" y="931"/>
            <a:ext cx="1926991" cy="307777"/>
          </a:xfrm>
          <a:prstGeom prst="rect">
            <a:avLst/>
          </a:prstGeom>
          <a:solidFill>
            <a:srgbClr val="24407B"/>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sz="1400" i="1">
                <a:solidFill>
                  <a:schemeClr val="bg1"/>
                </a:solidFill>
                <a:latin typeface="Arial" panose="020B0604020202020204" pitchFamily="34" charset="0"/>
                <a:cs typeface="Arial" panose="020B0604020202020204" pitchFamily="34" charset="0"/>
              </a:defRPr>
            </a:lvl1pPr>
          </a:lstStyle>
          <a:p>
            <a:r>
              <a:rPr lang="en-US" dirty="0"/>
              <a:t>Charge Question #4</a:t>
            </a:r>
          </a:p>
        </p:txBody>
      </p:sp>
      <p:sp>
        <p:nvSpPr>
          <p:cNvPr id="10" name="Slide Number Placeholder 9">
            <a:extLst>
              <a:ext uri="{FF2B5EF4-FFF2-40B4-BE49-F238E27FC236}">
                <a16:creationId xmlns:a16="http://schemas.microsoft.com/office/drawing/2014/main" id="{E1ADF7BE-FA79-464A-AA8F-FFD6713F7504}"/>
              </a:ext>
            </a:extLst>
          </p:cNvPr>
          <p:cNvSpPr>
            <a:spLocks noGrp="1"/>
          </p:cNvSpPr>
          <p:nvPr>
            <p:ph type="sldNum" sz="quarter" idx="12"/>
          </p:nvPr>
        </p:nvSpPr>
        <p:spPr/>
        <p:txBody>
          <a:bodyPr/>
          <a:lstStyle/>
          <a:p>
            <a:fld id="{893C5830-40F3-F04E-B2E3-10E6672BA8FF}" type="slidenum">
              <a:rPr lang="en-US" smtClean="0"/>
              <a:pPr/>
              <a:t>8</a:t>
            </a:fld>
            <a:endParaRPr lang="en-US"/>
          </a:p>
        </p:txBody>
      </p:sp>
    </p:spTree>
    <p:extLst>
      <p:ext uri="{BB962C8B-B14F-4D97-AF65-F5344CB8AC3E}">
        <p14:creationId xmlns:p14="http://schemas.microsoft.com/office/powerpoint/2010/main" val="813646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654BE-7C17-A24E-BFCE-8DA837CA2FDA}"/>
              </a:ext>
            </a:extLst>
          </p:cNvPr>
          <p:cNvSpPr>
            <a:spLocks noGrp="1"/>
          </p:cNvSpPr>
          <p:nvPr>
            <p:ph type="title"/>
          </p:nvPr>
        </p:nvSpPr>
        <p:spPr>
          <a:xfrm>
            <a:off x="0" y="21370"/>
            <a:ext cx="8717280" cy="582845"/>
          </a:xfrm>
        </p:spPr>
        <p:txBody>
          <a:bodyPr>
            <a:normAutofit/>
          </a:bodyPr>
          <a:lstStyle/>
          <a:p>
            <a:pPr algn="l"/>
            <a:r>
              <a:rPr lang="en-US" sz="3200" dirty="0"/>
              <a:t>Solenoidal Magnet - MARCO</a:t>
            </a:r>
          </a:p>
        </p:txBody>
      </p:sp>
      <p:sp>
        <p:nvSpPr>
          <p:cNvPr id="3" name="Slide Number Placeholder 2">
            <a:extLst>
              <a:ext uri="{FF2B5EF4-FFF2-40B4-BE49-F238E27FC236}">
                <a16:creationId xmlns:a16="http://schemas.microsoft.com/office/drawing/2014/main" id="{12C6BE38-021B-264E-A9A1-525358D0E157}"/>
              </a:ext>
            </a:extLst>
          </p:cNvPr>
          <p:cNvSpPr>
            <a:spLocks noGrp="1"/>
          </p:cNvSpPr>
          <p:nvPr>
            <p:ph type="sldNum" sz="quarter" idx="12"/>
          </p:nvPr>
        </p:nvSpPr>
        <p:spPr/>
        <p:txBody>
          <a:bodyPr/>
          <a:lstStyle/>
          <a:p>
            <a:fld id="{893C5830-40F3-F04E-B2E3-10E6672BA8FF}" type="slidenum">
              <a:rPr lang="en-US" smtClean="0"/>
              <a:t>9</a:t>
            </a:fld>
            <a:endParaRPr lang="en-US" dirty="0"/>
          </a:p>
        </p:txBody>
      </p:sp>
      <p:sp>
        <p:nvSpPr>
          <p:cNvPr id="4" name="TextBox 3">
            <a:extLst>
              <a:ext uri="{FF2B5EF4-FFF2-40B4-BE49-F238E27FC236}">
                <a16:creationId xmlns:a16="http://schemas.microsoft.com/office/drawing/2014/main" id="{ED842D09-06B9-BAD4-3419-8D5F24CA7192}"/>
              </a:ext>
            </a:extLst>
          </p:cNvPr>
          <p:cNvSpPr txBox="1"/>
          <p:nvPr/>
        </p:nvSpPr>
        <p:spPr>
          <a:xfrm>
            <a:off x="351400" y="719605"/>
            <a:ext cx="3671959" cy="1169551"/>
          </a:xfrm>
          <a:prstGeom prst="rect">
            <a:avLst/>
          </a:prstGeom>
          <a:noFill/>
        </p:spPr>
        <p:txBody>
          <a:bodyPr wrap="square" rtlCol="0">
            <a:spAutoFit/>
          </a:bodyPr>
          <a:lstStyle/>
          <a:p>
            <a:pPr>
              <a:buClr>
                <a:srgbClr val="0432FF"/>
              </a:buClr>
            </a:pPr>
            <a:r>
              <a:rPr lang="en-US" sz="1400" dirty="0">
                <a:latin typeface="Arial" panose="020B0604020202020204" pitchFamily="34" charset="0"/>
                <a:cs typeface="Arial" panose="020B0604020202020204" pitchFamily="34" charset="0"/>
              </a:rPr>
              <a:t>Large-scale superconducting detector magnets have a limited worldwide vendor supply and carry known technical, cost and schedule risk during the construction phase.</a:t>
            </a:r>
          </a:p>
          <a:p>
            <a:pPr algn="ctr">
              <a:buClr>
                <a:srgbClr val="0432FF"/>
              </a:buClr>
            </a:pPr>
            <a:r>
              <a:rPr lang="en-US" sz="1400" dirty="0">
                <a:latin typeface="Arial" panose="020B0604020202020204" pitchFamily="34" charset="0"/>
                <a:cs typeface="Arial" panose="020B0604020202020204" pitchFamily="34" charset="0"/>
                <a:sym typeface="Wingdings" panose="05000000000000000000" pitchFamily="2" charset="2"/>
              </a:rPr>
              <a:t> A “known” LLP candidate</a:t>
            </a:r>
            <a:r>
              <a:rPr lang="en-US" sz="1400"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ED842D09-06B9-BAD4-3419-8D5F24CA7192}"/>
              </a:ext>
            </a:extLst>
          </p:cNvPr>
          <p:cNvSpPr txBox="1"/>
          <p:nvPr/>
        </p:nvSpPr>
        <p:spPr>
          <a:xfrm>
            <a:off x="243840" y="2004546"/>
            <a:ext cx="8551817" cy="4401205"/>
          </a:xfrm>
          <a:prstGeom prst="rect">
            <a:avLst/>
          </a:prstGeom>
          <a:noFill/>
        </p:spPr>
        <p:txBody>
          <a:bodyPr wrap="square" rtlCol="0">
            <a:spAutoFit/>
          </a:bodyPr>
          <a:lstStyle/>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Magnet status:</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CD-1 Approval					June 2021</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3T Detector solenoid preliminary design report			December 2021</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Incremental (30%) Design and Safety Review			February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DPAP closeout report – led to reduced field (&lt; 3 T)		March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Contract for 60% Design Review				April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60% design team formation and kick off meeting			May 3,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Mid-Project Progress meeting (@BNL, hybrid meeting) 		June 28,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Point design adjusted to stretch goal of 2 T (operation at 1.7 T)	August 10,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60% Design and safety Review				October 18,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90% Design contract in place				December 2022</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Found qualified vendor willing to make conductor		January 2023</a:t>
            </a:r>
          </a:p>
          <a:p>
            <a:pPr marL="285750" indent="-285750">
              <a:buClr>
                <a:srgbClr val="0432FF"/>
              </a:buClr>
              <a:buFont typeface="Wingdings" panose="05000000000000000000" pitchFamily="2" charset="2"/>
              <a:buChar char="q"/>
            </a:pPr>
            <a:endParaRPr lang="en-US" sz="800" dirty="0">
              <a:latin typeface="Arial" panose="020B0604020202020204" pitchFamily="34" charset="0"/>
              <a:cs typeface="Arial" panose="020B0604020202020204" pitchFamily="34" charset="0"/>
            </a:endParaRPr>
          </a:p>
          <a:p>
            <a:pPr marL="285750" indent="-285750">
              <a:buClr>
                <a:srgbClr val="0432FF"/>
              </a:buClr>
              <a:buFont typeface="Wingdings" panose="05000000000000000000" pitchFamily="2" charset="2"/>
              <a:buChar char="q"/>
            </a:pPr>
            <a:r>
              <a:rPr lang="en-US" dirty="0">
                <a:latin typeface="Arial" panose="020B0604020202020204" pitchFamily="34" charset="0"/>
                <a:cs typeface="Arial" panose="020B0604020202020204" pitchFamily="34" charset="0"/>
              </a:rPr>
              <a:t>Magnet planning:</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RFI on the street					February 2023</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90% Design completion and review				September 2023</a:t>
            </a:r>
          </a:p>
          <a:p>
            <a:pPr lvl="1">
              <a:buClr>
                <a:srgbClr val="0432FF"/>
              </a:buClr>
            </a:pPr>
            <a:r>
              <a:rPr lang="en-US" sz="1400" dirty="0">
                <a:latin typeface="Arial" panose="020B0604020202020204" pitchFamily="34" charset="0"/>
                <a:cs typeface="Arial" panose="020B0604020202020204" pitchFamily="34" charset="0"/>
              </a:rPr>
              <a:t>	(90% design completion is 100% - final design - for “Vendor Design-Build” procurement).</a:t>
            </a:r>
          </a:p>
          <a:p>
            <a:pPr marL="742950" lvl="1" indent="-285750">
              <a:buClr>
                <a:srgbClr val="0432FF"/>
              </a:buClr>
              <a:buFont typeface="Wingdings" panose="05000000000000000000" pitchFamily="2" charset="2"/>
              <a:buChar char="Ø"/>
            </a:pPr>
            <a:r>
              <a:rPr lang="en-US" sz="1400" dirty="0">
                <a:latin typeface="Arial" panose="020B0604020202020204" pitchFamily="34" charset="0"/>
                <a:cs typeface="Arial" panose="020B0604020202020204" pitchFamily="34" charset="0"/>
              </a:rPr>
              <a:t>P6: Milestone FDR date					21 November 2023</a:t>
            </a:r>
          </a:p>
          <a:p>
            <a:pPr marL="742950" lvl="1" indent="-285750">
              <a:buClr>
                <a:srgbClr val="0432FF"/>
              </a:buClr>
              <a:buFont typeface="Wingdings" panose="05000000000000000000" pitchFamily="2" charset="2"/>
              <a:buChar char="Ø"/>
            </a:pPr>
            <a:endParaRPr lang="en-US" sz="800" dirty="0">
              <a:latin typeface="Arial" panose="020B0604020202020204" pitchFamily="34" charset="0"/>
              <a:cs typeface="Arial" panose="020B0604020202020204" pitchFamily="34" charset="0"/>
            </a:endParaRPr>
          </a:p>
          <a:p>
            <a:pPr algn="ctr">
              <a:buClr>
                <a:srgbClr val="0432FF"/>
              </a:buClr>
            </a:pPr>
            <a:r>
              <a:rPr lang="en-US" dirty="0">
                <a:latin typeface="Arial" panose="020B0604020202020204" pitchFamily="34" charset="0"/>
                <a:cs typeface="Arial" panose="020B0604020202020204" pitchFamily="34" charset="0"/>
                <a:sym typeface="Wingdings" panose="05000000000000000000" pitchFamily="2" charset="2"/>
              </a:rPr>
              <a:t> Magnet is on track to be ready for procurement at CD-3A date</a:t>
            </a:r>
            <a:r>
              <a:rPr lang="en-US" sz="1400" dirty="0">
                <a:latin typeface="Arial" panose="020B0604020202020204" pitchFamily="34" charset="0"/>
                <a:cs typeface="Arial" panose="020B0604020202020204" pitchFamily="34" charset="0"/>
              </a:rPr>
              <a:t>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484" y="569696"/>
            <a:ext cx="2286198" cy="171464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160" y="192247"/>
            <a:ext cx="2743438" cy="2057578"/>
          </a:xfrm>
          <a:prstGeom prst="rect">
            <a:avLst/>
          </a:prstGeom>
        </p:spPr>
      </p:pic>
    </p:spTree>
    <p:extLst>
      <p:ext uri="{BB962C8B-B14F-4D97-AF65-F5344CB8AC3E}">
        <p14:creationId xmlns:p14="http://schemas.microsoft.com/office/powerpoint/2010/main" val="15313917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P-BNL-TJNAF March 11 Meeting DRAFTv3.pptx" id="{46AF6D6A-4294-4B22-94CD-AA52460A2916}" vid="{4162AC15-BCCC-4400-91DD-5CAEFA6AE184}"/>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smtClean="0">
            <a:latin typeface="+mj-lt"/>
          </a:defRPr>
        </a:defPPr>
      </a:lstStyle>
    </a:txDef>
  </a:objectDefaults>
  <a:extraClrSchemeLst/>
  <a:extLst>
    <a:ext uri="{05A4C25C-085E-4340-85A3-A5531E510DB2}">
      <thm15:themeFamily xmlns:thm15="http://schemas.microsoft.com/office/thememl/2012/main" name="EIC_PPT_Template_EditableTextLogos" id="{00FAD509-D349-8A47-998B-D6A9B09DAFE7}" vid="{C82AAD2E-8960-DB40-8700-990D4EEA0A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bfd71d5-c7ac-4dca-b865-a609d1eb4074" xsi:nil="true"/>
    <lcf76f155ced4ddcb4097134ff3c332f xmlns="fb814fbf-6e3a-4a60-8fc8-6a604781003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0098D539B6C7E4A8437C25DEDB1B9A2" ma:contentTypeVersion="9" ma:contentTypeDescription="Create a new document." ma:contentTypeScope="" ma:versionID="d5ec390760fc0356afac09e5ecbc3ab8">
  <xsd:schema xmlns:xsd="http://www.w3.org/2001/XMLSchema" xmlns:xs="http://www.w3.org/2001/XMLSchema" xmlns:p="http://schemas.microsoft.com/office/2006/metadata/properties" xmlns:ns2="fb814fbf-6e3a-4a60-8fc8-6a604781003d" xmlns:ns3="3bfd71d5-c7ac-4dca-b865-a609d1eb4074" targetNamespace="http://schemas.microsoft.com/office/2006/metadata/properties" ma:root="true" ma:fieldsID="08ff1bc867a7cb1948c055b87237ff13" ns2:_="" ns3:_="">
    <xsd:import namespace="fb814fbf-6e3a-4a60-8fc8-6a604781003d"/>
    <xsd:import namespace="3bfd71d5-c7ac-4dca-b865-a609d1eb4074"/>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814fbf-6e3a-4a60-8fc8-6a60478100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325a567-783b-4eae-ad25-f71283ef2f6c"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fd71d5-c7ac-4dca-b865-a609d1eb4074"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11a0df5-9a12-49e9-8865-351e10a89734}" ma:internalName="TaxCatchAll" ma:showField="CatchAllData" ma:web="dd7425a4-fa23-406d-b478-3c2992d2d4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F5CC8D-D5D4-46AE-BC87-A9F5EE92E875}">
  <ds:schemaRefs>
    <ds:schemaRef ds:uri="http://schemas.microsoft.com/sharepoint/v3/contenttype/forms"/>
  </ds:schemaRefs>
</ds:datastoreItem>
</file>

<file path=customXml/itemProps2.xml><?xml version="1.0" encoding="utf-8"?>
<ds:datastoreItem xmlns:ds="http://schemas.openxmlformats.org/officeDocument/2006/customXml" ds:itemID="{DDE98C05-5760-4FD2-B85E-2A9CB1A90B2B}">
  <ds:schemaRefs>
    <ds:schemaRef ds:uri="3bfd71d5-c7ac-4dca-b865-a609d1eb4074"/>
    <ds:schemaRef ds:uri="4cf813c3-03d0-4d55-a22d-4111192b732d"/>
    <ds:schemaRef ds:uri="dd7425a4-fa23-406d-b478-3c2992d2d4ba"/>
    <ds:schemaRef ds:uri="fb814fbf-6e3a-4a60-8fc8-6a604781003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6E2922F-D4FC-46E0-9468-4DE18A7933F5}">
  <ds:schemaRefs>
    <ds:schemaRef ds:uri="3bfd71d5-c7ac-4dca-b865-a609d1eb4074"/>
    <ds:schemaRef ds:uri="fb814fbf-6e3a-4a60-8fc8-6a60478100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2134</TotalTime>
  <Words>4518</Words>
  <Application>Microsoft Macintosh PowerPoint</Application>
  <PresentationFormat>On-screen Show (4:3)</PresentationFormat>
  <Paragraphs>768</Paragraphs>
  <Slides>36</Slides>
  <Notes>4</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51" baseType="lpstr">
      <vt:lpstr>Arial</vt:lpstr>
      <vt:lpstr>Arial Narrow</vt:lpstr>
      <vt:lpstr>Calibri</vt:lpstr>
      <vt:lpstr>Calibri Light</vt:lpstr>
      <vt:lpstr>Cambria Math</vt:lpstr>
      <vt:lpstr>Comic Sans MS</vt:lpstr>
      <vt:lpstr>Corbel</vt:lpstr>
      <vt:lpstr>Courier New</vt:lpstr>
      <vt:lpstr>Helvetica</vt:lpstr>
      <vt:lpstr>Symbol</vt:lpstr>
      <vt:lpstr>Times New Roman</vt:lpstr>
      <vt:lpstr>Wingdings</vt:lpstr>
      <vt:lpstr>Office Theme</vt:lpstr>
      <vt:lpstr>1_Office Theme</vt:lpstr>
      <vt:lpstr>Equation</vt:lpstr>
      <vt:lpstr>EIC Detector and Integration </vt:lpstr>
      <vt:lpstr>What is needed experimentally?         </vt:lpstr>
      <vt:lpstr>EIC General Purpose Detector: Concept</vt:lpstr>
      <vt:lpstr>EIC General Purpose Detector: ePIC</vt:lpstr>
      <vt:lpstr>Scope Experimental Equipment</vt:lpstr>
      <vt:lpstr>ePIC Tracking Detectors</vt:lpstr>
      <vt:lpstr>ePIC Calorimetry</vt:lpstr>
      <vt:lpstr>ePIC BARREL ECAL</vt:lpstr>
      <vt:lpstr>Solenoidal Magnet - MARCO</vt:lpstr>
      <vt:lpstr>Flux Return layout</vt:lpstr>
      <vt:lpstr>Particle ID </vt:lpstr>
      <vt:lpstr>ePIC Particle Identification Detectors</vt:lpstr>
      <vt:lpstr>Integration: Define Services</vt:lpstr>
      <vt:lpstr>Streaming Readout Architecture</vt:lpstr>
      <vt:lpstr>ePIC DAQ and Electronics</vt:lpstr>
      <vt:lpstr>ePIC: Subdetector Readout Chains</vt:lpstr>
      <vt:lpstr>Far-forward physics at EIC </vt:lpstr>
      <vt:lpstr>Interaction Region Layout</vt:lpstr>
      <vt:lpstr>IR-Integration and Interfaces</vt:lpstr>
      <vt:lpstr>Far-Forward Ancillary Detector Integration </vt:lpstr>
      <vt:lpstr>Far-Backward Detectors</vt:lpstr>
      <vt:lpstr>Ancillary Detector Integration </vt:lpstr>
      <vt:lpstr>Electron and Hadron Polarimetry</vt:lpstr>
      <vt:lpstr>Requirements: Beam Background at IR</vt:lpstr>
      <vt:lpstr>Background/Radiation </vt:lpstr>
      <vt:lpstr>EIC Project Detector R&amp;D Program &amp; In-Kind</vt:lpstr>
      <vt:lpstr>EIC Project Detector R&amp;D</vt:lpstr>
      <vt:lpstr>PowerPoint Presentation</vt:lpstr>
      <vt:lpstr>PowerPoint Presentation</vt:lpstr>
      <vt:lpstr>PowerPoint Presentation</vt:lpstr>
      <vt:lpstr>Progress Since CD-1</vt:lpstr>
      <vt:lpstr>Organization / WBS </vt:lpstr>
      <vt:lpstr>Integration of ePIC Collaboration and Project Example II: Si Detectors </vt:lpstr>
      <vt:lpstr>The EIC General Purpose Detector</vt:lpstr>
      <vt:lpstr>PowerPoint Presentation</vt:lpstr>
      <vt:lpstr>Recent Technical Accomplishments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for EIC Project Support Division</dc:title>
  <dc:creator>Hatton, Diane</dc:creator>
  <cp:lastModifiedBy>Elke-Caroline Aschenauer</cp:lastModifiedBy>
  <cp:revision>310</cp:revision>
  <dcterms:created xsi:type="dcterms:W3CDTF">2020-09-28T13:10:10Z</dcterms:created>
  <dcterms:modified xsi:type="dcterms:W3CDTF">2023-03-15T02:47:43Z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0x01010090098D539B6C7E4A8437C25DEDB1B9A2</vt:lpwstr>
  </property>
  <property fmtid="{D5CDD505-2E9C-101B-9397-08002B2CF9AE}" pid="3" name="MediaServiceImageTags">
    <vt:lpwstr/>
  </property>
</Properties>
</file>