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tags/tag3.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5" r:id="rId3"/>
    <p:sldMasterId id="2147484001" r:id="rId4"/>
  </p:sldMasterIdLst>
  <p:notesMasterIdLst>
    <p:notesMasterId r:id="rId26"/>
  </p:notesMasterIdLst>
  <p:handoutMasterIdLst>
    <p:handoutMasterId r:id="rId27"/>
  </p:handoutMasterIdLst>
  <p:sldIdLst>
    <p:sldId id="5853" r:id="rId5"/>
    <p:sldId id="5863" r:id="rId6"/>
    <p:sldId id="5849" r:id="rId7"/>
    <p:sldId id="395" r:id="rId8"/>
    <p:sldId id="393" r:id="rId9"/>
    <p:sldId id="3728" r:id="rId10"/>
    <p:sldId id="309" r:id="rId11"/>
    <p:sldId id="3774" r:id="rId12"/>
    <p:sldId id="5830" r:id="rId13"/>
    <p:sldId id="5873" r:id="rId14"/>
    <p:sldId id="3609" r:id="rId15"/>
    <p:sldId id="5632" r:id="rId16"/>
    <p:sldId id="3773" r:id="rId17"/>
    <p:sldId id="5839" r:id="rId18"/>
    <p:sldId id="5684" r:id="rId19"/>
    <p:sldId id="5868" r:id="rId20"/>
    <p:sldId id="5869" r:id="rId21"/>
    <p:sldId id="5872" r:id="rId22"/>
    <p:sldId id="3770" r:id="rId23"/>
    <p:sldId id="5838" r:id="rId24"/>
    <p:sldId id="5871" r:id="rId25"/>
  </p:sldIdLst>
  <p:sldSz cx="12192000" cy="6858000"/>
  <p:notesSz cx="6881813" cy="9296400"/>
  <p:custDataLst>
    <p:tags r:id="rId28"/>
  </p:custDataLst>
  <p:defaultTextStyle>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2" pos="3843"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73E156-6C5C-2FA7-B47A-737B86C3DB65}" name="Knesel, Brian" initials="KB" userId="S::Brian.Knesel@Science.doe.gov::92dc20f2-587e-4a14-b6b2-f90770eb6782" providerId="AD"/>
  <p188:author id="{2143DC6E-B860-40C6-0F60-0406BE22CF5E}" name="Mantica, Paul" initials="MP" userId="Mantica, Paul"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carruju" initials="" lastIdx="0" clrIdx="0"/>
  <p:cmAuthor id="7" name="Office of Science" initials="SC" lastIdx="0" clrIdx="7">
    <p:extLst>
      <p:ext uri="{19B8F6BF-5375-455C-9EA6-DF929625EA0E}">
        <p15:presenceInfo xmlns:p15="http://schemas.microsoft.com/office/powerpoint/2012/main" userId="Office of Science" providerId="None"/>
      </p:ext>
    </p:extLst>
  </p:cmAuthor>
  <p:cmAuthor id="1" name="OMB28" initials="OMB28" lastIdx="0" clrIdx="1"/>
  <p:cmAuthor id="8" name="DOE SC-3" initials="DOE SC-3" lastIdx="0" clrIdx="8">
    <p:extLst>
      <p:ext uri="{19B8F6BF-5375-455C-9EA6-DF929625EA0E}">
        <p15:presenceInfo xmlns:p15="http://schemas.microsoft.com/office/powerpoint/2012/main" userId="DOE SC-3" providerId="None"/>
      </p:ext>
    </p:extLst>
  </p:cmAuthor>
  <p:cmAuthor id="2" name="Lisa Yost" initials="LY" lastIdx="0" clrIdx="2">
    <p:extLst>
      <p:ext uri="{19B8F6BF-5375-455C-9EA6-DF929625EA0E}">
        <p15:presenceInfo xmlns:p15="http://schemas.microsoft.com/office/powerpoint/2012/main" userId="Lisa Yost" providerId="None"/>
      </p:ext>
    </p:extLst>
  </p:cmAuthor>
  <p:cmAuthor id="3" name="Pham, Sandra" initials="PS" lastIdx="0" clrIdx="3">
    <p:extLst>
      <p:ext uri="{19B8F6BF-5375-455C-9EA6-DF929625EA0E}">
        <p15:presenceInfo xmlns:p15="http://schemas.microsoft.com/office/powerpoint/2012/main" userId="Pham, Sandra" providerId="None"/>
      </p:ext>
    </p:extLst>
  </p:cmAuthor>
  <p:cmAuthor id="4" name="Sandra Pham" initials="LY" lastIdx="0" clrIdx="4">
    <p:extLst>
      <p:ext uri="{19B8F6BF-5375-455C-9EA6-DF929625EA0E}">
        <p15:presenceInfo xmlns:p15="http://schemas.microsoft.com/office/powerpoint/2012/main" userId="Sandra Pham" providerId="None"/>
      </p:ext>
    </p:extLst>
  </p:cmAuthor>
  <p:cmAuthor id="5" name="Klausing, Kathleen" initials="KK" lastIdx="0" clrIdx="5">
    <p:extLst>
      <p:ext uri="{19B8F6BF-5375-455C-9EA6-DF929625EA0E}">
        <p15:presenceInfo xmlns:p15="http://schemas.microsoft.com/office/powerpoint/2012/main" userId="Klausing, Kathleen" providerId="None"/>
      </p:ext>
    </p:extLst>
  </p:cmAuthor>
  <p:cmAuthor id="6" name="Allen, Denise" initials="DA" lastIdx="0" clrIdx="6">
    <p:extLst>
      <p:ext uri="{19B8F6BF-5375-455C-9EA6-DF929625EA0E}">
        <p15:presenceInfo xmlns:p15="http://schemas.microsoft.com/office/powerpoint/2012/main" userId="Allen, Denis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99FF"/>
    <a:srgbClr val="0000FF"/>
    <a:srgbClr val="106636"/>
    <a:srgbClr val="146737"/>
    <a:srgbClr val="FFFFD9"/>
    <a:srgbClr val="009900"/>
    <a:srgbClr val="FFFFBD"/>
    <a:srgbClr val="3D2FA1"/>
    <a:srgbClr val="E200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1V>
      <a:tcStyle>
        <a:tcBdr>
          <a:top>
            <a:lnRef idx="1">
              <a:schemeClr val="accent5"/>
            </a:lnRef>
          </a:top>
          <a:bottom>
            <a:lnRef idx="1">
              <a:schemeClr val="accent5"/>
            </a:lnRef>
          </a:bottom>
        </a:tcBdr>
        <a:fill>
          <a:solidFill>
            <a:schemeClr val="accent5">
              <a:alpha val="40000"/>
            </a:schemeClr>
          </a:solidFill>
        </a:fill>
      </a:tcStyle>
    </a:band1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1" autoAdjust="0"/>
    <p:restoredTop sz="92492" autoAdjust="0"/>
  </p:normalViewPr>
  <p:slideViewPr>
    <p:cSldViewPr snapToGrid="0">
      <p:cViewPr varScale="1">
        <p:scale>
          <a:sx n="61" d="100"/>
          <a:sy n="61" d="100"/>
        </p:scale>
        <p:origin x="608" y="60"/>
      </p:cViewPr>
      <p:guideLst>
        <p:guide orient="horz" pos="312"/>
        <p:guide pos="3843"/>
      </p:guideLst>
    </p:cSldViewPr>
  </p:slideViewPr>
  <p:outlineViewPr>
    <p:cViewPr>
      <p:scale>
        <a:sx n="33" d="100"/>
        <a:sy n="33" d="100"/>
      </p:scale>
      <p:origin x="0" y="-20126"/>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p:scale>
          <a:sx n="110" d="100"/>
          <a:sy n="110" d="100"/>
        </p:scale>
        <p:origin x="3294" y="-57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presProps" Target="presProps.xml"/><Relationship Id="rId35"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lman, Timothy" userId="115e4613-0105-4e6d-8153-21da3cd1b80b" providerId="ADAL" clId="{AE5E51BA-3682-4543-8A65-DDD8CE653962}"/>
    <pc:docChg chg="undo redo custSel modSld">
      <pc:chgData name="Hallman, Timothy" userId="115e4613-0105-4e6d-8153-21da3cd1b80b" providerId="ADAL" clId="{AE5E51BA-3682-4543-8A65-DDD8CE653962}" dt="2023-03-15T16:40:33.242" v="18" actId="478"/>
      <pc:docMkLst>
        <pc:docMk/>
      </pc:docMkLst>
      <pc:sldChg chg="delSp mod">
        <pc:chgData name="Hallman, Timothy" userId="115e4613-0105-4e6d-8153-21da3cd1b80b" providerId="ADAL" clId="{AE5E51BA-3682-4543-8A65-DDD8CE653962}" dt="2023-03-15T16:40:18.346" v="16" actId="478"/>
        <pc:sldMkLst>
          <pc:docMk/>
          <pc:sldMk cId="1806949525" sldId="309"/>
        </pc:sldMkLst>
        <pc:spChg chg="del">
          <ac:chgData name="Hallman, Timothy" userId="115e4613-0105-4e6d-8153-21da3cd1b80b" providerId="ADAL" clId="{AE5E51BA-3682-4543-8A65-DDD8CE653962}" dt="2023-03-15T16:40:18.346" v="16" actId="478"/>
          <ac:spMkLst>
            <pc:docMk/>
            <pc:sldMk cId="1806949525" sldId="309"/>
            <ac:spMk id="4" creationId="{79864275-1F0A-AE76-0C8E-5BBD31A4F21F}"/>
          </ac:spMkLst>
        </pc:spChg>
      </pc:sldChg>
      <pc:sldChg chg="delSp mod">
        <pc:chgData name="Hallman, Timothy" userId="115e4613-0105-4e6d-8153-21da3cd1b80b" providerId="ADAL" clId="{AE5E51BA-3682-4543-8A65-DDD8CE653962}" dt="2023-03-15T16:40:33.242" v="18" actId="478"/>
        <pc:sldMkLst>
          <pc:docMk/>
          <pc:sldMk cId="3681232678" sldId="393"/>
        </pc:sldMkLst>
        <pc:spChg chg="del">
          <ac:chgData name="Hallman, Timothy" userId="115e4613-0105-4e6d-8153-21da3cd1b80b" providerId="ADAL" clId="{AE5E51BA-3682-4543-8A65-DDD8CE653962}" dt="2023-03-15T16:40:33.242" v="18" actId="478"/>
          <ac:spMkLst>
            <pc:docMk/>
            <pc:sldMk cId="3681232678" sldId="393"/>
            <ac:spMk id="12" creationId="{AFE92B13-2A2B-43E5-8C9E-953781DB4B06}"/>
          </ac:spMkLst>
        </pc:spChg>
      </pc:sldChg>
      <pc:sldChg chg="delSp mod">
        <pc:chgData name="Hallman, Timothy" userId="115e4613-0105-4e6d-8153-21da3cd1b80b" providerId="ADAL" clId="{AE5E51BA-3682-4543-8A65-DDD8CE653962}" dt="2023-03-15T16:40:26.746" v="17" actId="478"/>
        <pc:sldMkLst>
          <pc:docMk/>
          <pc:sldMk cId="4285911349" sldId="3728"/>
        </pc:sldMkLst>
        <pc:spChg chg="del">
          <ac:chgData name="Hallman, Timothy" userId="115e4613-0105-4e6d-8153-21da3cd1b80b" providerId="ADAL" clId="{AE5E51BA-3682-4543-8A65-DDD8CE653962}" dt="2023-03-15T16:40:26.746" v="17" actId="478"/>
          <ac:spMkLst>
            <pc:docMk/>
            <pc:sldMk cId="4285911349" sldId="3728"/>
            <ac:spMk id="3" creationId="{D4E7951B-BD36-4F10-945F-74CCAC12A8EB}"/>
          </ac:spMkLst>
        </pc:spChg>
      </pc:sldChg>
      <pc:sldChg chg="delSp mod">
        <pc:chgData name="Hallman, Timothy" userId="115e4613-0105-4e6d-8153-21da3cd1b80b" providerId="ADAL" clId="{AE5E51BA-3682-4543-8A65-DDD8CE653962}" dt="2023-03-15T16:40:10.621" v="15" actId="478"/>
        <pc:sldMkLst>
          <pc:docMk/>
          <pc:sldMk cId="3402233895" sldId="3774"/>
        </pc:sldMkLst>
        <pc:spChg chg="del">
          <ac:chgData name="Hallman, Timothy" userId="115e4613-0105-4e6d-8153-21da3cd1b80b" providerId="ADAL" clId="{AE5E51BA-3682-4543-8A65-DDD8CE653962}" dt="2023-03-15T16:40:10.621" v="15" actId="478"/>
          <ac:spMkLst>
            <pc:docMk/>
            <pc:sldMk cId="3402233895" sldId="3774"/>
            <ac:spMk id="3" creationId="{84F4422F-4278-9E1E-D9BB-8F522480E0CF}"/>
          </ac:spMkLst>
        </pc:spChg>
      </pc:sldChg>
      <pc:sldChg chg="addSp delSp modSp mod">
        <pc:chgData name="Hallman, Timothy" userId="115e4613-0105-4e6d-8153-21da3cd1b80b" providerId="ADAL" clId="{AE5E51BA-3682-4543-8A65-DDD8CE653962}" dt="2023-03-15T16:39:44.768" v="14" actId="478"/>
        <pc:sldMkLst>
          <pc:docMk/>
          <pc:sldMk cId="4035450279" sldId="5684"/>
        </pc:sldMkLst>
        <pc:spChg chg="del">
          <ac:chgData name="Hallman, Timothy" userId="115e4613-0105-4e6d-8153-21da3cd1b80b" providerId="ADAL" clId="{AE5E51BA-3682-4543-8A65-DDD8CE653962}" dt="2023-03-15T16:39:44.768" v="14" actId="478"/>
          <ac:spMkLst>
            <pc:docMk/>
            <pc:sldMk cId="4035450279" sldId="5684"/>
            <ac:spMk id="4" creationId="{300F1F26-3F09-9663-95AC-CE7FD8AAE56A}"/>
          </ac:spMkLst>
        </pc:spChg>
        <pc:spChg chg="add mod">
          <ac:chgData name="Hallman, Timothy" userId="115e4613-0105-4e6d-8153-21da3cd1b80b" providerId="ADAL" clId="{AE5E51BA-3682-4543-8A65-DDD8CE653962}" dt="2023-03-15T16:39:44.768" v="14" actId="478"/>
          <ac:spMkLst>
            <pc:docMk/>
            <pc:sldMk cId="4035450279" sldId="5684"/>
            <ac:spMk id="7" creationId="{0C5A1896-7A58-CD94-6508-3E27FDDAFD09}"/>
          </ac:spMkLst>
        </pc:spChg>
      </pc:sldChg>
      <pc:sldChg chg="delSp modSp mod">
        <pc:chgData name="Hallman, Timothy" userId="115e4613-0105-4e6d-8153-21da3cd1b80b" providerId="ADAL" clId="{AE5E51BA-3682-4543-8A65-DDD8CE653962}" dt="2023-03-15T16:39:35.643" v="13" actId="478"/>
        <pc:sldMkLst>
          <pc:docMk/>
          <pc:sldMk cId="928096480" sldId="5839"/>
        </pc:sldMkLst>
        <pc:spChg chg="mod">
          <ac:chgData name="Hallman, Timothy" userId="115e4613-0105-4e6d-8153-21da3cd1b80b" providerId="ADAL" clId="{AE5E51BA-3682-4543-8A65-DDD8CE653962}" dt="2023-03-15T16:38:15.121" v="11" actId="1076"/>
          <ac:spMkLst>
            <pc:docMk/>
            <pc:sldMk cId="928096480" sldId="5839"/>
            <ac:spMk id="2" creationId="{95F9E55D-14B3-B2A9-B619-B8D8E53D349E}"/>
          </ac:spMkLst>
        </pc:spChg>
        <pc:spChg chg="del mod">
          <ac:chgData name="Hallman, Timothy" userId="115e4613-0105-4e6d-8153-21da3cd1b80b" providerId="ADAL" clId="{AE5E51BA-3682-4543-8A65-DDD8CE653962}" dt="2023-03-15T16:39:35.643" v="13" actId="478"/>
          <ac:spMkLst>
            <pc:docMk/>
            <pc:sldMk cId="928096480" sldId="5839"/>
            <ac:spMk id="8" creationId="{D400612B-93F5-88A3-C77A-AC7D8C2CEAC5}"/>
          </ac:spMkLst>
        </pc:spChg>
        <pc:cxnChg chg="mod">
          <ac:chgData name="Hallman, Timothy" userId="115e4613-0105-4e6d-8153-21da3cd1b80b" providerId="ADAL" clId="{AE5E51BA-3682-4543-8A65-DDD8CE653962}" dt="2023-03-15T16:36:13.295" v="7" actId="14100"/>
          <ac:cxnSpMkLst>
            <pc:docMk/>
            <pc:sldMk cId="928096480" sldId="5839"/>
            <ac:cxnSpMk id="16" creationId="{9C0C1D4E-E035-D62A-0167-6EAFFB1466C6}"/>
          </ac:cxnSpMkLst>
        </pc:cxnChg>
      </pc:sldChg>
      <pc:sldChg chg="modSp mod">
        <pc:chgData name="Hallman, Timothy" userId="115e4613-0105-4e6d-8153-21da3cd1b80b" providerId="ADAL" clId="{AE5E51BA-3682-4543-8A65-DDD8CE653962}" dt="2023-03-15T16:36:34.183" v="10" actId="207"/>
        <pc:sldMkLst>
          <pc:docMk/>
          <pc:sldMk cId="2339107635" sldId="5849"/>
        </pc:sldMkLst>
        <pc:spChg chg="mod">
          <ac:chgData name="Hallman, Timothy" userId="115e4613-0105-4e6d-8153-21da3cd1b80b" providerId="ADAL" clId="{AE5E51BA-3682-4543-8A65-DDD8CE653962}" dt="2023-03-15T16:36:34.183" v="10" actId="207"/>
          <ac:spMkLst>
            <pc:docMk/>
            <pc:sldMk cId="2339107635" sldId="5849"/>
            <ac:spMk id="3" creationId="{0CF3EFBC-4CC0-2EBB-3B0F-D94739339FBD}"/>
          </ac:spMkLst>
        </pc:spChg>
        <pc:spChg chg="mod">
          <ac:chgData name="Hallman, Timothy" userId="115e4613-0105-4e6d-8153-21da3cd1b80b" providerId="ADAL" clId="{AE5E51BA-3682-4543-8A65-DDD8CE653962}" dt="2023-03-15T16:35:57.347" v="4" actId="13926"/>
          <ac:spMkLst>
            <pc:docMk/>
            <pc:sldMk cId="2339107635" sldId="5849"/>
            <ac:spMk id="6" creationId="{3F7ED2C8-E83E-2C49-9870-5FF4893793F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itchFamily="34" charset="0"/>
                <a:ea typeface="+mn-ea"/>
                <a:cs typeface="Arial" pitchFamily="34" charset="0"/>
              </a:defRPr>
            </a:pPr>
            <a:r>
              <a:rPr lang="en-US"/>
              <a:t>EICUG membership @ time of EICUG Meetings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itchFamily="34" charset="0"/>
              <a:ea typeface="+mn-ea"/>
              <a:cs typeface="Arial" pitchFamily="34" charset="0"/>
            </a:defRPr>
          </a:pPr>
          <a:endParaRPr lang="en-US"/>
        </a:p>
      </c:txPr>
    </c:title>
    <c:autoTitleDeleted val="0"/>
    <c:plotArea>
      <c:layout/>
      <c:lineChart>
        <c:grouping val="standard"/>
        <c:varyColors val="0"/>
        <c:ser>
          <c:idx val="1"/>
          <c:order val="0"/>
          <c:tx>
            <c:v>EICUG membership</c:v>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Sheet1!$A$3:$A$9</c:f>
              <c:strCache>
                <c:ptCount val="7"/>
                <c:pt idx="0">
                  <c:v>Jan-16</c:v>
                </c:pt>
                <c:pt idx="1">
                  <c:v>Jul-16</c:v>
                </c:pt>
                <c:pt idx="2">
                  <c:v>Jul-17</c:v>
                </c:pt>
                <c:pt idx="3">
                  <c:v>Jul-18</c:v>
                </c:pt>
                <c:pt idx="4">
                  <c:v>Jul-19</c:v>
                </c:pt>
                <c:pt idx="5">
                  <c:v>Jul-20</c:v>
                </c:pt>
                <c:pt idx="6">
                  <c:v>Now</c:v>
                </c:pt>
              </c:strCache>
            </c:strRef>
          </c:cat>
          <c:val>
            <c:numRef>
              <c:f>Sheet1!$B$3:$B$9</c:f>
              <c:numCache>
                <c:formatCode>General</c:formatCode>
                <c:ptCount val="7"/>
                <c:pt idx="0">
                  <c:v>397</c:v>
                </c:pt>
                <c:pt idx="1">
                  <c:v>600</c:v>
                </c:pt>
                <c:pt idx="2">
                  <c:v>697</c:v>
                </c:pt>
                <c:pt idx="3">
                  <c:v>807</c:v>
                </c:pt>
                <c:pt idx="4">
                  <c:v>925</c:v>
                </c:pt>
                <c:pt idx="5">
                  <c:v>1092</c:v>
                </c:pt>
                <c:pt idx="6">
                  <c:v>1278</c:v>
                </c:pt>
              </c:numCache>
            </c:numRef>
          </c:val>
          <c:smooth val="0"/>
          <c:extLst>
            <c:ext xmlns:c16="http://schemas.microsoft.com/office/drawing/2014/chart" uri="{C3380CC4-5D6E-409C-BE32-E72D297353CC}">
              <c16:uniqueId val="{00000000-E8D4-495C-AD37-E8DDB0CA2BFE}"/>
            </c:ext>
          </c:extLst>
        </c:ser>
        <c:dLbls>
          <c:showLegendKey val="0"/>
          <c:showVal val="0"/>
          <c:showCatName val="0"/>
          <c:showSerName val="0"/>
          <c:showPercent val="0"/>
          <c:showBubbleSize val="0"/>
        </c:dLbls>
        <c:smooth val="0"/>
        <c:axId val="1892348272"/>
        <c:axId val="1892221344"/>
      </c:lineChart>
      <c:catAx>
        <c:axId val="1892348272"/>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00" b="1" i="0" u="none" strike="noStrike" kern="1200" baseline="0" smtId="4294967295">
                <a:solidFill>
                  <a:schemeClr val="lt1">
                    <a:lumMod val="85000"/>
                  </a:schemeClr>
                </a:solidFill>
                <a:latin typeface="Arial" pitchFamily="34" charset="0"/>
                <a:ea typeface="+mn-ea"/>
                <a:cs typeface="Arial" pitchFamily="34" charset="0"/>
              </a:defRPr>
            </a:pPr>
            <a:endParaRPr lang="en-US"/>
          </a:p>
        </c:txPr>
        <c:crossAx val="1892221344"/>
        <c:crosses val="autoZero"/>
        <c:auto val="0"/>
        <c:lblAlgn val="ctr"/>
        <c:lblOffset val="100"/>
        <c:noMultiLvlLbl val="0"/>
      </c:catAx>
      <c:valAx>
        <c:axId val="189222134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smtId="4294967295">
                <a:solidFill>
                  <a:schemeClr val="lt1">
                    <a:lumMod val="85000"/>
                  </a:schemeClr>
                </a:solidFill>
                <a:latin typeface="Arial" pitchFamily="34" charset="0"/>
                <a:ea typeface="+mn-ea"/>
                <a:cs typeface="Arial" pitchFamily="34" charset="0"/>
              </a:defRPr>
            </a:pPr>
            <a:endParaRPr lang="en-US"/>
          </a:p>
        </c:txPr>
        <c:crossAx val="1892348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smtId="4294967295">
              <a:solidFill>
                <a:schemeClr val="lt1">
                  <a:lumMod val="85000"/>
                </a:schemeClr>
              </a:solidFill>
              <a:latin typeface="Arial" pitchFamily="34" charset="0"/>
              <a:ea typeface="+mn-ea"/>
              <a:cs typeface="Arial"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b="1" smtId="4294967295">
          <a:latin typeface="Arial" pitchFamily="34" charset="0"/>
          <a:cs typeface="Arial"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1"/>
            <a:ext cx="2982380" cy="464900"/>
          </a:xfrm>
          <a:prstGeom prst="rect">
            <a:avLst/>
          </a:prstGeom>
        </p:spPr>
        <p:txBody>
          <a:bodyPr vert="horz" lIns="91847" tIns="45921" rIns="91847" bIns="45921" rtlCol="0"/>
          <a:lstStyle>
            <a:lvl1pPr algn="l">
              <a:defRPr sz="1200"/>
            </a:lvl1pPr>
          </a:lstStyle>
          <a:p>
            <a:endParaRPr lang="en-US"/>
          </a:p>
        </p:txBody>
      </p:sp>
      <p:sp>
        <p:nvSpPr>
          <p:cNvPr id="3" name="Date Placeholder 2"/>
          <p:cNvSpPr>
            <a:spLocks noGrp="1"/>
          </p:cNvSpPr>
          <p:nvPr>
            <p:ph type="dt" sz="quarter" idx="1"/>
          </p:nvPr>
        </p:nvSpPr>
        <p:spPr>
          <a:xfrm>
            <a:off x="3897882" y="11"/>
            <a:ext cx="2982379" cy="464900"/>
          </a:xfrm>
          <a:prstGeom prst="rect">
            <a:avLst/>
          </a:prstGeom>
        </p:spPr>
        <p:txBody>
          <a:bodyPr vert="horz" lIns="91847" tIns="45921" rIns="91847" bIns="45921" rtlCol="0"/>
          <a:lstStyle>
            <a:lvl1pPr algn="r">
              <a:defRPr sz="1200"/>
            </a:lvl1pPr>
          </a:lstStyle>
          <a:p>
            <a:fld id="{B17554D1-967C-4C6D-9F2D-48B3C2720170}" type="datetimeFigureOut">
              <a:rPr lang="en-US" smtClean="0"/>
              <a:t>3/15/2023</a:t>
            </a:fld>
            <a:endParaRPr lang="en-US"/>
          </a:p>
        </p:txBody>
      </p:sp>
      <p:sp>
        <p:nvSpPr>
          <p:cNvPr id="4" name="Footer Placeholder 3"/>
          <p:cNvSpPr>
            <a:spLocks noGrp="1"/>
          </p:cNvSpPr>
          <p:nvPr>
            <p:ph type="ftr" sz="quarter" idx="2"/>
          </p:nvPr>
        </p:nvSpPr>
        <p:spPr>
          <a:xfrm>
            <a:off x="1" y="8829911"/>
            <a:ext cx="2982380" cy="464900"/>
          </a:xfrm>
          <a:prstGeom prst="rect">
            <a:avLst/>
          </a:prstGeom>
        </p:spPr>
        <p:txBody>
          <a:bodyPr vert="horz" lIns="91847" tIns="45921" rIns="91847" bIns="45921" rtlCol="0" anchor="b"/>
          <a:lstStyle>
            <a:lvl1pPr algn="l">
              <a:defRPr sz="1200"/>
            </a:lvl1pPr>
          </a:lstStyle>
          <a:p>
            <a:endParaRPr lang="en-US"/>
          </a:p>
        </p:txBody>
      </p:sp>
      <p:sp>
        <p:nvSpPr>
          <p:cNvPr id="5" name="Slide Number Placeholder 4"/>
          <p:cNvSpPr>
            <a:spLocks noGrp="1"/>
          </p:cNvSpPr>
          <p:nvPr>
            <p:ph type="sldNum" sz="quarter" idx="3"/>
          </p:nvPr>
        </p:nvSpPr>
        <p:spPr>
          <a:xfrm>
            <a:off x="3897882" y="8829911"/>
            <a:ext cx="2982379" cy="464900"/>
          </a:xfrm>
          <a:prstGeom prst="rect">
            <a:avLst/>
          </a:prstGeom>
        </p:spPr>
        <p:txBody>
          <a:bodyPr vert="horz" lIns="91847" tIns="45921" rIns="91847" bIns="45921" rtlCol="0" anchor="b"/>
          <a:lstStyle>
            <a:lvl1pPr algn="r">
              <a:defRPr sz="1200"/>
            </a:lvl1pPr>
          </a:lstStyle>
          <a:p>
            <a:fld id="{AA47E720-93EF-483D-84A7-F39F5B8DBC9A}" type="slidenum">
              <a:rPr lang="en-US" smtClean="0"/>
              <a:t>‹#›</a:t>
            </a:fld>
            <a:endParaRPr lang="en-US"/>
          </a:p>
        </p:txBody>
      </p:sp>
    </p:spTree>
    <p:extLst>
      <p:ext uri="{BB962C8B-B14F-4D97-AF65-F5344CB8AC3E}">
        <p14:creationId xmlns:p14="http://schemas.microsoft.com/office/powerpoint/2010/main" val="3839749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1"/>
            <a:ext cx="2981912" cy="464820"/>
          </a:xfrm>
          <a:prstGeom prst="rect">
            <a:avLst/>
          </a:prstGeom>
        </p:spPr>
        <p:txBody>
          <a:bodyPr vert="horz" lIns="92628" tIns="46311" rIns="92628" bIns="46311" rtlCol="0"/>
          <a:lstStyle>
            <a:lvl1pPr algn="l" fontAlgn="auto">
              <a:spcBef>
                <a:spcPct val="0"/>
              </a:spcBef>
              <a:spcAft>
                <a:spcPct val="0"/>
              </a:spcAft>
              <a:defRPr sz="1200">
                <a:latin typeface="+mn-lt"/>
              </a:defRPr>
            </a:lvl1pPr>
          </a:lstStyle>
          <a:p>
            <a:pPr>
              <a:defRPr/>
            </a:pPr>
            <a:endParaRPr lang="en-US"/>
          </a:p>
        </p:txBody>
      </p:sp>
      <p:sp>
        <p:nvSpPr>
          <p:cNvPr id="3" name="Date Placeholder 2"/>
          <p:cNvSpPr>
            <a:spLocks noGrp="1"/>
          </p:cNvSpPr>
          <p:nvPr>
            <p:ph type="dt" idx="1"/>
          </p:nvPr>
        </p:nvSpPr>
        <p:spPr>
          <a:xfrm>
            <a:off x="3898353" y="11"/>
            <a:ext cx="2981912" cy="464820"/>
          </a:xfrm>
          <a:prstGeom prst="rect">
            <a:avLst/>
          </a:prstGeom>
        </p:spPr>
        <p:txBody>
          <a:bodyPr vert="horz" lIns="92628" tIns="46311" rIns="92628" bIns="46311" rtlCol="0"/>
          <a:lstStyle>
            <a:lvl1pPr algn="r" fontAlgn="auto">
              <a:spcBef>
                <a:spcPct val="0"/>
              </a:spcBef>
              <a:spcAft>
                <a:spcPct val="0"/>
              </a:spcAft>
              <a:defRPr sz="1200">
                <a:latin typeface="+mn-lt"/>
              </a:defRPr>
            </a:lvl1pPr>
          </a:lstStyle>
          <a:p>
            <a:pPr>
              <a:defRPr/>
            </a:pPr>
            <a:fld id="{36962A90-C2A2-4CDF-8D04-DA2BD430AAAB}" type="datetimeFigureOut">
              <a:rPr lang="en-US"/>
              <a:pPr>
                <a:defRPr/>
              </a:pPr>
              <a:t>3/15/2023</a:t>
            </a:fld>
            <a:endParaRPr lang="en-US"/>
          </a:p>
        </p:txBody>
      </p:sp>
      <p:sp>
        <p:nvSpPr>
          <p:cNvPr id="4" name="Slide Image Placeholder 3"/>
          <p:cNvSpPr>
            <a:spLocks noGrp="1" noRot="1" noChangeAspect="1"/>
          </p:cNvSpPr>
          <p:nvPr>
            <p:ph type="sldImg" idx="2"/>
          </p:nvPr>
        </p:nvSpPr>
        <p:spPr>
          <a:xfrm>
            <a:off x="344488" y="698500"/>
            <a:ext cx="6192837" cy="3484563"/>
          </a:xfrm>
          <a:prstGeom prst="rect">
            <a:avLst/>
          </a:prstGeom>
          <a:noFill/>
          <a:ln w="12700">
            <a:solidFill>
              <a:prstClr val="black"/>
            </a:solidFill>
          </a:ln>
        </p:spPr>
      </p:sp>
      <p:sp>
        <p:nvSpPr>
          <p:cNvPr id="5" name="Notes Placeholder 4"/>
          <p:cNvSpPr>
            <a:spLocks noGrp="1"/>
          </p:cNvSpPr>
          <p:nvPr>
            <p:ph type="body" sz="quarter" idx="3"/>
          </p:nvPr>
        </p:nvSpPr>
        <p:spPr>
          <a:xfrm>
            <a:off x="688503" y="4415791"/>
            <a:ext cx="5504827" cy="4183380"/>
          </a:xfrm>
          <a:prstGeom prst="rect">
            <a:avLst/>
          </a:prstGeom>
        </p:spPr>
        <p:txBody>
          <a:bodyPr vert="horz" lIns="92628" tIns="46311" rIns="92628" bIns="4631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4" y="8829994"/>
            <a:ext cx="2981912" cy="464820"/>
          </a:xfrm>
          <a:prstGeom prst="rect">
            <a:avLst/>
          </a:prstGeom>
        </p:spPr>
        <p:txBody>
          <a:bodyPr vert="horz" lIns="92628" tIns="46311" rIns="92628" bIns="46311" rtlCol="0" anchor="b"/>
          <a:lstStyle>
            <a:lvl1pPr algn="l" fontAlgn="auto">
              <a:spcBef>
                <a:spcPct val="0"/>
              </a:spcBef>
              <a:spcAft>
                <a:spcPct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98353" y="8829994"/>
            <a:ext cx="2981912" cy="464820"/>
          </a:xfrm>
          <a:prstGeom prst="rect">
            <a:avLst/>
          </a:prstGeom>
        </p:spPr>
        <p:txBody>
          <a:bodyPr vert="horz" lIns="92628" tIns="46311" rIns="92628" bIns="46311" rtlCol="0" anchor="b"/>
          <a:lstStyle>
            <a:lvl1pPr algn="r" fontAlgn="auto">
              <a:spcBef>
                <a:spcPct val="0"/>
              </a:spcBef>
              <a:spcAft>
                <a:spcPct val="0"/>
              </a:spcAft>
              <a:defRPr sz="1200">
                <a:latin typeface="+mn-lt"/>
              </a:defRPr>
            </a:lvl1pPr>
          </a:lstStyle>
          <a:p>
            <a:pPr>
              <a:defRPr/>
            </a:pPr>
            <a:fld id="{F876D4B8-3D7E-42E7-AF06-6D9133F7F081}" type="slidenum">
              <a:rPr lang="en-US"/>
              <a:pPr>
                <a:defRPr/>
              </a:pPr>
              <a:t>‹#›</a:t>
            </a:fld>
            <a:endParaRPr lang="en-US"/>
          </a:p>
        </p:txBody>
      </p:sp>
    </p:spTree>
    <p:extLst>
      <p:ext uri="{BB962C8B-B14F-4D97-AF65-F5344CB8AC3E}">
        <p14:creationId xmlns:p14="http://schemas.microsoft.com/office/powerpoint/2010/main" val="1014026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59BE46-1324-4BDE-A783-385053DDBA05}" type="slidenum">
              <a:rPr lang="en-US" smtClean="0"/>
              <a:pPr>
                <a:defRPr/>
              </a:pPr>
              <a:t>8</a:t>
            </a:fld>
            <a:endParaRPr lang="en-US" dirty="0"/>
          </a:p>
        </p:txBody>
      </p:sp>
    </p:spTree>
    <p:extLst>
      <p:ext uri="{BB962C8B-B14F-4D97-AF65-F5344CB8AC3E}">
        <p14:creationId xmlns:p14="http://schemas.microsoft.com/office/powerpoint/2010/main" val="329270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4B7A38-86DD-4622-844E-2813CF5B6E06}" type="slidenum">
              <a:rPr lang="en-US" smtClean="0"/>
              <a:t>11</a:t>
            </a:fld>
            <a:endParaRPr lang="en-US" dirty="0"/>
          </a:p>
        </p:txBody>
      </p:sp>
    </p:spTree>
    <p:extLst>
      <p:ext uri="{BB962C8B-B14F-4D97-AF65-F5344CB8AC3E}">
        <p14:creationId xmlns:p14="http://schemas.microsoft.com/office/powerpoint/2010/main" val="1352358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E146D-72E3-4D17-8794-005420F3EB37}" type="slidenum">
              <a:rPr lang="en-US" smtClean="0"/>
              <a:t>12</a:t>
            </a:fld>
            <a:endParaRPr lang="en-US" dirty="0"/>
          </a:p>
        </p:txBody>
      </p:sp>
    </p:spTree>
    <p:extLst>
      <p:ext uri="{BB962C8B-B14F-4D97-AF65-F5344CB8AC3E}">
        <p14:creationId xmlns:p14="http://schemas.microsoft.com/office/powerpoint/2010/main" val="4287825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96381A-F256-4FCC-A8A9-171E310B2DB3}" type="slidenum">
              <a:rPr lang="en-US" smtClean="0"/>
              <a:t>13</a:t>
            </a:fld>
            <a:endParaRPr lang="en-US"/>
          </a:p>
        </p:txBody>
      </p:sp>
    </p:spTree>
    <p:extLst>
      <p:ext uri="{BB962C8B-B14F-4D97-AF65-F5344CB8AC3E}">
        <p14:creationId xmlns:p14="http://schemas.microsoft.com/office/powerpoint/2010/main" val="376684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876D4B8-3D7E-42E7-AF06-6D9133F7F081}" type="slidenum">
              <a:rPr lang="en-US" smtClean="0"/>
              <a:pPr>
                <a:defRPr/>
              </a:pPr>
              <a:t>19</a:t>
            </a:fld>
            <a:endParaRPr lang="en-US"/>
          </a:p>
        </p:txBody>
      </p:sp>
    </p:spTree>
    <p:extLst>
      <p:ext uri="{BB962C8B-B14F-4D97-AF65-F5344CB8AC3E}">
        <p14:creationId xmlns:p14="http://schemas.microsoft.com/office/powerpoint/2010/main" val="287533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dpi="0" rotWithShape="0">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406400" y="6248400"/>
            <a:ext cx="3556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stStyle>
          <a:p>
            <a:pPr algn="ctr" fontAlgn="auto">
              <a:spcBef>
                <a:spcPct val="0"/>
              </a:spcBef>
              <a:spcAft>
                <a:spcPct val="0"/>
              </a:spcAft>
              <a:defRPr/>
            </a:pPr>
            <a:endParaRPr lang="en-US"/>
          </a:p>
        </p:txBody>
      </p:sp>
      <p:pic>
        <p:nvPicPr>
          <p:cNvPr id="5" name="Picture 8" descr="horizontal-logo-green-text.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auto">
          <a:xfrm>
            <a:off x="3429000" y="384175"/>
            <a:ext cx="5334000" cy="895350"/>
          </a:xfrm>
          <a:prstGeom prst="rect">
            <a:avLst/>
          </a:prstGeom>
          <a:noFill/>
          <a:ln w="9525">
            <a:noFill/>
            <a:miter lim="800000"/>
          </a:ln>
        </p:spPr>
      </p:pic>
      <p:sp>
        <p:nvSpPr>
          <p:cNvPr id="9" name="Subtitle 2"/>
          <p:cNvSpPr>
            <a:spLocks noGrp="1"/>
          </p:cNvSpPr>
          <p:nvPr>
            <p:ph type="subTitle" idx="1"/>
          </p:nvPr>
        </p:nvSpPr>
        <p:spPr>
          <a:xfrm>
            <a:off x="1828800" y="3200400"/>
            <a:ext cx="8534400" cy="1752600"/>
          </a:xfrm>
        </p:spPr>
        <p:txBody>
          <a:bodyPr/>
          <a:lstStyle>
            <a:lvl1pPr marL="0" indent="0" algn="ctr">
              <a:buNone/>
              <a:defRPr b="0">
                <a:solidFill>
                  <a:schemeClr val="tx1">
                    <a:lumMod val="75000"/>
                    <a:lumOff val="25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Title 6"/>
          <p:cNvSpPr>
            <a:spLocks noGrp="1"/>
          </p:cNvSpPr>
          <p:nvPr>
            <p:ph type="title"/>
          </p:nvPr>
        </p:nvSpPr>
        <p:spPr>
          <a:xfrm>
            <a:off x="609600" y="1981200"/>
            <a:ext cx="10972800" cy="1143000"/>
          </a:xfrm>
          <a:prstGeom prst="rect">
            <a:avLst/>
          </a:prstGeom>
        </p:spPr>
        <p:txBody>
          <a:bodyPr>
            <a:normAutofit/>
          </a:bodyPr>
          <a:lstStyle>
            <a:lvl1pPr algn="ctr">
              <a:defRPr sz="3200" b="1">
                <a:solidFill>
                  <a:srgbClr val="146737"/>
                </a:solidFill>
                <a:latin typeface="+mn-lt"/>
              </a:defRPr>
            </a:lvl1pPr>
          </a:lstStyle>
          <a:p>
            <a:r>
              <a:rPr lang="en-US"/>
              <a:t>Click to edit Master title style</a:t>
            </a:r>
          </a:p>
        </p:txBody>
      </p:sp>
    </p:spTree>
    <p:extLst>
      <p:ext uri="{BB962C8B-B14F-4D97-AF65-F5344CB8AC3E}">
        <p14:creationId xmlns:p14="http://schemas.microsoft.com/office/powerpoint/2010/main" val="52593038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23035" y="1017332"/>
            <a:ext cx="11390071" cy="5221425"/>
          </a:xfrm>
        </p:spPr>
        <p:txBody>
          <a:bodyPr/>
          <a:lstStyle>
            <a:lvl1pPr>
              <a:spcBef>
                <a:spcPts val="1000"/>
              </a:spcBef>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0758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No Footer">
    <p:spTree>
      <p:nvGrpSpPr>
        <p:cNvPr id="1" name=""/>
        <p:cNvGrpSpPr/>
        <p:nvPr/>
      </p:nvGrpSpPr>
      <p:grpSpPr>
        <a:xfrm>
          <a:off x="0" y="0"/>
          <a:ext cx="0" cy="0"/>
          <a:chOff x="0" y="0"/>
          <a:chExt cx="0" cy="0"/>
        </a:xfrm>
      </p:grpSpPr>
      <p:sp>
        <p:nvSpPr>
          <p:cNvPr id="4" name="Rectangle 3"/>
          <p:cNvSpPr/>
          <p:nvPr userDrawn="1"/>
        </p:nvSpPr>
        <p:spPr>
          <a:xfrm>
            <a:off x="0" y="6127846"/>
            <a:ext cx="12192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p>
        </p:txBody>
      </p:sp>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23035" y="1017332"/>
            <a:ext cx="11390071" cy="5601833"/>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1436808" y="6619164"/>
            <a:ext cx="576296" cy="231440"/>
          </a:xfrm>
          <a:prstGeom prst="rect">
            <a:avLst/>
          </a:prstGeom>
        </p:spPr>
        <p:txBody>
          <a:bodyPr/>
          <a:lstStyle>
            <a:defPPr>
              <a:defRPr lang="en-US"/>
            </a:defPPr>
            <a:lvl1pPr algn="l" rtl="0" fontAlgn="base">
              <a:spcBef>
                <a:spcPct val="0"/>
              </a:spcBef>
              <a:spcAft>
                <a:spcPct val="0"/>
              </a:spcAft>
              <a:defRPr sz="1000" kern="1200">
                <a:solidFill>
                  <a:schemeClr val="accent1"/>
                </a:solidFill>
                <a:latin typeface="Arial"/>
                <a:ea typeface="+mn-ea"/>
                <a:cs typeface="+mn-cs"/>
              </a:defRPr>
            </a:lvl1pPr>
          </a:lstStyle>
          <a:p>
            <a:pPr>
              <a:defRPr/>
            </a:pPr>
            <a:fld id="{1F8A97BA-DB9B-4291-87AE-AF89EA7F18B7}" type="slidenum">
              <a:rPr lang="en-US" smtClean="0"/>
              <a:pPr>
                <a:defRPr/>
              </a:pPr>
              <a:t>‹#›</a:t>
            </a:fld>
            <a:endParaRPr lang="en-US"/>
          </a:p>
        </p:txBody>
      </p:sp>
    </p:spTree>
    <p:extLst>
      <p:ext uri="{BB962C8B-B14F-4D97-AF65-F5344CB8AC3E}">
        <p14:creationId xmlns:p14="http://schemas.microsoft.com/office/powerpoint/2010/main" val="15699558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Small Header No Footer">
    <p:spTree>
      <p:nvGrpSpPr>
        <p:cNvPr id="1" name=""/>
        <p:cNvGrpSpPr/>
        <p:nvPr/>
      </p:nvGrpSpPr>
      <p:grpSpPr>
        <a:xfrm>
          <a:off x="0" y="0"/>
          <a:ext cx="0" cy="0"/>
          <a:chOff x="0" y="0"/>
          <a:chExt cx="0" cy="0"/>
        </a:xfrm>
      </p:grpSpPr>
      <p:sp>
        <p:nvSpPr>
          <p:cNvPr id="4" name="Rectangle 3"/>
          <p:cNvSpPr/>
          <p:nvPr/>
        </p:nvSpPr>
        <p:spPr>
          <a:xfrm>
            <a:off x="0" y="6127846"/>
            <a:ext cx="12192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solidFill>
                <a:prstClr val="white"/>
              </a:solidFill>
            </a:endParaRPr>
          </a:p>
        </p:txBody>
      </p:sp>
      <p:sp>
        <p:nvSpPr>
          <p:cNvPr id="2" name="Title 1"/>
          <p:cNvSpPr>
            <a:spLocks noGrp="1"/>
          </p:cNvSpPr>
          <p:nvPr>
            <p:ph type="title"/>
          </p:nvPr>
        </p:nvSpPr>
        <p:spPr>
          <a:xfrm>
            <a:off x="225779" y="3"/>
            <a:ext cx="11787327" cy="577564"/>
          </a:xfrm>
        </p:spPr>
        <p:txBody>
          <a:bodyPr/>
          <a:lstStyle>
            <a:lvl1pPr>
              <a:defRPr sz="3600"/>
            </a:lvl1pPr>
          </a:lstStyle>
          <a:p>
            <a:r>
              <a:rPr lang="en-US"/>
              <a:t>Click to edit Master title style</a:t>
            </a:r>
          </a:p>
        </p:txBody>
      </p:sp>
      <p:grpSp>
        <p:nvGrpSpPr>
          <p:cNvPr id="14" name="Group 13"/>
          <p:cNvGrpSpPr/>
          <p:nvPr/>
        </p:nvGrpSpPr>
        <p:grpSpPr>
          <a:xfrm>
            <a:off x="1" y="7702"/>
            <a:ext cx="12192001" cy="6858063"/>
            <a:chOff x="0" y="7701"/>
            <a:chExt cx="9144001" cy="6858063"/>
          </a:xfrm>
        </p:grpSpPr>
        <p:sp>
          <p:nvSpPr>
            <p:cNvPr id="15" name="Right Triangle 14"/>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solidFill>
                  <a:prstClr val="white"/>
                </a:solidFill>
              </a:endParaRPr>
            </a:p>
          </p:txBody>
        </p:sp>
        <p:sp>
          <p:nvSpPr>
            <p:cNvPr id="16" name="Right Triangle 15"/>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solidFill>
                  <a:prstClr val="white"/>
                </a:solidFill>
              </a:endParaRPr>
            </a:p>
          </p:txBody>
        </p:sp>
        <p:grpSp>
          <p:nvGrpSpPr>
            <p:cNvPr id="17" name="Group 16"/>
            <p:cNvGrpSpPr/>
            <p:nvPr/>
          </p:nvGrpSpPr>
          <p:grpSpPr>
            <a:xfrm>
              <a:off x="0" y="7701"/>
              <a:ext cx="9144001" cy="6665477"/>
              <a:chOff x="0" y="7701"/>
              <a:chExt cx="9144001" cy="6665477"/>
            </a:xfrm>
          </p:grpSpPr>
          <p:sp>
            <p:nvSpPr>
              <p:cNvPr id="18" name="Rectangle 17"/>
              <p:cNvSpPr/>
              <p:nvPr/>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sp>
            <p:nvSpPr>
              <p:cNvPr id="19" name="Right Triangle 18"/>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solidFill>
                    <a:prstClr val="white"/>
                  </a:solidFill>
                </a:endParaRPr>
              </a:p>
            </p:txBody>
          </p:sp>
          <p:sp>
            <p:nvSpPr>
              <p:cNvPr id="20" name="Right Triangle 19"/>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solidFill>
                    <a:prstClr val="white"/>
                  </a:solidFill>
                </a:endParaRPr>
              </a:p>
            </p:txBody>
          </p:sp>
          <p:sp>
            <p:nvSpPr>
              <p:cNvPr id="21" name="Rectangle 20"/>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sp>
            <p:nvSpPr>
              <p:cNvPr id="22" name="Rectangle 21"/>
              <p:cNvSpPr/>
              <p:nvPr/>
            </p:nvSpPr>
            <p:spPr>
              <a:xfrm>
                <a:off x="0" y="597965"/>
                <a:ext cx="9144001" cy="551073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grpSp>
      </p:grpSp>
      <p:cxnSp>
        <p:nvCxnSpPr>
          <p:cNvPr id="25" name="Straight Connector 24"/>
          <p:cNvCxnSpPr/>
          <p:nvPr/>
        </p:nvCxnSpPr>
        <p:spPr>
          <a:xfrm flipH="1">
            <a:off x="1" y="593401"/>
            <a:ext cx="11780713"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flipV="1">
            <a:off x="11787949" y="2393"/>
            <a:ext cx="408044" cy="587485"/>
          </a:xfrm>
          <a:prstGeom prst="line">
            <a:avLst/>
          </a:prstGeom>
          <a:ln cap="rnd"/>
        </p:spPr>
        <p:style>
          <a:lnRef idx="2">
            <a:schemeClr val="accent2"/>
          </a:lnRef>
          <a:fillRef idx="0">
            <a:schemeClr val="accent2"/>
          </a:fillRef>
          <a:effectRef idx="1">
            <a:schemeClr val="accent2"/>
          </a:effectRef>
          <a:fontRef idx="minor">
            <a:schemeClr val="tx1"/>
          </a:fontRef>
        </p:style>
      </p:cxnSp>
      <p:sp>
        <p:nvSpPr>
          <p:cNvPr id="9" name="Slide Number Placeholder 8"/>
          <p:cNvSpPr>
            <a:spLocks noGrp="1"/>
          </p:cNvSpPr>
          <p:nvPr>
            <p:ph type="sldNum" sz="quarter" idx="12"/>
          </p:nvPr>
        </p:nvSpPr>
        <p:spPr>
          <a:xfrm>
            <a:off x="11436808" y="6619164"/>
            <a:ext cx="576296" cy="231440"/>
          </a:xfrm>
          <a:prstGeom prst="rect">
            <a:avLst/>
          </a:prstGeom>
        </p:spPr>
        <p:txBody>
          <a:bodyPr/>
          <a:lstStyle>
            <a:defPPr>
              <a:defRPr lang="en-US"/>
            </a:defPPr>
            <a:lvl1pPr algn="l" rtl="0" fontAlgn="base">
              <a:spcBef>
                <a:spcPct val="0"/>
              </a:spcBef>
              <a:spcAft>
                <a:spcPct val="0"/>
              </a:spcAft>
              <a:defRPr sz="1000" kern="1200">
                <a:solidFill>
                  <a:schemeClr val="accent1"/>
                </a:solidFill>
                <a:latin typeface="Arial"/>
                <a:ea typeface="+mn-ea"/>
                <a:cs typeface="+mn-cs"/>
              </a:defRPr>
            </a:lvl1pPr>
          </a:lstStyle>
          <a:p>
            <a:pPr>
              <a:defRPr/>
            </a:pPr>
            <a:fld id="{1F8A97BA-DB9B-4291-87AE-AF89EA7F18B7}" type="slidenum">
              <a:rPr lang="en-US" smtClean="0"/>
              <a:pPr>
                <a:defRPr/>
              </a:pPr>
              <a:t>‹#›</a:t>
            </a:fld>
            <a:endParaRPr lang="en-US"/>
          </a:p>
        </p:txBody>
      </p:sp>
      <p:sp>
        <p:nvSpPr>
          <p:cNvPr id="3" name="Content Placeholder 2"/>
          <p:cNvSpPr>
            <a:spLocks noGrp="1"/>
          </p:cNvSpPr>
          <p:nvPr>
            <p:ph idx="1"/>
          </p:nvPr>
        </p:nvSpPr>
        <p:spPr>
          <a:xfrm>
            <a:off x="623035" y="749296"/>
            <a:ext cx="11390071" cy="5869869"/>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965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0306" y="1277471"/>
            <a:ext cx="5467574" cy="4803289"/>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1277471"/>
            <a:ext cx="5592694" cy="4803289"/>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7516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84110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23232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OE bottom - blank - not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Tree>
    <p:extLst>
      <p:ext uri="{BB962C8B-B14F-4D97-AF65-F5344CB8AC3E}">
        <p14:creationId xmlns:p14="http://schemas.microsoft.com/office/powerpoint/2010/main" val="16994493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OE bottom - box -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9901" y="866775"/>
            <a:ext cx="11214100" cy="5259388"/>
          </a:xfrm>
          <a:prstGeom prst="rect">
            <a:avLst/>
          </a:prstGeom>
        </p:spPr>
        <p:txBody>
          <a:bodyPr/>
          <a:lstStyle>
            <a:lvl1pPr>
              <a:defRPr b="0" baseline="0"/>
            </a:lvl1pPr>
            <a:lvl2pPr algn="l">
              <a:buNone/>
              <a:defRPr b="0" baseline="0"/>
            </a:lvl2pPr>
          </a:lstStyle>
          <a:p>
            <a:pPr lvl="1"/>
            <a:endParaRPr lang="en-US" dirty="0"/>
          </a:p>
          <a:p>
            <a:pPr lvl="0"/>
            <a:endParaRPr lang="en-US" dirty="0"/>
          </a:p>
        </p:txBody>
      </p:sp>
      <p:sp>
        <p:nvSpPr>
          <p:cNvPr id="6" name="Title 5"/>
          <p:cNvSpPr>
            <a:spLocks noGrp="1"/>
          </p:cNvSpPr>
          <p:nvPr>
            <p:ph type="title"/>
          </p:nvPr>
        </p:nvSpPr>
        <p:spPr/>
        <p:txBody>
          <a:bodyPr/>
          <a:lstStyle>
            <a:lvl1pPr>
              <a:defRPr b="1" i="0" baseline="0"/>
            </a:lvl1pPr>
          </a:lstStyle>
          <a:p>
            <a:r>
              <a:rPr lang="en-US" dirty="0"/>
              <a:t>Click to edit Master title style</a:t>
            </a:r>
          </a:p>
        </p:txBody>
      </p:sp>
      <p:sp>
        <p:nvSpPr>
          <p:cNvPr id="4" name="Rectangle 6"/>
          <p:cNvSpPr>
            <a:spLocks noGrp="1" noChangeArrowheads="1"/>
          </p:cNvSpPr>
          <p:nvPr>
            <p:ph type="sldNum" sz="quarter" idx="10"/>
          </p:nvPr>
        </p:nvSpPr>
        <p:spPr>
          <a:xfrm>
            <a:off x="11684000" y="6492876"/>
            <a:ext cx="508000" cy="365125"/>
          </a:xfrm>
          <a:ln/>
        </p:spPr>
        <p:txBody>
          <a:bodyPr/>
          <a:lstStyle>
            <a:lvl1pPr>
              <a:defRPr/>
            </a:lvl1pPr>
          </a:lstStyle>
          <a:p>
            <a:pPr>
              <a:defRPr/>
            </a:pPr>
            <a:fld id="{0E35970C-66DA-42B4-8591-6E363A3B576E}" type="slidenum">
              <a:rPr lang="en-US"/>
              <a:pPr>
                <a:defRPr/>
              </a:pPr>
              <a:t>‹#›</a:t>
            </a:fld>
            <a:endParaRPr lang="en-US"/>
          </a:p>
        </p:txBody>
      </p:sp>
    </p:spTree>
    <p:extLst>
      <p:ext uri="{BB962C8B-B14F-4D97-AF65-F5344CB8AC3E}">
        <p14:creationId xmlns:p14="http://schemas.microsoft.com/office/powerpoint/2010/main" val="3185321518"/>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5.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12192000" cy="731838"/>
          </a:xfrm>
          <a:prstGeom prst="rect">
            <a:avLst/>
          </a:prstGeom>
          <a:noFill/>
          <a:ln w="9525">
            <a:noFill/>
            <a:miter lim="800000"/>
          </a:ln>
        </p:spPr>
        <p:txBody>
          <a:bodyPr vert="horz" wrap="square" lIns="91258" tIns="45630" rIns="91258" bIns="4563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69923" y="866775"/>
            <a:ext cx="11214100" cy="5259388"/>
          </a:xfrm>
          <a:prstGeom prst="rect">
            <a:avLst/>
          </a:prstGeom>
          <a:noFill/>
          <a:ln w="9525">
            <a:noFill/>
            <a:miter lim="800000"/>
          </a:ln>
        </p:spPr>
        <p:txBody>
          <a:bodyPr vert="horz" wrap="square" lIns="91258" tIns="45630" rIns="91258" bIns="456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0" name="Picture 9" descr="horizontal-logo-green-text.jpg"/>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609601" y="6354781"/>
            <a:ext cx="2439785" cy="407324"/>
          </a:xfrm>
          <a:prstGeom prst="rect">
            <a:avLst/>
          </a:prstGeom>
          <a:noFill/>
          <a:ln w="9525">
            <a:noFill/>
            <a:miter lim="800000"/>
          </a:ln>
        </p:spPr>
      </p:pic>
    </p:spTree>
    <p:extLst>
      <p:ext uri="{BB962C8B-B14F-4D97-AF65-F5344CB8AC3E}">
        <p14:creationId xmlns:p14="http://schemas.microsoft.com/office/powerpoint/2010/main" val="35127711"/>
      </p:ext>
    </p:extLst>
  </p:cSld>
  <p:clrMap bg1="lt1" tx1="dk1" bg2="lt2" tx2="dk2" accent1="accent1" accent2="accent2" accent3="accent3" accent4="accent4" accent5="accent5" accent6="accent6" hlink="hlink" folHlink="folHlink"/>
  <p:sldLayoutIdLst>
    <p:sldLayoutId id="2147483994" r:id="rId1"/>
  </p:sldLayoutIdLst>
  <p:transition/>
  <p:hf sldNum="0" hdr="0" dt="0"/>
  <p:txStyles>
    <p:titleStyle>
      <a:lvl1pPr algn="ctr" rtl="0" eaLnBrk="1" fontAlgn="base" hangingPunct="1">
        <a:spcBef>
          <a:spcPct val="0"/>
        </a:spcBef>
        <a:spcAft>
          <a:spcPct val="0"/>
        </a:spcAft>
        <a:defRPr sz="2400" kern="1200">
          <a:solidFill>
            <a:srgbClr val="106636"/>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106636"/>
          </a:solidFill>
          <a:latin typeface="Arial"/>
          <a:cs typeface="Arial"/>
        </a:defRPr>
      </a:lvl2pPr>
      <a:lvl3pPr algn="ctr" rtl="0" eaLnBrk="1" fontAlgn="base" hangingPunct="1">
        <a:spcBef>
          <a:spcPct val="0"/>
        </a:spcBef>
        <a:spcAft>
          <a:spcPct val="0"/>
        </a:spcAft>
        <a:defRPr sz="2400">
          <a:solidFill>
            <a:srgbClr val="106636"/>
          </a:solidFill>
          <a:latin typeface="Arial"/>
          <a:cs typeface="Arial"/>
        </a:defRPr>
      </a:lvl3pPr>
      <a:lvl4pPr algn="ctr" rtl="0" eaLnBrk="1" fontAlgn="base" hangingPunct="1">
        <a:spcBef>
          <a:spcPct val="0"/>
        </a:spcBef>
        <a:spcAft>
          <a:spcPct val="0"/>
        </a:spcAft>
        <a:defRPr sz="2400">
          <a:solidFill>
            <a:srgbClr val="106636"/>
          </a:solidFill>
          <a:latin typeface="Arial"/>
          <a:cs typeface="Arial"/>
        </a:defRPr>
      </a:lvl4pPr>
      <a:lvl5pPr algn="ctr" rtl="0" eaLnBrk="1" fontAlgn="base" hangingPunct="1">
        <a:spcBef>
          <a:spcPct val="0"/>
        </a:spcBef>
        <a:spcAft>
          <a:spcPct val="0"/>
        </a:spcAft>
        <a:defRPr sz="2400">
          <a:solidFill>
            <a:srgbClr val="106636"/>
          </a:solidFill>
          <a:latin typeface="Arial"/>
          <a:cs typeface="Arial"/>
        </a:defRPr>
      </a:lvl5pPr>
      <a:lvl6pPr marL="456294" algn="ctr" rtl="0" eaLnBrk="1" fontAlgn="base" hangingPunct="1">
        <a:spcBef>
          <a:spcPct val="0"/>
        </a:spcBef>
        <a:spcAft>
          <a:spcPct val="0"/>
        </a:spcAft>
        <a:defRPr sz="2400">
          <a:solidFill>
            <a:srgbClr val="106636"/>
          </a:solidFill>
          <a:latin typeface="Arial"/>
          <a:cs typeface="Arial"/>
        </a:defRPr>
      </a:lvl6pPr>
      <a:lvl7pPr marL="912583" algn="ctr" rtl="0" eaLnBrk="1" fontAlgn="base" hangingPunct="1">
        <a:spcBef>
          <a:spcPct val="0"/>
        </a:spcBef>
        <a:spcAft>
          <a:spcPct val="0"/>
        </a:spcAft>
        <a:defRPr sz="2400">
          <a:solidFill>
            <a:srgbClr val="106636"/>
          </a:solidFill>
          <a:latin typeface="Arial"/>
          <a:cs typeface="Arial"/>
        </a:defRPr>
      </a:lvl7pPr>
      <a:lvl8pPr marL="1368877" algn="ctr" rtl="0" eaLnBrk="1" fontAlgn="base" hangingPunct="1">
        <a:spcBef>
          <a:spcPct val="0"/>
        </a:spcBef>
        <a:spcAft>
          <a:spcPct val="0"/>
        </a:spcAft>
        <a:defRPr sz="2400">
          <a:solidFill>
            <a:srgbClr val="106636"/>
          </a:solidFill>
          <a:latin typeface="Arial"/>
          <a:cs typeface="Arial"/>
        </a:defRPr>
      </a:lvl8pPr>
      <a:lvl9pPr marL="1825168" algn="ctr" rtl="0" eaLnBrk="1" fontAlgn="base" hangingPunct="1">
        <a:spcBef>
          <a:spcPct val="0"/>
        </a:spcBef>
        <a:spcAft>
          <a:spcPct val="0"/>
        </a:spcAft>
        <a:defRPr sz="2400">
          <a:solidFill>
            <a:srgbClr val="106636"/>
          </a:solidFill>
          <a:latin typeface="Arial"/>
          <a:cs typeface="Arial"/>
        </a:defRPr>
      </a:lvl9pPr>
    </p:titleStyle>
    <p:bodyStyle>
      <a:lvl1pPr marL="342219" indent="-342219" algn="l" rtl="0" eaLnBrk="1" fontAlgn="base" hangingPunct="1">
        <a:spcBef>
          <a:spcPct val="20000"/>
        </a:spcBef>
        <a:spcAft>
          <a:spcPct val="0"/>
        </a:spcAft>
        <a:buFont typeface="Arial" pitchFamily="34" charset="0"/>
        <a:buChar char="•"/>
        <a:defRPr sz="2400" b="1" kern="1200">
          <a:solidFill>
            <a:srgbClr val="146737"/>
          </a:solidFill>
          <a:latin typeface="Arial" pitchFamily="34" charset="0"/>
          <a:ea typeface="+mn-ea"/>
          <a:cs typeface="Arial" pitchFamily="34" charset="0"/>
        </a:defRPr>
      </a:lvl1pPr>
      <a:lvl2pPr marL="741473" indent="-285180" algn="l" rtl="0" eaLnBrk="1" fontAlgn="base" hangingPunct="1">
        <a:spcBef>
          <a:spcPct val="20000"/>
        </a:spcBef>
        <a:spcAft>
          <a:spcPct val="0"/>
        </a:spcAft>
        <a:buFont typeface="Arial" pitchFamily="34" charset="0"/>
        <a:buChar char="–"/>
        <a:defRPr sz="2200" kern="1200">
          <a:solidFill>
            <a:srgbClr val="404040"/>
          </a:solidFill>
          <a:latin typeface="Arial" pitchFamily="34" charset="0"/>
          <a:ea typeface="+mn-ea"/>
          <a:cs typeface="Arial" pitchFamily="34" charset="0"/>
        </a:defRPr>
      </a:lvl2pPr>
      <a:lvl3pPr marL="1140731"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3pPr>
      <a:lvl4pPr marL="1597023"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3313"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09607"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5900"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191"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480"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583" rtl="0" eaLnBrk="1" latinLnBrk="0" hangingPunct="1">
        <a:defRPr sz="1800" kern="1200">
          <a:solidFill>
            <a:schemeClr val="tx1"/>
          </a:solidFill>
          <a:latin typeface="+mn-lt"/>
          <a:ea typeface="+mn-ea"/>
          <a:cs typeface="+mn-cs"/>
        </a:defRPr>
      </a:lvl1pPr>
      <a:lvl2pPr marL="456294" algn="l" defTabSz="912583" rtl="0" eaLnBrk="1" latinLnBrk="0" hangingPunct="1">
        <a:defRPr sz="1800" kern="1200">
          <a:solidFill>
            <a:schemeClr val="tx1"/>
          </a:solidFill>
          <a:latin typeface="+mn-lt"/>
          <a:ea typeface="+mn-ea"/>
          <a:cs typeface="+mn-cs"/>
        </a:defRPr>
      </a:lvl2pPr>
      <a:lvl3pPr marL="912583" algn="l" defTabSz="912583" rtl="0" eaLnBrk="1" latinLnBrk="0" hangingPunct="1">
        <a:defRPr sz="1800" kern="1200">
          <a:solidFill>
            <a:schemeClr val="tx1"/>
          </a:solidFill>
          <a:latin typeface="+mn-lt"/>
          <a:ea typeface="+mn-ea"/>
          <a:cs typeface="+mn-cs"/>
        </a:defRPr>
      </a:lvl3pPr>
      <a:lvl4pPr marL="1368877" algn="l" defTabSz="912583" rtl="0" eaLnBrk="1" latinLnBrk="0" hangingPunct="1">
        <a:defRPr sz="1800" kern="1200">
          <a:solidFill>
            <a:schemeClr val="tx1"/>
          </a:solidFill>
          <a:latin typeface="+mn-lt"/>
          <a:ea typeface="+mn-ea"/>
          <a:cs typeface="+mn-cs"/>
        </a:defRPr>
      </a:lvl4pPr>
      <a:lvl5pPr marL="1825168" algn="l" defTabSz="912583" rtl="0" eaLnBrk="1" latinLnBrk="0" hangingPunct="1">
        <a:defRPr sz="1800" kern="1200">
          <a:solidFill>
            <a:schemeClr val="tx1"/>
          </a:solidFill>
          <a:latin typeface="+mn-lt"/>
          <a:ea typeface="+mn-ea"/>
          <a:cs typeface="+mn-cs"/>
        </a:defRPr>
      </a:lvl5pPr>
      <a:lvl6pPr marL="2281461" algn="l" defTabSz="912583" rtl="0" eaLnBrk="1" latinLnBrk="0" hangingPunct="1">
        <a:defRPr sz="1800" kern="1200">
          <a:solidFill>
            <a:schemeClr val="tx1"/>
          </a:solidFill>
          <a:latin typeface="+mn-lt"/>
          <a:ea typeface="+mn-ea"/>
          <a:cs typeface="+mn-cs"/>
        </a:defRPr>
      </a:lvl6pPr>
      <a:lvl7pPr marL="2737751" algn="l" defTabSz="912583" rtl="0" eaLnBrk="1" latinLnBrk="0" hangingPunct="1">
        <a:defRPr sz="1800" kern="1200">
          <a:solidFill>
            <a:schemeClr val="tx1"/>
          </a:solidFill>
          <a:latin typeface="+mn-lt"/>
          <a:ea typeface="+mn-ea"/>
          <a:cs typeface="+mn-cs"/>
        </a:defRPr>
      </a:lvl7pPr>
      <a:lvl8pPr marL="3194045" algn="l" defTabSz="912583" rtl="0" eaLnBrk="1" latinLnBrk="0" hangingPunct="1">
        <a:defRPr sz="1800" kern="1200">
          <a:solidFill>
            <a:schemeClr val="tx1"/>
          </a:solidFill>
          <a:latin typeface="+mn-lt"/>
          <a:ea typeface="+mn-ea"/>
          <a:cs typeface="+mn-cs"/>
        </a:defRPr>
      </a:lvl8pPr>
      <a:lvl9pPr marL="3650335" algn="l" defTabSz="91258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gs>
            <a:gs pos="83000">
              <a:schemeClr val="accent1">
                <a:lumMod val="60000"/>
                <a:lumOff val="40000"/>
              </a:schemeClr>
            </a:gs>
            <a:gs pos="100000">
              <a:schemeClr val="accent1">
                <a:lumMod val="75000"/>
              </a:schemeClr>
            </a:gs>
          </a:gsLst>
          <a:lin ang="1200000" scaled="0"/>
        </a:gradFill>
        <a:effectLst/>
      </p:bgPr>
    </p:bg>
    <p:spTree>
      <p:nvGrpSpPr>
        <p:cNvPr id="1" name=""/>
        <p:cNvGrpSpPr/>
        <p:nvPr/>
      </p:nvGrpSpPr>
      <p:grpSpPr>
        <a:xfrm>
          <a:off x="0" y="0"/>
          <a:ext cx="0" cy="0"/>
          <a:chOff x="0" y="0"/>
          <a:chExt cx="0" cy="0"/>
        </a:xfrm>
      </p:grpSpPr>
      <p:grpSp>
        <p:nvGrpSpPr>
          <p:cNvPr id="14" name="Group 13"/>
          <p:cNvGrpSpPr/>
          <p:nvPr/>
        </p:nvGrpSpPr>
        <p:grpSpPr>
          <a:xfrm>
            <a:off x="1" y="7702"/>
            <a:ext cx="12192001" cy="6858063"/>
            <a:chOff x="0" y="7701"/>
            <a:chExt cx="9144001" cy="6858063"/>
          </a:xfrm>
        </p:grpSpPr>
        <p:sp>
          <p:nvSpPr>
            <p:cNvPr id="20" name="Right Triangle 19"/>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p>
          </p:txBody>
        </p:sp>
        <p:sp>
          <p:nvSpPr>
            <p:cNvPr id="19" name="Right Triangle 18"/>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p>
          </p:txBody>
        </p:sp>
        <p:grpSp>
          <p:nvGrpSpPr>
            <p:cNvPr id="8" name="Group 7"/>
            <p:cNvGrpSpPr/>
            <p:nvPr/>
          </p:nvGrpSpPr>
          <p:grpSpPr>
            <a:xfrm>
              <a:off x="0" y="7701"/>
              <a:ext cx="9144001" cy="6858063"/>
              <a:chOff x="0" y="7701"/>
              <a:chExt cx="9144001" cy="6858063"/>
            </a:xfrm>
          </p:grpSpPr>
          <p:sp>
            <p:nvSpPr>
              <p:cNvPr id="13" name="Rectangle 12"/>
              <p:cNvSpPr/>
              <p:nvPr userDrawn="1"/>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sp>
            <p:nvSpPr>
              <p:cNvPr id="18" name="Right Triangle 17"/>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p>
            </p:txBody>
          </p:sp>
          <p:sp>
            <p:nvSpPr>
              <p:cNvPr id="10" name="Right Triangle 9"/>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p>
            </p:txBody>
          </p:sp>
          <p:sp>
            <p:nvSpPr>
              <p:cNvPr id="12" name="Rectangle 11"/>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sp>
            <p:nvSpPr>
              <p:cNvPr id="7" name="Rectangle 6"/>
              <p:cNvSpPr/>
              <p:nvPr/>
            </p:nvSpPr>
            <p:spPr>
              <a:xfrm>
                <a:off x="467276" y="902527"/>
                <a:ext cx="8676725" cy="51934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cxnSp>
            <p:nvCxnSpPr>
              <p:cNvPr id="32" name="Straight Connector 31"/>
              <p:cNvCxnSpPr>
                <a:endCxn id="20" idx="0"/>
              </p:cNvCxnSpPr>
              <p:nvPr/>
            </p:nvCxnSpPr>
            <p:spPr>
              <a:xfrm>
                <a:off x="9034983" y="6670981"/>
                <a:ext cx="109017" cy="194783"/>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6" name="Straight Connector 25"/>
              <p:cNvCxnSpPr>
                <a:stCxn id="19" idx="0"/>
              </p:cNvCxnSpPr>
              <p:nvPr/>
            </p:nvCxnSpPr>
            <p:spPr>
              <a:xfrm flipH="1" flipV="1">
                <a:off x="3058832" y="6235098"/>
                <a:ext cx="233637" cy="43808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grpSp>
      </p:grpSp>
      <p:sp>
        <p:nvSpPr>
          <p:cNvPr id="2" name="Title Placeholder 1"/>
          <p:cNvSpPr>
            <a:spLocks noGrp="1"/>
          </p:cNvSpPr>
          <p:nvPr>
            <p:ph type="title"/>
          </p:nvPr>
        </p:nvSpPr>
        <p:spPr>
          <a:xfrm>
            <a:off x="225779" y="3"/>
            <a:ext cx="11787327" cy="9025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3035" y="1017332"/>
            <a:ext cx="11390071" cy="50786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p:nvPr/>
        </p:nvPicPr>
        <p:blipFill>
          <a:blip r:embed="rId10">
            <a:extLst>
              <a:ext uri="{28A0092B-C50C-407E-A947-70E740481C1C}">
                <a14:useLocalDpi xmlns:a14="http://schemas.microsoft.com/office/drawing/2010/main"/>
              </a:ext>
            </a:extLst>
          </a:blip>
          <a:stretch>
            <a:fillRect/>
          </a:stretch>
        </p:blipFill>
        <p:spPr>
          <a:xfrm>
            <a:off x="727825" y="6316801"/>
            <a:ext cx="2622792" cy="440596"/>
          </a:xfrm>
          <a:prstGeom prst="rect">
            <a:avLst/>
          </a:prstGeom>
        </p:spPr>
      </p:pic>
      <p:cxnSp>
        <p:nvCxnSpPr>
          <p:cNvPr id="21" name="Straight Connector 20"/>
          <p:cNvCxnSpPr>
            <a:stCxn id="18" idx="4"/>
            <a:endCxn id="18" idx="0"/>
          </p:cNvCxnSpPr>
          <p:nvPr/>
        </p:nvCxnSpPr>
        <p:spPr>
          <a:xfrm flipV="1">
            <a:off x="11568968" y="7702"/>
            <a:ext cx="623033" cy="897023"/>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29" name="Straight Connector 28"/>
          <p:cNvCxnSpPr>
            <a:stCxn id="19" idx="0"/>
          </p:cNvCxnSpPr>
          <p:nvPr/>
        </p:nvCxnSpPr>
        <p:spPr>
          <a:xfrm flipV="1">
            <a:off x="4389959" y="6673178"/>
            <a:ext cx="7662341" cy="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0" y="6233414"/>
            <a:ext cx="4078443" cy="0"/>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17" name="Straight Connector 16"/>
          <p:cNvCxnSpPr>
            <a:endCxn id="10" idx="0"/>
          </p:cNvCxnSpPr>
          <p:nvPr/>
        </p:nvCxnSpPr>
        <p:spPr>
          <a:xfrm flipH="1">
            <a:off x="623035" y="902526"/>
            <a:ext cx="10945932"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11" name="Straight Connector 10"/>
          <p:cNvCxnSpPr>
            <a:endCxn id="10" idx="0"/>
          </p:cNvCxnSpPr>
          <p:nvPr/>
        </p:nvCxnSpPr>
        <p:spPr>
          <a:xfrm flipV="1">
            <a:off x="0" y="902527"/>
            <a:ext cx="623035" cy="897023"/>
          </a:xfrm>
          <a:prstGeom prst="line">
            <a:avLst/>
          </a:prstGeom>
          <a:ln cap="rnd"/>
        </p:spPr>
        <p:style>
          <a:lnRef idx="2">
            <a:schemeClr val="accent2"/>
          </a:lnRef>
          <a:fillRef idx="0">
            <a:schemeClr val="accent2"/>
          </a:fillRef>
          <a:effectRef idx="1">
            <a:schemeClr val="accent2"/>
          </a:effectRef>
          <a:fontRef idx="minor">
            <a:schemeClr val="tx1"/>
          </a:fontRef>
        </p:style>
      </p:cxnSp>
      <p:sp>
        <p:nvSpPr>
          <p:cNvPr id="24" name="Slide Number Placeholder 5">
            <a:extLst>
              <a:ext uri="{FF2B5EF4-FFF2-40B4-BE49-F238E27FC236}">
                <a16:creationId xmlns:a16="http://schemas.microsoft.com/office/drawing/2014/main" id="{B1036C78-AF19-4B0D-A7F3-CF91EA487F95}"/>
              </a:ext>
            </a:extLst>
          </p:cNvPr>
          <p:cNvSpPr txBox="1"/>
          <p:nvPr userDrawn="1"/>
        </p:nvSpPr>
        <p:spPr>
          <a:xfrm>
            <a:off x="11218333" y="6305552"/>
            <a:ext cx="508000" cy="365125"/>
          </a:xfrm>
          <a:prstGeom prst="rect">
            <a:avLst/>
          </a:prstGeom>
        </p:spPr>
        <p:txBody>
          <a:bodyPr vert="horz" lIns="91440" tIns="45720" rIns="91440" bIns="45720" rtlCol="0" anchor="ctr"/>
          <a:lstStyle>
            <a:defPPr>
              <a:defRPr lang="en-US"/>
            </a:defPPr>
            <a:lvl1pPr algn="r" rtl="0" fontAlgn="auto">
              <a:spcBef>
                <a:spcPct val="0"/>
              </a:spcBef>
              <a:spcAft>
                <a:spcPct val="0"/>
              </a:spcAft>
              <a:defRPr sz="1200" kern="1200">
                <a:solidFill>
                  <a:srgbClr val="106636"/>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a:defRPr/>
            </a:pPr>
            <a:fld id="{1F8A97BA-DB9B-4291-87AE-AF89EA7F18B7}" type="slidenum">
              <a:rPr lang="en-US" sz="1200" smtClean="0"/>
              <a:pPr>
                <a:defRPr/>
              </a:pPr>
              <a:t>‹#›</a:t>
            </a:fld>
            <a:endParaRPr lang="en-US" sz="1200"/>
          </a:p>
        </p:txBody>
      </p:sp>
    </p:spTree>
    <p:extLst>
      <p:ext uri="{BB962C8B-B14F-4D97-AF65-F5344CB8AC3E}">
        <p14:creationId xmlns:p14="http://schemas.microsoft.com/office/powerpoint/2010/main" val="1345455686"/>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2" r:id="rId6"/>
    <p:sldLayoutId id="2147484003" r:id="rId7"/>
    <p:sldLayoutId id="2147484004" r:id="rId8"/>
  </p:sldLayoutIdLst>
  <p:transition/>
  <p:hf hdr="0" ftr="0" dt="0"/>
  <p:txStyles>
    <p:titleStyle>
      <a:lvl1pPr algn="l" defTabSz="6858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7013" indent="-173038" algn="l" defTabSz="685800" rtl="0" eaLnBrk="1" latinLnBrk="0" hangingPunct="1">
        <a:lnSpc>
          <a:spcPct val="120000"/>
        </a:lnSpc>
        <a:spcBef>
          <a:spcPts val="1000"/>
        </a:spcBef>
        <a:buClr>
          <a:schemeClr val="accent1"/>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customXml" Target="../../customXml/item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wmf"/><Relationship Id="rId7" Type="http://schemas.openxmlformats.org/officeDocument/2006/relationships/image" Target="../media/image22.emf"/><Relationship Id="rId2" Type="http://schemas.openxmlformats.org/officeDocument/2006/relationships/image" Target="../media/image17.jpe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customXml" Target="../../customXml/item1.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5A6274-8170-17DF-3FBB-AFA9FF8D174E}"/>
              </a:ext>
            </a:extLst>
          </p:cNvPr>
          <p:cNvSpPr txBox="1"/>
          <p:nvPr/>
        </p:nvSpPr>
        <p:spPr>
          <a:xfrm>
            <a:off x="2807139" y="3593135"/>
            <a:ext cx="6392411" cy="1015663"/>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ct val="0"/>
              </a:spcBef>
              <a:spcAft>
                <a:spcPct val="0"/>
              </a:spcAft>
              <a:buClrTx/>
              <a:buSzTx/>
              <a:buFont typeface="Arial" pitchFamily="34" charset="0"/>
              <a:buNone/>
              <a:defRPr/>
            </a:pPr>
            <a:r>
              <a:rPr kumimoji="0" lang="en-US" sz="2000" i="0" u="none" strike="noStrike" kern="1200" cap="none" spc="0" normalizeH="0" baseline="0" noProof="0">
                <a:ln>
                  <a:noFill/>
                </a:ln>
                <a:solidFill>
                  <a:srgbClr val="336600"/>
                </a:solidFill>
                <a:effectLst/>
                <a:uLnTx/>
                <a:uFillTx/>
                <a:latin typeface="Arial" pitchFamily="34" charset="0"/>
                <a:cs typeface="Arial" pitchFamily="34" charset="0"/>
              </a:rPr>
              <a:t>Dr. T. J. Hallman</a:t>
            </a:r>
          </a:p>
          <a:p>
            <a:pPr marL="342900" marR="0" lvl="0" indent="-342900" algn="ctr" defTabSz="914400" rtl="0" eaLnBrk="1" fontAlgn="auto" latinLnBrk="0" hangingPunct="1">
              <a:lnSpc>
                <a:spcPct val="100000"/>
              </a:lnSpc>
              <a:spcBef>
                <a:spcPct val="0"/>
              </a:spcBef>
              <a:spcAft>
                <a:spcPct val="0"/>
              </a:spcAft>
              <a:buClrTx/>
              <a:buSzTx/>
              <a:buFont typeface="Arial" pitchFamily="34" charset="0"/>
              <a:buNone/>
              <a:defRPr/>
            </a:pPr>
            <a:r>
              <a:rPr kumimoji="0" lang="en-US" sz="2000" i="0" u="none" strike="noStrike" kern="1200" cap="none" spc="0" normalizeH="0" baseline="0" noProof="0">
                <a:ln>
                  <a:noFill/>
                </a:ln>
                <a:solidFill>
                  <a:srgbClr val="336600"/>
                </a:solidFill>
                <a:effectLst/>
                <a:uLnTx/>
                <a:uFillTx/>
                <a:latin typeface="Arial" pitchFamily="34" charset="0"/>
                <a:cs typeface="Arial" pitchFamily="34" charset="0"/>
              </a:rPr>
              <a:t>Associate Director of the Office of Science</a:t>
            </a:r>
          </a:p>
          <a:p>
            <a:pPr marL="342900" marR="0" lvl="0" indent="-342900" algn="ctr" defTabSz="914400" rtl="0" eaLnBrk="1" fontAlgn="auto" latinLnBrk="0" hangingPunct="1">
              <a:lnSpc>
                <a:spcPct val="100000"/>
              </a:lnSpc>
              <a:spcBef>
                <a:spcPct val="0"/>
              </a:spcBef>
              <a:spcAft>
                <a:spcPct val="0"/>
              </a:spcAft>
              <a:buClrTx/>
              <a:buSzTx/>
              <a:buFont typeface="Arial" pitchFamily="34" charset="0"/>
              <a:buNone/>
              <a:defRPr/>
            </a:pPr>
            <a:r>
              <a:rPr kumimoji="0" lang="en-US" sz="2000" i="0" u="none" strike="noStrike" kern="1200" cap="none" spc="0" normalizeH="0" baseline="0" noProof="0">
                <a:ln>
                  <a:noFill/>
                </a:ln>
                <a:solidFill>
                  <a:srgbClr val="336600"/>
                </a:solidFill>
                <a:effectLst/>
                <a:uLnTx/>
                <a:uFillTx/>
                <a:latin typeface="Arial" pitchFamily="34" charset="0"/>
                <a:cs typeface="Arial" pitchFamily="34" charset="0"/>
              </a:rPr>
              <a:t>for Nuclear Physics</a:t>
            </a:r>
          </a:p>
        </p:txBody>
      </p:sp>
      <p:grpSp>
        <p:nvGrpSpPr>
          <p:cNvPr id="6" name="Group 5">
            <a:extLst>
              <a:ext uri="{FF2B5EF4-FFF2-40B4-BE49-F238E27FC236}">
                <a16:creationId xmlns:a16="http://schemas.microsoft.com/office/drawing/2014/main" id="{CDB65D8E-A711-04EC-88B6-7E30EC2153FB}"/>
              </a:ext>
            </a:extLst>
          </p:cNvPr>
          <p:cNvGrpSpPr/>
          <p:nvPr/>
        </p:nvGrpSpPr>
        <p:grpSpPr>
          <a:xfrm>
            <a:off x="1219200" y="4726423"/>
            <a:ext cx="9753600" cy="1442720"/>
            <a:chOff x="340394" y="5232571"/>
            <a:chExt cx="8861595" cy="1451158"/>
          </a:xfrm>
        </p:grpSpPr>
        <p:grpSp>
          <p:nvGrpSpPr>
            <p:cNvPr id="7" name="Group 6">
              <a:extLst>
                <a:ext uri="{FF2B5EF4-FFF2-40B4-BE49-F238E27FC236}">
                  <a16:creationId xmlns:a16="http://schemas.microsoft.com/office/drawing/2014/main" id="{A14A26BD-37CF-9B2A-D4C5-5E25ED7AA48B}"/>
                </a:ext>
              </a:extLst>
            </p:cNvPr>
            <p:cNvGrpSpPr/>
            <p:nvPr userDrawn="1"/>
          </p:nvGrpSpPr>
          <p:grpSpPr>
            <a:xfrm>
              <a:off x="340394" y="5257511"/>
              <a:ext cx="8861595" cy="1397636"/>
              <a:chOff x="-429688" y="5210799"/>
              <a:chExt cx="8861595" cy="1397636"/>
            </a:xfrm>
          </p:grpSpPr>
          <p:pic>
            <p:nvPicPr>
              <p:cNvPr id="10" name="Picture 9">
                <a:extLst>
                  <a:ext uri="{FF2B5EF4-FFF2-40B4-BE49-F238E27FC236}">
                    <a16:creationId xmlns:a16="http://schemas.microsoft.com/office/drawing/2014/main" id="{CEF447A2-F60F-E033-F9AD-6FBE876367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29688" y="5216517"/>
                <a:ext cx="1040524" cy="1374966"/>
              </a:xfrm>
              <a:prstGeom prst="rect">
                <a:avLst/>
              </a:prstGeom>
              <a:ln w="28575">
                <a:solidFill>
                  <a:schemeClr val="tx1"/>
                </a:solidFill>
              </a:ln>
            </p:spPr>
          </p:pic>
          <p:pic>
            <p:nvPicPr>
              <p:cNvPr id="11" name="Picture 10" descr="ATLAS_nj386569f7_online.jpg">
                <a:extLst>
                  <a:ext uri="{FF2B5EF4-FFF2-40B4-BE49-F238E27FC236}">
                    <a16:creationId xmlns:a16="http://schemas.microsoft.com/office/drawing/2014/main" id="{386640C5-AF85-4733-1588-5F2509125B0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82466" y="5229129"/>
                <a:ext cx="1543076" cy="1379306"/>
              </a:xfrm>
              <a:prstGeom prst="rect">
                <a:avLst/>
              </a:prstGeom>
              <a:ln w="28575">
                <a:solidFill>
                  <a:schemeClr val="tx1"/>
                </a:solidFill>
              </a:ln>
            </p:spPr>
          </p:pic>
          <p:pic>
            <p:nvPicPr>
              <p:cNvPr id="12" name="Picture 11">
                <a:extLst>
                  <a:ext uri="{FF2B5EF4-FFF2-40B4-BE49-F238E27FC236}">
                    <a16:creationId xmlns:a16="http://schemas.microsoft.com/office/drawing/2014/main" id="{3EA73637-CE34-45F0-A566-15FBA6F1B21C}"/>
                  </a:ext>
                </a:extLst>
              </p:cNvPr>
              <p:cNvPicPr>
                <a:picLocks noChangeAspect="1"/>
              </p:cNvPicPr>
              <p:nvPr userDrawn="1"/>
            </p:nvPicPr>
            <p:blipFill>
              <a:blip r:embed="rId4">
                <a:extLst>
                  <a:ext uri="{28A0092B-C50C-407E-A947-70E740481C1C}">
                    <a14:useLocalDpi xmlns:a14="http://schemas.microsoft.com/office/drawing/2010/main"/>
                  </a:ext>
                </a:extLst>
              </a:blip>
              <a:srcRect t="8102" r="24571"/>
              <a:stretch>
                <a:fillRect/>
              </a:stretch>
            </p:blipFill>
            <p:spPr>
              <a:xfrm>
                <a:off x="6961025" y="5210800"/>
                <a:ext cx="1470882" cy="1386400"/>
              </a:xfrm>
              <a:prstGeom prst="rect">
                <a:avLst/>
              </a:prstGeom>
              <a:ln w="28575">
                <a:solidFill>
                  <a:schemeClr val="tx1"/>
                </a:solidFill>
              </a:ln>
            </p:spPr>
          </p:pic>
          <p:pic>
            <p:nvPicPr>
              <p:cNvPr id="13" name="Picture 7">
                <a:extLst>
                  <a:ext uri="{FF2B5EF4-FFF2-40B4-BE49-F238E27FC236}">
                    <a16:creationId xmlns:a16="http://schemas.microsoft.com/office/drawing/2014/main" id="{69539EDC-C68C-74A8-C20A-5F4E56855825}"/>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r="2756"/>
              <a:stretch>
                <a:fillRect/>
              </a:stretch>
            </p:blipFill>
            <p:spPr bwMode="auto">
              <a:xfrm>
                <a:off x="3697854" y="5210799"/>
                <a:ext cx="1820753" cy="1378511"/>
              </a:xfrm>
              <a:prstGeom prst="rect">
                <a:avLst/>
              </a:prstGeom>
              <a:noFill/>
              <a:ln w="28575">
                <a:solidFill>
                  <a:schemeClr val="tx1"/>
                </a:solidFill>
                <a:miter lim="800000"/>
              </a:ln>
            </p:spPr>
          </p:pic>
        </p:grpSp>
        <p:pic>
          <p:nvPicPr>
            <p:cNvPr id="8" name="Picture 7" descr="A picture containing text, vector graphics&#10;&#10;Description automatically generated">
              <a:extLst>
                <a:ext uri="{FF2B5EF4-FFF2-40B4-BE49-F238E27FC236}">
                  <a16:creationId xmlns:a16="http://schemas.microsoft.com/office/drawing/2014/main" id="{63ED7312-DCD1-A6D7-D7F3-AEC84FEF064E}"/>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288689" y="5232571"/>
              <a:ext cx="1470882" cy="1420501"/>
            </a:xfrm>
            <a:prstGeom prst="rect">
              <a:avLst/>
            </a:prstGeom>
            <a:ln>
              <a:solidFill>
                <a:schemeClr val="tx1"/>
              </a:solidFill>
            </a:ln>
          </p:spPr>
        </p:pic>
        <p:pic>
          <p:nvPicPr>
            <p:cNvPr id="9" name="Picture 8" descr="A picture containing indoor, electronics, tube, stack&#10;&#10;Description automatically generated">
              <a:extLst>
                <a:ext uri="{FF2B5EF4-FFF2-40B4-BE49-F238E27FC236}">
                  <a16:creationId xmlns:a16="http://schemas.microsoft.com/office/drawing/2014/main" id="{5E819278-62C8-9F06-CAB6-23639918DB1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354856" y="5249622"/>
              <a:ext cx="1543076" cy="1434107"/>
            </a:xfrm>
            <a:prstGeom prst="rect">
              <a:avLst/>
            </a:prstGeom>
            <a:ln>
              <a:solidFill>
                <a:schemeClr val="tx1"/>
              </a:solidFill>
            </a:ln>
          </p:spPr>
        </p:pic>
      </p:grpSp>
      <p:sp>
        <p:nvSpPr>
          <p:cNvPr id="14" name="Title 1">
            <a:extLst>
              <a:ext uri="{FF2B5EF4-FFF2-40B4-BE49-F238E27FC236}">
                <a16:creationId xmlns:a16="http://schemas.microsoft.com/office/drawing/2014/main" id="{23CFF607-3823-2F24-BF48-535EB7772DA3}"/>
              </a:ext>
            </a:extLst>
          </p:cNvPr>
          <p:cNvSpPr txBox="1"/>
          <p:nvPr/>
        </p:nvSpPr>
        <p:spPr>
          <a:xfrm>
            <a:off x="1927814" y="1206277"/>
            <a:ext cx="11961035"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pPr fontAlgn="auto">
              <a:spcAft>
                <a:spcPct val="0"/>
              </a:spcAft>
            </a:pPr>
            <a:r>
              <a:rPr lang="en-US" sz="3200" dirty="0">
                <a:solidFill>
                  <a:schemeClr val="tx1"/>
                </a:solidFill>
                <a:latin typeface="Arial" pitchFamily="34" charset="0"/>
                <a:cs typeface="Arial" pitchFamily="34" charset="0"/>
              </a:rPr>
              <a:t>DOE Perspectives on the Electron-Ion Collider </a:t>
            </a:r>
          </a:p>
        </p:txBody>
      </p:sp>
      <p:sp>
        <p:nvSpPr>
          <p:cNvPr id="15" name="Subtitle 2">
            <a:extLst>
              <a:ext uri="{FF2B5EF4-FFF2-40B4-BE49-F238E27FC236}">
                <a16:creationId xmlns:a16="http://schemas.microsoft.com/office/drawing/2014/main" id="{6AE10ECA-70CD-5D1A-A19E-6978F6773D34}"/>
              </a:ext>
            </a:extLst>
          </p:cNvPr>
          <p:cNvSpPr txBox="1"/>
          <p:nvPr/>
        </p:nvSpPr>
        <p:spPr>
          <a:xfrm>
            <a:off x="1791831" y="2364086"/>
            <a:ext cx="8075815" cy="742230"/>
          </a:xfrm>
          <a:prstGeom prst="rect">
            <a:avLst/>
          </a:prstGeom>
        </p:spPr>
        <p:txBody>
          <a:bodyPr>
            <a:noAutofit/>
          </a:bodyPr>
          <a:lstStyle>
            <a:lvl1pPr marL="0" indent="0" algn="ctr" defTabSz="914400" rtl="0" eaLnBrk="1" latinLnBrk="0" hangingPunct="1">
              <a:spcBef>
                <a:spcPct val="20000"/>
              </a:spcBef>
              <a:buFont typeface="Arial" pitchFamily="34" charset="0"/>
              <a:buNone/>
              <a:defRPr sz="1800" b="0" kern="1200">
                <a:solidFill>
                  <a:srgbClr val="006600"/>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dirty="0">
                <a:solidFill>
                  <a:srgbClr val="008000"/>
                </a:solidFill>
                <a:latin typeface="Arial" pitchFamily="34" charset="0"/>
                <a:cs typeface="Arial" pitchFamily="34" charset="0"/>
              </a:rPr>
              <a:t>Asia EIC Meeting</a:t>
            </a:r>
          </a:p>
          <a:p>
            <a:r>
              <a:rPr lang="en-US" sz="2400" dirty="0">
                <a:solidFill>
                  <a:srgbClr val="008000"/>
                </a:solidFill>
                <a:latin typeface="Arial" pitchFamily="34" charset="0"/>
                <a:cs typeface="Arial" pitchFamily="34" charset="0"/>
              </a:rPr>
              <a:t>March  15, 2023</a:t>
            </a:r>
          </a:p>
        </p:txBody>
      </p:sp>
    </p:spTree>
    <p:extLst>
      <p:ext uri="{BB962C8B-B14F-4D97-AF65-F5344CB8AC3E}">
        <p14:creationId xmlns:p14="http://schemas.microsoft.com/office/powerpoint/2010/main" val="14729472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9838E-1228-D207-FD91-469510FA9F3F}"/>
              </a:ext>
            </a:extLst>
          </p:cNvPr>
          <p:cNvSpPr>
            <a:spLocks noGrp="1"/>
          </p:cNvSpPr>
          <p:nvPr>
            <p:ph type="title"/>
          </p:nvPr>
        </p:nvSpPr>
        <p:spPr>
          <a:xfrm>
            <a:off x="2764803" y="0"/>
            <a:ext cx="8128488" cy="1119883"/>
          </a:xfrm>
        </p:spPr>
        <p:txBody>
          <a:bodyPr>
            <a:normAutofit/>
          </a:bodyPr>
          <a:lstStyle/>
          <a:p>
            <a:r>
              <a:rPr lang="en-US" dirty="0"/>
              <a:t>DOE FY2024 Budget TBD</a:t>
            </a:r>
          </a:p>
        </p:txBody>
      </p:sp>
      <p:pic>
        <p:nvPicPr>
          <p:cNvPr id="8" name="Content Placeholder 7" descr="Chart, bar chart&#10;&#10;Description automatically generated">
            <a:extLst>
              <a:ext uri="{FF2B5EF4-FFF2-40B4-BE49-F238E27FC236}">
                <a16:creationId xmlns:a16="http://schemas.microsoft.com/office/drawing/2014/main" id="{FFF490EB-71EA-2645-3FA0-6FE189CC0FD7}"/>
              </a:ext>
            </a:extLst>
          </p:cNvPr>
          <p:cNvPicPr>
            <a:picLocks noGrp="1" noChangeAspect="1"/>
          </p:cNvPicPr>
          <p:nvPr>
            <p:ph sz="half" idx="2"/>
          </p:nvPr>
        </p:nvPicPr>
        <p:blipFill>
          <a:blip r:embed="rId2"/>
          <a:stretch>
            <a:fillRect/>
          </a:stretch>
        </p:blipFill>
        <p:spPr>
          <a:xfrm>
            <a:off x="1763769" y="1006947"/>
            <a:ext cx="8333665" cy="3939549"/>
          </a:xfrm>
        </p:spPr>
      </p:pic>
      <p:sp>
        <p:nvSpPr>
          <p:cNvPr id="5" name="Slide Number Placeholder 4">
            <a:extLst>
              <a:ext uri="{FF2B5EF4-FFF2-40B4-BE49-F238E27FC236}">
                <a16:creationId xmlns:a16="http://schemas.microsoft.com/office/drawing/2014/main" id="{37E0DFD0-700F-AA86-3DE4-30FA7B7CFCF5}"/>
              </a:ext>
            </a:extLst>
          </p:cNvPr>
          <p:cNvSpPr>
            <a:spLocks noGrp="1"/>
          </p:cNvSpPr>
          <p:nvPr>
            <p:ph type="sldNum" sz="quarter" idx="12"/>
          </p:nvPr>
        </p:nvSpPr>
        <p:spPr>
          <a:xfrm>
            <a:off x="6997212"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10</a:t>
            </a:fld>
            <a:endParaRPr lang="en-US" dirty="0"/>
          </a:p>
        </p:txBody>
      </p:sp>
      <p:sp>
        <p:nvSpPr>
          <p:cNvPr id="9" name="TextBox 8">
            <a:extLst>
              <a:ext uri="{FF2B5EF4-FFF2-40B4-BE49-F238E27FC236}">
                <a16:creationId xmlns:a16="http://schemas.microsoft.com/office/drawing/2014/main" id="{E16EC974-BF01-1037-F83F-6209E7B56E03}"/>
              </a:ext>
            </a:extLst>
          </p:cNvPr>
          <p:cNvSpPr txBox="1"/>
          <p:nvPr/>
        </p:nvSpPr>
        <p:spPr>
          <a:xfrm>
            <a:off x="336331" y="5056479"/>
            <a:ext cx="11519337" cy="1118255"/>
          </a:xfrm>
          <a:prstGeom prst="rect">
            <a:avLst/>
          </a:prstGeom>
          <a:solidFill>
            <a:schemeClr val="bg1"/>
          </a:solidFill>
          <a:ln w="12700">
            <a:solidFill>
              <a:schemeClr val="tx1"/>
            </a:solidFill>
          </a:ln>
        </p:spPr>
        <p:txBody>
          <a:bodyPr wrap="square" rtlCol="0">
            <a:spAutoFit/>
          </a:bodyPr>
          <a:lstStyle/>
          <a:p>
            <a:pPr marL="285750" indent="-285750">
              <a:spcAft>
                <a:spcPts val="8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President’s Budget Request for FY2024includes $95M for EIC.  Evaluating different scenarios, including ”Minimum” preferred as shown in the bar chart above.</a:t>
            </a:r>
          </a:p>
          <a:p>
            <a:pPr marL="285750" indent="-285750">
              <a:spcAft>
                <a:spcPts val="8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RHIC will shut down in June 2025 and significant RHIC Operations funding is redirected to EIC construction.</a:t>
            </a:r>
          </a:p>
        </p:txBody>
      </p:sp>
    </p:spTree>
    <p:extLst>
      <p:ext uri="{BB962C8B-B14F-4D97-AF65-F5344CB8AC3E}">
        <p14:creationId xmlns:p14="http://schemas.microsoft.com/office/powerpoint/2010/main" val="168094427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61B9-9040-44C4-94EC-5D195008DF89}"/>
              </a:ext>
            </a:extLst>
          </p:cNvPr>
          <p:cNvSpPr>
            <a:spLocks noGrp="1"/>
          </p:cNvSpPr>
          <p:nvPr>
            <p:ph type="title"/>
          </p:nvPr>
        </p:nvSpPr>
        <p:spPr>
          <a:xfrm>
            <a:off x="3589128" y="-127712"/>
            <a:ext cx="7886700" cy="1325563"/>
          </a:xfrm>
        </p:spPr>
        <p:txBody>
          <a:bodyPr>
            <a:normAutofit/>
          </a:bodyPr>
          <a:lstStyle/>
          <a:p>
            <a:r>
              <a:rPr lang="en-US" sz="4000" dirty="0">
                <a:latin typeface="Calibri" panose="020F0502020204030204" pitchFamily="34" charset="0"/>
                <a:cs typeface="Calibri" panose="020F0502020204030204" pitchFamily="34" charset="0"/>
              </a:rPr>
              <a:t>EIC History and Plans </a:t>
            </a:r>
          </a:p>
        </p:txBody>
      </p:sp>
      <p:sp>
        <p:nvSpPr>
          <p:cNvPr id="6" name="Slide Number Placeholder 5">
            <a:extLst>
              <a:ext uri="{FF2B5EF4-FFF2-40B4-BE49-F238E27FC236}">
                <a16:creationId xmlns:a16="http://schemas.microsoft.com/office/drawing/2014/main" id="{9D06D79E-E78E-4DD7-A6BA-DB89B96BEFBF}"/>
              </a:ext>
            </a:extLst>
          </p:cNvPr>
          <p:cNvSpPr>
            <a:spLocks noGrp="1"/>
          </p:cNvSpPr>
          <p:nvPr>
            <p:ph type="sldNum" sz="quarter" idx="12"/>
          </p:nvPr>
        </p:nvSpPr>
        <p:spPr>
          <a:xfrm>
            <a:off x="6997212"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11</a:t>
            </a:fld>
            <a:endParaRPr lang="en-US" dirty="0"/>
          </a:p>
        </p:txBody>
      </p:sp>
      <p:graphicFrame>
        <p:nvGraphicFramePr>
          <p:cNvPr id="3" name="Table 3">
            <a:extLst>
              <a:ext uri="{FF2B5EF4-FFF2-40B4-BE49-F238E27FC236}">
                <a16:creationId xmlns:a16="http://schemas.microsoft.com/office/drawing/2014/main" id="{ADDF2A46-B187-3E47-87C7-54CAEA4894A5}"/>
              </a:ext>
            </a:extLst>
          </p:cNvPr>
          <p:cNvGraphicFramePr>
            <a:graphicFrameLocks noGrp="1"/>
          </p:cNvGraphicFramePr>
          <p:nvPr>
            <p:extLst>
              <p:ext uri="{D42A27DB-BD31-4B8C-83A1-F6EECF244321}">
                <p14:modId xmlns:p14="http://schemas.microsoft.com/office/powerpoint/2010/main" val="4292327722"/>
              </p:ext>
            </p:extLst>
          </p:nvPr>
        </p:nvGraphicFramePr>
        <p:xfrm>
          <a:off x="1014248" y="1574318"/>
          <a:ext cx="10163504" cy="3996165"/>
        </p:xfrm>
        <a:graphic>
          <a:graphicData uri="http://schemas.openxmlformats.org/drawingml/2006/table">
            <a:tbl>
              <a:tblPr firstRow="1" bandRow="1">
                <a:tableStyleId>{F5AB1C69-6EDB-4FF4-983F-18BD219EF322}</a:tableStyleId>
              </a:tblPr>
              <a:tblGrid>
                <a:gridCol w="7390073">
                  <a:extLst>
                    <a:ext uri="{9D8B030D-6E8A-4147-A177-3AD203B41FA5}">
                      <a16:colId xmlns:a16="http://schemas.microsoft.com/office/drawing/2014/main" val="2476933501"/>
                    </a:ext>
                  </a:extLst>
                </a:gridCol>
                <a:gridCol w="2773431">
                  <a:extLst>
                    <a:ext uri="{9D8B030D-6E8A-4147-A177-3AD203B41FA5}">
                      <a16:colId xmlns:a16="http://schemas.microsoft.com/office/drawing/2014/main" val="1548912746"/>
                    </a:ext>
                  </a:extLst>
                </a:gridCol>
              </a:tblGrid>
              <a:tr h="511824">
                <a:tc>
                  <a:txBody>
                    <a:bodyPr/>
                    <a:lstStyle/>
                    <a:p>
                      <a:pPr>
                        <a:spcAft>
                          <a:spcPts val="800"/>
                        </a:spcAft>
                      </a:pPr>
                      <a:r>
                        <a:rPr lang="en-US" sz="2000" dirty="0"/>
                        <a:t>Event</a:t>
                      </a:r>
                      <a:endParaRPr lang="en-US" sz="2000" dirty="0">
                        <a:latin typeface="Arial" panose="020B0604020202020204" pitchFamily="34" charset="0"/>
                        <a:cs typeface="Arial" panose="020B0604020202020204" pitchFamily="34" charset="0"/>
                      </a:endParaRPr>
                    </a:p>
                  </a:txBody>
                  <a:tcPr/>
                </a:tc>
                <a:tc>
                  <a:txBody>
                    <a:bodyPr/>
                    <a:lstStyle/>
                    <a:p>
                      <a:pPr algn="r">
                        <a:spcAft>
                          <a:spcPts val="800"/>
                        </a:spcAft>
                      </a:pPr>
                      <a:r>
                        <a:rPr lang="en-US" sz="2000" dirty="0"/>
                        <a:t>Date</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84777378"/>
                  </a:ext>
                </a:extLst>
              </a:tr>
              <a:tr h="511824">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2000" b="0" dirty="0"/>
                        <a:t>CD-0, Mission Need Approved</a:t>
                      </a:r>
                      <a:endParaRPr lang="en-US" sz="2000" b="0" dirty="0">
                        <a:latin typeface="Arial" panose="020B0604020202020204" pitchFamily="34" charset="0"/>
                        <a:cs typeface="Arial" panose="020B0604020202020204" pitchFamily="34" charset="0"/>
                      </a:endParaRPr>
                    </a:p>
                  </a:txBody>
                  <a:tcPr/>
                </a:tc>
                <a:tc>
                  <a:txBody>
                    <a:bodyPr/>
                    <a:lstStyle/>
                    <a:p>
                      <a:pPr algn="r">
                        <a:spcAft>
                          <a:spcPts val="800"/>
                        </a:spcAft>
                      </a:pPr>
                      <a:r>
                        <a:rPr lang="en-US" sz="2000" b="0" dirty="0"/>
                        <a:t>December 2019</a:t>
                      </a:r>
                      <a:endParaRPr lang="en-US" sz="2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92143428"/>
                  </a:ext>
                </a:extLst>
              </a:tr>
              <a:tr h="511824">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2000" b="0" dirty="0"/>
                        <a:t>DOE Site Selection Announced</a:t>
                      </a:r>
                      <a:endParaRPr lang="en-US" sz="2000" b="0" i="0" dirty="0">
                        <a:latin typeface="Arial" panose="020B0604020202020204" pitchFamily="34" charset="0"/>
                        <a:cs typeface="Arial" panose="020B0604020202020204" pitchFamily="34" charset="0"/>
                      </a:endParaRPr>
                    </a:p>
                  </a:txBody>
                  <a:tcPr/>
                </a:tc>
                <a:tc>
                  <a:txBody>
                    <a:bodyPr/>
                    <a:lstStyle/>
                    <a:p>
                      <a:pPr algn="r">
                        <a:spcAft>
                          <a:spcPts val="800"/>
                        </a:spcAft>
                      </a:pPr>
                      <a:r>
                        <a:rPr lang="en-US" sz="2000" b="0" dirty="0"/>
                        <a:t>January 2020</a:t>
                      </a:r>
                      <a:endParaRPr lang="en-US" sz="2000" b="0"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71193962"/>
                  </a:ext>
                </a:extLst>
              </a:tr>
              <a:tr h="511824">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2000" b="0" dirty="0"/>
                        <a:t>BNL - TJNAF Partnership Agreement Established</a:t>
                      </a:r>
                      <a:endParaRPr lang="en-US" sz="2000" b="0" dirty="0">
                        <a:latin typeface="Arial" panose="020B0604020202020204" pitchFamily="34" charset="0"/>
                        <a:cs typeface="Arial" panose="020B0604020202020204" pitchFamily="34" charset="0"/>
                      </a:endParaRPr>
                    </a:p>
                  </a:txBody>
                  <a:tcPr/>
                </a:tc>
                <a:tc>
                  <a:txBody>
                    <a:bodyPr/>
                    <a:lstStyle/>
                    <a:p>
                      <a:pPr algn="r">
                        <a:spcAft>
                          <a:spcPts val="800"/>
                        </a:spcAft>
                      </a:pPr>
                      <a:r>
                        <a:rPr lang="en-US" sz="2000" b="0" dirty="0"/>
                        <a:t>May 2020</a:t>
                      </a:r>
                      <a:endParaRPr lang="en-US" sz="2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8216189"/>
                  </a:ext>
                </a:extLst>
              </a:tr>
              <a:tr h="511824">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2000" b="0" dirty="0"/>
                        <a:t>CD-1, Alternative Selection and Cost Range Approved</a:t>
                      </a:r>
                      <a:endParaRPr lang="en-US" sz="2000" b="0" i="0" dirty="0">
                        <a:latin typeface="Arial" panose="020B0604020202020204" pitchFamily="34" charset="0"/>
                        <a:cs typeface="Arial" panose="020B0604020202020204" pitchFamily="34" charset="0"/>
                      </a:endParaRPr>
                    </a:p>
                  </a:txBody>
                  <a:tcPr/>
                </a:tc>
                <a:tc>
                  <a:txBody>
                    <a:bodyPr/>
                    <a:lstStyle/>
                    <a:p>
                      <a:pPr marL="0" marR="0" lvl="0" indent="0" algn="r" defTabSz="914400" rtl="0" eaLnBrk="1" fontAlgn="auto" latinLnBrk="0" hangingPunct="1">
                        <a:lnSpc>
                          <a:spcPct val="100000"/>
                        </a:lnSpc>
                        <a:spcBef>
                          <a:spcPts val="0"/>
                        </a:spcBef>
                        <a:spcAft>
                          <a:spcPts val="800"/>
                        </a:spcAft>
                        <a:buClrTx/>
                        <a:buSzTx/>
                        <a:buFontTx/>
                        <a:buNone/>
                        <a:tabLst/>
                        <a:defRPr/>
                      </a:pPr>
                      <a:r>
                        <a:rPr lang="en-US" sz="2000" b="0" dirty="0"/>
                        <a:t>June 2021</a:t>
                      </a:r>
                      <a:endParaRPr lang="en-US" sz="2000" b="0"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02212932"/>
                  </a:ext>
                </a:extLst>
              </a:tr>
              <a:tr h="479015">
                <a:tc>
                  <a:txBody>
                    <a:bodyPr/>
                    <a:lstStyle/>
                    <a:p>
                      <a:pPr marL="0" marR="0" lvl="0" indent="0"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7762875" algn="r"/>
                        </a:tabLst>
                        <a:defRPr/>
                      </a:pPr>
                      <a:r>
                        <a:rPr lang="en-US" sz="2000" b="1" dirty="0"/>
                        <a:t>CD-3A, Long Lead Procurement</a:t>
                      </a:r>
                      <a:endParaRPr lang="en-US" sz="2000" b="1" dirty="0">
                        <a:latin typeface="Arial" panose="020B0604020202020204" pitchFamily="34" charset="0"/>
                        <a:cs typeface="Arial" panose="020B0604020202020204" pitchFamily="34" charset="0"/>
                      </a:endParaRPr>
                    </a:p>
                  </a:txBody>
                  <a:tcPr/>
                </a:tc>
                <a:tc>
                  <a:txBody>
                    <a:bodyPr/>
                    <a:lstStyle/>
                    <a:p>
                      <a:pPr marL="0" marR="0" lvl="0" indent="0" algn="r" defTabSz="914400" rtl="0" eaLnBrk="1" fontAlgn="auto" latinLnBrk="0" hangingPunct="1">
                        <a:lnSpc>
                          <a:spcPct val="90000"/>
                        </a:lnSpc>
                        <a:spcBef>
                          <a:spcPts val="1000"/>
                        </a:spcBef>
                        <a:spcAft>
                          <a:spcPts val="800"/>
                        </a:spcAft>
                        <a:buClrTx/>
                        <a:buSzTx/>
                        <a:buFont typeface="Arial" panose="020B0604020202020204" pitchFamily="34" charset="0"/>
                        <a:buNone/>
                        <a:tabLst>
                          <a:tab pos="7762875" algn="r"/>
                        </a:tabLst>
                        <a:defRPr/>
                      </a:pPr>
                      <a:r>
                        <a:rPr lang="en-US" sz="2000" b="1" dirty="0"/>
                        <a:t>January 2024</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02889476"/>
                  </a:ext>
                </a:extLst>
              </a:tr>
              <a:tr h="479015">
                <a:tc>
                  <a:txBody>
                    <a:bodyPr/>
                    <a:lstStyle/>
                    <a:p>
                      <a:pPr marL="0" marR="0" lvl="0" indent="0"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7762875" algn="r"/>
                        </a:tabLst>
                        <a:defRPr/>
                      </a:pPr>
                      <a:r>
                        <a:rPr lang="en-US" sz="2000" b="1" dirty="0"/>
                        <a:t>CD-2/3, Performance Baseline/Construction Start</a:t>
                      </a:r>
                      <a:endParaRPr lang="en-US" sz="2000" b="1" dirty="0">
                        <a:latin typeface="Arial" panose="020B0604020202020204" pitchFamily="34" charset="0"/>
                        <a:cs typeface="Arial" panose="020B0604020202020204" pitchFamily="34" charset="0"/>
                      </a:endParaRPr>
                    </a:p>
                  </a:txBody>
                  <a:tcPr/>
                </a:tc>
                <a:tc>
                  <a:txBody>
                    <a:bodyPr/>
                    <a:lstStyle/>
                    <a:p>
                      <a:pPr marL="0" marR="0" lvl="0" indent="0" algn="r" defTabSz="914400" rtl="0" eaLnBrk="1" fontAlgn="auto" latinLnBrk="0" hangingPunct="1">
                        <a:lnSpc>
                          <a:spcPct val="90000"/>
                        </a:lnSpc>
                        <a:spcBef>
                          <a:spcPts val="1000"/>
                        </a:spcBef>
                        <a:spcAft>
                          <a:spcPts val="800"/>
                        </a:spcAft>
                        <a:buClrTx/>
                        <a:buSzTx/>
                        <a:buFont typeface="Arial" panose="020B0604020202020204" pitchFamily="34" charset="0"/>
                        <a:buNone/>
                        <a:tabLst>
                          <a:tab pos="7762875" algn="r"/>
                        </a:tabLst>
                        <a:defRPr/>
                      </a:pPr>
                      <a:r>
                        <a:rPr kumimoji="0" lang="en-US" sz="2000" b="1" u="none" strike="noStrike" kern="1200" cap="none" spc="0" normalizeH="0" baseline="0" noProof="0" dirty="0">
                          <a:ln>
                            <a:noFill/>
                          </a:ln>
                          <a:solidFill>
                            <a:prstClr val="black"/>
                          </a:solidFill>
                          <a:effectLst/>
                          <a:uLnTx/>
                          <a:uFillTx/>
                        </a:rPr>
                        <a:t>April 2025</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75421582"/>
                  </a:ext>
                </a:extLst>
              </a:tr>
              <a:tr h="479015">
                <a:tc>
                  <a:txBody>
                    <a:bodyPr/>
                    <a:lstStyle/>
                    <a:p>
                      <a:pPr marL="0" marR="0" lvl="0" indent="0"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7762875" algn="r"/>
                        </a:tabLst>
                        <a:defRPr/>
                      </a:pPr>
                      <a:r>
                        <a:rPr lang="en-US" sz="2000" b="1" dirty="0"/>
                        <a:t>RHIC Shut Down</a:t>
                      </a:r>
                      <a:endParaRPr lang="en-US" sz="2000" b="1" dirty="0">
                        <a:latin typeface="Arial" panose="020B0604020202020204" pitchFamily="34" charset="0"/>
                        <a:cs typeface="Arial" panose="020B0604020202020204" pitchFamily="34" charset="0"/>
                      </a:endParaRPr>
                    </a:p>
                  </a:txBody>
                  <a:tcPr/>
                </a:tc>
                <a:tc>
                  <a:txBody>
                    <a:bodyPr/>
                    <a:lstStyle/>
                    <a:p>
                      <a:pPr marL="0" marR="0" lvl="0" indent="0" algn="r" defTabSz="914400" rtl="0" eaLnBrk="1" fontAlgn="auto" latinLnBrk="0" hangingPunct="1">
                        <a:lnSpc>
                          <a:spcPct val="90000"/>
                        </a:lnSpc>
                        <a:spcBef>
                          <a:spcPts val="1000"/>
                        </a:spcBef>
                        <a:spcAft>
                          <a:spcPts val="800"/>
                        </a:spcAft>
                        <a:buClrTx/>
                        <a:buSzTx/>
                        <a:buFont typeface="Arial" panose="020B0604020202020204" pitchFamily="34" charset="0"/>
                        <a:buNone/>
                        <a:tabLst>
                          <a:tab pos="7762875" algn="r"/>
                        </a:tabLst>
                        <a:defRPr/>
                      </a:pPr>
                      <a:r>
                        <a:rPr kumimoji="0" lang="en-US" sz="2000" b="1" u="none" strike="noStrike" kern="1200" cap="none" spc="0" normalizeH="0" baseline="0" noProof="0" dirty="0">
                          <a:ln>
                            <a:noFill/>
                          </a:ln>
                          <a:solidFill>
                            <a:prstClr val="black"/>
                          </a:solidFill>
                          <a:effectLst/>
                          <a:uLnTx/>
                          <a:uFillTx/>
                        </a:rPr>
                        <a:t>June 2025</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89625869"/>
                  </a:ext>
                </a:extLst>
              </a:tr>
            </a:tbl>
          </a:graphicData>
        </a:graphic>
      </p:graphicFrame>
    </p:spTree>
    <p:extLst>
      <p:ext uri="{BB962C8B-B14F-4D97-AF65-F5344CB8AC3E}">
        <p14:creationId xmlns:p14="http://schemas.microsoft.com/office/powerpoint/2010/main" val="28229496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1FD11-0F87-A142-346D-C7D7A863A233}"/>
              </a:ext>
            </a:extLst>
          </p:cNvPr>
          <p:cNvSpPr>
            <a:spLocks noGrp="1"/>
          </p:cNvSpPr>
          <p:nvPr>
            <p:ph type="title"/>
          </p:nvPr>
        </p:nvSpPr>
        <p:spPr>
          <a:xfrm>
            <a:off x="4544414" y="-43700"/>
            <a:ext cx="7886700" cy="1070043"/>
          </a:xfrm>
        </p:spPr>
        <p:txBody>
          <a:bodyPr/>
          <a:lstStyle/>
          <a:p>
            <a:r>
              <a:rPr lang="en-US" dirty="0"/>
              <a:t>EIC Schedule</a:t>
            </a:r>
          </a:p>
        </p:txBody>
      </p:sp>
      <p:sp>
        <p:nvSpPr>
          <p:cNvPr id="4" name="Slide Number Placeholder 3">
            <a:extLst>
              <a:ext uri="{FF2B5EF4-FFF2-40B4-BE49-F238E27FC236}">
                <a16:creationId xmlns:a16="http://schemas.microsoft.com/office/drawing/2014/main" id="{FFD7AE37-3CC5-0809-AF30-FE7C95FEB064}"/>
              </a:ext>
            </a:extLst>
          </p:cNvPr>
          <p:cNvSpPr>
            <a:spLocks noGrp="1"/>
          </p:cNvSpPr>
          <p:nvPr>
            <p:ph type="sldNum" sz="quarter" idx="12"/>
          </p:nvPr>
        </p:nvSpPr>
        <p:spPr>
          <a:xfrm>
            <a:off x="6997212"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12</a:t>
            </a:fld>
            <a:endParaRPr lang="en-US" dirty="0"/>
          </a:p>
        </p:txBody>
      </p:sp>
      <p:pic>
        <p:nvPicPr>
          <p:cNvPr id="12" name="Picture 11">
            <a:extLst>
              <a:ext uri="{FF2B5EF4-FFF2-40B4-BE49-F238E27FC236}">
                <a16:creationId xmlns:a16="http://schemas.microsoft.com/office/drawing/2014/main" id="{2A45587C-96F5-C6DF-16B1-BAAA32AF52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3078" y="824772"/>
            <a:ext cx="10216054" cy="5352720"/>
          </a:xfrm>
          <a:prstGeom prst="rect">
            <a:avLst/>
          </a:prstGeom>
        </p:spPr>
      </p:pic>
      <p:sp>
        <p:nvSpPr>
          <p:cNvPr id="13" name="TextBox 12">
            <a:extLst>
              <a:ext uri="{FF2B5EF4-FFF2-40B4-BE49-F238E27FC236}">
                <a16:creationId xmlns:a16="http://schemas.microsoft.com/office/drawing/2014/main" id="{1EC12810-FDCC-150D-B90B-E22DD07C4D67}"/>
              </a:ext>
            </a:extLst>
          </p:cNvPr>
          <p:cNvSpPr txBox="1"/>
          <p:nvPr/>
        </p:nvSpPr>
        <p:spPr>
          <a:xfrm>
            <a:off x="6600081" y="1737493"/>
            <a:ext cx="1680854" cy="584775"/>
          </a:xfrm>
          <a:prstGeom prst="rect">
            <a:avLst/>
          </a:prstGeom>
          <a:solidFill>
            <a:srgbClr val="5B9BD5">
              <a:lumMod val="20000"/>
              <a:lumOff val="80000"/>
            </a:srgbClr>
          </a:solidFill>
        </p:spPr>
        <p:txBody>
          <a:bodyPr wrap="square" rtlCol="0">
            <a:spAutoFit/>
          </a:bodyPr>
          <a:lstStyle/>
          <a:p>
            <a:pPr algn="ctr" fontAlgn="auto">
              <a:spcBef>
                <a:spcPts val="0"/>
              </a:spcBef>
              <a:spcAft>
                <a:spcPts val="0"/>
              </a:spcAft>
              <a:defRPr/>
            </a:pPr>
            <a:r>
              <a:rPr lang="en-US" sz="1600" kern="0" dirty="0">
                <a:solidFill>
                  <a:prstClr val="black"/>
                </a:solidFill>
                <a:latin typeface="Calibri" panose="020F0502020204030204"/>
              </a:rPr>
              <a:t>Conclusion of RHIC Operations</a:t>
            </a:r>
          </a:p>
        </p:txBody>
      </p:sp>
      <p:cxnSp>
        <p:nvCxnSpPr>
          <p:cNvPr id="14" name="Straight Arrow Connector 13">
            <a:extLst>
              <a:ext uri="{FF2B5EF4-FFF2-40B4-BE49-F238E27FC236}">
                <a16:creationId xmlns:a16="http://schemas.microsoft.com/office/drawing/2014/main" id="{2EA37DE7-0DF4-B3C5-696A-6651A2627F1C}"/>
              </a:ext>
            </a:extLst>
          </p:cNvPr>
          <p:cNvCxnSpPr>
            <a:cxnSpLocks/>
          </p:cNvCxnSpPr>
          <p:nvPr/>
        </p:nvCxnSpPr>
        <p:spPr>
          <a:xfrm flipH="1" flipV="1">
            <a:off x="6066207" y="1385235"/>
            <a:ext cx="533874" cy="373848"/>
          </a:xfrm>
          <a:prstGeom prst="straightConnector1">
            <a:avLst/>
          </a:prstGeom>
          <a:noFill/>
          <a:ln w="19050" cap="flat" cmpd="sng" algn="ctr">
            <a:solidFill>
              <a:srgbClr val="00B0F0"/>
            </a:solidFill>
            <a:prstDash val="solid"/>
            <a:miter lim="800000"/>
            <a:tailEnd type="triangle"/>
          </a:ln>
          <a:effectLst/>
        </p:spPr>
      </p:cxnSp>
      <p:cxnSp>
        <p:nvCxnSpPr>
          <p:cNvPr id="15" name="Straight Connector 14">
            <a:extLst>
              <a:ext uri="{FF2B5EF4-FFF2-40B4-BE49-F238E27FC236}">
                <a16:creationId xmlns:a16="http://schemas.microsoft.com/office/drawing/2014/main" id="{37D78527-00CB-3695-85F7-799737E5596D}"/>
              </a:ext>
            </a:extLst>
          </p:cNvPr>
          <p:cNvCxnSpPr>
            <a:cxnSpLocks/>
          </p:cNvCxnSpPr>
          <p:nvPr/>
        </p:nvCxnSpPr>
        <p:spPr>
          <a:xfrm>
            <a:off x="6043040" y="1385235"/>
            <a:ext cx="0" cy="4231794"/>
          </a:xfrm>
          <a:prstGeom prst="line">
            <a:avLst/>
          </a:prstGeom>
          <a:noFill/>
          <a:ln w="22225" cap="flat" cmpd="sng" algn="ctr">
            <a:solidFill>
              <a:srgbClr val="00B0F0"/>
            </a:solidFill>
            <a:prstDash val="sysDot"/>
            <a:miter lim="800000"/>
          </a:ln>
          <a:effectLst/>
        </p:spPr>
      </p:cxnSp>
    </p:spTree>
    <p:extLst>
      <p:ext uri="{BB962C8B-B14F-4D97-AF65-F5344CB8AC3E}">
        <p14:creationId xmlns:p14="http://schemas.microsoft.com/office/powerpoint/2010/main" val="186292682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2057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Calibri" panose="020F0502020204030204" pitchFamily="34" charset="0"/>
            </a:endParaRPr>
          </a:p>
        </p:txBody>
      </p:sp>
      <p:sp>
        <p:nvSpPr>
          <p:cNvPr id="2" name="Slide Number Placeholder 1"/>
          <p:cNvSpPr>
            <a:spLocks noGrp="1"/>
          </p:cNvSpPr>
          <p:nvPr>
            <p:ph type="title"/>
          </p:nvPr>
        </p:nvSpPr>
        <p:spPr>
          <a:xfrm>
            <a:off x="1524000" y="6592568"/>
            <a:ext cx="2057400" cy="260515"/>
          </a:xfrm>
          <a:prstGeom prst="rect">
            <a:avLst/>
          </a:prstGeom>
        </p:spPr>
        <p:txBody>
          <a:bodyPr vert="horz" lIns="91440" tIns="45720" rIns="91440" bIns="45720" rtlCol="0" anchor="ctr"/>
          <a:lstStyle>
            <a:defPPr>
              <a:defRPr lang="en-US"/>
            </a:defPPr>
            <a:lvl1pPr marL="0" algn="l" defTabSz="914400" rtl="0" eaLnBrk="1" fontAlgn="auto" latinLnBrk="0" hangingPunct="1">
              <a:spcBef>
                <a:spcPct val="0"/>
              </a:spcBef>
              <a:spcAft>
                <a:spcPct val="0"/>
              </a:spcAft>
              <a:defRPr sz="1000" kern="1200">
                <a:solidFill>
                  <a:srgbClr val="106636"/>
                </a:solidFill>
                <a:latin typeface="Comic Sans MS"/>
                <a:ea typeface="+mn-ea"/>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t>13</a:t>
            </a:fld>
            <a:endParaRPr lang="en-US"/>
          </a:p>
        </p:txBody>
      </p:sp>
      <p:sp>
        <p:nvSpPr>
          <p:cNvPr id="7" name="TextBox 6">
            <a:extLst>
              <a:ext uri="{FF2B5EF4-FFF2-40B4-BE49-F238E27FC236}">
                <a16:creationId xmlns:a16="http://schemas.microsoft.com/office/drawing/2014/main" id="{B9CD6B24-D5B6-4C6B-A714-CB5FB4EC9FFC}"/>
              </a:ext>
            </a:extLst>
          </p:cNvPr>
          <p:cNvSpPr txBox="1"/>
          <p:nvPr/>
        </p:nvSpPr>
        <p:spPr>
          <a:xfrm flipH="1">
            <a:off x="2552700" y="179850"/>
            <a:ext cx="7129411" cy="584775"/>
          </a:xfrm>
          <a:prstGeom prst="rect">
            <a:avLst/>
          </a:prstGeom>
          <a:noFill/>
        </p:spPr>
        <p:txBody>
          <a:bodyPr wrap="square" rtlCol="0">
            <a:spAutoFit/>
          </a:bodyPr>
          <a:lstStyle/>
          <a:p>
            <a:r>
              <a:rPr lang="en-US" sz="3200">
                <a:solidFill>
                  <a:schemeClr val="bg1"/>
                </a:solidFill>
                <a:latin typeface="Arial" pitchFamily="34" charset="0"/>
                <a:cs typeface="Arial" pitchFamily="34" charset="0"/>
              </a:rPr>
              <a:t>The EIC is International At Its Core</a:t>
            </a:r>
          </a:p>
        </p:txBody>
      </p:sp>
      <p:sp>
        <p:nvSpPr>
          <p:cNvPr id="16" name="Title 1">
            <a:extLst>
              <a:ext uri="{FF2B5EF4-FFF2-40B4-BE49-F238E27FC236}">
                <a16:creationId xmlns:a16="http://schemas.microsoft.com/office/drawing/2014/main" id="{1F932DF8-EC0E-43D2-9C22-88470CCD835F}"/>
              </a:ext>
            </a:extLst>
          </p:cNvPr>
          <p:cNvSpPr txBox="1"/>
          <p:nvPr/>
        </p:nvSpPr>
        <p:spPr>
          <a:xfrm>
            <a:off x="963668" y="1027360"/>
            <a:ext cx="4583187" cy="1935870"/>
          </a:xfrm>
          <a:prstGeom prst="rect">
            <a:avLst/>
          </a:prstGeom>
          <a:ln>
            <a:solidFill>
              <a:schemeClr val="tx1"/>
            </a:solidFill>
          </a:ln>
        </p:spPr>
        <p:txBody>
          <a:bodyPr>
            <a:noAutofit/>
          </a:bodyPr>
          <a:lstStyle>
            <a:lvl1pPr algn="ctr" defTabSz="457200" rtl="0" eaLnBrk="1" latinLnBrk="0" hangingPunct="1">
              <a:spcBef>
                <a:spcPct val="0"/>
              </a:spcBef>
              <a:buNone/>
              <a:defRPr sz="3200" b="1" kern="1200">
                <a:solidFill>
                  <a:schemeClr val="tx1"/>
                </a:solidFill>
                <a:latin typeface="Arial" pitchFamily="34" charset="0"/>
                <a:ea typeface="+mj-ea"/>
                <a:cs typeface="Arial" pitchFamily="34" charset="0"/>
              </a:defRPr>
            </a:lvl1pPr>
          </a:lstStyle>
          <a:p>
            <a:r>
              <a:rPr lang="en-US" altLang="en-US" sz="1800" b="0"/>
              <a:t>EIC Users Group Formed in 2016  </a:t>
            </a:r>
          </a:p>
          <a:p>
            <a:r>
              <a:rPr lang="en-US" altLang="en-US" sz="1800" b="0">
                <a:solidFill>
                  <a:srgbClr val="0000FF"/>
                </a:solidFill>
              </a:rPr>
              <a:t>EICUG.ORG</a:t>
            </a:r>
          </a:p>
          <a:p>
            <a:pPr algn="l"/>
            <a:endParaRPr lang="is-IS" sz="800" b="0">
              <a:solidFill>
                <a:srgbClr val="0432FF"/>
              </a:solidFill>
            </a:endParaRPr>
          </a:p>
          <a:p>
            <a:pPr algn="l"/>
            <a:r>
              <a:rPr lang="is-IS" sz="1800" b="0"/>
              <a:t>Status January 2023:</a:t>
            </a:r>
          </a:p>
          <a:p>
            <a:pPr marL="285750" indent="-285750" algn="l">
              <a:buFont typeface="Arial" pitchFamily="34" charset="0"/>
              <a:buChar char="•"/>
              <a:tabLst>
                <a:tab pos="2740025" algn="r"/>
              </a:tabLst>
            </a:pPr>
            <a:r>
              <a:rPr lang="is-IS" sz="1800" b="0"/>
              <a:t>Collaborators	1379</a:t>
            </a:r>
          </a:p>
          <a:p>
            <a:pPr marL="285750" indent="-285750" algn="l">
              <a:buFont typeface="Arial" pitchFamily="34" charset="0"/>
              <a:buChar char="•"/>
              <a:tabLst>
                <a:tab pos="2740025" algn="r"/>
              </a:tabLst>
            </a:pPr>
            <a:r>
              <a:rPr lang="is-IS" sz="1800" b="0"/>
              <a:t>Institutions	269</a:t>
            </a:r>
          </a:p>
          <a:p>
            <a:pPr marL="285750" indent="-285750" algn="l">
              <a:buFont typeface="Arial" pitchFamily="34" charset="0"/>
              <a:buChar char="•"/>
              <a:tabLst>
                <a:tab pos="2740025" algn="r"/>
              </a:tabLst>
            </a:pPr>
            <a:r>
              <a:rPr lang="is-IS" sz="1800" b="0"/>
              <a:t>Countries	36</a:t>
            </a:r>
            <a:endParaRPr lang="en-US" sz="1800" b="0"/>
          </a:p>
        </p:txBody>
      </p:sp>
      <p:graphicFrame>
        <p:nvGraphicFramePr>
          <p:cNvPr id="11" name="Chart 10">
            <a:extLst>
              <a:ext uri="{FF2B5EF4-FFF2-40B4-BE49-F238E27FC236}">
                <a16:creationId xmlns:a16="http://schemas.microsoft.com/office/drawing/2014/main" id="{EE4D4FA9-EA2C-488E-B484-7700C47016BC}"/>
              </a:ext>
            </a:extLst>
          </p:cNvPr>
          <p:cNvGraphicFramePr/>
          <p:nvPr>
            <p:extLst>
              <p:ext uri="{D42A27DB-BD31-4B8C-83A1-F6EECF244321}">
                <p14:modId xmlns:p14="http://schemas.microsoft.com/office/powerpoint/2010/main" val="1627003510"/>
              </p:ext>
            </p:extLst>
          </p:nvPr>
        </p:nvGraphicFramePr>
        <p:xfrm>
          <a:off x="6438727" y="3142593"/>
          <a:ext cx="4363105" cy="3341719"/>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Chart, pie chart&#10;&#10;Description automatically generated">
            <a:extLst>
              <a:ext uri="{FF2B5EF4-FFF2-40B4-BE49-F238E27FC236}">
                <a16:creationId xmlns:a16="http://schemas.microsoft.com/office/drawing/2014/main" id="{7459E5EF-6AE1-5E4D-A8EE-E94D34F5A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9208" y="970175"/>
            <a:ext cx="3769961" cy="2133004"/>
          </a:xfrm>
          <a:prstGeom prst="rect">
            <a:avLst/>
          </a:prstGeom>
        </p:spPr>
      </p:pic>
      <p:pic>
        <p:nvPicPr>
          <p:cNvPr id="13" name="Picture 12">
            <a:extLst>
              <a:ext uri="{FF2B5EF4-FFF2-40B4-BE49-F238E27FC236}">
                <a16:creationId xmlns:a16="http://schemas.microsoft.com/office/drawing/2014/main" id="{D120E008-2D55-7B49-98A3-8F3F602CB5A9}"/>
              </a:ext>
            </a:extLst>
          </p:cNvPr>
          <p:cNvPicPr>
            <a:picLocks noChangeAspect="1"/>
          </p:cNvPicPr>
          <p:nvPr/>
        </p:nvPicPr>
        <p:blipFill>
          <a:blip r:embed="rId5"/>
          <a:stretch>
            <a:fillRect/>
          </a:stretch>
        </p:blipFill>
        <p:spPr>
          <a:xfrm>
            <a:off x="819807" y="3040070"/>
            <a:ext cx="4933468" cy="3230595"/>
          </a:xfrm>
          <a:prstGeom prst="rect">
            <a:avLst/>
          </a:prstGeom>
        </p:spPr>
      </p:pic>
    </p:spTree>
    <p:extLst>
      <p:ext uri="{BB962C8B-B14F-4D97-AF65-F5344CB8AC3E}">
        <p14:creationId xmlns:p14="http://schemas.microsoft.com/office/powerpoint/2010/main" val="2025898940"/>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E55D-14B3-B2A9-B619-B8D8E53D349E}"/>
              </a:ext>
            </a:extLst>
          </p:cNvPr>
          <p:cNvSpPr>
            <a:spLocks noGrp="1"/>
          </p:cNvSpPr>
          <p:nvPr>
            <p:ph type="title"/>
          </p:nvPr>
        </p:nvSpPr>
        <p:spPr>
          <a:xfrm>
            <a:off x="1232338" y="102664"/>
            <a:ext cx="9144000" cy="584669"/>
          </a:xfrm>
        </p:spPr>
        <p:txBody>
          <a:bodyPr>
            <a:normAutofit fontScale="90000"/>
          </a:bodyPr>
          <a:lstStyle/>
          <a:p>
            <a:pPr algn="ctr"/>
            <a:r>
              <a:rPr lang="en-US" i="0" dirty="0">
                <a:latin typeface="+mn-lt"/>
              </a:rPr>
              <a:t>The EIC User Group</a:t>
            </a:r>
          </a:p>
        </p:txBody>
      </p:sp>
      <p:pic>
        <p:nvPicPr>
          <p:cNvPr id="4" name="Picture 3" descr="Chart, bar chart&#10;&#10;Description automatically generated">
            <a:extLst>
              <a:ext uri="{FF2B5EF4-FFF2-40B4-BE49-F238E27FC236}">
                <a16:creationId xmlns:a16="http://schemas.microsoft.com/office/drawing/2014/main" id="{742F79F7-6017-DEA7-1ABB-B094394C6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378" y="1970109"/>
            <a:ext cx="4971960" cy="4358453"/>
          </a:xfrm>
          <a:prstGeom prst="rect">
            <a:avLst/>
          </a:prstGeom>
        </p:spPr>
      </p:pic>
      <p:pic>
        <p:nvPicPr>
          <p:cNvPr id="6" name="Picture 5" descr="Chart, histogram&#10;&#10;Description automatically generated">
            <a:extLst>
              <a:ext uri="{FF2B5EF4-FFF2-40B4-BE49-F238E27FC236}">
                <a16:creationId xmlns:a16="http://schemas.microsoft.com/office/drawing/2014/main" id="{5AA382AD-4742-EDEC-3805-4AD6E514B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396" y="1934452"/>
            <a:ext cx="5053310" cy="4429765"/>
          </a:xfrm>
          <a:prstGeom prst="rect">
            <a:avLst/>
          </a:prstGeom>
        </p:spPr>
      </p:pic>
      <p:sp>
        <p:nvSpPr>
          <p:cNvPr id="7" name="TextBox 6">
            <a:extLst>
              <a:ext uri="{FF2B5EF4-FFF2-40B4-BE49-F238E27FC236}">
                <a16:creationId xmlns:a16="http://schemas.microsoft.com/office/drawing/2014/main" id="{55063420-2F0F-154A-1543-009FC7E7FD2C}"/>
              </a:ext>
            </a:extLst>
          </p:cNvPr>
          <p:cNvSpPr txBox="1"/>
          <p:nvPr/>
        </p:nvSpPr>
        <p:spPr>
          <a:xfrm flipH="1">
            <a:off x="3000834" y="2599341"/>
            <a:ext cx="2803504" cy="323165"/>
          </a:xfrm>
          <a:prstGeom prst="rect">
            <a:avLst/>
          </a:prstGeom>
          <a:noFill/>
        </p:spPr>
        <p:txBody>
          <a:bodyPr wrap="square" rtlCol="0">
            <a:spAutoFit/>
          </a:bodyPr>
          <a:lstStyle/>
          <a:p>
            <a:r>
              <a:rPr lang="en-US" sz="1500" dirty="0"/>
              <a:t>EIC Users by Country</a:t>
            </a:r>
          </a:p>
        </p:txBody>
      </p:sp>
      <p:sp>
        <p:nvSpPr>
          <p:cNvPr id="9" name="TextBox 8">
            <a:extLst>
              <a:ext uri="{FF2B5EF4-FFF2-40B4-BE49-F238E27FC236}">
                <a16:creationId xmlns:a16="http://schemas.microsoft.com/office/drawing/2014/main" id="{461D2F1A-33A7-0E82-08E8-8246E1356409}"/>
              </a:ext>
            </a:extLst>
          </p:cNvPr>
          <p:cNvSpPr txBox="1"/>
          <p:nvPr/>
        </p:nvSpPr>
        <p:spPr>
          <a:xfrm flipH="1">
            <a:off x="7269348" y="2599341"/>
            <a:ext cx="2803504" cy="323165"/>
          </a:xfrm>
          <a:prstGeom prst="rect">
            <a:avLst/>
          </a:prstGeom>
          <a:noFill/>
        </p:spPr>
        <p:txBody>
          <a:bodyPr wrap="square" rtlCol="0">
            <a:spAutoFit/>
          </a:bodyPr>
          <a:lstStyle/>
          <a:p>
            <a:r>
              <a:rPr lang="en-US" sz="1500" dirty="0"/>
              <a:t>EIC Institutions by Country</a:t>
            </a:r>
          </a:p>
        </p:txBody>
      </p:sp>
      <p:sp>
        <p:nvSpPr>
          <p:cNvPr id="3" name="TextBox 2">
            <a:extLst>
              <a:ext uri="{FF2B5EF4-FFF2-40B4-BE49-F238E27FC236}">
                <a16:creationId xmlns:a16="http://schemas.microsoft.com/office/drawing/2014/main" id="{5AF92C82-AD2A-37CE-D5EB-EB4FD06745CC}"/>
              </a:ext>
            </a:extLst>
          </p:cNvPr>
          <p:cNvSpPr txBox="1"/>
          <p:nvPr/>
        </p:nvSpPr>
        <p:spPr>
          <a:xfrm flipH="1">
            <a:off x="490525" y="1193828"/>
            <a:ext cx="11488549" cy="461665"/>
          </a:xfrm>
          <a:prstGeom prst="rect">
            <a:avLst/>
          </a:prstGeom>
          <a:noFill/>
        </p:spPr>
        <p:txBody>
          <a:bodyPr wrap="square" rtlCol="0">
            <a:spAutoFit/>
          </a:bodyPr>
          <a:lstStyle/>
          <a:p>
            <a:r>
              <a:rPr lang="en-US" sz="2400" dirty="0"/>
              <a:t>There are now &gt;1370 EIC Highly Active Users from 269 Institutions in 36 countries</a:t>
            </a:r>
          </a:p>
        </p:txBody>
      </p:sp>
      <p:sp>
        <p:nvSpPr>
          <p:cNvPr id="5" name="Slide Number Placeholder 4">
            <a:extLst>
              <a:ext uri="{FF2B5EF4-FFF2-40B4-BE49-F238E27FC236}">
                <a16:creationId xmlns:a16="http://schemas.microsoft.com/office/drawing/2014/main" id="{A6302A72-582A-985F-F502-A0F425E4B13F}"/>
              </a:ext>
            </a:extLst>
          </p:cNvPr>
          <p:cNvSpPr>
            <a:spLocks noGrp="1"/>
          </p:cNvSpPr>
          <p:nvPr>
            <p:ph type="sldNum" sz="quarter" idx="12"/>
          </p:nvPr>
        </p:nvSpPr>
        <p:spPr>
          <a:xfrm>
            <a:off x="0" y="6592567"/>
            <a:ext cx="2057400" cy="260515"/>
          </a:xfrm>
          <a:prstGeom prst="rect">
            <a:avLst/>
          </a:prstGeom>
        </p:spPr>
        <p:txBody>
          <a:bodyPr vert="horz" lIns="91440" tIns="45720" rIns="91440" bIns="45720" rtlCol="0" anchor="ctr"/>
          <a:lstStyle>
            <a:defPPr>
              <a:defRPr lang="en-US"/>
            </a:defPPr>
            <a:lvl1pPr marL="0" algn="l" defTabSz="914400" rtl="0" eaLnBrk="1" fontAlgn="auto" latinLnBrk="0" hangingPunct="1">
              <a:spcBef>
                <a:spcPts val="0"/>
              </a:spcBef>
              <a:spcAft>
                <a:spcPts val="0"/>
              </a:spcAft>
              <a:defRPr sz="1000" kern="1200">
                <a:solidFill>
                  <a:srgbClr val="106636"/>
                </a:solidFill>
                <a:latin typeface="Comic Sans MS"/>
                <a:ea typeface="+mn-ea"/>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14</a:t>
            </a:fld>
            <a:endParaRPr lang="en-US"/>
          </a:p>
        </p:txBody>
      </p:sp>
      <p:cxnSp>
        <p:nvCxnSpPr>
          <p:cNvPr id="13" name="Straight Arrow Connector 12">
            <a:extLst>
              <a:ext uri="{FF2B5EF4-FFF2-40B4-BE49-F238E27FC236}">
                <a16:creationId xmlns:a16="http://schemas.microsoft.com/office/drawing/2014/main" id="{D84F8A78-2E86-FE1B-95CC-E60A3EFCAAA2}"/>
              </a:ext>
            </a:extLst>
          </p:cNvPr>
          <p:cNvCxnSpPr>
            <a:cxnSpLocks/>
          </p:cNvCxnSpPr>
          <p:nvPr/>
        </p:nvCxnSpPr>
        <p:spPr>
          <a:xfrm flipH="1">
            <a:off x="7104087" y="3429000"/>
            <a:ext cx="400299" cy="15114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C0C1D4E-E035-D62A-0167-6EAFFB1466C6}"/>
              </a:ext>
            </a:extLst>
          </p:cNvPr>
          <p:cNvCxnSpPr>
            <a:cxnSpLocks/>
          </p:cNvCxnSpPr>
          <p:nvPr/>
        </p:nvCxnSpPr>
        <p:spPr>
          <a:xfrm flipH="1">
            <a:off x="7252390" y="3935495"/>
            <a:ext cx="798534" cy="10049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A182547-3AF7-2ED6-5216-5EA46C996D4C}"/>
              </a:ext>
            </a:extLst>
          </p:cNvPr>
          <p:cNvCxnSpPr>
            <a:cxnSpLocks/>
          </p:cNvCxnSpPr>
          <p:nvPr/>
        </p:nvCxnSpPr>
        <p:spPr>
          <a:xfrm flipH="1">
            <a:off x="7714448" y="4389331"/>
            <a:ext cx="1151965" cy="6726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F0C7A55-C58F-BA94-A8C2-B391C75CEB6D}"/>
              </a:ext>
            </a:extLst>
          </p:cNvPr>
          <p:cNvSpPr txBox="1"/>
          <p:nvPr/>
        </p:nvSpPr>
        <p:spPr>
          <a:xfrm>
            <a:off x="7644402" y="3213111"/>
            <a:ext cx="813043" cy="369332"/>
          </a:xfrm>
          <a:prstGeom prst="rect">
            <a:avLst/>
          </a:prstGeom>
          <a:noFill/>
        </p:spPr>
        <p:txBody>
          <a:bodyPr wrap="none" rtlCol="0">
            <a:spAutoFit/>
          </a:bodyPr>
          <a:lstStyle/>
          <a:p>
            <a:r>
              <a:rPr lang="en-US" dirty="0"/>
              <a:t>Japan</a:t>
            </a:r>
          </a:p>
        </p:txBody>
      </p:sp>
      <p:sp>
        <p:nvSpPr>
          <p:cNvPr id="26" name="TextBox 25">
            <a:extLst>
              <a:ext uri="{FF2B5EF4-FFF2-40B4-BE49-F238E27FC236}">
                <a16:creationId xmlns:a16="http://schemas.microsoft.com/office/drawing/2014/main" id="{B5508731-9779-9795-CBA5-EBE46F18290C}"/>
              </a:ext>
            </a:extLst>
          </p:cNvPr>
          <p:cNvSpPr txBox="1"/>
          <p:nvPr/>
        </p:nvSpPr>
        <p:spPr>
          <a:xfrm>
            <a:off x="8100945" y="3582443"/>
            <a:ext cx="787395" cy="369332"/>
          </a:xfrm>
          <a:prstGeom prst="rect">
            <a:avLst/>
          </a:prstGeom>
          <a:noFill/>
        </p:spPr>
        <p:txBody>
          <a:bodyPr wrap="none" rtlCol="0">
            <a:spAutoFit/>
          </a:bodyPr>
          <a:lstStyle/>
          <a:p>
            <a:r>
              <a:rPr lang="en-US" dirty="0"/>
              <a:t>China</a:t>
            </a:r>
          </a:p>
        </p:txBody>
      </p:sp>
      <p:sp>
        <p:nvSpPr>
          <p:cNvPr id="27" name="TextBox 26">
            <a:extLst>
              <a:ext uri="{FF2B5EF4-FFF2-40B4-BE49-F238E27FC236}">
                <a16:creationId xmlns:a16="http://schemas.microsoft.com/office/drawing/2014/main" id="{BC2E04DE-115E-FFE9-9E12-F24EB27BDFA6}"/>
              </a:ext>
            </a:extLst>
          </p:cNvPr>
          <p:cNvSpPr txBox="1"/>
          <p:nvPr/>
        </p:nvSpPr>
        <p:spPr>
          <a:xfrm>
            <a:off x="8819702" y="4084120"/>
            <a:ext cx="684803" cy="369332"/>
          </a:xfrm>
          <a:prstGeom prst="rect">
            <a:avLst/>
          </a:prstGeom>
          <a:noFill/>
        </p:spPr>
        <p:txBody>
          <a:bodyPr wrap="none" rtlCol="0">
            <a:spAutoFit/>
          </a:bodyPr>
          <a:lstStyle/>
          <a:p>
            <a:r>
              <a:rPr lang="en-US" dirty="0"/>
              <a:t>ROK</a:t>
            </a:r>
          </a:p>
        </p:txBody>
      </p:sp>
    </p:spTree>
    <p:extLst>
      <p:ext uri="{BB962C8B-B14F-4D97-AF65-F5344CB8AC3E}">
        <p14:creationId xmlns:p14="http://schemas.microsoft.com/office/powerpoint/2010/main" val="92809648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C2DDE-845D-EDE0-3FF8-513858535607}"/>
              </a:ext>
            </a:extLst>
          </p:cNvPr>
          <p:cNvSpPr>
            <a:spLocks noGrp="1"/>
          </p:cNvSpPr>
          <p:nvPr>
            <p:ph type="title"/>
          </p:nvPr>
        </p:nvSpPr>
        <p:spPr>
          <a:xfrm>
            <a:off x="-189188" y="476763"/>
            <a:ext cx="12213021" cy="642156"/>
          </a:xfrm>
        </p:spPr>
        <p:txBody>
          <a:bodyPr>
            <a:noAutofit/>
          </a:bodyPr>
          <a:lstStyle/>
          <a:p>
            <a:pPr algn="ctr">
              <a:spcAft>
                <a:spcPts val="4000"/>
              </a:spcAft>
            </a:pPr>
            <a:r>
              <a:rPr lang="en-US" sz="2800" b="0"/>
              <a:t>And the Governance is Being Envisioned Accordingly</a:t>
            </a:r>
            <a:br>
              <a:rPr lang="en-US" sz="2800" b="0"/>
            </a:br>
            <a:br>
              <a:rPr lang="en-US" sz="2800" b="0"/>
            </a:br>
            <a:r>
              <a:rPr lang="en-US" sz="2800" b="0">
                <a:solidFill>
                  <a:schemeClr val="tx1"/>
                </a:solidFill>
              </a:rPr>
              <a:t>The EIC Advisory Board </a:t>
            </a:r>
          </a:p>
        </p:txBody>
      </p:sp>
      <p:graphicFrame>
        <p:nvGraphicFramePr>
          <p:cNvPr id="5" name="Table 4">
            <a:extLst>
              <a:ext uri="{FF2B5EF4-FFF2-40B4-BE49-F238E27FC236}">
                <a16:creationId xmlns:a16="http://schemas.microsoft.com/office/drawing/2014/main" id="{B60D9F03-2392-41CC-1711-8AC91FE4505E}"/>
              </a:ext>
            </a:extLst>
          </p:cNvPr>
          <p:cNvGraphicFramePr>
            <a:graphicFrameLocks noGrp="1"/>
          </p:cNvGraphicFramePr>
          <p:nvPr>
            <p:extLst>
              <p:ext uri="{D42A27DB-BD31-4B8C-83A1-F6EECF244321}">
                <p14:modId xmlns:p14="http://schemas.microsoft.com/office/powerpoint/2010/main" val="4234095257"/>
              </p:ext>
            </p:extLst>
          </p:nvPr>
        </p:nvGraphicFramePr>
        <p:xfrm>
          <a:off x="2155658" y="1554310"/>
          <a:ext cx="7880684" cy="4150395"/>
        </p:xfrm>
        <a:graphic>
          <a:graphicData uri="http://schemas.openxmlformats.org/drawingml/2006/table">
            <a:tbl>
              <a:tblPr firstRow="1" bandRow="1">
                <a:tableStyleId>{5C22544A-7EE6-4342-B048-85BDC9FD1C3A}</a:tableStyleId>
              </a:tblPr>
              <a:tblGrid>
                <a:gridCol w="3678413">
                  <a:extLst>
                    <a:ext uri="{9D8B030D-6E8A-4147-A177-3AD203B41FA5}">
                      <a16:colId xmlns:a16="http://schemas.microsoft.com/office/drawing/2014/main" val="2035943255"/>
                    </a:ext>
                  </a:extLst>
                </a:gridCol>
                <a:gridCol w="4202271">
                  <a:extLst>
                    <a:ext uri="{9D8B030D-6E8A-4147-A177-3AD203B41FA5}">
                      <a16:colId xmlns:a16="http://schemas.microsoft.com/office/drawing/2014/main" val="573902672"/>
                    </a:ext>
                  </a:extLst>
                </a:gridCol>
              </a:tblGrid>
              <a:tr h="522513">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Name</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Affiliation</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18704536"/>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Stuart Henderson, Chair</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TJNAF, USA</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457992940"/>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Diego Bettoni</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INFN, Italy</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907389534"/>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Paul Kearns</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 ANL, USA</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3598275668"/>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Mike Lamont</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CERN, Switzerland</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3441292821"/>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Reynald Pain</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IN2P3/CNRS, France</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4107673879"/>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Franck Sabatié</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CEA, France</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98219987"/>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Nigel Smith</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TRIUMF, Canada</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3226282298"/>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Mark Thomson</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STFC, United Kingdom</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114491951"/>
                  </a:ext>
                </a:extLst>
              </a:tr>
              <a:tr h="396122">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Mike Witherell</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marL="0" marR="0">
                        <a:lnSpc>
                          <a:spcPct val="107000"/>
                        </a:lnSpc>
                        <a:spcBef>
                          <a:spcPct val="0"/>
                        </a:spcBef>
                        <a:spcAft>
                          <a:spcPts val="800"/>
                        </a:spcAft>
                      </a:pPr>
                      <a:r>
                        <a:rPr lang="en-US" sz="2000">
                          <a:effectLst/>
                          <a:latin typeface="Calibri" panose="020F0502020204030204" pitchFamily="34" charset="0"/>
                          <a:cs typeface="Calibri" panose="020F0502020204030204" pitchFamily="34" charset="0"/>
                        </a:rPr>
                        <a:t>LBNL, USA</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anchor="b"/>
                </a:tc>
                <a:extLst>
                  <a:ext uri="{0D108BD9-81ED-4DB2-BD59-A6C34878D82A}">
                    <a16:rowId xmlns:a16="http://schemas.microsoft.com/office/drawing/2014/main" val="971159045"/>
                  </a:ext>
                </a:extLst>
              </a:tr>
            </a:tbl>
          </a:graphicData>
        </a:graphic>
      </p:graphicFrame>
      <p:sp>
        <p:nvSpPr>
          <p:cNvPr id="6" name="TextBox 5">
            <a:extLst>
              <a:ext uri="{FF2B5EF4-FFF2-40B4-BE49-F238E27FC236}">
                <a16:creationId xmlns:a16="http://schemas.microsoft.com/office/drawing/2014/main" id="{E28746CD-BDFA-F39B-0A90-2755BE50891D}"/>
              </a:ext>
            </a:extLst>
          </p:cNvPr>
          <p:cNvSpPr txBox="1"/>
          <p:nvPr/>
        </p:nvSpPr>
        <p:spPr>
          <a:xfrm>
            <a:off x="1849821" y="5763484"/>
            <a:ext cx="9098837" cy="461665"/>
          </a:xfrm>
          <a:prstGeom prst="rect">
            <a:avLst/>
          </a:prstGeom>
          <a:noFill/>
        </p:spPr>
        <p:txBody>
          <a:bodyPr wrap="none" rtlCol="0">
            <a:spAutoFit/>
          </a:bodyPr>
          <a:lstStyle/>
          <a:p>
            <a:r>
              <a:rPr lang="en-US" sz="2400"/>
              <a:t>Laboratory and National Program Leaders from Around the World</a:t>
            </a:r>
          </a:p>
        </p:txBody>
      </p:sp>
      <p:sp>
        <p:nvSpPr>
          <p:cNvPr id="7" name="Content Placeholder 6">
            <a:extLst>
              <a:ext uri="{FF2B5EF4-FFF2-40B4-BE49-F238E27FC236}">
                <a16:creationId xmlns:a16="http://schemas.microsoft.com/office/drawing/2014/main" id="{0C5A1896-7A58-CD94-6508-3E27FDDAFD0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3545027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1BC5A-4D2A-3FA2-7EE4-C1751A3C5BC1}"/>
              </a:ext>
            </a:extLst>
          </p:cNvPr>
          <p:cNvSpPr>
            <a:spLocks noGrp="1"/>
          </p:cNvSpPr>
          <p:nvPr>
            <p:ph type="title"/>
          </p:nvPr>
        </p:nvSpPr>
        <p:spPr/>
        <p:txBody>
          <a:bodyPr>
            <a:normAutofit fontScale="90000"/>
          </a:bodyPr>
          <a:lstStyle/>
          <a:p>
            <a:r>
              <a:rPr lang="en-US"/>
              <a:t>International Contributions to the Electron-Ion Collider</a:t>
            </a:r>
          </a:p>
        </p:txBody>
      </p:sp>
      <p:sp>
        <p:nvSpPr>
          <p:cNvPr id="3" name="Content Placeholder 2">
            <a:extLst>
              <a:ext uri="{FF2B5EF4-FFF2-40B4-BE49-F238E27FC236}">
                <a16:creationId xmlns:a16="http://schemas.microsoft.com/office/drawing/2014/main" id="{05355432-15A2-2519-6B61-4F7D90BAAEAC}"/>
              </a:ext>
            </a:extLst>
          </p:cNvPr>
          <p:cNvSpPr>
            <a:spLocks noGrp="1"/>
          </p:cNvSpPr>
          <p:nvPr>
            <p:ph idx="1"/>
          </p:nvPr>
        </p:nvSpPr>
        <p:spPr/>
        <p:txBody>
          <a:bodyPr>
            <a:normAutofit/>
          </a:bodyPr>
          <a:lstStyle/>
          <a:p>
            <a:pPr>
              <a:spcAft>
                <a:spcPts val="1200"/>
              </a:spcAft>
            </a:pPr>
            <a:r>
              <a:rPr lang="en-US"/>
              <a:t>The EIC Project is also envisioning international contributions to the EIC detector of approximately $100M, and contributions to the accelerator of approximately $50M</a:t>
            </a:r>
          </a:p>
          <a:p>
            <a:pPr lvl="1">
              <a:spcAft>
                <a:spcPts val="1200"/>
              </a:spcAft>
            </a:pPr>
            <a:r>
              <a:rPr lang="en-US"/>
              <a:t>About half of these contributions have already been notionally identified by international collaborators</a:t>
            </a:r>
          </a:p>
          <a:p>
            <a:pPr>
              <a:spcAft>
                <a:spcPts val="1200"/>
              </a:spcAft>
            </a:pPr>
            <a:r>
              <a:rPr lang="en-US"/>
              <a:t>The body being established to coordinate such contributions in analogy with the way this is handled at CERN is a Resource Review Board (RRB), the first meeting of which will occur next month (April 2023)</a:t>
            </a:r>
          </a:p>
        </p:txBody>
      </p:sp>
    </p:spTree>
    <p:extLst>
      <p:ext uri="{BB962C8B-B14F-4D97-AF65-F5344CB8AC3E}">
        <p14:creationId xmlns:p14="http://schemas.microsoft.com/office/powerpoint/2010/main" val="340571445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4AEED1A-2488-D381-EB3A-B8A4F8B11329}"/>
              </a:ext>
            </a:extLst>
          </p:cNvPr>
          <p:cNvGraphicFramePr>
            <a:graphicFrameLocks noGrp="1"/>
          </p:cNvGraphicFramePr>
          <p:nvPr>
            <p:extLst>
              <p:ext uri="{D42A27DB-BD31-4B8C-83A1-F6EECF244321}">
                <p14:modId xmlns:p14="http://schemas.microsoft.com/office/powerpoint/2010/main" val="1027019947"/>
              </p:ext>
            </p:extLst>
          </p:nvPr>
        </p:nvGraphicFramePr>
        <p:xfrm>
          <a:off x="441432" y="655483"/>
          <a:ext cx="11282805" cy="6183236"/>
        </p:xfrm>
        <a:graphic>
          <a:graphicData uri="http://schemas.openxmlformats.org/drawingml/2006/table">
            <a:tbl>
              <a:tblPr firstRow="1" bandRow="1">
                <a:tableStyleId>{EB344D84-9AFB-497E-A393-DC336BA19D2E}</a:tableStyleId>
              </a:tblPr>
              <a:tblGrid>
                <a:gridCol w="2129752">
                  <a:extLst>
                    <a:ext uri="{9D8B030D-6E8A-4147-A177-3AD203B41FA5}">
                      <a16:colId xmlns:a16="http://schemas.microsoft.com/office/drawing/2014/main" val="509822105"/>
                    </a:ext>
                  </a:extLst>
                </a:gridCol>
                <a:gridCol w="5205743">
                  <a:extLst>
                    <a:ext uri="{9D8B030D-6E8A-4147-A177-3AD203B41FA5}">
                      <a16:colId xmlns:a16="http://schemas.microsoft.com/office/drawing/2014/main" val="2638027031"/>
                    </a:ext>
                  </a:extLst>
                </a:gridCol>
                <a:gridCol w="1729212">
                  <a:extLst>
                    <a:ext uri="{9D8B030D-6E8A-4147-A177-3AD203B41FA5}">
                      <a16:colId xmlns:a16="http://schemas.microsoft.com/office/drawing/2014/main" val="889312097"/>
                    </a:ext>
                  </a:extLst>
                </a:gridCol>
                <a:gridCol w="2218098">
                  <a:extLst>
                    <a:ext uri="{9D8B030D-6E8A-4147-A177-3AD203B41FA5}">
                      <a16:colId xmlns:a16="http://schemas.microsoft.com/office/drawing/2014/main" val="224347489"/>
                    </a:ext>
                  </a:extLst>
                </a:gridCol>
              </a:tblGrid>
              <a:tr h="197334">
                <a:tc>
                  <a:txBody>
                    <a:bodyPr/>
                    <a:lstStyle/>
                    <a:p>
                      <a:pPr algn="l" fontAlgn="b"/>
                      <a:r>
                        <a:rPr lang="en-US" sz="1400" u="none" strike="noStrike">
                          <a:effectLst/>
                        </a:rPr>
                        <a:t>Name </a:t>
                      </a:r>
                      <a:endParaRPr lang="en-US" sz="1400" b="1" i="0" u="none" strike="noStrike">
                        <a:solidFill>
                          <a:srgbClr val="000000"/>
                        </a:solidFill>
                        <a:effectLst/>
                        <a:latin typeface="Calibri" panose="020F0502020204030204" pitchFamily="34" charset="0"/>
                      </a:endParaRPr>
                    </a:p>
                  </a:txBody>
                  <a:tcPr marT="18288" marB="18288" anchor="b"/>
                </a:tc>
                <a:tc>
                  <a:txBody>
                    <a:bodyPr/>
                    <a:lstStyle/>
                    <a:p>
                      <a:pPr algn="l" fontAlgn="b"/>
                      <a:r>
                        <a:rPr lang="en-US" sz="1400" u="none" strike="noStrike">
                          <a:effectLst/>
                        </a:rPr>
                        <a:t>Affiliation</a:t>
                      </a:r>
                      <a:endParaRPr lang="en-US" sz="1400" b="1" i="0" u="none" strike="noStrike">
                        <a:solidFill>
                          <a:srgbClr val="000000"/>
                        </a:solidFill>
                        <a:effectLst/>
                        <a:latin typeface="Calibri" panose="020F0502020204030204" pitchFamily="34" charset="0"/>
                      </a:endParaRPr>
                    </a:p>
                  </a:txBody>
                  <a:tcPr marT="18288" marB="18288" anchor="b"/>
                </a:tc>
                <a:tc>
                  <a:txBody>
                    <a:bodyPr/>
                    <a:lstStyle/>
                    <a:p>
                      <a:pPr algn="ctr" fontAlgn="b"/>
                      <a:r>
                        <a:rPr lang="en-US" sz="1400" u="none" strike="noStrike">
                          <a:effectLst/>
                        </a:rPr>
                        <a:t>Country</a:t>
                      </a:r>
                      <a:endParaRPr lang="en-US" sz="1400" b="1" i="0" u="none" strike="noStrike">
                        <a:solidFill>
                          <a:srgbClr val="000000"/>
                        </a:solidFill>
                        <a:effectLst/>
                        <a:latin typeface="Calibri" panose="020F0502020204030204" pitchFamily="34" charset="0"/>
                      </a:endParaRPr>
                    </a:p>
                  </a:txBody>
                  <a:tcPr marT="18288" marB="18288" anchor="b"/>
                </a:tc>
                <a:tc>
                  <a:txBody>
                    <a:bodyPr/>
                    <a:lstStyle/>
                    <a:p>
                      <a:pPr algn="ctr" fontAlgn="b"/>
                      <a:r>
                        <a:rPr lang="en-US" sz="1400" u="none" strike="noStrike">
                          <a:effectLst/>
                        </a:rPr>
                        <a:t>Funding Agency/PI</a:t>
                      </a:r>
                      <a:endParaRPr lang="en-US" sz="1400" b="1" i="0" u="none" strike="noStrike">
                        <a:solidFill>
                          <a:srgbClr val="000000"/>
                        </a:solidFill>
                        <a:effectLst/>
                        <a:latin typeface="Calibri" panose="020F0502020204030204" pitchFamily="34" charset="0"/>
                      </a:endParaRPr>
                    </a:p>
                  </a:txBody>
                  <a:tcPr marT="18288" marB="18288" anchor="b"/>
                </a:tc>
                <a:extLst>
                  <a:ext uri="{0D108BD9-81ED-4DB2-BD59-A6C34878D82A}">
                    <a16:rowId xmlns:a16="http://schemas.microsoft.com/office/drawing/2014/main" val="2885227035"/>
                  </a:ext>
                </a:extLst>
              </a:tr>
              <a:tr h="356325">
                <a:tc>
                  <a:txBody>
                    <a:bodyPr/>
                    <a:lstStyle/>
                    <a:p>
                      <a:pPr algn="l" fontAlgn="b"/>
                      <a:r>
                        <a:rPr lang="en-US" sz="1400" u="none" strike="noStrike" err="1">
                          <a:effectLst/>
                        </a:rPr>
                        <a:t>Hayotsyan, Sargis</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State Science Committee of Armenia</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Armenia</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2416036301"/>
                  </a:ext>
                </a:extLst>
              </a:tr>
              <a:tr h="356325">
                <a:tc>
                  <a:txBody>
                    <a:bodyPr/>
                    <a:lstStyle/>
                    <a:p>
                      <a:pPr algn="l" fontAlgn="b"/>
                      <a:r>
                        <a:rPr lang="en-US" sz="1400" u="none" strike="noStrike">
                          <a:effectLst/>
                        </a:rPr>
                        <a:t>Samson, Claire</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Canada Foundation for Innovation (CFI)</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Canada</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141411344"/>
                  </a:ext>
                </a:extLst>
              </a:tr>
              <a:tr h="356325">
                <a:tc>
                  <a:txBody>
                    <a:bodyPr/>
                    <a:lstStyle/>
                    <a:p>
                      <a:pPr algn="l" fontAlgn="b"/>
                      <a:r>
                        <a:rPr lang="en-US" sz="1400" u="none" strike="noStrike" err="1">
                          <a:effectLst/>
                        </a:rPr>
                        <a:t>Vyšinka ,Marek </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Ministry of Education, Youth and Sports</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Czech Republic</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946343162"/>
                  </a:ext>
                </a:extLst>
              </a:tr>
              <a:tr h="587109">
                <a:tc>
                  <a:txBody>
                    <a:bodyPr/>
                    <a:lstStyle/>
                    <a:p>
                      <a:pPr algn="l" fontAlgn="t"/>
                      <a:r>
                        <a:rPr lang="en-US" sz="1400" u="none" strike="noStrike">
                          <a:effectLst/>
                        </a:rPr>
                        <a:t>Sabatie, Franck</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t"/>
                      <a:r>
                        <a:rPr lang="fr-FR" sz="1400" u="none" strike="noStrike">
                          <a:effectLst/>
                        </a:rPr>
                        <a:t>Institut de Recherche sur les </a:t>
                      </a:r>
                      <a:br>
                        <a:rPr lang="fr-FR" sz="1400" u="none" strike="noStrike">
                          <a:effectLst/>
                        </a:rPr>
                      </a:br>
                      <a:r>
                        <a:rPr lang="fr-FR" sz="1400" u="none" strike="noStrike">
                          <a:effectLst/>
                        </a:rPr>
                        <a:t>Lois Fondamentales de l’Univers (Irfu-SPhN), CEA-Saclay</a:t>
                      </a:r>
                      <a:endParaRPr lang="fr-FR" sz="1400" b="0" i="0" u="none" strike="noStrike">
                        <a:solidFill>
                          <a:srgbClr val="000000"/>
                        </a:solidFill>
                        <a:effectLst/>
                        <a:latin typeface="Calibri" panose="020F0502020204030204" pitchFamily="34" charset="0"/>
                      </a:endParaRPr>
                    </a:p>
                  </a:txBody>
                  <a:tcPr marT="18288" marB="18288" anchor="ctr"/>
                </a:tc>
                <a:tc>
                  <a:txBody>
                    <a:bodyPr/>
                    <a:lstStyle/>
                    <a:p>
                      <a:pPr algn="ctr" fontAlgn="t"/>
                      <a:r>
                        <a:rPr lang="en-US" sz="1400" u="none" strike="noStrike">
                          <a:effectLst/>
                        </a:rPr>
                        <a:t>France</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t"/>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776413004"/>
                  </a:ext>
                </a:extLst>
              </a:tr>
              <a:tr h="197334">
                <a:tc>
                  <a:txBody>
                    <a:bodyPr/>
                    <a:lstStyle/>
                    <a:p>
                      <a:pPr algn="l" fontAlgn="b"/>
                      <a:r>
                        <a:rPr lang="en-US" sz="1400" u="none" strike="noStrike">
                          <a:effectLst/>
                        </a:rPr>
                        <a:t>Grasso, Marcella</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IN2P3/CNRS</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France</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535527343"/>
                  </a:ext>
                </a:extLst>
              </a:tr>
              <a:tr h="197334">
                <a:tc>
                  <a:txBody>
                    <a:bodyPr/>
                    <a:lstStyle/>
                    <a:p>
                      <a:pPr algn="l" fontAlgn="b"/>
                      <a:r>
                        <a:rPr lang="en-US" sz="1400" u="none" strike="noStrike" err="1">
                          <a:effectLst/>
                        </a:rPr>
                        <a:t>Lucotte, Arnaud </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IN2P3/CNRS</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France</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1486896273"/>
                  </a:ext>
                </a:extLst>
              </a:tr>
              <a:tr h="392221">
                <a:tc>
                  <a:txBody>
                    <a:bodyPr/>
                    <a:lstStyle/>
                    <a:p>
                      <a:pPr algn="l" fontAlgn="b"/>
                      <a:r>
                        <a:rPr lang="en-US" sz="1400" u="none" strike="noStrike">
                          <a:effectLst/>
                        </a:rPr>
                        <a:t>Bettoni, Diego</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b"/>
                      <a:r>
                        <a:rPr lang="it-IT" sz="1400" u="none" strike="noStrike">
                          <a:effectLst/>
                        </a:rPr>
                        <a:t>Instituto Nazionale de Fisica Nucleare (INFN)</a:t>
                      </a:r>
                      <a:endParaRPr lang="it-IT"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Italy</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1753605654"/>
                  </a:ext>
                </a:extLst>
              </a:tr>
              <a:tr h="392221">
                <a:tc>
                  <a:txBody>
                    <a:bodyPr/>
                    <a:lstStyle/>
                    <a:p>
                      <a:pPr algn="l" fontAlgn="b"/>
                      <a:r>
                        <a:rPr lang="en-US" sz="1400" u="none" strike="noStrike">
                          <a:effectLst/>
                        </a:rPr>
                        <a:t>Nania, Rosario</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b"/>
                      <a:r>
                        <a:rPr lang="it-IT" sz="1400" u="none" strike="noStrike">
                          <a:effectLst/>
                        </a:rPr>
                        <a:t>Instituto Nazionale de Fisica Nucleare (INFN)</a:t>
                      </a:r>
                      <a:endParaRPr lang="it-IT"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Italy</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1206517076"/>
                  </a:ext>
                </a:extLst>
              </a:tr>
              <a:tr h="587109">
                <a:tc>
                  <a:txBody>
                    <a:bodyPr/>
                    <a:lstStyle/>
                    <a:p>
                      <a:pPr algn="l" fontAlgn="b"/>
                      <a:r>
                        <a:rPr lang="en-US" sz="1400" u="none" strike="noStrike">
                          <a:effectLst/>
                        </a:rPr>
                        <a:t>Moon, Young Kun</a:t>
                      </a:r>
                      <a:endParaRPr lang="en-US" sz="1400" b="0" i="0" u="none" strike="noStrike">
                        <a:solidFill>
                          <a:srgbClr val="FF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Research Promotion Division at the Ministry of </a:t>
                      </a:r>
                      <a:br>
                        <a:rPr lang="en-US" sz="1400" u="none" strike="noStrike">
                          <a:effectLst/>
                        </a:rPr>
                      </a:br>
                      <a:r>
                        <a:rPr lang="en-US" sz="1400" u="none" strike="noStrike">
                          <a:effectLst/>
                        </a:rPr>
                        <a:t>Science and ICT</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ctr"/>
                      <a:r>
                        <a:rPr lang="en-US" sz="1400" u="none" strike="noStrike">
                          <a:effectLst/>
                        </a:rPr>
                        <a:t>Korea</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4040405912"/>
                  </a:ext>
                </a:extLst>
              </a:tr>
              <a:tr h="781996">
                <a:tc>
                  <a:txBody>
                    <a:bodyPr/>
                    <a:lstStyle/>
                    <a:p>
                      <a:pPr algn="l" fontAlgn="t"/>
                      <a:r>
                        <a:rPr lang="en-US" sz="1400" u="none" strike="noStrike">
                          <a:effectLst/>
                        </a:rPr>
                        <a:t>Gaczyński, Mateusz </a:t>
                      </a:r>
                      <a:endParaRPr lang="en-US" sz="1400" b="0" i="0" u="none" strike="noStrike">
                        <a:solidFill>
                          <a:srgbClr val="FF0000"/>
                        </a:solidFill>
                        <a:effectLst/>
                        <a:latin typeface="Calibri" panose="020F0502020204030204" pitchFamily="34" charset="0"/>
                      </a:endParaRPr>
                    </a:p>
                  </a:txBody>
                  <a:tcPr marT="18288" marB="18288" anchor="ctr"/>
                </a:tc>
                <a:tc>
                  <a:txBody>
                    <a:bodyPr/>
                    <a:lstStyle/>
                    <a:p>
                      <a:pPr algn="l" fontAlgn="t"/>
                      <a:r>
                        <a:rPr lang="en-US" sz="1400" u="none" strike="noStrike">
                          <a:effectLst/>
                        </a:rPr>
                        <a:t>Department of Innovation and Development, </a:t>
                      </a:r>
                      <a:br>
                        <a:rPr lang="en-US" sz="1400" u="none" strike="noStrike">
                          <a:effectLst/>
                        </a:rPr>
                      </a:br>
                      <a:r>
                        <a:rPr lang="en-US" sz="1400" u="none" strike="noStrike">
                          <a:effectLst/>
                        </a:rPr>
                        <a:t>Ministry of Science and Higher Education</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t"/>
                      <a:r>
                        <a:rPr lang="en-US" sz="1400" u="none" strike="noStrike">
                          <a:effectLst/>
                        </a:rPr>
                        <a:t>Poland</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t"/>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1480147993"/>
                  </a:ext>
                </a:extLst>
              </a:tr>
              <a:tr h="197334">
                <a:tc>
                  <a:txBody>
                    <a:bodyPr/>
                    <a:lstStyle/>
                    <a:p>
                      <a:pPr algn="l" fontAlgn="b"/>
                      <a:r>
                        <a:rPr lang="en-US" sz="1400" u="none" strike="noStrike">
                          <a:effectLst/>
                        </a:rPr>
                        <a:t>Ka, Oumar</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Cheikh Anta Diop University</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Senegal</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N/A</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96528544"/>
                  </a:ext>
                </a:extLst>
              </a:tr>
              <a:tr h="197334">
                <a:tc>
                  <a:txBody>
                    <a:bodyPr/>
                    <a:lstStyle/>
                    <a:p>
                      <a:pPr algn="l" fontAlgn="b"/>
                      <a:r>
                        <a:rPr lang="en-US" sz="1400" u="none" strike="noStrike">
                          <a:effectLst/>
                        </a:rPr>
                        <a:t>Nxomani, Clifford</a:t>
                      </a:r>
                      <a:endParaRPr lang="en-US" sz="1400" b="0" i="0" u="none" strike="noStrike">
                        <a:solidFill>
                          <a:srgbClr val="FF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National Research Foundation</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South Africa</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2964332624"/>
                  </a:ext>
                </a:extLst>
              </a:tr>
              <a:tr h="392221">
                <a:tc>
                  <a:txBody>
                    <a:bodyPr/>
                    <a:lstStyle/>
                    <a:p>
                      <a:pPr algn="l" fontAlgn="b"/>
                      <a:r>
                        <a:rPr lang="en-US" sz="1400" u="none" strike="noStrike">
                          <a:effectLst/>
                        </a:rPr>
                        <a:t>Blaire, Grahme</a:t>
                      </a:r>
                      <a:endParaRPr lang="en-US" sz="1400" b="0" i="0" u="none" strike="noStrike">
                        <a:solidFill>
                          <a:srgbClr val="FF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UK Science and Technology Facilities Council (STFC)</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United Kingdom</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3305133074"/>
                  </a:ext>
                </a:extLst>
              </a:tr>
              <a:tr h="392221">
                <a:tc>
                  <a:txBody>
                    <a:bodyPr/>
                    <a:lstStyle/>
                    <a:p>
                      <a:pPr algn="l" fontAlgn="b"/>
                      <a:r>
                        <a:rPr lang="en-US" sz="1400" u="none" strike="noStrike">
                          <a:effectLst/>
                        </a:rPr>
                        <a:t>Hiscock, Jenny</a:t>
                      </a:r>
                      <a:endParaRPr lang="en-US" sz="1400" b="0" i="0" u="none" strike="noStrike">
                        <a:solidFill>
                          <a:srgbClr val="FF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UK Science and Technology Facilities Council (STFC)</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United Kingdom</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1227310368"/>
                  </a:ext>
                </a:extLst>
              </a:tr>
              <a:tr h="197334">
                <a:tc>
                  <a:txBody>
                    <a:bodyPr/>
                    <a:lstStyle/>
                    <a:p>
                      <a:pPr algn="l" fontAlgn="b"/>
                      <a:r>
                        <a:rPr lang="en-US" sz="1400" u="none" strike="noStrike">
                          <a:effectLst/>
                        </a:rPr>
                        <a:t>Hallman, Timothy</a:t>
                      </a:r>
                      <a:endParaRPr lang="en-US" sz="1400" b="0" i="0" u="none" strike="noStrike">
                        <a:solidFill>
                          <a:srgbClr val="FF0000"/>
                        </a:solidFill>
                        <a:effectLst/>
                        <a:latin typeface="Calibri" panose="020F0502020204030204" pitchFamily="34" charset="0"/>
                      </a:endParaRPr>
                    </a:p>
                  </a:txBody>
                  <a:tcPr marT="18288" marB="18288" anchor="ctr"/>
                </a:tc>
                <a:tc>
                  <a:txBody>
                    <a:bodyPr/>
                    <a:lstStyle/>
                    <a:p>
                      <a:pPr algn="l" fontAlgn="b"/>
                      <a:r>
                        <a:rPr lang="en-US" sz="1400" u="none" strike="noStrike">
                          <a:effectLst/>
                        </a:rPr>
                        <a:t>DOE Office of Nuclear Physics</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United States</a:t>
                      </a:r>
                      <a:endParaRPr lang="en-US" sz="1400" b="0" i="0" u="none" strike="noStrike">
                        <a:solidFill>
                          <a:srgbClr val="000000"/>
                        </a:solidFill>
                        <a:effectLst/>
                        <a:latin typeface="Calibri" panose="020F0502020204030204" pitchFamily="34" charset="0"/>
                      </a:endParaRPr>
                    </a:p>
                  </a:txBody>
                  <a:tcPr marT="18288" marB="18288" anchor="ctr"/>
                </a:tc>
                <a:tc>
                  <a:txBody>
                    <a:bodyPr/>
                    <a:lstStyle/>
                    <a:p>
                      <a:pPr algn="ctr" fontAlgn="b"/>
                      <a:r>
                        <a:rPr lang="en-US" sz="1400" u="none" strike="noStrike">
                          <a:effectLst/>
                        </a:rPr>
                        <a:t>Funding Agency</a:t>
                      </a:r>
                      <a:endParaRPr lang="en-US" sz="1400" b="0" i="0" u="none" strike="noStrike">
                        <a:solidFill>
                          <a:srgbClr val="000000"/>
                        </a:solidFill>
                        <a:effectLst/>
                        <a:latin typeface="Calibri" panose="020F0502020204030204" pitchFamily="34" charset="0"/>
                      </a:endParaRPr>
                    </a:p>
                  </a:txBody>
                  <a:tcPr marT="18288" marB="18288" anchor="ctr"/>
                </a:tc>
                <a:extLst>
                  <a:ext uri="{0D108BD9-81ED-4DB2-BD59-A6C34878D82A}">
                    <a16:rowId xmlns:a16="http://schemas.microsoft.com/office/drawing/2014/main" val="1091313430"/>
                  </a:ext>
                </a:extLst>
              </a:tr>
            </a:tbl>
          </a:graphicData>
        </a:graphic>
      </p:graphicFrame>
      <p:sp>
        <p:nvSpPr>
          <p:cNvPr id="2" name="Title 1">
            <a:extLst>
              <a:ext uri="{FF2B5EF4-FFF2-40B4-BE49-F238E27FC236}">
                <a16:creationId xmlns:a16="http://schemas.microsoft.com/office/drawing/2014/main" id="{16011C2D-F24F-EACB-0AC1-846D493BCA53}"/>
              </a:ext>
            </a:extLst>
          </p:cNvPr>
          <p:cNvSpPr>
            <a:spLocks noGrp="1"/>
          </p:cNvSpPr>
          <p:nvPr>
            <p:ph type="title"/>
          </p:nvPr>
        </p:nvSpPr>
        <p:spPr/>
        <p:txBody>
          <a:bodyPr>
            <a:noAutofit/>
          </a:bodyPr>
          <a:lstStyle/>
          <a:p>
            <a:r>
              <a:rPr lang="en-US" sz="2400"/>
              <a:t>First EIC Resource Review Board To Discuss International Contributions</a:t>
            </a:r>
          </a:p>
        </p:txBody>
      </p:sp>
    </p:spTree>
    <p:extLst>
      <p:ext uri="{BB962C8B-B14F-4D97-AF65-F5344CB8AC3E}">
        <p14:creationId xmlns:p14="http://schemas.microsoft.com/office/powerpoint/2010/main" val="159793613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1" name="TextBox 7"/>
          <p:cNvSpPr txBox="1">
            <a:spLocks noChangeArrowheads="1"/>
          </p:cNvSpPr>
          <p:nvPr/>
        </p:nvSpPr>
        <p:spPr bwMode="auto">
          <a:xfrm>
            <a:off x="6710082" y="2287329"/>
            <a:ext cx="23833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400">
                <a:solidFill>
                  <a:schemeClr val="bg1"/>
                </a:solidFill>
              </a:rPr>
              <a:t>TeO</a:t>
            </a:r>
            <a:r>
              <a:rPr lang="en-US" altLang="en-US" sz="1400" baseline="-25000">
                <a:solidFill>
                  <a:schemeClr val="bg1"/>
                </a:solidFill>
              </a:rPr>
              <a:t>2</a:t>
            </a:r>
            <a:r>
              <a:rPr lang="en-US" altLang="en-US" sz="1400">
                <a:solidFill>
                  <a:schemeClr val="bg1"/>
                </a:solidFill>
              </a:rPr>
              <a:t> Crystals from CUORE</a:t>
            </a:r>
          </a:p>
        </p:txBody>
      </p:sp>
      <p:pic>
        <p:nvPicPr>
          <p:cNvPr id="13" name="Picture 12" descr="Diagram&#10;&#10;Description automatically generated">
            <a:extLst>
              <a:ext uri="{FF2B5EF4-FFF2-40B4-BE49-F238E27FC236}">
                <a16:creationId xmlns:a16="http://schemas.microsoft.com/office/drawing/2014/main" id="{71291B04-8040-455C-A01A-FF5294C47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1255" y="3670197"/>
            <a:ext cx="1771969" cy="2713544"/>
          </a:xfrm>
          <a:prstGeom prst="rect">
            <a:avLst/>
          </a:prstGeom>
        </p:spPr>
      </p:pic>
      <p:pic>
        <p:nvPicPr>
          <p:cNvPr id="15" name="Picture 14" descr="A picture containing indoor, refrigerator, sitting, table&#10;&#10;Description automatically generated">
            <a:extLst>
              <a:ext uri="{FF2B5EF4-FFF2-40B4-BE49-F238E27FC236}">
                <a16:creationId xmlns:a16="http://schemas.microsoft.com/office/drawing/2014/main" id="{EB0ECBFA-067A-421F-9C91-D8166ACB2918}"/>
              </a:ext>
            </a:extLst>
          </p:cNvPr>
          <p:cNvPicPr>
            <a:picLocks noChangeAspect="1"/>
          </p:cNvPicPr>
          <p:nvPr/>
        </p:nvPicPr>
        <p:blipFill>
          <a:blip r:embed="rId3">
            <a:extLst>
              <a:ext uri="{28A0092B-C50C-407E-A947-70E740481C1C}">
                <a14:useLocalDpi xmlns:a14="http://schemas.microsoft.com/office/drawing/2010/main" val="0"/>
              </a:ext>
            </a:extLst>
          </a:blip>
          <a:srcRect l="12808"/>
          <a:stretch>
            <a:fillRect/>
          </a:stretch>
        </p:blipFill>
        <p:spPr>
          <a:xfrm>
            <a:off x="7831352" y="3720473"/>
            <a:ext cx="1912522" cy="2473148"/>
          </a:xfrm>
          <a:prstGeom prst="rect">
            <a:avLst/>
          </a:prstGeom>
        </p:spPr>
      </p:pic>
      <p:pic>
        <p:nvPicPr>
          <p:cNvPr id="16" name="Image" descr="Image">
            <a:extLst>
              <a:ext uri="{FF2B5EF4-FFF2-40B4-BE49-F238E27FC236}">
                <a16:creationId xmlns:a16="http://schemas.microsoft.com/office/drawing/2014/main" id="{2E3C76D3-9D0B-4882-B471-BDA64005E8EE}"/>
              </a:ext>
            </a:extLst>
          </p:cNvPr>
          <p:cNvPicPr>
            <a:picLocks noChangeAspect="1"/>
          </p:cNvPicPr>
          <p:nvPr/>
        </p:nvPicPr>
        <p:blipFill>
          <a:blip r:embed="rId4"/>
          <a:stretch>
            <a:fillRect/>
          </a:stretch>
        </p:blipFill>
        <p:spPr>
          <a:xfrm>
            <a:off x="5588013" y="4314324"/>
            <a:ext cx="2075958" cy="1492867"/>
          </a:xfrm>
          <a:prstGeom prst="rect">
            <a:avLst/>
          </a:prstGeom>
          <a:ln w="12700">
            <a:miter lim="400000"/>
          </a:ln>
        </p:spPr>
      </p:pic>
      <p:sp>
        <p:nvSpPr>
          <p:cNvPr id="3" name="TextBox 2">
            <a:extLst>
              <a:ext uri="{FF2B5EF4-FFF2-40B4-BE49-F238E27FC236}">
                <a16:creationId xmlns:a16="http://schemas.microsoft.com/office/drawing/2014/main" id="{E25A785D-AF8F-49E4-B6F7-E6C79CF28209}"/>
              </a:ext>
            </a:extLst>
          </p:cNvPr>
          <p:cNvSpPr txBox="1"/>
          <p:nvPr/>
        </p:nvSpPr>
        <p:spPr>
          <a:xfrm>
            <a:off x="4500814" y="5835844"/>
            <a:ext cx="3368423" cy="707886"/>
          </a:xfrm>
          <a:prstGeom prst="rect">
            <a:avLst/>
          </a:prstGeom>
          <a:noFill/>
        </p:spPr>
        <p:txBody>
          <a:bodyPr wrap="none" rtlCol="0">
            <a:spAutoFit/>
          </a:bodyPr>
          <a:lstStyle/>
          <a:p>
            <a:r>
              <a:rPr lang="en-US" sz="2000"/>
              <a:t>Potential Partners:</a:t>
            </a:r>
            <a:br>
              <a:rPr lang="en-US" sz="2000"/>
            </a:br>
            <a:r>
              <a:rPr lang="en-US" sz="2000"/>
              <a:t>Italy, Canada, and Germany</a:t>
            </a:r>
          </a:p>
        </p:txBody>
      </p:sp>
      <p:sp>
        <p:nvSpPr>
          <p:cNvPr id="6" name="Title 5">
            <a:extLst>
              <a:ext uri="{FF2B5EF4-FFF2-40B4-BE49-F238E27FC236}">
                <a16:creationId xmlns:a16="http://schemas.microsoft.com/office/drawing/2014/main" id="{E29AEBF2-1CF0-947A-0F2A-95D2171229BD}"/>
              </a:ext>
            </a:extLst>
          </p:cNvPr>
          <p:cNvSpPr>
            <a:spLocks noGrp="1"/>
          </p:cNvSpPr>
          <p:nvPr>
            <p:ph type="title"/>
          </p:nvPr>
        </p:nvSpPr>
        <p:spPr/>
        <p:txBody>
          <a:bodyPr>
            <a:noAutofit/>
          </a:bodyPr>
          <a:lstStyle/>
          <a:p>
            <a:r>
              <a:rPr lang="en-US" sz="2800"/>
              <a:t>Status of The Other Priority of the 2015 Long Range Plan for Nuclear Science: Neutrinoless Double Beta Decay </a:t>
            </a:r>
          </a:p>
        </p:txBody>
      </p:sp>
      <p:sp>
        <p:nvSpPr>
          <p:cNvPr id="7" name="Content Placeholder 6">
            <a:extLst>
              <a:ext uri="{FF2B5EF4-FFF2-40B4-BE49-F238E27FC236}">
                <a16:creationId xmlns:a16="http://schemas.microsoft.com/office/drawing/2014/main" id="{AF21C654-C447-C8B7-C5FF-42B9195DB726}"/>
              </a:ext>
            </a:extLst>
          </p:cNvPr>
          <p:cNvSpPr>
            <a:spLocks noGrp="1"/>
          </p:cNvSpPr>
          <p:nvPr>
            <p:ph sz="half" idx="1"/>
          </p:nvPr>
        </p:nvSpPr>
        <p:spPr/>
        <p:txBody>
          <a:bodyPr/>
          <a:lstStyle/>
          <a:p>
            <a:r>
              <a:rPr lang="en-US"/>
              <a:t>Between IRA funding and NP Program Funding, approximately $12.8 M allocated to the three technologies being explored LEGEND 1000, nEXO, and CUPID since FY 2020.</a:t>
            </a:r>
          </a:p>
          <a:p>
            <a:r>
              <a:rPr lang="en-US"/>
              <a:t>Additional resources provided by international partners</a:t>
            </a:r>
          </a:p>
          <a:p>
            <a:r>
              <a:rPr lang="en-US"/>
              <a:t>Inability to procure isotopes from Russia is having a severe, existential impact</a:t>
            </a:r>
          </a:p>
          <a:p>
            <a:r>
              <a:rPr lang="en-US"/>
              <a:t>The next DBD international summit is April 27, 2023 at SNOLab in Canada.</a:t>
            </a:r>
          </a:p>
          <a:p>
            <a:r>
              <a:rPr lang="en-US"/>
              <a:t>NP is thinking about options to demonstrate a proof-of-principle isotope procurement test</a:t>
            </a:r>
          </a:p>
        </p:txBody>
      </p:sp>
      <p:sp>
        <p:nvSpPr>
          <p:cNvPr id="8" name="Content Placeholder 7">
            <a:extLst>
              <a:ext uri="{FF2B5EF4-FFF2-40B4-BE49-F238E27FC236}">
                <a16:creationId xmlns:a16="http://schemas.microsoft.com/office/drawing/2014/main" id="{C75BAB41-234D-3392-0D0D-2D79F87BE731}"/>
              </a:ext>
            </a:extLst>
          </p:cNvPr>
          <p:cNvSpPr>
            <a:spLocks noGrp="1"/>
          </p:cNvSpPr>
          <p:nvPr>
            <p:ph sz="half" idx="2"/>
          </p:nvPr>
        </p:nvSpPr>
        <p:spPr/>
        <p:txBody>
          <a:bodyPr/>
          <a:lstStyle/>
          <a:p>
            <a:pPr marL="53975" indent="0">
              <a:buNone/>
            </a:pPr>
            <a:r>
              <a:rPr lang="en-US" b="1"/>
              <a:t>Three Proposed Technologies</a:t>
            </a:r>
          </a:p>
          <a:p>
            <a:pPr lvl="1">
              <a:buClrTx/>
              <a:buFont typeface="Courier New" panose="02070309020205020404" pitchFamily="49" charset="0"/>
              <a:buChar char="o"/>
            </a:pPr>
            <a:r>
              <a:rPr lang="en-US"/>
              <a:t>Scintillating bolometry (</a:t>
            </a:r>
            <a:r>
              <a:rPr lang="en-US" b="1"/>
              <a:t>CUPID</a:t>
            </a:r>
            <a:r>
              <a:rPr lang="en-US"/>
              <a:t>, </a:t>
            </a:r>
            <a:r>
              <a:rPr lang="en-US" baseline="30000"/>
              <a:t>100</a:t>
            </a:r>
            <a:r>
              <a:rPr lang="en-US"/>
              <a:t>Mo enriched Li</a:t>
            </a:r>
            <a:r>
              <a:rPr lang="en-US" baseline="-25000"/>
              <a:t>2</a:t>
            </a:r>
            <a:r>
              <a:rPr lang="en-US"/>
              <a:t>Mo</a:t>
            </a:r>
            <a:r>
              <a:rPr lang="en-US" baseline="-25000"/>
              <a:t>4</a:t>
            </a:r>
            <a:r>
              <a:rPr lang="en-US"/>
              <a:t> crystals)</a:t>
            </a:r>
          </a:p>
          <a:p>
            <a:pPr lvl="1">
              <a:buClrTx/>
              <a:buFont typeface="Courier New" panose="02070309020205020404" pitchFamily="49" charset="0"/>
              <a:buChar char="o"/>
            </a:pPr>
            <a:r>
              <a:rPr lang="en-US"/>
              <a:t>Enriched </a:t>
            </a:r>
            <a:r>
              <a:rPr lang="en-US" baseline="30000"/>
              <a:t>76</a:t>
            </a:r>
            <a:r>
              <a:rPr lang="en-US"/>
              <a:t>Ge crystals (</a:t>
            </a:r>
            <a:r>
              <a:rPr lang="en-US" b="1"/>
              <a:t>LEGEND-1000</a:t>
            </a:r>
            <a:r>
              <a:rPr lang="en-US"/>
              <a:t>, drifted charge, point contact detectors)</a:t>
            </a:r>
          </a:p>
          <a:p>
            <a:pPr lvl="1">
              <a:buClrTx/>
              <a:buFont typeface="Courier New" panose="02070309020205020404" pitchFamily="49" charset="0"/>
              <a:buChar char="o"/>
            </a:pPr>
            <a:r>
              <a:rPr lang="en-US"/>
              <a:t>Liquid Xenon TPC (</a:t>
            </a:r>
            <a:r>
              <a:rPr lang="en-US" b="1" err="1"/>
              <a:t>nEXO</a:t>
            </a:r>
            <a:r>
              <a:rPr lang="en-US"/>
              <a:t>, light via SiPM, drifted ionization)</a:t>
            </a:r>
          </a:p>
          <a:p>
            <a:endParaRPr lang="en-US"/>
          </a:p>
        </p:txBody>
      </p:sp>
      <p:sp>
        <p:nvSpPr>
          <p:cNvPr id="9" name="Rectangle 8">
            <a:extLst>
              <a:ext uri="{FF2B5EF4-FFF2-40B4-BE49-F238E27FC236}">
                <a16:creationId xmlns:a16="http://schemas.microsoft.com/office/drawing/2014/main" id="{13F6BEF0-75D8-8960-83BB-BE64ED84889A}"/>
              </a:ext>
            </a:extLst>
          </p:cNvPr>
          <p:cNvSpPr/>
          <p:nvPr/>
        </p:nvSpPr>
        <p:spPr>
          <a:xfrm>
            <a:off x="6337426" y="1277471"/>
            <a:ext cx="5424268" cy="2279865"/>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269090840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24DD771B-43EC-4CFA-84FB-E4EA62D2BC5E}"/>
              </a:ext>
            </a:extLst>
          </p:cNvPr>
          <p:cNvGraphicFramePr>
            <a:graphicFrameLocks noGrp="1"/>
          </p:cNvGraphicFramePr>
          <p:nvPr>
            <p:extLst>
              <p:ext uri="{D42A27DB-BD31-4B8C-83A1-F6EECF244321}">
                <p14:modId xmlns:p14="http://schemas.microsoft.com/office/powerpoint/2010/main" val="4278007971"/>
              </p:ext>
            </p:extLst>
          </p:nvPr>
        </p:nvGraphicFramePr>
        <p:xfrm>
          <a:off x="479834" y="1262362"/>
          <a:ext cx="11434528" cy="4600556"/>
        </p:xfrm>
        <a:graphic>
          <a:graphicData uri="http://schemas.openxmlformats.org/drawingml/2006/table">
            <a:tbl>
              <a:tblPr firstRow="1">
                <a:tableStyleId>{1FECB4D8-DB02-4DC6-A0A2-4F2EBAE1DC90}</a:tableStyleId>
              </a:tblPr>
              <a:tblGrid>
                <a:gridCol w="3887150">
                  <a:extLst>
                    <a:ext uri="{9D8B030D-6E8A-4147-A177-3AD203B41FA5}">
                      <a16:colId xmlns:a16="http://schemas.microsoft.com/office/drawing/2014/main" val="2905741260"/>
                    </a:ext>
                  </a:extLst>
                </a:gridCol>
                <a:gridCol w="851701">
                  <a:extLst>
                    <a:ext uri="{9D8B030D-6E8A-4147-A177-3AD203B41FA5}">
                      <a16:colId xmlns:a16="http://schemas.microsoft.com/office/drawing/2014/main" val="2707680143"/>
                    </a:ext>
                  </a:extLst>
                </a:gridCol>
                <a:gridCol w="733280">
                  <a:extLst>
                    <a:ext uri="{9D8B030D-6E8A-4147-A177-3AD203B41FA5}">
                      <a16:colId xmlns:a16="http://schemas.microsoft.com/office/drawing/2014/main" val="3062889029"/>
                    </a:ext>
                  </a:extLst>
                </a:gridCol>
                <a:gridCol w="1668475">
                  <a:extLst>
                    <a:ext uri="{9D8B030D-6E8A-4147-A177-3AD203B41FA5}">
                      <a16:colId xmlns:a16="http://schemas.microsoft.com/office/drawing/2014/main" val="1625017728"/>
                    </a:ext>
                  </a:extLst>
                </a:gridCol>
                <a:gridCol w="540479">
                  <a:extLst>
                    <a:ext uri="{9D8B030D-6E8A-4147-A177-3AD203B41FA5}">
                      <a16:colId xmlns:a16="http://schemas.microsoft.com/office/drawing/2014/main" val="3956400201"/>
                    </a:ext>
                  </a:extLst>
                </a:gridCol>
                <a:gridCol w="540479">
                  <a:extLst>
                    <a:ext uri="{9D8B030D-6E8A-4147-A177-3AD203B41FA5}">
                      <a16:colId xmlns:a16="http://schemas.microsoft.com/office/drawing/2014/main" val="1361960845"/>
                    </a:ext>
                  </a:extLst>
                </a:gridCol>
                <a:gridCol w="836850">
                  <a:extLst>
                    <a:ext uri="{9D8B030D-6E8A-4147-A177-3AD203B41FA5}">
                      <a16:colId xmlns:a16="http://schemas.microsoft.com/office/drawing/2014/main" val="3186795947"/>
                    </a:ext>
                  </a:extLst>
                </a:gridCol>
                <a:gridCol w="2376114">
                  <a:extLst>
                    <a:ext uri="{9D8B030D-6E8A-4147-A177-3AD203B41FA5}">
                      <a16:colId xmlns:a16="http://schemas.microsoft.com/office/drawing/2014/main" val="233563384"/>
                    </a:ext>
                  </a:extLst>
                </a:gridCol>
              </a:tblGrid>
              <a:tr h="276755">
                <a:tc>
                  <a:txBody>
                    <a:bodyPr/>
                    <a:lstStyle/>
                    <a:p>
                      <a:r>
                        <a:rPr lang="en-US" sz="1100"/>
                        <a:t>Project</a:t>
                      </a:r>
                    </a:p>
                  </a:txBody>
                  <a:tcPr/>
                </a:tc>
                <a:tc>
                  <a:txBody>
                    <a:bodyPr/>
                    <a:lstStyle/>
                    <a:p>
                      <a:r>
                        <a:rPr lang="en-US" sz="1100"/>
                        <a:t>Location</a:t>
                      </a:r>
                    </a:p>
                  </a:txBody>
                  <a:tcPr/>
                </a:tc>
                <a:tc>
                  <a:txBody>
                    <a:bodyPr/>
                    <a:lstStyle/>
                    <a:p>
                      <a:r>
                        <a:rPr lang="en-US" sz="1100"/>
                        <a:t>Status</a:t>
                      </a:r>
                    </a:p>
                  </a:txBody>
                  <a:tcPr/>
                </a:tc>
                <a:tc>
                  <a:txBody>
                    <a:bodyPr/>
                    <a:lstStyle/>
                    <a:p>
                      <a:r>
                        <a:rPr lang="en-US" sz="1100"/>
                        <a:t>Cost</a:t>
                      </a:r>
                    </a:p>
                  </a:txBody>
                  <a:tcPr/>
                </a:tc>
                <a:tc>
                  <a:txBody>
                    <a:bodyPr/>
                    <a:lstStyle/>
                    <a:p>
                      <a:r>
                        <a:rPr lang="en-US" sz="1100"/>
                        <a:t>CPI</a:t>
                      </a:r>
                    </a:p>
                  </a:txBody>
                  <a:tcPr/>
                </a:tc>
                <a:tc>
                  <a:txBody>
                    <a:bodyPr/>
                    <a:lstStyle/>
                    <a:p>
                      <a:r>
                        <a:rPr lang="en-US" sz="1100"/>
                        <a:t>SPI</a:t>
                      </a:r>
                    </a:p>
                  </a:txBody>
                  <a:tcPr/>
                </a:tc>
                <a:tc>
                  <a:txBody>
                    <a:bodyPr/>
                    <a:lstStyle/>
                    <a:p>
                      <a:r>
                        <a:rPr lang="en-US" sz="1100"/>
                        <a:t>CD-4</a:t>
                      </a:r>
                    </a:p>
                  </a:txBody>
                  <a:tcPr/>
                </a:tc>
                <a:tc>
                  <a:txBody>
                    <a:bodyPr/>
                    <a:lstStyle/>
                    <a:p>
                      <a:r>
                        <a:rPr lang="en-US" sz="1100"/>
                        <a:t>Operation cost plan</a:t>
                      </a:r>
                    </a:p>
                  </a:txBody>
                  <a:tcPr/>
                </a:tc>
                <a:extLst>
                  <a:ext uri="{0D108BD9-81ED-4DB2-BD59-A6C34878D82A}">
                    <a16:rowId xmlns:a16="http://schemas.microsoft.com/office/drawing/2014/main" val="328565196"/>
                  </a:ext>
                </a:extLst>
              </a:tr>
              <a:tr h="278665">
                <a:tc gridSpan="8">
                  <a:txBody>
                    <a:bodyPr/>
                    <a:lstStyle/>
                    <a:p>
                      <a:r>
                        <a:rPr lang="en-US" sz="1100" b="1"/>
                        <a:t>Construction Projects</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9181591"/>
                  </a:ext>
                </a:extLst>
              </a:tr>
              <a:tr h="473161">
                <a:tc>
                  <a:txBody>
                    <a:bodyPr/>
                    <a:lstStyle/>
                    <a:p>
                      <a:r>
                        <a:rPr lang="en-US" sz="1100" b="0">
                          <a:solidFill>
                            <a:srgbClr val="0000FF"/>
                          </a:solidFill>
                        </a:rPr>
                        <a:t>Facility for Rare Isotope Beams (FRIB) *</a:t>
                      </a:r>
                    </a:p>
                  </a:txBody>
                  <a:tcPr/>
                </a:tc>
                <a:tc>
                  <a:txBody>
                    <a:bodyPr/>
                    <a:lstStyle/>
                    <a:p>
                      <a:r>
                        <a:rPr lang="en-US" sz="1100" b="0">
                          <a:solidFill>
                            <a:srgbClr val="0000FF"/>
                          </a:solidFill>
                        </a:rPr>
                        <a:t>MSU</a:t>
                      </a:r>
                    </a:p>
                  </a:txBody>
                  <a:tcPr/>
                </a:tc>
                <a:tc>
                  <a:txBody>
                    <a:bodyPr/>
                    <a:lstStyle/>
                    <a:p>
                      <a:r>
                        <a:rPr lang="en-US" sz="1100" b="0">
                          <a:solidFill>
                            <a:srgbClr val="0000FF"/>
                          </a:solidFill>
                        </a:rPr>
                        <a:t>CD-4</a:t>
                      </a:r>
                    </a:p>
                  </a:txBody>
                  <a:tcPr/>
                </a:tc>
                <a:tc>
                  <a:txBody>
                    <a:bodyPr/>
                    <a:lstStyle/>
                    <a:p>
                      <a:r>
                        <a:rPr lang="en-US" sz="1100" b="0">
                          <a:solidFill>
                            <a:srgbClr val="0000FF"/>
                          </a:solidFill>
                        </a:rPr>
                        <a:t>$730M</a:t>
                      </a:r>
                    </a:p>
                  </a:txBody>
                  <a:tcPr/>
                </a:tc>
                <a:tc>
                  <a:txBody>
                    <a:bodyPr/>
                    <a:lstStyle/>
                    <a:p>
                      <a:r>
                        <a:rPr lang="en-US" sz="1100" b="0">
                          <a:solidFill>
                            <a:srgbClr val="0000FF"/>
                          </a:solidFill>
                        </a:rPr>
                        <a:t>1.00</a:t>
                      </a:r>
                    </a:p>
                  </a:txBody>
                  <a:tcPr/>
                </a:tc>
                <a:tc>
                  <a:txBody>
                    <a:bodyPr/>
                    <a:lstStyle/>
                    <a:p>
                      <a:r>
                        <a:rPr lang="en-US" sz="1100" b="0">
                          <a:solidFill>
                            <a:srgbClr val="0000FF"/>
                          </a:solidFill>
                        </a:rPr>
                        <a:t>1.00</a:t>
                      </a:r>
                    </a:p>
                  </a:txBody>
                  <a:tcPr/>
                </a:tc>
                <a:tc>
                  <a:txBody>
                    <a:bodyPr/>
                    <a:lstStyle/>
                    <a:p>
                      <a:r>
                        <a:rPr lang="en-US" sz="1100" b="0">
                          <a:solidFill>
                            <a:srgbClr val="0000FF"/>
                          </a:solidFill>
                        </a:rPr>
                        <a:t>6/2022</a:t>
                      </a:r>
                    </a:p>
                  </a:txBody>
                  <a:tcPr/>
                </a:tc>
                <a:tc>
                  <a:txBody>
                    <a:bodyPr/>
                    <a:lstStyle/>
                    <a:p>
                      <a:r>
                        <a:rPr lang="en-US" sz="1100" b="0">
                          <a:solidFill>
                            <a:srgbClr val="0000FF"/>
                          </a:solidFill>
                        </a:rPr>
                        <a:t>Included in NP budget formulation</a:t>
                      </a:r>
                    </a:p>
                  </a:txBody>
                  <a:tcPr/>
                </a:tc>
                <a:extLst>
                  <a:ext uri="{0D108BD9-81ED-4DB2-BD59-A6C34878D82A}">
                    <a16:rowId xmlns:a16="http://schemas.microsoft.com/office/drawing/2014/main" val="4136043745"/>
                  </a:ext>
                </a:extLst>
              </a:tr>
              <a:tr h="669567">
                <a:tc>
                  <a:txBody>
                    <a:bodyPr/>
                    <a:lstStyle/>
                    <a:p>
                      <a:r>
                        <a:rPr lang="en-US" sz="1100"/>
                        <a:t>Electron-Ion Collider (EIC)</a:t>
                      </a:r>
                    </a:p>
                  </a:txBody>
                  <a:tcPr/>
                </a:tc>
                <a:tc>
                  <a:txBody>
                    <a:bodyPr/>
                    <a:lstStyle/>
                    <a:p>
                      <a:r>
                        <a:rPr lang="en-US" sz="1100"/>
                        <a:t>BNL</a:t>
                      </a:r>
                    </a:p>
                  </a:txBody>
                  <a:tcPr/>
                </a:tc>
                <a:tc>
                  <a:txBody>
                    <a:bodyPr/>
                    <a:lstStyle/>
                    <a:p>
                      <a:r>
                        <a:rPr lang="en-US" sz="1100"/>
                        <a:t>CD-1</a:t>
                      </a:r>
                    </a:p>
                  </a:txBody>
                  <a:tcPr/>
                </a:tc>
                <a:tc>
                  <a:txBody>
                    <a:bodyPr/>
                    <a:lstStyle/>
                    <a:p>
                      <a:r>
                        <a:rPr lang="en-US" altLang="en-US" sz="1100" kern="0"/>
                        <a:t>$1.7B  to $2.8B </a:t>
                      </a:r>
                      <a:endParaRPr lang="en-US" sz="1100"/>
                    </a:p>
                  </a:txBody>
                  <a:tcPr/>
                </a:tc>
                <a:tc>
                  <a:txBody>
                    <a:bodyPr/>
                    <a:lstStyle/>
                    <a:p>
                      <a:endParaRPr lang="en-US" sz="1100"/>
                    </a:p>
                  </a:txBody>
                  <a:tcPr/>
                </a:tc>
                <a:tc>
                  <a:txBody>
                    <a:bodyPr/>
                    <a:lstStyle/>
                    <a:p>
                      <a:endParaRPr lang="en-US" sz="1100"/>
                    </a:p>
                  </a:txBody>
                  <a:tcPr/>
                </a:tc>
                <a:tc>
                  <a:txBody>
                    <a:bodyPr/>
                    <a:lstStyle/>
                    <a:p>
                      <a:r>
                        <a:rPr lang="en-US" sz="1100"/>
                        <a:t>Q4 FY33</a:t>
                      </a:r>
                    </a:p>
                  </a:txBody>
                  <a:tcPr/>
                </a:tc>
                <a:tc>
                  <a:txBody>
                    <a:bodyPr/>
                    <a:lstStyle/>
                    <a:p>
                      <a:r>
                        <a:rPr lang="en-US" sz="1100"/>
                        <a:t>RHIC operations funds redirected to EIC project recovered for EIC operations</a:t>
                      </a:r>
                    </a:p>
                  </a:txBody>
                  <a:tcPr/>
                </a:tc>
                <a:extLst>
                  <a:ext uri="{0D108BD9-81ED-4DB2-BD59-A6C34878D82A}">
                    <a16:rowId xmlns:a16="http://schemas.microsoft.com/office/drawing/2014/main" val="3814202842"/>
                  </a:ext>
                </a:extLst>
              </a:tr>
              <a:tr h="278665">
                <a:tc gridSpan="8">
                  <a:txBody>
                    <a:bodyPr/>
                    <a:lstStyle/>
                    <a:p>
                      <a:r>
                        <a:rPr lang="en-US" sz="1100" b="1"/>
                        <a:t>Major Items of Equipment</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5829091"/>
                  </a:ext>
                </a:extLst>
              </a:tr>
              <a:tr h="669567">
                <a:tc>
                  <a:txBody>
                    <a:bodyPr/>
                    <a:lstStyle/>
                    <a:p>
                      <a:r>
                        <a:rPr lang="en-US" sz="1100" b="0">
                          <a:solidFill>
                            <a:schemeClr val="accent1"/>
                          </a:solidFill>
                        </a:rPr>
                        <a:t>Gamma Ray Energy Tracking Array (GRETA) </a:t>
                      </a:r>
                      <a:r>
                        <a:rPr lang="en-US" sz="1100" b="0" baseline="30000">
                          <a:solidFill>
                            <a:schemeClr val="accent1"/>
                          </a:solidFill>
                        </a:rPr>
                        <a:t>FF</a:t>
                      </a:r>
                    </a:p>
                  </a:txBody>
                  <a:tcPr/>
                </a:tc>
                <a:tc>
                  <a:txBody>
                    <a:bodyPr/>
                    <a:lstStyle/>
                    <a:p>
                      <a:r>
                        <a:rPr lang="en-US" sz="1100" b="0">
                          <a:solidFill>
                            <a:schemeClr val="accent1"/>
                          </a:solidFill>
                        </a:rPr>
                        <a:t>LBNL</a:t>
                      </a:r>
                    </a:p>
                  </a:txBody>
                  <a:tcPr/>
                </a:tc>
                <a:tc>
                  <a:txBody>
                    <a:bodyPr/>
                    <a:lstStyle/>
                    <a:p>
                      <a:r>
                        <a:rPr lang="en-US" sz="1100" b="0">
                          <a:solidFill>
                            <a:schemeClr val="accent1"/>
                          </a:solidFill>
                        </a:rPr>
                        <a:t>CD-2/3</a:t>
                      </a:r>
                    </a:p>
                  </a:txBody>
                  <a:tcPr/>
                </a:tc>
                <a:tc>
                  <a:txBody>
                    <a:bodyPr/>
                    <a:lstStyle/>
                    <a:p>
                      <a:r>
                        <a:rPr lang="en-US" sz="1100" b="0">
                          <a:solidFill>
                            <a:schemeClr val="accent1"/>
                          </a:solidFill>
                        </a:rPr>
                        <a:t>$58.3M</a:t>
                      </a:r>
                    </a:p>
                  </a:txBody>
                  <a:tcPr/>
                </a:tc>
                <a:tc>
                  <a:txBody>
                    <a:bodyPr/>
                    <a:lstStyle/>
                    <a:p>
                      <a:r>
                        <a:rPr lang="en-US" sz="1100" b="0">
                          <a:solidFill>
                            <a:schemeClr val="accent1"/>
                          </a:solidFill>
                        </a:rPr>
                        <a:t>1.00</a:t>
                      </a:r>
                    </a:p>
                  </a:txBody>
                  <a:tcPr/>
                </a:tc>
                <a:tc>
                  <a:txBody>
                    <a:bodyPr/>
                    <a:lstStyle/>
                    <a:p>
                      <a:r>
                        <a:rPr lang="en-US" sz="1100" b="0">
                          <a:solidFill>
                            <a:schemeClr val="accent1"/>
                          </a:solidFill>
                        </a:rPr>
                        <a:t>1.01</a:t>
                      </a:r>
                    </a:p>
                  </a:txBody>
                  <a:tcPr/>
                </a:tc>
                <a:tc>
                  <a:txBody>
                    <a:bodyPr/>
                    <a:lstStyle/>
                    <a:p>
                      <a:r>
                        <a:rPr lang="en-US" sz="1100" b="0">
                          <a:solidFill>
                            <a:schemeClr val="accent1"/>
                          </a:solidFill>
                        </a:rPr>
                        <a:t>4/2028</a:t>
                      </a:r>
                    </a:p>
                  </a:txBody>
                  <a:tcPr/>
                </a:tc>
                <a:tc>
                  <a:txBody>
                    <a:bodyPr/>
                    <a:lstStyle/>
                    <a:p>
                      <a:r>
                        <a:rPr lang="en-US" sz="1100" b="0">
                          <a:solidFill>
                            <a:schemeClr val="accent1"/>
                          </a:solidFill>
                        </a:rPr>
                        <a:t>Mostly covered by host laboratory operations experimental support</a:t>
                      </a:r>
                    </a:p>
                  </a:txBody>
                  <a:tcPr/>
                </a:tc>
                <a:extLst>
                  <a:ext uri="{0D108BD9-81ED-4DB2-BD59-A6C34878D82A}">
                    <a16:rowId xmlns:a16="http://schemas.microsoft.com/office/drawing/2014/main" val="394663028"/>
                  </a:ext>
                </a:extLst>
              </a:tr>
              <a:tr h="473161">
                <a:tc>
                  <a:txBody>
                    <a:bodyPr/>
                    <a:lstStyle/>
                    <a:p>
                      <a:r>
                        <a:rPr lang="en-US" sz="1100" b="0">
                          <a:solidFill>
                            <a:srgbClr val="0000FF"/>
                          </a:solidFill>
                        </a:rPr>
                        <a:t>Super Pioneering High Energy Nuclear Interaction Experiment (sPHENIX) *</a:t>
                      </a:r>
                    </a:p>
                  </a:txBody>
                  <a:tcPr/>
                </a:tc>
                <a:tc>
                  <a:txBody>
                    <a:bodyPr/>
                    <a:lstStyle/>
                    <a:p>
                      <a:r>
                        <a:rPr lang="en-US" sz="1100" b="0">
                          <a:solidFill>
                            <a:srgbClr val="0000FF"/>
                          </a:solidFill>
                        </a:rPr>
                        <a:t>BNL</a:t>
                      </a:r>
                    </a:p>
                  </a:txBody>
                  <a:tcPr/>
                </a:tc>
                <a:tc>
                  <a:txBody>
                    <a:bodyPr/>
                    <a:lstStyle/>
                    <a:p>
                      <a:r>
                        <a:rPr lang="en-US" sz="1100" b="0">
                          <a:solidFill>
                            <a:srgbClr val="0000FF"/>
                          </a:solidFill>
                        </a:rPr>
                        <a:t>PD-4</a:t>
                      </a:r>
                    </a:p>
                  </a:txBody>
                  <a:tcPr/>
                </a:tc>
                <a:tc>
                  <a:txBody>
                    <a:bodyPr/>
                    <a:lstStyle/>
                    <a:p>
                      <a:r>
                        <a:rPr lang="en-US" sz="1100" b="0">
                          <a:solidFill>
                            <a:srgbClr val="0000FF"/>
                          </a:solidFill>
                        </a:rPr>
                        <a:t>$26.5M</a:t>
                      </a:r>
                    </a:p>
                  </a:txBody>
                  <a:tcPr/>
                </a:tc>
                <a:tc>
                  <a:txBody>
                    <a:bodyPr/>
                    <a:lstStyle/>
                    <a:p>
                      <a:r>
                        <a:rPr lang="en-US" sz="1100" b="0">
                          <a:solidFill>
                            <a:srgbClr val="0000FF"/>
                          </a:solidFill>
                        </a:rPr>
                        <a:t>1.00</a:t>
                      </a:r>
                    </a:p>
                  </a:txBody>
                  <a:tcPr/>
                </a:tc>
                <a:tc>
                  <a:txBody>
                    <a:bodyPr/>
                    <a:lstStyle/>
                    <a:p>
                      <a:r>
                        <a:rPr lang="en-US" sz="1100" b="0">
                          <a:solidFill>
                            <a:srgbClr val="0000FF"/>
                          </a:solidFill>
                        </a:rPr>
                        <a:t>1.00</a:t>
                      </a:r>
                    </a:p>
                  </a:txBody>
                  <a:tcPr/>
                </a:tc>
                <a:tc>
                  <a:txBody>
                    <a:bodyPr/>
                    <a:lstStyle/>
                    <a:p>
                      <a:r>
                        <a:rPr lang="en-US" sz="1100" b="0">
                          <a:solidFill>
                            <a:srgbClr val="0000FF"/>
                          </a:solidFill>
                        </a:rPr>
                        <a:t>12/2022</a:t>
                      </a:r>
                    </a:p>
                  </a:txBody>
                  <a:tcPr/>
                </a:tc>
                <a:tc>
                  <a:txBody>
                    <a:bodyPr/>
                    <a:lstStyle/>
                    <a:p>
                      <a:r>
                        <a:rPr lang="en-US" sz="1100" b="0">
                          <a:solidFill>
                            <a:srgbClr val="0000FF"/>
                          </a:solidFill>
                        </a:rPr>
                        <a:t>Covered by RHIC operations experimental support</a:t>
                      </a:r>
                    </a:p>
                  </a:txBody>
                  <a:tcPr/>
                </a:tc>
                <a:extLst>
                  <a:ext uri="{0D108BD9-81ED-4DB2-BD59-A6C34878D82A}">
                    <a16:rowId xmlns:a16="http://schemas.microsoft.com/office/drawing/2014/main" val="3296006199"/>
                  </a:ext>
                </a:extLst>
              </a:tr>
              <a:tr h="538419">
                <a:tc>
                  <a:txBody>
                    <a:bodyPr/>
                    <a:lstStyle/>
                    <a:p>
                      <a:r>
                        <a:rPr lang="en-US" sz="1100" b="0">
                          <a:solidFill>
                            <a:schemeClr val="accent1"/>
                          </a:solidFill>
                        </a:rPr>
                        <a:t>Measurement of Lepton-Lepton Electroweak Reactions (MOLLER) </a:t>
                      </a:r>
                      <a:r>
                        <a:rPr lang="en-US" sz="1100" b="0" baseline="30000">
                          <a:solidFill>
                            <a:schemeClr val="accent1"/>
                          </a:solidFill>
                        </a:rPr>
                        <a:t>FF</a:t>
                      </a:r>
                      <a:endParaRPr lang="en-US" sz="1100" b="0">
                        <a:solidFill>
                          <a:schemeClr val="accent1"/>
                        </a:solidFill>
                      </a:endParaRPr>
                    </a:p>
                  </a:txBody>
                  <a:tcPr/>
                </a:tc>
                <a:tc>
                  <a:txBody>
                    <a:bodyPr/>
                    <a:lstStyle/>
                    <a:p>
                      <a:r>
                        <a:rPr lang="en-US" sz="1100" b="0">
                          <a:solidFill>
                            <a:schemeClr val="accent1"/>
                          </a:solidFill>
                        </a:rPr>
                        <a:t>TJNAF</a:t>
                      </a:r>
                    </a:p>
                  </a:txBody>
                  <a:tcPr/>
                </a:tc>
                <a:tc>
                  <a:txBody>
                    <a:bodyPr/>
                    <a:lstStyle/>
                    <a:p>
                      <a:r>
                        <a:rPr lang="en-US" sz="1100" b="0">
                          <a:solidFill>
                            <a:schemeClr val="accent1"/>
                          </a:solidFill>
                        </a:rPr>
                        <a:t>CD-1</a:t>
                      </a:r>
                    </a:p>
                  </a:txBody>
                  <a:tcPr/>
                </a:tc>
                <a:tc>
                  <a:txBody>
                    <a:bodyPr/>
                    <a:lstStyle/>
                    <a:p>
                      <a:r>
                        <a:rPr lang="en-US" sz="1100" b="0">
                          <a:solidFill>
                            <a:schemeClr val="accent1"/>
                          </a:solidFill>
                        </a:rPr>
                        <a:t>$45.8M to $56.6M</a:t>
                      </a:r>
                    </a:p>
                  </a:txBody>
                  <a:tcPr/>
                </a:tc>
                <a:tc>
                  <a:txBody>
                    <a:bodyPr/>
                    <a:lstStyle/>
                    <a:p>
                      <a:endParaRPr lang="en-US" sz="1100" b="0">
                        <a:solidFill>
                          <a:schemeClr val="accent1"/>
                        </a:solidFill>
                      </a:endParaRPr>
                    </a:p>
                  </a:txBody>
                  <a:tcPr/>
                </a:tc>
                <a:tc>
                  <a:txBody>
                    <a:bodyPr/>
                    <a:lstStyle/>
                    <a:p>
                      <a:endParaRPr lang="en-US" sz="1100" b="0">
                        <a:solidFill>
                          <a:schemeClr val="accent1"/>
                        </a:solidFill>
                      </a:endParaRPr>
                    </a:p>
                  </a:txBody>
                  <a:tcPr/>
                </a:tc>
                <a:tc>
                  <a:txBody>
                    <a:bodyPr/>
                    <a:lstStyle/>
                    <a:p>
                      <a:r>
                        <a:rPr lang="en-US" sz="1100" b="0">
                          <a:solidFill>
                            <a:schemeClr val="accent1"/>
                          </a:solidFill>
                        </a:rPr>
                        <a:t>Q4 FY27</a:t>
                      </a:r>
                    </a:p>
                  </a:txBody>
                  <a:tcPr/>
                </a:tc>
                <a:tc>
                  <a:txBody>
                    <a:bodyPr/>
                    <a:lstStyle/>
                    <a:p>
                      <a:r>
                        <a:rPr lang="en-US" sz="1100" b="0">
                          <a:solidFill>
                            <a:schemeClr val="accent1"/>
                          </a:solidFill>
                        </a:rPr>
                        <a:t>Covered by TJNAF operations experimental support </a:t>
                      </a:r>
                    </a:p>
                  </a:txBody>
                  <a:tcPr/>
                </a:tc>
                <a:extLst>
                  <a:ext uri="{0D108BD9-81ED-4DB2-BD59-A6C34878D82A}">
                    <a16:rowId xmlns:a16="http://schemas.microsoft.com/office/drawing/2014/main" val="3310245066"/>
                  </a:ext>
                </a:extLst>
              </a:tr>
              <a:tr h="473161">
                <a:tc>
                  <a:txBody>
                    <a:bodyPr/>
                    <a:lstStyle/>
                    <a:p>
                      <a:r>
                        <a:rPr lang="en-US" sz="1100" i="1">
                          <a:solidFill>
                            <a:srgbClr val="7030A0"/>
                          </a:solidFill>
                        </a:rPr>
                        <a:t>High Rigidity Spectrometer (HRS)</a:t>
                      </a:r>
                    </a:p>
                  </a:txBody>
                  <a:tcPr/>
                </a:tc>
                <a:tc>
                  <a:txBody>
                    <a:bodyPr/>
                    <a:lstStyle/>
                    <a:p>
                      <a:r>
                        <a:rPr lang="en-US" sz="1100" i="1">
                          <a:solidFill>
                            <a:srgbClr val="7030A0"/>
                          </a:solidFill>
                        </a:rPr>
                        <a:t>MSU</a:t>
                      </a:r>
                    </a:p>
                  </a:txBody>
                  <a:tcPr/>
                </a:tc>
                <a:tc>
                  <a:txBody>
                    <a:bodyPr/>
                    <a:lstStyle/>
                    <a:p>
                      <a:r>
                        <a:rPr lang="en-US" sz="1100" i="1">
                          <a:solidFill>
                            <a:srgbClr val="7030A0"/>
                          </a:solidFill>
                        </a:rPr>
                        <a:t>CD-1</a:t>
                      </a:r>
                    </a:p>
                  </a:txBody>
                  <a:tcPr/>
                </a:tc>
                <a:tc>
                  <a:txBody>
                    <a:bodyPr/>
                    <a:lstStyle/>
                    <a:p>
                      <a:r>
                        <a:rPr lang="en-US" sz="1100" i="1">
                          <a:solidFill>
                            <a:srgbClr val="7030A0"/>
                          </a:solidFill>
                        </a:rPr>
                        <a:t>$85.0M to $111.4M</a:t>
                      </a:r>
                    </a:p>
                  </a:txBody>
                  <a:tcPr/>
                </a:tc>
                <a:tc>
                  <a:txBody>
                    <a:bodyPr/>
                    <a:lstStyle/>
                    <a:p>
                      <a:endParaRPr lang="en-US" sz="1100" i="1">
                        <a:solidFill>
                          <a:srgbClr val="7030A0"/>
                        </a:solidFill>
                      </a:endParaRPr>
                    </a:p>
                  </a:txBody>
                  <a:tcPr/>
                </a:tc>
                <a:tc>
                  <a:txBody>
                    <a:bodyPr/>
                    <a:lstStyle/>
                    <a:p>
                      <a:endParaRPr lang="en-US" sz="1100" i="1">
                        <a:solidFill>
                          <a:srgbClr val="7030A0"/>
                        </a:solidFill>
                      </a:endParaRPr>
                    </a:p>
                  </a:txBody>
                  <a:tcPr/>
                </a:tc>
                <a:tc>
                  <a:txBody>
                    <a:bodyPr/>
                    <a:lstStyle/>
                    <a:p>
                      <a:r>
                        <a:rPr lang="en-US" sz="1100" i="1">
                          <a:solidFill>
                            <a:srgbClr val="7030A0"/>
                          </a:solidFill>
                        </a:rPr>
                        <a:t>Q2 FY29</a:t>
                      </a:r>
                    </a:p>
                  </a:txBody>
                  <a:tcPr/>
                </a:tc>
                <a:tc>
                  <a:txBody>
                    <a:bodyPr/>
                    <a:lstStyle/>
                    <a:p>
                      <a:r>
                        <a:rPr lang="en-US" sz="1100" i="1">
                          <a:solidFill>
                            <a:srgbClr val="7030A0"/>
                          </a:solidFill>
                        </a:rPr>
                        <a:t>Covered by FRIB operations experimental support</a:t>
                      </a:r>
                    </a:p>
                  </a:txBody>
                  <a:tcPr/>
                </a:tc>
                <a:extLst>
                  <a:ext uri="{0D108BD9-81ED-4DB2-BD59-A6C34878D82A}">
                    <a16:rowId xmlns:a16="http://schemas.microsoft.com/office/drawing/2014/main" val="888310365"/>
                  </a:ext>
                </a:extLst>
              </a:tr>
              <a:tr h="469435">
                <a:tc>
                  <a:txBody>
                    <a:bodyPr/>
                    <a:lstStyle/>
                    <a:p>
                      <a:r>
                        <a:rPr lang="en-US" sz="1100"/>
                        <a:t>Ton Scale Neutrinoless Double Beta Decay </a:t>
                      </a:r>
                      <a:br>
                        <a:rPr lang="en-US" sz="1100"/>
                      </a:br>
                      <a:r>
                        <a:rPr lang="en-US" sz="1100"/>
                        <a:t>(TS-NLDBD)</a:t>
                      </a:r>
                    </a:p>
                  </a:txBody>
                  <a:tcPr/>
                </a:tc>
                <a:tc>
                  <a:txBody>
                    <a:bodyPr/>
                    <a:lstStyle/>
                    <a:p>
                      <a:r>
                        <a:rPr lang="en-US" sz="1100"/>
                        <a:t>TBD</a:t>
                      </a:r>
                    </a:p>
                  </a:txBody>
                  <a:tcPr/>
                </a:tc>
                <a:tc>
                  <a:txBody>
                    <a:bodyPr/>
                    <a:lstStyle/>
                    <a:p>
                      <a:r>
                        <a:rPr lang="en-US" sz="1100"/>
                        <a:t>CD-0</a:t>
                      </a:r>
                    </a:p>
                  </a:txBody>
                  <a:tcPr/>
                </a:tc>
                <a:tc>
                  <a:txBody>
                    <a:bodyPr/>
                    <a:lstStyle/>
                    <a:p>
                      <a:r>
                        <a:rPr lang="en-US" sz="1100"/>
                        <a:t>$215M to $250M</a:t>
                      </a:r>
                    </a:p>
                  </a:txBody>
                  <a:tcPr/>
                </a:tc>
                <a:tc>
                  <a:txBody>
                    <a:bodyPr/>
                    <a:lstStyle/>
                    <a:p>
                      <a:endParaRPr lang="en-US" sz="1100"/>
                    </a:p>
                  </a:txBody>
                  <a:tcPr/>
                </a:tc>
                <a:tc>
                  <a:txBody>
                    <a:bodyPr/>
                    <a:lstStyle/>
                    <a:p>
                      <a:endParaRPr lang="en-US" sz="1100"/>
                    </a:p>
                  </a:txBody>
                  <a:tcPr/>
                </a:tc>
                <a:tc>
                  <a:txBody>
                    <a:bodyPr/>
                    <a:lstStyle/>
                    <a:p>
                      <a:r>
                        <a:rPr lang="en-US" sz="1100"/>
                        <a:t>TBD</a:t>
                      </a:r>
                    </a:p>
                  </a:txBody>
                  <a:tcPr/>
                </a:tc>
                <a:tc>
                  <a:txBody>
                    <a:bodyPr/>
                    <a:lstStyle/>
                    <a:p>
                      <a:r>
                        <a:rPr lang="en-US" sz="1100"/>
                        <a:t>TBD</a:t>
                      </a:r>
                    </a:p>
                  </a:txBody>
                  <a:tcPr/>
                </a:tc>
                <a:extLst>
                  <a:ext uri="{0D108BD9-81ED-4DB2-BD59-A6C34878D82A}">
                    <a16:rowId xmlns:a16="http://schemas.microsoft.com/office/drawing/2014/main" val="3546665172"/>
                  </a:ext>
                </a:extLst>
              </a:tr>
            </a:tbl>
          </a:graphicData>
        </a:graphic>
      </p:graphicFrame>
      <p:sp>
        <p:nvSpPr>
          <p:cNvPr id="5" name="TextBox 4">
            <a:extLst>
              <a:ext uri="{FF2B5EF4-FFF2-40B4-BE49-F238E27FC236}">
                <a16:creationId xmlns:a16="http://schemas.microsoft.com/office/drawing/2014/main" id="{62719D10-DD84-4B62-9CC1-A72D0C6A353F}"/>
              </a:ext>
            </a:extLst>
          </p:cNvPr>
          <p:cNvSpPr txBox="1"/>
          <p:nvPr/>
        </p:nvSpPr>
        <p:spPr>
          <a:xfrm>
            <a:off x="1742739" y="5862918"/>
            <a:ext cx="9502435" cy="338554"/>
          </a:xfrm>
          <a:prstGeom prst="rect">
            <a:avLst/>
          </a:prstGeom>
          <a:noFill/>
        </p:spPr>
        <p:txBody>
          <a:bodyPr wrap="square" rtlCol="0">
            <a:spAutoFit/>
          </a:bodyPr>
          <a:lstStyle/>
          <a:p>
            <a:r>
              <a:rPr lang="en-US" sz="1600">
                <a:solidFill>
                  <a:srgbClr val="0000FF"/>
                </a:solidFill>
              </a:rPr>
              <a:t>Blue (*) indicates “Completed”, </a:t>
            </a:r>
            <a:r>
              <a:rPr lang="en-US" sz="1600">
                <a:solidFill>
                  <a:schemeClr val="accent1"/>
                </a:solidFill>
              </a:rPr>
              <a:t>green (</a:t>
            </a:r>
            <a:r>
              <a:rPr lang="en-US" sz="1600" baseline="30000">
                <a:solidFill>
                  <a:schemeClr val="accent1"/>
                </a:solidFill>
              </a:rPr>
              <a:t>FF</a:t>
            </a:r>
            <a:r>
              <a:rPr lang="en-US" sz="1600">
                <a:solidFill>
                  <a:schemeClr val="accent1"/>
                </a:solidFill>
              </a:rPr>
              <a:t>) “Fully Funded”,</a:t>
            </a:r>
            <a:r>
              <a:rPr lang="en-US" sz="1600">
                <a:solidFill>
                  <a:srgbClr val="CC0099"/>
                </a:solidFill>
              </a:rPr>
              <a:t> </a:t>
            </a:r>
            <a:r>
              <a:rPr lang="en-US" sz="1600" i="1">
                <a:solidFill>
                  <a:srgbClr val="7030A0"/>
                </a:solidFill>
              </a:rPr>
              <a:t>and purple italic “Substantially Funded”</a:t>
            </a:r>
          </a:p>
        </p:txBody>
      </p:sp>
      <p:sp>
        <p:nvSpPr>
          <p:cNvPr id="2" name="TextBox 1">
            <a:extLst>
              <a:ext uri="{FF2B5EF4-FFF2-40B4-BE49-F238E27FC236}">
                <a16:creationId xmlns:a16="http://schemas.microsoft.com/office/drawing/2014/main" id="{F19D296F-3C73-2AA0-32DA-B416816DE08E}"/>
              </a:ext>
            </a:extLst>
          </p:cNvPr>
          <p:cNvSpPr txBox="1"/>
          <p:nvPr/>
        </p:nvSpPr>
        <p:spPr>
          <a:xfrm>
            <a:off x="4485939" y="6282154"/>
            <a:ext cx="5446000" cy="338554"/>
          </a:xfrm>
          <a:prstGeom prst="rect">
            <a:avLst/>
          </a:prstGeom>
          <a:noFill/>
        </p:spPr>
        <p:txBody>
          <a:bodyPr wrap="square" rtlCol="0">
            <a:spAutoFit/>
          </a:bodyPr>
          <a:lstStyle/>
          <a:p>
            <a:r>
              <a:rPr lang="en-US" sz="1600"/>
              <a:t>Smaller NP Projects are being “cleared off the books”</a:t>
            </a:r>
          </a:p>
        </p:txBody>
      </p:sp>
      <p:sp>
        <p:nvSpPr>
          <p:cNvPr id="6" name="Title 5">
            <a:extLst>
              <a:ext uri="{FF2B5EF4-FFF2-40B4-BE49-F238E27FC236}">
                <a16:creationId xmlns:a16="http://schemas.microsoft.com/office/drawing/2014/main" id="{E4C86623-63C8-E49F-9A9E-179D9C9E5D64}"/>
              </a:ext>
            </a:extLst>
          </p:cNvPr>
          <p:cNvSpPr>
            <a:spLocks noGrp="1"/>
          </p:cNvSpPr>
          <p:nvPr>
            <p:ph type="title"/>
          </p:nvPr>
        </p:nvSpPr>
        <p:spPr/>
        <p:txBody>
          <a:bodyPr/>
          <a:lstStyle/>
          <a:p>
            <a:r>
              <a:rPr lang="en-US"/>
              <a:t>Snapshot of the Status of NP Projects</a:t>
            </a:r>
          </a:p>
        </p:txBody>
      </p:sp>
    </p:spTree>
    <p:extLst>
      <p:ext uri="{BB962C8B-B14F-4D97-AF65-F5344CB8AC3E}">
        <p14:creationId xmlns:p14="http://schemas.microsoft.com/office/powerpoint/2010/main" val="247272355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569531-EE17-14C0-0667-8111C49023DB}"/>
              </a:ext>
            </a:extLst>
          </p:cNvPr>
          <p:cNvSpPr txBox="1"/>
          <p:nvPr/>
        </p:nvSpPr>
        <p:spPr>
          <a:xfrm>
            <a:off x="649823" y="1043083"/>
            <a:ext cx="11441142" cy="4275521"/>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lIns="68572" tIns="34286" rIns="68572" bIns="34286" rtlCol="0">
            <a:spAutoFit/>
          </a:bodyPr>
          <a:lstStyle/>
          <a:p>
            <a:pPr marL="0" lvl="3">
              <a:spcAft>
                <a:spcPts val="800"/>
              </a:spcAft>
            </a:pPr>
            <a:r>
              <a:rPr lang="en-US" sz="2000" dirty="0">
                <a:latin typeface="Calibri" panose="020F0502020204030204" pitchFamily="34" charset="0"/>
                <a:ea typeface="Calibri" panose="020F0502020204030204" pitchFamily="34" charset="0"/>
              </a:rPr>
              <a:t>Understanding why matter takes on the specific forms observed in nature and how that knowledge can benefit energy, commerce, medicine, and security, by:</a:t>
            </a:r>
            <a:endParaRPr lang="en-US" sz="2000" dirty="0">
              <a:latin typeface="Calibri" panose="020F0502020204030204" pitchFamily="34" charset="0"/>
              <a:cs typeface="Arial" pitchFamily="34"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Mapping the quantum cosmos inside the proton using the future </a:t>
            </a:r>
            <a:r>
              <a:rPr lang="en-US" sz="2000" dirty="0">
                <a:solidFill>
                  <a:srgbClr val="FF0000"/>
                </a:solidFill>
                <a:latin typeface="Calibri" panose="020F0502020204030204" pitchFamily="34" charset="0"/>
                <a:ea typeface="Times New Roman" panose="02020603050405020304" pitchFamily="18" charset="0"/>
              </a:rPr>
              <a:t>Electron-Ion Collider</a:t>
            </a:r>
            <a:endParaRPr lang="en-US" sz="2000" dirty="0">
              <a:latin typeface="Calibri" panose="020F0502020204030204" pitchFamily="34"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Discovering the properties of the novel quark-gluon plasma  </a:t>
            </a:r>
            <a:r>
              <a:rPr lang="en-US" sz="2000" dirty="0">
                <a:solidFill>
                  <a:srgbClr val="FF0000"/>
                </a:solidFill>
                <a:latin typeface="Calibri" panose="020F0502020204030204" pitchFamily="34" charset="0"/>
                <a:ea typeface="Times New Roman" panose="02020603050405020304" pitchFamily="18" charset="0"/>
              </a:rPr>
              <a:t>RHIC, LHC</a:t>
            </a:r>
            <a:endParaRPr lang="en-US" sz="2000" dirty="0">
              <a:latin typeface="Times New Roman" panose="02020603050405020304" pitchFamily="18"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Exploring the mechanism underlying the confinement of quarks and gluons via </a:t>
            </a:r>
            <a:r>
              <a:rPr lang="en-US" sz="2000" dirty="0">
                <a:solidFill>
                  <a:srgbClr val="FF0000"/>
                </a:solidFill>
                <a:latin typeface="Calibri" panose="020F0502020204030204" pitchFamily="34" charset="0"/>
                <a:ea typeface="Times New Roman" panose="02020603050405020304" pitchFamily="18" charset="0"/>
              </a:rPr>
              <a:t>CEBAF and RHIC</a:t>
            </a:r>
            <a:endParaRPr lang="en-US" sz="2000" dirty="0">
              <a:latin typeface="Times New Roman" panose="02020603050405020304" pitchFamily="18"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Searching for new exotic particles and violations of nature’s symmetries at </a:t>
            </a:r>
            <a:r>
              <a:rPr lang="en-US" sz="2000" dirty="0">
                <a:solidFill>
                  <a:srgbClr val="FF0000"/>
                </a:solidFill>
                <a:latin typeface="Calibri" panose="020F0502020204030204" pitchFamily="34" charset="0"/>
                <a:ea typeface="Times New Roman" panose="02020603050405020304" pitchFamily="18" charset="0"/>
              </a:rPr>
              <a:t>CEBAF, FRIB, ATLAS</a:t>
            </a:r>
            <a:endParaRPr lang="en-US" sz="2000" dirty="0">
              <a:solidFill>
                <a:srgbClr val="FF0000"/>
              </a:solidFill>
              <a:latin typeface="Times New Roman" panose="02020603050405020304" pitchFamily="18"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Determining the limits of nuclear existence and how are heavy elements made via </a:t>
            </a:r>
            <a:r>
              <a:rPr lang="en-US" sz="2000" dirty="0">
                <a:solidFill>
                  <a:srgbClr val="FF0000"/>
                </a:solidFill>
                <a:latin typeface="Calibri" panose="020F0502020204030204" pitchFamily="34" charset="0"/>
                <a:ea typeface="Times New Roman" panose="02020603050405020304" pitchFamily="18" charset="0"/>
              </a:rPr>
              <a:t>FRIB and ATLAS</a:t>
            </a:r>
            <a:endParaRPr lang="en-US" sz="2000" dirty="0">
              <a:latin typeface="Times New Roman" panose="02020603050405020304" pitchFamily="18"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Discovering if the neutrino its own anti-particle or if the neutron’s precise properties point to new physics via </a:t>
            </a:r>
            <a:r>
              <a:rPr lang="en-US" sz="2000" dirty="0">
                <a:solidFill>
                  <a:srgbClr val="FF0000"/>
                </a:solidFill>
                <a:latin typeface="Calibri" panose="020F0502020204030204" pitchFamily="34" charset="0"/>
                <a:ea typeface="Times New Roman" panose="02020603050405020304" pitchFamily="18" charset="0"/>
              </a:rPr>
              <a:t>Neutrino-less Double Beta Decay and Neutron Electric dipole Moment</a:t>
            </a:r>
            <a:endParaRPr lang="en-US" sz="2000" dirty="0">
              <a:latin typeface="Times New Roman" panose="02020603050405020304" pitchFamily="18"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Exploring the strong force in many-body systems via </a:t>
            </a:r>
            <a:r>
              <a:rPr lang="en-US" sz="2000" dirty="0" err="1">
                <a:solidFill>
                  <a:srgbClr val="FF0000"/>
                </a:solidFill>
                <a:latin typeface="Calibri" panose="020F0502020204030204" pitchFamily="34" charset="0"/>
                <a:ea typeface="Times New Roman" panose="02020603050405020304" pitchFamily="18" charset="0"/>
              </a:rPr>
              <a:t>SciDAC</a:t>
            </a:r>
            <a:r>
              <a:rPr lang="en-US" sz="2000" dirty="0">
                <a:solidFill>
                  <a:srgbClr val="FF0000"/>
                </a:solidFill>
                <a:latin typeface="Calibri" panose="020F0502020204030204" pitchFamily="34" charset="0"/>
                <a:ea typeface="Times New Roman" panose="02020603050405020304" pitchFamily="18" charset="0"/>
              </a:rPr>
              <a:t>, Core Research, QIS/QC, AI/ML</a:t>
            </a:r>
            <a:endParaRPr lang="en-US" sz="2000" dirty="0">
              <a:latin typeface="Calibri" panose="020F0502020204030204" pitchFamily="34"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cs typeface="Arial" pitchFamily="34" charset="0"/>
              </a:rPr>
              <a:t>Advancing Nuclear Data for Space, Energy, and Research through </a:t>
            </a:r>
            <a:r>
              <a:rPr lang="en-US" sz="2000" dirty="0">
                <a:solidFill>
                  <a:srgbClr val="FF0000"/>
                </a:solidFill>
                <a:latin typeface="Calibri" panose="020F0502020204030204" pitchFamily="34" charset="0"/>
                <a:cs typeface="Arial" pitchFamily="34" charset="0"/>
              </a:rPr>
              <a:t>Nuclear Data and AI/ML</a:t>
            </a:r>
            <a:endParaRPr lang="en-US" sz="2000" dirty="0">
              <a:cs typeface="Arial" pitchFamily="34" charset="0"/>
            </a:endParaRPr>
          </a:p>
        </p:txBody>
      </p:sp>
      <p:sp>
        <p:nvSpPr>
          <p:cNvPr id="5" name="Title 1">
            <a:extLst>
              <a:ext uri="{FF2B5EF4-FFF2-40B4-BE49-F238E27FC236}">
                <a16:creationId xmlns:a16="http://schemas.microsoft.com/office/drawing/2014/main" id="{6915F97B-B115-1692-4ED4-A14AB7A06330}"/>
              </a:ext>
            </a:extLst>
          </p:cNvPr>
          <p:cNvSpPr>
            <a:spLocks noGrp="1"/>
          </p:cNvSpPr>
          <p:nvPr>
            <p:ph type="title"/>
          </p:nvPr>
        </p:nvSpPr>
        <p:spPr>
          <a:prstGeom prst="rect">
            <a:avLst/>
          </a:prstGeom>
        </p:spPr>
        <p:txBody>
          <a:bodyPr wrap="square">
            <a:spAutoFit/>
          </a:bodyPr>
          <a:lstStyle/>
          <a:p>
            <a:pPr algn="ctr">
              <a:lnSpc>
                <a:spcPct val="90000"/>
              </a:lnSpc>
            </a:pPr>
            <a:r>
              <a:rPr lang="en-US" sz="2400"/>
              <a:t>Nuclear Physics</a:t>
            </a:r>
            <a:br>
              <a:rPr lang="en-US" sz="2400"/>
            </a:br>
            <a:r>
              <a:rPr lang="en-US" sz="2400" b="0"/>
              <a:t>Discovering, exploring, and understanding all forms of nuclear matter</a:t>
            </a:r>
          </a:p>
        </p:txBody>
      </p:sp>
      <p:grpSp>
        <p:nvGrpSpPr>
          <p:cNvPr id="6" name="Group 5">
            <a:extLst>
              <a:ext uri="{FF2B5EF4-FFF2-40B4-BE49-F238E27FC236}">
                <a16:creationId xmlns:a16="http://schemas.microsoft.com/office/drawing/2014/main" id="{9098ECAB-1C18-508E-EF95-7547A7EF6213}"/>
              </a:ext>
            </a:extLst>
          </p:cNvPr>
          <p:cNvGrpSpPr/>
          <p:nvPr/>
        </p:nvGrpSpPr>
        <p:grpSpPr>
          <a:xfrm>
            <a:off x="4484533" y="5483168"/>
            <a:ext cx="7455219" cy="1178814"/>
            <a:chOff x="340394" y="5232571"/>
            <a:chExt cx="8861595" cy="1451158"/>
          </a:xfrm>
        </p:grpSpPr>
        <p:grpSp>
          <p:nvGrpSpPr>
            <p:cNvPr id="7" name="Group 6">
              <a:extLst>
                <a:ext uri="{FF2B5EF4-FFF2-40B4-BE49-F238E27FC236}">
                  <a16:creationId xmlns:a16="http://schemas.microsoft.com/office/drawing/2014/main" id="{129EB5F9-1CFE-6FE0-6379-4C7A937A263C}"/>
                </a:ext>
              </a:extLst>
            </p:cNvPr>
            <p:cNvGrpSpPr/>
            <p:nvPr userDrawn="1"/>
          </p:nvGrpSpPr>
          <p:grpSpPr>
            <a:xfrm>
              <a:off x="340394" y="5257511"/>
              <a:ext cx="8861595" cy="1397636"/>
              <a:chOff x="-429688" y="5210799"/>
              <a:chExt cx="8861595" cy="1397636"/>
            </a:xfrm>
          </p:grpSpPr>
          <p:pic>
            <p:nvPicPr>
              <p:cNvPr id="10" name="Picture 9">
                <a:extLst>
                  <a:ext uri="{FF2B5EF4-FFF2-40B4-BE49-F238E27FC236}">
                    <a16:creationId xmlns:a16="http://schemas.microsoft.com/office/drawing/2014/main" id="{5830C009-3219-28DB-AA29-132E90C8CAAA}"/>
                  </a:ext>
                </a:extLst>
              </p:cNvPr>
              <p:cNvPicPr>
                <a:picLocks noChangeAspect="1"/>
              </p:cNvPicPr>
              <p:nvPr userDrawn="1"/>
            </p:nvPicPr>
            <p:blipFill>
              <a:blip r:embed="rId2">
                <a:extLst>
                  <a:ext uri="{28A0092B-C50C-407E-A947-70E740481C1C}">
                    <a14:useLocalDpi xmlns:a14="http://schemas.microsoft.com/office/drawing/2010/main" val="0"/>
                  </a:ext>
                </a:extLst>
              </a:blip>
              <a:srcRect l="29705" t="1497" r="12829" b="1090"/>
              <a:stretch>
                <a:fillRect/>
              </a:stretch>
            </p:blipFill>
            <p:spPr>
              <a:xfrm>
                <a:off x="-429688" y="5216517"/>
                <a:ext cx="1040524" cy="1374966"/>
              </a:xfrm>
              <a:prstGeom prst="rect">
                <a:avLst/>
              </a:prstGeom>
              <a:ln w="28575">
                <a:solidFill>
                  <a:schemeClr val="tx1"/>
                </a:solidFill>
              </a:ln>
            </p:spPr>
          </p:pic>
          <p:pic>
            <p:nvPicPr>
              <p:cNvPr id="11" name="Picture 10" descr="ATLAS_nj386569f7_online.jpg">
                <a:extLst>
                  <a:ext uri="{FF2B5EF4-FFF2-40B4-BE49-F238E27FC236}">
                    <a16:creationId xmlns:a16="http://schemas.microsoft.com/office/drawing/2014/main" id="{7C6185E0-172C-1C00-535C-DA3708DD8FA3}"/>
                  </a:ext>
                </a:extLst>
              </p:cNvPr>
              <p:cNvPicPr>
                <a:picLocks noChangeAspect="1"/>
              </p:cNvPicPr>
              <p:nvPr userDrawn="1"/>
            </p:nvPicPr>
            <p:blipFill>
              <a:blip r:embed="rId3">
                <a:extLst>
                  <a:ext uri="{28A0092B-C50C-407E-A947-70E740481C1C}">
                    <a14:useLocalDpi xmlns:a14="http://schemas.microsoft.com/office/drawing/2010/main" val="0"/>
                  </a:ext>
                </a:extLst>
              </a:blip>
              <a:srcRect t="608" r="63375" b="1872"/>
              <a:stretch>
                <a:fillRect/>
              </a:stretch>
            </p:blipFill>
            <p:spPr>
              <a:xfrm>
                <a:off x="2182466" y="5229129"/>
                <a:ext cx="1543076" cy="1379306"/>
              </a:xfrm>
              <a:prstGeom prst="rect">
                <a:avLst/>
              </a:prstGeom>
              <a:ln w="28575">
                <a:solidFill>
                  <a:schemeClr val="tx1"/>
                </a:solidFill>
              </a:ln>
            </p:spPr>
          </p:pic>
          <p:pic>
            <p:nvPicPr>
              <p:cNvPr id="12" name="Picture 11">
                <a:extLst>
                  <a:ext uri="{FF2B5EF4-FFF2-40B4-BE49-F238E27FC236}">
                    <a16:creationId xmlns:a16="http://schemas.microsoft.com/office/drawing/2014/main" id="{575DE0CA-EC1A-4A13-C0BC-40AB304026B1}"/>
                  </a:ext>
                </a:extLst>
              </p:cNvPr>
              <p:cNvPicPr>
                <a:picLocks noChangeAspect="1"/>
              </p:cNvPicPr>
              <p:nvPr userDrawn="1"/>
            </p:nvPicPr>
            <p:blipFill>
              <a:blip r:embed="rId4"/>
              <a:srcRect t="8102" r="24571"/>
              <a:stretch>
                <a:fillRect/>
              </a:stretch>
            </p:blipFill>
            <p:spPr>
              <a:xfrm>
                <a:off x="6961025" y="5210800"/>
                <a:ext cx="1470882" cy="1386400"/>
              </a:xfrm>
              <a:prstGeom prst="rect">
                <a:avLst/>
              </a:prstGeom>
              <a:ln w="28575">
                <a:solidFill>
                  <a:schemeClr val="tx1"/>
                </a:solidFill>
              </a:ln>
            </p:spPr>
          </p:pic>
          <p:pic>
            <p:nvPicPr>
              <p:cNvPr id="13" name="Picture 7">
                <a:extLst>
                  <a:ext uri="{FF2B5EF4-FFF2-40B4-BE49-F238E27FC236}">
                    <a16:creationId xmlns:a16="http://schemas.microsoft.com/office/drawing/2014/main" id="{03C55D27-2ABE-6643-9445-0E66350F61CA}"/>
                  </a:ext>
                </a:extLst>
              </p:cNvPr>
              <p:cNvPicPr>
                <a:picLocks noChangeAspect="1" noChangeArrowheads="1"/>
              </p:cNvPicPr>
              <p:nvPr userDrawn="1"/>
            </p:nvPicPr>
            <p:blipFill>
              <a:blip r:embed="rId5"/>
              <a:srcRect r="2756"/>
              <a:stretch>
                <a:fillRect/>
              </a:stretch>
            </p:blipFill>
            <p:spPr bwMode="auto">
              <a:xfrm>
                <a:off x="3697854" y="5210799"/>
                <a:ext cx="1820753" cy="1378511"/>
              </a:xfrm>
              <a:prstGeom prst="rect">
                <a:avLst/>
              </a:prstGeom>
              <a:noFill/>
              <a:ln w="28575">
                <a:solidFill>
                  <a:schemeClr val="tx1"/>
                </a:solidFill>
                <a:miter lim="800000"/>
              </a:ln>
            </p:spPr>
          </p:pic>
        </p:grpSp>
        <p:pic>
          <p:nvPicPr>
            <p:cNvPr id="8" name="Picture 7" descr="A picture containing text, vector graphics&#10;&#10;Description automatically generated">
              <a:extLst>
                <a:ext uri="{FF2B5EF4-FFF2-40B4-BE49-F238E27FC236}">
                  <a16:creationId xmlns:a16="http://schemas.microsoft.com/office/drawing/2014/main" id="{CB56387E-5372-01A4-B078-8B9087B02F76}"/>
                </a:ext>
              </a:extLst>
            </p:cNvPr>
            <p:cNvPicPr>
              <a:picLocks noChangeAspect="1"/>
            </p:cNvPicPr>
            <p:nvPr userDrawn="1"/>
          </p:nvPicPr>
          <p:blipFill>
            <a:blip r:embed="rId6">
              <a:extLst>
                <a:ext uri="{28A0092B-C50C-407E-A947-70E740481C1C}">
                  <a14:useLocalDpi xmlns:a14="http://schemas.microsoft.com/office/drawing/2010/main" val="0"/>
                </a:ext>
              </a:extLst>
            </a:blip>
            <a:srcRect l="8322" r="5094" b="12944"/>
            <a:stretch>
              <a:fillRect/>
            </a:stretch>
          </p:blipFill>
          <p:spPr>
            <a:xfrm>
              <a:off x="6288689" y="5232571"/>
              <a:ext cx="1470882" cy="1420501"/>
            </a:xfrm>
            <a:prstGeom prst="rect">
              <a:avLst/>
            </a:prstGeom>
            <a:ln>
              <a:solidFill>
                <a:schemeClr val="tx1"/>
              </a:solidFill>
            </a:ln>
          </p:spPr>
        </p:pic>
        <p:pic>
          <p:nvPicPr>
            <p:cNvPr id="9" name="Picture 8" descr="A picture containing indoor, electronics, tube, stack&#10;&#10;Description automatically generated">
              <a:extLst>
                <a:ext uri="{FF2B5EF4-FFF2-40B4-BE49-F238E27FC236}">
                  <a16:creationId xmlns:a16="http://schemas.microsoft.com/office/drawing/2014/main" id="{E435B247-9AEB-F2D8-5CD2-A0158C707551}"/>
                </a:ext>
              </a:extLst>
            </p:cNvPr>
            <p:cNvPicPr>
              <a:picLocks noChangeAspect="1"/>
            </p:cNvPicPr>
            <p:nvPr userDrawn="1"/>
          </p:nvPicPr>
          <p:blipFill>
            <a:blip r:embed="rId7">
              <a:extLst>
                <a:ext uri="{28A0092B-C50C-407E-A947-70E740481C1C}">
                  <a14:useLocalDpi xmlns:a14="http://schemas.microsoft.com/office/drawing/2010/main" val="0"/>
                </a:ext>
              </a:extLst>
            </a:blip>
            <a:srcRect l="5632" r="18584"/>
            <a:stretch>
              <a:fillRect/>
            </a:stretch>
          </p:blipFill>
          <p:spPr>
            <a:xfrm>
              <a:off x="1354856" y="5249622"/>
              <a:ext cx="1543076" cy="1434107"/>
            </a:xfrm>
            <a:prstGeom prst="rect">
              <a:avLst/>
            </a:prstGeom>
            <a:ln>
              <a:solidFill>
                <a:schemeClr val="tx1"/>
              </a:solidFill>
            </a:ln>
          </p:spPr>
        </p:pic>
      </p:grpSp>
    </p:spTree>
    <p:extLst>
      <p:ext uri="{BB962C8B-B14F-4D97-AF65-F5344CB8AC3E}">
        <p14:creationId xmlns:p14="http://schemas.microsoft.com/office/powerpoint/2010/main" val="20639908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08A7-865D-A5D7-F537-A80208A2A6C3}"/>
              </a:ext>
            </a:extLst>
          </p:cNvPr>
          <p:cNvSpPr>
            <a:spLocks noGrp="1"/>
          </p:cNvSpPr>
          <p:nvPr>
            <p:ph type="title"/>
          </p:nvPr>
        </p:nvSpPr>
        <p:spPr/>
        <p:txBody>
          <a:bodyPr/>
          <a:lstStyle/>
          <a:p>
            <a:r>
              <a:rPr lang="en-US"/>
              <a:t>NP - Research Initiatives</a:t>
            </a:r>
          </a:p>
        </p:txBody>
      </p:sp>
      <p:pic>
        <p:nvPicPr>
          <p:cNvPr id="5" name="Picture 4">
            <a:extLst>
              <a:ext uri="{FF2B5EF4-FFF2-40B4-BE49-F238E27FC236}">
                <a16:creationId xmlns:a16="http://schemas.microsoft.com/office/drawing/2014/main" id="{495EF129-F57A-92A3-F0E9-834DC8C2819E}"/>
              </a:ext>
            </a:extLst>
          </p:cNvPr>
          <p:cNvPicPr>
            <a:picLocks noGrp="1" noRot="1" noChangeAspect="1" noMove="1" noResize="1" noEditPoints="1" noAdjustHandles="1" noChangeArrowheads="1" noChangeShapeType="1" noCrop="1"/>
          </p:cNvPicPr>
          <p:nvPr>
            <p:custDataLst>
              <p:custData r:id="rId1"/>
              <p:tags r:id="rId2"/>
            </p:custDataLst>
          </p:nvPr>
        </p:nvPicPr>
        <p:blipFill>
          <a:blip r:embed="rId4"/>
          <a:stretch>
            <a:fillRect/>
          </a:stretch>
        </p:blipFill>
        <p:spPr>
          <a:xfrm>
            <a:off x="225779" y="1446439"/>
            <a:ext cx="11707621" cy="2924083"/>
          </a:xfrm>
          <a:prstGeom prst="rect">
            <a:avLst/>
          </a:prstGeom>
        </p:spPr>
      </p:pic>
    </p:spTree>
    <p:extLst>
      <p:ext uri="{BB962C8B-B14F-4D97-AF65-F5344CB8AC3E}">
        <p14:creationId xmlns:p14="http://schemas.microsoft.com/office/powerpoint/2010/main" val="318810799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748B1-5C93-9105-6B99-720B89DE49B6}"/>
              </a:ext>
            </a:extLst>
          </p:cNvPr>
          <p:cNvSpPr>
            <a:spLocks noGrp="1"/>
          </p:cNvSpPr>
          <p:nvPr>
            <p:ph type="title"/>
          </p:nvPr>
        </p:nvSpPr>
        <p:spPr>
          <a:xfrm>
            <a:off x="2695710" y="31531"/>
            <a:ext cx="11787327" cy="902525"/>
          </a:xfrm>
        </p:spPr>
        <p:txBody>
          <a:bodyPr/>
          <a:lstStyle/>
          <a:p>
            <a:r>
              <a:rPr lang="en-US" dirty="0"/>
              <a:t>DOE NP Outlook On The EIC</a:t>
            </a:r>
          </a:p>
        </p:txBody>
      </p:sp>
      <p:sp>
        <p:nvSpPr>
          <p:cNvPr id="3" name="Content Placeholder 2">
            <a:extLst>
              <a:ext uri="{FF2B5EF4-FFF2-40B4-BE49-F238E27FC236}">
                <a16:creationId xmlns:a16="http://schemas.microsoft.com/office/drawing/2014/main" id="{DC2C2501-6379-DEA3-F6DA-D01D9A2AD3CD}"/>
              </a:ext>
            </a:extLst>
          </p:cNvPr>
          <p:cNvSpPr>
            <a:spLocks noGrp="1"/>
          </p:cNvSpPr>
          <p:nvPr>
            <p:ph idx="1"/>
          </p:nvPr>
        </p:nvSpPr>
        <p:spPr>
          <a:xfrm>
            <a:off x="517932" y="1248560"/>
            <a:ext cx="11390071" cy="5221425"/>
          </a:xfrm>
        </p:spPr>
        <p:txBody>
          <a:bodyPr>
            <a:noAutofit/>
          </a:bodyPr>
          <a:lstStyle/>
          <a:p>
            <a:pPr>
              <a:spcAft>
                <a:spcPts val="1200"/>
              </a:spcAft>
            </a:pPr>
            <a:r>
              <a:rPr lang="en-US" sz="2400" dirty="0">
                <a:latin typeface="Calibri" panose="020F0502020204030204" pitchFamily="34" charset="0"/>
                <a:cs typeface="Calibri" panose="020F0502020204030204" pitchFamily="34" charset="0"/>
              </a:rPr>
              <a:t>The EIC Project is making steady progress, towards CD3a (Long Lead Procurement), and the next DOE gateway CD-2 (Approve Performance Baseline). </a:t>
            </a:r>
          </a:p>
          <a:p>
            <a:pPr>
              <a:spcAft>
                <a:spcPts val="1200"/>
              </a:spcAft>
            </a:pPr>
            <a:r>
              <a:rPr lang="en-US" sz="2400" dirty="0">
                <a:latin typeface="Calibri" panose="020F0502020204030204" pitchFamily="34" charset="0"/>
                <a:cs typeface="Calibri" panose="020F0502020204030204" pitchFamily="34" charset="0"/>
              </a:rPr>
              <a:t>The EIC is intended to be fully international in character. For those countries interested in collaborating, now is a good time to become involved and express your interest. All are welcome at any time, but the pace of the project will require clear understanding of “who will do what” in time to baseline the project in FY 2025. </a:t>
            </a:r>
          </a:p>
          <a:p>
            <a:pPr>
              <a:spcAft>
                <a:spcPts val="1200"/>
              </a:spcAft>
            </a:pPr>
            <a:r>
              <a:rPr lang="en-US" sz="2400" dirty="0">
                <a:latin typeface="Calibri" panose="020F0502020204030204" pitchFamily="34" charset="0"/>
                <a:cs typeface="Calibri" panose="020F0502020204030204" pitchFamily="34" charset="0"/>
              </a:rPr>
              <a:t>Although not yet baselined, increased support from annual appropriations will continue to be important to enable timely progress and a smooth transition of workforce from the Relativistic Heavy Ion Collider in FY 2025. </a:t>
            </a:r>
          </a:p>
        </p:txBody>
      </p:sp>
    </p:spTree>
    <p:extLst>
      <p:ext uri="{BB962C8B-B14F-4D97-AF65-F5344CB8AC3E}">
        <p14:creationId xmlns:p14="http://schemas.microsoft.com/office/powerpoint/2010/main" val="29931384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F3EFBC-4CC0-2EBB-3B0F-D94739339FBD}"/>
              </a:ext>
            </a:extLst>
          </p:cNvPr>
          <p:cNvSpPr txBox="1"/>
          <p:nvPr/>
        </p:nvSpPr>
        <p:spPr>
          <a:xfrm>
            <a:off x="444064" y="797885"/>
            <a:ext cx="7844623" cy="4165243"/>
          </a:xfrm>
          <a:prstGeom prst="rect">
            <a:avLst/>
          </a:prstGeom>
          <a:noFill/>
          <a:ln>
            <a:noFill/>
          </a:ln>
        </p:spPr>
        <p:txBody>
          <a:bodyPr wrap="square" rtlCol="0">
            <a:spAutoFit/>
          </a:bodyPr>
          <a:lstStyle/>
          <a:p>
            <a:pPr>
              <a:spcBef>
                <a:spcPct val="0"/>
              </a:spcBef>
              <a:spcAft>
                <a:spcPts val="2000"/>
              </a:spcAft>
            </a:pPr>
            <a:endParaRPr lang="en-US" dirty="0">
              <a:latin typeface="Arial" pitchFamily="34" charset="0"/>
              <a:cs typeface="Arial" pitchFamily="34" charset="0"/>
            </a:endParaRPr>
          </a:p>
          <a:p>
            <a:pPr marL="280988" indent="-280988">
              <a:spcAft>
                <a:spcPts val="2000"/>
              </a:spcAft>
              <a:buFont typeface="+mj-lt"/>
              <a:buAutoNum type="arabicPeriod"/>
            </a:pPr>
            <a:r>
              <a:rPr lang="en-US" dirty="0">
                <a:latin typeface="Arial" pitchFamily="34" charset="0"/>
                <a:cs typeface="Arial" pitchFamily="34" charset="0"/>
                <a:sym typeface="Symbol" panose="05050102010706020507" pitchFamily="18" charset="2"/>
              </a:rPr>
              <a:t>Operate and get science out from the Relativistic Heavy Ion Collider (RHIC),the Continuous Electron Beam Accelerator Facility (CEBAF),  the Argonne Tandem </a:t>
            </a:r>
            <a:r>
              <a:rPr lang="en-US" dirty="0" err="1">
                <a:latin typeface="Arial" pitchFamily="34" charset="0"/>
                <a:cs typeface="Arial" pitchFamily="34" charset="0"/>
                <a:sym typeface="Symbol" panose="05050102010706020507" pitchFamily="18" charset="2"/>
              </a:rPr>
              <a:t>Linac</a:t>
            </a:r>
            <a:r>
              <a:rPr lang="en-US" dirty="0">
                <a:latin typeface="Arial" pitchFamily="34" charset="0"/>
                <a:cs typeface="Arial" pitchFamily="34" charset="0"/>
                <a:sym typeface="Symbol" panose="05050102010706020507" pitchFamily="18" charset="2"/>
              </a:rPr>
              <a:t> Accelerator System (ATLAS) and the Facility for Rare Isotope Beams (FRIB)</a:t>
            </a:r>
          </a:p>
          <a:p>
            <a:pPr marL="280988" indent="-280988">
              <a:spcBef>
                <a:spcPct val="0"/>
              </a:spcBef>
              <a:spcAft>
                <a:spcPts val="2000"/>
              </a:spcAft>
              <a:buFont typeface="+mj-lt"/>
              <a:buAutoNum type="arabicPeriod"/>
            </a:pPr>
            <a:r>
              <a:rPr lang="en-US" dirty="0">
                <a:latin typeface="Arial" pitchFamily="34" charset="0"/>
                <a:cs typeface="Arial" pitchFamily="34" charset="0"/>
              </a:rPr>
              <a:t>Make progress on a U.S.-led ton-scale neutrino-less double beta decay experiment.</a:t>
            </a:r>
          </a:p>
          <a:p>
            <a:pPr marL="280988" indent="-280988">
              <a:spcBef>
                <a:spcPct val="0"/>
              </a:spcBef>
              <a:spcAft>
                <a:spcPts val="2000"/>
              </a:spcAft>
              <a:buFont typeface="+mj-lt"/>
              <a:buAutoNum type="arabicPeriod"/>
            </a:pPr>
            <a:r>
              <a:rPr lang="en-US" dirty="0">
                <a:solidFill>
                  <a:srgbClr val="FF0000"/>
                </a:solidFill>
                <a:latin typeface="Arial" pitchFamily="34" charset="0"/>
                <a:cs typeface="Arial" pitchFamily="34" charset="0"/>
              </a:rPr>
              <a:t>Start construction of a high-energy high-luminosity polarized electron-ion collider (EIC) </a:t>
            </a:r>
          </a:p>
          <a:p>
            <a:pPr marL="280988" indent="-280988">
              <a:spcBef>
                <a:spcPct val="0"/>
              </a:spcBef>
              <a:spcAft>
                <a:spcPts val="2000"/>
              </a:spcAft>
              <a:buFont typeface="+mj-lt"/>
              <a:buAutoNum type="arabicPeriod"/>
            </a:pPr>
            <a:r>
              <a:rPr lang="en-US" dirty="0">
                <a:latin typeface="Arial" pitchFamily="34" charset="0"/>
                <a:cs typeface="Arial" pitchFamily="34" charset="0"/>
              </a:rPr>
              <a:t>Implement smaller scale instrumentation to take advantage of facility capabilities</a:t>
            </a:r>
          </a:p>
        </p:txBody>
      </p:sp>
      <p:pic>
        <p:nvPicPr>
          <p:cNvPr id="4" name="Picture 2">
            <a:extLst>
              <a:ext uri="{FF2B5EF4-FFF2-40B4-BE49-F238E27FC236}">
                <a16:creationId xmlns:a16="http://schemas.microsoft.com/office/drawing/2014/main" id="{7F0B6005-FEF3-20C5-6072-FDC5C99CE616}"/>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8579446" y="1166456"/>
            <a:ext cx="3168490" cy="4090323"/>
          </a:xfrm>
          <a:prstGeom prst="rect">
            <a:avLst/>
          </a:prstGeom>
          <a:noFill/>
          <a:ln w="9525">
            <a:solidFill>
              <a:schemeClr val="tx1"/>
            </a:solidFill>
            <a:miter lim="800000"/>
          </a:ln>
          <a:extLst>
            <a:ext uri="{909E8E84-426E-40DD-AFC4-6F175D3DCCD1}">
              <a14:hiddenFill xmlns:a14="http://schemas.microsoft.com/office/drawing/2010/main">
                <a:solidFill>
                  <a:schemeClr val="accent1"/>
                </a:solidFill>
              </a14:hiddenFill>
            </a:ext>
          </a:extLst>
        </p:spPr>
      </p:pic>
      <p:sp>
        <p:nvSpPr>
          <p:cNvPr id="5" name="Title 1">
            <a:extLst>
              <a:ext uri="{FF2B5EF4-FFF2-40B4-BE49-F238E27FC236}">
                <a16:creationId xmlns:a16="http://schemas.microsoft.com/office/drawing/2014/main" id="{A3CF0498-9C38-766A-7CD7-03CCAD9EBF52}"/>
              </a:ext>
            </a:extLst>
          </p:cNvPr>
          <p:cNvSpPr txBox="1"/>
          <p:nvPr/>
        </p:nvSpPr>
        <p:spPr>
          <a:xfrm>
            <a:off x="430858" y="50909"/>
            <a:ext cx="9144000" cy="74697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pPr fontAlgn="auto">
              <a:spcAft>
                <a:spcPct val="0"/>
              </a:spcAft>
            </a:pPr>
            <a:r>
              <a:rPr lang="en-US"/>
              <a:t>The High-Level NP Work Plan</a:t>
            </a:r>
          </a:p>
        </p:txBody>
      </p:sp>
      <p:sp>
        <p:nvSpPr>
          <p:cNvPr id="6" name="TextBox 5">
            <a:extLst>
              <a:ext uri="{FF2B5EF4-FFF2-40B4-BE49-F238E27FC236}">
                <a16:creationId xmlns:a16="http://schemas.microsoft.com/office/drawing/2014/main" id="{3F7ED2C8-E83E-2C49-9870-5FF4893793FE}"/>
              </a:ext>
            </a:extLst>
          </p:cNvPr>
          <p:cNvSpPr txBox="1"/>
          <p:nvPr/>
        </p:nvSpPr>
        <p:spPr>
          <a:xfrm>
            <a:off x="430858" y="5366446"/>
            <a:ext cx="11582248" cy="1015663"/>
          </a:xfrm>
          <a:prstGeom prst="rect">
            <a:avLst/>
          </a:prstGeom>
          <a:noFill/>
        </p:spPr>
        <p:txBody>
          <a:bodyPr wrap="square" rtlCol="0">
            <a:spAutoFit/>
          </a:bodyPr>
          <a:lstStyle/>
          <a:p>
            <a:r>
              <a:rPr lang="en-US" sz="2000" dirty="0">
                <a:latin typeface="Arial" pitchFamily="34" charset="0"/>
                <a:cs typeface="Arial" pitchFamily="34" charset="0"/>
              </a:rPr>
              <a:t>The work plan centers on NP’s mission to u</a:t>
            </a:r>
            <a:r>
              <a:rPr lang="en-US" sz="2000" dirty="0">
                <a:latin typeface="Arial" pitchFamily="34" charset="0"/>
                <a:ea typeface="Calibri" panose="020F0502020204030204" pitchFamily="34" charset="0"/>
                <a:cs typeface="Arial" pitchFamily="34" charset="0"/>
              </a:rPr>
              <a:t>nderstand all forms of nuclear matter to benefit energy, commerce, medicine, and national security. A new Long Range Plan is in development by NSAC.</a:t>
            </a:r>
            <a:endParaRPr lang="en-US" sz="2000" dirty="0">
              <a:latin typeface="Arial" pitchFamily="34" charset="0"/>
              <a:cs typeface="Arial" pitchFamily="34" charset="0"/>
            </a:endParaRPr>
          </a:p>
          <a:p>
            <a:r>
              <a:rPr lang="en-US" sz="2000" dirty="0">
                <a:latin typeface="Arial" pitchFamily="34" charset="0"/>
                <a:cs typeface="Arial" pitchFamily="34" charset="0"/>
              </a:rPr>
              <a:t> </a:t>
            </a:r>
          </a:p>
        </p:txBody>
      </p:sp>
    </p:spTree>
    <p:extLst>
      <p:ext uri="{BB962C8B-B14F-4D97-AF65-F5344CB8AC3E}">
        <p14:creationId xmlns:p14="http://schemas.microsoft.com/office/powerpoint/2010/main" val="233910763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448" y="150256"/>
            <a:ext cx="9144000" cy="642156"/>
          </a:xfrm>
        </p:spPr>
        <p:txBody>
          <a:bodyPr/>
          <a:lstStyle/>
          <a:p>
            <a:r>
              <a:rPr lang="en-US" dirty="0">
                <a:latin typeface="Calibri" panose="020F0502020204030204" pitchFamily="34" charset="0"/>
                <a:cs typeface="Calibri" panose="020F0502020204030204" pitchFamily="34" charset="0"/>
              </a:rPr>
              <a:t>Developing the EIC Science Case</a:t>
            </a:r>
          </a:p>
        </p:txBody>
      </p:sp>
      <p:sp>
        <p:nvSpPr>
          <p:cNvPr id="23" name="Text Box 38"/>
          <p:cNvSpPr txBox="1">
            <a:spLocks noChangeArrowheads="1"/>
          </p:cNvSpPr>
          <p:nvPr/>
        </p:nvSpPr>
        <p:spPr bwMode="auto">
          <a:xfrm>
            <a:off x="5442454" y="1635666"/>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rPr>
              <a:t>2010</a:t>
            </a:r>
          </a:p>
        </p:txBody>
      </p:sp>
      <p:sp>
        <p:nvSpPr>
          <p:cNvPr id="29" name="Rectangle 4"/>
          <p:cNvSpPr>
            <a:spLocks noChangeArrowheads="1"/>
          </p:cNvSpPr>
          <p:nvPr/>
        </p:nvSpPr>
        <p:spPr bwMode="auto">
          <a:xfrm>
            <a:off x="2539479" y="505738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US" dirty="0">
              <a:solidFill>
                <a:prstClr val="black"/>
              </a:solidFill>
              <a:latin typeface="Calibri"/>
            </a:endParaRPr>
          </a:p>
        </p:txBody>
      </p:sp>
      <p:sp>
        <p:nvSpPr>
          <p:cNvPr id="37" name="TextBox 36"/>
          <p:cNvSpPr txBox="1"/>
          <p:nvPr/>
        </p:nvSpPr>
        <p:spPr>
          <a:xfrm>
            <a:off x="6934755" y="2608982"/>
            <a:ext cx="1206501" cy="553998"/>
          </a:xfrm>
          <a:prstGeom prst="rect">
            <a:avLst/>
          </a:prstGeom>
          <a:solidFill>
            <a:schemeClr val="bg1"/>
          </a:solidFill>
        </p:spPr>
        <p:txBody>
          <a:bodyPr wrap="square" rtlCol="0">
            <a:spAutoFit/>
          </a:bodyPr>
          <a:lstStyle/>
          <a:p>
            <a:pPr fontAlgn="auto">
              <a:spcBef>
                <a:spcPts val="0"/>
              </a:spcBef>
              <a:spcAft>
                <a:spcPts val="0"/>
              </a:spcAft>
            </a:pPr>
            <a:r>
              <a:rPr lang="en-US" sz="1000" dirty="0">
                <a:solidFill>
                  <a:prstClr val="black"/>
                </a:solidFill>
                <a:latin typeface="Calibri"/>
              </a:rPr>
              <a:t>Major Nuclear Physics Facilities for the Next Decade</a:t>
            </a:r>
          </a:p>
        </p:txBody>
      </p:sp>
      <p:sp>
        <p:nvSpPr>
          <p:cNvPr id="39" name="TextBox 38"/>
          <p:cNvSpPr txBox="1"/>
          <p:nvPr/>
        </p:nvSpPr>
        <p:spPr>
          <a:xfrm>
            <a:off x="7010416" y="3800745"/>
            <a:ext cx="1005403" cy="246221"/>
          </a:xfrm>
          <a:prstGeom prst="rect">
            <a:avLst/>
          </a:prstGeom>
          <a:noFill/>
        </p:spPr>
        <p:txBody>
          <a:bodyPr wrap="none" rtlCol="0">
            <a:spAutoFit/>
          </a:bodyPr>
          <a:lstStyle/>
          <a:p>
            <a:pPr fontAlgn="auto">
              <a:spcBef>
                <a:spcPts val="0"/>
              </a:spcBef>
              <a:spcAft>
                <a:spcPts val="0"/>
              </a:spcAft>
            </a:pPr>
            <a:r>
              <a:rPr lang="en-US" sz="1000" dirty="0">
                <a:solidFill>
                  <a:prstClr val="black"/>
                </a:solidFill>
                <a:latin typeface="Calibri"/>
              </a:rPr>
              <a:t>March 14, 2013</a:t>
            </a:r>
          </a:p>
        </p:txBody>
      </p:sp>
      <p:grpSp>
        <p:nvGrpSpPr>
          <p:cNvPr id="32" name="Group 31">
            <a:extLst>
              <a:ext uri="{FF2B5EF4-FFF2-40B4-BE49-F238E27FC236}">
                <a16:creationId xmlns:a16="http://schemas.microsoft.com/office/drawing/2014/main" id="{FF414460-033E-F7F1-B2A7-F5E429C78919}"/>
              </a:ext>
            </a:extLst>
          </p:cNvPr>
          <p:cNvGrpSpPr/>
          <p:nvPr/>
        </p:nvGrpSpPr>
        <p:grpSpPr>
          <a:xfrm>
            <a:off x="924910" y="932085"/>
            <a:ext cx="10526151" cy="5488361"/>
            <a:chOff x="1725541" y="753409"/>
            <a:chExt cx="9239168" cy="5488361"/>
          </a:xfrm>
        </p:grpSpPr>
        <p:grpSp>
          <p:nvGrpSpPr>
            <p:cNvPr id="3" name="Group 2"/>
            <p:cNvGrpSpPr/>
            <p:nvPr/>
          </p:nvGrpSpPr>
          <p:grpSpPr>
            <a:xfrm>
              <a:off x="1745966" y="775382"/>
              <a:ext cx="1548531" cy="2512409"/>
              <a:chOff x="5715000" y="3352800"/>
              <a:chExt cx="2003425" cy="2819400"/>
            </a:xfrm>
          </p:grpSpPr>
          <p:sp>
            <p:nvSpPr>
              <p:cNvPr id="4" name="Text Box 33"/>
              <p:cNvSpPr txBox="1">
                <a:spLocks noChangeArrowheads="1"/>
              </p:cNvSpPr>
              <p:nvPr/>
            </p:nvSpPr>
            <p:spPr bwMode="auto">
              <a:xfrm>
                <a:off x="6400801" y="3352800"/>
                <a:ext cx="654066" cy="300214"/>
              </a:xfrm>
              <a:prstGeom prst="rect">
                <a:avLst/>
              </a:prstGeom>
              <a:noFill/>
              <a:ln w="9525">
                <a:noFill/>
                <a:miter lim="800000"/>
                <a:headEnd/>
                <a:tailEnd/>
              </a:ln>
              <a:effectLst/>
            </p:spPr>
            <p:txBody>
              <a:bodyPr wrap="non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rPr>
                  <a:t>2002</a:t>
                </a:r>
              </a:p>
            </p:txBody>
          </p:sp>
          <p:pic>
            <p:nvPicPr>
              <p:cNvPr id="5" name="Picture 35" descr="LRP2002_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3581400"/>
                <a:ext cx="2003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p:cNvSpPr txBox="1"/>
            <p:nvPr/>
          </p:nvSpPr>
          <p:spPr>
            <a:xfrm>
              <a:off x="1725541" y="3439329"/>
              <a:ext cx="1200752" cy="2031325"/>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“…essential accelerator and detector R&amp;D [for EIC] should be given very high priority</a:t>
              </a:r>
            </a:p>
            <a:p>
              <a:pPr fontAlgn="auto">
                <a:spcBef>
                  <a:spcPts val="0"/>
                </a:spcBef>
                <a:spcAft>
                  <a:spcPts val="0"/>
                </a:spcAft>
              </a:pPr>
              <a:r>
                <a:rPr lang="en-US" sz="1400" dirty="0">
                  <a:solidFill>
                    <a:prstClr val="black"/>
                  </a:solidFill>
                  <a:latin typeface="Calibri"/>
                </a:rPr>
                <a:t>in the short term.”</a:t>
              </a:r>
            </a:p>
          </p:txBody>
        </p:sp>
        <p:grpSp>
          <p:nvGrpSpPr>
            <p:cNvPr id="7" name="Group 6"/>
            <p:cNvGrpSpPr/>
            <p:nvPr/>
          </p:nvGrpSpPr>
          <p:grpSpPr>
            <a:xfrm>
              <a:off x="2854301" y="914781"/>
              <a:ext cx="1659010" cy="2467702"/>
              <a:chOff x="6796088" y="4034522"/>
              <a:chExt cx="2066925" cy="2823478"/>
            </a:xfrm>
          </p:grpSpPr>
          <p:sp>
            <p:nvSpPr>
              <p:cNvPr id="8" name="Text Box 38"/>
              <p:cNvSpPr txBox="1">
                <a:spLocks noChangeArrowheads="1"/>
              </p:cNvSpPr>
              <p:nvPr/>
            </p:nvSpPr>
            <p:spPr bwMode="auto">
              <a:xfrm>
                <a:off x="7582786" y="4034522"/>
                <a:ext cx="736416" cy="30609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rPr>
                  <a:t>2007</a:t>
                </a:r>
              </a:p>
            </p:txBody>
          </p:sp>
          <p:pic>
            <p:nvPicPr>
              <p:cNvPr id="9" name="Picture 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4281488"/>
                <a:ext cx="20669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p:cNvSpPr txBox="1"/>
            <p:nvPr/>
          </p:nvSpPr>
          <p:spPr>
            <a:xfrm>
              <a:off x="2876251" y="3469816"/>
              <a:ext cx="1220680" cy="2246769"/>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“We recommend the allocation of resources …to lay the foundation for a polarized Electron-Ion Collider…”</a:t>
              </a:r>
            </a:p>
          </p:txBody>
        </p:sp>
        <p:pic>
          <p:nvPicPr>
            <p:cNvPr id="11" name="Picture 1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17" t="14020" r="13893" b="21884"/>
            <a:stretch/>
          </p:blipFill>
          <p:spPr bwMode="auto">
            <a:xfrm>
              <a:off x="3867766" y="1357295"/>
              <a:ext cx="1772875" cy="2202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4136164" y="3836109"/>
              <a:ext cx="1189054" cy="1815882"/>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“..a new dedicated facility will be essential for answering some of the most central questions.”</a:t>
              </a:r>
            </a:p>
          </p:txBody>
        </p:sp>
        <p:pic>
          <p:nvPicPr>
            <p:cNvPr id="13" name="Picture 12"/>
            <p:cNvPicPr>
              <a:picLocks noChangeAspect="1"/>
            </p:cNvPicPr>
            <p:nvPr/>
          </p:nvPicPr>
          <p:blipFill>
            <a:blip r:embed="rId5"/>
            <a:stretch>
              <a:fillRect/>
            </a:stretch>
          </p:blipFill>
          <p:spPr>
            <a:xfrm>
              <a:off x="4909978" y="1733193"/>
              <a:ext cx="1628839" cy="2102916"/>
            </a:xfrm>
            <a:prstGeom prst="rect">
              <a:avLst/>
            </a:prstGeom>
            <a:ln>
              <a:solidFill>
                <a:schemeClr val="tx1"/>
              </a:solidFill>
            </a:ln>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282" y="2068049"/>
              <a:ext cx="1609070" cy="21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a:stretch>
              <a:fillRect/>
            </a:stretch>
          </p:blipFill>
          <p:spPr>
            <a:xfrm>
              <a:off x="6730777" y="2360004"/>
              <a:ext cx="1525844" cy="1971852"/>
            </a:xfrm>
            <a:prstGeom prst="rect">
              <a:avLst/>
            </a:prstGeom>
            <a:solidFill>
              <a:schemeClr val="bg1"/>
            </a:solidFill>
            <a:ln>
              <a:solidFill>
                <a:schemeClr val="tx1"/>
              </a:solidFill>
            </a:ln>
          </p:spPr>
        </p:pic>
        <p:sp>
          <p:nvSpPr>
            <p:cNvPr id="17" name="TextBox 16"/>
            <p:cNvSpPr txBox="1"/>
            <p:nvPr/>
          </p:nvSpPr>
          <p:spPr>
            <a:xfrm>
              <a:off x="6765945" y="4374899"/>
              <a:ext cx="1364048" cy="1815882"/>
            </a:xfrm>
            <a:prstGeom prst="rect">
              <a:avLst/>
            </a:prstGeom>
            <a:noFill/>
          </p:spPr>
          <p:txBody>
            <a:bodyPr wrap="square" rtlCol="0">
              <a:spAutoFit/>
            </a:bodyPr>
            <a:lstStyle/>
            <a:p>
              <a:pPr fontAlgn="auto">
                <a:spcBef>
                  <a:spcPts val="0"/>
                </a:spcBef>
                <a:spcAft>
                  <a:spcPts val="0"/>
                </a:spcAft>
              </a:pPr>
              <a:r>
                <a:rPr lang="en-US" sz="1400" dirty="0">
                  <a:solidFill>
                    <a:prstClr val="black"/>
                  </a:solidFill>
                  <a:uFill>
                    <a:solidFill>
                      <a:srgbClr val="413E40"/>
                    </a:solidFill>
                  </a:uFill>
                  <a:latin typeface="Calibri"/>
                  <a:ea typeface="ＭＳ Ｐゴシック" charset="0"/>
                  <a:cs typeface="Helvetica"/>
                </a:rPr>
                <a:t>Electron-Ion Collider </a:t>
              </a:r>
              <a:r>
                <a:rPr lang="en-US" sz="1400" i="1" dirty="0">
                  <a:solidFill>
                    <a:prstClr val="black"/>
                  </a:solidFill>
                  <a:uFill>
                    <a:solidFill>
                      <a:srgbClr val="E32400"/>
                    </a:solidFill>
                  </a:uFill>
                  <a:latin typeface="Calibri"/>
                  <a:ea typeface="ＭＳ Ｐゴシック" charset="0"/>
                  <a:cs typeface="Helvetica"/>
                </a:rPr>
                <a:t>absolutely central</a:t>
              </a:r>
              <a:r>
                <a:rPr lang="en-US" sz="1400" i="1" dirty="0">
                  <a:solidFill>
                    <a:prstClr val="black"/>
                  </a:solidFill>
                  <a:uFill>
                    <a:solidFill>
                      <a:srgbClr val="413E40"/>
                    </a:solidFill>
                  </a:uFill>
                  <a:latin typeface="Calibri"/>
                  <a:ea typeface="ＭＳ Ｐゴシック" charset="0"/>
                  <a:cs typeface="Helvetica"/>
                </a:rPr>
                <a:t> </a:t>
              </a:r>
              <a:r>
                <a:rPr lang="en-US" sz="1400" dirty="0">
                  <a:solidFill>
                    <a:prstClr val="black"/>
                  </a:solidFill>
                  <a:uFill>
                    <a:solidFill>
                      <a:srgbClr val="413E40"/>
                    </a:solidFill>
                  </a:uFill>
                  <a:latin typeface="Calibri"/>
                  <a:ea typeface="ＭＳ Ｐゴシック" charset="0"/>
                  <a:cs typeface="Helvetica"/>
                </a:rPr>
                <a:t>to the nuclear science program of the next decade.</a:t>
              </a:r>
            </a:p>
            <a:p>
              <a:pPr fontAlgn="auto">
                <a:spcBef>
                  <a:spcPts val="0"/>
                </a:spcBef>
                <a:spcAft>
                  <a:spcPts val="0"/>
                </a:spcAft>
              </a:pPr>
              <a:endParaRPr lang="en-US" sz="1400" dirty="0">
                <a:solidFill>
                  <a:prstClr val="black"/>
                </a:solidFill>
                <a:latin typeface="Calibri"/>
              </a:endParaRPr>
            </a:p>
          </p:txBody>
        </p:sp>
        <p:pic>
          <p:nvPicPr>
            <p:cNvPr id="1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2869" y="3287790"/>
              <a:ext cx="1582387" cy="20427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8256621" y="1855182"/>
              <a:ext cx="2629638" cy="1308050"/>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a:t>
              </a:r>
              <a:r>
                <a:rPr lang="en-US" sz="1300" dirty="0">
                  <a:solidFill>
                    <a:prstClr val="black"/>
                  </a:solidFill>
                  <a:latin typeface="Arial" charset="0"/>
                  <a:ea typeface="Arial" charset="0"/>
                  <a:cs typeface="Arial" charset="0"/>
                </a:rPr>
                <a:t>a high-energy high-luminosity polarized EIC [is] the highest priority for new facility construction following the completion of FRIB.”</a:t>
              </a:r>
            </a:p>
            <a:p>
              <a:pPr fontAlgn="auto">
                <a:spcBef>
                  <a:spcPts val="0"/>
                </a:spcBef>
                <a:spcAft>
                  <a:spcPts val="0"/>
                </a:spcAft>
              </a:pPr>
              <a:endParaRPr lang="en-US" sz="1300" dirty="0">
                <a:solidFill>
                  <a:prstClr val="black"/>
                </a:solidFill>
                <a:latin typeface="Arial" charset="0"/>
                <a:ea typeface="Arial" charset="0"/>
                <a:cs typeface="Arial" charset="0"/>
              </a:endParaRPr>
            </a:p>
          </p:txBody>
        </p:sp>
        <p:sp>
          <p:nvSpPr>
            <p:cNvPr id="21" name="TextBox 20"/>
            <p:cNvSpPr txBox="1"/>
            <p:nvPr/>
          </p:nvSpPr>
          <p:spPr>
            <a:xfrm>
              <a:off x="5356845" y="4275246"/>
              <a:ext cx="1474783" cy="1754326"/>
            </a:xfrm>
            <a:prstGeom prst="rect">
              <a:avLst/>
            </a:prstGeom>
            <a:noFill/>
          </p:spPr>
          <p:txBody>
            <a:bodyPr wrap="square" rtlCol="0">
              <a:spAutoFit/>
            </a:bodyPr>
            <a:lstStyle/>
            <a:p>
              <a:pPr fontAlgn="auto">
                <a:spcBef>
                  <a:spcPts val="0"/>
                </a:spcBef>
                <a:spcAft>
                  <a:spcPts val="0"/>
                </a:spcAft>
              </a:pPr>
              <a:r>
                <a:rPr lang="en-US" sz="1200" dirty="0">
                  <a:solidFill>
                    <a:prstClr val="black"/>
                  </a:solidFill>
                  <a:latin typeface="Calibri"/>
                </a:rPr>
                <a:t>“The quantitative study of matter in this new regime [where abundant gluons dominate] requires a new experimental facility: an Electron Ion Collider.”</a:t>
              </a:r>
            </a:p>
          </p:txBody>
        </p:sp>
        <p:sp>
          <p:nvSpPr>
            <p:cNvPr id="22" name="Text Box 38"/>
            <p:cNvSpPr txBox="1">
              <a:spLocks noChangeArrowheads="1"/>
            </p:cNvSpPr>
            <p:nvPr/>
          </p:nvSpPr>
          <p:spPr bwMode="auto">
            <a:xfrm>
              <a:off x="4470015" y="1119776"/>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rPr>
                <a:t>2009</a:t>
              </a:r>
            </a:p>
          </p:txBody>
        </p:sp>
        <p:sp>
          <p:nvSpPr>
            <p:cNvPr id="25" name="Text Box 38"/>
            <p:cNvSpPr txBox="1">
              <a:spLocks noChangeArrowheads="1"/>
            </p:cNvSpPr>
            <p:nvPr/>
          </p:nvSpPr>
          <p:spPr bwMode="auto">
            <a:xfrm>
              <a:off x="7373085" y="213258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rPr>
                <a:t>2013</a:t>
              </a:r>
            </a:p>
          </p:txBody>
        </p:sp>
        <p:sp>
          <p:nvSpPr>
            <p:cNvPr id="26" name="Text Box 38"/>
            <p:cNvSpPr txBox="1">
              <a:spLocks noChangeArrowheads="1"/>
            </p:cNvSpPr>
            <p:nvPr/>
          </p:nvSpPr>
          <p:spPr bwMode="auto">
            <a:xfrm>
              <a:off x="8652559" y="3044121"/>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rPr>
                <a:t>2015</a:t>
              </a:r>
            </a:p>
          </p:txBody>
        </p:sp>
        <p:sp>
          <p:nvSpPr>
            <p:cNvPr id="27" name="Text Box 38"/>
            <p:cNvSpPr txBox="1">
              <a:spLocks noChangeArrowheads="1"/>
            </p:cNvSpPr>
            <p:nvPr/>
          </p:nvSpPr>
          <p:spPr bwMode="auto">
            <a:xfrm>
              <a:off x="9493965" y="3702347"/>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rPr>
                <a:t>2018</a:t>
              </a:r>
            </a:p>
          </p:txBody>
        </p:sp>
        <p:sp>
          <p:nvSpPr>
            <p:cNvPr id="28" name="Title 21"/>
            <p:cNvSpPr txBox="1">
              <a:spLocks/>
            </p:cNvSpPr>
            <p:nvPr/>
          </p:nvSpPr>
          <p:spPr bwMode="auto">
            <a:xfrm>
              <a:off x="5767692" y="753409"/>
              <a:ext cx="5197017" cy="95410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lvl1pPr algn="ctr" rtl="0" eaLnBrk="0" fontAlgn="base" hangingPunct="0">
                <a:spcBef>
                  <a:spcPct val="0"/>
                </a:spcBef>
                <a:spcAft>
                  <a:spcPct val="0"/>
                </a:spcAft>
                <a:defRPr sz="2400" b="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a:lstStyle>
            <a:p>
              <a:r>
                <a:rPr lang="en-US" sz="1400" dirty="0"/>
                <a:t>A strong community emphasis on the urgent need for a machine to illuminate the dynamical basis of hadron structure in terms of the fundamental quark and gluon fields has been a persistent message for almost two decades </a:t>
              </a:r>
            </a:p>
          </p:txBody>
        </p:sp>
        <p:sp>
          <p:nvSpPr>
            <p:cNvPr id="38" name="TextBox 37"/>
            <p:cNvSpPr txBox="1"/>
            <p:nvPr/>
          </p:nvSpPr>
          <p:spPr>
            <a:xfrm>
              <a:off x="7220783" y="3293716"/>
              <a:ext cx="559064"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latin typeface="Calibri"/>
                </a:rPr>
                <a:t>NSAC </a:t>
              </a:r>
            </a:p>
          </p:txBody>
        </p:sp>
        <p:sp>
          <p:nvSpPr>
            <p:cNvPr id="40" name="TextBox 39"/>
            <p:cNvSpPr txBox="1"/>
            <p:nvPr/>
          </p:nvSpPr>
          <p:spPr>
            <a:xfrm>
              <a:off x="4996567" y="1779362"/>
              <a:ext cx="1542251" cy="338554"/>
            </a:xfrm>
            <a:prstGeom prst="rect">
              <a:avLst/>
            </a:prstGeom>
            <a:solidFill>
              <a:schemeClr val="bg1"/>
            </a:solidFill>
          </p:spPr>
          <p:txBody>
            <a:bodyPr wrap="square" rtlCol="0">
              <a:spAutoFit/>
            </a:bodyPr>
            <a:lstStyle/>
            <a:p>
              <a:pPr fontAlgn="auto">
                <a:spcBef>
                  <a:spcPts val="0"/>
                </a:spcBef>
                <a:spcAft>
                  <a:spcPts val="0"/>
                </a:spcAft>
              </a:pPr>
              <a:r>
                <a:rPr lang="en-US" sz="800" dirty="0">
                  <a:solidFill>
                    <a:prstClr val="black"/>
                  </a:solidFill>
                  <a:latin typeface="Calibri"/>
                </a:rPr>
                <a:t>Gluons and the Quark Sea at High Energies</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81028" y="3915407"/>
              <a:ext cx="1628454" cy="2326363"/>
            </a:xfrm>
            <a:prstGeom prst="rect">
              <a:avLst/>
            </a:prstGeom>
          </p:spPr>
        </p:pic>
        <p:sp>
          <p:nvSpPr>
            <p:cNvPr id="24" name="Text Box 38"/>
            <p:cNvSpPr txBox="1">
              <a:spLocks noChangeArrowheads="1"/>
            </p:cNvSpPr>
            <p:nvPr/>
          </p:nvSpPr>
          <p:spPr bwMode="auto">
            <a:xfrm>
              <a:off x="6682853" y="1845007"/>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rPr>
                <a:t>2012</a:t>
              </a:r>
            </a:p>
          </p:txBody>
        </p:sp>
      </p:grpSp>
      <p:sp>
        <p:nvSpPr>
          <p:cNvPr id="20" name="Slide Number Placeholder 19">
            <a:extLst>
              <a:ext uri="{FF2B5EF4-FFF2-40B4-BE49-F238E27FC236}">
                <a16:creationId xmlns:a16="http://schemas.microsoft.com/office/drawing/2014/main" id="{7DD89FAE-4A99-CD9F-64AC-A47C58A483A0}"/>
              </a:ext>
            </a:extLst>
          </p:cNvPr>
          <p:cNvSpPr>
            <a:spLocks noGrp="1"/>
          </p:cNvSpPr>
          <p:nvPr>
            <p:ph type="sldNum" sz="quarter" idx="10"/>
          </p:nvPr>
        </p:nvSpPr>
        <p:spPr/>
        <p:txBody>
          <a:bodyPr/>
          <a:lstStyle/>
          <a:p>
            <a:pPr>
              <a:defRPr/>
            </a:pPr>
            <a:fld id="{1F8A97BA-DB9B-4291-87AE-AF89EA7F18B7}" type="slidenum">
              <a:rPr lang="en-US" smtClean="0"/>
              <a:pPr>
                <a:defRPr/>
              </a:pPr>
              <a:t>4</a:t>
            </a:fld>
            <a:endParaRPr lang="en-US" dirty="0"/>
          </a:p>
        </p:txBody>
      </p:sp>
    </p:spTree>
    <p:extLst>
      <p:ext uri="{BB962C8B-B14F-4D97-AF65-F5344CB8AC3E}">
        <p14:creationId xmlns:p14="http://schemas.microsoft.com/office/powerpoint/2010/main" val="120976735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02028" y="-29861"/>
            <a:ext cx="11787327" cy="902525"/>
          </a:xfrm>
        </p:spPr>
        <p:txBody>
          <a:bodyPr/>
          <a:lstStyle/>
          <a:p>
            <a:r>
              <a:rPr lang="en-US" b="0" dirty="0">
                <a:latin typeface="Calibri" panose="020F0502020204030204" pitchFamily="34" charset="0"/>
                <a:cs typeface="Calibri" panose="020F0502020204030204" pitchFamily="34" charset="0"/>
              </a:rPr>
              <a:t>NSAC 2015 LRP Performance Parameters</a:t>
            </a:r>
          </a:p>
        </p:txBody>
      </p:sp>
      <p:pic>
        <p:nvPicPr>
          <p:cNvPr id="6" name="Picture 5"/>
          <p:cNvPicPr>
            <a:picLocks noChangeAspect="1"/>
          </p:cNvPicPr>
          <p:nvPr/>
        </p:nvPicPr>
        <p:blipFill>
          <a:blip r:embed="rId2"/>
          <a:stretch>
            <a:fillRect/>
          </a:stretch>
        </p:blipFill>
        <p:spPr>
          <a:xfrm>
            <a:off x="6159270" y="902528"/>
            <a:ext cx="4838700" cy="368985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447217316"/>
              </p:ext>
            </p:extLst>
          </p:nvPr>
        </p:nvGraphicFramePr>
        <p:xfrm>
          <a:off x="5327767" y="4451854"/>
          <a:ext cx="6282560" cy="1986993"/>
        </p:xfrm>
        <a:graphic>
          <a:graphicData uri="http://schemas.openxmlformats.org/drawingml/2006/table">
            <a:tbl>
              <a:tblPr firstRow="1" firstCol="1" bandRow="1">
                <a:tableStyleId>{5C22544A-7EE6-4342-B048-85BDC9FD1C3A}</a:tableStyleId>
              </a:tblPr>
              <a:tblGrid>
                <a:gridCol w="6282560">
                  <a:extLst>
                    <a:ext uri="{9D8B030D-6E8A-4147-A177-3AD203B41FA5}">
                      <a16:colId xmlns:a16="http://schemas.microsoft.com/office/drawing/2014/main" val="20000"/>
                    </a:ext>
                  </a:extLst>
                </a:gridCol>
              </a:tblGrid>
              <a:tr h="132308">
                <a:tc>
                  <a:txBody>
                    <a:bodyPr/>
                    <a:lstStyle/>
                    <a:p>
                      <a:pPr marL="0" marR="0" algn="l">
                        <a:lnSpc>
                          <a:spcPct val="107000"/>
                        </a:lnSpc>
                        <a:spcBef>
                          <a:spcPts val="0"/>
                        </a:spcBef>
                        <a:spcAft>
                          <a:spcPts val="0"/>
                        </a:spcAft>
                      </a:pPr>
                      <a:r>
                        <a:rPr lang="en-US" sz="1800" dirty="0">
                          <a:solidFill>
                            <a:schemeClr val="tx1"/>
                          </a:solidFill>
                          <a:effectLst/>
                          <a:latin typeface="Calibri" panose="020F0502020204030204" pitchFamily="34" charset="0"/>
                          <a:cs typeface="Calibri" panose="020F0502020204030204" pitchFamily="34" charset="0"/>
                        </a:rPr>
                        <a:t>NSAC Performance Parameters:</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032" marR="67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2308">
                <a:tc>
                  <a:txBody>
                    <a:bodyPr/>
                    <a:lstStyle/>
                    <a:p>
                      <a:pPr marL="0" marR="0" algn="l">
                        <a:lnSpc>
                          <a:spcPct val="107000"/>
                        </a:lnSpc>
                        <a:spcBef>
                          <a:spcPts val="0"/>
                        </a:spcBef>
                        <a:spcAft>
                          <a:spcPts val="0"/>
                        </a:spcAft>
                      </a:pPr>
                      <a:r>
                        <a:rPr lang="en-US" sz="1800" b="0" dirty="0">
                          <a:solidFill>
                            <a:schemeClr val="tx1"/>
                          </a:solidFill>
                          <a:effectLst/>
                          <a:latin typeface="Calibri" panose="020F0502020204030204" pitchFamily="34" charset="0"/>
                          <a:cs typeface="Calibri" panose="020F0502020204030204" pitchFamily="34" charset="0"/>
                        </a:rPr>
                        <a:t>A -  Polarized e, p, light nuclei</a:t>
                      </a:r>
                      <a:endParaRPr lang="en-US"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032" marR="67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4617">
                <a:tc>
                  <a:txBody>
                    <a:bodyPr/>
                    <a:lstStyle/>
                    <a:p>
                      <a:pPr marL="0" marR="0" algn="l">
                        <a:lnSpc>
                          <a:spcPct val="107000"/>
                        </a:lnSpc>
                        <a:spcBef>
                          <a:spcPts val="0"/>
                        </a:spcBef>
                        <a:spcAft>
                          <a:spcPts val="0"/>
                        </a:spcAft>
                      </a:pPr>
                      <a:r>
                        <a:rPr lang="en-US" sz="1800" b="0" dirty="0">
                          <a:solidFill>
                            <a:schemeClr val="tx1"/>
                          </a:solidFill>
                          <a:effectLst/>
                          <a:latin typeface="Calibri" panose="020F0502020204030204" pitchFamily="34" charset="0"/>
                          <a:cs typeface="Calibri" panose="020F0502020204030204" pitchFamily="34" charset="0"/>
                        </a:rPr>
                        <a:t>B - Ion beam from deuterons to the heaviest  table nuclei</a:t>
                      </a:r>
                      <a:endParaRPr lang="en-US"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032" marR="67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32308">
                <a:tc>
                  <a:txBody>
                    <a:bodyPr/>
                    <a:lstStyle/>
                    <a:p>
                      <a:pPr marL="0" marR="0" algn="l">
                        <a:lnSpc>
                          <a:spcPct val="107000"/>
                        </a:lnSpc>
                        <a:spcBef>
                          <a:spcPts val="0"/>
                        </a:spcBef>
                        <a:spcAft>
                          <a:spcPts val="0"/>
                        </a:spcAft>
                      </a:pPr>
                      <a:r>
                        <a:rPr lang="en-US" sz="1800" b="0" dirty="0">
                          <a:solidFill>
                            <a:schemeClr val="tx1"/>
                          </a:solidFill>
                          <a:effectLst/>
                          <a:latin typeface="Calibri" panose="020F0502020204030204" pitchFamily="34" charset="0"/>
                          <a:cs typeface="Calibri" panose="020F0502020204030204" pitchFamily="34" charset="0"/>
                        </a:rPr>
                        <a:t>C - Center of Mass energy 20-100 GeV</a:t>
                      </a:r>
                      <a:endParaRPr lang="en-US"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032" marR="67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4113">
                <a:tc>
                  <a:txBody>
                    <a:bodyPr/>
                    <a:lstStyle/>
                    <a:p>
                      <a:pPr marL="0" marR="0" algn="l">
                        <a:lnSpc>
                          <a:spcPct val="107000"/>
                        </a:lnSpc>
                        <a:spcBef>
                          <a:spcPts val="0"/>
                        </a:spcBef>
                        <a:spcAft>
                          <a:spcPts val="0"/>
                        </a:spcAft>
                      </a:pPr>
                      <a:r>
                        <a:rPr lang="en-US" sz="1800" b="0" dirty="0">
                          <a:solidFill>
                            <a:schemeClr val="tx1"/>
                          </a:solidFill>
                          <a:effectLst/>
                          <a:latin typeface="Calibri" panose="020F0502020204030204" pitchFamily="34" charset="0"/>
                          <a:cs typeface="Calibri" panose="020F0502020204030204" pitchFamily="34" charset="0"/>
                        </a:rPr>
                        <a:t>D - Capable of future Center of Mass upgrade to 140 GeV</a:t>
                      </a:r>
                      <a:endParaRPr lang="en-US"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032" marR="67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72204">
                <a:tc>
                  <a:txBody>
                    <a:bodyPr/>
                    <a:lstStyle/>
                    <a:p>
                      <a:pPr marL="0" marR="0" algn="l">
                        <a:lnSpc>
                          <a:spcPct val="107000"/>
                        </a:lnSpc>
                        <a:spcBef>
                          <a:spcPts val="0"/>
                        </a:spcBef>
                        <a:spcAft>
                          <a:spcPts val="0"/>
                        </a:spcAft>
                      </a:pPr>
                      <a:r>
                        <a:rPr lang="en-US" sz="1800" b="0" dirty="0">
                          <a:solidFill>
                            <a:schemeClr val="tx1"/>
                          </a:solidFill>
                          <a:effectLst/>
                          <a:latin typeface="Calibri" panose="020F0502020204030204" pitchFamily="34" charset="0"/>
                          <a:cs typeface="Calibri" panose="020F0502020204030204" pitchFamily="34" charset="0"/>
                        </a:rPr>
                        <a:t>E - High collision luminosity  ~10</a:t>
                      </a:r>
                      <a:r>
                        <a:rPr lang="en-US" sz="1800" b="0" baseline="30000" dirty="0">
                          <a:solidFill>
                            <a:schemeClr val="tx1"/>
                          </a:solidFill>
                          <a:effectLst/>
                          <a:latin typeface="Calibri" panose="020F0502020204030204" pitchFamily="34" charset="0"/>
                          <a:cs typeface="Calibri" panose="020F0502020204030204" pitchFamily="34" charset="0"/>
                        </a:rPr>
                        <a:t>33</a:t>
                      </a:r>
                      <a:r>
                        <a:rPr lang="en-US" sz="1800" b="0" dirty="0">
                          <a:solidFill>
                            <a:schemeClr val="tx1"/>
                          </a:solidFill>
                          <a:effectLst/>
                          <a:latin typeface="Calibri" panose="020F0502020204030204" pitchFamily="34" charset="0"/>
                          <a:cs typeface="Calibri" panose="020F0502020204030204" pitchFamily="34" charset="0"/>
                        </a:rPr>
                        <a:t>-10</a:t>
                      </a:r>
                      <a:r>
                        <a:rPr lang="en-US" sz="1800" b="0" baseline="30000" dirty="0">
                          <a:solidFill>
                            <a:schemeClr val="tx1"/>
                          </a:solidFill>
                          <a:effectLst/>
                          <a:latin typeface="Calibri" panose="020F0502020204030204" pitchFamily="34" charset="0"/>
                          <a:cs typeface="Calibri" panose="020F0502020204030204" pitchFamily="34" charset="0"/>
                        </a:rPr>
                        <a:t>34 </a:t>
                      </a:r>
                      <a:r>
                        <a:rPr lang="en-US" sz="1800" b="0" dirty="0">
                          <a:solidFill>
                            <a:schemeClr val="tx1"/>
                          </a:solidFill>
                          <a:effectLst/>
                          <a:latin typeface="Calibri" panose="020F0502020204030204" pitchFamily="34" charset="0"/>
                          <a:cs typeface="Calibri" panose="020F0502020204030204" pitchFamily="34" charset="0"/>
                        </a:rPr>
                        <a:t>cm</a:t>
                      </a:r>
                      <a:r>
                        <a:rPr lang="en-US" sz="1800" b="0" baseline="30000" dirty="0">
                          <a:solidFill>
                            <a:schemeClr val="tx1"/>
                          </a:solidFill>
                          <a:effectLst/>
                          <a:latin typeface="Calibri" panose="020F0502020204030204" pitchFamily="34" charset="0"/>
                          <a:cs typeface="Calibri" panose="020F0502020204030204" pitchFamily="34" charset="0"/>
                        </a:rPr>
                        <a:t>-2</a:t>
                      </a:r>
                      <a:r>
                        <a:rPr lang="en-US" sz="1800" b="0" dirty="0">
                          <a:solidFill>
                            <a:schemeClr val="tx1"/>
                          </a:solidFill>
                          <a:effectLst/>
                          <a:latin typeface="Calibri" panose="020F0502020204030204" pitchFamily="34" charset="0"/>
                          <a:cs typeface="Calibri" panose="020F0502020204030204" pitchFamily="34" charset="0"/>
                        </a:rPr>
                        <a:t> S</a:t>
                      </a:r>
                      <a:r>
                        <a:rPr lang="en-US" sz="1800" b="0" baseline="30000" dirty="0">
                          <a:solidFill>
                            <a:schemeClr val="tx1"/>
                          </a:solidFill>
                          <a:effectLst/>
                          <a:latin typeface="Calibri" panose="020F0502020204030204" pitchFamily="34" charset="0"/>
                          <a:cs typeface="Calibri" panose="020F0502020204030204" pitchFamily="34" charset="0"/>
                        </a:rPr>
                        <a:t>-1</a:t>
                      </a:r>
                      <a:endParaRPr lang="en-US"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032" marR="67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57541">
                <a:tc>
                  <a:txBody>
                    <a:bodyPr/>
                    <a:lstStyle/>
                    <a:p>
                      <a:pPr marL="0" marR="0" algn="l">
                        <a:lnSpc>
                          <a:spcPct val="107000"/>
                        </a:lnSpc>
                        <a:spcBef>
                          <a:spcPts val="0"/>
                        </a:spcBef>
                        <a:spcAft>
                          <a:spcPts val="0"/>
                        </a:spcAft>
                      </a:pPr>
                      <a:r>
                        <a:rPr lang="en-US" sz="1800" b="0" dirty="0">
                          <a:solidFill>
                            <a:schemeClr val="tx1"/>
                          </a:solidFill>
                          <a:effectLst/>
                          <a:latin typeface="Calibri" panose="020F0502020204030204" pitchFamily="34" charset="0"/>
                          <a:cs typeface="Calibri" panose="020F0502020204030204" pitchFamily="34" charset="0"/>
                        </a:rPr>
                        <a:t>F - More than one Interaction Region</a:t>
                      </a:r>
                      <a:endParaRPr lang="en-US"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032" marR="670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2" name="TextBox 1"/>
          <p:cNvSpPr txBox="1"/>
          <p:nvPr/>
        </p:nvSpPr>
        <p:spPr>
          <a:xfrm flipH="1">
            <a:off x="463680" y="5193472"/>
            <a:ext cx="4693062" cy="923330"/>
          </a:xfrm>
          <a:prstGeom prst="rect">
            <a:avLst/>
          </a:prstGeom>
          <a:noFill/>
        </p:spPr>
        <p:txBody>
          <a:bodyPr wrap="square" rtlCol="0">
            <a:spAutoFit/>
          </a:bodyPr>
          <a:lstStyle/>
          <a:p>
            <a:r>
              <a:rPr lang="en-US" dirty="0"/>
              <a:t>Community and NSAC defined the parameters of machine needed to address the science.</a:t>
            </a:r>
          </a:p>
        </p:txBody>
      </p:sp>
      <p:cxnSp>
        <p:nvCxnSpPr>
          <p:cNvPr id="8" name="Straight Connector 7"/>
          <p:cNvCxnSpPr/>
          <p:nvPr/>
        </p:nvCxnSpPr>
        <p:spPr>
          <a:xfrm>
            <a:off x="4724400" y="1066800"/>
            <a:ext cx="0" cy="289560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9" name="Picture 8" descr="Screen Shot 2018-10-13 at 4.07.56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81" y="834619"/>
            <a:ext cx="3264984" cy="4228038"/>
          </a:xfrm>
          <a:prstGeom prst="rect">
            <a:avLst/>
          </a:prstGeom>
        </p:spPr>
      </p:pic>
      <p:sp>
        <p:nvSpPr>
          <p:cNvPr id="4" name="TextBox 3">
            <a:extLst>
              <a:ext uri="{FF2B5EF4-FFF2-40B4-BE49-F238E27FC236}">
                <a16:creationId xmlns:a16="http://schemas.microsoft.com/office/drawing/2014/main" id="{37924F02-4367-49DC-81D9-2740F58788D8}"/>
              </a:ext>
            </a:extLst>
          </p:cNvPr>
          <p:cNvSpPr txBox="1"/>
          <p:nvPr/>
        </p:nvSpPr>
        <p:spPr>
          <a:xfrm flipH="1">
            <a:off x="10048966" y="4877991"/>
            <a:ext cx="1679354" cy="369332"/>
          </a:xfrm>
          <a:prstGeom prst="rect">
            <a:avLst/>
          </a:prstGeom>
          <a:solidFill>
            <a:schemeClr val="bg1"/>
          </a:solidFill>
        </p:spPr>
        <p:txBody>
          <a:bodyPr wrap="square" rtlCol="0">
            <a:spAutoFit/>
          </a:bodyPr>
          <a:lstStyle/>
          <a:p>
            <a:r>
              <a:rPr lang="en-US" dirty="0"/>
              <a:t>stable nuclei</a:t>
            </a:r>
          </a:p>
        </p:txBody>
      </p:sp>
    </p:spTree>
    <p:extLst>
      <p:ext uri="{BB962C8B-B14F-4D97-AF65-F5344CB8AC3E}">
        <p14:creationId xmlns:p14="http://schemas.microsoft.com/office/powerpoint/2010/main" val="368123267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579" y="30603"/>
            <a:ext cx="11787327" cy="902525"/>
          </a:xfrm>
        </p:spPr>
        <p:txBody>
          <a:bodyPr>
            <a:noAutofit/>
          </a:bodyPr>
          <a:lstStyle/>
          <a:p>
            <a:r>
              <a:rPr lang="en-US" sz="3200" dirty="0">
                <a:latin typeface="Calibri" panose="020F0502020204030204" pitchFamily="34" charset="0"/>
                <a:cs typeface="Calibri" panose="020F0502020204030204" pitchFamily="34" charset="0"/>
              </a:rPr>
              <a:t>The Next Super High Power, Polarized High Energy Microscope: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The Electron-Ion Collider</a:t>
            </a:r>
          </a:p>
        </p:txBody>
      </p:sp>
      <p:sp>
        <p:nvSpPr>
          <p:cNvPr id="4" name="TextBox 3"/>
          <p:cNvSpPr txBox="1"/>
          <p:nvPr/>
        </p:nvSpPr>
        <p:spPr>
          <a:xfrm>
            <a:off x="612505" y="1000277"/>
            <a:ext cx="8698347" cy="3123932"/>
          </a:xfrm>
          <a:prstGeom prst="rect">
            <a:avLst/>
          </a:prstGeom>
          <a:noFill/>
        </p:spPr>
        <p:txBody>
          <a:bodyPr wrap="square" rtlCol="0">
            <a:spAutoFit/>
          </a:bodyPr>
          <a:lstStyle/>
          <a:p>
            <a:pPr fontAlgn="auto">
              <a:spcBef>
                <a:spcPts val="0"/>
              </a:spcBef>
              <a:spcAft>
                <a:spcPts val="0"/>
              </a:spcAft>
              <a:defRPr/>
            </a:pPr>
            <a:r>
              <a:rPr lang="en-US" sz="2000" b="1" dirty="0">
                <a:solidFill>
                  <a:prstClr val="black"/>
                </a:solidFill>
                <a:latin typeface="Arial" panose="020B0604020202020204" pitchFamily="34" charset="0"/>
                <a:cs typeface="Arial" panose="020B0604020202020204" pitchFamily="34" charset="0"/>
              </a:rPr>
              <a:t>U.S. National Academy of Science Report: AN ASSESSMENT OF U.S.-BASED ELECTRON-ION COLLIDER SCIENCE</a:t>
            </a:r>
          </a:p>
          <a:p>
            <a:pPr fontAlgn="auto">
              <a:spcBef>
                <a:spcPts val="0"/>
              </a:spcBef>
              <a:spcAft>
                <a:spcPts val="0"/>
              </a:spcAft>
              <a:defRPr/>
            </a:pPr>
            <a:endParaRPr lang="en-US" sz="2000" b="1" dirty="0">
              <a:solidFill>
                <a:prstClr val="black"/>
              </a:solidFill>
              <a:latin typeface="Arial" panose="020B0604020202020204" pitchFamily="34" charset="0"/>
              <a:cs typeface="Arial" panose="020B0604020202020204" pitchFamily="34" charset="0"/>
            </a:endParaRPr>
          </a:p>
          <a:p>
            <a:pPr fontAlgn="auto">
              <a:spcBef>
                <a:spcPts val="0"/>
              </a:spcBef>
              <a:spcAft>
                <a:spcPts val="0"/>
              </a:spcAft>
              <a:defRPr/>
            </a:pPr>
            <a:r>
              <a:rPr lang="en-US" sz="2000" dirty="0">
                <a:solidFill>
                  <a:prstClr val="black"/>
                </a:solidFill>
                <a:latin typeface="Arial" panose="020B0604020202020204" pitchFamily="34" charset="0"/>
                <a:cs typeface="Arial" panose="020B0604020202020204" pitchFamily="34" charset="0"/>
              </a:rPr>
              <a:t>“An EIC can uniquely address three profound questions </a:t>
            </a:r>
          </a:p>
          <a:p>
            <a:pPr fontAlgn="auto">
              <a:spcBef>
                <a:spcPts val="0"/>
              </a:spcBef>
              <a:spcAft>
                <a:spcPts val="0"/>
              </a:spcAft>
              <a:defRPr/>
            </a:pPr>
            <a:r>
              <a:rPr lang="en-US" sz="2000" dirty="0">
                <a:solidFill>
                  <a:prstClr val="black"/>
                </a:solidFill>
                <a:latin typeface="Arial" panose="020B0604020202020204" pitchFamily="34" charset="0"/>
                <a:cs typeface="Arial" panose="020B0604020202020204" pitchFamily="34" charset="0"/>
              </a:rPr>
              <a:t>About nucleons—neutrons and protons—and how they </a:t>
            </a:r>
          </a:p>
          <a:p>
            <a:pPr fontAlgn="auto">
              <a:spcBef>
                <a:spcPts val="0"/>
              </a:spcBef>
              <a:spcAft>
                <a:spcPts val="0"/>
              </a:spcAft>
              <a:defRPr/>
            </a:pPr>
            <a:r>
              <a:rPr lang="en-US" sz="2000" dirty="0">
                <a:solidFill>
                  <a:prstClr val="black"/>
                </a:solidFill>
                <a:latin typeface="Arial" panose="020B0604020202020204" pitchFamily="34" charset="0"/>
                <a:cs typeface="Arial" panose="020B0604020202020204" pitchFamily="34" charset="0"/>
              </a:rPr>
              <a:t>are assembled to form the nuclei of atoms:</a:t>
            </a:r>
          </a:p>
          <a:p>
            <a:pPr fontAlgn="auto">
              <a:spcBef>
                <a:spcPts val="0"/>
              </a:spcBef>
              <a:spcAft>
                <a:spcPts val="600"/>
              </a:spcAft>
              <a:defRPr/>
            </a:pPr>
            <a:endParaRPr lang="en-US" sz="1200" dirty="0">
              <a:solidFill>
                <a:prstClr val="black"/>
              </a:solidFill>
              <a:latin typeface="Arial" panose="020B0604020202020204" pitchFamily="34" charset="0"/>
              <a:cs typeface="Arial" panose="020B0604020202020204" pitchFamily="34" charset="0"/>
            </a:endParaRPr>
          </a:p>
          <a:p>
            <a:pPr fontAlgn="auto">
              <a:spcBef>
                <a:spcPts val="0"/>
              </a:spcBef>
              <a:spcAft>
                <a:spcPts val="0"/>
              </a:spcAft>
              <a:defRPr/>
            </a:pPr>
            <a:r>
              <a:rPr lang="en-US" sz="2000" b="1" dirty="0">
                <a:solidFill>
                  <a:prstClr val="black"/>
                </a:solidFill>
                <a:latin typeface="Arial" panose="020B0604020202020204" pitchFamily="34" charset="0"/>
                <a:cs typeface="Arial" panose="020B0604020202020204" pitchFamily="34" charset="0"/>
              </a:rPr>
              <a:t>• How does the mass of the nucleon arise?</a:t>
            </a:r>
          </a:p>
          <a:p>
            <a:pPr fontAlgn="auto">
              <a:spcBef>
                <a:spcPts val="0"/>
              </a:spcBef>
              <a:spcAft>
                <a:spcPts val="0"/>
              </a:spcAft>
              <a:defRPr/>
            </a:pPr>
            <a:r>
              <a:rPr lang="en-US" sz="2000" b="1" dirty="0">
                <a:solidFill>
                  <a:prstClr val="black"/>
                </a:solidFill>
                <a:latin typeface="Arial" panose="020B0604020202020204" pitchFamily="34" charset="0"/>
                <a:cs typeface="Arial" panose="020B0604020202020204" pitchFamily="34" charset="0"/>
              </a:rPr>
              <a:t>• How does the spin of the nucleon arise?</a:t>
            </a:r>
          </a:p>
          <a:p>
            <a:pPr fontAlgn="auto">
              <a:spcBef>
                <a:spcPts val="0"/>
              </a:spcBef>
              <a:spcAft>
                <a:spcPts val="0"/>
              </a:spcAft>
              <a:defRPr/>
            </a:pPr>
            <a:r>
              <a:rPr lang="en-US" sz="2000" b="1" dirty="0">
                <a:solidFill>
                  <a:prstClr val="black"/>
                </a:solidFill>
                <a:latin typeface="Arial" panose="020B0604020202020204" pitchFamily="34" charset="0"/>
                <a:cs typeface="Arial" panose="020B0604020202020204" pitchFamily="34" charset="0"/>
              </a:rPr>
              <a:t>• What are the emergent properties of dense systems of gluons?”</a:t>
            </a:r>
          </a:p>
        </p:txBody>
      </p:sp>
      <p:pic>
        <p:nvPicPr>
          <p:cNvPr id="5" name="Picture 4"/>
          <p:cNvPicPr>
            <a:picLocks noChangeAspect="1"/>
          </p:cNvPicPr>
          <p:nvPr/>
        </p:nvPicPr>
        <p:blipFill>
          <a:blip r:embed="rId2"/>
          <a:stretch>
            <a:fillRect/>
          </a:stretch>
        </p:blipFill>
        <p:spPr>
          <a:xfrm>
            <a:off x="940129" y="4041505"/>
            <a:ext cx="2975845" cy="1993092"/>
          </a:xfrm>
          <a:prstGeom prst="rect">
            <a:avLst/>
          </a:prstGeom>
        </p:spPr>
      </p:pic>
      <p:sp>
        <p:nvSpPr>
          <p:cNvPr id="6" name="TextBox 5"/>
          <p:cNvSpPr txBox="1"/>
          <p:nvPr/>
        </p:nvSpPr>
        <p:spPr>
          <a:xfrm>
            <a:off x="4754998" y="4097473"/>
            <a:ext cx="3834349" cy="2431435"/>
          </a:xfrm>
          <a:prstGeom prst="rect">
            <a:avLst/>
          </a:prstGeom>
          <a:noFill/>
        </p:spPr>
        <p:txBody>
          <a:bodyPr wrap="square" rtlCol="0">
            <a:spAutoFit/>
          </a:bodyPr>
          <a:lstStyle/>
          <a:p>
            <a:pPr fontAlgn="auto">
              <a:spcBef>
                <a:spcPts val="0"/>
              </a:spcBef>
              <a:spcAft>
                <a:spcPts val="0"/>
              </a:spcAft>
              <a:defRPr/>
            </a:pPr>
            <a:r>
              <a:rPr lang="en-US" dirty="0">
                <a:solidFill>
                  <a:prstClr val="black"/>
                </a:solidFill>
                <a:latin typeface="Arial" panose="020B0604020202020204" pitchFamily="34" charset="0"/>
                <a:cs typeface="Arial" panose="020B0604020202020204" pitchFamily="34" charset="0"/>
              </a:rPr>
              <a:t>The EIC would be a unique facility &amp; maintain leadership in nuclear science</a:t>
            </a:r>
          </a:p>
          <a:p>
            <a:pPr fontAlgn="auto">
              <a:spcBef>
                <a:spcPts val="0"/>
              </a:spcBef>
              <a:spcAft>
                <a:spcPts val="0"/>
              </a:spcAft>
              <a:defRPr/>
            </a:pPr>
            <a:endParaRPr lang="en-US" dirty="0">
              <a:solidFill>
                <a:prstClr val="black"/>
              </a:solidFill>
              <a:latin typeface="Arial" panose="020B0604020202020204" pitchFamily="34" charset="0"/>
              <a:cs typeface="Arial" panose="020B0604020202020204" pitchFamily="34" charset="0"/>
            </a:endParaRPr>
          </a:p>
          <a:p>
            <a:pPr lvl="0">
              <a:defRPr/>
            </a:pPr>
            <a:r>
              <a:rPr lang="en-US" sz="2000" dirty="0">
                <a:solidFill>
                  <a:srgbClr val="FF0000"/>
                </a:solidFill>
                <a:latin typeface="Arial" panose="020B0604020202020204" pitchFamily="34" charset="0"/>
                <a:cs typeface="Arial" panose="020B0604020202020204" pitchFamily="34" charset="0"/>
              </a:rPr>
              <a:t>The EIC </a:t>
            </a:r>
            <a:r>
              <a:rPr lang="en-US" sz="2000" dirty="0">
                <a:solidFill>
                  <a:srgbClr val="FF0000"/>
                </a:solidFill>
              </a:rPr>
              <a:t>would continue to  advance innovation in the science and technology of colliders </a:t>
            </a:r>
            <a:endParaRPr lang="en-US" sz="2000"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22A938A-3198-486A-9D16-ABD7A11B0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8672" y="984603"/>
            <a:ext cx="2082229" cy="2974612"/>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86FB453A-514B-4F8C-A9C1-2C99DCE51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5862" y="3929978"/>
            <a:ext cx="2631841" cy="2766424"/>
          </a:xfrm>
          <a:prstGeom prst="rect">
            <a:avLst/>
          </a:prstGeom>
        </p:spPr>
      </p:pic>
    </p:spTree>
    <p:extLst>
      <p:ext uri="{BB962C8B-B14F-4D97-AF65-F5344CB8AC3E}">
        <p14:creationId xmlns:p14="http://schemas.microsoft.com/office/powerpoint/2010/main" val="428591134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D52FCC4-DC94-4003-895F-08548E4E3D6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530648" y="338585"/>
            <a:ext cx="3032610" cy="3664403"/>
          </a:xfrm>
          <a:prstGeom prst="rect">
            <a:avLst/>
          </a:prstGeom>
        </p:spPr>
      </p:pic>
      <p:pic>
        <p:nvPicPr>
          <p:cNvPr id="11" name="Picture 10">
            <a:extLst>
              <a:ext uri="{FF2B5EF4-FFF2-40B4-BE49-F238E27FC236}">
                <a16:creationId xmlns:a16="http://schemas.microsoft.com/office/drawing/2014/main" id="{76BD0D39-A722-40FA-A35F-499655075936}"/>
              </a:ext>
            </a:extLst>
          </p:cNvPr>
          <p:cNvPicPr>
            <a:picLocks noChangeAspect="1"/>
          </p:cNvPicPr>
          <p:nvPr/>
        </p:nvPicPr>
        <p:blipFill>
          <a:blip r:embed="rId3"/>
          <a:stretch>
            <a:fillRect/>
          </a:stretch>
        </p:blipFill>
        <p:spPr>
          <a:xfrm>
            <a:off x="4278210" y="1713625"/>
            <a:ext cx="2867947" cy="3357905"/>
          </a:xfrm>
          <a:prstGeom prst="rect">
            <a:avLst/>
          </a:prstGeom>
        </p:spPr>
      </p:pic>
      <p:pic>
        <p:nvPicPr>
          <p:cNvPr id="7" name="Picture 6">
            <a:extLst>
              <a:ext uri="{FF2B5EF4-FFF2-40B4-BE49-F238E27FC236}">
                <a16:creationId xmlns:a16="http://schemas.microsoft.com/office/drawing/2014/main" id="{1AE3EBF1-2F3B-4E89-B536-56F971B60B46}"/>
              </a:ext>
            </a:extLst>
          </p:cNvPr>
          <p:cNvPicPr>
            <a:picLocks noChangeAspect="1"/>
          </p:cNvPicPr>
          <p:nvPr/>
        </p:nvPicPr>
        <p:blipFill rotWithShape="1">
          <a:blip r:embed="rId4"/>
          <a:srcRect t="418" r="2307"/>
          <a:stretch/>
        </p:blipFill>
        <p:spPr>
          <a:xfrm rot="2226319">
            <a:off x="1867390" y="4133181"/>
            <a:ext cx="1568285" cy="1316971"/>
          </a:xfrm>
          <a:prstGeom prst="rect">
            <a:avLst/>
          </a:prstGeom>
        </p:spPr>
      </p:pic>
      <p:sp>
        <p:nvSpPr>
          <p:cNvPr id="2" name="Title 1">
            <a:extLst>
              <a:ext uri="{FF2B5EF4-FFF2-40B4-BE49-F238E27FC236}">
                <a16:creationId xmlns:a16="http://schemas.microsoft.com/office/drawing/2014/main" id="{34EDB6C4-203B-4292-B728-B81E6619B1C5}"/>
              </a:ext>
            </a:extLst>
          </p:cNvPr>
          <p:cNvSpPr>
            <a:spLocks noGrp="1"/>
          </p:cNvSpPr>
          <p:nvPr>
            <p:ph type="title"/>
          </p:nvPr>
        </p:nvSpPr>
        <p:spPr>
          <a:xfrm>
            <a:off x="1739908" y="51703"/>
            <a:ext cx="8229600" cy="563562"/>
          </a:xfrm>
        </p:spPr>
        <p:txBody>
          <a:bodyPr/>
          <a:lstStyle/>
          <a:p>
            <a:pPr algn="ctr"/>
            <a:r>
              <a:rPr lang="en-US" sz="3200" dirty="0"/>
              <a:t>Preliminary Scope Overview</a:t>
            </a:r>
          </a:p>
        </p:txBody>
      </p:sp>
      <p:cxnSp>
        <p:nvCxnSpPr>
          <p:cNvPr id="5" name="Straight Arrow Connector 4">
            <a:extLst>
              <a:ext uri="{FF2B5EF4-FFF2-40B4-BE49-F238E27FC236}">
                <a16:creationId xmlns:a16="http://schemas.microsoft.com/office/drawing/2014/main" id="{F36A27C7-BFA2-4DD3-9EC4-03762E35AB38}"/>
              </a:ext>
            </a:extLst>
          </p:cNvPr>
          <p:cNvCxnSpPr>
            <a:cxnSpLocks/>
          </p:cNvCxnSpPr>
          <p:nvPr/>
        </p:nvCxnSpPr>
        <p:spPr>
          <a:xfrm flipV="1">
            <a:off x="3406484" y="3429000"/>
            <a:ext cx="1168803" cy="1028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4F943C2-9591-4374-BE8E-3D35852FB49F}"/>
              </a:ext>
            </a:extLst>
          </p:cNvPr>
          <p:cNvSpPr txBox="1"/>
          <p:nvPr/>
        </p:nvSpPr>
        <p:spPr>
          <a:xfrm>
            <a:off x="2568283" y="6526652"/>
            <a:ext cx="838200" cy="276999"/>
          </a:xfrm>
          <a:prstGeom prst="rect">
            <a:avLst/>
          </a:prstGeom>
          <a:noFill/>
        </p:spPr>
        <p:txBody>
          <a:bodyPr wrap="square" rtlCol="0">
            <a:spAutoFit/>
          </a:bodyPr>
          <a:lstStyle/>
          <a:p>
            <a:r>
              <a:rPr lang="en-US" sz="1200" b="1" dirty="0"/>
              <a:t>Detector</a:t>
            </a:r>
          </a:p>
        </p:txBody>
      </p:sp>
      <p:sp>
        <p:nvSpPr>
          <p:cNvPr id="20" name="TextBox 19">
            <a:extLst>
              <a:ext uri="{FF2B5EF4-FFF2-40B4-BE49-F238E27FC236}">
                <a16:creationId xmlns:a16="http://schemas.microsoft.com/office/drawing/2014/main" id="{AC891D94-7BD1-44EC-B43A-0642846766B9}"/>
              </a:ext>
            </a:extLst>
          </p:cNvPr>
          <p:cNvSpPr txBox="1"/>
          <p:nvPr/>
        </p:nvSpPr>
        <p:spPr>
          <a:xfrm>
            <a:off x="5023421" y="2466423"/>
            <a:ext cx="457200" cy="338554"/>
          </a:xfrm>
          <a:prstGeom prst="rect">
            <a:avLst/>
          </a:prstGeom>
          <a:noFill/>
        </p:spPr>
        <p:txBody>
          <a:bodyPr wrap="square" rtlCol="0">
            <a:spAutoFit/>
          </a:bodyPr>
          <a:lstStyle/>
          <a:p>
            <a:r>
              <a:rPr lang="en-US" sz="800" b="1" dirty="0">
                <a:solidFill>
                  <a:srgbClr val="00B0F0"/>
                </a:solidFill>
              </a:rPr>
              <a:t>(ESR)</a:t>
            </a:r>
          </a:p>
        </p:txBody>
      </p:sp>
      <p:sp>
        <p:nvSpPr>
          <p:cNvPr id="21" name="TextBox 20">
            <a:extLst>
              <a:ext uri="{FF2B5EF4-FFF2-40B4-BE49-F238E27FC236}">
                <a16:creationId xmlns:a16="http://schemas.microsoft.com/office/drawing/2014/main" id="{DE7F42C8-5961-45F5-A28A-F9BBC98E9DB9}"/>
              </a:ext>
            </a:extLst>
          </p:cNvPr>
          <p:cNvSpPr txBox="1"/>
          <p:nvPr/>
        </p:nvSpPr>
        <p:spPr>
          <a:xfrm>
            <a:off x="6245233" y="3283138"/>
            <a:ext cx="479605" cy="215444"/>
          </a:xfrm>
          <a:prstGeom prst="rect">
            <a:avLst/>
          </a:prstGeom>
          <a:noFill/>
        </p:spPr>
        <p:txBody>
          <a:bodyPr wrap="square" rtlCol="0">
            <a:spAutoFit/>
          </a:bodyPr>
          <a:lstStyle/>
          <a:p>
            <a:r>
              <a:rPr lang="en-US" sz="800" b="1" dirty="0">
                <a:solidFill>
                  <a:srgbClr val="FF9900"/>
                </a:solidFill>
              </a:rPr>
              <a:t>(HSR)</a:t>
            </a:r>
          </a:p>
        </p:txBody>
      </p:sp>
      <p:sp>
        <p:nvSpPr>
          <p:cNvPr id="23" name="TextBox 22">
            <a:extLst>
              <a:ext uri="{FF2B5EF4-FFF2-40B4-BE49-F238E27FC236}">
                <a16:creationId xmlns:a16="http://schemas.microsoft.com/office/drawing/2014/main" id="{75B572E5-DA32-480F-80ED-480DB0360765}"/>
              </a:ext>
            </a:extLst>
          </p:cNvPr>
          <p:cNvSpPr txBox="1"/>
          <p:nvPr/>
        </p:nvSpPr>
        <p:spPr>
          <a:xfrm>
            <a:off x="2331308" y="1313140"/>
            <a:ext cx="993211" cy="338554"/>
          </a:xfrm>
          <a:prstGeom prst="rect">
            <a:avLst/>
          </a:prstGeom>
          <a:solidFill>
            <a:srgbClr val="106636"/>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i="1">
                <a:solidFill>
                  <a:schemeClr val="bg1"/>
                </a:solidFill>
                <a:latin typeface="Arial" panose="020B0604020202020204" pitchFamily="34" charset="0"/>
                <a:cs typeface="Arial" panose="020B0604020202020204" pitchFamily="34" charset="0"/>
              </a:defRPr>
            </a:lvl1pPr>
          </a:lstStyle>
          <a:p>
            <a:r>
              <a:rPr lang="en-US" sz="1600" dirty="0"/>
              <a:t>RHIC</a:t>
            </a:r>
          </a:p>
        </p:txBody>
      </p:sp>
      <p:sp>
        <p:nvSpPr>
          <p:cNvPr id="24" name="TextBox 23">
            <a:extLst>
              <a:ext uri="{FF2B5EF4-FFF2-40B4-BE49-F238E27FC236}">
                <a16:creationId xmlns:a16="http://schemas.microsoft.com/office/drawing/2014/main" id="{FCE60F88-AA7B-4C5F-A0BF-12FA80ECB490}"/>
              </a:ext>
            </a:extLst>
          </p:cNvPr>
          <p:cNvSpPr txBox="1"/>
          <p:nvPr/>
        </p:nvSpPr>
        <p:spPr>
          <a:xfrm>
            <a:off x="5092164" y="2585051"/>
            <a:ext cx="993211" cy="338554"/>
          </a:xfrm>
          <a:prstGeom prst="rect">
            <a:avLst/>
          </a:prstGeom>
          <a:solidFill>
            <a:srgbClr val="106636"/>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i="1">
                <a:solidFill>
                  <a:schemeClr val="bg1"/>
                </a:solidFill>
                <a:latin typeface="Arial" panose="020B0604020202020204" pitchFamily="34" charset="0"/>
                <a:cs typeface="Arial" panose="020B0604020202020204" pitchFamily="34" charset="0"/>
              </a:defRPr>
            </a:lvl1pPr>
          </a:lstStyle>
          <a:p>
            <a:r>
              <a:rPr lang="en-US" sz="1600" dirty="0"/>
              <a:t>EIC</a:t>
            </a:r>
          </a:p>
        </p:txBody>
      </p:sp>
      <p:sp>
        <p:nvSpPr>
          <p:cNvPr id="26" name="Right Arrow 15">
            <a:extLst>
              <a:ext uri="{FF2B5EF4-FFF2-40B4-BE49-F238E27FC236}">
                <a16:creationId xmlns:a16="http://schemas.microsoft.com/office/drawing/2014/main" id="{3754D2EE-CDF5-434E-B1DD-AD1511AEF7ED}"/>
              </a:ext>
            </a:extLst>
          </p:cNvPr>
          <p:cNvSpPr/>
          <p:nvPr/>
        </p:nvSpPr>
        <p:spPr>
          <a:xfrm rot="1736912">
            <a:off x="3838681" y="1909893"/>
            <a:ext cx="664977" cy="467626"/>
          </a:xfrm>
          <a:prstGeom prst="rightArrow">
            <a:avLst/>
          </a:prstGeom>
          <a:solidFill>
            <a:srgbClr val="1066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198DFAD-B00D-432A-AE53-134AA335D39B}"/>
              </a:ext>
            </a:extLst>
          </p:cNvPr>
          <p:cNvSpPr txBox="1"/>
          <p:nvPr/>
        </p:nvSpPr>
        <p:spPr>
          <a:xfrm>
            <a:off x="7576003" y="1515899"/>
            <a:ext cx="4245050" cy="4555093"/>
          </a:xfrm>
          <a:prstGeom prst="rect">
            <a:avLst/>
          </a:prstGeom>
          <a:noFill/>
        </p:spPr>
        <p:txBody>
          <a:bodyPr wrap="square" rtlCol="0">
            <a:spAutoFit/>
          </a:bodyPr>
          <a:lstStyle/>
          <a:p>
            <a:pPr>
              <a:spcAft>
                <a:spcPts val="400"/>
              </a:spcAft>
            </a:pPr>
            <a:endParaRPr lang="en-US" sz="2000" dirty="0">
              <a:latin typeface="+mn-lt"/>
            </a:endParaRPr>
          </a:p>
          <a:p>
            <a:pPr>
              <a:spcAft>
                <a:spcPts val="400"/>
              </a:spcAft>
            </a:pPr>
            <a:r>
              <a:rPr lang="en-US" sz="2000" dirty="0">
                <a:latin typeface="+mn-lt"/>
              </a:rPr>
              <a:t>New systems include:</a:t>
            </a:r>
          </a:p>
          <a:p>
            <a:pPr marL="285750" indent="-285750">
              <a:spcAft>
                <a:spcPts val="400"/>
              </a:spcAft>
              <a:buFont typeface="Arial" panose="020B0604020202020204" pitchFamily="34" charset="0"/>
              <a:buChar char="•"/>
            </a:pPr>
            <a:r>
              <a:rPr lang="en-US" sz="2000" dirty="0">
                <a:latin typeface="+mn-lt"/>
              </a:rPr>
              <a:t>Polarized electron source,</a:t>
            </a:r>
          </a:p>
          <a:p>
            <a:pPr marL="285750" indent="-285750">
              <a:spcAft>
                <a:spcPts val="400"/>
              </a:spcAft>
              <a:buFont typeface="Arial" panose="020B0604020202020204" pitchFamily="34" charset="0"/>
              <a:buChar char="•"/>
            </a:pPr>
            <a:r>
              <a:rPr lang="en-US" sz="2000" dirty="0">
                <a:latin typeface="+mn-lt"/>
              </a:rPr>
              <a:t>Injector linac, </a:t>
            </a:r>
          </a:p>
          <a:p>
            <a:pPr marL="285750" indent="-285750">
              <a:spcAft>
                <a:spcPts val="400"/>
              </a:spcAft>
              <a:buFont typeface="Arial" panose="020B0604020202020204" pitchFamily="34" charset="0"/>
              <a:buChar char="•"/>
            </a:pPr>
            <a:r>
              <a:rPr lang="en-US" sz="2000" dirty="0">
                <a:latin typeface="+mn-lt"/>
              </a:rPr>
              <a:t>Electron cooler complex,</a:t>
            </a:r>
          </a:p>
          <a:p>
            <a:pPr marL="285750" indent="-285750">
              <a:spcAft>
                <a:spcPts val="400"/>
              </a:spcAft>
              <a:buFont typeface="Arial" panose="020B0604020202020204" pitchFamily="34" charset="0"/>
              <a:buChar char="•"/>
            </a:pPr>
            <a:r>
              <a:rPr lang="en-US" sz="2000" dirty="0">
                <a:latin typeface="+mn-lt"/>
              </a:rPr>
              <a:t>Rapid Cycling Synchrotron(RCS) </a:t>
            </a:r>
          </a:p>
          <a:p>
            <a:pPr marL="285750" indent="-285750">
              <a:spcAft>
                <a:spcPts val="400"/>
              </a:spcAft>
              <a:buFont typeface="Arial" panose="020B0604020202020204" pitchFamily="34" charset="0"/>
              <a:buChar char="•"/>
            </a:pPr>
            <a:r>
              <a:rPr lang="en-US" sz="2000" dirty="0">
                <a:latin typeface="+mn-lt"/>
              </a:rPr>
              <a:t>Electron storage ring (ESR),</a:t>
            </a:r>
          </a:p>
          <a:p>
            <a:pPr marL="285750" indent="-285750">
              <a:spcAft>
                <a:spcPts val="400"/>
              </a:spcAft>
              <a:buFont typeface="Arial" panose="020B0604020202020204" pitchFamily="34" charset="0"/>
              <a:buChar char="•"/>
            </a:pPr>
            <a:r>
              <a:rPr lang="en-US" sz="2000" dirty="0">
                <a:latin typeface="+mn-lt"/>
              </a:rPr>
              <a:t>Interaction region (IR) with 1 detector,</a:t>
            </a:r>
          </a:p>
          <a:p>
            <a:pPr marL="285750" indent="-285750">
              <a:spcAft>
                <a:spcPts val="400"/>
              </a:spcAft>
              <a:buFont typeface="Arial" panose="020B0604020202020204" pitchFamily="34" charset="0"/>
              <a:buChar char="•"/>
            </a:pPr>
            <a:r>
              <a:rPr lang="en-US" sz="2000" dirty="0"/>
              <a:t>Capability</a:t>
            </a:r>
            <a:r>
              <a:rPr lang="en-US" sz="2000" dirty="0">
                <a:latin typeface="+mn-lt"/>
              </a:rPr>
              <a:t> for </a:t>
            </a:r>
            <a:r>
              <a:rPr lang="en-US" sz="2000" dirty="0"/>
              <a:t>implementing 2 IRs</a:t>
            </a:r>
            <a:endParaRPr lang="en-US" sz="2000" dirty="0">
              <a:latin typeface="+mn-lt"/>
            </a:endParaRPr>
          </a:p>
          <a:p>
            <a:pPr marL="285750" indent="-285750">
              <a:spcAft>
                <a:spcPts val="400"/>
              </a:spcAft>
              <a:buFont typeface="Arial" panose="020B0604020202020204" pitchFamily="34" charset="0"/>
              <a:buChar char="•"/>
            </a:pPr>
            <a:r>
              <a:rPr lang="en-US" sz="2000" dirty="0">
                <a:latin typeface="+mn-lt"/>
              </a:rPr>
              <a:t>Infrastructure improvements</a:t>
            </a:r>
            <a:r>
              <a:rPr lang="en-US" sz="2000" dirty="0"/>
              <a:t>.</a:t>
            </a:r>
          </a:p>
        </p:txBody>
      </p:sp>
      <p:sp>
        <p:nvSpPr>
          <p:cNvPr id="3" name="TextBox 2">
            <a:extLst>
              <a:ext uri="{FF2B5EF4-FFF2-40B4-BE49-F238E27FC236}">
                <a16:creationId xmlns:a16="http://schemas.microsoft.com/office/drawing/2014/main" id="{28364D09-FF18-4D26-9B33-F6BD4C21D3C6}"/>
              </a:ext>
            </a:extLst>
          </p:cNvPr>
          <p:cNvSpPr txBox="1"/>
          <p:nvPr/>
        </p:nvSpPr>
        <p:spPr>
          <a:xfrm>
            <a:off x="4125179" y="821803"/>
            <a:ext cx="7695874" cy="1200329"/>
          </a:xfrm>
          <a:prstGeom prst="rect">
            <a:avLst/>
          </a:prstGeom>
          <a:noFill/>
        </p:spPr>
        <p:txBody>
          <a:bodyPr wrap="square" rtlCol="0">
            <a:spAutoFit/>
          </a:bodyPr>
          <a:lstStyle/>
          <a:p>
            <a:r>
              <a:rPr lang="en-US" sz="2400" dirty="0"/>
              <a:t>Current plan has the</a:t>
            </a:r>
            <a:r>
              <a:rPr lang="en-US" sz="2400" dirty="0">
                <a:latin typeface="+mn-lt"/>
              </a:rPr>
              <a:t> RHIC facility shutting down in 2025 and being modified </a:t>
            </a:r>
            <a:r>
              <a:rPr lang="en-US" sz="2400" dirty="0"/>
              <a:t>for </a:t>
            </a:r>
            <a:r>
              <a:rPr lang="en-US" sz="2400" dirty="0">
                <a:latin typeface="+mn-lt"/>
              </a:rPr>
              <a:t>the EIC.  </a:t>
            </a:r>
          </a:p>
          <a:p>
            <a:endParaRPr lang="en-US" sz="2400" dirty="0"/>
          </a:p>
        </p:txBody>
      </p:sp>
      <p:pic>
        <p:nvPicPr>
          <p:cNvPr id="30" name="Picture 29">
            <a:extLst>
              <a:ext uri="{FF2B5EF4-FFF2-40B4-BE49-F238E27FC236}">
                <a16:creationId xmlns:a16="http://schemas.microsoft.com/office/drawing/2014/main" id="{3EC96E26-60EE-4E7C-AC62-DC3D52AA07BD}"/>
              </a:ext>
            </a:extLst>
          </p:cNvPr>
          <p:cNvPicPr>
            <a:picLocks noChangeAspect="1"/>
          </p:cNvPicPr>
          <p:nvPr/>
        </p:nvPicPr>
        <p:blipFill>
          <a:blip r:embed="rId5"/>
          <a:stretch>
            <a:fillRect/>
          </a:stretch>
        </p:blipFill>
        <p:spPr>
          <a:xfrm>
            <a:off x="4023010" y="4118087"/>
            <a:ext cx="3484023" cy="2124648"/>
          </a:xfrm>
          <a:prstGeom prst="rect">
            <a:avLst/>
          </a:prstGeom>
        </p:spPr>
      </p:pic>
      <p:cxnSp>
        <p:nvCxnSpPr>
          <p:cNvPr id="31" name="Straight Arrow Connector 30">
            <a:extLst>
              <a:ext uri="{FF2B5EF4-FFF2-40B4-BE49-F238E27FC236}">
                <a16:creationId xmlns:a16="http://schemas.microsoft.com/office/drawing/2014/main" id="{C8550E7E-F114-41C8-B359-F76C299CC824}"/>
              </a:ext>
            </a:extLst>
          </p:cNvPr>
          <p:cNvCxnSpPr>
            <a:cxnSpLocks/>
          </p:cNvCxnSpPr>
          <p:nvPr/>
        </p:nvCxnSpPr>
        <p:spPr>
          <a:xfrm flipV="1">
            <a:off x="3571158" y="3793446"/>
            <a:ext cx="1802847" cy="7791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94952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804FA-ACC8-40A6-B785-A4FD030C57CC}"/>
              </a:ext>
            </a:extLst>
          </p:cNvPr>
          <p:cNvSpPr>
            <a:spLocks noGrp="1"/>
          </p:cNvSpPr>
          <p:nvPr>
            <p:ph type="title"/>
          </p:nvPr>
        </p:nvSpPr>
        <p:spPr>
          <a:xfrm>
            <a:off x="1792013" y="151655"/>
            <a:ext cx="8229600" cy="563562"/>
          </a:xfrm>
        </p:spPr>
        <p:txBody>
          <a:bodyPr/>
          <a:lstStyle/>
          <a:p>
            <a:pPr algn="ctr"/>
            <a:r>
              <a:rPr lang="en-US" sz="3200" dirty="0"/>
              <a:t>Selection of Alternatives</a:t>
            </a:r>
          </a:p>
        </p:txBody>
      </p:sp>
      <p:sp>
        <p:nvSpPr>
          <p:cNvPr id="6" name="Content Placeholder 2">
            <a:extLst>
              <a:ext uri="{FF2B5EF4-FFF2-40B4-BE49-F238E27FC236}">
                <a16:creationId xmlns:a16="http://schemas.microsoft.com/office/drawing/2014/main" id="{2669FEE0-0805-4AD0-987D-B06EA784C36E}"/>
              </a:ext>
            </a:extLst>
          </p:cNvPr>
          <p:cNvSpPr>
            <a:spLocks noGrp="1"/>
          </p:cNvSpPr>
          <p:nvPr>
            <p:ph idx="1"/>
          </p:nvPr>
        </p:nvSpPr>
        <p:spPr>
          <a:xfrm>
            <a:off x="809981" y="1325046"/>
            <a:ext cx="9506607" cy="4525963"/>
          </a:xfrm>
        </p:spPr>
        <p:txBody>
          <a:bodyPr>
            <a:normAutofit/>
          </a:bodyPr>
          <a:lstStyle/>
          <a:p>
            <a:pPr marL="0" indent="0">
              <a:buNone/>
            </a:pPr>
            <a:r>
              <a:rPr lang="en-US" sz="1800" dirty="0"/>
              <a:t>The range of alternatives that were considered:</a:t>
            </a:r>
          </a:p>
          <a:p>
            <a:pPr marL="0" indent="0">
              <a:buNone/>
            </a:pPr>
            <a:r>
              <a:rPr lang="en-US" sz="1800" dirty="0"/>
              <a:t>Alternative #1 - Design for the Best Luminosity without Strong Hadron Cooling</a:t>
            </a:r>
          </a:p>
          <a:p>
            <a:pPr marL="0" indent="0">
              <a:buNone/>
            </a:pPr>
            <a:r>
              <a:rPr lang="en-US" sz="1800" dirty="0"/>
              <a:t>Alternative #2 – Strong Hadron Cooling (SHC)</a:t>
            </a:r>
          </a:p>
          <a:p>
            <a:pPr marL="0" indent="0">
              <a:buNone/>
            </a:pPr>
            <a:r>
              <a:rPr lang="en-US" sz="1800" dirty="0"/>
              <a:t>Alternative #3 - Frequent On-Energy Injection (FOEI)</a:t>
            </a:r>
          </a:p>
          <a:p>
            <a:pPr marL="0" indent="0">
              <a:buNone/>
            </a:pPr>
            <a:r>
              <a:rPr lang="en-US" sz="1800" dirty="0"/>
              <a:t>Alternative #4 - Combination of SHC and FOEI</a:t>
            </a:r>
          </a:p>
          <a:p>
            <a:pPr marL="0" indent="0">
              <a:buNone/>
            </a:pPr>
            <a:endParaRPr lang="en-US" sz="900" dirty="0"/>
          </a:p>
          <a:p>
            <a:pPr marL="0" indent="0">
              <a:buNone/>
            </a:pPr>
            <a:r>
              <a:rPr lang="en-US" sz="1800" b="1" u="sng" dirty="0">
                <a:solidFill>
                  <a:srgbClr val="006600"/>
                </a:solidFill>
              </a:rPr>
              <a:t>Strong Hadron Cooling:</a:t>
            </a:r>
          </a:p>
          <a:p>
            <a:pPr marL="0" indent="0">
              <a:spcBef>
                <a:spcPts val="0"/>
              </a:spcBef>
              <a:buNone/>
            </a:pPr>
            <a:r>
              <a:rPr lang="en-US" sz="1700" dirty="0"/>
              <a:t>Mix beams of cold electrons into Hadron beams</a:t>
            </a:r>
          </a:p>
          <a:p>
            <a:pPr marL="0" indent="0">
              <a:spcBef>
                <a:spcPts val="0"/>
              </a:spcBef>
              <a:buNone/>
            </a:pPr>
            <a:r>
              <a:rPr lang="en-US" sz="1700" dirty="0"/>
              <a:t>and transfer energy from “hot” hadrons to electrons.</a:t>
            </a:r>
          </a:p>
          <a:p>
            <a:pPr marL="0" indent="0">
              <a:spcBef>
                <a:spcPts val="0"/>
              </a:spcBef>
              <a:buNone/>
            </a:pPr>
            <a:r>
              <a:rPr lang="en-US" sz="1700" dirty="0"/>
              <a:t>As beam cools the luminosity increases. Higher</a:t>
            </a:r>
          </a:p>
          <a:p>
            <a:pPr marL="0" indent="0">
              <a:spcBef>
                <a:spcPts val="0"/>
              </a:spcBef>
              <a:buNone/>
            </a:pPr>
            <a:r>
              <a:rPr lang="en-US" sz="1700" dirty="0"/>
              <a:t>Collisions produce the interesting science results.</a:t>
            </a:r>
          </a:p>
        </p:txBody>
      </p:sp>
      <p:grpSp>
        <p:nvGrpSpPr>
          <p:cNvPr id="8" name="Group 7">
            <a:extLst>
              <a:ext uri="{FF2B5EF4-FFF2-40B4-BE49-F238E27FC236}">
                <a16:creationId xmlns:a16="http://schemas.microsoft.com/office/drawing/2014/main" id="{D757DBB8-D29C-4E88-B33B-99FD345601B2}"/>
              </a:ext>
            </a:extLst>
          </p:cNvPr>
          <p:cNvGrpSpPr/>
          <p:nvPr/>
        </p:nvGrpSpPr>
        <p:grpSpPr>
          <a:xfrm>
            <a:off x="6858000" y="3186050"/>
            <a:ext cx="4797972" cy="3136961"/>
            <a:chOff x="3063722" y="2272543"/>
            <a:chExt cx="4509530" cy="2796736"/>
          </a:xfrm>
        </p:grpSpPr>
        <p:pic>
          <p:nvPicPr>
            <p:cNvPr id="9" name="Picture 8">
              <a:extLst>
                <a:ext uri="{FF2B5EF4-FFF2-40B4-BE49-F238E27FC236}">
                  <a16:creationId xmlns:a16="http://schemas.microsoft.com/office/drawing/2014/main" id="{BD83BC28-42CE-44AB-AECA-E0E825E5D7B2}"/>
                </a:ext>
              </a:extLst>
            </p:cNvPr>
            <p:cNvPicPr>
              <a:picLocks noChangeAspect="1"/>
            </p:cNvPicPr>
            <p:nvPr/>
          </p:nvPicPr>
          <p:blipFill>
            <a:blip r:embed="rId3"/>
            <a:stretch>
              <a:fillRect/>
            </a:stretch>
          </p:blipFill>
          <p:spPr>
            <a:xfrm>
              <a:off x="3063722" y="2272543"/>
              <a:ext cx="4509530" cy="2796736"/>
            </a:xfrm>
            <a:prstGeom prst="rect">
              <a:avLst/>
            </a:prstGeom>
          </p:spPr>
        </p:pic>
        <p:cxnSp>
          <p:nvCxnSpPr>
            <p:cNvPr id="10" name="Straight Arrow Connector 9">
              <a:extLst>
                <a:ext uri="{FF2B5EF4-FFF2-40B4-BE49-F238E27FC236}">
                  <a16:creationId xmlns:a16="http://schemas.microsoft.com/office/drawing/2014/main" id="{8F1A7B32-F56F-48E0-8B44-2BFAFD4BA2DC}"/>
                </a:ext>
              </a:extLst>
            </p:cNvPr>
            <p:cNvCxnSpPr>
              <a:cxnSpLocks/>
            </p:cNvCxnSpPr>
            <p:nvPr/>
          </p:nvCxnSpPr>
          <p:spPr>
            <a:xfrm>
              <a:off x="5111319" y="2630924"/>
              <a:ext cx="691908" cy="19258"/>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15A1312-7886-4DB5-A841-2159E4596E7C}"/>
                </a:ext>
              </a:extLst>
            </p:cNvPr>
            <p:cNvSpPr txBox="1"/>
            <p:nvPr/>
          </p:nvSpPr>
          <p:spPr>
            <a:xfrm>
              <a:off x="4285053" y="2469263"/>
              <a:ext cx="826266" cy="492925"/>
            </a:xfrm>
            <a:prstGeom prst="rect">
              <a:avLst/>
            </a:prstGeom>
            <a:noFill/>
          </p:spPr>
          <p:txBody>
            <a:bodyPr wrap="square" rtlCol="0">
              <a:spAutoFit/>
            </a:bodyPr>
            <a:lstStyle/>
            <a:p>
              <a:r>
                <a:rPr lang="en-US" sz="900" dirty="0">
                  <a:latin typeface="+mj-lt"/>
                </a:rPr>
                <a:t>with SHC </a:t>
              </a:r>
            </a:p>
          </p:txBody>
        </p:sp>
        <p:sp>
          <p:nvSpPr>
            <p:cNvPr id="12" name="TextBox 11">
              <a:extLst>
                <a:ext uri="{FF2B5EF4-FFF2-40B4-BE49-F238E27FC236}">
                  <a16:creationId xmlns:a16="http://schemas.microsoft.com/office/drawing/2014/main" id="{7E539B79-6D4F-4988-BC1E-A3878B46351B}"/>
                </a:ext>
              </a:extLst>
            </p:cNvPr>
            <p:cNvSpPr txBox="1"/>
            <p:nvPr/>
          </p:nvSpPr>
          <p:spPr>
            <a:xfrm>
              <a:off x="4938420" y="4030867"/>
              <a:ext cx="1027341" cy="492925"/>
            </a:xfrm>
            <a:prstGeom prst="rect">
              <a:avLst/>
            </a:prstGeom>
            <a:noFill/>
          </p:spPr>
          <p:txBody>
            <a:bodyPr wrap="square" rtlCol="0">
              <a:spAutoFit/>
            </a:bodyPr>
            <a:lstStyle/>
            <a:p>
              <a:r>
                <a:rPr lang="en-US" sz="900" dirty="0">
                  <a:latin typeface="+mj-lt"/>
                </a:rPr>
                <a:t>without SHC </a:t>
              </a:r>
            </a:p>
          </p:txBody>
        </p:sp>
        <p:cxnSp>
          <p:nvCxnSpPr>
            <p:cNvPr id="13" name="Straight Arrow Connector 12">
              <a:extLst>
                <a:ext uri="{FF2B5EF4-FFF2-40B4-BE49-F238E27FC236}">
                  <a16:creationId xmlns:a16="http://schemas.microsoft.com/office/drawing/2014/main" id="{759CFDA9-06B8-47F7-9037-0CB353391C50}"/>
                </a:ext>
              </a:extLst>
            </p:cNvPr>
            <p:cNvCxnSpPr>
              <a:cxnSpLocks/>
            </p:cNvCxnSpPr>
            <p:nvPr/>
          </p:nvCxnSpPr>
          <p:spPr>
            <a:xfrm flipV="1">
              <a:off x="5354117" y="3164469"/>
              <a:ext cx="611643" cy="8886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Arrow: Right 19">
            <a:extLst>
              <a:ext uri="{FF2B5EF4-FFF2-40B4-BE49-F238E27FC236}">
                <a16:creationId xmlns:a16="http://schemas.microsoft.com/office/drawing/2014/main" id="{6CD99A41-77CD-45B1-92B8-7F83DBCF6517}"/>
              </a:ext>
            </a:extLst>
          </p:cNvPr>
          <p:cNvSpPr/>
          <p:nvPr/>
        </p:nvSpPr>
        <p:spPr bwMode="auto">
          <a:xfrm flipH="1">
            <a:off x="6518357" y="2439219"/>
            <a:ext cx="228600" cy="45719"/>
          </a:xfrm>
          <a:prstGeom prst="rightArrow">
            <a:avLst/>
          </a:prstGeom>
          <a:solidFill>
            <a:schemeClr val="accent1"/>
          </a:solidFill>
          <a:ln w="76200" cap="flat" cmpd="sng" algn="ctr">
            <a:solidFill>
              <a:srgbClr val="99CC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2000" b="1">
              <a:latin typeface="Arial" charset="0"/>
            </a:endParaRPr>
          </a:p>
        </p:txBody>
      </p:sp>
    </p:spTree>
    <p:extLst>
      <p:ext uri="{BB962C8B-B14F-4D97-AF65-F5344CB8AC3E}">
        <p14:creationId xmlns:p14="http://schemas.microsoft.com/office/powerpoint/2010/main" val="340223389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4D5EB2-EDD3-A930-2059-D647D1B0EB52}"/>
              </a:ext>
            </a:extLst>
          </p:cNvPr>
          <p:cNvSpPr>
            <a:spLocks noGrp="1"/>
          </p:cNvSpPr>
          <p:nvPr>
            <p:ph type="title"/>
          </p:nvPr>
        </p:nvSpPr>
        <p:spPr/>
        <p:txBody>
          <a:bodyPr/>
          <a:lstStyle/>
          <a:p>
            <a:fld id="{59601B0B-8B7B-4745-95CB-702215A6BAEB}" type="EPRCSVariable:&lt;ReportPackage&gt;&lt;Variable id=&quot;b109d9d2-3451-4049-80d7-dd8a1971dadc&quot; usageType=&quot;Value&quot; /&gt;&lt;/ReportPackage&gt;">
              <a:rPr lang="en-US" noProof="0" smtClean="0">
                <a:effectLst/>
              </a:rPr>
              <a:t>NP</a:t>
            </a:fld>
            <a:r>
              <a:rPr lang="en-US" noProof="0"/>
              <a:t> </a:t>
            </a:r>
            <a:r>
              <a:rPr lang="en-US"/>
              <a:t>- </a:t>
            </a:r>
            <a:fld id="{9B29DE99-3821-48C3-AC17-DC1A11EADE05}" type="EPRCSVariable:&lt;ReportPackage&gt;&lt;Variable id=&quot;1fa98088-c8e7-449e-a7f6-3137fd0d70f5&quot; usageType=&quot;Value&quot; /&gt;&lt;/ReportPackage&gt;">
              <a:rPr lang="en-US" noProof="0" smtClean="0">
                <a:effectLst/>
              </a:rPr>
              <a:t>FY 2024</a:t>
            </a:fld>
            <a:r>
              <a:rPr lang="en-US"/>
              <a:t> </a:t>
            </a:r>
            <a:fld id="{DF05E330-8D05-4B97-85E7-59D0E5E40453}" type="EPRCSVariable:&lt;ReportPackage&gt;&lt;Variable id=&quot;f630fd93-8335-4ff5-bed5-0a0bed69c970&quot; usageType=&quot;Value&quot; /&gt;&lt;/ReportPackage&gt;">
              <a:rPr lang="en-US" noProof="0" smtClean="0">
                <a:effectLst/>
              </a:rPr>
              <a:t>President's Request</a:t>
            </a:fld>
            <a:r>
              <a:rPr lang="en-US" noProof="0"/>
              <a:t> </a:t>
            </a:r>
            <a:endParaRPr lang="en-US"/>
          </a:p>
        </p:txBody>
      </p:sp>
      <p:sp>
        <p:nvSpPr>
          <p:cNvPr id="4" name="Content Placeholder 3">
            <a:extLst>
              <a:ext uri="{FF2B5EF4-FFF2-40B4-BE49-F238E27FC236}">
                <a16:creationId xmlns:a16="http://schemas.microsoft.com/office/drawing/2014/main" id="{AEDA815F-2C3E-9BD2-0C8D-A019A11E1BC3}"/>
              </a:ext>
            </a:extLst>
          </p:cNvPr>
          <p:cNvSpPr>
            <a:spLocks noGrp="1"/>
          </p:cNvSpPr>
          <p:nvPr>
            <p:ph idx="1"/>
          </p:nvPr>
        </p:nvSpPr>
        <p:spPr>
          <a:xfrm>
            <a:off x="333356" y="5253109"/>
            <a:ext cx="11390071" cy="779361"/>
          </a:xfrm>
        </p:spPr>
        <p:txBody>
          <a:bodyPr>
            <a:normAutofit fontScale="77500" lnSpcReduction="20000"/>
          </a:bodyPr>
          <a:lstStyle/>
          <a:p>
            <a:r>
              <a:rPr lang="en-US" dirty="0"/>
              <a:t>The TEC funding appropriated for EIC in FY 2023 is $70M. In addition, the EIC received $138M in Inflation Reduction Act Funding</a:t>
            </a:r>
          </a:p>
        </p:txBody>
      </p:sp>
      <p:pic>
        <p:nvPicPr>
          <p:cNvPr id="5" name="Picture 4">
            <a:extLst>
              <a:ext uri="{FF2B5EF4-FFF2-40B4-BE49-F238E27FC236}">
                <a16:creationId xmlns:a16="http://schemas.microsoft.com/office/drawing/2014/main" id="{B7F9F8C7-8050-3C6D-5C46-1B8B086D7571}"/>
              </a:ext>
            </a:extLst>
          </p:cNvPr>
          <p:cNvPicPr>
            <a:picLocks noGrp="1" noRot="1" noChangeAspect="1" noMove="1" noResize="1" noEditPoints="1" noAdjustHandles="1" noChangeArrowheads="1" noChangeShapeType="1" noCrop="1"/>
          </p:cNvPicPr>
          <p:nvPr>
            <p:custDataLst>
              <p:custData r:id="rId1"/>
              <p:tags r:id="rId2"/>
            </p:custDataLst>
          </p:nvPr>
        </p:nvPicPr>
        <p:blipFill>
          <a:blip r:embed="rId4"/>
          <a:stretch>
            <a:fillRect/>
          </a:stretch>
        </p:blipFill>
        <p:spPr>
          <a:xfrm>
            <a:off x="468572" y="1125578"/>
            <a:ext cx="11254855" cy="3988563"/>
          </a:xfrm>
          <a:prstGeom prst="rect">
            <a:avLst/>
          </a:prstGeom>
        </p:spPr>
      </p:pic>
      <p:sp>
        <p:nvSpPr>
          <p:cNvPr id="2" name="Oval 1">
            <a:extLst>
              <a:ext uri="{FF2B5EF4-FFF2-40B4-BE49-F238E27FC236}">
                <a16:creationId xmlns:a16="http://schemas.microsoft.com/office/drawing/2014/main" id="{C1DB15D8-CCC5-8534-0F1C-5E452E1CE6BA}"/>
              </a:ext>
            </a:extLst>
          </p:cNvPr>
          <p:cNvSpPr/>
          <p:nvPr/>
        </p:nvSpPr>
        <p:spPr>
          <a:xfrm>
            <a:off x="7546426" y="4393324"/>
            <a:ext cx="2543503" cy="2847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644525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4.1 unknown"/>
  <p:tag name="AS_RELEASE_DATE" val="2020.01.31"/>
  <p:tag name="AS_TITLE" val="Aspose.Slides for Java"/>
  <p:tag name="AS_VERSION" val="20.1"/>
  <p:tag name="EPRCS_DOCLET_DEFINITION_ID" val="8bae8546-0145-44a0-a8be-1409a2148547"/>
  <p:tag name="EPRCS_REPORT_PACKAGE_DEFINITION_ID" val="93a44517-ccad-4dcf-ac51-32497ffb8725"/>
</p:tagLst>
</file>

<file path=ppt/tags/tag2.xml><?xml version="1.0" encoding="utf-8"?>
<p:tagLst xmlns:a="http://schemas.openxmlformats.org/drawingml/2006/main" xmlns:r="http://schemas.openxmlformats.org/officeDocument/2006/relationships" xmlns:p="http://schemas.openxmlformats.org/presentationml/2006/main">
  <p:tag name="CUSTOMERID" val="{E3510231-FB2D-418E-A942-79580CDCF4E9}"/>
</p:tagLst>
</file>

<file path=ppt/tags/tag3.xml><?xml version="1.0" encoding="utf-8"?>
<p:tagLst xmlns:a="http://schemas.openxmlformats.org/drawingml/2006/main" xmlns:r="http://schemas.openxmlformats.org/officeDocument/2006/relationships" xmlns:p="http://schemas.openxmlformats.org/presentationml/2006/main">
  <p:tag name="CUSTOMERID" val="{5052D61A-876E-492F-916D-7EEA9C1D21AB}"/>
</p:tagLst>
</file>

<file path=ppt/theme/theme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E SC Theme - Green v14 (16x9)">
  <a:themeElements>
    <a:clrScheme name="DOE SC Colors">
      <a:dk1>
        <a:sysClr val="windowText" lastClr="000000"/>
      </a:dk1>
      <a:lt1>
        <a:sysClr val="window" lastClr="FFFFFF"/>
      </a:lt1>
      <a:dk2>
        <a:srgbClr val="0F3F66"/>
      </a:dk2>
      <a:lt2>
        <a:srgbClr val="EEECE1"/>
      </a:lt2>
      <a:accent1>
        <a:srgbClr val="0F6636"/>
      </a:accent1>
      <a:accent2>
        <a:srgbClr val="F3C727"/>
      </a:accent2>
      <a:accent3>
        <a:srgbClr val="4F81BD"/>
      </a:accent3>
      <a:accent4>
        <a:srgbClr val="C0504D"/>
      </a:accent4>
      <a:accent5>
        <a:srgbClr val="9BBB59"/>
      </a:accent5>
      <a:accent6>
        <a:srgbClr val="8064A2"/>
      </a:accent6>
      <a:hlink>
        <a:srgbClr val="0000FF"/>
      </a:hlink>
      <a:folHlink>
        <a:srgbClr val="800080"/>
      </a:folHlink>
    </a:clrScheme>
    <a:fontScheme name="Verdana">
      <a:majorFont>
        <a:latin typeface="Verdana"/>
        <a:ea typeface="Arial"/>
        <a:cs typeface="Arial"/>
      </a:majorFont>
      <a:minorFont>
        <a:latin typeface="Verdana"/>
        <a:ea typeface="Arial"/>
        <a:cs typeface="Arial"/>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DOE SC Theme - Green v14 (16x9)" id="{18C2515D-800F-4279-AF0B-25A1C3264C62}" vid="{1B256108-87E5-4023-855B-BC450543830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ReportPackage>
  <EmbeddedContent id="eda486dc-a842-45cd-94f4-c92c057930b6" lastModified="1678456018835"/>
</ReportPackage>
</file>

<file path=customXml/item2.xml><?xml version="1.0" encoding="utf-8"?>
<ReportPackage>
  <EmbeddedContent id="ddf448d5-8ee1-46ae-bca9-a30ab5f95e24" lastModified="1678424243512"/>
</ReportPackage>
</file>

<file path=customXml/itemProps1.xml><?xml version="1.0" encoding="utf-8"?>
<ds:datastoreItem xmlns:ds="http://schemas.openxmlformats.org/officeDocument/2006/customXml" ds:itemID="{E3510231-FB2D-418E-A942-79580CDCF4E9}">
  <ds:schemaRefs/>
</ds:datastoreItem>
</file>

<file path=customXml/itemProps2.xml><?xml version="1.0" encoding="utf-8"?>
<ds:datastoreItem xmlns:ds="http://schemas.openxmlformats.org/officeDocument/2006/customXml" ds:itemID="{5052D61A-876E-492F-916D-7EEA9C1D21AB}">
  <ds:schemaRefs/>
</ds:datastoreItem>
</file>

<file path=docProps/app.xml><?xml version="1.0" encoding="utf-8"?>
<Properties xmlns="http://schemas.openxmlformats.org/officeDocument/2006/extended-properties" xmlns:vt="http://schemas.openxmlformats.org/officeDocument/2006/docPropsVTypes">
  <TotalTime>7672</TotalTime>
  <Words>1992</Words>
  <Application>Microsoft Office PowerPoint</Application>
  <PresentationFormat>Widescreen</PresentationFormat>
  <Paragraphs>319</Paragraphs>
  <Slides>21</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Calibri</vt:lpstr>
      <vt:lpstr>Comic Sans MS</vt:lpstr>
      <vt:lpstr>Corbel</vt:lpstr>
      <vt:lpstr>Courier New</vt:lpstr>
      <vt:lpstr>Times New Roman</vt:lpstr>
      <vt:lpstr>Verdana</vt:lpstr>
      <vt:lpstr>Wingdings 3</vt:lpstr>
      <vt:lpstr>14_Office Theme</vt:lpstr>
      <vt:lpstr>DOE SC Theme - Green v14 (16x9)</vt:lpstr>
      <vt:lpstr>PowerPoint Presentation</vt:lpstr>
      <vt:lpstr>Nuclear Physics Discovering, exploring, and understanding all forms of nuclear matter</vt:lpstr>
      <vt:lpstr>PowerPoint Presentation</vt:lpstr>
      <vt:lpstr>Developing the EIC Science Case</vt:lpstr>
      <vt:lpstr>NSAC 2015 LRP Performance Parameters</vt:lpstr>
      <vt:lpstr>The Next Super High Power, Polarized High Energy Microscope:  The Electron-Ion Collider</vt:lpstr>
      <vt:lpstr>Preliminary Scope Overview</vt:lpstr>
      <vt:lpstr>Selection of Alternatives</vt:lpstr>
      <vt:lpstr>NP - FY 2024 President's Request </vt:lpstr>
      <vt:lpstr>DOE FY2024 Budget TBD</vt:lpstr>
      <vt:lpstr>EIC History and Plans </vt:lpstr>
      <vt:lpstr>EIC Schedule</vt:lpstr>
      <vt:lpstr>13</vt:lpstr>
      <vt:lpstr>The EIC User Group</vt:lpstr>
      <vt:lpstr>And the Governance is Being Envisioned Accordingly  The EIC Advisory Board </vt:lpstr>
      <vt:lpstr>International Contributions to the Electron-Ion Collider</vt:lpstr>
      <vt:lpstr>First EIC Resource Review Board To Discuss International Contributions</vt:lpstr>
      <vt:lpstr>Status of The Other Priority of the 2015 Long Range Plan for Nuclear Science: Neutrinoless Double Beta Decay </vt:lpstr>
      <vt:lpstr>Snapshot of the Status of NP Projects</vt:lpstr>
      <vt:lpstr>NP - Research Initiatives</vt:lpstr>
      <vt:lpstr>DOE NP Outlook On The EIC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Science Update</dc:title>
  <dc:creator>Kung, Harriet</dc:creator>
  <cp:lastModifiedBy>Hallman, Timothy</cp:lastModifiedBy>
  <cp:revision>391</cp:revision>
  <cp:lastPrinted>2021-01-25T15:25:04Z</cp:lastPrinted>
  <dcterms:created xsi:type="dcterms:W3CDTF">2020-04-15T21:20:35Z</dcterms:created>
  <dcterms:modified xsi:type="dcterms:W3CDTF">2023-03-15T16:40:44Z</dcterms:modified>
</cp:coreProperties>
</file>