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8"/>
  </p:notesMasterIdLst>
  <p:sldIdLst>
    <p:sldId id="829" r:id="rId2"/>
    <p:sldId id="857" r:id="rId3"/>
    <p:sldId id="858" r:id="rId4"/>
    <p:sldId id="862" r:id="rId5"/>
    <p:sldId id="895" r:id="rId6"/>
    <p:sldId id="89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3FF"/>
    <a:srgbClr val="008F00"/>
    <a:srgbClr val="EBEDF1"/>
    <a:srgbClr val="E0DEE2"/>
    <a:srgbClr val="0432FF"/>
    <a:srgbClr val="FF40FF"/>
    <a:srgbClr val="00FA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2"/>
    <p:restoredTop sz="94663"/>
  </p:normalViewPr>
  <p:slideViewPr>
    <p:cSldViewPr snapToGrid="0" snapToObjects="1">
      <p:cViewPr>
        <p:scale>
          <a:sx n="112" d="100"/>
          <a:sy n="112" d="100"/>
        </p:scale>
        <p:origin x="34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007E2-D67C-E342-84FD-2D6C9A793633}" type="datetimeFigureOut">
              <a:rPr lang="en-JP" smtClean="0"/>
              <a:t>2023/03/16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BA5F8-D1C9-A44F-899C-464D47E395DC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22038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455E6F-CEE3-2D4B-8F2F-5A503A062812}" type="datetime1">
              <a:rPr lang="en-US" smtClean="0"/>
              <a:pPr/>
              <a:t>3/16/23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E6158E-DC4B-E44A-8331-CA34D1F02604}" type="slidenum">
              <a:rPr lang="en-JP" smtClean="0"/>
              <a:pPr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1102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3F36-5961-A842-BEE6-09F2D6A42C5E}" type="datetime1">
              <a:rPr lang="en-US" smtClean="0"/>
              <a:t>3/16/23</a:t>
            </a:fld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5449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E243-19A4-0C48-B080-97299FE6A04F}" type="datetime1">
              <a:rPr lang="en-US" smtClean="0"/>
              <a:t>3/16/23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9012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CAAA-7832-B64B-A23A-BC8F0D4DBFF5}" type="datetime1">
              <a:rPr lang="en-US" smtClean="0"/>
              <a:t>3/16/23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113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89D6-D49B-B44C-95F6-00FB08DBC119}" type="datetime1">
              <a:rPr lang="en-US" smtClean="0"/>
              <a:t>3/16/23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5999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7F66-724C-C346-AFB8-3F08D1EF2F6E}" type="datetime1">
              <a:rPr lang="en-US" smtClean="0"/>
              <a:t>3/16/23</a:t>
            </a:fld>
            <a:endParaRPr lang="en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92620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1F4D-E19C-6F4A-8FEB-3D16D3FDD8D6}" type="datetime1">
              <a:rPr lang="en-US" smtClean="0"/>
              <a:t>3/16/23</a:t>
            </a:fld>
            <a:endParaRPr lang="en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6400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AD33-8803-5E45-B05F-08B5793D2F5E}" type="datetime1">
              <a:rPr lang="en-US" smtClean="0"/>
              <a:t>3/16/23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3623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4321-8D5B-5540-8BC6-6C1D7C2A5057}" type="datetime1">
              <a:rPr lang="en-US" smtClean="0"/>
              <a:t>3/16/23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934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C8C1-9F41-C043-99AD-1D313E1952D0}" type="datetime1">
              <a:rPr lang="en-US" smtClean="0"/>
              <a:t>3/16/23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1761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71ED-751D-7341-BF70-BE75A2E99CE4}" type="datetime1">
              <a:rPr lang="en-US" smtClean="0"/>
              <a:t>3/16/23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4087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C944-6E26-BC4C-B034-7AAA868A5BFD}" type="datetime1">
              <a:rPr lang="en-US" smtClean="0"/>
              <a:t>3/16/23</a:t>
            </a:fld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7960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3A17-2FC9-9A4E-B25E-E08C1CDCF678}" type="datetime1">
              <a:rPr lang="en-US" smtClean="0"/>
              <a:t>3/16/23</a:t>
            </a:fld>
            <a:endParaRPr lang="en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6529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D04B-5196-F540-A42C-F8AC4E284BF6}" type="datetime1">
              <a:rPr lang="en-US" smtClean="0"/>
              <a:t>3/16/23</a:t>
            </a:fld>
            <a:endParaRPr lang="en-JP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3085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7D46-F35E-764A-9F8E-2F26A715828D}" type="datetime1">
              <a:rPr lang="en-US" smtClean="0"/>
              <a:t>3/16/23</a:t>
            </a:fld>
            <a:endParaRPr lang="en-JP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263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7DBE-4532-D145-BC8F-CCA59D749CF2}" type="datetime1">
              <a:rPr lang="en-US" smtClean="0"/>
              <a:t>3/16/23</a:t>
            </a:fld>
            <a:endParaRPr lang="en-JP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9279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041-8392-6942-BD02-D70E01324A4B}" type="datetime1">
              <a:rPr lang="en-US" smtClean="0"/>
              <a:t>3/16/23</a:t>
            </a:fld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8264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/>
                </a:solidFill>
              </a:defRPr>
            </a:lvl1pPr>
          </a:lstStyle>
          <a:p>
            <a:fld id="{D78CF2F6-5068-A642-A42B-6DD4966BEB08}" type="datetime1">
              <a:rPr lang="en-US" smtClean="0"/>
              <a:pPr/>
              <a:t>3/16/23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/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/>
                </a:solidFill>
              </a:defRPr>
            </a:lvl1pPr>
          </a:lstStyle>
          <a:p>
            <a:fld id="{BCE6158E-DC4B-E44A-8331-CA34D1F02604}" type="slidenum">
              <a:rPr lang="en-JP" smtClean="0"/>
              <a:pPr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65444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EB5F-A795-A648-8366-3041C74F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47183"/>
            <a:ext cx="10035784" cy="3329581"/>
          </a:xfrm>
        </p:spPr>
        <p:txBody>
          <a:bodyPr anchor="ctr"/>
          <a:lstStyle/>
          <a:p>
            <a:r>
              <a:rPr lang="en-US" sz="6000" b="1" dirty="0"/>
              <a:t>Closing</a:t>
            </a:r>
            <a:endParaRPr lang="en-JP" sz="6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16B1A-AEB7-954C-A9D8-D0FACFA40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576764"/>
            <a:ext cx="8825658" cy="1478348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Taku</a:t>
            </a:r>
            <a:r>
              <a:rPr lang="en-US" sz="2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gunji</a:t>
            </a:r>
            <a:endParaRPr lang="en-US" sz="2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sz="2400" dirty="0">
                <a:latin typeface="Meiryo" panose="020B0604030504040204" pitchFamily="34" charset="-128"/>
                <a:ea typeface="Meiryo" panose="020B0604030504040204" pitchFamily="34" charset="-128"/>
              </a:rPr>
              <a:t>Center for nuclear study, the university of Tokyo</a:t>
            </a:r>
            <a:endParaRPr lang="en-JP" sz="2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A8E2B3-33B9-254D-BC14-7D653FC3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1</a:t>
            </a:fld>
            <a:endParaRPr lang="en-JP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182B9F-267C-3140-86A5-CC70DCEF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888" y="4500563"/>
            <a:ext cx="1987112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0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B96F-C4BF-E949-8641-5578A211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1" u="sng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Reminder</a:t>
            </a:r>
            <a:endParaRPr lang="en-JP" sz="4400" b="1" u="sng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F38F2-2191-B84A-B101-B0E4B7C9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03" y="1674829"/>
            <a:ext cx="10638594" cy="4195481"/>
          </a:xfrm>
        </p:spPr>
        <p:txBody>
          <a:bodyPr>
            <a:normAutofit/>
          </a:bodyPr>
          <a:lstStyle/>
          <a:p>
            <a:r>
              <a:rPr lang="en-JP" sz="2800" dirty="0">
                <a:latin typeface="Palatino" pitchFamily="2" charset="77"/>
                <a:ea typeface="Palatino" pitchFamily="2" charset="77"/>
              </a:rPr>
              <a:t>Today is not the end of the wokshop!</a:t>
            </a:r>
          </a:p>
          <a:p>
            <a:pPr lvl="1"/>
            <a:r>
              <a:rPr lang="en-JP" sz="2400" b="1" dirty="0">
                <a:latin typeface="Palatino" pitchFamily="2" charset="77"/>
                <a:ea typeface="Palatino" pitchFamily="2" charset="77"/>
              </a:rPr>
              <a:t>Lecture on EIC physics for newcomers and students </a:t>
            </a:r>
          </a:p>
          <a:p>
            <a:pPr lvl="1"/>
            <a:r>
              <a:rPr lang="en-JP" sz="2400" b="1" dirty="0">
                <a:latin typeface="Palatino" pitchFamily="2" charset="77"/>
                <a:ea typeface="Palatino" pitchFamily="2" charset="77"/>
              </a:rPr>
              <a:t>Additional discussions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84C17-C9E9-D142-9DCD-CA492726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2</a:t>
            </a:fld>
            <a:endParaRPr lang="en-JP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91779-2117-0F4C-BC22-10F82F09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23" y="3590693"/>
            <a:ext cx="11212154" cy="26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6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B96F-C4BF-E949-8641-5578A211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1" u="sng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Summary of Asian contributions</a:t>
            </a:r>
            <a:endParaRPr lang="en-JP" sz="4400" b="1" u="sng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84C17-C9E9-D142-9DCD-CA492726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3</a:t>
            </a:fld>
            <a:endParaRPr lang="en-JP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C1BDDC8-2B60-EE43-8F0E-D1A58F974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57737"/>
              </p:ext>
            </p:extLst>
          </p:nvPr>
        </p:nvGraphicFramePr>
        <p:xfrm>
          <a:off x="57616" y="1347488"/>
          <a:ext cx="1207676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596">
                  <a:extLst>
                    <a:ext uri="{9D8B030D-6E8A-4147-A177-3AD203B41FA5}">
                      <a16:colId xmlns:a16="http://schemas.microsoft.com/office/drawing/2014/main" val="347093945"/>
                    </a:ext>
                  </a:extLst>
                </a:gridCol>
                <a:gridCol w="1509596">
                  <a:extLst>
                    <a:ext uri="{9D8B030D-6E8A-4147-A177-3AD203B41FA5}">
                      <a16:colId xmlns:a16="http://schemas.microsoft.com/office/drawing/2014/main" val="1290244128"/>
                    </a:ext>
                  </a:extLst>
                </a:gridCol>
                <a:gridCol w="1509596">
                  <a:extLst>
                    <a:ext uri="{9D8B030D-6E8A-4147-A177-3AD203B41FA5}">
                      <a16:colId xmlns:a16="http://schemas.microsoft.com/office/drawing/2014/main" val="2190060727"/>
                    </a:ext>
                  </a:extLst>
                </a:gridCol>
                <a:gridCol w="1509596">
                  <a:extLst>
                    <a:ext uri="{9D8B030D-6E8A-4147-A177-3AD203B41FA5}">
                      <a16:colId xmlns:a16="http://schemas.microsoft.com/office/drawing/2014/main" val="1028035065"/>
                    </a:ext>
                  </a:extLst>
                </a:gridCol>
                <a:gridCol w="1509596">
                  <a:extLst>
                    <a:ext uri="{9D8B030D-6E8A-4147-A177-3AD203B41FA5}">
                      <a16:colId xmlns:a16="http://schemas.microsoft.com/office/drawing/2014/main" val="67842539"/>
                    </a:ext>
                  </a:extLst>
                </a:gridCol>
                <a:gridCol w="1509596">
                  <a:extLst>
                    <a:ext uri="{9D8B030D-6E8A-4147-A177-3AD203B41FA5}">
                      <a16:colId xmlns:a16="http://schemas.microsoft.com/office/drawing/2014/main" val="3320040323"/>
                    </a:ext>
                  </a:extLst>
                </a:gridCol>
                <a:gridCol w="1509596">
                  <a:extLst>
                    <a:ext uri="{9D8B030D-6E8A-4147-A177-3AD203B41FA5}">
                      <a16:colId xmlns:a16="http://schemas.microsoft.com/office/drawing/2014/main" val="2080639647"/>
                    </a:ext>
                  </a:extLst>
                </a:gridCol>
                <a:gridCol w="1509596">
                  <a:extLst>
                    <a:ext uri="{9D8B030D-6E8A-4147-A177-3AD203B41FA5}">
                      <a16:colId xmlns:a16="http://schemas.microsoft.com/office/drawing/2014/main" val="4140799231"/>
                    </a:ext>
                  </a:extLst>
                </a:gridCol>
              </a:tblGrid>
              <a:tr h="671404">
                <a:tc>
                  <a:txBody>
                    <a:bodyPr/>
                    <a:lstStyle/>
                    <a:p>
                      <a:endParaRPr lang="en-JP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ZDC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MPGD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Si pixel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Calor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DAQ and computing</a:t>
                      </a:r>
                    </a:p>
                    <a:p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S</a:t>
                      </a:r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oftware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907283"/>
                  </a:ext>
                </a:extLst>
              </a:tr>
              <a:tr h="671404">
                <a:tc>
                  <a:txBody>
                    <a:bodyPr/>
                    <a:lstStyle/>
                    <a:p>
                      <a:pPr algn="ctr"/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HGTD in ATLAS 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  <a:p>
                      <a:r>
                        <a:rPr lang="en-JP" sz="1100" dirty="0">
                          <a:latin typeface="Palatino" pitchFamily="2" charset="77"/>
                          <a:ea typeface="Palatino" pitchFamily="2" charset="77"/>
                        </a:rPr>
                        <a:t>AC-LGAD R&amp;D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S</a:t>
                      </a:r>
                      <a:r>
                        <a:rPr lang="en-JP" sz="1100" dirty="0">
                          <a:latin typeface="Palatino" pitchFamily="2" charset="77"/>
                          <a:ea typeface="Palatino" pitchFamily="2" charset="77"/>
                        </a:rPr>
                        <a:t>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1100" dirty="0">
                          <a:latin typeface="Palatino" pitchFamily="2" charset="77"/>
                          <a:ea typeface="Palatino" pitchFamily="2" charset="77"/>
                        </a:rPr>
                        <a:t>ALICE-FoCAL R&amp;D</a:t>
                      </a:r>
                    </a:p>
                    <a:p>
                      <a:r>
                        <a:rPr lang="en-JP" sz="1100" dirty="0">
                          <a:latin typeface="Palatino" pitchFamily="2" charset="77"/>
                          <a:ea typeface="Palatino" pitchFamily="2" charset="77"/>
                        </a:rPr>
                        <a:t>Simulations 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Neutron Irradiation Test 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SPADI-A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H</a:t>
                      </a:r>
                      <a:r>
                        <a:rPr lang="en-JP" sz="1100" dirty="0">
                          <a:latin typeface="Palatino" pitchFamily="2" charset="77"/>
                          <a:ea typeface="Palatino" pitchFamily="2" charset="77"/>
                        </a:rPr>
                        <a:t>ardwar accelaration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461476"/>
                  </a:ext>
                </a:extLst>
              </a:tr>
              <a:tr h="671404">
                <a:tc>
                  <a:txBody>
                    <a:bodyPr/>
                    <a:lstStyle/>
                    <a:p>
                      <a:pPr algn="ctr"/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1100" dirty="0">
                          <a:latin typeface="Palatino" pitchFamily="2" charset="77"/>
                          <a:ea typeface="Palatino" pitchFamily="2" charset="77"/>
                        </a:rPr>
                        <a:t>CMS MTD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assembly, sensor tests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  <a:p>
                      <a:r>
                        <a:rPr lang="en-JP" sz="1100" dirty="0">
                          <a:latin typeface="Palatino" pitchFamily="2" charset="77"/>
                          <a:ea typeface="Palatino" pitchFamily="2" charset="77"/>
                        </a:rPr>
                        <a:t>AC-LGAD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ALICE Focal-H + LAMPS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Sampling w/ PIN sensor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GEM production for CMS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ALICE ITS3 Expertise in thinning, dicing, wire-bonding and mass production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Simulation study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Expertise in Sc/Fi and test of silicon sensor 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dual readout R&amp;D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simulation studies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92792"/>
                  </a:ext>
                </a:extLst>
              </a:tr>
              <a:tr h="671404">
                <a:tc>
                  <a:txBody>
                    <a:bodyPr/>
                    <a:lstStyle/>
                    <a:p>
                      <a:pPr algn="ctr"/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Taiwan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LGAD R&amp;D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TCAD simulation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first batch with TSRI 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Mechanical  support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LYSO producer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Prototype 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CMS-MPPC (HPK)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simulation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ATLAS T1/T2/T3, CMS T1/T2/T3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917243"/>
                  </a:ext>
                </a:extLst>
              </a:tr>
              <a:tr h="671404">
                <a:tc>
                  <a:txBody>
                    <a:bodyPr/>
                    <a:lstStyle/>
                    <a:p>
                      <a:pPr algn="ctr"/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HGTD in ATLAS 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Sensor R&amp;D and fabrications, ASIC, simulations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1100" dirty="0">
                          <a:latin typeface="Palatino" pitchFamily="2" charset="77"/>
                          <a:ea typeface="Palatino" pitchFamily="2" charset="77"/>
                        </a:rPr>
                        <a:t>ALICE ITS2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R&amp;D and mass production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pixel sensor design, assembly &amp; test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Readout electronics 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Forward </a:t>
                      </a:r>
                      <a:r>
                        <a:rPr lang="en-US" sz="1100" dirty="0" err="1">
                          <a:latin typeface="Palatino" pitchFamily="2" charset="77"/>
                          <a:ea typeface="Palatino" pitchFamily="2" charset="77"/>
                        </a:rPr>
                        <a:t>EMcal</a:t>
                      </a:r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 : W powder/</a:t>
                      </a:r>
                      <a:r>
                        <a:rPr lang="en-US" sz="1100" dirty="0" err="1">
                          <a:latin typeface="Palatino" pitchFamily="2" charset="77"/>
                          <a:ea typeface="Palatino" pitchFamily="2" charset="77"/>
                        </a:rPr>
                        <a:t>ScFi</a:t>
                      </a:r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 (eRD106)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Prototype and </a:t>
                      </a:r>
                      <a:r>
                        <a:rPr lang="en-US" sz="1100" dirty="0" err="1">
                          <a:latin typeface="Palatino" pitchFamily="2" charset="77"/>
                          <a:ea typeface="Palatino" pitchFamily="2" charset="77"/>
                        </a:rPr>
                        <a:t>sPHENIX</a:t>
                      </a:r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 production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R&amp;D and mass production (eRD101)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506314"/>
                  </a:ext>
                </a:extLst>
              </a:tr>
              <a:tr h="671404">
                <a:tc>
                  <a:txBody>
                    <a:bodyPr/>
                    <a:lstStyle/>
                    <a:p>
                      <a:pPr algn="ctr"/>
                      <a:r>
                        <a:rPr lang="en-JP" dirty="0">
                          <a:latin typeface="Palatino" pitchFamily="2" charset="77"/>
                          <a:ea typeface="Palatino" pitchFamily="2" charset="77"/>
                        </a:rPr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AC-LGAD R&amp;D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AC-LGAD fabrication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p-type Si pad arrays and/or </a:t>
                      </a:r>
                      <a:r>
                        <a:rPr lang="en-US" sz="1100" dirty="0" err="1">
                          <a:latin typeface="Palatino" pitchFamily="2" charset="77"/>
                          <a:ea typeface="Palatino" pitchFamily="2" charset="77"/>
                        </a:rPr>
                        <a:t>SiPM</a:t>
                      </a:r>
                      <a:endParaRPr lang="en-US" sz="1100" dirty="0">
                        <a:latin typeface="Palatino" pitchFamily="2" charset="77"/>
                        <a:ea typeface="Palatino" pitchFamily="2" charset="77"/>
                      </a:endParaRP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ALICE-</a:t>
                      </a:r>
                      <a:r>
                        <a:rPr lang="en-US" sz="1100" dirty="0" err="1">
                          <a:latin typeface="Palatino" pitchFamily="2" charset="77"/>
                          <a:ea typeface="Palatino" pitchFamily="2" charset="77"/>
                        </a:rPr>
                        <a:t>FoCAL</a:t>
                      </a:r>
                      <a:endParaRPr lang="en-US" sz="1100" dirty="0">
                        <a:latin typeface="Palatino" pitchFamily="2" charset="77"/>
                        <a:ea typeface="Palatino" pitchFamily="2" charset="77"/>
                      </a:endParaRP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HGCROC 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1100" dirty="0">
                          <a:latin typeface="Palatino" pitchFamily="2" charset="77"/>
                          <a:ea typeface="Palatino" pitchFamily="2" charset="77"/>
                        </a:rPr>
                        <a:t>THGEM, GEM based photon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B</a:t>
                      </a:r>
                      <a:r>
                        <a:rPr lang="en-JP" sz="1100" dirty="0">
                          <a:latin typeface="Palatino" pitchFamily="2" charset="77"/>
                          <a:ea typeface="Palatino" pitchFamily="2" charset="77"/>
                        </a:rPr>
                        <a:t>enchmarking of Calor and dRICH</a:t>
                      </a:r>
                    </a:p>
                    <a:p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Interest in DAQ and slow control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Palatino" pitchFamily="2" charset="77"/>
                          <a:ea typeface="Palatino" pitchFamily="2" charset="77"/>
                        </a:rPr>
                        <a:t>dRICH</a:t>
                      </a:r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/</a:t>
                      </a:r>
                      <a:r>
                        <a:rPr lang="en-US" sz="1100" dirty="0" err="1">
                          <a:latin typeface="Palatino" pitchFamily="2" charset="77"/>
                          <a:ea typeface="Palatino" pitchFamily="2" charset="77"/>
                        </a:rPr>
                        <a:t>hpDIRC</a:t>
                      </a:r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 (</a:t>
                      </a:r>
                      <a:r>
                        <a:rPr lang="en-US" sz="1100" dirty="0" err="1">
                          <a:latin typeface="Palatino" pitchFamily="2" charset="77"/>
                          <a:ea typeface="Palatino" pitchFamily="2" charset="77"/>
                        </a:rPr>
                        <a:t>SiPM</a:t>
                      </a:r>
                      <a:r>
                        <a:rPr lang="en-US" sz="1100" dirty="0">
                          <a:latin typeface="Palatino" pitchFamily="2" charset="77"/>
                          <a:ea typeface="Palatino" pitchFamily="2" charset="77"/>
                        </a:rPr>
                        <a:t> R&amp;D) </a:t>
                      </a:r>
                      <a:endParaRPr lang="en-JP" sz="11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115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B96F-C4BF-E949-8641-5578A211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1" u="sng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What’s next?</a:t>
            </a:r>
            <a:endParaRPr lang="en-JP" sz="4400" b="1" u="sng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84C17-C9E9-D142-9DCD-CA492726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4</a:t>
            </a:fld>
            <a:endParaRPr lang="en-JP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E6C63C-B0F1-494F-8DB7-47B81CDC8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66174"/>
            <a:ext cx="10638594" cy="5039108"/>
          </a:xfrm>
        </p:spPr>
        <p:txBody>
          <a:bodyPr>
            <a:normAutofit lnSpcReduction="10000"/>
          </a:bodyPr>
          <a:lstStyle/>
          <a:p>
            <a:r>
              <a:rPr lang="en-JP" sz="2800" b="1" dirty="0">
                <a:latin typeface="Palatino" pitchFamily="2" charset="77"/>
                <a:ea typeface="Palatino" pitchFamily="2" charset="77"/>
              </a:rPr>
              <a:t>Build concrete plans and a road map</a:t>
            </a:r>
          </a:p>
          <a:p>
            <a:pPr lvl="1"/>
            <a:r>
              <a:rPr lang="en-US" sz="2400" b="1" dirty="0">
                <a:latin typeface="Palatino" pitchFamily="2" charset="77"/>
                <a:ea typeface="Palatino" pitchFamily="2" charset="77"/>
              </a:rPr>
              <a:t>What each country does in which time scale?  </a:t>
            </a:r>
          </a:p>
          <a:p>
            <a:pPr lvl="2"/>
            <a:r>
              <a:rPr lang="en-US" sz="2200" b="1" dirty="0">
                <a:latin typeface="Palatino" pitchFamily="2" charset="77"/>
                <a:ea typeface="Palatino" pitchFamily="2" charset="77"/>
              </a:rPr>
              <a:t>R&amp;D</a:t>
            </a:r>
          </a:p>
          <a:p>
            <a:pPr lvl="2"/>
            <a:r>
              <a:rPr lang="en-US" sz="22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Large scale prototype</a:t>
            </a:r>
          </a:p>
          <a:p>
            <a:pPr lvl="3"/>
            <a:r>
              <a:rPr lang="en-US" sz="20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large size, module</a:t>
            </a:r>
          </a:p>
          <a:p>
            <a:pPr lvl="2"/>
            <a:r>
              <a:rPr lang="en-US" sz="2000" b="1" dirty="0">
                <a:latin typeface="Palatino" pitchFamily="2" charset="77"/>
                <a:ea typeface="Palatino" pitchFamily="2" charset="77"/>
              </a:rPr>
              <a:t>Electronics </a:t>
            </a:r>
          </a:p>
          <a:p>
            <a:pPr lvl="2"/>
            <a:r>
              <a:rPr lang="en-US" sz="2200" b="1" dirty="0">
                <a:latin typeface="Palatino" pitchFamily="2" charset="77"/>
                <a:ea typeface="Palatino" pitchFamily="2" charset="77"/>
              </a:rPr>
              <a:t>Mechanics </a:t>
            </a:r>
          </a:p>
          <a:p>
            <a:pPr lvl="2"/>
            <a:r>
              <a:rPr lang="en-US" sz="2200" b="1" dirty="0">
                <a:latin typeface="Palatino" pitchFamily="2" charset="77"/>
                <a:ea typeface="Palatino" pitchFamily="2" charset="77"/>
              </a:rPr>
              <a:t>Simulations and reconstructions  </a:t>
            </a:r>
          </a:p>
          <a:p>
            <a:pPr marL="457200" lvl="1" indent="0">
              <a:buNone/>
            </a:pPr>
            <a:r>
              <a:rPr lang="en-US" sz="2400" b="1" dirty="0">
                <a:latin typeface="Palatino" pitchFamily="2" charset="77"/>
                <a:ea typeface="Palatino" pitchFamily="2" charset="77"/>
              </a:rPr>
              <a:t>→ AC-LGAD, ZDC, </a:t>
            </a:r>
          </a:p>
          <a:p>
            <a:pPr lvl="1"/>
            <a:r>
              <a:rPr lang="en-US" sz="2400" b="1" dirty="0">
                <a:latin typeface="Palatino" pitchFamily="2" charset="77"/>
                <a:ea typeface="Palatino" pitchFamily="2" charset="77"/>
              </a:rPr>
              <a:t>(Next monthly EIC-Asia meeting?)</a:t>
            </a:r>
          </a:p>
          <a:p>
            <a:pPr lvl="1"/>
            <a:r>
              <a:rPr lang="en-US" sz="2400" b="1" dirty="0">
                <a:latin typeface="Palatino" pitchFamily="2" charset="77"/>
                <a:ea typeface="Palatino" pitchFamily="2" charset="77"/>
              </a:rPr>
              <a:t>Will be iterated within the </a:t>
            </a:r>
            <a:r>
              <a:rPr lang="en-US" sz="2400" b="1" dirty="0" err="1">
                <a:latin typeface="Palatino" pitchFamily="2" charset="77"/>
                <a:ea typeface="Palatino" pitchFamily="2" charset="77"/>
              </a:rPr>
              <a:t>ePIC</a:t>
            </a:r>
            <a:r>
              <a:rPr lang="en-US" sz="2400" b="1" dirty="0">
                <a:latin typeface="Palatino" pitchFamily="2" charset="77"/>
                <a:ea typeface="Palatino" pitchFamily="2" charset="77"/>
              </a:rPr>
              <a:t> collaboration. </a:t>
            </a:r>
            <a:endParaRPr lang="en-JP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33739-EA99-F541-90F0-D5E4774CC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0" y="2443347"/>
            <a:ext cx="7265670" cy="197130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D68ABB-039E-6440-AF05-2403AFFB5333}"/>
              </a:ext>
            </a:extLst>
          </p:cNvPr>
          <p:cNvSpPr txBox="1"/>
          <p:nvPr/>
        </p:nvSpPr>
        <p:spPr>
          <a:xfrm>
            <a:off x="10601475" y="3429000"/>
            <a:ext cx="11785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59181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B96F-C4BF-E949-8641-5578A211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1" u="sng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Thanks a lot, everyone!</a:t>
            </a:r>
            <a:endParaRPr lang="en-JP" sz="4400" b="1" u="sng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F38F2-2191-B84A-B101-B0E4B7C9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03" y="1596770"/>
            <a:ext cx="10638594" cy="4195481"/>
          </a:xfrm>
        </p:spPr>
        <p:txBody>
          <a:bodyPr>
            <a:normAutofit fontScale="92500" lnSpcReduction="10000"/>
          </a:bodyPr>
          <a:lstStyle/>
          <a:p>
            <a:r>
              <a:rPr lang="en-JP" sz="2800" b="1" dirty="0">
                <a:latin typeface="Palatino" pitchFamily="2" charset="77"/>
                <a:ea typeface="Palatino" pitchFamily="2" charset="77"/>
              </a:rPr>
              <a:t>Rolf, Elke, John, Abhay </a:t>
            </a:r>
            <a:r>
              <a:rPr lang="en-JP" sz="2800" dirty="0">
                <a:latin typeface="Palatino" pitchFamily="2" charset="77"/>
                <a:ea typeface="Palatino" pitchFamily="2" charset="77"/>
              </a:rPr>
              <a:t>for your valuable comments and suggestions! </a:t>
            </a:r>
          </a:p>
          <a:p>
            <a:endParaRPr lang="en-JP" sz="2800" dirty="0">
              <a:latin typeface="Palatino" pitchFamily="2" charset="77"/>
              <a:ea typeface="Palatino" pitchFamily="2" charset="77"/>
            </a:endParaRPr>
          </a:p>
          <a:p>
            <a:r>
              <a:rPr lang="en-JP" sz="2800" b="1" dirty="0">
                <a:latin typeface="Palatino" pitchFamily="2" charset="77"/>
                <a:ea typeface="Palatino" pitchFamily="2" charset="77"/>
              </a:rPr>
              <a:t>Our all colleagues from Asian countries </a:t>
            </a:r>
            <a:r>
              <a:rPr lang="en-JP" sz="2800" dirty="0">
                <a:latin typeface="Palatino" pitchFamily="2" charset="77"/>
                <a:ea typeface="Palatino" pitchFamily="2" charset="77"/>
              </a:rPr>
              <a:t>for sharing your information on plans for ePIC and prospects for the budget</a:t>
            </a:r>
          </a:p>
          <a:p>
            <a:endParaRPr lang="en-JP" sz="2800" dirty="0">
              <a:latin typeface="Palatino" pitchFamily="2" charset="77"/>
              <a:ea typeface="Palatino" pitchFamily="2" charset="77"/>
            </a:endParaRPr>
          </a:p>
          <a:p>
            <a:r>
              <a:rPr lang="en-JP" sz="2800" b="1" dirty="0">
                <a:latin typeface="Palatino" pitchFamily="2" charset="77"/>
                <a:ea typeface="Palatino" pitchFamily="2" charset="77"/>
              </a:rPr>
              <a:t>Goto-san, Watanabe-san, Ralf-san </a:t>
            </a:r>
            <a:r>
              <a:rPr lang="en-JP" sz="2800" dirty="0">
                <a:latin typeface="Palatino" pitchFamily="2" charset="77"/>
                <a:ea typeface="Palatino" pitchFamily="2" charset="77"/>
              </a:rPr>
              <a:t>for coordinating this workshop</a:t>
            </a:r>
          </a:p>
          <a:p>
            <a:endParaRPr lang="en-JP" sz="2800" dirty="0">
              <a:latin typeface="Palatino" pitchFamily="2" charset="77"/>
              <a:ea typeface="Palatino" pitchFamily="2" charset="77"/>
            </a:endParaRPr>
          </a:p>
          <a:p>
            <a:r>
              <a:rPr lang="en-JP" sz="2800" b="1" dirty="0">
                <a:latin typeface="Palatino" pitchFamily="2" charset="77"/>
                <a:ea typeface="Palatino" pitchFamily="2" charset="77"/>
              </a:rPr>
              <a:t>Takahashi-san</a:t>
            </a:r>
            <a:r>
              <a:rPr lang="en-JP" sz="2800" dirty="0">
                <a:latin typeface="Palatino" pitchFamily="2" charset="77"/>
                <a:ea typeface="Palatino" pitchFamily="2" charset="77"/>
              </a:rPr>
              <a:t> for taking care of coffee breaks etc…  </a:t>
            </a:r>
          </a:p>
          <a:p>
            <a:endParaRPr lang="en-JP" sz="28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84C17-C9E9-D142-9DCD-CA492726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5</a:t>
            </a:fld>
            <a:endParaRPr lang="en-J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8D6F4-F438-5142-99F9-472E832F277A}"/>
              </a:ext>
            </a:extLst>
          </p:cNvPr>
          <p:cNvSpPr txBox="1"/>
          <p:nvPr/>
        </p:nvSpPr>
        <p:spPr>
          <a:xfrm>
            <a:off x="1136495" y="5930181"/>
            <a:ext cx="9919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800" b="1" dirty="0">
                <a:solidFill>
                  <a:srgbClr val="1633FF"/>
                </a:solidFill>
                <a:latin typeface="Palatino" pitchFamily="2" charset="77"/>
                <a:ea typeface="Palatino" pitchFamily="2" charset="77"/>
              </a:rPr>
              <a:t>See the next EIC-Asia meeting at Taiwai in November 2023!  </a:t>
            </a:r>
          </a:p>
        </p:txBody>
      </p:sp>
    </p:spTree>
    <p:extLst>
      <p:ext uri="{BB962C8B-B14F-4D97-AF65-F5344CB8AC3E}">
        <p14:creationId xmlns:p14="http://schemas.microsoft.com/office/powerpoint/2010/main" val="320019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84C17-C9E9-D142-9DCD-CA492726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58E-DC4B-E44A-8331-CA34D1F02604}" type="slidenum">
              <a:rPr lang="en-JP" smtClean="0"/>
              <a:t>6</a:t>
            </a:fld>
            <a:endParaRPr lang="en-JP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9BCFF4-9279-6B4F-8E74-C3340AFAB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97" y="0"/>
            <a:ext cx="9690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05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nji_ALICE" id="{3C1A77EF-CC38-E441-8A10-4B882D0F563C}" vid="{E63A6AED-586E-2244-99C1-FB0B51B965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1041</TotalTime>
  <Words>385</Words>
  <Application>Microsoft Macintosh PowerPoint</Application>
  <PresentationFormat>Widescreen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Meiryo</vt:lpstr>
      <vt:lpstr>Arial</vt:lpstr>
      <vt:lpstr>Calibri</vt:lpstr>
      <vt:lpstr>Century Gothic</vt:lpstr>
      <vt:lpstr>Palatino</vt:lpstr>
      <vt:lpstr>Wingdings 3</vt:lpstr>
      <vt:lpstr>Ion</vt:lpstr>
      <vt:lpstr>Closing</vt:lpstr>
      <vt:lpstr>Reminder</vt:lpstr>
      <vt:lpstr>Summary of Asian contributions</vt:lpstr>
      <vt:lpstr>What’s next?</vt:lpstr>
      <vt:lpstr>Thanks a lot, everyone!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ALICE実験や他の原子核実験での実用可能性に関して</dc:title>
  <dc:creator>郡司　卓</dc:creator>
  <cp:lastModifiedBy>郡司　卓</cp:lastModifiedBy>
  <cp:revision>113</cp:revision>
  <cp:lastPrinted>2022-07-22T02:36:47Z</cp:lastPrinted>
  <dcterms:created xsi:type="dcterms:W3CDTF">2023-03-16T14:48:44Z</dcterms:created>
  <dcterms:modified xsi:type="dcterms:W3CDTF">2023-03-17T08:10:10Z</dcterms:modified>
</cp:coreProperties>
</file>