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media1.gif" ContentType="video/unknown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89" r:id="rId4"/>
  </p:sldMasterIdLst>
  <p:notesMasterIdLst>
    <p:notesMasterId r:id="rId45"/>
  </p:notesMasterIdLst>
  <p:handoutMasterIdLst>
    <p:handoutMasterId r:id="rId46"/>
  </p:handoutMasterIdLst>
  <p:sldIdLst>
    <p:sldId id="270" r:id="rId5"/>
    <p:sldId id="689" r:id="rId6"/>
    <p:sldId id="535" r:id="rId7"/>
    <p:sldId id="726" r:id="rId8"/>
    <p:sldId id="719" r:id="rId9"/>
    <p:sldId id="720" r:id="rId10"/>
    <p:sldId id="736" r:id="rId11"/>
    <p:sldId id="695" r:id="rId12"/>
    <p:sldId id="645" r:id="rId13"/>
    <p:sldId id="646" r:id="rId14"/>
    <p:sldId id="723" r:id="rId15"/>
    <p:sldId id="737" r:id="rId16"/>
    <p:sldId id="738" r:id="rId17"/>
    <p:sldId id="739" r:id="rId18"/>
    <p:sldId id="741" r:id="rId19"/>
    <p:sldId id="740" r:id="rId20"/>
    <p:sldId id="724" r:id="rId21"/>
    <p:sldId id="727" r:id="rId22"/>
    <p:sldId id="729" r:id="rId23"/>
    <p:sldId id="690" r:id="rId24"/>
    <p:sldId id="692" r:id="rId25"/>
    <p:sldId id="693" r:id="rId26"/>
    <p:sldId id="696" r:id="rId27"/>
    <p:sldId id="697" r:id="rId28"/>
    <p:sldId id="730" r:id="rId29"/>
    <p:sldId id="732" r:id="rId30"/>
    <p:sldId id="735" r:id="rId31"/>
    <p:sldId id="371" r:id="rId32"/>
    <p:sldId id="386" r:id="rId33"/>
    <p:sldId id="718" r:id="rId34"/>
    <p:sldId id="699" r:id="rId35"/>
    <p:sldId id="721" r:id="rId36"/>
    <p:sldId id="700" r:id="rId37"/>
    <p:sldId id="701" r:id="rId38"/>
    <p:sldId id="703" r:id="rId39"/>
    <p:sldId id="702" r:id="rId40"/>
    <p:sldId id="704" r:id="rId41"/>
    <p:sldId id="711" r:id="rId42"/>
    <p:sldId id="717" r:id="rId43"/>
    <p:sldId id="660" r:id="rId44"/>
  </p:sldIdLst>
  <p:sldSz cx="12192000" cy="6858000"/>
  <p:notesSz cx="6997700" cy="9271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521415D9-36F7-43E2-AB2F-B90AF26B5E84}">
      <p14:sectionLst xmlns:p14="http://schemas.microsoft.com/office/powerpoint/2010/main">
        <p14:section name="Default Section" id="{678D1E42-9B54-4799-A69A-05680B4CB822}">
          <p14:sldIdLst>
            <p14:sldId id="270"/>
            <p14:sldId id="689"/>
            <p14:sldId id="535"/>
            <p14:sldId id="726"/>
            <p14:sldId id="719"/>
            <p14:sldId id="720"/>
            <p14:sldId id="736"/>
            <p14:sldId id="695"/>
            <p14:sldId id="645"/>
            <p14:sldId id="646"/>
            <p14:sldId id="723"/>
            <p14:sldId id="737"/>
            <p14:sldId id="738"/>
            <p14:sldId id="739"/>
            <p14:sldId id="741"/>
            <p14:sldId id="740"/>
            <p14:sldId id="724"/>
            <p14:sldId id="727"/>
            <p14:sldId id="729"/>
            <p14:sldId id="690"/>
            <p14:sldId id="692"/>
            <p14:sldId id="693"/>
            <p14:sldId id="696"/>
            <p14:sldId id="697"/>
            <p14:sldId id="730"/>
            <p14:sldId id="732"/>
            <p14:sldId id="735"/>
            <p14:sldId id="371"/>
            <p14:sldId id="386"/>
            <p14:sldId id="718"/>
            <p14:sldId id="699"/>
            <p14:sldId id="721"/>
            <p14:sldId id="700"/>
            <p14:sldId id="701"/>
            <p14:sldId id="703"/>
            <p14:sldId id="702"/>
            <p14:sldId id="704"/>
            <p14:sldId id="711"/>
            <p14:sldId id="717"/>
            <p14:sldId id="660"/>
          </p14:sldIdLst>
        </p14:section>
        <p14:section name="Untitled Section" id="{CDF440C9-58C2-432B-A203-0B0E5A41801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9" userDrawn="1">
          <p15:clr>
            <a:srgbClr val="A4A3A4"/>
          </p15:clr>
        </p15:guide>
        <p15:guide id="2" pos="22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sang, Chun Yuen" initials="TCY" lastIdx="1" clrIdx="0">
    <p:extLst>
      <p:ext uri="{19B8F6BF-5375-455C-9EA6-DF929625EA0E}">
        <p15:presenceInfo xmlns:p15="http://schemas.microsoft.com/office/powerpoint/2012/main" userId="S-1-5-21-2139319003-1153703952-439713625-32220" providerId="AD"/>
      </p:ext>
    </p:extLst>
  </p:cmAuthor>
  <p:cmAuthor id="2" name="William Lynch" initials="WL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0C8F"/>
    <a:srgbClr val="064308"/>
    <a:srgbClr val="727DFF"/>
    <a:srgbClr val="FFFFFF"/>
    <a:srgbClr val="000000"/>
    <a:srgbClr val="E6E6DC"/>
    <a:srgbClr val="E6E8DC"/>
    <a:srgbClr val="E3DED1"/>
    <a:srgbClr val="CC0000"/>
    <a:srgbClr val="FFA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723368-FA46-437B-B2AE-98770B0671DD}" v="550" dt="2023-05-22T23:44:40.1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55" autoAdjust="0"/>
    <p:restoredTop sz="94660"/>
  </p:normalViewPr>
  <p:slideViewPr>
    <p:cSldViewPr snapToObjects="1">
      <p:cViewPr varScale="1">
        <p:scale>
          <a:sx n="148" d="100"/>
          <a:sy n="148" d="100"/>
        </p:scale>
        <p:origin x="72" y="5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3" d="100"/>
          <a:sy n="83" d="100"/>
        </p:scale>
        <p:origin x="-2916" y="-96"/>
      </p:cViewPr>
      <p:guideLst>
        <p:guide orient="horz" pos="2919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my Tsang" userId="b7eda030d1a7167a" providerId="LiveId" clId="{43723368-FA46-437B-B2AE-98770B0671DD}"/>
    <pc:docChg chg="undo custSel addSld delSld modSld sldOrd modSection">
      <pc:chgData name="Tommy Tsang" userId="b7eda030d1a7167a" providerId="LiveId" clId="{43723368-FA46-437B-B2AE-98770B0671DD}" dt="2023-05-22T23:45:01.507" v="4219" actId="20577"/>
      <pc:docMkLst>
        <pc:docMk/>
      </pc:docMkLst>
      <pc:sldChg chg="delSp modSp mod">
        <pc:chgData name="Tommy Tsang" userId="b7eda030d1a7167a" providerId="LiveId" clId="{43723368-FA46-437B-B2AE-98770B0671DD}" dt="2023-05-22T19:53:51.924" v="4107" actId="20577"/>
        <pc:sldMkLst>
          <pc:docMk/>
          <pc:sldMk cId="0" sldId="270"/>
        </pc:sldMkLst>
        <pc:spChg chg="del mod">
          <ac:chgData name="Tommy Tsang" userId="b7eda030d1a7167a" providerId="LiveId" clId="{43723368-FA46-437B-B2AE-98770B0671DD}" dt="2023-05-22T19:51:34.228" v="3998" actId="478"/>
          <ac:spMkLst>
            <pc:docMk/>
            <pc:sldMk cId="0" sldId="270"/>
            <ac:spMk id="5" creationId="{0724A61A-3520-6B7F-E93B-56E9C834FC9F}"/>
          </ac:spMkLst>
        </pc:spChg>
        <pc:spChg chg="mod">
          <ac:chgData name="Tommy Tsang" userId="b7eda030d1a7167a" providerId="LiveId" clId="{43723368-FA46-437B-B2AE-98770B0671DD}" dt="2023-05-22T19:53:51.924" v="4107" actId="20577"/>
          <ac:spMkLst>
            <pc:docMk/>
            <pc:sldMk cId="0" sldId="270"/>
            <ac:spMk id="9218" creationId="{00000000-0000-0000-0000-000000000000}"/>
          </ac:spMkLst>
        </pc:spChg>
        <pc:picChg chg="del">
          <ac:chgData name="Tommy Tsang" userId="b7eda030d1a7167a" providerId="LiveId" clId="{43723368-FA46-437B-B2AE-98770B0671DD}" dt="2023-05-22T19:51:15.691" v="3955" actId="478"/>
          <ac:picMkLst>
            <pc:docMk/>
            <pc:sldMk cId="0" sldId="270"/>
            <ac:picMk id="2" creationId="{3E46632D-3E03-B81B-3520-E76059175D43}"/>
          </ac:picMkLst>
        </pc:picChg>
        <pc:picChg chg="del">
          <ac:chgData name="Tommy Tsang" userId="b7eda030d1a7167a" providerId="LiveId" clId="{43723368-FA46-437B-B2AE-98770B0671DD}" dt="2023-05-22T19:51:14.471" v="3953" actId="478"/>
          <ac:picMkLst>
            <pc:docMk/>
            <pc:sldMk cId="0" sldId="270"/>
            <ac:picMk id="3" creationId="{02D49257-9C1E-4CAA-5481-28A15A38F9D5}"/>
          </ac:picMkLst>
        </pc:picChg>
        <pc:picChg chg="del">
          <ac:chgData name="Tommy Tsang" userId="b7eda030d1a7167a" providerId="LiveId" clId="{43723368-FA46-437B-B2AE-98770B0671DD}" dt="2023-05-22T19:51:15.084" v="3954" actId="478"/>
          <ac:picMkLst>
            <pc:docMk/>
            <pc:sldMk cId="0" sldId="270"/>
            <ac:picMk id="4" creationId="{715853E4-4966-DD6D-26FA-6D0C00845524}"/>
          </ac:picMkLst>
        </pc:picChg>
        <pc:picChg chg="del">
          <ac:chgData name="Tommy Tsang" userId="b7eda030d1a7167a" providerId="LiveId" clId="{43723368-FA46-437B-B2AE-98770B0671DD}" dt="2023-05-22T19:51:16.208" v="3956" actId="478"/>
          <ac:picMkLst>
            <pc:docMk/>
            <pc:sldMk cId="0" sldId="270"/>
            <ac:picMk id="1026" creationId="{AF6EB359-3D4F-576D-136A-E06A6C1F3BC0}"/>
          </ac:picMkLst>
        </pc:picChg>
      </pc:sldChg>
      <pc:sldChg chg="modSp mod">
        <pc:chgData name="Tommy Tsang" userId="b7eda030d1a7167a" providerId="LiveId" clId="{43723368-FA46-437B-B2AE-98770B0671DD}" dt="2023-05-22T19:17:36.783" v="3825" actId="20577"/>
        <pc:sldMkLst>
          <pc:docMk/>
          <pc:sldMk cId="1675047453" sldId="645"/>
        </pc:sldMkLst>
        <pc:spChg chg="mod">
          <ac:chgData name="Tommy Tsang" userId="b7eda030d1a7167a" providerId="LiveId" clId="{43723368-FA46-437B-B2AE-98770B0671DD}" dt="2023-05-22T19:17:36.783" v="3825" actId="20577"/>
          <ac:spMkLst>
            <pc:docMk/>
            <pc:sldMk cId="1675047453" sldId="645"/>
            <ac:spMk id="2" creationId="{00000000-0000-0000-0000-000000000000}"/>
          </ac:spMkLst>
        </pc:spChg>
      </pc:sldChg>
      <pc:sldChg chg="modSp mod">
        <pc:chgData name="Tommy Tsang" userId="b7eda030d1a7167a" providerId="LiveId" clId="{43723368-FA46-437B-B2AE-98770B0671DD}" dt="2023-05-22T23:45:01.507" v="4219" actId="20577"/>
        <pc:sldMkLst>
          <pc:docMk/>
          <pc:sldMk cId="1722522423" sldId="646"/>
        </pc:sldMkLst>
        <pc:spChg chg="mod">
          <ac:chgData name="Tommy Tsang" userId="b7eda030d1a7167a" providerId="LiveId" clId="{43723368-FA46-437B-B2AE-98770B0671DD}" dt="2023-05-22T23:45:01.507" v="4219" actId="20577"/>
          <ac:spMkLst>
            <pc:docMk/>
            <pc:sldMk cId="1722522423" sldId="646"/>
            <ac:spMk id="2" creationId="{00000000-0000-0000-0000-000000000000}"/>
          </ac:spMkLst>
        </pc:spChg>
      </pc:sldChg>
      <pc:sldChg chg="add del">
        <pc:chgData name="Tommy Tsang" userId="b7eda030d1a7167a" providerId="LiveId" clId="{43723368-FA46-437B-B2AE-98770B0671DD}" dt="2023-05-20T19:50:00.503" v="3524" actId="47"/>
        <pc:sldMkLst>
          <pc:docMk/>
          <pc:sldMk cId="777574169" sldId="687"/>
        </pc:sldMkLst>
      </pc:sldChg>
      <pc:sldChg chg="add">
        <pc:chgData name="Tommy Tsang" userId="b7eda030d1a7167a" providerId="LiveId" clId="{43723368-FA46-437B-B2AE-98770B0671DD}" dt="2023-05-20T19:49:43.695" v="3523"/>
        <pc:sldMkLst>
          <pc:docMk/>
          <pc:sldMk cId="1591151432" sldId="689"/>
        </pc:sldMkLst>
      </pc:sldChg>
      <pc:sldChg chg="del">
        <pc:chgData name="Tommy Tsang" userId="b7eda030d1a7167a" providerId="LiveId" clId="{43723368-FA46-437B-B2AE-98770B0671DD}" dt="2023-05-20T19:43:44.511" v="3500" actId="47"/>
        <pc:sldMkLst>
          <pc:docMk/>
          <pc:sldMk cId="1093945151" sldId="694"/>
        </pc:sldMkLst>
      </pc:sldChg>
      <pc:sldChg chg="modSp mod ord">
        <pc:chgData name="Tommy Tsang" userId="b7eda030d1a7167a" providerId="LiveId" clId="{43723368-FA46-437B-B2AE-98770B0671DD}" dt="2023-05-22T02:26:07.564" v="3659"/>
        <pc:sldMkLst>
          <pc:docMk/>
          <pc:sldMk cId="1463613482" sldId="695"/>
        </pc:sldMkLst>
        <pc:spChg chg="mod">
          <ac:chgData name="Tommy Tsang" userId="b7eda030d1a7167a" providerId="LiveId" clId="{43723368-FA46-437B-B2AE-98770B0671DD}" dt="2023-05-21T01:59:21.670" v="3597" actId="20577"/>
          <ac:spMkLst>
            <pc:docMk/>
            <pc:sldMk cId="1463613482" sldId="695"/>
            <ac:spMk id="2" creationId="{39A71B69-A0E1-1961-15C0-7EA607D91CBC}"/>
          </ac:spMkLst>
        </pc:spChg>
      </pc:sldChg>
      <pc:sldChg chg="modSp mod">
        <pc:chgData name="Tommy Tsang" userId="b7eda030d1a7167a" providerId="LiveId" clId="{43723368-FA46-437B-B2AE-98770B0671DD}" dt="2023-05-21T02:22:41.447" v="3599" actId="20577"/>
        <pc:sldMkLst>
          <pc:docMk/>
          <pc:sldMk cId="4195378398" sldId="696"/>
        </pc:sldMkLst>
        <pc:spChg chg="mod">
          <ac:chgData name="Tommy Tsang" userId="b7eda030d1a7167a" providerId="LiveId" clId="{43723368-FA46-437B-B2AE-98770B0671DD}" dt="2023-05-21T02:22:41.447" v="3599" actId="20577"/>
          <ac:spMkLst>
            <pc:docMk/>
            <pc:sldMk cId="4195378398" sldId="696"/>
            <ac:spMk id="2" creationId="{985FA904-7345-A2F3-446B-BDAE6B2E4755}"/>
          </ac:spMkLst>
        </pc:spChg>
      </pc:sldChg>
      <pc:sldChg chg="addSp delSp modSp mod">
        <pc:chgData name="Tommy Tsang" userId="b7eda030d1a7167a" providerId="LiveId" clId="{43723368-FA46-437B-B2AE-98770B0671DD}" dt="2023-05-21T02:34:01.068" v="3640" actId="1036"/>
        <pc:sldMkLst>
          <pc:docMk/>
          <pc:sldMk cId="2759861771" sldId="711"/>
        </pc:sldMkLst>
        <pc:spChg chg="add mod">
          <ac:chgData name="Tommy Tsang" userId="b7eda030d1a7167a" providerId="LiveId" clId="{43723368-FA46-437B-B2AE-98770B0671DD}" dt="2023-05-21T02:33:47.580" v="3632" actId="1076"/>
          <ac:spMkLst>
            <pc:docMk/>
            <pc:sldMk cId="2759861771" sldId="711"/>
            <ac:spMk id="7" creationId="{8FCFA5D7-A3DA-9908-3FFA-409700876B70}"/>
          </ac:spMkLst>
        </pc:spChg>
        <pc:picChg chg="add mod">
          <ac:chgData name="Tommy Tsang" userId="b7eda030d1a7167a" providerId="LiveId" clId="{43723368-FA46-437B-B2AE-98770B0671DD}" dt="2023-05-21T02:33:25.671" v="3620" actId="1076"/>
          <ac:picMkLst>
            <pc:docMk/>
            <pc:sldMk cId="2759861771" sldId="711"/>
            <ac:picMk id="6" creationId="{8C53B27D-8B57-66BB-A247-A85B92FA8CC1}"/>
          </ac:picMkLst>
        </pc:picChg>
        <pc:picChg chg="add del mod modCrop">
          <ac:chgData name="Tommy Tsang" userId="b7eda030d1a7167a" providerId="LiveId" clId="{43723368-FA46-437B-B2AE-98770B0671DD}" dt="2023-05-21T02:34:01.068" v="3640" actId="1036"/>
          <ac:picMkLst>
            <pc:docMk/>
            <pc:sldMk cId="2759861771" sldId="711"/>
            <ac:picMk id="8" creationId="{382D65DB-07D5-ED99-98B9-2C818464209B}"/>
          </ac:picMkLst>
        </pc:picChg>
      </pc:sldChg>
      <pc:sldChg chg="del">
        <pc:chgData name="Tommy Tsang" userId="b7eda030d1a7167a" providerId="LiveId" clId="{43723368-FA46-437B-B2AE-98770B0671DD}" dt="2023-05-21T02:35:50.662" v="3655" actId="47"/>
        <pc:sldMkLst>
          <pc:docMk/>
          <pc:sldMk cId="690644024" sldId="716"/>
        </pc:sldMkLst>
      </pc:sldChg>
      <pc:sldChg chg="addSp delSp modSp mod">
        <pc:chgData name="Tommy Tsang" userId="b7eda030d1a7167a" providerId="LiveId" clId="{43723368-FA46-437B-B2AE-98770B0671DD}" dt="2023-05-21T02:35:45.457" v="3654" actId="14100"/>
        <pc:sldMkLst>
          <pc:docMk/>
          <pc:sldMk cId="2195683825" sldId="717"/>
        </pc:sldMkLst>
        <pc:spChg chg="add del mod">
          <ac:chgData name="Tommy Tsang" userId="b7eda030d1a7167a" providerId="LiveId" clId="{43723368-FA46-437B-B2AE-98770B0671DD}" dt="2023-05-21T02:35:23.744" v="3643" actId="931"/>
          <ac:spMkLst>
            <pc:docMk/>
            <pc:sldMk cId="2195683825" sldId="717"/>
            <ac:spMk id="5" creationId="{3F4BF4B6-C2C8-F594-B73E-02EA06CB476A}"/>
          </ac:spMkLst>
        </pc:spChg>
        <pc:picChg chg="del">
          <ac:chgData name="Tommy Tsang" userId="b7eda030d1a7167a" providerId="LiveId" clId="{43723368-FA46-437B-B2AE-98770B0671DD}" dt="2023-05-21T02:35:12.950" v="3641" actId="478"/>
          <ac:picMkLst>
            <pc:docMk/>
            <pc:sldMk cId="2195683825" sldId="717"/>
            <ac:picMk id="6" creationId="{C8CAD4F1-9DD9-7502-A063-A62270793A5D}"/>
          </ac:picMkLst>
        </pc:picChg>
        <pc:picChg chg="del">
          <ac:chgData name="Tommy Tsang" userId="b7eda030d1a7167a" providerId="LiveId" clId="{43723368-FA46-437B-B2AE-98770B0671DD}" dt="2023-05-21T02:35:16.514" v="3642" actId="478"/>
          <ac:picMkLst>
            <pc:docMk/>
            <pc:sldMk cId="2195683825" sldId="717"/>
            <ac:picMk id="8" creationId="{E194C668-8FA6-7E91-2082-05797BFA81C6}"/>
          </ac:picMkLst>
        </pc:picChg>
        <pc:picChg chg="add mod">
          <ac:chgData name="Tommy Tsang" userId="b7eda030d1a7167a" providerId="LiveId" clId="{43723368-FA46-437B-B2AE-98770B0671DD}" dt="2023-05-21T02:35:42.248" v="3652" actId="1076"/>
          <ac:picMkLst>
            <pc:docMk/>
            <pc:sldMk cId="2195683825" sldId="717"/>
            <ac:picMk id="9" creationId="{1C29DB17-12A1-DEF4-B5F8-5CEF6710DD94}"/>
          </ac:picMkLst>
        </pc:picChg>
        <pc:picChg chg="add mod">
          <ac:chgData name="Tommy Tsang" userId="b7eda030d1a7167a" providerId="LiveId" clId="{43723368-FA46-437B-B2AE-98770B0671DD}" dt="2023-05-21T02:35:45.457" v="3654" actId="14100"/>
          <ac:picMkLst>
            <pc:docMk/>
            <pc:sldMk cId="2195683825" sldId="717"/>
            <ac:picMk id="11" creationId="{70AD15B2-ABC3-5378-8F7D-8F580772B1BB}"/>
          </ac:picMkLst>
        </pc:picChg>
      </pc:sldChg>
      <pc:sldChg chg="addSp modSp mod">
        <pc:chgData name="Tommy Tsang" userId="b7eda030d1a7167a" providerId="LiveId" clId="{43723368-FA46-437B-B2AE-98770B0671DD}" dt="2023-05-22T07:09:18.617" v="3767" actId="20577"/>
        <pc:sldMkLst>
          <pc:docMk/>
          <pc:sldMk cId="80328741" sldId="720"/>
        </pc:sldMkLst>
        <pc:spChg chg="add mod">
          <ac:chgData name="Tommy Tsang" userId="b7eda030d1a7167a" providerId="LiveId" clId="{43723368-FA46-437B-B2AE-98770B0671DD}" dt="2023-05-22T07:09:18.617" v="3767" actId="20577"/>
          <ac:spMkLst>
            <pc:docMk/>
            <pc:sldMk cId="80328741" sldId="720"/>
            <ac:spMk id="6" creationId="{F5636023-2321-0503-AA94-AABDA67507AE}"/>
          </ac:spMkLst>
        </pc:spChg>
      </pc:sldChg>
      <pc:sldChg chg="ord">
        <pc:chgData name="Tommy Tsang" userId="b7eda030d1a7167a" providerId="LiveId" clId="{43723368-FA46-437B-B2AE-98770B0671DD}" dt="2023-05-22T05:36:38.231" v="3663"/>
        <pc:sldMkLst>
          <pc:docMk/>
          <pc:sldMk cId="2934738406" sldId="721"/>
        </pc:sldMkLst>
      </pc:sldChg>
      <pc:sldChg chg="modSp mod">
        <pc:chgData name="Tommy Tsang" userId="b7eda030d1a7167a" providerId="LiveId" clId="{43723368-FA46-437B-B2AE-98770B0671DD}" dt="2023-05-22T19:49:33.540" v="3904" actId="255"/>
        <pc:sldMkLst>
          <pc:docMk/>
          <pc:sldMk cId="2663085123" sldId="723"/>
        </pc:sldMkLst>
        <pc:spChg chg="mod">
          <ac:chgData name="Tommy Tsang" userId="b7eda030d1a7167a" providerId="LiveId" clId="{43723368-FA46-437B-B2AE-98770B0671DD}" dt="2023-05-18T20:03:40.237" v="0" actId="20577"/>
          <ac:spMkLst>
            <pc:docMk/>
            <pc:sldMk cId="2663085123" sldId="723"/>
            <ac:spMk id="3" creationId="{00000000-0000-0000-0000-000000000000}"/>
          </ac:spMkLst>
        </pc:spChg>
        <pc:spChg chg="mod">
          <ac:chgData name="Tommy Tsang" userId="b7eda030d1a7167a" providerId="LiveId" clId="{43723368-FA46-437B-B2AE-98770B0671DD}" dt="2023-05-22T19:49:33.540" v="3904" actId="255"/>
          <ac:spMkLst>
            <pc:docMk/>
            <pc:sldMk cId="2663085123" sldId="723"/>
            <ac:spMk id="12" creationId="{00000000-0000-0000-0000-000000000000}"/>
          </ac:spMkLst>
        </pc:spChg>
      </pc:sldChg>
      <pc:sldChg chg="addSp modSp mod">
        <pc:chgData name="Tommy Tsang" userId="b7eda030d1a7167a" providerId="LiveId" clId="{43723368-FA46-437B-B2AE-98770B0671DD}" dt="2023-05-22T19:50:38.168" v="3952" actId="20577"/>
        <pc:sldMkLst>
          <pc:docMk/>
          <pc:sldMk cId="965720382" sldId="724"/>
        </pc:sldMkLst>
        <pc:spChg chg="mod">
          <ac:chgData name="Tommy Tsang" userId="b7eda030d1a7167a" providerId="LiveId" clId="{43723368-FA46-437B-B2AE-98770B0671DD}" dt="2023-05-18T23:16:29.056" v="3191" actId="20577"/>
          <ac:spMkLst>
            <pc:docMk/>
            <pc:sldMk cId="965720382" sldId="724"/>
            <ac:spMk id="2" creationId="{00000000-0000-0000-0000-000000000000}"/>
          </ac:spMkLst>
        </pc:spChg>
        <pc:spChg chg="mod">
          <ac:chgData name="Tommy Tsang" userId="b7eda030d1a7167a" providerId="LiveId" clId="{43723368-FA46-437B-B2AE-98770B0671DD}" dt="2023-05-18T22:19:09.331" v="3190" actId="20577"/>
          <ac:spMkLst>
            <pc:docMk/>
            <pc:sldMk cId="965720382" sldId="724"/>
            <ac:spMk id="3" creationId="{00000000-0000-0000-0000-000000000000}"/>
          </ac:spMkLst>
        </pc:spChg>
        <pc:spChg chg="add mod">
          <ac:chgData name="Tommy Tsang" userId="b7eda030d1a7167a" providerId="LiveId" clId="{43723368-FA46-437B-B2AE-98770B0671DD}" dt="2023-05-22T19:50:38.168" v="3952" actId="20577"/>
          <ac:spMkLst>
            <pc:docMk/>
            <pc:sldMk cId="965720382" sldId="724"/>
            <ac:spMk id="5" creationId="{0DFC57EE-9F78-A0B6-AD61-E112CCF82881}"/>
          </ac:spMkLst>
        </pc:spChg>
        <pc:picChg chg="add mod">
          <ac:chgData name="Tommy Tsang" userId="b7eda030d1a7167a" providerId="LiveId" clId="{43723368-FA46-437B-B2AE-98770B0671DD}" dt="2023-05-18T23:17:49.793" v="3196" actId="1076"/>
          <ac:picMkLst>
            <pc:docMk/>
            <pc:sldMk cId="965720382" sldId="724"/>
            <ac:picMk id="6" creationId="{0398A991-33CF-3E15-3B0C-80E6A8929440}"/>
          </ac:picMkLst>
        </pc:picChg>
      </pc:sldChg>
      <pc:sldChg chg="addSp delSp modSp mod">
        <pc:chgData name="Tommy Tsang" userId="b7eda030d1a7167a" providerId="LiveId" clId="{43723368-FA46-437B-B2AE-98770B0671DD}" dt="2023-05-20T19:47:40.775" v="3512" actId="478"/>
        <pc:sldMkLst>
          <pc:docMk/>
          <pc:sldMk cId="654745104" sldId="730"/>
        </pc:sldMkLst>
        <pc:spChg chg="add del mod">
          <ac:chgData name="Tommy Tsang" userId="b7eda030d1a7167a" providerId="LiveId" clId="{43723368-FA46-437B-B2AE-98770B0671DD}" dt="2023-05-20T19:47:34.586" v="3508" actId="931"/>
          <ac:spMkLst>
            <pc:docMk/>
            <pc:sldMk cId="654745104" sldId="730"/>
            <ac:spMk id="5" creationId="{71045B6E-295D-C9F7-F5A4-F7291DD79F68}"/>
          </ac:spMkLst>
        </pc:spChg>
        <pc:spChg chg="del">
          <ac:chgData name="Tommy Tsang" userId="b7eda030d1a7167a" providerId="LiveId" clId="{43723368-FA46-437B-B2AE-98770B0671DD}" dt="2023-05-20T19:47:40.775" v="3512" actId="478"/>
          <ac:spMkLst>
            <pc:docMk/>
            <pc:sldMk cId="654745104" sldId="730"/>
            <ac:spMk id="23" creationId="{E03A4806-53F9-2806-0B25-77A3E07151E9}"/>
          </ac:spMkLst>
        </pc:spChg>
        <pc:picChg chg="del mod">
          <ac:chgData name="Tommy Tsang" userId="b7eda030d1a7167a" providerId="LiveId" clId="{43723368-FA46-437B-B2AE-98770B0671DD}" dt="2023-05-20T19:46:14.256" v="3506" actId="478"/>
          <ac:picMkLst>
            <pc:docMk/>
            <pc:sldMk cId="654745104" sldId="730"/>
            <ac:picMk id="7" creationId="{C29CE0D0-4ED0-234D-BA9D-E1C460A9872C}"/>
          </ac:picMkLst>
        </pc:picChg>
        <pc:picChg chg="add mod">
          <ac:chgData name="Tommy Tsang" userId="b7eda030d1a7167a" providerId="LiveId" clId="{43723368-FA46-437B-B2AE-98770B0671DD}" dt="2023-05-20T19:47:36.679" v="3509" actId="27614"/>
          <ac:picMkLst>
            <pc:docMk/>
            <pc:sldMk cId="654745104" sldId="730"/>
            <ac:picMk id="8" creationId="{3CBA1D9F-D424-DBD3-3C23-67A14D049E36}"/>
          </ac:picMkLst>
        </pc:picChg>
        <pc:picChg chg="del mod">
          <ac:chgData name="Tommy Tsang" userId="b7eda030d1a7167a" providerId="LiveId" clId="{43723368-FA46-437B-B2AE-98770B0671DD}" dt="2023-05-20T19:46:13.704" v="3505" actId="478"/>
          <ac:picMkLst>
            <pc:docMk/>
            <pc:sldMk cId="654745104" sldId="730"/>
            <ac:picMk id="10" creationId="{11A96F67-183D-8365-A72F-8BEF19D335BF}"/>
          </ac:picMkLst>
        </pc:picChg>
        <pc:picChg chg="del mod">
          <ac:chgData name="Tommy Tsang" userId="b7eda030d1a7167a" providerId="LiveId" clId="{43723368-FA46-437B-B2AE-98770B0671DD}" dt="2023-05-20T19:47:37.024" v="3511" actId="478"/>
          <ac:picMkLst>
            <pc:docMk/>
            <pc:sldMk cId="654745104" sldId="730"/>
            <ac:picMk id="11" creationId="{EF405FEC-8D4B-4CB5-0A77-5E634A54F75F}"/>
          </ac:picMkLst>
        </pc:picChg>
      </pc:sldChg>
      <pc:sldChg chg="addSp delSp modSp mod">
        <pc:chgData name="Tommy Tsang" userId="b7eda030d1a7167a" providerId="LiveId" clId="{43723368-FA46-437B-B2AE-98770B0671DD}" dt="2023-05-20T19:46:14.265" v="3507" actId="27614"/>
        <pc:sldMkLst>
          <pc:docMk/>
          <pc:sldMk cId="3143082882" sldId="732"/>
        </pc:sldMkLst>
        <pc:spChg chg="add del mod">
          <ac:chgData name="Tommy Tsang" userId="b7eda030d1a7167a" providerId="LiveId" clId="{43723368-FA46-437B-B2AE-98770B0671DD}" dt="2023-05-20T19:46:11.765" v="3503" actId="931"/>
          <ac:spMkLst>
            <pc:docMk/>
            <pc:sldMk cId="3143082882" sldId="732"/>
            <ac:spMk id="5" creationId="{31B46B66-F171-4D51-EA4E-AC02FD48CC57}"/>
          </ac:spMkLst>
        </pc:spChg>
        <pc:picChg chg="del">
          <ac:chgData name="Tommy Tsang" userId="b7eda030d1a7167a" providerId="LiveId" clId="{43723368-FA46-437B-B2AE-98770B0671DD}" dt="2023-05-20T19:46:04.456" v="3502" actId="478"/>
          <ac:picMkLst>
            <pc:docMk/>
            <pc:sldMk cId="3143082882" sldId="732"/>
            <ac:picMk id="7" creationId="{8BD59CE0-D5F2-CAA8-7C94-C5F83A2A6AAA}"/>
          </ac:picMkLst>
        </pc:picChg>
        <pc:picChg chg="add mod">
          <ac:chgData name="Tommy Tsang" userId="b7eda030d1a7167a" providerId="LiveId" clId="{43723368-FA46-437B-B2AE-98770B0671DD}" dt="2023-05-20T19:46:14.265" v="3507" actId="27614"/>
          <ac:picMkLst>
            <pc:docMk/>
            <pc:sldMk cId="3143082882" sldId="732"/>
            <ac:picMk id="8" creationId="{909369A1-3F8F-6192-F809-F154A67088CC}"/>
          </ac:picMkLst>
        </pc:picChg>
      </pc:sldChg>
      <pc:sldChg chg="modSp ord">
        <pc:chgData name="Tommy Tsang" userId="b7eda030d1a7167a" providerId="LiveId" clId="{43723368-FA46-437B-B2AE-98770B0671DD}" dt="2023-05-22T15:35:59.907" v="3819" actId="114"/>
        <pc:sldMkLst>
          <pc:docMk/>
          <pc:sldMk cId="2687091698" sldId="736"/>
        </pc:sldMkLst>
        <pc:spChg chg="mod">
          <ac:chgData name="Tommy Tsang" userId="b7eda030d1a7167a" providerId="LiveId" clId="{43723368-FA46-437B-B2AE-98770B0671DD}" dt="2023-05-22T15:35:59.907" v="3819" actId="114"/>
          <ac:spMkLst>
            <pc:docMk/>
            <pc:sldMk cId="2687091698" sldId="736"/>
            <ac:spMk id="2" creationId="{BF00B59C-AC9B-7FCB-5C5E-2138A787EC04}"/>
          </ac:spMkLst>
        </pc:spChg>
      </pc:sldChg>
      <pc:sldChg chg="addSp modSp new mod">
        <pc:chgData name="Tommy Tsang" userId="b7eda030d1a7167a" providerId="LiveId" clId="{43723368-FA46-437B-B2AE-98770B0671DD}" dt="2023-05-22T19:49:42.639" v="3906" actId="255"/>
        <pc:sldMkLst>
          <pc:docMk/>
          <pc:sldMk cId="3894726323" sldId="737"/>
        </pc:sldMkLst>
        <pc:spChg chg="mod">
          <ac:chgData name="Tommy Tsang" userId="b7eda030d1a7167a" providerId="LiveId" clId="{43723368-FA46-437B-B2AE-98770B0671DD}" dt="2023-05-22T19:49:42.639" v="3906" actId="255"/>
          <ac:spMkLst>
            <pc:docMk/>
            <pc:sldMk cId="3894726323" sldId="737"/>
            <ac:spMk id="2" creationId="{F1090A0A-EE77-6519-8EBB-330D216BAA97}"/>
          </ac:spMkLst>
        </pc:spChg>
        <pc:spChg chg="mod">
          <ac:chgData name="Tommy Tsang" userId="b7eda030d1a7167a" providerId="LiveId" clId="{43723368-FA46-437B-B2AE-98770B0671DD}" dt="2023-05-18T20:22:23.933" v="707" actId="313"/>
          <ac:spMkLst>
            <pc:docMk/>
            <pc:sldMk cId="3894726323" sldId="737"/>
            <ac:spMk id="3" creationId="{E9283A14-CAE2-4A15-FC04-2B67811FEBA7}"/>
          </ac:spMkLst>
        </pc:spChg>
        <pc:spChg chg="add mod">
          <ac:chgData name="Tommy Tsang" userId="b7eda030d1a7167a" providerId="LiveId" clId="{43723368-FA46-437B-B2AE-98770B0671DD}" dt="2023-05-18T20:41:03.452" v="1738" actId="1076"/>
          <ac:spMkLst>
            <pc:docMk/>
            <pc:sldMk cId="3894726323" sldId="737"/>
            <ac:spMk id="7" creationId="{42EC1C64-7927-16E7-1B9F-1909F591B76E}"/>
          </ac:spMkLst>
        </pc:spChg>
        <pc:spChg chg="add mod">
          <ac:chgData name="Tommy Tsang" userId="b7eda030d1a7167a" providerId="LiveId" clId="{43723368-FA46-437B-B2AE-98770B0671DD}" dt="2023-05-18T20:56:52.282" v="1896" actId="20577"/>
          <ac:spMkLst>
            <pc:docMk/>
            <pc:sldMk cId="3894726323" sldId="737"/>
            <ac:spMk id="8" creationId="{95A71C9D-B98C-F388-D0C5-0D924E67DAD1}"/>
          </ac:spMkLst>
        </pc:spChg>
        <pc:picChg chg="add mod">
          <ac:chgData name="Tommy Tsang" userId="b7eda030d1a7167a" providerId="LiveId" clId="{43723368-FA46-437B-B2AE-98770B0671DD}" dt="2023-05-18T20:39:20.477" v="1672" actId="1076"/>
          <ac:picMkLst>
            <pc:docMk/>
            <pc:sldMk cId="3894726323" sldId="737"/>
            <ac:picMk id="6" creationId="{DBCAAAC3-42E8-9408-490F-A93DA9811BE1}"/>
          </ac:picMkLst>
        </pc:picChg>
      </pc:sldChg>
      <pc:sldChg chg="addSp modSp new mod">
        <pc:chgData name="Tommy Tsang" userId="b7eda030d1a7167a" providerId="LiveId" clId="{43723368-FA46-437B-B2AE-98770B0671DD}" dt="2023-05-18T22:06:16.203" v="2464" actId="20577"/>
        <pc:sldMkLst>
          <pc:docMk/>
          <pc:sldMk cId="113916997" sldId="738"/>
        </pc:sldMkLst>
        <pc:spChg chg="mod">
          <ac:chgData name="Tommy Tsang" userId="b7eda030d1a7167a" providerId="LiveId" clId="{43723368-FA46-437B-B2AE-98770B0671DD}" dt="2023-05-18T22:06:16.203" v="2464" actId="20577"/>
          <ac:spMkLst>
            <pc:docMk/>
            <pc:sldMk cId="113916997" sldId="738"/>
            <ac:spMk id="2" creationId="{61660106-B880-EDF9-51F9-C0A1A395DF45}"/>
          </ac:spMkLst>
        </pc:spChg>
        <pc:spChg chg="mod">
          <ac:chgData name="Tommy Tsang" userId="b7eda030d1a7167a" providerId="LiveId" clId="{43723368-FA46-437B-B2AE-98770B0671DD}" dt="2023-05-18T20:24:27.794" v="1014" actId="20577"/>
          <ac:spMkLst>
            <pc:docMk/>
            <pc:sldMk cId="113916997" sldId="738"/>
            <ac:spMk id="3" creationId="{0B104817-A890-6A50-740E-739B3CC64D75}"/>
          </ac:spMkLst>
        </pc:spChg>
        <pc:spChg chg="add mod">
          <ac:chgData name="Tommy Tsang" userId="b7eda030d1a7167a" providerId="LiveId" clId="{43723368-FA46-437B-B2AE-98770B0671DD}" dt="2023-05-18T20:41:10.203" v="1740" actId="1076"/>
          <ac:spMkLst>
            <pc:docMk/>
            <pc:sldMk cId="113916997" sldId="738"/>
            <ac:spMk id="7" creationId="{66E13AB8-8264-C941-E7E4-0D20C38F3FBB}"/>
          </ac:spMkLst>
        </pc:spChg>
        <pc:spChg chg="add mod">
          <ac:chgData name="Tommy Tsang" userId="b7eda030d1a7167a" providerId="LiveId" clId="{43723368-FA46-437B-B2AE-98770B0671DD}" dt="2023-05-18T20:56:57.560" v="1898" actId="1076"/>
          <ac:spMkLst>
            <pc:docMk/>
            <pc:sldMk cId="113916997" sldId="738"/>
            <ac:spMk id="8" creationId="{BDDB072E-F6C3-27C9-D5C3-4D8276967A69}"/>
          </ac:spMkLst>
        </pc:spChg>
        <pc:picChg chg="add mod">
          <ac:chgData name="Tommy Tsang" userId="b7eda030d1a7167a" providerId="LiveId" clId="{43723368-FA46-437B-B2AE-98770B0671DD}" dt="2023-05-18T20:40:15.655" v="1680" actId="962"/>
          <ac:picMkLst>
            <pc:docMk/>
            <pc:sldMk cId="113916997" sldId="738"/>
            <ac:picMk id="6" creationId="{CEB261DF-85E3-CB83-7225-204412ADEE6A}"/>
          </ac:picMkLst>
        </pc:picChg>
      </pc:sldChg>
      <pc:sldChg chg="addSp delSp modSp new mod">
        <pc:chgData name="Tommy Tsang" userId="b7eda030d1a7167a" providerId="LiveId" clId="{43723368-FA46-437B-B2AE-98770B0671DD}" dt="2023-05-21T02:26:57.245" v="3609" actId="14100"/>
        <pc:sldMkLst>
          <pc:docMk/>
          <pc:sldMk cId="3174230271" sldId="739"/>
        </pc:sldMkLst>
        <pc:spChg chg="del">
          <ac:chgData name="Tommy Tsang" userId="b7eda030d1a7167a" providerId="LiveId" clId="{43723368-FA46-437B-B2AE-98770B0671DD}" dt="2023-05-18T20:48:47.751" v="1759" actId="931"/>
          <ac:spMkLst>
            <pc:docMk/>
            <pc:sldMk cId="3174230271" sldId="739"/>
            <ac:spMk id="2" creationId="{C54AA85A-7EB8-0110-8B46-14016DB6072C}"/>
          </ac:spMkLst>
        </pc:spChg>
        <pc:spChg chg="mod">
          <ac:chgData name="Tommy Tsang" userId="b7eda030d1a7167a" providerId="LiveId" clId="{43723368-FA46-437B-B2AE-98770B0671DD}" dt="2023-05-18T22:02:39.408" v="2170" actId="20577"/>
          <ac:spMkLst>
            <pc:docMk/>
            <pc:sldMk cId="3174230271" sldId="739"/>
            <ac:spMk id="3" creationId="{85C65E20-7843-BE8C-DBCA-994380D627C8}"/>
          </ac:spMkLst>
        </pc:spChg>
        <pc:spChg chg="add mod">
          <ac:chgData name="Tommy Tsang" userId="b7eda030d1a7167a" providerId="LiveId" clId="{43723368-FA46-437B-B2AE-98770B0671DD}" dt="2023-05-18T20:57:01.160" v="1900" actId="1076"/>
          <ac:spMkLst>
            <pc:docMk/>
            <pc:sldMk cId="3174230271" sldId="739"/>
            <ac:spMk id="9" creationId="{92485C12-0AEF-EB36-A18E-510956617007}"/>
          </ac:spMkLst>
        </pc:spChg>
        <pc:spChg chg="add mod">
          <ac:chgData name="Tommy Tsang" userId="b7eda030d1a7167a" providerId="LiveId" clId="{43723368-FA46-437B-B2AE-98770B0671DD}" dt="2023-05-18T22:06:22.316" v="2466" actId="20577"/>
          <ac:spMkLst>
            <pc:docMk/>
            <pc:sldMk cId="3174230271" sldId="739"/>
            <ac:spMk id="10" creationId="{2F32F448-BF55-CF28-27F8-9EA472300F57}"/>
          </ac:spMkLst>
        </pc:spChg>
        <pc:picChg chg="add mod modCrop">
          <ac:chgData name="Tommy Tsang" userId="b7eda030d1a7167a" providerId="LiveId" clId="{43723368-FA46-437B-B2AE-98770B0671DD}" dt="2023-05-21T02:26:57.245" v="3609" actId="14100"/>
          <ac:picMkLst>
            <pc:docMk/>
            <pc:sldMk cId="3174230271" sldId="739"/>
            <ac:picMk id="5" creationId="{0D9F65CB-E144-AA4E-2D1F-598A0860D129}"/>
          </ac:picMkLst>
        </pc:picChg>
        <pc:picChg chg="add mod">
          <ac:chgData name="Tommy Tsang" userId="b7eda030d1a7167a" providerId="LiveId" clId="{43723368-FA46-437B-B2AE-98770B0671DD}" dt="2023-05-18T21:13:15.622" v="2081" actId="1076"/>
          <ac:picMkLst>
            <pc:docMk/>
            <pc:sldMk cId="3174230271" sldId="739"/>
            <ac:picMk id="6" creationId="{6EF3C98D-EEA7-4966-AD70-94703AE9EB23}"/>
          </ac:picMkLst>
        </pc:picChg>
        <pc:picChg chg="add mod">
          <ac:chgData name="Tommy Tsang" userId="b7eda030d1a7167a" providerId="LiveId" clId="{43723368-FA46-437B-B2AE-98770B0671DD}" dt="2023-05-18T22:06:26.512" v="2467" actId="1076"/>
          <ac:picMkLst>
            <pc:docMk/>
            <pc:sldMk cId="3174230271" sldId="739"/>
            <ac:picMk id="8" creationId="{24FBD110-828B-B025-CC43-D569B8090183}"/>
          </ac:picMkLst>
        </pc:picChg>
        <pc:picChg chg="add mod">
          <ac:chgData name="Tommy Tsang" userId="b7eda030d1a7167a" providerId="LiveId" clId="{43723368-FA46-437B-B2AE-98770B0671DD}" dt="2023-05-21T02:26:33.545" v="3601" actId="1076"/>
          <ac:picMkLst>
            <pc:docMk/>
            <pc:sldMk cId="3174230271" sldId="739"/>
            <ac:picMk id="12" creationId="{29887101-A42A-52CE-9E67-A9E0E58F400E}"/>
          </ac:picMkLst>
        </pc:picChg>
      </pc:sldChg>
      <pc:sldChg chg="addSp delSp modSp new mod">
        <pc:chgData name="Tommy Tsang" userId="b7eda030d1a7167a" providerId="LiveId" clId="{43723368-FA46-437B-B2AE-98770B0671DD}" dt="2023-05-18T22:07:05.679" v="2486" actId="20577"/>
        <pc:sldMkLst>
          <pc:docMk/>
          <pc:sldMk cId="3794325831" sldId="740"/>
        </pc:sldMkLst>
        <pc:spChg chg="del">
          <ac:chgData name="Tommy Tsang" userId="b7eda030d1a7167a" providerId="LiveId" clId="{43723368-FA46-437B-B2AE-98770B0671DD}" dt="2023-05-18T20:52:57.753" v="1839" actId="931"/>
          <ac:spMkLst>
            <pc:docMk/>
            <pc:sldMk cId="3794325831" sldId="740"/>
            <ac:spMk id="2" creationId="{02A5C320-226E-B869-33D6-F7948B70B80F}"/>
          </ac:spMkLst>
        </pc:spChg>
        <pc:spChg chg="mod">
          <ac:chgData name="Tommy Tsang" userId="b7eda030d1a7167a" providerId="LiveId" clId="{43723368-FA46-437B-B2AE-98770B0671DD}" dt="2023-05-18T20:52:50.323" v="1838" actId="20577"/>
          <ac:spMkLst>
            <pc:docMk/>
            <pc:sldMk cId="3794325831" sldId="740"/>
            <ac:spMk id="3" creationId="{044034F3-3024-99D9-AA04-0C8EE0F40419}"/>
          </ac:spMkLst>
        </pc:spChg>
        <pc:spChg chg="add mod">
          <ac:chgData name="Tommy Tsang" userId="b7eda030d1a7167a" providerId="LiveId" clId="{43723368-FA46-437B-B2AE-98770B0671DD}" dt="2023-05-18T22:07:05.679" v="2486" actId="20577"/>
          <ac:spMkLst>
            <pc:docMk/>
            <pc:sldMk cId="3794325831" sldId="740"/>
            <ac:spMk id="7" creationId="{4E0A693A-FA6B-30AF-AE54-261B58D8A3AE}"/>
          </ac:spMkLst>
        </pc:spChg>
        <pc:picChg chg="add mod">
          <ac:chgData name="Tommy Tsang" userId="b7eda030d1a7167a" providerId="LiveId" clId="{43723368-FA46-437B-B2AE-98770B0671DD}" dt="2023-05-18T20:53:00.001" v="1842" actId="962"/>
          <ac:picMkLst>
            <pc:docMk/>
            <pc:sldMk cId="3794325831" sldId="740"/>
            <ac:picMk id="6" creationId="{1C96EBB5-1D1E-D16A-903B-63D43A012E00}"/>
          </ac:picMkLst>
        </pc:picChg>
      </pc:sldChg>
      <pc:sldChg chg="addSp delSp modSp add mod">
        <pc:chgData name="Tommy Tsang" userId="b7eda030d1a7167a" providerId="LiveId" clId="{43723368-FA46-437B-B2AE-98770B0671DD}" dt="2023-05-20T19:48:41.861" v="3522" actId="1076"/>
        <pc:sldMkLst>
          <pc:docMk/>
          <pc:sldMk cId="2735202051" sldId="741"/>
        </pc:sldMkLst>
        <pc:spChg chg="add mod">
          <ac:chgData name="Tommy Tsang" userId="b7eda030d1a7167a" providerId="LiveId" clId="{43723368-FA46-437B-B2AE-98770B0671DD}" dt="2023-05-20T19:48:41.861" v="3522" actId="1076"/>
          <ac:spMkLst>
            <pc:docMk/>
            <pc:sldMk cId="2735202051" sldId="741"/>
            <ac:spMk id="2" creationId="{48AB0DFD-8164-6C7E-3AF9-F7BE19F9A245}"/>
          </ac:spMkLst>
        </pc:spChg>
        <pc:spChg chg="mod">
          <ac:chgData name="Tommy Tsang" userId="b7eda030d1a7167a" providerId="LiveId" clId="{43723368-FA46-437B-B2AE-98770B0671DD}" dt="2023-05-18T22:16:30.667" v="3172" actId="20577"/>
          <ac:spMkLst>
            <pc:docMk/>
            <pc:sldMk cId="2735202051" sldId="741"/>
            <ac:spMk id="3" creationId="{85C65E20-7843-BE8C-DBCA-994380D627C8}"/>
          </ac:spMkLst>
        </pc:spChg>
        <pc:spChg chg="add del mod">
          <ac:chgData name="Tommy Tsang" userId="b7eda030d1a7167a" providerId="LiveId" clId="{43723368-FA46-437B-B2AE-98770B0671DD}" dt="2023-05-18T22:12:15.159" v="2958" actId="478"/>
          <ac:spMkLst>
            <pc:docMk/>
            <pc:sldMk cId="2735202051" sldId="741"/>
            <ac:spMk id="5" creationId="{6F69BADF-6CCA-5F03-896E-FA6E808C0E72}"/>
          </ac:spMkLst>
        </pc:spChg>
        <pc:spChg chg="del">
          <ac:chgData name="Tommy Tsang" userId="b7eda030d1a7167a" providerId="LiveId" clId="{43723368-FA46-437B-B2AE-98770B0671DD}" dt="2023-05-18T22:15:37.311" v="3118" actId="478"/>
          <ac:spMkLst>
            <pc:docMk/>
            <pc:sldMk cId="2735202051" sldId="741"/>
            <ac:spMk id="9" creationId="{92485C12-0AEF-EB36-A18E-510956617007}"/>
          </ac:spMkLst>
        </pc:spChg>
        <pc:spChg chg="mod">
          <ac:chgData name="Tommy Tsang" userId="b7eda030d1a7167a" providerId="LiveId" clId="{43723368-FA46-437B-B2AE-98770B0671DD}" dt="2023-05-18T22:12:18.079" v="2959" actId="14100"/>
          <ac:spMkLst>
            <pc:docMk/>
            <pc:sldMk cId="2735202051" sldId="741"/>
            <ac:spMk id="10" creationId="{2F32F448-BF55-CF28-27F8-9EA472300F57}"/>
          </ac:spMkLst>
        </pc:spChg>
        <pc:spChg chg="add mod">
          <ac:chgData name="Tommy Tsang" userId="b7eda030d1a7167a" providerId="LiveId" clId="{43723368-FA46-437B-B2AE-98770B0671DD}" dt="2023-05-18T22:15:35.128" v="3117" actId="1076"/>
          <ac:spMkLst>
            <pc:docMk/>
            <pc:sldMk cId="2735202051" sldId="741"/>
            <ac:spMk id="11" creationId="{18CAD6CB-B7E9-167A-254C-7BCB7B1A6678}"/>
          </ac:spMkLst>
        </pc:spChg>
        <pc:spChg chg="add mod">
          <ac:chgData name="Tommy Tsang" userId="b7eda030d1a7167a" providerId="LiveId" clId="{43723368-FA46-437B-B2AE-98770B0671DD}" dt="2023-05-18T22:13:16.565" v="2965" actId="17032"/>
          <ac:spMkLst>
            <pc:docMk/>
            <pc:sldMk cId="2735202051" sldId="741"/>
            <ac:spMk id="13" creationId="{E38ACB2E-2001-7221-9DF9-08518B81D824}"/>
          </ac:spMkLst>
        </pc:spChg>
        <pc:spChg chg="add mod">
          <ac:chgData name="Tommy Tsang" userId="b7eda030d1a7167a" providerId="LiveId" clId="{43723368-FA46-437B-B2AE-98770B0671DD}" dt="2023-05-18T22:15:29.696" v="3116" actId="207"/>
          <ac:spMkLst>
            <pc:docMk/>
            <pc:sldMk cId="2735202051" sldId="741"/>
            <ac:spMk id="14" creationId="{4F8C18CE-373E-7B0C-7317-2660083DF292}"/>
          </ac:spMkLst>
        </pc:spChg>
        <pc:spChg chg="add del mod">
          <ac:chgData name="Tommy Tsang" userId="b7eda030d1a7167a" providerId="LiveId" clId="{43723368-FA46-437B-B2AE-98770B0671DD}" dt="2023-05-18T22:15:20.026" v="3113"/>
          <ac:spMkLst>
            <pc:docMk/>
            <pc:sldMk cId="2735202051" sldId="741"/>
            <ac:spMk id="16" creationId="{5293E65B-8748-9F44-7A97-F9A3C98CF8F9}"/>
          </ac:spMkLst>
        </pc:spChg>
        <pc:graphicFrameChg chg="add mod">
          <ac:chgData name="Tommy Tsang" userId="b7eda030d1a7167a" providerId="LiveId" clId="{43723368-FA46-437B-B2AE-98770B0671DD}" dt="2023-05-18T22:12:33.419" v="2962" actId="1076"/>
          <ac:graphicFrameMkLst>
            <pc:docMk/>
            <pc:sldMk cId="2735202051" sldId="741"/>
            <ac:graphicFrameMk id="7" creationId="{A9492FA6-D37C-30D4-5921-D0985A00F7B5}"/>
          </ac:graphicFrameMkLst>
        </pc:graphicFrameChg>
        <pc:graphicFrameChg chg="add del mod">
          <ac:chgData name="Tommy Tsang" userId="b7eda030d1a7167a" providerId="LiveId" clId="{43723368-FA46-437B-B2AE-98770B0671DD}" dt="2023-05-18T22:15:20.026" v="3113"/>
          <ac:graphicFrameMkLst>
            <pc:docMk/>
            <pc:sldMk cId="2735202051" sldId="741"/>
            <ac:graphicFrameMk id="15" creationId="{DE9E78FD-870F-A358-A953-8420EB1974BA}"/>
          </ac:graphicFrameMkLst>
        </pc:graphicFrameChg>
        <pc:picChg chg="del">
          <ac:chgData name="Tommy Tsang" userId="b7eda030d1a7167a" providerId="LiveId" clId="{43723368-FA46-437B-B2AE-98770B0671DD}" dt="2023-05-18T22:12:07.421" v="2957" actId="478"/>
          <ac:picMkLst>
            <pc:docMk/>
            <pc:sldMk cId="2735202051" sldId="741"/>
            <ac:picMk id="6" creationId="{6EF3C98D-EEA7-4966-AD70-94703AE9EB23}"/>
          </ac:picMkLst>
        </pc:picChg>
        <pc:picChg chg="del">
          <ac:chgData name="Tommy Tsang" userId="b7eda030d1a7167a" providerId="LiveId" clId="{43723368-FA46-437B-B2AE-98770B0671DD}" dt="2023-05-18T22:11:28.007" v="2914" actId="478"/>
          <ac:picMkLst>
            <pc:docMk/>
            <pc:sldMk cId="2735202051" sldId="741"/>
            <ac:picMk id="8" creationId="{24FBD110-828B-B025-CC43-D569B8090183}"/>
          </ac:picMkLst>
        </pc:picChg>
        <pc:picChg chg="del">
          <ac:chgData name="Tommy Tsang" userId="b7eda030d1a7167a" providerId="LiveId" clId="{43723368-FA46-437B-B2AE-98770B0671DD}" dt="2023-05-18T22:08:05.774" v="2507" actId="478"/>
          <ac:picMkLst>
            <pc:docMk/>
            <pc:sldMk cId="2735202051" sldId="741"/>
            <ac:picMk id="12" creationId="{29887101-A42A-52CE-9E67-A9E0E58F400E}"/>
          </ac:picMkLst>
        </pc:picChg>
        <pc:cxnChg chg="add mod">
          <ac:chgData name="Tommy Tsang" userId="b7eda030d1a7167a" providerId="LiveId" clId="{43723368-FA46-437B-B2AE-98770B0671DD}" dt="2023-05-18T22:15:52.091" v="3120" actId="13822"/>
          <ac:cxnSpMkLst>
            <pc:docMk/>
            <pc:sldMk cId="2735202051" sldId="741"/>
            <ac:cxnSpMk id="18" creationId="{C96EF1D4-E8C2-D26E-A214-F6ABC6AB8DEF}"/>
          </ac:cxnSpMkLst>
        </pc:cxnChg>
        <pc:cxnChg chg="add mod">
          <ac:chgData name="Tommy Tsang" userId="b7eda030d1a7167a" providerId="LiveId" clId="{43723368-FA46-437B-B2AE-98770B0671DD}" dt="2023-05-18T22:16:00.574" v="3122" actId="1076"/>
          <ac:cxnSpMkLst>
            <pc:docMk/>
            <pc:sldMk cId="2735202051" sldId="741"/>
            <ac:cxnSpMk id="19" creationId="{386BBAD4-8FCE-C809-F755-DE8851E57AE0}"/>
          </ac:cxnSpMkLst>
        </pc:cxnChg>
      </pc:sldChg>
      <pc:sldChg chg="new del">
        <pc:chgData name="Tommy Tsang" userId="b7eda030d1a7167a" providerId="LiveId" clId="{43723368-FA46-437B-B2AE-98770B0671DD}" dt="2023-05-22T19:01:21.665" v="3821" actId="680"/>
        <pc:sldMkLst>
          <pc:docMk/>
          <pc:sldMk cId="1740174980" sldId="74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5325"/>
            <a:ext cx="617855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400" tIns="46200" rIns="92400" bIns="462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65"/>
            <a:ext cx="5598160" cy="4171233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695325"/>
            <a:ext cx="6178550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4087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94750" y="0"/>
            <a:ext cx="12002508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699" y="1238250"/>
            <a:ext cx="9986635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1" y="3143254"/>
            <a:ext cx="12001499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203200" y="6387149"/>
            <a:ext cx="125984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15216" y="415239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t="8897" r="10389" b="17117"/>
          <a:stretch/>
        </p:blipFill>
        <p:spPr>
          <a:xfrm>
            <a:off x="3996693" y="974969"/>
            <a:ext cx="2152124" cy="18158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783" y="974970"/>
            <a:ext cx="1591503" cy="15245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725"/>
            <a:ext cx="12192000" cy="731276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5756"/>
            <a:ext cx="119888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32576"/>
            <a:ext cx="12191999" cy="725425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5756"/>
            <a:ext cx="119888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Third guidance committee meeting, April, 16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176001" y="6371254"/>
            <a:ext cx="1016000" cy="36462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47409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57009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12089496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19100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6"/>
            <a:ext cx="12192000" cy="725425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5" y="1071569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Third guidance committee meeting, April, 16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6"/>
            <a:ext cx="12192000" cy="725425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880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0" y="3581401"/>
            <a:ext cx="1198880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Third guidance committee meeting, April, 16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6"/>
            <a:ext cx="12192000" cy="725425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2800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4" y="1067100"/>
            <a:ext cx="5923033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09" y="3581401"/>
            <a:ext cx="5892799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4" y="3581401"/>
            <a:ext cx="5923033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Third guidance committee meeting, April, 16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286"/>
            <a:ext cx="12192000" cy="731715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Third guidance committee meeting, April, 16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Third guidance committee meeting, April, 16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C16B-5503-46AF-A163-F15A5D98F1C3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351-1417-457F-A2EE-F12387217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7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5" y="75904"/>
            <a:ext cx="11990413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5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07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Third guidance committee meeting, April, 16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4007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4008" r:id="rId9"/>
  </p:sldLayoutIdLst>
  <p:hf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mp"/><Relationship Id="rId4" Type="http://schemas.openxmlformats.org/officeDocument/2006/relationships/image" Target="../media/image26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openxmlformats.org/officeDocument/2006/relationships/image" Target="../media/image36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microsoft.com/office/2007/relationships/hdphoto" Target="../media/hdphoto7.wdp"/><Relationship Id="rId26" Type="http://schemas.openxmlformats.org/officeDocument/2006/relationships/image" Target="../media/image60.png"/><Relationship Id="rId39" Type="http://schemas.openxmlformats.org/officeDocument/2006/relationships/image" Target="../media/image70.jpeg"/><Relationship Id="rId3" Type="http://schemas.openxmlformats.org/officeDocument/2006/relationships/image" Target="../media/image45.jpeg"/><Relationship Id="rId21" Type="http://schemas.openxmlformats.org/officeDocument/2006/relationships/image" Target="../media/image55.emf"/><Relationship Id="rId34" Type="http://schemas.openxmlformats.org/officeDocument/2006/relationships/image" Target="../media/image67.png"/><Relationship Id="rId42" Type="http://schemas.openxmlformats.org/officeDocument/2006/relationships/image" Target="../media/image73.jpeg"/><Relationship Id="rId47" Type="http://schemas.openxmlformats.org/officeDocument/2006/relationships/image" Target="../media/image77.jpeg"/><Relationship Id="rId7" Type="http://schemas.openxmlformats.org/officeDocument/2006/relationships/image" Target="../media/image48.png"/><Relationship Id="rId12" Type="http://schemas.microsoft.com/office/2007/relationships/hdphoto" Target="../media/hdphoto4.wdp"/><Relationship Id="rId17" Type="http://schemas.openxmlformats.org/officeDocument/2006/relationships/image" Target="../media/image53.png"/><Relationship Id="rId25" Type="http://schemas.openxmlformats.org/officeDocument/2006/relationships/image" Target="../media/image59.gif"/><Relationship Id="rId33" Type="http://schemas.microsoft.com/office/2007/relationships/hdphoto" Target="../media/hdphoto9.wdp"/><Relationship Id="rId38" Type="http://schemas.openxmlformats.org/officeDocument/2006/relationships/image" Target="../media/image69.jpeg"/><Relationship Id="rId46" Type="http://schemas.openxmlformats.org/officeDocument/2006/relationships/hyperlink" Target="https://groups.nscl.msu.edu/hira/cosmic/SpiritTPC.html" TargetMode="External"/><Relationship Id="rId2" Type="http://schemas.openxmlformats.org/officeDocument/2006/relationships/image" Target="../media/image44.emf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63.jpeg"/><Relationship Id="rId41" Type="http://schemas.openxmlformats.org/officeDocument/2006/relationships/image" Target="../media/image72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11" Type="http://schemas.openxmlformats.org/officeDocument/2006/relationships/image" Target="../media/image50.png"/><Relationship Id="rId24" Type="http://schemas.openxmlformats.org/officeDocument/2006/relationships/image" Target="../media/image58.gif"/><Relationship Id="rId32" Type="http://schemas.openxmlformats.org/officeDocument/2006/relationships/image" Target="../media/image66.png"/><Relationship Id="rId37" Type="http://schemas.microsoft.com/office/2007/relationships/hdphoto" Target="../media/hdphoto11.wdp"/><Relationship Id="rId40" Type="http://schemas.openxmlformats.org/officeDocument/2006/relationships/image" Target="../media/image71.jpeg"/><Relationship Id="rId45" Type="http://schemas.openxmlformats.org/officeDocument/2006/relationships/image" Target="../media/image76.png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23" Type="http://schemas.openxmlformats.org/officeDocument/2006/relationships/image" Target="../media/image57.jpeg"/><Relationship Id="rId28" Type="http://schemas.openxmlformats.org/officeDocument/2006/relationships/image" Target="../media/image62.jpeg"/><Relationship Id="rId36" Type="http://schemas.openxmlformats.org/officeDocument/2006/relationships/image" Target="../media/image68.png"/><Relationship Id="rId49" Type="http://schemas.openxmlformats.org/officeDocument/2006/relationships/image" Target="../media/image79.png"/><Relationship Id="rId10" Type="http://schemas.microsoft.com/office/2007/relationships/hdphoto" Target="../media/hdphoto3.wdp"/><Relationship Id="rId19" Type="http://schemas.openxmlformats.org/officeDocument/2006/relationships/image" Target="../media/image54.png"/><Relationship Id="rId31" Type="http://schemas.openxmlformats.org/officeDocument/2006/relationships/image" Target="../media/image65.gif"/><Relationship Id="rId44" Type="http://schemas.openxmlformats.org/officeDocument/2006/relationships/image" Target="../media/image75.gif"/><Relationship Id="rId4" Type="http://schemas.openxmlformats.org/officeDocument/2006/relationships/image" Target="../media/image46.jpeg"/><Relationship Id="rId9" Type="http://schemas.openxmlformats.org/officeDocument/2006/relationships/image" Target="../media/image49.png"/><Relationship Id="rId14" Type="http://schemas.microsoft.com/office/2007/relationships/hdphoto" Target="../media/hdphoto5.wdp"/><Relationship Id="rId22" Type="http://schemas.openxmlformats.org/officeDocument/2006/relationships/image" Target="../media/image56.png"/><Relationship Id="rId27" Type="http://schemas.openxmlformats.org/officeDocument/2006/relationships/image" Target="../media/image61.jpeg"/><Relationship Id="rId30" Type="http://schemas.openxmlformats.org/officeDocument/2006/relationships/image" Target="../media/image64.png"/><Relationship Id="rId35" Type="http://schemas.microsoft.com/office/2007/relationships/hdphoto" Target="../media/hdphoto10.wdp"/><Relationship Id="rId43" Type="http://schemas.openxmlformats.org/officeDocument/2006/relationships/image" Target="../media/image74.png"/><Relationship Id="rId48" Type="http://schemas.openxmlformats.org/officeDocument/2006/relationships/image" Target="../media/image78.jpeg"/><Relationship Id="rId8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84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89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tmp"/><Relationship Id="rId4" Type="http://schemas.openxmlformats.org/officeDocument/2006/relationships/image" Target="../media/image93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mp"/><Relationship Id="rId2" Type="http://schemas.openxmlformats.org/officeDocument/2006/relationships/image" Target="../media/image95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ea typeface="ＭＳ Ｐゴシック"/>
                <a:cs typeface="ＭＳ Ｐゴシック"/>
              </a:rPr>
              <a:t>Chun Yuen Tsang, Rohit Kumar, Betty Tsang, Bill Lynch, C.J. Horowitz and the S</a:t>
            </a:r>
            <a:r>
              <a:rPr lang="el-GR" dirty="0">
                <a:latin typeface="Arial" pitchFamily="34" charset="0"/>
                <a:ea typeface="ＭＳ Ｐゴシック"/>
                <a:cs typeface="ＭＳ Ｐゴシック"/>
              </a:rPr>
              <a:t>π</a:t>
            </a:r>
            <a:r>
              <a:rPr lang="en-US" dirty="0">
                <a:latin typeface="Arial" pitchFamily="34" charset="0"/>
                <a:ea typeface="ＭＳ Ｐゴシック"/>
                <a:cs typeface="ＭＳ Ｐゴシック"/>
              </a:rPr>
              <a:t>RIT collaboration</a:t>
            </a:r>
          </a:p>
          <a:p>
            <a:endParaRPr lang="en-US" dirty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95251" y="2930621"/>
            <a:ext cx="12001499" cy="911935"/>
          </a:xfrm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/>
                <a:cs typeface="ＭＳ Ｐゴシック"/>
              </a:rPr>
              <a:t>Constraints from the S</a:t>
            </a:r>
            <a:r>
              <a:rPr lang="el-GR" dirty="0">
                <a:latin typeface="Arial" pitchFamily="34" charset="0"/>
                <a:ea typeface="ＭＳ Ｐゴシック"/>
                <a:cs typeface="ＭＳ Ｐゴシック"/>
              </a:rPr>
              <a:t>π</a:t>
            </a:r>
            <a:r>
              <a:rPr lang="en-US" dirty="0">
                <a:latin typeface="Arial" pitchFamily="34" charset="0"/>
                <a:ea typeface="ＭＳ Ｐゴシック"/>
                <a:cs typeface="ＭＳ Ｐゴシック"/>
              </a:rPr>
              <a:t>RIT experiment and their implications on nuclear matter equation of state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101600" y="1067100"/>
                <a:ext cx="6146800" cy="5027414"/>
              </a:xfrm>
            </p:spPr>
            <p:txBody>
              <a:bodyPr/>
              <a:lstStyle/>
              <a:p>
                <a:r>
                  <a:rPr lang="en-US" dirty="0"/>
                  <a:t>Chi-square analysis is performed to constraint nuclear </a:t>
                </a:r>
                <a:r>
                  <a:rPr lang="en-US" dirty="0" err="1"/>
                  <a:t>EoS</a:t>
                </a:r>
                <a:r>
                  <a:rPr lang="en-US" dirty="0"/>
                  <a:t> parameters.</a:t>
                </a:r>
              </a:p>
              <a:p>
                <a:r>
                  <a:rPr lang="en-US" dirty="0"/>
                  <a:t>Without constraint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𝑛𝑝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, we have L = 79.9 +/- 37.6 MeV and S</a:t>
                </a:r>
                <a:r>
                  <a:rPr lang="en-US" baseline="-25000" dirty="0"/>
                  <a:t>0</a:t>
                </a:r>
                <a:r>
                  <a:rPr lang="en-US" dirty="0"/>
                  <a:t>= 35.5+/-2.9 MeV.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sz="2400" dirty="0" err="1"/>
                  <a:t>Pions</a:t>
                </a:r>
                <a:r>
                  <a:rPr lang="en-US" sz="2400" dirty="0"/>
                  <a:t> are sensitive to high density part, -&gt; Final constraint: 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0.232 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fm</m:t>
                            </m:r>
                          </m:e>
                          <m:sup>
                            <m: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e>
                    </m:d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=52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±13</m:t>
                    </m:r>
                  </m:oMath>
                </a14:m>
                <a:r>
                  <a:rPr lang="en-US" sz="2200" dirty="0"/>
                  <a:t> MeV.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smtClean="0">
                        <a:latin typeface="Cambria Math" panose="02040503050406030204" pitchFamily="18" charset="0"/>
                      </a:rPr>
                      <m:t>L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0.232 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fm</m:t>
                            </m:r>
                          </m:e>
                          <m:sup>
                            <m: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e>
                    </m:d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=140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±110</m:t>
                    </m:r>
                  </m:oMath>
                </a14:m>
                <a:r>
                  <a:rPr lang="en-US" sz="2200" dirty="0"/>
                  <a:t> MeV. </a:t>
                </a:r>
              </a:p>
              <a:p>
                <a:r>
                  <a:rPr lang="en-US" sz="2400" dirty="0" err="1"/>
                  <a:t>SpiRIT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TPC</a:t>
                </a:r>
                <a:r>
                  <a:rPr lang="en-US" sz="2400" dirty="0"/>
                  <a:t> measures more than just pion. Can we improve our constraint with </a:t>
                </a:r>
                <a:r>
                  <a:rPr lang="en-US" sz="2400"/>
                  <a:t>other observables?</a:t>
                </a:r>
                <a:endParaRPr lang="en-US" sz="24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1600" y="1067100"/>
                <a:ext cx="6146800" cy="5027414"/>
              </a:xfrm>
              <a:blipFill>
                <a:blip r:embed="rId2"/>
                <a:stretch>
                  <a:fillRect l="-2877" t="-2303" r="-1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302372" y="1523999"/>
          <a:ext cx="5889627" cy="4581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776000" imgH="6048000" progId="AcroExch.Document.2017">
                  <p:embed/>
                </p:oleObj>
              </mc:Choice>
              <mc:Fallback>
                <p:oleObj name="Acrobat Document" r:id="rId3" imgW="7776000" imgH="6048000" progId="AcroExch.Document.2017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02372" y="1523999"/>
                        <a:ext cx="5889627" cy="4581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39000" y="1103626"/>
            <a:ext cx="685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J. Estee, et al., Phys. Rev. Lett. 126, 162701 (2021)</a:t>
            </a:r>
            <a:r>
              <a:rPr lang="en-US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2522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1674706"/>
          </a:xfrm>
        </p:spPr>
        <p:txBody>
          <a:bodyPr/>
          <a:lstStyle/>
          <a:p>
            <a:r>
              <a:rPr lang="en-US" dirty="0"/>
              <a:t>Collisions are rarely head-on, so spectator nucleons often blocks the emission of participant nucleons along reaction plane.</a:t>
            </a:r>
          </a:p>
          <a:p>
            <a:r>
              <a:rPr lang="en-US" kern="0" dirty="0"/>
              <a:t>If mean field is very repulsive, particles are promptly ejected. Spectators don’t have time to clear the path of emission, resulting in strong asymmetry, vice versa.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Collective 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Picture 2" descr="A sketch of the geometry of a heavy ion collision. The collision (or longitudinal) axis is denoted as z, while x and y are the transverse coordinates. The interaction region (the almond-shape region where the two nuclei overlap which each other) is singled out. N part is the number of nucleons in this region. The interaction region is horizontally cut by the reaction plane (x, z)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7"/>
          <a:stretch/>
        </p:blipFill>
        <p:spPr bwMode="auto">
          <a:xfrm>
            <a:off x="6324600" y="3429000"/>
            <a:ext cx="5511765" cy="241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9040" y="584635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Participant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37269" y="3059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Spectator</a:t>
            </a:r>
          </a:p>
        </p:txBody>
      </p:sp>
      <p:sp>
        <p:nvSpPr>
          <p:cNvPr id="9" name="Right Arrow 8"/>
          <p:cNvSpPr/>
          <p:nvPr/>
        </p:nvSpPr>
        <p:spPr>
          <a:xfrm rot="2675332">
            <a:off x="8152221" y="3484066"/>
            <a:ext cx="378442" cy="151807"/>
          </a:xfrm>
          <a:prstGeom prst="rightArrow">
            <a:avLst/>
          </a:prstGeom>
          <a:solidFill>
            <a:srgbClr val="727DFF"/>
          </a:solidFill>
          <a:ln>
            <a:solidFill>
              <a:srgbClr val="727D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7210723">
            <a:off x="7075819" y="3958872"/>
            <a:ext cx="1376147" cy="202716"/>
          </a:xfrm>
          <a:prstGeom prst="rightArrow">
            <a:avLst/>
          </a:prstGeom>
          <a:solidFill>
            <a:srgbClr val="727DFF"/>
          </a:solidFill>
          <a:ln>
            <a:solidFill>
              <a:srgbClr val="727D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6200000">
            <a:off x="7727011" y="5447082"/>
            <a:ext cx="581283" cy="20271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1"/>
              <p:cNvSpPr txBox="1">
                <a:spLocks/>
              </p:cNvSpPr>
              <p:nvPr/>
            </p:nvSpPr>
            <p:spPr bwMode="auto">
              <a:xfrm>
                <a:off x="72257" y="2584214"/>
                <a:ext cx="5890923" cy="2121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178" indent="-180178" algn="l" defTabSz="803293" rtl="0" eaLnBrk="1" fontAlgn="base" hangingPunct="1">
                  <a:lnSpc>
                    <a:spcPct val="90000"/>
                  </a:lnSpc>
                  <a:spcBef>
                    <a:spcPts val="1206"/>
                  </a:spcBef>
                  <a:spcAft>
                    <a:spcPct val="0"/>
                  </a:spcAft>
                  <a:buSzPct val="100000"/>
                  <a:buFont typeface="Wingdings" pitchFamily="2" charset="2"/>
                  <a:buChar char="§"/>
                  <a:defRPr sz="2200">
                    <a:solidFill>
                      <a:srgbClr val="064308"/>
                    </a:solidFill>
                    <a:latin typeface="Arial" charset="0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363359" indent="-151650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/>
                  </a:defRPr>
                </a:lvl2pPr>
                <a:lvl3pPr marL="591584" indent="-160658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Lucida Grande" charset="0"/>
                  <a:buChar char="»"/>
                  <a:defRPr sz="1800">
                    <a:solidFill>
                      <a:schemeClr val="tx1"/>
                    </a:solidFill>
                    <a:latin typeface="Arial" charset="0"/>
                    <a:ea typeface="ヒラギノ角ゴ Pro W3" pitchFamily="-111" charset="-128"/>
                    <a:cs typeface="ヒラギノ角ゴ Pro W3" pitchFamily="-111" charset="-128"/>
                  </a:defRPr>
                </a:lvl3pPr>
                <a:lvl4pPr marL="728219" indent="-133632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4pPr>
                <a:lvl5pPr marL="1002991" indent="-180178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Lucida Grande" charset="0"/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5pPr>
                <a:lvl6pPr marL="2223294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6pPr>
                <a:lvl7pPr marL="2680333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7pPr>
                <a:lvl8pPr marL="3137372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8pPr>
                <a:lvl9pPr marL="3594407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9pPr>
              </a:lstStyle>
              <a:p>
                <a:r>
                  <a:rPr lang="en-US" sz="2000" kern="0" dirty="0"/>
                  <a:t>Flow is quantified with v</a:t>
                </a:r>
                <a:r>
                  <a:rPr lang="en-US" sz="2000" kern="0" baseline="-25000" dirty="0"/>
                  <a:t>1</a:t>
                </a:r>
                <a:r>
                  <a:rPr lang="en-US" sz="2000" kern="0" dirty="0"/>
                  <a:t> (direct flow) and v</a:t>
                </a:r>
                <a:r>
                  <a:rPr lang="en-US" sz="2000" kern="0" baseline="-25000" dirty="0"/>
                  <a:t>2</a:t>
                </a:r>
                <a:r>
                  <a:rPr lang="en-US" sz="2000" kern="0" dirty="0"/>
                  <a:t> (elliptical flow) defined as,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𝑑𝑁</m:t>
                        </m:r>
                      </m:num>
                      <m:den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b="0" i="0" kern="0" smtClean="0">
                            <a:latin typeface="Cambria Math" panose="02040503050406030204" pitchFamily="18" charset="0"/>
                          </a:rPr>
                          <m:t>Φ</m:t>
                        </m:r>
                      </m:den>
                    </m:f>
                    <m:r>
                      <a:rPr lang="en-US" b="0" i="1" kern="0" smtClean="0">
                        <a:latin typeface="Cambria Math" panose="02040503050406030204" pitchFamily="18" charset="0"/>
                      </a:rPr>
                      <m:t>∝1+2</m:t>
                    </m:r>
                    <m:sSub>
                      <m:sSub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kern="0" smtClean="0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en-US" b="0" i="1" kern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kern="0" smtClean="0">
                        <a:latin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kern="0" smtClean="0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en-US" b="0" i="1" kern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kern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kern="0" smtClean="0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endParaRPr lang="en-US" b="0" kern="0" dirty="0"/>
              </a:p>
              <a:p>
                <a:r>
                  <a:rPr lang="en-US" sz="2000" kern="0" dirty="0"/>
                  <a:t>Higher order terms are not constructed due to statistics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/>
                  <a:t> is measured experimentally as,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𝑟𝑒𝑎𝑐𝑡𝑖𝑜𝑛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𝑝𝑙𝑎𝑛𝑒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𝑟𝑒𝑠𝑜𝑙𝑢𝑡𝑖𝑜𝑛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𝑐𝑜𝑟𝑟𝑒𝑐𝑡𝑖𝑜𝑛</m:t>
                        </m:r>
                      </m:den>
                    </m:f>
                  </m:oMath>
                </a14:m>
                <a:r>
                  <a:rPr lang="en-US" dirty="0"/>
                  <a:t>, bracket is average of all fragments of the same isotope.</a:t>
                </a:r>
              </a:p>
              <a:p>
                <a:r>
                  <a:rPr lang="en-US" sz="2000" dirty="0"/>
                  <a:t>Can measured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/>
                  <a:t> for p, d, t, He3 and He4 from </a:t>
                </a:r>
                <a:r>
                  <a:rPr lang="en-US" sz="2000" dirty="0" err="1"/>
                  <a:t>SpRIT</a:t>
                </a:r>
                <a:r>
                  <a:rPr lang="en-US" sz="2000" dirty="0"/>
                  <a:t> experiment.</a:t>
                </a:r>
              </a:p>
              <a:p>
                <a:pPr lvl="1"/>
                <a:endParaRPr lang="en-US" dirty="0"/>
              </a:p>
              <a:p>
                <a:endParaRPr lang="en-US" kern="0" dirty="0"/>
              </a:p>
            </p:txBody>
          </p:sp>
        </mc:Choice>
        <mc:Fallback>
          <p:sp>
            <p:nvSpPr>
              <p:cNvPr id="12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57" y="2584214"/>
                <a:ext cx="5890923" cy="2121782"/>
              </a:xfrm>
              <a:prstGeom prst="rect">
                <a:avLst/>
              </a:prstGeom>
              <a:blipFill>
                <a:blip r:embed="rId3"/>
                <a:stretch>
                  <a:fillRect l="-2484" t="-4885" b="-7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3085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1090A0A-EE77-6519-8EBB-330D216BAA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1600" y="967952"/>
                <a:ext cx="7594600" cy="4876500"/>
              </a:xfrm>
            </p:spPr>
            <p:txBody>
              <a:bodyPr/>
              <a:lstStyle/>
              <a:p>
                <a:r>
                  <a:rPr lang="en-US" dirty="0"/>
                  <a:t>However,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depends on coalescence process, which is not well understood.</a:t>
                </a:r>
              </a:p>
              <a:p>
                <a:r>
                  <a:rPr lang="en-US" dirty="0"/>
                  <a:t>The model we compare our data to (</a:t>
                </a:r>
                <a:r>
                  <a:rPr lang="en-US" dirty="0" err="1"/>
                  <a:t>ImQMD</a:t>
                </a:r>
                <a:r>
                  <a:rPr lang="en-US" dirty="0"/>
                  <a:t>-Sky) cannot accurately describe isotope yield.</a:t>
                </a:r>
              </a:p>
              <a:p>
                <a:r>
                  <a:rPr lang="en-US" dirty="0"/>
                  <a:t>Introduce </a:t>
                </a:r>
                <a:r>
                  <a:rPr lang="en-US" b="1" i="1" dirty="0"/>
                  <a:t>Coalescence invariant flow </a:t>
                </a:r>
                <a:r>
                  <a:rPr lang="en-US" dirty="0"/>
                  <a:t>(C.I.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sz="2200" dirty="0"/>
                  <a:t>Same formula as above, but bracket is weighted average over all emitted fragments, weighted by number of protons in the fragment.</a:t>
                </a:r>
              </a:p>
              <a:p>
                <a:pPr lvl="1"/>
                <a:r>
                  <a:rPr lang="en-US" sz="2200" dirty="0"/>
                  <a:t>i.e., p, d, t are weighted by a factor of 1, He3 and He4 by a factor of 2.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b>
                    </m:sSub>
                  </m:oMath>
                </a14:m>
                <a:r>
                  <a:rPr lang="en-US" dirty="0"/>
                  <a:t> is fragment rapidity/relative rapidity between target and projectile nucleons.</a:t>
                </a:r>
              </a:p>
              <a:p>
                <a:r>
                  <a:rPr lang="en-US" dirty="0"/>
                  <a:t>For v1 </a:t>
                </a:r>
                <a:r>
                  <a:rPr lang="en-US" dirty="0" err="1"/>
                  <a:t>v.s</a:t>
                </a:r>
                <a:r>
                  <a:rPr lang="en-US" dirty="0"/>
                  <a:t>. </a:t>
                </a:r>
                <a:r>
                  <a:rPr lang="en-US" dirty="0" err="1"/>
                  <a:t>pT</a:t>
                </a:r>
                <a:r>
                  <a:rPr lang="en-US" dirty="0"/>
                  <a:t>, 0.3 &lt; y0 &lt; 0.8 is imposed.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1090A0A-EE77-6519-8EBB-330D216BAA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1600" y="967952"/>
                <a:ext cx="7594600" cy="4876500"/>
              </a:xfrm>
              <a:blipFill>
                <a:blip r:embed="rId2"/>
                <a:stretch>
                  <a:fillRect l="-2087" t="-2375" r="-3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9283A14-CAE2-4A15-FC04-2B67811FE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Coalescence invariance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C01DF-9094-A562-F9E8-27151CF940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 descr="A picture containing text, diagram, line, plan&#10;&#10;Description automatically generated">
            <a:extLst>
              <a:ext uri="{FF2B5EF4-FFF2-40B4-BE49-F238E27FC236}">
                <a16:creationId xmlns:a16="http://schemas.microsoft.com/office/drawing/2014/main" id="{DBCAAAC3-42E8-9408-490F-A93DA9811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1208714"/>
            <a:ext cx="4483330" cy="46357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EC1C64-7927-16E7-1B9F-1909F591B76E}"/>
              </a:ext>
            </a:extLst>
          </p:cNvPr>
          <p:cNvSpPr txBox="1"/>
          <p:nvPr/>
        </p:nvSpPr>
        <p:spPr>
          <a:xfrm>
            <a:off x="7848600" y="771531"/>
            <a:ext cx="424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Markers are data. Ignore everything else for a moment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A71C9D-B98C-F388-D0C5-0D924E67DAD1}"/>
              </a:ext>
            </a:extLst>
          </p:cNvPr>
          <p:cNvSpPr txBox="1"/>
          <p:nvPr/>
        </p:nvSpPr>
        <p:spPr>
          <a:xfrm>
            <a:off x="9067800" y="5807572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Submitted to </a:t>
            </a:r>
            <a:r>
              <a:rPr lang="en-US" dirty="0" err="1"/>
              <a:t>PLB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726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660106-B880-EDF9-51F9-C0A1A395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7823200" cy="5027414"/>
          </a:xfrm>
        </p:spPr>
        <p:txBody>
          <a:bodyPr/>
          <a:lstStyle/>
          <a:p>
            <a:r>
              <a:rPr lang="en-US" dirty="0"/>
              <a:t>Flow results could be influenced by in-medium cross-section.</a:t>
            </a:r>
          </a:p>
          <a:p>
            <a:r>
              <a:rPr lang="en-US" dirty="0"/>
              <a:t>The observable </a:t>
            </a:r>
            <a:r>
              <a:rPr lang="en-US" b="1" i="1" dirty="0" err="1"/>
              <a:t>VarXZ</a:t>
            </a:r>
            <a:r>
              <a:rPr lang="en-US" dirty="0"/>
              <a:t> is also included to constraint in-medium cross-section simultaneously. </a:t>
            </a:r>
          </a:p>
          <a:p>
            <a:r>
              <a:rPr lang="en-US" dirty="0" err="1"/>
              <a:t>VarXZ</a:t>
            </a:r>
            <a:r>
              <a:rPr lang="en-US" dirty="0"/>
              <a:t> = </a:t>
            </a:r>
            <a:r>
              <a:rPr lang="en-US" dirty="0" err="1"/>
              <a:t>VarX</a:t>
            </a:r>
            <a:r>
              <a:rPr lang="en-US" dirty="0"/>
              <a:t>/</a:t>
            </a:r>
            <a:r>
              <a:rPr lang="en-US" dirty="0" err="1"/>
              <a:t>VarZ</a:t>
            </a:r>
            <a:r>
              <a:rPr lang="en-US" dirty="0"/>
              <a:t>, where </a:t>
            </a:r>
            <a:r>
              <a:rPr lang="en-US" dirty="0" err="1"/>
              <a:t>VarX</a:t>
            </a:r>
            <a:r>
              <a:rPr lang="en-US" dirty="0"/>
              <a:t>/</a:t>
            </a:r>
            <a:r>
              <a:rPr lang="en-US" dirty="0" err="1"/>
              <a:t>VarZ</a:t>
            </a:r>
            <a:r>
              <a:rPr lang="en-US" dirty="0"/>
              <a:t> are variance of rapidity distribution in x and z-axis respectively.</a:t>
            </a:r>
          </a:p>
          <a:p>
            <a:pPr lvl="1"/>
            <a:r>
              <a:rPr lang="en-US" dirty="0"/>
              <a:t>Z-axis is the beam axis</a:t>
            </a:r>
          </a:p>
          <a:p>
            <a:pPr lvl="1"/>
            <a:r>
              <a:rPr lang="en-US" dirty="0"/>
              <a:t>X-axis is a random axis perpendicular to z-axis, NOT defined with respect to reaction plane.</a:t>
            </a:r>
          </a:p>
          <a:p>
            <a:r>
              <a:rPr lang="en-US" dirty="0"/>
              <a:t>Ratio cancels the systematic effect from coalescence. </a:t>
            </a:r>
          </a:p>
          <a:p>
            <a:r>
              <a:rPr lang="en-US" dirty="0" err="1"/>
              <a:t>VarXZ</a:t>
            </a:r>
            <a:r>
              <a:rPr lang="en-US" dirty="0"/>
              <a:t> for p, d, t are measured.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104817-A890-6A50-740E-739B3CC64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VarXZ</a:t>
            </a:r>
            <a:r>
              <a:rPr lang="en-US" dirty="0"/>
              <a:t> to constraint in-medium cross-section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3821E-7750-F459-057E-9E6EE933EA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CEB261DF-85E3-CB83-7225-204412ADE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68" y="1752600"/>
            <a:ext cx="4102311" cy="27496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E13AB8-8264-C941-E7E4-0D20C38F3FBB}"/>
              </a:ext>
            </a:extLst>
          </p:cNvPr>
          <p:cNvSpPr txBox="1"/>
          <p:nvPr/>
        </p:nvSpPr>
        <p:spPr>
          <a:xfrm>
            <a:off x="8153400" y="1052279"/>
            <a:ext cx="424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Markers are data. Ignore everything else for a moment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DB072E-F6C3-27C9-D5C3-4D8276967A69}"/>
              </a:ext>
            </a:extLst>
          </p:cNvPr>
          <p:cNvSpPr txBox="1"/>
          <p:nvPr/>
        </p:nvSpPr>
        <p:spPr>
          <a:xfrm>
            <a:off x="9310383" y="4587367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Submitted to </a:t>
            </a:r>
            <a:r>
              <a:rPr lang="en-US" dirty="0" err="1"/>
              <a:t>PLB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16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diagram, font, line&#10;&#10;Description automatically generated">
            <a:extLst>
              <a:ext uri="{FF2B5EF4-FFF2-40B4-BE49-F238E27FC236}">
                <a16:creationId xmlns:a16="http://schemas.microsoft.com/office/drawing/2014/main" id="{6EF3C98D-EEA7-4966-AD70-94703AE9E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0371" y="1033619"/>
            <a:ext cx="6461812" cy="50276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5C65E20-7843-BE8C-DBCA-994380D62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</a:t>
            </a:r>
            <a:r>
              <a:rPr lang="en-US" dirty="0" err="1"/>
              <a:t>ImQMD</a:t>
            </a:r>
            <a:r>
              <a:rPr lang="en-US" dirty="0"/>
              <a:t>-Sky to data with Bayesian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2D3A7-C307-85BD-6575-F45938E2C9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8" name="Picture 7" descr="A picture containing text, screenshot, font, receipt&#10;&#10;Description automatically generated">
            <a:extLst>
              <a:ext uri="{FF2B5EF4-FFF2-40B4-BE49-F238E27FC236}">
                <a16:creationId xmlns:a16="http://schemas.microsoft.com/office/drawing/2014/main" id="{24FBD110-828B-B025-CC43-D569B8090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3925312"/>
            <a:ext cx="5600988" cy="21591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485C12-0AEF-EB36-A18E-510956617007}"/>
              </a:ext>
            </a:extLst>
          </p:cNvPr>
          <p:cNvSpPr txBox="1"/>
          <p:nvPr/>
        </p:nvSpPr>
        <p:spPr>
          <a:xfrm>
            <a:off x="8077200" y="595398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Submitted to </a:t>
            </a:r>
            <a:r>
              <a:rPr lang="en-US" dirty="0" err="1"/>
              <a:t>PLB</a:t>
            </a:r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F32F448-BF55-CF28-27F8-9EA472300F57}"/>
              </a:ext>
            </a:extLst>
          </p:cNvPr>
          <p:cNvSpPr txBox="1">
            <a:spLocks/>
          </p:cNvSpPr>
          <p:nvPr/>
        </p:nvSpPr>
        <p:spPr bwMode="auto">
          <a:xfrm>
            <a:off x="101600" y="1067100"/>
            <a:ext cx="5842000" cy="236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Compare C.I. flows and </a:t>
            </a:r>
            <a:r>
              <a:rPr lang="en-US" kern="0" dirty="0" err="1"/>
              <a:t>VarXZ</a:t>
            </a:r>
            <a:r>
              <a:rPr lang="en-US" kern="0" dirty="0"/>
              <a:t> simultaneously with predictions from </a:t>
            </a:r>
            <a:r>
              <a:rPr lang="en-US" kern="0" dirty="0" err="1"/>
              <a:t>ImQMD</a:t>
            </a:r>
            <a:r>
              <a:rPr lang="en-US" kern="0" dirty="0"/>
              <a:t>-Sky. </a:t>
            </a:r>
          </a:p>
          <a:p>
            <a:r>
              <a:rPr lang="en-US" kern="0" dirty="0"/>
              <a:t>Parameters to vary: S</a:t>
            </a:r>
            <a:r>
              <a:rPr lang="en-US" kern="0" baseline="-25000" dirty="0"/>
              <a:t>0</a:t>
            </a:r>
            <a:r>
              <a:rPr lang="en-US" kern="0" dirty="0"/>
              <a:t>, L, </a:t>
            </a:r>
            <a:r>
              <a:rPr lang="en-US" kern="0" dirty="0" err="1"/>
              <a:t>m</a:t>
            </a:r>
            <a:r>
              <a:rPr lang="en-US" kern="0" baseline="-25000" dirty="0" err="1"/>
              <a:t>s</a:t>
            </a:r>
            <a:r>
              <a:rPr lang="en-US" kern="0" dirty="0"/>
              <a:t>/</a:t>
            </a:r>
            <a:r>
              <a:rPr lang="en-US" kern="0" dirty="0" err="1"/>
              <a:t>m</a:t>
            </a:r>
            <a:r>
              <a:rPr lang="en-US" kern="0" baseline="-25000" dirty="0" err="1"/>
              <a:t>N</a:t>
            </a:r>
            <a:r>
              <a:rPr lang="en-US" kern="0" dirty="0"/>
              <a:t>, m</a:t>
            </a:r>
            <a:r>
              <a:rPr lang="en-US" kern="0" baseline="-25000" dirty="0"/>
              <a:t>v</a:t>
            </a:r>
            <a:r>
              <a:rPr lang="en-US" kern="0" dirty="0"/>
              <a:t>/</a:t>
            </a:r>
            <a:r>
              <a:rPr lang="en-US" kern="0" dirty="0" err="1"/>
              <a:t>m</a:t>
            </a:r>
            <a:r>
              <a:rPr lang="en-US" kern="0" baseline="-25000" dirty="0" err="1"/>
              <a:t>N</a:t>
            </a:r>
            <a:r>
              <a:rPr lang="en-US" kern="0" dirty="0"/>
              <a:t>, </a:t>
            </a:r>
            <a:r>
              <a:rPr lang="el-GR" kern="0" dirty="0"/>
              <a:t>η</a:t>
            </a:r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r>
              <a:rPr lang="en-US" kern="0" dirty="0"/>
              <a:t>Prior from pion ratio analysis.</a:t>
            </a:r>
          </a:p>
        </p:txBody>
      </p:sp>
      <p:pic>
        <p:nvPicPr>
          <p:cNvPr id="12" name="Picture 11" descr="A picture containing font, white, line, handwriting&#10;&#10;Description automatically generated">
            <a:extLst>
              <a:ext uri="{FF2B5EF4-FFF2-40B4-BE49-F238E27FC236}">
                <a16:creationId xmlns:a16="http://schemas.microsoft.com/office/drawing/2014/main" id="{29887101-A42A-52CE-9E67-A9E0E58F4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2583394"/>
            <a:ext cx="2743200" cy="681540"/>
          </a:xfrm>
          <a:prstGeom prst="rect">
            <a:avLst/>
          </a:prstGeom>
        </p:spPr>
      </p:pic>
      <p:pic>
        <p:nvPicPr>
          <p:cNvPr id="5" name="Picture 4" descr="A picture containing text, font, handwriting, diagram&#10;&#10;Description automatically generated">
            <a:extLst>
              <a:ext uri="{FF2B5EF4-FFF2-40B4-BE49-F238E27FC236}">
                <a16:creationId xmlns:a16="http://schemas.microsoft.com/office/drawing/2014/main" id="{0D9F65CB-E144-AA4E-2D1F-598A0860D1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126" b="10859"/>
          <a:stretch/>
        </p:blipFill>
        <p:spPr>
          <a:xfrm>
            <a:off x="457200" y="2471920"/>
            <a:ext cx="2438400" cy="95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30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C65E20-7843-BE8C-DBCA-994380D62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on flow and </a:t>
            </a:r>
            <a:r>
              <a:rPr lang="en-US" dirty="0" err="1"/>
              <a:t>VarXZ</a:t>
            </a:r>
            <a:r>
              <a:rPr lang="en-US" dirty="0"/>
              <a:t> analysis with </a:t>
            </a:r>
            <a:r>
              <a:rPr lang="en-US" dirty="0" err="1"/>
              <a:t>ImQMD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2D3A7-C307-85BD-6575-F45938E2C9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2F32F448-BF55-CF28-27F8-9EA472300F5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01600" y="1067100"/>
                <a:ext cx="12090400" cy="5105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178" indent="-180178" algn="l" defTabSz="803293" rtl="0" eaLnBrk="1" fontAlgn="base" hangingPunct="1">
                  <a:lnSpc>
                    <a:spcPct val="90000"/>
                  </a:lnSpc>
                  <a:spcBef>
                    <a:spcPts val="1206"/>
                  </a:spcBef>
                  <a:spcAft>
                    <a:spcPct val="0"/>
                  </a:spcAft>
                  <a:buSzPct val="100000"/>
                  <a:buFont typeface="Wingdings" pitchFamily="2" charset="2"/>
                  <a:buChar char="§"/>
                  <a:defRPr sz="2200">
                    <a:solidFill>
                      <a:srgbClr val="064308"/>
                    </a:solidFill>
                    <a:latin typeface="Arial" charset="0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363359" indent="-151650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/>
                  </a:defRPr>
                </a:lvl2pPr>
                <a:lvl3pPr marL="591584" indent="-160658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Lucida Grande" charset="0"/>
                  <a:buChar char="»"/>
                  <a:defRPr sz="1800">
                    <a:solidFill>
                      <a:schemeClr val="tx1"/>
                    </a:solidFill>
                    <a:latin typeface="Arial" charset="0"/>
                    <a:ea typeface="ヒラギノ角ゴ Pro W3" pitchFamily="-111" charset="-128"/>
                    <a:cs typeface="ヒラギノ角ゴ Pro W3" pitchFamily="-111" charset="-128"/>
                  </a:defRPr>
                </a:lvl3pPr>
                <a:lvl4pPr marL="728219" indent="-133632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4pPr>
                <a:lvl5pPr marL="1002991" indent="-180178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Lucida Grande" charset="0"/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5pPr>
                <a:lvl6pPr marL="2223294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6pPr>
                <a:lvl7pPr marL="2680333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7pPr>
                <a:lvl8pPr marL="3137372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8pPr>
                <a:lvl9pPr marL="3594407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9pPr>
              </a:lstStyle>
              <a:p>
                <a:r>
                  <a:rPr lang="en-US" kern="0" dirty="0"/>
                  <a:t>Conclusion 1: Not very sensitive to S</a:t>
                </a:r>
                <a:r>
                  <a:rPr lang="en-US" kern="0" baseline="-25000" dirty="0"/>
                  <a:t>0</a:t>
                </a:r>
                <a:r>
                  <a:rPr lang="en-US" kern="0" dirty="0"/>
                  <a:t> and L, but tight constraint on </a:t>
                </a:r>
                <a:r>
                  <a:rPr lang="en-US" kern="0" dirty="0" err="1"/>
                  <a:t>m</a:t>
                </a:r>
                <a:r>
                  <a:rPr lang="en-US" kern="0" baseline="-25000" dirty="0" err="1"/>
                  <a:t>s</a:t>
                </a:r>
                <a:r>
                  <a:rPr lang="en-US" kern="0" dirty="0"/>
                  <a:t>/</a:t>
                </a:r>
                <a:r>
                  <a:rPr lang="en-US" kern="0" dirty="0" err="1"/>
                  <a:t>m</a:t>
                </a:r>
                <a:r>
                  <a:rPr lang="en-US" kern="0" baseline="-25000" dirty="0" err="1"/>
                  <a:t>N</a:t>
                </a:r>
                <a:r>
                  <a:rPr lang="en-US" kern="0" dirty="0"/>
                  <a:t>, m</a:t>
                </a:r>
                <a:r>
                  <a:rPr lang="en-US" kern="0" baseline="-25000" dirty="0"/>
                  <a:t>v</a:t>
                </a:r>
                <a:r>
                  <a:rPr lang="en-US" kern="0" dirty="0"/>
                  <a:t>/</a:t>
                </a:r>
                <a:r>
                  <a:rPr lang="en-US" kern="0" dirty="0" err="1"/>
                  <a:t>m</a:t>
                </a:r>
                <a:r>
                  <a:rPr lang="en-US" kern="0" baseline="-25000" dirty="0" err="1"/>
                  <a:t>N</a:t>
                </a:r>
                <a:r>
                  <a:rPr lang="en-US" kern="0" dirty="0"/>
                  <a:t>, </a:t>
                </a:r>
                <a:r>
                  <a:rPr lang="el-GR" kern="0" dirty="0"/>
                  <a:t>η</a:t>
                </a:r>
                <a:endParaRPr lang="en-US" kern="0" dirty="0"/>
              </a:p>
              <a:p>
                <a:r>
                  <a:rPr lang="en-US" kern="0" dirty="0"/>
                  <a:t>Conclusion 2: Can be converted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𝑛𝑝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=−0.08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±0.07</m:t>
                    </m:r>
                  </m:oMath>
                </a14:m>
                <a:r>
                  <a:rPr lang="en-US" kern="0" dirty="0"/>
                  <a:t>. </a:t>
                </a:r>
              </a:p>
              <a:p>
                <a:r>
                  <a:rPr lang="en-US" kern="0" dirty="0"/>
                  <a:t>Model dependence not well understood, but with future endeavor, this value of effective mass splitting can be imposed on constraint from pion ratios to improve constraint on L</a:t>
                </a:r>
                <a:endParaRPr lang="el-GR" kern="0" dirty="0"/>
              </a:p>
              <a:p>
                <a:endParaRPr lang="en-US" kern="0" dirty="0"/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2F32F448-BF55-CF28-27F8-9EA472300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600" y="1067100"/>
                <a:ext cx="12090400" cy="5105100"/>
              </a:xfrm>
              <a:prstGeom prst="rect">
                <a:avLst/>
              </a:prstGeom>
              <a:blipFill>
                <a:blip r:embed="rId2"/>
                <a:stretch>
                  <a:fillRect l="-1311" t="-22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9492FA6-D37C-30D4-5921-D0985A00F7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518618"/>
              </p:ext>
            </p:extLst>
          </p:nvPr>
        </p:nvGraphicFramePr>
        <p:xfrm>
          <a:off x="2895600" y="2952857"/>
          <a:ext cx="3832466" cy="2981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776000" imgH="6048000" progId="AcroExch.Document.2017">
                  <p:embed/>
                </p:oleObj>
              </mc:Choice>
              <mc:Fallback>
                <p:oleObj name="Acrobat Document" r:id="rId3" imgW="7776000" imgH="6048000" progId="AcroExch.Document.2017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9492FA6-D37C-30D4-5921-D0985A00F7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5600" y="2952857"/>
                        <a:ext cx="3832466" cy="2981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8CAD6CB-B7E9-167A-254C-7BCB7B1A6678}"/>
              </a:ext>
            </a:extLst>
          </p:cNvPr>
          <p:cNvSpPr txBox="1"/>
          <p:nvPr/>
        </p:nvSpPr>
        <p:spPr>
          <a:xfrm>
            <a:off x="3435365" y="5742648"/>
            <a:ext cx="3575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J. Estee, et al., Phys. Rev. Lett. 126, 162701 (2021)</a:t>
            </a:r>
            <a:r>
              <a:rPr lang="en-US" sz="1000" dirty="0"/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8ACB2E-2001-7221-9DF9-08518B81D824}"/>
              </a:ext>
            </a:extLst>
          </p:cNvPr>
          <p:cNvSpPr/>
          <p:nvPr/>
        </p:nvSpPr>
        <p:spPr>
          <a:xfrm>
            <a:off x="3505200" y="4267200"/>
            <a:ext cx="3124200" cy="5334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8C18CE-373E-7B0C-7317-2660083DF292}"/>
              </a:ext>
            </a:extLst>
          </p:cNvPr>
          <p:cNvSpPr txBox="1"/>
          <p:nvPr/>
        </p:nvSpPr>
        <p:spPr>
          <a:xfrm>
            <a:off x="7010400" y="34290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General idea. </a:t>
            </a:r>
            <a:r>
              <a:rPr lang="en-US" b="1" i="1" dirty="0">
                <a:solidFill>
                  <a:srgbClr val="FF0000"/>
                </a:solidFill>
              </a:rPr>
              <a:t>Not valid</a:t>
            </a:r>
            <a:r>
              <a:rPr lang="en-US" b="1" i="1" dirty="0"/>
              <a:t> </a:t>
            </a:r>
            <a:r>
              <a:rPr lang="en-US" dirty="0"/>
              <a:t>now since pion analysis uses </a:t>
            </a:r>
            <a:r>
              <a:rPr lang="en-US" dirty="0" err="1"/>
              <a:t>dcQMD</a:t>
            </a:r>
            <a:r>
              <a:rPr lang="en-US" dirty="0"/>
              <a:t> instead of </a:t>
            </a:r>
            <a:r>
              <a:rPr lang="en-US" dirty="0" err="1"/>
              <a:t>ImQMD</a:t>
            </a:r>
            <a:r>
              <a:rPr lang="en-US" dirty="0"/>
              <a:t>-Sky.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6EF1D4-E8C2-D26E-A214-F6ABC6AB8DEF}"/>
              </a:ext>
            </a:extLst>
          </p:cNvPr>
          <p:cNvCxnSpPr/>
          <p:nvPr/>
        </p:nvCxnSpPr>
        <p:spPr>
          <a:xfrm>
            <a:off x="4191000" y="4443434"/>
            <a:ext cx="0" cy="10036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86BBAD4-8FCE-C809-F755-DE8851E57AE0}"/>
              </a:ext>
            </a:extLst>
          </p:cNvPr>
          <p:cNvCxnSpPr/>
          <p:nvPr/>
        </p:nvCxnSpPr>
        <p:spPr>
          <a:xfrm>
            <a:off x="5334000" y="4443434"/>
            <a:ext cx="0" cy="10036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8AB0DFD-8164-6C7E-3AF9-F7BE19F9A245}"/>
              </a:ext>
            </a:extLst>
          </p:cNvPr>
          <p:cNvSpPr txBox="1"/>
          <p:nvPr/>
        </p:nvSpPr>
        <p:spPr>
          <a:xfrm>
            <a:off x="4475018" y="436569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735202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1C96EBB5-1D1E-D16A-903B-63D43A012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6061" y="2057400"/>
            <a:ext cx="5835950" cy="332757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4034F3-3024-99D9-AA04-0C8EE0F4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“Prediction” on </a:t>
            </a:r>
            <a:r>
              <a:rPr lang="en-US" dirty="0" err="1"/>
              <a:t>Au+Au</a:t>
            </a:r>
            <a:r>
              <a:rPr lang="en-US" dirty="0"/>
              <a:t> and Xe + 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693FF-8A79-3DE0-FED3-AE5B35E522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E0A693A-FA6B-30AF-AE54-261B58D8A3AE}"/>
              </a:ext>
            </a:extLst>
          </p:cNvPr>
          <p:cNvSpPr txBox="1">
            <a:spLocks/>
          </p:cNvSpPr>
          <p:nvPr/>
        </p:nvSpPr>
        <p:spPr bwMode="auto">
          <a:xfrm>
            <a:off x="101600" y="1067100"/>
            <a:ext cx="5842000" cy="236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Calculate </a:t>
            </a:r>
            <a:r>
              <a:rPr lang="en-US" kern="0" dirty="0" err="1"/>
              <a:t>VarXZ</a:t>
            </a:r>
            <a:r>
              <a:rPr lang="en-US" kern="0" dirty="0"/>
              <a:t> with </a:t>
            </a:r>
            <a:r>
              <a:rPr lang="en-US" kern="0" dirty="0" err="1"/>
              <a:t>ImQMD</a:t>
            </a:r>
            <a:r>
              <a:rPr lang="en-US" kern="0" dirty="0"/>
              <a:t>-Sky on Au + Au and Xe + Cs at 250 </a:t>
            </a:r>
            <a:r>
              <a:rPr lang="en-US" kern="0" dirty="0" err="1"/>
              <a:t>AMeV</a:t>
            </a:r>
            <a:r>
              <a:rPr lang="en-US" kern="0" dirty="0"/>
              <a:t> with the best fitted </a:t>
            </a:r>
            <a:r>
              <a:rPr lang="en-US" kern="0" dirty="0" err="1"/>
              <a:t>EoS</a:t>
            </a:r>
            <a:r>
              <a:rPr lang="en-US" kern="0" dirty="0"/>
              <a:t> parameters.</a:t>
            </a:r>
          </a:p>
          <a:p>
            <a:pPr lvl="1"/>
            <a:r>
              <a:rPr lang="en-US" kern="0" dirty="0"/>
              <a:t>S</a:t>
            </a:r>
            <a:r>
              <a:rPr lang="en-US" kern="0" baseline="-25000" dirty="0"/>
              <a:t>0</a:t>
            </a:r>
            <a:r>
              <a:rPr lang="en-US" kern="0" dirty="0"/>
              <a:t>= 36 MeV</a:t>
            </a:r>
          </a:p>
          <a:p>
            <a:pPr lvl="1"/>
            <a:r>
              <a:rPr lang="en-US" kern="0" dirty="0"/>
              <a:t>L = 76 MeV</a:t>
            </a:r>
          </a:p>
          <a:p>
            <a:pPr lvl="1"/>
            <a:r>
              <a:rPr lang="en-US" kern="0" dirty="0" err="1"/>
              <a:t>m</a:t>
            </a:r>
            <a:r>
              <a:rPr lang="en-US" kern="0" baseline="-25000" dirty="0" err="1"/>
              <a:t>s</a:t>
            </a:r>
            <a:r>
              <a:rPr lang="en-US" kern="0" dirty="0"/>
              <a:t>/</a:t>
            </a:r>
            <a:r>
              <a:rPr lang="en-US" kern="0" dirty="0" err="1"/>
              <a:t>m</a:t>
            </a:r>
            <a:r>
              <a:rPr lang="en-US" kern="0" baseline="-25000" dirty="0" err="1"/>
              <a:t>N</a:t>
            </a:r>
            <a:r>
              <a:rPr lang="en-US" kern="0" dirty="0"/>
              <a:t>= 0.84</a:t>
            </a:r>
          </a:p>
          <a:p>
            <a:pPr lvl="1"/>
            <a:r>
              <a:rPr lang="en-US" kern="0" dirty="0"/>
              <a:t>m</a:t>
            </a:r>
            <a:r>
              <a:rPr lang="en-US" kern="0" baseline="-25000" dirty="0"/>
              <a:t>v</a:t>
            </a:r>
            <a:r>
              <a:rPr lang="en-US" kern="0" dirty="0"/>
              <a:t>/</a:t>
            </a:r>
            <a:r>
              <a:rPr lang="en-US" kern="0" dirty="0" err="1"/>
              <a:t>m</a:t>
            </a:r>
            <a:r>
              <a:rPr lang="en-US" kern="0" baseline="-25000" dirty="0" err="1"/>
              <a:t>N</a:t>
            </a:r>
            <a:r>
              <a:rPr lang="en-US" kern="0" dirty="0"/>
              <a:t>= 0.89</a:t>
            </a:r>
          </a:p>
          <a:p>
            <a:pPr lvl="1"/>
            <a:r>
              <a:rPr lang="el-GR" kern="0" dirty="0"/>
              <a:t>η</a:t>
            </a:r>
            <a:r>
              <a:rPr lang="en-US" kern="0" dirty="0"/>
              <a:t> =  -0.01</a:t>
            </a:r>
          </a:p>
          <a:p>
            <a:r>
              <a:rPr lang="en-US" kern="0" dirty="0"/>
              <a:t>Good agreement with results from </a:t>
            </a:r>
            <a:r>
              <a:rPr lang="en-US" kern="0" dirty="0" err="1"/>
              <a:t>FOPI</a:t>
            </a:r>
            <a:r>
              <a:rPr lang="en-US" kern="0" dirty="0"/>
              <a:t> experiment.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794325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167470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in progress: Sensitivity study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6" name="Picture 5" descr="A picture containing text, diagram, line, font&#10;&#10;Description automatically generated">
            <a:extLst>
              <a:ext uri="{FF2B5EF4-FFF2-40B4-BE49-F238E27FC236}">
                <a16:creationId xmlns:a16="http://schemas.microsoft.com/office/drawing/2014/main" id="{0398A991-33CF-3E15-3B0C-80E6A8929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591" y="1335806"/>
            <a:ext cx="6362905" cy="418638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0DFC57EE-9F78-A0B6-AD61-E112CCF8288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01600" y="1067100"/>
                <a:ext cx="5842000" cy="2361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178" indent="-180178" algn="l" defTabSz="803293" rtl="0" eaLnBrk="1" fontAlgn="base" hangingPunct="1">
                  <a:lnSpc>
                    <a:spcPct val="90000"/>
                  </a:lnSpc>
                  <a:spcBef>
                    <a:spcPts val="1206"/>
                  </a:spcBef>
                  <a:spcAft>
                    <a:spcPct val="0"/>
                  </a:spcAft>
                  <a:buSzPct val="100000"/>
                  <a:buFont typeface="Wingdings" pitchFamily="2" charset="2"/>
                  <a:buChar char="§"/>
                  <a:defRPr sz="2200">
                    <a:solidFill>
                      <a:srgbClr val="064308"/>
                    </a:solidFill>
                    <a:latin typeface="Arial" charset="0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363359" indent="-151650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/>
                  </a:defRPr>
                </a:lvl2pPr>
                <a:lvl3pPr marL="591584" indent="-160658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Lucida Grande" charset="0"/>
                  <a:buChar char="»"/>
                  <a:defRPr sz="1800">
                    <a:solidFill>
                      <a:schemeClr val="tx1"/>
                    </a:solidFill>
                    <a:latin typeface="Arial" charset="0"/>
                    <a:ea typeface="ヒラギノ角ゴ Pro W3" pitchFamily="-111" charset="-128"/>
                    <a:cs typeface="ヒラギノ角ゴ Pro W3" pitchFamily="-111" charset="-128"/>
                  </a:defRPr>
                </a:lvl3pPr>
                <a:lvl4pPr marL="728219" indent="-133632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4pPr>
                <a:lvl5pPr marL="1002991" indent="-180178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Lucida Grande" charset="0"/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5pPr>
                <a:lvl6pPr marL="2223294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6pPr>
                <a:lvl7pPr marL="2680333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7pPr>
                <a:lvl8pPr marL="3137372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8pPr>
                <a:lvl9pPr marL="3594407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9pPr>
              </a:lstStyle>
              <a:p>
                <a:r>
                  <a:rPr lang="en-US" kern="0" dirty="0"/>
                  <a:t>Use prediction from </a:t>
                </a:r>
                <a:r>
                  <a:rPr lang="en-US" kern="0" dirty="0" err="1"/>
                  <a:t>ImQMD</a:t>
                </a:r>
                <a:r>
                  <a:rPr lang="en-US" kern="0" dirty="0"/>
                  <a:t>-Sky as if they are experimental data.</a:t>
                </a:r>
              </a:p>
              <a:p>
                <a:r>
                  <a:rPr lang="en-US" kern="0" dirty="0"/>
                  <a:t>Generated 15 random parameter sets for closure test.</a:t>
                </a:r>
              </a:p>
              <a:p>
                <a:pPr lvl="1"/>
                <a:r>
                  <a:rPr lang="en-US" kern="0" dirty="0"/>
                  <a:t>Observables: C.I.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C.I.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:r>
                  <a:rPr lang="en-US" dirty="0" err="1"/>
                  <a:t>VarXZ</a:t>
                </a:r>
                <a:r>
                  <a:rPr lang="en-US" dirty="0"/>
                  <a:t> </a:t>
                </a:r>
                <a:endParaRPr lang="en-US" kern="0" dirty="0"/>
              </a:p>
              <a:p>
                <a:r>
                  <a:rPr lang="en-US" kern="0" dirty="0"/>
                  <a:t>Also double as closure test to validate Bayesian analysis.</a:t>
                </a:r>
              </a:p>
              <a:p>
                <a:endParaRPr lang="en-US" kern="0" dirty="0"/>
              </a:p>
            </p:txBody>
          </p:sp>
        </mc:Choice>
        <mc:Fallback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0DFC57EE-9F78-A0B6-AD61-E112CCF82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600" y="1067100"/>
                <a:ext cx="5842000" cy="2361900"/>
              </a:xfrm>
              <a:prstGeom prst="rect">
                <a:avLst/>
              </a:prstGeom>
              <a:blipFill>
                <a:blip r:embed="rId3"/>
                <a:stretch>
                  <a:fillRect l="-2714" t="-4897" b="-95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5720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75831D-C1E0-4939-B342-B8EB13C33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77" y="3127776"/>
            <a:ext cx="11988800" cy="478624"/>
          </a:xfrm>
        </p:spPr>
        <p:txBody>
          <a:bodyPr/>
          <a:lstStyle/>
          <a:p>
            <a:r>
              <a:rPr lang="en-US" dirty="0"/>
              <a:t>Part 2: Multi-messenger constraints on nuclear matter </a:t>
            </a:r>
            <a:r>
              <a:rPr lang="en-US" dirty="0" err="1"/>
              <a:t>EoS</a:t>
            </a:r>
            <a:r>
              <a:rPr lang="en-US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D6D6B-6501-4ED9-B962-488F7CE1F4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Slide </a:t>
            </a:r>
            <a:fld id="{35AD4620-7552-4207-8973-898801ED212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C2B190F-60C2-EA41-C83B-27E552485A46}"/>
              </a:ext>
            </a:extLst>
          </p:cNvPr>
          <p:cNvSpPr txBox="1">
            <a:spLocks/>
          </p:cNvSpPr>
          <p:nvPr/>
        </p:nvSpPr>
        <p:spPr bwMode="auto">
          <a:xfrm>
            <a:off x="171865" y="4419600"/>
            <a:ext cx="11988800" cy="9119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>
            <a:lvl1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kern="0" dirty="0">
                <a:solidFill>
                  <a:srgbClr val="FF0000"/>
                </a:solidFill>
              </a:rPr>
              <a:t>Will use n and </a:t>
            </a:r>
            <a:r>
              <a:rPr lang="el-GR" kern="0" dirty="0">
                <a:solidFill>
                  <a:srgbClr val="FF0000"/>
                </a:solidFill>
              </a:rPr>
              <a:t>ρ</a:t>
            </a:r>
            <a:r>
              <a:rPr lang="en-US" kern="0" dirty="0">
                <a:solidFill>
                  <a:srgbClr val="FF0000"/>
                </a:solidFill>
              </a:rPr>
              <a:t> interchangeably to denote baryon number density</a:t>
            </a:r>
          </a:p>
        </p:txBody>
      </p:sp>
    </p:spTree>
    <p:extLst>
      <p:ext uri="{BB962C8B-B14F-4D97-AF65-F5344CB8AC3E}">
        <p14:creationId xmlns:p14="http://schemas.microsoft.com/office/powerpoint/2010/main" val="2559744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6BC665-CCB1-412C-2741-3A8A129C1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terrestrial experiment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7A937F-E9E8-6DE1-03E2-8C3A1C1230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0366D-5064-CAD7-E130-E3A5B3F0FA89}"/>
              </a:ext>
            </a:extLst>
          </p:cNvPr>
          <p:cNvSpPr txBox="1"/>
          <p:nvPr/>
        </p:nvSpPr>
        <p:spPr>
          <a:xfrm>
            <a:off x="6108819" y="5257800"/>
            <a:ext cx="8837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W.G</a:t>
            </a:r>
            <a:r>
              <a:rPr lang="en-US" sz="1800" dirty="0"/>
              <a:t>. Lynch, Physics Letters B 137098 (2022).</a:t>
            </a:r>
            <a:endParaRPr lang="en-US" dirty="0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1F78564C-53C8-E5DC-D774-2615A9088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602"/>
          <a:stretch/>
        </p:blipFill>
        <p:spPr>
          <a:xfrm>
            <a:off x="6108819" y="1078907"/>
            <a:ext cx="5157888" cy="3202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1AA5A0-D35A-02CB-CD28-E0733263A871}"/>
              </a:ext>
            </a:extLst>
          </p:cNvPr>
          <p:cNvSpPr txBox="1"/>
          <p:nvPr/>
        </p:nvSpPr>
        <p:spPr>
          <a:xfrm>
            <a:off x="6553200" y="428117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Choice of measurements will be elaborated on Rohit’s talk.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D0F67A-1D9A-54AD-A369-D8B7223A4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6" descr="Diagram&#10;&#10;Description automatically generated with low confidence">
            <a:extLst>
              <a:ext uri="{FF2B5EF4-FFF2-40B4-BE49-F238E27FC236}">
                <a16:creationId xmlns:a16="http://schemas.microsoft.com/office/drawing/2014/main" id="{B28F5061-ABDF-59A1-562F-3757051D96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" r="66299" b="-1"/>
          <a:stretch/>
        </p:blipFill>
        <p:spPr bwMode="auto">
          <a:xfrm>
            <a:off x="1219200" y="1067100"/>
            <a:ext cx="2910876" cy="501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4404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9022D2-B82F-CF1F-DE01-9B5D50F36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and neutron star Equation of State (</a:t>
            </a:r>
            <a:r>
              <a:rPr lang="en-US" dirty="0" err="1"/>
              <a:t>EoS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5718F-D45E-98FA-36C1-7B0607AA89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AutoShape 2" descr="Neutron Star">
            <a:extLst>
              <a:ext uri="{FF2B5EF4-FFF2-40B4-BE49-F238E27FC236}">
                <a16:creationId xmlns:a16="http://schemas.microsoft.com/office/drawing/2014/main" id="{9CCC6234-8BCA-11F7-5B32-6FE92E3D252F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D5CB66-0FC8-F43D-CF14-59528A59E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95" r="21636"/>
          <a:stretch/>
        </p:blipFill>
        <p:spPr>
          <a:xfrm>
            <a:off x="680019" y="1322780"/>
            <a:ext cx="2830962" cy="2650340"/>
          </a:xfrm>
          <a:prstGeom prst="rect">
            <a:avLst/>
          </a:prstGeom>
        </p:spPr>
      </p:pic>
      <p:pic>
        <p:nvPicPr>
          <p:cNvPr id="1030" name="Picture 6" descr="Atomic nucleus - Wikipedia">
            <a:extLst>
              <a:ext uri="{FF2B5EF4-FFF2-40B4-BE49-F238E27FC236}">
                <a16:creationId xmlns:a16="http://schemas.microsoft.com/office/drawing/2014/main" id="{09413BEE-E8E9-CF54-88C4-925068FC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181" y="1212479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762654-7FAC-495B-67C8-F83663487F1D}"/>
              </a:ext>
            </a:extLst>
          </p:cNvPr>
          <p:cNvSpPr txBox="1"/>
          <p:nvPr/>
        </p:nvSpPr>
        <p:spPr>
          <a:xfrm>
            <a:off x="3124200" y="3897842"/>
            <a:ext cx="63758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Described by similar (!) equation of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Observations from both the nucleus and neutron stars can be used to constrain nuclear matter </a:t>
            </a:r>
            <a:r>
              <a:rPr lang="en-US" sz="2800" dirty="0" err="1"/>
              <a:t>EoS</a:t>
            </a:r>
            <a:r>
              <a:rPr lang="en-US" sz="2800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Arrow: Left-Right-Up 9">
            <a:extLst>
              <a:ext uri="{FF2B5EF4-FFF2-40B4-BE49-F238E27FC236}">
                <a16:creationId xmlns:a16="http://schemas.microsoft.com/office/drawing/2014/main" id="{B2D8C738-A91E-5B58-2FB1-11296E96DE47}"/>
              </a:ext>
            </a:extLst>
          </p:cNvPr>
          <p:cNvSpPr/>
          <p:nvPr/>
        </p:nvSpPr>
        <p:spPr>
          <a:xfrm rot="10800000">
            <a:off x="3853881" y="1951136"/>
            <a:ext cx="4343400" cy="1650387"/>
          </a:xfrm>
          <a:prstGeom prst="leftRightUpArrow">
            <a:avLst>
              <a:gd name="adj1" fmla="val 8639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51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CE4766-E576-3622-C4F5-5853A4F2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Astronomical observation of NS properties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D4F85-CAC5-0107-3AB8-962A8FF415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F611EC43-A8BC-CE06-985C-205260216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"/>
          <a:stretch/>
        </p:blipFill>
        <p:spPr>
          <a:xfrm>
            <a:off x="381000" y="1340128"/>
            <a:ext cx="7086600" cy="1393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D129B9-C3CB-FB89-C88E-109A1EA42C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3279114"/>
            <a:ext cx="5666542" cy="2220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490C9C-3268-4D07-4D29-1FF7BEEFE993}"/>
              </a:ext>
            </a:extLst>
          </p:cNvPr>
          <p:cNvSpPr txBox="1"/>
          <p:nvPr/>
        </p:nvSpPr>
        <p:spPr>
          <a:xfrm>
            <a:off x="6629400" y="3810000"/>
            <a:ext cx="546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Deformability from gravitation wave observation of NS merger</a:t>
            </a:r>
          </a:p>
        </p:txBody>
      </p:sp>
    </p:spTree>
    <p:extLst>
      <p:ext uri="{BB962C8B-B14F-4D97-AF65-F5344CB8AC3E}">
        <p14:creationId xmlns:p14="http://schemas.microsoft.com/office/powerpoint/2010/main" val="107560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CE4766-E576-3622-C4F5-5853A4F2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Astronomical observation of NS properties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D4F85-CAC5-0107-3AB8-962A8FF415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F611EC43-A8BC-CE06-985C-205260216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"/>
          <a:stretch/>
        </p:blipFill>
        <p:spPr>
          <a:xfrm>
            <a:off x="381000" y="1340128"/>
            <a:ext cx="7086600" cy="1393042"/>
          </a:xfrm>
          <a:prstGeom prst="rect">
            <a:avLst/>
          </a:prstGeom>
        </p:spPr>
      </p:pic>
      <p:pic>
        <p:nvPicPr>
          <p:cNvPr id="2" name="Picture 4" descr="NASA's NICER Delivers Best-ever Pulsar Measurements, 1st Surface Map | NASA">
            <a:extLst>
              <a:ext uri="{FF2B5EF4-FFF2-40B4-BE49-F238E27FC236}">
                <a16:creationId xmlns:a16="http://schemas.microsoft.com/office/drawing/2014/main" id="{6588A102-BA77-B4E8-D093-939062589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3352800"/>
            <a:ext cx="4826098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athletic game, sport, racquetball&#10;&#10;Description automatically generated">
            <a:extLst>
              <a:ext uri="{FF2B5EF4-FFF2-40B4-BE49-F238E27FC236}">
                <a16:creationId xmlns:a16="http://schemas.microsoft.com/office/drawing/2014/main" id="{4DBFD3E8-35DC-C529-996E-EF6966B7F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1066800"/>
            <a:ext cx="4260273" cy="46445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402A62-451A-A496-91DB-5C46AFA6A218}"/>
              </a:ext>
            </a:extLst>
          </p:cNvPr>
          <p:cNvSpPr txBox="1"/>
          <p:nvPr/>
        </p:nvSpPr>
        <p:spPr>
          <a:xfrm>
            <a:off x="8305800" y="5711334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Astrophysical Journal Letters, 887:L21 (60pp), 2019 December 10</a:t>
            </a:r>
          </a:p>
        </p:txBody>
      </p:sp>
    </p:spTree>
    <p:extLst>
      <p:ext uri="{BB962C8B-B14F-4D97-AF65-F5344CB8AC3E}">
        <p14:creationId xmlns:p14="http://schemas.microsoft.com/office/powerpoint/2010/main" val="113236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CE4766-E576-3622-C4F5-5853A4F2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Astronomical observation of NS properties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D4F85-CAC5-0107-3AB8-962A8FF415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F611EC43-A8BC-CE06-985C-205260216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"/>
          <a:stretch/>
        </p:blipFill>
        <p:spPr>
          <a:xfrm>
            <a:off x="381000" y="1340128"/>
            <a:ext cx="7086600" cy="1393042"/>
          </a:xfrm>
          <a:prstGeom prst="rect">
            <a:avLst/>
          </a:prstGeom>
        </p:spPr>
      </p:pic>
      <p:pic>
        <p:nvPicPr>
          <p:cNvPr id="2" name="Picture 4" descr="NASA's NICER Delivers Best-ever Pulsar Measurements, 1st Surface Map | NASA">
            <a:extLst>
              <a:ext uri="{FF2B5EF4-FFF2-40B4-BE49-F238E27FC236}">
                <a16:creationId xmlns:a16="http://schemas.microsoft.com/office/drawing/2014/main" id="{6588A102-BA77-B4E8-D093-939062589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3352800"/>
            <a:ext cx="4826098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athletic game, sport, racquetball&#10;&#10;Description automatically generated">
            <a:extLst>
              <a:ext uri="{FF2B5EF4-FFF2-40B4-BE49-F238E27FC236}">
                <a16:creationId xmlns:a16="http://schemas.microsoft.com/office/drawing/2014/main" id="{4DBFD3E8-35DC-C529-996E-EF6966B7F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1066800"/>
            <a:ext cx="4260273" cy="46445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402A62-451A-A496-91DB-5C46AFA6A218}"/>
              </a:ext>
            </a:extLst>
          </p:cNvPr>
          <p:cNvSpPr txBox="1"/>
          <p:nvPr/>
        </p:nvSpPr>
        <p:spPr>
          <a:xfrm>
            <a:off x="8305800" y="5711334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Astrophysical Journal Letters, 887:L21 (60pp), 2019 December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E6C7E5-2561-8B49-5957-F3B1FF40488B}"/>
                  </a:ext>
                </a:extLst>
              </p:cNvPr>
              <p:cNvSpPr txBox="1"/>
              <p:nvPr/>
            </p:nvSpPr>
            <p:spPr>
              <a:xfrm>
                <a:off x="6073833" y="2819400"/>
                <a:ext cx="2286000" cy="1774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Same set of NS observations. </a:t>
                </a:r>
              </a:p>
              <a:p>
                <a:endParaRPr lang="en-US" dirty="0"/>
              </a:p>
              <a:p>
                <a:r>
                  <a:rPr lang="en-US" dirty="0"/>
                  <a:t>Will consider both, but error bar scaled up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√2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E6C7E5-2561-8B49-5957-F3B1FF404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833" y="2819400"/>
                <a:ext cx="2286000" cy="1774973"/>
              </a:xfrm>
              <a:prstGeom prst="rect">
                <a:avLst/>
              </a:prstGeom>
              <a:blipFill>
                <a:blip r:embed="rId5"/>
                <a:stretch>
                  <a:fillRect l="-2133" t="-2062" b="-4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98C03282-97C4-216F-8E25-E4BF0B22892D}"/>
              </a:ext>
            </a:extLst>
          </p:cNvPr>
          <p:cNvSpPr/>
          <p:nvPr/>
        </p:nvSpPr>
        <p:spPr>
          <a:xfrm>
            <a:off x="381000" y="1752600"/>
            <a:ext cx="1600200" cy="457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9F203B-92F6-B50F-7136-03489EC50631}"/>
              </a:ext>
            </a:extLst>
          </p:cNvPr>
          <p:cNvSpPr/>
          <p:nvPr/>
        </p:nvSpPr>
        <p:spPr>
          <a:xfrm>
            <a:off x="381000" y="2209800"/>
            <a:ext cx="1600200" cy="381000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09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85FA904-7345-A2F3-446B-BDAE6B2E47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1600" y="1067100"/>
                <a:ext cx="7670800" cy="5027414"/>
              </a:xfrm>
            </p:spPr>
            <p:txBody>
              <a:bodyPr/>
              <a:lstStyle/>
              <a:p>
                <a:r>
                  <a:rPr lang="en-US" sz="2800" dirty="0"/>
                  <a:t>Use meta-modelling </a:t>
                </a:r>
                <a:r>
                  <a:rPr lang="en-US" sz="2800" dirty="0" err="1"/>
                  <a:t>EoS</a:t>
                </a:r>
                <a:r>
                  <a:rPr lang="en-US" sz="2800" dirty="0"/>
                  <a:t>. </a:t>
                </a:r>
              </a:p>
              <a:p>
                <a:pPr lvl="1"/>
                <a:r>
                  <a:rPr lang="en-US" sz="2800" dirty="0"/>
                  <a:t>The first four orders of derivatives with respect to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/>
                  <a:t> are independent of each other. </a:t>
                </a:r>
              </a:p>
              <a:p>
                <a:pPr lvl="1"/>
                <a:r>
                  <a:rPr lang="en-US" sz="2800" dirty="0"/>
                  <a:t>NOT a simple power law.</a:t>
                </a:r>
              </a:p>
              <a:p>
                <a:pPr lvl="1"/>
                <a:r>
                  <a:rPr lang="en-US" sz="2800" dirty="0"/>
                  <a:t>Can still be expanded in Taylor expansion around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800" dirty="0"/>
                  <a:t>,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𝑚𝑒𝑡𝑎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𝑠𝑎𝑡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𝑠𝑎𝑡</m:t>
                        </m:r>
                      </m:sub>
                    </m:sSub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𝑠𝑎𝑡</m:t>
                        </m:r>
                      </m:sub>
                    </m:sSub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𝑠𝑎𝑡</m:t>
                        </m:r>
                      </m:sub>
                    </m:sSub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endParaRPr lang="en-US" sz="2800" dirty="0"/>
              </a:p>
              <a:p>
                <a:pPr lvl="2"/>
                <a:r>
                  <a:rPr lang="en-US" sz="2800" dirty="0"/>
                  <a:t>Similar stories for symmetry energy term.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85FA904-7345-A2F3-446B-BDAE6B2E47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1600" y="1067100"/>
                <a:ext cx="7670800" cy="5027414"/>
              </a:xfrm>
              <a:blipFill>
                <a:blip r:embed="rId2"/>
                <a:stretch>
                  <a:fillRect l="-2623" t="-3030" r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443EC85-9984-C94B-5519-17F6CC307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EoS</a:t>
            </a:r>
            <a:r>
              <a:rPr lang="en-US" dirty="0"/>
              <a:t> in this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C58D7-FA19-7A38-B6E3-1867302A99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24AE98-7650-3703-4DA3-C45706C48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662" y="1905000"/>
            <a:ext cx="3547338" cy="31353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60C5F0-01B6-AA95-34A3-52E6F9B4AA4A}"/>
              </a:ext>
            </a:extLst>
          </p:cNvPr>
          <p:cNvSpPr txBox="1"/>
          <p:nvPr/>
        </p:nvSpPr>
        <p:spPr>
          <a:xfrm>
            <a:off x="9441201" y="2695347"/>
            <a:ext cx="146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Symmetric Nuclear Matter</a:t>
            </a:r>
          </a:p>
        </p:txBody>
      </p:sp>
    </p:spTree>
    <p:extLst>
      <p:ext uri="{BB962C8B-B14F-4D97-AF65-F5344CB8AC3E}">
        <p14:creationId xmlns:p14="http://schemas.microsoft.com/office/powerpoint/2010/main" val="4195378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2B301E-DC0C-66C5-EA49-9F139FCB0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Tolman-Oppenheimer-</a:t>
            </a:r>
            <a:r>
              <a:rPr lang="en-US" dirty="0" err="1"/>
              <a:t>Volkoff</a:t>
            </a:r>
            <a:r>
              <a:rPr lang="en-US" dirty="0"/>
              <a:t> (TOV) equation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Convert </a:t>
            </a:r>
            <a:r>
              <a:rPr lang="en-US" dirty="0" err="1"/>
              <a:t>EoS</a:t>
            </a:r>
            <a:r>
              <a:rPr lang="en-US" dirty="0"/>
              <a:t> to NS properties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DDE9CE-72AC-963E-D386-15878D342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Calculate astronomical predictions from nuclear </a:t>
            </a:r>
            <a:r>
              <a:rPr lang="en-US" dirty="0" err="1"/>
              <a:t>EoS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12223-01B7-F5BD-2B8F-9C3B0F2F52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B4EC1CAC-870C-AC9F-A848-E244748D8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75141"/>
            <a:ext cx="5025865" cy="1372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3575EA-831F-A8FA-A621-A1A367CAB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542" y="4114800"/>
            <a:ext cx="1994917" cy="1761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66EB6-734E-E85C-2EF9-75203F0FE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03" y="1600200"/>
            <a:ext cx="5353721" cy="4320868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1661EB3-3D0E-4D61-2FCE-2021FB67EA77}"/>
              </a:ext>
            </a:extLst>
          </p:cNvPr>
          <p:cNvSpPr/>
          <p:nvPr/>
        </p:nvSpPr>
        <p:spPr>
          <a:xfrm>
            <a:off x="4572000" y="5029200"/>
            <a:ext cx="1905000" cy="533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F2F08-D808-62D9-2561-650F2162BA4F}"/>
              </a:ext>
            </a:extLst>
          </p:cNvPr>
          <p:cNvSpPr txBox="1"/>
          <p:nvPr/>
        </p:nvSpPr>
        <p:spPr>
          <a:xfrm>
            <a:off x="4876800" y="43434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TOV equation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DE7501-9257-5C6D-EB7A-11F7F3ABA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32" y="4114800"/>
            <a:ext cx="2037659" cy="176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36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F1F8D9-2B81-861F-45EA-47DBC3657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analysis – Posterior of selected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FCB26-2008-4900-08A8-FC7731B38B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8E2F83-EFB1-0FE6-2A27-70E4D34642E4}"/>
              </a:ext>
            </a:extLst>
          </p:cNvPr>
          <p:cNvSpPr/>
          <p:nvPr/>
        </p:nvSpPr>
        <p:spPr>
          <a:xfrm>
            <a:off x="10515600" y="1579676"/>
            <a:ext cx="547342" cy="1392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3CBA1D9F-D424-DBD3-3C23-67A14D049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8848" y="1066800"/>
            <a:ext cx="6932716" cy="5027613"/>
          </a:xfrm>
        </p:spPr>
      </p:pic>
    </p:spTree>
    <p:extLst>
      <p:ext uri="{BB962C8B-B14F-4D97-AF65-F5344CB8AC3E}">
        <p14:creationId xmlns:p14="http://schemas.microsoft.com/office/powerpoint/2010/main" val="654745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F2B984-6B2C-DD5B-372C-51E97E311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Constrained </a:t>
            </a:r>
            <a:r>
              <a:rPr lang="en-US" dirty="0" err="1"/>
              <a:t>EoS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E418B-3776-CFA0-C900-21351034D0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8" name="Content Placeholder 7" descr="A picture containing text, diagram, screenshot, plot&#10;&#10;Description automatically generated">
            <a:extLst>
              <a:ext uri="{FF2B5EF4-FFF2-40B4-BE49-F238E27FC236}">
                <a16:creationId xmlns:a16="http://schemas.microsoft.com/office/drawing/2014/main" id="{909369A1-3F8F-6192-F809-F154A6708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9642" y="1066800"/>
            <a:ext cx="8991129" cy="5027613"/>
          </a:xfrm>
        </p:spPr>
      </p:pic>
    </p:spTree>
    <p:extLst>
      <p:ext uri="{BB962C8B-B14F-4D97-AF65-F5344CB8AC3E}">
        <p14:creationId xmlns:p14="http://schemas.microsoft.com/office/powerpoint/2010/main" val="3143082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7F8248-8583-C809-B1A3-A4C84D25E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Compiled a list of astronomical and terrestrial constraints.</a:t>
            </a:r>
          </a:p>
          <a:p>
            <a:r>
              <a:rPr lang="en-US" sz="2800" dirty="0"/>
              <a:t>Provided a systematic way to select </a:t>
            </a:r>
            <a:r>
              <a:rPr lang="en-US" sz="2800" dirty="0" err="1"/>
              <a:t>EoS</a:t>
            </a:r>
            <a:r>
              <a:rPr lang="en-US" sz="2800" dirty="0"/>
              <a:t> from constraints with Bayesian analysis.</a:t>
            </a:r>
          </a:p>
          <a:p>
            <a:r>
              <a:rPr lang="en-US" sz="2800" dirty="0"/>
              <a:t>More work are underway to study symmetry energy term at above 1.5ρ</a:t>
            </a:r>
            <a:r>
              <a:rPr lang="en-US" sz="2800" baseline="-25000" dirty="0"/>
              <a:t>0</a:t>
            </a:r>
            <a:r>
              <a:rPr lang="en-US" sz="2800" dirty="0"/>
              <a:t>.</a:t>
            </a:r>
          </a:p>
          <a:p>
            <a:r>
              <a:rPr lang="en-US" sz="2800" dirty="0"/>
              <a:t>More NS will be measured by LIGO and NICER in the future.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0128FA-86D2-42A2-D854-B646BA95F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27C6C-5E06-2156-5C8B-45D4074854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779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14568" r="9061" b="19767"/>
          <a:stretch/>
        </p:blipFill>
        <p:spPr>
          <a:xfrm>
            <a:off x="127611" y="166734"/>
            <a:ext cx="2040422" cy="1020211"/>
          </a:xfrm>
          <a:prstGeom prst="rect">
            <a:avLst/>
          </a:prstGeom>
        </p:spPr>
      </p:pic>
      <p:pic>
        <p:nvPicPr>
          <p:cNvPr id="38" name="Picture 6" descr="http://www.phy.ornl.gov/hribf/template/doe-logo-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333" y="5810377"/>
            <a:ext cx="2199847" cy="85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portalnikkei.com.br/wp-content/uploads/2013/02/MEXT_ES_iPS_cell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24577" y="5619741"/>
            <a:ext cx="1804136" cy="104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726218" y="84717"/>
            <a:ext cx="8727713" cy="5866095"/>
            <a:chOff x="100621" y="168488"/>
            <a:chExt cx="8727713" cy="5866095"/>
          </a:xfrm>
        </p:grpSpPr>
        <p:pic>
          <p:nvPicPr>
            <p:cNvPr id="28" name="Content Placeholder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4" r="8020" b="4201"/>
            <a:stretch/>
          </p:blipFill>
          <p:spPr>
            <a:xfrm>
              <a:off x="3800649" y="5177046"/>
              <a:ext cx="659747" cy="857537"/>
            </a:xfrm>
            <a:prstGeom prst="roundRect">
              <a:avLst>
                <a:gd name="adj" fmla="val 16667"/>
              </a:avLst>
            </a:prstGeom>
            <a:ln w="57150"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98649" y="2663549"/>
              <a:ext cx="629685" cy="839580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98399" y="168488"/>
              <a:ext cx="685968" cy="914624"/>
            </a:xfrm>
            <a:prstGeom prst="roundRect">
              <a:avLst>
                <a:gd name="adj" fmla="val 16667"/>
              </a:avLst>
            </a:prstGeom>
            <a:ln w="57150"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82890" y="381000"/>
              <a:ext cx="720134" cy="960178"/>
            </a:xfrm>
            <a:prstGeom prst="roundRect">
              <a:avLst>
                <a:gd name="adj" fmla="val 16667"/>
              </a:avLst>
            </a:prstGeom>
            <a:ln w="57150"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0133" y="1629951"/>
              <a:ext cx="639175" cy="8522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58388" y="408546"/>
              <a:ext cx="678815" cy="9050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1472" y="168488"/>
              <a:ext cx="685968" cy="914624"/>
            </a:xfrm>
            <a:prstGeom prst="roundRect">
              <a:avLst>
                <a:gd name="adj" fmla="val 16667"/>
              </a:avLst>
            </a:prstGeom>
            <a:ln w="57150"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9" cstate="email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colorTemperature colorTemp="7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3133" y="1626160"/>
              <a:ext cx="644860" cy="8598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1" cstate="email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198" y="899436"/>
              <a:ext cx="696125" cy="9428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6856" y="880777"/>
              <a:ext cx="717815" cy="980129"/>
            </a:xfrm>
            <a:prstGeom prst="roundRect">
              <a:avLst>
                <a:gd name="adj" fmla="val 16667"/>
              </a:avLst>
            </a:prstGeom>
            <a:ln w="57150"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34" name="Group 33"/>
            <p:cNvGrpSpPr/>
            <p:nvPr/>
          </p:nvGrpSpPr>
          <p:grpSpPr>
            <a:xfrm>
              <a:off x="4193913" y="1230959"/>
              <a:ext cx="773585" cy="1183800"/>
              <a:chOff x="3708066" y="1099894"/>
              <a:chExt cx="634362" cy="970750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23" cstate="email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8066" y="1099894"/>
                <a:ext cx="634362" cy="794938"/>
              </a:xfrm>
              <a:prstGeom prst="rect">
                <a:avLst/>
              </a:prstGeom>
            </p:spPr>
          </p:pic>
          <p:pic>
            <p:nvPicPr>
              <p:cNvPr id="42" name="Picture 2" descr="http://www.egr.msu.edu/beclub/msulogo.gif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3084" y="1875559"/>
                <a:ext cx="591498" cy="1950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3876" y="1547027"/>
              <a:ext cx="724332" cy="81125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5142" y="1578294"/>
              <a:ext cx="753390" cy="748719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45456" y="2658284"/>
              <a:ext cx="819509" cy="92547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338" y="3720758"/>
              <a:ext cx="835408" cy="83540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080" y="3715900"/>
              <a:ext cx="841514" cy="84512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997" y="2596567"/>
              <a:ext cx="884808" cy="88480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657" y="2703721"/>
              <a:ext cx="850720" cy="77096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32" cstate="email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008" y="2674209"/>
              <a:ext cx="642871" cy="808721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34" cstate="email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1000" y="2684870"/>
              <a:ext cx="590550" cy="787400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36" cstate="email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85563" y="2662587"/>
              <a:ext cx="609073" cy="812098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Oval 3"/>
            <p:cNvSpPr/>
            <p:nvPr/>
          </p:nvSpPr>
          <p:spPr>
            <a:xfrm>
              <a:off x="2362200" y="1138820"/>
              <a:ext cx="4364870" cy="38903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850" y="2662587"/>
              <a:ext cx="669145" cy="823498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4215" y="3676414"/>
              <a:ext cx="640285" cy="852233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856" y="4332036"/>
              <a:ext cx="717815" cy="936547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2890" y="4873727"/>
              <a:ext cx="720134" cy="88574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6" name="31969F40-8D36-40A2-A256-4D19EF2831D3" descr="2DD909E3-6C57-402E-BEE3-8349C1280E91@rarfadv"/>
            <p:cNvPicPr>
              <a:picLocks noChangeAspect="1" noChangeArrowheads="1"/>
            </p:cNvPicPr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21" y="2662587"/>
              <a:ext cx="659216" cy="823498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  <a:miter lim="800000"/>
              <a:headEnd/>
              <a:tailEnd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32697" y="4979014"/>
              <a:ext cx="696991" cy="8476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94" y="2586171"/>
            <a:ext cx="741840" cy="9281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23" y="4014299"/>
            <a:ext cx="876300" cy="87630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503760" y="6200818"/>
            <a:ext cx="5438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6"/>
              </a:rPr>
              <a:t>https://groups.nscl.msu.edu/hira/cosmic/SpiritTPC.html</a:t>
            </a:r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3300" y="4297379"/>
            <a:ext cx="685968" cy="835166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1872" y="3531379"/>
            <a:ext cx="784157" cy="900629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0457" y="5070698"/>
            <a:ext cx="677456" cy="872252"/>
          </a:xfrm>
          <a:prstGeom prst="roundRect">
            <a:avLst>
              <a:gd name="adj" fmla="val 16667"/>
            </a:avLst>
          </a:prstGeom>
          <a:ln w="57150"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87452" y="2574513"/>
            <a:ext cx="155329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solidFill>
                  <a:srgbClr val="FF0000"/>
                </a:solidFill>
              </a:rPr>
              <a:t>Masanori Kaneko</a:t>
            </a:r>
          </a:p>
          <a:p>
            <a:pPr algn="r"/>
            <a:r>
              <a:rPr lang="en-US" dirty="0" err="1">
                <a:solidFill>
                  <a:srgbClr val="FF0000"/>
                </a:solidFill>
              </a:rPr>
              <a:t>JungWoo</a:t>
            </a:r>
            <a:r>
              <a:rPr lang="en-US" dirty="0">
                <a:solidFill>
                  <a:srgbClr val="FF0000"/>
                </a:solidFill>
              </a:rPr>
              <a:t> Lee</a:t>
            </a:r>
          </a:p>
          <a:p>
            <a:pPr algn="r"/>
            <a:r>
              <a:rPr lang="en-US" dirty="0">
                <a:solidFill>
                  <a:srgbClr val="FF0000"/>
                </a:solidFill>
              </a:rPr>
              <a:t>Genie </a:t>
            </a:r>
            <a:r>
              <a:rPr lang="en-US" dirty="0" err="1">
                <a:solidFill>
                  <a:srgbClr val="FF0000"/>
                </a:solidFill>
              </a:rPr>
              <a:t>Jhang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537332" y="2410022"/>
            <a:ext cx="16653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Jon Barney</a:t>
            </a:r>
          </a:p>
          <a:p>
            <a:r>
              <a:rPr lang="en-US" dirty="0">
                <a:solidFill>
                  <a:srgbClr val="FF0000"/>
                </a:solidFill>
              </a:rPr>
              <a:t>Justin Estee</a:t>
            </a:r>
          </a:p>
          <a:p>
            <a:r>
              <a:rPr lang="en-US" dirty="0" err="1">
                <a:solidFill>
                  <a:srgbClr val="FF0000"/>
                </a:solidFill>
              </a:rPr>
              <a:t>Suwat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Tangwangchoen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711872" y="4515869"/>
            <a:ext cx="171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RenSheng</a:t>
            </a:r>
            <a:r>
              <a:rPr lang="en-US" dirty="0">
                <a:solidFill>
                  <a:srgbClr val="FF0000"/>
                </a:solidFill>
              </a:rPr>
              <a:t> Wang</a:t>
            </a:r>
          </a:p>
          <a:p>
            <a:r>
              <a:rPr lang="en-US" dirty="0">
                <a:solidFill>
                  <a:srgbClr val="FF0000"/>
                </a:solidFill>
              </a:rPr>
              <a:t>Tommy Tsang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157731" y="4490231"/>
            <a:ext cx="1401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Yan Zhang</a:t>
            </a:r>
          </a:p>
          <a:p>
            <a:pPr algn="r"/>
            <a:r>
              <a:rPr lang="en-US" dirty="0" err="1">
                <a:solidFill>
                  <a:srgbClr val="FF0000"/>
                </a:solidFill>
              </a:rPr>
              <a:t>Pawel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Lasko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961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04" y="2881112"/>
            <a:ext cx="5753417" cy="32284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4728" y="2196426"/>
            <a:ext cx="8240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Transport Models Evaluation Project</a:t>
            </a:r>
          </a:p>
        </p:txBody>
      </p:sp>
      <p:sp>
        <p:nvSpPr>
          <p:cNvPr id="7" name="Rectangle 6"/>
          <p:cNvSpPr/>
          <p:nvPr/>
        </p:nvSpPr>
        <p:spPr>
          <a:xfrm>
            <a:off x="1965831" y="3132811"/>
            <a:ext cx="393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Weekly Zoom meeting (Wed @8 AM)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73024" y="3479654"/>
            <a:ext cx="45627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Rev.C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93,044609 (2016).</a:t>
            </a:r>
          </a:p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Y.Zhang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Rev.C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97, 034625 (2018).</a:t>
            </a:r>
          </a:p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A.Ono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 100, 044617 (2019).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Colonna et al., PRC, 104, 024603 (2021).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Jhang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PL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813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136016 (2021).</a:t>
            </a:r>
          </a:p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Wolter et al., Code Description paper (in preparation).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39" y="-676951"/>
            <a:ext cx="10058400" cy="28132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31731" y="214169"/>
            <a:ext cx="141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Nusym2018 </a:t>
            </a:r>
          </a:p>
          <a:p>
            <a:r>
              <a:rPr lang="en-US" dirty="0">
                <a:solidFill>
                  <a:srgbClr val="0000FF"/>
                </a:solidFill>
              </a:rPr>
              <a:t>Busan, Korea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2054" y="2563186"/>
            <a:ext cx="176794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Maria Colonna</a:t>
            </a:r>
          </a:p>
          <a:p>
            <a:r>
              <a:rPr lang="en-US" dirty="0"/>
              <a:t>Dan </a:t>
            </a:r>
            <a:r>
              <a:rPr lang="en-US" dirty="0" err="1"/>
              <a:t>Cozma</a:t>
            </a:r>
            <a:endParaRPr lang="en-US" dirty="0"/>
          </a:p>
          <a:p>
            <a:r>
              <a:rPr lang="en-US" dirty="0" err="1"/>
              <a:t>Pawel</a:t>
            </a:r>
            <a:r>
              <a:rPr lang="en-US" dirty="0"/>
              <a:t> </a:t>
            </a:r>
            <a:r>
              <a:rPr lang="en-US" dirty="0" err="1"/>
              <a:t>Danielewicz</a:t>
            </a:r>
            <a:endParaRPr lang="en-US" dirty="0"/>
          </a:p>
          <a:p>
            <a:r>
              <a:rPr lang="en-US" dirty="0" err="1"/>
              <a:t>Natsumi</a:t>
            </a:r>
            <a:r>
              <a:rPr lang="en-US" dirty="0"/>
              <a:t> </a:t>
            </a:r>
            <a:r>
              <a:rPr lang="en-US" dirty="0" err="1"/>
              <a:t>Ikeno</a:t>
            </a:r>
            <a:endParaRPr lang="en-US" dirty="0"/>
          </a:p>
          <a:p>
            <a:r>
              <a:rPr lang="en-US" dirty="0" err="1"/>
              <a:t>CheMing</a:t>
            </a:r>
            <a:r>
              <a:rPr lang="en-US" dirty="0"/>
              <a:t> </a:t>
            </a:r>
            <a:r>
              <a:rPr lang="en-US" dirty="0" err="1"/>
              <a:t>Ko</a:t>
            </a:r>
            <a:endParaRPr lang="en-US" dirty="0"/>
          </a:p>
          <a:p>
            <a:r>
              <a:rPr lang="en-US" dirty="0"/>
              <a:t>Bill Lynch</a:t>
            </a:r>
          </a:p>
          <a:p>
            <a:r>
              <a:rPr lang="en-US" dirty="0"/>
              <a:t>Akira Ono</a:t>
            </a:r>
          </a:p>
          <a:p>
            <a:r>
              <a:rPr lang="en-US" dirty="0"/>
              <a:t>Jun Su</a:t>
            </a:r>
          </a:p>
          <a:p>
            <a:r>
              <a:rPr lang="en-US" dirty="0"/>
              <a:t>Betty Tsang</a:t>
            </a:r>
          </a:p>
          <a:p>
            <a:r>
              <a:rPr lang="en-US" dirty="0"/>
              <a:t>Hermann </a:t>
            </a:r>
            <a:r>
              <a:rPr lang="en-US" dirty="0" err="1"/>
              <a:t>Wolter</a:t>
            </a:r>
            <a:endParaRPr lang="en-US" dirty="0"/>
          </a:p>
          <a:p>
            <a:r>
              <a:rPr lang="en-US" dirty="0"/>
              <a:t>Jun </a:t>
            </a:r>
            <a:r>
              <a:rPr lang="en-US" dirty="0" err="1"/>
              <a:t>Xu</a:t>
            </a:r>
            <a:endParaRPr lang="en-US" dirty="0"/>
          </a:p>
          <a:p>
            <a:r>
              <a:rPr lang="en-US" dirty="0" err="1"/>
              <a:t>YingXun</a:t>
            </a:r>
            <a:r>
              <a:rPr lang="en-US" dirty="0"/>
              <a:t> Zhang</a:t>
            </a:r>
          </a:p>
          <a:p>
            <a:r>
              <a:rPr lang="en-US" dirty="0"/>
              <a:t>Zhen Zhang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795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7E5819-AFAC-416E-910D-D74308F9F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8128000" cy="5027414"/>
          </a:xfrm>
        </p:spPr>
        <p:txBody>
          <a:bodyPr/>
          <a:lstStyle/>
          <a:p>
            <a:r>
              <a:rPr lang="en-US" dirty="0"/>
              <a:t>Goal 1: Constraint high density part of symmetry energy term with S</a:t>
            </a:r>
            <a:r>
              <a:rPr lang="el-GR" dirty="0"/>
              <a:t>π</a:t>
            </a:r>
            <a:r>
              <a:rPr lang="en-US" dirty="0"/>
              <a:t>RIT experiment.</a:t>
            </a:r>
          </a:p>
          <a:p>
            <a:endParaRPr lang="en-US" dirty="0"/>
          </a:p>
          <a:p>
            <a:r>
              <a:rPr lang="en-US" dirty="0"/>
              <a:t>Goal 2: Combine multi-messenger constraints for a comprehensive understanding on nuclear matter equation of state (</a:t>
            </a:r>
            <a:r>
              <a:rPr lang="en-US" dirty="0" err="1"/>
              <a:t>EoS</a:t>
            </a:r>
            <a:r>
              <a:rPr lang="en-US" dirty="0"/>
              <a:t>).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75831D-C1E0-4939-B342-B8EB13C33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D6D6B-6501-4ED9-B962-488F7CE1F4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Slide </a:t>
            </a:r>
            <a:fld id="{35AD4620-7552-4207-8973-898801ED212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8C34FA-BF5E-41A7-A177-92DE4A03B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2057400"/>
            <a:ext cx="3332301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19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C10F64-2806-AAA4-4F4B-F3042692D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9C4F6-EC46-ECE5-21A0-40E57DFA26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0" name="Content Placeholder 9" descr="Text, letter&#10;&#10;Description automatically generated">
            <a:extLst>
              <a:ext uri="{FF2B5EF4-FFF2-40B4-BE49-F238E27FC236}">
                <a16:creationId xmlns:a16="http://schemas.microsoft.com/office/drawing/2014/main" id="{C53B9054-CA4D-2F19-8CB9-E27E73D1A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78" y="1877096"/>
            <a:ext cx="6295622" cy="2613277"/>
          </a:xfrm>
        </p:spPr>
      </p:pic>
      <p:pic>
        <p:nvPicPr>
          <p:cNvPr id="12" name="Picture 11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AC3C6177-7699-BCD3-29C1-DD23A9EB3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097" y="1905000"/>
            <a:ext cx="577530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26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E8E2F70-1A5F-87F3-6763-9ABD335AA2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D1B544-F6F6-38AC-824D-66D872088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 slides</a:t>
            </a:r>
          </a:p>
        </p:txBody>
      </p:sp>
    </p:spTree>
    <p:extLst>
      <p:ext uri="{BB962C8B-B14F-4D97-AF65-F5344CB8AC3E}">
        <p14:creationId xmlns:p14="http://schemas.microsoft.com/office/powerpoint/2010/main" val="4099586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E32145-2337-4B99-90A5-206FD091B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2"/>
            <a:ext cx="11988800" cy="478624"/>
          </a:xfrm>
        </p:spPr>
        <p:txBody>
          <a:bodyPr/>
          <a:lstStyle/>
          <a:p>
            <a:r>
              <a:rPr lang="en-US" dirty="0" err="1"/>
              <a:t>S</a:t>
            </a:r>
            <a:r>
              <a:rPr lang="en-US" dirty="0" err="1">
                <a:latin typeface="Symbol" panose="05050102010706020507" pitchFamily="18" charset="2"/>
              </a:rPr>
              <a:t>p</a:t>
            </a:r>
            <a:r>
              <a:rPr lang="en-US" dirty="0" err="1"/>
              <a:t>RIT</a:t>
            </a:r>
            <a:r>
              <a:rPr lang="en-US" dirty="0"/>
              <a:t>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E5E25-B895-4625-89BE-308EDCC583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Slide </a:t>
            </a:r>
            <a:fld id="{35AD4620-7552-4207-8973-898801ED212B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8B6B54-B8A6-492A-9CB1-C6F76DD3EF27}"/>
              </a:ext>
            </a:extLst>
          </p:cNvPr>
          <p:cNvSpPr txBox="1"/>
          <p:nvPr/>
        </p:nvSpPr>
        <p:spPr>
          <a:xfrm>
            <a:off x="152400" y="1143000"/>
            <a:ext cx="6613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endParaRPr lang="en-US" dirty="0"/>
          </a:p>
          <a:p>
            <a:pPr marL="800100" lvl="1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548" name="Content Placeholder 547">
            <a:extLst>
              <a:ext uri="{FF2B5EF4-FFF2-40B4-BE49-F238E27FC236}">
                <a16:creationId xmlns:a16="http://schemas.microsoft.com/office/drawing/2014/main" id="{FFBACBFE-86EA-4528-8446-AF5B75458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90600" y="2139493"/>
            <a:ext cx="4856979" cy="2858817"/>
          </a:xfrm>
          <a:prstGeom prst="rect">
            <a:avLst/>
          </a:prstGeom>
        </p:spPr>
      </p:pic>
      <p:grpSp>
        <p:nvGrpSpPr>
          <p:cNvPr id="549" name="Group 16">
            <a:extLst>
              <a:ext uri="{FF2B5EF4-FFF2-40B4-BE49-F238E27FC236}">
                <a16:creationId xmlns:a16="http://schemas.microsoft.com/office/drawing/2014/main" id="{B1DBAC7E-6406-46F2-B042-898132E364E4}"/>
              </a:ext>
            </a:extLst>
          </p:cNvPr>
          <p:cNvGrpSpPr>
            <a:grpSpLocks/>
          </p:cNvGrpSpPr>
          <p:nvPr/>
        </p:nvGrpSpPr>
        <p:grpSpPr bwMode="auto">
          <a:xfrm>
            <a:off x="638215" y="4885582"/>
            <a:ext cx="2278067" cy="352458"/>
            <a:chOff x="1909" y="3586"/>
            <a:chExt cx="1283" cy="198"/>
          </a:xfrm>
        </p:grpSpPr>
        <p:sp>
          <p:nvSpPr>
            <p:cNvPr id="550" name="Rectangle 17">
              <a:extLst>
                <a:ext uri="{FF2B5EF4-FFF2-40B4-BE49-F238E27FC236}">
                  <a16:creationId xmlns:a16="http://schemas.microsoft.com/office/drawing/2014/main" id="{F6E26F41-96D7-451B-8F43-574DCDC81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" y="3586"/>
              <a:ext cx="1283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3281" tIns="31641" rIns="63281" bIns="31641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en-US" altLang="en-US" sz="1875" b="1" dirty="0">
                  <a:latin typeface="+mn-lt"/>
                  <a:ea typeface="ＭＳ Ｐゴシック" panose="020B0600070205080204" pitchFamily="34" charset="-128"/>
                </a:rPr>
                <a:t>Rare Isotope beam</a:t>
              </a:r>
            </a:p>
          </p:txBody>
        </p:sp>
      </p:grpSp>
      <p:cxnSp>
        <p:nvCxnSpPr>
          <p:cNvPr id="551" name="Straight Arrow Connector 550">
            <a:extLst>
              <a:ext uri="{FF2B5EF4-FFF2-40B4-BE49-F238E27FC236}">
                <a16:creationId xmlns:a16="http://schemas.microsoft.com/office/drawing/2014/main" id="{8A8E6A97-C118-4D8D-8E95-BE091C6B0939}"/>
              </a:ext>
            </a:extLst>
          </p:cNvPr>
          <p:cNvCxnSpPr>
            <a:cxnSpLocks/>
            <a:stCxn id="552" idx="0"/>
          </p:cNvCxnSpPr>
          <p:nvPr/>
        </p:nvCxnSpPr>
        <p:spPr>
          <a:xfrm flipV="1">
            <a:off x="2969583" y="4221573"/>
            <a:ext cx="41500" cy="119424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2" name="TextBox 551">
            <a:extLst>
              <a:ext uri="{FF2B5EF4-FFF2-40B4-BE49-F238E27FC236}">
                <a16:creationId xmlns:a16="http://schemas.microsoft.com/office/drawing/2014/main" id="{61DEDE5C-A651-44DC-9ACA-0A9BC160A7BE}"/>
              </a:ext>
            </a:extLst>
          </p:cNvPr>
          <p:cNvSpPr txBox="1"/>
          <p:nvPr/>
        </p:nvSpPr>
        <p:spPr>
          <a:xfrm>
            <a:off x="2569281" y="5415816"/>
            <a:ext cx="800604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 b="1" dirty="0"/>
              <a:t>Target</a:t>
            </a:r>
          </a:p>
        </p:txBody>
      </p:sp>
      <p:sp>
        <p:nvSpPr>
          <p:cNvPr id="553" name="Line 18">
            <a:extLst>
              <a:ext uri="{FF2B5EF4-FFF2-40B4-BE49-F238E27FC236}">
                <a16:creationId xmlns:a16="http://schemas.microsoft.com/office/drawing/2014/main" id="{A4503393-79B6-4BC3-8ABD-23155ADB70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18122" y="4205812"/>
            <a:ext cx="894315" cy="589164"/>
          </a:xfrm>
          <a:prstGeom prst="line">
            <a:avLst/>
          </a:prstGeom>
          <a:noFill/>
          <a:ln w="5715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66"/>
          </a:p>
        </p:txBody>
      </p:sp>
      <p:pic>
        <p:nvPicPr>
          <p:cNvPr id="6" name="Pictur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5400" y="1727732"/>
            <a:ext cx="5715000" cy="32194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91400" y="53340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Jacob Cosby</a:t>
            </a:r>
          </a:p>
          <a:p>
            <a:r>
              <a:rPr lang="en-US" dirty="0"/>
              <a:t>Beam comes out of the screen.</a:t>
            </a:r>
          </a:p>
        </p:txBody>
      </p:sp>
    </p:spTree>
    <p:extLst>
      <p:ext uri="{BB962C8B-B14F-4D97-AF65-F5344CB8AC3E}">
        <p14:creationId xmlns:p14="http://schemas.microsoft.com/office/powerpoint/2010/main" val="293473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3B6A73-77C8-F80A-9EBC-1422A4CFB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F9E94A-681C-5B9B-35DB-4A7178ED8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Symmetric matter constraint from the observed nuclear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77CA1-95A5-2778-BCC9-AC80B7591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56A526-7A34-A8EC-42FF-15FD0B888F5C}"/>
              </a:ext>
            </a:extLst>
          </p:cNvPr>
          <p:cNvGrpSpPr/>
          <p:nvPr/>
        </p:nvGrpSpPr>
        <p:grpSpPr>
          <a:xfrm>
            <a:off x="183430" y="1713974"/>
            <a:ext cx="6370111" cy="4316784"/>
            <a:chOff x="705107" y="1338065"/>
            <a:chExt cx="7753093" cy="4525072"/>
          </a:xfrm>
        </p:grpSpPr>
        <p:grpSp>
          <p:nvGrpSpPr>
            <p:cNvPr id="6" name="Group 2051">
              <a:extLst>
                <a:ext uri="{FF2B5EF4-FFF2-40B4-BE49-F238E27FC236}">
                  <a16:creationId xmlns:a16="http://schemas.microsoft.com/office/drawing/2014/main" id="{8809E6D5-E033-16A8-E1ED-1E7BF3B508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5107" y="1338065"/>
              <a:ext cx="6560856" cy="4525072"/>
              <a:chOff x="704" y="621"/>
              <a:chExt cx="3935" cy="2744"/>
            </a:xfrm>
          </p:grpSpPr>
          <p:pic>
            <p:nvPicPr>
              <p:cNvPr id="9" name="Picture 2052" descr="C:\My Documents\SCRATCH\eos\final\final\Figure1.jpg">
                <a:extLst>
                  <a:ext uri="{FF2B5EF4-FFF2-40B4-BE49-F238E27FC236}">
                    <a16:creationId xmlns:a16="http://schemas.microsoft.com/office/drawing/2014/main" id="{C7DDA68D-EBC6-518B-B38C-347C17D727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04" y="621"/>
                <a:ext cx="3935" cy="25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2053">
                <a:extLst>
                  <a:ext uri="{FF2B5EF4-FFF2-40B4-BE49-F238E27FC236}">
                    <a16:creationId xmlns:a16="http://schemas.microsoft.com/office/drawing/2014/main" id="{110129A4-CF99-26CC-B720-BBAE957C0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1" y="3026"/>
                <a:ext cx="1033" cy="33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Text Box 2055">
              <a:extLst>
                <a:ext uri="{FF2B5EF4-FFF2-40B4-BE49-F238E27FC236}">
                  <a16:creationId xmlns:a16="http://schemas.microsoft.com/office/drawing/2014/main" id="{45CBFA30-8603-EC3D-D581-5C2C49E5C7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5781" y="2042211"/>
              <a:ext cx="1557337" cy="53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/>
                <a:t>pressure contours</a:t>
              </a:r>
            </a:p>
          </p:txBody>
        </p:sp>
        <p:sp>
          <p:nvSpPr>
            <p:cNvPr id="8" name="Text Box 2056">
              <a:extLst>
                <a:ext uri="{FF2B5EF4-FFF2-40B4-BE49-F238E27FC236}">
                  <a16:creationId xmlns:a16="http://schemas.microsoft.com/office/drawing/2014/main" id="{2CACAD46-CC9A-9F58-AF94-E0798186C8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0863" y="3840163"/>
              <a:ext cx="1557337" cy="53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/>
                <a:t>density contours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E2ACAB5-FFD6-E795-6BDC-D2689E4DF14B}"/>
              </a:ext>
            </a:extLst>
          </p:cNvPr>
          <p:cNvSpPr/>
          <p:nvPr/>
        </p:nvSpPr>
        <p:spPr>
          <a:xfrm>
            <a:off x="6273089" y="1044986"/>
            <a:ext cx="57354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Danielewicz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Lacey, Lynch, Science 298, 1592 (2002)</a:t>
            </a:r>
          </a:p>
          <a:p>
            <a:pPr algn="r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(Le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Fevre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et. al, NPA 945, 112 (2016))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62FC7E-626A-8798-E310-7584640E3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55" y="1650218"/>
            <a:ext cx="5266615" cy="44442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537279-717C-EAEF-FC84-F6204635BD39}"/>
              </a:ext>
            </a:extLst>
          </p:cNvPr>
          <p:cNvSpPr txBox="1"/>
          <p:nvPr/>
        </p:nvSpPr>
        <p:spPr>
          <a:xfrm>
            <a:off x="428457" y="1156841"/>
            <a:ext cx="53905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Elliptical flow from Au + Au @ 0.4 - 10 </a:t>
            </a:r>
            <a:r>
              <a:rPr lang="en-US" sz="2800" dirty="0" err="1"/>
              <a:t>AGeV</a:t>
            </a:r>
            <a:r>
              <a:rPr lang="en-US" sz="2800" dirty="0"/>
              <a:t> </a:t>
            </a:r>
            <a:endParaRPr lang="en-US" sz="28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356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967BCC-FD78-743F-6E7E-157DE75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18F549-36D5-0C6C-3B4F-6AEB7EFBA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70"/>
            <a:ext cx="11988800" cy="911948"/>
          </a:xfrm>
        </p:spPr>
        <p:txBody>
          <a:bodyPr/>
          <a:lstStyle/>
          <a:p>
            <a:r>
              <a:rPr lang="en-US" dirty="0"/>
              <a:t>Symmetry energy term constraint from Isospin diffusion and n/p ratio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77605-A4ED-6A69-F368-EC2824E2A9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grpSp>
        <p:nvGrpSpPr>
          <p:cNvPr id="5" name="Group 20">
            <a:extLst>
              <a:ext uri="{FF2B5EF4-FFF2-40B4-BE49-F238E27FC236}">
                <a16:creationId xmlns:a16="http://schemas.microsoft.com/office/drawing/2014/main" id="{FFB86976-775A-3F75-736A-6B4968E347AF}"/>
              </a:ext>
            </a:extLst>
          </p:cNvPr>
          <p:cNvGrpSpPr>
            <a:grpSpLocks/>
          </p:cNvGrpSpPr>
          <p:nvPr/>
        </p:nvGrpSpPr>
        <p:grpSpPr bwMode="auto">
          <a:xfrm>
            <a:off x="714544" y="2209800"/>
            <a:ext cx="3807955" cy="3182185"/>
            <a:chOff x="4257745" y="984040"/>
            <a:chExt cx="5333221" cy="4615615"/>
          </a:xfrm>
        </p:grpSpPr>
        <p:grpSp>
          <p:nvGrpSpPr>
            <p:cNvPr id="6" name="Group 19">
              <a:extLst>
                <a:ext uri="{FF2B5EF4-FFF2-40B4-BE49-F238E27FC236}">
                  <a16:creationId xmlns:a16="http://schemas.microsoft.com/office/drawing/2014/main" id="{AE5D2B3B-3E2D-A5C1-785E-D28EDBB712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7745" y="984040"/>
              <a:ext cx="5011292" cy="4615615"/>
              <a:chOff x="4257745" y="984040"/>
              <a:chExt cx="5011292" cy="4615615"/>
            </a:xfrm>
          </p:grpSpPr>
          <p:grpSp>
            <p:nvGrpSpPr>
              <p:cNvPr id="8" name="Group 16">
                <a:extLst>
                  <a:ext uri="{FF2B5EF4-FFF2-40B4-BE49-F238E27FC236}">
                    <a16:creationId xmlns:a16="http://schemas.microsoft.com/office/drawing/2014/main" id="{FDE77DBC-52A6-C4E3-9623-62F3ABD33B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57745" y="1846002"/>
                <a:ext cx="4721359" cy="3753653"/>
                <a:chOff x="2966" y="101"/>
                <a:chExt cx="2688" cy="2026"/>
              </a:xfrm>
            </p:grpSpPr>
            <p:pic>
              <p:nvPicPr>
                <p:cNvPr id="10" name="Picture 5" descr="\\homedir\home1\tsang\My Documents\isodiff-forBetty.jpg">
                  <a:extLst>
                    <a:ext uri="{FF2B5EF4-FFF2-40B4-BE49-F238E27FC236}">
                      <a16:creationId xmlns:a16="http://schemas.microsoft.com/office/drawing/2014/main" id="{AF3358C8-353F-4065-89E7-7355C4836F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66" y="116"/>
                  <a:ext cx="2688" cy="20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Rectangle 6">
                  <a:extLst>
                    <a:ext uri="{FF2B5EF4-FFF2-40B4-BE49-F238E27FC236}">
                      <a16:creationId xmlns:a16="http://schemas.microsoft.com/office/drawing/2014/main" id="{124A9CF7-A5D8-7464-CC56-CED1CA66EC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0" y="101"/>
                  <a:ext cx="751" cy="2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b="1">
                      <a:solidFill>
                        <a:srgbClr val="FF0000"/>
                      </a:solidFill>
                    </a:rPr>
                    <a:t>Projectile</a:t>
                  </a:r>
                </a:p>
              </p:txBody>
            </p:sp>
            <p:sp>
              <p:nvSpPr>
                <p:cNvPr id="12" name="Rectangle 7">
                  <a:extLst>
                    <a:ext uri="{FF2B5EF4-FFF2-40B4-BE49-F238E27FC236}">
                      <a16:creationId xmlns:a16="http://schemas.microsoft.com/office/drawing/2014/main" id="{3B6FAE0E-1F5E-38EB-9B4B-94518000C2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1392"/>
                  <a:ext cx="91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b="1" dirty="0">
                      <a:solidFill>
                        <a:srgbClr val="0000FF"/>
                      </a:solidFill>
                    </a:rPr>
                    <a:t>Target</a:t>
                  </a:r>
                </a:p>
              </p:txBody>
            </p:sp>
            <p:sp>
              <p:nvSpPr>
                <p:cNvPr id="13" name="AutoShape 8">
                  <a:extLst>
                    <a:ext uri="{FF2B5EF4-FFF2-40B4-BE49-F238E27FC236}">
                      <a16:creationId xmlns:a16="http://schemas.microsoft.com/office/drawing/2014/main" id="{87786E5A-21D6-24C0-B41D-BC34B43A0E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726185">
                  <a:off x="4359" y="567"/>
                  <a:ext cx="306" cy="672"/>
                </a:xfrm>
                <a:prstGeom prst="upDownArrow">
                  <a:avLst>
                    <a:gd name="adj1" fmla="val 50000"/>
                    <a:gd name="adj2" fmla="val 43922"/>
                  </a:avLst>
                </a:prstGeom>
                <a:solidFill>
                  <a:schemeClr val="bg1"/>
                </a:solidFill>
                <a:ln w="28575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" name="Rectangle 9">
                  <a:extLst>
                    <a:ext uri="{FF2B5EF4-FFF2-40B4-BE49-F238E27FC236}">
                      <a16:creationId xmlns:a16="http://schemas.microsoft.com/office/drawing/2014/main" id="{630A3755-4344-05C4-40C0-250F91A2E3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4" y="288"/>
                  <a:ext cx="397" cy="2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i="1" baseline="30000">
                      <a:solidFill>
                        <a:srgbClr val="FF0000"/>
                      </a:solidFill>
                    </a:rPr>
                    <a:t>124</a:t>
                  </a:r>
                  <a:r>
                    <a:rPr lang="en-US" sz="2000" b="1" i="1">
                      <a:solidFill>
                        <a:srgbClr val="FF0000"/>
                      </a:solidFill>
                    </a:rPr>
                    <a:t>Sn</a:t>
                  </a:r>
                </a:p>
              </p:txBody>
            </p:sp>
            <p:sp>
              <p:nvSpPr>
                <p:cNvPr id="15" name="Rectangle 10">
                  <a:extLst>
                    <a:ext uri="{FF2B5EF4-FFF2-40B4-BE49-F238E27FC236}">
                      <a16:creationId xmlns:a16="http://schemas.microsoft.com/office/drawing/2014/main" id="{363580D8-756A-EF10-31C1-3A57F8CD5E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7" y="1586"/>
                  <a:ext cx="964" cy="3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20000"/>
                    </a:spcBef>
                    <a:buFont typeface="Wingdings" pitchFamily="2" charset="2"/>
                    <a:buNone/>
                  </a:pPr>
                  <a:r>
                    <a:rPr lang="en-US" sz="2000" b="1" i="1" baseline="30000" dirty="0">
                      <a:solidFill>
                        <a:srgbClr val="0000CC"/>
                      </a:solidFill>
                    </a:rPr>
                    <a:t>112</a:t>
                  </a:r>
                  <a:r>
                    <a:rPr lang="en-US" sz="2000" b="1" i="1" dirty="0">
                      <a:solidFill>
                        <a:srgbClr val="0000CC"/>
                      </a:solidFill>
                    </a:rPr>
                    <a:t>Sn</a:t>
                  </a:r>
                </a:p>
              </p:txBody>
            </p:sp>
          </p:grp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02ECD802-A7FB-55FA-42CC-BDDD79EF42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7745" y="984040"/>
                <a:ext cx="5011292" cy="7589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00FF"/>
                    </a:solidFill>
                  </a:rPr>
                  <a:t>Isospin Diffusion; low </a:t>
                </a:r>
                <a:r>
                  <a:rPr lang="en-US" sz="2800" dirty="0">
                    <a:solidFill>
                      <a:srgbClr val="FF00FF"/>
                    </a:solidFill>
                    <a:latin typeface="Symbol" pitchFamily="82" charset="2"/>
                  </a:rPr>
                  <a:t>r</a:t>
                </a:r>
                <a:endParaRPr lang="en-US" sz="2800" baseline="-25000" dirty="0"/>
              </a:p>
            </p:txBody>
          </p:sp>
        </p:grpSp>
        <p:sp>
          <p:nvSpPr>
            <p:cNvPr id="7" name="Rectangle 19">
              <a:extLst>
                <a:ext uri="{FF2B5EF4-FFF2-40B4-BE49-F238E27FC236}">
                  <a16:creationId xmlns:a16="http://schemas.microsoft.com/office/drawing/2014/main" id="{5F161FE4-7D19-C639-CBB0-6327F8448F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162377" y="3009324"/>
              <a:ext cx="4426122" cy="43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Tsang et al., PRL </a:t>
              </a:r>
              <a:r>
                <a:rPr lang="en-US" sz="1400" b="1" dirty="0">
                  <a:latin typeface="Arial" pitchFamily="34" charset="0"/>
                  <a:cs typeface="Arial" pitchFamily="34" charset="0"/>
                </a:rPr>
                <a:t>92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, 062701 (2004)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8938A1-15B5-0B43-2ED0-801ECDEE4F7D}"/>
              </a:ext>
            </a:extLst>
          </p:cNvPr>
          <p:cNvGrpSpPr/>
          <p:nvPr/>
        </p:nvGrpSpPr>
        <p:grpSpPr>
          <a:xfrm>
            <a:off x="5324564" y="2117230"/>
            <a:ext cx="5889200" cy="3310034"/>
            <a:chOff x="5831449" y="3557118"/>
            <a:chExt cx="5889200" cy="3310034"/>
          </a:xfrm>
        </p:grpSpPr>
        <p:pic>
          <p:nvPicPr>
            <p:cNvPr id="17" name="Picture 10" descr="H:\Betty\multifrag\f1f3.WMF">
              <a:extLst>
                <a:ext uri="{FF2B5EF4-FFF2-40B4-BE49-F238E27FC236}">
                  <a16:creationId xmlns:a16="http://schemas.microsoft.com/office/drawing/2014/main" id="{45880AD2-A0FB-80B6-B999-172990C255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1449" y="3557118"/>
              <a:ext cx="3484246" cy="3310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51AC2C-4686-1102-393B-6D61CD1ECFF1}"/>
                </a:ext>
              </a:extLst>
            </p:cNvPr>
            <p:cNvSpPr txBox="1"/>
            <p:nvPr/>
          </p:nvSpPr>
          <p:spPr>
            <a:xfrm>
              <a:off x="9020992" y="4590246"/>
              <a:ext cx="269965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Y(n)/Y(p) ratios</a:t>
              </a:r>
            </a:p>
            <a:p>
              <a:r>
                <a:rPr lang="en-US" sz="2800" dirty="0"/>
                <a:t>V1(n)/v1(p) flows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C53F2AF-7B8B-F455-5DF0-038541DFDA88}"/>
              </a:ext>
            </a:extLst>
          </p:cNvPr>
          <p:cNvSpPr txBox="1"/>
          <p:nvPr/>
        </p:nvSpPr>
        <p:spPr>
          <a:xfrm>
            <a:off x="428457" y="1156841"/>
            <a:ext cx="11048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aseline="30000" dirty="0"/>
              <a:t>112</a:t>
            </a:r>
            <a:r>
              <a:rPr lang="en-US" sz="2800" dirty="0"/>
              <a:t>Sn + </a:t>
            </a:r>
            <a:r>
              <a:rPr lang="en-US" sz="2800" baseline="30000" dirty="0"/>
              <a:t>112</a:t>
            </a:r>
            <a:r>
              <a:rPr lang="en-US" sz="2800" dirty="0"/>
              <a:t>Sn and </a:t>
            </a:r>
            <a:r>
              <a:rPr lang="en-US" sz="2800" baseline="30000" dirty="0"/>
              <a:t>124</a:t>
            </a:r>
            <a:r>
              <a:rPr lang="en-US" sz="2800" dirty="0"/>
              <a:t>Sn + </a:t>
            </a:r>
            <a:r>
              <a:rPr lang="en-US" sz="2800" baseline="30000" dirty="0"/>
              <a:t>124</a:t>
            </a:r>
            <a:r>
              <a:rPr lang="en-US" sz="2800" dirty="0"/>
              <a:t>Sn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50 </a:t>
            </a:r>
            <a:r>
              <a:rPr lang="en-US" sz="2800" dirty="0" err="1"/>
              <a:t>AMeV</a:t>
            </a:r>
            <a:r>
              <a:rPr lang="en-US" sz="2800" dirty="0"/>
              <a:t> for isospin diffusion, 120 </a:t>
            </a:r>
            <a:r>
              <a:rPr lang="en-US" sz="2800" dirty="0" err="1"/>
              <a:t>AMeV</a:t>
            </a:r>
            <a:r>
              <a:rPr lang="en-US" sz="2800" dirty="0"/>
              <a:t> for n/p ratio</a:t>
            </a:r>
            <a:endParaRPr lang="en-US" sz="28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A87DEAC-3131-D907-EC3C-6D9FF3867CEF}"/>
                  </a:ext>
                </a:extLst>
              </p:cNvPr>
              <p:cNvSpPr txBox="1"/>
              <p:nvPr/>
            </p:nvSpPr>
            <p:spPr>
              <a:xfrm>
                <a:off x="974534" y="5452616"/>
                <a:ext cx="39022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0.038 </m:t>
                        </m:r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fm</m:t>
                            </m:r>
                          </m:e>
                          <m:sup>
                            <m: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e>
                    </m:d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=10.3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±1.0</m:t>
                    </m:r>
                  </m:oMath>
                </a14:m>
                <a:r>
                  <a:rPr lang="en-US" sz="1800" dirty="0"/>
                  <a:t> MeV [10]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A87DEAC-3131-D907-EC3C-6D9FF3867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34" y="5452616"/>
                <a:ext cx="3902265" cy="369332"/>
              </a:xfrm>
              <a:prstGeom prst="rect">
                <a:avLst/>
              </a:prstGeom>
              <a:blipFill>
                <a:blip r:embed="rId4"/>
                <a:stretch>
                  <a:fillRect t="-8197" r="-46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765D36A-A260-5EA1-25B0-4D398BB0AB80}"/>
                  </a:ext>
                </a:extLst>
              </p:cNvPr>
              <p:cNvSpPr txBox="1"/>
              <p:nvPr/>
            </p:nvSpPr>
            <p:spPr>
              <a:xfrm>
                <a:off x="5870642" y="5419389"/>
                <a:ext cx="39022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0.069 </m:t>
                        </m:r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fm</m:t>
                            </m:r>
                          </m:e>
                          <m:sup>
                            <m: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e>
                    </m:d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=16.8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±1.2</m:t>
                    </m:r>
                  </m:oMath>
                </a14:m>
                <a:r>
                  <a:rPr lang="en-US" sz="1800" dirty="0"/>
                  <a:t> MeV [11]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765D36A-A260-5EA1-25B0-4D398BB0A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642" y="5419389"/>
                <a:ext cx="3902264" cy="369332"/>
              </a:xfrm>
              <a:prstGeom prst="rect">
                <a:avLst/>
              </a:prstGeom>
              <a:blipFill>
                <a:blip r:embed="rId5"/>
                <a:stretch>
                  <a:fillRect t="-8197" r="-15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63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E56B8EA2-9C57-134B-029A-8CD5F7B4F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2443" y="1447698"/>
            <a:ext cx="5880402" cy="396260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CE24821-DA70-CBA5-AC92-372C01E4B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2"/>
            <a:ext cx="11988800" cy="478624"/>
          </a:xfrm>
        </p:spPr>
        <p:txBody>
          <a:bodyPr/>
          <a:lstStyle/>
          <a:p>
            <a:r>
              <a:rPr lang="en-US" dirty="0"/>
              <a:t>Symmetry energy term constraint from </a:t>
            </a:r>
            <a:r>
              <a:rPr lang="en-US" dirty="0" err="1"/>
              <a:t>PREX</a:t>
            </a:r>
            <a:r>
              <a:rPr lang="en-US" dirty="0"/>
              <a:t>-II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202AE-B873-D89D-DED1-2EFC36BEA1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A7431-C157-E6A5-066F-34AFF06E6DAC}"/>
              </a:ext>
            </a:extLst>
          </p:cNvPr>
          <p:cNvSpPr txBox="1"/>
          <p:nvPr/>
        </p:nvSpPr>
        <p:spPr>
          <a:xfrm>
            <a:off x="7391400" y="5164541"/>
            <a:ext cx="5105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https://www.physics.umass.edu/news/2012-01-29-neutron-skin-lead-measured-prex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7C85F-0F3D-6A52-2B67-712C45435510}"/>
                  </a:ext>
                </a:extLst>
              </p:cNvPr>
              <p:cNvSpPr txBox="1"/>
              <p:nvPr/>
            </p:nvSpPr>
            <p:spPr>
              <a:xfrm>
                <a:off x="-3313" y="1143000"/>
                <a:ext cx="6404113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Lead Radius Experiment (</a:t>
                </a:r>
                <a:r>
                  <a:rPr lang="en-US" sz="2800" dirty="0" err="1"/>
                  <a:t>PREX</a:t>
                </a:r>
                <a:r>
                  <a:rPr lang="en-US" sz="2800" dirty="0"/>
                  <a:t>-II)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Probe neutron radius through parity violating electron scattering.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 Neutron skin </a:t>
                </a:r>
                <a:r>
                  <a:rPr lang="en-US" sz="2800" dirty="0">
                    <a:sym typeface="Wingdings" panose="05000000000000000000" pitchFamily="2" charset="2"/>
                  </a:rPr>
                  <a:t> Pressure of neutron matter.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ym typeface="Wingdings" panose="05000000000000000000" pitchFamily="2" charset="2"/>
                  </a:rPr>
                  <a:t>Sensitive to symmetry energy term at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𝜌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=2/3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𝜌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>
                    <a:sym typeface="Wingdings" panose="05000000000000000000" pitchFamily="2" charset="2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L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0.1 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fm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e>
                    </m:d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71.5±22.6</m:t>
                    </m:r>
                  </m:oMath>
                </a14:m>
                <a:r>
                  <a:rPr lang="en-US" sz="2800" dirty="0"/>
                  <a:t> MeV. [5,6]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7C85F-0F3D-6A52-2B67-712C45435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13" y="1143000"/>
                <a:ext cx="6404113" cy="3970318"/>
              </a:xfrm>
              <a:prstGeom prst="rect">
                <a:avLst/>
              </a:prstGeom>
              <a:blipFill>
                <a:blip r:embed="rId3"/>
                <a:stretch>
                  <a:fillRect l="-1713" t="-1690" r="-2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5171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FFC34DD-420F-00B1-8161-510FA7BEB0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1600" y="1067100"/>
                <a:ext cx="11988800" cy="5027414"/>
              </a:xfrm>
            </p:spPr>
            <p:txBody>
              <a:bodyPr/>
              <a:lstStyle/>
              <a:p>
                <a:r>
                  <a:rPr lang="en-US" sz="2800" dirty="0"/>
                  <a:t>Dipole polarizability (</a:t>
                </a:r>
                <a:r>
                  <a:rPr lang="el-GR" sz="2800" dirty="0"/>
                  <a:t>α</a:t>
                </a:r>
                <a:r>
                  <a:rPr lang="en-US" sz="2800" baseline="-25000" dirty="0"/>
                  <a:t>D</a:t>
                </a:r>
                <a:r>
                  <a:rPr lang="en-US" sz="2800" dirty="0"/>
                  <a:t>): Response of nucleus to the presence of external E-field.</a:t>
                </a:r>
              </a:p>
              <a:p>
                <a:pPr lvl="1"/>
                <a:r>
                  <a:rPr lang="en-US" sz="2600" dirty="0"/>
                  <a:t>measured for </a:t>
                </a:r>
                <a:r>
                  <a:rPr lang="en-US" sz="2600" baseline="30000" dirty="0"/>
                  <a:t>208</a:t>
                </a:r>
                <a:r>
                  <a:rPr lang="en-US" sz="2600" dirty="0"/>
                  <a:t>Pb.  </a:t>
                </a:r>
              </a:p>
              <a:p>
                <a:pPr lvl="1"/>
                <a:r>
                  <a:rPr lang="en-US" sz="2600" dirty="0"/>
                  <a:t>Sensitive to density at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=0.31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=0.05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2600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0" smtClean="0">
                            <a:latin typeface="Cambria Math" panose="02040503050406030204" pitchFamily="18" charset="0"/>
                          </a:rPr>
                          <m:t>0.05 </m:t>
                        </m:r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600" b="0" i="0" smtClean="0">
                                <a:latin typeface="Cambria Math" panose="02040503050406030204" pitchFamily="18" charset="0"/>
                              </a:rPr>
                              <m:t>fm</m:t>
                            </m:r>
                          </m:e>
                          <m:sup>
                            <m:r>
                              <a:rPr lang="en-US" sz="2600" b="0" i="0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e>
                    </m:d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=15.9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±1.0</m:t>
                    </m:r>
                  </m:oMath>
                </a14:m>
                <a:r>
                  <a:rPr lang="en-US" sz="2600" dirty="0"/>
                  <a:t> MeV. [4]</a:t>
                </a:r>
              </a:p>
              <a:p>
                <a:r>
                  <a:rPr lang="en-US" sz="2800" dirty="0"/>
                  <a:t>Nuclear masses: Fit the observed nuclide masses and masses of double magic nuclei with different density functionals.</a:t>
                </a:r>
              </a:p>
              <a:p>
                <a:pPr lvl="1"/>
                <a:r>
                  <a:rPr lang="en-US" sz="2600" dirty="0"/>
                  <a:t>Sensitive to density at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600" dirty="0"/>
                  <a:t>.</a:t>
                </a:r>
              </a:p>
              <a:p>
                <a:pPr lvl="1"/>
                <a:r>
                  <a:rPr lang="en-US" sz="2600" dirty="0"/>
                  <a:t>When fitted with Skyrme, analysis shows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0" smtClean="0">
                            <a:latin typeface="Cambria Math" panose="02040503050406030204" pitchFamily="18" charset="0"/>
                          </a:rPr>
                          <m:t>0.101 </m:t>
                        </m:r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600" b="0" i="0" smtClean="0">
                                <a:latin typeface="Cambria Math" panose="02040503050406030204" pitchFamily="18" charset="0"/>
                              </a:rPr>
                              <m:t>fm</m:t>
                            </m:r>
                          </m:e>
                          <m:sup>
                            <m:r>
                              <a:rPr lang="en-US" sz="2600" b="0" i="0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e>
                    </m:d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=24.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7±0.8</m:t>
                    </m:r>
                  </m:oMath>
                </a14:m>
                <a:r>
                  <a:rPr lang="en-US" sz="2600" dirty="0"/>
                  <a:t> MeV. [7]</a:t>
                </a:r>
              </a:p>
              <a:p>
                <a:pPr lvl="1"/>
                <a:r>
                  <a:rPr lang="en-US" sz="2600" dirty="0"/>
                  <a:t>When fitted with </a:t>
                </a:r>
                <a:r>
                  <a:rPr lang="en-US" sz="2600" dirty="0" err="1"/>
                  <a:t>DFT</a:t>
                </a:r>
                <a:r>
                  <a:rPr lang="en-US" sz="2600" dirty="0"/>
                  <a:t>, analysis shows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0" smtClean="0">
                            <a:latin typeface="Cambria Math" panose="02040503050406030204" pitchFamily="18" charset="0"/>
                          </a:rPr>
                          <m:t>0.115 </m:t>
                        </m:r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600" b="0" i="0" smtClean="0">
                                <a:latin typeface="Cambria Math" panose="02040503050406030204" pitchFamily="18" charset="0"/>
                              </a:rPr>
                              <m:t>fm</m:t>
                            </m:r>
                          </m:e>
                          <m:sup>
                            <m:r>
                              <a:rPr lang="en-US" sz="2600" b="0" i="0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e>
                    </m:d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=25.4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±1.1</m:t>
                    </m:r>
                  </m:oMath>
                </a14:m>
                <a:r>
                  <a:rPr lang="en-US" sz="2600" dirty="0"/>
                  <a:t> MeV. [8]</a:t>
                </a:r>
              </a:p>
              <a:p>
                <a:r>
                  <a:rPr lang="en-US" sz="2800" dirty="0"/>
                  <a:t>Isobaric analogue state (same mass, different numbers of p and n) analysis shows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0.106 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fm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e>
                    </m:d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5.5±1.1</m:t>
                    </m:r>
                  </m:oMath>
                </a14:m>
                <a:r>
                  <a:rPr lang="en-US" sz="2800" dirty="0"/>
                  <a:t> MeV. [9]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FFC34DD-420F-00B1-8161-510FA7BEB0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1600" y="1067100"/>
                <a:ext cx="11988800" cy="5027414"/>
              </a:xfrm>
              <a:blipFill>
                <a:blip r:embed="rId2"/>
                <a:stretch>
                  <a:fillRect l="-1679" t="-3030" r="-1119" b="-4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55EA2B6-F8C7-EDAD-47BF-69933589C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70"/>
            <a:ext cx="11988800" cy="911948"/>
          </a:xfrm>
        </p:spPr>
        <p:txBody>
          <a:bodyPr/>
          <a:lstStyle/>
          <a:p>
            <a:r>
              <a:rPr lang="en-US" dirty="0"/>
              <a:t>Symmetry energy term constraints from dipole polarizability and nuclear masses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AE69F-8431-E7CD-CF2D-AB20174B5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2318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9B720B-9F89-D35D-FA05-76EEE476B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summary on all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B2F9D-658F-BAE8-668C-A7EE331133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B18EAB5E-1AC8-9BB6-6E74-309BE3F6B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995" y="1066800"/>
            <a:ext cx="6150423" cy="502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596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590280-013D-DBD1-D07E-AEF27C54D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8595021" cy="5027414"/>
          </a:xfrm>
        </p:spPr>
        <p:txBody>
          <a:bodyPr/>
          <a:lstStyle/>
          <a:p>
            <a:r>
              <a:rPr lang="en-US" sz="2800" dirty="0"/>
              <a:t>Inclusive Prior (as wide as possible):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TOV prior:</a:t>
            </a:r>
          </a:p>
          <a:p>
            <a:pPr lvl="1"/>
            <a:r>
              <a:rPr lang="en-US" sz="2800" dirty="0"/>
              <a:t>Inclusive prior that satisfies thermodynamic stability condition.</a:t>
            </a:r>
          </a:p>
          <a:p>
            <a:pPr lvl="1"/>
            <a:r>
              <a:rPr lang="en-US" sz="2800" dirty="0"/>
              <a:t>Maximum NS mass &gt; 2.17 solar mass.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DFA878-F85B-A875-BEE1-3525EB021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analysis – Inclusive Prior and TOV Prior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3231E-DD93-9AC1-3320-B144E014FD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5E055955-10ED-F4F5-AC46-6ECA42C329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9200" y="3622804"/>
            <a:ext cx="2911232" cy="2438580"/>
          </a:xfrm>
          <a:prstGeom prst="rect">
            <a:avLst/>
          </a:prstGeom>
        </p:spPr>
      </p:pic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5A3E15FE-11FE-8282-9CD0-3FE6E5397E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9200" y="1184224"/>
            <a:ext cx="2938389" cy="24385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6C67C0-846D-91D7-CB1C-0D9BC166A7C8}"/>
              </a:ext>
            </a:extLst>
          </p:cNvPr>
          <p:cNvSpPr txBox="1"/>
          <p:nvPr/>
        </p:nvSpPr>
        <p:spPr>
          <a:xfrm>
            <a:off x="9153821" y="1323137"/>
            <a:ext cx="216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TOV- priors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A24314-35B9-C8CC-70E4-C06C3F213397}"/>
              </a:ext>
            </a:extLst>
          </p:cNvPr>
          <p:cNvSpPr txBox="1"/>
          <p:nvPr/>
        </p:nvSpPr>
        <p:spPr>
          <a:xfrm>
            <a:off x="10691897" y="2543222"/>
            <a:ext cx="976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Inclusive priors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82D65DB-07D5-ED99-98B9-2C81846420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057" r="52589" b="44188"/>
          <a:stretch/>
        </p:blipFill>
        <p:spPr>
          <a:xfrm>
            <a:off x="1143000" y="3962399"/>
            <a:ext cx="2514600" cy="228601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C53B27D-8B57-66BB-A247-A85B92FA8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431390"/>
            <a:ext cx="5639090" cy="2457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CFA5D7-A3DA-9908-3FFA-409700876B70}"/>
              </a:ext>
            </a:extLst>
          </p:cNvPr>
          <p:cNvSpPr txBox="1"/>
          <p:nvPr/>
        </p:nvSpPr>
        <p:spPr>
          <a:xfrm>
            <a:off x="5262565" y="3878292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[0, 300]</a:t>
            </a:r>
          </a:p>
        </p:txBody>
      </p:sp>
    </p:spTree>
    <p:extLst>
      <p:ext uri="{BB962C8B-B14F-4D97-AF65-F5344CB8AC3E}">
        <p14:creationId xmlns:p14="http://schemas.microsoft.com/office/powerpoint/2010/main" val="2759861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43FF5D-D91B-9FEB-447B-916FCEE18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Formulation of our </a:t>
            </a:r>
            <a:r>
              <a:rPr lang="en-US" dirty="0" err="1"/>
              <a:t>EoS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C2A78-FAA8-26A0-A64F-C767F52E11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9" name="Content Placeholder 8" descr="A picture containing text, font, screenshot, document&#10;&#10;Description automatically generated">
            <a:extLst>
              <a:ext uri="{FF2B5EF4-FFF2-40B4-BE49-F238E27FC236}">
                <a16:creationId xmlns:a16="http://schemas.microsoft.com/office/drawing/2014/main" id="{1C29DB17-12A1-DEF4-B5F8-5CEF6710D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990600"/>
            <a:ext cx="4339370" cy="5027613"/>
          </a:xfrm>
        </p:spPr>
      </p:pic>
      <p:pic>
        <p:nvPicPr>
          <p:cNvPr id="11" name="Picture 10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70AD15B2-ABC3-5378-8F7D-8F580772B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218406"/>
            <a:ext cx="5025524" cy="487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8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75831D-C1E0-4939-B342-B8EB13C33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77" y="3127776"/>
            <a:ext cx="11988800" cy="478624"/>
          </a:xfrm>
        </p:spPr>
        <p:txBody>
          <a:bodyPr/>
          <a:lstStyle/>
          <a:p>
            <a:r>
              <a:rPr lang="en-US" dirty="0"/>
              <a:t>Part 1: S</a:t>
            </a:r>
            <a:r>
              <a:rPr lang="el-GR" dirty="0"/>
              <a:t>π</a:t>
            </a:r>
            <a:r>
              <a:rPr lang="en-US" dirty="0"/>
              <a:t>RIT experiment.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D6D6B-6501-4ED9-B962-488F7CE1F4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Slide </a:t>
            </a: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280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7100"/>
            <a:ext cx="11988800" cy="5027414"/>
          </a:xfrm>
        </p:spPr>
        <p:txBody>
          <a:bodyPr/>
          <a:lstStyle/>
          <a:p>
            <a:r>
              <a:rPr lang="en-US" dirty="0"/>
              <a:t>To convert each nuclear </a:t>
            </a:r>
            <a:r>
              <a:rPr lang="en-US" dirty="0" err="1"/>
              <a:t>EoS</a:t>
            </a:r>
            <a:r>
              <a:rPr lang="en-US" dirty="0"/>
              <a:t> to neutron star </a:t>
            </a:r>
            <a:r>
              <a:rPr lang="en-US" dirty="0" err="1"/>
              <a:t>EoS</a:t>
            </a:r>
            <a:r>
              <a:rPr lang="en-US" dirty="0"/>
              <a:t>,</a:t>
            </a:r>
          </a:p>
          <a:p>
            <a:pPr marL="668909" lvl="1" indent="-457200">
              <a:buFont typeface="+mj-lt"/>
              <a:buAutoNum type="arabicPeriod"/>
            </a:pPr>
            <a:r>
              <a:rPr lang="en-US" sz="1400" dirty="0"/>
              <a:t>Calculate the ratios of proton, neutron, electrons and muon by minimizing total energy at different pressures. </a:t>
            </a:r>
          </a:p>
          <a:p>
            <a:pPr marL="668909" lvl="1" indent="-457200">
              <a:buFont typeface="+mj-lt"/>
              <a:buAutoNum type="arabicPeriod"/>
            </a:pPr>
            <a:r>
              <a:rPr lang="en-US" sz="1400" dirty="0"/>
              <a:t>At low density, connect it to crustal </a:t>
            </a:r>
            <a:r>
              <a:rPr lang="en-US" sz="1400" dirty="0" err="1"/>
              <a:t>EoS</a:t>
            </a:r>
            <a:r>
              <a:rPr lang="en-US" sz="1400" dirty="0"/>
              <a:t>.</a:t>
            </a:r>
          </a:p>
          <a:p>
            <a:pPr marL="668909" lvl="1" indent="-457200">
              <a:buFont typeface="+mj-lt"/>
              <a:buAutoNum type="arabicPeriod"/>
            </a:pPr>
            <a:r>
              <a:rPr lang="en-US" sz="1400" dirty="0"/>
              <a:t>At high density, if speed of sound exceeds speed of light, meta-modeling </a:t>
            </a:r>
            <a:r>
              <a:rPr lang="en-US" sz="1400" dirty="0" err="1"/>
              <a:t>EoS</a:t>
            </a:r>
            <a:r>
              <a:rPr lang="en-US" sz="1400" dirty="0"/>
              <a:t> will be replaced with </a:t>
            </a:r>
            <a:r>
              <a:rPr lang="en-US" sz="1400" dirty="0" err="1"/>
              <a:t>EoS</a:t>
            </a:r>
            <a:r>
              <a:rPr lang="en-US" sz="1400" dirty="0"/>
              <a:t> of constant speed of sound = c.</a:t>
            </a:r>
          </a:p>
          <a:p>
            <a:pPr marL="371428" indent="-342900"/>
            <a:r>
              <a:rPr lang="en-US" dirty="0"/>
              <a:t>The converted </a:t>
            </a:r>
            <a:r>
              <a:rPr lang="en-US" dirty="0" err="1"/>
              <a:t>EoS</a:t>
            </a:r>
            <a:r>
              <a:rPr lang="en-US" dirty="0"/>
              <a:t> is put inside </a:t>
            </a:r>
            <a:r>
              <a:rPr lang="en-US" dirty="0" err="1"/>
              <a:t>Tolman</a:t>
            </a:r>
            <a:r>
              <a:rPr lang="en-US" dirty="0"/>
              <a:t>-Oppenheimer-</a:t>
            </a:r>
            <a:r>
              <a:rPr lang="en-US" dirty="0" err="1"/>
              <a:t>Volkoff</a:t>
            </a:r>
            <a:r>
              <a:rPr lang="en-US" dirty="0"/>
              <a:t> (TOV) equation to predict the radius of 1.4 solar mass NS,</a:t>
            </a:r>
          </a:p>
          <a:p>
            <a:pPr marL="371428" indent="-342900"/>
            <a:endParaRPr lang="en-US" dirty="0"/>
          </a:p>
          <a:p>
            <a:pPr marL="371428" indent="-342900"/>
            <a:endParaRPr lang="en-US" dirty="0"/>
          </a:p>
          <a:p>
            <a:pPr marL="28528" indent="0">
              <a:buNone/>
            </a:pPr>
            <a:endParaRPr lang="en-US" dirty="0"/>
          </a:p>
          <a:p>
            <a:pPr marL="371428" indent="-342900"/>
            <a:r>
              <a:rPr lang="en-US" dirty="0"/>
              <a:t>TOV equation predicts the structure of a static spherical object under general relativity.</a:t>
            </a:r>
          </a:p>
          <a:p>
            <a:pPr marL="371428" indent="-342900"/>
            <a:r>
              <a:rPr lang="en-US" dirty="0"/>
              <a:t>Details are given in C. Y. Tsang , et al. (2020) Phys. Rev. C </a:t>
            </a:r>
            <a:r>
              <a:rPr lang="en-US" b="1" dirty="0"/>
              <a:t>102</a:t>
            </a:r>
            <a:r>
              <a:rPr lang="en-US" dirty="0"/>
              <a:t>, 045808</a:t>
            </a:r>
          </a:p>
          <a:p>
            <a:pPr marL="371428" indent="-342900"/>
            <a:r>
              <a:rPr lang="en-US" dirty="0"/>
              <a:t>Can be extended to give </a:t>
            </a:r>
            <a:r>
              <a:rPr lang="el-GR" dirty="0"/>
              <a:t>Λ</a:t>
            </a:r>
            <a:r>
              <a:rPr lang="en-US" dirty="0"/>
              <a:t>, the tidal deformability of NS.</a:t>
            </a:r>
          </a:p>
          <a:p>
            <a:pPr marL="371428" indent="-342900"/>
            <a:endParaRPr lang="en-US" dirty="0"/>
          </a:p>
          <a:p>
            <a:pPr marL="371428" indent="-342900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to NS properties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85029"/>
            <a:ext cx="4267200" cy="11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79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E32145-2337-4B99-90A5-206FD091B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</a:t>
            </a:r>
            <a:r>
              <a:rPr lang="en-US" dirty="0" err="1">
                <a:latin typeface="Symbol" panose="05050102010706020507" pitchFamily="18" charset="2"/>
              </a:rPr>
              <a:t>p</a:t>
            </a:r>
            <a:r>
              <a:rPr lang="en-US" dirty="0" err="1"/>
              <a:t>RIT</a:t>
            </a:r>
            <a:r>
              <a:rPr lang="en-US" dirty="0"/>
              <a:t>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E5E25-B895-4625-89BE-308EDCC583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8B6B54-B8A6-492A-9CB1-C6F76DD3EF27}"/>
              </a:ext>
            </a:extLst>
          </p:cNvPr>
          <p:cNvSpPr txBox="1"/>
          <p:nvPr/>
        </p:nvSpPr>
        <p:spPr>
          <a:xfrm>
            <a:off x="152892" y="1241402"/>
            <a:ext cx="66130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The experiment ran in 2016 in RIKEN, Japan.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Rare isotope beam is provided by RIKEN in Japan, set to collide with stationary target.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Collision fragments are detected with </a:t>
            </a:r>
            <a:r>
              <a:rPr lang="en-US" sz="2200" b="1" i="1" dirty="0" err="1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S</a:t>
            </a:r>
            <a:r>
              <a:rPr lang="en-US" sz="2400" b="1" i="1" dirty="0" err="1">
                <a:latin typeface="Symbol" panose="05050102010706020507" pitchFamily="18" charset="2"/>
              </a:rPr>
              <a:t>p</a:t>
            </a:r>
            <a:r>
              <a:rPr lang="en-US" sz="2200" b="1" i="1" dirty="0" err="1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RIT</a:t>
            </a:r>
            <a:r>
              <a:rPr lang="en-US" sz="2200" b="1" i="1" dirty="0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 Time Projection Chamber (TPC)</a:t>
            </a:r>
            <a:r>
              <a:rPr lang="en-US" sz="220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 err="1">
                <a:solidFill>
                  <a:srgbClr val="064308"/>
                </a:solidFill>
                <a:latin typeface="Symbol" panose="05050102010706020507" pitchFamily="18" charset="2"/>
              </a:rPr>
              <a:t>d</a:t>
            </a:r>
            <a:r>
              <a:rPr lang="en-US" sz="2000" baseline="-25000" dirty="0" err="1">
                <a:solidFill>
                  <a:srgbClr val="064308"/>
                </a:solidFill>
              </a:rPr>
              <a:t>sys</a:t>
            </a:r>
            <a:r>
              <a:rPr lang="en-US" sz="2000" baseline="-25000" dirty="0"/>
              <a:t> </a:t>
            </a:r>
            <a:r>
              <a:rPr lang="en-US" sz="220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=(N-P)/(N+P) is called the asymmetry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+mj-lt"/>
              <a:buAutoNum type="arabicPeriod"/>
            </a:pPr>
            <a:endParaRPr lang="en-US" dirty="0"/>
          </a:p>
          <a:p>
            <a:pPr marL="800100" lvl="1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240268-6141-489E-8BFE-496B7A4EA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23" y="1787020"/>
            <a:ext cx="5948116" cy="29740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73210B5-DF13-48A2-AC7A-C39A0989BE3E}"/>
              </a:ext>
            </a:extLst>
          </p:cNvPr>
          <p:cNvSpPr/>
          <p:nvPr/>
        </p:nvSpPr>
        <p:spPr>
          <a:xfrm>
            <a:off x="7929564" y="5306696"/>
            <a:ext cx="3629448" cy="294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13" dirty="0"/>
              <a:t>M. Wada: DOI: 10.1007/s10751-007-9552-1 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EC4B2099-5A77-49BF-A251-A0BDDDB811C9}"/>
              </a:ext>
            </a:extLst>
          </p:cNvPr>
          <p:cNvGraphicFramePr>
            <a:graphicFrameLocks noGrp="1"/>
          </p:cNvGraphicFramePr>
          <p:nvPr/>
        </p:nvGraphicFramePr>
        <p:xfrm>
          <a:off x="319258" y="3584761"/>
          <a:ext cx="5486400" cy="177659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531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Beam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Target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E</a:t>
                      </a:r>
                      <a:r>
                        <a:rPr lang="en-US" sz="1600" baseline="-25000" dirty="0" err="1"/>
                        <a:t>beam</a:t>
                      </a:r>
                      <a:r>
                        <a:rPr lang="en-US" sz="1600" baseline="0" dirty="0"/>
                        <a:t>/A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ym typeface="Symbol"/>
                        </a:rPr>
                        <a:t></a:t>
                      </a:r>
                      <a:r>
                        <a:rPr lang="en-US" sz="1600" baseline="-25000" dirty="0">
                          <a:sym typeface="Symbol"/>
                        </a:rPr>
                        <a:t>sys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Purpose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318">
                <a:tc>
                  <a:txBody>
                    <a:bodyPr/>
                    <a:lstStyle/>
                    <a:p>
                      <a:r>
                        <a:rPr lang="en-US" sz="1600" b="1" baseline="30000" dirty="0">
                          <a:solidFill>
                            <a:srgbClr val="FF0000"/>
                          </a:solidFill>
                        </a:rPr>
                        <a:t>132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</a:rPr>
                        <a:t>Sn</a:t>
                      </a:r>
                      <a:endParaRPr lang="en-US" sz="16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baseline="30000" dirty="0">
                          <a:solidFill>
                            <a:srgbClr val="FF0000"/>
                          </a:solidFill>
                        </a:rPr>
                        <a:t>124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</a:rPr>
                        <a:t>Sn</a:t>
                      </a:r>
                      <a:endParaRPr lang="en-US" sz="16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Max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600" b="1" baseline="-25000" dirty="0" err="1">
                          <a:solidFill>
                            <a:srgbClr val="FF0000"/>
                          </a:solidFill>
                        </a:rPr>
                        <a:t>sys</a:t>
                      </a:r>
                      <a:endParaRPr lang="en-US" sz="1600" b="1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318">
                <a:tc>
                  <a:txBody>
                    <a:bodyPr/>
                    <a:lstStyle/>
                    <a:p>
                      <a:r>
                        <a:rPr lang="en-US" sz="1600" baseline="30000" dirty="0">
                          <a:solidFill>
                            <a:srgbClr val="064308"/>
                          </a:solidFill>
                        </a:rPr>
                        <a:t>124</a:t>
                      </a:r>
                      <a:r>
                        <a:rPr lang="en-US" sz="1600" baseline="0" dirty="0">
                          <a:solidFill>
                            <a:srgbClr val="064308"/>
                          </a:solidFill>
                        </a:rPr>
                        <a:t>Sn</a:t>
                      </a:r>
                      <a:endParaRPr lang="en-US" sz="1600" baseline="30000" dirty="0">
                        <a:solidFill>
                          <a:srgbClr val="0643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>
                          <a:solidFill>
                            <a:srgbClr val="064308"/>
                          </a:solidFill>
                        </a:rPr>
                        <a:t>112</a:t>
                      </a:r>
                      <a:r>
                        <a:rPr lang="en-US" sz="1600" baseline="0" dirty="0">
                          <a:solidFill>
                            <a:srgbClr val="064308"/>
                          </a:solidFill>
                        </a:rPr>
                        <a:t>Sn</a:t>
                      </a:r>
                      <a:endParaRPr lang="en-US" sz="1600" baseline="30000" dirty="0">
                        <a:solidFill>
                          <a:srgbClr val="0643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64308"/>
                          </a:solidFill>
                        </a:rPr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64308"/>
                          </a:solidFill>
                        </a:rPr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64308"/>
                          </a:solidFill>
                        </a:rPr>
                        <a:t>Mirror system</a:t>
                      </a:r>
                      <a:endParaRPr lang="en-US" sz="1600" baseline="30000" dirty="0">
                        <a:solidFill>
                          <a:srgbClr val="06430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318">
                <a:tc>
                  <a:txBody>
                    <a:bodyPr/>
                    <a:lstStyle/>
                    <a:p>
                      <a:r>
                        <a:rPr lang="en-US" sz="1600" b="1" baseline="30000" dirty="0">
                          <a:solidFill>
                            <a:srgbClr val="0000FF"/>
                          </a:solidFill>
                        </a:rPr>
                        <a:t>108</a:t>
                      </a:r>
                      <a:r>
                        <a:rPr lang="en-US" sz="1600" b="1" baseline="0" dirty="0">
                          <a:solidFill>
                            <a:srgbClr val="0000FF"/>
                          </a:solidFill>
                        </a:rPr>
                        <a:t>Sn</a:t>
                      </a:r>
                      <a:endParaRPr lang="en-US" sz="1600" b="1" baseline="30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baseline="30000" dirty="0">
                          <a:solidFill>
                            <a:srgbClr val="0000FF"/>
                          </a:solidFill>
                        </a:rPr>
                        <a:t>112</a:t>
                      </a:r>
                      <a:r>
                        <a:rPr lang="en-US" sz="1600" b="1" baseline="0" dirty="0">
                          <a:solidFill>
                            <a:srgbClr val="0000FF"/>
                          </a:solidFill>
                        </a:rPr>
                        <a:t>Sn</a:t>
                      </a:r>
                      <a:endParaRPr lang="en-US" sz="1600" b="1" baseline="30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FF"/>
                          </a:solidFill>
                        </a:rPr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FF"/>
                          </a:solidFill>
                        </a:rPr>
                        <a:t>0.09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3333FF"/>
                          </a:solidFill>
                        </a:rPr>
                        <a:t>Min </a:t>
                      </a:r>
                      <a:r>
                        <a:rPr lang="en-US" sz="1600" b="1" dirty="0" err="1">
                          <a:solidFill>
                            <a:srgbClr val="3333FF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600" b="1" baseline="-25000" dirty="0" err="1">
                          <a:solidFill>
                            <a:srgbClr val="3333FF"/>
                          </a:solidFill>
                        </a:rPr>
                        <a:t>sys</a:t>
                      </a:r>
                      <a:endParaRPr lang="en-US" sz="1600" b="1" baseline="-25000" dirty="0">
                        <a:solidFill>
                          <a:srgbClr val="3333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318">
                <a:tc>
                  <a:txBody>
                    <a:bodyPr/>
                    <a:lstStyle/>
                    <a:p>
                      <a:r>
                        <a:rPr lang="en-US" sz="1600" baseline="30000" dirty="0">
                          <a:solidFill>
                            <a:srgbClr val="064308"/>
                          </a:solidFill>
                        </a:rPr>
                        <a:t>112</a:t>
                      </a:r>
                      <a:r>
                        <a:rPr lang="en-US" sz="1600" baseline="0" dirty="0">
                          <a:solidFill>
                            <a:srgbClr val="064308"/>
                          </a:solidFill>
                        </a:rPr>
                        <a:t>Sn</a:t>
                      </a:r>
                      <a:endParaRPr lang="en-US" sz="1600" baseline="30000" dirty="0">
                        <a:solidFill>
                          <a:srgbClr val="0643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>
                          <a:solidFill>
                            <a:srgbClr val="064308"/>
                          </a:solidFill>
                        </a:rPr>
                        <a:t>124</a:t>
                      </a:r>
                      <a:r>
                        <a:rPr lang="en-US" sz="1600" baseline="0" dirty="0">
                          <a:solidFill>
                            <a:srgbClr val="064308"/>
                          </a:solidFill>
                        </a:rPr>
                        <a:t>Sn</a:t>
                      </a:r>
                      <a:endParaRPr lang="en-US" sz="1600" baseline="30000" dirty="0">
                        <a:solidFill>
                          <a:srgbClr val="0643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64308"/>
                          </a:solidFill>
                        </a:rPr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64308"/>
                          </a:solidFill>
                        </a:rPr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64308"/>
                          </a:solidFill>
                        </a:rPr>
                        <a:t>Mirror system</a:t>
                      </a:r>
                      <a:endParaRPr lang="en-US" sz="1600" baseline="30000" dirty="0">
                        <a:solidFill>
                          <a:srgbClr val="06430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 rot="744307">
            <a:off x="6263033" y="2779639"/>
            <a:ext cx="3760489" cy="14428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815401">
            <a:off x="6930272" y="430522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Accelerators</a:t>
            </a:r>
          </a:p>
        </p:txBody>
      </p:sp>
      <p:sp>
        <p:nvSpPr>
          <p:cNvPr id="7" name="Rectangle 6"/>
          <p:cNvSpPr/>
          <p:nvPr/>
        </p:nvSpPr>
        <p:spPr>
          <a:xfrm>
            <a:off x="10363200" y="2895600"/>
            <a:ext cx="304800" cy="3784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982200" y="2438125"/>
            <a:ext cx="1371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S</a:t>
            </a:r>
            <a:r>
              <a:rPr lang="en-US" dirty="0" err="1">
                <a:latin typeface="Symbol" panose="05050102010706020507" pitchFamily="18" charset="2"/>
              </a:rPr>
              <a:t>p</a:t>
            </a:r>
            <a:r>
              <a:rPr lang="en-US" dirty="0" err="1"/>
              <a:t>RIT</a:t>
            </a:r>
            <a:r>
              <a:rPr lang="en-US" dirty="0"/>
              <a:t> TPC</a:t>
            </a:r>
          </a:p>
        </p:txBody>
      </p:sp>
    </p:spTree>
    <p:extLst>
      <p:ext uri="{BB962C8B-B14F-4D97-AF65-F5344CB8AC3E}">
        <p14:creationId xmlns:p14="http://schemas.microsoft.com/office/powerpoint/2010/main" val="1114931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AMURAI dipole mag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54837"/>
            <a:ext cx="5899770" cy="448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32145-2337-4B99-90A5-206FD091B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2"/>
            <a:ext cx="11988800" cy="478624"/>
          </a:xfrm>
        </p:spPr>
        <p:txBody>
          <a:bodyPr/>
          <a:lstStyle/>
          <a:p>
            <a:r>
              <a:rPr lang="en-US" dirty="0" err="1"/>
              <a:t>S</a:t>
            </a:r>
            <a:r>
              <a:rPr lang="en-US" dirty="0" err="1">
                <a:latin typeface="Symbol" panose="05050102010706020507" pitchFamily="18" charset="2"/>
              </a:rPr>
              <a:t>p</a:t>
            </a:r>
            <a:r>
              <a:rPr lang="en-US" dirty="0" err="1"/>
              <a:t>RIT</a:t>
            </a:r>
            <a:r>
              <a:rPr lang="en-US" dirty="0"/>
              <a:t>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E5E25-B895-4625-89BE-308EDCC583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Slide </a:t>
            </a:r>
            <a:fld id="{35AD4620-7552-4207-8973-898801ED212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8B6B54-B8A6-492A-9CB1-C6F76DD3EF27}"/>
              </a:ext>
            </a:extLst>
          </p:cNvPr>
          <p:cNvSpPr txBox="1"/>
          <p:nvPr/>
        </p:nvSpPr>
        <p:spPr>
          <a:xfrm>
            <a:off x="152400" y="1143000"/>
            <a:ext cx="6613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endParaRPr lang="en-US" dirty="0"/>
          </a:p>
          <a:p>
            <a:pPr marL="800100" lvl="1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548" name="Content Placeholder 547">
            <a:extLst>
              <a:ext uri="{FF2B5EF4-FFF2-40B4-BE49-F238E27FC236}">
                <a16:creationId xmlns:a16="http://schemas.microsoft.com/office/drawing/2014/main" id="{FFBACBFE-86EA-4528-8446-AF5B75458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0600" y="2139493"/>
            <a:ext cx="4856979" cy="2858817"/>
          </a:xfrm>
          <a:prstGeom prst="rect">
            <a:avLst/>
          </a:prstGeom>
        </p:spPr>
      </p:pic>
      <p:grpSp>
        <p:nvGrpSpPr>
          <p:cNvPr id="549" name="Group 16">
            <a:extLst>
              <a:ext uri="{FF2B5EF4-FFF2-40B4-BE49-F238E27FC236}">
                <a16:creationId xmlns:a16="http://schemas.microsoft.com/office/drawing/2014/main" id="{B1DBAC7E-6406-46F2-B042-898132E364E4}"/>
              </a:ext>
            </a:extLst>
          </p:cNvPr>
          <p:cNvGrpSpPr>
            <a:grpSpLocks/>
          </p:cNvGrpSpPr>
          <p:nvPr/>
        </p:nvGrpSpPr>
        <p:grpSpPr bwMode="auto">
          <a:xfrm>
            <a:off x="638215" y="4885582"/>
            <a:ext cx="2278067" cy="352458"/>
            <a:chOff x="1909" y="3586"/>
            <a:chExt cx="1283" cy="198"/>
          </a:xfrm>
        </p:grpSpPr>
        <p:sp>
          <p:nvSpPr>
            <p:cNvPr id="550" name="Rectangle 17">
              <a:extLst>
                <a:ext uri="{FF2B5EF4-FFF2-40B4-BE49-F238E27FC236}">
                  <a16:creationId xmlns:a16="http://schemas.microsoft.com/office/drawing/2014/main" id="{F6E26F41-96D7-451B-8F43-574DCDC81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" y="3586"/>
              <a:ext cx="1283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3281" tIns="31641" rIns="63281" bIns="31641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en-US" altLang="en-US" sz="1875" b="1" dirty="0">
                  <a:latin typeface="+mn-lt"/>
                  <a:ea typeface="ＭＳ Ｐゴシック" panose="020B0600070205080204" pitchFamily="34" charset="-128"/>
                </a:rPr>
                <a:t>Rare Isotope beam</a:t>
              </a:r>
            </a:p>
          </p:txBody>
        </p:sp>
      </p:grpSp>
      <p:cxnSp>
        <p:nvCxnSpPr>
          <p:cNvPr id="551" name="Straight Arrow Connector 550">
            <a:extLst>
              <a:ext uri="{FF2B5EF4-FFF2-40B4-BE49-F238E27FC236}">
                <a16:creationId xmlns:a16="http://schemas.microsoft.com/office/drawing/2014/main" id="{8A8E6A97-C118-4D8D-8E95-BE091C6B0939}"/>
              </a:ext>
            </a:extLst>
          </p:cNvPr>
          <p:cNvCxnSpPr>
            <a:cxnSpLocks/>
            <a:stCxn id="552" idx="0"/>
          </p:cNvCxnSpPr>
          <p:nvPr/>
        </p:nvCxnSpPr>
        <p:spPr>
          <a:xfrm flipV="1">
            <a:off x="2969583" y="4221573"/>
            <a:ext cx="41500" cy="119424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2" name="TextBox 551">
            <a:extLst>
              <a:ext uri="{FF2B5EF4-FFF2-40B4-BE49-F238E27FC236}">
                <a16:creationId xmlns:a16="http://schemas.microsoft.com/office/drawing/2014/main" id="{61DEDE5C-A651-44DC-9ACA-0A9BC160A7BE}"/>
              </a:ext>
            </a:extLst>
          </p:cNvPr>
          <p:cNvSpPr txBox="1"/>
          <p:nvPr/>
        </p:nvSpPr>
        <p:spPr>
          <a:xfrm>
            <a:off x="2569281" y="5415816"/>
            <a:ext cx="800604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 b="1" dirty="0"/>
              <a:t>Target</a:t>
            </a:r>
          </a:p>
        </p:txBody>
      </p:sp>
      <p:sp>
        <p:nvSpPr>
          <p:cNvPr id="553" name="Line 18">
            <a:extLst>
              <a:ext uri="{FF2B5EF4-FFF2-40B4-BE49-F238E27FC236}">
                <a16:creationId xmlns:a16="http://schemas.microsoft.com/office/drawing/2014/main" id="{A4503393-79B6-4BC3-8ABD-23155ADB70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18122" y="4205812"/>
            <a:ext cx="894315" cy="589164"/>
          </a:xfrm>
          <a:prstGeom prst="line">
            <a:avLst/>
          </a:prstGeom>
          <a:noFill/>
          <a:ln w="5715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66"/>
          </a:p>
        </p:txBody>
      </p:sp>
      <p:sp>
        <p:nvSpPr>
          <p:cNvPr id="2" name="TextBox 1"/>
          <p:cNvSpPr txBox="1"/>
          <p:nvPr/>
        </p:nvSpPr>
        <p:spPr>
          <a:xfrm>
            <a:off x="6317630" y="5795898"/>
            <a:ext cx="53663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URL: https://groups.nscl.msu.edu/hira/sepweb/pages/slideshow/samurai.html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0" y="1295400"/>
            <a:ext cx="2590800" cy="880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ine 18">
            <a:extLst>
              <a:ext uri="{FF2B5EF4-FFF2-40B4-BE49-F238E27FC236}">
                <a16:creationId xmlns:a16="http://schemas.microsoft.com/office/drawing/2014/main" id="{A4503393-79B6-4BC3-8ABD-23155ADB70D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764360"/>
            <a:ext cx="741915" cy="901571"/>
          </a:xfrm>
          <a:prstGeom prst="line">
            <a:avLst/>
          </a:prstGeom>
          <a:noFill/>
          <a:ln w="5715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66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B1DBAC7E-6406-46F2-B042-898132E364E4}"/>
              </a:ext>
            </a:extLst>
          </p:cNvPr>
          <p:cNvGrpSpPr>
            <a:grpSpLocks/>
          </p:cNvGrpSpPr>
          <p:nvPr/>
        </p:nvGrpSpPr>
        <p:grpSpPr bwMode="auto">
          <a:xfrm>
            <a:off x="5027658" y="1380509"/>
            <a:ext cx="2278067" cy="352458"/>
            <a:chOff x="1909" y="3586"/>
            <a:chExt cx="1283" cy="198"/>
          </a:xfrm>
        </p:grpSpPr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id="{F6E26F41-96D7-451B-8F43-574DCDC81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" y="3586"/>
              <a:ext cx="1283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3281" tIns="31641" rIns="63281" bIns="31641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en-US" altLang="en-US" sz="1875" b="1" dirty="0">
                  <a:latin typeface="+mn-lt"/>
                  <a:ea typeface="ＭＳ Ｐゴシック" panose="020B0600070205080204" pitchFamily="34" charset="-128"/>
                </a:rPr>
                <a:t>Rare Isotope beam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5636023-2321-0503-AA94-AABDA67507AE}"/>
              </a:ext>
            </a:extLst>
          </p:cNvPr>
          <p:cNvSpPr txBox="1"/>
          <p:nvPr/>
        </p:nvSpPr>
        <p:spPr>
          <a:xfrm>
            <a:off x="457200" y="12954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Measures momentum, charge and </a:t>
            </a:r>
            <a:r>
              <a:rPr lang="en-US"/>
              <a:t>identify isotopic </a:t>
            </a:r>
            <a:r>
              <a:rPr lang="en-US" dirty="0"/>
              <a:t>type of reaction fragments.</a:t>
            </a:r>
          </a:p>
        </p:txBody>
      </p:sp>
    </p:spTree>
    <p:extLst>
      <p:ext uri="{BB962C8B-B14F-4D97-AF65-F5344CB8AC3E}">
        <p14:creationId xmlns:p14="http://schemas.microsoft.com/office/powerpoint/2010/main" val="80328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F00B59C-AC9B-7FCB-5C5E-2138A787EC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800" i="1" dirty="0">
                    <a:latin typeface="+mj-lt"/>
                  </a:rPr>
                  <a:t> </a:t>
                </a:r>
                <a:r>
                  <a:rPr lang="en-US" sz="1800" dirty="0">
                    <a:latin typeface="+mj-lt"/>
                  </a:rPr>
                  <a:t>is baryon number density and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 i="1" dirty="0">
                    <a:latin typeface="+mj-lt"/>
                  </a:rPr>
                  <a:t> </a:t>
                </a:r>
                <a:r>
                  <a:rPr lang="en-US" sz="1800" dirty="0">
                    <a:latin typeface="+mj-lt"/>
                  </a:rPr>
                  <a:t>is the neutron excess over baryon number density.</a:t>
                </a:r>
                <a:r>
                  <a:rPr lang="en-US" sz="1800" dirty="0"/>
                  <a:t> </a:t>
                </a:r>
                <a:endParaRPr lang="en-US" sz="1800" dirty="0">
                  <a:latin typeface="+mj-lt"/>
                </a:endParaRPr>
              </a:p>
              <a:p>
                <a:r>
                  <a:rPr lang="en-US" sz="1800" dirty="0">
                    <a:latin typeface="+mj-lt"/>
                  </a:rPr>
                  <a:t>Taylor expands the first term (Symmetric matter term),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ρ</m:t>
                        </m:r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sat</m:t>
                        </m:r>
                      </m:sub>
                    </m:sSub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sat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sat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sat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r>
                  <a:rPr lang="en-US" sz="1800" dirty="0">
                    <a:latin typeface="+mj-lt"/>
                  </a:rPr>
                  <a:t>  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 dirty="0"/>
                  <a:t>,</a:t>
                </a:r>
                <a:endParaRPr lang="en-US" sz="1800" dirty="0">
                  <a:latin typeface="+mj-lt"/>
                </a:endParaRPr>
              </a:p>
              <a:p>
                <a:r>
                  <a:rPr lang="en-US" sz="1800" dirty="0">
                    <a:latin typeface="+mj-lt"/>
                  </a:rPr>
                  <a:t>Taylor expands the second term (symmetry energy term),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d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sym</m:t>
                        </m:r>
                      </m:sub>
                    </m:sSub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sym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endParaRPr lang="en-US" sz="1800" dirty="0">
                  <a:latin typeface="+mj-lt"/>
                </a:endParaRPr>
              </a:p>
              <a:p>
                <a:r>
                  <a:rPr lang="en-US" sz="1800" dirty="0">
                    <a:latin typeface="+mj-lt"/>
                  </a:rPr>
                  <a:t>Rule : L is 1</a:t>
                </a:r>
                <a:r>
                  <a:rPr lang="en-US" sz="1800" baseline="30000" dirty="0">
                    <a:latin typeface="+mj-lt"/>
                  </a:rPr>
                  <a:t>st</a:t>
                </a:r>
                <a:r>
                  <a:rPr lang="en-US" sz="1800" dirty="0">
                    <a:latin typeface="+mj-lt"/>
                  </a:rPr>
                  <a:t> order, K is 2</a:t>
                </a:r>
                <a:r>
                  <a:rPr lang="en-US" sz="1800" baseline="30000" dirty="0">
                    <a:latin typeface="+mj-lt"/>
                  </a:rPr>
                  <a:t>nd</a:t>
                </a:r>
                <a:r>
                  <a:rPr lang="en-US" sz="1800" dirty="0">
                    <a:latin typeface="+mj-lt"/>
                  </a:rPr>
                  <a:t>, Q is 3</a:t>
                </a:r>
                <a:r>
                  <a:rPr lang="en-US" sz="1800" baseline="30000" dirty="0">
                    <a:latin typeface="+mj-lt"/>
                  </a:rPr>
                  <a:t>rd</a:t>
                </a:r>
                <a:r>
                  <a:rPr lang="en-US" sz="1800" dirty="0">
                    <a:latin typeface="+mj-lt"/>
                  </a:rPr>
                  <a:t>, Z is 4</a:t>
                </a:r>
                <a:r>
                  <a:rPr lang="en-US" sz="1800" baseline="30000" dirty="0">
                    <a:latin typeface="+mj-lt"/>
                  </a:rPr>
                  <a:t>th</a:t>
                </a:r>
                <a:r>
                  <a:rPr lang="en-US" sz="1800" dirty="0">
                    <a:latin typeface="+mj-lt"/>
                  </a:rPr>
                  <a:t> </a:t>
                </a:r>
              </a:p>
              <a:p>
                <a:r>
                  <a:rPr lang="en-US" sz="1800" dirty="0" err="1">
                    <a:latin typeface="+mj-lt"/>
                  </a:rPr>
                  <a:t>Sym</a:t>
                </a:r>
                <a:r>
                  <a:rPr lang="en-US" sz="1800" dirty="0">
                    <a:latin typeface="+mj-lt"/>
                  </a:rPr>
                  <a:t> for symmetry energy term, Sat for symmetric matter term</a:t>
                </a:r>
              </a:p>
              <a:p>
                <a:r>
                  <a:rPr lang="en-US" sz="1800" dirty="0"/>
                  <a:t>Another parameter in nuclear </a:t>
                </a:r>
                <a:r>
                  <a:rPr lang="en-US" sz="1800" dirty="0" err="1"/>
                  <a:t>EoS</a:t>
                </a:r>
                <a:r>
                  <a:rPr lang="en-US" sz="1800" dirty="0"/>
                  <a:t>: effective mass that describes the momentum dependence of potential energy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𝑚</m:t>
                    </m:r>
                    <m:r>
                      <m:rPr>
                        <m:lit/>
                      </m:rPr>
                      <a:rPr lang="en-US" sz="1800" i="1">
                        <a:latin typeface="Cambria Math" panose="02040503050406030204" pitchFamily="18" charset="0"/>
                      </a:rPr>
                      <m:t>/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den>
                        </m:f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den>
                        </m:f>
                      </m:e>
                    </m:d>
                    <m:r>
                      <a:rPr lang="en-US" sz="18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In asymmetric matter, effective mass of p and n are expected to be different which give rise to </a:t>
                </a:r>
                <a:r>
                  <a:rPr lang="en-US" sz="1800" b="1" dirty="0"/>
                  <a:t>effective-mass splitting,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𝑛𝑝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dirty="0">
                  <a:latin typeface="+mj-lt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F00B59C-AC9B-7FCB-5C5E-2138A787EC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19" t="-1212" r="-1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3B9F601-AF70-627E-5C28-40F7A54DA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</a:t>
            </a:r>
            <a:r>
              <a:rPr lang="en-US" dirty="0" err="1"/>
              <a:t>EoS</a:t>
            </a:r>
            <a:r>
              <a:rPr lang="en-US" dirty="0"/>
              <a:t>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4035B-FC60-D45D-D3EE-04FEF2A0EE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091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E5D1DC88-1047-2236-AD3F-F9B6DD1CF27F}"/>
              </a:ext>
            </a:extLst>
          </p:cNvPr>
          <p:cNvSpPr txBox="1">
            <a:spLocks/>
          </p:cNvSpPr>
          <p:nvPr/>
        </p:nvSpPr>
        <p:spPr bwMode="auto">
          <a:xfrm>
            <a:off x="101600" y="4494574"/>
            <a:ext cx="11987896" cy="159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lvl="1"/>
            <a:r>
              <a:rPr lang="en-US" kern="0" dirty="0"/>
              <a:t>Effects that acts similarly on different </a:t>
            </a:r>
            <a:r>
              <a:rPr lang="en-US" kern="0" dirty="0" err="1"/>
              <a:t>pions</a:t>
            </a:r>
            <a:r>
              <a:rPr lang="en-US" kern="0" dirty="0"/>
              <a:t> are cancelled out to eliminate sensitivity on effects that are not being considered here.</a:t>
            </a:r>
          </a:p>
          <a:p>
            <a:pPr lvl="1"/>
            <a:r>
              <a:rPr lang="en-US" kern="0" dirty="0"/>
              <a:t>Symmetry energy effects are magnified due to symmetry forces acting on </a:t>
            </a:r>
            <a:r>
              <a:rPr lang="el-GR" kern="0" dirty="0"/>
              <a:t>π</a:t>
            </a:r>
            <a:r>
              <a:rPr lang="en-US" kern="0" baseline="30000" dirty="0"/>
              <a:t>-</a:t>
            </a:r>
            <a:r>
              <a:rPr lang="en-US" kern="0" dirty="0"/>
              <a:t> and </a:t>
            </a:r>
            <a:r>
              <a:rPr lang="el-GR" kern="0" dirty="0"/>
              <a:t>π</a:t>
            </a:r>
            <a:r>
              <a:rPr lang="en-US" kern="0" baseline="30000" dirty="0"/>
              <a:t>+</a:t>
            </a:r>
            <a:r>
              <a:rPr lang="en-US" kern="0" dirty="0"/>
              <a:t> with opposite sign. </a:t>
            </a:r>
          </a:p>
          <a:p>
            <a:pPr lvl="1"/>
            <a:r>
              <a:rPr lang="en-US" kern="0" dirty="0"/>
              <a:t>Systematic uncertainties due to detector errors (if any) are cancelled out in the division.</a:t>
            </a:r>
          </a:p>
          <a:p>
            <a:endParaRPr lang="en-US" kern="0" dirty="0"/>
          </a:p>
        </p:txBody>
      </p:sp>
      <p:pic>
        <p:nvPicPr>
          <p:cNvPr id="48" name="Content Placeholder 47">
            <a:extLst>
              <a:ext uri="{FF2B5EF4-FFF2-40B4-BE49-F238E27FC236}">
                <a16:creationId xmlns:a16="http://schemas.microsoft.com/office/drawing/2014/main" id="{4D43FC9C-88BA-1A66-7FAA-205F42A08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99" y="979841"/>
            <a:ext cx="5835003" cy="350642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87C5E10-E714-1C55-EDD9-BA62C603C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Observable: Pion ratio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B1973-4018-CB31-FE25-F71A611FE7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8D7EDD7A-684A-ABE0-16AF-8BE704F48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689" y="838200"/>
            <a:ext cx="6114311" cy="3494442"/>
          </a:xfrm>
          <a:prstGeom prst="rect">
            <a:avLst/>
          </a:prstGeom>
        </p:spPr>
      </p:pic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64E398CD-02F5-BDB6-5AC0-BEF79BD3046A}"/>
              </a:ext>
            </a:extLst>
          </p:cNvPr>
          <p:cNvCxnSpPr>
            <a:cxnSpLocks/>
          </p:cNvCxnSpPr>
          <p:nvPr/>
        </p:nvCxnSpPr>
        <p:spPr>
          <a:xfrm flipV="1">
            <a:off x="6324600" y="1208442"/>
            <a:ext cx="2819400" cy="167640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571A6041-28F2-10FE-1FE3-4B8AB9889695}"/>
              </a:ext>
            </a:extLst>
          </p:cNvPr>
          <p:cNvSpPr txBox="1"/>
          <p:nvPr/>
        </p:nvSpPr>
        <p:spPr>
          <a:xfrm>
            <a:off x="9093200" y="360382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Jon Barney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A71B69-A0E1-1961-15C0-7EA607D91CBC}"/>
              </a:ext>
            </a:extLst>
          </p:cNvPr>
          <p:cNvSpPr txBox="1"/>
          <p:nvPr/>
        </p:nvSpPr>
        <p:spPr>
          <a:xfrm>
            <a:off x="-36481" y="1208442"/>
            <a:ext cx="354168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Pion ratio Y(pi</a:t>
            </a:r>
            <a:r>
              <a:rPr lang="en-US" sz="2000" baseline="30000" dirty="0">
                <a:latin typeface="+mj-lt"/>
              </a:rPr>
              <a:t>-</a:t>
            </a:r>
            <a:r>
              <a:rPr lang="en-US" sz="2000" dirty="0">
                <a:latin typeface="+mj-lt"/>
              </a:rPr>
              <a:t>)/Y(pi</a:t>
            </a:r>
            <a:r>
              <a:rPr lang="en-US" sz="2000" baseline="30000" dirty="0">
                <a:latin typeface="+mj-lt"/>
              </a:rPr>
              <a:t>+</a:t>
            </a:r>
            <a:r>
              <a:rPr lang="en-US" sz="2000" dirty="0">
                <a:latin typeface="+mj-lt"/>
              </a:rPr>
              <a:t>)  from S</a:t>
            </a:r>
            <a:r>
              <a:rPr lang="el-GR" sz="2000" dirty="0">
                <a:latin typeface="+mj-lt"/>
              </a:rPr>
              <a:t>π</a:t>
            </a:r>
            <a:r>
              <a:rPr lang="en-US" sz="2000" dirty="0">
                <a:latin typeface="+mj-lt"/>
              </a:rPr>
              <a:t>RIT experiment.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aseline="30000" dirty="0">
                <a:latin typeface="+mj-lt"/>
              </a:rPr>
              <a:t>132</a:t>
            </a:r>
            <a:r>
              <a:rPr lang="en-US" sz="2000" dirty="0">
                <a:latin typeface="+mj-lt"/>
              </a:rPr>
              <a:t>Sn + </a:t>
            </a:r>
            <a:r>
              <a:rPr lang="en-US" sz="2000" baseline="30000" dirty="0">
                <a:latin typeface="+mj-lt"/>
              </a:rPr>
              <a:t>124</a:t>
            </a:r>
            <a:r>
              <a:rPr lang="en-US" sz="2000" dirty="0">
                <a:latin typeface="+mj-lt"/>
              </a:rPr>
              <a:t>Sn and </a:t>
            </a:r>
            <a:r>
              <a:rPr lang="en-US" sz="2000" baseline="30000" dirty="0">
                <a:latin typeface="+mj-lt"/>
              </a:rPr>
              <a:t>108</a:t>
            </a:r>
            <a:r>
              <a:rPr lang="en-US" sz="2000" dirty="0">
                <a:latin typeface="+mj-lt"/>
              </a:rPr>
              <a:t>Sn + </a:t>
            </a:r>
            <a:r>
              <a:rPr lang="en-US" sz="2000" baseline="30000" dirty="0">
                <a:latin typeface="+mj-lt"/>
              </a:rPr>
              <a:t>112</a:t>
            </a:r>
            <a:r>
              <a:rPr lang="en-US" sz="2000" dirty="0">
                <a:latin typeface="+mj-lt"/>
              </a:rPr>
              <a:t>Sn @ 270 </a:t>
            </a:r>
            <a:r>
              <a:rPr lang="en-US" sz="2000" dirty="0" err="1">
                <a:latin typeface="+mj-lt"/>
              </a:rPr>
              <a:t>AMeV</a:t>
            </a:r>
            <a:r>
              <a:rPr lang="en-US" sz="20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charset="0"/>
                <a:ea typeface="ＭＳ Ｐゴシック" charset="-128"/>
              </a:rPr>
              <a:t>Sensitive to high density part.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3613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25400" y="1183367"/>
                <a:ext cx="8432800" cy="5027414"/>
              </a:xfrm>
            </p:spPr>
            <p:txBody>
              <a:bodyPr/>
              <a:lstStyle/>
              <a:p>
                <a:r>
                  <a:rPr lang="en-US" dirty="0"/>
                  <a:t>Ratios of </a:t>
                </a:r>
                <a:r>
                  <a:rPr lang="el-GR" dirty="0"/>
                  <a:t>π</a:t>
                </a:r>
                <a:r>
                  <a:rPr lang="en-US" baseline="30000" dirty="0"/>
                  <a:t>-</a:t>
                </a:r>
                <a:r>
                  <a:rPr lang="en-US" dirty="0"/>
                  <a:t> to </a:t>
                </a:r>
                <a:r>
                  <a:rPr lang="el-GR" dirty="0"/>
                  <a:t>π</a:t>
                </a:r>
                <a:r>
                  <a:rPr lang="en-US" baseline="30000" dirty="0"/>
                  <a:t>+</a:t>
                </a:r>
                <a:r>
                  <a:rPr lang="en-US" dirty="0"/>
                  <a:t> spectra are shown on the right</a:t>
                </a:r>
              </a:p>
              <a:p>
                <a:pPr lvl="1"/>
                <a:r>
                  <a:rPr lang="en-US" sz="1600" dirty="0"/>
                  <a:t>Centrality selection from multiplicity.</a:t>
                </a:r>
              </a:p>
              <a:p>
                <a:pPr lvl="1"/>
                <a:r>
                  <a:rPr lang="en-US" sz="1800" dirty="0"/>
                  <a:t>&lt;b&gt; = 2.1 </a:t>
                </a:r>
                <a:r>
                  <a:rPr lang="en-US" sz="1800" dirty="0" err="1"/>
                  <a:t>fm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pions</a:t>
                </a:r>
                <a:r>
                  <a:rPr lang="en-US" sz="1800" dirty="0"/>
                  <a:t> are generated mostly from central collisions.</a:t>
                </a:r>
              </a:p>
              <a:p>
                <a:r>
                  <a:rPr lang="en-US" dirty="0"/>
                  <a:t>Compared to predictions from </a:t>
                </a:r>
                <a:r>
                  <a:rPr lang="en-US" dirty="0" err="1"/>
                  <a:t>dcQMD</a:t>
                </a:r>
                <a:r>
                  <a:rPr lang="en-US" dirty="0"/>
                  <a:t> (M. Cozma, Physics Letters B </a:t>
                </a:r>
                <a:r>
                  <a:rPr lang="en-US" b="1" dirty="0"/>
                  <a:t>700</a:t>
                </a:r>
                <a:r>
                  <a:rPr lang="en-US" dirty="0"/>
                  <a:t>, 139 (2011)):</a:t>
                </a:r>
              </a:p>
              <a:p>
                <a:pPr lvl="1"/>
                <a:r>
                  <a:rPr lang="en-US" sz="1800" dirty="0"/>
                  <a:t>Best fitted pion and delta potential are used.</a:t>
                </a:r>
              </a:p>
              <a:p>
                <a:pPr lvl="1"/>
                <a:r>
                  <a:rPr lang="en-US" sz="1800" dirty="0"/>
                  <a:t>Only L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𝑛𝑝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800" dirty="0"/>
                  <a:t> are allowed to vary. Other parameters are fixed to values from previous studies.</a:t>
                </a:r>
              </a:p>
              <a:p>
                <a:pPr lvl="1"/>
                <a:r>
                  <a:rPr lang="en-US" sz="1800" dirty="0" err="1"/>
                  <a:t>K</a:t>
                </a:r>
                <a:r>
                  <a:rPr lang="en-US" sz="1800" baseline="-25000" dirty="0" err="1"/>
                  <a:t>sat</a:t>
                </a:r>
                <a:r>
                  <a:rPr lang="en-US" sz="1800" dirty="0"/>
                  <a:t> = 250 MeV, </a:t>
                </a:r>
                <a:r>
                  <a:rPr lang="en-US" sz="1800" dirty="0" err="1"/>
                  <a:t>Q</a:t>
                </a:r>
                <a:r>
                  <a:rPr lang="en-US" sz="1800" baseline="-25000" dirty="0" err="1"/>
                  <a:t>sat</a:t>
                </a:r>
                <a:r>
                  <a:rPr lang="en-US" sz="1800" dirty="0"/>
                  <a:t> = -350 MeV, </a:t>
                </a:r>
                <a:r>
                  <a:rPr lang="en-US" sz="1800" dirty="0" err="1"/>
                  <a:t>K</a:t>
                </a:r>
                <a:r>
                  <a:rPr lang="en-US" sz="1800" baseline="-25000" dirty="0" err="1"/>
                  <a:t>sym</a:t>
                </a:r>
                <a:r>
                  <a:rPr lang="en-US" sz="1800" dirty="0"/>
                  <a:t> = -488 + 6.728L and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0.67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=25.5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L is 1</a:t>
                </a:r>
                <a:r>
                  <a:rPr lang="en-US" sz="1800" baseline="30000" dirty="0"/>
                  <a:t>st</a:t>
                </a:r>
                <a:r>
                  <a:rPr lang="en-US" sz="1800" dirty="0"/>
                  <a:t> derivative, K is 2</a:t>
                </a:r>
                <a:r>
                  <a:rPr lang="en-US" sz="1800" baseline="30000" dirty="0"/>
                  <a:t>nd</a:t>
                </a:r>
                <a:r>
                  <a:rPr lang="en-US" sz="1800" dirty="0"/>
                  <a:t> derivative, Q is 3</a:t>
                </a:r>
                <a:r>
                  <a:rPr lang="en-US" sz="1800" baseline="30000" dirty="0"/>
                  <a:t>rd</a:t>
                </a:r>
                <a:r>
                  <a:rPr lang="en-US" sz="1800" dirty="0"/>
                  <a:t> derivative. “Sat” for symmetric matter and “</a:t>
                </a:r>
                <a:r>
                  <a:rPr lang="en-US" sz="1800" dirty="0" err="1"/>
                  <a:t>sym</a:t>
                </a:r>
                <a:r>
                  <a:rPr lang="en-US" sz="1800" dirty="0"/>
                  <a:t>” for symmetry energy term.</a:t>
                </a:r>
              </a:p>
              <a:p>
                <a:r>
                  <a:rPr lang="en-US" dirty="0"/>
                  <a:t>Only spectra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&gt;200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𝑀𝑒𝑉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are compared as low energy effects, such as Coulomb interaction, diminish at high momentum. The cut isolates the effect of symmetry energy.</a:t>
                </a:r>
              </a:p>
              <a:p>
                <a:pPr lvl="1"/>
                <a:endParaRPr lang="en-US" sz="180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400" y="1183367"/>
                <a:ext cx="8432800" cy="5027414"/>
              </a:xfrm>
              <a:blipFill>
                <a:blip r:embed="rId2"/>
                <a:stretch>
                  <a:fillRect l="-1879" t="-2303" r="-2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285756"/>
            <a:ext cx="8356600" cy="485775"/>
          </a:xfrm>
        </p:spPr>
        <p:txBody>
          <a:bodyPr/>
          <a:lstStyle/>
          <a:p>
            <a:r>
              <a:rPr lang="en-US" dirty="0"/>
              <a:t>Pion spectra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8885" b="4382"/>
          <a:stretch/>
        </p:blipFill>
        <p:spPr>
          <a:xfrm>
            <a:off x="8501270" y="152927"/>
            <a:ext cx="3657600" cy="63338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9400" y="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Estee, et al., Phys. Rev. Lett. 126, 162701 (2021).</a:t>
            </a:r>
          </a:p>
        </p:txBody>
      </p:sp>
    </p:spTree>
    <p:extLst>
      <p:ext uri="{BB962C8B-B14F-4D97-AF65-F5344CB8AC3E}">
        <p14:creationId xmlns:p14="http://schemas.microsoft.com/office/powerpoint/2010/main" val="1675047453"/>
      </p:ext>
    </p:extLst>
  </p:cSld>
  <p:clrMapOvr>
    <a:masterClrMapping/>
  </p:clrMapOvr>
</p:sld>
</file>

<file path=ppt/theme/theme1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517064C-0430-47DD-8B23-EE6727B5E978}" vid="{507676DB-CB10-4B91-9F05-0217F5728A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64A49F64DF79428F509E137829B888" ma:contentTypeVersion="12" ma:contentTypeDescription="Create a new document." ma:contentTypeScope="" ma:versionID="f78492142974c4de333a7b90d3569bca">
  <xsd:schema xmlns:xsd="http://www.w3.org/2001/XMLSchema" xmlns:xs="http://www.w3.org/2001/XMLSchema" xmlns:p="http://schemas.microsoft.com/office/2006/metadata/properties" xmlns:ns1="http://schemas.microsoft.com/sharepoint/v3" xmlns:ns3="31ac3772-10db-466f-87b2-5ca6a813de61" xmlns:ns4="http://schemas.microsoft.com/sharepoint/v4" targetNamespace="http://schemas.microsoft.com/office/2006/metadata/properties" ma:root="true" ma:fieldsID="55db7e5ff2f0921c7a8e51d838ec3469" ns1:_="" ns3:_="" ns4:_="">
    <xsd:import namespace="http://schemas.microsoft.com/sharepoint/v3"/>
    <xsd:import namespace="31ac3772-10db-466f-87b2-5ca6a813de61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3:Archive_x0020_Date" minOccurs="0"/>
                <xsd:element ref="ns1:EmailSender" minOccurs="0"/>
                <xsd:element ref="ns1:EmailTo" minOccurs="0"/>
                <xsd:element ref="ns1:EmailCc" minOccurs="0"/>
                <xsd:element ref="ns1:EmailFrom" minOccurs="0"/>
                <xsd:element ref="ns1:EmailSubject" minOccurs="0"/>
                <xsd:element ref="ns4:EmailHead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mailSender" ma:index="12" nillable="true" ma:displayName="E-Mail Sender" ma:hidden="true" ma:internalName="EmailSender">
      <xsd:simpleType>
        <xsd:restriction base="dms:Note">
          <xsd:maxLength value="255"/>
        </xsd:restriction>
      </xsd:simpleType>
    </xsd:element>
    <xsd:element name="EmailTo" ma:index="13" nillable="true" ma:displayName="E-Mail To" ma:hidden="true" ma:internalName="EmailTo">
      <xsd:simpleType>
        <xsd:restriction base="dms:Note">
          <xsd:maxLength value="255"/>
        </xsd:restriction>
      </xsd:simpleType>
    </xsd:element>
    <xsd:element name="EmailCc" ma:index="14" nillable="true" ma:displayName="E-Mail Cc" ma:hidden="true" ma:internalName="EmailCc">
      <xsd:simpleType>
        <xsd:restriction base="dms:Note">
          <xsd:maxLength value="255"/>
        </xsd:restriction>
      </xsd:simpleType>
    </xsd:element>
    <xsd:element name="EmailFrom" ma:index="15" nillable="true" ma:displayName="E-Mail From" ma:hidden="true" ma:internalName="EmailFrom">
      <xsd:simpleType>
        <xsd:restriction base="dms:Text"/>
      </xsd:simpleType>
    </xsd:element>
    <xsd:element name="EmailSubject" ma:index="16" nillable="true" ma:displayName="E-Mail Subject" ma:hidden="true" ma:internalName="EmailSubjec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11" nillable="true" ma:displayName="Archive Date" ma:format="DateOnly" ma:internalName="Archive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EmailHeaders" ma:index="17" nillable="true" ma:displayName="E-Mail Headers" ma:hidden="true" ma:internalName="EmailHeader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  <EmailTo xmlns="http://schemas.microsoft.com/sharepoint/v3" xsi:nil="true"/>
    <EmailHeaders xmlns="http://schemas.microsoft.com/sharepoint/v4" xsi:nil="true"/>
    <EmailSender xmlns="http://schemas.microsoft.com/sharepoint/v3" xsi:nil="true"/>
    <EmailFrom xmlns="http://schemas.microsoft.com/sharepoint/v3" xsi:nil="true"/>
    <EmailSubject xmlns="http://schemas.microsoft.com/sharepoint/v3" xsi:nil="true"/>
    <EmailCc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469EA4-592B-4633-99F9-8AEF755DA6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1ac3772-10db-466f-87b2-5ca6a813de61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BA702D-F6E6-4314-8945-369A109C75F9}">
  <ds:schemaRefs>
    <ds:schemaRef ds:uri="http://purl.org/dc/dcmitype/"/>
    <ds:schemaRef ds:uri="http://www.w3.org/XML/1998/namespace"/>
    <ds:schemaRef ds:uri="31ac3772-10db-466f-87b2-5ca6a813de61"/>
    <ds:schemaRef ds:uri="http://schemas.microsoft.com/sharepoint/v4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26952</TotalTime>
  <Words>2506</Words>
  <Application>Microsoft Office PowerPoint</Application>
  <PresentationFormat>Widescreen</PresentationFormat>
  <Paragraphs>330</Paragraphs>
  <Slides>40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Lucida Grande</vt:lpstr>
      <vt:lpstr>Arial</vt:lpstr>
      <vt:lpstr>Calibri</vt:lpstr>
      <vt:lpstr>Cambria Math</vt:lpstr>
      <vt:lpstr>Helvetica</vt:lpstr>
      <vt:lpstr>Symbol</vt:lpstr>
      <vt:lpstr>Times New Roman</vt:lpstr>
      <vt:lpstr>Wingdings</vt:lpstr>
      <vt:lpstr>FRIB3</vt:lpstr>
      <vt:lpstr>Acrobat Document</vt:lpstr>
      <vt:lpstr>Constraints from the SπRIT experiment and their implications on nuclear matter equation of state</vt:lpstr>
      <vt:lpstr>Nuclear and neutron star Equation of State (EoS)</vt:lpstr>
      <vt:lpstr>Goals</vt:lpstr>
      <vt:lpstr>Part 1: SπRIT experiment.</vt:lpstr>
      <vt:lpstr>SpRIT experiment</vt:lpstr>
      <vt:lpstr>SpRIT experiment</vt:lpstr>
      <vt:lpstr>Common EoS parameters</vt:lpstr>
      <vt:lpstr>Observable: Pion ratio</vt:lpstr>
      <vt:lpstr>Pion spectra ratio</vt:lpstr>
      <vt:lpstr>Results</vt:lpstr>
      <vt:lpstr>Collective flow</vt:lpstr>
      <vt:lpstr>Coalescence invariance flow</vt:lpstr>
      <vt:lpstr>VarXZ to constraint in-medium cross-section</vt:lpstr>
      <vt:lpstr>Fit ImQMD-Sky to data with Bayesian analysis</vt:lpstr>
      <vt:lpstr>Conclusion on flow and VarXZ analysis with ImQMD</vt:lpstr>
      <vt:lpstr>“Prediction” on Au+Au and Xe + Cs</vt:lpstr>
      <vt:lpstr>Work in progress: Sensitivity study </vt:lpstr>
      <vt:lpstr>Part 2: Multi-messenger constraints on nuclear matter EoS.</vt:lpstr>
      <vt:lpstr>All terrestrial experiment constraints</vt:lpstr>
      <vt:lpstr>Astronomical observation of NS properties</vt:lpstr>
      <vt:lpstr>Astronomical observation of NS properties</vt:lpstr>
      <vt:lpstr>Astronomical observation of NS properties</vt:lpstr>
      <vt:lpstr>EoS in this analysis</vt:lpstr>
      <vt:lpstr>Calculate astronomical predictions from nuclear EoS</vt:lpstr>
      <vt:lpstr>Bayesian analysis – Posterior of selected parameters</vt:lpstr>
      <vt:lpstr>Constrained EoS</vt:lpstr>
      <vt:lpstr>Summary and outlook</vt:lpstr>
      <vt:lpstr>PowerPoint Presentation</vt:lpstr>
      <vt:lpstr>PowerPoint Presentation</vt:lpstr>
      <vt:lpstr>References</vt:lpstr>
      <vt:lpstr>Back-up slides</vt:lpstr>
      <vt:lpstr>SpRIT experiment</vt:lpstr>
      <vt:lpstr>Symmetric matter constraint from the observed nuclear flow</vt:lpstr>
      <vt:lpstr>Symmetry energy term constraint from Isospin diffusion and n/p ratio</vt:lpstr>
      <vt:lpstr>Symmetry energy term constraint from PREX-II</vt:lpstr>
      <vt:lpstr>Symmetry energy term constraints from dipole polarizability and nuclear masses</vt:lpstr>
      <vt:lpstr>Short summary on all constraints</vt:lpstr>
      <vt:lpstr>Bayesian analysis – Inclusive Prior and TOV Prior</vt:lpstr>
      <vt:lpstr>Formulation of our EoS</vt:lpstr>
      <vt:lpstr>Conversion to NS properties</vt:lpstr>
    </vt:vector>
  </TitlesOfParts>
  <Company>NSCL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[Title of Presentation]</dc:title>
  <dc:creator>Kankula, Angie</dc:creator>
  <cp:lastModifiedBy>Tommy Tsang</cp:lastModifiedBy>
  <cp:revision>261</cp:revision>
  <cp:lastPrinted>2013-06-17T20:20:32Z</cp:lastPrinted>
  <dcterms:created xsi:type="dcterms:W3CDTF">2015-04-05T15:12:25Z</dcterms:created>
  <dcterms:modified xsi:type="dcterms:W3CDTF">2023-05-22T23:45:06Z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0x010100F664A49F64DF79428F509E137829B888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