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gif" ContentType="image/gif"/>
  <Default Extension="png" ContentType="image/png"/>
  <Default Extension="wmf" ContentType="image/x-wmf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6"/>
  </p:notesMasterIdLst>
  <p:handoutMasterIdLst>
    <p:handoutMasterId r:id="rId30"/>
  </p:handoutMasterIdLst>
  <p:sldIdLst>
    <p:sldId id="310" r:id="rId4"/>
    <p:sldId id="489" r:id="rId5"/>
    <p:sldId id="294" r:id="rId7"/>
    <p:sldId id="355" r:id="rId8"/>
    <p:sldId id="411" r:id="rId9"/>
    <p:sldId id="357" r:id="rId10"/>
    <p:sldId id="468" r:id="rId11"/>
    <p:sldId id="470" r:id="rId12"/>
    <p:sldId id="484" r:id="rId13"/>
    <p:sldId id="485" r:id="rId14"/>
    <p:sldId id="445" r:id="rId15"/>
    <p:sldId id="472" r:id="rId16"/>
    <p:sldId id="471" r:id="rId17"/>
    <p:sldId id="473" r:id="rId18"/>
    <p:sldId id="475" r:id="rId19"/>
    <p:sldId id="476" r:id="rId20"/>
    <p:sldId id="477" r:id="rId21"/>
    <p:sldId id="478" r:id="rId22"/>
    <p:sldId id="479" r:id="rId23"/>
    <p:sldId id="480" r:id="rId24"/>
    <p:sldId id="481" r:id="rId25"/>
    <p:sldId id="482" r:id="rId26"/>
    <p:sldId id="454" r:id="rId27"/>
    <p:sldId id="488" r:id="rId28"/>
    <p:sldId id="455" r:id="rId29"/>
  </p:sldIdLst>
  <p:sldSz cx="9144000" cy="6858000" type="screen4x3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8" userDrawn="1">
          <p15:clr>
            <a:srgbClr val="A4A3A4"/>
          </p15:clr>
        </p15:guide>
        <p15:guide id="2" pos="288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angyongjia" initials="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642" autoAdjust="0"/>
  </p:normalViewPr>
  <p:slideViewPr>
    <p:cSldViewPr showGuides="1">
      <p:cViewPr varScale="1">
        <p:scale>
          <a:sx n="99" d="100"/>
          <a:sy n="99" d="100"/>
        </p:scale>
        <p:origin x="1944" y="78"/>
      </p:cViewPr>
      <p:guideLst>
        <p:guide orient="horz" pos="2118"/>
        <p:guide pos="288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5" Type="http://schemas.openxmlformats.org/officeDocument/2006/relationships/tags" Target="tags/tag83.xml"/><Relationship Id="rId34" Type="http://schemas.openxmlformats.org/officeDocument/2006/relationships/commentAuthors" Target="commentAuthors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handoutMaster" Target="handoutMasters/handoutMaster1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6" Type="http://schemas.openxmlformats.org/officeDocument/2006/relationships/image" Target="../media/image8.wmf"/><Relationship Id="rId5" Type="http://schemas.openxmlformats.org/officeDocument/2006/relationships/image" Target="../media/image18.wmf"/><Relationship Id="rId4" Type="http://schemas.openxmlformats.org/officeDocument/2006/relationships/image" Target="../media/image17.wmf"/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0844F3-6AA6-4B87-AA16-76A07852A1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01272F-57CF-4240-B1D4-79D59DC3C60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C4FB8-B310-48FB-87F1-D4F2965B89F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744C7-1CA2-4EDE-9335-4368BB2E79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F744C7-1CA2-4EDE-9335-4368BB2E79E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6C5AA-04B1-4760-BFE8-A54F8440C8FC}" type="datetime1">
              <a:rPr lang="zh-CN" altLang="en-US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3EDA19F1-2B9B-4B9A-8400-655F2238A6E0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D5345-29D4-4152-8F25-0C278BF01CC2}" type="datetime1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/>
            </a:lvl1pPr>
          </a:lstStyle>
          <a:p>
            <a:pPr>
              <a:defRPr/>
            </a:pPr>
            <a:fld id="{0B21A144-F6B3-4CBD-95DB-1BDF0CA280CF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31036-4F13-4C51-8DCC-055CA66853AB}" type="datetime1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F601E-C558-4262-A92C-FB8BF8226792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DB6B3-6760-46F9-AF68-EBC282FCADB9}" type="datetime1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F703DC-1F16-4C94-8B1C-67ED0A9EFEFA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AA379-1DA6-4DAA-8B22-BEB692EC701F}" type="datetime1">
              <a:rPr lang="zh-CN" altLang="en-US"/>
            </a:fld>
            <a:endParaRPr lang="zh-CN" altLang="en-US"/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00430-61BE-4F9B-8FE3-AC0F74363AFD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C3499-B422-462F-96FC-B3B4DAC635D4}" type="datetime1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BBFE37-58AD-46EB-BE93-B182D7C90B27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F78A796B-48FF-41AE-89B8-3AE28AF0F536}" type="datetime1">
              <a:rPr lang="zh-CN" altLang="en-US"/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  <a:latin typeface="+mn-lt"/>
                <a:ea typeface="PMingLiU" pitchFamily="18" charset="-12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E974CDDB-D7A1-44F8-9836-83E5CE245052}" type="slidenum">
              <a:rPr lang="zh-CN" altLang="en-US">
                <a:solidFill>
                  <a:srgbClr val="000000"/>
                </a:solidFill>
              </a:rPr>
            </a:fld>
            <a:endParaRPr lang="zh-CN" alt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DE569-A463-4D58-96C6-433000963EE5}" type="datetime1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85EB2-B2DF-4A87-9BDB-DD145633359A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C2579-D948-4549-944C-3F6AAB4EDFBC}" type="datetime1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96B64F-411A-4319-97F4-FD896996310E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BDA10-EEC6-4995-8F22-DF56B47D5B98}" type="datetime1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318E3-6F39-4163-A7F6-D3528C14FEB5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E00EB-4F77-490E-BCC2-B1415083D4F8}" type="datetime1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04F59-ACC8-4FDC-9DF5-E5CF92914F38}" type="slidenum">
              <a:rPr lang="zh-CN" altLang="en-US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gradFill flip="none" rotWithShape="1">
          <a:gsLst>
            <a:gs pos="1000">
              <a:srgbClr val="00B0F0"/>
            </a:gs>
            <a:gs pos="17000">
              <a:schemeClr val="bg1"/>
            </a:gs>
            <a:gs pos="50000">
              <a:schemeClr val="bg1"/>
            </a:gs>
            <a:gs pos="88000">
              <a:schemeClr val="bg1"/>
            </a:gs>
            <a:gs pos="100000">
              <a:schemeClr val="tx2">
                <a:lumMod val="40000"/>
                <a:lumOff val="6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/>
              <a:t>单击此处编辑母版标题样式</a:t>
            </a:r>
            <a:endParaRPr lang="zh-CN"/>
          </a:p>
        </p:txBody>
      </p:sp>
      <p:sp>
        <p:nvSpPr>
          <p:cNvPr id="7171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/>
              <a:t>单击此处编辑母版文本样式</a:t>
            </a:r>
            <a:endParaRPr lang="zh-CN"/>
          </a:p>
          <a:p>
            <a:pPr lvl="1"/>
            <a:r>
              <a:rPr lang="zh-CN"/>
              <a:t>第二级</a:t>
            </a:r>
            <a:endParaRPr lang="zh-CN"/>
          </a:p>
          <a:p>
            <a:pPr lvl="2"/>
            <a:r>
              <a:rPr lang="zh-CN"/>
              <a:t>第三级</a:t>
            </a:r>
            <a:endParaRPr lang="zh-CN"/>
          </a:p>
          <a:p>
            <a:pPr lvl="3"/>
            <a:r>
              <a:rPr lang="zh-CN"/>
              <a:t>第四级</a:t>
            </a:r>
            <a:endParaRPr lang="zh-CN"/>
          </a:p>
          <a:p>
            <a:pPr lvl="4"/>
            <a:r>
              <a:rPr lang="zh-CN"/>
              <a:t>第五级</a:t>
            </a:r>
            <a:endParaRPr lang="zh-CN"/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1DA548-3644-43C8-A472-7EF1C6A87257}" type="datetime1">
              <a:rPr lang="zh-CN" altLang="en-US"/>
            </a:fld>
            <a:endParaRPr lang="zh-CN" altLang="en-US"/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ctr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r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8F4F63E-FD37-4AEF-B876-CA98FB522327}" type="slidenum">
              <a:rPr lang="zh-CN" altLang="en-US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olas" panose="020B0609020204030204" pitchFamily="49" charset="0"/>
          <a:ea typeface="华文楷体" panose="0201060004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olas" panose="020B0609020204030204" pitchFamily="49" charset="0"/>
          <a:ea typeface="华文楷体" panose="0201060004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olas" panose="020B0609020204030204" pitchFamily="49" charset="0"/>
          <a:ea typeface="华文楷体" panose="0201060004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olas" panose="020B0609020204030204" pitchFamily="49" charset="0"/>
          <a:ea typeface="华文楷体" panose="02010600040101010101" pitchFamily="2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olas" panose="020B0609020204030204" pitchFamily="49" charset="0"/>
          <a:ea typeface="华文楷体" panose="02010600040101010101" pitchFamily="2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olas" panose="020B0609020204030204" pitchFamily="49" charset="0"/>
          <a:ea typeface="华文楷体" panose="02010600040101010101" pitchFamily="2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olas" panose="020B0609020204030204" pitchFamily="49" charset="0"/>
          <a:ea typeface="华文楷体" panose="02010600040101010101" pitchFamily="2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nsolas" panose="020B0609020204030204" pitchFamily="49" charset="0"/>
          <a:ea typeface="华文楷体" panose="0201060004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tags" Target="../tags/tag32.xml"/><Relationship Id="rId7" Type="http://schemas.openxmlformats.org/officeDocument/2006/relationships/image" Target="../media/image34.png"/><Relationship Id="rId6" Type="http://schemas.openxmlformats.org/officeDocument/2006/relationships/tags" Target="../tags/tag31.xml"/><Relationship Id="rId5" Type="http://schemas.openxmlformats.org/officeDocument/2006/relationships/image" Target="../media/image33.png"/><Relationship Id="rId4" Type="http://schemas.openxmlformats.org/officeDocument/2006/relationships/tags" Target="../tags/tag30.xml"/><Relationship Id="rId3" Type="http://schemas.openxmlformats.org/officeDocument/2006/relationships/image" Target="../media/image32.png"/><Relationship Id="rId2" Type="http://schemas.openxmlformats.org/officeDocument/2006/relationships/tags" Target="../tags/tag29.xml"/><Relationship Id="rId10" Type="http://schemas.openxmlformats.org/officeDocument/2006/relationships/slideLayout" Target="../slideLayouts/slideLayout13.xml"/><Relationship Id="rId1" Type="http://schemas.openxmlformats.org/officeDocument/2006/relationships/tags" Target="../tags/tag2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openxmlformats.org/officeDocument/2006/relationships/tags" Target="../tags/tag34.xml"/><Relationship Id="rId6" Type="http://schemas.openxmlformats.org/officeDocument/2006/relationships/tags" Target="../tags/tag3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43.png"/><Relationship Id="rId3" Type="http://schemas.openxmlformats.org/officeDocument/2006/relationships/tags" Target="../tags/tag35.xml"/><Relationship Id="rId2" Type="http://schemas.openxmlformats.org/officeDocument/2006/relationships/image" Target="../media/image42.png"/><Relationship Id="rId1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37.xml"/><Relationship Id="rId8" Type="http://schemas.openxmlformats.org/officeDocument/2006/relationships/image" Target="../media/image46.png"/><Relationship Id="rId7" Type="http://schemas.openxmlformats.org/officeDocument/2006/relationships/tags" Target="../tags/tag36.xml"/><Relationship Id="rId6" Type="http://schemas.openxmlformats.org/officeDocument/2006/relationships/image" Target="../media/image45.png"/><Relationship Id="rId5" Type="http://schemas.microsoft.com/office/2007/relationships/media" Target="../media/media2.mp4"/><Relationship Id="rId4" Type="http://schemas.openxmlformats.org/officeDocument/2006/relationships/video" Target="../media/media2.mp4"/><Relationship Id="rId3" Type="http://schemas.openxmlformats.org/officeDocument/2006/relationships/image" Target="../media/image44.png"/><Relationship Id="rId2" Type="http://schemas.microsoft.com/office/2007/relationships/media" Target="../media/media1.mp4"/><Relationship Id="rId13" Type="http://schemas.openxmlformats.org/officeDocument/2006/relationships/slideLayout" Target="../slideLayouts/slideLayout18.xml"/><Relationship Id="rId12" Type="http://schemas.openxmlformats.org/officeDocument/2006/relationships/image" Target="../media/image48.png"/><Relationship Id="rId11" Type="http://schemas.openxmlformats.org/officeDocument/2006/relationships/tags" Target="../tags/tag38.xml"/><Relationship Id="rId10" Type="http://schemas.openxmlformats.org/officeDocument/2006/relationships/image" Target="../media/image47.png"/><Relationship Id="rId1" Type="http://schemas.openxmlformats.org/officeDocument/2006/relationships/video" Target="../media/media1.mp4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tags" Target="../tags/tag40.xml"/><Relationship Id="rId2" Type="http://schemas.openxmlformats.org/officeDocument/2006/relationships/image" Target="../media/image49.png"/><Relationship Id="rId1" Type="http://schemas.openxmlformats.org/officeDocument/2006/relationships/tags" Target="../tags/tag39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tags" Target="../tags/tag43.xml"/><Relationship Id="rId3" Type="http://schemas.openxmlformats.org/officeDocument/2006/relationships/tags" Target="../tags/tag42.xml"/><Relationship Id="rId2" Type="http://schemas.openxmlformats.org/officeDocument/2006/relationships/image" Target="../media/image50.png"/><Relationship Id="rId1" Type="http://schemas.openxmlformats.org/officeDocument/2006/relationships/tags" Target="../tags/tag41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1.png"/><Relationship Id="rId8" Type="http://schemas.openxmlformats.org/officeDocument/2006/relationships/tags" Target="../tags/tag48.xml"/><Relationship Id="rId7" Type="http://schemas.openxmlformats.org/officeDocument/2006/relationships/image" Target="../media/image48.png"/><Relationship Id="rId6" Type="http://schemas.openxmlformats.org/officeDocument/2006/relationships/tags" Target="../tags/tag47.xml"/><Relationship Id="rId5" Type="http://schemas.openxmlformats.org/officeDocument/2006/relationships/image" Target="../media/image47.png"/><Relationship Id="rId4" Type="http://schemas.openxmlformats.org/officeDocument/2006/relationships/tags" Target="../tags/tag46.xml"/><Relationship Id="rId3" Type="http://schemas.openxmlformats.org/officeDocument/2006/relationships/image" Target="../media/image46.png"/><Relationship Id="rId2" Type="http://schemas.openxmlformats.org/officeDocument/2006/relationships/tags" Target="../tags/tag45.xml"/><Relationship Id="rId12" Type="http://schemas.openxmlformats.org/officeDocument/2006/relationships/slideLayout" Target="../slideLayouts/slideLayout18.xml"/><Relationship Id="rId11" Type="http://schemas.openxmlformats.org/officeDocument/2006/relationships/image" Target="../media/image52.png"/><Relationship Id="rId10" Type="http://schemas.openxmlformats.org/officeDocument/2006/relationships/tags" Target="../tags/tag49.xml"/><Relationship Id="rId1" Type="http://schemas.openxmlformats.org/officeDocument/2006/relationships/tags" Target="../tags/tag44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6.png"/><Relationship Id="rId8" Type="http://schemas.openxmlformats.org/officeDocument/2006/relationships/tags" Target="../tags/tag54.xml"/><Relationship Id="rId7" Type="http://schemas.openxmlformats.org/officeDocument/2006/relationships/image" Target="../media/image55.png"/><Relationship Id="rId6" Type="http://schemas.openxmlformats.org/officeDocument/2006/relationships/tags" Target="../tags/tag53.xml"/><Relationship Id="rId5" Type="http://schemas.openxmlformats.org/officeDocument/2006/relationships/image" Target="../media/image54.png"/><Relationship Id="rId4" Type="http://schemas.openxmlformats.org/officeDocument/2006/relationships/tags" Target="../tags/tag52.xml"/><Relationship Id="rId3" Type="http://schemas.openxmlformats.org/officeDocument/2006/relationships/image" Target="../media/image53.png"/><Relationship Id="rId2" Type="http://schemas.openxmlformats.org/officeDocument/2006/relationships/tags" Target="../tags/tag51.xml"/><Relationship Id="rId10" Type="http://schemas.openxmlformats.org/officeDocument/2006/relationships/slideLayout" Target="../slideLayouts/slideLayout18.xml"/><Relationship Id="rId1" Type="http://schemas.openxmlformats.org/officeDocument/2006/relationships/tags" Target="../tags/tag50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60.png"/><Relationship Id="rId8" Type="http://schemas.openxmlformats.org/officeDocument/2006/relationships/tags" Target="../tags/tag59.xml"/><Relationship Id="rId7" Type="http://schemas.openxmlformats.org/officeDocument/2006/relationships/image" Target="../media/image59.png"/><Relationship Id="rId6" Type="http://schemas.openxmlformats.org/officeDocument/2006/relationships/tags" Target="../tags/tag58.xml"/><Relationship Id="rId5" Type="http://schemas.openxmlformats.org/officeDocument/2006/relationships/image" Target="../media/image58.png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image" Target="../media/image57.png"/><Relationship Id="rId12" Type="http://schemas.openxmlformats.org/officeDocument/2006/relationships/slideLayout" Target="../slideLayouts/slideLayout18.xml"/><Relationship Id="rId11" Type="http://schemas.openxmlformats.org/officeDocument/2006/relationships/image" Target="../media/image61.png"/><Relationship Id="rId10" Type="http://schemas.openxmlformats.org/officeDocument/2006/relationships/tags" Target="../tags/tag60.xml"/><Relationship Id="rId1" Type="http://schemas.openxmlformats.org/officeDocument/2006/relationships/tags" Target="../tags/tag55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62.png"/><Relationship Id="rId2" Type="http://schemas.openxmlformats.org/officeDocument/2006/relationships/tags" Target="../tags/tag62.xml"/><Relationship Id="rId1" Type="http://schemas.openxmlformats.org/officeDocument/2006/relationships/tags" Target="../tags/tag61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7" Type="http://schemas.openxmlformats.org/officeDocument/2006/relationships/image" Target="../media/image65.png"/><Relationship Id="rId6" Type="http://schemas.openxmlformats.org/officeDocument/2006/relationships/tags" Target="../tags/tag66.xml"/><Relationship Id="rId5" Type="http://schemas.openxmlformats.org/officeDocument/2006/relationships/image" Target="../media/image64.png"/><Relationship Id="rId4" Type="http://schemas.openxmlformats.org/officeDocument/2006/relationships/tags" Target="../tags/tag65.xml"/><Relationship Id="rId3" Type="http://schemas.openxmlformats.org/officeDocument/2006/relationships/image" Target="../media/image63.png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tags" Target="../tags/tag68.xml"/><Relationship Id="rId2" Type="http://schemas.openxmlformats.org/officeDocument/2006/relationships/image" Target="../media/image66.png"/><Relationship Id="rId1" Type="http://schemas.openxmlformats.org/officeDocument/2006/relationships/tags" Target="../tags/tag67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8.xml"/><Relationship Id="rId4" Type="http://schemas.openxmlformats.org/officeDocument/2006/relationships/image" Target="../media/image67.emf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openxmlformats.org/officeDocument/2006/relationships/image" Target="../media/image69.png"/><Relationship Id="rId6" Type="http://schemas.openxmlformats.org/officeDocument/2006/relationships/tags" Target="../tags/tag76.xml"/><Relationship Id="rId5" Type="http://schemas.openxmlformats.org/officeDocument/2006/relationships/image" Target="../media/image68.png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tags" Target="../tags/tag72.xml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tags" Target="../tags/tag80.xml"/><Relationship Id="rId4" Type="http://schemas.openxmlformats.org/officeDocument/2006/relationships/image" Target="../media/image70.png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82.xml"/><Relationship Id="rId1" Type="http://schemas.openxmlformats.org/officeDocument/2006/relationships/tags" Target="../tags/tag8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jpeg"/><Relationship Id="rId8" Type="http://schemas.openxmlformats.org/officeDocument/2006/relationships/image" Target="../media/image10.GIF"/><Relationship Id="rId7" Type="http://schemas.openxmlformats.org/officeDocument/2006/relationships/image" Target="../media/image9.png"/><Relationship Id="rId6" Type="http://schemas.openxmlformats.org/officeDocument/2006/relationships/image" Target="../media/image8.wmf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Relationship Id="rId3" Type="http://schemas.openxmlformats.org/officeDocument/2006/relationships/oleObject" Target="../embeddings/oleObject2.bin"/><Relationship Id="rId2" Type="http://schemas.openxmlformats.org/officeDocument/2006/relationships/image" Target="../media/image7.wmf"/><Relationship Id="rId18" Type="http://schemas.openxmlformats.org/officeDocument/2006/relationships/notesSlide" Target="../notesSlides/notesSlide3.xml"/><Relationship Id="rId17" Type="http://schemas.openxmlformats.org/officeDocument/2006/relationships/vmlDrawing" Target="../drawings/vmlDrawing1.vml"/><Relationship Id="rId16" Type="http://schemas.openxmlformats.org/officeDocument/2006/relationships/slideLayout" Target="../slideLayouts/slideLayout13.xml"/><Relationship Id="rId15" Type="http://schemas.openxmlformats.org/officeDocument/2006/relationships/image" Target="../media/image14.png"/><Relationship Id="rId14" Type="http://schemas.openxmlformats.org/officeDocument/2006/relationships/tags" Target="../tags/tag6.xml"/><Relationship Id="rId13" Type="http://schemas.openxmlformats.org/officeDocument/2006/relationships/image" Target="../media/image13.png"/><Relationship Id="rId12" Type="http://schemas.openxmlformats.org/officeDocument/2006/relationships/tags" Target="../tags/tag5.xml"/><Relationship Id="rId11" Type="http://schemas.openxmlformats.org/officeDocument/2006/relationships/image" Target="../media/image12.png"/><Relationship Id="rId10" Type="http://schemas.openxmlformats.org/officeDocument/2006/relationships/tags" Target="../tags/tag4.xml"/><Relationship Id="rId1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8.bin"/><Relationship Id="rId8" Type="http://schemas.openxmlformats.org/officeDocument/2006/relationships/tags" Target="../tags/tag7.xml"/><Relationship Id="rId7" Type="http://schemas.openxmlformats.org/officeDocument/2006/relationships/image" Target="../media/image11.jpeg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oleObject" Target="../embeddings/oleObject7.bin"/><Relationship Id="rId3" Type="http://schemas.openxmlformats.org/officeDocument/2006/relationships/oleObject" Target="../embeddings/oleObject6.bin"/><Relationship Id="rId27" Type="http://schemas.openxmlformats.org/officeDocument/2006/relationships/notesSlide" Target="../notesSlides/notesSlide4.xml"/><Relationship Id="rId26" Type="http://schemas.openxmlformats.org/officeDocument/2006/relationships/vmlDrawing" Target="../drawings/vmlDrawing2.vml"/><Relationship Id="rId25" Type="http://schemas.openxmlformats.org/officeDocument/2006/relationships/slideLayout" Target="../slideLayouts/slideLayout13.xml"/><Relationship Id="rId24" Type="http://schemas.openxmlformats.org/officeDocument/2006/relationships/image" Target="../media/image8.wmf"/><Relationship Id="rId23" Type="http://schemas.openxmlformats.org/officeDocument/2006/relationships/oleObject" Target="../embeddings/oleObject12.bin"/><Relationship Id="rId22" Type="http://schemas.openxmlformats.org/officeDocument/2006/relationships/tags" Target="../tags/tag13.xml"/><Relationship Id="rId21" Type="http://schemas.openxmlformats.org/officeDocument/2006/relationships/tags" Target="../tags/tag12.xml"/><Relationship Id="rId20" Type="http://schemas.openxmlformats.org/officeDocument/2006/relationships/tags" Target="../tags/tag11.xml"/><Relationship Id="rId2" Type="http://schemas.openxmlformats.org/officeDocument/2006/relationships/image" Target="../media/image7.wmf"/><Relationship Id="rId19" Type="http://schemas.openxmlformats.org/officeDocument/2006/relationships/image" Target="../media/image18.wmf"/><Relationship Id="rId18" Type="http://schemas.openxmlformats.org/officeDocument/2006/relationships/oleObject" Target="../embeddings/oleObject11.bin"/><Relationship Id="rId17" Type="http://schemas.openxmlformats.org/officeDocument/2006/relationships/tags" Target="../tags/tag10.xml"/><Relationship Id="rId16" Type="http://schemas.openxmlformats.org/officeDocument/2006/relationships/image" Target="../media/image17.wmf"/><Relationship Id="rId15" Type="http://schemas.openxmlformats.org/officeDocument/2006/relationships/oleObject" Target="../embeddings/oleObject10.bin"/><Relationship Id="rId14" Type="http://schemas.openxmlformats.org/officeDocument/2006/relationships/tags" Target="../tags/tag9.xml"/><Relationship Id="rId13" Type="http://schemas.openxmlformats.org/officeDocument/2006/relationships/image" Target="../media/image16.wmf"/><Relationship Id="rId12" Type="http://schemas.openxmlformats.org/officeDocument/2006/relationships/oleObject" Target="../embeddings/oleObject9.bin"/><Relationship Id="rId11" Type="http://schemas.openxmlformats.org/officeDocument/2006/relationships/tags" Target="../tags/tag8.xml"/><Relationship Id="rId10" Type="http://schemas.openxmlformats.org/officeDocument/2006/relationships/image" Target="../media/image15.wmf"/><Relationship Id="rId1" Type="http://schemas.openxmlformats.org/officeDocument/2006/relationships/oleObject" Target="../embeddings/oleObject5.bin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tags" Target="../tags/tag15.xml"/><Relationship Id="rId2" Type="http://schemas.openxmlformats.org/officeDocument/2006/relationships/image" Target="../media/image19.jpeg"/><Relationship Id="rId1" Type="http://schemas.openxmlformats.org/officeDocument/2006/relationships/tags" Target="../tags/tag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7" Type="http://schemas.openxmlformats.org/officeDocument/2006/relationships/image" Target="../media/image21.png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png"/><Relationship Id="rId8" Type="http://schemas.openxmlformats.org/officeDocument/2006/relationships/tags" Target="../tags/tag21.xml"/><Relationship Id="rId7" Type="http://schemas.openxmlformats.org/officeDocument/2006/relationships/image" Target="../media/image26.wmf"/><Relationship Id="rId6" Type="http://schemas.openxmlformats.org/officeDocument/2006/relationships/oleObject" Target="../embeddings/oleObject14.bin"/><Relationship Id="rId5" Type="http://schemas.openxmlformats.org/officeDocument/2006/relationships/image" Target="../media/image25.wmf"/><Relationship Id="rId4" Type="http://schemas.openxmlformats.org/officeDocument/2006/relationships/oleObject" Target="../embeddings/oleObject13.bin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5" Type="http://schemas.openxmlformats.org/officeDocument/2006/relationships/notesSlide" Target="../notesSlides/notesSlide5.xml"/><Relationship Id="rId14" Type="http://schemas.openxmlformats.org/officeDocument/2006/relationships/vmlDrawing" Target="../drawings/vmlDrawing3.vml"/><Relationship Id="rId13" Type="http://schemas.openxmlformats.org/officeDocument/2006/relationships/slideLayout" Target="../slideLayouts/slideLayout13.xml"/><Relationship Id="rId12" Type="http://schemas.openxmlformats.org/officeDocument/2006/relationships/tags" Target="../tags/tag23.xml"/><Relationship Id="rId11" Type="http://schemas.openxmlformats.org/officeDocument/2006/relationships/image" Target="../media/image28.png"/><Relationship Id="rId10" Type="http://schemas.openxmlformats.org/officeDocument/2006/relationships/tags" Target="../tags/tag22.xml"/><Relationship Id="rId1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openxmlformats.org/officeDocument/2006/relationships/image" Target="../media/image31.png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30.png"/><Relationship Id="rId3" Type="http://schemas.openxmlformats.org/officeDocument/2006/relationships/tags" Target="../tags/tag25.xml"/><Relationship Id="rId2" Type="http://schemas.openxmlformats.org/officeDocument/2006/relationships/image" Target="../media/image29.png"/><Relationship Id="rId1" Type="http://schemas.openxmlformats.org/officeDocument/2006/relationships/tags" Target="../tags/tag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 1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051" name="副标题 2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2052" name="图片 3" descr="00G58PICCeK_102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138" y="-92075"/>
            <a:ext cx="9355138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-277240" y="4888230"/>
            <a:ext cx="9505951" cy="196977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52000"/>
              </a:srgbClr>
            </a:outerShdw>
            <a:reflection stA="0" endPos="65000" dist="50800" dir="5400000" sy="-100000" algn="bl" rotWithShape="0"/>
            <a:softEdge rad="76200"/>
          </a:effectLst>
        </p:spPr>
      </p:pic>
      <p:pic>
        <p:nvPicPr>
          <p:cNvPr id="11" name="图片 10" descr="QQ截图201512161001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144" y="4945184"/>
            <a:ext cx="9368936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>
            <p:custDataLst>
              <p:tags r:id="rId5"/>
            </p:custDataLst>
          </p:nvPr>
        </p:nvSpPr>
        <p:spPr>
          <a:xfrm>
            <a:off x="-239395" y="1052830"/>
            <a:ext cx="9429750" cy="34639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3600" b="1" dirty="0"/>
              <a:t>Elliptic flow in heavy-ion collisions at intermediate energy: the role of impact parameter, mean-field potential and collision term</a:t>
            </a:r>
            <a:endParaRPr lang="en-US" altLang="zh-CN" sz="3600" b="1" dirty="0"/>
          </a:p>
          <a:p>
            <a:pPr algn="ctr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Yongjia Wang (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王永佳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Huzhou University (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湖州师范学院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l" fontAlgn="auto">
              <a:lnSpc>
                <a:spcPts val="1580"/>
              </a:lnSpc>
            </a:pP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-151130" y="4437380"/>
            <a:ext cx="930402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t>Equation of State of Dense Nuclear Matter at RIBF and FRIB</a:t>
            </a:r>
            <a:r>
              <a:rPr lang="zh-CN" altLang="en-US"/>
              <a:t>, Japan, 2</a:t>
            </a:r>
            <a:r>
              <a:rPr lang="en-US" altLang="zh-CN"/>
              <a:t>3-</a:t>
            </a:r>
            <a:r>
              <a:rPr lang="zh-CN" altLang="en-US"/>
              <a:t>2</a:t>
            </a:r>
            <a:r>
              <a:rPr lang="en-US" altLang="zh-CN"/>
              <a:t>4</a:t>
            </a:r>
            <a:r>
              <a:rPr lang="zh-CN" altLang="en-US"/>
              <a:t>th</a:t>
            </a:r>
            <a:r>
              <a:rPr lang="en-US" altLang="zh-CN"/>
              <a:t> May</a:t>
            </a:r>
            <a:r>
              <a:rPr lang="zh-CN" altLang="en-US"/>
              <a:t>,</a:t>
            </a:r>
            <a:r>
              <a:rPr lang="en-US" altLang="zh-CN"/>
              <a:t> </a:t>
            </a:r>
            <a:r>
              <a:rPr lang="zh-CN" altLang="en-US"/>
              <a:t>2023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Elliptic flow is a gold min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0B21A144-F6B3-4CBD-95DB-1BDF0CA280CF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6309360"/>
            <a:ext cx="8381365" cy="36830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Yongjia Wang, et al., Physics Letters B  802 (2020) 135249.</a:t>
            </a:r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7315" y="1341120"/>
            <a:ext cx="4842510" cy="212598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3538855"/>
            <a:ext cx="4853940" cy="28536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853940" y="1268730"/>
            <a:ext cx="4163695" cy="245237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076190" y="3644900"/>
            <a:ext cx="3609975" cy="270764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74CDDB-D7A1-44F8-9836-83E5CE245052}" type="slidenum">
              <a:rPr lang="zh-CN" altLang="en-US" sz="1800" b="1" smtClean="0">
                <a:solidFill>
                  <a:srgbClr val="000000"/>
                </a:solidFill>
              </a:rPr>
            </a:fld>
            <a:endParaRPr lang="zh-CN" altLang="en-US" sz="1800" b="1" dirty="0">
              <a:solidFill>
                <a:srgbClr val="000000"/>
              </a:solidFill>
            </a:endParaRPr>
          </a:p>
        </p:txBody>
      </p:sp>
      <p:sp>
        <p:nvSpPr>
          <p:cNvPr id="4" name="Text Box 3"/>
          <p:cNvSpPr>
            <a:spLocks noChangeArrowheads="1"/>
          </p:cNvSpPr>
          <p:nvPr/>
        </p:nvSpPr>
        <p:spPr bwMode="auto">
          <a:xfrm>
            <a:off x="73025" y="1370013"/>
            <a:ext cx="3203575" cy="11890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dirty="0">
                <a:solidFill>
                  <a:srgbClr val="000000"/>
                </a:solidFill>
                <a:sym typeface="Arial" panose="020B0604020202020204" pitchFamily="34" charset="0"/>
              </a:rPr>
              <a:t>1).Initialization</a:t>
            </a:r>
            <a:endParaRPr lang="zh-CN" altLang="en-US" dirty="0">
              <a:solidFill>
                <a:srgbClr val="000000"/>
              </a:solidFill>
              <a:sym typeface="Arial" panose="020B0604020202020204" pitchFamily="34" charset="0"/>
            </a:endParaRPr>
          </a:p>
          <a:p>
            <a:r>
              <a:rPr lang="zh-CN" altLang="en-US" dirty="0">
                <a:solidFill>
                  <a:srgbClr val="000000"/>
                </a:solidFill>
                <a:sym typeface="Arial" panose="020B0604020202020204" pitchFamily="34" charset="0"/>
              </a:rPr>
              <a:t>        Get  the coordinate </a:t>
            </a:r>
            <a:r>
              <a:rPr lang="zh-CN" altLang="en-US" b="1" dirty="0">
                <a:solidFill>
                  <a:srgbClr val="000000"/>
                </a:solidFill>
                <a:sym typeface="Arial" panose="020B0604020202020204" pitchFamily="34" charset="0"/>
              </a:rPr>
              <a:t>r </a:t>
            </a:r>
            <a:endParaRPr lang="zh-CN" altLang="en-US" b="1" dirty="0">
              <a:solidFill>
                <a:srgbClr val="000000"/>
              </a:solidFill>
              <a:sym typeface="Arial" panose="020B0604020202020204" pitchFamily="34" charset="0"/>
            </a:endParaRPr>
          </a:p>
          <a:p>
            <a:r>
              <a:rPr lang="zh-CN" altLang="en-US" b="1" dirty="0">
                <a:solidFill>
                  <a:srgbClr val="000000"/>
                </a:solidFill>
                <a:sym typeface="Arial" panose="020B0604020202020204" pitchFamily="34" charset="0"/>
              </a:rPr>
              <a:t>       </a:t>
            </a:r>
            <a:r>
              <a:rPr lang="zh-CN" altLang="en-US" dirty="0">
                <a:solidFill>
                  <a:srgbClr val="000000"/>
                </a:solidFill>
                <a:sym typeface="Arial" panose="020B0604020202020204" pitchFamily="34" charset="0"/>
              </a:rPr>
              <a:t> and</a:t>
            </a:r>
            <a:r>
              <a:rPr lang="zh-CN" altLang="en-US" b="1" dirty="0">
                <a:solidFill>
                  <a:srgbClr val="000000"/>
                </a:solidFill>
                <a:sym typeface="Arial" panose="020B0604020202020204" pitchFamily="34" charset="0"/>
              </a:rPr>
              <a:t>  </a:t>
            </a:r>
            <a:r>
              <a:rPr lang="zh-CN" altLang="en-US" dirty="0">
                <a:solidFill>
                  <a:srgbClr val="000000"/>
                </a:solidFill>
                <a:sym typeface="Arial" panose="020B0604020202020204" pitchFamily="34" charset="0"/>
              </a:rPr>
              <a:t>the momentum </a:t>
            </a:r>
            <a:r>
              <a:rPr lang="zh-CN" altLang="en-US" b="1" dirty="0">
                <a:solidFill>
                  <a:srgbClr val="000000"/>
                </a:solidFill>
                <a:sym typeface="Arial" panose="020B0604020202020204" pitchFamily="34" charset="0"/>
              </a:rPr>
              <a:t>p </a:t>
            </a:r>
            <a:endParaRPr lang="zh-CN" altLang="en-US" b="1" dirty="0">
              <a:solidFill>
                <a:srgbClr val="000000"/>
              </a:solidFill>
              <a:sym typeface="Arial" panose="020B0604020202020204" pitchFamily="34" charset="0"/>
            </a:endParaRPr>
          </a:p>
          <a:p>
            <a:r>
              <a:rPr lang="zh-CN" altLang="en-US" dirty="0">
                <a:solidFill>
                  <a:srgbClr val="000000"/>
                </a:solidFill>
                <a:sym typeface="Arial" panose="020B0604020202020204" pitchFamily="34" charset="0"/>
              </a:rPr>
              <a:t>      </a:t>
            </a:r>
            <a:endParaRPr lang="zh-CN" alt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843808" y="1196752"/>
            <a:ext cx="25876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6"/>
          <p:cNvGrpSpPr/>
          <p:nvPr/>
        </p:nvGrpSpPr>
        <p:grpSpPr bwMode="auto">
          <a:xfrm>
            <a:off x="3570287" y="2132918"/>
            <a:ext cx="5518150" cy="1368090"/>
            <a:chOff x="0" y="133"/>
            <a:chExt cx="8690" cy="2154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777"/>
              <a:ext cx="4644" cy="1510"/>
            </a:xfrm>
            <a:prstGeom prst="rect">
              <a:avLst/>
            </a:prstGeom>
            <a:noFill/>
            <a:ln w="25400" cmpd="sng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8" name="AutoShape 7"/>
            <p:cNvSpPr>
              <a:spLocks noChangeArrowheads="1"/>
            </p:cNvSpPr>
            <p:nvPr/>
          </p:nvSpPr>
          <p:spPr bwMode="auto">
            <a:xfrm rot="15300000">
              <a:off x="6019" y="-1007"/>
              <a:ext cx="442" cy="3999"/>
            </a:xfrm>
            <a:prstGeom prst="upArrow">
              <a:avLst>
                <a:gd name="adj1" fmla="val 50000"/>
                <a:gd name="adj2" fmla="val 226188"/>
              </a:avLst>
            </a:prstGeom>
            <a:solidFill>
              <a:srgbClr val="FF0000"/>
            </a:solidFill>
            <a:ln w="19050" cmpd="sng">
              <a:solidFill>
                <a:schemeClr val="tx1"/>
              </a:solidFill>
              <a:miter lim="800000"/>
            </a:ln>
          </p:spPr>
          <p:txBody>
            <a:bodyPr anchor="ctr"/>
            <a:lstStyle/>
            <a:p>
              <a:endParaRPr lang="zh-CN" altLang="en-US">
                <a:solidFill>
                  <a:srgbClr val="000000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9" name="Text Box 8"/>
            <p:cNvSpPr>
              <a:spLocks noChangeArrowheads="1"/>
            </p:cNvSpPr>
            <p:nvPr/>
          </p:nvSpPr>
          <p:spPr bwMode="auto">
            <a:xfrm rot="20640000">
              <a:off x="5276" y="133"/>
              <a:ext cx="3414" cy="1307"/>
            </a:xfrm>
            <a:prstGeom prst="rect">
              <a:avLst/>
            </a:prstGeom>
            <a:noFill/>
            <a:ln w="19050" cmpd="sng">
              <a:solidFill>
                <a:srgbClr val="FF0000"/>
              </a:solidFill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zh-CN" altLang="en-US" sz="1600" dirty="0">
                  <a:solidFill>
                    <a:srgbClr val="FF0000"/>
                  </a:solidFill>
                  <a:sym typeface="Arial" panose="020B0604020202020204" pitchFamily="34" charset="0"/>
                </a:rPr>
                <a:t>Input Skyrme forces</a:t>
              </a:r>
              <a:endParaRPr lang="zh-CN" altLang="en-US" sz="1600" dirty="0">
                <a:solidFill>
                  <a:srgbClr val="FF0000"/>
                </a:solidFill>
                <a:sym typeface="Arial" panose="020B0604020202020204" pitchFamily="34" charset="0"/>
              </a:endParaRPr>
            </a:p>
            <a:p>
              <a:endParaRPr lang="zh-CN" altLang="en-US" sz="1600" dirty="0"/>
            </a:p>
            <a:p>
              <a:r>
                <a:rPr lang="en-US" altLang="zh-CN" sz="1600" dirty="0"/>
                <a:t>EOS, </a:t>
              </a:r>
              <a:r>
                <a:rPr lang="zh-CN" altLang="en-US" sz="1600" dirty="0"/>
                <a:t>Symmetry energy</a:t>
              </a:r>
              <a:endParaRPr lang="zh-CN" altLang="en-US" sz="1600" dirty="0"/>
            </a:p>
          </p:txBody>
        </p:sp>
      </p:grpSp>
      <p:sp>
        <p:nvSpPr>
          <p:cNvPr id="10" name="Text Box 9"/>
          <p:cNvSpPr>
            <a:spLocks noChangeArrowheads="1"/>
          </p:cNvSpPr>
          <p:nvPr/>
        </p:nvSpPr>
        <p:spPr bwMode="auto">
          <a:xfrm>
            <a:off x="35496" y="2276475"/>
            <a:ext cx="3438525" cy="11890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sym typeface="Arial" panose="020B0604020202020204" pitchFamily="34" charset="0"/>
              </a:rPr>
              <a:t>2).Propagation</a:t>
            </a:r>
            <a:endParaRPr lang="zh-CN" altLang="en-US" dirty="0">
              <a:solidFill>
                <a:srgbClr val="FF0000"/>
              </a:solidFill>
              <a:sym typeface="Arial" panose="020B0604020202020204" pitchFamily="34" charset="0"/>
            </a:endParaRPr>
          </a:p>
          <a:p>
            <a:r>
              <a:rPr lang="zh-CN" altLang="en-US" dirty="0">
                <a:solidFill>
                  <a:srgbClr val="FF0000"/>
                </a:solidFill>
                <a:sym typeface="Arial" panose="020B0604020202020204" pitchFamily="34" charset="0"/>
              </a:rPr>
              <a:t>Nucleon moves in the mean-field. Density, momentum, isospin-dependent.  </a:t>
            </a:r>
            <a:r>
              <a:rPr lang="zh-CN" altLang="en-US" dirty="0">
                <a:solidFill>
                  <a:srgbClr val="000000"/>
                </a:solidFill>
                <a:sym typeface="Arial" panose="020B0604020202020204" pitchFamily="34" charset="0"/>
              </a:rPr>
              <a:t>   </a:t>
            </a:r>
            <a:endParaRPr lang="zh-CN" altLang="en-US" dirty="0"/>
          </a:p>
        </p:txBody>
      </p:sp>
      <p:sp>
        <p:nvSpPr>
          <p:cNvPr id="11" name="Text Box 10"/>
          <p:cNvSpPr>
            <a:spLocks noChangeArrowheads="1"/>
          </p:cNvSpPr>
          <p:nvPr/>
        </p:nvSpPr>
        <p:spPr bwMode="auto">
          <a:xfrm>
            <a:off x="35496" y="3463925"/>
            <a:ext cx="3438525" cy="11890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dirty="0">
                <a:solidFill>
                  <a:srgbClr val="0000FF"/>
                </a:solidFill>
                <a:sym typeface="Arial" panose="020B0604020202020204" pitchFamily="34" charset="0"/>
              </a:rPr>
              <a:t>3).Collision term</a:t>
            </a:r>
            <a:endParaRPr lang="zh-CN" altLang="en-US" dirty="0">
              <a:solidFill>
                <a:srgbClr val="0000FF"/>
              </a:solidFill>
              <a:sym typeface="Arial" panose="020B0604020202020204" pitchFamily="34" charset="0"/>
            </a:endParaRPr>
          </a:p>
          <a:p>
            <a:r>
              <a:rPr lang="zh-CN" altLang="en-US" dirty="0">
                <a:solidFill>
                  <a:srgbClr val="0000FF"/>
                </a:solidFill>
                <a:sym typeface="Arial" panose="020B0604020202020204" pitchFamily="34" charset="0"/>
              </a:rPr>
              <a:t>Medium modified cross section. Density, momentum, isospin-dependent.  Pauli blocking.</a:t>
            </a:r>
            <a:endParaRPr lang="zh-CN" altLang="en-US" dirty="0"/>
          </a:p>
        </p:txBody>
      </p:sp>
      <p:sp>
        <p:nvSpPr>
          <p:cNvPr id="12" name="Text Box 14"/>
          <p:cNvSpPr>
            <a:spLocks noChangeArrowheads="1"/>
          </p:cNvSpPr>
          <p:nvPr/>
        </p:nvSpPr>
        <p:spPr bwMode="auto">
          <a:xfrm>
            <a:off x="35496" y="4725144"/>
            <a:ext cx="4946650" cy="20300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dirty="0">
                <a:solidFill>
                  <a:srgbClr val="CC00CC"/>
                </a:solidFill>
                <a:sym typeface="Arial" panose="020B0604020202020204" pitchFamily="34" charset="0"/>
              </a:rPr>
              <a:t>4). Cluster recognition</a:t>
            </a:r>
            <a:endParaRPr lang="en-US" dirty="0">
              <a:solidFill>
                <a:srgbClr val="CC00CC"/>
              </a:solidFill>
              <a:sym typeface="Arial" panose="020B0604020202020204" pitchFamily="34" charset="0"/>
            </a:endParaRPr>
          </a:p>
          <a:p>
            <a:r>
              <a:rPr lang="pt-BR" altLang="en-US" dirty="0">
                <a:solidFill>
                  <a:srgbClr val="CC00CC"/>
                </a:solidFill>
                <a:sym typeface="Arial" panose="020B0604020202020204" pitchFamily="34" charset="0"/>
              </a:rPr>
              <a:t> </a:t>
            </a:r>
            <a:r>
              <a:rPr lang="pt-BR" altLang="en-US" dirty="0" smtClean="0">
                <a:solidFill>
                  <a:srgbClr val="CC00CC"/>
                </a:solidFill>
                <a:sym typeface="Arial" panose="020B0604020202020204" pitchFamily="34" charset="0"/>
              </a:rPr>
              <a:t>an isospin-dependent Minimum Spanning Tree</a:t>
            </a:r>
            <a:endParaRPr lang="pt-BR" altLang="en-US" dirty="0">
              <a:solidFill>
                <a:srgbClr val="CC00CC"/>
              </a:solidFill>
              <a:sym typeface="Arial" panose="020B0604020202020204" pitchFamily="34" charset="0"/>
            </a:endParaRPr>
          </a:p>
          <a:p>
            <a:r>
              <a:rPr lang="en-US" dirty="0">
                <a:sym typeface="Arial" panose="020B0604020202020204" pitchFamily="34" charset="0"/>
              </a:rPr>
              <a:t>Then, compare the </a:t>
            </a:r>
            <a:r>
              <a:rPr lang="en-US" dirty="0" smtClean="0">
                <a:sym typeface="Arial" panose="020B0604020202020204" pitchFamily="34" charset="0"/>
              </a:rPr>
              <a:t>simulated </a:t>
            </a:r>
            <a:r>
              <a:rPr lang="en-US" dirty="0">
                <a:sym typeface="Arial" panose="020B0604020202020204" pitchFamily="34" charset="0"/>
              </a:rPr>
              <a:t>results with experimental data, one can get the information of </a:t>
            </a:r>
            <a:r>
              <a:rPr lang="en-US" dirty="0" err="1">
                <a:sym typeface="Arial" panose="020B0604020202020204" pitchFamily="34" charset="0"/>
              </a:rPr>
              <a:t>EoS</a:t>
            </a:r>
            <a:r>
              <a:rPr lang="en-US" dirty="0">
                <a:sym typeface="Arial" panose="020B0604020202020204" pitchFamily="34" charset="0"/>
              </a:rPr>
              <a:t> and in-medium NN cross section.</a:t>
            </a:r>
            <a:endParaRPr lang="en-US" dirty="0">
              <a:sym typeface="Arial" panose="020B0604020202020204" pitchFamily="34" charset="0"/>
            </a:endParaRPr>
          </a:p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PRC 83.044617; 89.034606;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endParaRPr lang="zh-CN" altLang="en-US" dirty="0">
              <a:solidFill>
                <a:srgbClr val="CC00CC"/>
              </a:solidFill>
              <a:sym typeface="Arial" panose="020B0604020202020204" pitchFamily="34" charset="0"/>
            </a:endParaRPr>
          </a:p>
        </p:txBody>
      </p:sp>
      <p:pic>
        <p:nvPicPr>
          <p:cNvPr id="13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4869160"/>
            <a:ext cx="3719513" cy="1816100"/>
          </a:xfrm>
          <a:prstGeom prst="rect">
            <a:avLst/>
          </a:prstGeom>
          <a:noFill/>
          <a:ln w="19050" cmpd="sng">
            <a:solidFill>
              <a:srgbClr val="FF00FF"/>
            </a:solidFill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1340768"/>
            <a:ext cx="3310880" cy="547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56063" y="3644900"/>
            <a:ext cx="1322387" cy="1165225"/>
          </a:xfrm>
          <a:prstGeom prst="rect">
            <a:avLst/>
          </a:prstGeom>
          <a:noFill/>
          <a:ln w="25400" cmpd="sng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16" name="AutoShape 12"/>
          <p:cNvSpPr>
            <a:spLocks noChangeArrowheads="1"/>
          </p:cNvSpPr>
          <p:nvPr/>
        </p:nvSpPr>
        <p:spPr bwMode="auto">
          <a:xfrm rot="16260000">
            <a:off x="6527800" y="3054350"/>
            <a:ext cx="239713" cy="2538413"/>
          </a:xfrm>
          <a:prstGeom prst="upArrow">
            <a:avLst>
              <a:gd name="adj1" fmla="val 50000"/>
              <a:gd name="adj2" fmla="val 265029"/>
            </a:avLst>
          </a:prstGeom>
          <a:solidFill>
            <a:srgbClr val="0000FF"/>
          </a:solidFill>
          <a:ln w="9525" cmpd="sng">
            <a:solidFill>
              <a:schemeClr val="tx1"/>
            </a:solidFill>
            <a:miter lim="800000"/>
          </a:ln>
        </p:spPr>
        <p:txBody>
          <a:bodyPr anchor="ctr"/>
          <a:lstStyle/>
          <a:p>
            <a:endParaRPr lang="zh-CN" altLang="en-US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  <p:sp>
        <p:nvSpPr>
          <p:cNvPr id="17" name="Text Box 13"/>
          <p:cNvSpPr>
            <a:spLocks noChangeArrowheads="1"/>
          </p:cNvSpPr>
          <p:nvPr/>
        </p:nvSpPr>
        <p:spPr bwMode="auto">
          <a:xfrm>
            <a:off x="6094413" y="3644900"/>
            <a:ext cx="3014662" cy="582613"/>
          </a:xfrm>
          <a:prstGeom prst="rect">
            <a:avLst/>
          </a:prstGeom>
          <a:noFill/>
          <a:ln w="19050" cmpd="sng">
            <a:solidFill>
              <a:srgbClr val="0000FF"/>
            </a:solidFill>
            <a:miter lim="800000"/>
          </a:ln>
        </p:spPr>
        <p:txBody>
          <a:bodyPr>
            <a:spAutoFit/>
          </a:bodyPr>
          <a:lstStyle/>
          <a:p>
            <a:r>
              <a:rPr lang="zh-CN" altLang="en-US">
                <a:solidFill>
                  <a:srgbClr val="0000FF"/>
                </a:solidFill>
                <a:sym typeface="Arial" panose="020B0604020202020204" pitchFamily="34" charset="0"/>
              </a:rPr>
              <a:t>Input：f</a:t>
            </a:r>
            <a:r>
              <a:rPr lang="zh-CN" altLang="en-US" sz="2800">
                <a:solidFill>
                  <a:srgbClr val="0000FF"/>
                </a:solidFill>
                <a:sym typeface="Times New Roman" panose="02020603050405020304" pitchFamily="18" charset="0"/>
              </a:rPr>
              <a:t>σ</a:t>
            </a:r>
            <a:r>
              <a:rPr lang="zh-CN" altLang="en-US" baseline="-25000">
                <a:solidFill>
                  <a:srgbClr val="0000FF"/>
                </a:solidFill>
                <a:sym typeface="Times New Roman" panose="02020603050405020304" pitchFamily="18" charset="0"/>
              </a:rPr>
              <a:t>pp</a:t>
            </a:r>
            <a:r>
              <a:rPr lang="zh-CN" altLang="en-US">
                <a:solidFill>
                  <a:srgbClr val="0000FF"/>
                </a:solidFill>
                <a:sym typeface="Times New Roman" panose="02020603050405020304" pitchFamily="18" charset="0"/>
              </a:rPr>
              <a:t>=f</a:t>
            </a:r>
            <a:r>
              <a:rPr lang="zh-CN" altLang="en-US" sz="2800">
                <a:solidFill>
                  <a:srgbClr val="0000FF"/>
                </a:solidFill>
                <a:sym typeface="Times New Roman" panose="02020603050405020304" pitchFamily="18" charset="0"/>
              </a:rPr>
              <a:t>σ</a:t>
            </a:r>
            <a:r>
              <a:rPr lang="zh-CN" altLang="en-US" baseline="-25000">
                <a:solidFill>
                  <a:srgbClr val="0000FF"/>
                </a:solidFill>
                <a:sym typeface="Times New Roman" panose="02020603050405020304" pitchFamily="18" charset="0"/>
              </a:rPr>
              <a:t>nn </a:t>
            </a:r>
            <a:r>
              <a:rPr lang="zh-CN" altLang="en-US">
                <a:solidFill>
                  <a:srgbClr val="0000FF"/>
                </a:solidFill>
                <a:sym typeface="Times New Roman" panose="02020603050405020304" pitchFamily="18" charset="0"/>
              </a:rPr>
              <a:t>, and</a:t>
            </a:r>
            <a:r>
              <a:rPr lang="zh-CN" altLang="en-US" baseline="-25000">
                <a:solidFill>
                  <a:srgbClr val="0000FF"/>
                </a:solidFill>
                <a:sym typeface="Times New Roman" panose="02020603050405020304" pitchFamily="18" charset="0"/>
              </a:rPr>
              <a:t> </a:t>
            </a:r>
            <a:r>
              <a:rPr lang="zh-CN" altLang="en-US">
                <a:solidFill>
                  <a:srgbClr val="0000FF"/>
                </a:solidFill>
                <a:sym typeface="Times New Roman" panose="02020603050405020304" pitchFamily="18" charset="0"/>
              </a:rPr>
              <a:t>f</a:t>
            </a:r>
            <a:r>
              <a:rPr lang="zh-CN" altLang="en-US" sz="2800">
                <a:solidFill>
                  <a:srgbClr val="0000FF"/>
                </a:solidFill>
                <a:sym typeface="Times New Roman" panose="02020603050405020304" pitchFamily="18" charset="0"/>
              </a:rPr>
              <a:t>σ</a:t>
            </a:r>
            <a:r>
              <a:rPr lang="zh-CN" altLang="en-US" baseline="-25000">
                <a:solidFill>
                  <a:srgbClr val="0000FF"/>
                </a:solidFill>
                <a:sym typeface="Times New Roman" panose="02020603050405020304" pitchFamily="18" charset="0"/>
              </a:rPr>
              <a:t>np</a:t>
            </a:r>
            <a:endParaRPr lang="zh-CN" altLang="en-US"/>
          </a:p>
        </p:txBody>
      </p:sp>
      <p:sp>
        <p:nvSpPr>
          <p:cNvPr id="3" name="Rectangle 2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-324544" y="142852"/>
            <a:ext cx="9144000" cy="10096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normAutofit fontScale="97500" lnSpcReduction="10000"/>
          </a:bodyPr>
          <a:p>
            <a:pPr marL="91440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b="1" kern="0" dirty="0" smtClean="0">
                <a:solidFill>
                  <a:schemeClr val="tx1"/>
                </a:solidFill>
                <a:sym typeface="Calibri" panose="020F0502020204030204" charset="0"/>
              </a:rPr>
              <a:t>Ultrarelativistic Quantum Molecular Dynamics </a:t>
            </a:r>
            <a:r>
              <a:rPr lang="en-US" altLang="zh-CN" sz="3200" b="1" kern="0" dirty="0" smtClean="0">
                <a:solidFill>
                  <a:schemeClr val="tx1"/>
                </a:solidFill>
                <a:sym typeface="Calibri" panose="020F0502020204030204" charset="0"/>
              </a:rPr>
              <a:t>Model (UrQMD)</a:t>
            </a:r>
            <a:endParaRPr lang="en-US" altLang="zh-CN" sz="3200" b="1" kern="0" dirty="0" smtClean="0">
              <a:solidFill>
                <a:schemeClr val="tx1"/>
              </a:solidFill>
              <a:sym typeface="Calibri" panose="020F0502020204030204" charset="0"/>
            </a:endParaRPr>
          </a:p>
        </p:txBody>
      </p:sp>
      <p:sp>
        <p:nvSpPr>
          <p:cNvPr id="18" name="灯片编号占位符 1"/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6680200" y="6483350"/>
            <a:ext cx="2133600" cy="3651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defPPr>
              <a:defRPr lang="zh-CN"/>
            </a:defPPr>
            <a:lvl1pPr marL="0" algn="r" defTabSz="914400" rtl="0" eaLnBrk="1" latinLnBrk="0" hangingPunct="1">
              <a:buFont typeface="Arial" panose="020B0604020202020204" pitchFamily="34" charset="0"/>
              <a:buNone/>
              <a:defRPr sz="1200" b="0" kern="1200">
                <a:solidFill>
                  <a:srgbClr val="89898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E974CDDB-D7A1-44F8-9836-83E5CE245052}" type="slidenum">
              <a:rPr lang="zh-CN" altLang="en-US" sz="1800" b="1" smtClean="0">
                <a:solidFill>
                  <a:srgbClr val="000000"/>
                </a:solidFill>
              </a:rPr>
            </a:fld>
            <a:endParaRPr lang="zh-CN" altLang="en-US" sz="18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内容占位符 10" descr="y-v2-400-600-1000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tretch>
            <a:fillRect/>
          </a:stretch>
        </p:blipFill>
        <p:spPr>
          <a:xfrm>
            <a:off x="-180583" y="3832602"/>
            <a:ext cx="5688632" cy="2654695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74CDDB-D7A1-44F8-9836-83E5CE245052}" type="slidenum">
              <a:rPr lang="zh-CN" altLang="en-US" sz="1800" b="1" smtClean="0">
                <a:solidFill>
                  <a:srgbClr val="000000"/>
                </a:solidFill>
              </a:rPr>
            </a:fld>
            <a:endParaRPr lang="zh-CN" altLang="en-US" sz="1800" b="1" dirty="0">
              <a:solidFill>
                <a:srgbClr val="0000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457" y="1196499"/>
            <a:ext cx="4704523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-324544" y="142852"/>
            <a:ext cx="9144000" cy="10096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normAutofit fontScale="97500" lnSpcReduction="10000"/>
          </a:bodyPr>
          <a:lstStyle/>
          <a:p>
            <a:pPr marL="91440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200" b="1" kern="0" dirty="0" smtClean="0">
                <a:solidFill>
                  <a:schemeClr val="tx1"/>
                </a:solidFill>
                <a:sym typeface="Calibri" panose="020F0502020204030204" charset="0"/>
              </a:rPr>
              <a:t>Ultrarelativistic Quantum Molecular Dynamics </a:t>
            </a:r>
            <a:r>
              <a:rPr lang="en-US" altLang="zh-CN" sz="3200" b="1" kern="0" dirty="0" smtClean="0">
                <a:solidFill>
                  <a:schemeClr val="tx1"/>
                </a:solidFill>
                <a:sym typeface="Calibri" panose="020F0502020204030204" charset="0"/>
              </a:rPr>
              <a:t>Model (UrQMD)</a:t>
            </a:r>
            <a:endParaRPr lang="en-US" altLang="zh-CN" sz="3200" b="1" kern="0" dirty="0" smtClean="0">
              <a:solidFill>
                <a:schemeClr val="tx1"/>
              </a:solidFill>
              <a:sym typeface="Calibri" panose="020F050202020403020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076190" y="1152525"/>
            <a:ext cx="3322955" cy="3068320"/>
          </a:xfrm>
          <a:prstGeom prst="rect">
            <a:avLst/>
          </a:prstGeom>
        </p:spPr>
        <p:txBody>
          <a:bodyPr wrap="square">
            <a:noAutofit/>
          </a:bodyPr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PRC83, 044617; PRC89, 034606; PRC97, 044620; PRC97, 034602; Frontiers of Physics, 15(4), 44302  (2020); PLB828, 137019; </a:t>
            </a:r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PRC103, 014616......</a:t>
            </a:r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076190" y="2708910"/>
            <a:ext cx="4051300" cy="3164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0B21A144-F6B3-4CBD-95DB-1BDF0CA280CF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6" name="443419e5af02ee12fbe8c3afe239a7b3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716145" y="1216025"/>
            <a:ext cx="4121150" cy="3947795"/>
          </a:xfrm>
          <a:prstGeom prst="rect">
            <a:avLst/>
          </a:prstGeom>
        </p:spPr>
      </p:pic>
      <p:pic>
        <p:nvPicPr>
          <p:cNvPr id="8" name="0629170e54cf2c6b2c762ca71fc122dc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850" y="1268730"/>
            <a:ext cx="4104640" cy="394843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5560" y="44450"/>
            <a:ext cx="9192260" cy="11715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In the framework of 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transport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model, the momentum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of each nucleon can be changed either by the force caused by the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nuclear mean field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(MF) 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potential or by nucleon-nucleon (NN) scattering. 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67360" y="5157470"/>
            <a:ext cx="848487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eversely tracing nucleons</a:t>
            </a: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that are finally emitted at mid-rapidity</a:t>
            </a: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 (-0.1&lt;y</a:t>
            </a:r>
            <a:r>
              <a:rPr lang="en-US" altLang="zh-CN" sz="20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&lt;0.1).</a:t>
            </a:r>
            <a:endParaRPr lang="en-US" altLang="zh-CN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Recording the momentum changes casued by MF and NN collisions.</a:t>
            </a:r>
            <a:endParaRPr lang="en-US" altLang="zh-CN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67360" y="6021705"/>
            <a:ext cx="2895600" cy="4953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707765" y="6012180"/>
            <a:ext cx="3105150" cy="50482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164705" y="6045200"/>
            <a:ext cx="1706245" cy="429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 fullScrn="0">
              <p:cMediaNode>
                <p:cTn id="3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E974CDDB-D7A1-44F8-9836-83E5CE245052}" type="slidenum">
              <a:rPr lang="zh-CN" altLang="en-US">
                <a:solidFill>
                  <a:srgbClr val="000000"/>
                </a:solidFill>
              </a:rPr>
            </a:fld>
            <a:endParaRPr lang="zh-CN" altLang="en-US" dirty="0">
              <a:solidFill>
                <a:srgbClr val="000000"/>
              </a:solidFill>
            </a:endParaRPr>
          </a:p>
        </p:txBody>
      </p:sp>
      <p:pic>
        <p:nvPicPr>
          <p:cNvPr id="233" name="图片 233" descr="图片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10" y="894080"/>
            <a:ext cx="7875270" cy="525081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35560" y="6452870"/>
            <a:ext cx="505333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Gao B, Wang Y, Gao Z, et al. Phys. Lett. B, </a:t>
            </a:r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</a:rPr>
              <a:t>838 (</a:t>
            </a:r>
            <a:r>
              <a: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137685.</a:t>
            </a:r>
            <a:endParaRPr lang="zh-CN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79705" y="188595"/>
            <a:ext cx="861314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Solid dots with arrows</a:t>
            </a: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represent the traced nucleons</a:t>
            </a: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 (those will be appeared at mid-rapidity at the final stage)</a:t>
            </a:r>
            <a:r>
              <a: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, while circles denote other nucleons. </a:t>
            </a:r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E974CDDB-D7A1-44F8-9836-83E5CE245052}" type="slidenum">
              <a:rPr lang="zh-CN" altLang="en-US">
                <a:solidFill>
                  <a:srgbClr val="000000"/>
                </a:solidFill>
              </a:rPr>
            </a:fld>
            <a:endParaRPr lang="zh-CN" altLang="en-US" dirty="0">
              <a:solidFill>
                <a:srgbClr val="00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7315" y="1412875"/>
            <a:ext cx="5519420" cy="410464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35560" y="6452870"/>
            <a:ext cx="505333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Gao B, Wang Y, Gao Z, et al. Phys. Lett. B, </a:t>
            </a:r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</a:rPr>
              <a:t>838 (</a:t>
            </a:r>
            <a:r>
              <a: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r>
              <a:rPr lang="en-US" altLang="zh-CN" sz="140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137685.</a:t>
            </a:r>
            <a:endParaRPr lang="zh-CN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5560" y="188595"/>
            <a:ext cx="909828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Time evolution of v</a:t>
            </a:r>
            <a:r>
              <a:rPr lang="zh-CN" altLang="en-US" sz="20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of the traced nucleons finally emitted at mid-rapidity</a:t>
            </a:r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(|y</a:t>
            </a:r>
            <a:r>
              <a:rPr lang="zh-CN" altLang="en-US" sz="20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| &lt; 0.1) with different impact parameters.</a:t>
            </a:r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5652135" y="1412875"/>
            <a:ext cx="3608070" cy="49301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1. At final stage, elliptic flow increases will increasing b.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2. At the initial time, v</a:t>
            </a:r>
            <a:r>
              <a:rPr lang="en-US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is non-zero, indicating that those nucleons 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are not randomly “selected”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out of the uniform distribution in the initial state.</a:t>
            </a: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This is especially so for large b where v</a:t>
            </a:r>
            <a:r>
              <a:rPr lang="en-US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(t=0 fm/c) is positive because nucleons with larger |px| and smaller |py| tend to have higher probability to experience NN scattering and finally emerge at midrapidity. 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E974CDDB-D7A1-44F8-9836-83E5CE245052}" type="slidenum">
              <a:rPr lang="zh-CN" altLang="en-US">
                <a:solidFill>
                  <a:srgbClr val="000000"/>
                </a:solidFill>
              </a:rPr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35560" y="116205"/>
            <a:ext cx="8844915" cy="9423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</a:rPr>
              <a:t>uantitative attribution of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MF and NN</a:t>
            </a:r>
            <a:r>
              <a:rPr sz="2400">
                <a:latin typeface="Times New Roman" panose="02020603050405020304" pitchFamily="18" charset="0"/>
                <a:cs typeface="Times New Roman" panose="02020603050405020304" pitchFamily="18" charset="0"/>
              </a:rPr>
              <a:t> effects to v</a:t>
            </a:r>
            <a:r>
              <a:rPr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evolution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51460" y="1052830"/>
            <a:ext cx="2895600" cy="4953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79070" y="1700530"/>
            <a:ext cx="3105150" cy="50482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55650" y="2348865"/>
            <a:ext cx="1706245" cy="4292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606925" y="548005"/>
            <a:ext cx="4522470" cy="627570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5560" y="2924810"/>
            <a:ext cx="4572000" cy="3692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At the initial time, 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coll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(t) is zero because it takes approximately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5 fm/c for target and projectile nucleons to encounter each other.</a:t>
            </a: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Δ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</a:t>
            </a:r>
            <a:r>
              <a:rPr lang="en-US" altLang="zh-CN" baseline="-25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baseline="30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coll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(t)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is always negative which indicates NN collision enhances the signal of out-of-plane elliptic flow (decreases 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the value of v2). This is because the outgoing nucleons along the reaction plane will be blocked.</a:t>
            </a: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3.The value of 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Δ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</a:t>
            </a:r>
            <a:r>
              <a:rPr lang="en-US" altLang="zh-CN" baseline="-25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en-US" altLang="zh-CN" baseline="30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mf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(t) can be either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negative or positive, depending on the impact parameter and time.</a:t>
            </a:r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027545" y="1334135"/>
            <a:ext cx="2033270" cy="117094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E974CDDB-D7A1-44F8-9836-83E5CE245052}" type="slidenum">
              <a:rPr lang="zh-CN" altLang="en-US">
                <a:solidFill>
                  <a:srgbClr val="000000"/>
                </a:solidFill>
              </a:rPr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-36195" y="116205"/>
            <a:ext cx="8844915" cy="9423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The most relevant density probed by v</a:t>
            </a:r>
            <a:r>
              <a:rPr 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51460" y="548640"/>
            <a:ext cx="2619375" cy="7715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5560" y="1412875"/>
            <a:ext cx="5407025" cy="486346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220970" y="403225"/>
            <a:ext cx="3957955" cy="49041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r>
              <a:rPr lang="zh-CN" alt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denotes the density at 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central region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ρ</a:t>
            </a:r>
            <a:r>
              <a:rPr lang="en-US" altLang="zh-CN" sz="2400" baseline="-25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denotes the 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density experienced by the traced nucleons. 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The curves and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shaded bands denote the mean and the standard deviation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The most relevant density probed by v</a:t>
            </a:r>
            <a:r>
              <a:rPr lang="zh-CN" alt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of nucleons at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mid-rapidity lies in </a:t>
            </a: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(0.9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1.3)ρ</a:t>
            </a:r>
            <a:r>
              <a:rPr lang="zh-CN" altLang="en-US" sz="24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and dependent of the impact parameter. Their values are found to be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 60% of the maximum 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density reached during th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collisions.</a:t>
            </a:r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79705" y="6308090"/>
            <a:ext cx="5734050" cy="5238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204210" y="6630670"/>
            <a:ext cx="2695575" cy="4191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E974CDDB-D7A1-44F8-9836-83E5CE245052}" type="slidenum">
              <a:rPr lang="zh-CN" altLang="en-US">
                <a:solidFill>
                  <a:srgbClr val="000000"/>
                </a:solidFill>
              </a:rPr>
            </a:fld>
            <a:endParaRPr lang="zh-CN" altLang="en-US" dirty="0">
              <a:solidFill>
                <a:srgbClr val="00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36195" y="1052830"/>
            <a:ext cx="3830320" cy="127698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-36195" y="116205"/>
            <a:ext cx="8844915" cy="9423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The most relevant density probed by v</a:t>
            </a:r>
            <a:r>
              <a:rPr 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427855" y="620395"/>
            <a:ext cx="4546600" cy="33934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79070" y="2348865"/>
            <a:ext cx="3788410" cy="94043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07315" y="3500755"/>
            <a:ext cx="4572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Liu YY, et al. PRC</a:t>
            </a:r>
            <a:r>
              <a: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103, 014616 (2021)</a:t>
            </a:r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860290" y="4013835"/>
            <a:ext cx="3457575" cy="25717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79070" y="5372735"/>
            <a:ext cx="45720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>
                <a:latin typeface="Times New Roman" panose="02020603050405020304" pitchFamily="18" charset="0"/>
                <a:cs typeface="Times New Roman" panose="02020603050405020304" pitchFamily="18" charset="0"/>
              </a:rPr>
              <a:t>ASY-EOS, </a:t>
            </a:r>
            <a:r>
              <a:rPr lang="zh-CN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PRC 94, 034608 (2016)</a:t>
            </a:r>
            <a:endParaRPr lang="zh-CN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54610" y="4509135"/>
            <a:ext cx="4696460" cy="76073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E974CDDB-D7A1-44F8-9836-83E5CE245052}" type="slidenum">
              <a:rPr lang="zh-CN" altLang="en-US">
                <a:solidFill>
                  <a:srgbClr val="000000"/>
                </a:solidFill>
              </a:rPr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-36195" y="116205"/>
            <a:ext cx="8844915" cy="9423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The effects of rapidity and transverse momentum cuts on v</a:t>
            </a:r>
            <a:r>
              <a:rPr 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baseline="-25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55650" y="494030"/>
            <a:ext cx="6784975" cy="636460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16216" y="6492875"/>
            <a:ext cx="2133600" cy="36512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grpSp>
        <p:nvGrpSpPr>
          <p:cNvPr id="3" name="组合 5"/>
          <p:cNvGrpSpPr/>
          <p:nvPr/>
        </p:nvGrpSpPr>
        <p:grpSpPr>
          <a:xfrm>
            <a:off x="0" y="0"/>
            <a:ext cx="9144000" cy="7643842"/>
            <a:chOff x="0" y="928670"/>
            <a:chExt cx="9144000" cy="6715172"/>
          </a:xfrm>
        </p:grpSpPr>
        <p:pic>
          <p:nvPicPr>
            <p:cNvPr id="26628" name="Picture 4" descr="http://www.jjguochuang.com/img/aHR0cDovL3d3dy5jYmUyMS5jb20vc3ViamVjdC9oaXN0b3J5L3Bob3RvLzA4MDgwMi8yMi9leHBsb3JlLmpwZw==.jpg"/>
            <p:cNvPicPr>
              <a:picLocks noChangeAspect="1" noChangeArrowheads="1"/>
            </p:cNvPicPr>
            <p:nvPr/>
          </p:nvPicPr>
          <p:blipFill>
            <a:blip r:embed="rId1" cstate="print"/>
            <a:srcRect/>
            <a:stretch>
              <a:fillRect/>
            </a:stretch>
          </p:blipFill>
          <p:spPr bwMode="auto">
            <a:xfrm>
              <a:off x="0" y="928670"/>
              <a:ext cx="9144000" cy="6715172"/>
            </a:xfrm>
            <a:prstGeom prst="rect">
              <a:avLst/>
            </a:prstGeom>
            <a:noFill/>
          </p:spPr>
        </p:pic>
        <p:grpSp>
          <p:nvGrpSpPr>
            <p:cNvPr id="4" name="组合 15"/>
            <p:cNvGrpSpPr/>
            <p:nvPr/>
          </p:nvGrpSpPr>
          <p:grpSpPr>
            <a:xfrm>
              <a:off x="5857884" y="1466193"/>
              <a:ext cx="1540037" cy="5588876"/>
              <a:chOff x="5857884" y="1466193"/>
              <a:chExt cx="1540037" cy="5588876"/>
            </a:xfrm>
          </p:grpSpPr>
          <p:sp>
            <p:nvSpPr>
              <p:cNvPr id="19" name="任意多边形 18"/>
              <p:cNvSpPr/>
              <p:nvPr/>
            </p:nvSpPr>
            <p:spPr>
              <a:xfrm>
                <a:off x="5967249" y="1466193"/>
                <a:ext cx="1190296" cy="5588876"/>
              </a:xfrm>
              <a:custGeom>
                <a:avLst/>
                <a:gdLst>
                  <a:gd name="connsiteX0" fmla="*/ 39413 w 1190296"/>
                  <a:gd name="connsiteY0" fmla="*/ 0 h 5588876"/>
                  <a:gd name="connsiteX1" fmla="*/ 559675 w 1190296"/>
                  <a:gd name="connsiteY1" fmla="*/ 551793 h 5588876"/>
                  <a:gd name="connsiteX2" fmla="*/ 559675 w 1190296"/>
                  <a:gd name="connsiteY2" fmla="*/ 551793 h 5588876"/>
                  <a:gd name="connsiteX3" fmla="*/ 796158 w 1190296"/>
                  <a:gd name="connsiteY3" fmla="*/ 914400 h 5588876"/>
                  <a:gd name="connsiteX4" fmla="*/ 985344 w 1190296"/>
                  <a:gd name="connsiteY4" fmla="*/ 1403131 h 5588876"/>
                  <a:gd name="connsiteX5" fmla="*/ 1111468 w 1190296"/>
                  <a:gd name="connsiteY5" fmla="*/ 1718441 h 5588876"/>
                  <a:gd name="connsiteX6" fmla="*/ 1174530 w 1190296"/>
                  <a:gd name="connsiteY6" fmla="*/ 2238704 h 5588876"/>
                  <a:gd name="connsiteX7" fmla="*/ 1190296 w 1190296"/>
                  <a:gd name="connsiteY7" fmla="*/ 2648607 h 5588876"/>
                  <a:gd name="connsiteX8" fmla="*/ 1174530 w 1190296"/>
                  <a:gd name="connsiteY8" fmla="*/ 2979683 h 5588876"/>
                  <a:gd name="connsiteX9" fmla="*/ 1111468 w 1190296"/>
                  <a:gd name="connsiteY9" fmla="*/ 3468414 h 5588876"/>
                  <a:gd name="connsiteX10" fmla="*/ 1016875 w 1190296"/>
                  <a:gd name="connsiteY10" fmla="*/ 3957145 h 5588876"/>
                  <a:gd name="connsiteX11" fmla="*/ 906517 w 1190296"/>
                  <a:gd name="connsiteY11" fmla="*/ 4335517 h 5588876"/>
                  <a:gd name="connsiteX12" fmla="*/ 764627 w 1190296"/>
                  <a:gd name="connsiteY12" fmla="*/ 4698124 h 5588876"/>
                  <a:gd name="connsiteX13" fmla="*/ 575441 w 1190296"/>
                  <a:gd name="connsiteY13" fmla="*/ 4981904 h 5588876"/>
                  <a:gd name="connsiteX14" fmla="*/ 417785 w 1190296"/>
                  <a:gd name="connsiteY14" fmla="*/ 5186855 h 5588876"/>
                  <a:gd name="connsiteX15" fmla="*/ 181303 w 1190296"/>
                  <a:gd name="connsiteY15" fmla="*/ 5423338 h 5588876"/>
                  <a:gd name="connsiteX16" fmla="*/ 23648 w 1190296"/>
                  <a:gd name="connsiteY16" fmla="*/ 5565228 h 5588876"/>
                  <a:gd name="connsiteX17" fmla="*/ 39413 w 1190296"/>
                  <a:gd name="connsiteY17" fmla="*/ 5565228 h 5588876"/>
                  <a:gd name="connsiteX18" fmla="*/ 118241 w 1190296"/>
                  <a:gd name="connsiteY18" fmla="*/ 5454869 h 5588876"/>
                  <a:gd name="connsiteX19" fmla="*/ 55179 w 1190296"/>
                  <a:gd name="connsiteY19" fmla="*/ 5533697 h 5588876"/>
                  <a:gd name="connsiteX20" fmla="*/ 55179 w 1190296"/>
                  <a:gd name="connsiteY20" fmla="*/ 5533697 h 5588876"/>
                  <a:gd name="connsiteX21" fmla="*/ 102475 w 1190296"/>
                  <a:gd name="connsiteY21" fmla="*/ 5486400 h 558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90296" h="5588876">
                    <a:moveTo>
                      <a:pt x="39413" y="0"/>
                    </a:moveTo>
                    <a:lnTo>
                      <a:pt x="559675" y="551793"/>
                    </a:lnTo>
                    <a:lnTo>
                      <a:pt x="559675" y="551793"/>
                    </a:lnTo>
                    <a:cubicBezTo>
                      <a:pt x="599089" y="612227"/>
                      <a:pt x="725213" y="772510"/>
                      <a:pt x="796158" y="914400"/>
                    </a:cubicBezTo>
                    <a:cubicBezTo>
                      <a:pt x="867103" y="1056290"/>
                      <a:pt x="932792" y="1269124"/>
                      <a:pt x="985344" y="1403131"/>
                    </a:cubicBezTo>
                    <a:cubicBezTo>
                      <a:pt x="1037896" y="1537138"/>
                      <a:pt x="1079937" y="1579179"/>
                      <a:pt x="1111468" y="1718441"/>
                    </a:cubicBezTo>
                    <a:cubicBezTo>
                      <a:pt x="1142999" y="1857703"/>
                      <a:pt x="1161392" y="2083676"/>
                      <a:pt x="1174530" y="2238704"/>
                    </a:cubicBezTo>
                    <a:cubicBezTo>
                      <a:pt x="1187668" y="2393732"/>
                      <a:pt x="1190296" y="2525111"/>
                      <a:pt x="1190296" y="2648607"/>
                    </a:cubicBezTo>
                    <a:cubicBezTo>
                      <a:pt x="1190296" y="2772103"/>
                      <a:pt x="1187668" y="2843049"/>
                      <a:pt x="1174530" y="2979683"/>
                    </a:cubicBezTo>
                    <a:cubicBezTo>
                      <a:pt x="1161392" y="3116317"/>
                      <a:pt x="1137744" y="3305504"/>
                      <a:pt x="1111468" y="3468414"/>
                    </a:cubicBezTo>
                    <a:cubicBezTo>
                      <a:pt x="1085192" y="3631324"/>
                      <a:pt x="1051033" y="3812628"/>
                      <a:pt x="1016875" y="3957145"/>
                    </a:cubicBezTo>
                    <a:cubicBezTo>
                      <a:pt x="982717" y="4101662"/>
                      <a:pt x="948558" y="4212020"/>
                      <a:pt x="906517" y="4335517"/>
                    </a:cubicBezTo>
                    <a:cubicBezTo>
                      <a:pt x="864476" y="4459014"/>
                      <a:pt x="819806" y="4590393"/>
                      <a:pt x="764627" y="4698124"/>
                    </a:cubicBezTo>
                    <a:cubicBezTo>
                      <a:pt x="709448" y="4805855"/>
                      <a:pt x="633248" y="4900449"/>
                      <a:pt x="575441" y="4981904"/>
                    </a:cubicBezTo>
                    <a:cubicBezTo>
                      <a:pt x="517634" y="5063359"/>
                      <a:pt x="483475" y="5113283"/>
                      <a:pt x="417785" y="5186855"/>
                    </a:cubicBezTo>
                    <a:cubicBezTo>
                      <a:pt x="352095" y="5260427"/>
                      <a:pt x="246993" y="5360276"/>
                      <a:pt x="181303" y="5423338"/>
                    </a:cubicBezTo>
                    <a:cubicBezTo>
                      <a:pt x="115613" y="5486400"/>
                      <a:pt x="47296" y="5541580"/>
                      <a:pt x="23648" y="5565228"/>
                    </a:cubicBezTo>
                    <a:cubicBezTo>
                      <a:pt x="0" y="5588876"/>
                      <a:pt x="23648" y="5583621"/>
                      <a:pt x="39413" y="5565228"/>
                    </a:cubicBezTo>
                    <a:cubicBezTo>
                      <a:pt x="55178" y="5546835"/>
                      <a:pt x="115613" y="5460124"/>
                      <a:pt x="118241" y="5454869"/>
                    </a:cubicBezTo>
                    <a:cubicBezTo>
                      <a:pt x="120869" y="5449614"/>
                      <a:pt x="55179" y="5533697"/>
                      <a:pt x="55179" y="5533697"/>
                    </a:cubicBezTo>
                    <a:lnTo>
                      <a:pt x="55179" y="5533697"/>
                    </a:lnTo>
                    <a:lnTo>
                      <a:pt x="102475" y="5486400"/>
                    </a:lnTo>
                  </a:path>
                </a:pathLst>
              </a:custGeom>
              <a:ln w="38100">
                <a:solidFill>
                  <a:srgbClr val="FF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5857884" y="1568223"/>
                <a:ext cx="1540037" cy="56780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FF33CC"/>
                </a:solidFill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b="1" dirty="0">
                    <a:solidFill>
                      <a:srgbClr val="FF0000"/>
                    </a:solidFill>
                  </a:rPr>
                  <a:t>East longitude</a:t>
                </a:r>
                <a:endParaRPr lang="en-US" altLang="zh-CN" b="1" dirty="0">
                  <a:solidFill>
                    <a:srgbClr val="FF0000"/>
                  </a:solidFill>
                </a:endParaRPr>
              </a:p>
              <a:p>
                <a:pPr algn="ctr"/>
                <a:r>
                  <a:rPr lang="en-US" altLang="zh-CN" b="1" dirty="0">
                    <a:solidFill>
                      <a:srgbClr val="FF0000"/>
                    </a:solidFill>
                  </a:rPr>
                  <a:t>120°</a:t>
                </a:r>
                <a:endParaRPr lang="zh-CN" altLang="en-US" b="1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5" name="组合 13"/>
            <p:cNvGrpSpPr/>
            <p:nvPr/>
          </p:nvGrpSpPr>
          <p:grpSpPr>
            <a:xfrm>
              <a:off x="357158" y="2500306"/>
              <a:ext cx="8785688" cy="715968"/>
              <a:chOff x="357158" y="2500306"/>
              <a:chExt cx="8785688" cy="715968"/>
            </a:xfrm>
          </p:grpSpPr>
          <p:cxnSp>
            <p:nvCxnSpPr>
              <p:cNvPr id="15" name="直接连接符 14"/>
              <p:cNvCxnSpPr/>
              <p:nvPr/>
            </p:nvCxnSpPr>
            <p:spPr>
              <a:xfrm>
                <a:off x="357158" y="3214686"/>
                <a:ext cx="8358246" cy="1588"/>
              </a:xfrm>
              <a:prstGeom prst="line">
                <a:avLst/>
              </a:prstGeom>
              <a:ln>
                <a:solidFill>
                  <a:srgbClr val="FF33CC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2" name="矩形 21"/>
              <p:cNvSpPr/>
              <p:nvPr/>
            </p:nvSpPr>
            <p:spPr>
              <a:xfrm>
                <a:off x="7597743" y="2500306"/>
                <a:ext cx="1545103" cy="567807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b="1" dirty="0">
                    <a:solidFill>
                      <a:srgbClr val="FF0000"/>
                    </a:solidFill>
                  </a:rPr>
                  <a:t>North latitude</a:t>
                </a:r>
                <a:endParaRPr lang="en-US" altLang="zh-CN" b="1" dirty="0">
                  <a:solidFill>
                    <a:srgbClr val="FF0000"/>
                  </a:solidFill>
                </a:endParaRPr>
              </a:p>
              <a:p>
                <a:pPr algn="ctr"/>
                <a:r>
                  <a:rPr lang="en-US" altLang="zh-CN" b="1" dirty="0">
                    <a:solidFill>
                      <a:srgbClr val="FF0000"/>
                    </a:solidFill>
                  </a:rPr>
                  <a:t>30°</a:t>
                </a:r>
                <a:endParaRPr lang="zh-CN" altLang="en-US" b="1" dirty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7" name="TextBox 6"/>
          <p:cNvSpPr txBox="1"/>
          <p:nvPr/>
        </p:nvSpPr>
        <p:spPr>
          <a:xfrm>
            <a:off x="357158" y="40050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2564904"/>
            <a:ext cx="8901113" cy="452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638" y="2638591"/>
            <a:ext cx="2079458" cy="4335054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>
                <a:alpha val="47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3433123" y="2780928"/>
            <a:ext cx="49782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0005">
              <a:defRPr/>
            </a:pPr>
            <a:r>
              <a:rPr lang="en-US" altLang="zh-CN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  <a:ea typeface="宋体" panose="02010600030101010101" pitchFamily="2" charset="-122"/>
                <a:sym typeface="Lucida Grande" charset="0"/>
              </a:rPr>
              <a:t>A city of Tradition and Modernity </a:t>
            </a:r>
            <a:endParaRPr lang="en-US" altLang="zh-CN" sz="24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mbria" panose="02040503050406030204" pitchFamily="18" charset="0"/>
              <a:ea typeface="宋体" panose="02010600030101010101" pitchFamily="2" charset="-122"/>
              <a:sym typeface="Lucida Grande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1787" y="4839543"/>
            <a:ext cx="1446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FFFF00"/>
                </a:solidFill>
              </a:rPr>
              <a:t>100 m tall</a:t>
            </a:r>
            <a:endParaRPr lang="en-US" altLang="zh-CN" sz="2400" b="1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19442" y="3933056"/>
            <a:ext cx="17463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FFFF00"/>
                </a:solidFill>
              </a:rPr>
              <a:t>Twin towers</a:t>
            </a:r>
            <a:endParaRPr lang="en-US" altLang="zh-CN" sz="2400" b="1" dirty="0">
              <a:solidFill>
                <a:srgbClr val="FFFF00"/>
              </a:solidFill>
            </a:endParaRPr>
          </a:p>
          <a:p>
            <a:r>
              <a:rPr lang="en-US" altLang="zh-CN" sz="2400" b="1" dirty="0">
                <a:solidFill>
                  <a:srgbClr val="FFFF00"/>
                </a:solidFill>
              </a:rPr>
              <a:t>288 m tall</a:t>
            </a:r>
            <a:endParaRPr lang="en-US" altLang="zh-CN" sz="2400" b="1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1472" y="3929066"/>
            <a:ext cx="2643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FF00"/>
                </a:solidFill>
              </a:rPr>
              <a:t>World-famous </a:t>
            </a:r>
            <a:endParaRPr lang="en-US" altLang="zh-CN" sz="2400" b="1" dirty="0">
              <a:solidFill>
                <a:srgbClr val="FFFF00"/>
              </a:solidFill>
            </a:endParaRPr>
          </a:p>
          <a:p>
            <a:r>
              <a:rPr lang="en-US" altLang="zh-CN" sz="2400" b="1" dirty="0">
                <a:solidFill>
                  <a:srgbClr val="FFFF00"/>
                </a:solidFill>
              </a:rPr>
              <a:t>old town: </a:t>
            </a:r>
            <a:r>
              <a:rPr lang="en-US" altLang="zh-CN" sz="2400" b="1" dirty="0" err="1">
                <a:solidFill>
                  <a:srgbClr val="FFFF00"/>
                </a:solidFill>
              </a:rPr>
              <a:t>Nanxun</a:t>
            </a:r>
            <a:endParaRPr lang="en-US" altLang="zh-CN" sz="2400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214290"/>
            <a:ext cx="21900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err="1"/>
              <a:t>Huzhou</a:t>
            </a:r>
            <a:r>
              <a:rPr lang="en-US" altLang="zh-CN" sz="3200" b="1" dirty="0"/>
              <a:t> city</a:t>
            </a:r>
            <a:endParaRPr lang="zh-CN" altLang="en-US" sz="3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596805" y="3198167"/>
            <a:ext cx="2382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FFFF00"/>
                </a:solidFill>
              </a:rPr>
              <a:t>Birthplace of silk.</a:t>
            </a:r>
            <a:endParaRPr lang="en-US" altLang="zh-CN" sz="2400" b="1" dirty="0">
              <a:solidFill>
                <a:srgbClr val="FFFF00"/>
              </a:solidFill>
            </a:endParaRPr>
          </a:p>
        </p:txBody>
      </p:sp>
      <p:sp>
        <p:nvSpPr>
          <p:cNvPr id="12" name="五角星 11"/>
          <p:cNvSpPr/>
          <p:nvPr/>
        </p:nvSpPr>
        <p:spPr>
          <a:xfrm>
            <a:off x="6732240" y="2204864"/>
            <a:ext cx="158008" cy="151517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E974CDDB-D7A1-44F8-9836-83E5CE245052}" type="slidenum">
              <a:rPr lang="zh-CN" altLang="en-US">
                <a:solidFill>
                  <a:srgbClr val="000000"/>
                </a:solidFill>
              </a:rPr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-36195" y="116205"/>
            <a:ext cx="8844915" cy="9423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The effects of rapidity and transverse momentum cuts on v</a:t>
            </a:r>
            <a:r>
              <a:rPr 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baseline="-25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79070" y="476250"/>
            <a:ext cx="4772025" cy="6280785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4789805" y="1988820"/>
            <a:ext cx="4176743" cy="2361032"/>
            <a:chOff x="7540" y="3472"/>
            <a:chExt cx="4247" cy="2841"/>
          </a:xfrm>
        </p:grpSpPr>
        <p:pic>
          <p:nvPicPr>
            <p:cNvPr id="7" name="图片 6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7540" y="3472"/>
              <a:ext cx="3060" cy="2805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10602" y="3478"/>
              <a:ext cx="1185" cy="283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E974CDDB-D7A1-44F8-9836-83E5CE245052}" type="slidenum">
              <a:rPr lang="zh-CN" altLang="en-US">
                <a:solidFill>
                  <a:srgbClr val="000000"/>
                </a:solidFill>
              </a:rPr>
            </a:fld>
            <a:endParaRPr lang="zh-CN" altLang="en-US" dirty="0">
              <a:solidFill>
                <a:srgbClr val="00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71120" y="1147445"/>
            <a:ext cx="9286875" cy="456247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-36195" y="116205"/>
            <a:ext cx="8844915" cy="9423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The effects of rapidity and transverse momentum cuts on v</a:t>
            </a:r>
            <a:r>
              <a:rPr lang="en-US" sz="2400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400" baseline="-25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E974CDDB-D7A1-44F8-9836-83E5CE245052}" type="slidenum">
              <a:rPr lang="zh-CN" altLang="en-US">
                <a:solidFill>
                  <a:srgbClr val="000000"/>
                </a:solidFill>
              </a:rPr>
            </a:fld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-36195" y="116205"/>
            <a:ext cx="8844915" cy="9423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Elliptic flow in </a:t>
            </a:r>
            <a:r>
              <a:rPr lang="en-US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132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Sn+</a:t>
            </a:r>
            <a:r>
              <a:rPr lang="en-US" sz="24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124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Sn at beam energy of 270 MeV</a:t>
            </a:r>
            <a:endParaRPr lang="en-US" sz="2400" baseline="-25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107315" y="671195"/>
            <a:ext cx="28994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-0.25&lt;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y</a:t>
            </a:r>
            <a:r>
              <a:rPr lang="en-US" altLang="zh-CN" sz="2400" baseline="-25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0</a:t>
            </a:r>
            <a:r>
              <a:rPr lang="en-US" altLang="zh-CN" sz="2400">
                <a:latin typeface="Times New Roman" panose="02020603050405020304" pitchFamily="18" charset="0"/>
                <a:cs typeface="Times New Roman" panose="02020603050405020304" pitchFamily="18" charset="0"/>
              </a:rPr>
              <a:t>&lt;0.25</a:t>
            </a:r>
            <a:endParaRPr lang="en-US" altLang="zh-CN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7315" y="1167765"/>
            <a:ext cx="7400290" cy="555371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83820"/>
            <a:ext cx="8229600" cy="532130"/>
          </a:xfrm>
        </p:spPr>
        <p:txBody>
          <a:bodyPr/>
          <a:p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Results from machine learning 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0" y="6165215"/>
            <a:ext cx="8381365" cy="64516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Yongjia Wang, et al., Physics Letters B 822 (2021) 136669;</a:t>
            </a:r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Yongjia Wang, et al., Physics Letters B 835 (2022) 137508.</a:t>
            </a:r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p>
            <a:pPr>
              <a:defRPr/>
            </a:pPr>
            <a:fld id="{0B21A144-F6B3-4CBD-95DB-1BDF0CA280CF}" type="slidenum">
              <a:rPr lang="zh-CN" altLang="en-US" sz="1800" b="1" smtClean="0">
                <a:solidFill>
                  <a:schemeClr val="tx1"/>
                </a:solidFill>
              </a:rPr>
            </a:fld>
            <a:endParaRPr lang="zh-CN" altLang="en-US" sz="1800" b="1" dirty="0" smtClean="0">
              <a:solidFill>
                <a:schemeClr val="tx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211955" y="980440"/>
            <a:ext cx="4803140" cy="50107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5560" y="647700"/>
            <a:ext cx="4048125" cy="5518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83820"/>
            <a:ext cx="8229600" cy="532130"/>
          </a:xfrm>
        </p:spPr>
        <p:txBody>
          <a:bodyPr/>
          <a:p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Results from machine learning 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0" y="6165215"/>
            <a:ext cx="8381365" cy="64516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Yongjia Wang, et al., Physics Letters B 822 (2021) 136669;</a:t>
            </a:r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Yongjia Wang, et al., Physics Letters B 835 (2022) 137508.</a:t>
            </a:r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5560" y="589915"/>
            <a:ext cx="9015095" cy="461899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-36195" y="5300980"/>
            <a:ext cx="891667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Feature_importance (FI) technology of LightGBM and Shapley additive explanations (SHAP) are two opular feature attribution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methods to identify the most important features that drive predictions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p>
            <a:pPr>
              <a:defRPr/>
            </a:pPr>
            <a:fld id="{0B21A144-F6B3-4CBD-95DB-1BDF0CA280CF}" type="slidenum">
              <a:rPr lang="zh-CN" altLang="en-US" sz="1800" b="1" smtClean="0">
                <a:solidFill>
                  <a:schemeClr val="tx1"/>
                </a:solidFill>
              </a:rPr>
            </a:fld>
            <a:endParaRPr lang="zh-CN" altLang="en-US" sz="1800" b="1" dirty="0" smtClean="0">
              <a:solidFill>
                <a:schemeClr val="tx1"/>
              </a:solidFill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6156325" y="764540"/>
            <a:ext cx="360045" cy="4464685"/>
          </a:xfrm>
          <a:prstGeom prst="roundRect">
            <a:avLst/>
          </a:prstGeom>
          <a:noFill/>
          <a:ln w="76200" cap="flat" cmpd="sng" algn="ctr"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</a:gra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8266430" y="740410"/>
            <a:ext cx="360045" cy="4464685"/>
          </a:xfrm>
          <a:prstGeom prst="roundRect">
            <a:avLst/>
          </a:prstGeom>
          <a:noFill/>
          <a:ln w="76200" cap="flat" cmpd="sng" algn="ctr">
            <a:gradFill>
              <a:gsLst>
                <a:gs pos="0">
                  <a:srgbClr val="FE4444"/>
                </a:gs>
                <a:gs pos="100000">
                  <a:srgbClr val="832B2B"/>
                </a:gs>
              </a:gsLst>
            </a:gra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4" grpId="0" bldLvl="0" animBg="1"/>
      <p:bldP spid="6" grpId="1" animBg="1"/>
      <p:bldP spid="4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0B21A144-F6B3-4CBD-95DB-1BDF0CA280CF}" type="slidenum">
              <a:rPr lang="zh-CN" altLang="en-US" smtClean="0"/>
            </a:fld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42875" y="1125855"/>
            <a:ext cx="8971280" cy="3425190"/>
          </a:xfrm>
        </p:spPr>
        <p:txBody>
          <a:bodyPr/>
          <a:p>
            <a:pPr>
              <a:buFont typeface="Wingdings" panose="05000000000000000000" pitchFamily="2" charset="2"/>
              <a:buChar char="ü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sz="2800">
                <a:latin typeface="Times New Roman" panose="02020603050405020304" pitchFamily="18" charset="0"/>
                <a:cs typeface="Times New Roman" panose="02020603050405020304" pitchFamily="18" charset="0"/>
              </a:rPr>
              <a:t>reversely tracing nucleons finally emitted at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>
                <a:latin typeface="Times New Roman" panose="02020603050405020304" pitchFamily="18" charset="0"/>
                <a:cs typeface="Times New Roman" panose="02020603050405020304" pitchFamily="18" charset="0"/>
              </a:rPr>
              <a:t>mid-rapidity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>
                <a:latin typeface="Times New Roman" panose="02020603050405020304" pitchFamily="18" charset="0"/>
                <a:cs typeface="Times New Roman" panose="02020603050405020304" pitchFamily="18" charset="0"/>
              </a:rPr>
              <a:t>in the entire reaction process, the contributions of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MF</a:t>
            </a:r>
            <a:r>
              <a:rPr sz="2800">
                <a:latin typeface="Times New Roman" panose="02020603050405020304" pitchFamily="18" charset="0"/>
                <a:cs typeface="Times New Roman" panose="02020603050405020304" pitchFamily="18" charset="0"/>
              </a:rPr>
              <a:t> and NN collisions to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>
                <a:latin typeface="Times New Roman" panose="02020603050405020304" pitchFamily="18" charset="0"/>
                <a:cs typeface="Times New Roman" panose="02020603050405020304" pitchFamily="18" charset="0"/>
              </a:rPr>
              <a:t>the elliptic flow evolution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can be studied.</a:t>
            </a:r>
            <a:endParaRPr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he most relevant density probed by v</a:t>
            </a:r>
            <a:r>
              <a:rPr lang="zh-CN" altLang="en-US" sz="2800" baseline="-25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</a:t>
            </a: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of nucleons at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mid-rapidity lies in </a:t>
            </a:r>
            <a:r>
              <a:rPr lang="zh-CN" alt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(0.9</a:t>
            </a:r>
            <a:r>
              <a:rPr lang="en-US" altLang="zh-CN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</a:t>
            </a:r>
            <a:r>
              <a:rPr lang="zh-CN" alt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1.3)ρ</a:t>
            </a:r>
            <a:r>
              <a:rPr lang="zh-CN" altLang="en-US" sz="2800" b="1" baseline="-25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0</a:t>
            </a:r>
            <a:r>
              <a:rPr lang="zh-CN" altLang="en-US" sz="28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and dependent of the impact parameter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in Au+Au collisions at E</a:t>
            </a:r>
            <a:r>
              <a:rPr lang="en-US" altLang="zh-CN" sz="2800" baseline="-250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lab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=400 MeV/nucleon</a:t>
            </a: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67958" y="5053965"/>
            <a:ext cx="8808085" cy="10147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6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Thanks for your attention.</a:t>
            </a:r>
            <a:endParaRPr lang="en-US" altLang="zh-CN" sz="6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zh-CN" alt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107315" y="1772920"/>
            <a:ext cx="9004300" cy="349885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Transport model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pt-BR" altLang="zh-C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Ultrarelativistic Quantum Molecular Dynamics (UrQMD) Model </a:t>
            </a:r>
            <a:endParaRPr lang="pt-BR" altLang="zh-C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evolution of elliptic flow 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most relevant density probed by 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elliptic flow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zh-CN" altLang="en-US" dirty="0"/>
          </a:p>
          <a:p>
            <a:pPr>
              <a:buNone/>
            </a:pPr>
            <a:endParaRPr lang="zh-CN" altLang="en-US"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fld id="{E974CDDB-D7A1-44F8-9836-83E5CE245052}" type="slidenum">
              <a:rPr kumimoji="0" lang="zh-CN" altLang="en-US" sz="18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</a:fld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74CDDB-D7A1-44F8-9836-83E5CE245052}" type="slidenum">
              <a:rPr lang="zh-CN" altLang="en-US" sz="1800" b="1" smtClean="0">
                <a:solidFill>
                  <a:srgbClr val="000000"/>
                </a:solidFill>
              </a:rPr>
            </a:fld>
            <a:endParaRPr lang="zh-CN" altLang="en-US" sz="1800" b="1" dirty="0">
              <a:solidFill>
                <a:srgbClr val="000000"/>
              </a:solidFill>
            </a:endParaRPr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Nuclear equation of state (EOS)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Object 19"/>
          <p:cNvGraphicFramePr>
            <a:graphicFrameLocks noChangeAspect="1"/>
          </p:cNvGraphicFramePr>
          <p:nvPr/>
        </p:nvGraphicFramePr>
        <p:xfrm>
          <a:off x="5292725" y="3603625"/>
          <a:ext cx="212725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Equation" r:id="rId1" imgW="2743200" imgH="4267200" progId="Equation.DSMT4">
                  <p:embed/>
                </p:oleObj>
              </mc:Choice>
              <mc:Fallback>
                <p:oleObj name="Equation" r:id="rId1" imgW="2743200" imgH="4267200" progId="Equation.DSMT4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725" y="3603625"/>
                        <a:ext cx="212725" cy="33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21"/>
          <p:cNvGraphicFramePr>
            <a:graphicFrameLocks noChangeAspect="1"/>
          </p:cNvGraphicFramePr>
          <p:nvPr/>
        </p:nvGraphicFramePr>
        <p:xfrm>
          <a:off x="6824663" y="2341563"/>
          <a:ext cx="211137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Equation" r:id="rId3" imgW="2743200" imgH="4267200" progId="Equation.DSMT4">
                  <p:embed/>
                </p:oleObj>
              </mc:Choice>
              <mc:Fallback>
                <p:oleObj name="Equation" r:id="rId3" imgW="2743200" imgH="4267200" progId="Equation.DSMT4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4663" y="2341563"/>
                        <a:ext cx="211137" cy="33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4"/>
          <p:cNvGraphicFramePr>
            <a:graphicFrameLocks noChangeAspect="1"/>
          </p:cNvGraphicFramePr>
          <p:nvPr/>
        </p:nvGraphicFramePr>
        <p:xfrm>
          <a:off x="1430338" y="3727450"/>
          <a:ext cx="192087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Equation" r:id="rId4" imgW="2743200" imgH="4267200" progId="Equation.DSMT4">
                  <p:embed/>
                </p:oleObj>
              </mc:Choice>
              <mc:Fallback>
                <p:oleObj name="Equation" r:id="rId4" imgW="2743200" imgH="42672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0338" y="3727450"/>
                        <a:ext cx="192087" cy="298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22"/>
          <p:cNvGraphicFramePr>
            <a:graphicFrameLocks noChangeAspect="1"/>
          </p:cNvGraphicFramePr>
          <p:nvPr/>
        </p:nvGraphicFramePr>
        <p:xfrm>
          <a:off x="4067810" y="1143000"/>
          <a:ext cx="4803775" cy="715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Equation" r:id="rId5" imgW="3187700" imgH="469900" progId="Equation.DSMT4">
                  <p:embed/>
                </p:oleObj>
              </mc:Choice>
              <mc:Fallback>
                <p:oleObj name="Equation" r:id="rId5" imgW="3187700" imgH="469900" progId="Equation.DSMT4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810" y="1143000"/>
                        <a:ext cx="4803775" cy="715010"/>
                      </a:xfrm>
                      <a:prstGeom prst="rect">
                        <a:avLst/>
                      </a:prstGeom>
                      <a:solidFill>
                        <a:srgbClr val="00CCFF"/>
                      </a:solidFill>
                      <a:ln w="254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8" name="组合 27"/>
          <p:cNvGrpSpPr/>
          <p:nvPr/>
        </p:nvGrpSpPr>
        <p:grpSpPr>
          <a:xfrm>
            <a:off x="0" y="2059836"/>
            <a:ext cx="9144000" cy="2607696"/>
            <a:chOff x="719064" y="4092480"/>
            <a:chExt cx="9144000" cy="2607696"/>
          </a:xfrm>
        </p:grpSpPr>
        <p:sp>
          <p:nvSpPr>
            <p:cNvPr id="17" name="Text Box 42"/>
            <p:cNvSpPr txBox="1">
              <a:spLocks noChangeArrowheads="1"/>
            </p:cNvSpPr>
            <p:nvPr/>
          </p:nvSpPr>
          <p:spPr bwMode="auto">
            <a:xfrm>
              <a:off x="7804871" y="4149080"/>
              <a:ext cx="2058193" cy="41925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solidFill>
                    <a:srgbClr val="FF0000"/>
                  </a:solidFill>
                </a:rPr>
                <a:t> </a:t>
              </a:r>
              <a:r>
                <a:rPr lang="en-US" b="1" dirty="0">
                  <a:solidFill>
                    <a:srgbClr val="FF0000"/>
                  </a:solidFill>
                </a:rPr>
                <a:t>Neutron star</a:t>
              </a:r>
              <a:endParaRPr lang="zh-CN" altLang="en-US" dirty="0"/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719064" y="4092480"/>
              <a:ext cx="9144000" cy="2607696"/>
              <a:chOff x="719064" y="4092480"/>
              <a:chExt cx="9144000" cy="2607696"/>
            </a:xfrm>
          </p:grpSpPr>
          <p:pic>
            <p:nvPicPr>
              <p:cNvPr id="18" name="Picture 4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719064" y="4380512"/>
                <a:ext cx="3491880" cy="23196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" name="Picture 9" descr="http://fys246.nuclear.lu.se/images/hi_coll.gif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4138937" y="4596536"/>
                <a:ext cx="3384375" cy="1857376"/>
              </a:xfrm>
              <a:prstGeom prst="rect">
                <a:avLst/>
              </a:prstGeom>
              <a:noFill/>
            </p:spPr>
          </p:pic>
          <p:sp>
            <p:nvSpPr>
              <p:cNvPr id="20" name="Text Box 42"/>
              <p:cNvSpPr txBox="1">
                <a:spLocks noChangeArrowheads="1"/>
              </p:cNvSpPr>
              <p:nvPr/>
            </p:nvSpPr>
            <p:spPr bwMode="auto">
              <a:xfrm>
                <a:off x="1349185" y="4092480"/>
                <a:ext cx="1997663" cy="369332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zh-CN" b="1" dirty="0">
                    <a:solidFill>
                      <a:srgbClr val="FF0000"/>
                    </a:solidFill>
                  </a:rPr>
                  <a:t>Nuclear landscape</a:t>
                </a:r>
                <a:endParaRPr lang="zh-CN" altLang="en-US" dirty="0"/>
              </a:p>
            </p:txBody>
          </p:sp>
          <p:sp>
            <p:nvSpPr>
              <p:cNvPr id="21" name="Text Box 42"/>
              <p:cNvSpPr txBox="1">
                <a:spLocks noChangeArrowheads="1"/>
              </p:cNvSpPr>
              <p:nvPr/>
            </p:nvSpPr>
            <p:spPr bwMode="auto">
              <a:xfrm>
                <a:off x="4426968" y="4164488"/>
                <a:ext cx="2089033" cy="369332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r>
                  <a:rPr lang="zh-CN" altLang="en-US" b="1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b="1" dirty="0">
                    <a:solidFill>
                      <a:srgbClr val="FF0000"/>
                    </a:solidFill>
                  </a:rPr>
                  <a:t>Heavy ion collision</a:t>
                </a:r>
                <a:endParaRPr lang="zh-CN" altLang="en-US" dirty="0"/>
              </a:p>
            </p:txBody>
          </p:sp>
          <p:pic>
            <p:nvPicPr>
              <p:cNvPr id="169998" name="Picture 14" descr="http://wwwcdn.skyandtelescope.com/wp-content/uploads/neutron-star-art_f.jp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7523312" y="4581128"/>
                <a:ext cx="2339752" cy="1578132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15" name="矩形 14"/>
          <p:cNvSpPr/>
          <p:nvPr/>
        </p:nvSpPr>
        <p:spPr>
          <a:xfrm>
            <a:off x="-635" y="880745"/>
            <a:ext cx="3997325" cy="117602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noAutofit/>
          </a:bodyPr>
          <a:p>
            <a:pPr algn="ctr"/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thermodynamic relationship between the binding energy </a:t>
            </a:r>
            <a:r>
              <a:rPr lang="en-US" altLang="zh-CN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(or pressure </a:t>
            </a:r>
            <a:r>
              <a:rPr lang="en-US" altLang="zh-CN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and density ρ, as well as the isospin asymmetry δ.</a:t>
            </a:r>
            <a:endParaRPr lang="zh-CN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85115" y="4464685"/>
            <a:ext cx="3408045" cy="237744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726555" y="4342765"/>
            <a:ext cx="2148840" cy="249428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3996690" y="4325620"/>
            <a:ext cx="2155190" cy="25120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74CDDB-D7A1-44F8-9836-83E5CE245052}" type="slidenum">
              <a:rPr lang="zh-CN" altLang="en-US" sz="1800" b="1" smtClean="0">
                <a:solidFill>
                  <a:srgbClr val="000000"/>
                </a:solidFill>
              </a:rPr>
            </a:fld>
            <a:endParaRPr lang="zh-CN" altLang="en-US" sz="1800" b="1" dirty="0">
              <a:solidFill>
                <a:srgbClr val="000000"/>
              </a:solidFill>
            </a:endParaRPr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Nuclear equation of state (EOS)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Object 19"/>
          <p:cNvGraphicFramePr>
            <a:graphicFrameLocks noChangeAspect="1"/>
          </p:cNvGraphicFramePr>
          <p:nvPr/>
        </p:nvGraphicFramePr>
        <p:xfrm>
          <a:off x="5292725" y="3603625"/>
          <a:ext cx="212725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Equation" r:id="rId1" imgW="2743200" imgH="4267200" progId="Equation.DSMT4">
                  <p:embed/>
                </p:oleObj>
              </mc:Choice>
              <mc:Fallback>
                <p:oleObj name="Equation" r:id="rId1" imgW="2743200" imgH="4267200" progId="Equation.DSMT4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725" y="3603625"/>
                        <a:ext cx="212725" cy="33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21"/>
          <p:cNvGraphicFramePr>
            <a:graphicFrameLocks noChangeAspect="1"/>
          </p:cNvGraphicFramePr>
          <p:nvPr/>
        </p:nvGraphicFramePr>
        <p:xfrm>
          <a:off x="6824663" y="2341563"/>
          <a:ext cx="211137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Equation" r:id="rId3" imgW="2743200" imgH="4267200" progId="Equation.DSMT4">
                  <p:embed/>
                </p:oleObj>
              </mc:Choice>
              <mc:Fallback>
                <p:oleObj name="Equation" r:id="rId3" imgW="2743200" imgH="4267200" progId="Equation.DSMT4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4663" y="2341563"/>
                        <a:ext cx="211137" cy="33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4"/>
          <p:cNvGraphicFramePr>
            <a:graphicFrameLocks noChangeAspect="1"/>
          </p:cNvGraphicFramePr>
          <p:nvPr/>
        </p:nvGraphicFramePr>
        <p:xfrm>
          <a:off x="1430338" y="3727450"/>
          <a:ext cx="192087" cy="29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Equation" r:id="rId4" imgW="2743200" imgH="4267200" progId="Equation.DSMT4">
                  <p:embed/>
                </p:oleObj>
              </mc:Choice>
              <mc:Fallback>
                <p:oleObj name="Equation" r:id="rId4" imgW="2743200" imgH="42672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0338" y="3727450"/>
                        <a:ext cx="192087" cy="298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5400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8" name="组合 27"/>
          <p:cNvGrpSpPr/>
          <p:nvPr/>
        </p:nvGrpSpPr>
        <p:grpSpPr>
          <a:xfrm>
            <a:off x="0" y="2059836"/>
            <a:ext cx="9144000" cy="2607696"/>
            <a:chOff x="719064" y="4092480"/>
            <a:chExt cx="9144000" cy="2607696"/>
          </a:xfrm>
        </p:grpSpPr>
        <p:sp>
          <p:nvSpPr>
            <p:cNvPr id="17" name="Text Box 42"/>
            <p:cNvSpPr txBox="1">
              <a:spLocks noChangeArrowheads="1"/>
            </p:cNvSpPr>
            <p:nvPr/>
          </p:nvSpPr>
          <p:spPr bwMode="auto">
            <a:xfrm>
              <a:off x="7804871" y="4149080"/>
              <a:ext cx="2058193" cy="41925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zh-CN" altLang="en-US" b="1" dirty="0">
                  <a:solidFill>
                    <a:srgbClr val="FF0000"/>
                  </a:solidFill>
                </a:rPr>
                <a:t> </a:t>
              </a:r>
              <a:r>
                <a:rPr lang="en-US" b="1" dirty="0">
                  <a:solidFill>
                    <a:srgbClr val="FF0000"/>
                  </a:solidFill>
                </a:rPr>
                <a:t>Neutron star</a:t>
              </a:r>
              <a:endParaRPr lang="zh-CN" altLang="en-US" dirty="0"/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719064" y="4092480"/>
              <a:ext cx="9144000" cy="2607696"/>
              <a:chOff x="719064" y="4092480"/>
              <a:chExt cx="9144000" cy="2607696"/>
            </a:xfrm>
          </p:grpSpPr>
          <p:pic>
            <p:nvPicPr>
              <p:cNvPr id="18" name="Picture 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719064" y="4380512"/>
                <a:ext cx="3491880" cy="23196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" name="Picture 9" descr="http://fys246.nuclear.lu.se/images/hi_coll.gif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138937" y="4596536"/>
                <a:ext cx="3384375" cy="1857376"/>
              </a:xfrm>
              <a:prstGeom prst="rect">
                <a:avLst/>
              </a:prstGeom>
              <a:noFill/>
            </p:spPr>
          </p:pic>
          <p:sp>
            <p:nvSpPr>
              <p:cNvPr id="20" name="Text Box 42"/>
              <p:cNvSpPr txBox="1">
                <a:spLocks noChangeArrowheads="1"/>
              </p:cNvSpPr>
              <p:nvPr/>
            </p:nvSpPr>
            <p:spPr bwMode="auto">
              <a:xfrm>
                <a:off x="1349185" y="4092480"/>
                <a:ext cx="1997663" cy="369332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zh-CN" b="1" dirty="0">
                    <a:solidFill>
                      <a:srgbClr val="FF0000"/>
                    </a:solidFill>
                  </a:rPr>
                  <a:t>Nuclear landscape</a:t>
                </a:r>
                <a:endParaRPr lang="zh-CN" altLang="en-US" dirty="0"/>
              </a:p>
            </p:txBody>
          </p:sp>
          <p:sp>
            <p:nvSpPr>
              <p:cNvPr id="21" name="Text Box 42"/>
              <p:cNvSpPr txBox="1">
                <a:spLocks noChangeArrowheads="1"/>
              </p:cNvSpPr>
              <p:nvPr/>
            </p:nvSpPr>
            <p:spPr bwMode="auto">
              <a:xfrm>
                <a:off x="4426968" y="4164488"/>
                <a:ext cx="2089033" cy="369332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>
                <a:spAutoFit/>
              </a:bodyPr>
              <a:lstStyle/>
              <a:p>
                <a:r>
                  <a:rPr lang="zh-CN" altLang="en-US" b="1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zh-CN" b="1" dirty="0">
                    <a:solidFill>
                      <a:srgbClr val="FF0000"/>
                    </a:solidFill>
                  </a:rPr>
                  <a:t>Heavy ion collision</a:t>
                </a:r>
                <a:endParaRPr lang="zh-CN" altLang="en-US" dirty="0"/>
              </a:p>
            </p:txBody>
          </p:sp>
          <p:pic>
            <p:nvPicPr>
              <p:cNvPr id="169998" name="Picture 14" descr="http://wwwcdn.skyandtelescope.com/wp-content/uploads/neutron-star-art_f.jp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7523312" y="4581128"/>
                <a:ext cx="2339752" cy="1578132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25" name="组合 24"/>
          <p:cNvGrpSpPr/>
          <p:nvPr/>
        </p:nvGrpSpPr>
        <p:grpSpPr>
          <a:xfrm>
            <a:off x="755576" y="4221088"/>
            <a:ext cx="7488832" cy="1088310"/>
            <a:chOff x="755576" y="2546608"/>
            <a:chExt cx="7488832" cy="1088310"/>
          </a:xfrm>
        </p:grpSpPr>
        <p:graphicFrame>
          <p:nvGraphicFramePr>
            <p:cNvPr id="169991" name="Object 22"/>
            <p:cNvGraphicFramePr>
              <a:graphicFrameLocks noChangeAspect="1"/>
            </p:cNvGraphicFramePr>
            <p:nvPr>
              <p:custDataLst>
                <p:tags r:id="rId8"/>
              </p:custDataLst>
            </p:nvPr>
          </p:nvGraphicFramePr>
          <p:xfrm>
            <a:off x="755576" y="2618616"/>
            <a:ext cx="4196854" cy="10163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" name="Equation" r:id="rId9" imgW="50292000" imgH="12192000" progId="Equation.DSMT4">
                    <p:embed/>
                  </p:oleObj>
                </mc:Choice>
                <mc:Fallback>
                  <p:oleObj name="Equation" r:id="rId9" imgW="50292000" imgH="12192000" progId="Equation.DSMT4">
                    <p:embed/>
                    <p:pic>
                      <p:nvPicPr>
                        <p:cNvPr id="0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55576" y="2618616"/>
                          <a:ext cx="4196854" cy="1016302"/>
                        </a:xfrm>
                        <a:prstGeom prst="rect">
                          <a:avLst/>
                        </a:prstGeom>
                        <a:solidFill>
                          <a:srgbClr val="CCFFCC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25400">
                              <a:solidFill>
                                <a:schemeClr val="bg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9992" name="Object 8"/>
            <p:cNvGraphicFramePr>
              <a:graphicFrameLocks noChangeAspect="1"/>
            </p:cNvGraphicFramePr>
            <p:nvPr>
              <p:custDataLst>
                <p:tags r:id="rId11"/>
              </p:custDataLst>
            </p:nvPr>
          </p:nvGraphicFramePr>
          <p:xfrm>
            <a:off x="5652120" y="2546608"/>
            <a:ext cx="2592288" cy="10666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" name="Equation" r:id="rId12" imgW="31089600" imgH="12801600" progId="Equation.DSMT4">
                    <p:embed/>
                  </p:oleObj>
                </mc:Choice>
                <mc:Fallback>
                  <p:oleObj name="Equation" r:id="rId12" imgW="31089600" imgH="12801600" progId="Equation.DSMT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52120" y="2546608"/>
                          <a:ext cx="2592288" cy="1066639"/>
                        </a:xfrm>
                        <a:prstGeom prst="rect">
                          <a:avLst/>
                        </a:prstGeom>
                        <a:solidFill>
                          <a:srgbClr val="CCFFCC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25400">
                              <a:solidFill>
                                <a:schemeClr val="bg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" name="组合 13"/>
          <p:cNvGrpSpPr/>
          <p:nvPr/>
        </p:nvGrpSpPr>
        <p:grpSpPr>
          <a:xfrm>
            <a:off x="0" y="5229200"/>
            <a:ext cx="9144000" cy="1584176"/>
            <a:chOff x="0" y="5229200"/>
            <a:chExt cx="9144000" cy="1584176"/>
          </a:xfrm>
        </p:grpSpPr>
        <p:grpSp>
          <p:nvGrpSpPr>
            <p:cNvPr id="26" name="组合 25"/>
            <p:cNvGrpSpPr/>
            <p:nvPr/>
          </p:nvGrpSpPr>
          <p:grpSpPr>
            <a:xfrm>
              <a:off x="323528" y="5229200"/>
              <a:ext cx="8820472" cy="1223963"/>
              <a:chOff x="323528" y="3932883"/>
              <a:chExt cx="8820472" cy="1223963"/>
            </a:xfrm>
          </p:grpSpPr>
          <p:graphicFrame>
            <p:nvGraphicFramePr>
              <p:cNvPr id="169994" name="Object 10"/>
              <p:cNvGraphicFramePr>
                <a:graphicFrameLocks noChangeAspect="1"/>
              </p:cNvGraphicFramePr>
              <p:nvPr>
                <p:custDataLst>
                  <p:tags r:id="rId14"/>
                </p:custDataLst>
              </p:nvPr>
            </p:nvGraphicFramePr>
            <p:xfrm>
              <a:off x="6045200" y="3932883"/>
              <a:ext cx="3098800" cy="12239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2" name="Equation" r:id="rId15" imgW="30784800" imgH="12192000" progId="Equation.DSMT4">
                      <p:embed/>
                    </p:oleObj>
                  </mc:Choice>
                  <mc:Fallback>
                    <p:oleObj name="Equation" r:id="rId15" imgW="30784800" imgH="12192000" progId="Equation.DSMT4">
                      <p:embed/>
                      <p:pic>
                        <p:nvPicPr>
                          <p:cNvPr id="0" name="Object 1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045200" y="3932883"/>
                            <a:ext cx="3098800" cy="1223963"/>
                          </a:xfrm>
                          <a:prstGeom prst="rect">
                            <a:avLst/>
                          </a:prstGeom>
                          <a:solidFill>
                            <a:srgbClr val="99CCFF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25400">
                                <a:solidFill>
                                  <a:schemeClr val="bg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69999" name="Object 15"/>
              <p:cNvGraphicFramePr>
                <a:graphicFrameLocks noChangeAspect="1"/>
              </p:cNvGraphicFramePr>
              <p:nvPr>
                <p:custDataLst>
                  <p:tags r:id="rId17"/>
                </p:custDataLst>
              </p:nvPr>
            </p:nvGraphicFramePr>
            <p:xfrm>
              <a:off x="323528" y="4004891"/>
              <a:ext cx="5436096" cy="93338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" name="Equation" r:id="rId18" imgW="71018400" imgH="12192000" progId="Equation.DSMT4">
                      <p:embed/>
                    </p:oleObj>
                  </mc:Choice>
                  <mc:Fallback>
                    <p:oleObj name="Equation" r:id="rId18" imgW="71018400" imgH="12192000" progId="Equation.DSMT4">
                      <p:embed/>
                      <p:pic>
                        <p:nvPicPr>
                          <p:cNvPr id="0" name="Object 1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23528" y="4004891"/>
                            <a:ext cx="5436096" cy="933386"/>
                          </a:xfrm>
                          <a:prstGeom prst="rect">
                            <a:avLst/>
                          </a:prstGeom>
                          <a:solidFill>
                            <a:srgbClr val="99CCFF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25400">
                                <a:solidFill>
                                  <a:schemeClr val="bg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9" name="TextBox 21"/>
            <p:cNvSpPr txBox="1"/>
            <p:nvPr>
              <p:custDataLst>
                <p:tags r:id="rId20"/>
              </p:custDataLst>
            </p:nvPr>
          </p:nvSpPr>
          <p:spPr>
            <a:xfrm>
              <a:off x="0" y="6351711"/>
              <a:ext cx="86044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r>
                <a:rPr lang="en-US" altLang="zh-CN" sz="2400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and </a:t>
              </a:r>
              <a:r>
                <a:rPr lang="en-US" altLang="zh-CN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altLang="zh-C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determine the EOS in the vicinity of the saturation density.</a:t>
              </a:r>
              <a:endParaRPr lang="zh-CN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矩形 15"/>
          <p:cNvSpPr/>
          <p:nvPr>
            <p:custDataLst>
              <p:tags r:id="rId21"/>
            </p:custDataLst>
          </p:nvPr>
        </p:nvSpPr>
        <p:spPr>
          <a:xfrm>
            <a:off x="-635" y="880745"/>
            <a:ext cx="3997325" cy="117602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noAutofit/>
          </a:bodyPr>
          <a:p>
            <a:pPr algn="ctr"/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thermodynamic relationship between the binding energy </a:t>
            </a:r>
            <a:r>
              <a:rPr lang="en-US" altLang="zh-CN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(or pressure </a:t>
            </a:r>
            <a:r>
              <a:rPr lang="en-US" altLang="zh-CN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and density ρ, as well as the isospin asymmetry δ.</a:t>
            </a:r>
            <a:endParaRPr lang="zh-CN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Object 22"/>
          <p:cNvGraphicFramePr>
            <a:graphicFrameLocks noChangeAspect="1"/>
          </p:cNvGraphicFramePr>
          <p:nvPr>
            <p:custDataLst>
              <p:tags r:id="rId22"/>
            </p:custDataLst>
          </p:nvPr>
        </p:nvGraphicFramePr>
        <p:xfrm>
          <a:off x="4067810" y="1143000"/>
          <a:ext cx="4803775" cy="7150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" name="Equation" r:id="rId23" imgW="3187700" imgH="469900" progId="Equation.DSMT4">
                  <p:embed/>
                </p:oleObj>
              </mc:Choice>
              <mc:Fallback>
                <p:oleObj name="Equation" r:id="rId23" imgW="3187700" imgH="469900" progId="Equation.DSMT4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810" y="1143000"/>
                        <a:ext cx="4803775" cy="715010"/>
                      </a:xfrm>
                      <a:prstGeom prst="rect">
                        <a:avLst/>
                      </a:prstGeom>
                      <a:solidFill>
                        <a:srgbClr val="00CCFF"/>
                      </a:solidFill>
                      <a:ln w="254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K0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/>
          <a:stretch>
            <a:fillRect/>
          </a:stretch>
        </p:blipFill>
        <p:spPr>
          <a:xfrm>
            <a:off x="0" y="722376"/>
            <a:ext cx="8631936" cy="6135624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74CDDB-D7A1-44F8-9836-83E5CE245052}" type="slidenum">
              <a:rPr lang="zh-CN" altLang="en-US" sz="1800" b="1" smtClean="0">
                <a:solidFill>
                  <a:srgbClr val="000000"/>
                </a:solidFill>
              </a:rPr>
            </a:fld>
            <a:endParaRPr lang="zh-CN" altLang="en-US" sz="1800" b="1" dirty="0">
              <a:solidFill>
                <a:srgbClr val="000000"/>
              </a:solidFill>
            </a:endParaRPr>
          </a:p>
        </p:txBody>
      </p:sp>
      <p:sp>
        <p:nvSpPr>
          <p:cNvPr id="3" name="标题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1143000"/>
          </a:xfrm>
        </p:spPr>
        <p:txBody>
          <a:bodyPr/>
          <a:lstStyle/>
          <a:p>
            <a:r>
              <a:rPr lang="en-US" altLang="zh-C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incompressibility </a:t>
            </a:r>
            <a:r>
              <a:rPr lang="en-US" altLang="zh-CN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zh-CN" sz="34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from properties of nuclei</a:t>
            </a:r>
            <a:endParaRPr lang="zh-CN" alt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0" y="6381328"/>
            <a:ext cx="79563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R. Stone, et al. PRC89(2014)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220335" y="1485265"/>
            <a:ext cx="2948940" cy="92202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>
            <a:spAutoFit/>
          </a:bodyPr>
          <a:p>
            <a:pPr algn="ctr"/>
            <a:r>
              <a:rPr lang="en-US" altLang="zh-CN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isoscalar</a:t>
            </a:r>
            <a:r>
              <a:rPr lang="en-US" altLang="zh-CN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giant monopole resonances (GMR), </a:t>
            </a:r>
            <a:r>
              <a:rPr lang="en-US" altLang="zh-CN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masses...</a:t>
            </a:r>
            <a:endParaRPr lang="en-US" altLang="zh-CN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436235" y="2717800"/>
            <a:ext cx="3750310" cy="2349500"/>
            <a:chOff x="8561" y="4280"/>
            <a:chExt cx="5906" cy="3700"/>
          </a:xfrm>
        </p:grpSpPr>
        <p:sp>
          <p:nvSpPr>
            <p:cNvPr id="10" name="TextBox 9"/>
            <p:cNvSpPr txBox="1"/>
            <p:nvPr>
              <p:custDataLst>
                <p:tags r:id="rId3"/>
              </p:custDataLst>
            </p:nvPr>
          </p:nvSpPr>
          <p:spPr>
            <a:xfrm>
              <a:off x="8561" y="6308"/>
              <a:ext cx="5907" cy="1673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p:spPr>
          <p:txBody>
            <a:bodyPr wrap="square" rtlCol="0">
              <a:noAutofit/>
            </a:bodyPr>
            <a:p>
              <a:r>
                <a:rPr lang="en-US" altLang="zh-CN" sz="2000" b="1" dirty="0" smtClean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250&lt;K</a:t>
              </a:r>
              <a:r>
                <a:rPr lang="en-US" altLang="zh-CN" sz="2000" b="1" baseline="-25000" dirty="0" smtClean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en-US" altLang="zh-CN" sz="2000" b="1" dirty="0" smtClean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&lt;315 </a:t>
              </a:r>
              <a:r>
                <a:rPr lang="en-US" altLang="zh-CN" sz="2000" b="1" dirty="0" err="1" smtClean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MeV</a:t>
              </a:r>
              <a:r>
                <a:rPr lang="en-US" altLang="zh-CN" sz="2000" b="1" dirty="0" smtClean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based on the most precise and up-to-date data on GMR energies.</a:t>
              </a:r>
              <a:endParaRPr lang="en-US" altLang="zh-CN" sz="20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上箭头 6"/>
            <p:cNvSpPr/>
            <p:nvPr/>
          </p:nvSpPr>
          <p:spPr>
            <a:xfrm rot="19080000">
              <a:off x="12872" y="4280"/>
              <a:ext cx="567" cy="2256"/>
            </a:xfrm>
            <a:prstGeom prst="up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anchor="t" anchorCtr="0" compatLnSpc="1"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724078"/>
            <a:ext cx="4985535" cy="3465713"/>
          </a:xfrm>
          <a:prstGeom prst="rect">
            <a:avLst/>
          </a:prstGeom>
        </p:spPr>
      </p:pic>
      <p:sp>
        <p:nvSpPr>
          <p:cNvPr id="3" name="标题 1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0" y="-99392"/>
            <a:ext cx="91440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anose="020B0609020204030204" pitchFamily="49" charset="0"/>
                <a:ea typeface="华文楷体" panose="0201060004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anose="020B0609020204030204" pitchFamily="49" charset="0"/>
                <a:ea typeface="华文楷体" panose="0201060004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anose="020B0609020204030204" pitchFamily="49" charset="0"/>
                <a:ea typeface="华文楷体" panose="0201060004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anose="020B0609020204030204" pitchFamily="49" charset="0"/>
                <a:ea typeface="华文楷体" panose="02010600040101010101" pitchFamily="2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anose="020B0609020204030204" pitchFamily="49" charset="0"/>
                <a:ea typeface="华文楷体" panose="02010600040101010101" pitchFamily="2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anose="020B0609020204030204" pitchFamily="49" charset="0"/>
                <a:ea typeface="华文楷体" panose="02010600040101010101" pitchFamily="2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anose="020B0609020204030204" pitchFamily="49" charset="0"/>
                <a:ea typeface="华文楷体" panose="02010600040101010101" pitchFamily="2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anose="020B0609020204030204" pitchFamily="49" charset="0"/>
                <a:ea typeface="华文楷体" panose="02010600040101010101" pitchFamily="2" charset="-122"/>
              </a:defRPr>
            </a:lvl9pPr>
          </a:lstStyle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HIC offers a unique way to create nuclear matter with high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density and isospin asymmetry in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laboratory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标题 1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127000" y="5480988"/>
            <a:ext cx="91440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anose="020B0609020204030204" pitchFamily="49" charset="0"/>
                <a:ea typeface="华文楷体" panose="0201060004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anose="020B0609020204030204" pitchFamily="49" charset="0"/>
                <a:ea typeface="华文楷体" panose="0201060004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anose="020B0609020204030204" pitchFamily="49" charset="0"/>
                <a:ea typeface="华文楷体" panose="0201060004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anose="020B0609020204030204" pitchFamily="49" charset="0"/>
                <a:ea typeface="华文楷体" panose="02010600040101010101" pitchFamily="2" charset="-122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anose="020B0609020204030204" pitchFamily="49" charset="0"/>
                <a:ea typeface="华文楷体" panose="02010600040101010101" pitchFamily="2" charset="-122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anose="020B0609020204030204" pitchFamily="49" charset="0"/>
                <a:ea typeface="华文楷体" panose="02010600040101010101" pitchFamily="2" charset="-122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anose="020B0609020204030204" pitchFamily="49" charset="0"/>
                <a:ea typeface="华文楷体" panose="02010600040101010101" pitchFamily="2" charset="-122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onsolas" panose="020B0609020204030204" pitchFamily="49" charset="0"/>
                <a:ea typeface="华文楷体" panose="02010600040101010101" pitchFamily="2" charset="-122"/>
              </a:defRPr>
            </a:lvl9pPr>
          </a:lstStyle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EOS can be deduced from the comparision bewteen experimental observabels and transport model calculations.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pPr>
              <a:defRPr/>
            </a:pPr>
            <a:fld id="{E974CDDB-D7A1-44F8-9836-83E5CE245052}" type="slidenum">
              <a:rPr lang="zh-CN" altLang="en-US" sz="1800" b="1" smtClean="0">
                <a:solidFill>
                  <a:srgbClr val="000000"/>
                </a:solidFill>
              </a:rPr>
            </a:fld>
            <a:endParaRPr lang="zh-CN" altLang="en-US" sz="1800" b="1" dirty="0">
              <a:solidFill>
                <a:srgbClr val="000000"/>
              </a:solidFill>
            </a:endParaRPr>
          </a:p>
        </p:txBody>
      </p:sp>
      <p:sp>
        <p:nvSpPr>
          <p:cNvPr id="15" name="矩形 14"/>
          <p:cNvSpPr/>
          <p:nvPr>
            <p:custDataLst>
              <p:tags r:id="rId5"/>
            </p:custDataLst>
          </p:nvPr>
        </p:nvSpPr>
        <p:spPr>
          <a:xfrm>
            <a:off x="251520" y="5152201"/>
            <a:ext cx="4461478" cy="369332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Arial" panose="020B0604020202020204" pitchFamily="34" charset="0"/>
              </a:rPr>
              <a:t>Danielewicz,</a:t>
            </a:r>
            <a:r>
              <a:rPr lang="zh-CN" altLang="en-US" i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Arial" panose="020B0604020202020204" pitchFamily="34" charset="0"/>
              </a:rPr>
              <a:t> et al. </a:t>
            </a:r>
            <a:r>
              <a:rPr lang="zh-CN" altLang="en-US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Arial" panose="020B0604020202020204" pitchFamily="34" charset="0"/>
              </a:rPr>
              <a:t>Science 298, 1592 (2002).</a:t>
            </a:r>
            <a:r>
              <a:rPr lang="zh-CN" altLang="en-US" i="1" dirty="0" smtClean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endParaRPr lang="zh-CN" altLang="en-US" i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941570" y="1181735"/>
            <a:ext cx="4210050" cy="404622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74CDDB-D7A1-44F8-9836-83E5CE245052}" type="slidenum">
              <a:rPr lang="zh-CN" altLang="en-US" sz="1800" b="1" smtClean="0">
                <a:solidFill>
                  <a:srgbClr val="000000"/>
                </a:solidFill>
              </a:rPr>
            </a:fld>
            <a:endParaRPr lang="zh-CN" altLang="en-US" sz="1800" b="1" dirty="0">
              <a:solidFill>
                <a:srgbClr val="000000"/>
              </a:solidFill>
            </a:endParaRPr>
          </a:p>
        </p:txBody>
      </p:sp>
      <p:sp>
        <p:nvSpPr>
          <p:cNvPr id="3" name="标题 2"/>
          <p:cNvSpPr txBox="1"/>
          <p:nvPr/>
        </p:nvSpPr>
        <p:spPr bwMode="auto">
          <a:xfrm>
            <a:off x="0" y="188640"/>
            <a:ext cx="9144000" cy="64807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/>
                <a:ea typeface="宋体" panose="02010600030101010101" pitchFamily="2" charset="-122"/>
                <a:cs typeface="+mn-cs"/>
              </a:rPr>
              <a:t>Elliptic flow (v</a:t>
            </a:r>
            <a:r>
              <a:rPr kumimoji="0" lang="en-US" altLang="zh-CN" sz="32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/>
                <a:ea typeface="宋体" panose="02010600030101010101" pitchFamily="2" charset="-122"/>
                <a:cs typeface="+mn-cs"/>
              </a:rPr>
              <a:t>2</a:t>
            </a:r>
            <a:r>
              <a:rPr kumimoji="0" lang="en-US" altLang="zh-C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rbel" panose="020B0503020204020204"/>
                <a:ea typeface="宋体" panose="02010600030101010101" pitchFamily="2" charset="-122"/>
                <a:cs typeface="+mn-cs"/>
              </a:rPr>
              <a:t>)</a:t>
            </a:r>
            <a:endParaRPr kumimoji="0" lang="zh-CN" altLang="en-US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292100" y="2569210"/>
            <a:ext cx="4108450" cy="2026583"/>
            <a:chOff x="0" y="947115"/>
            <a:chExt cx="5487988" cy="3312867"/>
          </a:xfrm>
        </p:grpSpPr>
        <p:pic>
          <p:nvPicPr>
            <p:cNvPr id="4" name="Picture 15"/>
            <p:cNvPicPr>
              <a:picLocks noChangeAspect="1" noChangeArrowheads="1"/>
            </p:cNvPicPr>
            <p:nvPr/>
          </p:nvPicPr>
          <p:blipFill>
            <a:blip r:embed="rId1" cstate="print"/>
            <a:srcRect/>
            <a:stretch>
              <a:fillRect/>
            </a:stretch>
          </p:blipFill>
          <p:spPr bwMode="auto">
            <a:xfrm>
              <a:off x="0" y="1268760"/>
              <a:ext cx="5487988" cy="2852737"/>
            </a:xfrm>
            <a:prstGeom prst="rect">
              <a:avLst/>
            </a:prstGeom>
            <a:noFill/>
          </p:spPr>
        </p:pic>
        <p:cxnSp>
          <p:nvCxnSpPr>
            <p:cNvPr id="15" name="直接箭头连接符 14"/>
            <p:cNvCxnSpPr/>
            <p:nvPr/>
          </p:nvCxnSpPr>
          <p:spPr bwMode="auto">
            <a:xfrm flipV="1">
              <a:off x="35496" y="980728"/>
              <a:ext cx="3240360" cy="2376264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直接箭头连接符 19"/>
            <p:cNvCxnSpPr/>
            <p:nvPr/>
          </p:nvCxnSpPr>
          <p:spPr bwMode="auto">
            <a:xfrm>
              <a:off x="0" y="3356992"/>
              <a:ext cx="3851920" cy="864096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3741521" y="3306025"/>
              <a:ext cx="389850" cy="953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534509" y="947115"/>
              <a:ext cx="367409" cy="953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endPara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60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2142356"/>
            <a:ext cx="245745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2" name="组合 41"/>
          <p:cNvGrpSpPr/>
          <p:nvPr/>
        </p:nvGrpSpPr>
        <p:grpSpPr>
          <a:xfrm>
            <a:off x="4572000" y="4049153"/>
            <a:ext cx="1898940" cy="2548199"/>
            <a:chOff x="4499992" y="3933056"/>
            <a:chExt cx="1898940" cy="2548199"/>
          </a:xfrm>
        </p:grpSpPr>
        <p:pic>
          <p:nvPicPr>
            <p:cNvPr id="33" name="图片 32" descr="图片1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99992" y="4005064"/>
              <a:ext cx="1809524" cy="2476191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5940152" y="5445224"/>
              <a:ext cx="4587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altLang="zh-CN" sz="2400" b="1" baseline="-25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zh-CN" altLang="en-US" sz="2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076056" y="3933056"/>
              <a:ext cx="4587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en-US" altLang="zh-CN" sz="2400" b="1" baseline="-250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</a:t>
              </a:r>
              <a:endParaRPr lang="zh-CN" altLang="en-US" sz="2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7308304" y="2546901"/>
            <a:ext cx="138050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In-plane</a:t>
            </a:r>
            <a:endParaRPr lang="en-US" altLang="zh-CN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sz="28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&gt;0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804248" y="4708301"/>
            <a:ext cx="203934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Out-of-plane</a:t>
            </a:r>
            <a:endParaRPr lang="en-US" altLang="zh-CN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Squeeze out</a:t>
            </a:r>
            <a:endParaRPr lang="en-US" altLang="zh-CN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sz="28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&lt;0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79512" y="1948770"/>
            <a:ext cx="3333157" cy="40011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Coordinate-space anisotropy</a:t>
            </a:r>
            <a:endParaRPr lang="zh-CN" alt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013365" y="1660738"/>
            <a:ext cx="3345180" cy="39878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Momentum-space anisotropy</a:t>
            </a:r>
            <a:endParaRPr lang="zh-CN" alt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9" name="Object 2"/>
          <p:cNvGraphicFramePr>
            <a:graphicFrameLocks noChangeAspect="1"/>
          </p:cNvGraphicFramePr>
          <p:nvPr/>
        </p:nvGraphicFramePr>
        <p:xfrm>
          <a:off x="642830" y="764704"/>
          <a:ext cx="2056962" cy="106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" name="Equation" r:id="rId4" imgW="23469600" imgH="12192000" progId="Equation.DSMT4">
                  <p:embed/>
                </p:oleObj>
              </mc:Choice>
              <mc:Fallback>
                <p:oleObj name="Equation" r:id="rId4" imgW="23469600" imgH="12192000" progId="Equation.DSMT4">
                  <p:embed/>
                  <p:pic>
                    <p:nvPicPr>
                      <p:cNvPr id="0" name="图片 2048"/>
                      <p:cNvPicPr>
                        <a:picLocks noChangeAspect="1"/>
                      </p:cNvPicPr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2830" y="764704"/>
                        <a:ext cx="2056962" cy="1067187"/>
                      </a:xfrm>
                      <a:prstGeom prst="rect">
                        <a:avLst/>
                      </a:prstGeom>
                      <a:noFill/>
                      <a:ln w="254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6069" name="Object 20"/>
          <p:cNvGraphicFramePr>
            <a:graphicFrameLocks noChangeAspect="1"/>
          </p:cNvGraphicFramePr>
          <p:nvPr/>
        </p:nvGraphicFramePr>
        <p:xfrm>
          <a:off x="251267" y="4635818"/>
          <a:ext cx="3900488" cy="925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6" imgW="48768000" imgH="11582400" progId="Equation.DSMT4">
                  <p:embed/>
                </p:oleObj>
              </mc:Choice>
              <mc:Fallback>
                <p:oleObj name="Equation" r:id="rId6" imgW="48768000" imgH="11582400" progId="Equation.DSMT4">
                  <p:embed/>
                  <p:pic>
                    <p:nvPicPr>
                      <p:cNvPr id="0" name="Object 20"/>
                      <p:cNvPicPr>
                        <a:picLocks noChangeAspect="1"/>
                      </p:cNvPicPr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51267" y="4635818"/>
                        <a:ext cx="3900488" cy="925512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图片 4" descr="微信截图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317365" y="52070"/>
            <a:ext cx="2153285" cy="16084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657340" y="12700"/>
            <a:ext cx="2332355" cy="1590675"/>
          </a:xfrm>
          <a:prstGeom prst="rect">
            <a:avLst/>
          </a:prstGeom>
        </p:spPr>
      </p:pic>
      <p:sp>
        <p:nvSpPr>
          <p:cNvPr id="8" name="TextBox 43"/>
          <p:cNvSpPr txBox="1"/>
          <p:nvPr>
            <p:custDataLst>
              <p:tags r:id="rId12"/>
            </p:custDataLst>
          </p:nvPr>
        </p:nvSpPr>
        <p:spPr>
          <a:xfrm>
            <a:off x="107315" y="5516880"/>
            <a:ext cx="404241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sz="28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has been widely used to probe the nuclear EOS, the nucleon effective mass,...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Elliptic flow is a gold min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0B21A144-F6B3-4CBD-95DB-1BDF0CA280CF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15695" y="2439670"/>
            <a:ext cx="3788410" cy="28473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59205" y="1308100"/>
            <a:ext cx="3498850" cy="1184910"/>
          </a:xfrm>
          <a:prstGeom prst="rect">
            <a:avLst/>
          </a:prstGeom>
        </p:spPr>
      </p:pic>
      <p:sp>
        <p:nvSpPr>
          <p:cNvPr id="9" name="矩形 8"/>
          <p:cNvSpPr/>
          <p:nvPr>
            <p:custDataLst>
              <p:tags r:id="rId5"/>
            </p:custDataLst>
          </p:nvPr>
        </p:nvSpPr>
        <p:spPr>
          <a:xfrm>
            <a:off x="0" y="6309360"/>
            <a:ext cx="8381365" cy="36830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Yongjia Wang, et al., Physics Letters B 778 (2018) 207–212.</a:t>
            </a:r>
            <a:endParaRPr lang="en-US" altLang="zh-CN" dirty="0" smtClean="0"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654675" y="1231900"/>
            <a:ext cx="3032125" cy="507746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-36195" y="5445125"/>
            <a:ext cx="648144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Determination of the nuclear incompressibility from the</a:t>
            </a:r>
            <a:endParaRPr lang="zh-CN" altLang="en-US"/>
          </a:p>
          <a:p>
            <a:r>
              <a:rPr lang="zh-CN" altLang="en-US"/>
              <a:t>rapidity-dependent elliptic flow in heavy-ion collisions at beam</a:t>
            </a:r>
            <a:endParaRPr lang="zh-CN" altLang="en-US"/>
          </a:p>
          <a:p>
            <a:r>
              <a:rPr lang="zh-CN" altLang="en-US"/>
              <a:t>energies 0.4A–1.0A GeV</a:t>
            </a:r>
            <a:endParaRPr lang="zh-CN" altLang="en-US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945,&quot;width&quot;:14732.500787401576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PLACING_PICTURE_USER_VIEWPORT" val="{&quot;height&quot;:9662.4,&quot;width&quot;:13593.6}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PLACING_PICTURE_USER_VIEWPORT" val="{&quot;height&quot;:5378,&quot;width&quot;:14850.053543307087}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PLACING_PICTURE_USER_VIEWPORT" val="{&quot;height&quot;:1888,&quot;width&quot;:7200}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UNIT_PLACING_PICTURE_USER_VIEWPORT" val="{&quot;height&quot;:4950,&quot;width&quot;:4746}"/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PP_MARK_KEY" val="fefab3d4-da1b-4d65-bcb5-e134334b149d"/>
  <p:tag name="COMMONDATA" val="eyJoZGlkIjoiZGViOWUxYmYzZDhlZDA1MWNkZjYyYTUyY2M2MjIwN2UifQ==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主题">
      <a:majorFont>
        <a:latin typeface="Consolas"/>
        <a:ea typeface="华文楷体"/>
        <a:cs typeface=""/>
      </a:majorFont>
      <a:minorFont>
        <a:latin typeface="Corbe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6226</Words>
  <Application>WPS 演示</Application>
  <PresentationFormat>全屏显示(4:3)</PresentationFormat>
  <Paragraphs>259</Paragraphs>
  <Slides>25</Slides>
  <Notes>5</Notes>
  <HiddenSlides>0</HiddenSlides>
  <MMClips>0</MMClips>
  <ScaleCrop>false</ScaleCrop>
  <HeadingPairs>
    <vt:vector size="8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14</vt:i4>
      </vt:variant>
      <vt:variant>
        <vt:lpstr>幻灯片标题</vt:lpstr>
      </vt:variant>
      <vt:variant>
        <vt:i4>25</vt:i4>
      </vt:variant>
    </vt:vector>
  </HeadingPairs>
  <TitlesOfParts>
    <vt:vector size="57" baseType="lpstr">
      <vt:lpstr>Arial</vt:lpstr>
      <vt:lpstr>宋体</vt:lpstr>
      <vt:lpstr>Wingdings</vt:lpstr>
      <vt:lpstr>Times New Roman</vt:lpstr>
      <vt:lpstr>Consolas</vt:lpstr>
      <vt:lpstr>华文楷体</vt:lpstr>
      <vt:lpstr>PMingLiU</vt:lpstr>
      <vt:lpstr>MingLiU-ExtB</vt:lpstr>
      <vt:lpstr>楷体</vt:lpstr>
      <vt:lpstr>Calibri</vt:lpstr>
      <vt:lpstr>微软雅黑</vt:lpstr>
      <vt:lpstr>Arial Unicode MS</vt:lpstr>
      <vt:lpstr>Cambria</vt:lpstr>
      <vt:lpstr>Lucida Grande</vt:lpstr>
      <vt:lpstr>Corbel</vt:lpstr>
      <vt:lpstr>Corbel</vt:lpstr>
      <vt:lpstr>Office 主题</vt:lpstr>
      <vt:lpstr>1_Office 主题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PowerPoint 演示文稿</vt:lpstr>
      <vt:lpstr>PowerPoint 演示文稿</vt:lpstr>
      <vt:lpstr>Outline</vt:lpstr>
      <vt:lpstr>Nuclear equation of state (EOS)</vt:lpstr>
      <vt:lpstr>Nuclear equation of state (EOS)</vt:lpstr>
      <vt:lpstr>The incompressibility K0 from properties of nuclei</vt:lpstr>
      <vt:lpstr>PowerPoint 演示文稿</vt:lpstr>
      <vt:lpstr>PowerPoint 演示文稿</vt:lpstr>
      <vt:lpstr>PowerPoint 演示文稿</vt:lpstr>
      <vt:lpstr>Elliptic flow is a gold min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Result IV: Study nuclear EOS with machine learning </vt:lpstr>
      <vt:lpstr>Results from machine learning 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wyj</dc:creator>
  <cp:lastModifiedBy>天天</cp:lastModifiedBy>
  <cp:revision>727</cp:revision>
  <dcterms:created xsi:type="dcterms:W3CDTF">2016-03-01T12:05:00Z</dcterms:created>
  <dcterms:modified xsi:type="dcterms:W3CDTF">2023-05-24T03:30:58Z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7CA0EE1D91AC49159EE3BC09294040BB_12</vt:lpwstr>
  </property>
  <property fmtid="{D5CDD505-2E9C-101B-9397-08002B2CF9AE}" pid="3" name="KSOProductBuildVer">
    <vt:lpwstr>2052-11.1.0.14309</vt:lpwstr>
  </property>
</Properties>
</file>