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1198" r:id="rId3"/>
    <p:sldId id="1196" r:id="rId4"/>
    <p:sldId id="257" r:id="rId5"/>
    <p:sldId id="269" r:id="rId6"/>
    <p:sldId id="1200" r:id="rId7"/>
    <p:sldId id="259" r:id="rId8"/>
    <p:sldId id="1199" r:id="rId9"/>
    <p:sldId id="1192" r:id="rId10"/>
    <p:sldId id="1197" r:id="rId11"/>
    <p:sldId id="1195" r:id="rId12"/>
    <p:sldId id="1190" r:id="rId13"/>
    <p:sldId id="1171" r:id="rId14"/>
    <p:sldId id="1191" r:id="rId15"/>
    <p:sldId id="1187" r:id="rId16"/>
    <p:sldId id="1185" r:id="rId17"/>
    <p:sldId id="1193" r:id="rId18"/>
    <p:sldId id="270" r:id="rId19"/>
    <p:sldId id="1184" r:id="rId20"/>
    <p:sldId id="1183" r:id="rId21"/>
    <p:sldId id="1172" r:id="rId22"/>
    <p:sldId id="1194" r:id="rId23"/>
    <p:sldId id="274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3"/>
    <p:restoredTop sz="96327"/>
  </p:normalViewPr>
  <p:slideViewPr>
    <p:cSldViewPr snapToGrid="0">
      <p:cViewPr>
        <p:scale>
          <a:sx n="118" d="100"/>
          <a:sy n="118" d="100"/>
        </p:scale>
        <p:origin x="368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3692B-8888-6B41-9CA2-2A187999028E}" type="datetimeFigureOut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591D3E-7741-8B48-A876-25305239AD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22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82A672-D226-0370-8422-A45713A94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1E55534-B10F-4C73-EEF1-FB5EE7764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D5082C7-3FDF-1CD9-3574-36C742F33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73CC1-20D9-1C4E-B564-E432E3DE3AF6}" type="datetime1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6644C7-C559-91D6-C66B-3ED4AD38E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2691E2-060C-01B9-0094-B0537E64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4200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CB4800-8434-06FA-4A56-ACF20FB10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7194AF9-CA68-50D7-E45B-CEF388D845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229C260-CCA1-7745-E9C6-D7FA1853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5458-2382-B341-9C7E-C44838FD87C8}" type="datetime1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F792DD9-D789-5C30-B37D-5444007D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F43886-3AE7-9D34-6239-F6EBDD112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608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D15046-44B3-0548-E1ED-DE02D5A7DD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434156E-7F28-5D6D-8230-8D67720F3F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22B215-1874-350F-04E3-04688E5F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5996C-56C2-F447-893F-03952F3EB254}" type="datetime1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F87383C-0B3F-760E-EA09-C0C2B9B32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D18657A-E821-197E-673D-AFDAA579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2513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F21BBE7-E815-31DE-299C-2963CB9B1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BF93578-3F37-4E61-31FC-FEC15BB6B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2D7F62D-9144-8E22-DBD9-CDB4A2FE7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EB2E3-78FA-3341-83C6-C680DF9BDEBA}" type="datetime1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C09EE24-A6FE-8F4F-813F-CE0FF1D7C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658FA2-5769-6759-2655-11651CC8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087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3D7C1D6-5237-AF6F-0F0E-6246C2DFB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25F5F9A-B908-F6DC-A5BA-1D910AF20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C14675B-D2AC-7FA4-6CDE-CFA5568BF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EEDFB-A00E-BD4A-8325-A881021C4108}" type="datetime1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BF606F2-BEA1-934F-85D1-1594F5E47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C34925-C1BD-425C-B52E-17F20361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516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AE69AC-0FD4-8576-FA70-D7DD82A6F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7EF38A-0363-8C43-C63B-6B0AACB7C4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9101F60-DDDA-E7C8-F08D-F24A4A86A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9C6B0DF-C590-3E1D-BFF0-A9E091B32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394A-E5BA-0E49-9348-C25F75178AEA}" type="datetime1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D682A91-09FC-90DD-FBAE-FE774F501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BA930E3-AD4B-BFAF-974A-6F50A2D86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3629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F8368D5-BEC0-4714-1884-867A40992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6FCF2DD-0ACE-750E-DA4A-16B2158F7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5E5FF67-9EFE-0994-063F-D2936F22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A06AB69-89E5-9E21-BBB1-20EAB401C7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F52FDC2-1EF9-71F7-EF74-90612854E3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44D6696-31FF-7F85-5171-152774B5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434FE2-6660-C743-9543-DE8D36952D6A}" type="datetime1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56AF36D9-9B77-1FE3-7766-673F7EEC2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417897E-AB7E-0118-011C-6E55F805E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212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392355-E481-EFF8-E9F4-375631DCC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413C479-AAB0-81B2-C75B-39C2AE6FD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DD45-2E60-A345-A938-C7168E4466D1}" type="datetime1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C02A283-9A8C-9787-8709-82371ABC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EE3897E-D032-B854-2639-8370342F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583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108F474C-4703-8FF2-A08B-9BA2E4CB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7D578-1BEA-7C47-9E5A-D14518348E1A}" type="datetime1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008AD4DB-8F9B-CA0A-0287-46F5ABB5B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C4F99F-B00C-DDB2-78EB-989FE4154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931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BA9FD2-A299-8FF0-39A7-6E38BE0E7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D4297F3-5F04-FAAB-0639-6F151EB71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72C696-5AD3-838D-6D47-921852085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557AF2B-3B56-CF2B-6BC4-B37CB5749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D1353-6A6B-EB40-A648-20DF3DD414AC}" type="datetime1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C3AF268-E9D2-4EB0-6BDC-8599D67E3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167AAAF-C6A2-4389-81BD-B8B589E8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233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DA0F99-BD79-6312-9B7B-229A6D5D4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B577888-DF90-F9F4-6BAC-B010A0BF80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37439EE-CD5E-21C3-5BEE-3D36874AE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E54891-5801-4648-112E-F213D027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17DF0-ED02-914F-90EF-2EB77BA06270}" type="datetime1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D916BEE-E1B9-4627-AF7B-1C5BB5BD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CA3953-7F16-3E14-07EC-11C52308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2138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0C5CB53A-0D99-CE76-42D9-B44FA62C6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C6E7E3-3BC2-6D09-42CD-0215D3B58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1A1C03-6F4C-0957-9FC6-CFC7CAE21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585EA-D73D-1E4C-B289-4C0CE7F87937}" type="datetime1">
              <a:rPr kumimoji="1" lang="ja-JP" altLang="en-US" smtClean="0"/>
              <a:t>2023/8/21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5E032F3-21D5-0605-CD63-2BCF551A9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BEED990-997C-5F37-2BFA-A8AAF74244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9AC0-A27E-6341-93B8-C10FDC4A61E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420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2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1.png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2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emf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emf"/><Relationship Id="rId5" Type="http://schemas.openxmlformats.org/officeDocument/2006/relationships/image" Target="../media/image2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emf"/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2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2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9" Type="http://schemas.openxmlformats.org/officeDocument/2006/relationships/image" Target="../media/image52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1.pn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0.pn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4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2.png"/><Relationship Id="rId8" Type="http://schemas.openxmlformats.org/officeDocument/2006/relationships/image" Target="../media/image22.png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9" Type="http://schemas.openxmlformats.org/officeDocument/2006/relationships/image" Target="../media/image52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1.pn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480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2.png"/><Relationship Id="rId8" Type="http://schemas.openxmlformats.org/officeDocument/2006/relationships/image" Target="../media/image22.png"/><Relationship Id="rId3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26" Type="http://schemas.openxmlformats.org/officeDocument/2006/relationships/image" Target="../media/image40.png"/><Relationship Id="rId39" Type="http://schemas.openxmlformats.org/officeDocument/2006/relationships/image" Target="../media/image52.png"/><Relationship Id="rId21" Type="http://schemas.openxmlformats.org/officeDocument/2006/relationships/image" Target="../media/image35.png"/><Relationship Id="rId34" Type="http://schemas.openxmlformats.org/officeDocument/2006/relationships/image" Target="../media/image48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5" Type="http://schemas.openxmlformats.org/officeDocument/2006/relationships/image" Target="../media/image39.png"/><Relationship Id="rId33" Type="http://schemas.openxmlformats.org/officeDocument/2006/relationships/image" Target="../media/image47.png"/><Relationship Id="rId38" Type="http://schemas.openxmlformats.org/officeDocument/2006/relationships/image" Target="../media/image51.png"/><Relationship Id="rId2" Type="http://schemas.openxmlformats.org/officeDocument/2006/relationships/image" Target="../media/image16.jpe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32" Type="http://schemas.openxmlformats.org/officeDocument/2006/relationships/image" Target="../media/image46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28" Type="http://schemas.openxmlformats.org/officeDocument/2006/relationships/image" Target="../media/image42.png"/><Relationship Id="rId36" Type="http://schemas.openxmlformats.org/officeDocument/2006/relationships/image" Target="../media/image49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45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image" Target="../media/image41.png"/><Relationship Id="rId30" Type="http://schemas.openxmlformats.org/officeDocument/2006/relationships/image" Target="../media/image44.png"/><Relationship Id="rId35" Type="http://schemas.openxmlformats.org/officeDocument/2006/relationships/image" Target="../media/image2.png"/><Relationship Id="rId8" Type="http://schemas.openxmlformats.org/officeDocument/2006/relationships/image" Target="../media/image22.pn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B8A0884B-83B1-49F6-4074-D4018F08EC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3"/>
          <a:stretch/>
        </p:blipFill>
        <p:spPr>
          <a:xfrm>
            <a:off x="1644869" y="75263"/>
            <a:ext cx="8417815" cy="6707474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543A1D6-2900-238D-21A3-78868548A3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" altLang="ja-JP" b="1" dirty="0"/>
              <a:t>Readiness for physics data taking of </a:t>
            </a:r>
            <a:r>
              <a:rPr lang="en" altLang="ja-JP" b="1" dirty="0" err="1"/>
              <a:t>sPHENIX</a:t>
            </a:r>
            <a:r>
              <a:rPr lang="en" altLang="ja-JP" b="1" dirty="0"/>
              <a:t> experiment at RHIC</a:t>
            </a:r>
            <a:endParaRPr kumimoji="1" lang="ja-JP" altLang="en-US" b="1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C66F12C-95C0-1517-78C8-654D8458CA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86382"/>
            <a:ext cx="9144000" cy="1655762"/>
          </a:xfrm>
        </p:spPr>
        <p:txBody>
          <a:bodyPr/>
          <a:lstStyle/>
          <a:p>
            <a:r>
              <a:rPr kumimoji="1" lang="en-US" altLang="ja-JP" b="1" dirty="0"/>
              <a:t>RIKEN/RBRC</a:t>
            </a:r>
          </a:p>
          <a:p>
            <a:r>
              <a:rPr lang="en-US" altLang="ja-JP" b="1" dirty="0"/>
              <a:t>Itaru Nakagawa</a:t>
            </a:r>
            <a:endParaRPr kumimoji="1" lang="ja-JP" altLang="en-US" b="1"/>
          </a:p>
        </p:txBody>
      </p:sp>
      <p:pic>
        <p:nvPicPr>
          <p:cNvPr id="4" name="object 111">
            <a:extLst>
              <a:ext uri="{FF2B5EF4-FFF2-40B4-BE49-F238E27FC236}">
                <a16:creationId xmlns:a16="http://schemas.microsoft.com/office/drawing/2014/main" id="{98E5B81C-EFD7-7C64-84CA-1F6A1CECD9F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  <p:pic>
        <p:nvPicPr>
          <p:cNvPr id="1028" name="Picture 4" descr="Riken – Apical Scientific">
            <a:extLst>
              <a:ext uri="{FF2B5EF4-FFF2-40B4-BE49-F238E27FC236}">
                <a16:creationId xmlns:a16="http://schemas.microsoft.com/office/drawing/2014/main" id="{A1252887-AD16-3A56-4332-DACE701D3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15240" y="912461"/>
            <a:ext cx="1279415" cy="93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NL Facility Report and Acquisition">
            <a:extLst>
              <a:ext uri="{FF2B5EF4-FFF2-40B4-BE49-F238E27FC236}">
                <a16:creationId xmlns:a16="http://schemas.microsoft.com/office/drawing/2014/main" id="{998B566F-96B8-55E8-047D-1BA142AC3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4663" y="8878"/>
            <a:ext cx="2307337" cy="73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NC">
            <a:extLst>
              <a:ext uri="{FF2B5EF4-FFF2-40B4-BE49-F238E27FC236}">
                <a16:creationId xmlns:a16="http://schemas.microsoft.com/office/drawing/2014/main" id="{EAB8C264-B8B0-4404-EAE8-AAFADB2F7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01751" y="2014779"/>
            <a:ext cx="609600" cy="63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2C5CAF-CEFE-DD80-CBB9-A46AC6ED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A118434F-6D90-E8B8-2E44-309347248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" altLang="ja-JP" dirty="0">
                <a:solidFill>
                  <a:schemeClr val="tx1"/>
                </a:solidFill>
              </a:rPr>
              <a:t>ISMD 2023</a:t>
            </a:r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日付プレースホルダー 7">
            <a:extLst>
              <a:ext uri="{FF2B5EF4-FFF2-40B4-BE49-F238E27FC236}">
                <a16:creationId xmlns:a16="http://schemas.microsoft.com/office/drawing/2014/main" id="{8CDA429F-C87B-C1A7-B87F-3B08ACAAA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2023/8/22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461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1B5660-647E-411B-2875-3D8C4F6B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630" y="353608"/>
            <a:ext cx="10003606" cy="1325563"/>
          </a:xfrm>
        </p:spPr>
        <p:txBody>
          <a:bodyPr/>
          <a:lstStyle/>
          <a:p>
            <a:r>
              <a:rPr kumimoji="1" lang="en-US" altLang="ja-JP" b="1" dirty="0"/>
              <a:t>Cold-QCD: Proton Spin Decomposition </a:t>
            </a:r>
            <a:endParaRPr kumimoji="1" lang="ja-JP" altLang="en-US" b="1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8AA559B6-5348-2D69-EC0D-DF3C623A00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5459" y="1662112"/>
            <a:ext cx="6024991" cy="4727685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9BCC42A-ED7A-A227-201E-253C43EC8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10</a:t>
            </a:fld>
            <a:endParaRPr kumimoji="1" lang="ja-JP" altLang="en-US"/>
          </a:p>
        </p:txBody>
      </p:sp>
      <p:pic>
        <p:nvPicPr>
          <p:cNvPr id="6" name="object 111">
            <a:extLst>
              <a:ext uri="{FF2B5EF4-FFF2-40B4-BE49-F238E27FC236}">
                <a16:creationId xmlns:a16="http://schemas.microsoft.com/office/drawing/2014/main" id="{7184E0CD-E041-E20E-8AB2-1306F9E7D5D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  <p:pic>
        <p:nvPicPr>
          <p:cNvPr id="8" name="図 7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C188B79A-A581-3875-EFAA-10B25761F0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63758">
            <a:off x="2879182" y="2030460"/>
            <a:ext cx="3583459" cy="2170749"/>
          </a:xfrm>
          <a:prstGeom prst="rect">
            <a:avLst/>
          </a:prstGeom>
        </p:spPr>
      </p:pic>
      <p:pic>
        <p:nvPicPr>
          <p:cNvPr id="9" name="図 8" descr="アイコン&#10;&#10;自動的に生成された説明">
            <a:extLst>
              <a:ext uri="{FF2B5EF4-FFF2-40B4-BE49-F238E27FC236}">
                <a16:creationId xmlns:a16="http://schemas.microsoft.com/office/drawing/2014/main" id="{565DAE1B-5BA1-CC69-5E6B-D0F4D4A9C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453" y="1390177"/>
            <a:ext cx="1323471" cy="169326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9812071-811F-D003-4D9D-29D0E18EB527}"/>
              </a:ext>
            </a:extLst>
          </p:cNvPr>
          <p:cNvSpPr/>
          <p:nvPr/>
        </p:nvSpPr>
        <p:spPr>
          <a:xfrm>
            <a:off x="4188438" y="4245387"/>
            <a:ext cx="614788" cy="74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2EF12DA-096D-EFFE-41B8-F5FDC2F33BB3}"/>
              </a:ext>
            </a:extLst>
          </p:cNvPr>
          <p:cNvSpPr/>
          <p:nvPr/>
        </p:nvSpPr>
        <p:spPr>
          <a:xfrm>
            <a:off x="1908057" y="4224741"/>
            <a:ext cx="753569" cy="79553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latin typeface="Comic Sans MS"/>
              <a:cs typeface="Comic Sans M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39AA284-5B2A-6A15-1717-CD0FC989CEF5}"/>
              </a:ext>
            </a:extLst>
          </p:cNvPr>
          <p:cNvSpPr/>
          <p:nvPr/>
        </p:nvSpPr>
        <p:spPr>
          <a:xfrm>
            <a:off x="2990905" y="4224741"/>
            <a:ext cx="753569" cy="795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ja-JP" altLang="en-US">
              <a:latin typeface="Comic Sans MS"/>
              <a:cs typeface="Comic Sans MS"/>
            </a:endParaRPr>
          </a:p>
        </p:txBody>
      </p:sp>
      <p:graphicFrame>
        <p:nvGraphicFramePr>
          <p:cNvPr id="13" name="Object 17">
            <a:extLst>
              <a:ext uri="{FF2B5EF4-FFF2-40B4-BE49-F238E27FC236}">
                <a16:creationId xmlns:a16="http://schemas.microsoft.com/office/drawing/2014/main" id="{0B2DEAFD-E4AB-B76C-B77F-1CD75650041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74922" y="3993221"/>
          <a:ext cx="4493141" cy="13438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1244600" imgH="393700" progId="Equation.3">
                  <p:embed/>
                </p:oleObj>
              </mc:Choice>
              <mc:Fallback>
                <p:oleObj name="数式" r:id="rId6" imgW="1244600" imgH="393700" progId="Equation.3">
                  <p:embed/>
                  <p:pic>
                    <p:nvPicPr>
                      <p:cNvPr id="13" name="Object 17">
                        <a:extLst>
                          <a:ext uri="{FF2B5EF4-FFF2-40B4-BE49-F238E27FC236}">
                            <a16:creationId xmlns:a16="http://schemas.microsoft.com/office/drawing/2014/main" id="{0B2DEAFD-E4AB-B76C-B77F-1CD75650041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922" y="3993221"/>
                        <a:ext cx="4493141" cy="13438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95E425F-1EA9-C3BA-8B27-6B3A65424DCA}"/>
              </a:ext>
            </a:extLst>
          </p:cNvPr>
          <p:cNvSpPr txBox="1"/>
          <p:nvPr/>
        </p:nvSpPr>
        <p:spPr>
          <a:xfrm>
            <a:off x="1527678" y="5550632"/>
            <a:ext cx="12963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3200" dirty="0">
                <a:latin typeface="Osaka"/>
                <a:ea typeface="Osaka"/>
                <a:cs typeface="Osaka"/>
              </a:rPr>
              <a:t>~</a:t>
            </a:r>
            <a:r>
              <a:rPr lang="en-US" altLang="ja-JP" sz="3200" dirty="0">
                <a:latin typeface="Comic Sans MS"/>
                <a:cs typeface="Comic Sans MS"/>
              </a:rPr>
              <a:t>25%</a:t>
            </a:r>
            <a:endParaRPr lang="ja-JP" altLang="en-US" sz="3200" dirty="0">
              <a:latin typeface="Comic Sans MS"/>
              <a:cs typeface="Comic Sans M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9BDCD2E-49D8-C1EF-09BE-FDD31B344030}"/>
              </a:ext>
            </a:extLst>
          </p:cNvPr>
          <p:cNvSpPr txBox="1"/>
          <p:nvPr/>
        </p:nvSpPr>
        <p:spPr>
          <a:xfrm>
            <a:off x="4199640" y="5536677"/>
            <a:ext cx="6684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Comic Sans MS"/>
                <a:cs typeface="Comic Sans MS"/>
              </a:rPr>
              <a:t>??</a:t>
            </a:r>
            <a:endParaRPr lang="ja-JP" altLang="en-US" sz="3600" dirty="0">
              <a:latin typeface="Comic Sans MS"/>
              <a:cs typeface="Comic Sans MS"/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0ACC128B-A86D-976F-EA1B-D15C0797F863}"/>
              </a:ext>
            </a:extLst>
          </p:cNvPr>
          <p:cNvCxnSpPr/>
          <p:nvPr/>
        </p:nvCxnSpPr>
        <p:spPr>
          <a:xfrm>
            <a:off x="2270885" y="5169606"/>
            <a:ext cx="0" cy="381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5E4F7E79-D44C-AF84-0BCC-EC47E0D00555}"/>
              </a:ext>
            </a:extLst>
          </p:cNvPr>
          <p:cNvCxnSpPr/>
          <p:nvPr/>
        </p:nvCxnSpPr>
        <p:spPr>
          <a:xfrm>
            <a:off x="3443104" y="5146573"/>
            <a:ext cx="0" cy="381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3C3FB596-3BB8-50C5-CCBE-EDE0B1B59F08}"/>
              </a:ext>
            </a:extLst>
          </p:cNvPr>
          <p:cNvCxnSpPr/>
          <p:nvPr/>
        </p:nvCxnSpPr>
        <p:spPr>
          <a:xfrm>
            <a:off x="4447863" y="5146573"/>
            <a:ext cx="0" cy="3810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380B1E5-E906-93E3-B7C9-D4DA19BDC9CE}"/>
              </a:ext>
            </a:extLst>
          </p:cNvPr>
          <p:cNvSpPr txBox="1"/>
          <p:nvPr/>
        </p:nvSpPr>
        <p:spPr>
          <a:xfrm>
            <a:off x="2828452" y="5536677"/>
            <a:ext cx="12955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3200">
                <a:latin typeface="Osaka"/>
                <a:ea typeface="Osaka"/>
                <a:cs typeface="Osaka"/>
              </a:rPr>
              <a:t>~</a:t>
            </a:r>
            <a:r>
              <a:rPr lang="en-US" altLang="ja-JP" sz="3200" dirty="0">
                <a:latin typeface="Comic Sans MS"/>
                <a:ea typeface="Osaka"/>
                <a:cs typeface="Osaka"/>
              </a:rPr>
              <a:t>40</a:t>
            </a:r>
            <a:r>
              <a:rPr lang="en-US" altLang="ja-JP" sz="3200" dirty="0">
                <a:latin typeface="Comic Sans MS"/>
                <a:cs typeface="Comic Sans MS"/>
              </a:rPr>
              <a:t>%</a:t>
            </a:r>
            <a:endParaRPr lang="ja-JP" altLang="en-US" sz="3200" dirty="0">
              <a:latin typeface="Comic Sans MS"/>
              <a:cs typeface="Comic Sans MS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5910FF8-C54A-D4FD-3F0A-727EED0DB459}"/>
              </a:ext>
            </a:extLst>
          </p:cNvPr>
          <p:cNvSpPr txBox="1"/>
          <p:nvPr/>
        </p:nvSpPr>
        <p:spPr>
          <a:xfrm>
            <a:off x="1792477" y="6154798"/>
            <a:ext cx="86914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>
                <a:latin typeface="Comic Sans MS" panose="030F0902030302020204" pitchFamily="66" charset="0"/>
              </a:rPr>
              <a:t>1980’s</a:t>
            </a:r>
            <a:endParaRPr lang="ja-JP" altLang="en-US">
              <a:latin typeface="Comic Sans MS" panose="030F0902030302020204" pitchFamily="66" charset="0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B7D4F99-AA2C-DDE4-BBA5-BBA1FAC77A51}"/>
              </a:ext>
            </a:extLst>
          </p:cNvPr>
          <p:cNvSpPr txBox="1"/>
          <p:nvPr/>
        </p:nvSpPr>
        <p:spPr>
          <a:xfrm>
            <a:off x="2769139" y="6165018"/>
            <a:ext cx="141417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>
                <a:latin typeface="Comic Sans MS" panose="030F0902030302020204" pitchFamily="66" charset="0"/>
              </a:rPr>
              <a:t>2000~2018</a:t>
            </a:r>
            <a:endParaRPr lang="ja-JP" altLang="en-US">
              <a:latin typeface="Comic Sans MS" panose="030F0902030302020204" pitchFamily="66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85E928B-7D1E-28B1-924D-9EE511EDBA79}"/>
                  </a:ext>
                </a:extLst>
              </p:cNvPr>
              <p:cNvSpPr txBox="1"/>
              <p:nvPr/>
            </p:nvSpPr>
            <p:spPr>
              <a:xfrm>
                <a:off x="9543564" y="5936786"/>
                <a:ext cx="17672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𝐺𝑙𝑢𝑜𝑛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𝑆𝑝𝑖𝑛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85E928B-7D1E-28B1-924D-9EE511EDBA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3564" y="5936786"/>
                <a:ext cx="1767279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C5185334-7A7F-5CFF-9742-4A29F0E1BE07}"/>
                  </a:ext>
                </a:extLst>
              </p:cNvPr>
              <p:cNvSpPr txBox="1"/>
              <p:nvPr/>
            </p:nvSpPr>
            <p:spPr>
              <a:xfrm>
                <a:off x="9788287" y="2052143"/>
                <a:ext cx="1888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1" lang="el-GR" altLang="ja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ΔΣ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: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𝑄𝑢𝑎𝑟𝑘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𝑆𝑝𝑖𝑛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C5185334-7A7F-5CFF-9742-4A29F0E1B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8287" y="2052143"/>
                <a:ext cx="1888146" cy="369332"/>
              </a:xfrm>
              <a:prstGeom prst="rect">
                <a:avLst/>
              </a:prstGeom>
              <a:blipFill>
                <a:blip r:embed="rId9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9FADC386-56B0-32EE-97DA-C6D6AEB5A921}"/>
                  </a:ext>
                </a:extLst>
              </p:cNvPr>
              <p:cNvSpPr txBox="1"/>
              <p:nvPr/>
            </p:nvSpPr>
            <p:spPr>
              <a:xfrm>
                <a:off x="3902762" y="3832489"/>
                <a:ext cx="31681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𝑂𝑟𝑏𝑖𝑡𝑎𝑙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𝐴𝑛𝑔𝑢𝑙𝑎𝑟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𝑀𝑜𝑚𝑒𝑛𝑡𝑢𝑚</m:t>
                      </m:r>
                    </m:oMath>
                  </m:oMathPara>
                </a14:m>
                <a:endParaRPr kumimoji="1" lang="ja-JP" altLang="en-US"/>
              </a:p>
            </p:txBody>
          </p:sp>
        </mc:Choice>
        <mc:Fallback>
          <p:sp>
            <p:nvSpPr>
              <p:cNvPr id="36" name="テキスト ボックス 35">
                <a:extLst>
                  <a:ext uri="{FF2B5EF4-FFF2-40B4-BE49-F238E27FC236}">
                    <a16:creationId xmlns:a16="http://schemas.microsoft.com/office/drawing/2014/main" id="{9FADC386-56B0-32EE-97DA-C6D6AEB5A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2762" y="3832489"/>
                <a:ext cx="3168175" cy="369332"/>
              </a:xfrm>
              <a:prstGeom prst="rect">
                <a:avLst/>
              </a:prstGeom>
              <a:blipFill>
                <a:blip r:embed="rId10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D5FE81C7-88D4-21D0-C0C2-91211D81F7E0}"/>
              </a:ext>
            </a:extLst>
          </p:cNvPr>
          <p:cNvSpPr txBox="1"/>
          <p:nvPr/>
        </p:nvSpPr>
        <p:spPr>
          <a:xfrm>
            <a:off x="6701360" y="5843020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Gluon</a:t>
            </a:r>
            <a:endParaRPr kumimoji="1" lang="ja-JP" altLang="en-US" b="1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F499A4D-9314-C59C-EE26-63ED716016C4}"/>
              </a:ext>
            </a:extLst>
          </p:cNvPr>
          <p:cNvSpPr txBox="1"/>
          <p:nvPr/>
        </p:nvSpPr>
        <p:spPr>
          <a:xfrm>
            <a:off x="5992911" y="1863997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Quark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7489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FA2CF1D-4311-8709-B2ED-C4359AE4D110}"/>
              </a:ext>
            </a:extLst>
          </p:cNvPr>
          <p:cNvSpPr txBox="1"/>
          <p:nvPr/>
        </p:nvSpPr>
        <p:spPr>
          <a:xfrm>
            <a:off x="9634587" y="4635323"/>
            <a:ext cx="28282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Much improved direct photon TSSA -&gt; gluon TMD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0089F1B-F8B9-DD6A-E839-129127936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7ADC5-2FDC-5541-ACD2-C5C36DD708E1}" type="slidenum">
              <a:rPr lang="en-US" smtClean="0"/>
              <a:t>11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7401C-921C-8E96-3C22-8494F4F942FB}"/>
              </a:ext>
            </a:extLst>
          </p:cNvPr>
          <p:cNvGrpSpPr/>
          <p:nvPr/>
        </p:nvGrpSpPr>
        <p:grpSpPr>
          <a:xfrm>
            <a:off x="508565" y="3344461"/>
            <a:ext cx="9164073" cy="3313340"/>
            <a:chOff x="525708" y="2449026"/>
            <a:chExt cx="11140583" cy="40279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278C1D-6033-4BA6-91C1-1A4C1AD2A10B}"/>
                </a:ext>
              </a:extLst>
            </p:cNvPr>
            <p:cNvGrpSpPr/>
            <p:nvPr/>
          </p:nvGrpSpPr>
          <p:grpSpPr>
            <a:xfrm>
              <a:off x="525708" y="2573079"/>
              <a:ext cx="11140583" cy="3903910"/>
              <a:chOff x="525708" y="2573079"/>
              <a:chExt cx="11140583" cy="3903910"/>
            </a:xfrm>
          </p:grpSpPr>
          <p:pic>
            <p:nvPicPr>
              <p:cNvPr id="8" name="Picture 7" descr="A diagram of a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36F9A892-6071-0953-5B79-BA6113A09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5708" y="2682089"/>
                <a:ext cx="11140583" cy="3794900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4C734BF-DDA3-A48E-96DD-7BE9F9C5E0D1}"/>
                  </a:ext>
                </a:extLst>
              </p:cNvPr>
              <p:cNvSpPr/>
              <p:nvPr/>
            </p:nvSpPr>
            <p:spPr>
              <a:xfrm>
                <a:off x="5061098" y="2573079"/>
                <a:ext cx="520995" cy="265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5611D3-FDEB-0814-3499-5C11E3EE67E1}"/>
                </a:ext>
              </a:extLst>
            </p:cNvPr>
            <p:cNvSpPr/>
            <p:nvPr/>
          </p:nvSpPr>
          <p:spPr>
            <a:xfrm>
              <a:off x="6340567" y="2449026"/>
              <a:ext cx="520995" cy="265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diagram of a molecule&#10;&#10;Description automatically generated">
            <a:extLst>
              <a:ext uri="{FF2B5EF4-FFF2-40B4-BE49-F238E27FC236}">
                <a16:creationId xmlns:a16="http://schemas.microsoft.com/office/drawing/2014/main" id="{8FADC6BE-0CD2-8A5A-7F7A-A4CBBDB7943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97" y="1340853"/>
            <a:ext cx="2623478" cy="2407850"/>
          </a:xfrm>
          <a:prstGeom prst="rect">
            <a:avLst/>
          </a:prstGeom>
        </p:spPr>
      </p:pic>
      <p:sp>
        <p:nvSpPr>
          <p:cNvPr id="10" name="左矢印 9">
            <a:extLst>
              <a:ext uri="{FF2B5EF4-FFF2-40B4-BE49-F238E27FC236}">
                <a16:creationId xmlns:a16="http://schemas.microsoft.com/office/drawing/2014/main" id="{6DB707D9-AEB9-B948-5979-A85C6E860AE1}"/>
              </a:ext>
            </a:extLst>
          </p:cNvPr>
          <p:cNvSpPr/>
          <p:nvPr/>
        </p:nvSpPr>
        <p:spPr>
          <a:xfrm>
            <a:off x="4637704" y="5136771"/>
            <a:ext cx="289248" cy="47830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object 111">
            <a:extLst>
              <a:ext uri="{FF2B5EF4-FFF2-40B4-BE49-F238E27FC236}">
                <a16:creationId xmlns:a16="http://schemas.microsoft.com/office/drawing/2014/main" id="{5B444595-EE15-DC37-EE75-A422081AE25D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7A6D3D5-09D4-D10A-BB95-DE2A565EEBD2}"/>
              </a:ext>
            </a:extLst>
          </p:cNvPr>
          <p:cNvSpPr txBox="1"/>
          <p:nvPr/>
        </p:nvSpPr>
        <p:spPr>
          <a:xfrm>
            <a:off x="3403210" y="1443924"/>
            <a:ext cx="3047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TMD: Transverse Momentum Dependence </a:t>
            </a:r>
            <a:endParaRPr kumimoji="1" lang="ja-JP" altLang="en-US"/>
          </a:p>
        </p:txBody>
      </p:sp>
      <p:pic>
        <p:nvPicPr>
          <p:cNvPr id="6" name="Picture 5" descr="A black arrow pointing to a heart&#10;&#10;Description automatically generated">
            <a:extLst>
              <a:ext uri="{FF2B5EF4-FFF2-40B4-BE49-F238E27FC236}">
                <a16:creationId xmlns:a16="http://schemas.microsoft.com/office/drawing/2014/main" id="{0B5AE8D1-9AD0-BB50-497B-44F5D7AEF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802" y="2487687"/>
            <a:ext cx="2828297" cy="686278"/>
          </a:xfrm>
          <a:prstGeom prst="rect">
            <a:avLst/>
          </a:prstGeom>
        </p:spPr>
      </p:pic>
      <p:pic>
        <p:nvPicPr>
          <p:cNvPr id="15" name="Picture 5" descr="A close-up of a diagram&#10;&#10;Description automatically generated">
            <a:extLst>
              <a:ext uri="{FF2B5EF4-FFF2-40B4-BE49-F238E27FC236}">
                <a16:creationId xmlns:a16="http://schemas.microsoft.com/office/drawing/2014/main" id="{DFF2AF3D-DC0A-3DCA-7474-18E7871657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21" t="74"/>
          <a:stretch/>
        </p:blipFill>
        <p:spPr>
          <a:xfrm>
            <a:off x="7077174" y="19984"/>
            <a:ext cx="5114826" cy="35431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65588D-48E0-9BEC-4213-274DF81A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629" y="482575"/>
            <a:ext cx="5788911" cy="72200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Gluon TMD by Direct-</a:t>
            </a:r>
            <a:r>
              <a:rPr lang="en-US" b="1" dirty="0">
                <a:latin typeface="Symbol" pitchFamily="2" charset="2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158776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A0E0D8B0-D406-DDEA-8102-3D646BD45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268" y="1455163"/>
            <a:ext cx="8763681" cy="441138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3D75EF5-DB94-3A79-1A43-447044DD2A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5008" y="468203"/>
            <a:ext cx="5445955" cy="1325563"/>
          </a:xfrm>
        </p:spPr>
        <p:txBody>
          <a:bodyPr/>
          <a:lstStyle/>
          <a:p>
            <a:r>
              <a:rPr kumimoji="1" lang="en-US" altLang="ja-JP" b="1" dirty="0"/>
              <a:t>Tracking Detectors</a:t>
            </a:r>
            <a:endParaRPr kumimoji="1" lang="ja-JP" altLang="en-US" b="1"/>
          </a:p>
        </p:txBody>
      </p:sp>
      <p:pic>
        <p:nvPicPr>
          <p:cNvPr id="5122" name="Picture 2" descr="MVTX detector">
            <a:extLst>
              <a:ext uri="{FF2B5EF4-FFF2-40B4-BE49-F238E27FC236}">
                <a16:creationId xmlns:a16="http://schemas.microsoft.com/office/drawing/2014/main" id="{F778271F-F14D-7A62-B3BD-ECC7E5703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48472"/>
            <a:ext cx="2459857" cy="2494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DB0CBB86-8F2D-5F4F-DB1F-724B40694D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500" y="100347"/>
            <a:ext cx="3720611" cy="2601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6" descr=" TPC_TakingData_SBU_112922.jpg">
            <a:extLst>
              <a:ext uri="{FF2B5EF4-FFF2-40B4-BE49-F238E27FC236}">
                <a16:creationId xmlns:a16="http://schemas.microsoft.com/office/drawing/2014/main" id="{DF02EEF8-BC89-B55C-4C2A-99C6839B6D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889" y="4226118"/>
            <a:ext cx="3238191" cy="2428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3ECC812-0D31-E02C-E712-D96750FC96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761" y="4327362"/>
            <a:ext cx="2886350" cy="2530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8AF6AB3-1ED3-8913-28E8-7D8DE3928441}"/>
              </a:ext>
            </a:extLst>
          </p:cNvPr>
          <p:cNvSpPr txBox="1"/>
          <p:nvPr/>
        </p:nvSpPr>
        <p:spPr>
          <a:xfrm>
            <a:off x="11329742" y="4124130"/>
            <a:ext cx="79701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TPOT</a:t>
            </a:r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9BF303-A873-441A-A2EC-DBA70677864C}"/>
              </a:ext>
            </a:extLst>
          </p:cNvPr>
          <p:cNvSpPr txBox="1"/>
          <p:nvPr/>
        </p:nvSpPr>
        <p:spPr>
          <a:xfrm>
            <a:off x="11214571" y="2266075"/>
            <a:ext cx="71686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INTT</a:t>
            </a:r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6D7E5EC-A3D1-52FA-A705-4C2F50D5F131}"/>
              </a:ext>
            </a:extLst>
          </p:cNvPr>
          <p:cNvSpPr txBox="1"/>
          <p:nvPr/>
        </p:nvSpPr>
        <p:spPr>
          <a:xfrm>
            <a:off x="257274" y="4254932"/>
            <a:ext cx="63991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TPC</a:t>
            </a:r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998B43-0241-157D-2BC8-C30896AA11CF}"/>
              </a:ext>
            </a:extLst>
          </p:cNvPr>
          <p:cNvSpPr txBox="1"/>
          <p:nvPr/>
        </p:nvSpPr>
        <p:spPr>
          <a:xfrm>
            <a:off x="38713" y="965825"/>
            <a:ext cx="85848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dirty="0"/>
              <a:t>MVTX</a:t>
            </a:r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37BB1F7-C365-AC2F-682E-589B2AD603F3}"/>
              </a:ext>
            </a:extLst>
          </p:cNvPr>
          <p:cNvSpPr txBox="1"/>
          <p:nvPr/>
        </p:nvSpPr>
        <p:spPr>
          <a:xfrm>
            <a:off x="3434955" y="5885110"/>
            <a:ext cx="570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All Trackers installed in Position (March 30th, 2023)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D5B0687-488B-D7C3-F1A0-FEDE54665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object 111">
            <a:extLst>
              <a:ext uri="{FF2B5EF4-FFF2-40B4-BE49-F238E27FC236}">
                <a16:creationId xmlns:a16="http://schemas.microsoft.com/office/drawing/2014/main" id="{6F0ACCE8-5718-FAC0-6E6B-3741999826AD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016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28D00FF8-62BB-2EC0-F770-E91D5F58A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2277" y="3809737"/>
            <a:ext cx="3200962" cy="2879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B0FB00-1976-92F1-F37A-EDC8AAE4E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2479" y="501650"/>
            <a:ext cx="4150933" cy="80322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Tracking System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52A6D-4EB9-596F-F167-1ADB3FC7FE68}"/>
              </a:ext>
            </a:extLst>
          </p:cNvPr>
          <p:cNvGrpSpPr/>
          <p:nvPr/>
        </p:nvGrpSpPr>
        <p:grpSpPr>
          <a:xfrm>
            <a:off x="576933" y="4582048"/>
            <a:ext cx="4001681" cy="2275952"/>
            <a:chOff x="287027" y="3690371"/>
            <a:chExt cx="4021483" cy="2665979"/>
          </a:xfrm>
        </p:grpSpPr>
        <p:pic>
          <p:nvPicPr>
            <p:cNvPr id="4" name="Picture 323">
              <a:extLst>
                <a:ext uri="{FF2B5EF4-FFF2-40B4-BE49-F238E27FC236}">
                  <a16:creationId xmlns:a16="http://schemas.microsoft.com/office/drawing/2014/main" id="{C5E67E05-3B7E-E52B-A1CF-1DFC055C4FC3}"/>
                </a:ext>
              </a:extLst>
            </p:cNvPr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87027" y="3690371"/>
              <a:ext cx="4021483" cy="2665979"/>
            </a:xfrm>
            <a:prstGeom prst="rect">
              <a:avLst/>
            </a:prstGeom>
            <a:ln w="0">
              <a:noFill/>
            </a:ln>
            <a:effectLst>
              <a:outerShdw blurRad="127000" dist="38160" dir="5400000" algn="t" rotWithShape="0">
                <a:srgbClr val="000000">
                  <a:alpha val="40000"/>
                </a:srgbClr>
              </a:outerShdw>
            </a:effectLst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3E3270D-1CB4-02F4-150E-7E423357D4BA}"/>
                </a:ext>
              </a:extLst>
            </p:cNvPr>
            <p:cNvCxnSpPr/>
            <p:nvPr/>
          </p:nvCxnSpPr>
          <p:spPr>
            <a:xfrm>
              <a:off x="945931" y="5528441"/>
              <a:ext cx="3092669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F96C2E-2BAC-7696-F36A-B44C38B8222A}"/>
                </a:ext>
              </a:extLst>
            </p:cNvPr>
            <p:cNvSpPr txBox="1"/>
            <p:nvPr/>
          </p:nvSpPr>
          <p:spPr>
            <a:xfrm>
              <a:off x="945931" y="5472195"/>
              <a:ext cx="96650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10um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F4C7FCB-7D45-1A4E-38F3-CA6595BA52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550" y="1203434"/>
            <a:ext cx="3016111" cy="51529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67C728-1A04-95DD-20DB-BF9038D643EB}"/>
              </a:ext>
            </a:extLst>
          </p:cNvPr>
          <p:cNvSpPr txBox="1"/>
          <p:nvPr/>
        </p:nvSpPr>
        <p:spPr>
          <a:xfrm>
            <a:off x="576933" y="844288"/>
            <a:ext cx="53577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Silicon pixel detector (MVTX)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29 um x 27 um, pixels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2.5 cm &lt; R &lt; 4.5cm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 BLCK integration time</a:t>
            </a:r>
          </a:p>
          <a:p>
            <a:r>
              <a:rPr lang="en-US" dirty="0"/>
              <a:t> </a:t>
            </a:r>
            <a:r>
              <a:rPr lang="en-US" b="1" dirty="0"/>
              <a:t>Silicon strip detector (INTT)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78um, strip sensors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7cm &lt; R &lt; 11cm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BCLK timing resolution</a:t>
            </a:r>
          </a:p>
          <a:p>
            <a:r>
              <a:rPr lang="en-US" b="1" dirty="0"/>
              <a:t>Time projection Chamber (TPC)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20cm &lt; R &lt; 78cm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Spatial resolution, ~100um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Long drift time, ~13us </a:t>
            </a:r>
          </a:p>
          <a:p>
            <a:r>
              <a:rPr lang="en-US" b="1" dirty="0"/>
              <a:t>TPC Outer Tracker (TPOT)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Calibrate TPC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6D9340-4E64-B2A0-CEF3-915DFF4D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7ADC5-2FDC-5541-ACD2-C5C36DD708E1}" type="slidenum">
              <a:rPr lang="en-US" smtClean="0"/>
              <a:t>13</a:t>
            </a:fld>
            <a:endParaRPr lang="en-US"/>
          </a:p>
        </p:txBody>
      </p:sp>
      <p:pic>
        <p:nvPicPr>
          <p:cNvPr id="10" name="object 111">
            <a:extLst>
              <a:ext uri="{FF2B5EF4-FFF2-40B4-BE49-F238E27FC236}">
                <a16:creationId xmlns:a16="http://schemas.microsoft.com/office/drawing/2014/main" id="{786DFD0F-6F2A-80C9-FE84-540D7EB5DBA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D4013CA-0D74-AA2D-E137-FD214D2FD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372" y="545446"/>
            <a:ext cx="3362867" cy="300948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CDB715B-94DE-27F2-869D-73C248CD9422}"/>
              </a:ext>
            </a:extLst>
          </p:cNvPr>
          <p:cNvSpPr txBox="1"/>
          <p:nvPr/>
        </p:nvSpPr>
        <p:spPr>
          <a:xfrm>
            <a:off x="9168863" y="30774"/>
            <a:ext cx="281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Cosmic Ray Track Reconstruction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27AA06C-0018-018C-83B6-3AC930BFA081}"/>
              </a:ext>
            </a:extLst>
          </p:cNvPr>
          <p:cNvSpPr txBox="1"/>
          <p:nvPr/>
        </p:nvSpPr>
        <p:spPr>
          <a:xfrm>
            <a:off x="9324871" y="848093"/>
            <a:ext cx="5132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MVTX</a:t>
            </a:r>
            <a:endParaRPr kumimoji="1" lang="ja-JP" altLang="en-US" sz="90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8B248BFE-3CFA-2910-72C1-25D3D7BD6C38}"/>
              </a:ext>
            </a:extLst>
          </p:cNvPr>
          <p:cNvSpPr txBox="1"/>
          <p:nvPr/>
        </p:nvSpPr>
        <p:spPr>
          <a:xfrm>
            <a:off x="9997754" y="1275706"/>
            <a:ext cx="449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INTT</a:t>
            </a:r>
            <a:endParaRPr kumimoji="1" lang="ja-JP" altLang="en-US" sz="90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269685A-E916-64DA-9296-DD55143490DE}"/>
              </a:ext>
            </a:extLst>
          </p:cNvPr>
          <p:cNvSpPr txBox="1"/>
          <p:nvPr/>
        </p:nvSpPr>
        <p:spPr>
          <a:xfrm>
            <a:off x="9865035" y="2627151"/>
            <a:ext cx="4908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TPOT</a:t>
            </a:r>
            <a:endParaRPr kumimoji="1" lang="ja-JP" altLang="en-US" sz="90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EFF9B04-9CFB-28CA-2382-901F7AFF0858}"/>
              </a:ext>
            </a:extLst>
          </p:cNvPr>
          <p:cNvCxnSpPr>
            <a:cxnSpLocks/>
          </p:cNvCxnSpPr>
          <p:nvPr/>
        </p:nvCxnSpPr>
        <p:spPr>
          <a:xfrm>
            <a:off x="9838153" y="953461"/>
            <a:ext cx="544605" cy="115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97C056E-63FD-A605-842F-4BFB3841835D}"/>
              </a:ext>
            </a:extLst>
          </p:cNvPr>
          <p:cNvSpPr txBox="1"/>
          <p:nvPr/>
        </p:nvSpPr>
        <p:spPr>
          <a:xfrm>
            <a:off x="9758999" y="4218648"/>
            <a:ext cx="51328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/>
              <a:t>MVTX</a:t>
            </a:r>
            <a:endParaRPr kumimoji="1" lang="ja-JP" altLang="en-US" sz="90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43835392-121C-8B08-E73A-BC1C5AE96F74}"/>
              </a:ext>
            </a:extLst>
          </p:cNvPr>
          <p:cNvSpPr txBox="1"/>
          <p:nvPr/>
        </p:nvSpPr>
        <p:spPr>
          <a:xfrm>
            <a:off x="9796787" y="4410791"/>
            <a:ext cx="4491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INTT</a:t>
            </a:r>
            <a:endParaRPr kumimoji="1" lang="ja-JP" altLang="en-US" sz="90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8F2BBE1-7972-770A-1710-A8EB046E4168}"/>
              </a:ext>
            </a:extLst>
          </p:cNvPr>
          <p:cNvSpPr txBox="1"/>
          <p:nvPr/>
        </p:nvSpPr>
        <p:spPr>
          <a:xfrm>
            <a:off x="9806836" y="5817560"/>
            <a:ext cx="4908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/>
              <a:t>TPOT</a:t>
            </a:r>
            <a:endParaRPr kumimoji="1" lang="ja-JP" altLang="en-US" sz="900"/>
          </a:p>
        </p:txBody>
      </p:sp>
    </p:spTree>
    <p:extLst>
      <p:ext uri="{BB962C8B-B14F-4D97-AF65-F5344CB8AC3E}">
        <p14:creationId xmlns:p14="http://schemas.microsoft.com/office/powerpoint/2010/main" val="1168875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E4053-70CC-3656-AE8E-932E740DFB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73" y="1272649"/>
            <a:ext cx="5625790" cy="3094184"/>
          </a:xfrm>
          <a:prstGeom prst="rect">
            <a:avLst/>
          </a:prstGeom>
        </p:spPr>
      </p:pic>
      <p:pic>
        <p:nvPicPr>
          <p:cNvPr id="4" name="Picture 6" descr="A comparison of a cluster of clusters&#10;&#10;Description automatically generated with medium confidence">
            <a:extLst>
              <a:ext uri="{FF2B5EF4-FFF2-40B4-BE49-F238E27FC236}">
                <a16:creationId xmlns:a16="http://schemas.microsoft.com/office/drawing/2014/main" id="{843DB088-47CE-2848-61E0-D31BCFA753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8919" y="1048354"/>
            <a:ext cx="6333081" cy="275690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B57E231-269C-37B2-878F-F17538845FCA}"/>
              </a:ext>
            </a:extLst>
          </p:cNvPr>
          <p:cNvSpPr txBox="1"/>
          <p:nvPr/>
        </p:nvSpPr>
        <p:spPr>
          <a:xfrm>
            <a:off x="141973" y="4798708"/>
            <a:ext cx="6008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TPC Event Display in </a:t>
            </a:r>
            <a:r>
              <a:rPr kumimoji="1" lang="en-US" altLang="ja-JP" dirty="0" err="1"/>
              <a:t>Au+Au</a:t>
            </a:r>
            <a:r>
              <a:rPr kumimoji="1" lang="en-US" altLang="ja-JP" dirty="0"/>
              <a:t> @ 200GeV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Mu</a:t>
            </a:r>
            <a:r>
              <a:rPr lang="en-US" altLang="ja-JP" dirty="0"/>
              <a:t>ltiplicity correlations between MBD-INTT-TPOT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MVTX correlation between different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More correlation hits in </a:t>
            </a:r>
            <a:r>
              <a:rPr kumimoji="1" lang="en-US" altLang="ja-JP" dirty="0" err="1"/>
              <a:t>Zhaozhong</a:t>
            </a:r>
            <a:r>
              <a:rPr kumimoji="1" lang="en-US" altLang="ja-JP" dirty="0"/>
              <a:t> Shi’s talk on </a:t>
            </a:r>
            <a:r>
              <a:rPr lang="en" altLang="ja-JP" dirty="0"/>
              <a:t>Thursday 08/24</a:t>
            </a:r>
            <a:r>
              <a:rPr kumimoji="1" lang="en-US" altLang="ja-JP" dirty="0"/>
              <a:t> </a:t>
            </a:r>
            <a:endParaRPr kumimoji="1" lang="ja-JP" altLang="en-US"/>
          </a:p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4B9EF6-82A5-26F1-BA50-201517EF2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9" name="object 22">
            <a:extLst>
              <a:ext uri="{FF2B5EF4-FFF2-40B4-BE49-F238E27FC236}">
                <a16:creationId xmlns:a16="http://schemas.microsoft.com/office/drawing/2014/main" id="{BD58CF98-D693-36E8-5714-EC5F313B2568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4239" y="4094027"/>
            <a:ext cx="2959011" cy="290060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32F4C79-C1EF-9163-1F61-4AC7F870D87F}"/>
              </a:ext>
            </a:extLst>
          </p:cNvPr>
          <p:cNvSpPr txBox="1"/>
          <p:nvPr/>
        </p:nvSpPr>
        <p:spPr>
          <a:xfrm>
            <a:off x="9417269" y="4798708"/>
            <a:ext cx="2396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Clear separation between 2S and 3S states</a:t>
            </a:r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83A3B5D-CADE-721A-BAEE-E1E8FB591425}"/>
              </a:ext>
            </a:extLst>
          </p:cNvPr>
          <p:cNvSpPr txBox="1"/>
          <p:nvPr/>
        </p:nvSpPr>
        <p:spPr>
          <a:xfrm>
            <a:off x="6832166" y="3814873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sPHENIX</a:t>
            </a:r>
            <a:r>
              <a:rPr kumimoji="1" lang="en-US" altLang="ja-JP" dirty="0"/>
              <a:t> Simulation</a:t>
            </a:r>
            <a:endParaRPr kumimoji="1" lang="ja-JP" altLang="en-US"/>
          </a:p>
        </p:txBody>
      </p:sp>
      <p:pic>
        <p:nvPicPr>
          <p:cNvPr id="15" name="object 111">
            <a:extLst>
              <a:ext uri="{FF2B5EF4-FFF2-40B4-BE49-F238E27FC236}">
                <a16:creationId xmlns:a16="http://schemas.microsoft.com/office/drawing/2014/main" id="{F195CA8B-1189-7F08-717E-FD64625FA676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5202C658-1F98-BE02-5DC3-D0DEA85CE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41189"/>
            <a:ext cx="10515600" cy="1325563"/>
          </a:xfrm>
        </p:spPr>
        <p:txBody>
          <a:bodyPr/>
          <a:lstStyle/>
          <a:p>
            <a:r>
              <a:rPr kumimoji="1" lang="en-US" altLang="ja-JP" b="1" dirty="0"/>
              <a:t>Tracking Detector Commissioning</a:t>
            </a:r>
            <a:endParaRPr kumimoji="1" lang="ja-JP" altLang="en-US" b="1"/>
          </a:p>
        </p:txBody>
      </p:sp>
    </p:spTree>
    <p:extLst>
      <p:ext uri="{BB962C8B-B14F-4D97-AF65-F5344CB8AC3E}">
        <p14:creationId xmlns:p14="http://schemas.microsoft.com/office/powerpoint/2010/main" val="3874720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31FD15-D88B-2DC9-F1E2-35263B109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629" y="351592"/>
            <a:ext cx="10515600" cy="1325563"/>
          </a:xfrm>
        </p:spPr>
        <p:txBody>
          <a:bodyPr/>
          <a:lstStyle/>
          <a:p>
            <a:r>
              <a:rPr lang="en-US" altLang="ja-JP" dirty="0"/>
              <a:t>Vertex Reconstruction &amp; Centrality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B177662-0A65-57F3-A4C9-E0F461D8B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2158" y="1494715"/>
            <a:ext cx="3418610" cy="295663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1244CB0-CA82-4CFE-92C8-27CC3AEA8102}"/>
              </a:ext>
            </a:extLst>
          </p:cNvPr>
          <p:cNvSpPr txBox="1"/>
          <p:nvPr/>
        </p:nvSpPr>
        <p:spPr>
          <a:xfrm>
            <a:off x="4453321" y="1261849"/>
            <a:ext cx="2459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MBD-ZDC </a:t>
            </a:r>
            <a:r>
              <a:rPr kumimoji="1" lang="en-US" altLang="ja-JP" dirty="0"/>
              <a:t>Centrality 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5FAAF18-99A5-0679-F53E-EB25659AE448}"/>
              </a:ext>
            </a:extLst>
          </p:cNvPr>
          <p:cNvSpPr txBox="1"/>
          <p:nvPr/>
        </p:nvSpPr>
        <p:spPr>
          <a:xfrm>
            <a:off x="177441" y="1337531"/>
            <a:ext cx="398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INTT-MBD </a:t>
            </a:r>
            <a:r>
              <a:rPr kumimoji="1" lang="en-US" altLang="ja-JP" dirty="0"/>
              <a:t>Z-vertex Reconstruction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C43E90-F5A9-3294-415D-13AA4E9C333E}"/>
              </a:ext>
            </a:extLst>
          </p:cNvPr>
          <p:cNvSpPr txBox="1"/>
          <p:nvPr/>
        </p:nvSpPr>
        <p:spPr>
          <a:xfrm>
            <a:off x="484094" y="5104000"/>
            <a:ext cx="3194198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dirty="0"/>
              <a:t>Confirmed fairly consistent z-vertex reconstruction between two independent detectors </a:t>
            </a:r>
            <a:endParaRPr kumimoji="1" lang="ja-JP" alt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903C4F-BE50-C1B1-4B09-AF09A7072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0"/>
          <a:stretch/>
        </p:blipFill>
        <p:spPr bwMode="auto">
          <a:xfrm>
            <a:off x="4117447" y="4604864"/>
            <a:ext cx="2047421" cy="145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3650BC-C454-7BC7-FF71-BB6A85A66158}"/>
              </a:ext>
            </a:extLst>
          </p:cNvPr>
          <p:cNvSpPr txBox="1"/>
          <p:nvPr/>
        </p:nvSpPr>
        <p:spPr>
          <a:xfrm>
            <a:off x="6232273" y="4965501"/>
            <a:ext cx="13983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/>
              <a:t>Published Centrality plot in  PHENIX</a:t>
            </a:r>
            <a:endParaRPr kumimoji="1" lang="ja-JP" altLang="en-US" sz="14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C94238-6D62-077A-E0D2-557E0D7AC8C3}"/>
              </a:ext>
            </a:extLst>
          </p:cNvPr>
          <p:cNvSpPr txBox="1"/>
          <p:nvPr/>
        </p:nvSpPr>
        <p:spPr>
          <a:xfrm>
            <a:off x="4130303" y="4335650"/>
            <a:ext cx="2021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altLang="ja-JP" sz="1000" b="0" i="0" u="none" strike="noStrike" dirty="0">
                <a:solidFill>
                  <a:srgbClr val="555555"/>
                </a:solidFill>
                <a:effectLst/>
                <a:latin typeface="Proxima Nova"/>
              </a:rPr>
              <a:t>Phys. Rev. C </a:t>
            </a:r>
            <a:r>
              <a:rPr lang="en" altLang="ja-JP" sz="1000" b="1" i="0" u="none" strike="noStrike" dirty="0">
                <a:solidFill>
                  <a:srgbClr val="555555"/>
                </a:solidFill>
                <a:effectLst/>
                <a:latin typeface="Proxima Nova"/>
              </a:rPr>
              <a:t>71</a:t>
            </a:r>
            <a:r>
              <a:rPr lang="en" altLang="ja-JP" sz="1000" b="0" i="0" u="none" strike="noStrike" dirty="0">
                <a:solidFill>
                  <a:srgbClr val="555555"/>
                </a:solidFill>
                <a:effectLst/>
                <a:latin typeface="Proxima Nova"/>
              </a:rPr>
              <a:t>, 034908</a:t>
            </a:r>
            <a:r>
              <a:rPr lang="en-US" altLang="ja-JP" sz="1000" b="0" i="0" u="none" strike="noStrike" dirty="0">
                <a:solidFill>
                  <a:srgbClr val="555555"/>
                </a:solidFill>
                <a:effectLst/>
                <a:latin typeface="Proxima Nova"/>
              </a:rPr>
              <a:t> (2005)</a:t>
            </a:r>
            <a:endParaRPr lang="en" altLang="ja-JP" sz="1000" b="0" i="0" u="none" strike="noStrike" dirty="0">
              <a:solidFill>
                <a:srgbClr val="555555"/>
              </a:solidFill>
              <a:effectLst/>
              <a:latin typeface="Proxima Nova"/>
            </a:endParaRPr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ECE6A0F2-2EFA-C541-6439-E7AE1A616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8642"/>
            <a:ext cx="2743200" cy="365125"/>
          </a:xfrm>
        </p:spPr>
        <p:txBody>
          <a:bodyPr/>
          <a:lstStyle/>
          <a:p>
            <a:fld id="{6F879AC0-A27E-6341-93B8-C10FDC4A61EB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15" name="object 3">
            <a:extLst>
              <a:ext uri="{FF2B5EF4-FFF2-40B4-BE49-F238E27FC236}">
                <a16:creationId xmlns:a16="http://schemas.microsoft.com/office/drawing/2014/main" id="{216D34E9-0CAB-5BFE-A3B6-F3DC8F9C0031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3496" y="1285991"/>
            <a:ext cx="4297967" cy="2736717"/>
          </a:xfrm>
          <a:prstGeom prst="rect">
            <a:avLst/>
          </a:prstGeom>
        </p:spPr>
      </p:pic>
      <p:pic>
        <p:nvPicPr>
          <p:cNvPr id="16" name="object 4">
            <a:extLst>
              <a:ext uri="{FF2B5EF4-FFF2-40B4-BE49-F238E27FC236}">
                <a16:creationId xmlns:a16="http://schemas.microsoft.com/office/drawing/2014/main" id="{5842807A-D74D-7B54-D4CF-495E1E359AE8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3520" y="4124653"/>
            <a:ext cx="3997943" cy="2414428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A50AAD0-1E87-C931-56C6-7076729D6D65}"/>
              </a:ext>
            </a:extLst>
          </p:cNvPr>
          <p:cNvSpPr txBox="1"/>
          <p:nvPr/>
        </p:nvSpPr>
        <p:spPr>
          <a:xfrm>
            <a:off x="9605520" y="916490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sPHENIX</a:t>
            </a:r>
            <a:r>
              <a:rPr kumimoji="1" lang="en-US" altLang="ja-JP" dirty="0"/>
              <a:t> Simulation</a:t>
            </a:r>
            <a:endParaRPr kumimoji="1" lang="ja-JP" altLang="en-US"/>
          </a:p>
        </p:txBody>
      </p:sp>
      <p:pic>
        <p:nvPicPr>
          <p:cNvPr id="18" name="object 111">
            <a:extLst>
              <a:ext uri="{FF2B5EF4-FFF2-40B4-BE49-F238E27FC236}">
                <a16:creationId xmlns:a16="http://schemas.microsoft.com/office/drawing/2014/main" id="{E6AB5409-018D-2CF7-489B-0DE0DBB17EDA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8682F70-2F52-602D-8302-CC50766500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769" y="1812143"/>
            <a:ext cx="3482054" cy="3176137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8D77E7A-CB27-8623-986D-343DA46A7A83}"/>
              </a:ext>
            </a:extLst>
          </p:cNvPr>
          <p:cNvSpPr txBox="1"/>
          <p:nvPr/>
        </p:nvSpPr>
        <p:spPr>
          <a:xfrm>
            <a:off x="1814106" y="2112996"/>
            <a:ext cx="713657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800" dirty="0"/>
              <a:t>preliminary</a:t>
            </a:r>
            <a:endParaRPr kumimoji="1" lang="ja-JP" altLang="en-US" sz="800"/>
          </a:p>
        </p:txBody>
      </p:sp>
    </p:spTree>
    <p:extLst>
      <p:ext uri="{BB962C8B-B14F-4D97-AF65-F5344CB8AC3E}">
        <p14:creationId xmlns:p14="http://schemas.microsoft.com/office/powerpoint/2010/main" val="1171715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79D7BC-2CE3-E39F-B0D7-9D30A83D5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177"/>
            <a:ext cx="10515600" cy="1325563"/>
          </a:xfrm>
        </p:spPr>
        <p:txBody>
          <a:bodyPr/>
          <a:lstStyle/>
          <a:p>
            <a:r>
              <a:rPr kumimoji="1" lang="en-US" altLang="ja-JP" dirty="0" err="1"/>
              <a:t>sPHENIX</a:t>
            </a:r>
            <a:r>
              <a:rPr kumimoji="1" lang="en-US" altLang="ja-JP" dirty="0"/>
              <a:t> Summary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4DF6661-9185-CF2D-1B50-FCFBC996AA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9821" y="2222752"/>
                <a:ext cx="8610600" cy="4052507"/>
              </a:xfrm>
            </p:spPr>
            <p:txBody>
              <a:bodyPr>
                <a:normAutofit/>
              </a:bodyPr>
              <a:lstStyle/>
              <a:p>
                <a:pPr marL="469900" indent="-457200">
                  <a:spcBef>
                    <a:spcPts val="1080"/>
                  </a:spcBef>
                  <a:tabLst>
                    <a:tab pos="299085" algn="l"/>
                  </a:tabLst>
                </a:pPr>
                <a:r>
                  <a:rPr lang="en" altLang="ja-JP" dirty="0">
                    <a:latin typeface="Arial"/>
                    <a:cs typeface="Arial"/>
                  </a:rPr>
                  <a:t>Large</a:t>
                </a:r>
                <a:r>
                  <a:rPr lang="en" altLang="ja-JP" spc="-20" dirty="0">
                    <a:latin typeface="Arial"/>
                    <a:cs typeface="Arial"/>
                  </a:rPr>
                  <a:t> </a:t>
                </a:r>
                <a:r>
                  <a:rPr lang="en" altLang="ja-JP" dirty="0">
                    <a:latin typeface="Arial"/>
                    <a:cs typeface="Arial"/>
                  </a:rPr>
                  <a:t>and</a:t>
                </a:r>
                <a:r>
                  <a:rPr lang="en" altLang="ja-JP" spc="-35" dirty="0">
                    <a:latin typeface="Arial"/>
                    <a:cs typeface="Arial"/>
                  </a:rPr>
                  <a:t> </a:t>
                </a:r>
                <a:r>
                  <a:rPr lang="en" altLang="ja-JP" dirty="0">
                    <a:latin typeface="Arial"/>
                    <a:cs typeface="Arial"/>
                  </a:rPr>
                  <a:t>hermetic</a:t>
                </a:r>
                <a:r>
                  <a:rPr lang="en" altLang="ja-JP" spc="-20" dirty="0">
                    <a:latin typeface="Arial"/>
                    <a:cs typeface="Arial"/>
                  </a:rPr>
                  <a:t> </a:t>
                </a:r>
                <a:r>
                  <a:rPr lang="en" altLang="ja-JP" dirty="0">
                    <a:latin typeface="Arial"/>
                    <a:cs typeface="Arial"/>
                  </a:rPr>
                  <a:t>EM</a:t>
                </a:r>
                <a:r>
                  <a:rPr lang="en" altLang="ja-JP" spc="-60" dirty="0">
                    <a:latin typeface="Arial"/>
                    <a:cs typeface="Arial"/>
                  </a:rPr>
                  <a:t> </a:t>
                </a:r>
                <a:r>
                  <a:rPr lang="en" altLang="ja-JP" dirty="0">
                    <a:latin typeface="Arial"/>
                    <a:cs typeface="Arial"/>
                  </a:rPr>
                  <a:t>and</a:t>
                </a:r>
                <a:r>
                  <a:rPr lang="en" altLang="ja-JP" spc="-5" dirty="0">
                    <a:latin typeface="Arial"/>
                    <a:cs typeface="Arial"/>
                  </a:rPr>
                  <a:t> </a:t>
                </a:r>
                <a:r>
                  <a:rPr lang="en" altLang="ja-JP" dirty="0">
                    <a:latin typeface="Arial"/>
                    <a:cs typeface="Arial"/>
                  </a:rPr>
                  <a:t>hadronic</a:t>
                </a:r>
                <a:r>
                  <a:rPr lang="en" altLang="ja-JP" spc="-40" dirty="0">
                    <a:latin typeface="Arial"/>
                    <a:cs typeface="Arial"/>
                  </a:rPr>
                  <a:t> </a:t>
                </a:r>
                <a:r>
                  <a:rPr lang="en" altLang="ja-JP" spc="-10" dirty="0">
                    <a:latin typeface="Arial"/>
                    <a:cs typeface="Arial"/>
                  </a:rPr>
                  <a:t>calorimetry.</a:t>
                </a:r>
                <a:endParaRPr lang="en" altLang="ja-JP" dirty="0">
                  <a:latin typeface="Arial"/>
                  <a:cs typeface="Arial"/>
                </a:endParaRPr>
              </a:p>
              <a:p>
                <a:pPr marL="469900" indent="-457200">
                  <a:spcBef>
                    <a:spcPts val="1080"/>
                  </a:spcBef>
                  <a:tabLst>
                    <a:tab pos="298450" algn="l"/>
                  </a:tabLst>
                </a:pPr>
                <a:r>
                  <a:rPr lang="en" altLang="ja-JP" dirty="0">
                    <a:latin typeface="Arial"/>
                    <a:cs typeface="Arial"/>
                  </a:rPr>
                  <a:t>Highly</a:t>
                </a:r>
                <a:r>
                  <a:rPr lang="en" altLang="ja-JP" spc="-15" dirty="0">
                    <a:latin typeface="Arial"/>
                    <a:cs typeface="Arial"/>
                  </a:rPr>
                  <a:t> </a:t>
                </a:r>
                <a:r>
                  <a:rPr lang="en" altLang="ja-JP" dirty="0">
                    <a:latin typeface="Arial"/>
                    <a:cs typeface="Arial"/>
                  </a:rPr>
                  <a:t>precise</a:t>
                </a:r>
                <a:r>
                  <a:rPr lang="en" altLang="ja-JP" spc="-15" dirty="0">
                    <a:latin typeface="Arial"/>
                    <a:cs typeface="Arial"/>
                  </a:rPr>
                  <a:t> </a:t>
                </a:r>
                <a:r>
                  <a:rPr lang="en" altLang="ja-JP" spc="-10" dirty="0">
                    <a:latin typeface="Arial"/>
                    <a:cs typeface="Arial"/>
                  </a:rPr>
                  <a:t>tracking.</a:t>
                </a:r>
                <a:endParaRPr lang="en" altLang="ja-JP" dirty="0">
                  <a:latin typeface="Arial"/>
                  <a:cs typeface="Arial"/>
                </a:endParaRPr>
              </a:p>
              <a:p>
                <a:pPr marL="469900" indent="-457200">
                  <a:spcBef>
                    <a:spcPts val="1085"/>
                  </a:spcBef>
                  <a:tabLst>
                    <a:tab pos="298450" algn="l"/>
                  </a:tabLst>
                </a:pPr>
                <a:r>
                  <a:rPr lang="en" altLang="ja-JP" dirty="0">
                    <a:latin typeface="Arial"/>
                    <a:cs typeface="Arial"/>
                  </a:rPr>
                  <a:t>15kHz trigger</a:t>
                </a:r>
                <a:r>
                  <a:rPr lang="en" altLang="ja-JP" spc="-5" dirty="0">
                    <a:latin typeface="Arial"/>
                    <a:cs typeface="Arial"/>
                  </a:rPr>
                  <a:t> </a:t>
                </a:r>
                <a:r>
                  <a:rPr lang="en" altLang="ja-JP" spc="-20" dirty="0">
                    <a:latin typeface="Arial"/>
                    <a:cs typeface="Arial"/>
                  </a:rPr>
                  <a:t>rate and stream readout for trackers.</a:t>
                </a:r>
                <a:endParaRPr lang="en" altLang="ja-JP" dirty="0">
                  <a:latin typeface="Arial"/>
                  <a:cs typeface="Arial"/>
                </a:endParaRPr>
              </a:p>
              <a:p>
                <a:pPr marL="469900" indent="-457200">
                  <a:spcBef>
                    <a:spcPts val="1080"/>
                  </a:spcBef>
                  <a:tabLst>
                    <a:tab pos="299085" algn="l"/>
                    <a:tab pos="957580" algn="l"/>
                    <a:tab pos="1673860" algn="l"/>
                    <a:tab pos="1997075" algn="l"/>
                    <a:tab pos="2893695" algn="l"/>
                    <a:tab pos="3838575" algn="l"/>
                    <a:tab pos="4149725" algn="l"/>
                    <a:tab pos="5311140" algn="l"/>
                    <a:tab pos="5686425" algn="l"/>
                    <a:tab pos="7000240" algn="l"/>
                  </a:tabLst>
                </a:pPr>
                <a:r>
                  <a:rPr lang="en" altLang="ja-JP" spc="-20" dirty="0">
                    <a:latin typeface="Arial"/>
                    <a:cs typeface="Arial"/>
                  </a:rPr>
                  <a:t>Wide range </a:t>
                </a:r>
                <a:r>
                  <a:rPr lang="en" altLang="ja-JP" spc="-25" dirty="0">
                    <a:latin typeface="Arial"/>
                    <a:cs typeface="Arial"/>
                  </a:rPr>
                  <a:t>of </a:t>
                </a:r>
                <a:r>
                  <a:rPr lang="en" altLang="ja-JP" spc="-10" dirty="0">
                    <a:latin typeface="Arial"/>
                    <a:cs typeface="Arial"/>
                  </a:rPr>
                  <a:t>physics covered </a:t>
                </a:r>
                <a:r>
                  <a:rPr lang="en" altLang="ja-JP" spc="-25" dirty="0">
                    <a:latin typeface="Arial"/>
                    <a:cs typeface="Arial"/>
                  </a:rPr>
                  <a:t>in </a:t>
                </a:r>
                <a:r>
                  <a:rPr lang="en" altLang="ja-JP" spc="-10" dirty="0" err="1">
                    <a:latin typeface="Arial"/>
                    <a:cs typeface="Arial"/>
                  </a:rPr>
                  <a:t>sPHENIX</a:t>
                </a:r>
                <a:endParaRPr lang="en" altLang="ja-JP" spc="-10" dirty="0">
                  <a:latin typeface="Arial"/>
                  <a:cs typeface="Arial"/>
                </a:endParaRPr>
              </a:p>
              <a:p>
                <a:pPr marL="469900" indent="-457200">
                  <a:spcBef>
                    <a:spcPts val="1080"/>
                  </a:spcBef>
                  <a:tabLst>
                    <a:tab pos="299085" algn="l"/>
                    <a:tab pos="957580" algn="l"/>
                    <a:tab pos="1673860" algn="l"/>
                    <a:tab pos="1997075" algn="l"/>
                    <a:tab pos="2893695" algn="l"/>
                    <a:tab pos="3838575" algn="l"/>
                    <a:tab pos="4149725" algn="l"/>
                    <a:tab pos="5311140" algn="l"/>
                    <a:tab pos="5686425" algn="l"/>
                    <a:tab pos="7000240" algn="l"/>
                  </a:tabLst>
                </a:pPr>
                <a:r>
                  <a:rPr lang="en" altLang="ja-JP" dirty="0">
                    <a:latin typeface="Arial"/>
                    <a:cs typeface="Arial"/>
                  </a:rPr>
                  <a:t>A lot of progress in 2023 commissioning with </a:t>
                </a:r>
                <a:r>
                  <a:rPr lang="en" altLang="ja-JP" dirty="0" err="1">
                    <a:latin typeface="Arial"/>
                    <a:cs typeface="Arial"/>
                  </a:rPr>
                  <a:t>Au+Au</a:t>
                </a:r>
                <a:r>
                  <a:rPr lang="en" altLang="ja-JP" dirty="0">
                    <a:latin typeface="Arial"/>
                    <a:cs typeface="Arial"/>
                  </a:rPr>
                  <a:t> Collision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</m:ctrlPr>
                      </m:radPr>
                      <m:deg/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𝑠</m:t>
                        </m:r>
                      </m:e>
                    </m:rad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en" altLang="ja-JP" dirty="0">
                    <a:latin typeface="Arial"/>
                    <a:cs typeface="Arial"/>
                  </a:rPr>
                  <a:t>200GeV and getting ready for 2024 Run.</a:t>
                </a:r>
              </a:p>
              <a:p>
                <a:pPr marL="469900" indent="-457200">
                  <a:spcBef>
                    <a:spcPts val="1080"/>
                  </a:spcBef>
                  <a:tabLst>
                    <a:tab pos="299085" algn="l"/>
                    <a:tab pos="957580" algn="l"/>
                    <a:tab pos="1673860" algn="l"/>
                    <a:tab pos="1997075" algn="l"/>
                    <a:tab pos="2893695" algn="l"/>
                    <a:tab pos="3838575" algn="l"/>
                    <a:tab pos="4149725" algn="l"/>
                    <a:tab pos="5311140" algn="l"/>
                    <a:tab pos="5686425" algn="l"/>
                    <a:tab pos="7000240" algn="l"/>
                  </a:tabLst>
                </a:pPr>
                <a:r>
                  <a:rPr lang="en" altLang="ja-JP" dirty="0">
                    <a:latin typeface="Arial"/>
                    <a:cs typeface="Arial"/>
                  </a:rPr>
                  <a:t>Will address on cold QCD in 2024!</a:t>
                </a:r>
              </a:p>
              <a:p>
                <a:pPr marL="0" indent="0">
                  <a:buNone/>
                </a:pPr>
                <a:endParaRPr kumimoji="1" lang="ja-JP" altLang="en-US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E4DF6661-9185-CF2D-1B50-FCFBC996AA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9821" y="2222752"/>
                <a:ext cx="8610600" cy="4052507"/>
              </a:xfrm>
              <a:blipFill>
                <a:blip r:embed="rId2"/>
                <a:stretch>
                  <a:fillRect l="-1178" t="-2508" r="-250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569198-E96E-D908-D064-4C22B5A75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16</a:t>
            </a:fld>
            <a:endParaRPr kumimoji="1" lang="ja-JP" altLang="en-US"/>
          </a:p>
        </p:txBody>
      </p:sp>
      <p:pic>
        <p:nvPicPr>
          <p:cNvPr id="5" name="object 111">
            <a:extLst>
              <a:ext uri="{FF2B5EF4-FFF2-40B4-BE49-F238E27FC236}">
                <a16:creationId xmlns:a16="http://schemas.microsoft.com/office/drawing/2014/main" id="{87D31B9E-CA84-6986-C226-96DB32E078D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  <p:pic>
        <p:nvPicPr>
          <p:cNvPr id="7" name="object 22">
            <a:extLst>
              <a:ext uri="{FF2B5EF4-FFF2-40B4-BE49-F238E27FC236}">
                <a16:creationId xmlns:a16="http://schemas.microsoft.com/office/drawing/2014/main" id="{8284B2C1-CD39-BF89-F654-7BB59002E4D1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3026" y="260228"/>
            <a:ext cx="1905000" cy="1871472"/>
          </a:xfrm>
          <a:prstGeom prst="rect">
            <a:avLst/>
          </a:prstGeom>
        </p:spPr>
      </p:pic>
      <p:pic>
        <p:nvPicPr>
          <p:cNvPr id="8" name="object 23">
            <a:extLst>
              <a:ext uri="{FF2B5EF4-FFF2-40B4-BE49-F238E27FC236}">
                <a16:creationId xmlns:a16="http://schemas.microsoft.com/office/drawing/2014/main" id="{B39BE213-91DE-0FF4-CE71-3596E51F9B21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242" y="4473848"/>
            <a:ext cx="2127504" cy="2161032"/>
          </a:xfrm>
          <a:prstGeom prst="rect">
            <a:avLst/>
          </a:prstGeom>
        </p:spPr>
      </p:pic>
      <p:pic>
        <p:nvPicPr>
          <p:cNvPr id="9" name="object 24">
            <a:extLst>
              <a:ext uri="{FF2B5EF4-FFF2-40B4-BE49-F238E27FC236}">
                <a16:creationId xmlns:a16="http://schemas.microsoft.com/office/drawing/2014/main" id="{E65EF891-990A-A892-7CCF-FBC35846D6BB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7581" y="2222752"/>
            <a:ext cx="1905000" cy="1980767"/>
          </a:xfrm>
          <a:prstGeom prst="rect">
            <a:avLst/>
          </a:prstGeom>
        </p:spPr>
      </p:pic>
      <p:pic>
        <p:nvPicPr>
          <p:cNvPr id="10" name="object 25">
            <a:extLst>
              <a:ext uri="{FF2B5EF4-FFF2-40B4-BE49-F238E27FC236}">
                <a16:creationId xmlns:a16="http://schemas.microsoft.com/office/drawing/2014/main" id="{B676F192-B9FC-58EF-0DCF-76FF31CAAB72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4770" y="137843"/>
            <a:ext cx="1098748" cy="1801368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562EEDA-47F8-524F-0600-F01BAAC5BF03}"/>
              </a:ext>
            </a:extLst>
          </p:cNvPr>
          <p:cNvSpPr txBox="1"/>
          <p:nvPr/>
        </p:nvSpPr>
        <p:spPr>
          <a:xfrm>
            <a:off x="10660463" y="4385624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Cold QCD</a:t>
            </a:r>
            <a:endParaRPr kumimoji="1" lang="ja-JP" altLang="en-US" sz="120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D7527A9-3A7A-FD93-7540-1BB39E2C7352}"/>
              </a:ext>
            </a:extLst>
          </p:cNvPr>
          <p:cNvSpPr txBox="1"/>
          <p:nvPr/>
        </p:nvSpPr>
        <p:spPr>
          <a:xfrm>
            <a:off x="8897644" y="1913538"/>
            <a:ext cx="9733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Jet Physics</a:t>
            </a:r>
            <a:endParaRPr kumimoji="1" lang="ja-JP" altLang="en-US" sz="120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D389CF2-803B-17A6-84E2-195DEB161A67}"/>
              </a:ext>
            </a:extLst>
          </p:cNvPr>
          <p:cNvSpPr txBox="1"/>
          <p:nvPr/>
        </p:nvSpPr>
        <p:spPr>
          <a:xfrm>
            <a:off x="9790736" y="2215239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Heavy Flavor</a:t>
            </a:r>
            <a:endParaRPr kumimoji="1" lang="ja-JP" altLang="en-US" sz="120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EDA706D-5982-F712-6E5F-89A61A3AE439}"/>
              </a:ext>
            </a:extLst>
          </p:cNvPr>
          <p:cNvSpPr txBox="1"/>
          <p:nvPr/>
        </p:nvSpPr>
        <p:spPr>
          <a:xfrm>
            <a:off x="9987707" y="56204"/>
            <a:ext cx="22258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>
              <a:spcBef>
                <a:spcPts val="610"/>
              </a:spcBef>
            </a:pPr>
            <a:r>
              <a:rPr lang="en" altLang="ja-JP" sz="1200" dirty="0">
                <a:cs typeface="Arial"/>
              </a:rPr>
              <a:t>Quarkonium</a:t>
            </a:r>
            <a:r>
              <a:rPr lang="en" altLang="ja-JP" sz="1200" spc="-70" dirty="0">
                <a:cs typeface="Arial"/>
              </a:rPr>
              <a:t> </a:t>
            </a:r>
            <a:r>
              <a:rPr lang="en" altLang="ja-JP" sz="1200" spc="-10" dirty="0">
                <a:cs typeface="Arial"/>
              </a:rPr>
              <a:t>spectroscopy</a:t>
            </a:r>
            <a:endParaRPr lang="en" altLang="ja-JP" sz="12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612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EF8F9440-F839-FA5F-C418-89C13D7BA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Backup Slides</a:t>
            </a:r>
            <a:endParaRPr lang="ja-JP" altLang="en-US"/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E2B1513-FBDC-2CA7-C0DB-B40F67851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70834CF-F17E-342E-D8EC-30E6A1934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142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83284" y="463042"/>
            <a:ext cx="1021016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9135">
              <a:spcBef>
                <a:spcPts val="105"/>
              </a:spcBef>
            </a:pP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High-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775" b="1" baseline="-1951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2775" b="1" spc="397" baseline="-1951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Probes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5036" y="1982428"/>
            <a:ext cx="4563685" cy="3138773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10843" y="5093187"/>
            <a:ext cx="10083800" cy="1259840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217170" indent="-182245">
              <a:spcBef>
                <a:spcPts val="1175"/>
              </a:spcBef>
              <a:buSzPct val="94444"/>
              <a:buFont typeface="Wingdings"/>
              <a:buChar char=""/>
              <a:tabLst>
                <a:tab pos="217170" algn="l"/>
              </a:tabLst>
            </a:pPr>
            <a:r>
              <a:rPr dirty="0">
                <a:latin typeface="Arial"/>
                <a:cs typeface="Arial"/>
              </a:rPr>
              <a:t>High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data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rates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&amp;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hermetic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EMCal+HCal</a:t>
            </a:r>
            <a:r>
              <a:rPr spc="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offer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wide</a:t>
            </a:r>
            <a:r>
              <a:rPr spc="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</a:t>
            </a:r>
            <a:r>
              <a:rPr baseline="-20833" dirty="0">
                <a:latin typeface="Arial"/>
                <a:cs typeface="Arial"/>
              </a:rPr>
              <a:t>T</a:t>
            </a:r>
            <a:r>
              <a:rPr spc="179" baseline="-2083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range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for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jet</a:t>
            </a:r>
            <a:r>
              <a:rPr spc="-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reconstruction.</a:t>
            </a:r>
            <a:endParaRPr dirty="0">
              <a:latin typeface="Arial"/>
              <a:cs typeface="Arial"/>
            </a:endParaRPr>
          </a:p>
          <a:p>
            <a:pPr marL="217804" indent="-182245">
              <a:spcBef>
                <a:spcPts val="1080"/>
              </a:spcBef>
              <a:buSzPct val="94444"/>
              <a:buFont typeface="Wingdings"/>
              <a:buChar char=""/>
              <a:tabLst>
                <a:tab pos="217804" algn="l"/>
              </a:tabLst>
            </a:pPr>
            <a:r>
              <a:rPr dirty="0">
                <a:latin typeface="Arial"/>
                <a:cs typeface="Arial"/>
              </a:rPr>
              <a:t>sPHENIX can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precisely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measure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low p</a:t>
            </a:r>
            <a:r>
              <a:rPr baseline="-20833" dirty="0">
                <a:latin typeface="Arial"/>
                <a:cs typeface="Arial"/>
              </a:rPr>
              <a:t>T</a:t>
            </a:r>
            <a:r>
              <a:rPr spc="209" baseline="-20833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region,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which</a:t>
            </a:r>
            <a:r>
              <a:rPr spc="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is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challenging</a:t>
            </a:r>
            <a:r>
              <a:rPr spc="-7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at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LHC.</a:t>
            </a:r>
            <a:endParaRPr dirty="0">
              <a:latin typeface="Arial"/>
              <a:cs typeface="Arial"/>
            </a:endParaRPr>
          </a:p>
          <a:p>
            <a:pPr marL="217170" indent="-182245">
              <a:spcBef>
                <a:spcPts val="1080"/>
              </a:spcBef>
              <a:buSzPct val="94444"/>
              <a:buFont typeface="Wingdings"/>
              <a:buChar char=""/>
              <a:tabLst>
                <a:tab pos="217170" algn="l"/>
              </a:tabLst>
            </a:pPr>
            <a:r>
              <a:rPr dirty="0">
                <a:latin typeface="Arial"/>
                <a:cs typeface="Arial"/>
              </a:rPr>
              <a:t>sPHENIX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will</a:t>
            </a:r>
            <a:r>
              <a:rPr spc="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have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kinematic</a:t>
            </a:r>
            <a:r>
              <a:rPr spc="-7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reach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out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Cambria Math"/>
                <a:cs typeface="Cambria Math"/>
              </a:rPr>
              <a:t>∼</a:t>
            </a:r>
            <a:r>
              <a:rPr spc="95" dirty="0">
                <a:latin typeface="Cambria Math"/>
                <a:cs typeface="Cambria Math"/>
              </a:rPr>
              <a:t> </a:t>
            </a:r>
            <a:r>
              <a:rPr dirty="0">
                <a:latin typeface="Arial"/>
                <a:cs typeface="Arial"/>
              </a:rPr>
              <a:t>70</a:t>
            </a:r>
            <a:r>
              <a:rPr spc="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GeV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for jets,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Verdana"/>
                <a:cs typeface="Verdana"/>
              </a:rPr>
              <a:t>kinematic</a:t>
            </a:r>
            <a:r>
              <a:rPr spc="-1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overlap with the</a:t>
            </a:r>
            <a:r>
              <a:rPr spc="15" dirty="0">
                <a:latin typeface="Verdana"/>
                <a:cs typeface="Verdana"/>
              </a:rPr>
              <a:t> </a:t>
            </a:r>
            <a:r>
              <a:rPr spc="-20" dirty="0">
                <a:latin typeface="Verdana"/>
                <a:cs typeface="Verdana"/>
              </a:rPr>
              <a:t>LHC.</a:t>
            </a:r>
            <a:endParaRPr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245" y="1923384"/>
            <a:ext cx="4644776" cy="320325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06042" y="1246455"/>
            <a:ext cx="763778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Probing</a:t>
            </a:r>
            <a:r>
              <a:rPr spc="-6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QGP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with precise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jet,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direct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photon,</a:t>
            </a:r>
            <a:r>
              <a:rPr spc="-5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and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hadron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measurements</a:t>
            </a:r>
            <a:endParaRPr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0"/>
            <a:ext cx="1204722" cy="710946"/>
          </a:xfrm>
          <a:prstGeom prst="rect">
            <a:avLst/>
          </a:prstGeom>
        </p:spPr>
      </p:pic>
      <p:sp>
        <p:nvSpPr>
          <p:cNvPr id="13" name="タイトル 12">
            <a:extLst>
              <a:ext uri="{FF2B5EF4-FFF2-40B4-BE49-F238E27FC236}">
                <a16:creationId xmlns:a16="http://schemas.microsoft.com/office/drawing/2014/main" id="{06366042-08C7-5C9C-07B2-19AEBD937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494" y="-47653"/>
            <a:ext cx="7202214" cy="1325563"/>
          </a:xfrm>
        </p:spPr>
        <p:txBody>
          <a:bodyPr/>
          <a:lstStyle/>
          <a:p>
            <a:r>
              <a:rPr lang="en-US" altLang="ja-JP" dirty="0"/>
              <a:t>Jet Physics</a:t>
            </a:r>
            <a:endParaRPr lang="ja-JP" altLang="en-US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DE13EF8A-DEA8-6188-B5F1-5E55AD495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3045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919A4E-0E7B-19BE-D72E-48FE8EC38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Heavy Flavor</a:t>
            </a:r>
            <a:endParaRPr kumimoji="1" lang="ja-JP" altLang="en-US"/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id="{BD51CA54-79CD-AFD1-B729-6610E0AE0A73}"/>
              </a:ext>
            </a:extLst>
          </p:cNvPr>
          <p:cNvGrpSpPr/>
          <p:nvPr/>
        </p:nvGrpSpPr>
        <p:grpSpPr>
          <a:xfrm>
            <a:off x="545486" y="1690688"/>
            <a:ext cx="4520565" cy="3246120"/>
            <a:chOff x="640080" y="1539239"/>
            <a:chExt cx="4520565" cy="324612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55C3C474-F93B-A608-E0B9-6C289F3048A2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656" y="1545335"/>
              <a:ext cx="4483608" cy="3240024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2BB1D169-084B-D730-621E-E3C98F3B0C72}"/>
                </a:ext>
              </a:extLst>
            </p:cNvPr>
            <p:cNvSpPr/>
            <p:nvPr/>
          </p:nvSpPr>
          <p:spPr>
            <a:xfrm>
              <a:off x="640080" y="1539239"/>
              <a:ext cx="368935" cy="554990"/>
            </a:xfrm>
            <a:custGeom>
              <a:avLst/>
              <a:gdLst/>
              <a:ahLst/>
              <a:cxnLst/>
              <a:rect l="l" t="t" r="r" b="b"/>
              <a:pathLst>
                <a:path w="368934" h="554989">
                  <a:moveTo>
                    <a:pt x="368808" y="0"/>
                  </a:moveTo>
                  <a:lnTo>
                    <a:pt x="0" y="0"/>
                  </a:lnTo>
                  <a:lnTo>
                    <a:pt x="0" y="554736"/>
                  </a:lnTo>
                  <a:lnTo>
                    <a:pt x="368808" y="554736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Picture 9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31F7867-4EDD-3733-DC9E-1A741A5BA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041" y="2893158"/>
            <a:ext cx="4404710" cy="3303533"/>
          </a:xfrm>
          <a:prstGeom prst="rect">
            <a:avLst/>
          </a:prstGeom>
        </p:spPr>
      </p:pic>
      <p:sp>
        <p:nvSpPr>
          <p:cNvPr id="11" name="object 7">
            <a:extLst>
              <a:ext uri="{FF2B5EF4-FFF2-40B4-BE49-F238E27FC236}">
                <a16:creationId xmlns:a16="http://schemas.microsoft.com/office/drawing/2014/main" id="{612B54E9-62C4-22ED-AF6A-2E35530C18D2}"/>
              </a:ext>
            </a:extLst>
          </p:cNvPr>
          <p:cNvSpPr txBox="1"/>
          <p:nvPr/>
        </p:nvSpPr>
        <p:spPr>
          <a:xfrm>
            <a:off x="252592" y="5292694"/>
            <a:ext cx="6053615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Cleanly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separate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open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bottom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via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DCA.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Study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dependence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 energy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 </a:t>
            </a:r>
            <a:r>
              <a:rPr sz="1800" spc="-10" dirty="0">
                <a:latin typeface="Arial"/>
                <a:cs typeface="Arial"/>
              </a:rPr>
              <a:t>collectivity.</a:t>
            </a:r>
            <a:endParaRPr sz="18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9085" algn="l"/>
              </a:tabLst>
            </a:pPr>
            <a:r>
              <a:rPr sz="2700" baseline="3086" dirty="0">
                <a:latin typeface="Arial"/>
                <a:cs typeface="Arial"/>
              </a:rPr>
              <a:t>Bottom</a:t>
            </a:r>
            <a:r>
              <a:rPr sz="2700" spc="-67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quarks</a:t>
            </a:r>
            <a:r>
              <a:rPr sz="2700" spc="-37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and</a:t>
            </a:r>
            <a:r>
              <a:rPr sz="2700" spc="-37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light</a:t>
            </a:r>
            <a:r>
              <a:rPr sz="2700" spc="-52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quarks</a:t>
            </a:r>
            <a:r>
              <a:rPr sz="2700" spc="-44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are</a:t>
            </a:r>
            <a:r>
              <a:rPr sz="2700" spc="-22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expected</a:t>
            </a:r>
            <a:r>
              <a:rPr sz="2700" spc="-15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to</a:t>
            </a:r>
            <a:r>
              <a:rPr sz="2700" spc="15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be</a:t>
            </a:r>
            <a:r>
              <a:rPr sz="2700" spc="-30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different</a:t>
            </a:r>
            <a:r>
              <a:rPr sz="2700" spc="-82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for</a:t>
            </a:r>
            <a:r>
              <a:rPr sz="2700" spc="-30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AA</a:t>
            </a:r>
            <a:r>
              <a:rPr sz="1200" spc="105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and</a:t>
            </a:r>
            <a:r>
              <a:rPr sz="2700" spc="-22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v</a:t>
            </a:r>
            <a:r>
              <a:rPr sz="1200" dirty="0">
                <a:latin typeface="Arial"/>
                <a:cs typeface="Arial"/>
              </a:rPr>
              <a:t>2</a:t>
            </a:r>
            <a:r>
              <a:rPr sz="1200" spc="165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for</a:t>
            </a:r>
            <a:r>
              <a:rPr sz="2700" spc="7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2700" baseline="3086" dirty="0">
                <a:latin typeface="Cambria Math"/>
                <a:cs typeface="Cambria Math"/>
              </a:rPr>
              <a:t>≲</a:t>
            </a:r>
            <a:r>
              <a:rPr sz="2700" spc="157" baseline="3086" dirty="0">
                <a:latin typeface="Cambria Math"/>
                <a:cs typeface="Cambria Math"/>
              </a:rPr>
              <a:t> </a:t>
            </a:r>
            <a:r>
              <a:rPr sz="2700" baseline="3086" dirty="0">
                <a:latin typeface="Arial"/>
                <a:cs typeface="Arial"/>
              </a:rPr>
              <a:t>15</a:t>
            </a:r>
            <a:r>
              <a:rPr sz="2700" spc="-22" baseline="3086" dirty="0">
                <a:latin typeface="Arial"/>
                <a:cs typeface="Arial"/>
              </a:rPr>
              <a:t> </a:t>
            </a:r>
            <a:r>
              <a:rPr sz="2700" spc="-30" baseline="3086" dirty="0">
                <a:latin typeface="Arial"/>
                <a:cs typeface="Arial"/>
              </a:rPr>
              <a:t>GeV.</a:t>
            </a:r>
            <a:endParaRPr sz="2700" baseline="3086" dirty="0">
              <a:latin typeface="Arial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2B6B5B-6B11-D61F-FF70-586393E0ECDD}"/>
              </a:ext>
            </a:extLst>
          </p:cNvPr>
          <p:cNvGrpSpPr/>
          <p:nvPr/>
        </p:nvGrpSpPr>
        <p:grpSpPr>
          <a:xfrm>
            <a:off x="8262732" y="800187"/>
            <a:ext cx="3679893" cy="1776249"/>
            <a:chOff x="1443193" y="1834357"/>
            <a:chExt cx="6903365" cy="3698515"/>
          </a:xfrm>
        </p:grpSpPr>
        <p:pic>
          <p:nvPicPr>
            <p:cNvPr id="13" name="Picture 2" descr="Probing the Hadronic Spin Structure and Dynamics in High-Energy Polarized  Proton-Proton Collisions at RHIC">
              <a:extLst>
                <a:ext uri="{FF2B5EF4-FFF2-40B4-BE49-F238E27FC236}">
                  <a16:creationId xmlns:a16="http://schemas.microsoft.com/office/drawing/2014/main" id="{FB4C5615-68C4-E413-4B1D-DE2CCE72C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95" y="1834357"/>
              <a:ext cx="6859063" cy="3698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38C5A1FA-D704-57B7-10A3-4FC521E7D892}"/>
                </a:ext>
              </a:extLst>
            </p:cNvPr>
            <p:cNvSpPr/>
            <p:nvPr/>
          </p:nvSpPr>
          <p:spPr>
            <a:xfrm>
              <a:off x="1443193" y="3975863"/>
              <a:ext cx="3998905" cy="1394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コンテンツ プレースホルダー 3">
            <a:extLst>
              <a:ext uri="{FF2B5EF4-FFF2-40B4-BE49-F238E27FC236}">
                <a16:creationId xmlns:a16="http://schemas.microsoft.com/office/drawing/2014/main" id="{5F290953-2E34-DB1E-76B4-4C996A48B2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5209" y="819730"/>
            <a:ext cx="2863209" cy="161882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D032068-2AFE-1ED9-8F36-1A8D0C67C4C0}"/>
              </a:ext>
            </a:extLst>
          </p:cNvPr>
          <p:cNvSpPr txBox="1"/>
          <p:nvPr/>
        </p:nvSpPr>
        <p:spPr>
          <a:xfrm>
            <a:off x="6755041" y="263629"/>
            <a:ext cx="474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Polarized single spin asymmetry</a:t>
            </a:r>
            <a:endParaRPr kumimoji="1" lang="ja-JP" altLang="en-US" sz="2400"/>
          </a:p>
        </p:txBody>
      </p:sp>
      <p:pic>
        <p:nvPicPr>
          <p:cNvPr id="8" name="Picture 4" descr="A group of letters and arrows&#10;&#10;Description automatically generated with medium confidence">
            <a:extLst>
              <a:ext uri="{FF2B5EF4-FFF2-40B4-BE49-F238E27FC236}">
                <a16:creationId xmlns:a16="http://schemas.microsoft.com/office/drawing/2014/main" id="{AD009AAE-21DE-E089-3F76-A4920C57DA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105" y="2399293"/>
            <a:ext cx="3155477" cy="57214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146B26C-3BCF-1389-AFB5-814E8BFFBFA8}"/>
              </a:ext>
            </a:extLst>
          </p:cNvPr>
          <p:cNvSpPr txBox="1"/>
          <p:nvPr/>
        </p:nvSpPr>
        <p:spPr>
          <a:xfrm>
            <a:off x="6546649" y="6196691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Explores gluon spin contribution to proton spin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0E0368D-D287-09AA-1D21-1193E5B0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1480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79D7BC-2CE3-E39F-B0D7-9D30A83D5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177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Conclusion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DF6661-9185-CF2D-1B50-FCFBC996A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729" y="2122316"/>
            <a:ext cx="8610600" cy="405250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No Physics Yet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569198-E96E-D908-D064-4C22B5A75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5" name="object 111">
            <a:extLst>
              <a:ext uri="{FF2B5EF4-FFF2-40B4-BE49-F238E27FC236}">
                <a16:creationId xmlns:a16="http://schemas.microsoft.com/office/drawing/2014/main" id="{87D31B9E-CA84-6986-C226-96DB32E078D4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B347ACC4-114D-B21E-ACF5-DBE98F8CB8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029" y="136525"/>
            <a:ext cx="6681159" cy="66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1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588D-48E0-9BEC-4213-274DF81A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83" y="58540"/>
            <a:ext cx="10964917" cy="722008"/>
          </a:xfrm>
        </p:spPr>
        <p:txBody>
          <a:bodyPr>
            <a:normAutofit/>
          </a:bodyPr>
          <a:lstStyle/>
          <a:p>
            <a:r>
              <a:rPr lang="en-US" dirty="0"/>
              <a:t>Cold QCD : Gluon TMD with Direct photons</a:t>
            </a:r>
          </a:p>
        </p:txBody>
      </p:sp>
      <p:pic>
        <p:nvPicPr>
          <p:cNvPr id="6" name="Picture 5" descr="A black arrow pointing to a heart&#10;&#10;Description automatically generated">
            <a:extLst>
              <a:ext uri="{FF2B5EF4-FFF2-40B4-BE49-F238E27FC236}">
                <a16:creationId xmlns:a16="http://schemas.microsoft.com/office/drawing/2014/main" id="{0B5AE8D1-9AD0-BB50-497B-44F5D7AEF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949" y="1257073"/>
            <a:ext cx="2828297" cy="686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A2CF1D-4311-8709-B2ED-C4359AE4D110}"/>
              </a:ext>
            </a:extLst>
          </p:cNvPr>
          <p:cNvSpPr txBox="1"/>
          <p:nvPr/>
        </p:nvSpPr>
        <p:spPr>
          <a:xfrm>
            <a:off x="6193431" y="2196226"/>
            <a:ext cx="4834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Much improved direct photon TSSA -&gt; gluon TMD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0089F1B-F8B9-DD6A-E839-129127936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7ADC5-2FDC-5541-ACD2-C5C36DD708E1}" type="slidenum">
              <a:rPr lang="en-US" smtClean="0"/>
              <a:t>20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C47401C-921C-8E96-3C22-8494F4F942FB}"/>
              </a:ext>
            </a:extLst>
          </p:cNvPr>
          <p:cNvGrpSpPr/>
          <p:nvPr/>
        </p:nvGrpSpPr>
        <p:grpSpPr>
          <a:xfrm>
            <a:off x="525708" y="2449026"/>
            <a:ext cx="11140583" cy="4027963"/>
            <a:chOff x="525708" y="2449026"/>
            <a:chExt cx="11140583" cy="402796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8278C1D-6033-4BA6-91C1-1A4C1AD2A10B}"/>
                </a:ext>
              </a:extLst>
            </p:cNvPr>
            <p:cNvGrpSpPr/>
            <p:nvPr/>
          </p:nvGrpSpPr>
          <p:grpSpPr>
            <a:xfrm>
              <a:off x="525708" y="2573079"/>
              <a:ext cx="11140583" cy="3903910"/>
              <a:chOff x="525708" y="2573079"/>
              <a:chExt cx="11140583" cy="3903910"/>
            </a:xfrm>
          </p:grpSpPr>
          <p:pic>
            <p:nvPicPr>
              <p:cNvPr id="8" name="Picture 7" descr="A diagram of a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36F9A892-6071-0953-5B79-BA6113A09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5708" y="2682089"/>
                <a:ext cx="11140583" cy="3794900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B4C734BF-DDA3-A48E-96DD-7BE9F9C5E0D1}"/>
                  </a:ext>
                </a:extLst>
              </p:cNvPr>
              <p:cNvSpPr/>
              <p:nvPr/>
            </p:nvSpPr>
            <p:spPr>
              <a:xfrm>
                <a:off x="5061098" y="2573079"/>
                <a:ext cx="520995" cy="2658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5611D3-FDEB-0814-3499-5C11E3EE67E1}"/>
                </a:ext>
              </a:extLst>
            </p:cNvPr>
            <p:cNvSpPr/>
            <p:nvPr/>
          </p:nvSpPr>
          <p:spPr>
            <a:xfrm>
              <a:off x="6340567" y="2449026"/>
              <a:ext cx="520995" cy="2658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diagram of a molecule&#10;&#10;Description automatically generated">
            <a:extLst>
              <a:ext uri="{FF2B5EF4-FFF2-40B4-BE49-F238E27FC236}">
                <a16:creationId xmlns:a16="http://schemas.microsoft.com/office/drawing/2014/main" id="{8FADC6BE-0CD2-8A5A-7F7A-A4CBBDB794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32220"/>
            <a:ext cx="2421270" cy="2222262"/>
          </a:xfrm>
          <a:prstGeom prst="rect">
            <a:avLst/>
          </a:prstGeom>
        </p:spPr>
      </p:pic>
      <p:sp>
        <p:nvSpPr>
          <p:cNvPr id="10" name="左矢印 9">
            <a:extLst>
              <a:ext uri="{FF2B5EF4-FFF2-40B4-BE49-F238E27FC236}">
                <a16:creationId xmlns:a16="http://schemas.microsoft.com/office/drawing/2014/main" id="{6DB707D9-AEB9-B948-5979-A85C6E860AE1}"/>
              </a:ext>
            </a:extLst>
          </p:cNvPr>
          <p:cNvSpPr/>
          <p:nvPr/>
        </p:nvSpPr>
        <p:spPr>
          <a:xfrm>
            <a:off x="5582093" y="4543864"/>
            <a:ext cx="289248" cy="478301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230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9E5AB-8EBE-5722-C875-E43991B87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1095653" cy="1325563"/>
          </a:xfrm>
        </p:spPr>
        <p:txBody>
          <a:bodyPr/>
          <a:lstStyle/>
          <a:p>
            <a:r>
              <a:rPr lang="en-US" dirty="0"/>
              <a:t>First Data from Commissioning: </a:t>
            </a:r>
            <a:r>
              <a:rPr lang="en-US" dirty="0" err="1"/>
              <a:t>EMCal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89C8AA-2CA3-B30C-6E18-A60574673FAB}"/>
              </a:ext>
            </a:extLst>
          </p:cNvPr>
          <p:cNvSpPr txBox="1"/>
          <p:nvPr/>
        </p:nvSpPr>
        <p:spPr>
          <a:xfrm>
            <a:off x="1156996" y="1325563"/>
            <a:ext cx="672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Clear </a:t>
            </a:r>
            <a:r>
              <a:rPr lang="en-US" dirty="0">
                <a:effectLst/>
                <a:latin typeface="Helvetica" pitchFamily="2" charset="0"/>
              </a:rPr>
              <a:t>pi0 peak seen in the di-photon invariant mass </a:t>
            </a:r>
            <a:r>
              <a:rPr lang="en-US" dirty="0">
                <a:latin typeface="Helvetica" pitchFamily="2" charset="0"/>
              </a:rPr>
              <a:t>spectrum </a:t>
            </a:r>
          </a:p>
        </p:txBody>
      </p:sp>
      <p:pic>
        <p:nvPicPr>
          <p:cNvPr id="6" name="Picture 5" descr="A close-up of a diagram&#10;&#10;Description automatically generated">
            <a:extLst>
              <a:ext uri="{FF2B5EF4-FFF2-40B4-BE49-F238E27FC236}">
                <a16:creationId xmlns:a16="http://schemas.microsoft.com/office/drawing/2014/main" id="{AA82857B-80F7-09D4-EF25-D40C033BB9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74" y="2168461"/>
            <a:ext cx="11809465" cy="435363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E6CF31-985A-61F1-EE56-A0CF65049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7ADC5-2FDC-5541-ACD2-C5C36DD708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33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919A4E-0E7B-19BE-D72E-48FE8EC38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629" y="6812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Heavy Flavor</a:t>
            </a:r>
            <a:endParaRPr kumimoji="1" lang="ja-JP" altLang="en-US"/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id="{BD51CA54-79CD-AFD1-B729-6610E0AE0A73}"/>
              </a:ext>
            </a:extLst>
          </p:cNvPr>
          <p:cNvGrpSpPr/>
          <p:nvPr/>
        </p:nvGrpSpPr>
        <p:grpSpPr>
          <a:xfrm>
            <a:off x="517696" y="1435125"/>
            <a:ext cx="4520565" cy="3246120"/>
            <a:chOff x="640080" y="1539239"/>
            <a:chExt cx="4520565" cy="324612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55C3C474-F93B-A608-E0B9-6C289F3048A2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6656" y="1545335"/>
              <a:ext cx="4483608" cy="3240024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2BB1D169-084B-D730-621E-E3C98F3B0C72}"/>
                </a:ext>
              </a:extLst>
            </p:cNvPr>
            <p:cNvSpPr/>
            <p:nvPr/>
          </p:nvSpPr>
          <p:spPr>
            <a:xfrm>
              <a:off x="640080" y="1539239"/>
              <a:ext cx="368935" cy="554990"/>
            </a:xfrm>
            <a:custGeom>
              <a:avLst/>
              <a:gdLst/>
              <a:ahLst/>
              <a:cxnLst/>
              <a:rect l="l" t="t" r="r" b="b"/>
              <a:pathLst>
                <a:path w="368934" h="554989">
                  <a:moveTo>
                    <a:pt x="368808" y="0"/>
                  </a:moveTo>
                  <a:lnTo>
                    <a:pt x="0" y="0"/>
                  </a:lnTo>
                  <a:lnTo>
                    <a:pt x="0" y="554736"/>
                  </a:lnTo>
                  <a:lnTo>
                    <a:pt x="368808" y="554736"/>
                  </a:lnTo>
                  <a:lnTo>
                    <a:pt x="3688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Picture 9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431F7867-4EDD-3733-DC9E-1A741A5BA1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5041" y="2893158"/>
            <a:ext cx="4404710" cy="3303533"/>
          </a:xfrm>
          <a:prstGeom prst="rect">
            <a:avLst/>
          </a:prstGeom>
        </p:spPr>
      </p:pic>
      <p:sp>
        <p:nvSpPr>
          <p:cNvPr id="11" name="object 7">
            <a:extLst>
              <a:ext uri="{FF2B5EF4-FFF2-40B4-BE49-F238E27FC236}">
                <a16:creationId xmlns:a16="http://schemas.microsoft.com/office/drawing/2014/main" id="{612B54E9-62C4-22ED-AF6A-2E35530C18D2}"/>
              </a:ext>
            </a:extLst>
          </p:cNvPr>
          <p:cNvSpPr txBox="1"/>
          <p:nvPr/>
        </p:nvSpPr>
        <p:spPr>
          <a:xfrm>
            <a:off x="292348" y="4929051"/>
            <a:ext cx="6053615" cy="11336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Cleanly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separate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open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bottom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via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DCA.</a:t>
            </a:r>
            <a:endParaRPr sz="1800" dirty="0"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Font typeface="Wingdings"/>
              <a:buChar char=""/>
              <a:tabLst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Study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dependence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 energy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loss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 </a:t>
            </a:r>
            <a:r>
              <a:rPr sz="1800" spc="-10" dirty="0">
                <a:latin typeface="Arial"/>
                <a:cs typeface="Arial"/>
              </a:rPr>
              <a:t>collectivity.</a:t>
            </a:r>
            <a:endParaRPr sz="1800" dirty="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Wingdings"/>
              <a:buChar char=""/>
              <a:tabLst>
                <a:tab pos="299085" algn="l"/>
              </a:tabLst>
            </a:pPr>
            <a:r>
              <a:rPr sz="2700" baseline="3086" dirty="0">
                <a:latin typeface="Arial"/>
                <a:cs typeface="Arial"/>
              </a:rPr>
              <a:t>Bottom</a:t>
            </a:r>
            <a:r>
              <a:rPr sz="2700" spc="-67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quarks</a:t>
            </a:r>
            <a:r>
              <a:rPr sz="2700" spc="-37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and</a:t>
            </a:r>
            <a:r>
              <a:rPr sz="2700" spc="-37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light</a:t>
            </a:r>
            <a:r>
              <a:rPr sz="2700" spc="-52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quarks</a:t>
            </a:r>
            <a:r>
              <a:rPr sz="2700" spc="-44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are</a:t>
            </a:r>
            <a:r>
              <a:rPr sz="2700" spc="-22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expected</a:t>
            </a:r>
            <a:r>
              <a:rPr sz="2700" spc="-15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to</a:t>
            </a:r>
            <a:r>
              <a:rPr sz="2700" spc="15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be</a:t>
            </a:r>
            <a:r>
              <a:rPr sz="2700" spc="-30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different</a:t>
            </a:r>
            <a:r>
              <a:rPr sz="2700" spc="-82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for</a:t>
            </a:r>
            <a:r>
              <a:rPr sz="2700" spc="-30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AA</a:t>
            </a:r>
            <a:r>
              <a:rPr sz="1200" spc="105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and</a:t>
            </a:r>
            <a:r>
              <a:rPr sz="2700" spc="-22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v</a:t>
            </a:r>
            <a:r>
              <a:rPr sz="1200" dirty="0">
                <a:latin typeface="Arial"/>
                <a:cs typeface="Arial"/>
              </a:rPr>
              <a:t>2</a:t>
            </a:r>
            <a:r>
              <a:rPr sz="1200" spc="165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for</a:t>
            </a:r>
            <a:r>
              <a:rPr sz="2700" spc="7" baseline="3086" dirty="0">
                <a:latin typeface="Arial"/>
                <a:cs typeface="Arial"/>
              </a:rPr>
              <a:t> </a:t>
            </a:r>
            <a:r>
              <a:rPr sz="2700" baseline="3086" dirty="0">
                <a:latin typeface="Arial"/>
                <a:cs typeface="Arial"/>
              </a:rPr>
              <a:t>p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125" dirty="0">
                <a:latin typeface="Arial"/>
                <a:cs typeface="Arial"/>
              </a:rPr>
              <a:t> </a:t>
            </a:r>
            <a:r>
              <a:rPr sz="2700" baseline="3086" dirty="0">
                <a:latin typeface="Cambria Math"/>
                <a:cs typeface="Cambria Math"/>
              </a:rPr>
              <a:t>≲</a:t>
            </a:r>
            <a:r>
              <a:rPr sz="2700" spc="157" baseline="3086" dirty="0">
                <a:latin typeface="Cambria Math"/>
                <a:cs typeface="Cambria Math"/>
              </a:rPr>
              <a:t> </a:t>
            </a:r>
            <a:r>
              <a:rPr sz="2700" baseline="3086" dirty="0">
                <a:latin typeface="Arial"/>
                <a:cs typeface="Arial"/>
              </a:rPr>
              <a:t>15</a:t>
            </a:r>
            <a:r>
              <a:rPr sz="2700" spc="-22" baseline="3086" dirty="0">
                <a:latin typeface="Arial"/>
                <a:cs typeface="Arial"/>
              </a:rPr>
              <a:t> </a:t>
            </a:r>
            <a:r>
              <a:rPr sz="2700" spc="-30" baseline="3086" dirty="0">
                <a:latin typeface="Arial"/>
                <a:cs typeface="Arial"/>
              </a:rPr>
              <a:t>GeV.</a:t>
            </a:r>
            <a:endParaRPr sz="2700" baseline="3086" dirty="0">
              <a:latin typeface="Arial"/>
              <a:cs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2B6B5B-6B11-D61F-FF70-586393E0ECDD}"/>
              </a:ext>
            </a:extLst>
          </p:cNvPr>
          <p:cNvGrpSpPr/>
          <p:nvPr/>
        </p:nvGrpSpPr>
        <p:grpSpPr>
          <a:xfrm>
            <a:off x="8262732" y="800187"/>
            <a:ext cx="3679893" cy="1776249"/>
            <a:chOff x="1443193" y="1834357"/>
            <a:chExt cx="6903365" cy="3698515"/>
          </a:xfrm>
        </p:grpSpPr>
        <p:pic>
          <p:nvPicPr>
            <p:cNvPr id="13" name="Picture 2" descr="Probing the Hadronic Spin Structure and Dynamics in High-Energy Polarized  Proton-Proton Collisions at RHIC">
              <a:extLst>
                <a:ext uri="{FF2B5EF4-FFF2-40B4-BE49-F238E27FC236}">
                  <a16:creationId xmlns:a16="http://schemas.microsoft.com/office/drawing/2014/main" id="{FB4C5615-68C4-E413-4B1D-DE2CCE72C9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495" y="1834357"/>
              <a:ext cx="6859063" cy="36985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38C5A1FA-D704-57B7-10A3-4FC521E7D892}"/>
                </a:ext>
              </a:extLst>
            </p:cNvPr>
            <p:cNvSpPr/>
            <p:nvPr/>
          </p:nvSpPr>
          <p:spPr>
            <a:xfrm>
              <a:off x="1443193" y="3975863"/>
              <a:ext cx="3998905" cy="13946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コンテンツ プレースホルダー 3">
            <a:extLst>
              <a:ext uri="{FF2B5EF4-FFF2-40B4-BE49-F238E27FC236}">
                <a16:creationId xmlns:a16="http://schemas.microsoft.com/office/drawing/2014/main" id="{5F290953-2E34-DB1E-76B4-4C996A48B2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5209" y="819730"/>
            <a:ext cx="2863209" cy="1618823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D032068-2AFE-1ED9-8F36-1A8D0C67C4C0}"/>
              </a:ext>
            </a:extLst>
          </p:cNvPr>
          <p:cNvSpPr txBox="1"/>
          <p:nvPr/>
        </p:nvSpPr>
        <p:spPr>
          <a:xfrm>
            <a:off x="6755041" y="263629"/>
            <a:ext cx="4743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Polarized single spin asymmetry</a:t>
            </a:r>
            <a:endParaRPr kumimoji="1" lang="ja-JP" altLang="en-US" sz="2400"/>
          </a:p>
        </p:txBody>
      </p:sp>
      <p:pic>
        <p:nvPicPr>
          <p:cNvPr id="8" name="Picture 4" descr="A group of letters and arrows&#10;&#10;Description automatically generated with medium confidence">
            <a:extLst>
              <a:ext uri="{FF2B5EF4-FFF2-40B4-BE49-F238E27FC236}">
                <a16:creationId xmlns:a16="http://schemas.microsoft.com/office/drawing/2014/main" id="{AD009AAE-21DE-E089-3F76-A4920C57DA7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105" y="2399293"/>
            <a:ext cx="3155477" cy="572147"/>
          </a:xfrm>
          <a:prstGeom prst="rect">
            <a:avLst/>
          </a:prstGeom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146B26C-3BCF-1389-AFB5-814E8BFFBFA8}"/>
              </a:ext>
            </a:extLst>
          </p:cNvPr>
          <p:cNvSpPr txBox="1"/>
          <p:nvPr/>
        </p:nvSpPr>
        <p:spPr>
          <a:xfrm>
            <a:off x="6546649" y="6196691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Explores gluon spin contribution to proton spin</a:t>
            </a:r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0E0368D-D287-09AA-1D21-1193E5B01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9" name="object 111">
            <a:extLst>
              <a:ext uri="{FF2B5EF4-FFF2-40B4-BE49-F238E27FC236}">
                <a16:creationId xmlns:a16="http://schemas.microsoft.com/office/drawing/2014/main" id="{422596C4-1A09-C5E9-2BA5-EFE360401B04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25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83284" y="463042"/>
            <a:ext cx="1021016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99135">
              <a:spcBef>
                <a:spcPts val="105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Upsilon</a:t>
            </a:r>
            <a:r>
              <a:rPr sz="2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775" b="1" spc="-37" baseline="-19519" dirty="0">
                <a:solidFill>
                  <a:srgbClr val="FFFFFF"/>
                </a:solidFill>
                <a:latin typeface="Arial"/>
                <a:cs typeface="Arial"/>
              </a:rPr>
              <a:t>AA</a:t>
            </a:r>
            <a:endParaRPr sz="2775" baseline="-19519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43960" y="4721733"/>
            <a:ext cx="675449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50" indent="-285750" algn="just">
              <a:spcBef>
                <a:spcPts val="100"/>
              </a:spcBef>
              <a:buFont typeface="Wingdings"/>
              <a:buChar char=""/>
              <a:tabLst>
                <a:tab pos="323850" algn="l"/>
              </a:tabLst>
            </a:pPr>
            <a:r>
              <a:rPr dirty="0">
                <a:latin typeface="Arial"/>
                <a:cs typeface="Arial"/>
              </a:rPr>
              <a:t>Suppression with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clear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distinction of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three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Upsilon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states.</a:t>
            </a:r>
            <a:r>
              <a:rPr spc="-40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Color</a:t>
            </a:r>
            <a:endParaRPr>
              <a:latin typeface="Arial"/>
              <a:cs typeface="Arial"/>
            </a:endParaRPr>
          </a:p>
          <a:p>
            <a:pPr marL="324485" algn="just"/>
            <a:r>
              <a:rPr dirty="0">
                <a:latin typeface="Arial"/>
                <a:cs typeface="Arial"/>
              </a:rPr>
              <a:t>dipoles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probing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QGP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at</a:t>
            </a:r>
            <a:r>
              <a:rPr spc="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three</a:t>
            </a:r>
            <a:r>
              <a:rPr spc="-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length</a:t>
            </a:r>
            <a:r>
              <a:rPr spc="-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scales.</a:t>
            </a:r>
            <a:endParaRPr>
              <a:latin typeface="Arial"/>
              <a:cs typeface="Arial"/>
            </a:endParaRPr>
          </a:p>
          <a:p>
            <a:pPr marL="323215" marR="30480" indent="-285750" algn="just">
              <a:buFont typeface="Wingdings"/>
              <a:buChar char=""/>
              <a:tabLst>
                <a:tab pos="324485" algn="l"/>
              </a:tabLst>
            </a:pPr>
            <a:r>
              <a:rPr dirty="0">
                <a:latin typeface="Arial"/>
                <a:cs typeface="Arial"/>
              </a:rPr>
              <a:t>The</a:t>
            </a:r>
            <a:r>
              <a:rPr spc="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centrality</a:t>
            </a:r>
            <a:r>
              <a:rPr spc="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dependence</a:t>
            </a:r>
            <a:r>
              <a:rPr spc="9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and</a:t>
            </a:r>
            <a:r>
              <a:rPr spc="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particularly</a:t>
            </a:r>
            <a:r>
              <a:rPr spc="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the</a:t>
            </a:r>
            <a:r>
              <a:rPr spc="1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p</a:t>
            </a:r>
            <a:r>
              <a:rPr baseline="-20833" dirty="0">
                <a:latin typeface="Arial"/>
                <a:cs typeface="Arial"/>
              </a:rPr>
              <a:t>T</a:t>
            </a:r>
            <a:r>
              <a:rPr spc="375" baseline="-20833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dependence 	</a:t>
            </a:r>
            <a:r>
              <a:rPr dirty="0">
                <a:latin typeface="Arial"/>
                <a:cs typeface="Arial"/>
              </a:rPr>
              <a:t>are</a:t>
            </a:r>
            <a:r>
              <a:rPr spc="18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critical</a:t>
            </a:r>
            <a:r>
              <a:rPr spc="204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measurements</a:t>
            </a:r>
            <a:r>
              <a:rPr spc="23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for</a:t>
            </a:r>
            <a:r>
              <a:rPr spc="1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comparison</a:t>
            </a:r>
            <a:r>
              <a:rPr spc="18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between</a:t>
            </a:r>
            <a:r>
              <a:rPr spc="2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RHIC</a:t>
            </a:r>
            <a:r>
              <a:rPr spc="185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and 	</a:t>
            </a:r>
            <a:r>
              <a:rPr dirty="0">
                <a:latin typeface="Arial"/>
                <a:cs typeface="Arial"/>
              </a:rPr>
              <a:t>the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LHC.</a:t>
            </a:r>
            <a:endParaRPr>
              <a:latin typeface="Arial"/>
              <a:cs typeface="Arial"/>
            </a:endParaRPr>
          </a:p>
          <a:p>
            <a:pPr marL="323850" indent="-285750" algn="just">
              <a:spcBef>
                <a:spcPts val="5"/>
              </a:spcBef>
              <a:buFont typeface="Wingdings"/>
              <a:buChar char=""/>
              <a:tabLst>
                <a:tab pos="323850" algn="l"/>
              </a:tabLst>
            </a:pPr>
            <a:r>
              <a:rPr dirty="0">
                <a:latin typeface="Arial"/>
                <a:cs typeface="Arial"/>
              </a:rPr>
              <a:t>Signal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enhancement</a:t>
            </a:r>
            <a:r>
              <a:rPr spc="-6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with</a:t>
            </a:r>
            <a:r>
              <a:rPr spc="20" dirty="0">
                <a:latin typeface="Arial"/>
                <a:cs typeface="Arial"/>
              </a:rPr>
              <a:t> </a:t>
            </a:r>
            <a:r>
              <a:rPr dirty="0">
                <a:latin typeface="Verdana"/>
                <a:cs typeface="Verdana"/>
              </a:rPr>
              <a:t>ML</a:t>
            </a:r>
            <a:r>
              <a:rPr spc="25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tools</a:t>
            </a:r>
            <a:r>
              <a:rPr spc="-50" dirty="0">
                <a:latin typeface="Verdana"/>
                <a:cs typeface="Verdana"/>
              </a:rPr>
              <a:t> </a:t>
            </a:r>
            <a:r>
              <a:rPr dirty="0">
                <a:latin typeface="Arial"/>
                <a:cs typeface="Arial"/>
              </a:rPr>
              <a:t>(BDT)</a:t>
            </a:r>
            <a:r>
              <a:rPr spc="20" dirty="0">
                <a:latin typeface="Arial"/>
                <a:cs typeface="Arial"/>
              </a:rPr>
              <a:t>  </a:t>
            </a:r>
            <a:r>
              <a:rPr dirty="0">
                <a:latin typeface="Arial"/>
                <a:cs typeface="Arial"/>
              </a:rPr>
              <a:t>is</a:t>
            </a:r>
            <a:r>
              <a:rPr spc="-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expected.</a:t>
            </a:r>
            <a:endParaRPr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721" y="1063829"/>
            <a:ext cx="4320839" cy="2909977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022" y="1052987"/>
            <a:ext cx="3043283" cy="295040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795271" y="1286078"/>
            <a:ext cx="1851025" cy="260328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00" dirty="0">
                <a:latin typeface="Arial"/>
                <a:cs typeface="Arial"/>
              </a:rPr>
              <a:t>Mass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reconstruction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" y="0"/>
            <a:ext cx="1204722" cy="71094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7592" y="4308356"/>
            <a:ext cx="2545058" cy="2502394"/>
          </a:xfrm>
          <a:prstGeom prst="rect">
            <a:avLst/>
          </a:prstGeom>
        </p:spPr>
      </p:pic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102838" y="177540"/>
            <a:ext cx="8586183" cy="620939"/>
          </a:xfrm>
          <a:prstGeom prst="rect">
            <a:avLst/>
          </a:prstGeom>
        </p:spPr>
        <p:txBody>
          <a:bodyPr vert="horz" wrap="square" lIns="0" tIns="11430" rIns="0" bIns="0" rtlCol="0" anchor="ctr">
            <a:spAutoFit/>
          </a:bodyPr>
          <a:lstStyle/>
          <a:p>
            <a:pPr marL="38100">
              <a:spcBef>
                <a:spcPts val="610"/>
              </a:spcBef>
            </a:pPr>
            <a:r>
              <a:rPr lang="en" altLang="ja-JP" sz="4400" b="1" dirty="0">
                <a:solidFill>
                  <a:srgbClr val="00AFEF"/>
                </a:solidFill>
                <a:latin typeface="Arial"/>
                <a:cs typeface="Arial"/>
              </a:rPr>
              <a:t>Quarkonium</a:t>
            </a:r>
            <a:r>
              <a:rPr lang="en" altLang="ja-JP" sz="4400" b="1" spc="-70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lang="en" altLang="ja-JP" sz="4400" b="1" spc="-10" dirty="0">
                <a:solidFill>
                  <a:srgbClr val="00AFEF"/>
                </a:solidFill>
                <a:latin typeface="Arial"/>
                <a:cs typeface="Arial"/>
              </a:rPr>
              <a:t>spectroscopy</a:t>
            </a:r>
            <a:endParaRPr lang="en" altLang="ja-JP" sz="44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671692" y="6587116"/>
            <a:ext cx="284860" cy="223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400" b="0" i="0">
                <a:solidFill>
                  <a:srgbClr val="A05D46"/>
                </a:solidFill>
                <a:latin typeface="Arial"/>
                <a:cs typeface="Arial"/>
              </a:defRPr>
            </a:lvl1pPr>
          </a:lstStyle>
          <a:p>
            <a:pPr marL="135255">
              <a:lnSpc>
                <a:spcPts val="1639"/>
              </a:lnSpc>
            </a:pPr>
            <a:fld id="{81D60167-4931-47E6-BA6A-407CBD079E47}" type="slidenum">
              <a:rPr lang="en-US" altLang="ja-JP" spc="-5" smtClean="0"/>
              <a:pPr marL="135255">
                <a:lnSpc>
                  <a:spcPts val="1639"/>
                </a:lnSpc>
              </a:pPr>
              <a:t>23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319578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79D7BC-2CE3-E39F-B0D7-9D30A83D5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3177"/>
            <a:ext cx="10515600" cy="1325563"/>
          </a:xfrm>
        </p:spPr>
        <p:txBody>
          <a:bodyPr/>
          <a:lstStyle/>
          <a:p>
            <a:r>
              <a:rPr kumimoji="1" lang="en-US" altLang="ja-JP" dirty="0"/>
              <a:t>Conclusion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4DF6661-9185-CF2D-1B50-FCFBC996A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7629" y="2122316"/>
            <a:ext cx="8610600" cy="4052507"/>
          </a:xfrm>
        </p:spPr>
        <p:txBody>
          <a:bodyPr>
            <a:normAutofit/>
          </a:bodyPr>
          <a:lstStyle/>
          <a:p>
            <a:pPr marL="469900" indent="-457200">
              <a:spcBef>
                <a:spcPts val="1080"/>
              </a:spcBef>
              <a:tabLst>
                <a:tab pos="299085" algn="l"/>
              </a:tabLst>
            </a:pPr>
            <a:r>
              <a:rPr lang="en-US" altLang="ja-JP" dirty="0" err="1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sPHENIX</a:t>
            </a: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is new Jet and heavy flavor Detector at RHIC for QGP and cold-QCD.</a:t>
            </a:r>
          </a:p>
          <a:p>
            <a:pPr marL="469900" indent="-457200">
              <a:spcBef>
                <a:spcPts val="1080"/>
              </a:spcBef>
              <a:tabLst>
                <a:tab pos="299085" algn="l"/>
              </a:tabLst>
            </a:pPr>
            <a:r>
              <a:rPr lang="en-US" altLang="ja-JP" dirty="0">
                <a:latin typeface="Arial"/>
                <a:cs typeface="Arial"/>
              </a:rPr>
              <a:t>Commissioning ongoing.</a:t>
            </a:r>
          </a:p>
          <a:p>
            <a:pPr marL="469900" indent="-457200">
              <a:spcBef>
                <a:spcPts val="1080"/>
              </a:spcBef>
              <a:tabLst>
                <a:tab pos="299085" algn="l"/>
              </a:tabLst>
            </a:pPr>
            <a:r>
              <a:rPr lang="en-US" altLang="ja-JP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Some detectors are ready to take physics, while some needs are not yet.</a:t>
            </a:r>
            <a:endParaRPr lang="en" altLang="ja-JP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569198-E96E-D908-D064-4C22B5A75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5" name="object 111">
            <a:extLst>
              <a:ext uri="{FF2B5EF4-FFF2-40B4-BE49-F238E27FC236}">
                <a16:creationId xmlns:a16="http://schemas.microsoft.com/office/drawing/2014/main" id="{87D31B9E-CA84-6986-C226-96DB32E078D4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02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6CA90-D07F-EB29-ECF0-69A9F360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7ADC5-2FDC-5541-ACD2-C5C36DD708E1}" type="slidenum">
              <a:rPr lang="en-US" smtClean="0"/>
              <a:t>4</a:t>
            </a:fld>
            <a:endParaRPr lang="en-US"/>
          </a:p>
        </p:txBody>
      </p:sp>
      <p:pic>
        <p:nvPicPr>
          <p:cNvPr id="6146" name="Picture 2" descr="aerial view of the Relativistic Heavy Ion Collide">
            <a:extLst>
              <a:ext uri="{FF2B5EF4-FFF2-40B4-BE49-F238E27FC236}">
                <a16:creationId xmlns:a16="http://schemas.microsoft.com/office/drawing/2014/main" id="{07F0D827-4139-3B5C-7AC1-E7FC9AD2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7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BA4DE3-AC38-576D-85E4-9C896AF75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6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Outline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3290D-1F5B-2152-55D7-DEE85DD97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2656" y="4328759"/>
            <a:ext cx="4920658" cy="2392716"/>
          </a:xfrm>
        </p:spPr>
        <p:txBody>
          <a:bodyPr>
            <a:normAutofit lnSpcReduction="10000"/>
          </a:bodyPr>
          <a:lstStyle/>
          <a:p>
            <a:r>
              <a:rPr lang="en-US" altLang="ja-JP" dirty="0" err="1">
                <a:solidFill>
                  <a:schemeClr val="bg1"/>
                </a:solidFill>
              </a:rPr>
              <a:t>sPHENIX</a:t>
            </a:r>
            <a:r>
              <a:rPr lang="en-US" altLang="ja-JP" dirty="0">
                <a:solidFill>
                  <a:schemeClr val="bg1"/>
                </a:solidFill>
              </a:rPr>
              <a:t> Physics goals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Detector overview </a:t>
            </a:r>
          </a:p>
          <a:p>
            <a:r>
              <a:rPr lang="en-US" dirty="0">
                <a:solidFill>
                  <a:schemeClr val="bg1"/>
                </a:solidFill>
              </a:rPr>
              <a:t>Installation and commissioning</a:t>
            </a:r>
          </a:p>
          <a:p>
            <a:r>
              <a:rPr lang="en-US" dirty="0">
                <a:solidFill>
                  <a:schemeClr val="bg1"/>
                </a:solidFill>
              </a:rPr>
              <a:t>Commissioning Status</a:t>
            </a:r>
          </a:p>
        </p:txBody>
      </p:sp>
    </p:spTree>
    <p:extLst>
      <p:ext uri="{BB962C8B-B14F-4D97-AF65-F5344CB8AC3E}">
        <p14:creationId xmlns:p14="http://schemas.microsoft.com/office/powerpoint/2010/main" val="1539694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204278" y="1130617"/>
            <a:ext cx="9854565" cy="5459730"/>
            <a:chOff x="581977" y="1130617"/>
            <a:chExt cx="9854565" cy="5459730"/>
          </a:xfrm>
        </p:grpSpPr>
        <p:sp>
          <p:nvSpPr>
            <p:cNvPr id="4" name="object 4"/>
            <p:cNvSpPr/>
            <p:nvPr/>
          </p:nvSpPr>
          <p:spPr>
            <a:xfrm>
              <a:off x="594360" y="1143000"/>
              <a:ext cx="4916805" cy="2715895"/>
            </a:xfrm>
            <a:custGeom>
              <a:avLst/>
              <a:gdLst/>
              <a:ahLst/>
              <a:cxnLst/>
              <a:rect l="l" t="t" r="r" b="b"/>
              <a:pathLst>
                <a:path w="4916805" h="2715895">
                  <a:moveTo>
                    <a:pt x="0" y="2715768"/>
                  </a:moveTo>
                  <a:lnTo>
                    <a:pt x="0" y="452627"/>
                  </a:lnTo>
                  <a:lnTo>
                    <a:pt x="2656" y="403316"/>
                  </a:lnTo>
                  <a:lnTo>
                    <a:pt x="10440" y="355541"/>
                  </a:lnTo>
                  <a:lnTo>
                    <a:pt x="23075" y="309579"/>
                  </a:lnTo>
                  <a:lnTo>
                    <a:pt x="40287" y="265705"/>
                  </a:lnTo>
                  <a:lnTo>
                    <a:pt x="61798" y="224197"/>
                  </a:lnTo>
                  <a:lnTo>
                    <a:pt x="87333" y="185330"/>
                  </a:lnTo>
                  <a:lnTo>
                    <a:pt x="116615" y="149381"/>
                  </a:lnTo>
                  <a:lnTo>
                    <a:pt x="149368" y="116627"/>
                  </a:lnTo>
                  <a:lnTo>
                    <a:pt x="185316" y="87343"/>
                  </a:lnTo>
                  <a:lnTo>
                    <a:pt x="224184" y="61806"/>
                  </a:lnTo>
                  <a:lnTo>
                    <a:pt x="265694" y="40293"/>
                  </a:lnTo>
                  <a:lnTo>
                    <a:pt x="309571" y="23079"/>
                  </a:lnTo>
                  <a:lnTo>
                    <a:pt x="355538" y="10441"/>
                  </a:lnTo>
                  <a:lnTo>
                    <a:pt x="403320" y="2656"/>
                  </a:lnTo>
                  <a:lnTo>
                    <a:pt x="452640" y="0"/>
                  </a:lnTo>
                  <a:lnTo>
                    <a:pt x="4916424" y="0"/>
                  </a:lnTo>
                  <a:lnTo>
                    <a:pt x="4916424" y="2715768"/>
                  </a:lnTo>
                  <a:lnTo>
                    <a:pt x="0" y="2715768"/>
                  </a:lnTo>
                  <a:close/>
                </a:path>
              </a:pathLst>
            </a:custGeom>
            <a:ln w="243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10784" y="1143000"/>
              <a:ext cx="4913630" cy="2715895"/>
            </a:xfrm>
            <a:custGeom>
              <a:avLst/>
              <a:gdLst/>
              <a:ahLst/>
              <a:cxnLst/>
              <a:rect l="l" t="t" r="r" b="b"/>
              <a:pathLst>
                <a:path w="4913630" h="2715895">
                  <a:moveTo>
                    <a:pt x="4460747" y="0"/>
                  </a:moveTo>
                  <a:lnTo>
                    <a:pt x="0" y="0"/>
                  </a:lnTo>
                  <a:lnTo>
                    <a:pt x="0" y="2715768"/>
                  </a:lnTo>
                  <a:lnTo>
                    <a:pt x="4913375" y="2715768"/>
                  </a:lnTo>
                  <a:lnTo>
                    <a:pt x="4913375" y="452627"/>
                  </a:lnTo>
                  <a:lnTo>
                    <a:pt x="4910719" y="403316"/>
                  </a:lnTo>
                  <a:lnTo>
                    <a:pt x="4902934" y="355541"/>
                  </a:lnTo>
                  <a:lnTo>
                    <a:pt x="4890296" y="309579"/>
                  </a:lnTo>
                  <a:lnTo>
                    <a:pt x="4873082" y="265705"/>
                  </a:lnTo>
                  <a:lnTo>
                    <a:pt x="4851569" y="224197"/>
                  </a:lnTo>
                  <a:lnTo>
                    <a:pt x="4826032" y="185330"/>
                  </a:lnTo>
                  <a:lnTo>
                    <a:pt x="4796748" y="149381"/>
                  </a:lnTo>
                  <a:lnTo>
                    <a:pt x="4763994" y="116627"/>
                  </a:lnTo>
                  <a:lnTo>
                    <a:pt x="4728045" y="87343"/>
                  </a:lnTo>
                  <a:lnTo>
                    <a:pt x="4689178" y="61806"/>
                  </a:lnTo>
                  <a:lnTo>
                    <a:pt x="4647670" y="40293"/>
                  </a:lnTo>
                  <a:lnTo>
                    <a:pt x="4603796" y="23079"/>
                  </a:lnTo>
                  <a:lnTo>
                    <a:pt x="4557834" y="10441"/>
                  </a:lnTo>
                  <a:lnTo>
                    <a:pt x="4510059" y="2656"/>
                  </a:lnTo>
                  <a:lnTo>
                    <a:pt x="44607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10784" y="1143000"/>
              <a:ext cx="4913630" cy="2715895"/>
            </a:xfrm>
            <a:custGeom>
              <a:avLst/>
              <a:gdLst/>
              <a:ahLst/>
              <a:cxnLst/>
              <a:rect l="l" t="t" r="r" b="b"/>
              <a:pathLst>
                <a:path w="4913630" h="2715895">
                  <a:moveTo>
                    <a:pt x="0" y="0"/>
                  </a:moveTo>
                  <a:lnTo>
                    <a:pt x="4460747" y="0"/>
                  </a:lnTo>
                  <a:lnTo>
                    <a:pt x="4510059" y="2656"/>
                  </a:lnTo>
                  <a:lnTo>
                    <a:pt x="4557834" y="10441"/>
                  </a:lnTo>
                  <a:lnTo>
                    <a:pt x="4603796" y="23079"/>
                  </a:lnTo>
                  <a:lnTo>
                    <a:pt x="4647670" y="40293"/>
                  </a:lnTo>
                  <a:lnTo>
                    <a:pt x="4689178" y="61806"/>
                  </a:lnTo>
                  <a:lnTo>
                    <a:pt x="4728045" y="87343"/>
                  </a:lnTo>
                  <a:lnTo>
                    <a:pt x="4763994" y="116627"/>
                  </a:lnTo>
                  <a:lnTo>
                    <a:pt x="4796748" y="149381"/>
                  </a:lnTo>
                  <a:lnTo>
                    <a:pt x="4826032" y="185330"/>
                  </a:lnTo>
                  <a:lnTo>
                    <a:pt x="4851569" y="224197"/>
                  </a:lnTo>
                  <a:lnTo>
                    <a:pt x="4873082" y="265705"/>
                  </a:lnTo>
                  <a:lnTo>
                    <a:pt x="4890296" y="309579"/>
                  </a:lnTo>
                  <a:lnTo>
                    <a:pt x="4902934" y="355541"/>
                  </a:lnTo>
                  <a:lnTo>
                    <a:pt x="4910719" y="403316"/>
                  </a:lnTo>
                  <a:lnTo>
                    <a:pt x="4913375" y="452627"/>
                  </a:lnTo>
                  <a:lnTo>
                    <a:pt x="4913375" y="2715768"/>
                  </a:lnTo>
                  <a:lnTo>
                    <a:pt x="0" y="2715768"/>
                  </a:lnTo>
                  <a:lnTo>
                    <a:pt x="0" y="0"/>
                  </a:lnTo>
                  <a:close/>
                </a:path>
              </a:pathLst>
            </a:custGeom>
            <a:ln w="243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94360" y="3858768"/>
              <a:ext cx="4916805" cy="2719070"/>
            </a:xfrm>
            <a:custGeom>
              <a:avLst/>
              <a:gdLst/>
              <a:ahLst/>
              <a:cxnLst/>
              <a:rect l="l" t="t" r="r" b="b"/>
              <a:pathLst>
                <a:path w="4916805" h="2719070">
                  <a:moveTo>
                    <a:pt x="4916424" y="0"/>
                  </a:moveTo>
                  <a:lnTo>
                    <a:pt x="0" y="0"/>
                  </a:lnTo>
                  <a:lnTo>
                    <a:pt x="0" y="2265667"/>
                  </a:lnTo>
                  <a:lnTo>
                    <a:pt x="2339" y="2311998"/>
                  </a:lnTo>
                  <a:lnTo>
                    <a:pt x="9206" y="2356992"/>
                  </a:lnTo>
                  <a:lnTo>
                    <a:pt x="20372" y="2400419"/>
                  </a:lnTo>
                  <a:lnTo>
                    <a:pt x="35610" y="2442052"/>
                  </a:lnTo>
                  <a:lnTo>
                    <a:pt x="54692" y="2481664"/>
                  </a:lnTo>
                  <a:lnTo>
                    <a:pt x="77390" y="2519026"/>
                  </a:lnTo>
                  <a:lnTo>
                    <a:pt x="103477" y="2553911"/>
                  </a:lnTo>
                  <a:lnTo>
                    <a:pt x="132724" y="2586091"/>
                  </a:lnTo>
                  <a:lnTo>
                    <a:pt x="164904" y="2615338"/>
                  </a:lnTo>
                  <a:lnTo>
                    <a:pt x="199789" y="2641425"/>
                  </a:lnTo>
                  <a:lnTo>
                    <a:pt x="237151" y="2664123"/>
                  </a:lnTo>
                  <a:lnTo>
                    <a:pt x="276763" y="2683205"/>
                  </a:lnTo>
                  <a:lnTo>
                    <a:pt x="318396" y="2698443"/>
                  </a:lnTo>
                  <a:lnTo>
                    <a:pt x="361823" y="2709609"/>
                  </a:lnTo>
                  <a:lnTo>
                    <a:pt x="406817" y="2716476"/>
                  </a:lnTo>
                  <a:lnTo>
                    <a:pt x="453148" y="2718816"/>
                  </a:lnTo>
                  <a:lnTo>
                    <a:pt x="4916424" y="2718816"/>
                  </a:lnTo>
                  <a:lnTo>
                    <a:pt x="49164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4360" y="3858768"/>
              <a:ext cx="4916805" cy="2719070"/>
            </a:xfrm>
            <a:custGeom>
              <a:avLst/>
              <a:gdLst/>
              <a:ahLst/>
              <a:cxnLst/>
              <a:rect l="l" t="t" r="r" b="b"/>
              <a:pathLst>
                <a:path w="4916805" h="2719070">
                  <a:moveTo>
                    <a:pt x="4916424" y="2718816"/>
                  </a:moveTo>
                  <a:lnTo>
                    <a:pt x="453148" y="2718816"/>
                  </a:lnTo>
                  <a:lnTo>
                    <a:pt x="406817" y="2716476"/>
                  </a:lnTo>
                  <a:lnTo>
                    <a:pt x="361823" y="2709609"/>
                  </a:lnTo>
                  <a:lnTo>
                    <a:pt x="318396" y="2698443"/>
                  </a:lnTo>
                  <a:lnTo>
                    <a:pt x="276763" y="2683205"/>
                  </a:lnTo>
                  <a:lnTo>
                    <a:pt x="237151" y="2664123"/>
                  </a:lnTo>
                  <a:lnTo>
                    <a:pt x="199789" y="2641425"/>
                  </a:lnTo>
                  <a:lnTo>
                    <a:pt x="164904" y="2615338"/>
                  </a:lnTo>
                  <a:lnTo>
                    <a:pt x="132724" y="2586091"/>
                  </a:lnTo>
                  <a:lnTo>
                    <a:pt x="103477" y="2553911"/>
                  </a:lnTo>
                  <a:lnTo>
                    <a:pt x="77390" y="2519026"/>
                  </a:lnTo>
                  <a:lnTo>
                    <a:pt x="54692" y="2481664"/>
                  </a:lnTo>
                  <a:lnTo>
                    <a:pt x="35610" y="2442052"/>
                  </a:lnTo>
                  <a:lnTo>
                    <a:pt x="20372" y="2400419"/>
                  </a:lnTo>
                  <a:lnTo>
                    <a:pt x="9206" y="2356992"/>
                  </a:lnTo>
                  <a:lnTo>
                    <a:pt x="2339" y="2311998"/>
                  </a:lnTo>
                  <a:lnTo>
                    <a:pt x="0" y="2265667"/>
                  </a:lnTo>
                  <a:lnTo>
                    <a:pt x="0" y="0"/>
                  </a:lnTo>
                  <a:lnTo>
                    <a:pt x="4916424" y="0"/>
                  </a:lnTo>
                  <a:lnTo>
                    <a:pt x="4916424" y="2718816"/>
                  </a:lnTo>
                  <a:close/>
                </a:path>
              </a:pathLst>
            </a:custGeom>
            <a:ln w="243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10784" y="3858768"/>
              <a:ext cx="4913630" cy="2719070"/>
            </a:xfrm>
            <a:custGeom>
              <a:avLst/>
              <a:gdLst/>
              <a:ahLst/>
              <a:cxnLst/>
              <a:rect l="l" t="t" r="r" b="b"/>
              <a:pathLst>
                <a:path w="4913630" h="2719070">
                  <a:moveTo>
                    <a:pt x="4913375" y="0"/>
                  </a:moveTo>
                  <a:lnTo>
                    <a:pt x="0" y="0"/>
                  </a:lnTo>
                  <a:lnTo>
                    <a:pt x="0" y="2718816"/>
                  </a:lnTo>
                  <a:lnTo>
                    <a:pt x="4460240" y="2718816"/>
                  </a:lnTo>
                  <a:lnTo>
                    <a:pt x="4506579" y="2716476"/>
                  </a:lnTo>
                  <a:lnTo>
                    <a:pt x="4551579" y="2709609"/>
                  </a:lnTo>
                  <a:lnTo>
                    <a:pt x="4595009" y="2698443"/>
                  </a:lnTo>
                  <a:lnTo>
                    <a:pt x="4636644" y="2683205"/>
                  </a:lnTo>
                  <a:lnTo>
                    <a:pt x="4676256" y="2664123"/>
                  </a:lnTo>
                  <a:lnTo>
                    <a:pt x="4713617" y="2641425"/>
                  </a:lnTo>
                  <a:lnTo>
                    <a:pt x="4748500" y="2615338"/>
                  </a:lnTo>
                  <a:lnTo>
                    <a:pt x="4780676" y="2586091"/>
                  </a:lnTo>
                  <a:lnTo>
                    <a:pt x="4809920" y="2553911"/>
                  </a:lnTo>
                  <a:lnTo>
                    <a:pt x="4836002" y="2519026"/>
                  </a:lnTo>
                  <a:lnTo>
                    <a:pt x="4858696" y="2481664"/>
                  </a:lnTo>
                  <a:lnTo>
                    <a:pt x="4877774" y="2442052"/>
                  </a:lnTo>
                  <a:lnTo>
                    <a:pt x="4893008" y="2400419"/>
                  </a:lnTo>
                  <a:lnTo>
                    <a:pt x="4904172" y="2356992"/>
                  </a:lnTo>
                  <a:lnTo>
                    <a:pt x="4911037" y="2311998"/>
                  </a:lnTo>
                  <a:lnTo>
                    <a:pt x="4913375" y="2265667"/>
                  </a:lnTo>
                  <a:lnTo>
                    <a:pt x="49133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10784" y="3858768"/>
              <a:ext cx="4913630" cy="2719070"/>
            </a:xfrm>
            <a:custGeom>
              <a:avLst/>
              <a:gdLst/>
              <a:ahLst/>
              <a:cxnLst/>
              <a:rect l="l" t="t" r="r" b="b"/>
              <a:pathLst>
                <a:path w="4913630" h="2719070">
                  <a:moveTo>
                    <a:pt x="4913375" y="0"/>
                  </a:moveTo>
                  <a:lnTo>
                    <a:pt x="4913375" y="2265667"/>
                  </a:lnTo>
                  <a:lnTo>
                    <a:pt x="4911037" y="2311998"/>
                  </a:lnTo>
                  <a:lnTo>
                    <a:pt x="4904172" y="2356992"/>
                  </a:lnTo>
                  <a:lnTo>
                    <a:pt x="4893008" y="2400419"/>
                  </a:lnTo>
                  <a:lnTo>
                    <a:pt x="4877774" y="2442052"/>
                  </a:lnTo>
                  <a:lnTo>
                    <a:pt x="4858696" y="2481664"/>
                  </a:lnTo>
                  <a:lnTo>
                    <a:pt x="4836002" y="2519026"/>
                  </a:lnTo>
                  <a:lnTo>
                    <a:pt x="4809920" y="2553911"/>
                  </a:lnTo>
                  <a:lnTo>
                    <a:pt x="4780676" y="2586091"/>
                  </a:lnTo>
                  <a:lnTo>
                    <a:pt x="4748500" y="2615338"/>
                  </a:lnTo>
                  <a:lnTo>
                    <a:pt x="4713617" y="2641425"/>
                  </a:lnTo>
                  <a:lnTo>
                    <a:pt x="4676256" y="2664123"/>
                  </a:lnTo>
                  <a:lnTo>
                    <a:pt x="4636644" y="2683205"/>
                  </a:lnTo>
                  <a:lnTo>
                    <a:pt x="4595009" y="2698443"/>
                  </a:lnTo>
                  <a:lnTo>
                    <a:pt x="4551579" y="2709609"/>
                  </a:lnTo>
                  <a:lnTo>
                    <a:pt x="4506579" y="2716476"/>
                  </a:lnTo>
                  <a:lnTo>
                    <a:pt x="4460240" y="2718816"/>
                  </a:lnTo>
                  <a:lnTo>
                    <a:pt x="0" y="2718816"/>
                  </a:lnTo>
                  <a:lnTo>
                    <a:pt x="0" y="0"/>
                  </a:lnTo>
                  <a:lnTo>
                    <a:pt x="4913375" y="0"/>
                  </a:lnTo>
                  <a:close/>
                </a:path>
              </a:pathLst>
            </a:custGeom>
            <a:ln w="243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2104" y="3319272"/>
              <a:ext cx="1738122" cy="107975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6111" y="3380231"/>
              <a:ext cx="1612391" cy="96011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3104" y="3907536"/>
              <a:ext cx="1438655" cy="2520696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991344" y="4085083"/>
            <a:ext cx="43497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b="1" spc="-10" dirty="0">
                <a:solidFill>
                  <a:srgbClr val="83DFDF"/>
                </a:solidFill>
                <a:latin typeface="Arial"/>
                <a:cs typeface="Arial"/>
              </a:rPr>
              <a:t>u,d,s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098023" y="4449903"/>
            <a:ext cx="15240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129393" y="5614212"/>
            <a:ext cx="165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780655" y="5493208"/>
            <a:ext cx="7277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>
                <a:latin typeface="Arial"/>
                <a:cs typeface="Arial"/>
              </a:rPr>
              <a:t>photon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5"/>
              </a:spcBef>
            </a:pPr>
            <a:r>
              <a:rPr spc="-10" dirty="0">
                <a:latin typeface="Arial"/>
                <a:cs typeface="Arial"/>
              </a:rPr>
              <a:t>gluon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333491" y="4192270"/>
            <a:ext cx="3395345" cy="962025"/>
          </a:xfrm>
          <a:prstGeom prst="rect">
            <a:avLst/>
          </a:prstGeom>
        </p:spPr>
        <p:txBody>
          <a:bodyPr vert="horz" wrap="square" lIns="0" tIns="181610" rIns="0" bIns="0" rtlCol="0">
            <a:spAutoFit/>
          </a:bodyPr>
          <a:lstStyle/>
          <a:p>
            <a:pPr marL="410209">
              <a:spcBef>
                <a:spcPts val="1430"/>
              </a:spcBef>
            </a:pPr>
            <a:r>
              <a:rPr sz="2400" b="1" dirty="0">
                <a:solidFill>
                  <a:srgbClr val="00AFEF"/>
                </a:solidFill>
                <a:latin typeface="Arial"/>
                <a:cs typeface="Arial"/>
              </a:rPr>
              <a:t>Parton</a:t>
            </a:r>
            <a:r>
              <a:rPr sz="2400" b="1" spc="-25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AFEF"/>
                </a:solidFill>
                <a:latin typeface="Arial"/>
                <a:cs typeface="Arial"/>
              </a:rPr>
              <a:t>energy</a:t>
            </a:r>
            <a:r>
              <a:rPr sz="2400" b="1" spc="-5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00AFEF"/>
                </a:solidFill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12700">
              <a:spcBef>
                <a:spcPts val="1000"/>
              </a:spcBef>
            </a:pPr>
            <a:r>
              <a:rPr dirty="0">
                <a:latin typeface="Arial"/>
                <a:cs typeface="Arial"/>
              </a:rPr>
              <a:t>vary</a:t>
            </a:r>
            <a:r>
              <a:rPr spc="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mass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&amp;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momentum</a:t>
            </a:r>
            <a:r>
              <a:rPr spc="-4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spc="20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probe</a:t>
            </a:r>
            <a:endParaRPr>
              <a:latin typeface="Arial"/>
              <a:cs typeface="Arial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365" y="1182625"/>
            <a:ext cx="2770631" cy="1115567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6649973" y="1934503"/>
            <a:ext cx="4423410" cy="138684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R="30480" algn="r">
              <a:spcBef>
                <a:spcPts val="195"/>
              </a:spcBef>
            </a:pPr>
            <a:r>
              <a:rPr sz="1400" dirty="0">
                <a:latin typeface="Arial"/>
                <a:cs typeface="Arial"/>
              </a:rPr>
              <a:t>Υ(1s)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0.28fm</a:t>
            </a:r>
            <a:endParaRPr sz="1400" dirty="0">
              <a:latin typeface="Arial"/>
              <a:cs typeface="Arial"/>
            </a:endParaRPr>
          </a:p>
          <a:p>
            <a:pPr marL="1470025">
              <a:spcBef>
                <a:spcPts val="95"/>
              </a:spcBef>
            </a:pPr>
            <a:r>
              <a:rPr sz="2100" baseline="-33730" dirty="0">
                <a:latin typeface="Arial"/>
                <a:cs typeface="Arial"/>
              </a:rPr>
              <a:t>Y(3s)</a:t>
            </a:r>
            <a:r>
              <a:rPr sz="2100" spc="-44" baseline="-33730" dirty="0">
                <a:latin typeface="Arial"/>
                <a:cs typeface="Arial"/>
              </a:rPr>
              <a:t> </a:t>
            </a:r>
            <a:r>
              <a:rPr sz="2100" baseline="-33730" dirty="0">
                <a:latin typeface="Arial"/>
                <a:cs typeface="Arial"/>
              </a:rPr>
              <a:t>0.78fm</a:t>
            </a:r>
            <a:r>
              <a:rPr sz="2100" spc="487" baseline="-337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Υ(2s)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0.56fm</a:t>
            </a:r>
            <a:endParaRPr sz="1400" dirty="0">
              <a:latin typeface="Arial"/>
              <a:cs typeface="Arial"/>
            </a:endParaRPr>
          </a:p>
          <a:p>
            <a:pPr marL="1896110">
              <a:spcBef>
                <a:spcPts val="1515"/>
              </a:spcBef>
            </a:pPr>
            <a:r>
              <a:rPr dirty="0">
                <a:latin typeface="Arial"/>
                <a:cs typeface="Arial"/>
              </a:rPr>
              <a:t>vary</a:t>
            </a:r>
            <a:r>
              <a:rPr spc="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size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spc="-20" dirty="0">
                <a:latin typeface="Arial"/>
                <a:cs typeface="Arial"/>
              </a:rPr>
              <a:t> probe</a:t>
            </a:r>
            <a:endParaRPr dirty="0">
              <a:latin typeface="Arial"/>
              <a:cs typeface="Arial"/>
            </a:endParaRPr>
          </a:p>
          <a:p>
            <a:pPr marL="38100">
              <a:spcBef>
                <a:spcPts val="610"/>
              </a:spcBef>
            </a:pPr>
            <a:r>
              <a:rPr sz="2400" b="1" dirty="0">
                <a:solidFill>
                  <a:srgbClr val="00AFEF"/>
                </a:solidFill>
                <a:latin typeface="Arial"/>
                <a:cs typeface="Arial"/>
              </a:rPr>
              <a:t>Quarkonium</a:t>
            </a:r>
            <a:r>
              <a:rPr sz="2400" b="1" spc="-70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AFEF"/>
                </a:solidFill>
                <a:latin typeface="Arial"/>
                <a:cs typeface="Arial"/>
              </a:rPr>
              <a:t>spectroscopy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289813" y="1143001"/>
            <a:ext cx="6766559" cy="5282565"/>
            <a:chOff x="667512" y="1143000"/>
            <a:chExt cx="6766559" cy="5282565"/>
          </a:xfrm>
        </p:grpSpPr>
        <p:pic>
          <p:nvPicPr>
            <p:cNvPr id="22" name="object 22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9071" y="1143000"/>
              <a:ext cx="1905000" cy="18714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7512" y="4264151"/>
              <a:ext cx="2127504" cy="2161032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4568" y="1350263"/>
              <a:ext cx="2145792" cy="223113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8535" y="1170432"/>
              <a:ext cx="1098748" cy="1801368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3574033" y="4261052"/>
            <a:ext cx="2171700" cy="1980564"/>
          </a:xfrm>
          <a:prstGeom prst="rect">
            <a:avLst/>
          </a:prstGeom>
        </p:spPr>
        <p:txBody>
          <a:bodyPr vert="horz" wrap="square" lIns="0" tIns="113664" rIns="0" bIns="0" rtlCol="0">
            <a:spAutoFit/>
          </a:bodyPr>
          <a:lstStyle/>
          <a:p>
            <a:pPr marL="305435">
              <a:spcBef>
                <a:spcPts val="894"/>
              </a:spcBef>
            </a:pPr>
            <a:r>
              <a:rPr sz="2400" b="1" dirty="0">
                <a:solidFill>
                  <a:srgbClr val="00AFEF"/>
                </a:solidFill>
                <a:latin typeface="Arial"/>
                <a:cs typeface="Arial"/>
              </a:rPr>
              <a:t>Cold</a:t>
            </a:r>
            <a:r>
              <a:rPr sz="2400" b="1" spc="-65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2400" b="1" spc="-25" dirty="0">
                <a:solidFill>
                  <a:srgbClr val="00AFEF"/>
                </a:solidFill>
                <a:latin typeface="Arial"/>
                <a:cs typeface="Arial"/>
              </a:rPr>
              <a:t>QCD</a:t>
            </a:r>
            <a:endParaRPr sz="2400">
              <a:latin typeface="Arial"/>
              <a:cs typeface="Arial"/>
            </a:endParaRPr>
          </a:p>
          <a:p>
            <a:pPr marL="635" algn="ctr">
              <a:spcBef>
                <a:spcPts val="605"/>
              </a:spcBef>
            </a:pPr>
            <a:r>
              <a:rPr dirty="0">
                <a:latin typeface="Arial"/>
                <a:cs typeface="Arial"/>
              </a:rPr>
              <a:t>vary</a:t>
            </a:r>
            <a:r>
              <a:rPr spc="-1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temperature</a:t>
            </a:r>
            <a:r>
              <a:rPr spc="-70" dirty="0">
                <a:latin typeface="Arial"/>
                <a:cs typeface="Arial"/>
              </a:rPr>
              <a:t> </a:t>
            </a:r>
            <a:r>
              <a:rPr spc="-25" dirty="0">
                <a:latin typeface="Arial"/>
                <a:cs typeface="Arial"/>
              </a:rPr>
              <a:t>of</a:t>
            </a:r>
            <a:endParaRPr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>
                <a:latin typeface="Arial"/>
                <a:cs typeface="Arial"/>
              </a:rPr>
              <a:t>QCD</a:t>
            </a:r>
            <a:r>
              <a:rPr spc="-25" dirty="0">
                <a:latin typeface="Arial"/>
                <a:cs typeface="Arial"/>
              </a:rPr>
              <a:t> </a:t>
            </a:r>
            <a:r>
              <a:rPr spc="-10" dirty="0">
                <a:latin typeface="Arial"/>
                <a:cs typeface="Arial"/>
              </a:rPr>
              <a:t>matter</a:t>
            </a:r>
            <a:endParaRPr>
              <a:latin typeface="Arial"/>
              <a:cs typeface="Arial"/>
            </a:endParaRPr>
          </a:p>
          <a:p>
            <a:pPr marL="12065" marR="5080" indent="-2540" algn="ctr">
              <a:spcBef>
                <a:spcPts val="1030"/>
              </a:spcBef>
            </a:pPr>
            <a:r>
              <a:rPr sz="1600" dirty="0">
                <a:latin typeface="Arial"/>
                <a:cs typeface="Arial"/>
              </a:rPr>
              <a:t>study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proton</a:t>
            </a:r>
            <a:r>
              <a:rPr sz="1600" spc="-20" dirty="0">
                <a:latin typeface="Arial"/>
                <a:cs typeface="Arial"/>
              </a:rPr>
              <a:t> spin, </a:t>
            </a:r>
            <a:r>
              <a:rPr sz="1600" spc="-10" dirty="0">
                <a:latin typeface="Arial"/>
                <a:cs typeface="Arial"/>
              </a:rPr>
              <a:t>transverse-momentum,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cold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nuclear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effects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017520" y="2300732"/>
            <a:ext cx="2377440" cy="1018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vary</a:t>
            </a:r>
            <a:r>
              <a:rPr spc="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momentum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50" dirty="0">
                <a:latin typeface="Arial"/>
                <a:cs typeface="Arial"/>
              </a:rPr>
              <a:t>&amp;</a:t>
            </a:r>
            <a:endParaRPr>
              <a:latin typeface="Arial"/>
              <a:cs typeface="Arial"/>
            </a:endParaRPr>
          </a:p>
          <a:p>
            <a:pPr marL="12700"/>
            <a:r>
              <a:rPr dirty="0">
                <a:latin typeface="Arial"/>
                <a:cs typeface="Arial"/>
              </a:rPr>
              <a:t>angular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scale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of</a:t>
            </a:r>
            <a:r>
              <a:rPr spc="-10" dirty="0">
                <a:latin typeface="Arial"/>
                <a:cs typeface="Arial"/>
              </a:rPr>
              <a:t> </a:t>
            </a:r>
            <a:r>
              <a:rPr spc="-20" dirty="0">
                <a:latin typeface="Arial"/>
                <a:cs typeface="Arial"/>
              </a:rPr>
              <a:t>probe</a:t>
            </a:r>
            <a:endParaRPr>
              <a:latin typeface="Arial"/>
              <a:cs typeface="Arial"/>
            </a:endParaRPr>
          </a:p>
          <a:p>
            <a:pPr marL="711200">
              <a:spcBef>
                <a:spcPts val="615"/>
              </a:spcBef>
            </a:pPr>
            <a:r>
              <a:rPr sz="2400" b="1" dirty="0">
                <a:solidFill>
                  <a:srgbClr val="00AFEF"/>
                </a:solidFill>
                <a:latin typeface="Arial"/>
                <a:cs typeface="Arial"/>
              </a:rPr>
              <a:t>Jet</a:t>
            </a:r>
            <a:r>
              <a:rPr sz="2400" b="1" spc="-20" dirty="0">
                <a:solidFill>
                  <a:srgbClr val="00AFE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00AFEF"/>
                </a:solidFill>
                <a:latin typeface="Arial"/>
                <a:cs typeface="Arial"/>
              </a:rPr>
              <a:t>physics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D9C73C71-0AB7-D732-20E7-212D206C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6984" y="249078"/>
            <a:ext cx="10515600" cy="1325563"/>
          </a:xfrm>
        </p:spPr>
        <p:txBody>
          <a:bodyPr/>
          <a:lstStyle/>
          <a:p>
            <a:r>
              <a:rPr lang="en-US" b="1" dirty="0" err="1"/>
              <a:t>sPHENIX</a:t>
            </a:r>
            <a:r>
              <a:rPr lang="en-US" b="1" dirty="0"/>
              <a:t> Physics Program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7CD0924-AFE6-C8F2-46A8-3E2571FE4106}"/>
              </a:ext>
            </a:extLst>
          </p:cNvPr>
          <p:cNvSpPr txBox="1"/>
          <p:nvPr/>
        </p:nvSpPr>
        <p:spPr>
          <a:xfrm>
            <a:off x="9567654" y="555914"/>
            <a:ext cx="2719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/>
              <a:t>Zhaozhong</a:t>
            </a:r>
            <a:r>
              <a:rPr kumimoji="1" lang="en-US" altLang="ja-JP" dirty="0"/>
              <a:t> Shi’s </a:t>
            </a:r>
          </a:p>
          <a:p>
            <a:r>
              <a:rPr kumimoji="1" lang="en-US" altLang="ja-JP" dirty="0"/>
              <a:t>talk on </a:t>
            </a:r>
            <a:r>
              <a:rPr lang="en" altLang="ja-JP" dirty="0"/>
              <a:t>Thursday 08/24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37C26CFB-BD49-CB07-4DC6-74484C544F4D}"/>
              </a:ext>
            </a:extLst>
          </p:cNvPr>
          <p:cNvCxnSpPr/>
          <p:nvPr/>
        </p:nvCxnSpPr>
        <p:spPr>
          <a:xfrm flipH="1">
            <a:off x="9377680" y="1054226"/>
            <a:ext cx="228657" cy="296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8E20F332-70EA-7320-E9EA-9FDA12B5B93A}"/>
              </a:ext>
            </a:extLst>
          </p:cNvPr>
          <p:cNvCxnSpPr>
            <a:cxnSpLocks/>
          </p:cNvCxnSpPr>
          <p:nvPr/>
        </p:nvCxnSpPr>
        <p:spPr>
          <a:xfrm>
            <a:off x="10153650" y="1007305"/>
            <a:ext cx="540638" cy="30894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85EEEFA-3AEA-2C3D-C94A-64F24D7E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28" name="object 111">
            <a:extLst>
              <a:ext uri="{FF2B5EF4-FFF2-40B4-BE49-F238E27FC236}">
                <a16:creationId xmlns:a16="http://schemas.microsoft.com/office/drawing/2014/main" id="{3BFC2AFF-2224-5C7F-74F5-1301926136E0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143" y="122788"/>
            <a:ext cx="1721995" cy="31668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344597" y="17068"/>
            <a:ext cx="154495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dirty="0">
                <a:solidFill>
                  <a:srgbClr val="006FC0"/>
                </a:solidFill>
                <a:latin typeface="Arial"/>
                <a:cs typeface="Arial"/>
              </a:rPr>
              <a:t>Calorimeter</a:t>
            </a:r>
            <a:r>
              <a:rPr sz="1400" spc="-9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Arial"/>
                <a:cs typeface="Arial"/>
              </a:rPr>
              <a:t>system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18721" y="1066413"/>
            <a:ext cx="51625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10" dirty="0">
                <a:latin typeface="Arial"/>
                <a:cs typeface="Arial"/>
              </a:rPr>
              <a:t>oHCal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44959" y="2641974"/>
            <a:ext cx="4006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iHCal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781026" y="1200364"/>
            <a:ext cx="2222500" cy="4620895"/>
            <a:chOff x="8705088" y="2206751"/>
            <a:chExt cx="2222500" cy="46208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5088" y="2206751"/>
              <a:ext cx="905255" cy="3992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5776" y="3346703"/>
              <a:ext cx="905255" cy="3992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3184" y="4236718"/>
              <a:ext cx="1453896" cy="259079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90015" y="165705"/>
            <a:ext cx="10159365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673735">
              <a:lnSpc>
                <a:spcPct val="100000"/>
              </a:lnSpc>
              <a:spcBef>
                <a:spcPts val="105"/>
              </a:spcBef>
            </a:pPr>
            <a:r>
              <a:rPr lang="en-US" dirty="0" err="1">
                <a:latin typeface="Arial"/>
                <a:cs typeface="Arial"/>
              </a:rPr>
              <a:t>sPHENIX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Detector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038912" y="4690231"/>
            <a:ext cx="805180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00" spc="-10" dirty="0">
                <a:solidFill>
                  <a:srgbClr val="D25604"/>
                </a:solidFill>
                <a:latin typeface="Arial"/>
                <a:cs typeface="Arial"/>
              </a:rPr>
              <a:t>Tracking</a:t>
            </a:r>
            <a:endParaRPr sz="1600" dirty="0">
              <a:latin typeface="Arial"/>
              <a:cs typeface="Arial"/>
            </a:endParaRPr>
          </a:p>
          <a:p>
            <a:pPr marL="76200"/>
            <a:r>
              <a:rPr sz="1600" spc="-10" dirty="0">
                <a:solidFill>
                  <a:srgbClr val="D25604"/>
                </a:solidFill>
                <a:latin typeface="Arial"/>
                <a:cs typeface="Arial"/>
              </a:rPr>
              <a:t>system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95810" y="4098378"/>
            <a:ext cx="49212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oHCal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" y="3895643"/>
            <a:ext cx="4844795" cy="291996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547" y="807511"/>
            <a:ext cx="6340602" cy="375589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602" y="792586"/>
            <a:ext cx="6220968" cy="3636264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3741610" y="819988"/>
            <a:ext cx="6251575" cy="3667125"/>
          </a:xfrm>
          <a:custGeom>
            <a:avLst/>
            <a:gdLst/>
            <a:ahLst/>
            <a:cxnLst/>
            <a:rect l="l" t="t" r="r" b="b"/>
            <a:pathLst>
              <a:path w="6251575" h="3667125">
                <a:moveTo>
                  <a:pt x="0" y="3666744"/>
                </a:moveTo>
                <a:lnTo>
                  <a:pt x="6251448" y="3666744"/>
                </a:lnTo>
                <a:lnTo>
                  <a:pt x="6251448" y="0"/>
                </a:lnTo>
                <a:lnTo>
                  <a:pt x="0" y="0"/>
                </a:lnTo>
                <a:lnTo>
                  <a:pt x="0" y="3666744"/>
                </a:lnTo>
                <a:close/>
              </a:path>
            </a:pathLst>
          </a:custGeom>
          <a:ln w="3048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347" y="3483971"/>
            <a:ext cx="1027938" cy="38176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202" y="3480935"/>
            <a:ext cx="1027938" cy="433565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4316158" y="3503783"/>
            <a:ext cx="954405" cy="307975"/>
          </a:xfrm>
          <a:custGeom>
            <a:avLst/>
            <a:gdLst/>
            <a:ahLst/>
            <a:cxnLst/>
            <a:rect l="l" t="t" r="r" b="b"/>
            <a:pathLst>
              <a:path w="954404" h="307975">
                <a:moveTo>
                  <a:pt x="954024" y="0"/>
                </a:moveTo>
                <a:lnTo>
                  <a:pt x="0" y="0"/>
                </a:lnTo>
                <a:lnTo>
                  <a:pt x="0" y="307848"/>
                </a:lnTo>
                <a:lnTo>
                  <a:pt x="954024" y="307848"/>
                </a:lnTo>
                <a:lnTo>
                  <a:pt x="954024" y="0"/>
                </a:lnTo>
                <a:close/>
              </a:path>
            </a:pathLst>
          </a:custGeom>
          <a:solidFill>
            <a:srgbClr val="6F39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16158" y="3503783"/>
            <a:ext cx="954405" cy="307975"/>
          </a:xfrm>
          <a:custGeom>
            <a:avLst/>
            <a:gdLst/>
            <a:ahLst/>
            <a:cxnLst/>
            <a:rect l="l" t="t" r="r" b="b"/>
            <a:pathLst>
              <a:path w="954404" h="307975">
                <a:moveTo>
                  <a:pt x="0" y="307848"/>
                </a:moveTo>
                <a:lnTo>
                  <a:pt x="954024" y="307848"/>
                </a:lnTo>
                <a:lnTo>
                  <a:pt x="954024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ln w="1524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395154" y="3533754"/>
            <a:ext cx="77914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MAGNET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732466" y="2529959"/>
            <a:ext cx="765810" cy="433705"/>
            <a:chOff x="2977895" y="2901708"/>
            <a:chExt cx="765810" cy="433705"/>
          </a:xfrm>
        </p:grpSpPr>
        <p:pic>
          <p:nvPicPr>
            <p:cNvPr id="42" name="object 4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039" y="2904744"/>
              <a:ext cx="756665" cy="38176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7895" y="2901708"/>
              <a:ext cx="756666" cy="43356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006851" y="2924556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682751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82751" y="307848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1392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006851" y="2924556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0" y="307848"/>
                  </a:moveTo>
                  <a:lnTo>
                    <a:pt x="682751" y="307848"/>
                  </a:lnTo>
                  <a:lnTo>
                    <a:pt x="68275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3840797" y="2581838"/>
            <a:ext cx="51562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MVTX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7932612" y="3642479"/>
            <a:ext cx="668655" cy="433705"/>
            <a:chOff x="7178040" y="4014228"/>
            <a:chExt cx="668655" cy="433705"/>
          </a:xfrm>
        </p:grpSpPr>
        <p:pic>
          <p:nvPicPr>
            <p:cNvPr id="48" name="object 48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0232" y="4017263"/>
              <a:ext cx="656081" cy="38176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8040" y="4014228"/>
              <a:ext cx="665226" cy="43356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7210044" y="4037075"/>
              <a:ext cx="582295" cy="307975"/>
            </a:xfrm>
            <a:custGeom>
              <a:avLst/>
              <a:gdLst/>
              <a:ahLst/>
              <a:cxnLst/>
              <a:rect l="l" t="t" r="r" b="b"/>
              <a:pathLst>
                <a:path w="582295" h="307975">
                  <a:moveTo>
                    <a:pt x="582168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582168" y="307848"/>
                  </a:lnTo>
                  <a:lnTo>
                    <a:pt x="582168" y="0"/>
                  </a:lnTo>
                  <a:close/>
                </a:path>
              </a:pathLst>
            </a:custGeom>
            <a:solidFill>
              <a:srgbClr val="D0C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210044" y="4037075"/>
              <a:ext cx="582295" cy="307975"/>
            </a:xfrm>
            <a:custGeom>
              <a:avLst/>
              <a:gdLst/>
              <a:ahLst/>
              <a:cxnLst/>
              <a:rect l="l" t="t" r="r" b="b"/>
              <a:pathLst>
                <a:path w="582295" h="307975">
                  <a:moveTo>
                    <a:pt x="0" y="307848"/>
                  </a:moveTo>
                  <a:lnTo>
                    <a:pt x="582168" y="307848"/>
                  </a:lnTo>
                  <a:lnTo>
                    <a:pt x="582168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8042466" y="3695552"/>
            <a:ext cx="41719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INTT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585394" y="832223"/>
            <a:ext cx="628650" cy="433705"/>
            <a:chOff x="5830823" y="1203972"/>
            <a:chExt cx="628650" cy="433705"/>
          </a:xfrm>
        </p:grpSpPr>
        <p:pic>
          <p:nvPicPr>
            <p:cNvPr id="54" name="object 54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9967" y="1207008"/>
              <a:ext cx="619506" cy="38176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0823" y="1203972"/>
              <a:ext cx="628650" cy="43356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859779" y="1226820"/>
              <a:ext cx="546100" cy="307975"/>
            </a:xfrm>
            <a:custGeom>
              <a:avLst/>
              <a:gdLst/>
              <a:ahLst/>
              <a:cxnLst/>
              <a:rect l="l" t="t" r="r" b="b"/>
              <a:pathLst>
                <a:path w="546100" h="307975">
                  <a:moveTo>
                    <a:pt x="545591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545591" y="307848"/>
                  </a:lnTo>
                  <a:lnTo>
                    <a:pt x="545591" y="0"/>
                  </a:lnTo>
                  <a:close/>
                </a:path>
              </a:pathLst>
            </a:custGeom>
            <a:solidFill>
              <a:srgbClr val="A143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859779" y="1226820"/>
              <a:ext cx="546100" cy="307975"/>
            </a:xfrm>
            <a:custGeom>
              <a:avLst/>
              <a:gdLst/>
              <a:ahLst/>
              <a:cxnLst/>
              <a:rect l="l" t="t" r="r" b="b"/>
              <a:pathLst>
                <a:path w="546100" h="307975">
                  <a:moveTo>
                    <a:pt x="0" y="307848"/>
                  </a:moveTo>
                  <a:lnTo>
                    <a:pt x="545591" y="307848"/>
                  </a:lnTo>
                  <a:lnTo>
                    <a:pt x="54559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3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6694362" y="884407"/>
            <a:ext cx="38163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TPC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8679372" y="1914238"/>
            <a:ext cx="805815" cy="431165"/>
            <a:chOff x="7924800" y="2285987"/>
            <a:chExt cx="805815" cy="431165"/>
          </a:xfrm>
        </p:grpSpPr>
        <p:pic>
          <p:nvPicPr>
            <p:cNvPr id="60" name="object 60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944" y="2285999"/>
              <a:ext cx="796290" cy="38176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4800" y="2285987"/>
              <a:ext cx="799338" cy="430542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953755" y="2305811"/>
              <a:ext cx="722630" cy="307975"/>
            </a:xfrm>
            <a:custGeom>
              <a:avLst/>
              <a:gdLst/>
              <a:ahLst/>
              <a:cxnLst/>
              <a:rect l="l" t="t" r="r" b="b"/>
              <a:pathLst>
                <a:path w="722629" h="307975">
                  <a:moveTo>
                    <a:pt x="722376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722376" y="307848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548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953755" y="2305811"/>
              <a:ext cx="722630" cy="307975"/>
            </a:xfrm>
            <a:custGeom>
              <a:avLst/>
              <a:gdLst/>
              <a:ahLst/>
              <a:cxnLst/>
              <a:rect l="l" t="t" r="r" b="b"/>
              <a:pathLst>
                <a:path w="722629" h="307975">
                  <a:moveTo>
                    <a:pt x="0" y="307848"/>
                  </a:moveTo>
                  <a:lnTo>
                    <a:pt x="722376" y="307848"/>
                  </a:lnTo>
                  <a:lnTo>
                    <a:pt x="722376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8787321" y="1963983"/>
            <a:ext cx="55245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EMCal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170355" y="887087"/>
            <a:ext cx="708025" cy="433705"/>
            <a:chOff x="7415783" y="1258836"/>
            <a:chExt cx="708025" cy="433705"/>
          </a:xfrm>
        </p:grpSpPr>
        <p:pic>
          <p:nvPicPr>
            <p:cNvPr id="66" name="object 66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4927" y="1261872"/>
              <a:ext cx="698753" cy="38176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5783" y="1258836"/>
              <a:ext cx="704850" cy="433565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7444739" y="1281684"/>
              <a:ext cx="624840" cy="307975"/>
            </a:xfrm>
            <a:custGeom>
              <a:avLst/>
              <a:gdLst/>
              <a:ahLst/>
              <a:cxnLst/>
              <a:rect l="l" t="t" r="r" b="b"/>
              <a:pathLst>
                <a:path w="624840" h="307975">
                  <a:moveTo>
                    <a:pt x="624840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24840" y="307848"/>
                  </a:lnTo>
                  <a:lnTo>
                    <a:pt x="624840" y="0"/>
                  </a:lnTo>
                  <a:close/>
                </a:path>
              </a:pathLst>
            </a:custGeom>
            <a:solidFill>
              <a:srgbClr val="5297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444739" y="1281684"/>
              <a:ext cx="624840" cy="307975"/>
            </a:xfrm>
            <a:custGeom>
              <a:avLst/>
              <a:gdLst/>
              <a:ahLst/>
              <a:cxnLst/>
              <a:rect l="l" t="t" r="r" b="b"/>
              <a:pathLst>
                <a:path w="624840" h="307975">
                  <a:moveTo>
                    <a:pt x="0" y="307848"/>
                  </a:moveTo>
                  <a:lnTo>
                    <a:pt x="624840" y="307848"/>
                  </a:lnTo>
                  <a:lnTo>
                    <a:pt x="624840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3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8278940" y="938382"/>
            <a:ext cx="45910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iHCal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6283642" y="3864958"/>
            <a:ext cx="765810" cy="431165"/>
            <a:chOff x="5529071" y="4236707"/>
            <a:chExt cx="765810" cy="431165"/>
          </a:xfrm>
        </p:grpSpPr>
        <p:pic>
          <p:nvPicPr>
            <p:cNvPr id="72" name="object 7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8215" y="4236719"/>
              <a:ext cx="756665" cy="38176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9071" y="4236707"/>
              <a:ext cx="762762" cy="43054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5558027" y="4256531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682751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82751" y="307848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8E93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558027" y="4256531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0" y="307848"/>
                  </a:moveTo>
                  <a:lnTo>
                    <a:pt x="682751" y="307848"/>
                  </a:lnTo>
                  <a:lnTo>
                    <a:pt x="68275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6391086" y="3915973"/>
            <a:ext cx="51625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oHCal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5070539" y="810862"/>
            <a:ext cx="729615" cy="431165"/>
            <a:chOff x="4315967" y="1182611"/>
            <a:chExt cx="729615" cy="431165"/>
          </a:xfrm>
        </p:grpSpPr>
        <p:pic>
          <p:nvPicPr>
            <p:cNvPr id="78" name="object 78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8159" y="1182624"/>
              <a:ext cx="717041" cy="38176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5967" y="1182611"/>
              <a:ext cx="726186" cy="43054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4347971" y="1202436"/>
              <a:ext cx="643255" cy="307975"/>
            </a:xfrm>
            <a:custGeom>
              <a:avLst/>
              <a:gdLst/>
              <a:ahLst/>
              <a:cxnLst/>
              <a:rect l="l" t="t" r="r" b="b"/>
              <a:pathLst>
                <a:path w="643254" h="307975">
                  <a:moveTo>
                    <a:pt x="643127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43127" y="307848"/>
                  </a:lnTo>
                  <a:lnTo>
                    <a:pt x="643127" y="0"/>
                  </a:lnTo>
                  <a:close/>
                </a:path>
              </a:pathLst>
            </a:custGeom>
            <a:solidFill>
              <a:srgbClr val="9B9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347971" y="1202436"/>
              <a:ext cx="643255" cy="307975"/>
            </a:xfrm>
            <a:custGeom>
              <a:avLst/>
              <a:gdLst/>
              <a:ahLst/>
              <a:cxnLst/>
              <a:rect l="l" t="t" r="r" b="b"/>
              <a:pathLst>
                <a:path w="643254" h="307975">
                  <a:moveTo>
                    <a:pt x="0" y="307848"/>
                  </a:moveTo>
                  <a:lnTo>
                    <a:pt x="643127" y="307848"/>
                  </a:lnTo>
                  <a:lnTo>
                    <a:pt x="643127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5179505" y="860658"/>
            <a:ext cx="478790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sEPD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8804340" y="2472022"/>
            <a:ext cx="668655" cy="431165"/>
            <a:chOff x="8049768" y="2843771"/>
            <a:chExt cx="668655" cy="431165"/>
          </a:xfrm>
        </p:grpSpPr>
        <p:pic>
          <p:nvPicPr>
            <p:cNvPr id="84" name="object 84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912" y="2846832"/>
              <a:ext cx="659129" cy="38176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9768" y="2843771"/>
              <a:ext cx="662177" cy="430542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8078724" y="2866644"/>
              <a:ext cx="585470" cy="307975"/>
            </a:xfrm>
            <a:custGeom>
              <a:avLst/>
              <a:gdLst/>
              <a:ahLst/>
              <a:cxnLst/>
              <a:rect l="l" t="t" r="r" b="b"/>
              <a:pathLst>
                <a:path w="585470" h="307975">
                  <a:moveTo>
                    <a:pt x="585216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585216" y="307848"/>
                  </a:lnTo>
                  <a:lnTo>
                    <a:pt x="585216" y="0"/>
                  </a:lnTo>
                  <a:close/>
                </a:path>
              </a:pathLst>
            </a:custGeom>
            <a:solidFill>
              <a:srgbClr val="A02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078724" y="2866644"/>
              <a:ext cx="585470" cy="307975"/>
            </a:xfrm>
            <a:custGeom>
              <a:avLst/>
              <a:gdLst/>
              <a:ahLst/>
              <a:cxnLst/>
              <a:rect l="l" t="t" r="r" b="b"/>
              <a:pathLst>
                <a:path w="585470" h="307975">
                  <a:moveTo>
                    <a:pt x="0" y="307848"/>
                  </a:moveTo>
                  <a:lnTo>
                    <a:pt x="585216" y="307848"/>
                  </a:lnTo>
                  <a:lnTo>
                    <a:pt x="585216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3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8912669" y="2523596"/>
            <a:ext cx="415290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MBD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90" name="object 90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819" y="2353162"/>
            <a:ext cx="1917953" cy="1588770"/>
          </a:xfrm>
          <a:prstGeom prst="rect">
            <a:avLst/>
          </a:prstGeom>
        </p:spPr>
      </p:pic>
      <p:sp>
        <p:nvSpPr>
          <p:cNvPr id="91" name="object 91"/>
          <p:cNvSpPr/>
          <p:nvPr/>
        </p:nvSpPr>
        <p:spPr>
          <a:xfrm>
            <a:off x="6180900" y="2364719"/>
            <a:ext cx="1781810" cy="1454785"/>
          </a:xfrm>
          <a:custGeom>
            <a:avLst/>
            <a:gdLst/>
            <a:ahLst/>
            <a:cxnLst/>
            <a:rect l="l" t="t" r="r" b="b"/>
            <a:pathLst>
              <a:path w="1781809" h="1454785">
                <a:moveTo>
                  <a:pt x="1715686" y="1414617"/>
                </a:moveTo>
                <a:lnTo>
                  <a:pt x="1698371" y="1435861"/>
                </a:lnTo>
                <a:lnTo>
                  <a:pt x="1781555" y="1454403"/>
                </a:lnTo>
                <a:lnTo>
                  <a:pt x="1767213" y="1422653"/>
                </a:lnTo>
                <a:lnTo>
                  <a:pt x="1725549" y="1422653"/>
                </a:lnTo>
                <a:lnTo>
                  <a:pt x="1715686" y="1414617"/>
                </a:lnTo>
                <a:close/>
              </a:path>
              <a:path w="1781809" h="1454785">
                <a:moveTo>
                  <a:pt x="1729145" y="1398104"/>
                </a:moveTo>
                <a:lnTo>
                  <a:pt x="1715686" y="1414617"/>
                </a:lnTo>
                <a:lnTo>
                  <a:pt x="1725549" y="1422653"/>
                </a:lnTo>
                <a:lnTo>
                  <a:pt x="1739011" y="1406143"/>
                </a:lnTo>
                <a:lnTo>
                  <a:pt x="1729145" y="1398104"/>
                </a:lnTo>
                <a:close/>
              </a:path>
              <a:path w="1781809" h="1454785">
                <a:moveTo>
                  <a:pt x="1746503" y="1376806"/>
                </a:moveTo>
                <a:lnTo>
                  <a:pt x="1729145" y="1398104"/>
                </a:lnTo>
                <a:lnTo>
                  <a:pt x="1739011" y="1406143"/>
                </a:lnTo>
                <a:lnTo>
                  <a:pt x="1725549" y="1422653"/>
                </a:lnTo>
                <a:lnTo>
                  <a:pt x="1767213" y="1422653"/>
                </a:lnTo>
                <a:lnTo>
                  <a:pt x="1746503" y="1376806"/>
                </a:lnTo>
                <a:close/>
              </a:path>
              <a:path w="1781809" h="1454785">
                <a:moveTo>
                  <a:pt x="13462" y="0"/>
                </a:moveTo>
                <a:lnTo>
                  <a:pt x="0" y="16509"/>
                </a:lnTo>
                <a:lnTo>
                  <a:pt x="1715686" y="1414617"/>
                </a:lnTo>
                <a:lnTo>
                  <a:pt x="1729145" y="1398104"/>
                </a:lnTo>
                <a:lnTo>
                  <a:pt x="13462" y="0"/>
                </a:lnTo>
                <a:close/>
              </a:path>
            </a:pathLst>
          </a:custGeom>
          <a:solidFill>
            <a:srgbClr val="EAE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59" y="2350127"/>
            <a:ext cx="1728977" cy="479285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4444175" y="2362560"/>
            <a:ext cx="1593215" cy="365760"/>
          </a:xfrm>
          <a:custGeom>
            <a:avLst/>
            <a:gdLst/>
            <a:ahLst/>
            <a:cxnLst/>
            <a:rect l="l" t="t" r="r" b="b"/>
            <a:pathLst>
              <a:path w="1593214" h="365760">
                <a:moveTo>
                  <a:pt x="66801" y="290829"/>
                </a:moveTo>
                <a:lnTo>
                  <a:pt x="0" y="343788"/>
                </a:lnTo>
                <a:lnTo>
                  <a:pt x="82423" y="365505"/>
                </a:lnTo>
                <a:lnTo>
                  <a:pt x="77348" y="341249"/>
                </a:lnTo>
                <a:lnTo>
                  <a:pt x="64388" y="341249"/>
                </a:lnTo>
                <a:lnTo>
                  <a:pt x="59944" y="320293"/>
                </a:lnTo>
                <a:lnTo>
                  <a:pt x="72418" y="317680"/>
                </a:lnTo>
                <a:lnTo>
                  <a:pt x="66801" y="290829"/>
                </a:lnTo>
                <a:close/>
              </a:path>
              <a:path w="1593214" h="365760">
                <a:moveTo>
                  <a:pt x="72418" y="317680"/>
                </a:moveTo>
                <a:lnTo>
                  <a:pt x="59944" y="320293"/>
                </a:lnTo>
                <a:lnTo>
                  <a:pt x="64388" y="341249"/>
                </a:lnTo>
                <a:lnTo>
                  <a:pt x="76804" y="338646"/>
                </a:lnTo>
                <a:lnTo>
                  <a:pt x="72418" y="317680"/>
                </a:lnTo>
                <a:close/>
              </a:path>
              <a:path w="1593214" h="365760">
                <a:moveTo>
                  <a:pt x="76804" y="338646"/>
                </a:moveTo>
                <a:lnTo>
                  <a:pt x="64388" y="341249"/>
                </a:lnTo>
                <a:lnTo>
                  <a:pt x="77348" y="341249"/>
                </a:lnTo>
                <a:lnTo>
                  <a:pt x="76804" y="338646"/>
                </a:lnTo>
                <a:close/>
              </a:path>
              <a:path w="1593214" h="365760">
                <a:moveTo>
                  <a:pt x="1588516" y="0"/>
                </a:moveTo>
                <a:lnTo>
                  <a:pt x="72418" y="317680"/>
                </a:lnTo>
                <a:lnTo>
                  <a:pt x="76804" y="338646"/>
                </a:lnTo>
                <a:lnTo>
                  <a:pt x="1592834" y="20827"/>
                </a:lnTo>
                <a:lnTo>
                  <a:pt x="1588516" y="0"/>
                </a:lnTo>
                <a:close/>
              </a:path>
            </a:pathLst>
          </a:custGeom>
          <a:solidFill>
            <a:srgbClr val="13921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4" name="object 94"/>
          <p:cNvPicPr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626" y="3950302"/>
            <a:ext cx="1040129" cy="220230"/>
          </a:xfrm>
          <a:prstGeom prst="rect">
            <a:avLst/>
          </a:prstGeom>
        </p:spPr>
      </p:pic>
      <p:sp>
        <p:nvSpPr>
          <p:cNvPr id="95" name="object 95"/>
          <p:cNvSpPr/>
          <p:nvPr/>
        </p:nvSpPr>
        <p:spPr>
          <a:xfrm>
            <a:off x="5406454" y="4008353"/>
            <a:ext cx="906144" cy="115570"/>
          </a:xfrm>
          <a:custGeom>
            <a:avLst/>
            <a:gdLst/>
            <a:ahLst/>
            <a:cxnLst/>
            <a:rect l="l" t="t" r="r" b="b"/>
            <a:pathLst>
              <a:path w="906145" h="115570">
                <a:moveTo>
                  <a:pt x="828962" y="27311"/>
                </a:moveTo>
                <a:lnTo>
                  <a:pt x="0" y="94234"/>
                </a:lnTo>
                <a:lnTo>
                  <a:pt x="1777" y="115570"/>
                </a:lnTo>
                <a:lnTo>
                  <a:pt x="830674" y="48642"/>
                </a:lnTo>
                <a:lnTo>
                  <a:pt x="828962" y="27311"/>
                </a:lnTo>
                <a:close/>
              </a:path>
              <a:path w="906145" h="115570">
                <a:moveTo>
                  <a:pt x="891916" y="26289"/>
                </a:moveTo>
                <a:lnTo>
                  <a:pt x="841628" y="26289"/>
                </a:lnTo>
                <a:lnTo>
                  <a:pt x="843279" y="47625"/>
                </a:lnTo>
                <a:lnTo>
                  <a:pt x="830674" y="48642"/>
                </a:lnTo>
                <a:lnTo>
                  <a:pt x="832865" y="75946"/>
                </a:lnTo>
                <a:lnTo>
                  <a:pt x="905763" y="31877"/>
                </a:lnTo>
                <a:lnTo>
                  <a:pt x="891916" y="26289"/>
                </a:lnTo>
                <a:close/>
              </a:path>
              <a:path w="906145" h="115570">
                <a:moveTo>
                  <a:pt x="841628" y="26289"/>
                </a:moveTo>
                <a:lnTo>
                  <a:pt x="828962" y="27311"/>
                </a:lnTo>
                <a:lnTo>
                  <a:pt x="830674" y="48642"/>
                </a:lnTo>
                <a:lnTo>
                  <a:pt x="843279" y="47625"/>
                </a:lnTo>
                <a:lnTo>
                  <a:pt x="841628" y="26289"/>
                </a:lnTo>
                <a:close/>
              </a:path>
              <a:path w="906145" h="115570">
                <a:moveTo>
                  <a:pt x="826769" y="0"/>
                </a:moveTo>
                <a:lnTo>
                  <a:pt x="828962" y="27311"/>
                </a:lnTo>
                <a:lnTo>
                  <a:pt x="841628" y="26289"/>
                </a:lnTo>
                <a:lnTo>
                  <a:pt x="891916" y="26289"/>
                </a:lnTo>
                <a:lnTo>
                  <a:pt x="826769" y="0"/>
                </a:lnTo>
                <a:close/>
              </a:path>
            </a:pathLst>
          </a:custGeom>
          <a:solidFill>
            <a:srgbClr val="6166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6" name="object 96"/>
          <p:cNvPicPr/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539" y="3078586"/>
            <a:ext cx="214109" cy="549401"/>
          </a:xfrm>
          <a:prstGeom prst="rect">
            <a:avLst/>
          </a:prstGeom>
        </p:spPr>
      </p:pic>
      <p:sp>
        <p:nvSpPr>
          <p:cNvPr id="97" name="object 97"/>
          <p:cNvSpPr/>
          <p:nvPr/>
        </p:nvSpPr>
        <p:spPr>
          <a:xfrm>
            <a:off x="4746689" y="3091540"/>
            <a:ext cx="76200" cy="415290"/>
          </a:xfrm>
          <a:custGeom>
            <a:avLst/>
            <a:gdLst/>
            <a:ahLst/>
            <a:cxnLst/>
            <a:rect l="l" t="t" r="r" b="b"/>
            <a:pathLst>
              <a:path w="76200" h="415289">
                <a:moveTo>
                  <a:pt x="0" y="336423"/>
                </a:moveTo>
                <a:lnTo>
                  <a:pt x="32766" y="415036"/>
                </a:lnTo>
                <a:lnTo>
                  <a:pt x="69768" y="352425"/>
                </a:lnTo>
                <a:lnTo>
                  <a:pt x="47752" y="352425"/>
                </a:lnTo>
                <a:lnTo>
                  <a:pt x="26543" y="351028"/>
                </a:lnTo>
                <a:lnTo>
                  <a:pt x="27414" y="338345"/>
                </a:lnTo>
                <a:lnTo>
                  <a:pt x="0" y="336423"/>
                </a:lnTo>
                <a:close/>
              </a:path>
              <a:path w="76200" h="415289">
                <a:moveTo>
                  <a:pt x="27414" y="338345"/>
                </a:moveTo>
                <a:lnTo>
                  <a:pt x="26543" y="351028"/>
                </a:lnTo>
                <a:lnTo>
                  <a:pt x="47752" y="352425"/>
                </a:lnTo>
                <a:lnTo>
                  <a:pt x="48622" y="339832"/>
                </a:lnTo>
                <a:lnTo>
                  <a:pt x="27414" y="338345"/>
                </a:lnTo>
                <a:close/>
              </a:path>
              <a:path w="76200" h="415289">
                <a:moveTo>
                  <a:pt x="48622" y="339832"/>
                </a:moveTo>
                <a:lnTo>
                  <a:pt x="47752" y="352425"/>
                </a:lnTo>
                <a:lnTo>
                  <a:pt x="69768" y="352425"/>
                </a:lnTo>
                <a:lnTo>
                  <a:pt x="76073" y="341757"/>
                </a:lnTo>
                <a:lnTo>
                  <a:pt x="48622" y="339832"/>
                </a:lnTo>
                <a:close/>
              </a:path>
              <a:path w="76200" h="415289">
                <a:moveTo>
                  <a:pt x="50673" y="0"/>
                </a:moveTo>
                <a:lnTo>
                  <a:pt x="27414" y="338345"/>
                </a:lnTo>
                <a:lnTo>
                  <a:pt x="48622" y="339832"/>
                </a:lnTo>
                <a:lnTo>
                  <a:pt x="72009" y="1524"/>
                </a:lnTo>
                <a:lnTo>
                  <a:pt x="50673" y="0"/>
                </a:lnTo>
                <a:close/>
              </a:path>
            </a:pathLst>
          </a:custGeom>
          <a:solidFill>
            <a:srgbClr val="DA9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8" name="object 98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435" y="2712826"/>
            <a:ext cx="436625" cy="576834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8824405" y="2802742"/>
            <a:ext cx="300990" cy="441325"/>
          </a:xfrm>
          <a:custGeom>
            <a:avLst/>
            <a:gdLst/>
            <a:ahLst/>
            <a:cxnLst/>
            <a:rect l="l" t="t" r="r" b="b"/>
            <a:pathLst>
              <a:path w="300990" h="441325">
                <a:moveTo>
                  <a:pt x="249589" y="57276"/>
                </a:moveTo>
                <a:lnTo>
                  <a:pt x="0" y="429006"/>
                </a:lnTo>
                <a:lnTo>
                  <a:pt x="17780" y="440944"/>
                </a:lnTo>
                <a:lnTo>
                  <a:pt x="267387" y="69188"/>
                </a:lnTo>
                <a:lnTo>
                  <a:pt x="249589" y="57276"/>
                </a:lnTo>
                <a:close/>
              </a:path>
              <a:path w="300990" h="441325">
                <a:moveTo>
                  <a:pt x="295016" y="46736"/>
                </a:moveTo>
                <a:lnTo>
                  <a:pt x="256667" y="46736"/>
                </a:lnTo>
                <a:lnTo>
                  <a:pt x="274447" y="58674"/>
                </a:lnTo>
                <a:lnTo>
                  <a:pt x="267387" y="69188"/>
                </a:lnTo>
                <a:lnTo>
                  <a:pt x="290195" y="84455"/>
                </a:lnTo>
                <a:lnTo>
                  <a:pt x="295016" y="46736"/>
                </a:lnTo>
                <a:close/>
              </a:path>
              <a:path w="300990" h="441325">
                <a:moveTo>
                  <a:pt x="256667" y="46736"/>
                </a:moveTo>
                <a:lnTo>
                  <a:pt x="249589" y="57276"/>
                </a:lnTo>
                <a:lnTo>
                  <a:pt x="267387" y="69188"/>
                </a:lnTo>
                <a:lnTo>
                  <a:pt x="274447" y="58674"/>
                </a:lnTo>
                <a:lnTo>
                  <a:pt x="256667" y="46736"/>
                </a:lnTo>
                <a:close/>
              </a:path>
              <a:path w="300990" h="441325">
                <a:moveTo>
                  <a:pt x="300990" y="0"/>
                </a:moveTo>
                <a:lnTo>
                  <a:pt x="226822" y="42037"/>
                </a:lnTo>
                <a:lnTo>
                  <a:pt x="249589" y="57276"/>
                </a:lnTo>
                <a:lnTo>
                  <a:pt x="256667" y="46736"/>
                </a:lnTo>
                <a:lnTo>
                  <a:pt x="295016" y="46736"/>
                </a:lnTo>
                <a:lnTo>
                  <a:pt x="300990" y="0"/>
                </a:lnTo>
                <a:close/>
              </a:path>
            </a:pathLst>
          </a:custGeom>
          <a:solidFill>
            <a:srgbClr val="7915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0" name="object 100"/>
          <p:cNvPicPr/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050" y="2170295"/>
            <a:ext cx="887729" cy="497573"/>
          </a:xfrm>
          <a:prstGeom prst="rect">
            <a:avLst/>
          </a:prstGeom>
        </p:spPr>
      </p:pic>
      <p:sp>
        <p:nvSpPr>
          <p:cNvPr id="101" name="object 101"/>
          <p:cNvSpPr/>
          <p:nvPr/>
        </p:nvSpPr>
        <p:spPr>
          <a:xfrm>
            <a:off x="8036243" y="2258166"/>
            <a:ext cx="752475" cy="364490"/>
          </a:xfrm>
          <a:custGeom>
            <a:avLst/>
            <a:gdLst/>
            <a:ahLst/>
            <a:cxnLst/>
            <a:rect l="l" t="t" r="r" b="b"/>
            <a:pathLst>
              <a:path w="752475" h="364489">
                <a:moveTo>
                  <a:pt x="678828" y="24812"/>
                </a:moveTo>
                <a:lnTo>
                  <a:pt x="0" y="344805"/>
                </a:lnTo>
                <a:lnTo>
                  <a:pt x="9144" y="364109"/>
                </a:lnTo>
                <a:lnTo>
                  <a:pt x="687937" y="44133"/>
                </a:lnTo>
                <a:lnTo>
                  <a:pt x="678828" y="24812"/>
                </a:lnTo>
                <a:close/>
              </a:path>
              <a:path w="752475" h="364489">
                <a:moveTo>
                  <a:pt x="738552" y="19431"/>
                </a:moveTo>
                <a:lnTo>
                  <a:pt x="690245" y="19431"/>
                </a:lnTo>
                <a:lnTo>
                  <a:pt x="699388" y="38735"/>
                </a:lnTo>
                <a:lnTo>
                  <a:pt x="687937" y="44133"/>
                </a:lnTo>
                <a:lnTo>
                  <a:pt x="699643" y="68961"/>
                </a:lnTo>
                <a:lnTo>
                  <a:pt x="738552" y="19431"/>
                </a:lnTo>
                <a:close/>
              </a:path>
              <a:path w="752475" h="364489">
                <a:moveTo>
                  <a:pt x="690245" y="19431"/>
                </a:moveTo>
                <a:lnTo>
                  <a:pt x="678828" y="24812"/>
                </a:lnTo>
                <a:lnTo>
                  <a:pt x="687937" y="44133"/>
                </a:lnTo>
                <a:lnTo>
                  <a:pt x="699388" y="38735"/>
                </a:lnTo>
                <a:lnTo>
                  <a:pt x="690245" y="19431"/>
                </a:lnTo>
                <a:close/>
              </a:path>
              <a:path w="752475" h="364489">
                <a:moveTo>
                  <a:pt x="667130" y="0"/>
                </a:moveTo>
                <a:lnTo>
                  <a:pt x="678828" y="24812"/>
                </a:lnTo>
                <a:lnTo>
                  <a:pt x="690245" y="19431"/>
                </a:lnTo>
                <a:lnTo>
                  <a:pt x="738552" y="19431"/>
                </a:lnTo>
                <a:lnTo>
                  <a:pt x="752221" y="2032"/>
                </a:lnTo>
                <a:lnTo>
                  <a:pt x="667130" y="0"/>
                </a:lnTo>
                <a:close/>
              </a:path>
            </a:pathLst>
          </a:custGeom>
          <a:solidFill>
            <a:srgbClr val="0D5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" name="object 102"/>
          <p:cNvPicPr/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338" y="1127866"/>
            <a:ext cx="238518" cy="558546"/>
          </a:xfrm>
          <a:prstGeom prst="rect">
            <a:avLst/>
          </a:prstGeom>
        </p:spPr>
      </p:pic>
      <p:sp>
        <p:nvSpPr>
          <p:cNvPr id="103" name="object 103"/>
          <p:cNvSpPr/>
          <p:nvPr/>
        </p:nvSpPr>
        <p:spPr>
          <a:xfrm>
            <a:off x="8492046" y="1217782"/>
            <a:ext cx="122555" cy="422909"/>
          </a:xfrm>
          <a:custGeom>
            <a:avLst/>
            <a:gdLst/>
            <a:ahLst/>
            <a:cxnLst/>
            <a:rect l="l" t="t" r="r" b="b"/>
            <a:pathLst>
              <a:path w="122554" h="422910">
                <a:moveTo>
                  <a:pt x="47629" y="72227"/>
                </a:moveTo>
                <a:lnTo>
                  <a:pt x="26811" y="76739"/>
                </a:lnTo>
                <a:lnTo>
                  <a:pt x="101219" y="422909"/>
                </a:lnTo>
                <a:lnTo>
                  <a:pt x="122174" y="418464"/>
                </a:lnTo>
                <a:lnTo>
                  <a:pt x="47629" y="72227"/>
                </a:lnTo>
                <a:close/>
              </a:path>
              <a:path w="122554" h="422910">
                <a:moveTo>
                  <a:pt x="21208" y="0"/>
                </a:moveTo>
                <a:lnTo>
                  <a:pt x="0" y="82550"/>
                </a:lnTo>
                <a:lnTo>
                  <a:pt x="26811" y="76739"/>
                </a:lnTo>
                <a:lnTo>
                  <a:pt x="24129" y="64262"/>
                </a:lnTo>
                <a:lnTo>
                  <a:pt x="44957" y="59816"/>
                </a:lnTo>
                <a:lnTo>
                  <a:pt x="69131" y="59816"/>
                </a:lnTo>
                <a:lnTo>
                  <a:pt x="21208" y="0"/>
                </a:lnTo>
                <a:close/>
              </a:path>
              <a:path w="122554" h="422910">
                <a:moveTo>
                  <a:pt x="44957" y="59816"/>
                </a:moveTo>
                <a:lnTo>
                  <a:pt x="24129" y="64262"/>
                </a:lnTo>
                <a:lnTo>
                  <a:pt x="26811" y="76739"/>
                </a:lnTo>
                <a:lnTo>
                  <a:pt x="47629" y="72227"/>
                </a:lnTo>
                <a:lnTo>
                  <a:pt x="44957" y="59816"/>
                </a:lnTo>
                <a:close/>
              </a:path>
              <a:path w="122554" h="422910">
                <a:moveTo>
                  <a:pt x="69131" y="59816"/>
                </a:moveTo>
                <a:lnTo>
                  <a:pt x="44957" y="59816"/>
                </a:lnTo>
                <a:lnTo>
                  <a:pt x="47629" y="72227"/>
                </a:lnTo>
                <a:lnTo>
                  <a:pt x="74422" y="66420"/>
                </a:lnTo>
                <a:lnTo>
                  <a:pt x="69131" y="5981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object 104"/>
          <p:cNvPicPr/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387" y="1073002"/>
            <a:ext cx="869441" cy="1009650"/>
          </a:xfrm>
          <a:prstGeom prst="rect">
            <a:avLst/>
          </a:prstGeom>
        </p:spPr>
      </p:pic>
      <p:sp>
        <p:nvSpPr>
          <p:cNvPr id="105" name="object 105"/>
          <p:cNvSpPr/>
          <p:nvPr/>
        </p:nvSpPr>
        <p:spPr>
          <a:xfrm>
            <a:off x="6152071" y="1162918"/>
            <a:ext cx="734060" cy="873760"/>
          </a:xfrm>
          <a:custGeom>
            <a:avLst/>
            <a:gdLst/>
            <a:ahLst/>
            <a:cxnLst/>
            <a:rect l="l" t="t" r="r" b="b"/>
            <a:pathLst>
              <a:path w="734060" h="873760">
                <a:moveTo>
                  <a:pt x="676499" y="51656"/>
                </a:moveTo>
                <a:lnTo>
                  <a:pt x="0" y="859917"/>
                </a:lnTo>
                <a:lnTo>
                  <a:pt x="16255" y="873633"/>
                </a:lnTo>
                <a:lnTo>
                  <a:pt x="692822" y="65317"/>
                </a:lnTo>
                <a:lnTo>
                  <a:pt x="676499" y="51656"/>
                </a:lnTo>
                <a:close/>
              </a:path>
              <a:path w="734060" h="873760">
                <a:moveTo>
                  <a:pt x="723603" y="41910"/>
                </a:moveTo>
                <a:lnTo>
                  <a:pt x="684657" y="41910"/>
                </a:lnTo>
                <a:lnTo>
                  <a:pt x="701039" y="55499"/>
                </a:lnTo>
                <a:lnTo>
                  <a:pt x="692822" y="65317"/>
                </a:lnTo>
                <a:lnTo>
                  <a:pt x="713866" y="82931"/>
                </a:lnTo>
                <a:lnTo>
                  <a:pt x="723603" y="41910"/>
                </a:lnTo>
                <a:close/>
              </a:path>
              <a:path w="734060" h="873760">
                <a:moveTo>
                  <a:pt x="684657" y="41910"/>
                </a:moveTo>
                <a:lnTo>
                  <a:pt x="676499" y="51656"/>
                </a:lnTo>
                <a:lnTo>
                  <a:pt x="692822" y="65317"/>
                </a:lnTo>
                <a:lnTo>
                  <a:pt x="701039" y="55499"/>
                </a:lnTo>
                <a:lnTo>
                  <a:pt x="684657" y="41910"/>
                </a:lnTo>
                <a:close/>
              </a:path>
              <a:path w="734060" h="873760">
                <a:moveTo>
                  <a:pt x="733551" y="0"/>
                </a:moveTo>
                <a:lnTo>
                  <a:pt x="655447" y="34036"/>
                </a:lnTo>
                <a:lnTo>
                  <a:pt x="676499" y="51656"/>
                </a:lnTo>
                <a:lnTo>
                  <a:pt x="684657" y="41910"/>
                </a:lnTo>
                <a:lnTo>
                  <a:pt x="723603" y="41910"/>
                </a:lnTo>
                <a:lnTo>
                  <a:pt x="733551" y="0"/>
                </a:lnTo>
                <a:close/>
              </a:path>
            </a:pathLst>
          </a:custGeom>
          <a:solidFill>
            <a:srgbClr val="AF7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6" name="object 106"/>
          <p:cNvPicPr/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579" y="1048618"/>
            <a:ext cx="918210" cy="531113"/>
          </a:xfrm>
          <a:prstGeom prst="rect">
            <a:avLst/>
          </a:prstGeom>
        </p:spPr>
      </p:pic>
      <p:sp>
        <p:nvSpPr>
          <p:cNvPr id="107" name="object 107"/>
          <p:cNvSpPr/>
          <p:nvPr/>
        </p:nvSpPr>
        <p:spPr>
          <a:xfrm>
            <a:off x="4640644" y="1138153"/>
            <a:ext cx="784225" cy="396240"/>
          </a:xfrm>
          <a:custGeom>
            <a:avLst/>
            <a:gdLst/>
            <a:ahLst/>
            <a:cxnLst/>
            <a:rect l="l" t="t" r="r" b="b"/>
            <a:pathLst>
              <a:path w="784225" h="396239">
                <a:moveTo>
                  <a:pt x="711143" y="24545"/>
                </a:moveTo>
                <a:lnTo>
                  <a:pt x="0" y="376555"/>
                </a:lnTo>
                <a:lnTo>
                  <a:pt x="9398" y="395732"/>
                </a:lnTo>
                <a:lnTo>
                  <a:pt x="720633" y="43739"/>
                </a:lnTo>
                <a:lnTo>
                  <a:pt x="711143" y="24545"/>
                </a:lnTo>
                <a:close/>
              </a:path>
              <a:path w="784225" h="396239">
                <a:moveTo>
                  <a:pt x="770096" y="18923"/>
                </a:moveTo>
                <a:lnTo>
                  <a:pt x="722502" y="18923"/>
                </a:lnTo>
                <a:lnTo>
                  <a:pt x="732027" y="38100"/>
                </a:lnTo>
                <a:lnTo>
                  <a:pt x="720633" y="43739"/>
                </a:lnTo>
                <a:lnTo>
                  <a:pt x="732789" y="68325"/>
                </a:lnTo>
                <a:lnTo>
                  <a:pt x="770096" y="18923"/>
                </a:lnTo>
                <a:close/>
              </a:path>
              <a:path w="784225" h="396239">
                <a:moveTo>
                  <a:pt x="722502" y="18923"/>
                </a:moveTo>
                <a:lnTo>
                  <a:pt x="711143" y="24545"/>
                </a:lnTo>
                <a:lnTo>
                  <a:pt x="720633" y="43739"/>
                </a:lnTo>
                <a:lnTo>
                  <a:pt x="732027" y="38100"/>
                </a:lnTo>
                <a:lnTo>
                  <a:pt x="722502" y="18923"/>
                </a:lnTo>
                <a:close/>
              </a:path>
              <a:path w="784225" h="396239">
                <a:moveTo>
                  <a:pt x="699007" y="0"/>
                </a:moveTo>
                <a:lnTo>
                  <a:pt x="711143" y="24545"/>
                </a:lnTo>
                <a:lnTo>
                  <a:pt x="722502" y="18923"/>
                </a:lnTo>
                <a:lnTo>
                  <a:pt x="770096" y="18923"/>
                </a:lnTo>
                <a:lnTo>
                  <a:pt x="784098" y="381"/>
                </a:lnTo>
                <a:lnTo>
                  <a:pt x="699007" y="0"/>
                </a:lnTo>
                <a:close/>
              </a:path>
            </a:pathLst>
          </a:custGeom>
          <a:solidFill>
            <a:srgbClr val="9B9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8" name="object 108"/>
          <p:cNvPicPr/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243" y="3755242"/>
            <a:ext cx="190119" cy="212877"/>
          </a:xfrm>
          <a:prstGeom prst="rect">
            <a:avLst/>
          </a:prstGeom>
        </p:spPr>
      </p:pic>
      <p:sp>
        <p:nvSpPr>
          <p:cNvPr id="109" name="object 109"/>
          <p:cNvSpPr/>
          <p:nvPr/>
        </p:nvSpPr>
        <p:spPr>
          <a:xfrm>
            <a:off x="7669086" y="3766292"/>
            <a:ext cx="292483" cy="442515"/>
          </a:xfrm>
          <a:custGeom>
            <a:avLst/>
            <a:gdLst/>
            <a:ahLst/>
            <a:cxnLst/>
            <a:rect l="l" t="t" r="r" b="b"/>
            <a:pathLst>
              <a:path w="609600" h="944245">
                <a:moveTo>
                  <a:pt x="559034" y="885485"/>
                </a:moveTo>
                <a:lnTo>
                  <a:pt x="535939" y="900302"/>
                </a:lnTo>
                <a:lnTo>
                  <a:pt x="609091" y="943863"/>
                </a:lnTo>
                <a:lnTo>
                  <a:pt x="604022" y="896238"/>
                </a:lnTo>
                <a:lnTo>
                  <a:pt x="565911" y="896238"/>
                </a:lnTo>
                <a:lnTo>
                  <a:pt x="559034" y="885485"/>
                </a:lnTo>
                <a:close/>
              </a:path>
              <a:path w="609600" h="944245">
                <a:moveTo>
                  <a:pt x="576972" y="873977"/>
                </a:moveTo>
                <a:lnTo>
                  <a:pt x="559034" y="885485"/>
                </a:lnTo>
                <a:lnTo>
                  <a:pt x="565911" y="896238"/>
                </a:lnTo>
                <a:lnTo>
                  <a:pt x="583818" y="884681"/>
                </a:lnTo>
                <a:lnTo>
                  <a:pt x="576972" y="873977"/>
                </a:lnTo>
                <a:close/>
              </a:path>
              <a:path w="609600" h="944245">
                <a:moveTo>
                  <a:pt x="600075" y="859154"/>
                </a:moveTo>
                <a:lnTo>
                  <a:pt x="576972" y="873977"/>
                </a:lnTo>
                <a:lnTo>
                  <a:pt x="583818" y="884681"/>
                </a:lnTo>
                <a:lnTo>
                  <a:pt x="565911" y="896238"/>
                </a:lnTo>
                <a:lnTo>
                  <a:pt x="604022" y="896238"/>
                </a:lnTo>
                <a:lnTo>
                  <a:pt x="600075" y="859154"/>
                </a:lnTo>
                <a:close/>
              </a:path>
              <a:path w="609600" h="944245">
                <a:moveTo>
                  <a:pt x="18033" y="0"/>
                </a:moveTo>
                <a:lnTo>
                  <a:pt x="0" y="11429"/>
                </a:lnTo>
                <a:lnTo>
                  <a:pt x="559034" y="885485"/>
                </a:lnTo>
                <a:lnTo>
                  <a:pt x="576972" y="873977"/>
                </a:lnTo>
                <a:lnTo>
                  <a:pt x="18033" y="0"/>
                </a:lnTo>
                <a:close/>
              </a:path>
            </a:pathLst>
          </a:custGeom>
          <a:solidFill>
            <a:srgbClr val="D1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106170" y="751018"/>
            <a:ext cx="3499044" cy="3166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370"/>
              </a:spcBef>
            </a:pPr>
            <a:r>
              <a:rPr sz="2000" spc="-10" dirty="0">
                <a:latin typeface="MS Gothic"/>
                <a:cs typeface="MS Gothic"/>
              </a:rPr>
              <a:t>◙</a:t>
            </a:r>
            <a:r>
              <a:rPr sz="2000" spc="-484" dirty="0">
                <a:latin typeface="MS Gothic"/>
                <a:cs typeface="MS Gothic"/>
              </a:rPr>
              <a:t> </a:t>
            </a:r>
            <a:r>
              <a:rPr sz="1600" dirty="0">
                <a:latin typeface="Arial"/>
                <a:cs typeface="Arial"/>
              </a:rPr>
              <a:t>1.4T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Solenoid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from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BaBar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2335"/>
              </a:lnSpc>
              <a:spcBef>
                <a:spcPts val="240"/>
              </a:spcBef>
            </a:pPr>
            <a:r>
              <a:rPr sz="2000" spc="-10" dirty="0">
                <a:latin typeface="MS Gothic"/>
                <a:cs typeface="MS Gothic"/>
              </a:rPr>
              <a:t>◙</a:t>
            </a:r>
            <a:r>
              <a:rPr sz="2000" spc="-560" dirty="0">
                <a:latin typeface="MS Gothic"/>
                <a:cs typeface="MS Gothic"/>
              </a:rPr>
              <a:t> </a:t>
            </a:r>
            <a:r>
              <a:rPr sz="1600" dirty="0">
                <a:latin typeface="Arial"/>
                <a:cs typeface="Arial"/>
              </a:rPr>
              <a:t>Hermetic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coverage: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1855"/>
              </a:lnSpc>
            </a:pPr>
            <a:r>
              <a:rPr sz="1600" dirty="0">
                <a:latin typeface="Arial"/>
                <a:cs typeface="Arial"/>
              </a:rPr>
              <a:t>|η|&lt;1.1,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2π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0" dirty="0" err="1">
                <a:latin typeface="Arial"/>
                <a:cs typeface="Arial"/>
              </a:rPr>
              <a:t>φ</a:t>
            </a:r>
            <a:endParaRPr sz="1600" dirty="0">
              <a:latin typeface="Arial"/>
              <a:cs typeface="Arial"/>
            </a:endParaRPr>
          </a:p>
          <a:p>
            <a:pPr marL="12700" marR="144145">
              <a:lnSpc>
                <a:spcPct val="100800"/>
              </a:lnSpc>
              <a:spcBef>
                <a:spcPts val="175"/>
              </a:spcBef>
            </a:pPr>
            <a:r>
              <a:rPr sz="2000" spc="-10" dirty="0">
                <a:latin typeface="MS Gothic"/>
                <a:cs typeface="MS Gothic"/>
              </a:rPr>
              <a:t>◙</a:t>
            </a:r>
            <a:r>
              <a:rPr sz="2000" spc="-560" dirty="0">
                <a:latin typeface="MS Gothic"/>
                <a:cs typeface="MS Gothic"/>
              </a:rPr>
              <a:t> </a:t>
            </a:r>
            <a:r>
              <a:rPr sz="1600" spc="-10" dirty="0">
                <a:latin typeface="Arial"/>
                <a:cs typeface="Arial"/>
              </a:rPr>
              <a:t>Large-</a:t>
            </a:r>
            <a:r>
              <a:rPr sz="1600" dirty="0">
                <a:latin typeface="Arial"/>
                <a:cs typeface="Arial"/>
              </a:rPr>
              <a:t>acceptance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EM+H </a:t>
            </a:r>
            <a:r>
              <a:rPr sz="1600" dirty="0">
                <a:latin typeface="Arial"/>
                <a:cs typeface="Arial"/>
              </a:rPr>
              <a:t>calorimeters: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brings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first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full </a:t>
            </a:r>
            <a:r>
              <a:rPr sz="1600" dirty="0">
                <a:latin typeface="Arial"/>
                <a:cs typeface="Arial"/>
              </a:rPr>
              <a:t>jet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reconstruction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&amp;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b-</a:t>
            </a:r>
            <a:r>
              <a:rPr sz="1600" spc="-25" dirty="0">
                <a:latin typeface="Arial"/>
                <a:cs typeface="Arial"/>
              </a:rPr>
              <a:t>jet </a:t>
            </a:r>
            <a:r>
              <a:rPr sz="1600" dirty="0">
                <a:latin typeface="Arial"/>
                <a:cs typeface="Arial"/>
              </a:rPr>
              <a:t>tagging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RHIC!!</a:t>
            </a:r>
            <a:endParaRPr lang="en-US" sz="1600" spc="-10" dirty="0">
              <a:latin typeface="Arial"/>
              <a:cs typeface="Arial"/>
            </a:endParaRPr>
          </a:p>
          <a:p>
            <a:pPr marL="12700">
              <a:lnSpc>
                <a:spcPts val="2370"/>
              </a:lnSpc>
              <a:spcBef>
                <a:spcPts val="90"/>
              </a:spcBef>
            </a:pPr>
            <a:r>
              <a:rPr lang="en" altLang="ja-JP" sz="2000" spc="-10" dirty="0">
                <a:latin typeface="MS Gothic"/>
                <a:cs typeface="MS Gothic"/>
              </a:rPr>
              <a:t>◙</a:t>
            </a:r>
            <a:r>
              <a:rPr lang="en" altLang="ja-JP" sz="2000" spc="-440" dirty="0">
                <a:latin typeface="MS Gothic"/>
                <a:cs typeface="MS Gothic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High</a:t>
            </a:r>
            <a:r>
              <a:rPr lang="en" altLang="ja-JP" sz="1600" spc="-55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data</a:t>
            </a:r>
            <a:r>
              <a:rPr lang="en" altLang="ja-JP" sz="1600" spc="-30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rates:</a:t>
            </a:r>
            <a:r>
              <a:rPr lang="en" altLang="ja-JP" sz="1600" spc="-15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15</a:t>
            </a:r>
            <a:r>
              <a:rPr lang="en" altLang="ja-JP" sz="1600" spc="-10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kHz</a:t>
            </a:r>
            <a:r>
              <a:rPr lang="en" altLang="ja-JP" sz="1600" spc="-35" dirty="0">
                <a:latin typeface="Arial"/>
                <a:cs typeface="Arial"/>
              </a:rPr>
              <a:t> </a:t>
            </a:r>
            <a:r>
              <a:rPr lang="en" altLang="ja-JP" sz="1600" spc="-25" dirty="0">
                <a:latin typeface="Arial"/>
                <a:cs typeface="Arial"/>
              </a:rPr>
              <a:t>for</a:t>
            </a:r>
            <a:endParaRPr lang="en" altLang="ja-JP" sz="1600" dirty="0">
              <a:latin typeface="Arial"/>
              <a:cs typeface="Arial"/>
            </a:endParaRPr>
          </a:p>
          <a:p>
            <a:pPr marL="12700">
              <a:lnSpc>
                <a:spcPts val="1889"/>
              </a:lnSpc>
            </a:pPr>
            <a:r>
              <a:rPr lang="en" altLang="ja-JP" sz="1600" dirty="0">
                <a:latin typeface="Arial"/>
                <a:cs typeface="Arial"/>
              </a:rPr>
              <a:t>all</a:t>
            </a:r>
            <a:r>
              <a:rPr lang="en" altLang="ja-JP" sz="1600" spc="-25" dirty="0">
                <a:latin typeface="Arial"/>
                <a:cs typeface="Arial"/>
              </a:rPr>
              <a:t> </a:t>
            </a:r>
            <a:r>
              <a:rPr lang="en" altLang="ja-JP" sz="1600" spc="-10" dirty="0">
                <a:latin typeface="Arial"/>
                <a:cs typeface="Arial"/>
              </a:rPr>
              <a:t>subdetectors</a:t>
            </a:r>
            <a:endParaRPr lang="en" altLang="ja-JP" sz="1600" dirty="0">
              <a:latin typeface="Arial"/>
              <a:cs typeface="Arial"/>
            </a:endParaRPr>
          </a:p>
          <a:p>
            <a:pPr marL="12700">
              <a:lnSpc>
                <a:spcPts val="2360"/>
              </a:lnSpc>
              <a:spcBef>
                <a:spcPts val="370"/>
              </a:spcBef>
            </a:pPr>
            <a:r>
              <a:rPr lang="en" altLang="ja-JP" sz="2000" spc="-10" dirty="0">
                <a:latin typeface="MS Gothic"/>
                <a:cs typeface="MS Gothic"/>
              </a:rPr>
              <a:t>◙</a:t>
            </a:r>
            <a:r>
              <a:rPr lang="en" altLang="ja-JP" sz="2000" spc="-484" dirty="0">
                <a:latin typeface="MS Gothic"/>
                <a:cs typeface="MS Gothic"/>
              </a:rPr>
              <a:t> </a:t>
            </a:r>
            <a:r>
              <a:rPr lang="en" altLang="ja-JP" sz="1600" spc="-20" dirty="0">
                <a:latin typeface="Arial"/>
                <a:cs typeface="Arial"/>
              </a:rPr>
              <a:t>Precise tracking with tracking system in stream readout</a:t>
            </a:r>
            <a:endParaRPr lang="en" altLang="ja-JP" sz="1600" dirty="0">
              <a:latin typeface="Arial"/>
              <a:cs typeface="Arial"/>
            </a:endParaRPr>
          </a:p>
        </p:txBody>
      </p:sp>
      <p:pic>
        <p:nvPicPr>
          <p:cNvPr id="111" name="object 111"/>
          <p:cNvPicPr/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1" y="51159"/>
            <a:ext cx="1204722" cy="710946"/>
          </a:xfrm>
          <a:prstGeom prst="rect">
            <a:avLst/>
          </a:prstGeom>
        </p:spPr>
      </p:pic>
      <p:sp>
        <p:nvSpPr>
          <p:cNvPr id="117" name="object 34">
            <a:extLst>
              <a:ext uri="{FF2B5EF4-FFF2-40B4-BE49-F238E27FC236}">
                <a16:creationId xmlns:a16="http://schemas.microsoft.com/office/drawing/2014/main" id="{53D379DB-0563-B7BF-7C09-DB9BC0761D1C}"/>
              </a:ext>
            </a:extLst>
          </p:cNvPr>
          <p:cNvSpPr/>
          <p:nvPr/>
        </p:nvSpPr>
        <p:spPr>
          <a:xfrm>
            <a:off x="898333" y="4500568"/>
            <a:ext cx="2812165" cy="1537444"/>
          </a:xfrm>
          <a:custGeom>
            <a:avLst/>
            <a:gdLst/>
            <a:ahLst/>
            <a:cxnLst/>
            <a:rect l="l" t="t" r="r" b="b"/>
            <a:pathLst>
              <a:path w="6251575" h="3667125">
                <a:moveTo>
                  <a:pt x="0" y="3666744"/>
                </a:moveTo>
                <a:lnTo>
                  <a:pt x="6251448" y="3666744"/>
                </a:lnTo>
                <a:lnTo>
                  <a:pt x="6251448" y="0"/>
                </a:lnTo>
                <a:lnTo>
                  <a:pt x="0" y="0"/>
                </a:lnTo>
                <a:lnTo>
                  <a:pt x="0" y="3666744"/>
                </a:lnTo>
                <a:close/>
              </a:path>
            </a:pathLst>
          </a:custGeom>
          <a:ln w="3048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BAB60559-0E84-EA33-A780-CADB2F3D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13" name="上カーブ矢印 12">
            <a:extLst>
              <a:ext uri="{FF2B5EF4-FFF2-40B4-BE49-F238E27FC236}">
                <a16:creationId xmlns:a16="http://schemas.microsoft.com/office/drawing/2014/main" id="{3DA2533D-5595-A4DF-0FED-A3E8A69DA63F}"/>
              </a:ext>
            </a:extLst>
          </p:cNvPr>
          <p:cNvSpPr/>
          <p:nvPr/>
        </p:nvSpPr>
        <p:spPr>
          <a:xfrm rot="20139185">
            <a:off x="3570649" y="4469766"/>
            <a:ext cx="508494" cy="207238"/>
          </a:xfrm>
          <a:prstGeom prst="curvedUp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5861CFC4-911C-ADDA-E1EB-41AFB6FDA8AA}"/>
              </a:ext>
            </a:extLst>
          </p:cNvPr>
          <p:cNvCxnSpPr>
            <a:cxnSpLocks/>
          </p:cNvCxnSpPr>
          <p:nvPr/>
        </p:nvCxnSpPr>
        <p:spPr>
          <a:xfrm flipV="1">
            <a:off x="5799482" y="6224800"/>
            <a:ext cx="6318946" cy="9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D36C10F-9775-EB5F-5884-E7E73DED426F}"/>
              </a:ext>
            </a:extLst>
          </p:cNvPr>
          <p:cNvCxnSpPr/>
          <p:nvPr/>
        </p:nvCxnSpPr>
        <p:spPr>
          <a:xfrm>
            <a:off x="4317520" y="6231685"/>
            <a:ext cx="1450428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3E41A774-7E15-8DFD-664E-6EE747459666}"/>
              </a:ext>
            </a:extLst>
          </p:cNvPr>
          <p:cNvCxnSpPr>
            <a:cxnSpLocks/>
          </p:cNvCxnSpPr>
          <p:nvPr/>
        </p:nvCxnSpPr>
        <p:spPr>
          <a:xfrm>
            <a:off x="7052762" y="6137095"/>
            <a:ext cx="0" cy="2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CC9390-B478-7B57-608F-7515EF3964C5}"/>
              </a:ext>
            </a:extLst>
          </p:cNvPr>
          <p:cNvSpPr txBox="1"/>
          <p:nvPr/>
        </p:nvSpPr>
        <p:spPr>
          <a:xfrm>
            <a:off x="6733604" y="5814161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May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5D21D1E-3EC2-7901-916B-A1013DFCB5A0}"/>
              </a:ext>
            </a:extLst>
          </p:cNvPr>
          <p:cNvSpPr txBox="1"/>
          <p:nvPr/>
        </p:nvSpPr>
        <p:spPr>
          <a:xfrm>
            <a:off x="4762205" y="628284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Install</a:t>
            </a:r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57CD555B-D9B6-77C5-FBA6-996B8A9F66D6}"/>
              </a:ext>
            </a:extLst>
          </p:cNvPr>
          <p:cNvCxnSpPr>
            <a:cxnSpLocks/>
          </p:cNvCxnSpPr>
          <p:nvPr/>
        </p:nvCxnSpPr>
        <p:spPr>
          <a:xfrm>
            <a:off x="5597690" y="6127526"/>
            <a:ext cx="0" cy="2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10EE73B-A925-1EA6-4766-D6779489B591}"/>
              </a:ext>
            </a:extLst>
          </p:cNvPr>
          <p:cNvSpPr txBox="1"/>
          <p:nvPr/>
        </p:nvSpPr>
        <p:spPr>
          <a:xfrm>
            <a:off x="5038081" y="580878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2023 Jan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A9E336-2C96-DBD7-287E-2D2EAE4B81A5}"/>
              </a:ext>
            </a:extLst>
          </p:cNvPr>
          <p:cNvSpPr txBox="1"/>
          <p:nvPr/>
        </p:nvSpPr>
        <p:spPr>
          <a:xfrm>
            <a:off x="7407844" y="6303882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Commissioning</a:t>
            </a:r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8297080-03D4-EB85-15C6-FF6F9860E124}"/>
              </a:ext>
            </a:extLst>
          </p:cNvPr>
          <p:cNvCxnSpPr>
            <a:cxnSpLocks/>
          </p:cNvCxnSpPr>
          <p:nvPr/>
        </p:nvCxnSpPr>
        <p:spPr>
          <a:xfrm>
            <a:off x="10103150" y="6107982"/>
            <a:ext cx="0" cy="2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FB9EDB4-4F69-4827-CE07-EB62D63CBD7D}"/>
              </a:ext>
            </a:extLst>
          </p:cNvPr>
          <p:cNvSpPr txBox="1"/>
          <p:nvPr/>
        </p:nvSpPr>
        <p:spPr>
          <a:xfrm>
            <a:off x="9805632" y="576776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Aug</a:t>
            </a:r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2CF6C3F-58DA-E166-2810-C83D5D6594A1}"/>
              </a:ext>
            </a:extLst>
          </p:cNvPr>
          <p:cNvSpPr txBox="1"/>
          <p:nvPr/>
        </p:nvSpPr>
        <p:spPr>
          <a:xfrm>
            <a:off x="10344597" y="6291902"/>
            <a:ext cx="9989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Physics</a:t>
            </a:r>
            <a:endParaRPr kumimoji="1" lang="ja-JP" altLang="en-US"/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3226F756-685D-9245-7F85-9757ECD41EDA}"/>
              </a:ext>
            </a:extLst>
          </p:cNvPr>
          <p:cNvCxnSpPr>
            <a:cxnSpLocks/>
          </p:cNvCxnSpPr>
          <p:nvPr/>
        </p:nvCxnSpPr>
        <p:spPr>
          <a:xfrm>
            <a:off x="11475455" y="6091266"/>
            <a:ext cx="0" cy="2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2FAB4324-EAF7-EEA6-B508-A6B0B9582D19}"/>
              </a:ext>
            </a:extLst>
          </p:cNvPr>
          <p:cNvSpPr txBox="1"/>
          <p:nvPr/>
        </p:nvSpPr>
        <p:spPr>
          <a:xfrm>
            <a:off x="11177937" y="5777214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Oct</a:t>
            </a:r>
            <a:endParaRPr kumimoji="1" lang="ja-JP" altLang="en-US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4978ADED-0692-9470-9CDA-0AEF51E25C41}"/>
              </a:ext>
            </a:extLst>
          </p:cNvPr>
          <p:cNvSpPr txBox="1"/>
          <p:nvPr/>
        </p:nvSpPr>
        <p:spPr>
          <a:xfrm>
            <a:off x="4746689" y="4684994"/>
            <a:ext cx="3372270" cy="9263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2023 : Commissioning </a:t>
            </a:r>
            <a:r>
              <a:rPr kumimoji="1" lang="en-US" altLang="ja-JP" dirty="0" err="1"/>
              <a:t>Au+Au</a:t>
            </a:r>
            <a:endParaRPr kumimoji="1" lang="en-US" altLang="ja-JP" dirty="0"/>
          </a:p>
          <a:p>
            <a:r>
              <a:rPr lang="en-US" altLang="ja-JP" dirty="0"/>
              <a:t>2024 : </a:t>
            </a:r>
            <a:r>
              <a:rPr lang="en-US" altLang="ja-JP" dirty="0" err="1"/>
              <a:t>p+p</a:t>
            </a:r>
            <a:endParaRPr lang="en-US" altLang="ja-JP" dirty="0"/>
          </a:p>
          <a:p>
            <a:r>
              <a:rPr kumimoji="1" lang="en-US" altLang="ja-JP" dirty="0"/>
              <a:t>2025 : </a:t>
            </a:r>
            <a:r>
              <a:rPr kumimoji="1" lang="en-US" altLang="ja-JP" dirty="0" err="1"/>
              <a:t>Au+Au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8" name="テキスト ボックス 117">
                <a:extLst>
                  <a:ext uri="{FF2B5EF4-FFF2-40B4-BE49-F238E27FC236}">
                    <a16:creationId xmlns:a16="http://schemas.microsoft.com/office/drawing/2014/main" id="{D42D3E9E-D39B-321F-E634-AED0216D56F1}"/>
                  </a:ext>
                </a:extLst>
              </p:cNvPr>
              <p:cNvSpPr txBox="1"/>
              <p:nvPr/>
            </p:nvSpPr>
            <p:spPr>
              <a:xfrm>
                <a:off x="8278598" y="4924584"/>
                <a:ext cx="1702668" cy="37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</m:ctrlPr>
                      </m:radPr>
                      <m:deg/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𝑠</m:t>
                        </m:r>
                      </m:e>
                    </m:rad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en" altLang="ja-JP" dirty="0">
                    <a:latin typeface="Arial"/>
                    <a:cs typeface="Arial"/>
                  </a:rPr>
                  <a:t>200GeV</a:t>
                </a:r>
                <a:r>
                  <a:rPr kumimoji="1" lang="en-US" altLang="ja-JP" dirty="0"/>
                  <a:t> </a:t>
                </a:r>
                <a:endParaRPr lang="ja-JP" altLang="en-US"/>
              </a:p>
            </p:txBody>
          </p:sp>
        </mc:Choice>
        <mc:Fallback>
          <p:sp>
            <p:nvSpPr>
              <p:cNvPr id="118" name="テキスト ボックス 117">
                <a:extLst>
                  <a:ext uri="{FF2B5EF4-FFF2-40B4-BE49-F238E27FC236}">
                    <a16:creationId xmlns:a16="http://schemas.microsoft.com/office/drawing/2014/main" id="{D42D3E9E-D39B-321F-E634-AED0216D5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598" y="4924584"/>
                <a:ext cx="1702668" cy="372346"/>
              </a:xfrm>
              <a:prstGeom prst="rect">
                <a:avLst/>
              </a:prstGeom>
              <a:blipFill>
                <a:blip r:embed="rId36"/>
                <a:stretch>
                  <a:fillRect t="-9677" b="-19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object 15"/>
          <p:cNvPicPr/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064" y="4217776"/>
            <a:ext cx="735329" cy="38176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920" y="4217764"/>
            <a:ext cx="747522" cy="43054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875" y="4237588"/>
            <a:ext cx="661416" cy="30784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7811875" y="4237588"/>
            <a:ext cx="661670" cy="307975"/>
          </a:xfrm>
          <a:custGeom>
            <a:avLst/>
            <a:gdLst/>
            <a:ahLst/>
            <a:cxnLst/>
            <a:rect l="l" t="t" r="r" b="b"/>
            <a:pathLst>
              <a:path w="661670" h="307975">
                <a:moveTo>
                  <a:pt x="0" y="307848"/>
                </a:moveTo>
                <a:lnTo>
                  <a:pt x="661416" y="307848"/>
                </a:lnTo>
                <a:lnTo>
                  <a:pt x="661416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ln w="1523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890615" y="4269085"/>
            <a:ext cx="49974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TPOT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9" name="右中かっこ 118">
            <a:extLst>
              <a:ext uri="{FF2B5EF4-FFF2-40B4-BE49-F238E27FC236}">
                <a16:creationId xmlns:a16="http://schemas.microsoft.com/office/drawing/2014/main" id="{6322513A-5ED4-F4C4-81C2-3C65A99CA28A}"/>
              </a:ext>
            </a:extLst>
          </p:cNvPr>
          <p:cNvSpPr/>
          <p:nvPr/>
        </p:nvSpPr>
        <p:spPr>
          <a:xfrm>
            <a:off x="8178238" y="4648306"/>
            <a:ext cx="94606" cy="91668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0485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143" y="122788"/>
            <a:ext cx="1721995" cy="31668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344597" y="17068"/>
            <a:ext cx="154495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dirty="0">
                <a:solidFill>
                  <a:srgbClr val="006FC0"/>
                </a:solidFill>
                <a:latin typeface="Arial"/>
                <a:cs typeface="Arial"/>
              </a:rPr>
              <a:t>Calorimeter</a:t>
            </a:r>
            <a:r>
              <a:rPr sz="1400" spc="-9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Arial"/>
                <a:cs typeface="Arial"/>
              </a:rPr>
              <a:t>system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18721" y="1066413"/>
            <a:ext cx="51625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10" dirty="0">
                <a:latin typeface="Arial"/>
                <a:cs typeface="Arial"/>
              </a:rPr>
              <a:t>oHCal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44959" y="2641974"/>
            <a:ext cx="4006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iHCal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781026" y="1200364"/>
            <a:ext cx="2222500" cy="4620895"/>
            <a:chOff x="8705088" y="2206751"/>
            <a:chExt cx="2222500" cy="46208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5088" y="2206751"/>
              <a:ext cx="905255" cy="3992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5776" y="3346703"/>
              <a:ext cx="905255" cy="3992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3184" y="4236718"/>
              <a:ext cx="1453896" cy="259079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90015" y="165705"/>
            <a:ext cx="10159365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673735">
              <a:lnSpc>
                <a:spcPct val="100000"/>
              </a:lnSpc>
              <a:spcBef>
                <a:spcPts val="105"/>
              </a:spcBef>
            </a:pPr>
            <a:r>
              <a:rPr lang="en-US" dirty="0" err="1">
                <a:latin typeface="Arial"/>
                <a:cs typeface="Arial"/>
              </a:rPr>
              <a:t>sPHENIX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Detector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038912" y="4690231"/>
            <a:ext cx="805180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00" spc="-10" dirty="0">
                <a:solidFill>
                  <a:srgbClr val="D25604"/>
                </a:solidFill>
                <a:latin typeface="Arial"/>
                <a:cs typeface="Arial"/>
              </a:rPr>
              <a:t>Tracking</a:t>
            </a:r>
            <a:endParaRPr sz="1600" dirty="0">
              <a:latin typeface="Arial"/>
              <a:cs typeface="Arial"/>
            </a:endParaRPr>
          </a:p>
          <a:p>
            <a:pPr marL="76200"/>
            <a:r>
              <a:rPr sz="1600" spc="-10" dirty="0">
                <a:solidFill>
                  <a:srgbClr val="D25604"/>
                </a:solidFill>
                <a:latin typeface="Arial"/>
                <a:cs typeface="Arial"/>
              </a:rPr>
              <a:t>system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95810" y="4098378"/>
            <a:ext cx="49212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oHCal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" y="3895643"/>
            <a:ext cx="4844795" cy="291996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547" y="807511"/>
            <a:ext cx="6340602" cy="375589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602" y="792586"/>
            <a:ext cx="6220968" cy="3636264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3741610" y="819988"/>
            <a:ext cx="6251575" cy="3667125"/>
          </a:xfrm>
          <a:custGeom>
            <a:avLst/>
            <a:gdLst/>
            <a:ahLst/>
            <a:cxnLst/>
            <a:rect l="l" t="t" r="r" b="b"/>
            <a:pathLst>
              <a:path w="6251575" h="3667125">
                <a:moveTo>
                  <a:pt x="0" y="3666744"/>
                </a:moveTo>
                <a:lnTo>
                  <a:pt x="6251448" y="3666744"/>
                </a:lnTo>
                <a:lnTo>
                  <a:pt x="6251448" y="0"/>
                </a:lnTo>
                <a:lnTo>
                  <a:pt x="0" y="0"/>
                </a:lnTo>
                <a:lnTo>
                  <a:pt x="0" y="3666744"/>
                </a:lnTo>
                <a:close/>
              </a:path>
            </a:pathLst>
          </a:custGeom>
          <a:ln w="3048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347" y="3483971"/>
            <a:ext cx="1027938" cy="38176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202" y="3480935"/>
            <a:ext cx="1027938" cy="433565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4316158" y="3503783"/>
            <a:ext cx="954405" cy="307975"/>
          </a:xfrm>
          <a:custGeom>
            <a:avLst/>
            <a:gdLst/>
            <a:ahLst/>
            <a:cxnLst/>
            <a:rect l="l" t="t" r="r" b="b"/>
            <a:pathLst>
              <a:path w="954404" h="307975">
                <a:moveTo>
                  <a:pt x="954024" y="0"/>
                </a:moveTo>
                <a:lnTo>
                  <a:pt x="0" y="0"/>
                </a:lnTo>
                <a:lnTo>
                  <a:pt x="0" y="307848"/>
                </a:lnTo>
                <a:lnTo>
                  <a:pt x="954024" y="307848"/>
                </a:lnTo>
                <a:lnTo>
                  <a:pt x="954024" y="0"/>
                </a:lnTo>
                <a:close/>
              </a:path>
            </a:pathLst>
          </a:custGeom>
          <a:solidFill>
            <a:srgbClr val="6F39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16158" y="3503783"/>
            <a:ext cx="954405" cy="307975"/>
          </a:xfrm>
          <a:custGeom>
            <a:avLst/>
            <a:gdLst/>
            <a:ahLst/>
            <a:cxnLst/>
            <a:rect l="l" t="t" r="r" b="b"/>
            <a:pathLst>
              <a:path w="954404" h="307975">
                <a:moveTo>
                  <a:pt x="0" y="307848"/>
                </a:moveTo>
                <a:lnTo>
                  <a:pt x="954024" y="307848"/>
                </a:lnTo>
                <a:lnTo>
                  <a:pt x="954024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ln w="1524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395154" y="3533754"/>
            <a:ext cx="77914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MAGNET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732466" y="2529959"/>
            <a:ext cx="765810" cy="433705"/>
            <a:chOff x="2977895" y="2901708"/>
            <a:chExt cx="765810" cy="433705"/>
          </a:xfrm>
        </p:grpSpPr>
        <p:pic>
          <p:nvPicPr>
            <p:cNvPr id="42" name="object 4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039" y="2904744"/>
              <a:ext cx="756665" cy="38176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7895" y="2901708"/>
              <a:ext cx="756666" cy="43356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006851" y="2924556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682751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82751" y="307848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1392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006851" y="2924556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0" y="307848"/>
                  </a:moveTo>
                  <a:lnTo>
                    <a:pt x="682751" y="307848"/>
                  </a:lnTo>
                  <a:lnTo>
                    <a:pt x="68275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3840797" y="2581838"/>
            <a:ext cx="51562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MVTX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7932612" y="3642479"/>
            <a:ext cx="668655" cy="433705"/>
            <a:chOff x="7178040" y="4014228"/>
            <a:chExt cx="668655" cy="433705"/>
          </a:xfrm>
        </p:grpSpPr>
        <p:pic>
          <p:nvPicPr>
            <p:cNvPr id="48" name="object 48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0232" y="4017263"/>
              <a:ext cx="656081" cy="38176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8040" y="4014228"/>
              <a:ext cx="665226" cy="43356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7210044" y="4037075"/>
              <a:ext cx="582295" cy="307975"/>
            </a:xfrm>
            <a:custGeom>
              <a:avLst/>
              <a:gdLst/>
              <a:ahLst/>
              <a:cxnLst/>
              <a:rect l="l" t="t" r="r" b="b"/>
              <a:pathLst>
                <a:path w="582295" h="307975">
                  <a:moveTo>
                    <a:pt x="582168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582168" y="307848"/>
                  </a:lnTo>
                  <a:lnTo>
                    <a:pt x="582168" y="0"/>
                  </a:lnTo>
                  <a:close/>
                </a:path>
              </a:pathLst>
            </a:custGeom>
            <a:solidFill>
              <a:srgbClr val="D0C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210044" y="4037075"/>
              <a:ext cx="582295" cy="307975"/>
            </a:xfrm>
            <a:custGeom>
              <a:avLst/>
              <a:gdLst/>
              <a:ahLst/>
              <a:cxnLst/>
              <a:rect l="l" t="t" r="r" b="b"/>
              <a:pathLst>
                <a:path w="582295" h="307975">
                  <a:moveTo>
                    <a:pt x="0" y="307848"/>
                  </a:moveTo>
                  <a:lnTo>
                    <a:pt x="582168" y="307848"/>
                  </a:lnTo>
                  <a:lnTo>
                    <a:pt x="582168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8042466" y="3695552"/>
            <a:ext cx="41719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INTT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585394" y="832223"/>
            <a:ext cx="628650" cy="433705"/>
            <a:chOff x="5830823" y="1203972"/>
            <a:chExt cx="628650" cy="433705"/>
          </a:xfrm>
        </p:grpSpPr>
        <p:pic>
          <p:nvPicPr>
            <p:cNvPr id="54" name="object 54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9967" y="1207008"/>
              <a:ext cx="619506" cy="38176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0823" y="1203972"/>
              <a:ext cx="628650" cy="43356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859779" y="1226820"/>
              <a:ext cx="546100" cy="307975"/>
            </a:xfrm>
            <a:custGeom>
              <a:avLst/>
              <a:gdLst/>
              <a:ahLst/>
              <a:cxnLst/>
              <a:rect l="l" t="t" r="r" b="b"/>
              <a:pathLst>
                <a:path w="546100" h="307975">
                  <a:moveTo>
                    <a:pt x="545591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545591" y="307848"/>
                  </a:lnTo>
                  <a:lnTo>
                    <a:pt x="545591" y="0"/>
                  </a:lnTo>
                  <a:close/>
                </a:path>
              </a:pathLst>
            </a:custGeom>
            <a:solidFill>
              <a:srgbClr val="A143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859779" y="1226820"/>
              <a:ext cx="546100" cy="307975"/>
            </a:xfrm>
            <a:custGeom>
              <a:avLst/>
              <a:gdLst/>
              <a:ahLst/>
              <a:cxnLst/>
              <a:rect l="l" t="t" r="r" b="b"/>
              <a:pathLst>
                <a:path w="546100" h="307975">
                  <a:moveTo>
                    <a:pt x="0" y="307848"/>
                  </a:moveTo>
                  <a:lnTo>
                    <a:pt x="545591" y="307848"/>
                  </a:lnTo>
                  <a:lnTo>
                    <a:pt x="54559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3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6694362" y="884407"/>
            <a:ext cx="38163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TPC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8679372" y="1914238"/>
            <a:ext cx="805815" cy="431165"/>
            <a:chOff x="7924800" y="2285987"/>
            <a:chExt cx="805815" cy="431165"/>
          </a:xfrm>
        </p:grpSpPr>
        <p:pic>
          <p:nvPicPr>
            <p:cNvPr id="60" name="object 60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944" y="2285999"/>
              <a:ext cx="796290" cy="38176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4800" y="2285987"/>
              <a:ext cx="799338" cy="430542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953755" y="2305811"/>
              <a:ext cx="722630" cy="307975"/>
            </a:xfrm>
            <a:custGeom>
              <a:avLst/>
              <a:gdLst/>
              <a:ahLst/>
              <a:cxnLst/>
              <a:rect l="l" t="t" r="r" b="b"/>
              <a:pathLst>
                <a:path w="722629" h="307975">
                  <a:moveTo>
                    <a:pt x="722376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722376" y="307848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548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953755" y="2305811"/>
              <a:ext cx="722630" cy="307975"/>
            </a:xfrm>
            <a:custGeom>
              <a:avLst/>
              <a:gdLst/>
              <a:ahLst/>
              <a:cxnLst/>
              <a:rect l="l" t="t" r="r" b="b"/>
              <a:pathLst>
                <a:path w="722629" h="307975">
                  <a:moveTo>
                    <a:pt x="0" y="307848"/>
                  </a:moveTo>
                  <a:lnTo>
                    <a:pt x="722376" y="307848"/>
                  </a:lnTo>
                  <a:lnTo>
                    <a:pt x="722376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8787321" y="1963983"/>
            <a:ext cx="55245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EMCal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170355" y="887087"/>
            <a:ext cx="708025" cy="433705"/>
            <a:chOff x="7415783" y="1258836"/>
            <a:chExt cx="708025" cy="433705"/>
          </a:xfrm>
        </p:grpSpPr>
        <p:pic>
          <p:nvPicPr>
            <p:cNvPr id="66" name="object 66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4927" y="1261872"/>
              <a:ext cx="698753" cy="38176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5783" y="1258836"/>
              <a:ext cx="704850" cy="433565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7444739" y="1281684"/>
              <a:ext cx="624840" cy="307975"/>
            </a:xfrm>
            <a:custGeom>
              <a:avLst/>
              <a:gdLst/>
              <a:ahLst/>
              <a:cxnLst/>
              <a:rect l="l" t="t" r="r" b="b"/>
              <a:pathLst>
                <a:path w="624840" h="307975">
                  <a:moveTo>
                    <a:pt x="624840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24840" y="307848"/>
                  </a:lnTo>
                  <a:lnTo>
                    <a:pt x="624840" y="0"/>
                  </a:lnTo>
                  <a:close/>
                </a:path>
              </a:pathLst>
            </a:custGeom>
            <a:solidFill>
              <a:srgbClr val="5297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444739" y="1281684"/>
              <a:ext cx="624840" cy="307975"/>
            </a:xfrm>
            <a:custGeom>
              <a:avLst/>
              <a:gdLst/>
              <a:ahLst/>
              <a:cxnLst/>
              <a:rect l="l" t="t" r="r" b="b"/>
              <a:pathLst>
                <a:path w="624840" h="307975">
                  <a:moveTo>
                    <a:pt x="0" y="307848"/>
                  </a:moveTo>
                  <a:lnTo>
                    <a:pt x="624840" y="307848"/>
                  </a:lnTo>
                  <a:lnTo>
                    <a:pt x="624840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3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8278940" y="938382"/>
            <a:ext cx="45910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iHCal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6283642" y="3864958"/>
            <a:ext cx="765810" cy="431165"/>
            <a:chOff x="5529071" y="4236707"/>
            <a:chExt cx="765810" cy="431165"/>
          </a:xfrm>
        </p:grpSpPr>
        <p:pic>
          <p:nvPicPr>
            <p:cNvPr id="72" name="object 7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8215" y="4236719"/>
              <a:ext cx="756665" cy="38176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9071" y="4236707"/>
              <a:ext cx="762762" cy="43054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5558027" y="4256531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682751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82751" y="307848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8E93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558027" y="4256531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0" y="307848"/>
                  </a:moveTo>
                  <a:lnTo>
                    <a:pt x="682751" y="307848"/>
                  </a:lnTo>
                  <a:lnTo>
                    <a:pt x="68275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6391086" y="3915973"/>
            <a:ext cx="51625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oHCal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5070539" y="810862"/>
            <a:ext cx="729615" cy="431165"/>
            <a:chOff x="4315967" y="1182611"/>
            <a:chExt cx="729615" cy="431165"/>
          </a:xfrm>
        </p:grpSpPr>
        <p:pic>
          <p:nvPicPr>
            <p:cNvPr id="78" name="object 78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8159" y="1182624"/>
              <a:ext cx="717041" cy="38176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5967" y="1182611"/>
              <a:ext cx="726186" cy="43054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4347971" y="1202436"/>
              <a:ext cx="643255" cy="307975"/>
            </a:xfrm>
            <a:custGeom>
              <a:avLst/>
              <a:gdLst/>
              <a:ahLst/>
              <a:cxnLst/>
              <a:rect l="l" t="t" r="r" b="b"/>
              <a:pathLst>
                <a:path w="643254" h="307975">
                  <a:moveTo>
                    <a:pt x="643127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43127" y="307848"/>
                  </a:lnTo>
                  <a:lnTo>
                    <a:pt x="643127" y="0"/>
                  </a:lnTo>
                  <a:close/>
                </a:path>
              </a:pathLst>
            </a:custGeom>
            <a:solidFill>
              <a:srgbClr val="9B9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347971" y="1202436"/>
              <a:ext cx="643255" cy="307975"/>
            </a:xfrm>
            <a:custGeom>
              <a:avLst/>
              <a:gdLst/>
              <a:ahLst/>
              <a:cxnLst/>
              <a:rect l="l" t="t" r="r" b="b"/>
              <a:pathLst>
                <a:path w="643254" h="307975">
                  <a:moveTo>
                    <a:pt x="0" y="307848"/>
                  </a:moveTo>
                  <a:lnTo>
                    <a:pt x="643127" y="307848"/>
                  </a:lnTo>
                  <a:lnTo>
                    <a:pt x="643127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5179505" y="860658"/>
            <a:ext cx="478790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sEPD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8804340" y="2472022"/>
            <a:ext cx="668655" cy="431165"/>
            <a:chOff x="8049768" y="2843771"/>
            <a:chExt cx="668655" cy="431165"/>
          </a:xfrm>
        </p:grpSpPr>
        <p:pic>
          <p:nvPicPr>
            <p:cNvPr id="84" name="object 84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912" y="2846832"/>
              <a:ext cx="659129" cy="38176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9768" y="2843771"/>
              <a:ext cx="662177" cy="430542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8078724" y="2866644"/>
              <a:ext cx="585470" cy="307975"/>
            </a:xfrm>
            <a:custGeom>
              <a:avLst/>
              <a:gdLst/>
              <a:ahLst/>
              <a:cxnLst/>
              <a:rect l="l" t="t" r="r" b="b"/>
              <a:pathLst>
                <a:path w="585470" h="307975">
                  <a:moveTo>
                    <a:pt x="585216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585216" y="307848"/>
                  </a:lnTo>
                  <a:lnTo>
                    <a:pt x="585216" y="0"/>
                  </a:lnTo>
                  <a:close/>
                </a:path>
              </a:pathLst>
            </a:custGeom>
            <a:solidFill>
              <a:srgbClr val="A02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078724" y="2866644"/>
              <a:ext cx="585470" cy="307975"/>
            </a:xfrm>
            <a:custGeom>
              <a:avLst/>
              <a:gdLst/>
              <a:ahLst/>
              <a:cxnLst/>
              <a:rect l="l" t="t" r="r" b="b"/>
              <a:pathLst>
                <a:path w="585470" h="307975">
                  <a:moveTo>
                    <a:pt x="0" y="307848"/>
                  </a:moveTo>
                  <a:lnTo>
                    <a:pt x="585216" y="307848"/>
                  </a:lnTo>
                  <a:lnTo>
                    <a:pt x="585216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3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8912669" y="2523596"/>
            <a:ext cx="415290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MBD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90" name="object 90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819" y="2353162"/>
            <a:ext cx="1917953" cy="1588770"/>
          </a:xfrm>
          <a:prstGeom prst="rect">
            <a:avLst/>
          </a:prstGeom>
        </p:spPr>
      </p:pic>
      <p:sp>
        <p:nvSpPr>
          <p:cNvPr id="91" name="object 91"/>
          <p:cNvSpPr/>
          <p:nvPr/>
        </p:nvSpPr>
        <p:spPr>
          <a:xfrm>
            <a:off x="6180900" y="2364719"/>
            <a:ext cx="1781810" cy="1454785"/>
          </a:xfrm>
          <a:custGeom>
            <a:avLst/>
            <a:gdLst/>
            <a:ahLst/>
            <a:cxnLst/>
            <a:rect l="l" t="t" r="r" b="b"/>
            <a:pathLst>
              <a:path w="1781809" h="1454785">
                <a:moveTo>
                  <a:pt x="1715686" y="1414617"/>
                </a:moveTo>
                <a:lnTo>
                  <a:pt x="1698371" y="1435861"/>
                </a:lnTo>
                <a:lnTo>
                  <a:pt x="1781555" y="1454403"/>
                </a:lnTo>
                <a:lnTo>
                  <a:pt x="1767213" y="1422653"/>
                </a:lnTo>
                <a:lnTo>
                  <a:pt x="1725549" y="1422653"/>
                </a:lnTo>
                <a:lnTo>
                  <a:pt x="1715686" y="1414617"/>
                </a:lnTo>
                <a:close/>
              </a:path>
              <a:path w="1781809" h="1454785">
                <a:moveTo>
                  <a:pt x="1729145" y="1398104"/>
                </a:moveTo>
                <a:lnTo>
                  <a:pt x="1715686" y="1414617"/>
                </a:lnTo>
                <a:lnTo>
                  <a:pt x="1725549" y="1422653"/>
                </a:lnTo>
                <a:lnTo>
                  <a:pt x="1739011" y="1406143"/>
                </a:lnTo>
                <a:lnTo>
                  <a:pt x="1729145" y="1398104"/>
                </a:lnTo>
                <a:close/>
              </a:path>
              <a:path w="1781809" h="1454785">
                <a:moveTo>
                  <a:pt x="1746503" y="1376806"/>
                </a:moveTo>
                <a:lnTo>
                  <a:pt x="1729145" y="1398104"/>
                </a:lnTo>
                <a:lnTo>
                  <a:pt x="1739011" y="1406143"/>
                </a:lnTo>
                <a:lnTo>
                  <a:pt x="1725549" y="1422653"/>
                </a:lnTo>
                <a:lnTo>
                  <a:pt x="1767213" y="1422653"/>
                </a:lnTo>
                <a:lnTo>
                  <a:pt x="1746503" y="1376806"/>
                </a:lnTo>
                <a:close/>
              </a:path>
              <a:path w="1781809" h="1454785">
                <a:moveTo>
                  <a:pt x="13462" y="0"/>
                </a:moveTo>
                <a:lnTo>
                  <a:pt x="0" y="16509"/>
                </a:lnTo>
                <a:lnTo>
                  <a:pt x="1715686" y="1414617"/>
                </a:lnTo>
                <a:lnTo>
                  <a:pt x="1729145" y="1398104"/>
                </a:lnTo>
                <a:lnTo>
                  <a:pt x="13462" y="0"/>
                </a:lnTo>
                <a:close/>
              </a:path>
            </a:pathLst>
          </a:custGeom>
          <a:solidFill>
            <a:srgbClr val="EAE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59" y="2350127"/>
            <a:ext cx="1728977" cy="479285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4444175" y="2362560"/>
            <a:ext cx="1593215" cy="365760"/>
          </a:xfrm>
          <a:custGeom>
            <a:avLst/>
            <a:gdLst/>
            <a:ahLst/>
            <a:cxnLst/>
            <a:rect l="l" t="t" r="r" b="b"/>
            <a:pathLst>
              <a:path w="1593214" h="365760">
                <a:moveTo>
                  <a:pt x="66801" y="290829"/>
                </a:moveTo>
                <a:lnTo>
                  <a:pt x="0" y="343788"/>
                </a:lnTo>
                <a:lnTo>
                  <a:pt x="82423" y="365505"/>
                </a:lnTo>
                <a:lnTo>
                  <a:pt x="77348" y="341249"/>
                </a:lnTo>
                <a:lnTo>
                  <a:pt x="64388" y="341249"/>
                </a:lnTo>
                <a:lnTo>
                  <a:pt x="59944" y="320293"/>
                </a:lnTo>
                <a:lnTo>
                  <a:pt x="72418" y="317680"/>
                </a:lnTo>
                <a:lnTo>
                  <a:pt x="66801" y="290829"/>
                </a:lnTo>
                <a:close/>
              </a:path>
              <a:path w="1593214" h="365760">
                <a:moveTo>
                  <a:pt x="72418" y="317680"/>
                </a:moveTo>
                <a:lnTo>
                  <a:pt x="59944" y="320293"/>
                </a:lnTo>
                <a:lnTo>
                  <a:pt x="64388" y="341249"/>
                </a:lnTo>
                <a:lnTo>
                  <a:pt x="76804" y="338646"/>
                </a:lnTo>
                <a:lnTo>
                  <a:pt x="72418" y="317680"/>
                </a:lnTo>
                <a:close/>
              </a:path>
              <a:path w="1593214" h="365760">
                <a:moveTo>
                  <a:pt x="76804" y="338646"/>
                </a:moveTo>
                <a:lnTo>
                  <a:pt x="64388" y="341249"/>
                </a:lnTo>
                <a:lnTo>
                  <a:pt x="77348" y="341249"/>
                </a:lnTo>
                <a:lnTo>
                  <a:pt x="76804" y="338646"/>
                </a:lnTo>
                <a:close/>
              </a:path>
              <a:path w="1593214" h="365760">
                <a:moveTo>
                  <a:pt x="1588516" y="0"/>
                </a:moveTo>
                <a:lnTo>
                  <a:pt x="72418" y="317680"/>
                </a:lnTo>
                <a:lnTo>
                  <a:pt x="76804" y="338646"/>
                </a:lnTo>
                <a:lnTo>
                  <a:pt x="1592834" y="20827"/>
                </a:lnTo>
                <a:lnTo>
                  <a:pt x="1588516" y="0"/>
                </a:lnTo>
                <a:close/>
              </a:path>
            </a:pathLst>
          </a:custGeom>
          <a:solidFill>
            <a:srgbClr val="13921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4" name="object 94"/>
          <p:cNvPicPr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626" y="3950302"/>
            <a:ext cx="1040129" cy="220230"/>
          </a:xfrm>
          <a:prstGeom prst="rect">
            <a:avLst/>
          </a:prstGeom>
        </p:spPr>
      </p:pic>
      <p:sp>
        <p:nvSpPr>
          <p:cNvPr id="95" name="object 95"/>
          <p:cNvSpPr/>
          <p:nvPr/>
        </p:nvSpPr>
        <p:spPr>
          <a:xfrm>
            <a:off x="5406454" y="4008353"/>
            <a:ext cx="906144" cy="115570"/>
          </a:xfrm>
          <a:custGeom>
            <a:avLst/>
            <a:gdLst/>
            <a:ahLst/>
            <a:cxnLst/>
            <a:rect l="l" t="t" r="r" b="b"/>
            <a:pathLst>
              <a:path w="906145" h="115570">
                <a:moveTo>
                  <a:pt x="828962" y="27311"/>
                </a:moveTo>
                <a:lnTo>
                  <a:pt x="0" y="94234"/>
                </a:lnTo>
                <a:lnTo>
                  <a:pt x="1777" y="115570"/>
                </a:lnTo>
                <a:lnTo>
                  <a:pt x="830674" y="48642"/>
                </a:lnTo>
                <a:lnTo>
                  <a:pt x="828962" y="27311"/>
                </a:lnTo>
                <a:close/>
              </a:path>
              <a:path w="906145" h="115570">
                <a:moveTo>
                  <a:pt x="891916" y="26289"/>
                </a:moveTo>
                <a:lnTo>
                  <a:pt x="841628" y="26289"/>
                </a:lnTo>
                <a:lnTo>
                  <a:pt x="843279" y="47625"/>
                </a:lnTo>
                <a:lnTo>
                  <a:pt x="830674" y="48642"/>
                </a:lnTo>
                <a:lnTo>
                  <a:pt x="832865" y="75946"/>
                </a:lnTo>
                <a:lnTo>
                  <a:pt x="905763" y="31877"/>
                </a:lnTo>
                <a:lnTo>
                  <a:pt x="891916" y="26289"/>
                </a:lnTo>
                <a:close/>
              </a:path>
              <a:path w="906145" h="115570">
                <a:moveTo>
                  <a:pt x="841628" y="26289"/>
                </a:moveTo>
                <a:lnTo>
                  <a:pt x="828962" y="27311"/>
                </a:lnTo>
                <a:lnTo>
                  <a:pt x="830674" y="48642"/>
                </a:lnTo>
                <a:lnTo>
                  <a:pt x="843279" y="47625"/>
                </a:lnTo>
                <a:lnTo>
                  <a:pt x="841628" y="26289"/>
                </a:lnTo>
                <a:close/>
              </a:path>
              <a:path w="906145" h="115570">
                <a:moveTo>
                  <a:pt x="826769" y="0"/>
                </a:moveTo>
                <a:lnTo>
                  <a:pt x="828962" y="27311"/>
                </a:lnTo>
                <a:lnTo>
                  <a:pt x="841628" y="26289"/>
                </a:lnTo>
                <a:lnTo>
                  <a:pt x="891916" y="26289"/>
                </a:lnTo>
                <a:lnTo>
                  <a:pt x="826769" y="0"/>
                </a:lnTo>
                <a:close/>
              </a:path>
            </a:pathLst>
          </a:custGeom>
          <a:solidFill>
            <a:srgbClr val="6166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6" name="object 96"/>
          <p:cNvPicPr/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539" y="3078586"/>
            <a:ext cx="214109" cy="549401"/>
          </a:xfrm>
          <a:prstGeom prst="rect">
            <a:avLst/>
          </a:prstGeom>
        </p:spPr>
      </p:pic>
      <p:sp>
        <p:nvSpPr>
          <p:cNvPr id="97" name="object 97"/>
          <p:cNvSpPr/>
          <p:nvPr/>
        </p:nvSpPr>
        <p:spPr>
          <a:xfrm>
            <a:off x="4746689" y="3091540"/>
            <a:ext cx="76200" cy="415290"/>
          </a:xfrm>
          <a:custGeom>
            <a:avLst/>
            <a:gdLst/>
            <a:ahLst/>
            <a:cxnLst/>
            <a:rect l="l" t="t" r="r" b="b"/>
            <a:pathLst>
              <a:path w="76200" h="415289">
                <a:moveTo>
                  <a:pt x="0" y="336423"/>
                </a:moveTo>
                <a:lnTo>
                  <a:pt x="32766" y="415036"/>
                </a:lnTo>
                <a:lnTo>
                  <a:pt x="69768" y="352425"/>
                </a:lnTo>
                <a:lnTo>
                  <a:pt x="47752" y="352425"/>
                </a:lnTo>
                <a:lnTo>
                  <a:pt x="26543" y="351028"/>
                </a:lnTo>
                <a:lnTo>
                  <a:pt x="27414" y="338345"/>
                </a:lnTo>
                <a:lnTo>
                  <a:pt x="0" y="336423"/>
                </a:lnTo>
                <a:close/>
              </a:path>
              <a:path w="76200" h="415289">
                <a:moveTo>
                  <a:pt x="27414" y="338345"/>
                </a:moveTo>
                <a:lnTo>
                  <a:pt x="26543" y="351028"/>
                </a:lnTo>
                <a:lnTo>
                  <a:pt x="47752" y="352425"/>
                </a:lnTo>
                <a:lnTo>
                  <a:pt x="48622" y="339832"/>
                </a:lnTo>
                <a:lnTo>
                  <a:pt x="27414" y="338345"/>
                </a:lnTo>
                <a:close/>
              </a:path>
              <a:path w="76200" h="415289">
                <a:moveTo>
                  <a:pt x="48622" y="339832"/>
                </a:moveTo>
                <a:lnTo>
                  <a:pt x="47752" y="352425"/>
                </a:lnTo>
                <a:lnTo>
                  <a:pt x="69768" y="352425"/>
                </a:lnTo>
                <a:lnTo>
                  <a:pt x="76073" y="341757"/>
                </a:lnTo>
                <a:lnTo>
                  <a:pt x="48622" y="339832"/>
                </a:lnTo>
                <a:close/>
              </a:path>
              <a:path w="76200" h="415289">
                <a:moveTo>
                  <a:pt x="50673" y="0"/>
                </a:moveTo>
                <a:lnTo>
                  <a:pt x="27414" y="338345"/>
                </a:lnTo>
                <a:lnTo>
                  <a:pt x="48622" y="339832"/>
                </a:lnTo>
                <a:lnTo>
                  <a:pt x="72009" y="1524"/>
                </a:lnTo>
                <a:lnTo>
                  <a:pt x="50673" y="0"/>
                </a:lnTo>
                <a:close/>
              </a:path>
            </a:pathLst>
          </a:custGeom>
          <a:solidFill>
            <a:srgbClr val="DA9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8" name="object 98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435" y="2712826"/>
            <a:ext cx="436625" cy="576834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8824405" y="2802742"/>
            <a:ext cx="300990" cy="441325"/>
          </a:xfrm>
          <a:custGeom>
            <a:avLst/>
            <a:gdLst/>
            <a:ahLst/>
            <a:cxnLst/>
            <a:rect l="l" t="t" r="r" b="b"/>
            <a:pathLst>
              <a:path w="300990" h="441325">
                <a:moveTo>
                  <a:pt x="249589" y="57276"/>
                </a:moveTo>
                <a:lnTo>
                  <a:pt x="0" y="429006"/>
                </a:lnTo>
                <a:lnTo>
                  <a:pt x="17780" y="440944"/>
                </a:lnTo>
                <a:lnTo>
                  <a:pt x="267387" y="69188"/>
                </a:lnTo>
                <a:lnTo>
                  <a:pt x="249589" y="57276"/>
                </a:lnTo>
                <a:close/>
              </a:path>
              <a:path w="300990" h="441325">
                <a:moveTo>
                  <a:pt x="295016" y="46736"/>
                </a:moveTo>
                <a:lnTo>
                  <a:pt x="256667" y="46736"/>
                </a:lnTo>
                <a:lnTo>
                  <a:pt x="274447" y="58674"/>
                </a:lnTo>
                <a:lnTo>
                  <a:pt x="267387" y="69188"/>
                </a:lnTo>
                <a:lnTo>
                  <a:pt x="290195" y="84455"/>
                </a:lnTo>
                <a:lnTo>
                  <a:pt x="295016" y="46736"/>
                </a:lnTo>
                <a:close/>
              </a:path>
              <a:path w="300990" h="441325">
                <a:moveTo>
                  <a:pt x="256667" y="46736"/>
                </a:moveTo>
                <a:lnTo>
                  <a:pt x="249589" y="57276"/>
                </a:lnTo>
                <a:lnTo>
                  <a:pt x="267387" y="69188"/>
                </a:lnTo>
                <a:lnTo>
                  <a:pt x="274447" y="58674"/>
                </a:lnTo>
                <a:lnTo>
                  <a:pt x="256667" y="46736"/>
                </a:lnTo>
                <a:close/>
              </a:path>
              <a:path w="300990" h="441325">
                <a:moveTo>
                  <a:pt x="300990" y="0"/>
                </a:moveTo>
                <a:lnTo>
                  <a:pt x="226822" y="42037"/>
                </a:lnTo>
                <a:lnTo>
                  <a:pt x="249589" y="57276"/>
                </a:lnTo>
                <a:lnTo>
                  <a:pt x="256667" y="46736"/>
                </a:lnTo>
                <a:lnTo>
                  <a:pt x="295016" y="46736"/>
                </a:lnTo>
                <a:lnTo>
                  <a:pt x="300990" y="0"/>
                </a:lnTo>
                <a:close/>
              </a:path>
            </a:pathLst>
          </a:custGeom>
          <a:solidFill>
            <a:srgbClr val="7915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0" name="object 100"/>
          <p:cNvPicPr/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050" y="2170295"/>
            <a:ext cx="887729" cy="497573"/>
          </a:xfrm>
          <a:prstGeom prst="rect">
            <a:avLst/>
          </a:prstGeom>
        </p:spPr>
      </p:pic>
      <p:sp>
        <p:nvSpPr>
          <p:cNvPr id="101" name="object 101"/>
          <p:cNvSpPr/>
          <p:nvPr/>
        </p:nvSpPr>
        <p:spPr>
          <a:xfrm>
            <a:off x="8036243" y="2258166"/>
            <a:ext cx="752475" cy="364490"/>
          </a:xfrm>
          <a:custGeom>
            <a:avLst/>
            <a:gdLst/>
            <a:ahLst/>
            <a:cxnLst/>
            <a:rect l="l" t="t" r="r" b="b"/>
            <a:pathLst>
              <a:path w="752475" h="364489">
                <a:moveTo>
                  <a:pt x="678828" y="24812"/>
                </a:moveTo>
                <a:lnTo>
                  <a:pt x="0" y="344805"/>
                </a:lnTo>
                <a:lnTo>
                  <a:pt x="9144" y="364109"/>
                </a:lnTo>
                <a:lnTo>
                  <a:pt x="687937" y="44133"/>
                </a:lnTo>
                <a:lnTo>
                  <a:pt x="678828" y="24812"/>
                </a:lnTo>
                <a:close/>
              </a:path>
              <a:path w="752475" h="364489">
                <a:moveTo>
                  <a:pt x="738552" y="19431"/>
                </a:moveTo>
                <a:lnTo>
                  <a:pt x="690245" y="19431"/>
                </a:lnTo>
                <a:lnTo>
                  <a:pt x="699388" y="38735"/>
                </a:lnTo>
                <a:lnTo>
                  <a:pt x="687937" y="44133"/>
                </a:lnTo>
                <a:lnTo>
                  <a:pt x="699643" y="68961"/>
                </a:lnTo>
                <a:lnTo>
                  <a:pt x="738552" y="19431"/>
                </a:lnTo>
                <a:close/>
              </a:path>
              <a:path w="752475" h="364489">
                <a:moveTo>
                  <a:pt x="690245" y="19431"/>
                </a:moveTo>
                <a:lnTo>
                  <a:pt x="678828" y="24812"/>
                </a:lnTo>
                <a:lnTo>
                  <a:pt x="687937" y="44133"/>
                </a:lnTo>
                <a:lnTo>
                  <a:pt x="699388" y="38735"/>
                </a:lnTo>
                <a:lnTo>
                  <a:pt x="690245" y="19431"/>
                </a:lnTo>
                <a:close/>
              </a:path>
              <a:path w="752475" h="364489">
                <a:moveTo>
                  <a:pt x="667130" y="0"/>
                </a:moveTo>
                <a:lnTo>
                  <a:pt x="678828" y="24812"/>
                </a:lnTo>
                <a:lnTo>
                  <a:pt x="690245" y="19431"/>
                </a:lnTo>
                <a:lnTo>
                  <a:pt x="738552" y="19431"/>
                </a:lnTo>
                <a:lnTo>
                  <a:pt x="752221" y="2032"/>
                </a:lnTo>
                <a:lnTo>
                  <a:pt x="667130" y="0"/>
                </a:lnTo>
                <a:close/>
              </a:path>
            </a:pathLst>
          </a:custGeom>
          <a:solidFill>
            <a:srgbClr val="0D5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" name="object 102"/>
          <p:cNvPicPr/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338" y="1127866"/>
            <a:ext cx="238518" cy="558546"/>
          </a:xfrm>
          <a:prstGeom prst="rect">
            <a:avLst/>
          </a:prstGeom>
        </p:spPr>
      </p:pic>
      <p:sp>
        <p:nvSpPr>
          <p:cNvPr id="103" name="object 103"/>
          <p:cNvSpPr/>
          <p:nvPr/>
        </p:nvSpPr>
        <p:spPr>
          <a:xfrm>
            <a:off x="8492046" y="1217782"/>
            <a:ext cx="122555" cy="422909"/>
          </a:xfrm>
          <a:custGeom>
            <a:avLst/>
            <a:gdLst/>
            <a:ahLst/>
            <a:cxnLst/>
            <a:rect l="l" t="t" r="r" b="b"/>
            <a:pathLst>
              <a:path w="122554" h="422910">
                <a:moveTo>
                  <a:pt x="47629" y="72227"/>
                </a:moveTo>
                <a:lnTo>
                  <a:pt x="26811" y="76739"/>
                </a:lnTo>
                <a:lnTo>
                  <a:pt x="101219" y="422909"/>
                </a:lnTo>
                <a:lnTo>
                  <a:pt x="122174" y="418464"/>
                </a:lnTo>
                <a:lnTo>
                  <a:pt x="47629" y="72227"/>
                </a:lnTo>
                <a:close/>
              </a:path>
              <a:path w="122554" h="422910">
                <a:moveTo>
                  <a:pt x="21208" y="0"/>
                </a:moveTo>
                <a:lnTo>
                  <a:pt x="0" y="82550"/>
                </a:lnTo>
                <a:lnTo>
                  <a:pt x="26811" y="76739"/>
                </a:lnTo>
                <a:lnTo>
                  <a:pt x="24129" y="64262"/>
                </a:lnTo>
                <a:lnTo>
                  <a:pt x="44957" y="59816"/>
                </a:lnTo>
                <a:lnTo>
                  <a:pt x="69131" y="59816"/>
                </a:lnTo>
                <a:lnTo>
                  <a:pt x="21208" y="0"/>
                </a:lnTo>
                <a:close/>
              </a:path>
              <a:path w="122554" h="422910">
                <a:moveTo>
                  <a:pt x="44957" y="59816"/>
                </a:moveTo>
                <a:lnTo>
                  <a:pt x="24129" y="64262"/>
                </a:lnTo>
                <a:lnTo>
                  <a:pt x="26811" y="76739"/>
                </a:lnTo>
                <a:lnTo>
                  <a:pt x="47629" y="72227"/>
                </a:lnTo>
                <a:lnTo>
                  <a:pt x="44957" y="59816"/>
                </a:lnTo>
                <a:close/>
              </a:path>
              <a:path w="122554" h="422910">
                <a:moveTo>
                  <a:pt x="69131" y="59816"/>
                </a:moveTo>
                <a:lnTo>
                  <a:pt x="44957" y="59816"/>
                </a:lnTo>
                <a:lnTo>
                  <a:pt x="47629" y="72227"/>
                </a:lnTo>
                <a:lnTo>
                  <a:pt x="74422" y="66420"/>
                </a:lnTo>
                <a:lnTo>
                  <a:pt x="69131" y="5981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object 104"/>
          <p:cNvPicPr/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387" y="1073002"/>
            <a:ext cx="869441" cy="1009650"/>
          </a:xfrm>
          <a:prstGeom prst="rect">
            <a:avLst/>
          </a:prstGeom>
        </p:spPr>
      </p:pic>
      <p:sp>
        <p:nvSpPr>
          <p:cNvPr id="105" name="object 105"/>
          <p:cNvSpPr/>
          <p:nvPr/>
        </p:nvSpPr>
        <p:spPr>
          <a:xfrm>
            <a:off x="6152071" y="1162918"/>
            <a:ext cx="734060" cy="873760"/>
          </a:xfrm>
          <a:custGeom>
            <a:avLst/>
            <a:gdLst/>
            <a:ahLst/>
            <a:cxnLst/>
            <a:rect l="l" t="t" r="r" b="b"/>
            <a:pathLst>
              <a:path w="734060" h="873760">
                <a:moveTo>
                  <a:pt x="676499" y="51656"/>
                </a:moveTo>
                <a:lnTo>
                  <a:pt x="0" y="859917"/>
                </a:lnTo>
                <a:lnTo>
                  <a:pt x="16255" y="873633"/>
                </a:lnTo>
                <a:lnTo>
                  <a:pt x="692822" y="65317"/>
                </a:lnTo>
                <a:lnTo>
                  <a:pt x="676499" y="51656"/>
                </a:lnTo>
                <a:close/>
              </a:path>
              <a:path w="734060" h="873760">
                <a:moveTo>
                  <a:pt x="723603" y="41910"/>
                </a:moveTo>
                <a:lnTo>
                  <a:pt x="684657" y="41910"/>
                </a:lnTo>
                <a:lnTo>
                  <a:pt x="701039" y="55499"/>
                </a:lnTo>
                <a:lnTo>
                  <a:pt x="692822" y="65317"/>
                </a:lnTo>
                <a:lnTo>
                  <a:pt x="713866" y="82931"/>
                </a:lnTo>
                <a:lnTo>
                  <a:pt x="723603" y="41910"/>
                </a:lnTo>
                <a:close/>
              </a:path>
              <a:path w="734060" h="873760">
                <a:moveTo>
                  <a:pt x="684657" y="41910"/>
                </a:moveTo>
                <a:lnTo>
                  <a:pt x="676499" y="51656"/>
                </a:lnTo>
                <a:lnTo>
                  <a:pt x="692822" y="65317"/>
                </a:lnTo>
                <a:lnTo>
                  <a:pt x="701039" y="55499"/>
                </a:lnTo>
                <a:lnTo>
                  <a:pt x="684657" y="41910"/>
                </a:lnTo>
                <a:close/>
              </a:path>
              <a:path w="734060" h="873760">
                <a:moveTo>
                  <a:pt x="733551" y="0"/>
                </a:moveTo>
                <a:lnTo>
                  <a:pt x="655447" y="34036"/>
                </a:lnTo>
                <a:lnTo>
                  <a:pt x="676499" y="51656"/>
                </a:lnTo>
                <a:lnTo>
                  <a:pt x="684657" y="41910"/>
                </a:lnTo>
                <a:lnTo>
                  <a:pt x="723603" y="41910"/>
                </a:lnTo>
                <a:lnTo>
                  <a:pt x="733551" y="0"/>
                </a:lnTo>
                <a:close/>
              </a:path>
            </a:pathLst>
          </a:custGeom>
          <a:solidFill>
            <a:srgbClr val="AF7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6" name="object 106"/>
          <p:cNvPicPr/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579" y="1048618"/>
            <a:ext cx="918210" cy="531113"/>
          </a:xfrm>
          <a:prstGeom prst="rect">
            <a:avLst/>
          </a:prstGeom>
        </p:spPr>
      </p:pic>
      <p:sp>
        <p:nvSpPr>
          <p:cNvPr id="107" name="object 107"/>
          <p:cNvSpPr/>
          <p:nvPr/>
        </p:nvSpPr>
        <p:spPr>
          <a:xfrm>
            <a:off x="4640644" y="1138153"/>
            <a:ext cx="784225" cy="396240"/>
          </a:xfrm>
          <a:custGeom>
            <a:avLst/>
            <a:gdLst/>
            <a:ahLst/>
            <a:cxnLst/>
            <a:rect l="l" t="t" r="r" b="b"/>
            <a:pathLst>
              <a:path w="784225" h="396239">
                <a:moveTo>
                  <a:pt x="711143" y="24545"/>
                </a:moveTo>
                <a:lnTo>
                  <a:pt x="0" y="376555"/>
                </a:lnTo>
                <a:lnTo>
                  <a:pt x="9398" y="395732"/>
                </a:lnTo>
                <a:lnTo>
                  <a:pt x="720633" y="43739"/>
                </a:lnTo>
                <a:lnTo>
                  <a:pt x="711143" y="24545"/>
                </a:lnTo>
                <a:close/>
              </a:path>
              <a:path w="784225" h="396239">
                <a:moveTo>
                  <a:pt x="770096" y="18923"/>
                </a:moveTo>
                <a:lnTo>
                  <a:pt x="722502" y="18923"/>
                </a:lnTo>
                <a:lnTo>
                  <a:pt x="732027" y="38100"/>
                </a:lnTo>
                <a:lnTo>
                  <a:pt x="720633" y="43739"/>
                </a:lnTo>
                <a:lnTo>
                  <a:pt x="732789" y="68325"/>
                </a:lnTo>
                <a:lnTo>
                  <a:pt x="770096" y="18923"/>
                </a:lnTo>
                <a:close/>
              </a:path>
              <a:path w="784225" h="396239">
                <a:moveTo>
                  <a:pt x="722502" y="18923"/>
                </a:moveTo>
                <a:lnTo>
                  <a:pt x="711143" y="24545"/>
                </a:lnTo>
                <a:lnTo>
                  <a:pt x="720633" y="43739"/>
                </a:lnTo>
                <a:lnTo>
                  <a:pt x="732027" y="38100"/>
                </a:lnTo>
                <a:lnTo>
                  <a:pt x="722502" y="18923"/>
                </a:lnTo>
                <a:close/>
              </a:path>
              <a:path w="784225" h="396239">
                <a:moveTo>
                  <a:pt x="699007" y="0"/>
                </a:moveTo>
                <a:lnTo>
                  <a:pt x="711143" y="24545"/>
                </a:lnTo>
                <a:lnTo>
                  <a:pt x="722502" y="18923"/>
                </a:lnTo>
                <a:lnTo>
                  <a:pt x="770096" y="18923"/>
                </a:lnTo>
                <a:lnTo>
                  <a:pt x="784098" y="381"/>
                </a:lnTo>
                <a:lnTo>
                  <a:pt x="699007" y="0"/>
                </a:lnTo>
                <a:close/>
              </a:path>
            </a:pathLst>
          </a:custGeom>
          <a:solidFill>
            <a:srgbClr val="9B9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8" name="object 108"/>
          <p:cNvPicPr/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243" y="3755242"/>
            <a:ext cx="190119" cy="212877"/>
          </a:xfrm>
          <a:prstGeom prst="rect">
            <a:avLst/>
          </a:prstGeom>
        </p:spPr>
      </p:pic>
      <p:sp>
        <p:nvSpPr>
          <p:cNvPr id="109" name="object 109"/>
          <p:cNvSpPr/>
          <p:nvPr/>
        </p:nvSpPr>
        <p:spPr>
          <a:xfrm>
            <a:off x="7669086" y="3766292"/>
            <a:ext cx="292483" cy="442515"/>
          </a:xfrm>
          <a:custGeom>
            <a:avLst/>
            <a:gdLst/>
            <a:ahLst/>
            <a:cxnLst/>
            <a:rect l="l" t="t" r="r" b="b"/>
            <a:pathLst>
              <a:path w="609600" h="944245">
                <a:moveTo>
                  <a:pt x="559034" y="885485"/>
                </a:moveTo>
                <a:lnTo>
                  <a:pt x="535939" y="900302"/>
                </a:lnTo>
                <a:lnTo>
                  <a:pt x="609091" y="943863"/>
                </a:lnTo>
                <a:lnTo>
                  <a:pt x="604022" y="896238"/>
                </a:lnTo>
                <a:lnTo>
                  <a:pt x="565911" y="896238"/>
                </a:lnTo>
                <a:lnTo>
                  <a:pt x="559034" y="885485"/>
                </a:lnTo>
                <a:close/>
              </a:path>
              <a:path w="609600" h="944245">
                <a:moveTo>
                  <a:pt x="576972" y="873977"/>
                </a:moveTo>
                <a:lnTo>
                  <a:pt x="559034" y="885485"/>
                </a:lnTo>
                <a:lnTo>
                  <a:pt x="565911" y="896238"/>
                </a:lnTo>
                <a:lnTo>
                  <a:pt x="583818" y="884681"/>
                </a:lnTo>
                <a:lnTo>
                  <a:pt x="576972" y="873977"/>
                </a:lnTo>
                <a:close/>
              </a:path>
              <a:path w="609600" h="944245">
                <a:moveTo>
                  <a:pt x="600075" y="859154"/>
                </a:moveTo>
                <a:lnTo>
                  <a:pt x="576972" y="873977"/>
                </a:lnTo>
                <a:lnTo>
                  <a:pt x="583818" y="884681"/>
                </a:lnTo>
                <a:lnTo>
                  <a:pt x="565911" y="896238"/>
                </a:lnTo>
                <a:lnTo>
                  <a:pt x="604022" y="896238"/>
                </a:lnTo>
                <a:lnTo>
                  <a:pt x="600075" y="859154"/>
                </a:lnTo>
                <a:close/>
              </a:path>
              <a:path w="609600" h="944245">
                <a:moveTo>
                  <a:pt x="18033" y="0"/>
                </a:moveTo>
                <a:lnTo>
                  <a:pt x="0" y="11429"/>
                </a:lnTo>
                <a:lnTo>
                  <a:pt x="559034" y="885485"/>
                </a:lnTo>
                <a:lnTo>
                  <a:pt x="576972" y="873977"/>
                </a:lnTo>
                <a:lnTo>
                  <a:pt x="18033" y="0"/>
                </a:lnTo>
                <a:close/>
              </a:path>
            </a:pathLst>
          </a:custGeom>
          <a:solidFill>
            <a:srgbClr val="D1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106170" y="751018"/>
            <a:ext cx="3499044" cy="3166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370"/>
              </a:spcBef>
            </a:pPr>
            <a:r>
              <a:rPr sz="2000" spc="-10" dirty="0">
                <a:latin typeface="MS Gothic"/>
                <a:cs typeface="MS Gothic"/>
              </a:rPr>
              <a:t>◙</a:t>
            </a:r>
            <a:r>
              <a:rPr sz="2000" spc="-484" dirty="0">
                <a:latin typeface="MS Gothic"/>
                <a:cs typeface="MS Gothic"/>
              </a:rPr>
              <a:t> </a:t>
            </a:r>
            <a:r>
              <a:rPr sz="1600" dirty="0">
                <a:latin typeface="Arial"/>
                <a:cs typeface="Arial"/>
              </a:rPr>
              <a:t>1.4T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Solenoid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from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BaBar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2335"/>
              </a:lnSpc>
              <a:spcBef>
                <a:spcPts val="240"/>
              </a:spcBef>
            </a:pPr>
            <a:r>
              <a:rPr sz="2000" spc="-10" dirty="0">
                <a:latin typeface="MS Gothic"/>
                <a:cs typeface="MS Gothic"/>
              </a:rPr>
              <a:t>◙</a:t>
            </a:r>
            <a:r>
              <a:rPr sz="2000" spc="-560" dirty="0">
                <a:latin typeface="MS Gothic"/>
                <a:cs typeface="MS Gothic"/>
              </a:rPr>
              <a:t> </a:t>
            </a:r>
            <a:r>
              <a:rPr sz="1600" dirty="0">
                <a:latin typeface="Arial"/>
                <a:cs typeface="Arial"/>
              </a:rPr>
              <a:t>Hermetic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coverage: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1855"/>
              </a:lnSpc>
            </a:pPr>
            <a:r>
              <a:rPr sz="1600" dirty="0">
                <a:latin typeface="Arial"/>
                <a:cs typeface="Arial"/>
              </a:rPr>
              <a:t>|η|&lt;1.1,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2π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0" dirty="0" err="1">
                <a:latin typeface="Arial"/>
                <a:cs typeface="Arial"/>
              </a:rPr>
              <a:t>φ</a:t>
            </a:r>
            <a:endParaRPr sz="1600" dirty="0">
              <a:latin typeface="Arial"/>
              <a:cs typeface="Arial"/>
            </a:endParaRPr>
          </a:p>
          <a:p>
            <a:pPr marL="12700" marR="144145">
              <a:lnSpc>
                <a:spcPct val="100800"/>
              </a:lnSpc>
              <a:spcBef>
                <a:spcPts val="175"/>
              </a:spcBef>
            </a:pPr>
            <a:r>
              <a:rPr sz="2000" spc="-10" dirty="0">
                <a:latin typeface="MS Gothic"/>
                <a:cs typeface="MS Gothic"/>
              </a:rPr>
              <a:t>◙</a:t>
            </a:r>
            <a:r>
              <a:rPr sz="2000" spc="-560" dirty="0">
                <a:latin typeface="MS Gothic"/>
                <a:cs typeface="MS Gothic"/>
              </a:rPr>
              <a:t> </a:t>
            </a:r>
            <a:r>
              <a:rPr sz="1600" spc="-10" dirty="0">
                <a:latin typeface="Arial"/>
                <a:cs typeface="Arial"/>
              </a:rPr>
              <a:t>Large-</a:t>
            </a:r>
            <a:r>
              <a:rPr sz="1600" dirty="0">
                <a:latin typeface="Arial"/>
                <a:cs typeface="Arial"/>
              </a:rPr>
              <a:t>acceptance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EM+H </a:t>
            </a:r>
            <a:r>
              <a:rPr sz="1600" dirty="0">
                <a:latin typeface="Arial"/>
                <a:cs typeface="Arial"/>
              </a:rPr>
              <a:t>calorimeters: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brings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first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full </a:t>
            </a:r>
            <a:r>
              <a:rPr sz="1600" dirty="0">
                <a:latin typeface="Arial"/>
                <a:cs typeface="Arial"/>
              </a:rPr>
              <a:t>jet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reconstruction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&amp;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b-</a:t>
            </a:r>
            <a:r>
              <a:rPr sz="1600" spc="-25" dirty="0">
                <a:latin typeface="Arial"/>
                <a:cs typeface="Arial"/>
              </a:rPr>
              <a:t>jet </a:t>
            </a:r>
            <a:r>
              <a:rPr sz="1600" dirty="0">
                <a:latin typeface="Arial"/>
                <a:cs typeface="Arial"/>
              </a:rPr>
              <a:t>tagging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RHIC!!</a:t>
            </a:r>
            <a:endParaRPr lang="en-US" sz="1600" spc="-10" dirty="0">
              <a:latin typeface="Arial"/>
              <a:cs typeface="Arial"/>
            </a:endParaRPr>
          </a:p>
          <a:p>
            <a:pPr marL="12700">
              <a:lnSpc>
                <a:spcPts val="2370"/>
              </a:lnSpc>
              <a:spcBef>
                <a:spcPts val="90"/>
              </a:spcBef>
            </a:pPr>
            <a:r>
              <a:rPr lang="en" altLang="ja-JP" sz="2000" spc="-10" dirty="0">
                <a:latin typeface="MS Gothic"/>
                <a:cs typeface="MS Gothic"/>
              </a:rPr>
              <a:t>◙</a:t>
            </a:r>
            <a:r>
              <a:rPr lang="en" altLang="ja-JP" sz="2000" spc="-440" dirty="0">
                <a:latin typeface="MS Gothic"/>
                <a:cs typeface="MS Gothic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High</a:t>
            </a:r>
            <a:r>
              <a:rPr lang="en" altLang="ja-JP" sz="1600" spc="-55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data</a:t>
            </a:r>
            <a:r>
              <a:rPr lang="en" altLang="ja-JP" sz="1600" spc="-30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rates:</a:t>
            </a:r>
            <a:r>
              <a:rPr lang="en" altLang="ja-JP" sz="1600" spc="-15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15</a:t>
            </a:r>
            <a:r>
              <a:rPr lang="en" altLang="ja-JP" sz="1600" spc="-10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kHz</a:t>
            </a:r>
            <a:r>
              <a:rPr lang="en" altLang="ja-JP" sz="1600" spc="-35" dirty="0">
                <a:latin typeface="Arial"/>
                <a:cs typeface="Arial"/>
              </a:rPr>
              <a:t> </a:t>
            </a:r>
            <a:r>
              <a:rPr lang="en" altLang="ja-JP" sz="1600" spc="-25" dirty="0">
                <a:latin typeface="Arial"/>
                <a:cs typeface="Arial"/>
              </a:rPr>
              <a:t>for</a:t>
            </a:r>
            <a:endParaRPr lang="en" altLang="ja-JP" sz="1600" dirty="0">
              <a:latin typeface="Arial"/>
              <a:cs typeface="Arial"/>
            </a:endParaRPr>
          </a:p>
          <a:p>
            <a:pPr marL="12700">
              <a:lnSpc>
                <a:spcPts val="1889"/>
              </a:lnSpc>
            </a:pPr>
            <a:r>
              <a:rPr lang="en" altLang="ja-JP" sz="1600" dirty="0">
                <a:latin typeface="Arial"/>
                <a:cs typeface="Arial"/>
              </a:rPr>
              <a:t>all</a:t>
            </a:r>
            <a:r>
              <a:rPr lang="en" altLang="ja-JP" sz="1600" spc="-25" dirty="0">
                <a:latin typeface="Arial"/>
                <a:cs typeface="Arial"/>
              </a:rPr>
              <a:t> </a:t>
            </a:r>
            <a:r>
              <a:rPr lang="en" altLang="ja-JP" sz="1600" spc="-10" dirty="0">
                <a:latin typeface="Arial"/>
                <a:cs typeface="Arial"/>
              </a:rPr>
              <a:t>subdetectors</a:t>
            </a:r>
            <a:endParaRPr lang="en" altLang="ja-JP" sz="1600" dirty="0">
              <a:latin typeface="Arial"/>
              <a:cs typeface="Arial"/>
            </a:endParaRPr>
          </a:p>
          <a:p>
            <a:pPr marL="12700">
              <a:lnSpc>
                <a:spcPts val="2360"/>
              </a:lnSpc>
              <a:spcBef>
                <a:spcPts val="370"/>
              </a:spcBef>
            </a:pPr>
            <a:r>
              <a:rPr lang="en" altLang="ja-JP" sz="2000" spc="-10" dirty="0">
                <a:latin typeface="MS Gothic"/>
                <a:cs typeface="MS Gothic"/>
              </a:rPr>
              <a:t>◙</a:t>
            </a:r>
            <a:r>
              <a:rPr lang="en" altLang="ja-JP" sz="2000" spc="-484" dirty="0">
                <a:latin typeface="MS Gothic"/>
                <a:cs typeface="MS Gothic"/>
              </a:rPr>
              <a:t> </a:t>
            </a:r>
            <a:r>
              <a:rPr lang="en" altLang="ja-JP" sz="1600" spc="-20" dirty="0">
                <a:latin typeface="Arial"/>
                <a:cs typeface="Arial"/>
              </a:rPr>
              <a:t>Precise tracking with tracking system in stream readout</a:t>
            </a:r>
            <a:endParaRPr lang="en" altLang="ja-JP" sz="1600" dirty="0">
              <a:latin typeface="Arial"/>
              <a:cs typeface="Arial"/>
            </a:endParaRPr>
          </a:p>
        </p:txBody>
      </p:sp>
      <p:pic>
        <p:nvPicPr>
          <p:cNvPr id="111" name="object 111"/>
          <p:cNvPicPr/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1" y="51159"/>
            <a:ext cx="1204722" cy="710946"/>
          </a:xfrm>
          <a:prstGeom prst="rect">
            <a:avLst/>
          </a:prstGeom>
        </p:spPr>
      </p:pic>
      <p:sp>
        <p:nvSpPr>
          <p:cNvPr id="117" name="object 34">
            <a:extLst>
              <a:ext uri="{FF2B5EF4-FFF2-40B4-BE49-F238E27FC236}">
                <a16:creationId xmlns:a16="http://schemas.microsoft.com/office/drawing/2014/main" id="{53D379DB-0563-B7BF-7C09-DB9BC0761D1C}"/>
              </a:ext>
            </a:extLst>
          </p:cNvPr>
          <p:cNvSpPr/>
          <p:nvPr/>
        </p:nvSpPr>
        <p:spPr>
          <a:xfrm>
            <a:off x="898333" y="4500568"/>
            <a:ext cx="2812165" cy="1537444"/>
          </a:xfrm>
          <a:custGeom>
            <a:avLst/>
            <a:gdLst/>
            <a:ahLst/>
            <a:cxnLst/>
            <a:rect l="l" t="t" r="r" b="b"/>
            <a:pathLst>
              <a:path w="6251575" h="3667125">
                <a:moveTo>
                  <a:pt x="0" y="3666744"/>
                </a:moveTo>
                <a:lnTo>
                  <a:pt x="6251448" y="3666744"/>
                </a:lnTo>
                <a:lnTo>
                  <a:pt x="6251448" y="0"/>
                </a:lnTo>
                <a:lnTo>
                  <a:pt x="0" y="0"/>
                </a:lnTo>
                <a:lnTo>
                  <a:pt x="0" y="3666744"/>
                </a:lnTo>
                <a:close/>
              </a:path>
            </a:pathLst>
          </a:custGeom>
          <a:ln w="3048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BAB60559-0E84-EA33-A780-CADB2F3D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3" name="上カーブ矢印 12">
            <a:extLst>
              <a:ext uri="{FF2B5EF4-FFF2-40B4-BE49-F238E27FC236}">
                <a16:creationId xmlns:a16="http://schemas.microsoft.com/office/drawing/2014/main" id="{3DA2533D-5595-A4DF-0FED-A3E8A69DA63F}"/>
              </a:ext>
            </a:extLst>
          </p:cNvPr>
          <p:cNvSpPr/>
          <p:nvPr/>
        </p:nvSpPr>
        <p:spPr>
          <a:xfrm rot="20139185">
            <a:off x="3570649" y="4469766"/>
            <a:ext cx="508494" cy="207238"/>
          </a:xfrm>
          <a:prstGeom prst="curvedUp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5861CFC4-911C-ADDA-E1EB-41AFB6FDA8AA}"/>
              </a:ext>
            </a:extLst>
          </p:cNvPr>
          <p:cNvCxnSpPr>
            <a:cxnSpLocks/>
          </p:cNvCxnSpPr>
          <p:nvPr/>
        </p:nvCxnSpPr>
        <p:spPr>
          <a:xfrm flipV="1">
            <a:off x="5799482" y="6224800"/>
            <a:ext cx="6318946" cy="9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D36C10F-9775-EB5F-5884-E7E73DED426F}"/>
              </a:ext>
            </a:extLst>
          </p:cNvPr>
          <p:cNvCxnSpPr/>
          <p:nvPr/>
        </p:nvCxnSpPr>
        <p:spPr>
          <a:xfrm>
            <a:off x="4317520" y="6231685"/>
            <a:ext cx="1450428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3E41A774-7E15-8DFD-664E-6EE747459666}"/>
              </a:ext>
            </a:extLst>
          </p:cNvPr>
          <p:cNvCxnSpPr>
            <a:cxnSpLocks/>
          </p:cNvCxnSpPr>
          <p:nvPr/>
        </p:nvCxnSpPr>
        <p:spPr>
          <a:xfrm>
            <a:off x="7052762" y="6137095"/>
            <a:ext cx="0" cy="2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CC9390-B478-7B57-608F-7515EF3964C5}"/>
              </a:ext>
            </a:extLst>
          </p:cNvPr>
          <p:cNvSpPr txBox="1"/>
          <p:nvPr/>
        </p:nvSpPr>
        <p:spPr>
          <a:xfrm>
            <a:off x="6733604" y="5814161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May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5D21D1E-3EC2-7901-916B-A1013DFCB5A0}"/>
              </a:ext>
            </a:extLst>
          </p:cNvPr>
          <p:cNvSpPr txBox="1"/>
          <p:nvPr/>
        </p:nvSpPr>
        <p:spPr>
          <a:xfrm>
            <a:off x="4762205" y="628284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Install</a:t>
            </a:r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57CD555B-D9B6-77C5-FBA6-996B8A9F66D6}"/>
              </a:ext>
            </a:extLst>
          </p:cNvPr>
          <p:cNvCxnSpPr>
            <a:cxnSpLocks/>
          </p:cNvCxnSpPr>
          <p:nvPr/>
        </p:nvCxnSpPr>
        <p:spPr>
          <a:xfrm>
            <a:off x="5597690" y="6127526"/>
            <a:ext cx="0" cy="2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10EE73B-A925-1EA6-4766-D6779489B591}"/>
              </a:ext>
            </a:extLst>
          </p:cNvPr>
          <p:cNvSpPr txBox="1"/>
          <p:nvPr/>
        </p:nvSpPr>
        <p:spPr>
          <a:xfrm>
            <a:off x="5038081" y="580878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2023 Jan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A9E336-2C96-DBD7-287E-2D2EAE4B81A5}"/>
              </a:ext>
            </a:extLst>
          </p:cNvPr>
          <p:cNvSpPr txBox="1"/>
          <p:nvPr/>
        </p:nvSpPr>
        <p:spPr>
          <a:xfrm>
            <a:off x="7407844" y="6303882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Commissioning</a:t>
            </a:r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8297080-03D4-EB85-15C6-FF6F9860E124}"/>
              </a:ext>
            </a:extLst>
          </p:cNvPr>
          <p:cNvCxnSpPr>
            <a:cxnSpLocks/>
          </p:cNvCxnSpPr>
          <p:nvPr/>
        </p:nvCxnSpPr>
        <p:spPr>
          <a:xfrm>
            <a:off x="10103150" y="6107982"/>
            <a:ext cx="0" cy="2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FB9EDB4-4F69-4827-CE07-EB62D63CBD7D}"/>
              </a:ext>
            </a:extLst>
          </p:cNvPr>
          <p:cNvSpPr txBox="1"/>
          <p:nvPr/>
        </p:nvSpPr>
        <p:spPr>
          <a:xfrm>
            <a:off x="9805632" y="576776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Aug</a:t>
            </a:r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2CF6C3F-58DA-E166-2810-C83D5D6594A1}"/>
              </a:ext>
            </a:extLst>
          </p:cNvPr>
          <p:cNvSpPr txBox="1"/>
          <p:nvPr/>
        </p:nvSpPr>
        <p:spPr>
          <a:xfrm>
            <a:off x="10344597" y="6291902"/>
            <a:ext cx="9989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Physics</a:t>
            </a:r>
            <a:endParaRPr kumimoji="1" lang="ja-JP" altLang="en-US"/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3226F756-685D-9245-7F85-9757ECD41EDA}"/>
              </a:ext>
            </a:extLst>
          </p:cNvPr>
          <p:cNvCxnSpPr>
            <a:cxnSpLocks/>
          </p:cNvCxnSpPr>
          <p:nvPr/>
        </p:nvCxnSpPr>
        <p:spPr>
          <a:xfrm>
            <a:off x="11475455" y="6091266"/>
            <a:ext cx="0" cy="2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2FAB4324-EAF7-EEA6-B508-A6B0B9582D19}"/>
              </a:ext>
            </a:extLst>
          </p:cNvPr>
          <p:cNvSpPr txBox="1"/>
          <p:nvPr/>
        </p:nvSpPr>
        <p:spPr>
          <a:xfrm>
            <a:off x="11177937" y="5777214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Oct</a:t>
            </a:r>
            <a:endParaRPr kumimoji="1" lang="ja-JP" altLang="en-US"/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4978ADED-0692-9470-9CDA-0AEF51E25C41}"/>
              </a:ext>
            </a:extLst>
          </p:cNvPr>
          <p:cNvSpPr txBox="1"/>
          <p:nvPr/>
        </p:nvSpPr>
        <p:spPr>
          <a:xfrm>
            <a:off x="4746689" y="4684994"/>
            <a:ext cx="3372270" cy="9263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2023 : Commissioning </a:t>
            </a:r>
            <a:r>
              <a:rPr kumimoji="1" lang="en-US" altLang="ja-JP" dirty="0" err="1"/>
              <a:t>Au+Au</a:t>
            </a:r>
            <a:endParaRPr kumimoji="1" lang="en-US" altLang="ja-JP" dirty="0"/>
          </a:p>
          <a:p>
            <a:r>
              <a:rPr lang="en-US" altLang="ja-JP" dirty="0"/>
              <a:t>2024 : </a:t>
            </a:r>
            <a:r>
              <a:rPr lang="en-US" altLang="ja-JP" dirty="0" err="1"/>
              <a:t>p+p</a:t>
            </a:r>
            <a:endParaRPr lang="en-US" altLang="ja-JP" dirty="0"/>
          </a:p>
          <a:p>
            <a:r>
              <a:rPr kumimoji="1" lang="en-US" altLang="ja-JP" dirty="0"/>
              <a:t>2025 : </a:t>
            </a:r>
            <a:r>
              <a:rPr kumimoji="1" lang="en-US" altLang="ja-JP" dirty="0" err="1"/>
              <a:t>Au+Au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テキスト ボックス 117">
                <a:extLst>
                  <a:ext uri="{FF2B5EF4-FFF2-40B4-BE49-F238E27FC236}">
                    <a16:creationId xmlns:a16="http://schemas.microsoft.com/office/drawing/2014/main" id="{D42D3E9E-D39B-321F-E634-AED0216D56F1}"/>
                  </a:ext>
                </a:extLst>
              </p:cNvPr>
              <p:cNvSpPr txBox="1"/>
              <p:nvPr/>
            </p:nvSpPr>
            <p:spPr>
              <a:xfrm>
                <a:off x="8278598" y="4924584"/>
                <a:ext cx="1702668" cy="37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</m:ctrlPr>
                      </m:radPr>
                      <m:deg/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𝑠</m:t>
                        </m:r>
                      </m:e>
                    </m:rad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en" altLang="ja-JP" dirty="0">
                    <a:latin typeface="Arial"/>
                    <a:cs typeface="Arial"/>
                  </a:rPr>
                  <a:t>200GeV</a:t>
                </a:r>
                <a:r>
                  <a:rPr kumimoji="1" lang="en-US" altLang="ja-JP" dirty="0"/>
                  <a:t> </a:t>
                </a:r>
                <a:endParaRPr lang="ja-JP" altLang="en-US"/>
              </a:p>
            </p:txBody>
          </p:sp>
        </mc:Choice>
        <mc:Fallback xmlns="">
          <p:sp>
            <p:nvSpPr>
              <p:cNvPr id="118" name="テキスト ボックス 117">
                <a:extLst>
                  <a:ext uri="{FF2B5EF4-FFF2-40B4-BE49-F238E27FC236}">
                    <a16:creationId xmlns:a16="http://schemas.microsoft.com/office/drawing/2014/main" id="{D42D3E9E-D39B-321F-E634-AED0216D5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598" y="4924584"/>
                <a:ext cx="1702668" cy="372346"/>
              </a:xfrm>
              <a:prstGeom prst="rect">
                <a:avLst/>
              </a:prstGeom>
              <a:blipFill>
                <a:blip r:embed="rId36"/>
                <a:stretch>
                  <a:fillRect t="-9677" b="-19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object 15"/>
          <p:cNvPicPr/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064" y="4217776"/>
            <a:ext cx="735329" cy="38176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920" y="4217764"/>
            <a:ext cx="747522" cy="43054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875" y="4237588"/>
            <a:ext cx="661416" cy="30784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7811875" y="4237588"/>
            <a:ext cx="661670" cy="307975"/>
          </a:xfrm>
          <a:custGeom>
            <a:avLst/>
            <a:gdLst/>
            <a:ahLst/>
            <a:cxnLst/>
            <a:rect l="l" t="t" r="r" b="b"/>
            <a:pathLst>
              <a:path w="661670" h="307975">
                <a:moveTo>
                  <a:pt x="0" y="307848"/>
                </a:moveTo>
                <a:lnTo>
                  <a:pt x="661416" y="307848"/>
                </a:lnTo>
                <a:lnTo>
                  <a:pt x="661416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ln w="1523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890615" y="4269085"/>
            <a:ext cx="49974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TPOT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9" name="右中かっこ 118">
            <a:extLst>
              <a:ext uri="{FF2B5EF4-FFF2-40B4-BE49-F238E27FC236}">
                <a16:creationId xmlns:a16="http://schemas.microsoft.com/office/drawing/2014/main" id="{6322513A-5ED4-F4C4-81C2-3C65A99CA28A}"/>
              </a:ext>
            </a:extLst>
          </p:cNvPr>
          <p:cNvSpPr/>
          <p:nvPr/>
        </p:nvSpPr>
        <p:spPr>
          <a:xfrm>
            <a:off x="8178238" y="4648306"/>
            <a:ext cx="94606" cy="91668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4" name="図 113" descr="アイコン&#10;&#10;自動的に生成された説明">
            <a:extLst>
              <a:ext uri="{FF2B5EF4-FFF2-40B4-BE49-F238E27FC236}">
                <a16:creationId xmlns:a16="http://schemas.microsoft.com/office/drawing/2014/main" id="{0731A826-443B-B137-F706-51062DE3A406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332597" y="5499160"/>
            <a:ext cx="464049" cy="7347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3143" y="122788"/>
            <a:ext cx="1721995" cy="316687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344597" y="17068"/>
            <a:ext cx="154495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dirty="0">
                <a:solidFill>
                  <a:srgbClr val="006FC0"/>
                </a:solidFill>
                <a:latin typeface="Arial"/>
                <a:cs typeface="Arial"/>
              </a:rPr>
              <a:t>Calorimeter</a:t>
            </a:r>
            <a:r>
              <a:rPr sz="1400" spc="-95" dirty="0">
                <a:solidFill>
                  <a:srgbClr val="006FC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006FC0"/>
                </a:solidFill>
                <a:latin typeface="Arial"/>
                <a:cs typeface="Arial"/>
              </a:rPr>
              <a:t>system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018721" y="1066413"/>
            <a:ext cx="51625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10" dirty="0">
                <a:latin typeface="Arial"/>
                <a:cs typeface="Arial"/>
              </a:rPr>
              <a:t>oHCal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44959" y="2641974"/>
            <a:ext cx="40068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0" dirty="0">
                <a:latin typeface="Arial"/>
                <a:cs typeface="Arial"/>
              </a:rPr>
              <a:t>iHCal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781026" y="1200364"/>
            <a:ext cx="2222500" cy="4620895"/>
            <a:chOff x="8705088" y="2206751"/>
            <a:chExt cx="2222500" cy="4620895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5088" y="2206751"/>
              <a:ext cx="905255" cy="3992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5776" y="3346703"/>
              <a:ext cx="905255" cy="39928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73184" y="4236718"/>
              <a:ext cx="1453896" cy="259079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90015" y="165705"/>
            <a:ext cx="10159365" cy="690574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673735">
              <a:lnSpc>
                <a:spcPct val="100000"/>
              </a:lnSpc>
              <a:spcBef>
                <a:spcPts val="105"/>
              </a:spcBef>
            </a:pPr>
            <a:r>
              <a:rPr lang="en-US" dirty="0" err="1">
                <a:latin typeface="Arial"/>
                <a:cs typeface="Arial"/>
              </a:rPr>
              <a:t>sPHENIX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dirty="0">
                <a:latin typeface="Arial"/>
                <a:cs typeface="Arial"/>
              </a:rPr>
              <a:t>Detector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038912" y="4690231"/>
            <a:ext cx="805180" cy="5149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spcBef>
                <a:spcPts val="110"/>
              </a:spcBef>
            </a:pPr>
            <a:r>
              <a:rPr sz="1600" spc="-10" dirty="0">
                <a:solidFill>
                  <a:srgbClr val="D25604"/>
                </a:solidFill>
                <a:latin typeface="Arial"/>
                <a:cs typeface="Arial"/>
              </a:rPr>
              <a:t>Tracking</a:t>
            </a:r>
            <a:endParaRPr sz="1600" dirty="0">
              <a:latin typeface="Arial"/>
              <a:cs typeface="Arial"/>
            </a:endParaRPr>
          </a:p>
          <a:p>
            <a:pPr marL="76200"/>
            <a:r>
              <a:rPr sz="1600" spc="-10" dirty="0">
                <a:solidFill>
                  <a:srgbClr val="D25604"/>
                </a:solidFill>
                <a:latin typeface="Arial"/>
                <a:cs typeface="Arial"/>
              </a:rPr>
              <a:t>system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595810" y="4098378"/>
            <a:ext cx="492125" cy="1981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40"/>
              </a:lnSpc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oHCal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29" name="object 2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62" y="3895643"/>
            <a:ext cx="4844795" cy="2919969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3547" y="807511"/>
            <a:ext cx="6340602" cy="3755898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7602" y="792586"/>
            <a:ext cx="6220968" cy="3636264"/>
          </a:xfrm>
          <a:prstGeom prst="rect">
            <a:avLst/>
          </a:prstGeom>
        </p:spPr>
      </p:pic>
      <p:sp>
        <p:nvSpPr>
          <p:cNvPr id="34" name="object 34"/>
          <p:cNvSpPr/>
          <p:nvPr/>
        </p:nvSpPr>
        <p:spPr>
          <a:xfrm>
            <a:off x="3741610" y="819988"/>
            <a:ext cx="6251575" cy="3667125"/>
          </a:xfrm>
          <a:custGeom>
            <a:avLst/>
            <a:gdLst/>
            <a:ahLst/>
            <a:cxnLst/>
            <a:rect l="l" t="t" r="r" b="b"/>
            <a:pathLst>
              <a:path w="6251575" h="3667125">
                <a:moveTo>
                  <a:pt x="0" y="3666744"/>
                </a:moveTo>
                <a:lnTo>
                  <a:pt x="6251448" y="3666744"/>
                </a:lnTo>
                <a:lnTo>
                  <a:pt x="6251448" y="0"/>
                </a:lnTo>
                <a:lnTo>
                  <a:pt x="0" y="0"/>
                </a:lnTo>
                <a:lnTo>
                  <a:pt x="0" y="3666744"/>
                </a:lnTo>
                <a:close/>
              </a:path>
            </a:pathLst>
          </a:custGeom>
          <a:ln w="3048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object 35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347" y="3483971"/>
            <a:ext cx="1027938" cy="38176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202" y="3480935"/>
            <a:ext cx="1027938" cy="433565"/>
          </a:xfrm>
          <a:prstGeom prst="rect">
            <a:avLst/>
          </a:prstGeom>
        </p:spPr>
      </p:pic>
      <p:sp>
        <p:nvSpPr>
          <p:cNvPr id="37" name="object 37"/>
          <p:cNvSpPr/>
          <p:nvPr/>
        </p:nvSpPr>
        <p:spPr>
          <a:xfrm>
            <a:off x="4316158" y="3503783"/>
            <a:ext cx="954405" cy="307975"/>
          </a:xfrm>
          <a:custGeom>
            <a:avLst/>
            <a:gdLst/>
            <a:ahLst/>
            <a:cxnLst/>
            <a:rect l="l" t="t" r="r" b="b"/>
            <a:pathLst>
              <a:path w="954404" h="307975">
                <a:moveTo>
                  <a:pt x="954024" y="0"/>
                </a:moveTo>
                <a:lnTo>
                  <a:pt x="0" y="0"/>
                </a:lnTo>
                <a:lnTo>
                  <a:pt x="0" y="307848"/>
                </a:lnTo>
                <a:lnTo>
                  <a:pt x="954024" y="307848"/>
                </a:lnTo>
                <a:lnTo>
                  <a:pt x="954024" y="0"/>
                </a:lnTo>
                <a:close/>
              </a:path>
            </a:pathLst>
          </a:custGeom>
          <a:solidFill>
            <a:srgbClr val="6F39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316158" y="3503783"/>
            <a:ext cx="954405" cy="307975"/>
          </a:xfrm>
          <a:custGeom>
            <a:avLst/>
            <a:gdLst/>
            <a:ahLst/>
            <a:cxnLst/>
            <a:rect l="l" t="t" r="r" b="b"/>
            <a:pathLst>
              <a:path w="954404" h="307975">
                <a:moveTo>
                  <a:pt x="0" y="307848"/>
                </a:moveTo>
                <a:lnTo>
                  <a:pt x="954024" y="307848"/>
                </a:lnTo>
                <a:lnTo>
                  <a:pt x="954024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ln w="1524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395154" y="3533754"/>
            <a:ext cx="77914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MAGNET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3732466" y="2529959"/>
            <a:ext cx="765810" cy="433705"/>
            <a:chOff x="2977895" y="2901708"/>
            <a:chExt cx="765810" cy="433705"/>
          </a:xfrm>
        </p:grpSpPr>
        <p:pic>
          <p:nvPicPr>
            <p:cNvPr id="42" name="object 4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7039" y="2904744"/>
              <a:ext cx="756665" cy="38176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77895" y="2901708"/>
              <a:ext cx="756666" cy="43356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3006851" y="2924556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682751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82751" y="307848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1392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006851" y="2924556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0" y="307848"/>
                  </a:moveTo>
                  <a:lnTo>
                    <a:pt x="682751" y="307848"/>
                  </a:lnTo>
                  <a:lnTo>
                    <a:pt x="68275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3840797" y="2581838"/>
            <a:ext cx="51562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MVTX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7932612" y="3642479"/>
            <a:ext cx="668655" cy="433705"/>
            <a:chOff x="7178040" y="4014228"/>
            <a:chExt cx="668655" cy="433705"/>
          </a:xfrm>
        </p:grpSpPr>
        <p:pic>
          <p:nvPicPr>
            <p:cNvPr id="48" name="object 48"/>
            <p:cNvPicPr/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0232" y="4017263"/>
              <a:ext cx="656081" cy="381762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8040" y="4014228"/>
              <a:ext cx="665226" cy="433565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7210044" y="4037075"/>
              <a:ext cx="582295" cy="307975"/>
            </a:xfrm>
            <a:custGeom>
              <a:avLst/>
              <a:gdLst/>
              <a:ahLst/>
              <a:cxnLst/>
              <a:rect l="l" t="t" r="r" b="b"/>
              <a:pathLst>
                <a:path w="582295" h="307975">
                  <a:moveTo>
                    <a:pt x="582168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582168" y="307848"/>
                  </a:lnTo>
                  <a:lnTo>
                    <a:pt x="582168" y="0"/>
                  </a:lnTo>
                  <a:close/>
                </a:path>
              </a:pathLst>
            </a:custGeom>
            <a:solidFill>
              <a:srgbClr val="D0CA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210044" y="4037075"/>
              <a:ext cx="582295" cy="307975"/>
            </a:xfrm>
            <a:custGeom>
              <a:avLst/>
              <a:gdLst/>
              <a:ahLst/>
              <a:cxnLst/>
              <a:rect l="l" t="t" r="r" b="b"/>
              <a:pathLst>
                <a:path w="582295" h="307975">
                  <a:moveTo>
                    <a:pt x="0" y="307848"/>
                  </a:moveTo>
                  <a:lnTo>
                    <a:pt x="582168" y="307848"/>
                  </a:lnTo>
                  <a:lnTo>
                    <a:pt x="582168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8042466" y="3695552"/>
            <a:ext cx="41719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INTT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6585394" y="832223"/>
            <a:ext cx="628650" cy="433705"/>
            <a:chOff x="5830823" y="1203972"/>
            <a:chExt cx="628650" cy="433705"/>
          </a:xfrm>
        </p:grpSpPr>
        <p:pic>
          <p:nvPicPr>
            <p:cNvPr id="54" name="object 54"/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9967" y="1207008"/>
              <a:ext cx="619506" cy="38176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0823" y="1203972"/>
              <a:ext cx="628650" cy="43356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5859779" y="1226820"/>
              <a:ext cx="546100" cy="307975"/>
            </a:xfrm>
            <a:custGeom>
              <a:avLst/>
              <a:gdLst/>
              <a:ahLst/>
              <a:cxnLst/>
              <a:rect l="l" t="t" r="r" b="b"/>
              <a:pathLst>
                <a:path w="546100" h="307975">
                  <a:moveTo>
                    <a:pt x="545591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545591" y="307848"/>
                  </a:lnTo>
                  <a:lnTo>
                    <a:pt x="545591" y="0"/>
                  </a:lnTo>
                  <a:close/>
                </a:path>
              </a:pathLst>
            </a:custGeom>
            <a:solidFill>
              <a:srgbClr val="A143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5859779" y="1226820"/>
              <a:ext cx="546100" cy="307975"/>
            </a:xfrm>
            <a:custGeom>
              <a:avLst/>
              <a:gdLst/>
              <a:ahLst/>
              <a:cxnLst/>
              <a:rect l="l" t="t" r="r" b="b"/>
              <a:pathLst>
                <a:path w="546100" h="307975">
                  <a:moveTo>
                    <a:pt x="0" y="307848"/>
                  </a:moveTo>
                  <a:lnTo>
                    <a:pt x="545591" y="307848"/>
                  </a:lnTo>
                  <a:lnTo>
                    <a:pt x="54559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3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6694362" y="884407"/>
            <a:ext cx="38163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TPC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8679372" y="1914238"/>
            <a:ext cx="805815" cy="431165"/>
            <a:chOff x="7924800" y="2285987"/>
            <a:chExt cx="805815" cy="431165"/>
          </a:xfrm>
        </p:grpSpPr>
        <p:pic>
          <p:nvPicPr>
            <p:cNvPr id="60" name="object 60"/>
            <p:cNvPicPr/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33944" y="2285999"/>
              <a:ext cx="796290" cy="38176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4800" y="2285987"/>
              <a:ext cx="799338" cy="430542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7953755" y="2305811"/>
              <a:ext cx="722630" cy="307975"/>
            </a:xfrm>
            <a:custGeom>
              <a:avLst/>
              <a:gdLst/>
              <a:ahLst/>
              <a:cxnLst/>
              <a:rect l="l" t="t" r="r" b="b"/>
              <a:pathLst>
                <a:path w="722629" h="307975">
                  <a:moveTo>
                    <a:pt x="722376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722376" y="307848"/>
                  </a:lnTo>
                  <a:lnTo>
                    <a:pt x="722376" y="0"/>
                  </a:lnTo>
                  <a:close/>
                </a:path>
              </a:pathLst>
            </a:custGeom>
            <a:solidFill>
              <a:srgbClr val="5488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953755" y="2305811"/>
              <a:ext cx="722630" cy="307975"/>
            </a:xfrm>
            <a:custGeom>
              <a:avLst/>
              <a:gdLst/>
              <a:ahLst/>
              <a:cxnLst/>
              <a:rect l="l" t="t" r="r" b="b"/>
              <a:pathLst>
                <a:path w="722629" h="307975">
                  <a:moveTo>
                    <a:pt x="0" y="307848"/>
                  </a:moveTo>
                  <a:lnTo>
                    <a:pt x="722376" y="307848"/>
                  </a:lnTo>
                  <a:lnTo>
                    <a:pt x="722376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8787321" y="1963983"/>
            <a:ext cx="55245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EMCal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5" name="object 65"/>
          <p:cNvGrpSpPr/>
          <p:nvPr/>
        </p:nvGrpSpPr>
        <p:grpSpPr>
          <a:xfrm>
            <a:off x="8170355" y="887087"/>
            <a:ext cx="708025" cy="433705"/>
            <a:chOff x="7415783" y="1258836"/>
            <a:chExt cx="708025" cy="433705"/>
          </a:xfrm>
        </p:grpSpPr>
        <p:pic>
          <p:nvPicPr>
            <p:cNvPr id="66" name="object 66"/>
            <p:cNvPicPr/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24927" y="1261872"/>
              <a:ext cx="698753" cy="38176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15783" y="1258836"/>
              <a:ext cx="704850" cy="433565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7444739" y="1281684"/>
              <a:ext cx="624840" cy="307975"/>
            </a:xfrm>
            <a:custGeom>
              <a:avLst/>
              <a:gdLst/>
              <a:ahLst/>
              <a:cxnLst/>
              <a:rect l="l" t="t" r="r" b="b"/>
              <a:pathLst>
                <a:path w="624840" h="307975">
                  <a:moveTo>
                    <a:pt x="624840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24840" y="307848"/>
                  </a:lnTo>
                  <a:lnTo>
                    <a:pt x="624840" y="0"/>
                  </a:lnTo>
                  <a:close/>
                </a:path>
              </a:pathLst>
            </a:custGeom>
            <a:solidFill>
              <a:srgbClr val="5297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444739" y="1281684"/>
              <a:ext cx="624840" cy="307975"/>
            </a:xfrm>
            <a:custGeom>
              <a:avLst/>
              <a:gdLst/>
              <a:ahLst/>
              <a:cxnLst/>
              <a:rect l="l" t="t" r="r" b="b"/>
              <a:pathLst>
                <a:path w="624840" h="307975">
                  <a:moveTo>
                    <a:pt x="0" y="307848"/>
                  </a:moveTo>
                  <a:lnTo>
                    <a:pt x="624840" y="307848"/>
                  </a:lnTo>
                  <a:lnTo>
                    <a:pt x="624840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3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8278940" y="938382"/>
            <a:ext cx="45910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iHCal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6283642" y="3864958"/>
            <a:ext cx="765810" cy="431165"/>
            <a:chOff x="5529071" y="4236707"/>
            <a:chExt cx="765810" cy="431165"/>
          </a:xfrm>
        </p:grpSpPr>
        <p:pic>
          <p:nvPicPr>
            <p:cNvPr id="72" name="object 72"/>
            <p:cNvPicPr/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38215" y="4236719"/>
              <a:ext cx="756665" cy="381762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29071" y="4236707"/>
              <a:ext cx="762762" cy="430542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5558027" y="4256531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682751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82751" y="307848"/>
                  </a:lnTo>
                  <a:lnTo>
                    <a:pt x="682751" y="0"/>
                  </a:lnTo>
                  <a:close/>
                </a:path>
              </a:pathLst>
            </a:custGeom>
            <a:solidFill>
              <a:srgbClr val="8E939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558027" y="4256531"/>
              <a:ext cx="683260" cy="307975"/>
            </a:xfrm>
            <a:custGeom>
              <a:avLst/>
              <a:gdLst/>
              <a:ahLst/>
              <a:cxnLst/>
              <a:rect l="l" t="t" r="r" b="b"/>
              <a:pathLst>
                <a:path w="683260" h="307975">
                  <a:moveTo>
                    <a:pt x="0" y="307848"/>
                  </a:moveTo>
                  <a:lnTo>
                    <a:pt x="682751" y="307848"/>
                  </a:lnTo>
                  <a:lnTo>
                    <a:pt x="682751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6391086" y="3915973"/>
            <a:ext cx="516255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oHCal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5070539" y="810862"/>
            <a:ext cx="729615" cy="431165"/>
            <a:chOff x="4315967" y="1182611"/>
            <a:chExt cx="729615" cy="431165"/>
          </a:xfrm>
        </p:grpSpPr>
        <p:pic>
          <p:nvPicPr>
            <p:cNvPr id="78" name="object 78"/>
            <p:cNvPicPr/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8159" y="1182624"/>
              <a:ext cx="717041" cy="381762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5967" y="1182611"/>
              <a:ext cx="726186" cy="430542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4347971" y="1202436"/>
              <a:ext cx="643255" cy="307975"/>
            </a:xfrm>
            <a:custGeom>
              <a:avLst/>
              <a:gdLst/>
              <a:ahLst/>
              <a:cxnLst/>
              <a:rect l="l" t="t" r="r" b="b"/>
              <a:pathLst>
                <a:path w="643254" h="307975">
                  <a:moveTo>
                    <a:pt x="643127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643127" y="307848"/>
                  </a:lnTo>
                  <a:lnTo>
                    <a:pt x="643127" y="0"/>
                  </a:lnTo>
                  <a:close/>
                </a:path>
              </a:pathLst>
            </a:custGeom>
            <a:solidFill>
              <a:srgbClr val="9B9C2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4347971" y="1202436"/>
              <a:ext cx="643255" cy="307975"/>
            </a:xfrm>
            <a:custGeom>
              <a:avLst/>
              <a:gdLst/>
              <a:ahLst/>
              <a:cxnLst/>
              <a:rect l="l" t="t" r="r" b="b"/>
              <a:pathLst>
                <a:path w="643254" h="307975">
                  <a:moveTo>
                    <a:pt x="0" y="307848"/>
                  </a:moveTo>
                  <a:lnTo>
                    <a:pt x="643127" y="307848"/>
                  </a:lnTo>
                  <a:lnTo>
                    <a:pt x="643127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4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5179505" y="860658"/>
            <a:ext cx="478790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sEPD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83" name="object 83"/>
          <p:cNvGrpSpPr/>
          <p:nvPr/>
        </p:nvGrpSpPr>
        <p:grpSpPr>
          <a:xfrm>
            <a:off x="8804340" y="2472022"/>
            <a:ext cx="668655" cy="431165"/>
            <a:chOff x="8049768" y="2843771"/>
            <a:chExt cx="668655" cy="431165"/>
          </a:xfrm>
        </p:grpSpPr>
        <p:pic>
          <p:nvPicPr>
            <p:cNvPr id="84" name="object 84"/>
            <p:cNvPicPr/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58912" y="2846832"/>
              <a:ext cx="659129" cy="381762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9768" y="2843771"/>
              <a:ext cx="662177" cy="430542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8078724" y="2866644"/>
              <a:ext cx="585470" cy="307975"/>
            </a:xfrm>
            <a:custGeom>
              <a:avLst/>
              <a:gdLst/>
              <a:ahLst/>
              <a:cxnLst/>
              <a:rect l="l" t="t" r="r" b="b"/>
              <a:pathLst>
                <a:path w="585470" h="307975">
                  <a:moveTo>
                    <a:pt x="585216" y="0"/>
                  </a:moveTo>
                  <a:lnTo>
                    <a:pt x="0" y="0"/>
                  </a:lnTo>
                  <a:lnTo>
                    <a:pt x="0" y="307848"/>
                  </a:lnTo>
                  <a:lnTo>
                    <a:pt x="585216" y="307848"/>
                  </a:lnTo>
                  <a:lnTo>
                    <a:pt x="585216" y="0"/>
                  </a:lnTo>
                  <a:close/>
                </a:path>
              </a:pathLst>
            </a:custGeom>
            <a:solidFill>
              <a:srgbClr val="A022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8078724" y="2866644"/>
              <a:ext cx="585470" cy="307975"/>
            </a:xfrm>
            <a:custGeom>
              <a:avLst/>
              <a:gdLst/>
              <a:ahLst/>
              <a:cxnLst/>
              <a:rect l="l" t="t" r="r" b="b"/>
              <a:pathLst>
                <a:path w="585470" h="307975">
                  <a:moveTo>
                    <a:pt x="0" y="307848"/>
                  </a:moveTo>
                  <a:lnTo>
                    <a:pt x="585216" y="307848"/>
                  </a:lnTo>
                  <a:lnTo>
                    <a:pt x="585216" y="0"/>
                  </a:lnTo>
                  <a:lnTo>
                    <a:pt x="0" y="0"/>
                  </a:lnTo>
                  <a:lnTo>
                    <a:pt x="0" y="307848"/>
                  </a:lnTo>
                  <a:close/>
                </a:path>
              </a:pathLst>
            </a:custGeom>
            <a:ln w="1523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8912669" y="2523596"/>
            <a:ext cx="415290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MBD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90" name="object 90"/>
          <p:cNvPicPr/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819" y="2353162"/>
            <a:ext cx="1917953" cy="1588770"/>
          </a:xfrm>
          <a:prstGeom prst="rect">
            <a:avLst/>
          </a:prstGeom>
        </p:spPr>
      </p:pic>
      <p:sp>
        <p:nvSpPr>
          <p:cNvPr id="91" name="object 91"/>
          <p:cNvSpPr/>
          <p:nvPr/>
        </p:nvSpPr>
        <p:spPr>
          <a:xfrm>
            <a:off x="6180900" y="2364719"/>
            <a:ext cx="1781810" cy="1454785"/>
          </a:xfrm>
          <a:custGeom>
            <a:avLst/>
            <a:gdLst/>
            <a:ahLst/>
            <a:cxnLst/>
            <a:rect l="l" t="t" r="r" b="b"/>
            <a:pathLst>
              <a:path w="1781809" h="1454785">
                <a:moveTo>
                  <a:pt x="1715686" y="1414617"/>
                </a:moveTo>
                <a:lnTo>
                  <a:pt x="1698371" y="1435861"/>
                </a:lnTo>
                <a:lnTo>
                  <a:pt x="1781555" y="1454403"/>
                </a:lnTo>
                <a:lnTo>
                  <a:pt x="1767213" y="1422653"/>
                </a:lnTo>
                <a:lnTo>
                  <a:pt x="1725549" y="1422653"/>
                </a:lnTo>
                <a:lnTo>
                  <a:pt x="1715686" y="1414617"/>
                </a:lnTo>
                <a:close/>
              </a:path>
              <a:path w="1781809" h="1454785">
                <a:moveTo>
                  <a:pt x="1729145" y="1398104"/>
                </a:moveTo>
                <a:lnTo>
                  <a:pt x="1715686" y="1414617"/>
                </a:lnTo>
                <a:lnTo>
                  <a:pt x="1725549" y="1422653"/>
                </a:lnTo>
                <a:lnTo>
                  <a:pt x="1739011" y="1406143"/>
                </a:lnTo>
                <a:lnTo>
                  <a:pt x="1729145" y="1398104"/>
                </a:lnTo>
                <a:close/>
              </a:path>
              <a:path w="1781809" h="1454785">
                <a:moveTo>
                  <a:pt x="1746503" y="1376806"/>
                </a:moveTo>
                <a:lnTo>
                  <a:pt x="1729145" y="1398104"/>
                </a:lnTo>
                <a:lnTo>
                  <a:pt x="1739011" y="1406143"/>
                </a:lnTo>
                <a:lnTo>
                  <a:pt x="1725549" y="1422653"/>
                </a:lnTo>
                <a:lnTo>
                  <a:pt x="1767213" y="1422653"/>
                </a:lnTo>
                <a:lnTo>
                  <a:pt x="1746503" y="1376806"/>
                </a:lnTo>
                <a:close/>
              </a:path>
              <a:path w="1781809" h="1454785">
                <a:moveTo>
                  <a:pt x="13462" y="0"/>
                </a:moveTo>
                <a:lnTo>
                  <a:pt x="0" y="16509"/>
                </a:lnTo>
                <a:lnTo>
                  <a:pt x="1715686" y="1414617"/>
                </a:lnTo>
                <a:lnTo>
                  <a:pt x="1729145" y="1398104"/>
                </a:lnTo>
                <a:lnTo>
                  <a:pt x="13462" y="0"/>
                </a:lnTo>
                <a:close/>
              </a:path>
            </a:pathLst>
          </a:custGeom>
          <a:solidFill>
            <a:srgbClr val="EAE8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2" name="object 92"/>
          <p:cNvPicPr/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259" y="2350127"/>
            <a:ext cx="1728977" cy="479285"/>
          </a:xfrm>
          <a:prstGeom prst="rect">
            <a:avLst/>
          </a:prstGeom>
        </p:spPr>
      </p:pic>
      <p:sp>
        <p:nvSpPr>
          <p:cNvPr id="93" name="object 93"/>
          <p:cNvSpPr/>
          <p:nvPr/>
        </p:nvSpPr>
        <p:spPr>
          <a:xfrm>
            <a:off x="4444175" y="2362560"/>
            <a:ext cx="1593215" cy="365760"/>
          </a:xfrm>
          <a:custGeom>
            <a:avLst/>
            <a:gdLst/>
            <a:ahLst/>
            <a:cxnLst/>
            <a:rect l="l" t="t" r="r" b="b"/>
            <a:pathLst>
              <a:path w="1593214" h="365760">
                <a:moveTo>
                  <a:pt x="66801" y="290829"/>
                </a:moveTo>
                <a:lnTo>
                  <a:pt x="0" y="343788"/>
                </a:lnTo>
                <a:lnTo>
                  <a:pt x="82423" y="365505"/>
                </a:lnTo>
                <a:lnTo>
                  <a:pt x="77348" y="341249"/>
                </a:lnTo>
                <a:lnTo>
                  <a:pt x="64388" y="341249"/>
                </a:lnTo>
                <a:lnTo>
                  <a:pt x="59944" y="320293"/>
                </a:lnTo>
                <a:lnTo>
                  <a:pt x="72418" y="317680"/>
                </a:lnTo>
                <a:lnTo>
                  <a:pt x="66801" y="290829"/>
                </a:lnTo>
                <a:close/>
              </a:path>
              <a:path w="1593214" h="365760">
                <a:moveTo>
                  <a:pt x="72418" y="317680"/>
                </a:moveTo>
                <a:lnTo>
                  <a:pt x="59944" y="320293"/>
                </a:lnTo>
                <a:lnTo>
                  <a:pt x="64388" y="341249"/>
                </a:lnTo>
                <a:lnTo>
                  <a:pt x="76804" y="338646"/>
                </a:lnTo>
                <a:lnTo>
                  <a:pt x="72418" y="317680"/>
                </a:lnTo>
                <a:close/>
              </a:path>
              <a:path w="1593214" h="365760">
                <a:moveTo>
                  <a:pt x="76804" y="338646"/>
                </a:moveTo>
                <a:lnTo>
                  <a:pt x="64388" y="341249"/>
                </a:lnTo>
                <a:lnTo>
                  <a:pt x="77348" y="341249"/>
                </a:lnTo>
                <a:lnTo>
                  <a:pt x="76804" y="338646"/>
                </a:lnTo>
                <a:close/>
              </a:path>
              <a:path w="1593214" h="365760">
                <a:moveTo>
                  <a:pt x="1588516" y="0"/>
                </a:moveTo>
                <a:lnTo>
                  <a:pt x="72418" y="317680"/>
                </a:lnTo>
                <a:lnTo>
                  <a:pt x="76804" y="338646"/>
                </a:lnTo>
                <a:lnTo>
                  <a:pt x="1592834" y="20827"/>
                </a:lnTo>
                <a:lnTo>
                  <a:pt x="1588516" y="0"/>
                </a:lnTo>
                <a:close/>
              </a:path>
            </a:pathLst>
          </a:custGeom>
          <a:solidFill>
            <a:srgbClr val="13921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4" name="object 94"/>
          <p:cNvPicPr/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3626" y="3950302"/>
            <a:ext cx="1040129" cy="220230"/>
          </a:xfrm>
          <a:prstGeom prst="rect">
            <a:avLst/>
          </a:prstGeom>
        </p:spPr>
      </p:pic>
      <p:sp>
        <p:nvSpPr>
          <p:cNvPr id="95" name="object 95"/>
          <p:cNvSpPr/>
          <p:nvPr/>
        </p:nvSpPr>
        <p:spPr>
          <a:xfrm>
            <a:off x="5406454" y="4008353"/>
            <a:ext cx="906144" cy="115570"/>
          </a:xfrm>
          <a:custGeom>
            <a:avLst/>
            <a:gdLst/>
            <a:ahLst/>
            <a:cxnLst/>
            <a:rect l="l" t="t" r="r" b="b"/>
            <a:pathLst>
              <a:path w="906145" h="115570">
                <a:moveTo>
                  <a:pt x="828962" y="27311"/>
                </a:moveTo>
                <a:lnTo>
                  <a:pt x="0" y="94234"/>
                </a:lnTo>
                <a:lnTo>
                  <a:pt x="1777" y="115570"/>
                </a:lnTo>
                <a:lnTo>
                  <a:pt x="830674" y="48642"/>
                </a:lnTo>
                <a:lnTo>
                  <a:pt x="828962" y="27311"/>
                </a:lnTo>
                <a:close/>
              </a:path>
              <a:path w="906145" h="115570">
                <a:moveTo>
                  <a:pt x="891916" y="26289"/>
                </a:moveTo>
                <a:lnTo>
                  <a:pt x="841628" y="26289"/>
                </a:lnTo>
                <a:lnTo>
                  <a:pt x="843279" y="47625"/>
                </a:lnTo>
                <a:lnTo>
                  <a:pt x="830674" y="48642"/>
                </a:lnTo>
                <a:lnTo>
                  <a:pt x="832865" y="75946"/>
                </a:lnTo>
                <a:lnTo>
                  <a:pt x="905763" y="31877"/>
                </a:lnTo>
                <a:lnTo>
                  <a:pt x="891916" y="26289"/>
                </a:lnTo>
                <a:close/>
              </a:path>
              <a:path w="906145" h="115570">
                <a:moveTo>
                  <a:pt x="841628" y="26289"/>
                </a:moveTo>
                <a:lnTo>
                  <a:pt x="828962" y="27311"/>
                </a:lnTo>
                <a:lnTo>
                  <a:pt x="830674" y="48642"/>
                </a:lnTo>
                <a:lnTo>
                  <a:pt x="843279" y="47625"/>
                </a:lnTo>
                <a:lnTo>
                  <a:pt x="841628" y="26289"/>
                </a:lnTo>
                <a:close/>
              </a:path>
              <a:path w="906145" h="115570">
                <a:moveTo>
                  <a:pt x="826769" y="0"/>
                </a:moveTo>
                <a:lnTo>
                  <a:pt x="828962" y="27311"/>
                </a:lnTo>
                <a:lnTo>
                  <a:pt x="841628" y="26289"/>
                </a:lnTo>
                <a:lnTo>
                  <a:pt x="891916" y="26289"/>
                </a:lnTo>
                <a:lnTo>
                  <a:pt x="826769" y="0"/>
                </a:lnTo>
                <a:close/>
              </a:path>
            </a:pathLst>
          </a:custGeom>
          <a:solidFill>
            <a:srgbClr val="61666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6" name="object 96"/>
          <p:cNvPicPr/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9539" y="3078586"/>
            <a:ext cx="214109" cy="549401"/>
          </a:xfrm>
          <a:prstGeom prst="rect">
            <a:avLst/>
          </a:prstGeom>
        </p:spPr>
      </p:pic>
      <p:sp>
        <p:nvSpPr>
          <p:cNvPr id="97" name="object 97"/>
          <p:cNvSpPr/>
          <p:nvPr/>
        </p:nvSpPr>
        <p:spPr>
          <a:xfrm>
            <a:off x="4746689" y="3091540"/>
            <a:ext cx="76200" cy="415290"/>
          </a:xfrm>
          <a:custGeom>
            <a:avLst/>
            <a:gdLst/>
            <a:ahLst/>
            <a:cxnLst/>
            <a:rect l="l" t="t" r="r" b="b"/>
            <a:pathLst>
              <a:path w="76200" h="415289">
                <a:moveTo>
                  <a:pt x="0" y="336423"/>
                </a:moveTo>
                <a:lnTo>
                  <a:pt x="32766" y="415036"/>
                </a:lnTo>
                <a:lnTo>
                  <a:pt x="69768" y="352425"/>
                </a:lnTo>
                <a:lnTo>
                  <a:pt x="47752" y="352425"/>
                </a:lnTo>
                <a:lnTo>
                  <a:pt x="26543" y="351028"/>
                </a:lnTo>
                <a:lnTo>
                  <a:pt x="27414" y="338345"/>
                </a:lnTo>
                <a:lnTo>
                  <a:pt x="0" y="336423"/>
                </a:lnTo>
                <a:close/>
              </a:path>
              <a:path w="76200" h="415289">
                <a:moveTo>
                  <a:pt x="27414" y="338345"/>
                </a:moveTo>
                <a:lnTo>
                  <a:pt x="26543" y="351028"/>
                </a:lnTo>
                <a:lnTo>
                  <a:pt x="47752" y="352425"/>
                </a:lnTo>
                <a:lnTo>
                  <a:pt x="48622" y="339832"/>
                </a:lnTo>
                <a:lnTo>
                  <a:pt x="27414" y="338345"/>
                </a:lnTo>
                <a:close/>
              </a:path>
              <a:path w="76200" h="415289">
                <a:moveTo>
                  <a:pt x="48622" y="339832"/>
                </a:moveTo>
                <a:lnTo>
                  <a:pt x="47752" y="352425"/>
                </a:lnTo>
                <a:lnTo>
                  <a:pt x="69768" y="352425"/>
                </a:lnTo>
                <a:lnTo>
                  <a:pt x="76073" y="341757"/>
                </a:lnTo>
                <a:lnTo>
                  <a:pt x="48622" y="339832"/>
                </a:lnTo>
                <a:close/>
              </a:path>
              <a:path w="76200" h="415289">
                <a:moveTo>
                  <a:pt x="50673" y="0"/>
                </a:moveTo>
                <a:lnTo>
                  <a:pt x="27414" y="338345"/>
                </a:lnTo>
                <a:lnTo>
                  <a:pt x="48622" y="339832"/>
                </a:lnTo>
                <a:lnTo>
                  <a:pt x="72009" y="1524"/>
                </a:lnTo>
                <a:lnTo>
                  <a:pt x="50673" y="0"/>
                </a:lnTo>
                <a:close/>
              </a:path>
            </a:pathLst>
          </a:custGeom>
          <a:solidFill>
            <a:srgbClr val="DA9C8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8" name="object 98"/>
          <p:cNvPicPr/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0435" y="2712826"/>
            <a:ext cx="436625" cy="576834"/>
          </a:xfrm>
          <a:prstGeom prst="rect">
            <a:avLst/>
          </a:prstGeom>
        </p:spPr>
      </p:pic>
      <p:sp>
        <p:nvSpPr>
          <p:cNvPr id="99" name="object 99"/>
          <p:cNvSpPr/>
          <p:nvPr/>
        </p:nvSpPr>
        <p:spPr>
          <a:xfrm>
            <a:off x="8824405" y="2802742"/>
            <a:ext cx="300990" cy="441325"/>
          </a:xfrm>
          <a:custGeom>
            <a:avLst/>
            <a:gdLst/>
            <a:ahLst/>
            <a:cxnLst/>
            <a:rect l="l" t="t" r="r" b="b"/>
            <a:pathLst>
              <a:path w="300990" h="441325">
                <a:moveTo>
                  <a:pt x="249589" y="57276"/>
                </a:moveTo>
                <a:lnTo>
                  <a:pt x="0" y="429006"/>
                </a:lnTo>
                <a:lnTo>
                  <a:pt x="17780" y="440944"/>
                </a:lnTo>
                <a:lnTo>
                  <a:pt x="267387" y="69188"/>
                </a:lnTo>
                <a:lnTo>
                  <a:pt x="249589" y="57276"/>
                </a:lnTo>
                <a:close/>
              </a:path>
              <a:path w="300990" h="441325">
                <a:moveTo>
                  <a:pt x="295016" y="46736"/>
                </a:moveTo>
                <a:lnTo>
                  <a:pt x="256667" y="46736"/>
                </a:lnTo>
                <a:lnTo>
                  <a:pt x="274447" y="58674"/>
                </a:lnTo>
                <a:lnTo>
                  <a:pt x="267387" y="69188"/>
                </a:lnTo>
                <a:lnTo>
                  <a:pt x="290195" y="84455"/>
                </a:lnTo>
                <a:lnTo>
                  <a:pt x="295016" y="46736"/>
                </a:lnTo>
                <a:close/>
              </a:path>
              <a:path w="300990" h="441325">
                <a:moveTo>
                  <a:pt x="256667" y="46736"/>
                </a:moveTo>
                <a:lnTo>
                  <a:pt x="249589" y="57276"/>
                </a:lnTo>
                <a:lnTo>
                  <a:pt x="267387" y="69188"/>
                </a:lnTo>
                <a:lnTo>
                  <a:pt x="274447" y="58674"/>
                </a:lnTo>
                <a:lnTo>
                  <a:pt x="256667" y="46736"/>
                </a:lnTo>
                <a:close/>
              </a:path>
              <a:path w="300990" h="441325">
                <a:moveTo>
                  <a:pt x="300990" y="0"/>
                </a:moveTo>
                <a:lnTo>
                  <a:pt x="226822" y="42037"/>
                </a:lnTo>
                <a:lnTo>
                  <a:pt x="249589" y="57276"/>
                </a:lnTo>
                <a:lnTo>
                  <a:pt x="256667" y="46736"/>
                </a:lnTo>
                <a:lnTo>
                  <a:pt x="295016" y="46736"/>
                </a:lnTo>
                <a:lnTo>
                  <a:pt x="300990" y="0"/>
                </a:lnTo>
                <a:close/>
              </a:path>
            </a:pathLst>
          </a:custGeom>
          <a:solidFill>
            <a:srgbClr val="79151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0" name="object 100"/>
          <p:cNvPicPr/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4050" y="2170295"/>
            <a:ext cx="887729" cy="497573"/>
          </a:xfrm>
          <a:prstGeom prst="rect">
            <a:avLst/>
          </a:prstGeom>
        </p:spPr>
      </p:pic>
      <p:sp>
        <p:nvSpPr>
          <p:cNvPr id="101" name="object 101"/>
          <p:cNvSpPr/>
          <p:nvPr/>
        </p:nvSpPr>
        <p:spPr>
          <a:xfrm>
            <a:off x="8036243" y="2258166"/>
            <a:ext cx="752475" cy="364490"/>
          </a:xfrm>
          <a:custGeom>
            <a:avLst/>
            <a:gdLst/>
            <a:ahLst/>
            <a:cxnLst/>
            <a:rect l="l" t="t" r="r" b="b"/>
            <a:pathLst>
              <a:path w="752475" h="364489">
                <a:moveTo>
                  <a:pt x="678828" y="24812"/>
                </a:moveTo>
                <a:lnTo>
                  <a:pt x="0" y="344805"/>
                </a:lnTo>
                <a:lnTo>
                  <a:pt x="9144" y="364109"/>
                </a:lnTo>
                <a:lnTo>
                  <a:pt x="687937" y="44133"/>
                </a:lnTo>
                <a:lnTo>
                  <a:pt x="678828" y="24812"/>
                </a:lnTo>
                <a:close/>
              </a:path>
              <a:path w="752475" h="364489">
                <a:moveTo>
                  <a:pt x="738552" y="19431"/>
                </a:moveTo>
                <a:lnTo>
                  <a:pt x="690245" y="19431"/>
                </a:lnTo>
                <a:lnTo>
                  <a:pt x="699388" y="38735"/>
                </a:lnTo>
                <a:lnTo>
                  <a:pt x="687937" y="44133"/>
                </a:lnTo>
                <a:lnTo>
                  <a:pt x="699643" y="68961"/>
                </a:lnTo>
                <a:lnTo>
                  <a:pt x="738552" y="19431"/>
                </a:lnTo>
                <a:close/>
              </a:path>
              <a:path w="752475" h="364489">
                <a:moveTo>
                  <a:pt x="690245" y="19431"/>
                </a:moveTo>
                <a:lnTo>
                  <a:pt x="678828" y="24812"/>
                </a:lnTo>
                <a:lnTo>
                  <a:pt x="687937" y="44133"/>
                </a:lnTo>
                <a:lnTo>
                  <a:pt x="699388" y="38735"/>
                </a:lnTo>
                <a:lnTo>
                  <a:pt x="690245" y="19431"/>
                </a:lnTo>
                <a:close/>
              </a:path>
              <a:path w="752475" h="364489">
                <a:moveTo>
                  <a:pt x="667130" y="0"/>
                </a:moveTo>
                <a:lnTo>
                  <a:pt x="678828" y="24812"/>
                </a:lnTo>
                <a:lnTo>
                  <a:pt x="690245" y="19431"/>
                </a:lnTo>
                <a:lnTo>
                  <a:pt x="738552" y="19431"/>
                </a:lnTo>
                <a:lnTo>
                  <a:pt x="752221" y="2032"/>
                </a:lnTo>
                <a:lnTo>
                  <a:pt x="667130" y="0"/>
                </a:lnTo>
                <a:close/>
              </a:path>
            </a:pathLst>
          </a:custGeom>
          <a:solidFill>
            <a:srgbClr val="0D5D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" name="object 102"/>
          <p:cNvPicPr/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3338" y="1127866"/>
            <a:ext cx="238518" cy="558546"/>
          </a:xfrm>
          <a:prstGeom prst="rect">
            <a:avLst/>
          </a:prstGeom>
        </p:spPr>
      </p:pic>
      <p:sp>
        <p:nvSpPr>
          <p:cNvPr id="103" name="object 103"/>
          <p:cNvSpPr/>
          <p:nvPr/>
        </p:nvSpPr>
        <p:spPr>
          <a:xfrm>
            <a:off x="8492046" y="1217782"/>
            <a:ext cx="122555" cy="422909"/>
          </a:xfrm>
          <a:custGeom>
            <a:avLst/>
            <a:gdLst/>
            <a:ahLst/>
            <a:cxnLst/>
            <a:rect l="l" t="t" r="r" b="b"/>
            <a:pathLst>
              <a:path w="122554" h="422910">
                <a:moveTo>
                  <a:pt x="47629" y="72227"/>
                </a:moveTo>
                <a:lnTo>
                  <a:pt x="26811" y="76739"/>
                </a:lnTo>
                <a:lnTo>
                  <a:pt x="101219" y="422909"/>
                </a:lnTo>
                <a:lnTo>
                  <a:pt x="122174" y="418464"/>
                </a:lnTo>
                <a:lnTo>
                  <a:pt x="47629" y="72227"/>
                </a:lnTo>
                <a:close/>
              </a:path>
              <a:path w="122554" h="422910">
                <a:moveTo>
                  <a:pt x="21208" y="0"/>
                </a:moveTo>
                <a:lnTo>
                  <a:pt x="0" y="82550"/>
                </a:lnTo>
                <a:lnTo>
                  <a:pt x="26811" y="76739"/>
                </a:lnTo>
                <a:lnTo>
                  <a:pt x="24129" y="64262"/>
                </a:lnTo>
                <a:lnTo>
                  <a:pt x="44957" y="59816"/>
                </a:lnTo>
                <a:lnTo>
                  <a:pt x="69131" y="59816"/>
                </a:lnTo>
                <a:lnTo>
                  <a:pt x="21208" y="0"/>
                </a:lnTo>
                <a:close/>
              </a:path>
              <a:path w="122554" h="422910">
                <a:moveTo>
                  <a:pt x="44957" y="59816"/>
                </a:moveTo>
                <a:lnTo>
                  <a:pt x="24129" y="64262"/>
                </a:lnTo>
                <a:lnTo>
                  <a:pt x="26811" y="76739"/>
                </a:lnTo>
                <a:lnTo>
                  <a:pt x="47629" y="72227"/>
                </a:lnTo>
                <a:lnTo>
                  <a:pt x="44957" y="59816"/>
                </a:lnTo>
                <a:close/>
              </a:path>
              <a:path w="122554" h="422910">
                <a:moveTo>
                  <a:pt x="69131" y="59816"/>
                </a:moveTo>
                <a:lnTo>
                  <a:pt x="44957" y="59816"/>
                </a:lnTo>
                <a:lnTo>
                  <a:pt x="47629" y="72227"/>
                </a:lnTo>
                <a:lnTo>
                  <a:pt x="74422" y="66420"/>
                </a:lnTo>
                <a:lnTo>
                  <a:pt x="69131" y="5981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4" name="object 104"/>
          <p:cNvPicPr/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387" y="1073002"/>
            <a:ext cx="869441" cy="1009650"/>
          </a:xfrm>
          <a:prstGeom prst="rect">
            <a:avLst/>
          </a:prstGeom>
        </p:spPr>
      </p:pic>
      <p:sp>
        <p:nvSpPr>
          <p:cNvPr id="105" name="object 105"/>
          <p:cNvSpPr/>
          <p:nvPr/>
        </p:nvSpPr>
        <p:spPr>
          <a:xfrm>
            <a:off x="6152071" y="1162918"/>
            <a:ext cx="734060" cy="873760"/>
          </a:xfrm>
          <a:custGeom>
            <a:avLst/>
            <a:gdLst/>
            <a:ahLst/>
            <a:cxnLst/>
            <a:rect l="l" t="t" r="r" b="b"/>
            <a:pathLst>
              <a:path w="734060" h="873760">
                <a:moveTo>
                  <a:pt x="676499" y="51656"/>
                </a:moveTo>
                <a:lnTo>
                  <a:pt x="0" y="859917"/>
                </a:lnTo>
                <a:lnTo>
                  <a:pt x="16255" y="873633"/>
                </a:lnTo>
                <a:lnTo>
                  <a:pt x="692822" y="65317"/>
                </a:lnTo>
                <a:lnTo>
                  <a:pt x="676499" y="51656"/>
                </a:lnTo>
                <a:close/>
              </a:path>
              <a:path w="734060" h="873760">
                <a:moveTo>
                  <a:pt x="723603" y="41910"/>
                </a:moveTo>
                <a:lnTo>
                  <a:pt x="684657" y="41910"/>
                </a:lnTo>
                <a:lnTo>
                  <a:pt x="701039" y="55499"/>
                </a:lnTo>
                <a:lnTo>
                  <a:pt x="692822" y="65317"/>
                </a:lnTo>
                <a:lnTo>
                  <a:pt x="713866" y="82931"/>
                </a:lnTo>
                <a:lnTo>
                  <a:pt x="723603" y="41910"/>
                </a:lnTo>
                <a:close/>
              </a:path>
              <a:path w="734060" h="873760">
                <a:moveTo>
                  <a:pt x="684657" y="41910"/>
                </a:moveTo>
                <a:lnTo>
                  <a:pt x="676499" y="51656"/>
                </a:lnTo>
                <a:lnTo>
                  <a:pt x="692822" y="65317"/>
                </a:lnTo>
                <a:lnTo>
                  <a:pt x="701039" y="55499"/>
                </a:lnTo>
                <a:lnTo>
                  <a:pt x="684657" y="41910"/>
                </a:lnTo>
                <a:close/>
              </a:path>
              <a:path w="734060" h="873760">
                <a:moveTo>
                  <a:pt x="733551" y="0"/>
                </a:moveTo>
                <a:lnTo>
                  <a:pt x="655447" y="34036"/>
                </a:lnTo>
                <a:lnTo>
                  <a:pt x="676499" y="51656"/>
                </a:lnTo>
                <a:lnTo>
                  <a:pt x="684657" y="41910"/>
                </a:lnTo>
                <a:lnTo>
                  <a:pt x="723603" y="41910"/>
                </a:lnTo>
                <a:lnTo>
                  <a:pt x="733551" y="0"/>
                </a:lnTo>
                <a:close/>
              </a:path>
            </a:pathLst>
          </a:custGeom>
          <a:solidFill>
            <a:srgbClr val="AF7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6" name="object 106"/>
          <p:cNvPicPr/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579" y="1048618"/>
            <a:ext cx="918210" cy="531113"/>
          </a:xfrm>
          <a:prstGeom prst="rect">
            <a:avLst/>
          </a:prstGeom>
        </p:spPr>
      </p:pic>
      <p:sp>
        <p:nvSpPr>
          <p:cNvPr id="107" name="object 107"/>
          <p:cNvSpPr/>
          <p:nvPr/>
        </p:nvSpPr>
        <p:spPr>
          <a:xfrm>
            <a:off x="4640644" y="1138153"/>
            <a:ext cx="784225" cy="396240"/>
          </a:xfrm>
          <a:custGeom>
            <a:avLst/>
            <a:gdLst/>
            <a:ahLst/>
            <a:cxnLst/>
            <a:rect l="l" t="t" r="r" b="b"/>
            <a:pathLst>
              <a:path w="784225" h="396239">
                <a:moveTo>
                  <a:pt x="711143" y="24545"/>
                </a:moveTo>
                <a:lnTo>
                  <a:pt x="0" y="376555"/>
                </a:lnTo>
                <a:lnTo>
                  <a:pt x="9398" y="395732"/>
                </a:lnTo>
                <a:lnTo>
                  <a:pt x="720633" y="43739"/>
                </a:lnTo>
                <a:lnTo>
                  <a:pt x="711143" y="24545"/>
                </a:lnTo>
                <a:close/>
              </a:path>
              <a:path w="784225" h="396239">
                <a:moveTo>
                  <a:pt x="770096" y="18923"/>
                </a:moveTo>
                <a:lnTo>
                  <a:pt x="722502" y="18923"/>
                </a:lnTo>
                <a:lnTo>
                  <a:pt x="732027" y="38100"/>
                </a:lnTo>
                <a:lnTo>
                  <a:pt x="720633" y="43739"/>
                </a:lnTo>
                <a:lnTo>
                  <a:pt x="732789" y="68325"/>
                </a:lnTo>
                <a:lnTo>
                  <a:pt x="770096" y="18923"/>
                </a:lnTo>
                <a:close/>
              </a:path>
              <a:path w="784225" h="396239">
                <a:moveTo>
                  <a:pt x="722502" y="18923"/>
                </a:moveTo>
                <a:lnTo>
                  <a:pt x="711143" y="24545"/>
                </a:lnTo>
                <a:lnTo>
                  <a:pt x="720633" y="43739"/>
                </a:lnTo>
                <a:lnTo>
                  <a:pt x="732027" y="38100"/>
                </a:lnTo>
                <a:lnTo>
                  <a:pt x="722502" y="18923"/>
                </a:lnTo>
                <a:close/>
              </a:path>
              <a:path w="784225" h="396239">
                <a:moveTo>
                  <a:pt x="699007" y="0"/>
                </a:moveTo>
                <a:lnTo>
                  <a:pt x="711143" y="24545"/>
                </a:lnTo>
                <a:lnTo>
                  <a:pt x="722502" y="18923"/>
                </a:lnTo>
                <a:lnTo>
                  <a:pt x="770096" y="18923"/>
                </a:lnTo>
                <a:lnTo>
                  <a:pt x="784098" y="381"/>
                </a:lnTo>
                <a:lnTo>
                  <a:pt x="699007" y="0"/>
                </a:lnTo>
                <a:close/>
              </a:path>
            </a:pathLst>
          </a:custGeom>
          <a:solidFill>
            <a:srgbClr val="9B9C2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8" name="object 108"/>
          <p:cNvPicPr/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5243" y="3755242"/>
            <a:ext cx="190119" cy="212877"/>
          </a:xfrm>
          <a:prstGeom prst="rect">
            <a:avLst/>
          </a:prstGeom>
        </p:spPr>
      </p:pic>
      <p:sp>
        <p:nvSpPr>
          <p:cNvPr id="109" name="object 109"/>
          <p:cNvSpPr/>
          <p:nvPr/>
        </p:nvSpPr>
        <p:spPr>
          <a:xfrm>
            <a:off x="7669086" y="3766292"/>
            <a:ext cx="292483" cy="442515"/>
          </a:xfrm>
          <a:custGeom>
            <a:avLst/>
            <a:gdLst/>
            <a:ahLst/>
            <a:cxnLst/>
            <a:rect l="l" t="t" r="r" b="b"/>
            <a:pathLst>
              <a:path w="609600" h="944245">
                <a:moveTo>
                  <a:pt x="559034" y="885485"/>
                </a:moveTo>
                <a:lnTo>
                  <a:pt x="535939" y="900302"/>
                </a:lnTo>
                <a:lnTo>
                  <a:pt x="609091" y="943863"/>
                </a:lnTo>
                <a:lnTo>
                  <a:pt x="604022" y="896238"/>
                </a:lnTo>
                <a:lnTo>
                  <a:pt x="565911" y="896238"/>
                </a:lnTo>
                <a:lnTo>
                  <a:pt x="559034" y="885485"/>
                </a:lnTo>
                <a:close/>
              </a:path>
              <a:path w="609600" h="944245">
                <a:moveTo>
                  <a:pt x="576972" y="873977"/>
                </a:moveTo>
                <a:lnTo>
                  <a:pt x="559034" y="885485"/>
                </a:lnTo>
                <a:lnTo>
                  <a:pt x="565911" y="896238"/>
                </a:lnTo>
                <a:lnTo>
                  <a:pt x="583818" y="884681"/>
                </a:lnTo>
                <a:lnTo>
                  <a:pt x="576972" y="873977"/>
                </a:lnTo>
                <a:close/>
              </a:path>
              <a:path w="609600" h="944245">
                <a:moveTo>
                  <a:pt x="600075" y="859154"/>
                </a:moveTo>
                <a:lnTo>
                  <a:pt x="576972" y="873977"/>
                </a:lnTo>
                <a:lnTo>
                  <a:pt x="583818" y="884681"/>
                </a:lnTo>
                <a:lnTo>
                  <a:pt x="565911" y="896238"/>
                </a:lnTo>
                <a:lnTo>
                  <a:pt x="604022" y="896238"/>
                </a:lnTo>
                <a:lnTo>
                  <a:pt x="600075" y="859154"/>
                </a:lnTo>
                <a:close/>
              </a:path>
              <a:path w="609600" h="944245">
                <a:moveTo>
                  <a:pt x="18033" y="0"/>
                </a:moveTo>
                <a:lnTo>
                  <a:pt x="0" y="11429"/>
                </a:lnTo>
                <a:lnTo>
                  <a:pt x="559034" y="885485"/>
                </a:lnTo>
                <a:lnTo>
                  <a:pt x="576972" y="873977"/>
                </a:lnTo>
                <a:lnTo>
                  <a:pt x="18033" y="0"/>
                </a:lnTo>
                <a:close/>
              </a:path>
            </a:pathLst>
          </a:custGeom>
          <a:solidFill>
            <a:srgbClr val="D10D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106170" y="751018"/>
            <a:ext cx="3499044" cy="316689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370"/>
              </a:spcBef>
            </a:pPr>
            <a:r>
              <a:rPr sz="2000" spc="-10" dirty="0">
                <a:latin typeface="MS Gothic"/>
                <a:cs typeface="MS Gothic"/>
              </a:rPr>
              <a:t>◙</a:t>
            </a:r>
            <a:r>
              <a:rPr sz="2000" spc="-484" dirty="0">
                <a:latin typeface="MS Gothic"/>
                <a:cs typeface="MS Gothic"/>
              </a:rPr>
              <a:t> </a:t>
            </a:r>
            <a:r>
              <a:rPr sz="1600" dirty="0">
                <a:latin typeface="Arial"/>
                <a:cs typeface="Arial"/>
              </a:rPr>
              <a:t>1.4T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Solenoid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from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BaBar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2335"/>
              </a:lnSpc>
              <a:spcBef>
                <a:spcPts val="240"/>
              </a:spcBef>
            </a:pPr>
            <a:r>
              <a:rPr sz="2000" spc="-10" dirty="0">
                <a:latin typeface="MS Gothic"/>
                <a:cs typeface="MS Gothic"/>
              </a:rPr>
              <a:t>◙</a:t>
            </a:r>
            <a:r>
              <a:rPr sz="2000" spc="-560" dirty="0">
                <a:latin typeface="MS Gothic"/>
                <a:cs typeface="MS Gothic"/>
              </a:rPr>
              <a:t> </a:t>
            </a:r>
            <a:r>
              <a:rPr sz="1600" dirty="0">
                <a:latin typeface="Arial"/>
                <a:cs typeface="Arial"/>
              </a:rPr>
              <a:t>Hermetic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coverage:</a:t>
            </a:r>
            <a:endParaRPr sz="1600" dirty="0">
              <a:latin typeface="Arial"/>
              <a:cs typeface="Arial"/>
            </a:endParaRPr>
          </a:p>
          <a:p>
            <a:pPr marL="12700">
              <a:lnSpc>
                <a:spcPts val="1855"/>
              </a:lnSpc>
            </a:pPr>
            <a:r>
              <a:rPr sz="1600" dirty="0">
                <a:latin typeface="Arial"/>
                <a:cs typeface="Arial"/>
              </a:rPr>
              <a:t>|η|&lt;1.1,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2π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0" dirty="0" err="1">
                <a:latin typeface="Arial"/>
                <a:cs typeface="Arial"/>
              </a:rPr>
              <a:t>φ</a:t>
            </a:r>
            <a:endParaRPr sz="1600" dirty="0">
              <a:latin typeface="Arial"/>
              <a:cs typeface="Arial"/>
            </a:endParaRPr>
          </a:p>
          <a:p>
            <a:pPr marL="12700" marR="144145">
              <a:lnSpc>
                <a:spcPct val="100800"/>
              </a:lnSpc>
              <a:spcBef>
                <a:spcPts val="175"/>
              </a:spcBef>
            </a:pPr>
            <a:r>
              <a:rPr sz="2000" spc="-10" dirty="0">
                <a:latin typeface="MS Gothic"/>
                <a:cs typeface="MS Gothic"/>
              </a:rPr>
              <a:t>◙</a:t>
            </a:r>
            <a:r>
              <a:rPr sz="2000" spc="-560" dirty="0">
                <a:latin typeface="MS Gothic"/>
                <a:cs typeface="MS Gothic"/>
              </a:rPr>
              <a:t> </a:t>
            </a:r>
            <a:r>
              <a:rPr sz="1600" spc="-10" dirty="0">
                <a:latin typeface="Arial"/>
                <a:cs typeface="Arial"/>
              </a:rPr>
              <a:t>Large-</a:t>
            </a:r>
            <a:r>
              <a:rPr sz="1600" dirty="0">
                <a:latin typeface="Arial"/>
                <a:cs typeface="Arial"/>
              </a:rPr>
              <a:t>acceptance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EM+H </a:t>
            </a:r>
            <a:r>
              <a:rPr sz="1600" dirty="0">
                <a:latin typeface="Arial"/>
                <a:cs typeface="Arial"/>
              </a:rPr>
              <a:t>calorimeters: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brings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first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full </a:t>
            </a:r>
            <a:r>
              <a:rPr sz="1600" dirty="0">
                <a:latin typeface="Arial"/>
                <a:cs typeface="Arial"/>
              </a:rPr>
              <a:t>jet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reconstruction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&amp;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b-</a:t>
            </a:r>
            <a:r>
              <a:rPr sz="1600" spc="-25" dirty="0">
                <a:latin typeface="Arial"/>
                <a:cs typeface="Arial"/>
              </a:rPr>
              <a:t>jet </a:t>
            </a:r>
            <a:r>
              <a:rPr sz="1600" dirty="0">
                <a:latin typeface="Arial"/>
                <a:cs typeface="Arial"/>
              </a:rPr>
              <a:t>tagging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RHIC!!</a:t>
            </a:r>
            <a:endParaRPr lang="en-US" sz="1600" spc="-10" dirty="0">
              <a:latin typeface="Arial"/>
              <a:cs typeface="Arial"/>
            </a:endParaRPr>
          </a:p>
          <a:p>
            <a:pPr marL="12700">
              <a:lnSpc>
                <a:spcPts val="2370"/>
              </a:lnSpc>
              <a:spcBef>
                <a:spcPts val="90"/>
              </a:spcBef>
            </a:pPr>
            <a:r>
              <a:rPr lang="en" altLang="ja-JP" sz="2000" spc="-10" dirty="0">
                <a:latin typeface="MS Gothic"/>
                <a:cs typeface="MS Gothic"/>
              </a:rPr>
              <a:t>◙</a:t>
            </a:r>
            <a:r>
              <a:rPr lang="en" altLang="ja-JP" sz="2000" spc="-440" dirty="0">
                <a:latin typeface="MS Gothic"/>
                <a:cs typeface="MS Gothic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High</a:t>
            </a:r>
            <a:r>
              <a:rPr lang="en" altLang="ja-JP" sz="1600" spc="-55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data</a:t>
            </a:r>
            <a:r>
              <a:rPr lang="en" altLang="ja-JP" sz="1600" spc="-30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rates:</a:t>
            </a:r>
            <a:r>
              <a:rPr lang="en" altLang="ja-JP" sz="1600" spc="-15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15</a:t>
            </a:r>
            <a:r>
              <a:rPr lang="en" altLang="ja-JP" sz="1600" spc="-10" dirty="0">
                <a:latin typeface="Arial"/>
                <a:cs typeface="Arial"/>
              </a:rPr>
              <a:t> </a:t>
            </a:r>
            <a:r>
              <a:rPr lang="en" altLang="ja-JP" sz="1600" dirty="0">
                <a:latin typeface="Arial"/>
                <a:cs typeface="Arial"/>
              </a:rPr>
              <a:t>kHz</a:t>
            </a:r>
            <a:r>
              <a:rPr lang="en" altLang="ja-JP" sz="1600" spc="-35" dirty="0">
                <a:latin typeface="Arial"/>
                <a:cs typeface="Arial"/>
              </a:rPr>
              <a:t> </a:t>
            </a:r>
            <a:r>
              <a:rPr lang="en" altLang="ja-JP" sz="1600" spc="-25" dirty="0">
                <a:latin typeface="Arial"/>
                <a:cs typeface="Arial"/>
              </a:rPr>
              <a:t>for</a:t>
            </a:r>
            <a:endParaRPr lang="en" altLang="ja-JP" sz="1600" dirty="0">
              <a:latin typeface="Arial"/>
              <a:cs typeface="Arial"/>
            </a:endParaRPr>
          </a:p>
          <a:p>
            <a:pPr marL="12700">
              <a:lnSpc>
                <a:spcPts val="1889"/>
              </a:lnSpc>
            </a:pPr>
            <a:r>
              <a:rPr lang="en" altLang="ja-JP" sz="1600" dirty="0">
                <a:latin typeface="Arial"/>
                <a:cs typeface="Arial"/>
              </a:rPr>
              <a:t>all</a:t>
            </a:r>
            <a:r>
              <a:rPr lang="en" altLang="ja-JP" sz="1600" spc="-25" dirty="0">
                <a:latin typeface="Arial"/>
                <a:cs typeface="Arial"/>
              </a:rPr>
              <a:t> </a:t>
            </a:r>
            <a:r>
              <a:rPr lang="en" altLang="ja-JP" sz="1600" spc="-10" dirty="0">
                <a:latin typeface="Arial"/>
                <a:cs typeface="Arial"/>
              </a:rPr>
              <a:t>subdetectors</a:t>
            </a:r>
            <a:endParaRPr lang="en" altLang="ja-JP" sz="1600" dirty="0">
              <a:latin typeface="Arial"/>
              <a:cs typeface="Arial"/>
            </a:endParaRPr>
          </a:p>
          <a:p>
            <a:pPr marL="12700">
              <a:lnSpc>
                <a:spcPts val="2360"/>
              </a:lnSpc>
              <a:spcBef>
                <a:spcPts val="370"/>
              </a:spcBef>
            </a:pPr>
            <a:r>
              <a:rPr lang="en" altLang="ja-JP" sz="2000" spc="-10" dirty="0">
                <a:latin typeface="MS Gothic"/>
                <a:cs typeface="MS Gothic"/>
              </a:rPr>
              <a:t>◙</a:t>
            </a:r>
            <a:r>
              <a:rPr lang="en" altLang="ja-JP" sz="2000" spc="-484" dirty="0">
                <a:latin typeface="MS Gothic"/>
                <a:cs typeface="MS Gothic"/>
              </a:rPr>
              <a:t> </a:t>
            </a:r>
            <a:r>
              <a:rPr lang="en" altLang="ja-JP" sz="1600" spc="-20" dirty="0">
                <a:latin typeface="Arial"/>
                <a:cs typeface="Arial"/>
              </a:rPr>
              <a:t>Precise tracking with tracking system in stream readout</a:t>
            </a:r>
            <a:endParaRPr lang="en" altLang="ja-JP" sz="1600" dirty="0">
              <a:latin typeface="Arial"/>
              <a:cs typeface="Arial"/>
            </a:endParaRPr>
          </a:p>
        </p:txBody>
      </p:sp>
      <p:pic>
        <p:nvPicPr>
          <p:cNvPr id="111" name="object 111"/>
          <p:cNvPicPr/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1" y="51159"/>
            <a:ext cx="1204722" cy="710946"/>
          </a:xfrm>
          <a:prstGeom prst="rect">
            <a:avLst/>
          </a:prstGeom>
        </p:spPr>
      </p:pic>
      <p:sp>
        <p:nvSpPr>
          <p:cNvPr id="117" name="object 34">
            <a:extLst>
              <a:ext uri="{FF2B5EF4-FFF2-40B4-BE49-F238E27FC236}">
                <a16:creationId xmlns:a16="http://schemas.microsoft.com/office/drawing/2014/main" id="{53D379DB-0563-B7BF-7C09-DB9BC0761D1C}"/>
              </a:ext>
            </a:extLst>
          </p:cNvPr>
          <p:cNvSpPr/>
          <p:nvPr/>
        </p:nvSpPr>
        <p:spPr>
          <a:xfrm>
            <a:off x="898333" y="4500568"/>
            <a:ext cx="2812165" cy="1537444"/>
          </a:xfrm>
          <a:custGeom>
            <a:avLst/>
            <a:gdLst/>
            <a:ahLst/>
            <a:cxnLst/>
            <a:rect l="l" t="t" r="r" b="b"/>
            <a:pathLst>
              <a:path w="6251575" h="3667125">
                <a:moveTo>
                  <a:pt x="0" y="3666744"/>
                </a:moveTo>
                <a:lnTo>
                  <a:pt x="6251448" y="3666744"/>
                </a:lnTo>
                <a:lnTo>
                  <a:pt x="6251448" y="0"/>
                </a:lnTo>
                <a:lnTo>
                  <a:pt x="0" y="0"/>
                </a:lnTo>
                <a:lnTo>
                  <a:pt x="0" y="3666744"/>
                </a:lnTo>
                <a:close/>
              </a:path>
            </a:pathLst>
          </a:custGeom>
          <a:ln w="3048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BAB60559-0E84-EA33-A780-CADB2F3D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13" name="上カーブ矢印 12">
            <a:extLst>
              <a:ext uri="{FF2B5EF4-FFF2-40B4-BE49-F238E27FC236}">
                <a16:creationId xmlns:a16="http://schemas.microsoft.com/office/drawing/2014/main" id="{3DA2533D-5595-A4DF-0FED-A3E8A69DA63F}"/>
              </a:ext>
            </a:extLst>
          </p:cNvPr>
          <p:cNvSpPr/>
          <p:nvPr/>
        </p:nvSpPr>
        <p:spPr>
          <a:xfrm rot="20139185">
            <a:off x="3570649" y="4469766"/>
            <a:ext cx="508494" cy="207238"/>
          </a:xfrm>
          <a:prstGeom prst="curvedUpArrow">
            <a:avLst/>
          </a:prstGeom>
          <a:solidFill>
            <a:schemeClr val="accent2">
              <a:lumMod val="7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5861CFC4-911C-ADDA-E1EB-41AFB6FDA8AA}"/>
              </a:ext>
            </a:extLst>
          </p:cNvPr>
          <p:cNvCxnSpPr>
            <a:cxnSpLocks/>
          </p:cNvCxnSpPr>
          <p:nvPr/>
        </p:nvCxnSpPr>
        <p:spPr>
          <a:xfrm flipV="1">
            <a:off x="5799482" y="6224800"/>
            <a:ext cx="6318946" cy="92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5D36C10F-9775-EB5F-5884-E7E73DED426F}"/>
              </a:ext>
            </a:extLst>
          </p:cNvPr>
          <p:cNvCxnSpPr/>
          <p:nvPr/>
        </p:nvCxnSpPr>
        <p:spPr>
          <a:xfrm>
            <a:off x="4317520" y="6231685"/>
            <a:ext cx="1450428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3E41A774-7E15-8DFD-664E-6EE747459666}"/>
              </a:ext>
            </a:extLst>
          </p:cNvPr>
          <p:cNvCxnSpPr>
            <a:cxnSpLocks/>
          </p:cNvCxnSpPr>
          <p:nvPr/>
        </p:nvCxnSpPr>
        <p:spPr>
          <a:xfrm>
            <a:off x="7052762" y="6137095"/>
            <a:ext cx="0" cy="2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FCC9390-B478-7B57-608F-7515EF3964C5}"/>
              </a:ext>
            </a:extLst>
          </p:cNvPr>
          <p:cNvSpPr txBox="1"/>
          <p:nvPr/>
        </p:nvSpPr>
        <p:spPr>
          <a:xfrm>
            <a:off x="6733604" y="5814161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May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5D21D1E-3EC2-7901-916B-A1013DFCB5A0}"/>
              </a:ext>
            </a:extLst>
          </p:cNvPr>
          <p:cNvSpPr txBox="1"/>
          <p:nvPr/>
        </p:nvSpPr>
        <p:spPr>
          <a:xfrm>
            <a:off x="4762205" y="6282847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Install</a:t>
            </a:r>
            <a:endParaRPr kumimoji="1" lang="ja-JP" altLang="en-US"/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57CD555B-D9B6-77C5-FBA6-996B8A9F66D6}"/>
              </a:ext>
            </a:extLst>
          </p:cNvPr>
          <p:cNvCxnSpPr>
            <a:cxnSpLocks/>
          </p:cNvCxnSpPr>
          <p:nvPr/>
        </p:nvCxnSpPr>
        <p:spPr>
          <a:xfrm>
            <a:off x="5597690" y="6127526"/>
            <a:ext cx="0" cy="2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10EE73B-A925-1EA6-4766-D6779489B591}"/>
              </a:ext>
            </a:extLst>
          </p:cNvPr>
          <p:cNvSpPr txBox="1"/>
          <p:nvPr/>
        </p:nvSpPr>
        <p:spPr>
          <a:xfrm>
            <a:off x="5038081" y="5808784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2023 Jan</a:t>
            </a:r>
            <a:endParaRPr kumimoji="1" lang="ja-JP" altLang="en-US"/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5A9E336-2C96-DBD7-287E-2D2EAE4B81A5}"/>
              </a:ext>
            </a:extLst>
          </p:cNvPr>
          <p:cNvSpPr txBox="1"/>
          <p:nvPr/>
        </p:nvSpPr>
        <p:spPr>
          <a:xfrm>
            <a:off x="7407844" y="6303882"/>
            <a:ext cx="2489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Beam Commissioning</a:t>
            </a:r>
            <a:endParaRPr kumimoji="1" lang="ja-JP" altLang="en-US"/>
          </a:p>
        </p:txBody>
      </p: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08297080-03D4-EB85-15C6-FF6F9860E124}"/>
              </a:ext>
            </a:extLst>
          </p:cNvPr>
          <p:cNvCxnSpPr>
            <a:cxnSpLocks/>
          </p:cNvCxnSpPr>
          <p:nvPr/>
        </p:nvCxnSpPr>
        <p:spPr>
          <a:xfrm>
            <a:off x="10103150" y="6107982"/>
            <a:ext cx="0" cy="2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8FB9EDB4-4F69-4827-CE07-EB62D63CBD7D}"/>
              </a:ext>
            </a:extLst>
          </p:cNvPr>
          <p:cNvSpPr txBox="1"/>
          <p:nvPr/>
        </p:nvSpPr>
        <p:spPr>
          <a:xfrm>
            <a:off x="9805632" y="5767763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Aug</a:t>
            </a:r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2CF6C3F-58DA-E166-2810-C83D5D6594A1}"/>
              </a:ext>
            </a:extLst>
          </p:cNvPr>
          <p:cNvSpPr txBox="1"/>
          <p:nvPr/>
        </p:nvSpPr>
        <p:spPr>
          <a:xfrm>
            <a:off x="10344597" y="6291902"/>
            <a:ext cx="99899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dirty="0"/>
              <a:t>Physics</a:t>
            </a:r>
            <a:endParaRPr kumimoji="1" lang="ja-JP" altLang="en-US"/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3226F756-685D-9245-7F85-9757ECD41EDA}"/>
              </a:ext>
            </a:extLst>
          </p:cNvPr>
          <p:cNvCxnSpPr>
            <a:cxnSpLocks/>
          </p:cNvCxnSpPr>
          <p:nvPr/>
        </p:nvCxnSpPr>
        <p:spPr>
          <a:xfrm>
            <a:off x="11475455" y="6091266"/>
            <a:ext cx="0" cy="23363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2FAB4324-EAF7-EEA6-B508-A6B0B9582D19}"/>
              </a:ext>
            </a:extLst>
          </p:cNvPr>
          <p:cNvSpPr txBox="1"/>
          <p:nvPr/>
        </p:nvSpPr>
        <p:spPr>
          <a:xfrm>
            <a:off x="11177937" y="5777214"/>
            <a:ext cx="55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Oct</a:t>
            </a:r>
            <a:endParaRPr kumimoji="1" lang="ja-JP" altLang="en-US"/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EEF77787-AAC7-193A-AB90-CF8BDC94999C}"/>
              </a:ext>
            </a:extLst>
          </p:cNvPr>
          <p:cNvSpPr txBox="1"/>
          <p:nvPr/>
        </p:nvSpPr>
        <p:spPr>
          <a:xfrm>
            <a:off x="10275745" y="6282847"/>
            <a:ext cx="966931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</a:rPr>
              <a:t>Cosmic</a:t>
            </a:r>
            <a:endParaRPr kumimoji="1" lang="ja-JP" altLang="en-US">
              <a:solidFill>
                <a:srgbClr val="0000FF"/>
              </a:solidFill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4978ADED-0692-9470-9CDA-0AEF51E25C41}"/>
              </a:ext>
            </a:extLst>
          </p:cNvPr>
          <p:cNvSpPr txBox="1"/>
          <p:nvPr/>
        </p:nvSpPr>
        <p:spPr>
          <a:xfrm>
            <a:off x="4746689" y="4684994"/>
            <a:ext cx="3372270" cy="9263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2023 : Commissioning </a:t>
            </a:r>
            <a:r>
              <a:rPr kumimoji="1" lang="en-US" altLang="ja-JP" dirty="0" err="1"/>
              <a:t>Au+Au</a:t>
            </a:r>
            <a:endParaRPr kumimoji="1" lang="en-US" altLang="ja-JP" dirty="0"/>
          </a:p>
          <a:p>
            <a:r>
              <a:rPr lang="en-US" altLang="ja-JP" dirty="0"/>
              <a:t>2024 : </a:t>
            </a:r>
            <a:r>
              <a:rPr lang="en-US" altLang="ja-JP" dirty="0" err="1"/>
              <a:t>p+p</a:t>
            </a:r>
            <a:endParaRPr lang="en-US" altLang="ja-JP" dirty="0"/>
          </a:p>
          <a:p>
            <a:r>
              <a:rPr kumimoji="1" lang="en-US" altLang="ja-JP" dirty="0"/>
              <a:t>2025 : </a:t>
            </a:r>
            <a:r>
              <a:rPr kumimoji="1" lang="en-US" altLang="ja-JP" dirty="0" err="1"/>
              <a:t>Au+Au</a:t>
            </a:r>
            <a:r>
              <a:rPr kumimoji="1" lang="en-US" altLang="ja-JP" dirty="0"/>
              <a:t> </a:t>
            </a:r>
            <a:endParaRPr kumimoji="1" lang="ja-JP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8" name="テキスト ボックス 117">
                <a:extLst>
                  <a:ext uri="{FF2B5EF4-FFF2-40B4-BE49-F238E27FC236}">
                    <a16:creationId xmlns:a16="http://schemas.microsoft.com/office/drawing/2014/main" id="{D42D3E9E-D39B-321F-E634-AED0216D56F1}"/>
                  </a:ext>
                </a:extLst>
              </p:cNvPr>
              <p:cNvSpPr txBox="1"/>
              <p:nvPr/>
            </p:nvSpPr>
            <p:spPr>
              <a:xfrm>
                <a:off x="8278598" y="4924584"/>
                <a:ext cx="1702668" cy="372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</m:ctrlPr>
                      </m:radPr>
                      <m:deg/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𝑠</m:t>
                        </m:r>
                      </m:e>
                    </m:rad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en" altLang="ja-JP" dirty="0">
                    <a:latin typeface="Arial"/>
                    <a:cs typeface="Arial"/>
                  </a:rPr>
                  <a:t>200GeV</a:t>
                </a:r>
                <a:r>
                  <a:rPr kumimoji="1" lang="en-US" altLang="ja-JP" dirty="0"/>
                  <a:t> </a:t>
                </a:r>
                <a:endParaRPr lang="ja-JP" altLang="en-US"/>
              </a:p>
            </p:txBody>
          </p:sp>
        </mc:Choice>
        <mc:Fallback>
          <p:sp>
            <p:nvSpPr>
              <p:cNvPr id="118" name="テキスト ボックス 117">
                <a:extLst>
                  <a:ext uri="{FF2B5EF4-FFF2-40B4-BE49-F238E27FC236}">
                    <a16:creationId xmlns:a16="http://schemas.microsoft.com/office/drawing/2014/main" id="{D42D3E9E-D39B-321F-E634-AED0216D56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8598" y="4924584"/>
                <a:ext cx="1702668" cy="372346"/>
              </a:xfrm>
              <a:prstGeom prst="rect">
                <a:avLst/>
              </a:prstGeom>
              <a:blipFill>
                <a:blip r:embed="rId36"/>
                <a:stretch>
                  <a:fillRect t="-9677" b="-1935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object 15"/>
          <p:cNvPicPr/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2064" y="4217776"/>
            <a:ext cx="735329" cy="381761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2920" y="4217764"/>
            <a:ext cx="747522" cy="430542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875" y="4237588"/>
            <a:ext cx="661416" cy="307848"/>
          </a:xfrm>
          <a:prstGeom prst="rect">
            <a:avLst/>
          </a:prstGeom>
        </p:spPr>
      </p:pic>
      <p:sp>
        <p:nvSpPr>
          <p:cNvPr id="18" name="object 18"/>
          <p:cNvSpPr/>
          <p:nvPr/>
        </p:nvSpPr>
        <p:spPr>
          <a:xfrm>
            <a:off x="7811875" y="4237588"/>
            <a:ext cx="661670" cy="307975"/>
          </a:xfrm>
          <a:custGeom>
            <a:avLst/>
            <a:gdLst/>
            <a:ahLst/>
            <a:cxnLst/>
            <a:rect l="l" t="t" r="r" b="b"/>
            <a:pathLst>
              <a:path w="661670" h="307975">
                <a:moveTo>
                  <a:pt x="0" y="307848"/>
                </a:moveTo>
                <a:lnTo>
                  <a:pt x="661416" y="307848"/>
                </a:lnTo>
                <a:lnTo>
                  <a:pt x="661416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ln w="15239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7890615" y="4269085"/>
            <a:ext cx="499745" cy="2269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1400" spc="-20" dirty="0">
                <a:solidFill>
                  <a:srgbClr val="FFFFFF"/>
                </a:solidFill>
                <a:latin typeface="Arial"/>
                <a:cs typeface="Arial"/>
              </a:rPr>
              <a:t>TPOT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9" name="右中かっこ 118">
            <a:extLst>
              <a:ext uri="{FF2B5EF4-FFF2-40B4-BE49-F238E27FC236}">
                <a16:creationId xmlns:a16="http://schemas.microsoft.com/office/drawing/2014/main" id="{6322513A-5ED4-F4C4-81C2-3C65A99CA28A}"/>
              </a:ext>
            </a:extLst>
          </p:cNvPr>
          <p:cNvSpPr/>
          <p:nvPr/>
        </p:nvSpPr>
        <p:spPr>
          <a:xfrm>
            <a:off x="8178238" y="4648306"/>
            <a:ext cx="94606" cy="91668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9" name="図 88" descr="アイコン&#10;&#10;自動的に生成された説明">
            <a:extLst>
              <a:ext uri="{FF2B5EF4-FFF2-40B4-BE49-F238E27FC236}">
                <a16:creationId xmlns:a16="http://schemas.microsoft.com/office/drawing/2014/main" id="{104D66A9-7ED7-86A4-7374-FE57C6724C91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0332597" y="5499160"/>
            <a:ext cx="464049" cy="73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6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D57A70E-8AE5-27AA-7A06-A1ECD538D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2902" y="296854"/>
            <a:ext cx="10515600" cy="1325563"/>
          </a:xfrm>
        </p:spPr>
        <p:txBody>
          <a:bodyPr/>
          <a:lstStyle/>
          <a:p>
            <a:r>
              <a:rPr kumimoji="1" lang="en-US" altLang="ja-JP" b="1" dirty="0"/>
              <a:t>Hadron and EM Calorimeters</a:t>
            </a:r>
            <a:endParaRPr kumimoji="1" lang="ja-JP" altLang="en-US" b="1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52C6CC-DF26-0816-249C-95E1C8A2A716}"/>
              </a:ext>
            </a:extLst>
          </p:cNvPr>
          <p:cNvSpPr txBox="1"/>
          <p:nvPr/>
        </p:nvSpPr>
        <p:spPr>
          <a:xfrm>
            <a:off x="734351" y="1282099"/>
            <a:ext cx="243528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Outer </a:t>
            </a:r>
            <a:r>
              <a:rPr kumimoji="1" lang="en-US" altLang="ja-JP" dirty="0" err="1"/>
              <a:t>Hcal</a:t>
            </a:r>
            <a:r>
              <a:rPr kumimoji="1" lang="en-US" altLang="ja-JP" dirty="0"/>
              <a:t> &amp; Magnet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B645361-5ADD-05C0-5749-6412B61E0B94}"/>
              </a:ext>
            </a:extLst>
          </p:cNvPr>
          <p:cNvSpPr txBox="1"/>
          <p:nvPr/>
        </p:nvSpPr>
        <p:spPr>
          <a:xfrm>
            <a:off x="9395866" y="131961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EMCal</a:t>
            </a:r>
            <a:r>
              <a:rPr kumimoji="1" lang="en-US" altLang="ja-JP" dirty="0"/>
              <a:t> in position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13B91D-5DD0-A981-95F0-DB73C0DBB9A4}"/>
              </a:ext>
            </a:extLst>
          </p:cNvPr>
          <p:cNvSpPr txBox="1"/>
          <p:nvPr/>
        </p:nvSpPr>
        <p:spPr>
          <a:xfrm>
            <a:off x="297951" y="3921551"/>
            <a:ext cx="302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Inner </a:t>
            </a:r>
            <a:r>
              <a:rPr kumimoji="1" lang="en-US" altLang="ja-JP" dirty="0" err="1"/>
              <a:t>HCal</a:t>
            </a:r>
            <a:r>
              <a:rPr kumimoji="1" lang="en-US" altLang="ja-JP" dirty="0"/>
              <a:t> Installation</a:t>
            </a:r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ADEF5C8-7501-D2D1-6BB6-AC4175131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017" y="1438827"/>
            <a:ext cx="5814817" cy="4354709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271567E5-7F24-13BA-60A7-7AFE7232D0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67" y="1268424"/>
            <a:ext cx="3371966" cy="2528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3" descr="EMCal_installed_112322.png">
            <a:extLst>
              <a:ext uri="{FF2B5EF4-FFF2-40B4-BE49-F238E27FC236}">
                <a16:creationId xmlns:a16="http://schemas.microsoft.com/office/drawing/2014/main" id="{5A8D45DB-ABAF-3005-5827-3DF7EFC087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451616"/>
            <a:ext cx="3377233" cy="2528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ject 2">
            <a:extLst>
              <a:ext uri="{FF2B5EF4-FFF2-40B4-BE49-F238E27FC236}">
                <a16:creationId xmlns:a16="http://schemas.microsoft.com/office/drawing/2014/main" id="{619BACF4-5469-CAC7-63F3-F659EF0F633A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356" y="4290883"/>
            <a:ext cx="3466045" cy="25289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7DE8119-67DE-0378-CAF7-7144A351C3D0}"/>
              </a:ext>
            </a:extLst>
          </p:cNvPr>
          <p:cNvSpPr txBox="1"/>
          <p:nvPr/>
        </p:nvSpPr>
        <p:spPr>
          <a:xfrm>
            <a:off x="336769" y="1388345"/>
            <a:ext cx="302321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/>
              <a:t>Outer </a:t>
            </a:r>
            <a:r>
              <a:rPr kumimoji="1" lang="en-US" altLang="ja-JP" dirty="0" err="1"/>
              <a:t>HCal</a:t>
            </a:r>
            <a:r>
              <a:rPr kumimoji="1" lang="en-US" altLang="ja-JP" dirty="0"/>
              <a:t> Installation</a:t>
            </a:r>
            <a:endParaRPr kumimoji="1" lang="ja-JP" altLang="en-US"/>
          </a:p>
        </p:txBody>
      </p:sp>
      <p:pic>
        <p:nvPicPr>
          <p:cNvPr id="11" name="object 5">
            <a:extLst>
              <a:ext uri="{FF2B5EF4-FFF2-40B4-BE49-F238E27FC236}">
                <a16:creationId xmlns:a16="http://schemas.microsoft.com/office/drawing/2014/main" id="{5B4AE10B-791A-B17F-F33C-8B62C28A7472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0722" y="3833083"/>
            <a:ext cx="3935922" cy="2744652"/>
          </a:xfrm>
          <a:prstGeom prst="rect">
            <a:avLst/>
          </a:prstGeom>
        </p:spPr>
      </p:pic>
      <p:sp>
        <p:nvSpPr>
          <p:cNvPr id="13" name="object 4">
            <a:extLst>
              <a:ext uri="{FF2B5EF4-FFF2-40B4-BE49-F238E27FC236}">
                <a16:creationId xmlns:a16="http://schemas.microsoft.com/office/drawing/2014/main" id="{58FE452B-03E8-1DBD-AB88-300613989BB7}"/>
              </a:ext>
            </a:extLst>
          </p:cNvPr>
          <p:cNvSpPr txBox="1"/>
          <p:nvPr/>
        </p:nvSpPr>
        <p:spPr>
          <a:xfrm>
            <a:off x="3825804" y="5815857"/>
            <a:ext cx="4664187" cy="981679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34925">
              <a:spcBef>
                <a:spcPts val="1080"/>
              </a:spcBef>
              <a:buSzPct val="94444"/>
              <a:tabLst>
                <a:tab pos="217170" algn="l"/>
              </a:tabLst>
            </a:pPr>
            <a:r>
              <a:rPr dirty="0" err="1">
                <a:latin typeface="Arial"/>
                <a:cs typeface="Arial"/>
              </a:rPr>
              <a:t>sPHENIX</a:t>
            </a:r>
            <a:r>
              <a:rPr spc="-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will</a:t>
            </a:r>
            <a:r>
              <a:rPr spc="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have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kinematic</a:t>
            </a:r>
            <a:r>
              <a:rPr spc="-7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reach</a:t>
            </a:r>
            <a:r>
              <a:rPr spc="-1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out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to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Cambria Math"/>
                <a:cs typeface="Cambria Math"/>
              </a:rPr>
              <a:t>∼</a:t>
            </a:r>
            <a:r>
              <a:rPr spc="95" dirty="0">
                <a:latin typeface="Cambria Math"/>
                <a:cs typeface="Cambria Math"/>
              </a:rPr>
              <a:t> </a:t>
            </a:r>
            <a:r>
              <a:rPr dirty="0">
                <a:latin typeface="Arial"/>
                <a:cs typeface="Arial"/>
              </a:rPr>
              <a:t>70</a:t>
            </a:r>
            <a:r>
              <a:rPr spc="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GeV</a:t>
            </a:r>
            <a:r>
              <a:rPr spc="-2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for jets,</a:t>
            </a:r>
            <a:r>
              <a:rPr spc="-40" dirty="0">
                <a:latin typeface="Arial"/>
                <a:cs typeface="Arial"/>
              </a:rPr>
              <a:t> </a:t>
            </a:r>
            <a:r>
              <a:rPr dirty="0">
                <a:latin typeface="Verdana"/>
                <a:cs typeface="Verdana"/>
              </a:rPr>
              <a:t>kinematic</a:t>
            </a:r>
            <a:r>
              <a:rPr spc="-10" dirty="0">
                <a:latin typeface="Verdana"/>
                <a:cs typeface="Verdana"/>
              </a:rPr>
              <a:t> </a:t>
            </a:r>
            <a:r>
              <a:rPr dirty="0">
                <a:latin typeface="Verdana"/>
                <a:cs typeface="Verdana"/>
              </a:rPr>
              <a:t>overlap with the</a:t>
            </a:r>
            <a:r>
              <a:rPr spc="15" dirty="0">
                <a:latin typeface="Verdana"/>
                <a:cs typeface="Verdana"/>
              </a:rPr>
              <a:t> </a:t>
            </a:r>
            <a:r>
              <a:rPr spc="-20" dirty="0">
                <a:latin typeface="Verdana"/>
                <a:cs typeface="Verdana"/>
              </a:rPr>
              <a:t>LHC.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1294EA7-8560-AA45-B6D1-C490BECEC1FB}"/>
              </a:ext>
            </a:extLst>
          </p:cNvPr>
          <p:cNvSpPr txBox="1"/>
          <p:nvPr/>
        </p:nvSpPr>
        <p:spPr>
          <a:xfrm>
            <a:off x="9250164" y="3508079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sPHENIX</a:t>
            </a:r>
            <a:r>
              <a:rPr kumimoji="1" lang="en-US" altLang="ja-JP" dirty="0"/>
              <a:t> Simulation</a:t>
            </a:r>
            <a:endParaRPr kumimoji="1" lang="ja-JP" altLang="en-US"/>
          </a:p>
        </p:txBody>
      </p:sp>
      <p:pic>
        <p:nvPicPr>
          <p:cNvPr id="15" name="object 111">
            <a:extLst>
              <a:ext uri="{FF2B5EF4-FFF2-40B4-BE49-F238E27FC236}">
                <a16:creationId xmlns:a16="http://schemas.microsoft.com/office/drawing/2014/main" id="{409CF7C1-13A7-A5D4-78AF-0B524CF994A1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07" y="112730"/>
            <a:ext cx="1204722" cy="710946"/>
          </a:xfrm>
          <a:prstGeom prst="rect">
            <a:avLst/>
          </a:prstGeom>
        </p:spPr>
      </p:pic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E63C0441-7482-952B-EB8B-4350A0A4E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79AC0-A27E-6341-93B8-C10FDC4A61EB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611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1053</Words>
  <Application>Microsoft Macintosh PowerPoint</Application>
  <PresentationFormat>ワイド画面</PresentationFormat>
  <Paragraphs>272</Paragraphs>
  <Slides>23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37" baseType="lpstr">
      <vt:lpstr>MS Gothic</vt:lpstr>
      <vt:lpstr>Osaka</vt:lpstr>
      <vt:lpstr>Proxima Nova</vt:lpstr>
      <vt:lpstr>游ゴシック</vt:lpstr>
      <vt:lpstr>游ゴシック Light</vt:lpstr>
      <vt:lpstr>Arial</vt:lpstr>
      <vt:lpstr>Cambria Math</vt:lpstr>
      <vt:lpstr>Comic Sans MS</vt:lpstr>
      <vt:lpstr>Helvetica</vt:lpstr>
      <vt:lpstr>Symbol</vt:lpstr>
      <vt:lpstr>Verdana</vt:lpstr>
      <vt:lpstr>Wingdings</vt:lpstr>
      <vt:lpstr>Office テーマ</vt:lpstr>
      <vt:lpstr>数式</vt:lpstr>
      <vt:lpstr>Readiness for physics data taking of sPHENIX experiment at RHIC</vt:lpstr>
      <vt:lpstr>Conclusion</vt:lpstr>
      <vt:lpstr>Conclusion</vt:lpstr>
      <vt:lpstr>Outline </vt:lpstr>
      <vt:lpstr>sPHENIX Physics Program</vt:lpstr>
      <vt:lpstr>sPHENIX Detector</vt:lpstr>
      <vt:lpstr>sPHENIX Detector</vt:lpstr>
      <vt:lpstr>sPHENIX Detector</vt:lpstr>
      <vt:lpstr>Hadron and EM Calorimeters</vt:lpstr>
      <vt:lpstr>Cold-QCD: Proton Spin Decomposition </vt:lpstr>
      <vt:lpstr>Gluon TMD by Direct-g</vt:lpstr>
      <vt:lpstr>Tracking Detectors</vt:lpstr>
      <vt:lpstr>Tracking System</vt:lpstr>
      <vt:lpstr>Tracking Detector Commissioning</vt:lpstr>
      <vt:lpstr>Vertex Reconstruction &amp; Centrality</vt:lpstr>
      <vt:lpstr>sPHENIX Summary</vt:lpstr>
      <vt:lpstr>Backup Slides</vt:lpstr>
      <vt:lpstr>Jet Physics</vt:lpstr>
      <vt:lpstr>Heavy Flavor</vt:lpstr>
      <vt:lpstr>Cold QCD : Gluon TMD with Direct photons</vt:lpstr>
      <vt:lpstr>First Data from Commissioning: EMCal</vt:lpstr>
      <vt:lpstr>Heavy Flavor</vt:lpstr>
      <vt:lpstr>Quarkonium spectroscopy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Readiness for physics data taking of sPHENIX experiment at RHIC</dc:title>
  <dc:creator>Itaru Nakagawa</dc:creator>
  <cp:lastModifiedBy>Itaru Nakagawa</cp:lastModifiedBy>
  <cp:revision>142</cp:revision>
  <cp:lastPrinted>2023-08-19T15:13:40Z</cp:lastPrinted>
  <dcterms:created xsi:type="dcterms:W3CDTF">2023-08-16T21:37:03Z</dcterms:created>
  <dcterms:modified xsi:type="dcterms:W3CDTF">2023-08-21T13:30:03Z</dcterms:modified>
</cp:coreProperties>
</file>