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9" r:id="rId4"/>
    <p:sldId id="267" r:id="rId5"/>
    <p:sldId id="266" r:id="rId6"/>
    <p:sldId id="268" r:id="rId7"/>
    <p:sldId id="258" r:id="rId8"/>
    <p:sldId id="257" r:id="rId9"/>
    <p:sldId id="262" r:id="rId10"/>
    <p:sldId id="261" r:id="rId11"/>
    <p:sldId id="26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7F3B-7F07-4878-8EEA-33C34885A957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20907-BAFF-4482-940F-3FD3F864A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7168B-0312-D654-DD4A-34A30FDEF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AFA77D-9070-1CF4-68DB-869558116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0B4FF-56CA-D74C-A8D9-3B844FD3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A676CE-CAE6-929F-73FA-66BE98B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ACBE2E-23AE-60E7-3505-BACEFDC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6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C523B-D6E9-5A8A-C7E6-2F49C5D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341E8B-6605-148C-9302-5221124CB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BB3262-3773-8C8F-FBEA-7385573C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F82B44-DB97-4BAA-5604-FDBACA84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347B65-D782-3E7D-377B-E0EE162B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0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C32F71-51D0-6AA0-2077-71759E6A0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AC16D9-4622-7DF2-9C6F-E87769A5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146333-F8E1-CFFA-17EF-E52A8A33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A8DD1-A809-F520-659E-24699970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50A47-CAA9-3E39-8106-ED1E903B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03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138A0-DD94-CC19-2C31-BBCE5E32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6A5070-9036-5D71-F3FA-DF3D7E33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2CB5E0-093D-BDDE-907F-BCF69294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37171-BFED-793F-EB04-8AD82283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490BA-D976-E801-0F73-5A0BC8FB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44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AE87F-1D2A-3808-81D1-7464CF0D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DC5137-2396-FABA-75DE-444F124A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D7C50-3F70-EAD2-F6A2-96772E9D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A39ACF-902B-115F-FA63-27EDB716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DB79C5-5036-A75F-BEE8-CB5E22A4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1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453CB-11F3-06E0-2A1F-FC9C3E2C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9E946B-4ADE-EF9D-7DF0-2D28E1A83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C06DFE-2D40-07D6-163A-7E4A518E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E78281-942F-C891-AD5D-4E5BFF03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CFDE73-1700-D722-8F43-2316064C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6880D-D270-D050-030E-074298EB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49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201EB-7CD2-DE8B-A229-70466D9A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47866B-D578-71BA-548D-961AFDFE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022E76-0721-8BFE-19B1-C99641EB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2B854F-A754-A133-0768-756DCD130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E3E767-5DFB-061F-0346-7962A33F8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AA6000-5285-EC40-479F-9ECEDDE5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800074-CCEA-97F3-D092-678A2C95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00E9BD1-05FF-9ECA-F244-80F2F08E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61F68-DB9A-278C-11D1-E03D3E47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5F9D6D-6412-23D7-1B3B-D0B7AF2C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39A8F0-A599-DA4C-B737-2DBDF40F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E8288D-22E1-2AEA-1676-EE07221A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09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D67E1C-9027-EBD8-5C6D-C146732C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AF1499-A78E-3EAD-06B7-AB9982F3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3ABED-081B-C7D0-3454-A3D5F9C0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E728EA-E271-E7B2-1F23-D7088C63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8719D-399C-2101-59CD-4F648B20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3155D8-61BE-59A7-728E-988FECA8D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851E0D-D898-F4B3-B5E7-B90907D9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6143DD-9B6C-CBD7-5118-A6BF0079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2F8FEA-ECF3-F2CC-7D6C-05E9948F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ACEA6-863B-129B-BA2D-D9A6DC91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E20C847-2D65-4206-E835-22FF56F24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1B40CB-3EE0-B8C3-DD09-979AADAF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BF2184-0370-237A-CC1F-AA7BC372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CE6294-FDA7-A676-AA5A-F88E91A3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BFDE2C-5324-2F45-84A8-B7C352F9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97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35ECF90-CA72-2370-99F2-C96D7B4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2F494D-34D6-F073-4F99-44546356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587629-11B2-A225-4A2B-59C23E626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928E23-A9C0-8E6C-D2A4-9E35A1605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07818B-BCE9-9FF9-AE4E-CD85C7911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C94B-CC4E-4BEF-AD32-E794C6018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1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B9827-9088-6F1C-B099-BCD23F75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219"/>
            <a:ext cx="9144000" cy="1502743"/>
          </a:xfrm>
        </p:spPr>
        <p:txBody>
          <a:bodyPr/>
          <a:lstStyle/>
          <a:p>
            <a:r>
              <a:rPr lang="ja-JP" altLang="en-US" dirty="0"/>
              <a:t>今後の解析などについて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9FD35B-355D-1B54-DFBF-4655F632F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2428"/>
            <a:ext cx="9144000" cy="875371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蜂谷　崇</a:t>
            </a:r>
            <a:endParaRPr lang="en-US" altLang="ja-JP" dirty="0"/>
          </a:p>
          <a:p>
            <a:r>
              <a:rPr kumimoji="1" lang="ja-JP" altLang="en-US" dirty="0"/>
              <a:t>奈良女子大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FBDA2-C070-24B8-B4BF-FC0DB056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9556BC-0DFF-978E-1367-32BC9E2F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6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AAE4A-B806-43FE-5E51-35D18AC8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r>
              <a:rPr kumimoji="1" lang="en-US" altLang="ja-JP" dirty="0" err="1"/>
              <a:t>Hitmap</a:t>
            </a:r>
            <a:r>
              <a:rPr lang="ja-JP" altLang="en-US" dirty="0"/>
              <a:t> </a:t>
            </a:r>
            <a:r>
              <a:rPr lang="en-US" altLang="ja-JP" dirty="0"/>
              <a:t>w/</a:t>
            </a:r>
            <a:r>
              <a:rPr lang="ja-JP" altLang="en-US" dirty="0"/>
              <a:t> </a:t>
            </a:r>
            <a:r>
              <a:rPr lang="en-US" altLang="ja-JP" dirty="0"/>
              <a:t>hot</a:t>
            </a:r>
            <a:r>
              <a:rPr lang="ja-JP" altLang="en-US" dirty="0"/>
              <a:t> </a:t>
            </a:r>
            <a:r>
              <a:rPr lang="en-US" altLang="ja-JP" dirty="0"/>
              <a:t>channels</a:t>
            </a:r>
            <a:r>
              <a:rPr kumimoji="1" lang="en-US" altLang="ja-JP" dirty="0"/>
              <a:t> in RUN25566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8479D-8E71-EEAE-0381-FEDB0C05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829" y="1326996"/>
            <a:ext cx="2062975" cy="4849968"/>
          </a:xfrm>
        </p:spPr>
        <p:txBody>
          <a:bodyPr/>
          <a:lstStyle/>
          <a:p>
            <a:r>
              <a:rPr kumimoji="1" lang="en-US" altLang="ja-JP" dirty="0"/>
              <a:t>Hot channel</a:t>
            </a:r>
            <a:r>
              <a:rPr kumimoji="1" lang="ja-JP" altLang="en-US" dirty="0"/>
              <a:t>を赤で記した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5F2B49-3E36-FA3E-C45D-D18C03B5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755" y="1356404"/>
            <a:ext cx="9424374" cy="53160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E6F5E0-B6E9-6528-FE0A-A5BB4F32964D}"/>
              </a:ext>
            </a:extLst>
          </p:cNvPr>
          <p:cNvSpPr txBox="1"/>
          <p:nvPr/>
        </p:nvSpPr>
        <p:spPr>
          <a:xfrm>
            <a:off x="883735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INTT0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A33564-8D7A-1057-48F7-C1969AE3797C}"/>
              </a:ext>
            </a:extLst>
          </p:cNvPr>
          <p:cNvSpPr txBox="1"/>
          <p:nvPr/>
        </p:nvSpPr>
        <p:spPr>
          <a:xfrm>
            <a:off x="3371696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3F2812-FB68-8909-762D-A58F9673D42A}"/>
              </a:ext>
            </a:extLst>
          </p:cNvPr>
          <p:cNvSpPr txBox="1"/>
          <p:nvPr/>
        </p:nvSpPr>
        <p:spPr>
          <a:xfrm>
            <a:off x="5859657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INTT2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A290A7-3305-0BB0-B5CA-AA47A79083E3}"/>
              </a:ext>
            </a:extLst>
          </p:cNvPr>
          <p:cNvSpPr txBox="1"/>
          <p:nvPr/>
        </p:nvSpPr>
        <p:spPr>
          <a:xfrm>
            <a:off x="8347618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INTT3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7518E7-30B6-AFD3-9149-EB37FD22274B}"/>
              </a:ext>
            </a:extLst>
          </p:cNvPr>
          <p:cNvSpPr txBox="1"/>
          <p:nvPr/>
        </p:nvSpPr>
        <p:spPr>
          <a:xfrm>
            <a:off x="868866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INTT4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B10EF8-3DFC-C6C6-0267-B6C29CB9410F}"/>
              </a:ext>
            </a:extLst>
          </p:cNvPr>
          <p:cNvSpPr txBox="1"/>
          <p:nvPr/>
        </p:nvSpPr>
        <p:spPr>
          <a:xfrm>
            <a:off x="3356827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INTT5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60A03A-9148-81B8-5990-F8A2E9780D63}"/>
              </a:ext>
            </a:extLst>
          </p:cNvPr>
          <p:cNvSpPr txBox="1"/>
          <p:nvPr/>
        </p:nvSpPr>
        <p:spPr>
          <a:xfrm>
            <a:off x="5844788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INTT6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294A5D-F559-C4BB-3EFA-71D5B832C42D}"/>
              </a:ext>
            </a:extLst>
          </p:cNvPr>
          <p:cNvSpPr txBox="1"/>
          <p:nvPr/>
        </p:nvSpPr>
        <p:spPr>
          <a:xfrm>
            <a:off x="8332749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INTT7</a:t>
            </a:r>
            <a:endParaRPr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7C2049-0F17-0D87-A4F5-219EA549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D7EA39DC-35FD-B258-1F20-70B299FD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10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17C983-37CC-555D-DAAE-4727E237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5" y="0"/>
            <a:ext cx="10515600" cy="57741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ChipID</a:t>
            </a:r>
            <a:r>
              <a:rPr kumimoji="1" lang="ja-JP" altLang="en-US" dirty="0"/>
              <a:t>がずれている</a:t>
            </a:r>
            <a:r>
              <a:rPr lang="en-US" altLang="ja-JP" dirty="0"/>
              <a:t>(run25566)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7DE396-85E5-DEF1-075A-5B5ABC8F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630" y="516730"/>
            <a:ext cx="7047914" cy="3073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コード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 err="1"/>
              <a:t>chp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chp</a:t>
            </a:r>
            <a:r>
              <a:rPr kumimoji="1" lang="en-US" altLang="ja-JP" dirty="0"/>
              <a:t> % 26 + 1; // p-&gt;</a:t>
            </a:r>
            <a:r>
              <a:rPr kumimoji="1" lang="en-US" altLang="ja-JP" dirty="0" err="1"/>
              <a:t>iValue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, "CHIP_ID") starts from 0, but our definition of </a:t>
            </a:r>
            <a:r>
              <a:rPr kumimoji="1" lang="en-US" altLang="ja-JP" dirty="0" err="1"/>
              <a:t>chip_id</a:t>
            </a:r>
            <a:r>
              <a:rPr kumimoji="1" lang="en-US" altLang="ja-JP" dirty="0"/>
              <a:t> starts from 1 and ends at 26. I added +1 to convert it.</a:t>
            </a:r>
          </a:p>
          <a:p>
            <a:pPr lvl="1">
              <a:lnSpc>
                <a:spcPct val="120000"/>
              </a:lnSpc>
            </a:pP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→　</a:t>
            </a:r>
            <a:r>
              <a:rPr kumimoji="1" lang="en-US" altLang="ja-JP" dirty="0"/>
              <a:t>should be (chip from </a:t>
            </a:r>
            <a:r>
              <a:rPr kumimoji="1" lang="en-US" altLang="ja-JP" dirty="0" err="1"/>
              <a:t>felix</a:t>
            </a:r>
            <a:r>
              <a:rPr kumimoji="1" lang="en-US" altLang="ja-JP" dirty="0"/>
              <a:t> is for 1-52)</a:t>
            </a:r>
          </a:p>
          <a:p>
            <a:pPr lvl="2">
              <a:lnSpc>
                <a:spcPct val="120000"/>
              </a:lnSpc>
            </a:pPr>
            <a:r>
              <a:rPr kumimoji="1" lang="en-US" altLang="ja-JP" dirty="0" err="1"/>
              <a:t>chp</a:t>
            </a:r>
            <a:r>
              <a:rPr kumimoji="1" lang="en-US" altLang="ja-JP" dirty="0"/>
              <a:t> = (chp-1) % 26 + 1 or </a:t>
            </a:r>
          </a:p>
          <a:p>
            <a:pPr lvl="2">
              <a:lnSpc>
                <a:spcPct val="120000"/>
              </a:lnSpc>
            </a:pPr>
            <a:r>
              <a:rPr lang="en-US" altLang="ja-JP" dirty="0" err="1"/>
              <a:t>chp</a:t>
            </a:r>
            <a:r>
              <a:rPr lang="en-US" altLang="ja-JP" dirty="0"/>
              <a:t> = (</a:t>
            </a:r>
            <a:r>
              <a:rPr lang="en-US" altLang="ja-JP" dirty="0" err="1"/>
              <a:t>chp</a:t>
            </a:r>
            <a:r>
              <a:rPr lang="en-US" altLang="ja-JP" dirty="0"/>
              <a:t>&lt;=26) ? </a:t>
            </a:r>
            <a:r>
              <a:rPr lang="en-US" altLang="ja-JP" dirty="0" err="1"/>
              <a:t>chp</a:t>
            </a:r>
            <a:r>
              <a:rPr lang="en-US" altLang="ja-JP" dirty="0"/>
              <a:t> : chp-26;</a:t>
            </a:r>
          </a:p>
          <a:p>
            <a:pPr lvl="2"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糠塚さんがデータを再生成中です。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4080A6-54B1-D6A0-E970-1873B3DD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4062"/>
            <a:ext cx="4542136" cy="30104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2547D0-E146-49AC-8DA0-5057BDFF9E47}"/>
              </a:ext>
            </a:extLst>
          </p:cNvPr>
          <p:cNvSpPr txBox="1"/>
          <p:nvPr/>
        </p:nvSpPr>
        <p:spPr>
          <a:xfrm>
            <a:off x="334107" y="4976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Event_base_merged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3BCDA9-6B17-A12C-37A4-1E8DDC13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49" y="3759938"/>
            <a:ext cx="4445051" cy="30769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2495AD-D519-4129-1657-919F9E26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033" y="3816212"/>
            <a:ext cx="4469130" cy="304178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EABD73-1271-9997-7DDD-1BA95B055921}"/>
              </a:ext>
            </a:extLst>
          </p:cNvPr>
          <p:cNvSpPr txBox="1"/>
          <p:nvPr/>
        </p:nvSpPr>
        <p:spPr>
          <a:xfrm>
            <a:off x="4608340" y="3379149"/>
            <a:ext cx="2664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Event_base_intt4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8CFB1F-7E72-7895-9376-608694BE649C}"/>
              </a:ext>
            </a:extLst>
          </p:cNvPr>
          <p:cNvSpPr txBox="1"/>
          <p:nvPr/>
        </p:nvSpPr>
        <p:spPr>
          <a:xfrm>
            <a:off x="8609426" y="3362736"/>
            <a:ext cx="428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hit</a:t>
            </a:r>
            <a:r>
              <a:rPr kumimoji="1" lang="en-US" altLang="ja-JP" dirty="0"/>
              <a:t>_base_intt4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A5FF5-0839-3D81-5E4D-88C2173A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F00E7-239D-3BC5-3FF5-5AAA6BC3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56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87187-DA40-C1E6-C601-BFB0AF6F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0" y="186706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データ確認や解析について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4F92BE-3ADB-B026-69B7-C2A635E1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02" y="769434"/>
            <a:ext cx="10703312" cy="60885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宇宙線データの確認：　次のページ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en-US" altLang="ja-JP" dirty="0" err="1"/>
              <a:t>dN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deta</a:t>
            </a:r>
            <a:r>
              <a:rPr kumimoji="1" lang="ja-JP" altLang="en-US" dirty="0"/>
              <a:t>の解析：磁場無しデータ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解析アルゴリズムの開発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r>
              <a:rPr lang="ja-JP" altLang="en-US" dirty="0"/>
              <a:t>クラスタを見る方法</a:t>
            </a:r>
            <a:endParaRPr lang="en-US" altLang="ja-JP" dirty="0"/>
          </a:p>
          <a:p>
            <a:pPr lvl="3">
              <a:lnSpc>
                <a:spcPct val="120000"/>
              </a:lnSpc>
            </a:pPr>
            <a:r>
              <a:rPr lang="en-US" altLang="ja-JP" dirty="0"/>
              <a:t>SIM</a:t>
            </a:r>
            <a:r>
              <a:rPr lang="ja-JP" altLang="en-US" dirty="0"/>
              <a:t>を使って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kumimoji="1" lang="ja-JP" altLang="en-US" dirty="0"/>
              <a:t>トラックレットを見る方法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データを見ること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r>
              <a:rPr lang="ja-JP" altLang="en-US" dirty="0"/>
              <a:t>検出器の</a:t>
            </a:r>
            <a:r>
              <a:rPr lang="en-US" altLang="ja-JP" dirty="0"/>
              <a:t>QA:</a:t>
            </a:r>
            <a:r>
              <a:rPr lang="ja-JP" altLang="en-US" dirty="0"/>
              <a:t>　</a:t>
            </a:r>
            <a:r>
              <a:rPr lang="en-US" altLang="ja-JP" dirty="0"/>
              <a:t>Hot/Dead Map,</a:t>
            </a:r>
            <a:r>
              <a:rPr lang="ja-JP" altLang="en-US" dirty="0"/>
              <a:t>　</a:t>
            </a:r>
            <a:r>
              <a:rPr lang="en-US" altLang="ja-JP" dirty="0"/>
              <a:t>Stability</a:t>
            </a:r>
            <a:r>
              <a:rPr lang="ja-JP" altLang="en-US" dirty="0"/>
              <a:t>、</a:t>
            </a:r>
            <a:r>
              <a:rPr lang="en-US" altLang="ja-JP" dirty="0"/>
              <a:t>MIP</a:t>
            </a:r>
            <a:r>
              <a:rPr lang="ja-JP" altLang="en-US" dirty="0"/>
              <a:t>応答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kumimoji="1" lang="ja-JP" altLang="en-US" dirty="0"/>
              <a:t>検出器アラインメント：　分布を調整 </a:t>
            </a:r>
            <a:r>
              <a:rPr kumimoji="1" lang="en-US" altLang="ja-JP" dirty="0"/>
              <a:t>or </a:t>
            </a:r>
            <a:r>
              <a:rPr kumimoji="1" lang="ja-JP" altLang="en-US" dirty="0"/>
              <a:t>ラダーの位置を調整する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SIM</a:t>
            </a:r>
            <a:r>
              <a:rPr kumimoji="1" lang="ja-JP" altLang="en-US" dirty="0"/>
              <a:t>を見ること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r>
              <a:rPr lang="en-US" altLang="ja-JP" dirty="0"/>
              <a:t>PYTHIA, HIJING</a:t>
            </a:r>
            <a:r>
              <a:rPr lang="ja-JP" altLang="en-US" dirty="0"/>
              <a:t>のデータを作る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kumimoji="1" lang="ja-JP" altLang="en-US" dirty="0"/>
              <a:t>検出器アラインメント：　データと一致するように分布を調整 </a:t>
            </a:r>
            <a:r>
              <a:rPr kumimoji="1" lang="en-US" altLang="ja-JP" dirty="0"/>
              <a:t>or </a:t>
            </a:r>
            <a:r>
              <a:rPr kumimoji="1" lang="ja-JP" altLang="en-US" dirty="0"/>
              <a:t>ラダーの位置を調整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lang="ja-JP" altLang="en-US" dirty="0"/>
              <a:t>アクセプタンス・</a:t>
            </a:r>
            <a:r>
              <a:rPr lang="en-US" altLang="ja-JP" dirty="0"/>
              <a:t>Efficiency</a:t>
            </a:r>
            <a:r>
              <a:rPr lang="ja-JP" altLang="en-US" dirty="0"/>
              <a:t>の確認</a:t>
            </a:r>
            <a:endParaRPr lang="en-US" altLang="ja-JP" dirty="0"/>
          </a:p>
          <a:p>
            <a:pPr lvl="3">
              <a:lnSpc>
                <a:spcPct val="120000"/>
              </a:lnSpc>
            </a:pPr>
            <a:r>
              <a:rPr lang="ja-JP" altLang="en-US" dirty="0"/>
              <a:t>データと同じ</a:t>
            </a:r>
            <a:r>
              <a:rPr lang="en-US" altLang="ja-JP" dirty="0" err="1"/>
              <a:t>HotDeadMap</a:t>
            </a:r>
            <a:r>
              <a:rPr lang="ja-JP" altLang="en-US" dirty="0"/>
              <a:t>を使う</a:t>
            </a:r>
            <a:endParaRPr lang="en-US" altLang="ja-JP" dirty="0"/>
          </a:p>
          <a:p>
            <a:pPr lvl="3">
              <a:lnSpc>
                <a:spcPct val="120000"/>
              </a:lnSpc>
            </a:pPr>
            <a:r>
              <a:rPr lang="en-US" altLang="ja-JP" dirty="0"/>
              <a:t>MIP(ADC</a:t>
            </a:r>
            <a:r>
              <a:rPr lang="ja-JP" altLang="en-US" dirty="0"/>
              <a:t>分布</a:t>
            </a:r>
            <a:r>
              <a:rPr lang="en-US" altLang="ja-JP" dirty="0"/>
              <a:t>)</a:t>
            </a:r>
            <a:r>
              <a:rPr lang="ja-JP" altLang="en-US" dirty="0"/>
              <a:t>がデータと同じかどうか、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C2DF9-2ACA-BC3A-8C81-4B11D449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28CDB9-05BC-F053-5838-0F9E0946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2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49B3AF4-3157-9B31-3D40-0A0CFC39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1" y="269432"/>
            <a:ext cx="10515600" cy="86825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Plan : </a:t>
            </a:r>
            <a:r>
              <a:rPr lang="en-US" altLang="ja-JP" dirty="0" err="1"/>
              <a:t>dN_ch</a:t>
            </a:r>
            <a:r>
              <a:rPr lang="en-US" altLang="ja-JP" dirty="0"/>
              <a:t>/</a:t>
            </a:r>
            <a:r>
              <a:rPr lang="en-US" altLang="ja-JP" dirty="0" err="1"/>
              <a:t>deta</a:t>
            </a:r>
            <a:r>
              <a:rPr lang="en-US" altLang="ja-JP" dirty="0"/>
              <a:t> using INTT </a:t>
            </a:r>
            <a:r>
              <a:rPr lang="en-US" altLang="ja-JP" dirty="0" err="1"/>
              <a:t>tracklets</a:t>
            </a:r>
            <a:r>
              <a:rPr lang="en-US" altLang="ja-JP" dirty="0"/>
              <a:t> in ZF</a:t>
            </a: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2D3F405-2FF0-BC7E-F0ED-D487F2EF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7" y="1513108"/>
            <a:ext cx="6927030" cy="2064979"/>
          </a:xfrm>
        </p:spPr>
        <p:txBody>
          <a:bodyPr>
            <a:normAutofit/>
          </a:bodyPr>
          <a:lstStyle/>
          <a:p>
            <a:r>
              <a:rPr lang="en-US" altLang="ja-JP" dirty="0"/>
              <a:t>Zero field data was taken in July 8</a:t>
            </a:r>
            <a:r>
              <a:rPr lang="en-US" altLang="ja-JP" baseline="30000" dirty="0"/>
              <a:t>th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2M events</a:t>
            </a:r>
          </a:p>
          <a:p>
            <a:pPr lvl="2"/>
            <a:r>
              <a:rPr lang="en-US" altLang="ja-JP" dirty="0"/>
              <a:t>PHENIX 1</a:t>
            </a:r>
            <a:r>
              <a:rPr lang="en-US" altLang="ja-JP" baseline="30000" dirty="0"/>
              <a:t>st </a:t>
            </a:r>
            <a:r>
              <a:rPr lang="en-US" altLang="ja-JP" dirty="0"/>
              <a:t>multiplicity paper used 130k events</a:t>
            </a:r>
          </a:p>
          <a:p>
            <a:pPr lvl="1"/>
            <a:endParaRPr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033DC80-A026-4EC5-02A0-5C0895E53FBE}"/>
              </a:ext>
            </a:extLst>
          </p:cNvPr>
          <p:cNvGraphicFramePr>
            <a:graphicFrameLocks noGrp="1"/>
          </p:cNvGraphicFramePr>
          <p:nvPr/>
        </p:nvGraphicFramePr>
        <p:xfrm>
          <a:off x="8428752" y="1515966"/>
          <a:ext cx="2941990" cy="41970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66372">
                  <a:extLst>
                    <a:ext uri="{9D8B030D-6E8A-4147-A177-3AD203B41FA5}">
                      <a16:colId xmlns:a16="http://schemas.microsoft.com/office/drawing/2014/main" val="3319611958"/>
                    </a:ext>
                  </a:extLst>
                </a:gridCol>
                <a:gridCol w="1275618">
                  <a:extLst>
                    <a:ext uri="{9D8B030D-6E8A-4147-A177-3AD203B41FA5}">
                      <a16:colId xmlns:a16="http://schemas.microsoft.com/office/drawing/2014/main" val="3613866972"/>
                    </a:ext>
                  </a:extLst>
                </a:gridCol>
              </a:tblGrid>
              <a:tr h="34975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 err="1">
                          <a:effectLst/>
                        </a:rPr>
                        <a:t>RunNumber</a:t>
                      </a:r>
                      <a:r>
                        <a:rPr lang="en-US" altLang="ja-JP" sz="1600" dirty="0">
                          <a:effectLst/>
                        </a:rPr>
                        <a:t> (ZF)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 err="1">
                          <a:effectLst/>
                        </a:rPr>
                        <a:t>Nevents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3765683558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20864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b="0" dirty="0">
                          <a:effectLst/>
                        </a:rPr>
                        <a:t>417,729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1623254365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b="0" dirty="0">
                          <a:effectLst/>
                        </a:rPr>
                        <a:t>20866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b="0" dirty="0">
                          <a:effectLst/>
                        </a:rPr>
                        <a:t>26,404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715117477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b="0" dirty="0">
                          <a:effectLst/>
                        </a:rPr>
                        <a:t>20867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317,047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292146310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20868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288,481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3423645995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20869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b="0" dirty="0">
                          <a:effectLst/>
                        </a:rPr>
                        <a:t>550,123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2219734383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b="0" dirty="0">
                          <a:effectLst/>
                        </a:rPr>
                        <a:t>20878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89,238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55472619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20880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b="0" dirty="0">
                          <a:effectLst/>
                        </a:rPr>
                        <a:t>171,760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3381072421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b="0" dirty="0">
                          <a:effectLst/>
                        </a:rPr>
                        <a:t>20881</a:t>
                      </a:r>
                      <a:endParaRPr lang="en-US" altLang="ja-JP" sz="16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31,736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1121505966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>
                          <a:effectLst/>
                        </a:rPr>
                        <a:t>20883</a:t>
                      </a:r>
                      <a:endParaRPr lang="en-US" altLang="ja-JP" sz="160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94,249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91080383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20885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1600" dirty="0">
                          <a:effectLst/>
                        </a:rPr>
                        <a:t>357,343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extLst>
                  <a:ext uri="{0D108BD9-81ED-4DB2-BD59-A6C34878D82A}">
                    <a16:rowId xmlns:a16="http://schemas.microsoft.com/office/drawing/2014/main" val="3323939669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ja-JP" sz="1600" dirty="0">
                          <a:effectLst/>
                        </a:rPr>
                        <a:t>Sum</a:t>
                      </a:r>
                      <a:endParaRPr lang="en-US" altLang="ja-JP" sz="16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655" marR="11655" marT="7770" marB="77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2,344,110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085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8B49F1-EF0A-1682-3D87-DF2F776A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8EE1F-AFB5-2555-B6E8-7045B42F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3" y="124576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宇宙線データの取り扱い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lang="ja-JP" altLang="en-US" dirty="0"/>
              <a:t>日々データを取っているが、ちゃんと取れているか検証が必要。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何をチェックするか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r>
              <a:rPr lang="ja-JP" altLang="en-US" dirty="0"/>
              <a:t>イベントディスプレイ：　ちゃんと直線に見えるか。</a:t>
            </a:r>
            <a:endParaRPr lang="en-US" altLang="ja-JP" dirty="0"/>
          </a:p>
          <a:p>
            <a:pPr lvl="3">
              <a:lnSpc>
                <a:spcPct val="120000"/>
              </a:lnSpc>
            </a:pPr>
            <a:r>
              <a:rPr lang="ja-JP" altLang="en-US" dirty="0"/>
              <a:t>直線フィットする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lang="ja-JP" altLang="en-US" dirty="0"/>
              <a:t>ヒット分布</a:t>
            </a:r>
            <a:endParaRPr lang="en-US" altLang="ja-JP" dirty="0"/>
          </a:p>
          <a:p>
            <a:pPr lvl="3">
              <a:lnSpc>
                <a:spcPct val="120000"/>
              </a:lnSpc>
            </a:pPr>
            <a:r>
              <a:rPr kumimoji="1" lang="ja-JP" altLang="en-US" dirty="0"/>
              <a:t>ヒットの平均数、ホット・デッドチャンネルの確認</a:t>
            </a:r>
            <a:endParaRPr kumimoji="1" lang="en-US" altLang="ja-JP" dirty="0"/>
          </a:p>
          <a:p>
            <a:pPr lvl="2">
              <a:lnSpc>
                <a:spcPct val="120000"/>
              </a:lnSpc>
            </a:pPr>
            <a:r>
              <a:rPr kumimoji="1" lang="ja-JP" altLang="en-US" dirty="0"/>
              <a:t>安定性</a:t>
            </a:r>
            <a:endParaRPr kumimoji="1" lang="en-US" altLang="ja-JP" dirty="0"/>
          </a:p>
          <a:p>
            <a:pPr lvl="3">
              <a:lnSpc>
                <a:spcPct val="120000"/>
              </a:lnSpc>
            </a:pPr>
            <a:r>
              <a:rPr lang="ja-JP" altLang="en-US" dirty="0"/>
              <a:t>ヒット数</a:t>
            </a:r>
            <a:r>
              <a:rPr lang="en-US" altLang="ja-JP" dirty="0"/>
              <a:t>/</a:t>
            </a:r>
            <a:r>
              <a:rPr lang="ja-JP" altLang="en-US" dirty="0"/>
              <a:t>イベントをイベント毎に見る。</a:t>
            </a:r>
            <a:endParaRPr lang="en-US" altLang="ja-JP" dirty="0"/>
          </a:p>
          <a:p>
            <a:pPr lvl="2">
              <a:lnSpc>
                <a:spcPct val="120000"/>
              </a:lnSpc>
            </a:pPr>
            <a:r>
              <a:rPr kumimoji="1" lang="en-US" altLang="ja-JP" dirty="0"/>
              <a:t>ADC</a:t>
            </a:r>
            <a:r>
              <a:rPr kumimoji="1" lang="ja-JP" altLang="en-US" dirty="0"/>
              <a:t>分布</a:t>
            </a:r>
            <a:endParaRPr kumimoji="1" lang="en-US" altLang="ja-JP" dirty="0"/>
          </a:p>
          <a:p>
            <a:pPr lvl="3">
              <a:lnSpc>
                <a:spcPct val="120000"/>
              </a:lnSpc>
            </a:pPr>
            <a:r>
              <a:rPr lang="en-US" altLang="ja-JP" dirty="0"/>
              <a:t>ADC/</a:t>
            </a:r>
            <a:r>
              <a:rPr lang="ja-JP" altLang="en-US" dirty="0"/>
              <a:t>通過距離　分布、　直線フィットすると、ラダーを通り抜ける距離が求まる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1F97C8-C0A3-C67F-60D0-FB12B79B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96D55D-87E0-E5FA-9534-74158ABB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76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6B3A8-1127-07F4-3F68-48070719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7C2C19-E923-D597-078D-24103E8C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702" y="4014438"/>
            <a:ext cx="6126452" cy="2654893"/>
          </a:xfrm>
        </p:spPr>
        <p:txBody>
          <a:bodyPr/>
          <a:lstStyle/>
          <a:p>
            <a:r>
              <a:rPr kumimoji="1" lang="ja-JP" altLang="en-US" dirty="0"/>
              <a:t>イベントディスプレイ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クラスタ点＋直線トラック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373384-A200-9626-ACA6-248636D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5682" y="0"/>
            <a:ext cx="4365247" cy="33762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3D96D1-3249-44F6-7F71-1E9DF4364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641" y="0"/>
            <a:ext cx="4365247" cy="33762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FB39757-9D2A-2470-ACFE-FD3CFD570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053" y="3462707"/>
            <a:ext cx="4337507" cy="336482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7A924E-A2F5-E7C7-B98C-7E0CF8E8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A7BBB54-D720-6245-2952-D42D52CC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42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132B4-1C78-751E-73CE-1C5C2DDB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3" y="197857"/>
            <a:ext cx="10515600" cy="5938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DST</a:t>
            </a:r>
            <a:r>
              <a:rPr kumimoji="1" lang="ja-JP" altLang="en-US" dirty="0"/>
              <a:t>生成時に</a:t>
            </a:r>
            <a:r>
              <a:rPr kumimoji="1" lang="en-US" altLang="ja-JP" dirty="0"/>
              <a:t>Hot</a:t>
            </a:r>
            <a:r>
              <a:rPr lang="ja-JP" altLang="en-US" dirty="0"/>
              <a:t>マップを適用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5F1B2A-93D0-114E-9865-5ACEA6EC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0917"/>
            <a:ext cx="10515600" cy="1906046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65AE37-83F5-7914-94E8-5608AD2A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765594"/>
            <a:ext cx="9300117" cy="265128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916C06E-4AD5-B46A-B5B9-1C736ED22967}"/>
              </a:ext>
            </a:extLst>
          </p:cNvPr>
          <p:cNvCxnSpPr/>
          <p:nvPr/>
        </p:nvCxnSpPr>
        <p:spPr>
          <a:xfrm>
            <a:off x="546410" y="2888166"/>
            <a:ext cx="4025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9AA1044B-2024-33FF-B959-ECA69D2A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0" y="3389971"/>
            <a:ext cx="8306820" cy="3375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79997F-AB28-6E66-530D-BCC6AC366620}"/>
              </a:ext>
            </a:extLst>
          </p:cNvPr>
          <p:cNvSpPr txBox="1"/>
          <p:nvPr/>
        </p:nvSpPr>
        <p:spPr>
          <a:xfrm>
            <a:off x="493441" y="757612"/>
            <a:ext cx="34317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Fun4All_AnaTutorial_INTT.C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D6554B-C5FB-9AF1-38CD-9B3E533C534A}"/>
              </a:ext>
            </a:extLst>
          </p:cNvPr>
          <p:cNvSpPr txBox="1"/>
          <p:nvPr/>
        </p:nvSpPr>
        <p:spPr>
          <a:xfrm>
            <a:off x="400514" y="3374432"/>
            <a:ext cx="60941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InttRawData.cc</a:t>
            </a:r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D0EEB6D-3756-18ED-1A94-0E165E56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893" y="3745764"/>
            <a:ext cx="2516794" cy="2052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6694B8-F301-4728-B65A-6A04BADC62BA}"/>
              </a:ext>
            </a:extLst>
          </p:cNvPr>
          <p:cNvSpPr txBox="1"/>
          <p:nvPr/>
        </p:nvSpPr>
        <p:spPr>
          <a:xfrm>
            <a:off x="8396868" y="3110519"/>
            <a:ext cx="3456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Hotmap</a:t>
            </a:r>
            <a:r>
              <a:rPr lang="en-US" altLang="ja-JP" dirty="0"/>
              <a:t> </a:t>
            </a:r>
            <a:r>
              <a:rPr lang="ja-JP" altLang="en-US" dirty="0"/>
              <a:t>ファイル</a:t>
            </a:r>
            <a:endParaRPr lang="en-US" altLang="ja-JP" dirty="0"/>
          </a:p>
          <a:p>
            <a:r>
              <a:rPr lang="en-US" altLang="ja-JP" dirty="0"/>
              <a:t>FELIX,</a:t>
            </a:r>
            <a:r>
              <a:rPr lang="ja-JP" altLang="en-US" dirty="0"/>
              <a:t> </a:t>
            </a:r>
            <a:r>
              <a:rPr lang="en-US" altLang="ja-JP" dirty="0"/>
              <a:t>ladder,</a:t>
            </a:r>
            <a:r>
              <a:rPr lang="ja-JP" altLang="en-US" dirty="0"/>
              <a:t> </a:t>
            </a:r>
            <a:r>
              <a:rPr lang="en-US" altLang="ja-JP" dirty="0"/>
              <a:t>chip,</a:t>
            </a:r>
            <a:r>
              <a:rPr lang="ja-JP" altLang="en-US" dirty="0"/>
              <a:t> </a:t>
            </a:r>
            <a:r>
              <a:rPr lang="en-US" altLang="ja-JP" dirty="0" err="1"/>
              <a:t>chan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(Hit)</a:t>
            </a:r>
            <a:endParaRPr lang="ja-JP" altLang="en-US" dirty="0"/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2C4FD705-4727-4910-A40F-1E5FD7C3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6D1CC01E-97BF-010E-C783-74F43A3E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3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AAE4A-B806-43FE-5E51-35D18AC8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0"/>
            <a:ext cx="10515600" cy="80575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宇宙線データのホットマップ </a:t>
            </a:r>
            <a:r>
              <a:rPr kumimoji="1" lang="en-US" altLang="ja-JP" dirty="0"/>
              <a:t>in RUN25566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31A0006-A020-C456-18C5-896456432D20}"/>
              </a:ext>
            </a:extLst>
          </p:cNvPr>
          <p:cNvGrpSpPr/>
          <p:nvPr/>
        </p:nvGrpSpPr>
        <p:grpSpPr>
          <a:xfrm>
            <a:off x="284243" y="605213"/>
            <a:ext cx="9361562" cy="5668346"/>
            <a:chOff x="284243" y="605213"/>
            <a:chExt cx="9424374" cy="570637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85F2B49-3E36-FA3E-C45D-D18C03B53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243" y="959005"/>
              <a:ext cx="9424374" cy="5352586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0E6F5E0-B6E9-6528-FE0A-A5BB4F32964D}"/>
                </a:ext>
              </a:extLst>
            </p:cNvPr>
            <p:cNvSpPr txBox="1"/>
            <p:nvPr/>
          </p:nvSpPr>
          <p:spPr>
            <a:xfrm>
              <a:off x="772223" y="605213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INTT0</a:t>
              </a:r>
              <a:endParaRPr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5A33564-8D7A-1057-48F7-C1969AE3797C}"/>
                </a:ext>
              </a:extLst>
            </p:cNvPr>
            <p:cNvSpPr txBox="1"/>
            <p:nvPr/>
          </p:nvSpPr>
          <p:spPr>
            <a:xfrm>
              <a:off x="3260184" y="605213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INTT1</a:t>
              </a:r>
              <a:endParaRPr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53F2812-FB68-8909-762D-A58F9673D42A}"/>
                </a:ext>
              </a:extLst>
            </p:cNvPr>
            <p:cNvSpPr txBox="1"/>
            <p:nvPr/>
          </p:nvSpPr>
          <p:spPr>
            <a:xfrm>
              <a:off x="5748145" y="605213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INTT2</a:t>
              </a:r>
              <a:endParaRPr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BA290A7-3305-0BB0-B5CA-AA47A79083E3}"/>
                </a:ext>
              </a:extLst>
            </p:cNvPr>
            <p:cNvSpPr txBox="1"/>
            <p:nvPr/>
          </p:nvSpPr>
          <p:spPr>
            <a:xfrm>
              <a:off x="8236106" y="605213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INTT3</a:t>
              </a:r>
              <a:endParaRPr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B7518E7-30B6-AFD3-9149-EB37FD22274B}"/>
                </a:ext>
              </a:extLst>
            </p:cNvPr>
            <p:cNvSpPr txBox="1"/>
            <p:nvPr/>
          </p:nvSpPr>
          <p:spPr>
            <a:xfrm>
              <a:off x="757354" y="3445057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INTT4</a:t>
              </a:r>
              <a:endParaRPr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B10EF8-3DFC-C6C6-0267-B6C29CB9410F}"/>
                </a:ext>
              </a:extLst>
            </p:cNvPr>
            <p:cNvSpPr txBox="1"/>
            <p:nvPr/>
          </p:nvSpPr>
          <p:spPr>
            <a:xfrm>
              <a:off x="3245315" y="3445057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INTT5</a:t>
              </a:r>
              <a:endParaRPr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060A03A-9148-81B8-5990-F8A2E9780D63}"/>
                </a:ext>
              </a:extLst>
            </p:cNvPr>
            <p:cNvSpPr txBox="1"/>
            <p:nvPr/>
          </p:nvSpPr>
          <p:spPr>
            <a:xfrm>
              <a:off x="5733276" y="3445057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INTT6</a:t>
              </a:r>
              <a:endParaRPr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2294A5D-F559-C4BB-3EFA-71D5B832C42D}"/>
                </a:ext>
              </a:extLst>
            </p:cNvPr>
            <p:cNvSpPr txBox="1"/>
            <p:nvPr/>
          </p:nvSpPr>
          <p:spPr>
            <a:xfrm>
              <a:off x="8221237" y="3445057"/>
              <a:ext cx="1045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INTT7</a:t>
              </a:r>
              <a:endParaRPr lang="ja-JP" altLang="en-US" dirty="0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8479D-8E71-EEAE-0381-FEDB0C05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88926"/>
            <a:ext cx="11463453" cy="66907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err="1"/>
              <a:t>Jaein</a:t>
            </a:r>
            <a:r>
              <a:rPr kumimoji="1" lang="ja-JP" altLang="en-US" dirty="0"/>
              <a:t>のコードを使って作った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/</a:t>
            </a:r>
            <a:r>
              <a:rPr kumimoji="1" lang="en-US" altLang="ja-JP" dirty="0" err="1"/>
              <a:t>gpfs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mnt</a:t>
            </a:r>
            <a:r>
              <a:rPr kumimoji="1" lang="en-US" altLang="ja-JP" dirty="0"/>
              <a:t>/gpfs02/</a:t>
            </a:r>
            <a:r>
              <a:rPr kumimoji="1" lang="en-US" altLang="ja-JP" dirty="0" err="1"/>
              <a:t>sphenix</a:t>
            </a:r>
            <a:r>
              <a:rPr kumimoji="1" lang="en-US" altLang="ja-JP" dirty="0"/>
              <a:t>/user/hachiya/</a:t>
            </a:r>
            <a:r>
              <a:rPr kumimoji="1" lang="en-US" altLang="ja-JP" dirty="0" err="1"/>
              <a:t>jaein_hotch</a:t>
            </a:r>
            <a:r>
              <a:rPr kumimoji="1" lang="en-US" altLang="ja-JP" dirty="0"/>
              <a:t>/</a:t>
            </a:r>
            <a:r>
              <a:rPr lang="en-US" altLang="ja-JP" dirty="0" err="1"/>
              <a:t>HotChannel.C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B5D42F9E-89F9-47A3-A424-E3452EA6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46F4498-0B3F-911E-2AEC-4EA9BC6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432E5-BA0C-F3B9-E61C-7A8ACCAD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42824"/>
            <a:ext cx="10515600" cy="649636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nHits</a:t>
            </a:r>
            <a:r>
              <a:rPr lang="en-US" altLang="ja-JP" dirty="0"/>
              <a:t> per channel in cosmic run (25566)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6DEAF-4F1A-5F06-C931-61EE2C6B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594" y="1580298"/>
            <a:ext cx="4415884" cy="501007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Run 25566 (cosmic)</a:t>
            </a:r>
          </a:p>
          <a:p>
            <a:r>
              <a:rPr kumimoji="1" lang="en-US" altLang="ja-JP" dirty="0"/>
              <a:t>Ch</a:t>
            </a:r>
            <a:r>
              <a:rPr kumimoji="1" lang="ja-JP" altLang="en-US" dirty="0"/>
              <a:t>毎のヒットは少ないが、多い</a:t>
            </a:r>
            <a:r>
              <a:rPr lang="en-US" altLang="ja-JP" dirty="0"/>
              <a:t>Ch</a:t>
            </a:r>
            <a:r>
              <a:rPr lang="ja-JP" altLang="en-US" dirty="0"/>
              <a:t>もある。</a:t>
            </a:r>
            <a:endParaRPr lang="en-US" altLang="ja-JP" dirty="0"/>
          </a:p>
          <a:p>
            <a:r>
              <a:rPr kumimoji="1" lang="ja-JP" altLang="en-US" dirty="0"/>
              <a:t>ここでは</a:t>
            </a:r>
            <a:r>
              <a:rPr lang="en-US" altLang="ja-JP" dirty="0"/>
              <a:t>2000〉</a:t>
            </a:r>
            <a:r>
              <a:rPr lang="ja-JP" altLang="en-US" dirty="0"/>
              <a:t>のチャンネルをホットとした。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BF0EED-7D40-BE61-5904-2AA38912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815"/>
            <a:ext cx="7304049" cy="42408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CB8844-1743-6CC2-C63B-B7F31D64902A}"/>
              </a:ext>
            </a:extLst>
          </p:cNvPr>
          <p:cNvSpPr txBox="1"/>
          <p:nvPr/>
        </p:nvSpPr>
        <p:spPr>
          <a:xfrm>
            <a:off x="839130" y="2764832"/>
            <a:ext cx="187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nHit</a:t>
            </a:r>
            <a:r>
              <a:rPr kumimoji="1" lang="en-US" altLang="ja-JP" dirty="0"/>
              <a:t> /channel</a:t>
            </a:r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66B5184-61B2-297F-F77C-66745185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94" y="2486722"/>
            <a:ext cx="4020331" cy="230830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40AAEE-CBB4-9291-0223-F093706BF465}"/>
              </a:ext>
            </a:extLst>
          </p:cNvPr>
          <p:cNvSpPr txBox="1"/>
          <p:nvPr/>
        </p:nvSpPr>
        <p:spPr>
          <a:xfrm>
            <a:off x="3861111" y="2865191"/>
            <a:ext cx="199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Hot &gt; 2000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3A3DC-426B-4892-4E20-3019EF48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E69489-5B75-3D1D-9529-B601DEF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76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AAE4A-B806-43FE-5E51-35D18AC8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r>
              <a:rPr kumimoji="1" lang="en-US" altLang="ja-JP" dirty="0" err="1"/>
              <a:t>Hotmap</a:t>
            </a:r>
            <a:r>
              <a:rPr kumimoji="1" lang="en-US" altLang="ja-JP" dirty="0"/>
              <a:t> in RUN25566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8479D-8E71-EEAE-0381-FEDB0C05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829" y="1326996"/>
            <a:ext cx="2062975" cy="4849968"/>
          </a:xfrm>
        </p:spPr>
        <p:txBody>
          <a:bodyPr/>
          <a:lstStyle/>
          <a:p>
            <a:r>
              <a:rPr kumimoji="1" lang="ja-JP" altLang="en-US" dirty="0"/>
              <a:t>飛び飛びの</a:t>
            </a:r>
            <a:r>
              <a:rPr kumimoji="1" lang="en-US" altLang="ja-JP" dirty="0"/>
              <a:t>Hot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Ch</a:t>
            </a:r>
            <a:r>
              <a:rPr kumimoji="1" lang="ja-JP" altLang="en-US" dirty="0"/>
              <a:t>＝</a:t>
            </a:r>
            <a:r>
              <a:rPr kumimoji="1" lang="en-US" altLang="ja-JP" dirty="0"/>
              <a:t>127</a:t>
            </a:r>
            <a:r>
              <a:rPr kumimoji="1" lang="ja-JP" altLang="en-US" dirty="0"/>
              <a:t>がホットになるケース</a:t>
            </a:r>
            <a:endParaRPr kumimoji="1" lang="en-US" altLang="ja-JP" dirty="0"/>
          </a:p>
          <a:p>
            <a:r>
              <a:rPr lang="en-US" altLang="ja-JP" dirty="0"/>
              <a:t>Intt4</a:t>
            </a:r>
            <a:r>
              <a:rPr lang="ja-JP" altLang="en-US" dirty="0"/>
              <a:t>に</a:t>
            </a:r>
            <a:r>
              <a:rPr lang="en-US" altLang="ja-JP" dirty="0"/>
              <a:t>Chip</a:t>
            </a:r>
            <a:r>
              <a:rPr lang="ja-JP" altLang="en-US" dirty="0"/>
              <a:t>全体のホットがある。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5F2B49-3E36-FA3E-C45D-D18C03B5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66" y="1338146"/>
            <a:ext cx="9163551" cy="53525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E6F5E0-B6E9-6528-FE0A-A5BB4F32964D}"/>
              </a:ext>
            </a:extLst>
          </p:cNvPr>
          <p:cNvSpPr txBox="1"/>
          <p:nvPr/>
        </p:nvSpPr>
        <p:spPr>
          <a:xfrm>
            <a:off x="883735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INTT0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A33564-8D7A-1057-48F7-C1969AE3797C}"/>
              </a:ext>
            </a:extLst>
          </p:cNvPr>
          <p:cNvSpPr txBox="1"/>
          <p:nvPr/>
        </p:nvSpPr>
        <p:spPr>
          <a:xfrm>
            <a:off x="3371696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3F2812-FB68-8909-762D-A58F9673D42A}"/>
              </a:ext>
            </a:extLst>
          </p:cNvPr>
          <p:cNvSpPr txBox="1"/>
          <p:nvPr/>
        </p:nvSpPr>
        <p:spPr>
          <a:xfrm>
            <a:off x="5859657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INTT2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A290A7-3305-0BB0-B5CA-AA47A79083E3}"/>
              </a:ext>
            </a:extLst>
          </p:cNvPr>
          <p:cNvSpPr txBox="1"/>
          <p:nvPr/>
        </p:nvSpPr>
        <p:spPr>
          <a:xfrm>
            <a:off x="8347618" y="984354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INTT3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7518E7-30B6-AFD3-9149-EB37FD22274B}"/>
              </a:ext>
            </a:extLst>
          </p:cNvPr>
          <p:cNvSpPr txBox="1"/>
          <p:nvPr/>
        </p:nvSpPr>
        <p:spPr>
          <a:xfrm>
            <a:off x="868866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INTT4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B10EF8-3DFC-C6C6-0267-B6C29CB9410F}"/>
              </a:ext>
            </a:extLst>
          </p:cNvPr>
          <p:cNvSpPr txBox="1"/>
          <p:nvPr/>
        </p:nvSpPr>
        <p:spPr>
          <a:xfrm>
            <a:off x="3356827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INTT5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60A03A-9148-81B8-5990-F8A2E9780D63}"/>
              </a:ext>
            </a:extLst>
          </p:cNvPr>
          <p:cNvSpPr txBox="1"/>
          <p:nvPr/>
        </p:nvSpPr>
        <p:spPr>
          <a:xfrm>
            <a:off x="5844788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INTT6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294A5D-F559-C4BB-3EFA-71D5B832C42D}"/>
              </a:ext>
            </a:extLst>
          </p:cNvPr>
          <p:cNvSpPr txBox="1"/>
          <p:nvPr/>
        </p:nvSpPr>
        <p:spPr>
          <a:xfrm>
            <a:off x="8332749" y="3824198"/>
            <a:ext cx="104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INTT7</a:t>
            </a:r>
            <a:endParaRPr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EA5B8E-218A-14FB-0061-5D099E18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2023/8/22</a:t>
            </a:r>
            <a:endParaRPr kumimoji="1" lang="ja-JP" alt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4BACAFE7-07CD-FD0D-895D-91CE3688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C94B-CC4E-4BEF-AD32-E794C60180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45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</TotalTime>
  <Words>572</Words>
  <Application>Microsoft Office PowerPoint</Application>
  <PresentationFormat>ワイド画面</PresentationFormat>
  <Paragraphs>135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今後の解析などについて</vt:lpstr>
      <vt:lpstr>データ確認や解析について</vt:lpstr>
      <vt:lpstr>Plan : dN_ch/deta using INTT tracklets in ZF</vt:lpstr>
      <vt:lpstr>PowerPoint プレゼンテーション</vt:lpstr>
      <vt:lpstr>PowerPoint プレゼンテーション</vt:lpstr>
      <vt:lpstr>DST生成時にHotマップを適用</vt:lpstr>
      <vt:lpstr>宇宙線データのホットマップ in RUN25566</vt:lpstr>
      <vt:lpstr>nHits per channel in cosmic run (25566)</vt:lpstr>
      <vt:lpstr>Hotmap in RUN25566</vt:lpstr>
      <vt:lpstr>Hitmap w/ hot channels in RUN25566</vt:lpstr>
      <vt:lpstr>ChipIDがずれている(run25566)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これからについて</dc:title>
  <dc:creator>蜂谷 崇</dc:creator>
  <cp:lastModifiedBy>蜂谷 崇</cp:lastModifiedBy>
  <cp:revision>6</cp:revision>
  <dcterms:created xsi:type="dcterms:W3CDTF">2023-08-22T22:22:13Z</dcterms:created>
  <dcterms:modified xsi:type="dcterms:W3CDTF">2023-08-29T19:02:47Z</dcterms:modified>
</cp:coreProperties>
</file>