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71" r:id="rId6"/>
    <p:sldId id="270" r:id="rId7"/>
    <p:sldId id="259" r:id="rId8"/>
    <p:sldId id="272" r:id="rId9"/>
    <p:sldId id="260" r:id="rId10"/>
    <p:sldId id="262" r:id="rId11"/>
    <p:sldId id="276" r:id="rId12"/>
    <p:sldId id="277" r:id="rId13"/>
    <p:sldId id="278" r:id="rId14"/>
    <p:sldId id="282" r:id="rId15"/>
    <p:sldId id="283" r:id="rId16"/>
    <p:sldId id="274" r:id="rId17"/>
    <p:sldId id="266" r:id="rId18"/>
    <p:sldId id="268" r:id="rId19"/>
    <p:sldId id="284" r:id="rId20"/>
    <p:sldId id="285" r:id="rId21"/>
    <p:sldId id="286" r:id="rId22"/>
    <p:sldId id="287" r:id="rId23"/>
    <p:sldId id="288" r:id="rId24"/>
    <p:sldId id="267" r:id="rId2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3" autoAdjust="0"/>
    <p:restoredTop sz="94660"/>
  </p:normalViewPr>
  <p:slideViewPr>
    <p:cSldViewPr snapToGrid="0">
      <p:cViewPr varScale="1">
        <p:scale>
          <a:sx n="85" d="100"/>
          <a:sy n="85" d="100"/>
        </p:scale>
        <p:origin x="1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43F082-5ABB-4A11-A357-1A880E9DF1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9035F7F-747D-4EE8-AAE6-725E2003B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2CCD627-C17E-484F-948E-36A8F0A6B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FAA4-EA42-4792-8F1B-CE906DDAB37B}" type="datetimeFigureOut">
              <a:rPr lang="ko-KR" altLang="en-US" smtClean="0"/>
              <a:t>2023-05-25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C73439B-C26D-4BE4-877B-10E8ACEAF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9E5FEEE-EDF0-4362-A0A0-B7516E2BA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04BD-0513-461E-B7EE-A6850850B3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4068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E160A4-AE77-496B-BEE6-1C0CE64E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A444AFA-9DEA-4CCF-B759-4E50E66B3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783952A-745D-4C5D-9AF6-6C7211471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FAA4-EA42-4792-8F1B-CE906DDAB37B}" type="datetimeFigureOut">
              <a:rPr lang="ko-KR" altLang="en-US" smtClean="0"/>
              <a:t>2023-05-25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1E33DDA-4463-441C-9607-41ABA463E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22B68B7-9D97-4234-9B5F-23AC6E403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04BD-0513-461E-B7EE-A6850850B3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0242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62EBFA0-DFA6-4CB9-B550-D4996475A0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74526B8-99DE-4C1A-B6A3-3B10E1FE24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700C625-CEB7-4749-875E-D5166C16B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FAA4-EA42-4792-8F1B-CE906DDAB37B}" type="datetimeFigureOut">
              <a:rPr lang="ko-KR" altLang="en-US" smtClean="0"/>
              <a:t>2023-05-25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F2475F-4C1B-4AFD-A026-86282E9CD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D7E8DC7-1C77-4C5B-97CB-24C58A77B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04BD-0513-461E-B7EE-A6850850B3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1036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1E5F49-7473-4049-87D9-37E63FA6C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EB433B0-3F45-4FF2-989F-26734D783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7D811CA-B399-4800-ABF7-C89070581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FAA4-EA42-4792-8F1B-CE906DDAB37B}" type="datetimeFigureOut">
              <a:rPr lang="ko-KR" altLang="en-US" smtClean="0"/>
              <a:t>2023-05-25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6168742-65BF-4A8C-828B-A910744EF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F8D348-B6D0-4B7A-9A7B-FCDD49248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04BD-0513-461E-B7EE-A6850850B3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7014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656EE4-7F87-4EAF-8D65-2BDDA99F6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B198016-8085-4DFF-B7C3-90F358132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E4B4C53-40A0-47F7-83F4-9E8E3B97E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FAA4-EA42-4792-8F1B-CE906DDAB37B}" type="datetimeFigureOut">
              <a:rPr lang="ko-KR" altLang="en-US" smtClean="0"/>
              <a:t>2023-05-25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EEC33FB-F163-4B97-874C-DE2EF910D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0658C46-687C-48C0-A4A6-E126E12A7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04BD-0513-461E-B7EE-A6850850B3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3544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701676-30B7-43B3-88A0-413AC412C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1C0349A-FC31-46C6-93BB-29E21B673B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F99FB2C-22E4-47E3-A9B7-E9A5F1F20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9519B89-DA5A-49AA-A218-365629418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FAA4-EA42-4792-8F1B-CE906DDAB37B}" type="datetimeFigureOut">
              <a:rPr lang="ko-KR" altLang="en-US" smtClean="0"/>
              <a:t>2023-05-25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F049768-B861-4C41-B974-9F6138AD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121BD4A-53BD-4CAA-9248-C1BBE4DB8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04BD-0513-461E-B7EE-A6850850B3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0576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3C980C-D408-4869-B9D4-A6DFD09D0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A9160A3-65E0-425E-9CFD-060BB5C47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DEFB705-62F3-4CBC-96BF-A69F13FA2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A0EE134-7EFB-492B-9EF7-8948DE7CBB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8002E6E-ADFF-43AA-A57A-74BDB43A5E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FDD7C69-CDDE-42DB-9F3C-6A1307B6B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FAA4-EA42-4792-8F1B-CE906DDAB37B}" type="datetimeFigureOut">
              <a:rPr lang="ko-KR" altLang="en-US" smtClean="0"/>
              <a:t>2023-05-25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3022BE1-BDD2-46AA-AABB-4272A38B1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58E09B9-FCE4-4817-8377-85155D72B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04BD-0513-461E-B7EE-A6850850B3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1249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DC0039-A473-4130-815C-622E4747D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4E9866E-5EC9-4055-A7E4-A71DD35F2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FAA4-EA42-4792-8F1B-CE906DDAB37B}" type="datetimeFigureOut">
              <a:rPr lang="ko-KR" altLang="en-US" smtClean="0"/>
              <a:t>2023-05-25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492DDBF-D897-4E64-BCAD-B8BF51D26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025CB13-CB9D-45C2-9C1C-01CB4EAD1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04BD-0513-461E-B7EE-A6850850B3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3552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849A33D-E2C7-4876-A0B8-048EC0409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FAA4-EA42-4792-8F1B-CE906DDAB37B}" type="datetimeFigureOut">
              <a:rPr lang="ko-KR" altLang="en-US" smtClean="0"/>
              <a:t>2023-05-25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E62FC60-252E-4566-8432-9AD8CCAE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610E5CD-D4D0-4B49-953C-6301DE0D6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04BD-0513-461E-B7EE-A6850850B3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900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98F312-4D0D-4557-8317-58208C35E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BE1ECAC-1359-4995-A76D-A589B1AFC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CD73329-E33D-49E3-AC4A-2403CE161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16F7398-4220-49D9-81D9-9E3C655D9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FAA4-EA42-4792-8F1B-CE906DDAB37B}" type="datetimeFigureOut">
              <a:rPr lang="ko-KR" altLang="en-US" smtClean="0"/>
              <a:t>2023-05-25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49CC0FF-4BAE-4E3A-9B46-A66F73189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A986829-F2DE-40AC-886F-496D69E53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04BD-0513-461E-B7EE-A6850850B3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3337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81C317-A9D0-4EAE-8EF5-46D9A3508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840982D-9AF3-4873-9E14-D8D5C99C98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8E0C5C9-48A6-4F62-8409-8C5E58DE0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317E139-F40E-42F3-85F7-C240BC0A4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FAA4-EA42-4792-8F1B-CE906DDAB37B}" type="datetimeFigureOut">
              <a:rPr lang="ko-KR" altLang="en-US" smtClean="0"/>
              <a:t>2023-05-25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1ED9021-2BF8-4E5B-8B96-0C627A490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477518B-4FD1-4BE8-BBBB-0F0228CB4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04BD-0513-461E-B7EE-A6850850B3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85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FEF5EAA-2286-42FC-8C11-1A7397A86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2681782-4AE9-47B0-A283-1055099EA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130E4B-68DF-4760-862E-D37BC6B1F5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DFAA4-EA42-4792-8F1B-CE906DDAB37B}" type="datetimeFigureOut">
              <a:rPr lang="ko-KR" altLang="en-US" smtClean="0"/>
              <a:t>2023-05-25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6FC8FF8-5BE4-4EF4-9877-BE5D3D5AB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AF671A9-A600-42AB-8996-A5DA7923B7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804BD-0513-461E-B7EE-A6850850B3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4351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nl.gov/eic/machine.ph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EFBBFB81-627A-4EBE-AEF4-B7EDFA15C2B6}"/>
              </a:ext>
            </a:extLst>
          </p:cNvPr>
          <p:cNvSpPr/>
          <p:nvPr/>
        </p:nvSpPr>
        <p:spPr>
          <a:xfrm>
            <a:off x="0" y="732322"/>
            <a:ext cx="12192000" cy="334034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EC5C4D3-198D-418A-84DB-76A6DEE6DD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154" y="1553186"/>
            <a:ext cx="11781692" cy="2387600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An advanced Si pixel sensor </a:t>
            </a:r>
            <a:br>
              <a:rPr lang="en-US" altLang="ko-KR" dirty="0"/>
            </a:br>
            <a:r>
              <a:rPr lang="en-US" altLang="ko-KR" dirty="0"/>
              <a:t>for</a:t>
            </a:r>
            <a:r>
              <a:rPr lang="ko-KR" altLang="en-US" dirty="0"/>
              <a:t> </a:t>
            </a:r>
            <a:r>
              <a:rPr lang="en-US" altLang="ko-KR" dirty="0"/>
              <a:t>the electron end cap tracker  </a:t>
            </a:r>
            <a:br>
              <a:rPr lang="en-US" altLang="ko-KR" dirty="0"/>
            </a:br>
            <a:r>
              <a:rPr lang="en-US" altLang="ko-KR" dirty="0"/>
              <a:t>of the </a:t>
            </a:r>
            <a:r>
              <a:rPr lang="en-US" altLang="ko-KR" dirty="0" err="1"/>
              <a:t>ePIC</a:t>
            </a:r>
            <a:r>
              <a:rPr lang="en-US" altLang="ko-KR" dirty="0"/>
              <a:t> experiment 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146FCE0-1654-455F-9D04-E61BF930D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81269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u="sng" dirty="0"/>
              <a:t>Y.</a:t>
            </a:r>
            <a:r>
              <a:rPr lang="ko-KR" altLang="en-US" u="sng" dirty="0"/>
              <a:t> </a:t>
            </a:r>
            <a:r>
              <a:rPr lang="en-US" altLang="ko-KR" u="sng" dirty="0"/>
              <a:t>Kwon,</a:t>
            </a:r>
            <a:r>
              <a:rPr lang="en-US" altLang="ko-KR" dirty="0"/>
              <a:t> T. Y. Park, T. J. Kim, J. H. Kim, Y. H. HAN, G.</a:t>
            </a:r>
            <a:r>
              <a:rPr lang="ko-KR" altLang="en-US" dirty="0"/>
              <a:t> </a:t>
            </a:r>
            <a:r>
              <a:rPr lang="en-US" altLang="ko-KR" dirty="0"/>
              <a:t>H.</a:t>
            </a:r>
            <a:r>
              <a:rPr lang="ko-KR" altLang="en-US" dirty="0"/>
              <a:t> </a:t>
            </a:r>
            <a:r>
              <a:rPr lang="en-US" altLang="ko-KR" dirty="0"/>
              <a:t>Hong</a:t>
            </a:r>
          </a:p>
          <a:p>
            <a:r>
              <a:rPr lang="en-US" altLang="ko-KR" dirty="0"/>
              <a:t>(Yonsei University)</a:t>
            </a:r>
          </a:p>
          <a:p>
            <a:r>
              <a:rPr lang="sv-SE" altLang="ko-KR" b="0" i="0" dirty="0">
                <a:solidFill>
                  <a:srgbClr val="333333"/>
                </a:solidFill>
                <a:effectLst/>
                <a:latin typeface="Noto Sans KR"/>
              </a:rPr>
              <a:t>S. H. Lim, J. S. Bok</a:t>
            </a:r>
          </a:p>
          <a:p>
            <a:r>
              <a:rPr lang="en-US" altLang="ko-KR" dirty="0"/>
              <a:t>(Pusan National University)</a:t>
            </a:r>
          </a:p>
          <a:p>
            <a:endParaRPr lang="sv-SE" altLang="ko-KR" b="0" i="0" dirty="0">
              <a:solidFill>
                <a:srgbClr val="333333"/>
              </a:solidFill>
              <a:effectLst/>
              <a:latin typeface="Noto Sans KR"/>
            </a:endParaRPr>
          </a:p>
          <a:p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1D2F7E-FCB4-43EE-A105-6624865954E4}"/>
              </a:ext>
            </a:extLst>
          </p:cNvPr>
          <p:cNvSpPr txBox="1"/>
          <p:nvPr/>
        </p:nvSpPr>
        <p:spPr>
          <a:xfrm>
            <a:off x="4681522" y="6488668"/>
            <a:ext cx="2978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i="0" dirty="0">
                <a:solidFill>
                  <a:srgbClr val="1A1A1B"/>
                </a:solidFill>
                <a:effectLst/>
                <a:latin typeface="Noto Sans KR"/>
              </a:rPr>
              <a:t>EIC-Asia Meeting</a:t>
            </a:r>
            <a:r>
              <a:rPr lang="en-US" altLang="ko-KR" dirty="0"/>
              <a:t>, May. 2023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657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537311DC-339A-4F18-A43F-CECEAFEB4EEB}"/>
              </a:ext>
            </a:extLst>
          </p:cNvPr>
          <p:cNvSpPr/>
          <p:nvPr/>
        </p:nvSpPr>
        <p:spPr>
          <a:xfrm>
            <a:off x="0" y="2818256"/>
            <a:ext cx="12192000" cy="176652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CED3CDA1-BE59-4F74-9B9C-526680CA1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/>
          <a:p>
            <a:r>
              <a:rPr lang="en-US" altLang="ko-KR" dirty="0"/>
              <a:t>Endcap tracker, </a:t>
            </a:r>
            <a:br>
              <a:rPr lang="en-US" altLang="ko-KR" dirty="0"/>
            </a:br>
            <a:r>
              <a:rPr lang="en-US" altLang="ko-KR" dirty="0"/>
              <a:t>Electron-going side</a:t>
            </a:r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9F76CD9-B002-4474-844E-FEBA36FAF1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The Considered Korean Detector Concept</a:t>
            </a:r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5EC75298-EE1F-4041-BB14-CA0E76008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595" y="6523"/>
            <a:ext cx="4919856" cy="35279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E296151-8304-45DA-9973-B0300699064D}"/>
              </a:ext>
            </a:extLst>
          </p:cNvPr>
          <p:cNvSpPr txBox="1"/>
          <p:nvPr/>
        </p:nvSpPr>
        <p:spPr>
          <a:xfrm>
            <a:off x="4600620" y="6482145"/>
            <a:ext cx="2978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i="0" dirty="0">
                <a:solidFill>
                  <a:srgbClr val="1A1A1B"/>
                </a:solidFill>
                <a:effectLst/>
                <a:latin typeface="Noto Sans KR"/>
              </a:rPr>
              <a:t>EIC-Asia Meeting</a:t>
            </a:r>
            <a:r>
              <a:rPr lang="en-US" altLang="ko-KR" dirty="0"/>
              <a:t>, May. 2023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0167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0DF0C3C-E91C-4CF0-ABAA-4929D61D6A5F}"/>
              </a:ext>
            </a:extLst>
          </p:cNvPr>
          <p:cNvSpPr/>
          <p:nvPr/>
        </p:nvSpPr>
        <p:spPr>
          <a:xfrm>
            <a:off x="0" y="275781"/>
            <a:ext cx="12192000" cy="1440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58CDC8C-C90E-43DB-A60E-45C6ABB17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dirty="0"/>
              <a:t>Key features  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내용 개체 틀 5">
                <a:extLst>
                  <a:ext uri="{FF2B5EF4-FFF2-40B4-BE49-F238E27FC236}">
                    <a16:creationId xmlns:a16="http://schemas.microsoft.com/office/drawing/2014/main" id="{1990487B-9C78-4682-BF55-ECA99561508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9" y="1825625"/>
                <a:ext cx="6209372" cy="4351338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𝐺𝑒𝑉</m:t>
                        </m:r>
                      </m:e>
                    </m:d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=0.3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begChr m:val="["/>
                        <m:endChr m:val="]"/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 → </m:t>
                    </m:r>
                    <m:r>
                      <a:rPr lang="en-US" altLang="ko-KR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ko-KR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altLang="ko-K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0.3</m:t>
                        </m:r>
                      </m:num>
                      <m:den>
                        <m:r>
                          <a:rPr lang="en-US" altLang="ko-K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f>
                      <m:fPr>
                        <m:ctrlPr>
                          <a:rPr lang="en-US" altLang="ko-K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altLang="ko-KR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sSub>
                          <m:sSubPr>
                            <m:ctrlPr>
                              <a:rPr lang="en-US" altLang="ko-KR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</m:oMath>
                </a14:m>
                <a:endParaRPr lang="en-US" altLang="ko-KR" sz="24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ko-KR" sz="2400" dirty="0"/>
                  <a:t> nearly fixed.</a:t>
                </a:r>
              </a:p>
              <a:p>
                <a:pPr lvl="1"/>
                <a:r>
                  <a:rPr lang="en-US" altLang="ko-KR" dirty="0"/>
                  <a:t>Babar </a:t>
                </a:r>
              </a:p>
              <a:p>
                <a:pPr lvl="1"/>
                <a:r>
                  <a:rPr lang="en-US" altLang="ko-KR" dirty="0"/>
                  <a:t>MARCO (~30% stronger)</a:t>
                </a:r>
                <a:endParaRPr lang="en-US" altLang="ko-KR" sz="24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endParaRPr lang="en-US" altLang="ko-KR" sz="2400" b="0" dirty="0"/>
              </a:p>
              <a:p>
                <a:r>
                  <a:rPr lang="en-US" altLang="ko-KR" sz="2400" b="0" dirty="0"/>
                  <a:t>Measurements of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ko-KR" sz="2400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altLang="ko-KR" sz="2400" dirty="0"/>
                  <a:t>depend on</a:t>
                </a:r>
              </a:p>
              <a:p>
                <a:pPr lvl="1"/>
                <a:r>
                  <a:rPr lang="en-US" altLang="ko-KR" sz="2000" dirty="0"/>
                  <a:t>position resolution </a:t>
                </a:r>
              </a:p>
              <a:p>
                <a:pPr lvl="1"/>
                <a:r>
                  <a:rPr lang="en-US" altLang="ko-KR" sz="2000" dirty="0"/>
                  <a:t>and multiple scattering</a:t>
                </a:r>
              </a:p>
              <a:p>
                <a:pPr marL="457200" lvl="1" indent="0">
                  <a:buNone/>
                </a:pPr>
                <a:r>
                  <a:rPr lang="en-US" altLang="ko-KR" sz="2000" dirty="0"/>
                  <a:t> </a:t>
                </a:r>
              </a:p>
              <a:p>
                <a:pPr marL="0" indent="0">
                  <a:buNone/>
                </a:pPr>
                <a:r>
                  <a:rPr lang="en-US" altLang="ko-KR" sz="2400" u="sng" dirty="0">
                    <a:solidFill>
                      <a:srgbClr val="FF0000"/>
                    </a:solidFill>
                  </a:rPr>
                  <a:t>3 layers of advanced Si pixel sensor?... Not enough!</a:t>
                </a:r>
              </a:p>
            </p:txBody>
          </p:sp>
        </mc:Choice>
        <mc:Fallback xmlns="">
          <p:sp>
            <p:nvSpPr>
              <p:cNvPr id="6" name="내용 개체 틀 5">
                <a:extLst>
                  <a:ext uri="{FF2B5EF4-FFF2-40B4-BE49-F238E27FC236}">
                    <a16:creationId xmlns:a16="http://schemas.microsoft.com/office/drawing/2014/main" id="{1990487B-9C78-4682-BF55-ECA9956150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9" y="1825625"/>
                <a:ext cx="6209372" cy="4351338"/>
              </a:xfrm>
              <a:blipFill>
                <a:blip r:embed="rId2"/>
                <a:stretch>
                  <a:fillRect l="-1472" r="-1668" b="-882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내용 개체 틀 12">
            <a:extLst>
              <a:ext uri="{FF2B5EF4-FFF2-40B4-BE49-F238E27FC236}">
                <a16:creationId xmlns:a16="http://schemas.microsoft.com/office/drawing/2014/main" id="{16F5ABA7-735C-4E08-AC0E-C071763841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31134" y="1864271"/>
            <a:ext cx="3800434" cy="435133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CAB713-EE63-4AB2-B600-6D8797B71603}"/>
              </a:ext>
            </a:extLst>
          </p:cNvPr>
          <p:cNvSpPr txBox="1"/>
          <p:nvPr/>
        </p:nvSpPr>
        <p:spPr>
          <a:xfrm>
            <a:off x="11597271" y="636410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11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353605-7BA4-491A-988E-109A224F0C97}"/>
              </a:ext>
            </a:extLst>
          </p:cNvPr>
          <p:cNvSpPr txBox="1"/>
          <p:nvPr/>
        </p:nvSpPr>
        <p:spPr>
          <a:xfrm>
            <a:off x="4606970" y="6486011"/>
            <a:ext cx="2978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i="0" dirty="0">
                <a:solidFill>
                  <a:srgbClr val="1A1A1B"/>
                </a:solidFill>
                <a:effectLst/>
                <a:latin typeface="Noto Sans KR"/>
              </a:rPr>
              <a:t>EIC-Asia Meeting</a:t>
            </a:r>
            <a:r>
              <a:rPr lang="en-US" altLang="ko-KR" dirty="0"/>
              <a:t>, May. 2023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0606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0DF0C3C-E91C-4CF0-ABAA-4929D61D6A5F}"/>
              </a:ext>
            </a:extLst>
          </p:cNvPr>
          <p:cNvSpPr/>
          <p:nvPr/>
        </p:nvSpPr>
        <p:spPr>
          <a:xfrm>
            <a:off x="0" y="275781"/>
            <a:ext cx="12192000" cy="1440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58CDC8C-C90E-43DB-A60E-45C6ABB17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dirty="0"/>
              <a:t>Key features  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내용 개체 틀 5">
                <a:extLst>
                  <a:ext uri="{FF2B5EF4-FFF2-40B4-BE49-F238E27FC236}">
                    <a16:creationId xmlns:a16="http://schemas.microsoft.com/office/drawing/2014/main" id="{1990487B-9C78-4682-BF55-ECA99561508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9" y="1825625"/>
                <a:ext cx="5830230" cy="4351338"/>
              </a:xfrm>
            </p:spPr>
            <p:txBody>
              <a:bodyPr>
                <a:noAutofit/>
              </a:bodyPr>
              <a:lstStyle/>
              <a:p>
                <a:r>
                  <a:rPr lang="en-US" altLang="ko-KR" sz="2400" b="0" dirty="0"/>
                  <a:t>Measurements of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ko-KR" sz="2400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altLang="ko-KR" sz="2400" dirty="0"/>
                  <a:t>depend on</a:t>
                </a:r>
              </a:p>
              <a:p>
                <a:pPr lvl="1"/>
                <a:r>
                  <a:rPr lang="en-US" altLang="ko-KR" sz="2000" dirty="0"/>
                  <a:t>Position resolution </a:t>
                </a:r>
              </a:p>
              <a:p>
                <a:pPr lvl="1"/>
                <a:r>
                  <a:rPr lang="en-US" altLang="ko-KR" sz="2000" dirty="0"/>
                  <a:t>and Multiple scattering</a:t>
                </a:r>
              </a:p>
              <a:p>
                <a:pPr marL="457200" lvl="1" indent="0">
                  <a:buNone/>
                </a:pPr>
                <a:r>
                  <a:rPr lang="en-US" altLang="ko-KR" sz="2000" dirty="0"/>
                  <a:t> </a:t>
                </a:r>
              </a:p>
              <a:p>
                <a:pPr marL="0" indent="0">
                  <a:buNone/>
                </a:pPr>
                <a:r>
                  <a:rPr lang="en-US" altLang="ko-KR" sz="2400" u="sng" dirty="0">
                    <a:solidFill>
                      <a:srgbClr val="FF0000"/>
                    </a:solidFill>
                  </a:rPr>
                  <a:t>Advanced Si pixel sensor?... Not enough!</a:t>
                </a:r>
              </a:p>
              <a:p>
                <a:pPr marL="0" indent="0">
                  <a:buNone/>
                </a:pPr>
                <a:endParaRPr lang="en-US" altLang="ko-KR" sz="2400" u="sng" dirty="0">
                  <a:solidFill>
                    <a:srgbClr val="FF0000"/>
                  </a:solidFill>
                </a:endParaRPr>
              </a:p>
              <a:p>
                <a:r>
                  <a:rPr lang="en-US" altLang="ko-KR" sz="2400" dirty="0"/>
                  <a:t>Multiple scattering</a:t>
                </a:r>
              </a:p>
              <a:p>
                <a:pPr lvl="1"/>
                <a:r>
                  <a:rPr lang="en-US" altLang="ko-KR" dirty="0">
                    <a:solidFill>
                      <a:srgbClr val="0000FF"/>
                    </a:solidFill>
                  </a:rPr>
                  <a:t>30(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ko-KR" dirty="0">
                    <a:solidFill>
                      <a:srgbClr val="0000FF"/>
                    </a:solidFill>
                  </a:rPr>
                  <a:t>)-thick Si: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0.032% 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ko-KR" dirty="0">
                  <a:solidFill>
                    <a:srgbClr val="0000FF"/>
                  </a:solidFill>
                </a:endParaRPr>
              </a:p>
              <a:p>
                <a:pPr lvl="1"/>
                <a:r>
                  <a:rPr lang="en-US" altLang="ko-KR" dirty="0">
                    <a:solidFill>
                      <a:srgbClr val="FF0000"/>
                    </a:solidFill>
                  </a:rPr>
                  <a:t>1(m)-thick air: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0.33% 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ko-K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내용 개체 틀 5">
                <a:extLst>
                  <a:ext uri="{FF2B5EF4-FFF2-40B4-BE49-F238E27FC236}">
                    <a16:creationId xmlns:a16="http://schemas.microsoft.com/office/drawing/2014/main" id="{1990487B-9C78-4682-BF55-ECA9956150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9" y="1825625"/>
                <a:ext cx="5830230" cy="4351338"/>
              </a:xfrm>
              <a:blipFill>
                <a:blip r:embed="rId2"/>
                <a:stretch>
                  <a:fillRect l="-1567" t="-1961" r="-19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내용 개체 틀 12">
            <a:extLst>
              <a:ext uri="{FF2B5EF4-FFF2-40B4-BE49-F238E27FC236}">
                <a16:creationId xmlns:a16="http://schemas.microsoft.com/office/drawing/2014/main" id="{16F5ABA7-735C-4E08-AC0E-C071763841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31134" y="1864271"/>
            <a:ext cx="3800434" cy="435133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CAB713-EE63-4AB2-B600-6D8797B71603}"/>
              </a:ext>
            </a:extLst>
          </p:cNvPr>
          <p:cNvSpPr txBox="1"/>
          <p:nvPr/>
        </p:nvSpPr>
        <p:spPr>
          <a:xfrm>
            <a:off x="11597271" y="636410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12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353605-7BA4-491A-988E-109A224F0C97}"/>
              </a:ext>
            </a:extLst>
          </p:cNvPr>
          <p:cNvSpPr txBox="1"/>
          <p:nvPr/>
        </p:nvSpPr>
        <p:spPr>
          <a:xfrm>
            <a:off x="4606970" y="6488668"/>
            <a:ext cx="2978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i="0" dirty="0">
                <a:solidFill>
                  <a:srgbClr val="1A1A1B"/>
                </a:solidFill>
                <a:effectLst/>
                <a:latin typeface="Noto Sans KR"/>
              </a:rPr>
              <a:t>EIC-Asia Meeting</a:t>
            </a:r>
            <a:r>
              <a:rPr lang="en-US" altLang="ko-KR" dirty="0"/>
              <a:t>, May. 2023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6592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0DF0C3C-E91C-4CF0-ABAA-4929D61D6A5F}"/>
              </a:ext>
            </a:extLst>
          </p:cNvPr>
          <p:cNvSpPr/>
          <p:nvPr/>
        </p:nvSpPr>
        <p:spPr>
          <a:xfrm>
            <a:off x="0" y="275781"/>
            <a:ext cx="12192000" cy="1440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58CDC8C-C90E-43DB-A60E-45C6ABB17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dirty="0"/>
              <a:t>Key features  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내용 개체 틀 5">
                <a:extLst>
                  <a:ext uri="{FF2B5EF4-FFF2-40B4-BE49-F238E27FC236}">
                    <a16:creationId xmlns:a16="http://schemas.microsoft.com/office/drawing/2014/main" id="{1990487B-9C78-4682-BF55-ECA99561508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9" y="1825625"/>
                <a:ext cx="5919440" cy="4351338"/>
              </a:xfrm>
            </p:spPr>
            <p:txBody>
              <a:bodyPr>
                <a:noAutofit/>
              </a:bodyPr>
              <a:lstStyle/>
              <a:p>
                <a:r>
                  <a:rPr lang="en-US" altLang="ko-KR" sz="2400" b="0" dirty="0"/>
                  <a:t>Measurements of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ko-KR" sz="2400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altLang="ko-KR" sz="2400" dirty="0"/>
                  <a:t>depend on</a:t>
                </a:r>
              </a:p>
              <a:p>
                <a:pPr lvl="1"/>
                <a:r>
                  <a:rPr lang="en-US" altLang="ko-KR" sz="2000" dirty="0"/>
                  <a:t>Position resolution </a:t>
                </a:r>
              </a:p>
              <a:p>
                <a:pPr lvl="1"/>
                <a:r>
                  <a:rPr lang="en-US" altLang="ko-KR" sz="2000" dirty="0"/>
                  <a:t>and Multiple scattering</a:t>
                </a:r>
              </a:p>
              <a:p>
                <a:pPr marL="457200" lvl="1" indent="0">
                  <a:buNone/>
                </a:pPr>
                <a:r>
                  <a:rPr lang="en-US" altLang="ko-KR" sz="2000" dirty="0"/>
                  <a:t> </a:t>
                </a:r>
              </a:p>
              <a:p>
                <a:pPr marL="0" indent="0">
                  <a:buNone/>
                </a:pPr>
                <a:r>
                  <a:rPr lang="en-US" altLang="ko-KR" sz="2400" u="sng" dirty="0">
                    <a:solidFill>
                      <a:srgbClr val="FF0000"/>
                    </a:solidFill>
                  </a:rPr>
                  <a:t>Advanced Si pixel sensor?... Not enough!</a:t>
                </a:r>
              </a:p>
              <a:p>
                <a:pPr marL="0" indent="0">
                  <a:buNone/>
                </a:pPr>
                <a:endParaRPr lang="en-US" altLang="ko-KR" sz="2400" u="sng" dirty="0">
                  <a:solidFill>
                    <a:srgbClr val="FF0000"/>
                  </a:solidFill>
                </a:endParaRPr>
              </a:p>
              <a:p>
                <a:r>
                  <a:rPr lang="en-US" altLang="ko-KR" sz="2400" dirty="0"/>
                  <a:t>Multiple scattering</a:t>
                </a:r>
              </a:p>
              <a:p>
                <a:pPr lvl="1"/>
                <a:r>
                  <a:rPr lang="en-US" altLang="ko-KR" dirty="0">
                    <a:solidFill>
                      <a:srgbClr val="0000FF"/>
                    </a:solidFill>
                  </a:rPr>
                  <a:t>30(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ko-KR" dirty="0">
                    <a:solidFill>
                      <a:srgbClr val="0000FF"/>
                    </a:solidFill>
                  </a:rPr>
                  <a:t>)-thick Si: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0.032% 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ko-KR" dirty="0">
                  <a:solidFill>
                    <a:srgbClr val="0000FF"/>
                  </a:solidFill>
                </a:endParaRPr>
              </a:p>
              <a:p>
                <a:pPr lvl="1"/>
                <a:r>
                  <a:rPr lang="en-US" altLang="ko-KR" u="sng" dirty="0">
                    <a:solidFill>
                      <a:srgbClr val="0000FF"/>
                    </a:solidFill>
                  </a:rPr>
                  <a:t>He-bag</a:t>
                </a:r>
                <a:r>
                  <a:rPr lang="en-US" altLang="ko-KR" dirty="0">
                    <a:solidFill>
                      <a:srgbClr val="0000FF"/>
                    </a:solidFill>
                  </a:rPr>
                  <a:t> for the advanced Si sensor</a:t>
                </a:r>
                <a:endParaRPr lang="en-US" altLang="ko-KR" dirty="0"/>
              </a:p>
              <a:p>
                <a:pPr lvl="2"/>
                <a:r>
                  <a:rPr lang="en-US" altLang="ko-KR" dirty="0">
                    <a:solidFill>
                      <a:srgbClr val="0000FF"/>
                    </a:solidFill>
                  </a:rPr>
                  <a:t>1(m)-thick He: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0.018% 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ko-KR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altLang="ko-KR" dirty="0">
                    <a:solidFill>
                      <a:srgbClr val="0000FF"/>
                    </a:solidFill>
                  </a:rPr>
                  <a:t>50(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ko-KR" dirty="0">
                    <a:solidFill>
                      <a:srgbClr val="0000FF"/>
                    </a:solidFill>
                  </a:rPr>
                  <a:t>)-thick Mylar: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0.013% 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ko-KR" dirty="0">
                  <a:solidFill>
                    <a:schemeClr val="tx1"/>
                  </a:solidFill>
                </a:endParaRPr>
              </a:p>
              <a:p>
                <a:pPr marL="457200" lvl="1" indent="0">
                  <a:buNone/>
                </a:pPr>
                <a:endParaRPr lang="en-US" altLang="ko-KR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내용 개체 틀 5">
                <a:extLst>
                  <a:ext uri="{FF2B5EF4-FFF2-40B4-BE49-F238E27FC236}">
                    <a16:creationId xmlns:a16="http://schemas.microsoft.com/office/drawing/2014/main" id="{1990487B-9C78-4682-BF55-ECA9956150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9" y="1825625"/>
                <a:ext cx="5919440" cy="4351338"/>
              </a:xfrm>
              <a:blipFill>
                <a:blip r:embed="rId2"/>
                <a:stretch>
                  <a:fillRect l="-1543" t="-1961" r="-412" b="-42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내용 개체 틀 12">
            <a:extLst>
              <a:ext uri="{FF2B5EF4-FFF2-40B4-BE49-F238E27FC236}">
                <a16:creationId xmlns:a16="http://schemas.microsoft.com/office/drawing/2014/main" id="{16F5ABA7-735C-4E08-AC0E-C071763841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31134" y="1864271"/>
            <a:ext cx="3800434" cy="435133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CAB713-EE63-4AB2-B600-6D8797B71603}"/>
              </a:ext>
            </a:extLst>
          </p:cNvPr>
          <p:cNvSpPr txBox="1"/>
          <p:nvPr/>
        </p:nvSpPr>
        <p:spPr>
          <a:xfrm>
            <a:off x="11597271" y="636410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13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353605-7BA4-491A-988E-109A224F0C97}"/>
              </a:ext>
            </a:extLst>
          </p:cNvPr>
          <p:cNvSpPr txBox="1"/>
          <p:nvPr/>
        </p:nvSpPr>
        <p:spPr>
          <a:xfrm>
            <a:off x="4606970" y="6488668"/>
            <a:ext cx="2978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i="0" dirty="0">
                <a:solidFill>
                  <a:srgbClr val="1A1A1B"/>
                </a:solidFill>
                <a:effectLst/>
                <a:latin typeface="Noto Sans KR"/>
              </a:rPr>
              <a:t>EIC-Asia Meeting</a:t>
            </a:r>
            <a:r>
              <a:rPr lang="en-US" altLang="ko-KR" dirty="0"/>
              <a:t>, May. 2023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8523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0DF0C3C-E91C-4CF0-ABAA-4929D61D6A5F}"/>
              </a:ext>
            </a:extLst>
          </p:cNvPr>
          <p:cNvSpPr/>
          <p:nvPr/>
        </p:nvSpPr>
        <p:spPr>
          <a:xfrm>
            <a:off x="0" y="275781"/>
            <a:ext cx="12192000" cy="1440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58CDC8C-C90E-43DB-A60E-45C6ABB17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dirty="0"/>
              <a:t>Key features  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CAB713-EE63-4AB2-B600-6D8797B71603}"/>
              </a:ext>
            </a:extLst>
          </p:cNvPr>
          <p:cNvSpPr txBox="1"/>
          <p:nvPr/>
        </p:nvSpPr>
        <p:spPr>
          <a:xfrm>
            <a:off x="11597271" y="636410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14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353605-7BA4-491A-988E-109A224F0C97}"/>
              </a:ext>
            </a:extLst>
          </p:cNvPr>
          <p:cNvSpPr txBox="1"/>
          <p:nvPr/>
        </p:nvSpPr>
        <p:spPr>
          <a:xfrm>
            <a:off x="4606970" y="6488668"/>
            <a:ext cx="2978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i="0" dirty="0">
                <a:solidFill>
                  <a:srgbClr val="1A1A1B"/>
                </a:solidFill>
                <a:effectLst/>
                <a:latin typeface="Noto Sans KR"/>
              </a:rPr>
              <a:t>EIC-Asia Meeting</a:t>
            </a:r>
            <a:r>
              <a:rPr lang="en-US" altLang="ko-KR" dirty="0"/>
              <a:t>, May. 2023</a:t>
            </a:r>
            <a:endParaRPr lang="ko-KR" altLang="en-US" dirty="0"/>
          </a:p>
        </p:txBody>
      </p:sp>
      <p:pic>
        <p:nvPicPr>
          <p:cNvPr id="10" name="내용 개체 틀 6">
            <a:extLst>
              <a:ext uri="{FF2B5EF4-FFF2-40B4-BE49-F238E27FC236}">
                <a16:creationId xmlns:a16="http://schemas.microsoft.com/office/drawing/2014/main" id="{997F507F-4E86-44B0-A22F-3751C84A6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914" y="2883685"/>
            <a:ext cx="4179849" cy="223472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8C5358A-86D1-4B60-AEA5-2300FB5C2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33" y="2542479"/>
            <a:ext cx="1571891" cy="30298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701619A-4945-44A6-8B85-4354C0D4C0D3}"/>
              </a:ext>
            </a:extLst>
          </p:cNvPr>
          <p:cNvSpPr txBox="1"/>
          <p:nvPr/>
        </p:nvSpPr>
        <p:spPr>
          <a:xfrm>
            <a:off x="2438960" y="5616145"/>
            <a:ext cx="144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units in </a:t>
            </a:r>
            <a:r>
              <a:rPr lang="en-US" altLang="ko-KR" dirty="0">
                <a:solidFill>
                  <a:srgbClr val="FF0000"/>
                </a:solidFill>
              </a:rPr>
              <a:t>mm</a:t>
            </a:r>
            <a:endParaRPr lang="ko-KR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내용 개체 틀 6">
                <a:extLst>
                  <a:ext uri="{FF2B5EF4-FFF2-40B4-BE49-F238E27FC236}">
                    <a16:creationId xmlns:a16="http://schemas.microsoft.com/office/drawing/2014/main" id="{F15D7990-6BC6-4BC7-93B3-24ABA23D06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75967" y="2542479"/>
                <a:ext cx="5659244" cy="3624267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dirty="0"/>
                  <a:t>Varying length strips with width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/>
                  <a:t> to approximate any shape, motivated by the ALICE ITS3 ER1. </a:t>
                </a:r>
              </a:p>
              <a:p>
                <a:endParaRPr lang="en-US" altLang="ko-K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/>
                  <a:t> to minimize stitching and maximize yield. </a:t>
                </a:r>
              </a:p>
            </p:txBody>
          </p:sp>
        </mc:Choice>
        <mc:Fallback xmlns="">
          <p:sp>
            <p:nvSpPr>
              <p:cNvPr id="13" name="내용 개체 틀 6">
                <a:extLst>
                  <a:ext uri="{FF2B5EF4-FFF2-40B4-BE49-F238E27FC236}">
                    <a16:creationId xmlns:a16="http://schemas.microsoft.com/office/drawing/2014/main" id="{F15D7990-6BC6-4BC7-93B3-24ABA23D0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967" y="2542479"/>
                <a:ext cx="5659244" cy="3624267"/>
              </a:xfrm>
              <a:prstGeom prst="rect">
                <a:avLst/>
              </a:prstGeom>
              <a:blipFill>
                <a:blip r:embed="rId4"/>
                <a:stretch>
                  <a:fillRect l="-1940" t="-2857" r="-290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6889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0DF0C3C-E91C-4CF0-ABAA-4929D61D6A5F}"/>
              </a:ext>
            </a:extLst>
          </p:cNvPr>
          <p:cNvSpPr/>
          <p:nvPr/>
        </p:nvSpPr>
        <p:spPr>
          <a:xfrm>
            <a:off x="0" y="275781"/>
            <a:ext cx="12192000" cy="1440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58CDC8C-C90E-43DB-A60E-45C6ABB17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dirty="0"/>
              <a:t>Key features  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CAB713-EE63-4AB2-B600-6D8797B71603}"/>
              </a:ext>
            </a:extLst>
          </p:cNvPr>
          <p:cNvSpPr txBox="1"/>
          <p:nvPr/>
        </p:nvSpPr>
        <p:spPr>
          <a:xfrm>
            <a:off x="11597271" y="636410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15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353605-7BA4-491A-988E-109A224F0C97}"/>
              </a:ext>
            </a:extLst>
          </p:cNvPr>
          <p:cNvSpPr txBox="1"/>
          <p:nvPr/>
        </p:nvSpPr>
        <p:spPr>
          <a:xfrm>
            <a:off x="4606970" y="6495303"/>
            <a:ext cx="2978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i="0" dirty="0">
                <a:solidFill>
                  <a:srgbClr val="1A1A1B"/>
                </a:solidFill>
                <a:effectLst/>
                <a:latin typeface="Noto Sans KR"/>
              </a:rPr>
              <a:t>EIC-Asia Meeting</a:t>
            </a:r>
            <a:r>
              <a:rPr lang="en-US" altLang="ko-KR" dirty="0"/>
              <a:t>, May. 2023</a:t>
            </a:r>
            <a:endParaRPr lang="ko-KR" altLang="en-US" dirty="0"/>
          </a:p>
        </p:txBody>
      </p:sp>
      <p:pic>
        <p:nvPicPr>
          <p:cNvPr id="14" name="내용 개체 틀 8">
            <a:extLst>
              <a:ext uri="{FF2B5EF4-FFF2-40B4-BE49-F238E27FC236}">
                <a16:creationId xmlns:a16="http://schemas.microsoft.com/office/drawing/2014/main" id="{CDA526EE-6513-4B57-B800-733FB32040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19276" y="2003542"/>
            <a:ext cx="3404025" cy="3138678"/>
          </a:xfrm>
          <a:prstGeom prst="rect">
            <a:avLst/>
          </a:prstGeom>
        </p:spPr>
      </p:pic>
      <p:pic>
        <p:nvPicPr>
          <p:cNvPr id="15" name="내용 개체 틀 12">
            <a:extLst>
              <a:ext uri="{FF2B5EF4-FFF2-40B4-BE49-F238E27FC236}">
                <a16:creationId xmlns:a16="http://schemas.microsoft.com/office/drawing/2014/main" id="{DA3C6B57-991B-4F3E-AC2B-67B1B8C94F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68700" y="2007955"/>
            <a:ext cx="3306220" cy="31342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410E46-E9EC-4FEB-A3F6-1161587D1D9A}"/>
              </a:ext>
            </a:extLst>
          </p:cNvPr>
          <p:cNvSpPr txBox="1"/>
          <p:nvPr/>
        </p:nvSpPr>
        <p:spPr>
          <a:xfrm>
            <a:off x="3050454" y="5142220"/>
            <a:ext cx="941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Layer 0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649A62-5333-4E56-9BCE-CE35F32EBFCC}"/>
              </a:ext>
            </a:extLst>
          </p:cNvPr>
          <p:cNvSpPr txBox="1"/>
          <p:nvPr/>
        </p:nvSpPr>
        <p:spPr>
          <a:xfrm>
            <a:off x="8199880" y="5142220"/>
            <a:ext cx="941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Layer 1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95A5AB-9194-4393-8D0D-613EC697B44D}"/>
              </a:ext>
            </a:extLst>
          </p:cNvPr>
          <p:cNvSpPr txBox="1"/>
          <p:nvPr/>
        </p:nvSpPr>
        <p:spPr>
          <a:xfrm>
            <a:off x="1156859" y="5533103"/>
            <a:ext cx="9878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/>
              <a:t>Sensors are arranged to cover the acceptance </a:t>
            </a:r>
          </a:p>
          <a:p>
            <a:pPr algn="ctr"/>
            <a:r>
              <a:rPr lang="en-US" altLang="ko-KR" sz="2400" dirty="0"/>
              <a:t>with </a:t>
            </a:r>
            <a:r>
              <a:rPr lang="en-US" altLang="ko-KR" sz="2400" u="sng" dirty="0">
                <a:solidFill>
                  <a:srgbClr val="FF0000"/>
                </a:solidFill>
              </a:rPr>
              <a:t>minimum overlaps</a:t>
            </a: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/>
              <a:t>and </a:t>
            </a:r>
            <a:r>
              <a:rPr lang="en-US" altLang="ko-KR" sz="2400" u="sng" dirty="0">
                <a:solidFill>
                  <a:srgbClr val="FF0000"/>
                </a:solidFill>
              </a:rPr>
              <a:t>signal cable routing</a:t>
            </a: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/>
              <a:t>in the active region.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63020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0DF0C3C-E91C-4CF0-ABAA-4929D61D6A5F}"/>
              </a:ext>
            </a:extLst>
          </p:cNvPr>
          <p:cNvSpPr/>
          <p:nvPr/>
        </p:nvSpPr>
        <p:spPr>
          <a:xfrm>
            <a:off x="0" y="275781"/>
            <a:ext cx="12192000" cy="1440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58CDC8C-C90E-43DB-A60E-45C6ABB17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dirty="0"/>
              <a:t>Key features  </a:t>
            </a:r>
            <a:endParaRPr lang="ko-KR" altLang="en-US" dirty="0"/>
          </a:p>
        </p:txBody>
      </p:sp>
      <p:pic>
        <p:nvPicPr>
          <p:cNvPr id="18" name="내용 개체 틀 17">
            <a:extLst>
              <a:ext uri="{FF2B5EF4-FFF2-40B4-BE49-F238E27FC236}">
                <a16:creationId xmlns:a16="http://schemas.microsoft.com/office/drawing/2014/main" id="{FB2D74A9-408C-4453-B008-8DEF77919653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67047" y="2579516"/>
            <a:ext cx="5292725" cy="3378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CAB713-EE63-4AB2-B600-6D8797B71603}"/>
              </a:ext>
            </a:extLst>
          </p:cNvPr>
          <p:cNvSpPr txBox="1"/>
          <p:nvPr/>
        </p:nvSpPr>
        <p:spPr>
          <a:xfrm>
            <a:off x="11597271" y="636410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16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353605-7BA4-491A-988E-109A224F0C97}"/>
              </a:ext>
            </a:extLst>
          </p:cNvPr>
          <p:cNvSpPr txBox="1"/>
          <p:nvPr/>
        </p:nvSpPr>
        <p:spPr>
          <a:xfrm>
            <a:off x="4606970" y="6491095"/>
            <a:ext cx="2978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i="0" dirty="0">
                <a:solidFill>
                  <a:srgbClr val="1A1A1B"/>
                </a:solidFill>
                <a:effectLst/>
                <a:latin typeface="Noto Sans KR"/>
              </a:rPr>
              <a:t>EIC-Asia Meeting</a:t>
            </a:r>
            <a:r>
              <a:rPr lang="en-US" altLang="ko-KR" dirty="0"/>
              <a:t>, May. 2023</a:t>
            </a:r>
            <a:endParaRPr lang="ko-KR" altLang="en-US" dirty="0"/>
          </a:p>
        </p:txBody>
      </p:sp>
      <p:pic>
        <p:nvPicPr>
          <p:cNvPr id="14" name="내용 개체 틀 9">
            <a:extLst>
              <a:ext uri="{FF2B5EF4-FFF2-40B4-BE49-F238E27FC236}">
                <a16:creationId xmlns:a16="http://schemas.microsoft.com/office/drawing/2014/main" id="{1C747DD9-7B88-4774-9E7B-1E5A1DD70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664" y="2736139"/>
            <a:ext cx="5181600" cy="28887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02686D3-85A2-4FE2-9E16-EA5DE0EC1506}"/>
                  </a:ext>
                </a:extLst>
              </p:cNvPr>
              <p:cNvSpPr txBox="1"/>
              <p:nvPr/>
            </p:nvSpPr>
            <p:spPr>
              <a:xfrm>
                <a:off x="1309198" y="2107494"/>
                <a:ext cx="1050704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sz="2400" dirty="0"/>
                  <a:t>Longer lever arm for the inner sensors to maximize effective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ko-KR" sz="2400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altLang="ko-KR" sz="2400" dirty="0"/>
                  <a:t>and</a:t>
                </a:r>
                <a:r>
                  <a:rPr lang="en-US" altLang="ko-KR" sz="24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ko-KR" sz="2400" dirty="0"/>
                  <a:t> 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02686D3-85A2-4FE2-9E16-EA5DE0EC1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198" y="2107494"/>
                <a:ext cx="10507043" cy="461665"/>
              </a:xfrm>
              <a:prstGeom prst="rect">
                <a:avLst/>
              </a:prstGeom>
              <a:blipFill>
                <a:blip r:embed="rId4"/>
                <a:stretch>
                  <a:fillRect l="-929" t="-10667" b="-30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2360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8D10548-A8F9-410A-883E-3A3575639506}"/>
              </a:ext>
            </a:extLst>
          </p:cNvPr>
          <p:cNvSpPr/>
          <p:nvPr/>
        </p:nvSpPr>
        <p:spPr>
          <a:xfrm>
            <a:off x="0" y="286933"/>
            <a:ext cx="12192000" cy="1440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E2063C6-C37F-477A-AA0D-FA0300461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/>
              <a:t>Improved performances 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1D3338-972A-48D3-B6CB-283464B80390}"/>
              </a:ext>
            </a:extLst>
          </p:cNvPr>
          <p:cNvSpPr txBox="1"/>
          <p:nvPr/>
        </p:nvSpPr>
        <p:spPr>
          <a:xfrm>
            <a:off x="11597271" y="6352949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17</a:t>
            </a:r>
            <a:endParaRPr lang="ko-KR" altLang="en-US" dirty="0"/>
          </a:p>
        </p:txBody>
      </p:sp>
      <p:pic>
        <p:nvPicPr>
          <p:cNvPr id="6" name="내용 개체 틀 4">
            <a:extLst>
              <a:ext uri="{FF2B5EF4-FFF2-40B4-BE49-F238E27FC236}">
                <a16:creationId xmlns:a16="http://schemas.microsoft.com/office/drawing/2014/main" id="{8AF72103-BD80-4E62-BA63-B95E5E7002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749"/>
          <a:stretch/>
        </p:blipFill>
        <p:spPr>
          <a:xfrm>
            <a:off x="2188537" y="2191649"/>
            <a:ext cx="7814926" cy="4161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68A888-67B4-4E99-A34C-EBA9C975BAF4}"/>
              </a:ext>
            </a:extLst>
          </p:cNvPr>
          <p:cNvSpPr txBox="1"/>
          <p:nvPr/>
        </p:nvSpPr>
        <p:spPr>
          <a:xfrm>
            <a:off x="4606970" y="6488668"/>
            <a:ext cx="2978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i="0" dirty="0">
                <a:solidFill>
                  <a:srgbClr val="1A1A1B"/>
                </a:solidFill>
                <a:effectLst/>
                <a:latin typeface="Noto Sans KR"/>
              </a:rPr>
              <a:t>EIC-Asia Meeting</a:t>
            </a:r>
            <a:r>
              <a:rPr lang="en-US" altLang="ko-KR" dirty="0"/>
              <a:t>, May. 2023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2798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8D10548-A8F9-410A-883E-3A3575639506}"/>
              </a:ext>
            </a:extLst>
          </p:cNvPr>
          <p:cNvSpPr/>
          <p:nvPr/>
        </p:nvSpPr>
        <p:spPr>
          <a:xfrm>
            <a:off x="0" y="286933"/>
            <a:ext cx="12192000" cy="1440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E2063C6-C37F-477A-AA0D-FA0300461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/>
              <a:t>Improved performances 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1D3338-972A-48D3-B6CB-283464B80390}"/>
              </a:ext>
            </a:extLst>
          </p:cNvPr>
          <p:cNvSpPr txBox="1"/>
          <p:nvPr/>
        </p:nvSpPr>
        <p:spPr>
          <a:xfrm>
            <a:off x="11597271" y="6352949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18</a:t>
            </a:r>
            <a:endParaRPr lang="ko-KR" altLang="en-US" dirty="0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DF9FCCCE-3951-4014-8FD0-493B6BA0B1A4}"/>
              </a:ext>
            </a:extLst>
          </p:cNvPr>
          <p:cNvGrpSpPr/>
          <p:nvPr/>
        </p:nvGrpSpPr>
        <p:grpSpPr>
          <a:xfrm>
            <a:off x="594447" y="1852570"/>
            <a:ext cx="11002824" cy="4145947"/>
            <a:chOff x="594447" y="2053292"/>
            <a:chExt cx="11002824" cy="4145947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D9C5DDEB-D54E-4B6A-B462-3BA44B056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447" y="2233265"/>
              <a:ext cx="11002824" cy="396597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6FA4DAD-1C8A-4826-AA26-9D6B27DBC9BD}"/>
                    </a:ext>
                  </a:extLst>
                </p:cNvPr>
                <p:cNvSpPr txBox="1"/>
                <p:nvPr/>
              </p:nvSpPr>
              <p:spPr>
                <a:xfrm>
                  <a:off x="1564519" y="2053292"/>
                  <a:ext cx="9587753" cy="51725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2400" dirty="0"/>
                    <a:t>Precise collision location             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ko-KR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=50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=50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=100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</m:oMath>
                  </a14:m>
                  <a:endParaRPr lang="ko-KR" altLang="en-US" sz="24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6FA4DAD-1C8A-4826-AA26-9D6B27DBC9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519" y="2053292"/>
                  <a:ext cx="9587753" cy="517257"/>
                </a:xfrm>
                <a:prstGeom prst="rect">
                  <a:avLst/>
                </a:prstGeom>
                <a:blipFill>
                  <a:blip r:embed="rId3"/>
                  <a:stretch>
                    <a:fillRect l="-1018" t="-5882" b="-1882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FC58A76-2975-42ED-BF89-0EAB64E1828F}"/>
                  </a:ext>
                </a:extLst>
              </p:cNvPr>
              <p:cNvSpPr txBox="1"/>
              <p:nvPr/>
            </p:nvSpPr>
            <p:spPr>
              <a:xfrm>
                <a:off x="1620275" y="5891284"/>
                <a:ext cx="89511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400" dirty="0"/>
                  <a:t>Still large uncertainties in the angle, but it’s smaller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FC58A76-2975-42ED-BF89-0EAB64E18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275" y="5891284"/>
                <a:ext cx="8951168" cy="461665"/>
              </a:xfrm>
              <a:prstGeom prst="rect">
                <a:avLst/>
              </a:prstGeom>
              <a:blipFill>
                <a:blip r:embed="rId4"/>
                <a:stretch>
                  <a:fillRect l="-1090" t="-10526" b="-289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318C1B6-DC46-49CF-B861-68C7A6E698B2}"/>
              </a:ext>
            </a:extLst>
          </p:cNvPr>
          <p:cNvSpPr txBox="1"/>
          <p:nvPr/>
        </p:nvSpPr>
        <p:spPr>
          <a:xfrm>
            <a:off x="4606829" y="6488668"/>
            <a:ext cx="2978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i="0" dirty="0">
                <a:solidFill>
                  <a:srgbClr val="1A1A1B"/>
                </a:solidFill>
                <a:effectLst/>
                <a:latin typeface="Noto Sans KR"/>
              </a:rPr>
              <a:t>EIC-Asia Meeting</a:t>
            </a:r>
            <a:r>
              <a:rPr lang="en-US" altLang="ko-KR" dirty="0"/>
              <a:t>, May. 2023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6518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8D10548-A8F9-410A-883E-3A3575639506}"/>
              </a:ext>
            </a:extLst>
          </p:cNvPr>
          <p:cNvSpPr/>
          <p:nvPr/>
        </p:nvSpPr>
        <p:spPr>
          <a:xfrm>
            <a:off x="0" y="286933"/>
            <a:ext cx="12192000" cy="1440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E2063C6-C37F-477A-AA0D-FA0300461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/>
              <a:t>Improved performances </a:t>
            </a:r>
            <a:endParaRPr lang="ko-KR" altLang="en-US" dirty="0"/>
          </a:p>
        </p:txBody>
      </p:sp>
      <p:pic>
        <p:nvPicPr>
          <p:cNvPr id="10" name="내용 개체 틀 9">
            <a:extLst>
              <a:ext uri="{FF2B5EF4-FFF2-40B4-BE49-F238E27FC236}">
                <a16:creationId xmlns:a16="http://schemas.microsoft.com/office/drawing/2014/main" id="{52D40153-3530-47A8-A3AB-A4FEA84764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628" y="1825625"/>
            <a:ext cx="6380743" cy="435133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1D3338-972A-48D3-B6CB-283464B80390}"/>
              </a:ext>
            </a:extLst>
          </p:cNvPr>
          <p:cNvSpPr txBox="1"/>
          <p:nvPr/>
        </p:nvSpPr>
        <p:spPr>
          <a:xfrm>
            <a:off x="11597271" y="6352949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19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2E2471-F396-416F-8FAD-6D8F3C14BAF2}"/>
                  </a:ext>
                </a:extLst>
              </p:cNvPr>
              <p:cNvSpPr txBox="1"/>
              <p:nvPr/>
            </p:nvSpPr>
            <p:spPr>
              <a:xfrm>
                <a:off x="301083" y="3353727"/>
                <a:ext cx="2651175" cy="11381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0.5%+0.05%</m:t>
                          </m:r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altLang="ko-KR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=0.001</m:t>
                      </m:r>
                    </m:oMath>
                  </m:oMathPara>
                </a14:m>
                <a:endParaRPr lang="en-US" altLang="ko-KR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=0.001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2E2471-F396-416F-8FAD-6D8F3C14B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083" y="3353727"/>
                <a:ext cx="2651175" cy="1138197"/>
              </a:xfrm>
              <a:prstGeom prst="rect">
                <a:avLst/>
              </a:prstGeom>
              <a:blipFill>
                <a:blip r:embed="rId3"/>
                <a:stretch>
                  <a:fillRect b="-85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2C21A2C3-F8E0-41AE-A6B6-A286155864DF}"/>
              </a:ext>
            </a:extLst>
          </p:cNvPr>
          <p:cNvSpPr txBox="1"/>
          <p:nvPr/>
        </p:nvSpPr>
        <p:spPr>
          <a:xfrm>
            <a:off x="4606969" y="6491096"/>
            <a:ext cx="2978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i="0" dirty="0">
                <a:solidFill>
                  <a:srgbClr val="1A1A1B"/>
                </a:solidFill>
                <a:effectLst/>
                <a:latin typeface="Noto Sans KR"/>
              </a:rPr>
              <a:t>EIC-Asia Meeting</a:t>
            </a:r>
            <a:r>
              <a:rPr lang="en-US" altLang="ko-KR" dirty="0"/>
              <a:t>, May. 2023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9FFDCA-EDFF-4E72-8319-FD0F52D105BD}"/>
              </a:ext>
            </a:extLst>
          </p:cNvPr>
          <p:cNvSpPr txBox="1"/>
          <p:nvPr/>
        </p:nvSpPr>
        <p:spPr>
          <a:xfrm>
            <a:off x="4099041" y="5957084"/>
            <a:ext cx="399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/>
              <a:t>eSTARlight</a:t>
            </a:r>
            <a:r>
              <a:rPr lang="en-US" altLang="ko-KR" dirty="0"/>
              <a:t>, 5 (GeV) e + 100 (GeV) p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8F605B-B515-413B-A337-AD4DEFA0F056}"/>
              </a:ext>
            </a:extLst>
          </p:cNvPr>
          <p:cNvSpPr txBox="1"/>
          <p:nvPr/>
        </p:nvSpPr>
        <p:spPr>
          <a:xfrm>
            <a:off x="400174" y="2572459"/>
            <a:ext cx="2406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/>
              <a:t>Resolution </a:t>
            </a:r>
          </a:p>
          <a:p>
            <a:pPr algn="ctr"/>
            <a:r>
              <a:rPr lang="en-US" altLang="ko-KR" dirty="0"/>
              <a:t>for all charged tracks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1319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7ED34015-D5EA-437C-AF95-EF0A0B1F6759}"/>
              </a:ext>
            </a:extLst>
          </p:cNvPr>
          <p:cNvSpPr/>
          <p:nvPr/>
        </p:nvSpPr>
        <p:spPr>
          <a:xfrm>
            <a:off x="0" y="443048"/>
            <a:ext cx="12192000" cy="1080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FEC6048-A77B-4C4F-B544-DACFE62A949A}"/>
              </a:ext>
            </a:extLst>
          </p:cNvPr>
          <p:cNvSpPr/>
          <p:nvPr/>
        </p:nvSpPr>
        <p:spPr>
          <a:xfrm>
            <a:off x="-3714" y="5468529"/>
            <a:ext cx="12192000" cy="46020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56B7510E-B632-4354-882E-2C97D93DBA93}"/>
              </a:ext>
            </a:extLst>
          </p:cNvPr>
          <p:cNvGrpSpPr/>
          <p:nvPr/>
        </p:nvGrpSpPr>
        <p:grpSpPr>
          <a:xfrm>
            <a:off x="-11151" y="4141536"/>
            <a:ext cx="12203158" cy="1266958"/>
            <a:chOff x="-11151" y="4141536"/>
            <a:chExt cx="12203158" cy="1266958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034B0B82-7E31-4EC5-9C74-AA38BB781230}"/>
                </a:ext>
              </a:extLst>
            </p:cNvPr>
            <p:cNvSpPr/>
            <p:nvPr/>
          </p:nvSpPr>
          <p:spPr>
            <a:xfrm>
              <a:off x="7" y="5048494"/>
              <a:ext cx="12192000" cy="36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4F456778-A50B-40A1-ABD6-1DD5FF088C25}"/>
                </a:ext>
              </a:extLst>
            </p:cNvPr>
            <p:cNvSpPr/>
            <p:nvPr/>
          </p:nvSpPr>
          <p:spPr>
            <a:xfrm>
              <a:off x="-11151" y="4647047"/>
              <a:ext cx="12192000" cy="36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AA4BAEC4-FB56-4516-AEE8-6E8FAC65E37B}"/>
                </a:ext>
              </a:extLst>
            </p:cNvPr>
            <p:cNvSpPr/>
            <p:nvPr/>
          </p:nvSpPr>
          <p:spPr>
            <a:xfrm>
              <a:off x="-3714" y="4141536"/>
              <a:ext cx="12192000" cy="460202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직사각형 5">
            <a:extLst>
              <a:ext uri="{FF2B5EF4-FFF2-40B4-BE49-F238E27FC236}">
                <a16:creationId xmlns:a16="http://schemas.microsoft.com/office/drawing/2014/main" id="{4B1F2E5D-61CF-4E1B-B4F1-2680A3734501}"/>
              </a:ext>
            </a:extLst>
          </p:cNvPr>
          <p:cNvSpPr/>
          <p:nvPr/>
        </p:nvSpPr>
        <p:spPr>
          <a:xfrm>
            <a:off x="-3714" y="3639731"/>
            <a:ext cx="12192000" cy="46020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61FBA14-14ED-4A95-B4AF-811831E03BA9}"/>
              </a:ext>
            </a:extLst>
          </p:cNvPr>
          <p:cNvSpPr/>
          <p:nvPr/>
        </p:nvSpPr>
        <p:spPr>
          <a:xfrm>
            <a:off x="-3714" y="3126774"/>
            <a:ext cx="12192000" cy="46020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5965049A-4BDD-4146-A5CF-56D699F32985}"/>
              </a:ext>
            </a:extLst>
          </p:cNvPr>
          <p:cNvGrpSpPr/>
          <p:nvPr/>
        </p:nvGrpSpPr>
        <p:grpSpPr>
          <a:xfrm>
            <a:off x="-14867" y="1825800"/>
            <a:ext cx="12210588" cy="1255805"/>
            <a:chOff x="-14867" y="1825800"/>
            <a:chExt cx="12210588" cy="1255805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E3804F0F-9EC1-47BC-BE87-D3DF91B71C48}"/>
                </a:ext>
              </a:extLst>
            </p:cNvPr>
            <p:cNvGrpSpPr/>
            <p:nvPr/>
          </p:nvGrpSpPr>
          <p:grpSpPr>
            <a:xfrm>
              <a:off x="-14867" y="2323883"/>
              <a:ext cx="12210588" cy="757722"/>
              <a:chOff x="-14867" y="2323883"/>
              <a:chExt cx="12210588" cy="757722"/>
            </a:xfrm>
          </p:grpSpPr>
          <p:sp>
            <p:nvSpPr>
              <p:cNvPr id="10" name="직사각형 9">
                <a:extLst>
                  <a:ext uri="{FF2B5EF4-FFF2-40B4-BE49-F238E27FC236}">
                    <a16:creationId xmlns:a16="http://schemas.microsoft.com/office/drawing/2014/main" id="{928B7C4B-B6DD-4B71-BD7E-766FBF4E78BE}"/>
                  </a:ext>
                </a:extLst>
              </p:cNvPr>
              <p:cNvSpPr/>
              <p:nvPr/>
            </p:nvSpPr>
            <p:spPr>
              <a:xfrm>
                <a:off x="3721" y="2721605"/>
                <a:ext cx="12192000" cy="3600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3357C89B-DEA3-4793-AD58-73A63BB1E63D}"/>
                  </a:ext>
                </a:extLst>
              </p:cNvPr>
              <p:cNvSpPr/>
              <p:nvPr/>
            </p:nvSpPr>
            <p:spPr>
              <a:xfrm>
                <a:off x="-14867" y="2323883"/>
                <a:ext cx="12192000" cy="3600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B9B65D44-DBE2-4206-8E28-BB77BEDC7913}"/>
                </a:ext>
              </a:extLst>
            </p:cNvPr>
            <p:cNvSpPr/>
            <p:nvPr/>
          </p:nvSpPr>
          <p:spPr>
            <a:xfrm>
              <a:off x="0" y="1825800"/>
              <a:ext cx="12192000" cy="460202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238E984E-8C1B-426A-8D07-0C58BDAD5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/>
              <a:t>Contents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102F3968-5239-459F-A524-A695C20513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ko-KR" dirty="0"/>
                  <a:t>Electron-Ion Collider(EIC) &amp; Opportunities</a:t>
                </a:r>
              </a:p>
              <a:p>
                <a:pPr lvl="1"/>
                <a:r>
                  <a:rPr lang="en-US" altLang="ko-KR" dirty="0"/>
                  <a:t>High luminosity, polarized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ko-KR" dirty="0"/>
                  <a:t> on polarized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ko-KR" dirty="0"/>
                  <a:t> and ions, </a:t>
                </a:r>
              </a:p>
              <a:p>
                <a:pPr lvl="1"/>
                <a:r>
                  <a:rPr lang="en-US" altLang="ko-KR" dirty="0"/>
                  <a:t>High collision energy, gluons in the nucleon and nuclei</a:t>
                </a:r>
              </a:p>
              <a:p>
                <a:r>
                  <a:rPr lang="en-US" altLang="ko-KR" dirty="0"/>
                  <a:t>ECCE, a studies of the multi-purpose detector designs</a:t>
                </a:r>
              </a:p>
              <a:p>
                <a:r>
                  <a:rPr lang="en-US" altLang="ko-KR" dirty="0"/>
                  <a:t>ITS3, ALICE@CERN</a:t>
                </a:r>
              </a:p>
              <a:p>
                <a:r>
                  <a:rPr lang="en-US" altLang="ko-KR" dirty="0"/>
                  <a:t>Endcap tracker, electron-going side</a:t>
                </a:r>
              </a:p>
              <a:p>
                <a:pPr lvl="1"/>
                <a:r>
                  <a:rPr lang="en-US" altLang="ko-KR" dirty="0"/>
                  <a:t>Key features </a:t>
                </a:r>
              </a:p>
              <a:p>
                <a:pPr lvl="1"/>
                <a:r>
                  <a:rPr lang="en-US" altLang="ko-KR" dirty="0"/>
                  <a:t>Improved performances </a:t>
                </a:r>
              </a:p>
              <a:p>
                <a:r>
                  <a:rPr lang="en-US" altLang="ko-KR" dirty="0"/>
                  <a:t>Summary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102F3968-5239-459F-A524-A695C20513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373754E8-A137-486B-BAAB-051590C28B4C}"/>
              </a:ext>
            </a:extLst>
          </p:cNvPr>
          <p:cNvSpPr txBox="1"/>
          <p:nvPr/>
        </p:nvSpPr>
        <p:spPr>
          <a:xfrm>
            <a:off x="4610691" y="6486402"/>
            <a:ext cx="2978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i="0" dirty="0">
                <a:solidFill>
                  <a:srgbClr val="1A1A1B"/>
                </a:solidFill>
                <a:effectLst/>
                <a:latin typeface="Noto Sans KR"/>
              </a:rPr>
              <a:t>EIC-Asia Meeting</a:t>
            </a:r>
            <a:r>
              <a:rPr lang="en-US" altLang="ko-KR" dirty="0"/>
              <a:t>, May. 2023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381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8D10548-A8F9-410A-883E-3A3575639506}"/>
              </a:ext>
            </a:extLst>
          </p:cNvPr>
          <p:cNvSpPr/>
          <p:nvPr/>
        </p:nvSpPr>
        <p:spPr>
          <a:xfrm>
            <a:off x="0" y="286933"/>
            <a:ext cx="12192000" cy="1440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E2063C6-C37F-477A-AA0D-FA0300461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/>
              <a:t>Improved performances 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1D3338-972A-48D3-B6CB-283464B80390}"/>
              </a:ext>
            </a:extLst>
          </p:cNvPr>
          <p:cNvSpPr txBox="1"/>
          <p:nvPr/>
        </p:nvSpPr>
        <p:spPr>
          <a:xfrm>
            <a:off x="11597271" y="6352949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20</a:t>
            </a:r>
            <a:endParaRPr lang="ko-KR" altLang="en-US" dirty="0"/>
          </a:p>
        </p:txBody>
      </p:sp>
      <p:pic>
        <p:nvPicPr>
          <p:cNvPr id="8" name="내용 개체 틀 7">
            <a:extLst>
              <a:ext uri="{FF2B5EF4-FFF2-40B4-BE49-F238E27FC236}">
                <a16:creationId xmlns:a16="http://schemas.microsoft.com/office/drawing/2014/main" id="{3BE9B454-D13A-438A-AB8C-AF0BA1AFA6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628" y="1825625"/>
            <a:ext cx="6380743" cy="435133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07A1C67-304E-43B7-82A2-C44E9B8A773E}"/>
                  </a:ext>
                </a:extLst>
              </p:cNvPr>
              <p:cNvSpPr txBox="1"/>
              <p:nvPr/>
            </p:nvSpPr>
            <p:spPr>
              <a:xfrm>
                <a:off x="301083" y="3353727"/>
                <a:ext cx="2651175" cy="11381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0.5%+0.05%</m:t>
                          </m:r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altLang="ko-KR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=0.01</m:t>
                      </m:r>
                    </m:oMath>
                  </m:oMathPara>
                </a14:m>
                <a:endParaRPr lang="en-US" altLang="ko-KR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=0.01</m:t>
                      </m:r>
                    </m:oMath>
                  </m:oMathPara>
                </a14:m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07A1C67-304E-43B7-82A2-C44E9B8A7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083" y="3353727"/>
                <a:ext cx="2651175" cy="1138197"/>
              </a:xfrm>
              <a:prstGeom prst="rect">
                <a:avLst/>
              </a:prstGeom>
              <a:blipFill>
                <a:blip r:embed="rId3"/>
                <a:stretch>
                  <a:fillRect b="-85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6223566A-7FEF-471D-AE53-427B6091D297}"/>
              </a:ext>
            </a:extLst>
          </p:cNvPr>
          <p:cNvSpPr txBox="1"/>
          <p:nvPr/>
        </p:nvSpPr>
        <p:spPr>
          <a:xfrm>
            <a:off x="4606969" y="6486338"/>
            <a:ext cx="2978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i="0" dirty="0">
                <a:solidFill>
                  <a:srgbClr val="1A1A1B"/>
                </a:solidFill>
                <a:effectLst/>
                <a:latin typeface="Noto Sans KR"/>
              </a:rPr>
              <a:t>EIC-Asia Meeting</a:t>
            </a:r>
            <a:r>
              <a:rPr lang="en-US" altLang="ko-KR" dirty="0"/>
              <a:t>, May. 2023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2AF8FB-CF10-4893-BF75-EE0984FBF49C}"/>
              </a:ext>
            </a:extLst>
          </p:cNvPr>
          <p:cNvSpPr txBox="1"/>
          <p:nvPr/>
        </p:nvSpPr>
        <p:spPr>
          <a:xfrm>
            <a:off x="4099041" y="5962319"/>
            <a:ext cx="399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/>
              <a:t>eSTARlight</a:t>
            </a:r>
            <a:r>
              <a:rPr lang="en-US" altLang="ko-KR" dirty="0"/>
              <a:t>, 5 (GeV) e + 100 (GeV) p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A7DF42-2C1E-490B-88F8-B47636D218B8}"/>
              </a:ext>
            </a:extLst>
          </p:cNvPr>
          <p:cNvSpPr txBox="1"/>
          <p:nvPr/>
        </p:nvSpPr>
        <p:spPr>
          <a:xfrm>
            <a:off x="400174" y="2572459"/>
            <a:ext cx="2406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/>
              <a:t>Resolution </a:t>
            </a:r>
          </a:p>
          <a:p>
            <a:pPr algn="ctr"/>
            <a:r>
              <a:rPr lang="en-US" altLang="ko-KR" dirty="0"/>
              <a:t>for all charged tracks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1566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8D10548-A8F9-410A-883E-3A3575639506}"/>
              </a:ext>
            </a:extLst>
          </p:cNvPr>
          <p:cNvSpPr/>
          <p:nvPr/>
        </p:nvSpPr>
        <p:spPr>
          <a:xfrm>
            <a:off x="0" y="286933"/>
            <a:ext cx="12192000" cy="1440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E2063C6-C37F-477A-AA0D-FA0300461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/>
              <a:t>Improved performances 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1D3338-972A-48D3-B6CB-283464B80390}"/>
              </a:ext>
            </a:extLst>
          </p:cNvPr>
          <p:cNvSpPr txBox="1"/>
          <p:nvPr/>
        </p:nvSpPr>
        <p:spPr>
          <a:xfrm>
            <a:off x="11597271" y="6352949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21</a:t>
            </a:r>
            <a:endParaRPr lang="ko-KR" altLang="en-US" dirty="0"/>
          </a:p>
        </p:txBody>
      </p:sp>
      <p:pic>
        <p:nvPicPr>
          <p:cNvPr id="8" name="내용 개체 틀 7">
            <a:extLst>
              <a:ext uri="{FF2B5EF4-FFF2-40B4-BE49-F238E27FC236}">
                <a16:creationId xmlns:a16="http://schemas.microsoft.com/office/drawing/2014/main" id="{DA41E4F1-8CB3-4108-B5EA-7282A89F9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628" y="1825625"/>
            <a:ext cx="6380743" cy="435133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559384-145E-482C-B056-104F5EC5DF19}"/>
                  </a:ext>
                </a:extLst>
              </p:cNvPr>
              <p:cNvSpPr txBox="1"/>
              <p:nvPr/>
            </p:nvSpPr>
            <p:spPr>
              <a:xfrm>
                <a:off x="301083" y="3353727"/>
                <a:ext cx="2522934" cy="11381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ko-K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1.0%+0.1%</m:t>
                          </m:r>
                          <m:sSup>
                            <m:sSupPr>
                              <m:ctrlPr>
                                <a:rPr lang="en-US" altLang="ko-KR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altLang="ko-KR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=0.001</m:t>
                      </m:r>
                    </m:oMath>
                  </m:oMathPara>
                </a14:m>
                <a:endParaRPr lang="en-US" altLang="ko-KR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=0.001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559384-145E-482C-B056-104F5EC5D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083" y="3353727"/>
                <a:ext cx="2522934" cy="1138197"/>
              </a:xfrm>
              <a:prstGeom prst="rect">
                <a:avLst/>
              </a:prstGeom>
              <a:blipFill>
                <a:blip r:embed="rId3"/>
                <a:stretch>
                  <a:fillRect b="-85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00FA8A2B-DF3A-4938-8449-9031B2993B41}"/>
              </a:ext>
            </a:extLst>
          </p:cNvPr>
          <p:cNvSpPr txBox="1"/>
          <p:nvPr/>
        </p:nvSpPr>
        <p:spPr>
          <a:xfrm>
            <a:off x="4606969" y="6488668"/>
            <a:ext cx="2978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i="0" dirty="0">
                <a:solidFill>
                  <a:srgbClr val="1A1A1B"/>
                </a:solidFill>
                <a:effectLst/>
                <a:latin typeface="Noto Sans KR"/>
              </a:rPr>
              <a:t>EIC-Asia Meeting</a:t>
            </a:r>
            <a:r>
              <a:rPr lang="en-US" altLang="ko-KR" dirty="0"/>
              <a:t>, May. 2023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0162E5-7475-4076-B5D5-EC5D7C02CA67}"/>
              </a:ext>
            </a:extLst>
          </p:cNvPr>
          <p:cNvSpPr txBox="1"/>
          <p:nvPr/>
        </p:nvSpPr>
        <p:spPr>
          <a:xfrm>
            <a:off x="4099041" y="5963484"/>
            <a:ext cx="399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/>
              <a:t>eSTARlight</a:t>
            </a:r>
            <a:r>
              <a:rPr lang="en-US" altLang="ko-KR" dirty="0"/>
              <a:t>, 5 (GeV) e + 100 (GeV) p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5A3771-A2CF-4AB8-8AC2-CEEA29F1CCDF}"/>
              </a:ext>
            </a:extLst>
          </p:cNvPr>
          <p:cNvSpPr txBox="1"/>
          <p:nvPr/>
        </p:nvSpPr>
        <p:spPr>
          <a:xfrm>
            <a:off x="400174" y="2572459"/>
            <a:ext cx="2406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/>
              <a:t>Resolution </a:t>
            </a:r>
          </a:p>
          <a:p>
            <a:pPr algn="ctr"/>
            <a:r>
              <a:rPr lang="en-US" altLang="ko-KR" dirty="0"/>
              <a:t>for all charged tracks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9231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8D10548-A8F9-410A-883E-3A3575639506}"/>
              </a:ext>
            </a:extLst>
          </p:cNvPr>
          <p:cNvSpPr/>
          <p:nvPr/>
        </p:nvSpPr>
        <p:spPr>
          <a:xfrm>
            <a:off x="0" y="286933"/>
            <a:ext cx="12192000" cy="1440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E2063C6-C37F-477A-AA0D-FA0300461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/>
              <a:t>Improved performances 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1D3338-972A-48D3-B6CB-283464B80390}"/>
              </a:ext>
            </a:extLst>
          </p:cNvPr>
          <p:cNvSpPr txBox="1"/>
          <p:nvPr/>
        </p:nvSpPr>
        <p:spPr>
          <a:xfrm>
            <a:off x="11597271" y="6352949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22</a:t>
            </a:r>
            <a:endParaRPr lang="ko-KR" altLang="en-US" dirty="0"/>
          </a:p>
        </p:txBody>
      </p:sp>
      <p:pic>
        <p:nvPicPr>
          <p:cNvPr id="8" name="내용 개체 틀 7">
            <a:extLst>
              <a:ext uri="{FF2B5EF4-FFF2-40B4-BE49-F238E27FC236}">
                <a16:creationId xmlns:a16="http://schemas.microsoft.com/office/drawing/2014/main" id="{F32BA7CD-2484-475E-AFAE-BF9F74FD64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628" y="1825625"/>
            <a:ext cx="6380743" cy="435133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97474C-AF49-4035-856E-72B8E3A95079}"/>
                  </a:ext>
                </a:extLst>
              </p:cNvPr>
              <p:cNvSpPr txBox="1"/>
              <p:nvPr/>
            </p:nvSpPr>
            <p:spPr>
              <a:xfrm>
                <a:off x="301083" y="3353727"/>
                <a:ext cx="2522934" cy="11381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ko-K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2.0%+0.2%</m:t>
                          </m:r>
                          <m:sSup>
                            <m:sSupPr>
                              <m:ctrlPr>
                                <a:rPr lang="en-US" altLang="ko-K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altLang="ko-KR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=0.001</m:t>
                      </m:r>
                    </m:oMath>
                  </m:oMathPara>
                </a14:m>
                <a:endParaRPr lang="en-US" altLang="ko-KR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=0.001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97474C-AF49-4035-856E-72B8E3A95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083" y="3353727"/>
                <a:ext cx="2522934" cy="1138197"/>
              </a:xfrm>
              <a:prstGeom prst="rect">
                <a:avLst/>
              </a:prstGeom>
              <a:blipFill>
                <a:blip r:embed="rId3"/>
                <a:stretch>
                  <a:fillRect b="-85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D381457-D3C7-42EC-9682-1704D9C4F9F5}"/>
              </a:ext>
            </a:extLst>
          </p:cNvPr>
          <p:cNvSpPr txBox="1"/>
          <p:nvPr/>
        </p:nvSpPr>
        <p:spPr>
          <a:xfrm>
            <a:off x="4606969" y="6488668"/>
            <a:ext cx="2978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i="0" dirty="0">
                <a:solidFill>
                  <a:srgbClr val="1A1A1B"/>
                </a:solidFill>
                <a:effectLst/>
                <a:latin typeface="Noto Sans KR"/>
              </a:rPr>
              <a:t>EIC-Asia Meeting</a:t>
            </a:r>
            <a:r>
              <a:rPr lang="en-US" altLang="ko-KR" dirty="0"/>
              <a:t>, May. 2023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461DE7-85B6-454B-A6F6-CA054FCE5E81}"/>
              </a:ext>
            </a:extLst>
          </p:cNvPr>
          <p:cNvSpPr txBox="1"/>
          <p:nvPr/>
        </p:nvSpPr>
        <p:spPr>
          <a:xfrm>
            <a:off x="4099041" y="5963484"/>
            <a:ext cx="399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/>
              <a:t>eSTARlight</a:t>
            </a:r>
            <a:r>
              <a:rPr lang="en-US" altLang="ko-KR" dirty="0"/>
              <a:t>, 5 (GeV) e + 100 (GeV) p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B328E3-EF3B-42C7-AE5C-E44928475A47}"/>
              </a:ext>
            </a:extLst>
          </p:cNvPr>
          <p:cNvSpPr txBox="1"/>
          <p:nvPr/>
        </p:nvSpPr>
        <p:spPr>
          <a:xfrm>
            <a:off x="400174" y="2572459"/>
            <a:ext cx="2406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/>
              <a:t>Resolution </a:t>
            </a:r>
          </a:p>
          <a:p>
            <a:pPr algn="ctr"/>
            <a:r>
              <a:rPr lang="en-US" altLang="ko-KR" dirty="0"/>
              <a:t>for all charged tracks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1343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FF6D4A1E-132D-4DB0-8E38-D64911413D0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altLang="ko-KR" dirty="0"/>
                  <a:t>Kinematic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distribution, </a:t>
                </a:r>
                <a:r>
                  <a:rPr lang="en-US" altLang="ko-KR" dirty="0">
                    <a:sym typeface="Symbol" panose="05050102010706020507" pitchFamily="18" charset="2"/>
                  </a:rPr>
                  <a:t> from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𝐽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/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𝜓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FF6D4A1E-132D-4DB0-8E38-D64911413D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E742A96B-6507-4BBD-A20B-BA3EBFEB20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8119" y="1592986"/>
            <a:ext cx="6475759" cy="435133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6CAEBA-2129-40F0-BAD6-8070B70DF358}"/>
              </a:ext>
            </a:extLst>
          </p:cNvPr>
          <p:cNvSpPr txBox="1"/>
          <p:nvPr/>
        </p:nvSpPr>
        <p:spPr>
          <a:xfrm>
            <a:off x="4817805" y="5847164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5 (GeV) e + 100 (GeV) p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50156B-8936-4309-95E7-D9041819C9EC}"/>
              </a:ext>
            </a:extLst>
          </p:cNvPr>
          <p:cNvSpPr txBox="1"/>
          <p:nvPr/>
        </p:nvSpPr>
        <p:spPr>
          <a:xfrm>
            <a:off x="3047999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0" i="0" dirty="0">
                <a:solidFill>
                  <a:srgbClr val="1A1A1B"/>
                </a:solidFill>
                <a:effectLst/>
                <a:latin typeface="Noto Sans KR"/>
              </a:rPr>
              <a:t>EIC-Asia Meeting</a:t>
            </a:r>
            <a:r>
              <a:rPr lang="en-US" altLang="ko-KR" dirty="0"/>
              <a:t>, May. 2023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8959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1A5D1A75-AE2A-42BC-B9EF-A71DE398D4BC}"/>
              </a:ext>
            </a:extLst>
          </p:cNvPr>
          <p:cNvSpPr/>
          <p:nvPr/>
        </p:nvSpPr>
        <p:spPr>
          <a:xfrm>
            <a:off x="0" y="275782"/>
            <a:ext cx="12192000" cy="1440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9BF5859-9DC6-456D-90A9-56F06134C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/>
              <a:t>Summary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내용 개체 틀 5">
                <a:extLst>
                  <a:ext uri="{FF2B5EF4-FFF2-40B4-BE49-F238E27FC236}">
                    <a16:creationId xmlns:a16="http://schemas.microsoft.com/office/drawing/2014/main" id="{94F03D20-1849-454B-B385-4845920D62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1512" y="1825624"/>
                <a:ext cx="11954108" cy="463794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ko-KR" u="sng" dirty="0">
                    <a:solidFill>
                      <a:srgbClr val="FF0000"/>
                    </a:solidFill>
                  </a:rPr>
                  <a:t>We explored a detector concept for </a:t>
                </a:r>
                <a:r>
                  <a:rPr lang="en-US" altLang="ko-KR" u="sng" dirty="0" err="1">
                    <a:solidFill>
                      <a:srgbClr val="FF0000"/>
                    </a:solidFill>
                  </a:rPr>
                  <a:t>ePIC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ko-KR" dirty="0"/>
                  <a:t>which will overcome the shortcoming, specifically the momentum resolution in the backward region, reported by the previous study ECCE. </a:t>
                </a:r>
              </a:p>
              <a:p>
                <a:endParaRPr lang="en-US" altLang="ko-KR" sz="1300" dirty="0"/>
              </a:p>
              <a:p>
                <a:r>
                  <a:rPr lang="en-US" altLang="ko-KR" dirty="0"/>
                  <a:t>From this preliminary study, we believe </a:t>
                </a:r>
                <a:r>
                  <a:rPr lang="en-US" altLang="ko-KR" u="sng" dirty="0">
                    <a:solidFill>
                      <a:srgbClr val="FF0000"/>
                    </a:solidFill>
                  </a:rPr>
                  <a:t>sensors in the R&amp;D effort, ITS3, ALICE@CERN, will achieve the goal </a:t>
                </a:r>
                <a:r>
                  <a:rPr lang="en-US" altLang="ko-KR" dirty="0"/>
                  <a:t>with a few considered optimizations. </a:t>
                </a:r>
              </a:p>
              <a:p>
                <a:endParaRPr lang="en-US" altLang="ko-KR" sz="1300" dirty="0"/>
              </a:p>
              <a:p>
                <a:r>
                  <a:rPr lang="en-US" altLang="ko-KR" dirty="0"/>
                  <a:t>Improved momentum resolution will play an important role when we reconstruct so called </a:t>
                </a:r>
                <a:r>
                  <a:rPr lang="en-US" altLang="ko-KR" u="sng" dirty="0">
                    <a:solidFill>
                      <a:srgbClr val="FF0000"/>
                    </a:solidFill>
                  </a:rPr>
                  <a:t>missing mass</a:t>
                </a:r>
                <a:r>
                  <a:rPr lang="en-US" altLang="ko-KR" dirty="0"/>
                  <a:t> to measure </a:t>
                </a:r>
                <a:r>
                  <a:rPr lang="en-US" altLang="ko-KR" u="sng" dirty="0">
                    <a:solidFill>
                      <a:srgbClr val="FF0000"/>
                    </a:solidFill>
                  </a:rPr>
                  <a:t>the exclusive </a:t>
                </a:r>
                <a14:m>
                  <m:oMath xmlns:m="http://schemas.openxmlformats.org/officeDocument/2006/math">
                    <m:r>
                      <a:rPr lang="en-US" altLang="ko-KR" b="0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ko-KR" b="0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ko-KR" b="0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ko-KR" u="sng" dirty="0">
                    <a:solidFill>
                      <a:srgbClr val="FF0000"/>
                    </a:solidFill>
                  </a:rPr>
                  <a:t> electroproduction off the nuclei</a:t>
                </a:r>
                <a:r>
                  <a:rPr lang="en-US" altLang="ko-KR" dirty="0"/>
                  <a:t>.   </a:t>
                </a:r>
              </a:p>
              <a:p>
                <a:endParaRPr lang="en-US" altLang="ko-KR" sz="1300" dirty="0"/>
              </a:p>
              <a:p>
                <a:r>
                  <a:rPr lang="en-US" altLang="ko-KR" dirty="0"/>
                  <a:t>We will initiate the process to prove the introduced concept to a larger audience, </a:t>
                </a:r>
                <a:r>
                  <a:rPr lang="en-US" altLang="ko-KR" u="sng" dirty="0">
                    <a:solidFill>
                      <a:srgbClr val="FF0000"/>
                    </a:solidFill>
                  </a:rPr>
                  <a:t>the </a:t>
                </a:r>
                <a:r>
                  <a:rPr lang="en-US" altLang="ko-KR" u="sng" dirty="0" err="1">
                    <a:solidFill>
                      <a:srgbClr val="FF0000"/>
                    </a:solidFill>
                  </a:rPr>
                  <a:t>ePIC</a:t>
                </a:r>
                <a:r>
                  <a:rPr lang="en-US" altLang="ko-KR" u="sng" dirty="0">
                    <a:solidFill>
                      <a:srgbClr val="FF0000"/>
                    </a:solidFill>
                  </a:rPr>
                  <a:t> collaboration</a:t>
                </a:r>
                <a:r>
                  <a:rPr lang="en-US" altLang="ko-KR" dirty="0"/>
                  <a:t>.</a:t>
                </a:r>
              </a:p>
            </p:txBody>
          </p:sp>
        </mc:Choice>
        <mc:Fallback xmlns="">
          <p:sp>
            <p:nvSpPr>
              <p:cNvPr id="6" name="내용 개체 틀 5">
                <a:extLst>
                  <a:ext uri="{FF2B5EF4-FFF2-40B4-BE49-F238E27FC236}">
                    <a16:creationId xmlns:a16="http://schemas.microsoft.com/office/drawing/2014/main" id="{94F03D20-1849-454B-B385-4845920D62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512" y="1825624"/>
                <a:ext cx="11954108" cy="4637949"/>
              </a:xfrm>
              <a:blipFill>
                <a:blip r:embed="rId2"/>
                <a:stretch>
                  <a:fillRect l="-765" t="-2891" r="-5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7B4F62B-07C1-47B0-BE7F-BFE63C0B2A47}"/>
              </a:ext>
            </a:extLst>
          </p:cNvPr>
          <p:cNvSpPr txBox="1"/>
          <p:nvPr/>
        </p:nvSpPr>
        <p:spPr>
          <a:xfrm>
            <a:off x="4599536" y="6486338"/>
            <a:ext cx="2978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i="0" dirty="0">
                <a:solidFill>
                  <a:srgbClr val="1A1A1B"/>
                </a:solidFill>
                <a:effectLst/>
                <a:latin typeface="Noto Sans KR"/>
              </a:rPr>
              <a:t>EIC-Asia Meeting</a:t>
            </a:r>
            <a:r>
              <a:rPr lang="en-US" altLang="ko-KR" dirty="0"/>
              <a:t>, May. 2023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0316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9ABC8BAF-8488-4886-B262-7E8FCE6E4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0"/>
            <a:ext cx="5844788" cy="6838324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2AFD449E-4B11-48F0-BE64-3E9FE76428FC}"/>
              </a:ext>
            </a:extLst>
          </p:cNvPr>
          <p:cNvSpPr/>
          <p:nvPr/>
        </p:nvSpPr>
        <p:spPr>
          <a:xfrm>
            <a:off x="0" y="2795954"/>
            <a:ext cx="12192000" cy="176652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1BAB5A96-B43A-43DB-9521-D043C40EB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Electron-Ion Collider(EIC) </a:t>
            </a:r>
            <a:br>
              <a:rPr lang="en-US" altLang="ko-KR" dirty="0"/>
            </a:br>
            <a:r>
              <a:rPr lang="en-US" altLang="ko-KR" dirty="0"/>
              <a:t>&amp; Opportunities</a:t>
            </a:r>
            <a:endParaRPr lang="ko-KR" altLang="en-US" dirty="0"/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FABF4EB3-B197-4361-9C49-D79BDBE1AD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A collider to be built at BNL, U.S.A., </a:t>
            </a:r>
            <a:r>
              <a:rPr lang="en-US" altLang="ko-KR" dirty="0">
                <a:hlinkClick r:id="rId3"/>
              </a:rPr>
              <a:t>https://www.bnl.gov/eic/machine.php</a:t>
            </a:r>
            <a:endParaRPr lang="en-US" altLang="ko-KR" dirty="0"/>
          </a:p>
          <a:p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CB1A5601-A40C-4F8D-8898-1F850D8E8F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9112" y="5026087"/>
            <a:ext cx="8410188" cy="1820762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D367CCBD-7294-4A7E-961A-16A0A4B6E9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397" y="11151"/>
            <a:ext cx="4978903" cy="24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629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BFC68B3B-5189-4AF5-A1FD-D0976D447A7A}"/>
              </a:ext>
            </a:extLst>
          </p:cNvPr>
          <p:cNvSpPr/>
          <p:nvPr/>
        </p:nvSpPr>
        <p:spPr>
          <a:xfrm>
            <a:off x="0" y="309234"/>
            <a:ext cx="12192000" cy="1440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제목 3">
                <a:extLst>
                  <a:ext uri="{FF2B5EF4-FFF2-40B4-BE49-F238E27FC236}">
                    <a16:creationId xmlns:a16="http://schemas.microsoft.com/office/drawing/2014/main" id="{F812F772-424D-4F37-BA60-C2CE1CB7A5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ko-KR" dirty="0"/>
                  <a:t>High luminosity, </a:t>
                </a:r>
                <a:br>
                  <a:rPr lang="en-US" altLang="ko-KR" dirty="0"/>
                </a:br>
                <a:r>
                  <a:rPr lang="en-US" altLang="ko-KR" dirty="0"/>
                  <a:t>Polarized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ko-KR" dirty="0"/>
                  <a:t> on polarized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ko-KR" dirty="0"/>
                  <a:t> and ions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4" name="제목 3">
                <a:extLst>
                  <a:ext uri="{FF2B5EF4-FFF2-40B4-BE49-F238E27FC236}">
                    <a16:creationId xmlns:a16="http://schemas.microsoft.com/office/drawing/2014/main" id="{F812F772-424D-4F37-BA60-C2CE1CB7A5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3364" r="-638" b="-2119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A378EFA-50D2-4CF7-8F3E-7ECBDA491CE7}"/>
              </a:ext>
            </a:extLst>
          </p:cNvPr>
          <p:cNvSpPr txBox="1"/>
          <p:nvPr/>
        </p:nvSpPr>
        <p:spPr>
          <a:xfrm>
            <a:off x="11719932" y="636410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0BFFFC-5EA5-4637-85DE-024AE558103B}"/>
              </a:ext>
            </a:extLst>
          </p:cNvPr>
          <p:cNvSpPr txBox="1"/>
          <p:nvPr/>
        </p:nvSpPr>
        <p:spPr>
          <a:xfrm>
            <a:off x="4126868" y="6488668"/>
            <a:ext cx="2978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i="0" dirty="0">
                <a:solidFill>
                  <a:srgbClr val="1A1A1B"/>
                </a:solidFill>
                <a:effectLst/>
                <a:latin typeface="Noto Sans KR"/>
              </a:rPr>
              <a:t>EIC-Asia Meeting</a:t>
            </a:r>
            <a:r>
              <a:rPr lang="en-US" altLang="ko-KR" dirty="0"/>
              <a:t>, May. 2023</a:t>
            </a:r>
            <a:endParaRPr lang="ko-KR" altLang="en-US" dirty="0"/>
          </a:p>
        </p:txBody>
      </p:sp>
      <p:pic>
        <p:nvPicPr>
          <p:cNvPr id="21" name="내용 개체 틀 13">
            <a:extLst>
              <a:ext uri="{FF2B5EF4-FFF2-40B4-BE49-F238E27FC236}">
                <a16:creationId xmlns:a16="http://schemas.microsoft.com/office/drawing/2014/main" id="{9368F6C5-61B4-40DE-92E4-58A2090DDAE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42102" y="2014730"/>
            <a:ext cx="4373796" cy="4351338"/>
          </a:xfrm>
        </p:spPr>
      </p:pic>
      <p:sp>
        <p:nvSpPr>
          <p:cNvPr id="23" name="내용 개체 틀 22">
            <a:extLst>
              <a:ext uri="{FF2B5EF4-FFF2-40B4-BE49-F238E27FC236}">
                <a16:creationId xmlns:a16="http://schemas.microsoft.com/office/drawing/2014/main" id="{212D0101-E1A5-4E03-A62E-9A2A22C07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60519"/>
            <a:ext cx="5181600" cy="4351338"/>
          </a:xfrm>
        </p:spPr>
        <p:txBody>
          <a:bodyPr/>
          <a:lstStyle/>
          <a:p>
            <a:r>
              <a:rPr lang="en-US" altLang="ko-KR" sz="3200" dirty="0"/>
              <a:t>EIC vs. HERA</a:t>
            </a:r>
          </a:p>
          <a:p>
            <a:pPr lvl="1"/>
            <a:r>
              <a:rPr lang="en-US" altLang="ko-KR" sz="2800" dirty="0"/>
              <a:t>Somewhat smaller center-of-mass energy</a:t>
            </a:r>
          </a:p>
          <a:p>
            <a:pPr lvl="1"/>
            <a:r>
              <a:rPr lang="en-US" altLang="ko-KR" sz="2800" dirty="0"/>
              <a:t>Much higher luminosity</a:t>
            </a:r>
          </a:p>
          <a:p>
            <a:pPr lvl="1"/>
            <a:r>
              <a:rPr lang="en-US" altLang="ko-KR" sz="2800" dirty="0"/>
              <a:t>e/p/ion polarization</a:t>
            </a:r>
          </a:p>
          <a:p>
            <a:pPr lvl="1"/>
            <a:r>
              <a:rPr lang="en-US" altLang="ko-KR" sz="2800" dirty="0"/>
              <a:t>Heavy targets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sz="2800" u="sng" dirty="0"/>
              <a:t>Advanced detectors?</a:t>
            </a:r>
            <a:endParaRPr lang="ko-KR" alt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2017105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A9F46C85-824B-4AB9-B96B-0FBF8B43450D}"/>
              </a:ext>
            </a:extLst>
          </p:cNvPr>
          <p:cNvSpPr/>
          <p:nvPr/>
        </p:nvSpPr>
        <p:spPr>
          <a:xfrm>
            <a:off x="0" y="309233"/>
            <a:ext cx="12192000" cy="1440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3A6521C-FA23-4F57-8AAB-37ABD0982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High collision energy, </a:t>
            </a:r>
            <a:br>
              <a:rPr lang="en-US" altLang="ko-KR" dirty="0"/>
            </a:br>
            <a:r>
              <a:rPr lang="en-US" altLang="ko-KR" dirty="0"/>
              <a:t>gluons in the nucleon and nuclei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7C36DC-FC79-4427-A066-FCC37A991206}"/>
              </a:ext>
            </a:extLst>
          </p:cNvPr>
          <p:cNvSpPr txBox="1"/>
          <p:nvPr/>
        </p:nvSpPr>
        <p:spPr>
          <a:xfrm>
            <a:off x="11719932" y="636410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5</a:t>
            </a:r>
            <a:endParaRPr lang="ko-KR" altLang="en-US" dirty="0"/>
          </a:p>
        </p:txBody>
      </p:sp>
      <p:pic>
        <p:nvPicPr>
          <p:cNvPr id="8" name="내용 개체 틀 12">
            <a:extLst>
              <a:ext uri="{FF2B5EF4-FFF2-40B4-BE49-F238E27FC236}">
                <a16:creationId xmlns:a16="http://schemas.microsoft.com/office/drawing/2014/main" id="{B15D6D6C-5743-44AE-8DDC-53E56EEC5B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95388" y="2644907"/>
            <a:ext cx="3552825" cy="3248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D5F1F1-C14E-4A01-AC62-E3152EEA2107}"/>
                  </a:ext>
                </a:extLst>
              </p:cNvPr>
              <p:cNvSpPr txBox="1"/>
              <p:nvPr/>
            </p:nvSpPr>
            <p:spPr>
              <a:xfrm>
                <a:off x="13016" y="2258046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ko-KR" sz="2400" b="0" i="0" smtClean="0">
                          <a:latin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altLang="ko-KR" sz="2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D5F1F1-C14E-4A01-AC62-E3152EEA2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6" y="2258046"/>
                <a:ext cx="6096000" cy="461665"/>
              </a:xfrm>
              <a:prstGeom prst="rect">
                <a:avLst/>
              </a:prstGeom>
              <a:blipFill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5A52A2B-C7BA-4407-B196-35685F16940C}"/>
              </a:ext>
            </a:extLst>
          </p:cNvPr>
          <p:cNvSpPr txBox="1"/>
          <p:nvPr/>
        </p:nvSpPr>
        <p:spPr>
          <a:xfrm>
            <a:off x="4358792" y="6492875"/>
            <a:ext cx="2978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i="0" dirty="0">
                <a:solidFill>
                  <a:srgbClr val="1A1A1B"/>
                </a:solidFill>
                <a:effectLst/>
                <a:latin typeface="Noto Sans KR"/>
              </a:rPr>
              <a:t>EIC-Asia Meeting</a:t>
            </a:r>
            <a:r>
              <a:rPr lang="en-US" altLang="ko-KR" dirty="0"/>
              <a:t>, May. 2023</a:t>
            </a:r>
            <a:endParaRPr lang="ko-KR" altLang="en-US" dirty="0"/>
          </a:p>
        </p:txBody>
      </p:sp>
      <p:pic>
        <p:nvPicPr>
          <p:cNvPr id="10" name="내용 개체 틀 9">
            <a:extLst>
              <a:ext uri="{FF2B5EF4-FFF2-40B4-BE49-F238E27FC236}">
                <a16:creationId xmlns:a16="http://schemas.microsoft.com/office/drawing/2014/main" id="{05154207-1F92-4713-B957-038E0E368F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373967" y="1908175"/>
            <a:ext cx="3297178" cy="43513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F49119-14E8-42DC-8629-80C592892D7B}"/>
                  </a:ext>
                </a:extLst>
              </p:cNvPr>
              <p:cNvSpPr txBox="1"/>
              <p:nvPr/>
            </p:nvSpPr>
            <p:spPr>
              <a:xfrm>
                <a:off x="317810" y="5727759"/>
                <a:ext cx="609971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sz="1800" dirty="0">
                    <a:solidFill>
                      <a:srgbClr val="0070C0"/>
                    </a:solidFill>
                  </a:rPr>
                  <a:t>Gluons with </a:t>
                </a:r>
                <a14:m>
                  <m:oMath xmlns:m="http://schemas.openxmlformats.org/officeDocument/2006/math">
                    <m:r>
                      <a:rPr lang="en-US" altLang="ko-KR" sz="1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1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ko-KR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ko-KR" sz="1800" dirty="0">
                    <a:sym typeface="Wingdings" panose="05000000000000000000" pitchFamily="2" charset="2"/>
                  </a:rPr>
                  <a:t>  </a:t>
                </a:r>
                <a:r>
                  <a:rPr lang="en-US" altLang="ko-KR" sz="18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Probe to </a:t>
                </a:r>
                <a:r>
                  <a:rPr lang="en-US" altLang="ko-KR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control</a:t>
                </a:r>
                <a:r>
                  <a:rPr lang="en-US" altLang="ko-KR" sz="18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spin, n</a:t>
                </a:r>
                <a:r>
                  <a:rPr lang="en-US" altLang="ko-KR" sz="1800" dirty="0">
                    <a:solidFill>
                      <a:srgbClr val="FF0000"/>
                    </a:solidFill>
                  </a:rPr>
                  <a:t>uclear binding force &amp; structure </a:t>
                </a:r>
                <a:endParaRPr lang="ko-KR" alt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F49119-14E8-42DC-8629-80C592892D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10" y="5727759"/>
                <a:ext cx="6099716" cy="646331"/>
              </a:xfrm>
              <a:prstGeom prst="rect">
                <a:avLst/>
              </a:prstGeom>
              <a:blipFill>
                <a:blip r:embed="rId5"/>
                <a:stretch>
                  <a:fillRect l="-799" t="-5660" b="-141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3929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A9F46C85-824B-4AB9-B96B-0FBF8B43450D}"/>
              </a:ext>
            </a:extLst>
          </p:cNvPr>
          <p:cNvSpPr/>
          <p:nvPr/>
        </p:nvSpPr>
        <p:spPr>
          <a:xfrm>
            <a:off x="0" y="309233"/>
            <a:ext cx="12192000" cy="1440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3A6521C-FA23-4F57-8AAB-37ABD0982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High collision energy, </a:t>
            </a:r>
            <a:br>
              <a:rPr lang="en-US" altLang="ko-KR" dirty="0"/>
            </a:br>
            <a:r>
              <a:rPr lang="en-US" altLang="ko-KR" dirty="0"/>
              <a:t>gluons in the nucleon and nuclei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내용 개체 틀 6">
                <a:extLst>
                  <a:ext uri="{FF2B5EF4-FFF2-40B4-BE49-F238E27FC236}">
                    <a16:creationId xmlns:a16="http://schemas.microsoft.com/office/drawing/2014/main" id="{1A7C709E-F97B-4330-BD66-377E469E777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852528" y="1907389"/>
                <a:ext cx="6339472" cy="4351338"/>
              </a:xfrm>
            </p:spPr>
            <p:txBody>
              <a:bodyPr>
                <a:normAutofit fontScale="40000" lnSpcReduction="20000"/>
              </a:bodyPr>
              <a:lstStyle/>
              <a:p>
                <a:endParaRPr lang="en-US" altLang="ko-KR" sz="24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endParaRPr lang="en-US" altLang="ko-KR" sz="24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9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90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ko-KR" sz="290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US" altLang="ko-KR" sz="290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ko-KR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29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ko-KR" sz="2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ko-KR" sz="290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ko-KR" sz="290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ko-KR" sz="29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sz="29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ko-KR" sz="2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9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ko-KR" sz="290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ko-KR" sz="290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altLang="ko-KR" sz="29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9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ko-KR" sz="29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90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ko-KR" sz="290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altLang="ko-KR" sz="290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US" altLang="ko-KR" sz="29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ko-KR" sz="29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29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ko-KR" sz="29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ko-KR" sz="290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ko-KR" sz="290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altLang="ko-KR" sz="290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ko-KR" sz="2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ko-KR" sz="29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ko-KR" sz="29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altLang="ko-KR" sz="29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func>
                                <m:funcPr>
                                  <m:ctrlPr>
                                    <a:rPr lang="en-US" altLang="ko-KR" sz="29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29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altLang="ko-KR" sz="29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altLang="ko-KR" sz="29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sz="29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2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ko-KR" sz="29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ko-KR" sz="29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altLang="ko-KR" sz="29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mr>
                        </m:m>
                        <m:func>
                          <m:funcPr>
                            <m:ctrlPr>
                              <a:rPr lang="en-US" altLang="ko-KR" sz="29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sz="29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altLang="ko-KR" sz="29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d>
                  </m:oMath>
                </a14:m>
                <a:endParaRPr lang="en-US" altLang="ko-KR" sz="29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9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90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ko-KR" sz="290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US" altLang="ko-KR" sz="29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ko-KR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29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ko-KR" sz="2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ko-KR" sz="29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ko-KR" sz="29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US" altLang="ko-KR" sz="29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2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ko-KR" sz="29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ko-KR" sz="29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altLang="ko-KR" sz="29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e>
                              <m:r>
                                <a:rPr lang="en-US" altLang="ko-KR" sz="29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29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ko-KR" sz="29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ko-KR" sz="29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altLang="ko-KR" sz="29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func>
                                <m:funcPr>
                                  <m:ctrlPr>
                                    <a:rPr lang="en-US" altLang="ko-KR" sz="29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29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altLang="ko-KR" sz="29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altLang="ko-KR" sz="29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sz="29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29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90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ko-KR" sz="290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US" altLang="ko-KR" sz="29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2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ko-KR" sz="29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ko-KR" sz="29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altLang="ko-KR" sz="29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mr>
                        </m:m>
                        <m:func>
                          <m:funcPr>
                            <m:ctrlPr>
                              <a:rPr lang="en-US" altLang="ko-KR" sz="29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sz="29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altLang="ko-KR" sz="29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d>
                  </m:oMath>
                </a14:m>
                <a:endParaRPr lang="en-US" altLang="ko-KR" sz="29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9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90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ko-KR" sz="290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ko-KR" sz="290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bSup>
                    <m:r>
                      <a:rPr lang="en-US" altLang="ko-KR" sz="29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2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90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ko-KR" sz="290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en-US" altLang="ko-KR" sz="2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90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ko-KR" sz="290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altLang="ko-KR" sz="29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900" i="1" smtClean="0">
                            <a:latin typeface="Cambria Math" panose="02040503050406030204" pitchFamily="18" charset="0"/>
                          </a:rPr>
                          <m:t>1,0,0,</m:t>
                        </m:r>
                        <m:sSub>
                          <m:sSubPr>
                            <m:ctrlPr>
                              <a:rPr lang="en-US" altLang="ko-KR" sz="29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90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ko-KR" sz="290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sz="290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altLang="ko-KR" sz="24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altLang="ko-KR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600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altLang="ko-KR" sz="6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sz="6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600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ko-KR" sz="600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ko-KR" sz="60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600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altLang="ko-KR" sz="600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ko-KR" sz="60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600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ko-KR" sz="6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ko-KR" sz="600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altLang="ko-KR" sz="6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6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ko-KR" sz="600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sz="6000" i="1" smtClean="0">
                        <a:latin typeface="Cambria Math" panose="02040503050406030204" pitchFamily="18" charset="0"/>
                      </a:rPr>
                      <m:t>=4</m:t>
                    </m:r>
                    <m:sSub>
                      <m:sSubPr>
                        <m:ctrlPr>
                          <a:rPr lang="en-US" altLang="ko-KR" sz="6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altLang="ko-KR" sz="6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sz="60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sSubSup>
                      <m:sSubSupPr>
                        <m:ctrlPr>
                          <a:rPr lang="en-US" altLang="ko-KR" sz="6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brk m:alnAt="7"/>
                          </m:rPr>
                          <a:rPr lang="en-US" altLang="ko-KR" sz="6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sz="60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altLang="ko-KR" sz="6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func>
                      <m:funcPr>
                        <m:ctrlPr>
                          <a:rPr lang="en-US" altLang="ko-KR" sz="6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ko-KR" sz="6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ko-KR" sz="600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altLang="ko-KR" sz="60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altLang="ko-KR" sz="6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600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num>
                          <m:den>
                            <m:r>
                              <a:rPr lang="en-US" altLang="ko-KR" sz="60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endParaRPr lang="en-US" altLang="ko-KR" sz="60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ko-KR" sz="6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6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6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60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altLang="ko-KR" sz="6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sz="6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ko-KR" sz="6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ko-KR" sz="60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altLang="ko-KR" sz="6000" i="1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en-US" altLang="ko-KR" sz="6000" b="0" i="1" smtClean="0"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ctrlPr>
                          <a:rPr lang="en-US" altLang="ko-KR" sz="6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ko-KR" sz="6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ko-KR" sz="6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60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ko-KR" sz="60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ko-KR" sz="6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6000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altLang="ko-KR" sz="6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ko-KR" sz="6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60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ko-KR" sz="6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altLang="ko-KR" sz="60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altLang="ko-KR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ko-KR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ko-KR" sz="6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60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ko-KR" sz="60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altLang="ko-KR" sz="6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ko-KR" sz="6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60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ko-KR" sz="60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altLang="ko-KR" sz="6000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altLang="ko-KR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ko-KR" sz="6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ko-KR" sz="6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sz="600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altLang="ko-KR" sz="6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en-US" altLang="ko-KR" sz="6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60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num>
                              <m:den>
                                <m:r>
                                  <a:rPr lang="en-US" altLang="ko-KR" sz="6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num>
                      <m:den>
                        <m:d>
                          <m:dPr>
                            <m:ctrlPr>
                              <a:rPr lang="en-US" altLang="ko-KR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60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altLang="ko-KR" sz="6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ko-KR" sz="6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ko-KR" sz="60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ko-KR" sz="60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altLang="ko-KR" sz="6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ko-KR" sz="6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ko-KR" sz="60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ko-KR" sz="60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den>
                            </m:f>
                            <m:func>
                              <m:funcPr>
                                <m:ctrlPr>
                                  <a:rPr lang="en-US" altLang="ko-KR" sz="6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altLang="ko-KR" sz="6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60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e>
                                  <m:sup>
                                    <m:r>
                                      <a:rPr lang="en-US" altLang="ko-KR" sz="6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f>
                                  <m:fPr>
                                    <m:ctrlPr>
                                      <a:rPr lang="en-US" altLang="ko-KR" sz="6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60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num>
                                  <m:den>
                                    <m:r>
                                      <a:rPr lang="en-US" altLang="ko-KR" sz="6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func>
                          </m:e>
                        </m:d>
                      </m:den>
                    </m:f>
                  </m:oMath>
                </a14:m>
                <a:endParaRPr lang="en-US" altLang="ko-KR" sz="60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ko-KR" sz="6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ko-KR" sz="60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sz="6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sz="6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600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altLang="ko-KR" sz="600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ko-KR" sz="60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600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en-US" altLang="ko-KR" sz="600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ko-KR" sz="60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6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6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ko-KR" sz="6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sz="6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US" altLang="ko-KR" sz="6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ko-KR" sz="60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ko-KR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60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sz="6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sz="6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600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altLang="ko-KR" sz="600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ko-KR" sz="600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  <m:sup>
                        <m:r>
                          <a:rPr lang="en-US" altLang="ko-KR" sz="60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ko-KR" sz="6000" b="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ko-KR" altLang="en-US" dirty="0"/>
              </a:p>
            </p:txBody>
          </p:sp>
        </mc:Choice>
        <mc:Fallback xmlns="">
          <p:sp>
            <p:nvSpPr>
              <p:cNvPr id="7" name="내용 개체 틀 6">
                <a:extLst>
                  <a:ext uri="{FF2B5EF4-FFF2-40B4-BE49-F238E27FC236}">
                    <a16:creationId xmlns:a16="http://schemas.microsoft.com/office/drawing/2014/main" id="{1A7C709E-F97B-4330-BD66-377E469E77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852528" y="1907389"/>
                <a:ext cx="6339472" cy="4351338"/>
              </a:xfrm>
              <a:blipFill>
                <a:blip r:embed="rId2"/>
                <a:stretch>
                  <a:fillRect l="-1250" b="-28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27C36DC-FC79-4427-A066-FCC37A991206}"/>
              </a:ext>
            </a:extLst>
          </p:cNvPr>
          <p:cNvSpPr txBox="1"/>
          <p:nvPr/>
        </p:nvSpPr>
        <p:spPr>
          <a:xfrm>
            <a:off x="11719932" y="636410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6</a:t>
            </a:r>
            <a:endParaRPr lang="ko-KR" altLang="en-US" dirty="0"/>
          </a:p>
        </p:txBody>
      </p:sp>
      <p:pic>
        <p:nvPicPr>
          <p:cNvPr id="8" name="내용 개체 틀 12">
            <a:extLst>
              <a:ext uri="{FF2B5EF4-FFF2-40B4-BE49-F238E27FC236}">
                <a16:creationId xmlns:a16="http://schemas.microsoft.com/office/drawing/2014/main" id="{B15D6D6C-5743-44AE-8DDC-53E56EEC5B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95388" y="2644907"/>
            <a:ext cx="3552825" cy="3248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D5F1F1-C14E-4A01-AC62-E3152EEA2107}"/>
                  </a:ext>
                </a:extLst>
              </p:cNvPr>
              <p:cNvSpPr txBox="1"/>
              <p:nvPr/>
            </p:nvSpPr>
            <p:spPr>
              <a:xfrm>
                <a:off x="13016" y="2258046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ko-KR" sz="2400" b="0" i="0" smtClean="0">
                          <a:latin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altLang="ko-KR" sz="2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D5F1F1-C14E-4A01-AC62-E3152EEA2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6" y="2258046"/>
                <a:ext cx="6096000" cy="461665"/>
              </a:xfrm>
              <a:prstGeom prst="rect">
                <a:avLst/>
              </a:prstGeom>
              <a:blipFill>
                <a:blip r:embed="rId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5A52A2B-C7BA-4407-B196-35685F16940C}"/>
              </a:ext>
            </a:extLst>
          </p:cNvPr>
          <p:cNvSpPr txBox="1"/>
          <p:nvPr/>
        </p:nvSpPr>
        <p:spPr>
          <a:xfrm>
            <a:off x="4070788" y="6488668"/>
            <a:ext cx="2978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i="0" dirty="0">
                <a:solidFill>
                  <a:srgbClr val="1A1A1B"/>
                </a:solidFill>
                <a:effectLst/>
                <a:latin typeface="Noto Sans KR"/>
              </a:rPr>
              <a:t>EIC-Asia Meeting</a:t>
            </a:r>
            <a:r>
              <a:rPr lang="en-US" altLang="ko-KR" dirty="0"/>
              <a:t>, May. 2023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0BD692C-8F16-46BC-8906-6FFA058B16CF}"/>
                  </a:ext>
                </a:extLst>
              </p:cNvPr>
              <p:cNvSpPr txBox="1"/>
              <p:nvPr/>
            </p:nvSpPr>
            <p:spPr>
              <a:xfrm>
                <a:off x="562213" y="5729134"/>
                <a:ext cx="499760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sz="2400" b="0" dirty="0">
                    <a:solidFill>
                      <a:srgbClr val="FF0000"/>
                    </a:solidFill>
                  </a:rPr>
                  <a:t>Missing mass: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ko-K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ko-KR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ko-KR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ko-K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ko-K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ko-KR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0BD692C-8F16-46BC-8906-6FFA058B1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13" y="5729134"/>
                <a:ext cx="4997605" cy="461665"/>
              </a:xfrm>
              <a:prstGeom prst="rect">
                <a:avLst/>
              </a:prstGeom>
              <a:blipFill>
                <a:blip r:embed="rId5"/>
                <a:stretch>
                  <a:fillRect l="-1829" t="-10526" b="-289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577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DE04AE12-CB4A-4D38-87CA-50BFCC980672}"/>
              </a:ext>
            </a:extLst>
          </p:cNvPr>
          <p:cNvSpPr/>
          <p:nvPr/>
        </p:nvSpPr>
        <p:spPr>
          <a:xfrm>
            <a:off x="0" y="298081"/>
            <a:ext cx="12192000" cy="1440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A752512-B666-4887-BFA1-51F75BDA3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dirty="0"/>
              <a:t>ECCE,</a:t>
            </a:r>
            <a:br>
              <a:rPr lang="en-US" altLang="ko-KR" dirty="0"/>
            </a:br>
            <a:r>
              <a:rPr lang="en-US" altLang="ko-KR" dirty="0"/>
              <a:t>a studies of the multi-purpose detector designs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99C892-4ADB-4132-B6D7-C44188271340}"/>
              </a:ext>
            </a:extLst>
          </p:cNvPr>
          <p:cNvSpPr txBox="1"/>
          <p:nvPr/>
        </p:nvSpPr>
        <p:spPr>
          <a:xfrm>
            <a:off x="11719932" y="636410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7</a:t>
            </a:r>
            <a:endParaRPr lang="ko-KR" altLang="en-US" dirty="0"/>
          </a:p>
        </p:txBody>
      </p:sp>
      <p:pic>
        <p:nvPicPr>
          <p:cNvPr id="9" name="내용 개체 틀 4">
            <a:extLst>
              <a:ext uri="{FF2B5EF4-FFF2-40B4-BE49-F238E27FC236}">
                <a16:creationId xmlns:a16="http://schemas.microsoft.com/office/drawing/2014/main" id="{4A2DFCB2-6B7D-4920-AA05-B5D3241840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10091"/>
            <a:ext cx="10515600" cy="3382406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D5209A-4844-4ACA-A191-955C6DEDEE7C}"/>
              </a:ext>
            </a:extLst>
          </p:cNvPr>
          <p:cNvSpPr txBox="1"/>
          <p:nvPr/>
        </p:nvSpPr>
        <p:spPr>
          <a:xfrm>
            <a:off x="3046142" y="1940759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/>
              <a:t>arXiv:2209.02580v1 [</a:t>
            </a:r>
            <a:r>
              <a:rPr lang="en-US" altLang="ko-KR" dirty="0" err="1"/>
              <a:t>physics.ins</a:t>
            </a:r>
            <a:r>
              <a:rPr lang="en-US" altLang="ko-KR" dirty="0"/>
              <a:t>-det] 6 Sep 2022</a:t>
            </a:r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8E32B6-92B1-4910-82CD-EF279252C7C9}"/>
              </a:ext>
            </a:extLst>
          </p:cNvPr>
          <p:cNvSpPr txBox="1"/>
          <p:nvPr/>
        </p:nvSpPr>
        <p:spPr>
          <a:xfrm>
            <a:off x="4606970" y="6488668"/>
            <a:ext cx="2978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i="0" dirty="0">
                <a:solidFill>
                  <a:srgbClr val="1A1A1B"/>
                </a:solidFill>
                <a:effectLst/>
                <a:latin typeface="Noto Sans KR"/>
              </a:rPr>
              <a:t>EIC-Asia Meeting</a:t>
            </a:r>
            <a:r>
              <a:rPr lang="en-US" altLang="ko-KR" dirty="0"/>
              <a:t>, May. 2023</a:t>
            </a:r>
            <a:endParaRPr lang="ko-KR" altLang="en-US" dirty="0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D2BC7EE6-999C-4793-85BA-E2D088AFEB32}"/>
              </a:ext>
            </a:extLst>
          </p:cNvPr>
          <p:cNvSpPr/>
          <p:nvPr/>
        </p:nvSpPr>
        <p:spPr>
          <a:xfrm>
            <a:off x="3676186" y="3648647"/>
            <a:ext cx="2419814" cy="12773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517DE28C-6251-4644-97E1-97F422CA8E03}"/>
              </a:ext>
            </a:extLst>
          </p:cNvPr>
          <p:cNvCxnSpPr/>
          <p:nvPr/>
        </p:nvCxnSpPr>
        <p:spPr>
          <a:xfrm flipH="1" flipV="1">
            <a:off x="2408663" y="3429000"/>
            <a:ext cx="3914078" cy="12433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FADAEC6E-E76E-48E1-82E9-B3081EA4BD1C}"/>
              </a:ext>
            </a:extLst>
          </p:cNvPr>
          <p:cNvCxnSpPr>
            <a:cxnSpLocks/>
          </p:cNvCxnSpPr>
          <p:nvPr/>
        </p:nvCxnSpPr>
        <p:spPr>
          <a:xfrm flipH="1">
            <a:off x="6322741" y="4672361"/>
            <a:ext cx="4248615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37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DE04AE12-CB4A-4D38-87CA-50BFCC980672}"/>
              </a:ext>
            </a:extLst>
          </p:cNvPr>
          <p:cNvSpPr/>
          <p:nvPr/>
        </p:nvSpPr>
        <p:spPr>
          <a:xfrm>
            <a:off x="0" y="298081"/>
            <a:ext cx="12192000" cy="1440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A752512-B666-4887-BFA1-51F75BDA3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dirty="0"/>
              <a:t>ECCE,</a:t>
            </a:r>
            <a:br>
              <a:rPr lang="en-US" altLang="ko-KR" dirty="0"/>
            </a:br>
            <a:r>
              <a:rPr lang="en-US" altLang="ko-KR" dirty="0"/>
              <a:t>a studies of the multi-purpose detector designs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99C892-4ADB-4132-B6D7-C44188271340}"/>
              </a:ext>
            </a:extLst>
          </p:cNvPr>
          <p:cNvSpPr txBox="1"/>
          <p:nvPr/>
        </p:nvSpPr>
        <p:spPr>
          <a:xfrm>
            <a:off x="11719932" y="636410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8</a:t>
            </a:r>
            <a:endParaRPr lang="ko-KR" altLang="en-US" dirty="0"/>
          </a:p>
        </p:txBody>
      </p:sp>
      <p:pic>
        <p:nvPicPr>
          <p:cNvPr id="6" name="내용 개체 틀 4">
            <a:extLst>
              <a:ext uri="{FF2B5EF4-FFF2-40B4-BE49-F238E27FC236}">
                <a16:creationId xmlns:a16="http://schemas.microsoft.com/office/drawing/2014/main" id="{F4CD7A95-2D99-4803-811B-541229D4A7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8212" y="2182019"/>
            <a:ext cx="10315575" cy="363855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8D4868F-A267-4AC6-86BA-0291A265C45D}"/>
                  </a:ext>
                </a:extLst>
              </p:cNvPr>
              <p:cNvSpPr txBox="1"/>
              <p:nvPr/>
            </p:nvSpPr>
            <p:spPr>
              <a:xfrm>
                <a:off x="1338147" y="5816921"/>
                <a:ext cx="10214517" cy="6759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sz="2400" dirty="0">
                    <a:solidFill>
                      <a:srgbClr val="FF0000"/>
                    </a:solidFill>
                  </a:rPr>
                  <a:t>Gap 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altLang="ko-KR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altLang="ko-KR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altLang="ko-KR" sz="2400" dirty="0">
                    <a:solidFill>
                      <a:srgbClr val="FF0000"/>
                    </a:solidFill>
                  </a:rPr>
                  <a:t> when compared to physics requirement! (</a:t>
                </a:r>
                <a:r>
                  <a:rPr lang="en-US" altLang="ko-KR" sz="2400" dirty="0"/>
                  <a:t>EIC Yellow Report</a:t>
                </a:r>
                <a:r>
                  <a:rPr lang="en-US" altLang="ko-KR" sz="2400" dirty="0">
                    <a:solidFill>
                      <a:srgbClr val="FF0000"/>
                    </a:solidFill>
                  </a:rPr>
                  <a:t>)</a:t>
                </a:r>
                <a:endParaRPr lang="ko-KR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8D4868F-A267-4AC6-86BA-0291A265C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147" y="5816921"/>
                <a:ext cx="10214517" cy="675954"/>
              </a:xfrm>
              <a:prstGeom prst="rect">
                <a:avLst/>
              </a:prstGeom>
              <a:blipFill>
                <a:blip r:embed="rId3"/>
                <a:stretch>
                  <a:fillRect l="-955" b="-90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0C3BE86F-93C5-4D0B-92AA-8F225067F314}"/>
              </a:ext>
            </a:extLst>
          </p:cNvPr>
          <p:cNvCxnSpPr/>
          <p:nvPr/>
        </p:nvCxnSpPr>
        <p:spPr>
          <a:xfrm>
            <a:off x="8631044" y="6364100"/>
            <a:ext cx="2497873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9F8EC73-8F40-4335-8776-56E288B24C1E}"/>
              </a:ext>
            </a:extLst>
          </p:cNvPr>
          <p:cNvSpPr txBox="1"/>
          <p:nvPr/>
        </p:nvSpPr>
        <p:spPr>
          <a:xfrm>
            <a:off x="4606969" y="6488668"/>
            <a:ext cx="2978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i="0" dirty="0">
                <a:solidFill>
                  <a:srgbClr val="1A1A1B"/>
                </a:solidFill>
                <a:effectLst/>
                <a:latin typeface="Noto Sans KR"/>
              </a:rPr>
              <a:t>EIC-Asia Meeting</a:t>
            </a:r>
            <a:r>
              <a:rPr lang="en-US" altLang="ko-KR" dirty="0"/>
              <a:t>, May. 2023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7724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93D8C37-4A82-40A0-BE52-B839A2F67A96}"/>
              </a:ext>
            </a:extLst>
          </p:cNvPr>
          <p:cNvSpPr/>
          <p:nvPr/>
        </p:nvSpPr>
        <p:spPr>
          <a:xfrm>
            <a:off x="0" y="275781"/>
            <a:ext cx="12192000" cy="1440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DB8920A-72F2-4194-BE24-C427E9293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/>
              <a:t>ITS3, ALICE@CERN</a:t>
            </a:r>
            <a:endParaRPr lang="ko-KR" altLang="en-US" dirty="0"/>
          </a:p>
        </p:txBody>
      </p:sp>
      <p:pic>
        <p:nvPicPr>
          <p:cNvPr id="38" name="내용 개체 틀 23">
            <a:extLst>
              <a:ext uri="{FF2B5EF4-FFF2-40B4-BE49-F238E27FC236}">
                <a16:creationId xmlns:a16="http://schemas.microsoft.com/office/drawing/2014/main" id="{8C571867-7E5E-42FE-ACDA-C0123727E5ED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02" y="3505796"/>
            <a:ext cx="5181600" cy="29035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CBEC72-34F2-4541-9AE3-AF0D88F7A152}"/>
              </a:ext>
            </a:extLst>
          </p:cNvPr>
          <p:cNvSpPr txBox="1"/>
          <p:nvPr/>
        </p:nvSpPr>
        <p:spPr>
          <a:xfrm>
            <a:off x="11719932" y="636410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9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FA3610-A74B-41F6-9C4F-19D2E1140FA6}"/>
              </a:ext>
            </a:extLst>
          </p:cNvPr>
          <p:cNvSpPr txBox="1"/>
          <p:nvPr/>
        </p:nvSpPr>
        <p:spPr>
          <a:xfrm>
            <a:off x="4606970" y="6500061"/>
            <a:ext cx="2978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i="0" dirty="0">
                <a:solidFill>
                  <a:srgbClr val="1A1A1B"/>
                </a:solidFill>
                <a:effectLst/>
                <a:latin typeface="Noto Sans KR"/>
              </a:rPr>
              <a:t>EIC-Asia Meeting</a:t>
            </a:r>
            <a:r>
              <a:rPr lang="en-US" altLang="ko-KR" dirty="0"/>
              <a:t>, May. 2023</a:t>
            </a:r>
            <a:endParaRPr lang="ko-KR" altLang="en-US" dirty="0"/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1FF05CC8-DD9A-402F-B004-F683339B190D}"/>
              </a:ext>
            </a:extLst>
          </p:cNvPr>
          <p:cNvGrpSpPr/>
          <p:nvPr/>
        </p:nvGrpSpPr>
        <p:grpSpPr>
          <a:xfrm>
            <a:off x="1271246" y="4024369"/>
            <a:ext cx="1003609" cy="1796565"/>
            <a:chOff x="7159084" y="3801347"/>
            <a:chExt cx="1003609" cy="1796565"/>
          </a:xfrm>
        </p:grpSpPr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F2A12D68-B33E-4BD5-A364-0E1423B45AFE}"/>
                </a:ext>
              </a:extLst>
            </p:cNvPr>
            <p:cNvCxnSpPr/>
            <p:nvPr/>
          </p:nvCxnSpPr>
          <p:spPr>
            <a:xfrm>
              <a:off x="7225990" y="5597912"/>
              <a:ext cx="93670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>
              <a:extLst>
                <a:ext uri="{FF2B5EF4-FFF2-40B4-BE49-F238E27FC236}">
                  <a16:creationId xmlns:a16="http://schemas.microsoft.com/office/drawing/2014/main" id="{0DD86D29-C886-46E4-9432-BBBF779554EE}"/>
                </a:ext>
              </a:extLst>
            </p:cNvPr>
            <p:cNvCxnSpPr>
              <a:cxnSpLocks/>
            </p:cNvCxnSpPr>
            <p:nvPr/>
          </p:nvCxnSpPr>
          <p:spPr>
            <a:xfrm>
              <a:off x="7162799" y="3821151"/>
              <a:ext cx="7434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>
              <a:extLst>
                <a:ext uri="{FF2B5EF4-FFF2-40B4-BE49-F238E27FC236}">
                  <a16:creationId xmlns:a16="http://schemas.microsoft.com/office/drawing/2014/main" id="{513BB953-150A-4D3A-86C8-AB816707C849}"/>
                </a:ext>
              </a:extLst>
            </p:cNvPr>
            <p:cNvCxnSpPr>
              <a:cxnSpLocks/>
            </p:cNvCxnSpPr>
            <p:nvPr/>
          </p:nvCxnSpPr>
          <p:spPr>
            <a:xfrm>
              <a:off x="7906215" y="3821151"/>
              <a:ext cx="256478" cy="177676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>
              <a:extLst>
                <a:ext uri="{FF2B5EF4-FFF2-40B4-BE49-F238E27FC236}">
                  <a16:creationId xmlns:a16="http://schemas.microsoft.com/office/drawing/2014/main" id="{36EC6F41-621E-4B74-B615-A556F7ECC597}"/>
                </a:ext>
              </a:extLst>
            </p:cNvPr>
            <p:cNvCxnSpPr>
              <a:cxnSpLocks/>
            </p:cNvCxnSpPr>
            <p:nvPr/>
          </p:nvCxnSpPr>
          <p:spPr>
            <a:xfrm>
              <a:off x="7159084" y="3801347"/>
              <a:ext cx="66906" cy="17965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CDCA5BD6-107C-4906-86F8-5E8EC45CE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072" y="3726193"/>
            <a:ext cx="6430560" cy="240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4A7817B-DA91-4B94-A3D1-974B874EC788}"/>
                  </a:ext>
                </a:extLst>
              </p:cNvPr>
              <p:cNvSpPr txBox="1"/>
              <p:nvPr/>
            </p:nvSpPr>
            <p:spPr>
              <a:xfrm>
                <a:off x="565451" y="1805125"/>
                <a:ext cx="11061098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sz="2400" dirty="0"/>
                  <a:t>An advanced Si pixel sensor, signal processing &amp; digitization within pixel, </a:t>
                </a:r>
              </a:p>
              <a:p>
                <a:r>
                  <a:rPr lang="en-US" altLang="ko-KR" sz="2400" dirty="0"/>
                  <a:t>	fabricated by ‘stitching’, a special CMOS process technology.</a:t>
                </a:r>
              </a:p>
              <a:p>
                <a:r>
                  <a:rPr lang="en-US" altLang="ko-KR" sz="2400" dirty="0"/>
                  <a:t>ALICE ITS3 ER1: a prototype with arial dimension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260 </m:t>
                    </m:r>
                    <m:d>
                      <m:d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𝑚𝑚</m:t>
                        </m:r>
                      </m:e>
                    </m:d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×14 </m:t>
                    </m:r>
                    <m:d>
                      <m:d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𝑚𝑚</m:t>
                        </m:r>
                      </m:e>
                    </m:d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altLang="ko-KR" sz="2400" dirty="0"/>
                  <a:t>, </a:t>
                </a:r>
              </a:p>
              <a:p>
                <a:r>
                  <a:rPr lang="en-US" altLang="ko-KR" sz="2400" dirty="0"/>
                  <a:t>	pixel resolution(pitch): </a:t>
                </a:r>
                <a:r>
                  <a:rPr lang="en-US" altLang="ko-KR" sz="2400" u="sng" dirty="0">
                    <a:solidFill>
                      <a:srgbClr val="FF0000"/>
                    </a:solidFill>
                  </a:rPr>
                  <a:t>5.2(18) </a:t>
                </a:r>
                <a14:m>
                  <m:oMath xmlns:m="http://schemas.openxmlformats.org/officeDocument/2006/math">
                    <m:r>
                      <a:rPr lang="en-US" altLang="ko-KR" sz="2400" b="0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ko-KR" sz="2400" b="0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ko-KR" sz="2400" dirty="0"/>
                  <a:t>, sensor: </a:t>
                </a:r>
                <a:r>
                  <a:rPr lang="en-US" altLang="ko-KR" sz="2400" u="sng" dirty="0">
                    <a:solidFill>
                      <a:srgbClr val="FF0000"/>
                    </a:solidFill>
                  </a:rPr>
                  <a:t>thinned down to 30 </a:t>
                </a:r>
                <a14:m>
                  <m:oMath xmlns:m="http://schemas.openxmlformats.org/officeDocument/2006/math">
                    <m:r>
                      <a:rPr lang="en-US" altLang="ko-KR" sz="2400" b="0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ko-KR" sz="2400" b="0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ko-KR" sz="2400" u="sng" dirty="0">
                    <a:solidFill>
                      <a:srgbClr val="FF0000"/>
                    </a:solidFill>
                  </a:rPr>
                  <a:t>. </a:t>
                </a:r>
                <a:endParaRPr lang="en-US" altLang="ko-KR" sz="2400" u="sng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4A7817B-DA91-4B94-A3D1-974B874EC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51" y="1805125"/>
                <a:ext cx="11061098" cy="1569660"/>
              </a:xfrm>
              <a:prstGeom prst="rect">
                <a:avLst/>
              </a:prstGeom>
              <a:blipFill>
                <a:blip r:embed="rId4"/>
                <a:stretch>
                  <a:fillRect l="-882" t="-3101" b="-775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90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4764</TotalTime>
  <Words>1102</Words>
  <Application>Microsoft Office PowerPoint</Application>
  <PresentationFormat>와이드스크린</PresentationFormat>
  <Paragraphs>182</Paragraphs>
  <Slides>24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9" baseType="lpstr">
      <vt:lpstr>Noto Sans KR</vt:lpstr>
      <vt:lpstr>맑은 고딕</vt:lpstr>
      <vt:lpstr>Arial</vt:lpstr>
      <vt:lpstr>Cambria Math</vt:lpstr>
      <vt:lpstr>Office 테마</vt:lpstr>
      <vt:lpstr>An advanced Si pixel sensor  for the electron end cap tracker   of the ePIC experiment </vt:lpstr>
      <vt:lpstr>Contents</vt:lpstr>
      <vt:lpstr>Electron-Ion Collider(EIC)  &amp; Opportunities</vt:lpstr>
      <vt:lpstr>High luminosity,  Polarized e^′ s on polarized p^′ s and ions </vt:lpstr>
      <vt:lpstr>High collision energy,  gluons in the nucleon and nuclei</vt:lpstr>
      <vt:lpstr>High collision energy,  gluons in the nucleon and nuclei</vt:lpstr>
      <vt:lpstr>ECCE, a studies of the multi-purpose detector designs</vt:lpstr>
      <vt:lpstr>ECCE, a studies of the multi-purpose detector designs</vt:lpstr>
      <vt:lpstr>ITS3, ALICE@CERN</vt:lpstr>
      <vt:lpstr>Endcap tracker,  Electron-going side</vt:lpstr>
      <vt:lpstr>Key features  </vt:lpstr>
      <vt:lpstr>Key features  </vt:lpstr>
      <vt:lpstr>Key features  </vt:lpstr>
      <vt:lpstr>Key features  </vt:lpstr>
      <vt:lpstr>Key features  </vt:lpstr>
      <vt:lpstr>Key features  </vt:lpstr>
      <vt:lpstr>Improved performances </vt:lpstr>
      <vt:lpstr>Improved performances </vt:lpstr>
      <vt:lpstr>Improved performances </vt:lpstr>
      <vt:lpstr>Improved performances </vt:lpstr>
      <vt:lpstr>Improved performances </vt:lpstr>
      <vt:lpstr>Improved performances </vt:lpstr>
      <vt:lpstr>Kinematic distribution,  from J/ψ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advanced Si pixel sensor  and  the Korean detector  for an EIC experiment</dc:title>
  <dc:creator>Kwon Youngil</dc:creator>
  <cp:lastModifiedBy>Kwon Youngil</cp:lastModifiedBy>
  <cp:revision>121</cp:revision>
  <dcterms:created xsi:type="dcterms:W3CDTF">2023-04-15T14:24:21Z</dcterms:created>
  <dcterms:modified xsi:type="dcterms:W3CDTF">2023-05-25T09:05:42Z</dcterms:modified>
</cp:coreProperties>
</file>