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347" r:id="rId3"/>
    <p:sldId id="346" r:id="rId4"/>
    <p:sldId id="348" r:id="rId5"/>
    <p:sldId id="349" r:id="rId6"/>
    <p:sldId id="350" r:id="rId7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6600"/>
    <a:srgbClr val="003300"/>
    <a:srgbClr val="0000FF"/>
    <a:srgbClr val="000066"/>
    <a:srgbClr val="0066FF"/>
    <a:srgbClr val="0000CC"/>
    <a:srgbClr val="CC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692C0-4117-4604-BD78-D23AA0F806B6}" type="datetimeFigureOut">
              <a:rPr kumimoji="1" lang="ja-JP" altLang="en-US" smtClean="0"/>
              <a:pPr/>
              <a:t>2023/6/29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7F916-88CD-448D-8A7C-388835408D4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8436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1B492D-83BF-4E97-A075-BEA4E5D85404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9728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641FF2-CCBC-48B8-A8F6-F73D4839B5AE}" type="slidenum">
              <a:rPr lang="ja-JP" altLang="en-US" sz="1100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ja-JP" altLang="en-US" sz="1100"/>
          </a:p>
        </p:txBody>
      </p:sp>
    </p:spTree>
    <p:extLst>
      <p:ext uri="{BB962C8B-B14F-4D97-AF65-F5344CB8AC3E}">
        <p14:creationId xmlns="" xmlns:p14="http://schemas.microsoft.com/office/powerpoint/2010/main" val="3738148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9728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641FF2-CCBC-48B8-A8F6-F73D4839B5AE}" type="slidenum">
              <a:rPr lang="ja-JP" altLang="en-US" sz="1100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ja-JP" altLang="en-US" sz="1100"/>
          </a:p>
        </p:txBody>
      </p:sp>
    </p:spTree>
    <p:extLst>
      <p:ext uri="{BB962C8B-B14F-4D97-AF65-F5344CB8AC3E}">
        <p14:creationId xmlns="" xmlns:p14="http://schemas.microsoft.com/office/powerpoint/2010/main" val="3738148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9728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641FF2-CCBC-48B8-A8F6-F73D4839B5AE}" type="slidenum">
              <a:rPr lang="ja-JP" altLang="en-US" sz="1100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ja-JP" altLang="en-US" sz="1100"/>
          </a:p>
        </p:txBody>
      </p:sp>
    </p:spTree>
    <p:extLst>
      <p:ext uri="{BB962C8B-B14F-4D97-AF65-F5344CB8AC3E}">
        <p14:creationId xmlns="" xmlns:p14="http://schemas.microsoft.com/office/powerpoint/2010/main" val="3738148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9728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641FF2-CCBC-48B8-A8F6-F73D4839B5AE}" type="slidenum">
              <a:rPr lang="ja-JP" altLang="en-US" sz="1100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ja-JP" altLang="en-US" sz="1100"/>
          </a:p>
        </p:txBody>
      </p:sp>
    </p:spTree>
    <p:extLst>
      <p:ext uri="{BB962C8B-B14F-4D97-AF65-F5344CB8AC3E}">
        <p14:creationId xmlns="" xmlns:p14="http://schemas.microsoft.com/office/powerpoint/2010/main" val="3738148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9728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641FF2-CCBC-48B8-A8F6-F73D4839B5AE}" type="slidenum">
              <a:rPr lang="ja-JP" altLang="en-US" sz="1100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ja-JP" altLang="en-US" sz="1100"/>
          </a:p>
        </p:txBody>
      </p:sp>
    </p:spTree>
    <p:extLst>
      <p:ext uri="{BB962C8B-B14F-4D97-AF65-F5344CB8AC3E}">
        <p14:creationId xmlns="" xmlns:p14="http://schemas.microsoft.com/office/powerpoint/2010/main" val="3738148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0E33-491C-4A26-9D09-C0B51270DCD1}" type="datetimeFigureOut">
              <a:rPr kumimoji="1" lang="ja-JP" altLang="en-US" smtClean="0"/>
              <a:pPr/>
              <a:t>2023/6/29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DC26-A2E5-40E2-A742-FE2AD63F7F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0E33-491C-4A26-9D09-C0B51270DCD1}" type="datetimeFigureOut">
              <a:rPr kumimoji="1" lang="ja-JP" altLang="en-US" smtClean="0"/>
              <a:pPr/>
              <a:t>2023/6/29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DC26-A2E5-40E2-A742-FE2AD63F7F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0E33-491C-4A26-9D09-C0B51270DCD1}" type="datetimeFigureOut">
              <a:rPr kumimoji="1" lang="ja-JP" altLang="en-US" smtClean="0"/>
              <a:pPr/>
              <a:t>2023/6/29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DC26-A2E5-40E2-A742-FE2AD63F7F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0E33-491C-4A26-9D09-C0B51270DCD1}" type="datetimeFigureOut">
              <a:rPr kumimoji="1" lang="ja-JP" altLang="en-US" smtClean="0"/>
              <a:pPr/>
              <a:t>2023/6/29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DC26-A2E5-40E2-A742-FE2AD63F7F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0E33-491C-4A26-9D09-C0B51270DCD1}" type="datetimeFigureOut">
              <a:rPr kumimoji="1" lang="ja-JP" altLang="en-US" smtClean="0"/>
              <a:pPr/>
              <a:t>2023/6/29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DC26-A2E5-40E2-A742-FE2AD63F7F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0E33-491C-4A26-9D09-C0B51270DCD1}" type="datetimeFigureOut">
              <a:rPr kumimoji="1" lang="ja-JP" altLang="en-US" smtClean="0"/>
              <a:pPr/>
              <a:t>2023/6/29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DC26-A2E5-40E2-A742-FE2AD63F7F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0E33-491C-4A26-9D09-C0B51270DCD1}" type="datetimeFigureOut">
              <a:rPr kumimoji="1" lang="ja-JP" altLang="en-US" smtClean="0"/>
              <a:pPr/>
              <a:t>2023/6/29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DC26-A2E5-40E2-A742-FE2AD63F7F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0E33-491C-4A26-9D09-C0B51270DCD1}" type="datetimeFigureOut">
              <a:rPr kumimoji="1" lang="ja-JP" altLang="en-US" smtClean="0"/>
              <a:pPr/>
              <a:t>2023/6/29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DC26-A2E5-40E2-A742-FE2AD63F7F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0E33-491C-4A26-9D09-C0B51270DCD1}" type="datetimeFigureOut">
              <a:rPr kumimoji="1" lang="ja-JP" altLang="en-US" smtClean="0"/>
              <a:pPr/>
              <a:t>2023/6/29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DC26-A2E5-40E2-A742-FE2AD63F7F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0E33-491C-4A26-9D09-C0B51270DCD1}" type="datetimeFigureOut">
              <a:rPr kumimoji="1" lang="ja-JP" altLang="en-US" smtClean="0"/>
              <a:pPr/>
              <a:t>2023/6/29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DC26-A2E5-40E2-A742-FE2AD63F7F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0E33-491C-4A26-9D09-C0B51270DCD1}" type="datetimeFigureOut">
              <a:rPr kumimoji="1" lang="ja-JP" altLang="en-US" smtClean="0"/>
              <a:pPr/>
              <a:t>2023/6/29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DC26-A2E5-40E2-A742-FE2AD63F7F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B0E33-491C-4A26-9D09-C0B51270DCD1}" type="datetimeFigureOut">
              <a:rPr kumimoji="1" lang="ja-JP" altLang="en-US" smtClean="0"/>
              <a:pPr/>
              <a:t>2023/6/29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DC26-A2E5-40E2-A742-FE2AD63F7F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6072188"/>
            <a:ext cx="9144000" cy="785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2051" name="タイトル 1"/>
          <p:cNvSpPr>
            <a:spLocks noGrp="1"/>
          </p:cNvSpPr>
          <p:nvPr>
            <p:ph type="ctrTitle"/>
          </p:nvPr>
        </p:nvSpPr>
        <p:spPr>
          <a:xfrm>
            <a:off x="412383" y="2485477"/>
            <a:ext cx="8182048" cy="861774"/>
          </a:xfrm>
        </p:spPr>
        <p:txBody>
          <a:bodyPr wrap="none">
            <a:spAutoFit/>
          </a:bodyPr>
          <a:lstStyle/>
          <a:p>
            <a:pPr>
              <a:lnSpc>
                <a:spcPts val="6000"/>
              </a:lnSpc>
            </a:pPr>
            <a:r>
              <a:rPr lang="en-US" altLang="ja-JP" sz="4800" b="1" dirty="0"/>
              <a:t>The </a:t>
            </a:r>
            <a:r>
              <a:rPr lang="en-US" altLang="ja-JP" sz="4800" b="1" dirty="0" smtClean="0"/>
              <a:t>2nd irradiation </a:t>
            </a:r>
            <a:r>
              <a:rPr lang="en-US" altLang="ja-JP" sz="4800" b="1" dirty="0"/>
              <a:t>test</a:t>
            </a:r>
            <a:r>
              <a:rPr lang="ja-JP" altLang="en-US" sz="4800" b="1" dirty="0"/>
              <a:t> </a:t>
            </a:r>
            <a:r>
              <a:rPr lang="en-US" altLang="ja-JP" sz="4800" b="1" dirty="0"/>
              <a:t>in</a:t>
            </a:r>
            <a:r>
              <a:rPr lang="ja-JP" altLang="en-US" sz="4800" b="1" dirty="0"/>
              <a:t> </a:t>
            </a:r>
            <a:r>
              <a:rPr lang="en-US" altLang="ja-JP" sz="4800" b="1" dirty="0" smtClean="0"/>
              <a:t>2023</a:t>
            </a:r>
            <a:endParaRPr lang="ja-JP" altLang="en-US" sz="4800" b="1" dirty="0">
              <a:solidFill>
                <a:srgbClr val="0000CC"/>
              </a:solidFill>
              <a:latin typeface="Calibri" pitchFamily="34" charset="0"/>
            </a:endParaRPr>
          </a:p>
        </p:txBody>
      </p:sp>
      <p:sp>
        <p:nvSpPr>
          <p:cNvPr id="2052" name="サブタイトル 2"/>
          <p:cNvSpPr>
            <a:spLocks noGrp="1"/>
          </p:cNvSpPr>
          <p:nvPr>
            <p:ph type="subTitle" idx="1"/>
          </p:nvPr>
        </p:nvSpPr>
        <p:spPr>
          <a:xfrm>
            <a:off x="3054350" y="4624388"/>
            <a:ext cx="2894013" cy="708025"/>
          </a:xfrm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ja-JP" sz="4000" dirty="0">
                <a:solidFill>
                  <a:schemeClr val="tx1"/>
                </a:solidFill>
                <a:latin typeface="Calibri" pitchFamily="34" charset="0"/>
              </a:rPr>
              <a:t>Motoi INABA</a:t>
            </a:r>
          </a:p>
        </p:txBody>
      </p:sp>
      <p:pic>
        <p:nvPicPr>
          <p:cNvPr id="2053" name="Picture 4" descr="C:\Jura_HDH\TCT_NTUT\ロゴ\NTU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8" y="6118225"/>
            <a:ext cx="669925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サブタイトル 2"/>
          <p:cNvSpPr txBox="1">
            <a:spLocks/>
          </p:cNvSpPr>
          <p:nvPr/>
        </p:nvSpPr>
        <p:spPr bwMode="auto">
          <a:xfrm>
            <a:off x="720725" y="6429375"/>
            <a:ext cx="8351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ja-JP" dirty="0">
                <a:latin typeface="Calibri" pitchFamily="34" charset="0"/>
                <a:ea typeface="+mn-ea"/>
              </a:rPr>
              <a:t>National University Corporation for the hearing impaired and visually impaired in Japan.</a:t>
            </a:r>
          </a:p>
        </p:txBody>
      </p:sp>
      <p:sp>
        <p:nvSpPr>
          <p:cNvPr id="6" name="サブタイトル 2"/>
          <p:cNvSpPr txBox="1">
            <a:spLocks/>
          </p:cNvSpPr>
          <p:nvPr/>
        </p:nvSpPr>
        <p:spPr bwMode="auto">
          <a:xfrm>
            <a:off x="714375" y="6083300"/>
            <a:ext cx="8386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Tsukuba University of Technology, Faculty of Industrial Technology.</a:t>
            </a:r>
            <a:endParaRPr lang="ja-JP" altLang="en-US" sz="2400" dirty="0">
              <a:latin typeface="Calibri" pitchFamily="34" charset="0"/>
              <a:ea typeface="+mn-ea"/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 bwMode="auto">
          <a:xfrm>
            <a:off x="2878421" y="3986213"/>
            <a:ext cx="29851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ja-JP" sz="2800" dirty="0" smtClean="0">
                <a:latin typeface="Calibri" pitchFamily="34" charset="0"/>
                <a:ea typeface="+mn-ea"/>
              </a:rPr>
              <a:t>29th </a:t>
            </a:r>
            <a:r>
              <a:rPr lang="en-US" altLang="ja-JP" sz="2800" dirty="0">
                <a:latin typeface="Calibri" pitchFamily="34" charset="0"/>
                <a:ea typeface="+mn-ea"/>
              </a:rPr>
              <a:t>of </a:t>
            </a:r>
            <a:r>
              <a:rPr lang="en-US" altLang="ja-JP" sz="2800" dirty="0" smtClean="0">
                <a:latin typeface="Calibri" pitchFamily="34" charset="0"/>
                <a:ea typeface="+mn-ea"/>
              </a:rPr>
              <a:t>June,</a:t>
            </a:r>
            <a:r>
              <a:rPr lang="ja-JP" altLang="en-US" sz="2800" dirty="0" smtClean="0">
                <a:latin typeface="Calibri" pitchFamily="34" charset="0"/>
                <a:ea typeface="+mn-ea"/>
              </a:rPr>
              <a:t> </a:t>
            </a:r>
            <a:r>
              <a:rPr lang="en-US" altLang="ja-JP" sz="2800" dirty="0">
                <a:latin typeface="Calibri" pitchFamily="34" charset="0"/>
                <a:ea typeface="+mn-ea"/>
              </a:rPr>
              <a:t>2023.</a:t>
            </a:r>
            <a:endParaRPr lang="ja-JP" altLang="en-US" sz="2800" dirty="0">
              <a:latin typeface="Calibri" pitchFamily="34" charset="0"/>
              <a:ea typeface="+mn-ea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 bwMode="auto">
          <a:xfrm>
            <a:off x="3008711" y="5405438"/>
            <a:ext cx="30754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ja-JP" sz="2000" dirty="0">
                <a:latin typeface="Calibri" pitchFamily="34" charset="0"/>
                <a:ea typeface="+mn-ea"/>
              </a:rPr>
              <a:t>for the ALICE collaboration</a:t>
            </a:r>
            <a:endParaRPr lang="ja-JP" altLang="en-US" sz="2000" dirty="0"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-1"/>
            <a:ext cx="9144000" cy="7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75" name="タイトル 1"/>
          <p:cNvSpPr>
            <a:spLocks noGrp="1"/>
          </p:cNvSpPr>
          <p:nvPr>
            <p:ph type="ctrTitle"/>
          </p:nvPr>
        </p:nvSpPr>
        <p:spPr>
          <a:xfrm>
            <a:off x="68263" y="69"/>
            <a:ext cx="2219325" cy="707886"/>
          </a:xfrm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ja-JP" sz="4000" b="1" dirty="0" smtClean="0">
                <a:solidFill>
                  <a:srgbClr val="000066"/>
                </a:solidFill>
              </a:rPr>
              <a:t>Overview</a:t>
            </a:r>
            <a:endParaRPr lang="ja-JP" altLang="en-US" sz="4000" b="1" dirty="0">
              <a:solidFill>
                <a:srgbClr val="000066"/>
              </a:solidFill>
            </a:endParaRPr>
          </a:p>
        </p:txBody>
      </p:sp>
      <p:sp>
        <p:nvSpPr>
          <p:cNvPr id="5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70" y="799544"/>
            <a:ext cx="787139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/>
              <a:t>Date</a:t>
            </a:r>
            <a:endParaRPr lang="en-US" altLang="ja-JP" sz="2400" b="1" dirty="0">
              <a:latin typeface="Calibri" pitchFamily="34" charset="0"/>
            </a:endParaRPr>
          </a:p>
        </p:txBody>
      </p:sp>
      <p:sp>
        <p:nvSpPr>
          <p:cNvPr id="2" name="スライド番号プレースホルダ 10">
            <a:extLst>
              <a:ext uri="{FF2B5EF4-FFF2-40B4-BE49-F238E27FC236}">
                <a16:creationId xmlns="" xmlns:a16="http://schemas.microsoft.com/office/drawing/2014/main" id="{E7612208-34D4-FC37-F967-3BB367A26451}"/>
              </a:ext>
            </a:extLst>
          </p:cNvPr>
          <p:cNvSpPr txBox="1">
            <a:spLocks/>
          </p:cNvSpPr>
          <p:nvPr/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</a:rPr>
              <a:t>P.</a:t>
            </a:r>
            <a:fld id="{73727129-9A6D-4A38-9AE6-47A514B21AE5}" type="slidenum">
              <a:rPr lang="ja-JP" altLang="en-US" sz="160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r>
              <a:rPr lang="ja-JP" altLang="en-US" sz="1600" dirty="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</a:rPr>
              <a:t> </a:t>
            </a:r>
            <a:r>
              <a:rPr lang="en-US" altLang="ja-JP" sz="1600" dirty="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</a:rPr>
              <a:t>of 5</a:t>
            </a:r>
            <a:endParaRPr lang="ja-JP" altLang="en-US" sz="1600" dirty="0">
              <a:solidFill>
                <a:schemeClr val="tx1">
                  <a:tint val="75000"/>
                </a:schemeClr>
              </a:solidFill>
              <a:latin typeface="Calibri" pitchFamily="34" charset="0"/>
              <a:ea typeface="+mn-ea"/>
            </a:endParaRPr>
          </a:p>
        </p:txBody>
      </p:sp>
      <p:sp>
        <p:nvSpPr>
          <p:cNvPr id="6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268760"/>
            <a:ext cx="33848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/>
              <a:t>6th and 7th of July, 2023.</a:t>
            </a:r>
            <a:endParaRPr lang="en-US" altLang="ja-JP" sz="2400" b="1" dirty="0">
              <a:latin typeface="Calibri" pitchFamily="34" charset="0"/>
            </a:endParaRPr>
          </a:p>
        </p:txBody>
      </p:sp>
      <p:sp>
        <p:nvSpPr>
          <p:cNvPr id="7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70" y="1844824"/>
            <a:ext cx="859531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/>
              <a:t>Place</a:t>
            </a:r>
            <a:endParaRPr lang="en-US" altLang="ja-JP" sz="2400" b="1" dirty="0">
              <a:latin typeface="Calibri" pitchFamily="34" charset="0"/>
            </a:endParaRPr>
          </a:p>
        </p:txBody>
      </p:sp>
      <p:sp>
        <p:nvSpPr>
          <p:cNvPr id="9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2314040"/>
            <a:ext cx="16686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/>
              <a:t>Riken RANS</a:t>
            </a:r>
            <a:endParaRPr lang="en-US" altLang="ja-JP" sz="2400" b="1" dirty="0">
              <a:latin typeface="Calibri" pitchFamily="34" charset="0"/>
            </a:endParaRPr>
          </a:p>
        </p:txBody>
      </p:sp>
      <p:sp>
        <p:nvSpPr>
          <p:cNvPr id="10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70" y="2959784"/>
            <a:ext cx="1168333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/>
              <a:t>Sensors</a:t>
            </a:r>
            <a:endParaRPr lang="en-US" altLang="ja-JP" sz="2400" b="1" dirty="0">
              <a:latin typeface="Calibri" pitchFamily="34" charset="0"/>
            </a:endParaRPr>
          </a:p>
        </p:txBody>
      </p:sp>
      <p:sp>
        <p:nvSpPr>
          <p:cNvPr id="11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3429000"/>
            <a:ext cx="269644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/>
              <a:t>P-type monitor PD,</a:t>
            </a:r>
          </a:p>
          <a:p>
            <a:pPr marL="285750" indent="-285750"/>
            <a:r>
              <a:rPr kumimoji="1" lang="en-US" altLang="ja-JP" sz="2400" b="1" dirty="0" smtClean="0"/>
              <a:t>P-type 1x1 baby,</a:t>
            </a:r>
          </a:p>
          <a:p>
            <a:pPr marL="285750" indent="-285750"/>
            <a:r>
              <a:rPr lang="en-US" altLang="ja-JP" sz="2400" b="1" dirty="0" smtClean="0"/>
              <a:t>P-type 2x2 baby,</a:t>
            </a:r>
          </a:p>
          <a:p>
            <a:pPr marL="285750" indent="-285750"/>
            <a:r>
              <a:rPr lang="en-US" altLang="ja-JP" sz="2400" b="1" dirty="0" smtClean="0">
                <a:solidFill>
                  <a:srgbClr val="FF0000"/>
                </a:solidFill>
              </a:rPr>
              <a:t>P-type main sensor.</a:t>
            </a:r>
            <a:endParaRPr lang="en-US" altLang="ja-JP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70" y="5157192"/>
            <a:ext cx="3284104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/>
              <a:t>Member (from Tsukuba)</a:t>
            </a:r>
            <a:endParaRPr lang="en-US" altLang="ja-JP" sz="2400" b="1" dirty="0">
              <a:latin typeface="Calibri" pitchFamily="34" charset="0"/>
            </a:endParaRPr>
          </a:p>
        </p:txBody>
      </p:sp>
      <p:sp>
        <p:nvSpPr>
          <p:cNvPr id="13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626408"/>
            <a:ext cx="83441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lang="ja-JP" altLang="en-US" sz="2400" b="1" dirty="0" smtClean="0"/>
              <a:t>犬飼　泰地 </a:t>
            </a:r>
            <a:r>
              <a:rPr lang="en-US" altLang="ja-JP" sz="2400" b="1" dirty="0" smtClean="0"/>
              <a:t>(</a:t>
            </a:r>
            <a:r>
              <a:rPr lang="en-US" altLang="ja-JP" sz="2400" b="1" dirty="0" err="1" smtClean="0"/>
              <a:t>Taichi</a:t>
            </a:r>
            <a:r>
              <a:rPr lang="en-US" altLang="ja-JP" sz="2400" b="1" dirty="0" smtClean="0"/>
              <a:t> </a:t>
            </a:r>
            <a:r>
              <a:rPr lang="en-US" altLang="ja-JP" sz="2400" b="1" dirty="0" err="1" smtClean="0"/>
              <a:t>Inukai</a:t>
            </a:r>
            <a:r>
              <a:rPr lang="en-US" altLang="ja-JP" sz="2400" b="1" dirty="0" smtClean="0"/>
              <a:t>), </a:t>
            </a:r>
            <a:r>
              <a:rPr lang="ja-JP" altLang="en-US" sz="2400" b="1" dirty="0" smtClean="0"/>
              <a:t>奥井</a:t>
            </a:r>
            <a:r>
              <a:rPr lang="ja-JP" altLang="en-US" sz="2400" b="1" dirty="0" smtClean="0"/>
              <a:t>　渓太 </a:t>
            </a:r>
            <a:r>
              <a:rPr lang="en-US" altLang="ja-JP" sz="2400" b="1" dirty="0" smtClean="0"/>
              <a:t>(Keita </a:t>
            </a:r>
            <a:r>
              <a:rPr lang="en-US" altLang="ja-JP" sz="2400" b="1" dirty="0" err="1" smtClean="0"/>
              <a:t>Okui</a:t>
            </a:r>
            <a:r>
              <a:rPr lang="en-US" altLang="ja-JP" sz="2400" b="1" dirty="0" smtClean="0"/>
              <a:t>),</a:t>
            </a:r>
            <a:endParaRPr lang="en-US" altLang="ja-JP" sz="2400" b="1" dirty="0" smtClean="0"/>
          </a:p>
          <a:p>
            <a:pPr marL="285750" indent="-285750"/>
            <a:r>
              <a:rPr lang="ja-JP" altLang="en-US" sz="2400" b="1" dirty="0" smtClean="0"/>
              <a:t>伊東　昴 </a:t>
            </a:r>
            <a:r>
              <a:rPr lang="en-US" altLang="ja-JP" sz="2400" b="1" dirty="0" smtClean="0"/>
              <a:t>(Subaru Ito</a:t>
            </a:r>
            <a:r>
              <a:rPr lang="en-US" altLang="ja-JP" sz="2400" b="1" dirty="0" smtClean="0"/>
              <a:t>), </a:t>
            </a:r>
            <a:r>
              <a:rPr lang="ja-JP" altLang="en-US" sz="2400" b="1" dirty="0" smtClean="0"/>
              <a:t>依田</a:t>
            </a:r>
            <a:r>
              <a:rPr lang="ja-JP" altLang="en-US" sz="2400" b="1" dirty="0" smtClean="0"/>
              <a:t>　浩志郎 </a:t>
            </a:r>
            <a:r>
              <a:rPr lang="en-US" altLang="ja-JP" sz="2400" b="1" dirty="0" smtClean="0"/>
              <a:t>(</a:t>
            </a:r>
            <a:r>
              <a:rPr lang="en-US" altLang="ja-JP" sz="2400" b="1" dirty="0" err="1" smtClean="0"/>
              <a:t>Kohsirou</a:t>
            </a:r>
            <a:r>
              <a:rPr lang="en-US" altLang="ja-JP" sz="2400" b="1" dirty="0" smtClean="0"/>
              <a:t> Yoda</a:t>
            </a:r>
            <a:r>
              <a:rPr lang="en-US" altLang="ja-JP" sz="2400" b="1" dirty="0" smtClean="0"/>
              <a:t>),</a:t>
            </a:r>
            <a:endParaRPr lang="en-US" altLang="ja-JP" sz="2400" b="1" dirty="0" smtClean="0"/>
          </a:p>
          <a:p>
            <a:pPr marL="285750" indent="-285750"/>
            <a:r>
              <a:rPr lang="en-US" altLang="ja-JP" sz="2400" b="1" dirty="0" err="1" smtClean="0"/>
              <a:t>Jonghan</a:t>
            </a:r>
            <a:r>
              <a:rPr lang="en-US" altLang="ja-JP" sz="2400" b="1" dirty="0" smtClean="0"/>
              <a:t> </a:t>
            </a:r>
            <a:r>
              <a:rPr lang="en-US" altLang="ja-JP" sz="2400" b="1" dirty="0" smtClean="0"/>
              <a:t>Park, </a:t>
            </a:r>
            <a:r>
              <a:rPr lang="ja-JP" altLang="en-US" sz="2400" b="1" dirty="0" smtClean="0"/>
              <a:t>中條 </a:t>
            </a:r>
            <a:r>
              <a:rPr lang="ja-JP" altLang="en-US" sz="2400" b="1" dirty="0" smtClean="0"/>
              <a:t>達也 </a:t>
            </a:r>
            <a:r>
              <a:rPr lang="en-US" altLang="ja-JP" sz="2400" b="1" dirty="0" smtClean="0"/>
              <a:t>(Tatsuya </a:t>
            </a:r>
            <a:r>
              <a:rPr lang="en-US" altLang="ja-JP" sz="2400" b="1" dirty="0" err="1" smtClean="0"/>
              <a:t>Chujo</a:t>
            </a:r>
            <a:r>
              <a:rPr lang="en-US" altLang="ja-JP" sz="2400" b="1" dirty="0" smtClean="0"/>
              <a:t>), </a:t>
            </a:r>
            <a:r>
              <a:rPr lang="ja-JP" altLang="en-US" sz="2400" b="1" dirty="0" smtClean="0"/>
              <a:t>稲葉 </a:t>
            </a:r>
            <a:r>
              <a:rPr lang="ja-JP" altLang="en-US" sz="2400" b="1" dirty="0" smtClean="0"/>
              <a:t>基 </a:t>
            </a:r>
            <a:r>
              <a:rPr lang="en-US" altLang="ja-JP" sz="2400" b="1" dirty="0" smtClean="0"/>
              <a:t>(Motoi </a:t>
            </a:r>
            <a:r>
              <a:rPr lang="en-US" altLang="ja-JP" sz="2400" b="1" dirty="0" err="1" smtClean="0"/>
              <a:t>Inaba</a:t>
            </a:r>
            <a:r>
              <a:rPr lang="en-US" altLang="ja-JP" sz="2400" b="1" dirty="0" smtClean="0"/>
              <a:t>)</a:t>
            </a:r>
            <a:endParaRPr lang="en-US" altLang="ja-JP" sz="2400" b="1" dirty="0">
              <a:latin typeface="Calibri" pitchFamily="34" charset="0"/>
            </a:endParaRPr>
          </a:p>
        </p:txBody>
      </p:sp>
      <p:sp>
        <p:nvSpPr>
          <p:cNvPr id="14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184" y="3645024"/>
            <a:ext cx="242233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/>
              <a:t>No n-type sensor,</a:t>
            </a:r>
          </a:p>
          <a:p>
            <a:pPr marL="285750" indent="-285750"/>
            <a:r>
              <a:rPr lang="en-US" altLang="ja-JP" sz="2400" b="1" dirty="0" smtClean="0">
                <a:latin typeface="Calibri" pitchFamily="34" charset="0"/>
              </a:rPr>
              <a:t>No LDO this time.</a:t>
            </a:r>
            <a:endParaRPr lang="en-US" altLang="ja-JP" sz="2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538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角丸四角形吹き出し 42"/>
          <p:cNvSpPr/>
          <p:nvPr/>
        </p:nvSpPr>
        <p:spPr>
          <a:xfrm>
            <a:off x="179512" y="5373216"/>
            <a:ext cx="4536504" cy="504056"/>
          </a:xfrm>
          <a:prstGeom prst="wedgeRoundRectCallout">
            <a:avLst>
              <a:gd name="adj1" fmla="val 31336"/>
              <a:gd name="adj2" fmla="val -137316"/>
              <a:gd name="adj3" fmla="val 16667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-1"/>
            <a:ext cx="9144000" cy="7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75" name="タイトル 1"/>
          <p:cNvSpPr>
            <a:spLocks noGrp="1"/>
          </p:cNvSpPr>
          <p:nvPr>
            <p:ph type="ctrTitle"/>
          </p:nvPr>
        </p:nvSpPr>
        <p:spPr>
          <a:xfrm>
            <a:off x="68263" y="69"/>
            <a:ext cx="2807179" cy="707886"/>
          </a:xfrm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ja-JP" sz="4000" b="1" dirty="0" smtClean="0">
                <a:solidFill>
                  <a:srgbClr val="000066"/>
                </a:solidFill>
              </a:rPr>
              <a:t>Schedule (1)</a:t>
            </a:r>
            <a:endParaRPr lang="ja-JP" altLang="en-US" sz="4000" b="1" dirty="0">
              <a:solidFill>
                <a:srgbClr val="000066"/>
              </a:solidFill>
            </a:endParaRPr>
          </a:p>
        </p:txBody>
      </p:sp>
      <p:sp>
        <p:nvSpPr>
          <p:cNvPr id="5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70" y="799544"/>
            <a:ext cx="2336473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lang="en-US" altLang="ja-JP" sz="2400" b="1" dirty="0" smtClean="0"/>
              <a:t>6th of July, 2023.</a:t>
            </a:r>
            <a:endParaRPr lang="en-US" altLang="ja-JP" sz="2400" b="1" dirty="0">
              <a:latin typeface="Calibri" pitchFamily="34" charset="0"/>
            </a:endParaRPr>
          </a:p>
        </p:txBody>
      </p:sp>
      <p:sp>
        <p:nvSpPr>
          <p:cNvPr id="2" name="スライド番号プレースホルダ 10">
            <a:extLst>
              <a:ext uri="{FF2B5EF4-FFF2-40B4-BE49-F238E27FC236}">
                <a16:creationId xmlns="" xmlns:a16="http://schemas.microsoft.com/office/drawing/2014/main" id="{E7612208-34D4-FC37-F967-3BB367A26451}"/>
              </a:ext>
            </a:extLst>
          </p:cNvPr>
          <p:cNvSpPr txBox="1">
            <a:spLocks/>
          </p:cNvSpPr>
          <p:nvPr/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</a:rPr>
              <a:t>P.</a:t>
            </a:r>
            <a:fld id="{73727129-9A6D-4A38-9AE6-47A514B21AE5}" type="slidenum">
              <a:rPr lang="ja-JP" altLang="en-US" sz="160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r>
              <a:rPr lang="ja-JP" altLang="en-US" sz="1600" dirty="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</a:rPr>
              <a:t> </a:t>
            </a:r>
            <a:r>
              <a:rPr lang="en-US" altLang="ja-JP" sz="1600" dirty="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</a:rPr>
              <a:t>of 5</a:t>
            </a:r>
            <a:endParaRPr lang="ja-JP" altLang="en-US" sz="1600" dirty="0">
              <a:solidFill>
                <a:schemeClr val="tx1">
                  <a:tint val="75000"/>
                </a:schemeClr>
              </a:solidFill>
              <a:latin typeface="Calibri" pitchFamily="34" charset="0"/>
              <a:ea typeface="+mn-ea"/>
            </a:endParaRPr>
          </a:p>
        </p:txBody>
      </p:sp>
      <p:sp>
        <p:nvSpPr>
          <p:cNvPr id="6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340768"/>
            <a:ext cx="8643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/>
              <a:t>8 AM</a:t>
            </a:r>
            <a:endParaRPr lang="en-US" altLang="ja-JP" sz="2400" b="1" dirty="0">
              <a:latin typeface="Calibri" pitchFamily="34" charset="0"/>
            </a:endParaRPr>
          </a:p>
        </p:txBody>
      </p:sp>
      <p:sp>
        <p:nvSpPr>
          <p:cNvPr id="12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824" y="1340768"/>
            <a:ext cx="1019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/>
              <a:t>12 PM</a:t>
            </a:r>
            <a:endParaRPr lang="en-US" altLang="ja-JP" sz="2400" b="1" dirty="0">
              <a:latin typeface="Calibri" pitchFamily="34" charset="0"/>
            </a:endParaRPr>
          </a:p>
        </p:txBody>
      </p:sp>
      <p:sp>
        <p:nvSpPr>
          <p:cNvPr id="13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248" y="1340768"/>
            <a:ext cx="8418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/>
              <a:t>5 PM</a:t>
            </a:r>
            <a:endParaRPr lang="en-US" altLang="ja-JP" sz="2400" b="1" dirty="0">
              <a:latin typeface="Calibri" pitchFamily="34" charset="0"/>
            </a:endParaRPr>
          </a:p>
        </p:txBody>
      </p:sp>
      <p:sp>
        <p:nvSpPr>
          <p:cNvPr id="14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2400" y="1340768"/>
            <a:ext cx="8418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/>
              <a:t>8 PM</a:t>
            </a:r>
            <a:endParaRPr lang="en-US" altLang="ja-JP" sz="2400" b="1" dirty="0">
              <a:latin typeface="Calibri" pitchFamily="34" charset="0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395536" y="2006092"/>
            <a:ext cx="7200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1772816"/>
            <a:ext cx="59141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>
                <a:solidFill>
                  <a:srgbClr val="0000FF"/>
                </a:solidFill>
              </a:rPr>
              <a:t>Preparation of the measurement system (1h)</a:t>
            </a:r>
            <a:endParaRPr lang="en-US" altLang="ja-JP" sz="24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395536" y="2420888"/>
            <a:ext cx="720000" cy="0"/>
          </a:xfrm>
          <a:prstGeom prst="straightConnector1">
            <a:avLst/>
          </a:prstGeom>
          <a:ln w="38100">
            <a:solidFill>
              <a:srgbClr val="00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2187612"/>
            <a:ext cx="46681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>
                <a:solidFill>
                  <a:srgbClr val="003300"/>
                </a:solidFill>
              </a:rPr>
              <a:t>Preparation of </a:t>
            </a:r>
            <a:r>
              <a:rPr lang="en-US" altLang="ja-JP" sz="2400" b="1" dirty="0" smtClean="0">
                <a:solidFill>
                  <a:srgbClr val="003300"/>
                </a:solidFill>
              </a:rPr>
              <a:t>the indium foils</a:t>
            </a:r>
            <a:r>
              <a:rPr kumimoji="1" lang="en-US" altLang="ja-JP" sz="2400" b="1" dirty="0" smtClean="0">
                <a:solidFill>
                  <a:srgbClr val="003300"/>
                </a:solidFill>
              </a:rPr>
              <a:t> (1h)</a:t>
            </a:r>
            <a:endParaRPr lang="en-US" altLang="ja-JP" sz="2400" b="1" dirty="0">
              <a:solidFill>
                <a:srgbClr val="003300"/>
              </a:solidFill>
              <a:latin typeface="Calibri" pitchFamily="34" charset="0"/>
            </a:endParaRPr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1115616" y="2870188"/>
            <a:ext cx="7200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696" y="2636912"/>
            <a:ext cx="30682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>
                <a:solidFill>
                  <a:srgbClr val="0000FF"/>
                </a:solidFill>
              </a:rPr>
              <a:t>Pre-measurement (1h)</a:t>
            </a:r>
            <a:endParaRPr lang="en-US" altLang="ja-JP" sz="24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1835696" y="3302236"/>
            <a:ext cx="72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776" y="3068960"/>
            <a:ext cx="415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>
                <a:solidFill>
                  <a:srgbClr val="FF0000"/>
                </a:solidFill>
              </a:rPr>
              <a:t>1st run with 10% intensity (1h) </a:t>
            </a:r>
            <a:endParaRPr lang="en-US" altLang="ja-JP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27" name="直線矢印コネクタ 26"/>
          <p:cNvCxnSpPr/>
          <p:nvPr/>
        </p:nvCxnSpPr>
        <p:spPr>
          <a:xfrm>
            <a:off x="2555776" y="3787036"/>
            <a:ext cx="7200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856" y="3553760"/>
            <a:ext cx="30265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>
                <a:solidFill>
                  <a:srgbClr val="0000FF"/>
                </a:solidFill>
              </a:rPr>
              <a:t>1st measurement (1h)</a:t>
            </a:r>
            <a:endParaRPr lang="en-US" altLang="ja-JP" sz="24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3275856" y="4238340"/>
            <a:ext cx="72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936" y="4005064"/>
            <a:ext cx="44179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>
                <a:solidFill>
                  <a:srgbClr val="FF0000"/>
                </a:solidFill>
              </a:rPr>
              <a:t>2nd run with 100% intensity (1h) </a:t>
            </a:r>
            <a:endParaRPr lang="en-US" altLang="ja-JP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31" name="直線矢印コネクタ 30"/>
          <p:cNvCxnSpPr/>
          <p:nvPr/>
        </p:nvCxnSpPr>
        <p:spPr>
          <a:xfrm>
            <a:off x="3995936" y="4725144"/>
            <a:ext cx="7200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9398" y="4491868"/>
            <a:ext cx="31037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>
                <a:solidFill>
                  <a:srgbClr val="0000FF"/>
                </a:solidFill>
              </a:rPr>
              <a:t>2nd measurement (1h)</a:t>
            </a:r>
            <a:endParaRPr lang="en-US" altLang="ja-JP" sz="24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4796650" y="5157192"/>
            <a:ext cx="72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2357" y="5211948"/>
            <a:ext cx="33580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>
                <a:solidFill>
                  <a:srgbClr val="FF0000"/>
                </a:solidFill>
              </a:rPr>
              <a:t>3rd, 4th and 5</a:t>
            </a:r>
            <a:r>
              <a:rPr kumimoji="1" lang="en-US" altLang="ja-JP" sz="2400" b="1" baseline="30000" dirty="0" smtClean="0">
                <a:solidFill>
                  <a:srgbClr val="FF0000"/>
                </a:solidFill>
              </a:rPr>
              <a:t>th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 runs (3h)</a:t>
            </a:r>
            <a:endParaRPr lang="en-US" altLang="ja-JP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>
            <a:off x="5652120" y="5157192"/>
            <a:ext cx="72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6516216" y="5157192"/>
            <a:ext cx="72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7308304" y="5788012"/>
            <a:ext cx="1296144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192" y="5860020"/>
            <a:ext cx="25683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>
                <a:solidFill>
                  <a:srgbClr val="0000FF"/>
                </a:solidFill>
              </a:rPr>
              <a:t>Measurement (3h)</a:t>
            </a:r>
            <a:endParaRPr lang="en-US" altLang="ja-JP" sz="24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2555776" y="6485595"/>
            <a:ext cx="4968552" cy="0"/>
          </a:xfrm>
          <a:prstGeom prst="straightConnector1">
            <a:avLst/>
          </a:prstGeom>
          <a:ln w="38100">
            <a:solidFill>
              <a:srgbClr val="00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949280"/>
            <a:ext cx="50195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>
                <a:solidFill>
                  <a:srgbClr val="003300"/>
                </a:solidFill>
              </a:rPr>
              <a:t>Measurement of </a:t>
            </a:r>
            <a:r>
              <a:rPr lang="en-US" altLang="ja-JP" sz="2400" b="1" dirty="0" smtClean="0">
                <a:solidFill>
                  <a:srgbClr val="003300"/>
                </a:solidFill>
              </a:rPr>
              <a:t>the indium foils</a:t>
            </a:r>
            <a:r>
              <a:rPr kumimoji="1" lang="en-US" altLang="ja-JP" sz="2400" b="1" dirty="0" smtClean="0">
                <a:solidFill>
                  <a:srgbClr val="003300"/>
                </a:solidFill>
              </a:rPr>
              <a:t> (? h)</a:t>
            </a:r>
            <a:endParaRPr lang="en-US" altLang="ja-JP" sz="2400" b="1" dirty="0">
              <a:solidFill>
                <a:srgbClr val="003300"/>
              </a:solidFill>
              <a:latin typeface="Calibri" pitchFamily="34" charset="0"/>
            </a:endParaRPr>
          </a:p>
        </p:txBody>
      </p:sp>
      <p:sp>
        <p:nvSpPr>
          <p:cNvPr id="45" name="円/楕円 44"/>
          <p:cNvSpPr/>
          <p:nvPr/>
        </p:nvSpPr>
        <p:spPr>
          <a:xfrm>
            <a:off x="2411760" y="3679528"/>
            <a:ext cx="216024" cy="216024"/>
          </a:xfrm>
          <a:prstGeom prst="ellipse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円/楕円 45"/>
          <p:cNvSpPr/>
          <p:nvPr/>
        </p:nvSpPr>
        <p:spPr>
          <a:xfrm>
            <a:off x="3851920" y="4627258"/>
            <a:ext cx="216024" cy="216024"/>
          </a:xfrm>
          <a:prstGeom prst="ellipse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/楕円 47"/>
          <p:cNvSpPr/>
          <p:nvPr/>
        </p:nvSpPr>
        <p:spPr>
          <a:xfrm>
            <a:off x="7164288" y="5678500"/>
            <a:ext cx="216024" cy="216024"/>
          </a:xfrm>
          <a:prstGeom prst="ellipse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角丸四角形吹き出し 37"/>
          <p:cNvSpPr/>
          <p:nvPr/>
        </p:nvSpPr>
        <p:spPr>
          <a:xfrm>
            <a:off x="179512" y="5373216"/>
            <a:ext cx="4536504" cy="504056"/>
          </a:xfrm>
          <a:prstGeom prst="wedgeRoundRectCallout">
            <a:avLst>
              <a:gd name="adj1" fmla="val -2337"/>
              <a:gd name="adj2" fmla="val -305919"/>
              <a:gd name="adj3" fmla="val 16667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394091"/>
            <a:ext cx="44271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>
                <a:solidFill>
                  <a:srgbClr val="003300"/>
                </a:solidFill>
              </a:rPr>
              <a:t>T</a:t>
            </a:r>
            <a:r>
              <a:rPr lang="en-US" altLang="ja-JP" sz="2400" b="1" dirty="0" smtClean="0">
                <a:solidFill>
                  <a:srgbClr val="003300"/>
                </a:solidFill>
              </a:rPr>
              <a:t>he </a:t>
            </a:r>
            <a:r>
              <a:rPr lang="en-US" altLang="ja-JP" sz="2400" b="1" dirty="0" smtClean="0">
                <a:solidFill>
                  <a:srgbClr val="003300"/>
                </a:solidFill>
              </a:rPr>
              <a:t>indium foils</a:t>
            </a:r>
            <a:r>
              <a:rPr kumimoji="1" lang="en-US" altLang="ja-JP" sz="2400" b="1" dirty="0" smtClean="0">
                <a:solidFill>
                  <a:srgbClr val="003300"/>
                </a:solidFill>
              </a:rPr>
              <a:t> </a:t>
            </a:r>
            <a:r>
              <a:rPr kumimoji="1" lang="en-US" altLang="ja-JP" sz="2400" b="1" dirty="0" smtClean="0">
                <a:solidFill>
                  <a:srgbClr val="003300"/>
                </a:solidFill>
              </a:rPr>
              <a:t>will be removed.</a:t>
            </a:r>
            <a:endParaRPr lang="en-US" altLang="ja-JP" sz="2400" b="1" dirty="0">
              <a:solidFill>
                <a:srgbClr val="003300"/>
              </a:solidFill>
              <a:latin typeface="Calibri" pitchFamily="34" charset="0"/>
            </a:endParaRPr>
          </a:p>
        </p:txBody>
      </p:sp>
      <p:sp>
        <p:nvSpPr>
          <p:cNvPr id="47" name="円/楕円 46"/>
          <p:cNvSpPr/>
          <p:nvPr/>
        </p:nvSpPr>
        <p:spPr>
          <a:xfrm>
            <a:off x="5580112" y="404664"/>
            <a:ext cx="216024" cy="216024"/>
          </a:xfrm>
          <a:prstGeom prst="ellipse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8144" y="260648"/>
            <a:ext cx="19097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/>
              <a:t>Open the box</a:t>
            </a:r>
            <a:endParaRPr lang="en-US" altLang="ja-JP" sz="2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538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-1"/>
            <a:ext cx="9144000" cy="7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75" name="タイトル 1"/>
          <p:cNvSpPr>
            <a:spLocks noGrp="1"/>
          </p:cNvSpPr>
          <p:nvPr>
            <p:ph type="ctrTitle"/>
          </p:nvPr>
        </p:nvSpPr>
        <p:spPr>
          <a:xfrm>
            <a:off x="68263" y="69"/>
            <a:ext cx="2807179" cy="707886"/>
          </a:xfrm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ja-JP" sz="4000" b="1" dirty="0" smtClean="0">
                <a:solidFill>
                  <a:srgbClr val="000066"/>
                </a:solidFill>
              </a:rPr>
              <a:t>Schedule (2)</a:t>
            </a:r>
            <a:endParaRPr lang="ja-JP" altLang="en-US" sz="4000" b="1" dirty="0">
              <a:solidFill>
                <a:srgbClr val="000066"/>
              </a:solidFill>
            </a:endParaRPr>
          </a:p>
        </p:txBody>
      </p:sp>
      <p:sp>
        <p:nvSpPr>
          <p:cNvPr id="5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70" y="799544"/>
            <a:ext cx="2336473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lang="en-US" altLang="ja-JP" sz="2400" b="1" dirty="0" smtClean="0"/>
              <a:t>6th of July, 2023.</a:t>
            </a:r>
            <a:endParaRPr lang="en-US" altLang="ja-JP" sz="2400" b="1" dirty="0">
              <a:latin typeface="Calibri" pitchFamily="34" charset="0"/>
            </a:endParaRPr>
          </a:p>
        </p:txBody>
      </p:sp>
      <p:sp>
        <p:nvSpPr>
          <p:cNvPr id="2" name="スライド番号プレースホルダ 10">
            <a:extLst>
              <a:ext uri="{FF2B5EF4-FFF2-40B4-BE49-F238E27FC236}">
                <a16:creationId xmlns="" xmlns:a16="http://schemas.microsoft.com/office/drawing/2014/main" id="{E7612208-34D4-FC37-F967-3BB367A26451}"/>
              </a:ext>
            </a:extLst>
          </p:cNvPr>
          <p:cNvSpPr txBox="1">
            <a:spLocks/>
          </p:cNvSpPr>
          <p:nvPr/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</a:rPr>
              <a:t>P.</a:t>
            </a:r>
            <a:fld id="{73727129-9A6D-4A38-9AE6-47A514B21AE5}" type="slidenum">
              <a:rPr lang="ja-JP" altLang="en-US" sz="160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r>
              <a:rPr lang="ja-JP" altLang="en-US" sz="1600" dirty="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</a:rPr>
              <a:t> </a:t>
            </a:r>
            <a:r>
              <a:rPr lang="en-US" altLang="ja-JP" sz="1600" dirty="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</a:rPr>
              <a:t>of 5</a:t>
            </a:r>
            <a:endParaRPr lang="ja-JP" altLang="en-US" sz="1600" dirty="0">
              <a:solidFill>
                <a:schemeClr val="tx1">
                  <a:tint val="75000"/>
                </a:schemeClr>
              </a:solidFill>
              <a:latin typeface="Calibri" pitchFamily="34" charset="0"/>
              <a:ea typeface="+mn-ea"/>
            </a:endParaRPr>
          </a:p>
        </p:txBody>
      </p:sp>
      <p:sp>
        <p:nvSpPr>
          <p:cNvPr id="6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340768"/>
            <a:ext cx="8418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/>
              <a:t>8 PM</a:t>
            </a:r>
            <a:endParaRPr lang="en-US" altLang="ja-JP" sz="2400" b="1" dirty="0">
              <a:latin typeface="Calibri" pitchFamily="34" charset="0"/>
            </a:endParaRPr>
          </a:p>
        </p:txBody>
      </p:sp>
      <p:sp>
        <p:nvSpPr>
          <p:cNvPr id="12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824" y="1340768"/>
            <a:ext cx="1019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/>
              <a:t>12 AM</a:t>
            </a:r>
            <a:endParaRPr lang="en-US" altLang="ja-JP" sz="2400" b="1" dirty="0">
              <a:latin typeface="Calibri" pitchFamily="34" charset="0"/>
            </a:endParaRPr>
          </a:p>
        </p:txBody>
      </p:sp>
      <p:sp>
        <p:nvSpPr>
          <p:cNvPr id="14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2320" y="1340768"/>
            <a:ext cx="8643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/>
              <a:t>7 AM</a:t>
            </a:r>
            <a:endParaRPr lang="en-US" altLang="ja-JP" sz="2400" b="1" dirty="0">
              <a:latin typeface="Calibri" pitchFamily="34" charset="0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395536" y="2006092"/>
            <a:ext cx="7416824" cy="0"/>
          </a:xfrm>
          <a:prstGeom prst="straightConnector1">
            <a:avLst/>
          </a:prstGeom>
          <a:ln w="38100">
            <a:solidFill>
              <a:srgbClr val="0000FF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1988840"/>
            <a:ext cx="6540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>
                <a:solidFill>
                  <a:srgbClr val="0000FF"/>
                </a:solidFill>
              </a:rPr>
              <a:t>Automatic measurement of the fixed sensor (11h)</a:t>
            </a:r>
            <a:endParaRPr lang="en-US" altLang="ja-JP" sz="24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40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832" y="790582"/>
            <a:ext cx="2336473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lang="en-US" altLang="ja-JP" sz="2400" b="1" dirty="0" smtClean="0"/>
              <a:t>7th of July, 2023.</a:t>
            </a:r>
            <a:endParaRPr lang="en-US" altLang="ja-JP" sz="2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538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-1"/>
            <a:ext cx="9144000" cy="7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75" name="タイトル 1"/>
          <p:cNvSpPr>
            <a:spLocks noGrp="1"/>
          </p:cNvSpPr>
          <p:nvPr>
            <p:ph type="ctrTitle"/>
          </p:nvPr>
        </p:nvSpPr>
        <p:spPr>
          <a:xfrm>
            <a:off x="68263" y="69"/>
            <a:ext cx="2807179" cy="707886"/>
          </a:xfrm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ja-JP" sz="4000" b="1" dirty="0" smtClean="0">
                <a:solidFill>
                  <a:srgbClr val="000066"/>
                </a:solidFill>
              </a:rPr>
              <a:t>Schedule (3)</a:t>
            </a:r>
            <a:endParaRPr lang="ja-JP" altLang="en-US" sz="4000" b="1" dirty="0">
              <a:solidFill>
                <a:srgbClr val="000066"/>
              </a:solidFill>
            </a:endParaRPr>
          </a:p>
        </p:txBody>
      </p:sp>
      <p:sp>
        <p:nvSpPr>
          <p:cNvPr id="5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70" y="799544"/>
            <a:ext cx="2336473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lang="en-US" altLang="ja-JP" sz="2400" b="1" dirty="0" smtClean="0"/>
              <a:t>7th of July, 2023.</a:t>
            </a:r>
            <a:endParaRPr lang="en-US" altLang="ja-JP" sz="2400" b="1" dirty="0">
              <a:latin typeface="Calibri" pitchFamily="34" charset="0"/>
            </a:endParaRPr>
          </a:p>
        </p:txBody>
      </p:sp>
      <p:sp>
        <p:nvSpPr>
          <p:cNvPr id="2" name="スライド番号プレースホルダ 10">
            <a:extLst>
              <a:ext uri="{FF2B5EF4-FFF2-40B4-BE49-F238E27FC236}">
                <a16:creationId xmlns="" xmlns:a16="http://schemas.microsoft.com/office/drawing/2014/main" id="{E7612208-34D4-FC37-F967-3BB367A26451}"/>
              </a:ext>
            </a:extLst>
          </p:cNvPr>
          <p:cNvSpPr txBox="1">
            <a:spLocks/>
          </p:cNvSpPr>
          <p:nvPr/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</a:rPr>
              <a:t>P.</a:t>
            </a:r>
            <a:fld id="{73727129-9A6D-4A38-9AE6-47A514B21AE5}" type="slidenum">
              <a:rPr lang="ja-JP" altLang="en-US" sz="160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r>
              <a:rPr lang="ja-JP" altLang="en-US" sz="1600" dirty="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</a:rPr>
              <a:t> </a:t>
            </a:r>
            <a:r>
              <a:rPr lang="en-US" altLang="ja-JP" sz="1600" dirty="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</a:rPr>
              <a:t>of 5</a:t>
            </a:r>
            <a:endParaRPr lang="ja-JP" altLang="en-US" sz="1600" dirty="0">
              <a:solidFill>
                <a:schemeClr val="tx1">
                  <a:tint val="75000"/>
                </a:schemeClr>
              </a:solidFill>
              <a:latin typeface="Calibri" pitchFamily="34" charset="0"/>
              <a:ea typeface="+mn-ea"/>
            </a:endParaRPr>
          </a:p>
        </p:txBody>
      </p:sp>
      <p:sp>
        <p:nvSpPr>
          <p:cNvPr id="6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340768"/>
            <a:ext cx="8643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/>
              <a:t>7 AM</a:t>
            </a:r>
            <a:endParaRPr lang="en-US" altLang="ja-JP" sz="2400" b="1" dirty="0">
              <a:latin typeface="Calibri" pitchFamily="34" charset="0"/>
            </a:endParaRPr>
          </a:p>
        </p:txBody>
      </p:sp>
      <p:sp>
        <p:nvSpPr>
          <p:cNvPr id="12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824" y="1340768"/>
            <a:ext cx="10198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/>
              <a:t>12 PM</a:t>
            </a:r>
            <a:endParaRPr lang="en-US" altLang="ja-JP" sz="2400" b="1" dirty="0">
              <a:latin typeface="Calibri" pitchFamily="34" charset="0"/>
            </a:endParaRPr>
          </a:p>
        </p:txBody>
      </p:sp>
      <p:sp>
        <p:nvSpPr>
          <p:cNvPr id="13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248" y="1340768"/>
            <a:ext cx="8418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/>
              <a:t>5 PM</a:t>
            </a:r>
            <a:endParaRPr lang="en-US" altLang="ja-JP" sz="2400" b="1" dirty="0">
              <a:latin typeface="Calibri" pitchFamily="34" charset="0"/>
            </a:endParaRPr>
          </a:p>
        </p:txBody>
      </p:sp>
      <p:sp>
        <p:nvSpPr>
          <p:cNvPr id="14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2400" y="1340768"/>
            <a:ext cx="8418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/>
              <a:t>8 PM</a:t>
            </a:r>
            <a:endParaRPr lang="en-US" altLang="ja-JP" sz="2400" b="1" dirty="0">
              <a:latin typeface="Calibri" pitchFamily="34" charset="0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395536" y="2006092"/>
            <a:ext cx="1800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736" y="1772816"/>
            <a:ext cx="25683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lang="en-US" altLang="ja-JP" sz="2400" b="1" dirty="0" smtClean="0">
                <a:solidFill>
                  <a:srgbClr val="0000FF"/>
                </a:solidFill>
              </a:rPr>
              <a:t>Measurement (3h)</a:t>
            </a:r>
            <a:endParaRPr lang="en-US" altLang="ja-JP" sz="24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cxnSp>
        <p:nvCxnSpPr>
          <p:cNvPr id="31" name="直線矢印コネクタ 30"/>
          <p:cNvCxnSpPr/>
          <p:nvPr/>
        </p:nvCxnSpPr>
        <p:spPr>
          <a:xfrm>
            <a:off x="8604448" y="4839543"/>
            <a:ext cx="36004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0753" y="4972673"/>
            <a:ext cx="5773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lang="en-US" altLang="ja-JP" sz="2400" b="1" dirty="0" smtClean="0"/>
              <a:t>Moving to another </a:t>
            </a:r>
            <a:r>
              <a:rPr lang="en-US" altLang="ja-JP" sz="2400" b="1" dirty="0" smtClean="0"/>
              <a:t>place in the control area</a:t>
            </a:r>
            <a:endParaRPr lang="en-US" altLang="ja-JP" sz="2400" b="1" dirty="0">
              <a:latin typeface="Calibri" pitchFamily="34" charset="0"/>
            </a:endParaRPr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2123728" y="3687415"/>
            <a:ext cx="72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9435" y="3742171"/>
            <a:ext cx="39859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>
                <a:solidFill>
                  <a:srgbClr val="FF0000"/>
                </a:solidFill>
              </a:rPr>
              <a:t>5th -to- 10th runs (6h in total)</a:t>
            </a:r>
            <a:endParaRPr lang="en-US" altLang="ja-JP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>
            <a:off x="2979198" y="3687415"/>
            <a:ext cx="72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3843294" y="3687415"/>
            <a:ext cx="72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7181540" y="4047455"/>
            <a:ext cx="1296144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192" y="4119463"/>
            <a:ext cx="25683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>
                <a:solidFill>
                  <a:srgbClr val="0000FF"/>
                </a:solidFill>
              </a:rPr>
              <a:t>Measurement (3h)</a:t>
            </a:r>
            <a:endParaRPr lang="en-US" altLang="ja-JP" sz="24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cxnSp>
        <p:nvCxnSpPr>
          <p:cNvPr id="38" name="直線矢印コネクタ 37"/>
          <p:cNvCxnSpPr/>
          <p:nvPr/>
        </p:nvCxnSpPr>
        <p:spPr>
          <a:xfrm>
            <a:off x="1331640" y="6557603"/>
            <a:ext cx="6336704" cy="0"/>
          </a:xfrm>
          <a:prstGeom prst="straightConnector1">
            <a:avLst/>
          </a:prstGeom>
          <a:ln w="38100">
            <a:solidFill>
              <a:srgbClr val="00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6021288"/>
            <a:ext cx="50195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>
                <a:solidFill>
                  <a:srgbClr val="003300"/>
                </a:solidFill>
              </a:rPr>
              <a:t>Measurement of </a:t>
            </a:r>
            <a:r>
              <a:rPr lang="en-US" altLang="ja-JP" sz="2400" b="1" dirty="0" smtClean="0">
                <a:solidFill>
                  <a:srgbClr val="003300"/>
                </a:solidFill>
              </a:rPr>
              <a:t>the indium foils</a:t>
            </a:r>
            <a:r>
              <a:rPr kumimoji="1" lang="en-US" altLang="ja-JP" sz="2400" b="1" dirty="0" smtClean="0">
                <a:solidFill>
                  <a:srgbClr val="003300"/>
                </a:solidFill>
              </a:rPr>
              <a:t> (? h)</a:t>
            </a:r>
            <a:endParaRPr lang="en-US" altLang="ja-JP" sz="2400" b="1" dirty="0">
              <a:solidFill>
                <a:srgbClr val="003300"/>
              </a:solidFill>
              <a:latin typeface="Calibri" pitchFamily="34" charset="0"/>
            </a:endParaRPr>
          </a:p>
        </p:txBody>
      </p:sp>
      <p:cxnSp>
        <p:nvCxnSpPr>
          <p:cNvPr id="42" name="直線矢印コネクタ 41"/>
          <p:cNvCxnSpPr/>
          <p:nvPr/>
        </p:nvCxnSpPr>
        <p:spPr>
          <a:xfrm>
            <a:off x="4716016" y="3687415"/>
            <a:ext cx="72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5571486" y="3687415"/>
            <a:ext cx="72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>
            <a:off x="6435582" y="3687415"/>
            <a:ext cx="72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円/楕円 46"/>
          <p:cNvSpPr/>
          <p:nvPr/>
        </p:nvSpPr>
        <p:spPr>
          <a:xfrm>
            <a:off x="7020272" y="3929317"/>
            <a:ext cx="216024" cy="216024"/>
          </a:xfrm>
          <a:prstGeom prst="ellipse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" name="直線矢印コネクタ 25"/>
          <p:cNvCxnSpPr/>
          <p:nvPr/>
        </p:nvCxnSpPr>
        <p:spPr>
          <a:xfrm>
            <a:off x="928568" y="2420888"/>
            <a:ext cx="720000" cy="0"/>
          </a:xfrm>
          <a:prstGeom prst="straightConnector1">
            <a:avLst/>
          </a:prstGeom>
          <a:ln w="38100">
            <a:solidFill>
              <a:srgbClr val="00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8648" y="2187612"/>
            <a:ext cx="46681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>
                <a:solidFill>
                  <a:srgbClr val="003300"/>
                </a:solidFill>
              </a:rPr>
              <a:t>Preparation of </a:t>
            </a:r>
            <a:r>
              <a:rPr lang="en-US" altLang="ja-JP" sz="2400" b="1" dirty="0" smtClean="0">
                <a:solidFill>
                  <a:srgbClr val="003300"/>
                </a:solidFill>
              </a:rPr>
              <a:t>the indium foils</a:t>
            </a:r>
            <a:r>
              <a:rPr kumimoji="1" lang="en-US" altLang="ja-JP" sz="2400" b="1" dirty="0" smtClean="0">
                <a:solidFill>
                  <a:srgbClr val="003300"/>
                </a:solidFill>
              </a:rPr>
              <a:t> (1h)</a:t>
            </a:r>
            <a:endParaRPr lang="en-US" altLang="ja-JP" sz="2400" b="1" dirty="0">
              <a:solidFill>
                <a:srgbClr val="003300"/>
              </a:solidFill>
              <a:latin typeface="Calibri" pitchFamily="34" charset="0"/>
            </a:endParaRPr>
          </a:p>
        </p:txBody>
      </p:sp>
      <p:sp>
        <p:nvSpPr>
          <p:cNvPr id="28" name="角丸四角形吹き出し 27"/>
          <p:cNvSpPr/>
          <p:nvPr/>
        </p:nvSpPr>
        <p:spPr>
          <a:xfrm>
            <a:off x="1659406" y="2780928"/>
            <a:ext cx="4536504" cy="504056"/>
          </a:xfrm>
          <a:prstGeom prst="wedgeRoundRectCallout">
            <a:avLst>
              <a:gd name="adj1" fmla="val -22256"/>
              <a:gd name="adj2" fmla="val 103851"/>
              <a:gd name="adj3" fmla="val 16667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1414" y="2801803"/>
            <a:ext cx="44271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>
                <a:solidFill>
                  <a:srgbClr val="003300"/>
                </a:solidFill>
              </a:rPr>
              <a:t>T</a:t>
            </a:r>
            <a:r>
              <a:rPr lang="en-US" altLang="ja-JP" sz="2400" b="1" dirty="0" smtClean="0">
                <a:solidFill>
                  <a:srgbClr val="003300"/>
                </a:solidFill>
              </a:rPr>
              <a:t>he </a:t>
            </a:r>
            <a:r>
              <a:rPr lang="en-US" altLang="ja-JP" sz="2400" b="1" dirty="0" smtClean="0">
                <a:solidFill>
                  <a:srgbClr val="003300"/>
                </a:solidFill>
              </a:rPr>
              <a:t>indium foils</a:t>
            </a:r>
            <a:r>
              <a:rPr kumimoji="1" lang="en-US" altLang="ja-JP" sz="2400" b="1" dirty="0" smtClean="0">
                <a:solidFill>
                  <a:srgbClr val="003300"/>
                </a:solidFill>
              </a:rPr>
              <a:t> </a:t>
            </a:r>
            <a:r>
              <a:rPr kumimoji="1" lang="en-US" altLang="ja-JP" sz="2400" b="1" dirty="0" smtClean="0">
                <a:solidFill>
                  <a:srgbClr val="003300"/>
                </a:solidFill>
              </a:rPr>
              <a:t>will be removed.</a:t>
            </a:r>
            <a:endParaRPr lang="en-US" altLang="ja-JP" sz="2400" b="1" dirty="0">
              <a:solidFill>
                <a:srgbClr val="003300"/>
              </a:solidFill>
              <a:latin typeface="Calibri" pitchFamily="34" charset="0"/>
            </a:endParaRPr>
          </a:p>
        </p:txBody>
      </p:sp>
      <p:sp>
        <p:nvSpPr>
          <p:cNvPr id="30" name="円/楕円 29"/>
          <p:cNvSpPr/>
          <p:nvPr/>
        </p:nvSpPr>
        <p:spPr>
          <a:xfrm>
            <a:off x="2822292" y="3583774"/>
            <a:ext cx="216024" cy="216024"/>
          </a:xfrm>
          <a:prstGeom prst="ellipse">
            <a:avLst/>
          </a:prstGeom>
          <a:solidFill>
            <a:srgbClr val="FF66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36538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-1"/>
            <a:ext cx="9144000" cy="7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75" name="タイトル 1"/>
          <p:cNvSpPr>
            <a:spLocks noGrp="1"/>
          </p:cNvSpPr>
          <p:nvPr>
            <p:ph type="ctrTitle"/>
          </p:nvPr>
        </p:nvSpPr>
        <p:spPr>
          <a:xfrm>
            <a:off x="68263" y="69"/>
            <a:ext cx="1015021" cy="707886"/>
          </a:xfrm>
        </p:spPr>
        <p:txBody>
          <a:bodyPr wrap="none">
            <a:spAutoFit/>
          </a:bodyPr>
          <a:lstStyle/>
          <a:p>
            <a:pPr algn="l" eaLnBrk="1" hangingPunct="1"/>
            <a:r>
              <a:rPr lang="en-US" altLang="ja-JP" sz="4000" b="1" dirty="0" smtClean="0">
                <a:solidFill>
                  <a:srgbClr val="000066"/>
                </a:solidFill>
              </a:rPr>
              <a:t>PCB</a:t>
            </a:r>
            <a:endParaRPr lang="ja-JP" altLang="en-US" sz="4000" b="1" dirty="0">
              <a:solidFill>
                <a:srgbClr val="000066"/>
              </a:solidFill>
            </a:endParaRPr>
          </a:p>
        </p:txBody>
      </p:sp>
      <p:sp>
        <p:nvSpPr>
          <p:cNvPr id="2" name="スライド番号プレースホルダ 10">
            <a:extLst>
              <a:ext uri="{FF2B5EF4-FFF2-40B4-BE49-F238E27FC236}">
                <a16:creationId xmlns="" xmlns:a16="http://schemas.microsoft.com/office/drawing/2014/main" id="{E7612208-34D4-FC37-F967-3BB367A26451}"/>
              </a:ext>
            </a:extLst>
          </p:cNvPr>
          <p:cNvSpPr txBox="1">
            <a:spLocks/>
          </p:cNvSpPr>
          <p:nvPr/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</a:rPr>
              <a:t>P.</a:t>
            </a:r>
            <a:fld id="{73727129-9A6D-4A38-9AE6-47A514B21AE5}" type="slidenum">
              <a:rPr lang="ja-JP" altLang="en-US" sz="160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r>
              <a:rPr lang="ja-JP" altLang="en-US" sz="1600" dirty="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</a:rPr>
              <a:t> </a:t>
            </a:r>
            <a:r>
              <a:rPr lang="en-US" altLang="ja-JP" sz="1600" dirty="0">
                <a:solidFill>
                  <a:schemeClr val="tx1">
                    <a:tint val="75000"/>
                  </a:schemeClr>
                </a:solidFill>
                <a:latin typeface="Calibri" pitchFamily="34" charset="0"/>
                <a:ea typeface="+mn-ea"/>
              </a:rPr>
              <a:t>of 5</a:t>
            </a:r>
            <a:endParaRPr lang="ja-JP" altLang="en-US" sz="1600" dirty="0">
              <a:solidFill>
                <a:schemeClr val="tx1">
                  <a:tint val="75000"/>
                </a:schemeClr>
              </a:solidFill>
              <a:latin typeface="Calibri" pitchFamily="34" charset="0"/>
              <a:ea typeface="+mn-ea"/>
            </a:endParaRPr>
          </a:p>
        </p:txBody>
      </p:sp>
      <p:pic>
        <p:nvPicPr>
          <p:cNvPr id="3" name="Picture 2" descr="D:\FoCal111Main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882973"/>
            <a:ext cx="4250572" cy="4228857"/>
          </a:xfrm>
          <a:prstGeom prst="rect">
            <a:avLst/>
          </a:prstGeom>
          <a:noFill/>
        </p:spPr>
      </p:pic>
      <p:pic>
        <p:nvPicPr>
          <p:cNvPr id="4" name="Picture 3" descr="D:\FoCal111BABYMain.bmp"/>
          <p:cNvPicPr>
            <a:picLocks noChangeAspect="1" noChangeArrowheads="1"/>
          </p:cNvPicPr>
          <p:nvPr/>
        </p:nvPicPr>
        <p:blipFill>
          <a:blip r:embed="rId4" cstate="print"/>
          <a:srcRect l="1410" t="956" r="1881" b="478"/>
          <a:stretch>
            <a:fillRect/>
          </a:stretch>
        </p:blipFill>
        <p:spPr bwMode="auto">
          <a:xfrm>
            <a:off x="4651175" y="866859"/>
            <a:ext cx="4220823" cy="4232447"/>
          </a:xfrm>
          <a:prstGeom prst="rect">
            <a:avLst/>
          </a:prstGeom>
          <a:noFill/>
        </p:spPr>
      </p:pic>
      <p:sp>
        <p:nvSpPr>
          <p:cNvPr id="9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5085184"/>
            <a:ext cx="29323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>
                <a:solidFill>
                  <a:srgbClr val="003300"/>
                </a:solidFill>
              </a:rPr>
              <a:t>PCB for the main chip</a:t>
            </a:r>
            <a:endParaRPr lang="en-US" altLang="ja-JP" sz="2400" b="1" dirty="0">
              <a:solidFill>
                <a:srgbClr val="003300"/>
              </a:solidFill>
              <a:latin typeface="Calibri" pitchFamily="34" charset="0"/>
            </a:endParaRPr>
          </a:p>
        </p:txBody>
      </p:sp>
      <p:sp>
        <p:nvSpPr>
          <p:cNvPr id="10" name="テキスト ボックス 30">
            <a:extLst>
              <a:ext uri="{FF2B5EF4-FFF2-40B4-BE49-F238E27FC236}">
                <a16:creationId xmlns="" xmlns:a16="http://schemas.microsoft.com/office/drawing/2014/main" id="{930AE1D8-3C9D-0ED0-4FCF-210A72E06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088" y="5085184"/>
            <a:ext cx="30382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kumimoji="1" lang="en-US" altLang="ja-JP" sz="2400" b="1" dirty="0" smtClean="0">
                <a:solidFill>
                  <a:srgbClr val="003300"/>
                </a:solidFill>
              </a:rPr>
              <a:t>PCB for the baby chips</a:t>
            </a:r>
            <a:endParaRPr lang="en-US" altLang="ja-JP" sz="2400" b="1" dirty="0">
              <a:solidFill>
                <a:srgbClr val="0033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538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1728</TotalTime>
  <Words>318</Words>
  <Application>Microsoft Office PowerPoint</Application>
  <PresentationFormat>画面に合わせる (4:3)</PresentationFormat>
  <Paragraphs>74</Paragraphs>
  <Slides>6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テーマ</vt:lpstr>
      <vt:lpstr>The 2nd irradiation test in 2023</vt:lpstr>
      <vt:lpstr>Overview</vt:lpstr>
      <vt:lpstr>Schedule (1)</vt:lpstr>
      <vt:lpstr>Schedule (2)</vt:lpstr>
      <vt:lpstr>Schedule (3)</vt:lpstr>
      <vt:lpstr>PCB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inaba</dc:creator>
  <cp:lastModifiedBy>INABA MOTOI</cp:lastModifiedBy>
  <cp:revision>381</cp:revision>
  <dcterms:created xsi:type="dcterms:W3CDTF">2020-09-25T12:58:03Z</dcterms:created>
  <dcterms:modified xsi:type="dcterms:W3CDTF">2023-06-29T06:35:54Z</dcterms:modified>
</cp:coreProperties>
</file>