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642" r:id="rId2"/>
    <p:sldId id="641" r:id="rId3"/>
    <p:sldId id="646" r:id="rId4"/>
    <p:sldId id="648" r:id="rId5"/>
    <p:sldId id="649" r:id="rId6"/>
    <p:sldId id="647" r:id="rId7"/>
    <p:sldId id="640" r:id="rId8"/>
    <p:sldId id="645" r:id="rId9"/>
    <p:sldId id="639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6197"/>
  </p:normalViewPr>
  <p:slideViewPr>
    <p:cSldViewPr snapToGrid="0">
      <p:cViewPr varScale="1">
        <p:scale>
          <a:sx n="114" d="100"/>
          <a:sy n="114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F4CD2-3DCD-3844-A533-6DBE8BE5E264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93638-2003-7A41-8259-234964BC7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42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93638-2003-7A41-8259-234964BC7AC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76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338F-654F-664E-9818-7E254F8E5EA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52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338F-654F-664E-9818-7E254F8E5EA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95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338F-654F-664E-9818-7E254F8E5EA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828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338F-654F-664E-9818-7E254F8E5EA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8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338F-654F-664E-9818-7E254F8E5EA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05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338F-654F-664E-9818-7E254F8E5EA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958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338F-654F-664E-9818-7E254F8E5EA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148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338F-654F-664E-9818-7E254F8E5EA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64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D81929-F760-3FFF-D7C7-6F6819EF3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203B95-EC8A-2645-5730-38AE5AC7C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E01D74-8F7C-E5F8-8182-CA8618F4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9AEA-1784-5D41-B33F-D5B3ABD64E0E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3BC970-D490-F368-5E25-39D3297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661D15-F984-B5D4-B39B-EF1037C9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27A6-2D18-5548-B321-25330DA0F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82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6BAF0D-F321-00A6-C3B3-17009E4C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DCD4C9-A35C-303F-E271-C4765584F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2E088E-5A83-4CEC-972E-24904D0C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9AEA-1784-5D41-B33F-D5B3ABD64E0E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DF099C-BA76-F0D0-2FD5-23B4BC29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408ABB-D31B-CA41-54E1-628FF0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27A6-2D18-5548-B321-25330DA0F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18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333A164-A830-EE6C-F988-D746C27DF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B0BC1E-C890-CAA6-F918-857555800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74216-FF71-281D-1FDE-FA531054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9AEA-1784-5D41-B33F-D5B3ABD64E0E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C62BB0-289F-C64C-74EC-554A995B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17B152-9A89-2A45-EA79-408E039D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27A6-2D18-5548-B321-25330DA0F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2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BA2F83-568D-2E73-5045-98262BF7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21FBE9-4441-133C-CAB0-4E31AAA12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399CE9-5087-C3F1-D381-5B98B248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9AEA-1784-5D41-B33F-D5B3ABD64E0E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57BF4C-E187-D547-AE81-759E1F92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CBE655-E243-149B-F4AD-85B976DB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27A6-2D18-5548-B321-25330DA0F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71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6D1254-065E-0514-E581-302B3C26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6D4316-6ACD-4940-39A3-98D1794F6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1EACA9-EAEF-7FDF-D770-60B20F47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9AEA-1784-5D41-B33F-D5B3ABD64E0E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EAE0B4-A8D5-C189-8ED0-53739067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B864F4-10E4-7114-ECDD-5A24A28B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27A6-2D18-5548-B321-25330DA0F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89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BD363-E864-893C-F80A-041D0E84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F992C1-061A-739A-3A35-B234762B0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D7EF1E-D0E8-B104-A52C-FE9682901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7D3472-434C-3847-C953-4D69227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9AEA-1784-5D41-B33F-D5B3ABD64E0E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7BBFB1-7DA6-5A43-2630-E6E9ABF5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8D595A-BC06-D8D9-17EC-AFF6C8D7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27A6-2D18-5548-B321-25330DA0F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2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80338-D774-62C1-07F2-1F6D98D1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BF154B-DDE2-8ED6-77C4-DE75F44B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2D897B-FE41-3432-7C45-C563FD369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4BC13A1-FD5C-4FD7-3704-6C4A85A1B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F819B1-EAB2-9077-C0E6-44A154FF6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D150CA2-0C93-1FB4-58BC-8408B7C8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9AEA-1784-5D41-B33F-D5B3ABD64E0E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8C0B68A-943C-B73F-E26C-1FE94171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86A03C1-C156-8BF8-E02C-038261E8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27A6-2D18-5548-B321-25330DA0F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88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422736-A854-74FB-1C2F-FEFDC150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B458FC5-7616-C588-663B-CE43193D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9AEA-1784-5D41-B33F-D5B3ABD64E0E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F4E08D-DE91-1144-BA88-EB3D1066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BABECE-2D3B-AF0A-7F3E-A0CFDF41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27A6-2D18-5548-B321-25330DA0F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52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906D8AE-6528-E693-5038-52452C33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9AEA-1784-5D41-B33F-D5B3ABD64E0E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4234448-5C77-E8E3-7F4F-A6208B41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D5CFC0-344F-66C4-BE74-4E035B3A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27A6-2D18-5548-B321-25330DA0F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85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97535-50A3-9A89-3256-7A4F1E80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150F20-9AAE-0169-A39F-902E1A8A5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5051745-34E6-B87D-45D4-88AC021C9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BF2BAE-88B8-9AA5-3D4A-FC89E87A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9AEA-1784-5D41-B33F-D5B3ABD64E0E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25D674-5D20-E83A-AEED-0E641A97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BCAAD4-77B5-2220-6DDD-5F5B1DBC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27A6-2D18-5548-B321-25330DA0F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19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626C83-7C8A-A0AC-A64E-DEE58EAE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88EB3EF-93A0-DAF6-EC4E-B1700EF11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EC7E3C-F8B4-DC0C-8CCD-FF5948DBC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704839-5C40-CEA2-D023-8D44ACB9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9AEA-1784-5D41-B33F-D5B3ABD64E0E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20D55E-C5F9-1F97-F117-DEA52982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B5D9DC-AA86-95DF-AA18-FF054724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27A6-2D18-5548-B321-25330DA0F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89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2B97E36-7AF0-12E5-BC45-FA634312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C36FDA-0B51-DF0F-23F6-2ADDFEA11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E84142-3A9B-A394-2680-A7977432B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59AEA-1784-5D41-B33F-D5B3ABD64E0E}" type="datetimeFigureOut">
              <a:rPr kumimoji="1" lang="ja-JP" altLang="en-US" smtClean="0"/>
              <a:t>2023/9/14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4A7E8E-9FDD-C239-360F-B9C77C4CD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B72D54-32EC-19FF-D469-993684AC7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327A6-2D18-5548-B321-25330DA0F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86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235015-E2A2-C469-51A4-B5AB9CE6F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786" y="1142911"/>
            <a:ext cx="10034427" cy="2387600"/>
          </a:xfrm>
        </p:spPr>
        <p:txBody>
          <a:bodyPr/>
          <a:lstStyle/>
          <a:p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OPAL</a:t>
            </a:r>
            <a:r>
              <a:rPr kumimoji="1" lang="ja-JP" altLang="en-US" b="1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ユーザーオフ会</a:t>
            </a:r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@</a:t>
            </a:r>
            <a:r>
              <a:rPr kumimoji="1" lang="ja-JP" altLang="en-US" b="1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理研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EE9800-11E1-3BDA-A012-47047E306A5B}"/>
              </a:ext>
            </a:extLst>
          </p:cNvPr>
          <p:cNvSpPr txBox="1"/>
          <p:nvPr/>
        </p:nvSpPr>
        <p:spPr>
          <a:xfrm>
            <a:off x="4068841" y="4164376"/>
            <a:ext cx="4054315" cy="11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</a:rPr>
              <a:t>Tohoku University CYRIC </a:t>
            </a:r>
          </a:p>
          <a:p>
            <a:pPr algn="ctr">
              <a:lnSpc>
                <a:spcPct val="150000"/>
              </a:lnSpc>
            </a:pP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</a:rPr>
              <a:t>M2 Yonekura Shohei</a:t>
            </a:r>
            <a:endParaRPr kumimoji="1" lang="ja-JP" altLang="en-US" sz="2400" b="1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B2BF9CC-22CF-E148-B8A2-1A44A106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2063" cy="581543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OPAL @ CYRIC</a:t>
            </a:r>
            <a:endParaRPr lang="ja-JP" altLang="en-US" sz="3600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7F3E7D2-6681-6744-FE9D-7AEE24E21FF7}"/>
              </a:ext>
            </a:extLst>
          </p:cNvPr>
          <p:cNvCxnSpPr>
            <a:cxnSpLocks/>
          </p:cNvCxnSpPr>
          <p:nvPr/>
        </p:nvCxnSpPr>
        <p:spPr>
          <a:xfrm>
            <a:off x="838200" y="95223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63F1973-6022-ED29-CF10-34E3E501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E7F6-F557-B643-8E23-357041D9D53C}" type="slidenum">
              <a:rPr kumimoji="1" lang="ja-JP" altLang="en-US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fld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22D332-0009-ED5C-1E94-9D3C237FCA52}"/>
              </a:ext>
            </a:extLst>
          </p:cNvPr>
          <p:cNvSpPr txBox="1"/>
          <p:nvPr/>
        </p:nvSpPr>
        <p:spPr>
          <a:xfrm>
            <a:off x="838200" y="1244084"/>
            <a:ext cx="4827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i="0" dirty="0">
                <a:solidFill>
                  <a:schemeClr val="bg2">
                    <a:lumMod val="50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At CYRIC, OPAL is being used for simulations of negative ion</a:t>
            </a:r>
            <a:r>
              <a:rPr lang="en-US" altLang="ja-JP" b="1" i="0" dirty="0">
                <a:solidFill>
                  <a:schemeClr val="bg2">
                    <a:lumMod val="50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" altLang="ja-JP" b="1" i="0" dirty="0">
                <a:solidFill>
                  <a:schemeClr val="bg2">
                    <a:lumMod val="50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acceleration.</a:t>
            </a:r>
          </a:p>
          <a:p>
            <a:r>
              <a:rPr lang="en" altLang="ja-JP" b="1" i="0" dirty="0">
                <a:solidFill>
                  <a:schemeClr val="bg2">
                    <a:lumMod val="50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" altLang="ja-JP" b="1" i="0" dirty="0">
                <a:solidFill>
                  <a:schemeClr val="bg2">
                    <a:lumMod val="50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Deuteron - )</a:t>
            </a:r>
          </a:p>
          <a:p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OPAL-cycl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Using Stripper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B7D15C-57CD-BF87-6056-20D9B3F11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9000"/>
          </a:blip>
          <a:srcRect l="16240" r="12546"/>
          <a:stretch/>
        </p:blipFill>
        <p:spPr>
          <a:xfrm>
            <a:off x="5684704" y="1095430"/>
            <a:ext cx="5310130" cy="53974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DAD11CA-6897-2083-B3A6-79A27E85A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13" t="32832" r="16835" b="28863"/>
          <a:stretch/>
        </p:blipFill>
        <p:spPr>
          <a:xfrm rot="5400000">
            <a:off x="5785360" y="1984480"/>
            <a:ext cx="4439735" cy="3621600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BF8C050-E3C0-2899-7EF7-93B1FE5BDB7B}"/>
              </a:ext>
            </a:extLst>
          </p:cNvPr>
          <p:cNvCxnSpPr>
            <a:cxnSpLocks/>
          </p:cNvCxnSpPr>
          <p:nvPr/>
        </p:nvCxnSpPr>
        <p:spPr>
          <a:xfrm flipH="1">
            <a:off x="8328752" y="2396435"/>
            <a:ext cx="958467" cy="622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6EF259-CB9A-1F17-7C0C-AB562B6BB99B}"/>
              </a:ext>
            </a:extLst>
          </p:cNvPr>
          <p:cNvSpPr txBox="1"/>
          <p:nvPr/>
        </p:nvSpPr>
        <p:spPr>
          <a:xfrm>
            <a:off x="9144001" y="2027103"/>
            <a:ext cx="10887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Stripper</a:t>
            </a:r>
            <a:endParaRPr kumimoji="1" lang="ja-JP" altLang="en-US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54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B2BF9CC-22CF-E148-B8A2-1A44A106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2063" cy="581543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Particle distribution after stripping</a:t>
            </a:r>
            <a:endParaRPr lang="ja-JP" altLang="en-US" sz="3600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7F3E7D2-6681-6744-FE9D-7AEE24E21FF7}"/>
              </a:ext>
            </a:extLst>
          </p:cNvPr>
          <p:cNvCxnSpPr>
            <a:cxnSpLocks/>
          </p:cNvCxnSpPr>
          <p:nvPr/>
        </p:nvCxnSpPr>
        <p:spPr>
          <a:xfrm>
            <a:off x="838200" y="95223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63F1973-6022-ED29-CF10-34E3E501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E7F6-F557-B643-8E23-357041D9D53C}" type="slidenum">
              <a:rPr kumimoji="1" lang="ja-JP" altLang="en-US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fld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22D332-0009-ED5C-1E94-9D3C237FCA52}"/>
              </a:ext>
            </a:extLst>
          </p:cNvPr>
          <p:cNvSpPr txBox="1"/>
          <p:nvPr/>
        </p:nvSpPr>
        <p:spPr>
          <a:xfrm>
            <a:off x="2555957" y="2010197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Before stripping</a:t>
            </a:r>
            <a:endParaRPr kumimoji="1" lang="ja-JP" altLang="en-US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423360E-5FD7-2704-A0F2-ED71A9B59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27" y="2412693"/>
            <a:ext cx="4479313" cy="430878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99490C0-C661-ED55-7785-3778102CD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645" y="2412692"/>
            <a:ext cx="4479313" cy="430878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94A011-FC5C-C409-9576-20226994111D}"/>
              </a:ext>
            </a:extLst>
          </p:cNvPr>
          <p:cNvSpPr txBox="1"/>
          <p:nvPr/>
        </p:nvSpPr>
        <p:spPr>
          <a:xfrm>
            <a:off x="7853253" y="2010197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After stripping</a:t>
            </a:r>
            <a:endParaRPr kumimoji="1" lang="ja-JP" altLang="en-US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7B34E2-3705-6725-78DA-B0D91BAF2399}"/>
              </a:ext>
            </a:extLst>
          </p:cNvPr>
          <p:cNvSpPr txBox="1"/>
          <p:nvPr/>
        </p:nvSpPr>
        <p:spPr>
          <a:xfrm>
            <a:off x="3411593" y="2572799"/>
            <a:ext cx="323165" cy="14324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Longitudinal position [m]</a:t>
            </a:r>
            <a:endParaRPr kumimoji="1" lang="ja-JP" altLang="en-US" sz="9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1FA3BFB-AA06-DD65-CDAE-DCBCF7B29BAA}"/>
              </a:ext>
            </a:extLst>
          </p:cNvPr>
          <p:cNvSpPr txBox="1"/>
          <p:nvPr/>
        </p:nvSpPr>
        <p:spPr>
          <a:xfrm>
            <a:off x="8552430" y="2572799"/>
            <a:ext cx="323165" cy="14324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Longitudinal position [m]</a:t>
            </a:r>
            <a:endParaRPr kumimoji="1" lang="ja-JP" altLang="en-US" sz="9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303B33-4F34-95E1-932E-1D3B18505013}"/>
              </a:ext>
            </a:extLst>
          </p:cNvPr>
          <p:cNvSpPr txBox="1"/>
          <p:nvPr/>
        </p:nvSpPr>
        <p:spPr>
          <a:xfrm>
            <a:off x="1021813" y="4786840"/>
            <a:ext cx="323165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Vertical position [m]</a:t>
            </a:r>
            <a:endParaRPr kumimoji="1" lang="ja-JP" altLang="en-US" sz="9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CD9E21D-FC85-D4B3-5011-8EB5DF9A5014}"/>
              </a:ext>
            </a:extLst>
          </p:cNvPr>
          <p:cNvSpPr txBox="1"/>
          <p:nvPr/>
        </p:nvSpPr>
        <p:spPr>
          <a:xfrm>
            <a:off x="3406526" y="4728202"/>
            <a:ext cx="323165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Vertical position [m]</a:t>
            </a:r>
            <a:endParaRPr kumimoji="1" lang="ja-JP" altLang="en-US" sz="9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3780E9D-4ED5-AD1C-62A5-472F4087CC9B}"/>
              </a:ext>
            </a:extLst>
          </p:cNvPr>
          <p:cNvSpPr txBox="1"/>
          <p:nvPr/>
        </p:nvSpPr>
        <p:spPr>
          <a:xfrm>
            <a:off x="8592718" y="4728202"/>
            <a:ext cx="323165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Vertical position [m]</a:t>
            </a:r>
            <a:endParaRPr kumimoji="1" lang="ja-JP" altLang="en-US" sz="9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56FDDA-C09D-74F7-14FB-CA89E393CC08}"/>
              </a:ext>
            </a:extLst>
          </p:cNvPr>
          <p:cNvSpPr txBox="1"/>
          <p:nvPr/>
        </p:nvSpPr>
        <p:spPr>
          <a:xfrm>
            <a:off x="6290448" y="4728202"/>
            <a:ext cx="323165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Vertical position [m]</a:t>
            </a:r>
            <a:endParaRPr kumimoji="1" lang="ja-JP" altLang="en-US" sz="9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0A29BCC-19F2-C3AB-5F61-6004D377A5BE}"/>
              </a:ext>
            </a:extLst>
          </p:cNvPr>
          <p:cNvSpPr txBox="1"/>
          <p:nvPr/>
        </p:nvSpPr>
        <p:spPr>
          <a:xfrm>
            <a:off x="1049356" y="2572799"/>
            <a:ext cx="323165" cy="48987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Y [mm]</a:t>
            </a:r>
            <a:endParaRPr kumimoji="1" lang="ja-JP" altLang="en-US" sz="9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63FB261-A492-900A-6500-8B797A0051B8}"/>
              </a:ext>
            </a:extLst>
          </p:cNvPr>
          <p:cNvSpPr txBox="1"/>
          <p:nvPr/>
        </p:nvSpPr>
        <p:spPr>
          <a:xfrm>
            <a:off x="6241293" y="2572799"/>
            <a:ext cx="323165" cy="48987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Y [mm]</a:t>
            </a:r>
            <a:endParaRPr kumimoji="1" lang="ja-JP" altLang="en-US" sz="90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EDCCDCE-77B5-7E9C-1A86-9950A0E70691}"/>
              </a:ext>
            </a:extLst>
          </p:cNvPr>
          <p:cNvCxnSpPr>
            <a:cxnSpLocks/>
          </p:cNvCxnSpPr>
          <p:nvPr/>
        </p:nvCxnSpPr>
        <p:spPr>
          <a:xfrm flipH="1">
            <a:off x="2518687" y="3002472"/>
            <a:ext cx="442853" cy="1703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275FB02-FADD-9C60-8743-141BFA34464E}"/>
              </a:ext>
            </a:extLst>
          </p:cNvPr>
          <p:cNvSpPr txBox="1"/>
          <p:nvPr/>
        </p:nvSpPr>
        <p:spPr>
          <a:xfrm>
            <a:off x="2518687" y="2725473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Stripper</a:t>
            </a:r>
            <a:endParaRPr kumimoji="1" lang="ja-JP" altLang="en-US" sz="1200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2917C8-D7E2-E457-F3DE-95EC12C66D2A}"/>
              </a:ext>
            </a:extLst>
          </p:cNvPr>
          <p:cNvSpPr txBox="1"/>
          <p:nvPr/>
        </p:nvSpPr>
        <p:spPr>
          <a:xfrm>
            <a:off x="7652936" y="2725472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Stripper</a:t>
            </a:r>
            <a:endParaRPr kumimoji="1" lang="ja-JP" altLang="en-US" sz="1200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2401D002-E94C-E31B-4840-2962B984F466}"/>
              </a:ext>
            </a:extLst>
          </p:cNvPr>
          <p:cNvCxnSpPr>
            <a:cxnSpLocks/>
          </p:cNvCxnSpPr>
          <p:nvPr/>
        </p:nvCxnSpPr>
        <p:spPr>
          <a:xfrm flipH="1">
            <a:off x="7669479" y="3013714"/>
            <a:ext cx="442853" cy="1703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ドーナツ 31">
            <a:extLst>
              <a:ext uri="{FF2B5EF4-FFF2-40B4-BE49-F238E27FC236}">
                <a16:creationId xmlns:a16="http://schemas.microsoft.com/office/drawing/2014/main" id="{23980970-036B-3627-5B58-DAFD89F74CC8}"/>
              </a:ext>
            </a:extLst>
          </p:cNvPr>
          <p:cNvSpPr>
            <a:spLocks noChangeAspect="1"/>
          </p:cNvSpPr>
          <p:nvPr/>
        </p:nvSpPr>
        <p:spPr>
          <a:xfrm>
            <a:off x="2438398" y="3164545"/>
            <a:ext cx="134115" cy="134115"/>
          </a:xfrm>
          <a:prstGeom prst="donut">
            <a:avLst>
              <a:gd name="adj" fmla="val 605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ドーナツ 32">
            <a:extLst>
              <a:ext uri="{FF2B5EF4-FFF2-40B4-BE49-F238E27FC236}">
                <a16:creationId xmlns:a16="http://schemas.microsoft.com/office/drawing/2014/main" id="{3500AFF2-E7AB-C835-404C-0F723E83D933}"/>
              </a:ext>
            </a:extLst>
          </p:cNvPr>
          <p:cNvSpPr>
            <a:spLocks noChangeAspect="1"/>
          </p:cNvSpPr>
          <p:nvPr/>
        </p:nvSpPr>
        <p:spPr>
          <a:xfrm>
            <a:off x="7212838" y="2925319"/>
            <a:ext cx="134115" cy="134115"/>
          </a:xfrm>
          <a:prstGeom prst="donut">
            <a:avLst>
              <a:gd name="adj" fmla="val 605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41030D6-70CB-8866-09E8-7799A8AD5531}"/>
              </a:ext>
            </a:extLst>
          </p:cNvPr>
          <p:cNvSpPr txBox="1"/>
          <p:nvPr/>
        </p:nvSpPr>
        <p:spPr>
          <a:xfrm>
            <a:off x="838200" y="1169400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</a:t>
            </a:r>
            <a:r>
              <a:rPr lang="en" altLang="ja-JP" b="1" i="0" dirty="0">
                <a:solidFill>
                  <a:schemeClr val="bg2">
                    <a:lumMod val="50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article distribution after passing through the stripper expands horizontally</a:t>
            </a:r>
            <a:endParaRPr lang="ja-JP" altLang="en-US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72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B2BF9CC-22CF-E148-B8A2-1A44A106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2063" cy="581543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Particle distribution after stripping</a:t>
            </a:r>
            <a:endParaRPr lang="ja-JP" altLang="en-US" sz="3600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7F3E7D2-6681-6744-FE9D-7AEE24E21FF7}"/>
              </a:ext>
            </a:extLst>
          </p:cNvPr>
          <p:cNvCxnSpPr>
            <a:cxnSpLocks/>
          </p:cNvCxnSpPr>
          <p:nvPr/>
        </p:nvCxnSpPr>
        <p:spPr>
          <a:xfrm>
            <a:off x="838200" y="95223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63F1973-6022-ED29-CF10-34E3E501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E7F6-F557-B643-8E23-357041D9D53C}" type="slidenum">
              <a:rPr kumimoji="1" lang="ja-JP" altLang="en-US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fld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22D332-0009-ED5C-1E94-9D3C237FCA52}"/>
              </a:ext>
            </a:extLst>
          </p:cNvPr>
          <p:cNvSpPr txBox="1"/>
          <p:nvPr/>
        </p:nvSpPr>
        <p:spPr>
          <a:xfrm>
            <a:off x="838200" y="1244084"/>
            <a:ext cx="5888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Initial distribution (GAUSS)</a:t>
            </a:r>
          </a:p>
          <a:p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1.8 </a:t>
            </a:r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mm 180 keV/c (rms emittance </a:t>
            </a:r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4.4</a:t>
            </a:r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π mm mrad) </a:t>
            </a:r>
          </a:p>
          <a:p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 uA</a:t>
            </a:r>
            <a:endParaRPr kumimoji="1" lang="ja-JP" altLang="en-US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ECD9140-EBE0-AE5E-C6AC-C95DE4DE7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15" y="2316294"/>
            <a:ext cx="4670466" cy="45417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51340C2-C19B-F98B-2D62-BDAB7FE2D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96854"/>
            <a:ext cx="4670466" cy="454170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6FA856-3A6A-92B0-F1CC-4956AF48BD21}"/>
              </a:ext>
            </a:extLst>
          </p:cNvPr>
          <p:cNvSpPr txBox="1"/>
          <p:nvPr/>
        </p:nvSpPr>
        <p:spPr>
          <a:xfrm>
            <a:off x="966231" y="2513424"/>
            <a:ext cx="323165" cy="48987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Y [mm]</a:t>
            </a:r>
            <a:endParaRPr kumimoji="1" lang="ja-JP" altLang="en-US" sz="9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91A3DE-E663-16CA-4D39-21726847726C}"/>
              </a:ext>
            </a:extLst>
          </p:cNvPr>
          <p:cNvSpPr txBox="1"/>
          <p:nvPr/>
        </p:nvSpPr>
        <p:spPr>
          <a:xfrm>
            <a:off x="5865481" y="2488518"/>
            <a:ext cx="323165" cy="48987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Y [mm]</a:t>
            </a:r>
            <a:endParaRPr kumimoji="1" lang="ja-JP" altLang="en-US" sz="9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F3DA94-E40D-9626-9269-C3297F5BEEB9}"/>
              </a:ext>
            </a:extLst>
          </p:cNvPr>
          <p:cNvSpPr txBox="1"/>
          <p:nvPr/>
        </p:nvSpPr>
        <p:spPr>
          <a:xfrm>
            <a:off x="1021813" y="4786840"/>
            <a:ext cx="323165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Vertical position [m]</a:t>
            </a:r>
            <a:endParaRPr kumimoji="1" lang="ja-JP" altLang="en-US" sz="9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6AC93B-F869-A33C-344C-3F52367E46E3}"/>
              </a:ext>
            </a:extLst>
          </p:cNvPr>
          <p:cNvSpPr txBox="1"/>
          <p:nvPr/>
        </p:nvSpPr>
        <p:spPr>
          <a:xfrm>
            <a:off x="3380540" y="4728202"/>
            <a:ext cx="323165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Vertical position [m]</a:t>
            </a:r>
            <a:endParaRPr kumimoji="1" lang="ja-JP" altLang="en-US" sz="9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79F0137-825D-2425-74B6-D188EB53591D}"/>
              </a:ext>
            </a:extLst>
          </p:cNvPr>
          <p:cNvSpPr txBox="1"/>
          <p:nvPr/>
        </p:nvSpPr>
        <p:spPr>
          <a:xfrm>
            <a:off x="3328468" y="2572799"/>
            <a:ext cx="323165" cy="14324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Longitudinal position [m]</a:t>
            </a:r>
            <a:endParaRPr kumimoji="1" lang="ja-JP" altLang="en-US" sz="90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E2ED5D9-0867-4C10-9799-872FED3E290D}"/>
              </a:ext>
            </a:extLst>
          </p:cNvPr>
          <p:cNvCxnSpPr>
            <a:cxnSpLocks/>
          </p:cNvCxnSpPr>
          <p:nvPr/>
        </p:nvCxnSpPr>
        <p:spPr>
          <a:xfrm flipH="1">
            <a:off x="2435562" y="2919347"/>
            <a:ext cx="442853" cy="1703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B6DE699-1CFE-2828-C482-F950F2742EA5}"/>
              </a:ext>
            </a:extLst>
          </p:cNvPr>
          <p:cNvSpPr txBox="1"/>
          <p:nvPr/>
        </p:nvSpPr>
        <p:spPr>
          <a:xfrm>
            <a:off x="2435562" y="2642348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Stripper</a:t>
            </a:r>
            <a:endParaRPr kumimoji="1" lang="ja-JP" altLang="en-US" sz="1200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24990DD-A12B-0584-150C-83545426A833}"/>
              </a:ext>
            </a:extLst>
          </p:cNvPr>
          <p:cNvCxnSpPr>
            <a:cxnSpLocks/>
          </p:cNvCxnSpPr>
          <p:nvPr/>
        </p:nvCxnSpPr>
        <p:spPr>
          <a:xfrm flipH="1">
            <a:off x="7272927" y="2921496"/>
            <a:ext cx="442853" cy="1703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1A9C93-6096-197E-C818-C57F52E2418A}"/>
              </a:ext>
            </a:extLst>
          </p:cNvPr>
          <p:cNvSpPr txBox="1"/>
          <p:nvPr/>
        </p:nvSpPr>
        <p:spPr>
          <a:xfrm>
            <a:off x="7272927" y="2644497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Stripper</a:t>
            </a:r>
            <a:endParaRPr kumimoji="1" lang="ja-JP" altLang="en-US" sz="1200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76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B2BF9CC-22CF-E148-B8A2-1A44A106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2063" cy="581543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Particle distribution after stripping</a:t>
            </a:r>
            <a:endParaRPr lang="ja-JP" altLang="en-US" sz="3600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7F3E7D2-6681-6744-FE9D-7AEE24E21FF7}"/>
              </a:ext>
            </a:extLst>
          </p:cNvPr>
          <p:cNvCxnSpPr>
            <a:cxnSpLocks/>
          </p:cNvCxnSpPr>
          <p:nvPr/>
        </p:nvCxnSpPr>
        <p:spPr>
          <a:xfrm>
            <a:off x="838200" y="95223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63F1973-6022-ED29-CF10-34E3E501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E7F6-F557-B643-8E23-357041D9D53C}" type="slidenum">
              <a:rPr kumimoji="1" lang="ja-JP" altLang="en-US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fld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22D332-0009-ED5C-1E94-9D3C237FCA52}"/>
              </a:ext>
            </a:extLst>
          </p:cNvPr>
          <p:cNvSpPr txBox="1"/>
          <p:nvPr/>
        </p:nvSpPr>
        <p:spPr>
          <a:xfrm>
            <a:off x="2288523" y="1693772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OPAL output</a:t>
            </a:r>
            <a:endParaRPr kumimoji="1" lang="ja-JP" altLang="en-US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FB72963-ED31-741F-F324-133A0489F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82266"/>
            <a:ext cx="4529619" cy="435717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F03DB1-3A70-956B-FBD0-3B7DD8C341D9}"/>
              </a:ext>
            </a:extLst>
          </p:cNvPr>
          <p:cNvSpPr txBox="1"/>
          <p:nvPr/>
        </p:nvSpPr>
        <p:spPr>
          <a:xfrm>
            <a:off x="6493674" y="1693772"/>
            <a:ext cx="4725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ea</a:t>
            </a:r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 current d</a:t>
            </a:r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istribution </a:t>
            </a:r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fter stripping</a:t>
            </a:r>
            <a:endParaRPr lang="en-US" altLang="ja-JP" b="1" dirty="0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(measured with beam stopper and slit)</a:t>
            </a:r>
          </a:p>
          <a:p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Similar distribution from 100nA – 10uA </a:t>
            </a:r>
            <a:endParaRPr kumimoji="1" lang="ja-JP" altLang="en-US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C615932-9710-8C3F-6F4A-578DC95B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19488" y="2482298"/>
            <a:ext cx="3089998" cy="323850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57FAEA0-53A2-A8D6-935B-3D421C27BEFB}"/>
              </a:ext>
            </a:extLst>
          </p:cNvPr>
          <p:cNvSpPr txBox="1"/>
          <p:nvPr/>
        </p:nvSpPr>
        <p:spPr>
          <a:xfrm>
            <a:off x="2917676" y="2299666"/>
            <a:ext cx="323165" cy="14324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Longitudinal position [m]</a:t>
            </a:r>
            <a:endParaRPr kumimoji="1" lang="ja-JP" altLang="en-US" sz="9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37300C-0EE8-10F1-492E-41E0F2C2733D}"/>
              </a:ext>
            </a:extLst>
          </p:cNvPr>
          <p:cNvSpPr txBox="1"/>
          <p:nvPr/>
        </p:nvSpPr>
        <p:spPr>
          <a:xfrm>
            <a:off x="676617" y="4573084"/>
            <a:ext cx="323165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Vertical position [m]</a:t>
            </a:r>
            <a:endParaRPr kumimoji="1" lang="ja-JP" altLang="en-US" sz="9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B95061-CFAF-5CA5-FB5B-3E44B99EFE85}"/>
              </a:ext>
            </a:extLst>
          </p:cNvPr>
          <p:cNvSpPr txBox="1"/>
          <p:nvPr/>
        </p:nvSpPr>
        <p:spPr>
          <a:xfrm>
            <a:off x="2953141" y="4573084"/>
            <a:ext cx="323165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900" dirty="0"/>
              <a:t>Vertical position [m]</a:t>
            </a:r>
            <a:endParaRPr kumimoji="1" lang="ja-JP" altLang="en-US" sz="900"/>
          </a:p>
        </p:txBody>
      </p:sp>
    </p:spTree>
    <p:extLst>
      <p:ext uri="{BB962C8B-B14F-4D97-AF65-F5344CB8AC3E}">
        <p14:creationId xmlns:p14="http://schemas.microsoft.com/office/powerpoint/2010/main" val="286237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B2BF9CC-22CF-E148-B8A2-1A44A106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2063" cy="581543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Particle distribution after stripping</a:t>
            </a:r>
            <a:endParaRPr lang="ja-JP" altLang="en-US" sz="3600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7F3E7D2-6681-6744-FE9D-7AEE24E21FF7}"/>
              </a:ext>
            </a:extLst>
          </p:cNvPr>
          <p:cNvCxnSpPr>
            <a:cxnSpLocks/>
          </p:cNvCxnSpPr>
          <p:nvPr/>
        </p:nvCxnSpPr>
        <p:spPr>
          <a:xfrm>
            <a:off x="838200" y="95223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63F1973-6022-ED29-CF10-34E3E501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E7F6-F557-B643-8E23-357041D9D53C}" type="slidenum">
              <a:rPr kumimoji="1" lang="ja-JP" altLang="en-US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fld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9FEED5-5869-F1BE-752F-EA2D72D17497}"/>
              </a:ext>
            </a:extLst>
          </p:cNvPr>
          <p:cNvSpPr txBox="1"/>
          <p:nvPr/>
        </p:nvSpPr>
        <p:spPr>
          <a:xfrm>
            <a:off x="838200" y="1828800"/>
            <a:ext cx="2281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Global Cartesian</a:t>
            </a:r>
            <a:r>
              <a:rPr kumimoji="1" lang="ja-JP" altLang="en-US" b="1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b="1" dirty="0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b="1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プラー出口</a:t>
            </a:r>
            <a:r>
              <a:rPr kumimoji="1" lang="ja-JP" altLang="en-US" b="1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038578-BFA7-68AB-C694-BDA16534F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81" y="1428750"/>
            <a:ext cx="50673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0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B2BF9CC-22CF-E148-B8A2-1A44A106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2063" cy="581543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Particle distribution after stripping</a:t>
            </a:r>
            <a:endParaRPr lang="ja-JP" altLang="en-US" sz="3600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7F3E7D2-6681-6744-FE9D-7AEE24E21FF7}"/>
              </a:ext>
            </a:extLst>
          </p:cNvPr>
          <p:cNvCxnSpPr>
            <a:cxnSpLocks/>
          </p:cNvCxnSpPr>
          <p:nvPr/>
        </p:nvCxnSpPr>
        <p:spPr>
          <a:xfrm>
            <a:off x="838200" y="95223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63F1973-6022-ED29-CF10-34E3E501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E7F6-F557-B643-8E23-357041D9D53C}" type="slidenum">
              <a:rPr kumimoji="1" lang="ja-JP" altLang="en-US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7</a:t>
            </a:fld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22D332-0009-ED5C-1E94-9D3C237FCA52}"/>
              </a:ext>
            </a:extLst>
          </p:cNvPr>
          <p:cNvSpPr txBox="1"/>
          <p:nvPr/>
        </p:nvSpPr>
        <p:spPr>
          <a:xfrm>
            <a:off x="838200" y="124408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インフレクターから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D3E38A5-91F0-D279-9369-8DFA8CA62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3767"/>
            <a:ext cx="5093146" cy="495273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49AB673-5728-BD0D-E82C-6082E5A4D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654" y="1765667"/>
            <a:ext cx="5093146" cy="49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B2BF9CC-22CF-E148-B8A2-1A44A106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2063" cy="581543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Particle distribution after stripping</a:t>
            </a:r>
            <a:endParaRPr lang="ja-JP" altLang="en-US" sz="3600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7F3E7D2-6681-6744-FE9D-7AEE24E21FF7}"/>
              </a:ext>
            </a:extLst>
          </p:cNvPr>
          <p:cNvCxnSpPr>
            <a:cxnSpLocks/>
          </p:cNvCxnSpPr>
          <p:nvPr/>
        </p:nvCxnSpPr>
        <p:spPr>
          <a:xfrm>
            <a:off x="838200" y="95223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63F1973-6022-ED29-CF10-34E3E501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E7F6-F557-B643-8E23-357041D9D53C}" type="slidenum">
              <a:rPr kumimoji="1" lang="ja-JP" altLang="en-US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8</a:t>
            </a:fld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22D332-0009-ED5C-1E94-9D3C237FCA52}"/>
              </a:ext>
            </a:extLst>
          </p:cNvPr>
          <p:cNvSpPr txBox="1"/>
          <p:nvPr/>
        </p:nvSpPr>
        <p:spPr>
          <a:xfrm>
            <a:off x="838200" y="1244084"/>
            <a:ext cx="4798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プラー</a:t>
            </a:r>
            <a:r>
              <a:rPr kumimoji="1" lang="ja-JP" altLang="en-US" b="1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から　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b="1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初期分布</a:t>
            </a:r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0.9mm 90keV/c (1.1π mm mrad)</a:t>
            </a:r>
            <a:endParaRPr kumimoji="1" lang="ja-JP" altLang="en-US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99D5E0A-DFBE-42C7-F39D-65E81FDA1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31" y="1927687"/>
            <a:ext cx="5067300" cy="4927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567A069-2942-FCCA-6D40-6A288F00F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771" y="1930400"/>
            <a:ext cx="50673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B2BF9CC-22CF-E148-B8A2-1A44A106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2063" cy="581543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Particle distribution after stripping</a:t>
            </a:r>
            <a:endParaRPr lang="ja-JP" altLang="en-US" sz="3600" b="1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7F3E7D2-6681-6744-FE9D-7AEE24E21FF7}"/>
              </a:ext>
            </a:extLst>
          </p:cNvPr>
          <p:cNvCxnSpPr>
            <a:cxnSpLocks/>
          </p:cNvCxnSpPr>
          <p:nvPr/>
        </p:nvCxnSpPr>
        <p:spPr>
          <a:xfrm>
            <a:off x="838200" y="95223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63F1973-6022-ED29-CF10-34E3E501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E7F6-F557-B643-8E23-357041D9D53C}" type="slidenum">
              <a:rPr kumimoji="1" lang="ja-JP" altLang="en-US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9</a:t>
            </a:fld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265BC15-5592-5C70-946D-650B2C0A7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650" y="1423186"/>
            <a:ext cx="5067300" cy="49276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9FEED5-5869-F1BE-752F-EA2D72D17497}"/>
              </a:ext>
            </a:extLst>
          </p:cNvPr>
          <p:cNvSpPr txBox="1"/>
          <p:nvPr/>
        </p:nvSpPr>
        <p:spPr>
          <a:xfrm>
            <a:off x="838200" y="1828800"/>
            <a:ext cx="2281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Global Cartesian</a:t>
            </a:r>
            <a:r>
              <a:rPr kumimoji="1" lang="ja-JP" altLang="en-US" b="1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b="1" dirty="0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b="1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インフレクターから</a:t>
            </a:r>
          </a:p>
        </p:txBody>
      </p:sp>
    </p:spTree>
    <p:extLst>
      <p:ext uri="{BB962C8B-B14F-4D97-AF65-F5344CB8AC3E}">
        <p14:creationId xmlns:p14="http://schemas.microsoft.com/office/powerpoint/2010/main" val="2571550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240</Words>
  <Application>Microsoft Macintosh PowerPoint</Application>
  <PresentationFormat>ワイド画面</PresentationFormat>
  <Paragraphs>73</Paragraphs>
  <Slides>9</Slides>
  <Notes>9</Notes>
  <HiddenSlides>4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Yu Gothic</vt:lpstr>
      <vt:lpstr>Yu Gothic</vt:lpstr>
      <vt:lpstr>游ゴシック Light</vt:lpstr>
      <vt:lpstr>Arial</vt:lpstr>
      <vt:lpstr>Office テーマ</vt:lpstr>
      <vt:lpstr>OPALユーザーオフ会@理研</vt:lpstr>
      <vt:lpstr>OPAL @ CYRIC</vt:lpstr>
      <vt:lpstr>Particle distribution after stripping</vt:lpstr>
      <vt:lpstr>Particle distribution after stripping</vt:lpstr>
      <vt:lpstr>Particle distribution after stripping</vt:lpstr>
      <vt:lpstr>Particle distribution after stripping</vt:lpstr>
      <vt:lpstr>Particle distribution after stripping</vt:lpstr>
      <vt:lpstr>Particle distribution after stripping</vt:lpstr>
      <vt:lpstr>Particle distribution after stripping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OPALユーザーオフ会@理研</dc:title>
  <dc:creator>米倉　章平</dc:creator>
  <cp:lastModifiedBy>米倉　章平</cp:lastModifiedBy>
  <cp:revision>12</cp:revision>
  <dcterms:created xsi:type="dcterms:W3CDTF">2023-08-26T05:51:24Z</dcterms:created>
  <dcterms:modified xsi:type="dcterms:W3CDTF">2023-09-14T02:25:45Z</dcterms:modified>
</cp:coreProperties>
</file>