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8" r:id="rId4"/>
    <p:sldId id="258" r:id="rId5"/>
    <p:sldId id="259" r:id="rId6"/>
    <p:sldId id="260" r:id="rId7"/>
    <p:sldId id="270" r:id="rId8"/>
    <p:sldId id="261" r:id="rId9"/>
    <p:sldId id="262" r:id="rId10"/>
    <p:sldId id="264" r:id="rId11"/>
    <p:sldId id="263" r:id="rId12"/>
    <p:sldId id="265" r:id="rId13"/>
    <p:sldId id="266" r:id="rId14"/>
    <p:sldId id="267" r:id="rId15"/>
    <p:sldId id="269" r:id="rId1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48" d="100"/>
          <a:sy n="48" d="100"/>
        </p:scale>
        <p:origin x="804" y="2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A9418-E8FD-484A-9CC4-28CE46B5667A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897C7-344C-47B9-B912-692F9ADC0A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895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897C7-344C-47B9-B912-692F9ADC0AF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6968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96C1D9-7815-459B-97D0-25C6FB31E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315180-522C-4D23-B6A3-AC34D09D6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3A69F1-C68A-4663-A1B7-67D6955FB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6B2B2-F46F-4685-B42C-A1D0D2396FF8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DE7D63-ED14-4D0D-9921-172D8A96A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64D6DA-17C8-4A89-82D9-916C762E2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D763-816E-4354-94AF-FF6A35B154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473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029E0-E432-4E0C-9424-0C1100F3F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A64F688-0A2D-46C8-95BB-50CEC1F753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896697-954B-4488-8B13-CB1705758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6B2B2-F46F-4685-B42C-A1D0D2396FF8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DE39625-F2D0-4D89-9E9B-9DE3C5451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69A0CC7-8EB5-49D0-A1A4-C3ECFB033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D763-816E-4354-94AF-FF6A35B154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1892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83C27DB-7EED-4D63-9C72-F6F3DEBC8C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09C158E-9AE7-4F42-ACB7-2BF62E17D3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3757D1E-15D5-4CE4-999E-79F4F7FF6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6B2B2-F46F-4685-B42C-A1D0D2396FF8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FEBD33-DECA-432D-8DB9-15ECC5D31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67BE56-89FB-4E5D-AB00-9A1E9B8A1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D763-816E-4354-94AF-FF6A35B154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6504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BA9710-33D2-49A2-B473-7D280511B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F1FCC33-C485-4D51-82A6-E5BD3E284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564E361-3D83-4B69-96BD-7899A3C94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6B2B2-F46F-4685-B42C-A1D0D2396FF8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D83BFB9-01F3-4C7C-AB27-91197E350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0D16DB-A126-46DB-9A50-3E01DD92F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D763-816E-4354-94AF-FF6A35B154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064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179792-E732-4147-AAB6-E2E7300D2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75046A0-EA64-4F84-9458-4DF6EC462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E0DEF-64A6-41E9-BD07-FA675EC7A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6B2B2-F46F-4685-B42C-A1D0D2396FF8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1D7A52-5255-4D29-A13B-84EC34F88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B58C849-D56C-4086-B0E7-3241CC99E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D763-816E-4354-94AF-FF6A35B154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0326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0CCD64-4B60-42D4-A233-8F4DFD1B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ED7D973-B66E-48D7-8D0F-649447733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706784D-9489-42C8-900A-3A43DF6A3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1410F17-E18B-4A76-9FC8-4A9AFC1A1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6B2B2-F46F-4685-B42C-A1D0D2396FF8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31FE4D1-2E28-4C80-A8F3-C9287D7BF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9FE822C-9BB0-465C-BD32-F3386377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D763-816E-4354-94AF-FF6A35B154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321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EBBB24-2662-45E1-BED9-E0C6E8259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4323F10-AB92-454B-B714-2B61C3458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F801DE1-4907-478E-BAF5-506532590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F51F7A2-CCAE-4AE4-AA35-2C85EDC885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5C17C5F-C1C1-4E11-A76C-04E5C4203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C170BED-F56F-4C95-924F-A78335E8B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6B2B2-F46F-4685-B42C-A1D0D2396FF8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B373A3D-D0ED-4851-A809-0A73FD2F8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23EE915-2509-43DF-9A6D-69E9E02EE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D763-816E-4354-94AF-FF6A35B154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3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41161D-2E40-4A7E-9356-715BB96EA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58EA5FA-9C67-47AD-9EA3-90D14B92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6B2B2-F46F-4685-B42C-A1D0D2396FF8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CD936D5-D6A4-4D6A-800D-B018C8195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BE27DF4-A8C5-4868-8BA0-EE1C10664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D763-816E-4354-94AF-FF6A35B154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7169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11733EF-CCFD-44DC-A6D1-C463D3622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6B2B2-F46F-4685-B42C-A1D0D2396FF8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94386E8-80DA-49B8-B5C2-C61FD4D10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5FD39E0-7462-4C11-91D9-C78EB6CA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D763-816E-4354-94AF-FF6A35B1547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008F6027-0134-4AC1-9398-03C4175C76C4}"/>
              </a:ext>
            </a:extLst>
          </p:cNvPr>
          <p:cNvCxnSpPr/>
          <p:nvPr userDrawn="1"/>
        </p:nvCxnSpPr>
        <p:spPr>
          <a:xfrm>
            <a:off x="509364" y="1037135"/>
            <a:ext cx="1134715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53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F77E2A-9127-4E13-A384-80F8B8290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0EDC2C-E169-4A4B-9CD8-F30503779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8A6154D-E1A3-4EC9-9FC6-3F78895FB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E75DE70-CA06-4F64-BE04-89E53F0DE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6B2B2-F46F-4685-B42C-A1D0D2396FF8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B7B3610-D1C6-43EE-9BDA-266B78242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A208B30-11CD-4865-B2A0-29B64F18F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D763-816E-4354-94AF-FF6A35B154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6695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7167E4-A6B8-463E-8509-630FD7680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1360F68-8EF4-456C-A5CA-565D104B66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0E82B43-5543-46E5-A45B-5C181B3F0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F868D00-C7B7-4FDD-9226-A0EDE90F6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6B2B2-F46F-4685-B42C-A1D0D2396FF8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EEAA2C-B2AD-473A-AC26-E0CD44648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7D785FA-2FFB-44E1-AA34-EFDDCC080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D763-816E-4354-94AF-FF6A35B154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33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24AA39-F6AD-4F8B-8B46-7AC2C8A005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6B2B2-F46F-4685-B42C-A1D0D2396FF8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AA69B4-A95F-41FB-908A-9F7BEC8C48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1EEF34-2CD0-485D-A81E-EEA3531824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0D763-816E-4354-94AF-FF6A35B154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298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9D7631-1538-40F2-B06D-9CB0BEAB28B0}"/>
              </a:ext>
            </a:extLst>
          </p:cNvPr>
          <p:cNvSpPr txBox="1"/>
          <p:nvPr/>
        </p:nvSpPr>
        <p:spPr>
          <a:xfrm>
            <a:off x="0" y="2172851"/>
            <a:ext cx="118418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>
                <a:latin typeface="Arial" panose="020B0604020202020204" pitchFamily="34" charset="0"/>
                <a:cs typeface="Arial" panose="020B0604020202020204" pitchFamily="34" charset="0"/>
              </a:rPr>
              <a:t>SIMULATION </a:t>
            </a:r>
            <a:r>
              <a:rPr lang="en-US" altLang="ja-JP" sz="5400" dirty="0">
                <a:latin typeface="Arial" panose="020B0604020202020204" pitchFamily="34" charset="0"/>
                <a:cs typeface="Arial" panose="020B0604020202020204" pitchFamily="34" charset="0"/>
              </a:rPr>
              <a:t>of CYCLOTRON AUTO-RESONACE ACCELERATION </a:t>
            </a:r>
            <a:r>
              <a:rPr lang="en-US" altLang="ja-JP" sz="5400">
                <a:latin typeface="Arial" panose="020B0604020202020204" pitchFamily="34" charset="0"/>
                <a:cs typeface="Arial" panose="020B0604020202020204" pitchFamily="34" charset="0"/>
              </a:rPr>
              <a:t>by OPAL-t</a:t>
            </a:r>
            <a:endParaRPr lang="en-US" altLang="ja-JP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08D96CC-5AA4-4934-AE7F-5D8F7D73EF7E}"/>
              </a:ext>
            </a:extLst>
          </p:cNvPr>
          <p:cNvSpPr txBox="1"/>
          <p:nvPr/>
        </p:nvSpPr>
        <p:spPr>
          <a:xfrm>
            <a:off x="7548402" y="5308430"/>
            <a:ext cx="67812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dirty="0">
                <a:latin typeface="Arial Unicode MS" panose="020B0604020202020204" pitchFamily="50" charset="-128"/>
              </a:rPr>
              <a:t>Takafumi HARA </a:t>
            </a:r>
          </a:p>
          <a:p>
            <a:pPr algn="l"/>
            <a:r>
              <a:rPr kumimoji="1" lang="en-US" altLang="ja-JP" sz="2800" dirty="0">
                <a:latin typeface="Arial Unicode MS" panose="020B0604020202020204" pitchFamily="50" charset="-128"/>
              </a:rPr>
              <a:t>RCNP, OSAKA University  </a:t>
            </a:r>
          </a:p>
          <a:p>
            <a:pPr algn="l"/>
            <a:endParaRPr kumimoji="1" lang="ja-JP" altLang="en-US" sz="2800" dirty="0" err="1">
              <a:latin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0939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9B7ECE5-61D0-4453-8F1D-7FD749B26B85}"/>
              </a:ext>
            </a:extLst>
          </p:cNvPr>
          <p:cNvSpPr txBox="1"/>
          <p:nvPr/>
        </p:nvSpPr>
        <p:spPr>
          <a:xfrm>
            <a:off x="527126" y="193639"/>
            <a:ext cx="33505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4000" dirty="0">
                <a:latin typeface="Arial Unicode MS" panose="020B0604020202020204" pitchFamily="50" charset="-128"/>
              </a:rPr>
              <a:t>Version 1.6.0 </a:t>
            </a:r>
            <a:endParaRPr kumimoji="1" lang="ja-JP" altLang="en-US" sz="4000" dirty="0" err="1">
              <a:latin typeface="Arial Unicode MS" panose="020B060402020202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141E47C-56FF-4DF4-9A3A-E49D8A14A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34" y="1947711"/>
            <a:ext cx="6605195" cy="383067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E709EE5-F1C9-468F-8218-144F77401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628" y="1947711"/>
            <a:ext cx="6713538" cy="387319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0F47CBB-4804-4F57-AA8B-132EC33AF8CC}"/>
              </a:ext>
            </a:extLst>
          </p:cNvPr>
          <p:cNvSpPr txBox="1"/>
          <p:nvPr/>
        </p:nvSpPr>
        <p:spPr>
          <a:xfrm flipH="1">
            <a:off x="904886" y="1337847"/>
            <a:ext cx="9853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dirty="0">
                <a:latin typeface="Arial Unicode MS" panose="020B0604020202020204" pitchFamily="50" charset="-128"/>
              </a:rPr>
              <a:t>Output field maps values are same to </a:t>
            </a:r>
            <a:r>
              <a:rPr lang="en-US" altLang="ja-JP" sz="2800" dirty="0">
                <a:latin typeface="Arial Unicode MS" panose="020B0604020202020204" pitchFamily="50" charset="-128"/>
              </a:rPr>
              <a:t>the Value of input file. </a:t>
            </a:r>
            <a:endParaRPr kumimoji="1" lang="ja-JP" altLang="en-US" sz="2800" dirty="0" err="1">
              <a:latin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2128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C362AF5-B991-40CA-BF5D-320FA4823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242" y="1908286"/>
            <a:ext cx="8511515" cy="4730966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A911CEA-8609-459E-A56A-70B7DD1D33F5}"/>
              </a:ext>
            </a:extLst>
          </p:cNvPr>
          <p:cNvSpPr txBox="1"/>
          <p:nvPr/>
        </p:nvSpPr>
        <p:spPr>
          <a:xfrm>
            <a:off x="548639" y="218748"/>
            <a:ext cx="8208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4000" dirty="0">
                <a:latin typeface="Arial Unicode MS" panose="020B0604020202020204" pitchFamily="50" charset="-128"/>
              </a:rPr>
              <a:t>Magnetic field only (ver.2022)  </a:t>
            </a:r>
            <a:endParaRPr kumimoji="1" lang="ja-JP" altLang="en-US" sz="4000" dirty="0" err="1">
              <a:latin typeface="Arial Unicode MS" panose="020B060402020202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F4736FE-B257-40E1-9822-35973ACDB424}"/>
              </a:ext>
            </a:extLst>
          </p:cNvPr>
          <p:cNvSpPr txBox="1"/>
          <p:nvPr/>
        </p:nvSpPr>
        <p:spPr>
          <a:xfrm>
            <a:off x="846894" y="1182332"/>
            <a:ext cx="10807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dirty="0">
                <a:latin typeface="Arial Unicode MS" panose="020B0604020202020204" pitchFamily="50" charset="-128"/>
              </a:rPr>
              <a:t>Using same field map files which is adapted to ver</a:t>
            </a:r>
            <a:r>
              <a:rPr lang="en-US" altLang="ja-JP" sz="2800" dirty="0">
                <a:latin typeface="Arial Unicode MS" panose="020B0604020202020204" pitchFamily="50" charset="-128"/>
              </a:rPr>
              <a:t>.</a:t>
            </a:r>
            <a:r>
              <a:rPr lang="ja-JP" altLang="en-US" sz="2800" dirty="0">
                <a:latin typeface="Arial Unicode MS" panose="020B0604020202020204" pitchFamily="50" charset="-128"/>
              </a:rPr>
              <a:t> </a:t>
            </a:r>
            <a:r>
              <a:rPr lang="en-US" altLang="ja-JP" sz="2800" dirty="0">
                <a:latin typeface="Arial Unicode MS" panose="020B0604020202020204" pitchFamily="50" charset="-128"/>
              </a:rPr>
              <a:t>2022</a:t>
            </a:r>
            <a:r>
              <a:rPr lang="ja-JP" altLang="en-US" sz="2800" dirty="0">
                <a:latin typeface="Arial Unicode MS" panose="020B0604020202020204" pitchFamily="50" charset="-128"/>
              </a:rPr>
              <a:t> </a:t>
            </a:r>
            <a:r>
              <a:rPr lang="en-US" altLang="ja-JP" sz="2800" dirty="0">
                <a:latin typeface="Arial Unicode MS" panose="020B0604020202020204" pitchFamily="50" charset="-128"/>
              </a:rPr>
              <a:t>form.</a:t>
            </a:r>
            <a:endParaRPr kumimoji="1" lang="en-US" altLang="ja-JP" sz="2800" dirty="0">
              <a:latin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4648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936FBD6-F13B-4CE5-A6BD-9686E889DBEA}"/>
              </a:ext>
            </a:extLst>
          </p:cNvPr>
          <p:cNvSpPr txBox="1"/>
          <p:nvPr/>
        </p:nvSpPr>
        <p:spPr>
          <a:xfrm>
            <a:off x="548639" y="218748"/>
            <a:ext cx="8208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4000" dirty="0">
                <a:latin typeface="Arial Unicode MS" panose="020B0604020202020204" pitchFamily="50" charset="-128"/>
              </a:rPr>
              <a:t>EM fields only (ver.2022)  </a:t>
            </a:r>
            <a:endParaRPr kumimoji="1" lang="ja-JP" altLang="en-US" sz="4000" dirty="0" err="1">
              <a:latin typeface="Arial Unicode MS" panose="020B060402020202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86B752E-9A99-4940-B99B-2EB9A660F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3168"/>
            <a:ext cx="5429301" cy="419951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2E7C61C-D049-4573-9D5F-6C7D40389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933" y="2470107"/>
            <a:ext cx="6901067" cy="407870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AA9A5FA-042C-41EE-842E-8B15AB3A007F}"/>
              </a:ext>
            </a:extLst>
          </p:cNvPr>
          <p:cNvSpPr txBox="1"/>
          <p:nvPr/>
        </p:nvSpPr>
        <p:spPr>
          <a:xfrm>
            <a:off x="2111600" y="2012907"/>
            <a:ext cx="7782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dirty="0">
                <a:latin typeface="Arial Unicode MS" panose="020B0604020202020204" pitchFamily="50" charset="-128"/>
              </a:rPr>
              <a:t>Ex</a:t>
            </a:r>
          </a:p>
          <a:p>
            <a:pPr algn="l"/>
            <a:endParaRPr kumimoji="1" lang="ja-JP" altLang="en-US" sz="2800" dirty="0" err="1">
              <a:latin typeface="Arial Unicode MS" panose="020B060402020202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4B9FE9-20A6-4506-80A9-A9A866A35314}"/>
              </a:ext>
            </a:extLst>
          </p:cNvPr>
          <p:cNvSpPr txBox="1"/>
          <p:nvPr/>
        </p:nvSpPr>
        <p:spPr>
          <a:xfrm>
            <a:off x="7239376" y="2104347"/>
            <a:ext cx="6030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>
                <a:latin typeface="Arial Unicode MS" panose="020B0604020202020204" pitchFamily="50" charset="-128"/>
              </a:rPr>
              <a:t>Ey</a:t>
            </a:r>
          </a:p>
          <a:p>
            <a:pPr algn="l"/>
            <a:endParaRPr kumimoji="1" lang="ja-JP" altLang="en-US" sz="2800" dirty="0" err="1">
              <a:latin typeface="Arial Unicode MS" panose="020B060402020202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30C4157-B1ED-4347-B7C3-0F0174A5890F}"/>
              </a:ext>
            </a:extLst>
          </p:cNvPr>
          <p:cNvSpPr txBox="1"/>
          <p:nvPr/>
        </p:nvSpPr>
        <p:spPr>
          <a:xfrm flipH="1">
            <a:off x="567869" y="1256048"/>
            <a:ext cx="110562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800" dirty="0">
                <a:latin typeface="Arial Unicode MS" panose="020B0604020202020204" pitchFamily="50" charset="-128"/>
              </a:rPr>
              <a:t>The case of  </a:t>
            </a:r>
            <a:r>
              <a:rPr kumimoji="1" lang="en-US" altLang="ja-JP" sz="2800" dirty="0">
                <a:latin typeface="Arial Unicode MS" panose="020B0604020202020204" pitchFamily="50" charset="-128"/>
              </a:rPr>
              <a:t>two maps overlap at the same region, </a:t>
            </a:r>
            <a:r>
              <a:rPr kumimoji="1" lang="en-US" altLang="ja-JP" sz="2800">
                <a:latin typeface="Arial Unicode MS" panose="020B0604020202020204" pitchFamily="50" charset="-128"/>
              </a:rPr>
              <a:t>the output field values</a:t>
            </a:r>
            <a:r>
              <a:rPr lang="en-US" altLang="ja-JP" sz="2800">
                <a:latin typeface="Arial Unicode MS" panose="020B0604020202020204" pitchFamily="50" charset="-128"/>
              </a:rPr>
              <a:t> </a:t>
            </a:r>
            <a:r>
              <a:rPr lang="en-US" altLang="ja-JP" sz="2800" dirty="0">
                <a:latin typeface="Arial Unicode MS" panose="020B0604020202020204" pitchFamily="50" charset="-128"/>
              </a:rPr>
              <a:t>is same value of </a:t>
            </a:r>
            <a:r>
              <a:rPr lang="en-US" altLang="ja-JP" sz="2800">
                <a:latin typeface="Arial Unicode MS" panose="020B0604020202020204" pitchFamily="50" charset="-128"/>
              </a:rPr>
              <a:t>input ones. </a:t>
            </a:r>
            <a:r>
              <a:rPr kumimoji="1" lang="en-US" altLang="ja-JP" sz="2800">
                <a:latin typeface="Arial Unicode MS" panose="020B0604020202020204" pitchFamily="50" charset="-128"/>
              </a:rPr>
              <a:t>  </a:t>
            </a:r>
            <a:endParaRPr kumimoji="1" lang="ja-JP" altLang="en-US" sz="2800" dirty="0" err="1">
              <a:latin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1839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8581A1-D058-451E-B708-3E51C4A1C947}"/>
              </a:ext>
            </a:extLst>
          </p:cNvPr>
          <p:cNvSpPr txBox="1"/>
          <p:nvPr/>
        </p:nvSpPr>
        <p:spPr>
          <a:xfrm>
            <a:off x="527125" y="204396"/>
            <a:ext cx="111097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4000" dirty="0">
                <a:latin typeface="Arial Unicode MS" panose="020B0604020202020204" pitchFamily="50" charset="-128"/>
              </a:rPr>
              <a:t>RF</a:t>
            </a:r>
            <a:r>
              <a:rPr kumimoji="1" lang="en-US" altLang="ja-JP" sz="4000" dirty="0">
                <a:latin typeface="Arial Unicode MS" panose="020B0604020202020204" pitchFamily="50" charset="-128"/>
              </a:rPr>
              <a:t> field and magnetic field overlap (ver</a:t>
            </a:r>
            <a:r>
              <a:rPr lang="en-US" altLang="ja-JP" sz="4000" dirty="0">
                <a:latin typeface="Arial Unicode MS" panose="020B0604020202020204" pitchFamily="50" charset="-128"/>
              </a:rPr>
              <a:t>. 2022</a:t>
            </a:r>
            <a:r>
              <a:rPr kumimoji="1" lang="en-US" altLang="ja-JP" sz="4000" dirty="0">
                <a:latin typeface="Arial Unicode MS" panose="020B0604020202020204" pitchFamily="50" charset="-128"/>
              </a:rPr>
              <a:t>)   </a:t>
            </a:r>
            <a:endParaRPr kumimoji="1" lang="ja-JP" altLang="en-US" sz="4000" dirty="0" err="1">
              <a:latin typeface="Arial Unicode MS" panose="020B060402020202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3FDF72-B868-4D08-877C-CD6CFCB04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80" y="1858207"/>
            <a:ext cx="5563376" cy="442974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D57C1BD-F6DF-4290-978D-AA08FA3F0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32438"/>
            <a:ext cx="4952104" cy="3921462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EC0E586-C720-47CF-99AD-DCFF567B66D0}"/>
              </a:ext>
            </a:extLst>
          </p:cNvPr>
          <p:cNvSpPr/>
          <p:nvPr/>
        </p:nvSpPr>
        <p:spPr>
          <a:xfrm>
            <a:off x="553898" y="1078331"/>
            <a:ext cx="109245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The value of the magnetic field is different from the value of the magnetic field in the input file.</a:t>
            </a:r>
          </a:p>
        </p:txBody>
      </p:sp>
    </p:spTree>
    <p:extLst>
      <p:ext uri="{BB962C8B-B14F-4D97-AF65-F5344CB8AC3E}">
        <p14:creationId xmlns:p14="http://schemas.microsoft.com/office/powerpoint/2010/main" val="1291272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DF0E36D-96D6-44AB-9BF8-61FFEA2AB703}"/>
              </a:ext>
            </a:extLst>
          </p:cNvPr>
          <p:cNvSpPr txBox="1"/>
          <p:nvPr/>
        </p:nvSpPr>
        <p:spPr>
          <a:xfrm>
            <a:off x="441064" y="193638"/>
            <a:ext cx="90861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4000" dirty="0">
                <a:latin typeface="Arial Unicode MS" panose="020B0604020202020204" pitchFamily="50" charset="-128"/>
              </a:rPr>
              <a:t>Comparison of  </a:t>
            </a:r>
            <a:r>
              <a:rPr lang="en-US" altLang="ja-JP" sz="4000" dirty="0">
                <a:latin typeface="Arial Unicode MS" panose="020B0604020202020204" pitchFamily="50" charset="-128"/>
              </a:rPr>
              <a:t>ver.1.6.0</a:t>
            </a:r>
            <a:r>
              <a:rPr lang="ja-JP" altLang="en-US" sz="4000" dirty="0">
                <a:latin typeface="Arial Unicode MS" panose="020B0604020202020204" pitchFamily="50" charset="-128"/>
              </a:rPr>
              <a:t> </a:t>
            </a:r>
            <a:r>
              <a:rPr lang="en-US" altLang="ja-JP" sz="4000" dirty="0">
                <a:latin typeface="Arial Unicode MS" panose="020B0604020202020204" pitchFamily="50" charset="-128"/>
              </a:rPr>
              <a:t>and</a:t>
            </a:r>
            <a:r>
              <a:rPr lang="ja-JP" altLang="en-US" sz="4000" dirty="0">
                <a:latin typeface="Arial Unicode MS" panose="020B0604020202020204" pitchFamily="50" charset="-128"/>
              </a:rPr>
              <a:t> </a:t>
            </a:r>
            <a:r>
              <a:rPr lang="en-US" altLang="ja-JP" sz="4000" dirty="0">
                <a:latin typeface="Arial Unicode MS" panose="020B0604020202020204" pitchFamily="50" charset="-128"/>
              </a:rPr>
              <a:t>ver. 2022</a:t>
            </a:r>
            <a:endParaRPr kumimoji="1" lang="en-US" altLang="ja-JP" sz="4000" dirty="0">
              <a:latin typeface="Arial Unicode MS" panose="020B060402020202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AFB3057-7664-40D4-9C9A-A6EC252F2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322" y="1408998"/>
            <a:ext cx="6484732" cy="513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40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5B7EA29-F6BB-4239-97DD-16D650C6C05C}"/>
              </a:ext>
            </a:extLst>
          </p:cNvPr>
          <p:cNvSpPr txBox="1"/>
          <p:nvPr/>
        </p:nvSpPr>
        <p:spPr>
          <a:xfrm flipH="1">
            <a:off x="751464" y="312983"/>
            <a:ext cx="5790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4000" dirty="0">
                <a:latin typeface="Arial Unicode MS" panose="020B0604020202020204" pitchFamily="50" charset="-128"/>
              </a:rPr>
              <a:t>Summary</a:t>
            </a:r>
            <a:endParaRPr kumimoji="1" lang="en-US" altLang="ja-JP" sz="4000" dirty="0">
              <a:latin typeface="Arial Unicode MS" panose="020B060402020202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95D0C1C-AE22-4C65-8B69-A3EBABC74C26}"/>
              </a:ext>
            </a:extLst>
          </p:cNvPr>
          <p:cNvSpPr txBox="1"/>
          <p:nvPr/>
        </p:nvSpPr>
        <p:spPr>
          <a:xfrm flipH="1">
            <a:off x="539429" y="1613118"/>
            <a:ext cx="1127412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Arial Unicode MS" panose="020B0604020202020204" pitchFamily="50" charset="-128"/>
              </a:rPr>
              <a:t>We try to development of  the proton accelerator which adapt to CARA for proton acceleration</a:t>
            </a:r>
            <a:r>
              <a:rPr lang="en-US" altLang="ja-JP" sz="2800" dirty="0">
                <a:latin typeface="Arial Unicode MS" panose="020B0604020202020204" pitchFamily="50" charset="-128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ja-JP" sz="2800" dirty="0">
              <a:latin typeface="Arial Unicode MS" panose="020B0604020202020204" pitchFamily="50" charset="-128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ja-JP" sz="2800" dirty="0">
                <a:latin typeface="Arial Unicode MS" panose="020B0604020202020204" pitchFamily="50" charset="-128"/>
              </a:rPr>
              <a:t>We simulate proton CARA with OPAL-t  to design and verify proton acceleration to proton CARA.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ja-JP" sz="2800" dirty="0">
              <a:latin typeface="Arial Unicode MS" panose="020B0604020202020204" pitchFamily="50" charset="-128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ja-JP" sz="2800" dirty="0">
                <a:latin typeface="Arial Unicode MS" panose="020B0604020202020204" pitchFamily="50" charset="-128"/>
              </a:rPr>
              <a:t>We success to simulate proton CARA by OPAL-t ver.1.6.0. </a:t>
            </a:r>
            <a:r>
              <a:rPr kumimoji="1" lang="en-US" altLang="ja-JP" sz="2800" dirty="0">
                <a:latin typeface="Arial Unicode MS" panose="020B0604020202020204" pitchFamily="50" charset="-128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683664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462AF68-A329-4264-A192-85911A3054D9}"/>
              </a:ext>
            </a:extLst>
          </p:cNvPr>
          <p:cNvSpPr txBox="1"/>
          <p:nvPr/>
        </p:nvSpPr>
        <p:spPr>
          <a:xfrm>
            <a:off x="359263" y="220373"/>
            <a:ext cx="11048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4000" dirty="0">
                <a:latin typeface="Arial Unicode MS" panose="020B0604020202020204" pitchFamily="50" charset="-128"/>
              </a:rPr>
              <a:t>Cyclotron Auto-Resonance Acceleration(CARA)</a:t>
            </a:r>
            <a:endParaRPr kumimoji="1" lang="ja-JP" altLang="en-US" sz="4000" dirty="0" err="1">
              <a:latin typeface="Arial Unicode MS" panose="020B060402020202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25DC086-0067-4276-AB7D-C8A5165A26C3}"/>
              </a:ext>
            </a:extLst>
          </p:cNvPr>
          <p:cNvSpPr txBox="1"/>
          <p:nvPr/>
        </p:nvSpPr>
        <p:spPr>
          <a:xfrm>
            <a:off x="549781" y="1125382"/>
            <a:ext cx="119011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It consists of  solenoid magnetic field and rotating electric field.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It can continuously accelerate DC beam .</a:t>
            </a:r>
            <a:endParaRPr kumimoji="1" lang="en-US" altLang="ja-JP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It succeeded in accelerating 20 A electron beam with an RF to beam power efficiency of up to 96 % at Yale University.</a:t>
            </a:r>
          </a:p>
          <a:p>
            <a:endParaRPr kumimoji="1" lang="en-US" altLang="ja-JP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ja-JP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8D9DF51-9049-4468-A172-F2A47FD9D224}"/>
              </a:ext>
            </a:extLst>
          </p:cNvPr>
          <p:cNvGrpSpPr/>
          <p:nvPr/>
        </p:nvGrpSpPr>
        <p:grpSpPr>
          <a:xfrm>
            <a:off x="3715011" y="2880582"/>
            <a:ext cx="5817589" cy="2699169"/>
            <a:chOff x="876234" y="4295101"/>
            <a:chExt cx="5573413" cy="2523603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309680B8-EA31-467B-9BF9-C8163DE68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42" t="6121" r="2199" b="8767"/>
            <a:stretch/>
          </p:blipFill>
          <p:spPr>
            <a:xfrm>
              <a:off x="1341415" y="4295101"/>
              <a:ext cx="4310742" cy="1961725"/>
            </a:xfrm>
            <a:prstGeom prst="rect">
              <a:avLst/>
            </a:prstGeom>
          </p:spPr>
        </p:pic>
        <p:sp>
          <p:nvSpPr>
            <p:cNvPr id="10" name="テキスト ボックス 20">
              <a:extLst>
                <a:ext uri="{FF2B5EF4-FFF2-40B4-BE49-F238E27FC236}">
                  <a16:creationId xmlns:a16="http://schemas.microsoft.com/office/drawing/2014/main" id="{9EC17349-C318-4648-8E59-3EE67157ECBE}"/>
                </a:ext>
              </a:extLst>
            </p:cNvPr>
            <p:cNvSpPr txBox="1"/>
            <p:nvPr/>
          </p:nvSpPr>
          <p:spPr>
            <a:xfrm>
              <a:off x="876234" y="6508899"/>
              <a:ext cx="5573413" cy="309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sz="1400" dirty="0"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Schematic of CARA for electron</a:t>
              </a:r>
              <a:r>
                <a:rPr kumimoji="1" lang="ja-JP" altLang="en-US" sz="1400" dirty="0"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　</a:t>
              </a:r>
              <a:r>
                <a:rPr kumimoji="1" lang="en-US" altLang="ja-JP" sz="1400" dirty="0"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(</a:t>
              </a:r>
              <a:r>
                <a:rPr lang="en-US" altLang="ja-JP" sz="1400" dirty="0"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P</a:t>
              </a:r>
              <a:r>
                <a:rPr kumimoji="1" lang="en-US" altLang="ja-JP" sz="1400" dirty="0"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hys. Rev. Lett. </a:t>
              </a:r>
              <a:r>
                <a:rPr lang="en-US" altLang="ja-JP" sz="1400" dirty="0"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76 (1996) 2718</a:t>
              </a:r>
              <a:r>
                <a:rPr kumimoji="1" lang="en-US" altLang="ja-JP" sz="1400" dirty="0"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)</a:t>
              </a:r>
              <a:endParaRPr kumimoji="1" lang="ja-JP" alt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A5FDD411-ED46-410D-9464-AED3634768A8}"/>
                </a:ext>
              </a:extLst>
            </p:cNvPr>
            <p:cNvCxnSpPr>
              <a:cxnSpLocks/>
            </p:cNvCxnSpPr>
            <p:nvPr/>
          </p:nvCxnSpPr>
          <p:spPr>
            <a:xfrm>
              <a:off x="4144534" y="4634782"/>
              <a:ext cx="79211" cy="2595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23">
              <a:extLst>
                <a:ext uri="{FF2B5EF4-FFF2-40B4-BE49-F238E27FC236}">
                  <a16:creationId xmlns:a16="http://schemas.microsoft.com/office/drawing/2014/main" id="{1506EC99-D14A-48B4-B5AD-AA0681C0F1E6}"/>
                </a:ext>
              </a:extLst>
            </p:cNvPr>
            <p:cNvSpPr txBox="1"/>
            <p:nvPr/>
          </p:nvSpPr>
          <p:spPr>
            <a:xfrm>
              <a:off x="2780660" y="6191175"/>
              <a:ext cx="3265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400" dirty="0"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0</a:t>
              </a:r>
              <a:endParaRPr kumimoji="1" lang="ja-JP" alt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3" name="テキスト ボックス 24">
              <a:extLst>
                <a:ext uri="{FF2B5EF4-FFF2-40B4-BE49-F238E27FC236}">
                  <a16:creationId xmlns:a16="http://schemas.microsoft.com/office/drawing/2014/main" id="{49A58721-0C19-48C0-95FC-19D639AAFD3B}"/>
                </a:ext>
              </a:extLst>
            </p:cNvPr>
            <p:cNvSpPr txBox="1"/>
            <p:nvPr/>
          </p:nvSpPr>
          <p:spPr>
            <a:xfrm>
              <a:off x="3985589" y="6196697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400" dirty="0">
                  <a:latin typeface="Arial" panose="020B0604020202020204" pitchFamily="34" charset="0"/>
                  <a:ea typeface="UD デジタル 教科書体 NP-R" panose="02020400000000000000" pitchFamily="18" charset="-128"/>
                  <a:cs typeface="Arial" panose="020B0604020202020204" pitchFamily="34" charset="0"/>
                </a:rPr>
                <a:t>50 (cm)</a:t>
              </a:r>
              <a:endParaRPr kumimoji="1" lang="ja-JP" altLang="en-US" sz="1400" dirty="0">
                <a:latin typeface="Arial" panose="020B0604020202020204" pitchFamily="34" charset="0"/>
                <a:ea typeface="UD デジタル 教科書体 NP-R" panose="02020400000000000000" pitchFamily="18" charset="-128"/>
                <a:cs typeface="Arial" panose="020B0604020202020204" pitchFamily="34" charset="0"/>
              </a:endParaRPr>
            </a:p>
          </p:txBody>
        </p:sp>
        <p:cxnSp>
          <p:nvCxnSpPr>
            <p:cNvPr id="14" name="直線矢印コネクタ 13">
              <a:extLst>
                <a:ext uri="{FF2B5EF4-FFF2-40B4-BE49-F238E27FC236}">
                  <a16:creationId xmlns:a16="http://schemas.microsoft.com/office/drawing/2014/main" id="{3E8232B9-FE30-4080-81FD-0768F2F39F1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88468" y="5281740"/>
              <a:ext cx="512131" cy="62486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26">
              <a:extLst>
                <a:ext uri="{FF2B5EF4-FFF2-40B4-BE49-F238E27FC236}">
                  <a16:creationId xmlns:a16="http://schemas.microsoft.com/office/drawing/2014/main" id="{EF4C4739-8DEB-4594-B387-32BC3A2F8CDD}"/>
                </a:ext>
              </a:extLst>
            </p:cNvPr>
            <p:cNvSpPr txBox="1"/>
            <p:nvPr/>
          </p:nvSpPr>
          <p:spPr>
            <a:xfrm>
              <a:off x="4479809" y="5950072"/>
              <a:ext cx="66" cy="21686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kumimoji="1" lang="ja-JP" altLang="en-US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Arial" panose="020B0604020202020204" pitchFamily="34" charset="0"/>
              </a:endParaRPr>
            </a:p>
          </p:txBody>
        </p:sp>
        <p:cxnSp>
          <p:nvCxnSpPr>
            <p:cNvPr id="16" name="直線矢印コネクタ 15">
              <a:extLst>
                <a:ext uri="{FF2B5EF4-FFF2-40B4-BE49-F238E27FC236}">
                  <a16:creationId xmlns:a16="http://schemas.microsoft.com/office/drawing/2014/main" id="{3A62D010-49E2-4714-89F9-4EA3F38F76C2}"/>
                </a:ext>
              </a:extLst>
            </p:cNvPr>
            <p:cNvCxnSpPr>
              <a:cxnSpLocks/>
            </p:cNvCxnSpPr>
            <p:nvPr/>
          </p:nvCxnSpPr>
          <p:spPr>
            <a:xfrm>
              <a:off x="2132590" y="4562713"/>
              <a:ext cx="648070" cy="4805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FC847139-EB67-46AB-8641-4A16BD46FA50}"/>
                </a:ext>
              </a:extLst>
            </p:cNvPr>
            <p:cNvCxnSpPr>
              <a:cxnSpLocks/>
              <a:stCxn id="18" idx="0"/>
            </p:cNvCxnSpPr>
            <p:nvPr/>
          </p:nvCxnSpPr>
          <p:spPr>
            <a:xfrm flipV="1">
              <a:off x="1661259" y="5406250"/>
              <a:ext cx="84929" cy="5172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30">
              <a:extLst>
                <a:ext uri="{FF2B5EF4-FFF2-40B4-BE49-F238E27FC236}">
                  <a16:creationId xmlns:a16="http://schemas.microsoft.com/office/drawing/2014/main" id="{C8ADBF5B-FCE6-461B-BFEA-A3AE7D3851F4}"/>
                </a:ext>
              </a:extLst>
            </p:cNvPr>
            <p:cNvSpPr txBox="1"/>
            <p:nvPr/>
          </p:nvSpPr>
          <p:spPr>
            <a:xfrm>
              <a:off x="1003248" y="5923529"/>
              <a:ext cx="1316022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latin typeface="Arial" panose="020B0604020202020204" pitchFamily="34" charset="0"/>
                  <a:ea typeface="UD デジタル 教科書体 NP-R" panose="02020400000000000000" pitchFamily="18" charset="-128"/>
                  <a:cs typeface="Arial" panose="020B0604020202020204" pitchFamily="34" charset="0"/>
                </a:rPr>
                <a:t>Electron gun </a:t>
              </a:r>
            </a:p>
            <a:p>
              <a:pPr algn="ctr"/>
              <a:r>
                <a:rPr lang="en-US" altLang="ja-JP" sz="1400" dirty="0"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(100 kV, 30A)</a:t>
              </a:r>
              <a:endParaRPr kumimoji="1" lang="ja-JP" alt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7" name="テキスト ボックス 29">
            <a:extLst>
              <a:ext uri="{FF2B5EF4-FFF2-40B4-BE49-F238E27FC236}">
                <a16:creationId xmlns:a16="http://schemas.microsoft.com/office/drawing/2014/main" id="{4798604C-2332-4910-A089-16BAE4ED9204}"/>
              </a:ext>
            </a:extLst>
          </p:cNvPr>
          <p:cNvSpPr txBox="1"/>
          <p:nvPr/>
        </p:nvSpPr>
        <p:spPr>
          <a:xfrm>
            <a:off x="140602" y="4991679"/>
            <a:ext cx="412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Huge potential</a:t>
            </a:r>
            <a:endParaRPr kumimoji="1" lang="ja-JP" alt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30">
            <a:extLst>
              <a:ext uri="{FF2B5EF4-FFF2-40B4-BE49-F238E27FC236}">
                <a16:creationId xmlns:a16="http://schemas.microsoft.com/office/drawing/2014/main" id="{36B29021-0FB7-4DDF-9B1D-8570FC473607}"/>
              </a:ext>
            </a:extLst>
          </p:cNvPr>
          <p:cNvSpPr txBox="1"/>
          <p:nvPr/>
        </p:nvSpPr>
        <p:spPr>
          <a:xfrm>
            <a:off x="1335486" y="5653907"/>
            <a:ext cx="6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Compact high intensity accelerator  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High power efficiency </a:t>
            </a:r>
            <a:endParaRPr kumimoji="1" lang="ja-JP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812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BCAF9E-C9B8-4082-8D61-E95008F751E2}"/>
              </a:ext>
            </a:extLst>
          </p:cNvPr>
          <p:cNvSpPr>
            <a:spLocks noGrp="1"/>
          </p:cNvSpPr>
          <p:nvPr/>
        </p:nvSpPr>
        <p:spPr>
          <a:xfrm>
            <a:off x="423052" y="214664"/>
            <a:ext cx="7838902" cy="8562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b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ja-JP" dirty="0"/>
              <a:t>P</a:t>
            </a:r>
            <a:r>
              <a:rPr kumimoji="1" lang="en-US" altLang="ja-JP" dirty="0"/>
              <a:t>hysical design of proton CARA</a:t>
            </a:r>
            <a:endParaRPr kumimoji="1" lang="ja-JP" altLang="en-US" dirty="0"/>
          </a:p>
        </p:txBody>
      </p:sp>
      <p:sp>
        <p:nvSpPr>
          <p:cNvPr id="3" name="テキスト ボックス 3">
            <a:extLst>
              <a:ext uri="{FF2B5EF4-FFF2-40B4-BE49-F238E27FC236}">
                <a16:creationId xmlns:a16="http://schemas.microsoft.com/office/drawing/2014/main" id="{EEEDF0CC-C011-413B-9AA6-2A30383CE2CC}"/>
              </a:ext>
            </a:extLst>
          </p:cNvPr>
          <p:cNvSpPr txBox="1"/>
          <p:nvPr/>
        </p:nvSpPr>
        <p:spPr>
          <a:xfrm>
            <a:off x="580158" y="1070875"/>
            <a:ext cx="5437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from electron acceleration  </a:t>
            </a:r>
            <a:endParaRPr kumimoji="1" lang="ja-JP" alt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able">
            <a:extLst>
              <a:ext uri="{FF2B5EF4-FFF2-40B4-BE49-F238E27FC236}">
                <a16:creationId xmlns:a16="http://schemas.microsoft.com/office/drawing/2014/main" id="{CF745662-A466-4888-86D4-62654B695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791" y="1532540"/>
            <a:ext cx="9437293" cy="201021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95D704F-6437-409B-A4D2-6C8D78E606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9011" y="3258877"/>
            <a:ext cx="4624895" cy="374702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8488BCF-D7EF-496C-9B42-9A73086CB803}"/>
              </a:ext>
            </a:extLst>
          </p:cNvPr>
          <p:cNvSpPr txBox="1"/>
          <p:nvPr/>
        </p:nvSpPr>
        <p:spPr>
          <a:xfrm>
            <a:off x="2833757" y="5261748"/>
            <a:ext cx="1508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proton beam</a:t>
            </a:r>
          </a:p>
          <a:p>
            <a:pPr algn="l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several tens keV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95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E4FA51C-60E5-4F6F-96F4-2354631B9EC5}"/>
              </a:ext>
            </a:extLst>
          </p:cNvPr>
          <p:cNvSpPr txBox="1"/>
          <p:nvPr/>
        </p:nvSpPr>
        <p:spPr>
          <a:xfrm>
            <a:off x="387275" y="247426"/>
            <a:ext cx="11192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4000" dirty="0">
                <a:latin typeface="Arial Unicode MS" panose="020B0604020202020204" pitchFamily="50" charset="-128"/>
              </a:rPr>
              <a:t>How to Generate </a:t>
            </a:r>
            <a:r>
              <a:rPr lang="en-US" altLang="ja-JP" sz="4000" dirty="0">
                <a:latin typeface="Arial Unicode MS" panose="020B0604020202020204" pitchFamily="50" charset="-128"/>
              </a:rPr>
              <a:t>R</a:t>
            </a:r>
            <a:r>
              <a:rPr kumimoji="1" lang="en-US" altLang="ja-JP" sz="4000" dirty="0">
                <a:latin typeface="Arial Unicode MS" panose="020B0604020202020204" pitchFamily="50" charset="-128"/>
              </a:rPr>
              <a:t>otating Electromagnetic Field</a:t>
            </a:r>
            <a:endParaRPr kumimoji="1" lang="ja-JP" altLang="en-US" sz="4000" dirty="0" err="1">
              <a:latin typeface="Arial Unicode MS" panose="020B060402020202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52B8214-892E-4E83-93E2-500B231855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524" y="2001597"/>
            <a:ext cx="3330843" cy="297804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CDAF78D-3049-4D56-88BC-5EFFFA90248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380032">
            <a:off x="4207498" y="1909096"/>
            <a:ext cx="3293850" cy="3104491"/>
          </a:xfrm>
          <a:prstGeom prst="rect">
            <a:avLst/>
          </a:prstGeom>
        </p:spPr>
      </p:pic>
      <p:sp>
        <p:nvSpPr>
          <p:cNvPr id="6" name="十字形 5">
            <a:extLst>
              <a:ext uri="{FF2B5EF4-FFF2-40B4-BE49-F238E27FC236}">
                <a16:creationId xmlns:a16="http://schemas.microsoft.com/office/drawing/2014/main" id="{7CF4F9E0-82A0-46E6-9A92-976C19658F1C}"/>
              </a:ext>
            </a:extLst>
          </p:cNvPr>
          <p:cNvSpPr/>
          <p:nvPr/>
        </p:nvSpPr>
        <p:spPr>
          <a:xfrm>
            <a:off x="3551367" y="3069000"/>
            <a:ext cx="720000" cy="720000"/>
          </a:xfrm>
          <a:prstGeom prst="plus">
            <a:avLst>
              <a:gd name="adj" fmla="val 460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AFA223-E920-42ED-9E30-803F8085F65C}"/>
              </a:ext>
            </a:extLst>
          </p:cNvPr>
          <p:cNvSpPr txBox="1"/>
          <p:nvPr/>
        </p:nvSpPr>
        <p:spPr>
          <a:xfrm>
            <a:off x="4943280" y="4885451"/>
            <a:ext cx="2305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y polarization</a:t>
            </a:r>
            <a:endParaRPr kumimoji="1" lang="ja-JP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50D53BE-320B-4954-9359-63C75195C6FE}"/>
              </a:ext>
            </a:extLst>
          </p:cNvPr>
          <p:cNvSpPr txBox="1"/>
          <p:nvPr/>
        </p:nvSpPr>
        <p:spPr>
          <a:xfrm>
            <a:off x="766380" y="5031899"/>
            <a:ext cx="2305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x polarization</a:t>
            </a:r>
            <a:endParaRPr kumimoji="1" lang="ja-JP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01CC771-2D18-4D58-99A5-2E49F1110EDB}"/>
              </a:ext>
            </a:extLst>
          </p:cNvPr>
          <p:cNvSpPr txBox="1"/>
          <p:nvPr/>
        </p:nvSpPr>
        <p:spPr>
          <a:xfrm>
            <a:off x="3078525" y="1551058"/>
            <a:ext cx="1744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kumimoji="1" lang="en-US" altLang="ja-JP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111</a:t>
            </a: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mode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5BCF930-6B2A-44D0-A5B5-11DA04A72B70}"/>
                  </a:ext>
                </a:extLst>
              </p:cNvPr>
              <p:cNvSpPr txBox="1"/>
              <p:nvPr/>
            </p:nvSpPr>
            <p:spPr>
              <a:xfrm>
                <a:off x="1732266" y="5686570"/>
                <a:ext cx="5016886" cy="6638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1" lang="ja-JP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ja-JP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phase difference each other</a:t>
                </a:r>
                <a:endParaRPr kumimoji="1" lang="ja-JP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5BCF930-6B2A-44D0-A5B5-11DA04A72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266" y="5686570"/>
                <a:ext cx="5016886" cy="663836"/>
              </a:xfrm>
              <a:prstGeom prst="rect">
                <a:avLst/>
              </a:prstGeom>
              <a:blipFill>
                <a:blip r:embed="rId4"/>
                <a:stretch>
                  <a:fillRect t="-3670" r="-1337" b="-100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図 11">
            <a:extLst>
              <a:ext uri="{FF2B5EF4-FFF2-40B4-BE49-F238E27FC236}">
                <a16:creationId xmlns:a16="http://schemas.microsoft.com/office/drawing/2014/main" id="{E34C13DD-D3B7-4D57-A740-973A96F256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75" y="1551058"/>
            <a:ext cx="4276725" cy="4135512"/>
          </a:xfrm>
          <a:prstGeom prst="rect">
            <a:avLst/>
          </a:prstGeom>
        </p:spPr>
      </p:pic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8AA5A240-2C97-4060-AC51-9A8CBBF05C66}"/>
              </a:ext>
            </a:extLst>
          </p:cNvPr>
          <p:cNvSpPr/>
          <p:nvPr/>
        </p:nvSpPr>
        <p:spPr>
          <a:xfrm>
            <a:off x="220524" y="1301675"/>
            <a:ext cx="7351029" cy="5206701"/>
          </a:xfrm>
          <a:prstGeom prst="roundRect">
            <a:avLst>
              <a:gd name="adj" fmla="val 592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E7795DE6-8AA5-4F24-8D87-B0C854BDE51F}"/>
              </a:ext>
            </a:extLst>
          </p:cNvPr>
          <p:cNvSpPr/>
          <p:nvPr/>
        </p:nvSpPr>
        <p:spPr>
          <a:xfrm>
            <a:off x="7481683" y="3184664"/>
            <a:ext cx="451795" cy="8682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2703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79FFAECF-387C-4B67-9A87-9DC2635E8AAB}"/>
              </a:ext>
            </a:extLst>
          </p:cNvPr>
          <p:cNvSpPr/>
          <p:nvPr/>
        </p:nvSpPr>
        <p:spPr>
          <a:xfrm>
            <a:off x="9159321" y="4728726"/>
            <a:ext cx="2365827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CAD90E6-B761-497B-A4B4-FD456418CFC8}"/>
              </a:ext>
            </a:extLst>
          </p:cNvPr>
          <p:cNvSpPr txBox="1"/>
          <p:nvPr/>
        </p:nvSpPr>
        <p:spPr>
          <a:xfrm>
            <a:off x="688491" y="280532"/>
            <a:ext cx="40895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4000" dirty="0">
                <a:latin typeface="Arial Unicode MS" panose="020B0604020202020204" pitchFamily="50" charset="-128"/>
              </a:rPr>
              <a:t>OPAL Simulation</a:t>
            </a:r>
            <a:endParaRPr kumimoji="1" lang="ja-JP" altLang="en-US" sz="4000" dirty="0" err="1">
              <a:latin typeface="Arial Unicode MS" panose="020B060402020202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93AF85-7383-48E9-9003-09D30B692BB5}"/>
              </a:ext>
            </a:extLst>
          </p:cNvPr>
          <p:cNvSpPr txBox="1"/>
          <p:nvPr/>
        </p:nvSpPr>
        <p:spPr>
          <a:xfrm>
            <a:off x="867504" y="3081044"/>
            <a:ext cx="5644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>
                <a:latin typeface="Arial Unicode MS" panose="020B0604020202020204" pitchFamily="50" charset="-128"/>
              </a:rPr>
              <a:t>x polarized TE111 mode field map</a:t>
            </a:r>
            <a:endParaRPr kumimoji="1" lang="ja-JP" altLang="en-US" sz="2800" dirty="0" err="1">
              <a:latin typeface="Arial Unicode MS" panose="020B060402020202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96BB1EC-A215-4B6B-BD2F-9683487FA451}"/>
              </a:ext>
            </a:extLst>
          </p:cNvPr>
          <p:cNvSpPr txBox="1"/>
          <p:nvPr/>
        </p:nvSpPr>
        <p:spPr>
          <a:xfrm>
            <a:off x="867504" y="3734574"/>
            <a:ext cx="5644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>
                <a:latin typeface="Arial Unicode MS" panose="020B0604020202020204" pitchFamily="50" charset="-128"/>
              </a:rPr>
              <a:t>y polarized TE111 mode field map</a:t>
            </a:r>
            <a:endParaRPr kumimoji="1" lang="ja-JP" altLang="en-US" sz="2800" dirty="0" err="1">
              <a:latin typeface="Arial Unicode MS" panose="020B0604020202020204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D7AC4D13-C580-48AF-B92E-028D1AD4E31D}"/>
              </a:ext>
            </a:extLst>
          </p:cNvPr>
          <p:cNvSpPr/>
          <p:nvPr/>
        </p:nvSpPr>
        <p:spPr>
          <a:xfrm>
            <a:off x="666852" y="2582425"/>
            <a:ext cx="6045799" cy="202599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981282E-B4A0-428B-9BD8-6E0C3B0863B9}"/>
              </a:ext>
            </a:extLst>
          </p:cNvPr>
          <p:cNvSpPr txBox="1"/>
          <p:nvPr/>
        </p:nvSpPr>
        <p:spPr>
          <a:xfrm>
            <a:off x="1044428" y="2677412"/>
            <a:ext cx="4346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dirty="0">
                <a:latin typeface="Arial Unicode MS" panose="020B0604020202020204" pitchFamily="50" charset="-128"/>
              </a:rPr>
              <a:t>RF (simulated by HFSS)</a:t>
            </a:r>
            <a:endParaRPr kumimoji="1" lang="ja-JP" altLang="en-US" sz="2800" dirty="0" err="1">
              <a:latin typeface="Arial Unicode MS" panose="020B060402020202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0022875-8AA8-49AF-B6B7-CF6604CBEB0F}"/>
              </a:ext>
            </a:extLst>
          </p:cNvPr>
          <p:cNvSpPr txBox="1"/>
          <p:nvPr/>
        </p:nvSpPr>
        <p:spPr>
          <a:xfrm>
            <a:off x="666852" y="5221186"/>
            <a:ext cx="56941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latin typeface="Arial Unicode MS" panose="020B0604020202020204" pitchFamily="50" charset="-128"/>
              </a:rPr>
              <a:t>M</a:t>
            </a:r>
            <a:r>
              <a:rPr kumimoji="1" lang="en-US" altLang="ja-JP" sz="2800" dirty="0">
                <a:latin typeface="Arial Unicode MS" panose="020B0604020202020204" pitchFamily="50" charset="-128"/>
              </a:rPr>
              <a:t>agnetic Field </a:t>
            </a:r>
          </a:p>
          <a:p>
            <a:pPr algn="ctr"/>
            <a:r>
              <a:rPr kumimoji="1" lang="en-US" altLang="ja-JP" sz="2800" dirty="0">
                <a:latin typeface="Arial Unicode MS" panose="020B0604020202020204" pitchFamily="50" charset="-128"/>
              </a:rPr>
              <a:t>(simulated by OPERA 3D/TOSCA)</a:t>
            </a:r>
            <a:endParaRPr kumimoji="1" lang="ja-JP" altLang="en-US" sz="2800" dirty="0" err="1">
              <a:latin typeface="Arial Unicode MS" panose="020B0604020202020204" pitchFamily="50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C636B5BC-408E-4468-BEF2-393416C48A49}"/>
              </a:ext>
            </a:extLst>
          </p:cNvPr>
          <p:cNvSpPr/>
          <p:nvPr/>
        </p:nvSpPr>
        <p:spPr>
          <a:xfrm>
            <a:off x="666852" y="5252899"/>
            <a:ext cx="5694188" cy="1087852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1630A00F-C1B6-4F1E-9CF5-7924E5CE252B}"/>
              </a:ext>
            </a:extLst>
          </p:cNvPr>
          <p:cNvSpPr/>
          <p:nvPr/>
        </p:nvSpPr>
        <p:spPr>
          <a:xfrm>
            <a:off x="7114180" y="4519997"/>
            <a:ext cx="1547263" cy="10135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647261C-E2FA-412B-8A77-078CDEF618A0}"/>
              </a:ext>
            </a:extLst>
          </p:cNvPr>
          <p:cNvSpPr txBox="1"/>
          <p:nvPr/>
        </p:nvSpPr>
        <p:spPr>
          <a:xfrm>
            <a:off x="688491" y="1165717"/>
            <a:ext cx="109866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ja-JP" sz="2800" dirty="0">
                <a:latin typeface="Arial Unicode MS" panose="020B0604020202020204" pitchFamily="50" charset="-128"/>
              </a:rPr>
              <a:t>CARA is simulated by OPAL-t (ver. 1. 6. 0) to verify potential of proton acceleration. </a:t>
            </a:r>
          </a:p>
          <a:p>
            <a:pPr algn="l"/>
            <a:endParaRPr kumimoji="1" lang="ja-JP" altLang="en-US" sz="2800" dirty="0" err="1">
              <a:latin typeface="Arial Unicode MS" panose="020B060402020202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CBC0005-B01A-462D-8753-E07761737C18}"/>
              </a:ext>
            </a:extLst>
          </p:cNvPr>
          <p:cNvSpPr/>
          <p:nvPr/>
        </p:nvSpPr>
        <p:spPr>
          <a:xfrm>
            <a:off x="9442698" y="4848513"/>
            <a:ext cx="16979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>
                <a:latin typeface="Arial Unicode MS" panose="020B0604020202020204" pitchFamily="50" charset="-128"/>
              </a:rPr>
              <a:t>OPAL-t</a:t>
            </a:r>
            <a:endParaRPr lang="ja-JP" altLang="en-US" sz="36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E00F582-699A-44AD-B9AC-16F07245C7EE}"/>
              </a:ext>
            </a:extLst>
          </p:cNvPr>
          <p:cNvSpPr txBox="1"/>
          <p:nvPr/>
        </p:nvSpPr>
        <p:spPr>
          <a:xfrm>
            <a:off x="6655717" y="3342654"/>
            <a:ext cx="55739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latin typeface="Arial Unicode MS" panose="020B0604020202020204" pitchFamily="50" charset="-128"/>
              </a:rPr>
              <a:t>*Ideal TE111 mode </a:t>
            </a:r>
            <a:r>
              <a:rPr kumimoji="1" lang="en-US" altLang="ja-JP" sz="2400" dirty="0" err="1">
                <a:latin typeface="Arial Unicode MS" panose="020B0604020202020204" pitchFamily="50" charset="-128"/>
              </a:rPr>
              <a:t>Ez</a:t>
            </a:r>
            <a:r>
              <a:rPr kumimoji="1" lang="en-US" altLang="ja-JP" sz="2400" dirty="0">
                <a:latin typeface="Arial Unicode MS" panose="020B0604020202020204" pitchFamily="50" charset="-128"/>
              </a:rPr>
              <a:t>  is 0 </a:t>
            </a:r>
          </a:p>
          <a:p>
            <a:pPr algn="l"/>
            <a:r>
              <a:rPr lang="en-US" altLang="ja-JP" sz="2400" dirty="0">
                <a:latin typeface="Arial Unicode MS" panose="020B0604020202020204" pitchFamily="50" charset="-128"/>
              </a:rPr>
              <a:t> so input very small Ez value on z-axis. </a:t>
            </a:r>
            <a:endParaRPr kumimoji="1" lang="ja-JP" altLang="en-US" sz="2400" dirty="0" err="1">
              <a:latin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0052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848594-28F6-454C-9225-C4DE6E6C6E2D}"/>
              </a:ext>
            </a:extLst>
          </p:cNvPr>
          <p:cNvSpPr txBox="1"/>
          <p:nvPr/>
        </p:nvSpPr>
        <p:spPr>
          <a:xfrm>
            <a:off x="408790" y="290457"/>
            <a:ext cx="8143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4000" dirty="0">
                <a:latin typeface="Arial Unicode MS" panose="020B0604020202020204" pitchFamily="50" charset="-128"/>
              </a:rPr>
              <a:t>Beam Line of CARA in OPAL-t</a:t>
            </a:r>
            <a:endParaRPr kumimoji="1" lang="ja-JP" altLang="en-US" sz="4000" dirty="0" err="1">
              <a:latin typeface="Arial Unicode MS" panose="020B060402020202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8EBC02F-5D9B-44BE-94C7-349CF5C90423}"/>
              </a:ext>
            </a:extLst>
          </p:cNvPr>
          <p:cNvSpPr txBox="1"/>
          <p:nvPr/>
        </p:nvSpPr>
        <p:spPr>
          <a:xfrm>
            <a:off x="561191" y="1151071"/>
            <a:ext cx="11069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800" dirty="0">
                <a:latin typeface="Arial Unicode MS" panose="020B0604020202020204" pitchFamily="50" charset="-128"/>
              </a:rPr>
              <a:t>OPAL simulation of CARA needs Beam line has region magnetic field map and RF field maps overlap.   </a:t>
            </a:r>
            <a:r>
              <a:rPr kumimoji="1" lang="en-US" altLang="ja-JP" sz="2800" dirty="0">
                <a:latin typeface="Arial Unicode MS" panose="020B0604020202020204" pitchFamily="50" charset="-128"/>
              </a:rPr>
              <a:t> </a:t>
            </a:r>
            <a:endParaRPr kumimoji="1" lang="ja-JP" altLang="en-US" sz="2800" dirty="0" err="1">
              <a:latin typeface="Arial Unicode MS" panose="020B060402020202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54270D8-7456-4269-A156-6DECD3B195CC}"/>
              </a:ext>
            </a:extLst>
          </p:cNvPr>
          <p:cNvSpPr txBox="1"/>
          <p:nvPr/>
        </p:nvSpPr>
        <p:spPr>
          <a:xfrm>
            <a:off x="426231" y="2181685"/>
            <a:ext cx="4397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dirty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50" charset="-128"/>
              </a:rPr>
              <a:t>Type of field map files  </a:t>
            </a:r>
            <a:endParaRPr kumimoji="1" lang="ja-JP" altLang="en-US" sz="3200" dirty="0" err="1">
              <a:solidFill>
                <a:schemeClr val="accent6">
                  <a:lumMod val="50000"/>
                </a:schemeClr>
              </a:solidFill>
              <a:latin typeface="Arial Unicode MS" panose="020B060402020202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5E7736A-EA08-49CA-B2AE-D105176EF3A8}"/>
              </a:ext>
            </a:extLst>
          </p:cNvPr>
          <p:cNvSpPr txBox="1"/>
          <p:nvPr/>
        </p:nvSpPr>
        <p:spPr>
          <a:xfrm>
            <a:off x="965346" y="2842967"/>
            <a:ext cx="34050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Arial Unicode MS" panose="020B0604020202020204" pitchFamily="50" charset="-128"/>
              </a:rPr>
              <a:t>2DMagnetoStatic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Arial Unicode MS" panose="020B0604020202020204" pitchFamily="50" charset="-128"/>
              </a:rPr>
              <a:t>3DDynamic </a:t>
            </a:r>
            <a:endParaRPr kumimoji="1" lang="ja-JP" altLang="en-US" sz="2800" dirty="0" err="1">
              <a:latin typeface="Arial Unicode MS" panose="020B0604020202020204" pitchFamily="50" charset="-128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27332BE2-3E69-49EE-90BF-C5DF80EC9D12}"/>
              </a:ext>
            </a:extLst>
          </p:cNvPr>
          <p:cNvCxnSpPr>
            <a:cxnSpLocks/>
          </p:cNvCxnSpPr>
          <p:nvPr/>
        </p:nvCxnSpPr>
        <p:spPr>
          <a:xfrm>
            <a:off x="2936838" y="5497155"/>
            <a:ext cx="635776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BFDE090-474B-4634-B367-29DB66927C20}"/>
              </a:ext>
            </a:extLst>
          </p:cNvPr>
          <p:cNvSpPr/>
          <p:nvPr/>
        </p:nvSpPr>
        <p:spPr>
          <a:xfrm>
            <a:off x="3785662" y="4410629"/>
            <a:ext cx="4620676" cy="145228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E5A2320-7448-46E5-AD7D-1003A58564A7}"/>
              </a:ext>
            </a:extLst>
          </p:cNvPr>
          <p:cNvSpPr/>
          <p:nvPr/>
        </p:nvSpPr>
        <p:spPr>
          <a:xfrm>
            <a:off x="4331746" y="3994733"/>
            <a:ext cx="3528508" cy="19542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5C9DBA8-46DE-4C58-8333-55A0894012B4}"/>
              </a:ext>
            </a:extLst>
          </p:cNvPr>
          <p:cNvSpPr txBox="1"/>
          <p:nvPr/>
        </p:nvSpPr>
        <p:spPr>
          <a:xfrm>
            <a:off x="8627633" y="402903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>
                <a:latin typeface="Arial Unicode MS" panose="020B0604020202020204" pitchFamily="50" charset="-128"/>
              </a:rPr>
              <a:t>magnetic field</a:t>
            </a:r>
            <a:endParaRPr kumimoji="1" lang="ja-JP" altLang="en-US" dirty="0" err="1">
              <a:latin typeface="Arial Unicode MS" panose="020B060402020202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EDD36BF-99D8-4372-849C-95A7CAA3B206}"/>
              </a:ext>
            </a:extLst>
          </p:cNvPr>
          <p:cNvSpPr txBox="1"/>
          <p:nvPr/>
        </p:nvSpPr>
        <p:spPr>
          <a:xfrm>
            <a:off x="6279212" y="2754739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>
                <a:latin typeface="Arial Unicode MS" panose="020B0604020202020204" pitchFamily="50" charset="-128"/>
              </a:rPr>
              <a:t>x polarized TE111 mode field map</a:t>
            </a:r>
            <a:endParaRPr kumimoji="1" lang="ja-JP" altLang="en-US" dirty="0" err="1">
              <a:latin typeface="Arial Unicode MS" panose="020B060402020202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99993D2-9224-4397-B1BF-5E99C38D9A4A}"/>
              </a:ext>
            </a:extLst>
          </p:cNvPr>
          <p:cNvSpPr txBox="1"/>
          <p:nvPr/>
        </p:nvSpPr>
        <p:spPr>
          <a:xfrm>
            <a:off x="6279212" y="3335585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>
                <a:latin typeface="Arial Unicode MS" panose="020B0604020202020204" pitchFamily="50" charset="-128"/>
              </a:rPr>
              <a:t>y polarized TE111 mode field map</a:t>
            </a:r>
            <a:endParaRPr kumimoji="1" lang="ja-JP" altLang="en-US" dirty="0" err="1">
              <a:latin typeface="Arial Unicode MS" panose="020B060402020202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9A47939-856D-4E51-9A38-56C721BF5101}"/>
              </a:ext>
            </a:extLst>
          </p:cNvPr>
          <p:cNvSpPr txBox="1"/>
          <p:nvPr/>
        </p:nvSpPr>
        <p:spPr>
          <a:xfrm>
            <a:off x="7727364" y="291522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>
                <a:latin typeface="Arial Unicode MS" panose="020B0604020202020204" pitchFamily="50" charset="-128"/>
              </a:rPr>
              <a:t>+</a:t>
            </a:r>
            <a:endParaRPr kumimoji="1" lang="ja-JP" altLang="en-US" sz="2800" dirty="0" err="1">
              <a:latin typeface="Arial Unicode MS" panose="020B0604020202020204" pitchFamily="50" charset="-128"/>
            </a:endParaRPr>
          </a:p>
        </p:txBody>
      </p:sp>
      <p:sp>
        <p:nvSpPr>
          <p:cNvPr id="26" name="吹き出し: 線 25">
            <a:extLst>
              <a:ext uri="{FF2B5EF4-FFF2-40B4-BE49-F238E27FC236}">
                <a16:creationId xmlns:a16="http://schemas.microsoft.com/office/drawing/2014/main" id="{D2B77C97-F01A-4B3F-A5B0-AC312D9620A7}"/>
              </a:ext>
            </a:extLst>
          </p:cNvPr>
          <p:cNvSpPr/>
          <p:nvPr/>
        </p:nvSpPr>
        <p:spPr>
          <a:xfrm>
            <a:off x="6279212" y="2766460"/>
            <a:ext cx="3685624" cy="914227"/>
          </a:xfrm>
          <a:prstGeom prst="borderCallout1">
            <a:avLst>
              <a:gd name="adj1" fmla="val 50520"/>
              <a:gd name="adj2" fmla="val -160"/>
              <a:gd name="adj3" fmla="val 168981"/>
              <a:gd name="adj4" fmla="val -1293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吹き出し: 線 26">
            <a:extLst>
              <a:ext uri="{FF2B5EF4-FFF2-40B4-BE49-F238E27FC236}">
                <a16:creationId xmlns:a16="http://schemas.microsoft.com/office/drawing/2014/main" id="{CCDD875E-89E3-4E8D-BB11-586D2EECB0B1}"/>
              </a:ext>
            </a:extLst>
          </p:cNvPr>
          <p:cNvSpPr/>
          <p:nvPr/>
        </p:nvSpPr>
        <p:spPr>
          <a:xfrm>
            <a:off x="8552329" y="4053260"/>
            <a:ext cx="1764255" cy="318699"/>
          </a:xfrm>
          <a:prstGeom prst="borderCallout1">
            <a:avLst>
              <a:gd name="adj1" fmla="val 45754"/>
              <a:gd name="adj2" fmla="val 813"/>
              <a:gd name="adj3" fmla="val 163132"/>
              <a:gd name="adj4" fmla="val -2430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中かっこ 27">
            <a:extLst>
              <a:ext uri="{FF2B5EF4-FFF2-40B4-BE49-F238E27FC236}">
                <a16:creationId xmlns:a16="http://schemas.microsoft.com/office/drawing/2014/main" id="{A896EC0E-B78F-4736-9B1A-2A762E798FC2}"/>
              </a:ext>
            </a:extLst>
          </p:cNvPr>
          <p:cNvSpPr/>
          <p:nvPr/>
        </p:nvSpPr>
        <p:spPr>
          <a:xfrm rot="5400000">
            <a:off x="5922111" y="3731031"/>
            <a:ext cx="347778" cy="4766666"/>
          </a:xfrm>
          <a:prstGeom prst="rightBrace">
            <a:avLst>
              <a:gd name="adj1" fmla="val 11426"/>
              <a:gd name="adj2" fmla="val 4977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E8600E6-93C0-440F-A5C7-3C9AA9CB402D}"/>
              </a:ext>
            </a:extLst>
          </p:cNvPr>
          <p:cNvSpPr txBox="1"/>
          <p:nvPr/>
        </p:nvSpPr>
        <p:spPr>
          <a:xfrm>
            <a:off x="4773046" y="6246899"/>
            <a:ext cx="2685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800" dirty="0">
                <a:latin typeface="Arial Unicode MS" panose="020B0604020202020204" pitchFamily="50" charset="-128"/>
              </a:rPr>
              <a:t>Simulation area</a:t>
            </a:r>
            <a:endParaRPr kumimoji="1" lang="ja-JP" altLang="en-US" sz="2800" dirty="0" err="1">
              <a:latin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0094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AD45E1-4B90-4370-A4C2-B8D786162D6F}"/>
              </a:ext>
            </a:extLst>
          </p:cNvPr>
          <p:cNvSpPr txBox="1"/>
          <p:nvPr/>
        </p:nvSpPr>
        <p:spPr>
          <a:xfrm flipH="1">
            <a:off x="761337" y="304800"/>
            <a:ext cx="6335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4000" dirty="0">
                <a:latin typeface="Arial Unicode MS" panose="020B0604020202020204" pitchFamily="50" charset="-128"/>
              </a:rPr>
              <a:t>P</a:t>
            </a:r>
            <a:r>
              <a:rPr kumimoji="1" lang="en-US" altLang="ja-JP" sz="4000" dirty="0">
                <a:latin typeface="Arial Unicode MS" panose="020B0604020202020204" pitchFamily="50" charset="-128"/>
              </a:rPr>
              <a:t>arameters</a:t>
            </a:r>
            <a:endParaRPr kumimoji="1" lang="ja-JP" altLang="en-US" sz="4000" dirty="0" err="1">
              <a:latin typeface="Arial Unicode MS" panose="020B060402020202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805183-B43A-4BCE-950A-EA493F041E37}"/>
              </a:ext>
            </a:extLst>
          </p:cNvPr>
          <p:cNvSpPr txBox="1"/>
          <p:nvPr/>
        </p:nvSpPr>
        <p:spPr>
          <a:xfrm flipH="1">
            <a:off x="936596" y="1278835"/>
            <a:ext cx="111523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altLang="ja-JP" sz="2800" dirty="0">
              <a:latin typeface="Arial Unicode MS" panose="020B0604020202020204" pitchFamily="50" charset="-128"/>
            </a:endParaRPr>
          </a:p>
          <a:p>
            <a:pPr algn="l"/>
            <a:r>
              <a:rPr kumimoji="1" lang="en-US" altLang="ja-JP" sz="2800" dirty="0">
                <a:latin typeface="Arial Unicode MS" panose="020B0604020202020204" pitchFamily="50" charset="-128"/>
              </a:rPr>
              <a:t>RF frequency: 230 MHz</a:t>
            </a:r>
          </a:p>
          <a:p>
            <a:pPr algn="l"/>
            <a:r>
              <a:rPr lang="en-US" altLang="ja-JP" sz="2800" dirty="0">
                <a:latin typeface="Arial Unicode MS" panose="020B0604020202020204" pitchFamily="50" charset="-128"/>
              </a:rPr>
              <a:t>Magnetic Field : 15 T</a:t>
            </a:r>
          </a:p>
          <a:p>
            <a:pPr algn="l"/>
            <a:r>
              <a:rPr kumimoji="1" lang="en-US" altLang="ja-JP" sz="2800" dirty="0">
                <a:latin typeface="Arial Unicode MS" panose="020B0604020202020204" pitchFamily="50" charset="-128"/>
              </a:rPr>
              <a:t>RF cavity size : 130 cm Length and 90 cm diameter  </a:t>
            </a:r>
          </a:p>
          <a:p>
            <a:pPr algn="l"/>
            <a:r>
              <a:rPr kumimoji="1" lang="en-US" altLang="ja-JP" sz="2800" dirty="0">
                <a:latin typeface="Arial Unicode MS" panose="020B0604020202020204" pitchFamily="50" charset="-128"/>
              </a:rPr>
              <a:t>Initial energy : 25 keV  </a:t>
            </a:r>
          </a:p>
          <a:p>
            <a:pPr algn="l"/>
            <a:r>
              <a:rPr lang="en-US" altLang="ja-JP" sz="2800" dirty="0">
                <a:latin typeface="Arial Unicode MS" panose="020B0604020202020204" pitchFamily="50" charset="-128"/>
              </a:rPr>
              <a:t>Beam length : 2 cm </a:t>
            </a:r>
          </a:p>
          <a:p>
            <a:pPr algn="l"/>
            <a:r>
              <a:rPr lang="en-US" altLang="ja-JP" sz="2800" dirty="0">
                <a:latin typeface="Arial Unicode MS" panose="020B0604020202020204" pitchFamily="50" charset="-128"/>
              </a:rPr>
              <a:t>		(virtual DC beam :cutoff z is 0.3</a:t>
            </a:r>
          </a:p>
          <a:p>
            <a:pPr algn="l"/>
            <a:r>
              <a:rPr lang="en-US" altLang="ja-JP" sz="2800" dirty="0">
                <a:latin typeface="Arial Unicode MS" panose="020B0604020202020204" pitchFamily="50" charset="-128"/>
              </a:rPr>
              <a:t>		Distance the beam travels in one cycle of RF frequency )</a:t>
            </a:r>
          </a:p>
          <a:p>
            <a:pPr algn="l"/>
            <a:r>
              <a:rPr kumimoji="1" lang="en-US" altLang="ja-JP" sz="2800" dirty="0">
                <a:latin typeface="Arial Unicode MS" panose="020B0604020202020204" pitchFamily="50" charset="-128"/>
              </a:rPr>
              <a:t>Emittance : 100mm </a:t>
            </a:r>
            <a:r>
              <a:rPr kumimoji="1" lang="en-US" altLang="ja-JP" sz="2800" dirty="0" err="1">
                <a:latin typeface="Arial Unicode MS" panose="020B0604020202020204" pitchFamily="50" charset="-128"/>
              </a:rPr>
              <a:t>mrad</a:t>
            </a:r>
            <a:r>
              <a:rPr kumimoji="1" lang="en-US" altLang="ja-JP" sz="2800" dirty="0">
                <a:latin typeface="Arial Unicode MS" panose="020B0604020202020204" pitchFamily="50" charset="-128"/>
              </a:rPr>
              <a:t>  </a:t>
            </a:r>
          </a:p>
          <a:p>
            <a:pPr algn="l"/>
            <a:r>
              <a:rPr lang="en-US" altLang="ja-JP" sz="2800" dirty="0">
                <a:latin typeface="Arial Unicode MS" panose="020B0604020202020204" pitchFamily="50" charset="-128"/>
              </a:rPr>
              <a:t>Beam current :1mA</a:t>
            </a:r>
          </a:p>
          <a:p>
            <a:pPr algn="l"/>
            <a:r>
              <a:rPr kumimoji="1" lang="en-US" altLang="ja-JP" sz="2800" dirty="0">
                <a:latin typeface="Arial Unicode MS" panose="020B0604020202020204" pitchFamily="50" charset="-128"/>
              </a:rPr>
              <a:t>Phase matching : Free</a:t>
            </a:r>
          </a:p>
          <a:p>
            <a:pPr algn="l"/>
            <a:r>
              <a:rPr lang="en-US" altLang="ja-JP" sz="2800" dirty="0">
                <a:latin typeface="Arial Unicode MS" panose="020B0604020202020204" pitchFamily="50" charset="-128"/>
              </a:rPr>
              <a:t>Space charge : on</a:t>
            </a:r>
            <a:endParaRPr kumimoji="1" lang="ja-JP" altLang="en-US" sz="2800" dirty="0" err="1">
              <a:latin typeface="Arial Unicode MS" panose="020B060402020202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983DCEF-B0E8-42C7-80B2-6A20EE5D52FB}"/>
              </a:ext>
            </a:extLst>
          </p:cNvPr>
          <p:cNvSpPr txBox="1"/>
          <p:nvPr/>
        </p:nvSpPr>
        <p:spPr>
          <a:xfrm>
            <a:off x="754711" y="1278835"/>
            <a:ext cx="11542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dirty="0">
                <a:latin typeface="Arial Unicode MS" panose="020B0604020202020204" pitchFamily="50" charset="-128"/>
              </a:rPr>
              <a:t>One of the example of proton CARA parameters in OPAL simulation   </a:t>
            </a:r>
            <a:endParaRPr kumimoji="1" lang="ja-JP" altLang="en-US" sz="2800" dirty="0" err="1">
              <a:latin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30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B84D3AC-E4D3-4D86-83F7-AD8DF21B65D9}"/>
              </a:ext>
            </a:extLst>
          </p:cNvPr>
          <p:cNvSpPr txBox="1"/>
          <p:nvPr/>
        </p:nvSpPr>
        <p:spPr>
          <a:xfrm>
            <a:off x="430307" y="215153"/>
            <a:ext cx="5317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4000" dirty="0">
                <a:latin typeface="Arial Unicode MS" panose="020B0604020202020204" pitchFamily="50" charset="-128"/>
              </a:rPr>
              <a:t>A Result of Simulation </a:t>
            </a:r>
            <a:endParaRPr kumimoji="1" lang="ja-JP" altLang="en-US" sz="4000" dirty="0" err="1">
              <a:latin typeface="Arial Unicode MS" panose="020B060402020202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2978375-BBB7-4995-B8F0-4A51D418A5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9884" y="1881757"/>
            <a:ext cx="10192232" cy="498286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CB72456-B30B-4DB9-8874-A2E9A7A0D55A}"/>
              </a:ext>
            </a:extLst>
          </p:cNvPr>
          <p:cNvSpPr txBox="1"/>
          <p:nvPr/>
        </p:nvSpPr>
        <p:spPr>
          <a:xfrm>
            <a:off x="681198" y="1051377"/>
            <a:ext cx="1847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kumimoji="1" lang="en-US" altLang="ja-JP" sz="2800" dirty="0">
              <a:latin typeface="Arial Unicode MS" panose="020B0604020202020204" pitchFamily="50" charset="-128"/>
            </a:endParaRPr>
          </a:p>
          <a:p>
            <a:pPr algn="l"/>
            <a:endParaRPr kumimoji="1" lang="ja-JP" altLang="en-US" sz="2800" dirty="0" err="1">
              <a:latin typeface="Arial Unicode MS" panose="020B060402020202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A6C96C1-0298-401A-A3CB-C70CB8124D1B}"/>
              </a:ext>
            </a:extLst>
          </p:cNvPr>
          <p:cNvSpPr txBox="1"/>
          <p:nvPr/>
        </p:nvSpPr>
        <p:spPr>
          <a:xfrm flipH="1">
            <a:off x="3048114" y="1675076"/>
            <a:ext cx="1332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dirty="0">
                <a:latin typeface="Arial Unicode MS" panose="020B0604020202020204" pitchFamily="50" charset="-128"/>
              </a:rPr>
              <a:t>X vs Z</a:t>
            </a:r>
            <a:endParaRPr kumimoji="1" lang="ja-JP" altLang="en-US" sz="2000" dirty="0" err="1">
              <a:latin typeface="Arial Unicode MS" panose="020B060402020202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0580367-3096-4DE1-BC43-E0142FAD398F}"/>
              </a:ext>
            </a:extLst>
          </p:cNvPr>
          <p:cNvSpPr txBox="1"/>
          <p:nvPr/>
        </p:nvSpPr>
        <p:spPr>
          <a:xfrm flipH="1">
            <a:off x="7590514" y="1605374"/>
            <a:ext cx="2578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000" dirty="0">
                <a:latin typeface="Arial Unicode MS" panose="020B0604020202020204" pitchFamily="50" charset="-128"/>
              </a:rPr>
              <a:t>ENERGY</a:t>
            </a:r>
            <a:r>
              <a:rPr kumimoji="1" lang="en-US" altLang="ja-JP" sz="2000" dirty="0">
                <a:latin typeface="Arial Unicode MS" panose="020B0604020202020204" pitchFamily="50" charset="-128"/>
              </a:rPr>
              <a:t> vs Z</a:t>
            </a:r>
            <a:endParaRPr kumimoji="1" lang="ja-JP" altLang="en-US" sz="2000" dirty="0" err="1">
              <a:latin typeface="Arial Unicode MS" panose="020B060402020202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E68449C-C484-4C45-A930-F6D4ED382383}"/>
              </a:ext>
            </a:extLst>
          </p:cNvPr>
          <p:cNvSpPr txBox="1"/>
          <p:nvPr/>
        </p:nvSpPr>
        <p:spPr>
          <a:xfrm>
            <a:off x="865929" y="1129720"/>
            <a:ext cx="10215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800" dirty="0">
                <a:latin typeface="Arial Unicode MS" panose="020B0604020202020204" pitchFamily="50" charset="-128"/>
              </a:rPr>
              <a:t>Simulations shows  CARA can accelerate 1 mA proton beam.    </a:t>
            </a:r>
            <a:endParaRPr kumimoji="1" lang="ja-JP" altLang="en-US" sz="2800" dirty="0" err="1">
              <a:latin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3002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6D2FC1F-604D-4859-8482-6BB53A541840}"/>
              </a:ext>
            </a:extLst>
          </p:cNvPr>
          <p:cNvSpPr txBox="1"/>
          <p:nvPr/>
        </p:nvSpPr>
        <p:spPr>
          <a:xfrm>
            <a:off x="527126" y="193639"/>
            <a:ext cx="5944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4000" dirty="0">
                <a:latin typeface="Arial Unicode MS" panose="020B0604020202020204" pitchFamily="50" charset="-128"/>
              </a:rPr>
              <a:t>About Version </a:t>
            </a:r>
            <a:r>
              <a:rPr lang="en-US" altLang="ja-JP" sz="4000" dirty="0">
                <a:latin typeface="Arial Unicode MS" panose="020B0604020202020204" pitchFamily="50" charset="-128"/>
              </a:rPr>
              <a:t>of OPAL-t</a:t>
            </a:r>
            <a:r>
              <a:rPr kumimoji="1" lang="en-US" altLang="ja-JP" sz="4000" dirty="0">
                <a:latin typeface="Arial Unicode MS" panose="020B0604020202020204" pitchFamily="50" charset="-128"/>
              </a:rPr>
              <a:t> </a:t>
            </a:r>
            <a:endParaRPr kumimoji="1" lang="ja-JP" altLang="en-US" sz="4000" dirty="0" err="1">
              <a:latin typeface="Arial Unicode MS" panose="020B060402020202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AE38B1F-66C8-4AB8-981F-B149A2855648}"/>
              </a:ext>
            </a:extLst>
          </p:cNvPr>
          <p:cNvSpPr txBox="1"/>
          <p:nvPr/>
        </p:nvSpPr>
        <p:spPr>
          <a:xfrm>
            <a:off x="645459" y="1237130"/>
            <a:ext cx="3879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800" dirty="0">
                <a:latin typeface="Arial Unicode MS" panose="020B0604020202020204" pitchFamily="50" charset="-128"/>
              </a:rPr>
              <a:t>Now I u</a:t>
            </a:r>
            <a:r>
              <a:rPr kumimoji="1" lang="en-US" altLang="ja-JP" sz="2800" dirty="0">
                <a:latin typeface="Arial Unicode MS" panose="020B0604020202020204" pitchFamily="50" charset="-128"/>
              </a:rPr>
              <a:t>se ver.1.6.0 rc .</a:t>
            </a:r>
            <a:endParaRPr kumimoji="1" lang="ja-JP" altLang="en-US" sz="2800" dirty="0" err="1">
              <a:latin typeface="Arial Unicode MS" panose="020B060402020202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2AB4030-2A83-44F3-B305-49A0F6D20D53}"/>
              </a:ext>
            </a:extLst>
          </p:cNvPr>
          <p:cNvSpPr txBox="1"/>
          <p:nvPr/>
        </p:nvSpPr>
        <p:spPr>
          <a:xfrm>
            <a:off x="527126" y="2095955"/>
            <a:ext cx="3873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dirty="0">
                <a:solidFill>
                  <a:srgbClr val="002060"/>
                </a:solidFill>
                <a:latin typeface="Arial Unicode MS" panose="020B0604020202020204" pitchFamily="50" charset="-128"/>
              </a:rPr>
              <a:t>Ver.2.0.0 or later ….</a:t>
            </a:r>
            <a:endParaRPr kumimoji="1" lang="ja-JP" altLang="en-US" sz="3200" dirty="0" err="1">
              <a:solidFill>
                <a:srgbClr val="002060"/>
              </a:solidFill>
              <a:latin typeface="Arial Unicode MS" panose="020B060402020202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9C7140D-421A-4843-9AA8-7561E4288A03}"/>
              </a:ext>
            </a:extLst>
          </p:cNvPr>
          <p:cNvSpPr txBox="1"/>
          <p:nvPr/>
        </p:nvSpPr>
        <p:spPr>
          <a:xfrm>
            <a:off x="298575" y="3016335"/>
            <a:ext cx="11893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800" dirty="0">
                <a:latin typeface="Arial Unicode MS" panose="020B0604020202020204" pitchFamily="50" charset="-128"/>
              </a:rPr>
              <a:t>At the</a:t>
            </a:r>
            <a:r>
              <a:rPr kumimoji="1" lang="en-US" altLang="ja-JP" sz="2800" dirty="0">
                <a:latin typeface="Arial Unicode MS" panose="020B0604020202020204" pitchFamily="50" charset="-128"/>
              </a:rPr>
              <a:t> region magnetic field map and RF field map overlap, the value of </a:t>
            </a:r>
            <a:r>
              <a:rPr lang="en-US" altLang="ja-JP" sz="2800" dirty="0">
                <a:latin typeface="Arial Unicode MS" panose="020B0604020202020204" pitchFamily="50" charset="-128"/>
              </a:rPr>
              <a:t>magnetic field in the simulation output file are different from input file</a:t>
            </a:r>
            <a:r>
              <a:rPr lang="ja-JP" altLang="en-US" sz="2800" dirty="0">
                <a:latin typeface="Arial Unicode MS" panose="020B0604020202020204" pitchFamily="50" charset="-128"/>
              </a:rPr>
              <a:t> </a:t>
            </a:r>
            <a:r>
              <a:rPr lang="en-US" altLang="ja-JP" sz="2800" dirty="0">
                <a:latin typeface="Arial Unicode MS" panose="020B0604020202020204" pitchFamily="50" charset="-128"/>
              </a:rPr>
              <a:t>ones.</a:t>
            </a:r>
            <a:r>
              <a:rPr kumimoji="1" lang="en-US" altLang="ja-JP" sz="2800" dirty="0">
                <a:latin typeface="Arial Unicode MS" panose="020B0604020202020204" pitchFamily="50" charset="-128"/>
              </a:rPr>
              <a:t> </a:t>
            </a:r>
            <a:endParaRPr kumimoji="1" lang="ja-JP" altLang="en-US" sz="2800" dirty="0" err="1">
              <a:latin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9094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kumimoji="1" sz="2800" dirty="0" err="1" smtClean="0">
            <a:latin typeface="Arial Unicode MS" panose="020B060402020202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3268</TotalTime>
  <Words>555</Words>
  <Application>Microsoft Office PowerPoint</Application>
  <PresentationFormat>ワイド画面</PresentationFormat>
  <Paragraphs>84</Paragraphs>
  <Slides>15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3" baseType="lpstr">
      <vt:lpstr>Arial Unicode MS</vt:lpstr>
      <vt:lpstr>UD デジタル 教科書体 NP-R</vt:lpstr>
      <vt:lpstr>游ゴシック</vt:lpstr>
      <vt:lpstr>游ゴシック Light</vt:lpstr>
      <vt:lpstr>Arial</vt:lpstr>
      <vt:lpstr>Cambria Math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隆文 原</dc:creator>
  <cp:lastModifiedBy>HARA Takafumi</cp:lastModifiedBy>
  <cp:revision>45</cp:revision>
  <dcterms:created xsi:type="dcterms:W3CDTF">2023-08-25T05:37:15Z</dcterms:created>
  <dcterms:modified xsi:type="dcterms:W3CDTF">2023-08-28T07:34:24Z</dcterms:modified>
</cp:coreProperties>
</file>