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60" r:id="rId3"/>
    <p:sldId id="849" r:id="rId4"/>
    <p:sldId id="852" r:id="rId5"/>
    <p:sldId id="853" r:id="rId6"/>
    <p:sldId id="851" r:id="rId7"/>
    <p:sldId id="850" r:id="rId8"/>
    <p:sldId id="259" r:id="rId9"/>
    <p:sldId id="759" r:id="rId10"/>
    <p:sldId id="910" r:id="rId11"/>
    <p:sldId id="773" r:id="rId12"/>
    <p:sldId id="768" r:id="rId13"/>
    <p:sldId id="767" r:id="rId14"/>
    <p:sldId id="765" r:id="rId15"/>
    <p:sldId id="766" r:id="rId16"/>
    <p:sldId id="764" r:id="rId17"/>
    <p:sldId id="763" r:id="rId18"/>
    <p:sldId id="857" r:id="rId19"/>
    <p:sldId id="837" r:id="rId20"/>
    <p:sldId id="542" r:id="rId21"/>
    <p:sldId id="856" r:id="rId22"/>
    <p:sldId id="858" r:id="rId23"/>
    <p:sldId id="846" r:id="rId24"/>
    <p:sldId id="844" r:id="rId25"/>
    <p:sldId id="859" r:id="rId26"/>
    <p:sldId id="904" r:id="rId27"/>
    <p:sldId id="268" r:id="rId28"/>
    <p:sldId id="905" r:id="rId29"/>
    <p:sldId id="860" r:id="rId30"/>
    <p:sldId id="261" r:id="rId31"/>
    <p:sldId id="854" r:id="rId32"/>
    <p:sldId id="266" r:id="rId33"/>
    <p:sldId id="848" r:id="rId34"/>
    <p:sldId id="728" r:id="rId35"/>
    <p:sldId id="276" r:id="rId36"/>
    <p:sldId id="257" r:id="rId37"/>
    <p:sldId id="908" r:id="rId38"/>
    <p:sldId id="907" r:id="rId39"/>
    <p:sldId id="906" r:id="rId40"/>
    <p:sldId id="263" r:id="rId41"/>
    <p:sldId id="265" r:id="rId42"/>
    <p:sldId id="909" r:id="rId43"/>
    <p:sldId id="722" r:id="rId44"/>
    <p:sldId id="721" r:id="rId45"/>
    <p:sldId id="727" r:id="rId46"/>
    <p:sldId id="725" r:id="rId47"/>
    <p:sldId id="724" r:id="rId48"/>
    <p:sldId id="723" r:id="rId49"/>
    <p:sldId id="843" r:id="rId5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86"/>
    <p:restoredTop sz="94629"/>
  </p:normalViewPr>
  <p:slideViewPr>
    <p:cSldViewPr snapToGrid="0" snapToObjects="1">
      <p:cViewPr varScale="1">
        <p:scale>
          <a:sx n="120" d="100"/>
          <a:sy n="120" d="100"/>
        </p:scale>
        <p:origin x="19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/Users/itaru/Downloads/StaveProduction_QA20201001&#36890;&#27700;&#20877;&#28204;&#23450;&#20516;&#26356;&#26032;&#29256;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/Users/itaru/RHIC/sPHENIX/SiliconVTX/Stave/&#37327;&#29987;/Batch4/211203_Stave4thProduction_QAfinal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'Stave Production (2)'!$AI$4:$AI$103</cx:f>
        <cx:lvl ptCount="100" formatCode="G/標準">
          <cx:pt idx="0">0.126</cx:pt>
          <cx:pt idx="2">0.090999999999999998</cx:pt>
          <cx:pt idx="6">0.11</cx:pt>
          <cx:pt idx="8">0.121</cx:pt>
          <cx:pt idx="9">0.157</cx:pt>
          <cx:pt idx="12">0.185</cx:pt>
          <cx:pt idx="13">0.152</cx:pt>
          <cx:pt idx="14">0.080000000000000002</cx:pt>
          <cx:pt idx="16">0.377</cx:pt>
          <cx:pt idx="17">0.091999999999999998</cx:pt>
          <cx:pt idx="18">0.16300000000000001</cx:pt>
          <cx:pt idx="19">0.13900000000000001</cx:pt>
          <cx:pt idx="21">0.27700000000000002</cx:pt>
          <cx:pt idx="22">0.17699999999999999</cx:pt>
          <cx:pt idx="23">0.094</cx:pt>
          <cx:pt idx="25">0.106</cx:pt>
          <cx:pt idx="27">0.104</cx:pt>
          <cx:pt idx="28">0.16400000000000001</cx:pt>
          <cx:pt idx="29">0.28499999999999998</cx:pt>
          <cx:pt idx="32">0.066000000000000003</cx:pt>
          <cx:pt idx="33">0.099000000000000005</cx:pt>
          <cx:pt idx="34">0.125</cx:pt>
          <cx:pt idx="35">0.151</cx:pt>
          <cx:pt idx="36">0.153</cx:pt>
          <cx:pt idx="37">0.10000000000000001</cx:pt>
          <cx:pt idx="38">0.40999999999999998</cx:pt>
          <cx:pt idx="39">0.082000000000000003</cx:pt>
          <cx:pt idx="42">0.23999999999999999</cx:pt>
          <cx:pt idx="43">0.316</cx:pt>
          <cx:pt idx="44">0.108</cx:pt>
          <cx:pt idx="45">0.059999999999999998</cx:pt>
          <cx:pt idx="47">0.27200000000000002</cx:pt>
          <cx:pt idx="48">0.19600000000000001</cx:pt>
          <cx:pt idx="49">0.11799999999999999</cx:pt>
          <cx:pt idx="50">0.073999999999999996</cx:pt>
          <cx:pt idx="52">0.048000000000000001</cx:pt>
          <cx:pt idx="53">0.13700000000000001</cx:pt>
          <cx:pt idx="54">0.049000000000000002</cx:pt>
          <cx:pt idx="55">0.114</cx:pt>
          <cx:pt idx="57">0.23499999999999999</cx:pt>
          <cx:pt idx="59">0.27400000000000002</cx:pt>
          <cx:pt idx="60">0.122</cx:pt>
          <cx:pt idx="61">0.13100000000000001</cx:pt>
          <cx:pt idx="62">0.079000000000000001</cx:pt>
          <cx:pt idx="63">0.13100000000000001</cx:pt>
          <cx:pt idx="64">0.071999999999999995</cx:pt>
          <cx:pt idx="65">0.222</cx:pt>
          <cx:pt idx="66">0.13800000000000001</cx:pt>
          <cx:pt idx="67">0.16</cx:pt>
          <cx:pt idx="68">0.159</cx:pt>
          <cx:pt idx="69">0.040000000000000001</cx:pt>
          <cx:pt idx="70">0.059999999999999998</cx:pt>
          <cx:pt idx="71">0.045999999999999999</cx:pt>
          <cx:pt idx="72">0.021999999999999999</cx:pt>
          <cx:pt idx="73">0.122</cx:pt>
          <cx:pt idx="74">0.16800000000000001</cx:pt>
          <cx:pt idx="75">0.17699999999999999</cx:pt>
          <cx:pt idx="76">0.082000000000000003</cx:pt>
          <cx:pt idx="77">0.29099999999999998</cx:pt>
          <cx:pt idx="79">0.128</cx:pt>
          <cx:pt idx="80">0.13</cx:pt>
          <cx:pt idx="81">0.058000000000000003</cx:pt>
          <cx:pt idx="82">0.108</cx:pt>
          <cx:pt idx="83">0.10299999999999999</cx:pt>
          <cx:pt idx="84">0.082000000000000003</cx:pt>
          <cx:pt idx="86">0.044999999999999998</cx:pt>
          <cx:pt idx="87">0.090999999999999998</cx:pt>
          <cx:pt idx="88">0.053999999999999999</cx:pt>
          <cx:pt idx="89">0.27100000000000002</cx:pt>
          <cx:pt idx="92">0.073999999999999996</cx:pt>
          <cx:pt idx="93">0.26000000000000001</cx:pt>
          <cx:pt idx="96">0.112</cx:pt>
          <cx:pt idx="97">0.088999999999999996</cx:pt>
          <cx:pt idx="98">0.079000000000000001</cx:pt>
          <cx:pt idx="99">0.17299999999999999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altLang="ja-JP" sz="1200" b="1" i="0" u="none" strike="noStrike" baseline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  <a:ea typeface="游ゴシック" panose="020B0400000000000000" pitchFamily="34" charset="-128"/>
              </a:rPr>
              <a:t>Batch-1 Flatness (mm) </a:t>
            </a:r>
            <a:endParaRPr lang="ja-JP" altLang="en-US" sz="1200" b="1" i="0" u="none" strike="noStrike" baseline="0">
              <a:solidFill>
                <a:sysClr val="windowText" lastClr="000000">
                  <a:lumMod val="75000"/>
                  <a:lumOff val="25000"/>
                </a:sysClr>
              </a:solidFill>
              <a:latin typeface="Calibri"/>
              <a:ea typeface="游ゴシック" panose="020B0400000000000000" pitchFamily="34" charset="-128"/>
            </a:endParaRPr>
          </a:p>
        </cx:rich>
      </cx:tx>
    </cx:title>
    <cx:plotArea>
      <cx:plotAreaRegion>
        <cx:series layoutId="clusteredColumn" uniqueId="{252B63D3-6D65-0048-AB56-853357A3ED18}">
          <cx:tx>
            <cx:txData>
              <cx:f>'Stave Production (2)'!$AI$3</cx:f>
              <cx:v>平面度</cx:v>
            </cx:txData>
          </cx:tx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200"/>
                </a:pPr>
                <a:endParaRPr lang="ja-JP" altLang="en-US" sz="1200" b="0" i="0" u="none" strike="noStrike" baseline="0">
                  <a:solidFill>
                    <a:sysClr val="windowText" lastClr="000000"/>
                  </a:solidFill>
                  <a:latin typeface="Calibri"/>
                  <a:ea typeface="游ゴシック" panose="020B0400000000000000" pitchFamily="34" charset="-128"/>
                </a:endParaRPr>
              </a:p>
            </cx:txPr>
            <cx:visibility seriesName="0" categoryName="0" value="1"/>
          </cx:dataLabels>
          <cx:dataId val="0"/>
          <cx:layoutPr>
            <cx:binning intervalClosed="r" underflow="0.05000000000000001" overflow="0.30000000000000004">
              <cx:binSize val="0.05000000000000001"/>
            </cx:binning>
          </cx:layoutPr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/>
            </a:pPr>
            <a:endParaRPr lang="ja-JP" altLang="en-US" sz="12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/>
              <a:ea typeface="游ゴシック" panose="020B0400000000000000" pitchFamily="34" charset="-128"/>
            </a:endParaRPr>
          </a:p>
        </cx:txPr>
      </cx:axis>
      <cx:axis id="1" hidden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'Stave Production'!$AT$28:$AT$79</cx:f>
        <cx:lvl ptCount="52" formatCode="G/標準">
          <cx:pt idx="0">0.10199999999999999</cx:pt>
          <cx:pt idx="1">0.064000000000000001</cx:pt>
          <cx:pt idx="4">0.073999999999999996</cx:pt>
          <cx:pt idx="7">0.10000000000000001</cx:pt>
          <cx:pt idx="8">0.043999999999999997</cx:pt>
          <cx:pt idx="12">0.056000000000000001</cx:pt>
          <cx:pt idx="13">0.058000000000000003</cx:pt>
          <cx:pt idx="14">0.067000000000000004</cx:pt>
          <cx:pt idx="17">0.040000000000000001</cx:pt>
          <cx:pt idx="20">0.072999999999999995</cx:pt>
          <cx:pt idx="21">0.029999999999999999</cx:pt>
          <cx:pt idx="23">0.033000000000000002</cx:pt>
          <cx:pt idx="24">0.073999999999999996</cx:pt>
          <cx:pt idx="26">0.025000000000000001</cx:pt>
          <cx:pt idx="31">0.088999999999999996</cx:pt>
          <cx:pt idx="32">0.032000000000000001</cx:pt>
          <cx:pt idx="33">0.17199999999999999</cx:pt>
          <cx:pt idx="35">0.036999999999999998</cx:pt>
          <cx:pt idx="36">0.085999999999999993</cx:pt>
          <cx:pt idx="38">0.027</cx:pt>
          <cx:pt idx="39">0.058000000000000003</cx:pt>
          <cx:pt idx="40">0.092999999999999999</cx:pt>
          <cx:pt idx="44">0.042000000000000003</cx:pt>
          <cx:pt idx="45">0.074999999999999997</cx:pt>
          <cx:pt idx="46">0.039</cx:pt>
          <cx:pt idx="47">0.035999999999999997</cx:pt>
          <cx:pt idx="48">0.078</cx:pt>
          <cx:pt idx="49">0.035999999999999997</cx:pt>
          <cx:pt idx="50">0.095000000000000001</cx:pt>
          <cx:pt idx="51">0.090999999999999998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altLang="ja-JP" sz="1800" b="1" i="0" u="none" strike="noStrike" baseline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  <a:ea typeface="游ゴシック" panose="020B0400000000000000" pitchFamily="34" charset="-128"/>
              </a:rPr>
              <a:t>Batch-4 Flatness</a:t>
            </a:r>
            <a:endParaRPr lang="ja-JP" altLang="en-US" sz="1800" b="1" i="0" u="none" strike="noStrike" baseline="0">
              <a:solidFill>
                <a:sysClr val="windowText" lastClr="000000">
                  <a:lumMod val="75000"/>
                  <a:lumOff val="25000"/>
                </a:sysClr>
              </a:solidFill>
              <a:latin typeface="Calibri" panose="020F0502020204030204"/>
              <a:ea typeface="游ゴシック" panose="020B0400000000000000" pitchFamily="34" charset="-128"/>
            </a:endParaRPr>
          </a:p>
        </cx:rich>
      </cx:tx>
    </cx:title>
    <cx:plotArea>
      <cx:plotAreaRegion>
        <cx:series layoutId="clusteredColumn" uniqueId="{E995172A-692A-D34B-A292-8D532662DB96}">
          <cx:dataLabels pos="inEnd">
            <cx:visibility seriesName="0" categoryName="0" value="1"/>
          </cx:dataLabels>
          <cx:dataId val="0"/>
          <cx:layoutPr>
            <cx:binning intervalClosed="r" overflow="0.35000000000000003">
              <cx:binCount val="7"/>
            </cx:binning>
          </cx:layoutPr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/>
            </a:pPr>
            <a:endParaRPr lang="ja-JP" altLang="en-US" sz="1000" b="0" i="0" u="none" strike="noStrike" baseline="0">
              <a:solidFill>
                <a:prstClr val="black">
                  <a:lumMod val="75000"/>
                  <a:lumOff val="25000"/>
                </a:prstClr>
              </a:solidFill>
              <a:latin typeface="游ゴシック" panose="020F0502020204030204"/>
              <a:ea typeface="游ゴシック" panose="020B0400000000000000" pitchFamily="34" charset="-128"/>
            </a:endParaRPr>
          </a:p>
        </cx:txPr>
      </cx:axis>
      <cx:axis id="1" hidden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dk1"/>
    </cs:fontRef>
    <cs:defRPr sz="9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dk1"/>
    </cs:fontRef>
    <cs:defRPr sz="9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6EDF7-E506-184D-8A37-AF89FA76DDB4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66545E7F-496E-AC41-B862-F9D010E6369F}">
      <dgm:prSet phldrT="[テキスト]"/>
      <dgm:spPr/>
      <dgm:t>
        <a:bodyPr/>
        <a:lstStyle/>
        <a:p>
          <a:r>
            <a:rPr kumimoji="1" lang="en-US" altLang="ja-JP" dirty="0"/>
            <a:t>R&amp;D</a:t>
          </a:r>
          <a:endParaRPr kumimoji="1" lang="ja-JP" altLang="en-US" dirty="0"/>
        </a:p>
      </dgm:t>
    </dgm:pt>
    <dgm:pt modelId="{C7C7D12F-E0E1-944B-BE6D-081971BC8B0B}" type="parTrans" cxnId="{3CE1B889-40EE-BB47-A69B-ED726800D595}">
      <dgm:prSet/>
      <dgm:spPr/>
      <dgm:t>
        <a:bodyPr/>
        <a:lstStyle/>
        <a:p>
          <a:endParaRPr kumimoji="1" lang="ja-JP" altLang="en-US"/>
        </a:p>
      </dgm:t>
    </dgm:pt>
    <dgm:pt modelId="{D9C59953-F623-6B41-9B64-5A1BA173E783}" type="sibTrans" cxnId="{3CE1B889-40EE-BB47-A69B-ED726800D595}">
      <dgm:prSet/>
      <dgm:spPr/>
      <dgm:t>
        <a:bodyPr/>
        <a:lstStyle/>
        <a:p>
          <a:endParaRPr kumimoji="1" lang="ja-JP" altLang="en-US"/>
        </a:p>
      </dgm:t>
    </dgm:pt>
    <dgm:pt modelId="{E4DC90C4-F4D5-1941-8E87-91C141A8F42D}">
      <dgm:prSet phldrT="[テキスト]" custT="1"/>
      <dgm:spPr/>
      <dgm:t>
        <a:bodyPr/>
        <a:lstStyle/>
        <a:p>
          <a:r>
            <a:rPr kumimoji="1" lang="en-US" altLang="ja-JP" sz="2400" dirty="0"/>
            <a:t>RIKEN</a:t>
          </a:r>
          <a:r>
            <a:rPr kumimoji="1" lang="ja-JP" altLang="en-US" sz="2400" dirty="0"/>
            <a:t> </a:t>
          </a:r>
          <a:r>
            <a:rPr kumimoji="1" lang="en-US" altLang="ja-JP" sz="2400" dirty="0"/>
            <a:t>(Physicist)</a:t>
          </a:r>
          <a:endParaRPr kumimoji="1" lang="ja-JP" altLang="en-US" sz="2400" dirty="0"/>
        </a:p>
      </dgm:t>
    </dgm:pt>
    <dgm:pt modelId="{9FE2F9B4-5DCC-FA42-A5C5-A0B59535213B}" type="parTrans" cxnId="{74F7087A-DA92-1E42-8559-C14719990E27}">
      <dgm:prSet/>
      <dgm:spPr/>
      <dgm:t>
        <a:bodyPr/>
        <a:lstStyle/>
        <a:p>
          <a:endParaRPr kumimoji="1" lang="ja-JP" altLang="en-US"/>
        </a:p>
      </dgm:t>
    </dgm:pt>
    <dgm:pt modelId="{2AC533DE-13A0-BF45-9BFB-B5D2309EA301}" type="sibTrans" cxnId="{74F7087A-DA92-1E42-8559-C14719990E27}">
      <dgm:prSet/>
      <dgm:spPr/>
      <dgm:t>
        <a:bodyPr/>
        <a:lstStyle/>
        <a:p>
          <a:endParaRPr kumimoji="1" lang="ja-JP" altLang="en-US"/>
        </a:p>
      </dgm:t>
    </dgm:pt>
    <dgm:pt modelId="{0149E70A-2A41-D541-82AD-173C9BB29D0B}">
      <dgm:prSet phldrT="[テキスト]" custT="1"/>
      <dgm:spPr/>
      <dgm:t>
        <a:bodyPr/>
        <a:lstStyle/>
        <a:p>
          <a:r>
            <a:rPr kumimoji="1" lang="en-US" altLang="ja-JP" sz="2800" dirty="0"/>
            <a:t>REPIC (Mech. Engineer)</a:t>
          </a:r>
          <a:endParaRPr kumimoji="1" lang="ja-JP" altLang="en-US" sz="2800" dirty="0"/>
        </a:p>
      </dgm:t>
    </dgm:pt>
    <dgm:pt modelId="{CEA845E0-89EA-C842-9725-01FAAF5A5195}" type="parTrans" cxnId="{AD0BE284-0772-CB40-904B-6932BE293FDF}">
      <dgm:prSet/>
      <dgm:spPr/>
      <dgm:t>
        <a:bodyPr/>
        <a:lstStyle/>
        <a:p>
          <a:endParaRPr kumimoji="1" lang="ja-JP" altLang="en-US"/>
        </a:p>
      </dgm:t>
    </dgm:pt>
    <dgm:pt modelId="{F742F540-0BC0-EB41-AFA5-7BE0E7528089}" type="sibTrans" cxnId="{AD0BE284-0772-CB40-904B-6932BE293FDF}">
      <dgm:prSet/>
      <dgm:spPr/>
      <dgm:t>
        <a:bodyPr/>
        <a:lstStyle/>
        <a:p>
          <a:endParaRPr kumimoji="1" lang="ja-JP" altLang="en-US"/>
        </a:p>
      </dgm:t>
    </dgm:pt>
    <dgm:pt modelId="{F9D952FB-1938-694F-96CC-CB6B50F903AF}">
      <dgm:prSet phldrT="[テキスト]"/>
      <dgm:spPr/>
      <dgm:t>
        <a:bodyPr/>
        <a:lstStyle/>
        <a:p>
          <a:r>
            <a:rPr kumimoji="1" lang="en-US" altLang="ja-JP" dirty="0"/>
            <a:t>TIRI (Elec. Engineer)</a:t>
          </a:r>
          <a:endParaRPr kumimoji="1" lang="ja-JP" altLang="en-US" dirty="0"/>
        </a:p>
      </dgm:t>
    </dgm:pt>
    <dgm:pt modelId="{7663A17D-2917-2745-994A-862A1858B196}" type="parTrans" cxnId="{A851B25E-980A-4144-902B-FFD018C79283}">
      <dgm:prSet/>
      <dgm:spPr/>
      <dgm:t>
        <a:bodyPr/>
        <a:lstStyle/>
        <a:p>
          <a:endParaRPr kumimoji="1" lang="ja-JP" altLang="en-US"/>
        </a:p>
      </dgm:t>
    </dgm:pt>
    <dgm:pt modelId="{EEFA6120-EBD2-8A44-9979-660717C9515E}" type="sibTrans" cxnId="{A851B25E-980A-4144-902B-FFD018C79283}">
      <dgm:prSet/>
      <dgm:spPr/>
      <dgm:t>
        <a:bodyPr/>
        <a:lstStyle/>
        <a:p>
          <a:endParaRPr kumimoji="1" lang="ja-JP" altLang="en-US"/>
        </a:p>
      </dgm:t>
    </dgm:pt>
    <dgm:pt modelId="{303C7460-4E71-444A-90CF-A8D05F880217}">
      <dgm:prSet phldrT="[テキスト]"/>
      <dgm:spPr/>
      <dgm:t>
        <a:bodyPr/>
        <a:lstStyle/>
        <a:p>
          <a:r>
            <a:rPr kumimoji="1" lang="en-US" altLang="ja-JP" dirty="0"/>
            <a:t>Print Denshi </a:t>
          </a:r>
          <a:r>
            <a:rPr kumimoji="1" lang="en-US" altLang="ja-JP" dirty="0" err="1"/>
            <a:t>Kenkyujo</a:t>
          </a:r>
          <a:r>
            <a:rPr kumimoji="1" lang="en-US" altLang="ja-JP" dirty="0"/>
            <a:t> Co. (Factory)</a:t>
          </a:r>
          <a:endParaRPr kumimoji="1" lang="ja-JP" altLang="en-US" dirty="0"/>
        </a:p>
      </dgm:t>
    </dgm:pt>
    <dgm:pt modelId="{EC7D568C-CD5B-DC4C-87C6-BFC80D4971C9}" type="parTrans" cxnId="{8C47A68D-0487-024A-A092-EF09BCBD48FE}">
      <dgm:prSet/>
      <dgm:spPr/>
      <dgm:t>
        <a:bodyPr/>
        <a:lstStyle/>
        <a:p>
          <a:endParaRPr kumimoji="1" lang="ja-JP" altLang="en-US"/>
        </a:p>
      </dgm:t>
    </dgm:pt>
    <dgm:pt modelId="{90EF37B9-3544-DF42-AA0D-88390BD3524D}" type="sibTrans" cxnId="{8C47A68D-0487-024A-A092-EF09BCBD48FE}">
      <dgm:prSet/>
      <dgm:spPr/>
      <dgm:t>
        <a:bodyPr/>
        <a:lstStyle/>
        <a:p>
          <a:endParaRPr kumimoji="1" lang="ja-JP" altLang="en-US"/>
        </a:p>
      </dgm:t>
    </dgm:pt>
    <dgm:pt modelId="{B47CD872-BA26-B342-8EFD-1C777E735E2B}" type="pres">
      <dgm:prSet presAssocID="{5636EDF7-E506-184D-8A37-AF89FA76DDB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537C201-44C1-FE4D-996E-FA8A93683F56}" type="pres">
      <dgm:prSet presAssocID="{66545E7F-496E-AC41-B862-F9D010E6369F}" presName="textCenter" presStyleLbl="node1" presStyleIdx="0" presStyleCnt="5" custLinFactNeighborY="-32129"/>
      <dgm:spPr/>
    </dgm:pt>
    <dgm:pt modelId="{D993BA1B-78FE-334C-A93C-D367B7A3F236}" type="pres">
      <dgm:prSet presAssocID="{66545E7F-496E-AC41-B862-F9D010E6369F}" presName="cycle_1" presStyleCnt="0"/>
      <dgm:spPr/>
    </dgm:pt>
    <dgm:pt modelId="{35FCF95A-C881-CB42-A744-37FCFB93B011}" type="pres">
      <dgm:prSet presAssocID="{E4DC90C4-F4D5-1941-8E87-91C141A8F42D}" presName="childCenter1" presStyleLbl="node1" presStyleIdx="1" presStyleCnt="5" custScaleX="280377" custScaleY="131051"/>
      <dgm:spPr/>
    </dgm:pt>
    <dgm:pt modelId="{A4AE0541-25A3-9840-AECF-ADE91D89D841}" type="pres">
      <dgm:prSet presAssocID="{9FE2F9B4-5DCC-FA42-A5C5-A0B59535213B}" presName="Name144" presStyleLbl="parChTrans1D2" presStyleIdx="0" presStyleCnt="3"/>
      <dgm:spPr/>
    </dgm:pt>
    <dgm:pt modelId="{2CE04BAE-A436-E548-845A-2C0438B475DB}" type="pres">
      <dgm:prSet presAssocID="{66545E7F-496E-AC41-B862-F9D010E6369F}" presName="cycle_2" presStyleCnt="0"/>
      <dgm:spPr/>
    </dgm:pt>
    <dgm:pt modelId="{C8D1562F-52D7-1A4C-93AC-AD05CFC7F0C7}" type="pres">
      <dgm:prSet presAssocID="{0149E70A-2A41-D541-82AD-173C9BB29D0B}" presName="childCenter2" presStyleLbl="node1" presStyleIdx="2" presStyleCnt="5" custScaleX="391331" custScaleY="164555" custLinFactNeighborX="-692" custLinFactNeighborY="28107"/>
      <dgm:spPr/>
    </dgm:pt>
    <dgm:pt modelId="{6D34F648-2A8F-EF43-8480-8C8783A8103F}" type="pres">
      <dgm:prSet presAssocID="{EC7D568C-CD5B-DC4C-87C6-BFC80D4971C9}" presName="Name218" presStyleLbl="parChTrans1D3" presStyleIdx="0" presStyleCnt="1"/>
      <dgm:spPr/>
    </dgm:pt>
    <dgm:pt modelId="{CC98073B-2922-2648-BE76-6E45F3D97209}" type="pres">
      <dgm:prSet presAssocID="{303C7460-4E71-444A-90CF-A8D05F880217}" presName="text2" presStyleLbl="node1" presStyleIdx="3" presStyleCnt="5" custScaleX="375715" custScaleY="142913" custRadScaleRad="260540" custRadScaleInc="-9373">
        <dgm:presLayoutVars>
          <dgm:bulletEnabled val="1"/>
        </dgm:presLayoutVars>
      </dgm:prSet>
      <dgm:spPr/>
    </dgm:pt>
    <dgm:pt modelId="{AE8FFC89-70AF-174D-8658-18B01641ADDF}" type="pres">
      <dgm:prSet presAssocID="{CEA845E0-89EA-C842-9725-01FAAF5A5195}" presName="Name221" presStyleLbl="parChTrans1D2" presStyleIdx="1" presStyleCnt="3"/>
      <dgm:spPr/>
    </dgm:pt>
    <dgm:pt modelId="{7A36C438-3975-DF47-B134-B960E03D8D73}" type="pres">
      <dgm:prSet presAssocID="{66545E7F-496E-AC41-B862-F9D010E6369F}" presName="cycle_3" presStyleCnt="0"/>
      <dgm:spPr/>
    </dgm:pt>
    <dgm:pt modelId="{2B76B4E1-F0A1-E84D-B2CD-ED47C10D2EE2}" type="pres">
      <dgm:prSet presAssocID="{F9D952FB-1938-694F-96CC-CB6B50F903AF}" presName="childCenter3" presStyleLbl="node1" presStyleIdx="4" presStyleCnt="5" custScaleX="450205" custScaleY="117519" custLinFactNeighborX="-70549" custLinFactNeighborY="4494"/>
      <dgm:spPr/>
    </dgm:pt>
    <dgm:pt modelId="{4B88A64F-924B-E64E-9FCF-556CACEF73AC}" type="pres">
      <dgm:prSet presAssocID="{7663A17D-2917-2745-994A-862A1858B196}" presName="Name288" presStyleLbl="parChTrans1D2" presStyleIdx="2" presStyleCnt="3"/>
      <dgm:spPr/>
    </dgm:pt>
  </dgm:ptLst>
  <dgm:cxnLst>
    <dgm:cxn modelId="{F5E27D0A-989A-6243-AF1E-1A35494DE7FB}" type="presOf" srcId="{66545E7F-496E-AC41-B862-F9D010E6369F}" destId="{F537C201-44C1-FE4D-996E-FA8A93683F56}" srcOrd="0" destOrd="0" presId="urn:microsoft.com/office/officeart/2008/layout/RadialCluster"/>
    <dgm:cxn modelId="{39573B2D-9F0A-E145-ABA0-0452199A419B}" type="presOf" srcId="{F9D952FB-1938-694F-96CC-CB6B50F903AF}" destId="{2B76B4E1-F0A1-E84D-B2CD-ED47C10D2EE2}" srcOrd="0" destOrd="0" presId="urn:microsoft.com/office/officeart/2008/layout/RadialCluster"/>
    <dgm:cxn modelId="{A76D1842-9AC5-014F-89BE-3F69D5CF0C76}" type="presOf" srcId="{7663A17D-2917-2745-994A-862A1858B196}" destId="{4B88A64F-924B-E64E-9FCF-556CACEF73AC}" srcOrd="0" destOrd="0" presId="urn:microsoft.com/office/officeart/2008/layout/RadialCluster"/>
    <dgm:cxn modelId="{A851B25E-980A-4144-902B-FFD018C79283}" srcId="{66545E7F-496E-AC41-B862-F9D010E6369F}" destId="{F9D952FB-1938-694F-96CC-CB6B50F903AF}" srcOrd="2" destOrd="0" parTransId="{7663A17D-2917-2745-994A-862A1858B196}" sibTransId="{EEFA6120-EBD2-8A44-9979-660717C9515E}"/>
    <dgm:cxn modelId="{21A6EE5E-49E2-B641-8977-AFCD2F1E9410}" type="presOf" srcId="{9FE2F9B4-5DCC-FA42-A5C5-A0B59535213B}" destId="{A4AE0541-25A3-9840-AECF-ADE91D89D841}" srcOrd="0" destOrd="0" presId="urn:microsoft.com/office/officeart/2008/layout/RadialCluster"/>
    <dgm:cxn modelId="{10912A6A-8A86-B846-A2E4-50E66DC30526}" type="presOf" srcId="{E4DC90C4-F4D5-1941-8E87-91C141A8F42D}" destId="{35FCF95A-C881-CB42-A744-37FCFB93B011}" srcOrd="0" destOrd="0" presId="urn:microsoft.com/office/officeart/2008/layout/RadialCluster"/>
    <dgm:cxn modelId="{D93FA56C-9D00-BE4F-BAD1-B6DBF2973F68}" type="presOf" srcId="{5636EDF7-E506-184D-8A37-AF89FA76DDB4}" destId="{B47CD872-BA26-B342-8EFD-1C777E735E2B}" srcOrd="0" destOrd="0" presId="urn:microsoft.com/office/officeart/2008/layout/RadialCluster"/>
    <dgm:cxn modelId="{32FD6577-6A9E-514E-879B-24E9180099CF}" type="presOf" srcId="{0149E70A-2A41-D541-82AD-173C9BB29D0B}" destId="{C8D1562F-52D7-1A4C-93AC-AD05CFC7F0C7}" srcOrd="0" destOrd="0" presId="urn:microsoft.com/office/officeart/2008/layout/RadialCluster"/>
    <dgm:cxn modelId="{74F7087A-DA92-1E42-8559-C14719990E27}" srcId="{66545E7F-496E-AC41-B862-F9D010E6369F}" destId="{E4DC90C4-F4D5-1941-8E87-91C141A8F42D}" srcOrd="0" destOrd="0" parTransId="{9FE2F9B4-5DCC-FA42-A5C5-A0B59535213B}" sibTransId="{2AC533DE-13A0-BF45-9BFB-B5D2309EA301}"/>
    <dgm:cxn modelId="{8870F181-CC61-1441-A17B-C54E2A9119B0}" type="presOf" srcId="{303C7460-4E71-444A-90CF-A8D05F880217}" destId="{CC98073B-2922-2648-BE76-6E45F3D97209}" srcOrd="0" destOrd="0" presId="urn:microsoft.com/office/officeart/2008/layout/RadialCluster"/>
    <dgm:cxn modelId="{AD0BE284-0772-CB40-904B-6932BE293FDF}" srcId="{66545E7F-496E-AC41-B862-F9D010E6369F}" destId="{0149E70A-2A41-D541-82AD-173C9BB29D0B}" srcOrd="1" destOrd="0" parTransId="{CEA845E0-89EA-C842-9725-01FAAF5A5195}" sibTransId="{F742F540-0BC0-EB41-AFA5-7BE0E7528089}"/>
    <dgm:cxn modelId="{3CE1B889-40EE-BB47-A69B-ED726800D595}" srcId="{5636EDF7-E506-184D-8A37-AF89FA76DDB4}" destId="{66545E7F-496E-AC41-B862-F9D010E6369F}" srcOrd="0" destOrd="0" parTransId="{C7C7D12F-E0E1-944B-BE6D-081971BC8B0B}" sibTransId="{D9C59953-F623-6B41-9B64-5A1BA173E783}"/>
    <dgm:cxn modelId="{8C47A68D-0487-024A-A092-EF09BCBD48FE}" srcId="{0149E70A-2A41-D541-82AD-173C9BB29D0B}" destId="{303C7460-4E71-444A-90CF-A8D05F880217}" srcOrd="0" destOrd="0" parTransId="{EC7D568C-CD5B-DC4C-87C6-BFC80D4971C9}" sibTransId="{90EF37B9-3544-DF42-AA0D-88390BD3524D}"/>
    <dgm:cxn modelId="{8521ACB1-708E-B84F-87D1-B92BDA7CC097}" type="presOf" srcId="{CEA845E0-89EA-C842-9725-01FAAF5A5195}" destId="{AE8FFC89-70AF-174D-8658-18B01641ADDF}" srcOrd="0" destOrd="0" presId="urn:microsoft.com/office/officeart/2008/layout/RadialCluster"/>
    <dgm:cxn modelId="{6E5C4FF1-6EE9-7A4E-8D09-37F7AB8D521B}" type="presOf" srcId="{EC7D568C-CD5B-DC4C-87C6-BFC80D4971C9}" destId="{6D34F648-2A8F-EF43-8480-8C8783A8103F}" srcOrd="0" destOrd="0" presId="urn:microsoft.com/office/officeart/2008/layout/RadialCluster"/>
    <dgm:cxn modelId="{0FBBD3E4-8FD8-D840-A1B4-470DED7D42B6}" type="presParOf" srcId="{B47CD872-BA26-B342-8EFD-1C777E735E2B}" destId="{F537C201-44C1-FE4D-996E-FA8A93683F56}" srcOrd="0" destOrd="0" presId="urn:microsoft.com/office/officeart/2008/layout/RadialCluster"/>
    <dgm:cxn modelId="{E562D145-F851-B846-9B49-F373D1CF7D85}" type="presParOf" srcId="{B47CD872-BA26-B342-8EFD-1C777E735E2B}" destId="{D993BA1B-78FE-334C-A93C-D367B7A3F236}" srcOrd="1" destOrd="0" presId="urn:microsoft.com/office/officeart/2008/layout/RadialCluster"/>
    <dgm:cxn modelId="{241EF5DC-B7C9-D54B-B467-3ABB18472929}" type="presParOf" srcId="{D993BA1B-78FE-334C-A93C-D367B7A3F236}" destId="{35FCF95A-C881-CB42-A744-37FCFB93B011}" srcOrd="0" destOrd="0" presId="urn:microsoft.com/office/officeart/2008/layout/RadialCluster"/>
    <dgm:cxn modelId="{DB82CF45-FCF2-DC4B-8467-A4D78B6AAB22}" type="presParOf" srcId="{B47CD872-BA26-B342-8EFD-1C777E735E2B}" destId="{A4AE0541-25A3-9840-AECF-ADE91D89D841}" srcOrd="2" destOrd="0" presId="urn:microsoft.com/office/officeart/2008/layout/RadialCluster"/>
    <dgm:cxn modelId="{240E73B1-0427-9A4F-90EE-33CD0CFD5F38}" type="presParOf" srcId="{B47CD872-BA26-B342-8EFD-1C777E735E2B}" destId="{2CE04BAE-A436-E548-845A-2C0438B475DB}" srcOrd="3" destOrd="0" presId="urn:microsoft.com/office/officeart/2008/layout/RadialCluster"/>
    <dgm:cxn modelId="{83F7F3F6-9A76-C746-8A38-3A14362953A9}" type="presParOf" srcId="{2CE04BAE-A436-E548-845A-2C0438B475DB}" destId="{C8D1562F-52D7-1A4C-93AC-AD05CFC7F0C7}" srcOrd="0" destOrd="0" presId="urn:microsoft.com/office/officeart/2008/layout/RadialCluster"/>
    <dgm:cxn modelId="{E61E5D8D-0C5D-A545-941D-4C2FB0819F2C}" type="presParOf" srcId="{2CE04BAE-A436-E548-845A-2C0438B475DB}" destId="{6D34F648-2A8F-EF43-8480-8C8783A8103F}" srcOrd="1" destOrd="0" presId="urn:microsoft.com/office/officeart/2008/layout/RadialCluster"/>
    <dgm:cxn modelId="{B792BF48-0B6A-1449-94BE-B6A63763AA83}" type="presParOf" srcId="{2CE04BAE-A436-E548-845A-2C0438B475DB}" destId="{CC98073B-2922-2648-BE76-6E45F3D97209}" srcOrd="2" destOrd="0" presId="urn:microsoft.com/office/officeart/2008/layout/RadialCluster"/>
    <dgm:cxn modelId="{2CB003AB-C1F7-B446-84B9-495C3021FCA3}" type="presParOf" srcId="{B47CD872-BA26-B342-8EFD-1C777E735E2B}" destId="{AE8FFC89-70AF-174D-8658-18B01641ADDF}" srcOrd="4" destOrd="0" presId="urn:microsoft.com/office/officeart/2008/layout/RadialCluster"/>
    <dgm:cxn modelId="{605CB27E-F8B8-A641-90FE-D20C9DA4CCCD}" type="presParOf" srcId="{B47CD872-BA26-B342-8EFD-1C777E735E2B}" destId="{7A36C438-3975-DF47-B134-B960E03D8D73}" srcOrd="5" destOrd="0" presId="urn:microsoft.com/office/officeart/2008/layout/RadialCluster"/>
    <dgm:cxn modelId="{D5444574-E1AC-0648-98E6-916519640317}" type="presParOf" srcId="{7A36C438-3975-DF47-B134-B960E03D8D73}" destId="{2B76B4E1-F0A1-E84D-B2CD-ED47C10D2EE2}" srcOrd="0" destOrd="0" presId="urn:microsoft.com/office/officeart/2008/layout/RadialCluster"/>
    <dgm:cxn modelId="{D0D62BC5-4817-004D-B6D8-4A636A5C0865}" type="presParOf" srcId="{B47CD872-BA26-B342-8EFD-1C777E735E2B}" destId="{4B88A64F-924B-E64E-9FCF-556CACEF73A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30B214-830F-984B-ADD6-93F64F8C0A14}" type="doc">
      <dgm:prSet loTypeId="urn:microsoft.com/office/officeart/2005/8/layout/radial4" loCatId="" qsTypeId="urn:microsoft.com/office/officeart/2005/8/quickstyle/3D9" qsCatId="3D" csTypeId="urn:microsoft.com/office/officeart/2005/8/colors/accent5_2" csCatId="accent5" phldr="1"/>
      <dgm:spPr/>
      <dgm:t>
        <a:bodyPr/>
        <a:lstStyle/>
        <a:p>
          <a:endParaRPr kumimoji="1" lang="ja-JP" altLang="en-US"/>
        </a:p>
      </dgm:t>
    </dgm:pt>
    <dgm:pt modelId="{29147D8F-B05F-E345-B677-8850E810ADE9}">
      <dgm:prSet phldrT="[テキスト]"/>
      <dgm:spPr/>
      <dgm:t>
        <a:bodyPr/>
        <a:lstStyle/>
        <a:p>
          <a:r>
            <a:rPr kumimoji="1" lang="en-US" altLang="ja-JP" b="1" dirty="0">
              <a:solidFill>
                <a:srgbClr val="FF0000"/>
              </a:solidFill>
            </a:rPr>
            <a:t>Minimum Risk</a:t>
          </a:r>
          <a:endParaRPr kumimoji="1" lang="ja-JP" altLang="en-US" b="1" dirty="0"/>
        </a:p>
      </dgm:t>
    </dgm:pt>
    <dgm:pt modelId="{ACB64742-25B5-EC47-B186-BAA268BB1F27}" type="parTrans" cxnId="{93C8FCB6-94E7-1A4B-8062-5B92681374EB}">
      <dgm:prSet/>
      <dgm:spPr/>
      <dgm:t>
        <a:bodyPr/>
        <a:lstStyle/>
        <a:p>
          <a:endParaRPr kumimoji="1" lang="ja-JP" altLang="en-US"/>
        </a:p>
      </dgm:t>
    </dgm:pt>
    <dgm:pt modelId="{4ADE53C6-2F4E-4947-A274-B93F75734E5E}" type="sibTrans" cxnId="{93C8FCB6-94E7-1A4B-8062-5B92681374EB}">
      <dgm:prSet/>
      <dgm:spPr/>
      <dgm:t>
        <a:bodyPr/>
        <a:lstStyle/>
        <a:p>
          <a:endParaRPr kumimoji="1" lang="ja-JP" altLang="en-US"/>
        </a:p>
      </dgm:t>
    </dgm:pt>
    <dgm:pt modelId="{493DBB6F-A35C-3D44-A6B3-86341792473B}">
      <dgm:prSet phldrT="[テキスト]"/>
      <dgm:spPr/>
      <dgm:t>
        <a:bodyPr/>
        <a:lstStyle/>
        <a:p>
          <a:r>
            <a:rPr kumimoji="1" lang="en-US" altLang="ja-JP" dirty="0"/>
            <a:t>Technology</a:t>
          </a:r>
          <a:endParaRPr kumimoji="1" lang="ja-JP" altLang="en-US" dirty="0"/>
        </a:p>
      </dgm:t>
    </dgm:pt>
    <dgm:pt modelId="{16263F95-3BE2-F84C-9C1F-64AACC5A1E52}" type="parTrans" cxnId="{AB7B585F-3D35-BE4B-9D9B-BE0E40612FB1}">
      <dgm:prSet/>
      <dgm:spPr/>
      <dgm:t>
        <a:bodyPr/>
        <a:lstStyle/>
        <a:p>
          <a:endParaRPr kumimoji="1" lang="ja-JP" altLang="en-US"/>
        </a:p>
      </dgm:t>
    </dgm:pt>
    <dgm:pt modelId="{2DA1B4A1-AB53-4240-AEEB-51835D637721}" type="sibTrans" cxnId="{AB7B585F-3D35-BE4B-9D9B-BE0E40612FB1}">
      <dgm:prSet/>
      <dgm:spPr/>
      <dgm:t>
        <a:bodyPr/>
        <a:lstStyle/>
        <a:p>
          <a:endParaRPr kumimoji="1" lang="ja-JP" altLang="en-US"/>
        </a:p>
      </dgm:t>
    </dgm:pt>
    <dgm:pt modelId="{C8E06C0E-4C96-AA4C-9445-D90AC1F7FD66}">
      <dgm:prSet phldrT="[テキスト]"/>
      <dgm:spPr/>
      <dgm:t>
        <a:bodyPr/>
        <a:lstStyle/>
        <a:p>
          <a:r>
            <a:rPr kumimoji="1" lang="en-US" altLang="ja-JP" dirty="0"/>
            <a:t>Cost</a:t>
          </a:r>
          <a:endParaRPr kumimoji="1" lang="ja-JP" altLang="en-US" dirty="0"/>
        </a:p>
      </dgm:t>
    </dgm:pt>
    <dgm:pt modelId="{4FC5CEF7-1DDE-6A45-8546-DA09C9CCBB66}" type="parTrans" cxnId="{7FC26D82-F5BC-5D43-B0EE-687473B5CFA3}">
      <dgm:prSet/>
      <dgm:spPr/>
      <dgm:t>
        <a:bodyPr/>
        <a:lstStyle/>
        <a:p>
          <a:endParaRPr kumimoji="1" lang="ja-JP" altLang="en-US"/>
        </a:p>
      </dgm:t>
    </dgm:pt>
    <dgm:pt modelId="{8CDFA5F7-1412-4F40-9EE9-C35606D034A2}" type="sibTrans" cxnId="{7FC26D82-F5BC-5D43-B0EE-687473B5CFA3}">
      <dgm:prSet/>
      <dgm:spPr/>
      <dgm:t>
        <a:bodyPr/>
        <a:lstStyle/>
        <a:p>
          <a:endParaRPr kumimoji="1" lang="ja-JP" altLang="en-US"/>
        </a:p>
      </dgm:t>
    </dgm:pt>
    <dgm:pt modelId="{878CC1E6-517B-3B4F-8AF1-FC8A03C41DA2}">
      <dgm:prSet phldrT="[テキスト]"/>
      <dgm:spPr/>
      <dgm:t>
        <a:bodyPr/>
        <a:lstStyle/>
        <a:p>
          <a:r>
            <a:rPr kumimoji="1" lang="en-US" altLang="ja-JP" dirty="0"/>
            <a:t>Schedule</a:t>
          </a:r>
          <a:endParaRPr kumimoji="1" lang="ja-JP" altLang="en-US" dirty="0"/>
        </a:p>
      </dgm:t>
    </dgm:pt>
    <dgm:pt modelId="{0CAA34BD-517E-794A-85B7-4D240F6231BA}" type="parTrans" cxnId="{68213D48-D5B1-5A42-B465-527EC30C1627}">
      <dgm:prSet/>
      <dgm:spPr/>
      <dgm:t>
        <a:bodyPr/>
        <a:lstStyle/>
        <a:p>
          <a:endParaRPr kumimoji="1" lang="ja-JP" altLang="en-US"/>
        </a:p>
      </dgm:t>
    </dgm:pt>
    <dgm:pt modelId="{72807AC8-B09E-374E-B4EA-AA56E89B40BD}" type="sibTrans" cxnId="{68213D48-D5B1-5A42-B465-527EC30C1627}">
      <dgm:prSet/>
      <dgm:spPr/>
      <dgm:t>
        <a:bodyPr/>
        <a:lstStyle/>
        <a:p>
          <a:endParaRPr kumimoji="1" lang="ja-JP" altLang="en-US"/>
        </a:p>
      </dgm:t>
    </dgm:pt>
    <dgm:pt modelId="{C3CD3D40-A49D-984D-8DE5-464B4EFC90FE}">
      <dgm:prSet phldrT="[テキスト]"/>
      <dgm:spPr/>
      <dgm:t>
        <a:bodyPr/>
        <a:lstStyle/>
        <a:p>
          <a:r>
            <a:rPr kumimoji="1" lang="en-US" altLang="ja-JP" dirty="0"/>
            <a:t>Man Power</a:t>
          </a:r>
          <a:endParaRPr kumimoji="1" lang="ja-JP" altLang="en-US" dirty="0"/>
        </a:p>
      </dgm:t>
    </dgm:pt>
    <dgm:pt modelId="{136DB4DB-1998-2D45-AEC2-11C275A0D2E3}" type="parTrans" cxnId="{9B05D2A6-EE5F-D14B-BB3A-0ECCB6B372CB}">
      <dgm:prSet/>
      <dgm:spPr/>
      <dgm:t>
        <a:bodyPr/>
        <a:lstStyle/>
        <a:p>
          <a:endParaRPr kumimoji="1" lang="ja-JP" altLang="en-US"/>
        </a:p>
      </dgm:t>
    </dgm:pt>
    <dgm:pt modelId="{3E6E042C-06D9-0441-8CBF-49DC3C8B05C5}" type="sibTrans" cxnId="{9B05D2A6-EE5F-D14B-BB3A-0ECCB6B372CB}">
      <dgm:prSet/>
      <dgm:spPr/>
      <dgm:t>
        <a:bodyPr/>
        <a:lstStyle/>
        <a:p>
          <a:endParaRPr kumimoji="1" lang="ja-JP" altLang="en-US"/>
        </a:p>
      </dgm:t>
    </dgm:pt>
    <dgm:pt modelId="{7FC5D822-3D94-BD4D-9109-71F76748260E}" type="pres">
      <dgm:prSet presAssocID="{D530B214-830F-984B-ADD6-93F64F8C0A1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160054-4252-8740-A1A2-AF66DEE812A7}" type="pres">
      <dgm:prSet presAssocID="{29147D8F-B05F-E345-B677-8850E810ADE9}" presName="centerShape" presStyleLbl="node0" presStyleIdx="0" presStyleCnt="1"/>
      <dgm:spPr/>
    </dgm:pt>
    <dgm:pt modelId="{0D56E913-6BC6-994D-98BD-7C0BDACD14B6}" type="pres">
      <dgm:prSet presAssocID="{16263F95-3BE2-F84C-9C1F-64AACC5A1E52}" presName="parTrans" presStyleLbl="bgSibTrans2D1" presStyleIdx="0" presStyleCnt="4"/>
      <dgm:spPr/>
    </dgm:pt>
    <dgm:pt modelId="{1B5007E4-F060-5642-8C85-E91DF42E7395}" type="pres">
      <dgm:prSet presAssocID="{493DBB6F-A35C-3D44-A6B3-86341792473B}" presName="node" presStyleLbl="node1" presStyleIdx="0" presStyleCnt="4">
        <dgm:presLayoutVars>
          <dgm:bulletEnabled val="1"/>
        </dgm:presLayoutVars>
      </dgm:prSet>
      <dgm:spPr/>
    </dgm:pt>
    <dgm:pt modelId="{F59DE590-A6B2-FA44-94BC-B8C52A788679}" type="pres">
      <dgm:prSet presAssocID="{4FC5CEF7-1DDE-6A45-8546-DA09C9CCBB66}" presName="parTrans" presStyleLbl="bgSibTrans2D1" presStyleIdx="1" presStyleCnt="4"/>
      <dgm:spPr/>
    </dgm:pt>
    <dgm:pt modelId="{339974F5-F2CC-2F4A-A36A-78BC29502FEC}" type="pres">
      <dgm:prSet presAssocID="{C8E06C0E-4C96-AA4C-9445-D90AC1F7FD66}" presName="node" presStyleLbl="node1" presStyleIdx="1" presStyleCnt="4">
        <dgm:presLayoutVars>
          <dgm:bulletEnabled val="1"/>
        </dgm:presLayoutVars>
      </dgm:prSet>
      <dgm:spPr/>
    </dgm:pt>
    <dgm:pt modelId="{ACE60C42-AB8F-E740-8CB8-E5AC126F8892}" type="pres">
      <dgm:prSet presAssocID="{0CAA34BD-517E-794A-85B7-4D240F6231BA}" presName="parTrans" presStyleLbl="bgSibTrans2D1" presStyleIdx="2" presStyleCnt="4"/>
      <dgm:spPr/>
    </dgm:pt>
    <dgm:pt modelId="{1A8144EC-2B6E-B543-9BC8-C7332E938FAF}" type="pres">
      <dgm:prSet presAssocID="{878CC1E6-517B-3B4F-8AF1-FC8A03C41DA2}" presName="node" presStyleLbl="node1" presStyleIdx="2" presStyleCnt="4">
        <dgm:presLayoutVars>
          <dgm:bulletEnabled val="1"/>
        </dgm:presLayoutVars>
      </dgm:prSet>
      <dgm:spPr/>
    </dgm:pt>
    <dgm:pt modelId="{91FC6FDE-6405-F44C-8D84-AF5D1450A832}" type="pres">
      <dgm:prSet presAssocID="{136DB4DB-1998-2D45-AEC2-11C275A0D2E3}" presName="parTrans" presStyleLbl="bgSibTrans2D1" presStyleIdx="3" presStyleCnt="4"/>
      <dgm:spPr/>
    </dgm:pt>
    <dgm:pt modelId="{2BD9165B-17FA-914B-989C-1B9531351732}" type="pres">
      <dgm:prSet presAssocID="{C3CD3D40-A49D-984D-8DE5-464B4EFC90FE}" presName="node" presStyleLbl="node1" presStyleIdx="3" presStyleCnt="4">
        <dgm:presLayoutVars>
          <dgm:bulletEnabled val="1"/>
        </dgm:presLayoutVars>
      </dgm:prSet>
      <dgm:spPr/>
    </dgm:pt>
  </dgm:ptLst>
  <dgm:cxnLst>
    <dgm:cxn modelId="{BF59C201-C8B8-D144-A9A9-9D28917C177C}" type="presOf" srcId="{16263F95-3BE2-F84C-9C1F-64AACC5A1E52}" destId="{0D56E913-6BC6-994D-98BD-7C0BDACD14B6}" srcOrd="0" destOrd="0" presId="urn:microsoft.com/office/officeart/2005/8/layout/radial4"/>
    <dgm:cxn modelId="{48376D08-32A1-BC47-81DB-C22CABB6B436}" type="presOf" srcId="{878CC1E6-517B-3B4F-8AF1-FC8A03C41DA2}" destId="{1A8144EC-2B6E-B543-9BC8-C7332E938FAF}" srcOrd="0" destOrd="0" presId="urn:microsoft.com/office/officeart/2005/8/layout/radial4"/>
    <dgm:cxn modelId="{E31BF914-2481-DD47-A676-D2CB62B674EB}" type="presOf" srcId="{136DB4DB-1998-2D45-AEC2-11C275A0D2E3}" destId="{91FC6FDE-6405-F44C-8D84-AF5D1450A832}" srcOrd="0" destOrd="0" presId="urn:microsoft.com/office/officeart/2005/8/layout/radial4"/>
    <dgm:cxn modelId="{2911923E-A89C-CE44-8E05-71CF66CF6A69}" type="presOf" srcId="{29147D8F-B05F-E345-B677-8850E810ADE9}" destId="{BF160054-4252-8740-A1A2-AF66DEE812A7}" srcOrd="0" destOrd="0" presId="urn:microsoft.com/office/officeart/2005/8/layout/radial4"/>
    <dgm:cxn modelId="{68213D48-D5B1-5A42-B465-527EC30C1627}" srcId="{29147D8F-B05F-E345-B677-8850E810ADE9}" destId="{878CC1E6-517B-3B4F-8AF1-FC8A03C41DA2}" srcOrd="2" destOrd="0" parTransId="{0CAA34BD-517E-794A-85B7-4D240F6231BA}" sibTransId="{72807AC8-B09E-374E-B4EA-AA56E89B40BD}"/>
    <dgm:cxn modelId="{AB7B585F-3D35-BE4B-9D9B-BE0E40612FB1}" srcId="{29147D8F-B05F-E345-B677-8850E810ADE9}" destId="{493DBB6F-A35C-3D44-A6B3-86341792473B}" srcOrd="0" destOrd="0" parTransId="{16263F95-3BE2-F84C-9C1F-64AACC5A1E52}" sibTransId="{2DA1B4A1-AB53-4240-AEEB-51835D637721}"/>
    <dgm:cxn modelId="{23517D81-0EB4-4D45-AA22-8F2D3A82F817}" type="presOf" srcId="{0CAA34BD-517E-794A-85B7-4D240F6231BA}" destId="{ACE60C42-AB8F-E740-8CB8-E5AC126F8892}" srcOrd="0" destOrd="0" presId="urn:microsoft.com/office/officeart/2005/8/layout/radial4"/>
    <dgm:cxn modelId="{7FC26D82-F5BC-5D43-B0EE-687473B5CFA3}" srcId="{29147D8F-B05F-E345-B677-8850E810ADE9}" destId="{C8E06C0E-4C96-AA4C-9445-D90AC1F7FD66}" srcOrd="1" destOrd="0" parTransId="{4FC5CEF7-1DDE-6A45-8546-DA09C9CCBB66}" sibTransId="{8CDFA5F7-1412-4F40-9EE9-C35606D034A2}"/>
    <dgm:cxn modelId="{CB0A2E8B-C2FA-0440-A677-BD0D15F7CA6D}" type="presOf" srcId="{4FC5CEF7-1DDE-6A45-8546-DA09C9CCBB66}" destId="{F59DE590-A6B2-FA44-94BC-B8C52A788679}" srcOrd="0" destOrd="0" presId="urn:microsoft.com/office/officeart/2005/8/layout/radial4"/>
    <dgm:cxn modelId="{9B05D2A6-EE5F-D14B-BB3A-0ECCB6B372CB}" srcId="{29147D8F-B05F-E345-B677-8850E810ADE9}" destId="{C3CD3D40-A49D-984D-8DE5-464B4EFC90FE}" srcOrd="3" destOrd="0" parTransId="{136DB4DB-1998-2D45-AEC2-11C275A0D2E3}" sibTransId="{3E6E042C-06D9-0441-8CBF-49DC3C8B05C5}"/>
    <dgm:cxn modelId="{7FF9BEB2-5D90-5C42-B715-B1C20BE1046B}" type="presOf" srcId="{C8E06C0E-4C96-AA4C-9445-D90AC1F7FD66}" destId="{339974F5-F2CC-2F4A-A36A-78BC29502FEC}" srcOrd="0" destOrd="0" presId="urn:microsoft.com/office/officeart/2005/8/layout/radial4"/>
    <dgm:cxn modelId="{93C8FCB6-94E7-1A4B-8062-5B92681374EB}" srcId="{D530B214-830F-984B-ADD6-93F64F8C0A14}" destId="{29147D8F-B05F-E345-B677-8850E810ADE9}" srcOrd="0" destOrd="0" parTransId="{ACB64742-25B5-EC47-B186-BAA268BB1F27}" sibTransId="{4ADE53C6-2F4E-4947-A274-B93F75734E5E}"/>
    <dgm:cxn modelId="{D5D9B4C2-9274-0344-8E43-5E2BFEF7E559}" type="presOf" srcId="{C3CD3D40-A49D-984D-8DE5-464B4EFC90FE}" destId="{2BD9165B-17FA-914B-989C-1B9531351732}" srcOrd="0" destOrd="0" presId="urn:microsoft.com/office/officeart/2005/8/layout/radial4"/>
    <dgm:cxn modelId="{CCCBA0EE-9C5D-224F-8570-C4F04D8DA0A4}" type="presOf" srcId="{493DBB6F-A35C-3D44-A6B3-86341792473B}" destId="{1B5007E4-F060-5642-8C85-E91DF42E7395}" srcOrd="0" destOrd="0" presId="urn:microsoft.com/office/officeart/2005/8/layout/radial4"/>
    <dgm:cxn modelId="{1CD720F4-82F6-A741-A2F8-637F1A46CD95}" type="presOf" srcId="{D530B214-830F-984B-ADD6-93F64F8C0A14}" destId="{7FC5D822-3D94-BD4D-9109-71F76748260E}" srcOrd="0" destOrd="0" presId="urn:microsoft.com/office/officeart/2005/8/layout/radial4"/>
    <dgm:cxn modelId="{C54862D2-7D13-0B4A-B3A5-AA0865A54914}" type="presParOf" srcId="{7FC5D822-3D94-BD4D-9109-71F76748260E}" destId="{BF160054-4252-8740-A1A2-AF66DEE812A7}" srcOrd="0" destOrd="0" presId="urn:microsoft.com/office/officeart/2005/8/layout/radial4"/>
    <dgm:cxn modelId="{FD842A9B-2E32-E54A-B386-B4365EF37D59}" type="presParOf" srcId="{7FC5D822-3D94-BD4D-9109-71F76748260E}" destId="{0D56E913-6BC6-994D-98BD-7C0BDACD14B6}" srcOrd="1" destOrd="0" presId="urn:microsoft.com/office/officeart/2005/8/layout/radial4"/>
    <dgm:cxn modelId="{3A319D6E-69EB-4044-B1BC-9ABCEDF304C7}" type="presParOf" srcId="{7FC5D822-3D94-BD4D-9109-71F76748260E}" destId="{1B5007E4-F060-5642-8C85-E91DF42E7395}" srcOrd="2" destOrd="0" presId="urn:microsoft.com/office/officeart/2005/8/layout/radial4"/>
    <dgm:cxn modelId="{E2506480-593E-D546-AB09-E2F82211134D}" type="presParOf" srcId="{7FC5D822-3D94-BD4D-9109-71F76748260E}" destId="{F59DE590-A6B2-FA44-94BC-B8C52A788679}" srcOrd="3" destOrd="0" presId="urn:microsoft.com/office/officeart/2005/8/layout/radial4"/>
    <dgm:cxn modelId="{8B236FD4-5DA1-634A-B761-CCD523BA8E75}" type="presParOf" srcId="{7FC5D822-3D94-BD4D-9109-71F76748260E}" destId="{339974F5-F2CC-2F4A-A36A-78BC29502FEC}" srcOrd="4" destOrd="0" presId="urn:microsoft.com/office/officeart/2005/8/layout/radial4"/>
    <dgm:cxn modelId="{A8992534-D830-D944-A394-A1FEC5213F4D}" type="presParOf" srcId="{7FC5D822-3D94-BD4D-9109-71F76748260E}" destId="{ACE60C42-AB8F-E740-8CB8-E5AC126F8892}" srcOrd="5" destOrd="0" presId="urn:microsoft.com/office/officeart/2005/8/layout/radial4"/>
    <dgm:cxn modelId="{ADD16B60-B4DF-5242-BD1F-15046AD0A01A}" type="presParOf" srcId="{7FC5D822-3D94-BD4D-9109-71F76748260E}" destId="{1A8144EC-2B6E-B543-9BC8-C7332E938FAF}" srcOrd="6" destOrd="0" presId="urn:microsoft.com/office/officeart/2005/8/layout/radial4"/>
    <dgm:cxn modelId="{DC67B3D4-AFCE-A44E-B187-B448D9DECFFD}" type="presParOf" srcId="{7FC5D822-3D94-BD4D-9109-71F76748260E}" destId="{91FC6FDE-6405-F44C-8D84-AF5D1450A832}" srcOrd="7" destOrd="0" presId="urn:microsoft.com/office/officeart/2005/8/layout/radial4"/>
    <dgm:cxn modelId="{FAFA7616-8EBB-674C-85DA-72B8806E2C2A}" type="presParOf" srcId="{7FC5D822-3D94-BD4D-9109-71F76748260E}" destId="{2BD9165B-17FA-914B-989C-1B9531351732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8A64F-924B-E64E-9FCF-556CACEF73AC}">
      <dsp:nvSpPr>
        <dsp:cNvPr id="0" name=""/>
        <dsp:cNvSpPr/>
      </dsp:nvSpPr>
      <dsp:spPr>
        <a:xfrm rot="9352282">
          <a:off x="3370794" y="3398121"/>
          <a:ext cx="18510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5106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FFC89-70AF-174D-8658-18B01641ADDF}">
      <dsp:nvSpPr>
        <dsp:cNvPr id="0" name=""/>
        <dsp:cNvSpPr/>
      </dsp:nvSpPr>
      <dsp:spPr>
        <a:xfrm rot="5214789">
          <a:off x="5532264" y="3492949"/>
          <a:ext cx="3590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901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AE0541-25A3-9840-AECF-ADE91D89D841}">
      <dsp:nvSpPr>
        <dsp:cNvPr id="0" name=""/>
        <dsp:cNvSpPr/>
      </dsp:nvSpPr>
      <dsp:spPr>
        <a:xfrm rot="16200000">
          <a:off x="5429162" y="2004671"/>
          <a:ext cx="4884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8462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7C201-44C1-FE4D-996E-FA8A93683F56}">
      <dsp:nvSpPr>
        <dsp:cNvPr id="0" name=""/>
        <dsp:cNvSpPr/>
      </dsp:nvSpPr>
      <dsp:spPr>
        <a:xfrm>
          <a:off x="5140993" y="2248903"/>
          <a:ext cx="1064799" cy="10647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900" kern="1200" dirty="0"/>
            <a:t>R&amp;D</a:t>
          </a:r>
          <a:endParaRPr kumimoji="1" lang="ja-JP" altLang="en-US" sz="2900" kern="1200" dirty="0"/>
        </a:p>
      </dsp:txBody>
      <dsp:txXfrm>
        <a:off x="5192972" y="2300882"/>
        <a:ext cx="960841" cy="960841"/>
      </dsp:txXfrm>
    </dsp:sp>
    <dsp:sp modelId="{35FCF95A-C881-CB42-A744-37FCFB93B011}">
      <dsp:nvSpPr>
        <dsp:cNvPr id="0" name=""/>
        <dsp:cNvSpPr/>
      </dsp:nvSpPr>
      <dsp:spPr>
        <a:xfrm>
          <a:off x="4673266" y="825501"/>
          <a:ext cx="2000253" cy="9349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400" kern="1200" dirty="0"/>
            <a:t>RIKEN</a:t>
          </a:r>
          <a:r>
            <a:rPr kumimoji="1" lang="ja-JP" altLang="en-US" sz="2400" kern="1200" dirty="0"/>
            <a:t> </a:t>
          </a:r>
          <a:r>
            <a:rPr kumimoji="1" lang="en-US" altLang="ja-JP" sz="2400" kern="1200" dirty="0"/>
            <a:t>(Physicist)</a:t>
          </a:r>
          <a:endParaRPr kumimoji="1" lang="ja-JP" altLang="en-US" sz="2400" kern="1200" dirty="0"/>
        </a:p>
      </dsp:txBody>
      <dsp:txXfrm>
        <a:off x="4718906" y="871141"/>
        <a:ext cx="1908973" cy="843658"/>
      </dsp:txXfrm>
    </dsp:sp>
    <dsp:sp modelId="{C8D1562F-52D7-1A4C-93AC-AD05CFC7F0C7}">
      <dsp:nvSpPr>
        <dsp:cNvPr id="0" name=""/>
        <dsp:cNvSpPr/>
      </dsp:nvSpPr>
      <dsp:spPr>
        <a:xfrm>
          <a:off x="4357183" y="3672196"/>
          <a:ext cx="2791817" cy="117396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800" kern="1200" dirty="0"/>
            <a:t>REPIC (Mech. Engineer)</a:t>
          </a:r>
          <a:endParaRPr kumimoji="1" lang="ja-JP" altLang="en-US" sz="2800" kern="1200" dirty="0"/>
        </a:p>
      </dsp:txBody>
      <dsp:txXfrm>
        <a:off x="4414491" y="3729504"/>
        <a:ext cx="2677201" cy="1059345"/>
      </dsp:txXfrm>
    </dsp:sp>
    <dsp:sp modelId="{6D34F648-2A8F-EF43-8480-8C8783A8103F}">
      <dsp:nvSpPr>
        <dsp:cNvPr id="0" name=""/>
        <dsp:cNvSpPr/>
      </dsp:nvSpPr>
      <dsp:spPr>
        <a:xfrm rot="39944">
          <a:off x="7148984" y="4278289"/>
          <a:ext cx="4977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7795" y="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98073B-2922-2648-BE76-6E45F3D97209}">
      <dsp:nvSpPr>
        <dsp:cNvPr id="0" name=""/>
        <dsp:cNvSpPr/>
      </dsp:nvSpPr>
      <dsp:spPr>
        <a:xfrm>
          <a:off x="7646762" y="3786972"/>
          <a:ext cx="2680410" cy="10195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700" kern="1200" dirty="0"/>
            <a:t>Print Denshi </a:t>
          </a:r>
          <a:r>
            <a:rPr kumimoji="1" lang="en-US" altLang="ja-JP" sz="1700" kern="1200" dirty="0" err="1"/>
            <a:t>Kenkyujo</a:t>
          </a:r>
          <a:r>
            <a:rPr kumimoji="1" lang="en-US" altLang="ja-JP" sz="1700" kern="1200" dirty="0"/>
            <a:t> Co. (Factory)</a:t>
          </a:r>
          <a:endParaRPr kumimoji="1" lang="ja-JP" altLang="en-US" sz="1700" kern="1200" dirty="0"/>
        </a:p>
      </dsp:txBody>
      <dsp:txXfrm>
        <a:off x="7696533" y="3836743"/>
        <a:ext cx="2580868" cy="920021"/>
      </dsp:txXfrm>
    </dsp:sp>
    <dsp:sp modelId="{2B76B4E1-F0A1-E84D-B2CD-ED47C10D2EE2}">
      <dsp:nvSpPr>
        <dsp:cNvPr id="0" name=""/>
        <dsp:cNvSpPr/>
      </dsp:nvSpPr>
      <dsp:spPr>
        <a:xfrm>
          <a:off x="909863" y="3776466"/>
          <a:ext cx="3211833" cy="8383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300" kern="1200" dirty="0"/>
            <a:t>TIRI (Elec. Engineer)</a:t>
          </a:r>
          <a:endParaRPr kumimoji="1" lang="ja-JP" altLang="en-US" sz="2300" kern="1200" dirty="0"/>
        </a:p>
      </dsp:txBody>
      <dsp:txXfrm>
        <a:off x="950790" y="3817393"/>
        <a:ext cx="3129979" cy="756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60054-4252-8740-A1A2-AF66DEE812A7}">
      <dsp:nvSpPr>
        <dsp:cNvPr id="0" name=""/>
        <dsp:cNvSpPr/>
      </dsp:nvSpPr>
      <dsp:spPr>
        <a:xfrm>
          <a:off x="3219472" y="3408318"/>
          <a:ext cx="2381527" cy="23815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800" b="1" kern="1200" dirty="0">
              <a:solidFill>
                <a:srgbClr val="FF0000"/>
              </a:solidFill>
            </a:rPr>
            <a:t>Minimum Risk</a:t>
          </a:r>
          <a:endParaRPr kumimoji="1" lang="ja-JP" altLang="en-US" sz="2800" b="1" kern="1200" dirty="0"/>
        </a:p>
      </dsp:txBody>
      <dsp:txXfrm>
        <a:off x="3568239" y="3757085"/>
        <a:ext cx="1683993" cy="1683993"/>
      </dsp:txXfrm>
    </dsp:sp>
    <dsp:sp modelId="{0D56E913-6BC6-994D-98BD-7C0BDACD14B6}">
      <dsp:nvSpPr>
        <dsp:cNvPr id="0" name=""/>
        <dsp:cNvSpPr/>
      </dsp:nvSpPr>
      <dsp:spPr>
        <a:xfrm rot="11700000">
          <a:off x="1097248" y="3650837"/>
          <a:ext cx="2081252" cy="678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007E4-F060-5642-8C85-E91DF42E7395}">
      <dsp:nvSpPr>
        <dsp:cNvPr id="0" name=""/>
        <dsp:cNvSpPr/>
      </dsp:nvSpPr>
      <dsp:spPr>
        <a:xfrm>
          <a:off x="1481" y="2815890"/>
          <a:ext cx="2262451" cy="18099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  <a:sp3d extrusionH="28000" prstMaterial="matte"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3000" kern="1200" dirty="0"/>
            <a:t>Technology</a:t>
          </a:r>
          <a:endParaRPr kumimoji="1" lang="ja-JP" altLang="en-US" sz="3000" kern="1200" dirty="0"/>
        </a:p>
      </dsp:txBody>
      <dsp:txXfrm>
        <a:off x="54493" y="2868902"/>
        <a:ext cx="2156427" cy="1703936"/>
      </dsp:txXfrm>
    </dsp:sp>
    <dsp:sp modelId="{F59DE590-A6B2-FA44-94BC-B8C52A788679}">
      <dsp:nvSpPr>
        <dsp:cNvPr id="0" name=""/>
        <dsp:cNvSpPr/>
      </dsp:nvSpPr>
      <dsp:spPr>
        <a:xfrm rot="14700000">
          <a:off x="2375391" y="2127606"/>
          <a:ext cx="2081252" cy="678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974F5-F2CC-2F4A-A36A-78BC29502FEC}">
      <dsp:nvSpPr>
        <dsp:cNvPr id="0" name=""/>
        <dsp:cNvSpPr/>
      </dsp:nvSpPr>
      <dsp:spPr>
        <a:xfrm>
          <a:off x="1845004" y="618865"/>
          <a:ext cx="2262451" cy="18099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  <a:sp3d extrusionH="28000" prstMaterial="matte"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3000" kern="1200" dirty="0"/>
            <a:t>Cost</a:t>
          </a:r>
          <a:endParaRPr kumimoji="1" lang="ja-JP" altLang="en-US" sz="3000" kern="1200" dirty="0"/>
        </a:p>
      </dsp:txBody>
      <dsp:txXfrm>
        <a:off x="1898016" y="671877"/>
        <a:ext cx="2156427" cy="1703936"/>
      </dsp:txXfrm>
    </dsp:sp>
    <dsp:sp modelId="{ACE60C42-AB8F-E740-8CB8-E5AC126F8892}">
      <dsp:nvSpPr>
        <dsp:cNvPr id="0" name=""/>
        <dsp:cNvSpPr/>
      </dsp:nvSpPr>
      <dsp:spPr>
        <a:xfrm rot="17700000">
          <a:off x="4363828" y="2127606"/>
          <a:ext cx="2081252" cy="678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144EC-2B6E-B543-9BC8-C7332E938FAF}">
      <dsp:nvSpPr>
        <dsp:cNvPr id="0" name=""/>
        <dsp:cNvSpPr/>
      </dsp:nvSpPr>
      <dsp:spPr>
        <a:xfrm>
          <a:off x="4713016" y="618865"/>
          <a:ext cx="2262451" cy="18099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  <a:sp3d extrusionH="28000" prstMaterial="matte"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3000" kern="1200" dirty="0"/>
            <a:t>Schedule</a:t>
          </a:r>
          <a:endParaRPr kumimoji="1" lang="ja-JP" altLang="en-US" sz="3000" kern="1200" dirty="0"/>
        </a:p>
      </dsp:txBody>
      <dsp:txXfrm>
        <a:off x="4766028" y="671877"/>
        <a:ext cx="2156427" cy="1703936"/>
      </dsp:txXfrm>
    </dsp:sp>
    <dsp:sp modelId="{91FC6FDE-6405-F44C-8D84-AF5D1450A832}">
      <dsp:nvSpPr>
        <dsp:cNvPr id="0" name=""/>
        <dsp:cNvSpPr/>
      </dsp:nvSpPr>
      <dsp:spPr>
        <a:xfrm rot="20700000">
          <a:off x="5641970" y="3650837"/>
          <a:ext cx="2081252" cy="678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9165B-17FA-914B-989C-1B9531351732}">
      <dsp:nvSpPr>
        <dsp:cNvPr id="0" name=""/>
        <dsp:cNvSpPr/>
      </dsp:nvSpPr>
      <dsp:spPr>
        <a:xfrm>
          <a:off x="6556539" y="2815890"/>
          <a:ext cx="2262451" cy="18099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  <a:sp3d extrusionH="28000" prstMaterial="matte"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3000" kern="1200" dirty="0"/>
            <a:t>Man Power</a:t>
          </a:r>
          <a:endParaRPr kumimoji="1" lang="ja-JP" altLang="en-US" sz="3000" kern="1200" dirty="0"/>
        </a:p>
      </dsp:txBody>
      <dsp:txXfrm>
        <a:off x="6609551" y="2868902"/>
        <a:ext cx="2156427" cy="1703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1E493-CDE7-5647-96F8-0969B7B74E63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775F7-9BD9-7745-BB73-3D185500D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31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kumimoji="1" lang="en-US" altLang="ja-JP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ffice of </a:t>
            </a:r>
            <a:r>
              <a:rPr kumimoji="1" lang="en-US" altLang="ja-JP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kumimoji="1" lang="en-US" altLang="ja-JP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roject </a:t>
            </a:r>
            <a:r>
              <a:rPr kumimoji="1" lang="en-US" altLang="ja-JP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kumimoji="1" lang="en-US" altLang="ja-JP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ssessment</a:t>
            </a:r>
            <a:r>
              <a:rPr kumimoji="1" lang="ja-JP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(OPA)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94141-8CEA-F840-9715-85B89E27F50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26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1.1meter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304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9C11FBC-EAA2-4A4A-B58E-9DE64F6BCB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547688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D6A176A-E5AD-447B-9A42-C698C2AA6B27}" type="slidenum">
              <a:rPr lang="en-US" altLang="en-US" sz="1300" smtClean="0"/>
              <a:pPr defTabSz="547688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44</a:t>
            </a:fld>
            <a:endParaRPr lang="en-US" altLang="en-US" sz="1300"/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D3DA6D83-1EC2-4697-9C8A-58A0F588B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AB64852-EEFC-4362-B04C-D29799DE1A2F}" type="slidenum">
              <a:rPr lang="en-US" altLang="en-US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300"/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AB109257-00B2-4E76-8B99-1D03CC8201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solidFill>
            <a:srgbClr val="FFFFFF"/>
          </a:solidFill>
          <a:ln/>
        </p:spPr>
      </p:sp>
      <p:sp>
        <p:nvSpPr>
          <p:cNvPr id="49157" name="Text Box 3">
            <a:extLst>
              <a:ext uri="{FF2B5EF4-FFF2-40B4-BE49-F238E27FC236}">
                <a16:creationId xmlns:a16="http://schemas.microsoft.com/office/drawing/2014/main" id="{14B4FD9D-E622-4131-8151-134A69882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050"/>
              </a:spcBef>
              <a:buClr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Le titre de l’expose est: </a:t>
            </a: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7174" name="Notes Placeholder 1">
            <a:extLst>
              <a:ext uri="{FF2B5EF4-FFF2-40B4-BE49-F238E27FC236}">
                <a16:creationId xmlns:a16="http://schemas.microsoft.com/office/drawing/2014/main" id="{31638D60-ACE7-4E4B-9D90-F6F5FE87D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548618">
              <a:defRPr/>
            </a:pPr>
            <a:endParaRPr lang="en-US" altLang="en-US" sz="1440"/>
          </a:p>
        </p:txBody>
      </p:sp>
    </p:spTree>
    <p:extLst>
      <p:ext uri="{BB962C8B-B14F-4D97-AF65-F5344CB8AC3E}">
        <p14:creationId xmlns:p14="http://schemas.microsoft.com/office/powerpoint/2010/main" val="17288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9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1334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012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613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1902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5474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Conservative copy of FVTX HDI. </a:t>
            </a:r>
          </a:p>
          <a:p>
            <a:pPr eaLnBrk="1" hangingPunct="1"/>
            <a:r>
              <a:rPr lang="en-US" altLang="en-US" dirty="0"/>
              <a:t>Length, pitch are difference.</a:t>
            </a:r>
          </a:p>
          <a:p>
            <a:pPr eaLnBrk="1" hangingPunct="1"/>
            <a:r>
              <a:rPr lang="en-US" altLang="en-US" dirty="0"/>
              <a:t>New </a:t>
            </a:r>
            <a:r>
              <a:rPr lang="en-US" altLang="en-US" dirty="0" err="1"/>
              <a:t>themostat</a:t>
            </a:r>
            <a:r>
              <a:rPr lang="en-US" altLang="en-US" dirty="0"/>
              <a:t> readout. </a:t>
            </a:r>
          </a:p>
          <a:p>
            <a:pPr eaLnBrk="1" hangingPunct="1"/>
            <a:r>
              <a:rPr lang="en-US" altLang="en-US" dirty="0"/>
              <a:t>2 bias lines is new feature. Even one line dies, the other one can survive. 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548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721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FE5131-3F31-C94D-8B66-E6E87CB5D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8D1AADE-168C-9441-9261-3DD88B3F2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F44B1F-63CF-2E46-A927-E97EAF3F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6C9D-C8B3-E842-9B50-A0093AAE37E5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902503-8FF2-224B-9D1D-1E3CC68B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D8EFD9-B2F7-3044-BBB8-13AF1436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478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B73E2A-20E3-4A48-8423-D72FFAAC5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8C74D5E-3585-BC45-9211-DE293B2B3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42C505-3108-5842-8A75-A0FA9705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346E-E8DB-804F-A130-992C3256EF30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B366C7-018F-924B-81D6-34AA1CBD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B8697F-CBE6-1D47-9AA9-582D1B26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25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3BFD02C-EB5E-404F-AE34-07135D826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39AF4C5-050E-244B-9E5A-16F4F8FA0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0B00CA-E999-BC40-9034-C19A2FC6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34A5A-0859-994A-B79B-8798FDF45AB8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9B387E-F1B4-1945-B0E9-7C3E008EF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AFF916-1097-034F-8D18-2821E954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34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ck Heading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線 線" descr="線 線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61" y="6547962"/>
            <a:ext cx="10160001" cy="50801"/>
          </a:xfrm>
          <a:prstGeom prst="rect">
            <a:avLst/>
          </a:prstGeom>
        </p:spPr>
      </p:pic>
      <p:sp>
        <p:nvSpPr>
          <p:cNvPr id="142" name="線"/>
          <p:cNvSpPr/>
          <p:nvPr/>
        </p:nvSpPr>
        <p:spPr>
          <a:xfrm>
            <a:off x="1040461" y="6573362"/>
            <a:ext cx="10109201" cy="1"/>
          </a:xfrm>
          <a:prstGeom prst="line">
            <a:avLst/>
          </a:prstGeom>
          <a:ln w="101600">
            <a:solidFill>
              <a:srgbClr val="FFF5E3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143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44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F70"/>
                </a:solidFill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4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F7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Status of Intermediate Silicon Tracker, G. Nukazuka (RBRC)"/>
          <p:cNvSpPr txBox="1"/>
          <p:nvPr/>
        </p:nvSpPr>
        <p:spPr>
          <a:xfrm>
            <a:off x="3368580" y="6580236"/>
            <a:ext cx="4990149" cy="264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lnSpc>
                <a:spcPct val="80000"/>
              </a:lnSpc>
              <a:defRPr sz="3000" b="1">
                <a:solidFill>
                  <a:srgbClr val="454F70"/>
                </a:solidFill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r>
              <a:rPr sz="1500"/>
              <a:t>Status of Intermediate Silicon Tracker, G. Nukazuka (RBRC)</a:t>
            </a:r>
          </a:p>
        </p:txBody>
      </p:sp>
    </p:spTree>
    <p:extLst>
      <p:ext uri="{BB962C8B-B14F-4D97-AF65-F5344CB8AC3E}">
        <p14:creationId xmlns:p14="http://schemas.microsoft.com/office/powerpoint/2010/main" val="35737256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6385C8-9735-AD46-8841-BE394BE7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2A19BB-E3DC-A745-B921-847F45A72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89FCE0-E360-6742-B4EA-7D6A2D8EE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1FB4-9FE3-DF4B-8067-B5FEF0B2FF82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A7BB5B-96AA-894E-B83C-ABF9CD09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EF24C3-7648-AC40-BCEC-A264EA5C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71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3BE9E4-55CF-5B46-B75F-AB63D8E5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B52DB9-260E-9D49-A129-80E183B9D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A56CEB-6050-B646-9762-3C13CB3C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422AC-D9DC-E94C-8B74-438321E2A7B0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8EE0D9-83CB-7E4D-BC47-384E0AB6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6BEA34-2778-5644-99B4-C0AABBBFC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57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E51396-573F-E641-B0A0-1CEE1E4F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04BA44-A8AE-CF47-BDB2-2A7C2BC44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B16204C-AD6F-C64F-9A42-285A4DEF7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230132-9B62-8F4E-B86A-9B398A597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B4FD-AC71-9D4D-A226-59DDCC0EC772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3EA2C2F-8602-A140-9DAA-B92C20E7F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6B97DA-B58D-DE4A-8D77-3D45351E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720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3E1637-904C-5D4A-8A2B-D9879C401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90C53E-F208-E546-A1A1-503703C13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26DF6A1-F229-D544-B5AF-6632242CA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2F2BF6F-1AC7-5743-9149-38BF5ADD4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FF3A30A-EE24-1C4B-8C0A-890054FCA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CEB70B7-D19E-8E47-9DE1-B5C895C5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6A96-A00B-DE43-B36B-4EEF82887F77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B0EC730-3633-6A44-9392-17F073E4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4E36F4D-D0B8-904C-A338-7165CE88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10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822AA5-ECB3-F441-9FA4-176B87BC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DB243FC-E9AA-7445-8BB3-38A9C192B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5419-1A51-A041-8C78-C487193150BA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D29DAD0-5FCF-0E49-A93F-8A2DCD6D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1CCA85-8003-B349-A7BA-D605F60D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74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DB9EB54-B53E-B94D-A46F-EAACAB5B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D09-A7C2-6D48-B9B8-C1C93A762804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4B74C3-74CB-AD4F-91A2-52F43A15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827C37-8B08-8A41-B16D-271661E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1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4C3741-5850-2441-ACD9-6B2C895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83DF0D-9AEC-3F46-AC47-FE11D9E9F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CB7C437-A5D5-3740-8CA1-ED8F247E0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B270D79-9F3C-7C4F-A14A-FC4CD1B9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C20-05A2-DE4A-AB6D-199EA7CAFED5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2258A26-D470-C441-91BB-E349737D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4CC0E3-98EC-144B-B3D6-04474243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81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8FEF0D-E6BB-1C49-BCEC-F44658F9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B955018-7A5D-2D4C-94B8-86ADAF67A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9C1BC-5E13-B445-8250-BE128C6AD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6019B14-2A15-C743-B92E-E20528C4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B89A-8162-7C4E-BBBF-8A14FFDCB145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438D413-7170-004B-99D8-5912F61C1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7571B21-8E18-414A-9759-0EAFA2AB5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47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9A1E316-C776-AB49-A3C2-E56434602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120B51-1440-994D-A5B7-1CFF1A166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054E1C-A398-D548-9747-2CA8B0EA4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889A5-4AC4-6346-A7AF-B43EB6E10DB6}" type="datetime1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7F037A-7032-454E-8787-B4D363FBF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EAF22D-7B37-B44D-94EF-445A66D60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FA8E9-E603-7148-AC90-5F0A92F75A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35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tiff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79.tiff"/><Relationship Id="rId7" Type="http://schemas.openxmlformats.org/officeDocument/2006/relationships/image" Target="../media/image83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emf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iff"/><Relationship Id="rId3" Type="http://schemas.openxmlformats.org/officeDocument/2006/relationships/image" Target="../media/image93.jpeg"/><Relationship Id="rId7" Type="http://schemas.openxmlformats.org/officeDocument/2006/relationships/image" Target="../media/image97.tif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iff"/><Relationship Id="rId5" Type="http://schemas.openxmlformats.org/officeDocument/2006/relationships/image" Target="../media/image95.tiff"/><Relationship Id="rId4" Type="http://schemas.openxmlformats.org/officeDocument/2006/relationships/image" Target="../media/image94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tiff"/><Relationship Id="rId7" Type="http://schemas.openxmlformats.org/officeDocument/2006/relationships/image" Target="../media/image104.jpe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tiff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14/relationships/chartEx" Target="../charts/chartEx2.xml"/><Relationship Id="rId3" Type="http://schemas.openxmlformats.org/officeDocument/2006/relationships/image" Target="../media/image116.tiff"/><Relationship Id="rId7" Type="http://schemas.openxmlformats.org/officeDocument/2006/relationships/image" Target="../media/image94.png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Relationship Id="rId6" Type="http://schemas.microsoft.com/office/2014/relationships/chartEx" Target="../charts/chartEx1.xml"/><Relationship Id="rId5" Type="http://schemas.openxmlformats.org/officeDocument/2006/relationships/image" Target="../media/image118.tiff"/><Relationship Id="rId4" Type="http://schemas.openxmlformats.org/officeDocument/2006/relationships/image" Target="../media/image117.tiff"/><Relationship Id="rId9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tiff"/><Relationship Id="rId3" Type="http://schemas.openxmlformats.org/officeDocument/2006/relationships/image" Target="../media/image123.png"/><Relationship Id="rId7" Type="http://schemas.openxmlformats.org/officeDocument/2006/relationships/image" Target="../media/image127.tiff"/><Relationship Id="rId12" Type="http://schemas.openxmlformats.org/officeDocument/2006/relationships/image" Target="../media/image132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tiff"/><Relationship Id="rId11" Type="http://schemas.openxmlformats.org/officeDocument/2006/relationships/image" Target="../media/image131.tiff"/><Relationship Id="rId5" Type="http://schemas.openxmlformats.org/officeDocument/2006/relationships/image" Target="../media/image125.tiff"/><Relationship Id="rId10" Type="http://schemas.openxmlformats.org/officeDocument/2006/relationships/image" Target="../media/image130.tiff"/><Relationship Id="rId4" Type="http://schemas.openxmlformats.org/officeDocument/2006/relationships/image" Target="../media/image124.png"/><Relationship Id="rId9" Type="http://schemas.openxmlformats.org/officeDocument/2006/relationships/image" Target="../media/image12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tiff"/><Relationship Id="rId13" Type="http://schemas.openxmlformats.org/officeDocument/2006/relationships/image" Target="../media/image146.jpeg"/><Relationship Id="rId18" Type="http://schemas.openxmlformats.org/officeDocument/2006/relationships/image" Target="../media/image151.png"/><Relationship Id="rId3" Type="http://schemas.openxmlformats.org/officeDocument/2006/relationships/image" Target="../media/image136.png"/><Relationship Id="rId21" Type="http://schemas.openxmlformats.org/officeDocument/2006/relationships/image" Target="../media/image154.jpeg"/><Relationship Id="rId7" Type="http://schemas.openxmlformats.org/officeDocument/2006/relationships/image" Target="../media/image140.tiff"/><Relationship Id="rId12" Type="http://schemas.openxmlformats.org/officeDocument/2006/relationships/image" Target="../media/image145.png"/><Relationship Id="rId17" Type="http://schemas.openxmlformats.org/officeDocument/2006/relationships/image" Target="../media/image150.tiff"/><Relationship Id="rId2" Type="http://schemas.openxmlformats.org/officeDocument/2006/relationships/image" Target="../media/image135.png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openxmlformats.org/officeDocument/2006/relationships/image" Target="../media/image144.jpe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19" Type="http://schemas.openxmlformats.org/officeDocument/2006/relationships/image" Target="../media/image152.jpeg"/><Relationship Id="rId4" Type="http://schemas.openxmlformats.org/officeDocument/2006/relationships/image" Target="../media/image137.png"/><Relationship Id="rId9" Type="http://schemas.openxmlformats.org/officeDocument/2006/relationships/image" Target="../media/image142.jpeg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.png"/><Relationship Id="rId21" Type="http://schemas.openxmlformats.org/officeDocument/2006/relationships/image" Target="../media/image175.jpeg"/><Relationship Id="rId42" Type="http://schemas.openxmlformats.org/officeDocument/2006/relationships/image" Target="../media/image185.png"/><Relationship Id="rId47" Type="http://schemas.openxmlformats.org/officeDocument/2006/relationships/image" Target="../media/image190.png"/><Relationship Id="rId63" Type="http://schemas.openxmlformats.org/officeDocument/2006/relationships/image" Target="../media/image206.tiff"/><Relationship Id="rId68" Type="http://schemas.openxmlformats.org/officeDocument/2006/relationships/image" Target="../media/image211.png"/><Relationship Id="rId2" Type="http://schemas.openxmlformats.org/officeDocument/2006/relationships/image" Target="../media/image156.png"/><Relationship Id="rId16" Type="http://schemas.openxmlformats.org/officeDocument/2006/relationships/image" Target="../media/image170.png"/><Relationship Id="rId29" Type="http://schemas.openxmlformats.org/officeDocument/2006/relationships/image" Target="../media/image148.png"/><Relationship Id="rId11" Type="http://schemas.openxmlformats.org/officeDocument/2006/relationships/image" Target="../media/image165.jpeg"/><Relationship Id="rId24" Type="http://schemas.openxmlformats.org/officeDocument/2006/relationships/image" Target="../media/image143.png"/><Relationship Id="rId32" Type="http://schemas.openxmlformats.org/officeDocument/2006/relationships/image" Target="../media/image179.png"/><Relationship Id="rId37" Type="http://schemas.openxmlformats.org/officeDocument/2006/relationships/image" Target="../media/image180.jpeg"/><Relationship Id="rId40" Type="http://schemas.openxmlformats.org/officeDocument/2006/relationships/image" Target="../media/image183.png"/><Relationship Id="rId45" Type="http://schemas.openxmlformats.org/officeDocument/2006/relationships/image" Target="../media/image188.jpeg"/><Relationship Id="rId53" Type="http://schemas.openxmlformats.org/officeDocument/2006/relationships/image" Target="../media/image196.jpeg"/><Relationship Id="rId58" Type="http://schemas.openxmlformats.org/officeDocument/2006/relationships/image" Target="../media/image201.png"/><Relationship Id="rId66" Type="http://schemas.openxmlformats.org/officeDocument/2006/relationships/image" Target="../media/image209.png"/><Relationship Id="rId74" Type="http://schemas.openxmlformats.org/officeDocument/2006/relationships/image" Target="../media/image217.png"/><Relationship Id="rId5" Type="http://schemas.openxmlformats.org/officeDocument/2006/relationships/image" Target="../media/image159.jpeg"/><Relationship Id="rId61" Type="http://schemas.openxmlformats.org/officeDocument/2006/relationships/image" Target="../media/image204.png"/><Relationship Id="rId19" Type="http://schemas.openxmlformats.org/officeDocument/2006/relationships/image" Target="../media/image173.jpeg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Relationship Id="rId27" Type="http://schemas.openxmlformats.org/officeDocument/2006/relationships/image" Target="../media/image146.jpeg"/><Relationship Id="rId30" Type="http://schemas.openxmlformats.org/officeDocument/2006/relationships/image" Target="../media/image149.png"/><Relationship Id="rId35" Type="http://schemas.openxmlformats.org/officeDocument/2006/relationships/image" Target="../media/image154.jpeg"/><Relationship Id="rId43" Type="http://schemas.openxmlformats.org/officeDocument/2006/relationships/image" Target="../media/image186.jpeg"/><Relationship Id="rId48" Type="http://schemas.openxmlformats.org/officeDocument/2006/relationships/image" Target="../media/image191.png"/><Relationship Id="rId56" Type="http://schemas.openxmlformats.org/officeDocument/2006/relationships/image" Target="../media/image199.png"/><Relationship Id="rId64" Type="http://schemas.openxmlformats.org/officeDocument/2006/relationships/image" Target="../media/image207.png"/><Relationship Id="rId69" Type="http://schemas.openxmlformats.org/officeDocument/2006/relationships/image" Target="../media/image212.jpeg"/><Relationship Id="rId8" Type="http://schemas.openxmlformats.org/officeDocument/2006/relationships/image" Target="../media/image162.png"/><Relationship Id="rId51" Type="http://schemas.openxmlformats.org/officeDocument/2006/relationships/image" Target="../media/image194.jpeg"/><Relationship Id="rId72" Type="http://schemas.openxmlformats.org/officeDocument/2006/relationships/image" Target="../media/image215.png"/><Relationship Id="rId3" Type="http://schemas.openxmlformats.org/officeDocument/2006/relationships/image" Target="../media/image157.jpe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5" Type="http://schemas.openxmlformats.org/officeDocument/2006/relationships/image" Target="../media/image177.jpeg"/><Relationship Id="rId33" Type="http://schemas.openxmlformats.org/officeDocument/2006/relationships/image" Target="../media/image152.jpeg"/><Relationship Id="rId38" Type="http://schemas.openxmlformats.org/officeDocument/2006/relationships/image" Target="../media/image181.png"/><Relationship Id="rId46" Type="http://schemas.openxmlformats.org/officeDocument/2006/relationships/image" Target="../media/image189.png"/><Relationship Id="rId59" Type="http://schemas.openxmlformats.org/officeDocument/2006/relationships/image" Target="../media/image202.jpeg"/><Relationship Id="rId67" Type="http://schemas.openxmlformats.org/officeDocument/2006/relationships/image" Target="../media/image210.jpeg"/><Relationship Id="rId20" Type="http://schemas.openxmlformats.org/officeDocument/2006/relationships/image" Target="../media/image174.png"/><Relationship Id="rId41" Type="http://schemas.openxmlformats.org/officeDocument/2006/relationships/image" Target="../media/image184.jpeg"/><Relationship Id="rId54" Type="http://schemas.openxmlformats.org/officeDocument/2006/relationships/image" Target="../media/image197.png"/><Relationship Id="rId62" Type="http://schemas.openxmlformats.org/officeDocument/2006/relationships/image" Target="../media/image205.png"/><Relationship Id="rId70" Type="http://schemas.openxmlformats.org/officeDocument/2006/relationships/image" Target="../media/image2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0.png"/><Relationship Id="rId15" Type="http://schemas.openxmlformats.org/officeDocument/2006/relationships/image" Target="../media/image169.jpeg"/><Relationship Id="rId23" Type="http://schemas.openxmlformats.org/officeDocument/2006/relationships/image" Target="../media/image142.jpeg"/><Relationship Id="rId28" Type="http://schemas.openxmlformats.org/officeDocument/2006/relationships/image" Target="../media/image147.png"/><Relationship Id="rId36" Type="http://schemas.openxmlformats.org/officeDocument/2006/relationships/image" Target="../media/image155.png"/><Relationship Id="rId49" Type="http://schemas.openxmlformats.org/officeDocument/2006/relationships/image" Target="../media/image192.png"/><Relationship Id="rId57" Type="http://schemas.openxmlformats.org/officeDocument/2006/relationships/image" Target="../media/image200.jpeg"/><Relationship Id="rId10" Type="http://schemas.openxmlformats.org/officeDocument/2006/relationships/image" Target="../media/image164.png"/><Relationship Id="rId31" Type="http://schemas.openxmlformats.org/officeDocument/2006/relationships/image" Target="../media/image178.tiff"/><Relationship Id="rId44" Type="http://schemas.openxmlformats.org/officeDocument/2006/relationships/image" Target="../media/image187.png"/><Relationship Id="rId52" Type="http://schemas.openxmlformats.org/officeDocument/2006/relationships/image" Target="../media/image195.png"/><Relationship Id="rId60" Type="http://schemas.openxmlformats.org/officeDocument/2006/relationships/image" Target="../media/image203.png"/><Relationship Id="rId65" Type="http://schemas.openxmlformats.org/officeDocument/2006/relationships/image" Target="../media/image208.jpeg"/><Relationship Id="rId73" Type="http://schemas.openxmlformats.org/officeDocument/2006/relationships/image" Target="../media/image216.jpeg"/><Relationship Id="rId4" Type="http://schemas.openxmlformats.org/officeDocument/2006/relationships/image" Target="../media/image158.png"/><Relationship Id="rId9" Type="http://schemas.openxmlformats.org/officeDocument/2006/relationships/image" Target="../media/image163.jpeg"/><Relationship Id="rId13" Type="http://schemas.openxmlformats.org/officeDocument/2006/relationships/image" Target="../media/image167.jpeg"/><Relationship Id="rId18" Type="http://schemas.openxmlformats.org/officeDocument/2006/relationships/image" Target="../media/image172.png"/><Relationship Id="rId39" Type="http://schemas.openxmlformats.org/officeDocument/2006/relationships/image" Target="../media/image182.jpeg"/><Relationship Id="rId34" Type="http://schemas.openxmlformats.org/officeDocument/2006/relationships/image" Target="../media/image153.png"/><Relationship Id="rId50" Type="http://schemas.openxmlformats.org/officeDocument/2006/relationships/image" Target="../media/image193.png"/><Relationship Id="rId55" Type="http://schemas.openxmlformats.org/officeDocument/2006/relationships/image" Target="../media/image198.jpeg"/><Relationship Id="rId7" Type="http://schemas.openxmlformats.org/officeDocument/2006/relationships/image" Target="../media/image161.jpeg"/><Relationship Id="rId71" Type="http://schemas.openxmlformats.org/officeDocument/2006/relationships/image" Target="../media/image2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3" Type="http://schemas.openxmlformats.org/officeDocument/2006/relationships/image" Target="../media/image223.tiff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31.tiff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tiff"/><Relationship Id="rId9" Type="http://schemas.openxmlformats.org/officeDocument/2006/relationships/image" Target="../media/image2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tiff"/><Relationship Id="rId3" Type="http://schemas.openxmlformats.org/officeDocument/2006/relationships/image" Target="../media/image123.png"/><Relationship Id="rId7" Type="http://schemas.openxmlformats.org/officeDocument/2006/relationships/image" Target="../media/image127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tiff"/><Relationship Id="rId5" Type="http://schemas.openxmlformats.org/officeDocument/2006/relationships/image" Target="../media/image125.tiff"/><Relationship Id="rId10" Type="http://schemas.openxmlformats.org/officeDocument/2006/relationships/image" Target="../media/image130.tiff"/><Relationship Id="rId4" Type="http://schemas.openxmlformats.org/officeDocument/2006/relationships/image" Target="../media/image124.png"/><Relationship Id="rId9" Type="http://schemas.openxmlformats.org/officeDocument/2006/relationships/image" Target="../media/image129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7" Type="http://schemas.openxmlformats.org/officeDocument/2006/relationships/image" Target="../media/image239.tiff"/><Relationship Id="rId2" Type="http://schemas.openxmlformats.org/officeDocument/2006/relationships/image" Target="../media/image2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tiff"/><Relationship Id="rId5" Type="http://schemas.openxmlformats.org/officeDocument/2006/relationships/image" Target="../media/image237.tiff"/><Relationship Id="rId4" Type="http://schemas.openxmlformats.org/officeDocument/2006/relationships/image" Target="../media/image2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tiff"/><Relationship Id="rId7" Type="http://schemas.openxmlformats.org/officeDocument/2006/relationships/image" Target="../media/image245.tif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10" Type="http://schemas.openxmlformats.org/officeDocument/2006/relationships/image" Target="../media/image248.jpeg"/><Relationship Id="rId4" Type="http://schemas.openxmlformats.org/officeDocument/2006/relationships/image" Target="../media/image242.tiff"/><Relationship Id="rId9" Type="http://schemas.openxmlformats.org/officeDocument/2006/relationships/image" Target="../media/image24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4.png"/><Relationship Id="rId7" Type="http://schemas.openxmlformats.org/officeDocument/2006/relationships/image" Target="../media/image249.jpe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eg"/><Relationship Id="rId5" Type="http://schemas.openxmlformats.org/officeDocument/2006/relationships/image" Target="../media/image246.png"/><Relationship Id="rId10" Type="http://schemas.openxmlformats.org/officeDocument/2006/relationships/image" Target="../media/image252.png"/><Relationship Id="rId4" Type="http://schemas.openxmlformats.org/officeDocument/2006/relationships/image" Target="../media/image245.tif"/><Relationship Id="rId9" Type="http://schemas.openxmlformats.org/officeDocument/2006/relationships/image" Target="../media/image2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image" Target="../media/image2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emf"/><Relationship Id="rId4" Type="http://schemas.openxmlformats.org/officeDocument/2006/relationships/image" Target="../media/image25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2E6EB9-DB9B-0440-9C28-792ED9AFC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61" y="1041400"/>
            <a:ext cx="10285228" cy="2387600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Silicon Strip Intermediate Tracker for RHIC-</a:t>
            </a:r>
            <a:r>
              <a:rPr lang="en-US" altLang="ja-JP" b="1" dirty="0" err="1"/>
              <a:t>sPHENIX</a:t>
            </a:r>
            <a:r>
              <a:rPr lang="en-US" altLang="ja-JP" b="1" dirty="0"/>
              <a:t> Experiment</a:t>
            </a:r>
            <a:endParaRPr kumimoji="1" lang="ja-JP" altLang="en-US" b="1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B894A4-4EB7-364B-923F-648CAE6DA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RIKEN/RBRC</a:t>
            </a:r>
          </a:p>
          <a:p>
            <a:r>
              <a:rPr lang="en-US" altLang="ja-JP" dirty="0"/>
              <a:t>Itaru Nakagawa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33E73B-64EC-A741-ACC4-9BA31526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9DC743-C495-0B42-8145-EACAA211DCB5}"/>
              </a:ext>
            </a:extLst>
          </p:cNvPr>
          <p:cNvSpPr txBox="1"/>
          <p:nvPr/>
        </p:nvSpPr>
        <p:spPr>
          <a:xfrm>
            <a:off x="5233825" y="1338590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INTT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16042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508481"/>
              </p:ext>
            </p:extLst>
          </p:nvPr>
        </p:nvGraphicFramePr>
        <p:xfrm>
          <a:off x="711084" y="257199"/>
          <a:ext cx="10952832" cy="602953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5476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6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51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/>
                        <a:t>FVTX</a:t>
                      </a:r>
                      <a:endParaRPr kumimoji="1" lang="ja-JP" altLang="en-US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/>
                        <a:t>INTT</a:t>
                      </a:r>
                      <a:endParaRPr kumimoji="1" lang="ja-JP" altLang="en-US" sz="4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3766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3766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ディスクタイプの形状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４層構造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シリコンストリップセンサー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合計</a:t>
                      </a:r>
                      <a:r>
                        <a:rPr kumimoji="1" lang="en-US" altLang="ja-JP" sz="2400" dirty="0"/>
                        <a:t>100</a:t>
                      </a:r>
                      <a:r>
                        <a:rPr kumimoji="1" lang="ja-JP" altLang="en-US" sz="2400" dirty="0"/>
                        <a:t>万読み出しチャンネル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en-US" altLang="ja-JP" sz="2400" dirty="0"/>
                        <a:t>FPHX</a:t>
                      </a:r>
                      <a:r>
                        <a:rPr kumimoji="1" lang="ja-JP" altLang="en-US" sz="2400" dirty="0"/>
                        <a:t>読み出しチップ（消費電力が</a:t>
                      </a:r>
                      <a:r>
                        <a:rPr kumimoji="1" lang="en-US" altLang="ja-JP" sz="2400" dirty="0"/>
                        <a:t>65mW</a:t>
                      </a:r>
                      <a:r>
                        <a:rPr kumimoji="1" lang="ja-JP" altLang="en-US" sz="2400" dirty="0"/>
                        <a:t>と小さい</a:t>
                      </a:r>
                      <a:r>
                        <a:rPr kumimoji="1" lang="en-US" altLang="ja-JP" sz="2400" dirty="0"/>
                        <a:t>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バレルタイプの形状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en-US" altLang="ja-JP" sz="2400" dirty="0"/>
                        <a:t>2</a:t>
                      </a:r>
                      <a:r>
                        <a:rPr kumimoji="1" lang="ja-JP" altLang="en-US" sz="2400"/>
                        <a:t>層</a:t>
                      </a:r>
                      <a:r>
                        <a:rPr kumimoji="1" lang="ja-JP" altLang="en-US" sz="2400" dirty="0"/>
                        <a:t>構造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シリコンストリップセンサー</a:t>
                      </a:r>
                      <a:endParaRPr kumimoji="1" lang="en-US" altLang="ja-JP" sz="2400" dirty="0"/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1" lang="ja-JP" altLang="en-US" sz="2400"/>
                        <a:t>合計</a:t>
                      </a:r>
                      <a:r>
                        <a:rPr kumimoji="1" lang="en-US" altLang="ja-JP" sz="2400" dirty="0"/>
                        <a:t>37</a:t>
                      </a:r>
                      <a:r>
                        <a:rPr kumimoji="1" lang="ja-JP" altLang="en-US" sz="2400"/>
                        <a:t>万読み出し</a:t>
                      </a:r>
                      <a:r>
                        <a:rPr kumimoji="1" lang="ja-JP" altLang="en-US" sz="2400" dirty="0"/>
                        <a:t>チャンネル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1" lang="en-US" altLang="ja-JP" sz="2400" dirty="0"/>
                        <a:t>FPHX</a:t>
                      </a:r>
                      <a:r>
                        <a:rPr kumimoji="1" lang="ja-JP" altLang="en-US" sz="2400" dirty="0"/>
                        <a:t>読み出しチップ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05" y="1058213"/>
            <a:ext cx="3411884" cy="255891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887268" y="6421762"/>
            <a:ext cx="661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INTT</a:t>
            </a:r>
            <a:r>
              <a:rPr lang="ja-JP" altLang="en-US" dirty="0"/>
              <a:t>は読み出しチャンネル数など</a:t>
            </a:r>
            <a:r>
              <a:rPr lang="en-US" altLang="ja-JP" dirty="0"/>
              <a:t>FVTX</a:t>
            </a:r>
            <a:r>
              <a:rPr lang="ja-JP" altLang="en-US" dirty="0"/>
              <a:t>を超えないように設計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82CF-35FD-4542-8EB9-8DC89669FC86}" type="slidenum">
              <a:rPr kumimoji="1" lang="ja-JP" altLang="en-US" smtClean="0"/>
              <a:t>10</a:t>
            </a:fld>
            <a:endParaRPr kumimoji="1" lang="ja-JP" altLang="en-US"/>
          </a:p>
        </p:txBody>
      </p:sp>
      <p:cxnSp>
        <p:nvCxnSpPr>
          <p:cNvPr id="5" name="直線コネクタ 4"/>
          <p:cNvCxnSpPr/>
          <p:nvPr/>
        </p:nvCxnSpPr>
        <p:spPr>
          <a:xfrm flipH="1">
            <a:off x="6083569" y="257200"/>
            <a:ext cx="15301" cy="60991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0" descr="A picture containing music&#10;&#10;Description automatically generated">
            <a:extLst>
              <a:ext uri="{FF2B5EF4-FFF2-40B4-BE49-F238E27FC236}">
                <a16:creationId xmlns:a16="http://schemas.microsoft.com/office/drawing/2014/main" id="{896596A1-2A7D-0E4B-A919-9E3493B2C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8489">
            <a:off x="6406457" y="1038208"/>
            <a:ext cx="4892016" cy="279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22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99FF"/>
                </a:solidFill>
              </a:rPr>
              <a:t> </a:t>
            </a:r>
            <a:r>
              <a:rPr lang="en-US" sz="4800" b="1" dirty="0">
                <a:solidFill>
                  <a:srgbClr val="0099FF"/>
                </a:solidFill>
              </a:rPr>
              <a:t>Silicon Strip Sensors (Hamamatsu)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9741" y="6492876"/>
            <a:ext cx="71225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6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600" dirty="0">
              <a:solidFill>
                <a:srgbClr val="898989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A935E8-FD7D-7E4B-B440-C5EEAF1E85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70" y="2581501"/>
            <a:ext cx="6274137" cy="395716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C70DECF-EA8F-B34D-A0E9-393B4BFE0FE2}"/>
              </a:ext>
            </a:extLst>
          </p:cNvPr>
          <p:cNvSpPr txBox="1"/>
          <p:nvPr/>
        </p:nvSpPr>
        <p:spPr>
          <a:xfrm>
            <a:off x="938570" y="5856004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Type-A</a:t>
            </a:r>
            <a:endParaRPr lang="ja-JP" altLang="en-US" sz="24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F7AE9F4-0E3E-6548-9CDF-7C5A014F90E2}"/>
              </a:ext>
            </a:extLst>
          </p:cNvPr>
          <p:cNvSpPr txBox="1"/>
          <p:nvPr/>
        </p:nvSpPr>
        <p:spPr>
          <a:xfrm>
            <a:off x="4354869" y="5792504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Type-B</a:t>
            </a:r>
            <a:endParaRPr lang="ja-JP" altLang="en-US" sz="2400"/>
          </a:p>
        </p:txBody>
      </p:sp>
      <p:grpSp>
        <p:nvGrpSpPr>
          <p:cNvPr id="26" name="図形グループ 59">
            <a:extLst>
              <a:ext uri="{FF2B5EF4-FFF2-40B4-BE49-F238E27FC236}">
                <a16:creationId xmlns:a16="http://schemas.microsoft.com/office/drawing/2014/main" id="{62ABB6C2-13F3-3B4D-8986-C70DC6B101CA}"/>
              </a:ext>
            </a:extLst>
          </p:cNvPr>
          <p:cNvGrpSpPr/>
          <p:nvPr/>
        </p:nvGrpSpPr>
        <p:grpSpPr>
          <a:xfrm>
            <a:off x="7269263" y="2617473"/>
            <a:ext cx="3629211" cy="2016000"/>
            <a:chOff x="1227599" y="1799999"/>
            <a:chExt cx="2721908" cy="1512000"/>
          </a:xfrm>
        </p:grpSpPr>
        <p:sp>
          <p:nvSpPr>
            <p:cNvPr id="28" name="正方形/長方形 4">
              <a:extLst>
                <a:ext uri="{FF2B5EF4-FFF2-40B4-BE49-F238E27FC236}">
                  <a16:creationId xmlns:a16="http://schemas.microsoft.com/office/drawing/2014/main" id="{FB01A5BF-CFFE-DA4C-B3FC-7E1AA0FBF6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7907" y="1799999"/>
              <a:ext cx="2721600" cy="151200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ja-JP" altLang="en-US" sz="2400" kern="0">
                <a:solidFill>
                  <a:prstClr val="white"/>
                </a:solidFill>
                <a:latin typeface="Calibri" panose="020F0502020204030204"/>
                <a:ea typeface="游ゴシック" panose="020B0400000000000000" pitchFamily="34" charset="-128"/>
              </a:endParaRPr>
            </a:p>
          </p:txBody>
        </p:sp>
        <p:cxnSp>
          <p:nvCxnSpPr>
            <p:cNvPr id="29" name="直線コネクタ 6">
              <a:extLst>
                <a:ext uri="{FF2B5EF4-FFF2-40B4-BE49-F238E27FC236}">
                  <a16:creationId xmlns:a16="http://schemas.microsoft.com/office/drawing/2014/main" id="{6C594F48-62CB-944E-B733-E949D4ACAAAA}"/>
                </a:ext>
              </a:extLst>
            </p:cNvPr>
            <p:cNvCxnSpPr/>
            <p:nvPr/>
          </p:nvCxnSpPr>
          <p:spPr>
            <a:xfrm>
              <a:off x="1227599" y="1872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0" name="直線コネクタ 8">
              <a:extLst>
                <a:ext uri="{FF2B5EF4-FFF2-40B4-BE49-F238E27FC236}">
                  <a16:creationId xmlns:a16="http://schemas.microsoft.com/office/drawing/2014/main" id="{3B5E845E-8327-9D44-8FB1-C336A483781E}"/>
                </a:ext>
              </a:extLst>
            </p:cNvPr>
            <p:cNvCxnSpPr/>
            <p:nvPr/>
          </p:nvCxnSpPr>
          <p:spPr>
            <a:xfrm>
              <a:off x="1227599" y="1944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1" name="直線コネクタ 10">
              <a:extLst>
                <a:ext uri="{FF2B5EF4-FFF2-40B4-BE49-F238E27FC236}">
                  <a16:creationId xmlns:a16="http://schemas.microsoft.com/office/drawing/2014/main" id="{5F994334-D771-464D-AFAC-6147A40D3DD4}"/>
                </a:ext>
              </a:extLst>
            </p:cNvPr>
            <p:cNvCxnSpPr/>
            <p:nvPr/>
          </p:nvCxnSpPr>
          <p:spPr>
            <a:xfrm>
              <a:off x="1227599" y="2016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" name="直線コネクタ 18">
              <a:extLst>
                <a:ext uri="{FF2B5EF4-FFF2-40B4-BE49-F238E27FC236}">
                  <a16:creationId xmlns:a16="http://schemas.microsoft.com/office/drawing/2014/main" id="{960DA1F6-65EC-064D-8C69-A945360E2BA7}"/>
                </a:ext>
              </a:extLst>
            </p:cNvPr>
            <p:cNvCxnSpPr/>
            <p:nvPr/>
          </p:nvCxnSpPr>
          <p:spPr>
            <a:xfrm>
              <a:off x="1227907" y="2088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3" name="直線コネクタ 20">
              <a:extLst>
                <a:ext uri="{FF2B5EF4-FFF2-40B4-BE49-F238E27FC236}">
                  <a16:creationId xmlns:a16="http://schemas.microsoft.com/office/drawing/2014/main" id="{D8B5E801-C59A-324A-9EB9-375F4A58DE3A}"/>
                </a:ext>
              </a:extLst>
            </p:cNvPr>
            <p:cNvCxnSpPr/>
            <p:nvPr/>
          </p:nvCxnSpPr>
          <p:spPr>
            <a:xfrm>
              <a:off x="1227599" y="2160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4" name="直線コネクタ 22">
              <a:extLst>
                <a:ext uri="{FF2B5EF4-FFF2-40B4-BE49-F238E27FC236}">
                  <a16:creationId xmlns:a16="http://schemas.microsoft.com/office/drawing/2014/main" id="{A81830BF-4BB6-8A42-A728-EDE349CCAB9C}"/>
                </a:ext>
              </a:extLst>
            </p:cNvPr>
            <p:cNvCxnSpPr/>
            <p:nvPr/>
          </p:nvCxnSpPr>
          <p:spPr>
            <a:xfrm>
              <a:off x="1227599" y="2232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6" name="直線コネクタ 27">
              <a:extLst>
                <a:ext uri="{FF2B5EF4-FFF2-40B4-BE49-F238E27FC236}">
                  <a16:creationId xmlns:a16="http://schemas.microsoft.com/office/drawing/2014/main" id="{D98C7967-7CF5-A841-AD6F-1ECCA33C2F46}"/>
                </a:ext>
              </a:extLst>
            </p:cNvPr>
            <p:cNvCxnSpPr/>
            <p:nvPr/>
          </p:nvCxnSpPr>
          <p:spPr>
            <a:xfrm>
              <a:off x="1227907" y="2304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7" name="直線コネクタ 29">
              <a:extLst>
                <a:ext uri="{FF2B5EF4-FFF2-40B4-BE49-F238E27FC236}">
                  <a16:creationId xmlns:a16="http://schemas.microsoft.com/office/drawing/2014/main" id="{39FE68E4-9E61-A745-95CD-798D3C2483D8}"/>
                </a:ext>
              </a:extLst>
            </p:cNvPr>
            <p:cNvCxnSpPr/>
            <p:nvPr/>
          </p:nvCxnSpPr>
          <p:spPr>
            <a:xfrm>
              <a:off x="1227599" y="2376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8" name="直線コネクタ 31">
              <a:extLst>
                <a:ext uri="{FF2B5EF4-FFF2-40B4-BE49-F238E27FC236}">
                  <a16:creationId xmlns:a16="http://schemas.microsoft.com/office/drawing/2014/main" id="{21EEF071-EE7C-664F-9E82-FE5C8D4F5BC5}"/>
                </a:ext>
              </a:extLst>
            </p:cNvPr>
            <p:cNvCxnSpPr/>
            <p:nvPr/>
          </p:nvCxnSpPr>
          <p:spPr>
            <a:xfrm>
              <a:off x="1227599" y="2448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9" name="直線コネクタ 33">
              <a:extLst>
                <a:ext uri="{FF2B5EF4-FFF2-40B4-BE49-F238E27FC236}">
                  <a16:creationId xmlns:a16="http://schemas.microsoft.com/office/drawing/2014/main" id="{044272C0-D71F-4C49-AD14-124131E712C5}"/>
                </a:ext>
              </a:extLst>
            </p:cNvPr>
            <p:cNvCxnSpPr/>
            <p:nvPr/>
          </p:nvCxnSpPr>
          <p:spPr>
            <a:xfrm>
              <a:off x="1227907" y="2520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0" name="直線コネクタ 35">
              <a:extLst>
                <a:ext uri="{FF2B5EF4-FFF2-40B4-BE49-F238E27FC236}">
                  <a16:creationId xmlns:a16="http://schemas.microsoft.com/office/drawing/2014/main" id="{FDD428D3-6C7B-0645-9FB0-F489CA6BAAB3}"/>
                </a:ext>
              </a:extLst>
            </p:cNvPr>
            <p:cNvCxnSpPr/>
            <p:nvPr/>
          </p:nvCxnSpPr>
          <p:spPr>
            <a:xfrm>
              <a:off x="1227599" y="2592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1" name="直線コネクタ 37">
              <a:extLst>
                <a:ext uri="{FF2B5EF4-FFF2-40B4-BE49-F238E27FC236}">
                  <a16:creationId xmlns:a16="http://schemas.microsoft.com/office/drawing/2014/main" id="{CDB5E798-68DE-8843-A761-B792BEFF5D50}"/>
                </a:ext>
              </a:extLst>
            </p:cNvPr>
            <p:cNvCxnSpPr/>
            <p:nvPr/>
          </p:nvCxnSpPr>
          <p:spPr>
            <a:xfrm>
              <a:off x="1227599" y="2664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3C6C41D0-F12D-664F-B24D-F502762E5E03}"/>
                </a:ext>
              </a:extLst>
            </p:cNvPr>
            <p:cNvCxnSpPr/>
            <p:nvPr/>
          </p:nvCxnSpPr>
          <p:spPr>
            <a:xfrm>
              <a:off x="1227600" y="2736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3" name="直線コネクタ 43">
              <a:extLst>
                <a:ext uri="{FF2B5EF4-FFF2-40B4-BE49-F238E27FC236}">
                  <a16:creationId xmlns:a16="http://schemas.microsoft.com/office/drawing/2014/main" id="{A8B5AEE8-EEC9-7E45-A2E1-03535527A536}"/>
                </a:ext>
              </a:extLst>
            </p:cNvPr>
            <p:cNvCxnSpPr/>
            <p:nvPr/>
          </p:nvCxnSpPr>
          <p:spPr>
            <a:xfrm>
              <a:off x="1227599" y="2808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4" name="直線コネクタ 45">
              <a:extLst>
                <a:ext uri="{FF2B5EF4-FFF2-40B4-BE49-F238E27FC236}">
                  <a16:creationId xmlns:a16="http://schemas.microsoft.com/office/drawing/2014/main" id="{FDDB78F1-F1C4-DD46-B5C2-81017275384F}"/>
                </a:ext>
              </a:extLst>
            </p:cNvPr>
            <p:cNvCxnSpPr/>
            <p:nvPr/>
          </p:nvCxnSpPr>
          <p:spPr>
            <a:xfrm>
              <a:off x="1227599" y="2880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5" name="直線コネクタ 47">
              <a:extLst>
                <a:ext uri="{FF2B5EF4-FFF2-40B4-BE49-F238E27FC236}">
                  <a16:creationId xmlns:a16="http://schemas.microsoft.com/office/drawing/2014/main" id="{B50ED4CC-EED0-A548-8A6B-AD0DA5EDAA5F}"/>
                </a:ext>
              </a:extLst>
            </p:cNvPr>
            <p:cNvCxnSpPr/>
            <p:nvPr/>
          </p:nvCxnSpPr>
          <p:spPr>
            <a:xfrm>
              <a:off x="1227600" y="2952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6" name="直線コネクタ 49">
              <a:extLst>
                <a:ext uri="{FF2B5EF4-FFF2-40B4-BE49-F238E27FC236}">
                  <a16:creationId xmlns:a16="http://schemas.microsoft.com/office/drawing/2014/main" id="{57E6B32F-CDFA-B348-91DC-CDC90F27AA25}"/>
                </a:ext>
              </a:extLst>
            </p:cNvPr>
            <p:cNvCxnSpPr/>
            <p:nvPr/>
          </p:nvCxnSpPr>
          <p:spPr>
            <a:xfrm>
              <a:off x="1227599" y="3024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7" name="直線コネクタ 51">
              <a:extLst>
                <a:ext uri="{FF2B5EF4-FFF2-40B4-BE49-F238E27FC236}">
                  <a16:creationId xmlns:a16="http://schemas.microsoft.com/office/drawing/2014/main" id="{36BABA4C-BEDF-C448-86B7-7D3EA825A492}"/>
                </a:ext>
              </a:extLst>
            </p:cNvPr>
            <p:cNvCxnSpPr/>
            <p:nvPr/>
          </p:nvCxnSpPr>
          <p:spPr>
            <a:xfrm>
              <a:off x="1227599" y="3096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8" name="直線コネクタ 53">
              <a:extLst>
                <a:ext uri="{FF2B5EF4-FFF2-40B4-BE49-F238E27FC236}">
                  <a16:creationId xmlns:a16="http://schemas.microsoft.com/office/drawing/2014/main" id="{ABC29B89-1F53-1A41-B082-B9470BCB771E}"/>
                </a:ext>
              </a:extLst>
            </p:cNvPr>
            <p:cNvCxnSpPr/>
            <p:nvPr/>
          </p:nvCxnSpPr>
          <p:spPr>
            <a:xfrm>
              <a:off x="1227600" y="3168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" name="直線コネクタ 55">
              <a:extLst>
                <a:ext uri="{FF2B5EF4-FFF2-40B4-BE49-F238E27FC236}">
                  <a16:creationId xmlns:a16="http://schemas.microsoft.com/office/drawing/2014/main" id="{65A86181-3E80-F045-A277-6457ED54E0B6}"/>
                </a:ext>
              </a:extLst>
            </p:cNvPr>
            <p:cNvCxnSpPr/>
            <p:nvPr/>
          </p:nvCxnSpPr>
          <p:spPr>
            <a:xfrm>
              <a:off x="1227599" y="3240000"/>
              <a:ext cx="2721600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cxnSp>
        <p:nvCxnSpPr>
          <p:cNvPr id="50" name="直線矢印コネクタ 61">
            <a:extLst>
              <a:ext uri="{FF2B5EF4-FFF2-40B4-BE49-F238E27FC236}">
                <a16:creationId xmlns:a16="http://schemas.microsoft.com/office/drawing/2014/main" id="{EC2423BD-0EB7-B44D-BB51-CAD6B038D565}"/>
              </a:ext>
            </a:extLst>
          </p:cNvPr>
          <p:cNvCxnSpPr/>
          <p:nvPr/>
        </p:nvCxnSpPr>
        <p:spPr>
          <a:xfrm>
            <a:off x="7269263" y="4798361"/>
            <a:ext cx="3628800" cy="0"/>
          </a:xfrm>
          <a:prstGeom prst="straightConnector1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arrow" w="lg" len="med"/>
            <a:tailEnd type="arrow" w="lg" len="med"/>
          </a:ln>
          <a:effectLst/>
        </p:spPr>
      </p:cxnSp>
      <p:cxnSp>
        <p:nvCxnSpPr>
          <p:cNvPr id="51" name="直線矢印コネクタ 63">
            <a:extLst>
              <a:ext uri="{FF2B5EF4-FFF2-40B4-BE49-F238E27FC236}">
                <a16:creationId xmlns:a16="http://schemas.microsoft.com/office/drawing/2014/main" id="{E6859D11-2221-CD47-BE22-D84372CDB9CD}"/>
              </a:ext>
            </a:extLst>
          </p:cNvPr>
          <p:cNvCxnSpPr/>
          <p:nvPr/>
        </p:nvCxnSpPr>
        <p:spPr>
          <a:xfrm>
            <a:off x="11073580" y="2617473"/>
            <a:ext cx="0" cy="2016000"/>
          </a:xfrm>
          <a:prstGeom prst="straightConnector1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arrow" w="lg" len="med"/>
            <a:tailEnd type="arrow" w="lg" len="med"/>
          </a:ln>
          <a:effectLst/>
        </p:spPr>
      </p:cxnSp>
      <p:sp>
        <p:nvSpPr>
          <p:cNvPr id="52" name="テキスト ボックス 64">
            <a:extLst>
              <a:ext uri="{FF2B5EF4-FFF2-40B4-BE49-F238E27FC236}">
                <a16:creationId xmlns:a16="http://schemas.microsoft.com/office/drawing/2014/main" id="{99A9A088-B7F4-FD4D-BC1B-22C219105656}"/>
              </a:ext>
            </a:extLst>
          </p:cNvPr>
          <p:cNvSpPr txBox="1"/>
          <p:nvPr/>
        </p:nvSpPr>
        <p:spPr>
          <a:xfrm>
            <a:off x="8103725" y="4752680"/>
            <a:ext cx="275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A: 16 mm (B:20 mm)</a:t>
            </a:r>
            <a:endParaRPr lang="ja-JP" altLang="en-US" sz="240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3" name="テキスト ボックス 66">
            <a:extLst>
              <a:ext uri="{FF2B5EF4-FFF2-40B4-BE49-F238E27FC236}">
                <a16:creationId xmlns:a16="http://schemas.microsoft.com/office/drawing/2014/main" id="{CE0F1DB9-FA32-864F-986C-AB622F8B81B7}"/>
              </a:ext>
            </a:extLst>
          </p:cNvPr>
          <p:cNvSpPr txBox="1"/>
          <p:nvPr/>
        </p:nvSpPr>
        <p:spPr>
          <a:xfrm rot="5400000">
            <a:off x="10615795" y="3436449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9.984mm</a:t>
            </a:r>
            <a:endParaRPr lang="ja-JP" altLang="en-US" sz="240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4" name="テキスト ボックス 799">
            <a:extLst>
              <a:ext uri="{FF2B5EF4-FFF2-40B4-BE49-F238E27FC236}">
                <a16:creationId xmlns:a16="http://schemas.microsoft.com/office/drawing/2014/main" id="{3B784A1B-4A5E-394B-BC3B-927901E2F146}"/>
              </a:ext>
            </a:extLst>
          </p:cNvPr>
          <p:cNvSpPr txBox="1"/>
          <p:nvPr/>
        </p:nvSpPr>
        <p:spPr>
          <a:xfrm>
            <a:off x="4634247" y="4641749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Single cell</a:t>
            </a:r>
            <a:endParaRPr lang="ja-JP" altLang="en-US" sz="2400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cxnSp>
        <p:nvCxnSpPr>
          <p:cNvPr id="55" name="直線矢印コネクタ 1088">
            <a:extLst>
              <a:ext uri="{FF2B5EF4-FFF2-40B4-BE49-F238E27FC236}">
                <a16:creationId xmlns:a16="http://schemas.microsoft.com/office/drawing/2014/main" id="{810513F3-AD04-C943-B46A-1FC4C6E3C18B}"/>
              </a:ext>
            </a:extLst>
          </p:cNvPr>
          <p:cNvCxnSpPr/>
          <p:nvPr/>
        </p:nvCxnSpPr>
        <p:spPr>
          <a:xfrm flipH="1" flipV="1">
            <a:off x="7080121" y="4110428"/>
            <a:ext cx="0" cy="9600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  <a:tailEnd type="arrow" w="lg" len="med"/>
          </a:ln>
          <a:effectLst/>
        </p:spPr>
      </p:cxnSp>
      <p:cxnSp>
        <p:nvCxnSpPr>
          <p:cNvPr id="56" name="直線矢印コネクタ 1090">
            <a:extLst>
              <a:ext uri="{FF2B5EF4-FFF2-40B4-BE49-F238E27FC236}">
                <a16:creationId xmlns:a16="http://schemas.microsoft.com/office/drawing/2014/main" id="{DDD7B1BD-F81C-BF45-91F1-0A1E79634838}"/>
              </a:ext>
            </a:extLst>
          </p:cNvPr>
          <p:cNvCxnSpPr/>
          <p:nvPr/>
        </p:nvCxnSpPr>
        <p:spPr>
          <a:xfrm>
            <a:off x="7083111" y="5051700"/>
            <a:ext cx="960000" cy="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  <a:tailEnd type="arrow" w="lg" len="med"/>
          </a:ln>
          <a:effectLst/>
        </p:spPr>
      </p:cxnSp>
      <p:sp>
        <p:nvSpPr>
          <p:cNvPr id="57" name="テキスト ボックス 1092">
            <a:extLst>
              <a:ext uri="{FF2B5EF4-FFF2-40B4-BE49-F238E27FC236}">
                <a16:creationId xmlns:a16="http://schemas.microsoft.com/office/drawing/2014/main" id="{5F0548A1-6943-F04A-82DD-797BEF1CAC63}"/>
              </a:ext>
            </a:extLst>
          </p:cNvPr>
          <p:cNvSpPr txBox="1"/>
          <p:nvPr/>
        </p:nvSpPr>
        <p:spPr>
          <a:xfrm rot="5400000">
            <a:off x="6287227" y="3132952"/>
            <a:ext cx="158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ja-JP" sz="2400" b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ja-JP" sz="2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-direction</a:t>
            </a:r>
            <a:endParaRPr lang="ja-JP" altLang="en-US" sz="24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8" name="テキスト ボックス 800">
            <a:extLst>
              <a:ext uri="{FF2B5EF4-FFF2-40B4-BE49-F238E27FC236}">
                <a16:creationId xmlns:a16="http://schemas.microsoft.com/office/drawing/2014/main" id="{5F5B970E-EFF8-7948-BDF0-AD93F8EAB805}"/>
              </a:ext>
            </a:extLst>
          </p:cNvPr>
          <p:cNvSpPr txBox="1"/>
          <p:nvPr/>
        </p:nvSpPr>
        <p:spPr>
          <a:xfrm>
            <a:off x="6491805" y="5110402"/>
            <a:ext cx="5748264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Single cell geometry (active region): </a:t>
            </a:r>
          </a:p>
          <a:p>
            <a:pPr defTabSz="1219170"/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128 strips (better resolution in </a:t>
            </a:r>
            <a:r>
              <a:rPr lang="en-US" altLang="ja-JP" sz="1867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-direction)</a:t>
            </a:r>
          </a:p>
          <a:p>
            <a:pPr defTabSz="1219170"/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Strip width = 78 </a:t>
            </a:r>
            <a:r>
              <a:rPr lang="en-US" altLang="ja-JP" sz="1867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m</a:t>
            </a:r>
          </a:p>
          <a:p>
            <a:pPr defTabSz="1219170"/>
            <a:r>
              <a:rPr lang="en-US" altLang="ja-JP" sz="1867" i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-length = 78 </a:t>
            </a:r>
            <a:r>
              <a:rPr lang="en-US" altLang="ja-JP" sz="1867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m x 128 strips x 2 cells =19.97 mm</a:t>
            </a:r>
          </a:p>
          <a:p>
            <a:pPr defTabSz="1219170"/>
            <a:r>
              <a:rPr lang="en-US" altLang="ja-JP" sz="1867" i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z</a:t>
            </a:r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-length = A: 16  mmx 8=128 mm </a:t>
            </a:r>
          </a:p>
          <a:p>
            <a:pPr defTabSz="1219170"/>
            <a:r>
              <a:rPr lang="en-US" altLang="ja-JP" sz="186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                 B: 20 mm x5=100 mm</a:t>
            </a:r>
            <a:endParaRPr lang="ja-JP" altLang="en-US" sz="1867" dirty="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" name="平行四辺形 3">
            <a:extLst>
              <a:ext uri="{FF2B5EF4-FFF2-40B4-BE49-F238E27FC236}">
                <a16:creationId xmlns:a16="http://schemas.microsoft.com/office/drawing/2014/main" id="{7F52323B-9FC5-3644-A1B0-694D0092DA1F}"/>
              </a:ext>
            </a:extLst>
          </p:cNvPr>
          <p:cNvSpPr/>
          <p:nvPr/>
        </p:nvSpPr>
        <p:spPr>
          <a:xfrm flipH="1">
            <a:off x="5261774" y="5184952"/>
            <a:ext cx="582101" cy="209761"/>
          </a:xfrm>
          <a:prstGeom prst="parallelogram">
            <a:avLst>
              <a:gd name="adj" fmla="val 33027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028772B-069E-8445-B502-E97ACF0AC200}"/>
              </a:ext>
            </a:extLst>
          </p:cNvPr>
          <p:cNvCxnSpPr>
            <a:stCxn id="4" idx="5"/>
          </p:cNvCxnSpPr>
          <p:nvPr/>
        </p:nvCxnSpPr>
        <p:spPr>
          <a:xfrm flipV="1">
            <a:off x="5809237" y="4656083"/>
            <a:ext cx="767500" cy="633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317461B0-D005-8245-A2DF-A886B66ADE24}"/>
              </a:ext>
            </a:extLst>
          </p:cNvPr>
          <p:cNvCxnSpPr>
            <a:cxnSpLocks/>
          </p:cNvCxnSpPr>
          <p:nvPr/>
        </p:nvCxnSpPr>
        <p:spPr>
          <a:xfrm>
            <a:off x="424659" y="2278485"/>
            <a:ext cx="515096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0BCC9-514F-2A4F-B8AC-10E29521214C}"/>
              </a:ext>
            </a:extLst>
          </p:cNvPr>
          <p:cNvSpPr txBox="1"/>
          <p:nvPr/>
        </p:nvSpPr>
        <p:spPr>
          <a:xfrm>
            <a:off x="2294303" y="2097193"/>
            <a:ext cx="141569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/>
              <a:t>128mm</a:t>
            </a:r>
            <a:endParaRPr lang="ja-JP" altLang="en-US" sz="2400"/>
          </a:p>
        </p:txBody>
      </p:sp>
      <p:sp>
        <p:nvSpPr>
          <p:cNvPr id="737" name="テキスト ボックス 736">
            <a:extLst>
              <a:ext uri="{FF2B5EF4-FFF2-40B4-BE49-F238E27FC236}">
                <a16:creationId xmlns:a16="http://schemas.microsoft.com/office/drawing/2014/main" id="{B9C9C4A0-6157-8642-A073-B1991890286C}"/>
              </a:ext>
            </a:extLst>
          </p:cNvPr>
          <p:cNvSpPr txBox="1"/>
          <p:nvPr/>
        </p:nvSpPr>
        <p:spPr>
          <a:xfrm>
            <a:off x="1912308" y="844996"/>
            <a:ext cx="294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Type-A (8 x 2 cells)</a:t>
            </a:r>
            <a:endParaRPr lang="ja-JP" altLang="en-US" sz="2400"/>
          </a:p>
        </p:txBody>
      </p:sp>
      <p:sp>
        <p:nvSpPr>
          <p:cNvPr id="738" name="テキスト ボックス 737">
            <a:extLst>
              <a:ext uri="{FF2B5EF4-FFF2-40B4-BE49-F238E27FC236}">
                <a16:creationId xmlns:a16="http://schemas.microsoft.com/office/drawing/2014/main" id="{D5983D34-D440-9045-BA02-7BA8A74046F8}"/>
              </a:ext>
            </a:extLst>
          </p:cNvPr>
          <p:cNvSpPr txBox="1"/>
          <p:nvPr/>
        </p:nvSpPr>
        <p:spPr>
          <a:xfrm>
            <a:off x="7206662" y="80422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Type-B (5 x 2 cells)</a:t>
            </a:r>
            <a:endParaRPr lang="ja-JP" altLang="en-US" sz="2400"/>
          </a:p>
        </p:txBody>
      </p:sp>
      <p:grpSp>
        <p:nvGrpSpPr>
          <p:cNvPr id="511" name="図形グループ 1">
            <a:extLst>
              <a:ext uri="{FF2B5EF4-FFF2-40B4-BE49-F238E27FC236}">
                <a16:creationId xmlns:a16="http://schemas.microsoft.com/office/drawing/2014/main" id="{582F92C3-B676-FA46-8B7C-EB8B3A80E46B}"/>
              </a:ext>
            </a:extLst>
          </p:cNvPr>
          <p:cNvGrpSpPr/>
          <p:nvPr/>
        </p:nvGrpSpPr>
        <p:grpSpPr>
          <a:xfrm>
            <a:off x="422143" y="1301144"/>
            <a:ext cx="3216764" cy="797616"/>
            <a:chOff x="3683421" y="1343918"/>
            <a:chExt cx="2700087" cy="598212"/>
          </a:xfrm>
        </p:grpSpPr>
        <p:grpSp>
          <p:nvGrpSpPr>
            <p:cNvPr id="512" name="図形グループ 849">
              <a:extLst>
                <a:ext uri="{FF2B5EF4-FFF2-40B4-BE49-F238E27FC236}">
                  <a16:creationId xmlns:a16="http://schemas.microsoft.com/office/drawing/2014/main" id="{951DE250-23A1-974E-A621-D35D0CE694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421" y="1343918"/>
              <a:ext cx="2700087" cy="299106"/>
              <a:chOff x="683663" y="3600000"/>
              <a:chExt cx="9749388" cy="1080000"/>
            </a:xfrm>
          </p:grpSpPr>
          <p:grpSp>
            <p:nvGrpSpPr>
              <p:cNvPr id="569" name="図形グループ 802">
                <a:extLst>
                  <a:ext uri="{FF2B5EF4-FFF2-40B4-BE49-F238E27FC236}">
                    <a16:creationId xmlns:a16="http://schemas.microsoft.com/office/drawing/2014/main" id="{9AE26D3A-0025-884D-98BB-E41A35E37B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3663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14" name="正方形/長方形 68">
                  <a:extLst>
                    <a:ext uri="{FF2B5EF4-FFF2-40B4-BE49-F238E27FC236}">
                      <a16:creationId xmlns:a16="http://schemas.microsoft.com/office/drawing/2014/main" id="{80BCB229-6992-2844-9EC0-1A43CE95A5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15" name="直線コネクタ 70">
                  <a:extLst>
                    <a:ext uri="{FF2B5EF4-FFF2-40B4-BE49-F238E27FC236}">
                      <a16:creationId xmlns:a16="http://schemas.microsoft.com/office/drawing/2014/main" id="{E3978C45-D9B0-C14B-A1DD-0386DECA9A80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6" name="直線コネクタ 72">
                  <a:extLst>
                    <a:ext uri="{FF2B5EF4-FFF2-40B4-BE49-F238E27FC236}">
                      <a16:creationId xmlns:a16="http://schemas.microsoft.com/office/drawing/2014/main" id="{4635A2FE-943C-2A46-8C01-B25316734844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7" name="直線コネクタ 74">
                  <a:extLst>
                    <a:ext uri="{FF2B5EF4-FFF2-40B4-BE49-F238E27FC236}">
                      <a16:creationId xmlns:a16="http://schemas.microsoft.com/office/drawing/2014/main" id="{9D80AE31-E711-A640-86CE-804D0ACF30A6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8" name="直線コネクタ 76">
                  <a:extLst>
                    <a:ext uri="{FF2B5EF4-FFF2-40B4-BE49-F238E27FC236}">
                      <a16:creationId xmlns:a16="http://schemas.microsoft.com/office/drawing/2014/main" id="{522678E0-97B1-B24A-8795-4AA3303B2E8B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9" name="直線コネクタ 78">
                  <a:extLst>
                    <a:ext uri="{FF2B5EF4-FFF2-40B4-BE49-F238E27FC236}">
                      <a16:creationId xmlns:a16="http://schemas.microsoft.com/office/drawing/2014/main" id="{4A5AFB87-095E-124C-8EF1-9B7F7F54277E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20" name="直線コネクタ 80">
                  <a:extLst>
                    <a:ext uri="{FF2B5EF4-FFF2-40B4-BE49-F238E27FC236}">
                      <a16:creationId xmlns:a16="http://schemas.microsoft.com/office/drawing/2014/main" id="{BB45625C-DE7E-D94C-B2EC-FE3C801EF932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21" name="直線コネクタ 82">
                  <a:extLst>
                    <a:ext uri="{FF2B5EF4-FFF2-40B4-BE49-F238E27FC236}">
                      <a16:creationId xmlns:a16="http://schemas.microsoft.com/office/drawing/2014/main" id="{2D02293A-D56E-5549-942D-3875796CD24E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22" name="直線コネクタ 84">
                  <a:extLst>
                    <a:ext uri="{FF2B5EF4-FFF2-40B4-BE49-F238E27FC236}">
                      <a16:creationId xmlns:a16="http://schemas.microsoft.com/office/drawing/2014/main" id="{683D8E11-3C29-1449-948B-A19584291B4D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23" name="直線コネクタ 86">
                  <a:extLst>
                    <a:ext uri="{FF2B5EF4-FFF2-40B4-BE49-F238E27FC236}">
                      <a16:creationId xmlns:a16="http://schemas.microsoft.com/office/drawing/2014/main" id="{5D63958D-EF7C-2045-A2E8-B8F71E1A6F36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70" name="図形グループ 803">
                <a:extLst>
                  <a:ext uri="{FF2B5EF4-FFF2-40B4-BE49-F238E27FC236}">
                    <a16:creationId xmlns:a16="http://schemas.microsoft.com/office/drawing/2014/main" id="{9710E0D0-F678-5D40-B1EA-59AF410E19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352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04" name="正方形/長方形 804">
                  <a:extLst>
                    <a:ext uri="{FF2B5EF4-FFF2-40B4-BE49-F238E27FC236}">
                      <a16:creationId xmlns:a16="http://schemas.microsoft.com/office/drawing/2014/main" id="{0C0222A9-7A35-E348-BA98-7B62E8B217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05" name="直線コネクタ 805">
                  <a:extLst>
                    <a:ext uri="{FF2B5EF4-FFF2-40B4-BE49-F238E27FC236}">
                      <a16:creationId xmlns:a16="http://schemas.microsoft.com/office/drawing/2014/main" id="{B3A600D2-0D77-C341-AAC0-19DEF998EB03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6" name="直線コネクタ 806">
                  <a:extLst>
                    <a:ext uri="{FF2B5EF4-FFF2-40B4-BE49-F238E27FC236}">
                      <a16:creationId xmlns:a16="http://schemas.microsoft.com/office/drawing/2014/main" id="{5DB34FCD-E4C6-2C46-8437-93F98B25A07F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7" name="直線コネクタ 807">
                  <a:extLst>
                    <a:ext uri="{FF2B5EF4-FFF2-40B4-BE49-F238E27FC236}">
                      <a16:creationId xmlns:a16="http://schemas.microsoft.com/office/drawing/2014/main" id="{EF51C311-680E-774D-A210-C6D02B560AAB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8" name="直線コネクタ 808">
                  <a:extLst>
                    <a:ext uri="{FF2B5EF4-FFF2-40B4-BE49-F238E27FC236}">
                      <a16:creationId xmlns:a16="http://schemas.microsoft.com/office/drawing/2014/main" id="{D321FDD5-6AF2-C54D-9D72-85F4A5371938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9" name="直線コネクタ 809">
                  <a:extLst>
                    <a:ext uri="{FF2B5EF4-FFF2-40B4-BE49-F238E27FC236}">
                      <a16:creationId xmlns:a16="http://schemas.microsoft.com/office/drawing/2014/main" id="{7C9B8F79-96BC-2F45-A586-A75333826D18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0" name="直線コネクタ 810">
                  <a:extLst>
                    <a:ext uri="{FF2B5EF4-FFF2-40B4-BE49-F238E27FC236}">
                      <a16:creationId xmlns:a16="http://schemas.microsoft.com/office/drawing/2014/main" id="{E4DC6024-5C17-754F-9118-420F06215453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1" name="直線コネクタ 811">
                  <a:extLst>
                    <a:ext uri="{FF2B5EF4-FFF2-40B4-BE49-F238E27FC236}">
                      <a16:creationId xmlns:a16="http://schemas.microsoft.com/office/drawing/2014/main" id="{513318B0-7FE5-4941-8DF5-DE4B3B61A23B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2" name="直線コネクタ 812">
                  <a:extLst>
                    <a:ext uri="{FF2B5EF4-FFF2-40B4-BE49-F238E27FC236}">
                      <a16:creationId xmlns:a16="http://schemas.microsoft.com/office/drawing/2014/main" id="{1B8ACB6A-1B6D-D747-907B-4387C5407377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3" name="直線コネクタ 813">
                  <a:extLst>
                    <a:ext uri="{FF2B5EF4-FFF2-40B4-BE49-F238E27FC236}">
                      <a16:creationId xmlns:a16="http://schemas.microsoft.com/office/drawing/2014/main" id="{2A1AE30A-BF55-154A-92C2-6E938C92664A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71" name="図形グループ 816">
                <a:extLst>
                  <a:ext uri="{FF2B5EF4-FFF2-40B4-BE49-F238E27FC236}">
                    <a16:creationId xmlns:a16="http://schemas.microsoft.com/office/drawing/2014/main" id="{07464964-5C74-4B44-BFC3-48AC940C8CC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864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94" name="正方形/長方形 828">
                  <a:extLst>
                    <a:ext uri="{FF2B5EF4-FFF2-40B4-BE49-F238E27FC236}">
                      <a16:creationId xmlns:a16="http://schemas.microsoft.com/office/drawing/2014/main" id="{28CE14E6-7BF9-B649-A78C-574AEE571A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95" name="直線コネクタ 829">
                  <a:extLst>
                    <a:ext uri="{FF2B5EF4-FFF2-40B4-BE49-F238E27FC236}">
                      <a16:creationId xmlns:a16="http://schemas.microsoft.com/office/drawing/2014/main" id="{86E13953-B950-5D4C-B828-3A8D36403D6B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6" name="直線コネクタ 830">
                  <a:extLst>
                    <a:ext uri="{FF2B5EF4-FFF2-40B4-BE49-F238E27FC236}">
                      <a16:creationId xmlns:a16="http://schemas.microsoft.com/office/drawing/2014/main" id="{3BAA3B1E-2D5D-FB4E-9D46-D7F0E93A9008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7" name="直線コネクタ 831">
                  <a:extLst>
                    <a:ext uri="{FF2B5EF4-FFF2-40B4-BE49-F238E27FC236}">
                      <a16:creationId xmlns:a16="http://schemas.microsoft.com/office/drawing/2014/main" id="{C4096B36-6E53-304B-9A0F-018A88CDB35B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8" name="直線コネクタ 832">
                  <a:extLst>
                    <a:ext uri="{FF2B5EF4-FFF2-40B4-BE49-F238E27FC236}">
                      <a16:creationId xmlns:a16="http://schemas.microsoft.com/office/drawing/2014/main" id="{E2E5EBBD-7E14-2248-8B52-2D2E0A42DB7F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9" name="直線コネクタ 833">
                  <a:extLst>
                    <a:ext uri="{FF2B5EF4-FFF2-40B4-BE49-F238E27FC236}">
                      <a16:creationId xmlns:a16="http://schemas.microsoft.com/office/drawing/2014/main" id="{00D35E91-8BC5-1640-BF8E-DDC447174898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0" name="直線コネクタ 834">
                  <a:extLst>
                    <a:ext uri="{FF2B5EF4-FFF2-40B4-BE49-F238E27FC236}">
                      <a16:creationId xmlns:a16="http://schemas.microsoft.com/office/drawing/2014/main" id="{2A467402-AD45-BC49-A5BC-4241E93B2C37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1" name="直線コネクタ 835">
                  <a:extLst>
                    <a:ext uri="{FF2B5EF4-FFF2-40B4-BE49-F238E27FC236}">
                      <a16:creationId xmlns:a16="http://schemas.microsoft.com/office/drawing/2014/main" id="{C6627DCB-86AC-6144-8239-ADAEA8BA852B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2" name="直線コネクタ 836">
                  <a:extLst>
                    <a:ext uri="{FF2B5EF4-FFF2-40B4-BE49-F238E27FC236}">
                      <a16:creationId xmlns:a16="http://schemas.microsoft.com/office/drawing/2014/main" id="{66E5601B-D490-D942-A9DA-5052D7E44ADB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3" name="直線コネクタ 837">
                  <a:extLst>
                    <a:ext uri="{FF2B5EF4-FFF2-40B4-BE49-F238E27FC236}">
                      <a16:creationId xmlns:a16="http://schemas.microsoft.com/office/drawing/2014/main" id="{87140614-973C-4243-B925-0B246774ED0D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72" name="図形グループ 817">
                <a:extLst>
                  <a:ext uri="{FF2B5EF4-FFF2-40B4-BE49-F238E27FC236}">
                    <a16:creationId xmlns:a16="http://schemas.microsoft.com/office/drawing/2014/main" id="{9556A321-4B1A-0945-94BF-FAD5BAE370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37937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84" name="正方形/長方形 818">
                  <a:extLst>
                    <a:ext uri="{FF2B5EF4-FFF2-40B4-BE49-F238E27FC236}">
                      <a16:creationId xmlns:a16="http://schemas.microsoft.com/office/drawing/2014/main" id="{E442CB4B-8C9D-2442-BA0E-5301601426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85" name="直線コネクタ 819">
                  <a:extLst>
                    <a:ext uri="{FF2B5EF4-FFF2-40B4-BE49-F238E27FC236}">
                      <a16:creationId xmlns:a16="http://schemas.microsoft.com/office/drawing/2014/main" id="{9A02B5D2-B190-8F40-A90D-41919F2F4DDE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6" name="直線コネクタ 820">
                  <a:extLst>
                    <a:ext uri="{FF2B5EF4-FFF2-40B4-BE49-F238E27FC236}">
                      <a16:creationId xmlns:a16="http://schemas.microsoft.com/office/drawing/2014/main" id="{9B9C7FB0-95E9-5244-888F-BB72938C5168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7" name="直線コネクタ 821">
                  <a:extLst>
                    <a:ext uri="{FF2B5EF4-FFF2-40B4-BE49-F238E27FC236}">
                      <a16:creationId xmlns:a16="http://schemas.microsoft.com/office/drawing/2014/main" id="{20991673-3AF7-D24D-9B3C-45EDCD80579A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8" name="直線コネクタ 822">
                  <a:extLst>
                    <a:ext uri="{FF2B5EF4-FFF2-40B4-BE49-F238E27FC236}">
                      <a16:creationId xmlns:a16="http://schemas.microsoft.com/office/drawing/2014/main" id="{C5382CF1-5BD9-AD4B-8AAE-4FA0A654B6FF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9" name="直線コネクタ 823">
                  <a:extLst>
                    <a:ext uri="{FF2B5EF4-FFF2-40B4-BE49-F238E27FC236}">
                      <a16:creationId xmlns:a16="http://schemas.microsoft.com/office/drawing/2014/main" id="{E3FA7EAF-0B7A-AE40-B6E7-DFD229AB8077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0" name="直線コネクタ 824">
                  <a:extLst>
                    <a:ext uri="{FF2B5EF4-FFF2-40B4-BE49-F238E27FC236}">
                      <a16:creationId xmlns:a16="http://schemas.microsoft.com/office/drawing/2014/main" id="{9CACC640-DF44-0040-A0C1-26C503B990DB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1" name="直線コネクタ 825">
                  <a:extLst>
                    <a:ext uri="{FF2B5EF4-FFF2-40B4-BE49-F238E27FC236}">
                      <a16:creationId xmlns:a16="http://schemas.microsoft.com/office/drawing/2014/main" id="{D39BA8F5-9B8A-5E47-9512-7A7E05FE9A58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2" name="直線コネクタ 826">
                  <a:extLst>
                    <a:ext uri="{FF2B5EF4-FFF2-40B4-BE49-F238E27FC236}">
                      <a16:creationId xmlns:a16="http://schemas.microsoft.com/office/drawing/2014/main" id="{3AADDFFF-8686-DB42-BC87-E9F9C88183C3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3" name="直線コネクタ 827">
                  <a:extLst>
                    <a:ext uri="{FF2B5EF4-FFF2-40B4-BE49-F238E27FC236}">
                      <a16:creationId xmlns:a16="http://schemas.microsoft.com/office/drawing/2014/main" id="{E44232C9-063D-5049-AD89-EEB3CA2FC037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73" name="図形グループ 838">
                <a:extLst>
                  <a:ext uri="{FF2B5EF4-FFF2-40B4-BE49-F238E27FC236}">
                    <a16:creationId xmlns:a16="http://schemas.microsoft.com/office/drawing/2014/main" id="{35A5DE31-2F9D-814A-BCBB-60497A7520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888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74" name="正方形/長方形 839">
                  <a:extLst>
                    <a:ext uri="{FF2B5EF4-FFF2-40B4-BE49-F238E27FC236}">
                      <a16:creationId xmlns:a16="http://schemas.microsoft.com/office/drawing/2014/main" id="{671B0C08-7445-1A4A-AB7E-7BD38FECD3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75" name="直線コネクタ 840">
                  <a:extLst>
                    <a:ext uri="{FF2B5EF4-FFF2-40B4-BE49-F238E27FC236}">
                      <a16:creationId xmlns:a16="http://schemas.microsoft.com/office/drawing/2014/main" id="{1AAD7815-81FD-2441-83CD-407E85446584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76" name="直線コネクタ 841">
                  <a:extLst>
                    <a:ext uri="{FF2B5EF4-FFF2-40B4-BE49-F238E27FC236}">
                      <a16:creationId xmlns:a16="http://schemas.microsoft.com/office/drawing/2014/main" id="{354922EB-DB58-EF4C-9E4F-D4EAE39005EF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77" name="直線コネクタ 842">
                  <a:extLst>
                    <a:ext uri="{FF2B5EF4-FFF2-40B4-BE49-F238E27FC236}">
                      <a16:creationId xmlns:a16="http://schemas.microsoft.com/office/drawing/2014/main" id="{B6A1D666-70E2-9D40-B836-9D43EC355C8B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78" name="直線コネクタ 843">
                  <a:extLst>
                    <a:ext uri="{FF2B5EF4-FFF2-40B4-BE49-F238E27FC236}">
                      <a16:creationId xmlns:a16="http://schemas.microsoft.com/office/drawing/2014/main" id="{7E26728C-36F3-EA4E-9623-94FC61227315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79" name="直線コネクタ 844">
                  <a:extLst>
                    <a:ext uri="{FF2B5EF4-FFF2-40B4-BE49-F238E27FC236}">
                      <a16:creationId xmlns:a16="http://schemas.microsoft.com/office/drawing/2014/main" id="{CDB0DBFD-71E2-2C45-A89B-7816FF4CCAEA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0" name="直線コネクタ 845">
                  <a:extLst>
                    <a:ext uri="{FF2B5EF4-FFF2-40B4-BE49-F238E27FC236}">
                      <a16:creationId xmlns:a16="http://schemas.microsoft.com/office/drawing/2014/main" id="{04004516-2B3B-2D49-887F-412C6257DB28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1" name="直線コネクタ 846">
                  <a:extLst>
                    <a:ext uri="{FF2B5EF4-FFF2-40B4-BE49-F238E27FC236}">
                      <a16:creationId xmlns:a16="http://schemas.microsoft.com/office/drawing/2014/main" id="{C5E1A286-5885-994F-AD3C-663071029844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2" name="直線コネクタ 847">
                  <a:extLst>
                    <a:ext uri="{FF2B5EF4-FFF2-40B4-BE49-F238E27FC236}">
                      <a16:creationId xmlns:a16="http://schemas.microsoft.com/office/drawing/2014/main" id="{89EC7DAB-E3E1-9A4E-ACAE-F3A193E21550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3" name="直線コネクタ 848">
                  <a:extLst>
                    <a:ext uri="{FF2B5EF4-FFF2-40B4-BE49-F238E27FC236}">
                      <a16:creationId xmlns:a16="http://schemas.microsoft.com/office/drawing/2014/main" id="{9E9786C0-BA26-3741-8467-8BBB881A3E71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513" name="図形グループ 908">
              <a:extLst>
                <a:ext uri="{FF2B5EF4-FFF2-40B4-BE49-F238E27FC236}">
                  <a16:creationId xmlns:a16="http://schemas.microsoft.com/office/drawing/2014/main" id="{88AEC6E5-B753-AC45-AFE6-B2E5E900C1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421" y="1643024"/>
              <a:ext cx="2700087" cy="299106"/>
              <a:chOff x="683663" y="3600000"/>
              <a:chExt cx="9749388" cy="1080000"/>
            </a:xfrm>
          </p:grpSpPr>
          <p:grpSp>
            <p:nvGrpSpPr>
              <p:cNvPr id="514" name="図形グループ 965">
                <a:extLst>
                  <a:ext uri="{FF2B5EF4-FFF2-40B4-BE49-F238E27FC236}">
                    <a16:creationId xmlns:a16="http://schemas.microsoft.com/office/drawing/2014/main" id="{A52C75FA-1513-F841-8A18-09F2673FC4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3663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59" name="正方形/長方形 1010">
                  <a:extLst>
                    <a:ext uri="{FF2B5EF4-FFF2-40B4-BE49-F238E27FC236}">
                      <a16:creationId xmlns:a16="http://schemas.microsoft.com/office/drawing/2014/main" id="{8F1E4F79-6A0C-B548-912C-D20004C079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60" name="直線コネクタ 1011">
                  <a:extLst>
                    <a:ext uri="{FF2B5EF4-FFF2-40B4-BE49-F238E27FC236}">
                      <a16:creationId xmlns:a16="http://schemas.microsoft.com/office/drawing/2014/main" id="{E5953E1E-A3FC-2F45-AADE-BCA3B809DD4B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1" name="直線コネクタ 1012">
                  <a:extLst>
                    <a:ext uri="{FF2B5EF4-FFF2-40B4-BE49-F238E27FC236}">
                      <a16:creationId xmlns:a16="http://schemas.microsoft.com/office/drawing/2014/main" id="{803AF958-A3CF-844E-B39C-2FB474EFAA86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2" name="直線コネクタ 1013">
                  <a:extLst>
                    <a:ext uri="{FF2B5EF4-FFF2-40B4-BE49-F238E27FC236}">
                      <a16:creationId xmlns:a16="http://schemas.microsoft.com/office/drawing/2014/main" id="{3CC6AFB2-4A6C-DA4A-B2A5-AC46AA0C572E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3" name="直線コネクタ 1014">
                  <a:extLst>
                    <a:ext uri="{FF2B5EF4-FFF2-40B4-BE49-F238E27FC236}">
                      <a16:creationId xmlns:a16="http://schemas.microsoft.com/office/drawing/2014/main" id="{6FA40E21-C00A-B74F-806C-F91C654C0187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4" name="直線コネクタ 1015">
                  <a:extLst>
                    <a:ext uri="{FF2B5EF4-FFF2-40B4-BE49-F238E27FC236}">
                      <a16:creationId xmlns:a16="http://schemas.microsoft.com/office/drawing/2014/main" id="{15810E3D-3B6C-AE4E-B8B7-771098ECDB19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5" name="直線コネクタ 1016">
                  <a:extLst>
                    <a:ext uri="{FF2B5EF4-FFF2-40B4-BE49-F238E27FC236}">
                      <a16:creationId xmlns:a16="http://schemas.microsoft.com/office/drawing/2014/main" id="{1B08E628-4BF6-4F44-BA59-8E4DB74671D8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6" name="直線コネクタ 1017">
                  <a:extLst>
                    <a:ext uri="{FF2B5EF4-FFF2-40B4-BE49-F238E27FC236}">
                      <a16:creationId xmlns:a16="http://schemas.microsoft.com/office/drawing/2014/main" id="{C2ECB2CD-43D1-B246-9B68-A2BCFDBC0DB3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7" name="直線コネクタ 1018">
                  <a:extLst>
                    <a:ext uri="{FF2B5EF4-FFF2-40B4-BE49-F238E27FC236}">
                      <a16:creationId xmlns:a16="http://schemas.microsoft.com/office/drawing/2014/main" id="{4B5691AC-9A2D-254C-8E1E-75EDF5416EC8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8" name="直線コネクタ 1019">
                  <a:extLst>
                    <a:ext uri="{FF2B5EF4-FFF2-40B4-BE49-F238E27FC236}">
                      <a16:creationId xmlns:a16="http://schemas.microsoft.com/office/drawing/2014/main" id="{38260AE4-BBDA-8B4D-B708-39E703C332A1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15" name="図形グループ 966">
                <a:extLst>
                  <a:ext uri="{FF2B5EF4-FFF2-40B4-BE49-F238E27FC236}">
                    <a16:creationId xmlns:a16="http://schemas.microsoft.com/office/drawing/2014/main" id="{FB6EFA54-9A70-A041-8130-6B81832DF5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352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49" name="正方形/長方形 1000">
                  <a:extLst>
                    <a:ext uri="{FF2B5EF4-FFF2-40B4-BE49-F238E27FC236}">
                      <a16:creationId xmlns:a16="http://schemas.microsoft.com/office/drawing/2014/main" id="{4804872B-8B96-D34A-AFAC-E74FCEA11C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50" name="直線コネクタ 1001">
                  <a:extLst>
                    <a:ext uri="{FF2B5EF4-FFF2-40B4-BE49-F238E27FC236}">
                      <a16:creationId xmlns:a16="http://schemas.microsoft.com/office/drawing/2014/main" id="{31425696-E304-CB43-BC4D-E16CBD648A3D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1" name="直線コネクタ 1002">
                  <a:extLst>
                    <a:ext uri="{FF2B5EF4-FFF2-40B4-BE49-F238E27FC236}">
                      <a16:creationId xmlns:a16="http://schemas.microsoft.com/office/drawing/2014/main" id="{045F1442-565F-3949-BE3D-05DC32156F74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2" name="直線コネクタ 1003">
                  <a:extLst>
                    <a:ext uri="{FF2B5EF4-FFF2-40B4-BE49-F238E27FC236}">
                      <a16:creationId xmlns:a16="http://schemas.microsoft.com/office/drawing/2014/main" id="{5E9914A3-0896-0C45-8824-9F07007F4018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3" name="直線コネクタ 1004">
                  <a:extLst>
                    <a:ext uri="{FF2B5EF4-FFF2-40B4-BE49-F238E27FC236}">
                      <a16:creationId xmlns:a16="http://schemas.microsoft.com/office/drawing/2014/main" id="{601E262D-A451-D94B-9D07-E2EC3E6B2524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4" name="直線コネクタ 1005">
                  <a:extLst>
                    <a:ext uri="{FF2B5EF4-FFF2-40B4-BE49-F238E27FC236}">
                      <a16:creationId xmlns:a16="http://schemas.microsoft.com/office/drawing/2014/main" id="{8E477922-A618-9645-A0B0-353C34476F8E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5" name="直線コネクタ 1006">
                  <a:extLst>
                    <a:ext uri="{FF2B5EF4-FFF2-40B4-BE49-F238E27FC236}">
                      <a16:creationId xmlns:a16="http://schemas.microsoft.com/office/drawing/2014/main" id="{196C03C0-EA17-2647-9786-BA86DAE2219E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6" name="直線コネクタ 1007">
                  <a:extLst>
                    <a:ext uri="{FF2B5EF4-FFF2-40B4-BE49-F238E27FC236}">
                      <a16:creationId xmlns:a16="http://schemas.microsoft.com/office/drawing/2014/main" id="{DEB60913-8C43-EB42-9AD8-FC19AB546CED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7" name="直線コネクタ 1008">
                  <a:extLst>
                    <a:ext uri="{FF2B5EF4-FFF2-40B4-BE49-F238E27FC236}">
                      <a16:creationId xmlns:a16="http://schemas.microsoft.com/office/drawing/2014/main" id="{327D5267-B9E6-C04F-A470-A82E47250445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8" name="直線コネクタ 1009">
                  <a:extLst>
                    <a:ext uri="{FF2B5EF4-FFF2-40B4-BE49-F238E27FC236}">
                      <a16:creationId xmlns:a16="http://schemas.microsoft.com/office/drawing/2014/main" id="{CD20E2B0-4A80-A248-AD0A-6968FBB92FCD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16" name="図形グループ 967">
                <a:extLst>
                  <a:ext uri="{FF2B5EF4-FFF2-40B4-BE49-F238E27FC236}">
                    <a16:creationId xmlns:a16="http://schemas.microsoft.com/office/drawing/2014/main" id="{D8897C8F-BFCE-7640-A90E-4627EE99BB2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864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39" name="正方形/長方形 990">
                  <a:extLst>
                    <a:ext uri="{FF2B5EF4-FFF2-40B4-BE49-F238E27FC236}">
                      <a16:creationId xmlns:a16="http://schemas.microsoft.com/office/drawing/2014/main" id="{0D8C4B83-28D2-5C46-B830-028788DCAF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40" name="直線コネクタ 991">
                  <a:extLst>
                    <a:ext uri="{FF2B5EF4-FFF2-40B4-BE49-F238E27FC236}">
                      <a16:creationId xmlns:a16="http://schemas.microsoft.com/office/drawing/2014/main" id="{380DFD1C-343A-164D-A3D5-44A31F1E658B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1" name="直線コネクタ 992">
                  <a:extLst>
                    <a:ext uri="{FF2B5EF4-FFF2-40B4-BE49-F238E27FC236}">
                      <a16:creationId xmlns:a16="http://schemas.microsoft.com/office/drawing/2014/main" id="{5F4EABBD-934D-344E-B623-ED8F3C5B0D5E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2" name="直線コネクタ 993">
                  <a:extLst>
                    <a:ext uri="{FF2B5EF4-FFF2-40B4-BE49-F238E27FC236}">
                      <a16:creationId xmlns:a16="http://schemas.microsoft.com/office/drawing/2014/main" id="{B600FA62-CC30-CD44-B42D-4C363FFDC6BF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3" name="直線コネクタ 994">
                  <a:extLst>
                    <a:ext uri="{FF2B5EF4-FFF2-40B4-BE49-F238E27FC236}">
                      <a16:creationId xmlns:a16="http://schemas.microsoft.com/office/drawing/2014/main" id="{46D8A292-A5A8-304F-A685-B7F37F90363F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4" name="直線コネクタ 995">
                  <a:extLst>
                    <a:ext uri="{FF2B5EF4-FFF2-40B4-BE49-F238E27FC236}">
                      <a16:creationId xmlns:a16="http://schemas.microsoft.com/office/drawing/2014/main" id="{018867B6-CB72-0F4D-9693-D29D401D512C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5" name="直線コネクタ 996">
                  <a:extLst>
                    <a:ext uri="{FF2B5EF4-FFF2-40B4-BE49-F238E27FC236}">
                      <a16:creationId xmlns:a16="http://schemas.microsoft.com/office/drawing/2014/main" id="{B15DBC70-3FF2-4840-A494-F47ADA7B75A4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6" name="直線コネクタ 997">
                  <a:extLst>
                    <a:ext uri="{FF2B5EF4-FFF2-40B4-BE49-F238E27FC236}">
                      <a16:creationId xmlns:a16="http://schemas.microsoft.com/office/drawing/2014/main" id="{D8077920-32F4-504F-B168-B93748C409B3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7" name="直線コネクタ 998">
                  <a:extLst>
                    <a:ext uri="{FF2B5EF4-FFF2-40B4-BE49-F238E27FC236}">
                      <a16:creationId xmlns:a16="http://schemas.microsoft.com/office/drawing/2014/main" id="{A7CD1995-3D3F-8F46-8A0D-03D5A5E63D17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8" name="直線コネクタ 999">
                  <a:extLst>
                    <a:ext uri="{FF2B5EF4-FFF2-40B4-BE49-F238E27FC236}">
                      <a16:creationId xmlns:a16="http://schemas.microsoft.com/office/drawing/2014/main" id="{B92FFB8F-DEFE-3447-B308-21A6346D9373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17" name="図形グループ 968">
                <a:extLst>
                  <a:ext uri="{FF2B5EF4-FFF2-40B4-BE49-F238E27FC236}">
                    <a16:creationId xmlns:a16="http://schemas.microsoft.com/office/drawing/2014/main" id="{5E655AD5-B1DC-C143-8D07-B5DE04B088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37937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29" name="正方形/長方形 980">
                  <a:extLst>
                    <a:ext uri="{FF2B5EF4-FFF2-40B4-BE49-F238E27FC236}">
                      <a16:creationId xmlns:a16="http://schemas.microsoft.com/office/drawing/2014/main" id="{85CF73E4-1CFC-F64C-AE25-7C2B3F00F2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30" name="直線コネクタ 981">
                  <a:extLst>
                    <a:ext uri="{FF2B5EF4-FFF2-40B4-BE49-F238E27FC236}">
                      <a16:creationId xmlns:a16="http://schemas.microsoft.com/office/drawing/2014/main" id="{EAB508FC-BF53-E84E-A462-E37BAD65EC56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1" name="直線コネクタ 982">
                  <a:extLst>
                    <a:ext uri="{FF2B5EF4-FFF2-40B4-BE49-F238E27FC236}">
                      <a16:creationId xmlns:a16="http://schemas.microsoft.com/office/drawing/2014/main" id="{A6C386FE-1152-A540-8C77-32048AA8E6C4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2" name="直線コネクタ 983">
                  <a:extLst>
                    <a:ext uri="{FF2B5EF4-FFF2-40B4-BE49-F238E27FC236}">
                      <a16:creationId xmlns:a16="http://schemas.microsoft.com/office/drawing/2014/main" id="{3D373504-EE36-4643-AB70-B08BEB9FFF9D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3" name="直線コネクタ 984">
                  <a:extLst>
                    <a:ext uri="{FF2B5EF4-FFF2-40B4-BE49-F238E27FC236}">
                      <a16:creationId xmlns:a16="http://schemas.microsoft.com/office/drawing/2014/main" id="{92A00015-8081-4741-A440-3AB044C71708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4" name="直線コネクタ 985">
                  <a:extLst>
                    <a:ext uri="{FF2B5EF4-FFF2-40B4-BE49-F238E27FC236}">
                      <a16:creationId xmlns:a16="http://schemas.microsoft.com/office/drawing/2014/main" id="{11B2B90F-0652-ED42-BBD2-D4CFC65655FA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5" name="直線コネクタ 986">
                  <a:extLst>
                    <a:ext uri="{FF2B5EF4-FFF2-40B4-BE49-F238E27FC236}">
                      <a16:creationId xmlns:a16="http://schemas.microsoft.com/office/drawing/2014/main" id="{4781598C-9263-DA43-9C28-E4A02460FA64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6" name="直線コネクタ 987">
                  <a:extLst>
                    <a:ext uri="{FF2B5EF4-FFF2-40B4-BE49-F238E27FC236}">
                      <a16:creationId xmlns:a16="http://schemas.microsoft.com/office/drawing/2014/main" id="{B744C37A-F296-324A-A847-525A8F488112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7" name="直線コネクタ 988">
                  <a:extLst>
                    <a:ext uri="{FF2B5EF4-FFF2-40B4-BE49-F238E27FC236}">
                      <a16:creationId xmlns:a16="http://schemas.microsoft.com/office/drawing/2014/main" id="{6B639CE4-CC4B-9343-97E8-9C39FB22E2C0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8" name="直線コネクタ 989">
                  <a:extLst>
                    <a:ext uri="{FF2B5EF4-FFF2-40B4-BE49-F238E27FC236}">
                      <a16:creationId xmlns:a16="http://schemas.microsoft.com/office/drawing/2014/main" id="{E450F81F-E893-9D4D-A074-64B154DF7CBA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18" name="図形グループ 969">
                <a:extLst>
                  <a:ext uri="{FF2B5EF4-FFF2-40B4-BE49-F238E27FC236}">
                    <a16:creationId xmlns:a16="http://schemas.microsoft.com/office/drawing/2014/main" id="{F764AA16-C6D6-8A49-9BA6-676D7CE42C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888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19" name="正方形/長方形 970">
                  <a:extLst>
                    <a:ext uri="{FF2B5EF4-FFF2-40B4-BE49-F238E27FC236}">
                      <a16:creationId xmlns:a16="http://schemas.microsoft.com/office/drawing/2014/main" id="{A7B9C786-1560-B741-9F8F-0DE8C9AA92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20" name="直線コネクタ 971">
                  <a:extLst>
                    <a:ext uri="{FF2B5EF4-FFF2-40B4-BE49-F238E27FC236}">
                      <a16:creationId xmlns:a16="http://schemas.microsoft.com/office/drawing/2014/main" id="{BE5F4D43-3732-1E42-B058-CF65922F0AA6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1" name="直線コネクタ 972">
                  <a:extLst>
                    <a:ext uri="{FF2B5EF4-FFF2-40B4-BE49-F238E27FC236}">
                      <a16:creationId xmlns:a16="http://schemas.microsoft.com/office/drawing/2014/main" id="{301C1545-744E-F346-B7E1-227920EB96CC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2" name="直線コネクタ 973">
                  <a:extLst>
                    <a:ext uri="{FF2B5EF4-FFF2-40B4-BE49-F238E27FC236}">
                      <a16:creationId xmlns:a16="http://schemas.microsoft.com/office/drawing/2014/main" id="{AEE2BF91-74DD-E344-AF60-A00A45886583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3" name="直線コネクタ 974">
                  <a:extLst>
                    <a:ext uri="{FF2B5EF4-FFF2-40B4-BE49-F238E27FC236}">
                      <a16:creationId xmlns:a16="http://schemas.microsoft.com/office/drawing/2014/main" id="{7845C8C2-1385-8642-A031-2E2BA51EB72A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4" name="直線コネクタ 975">
                  <a:extLst>
                    <a:ext uri="{FF2B5EF4-FFF2-40B4-BE49-F238E27FC236}">
                      <a16:creationId xmlns:a16="http://schemas.microsoft.com/office/drawing/2014/main" id="{96059595-2EE7-D640-91A4-802FA236B7D0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5" name="直線コネクタ 976">
                  <a:extLst>
                    <a:ext uri="{FF2B5EF4-FFF2-40B4-BE49-F238E27FC236}">
                      <a16:creationId xmlns:a16="http://schemas.microsoft.com/office/drawing/2014/main" id="{D8076DFC-9E3D-1648-9671-0F671BB2E64D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6" name="直線コネクタ 977">
                  <a:extLst>
                    <a:ext uri="{FF2B5EF4-FFF2-40B4-BE49-F238E27FC236}">
                      <a16:creationId xmlns:a16="http://schemas.microsoft.com/office/drawing/2014/main" id="{1512E538-47A2-6D42-9E4E-1225B3AACC58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7" name="直線コネクタ 978">
                  <a:extLst>
                    <a:ext uri="{FF2B5EF4-FFF2-40B4-BE49-F238E27FC236}">
                      <a16:creationId xmlns:a16="http://schemas.microsoft.com/office/drawing/2014/main" id="{3354B216-A7C6-C645-A994-47BA02305D05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8" name="直線コネクタ 979">
                  <a:extLst>
                    <a:ext uri="{FF2B5EF4-FFF2-40B4-BE49-F238E27FC236}">
                      <a16:creationId xmlns:a16="http://schemas.microsoft.com/office/drawing/2014/main" id="{0BBE2508-FE56-C749-AC3A-7E0F7C16F23E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grpSp>
        <p:nvGrpSpPr>
          <p:cNvPr id="624" name="図形グループ 1">
            <a:extLst>
              <a:ext uri="{FF2B5EF4-FFF2-40B4-BE49-F238E27FC236}">
                <a16:creationId xmlns:a16="http://schemas.microsoft.com/office/drawing/2014/main" id="{039CBD7E-7ED9-8146-9D71-BA92B92CE5A9}"/>
              </a:ext>
            </a:extLst>
          </p:cNvPr>
          <p:cNvGrpSpPr/>
          <p:nvPr/>
        </p:nvGrpSpPr>
        <p:grpSpPr>
          <a:xfrm>
            <a:off x="2361849" y="1301144"/>
            <a:ext cx="3216764" cy="797616"/>
            <a:chOff x="3683421" y="1343918"/>
            <a:chExt cx="2700087" cy="598212"/>
          </a:xfrm>
        </p:grpSpPr>
        <p:grpSp>
          <p:nvGrpSpPr>
            <p:cNvPr id="625" name="図形グループ 849">
              <a:extLst>
                <a:ext uri="{FF2B5EF4-FFF2-40B4-BE49-F238E27FC236}">
                  <a16:creationId xmlns:a16="http://schemas.microsoft.com/office/drawing/2014/main" id="{E10C01CC-2EBA-1A4E-B755-0F5939C1F0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421" y="1343918"/>
              <a:ext cx="2700087" cy="299106"/>
              <a:chOff x="683663" y="3600000"/>
              <a:chExt cx="9749388" cy="1080000"/>
            </a:xfrm>
          </p:grpSpPr>
          <p:grpSp>
            <p:nvGrpSpPr>
              <p:cNvPr id="682" name="図形グループ 802">
                <a:extLst>
                  <a:ext uri="{FF2B5EF4-FFF2-40B4-BE49-F238E27FC236}">
                    <a16:creationId xmlns:a16="http://schemas.microsoft.com/office/drawing/2014/main" id="{1BE1DEC4-0D05-4F43-9446-D6F2C96462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3663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727" name="正方形/長方形 68">
                  <a:extLst>
                    <a:ext uri="{FF2B5EF4-FFF2-40B4-BE49-F238E27FC236}">
                      <a16:creationId xmlns:a16="http://schemas.microsoft.com/office/drawing/2014/main" id="{26A9D650-C73B-A447-84A7-32D8E2EAE9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728" name="直線コネクタ 70">
                  <a:extLst>
                    <a:ext uri="{FF2B5EF4-FFF2-40B4-BE49-F238E27FC236}">
                      <a16:creationId xmlns:a16="http://schemas.microsoft.com/office/drawing/2014/main" id="{138DF0F9-5F10-C14B-A1D0-8C88768DFB48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9" name="直線コネクタ 72">
                  <a:extLst>
                    <a:ext uri="{FF2B5EF4-FFF2-40B4-BE49-F238E27FC236}">
                      <a16:creationId xmlns:a16="http://schemas.microsoft.com/office/drawing/2014/main" id="{0FAC2D73-68F8-0A4B-BCF5-2517FBBE4DB6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30" name="直線コネクタ 74">
                  <a:extLst>
                    <a:ext uri="{FF2B5EF4-FFF2-40B4-BE49-F238E27FC236}">
                      <a16:creationId xmlns:a16="http://schemas.microsoft.com/office/drawing/2014/main" id="{42F853E9-28ED-AF43-B711-BE981C7C2D5C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31" name="直線コネクタ 76">
                  <a:extLst>
                    <a:ext uri="{FF2B5EF4-FFF2-40B4-BE49-F238E27FC236}">
                      <a16:creationId xmlns:a16="http://schemas.microsoft.com/office/drawing/2014/main" id="{CC1B0D6E-B32F-BE4A-BBEC-F6D5A91246AD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32" name="直線コネクタ 78">
                  <a:extLst>
                    <a:ext uri="{FF2B5EF4-FFF2-40B4-BE49-F238E27FC236}">
                      <a16:creationId xmlns:a16="http://schemas.microsoft.com/office/drawing/2014/main" id="{47F4A358-1AE6-944F-B178-C156282663E4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33" name="直線コネクタ 80">
                  <a:extLst>
                    <a:ext uri="{FF2B5EF4-FFF2-40B4-BE49-F238E27FC236}">
                      <a16:creationId xmlns:a16="http://schemas.microsoft.com/office/drawing/2014/main" id="{49F21802-0A08-D84E-A0C4-53DE7294AB8A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34" name="直線コネクタ 82">
                  <a:extLst>
                    <a:ext uri="{FF2B5EF4-FFF2-40B4-BE49-F238E27FC236}">
                      <a16:creationId xmlns:a16="http://schemas.microsoft.com/office/drawing/2014/main" id="{9B63738C-680B-E24F-9441-89D6CE0C146E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35" name="直線コネクタ 84">
                  <a:extLst>
                    <a:ext uri="{FF2B5EF4-FFF2-40B4-BE49-F238E27FC236}">
                      <a16:creationId xmlns:a16="http://schemas.microsoft.com/office/drawing/2014/main" id="{C17D8927-75E8-2242-8539-0CD1F425A6F2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36" name="直線コネクタ 86">
                  <a:extLst>
                    <a:ext uri="{FF2B5EF4-FFF2-40B4-BE49-F238E27FC236}">
                      <a16:creationId xmlns:a16="http://schemas.microsoft.com/office/drawing/2014/main" id="{A97CC957-46E4-1046-845F-B994B01EEFE9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83" name="図形グループ 803">
                <a:extLst>
                  <a:ext uri="{FF2B5EF4-FFF2-40B4-BE49-F238E27FC236}">
                    <a16:creationId xmlns:a16="http://schemas.microsoft.com/office/drawing/2014/main" id="{C87632BA-3793-3F41-A176-46107901485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352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717" name="正方形/長方形 804">
                  <a:extLst>
                    <a:ext uri="{FF2B5EF4-FFF2-40B4-BE49-F238E27FC236}">
                      <a16:creationId xmlns:a16="http://schemas.microsoft.com/office/drawing/2014/main" id="{C7CFA3FE-4BB3-1D4E-A7B9-14587F40E9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718" name="直線コネクタ 805">
                  <a:extLst>
                    <a:ext uri="{FF2B5EF4-FFF2-40B4-BE49-F238E27FC236}">
                      <a16:creationId xmlns:a16="http://schemas.microsoft.com/office/drawing/2014/main" id="{5CEE1ED1-E3D7-7145-86B9-9279415D375F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9" name="直線コネクタ 806">
                  <a:extLst>
                    <a:ext uri="{FF2B5EF4-FFF2-40B4-BE49-F238E27FC236}">
                      <a16:creationId xmlns:a16="http://schemas.microsoft.com/office/drawing/2014/main" id="{79AA51A1-A64D-A243-8E3F-F8F9B7B8C0C1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0" name="直線コネクタ 807">
                  <a:extLst>
                    <a:ext uri="{FF2B5EF4-FFF2-40B4-BE49-F238E27FC236}">
                      <a16:creationId xmlns:a16="http://schemas.microsoft.com/office/drawing/2014/main" id="{344DF137-3E04-AF47-AE9C-DD3D9B7C4EE5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1" name="直線コネクタ 808">
                  <a:extLst>
                    <a:ext uri="{FF2B5EF4-FFF2-40B4-BE49-F238E27FC236}">
                      <a16:creationId xmlns:a16="http://schemas.microsoft.com/office/drawing/2014/main" id="{5FB1C060-F527-DB4E-BA68-405D73747106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2" name="直線コネクタ 809">
                  <a:extLst>
                    <a:ext uri="{FF2B5EF4-FFF2-40B4-BE49-F238E27FC236}">
                      <a16:creationId xmlns:a16="http://schemas.microsoft.com/office/drawing/2014/main" id="{8C5960DC-E794-6842-9EDE-62DCA756CA7C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3" name="直線コネクタ 810">
                  <a:extLst>
                    <a:ext uri="{FF2B5EF4-FFF2-40B4-BE49-F238E27FC236}">
                      <a16:creationId xmlns:a16="http://schemas.microsoft.com/office/drawing/2014/main" id="{7C7C2DD1-AE43-3E45-927F-D438AA7AC4FE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4" name="直線コネクタ 811">
                  <a:extLst>
                    <a:ext uri="{FF2B5EF4-FFF2-40B4-BE49-F238E27FC236}">
                      <a16:creationId xmlns:a16="http://schemas.microsoft.com/office/drawing/2014/main" id="{03D70634-9728-1241-BB7E-98253E86A261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5" name="直線コネクタ 812">
                  <a:extLst>
                    <a:ext uri="{FF2B5EF4-FFF2-40B4-BE49-F238E27FC236}">
                      <a16:creationId xmlns:a16="http://schemas.microsoft.com/office/drawing/2014/main" id="{3A48B65A-C96F-4B41-9F8D-682309D556B8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6" name="直線コネクタ 813">
                  <a:extLst>
                    <a:ext uri="{FF2B5EF4-FFF2-40B4-BE49-F238E27FC236}">
                      <a16:creationId xmlns:a16="http://schemas.microsoft.com/office/drawing/2014/main" id="{53990413-9D20-B049-AB97-29AAF0C7814F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84" name="図形グループ 816">
                <a:extLst>
                  <a:ext uri="{FF2B5EF4-FFF2-40B4-BE49-F238E27FC236}">
                    <a16:creationId xmlns:a16="http://schemas.microsoft.com/office/drawing/2014/main" id="{1B8E8C98-9F32-C043-B8EC-DBD0BED32D2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864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707" name="正方形/長方形 828">
                  <a:extLst>
                    <a:ext uri="{FF2B5EF4-FFF2-40B4-BE49-F238E27FC236}">
                      <a16:creationId xmlns:a16="http://schemas.microsoft.com/office/drawing/2014/main" id="{D4205A43-FB62-5C46-806F-A226634B7F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708" name="直線コネクタ 829">
                  <a:extLst>
                    <a:ext uri="{FF2B5EF4-FFF2-40B4-BE49-F238E27FC236}">
                      <a16:creationId xmlns:a16="http://schemas.microsoft.com/office/drawing/2014/main" id="{418DD3B0-53F5-8348-93C7-25F19E1EB26F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9" name="直線コネクタ 830">
                  <a:extLst>
                    <a:ext uri="{FF2B5EF4-FFF2-40B4-BE49-F238E27FC236}">
                      <a16:creationId xmlns:a16="http://schemas.microsoft.com/office/drawing/2014/main" id="{CCAFBA89-4B61-4A45-82AA-4835EF5EF76C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0" name="直線コネクタ 831">
                  <a:extLst>
                    <a:ext uri="{FF2B5EF4-FFF2-40B4-BE49-F238E27FC236}">
                      <a16:creationId xmlns:a16="http://schemas.microsoft.com/office/drawing/2014/main" id="{2CDEC5C5-0F9A-3E49-A2D0-97AB24294034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1" name="直線コネクタ 832">
                  <a:extLst>
                    <a:ext uri="{FF2B5EF4-FFF2-40B4-BE49-F238E27FC236}">
                      <a16:creationId xmlns:a16="http://schemas.microsoft.com/office/drawing/2014/main" id="{94EFD63D-52E1-344D-BF1A-7546A9C4C570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2" name="直線コネクタ 833">
                  <a:extLst>
                    <a:ext uri="{FF2B5EF4-FFF2-40B4-BE49-F238E27FC236}">
                      <a16:creationId xmlns:a16="http://schemas.microsoft.com/office/drawing/2014/main" id="{B96512B2-6CF2-3943-A38E-DD37DCEA41A9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3" name="直線コネクタ 834">
                  <a:extLst>
                    <a:ext uri="{FF2B5EF4-FFF2-40B4-BE49-F238E27FC236}">
                      <a16:creationId xmlns:a16="http://schemas.microsoft.com/office/drawing/2014/main" id="{910A8A8D-0B0D-7F41-BCAC-484DB2170DF3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4" name="直線コネクタ 835">
                  <a:extLst>
                    <a:ext uri="{FF2B5EF4-FFF2-40B4-BE49-F238E27FC236}">
                      <a16:creationId xmlns:a16="http://schemas.microsoft.com/office/drawing/2014/main" id="{A2ADA09A-57CC-0F4E-81C1-C6270F7DF128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5" name="直線コネクタ 836">
                  <a:extLst>
                    <a:ext uri="{FF2B5EF4-FFF2-40B4-BE49-F238E27FC236}">
                      <a16:creationId xmlns:a16="http://schemas.microsoft.com/office/drawing/2014/main" id="{A4512B11-944D-5A41-AF62-9194A3AA4535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6" name="直線コネクタ 837">
                  <a:extLst>
                    <a:ext uri="{FF2B5EF4-FFF2-40B4-BE49-F238E27FC236}">
                      <a16:creationId xmlns:a16="http://schemas.microsoft.com/office/drawing/2014/main" id="{D9482A77-F4B6-8745-A286-6B4E2E428D9A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85" name="図形グループ 817">
                <a:extLst>
                  <a:ext uri="{FF2B5EF4-FFF2-40B4-BE49-F238E27FC236}">
                    <a16:creationId xmlns:a16="http://schemas.microsoft.com/office/drawing/2014/main" id="{1F704025-A33B-F24D-A8DC-DCE697426C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37937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97" name="正方形/長方形 818">
                  <a:extLst>
                    <a:ext uri="{FF2B5EF4-FFF2-40B4-BE49-F238E27FC236}">
                      <a16:creationId xmlns:a16="http://schemas.microsoft.com/office/drawing/2014/main" id="{890410D9-4E37-694D-B964-0F39FBCAFB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98" name="直線コネクタ 819">
                  <a:extLst>
                    <a:ext uri="{FF2B5EF4-FFF2-40B4-BE49-F238E27FC236}">
                      <a16:creationId xmlns:a16="http://schemas.microsoft.com/office/drawing/2014/main" id="{A841CFCE-BC9C-4F4E-BA20-32836201BF39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9" name="直線コネクタ 820">
                  <a:extLst>
                    <a:ext uri="{FF2B5EF4-FFF2-40B4-BE49-F238E27FC236}">
                      <a16:creationId xmlns:a16="http://schemas.microsoft.com/office/drawing/2014/main" id="{BC8C285D-11D7-8644-9BDD-BB32FF505541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0" name="直線コネクタ 821">
                  <a:extLst>
                    <a:ext uri="{FF2B5EF4-FFF2-40B4-BE49-F238E27FC236}">
                      <a16:creationId xmlns:a16="http://schemas.microsoft.com/office/drawing/2014/main" id="{F98ECE17-84B0-6E4C-9A48-C900157C3328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1" name="直線コネクタ 822">
                  <a:extLst>
                    <a:ext uri="{FF2B5EF4-FFF2-40B4-BE49-F238E27FC236}">
                      <a16:creationId xmlns:a16="http://schemas.microsoft.com/office/drawing/2014/main" id="{36775EB9-374C-1F4A-AFE6-76C514729BAD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2" name="直線コネクタ 823">
                  <a:extLst>
                    <a:ext uri="{FF2B5EF4-FFF2-40B4-BE49-F238E27FC236}">
                      <a16:creationId xmlns:a16="http://schemas.microsoft.com/office/drawing/2014/main" id="{B455EB28-2643-B04D-A141-1862800689C2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3" name="直線コネクタ 824">
                  <a:extLst>
                    <a:ext uri="{FF2B5EF4-FFF2-40B4-BE49-F238E27FC236}">
                      <a16:creationId xmlns:a16="http://schemas.microsoft.com/office/drawing/2014/main" id="{53831137-8CD1-AD40-A06E-3AC4A84ECE72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4" name="直線コネクタ 825">
                  <a:extLst>
                    <a:ext uri="{FF2B5EF4-FFF2-40B4-BE49-F238E27FC236}">
                      <a16:creationId xmlns:a16="http://schemas.microsoft.com/office/drawing/2014/main" id="{CEEFB485-DABF-FB41-96DB-5643DAB79FB7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5" name="直線コネクタ 826">
                  <a:extLst>
                    <a:ext uri="{FF2B5EF4-FFF2-40B4-BE49-F238E27FC236}">
                      <a16:creationId xmlns:a16="http://schemas.microsoft.com/office/drawing/2014/main" id="{9521136B-6885-0D44-A87E-AE987C2C26DE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6" name="直線コネクタ 827">
                  <a:extLst>
                    <a:ext uri="{FF2B5EF4-FFF2-40B4-BE49-F238E27FC236}">
                      <a16:creationId xmlns:a16="http://schemas.microsoft.com/office/drawing/2014/main" id="{8EBF8A15-DCBC-7A4E-AC46-E1BF56A89ADE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86" name="図形グループ 838">
                <a:extLst>
                  <a:ext uri="{FF2B5EF4-FFF2-40B4-BE49-F238E27FC236}">
                    <a16:creationId xmlns:a16="http://schemas.microsoft.com/office/drawing/2014/main" id="{AFE1D011-5E2E-5A43-B5F4-EC033D8B70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888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87" name="正方形/長方形 839">
                  <a:extLst>
                    <a:ext uri="{FF2B5EF4-FFF2-40B4-BE49-F238E27FC236}">
                      <a16:creationId xmlns:a16="http://schemas.microsoft.com/office/drawing/2014/main" id="{D40CCC33-07F3-B545-8B5D-E87FF53D6D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88" name="直線コネクタ 840">
                  <a:extLst>
                    <a:ext uri="{FF2B5EF4-FFF2-40B4-BE49-F238E27FC236}">
                      <a16:creationId xmlns:a16="http://schemas.microsoft.com/office/drawing/2014/main" id="{38499DFE-EB20-DC4E-ACDE-B29D9B4F74EF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89" name="直線コネクタ 841">
                  <a:extLst>
                    <a:ext uri="{FF2B5EF4-FFF2-40B4-BE49-F238E27FC236}">
                      <a16:creationId xmlns:a16="http://schemas.microsoft.com/office/drawing/2014/main" id="{C0E8073C-E8F1-F843-9C51-761A3529F54E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0" name="直線コネクタ 842">
                  <a:extLst>
                    <a:ext uri="{FF2B5EF4-FFF2-40B4-BE49-F238E27FC236}">
                      <a16:creationId xmlns:a16="http://schemas.microsoft.com/office/drawing/2014/main" id="{7F561CB6-289A-6F49-8F2B-88D1E00B0988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1" name="直線コネクタ 843">
                  <a:extLst>
                    <a:ext uri="{FF2B5EF4-FFF2-40B4-BE49-F238E27FC236}">
                      <a16:creationId xmlns:a16="http://schemas.microsoft.com/office/drawing/2014/main" id="{C3629B32-8232-DF4B-9475-795195CDF0F6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2" name="直線コネクタ 844">
                  <a:extLst>
                    <a:ext uri="{FF2B5EF4-FFF2-40B4-BE49-F238E27FC236}">
                      <a16:creationId xmlns:a16="http://schemas.microsoft.com/office/drawing/2014/main" id="{177A655C-0415-D047-8F64-CB7BB9173020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3" name="直線コネクタ 845">
                  <a:extLst>
                    <a:ext uri="{FF2B5EF4-FFF2-40B4-BE49-F238E27FC236}">
                      <a16:creationId xmlns:a16="http://schemas.microsoft.com/office/drawing/2014/main" id="{E03571F6-0659-4B4C-B7BE-9155603D9674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4" name="直線コネクタ 846">
                  <a:extLst>
                    <a:ext uri="{FF2B5EF4-FFF2-40B4-BE49-F238E27FC236}">
                      <a16:creationId xmlns:a16="http://schemas.microsoft.com/office/drawing/2014/main" id="{AC164295-6C52-8341-9C9A-0170AC35A33B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5" name="直線コネクタ 847">
                  <a:extLst>
                    <a:ext uri="{FF2B5EF4-FFF2-40B4-BE49-F238E27FC236}">
                      <a16:creationId xmlns:a16="http://schemas.microsoft.com/office/drawing/2014/main" id="{4041B874-2239-0342-BFBD-BD1222C11039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6" name="直線コネクタ 848">
                  <a:extLst>
                    <a:ext uri="{FF2B5EF4-FFF2-40B4-BE49-F238E27FC236}">
                      <a16:creationId xmlns:a16="http://schemas.microsoft.com/office/drawing/2014/main" id="{D0DEBDB5-D682-4A41-8FD8-2581AE743599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626" name="図形グループ 908">
              <a:extLst>
                <a:ext uri="{FF2B5EF4-FFF2-40B4-BE49-F238E27FC236}">
                  <a16:creationId xmlns:a16="http://schemas.microsoft.com/office/drawing/2014/main" id="{8866E462-5C77-6E48-96CC-0965FD8D7D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421" y="1643024"/>
              <a:ext cx="2700087" cy="299106"/>
              <a:chOff x="683663" y="3600000"/>
              <a:chExt cx="9749388" cy="1080000"/>
            </a:xfrm>
          </p:grpSpPr>
          <p:grpSp>
            <p:nvGrpSpPr>
              <p:cNvPr id="627" name="図形グループ 965">
                <a:extLst>
                  <a:ext uri="{FF2B5EF4-FFF2-40B4-BE49-F238E27FC236}">
                    <a16:creationId xmlns:a16="http://schemas.microsoft.com/office/drawing/2014/main" id="{02E08191-F817-9E47-B48E-0E652FA8E9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3663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72" name="正方形/長方形 1010">
                  <a:extLst>
                    <a:ext uri="{FF2B5EF4-FFF2-40B4-BE49-F238E27FC236}">
                      <a16:creationId xmlns:a16="http://schemas.microsoft.com/office/drawing/2014/main" id="{818CC648-E3E2-5C43-A316-3E817247EA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73" name="直線コネクタ 1011">
                  <a:extLst>
                    <a:ext uri="{FF2B5EF4-FFF2-40B4-BE49-F238E27FC236}">
                      <a16:creationId xmlns:a16="http://schemas.microsoft.com/office/drawing/2014/main" id="{1004713C-B315-5F45-A06B-3C0F6FC75A68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4" name="直線コネクタ 1012">
                  <a:extLst>
                    <a:ext uri="{FF2B5EF4-FFF2-40B4-BE49-F238E27FC236}">
                      <a16:creationId xmlns:a16="http://schemas.microsoft.com/office/drawing/2014/main" id="{9895D320-BCFB-604D-93E4-3343AED3ADC5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5" name="直線コネクタ 1013">
                  <a:extLst>
                    <a:ext uri="{FF2B5EF4-FFF2-40B4-BE49-F238E27FC236}">
                      <a16:creationId xmlns:a16="http://schemas.microsoft.com/office/drawing/2014/main" id="{7A598A43-B586-914A-AFAA-27DB346A97A3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6" name="直線コネクタ 1014">
                  <a:extLst>
                    <a:ext uri="{FF2B5EF4-FFF2-40B4-BE49-F238E27FC236}">
                      <a16:creationId xmlns:a16="http://schemas.microsoft.com/office/drawing/2014/main" id="{F27D97A1-430C-3544-8454-60095B78F9B7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7" name="直線コネクタ 1015">
                  <a:extLst>
                    <a:ext uri="{FF2B5EF4-FFF2-40B4-BE49-F238E27FC236}">
                      <a16:creationId xmlns:a16="http://schemas.microsoft.com/office/drawing/2014/main" id="{75B733EC-B29F-C54E-B5E3-FBA14A7F8C93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8" name="直線コネクタ 1016">
                  <a:extLst>
                    <a:ext uri="{FF2B5EF4-FFF2-40B4-BE49-F238E27FC236}">
                      <a16:creationId xmlns:a16="http://schemas.microsoft.com/office/drawing/2014/main" id="{7D87ACAB-313C-0340-BFB5-6D869C293823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9" name="直線コネクタ 1017">
                  <a:extLst>
                    <a:ext uri="{FF2B5EF4-FFF2-40B4-BE49-F238E27FC236}">
                      <a16:creationId xmlns:a16="http://schemas.microsoft.com/office/drawing/2014/main" id="{02B5C094-DF74-AB49-95A9-86789F382991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80" name="直線コネクタ 1018">
                  <a:extLst>
                    <a:ext uri="{FF2B5EF4-FFF2-40B4-BE49-F238E27FC236}">
                      <a16:creationId xmlns:a16="http://schemas.microsoft.com/office/drawing/2014/main" id="{60A5D3E4-ADAF-0441-B805-886A546EE5EF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81" name="直線コネクタ 1019">
                  <a:extLst>
                    <a:ext uri="{FF2B5EF4-FFF2-40B4-BE49-F238E27FC236}">
                      <a16:creationId xmlns:a16="http://schemas.microsoft.com/office/drawing/2014/main" id="{F001F825-C04E-3C48-8FB7-4F02AADA57B2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28" name="図形グループ 966">
                <a:extLst>
                  <a:ext uri="{FF2B5EF4-FFF2-40B4-BE49-F238E27FC236}">
                    <a16:creationId xmlns:a16="http://schemas.microsoft.com/office/drawing/2014/main" id="{A89070D6-38AA-5948-B83E-28D24FA519F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352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62" name="正方形/長方形 1000">
                  <a:extLst>
                    <a:ext uri="{FF2B5EF4-FFF2-40B4-BE49-F238E27FC236}">
                      <a16:creationId xmlns:a16="http://schemas.microsoft.com/office/drawing/2014/main" id="{66C4F55F-58C7-D245-B422-B197A17DC3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63" name="直線コネクタ 1001">
                  <a:extLst>
                    <a:ext uri="{FF2B5EF4-FFF2-40B4-BE49-F238E27FC236}">
                      <a16:creationId xmlns:a16="http://schemas.microsoft.com/office/drawing/2014/main" id="{8E31C59E-D753-E74B-A51F-AE522F2813AD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4" name="直線コネクタ 1002">
                  <a:extLst>
                    <a:ext uri="{FF2B5EF4-FFF2-40B4-BE49-F238E27FC236}">
                      <a16:creationId xmlns:a16="http://schemas.microsoft.com/office/drawing/2014/main" id="{D3D79BC6-C576-2648-8E84-123D0AB94CC1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5" name="直線コネクタ 1003">
                  <a:extLst>
                    <a:ext uri="{FF2B5EF4-FFF2-40B4-BE49-F238E27FC236}">
                      <a16:creationId xmlns:a16="http://schemas.microsoft.com/office/drawing/2014/main" id="{74215E70-00C2-D84C-AE79-41662D782042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6" name="直線コネクタ 1004">
                  <a:extLst>
                    <a:ext uri="{FF2B5EF4-FFF2-40B4-BE49-F238E27FC236}">
                      <a16:creationId xmlns:a16="http://schemas.microsoft.com/office/drawing/2014/main" id="{69A83302-D726-1642-817A-997560349D70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7" name="直線コネクタ 1005">
                  <a:extLst>
                    <a:ext uri="{FF2B5EF4-FFF2-40B4-BE49-F238E27FC236}">
                      <a16:creationId xmlns:a16="http://schemas.microsoft.com/office/drawing/2014/main" id="{67AF45A3-2AE3-6F4A-BCEB-BD9B1A0B6D29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8" name="直線コネクタ 1006">
                  <a:extLst>
                    <a:ext uri="{FF2B5EF4-FFF2-40B4-BE49-F238E27FC236}">
                      <a16:creationId xmlns:a16="http://schemas.microsoft.com/office/drawing/2014/main" id="{76A82510-9BAB-8640-B1C1-44F12D917782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9" name="直線コネクタ 1007">
                  <a:extLst>
                    <a:ext uri="{FF2B5EF4-FFF2-40B4-BE49-F238E27FC236}">
                      <a16:creationId xmlns:a16="http://schemas.microsoft.com/office/drawing/2014/main" id="{DF9BC061-9B81-4E4A-96DD-494CEA9F47CB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0" name="直線コネクタ 1008">
                  <a:extLst>
                    <a:ext uri="{FF2B5EF4-FFF2-40B4-BE49-F238E27FC236}">
                      <a16:creationId xmlns:a16="http://schemas.microsoft.com/office/drawing/2014/main" id="{E221D9FF-1406-944B-B71D-0A245A2F4FD8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1" name="直線コネクタ 1009">
                  <a:extLst>
                    <a:ext uri="{FF2B5EF4-FFF2-40B4-BE49-F238E27FC236}">
                      <a16:creationId xmlns:a16="http://schemas.microsoft.com/office/drawing/2014/main" id="{7550EC58-0718-AD4D-97C9-368FC06F9A7E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29" name="図形グループ 967">
                <a:extLst>
                  <a:ext uri="{FF2B5EF4-FFF2-40B4-BE49-F238E27FC236}">
                    <a16:creationId xmlns:a16="http://schemas.microsoft.com/office/drawing/2014/main" id="{EE053E5D-646B-BA4A-8F54-2FA80046BC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864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52" name="正方形/長方形 990">
                  <a:extLst>
                    <a:ext uri="{FF2B5EF4-FFF2-40B4-BE49-F238E27FC236}">
                      <a16:creationId xmlns:a16="http://schemas.microsoft.com/office/drawing/2014/main" id="{93ABDE11-5E94-074F-80A3-C965D7AF20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53" name="直線コネクタ 991">
                  <a:extLst>
                    <a:ext uri="{FF2B5EF4-FFF2-40B4-BE49-F238E27FC236}">
                      <a16:creationId xmlns:a16="http://schemas.microsoft.com/office/drawing/2014/main" id="{4CF1420A-1094-F14F-8DB9-AC1E5555F291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4" name="直線コネクタ 992">
                  <a:extLst>
                    <a:ext uri="{FF2B5EF4-FFF2-40B4-BE49-F238E27FC236}">
                      <a16:creationId xmlns:a16="http://schemas.microsoft.com/office/drawing/2014/main" id="{C95A33B0-A217-BD45-958E-72886F85AC5C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5" name="直線コネクタ 993">
                  <a:extLst>
                    <a:ext uri="{FF2B5EF4-FFF2-40B4-BE49-F238E27FC236}">
                      <a16:creationId xmlns:a16="http://schemas.microsoft.com/office/drawing/2014/main" id="{B179BE97-5FB0-6C40-A696-132AE65CB979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6" name="直線コネクタ 994">
                  <a:extLst>
                    <a:ext uri="{FF2B5EF4-FFF2-40B4-BE49-F238E27FC236}">
                      <a16:creationId xmlns:a16="http://schemas.microsoft.com/office/drawing/2014/main" id="{E2CFD801-A3F6-0040-A208-47247D23F85A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7" name="直線コネクタ 995">
                  <a:extLst>
                    <a:ext uri="{FF2B5EF4-FFF2-40B4-BE49-F238E27FC236}">
                      <a16:creationId xmlns:a16="http://schemas.microsoft.com/office/drawing/2014/main" id="{B1186EC1-7856-0841-B921-6C55DD3526AC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8" name="直線コネクタ 996">
                  <a:extLst>
                    <a:ext uri="{FF2B5EF4-FFF2-40B4-BE49-F238E27FC236}">
                      <a16:creationId xmlns:a16="http://schemas.microsoft.com/office/drawing/2014/main" id="{03322724-2797-884B-9F8C-BE61D973FA4A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9" name="直線コネクタ 997">
                  <a:extLst>
                    <a:ext uri="{FF2B5EF4-FFF2-40B4-BE49-F238E27FC236}">
                      <a16:creationId xmlns:a16="http://schemas.microsoft.com/office/drawing/2014/main" id="{FF1D462D-68CB-3E44-B174-A6523891D694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0" name="直線コネクタ 998">
                  <a:extLst>
                    <a:ext uri="{FF2B5EF4-FFF2-40B4-BE49-F238E27FC236}">
                      <a16:creationId xmlns:a16="http://schemas.microsoft.com/office/drawing/2014/main" id="{BFDA7D65-BF38-5E4F-9D1E-EB3A170A28A6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1" name="直線コネクタ 999">
                  <a:extLst>
                    <a:ext uri="{FF2B5EF4-FFF2-40B4-BE49-F238E27FC236}">
                      <a16:creationId xmlns:a16="http://schemas.microsoft.com/office/drawing/2014/main" id="{BD988D71-D943-7240-90E3-9E2AEBE12F68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30" name="図形グループ 968">
                <a:extLst>
                  <a:ext uri="{FF2B5EF4-FFF2-40B4-BE49-F238E27FC236}">
                    <a16:creationId xmlns:a16="http://schemas.microsoft.com/office/drawing/2014/main" id="{28CA0F6A-9C00-F446-AC83-9F26806731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37937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42" name="正方形/長方形 980">
                  <a:extLst>
                    <a:ext uri="{FF2B5EF4-FFF2-40B4-BE49-F238E27FC236}">
                      <a16:creationId xmlns:a16="http://schemas.microsoft.com/office/drawing/2014/main" id="{8FA4B324-DEBE-7047-864C-1B3ABED41A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43" name="直線コネクタ 981">
                  <a:extLst>
                    <a:ext uri="{FF2B5EF4-FFF2-40B4-BE49-F238E27FC236}">
                      <a16:creationId xmlns:a16="http://schemas.microsoft.com/office/drawing/2014/main" id="{7E13B8B6-B723-D246-93E9-AD698030E12A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4" name="直線コネクタ 982">
                  <a:extLst>
                    <a:ext uri="{FF2B5EF4-FFF2-40B4-BE49-F238E27FC236}">
                      <a16:creationId xmlns:a16="http://schemas.microsoft.com/office/drawing/2014/main" id="{5EE34A82-4EB2-8E44-9C0E-80E39EA618A2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5" name="直線コネクタ 983">
                  <a:extLst>
                    <a:ext uri="{FF2B5EF4-FFF2-40B4-BE49-F238E27FC236}">
                      <a16:creationId xmlns:a16="http://schemas.microsoft.com/office/drawing/2014/main" id="{FE0146EE-9721-8C40-AAEE-FA14FD9C0527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6" name="直線コネクタ 984">
                  <a:extLst>
                    <a:ext uri="{FF2B5EF4-FFF2-40B4-BE49-F238E27FC236}">
                      <a16:creationId xmlns:a16="http://schemas.microsoft.com/office/drawing/2014/main" id="{36095C51-95AD-0D45-9BD6-60C8CAB6C845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7" name="直線コネクタ 985">
                  <a:extLst>
                    <a:ext uri="{FF2B5EF4-FFF2-40B4-BE49-F238E27FC236}">
                      <a16:creationId xmlns:a16="http://schemas.microsoft.com/office/drawing/2014/main" id="{5308A35F-F438-F049-B38F-56B03C7B45EF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8" name="直線コネクタ 986">
                  <a:extLst>
                    <a:ext uri="{FF2B5EF4-FFF2-40B4-BE49-F238E27FC236}">
                      <a16:creationId xmlns:a16="http://schemas.microsoft.com/office/drawing/2014/main" id="{663FAF32-FBDA-724C-91C6-E1F9704128F3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9" name="直線コネクタ 987">
                  <a:extLst>
                    <a:ext uri="{FF2B5EF4-FFF2-40B4-BE49-F238E27FC236}">
                      <a16:creationId xmlns:a16="http://schemas.microsoft.com/office/drawing/2014/main" id="{18B4041A-A3A6-2146-BBF2-238D82699DED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0" name="直線コネクタ 988">
                  <a:extLst>
                    <a:ext uri="{FF2B5EF4-FFF2-40B4-BE49-F238E27FC236}">
                      <a16:creationId xmlns:a16="http://schemas.microsoft.com/office/drawing/2014/main" id="{5395AF96-DF65-BC48-BDB2-A31BC3F68002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1" name="直線コネクタ 989">
                  <a:extLst>
                    <a:ext uri="{FF2B5EF4-FFF2-40B4-BE49-F238E27FC236}">
                      <a16:creationId xmlns:a16="http://schemas.microsoft.com/office/drawing/2014/main" id="{85895823-E8AC-424D-829A-2AF13FACC77E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631" name="図形グループ 969">
                <a:extLst>
                  <a:ext uri="{FF2B5EF4-FFF2-40B4-BE49-F238E27FC236}">
                    <a16:creationId xmlns:a16="http://schemas.microsoft.com/office/drawing/2014/main" id="{3B45D4EA-419C-DD49-94E8-BDE779F617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888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632" name="正方形/長方形 970">
                  <a:extLst>
                    <a:ext uri="{FF2B5EF4-FFF2-40B4-BE49-F238E27FC236}">
                      <a16:creationId xmlns:a16="http://schemas.microsoft.com/office/drawing/2014/main" id="{90E4B2FC-CCD5-F843-B8D9-46A9C79C31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633" name="直線コネクタ 971">
                  <a:extLst>
                    <a:ext uri="{FF2B5EF4-FFF2-40B4-BE49-F238E27FC236}">
                      <a16:creationId xmlns:a16="http://schemas.microsoft.com/office/drawing/2014/main" id="{185C10C6-0B78-6847-8BD7-91FE1905E8C2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34" name="直線コネクタ 972">
                  <a:extLst>
                    <a:ext uri="{FF2B5EF4-FFF2-40B4-BE49-F238E27FC236}">
                      <a16:creationId xmlns:a16="http://schemas.microsoft.com/office/drawing/2014/main" id="{967EED50-9A49-3243-8398-1857011FCEBA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35" name="直線コネクタ 973">
                  <a:extLst>
                    <a:ext uri="{FF2B5EF4-FFF2-40B4-BE49-F238E27FC236}">
                      <a16:creationId xmlns:a16="http://schemas.microsoft.com/office/drawing/2014/main" id="{7F6E2050-ABCA-1F43-AF7A-C79669838688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36" name="直線コネクタ 974">
                  <a:extLst>
                    <a:ext uri="{FF2B5EF4-FFF2-40B4-BE49-F238E27FC236}">
                      <a16:creationId xmlns:a16="http://schemas.microsoft.com/office/drawing/2014/main" id="{277291CF-48F0-B242-BBE7-D1F87BBDE3A3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37" name="直線コネクタ 975">
                  <a:extLst>
                    <a:ext uri="{FF2B5EF4-FFF2-40B4-BE49-F238E27FC236}">
                      <a16:creationId xmlns:a16="http://schemas.microsoft.com/office/drawing/2014/main" id="{5B9AF36D-EEDB-514E-BA85-9A2CD6FDFDD1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38" name="直線コネクタ 976">
                  <a:extLst>
                    <a:ext uri="{FF2B5EF4-FFF2-40B4-BE49-F238E27FC236}">
                      <a16:creationId xmlns:a16="http://schemas.microsoft.com/office/drawing/2014/main" id="{0F27111E-FF33-9348-985F-712DD444020E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39" name="直線コネクタ 977">
                  <a:extLst>
                    <a:ext uri="{FF2B5EF4-FFF2-40B4-BE49-F238E27FC236}">
                      <a16:creationId xmlns:a16="http://schemas.microsoft.com/office/drawing/2014/main" id="{0594FAA2-B0B2-DB47-AF63-CE0DF33AEFC3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0" name="直線コネクタ 978">
                  <a:extLst>
                    <a:ext uri="{FF2B5EF4-FFF2-40B4-BE49-F238E27FC236}">
                      <a16:creationId xmlns:a16="http://schemas.microsoft.com/office/drawing/2014/main" id="{7B78EB54-E683-3442-9975-48FBEED89EB1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1" name="直線コネクタ 979">
                  <a:extLst>
                    <a:ext uri="{FF2B5EF4-FFF2-40B4-BE49-F238E27FC236}">
                      <a16:creationId xmlns:a16="http://schemas.microsoft.com/office/drawing/2014/main" id="{8561C2B2-652D-654E-A52C-C97EF70797F8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cxnSp>
        <p:nvCxnSpPr>
          <p:cNvPr id="739" name="直線矢印コネクタ 738">
            <a:extLst>
              <a:ext uri="{FF2B5EF4-FFF2-40B4-BE49-F238E27FC236}">
                <a16:creationId xmlns:a16="http://schemas.microsoft.com/office/drawing/2014/main" id="{D58EFC12-BD68-1B49-A7CB-3E8D524E3859}"/>
              </a:ext>
            </a:extLst>
          </p:cNvPr>
          <p:cNvCxnSpPr>
            <a:cxnSpLocks/>
          </p:cNvCxnSpPr>
          <p:nvPr/>
        </p:nvCxnSpPr>
        <p:spPr>
          <a:xfrm>
            <a:off x="6878749" y="2279873"/>
            <a:ext cx="363347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0" name="テキスト ボックス 739">
            <a:extLst>
              <a:ext uri="{FF2B5EF4-FFF2-40B4-BE49-F238E27FC236}">
                <a16:creationId xmlns:a16="http://schemas.microsoft.com/office/drawing/2014/main" id="{F6A9087C-DF50-A14C-922A-A95DE8420A83}"/>
              </a:ext>
            </a:extLst>
          </p:cNvPr>
          <p:cNvSpPr txBox="1"/>
          <p:nvPr/>
        </p:nvSpPr>
        <p:spPr>
          <a:xfrm>
            <a:off x="8103725" y="2137577"/>
            <a:ext cx="135516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/>
              <a:t>100mm</a:t>
            </a:r>
            <a:endParaRPr lang="ja-JP" altLang="en-US" sz="2400"/>
          </a:p>
        </p:txBody>
      </p:sp>
      <p:grpSp>
        <p:nvGrpSpPr>
          <p:cNvPr id="398" name="図形グループ 1">
            <a:extLst>
              <a:ext uri="{FF2B5EF4-FFF2-40B4-BE49-F238E27FC236}">
                <a16:creationId xmlns:a16="http://schemas.microsoft.com/office/drawing/2014/main" id="{DC29BCF9-8F27-1D41-9980-76569B67B5AE}"/>
              </a:ext>
            </a:extLst>
          </p:cNvPr>
          <p:cNvGrpSpPr/>
          <p:nvPr/>
        </p:nvGrpSpPr>
        <p:grpSpPr>
          <a:xfrm>
            <a:off x="6930939" y="1309315"/>
            <a:ext cx="3600116" cy="797616"/>
            <a:chOff x="3683421" y="1343918"/>
            <a:chExt cx="2700087" cy="598212"/>
          </a:xfrm>
        </p:grpSpPr>
        <p:grpSp>
          <p:nvGrpSpPr>
            <p:cNvPr id="399" name="図形グループ 849">
              <a:extLst>
                <a:ext uri="{FF2B5EF4-FFF2-40B4-BE49-F238E27FC236}">
                  <a16:creationId xmlns:a16="http://schemas.microsoft.com/office/drawing/2014/main" id="{049EE534-CB93-E048-9FA2-A193F32814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421" y="1343918"/>
              <a:ext cx="2700087" cy="299106"/>
              <a:chOff x="683663" y="3600000"/>
              <a:chExt cx="9749388" cy="1080000"/>
            </a:xfrm>
          </p:grpSpPr>
          <p:grpSp>
            <p:nvGrpSpPr>
              <p:cNvPr id="456" name="図形グループ 802">
                <a:extLst>
                  <a:ext uri="{FF2B5EF4-FFF2-40B4-BE49-F238E27FC236}">
                    <a16:creationId xmlns:a16="http://schemas.microsoft.com/office/drawing/2014/main" id="{DE7C2890-0D5B-4A40-A490-67F9B65677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3663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501" name="正方形/長方形 68">
                  <a:extLst>
                    <a:ext uri="{FF2B5EF4-FFF2-40B4-BE49-F238E27FC236}">
                      <a16:creationId xmlns:a16="http://schemas.microsoft.com/office/drawing/2014/main" id="{DC26143C-5203-724B-924B-99A517EAC2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502" name="直線コネクタ 70">
                  <a:extLst>
                    <a:ext uri="{FF2B5EF4-FFF2-40B4-BE49-F238E27FC236}">
                      <a16:creationId xmlns:a16="http://schemas.microsoft.com/office/drawing/2014/main" id="{4E63F775-6F69-904D-B79D-84C74D5488F8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3" name="直線コネクタ 72">
                  <a:extLst>
                    <a:ext uri="{FF2B5EF4-FFF2-40B4-BE49-F238E27FC236}">
                      <a16:creationId xmlns:a16="http://schemas.microsoft.com/office/drawing/2014/main" id="{376C09E7-83F8-AC4E-9524-C9A2E284FC47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4" name="直線コネクタ 74">
                  <a:extLst>
                    <a:ext uri="{FF2B5EF4-FFF2-40B4-BE49-F238E27FC236}">
                      <a16:creationId xmlns:a16="http://schemas.microsoft.com/office/drawing/2014/main" id="{CC6FAD52-389E-924E-A079-07B264D89F54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5" name="直線コネクタ 76">
                  <a:extLst>
                    <a:ext uri="{FF2B5EF4-FFF2-40B4-BE49-F238E27FC236}">
                      <a16:creationId xmlns:a16="http://schemas.microsoft.com/office/drawing/2014/main" id="{659560E1-0F96-DA43-B056-1DE0E1C828AA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6" name="直線コネクタ 78">
                  <a:extLst>
                    <a:ext uri="{FF2B5EF4-FFF2-40B4-BE49-F238E27FC236}">
                      <a16:creationId xmlns:a16="http://schemas.microsoft.com/office/drawing/2014/main" id="{B177FA3F-0E6F-314C-9C05-2C38AC2600BF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7" name="直線コネクタ 80">
                  <a:extLst>
                    <a:ext uri="{FF2B5EF4-FFF2-40B4-BE49-F238E27FC236}">
                      <a16:creationId xmlns:a16="http://schemas.microsoft.com/office/drawing/2014/main" id="{725805F9-1100-D641-8F49-90BEDDADF9D2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8" name="直線コネクタ 82">
                  <a:extLst>
                    <a:ext uri="{FF2B5EF4-FFF2-40B4-BE49-F238E27FC236}">
                      <a16:creationId xmlns:a16="http://schemas.microsoft.com/office/drawing/2014/main" id="{A9CB4E6B-A8B3-5C40-9B3E-862548736D5D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9" name="直線コネクタ 84">
                  <a:extLst>
                    <a:ext uri="{FF2B5EF4-FFF2-40B4-BE49-F238E27FC236}">
                      <a16:creationId xmlns:a16="http://schemas.microsoft.com/office/drawing/2014/main" id="{CE733DF1-D782-9B45-A667-1A01CD27CA1B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10" name="直線コネクタ 86">
                  <a:extLst>
                    <a:ext uri="{FF2B5EF4-FFF2-40B4-BE49-F238E27FC236}">
                      <a16:creationId xmlns:a16="http://schemas.microsoft.com/office/drawing/2014/main" id="{F94766FC-6051-3446-9DD6-A9FCE15A21B6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57" name="図形グループ 803">
                <a:extLst>
                  <a:ext uri="{FF2B5EF4-FFF2-40B4-BE49-F238E27FC236}">
                    <a16:creationId xmlns:a16="http://schemas.microsoft.com/office/drawing/2014/main" id="{CD29DC51-87FC-E948-A3C7-670D42B8CD9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352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91" name="正方形/長方形 804">
                  <a:extLst>
                    <a:ext uri="{FF2B5EF4-FFF2-40B4-BE49-F238E27FC236}">
                      <a16:creationId xmlns:a16="http://schemas.microsoft.com/office/drawing/2014/main" id="{4D006862-14B0-D74B-8AB6-7FE75C6D33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92" name="直線コネクタ 805">
                  <a:extLst>
                    <a:ext uri="{FF2B5EF4-FFF2-40B4-BE49-F238E27FC236}">
                      <a16:creationId xmlns:a16="http://schemas.microsoft.com/office/drawing/2014/main" id="{076F316A-AE98-F245-83DA-F9634F8B1BBD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3" name="直線コネクタ 806">
                  <a:extLst>
                    <a:ext uri="{FF2B5EF4-FFF2-40B4-BE49-F238E27FC236}">
                      <a16:creationId xmlns:a16="http://schemas.microsoft.com/office/drawing/2014/main" id="{F2B43D9F-2689-A443-80DA-11288150F031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4" name="直線コネクタ 807">
                  <a:extLst>
                    <a:ext uri="{FF2B5EF4-FFF2-40B4-BE49-F238E27FC236}">
                      <a16:creationId xmlns:a16="http://schemas.microsoft.com/office/drawing/2014/main" id="{7624A148-5191-C345-8B26-9FEF1CFB7176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5" name="直線コネクタ 808">
                  <a:extLst>
                    <a:ext uri="{FF2B5EF4-FFF2-40B4-BE49-F238E27FC236}">
                      <a16:creationId xmlns:a16="http://schemas.microsoft.com/office/drawing/2014/main" id="{711E7760-0A04-5C42-B7BC-0BB698FA01BA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6" name="直線コネクタ 809">
                  <a:extLst>
                    <a:ext uri="{FF2B5EF4-FFF2-40B4-BE49-F238E27FC236}">
                      <a16:creationId xmlns:a16="http://schemas.microsoft.com/office/drawing/2014/main" id="{A5DD6C33-99D3-6949-AD91-2F556F64C44B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7" name="直線コネクタ 810">
                  <a:extLst>
                    <a:ext uri="{FF2B5EF4-FFF2-40B4-BE49-F238E27FC236}">
                      <a16:creationId xmlns:a16="http://schemas.microsoft.com/office/drawing/2014/main" id="{E5FC9DF7-40AD-244E-97D7-A8B6E308373D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8" name="直線コネクタ 811">
                  <a:extLst>
                    <a:ext uri="{FF2B5EF4-FFF2-40B4-BE49-F238E27FC236}">
                      <a16:creationId xmlns:a16="http://schemas.microsoft.com/office/drawing/2014/main" id="{4E0E6CBF-ACA8-4845-A84B-A3BD64D24053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9" name="直線コネクタ 812">
                  <a:extLst>
                    <a:ext uri="{FF2B5EF4-FFF2-40B4-BE49-F238E27FC236}">
                      <a16:creationId xmlns:a16="http://schemas.microsoft.com/office/drawing/2014/main" id="{F3183246-634D-9A4C-AB65-96895127A8B5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0" name="直線コネクタ 813">
                  <a:extLst>
                    <a:ext uri="{FF2B5EF4-FFF2-40B4-BE49-F238E27FC236}">
                      <a16:creationId xmlns:a16="http://schemas.microsoft.com/office/drawing/2014/main" id="{7A53AA7D-5640-3341-BD32-B8132341F6F0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58" name="図形グループ 816">
                <a:extLst>
                  <a:ext uri="{FF2B5EF4-FFF2-40B4-BE49-F238E27FC236}">
                    <a16:creationId xmlns:a16="http://schemas.microsoft.com/office/drawing/2014/main" id="{AB26B69B-9F3C-CA4F-9351-5D09801A48E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864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81" name="正方形/長方形 828">
                  <a:extLst>
                    <a:ext uri="{FF2B5EF4-FFF2-40B4-BE49-F238E27FC236}">
                      <a16:creationId xmlns:a16="http://schemas.microsoft.com/office/drawing/2014/main" id="{0E3683DE-2C62-644B-8C3B-F09BD99608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82" name="直線コネクタ 829">
                  <a:extLst>
                    <a:ext uri="{FF2B5EF4-FFF2-40B4-BE49-F238E27FC236}">
                      <a16:creationId xmlns:a16="http://schemas.microsoft.com/office/drawing/2014/main" id="{9A1FF971-58E9-4440-8658-4DAA92EB391D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3" name="直線コネクタ 830">
                  <a:extLst>
                    <a:ext uri="{FF2B5EF4-FFF2-40B4-BE49-F238E27FC236}">
                      <a16:creationId xmlns:a16="http://schemas.microsoft.com/office/drawing/2014/main" id="{4C6F2E55-3FA4-2B44-B0DD-7959935C2A0A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4" name="直線コネクタ 831">
                  <a:extLst>
                    <a:ext uri="{FF2B5EF4-FFF2-40B4-BE49-F238E27FC236}">
                      <a16:creationId xmlns:a16="http://schemas.microsoft.com/office/drawing/2014/main" id="{5FBC50B8-1599-DD49-9B8A-F10ADFE4FBAD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5" name="直線コネクタ 832">
                  <a:extLst>
                    <a:ext uri="{FF2B5EF4-FFF2-40B4-BE49-F238E27FC236}">
                      <a16:creationId xmlns:a16="http://schemas.microsoft.com/office/drawing/2014/main" id="{86B8237A-E74D-5E43-BFFF-B35727B6E7F0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6" name="直線コネクタ 833">
                  <a:extLst>
                    <a:ext uri="{FF2B5EF4-FFF2-40B4-BE49-F238E27FC236}">
                      <a16:creationId xmlns:a16="http://schemas.microsoft.com/office/drawing/2014/main" id="{667C2987-4FCF-8B42-AA4E-99091E6F3DCB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7" name="直線コネクタ 834">
                  <a:extLst>
                    <a:ext uri="{FF2B5EF4-FFF2-40B4-BE49-F238E27FC236}">
                      <a16:creationId xmlns:a16="http://schemas.microsoft.com/office/drawing/2014/main" id="{86B59213-AB1F-CF4A-8E44-5B56E226C64A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8" name="直線コネクタ 835">
                  <a:extLst>
                    <a:ext uri="{FF2B5EF4-FFF2-40B4-BE49-F238E27FC236}">
                      <a16:creationId xmlns:a16="http://schemas.microsoft.com/office/drawing/2014/main" id="{F99352B5-96E8-C947-A815-3B439E148571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9" name="直線コネクタ 836">
                  <a:extLst>
                    <a:ext uri="{FF2B5EF4-FFF2-40B4-BE49-F238E27FC236}">
                      <a16:creationId xmlns:a16="http://schemas.microsoft.com/office/drawing/2014/main" id="{99BFBCFF-E794-184E-A295-8479F5ABD7F6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0" name="直線コネクタ 837">
                  <a:extLst>
                    <a:ext uri="{FF2B5EF4-FFF2-40B4-BE49-F238E27FC236}">
                      <a16:creationId xmlns:a16="http://schemas.microsoft.com/office/drawing/2014/main" id="{53358A19-6EE7-8D4A-ADF9-569350E25209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59" name="図形グループ 817">
                <a:extLst>
                  <a:ext uri="{FF2B5EF4-FFF2-40B4-BE49-F238E27FC236}">
                    <a16:creationId xmlns:a16="http://schemas.microsoft.com/office/drawing/2014/main" id="{669A3E52-4BB2-7D49-B62B-8ECD5426DB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37937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71" name="正方形/長方形 818">
                  <a:extLst>
                    <a:ext uri="{FF2B5EF4-FFF2-40B4-BE49-F238E27FC236}">
                      <a16:creationId xmlns:a16="http://schemas.microsoft.com/office/drawing/2014/main" id="{50A7C6BE-E60B-6A49-8723-A554EA41ED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72" name="直線コネクタ 819">
                  <a:extLst>
                    <a:ext uri="{FF2B5EF4-FFF2-40B4-BE49-F238E27FC236}">
                      <a16:creationId xmlns:a16="http://schemas.microsoft.com/office/drawing/2014/main" id="{3B8F2359-F9B5-C243-AD64-E1FD5E812587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3" name="直線コネクタ 820">
                  <a:extLst>
                    <a:ext uri="{FF2B5EF4-FFF2-40B4-BE49-F238E27FC236}">
                      <a16:creationId xmlns:a16="http://schemas.microsoft.com/office/drawing/2014/main" id="{89DCC49B-6BF9-4C42-A326-EF15E7CA5D97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4" name="直線コネクタ 821">
                  <a:extLst>
                    <a:ext uri="{FF2B5EF4-FFF2-40B4-BE49-F238E27FC236}">
                      <a16:creationId xmlns:a16="http://schemas.microsoft.com/office/drawing/2014/main" id="{182F08F9-F8F3-6F4A-8B02-F5FB6C5D2652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5" name="直線コネクタ 822">
                  <a:extLst>
                    <a:ext uri="{FF2B5EF4-FFF2-40B4-BE49-F238E27FC236}">
                      <a16:creationId xmlns:a16="http://schemas.microsoft.com/office/drawing/2014/main" id="{FC48A89B-8761-0D44-B220-7B453AFA884C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6" name="直線コネクタ 823">
                  <a:extLst>
                    <a:ext uri="{FF2B5EF4-FFF2-40B4-BE49-F238E27FC236}">
                      <a16:creationId xmlns:a16="http://schemas.microsoft.com/office/drawing/2014/main" id="{3D9B4E53-8B5F-234D-898D-F56D84E43D91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7" name="直線コネクタ 824">
                  <a:extLst>
                    <a:ext uri="{FF2B5EF4-FFF2-40B4-BE49-F238E27FC236}">
                      <a16:creationId xmlns:a16="http://schemas.microsoft.com/office/drawing/2014/main" id="{896EA121-0715-EE4D-BC27-C94223DCC3CC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8" name="直線コネクタ 825">
                  <a:extLst>
                    <a:ext uri="{FF2B5EF4-FFF2-40B4-BE49-F238E27FC236}">
                      <a16:creationId xmlns:a16="http://schemas.microsoft.com/office/drawing/2014/main" id="{DC77CB80-9DB5-B845-B469-D822BECDE6A6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9" name="直線コネクタ 826">
                  <a:extLst>
                    <a:ext uri="{FF2B5EF4-FFF2-40B4-BE49-F238E27FC236}">
                      <a16:creationId xmlns:a16="http://schemas.microsoft.com/office/drawing/2014/main" id="{5D19EFE8-1244-3441-94D6-F87CCE91FAF5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0" name="直線コネクタ 827">
                  <a:extLst>
                    <a:ext uri="{FF2B5EF4-FFF2-40B4-BE49-F238E27FC236}">
                      <a16:creationId xmlns:a16="http://schemas.microsoft.com/office/drawing/2014/main" id="{669A4F49-5179-744C-84D0-CABE97E14E2F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60" name="図形グループ 838">
                <a:extLst>
                  <a:ext uri="{FF2B5EF4-FFF2-40B4-BE49-F238E27FC236}">
                    <a16:creationId xmlns:a16="http://schemas.microsoft.com/office/drawing/2014/main" id="{C87E763C-8CAD-904C-A201-2EA78A4357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888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61" name="正方形/長方形 839">
                  <a:extLst>
                    <a:ext uri="{FF2B5EF4-FFF2-40B4-BE49-F238E27FC236}">
                      <a16:creationId xmlns:a16="http://schemas.microsoft.com/office/drawing/2014/main" id="{8705E2DC-65AD-F641-BDD1-4D5CB86DC5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62" name="直線コネクタ 840">
                  <a:extLst>
                    <a:ext uri="{FF2B5EF4-FFF2-40B4-BE49-F238E27FC236}">
                      <a16:creationId xmlns:a16="http://schemas.microsoft.com/office/drawing/2014/main" id="{C69621D3-5777-0041-9BDE-E90989E4671C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3" name="直線コネクタ 841">
                  <a:extLst>
                    <a:ext uri="{FF2B5EF4-FFF2-40B4-BE49-F238E27FC236}">
                      <a16:creationId xmlns:a16="http://schemas.microsoft.com/office/drawing/2014/main" id="{093BA542-9645-EA4D-B5D1-E30164094B6C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4" name="直線コネクタ 842">
                  <a:extLst>
                    <a:ext uri="{FF2B5EF4-FFF2-40B4-BE49-F238E27FC236}">
                      <a16:creationId xmlns:a16="http://schemas.microsoft.com/office/drawing/2014/main" id="{B6F9A6A7-4E0B-A545-A984-F73789773488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5" name="直線コネクタ 843">
                  <a:extLst>
                    <a:ext uri="{FF2B5EF4-FFF2-40B4-BE49-F238E27FC236}">
                      <a16:creationId xmlns:a16="http://schemas.microsoft.com/office/drawing/2014/main" id="{5064B4DB-91C9-A445-B839-598813BA4D43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6" name="直線コネクタ 844">
                  <a:extLst>
                    <a:ext uri="{FF2B5EF4-FFF2-40B4-BE49-F238E27FC236}">
                      <a16:creationId xmlns:a16="http://schemas.microsoft.com/office/drawing/2014/main" id="{94F9D743-91DE-DB4C-8CDC-CE765C77C6FD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7" name="直線コネクタ 845">
                  <a:extLst>
                    <a:ext uri="{FF2B5EF4-FFF2-40B4-BE49-F238E27FC236}">
                      <a16:creationId xmlns:a16="http://schemas.microsoft.com/office/drawing/2014/main" id="{91658F44-590C-7B4F-9437-0F9DE743C69D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8" name="直線コネクタ 846">
                  <a:extLst>
                    <a:ext uri="{FF2B5EF4-FFF2-40B4-BE49-F238E27FC236}">
                      <a16:creationId xmlns:a16="http://schemas.microsoft.com/office/drawing/2014/main" id="{B881CF35-EAFF-824C-9D2D-9D4F7BB939D0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9" name="直線コネクタ 847">
                  <a:extLst>
                    <a:ext uri="{FF2B5EF4-FFF2-40B4-BE49-F238E27FC236}">
                      <a16:creationId xmlns:a16="http://schemas.microsoft.com/office/drawing/2014/main" id="{DADE7A4A-B723-C643-8306-3602C9F921EA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0" name="直線コネクタ 848">
                  <a:extLst>
                    <a:ext uri="{FF2B5EF4-FFF2-40B4-BE49-F238E27FC236}">
                      <a16:creationId xmlns:a16="http://schemas.microsoft.com/office/drawing/2014/main" id="{465956DC-C1ED-B04C-9971-837F5D64422F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</p:grpSp>
        <p:grpSp>
          <p:nvGrpSpPr>
            <p:cNvPr id="400" name="図形グループ 908">
              <a:extLst>
                <a:ext uri="{FF2B5EF4-FFF2-40B4-BE49-F238E27FC236}">
                  <a16:creationId xmlns:a16="http://schemas.microsoft.com/office/drawing/2014/main" id="{A5DDA1A0-A118-8040-B9FB-CA5AD8F37C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421" y="1643024"/>
              <a:ext cx="2700087" cy="299106"/>
              <a:chOff x="683663" y="3600000"/>
              <a:chExt cx="9749388" cy="1080000"/>
            </a:xfrm>
          </p:grpSpPr>
          <p:grpSp>
            <p:nvGrpSpPr>
              <p:cNvPr id="401" name="図形グループ 965">
                <a:extLst>
                  <a:ext uri="{FF2B5EF4-FFF2-40B4-BE49-F238E27FC236}">
                    <a16:creationId xmlns:a16="http://schemas.microsoft.com/office/drawing/2014/main" id="{7CE4F4A0-E3E6-D046-8407-D6EB811F00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3663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46" name="正方形/長方形 1010">
                  <a:extLst>
                    <a:ext uri="{FF2B5EF4-FFF2-40B4-BE49-F238E27FC236}">
                      <a16:creationId xmlns:a16="http://schemas.microsoft.com/office/drawing/2014/main" id="{6A167545-0645-6446-B65C-C8B97B0DC0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47" name="直線コネクタ 1011">
                  <a:extLst>
                    <a:ext uri="{FF2B5EF4-FFF2-40B4-BE49-F238E27FC236}">
                      <a16:creationId xmlns:a16="http://schemas.microsoft.com/office/drawing/2014/main" id="{32FD6046-24F7-334A-A9B9-149BD15557CE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8" name="直線コネクタ 1012">
                  <a:extLst>
                    <a:ext uri="{FF2B5EF4-FFF2-40B4-BE49-F238E27FC236}">
                      <a16:creationId xmlns:a16="http://schemas.microsoft.com/office/drawing/2014/main" id="{688D98F3-A446-7942-A467-753C8DBAEBFE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9" name="直線コネクタ 1013">
                  <a:extLst>
                    <a:ext uri="{FF2B5EF4-FFF2-40B4-BE49-F238E27FC236}">
                      <a16:creationId xmlns:a16="http://schemas.microsoft.com/office/drawing/2014/main" id="{60575B48-7F26-914D-9238-E2B44CACD83A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0" name="直線コネクタ 1014">
                  <a:extLst>
                    <a:ext uri="{FF2B5EF4-FFF2-40B4-BE49-F238E27FC236}">
                      <a16:creationId xmlns:a16="http://schemas.microsoft.com/office/drawing/2014/main" id="{BB093684-2ECC-A142-97CA-D4E4887C3BAF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1" name="直線コネクタ 1015">
                  <a:extLst>
                    <a:ext uri="{FF2B5EF4-FFF2-40B4-BE49-F238E27FC236}">
                      <a16:creationId xmlns:a16="http://schemas.microsoft.com/office/drawing/2014/main" id="{6C92211D-B83B-834E-96BD-CF0788207E7D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2" name="直線コネクタ 1016">
                  <a:extLst>
                    <a:ext uri="{FF2B5EF4-FFF2-40B4-BE49-F238E27FC236}">
                      <a16:creationId xmlns:a16="http://schemas.microsoft.com/office/drawing/2014/main" id="{74C41A78-0BDD-DD41-9C25-BD9546008D7A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3" name="直線コネクタ 1017">
                  <a:extLst>
                    <a:ext uri="{FF2B5EF4-FFF2-40B4-BE49-F238E27FC236}">
                      <a16:creationId xmlns:a16="http://schemas.microsoft.com/office/drawing/2014/main" id="{9F0564ED-71C7-6E4A-A3A2-636B52E84A92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4" name="直線コネクタ 1018">
                  <a:extLst>
                    <a:ext uri="{FF2B5EF4-FFF2-40B4-BE49-F238E27FC236}">
                      <a16:creationId xmlns:a16="http://schemas.microsoft.com/office/drawing/2014/main" id="{734C637B-A5DA-504F-AADB-BBD333384D61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5" name="直線コネクタ 1019">
                  <a:extLst>
                    <a:ext uri="{FF2B5EF4-FFF2-40B4-BE49-F238E27FC236}">
                      <a16:creationId xmlns:a16="http://schemas.microsoft.com/office/drawing/2014/main" id="{88CF7546-F2FF-2E45-8D11-0B665E923390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02" name="図形グループ 966">
                <a:extLst>
                  <a:ext uri="{FF2B5EF4-FFF2-40B4-BE49-F238E27FC236}">
                    <a16:creationId xmlns:a16="http://schemas.microsoft.com/office/drawing/2014/main" id="{D47A9EFE-614A-F541-B047-DC2D42E3CD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352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36" name="正方形/長方形 1000">
                  <a:extLst>
                    <a:ext uri="{FF2B5EF4-FFF2-40B4-BE49-F238E27FC236}">
                      <a16:creationId xmlns:a16="http://schemas.microsoft.com/office/drawing/2014/main" id="{C7433FA3-7D69-8645-A184-BFF60B0997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37" name="直線コネクタ 1001">
                  <a:extLst>
                    <a:ext uri="{FF2B5EF4-FFF2-40B4-BE49-F238E27FC236}">
                      <a16:creationId xmlns:a16="http://schemas.microsoft.com/office/drawing/2014/main" id="{E7487BEF-7A0E-0F44-8EA9-C3082814FE36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8" name="直線コネクタ 1002">
                  <a:extLst>
                    <a:ext uri="{FF2B5EF4-FFF2-40B4-BE49-F238E27FC236}">
                      <a16:creationId xmlns:a16="http://schemas.microsoft.com/office/drawing/2014/main" id="{7552B8F2-38DF-2B48-B2D7-AA2A115544B1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9" name="直線コネクタ 1003">
                  <a:extLst>
                    <a:ext uri="{FF2B5EF4-FFF2-40B4-BE49-F238E27FC236}">
                      <a16:creationId xmlns:a16="http://schemas.microsoft.com/office/drawing/2014/main" id="{09C49734-E5C4-9043-BFC7-506360CF3CCB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0" name="直線コネクタ 1004">
                  <a:extLst>
                    <a:ext uri="{FF2B5EF4-FFF2-40B4-BE49-F238E27FC236}">
                      <a16:creationId xmlns:a16="http://schemas.microsoft.com/office/drawing/2014/main" id="{051FF99F-9AE8-6647-B78D-3B2B4AF2F253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1" name="直線コネクタ 1005">
                  <a:extLst>
                    <a:ext uri="{FF2B5EF4-FFF2-40B4-BE49-F238E27FC236}">
                      <a16:creationId xmlns:a16="http://schemas.microsoft.com/office/drawing/2014/main" id="{36616CB0-5011-4340-A92C-1F873753D515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2" name="直線コネクタ 1006">
                  <a:extLst>
                    <a:ext uri="{FF2B5EF4-FFF2-40B4-BE49-F238E27FC236}">
                      <a16:creationId xmlns:a16="http://schemas.microsoft.com/office/drawing/2014/main" id="{EA1009FD-9A30-C84F-868D-31994E584181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3" name="直線コネクタ 1007">
                  <a:extLst>
                    <a:ext uri="{FF2B5EF4-FFF2-40B4-BE49-F238E27FC236}">
                      <a16:creationId xmlns:a16="http://schemas.microsoft.com/office/drawing/2014/main" id="{6F3AEB2E-687E-D344-9881-C829814AEE2E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4" name="直線コネクタ 1008">
                  <a:extLst>
                    <a:ext uri="{FF2B5EF4-FFF2-40B4-BE49-F238E27FC236}">
                      <a16:creationId xmlns:a16="http://schemas.microsoft.com/office/drawing/2014/main" id="{7E298756-2301-734B-909C-AE06C933BCDC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5" name="直線コネクタ 1009">
                  <a:extLst>
                    <a:ext uri="{FF2B5EF4-FFF2-40B4-BE49-F238E27FC236}">
                      <a16:creationId xmlns:a16="http://schemas.microsoft.com/office/drawing/2014/main" id="{D84E20AA-8F4B-2F49-9307-5647F755FD79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03" name="図形グループ 967">
                <a:extLst>
                  <a:ext uri="{FF2B5EF4-FFF2-40B4-BE49-F238E27FC236}">
                    <a16:creationId xmlns:a16="http://schemas.microsoft.com/office/drawing/2014/main" id="{E3B77EBE-87F4-7C47-A174-E48E9F7C78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864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26" name="正方形/長方形 990">
                  <a:extLst>
                    <a:ext uri="{FF2B5EF4-FFF2-40B4-BE49-F238E27FC236}">
                      <a16:creationId xmlns:a16="http://schemas.microsoft.com/office/drawing/2014/main" id="{EC56AF40-1BFD-4148-9F7C-91DA76357D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27" name="直線コネクタ 991">
                  <a:extLst>
                    <a:ext uri="{FF2B5EF4-FFF2-40B4-BE49-F238E27FC236}">
                      <a16:creationId xmlns:a16="http://schemas.microsoft.com/office/drawing/2014/main" id="{358F9499-8E33-9A40-A2C4-BDF5AC9909A0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8" name="直線コネクタ 992">
                  <a:extLst>
                    <a:ext uri="{FF2B5EF4-FFF2-40B4-BE49-F238E27FC236}">
                      <a16:creationId xmlns:a16="http://schemas.microsoft.com/office/drawing/2014/main" id="{AA4812C4-054A-3747-B397-02F303160102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9" name="直線コネクタ 993">
                  <a:extLst>
                    <a:ext uri="{FF2B5EF4-FFF2-40B4-BE49-F238E27FC236}">
                      <a16:creationId xmlns:a16="http://schemas.microsoft.com/office/drawing/2014/main" id="{E1FC173A-254A-BB4B-A0E7-84BAA1376FCB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0" name="直線コネクタ 994">
                  <a:extLst>
                    <a:ext uri="{FF2B5EF4-FFF2-40B4-BE49-F238E27FC236}">
                      <a16:creationId xmlns:a16="http://schemas.microsoft.com/office/drawing/2014/main" id="{DB2EC34F-3495-534C-81B1-4900B84A6796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1" name="直線コネクタ 995">
                  <a:extLst>
                    <a:ext uri="{FF2B5EF4-FFF2-40B4-BE49-F238E27FC236}">
                      <a16:creationId xmlns:a16="http://schemas.microsoft.com/office/drawing/2014/main" id="{782E3F1C-7E50-3C42-A7EA-F05932043A1F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2" name="直線コネクタ 996">
                  <a:extLst>
                    <a:ext uri="{FF2B5EF4-FFF2-40B4-BE49-F238E27FC236}">
                      <a16:creationId xmlns:a16="http://schemas.microsoft.com/office/drawing/2014/main" id="{EA0367D8-D578-3144-B221-E8083D483D62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3" name="直線コネクタ 997">
                  <a:extLst>
                    <a:ext uri="{FF2B5EF4-FFF2-40B4-BE49-F238E27FC236}">
                      <a16:creationId xmlns:a16="http://schemas.microsoft.com/office/drawing/2014/main" id="{23651EF1-3478-0240-A108-736660C0986C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4" name="直線コネクタ 998">
                  <a:extLst>
                    <a:ext uri="{FF2B5EF4-FFF2-40B4-BE49-F238E27FC236}">
                      <a16:creationId xmlns:a16="http://schemas.microsoft.com/office/drawing/2014/main" id="{83B6EB15-A4B1-6543-8B03-C7F930FC787C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5" name="直線コネクタ 999">
                  <a:extLst>
                    <a:ext uri="{FF2B5EF4-FFF2-40B4-BE49-F238E27FC236}">
                      <a16:creationId xmlns:a16="http://schemas.microsoft.com/office/drawing/2014/main" id="{94D67278-E8C2-7F46-B7C3-196D1CB0BE6D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04" name="図形グループ 968">
                <a:extLst>
                  <a:ext uri="{FF2B5EF4-FFF2-40B4-BE49-F238E27FC236}">
                    <a16:creationId xmlns:a16="http://schemas.microsoft.com/office/drawing/2014/main" id="{FE9A586B-53CE-1B4F-B001-2208B7781D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37937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16" name="正方形/長方形 980">
                  <a:extLst>
                    <a:ext uri="{FF2B5EF4-FFF2-40B4-BE49-F238E27FC236}">
                      <a16:creationId xmlns:a16="http://schemas.microsoft.com/office/drawing/2014/main" id="{224521C5-2449-6D45-B304-BC44FAD2C3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17" name="直線コネクタ 981">
                  <a:extLst>
                    <a:ext uri="{FF2B5EF4-FFF2-40B4-BE49-F238E27FC236}">
                      <a16:creationId xmlns:a16="http://schemas.microsoft.com/office/drawing/2014/main" id="{7D480696-9873-D04B-8621-55C898E8F67F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8" name="直線コネクタ 982">
                  <a:extLst>
                    <a:ext uri="{FF2B5EF4-FFF2-40B4-BE49-F238E27FC236}">
                      <a16:creationId xmlns:a16="http://schemas.microsoft.com/office/drawing/2014/main" id="{132A561A-15AE-8540-AFA0-9EF813EA4015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9" name="直線コネクタ 983">
                  <a:extLst>
                    <a:ext uri="{FF2B5EF4-FFF2-40B4-BE49-F238E27FC236}">
                      <a16:creationId xmlns:a16="http://schemas.microsoft.com/office/drawing/2014/main" id="{6E3095A3-A003-D944-A1F3-795E2073FFAE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0" name="直線コネクタ 984">
                  <a:extLst>
                    <a:ext uri="{FF2B5EF4-FFF2-40B4-BE49-F238E27FC236}">
                      <a16:creationId xmlns:a16="http://schemas.microsoft.com/office/drawing/2014/main" id="{499A72DB-F371-9D42-9B7B-1E28E3107774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1" name="直線コネクタ 985">
                  <a:extLst>
                    <a:ext uri="{FF2B5EF4-FFF2-40B4-BE49-F238E27FC236}">
                      <a16:creationId xmlns:a16="http://schemas.microsoft.com/office/drawing/2014/main" id="{D2C91E2A-2096-F745-BACD-AC46CF554C96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2" name="直線コネクタ 986">
                  <a:extLst>
                    <a:ext uri="{FF2B5EF4-FFF2-40B4-BE49-F238E27FC236}">
                      <a16:creationId xmlns:a16="http://schemas.microsoft.com/office/drawing/2014/main" id="{39717E02-9DE4-CC47-B30B-851F34498BEA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3" name="直線コネクタ 987">
                  <a:extLst>
                    <a:ext uri="{FF2B5EF4-FFF2-40B4-BE49-F238E27FC236}">
                      <a16:creationId xmlns:a16="http://schemas.microsoft.com/office/drawing/2014/main" id="{61F844F2-EC45-064A-9901-EF6D89D7BB55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4" name="直線コネクタ 988">
                  <a:extLst>
                    <a:ext uri="{FF2B5EF4-FFF2-40B4-BE49-F238E27FC236}">
                      <a16:creationId xmlns:a16="http://schemas.microsoft.com/office/drawing/2014/main" id="{15D699AA-3DB8-D74C-A6FC-18F0656901F4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5" name="直線コネクタ 989">
                  <a:extLst>
                    <a:ext uri="{FF2B5EF4-FFF2-40B4-BE49-F238E27FC236}">
                      <a16:creationId xmlns:a16="http://schemas.microsoft.com/office/drawing/2014/main" id="{313D5A47-DE14-2B46-BF33-43A4E776AD5D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05" name="図形グループ 969">
                <a:extLst>
                  <a:ext uri="{FF2B5EF4-FFF2-40B4-BE49-F238E27FC236}">
                    <a16:creationId xmlns:a16="http://schemas.microsoft.com/office/drawing/2014/main" id="{C2DBBBE3-C941-4F48-9436-E7DCCF93E5E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88800" y="3600000"/>
                <a:ext cx="1944251" cy="1080000"/>
                <a:chOff x="683663" y="4238596"/>
                <a:chExt cx="1842841" cy="1023668"/>
              </a:xfrm>
            </p:grpSpPr>
            <p:sp>
              <p:nvSpPr>
                <p:cNvPr id="406" name="正方形/長方形 970">
                  <a:extLst>
                    <a:ext uri="{FF2B5EF4-FFF2-40B4-BE49-F238E27FC236}">
                      <a16:creationId xmlns:a16="http://schemas.microsoft.com/office/drawing/2014/main" id="{93A33EE7-46D1-C847-8566-EBBB6593D1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872" y="4238596"/>
                  <a:ext cx="1842630" cy="1023668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ja-JP" altLang="en-US" sz="2400" kern="0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34" charset="-128"/>
                  </a:endParaRPr>
                </a:p>
              </p:txBody>
            </p:sp>
            <p:cxnSp>
              <p:nvCxnSpPr>
                <p:cNvPr id="407" name="直線コネクタ 971">
                  <a:extLst>
                    <a:ext uri="{FF2B5EF4-FFF2-40B4-BE49-F238E27FC236}">
                      <a16:creationId xmlns:a16="http://schemas.microsoft.com/office/drawing/2014/main" id="{93F75670-1A50-3B44-A221-2AA64C7A28C8}"/>
                    </a:ext>
                  </a:extLst>
                </p:cNvPr>
                <p:cNvCxnSpPr/>
                <p:nvPr/>
              </p:nvCxnSpPr>
              <p:spPr>
                <a:xfrm>
                  <a:off x="683663" y="43409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8" name="直線コネクタ 972">
                  <a:extLst>
                    <a:ext uri="{FF2B5EF4-FFF2-40B4-BE49-F238E27FC236}">
                      <a16:creationId xmlns:a16="http://schemas.microsoft.com/office/drawing/2014/main" id="{BCA8A389-4D98-4D48-AD82-051ABDDAD7BA}"/>
                    </a:ext>
                  </a:extLst>
                </p:cNvPr>
                <p:cNvCxnSpPr/>
                <p:nvPr/>
              </p:nvCxnSpPr>
              <p:spPr>
                <a:xfrm>
                  <a:off x="683872" y="4443330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9" name="直線コネクタ 973">
                  <a:extLst>
                    <a:ext uri="{FF2B5EF4-FFF2-40B4-BE49-F238E27FC236}">
                      <a16:creationId xmlns:a16="http://schemas.microsoft.com/office/drawing/2014/main" id="{AFDDB380-6098-8D44-B270-3E4DB802617F}"/>
                    </a:ext>
                  </a:extLst>
                </p:cNvPr>
                <p:cNvCxnSpPr/>
                <p:nvPr/>
              </p:nvCxnSpPr>
              <p:spPr>
                <a:xfrm>
                  <a:off x="683663" y="4545696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0" name="直線コネクタ 974">
                  <a:extLst>
                    <a:ext uri="{FF2B5EF4-FFF2-40B4-BE49-F238E27FC236}">
                      <a16:creationId xmlns:a16="http://schemas.microsoft.com/office/drawing/2014/main" id="{DC1CA8CE-83A9-D54F-A755-5F67BAF551E8}"/>
                    </a:ext>
                  </a:extLst>
                </p:cNvPr>
                <p:cNvCxnSpPr/>
                <p:nvPr/>
              </p:nvCxnSpPr>
              <p:spPr>
                <a:xfrm>
                  <a:off x="683663" y="4648063"/>
                  <a:ext cx="184263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1" name="直線コネクタ 975">
                  <a:extLst>
                    <a:ext uri="{FF2B5EF4-FFF2-40B4-BE49-F238E27FC236}">
                      <a16:creationId xmlns:a16="http://schemas.microsoft.com/office/drawing/2014/main" id="{08ABA63E-15E2-EC41-85DB-A7CA9A3A8B4A}"/>
                    </a:ext>
                  </a:extLst>
                </p:cNvPr>
                <p:cNvCxnSpPr/>
                <p:nvPr/>
              </p:nvCxnSpPr>
              <p:spPr>
                <a:xfrm>
                  <a:off x="683872" y="47504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2" name="直線コネクタ 976">
                  <a:extLst>
                    <a:ext uri="{FF2B5EF4-FFF2-40B4-BE49-F238E27FC236}">
                      <a16:creationId xmlns:a16="http://schemas.microsoft.com/office/drawing/2014/main" id="{B9FD3E52-B766-BF46-8ABF-FE02C768A487}"/>
                    </a:ext>
                  </a:extLst>
                </p:cNvPr>
                <p:cNvCxnSpPr/>
                <p:nvPr/>
              </p:nvCxnSpPr>
              <p:spPr>
                <a:xfrm>
                  <a:off x="683663" y="48527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3" name="直線コネクタ 977">
                  <a:extLst>
                    <a:ext uri="{FF2B5EF4-FFF2-40B4-BE49-F238E27FC236}">
                      <a16:creationId xmlns:a16="http://schemas.microsoft.com/office/drawing/2014/main" id="{C8AC7550-B67A-D842-85BA-B61AA864E536}"/>
                    </a:ext>
                  </a:extLst>
                </p:cNvPr>
                <p:cNvCxnSpPr/>
                <p:nvPr/>
              </p:nvCxnSpPr>
              <p:spPr>
                <a:xfrm>
                  <a:off x="683663" y="4955164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4" name="直線コネクタ 978">
                  <a:extLst>
                    <a:ext uri="{FF2B5EF4-FFF2-40B4-BE49-F238E27FC236}">
                      <a16:creationId xmlns:a16="http://schemas.microsoft.com/office/drawing/2014/main" id="{8BF70FEE-2C99-DA42-AB05-3340448DB6C0}"/>
                    </a:ext>
                  </a:extLst>
                </p:cNvPr>
                <p:cNvCxnSpPr/>
                <p:nvPr/>
              </p:nvCxnSpPr>
              <p:spPr>
                <a:xfrm>
                  <a:off x="683664" y="5057530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5" name="直線コネクタ 979">
                  <a:extLst>
                    <a:ext uri="{FF2B5EF4-FFF2-40B4-BE49-F238E27FC236}">
                      <a16:creationId xmlns:a16="http://schemas.microsoft.com/office/drawing/2014/main" id="{3A4D5DF2-CDC7-4F40-A30D-A1315192BCAC}"/>
                    </a:ext>
                  </a:extLst>
                </p:cNvPr>
                <p:cNvCxnSpPr/>
                <p:nvPr/>
              </p:nvCxnSpPr>
              <p:spPr>
                <a:xfrm>
                  <a:off x="683663" y="5159897"/>
                  <a:ext cx="18426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8BB9EAA-625F-9840-B54B-1065FE52DD48}"/>
              </a:ext>
            </a:extLst>
          </p:cNvPr>
          <p:cNvCxnSpPr/>
          <p:nvPr/>
        </p:nvCxnSpPr>
        <p:spPr>
          <a:xfrm>
            <a:off x="6878748" y="1337438"/>
            <a:ext cx="0" cy="7404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388A09-2DB8-DF42-8A16-167ACD989A3B}"/>
              </a:ext>
            </a:extLst>
          </p:cNvPr>
          <p:cNvSpPr txBox="1"/>
          <p:nvPr/>
        </p:nvSpPr>
        <p:spPr>
          <a:xfrm>
            <a:off x="5592791" y="1468261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19.97mm</a:t>
            </a:r>
            <a:endParaRPr lang="ja-JP" altLang="en-US" sz="2400"/>
          </a:p>
        </p:txBody>
      </p:sp>
      <p:cxnSp>
        <p:nvCxnSpPr>
          <p:cNvPr id="741" name="直線矢印コネクタ 740">
            <a:extLst>
              <a:ext uri="{FF2B5EF4-FFF2-40B4-BE49-F238E27FC236}">
                <a16:creationId xmlns:a16="http://schemas.microsoft.com/office/drawing/2014/main" id="{9F7EC1EF-0957-9F44-9CC8-554D536751EF}"/>
              </a:ext>
            </a:extLst>
          </p:cNvPr>
          <p:cNvCxnSpPr/>
          <p:nvPr/>
        </p:nvCxnSpPr>
        <p:spPr>
          <a:xfrm>
            <a:off x="5678160" y="1337438"/>
            <a:ext cx="0" cy="7404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78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99FF"/>
                </a:solidFill>
              </a:rPr>
              <a:t> Silicon Strip Sensors (Hamamatsu)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9741" y="6492876"/>
            <a:ext cx="71225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6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600" dirty="0">
              <a:solidFill>
                <a:srgbClr val="898989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835A714-BB08-0D4A-8AB8-57319D04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150778"/>
            <a:ext cx="7010400" cy="54419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DE6B48-3DBA-C347-AA5C-7A87B286DE2D}"/>
              </a:ext>
            </a:extLst>
          </p:cNvPr>
          <p:cNvSpPr txBox="1"/>
          <p:nvPr/>
        </p:nvSpPr>
        <p:spPr>
          <a:xfrm>
            <a:off x="355600" y="1150778"/>
            <a:ext cx="136995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/>
              <a:t>Type-A</a:t>
            </a:r>
            <a:endParaRPr lang="ja-JP" altLang="en-US" sz="2400"/>
          </a:p>
        </p:txBody>
      </p:sp>
      <p:pic>
        <p:nvPicPr>
          <p:cNvPr id="2049" name="Picture 1" descr="page12image262356624">
            <a:extLst>
              <a:ext uri="{FF2B5EF4-FFF2-40B4-BE49-F238E27FC236}">
                <a16:creationId xmlns:a16="http://schemas.microsoft.com/office/drawing/2014/main" id="{6FD52E0B-7BFE-3B4F-8EC6-D7AFA2FA3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453616" y="4617186"/>
            <a:ext cx="3505848" cy="19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DF181A-6E2A-1C49-80D1-681F24E23F03}"/>
              </a:ext>
            </a:extLst>
          </p:cNvPr>
          <p:cNvSpPr txBox="1"/>
          <p:nvPr/>
        </p:nvSpPr>
        <p:spPr>
          <a:xfrm>
            <a:off x="7188973" y="4290908"/>
            <a:ext cx="202331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/>
              <a:t>AC readout pads</a:t>
            </a:r>
            <a:endParaRPr lang="ja-JP" altLang="en-US" sz="1867"/>
          </a:p>
        </p:txBody>
      </p:sp>
      <p:pic>
        <p:nvPicPr>
          <p:cNvPr id="2050" name="Picture 2" descr="page12image262349552">
            <a:extLst>
              <a:ext uri="{FF2B5EF4-FFF2-40B4-BE49-F238E27FC236}">
                <a16:creationId xmlns:a16="http://schemas.microsoft.com/office/drawing/2014/main" id="{F531DAB1-1CC8-7C42-9452-7E45E75A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0" y="3268827"/>
            <a:ext cx="1524000" cy="145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7CF6A7E-12C7-8C40-8E86-3DA1291E215B}"/>
              </a:ext>
            </a:extLst>
          </p:cNvPr>
          <p:cNvCxnSpPr>
            <a:cxnSpLocks/>
          </p:cNvCxnSpPr>
          <p:nvPr/>
        </p:nvCxnSpPr>
        <p:spPr>
          <a:xfrm flipH="1">
            <a:off x="10485928" y="4445000"/>
            <a:ext cx="385272" cy="711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B34626-928C-374D-A92F-603BC18A30C2}"/>
              </a:ext>
            </a:extLst>
          </p:cNvPr>
          <p:cNvSpPr txBox="1"/>
          <p:nvPr/>
        </p:nvSpPr>
        <p:spPr>
          <a:xfrm>
            <a:off x="9043926" y="3534523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probe trace</a:t>
            </a:r>
            <a:endParaRPr lang="ja-JP" altLang="en-US" sz="160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2B292DE-04C1-6E4B-BA45-2063A8354556}"/>
              </a:ext>
            </a:extLst>
          </p:cNvPr>
          <p:cNvCxnSpPr>
            <a:cxnSpLocks/>
          </p:cNvCxnSpPr>
          <p:nvPr/>
        </p:nvCxnSpPr>
        <p:spPr>
          <a:xfrm>
            <a:off x="10149850" y="3719189"/>
            <a:ext cx="619751" cy="184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170B73-92BB-B64B-8973-6DEF27C50970}"/>
              </a:ext>
            </a:extLst>
          </p:cNvPr>
          <p:cNvSpPr/>
          <p:nvPr/>
        </p:nvSpPr>
        <p:spPr>
          <a:xfrm>
            <a:off x="10884555" y="1187383"/>
            <a:ext cx="880995" cy="19837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7EE74DFE-B260-9141-B419-7B46FDD9D565}"/>
              </a:ext>
            </a:extLst>
          </p:cNvPr>
          <p:cNvSpPr/>
          <p:nvPr/>
        </p:nvSpPr>
        <p:spPr>
          <a:xfrm>
            <a:off x="11295959" y="1314121"/>
            <a:ext cx="84511" cy="2061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A72ABB09-5C0B-4B4D-AD97-951A7CF8454E}"/>
              </a:ext>
            </a:extLst>
          </p:cNvPr>
          <p:cNvCxnSpPr>
            <a:cxnSpLocks/>
          </p:cNvCxnSpPr>
          <p:nvPr/>
        </p:nvCxnSpPr>
        <p:spPr>
          <a:xfrm>
            <a:off x="10584759" y="1187383"/>
            <a:ext cx="0" cy="6962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9E645680-EAC5-7141-AA08-05A6BAF8E0E6}"/>
              </a:ext>
            </a:extLst>
          </p:cNvPr>
          <p:cNvCxnSpPr>
            <a:cxnSpLocks/>
          </p:cNvCxnSpPr>
          <p:nvPr/>
        </p:nvCxnSpPr>
        <p:spPr>
          <a:xfrm>
            <a:off x="10584759" y="1883651"/>
            <a:ext cx="0" cy="12622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16FBFEB-C966-E346-BF21-ACEDD025977B}"/>
              </a:ext>
            </a:extLst>
          </p:cNvPr>
          <p:cNvSpPr txBox="1"/>
          <p:nvPr/>
        </p:nvSpPr>
        <p:spPr>
          <a:xfrm>
            <a:off x="10678565" y="1547787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40 % of pad</a:t>
            </a:r>
            <a:endParaRPr lang="ja-JP" altLang="en-US" sz="16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FA838C8-A8ED-5C4B-A48F-AD51C360A8A0}"/>
              </a:ext>
            </a:extLst>
          </p:cNvPr>
          <p:cNvSpPr txBox="1"/>
          <p:nvPr/>
        </p:nvSpPr>
        <p:spPr>
          <a:xfrm>
            <a:off x="10584760" y="2194869"/>
            <a:ext cx="1607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60 % of pad are secured for </a:t>
            </a:r>
            <a:r>
              <a:rPr lang="en-US" altLang="ja-JP" sz="1600" dirty="0" err="1"/>
              <a:t>wirebonding</a:t>
            </a:r>
            <a:endParaRPr lang="ja-JP" altLang="en-US" sz="1600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F8BDD6D-96CA-9146-9A1B-B438BF694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197" y="1045160"/>
            <a:ext cx="4007288" cy="2145837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F26197F-E930-6645-8D82-61AD269E6915}"/>
              </a:ext>
            </a:extLst>
          </p:cNvPr>
          <p:cNvSpPr txBox="1"/>
          <p:nvPr/>
        </p:nvSpPr>
        <p:spPr>
          <a:xfrm>
            <a:off x="6343815" y="1181933"/>
            <a:ext cx="136995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/>
              <a:t>Type-B</a:t>
            </a:r>
            <a:endParaRPr lang="ja-JP" altLang="en-US" sz="240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DFE7D59-C0B4-C348-B3A9-9367C4538A25}"/>
              </a:ext>
            </a:extLst>
          </p:cNvPr>
          <p:cNvCxnSpPr/>
          <p:nvPr/>
        </p:nvCxnSpPr>
        <p:spPr>
          <a:xfrm>
            <a:off x="2214336" y="3854671"/>
            <a:ext cx="2336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D0948C-1C16-8A48-9FC8-CCFE46EB2984}"/>
              </a:ext>
            </a:extLst>
          </p:cNvPr>
          <p:cNvSpPr txBox="1"/>
          <p:nvPr/>
        </p:nvSpPr>
        <p:spPr>
          <a:xfrm>
            <a:off x="2460732" y="3514003"/>
            <a:ext cx="197361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/>
              <a:t>Strip orientation</a:t>
            </a:r>
            <a:endParaRPr lang="ja-JP" altLang="en-US" sz="1867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3E0C869A-2711-8940-9B45-DFB8789E4EB2}"/>
              </a:ext>
            </a:extLst>
          </p:cNvPr>
          <p:cNvCxnSpPr>
            <a:cxnSpLocks/>
          </p:cNvCxnSpPr>
          <p:nvPr/>
        </p:nvCxnSpPr>
        <p:spPr>
          <a:xfrm>
            <a:off x="1930400" y="3924372"/>
            <a:ext cx="0" cy="1847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B2C415E-C58C-FA4B-8BB7-631D1130AD15}"/>
              </a:ext>
            </a:extLst>
          </p:cNvPr>
          <p:cNvSpPr txBox="1"/>
          <p:nvPr/>
        </p:nvSpPr>
        <p:spPr>
          <a:xfrm rot="16200000">
            <a:off x="553866" y="4753203"/>
            <a:ext cx="244169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/>
              <a:t>Read out orientation</a:t>
            </a:r>
            <a:endParaRPr lang="ja-JP" altLang="en-US" sz="1867"/>
          </a:p>
        </p:txBody>
      </p:sp>
    </p:spTree>
    <p:extLst>
      <p:ext uri="{BB962C8B-B14F-4D97-AF65-F5344CB8AC3E}">
        <p14:creationId xmlns:p14="http://schemas.microsoft.com/office/powerpoint/2010/main" val="13578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99FF"/>
                </a:solidFill>
              </a:rPr>
              <a:t> FPHX Chip/Produced by FNAL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9741" y="6492876"/>
            <a:ext cx="71225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6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600" dirty="0">
              <a:solidFill>
                <a:srgbClr val="898989"/>
              </a:solidFill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E33E7B62-10C0-2941-9F1C-FFC485997B48}"/>
              </a:ext>
            </a:extLst>
          </p:cNvPr>
          <p:cNvGraphicFramePr>
            <a:graphicFrameLocks noGrp="1"/>
          </p:cNvGraphicFramePr>
          <p:nvPr/>
        </p:nvGraphicFramePr>
        <p:xfrm>
          <a:off x="6908802" y="1242255"/>
          <a:ext cx="4570941" cy="30101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04220">
                  <a:extLst>
                    <a:ext uri="{9D8B030D-6E8A-4147-A177-3AD203B41FA5}">
                      <a16:colId xmlns:a16="http://schemas.microsoft.com/office/drawing/2014/main" val="1463792349"/>
                    </a:ext>
                  </a:extLst>
                </a:gridCol>
                <a:gridCol w="1666721">
                  <a:extLst>
                    <a:ext uri="{9D8B030D-6E8A-4147-A177-3AD203B41FA5}">
                      <a16:colId xmlns:a16="http://schemas.microsoft.com/office/drawing/2014/main" val="3850568715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100" dirty="0">
                          <a:latin typeface="+mn-lt"/>
                        </a:rPr>
                        <a:t>Specification</a:t>
                      </a:r>
                      <a:endParaRPr lang="ja-JP" altLang="en-US" sz="210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latin typeface="+mn-lt"/>
                        </a:rPr>
                        <a:t>FPHX</a:t>
                      </a:r>
                      <a:endParaRPr kumimoji="1" lang="ja-JP" altLang="en-US" sz="2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75293408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latin typeface="+mn-lt"/>
                        </a:rPr>
                        <a:t>ADC/channel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latin typeface="+mn-lt"/>
                        </a:rPr>
                        <a:t>3 bits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022052235"/>
                  </a:ext>
                </a:extLst>
              </a:tr>
              <a:tr h="5290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>
                          <a:latin typeface="+mn-lt"/>
                        </a:rPr>
                        <a:t>Operation Voltage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>
                          <a:latin typeface="+mn-lt"/>
                        </a:rPr>
                        <a:t>2.5V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750350123"/>
                  </a:ext>
                </a:extLst>
              </a:tr>
              <a:tr h="5290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latin typeface="+mn-lt"/>
                        </a:rPr>
                        <a:t>Power Consumption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latin typeface="+mn-lt"/>
                        </a:rPr>
                        <a:t>64 </a:t>
                      </a:r>
                      <a:r>
                        <a:rPr kumimoji="1" lang="en-US" altLang="ja-JP" sz="2100" dirty="0" err="1">
                          <a:latin typeface="+mn-lt"/>
                        </a:rPr>
                        <a:t>mW</a:t>
                      </a:r>
                      <a:r>
                        <a:rPr kumimoji="1" lang="en-US" altLang="ja-JP" sz="2100" dirty="0">
                          <a:latin typeface="+mn-lt"/>
                        </a:rPr>
                        <a:t> 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24469433"/>
                  </a:ext>
                </a:extLst>
              </a:tr>
              <a:tr h="5290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>
                          <a:latin typeface="+mn-lt"/>
                        </a:rPr>
                        <a:t>Number of channels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>
                          <a:latin typeface="+mn-lt"/>
                        </a:rPr>
                        <a:t>128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9789208"/>
                  </a:ext>
                </a:extLst>
              </a:tr>
              <a:tr h="5290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dirty="0">
                          <a:latin typeface="+mn-lt"/>
                        </a:rPr>
                        <a:t>Data Transmission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100" dirty="0">
                          <a:latin typeface="+mn-lt"/>
                        </a:rPr>
                        <a:t>200Mbps</a:t>
                      </a:r>
                      <a:endParaRPr kumimoji="1" lang="ja-JP" altLang="en-US" sz="2100" b="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45225186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F7CE8D-D3C7-B74D-949A-833AB2BDAC0A}"/>
              </a:ext>
            </a:extLst>
          </p:cNvPr>
          <p:cNvSpPr txBox="1"/>
          <p:nvPr/>
        </p:nvSpPr>
        <p:spPr>
          <a:xfrm>
            <a:off x="392283" y="790850"/>
            <a:ext cx="833871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33" dirty="0"/>
              <a:t>Developed for Forward Vertex Detector for PHENIX at Fermi Lab.</a:t>
            </a:r>
            <a:endParaRPr lang="ja-JP" altLang="en-US" sz="2133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03862D-62DF-1C40-A466-1391DFD0DA5F}"/>
              </a:ext>
            </a:extLst>
          </p:cNvPr>
          <p:cNvSpPr txBox="1"/>
          <p:nvPr/>
        </p:nvSpPr>
        <p:spPr>
          <a:xfrm>
            <a:off x="6795791" y="4434960"/>
            <a:ext cx="5283199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67" b="1" dirty="0"/>
              <a:t>Each FPHX chip integrates and shapes (CR-RC) signals, digitizes and </a:t>
            </a:r>
            <a:r>
              <a:rPr lang="en-US" altLang="ja-JP" sz="1867" b="1" dirty="0" err="1"/>
              <a:t>sparsifies</a:t>
            </a:r>
            <a:r>
              <a:rPr lang="en-US" altLang="ja-JP" sz="1867" b="1" dirty="0"/>
              <a:t> the hit channels each beam crossing (106ns beam clock), and serially pushes out the digitized data. </a:t>
            </a:r>
            <a:endParaRPr lang="en-US" altLang="ja-JP" sz="1867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2F57C76C-3B47-3F41-8F34-A33F60D42F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1" y="1059694"/>
            <a:ext cx="5769439" cy="561574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2EBBDCE-8227-5042-80B5-1669E4CE7F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7" r="60858"/>
          <a:stretch/>
        </p:blipFill>
        <p:spPr>
          <a:xfrm>
            <a:off x="711200" y="1162611"/>
            <a:ext cx="1734259" cy="5409908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6B260B4-4366-B34D-9D95-7ABA67CD02C8}"/>
              </a:ext>
            </a:extLst>
          </p:cNvPr>
          <p:cNvSpPr txBox="1"/>
          <p:nvPr/>
        </p:nvSpPr>
        <p:spPr>
          <a:xfrm>
            <a:off x="905133" y="1849579"/>
            <a:ext cx="1603323" cy="543867"/>
          </a:xfrm>
          <a:prstGeom prst="rect">
            <a:avLst/>
          </a:prstGeom>
          <a:solidFill>
            <a:schemeClr val="lt1">
              <a:alpha val="4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467" dirty="0"/>
              <a:t>Front end</a:t>
            </a:r>
          </a:p>
          <a:p>
            <a:pPr algn="ctr"/>
            <a:r>
              <a:rPr lang="en-US" altLang="ja-JP" sz="1467" dirty="0"/>
              <a:t>(Analog section)</a:t>
            </a:r>
            <a:endParaRPr lang="ja-JP" altLang="en-US" sz="1467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FA99BB2-2522-AD48-9263-FE66D485C2D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422401" y="2393446"/>
            <a:ext cx="284394" cy="324355"/>
          </a:xfrm>
          <a:prstGeom prst="straightConnector1">
            <a:avLst/>
          </a:prstGeom>
          <a:ln w="28575">
            <a:solidFill>
              <a:srgbClr val="00FF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1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99FF"/>
                </a:solidFill>
              </a:rPr>
              <a:t> FPHX Chip (Analog Section)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9043925" y="732697"/>
            <a:ext cx="2835147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067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9741" y="6492876"/>
            <a:ext cx="71225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6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600" dirty="0">
              <a:solidFill>
                <a:srgbClr val="898989"/>
              </a:solidFill>
            </a:endParaRPr>
          </a:p>
        </p:txBody>
      </p:sp>
      <p:grpSp>
        <p:nvGrpSpPr>
          <p:cNvPr id="10" name="Group 77">
            <a:extLst>
              <a:ext uri="{FF2B5EF4-FFF2-40B4-BE49-F238E27FC236}">
                <a16:creationId xmlns:a16="http://schemas.microsoft.com/office/drawing/2014/main" id="{3978D891-537F-5546-BF5A-24317A8382CF}"/>
              </a:ext>
            </a:extLst>
          </p:cNvPr>
          <p:cNvGrpSpPr>
            <a:grpSpLocks/>
          </p:cNvGrpSpPr>
          <p:nvPr/>
        </p:nvGrpSpPr>
        <p:grpSpPr bwMode="auto">
          <a:xfrm>
            <a:off x="4582664" y="2113474"/>
            <a:ext cx="6248400" cy="4624918"/>
            <a:chOff x="2760" y="1200"/>
            <a:chExt cx="2952" cy="2185"/>
          </a:xfrm>
        </p:grpSpPr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F6089A03-963C-2C49-A8A7-F5F8BE6003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600" y="1296"/>
              <a:ext cx="336" cy="33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5636245A-6483-4741-B312-69B5B116A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462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76B1F88D-11AE-A14E-9B68-779F42C5F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440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AF41B48B-9BE9-8B4B-87E8-1C48934A9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440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" name="Line 33">
              <a:extLst>
                <a:ext uri="{FF2B5EF4-FFF2-40B4-BE49-F238E27FC236}">
                  <a16:creationId xmlns:a16="http://schemas.microsoft.com/office/drawing/2014/main" id="{D2DC9CD5-80F8-A246-9C69-E21E28AFC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462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" name="AutoShape 34">
              <a:extLst>
                <a:ext uri="{FF2B5EF4-FFF2-40B4-BE49-F238E27FC236}">
                  <a16:creationId xmlns:a16="http://schemas.microsoft.com/office/drawing/2014/main" id="{046B6EA5-6E7E-1848-877F-61BB990391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60" y="1200"/>
              <a:ext cx="336" cy="33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17" name="Line 35">
              <a:extLst>
                <a:ext uri="{FF2B5EF4-FFF2-40B4-BE49-F238E27FC236}">
                  <a16:creationId xmlns:a16="http://schemas.microsoft.com/office/drawing/2014/main" id="{BB9183CA-AEF4-AF4E-A250-80CB624B5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296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" name="Text Box 38">
              <a:extLst>
                <a:ext uri="{FF2B5EF4-FFF2-40B4-BE49-F238E27FC236}">
                  <a16:creationId xmlns:a16="http://schemas.microsoft.com/office/drawing/2014/main" id="{41F0358A-B375-6344-8637-FBC4DD83B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248"/>
              <a:ext cx="20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9" name="Text Box 40">
              <a:extLst>
                <a:ext uri="{FF2B5EF4-FFF2-40B4-BE49-F238E27FC236}">
                  <a16:creationId xmlns:a16="http://schemas.microsoft.com/office/drawing/2014/main" id="{D14A6255-CD40-FC46-BA7A-C07F42C5A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344"/>
              <a:ext cx="1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_</a:t>
              </a:r>
            </a:p>
          </p:txBody>
        </p:sp>
        <p:sp>
          <p:nvSpPr>
            <p:cNvPr id="20" name="Line 41">
              <a:extLst>
                <a:ext uri="{FF2B5EF4-FFF2-40B4-BE49-F238E27FC236}">
                  <a16:creationId xmlns:a16="http://schemas.microsoft.com/office/drawing/2014/main" id="{4249F5D5-FD67-3D4B-9FC3-25C53A082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7" y="1364"/>
              <a:ext cx="3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" name="Text Box 44">
              <a:extLst>
                <a:ext uri="{FF2B5EF4-FFF2-40B4-BE49-F238E27FC236}">
                  <a16:creationId xmlns:a16="http://schemas.microsoft.com/office/drawing/2014/main" id="{9258CCFE-DDBA-3A48-A7A8-E6DA4B2D0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200"/>
              <a:ext cx="24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Vref</a:t>
              </a: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A74FA313-0D83-B449-BA3A-5522B4B2F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296"/>
              <a:ext cx="33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Shaper</a:t>
              </a:r>
            </a:p>
          </p:txBody>
        </p:sp>
        <p:sp>
          <p:nvSpPr>
            <p:cNvPr id="24" name="Text Box 46">
              <a:extLst>
                <a:ext uri="{FF2B5EF4-FFF2-40B4-BE49-F238E27FC236}">
                  <a16:creationId xmlns:a16="http://schemas.microsoft.com/office/drawing/2014/main" id="{31B1B6E8-DF36-3F43-9AD0-7B644D56A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392"/>
              <a:ext cx="43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Integrator</a:t>
              </a:r>
            </a:p>
          </p:txBody>
        </p:sp>
        <p:sp>
          <p:nvSpPr>
            <p:cNvPr id="25" name="Line 49">
              <a:extLst>
                <a:ext uri="{FF2B5EF4-FFF2-40B4-BE49-F238E27FC236}">
                  <a16:creationId xmlns:a16="http://schemas.microsoft.com/office/drawing/2014/main" id="{9B344B9F-AEAF-AF4A-8183-D762AD693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488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" name="AutoShape 50">
              <a:extLst>
                <a:ext uri="{FF2B5EF4-FFF2-40B4-BE49-F238E27FC236}">
                  <a16:creationId xmlns:a16="http://schemas.microsoft.com/office/drawing/2014/main" id="{9A56CBAD-F56D-C549-8437-B319D8868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1440"/>
              <a:ext cx="166" cy="9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27" name="Text Box 51">
              <a:extLst>
                <a:ext uri="{FF2B5EF4-FFF2-40B4-BE49-F238E27FC236}">
                  <a16:creationId xmlns:a16="http://schemas.microsoft.com/office/drawing/2014/main" id="{C5EEA6B7-CCA2-5B4D-B6B0-28A0E974A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" y="1440"/>
              <a:ext cx="33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 dirty="0">
                  <a:latin typeface="Calibri" panose="020F0502020204030204" pitchFamily="34" charset="0"/>
                </a:rPr>
                <a:t>Input</a:t>
              </a:r>
            </a:p>
          </p:txBody>
        </p:sp>
        <p:sp>
          <p:nvSpPr>
            <p:cNvPr id="28" name="Line 52">
              <a:extLst>
                <a:ext uri="{FF2B5EF4-FFF2-40B4-BE49-F238E27FC236}">
                  <a16:creationId xmlns:a16="http://schemas.microsoft.com/office/drawing/2014/main" id="{660691A3-CC02-8A41-8F47-53AA7BCC3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468"/>
              <a:ext cx="0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" name="Line 53">
              <a:extLst>
                <a:ext uri="{FF2B5EF4-FFF2-40B4-BE49-F238E27FC236}">
                  <a16:creationId xmlns:a16="http://schemas.microsoft.com/office/drawing/2014/main" id="{037573B3-A9A7-B64C-9E01-907CF96E7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1488"/>
              <a:ext cx="0" cy="4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0" name="Line 54">
              <a:extLst>
                <a:ext uri="{FF2B5EF4-FFF2-40B4-BE49-F238E27FC236}">
                  <a16:creationId xmlns:a16="http://schemas.microsoft.com/office/drawing/2014/main" id="{DB5F0E17-5CB6-6540-AC85-04405EFCF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940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1" name="Line 55">
              <a:extLst>
                <a:ext uri="{FF2B5EF4-FFF2-40B4-BE49-F238E27FC236}">
                  <a16:creationId xmlns:a16="http://schemas.microsoft.com/office/drawing/2014/main" id="{BBFFDF51-6049-5D42-9D8D-1382A7FA5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940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2" name="Line 56">
              <a:extLst>
                <a:ext uri="{FF2B5EF4-FFF2-40B4-BE49-F238E27FC236}">
                  <a16:creationId xmlns:a16="http://schemas.microsoft.com/office/drawing/2014/main" id="{8A412450-F6FD-244B-A506-E89E58178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1968"/>
              <a:ext cx="2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" name="Line 57">
              <a:extLst>
                <a:ext uri="{FF2B5EF4-FFF2-40B4-BE49-F238E27FC236}">
                  <a16:creationId xmlns:a16="http://schemas.microsoft.com/office/drawing/2014/main" id="{35287749-DC96-C441-8F84-3F07D72B6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968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4" name="AutoShape 42">
              <a:extLst>
                <a:ext uri="{FF2B5EF4-FFF2-40B4-BE49-F238E27FC236}">
                  <a16:creationId xmlns:a16="http://schemas.microsoft.com/office/drawing/2014/main" id="{FA4B70F3-D871-DA49-9AE8-3BE96B80E6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56" y="1320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36" name="Line 43">
              <a:extLst>
                <a:ext uri="{FF2B5EF4-FFF2-40B4-BE49-F238E27FC236}">
                  <a16:creationId xmlns:a16="http://schemas.microsoft.com/office/drawing/2014/main" id="{B093C4FE-22B7-7E49-857B-2FA464062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1536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7" name="Text Box 47">
              <a:extLst>
                <a:ext uri="{FF2B5EF4-FFF2-40B4-BE49-F238E27FC236}">
                  <a16:creationId xmlns:a16="http://schemas.microsoft.com/office/drawing/2014/main" id="{F6B3B6DD-8A39-C943-9687-0CF8E6782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344"/>
              <a:ext cx="33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Comp</a:t>
              </a:r>
            </a:p>
          </p:txBody>
        </p:sp>
        <p:sp>
          <p:nvSpPr>
            <p:cNvPr id="38" name="Text Box 48">
              <a:extLst>
                <a:ext uri="{FF2B5EF4-FFF2-40B4-BE49-F238E27FC236}">
                  <a16:creationId xmlns:a16="http://schemas.microsoft.com/office/drawing/2014/main" id="{E07102CF-1B01-6A45-8EA4-F9EFF68FF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1488"/>
              <a:ext cx="33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Vth0</a:t>
              </a:r>
            </a:p>
          </p:txBody>
        </p:sp>
        <p:sp>
          <p:nvSpPr>
            <p:cNvPr id="39" name="Line 58">
              <a:extLst>
                <a:ext uri="{FF2B5EF4-FFF2-40B4-BE49-F238E27FC236}">
                  <a16:creationId xmlns:a16="http://schemas.microsoft.com/office/drawing/2014/main" id="{3BCB6655-7661-1748-BD04-9CBD1DF7E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1440"/>
              <a:ext cx="1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0" name="Line 59">
              <a:extLst>
                <a:ext uri="{FF2B5EF4-FFF2-40B4-BE49-F238E27FC236}">
                  <a16:creationId xmlns:a16="http://schemas.microsoft.com/office/drawing/2014/main" id="{D8B7CD95-9C95-DB44-813D-53AA9E218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1358"/>
              <a:ext cx="0" cy="17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1" name="Line 60">
              <a:extLst>
                <a:ext uri="{FF2B5EF4-FFF2-40B4-BE49-F238E27FC236}">
                  <a16:creationId xmlns:a16="http://schemas.microsoft.com/office/drawing/2014/main" id="{98D9FD0B-093F-954E-9D17-6DC158D11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2016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2" name="AutoShape 63">
              <a:extLst>
                <a:ext uri="{FF2B5EF4-FFF2-40B4-BE49-F238E27FC236}">
                  <a16:creationId xmlns:a16="http://schemas.microsoft.com/office/drawing/2014/main" id="{4FA6B2D1-C778-6D4A-A054-D6EE0FBB36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56" y="1944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43" name="Line 64">
              <a:extLst>
                <a:ext uri="{FF2B5EF4-FFF2-40B4-BE49-F238E27FC236}">
                  <a16:creationId xmlns:a16="http://schemas.microsoft.com/office/drawing/2014/main" id="{2BE87EF3-0976-F943-8876-41FEF3C9A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160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4" name="Text Box 65">
              <a:extLst>
                <a:ext uri="{FF2B5EF4-FFF2-40B4-BE49-F238E27FC236}">
                  <a16:creationId xmlns:a16="http://schemas.microsoft.com/office/drawing/2014/main" id="{A945ABCB-B7B7-D046-8545-3058C5035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968"/>
              <a:ext cx="33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Comp</a:t>
              </a:r>
            </a:p>
          </p:txBody>
        </p:sp>
        <p:sp>
          <p:nvSpPr>
            <p:cNvPr id="45" name="Text Box 66">
              <a:extLst>
                <a:ext uri="{FF2B5EF4-FFF2-40B4-BE49-F238E27FC236}">
                  <a16:creationId xmlns:a16="http://schemas.microsoft.com/office/drawing/2014/main" id="{4E75E07A-1B46-284A-AF44-5E2CFE81C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2160"/>
              <a:ext cx="28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Vth1</a:t>
              </a:r>
            </a:p>
          </p:txBody>
        </p:sp>
        <p:sp>
          <p:nvSpPr>
            <p:cNvPr id="46" name="Line 67">
              <a:extLst>
                <a:ext uri="{FF2B5EF4-FFF2-40B4-BE49-F238E27FC236}">
                  <a16:creationId xmlns:a16="http://schemas.microsoft.com/office/drawing/2014/main" id="{0912E8BB-13C4-AB47-B11D-5C8AC6714C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2064"/>
              <a:ext cx="1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7" name="AutoShape 69">
              <a:extLst>
                <a:ext uri="{FF2B5EF4-FFF2-40B4-BE49-F238E27FC236}">
                  <a16:creationId xmlns:a16="http://schemas.microsoft.com/office/drawing/2014/main" id="{E507EBDE-3B80-5B4D-AB96-21814980D6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56" y="3048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48" name="Line 70">
              <a:extLst>
                <a:ext uri="{FF2B5EF4-FFF2-40B4-BE49-F238E27FC236}">
                  <a16:creationId xmlns:a16="http://schemas.microsoft.com/office/drawing/2014/main" id="{14C17269-4C61-3642-A312-56DBBB863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3264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" name="Text Box 71">
              <a:extLst>
                <a:ext uri="{FF2B5EF4-FFF2-40B4-BE49-F238E27FC236}">
                  <a16:creationId xmlns:a16="http://schemas.microsoft.com/office/drawing/2014/main" id="{B25692D5-3C7A-C541-91AB-8C81FFDC2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3072"/>
              <a:ext cx="33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Comp</a:t>
              </a:r>
            </a:p>
          </p:txBody>
        </p:sp>
        <p:sp>
          <p:nvSpPr>
            <p:cNvPr id="50" name="Text Box 72">
              <a:extLst>
                <a:ext uri="{FF2B5EF4-FFF2-40B4-BE49-F238E27FC236}">
                  <a16:creationId xmlns:a16="http://schemas.microsoft.com/office/drawing/2014/main" id="{040AF134-1481-984D-B45A-003E4C4DA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3264"/>
              <a:ext cx="28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67">
                  <a:latin typeface="Calibri" panose="020F0502020204030204" pitchFamily="34" charset="0"/>
                </a:rPr>
                <a:t>Vth7</a:t>
              </a:r>
            </a:p>
          </p:txBody>
        </p:sp>
        <p:sp>
          <p:nvSpPr>
            <p:cNvPr id="51" name="Line 73">
              <a:extLst>
                <a:ext uri="{FF2B5EF4-FFF2-40B4-BE49-F238E27FC236}">
                  <a16:creationId xmlns:a16="http://schemas.microsoft.com/office/drawing/2014/main" id="{D674DD46-2F0D-534C-A5D5-7FECBF858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3168"/>
              <a:ext cx="1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2" name="Line 74">
              <a:extLst>
                <a:ext uri="{FF2B5EF4-FFF2-40B4-BE49-F238E27FC236}">
                  <a16:creationId xmlns:a16="http://schemas.microsoft.com/office/drawing/2014/main" id="{4BBE0511-60F7-9A47-B626-8169234BA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3120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3" name="Line 75">
              <a:extLst>
                <a:ext uri="{FF2B5EF4-FFF2-40B4-BE49-F238E27FC236}">
                  <a16:creationId xmlns:a16="http://schemas.microsoft.com/office/drawing/2014/main" id="{A11D107D-D92C-5A4F-83AA-46E7C4CE03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8" y="2160"/>
              <a:ext cx="0" cy="8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4" name="Text Box 78">
            <a:extLst>
              <a:ext uri="{FF2B5EF4-FFF2-40B4-BE49-F238E27FC236}">
                <a16:creationId xmlns:a16="http://schemas.microsoft.com/office/drawing/2014/main" id="{56CBA1A1-7161-F445-9022-E53992193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864" y="6469572"/>
            <a:ext cx="27432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33" b="1" dirty="0">
                <a:latin typeface="Calibri" panose="020F0502020204030204" pitchFamily="34" charset="0"/>
              </a:rPr>
              <a:t>Programmable Thresholds</a:t>
            </a:r>
          </a:p>
        </p:txBody>
      </p:sp>
      <p:sp>
        <p:nvSpPr>
          <p:cNvPr id="55" name="Line 79">
            <a:extLst>
              <a:ext uri="{FF2B5EF4-FFF2-40B4-BE49-F238E27FC236}">
                <a16:creationId xmlns:a16="http://schemas.microsoft.com/office/drawing/2014/main" id="{83E41EC3-A3A4-664C-A49D-9CF1AA2AB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9864" y="6638801"/>
            <a:ext cx="508000" cy="86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Text Box 80">
            <a:extLst>
              <a:ext uri="{FF2B5EF4-FFF2-40B4-BE49-F238E27FC236}">
                <a16:creationId xmlns:a16="http://schemas.microsoft.com/office/drawing/2014/main" id="{AF57D4E5-78B2-484F-B5B4-EF4905FD6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1464" y="1910274"/>
            <a:ext cx="1219200" cy="60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33" b="1">
                <a:latin typeface="Calibri" panose="020F0502020204030204" pitchFamily="34" charset="0"/>
              </a:rPr>
              <a:t>Disc outputs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333" b="1">
                <a:latin typeface="Calibri" panose="020F0502020204030204" pitchFamily="34" charset="0"/>
              </a:rPr>
              <a:t>3-bit ADC</a:t>
            </a:r>
          </a:p>
        </p:txBody>
      </p:sp>
      <p:grpSp>
        <p:nvGrpSpPr>
          <p:cNvPr id="57" name="Group 84">
            <a:extLst>
              <a:ext uri="{FF2B5EF4-FFF2-40B4-BE49-F238E27FC236}">
                <a16:creationId xmlns:a16="http://schemas.microsoft.com/office/drawing/2014/main" id="{4A327BA7-75ED-9540-B6DB-CCC28B2D0093}"/>
              </a:ext>
            </a:extLst>
          </p:cNvPr>
          <p:cNvGrpSpPr>
            <a:grpSpLocks/>
          </p:cNvGrpSpPr>
          <p:nvPr/>
        </p:nvGrpSpPr>
        <p:grpSpPr bwMode="auto">
          <a:xfrm>
            <a:off x="7478264" y="3027873"/>
            <a:ext cx="1016000" cy="203200"/>
            <a:chOff x="3888" y="1632"/>
            <a:chExt cx="480" cy="96"/>
          </a:xfrm>
        </p:grpSpPr>
        <p:sp>
          <p:nvSpPr>
            <p:cNvPr id="58" name="Line 81">
              <a:extLst>
                <a:ext uri="{FF2B5EF4-FFF2-40B4-BE49-F238E27FC236}">
                  <a16:creationId xmlns:a16="http://schemas.microsoft.com/office/drawing/2014/main" id="{7A64FD14-FD5F-4B47-B237-EEF8F15DA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632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Line 82">
              <a:extLst>
                <a:ext uri="{FF2B5EF4-FFF2-40B4-BE49-F238E27FC236}">
                  <a16:creationId xmlns:a16="http://schemas.microsoft.com/office/drawing/2014/main" id="{21F866A8-6E51-654A-8B85-4D5ABFE974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32"/>
              <a:ext cx="96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0" name="Line 83">
              <a:extLst>
                <a:ext uri="{FF2B5EF4-FFF2-40B4-BE49-F238E27FC236}">
                  <a16:creationId xmlns:a16="http://schemas.microsoft.com/office/drawing/2014/main" id="{F42BA296-85DD-A441-ACDA-A39D0A147A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1632"/>
              <a:ext cx="288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61" name="Group 85">
            <a:extLst>
              <a:ext uri="{FF2B5EF4-FFF2-40B4-BE49-F238E27FC236}">
                <a16:creationId xmlns:a16="http://schemas.microsoft.com/office/drawing/2014/main" id="{A7097817-8E2C-B742-A2CC-2F8E946D71F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595864" y="1300673"/>
            <a:ext cx="1219200" cy="711200"/>
            <a:chOff x="3888" y="1632"/>
            <a:chExt cx="480" cy="96"/>
          </a:xfrm>
        </p:grpSpPr>
        <p:sp>
          <p:nvSpPr>
            <p:cNvPr id="62" name="Line 86">
              <a:extLst>
                <a:ext uri="{FF2B5EF4-FFF2-40B4-BE49-F238E27FC236}">
                  <a16:creationId xmlns:a16="http://schemas.microsoft.com/office/drawing/2014/main" id="{58DAA600-CEE2-7C4A-9F23-3A06F49418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632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3" name="Line 87">
              <a:extLst>
                <a:ext uri="{FF2B5EF4-FFF2-40B4-BE49-F238E27FC236}">
                  <a16:creationId xmlns:a16="http://schemas.microsoft.com/office/drawing/2014/main" id="{7DDCAFC9-5A42-114C-84E7-19E007A2F8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32"/>
              <a:ext cx="96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4" name="Line 88">
              <a:extLst>
                <a:ext uri="{FF2B5EF4-FFF2-40B4-BE49-F238E27FC236}">
                  <a16:creationId xmlns:a16="http://schemas.microsoft.com/office/drawing/2014/main" id="{52D30319-66E9-EC48-B2FE-C4C03702E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1632"/>
              <a:ext cx="288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5" name="Line 89">
            <a:extLst>
              <a:ext uri="{FF2B5EF4-FFF2-40B4-BE49-F238E27FC236}">
                <a16:creationId xmlns:a16="http://schemas.microsoft.com/office/drawing/2014/main" id="{46312B47-09A4-3446-8BCD-2F691F40E1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99064" y="1076029"/>
            <a:ext cx="0" cy="834244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Line 90">
            <a:extLst>
              <a:ext uri="{FF2B5EF4-FFF2-40B4-BE49-F238E27FC236}">
                <a16:creationId xmlns:a16="http://schemas.microsoft.com/office/drawing/2014/main" id="{E06A6DB2-5C01-7F47-B64A-058EC4D0DC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103864" y="1009380"/>
            <a:ext cx="0" cy="189693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Line 91">
            <a:extLst>
              <a:ext uri="{FF2B5EF4-FFF2-40B4-BE49-F238E27FC236}">
                <a16:creationId xmlns:a16="http://schemas.microsoft.com/office/drawing/2014/main" id="{709DFFA6-AE43-7340-85D8-140AB145C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9064" y="1173673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Text Box 92">
            <a:extLst>
              <a:ext uri="{FF2B5EF4-FFF2-40B4-BE49-F238E27FC236}">
                <a16:creationId xmlns:a16="http://schemas.microsoft.com/office/drawing/2014/main" id="{FDCF254D-AD6E-6541-A370-23F7C0FD9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3536" y="882872"/>
            <a:ext cx="3048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33" dirty="0">
                <a:latin typeface="Calibri" panose="020F0502020204030204" pitchFamily="34" charset="0"/>
              </a:rPr>
              <a:t>T-peak ~ 60 ns (programmable)</a:t>
            </a:r>
          </a:p>
        </p:txBody>
      </p:sp>
      <p:sp>
        <p:nvSpPr>
          <p:cNvPr id="69" name="Line 93">
            <a:extLst>
              <a:ext uri="{FF2B5EF4-FFF2-40B4-BE49-F238E27FC236}">
                <a16:creationId xmlns:a16="http://schemas.microsoft.com/office/drawing/2014/main" id="{1E66471F-E2E6-8C47-ACC0-B6DB15F823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3864" y="1910273"/>
            <a:ext cx="0" cy="50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Text Box 94">
            <a:extLst>
              <a:ext uri="{FF2B5EF4-FFF2-40B4-BE49-F238E27FC236}">
                <a16:creationId xmlns:a16="http://schemas.microsoft.com/office/drawing/2014/main" id="{38CF2EA9-AAA5-FF48-A868-D8F2C67AC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264" y="1300674"/>
            <a:ext cx="2032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33">
                <a:latin typeface="Calibri" panose="020F0502020204030204" pitchFamily="34" charset="0"/>
              </a:rPr>
              <a:t>Program gain and Vref</a:t>
            </a:r>
          </a:p>
        </p:txBody>
      </p:sp>
      <p:sp>
        <p:nvSpPr>
          <p:cNvPr id="71" name="Line 95">
            <a:extLst>
              <a:ext uri="{FF2B5EF4-FFF2-40B4-BE49-F238E27FC236}">
                <a16:creationId xmlns:a16="http://schemas.microsoft.com/office/drawing/2014/main" id="{64A24F32-B3CB-DB42-8589-FF7C13C94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7064" y="1605473"/>
            <a:ext cx="4064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Line 96">
            <a:extLst>
              <a:ext uri="{FF2B5EF4-FFF2-40B4-BE49-F238E27FC236}">
                <a16:creationId xmlns:a16="http://schemas.microsoft.com/office/drawing/2014/main" id="{CF33D05A-7F81-0B4D-A3EC-1BF376E98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6664" y="1605473"/>
            <a:ext cx="508000" cy="406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Text Box 99">
            <a:extLst>
              <a:ext uri="{FF2B5EF4-FFF2-40B4-BE49-F238E27FC236}">
                <a16:creationId xmlns:a16="http://schemas.microsoft.com/office/drawing/2014/main" id="{E6BFE7B3-8F7F-CE43-82AB-50AC1C0A5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66" y="1115281"/>
            <a:ext cx="3801532" cy="2554545"/>
          </a:xfrm>
          <a:prstGeom prst="rect">
            <a:avLst/>
          </a:prstGeom>
          <a:solidFill>
            <a:srgbClr val="FFFF99"/>
          </a:solidFill>
          <a:ln w="63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128 channel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46, 50, 60, 67, 85, 100, 150, or 200 mV/</a:t>
            </a:r>
            <a:r>
              <a:rPr lang="en-US" altLang="en-US" sz="16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fC</a:t>
            </a:r>
            <a:endParaRPr lang="en-US" altLang="en-US" sz="1600" u="sng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60 ns peak time (</a:t>
            </a:r>
            <a:r>
              <a:rPr lang="en-US" altLang="en-US" sz="16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rt</a:t>
            </a: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- </a:t>
            </a:r>
            <a:r>
              <a:rPr lang="en-US" altLang="en-US" sz="16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pgmbl</a:t>
            </a: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3—bit ADC (</a:t>
            </a:r>
            <a:r>
              <a:rPr lang="en-US" altLang="en-US" sz="16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th-pgmbl</a:t>
            </a: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Optimized to 1 to 2.5 pf input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115e + 134e/pf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~ 70 to 140 </a:t>
            </a:r>
            <a:r>
              <a:rPr lang="en-US" altLang="en-US" sz="1600" i="1" u="sng" dirty="0" err="1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en-US" altLang="en-US" sz="16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W</a:t>
            </a: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600" u="sng" dirty="0" err="1">
                <a:solidFill>
                  <a:schemeClr val="tx2"/>
                </a:solidFill>
                <a:latin typeface="Calibri" panose="020F0502020204030204" pitchFamily="34" charset="0"/>
              </a:rPr>
              <a:t>ch</a:t>
            </a:r>
            <a:r>
              <a:rPr lang="en-US" altLang="en-US" sz="1600" u="sng" dirty="0">
                <a:solidFill>
                  <a:schemeClr val="tx2"/>
                </a:solidFill>
                <a:latin typeface="Calibri" panose="020F0502020204030204" pitchFamily="34" charset="0"/>
              </a:rPr>
              <a:t> (dep. gain)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1B900A-E173-C846-B642-C9FBBF48F3EA}"/>
              </a:ext>
            </a:extLst>
          </p:cNvPr>
          <p:cNvSpPr/>
          <p:nvPr/>
        </p:nvSpPr>
        <p:spPr>
          <a:xfrm>
            <a:off x="355601" y="4117341"/>
            <a:ext cx="817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Helvetica" pitchFamily="2" charset="0"/>
              </a:rPr>
              <a:t>At max. input transistor bias of 38uA:  115e + 134e/pF</a:t>
            </a:r>
          </a:p>
          <a:p>
            <a:r>
              <a:rPr lang="en-US" altLang="ja-JP" sz="2400" dirty="0"/>
              <a:t>Silicon strip + readout line capacitance ~ 6pF</a:t>
            </a:r>
          </a:p>
          <a:p>
            <a:r>
              <a:rPr lang="en-US" altLang="ja-JP" sz="2400" dirty="0"/>
              <a:t>Predicted noise ~ 115e + 134e/pF * 6pF ~ 1,000e</a:t>
            </a:r>
          </a:p>
          <a:p>
            <a:r>
              <a:rPr lang="en-US" altLang="ja-JP" sz="2400" dirty="0"/>
              <a:t>Signal ~ 20,000e </a:t>
            </a:r>
          </a:p>
          <a:p>
            <a:r>
              <a:rPr lang="en-US" altLang="ja-JP" sz="2400" dirty="0"/>
              <a:t>Expected S/N ~ 20/1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7245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99FF"/>
                </a:solidFill>
              </a:rPr>
              <a:t> FPHX Chip (Digital Section)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9741" y="6492876"/>
            <a:ext cx="71225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6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600" dirty="0">
              <a:solidFill>
                <a:srgbClr val="898989"/>
              </a:solidFill>
            </a:endParaRPr>
          </a:p>
        </p:txBody>
      </p:sp>
      <p:pic>
        <p:nvPicPr>
          <p:cNvPr id="6" name="図 5" descr="Block Diagram">
            <a:extLst>
              <a:ext uri="{FF2B5EF4-FFF2-40B4-BE49-F238E27FC236}">
                <a16:creationId xmlns:a16="http://schemas.microsoft.com/office/drawing/2014/main" id="{96AEB8DB-99CB-DF49-A281-D96F3187686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58466"/>
            <a:ext cx="7303347" cy="541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68FD30C-5DE7-B747-A331-69C0B8D8B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0" y="1152031"/>
            <a:ext cx="3048000" cy="252306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45070B-208C-6D43-88D3-B69A07A38464}"/>
              </a:ext>
            </a:extLst>
          </p:cNvPr>
          <p:cNvSpPr txBox="1"/>
          <p:nvPr/>
        </p:nvSpPr>
        <p:spPr>
          <a:xfrm>
            <a:off x="601472" y="802958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Analog</a:t>
            </a:r>
            <a:endParaRPr lang="ja-JP" altLang="en-US" sz="2400"/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EFA1DBC5-6646-5E4E-83E3-A4844590C6EF}"/>
              </a:ext>
            </a:extLst>
          </p:cNvPr>
          <p:cNvSpPr/>
          <p:nvPr/>
        </p:nvSpPr>
        <p:spPr>
          <a:xfrm>
            <a:off x="1320800" y="1258466"/>
            <a:ext cx="203200" cy="24013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07EC2D-7BE4-684E-B98D-424D25E5BEB9}"/>
              </a:ext>
            </a:extLst>
          </p:cNvPr>
          <p:cNvSpPr txBox="1"/>
          <p:nvPr/>
        </p:nvSpPr>
        <p:spPr>
          <a:xfrm>
            <a:off x="3657600" y="2871154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Data Processing</a:t>
            </a:r>
            <a:endParaRPr lang="ja-JP" altLang="en-US" sz="24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E777AB-CDC4-5A48-835C-F6F29D51CB3F}"/>
              </a:ext>
            </a:extLst>
          </p:cNvPr>
          <p:cNvSpPr txBox="1"/>
          <p:nvPr/>
        </p:nvSpPr>
        <p:spPr>
          <a:xfrm>
            <a:off x="6096001" y="3835401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Data Output</a:t>
            </a:r>
            <a:endParaRPr lang="ja-JP" altLang="en-US" sz="2400"/>
          </a:p>
        </p:txBody>
      </p:sp>
      <p:pic>
        <p:nvPicPr>
          <p:cNvPr id="12" name="図 11" descr="Output Word">
            <a:extLst>
              <a:ext uri="{FF2B5EF4-FFF2-40B4-BE49-F238E27FC236}">
                <a16:creationId xmlns:a16="http://schemas.microsoft.com/office/drawing/2014/main" id="{0B9449F8-AAF1-1641-88D2-426A60B8AAB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295" y="5579315"/>
            <a:ext cx="4675125" cy="12445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5C5D9E-6272-B14C-AE73-C1DD6AF52FDA}"/>
              </a:ext>
            </a:extLst>
          </p:cNvPr>
          <p:cNvSpPr txBox="1"/>
          <p:nvPr/>
        </p:nvSpPr>
        <p:spPr>
          <a:xfrm>
            <a:off x="8066100" y="5214127"/>
            <a:ext cx="374493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/>
              <a:t>20 bit Serial data word structure</a:t>
            </a:r>
            <a:endParaRPr lang="ja-JP" altLang="en-US" sz="1867"/>
          </a:p>
        </p:txBody>
      </p:sp>
    </p:spTree>
    <p:extLst>
      <p:ext uri="{BB962C8B-B14F-4D97-AF65-F5344CB8AC3E}">
        <p14:creationId xmlns:p14="http://schemas.microsoft.com/office/powerpoint/2010/main" val="42645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99FF"/>
                </a:solidFill>
              </a:rPr>
              <a:t> </a:t>
            </a:r>
            <a:r>
              <a:rPr lang="en-US" altLang="ja-JP" sz="4800" b="1" dirty="0">
                <a:solidFill>
                  <a:srgbClr val="0099FF"/>
                </a:solidFill>
              </a:rPr>
              <a:t>High Density Interconnect (HDI) Cable</a:t>
            </a:r>
            <a:endParaRPr lang="en-US" sz="4800" b="1" dirty="0">
              <a:solidFill>
                <a:srgbClr val="0099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9043925" y="732697"/>
            <a:ext cx="2835147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067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9741" y="6492876"/>
            <a:ext cx="71225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6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 sz="1600" dirty="0">
              <a:solidFill>
                <a:srgbClr val="898989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E4C26F1-F705-854F-AD86-436E716D2C4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63" y="1019956"/>
            <a:ext cx="6442168" cy="23029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4C7F74-EC54-5440-84F2-E355973EEF30}"/>
              </a:ext>
            </a:extLst>
          </p:cNvPr>
          <p:cNvSpPr txBox="1"/>
          <p:nvPr/>
        </p:nvSpPr>
        <p:spPr>
          <a:xfrm>
            <a:off x="409164" y="826017"/>
            <a:ext cx="616066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INTT HDI (Manufactured by Yamashita co., Japan)</a:t>
            </a:r>
            <a:endParaRPr lang="ja-JP" altLang="en-US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452D9A8-49D7-3C4C-857A-BD1E5A2F4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50" r="67295" b="18057"/>
          <a:stretch/>
        </p:blipFill>
        <p:spPr>
          <a:xfrm>
            <a:off x="8178207" y="3406010"/>
            <a:ext cx="3316007" cy="284731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2358D1-593B-7A42-86F4-E4758B757A3B}"/>
              </a:ext>
            </a:extLst>
          </p:cNvPr>
          <p:cNvSpPr txBox="1"/>
          <p:nvPr/>
        </p:nvSpPr>
        <p:spPr>
          <a:xfrm>
            <a:off x="8694386" y="6265069"/>
            <a:ext cx="19784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/>
              <a:t>Digital GND pad</a:t>
            </a:r>
            <a:endParaRPr lang="ja-JP" altLang="en-US" sz="1867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F98442-A566-1140-BDB4-FE8ECE165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98" t="32025" r="34497" b="14033"/>
          <a:stretch/>
        </p:blipFill>
        <p:spPr>
          <a:xfrm>
            <a:off x="6898321" y="1010062"/>
            <a:ext cx="2295847" cy="2250757"/>
          </a:xfrm>
          <a:prstGeom prst="rect">
            <a:avLst/>
          </a:prstGeom>
        </p:spPr>
      </p:pic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7B6F4EA8-28BA-CB49-9D17-3C0C64346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733419"/>
              </p:ext>
            </p:extLst>
          </p:nvPr>
        </p:nvGraphicFramePr>
        <p:xfrm>
          <a:off x="74428" y="3436684"/>
          <a:ext cx="4091173" cy="191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5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FVTX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INTT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# Layers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7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7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Length [cm]</a:t>
                      </a:r>
                      <a:endParaRPr kumimoji="1" lang="ja-JP" altLang="en-US" sz="16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~20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40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36850216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Pitch [</a:t>
                      </a:r>
                      <a:r>
                        <a:rPr kumimoji="1" lang="en-US" altLang="ja-JP" sz="1800" dirty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1800" dirty="0"/>
                        <a:t>m]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40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60</a:t>
                      </a:r>
                      <a:endParaRPr kumimoji="1" lang="ja-JP" altLang="en-US" sz="18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4379748D-2DD3-B743-9F37-3619E6DDC8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46" y="5450347"/>
            <a:ext cx="3756438" cy="136921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488548E-A5EE-D542-BDAF-34E97C80998A}"/>
              </a:ext>
            </a:extLst>
          </p:cNvPr>
          <p:cNvSpPr/>
          <p:nvPr/>
        </p:nvSpPr>
        <p:spPr>
          <a:xfrm>
            <a:off x="9164854" y="2384655"/>
            <a:ext cx="274466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1600"/>
              <a:t>M20-7910342R</a:t>
            </a:r>
            <a:endParaRPr lang="en-US" altLang="ja-JP" sz="1600" dirty="0"/>
          </a:p>
          <a:p>
            <a:r>
              <a:rPr lang="en-US" altLang="ja-JP" sz="1600" dirty="0"/>
              <a:t>2 </a:t>
            </a:r>
            <a:r>
              <a:rPr lang="en-US" altLang="ja-JP" sz="1600" dirty="0" err="1"/>
              <a:t>Thermistats</a:t>
            </a:r>
            <a:r>
              <a:rPr lang="en-US" altLang="ja-JP" sz="1600" dirty="0"/>
              <a:t> 3pin readout</a:t>
            </a:r>
            <a:endParaRPr lang="ja-JP" altLang="en-US" sz="16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DF7D45-2995-A045-989C-201E3989EC3D}"/>
              </a:ext>
            </a:extLst>
          </p:cNvPr>
          <p:cNvSpPr txBox="1"/>
          <p:nvPr/>
        </p:nvSpPr>
        <p:spPr>
          <a:xfrm>
            <a:off x="8612276" y="3133073"/>
            <a:ext cx="20201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/>
              <a:t>Analog GND pad</a:t>
            </a:r>
            <a:endParaRPr lang="ja-JP" altLang="en-US" sz="1867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619792-ADF0-E542-B238-2F3C8C4498F8}"/>
              </a:ext>
            </a:extLst>
          </p:cNvPr>
          <p:cNvSpPr txBox="1"/>
          <p:nvPr/>
        </p:nvSpPr>
        <p:spPr>
          <a:xfrm>
            <a:off x="5482447" y="5622525"/>
            <a:ext cx="3098207" cy="9543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867" dirty="0"/>
              <a:t>Analog and digital pads are used for grounding in case we need them.</a:t>
            </a:r>
            <a:endParaRPr lang="ja-JP" altLang="en-US" sz="1867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89FAB13-25F7-6445-AE5F-698C97A7D605}"/>
              </a:ext>
            </a:extLst>
          </p:cNvPr>
          <p:cNvCxnSpPr>
            <a:cxnSpLocks/>
          </p:cNvCxnSpPr>
          <p:nvPr/>
        </p:nvCxnSpPr>
        <p:spPr>
          <a:xfrm>
            <a:off x="8792576" y="3498818"/>
            <a:ext cx="46624" cy="641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AA6A96A-69A3-ED4A-AEB0-97A297790C90}"/>
              </a:ext>
            </a:extLst>
          </p:cNvPr>
          <p:cNvCxnSpPr>
            <a:cxnSpLocks/>
          </p:cNvCxnSpPr>
          <p:nvPr/>
        </p:nvCxnSpPr>
        <p:spPr>
          <a:xfrm flipH="1" flipV="1">
            <a:off x="8871152" y="5867400"/>
            <a:ext cx="1" cy="495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BEDF5D0-3DDC-DD41-8651-D506138034EB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8645100" y="2306820"/>
            <a:ext cx="519754" cy="370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EFB0D66-E708-CA4B-873A-B7A1BAA2DF06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8527041" y="1395426"/>
            <a:ext cx="982933" cy="15497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AAEEA1E-C529-5F4A-BFD6-287E4A3A9760}"/>
              </a:ext>
            </a:extLst>
          </p:cNvPr>
          <p:cNvSpPr txBox="1"/>
          <p:nvPr/>
        </p:nvSpPr>
        <p:spPr>
          <a:xfrm>
            <a:off x="4281047" y="3817819"/>
            <a:ext cx="3781711" cy="1528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867" dirty="0"/>
              <a:t>The design is based on HDI’s of FVTX. The cable length is longer, but the pitch of the signal line is somewhat relaxed 60 [</a:t>
            </a:r>
            <a:r>
              <a:rPr lang="en-US" altLang="ja-JP" sz="1867" dirty="0">
                <a:latin typeface="Symbol" charset="2"/>
                <a:cs typeface="Symbol" charset="2"/>
              </a:rPr>
              <a:t>m</a:t>
            </a:r>
            <a:r>
              <a:rPr lang="en-US" altLang="ja-JP" sz="1867" dirty="0"/>
              <a:t>m] instead of 40 [</a:t>
            </a:r>
            <a:r>
              <a:rPr lang="en-US" altLang="ja-JP" sz="1867" dirty="0">
                <a:latin typeface="Symbol" charset="2"/>
                <a:cs typeface="Symbol" charset="2"/>
              </a:rPr>
              <a:t>m</a:t>
            </a:r>
            <a:r>
              <a:rPr lang="en-US" altLang="ja-JP" sz="1867" dirty="0"/>
              <a:t>m].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5812D01-BB28-D048-86EA-95FFD8FC63FB}"/>
              </a:ext>
            </a:extLst>
          </p:cNvPr>
          <p:cNvSpPr txBox="1"/>
          <p:nvPr/>
        </p:nvSpPr>
        <p:spPr>
          <a:xfrm>
            <a:off x="1160838" y="5435534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FVTX HDI</a:t>
            </a:r>
            <a:endParaRPr lang="ja-JP" altLang="en-US" sz="240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6FDAAF-91E5-7B44-AE4E-8D3E00672C06}"/>
              </a:ext>
            </a:extLst>
          </p:cNvPr>
          <p:cNvSpPr txBox="1"/>
          <p:nvPr/>
        </p:nvSpPr>
        <p:spPr>
          <a:xfrm>
            <a:off x="9509974" y="1061937"/>
            <a:ext cx="2514505" cy="6669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867" dirty="0"/>
              <a:t>Dedicated Bias connectors each side</a:t>
            </a:r>
            <a:endParaRPr lang="ja-JP" altLang="en-US" sz="1867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5E911CE-13A6-EC45-8F11-C7A772953E97}"/>
              </a:ext>
            </a:extLst>
          </p:cNvPr>
          <p:cNvCxnSpPr>
            <a:cxnSpLocks/>
          </p:cNvCxnSpPr>
          <p:nvPr/>
        </p:nvCxnSpPr>
        <p:spPr>
          <a:xfrm flipV="1">
            <a:off x="5830687" y="2820171"/>
            <a:ext cx="341216" cy="416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C61609B-28B9-244A-BB87-A22865DA013A}"/>
              </a:ext>
            </a:extLst>
          </p:cNvPr>
          <p:cNvSpPr txBox="1"/>
          <p:nvPr/>
        </p:nvSpPr>
        <p:spPr>
          <a:xfrm>
            <a:off x="4486657" y="3152053"/>
            <a:ext cx="333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Hirose DF18 connector</a:t>
            </a:r>
          </a:p>
          <a:p>
            <a:r>
              <a:rPr lang="en-US" altLang="ja-JP" sz="1600" dirty="0"/>
              <a:t>Data, slow control, FPHX power</a:t>
            </a:r>
            <a:endParaRPr lang="ja-JP" altLang="en-US" sz="160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2BE8785-E9F1-2F42-9A2C-0AD5C3F78327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8527037" y="1389392"/>
            <a:ext cx="982937" cy="6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円/楕円 14">
            <a:extLst>
              <a:ext uri="{FF2B5EF4-FFF2-40B4-BE49-F238E27FC236}">
                <a16:creationId xmlns:a16="http://schemas.microsoft.com/office/drawing/2014/main" id="{DDBECBB9-0C6C-DC48-AD6F-28C4A7D8BF01}"/>
              </a:ext>
            </a:extLst>
          </p:cNvPr>
          <p:cNvSpPr/>
          <p:nvPr/>
        </p:nvSpPr>
        <p:spPr>
          <a:xfrm>
            <a:off x="3953681" y="2209800"/>
            <a:ext cx="148039" cy="224227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B5EB8A96-14B9-DA47-9D7D-6515BFAE9771}"/>
              </a:ext>
            </a:extLst>
          </p:cNvPr>
          <p:cNvSpPr/>
          <p:nvPr/>
        </p:nvSpPr>
        <p:spPr>
          <a:xfrm>
            <a:off x="461562" y="2258080"/>
            <a:ext cx="148039" cy="224227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C0ED09A-2143-1B45-A527-B8C3C131BBF5}"/>
              </a:ext>
            </a:extLst>
          </p:cNvPr>
          <p:cNvSpPr/>
          <p:nvPr/>
        </p:nvSpPr>
        <p:spPr>
          <a:xfrm>
            <a:off x="1620320" y="1961100"/>
            <a:ext cx="1510350" cy="379656"/>
          </a:xfrm>
          <a:prstGeom prst="rect">
            <a:avLst/>
          </a:prstGeom>
          <a:solidFill>
            <a:schemeClr val="lt1">
              <a:alpha val="34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1867" dirty="0" err="1"/>
              <a:t>Thermistats</a:t>
            </a:r>
            <a:endParaRPr lang="ja-JP" altLang="en-US" sz="1867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5FD1371-B35D-6A47-956E-B4788042B7F6}"/>
              </a:ext>
            </a:extLst>
          </p:cNvPr>
          <p:cNvCxnSpPr>
            <a:endCxn id="15" idx="2"/>
          </p:cNvCxnSpPr>
          <p:nvPr/>
        </p:nvCxnSpPr>
        <p:spPr>
          <a:xfrm>
            <a:off x="2997832" y="2127041"/>
            <a:ext cx="955848" cy="194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FC914994-7D5D-E045-BB0B-CDF5AA2EF40B}"/>
              </a:ext>
            </a:extLst>
          </p:cNvPr>
          <p:cNvCxnSpPr>
            <a:cxnSpLocks/>
          </p:cNvCxnSpPr>
          <p:nvPr/>
        </p:nvCxnSpPr>
        <p:spPr>
          <a:xfrm flipH="1">
            <a:off x="642317" y="2132284"/>
            <a:ext cx="983283" cy="217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3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99FF"/>
                </a:solidFill>
              </a:rPr>
              <a:t> High Density Interconnect (HDI) Cable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9741" y="6492876"/>
            <a:ext cx="71225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6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600" dirty="0">
              <a:solidFill>
                <a:srgbClr val="898989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CBECE70-AD1E-D648-B369-2C7CAD4B52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8945744" y="3439549"/>
            <a:ext cx="683355" cy="538436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D01C82-72EB-524E-87EB-D4852EBA98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8913007" y="2682215"/>
            <a:ext cx="701028" cy="538436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12B5F44-221A-794A-A3D6-7AE71C633F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8940614" y="1913017"/>
            <a:ext cx="693617" cy="538436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50B94E8-6C78-C24D-B989-FFF1F23B8C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8892275" y="1151905"/>
            <a:ext cx="684853" cy="538436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DAE71F1-0BFE-AC43-9774-FC804F3305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8889299" y="419646"/>
            <a:ext cx="676724" cy="5384367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27E540A-0972-1742-8D08-0485D0FFE2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8847032" y="-326587"/>
            <a:ext cx="712809" cy="538436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D901508-CF95-ED4A-800D-13F954FDC0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8843022" y="-1051499"/>
            <a:ext cx="687740" cy="538436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0CA1F6-DFA0-8048-9DC9-2C8431F69F77}"/>
              </a:ext>
            </a:extLst>
          </p:cNvPr>
          <p:cNvSpPr txBox="1"/>
          <p:nvPr/>
        </p:nvSpPr>
        <p:spPr>
          <a:xfrm>
            <a:off x="203201" y="865439"/>
            <a:ext cx="6291511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ja-JP" sz="2133" dirty="0"/>
              <a:t>7 cupper layers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ja-JP" sz="2133" dirty="0"/>
              <a:t>High signal line density in 2 layers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ja-JP" sz="2133" dirty="0"/>
              <a:t>Solid ground outer layers to shield signal layers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4DFBB7-6F94-7545-9FEE-159364930FC6}"/>
              </a:ext>
            </a:extLst>
          </p:cNvPr>
          <p:cNvSpPr txBox="1"/>
          <p:nvPr/>
        </p:nvSpPr>
        <p:spPr>
          <a:xfrm>
            <a:off x="6038715" y="1465280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L1</a:t>
            </a:r>
            <a:endParaRPr lang="ja-JP" altLang="en-US" sz="24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D2965F-5EDB-704C-8759-1947822E8792}"/>
              </a:ext>
            </a:extLst>
          </p:cNvPr>
          <p:cNvSpPr txBox="1"/>
          <p:nvPr/>
        </p:nvSpPr>
        <p:spPr>
          <a:xfrm>
            <a:off x="6026762" y="2122692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L2</a:t>
            </a:r>
            <a:endParaRPr lang="ja-JP" altLang="en-US" sz="24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5DA9BE-2CE2-8340-86DB-CD3032592F0B}"/>
              </a:ext>
            </a:extLst>
          </p:cNvPr>
          <p:cNvSpPr txBox="1"/>
          <p:nvPr/>
        </p:nvSpPr>
        <p:spPr>
          <a:xfrm>
            <a:off x="6050667" y="2875728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L3</a:t>
            </a:r>
            <a:endParaRPr lang="ja-JP" altLang="en-US" sz="24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2FC0DC3-65C8-3546-A44F-482C7B6A7A5D}"/>
              </a:ext>
            </a:extLst>
          </p:cNvPr>
          <p:cNvSpPr txBox="1"/>
          <p:nvPr/>
        </p:nvSpPr>
        <p:spPr>
          <a:xfrm>
            <a:off x="6014809" y="3592905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L4</a:t>
            </a:r>
            <a:endParaRPr lang="ja-JP" altLang="en-US" sz="24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118E62-58DE-2540-9B6E-3DDED388DE6C}"/>
              </a:ext>
            </a:extLst>
          </p:cNvPr>
          <p:cNvSpPr txBox="1"/>
          <p:nvPr/>
        </p:nvSpPr>
        <p:spPr>
          <a:xfrm>
            <a:off x="6038715" y="4393752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L5</a:t>
            </a:r>
            <a:endParaRPr lang="ja-JP" altLang="en-US" sz="24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62EAD1-2A83-C145-A3B8-1BB411860502}"/>
              </a:ext>
            </a:extLst>
          </p:cNvPr>
          <p:cNvSpPr txBox="1"/>
          <p:nvPr/>
        </p:nvSpPr>
        <p:spPr>
          <a:xfrm>
            <a:off x="6026763" y="5134833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L6</a:t>
            </a:r>
            <a:endParaRPr lang="ja-JP" altLang="en-US" sz="24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ADDA0E7-D2C2-9745-87DF-7B9BD02D6892}"/>
              </a:ext>
            </a:extLst>
          </p:cNvPr>
          <p:cNvSpPr txBox="1"/>
          <p:nvPr/>
        </p:nvSpPr>
        <p:spPr>
          <a:xfrm>
            <a:off x="6014809" y="5917741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L7</a:t>
            </a:r>
            <a:endParaRPr lang="ja-JP" altLang="en-US" sz="24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9CF216-0A1C-9F4E-B134-F358CE12E5D9}"/>
              </a:ext>
            </a:extLst>
          </p:cNvPr>
          <p:cNvSpPr txBox="1"/>
          <p:nvPr/>
        </p:nvSpPr>
        <p:spPr>
          <a:xfrm>
            <a:off x="9747411" y="2180449"/>
            <a:ext cx="154080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>
                <a:solidFill>
                  <a:schemeClr val="bg1"/>
                </a:solidFill>
              </a:rPr>
              <a:t>Analog GND</a:t>
            </a:r>
            <a:endParaRPr lang="ja-JP" altLang="en-US" sz="1867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8CB46D1-4EE6-F84E-9F74-1816575CB7DF}"/>
              </a:ext>
            </a:extLst>
          </p:cNvPr>
          <p:cNvSpPr txBox="1"/>
          <p:nvPr/>
        </p:nvSpPr>
        <p:spPr>
          <a:xfrm>
            <a:off x="9837388" y="2916295"/>
            <a:ext cx="1612942" cy="37965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867" dirty="0">
                <a:solidFill>
                  <a:srgbClr val="0000FF"/>
                </a:solidFill>
              </a:rPr>
              <a:t>Clock Signal </a:t>
            </a:r>
            <a:endParaRPr lang="ja-JP" altLang="en-US" sz="1867">
              <a:solidFill>
                <a:srgbClr val="0000FF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D443A71-AB0A-0B44-A004-17A96D179895}"/>
              </a:ext>
            </a:extLst>
          </p:cNvPr>
          <p:cNvSpPr txBox="1"/>
          <p:nvPr/>
        </p:nvSpPr>
        <p:spPr>
          <a:xfrm>
            <a:off x="10012245" y="1430584"/>
            <a:ext cx="7328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>
                <a:solidFill>
                  <a:srgbClr val="0000FF"/>
                </a:solidFill>
              </a:rPr>
              <a:t>Bias </a:t>
            </a:r>
            <a:endParaRPr lang="ja-JP" altLang="en-US" sz="1867">
              <a:solidFill>
                <a:srgbClr val="0000FF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ABDA697-920A-6D4B-84BD-1B93B6478132}"/>
              </a:ext>
            </a:extLst>
          </p:cNvPr>
          <p:cNvSpPr txBox="1"/>
          <p:nvPr/>
        </p:nvSpPr>
        <p:spPr>
          <a:xfrm>
            <a:off x="10044678" y="3640999"/>
            <a:ext cx="9525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>
                <a:solidFill>
                  <a:schemeClr val="bg1"/>
                </a:solidFill>
              </a:rPr>
              <a:t>Power </a:t>
            </a:r>
            <a:endParaRPr lang="ja-JP" altLang="en-US" sz="1867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4B115D9-A43F-E347-BBCB-C9728EC539FD}"/>
              </a:ext>
            </a:extLst>
          </p:cNvPr>
          <p:cNvSpPr txBox="1"/>
          <p:nvPr/>
        </p:nvSpPr>
        <p:spPr>
          <a:xfrm>
            <a:off x="10044678" y="4423443"/>
            <a:ext cx="933269" cy="37965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867" dirty="0">
                <a:solidFill>
                  <a:srgbClr val="0000FF"/>
                </a:solidFill>
              </a:rPr>
              <a:t>Signal </a:t>
            </a:r>
            <a:endParaRPr lang="ja-JP" altLang="en-US" sz="1867">
              <a:solidFill>
                <a:srgbClr val="0000FF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2F9C7A-2071-8143-ACB1-99544A80E57B}"/>
              </a:ext>
            </a:extLst>
          </p:cNvPr>
          <p:cNvSpPr txBox="1"/>
          <p:nvPr/>
        </p:nvSpPr>
        <p:spPr>
          <a:xfrm>
            <a:off x="9825099" y="5169211"/>
            <a:ext cx="149912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>
                <a:solidFill>
                  <a:schemeClr val="bg1"/>
                </a:solidFill>
              </a:rPr>
              <a:t>Digital GND</a:t>
            </a:r>
            <a:endParaRPr lang="ja-JP" altLang="en-US" sz="1867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CE83150-E14D-9442-BACF-1FE067B65C1A}"/>
              </a:ext>
            </a:extLst>
          </p:cNvPr>
          <p:cNvSpPr txBox="1"/>
          <p:nvPr/>
        </p:nvSpPr>
        <p:spPr>
          <a:xfrm>
            <a:off x="9824668" y="5840881"/>
            <a:ext cx="2194832" cy="37965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867" dirty="0" err="1">
                <a:solidFill>
                  <a:srgbClr val="0000FF"/>
                </a:solidFill>
              </a:rPr>
              <a:t>Thermistats</a:t>
            </a:r>
            <a:r>
              <a:rPr lang="en-US" altLang="ja-JP" sz="1867" dirty="0">
                <a:solidFill>
                  <a:srgbClr val="0000FF"/>
                </a:solidFill>
              </a:rPr>
              <a:t> &amp; RF </a:t>
            </a:r>
            <a:endParaRPr lang="ja-JP" altLang="en-US" sz="1867">
              <a:solidFill>
                <a:srgbClr val="0000FF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15C65DE-5A05-D744-A449-86ADAD17E4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999" y="2046806"/>
            <a:ext cx="5349663" cy="407039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F79BDD-CC49-124E-BA7B-3D65CDA538DA}"/>
              </a:ext>
            </a:extLst>
          </p:cNvPr>
          <p:cNvSpPr txBox="1"/>
          <p:nvPr/>
        </p:nvSpPr>
        <p:spPr>
          <a:xfrm>
            <a:off x="586705" y="6117202"/>
            <a:ext cx="3150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Cross Section of HDI</a:t>
            </a:r>
            <a:endParaRPr lang="ja-JP" altLang="en-US" sz="2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8D8C83-6D05-AF4D-8653-98E6AD09A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142"/>
            <a:ext cx="10515600" cy="1325563"/>
          </a:xfrm>
        </p:spPr>
        <p:txBody>
          <a:bodyPr/>
          <a:lstStyle/>
          <a:p>
            <a:r>
              <a:rPr kumimoji="1"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読み出しケーブルの制約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6A56730-F11A-6941-91CC-55FDC2C50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29" y="1847850"/>
            <a:ext cx="6364810" cy="435133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A1835F-B767-EC4E-80D1-F66708A8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>
                <a:latin typeface="HGMaruGothicMPRO" panose="020F0600000000000000" pitchFamily="34" charset="-128"/>
                <a:ea typeface="HGMaruGothicMPRO" panose="020F0600000000000000" pitchFamily="34" charset="-128"/>
              </a:rPr>
              <a:t>18</a:t>
            </a:fld>
            <a:endParaRPr kumimoji="1" lang="ja-JP" altLang="en-US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BA7A05-3777-DC43-9FCF-FEE40CC11D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639" y="2422017"/>
            <a:ext cx="2544767" cy="416000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1961D6-7080-CF4D-92CF-C58F8556F578}"/>
              </a:ext>
            </a:extLst>
          </p:cNvPr>
          <p:cNvSpPr txBox="1"/>
          <p:nvPr/>
        </p:nvSpPr>
        <p:spPr>
          <a:xfrm>
            <a:off x="3384331" y="5452351"/>
            <a:ext cx="3689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読み出しケーブルは狭く曲がった空間を走らせなければならない。</a:t>
            </a:r>
            <a:endParaRPr kumimoji="1" lang="en-US" altLang="ja-JP" dirty="0">
              <a:solidFill>
                <a:schemeClr val="bg1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endParaRPr kumimoji="1" lang="ja-JP" altLang="en-US">
              <a:solidFill>
                <a:schemeClr val="bg1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34A3A30-F403-8242-91E0-5437C78677BD}"/>
              </a:ext>
            </a:extLst>
          </p:cNvPr>
          <p:cNvSpPr txBox="1"/>
          <p:nvPr/>
        </p:nvSpPr>
        <p:spPr>
          <a:xfrm>
            <a:off x="2238704" y="214202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INTT</a:t>
            </a:r>
            <a:endParaRPr kumimoji="1" lang="ja-JP" altLang="en-US">
              <a:solidFill>
                <a:schemeClr val="bg1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0D92FFC-169A-1F46-90A2-CC3DF2789FC8}"/>
              </a:ext>
            </a:extLst>
          </p:cNvPr>
          <p:cNvCxnSpPr/>
          <p:nvPr/>
        </p:nvCxnSpPr>
        <p:spPr>
          <a:xfrm>
            <a:off x="2816772" y="2438400"/>
            <a:ext cx="875768" cy="128226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ED4E09B-379B-2141-A161-61E04E79DDE3}"/>
              </a:ext>
            </a:extLst>
          </p:cNvPr>
          <p:cNvCxnSpPr>
            <a:cxnSpLocks/>
          </p:cNvCxnSpPr>
          <p:nvPr/>
        </p:nvCxnSpPr>
        <p:spPr>
          <a:xfrm flipH="1" flipV="1">
            <a:off x="4433519" y="3320226"/>
            <a:ext cx="632467" cy="129381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C6D7462-4F09-9D45-B499-5C523B2C13DB}"/>
              </a:ext>
            </a:extLst>
          </p:cNvPr>
          <p:cNvCxnSpPr>
            <a:cxnSpLocks/>
          </p:cNvCxnSpPr>
          <p:nvPr/>
        </p:nvCxnSpPr>
        <p:spPr>
          <a:xfrm flipH="1" flipV="1">
            <a:off x="3098231" y="4023520"/>
            <a:ext cx="1967755" cy="59052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39626B3-6731-974B-BAC0-7E4CBDEFFB63}"/>
              </a:ext>
            </a:extLst>
          </p:cNvPr>
          <p:cNvSpPr txBox="1"/>
          <p:nvPr/>
        </p:nvSpPr>
        <p:spPr>
          <a:xfrm>
            <a:off x="4749752" y="46638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読み出しケーブル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7FB63DE-D2C7-2648-BCEB-0F8B78AF8A3A}"/>
              </a:ext>
            </a:extLst>
          </p:cNvPr>
          <p:cNvGrpSpPr/>
          <p:nvPr/>
        </p:nvGrpSpPr>
        <p:grpSpPr>
          <a:xfrm>
            <a:off x="8603514" y="175800"/>
            <a:ext cx="3406611" cy="2768373"/>
            <a:chOff x="3760944" y="6612461"/>
            <a:chExt cx="2556000" cy="1877037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80013D6-4524-AA42-B5CA-B9022EFAA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0944" y="6612461"/>
              <a:ext cx="2556000" cy="1696120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A03ADCD-3FD9-8B43-8956-D2566D3E51CC}"/>
                </a:ext>
              </a:extLst>
            </p:cNvPr>
            <p:cNvSpPr txBox="1"/>
            <p:nvPr/>
          </p:nvSpPr>
          <p:spPr>
            <a:xfrm>
              <a:off x="4132972" y="8301685"/>
              <a:ext cx="1818788" cy="187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latin typeface="HGMaruGothicMPRO" panose="020F0600000000000000" pitchFamily="34" charset="-128"/>
                  <a:ea typeface="HGMaruGothicMPRO" panose="020F0600000000000000" pitchFamily="34" charset="-128"/>
                </a:rPr>
                <a:t>図</a:t>
              </a:r>
              <a:r>
                <a:rPr kumimoji="1" lang="en-US" altLang="ja-JP" sz="1200" dirty="0">
                  <a:latin typeface="HGMaruGothicMPRO" panose="020F0600000000000000" pitchFamily="34" charset="-128"/>
                  <a:ea typeface="HGMaruGothicMPRO" panose="020F0600000000000000" pitchFamily="34" charset="-128"/>
                </a:rPr>
                <a:t>3 </a:t>
              </a:r>
              <a:r>
                <a:rPr lang="en-US" altLang="ja-JP" sz="1200" dirty="0">
                  <a:latin typeface="HGMaruGothicMPRO" panose="020F0600000000000000" pitchFamily="34" charset="-128"/>
                  <a:ea typeface="HGMaruGothicMPRO" panose="020F0600000000000000" pitchFamily="34" charset="-128"/>
                </a:rPr>
                <a:t>INTT</a:t>
              </a:r>
              <a:r>
                <a:rPr lang="ja-JP" altLang="en-US" sz="1200">
                  <a:latin typeface="HGMaruGothicMPRO" panose="020F0600000000000000" pitchFamily="34" charset="-128"/>
                  <a:ea typeface="HGMaruGothicMPRO" panose="020F0600000000000000" pitchFamily="34" charset="-128"/>
                </a:rPr>
                <a:t>バレルのモックアップ</a:t>
              </a:r>
              <a:endParaRPr kumimoji="1" lang="ja-JP" altLang="en-US" sz="1200" dirty="0">
                <a:latin typeface="HGMaruGothicMPRO" panose="020F0600000000000000" pitchFamily="34" charset="-128"/>
                <a:ea typeface="HGMaruGothicMPRO" panose="020F0600000000000000" pitchFamily="34" charset="-128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C279B1-52E8-3844-8D53-09C91013BDD3}"/>
              </a:ext>
            </a:extLst>
          </p:cNvPr>
          <p:cNvSpPr txBox="1"/>
          <p:nvPr/>
        </p:nvSpPr>
        <p:spPr>
          <a:xfrm>
            <a:off x="838200" y="1191435"/>
            <a:ext cx="670560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所狭しと検出器が敷き詰められるコライダー</a:t>
            </a:r>
            <a:r>
              <a:rPr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検出器の</a:t>
            </a:r>
            <a:r>
              <a:rPr kumimoji="1"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宿命</a:t>
            </a:r>
            <a:endParaRPr kumimoji="1" lang="en-US" altLang="ja-JP" dirty="0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AF9913-157D-0540-B27C-E33365831A52}"/>
              </a:ext>
            </a:extLst>
          </p:cNvPr>
          <p:cNvSpPr txBox="1"/>
          <p:nvPr/>
        </p:nvSpPr>
        <p:spPr>
          <a:xfrm>
            <a:off x="3375860" y="3000544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TPC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A9B4FD-8FA9-5249-962C-8CDC13738222}"/>
              </a:ext>
            </a:extLst>
          </p:cNvPr>
          <p:cNvSpPr txBox="1"/>
          <p:nvPr/>
        </p:nvSpPr>
        <p:spPr>
          <a:xfrm>
            <a:off x="838200" y="6249011"/>
            <a:ext cx="428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7000ch+GND+LV+cooling </a:t>
            </a:r>
            <a:r>
              <a:rPr kumimoji="1" lang="en-US" altLang="ja-JP" dirty="0" err="1"/>
              <a:t>tube+etc</a:t>
            </a:r>
            <a:r>
              <a:rPr kumimoji="1" lang="en-US" altLang="ja-JP" dirty="0"/>
              <a:t>…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203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F4C06B-D499-494F-9765-CBBEA545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18" y="-1571"/>
            <a:ext cx="10515600" cy="1325563"/>
          </a:xfrm>
        </p:spPr>
        <p:txBody>
          <a:bodyPr/>
          <a:lstStyle/>
          <a:p>
            <a:r>
              <a:rPr kumimoji="1" lang="en-US" altLang="ja-JP" b="1" dirty="0"/>
              <a:t>Bus Extender</a:t>
            </a:r>
            <a:r>
              <a:rPr kumimoji="1" lang="ja-JP" altLang="en-US" b="1"/>
              <a:t>の要求性能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8FB465-F30D-0A4C-8920-39D4778E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8" name="スライド番号プレースホルダー 17">
            <a:extLst>
              <a:ext uri="{FF2B5EF4-FFF2-40B4-BE49-F238E27FC236}">
                <a16:creationId xmlns:a16="http://schemas.microsoft.com/office/drawing/2014/main" id="{CF1BD788-23B3-0345-B131-32B46402E37E}"/>
              </a:ext>
            </a:extLst>
          </p:cNvPr>
          <p:cNvSpPr txBox="1">
            <a:spLocks/>
          </p:cNvSpPr>
          <p:nvPr/>
        </p:nvSpPr>
        <p:spPr>
          <a:xfrm>
            <a:off x="13228845" y="5999123"/>
            <a:ext cx="2214355" cy="156540"/>
          </a:xfrm>
          <a:prstGeom prst="rect">
            <a:avLst/>
          </a:prstGeom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4B718741-843B-424A-90BD-5695D2CE472C}" type="slidenum">
              <a:rPr lang="ja-JP" altLang="en-US" sz="1600"/>
              <a:pPr/>
              <a:t>19</a:t>
            </a:fld>
            <a:endParaRPr lang="ja-JP" altLang="en-US" sz="1600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599D8B59-952E-664A-A01B-63D218DCD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18" y="4045681"/>
            <a:ext cx="7133564" cy="18878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High speed: 200Mbps with </a:t>
            </a:r>
            <a:r>
              <a:rPr lang="en-US" altLang="ja-JP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Z</a:t>
            </a:r>
            <a:r>
              <a:rPr lang="en-US" altLang="ja-JP" sz="3200" baseline="-25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diff</a:t>
            </a:r>
            <a:r>
              <a:rPr lang="en-US" altLang="ja-JP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= 100 </a:t>
            </a:r>
            <a:r>
              <a:rPr lang="en-US" altLang="ja-JP" sz="3200" i="1" dirty="0">
                <a:latin typeface="Symbol" pitchFamily="2" charset="2"/>
                <a:ea typeface="Arial Unicode MS" panose="020B0604020202020204" pitchFamily="50" charset="-128"/>
                <a:cs typeface="Arial Unicode MS" panose="020B0604020202020204" pitchFamily="50" charset="-128"/>
              </a:rPr>
              <a:t>W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Density    : 62 LVDS pairs with 130 </a:t>
            </a:r>
            <a:r>
              <a:rPr lang="en-US" altLang="ja-JP" sz="3200" i="1" dirty="0">
                <a:latin typeface="Symbol" pitchFamily="2" charset="2"/>
                <a:ea typeface="Arial Unicode MS" panose="020B0604020202020204" pitchFamily="50" charset="-128"/>
                <a:cs typeface="Arial Unicode MS" panose="020B0604020202020204" pitchFamily="50" charset="-128"/>
              </a:rPr>
              <a:t>m</a:t>
            </a:r>
            <a:r>
              <a:rPr lang="en-US" altLang="ja-JP" sz="3200" i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</a:t>
            </a:r>
            <a:r>
              <a:rPr lang="en-US" altLang="ja-JP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line width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Size         : 120 </a:t>
            </a:r>
            <a:r>
              <a:rPr lang="en-US" altLang="ja-JP" sz="3200" i="1" dirty="0">
                <a:latin typeface="Times" pitchFamily="2" charset="0"/>
                <a:ea typeface="Arial Unicode MS" panose="020B0604020202020204" pitchFamily="50" charset="-128"/>
                <a:cs typeface="Arial Unicode MS" panose="020B0604020202020204" pitchFamily="50" charset="-128"/>
              </a:rPr>
              <a:t>cm</a:t>
            </a:r>
            <a:r>
              <a:rPr lang="en-US" altLang="ja-JP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x 5 </a:t>
            </a:r>
            <a:r>
              <a:rPr lang="en-US" altLang="ja-JP" sz="3200" i="1" dirty="0">
                <a:latin typeface="Times" pitchFamily="2" charset="0"/>
                <a:ea typeface="Arial Unicode MS" panose="020B0604020202020204" pitchFamily="50" charset="-128"/>
                <a:cs typeface="Arial Unicode MS" panose="020B0604020202020204" pitchFamily="50" charset="-128"/>
              </a:rPr>
              <a:t>cm</a:t>
            </a:r>
            <a:r>
              <a:rPr lang="en-US" altLang="ja-JP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(length x width)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Flexibility to fit the tight space</a:t>
            </a:r>
          </a:p>
          <a:p>
            <a:pPr marL="0" indent="0">
              <a:buNone/>
            </a:pPr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A4F92DE-B3EF-054C-B540-241B5152D32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91" y="1216264"/>
            <a:ext cx="4164541" cy="26508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グループ化 18">
            <a:extLst>
              <a:ext uri="{FF2B5EF4-FFF2-40B4-BE49-F238E27FC236}">
                <a16:creationId xmlns:a16="http://schemas.microsoft.com/office/drawing/2014/main" id="{0D2B0CE0-1878-1B40-8FBC-0CD6D650170C}"/>
              </a:ext>
            </a:extLst>
          </p:cNvPr>
          <p:cNvGrpSpPr>
            <a:grpSpLocks/>
          </p:cNvGrpSpPr>
          <p:nvPr/>
        </p:nvGrpSpPr>
        <p:grpSpPr bwMode="auto">
          <a:xfrm>
            <a:off x="8015905" y="476980"/>
            <a:ext cx="3676581" cy="5318393"/>
            <a:chOff x="69286" y="43684"/>
            <a:chExt cx="4520252" cy="4305760"/>
          </a:xfrm>
        </p:grpSpPr>
        <p:sp>
          <p:nvSpPr>
            <p:cNvPr id="24" name="正方形/長方形 7">
              <a:extLst>
                <a:ext uri="{FF2B5EF4-FFF2-40B4-BE49-F238E27FC236}">
                  <a16:creationId xmlns:a16="http://schemas.microsoft.com/office/drawing/2014/main" id="{6DDD63D8-EEBE-5E48-9B32-CD6197BC8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70" y="3454108"/>
              <a:ext cx="2106623" cy="30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867" dirty="0">
                  <a:latin typeface="Arial Rounded MT Bold" panose="020F0704030504030204" pitchFamily="34" charset="0"/>
                </a:rPr>
                <a:t>L4 : VD</a:t>
              </a:r>
              <a:r>
                <a:rPr lang="ja-JP" altLang="en-US" sz="1867">
                  <a:latin typeface="Arial Rounded MT Bold" panose="020F0704030504030204" pitchFamily="34" charset="0"/>
                </a:rPr>
                <a:t>＋</a:t>
              </a:r>
              <a:r>
                <a:rPr lang="en-US" altLang="ja-JP" sz="1867" dirty="0">
                  <a:latin typeface="Arial Rounded MT Bold" panose="020F0704030504030204" pitchFamily="34" charset="0"/>
                </a:rPr>
                <a:t>VA</a:t>
              </a:r>
              <a:endParaRPr lang="ja-JP" altLang="en-US" sz="1867">
                <a:latin typeface="Arial Rounded MT Bold" panose="020F0704030504030204" pitchFamily="34" charset="0"/>
              </a:endParaRPr>
            </a:p>
          </p:txBody>
        </p:sp>
        <p:sp>
          <p:nvSpPr>
            <p:cNvPr id="25" name="正方形/長方形 8">
              <a:extLst>
                <a:ext uri="{FF2B5EF4-FFF2-40B4-BE49-F238E27FC236}">
                  <a16:creationId xmlns:a16="http://schemas.microsoft.com/office/drawing/2014/main" id="{22FE0714-7C86-4D47-839E-5EC9D9AA4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89" y="2368574"/>
              <a:ext cx="2051806" cy="539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867" dirty="0">
                  <a:latin typeface="Arial Rounded MT Bold" panose="020F0704030504030204" pitchFamily="34" charset="0"/>
                </a:rPr>
                <a:t>L3 </a:t>
              </a:r>
              <a:r>
                <a:rPr lang="ja-JP" altLang="en-US" sz="1867">
                  <a:latin typeface="Arial Rounded MT Bold" panose="020F0704030504030204" pitchFamily="34" charset="0"/>
                </a:rPr>
                <a:t>（</a:t>
              </a:r>
              <a:r>
                <a:rPr lang="en-US" altLang="ja-JP" sz="1867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AGND</a:t>
              </a:r>
              <a:r>
                <a:rPr lang="ja-JP" altLang="en-US" sz="1867">
                  <a:latin typeface="Arial Rounded MT Bold" panose="020F0704030504030204" pitchFamily="34" charset="0"/>
                </a:rPr>
                <a:t>）</a:t>
              </a:r>
            </a:p>
          </p:txBody>
        </p:sp>
        <p:sp>
          <p:nvSpPr>
            <p:cNvPr id="26" name="正方形/長方形 9">
              <a:extLst>
                <a:ext uri="{FF2B5EF4-FFF2-40B4-BE49-F238E27FC236}">
                  <a16:creationId xmlns:a16="http://schemas.microsoft.com/office/drawing/2014/main" id="{94613509-276F-BA43-B00C-D83FBC0A2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90" y="1259632"/>
              <a:ext cx="1766270" cy="30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867">
                  <a:latin typeface="Arial Rounded MT Bold" panose="020F0704030504030204" pitchFamily="34" charset="0"/>
                </a:rPr>
                <a:t>L2 signal</a:t>
              </a:r>
              <a:endParaRPr lang="ja-JP" altLang="en-US" sz="1867">
                <a:latin typeface="Arial Rounded MT Bold" panose="020F0704030504030204" pitchFamily="34" charset="0"/>
              </a:endParaRPr>
            </a:p>
          </p:txBody>
        </p:sp>
        <p:sp>
          <p:nvSpPr>
            <p:cNvPr id="27" name="正方形/長方形 10">
              <a:extLst>
                <a:ext uri="{FF2B5EF4-FFF2-40B4-BE49-F238E27FC236}">
                  <a16:creationId xmlns:a16="http://schemas.microsoft.com/office/drawing/2014/main" id="{BF3BC0AE-E131-D54F-820F-800952E28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33" y="43684"/>
              <a:ext cx="2114263" cy="30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867" dirty="0">
                  <a:latin typeface="Arial Rounded MT Bold" panose="020F0704030504030204" pitchFamily="34" charset="0"/>
                </a:rPr>
                <a:t>L1 (</a:t>
              </a:r>
              <a:r>
                <a:rPr lang="en-US" altLang="ja-JP" sz="1867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DGND</a:t>
              </a:r>
              <a:r>
                <a:rPr lang="ja-JP" altLang="en-US" sz="1867">
                  <a:latin typeface="Arial Rounded MT Bold" panose="020F0704030504030204" pitchFamily="34" charset="0"/>
                </a:rPr>
                <a:t>）</a:t>
              </a:r>
            </a:p>
          </p:txBody>
        </p:sp>
        <p:grpSp>
          <p:nvGrpSpPr>
            <p:cNvPr id="28" name="グループ化 17">
              <a:extLst>
                <a:ext uri="{FF2B5EF4-FFF2-40B4-BE49-F238E27FC236}">
                  <a16:creationId xmlns:a16="http://schemas.microsoft.com/office/drawing/2014/main" id="{8FE8B7A3-0EA2-DB4A-87E5-3374D856C3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286" y="371453"/>
              <a:ext cx="4520252" cy="3977991"/>
              <a:chOff x="69286" y="371453"/>
              <a:chExt cx="4520252" cy="3977991"/>
            </a:xfrm>
          </p:grpSpPr>
          <p:pic>
            <p:nvPicPr>
              <p:cNvPr id="29" name="図 2">
                <a:extLst>
                  <a:ext uri="{FF2B5EF4-FFF2-40B4-BE49-F238E27FC236}">
                    <a16:creationId xmlns:a16="http://schemas.microsoft.com/office/drawing/2014/main" id="{E1108115-96D8-5B41-9987-3FAC96AF6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86" y="371453"/>
                <a:ext cx="4502288" cy="799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図 11">
                <a:extLst>
                  <a:ext uri="{FF2B5EF4-FFF2-40B4-BE49-F238E27FC236}">
                    <a16:creationId xmlns:a16="http://schemas.microsoft.com/office/drawing/2014/main" id="{A5083995-A930-7E48-8782-4474D4C70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92" y="1566633"/>
                <a:ext cx="4496778" cy="744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図 12">
                <a:extLst>
                  <a:ext uri="{FF2B5EF4-FFF2-40B4-BE49-F238E27FC236}">
                    <a16:creationId xmlns:a16="http://schemas.microsoft.com/office/drawing/2014/main" id="{E4E34FA6-7144-1548-930E-F7C722364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86" y="2645923"/>
                <a:ext cx="4499533" cy="701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図 13">
                <a:extLst>
                  <a:ext uri="{FF2B5EF4-FFF2-40B4-BE49-F238E27FC236}">
                    <a16:creationId xmlns:a16="http://schemas.microsoft.com/office/drawing/2014/main" id="{A7A53F6A-CE75-7E47-9155-F6D066DFF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49" y="3711944"/>
                <a:ext cx="4484689" cy="63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3" name="グループ化 77">
            <a:extLst>
              <a:ext uri="{FF2B5EF4-FFF2-40B4-BE49-F238E27FC236}">
                <a16:creationId xmlns:a16="http://schemas.microsoft.com/office/drawing/2014/main" id="{07CF01D1-ED52-854F-AE20-83909C7939E6}"/>
              </a:ext>
            </a:extLst>
          </p:cNvPr>
          <p:cNvGrpSpPr>
            <a:grpSpLocks/>
          </p:cNvGrpSpPr>
          <p:nvPr/>
        </p:nvGrpSpPr>
        <p:grpSpPr bwMode="auto">
          <a:xfrm>
            <a:off x="4351900" y="1069888"/>
            <a:ext cx="4035638" cy="2554159"/>
            <a:chOff x="5194942" y="1296496"/>
            <a:chExt cx="4308062" cy="1351619"/>
          </a:xfrm>
        </p:grpSpPr>
        <p:sp>
          <p:nvSpPr>
            <p:cNvPr id="34" name="正方形/長方形 78">
              <a:extLst>
                <a:ext uri="{FF2B5EF4-FFF2-40B4-BE49-F238E27FC236}">
                  <a16:creationId xmlns:a16="http://schemas.microsoft.com/office/drawing/2014/main" id="{FD19AEE0-4038-C846-858A-9504255AA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191" y="1296496"/>
              <a:ext cx="1699646" cy="168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67" dirty="0">
                  <a:latin typeface="Arial Rounded MT Bold" panose="020F0704030504030204" pitchFamily="34" charset="0"/>
                </a:rPr>
                <a:t>Layer structure</a:t>
              </a:r>
            </a:p>
          </p:txBody>
        </p:sp>
        <p:sp>
          <p:nvSpPr>
            <p:cNvPr id="35" name="正方形/長方形 79">
              <a:extLst>
                <a:ext uri="{FF2B5EF4-FFF2-40B4-BE49-F238E27FC236}">
                  <a16:creationId xmlns:a16="http://schemas.microsoft.com/office/drawing/2014/main" id="{07DE3743-1FDC-864D-AD11-E6425CC24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6841" y="1554085"/>
              <a:ext cx="1191092" cy="168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67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DGND</a:t>
              </a:r>
              <a:endParaRPr lang="ja-JP" altLang="en-US" sz="1467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6" name="正方形/長方形 80">
              <a:extLst>
                <a:ext uri="{FF2B5EF4-FFF2-40B4-BE49-F238E27FC236}">
                  <a16:creationId xmlns:a16="http://schemas.microsoft.com/office/drawing/2014/main" id="{B4BED591-E45D-034B-B43D-AA15CCC1D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503" y="1879628"/>
              <a:ext cx="1047870" cy="168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67" dirty="0">
                  <a:latin typeface="Arial Rounded MT Bold" panose="020F0704030504030204" pitchFamily="34" charset="0"/>
                </a:rPr>
                <a:t>Signal</a:t>
              </a:r>
              <a:endParaRPr lang="ja-JP" altLang="en-US" sz="1467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37" name="正方形/長方形 81">
              <a:extLst>
                <a:ext uri="{FF2B5EF4-FFF2-40B4-BE49-F238E27FC236}">
                  <a16:creationId xmlns:a16="http://schemas.microsoft.com/office/drawing/2014/main" id="{7B186FB5-0185-0943-A182-903030A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5334" y="2102881"/>
              <a:ext cx="1054039" cy="168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67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AGND</a:t>
              </a:r>
              <a:endParaRPr lang="ja-JP" altLang="en-US" sz="1467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8" name="正方形/長方形 82">
              <a:extLst>
                <a:ext uri="{FF2B5EF4-FFF2-40B4-BE49-F238E27FC236}">
                  <a16:creationId xmlns:a16="http://schemas.microsoft.com/office/drawing/2014/main" id="{53329891-7EBA-5648-860E-DAE74F1E9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6841" y="2464894"/>
              <a:ext cx="1346163" cy="168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67" dirty="0">
                  <a:latin typeface="Arial Rounded MT Bold" panose="020F0704030504030204" pitchFamily="34" charset="0"/>
                </a:rPr>
                <a:t>VD</a:t>
              </a:r>
              <a:r>
                <a:rPr lang="ja-JP" altLang="en-US" sz="1467" dirty="0">
                  <a:latin typeface="Arial Rounded MT Bold" panose="020F0704030504030204" pitchFamily="34" charset="0"/>
                </a:rPr>
                <a:t> </a:t>
              </a:r>
              <a:r>
                <a:rPr lang="en-US" altLang="ja-JP" sz="1467" dirty="0">
                  <a:latin typeface="Arial Rounded MT Bold" panose="020F0704030504030204" pitchFamily="34" charset="0"/>
                </a:rPr>
                <a:t>+</a:t>
              </a:r>
              <a:r>
                <a:rPr lang="ja-JP" altLang="en-US" sz="1467" dirty="0">
                  <a:latin typeface="Arial Rounded MT Bold" panose="020F0704030504030204" pitchFamily="34" charset="0"/>
                </a:rPr>
                <a:t> </a:t>
              </a:r>
              <a:r>
                <a:rPr lang="en-US" altLang="ja-JP" sz="1467" dirty="0">
                  <a:latin typeface="Arial Rounded MT Bold" panose="020F0704030504030204" pitchFamily="34" charset="0"/>
                </a:rPr>
                <a:t>VA</a:t>
              </a:r>
              <a:endParaRPr lang="ja-JP" altLang="en-US" sz="1467" dirty="0">
                <a:latin typeface="Arial Rounded MT Bold" panose="020F0704030504030204" pitchFamily="34" charset="0"/>
              </a:endParaRPr>
            </a:p>
          </p:txBody>
        </p:sp>
        <p:grpSp>
          <p:nvGrpSpPr>
            <p:cNvPr id="39" name="グループ化 83">
              <a:extLst>
                <a:ext uri="{FF2B5EF4-FFF2-40B4-BE49-F238E27FC236}">
                  <a16:creationId xmlns:a16="http://schemas.microsoft.com/office/drawing/2014/main" id="{EB1F4770-723F-C144-9F3A-218910BF5A6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5194942" y="1486484"/>
              <a:ext cx="2874561" cy="1161631"/>
              <a:chOff x="7127003" y="5157598"/>
              <a:chExt cx="3741032" cy="135848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4EDBFBBE-8A1A-FA49-A263-66565C7D0EBF}"/>
                  </a:ext>
                </a:extLst>
              </p:cNvPr>
              <p:cNvSpPr/>
              <p:nvPr/>
            </p:nvSpPr>
            <p:spPr>
              <a:xfrm rot="10800000">
                <a:off x="7127003" y="5735091"/>
                <a:ext cx="3739069" cy="18565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67">
                    <a:latin typeface="Arial Rounded MT Bold" panose="020F0704030504030204" pitchFamily="34" charset="0"/>
                  </a:rPr>
                  <a:t>LCP</a:t>
                </a:r>
                <a:endParaRPr lang="ja-JP" altLang="en-US" sz="1467" dirty="0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8931A0E6-A699-DB49-B606-36E9C34F8078}"/>
                  </a:ext>
                </a:extLst>
              </p:cNvPr>
              <p:cNvSpPr/>
              <p:nvPr/>
            </p:nvSpPr>
            <p:spPr>
              <a:xfrm rot="10800000">
                <a:off x="7127003" y="6089078"/>
                <a:ext cx="3739069" cy="210413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67" dirty="0">
                    <a:latin typeface="Arial Rounded MT Bold" panose="020F0704030504030204" pitchFamily="34" charset="0"/>
                  </a:rPr>
                  <a:t>LCP</a:t>
                </a:r>
                <a:endParaRPr lang="ja-JP" altLang="en-US" sz="1467" dirty="0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88DE935D-7599-3F4A-ADCE-B54BE82849CE}"/>
                  </a:ext>
                </a:extLst>
              </p:cNvPr>
              <p:cNvSpPr/>
              <p:nvPr/>
            </p:nvSpPr>
            <p:spPr>
              <a:xfrm>
                <a:off x="7127003" y="5915798"/>
                <a:ext cx="3739069" cy="8416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467" dirty="0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C93F88B5-0823-724A-B14D-9658292CFAA1}"/>
                  </a:ext>
                </a:extLst>
              </p:cNvPr>
              <p:cNvSpPr/>
              <p:nvPr/>
            </p:nvSpPr>
            <p:spPr>
              <a:xfrm flipV="1">
                <a:off x="7127003" y="6284639"/>
                <a:ext cx="3739069" cy="8416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67" dirty="0">
                    <a:latin typeface="Arial Rounded MT Bold" panose="020F0704030504030204" pitchFamily="34" charset="0"/>
                  </a:rPr>
                  <a:t>Cu</a:t>
                </a:r>
                <a:endParaRPr lang="ja-JP" altLang="en-US" sz="1467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E07A77FF-BB8C-0440-8C53-CFF72E94A740}"/>
                  </a:ext>
                </a:extLst>
              </p:cNvPr>
              <p:cNvSpPr/>
              <p:nvPr/>
            </p:nvSpPr>
            <p:spPr>
              <a:xfrm rot="10800000">
                <a:off x="7128966" y="5393449"/>
                <a:ext cx="3739069" cy="18318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67" dirty="0">
                    <a:latin typeface="Arial Rounded MT Bold" panose="020F0704030504030204" pitchFamily="34" charset="0"/>
                  </a:rPr>
                  <a:t>LCP</a:t>
                </a:r>
                <a:endParaRPr lang="ja-JP" altLang="en-US" sz="1467" dirty="0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3CD3A6F1-6A86-7B4F-BDE7-32F6285E23AF}"/>
                  </a:ext>
                </a:extLst>
              </p:cNvPr>
              <p:cNvSpPr/>
              <p:nvPr/>
            </p:nvSpPr>
            <p:spPr>
              <a:xfrm>
                <a:off x="10272884" y="5157598"/>
                <a:ext cx="476684" cy="14357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467"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4ABDE7F3-9973-EF4F-9471-A1FFB99A9FCD}"/>
                  </a:ext>
                </a:extLst>
              </p:cNvPr>
              <p:cNvSpPr/>
              <p:nvPr/>
            </p:nvSpPr>
            <p:spPr>
              <a:xfrm>
                <a:off x="7170490" y="6372506"/>
                <a:ext cx="479439" cy="14357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467">
                  <a:latin typeface="Arial Rounded MT Bold" panose="020F0704030504030204" pitchFamily="34" charset="0"/>
                </a:endParaRPr>
              </a:p>
            </p:txBody>
          </p:sp>
        </p:grpSp>
      </p:grp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332E29AA-6E24-4346-BD41-B541CD44F549}"/>
              </a:ext>
            </a:extLst>
          </p:cNvPr>
          <p:cNvCxnSpPr>
            <a:cxnSpLocks/>
          </p:cNvCxnSpPr>
          <p:nvPr/>
        </p:nvCxnSpPr>
        <p:spPr>
          <a:xfrm flipV="1">
            <a:off x="254263" y="1300219"/>
            <a:ext cx="3845719" cy="19889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B3EAE4-D085-EB4E-8AD2-FA478DDA4C4B}"/>
              </a:ext>
            </a:extLst>
          </p:cNvPr>
          <p:cNvSpPr txBox="1"/>
          <p:nvPr/>
        </p:nvSpPr>
        <p:spPr>
          <a:xfrm rot="19238128">
            <a:off x="2049717" y="2183234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1.3</a:t>
            </a:r>
            <a:r>
              <a:rPr lang="en-US" altLang="ja-JP" sz="2400" i="1" dirty="0">
                <a:latin typeface="Times" pitchFamily="2" charset="0"/>
                <a:ea typeface="Arial Unicode MS" panose="020B0604020202020204" pitchFamily="50" charset="-128"/>
                <a:cs typeface="Arial Unicode MS" panose="020B0604020202020204" pitchFamily="50" charset="-128"/>
              </a:rPr>
              <a:t> m</a:t>
            </a:r>
            <a:r>
              <a:rPr lang="en-US" altLang="ja-JP" sz="2400" dirty="0"/>
              <a:t> </a:t>
            </a:r>
            <a:endParaRPr lang="ja-JP" altLang="en-US" sz="240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C7EB7DB-B4F0-0444-9510-2BC88D5C1382}"/>
              </a:ext>
            </a:extLst>
          </p:cNvPr>
          <p:cNvSpPr/>
          <p:nvPr/>
        </p:nvSpPr>
        <p:spPr>
          <a:xfrm>
            <a:off x="4343095" y="2254681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9F6F204E-C905-5A42-B452-7061B27FAF64}"/>
              </a:ext>
            </a:extLst>
          </p:cNvPr>
          <p:cNvSpPr/>
          <p:nvPr/>
        </p:nvSpPr>
        <p:spPr>
          <a:xfrm>
            <a:off x="4625728" y="2254680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25A54AD-475B-9743-8182-A00866500ABB}"/>
              </a:ext>
            </a:extLst>
          </p:cNvPr>
          <p:cNvSpPr/>
          <p:nvPr/>
        </p:nvSpPr>
        <p:spPr>
          <a:xfrm>
            <a:off x="4915011" y="2254680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95FD1C2-8720-8642-98C0-357CD8D25375}"/>
              </a:ext>
            </a:extLst>
          </p:cNvPr>
          <p:cNvSpPr/>
          <p:nvPr/>
        </p:nvSpPr>
        <p:spPr>
          <a:xfrm>
            <a:off x="5197643" y="2251355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BE7EF93C-658E-034C-9E8D-32689FA0FA34}"/>
              </a:ext>
            </a:extLst>
          </p:cNvPr>
          <p:cNvSpPr/>
          <p:nvPr/>
        </p:nvSpPr>
        <p:spPr>
          <a:xfrm>
            <a:off x="5486926" y="2251355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D4D2EE46-2EE3-084C-8910-A4C63FD4BE98}"/>
              </a:ext>
            </a:extLst>
          </p:cNvPr>
          <p:cNvSpPr/>
          <p:nvPr/>
        </p:nvSpPr>
        <p:spPr>
          <a:xfrm>
            <a:off x="5769558" y="2254680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387FF20E-24A6-D04D-ABC0-712589FAA4BF}"/>
              </a:ext>
            </a:extLst>
          </p:cNvPr>
          <p:cNvSpPr/>
          <p:nvPr/>
        </p:nvSpPr>
        <p:spPr>
          <a:xfrm>
            <a:off x="6062166" y="2251354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68F0FFBE-8429-C247-98A0-7B1C0669053C}"/>
              </a:ext>
            </a:extLst>
          </p:cNvPr>
          <p:cNvSpPr/>
          <p:nvPr/>
        </p:nvSpPr>
        <p:spPr>
          <a:xfrm>
            <a:off x="6358099" y="2251354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E5DE43DF-6816-3A4B-9D7A-75D5834C8177}"/>
              </a:ext>
            </a:extLst>
          </p:cNvPr>
          <p:cNvSpPr/>
          <p:nvPr/>
        </p:nvSpPr>
        <p:spPr>
          <a:xfrm>
            <a:off x="6647382" y="2251354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7DC0BEE4-59D5-854B-B24A-6D77493CADE0}"/>
              </a:ext>
            </a:extLst>
          </p:cNvPr>
          <p:cNvSpPr/>
          <p:nvPr/>
        </p:nvSpPr>
        <p:spPr>
          <a:xfrm>
            <a:off x="6936665" y="2251354"/>
            <a:ext cx="145118" cy="13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9881C3E-F4EC-0046-BA48-BF7F0B5DCF82}"/>
              </a:ext>
            </a:extLst>
          </p:cNvPr>
          <p:cNvSpPr/>
          <p:nvPr/>
        </p:nvSpPr>
        <p:spPr>
          <a:xfrm>
            <a:off x="4353309" y="2126354"/>
            <a:ext cx="2691373" cy="1216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/>
              <a:t>glue</a:t>
            </a:r>
            <a:endParaRPr kumimoji="1" lang="ja-JP" altLang="en-US" sz="900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725FE59-E820-B143-B91C-0D92C026B957}"/>
              </a:ext>
            </a:extLst>
          </p:cNvPr>
          <p:cNvSpPr/>
          <p:nvPr/>
        </p:nvSpPr>
        <p:spPr>
          <a:xfrm>
            <a:off x="4346420" y="2821298"/>
            <a:ext cx="2701588" cy="1216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/>
              <a:t>glue</a:t>
            </a:r>
            <a:endParaRPr kumimoji="1" lang="ja-JP" altLang="en-US" sz="900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0ED69FB1-C8D3-8A41-BC59-EB64A3FE5172}"/>
              </a:ext>
            </a:extLst>
          </p:cNvPr>
          <p:cNvSpPr/>
          <p:nvPr/>
        </p:nvSpPr>
        <p:spPr bwMode="auto">
          <a:xfrm rot="10800000" flipV="1">
            <a:off x="4351527" y="2676319"/>
            <a:ext cx="2691373" cy="136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467" dirty="0">
                <a:latin typeface="Arial Rounded MT Bold" panose="020F0704030504030204" pitchFamily="34" charset="0"/>
              </a:rPr>
              <a:t>Cu</a:t>
            </a:r>
            <a:endParaRPr lang="ja-JP" altLang="en-US" sz="1467">
              <a:latin typeface="Arial Rounded MT Bold" panose="020F0704030504030204" pitchFamily="34" charset="0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3E903AD7-E8D8-1644-B6B1-AF0DAD4FABDF}"/>
              </a:ext>
            </a:extLst>
          </p:cNvPr>
          <p:cNvSpPr/>
          <p:nvPr/>
        </p:nvSpPr>
        <p:spPr bwMode="auto">
          <a:xfrm rot="10800000" flipV="1">
            <a:off x="4351526" y="3255489"/>
            <a:ext cx="2691373" cy="136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467" dirty="0">
                <a:latin typeface="Arial Rounded MT Bold" panose="020F0704030504030204" pitchFamily="34" charset="0"/>
              </a:rPr>
              <a:t>Cu</a:t>
            </a:r>
            <a:endParaRPr lang="ja-JP" altLang="en-US" sz="1467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65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DB050372-A86D-9E4E-BFA2-2030451FC9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4007982"/>
            <a:ext cx="3516549" cy="2641700"/>
          </a:xfrm>
          <a:prstGeom prst="rect">
            <a:avLst/>
          </a:prstGeom>
        </p:spPr>
      </p:pic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1320801" y="26805"/>
            <a:ext cx="9898742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RHIC-PHENIX</a:t>
            </a:r>
            <a:r>
              <a:rPr kumimoji="1" lang="ja-JP" altLang="en-US" b="1"/>
              <a:t>の将来計画</a:t>
            </a:r>
            <a:r>
              <a:rPr lang="ja-JP" altLang="en-US" b="1"/>
              <a:t>と</a:t>
            </a:r>
            <a:r>
              <a:rPr kumimoji="1" lang="ja-JP" altLang="en-US" b="1"/>
              <a:t>スケジュール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614140" y="6095817"/>
            <a:ext cx="2743200" cy="365125"/>
          </a:xfrm>
        </p:spPr>
        <p:txBody>
          <a:bodyPr/>
          <a:lstStyle/>
          <a:p>
            <a:fld id="{4A24055E-2241-8A49-A7E6-F0C3E654282B}" type="slidenum">
              <a:rPr kumimoji="1" lang="ja-JP" altLang="en-US" smtClean="0"/>
              <a:t>2</a:t>
            </a:fld>
            <a:endParaRPr kumimoji="1" lang="ja-JP" altLang="en-US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99284349"/>
              </p:ext>
            </p:extLst>
          </p:nvPr>
        </p:nvGraphicFramePr>
        <p:xfrm>
          <a:off x="99233" y="980892"/>
          <a:ext cx="11993534" cy="290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536301798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2597446601"/>
                    </a:ext>
                  </a:extLst>
                </a:gridCol>
                <a:gridCol w="705502">
                  <a:extLst>
                    <a:ext uri="{9D8B030D-6E8A-4147-A177-3AD203B41FA5}">
                      <a16:colId xmlns:a16="http://schemas.microsoft.com/office/drawing/2014/main" val="851499694"/>
                    </a:ext>
                  </a:extLst>
                </a:gridCol>
              </a:tblGrid>
              <a:tr h="7273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2014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2015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2016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2017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2018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2019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2020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2021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2022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2023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2024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2025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2026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2027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2028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2029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2030</a:t>
                      </a:r>
                      <a:endParaRPr kumimoji="1" lang="ja-JP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327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tx1"/>
                          </a:solidFill>
                        </a:rPr>
                        <a:t>PHENIX</a:t>
                      </a:r>
                      <a:endParaRPr kumimoji="1" lang="ja-JP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327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err="1"/>
                        <a:t>sPHENIX</a:t>
                      </a:r>
                      <a:endParaRPr kumimoji="1" lang="ja-JP" alt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327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EIC</a:t>
                      </a:r>
                      <a:endParaRPr kumimoji="1" lang="ja-JP" altLang="en-US" sz="28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" name="直線矢印コネクタ 2"/>
          <p:cNvCxnSpPr>
            <a:cxnSpLocks/>
          </p:cNvCxnSpPr>
          <p:nvPr/>
        </p:nvCxnSpPr>
        <p:spPr>
          <a:xfrm flipV="1">
            <a:off x="1488558" y="2495580"/>
            <a:ext cx="4958312" cy="747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221781" y="213372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開発・建設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CF18572-0DAA-0B43-83B5-6462F9E1F840}"/>
              </a:ext>
            </a:extLst>
          </p:cNvPr>
          <p:cNvCxnSpPr>
            <a:cxnSpLocks/>
          </p:cNvCxnSpPr>
          <p:nvPr/>
        </p:nvCxnSpPr>
        <p:spPr>
          <a:xfrm flipV="1">
            <a:off x="6465397" y="2495580"/>
            <a:ext cx="2122461" cy="2163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DA8F6A4-7053-594B-8664-95289E585405}"/>
              </a:ext>
            </a:extLst>
          </p:cNvPr>
          <p:cNvSpPr txBox="1"/>
          <p:nvPr/>
        </p:nvSpPr>
        <p:spPr>
          <a:xfrm>
            <a:off x="7229828" y="212450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実験</a:t>
            </a:r>
            <a:endParaRPr lang="ja-JP" altLang="en-US" dirty="0"/>
          </a:p>
        </p:txBody>
      </p:sp>
      <p:pic>
        <p:nvPicPr>
          <p:cNvPr id="1025" name="Picture 1" descr="page3image67661744">
            <a:extLst>
              <a:ext uri="{FF2B5EF4-FFF2-40B4-BE49-F238E27FC236}">
                <a16:creationId xmlns:a16="http://schemas.microsoft.com/office/drawing/2014/main" id="{80153B38-7A62-1D4F-BA4E-E647E15F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7820" y="3933375"/>
            <a:ext cx="3145228" cy="27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chematic">
            <a:extLst>
              <a:ext uri="{FF2B5EF4-FFF2-40B4-BE49-F238E27FC236}">
                <a16:creationId xmlns:a16="http://schemas.microsoft.com/office/drawing/2014/main" id="{012A2122-52AF-5145-8997-0BC18CA8C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164" y="3883085"/>
            <a:ext cx="3026578" cy="28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矢印のフリー素材・イラスト｜ダウンロード28【素材っち】">
            <a:extLst>
              <a:ext uri="{FF2B5EF4-FFF2-40B4-BE49-F238E27FC236}">
                <a16:creationId xmlns:a16="http://schemas.microsoft.com/office/drawing/2014/main" id="{72119AA0-8972-1F4E-9C3B-995978D6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5782" y="4762868"/>
            <a:ext cx="939573" cy="7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矢印のフリー素材・イラスト｜ダウンロード28【素材っち】">
            <a:extLst>
              <a:ext uri="{FF2B5EF4-FFF2-40B4-BE49-F238E27FC236}">
                <a16:creationId xmlns:a16="http://schemas.microsoft.com/office/drawing/2014/main" id="{6054515F-2010-4647-B258-636A9B9F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3668" y="4791897"/>
            <a:ext cx="939573" cy="7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下矢印 16">
            <a:extLst>
              <a:ext uri="{FF2B5EF4-FFF2-40B4-BE49-F238E27FC236}">
                <a16:creationId xmlns:a16="http://schemas.microsoft.com/office/drawing/2014/main" id="{3BE80689-14C2-3743-8777-EFD9ED28F19F}"/>
              </a:ext>
            </a:extLst>
          </p:cNvPr>
          <p:cNvSpPr/>
          <p:nvPr/>
        </p:nvSpPr>
        <p:spPr>
          <a:xfrm>
            <a:off x="5617029" y="2046513"/>
            <a:ext cx="333829" cy="35896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1651EB-636F-3E48-A8E8-E788F0DC25D7}"/>
              </a:ext>
            </a:extLst>
          </p:cNvPr>
          <p:cNvSpPr txBox="1"/>
          <p:nvPr/>
        </p:nvSpPr>
        <p:spPr>
          <a:xfrm>
            <a:off x="5366200" y="1601060"/>
            <a:ext cx="83548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Today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709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</p:nvPr>
        </p:nvGraphicFramePr>
        <p:xfrm>
          <a:off x="703029" y="885268"/>
          <a:ext cx="10907080" cy="5070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748" y="3963686"/>
            <a:ext cx="1413250" cy="4535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32024"/>
            <a:ext cx="8229600" cy="1143000"/>
          </a:xfrm>
        </p:spPr>
        <p:txBody>
          <a:bodyPr/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Bus Extender </a:t>
            </a:r>
            <a:r>
              <a:rPr kumimoji="1" lang="ja-JP" altLang="en-US">
                <a:latin typeface="Comic Sans MS" panose="030F0902030302020204" pitchFamily="66" charset="0"/>
              </a:rPr>
              <a:t>開発体制</a:t>
            </a:r>
            <a:endParaRPr kumimoji="1" lang="ja-JP" altLang="en-US" dirty="0">
              <a:latin typeface="Comic Sans MS" panose="030F0902030302020204" pitchFamily="66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DD12-3E2E-B34C-AAF1-58C07D031EBE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14241" y="1188342"/>
            <a:ext cx="309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Concept, Testing 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18453" y="4149066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Simulation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448998" y="5694132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Fabrication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901" y="5767830"/>
            <a:ext cx="4920317" cy="75482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566629" y="5680989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Design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07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D2CBFB-A9B9-2F40-A7B2-3A797E87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Bus Extender </a:t>
            </a:r>
            <a:r>
              <a:rPr kumimoji="1" lang="ja-JP" altLang="en-US">
                <a:latin typeface="Comic Sans MS" panose="030F0902030302020204" pitchFamily="66" charset="0"/>
              </a:rPr>
              <a:t>信号層試作</a:t>
            </a:r>
            <a:r>
              <a:rPr lang="ja-JP" altLang="en-US">
                <a:latin typeface="Comic Sans MS" panose="030F0902030302020204" pitchFamily="66" charset="0"/>
              </a:rPr>
              <a:t>１号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70A213F9-B4F0-384F-BCE6-FC1662B449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676" y="3793605"/>
            <a:ext cx="3517294" cy="235671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19D7A16-29F9-D44D-9645-36CA0AE9EA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6FA0C21-8F3F-DE47-8381-ADFEBF79B4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036" y="1579850"/>
            <a:ext cx="6654946" cy="487498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D6E21DA-DCD4-9D48-BEEA-B92F0C64F0AE}"/>
              </a:ext>
            </a:extLst>
          </p:cNvPr>
          <p:cNvSpPr/>
          <p:nvPr/>
        </p:nvSpPr>
        <p:spPr>
          <a:xfrm>
            <a:off x="6323317" y="3756783"/>
            <a:ext cx="570601" cy="356214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C14B96-A447-D342-AD13-F0A32F2799F4}"/>
              </a:ext>
            </a:extLst>
          </p:cNvPr>
          <p:cNvSpPr txBox="1"/>
          <p:nvPr/>
        </p:nvSpPr>
        <p:spPr>
          <a:xfrm>
            <a:off x="418793" y="578098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120um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89E887C-1462-FD42-8A9A-D9FCDDCD1170}"/>
              </a:ext>
            </a:extLst>
          </p:cNvPr>
          <p:cNvCxnSpPr/>
          <p:nvPr/>
        </p:nvCxnSpPr>
        <p:spPr>
          <a:xfrm flipH="1">
            <a:off x="4627418" y="4112997"/>
            <a:ext cx="1695899" cy="97162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322A37D7-F935-0D49-80F0-9EC479B04B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312" y="1646230"/>
            <a:ext cx="2942017" cy="1971432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3A46E70-0795-704C-902A-EC28D8338BEA}"/>
              </a:ext>
            </a:extLst>
          </p:cNvPr>
          <p:cNvSpPr/>
          <p:nvPr/>
        </p:nvSpPr>
        <p:spPr>
          <a:xfrm>
            <a:off x="5601599" y="3439555"/>
            <a:ext cx="570601" cy="356214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 panose="030F0902030302020204" pitchFamily="66" charset="0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B5B6B40-83C9-3946-99CE-04B43DFEA0B5}"/>
              </a:ext>
            </a:extLst>
          </p:cNvPr>
          <p:cNvCxnSpPr>
            <a:cxnSpLocks/>
          </p:cNvCxnSpPr>
          <p:nvPr/>
        </p:nvCxnSpPr>
        <p:spPr>
          <a:xfrm flipH="1" flipV="1">
            <a:off x="4327463" y="3016251"/>
            <a:ext cx="1248591" cy="42330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F1008DF-B70A-5742-90B7-D6B015B33B96}"/>
              </a:ext>
            </a:extLst>
          </p:cNvPr>
          <p:cNvSpPr txBox="1"/>
          <p:nvPr/>
        </p:nvSpPr>
        <p:spPr>
          <a:xfrm>
            <a:off x="67839" y="6511825"/>
            <a:ext cx="611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M. Tsuruta, </a:t>
            </a:r>
            <a:r>
              <a:rPr kumimoji="1" lang="en-US" altLang="ja-JP" dirty="0" err="1">
                <a:latin typeface="Comic Sans MS" panose="030F0902030302020204" pitchFamily="66" charset="0"/>
              </a:rPr>
              <a:t>Shiina</a:t>
            </a:r>
            <a:r>
              <a:rPr lang="en-US" altLang="ja-JP" dirty="0">
                <a:latin typeface="Comic Sans MS" panose="030F0902030302020204" pitchFamily="66" charset="0"/>
              </a:rPr>
              <a:t>, </a:t>
            </a:r>
            <a:r>
              <a:rPr lang="en-US" altLang="ja-JP" dirty="0" err="1">
                <a:latin typeface="Comic Sans MS" panose="030F0902030302020204" pitchFamily="66" charset="0"/>
              </a:rPr>
              <a:t>Rikkyo</a:t>
            </a:r>
            <a:r>
              <a:rPr lang="en-US" altLang="ja-JP" dirty="0">
                <a:latin typeface="Comic Sans MS" panose="030F0902030302020204" pitchFamily="66" charset="0"/>
              </a:rPr>
              <a:t> Univ. </a:t>
            </a:r>
            <a:r>
              <a:rPr lang="en-US" altLang="ja-JP" dirty="0" err="1">
                <a:latin typeface="Comic Sans MS" panose="030F0902030302020204" pitchFamily="66" charset="0"/>
              </a:rPr>
              <a:t>Deploma</a:t>
            </a:r>
            <a:r>
              <a:rPr lang="en-US" altLang="ja-JP" dirty="0">
                <a:latin typeface="Comic Sans MS" panose="030F0902030302020204" pitchFamily="66" charset="0"/>
              </a:rPr>
              <a:t> Thesis (2018)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7E4ABE3A-2106-8F41-8CA5-134904C2AA76}"/>
              </a:ext>
            </a:extLst>
          </p:cNvPr>
          <p:cNvCxnSpPr/>
          <p:nvPr/>
        </p:nvCxnSpPr>
        <p:spPr>
          <a:xfrm>
            <a:off x="6323317" y="3227903"/>
            <a:ext cx="3915192" cy="120555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ADADB1-5C8F-5048-AA99-2CBD1A452EDD}"/>
              </a:ext>
            </a:extLst>
          </p:cNvPr>
          <p:cNvSpPr txBox="1"/>
          <p:nvPr/>
        </p:nvSpPr>
        <p:spPr>
          <a:xfrm>
            <a:off x="7974531" y="347925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Comic Sans MS" panose="030F0902030302020204" pitchFamily="66" charset="0"/>
              </a:rPr>
              <a:t>1.3m</a:t>
            </a:r>
            <a:endParaRPr kumimoji="1" lang="ja-JP" altLang="en-US" b="1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1EF729A-E685-B84F-846F-54B68FD1BC5D}"/>
              </a:ext>
            </a:extLst>
          </p:cNvPr>
          <p:cNvCxnSpPr>
            <a:cxnSpLocks/>
          </p:cNvCxnSpPr>
          <p:nvPr/>
        </p:nvCxnSpPr>
        <p:spPr>
          <a:xfrm>
            <a:off x="1280039" y="5868668"/>
            <a:ext cx="43072" cy="2113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FD7938C-C366-B140-9AD6-3029EABB4202}"/>
              </a:ext>
            </a:extLst>
          </p:cNvPr>
          <p:cNvSpPr txBox="1"/>
          <p:nvPr/>
        </p:nvSpPr>
        <p:spPr>
          <a:xfrm>
            <a:off x="385517" y="3009070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Shorting </a:t>
            </a:r>
            <a:r>
              <a:rPr kumimoji="1" lang="en-US" altLang="ja-JP" dirty="0" err="1">
                <a:latin typeface="Comic Sans MS" panose="030F0902030302020204" pitchFamily="66" charset="0"/>
              </a:rPr>
              <a:t>btwn</a:t>
            </a:r>
            <a:r>
              <a:rPr kumimoji="1" lang="en-US" altLang="ja-JP" dirty="0">
                <a:latin typeface="Comic Sans MS" panose="030F0902030302020204" pitchFamily="66" charset="0"/>
              </a:rPr>
              <a:t> signal lines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24" name="スライド番号プレースホルダー 23">
            <a:extLst>
              <a:ext uri="{FF2B5EF4-FFF2-40B4-BE49-F238E27FC236}">
                <a16:creationId xmlns:a16="http://schemas.microsoft.com/office/drawing/2014/main" id="{89F5BC32-E8D3-DA48-8DC2-C24889BC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7574-FAAE-374F-9A2B-5E2051655A2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3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BDF75-A1BE-F849-8E79-75BC87E6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145"/>
            <a:ext cx="10515600" cy="1325563"/>
          </a:xfrm>
        </p:spPr>
        <p:txBody>
          <a:bodyPr/>
          <a:lstStyle/>
          <a:p>
            <a:r>
              <a:rPr kumimoji="1"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泥沼開発地獄の幕開け</a:t>
            </a:r>
            <a:r>
              <a:rPr kumimoji="1" lang="en-US" altLang="ja-JP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〜LCP</a:t>
            </a:r>
            <a:r>
              <a:rPr kumimoji="1"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の採用</a:t>
            </a:r>
            <a:r>
              <a:rPr kumimoji="1" lang="en-US" altLang="ja-JP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〜</a:t>
            </a:r>
            <a:endParaRPr kumimoji="1" lang="ja-JP" altLang="en-US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81B9230E-1676-8E48-B80F-0119DEF5EC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771" y="1479261"/>
            <a:ext cx="5656180" cy="4953968"/>
          </a:xfrm>
          <a:prstGeom prst="rect">
            <a:avLst/>
          </a:prstGeom>
        </p:spPr>
      </p:pic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CA6E4C5-9F56-F04D-8F7F-CAC2E9EDF7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2050" y="3669228"/>
            <a:ext cx="5041900" cy="30988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2FDBE8-A952-7740-9000-1E1FFF51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16FDC1-F5EA-2948-A640-82087BA4E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951" y="1378898"/>
            <a:ext cx="4074391" cy="2380302"/>
          </a:xfrm>
          <a:prstGeom prst="rect">
            <a:avLst/>
          </a:prstGeom>
        </p:spPr>
      </p:pic>
      <p:pic>
        <p:nvPicPr>
          <p:cNvPr id="4097" name="Picture 1" descr="page1image5365520">
            <a:extLst>
              <a:ext uri="{FF2B5EF4-FFF2-40B4-BE49-F238E27FC236}">
                <a16:creationId xmlns:a16="http://schemas.microsoft.com/office/drawing/2014/main" id="{A64FE173-84EF-CE4B-8CE5-FBFEF3C5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8072" y="1804452"/>
            <a:ext cx="2425695" cy="1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90D989-8A58-B54C-9EC9-A68AB38BE752}"/>
              </a:ext>
            </a:extLst>
          </p:cNvPr>
          <p:cNvSpPr txBox="1"/>
          <p:nvPr/>
        </p:nvSpPr>
        <p:spPr>
          <a:xfrm>
            <a:off x="521629" y="1194232"/>
            <a:ext cx="520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ポリィミド</a:t>
            </a:r>
            <a:r>
              <a:rPr kumimoji="1" lang="en-US" altLang="ja-JP" dirty="0"/>
              <a:t>(PI)</a:t>
            </a:r>
            <a:r>
              <a:rPr kumimoji="1" lang="ja-JP" altLang="en-US"/>
              <a:t>に比べて伝送損失が小さい新素材</a:t>
            </a:r>
          </a:p>
        </p:txBody>
      </p:sp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500B3B1D-4811-5A48-B38C-69C2C5F497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131" y="4202493"/>
            <a:ext cx="3566820" cy="25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80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FC5529-0751-6147-AC2C-6CD1E2CE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46" y="171959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LCP</a:t>
            </a:r>
            <a:r>
              <a:rPr kumimoji="1" lang="ja-JP" altLang="en-US">
                <a:latin typeface="Comic Sans MS" panose="030F0902030302020204" pitchFamily="66" charset="0"/>
              </a:rPr>
              <a:t>の心許ない剥離強度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5F63FC5-9363-A647-9B71-27CEED092E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711" y="438566"/>
            <a:ext cx="1826583" cy="2438400"/>
          </a:xfrm>
          <a:prstGeom prst="rect">
            <a:avLst/>
          </a:prstGeom>
        </p:spPr>
      </p:pic>
      <p:pic>
        <p:nvPicPr>
          <p:cNvPr id="1025" name="Picture 1" descr="page1image56922800">
            <a:extLst>
              <a:ext uri="{FF2B5EF4-FFF2-40B4-BE49-F238E27FC236}">
                <a16:creationId xmlns:a16="http://schemas.microsoft.com/office/drawing/2014/main" id="{E0A6193D-FED1-4E49-98A6-8500E750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546" y="1574763"/>
            <a:ext cx="32131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C06984-A904-B543-93AB-65AAD200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7574-FAAE-374F-9A2B-5E2051655A2E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4050366-DE3E-DF44-8989-618F9DDCDFD5}"/>
              </a:ext>
            </a:extLst>
          </p:cNvPr>
          <p:cNvSpPr/>
          <p:nvPr/>
        </p:nvSpPr>
        <p:spPr>
          <a:xfrm>
            <a:off x="6229331" y="2307942"/>
            <a:ext cx="1591732" cy="233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4E9D140-1133-7E4F-8695-B001AD6163FB}"/>
              </a:ext>
            </a:extLst>
          </p:cNvPr>
          <p:cNvSpPr/>
          <p:nvPr/>
        </p:nvSpPr>
        <p:spPr>
          <a:xfrm>
            <a:off x="6229331" y="2680649"/>
            <a:ext cx="1591733" cy="266613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LCP</a:t>
            </a:r>
            <a:endParaRPr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4613786-3B88-DA42-96C1-6D46C517DC9C}"/>
              </a:ext>
            </a:extLst>
          </p:cNvPr>
          <p:cNvSpPr/>
          <p:nvPr/>
        </p:nvSpPr>
        <p:spPr>
          <a:xfrm>
            <a:off x="6229329" y="2540948"/>
            <a:ext cx="1591734" cy="1185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/>
              <a:t>Cu</a:t>
            </a:r>
            <a:endParaRPr lang="ja-JP" altLang="en-US" sz="1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414A6A4-E595-5644-A80D-CEE6E2D82F1C}"/>
              </a:ext>
            </a:extLst>
          </p:cNvPr>
          <p:cNvSpPr txBox="1"/>
          <p:nvPr/>
        </p:nvSpPr>
        <p:spPr>
          <a:xfrm>
            <a:off x="6696555" y="222945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Glue</a:t>
            </a:r>
            <a:endParaRPr lang="ja-JP" altLang="en-US" dirty="0"/>
          </a:p>
        </p:txBody>
      </p:sp>
      <p:sp>
        <p:nvSpPr>
          <p:cNvPr id="20" name="曲折矢印 19">
            <a:extLst>
              <a:ext uri="{FF2B5EF4-FFF2-40B4-BE49-F238E27FC236}">
                <a16:creationId xmlns:a16="http://schemas.microsoft.com/office/drawing/2014/main" id="{C726EC7E-8C04-8A47-883F-F73B11C6C505}"/>
              </a:ext>
            </a:extLst>
          </p:cNvPr>
          <p:cNvSpPr/>
          <p:nvPr/>
        </p:nvSpPr>
        <p:spPr>
          <a:xfrm rot="5400000" flipH="1">
            <a:off x="6197822" y="1245483"/>
            <a:ext cx="1091719" cy="1028701"/>
          </a:xfrm>
          <a:prstGeom prst="bentArrow">
            <a:avLst>
              <a:gd name="adj1" fmla="val 25000"/>
              <a:gd name="adj2" fmla="val 25000"/>
              <a:gd name="adj3" fmla="val 309"/>
              <a:gd name="adj4" fmla="val 59021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4EA2943-459B-4645-B2B9-DB89D87DF93D}"/>
              </a:ext>
            </a:extLst>
          </p:cNvPr>
          <p:cNvSpPr/>
          <p:nvPr/>
        </p:nvSpPr>
        <p:spPr>
          <a:xfrm>
            <a:off x="7145848" y="1029824"/>
            <a:ext cx="241300" cy="279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17A2932-DD7A-E740-A186-406A483DB8BB}"/>
              </a:ext>
            </a:extLst>
          </p:cNvPr>
          <p:cNvSpPr/>
          <p:nvPr/>
        </p:nvSpPr>
        <p:spPr>
          <a:xfrm>
            <a:off x="6614005" y="1029824"/>
            <a:ext cx="241300" cy="279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15DA3833-B8C1-9E40-8DA5-4E320AFEC0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8027" flipV="1">
            <a:off x="3506022" y="1740101"/>
            <a:ext cx="1988685" cy="227373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A9AEC4-FC0F-F149-93FF-E6DC48ED064E}"/>
              </a:ext>
            </a:extLst>
          </p:cNvPr>
          <p:cNvSpPr txBox="1"/>
          <p:nvPr/>
        </p:nvSpPr>
        <p:spPr>
          <a:xfrm>
            <a:off x="6248835" y="2014845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LCP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1E69E66-690D-EA49-8DBC-B2F5D0735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855" y="3183280"/>
            <a:ext cx="6146800" cy="3644900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6EC4F2AF-AE99-D948-990C-C1E3C30DC1C9}"/>
              </a:ext>
            </a:extLst>
          </p:cNvPr>
          <p:cNvCxnSpPr/>
          <p:nvPr/>
        </p:nvCxnSpPr>
        <p:spPr>
          <a:xfrm>
            <a:off x="8608011" y="4671945"/>
            <a:ext cx="0" cy="1043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3C659F-51FD-8743-A251-D2910D786697}"/>
              </a:ext>
            </a:extLst>
          </p:cNvPr>
          <p:cNvSpPr txBox="1"/>
          <p:nvPr/>
        </p:nvSpPr>
        <p:spPr>
          <a:xfrm>
            <a:off x="8347826" y="4955942"/>
            <a:ext cx="5533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1/5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BAEA02-7071-8444-9BE2-CBCAC13B4B38}"/>
              </a:ext>
            </a:extLst>
          </p:cNvPr>
          <p:cNvSpPr txBox="1"/>
          <p:nvPr/>
        </p:nvSpPr>
        <p:spPr>
          <a:xfrm>
            <a:off x="744147" y="6513491"/>
            <a:ext cx="567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Comic Sans MS" panose="030F0902030302020204" pitchFamily="66" charset="0"/>
              </a:rPr>
              <a:t>積層工程を工夫していくらかは改善したが、不十分</a:t>
            </a:r>
            <a:endParaRPr lang="en-US" altLang="ja-JP" dirty="0">
              <a:latin typeface="Comic Sans MS" panose="030F0902030302020204" pitchFamily="66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3BB87D-23C0-D543-9902-CB23C4F0A614}"/>
              </a:ext>
            </a:extLst>
          </p:cNvPr>
          <p:cNvSpPr txBox="1"/>
          <p:nvPr/>
        </p:nvSpPr>
        <p:spPr>
          <a:xfrm>
            <a:off x="6555860" y="347832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Polyamide -&gt; Liquid Cristal Polymer (LCP)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80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92A7D0-E19B-B343-AFE4-CB9F1C78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劣悪なスルーホール品質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E6776C0-1A6E-7B44-97A7-BECBB4CB72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367884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7B6E646-7346-D146-9022-8735583D2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741" y="5495313"/>
            <a:ext cx="3602389" cy="1096023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Work in progress</a:t>
            </a:r>
          </a:p>
          <a:p>
            <a:r>
              <a:rPr kumimoji="1" lang="en-US" altLang="ja-JP" dirty="0">
                <a:latin typeface="Comic Sans MS" panose="030F0902030302020204" pitchFamily="66" charset="0"/>
              </a:rPr>
              <a:t>Yield Rate is ~ 25%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31492A-1D72-5247-AC35-88673427B807}"/>
              </a:ext>
            </a:extLst>
          </p:cNvPr>
          <p:cNvSpPr txBox="1"/>
          <p:nvPr/>
        </p:nvSpPr>
        <p:spPr>
          <a:xfrm>
            <a:off x="1492712" y="4174783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Through hole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4429E72-433A-3F4C-9D33-014EB485D6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772" y="4959575"/>
            <a:ext cx="2219621" cy="1875559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714191F-06FA-F74D-8344-1832791CA6B3}"/>
              </a:ext>
            </a:extLst>
          </p:cNvPr>
          <p:cNvCxnSpPr/>
          <p:nvPr/>
        </p:nvCxnSpPr>
        <p:spPr>
          <a:xfrm>
            <a:off x="3034145" y="4128655"/>
            <a:ext cx="581891" cy="9282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GrpSpPr/>
          <p:nvPr/>
        </p:nvGrpSpPr>
        <p:grpSpPr>
          <a:xfrm>
            <a:off x="9521923" y="1554906"/>
            <a:ext cx="2232257" cy="3614525"/>
            <a:chOff x="0" y="0"/>
            <a:chExt cx="3383870" cy="438251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00000000-0008-0000-0000-000004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79104" y="457144"/>
              <a:ext cx="2742857" cy="1828572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0000000-0008-0000-0000-000007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140337" y="2138986"/>
              <a:ext cx="2658494" cy="1828572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0000000-0008-0000-0000-000009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-376181" y="376181"/>
              <a:ext cx="2580933" cy="182857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00000000-0008-0000-0000-000008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-343013" y="2162290"/>
              <a:ext cx="2609851" cy="1828572"/>
            </a:xfrm>
            <a:prstGeom prst="rect">
              <a:avLst/>
            </a:prstGeom>
          </p:spPr>
        </p:pic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DA5A70CA-1402-8F4A-AD3E-546B4F26F8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27" y="4979595"/>
            <a:ext cx="2208645" cy="185553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0000000-0008-0000-0000-00007C000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180" y="1589221"/>
            <a:ext cx="2778756" cy="31018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2B84F3-A52E-D54F-9DBE-CF89B88309E0}"/>
              </a:ext>
            </a:extLst>
          </p:cNvPr>
          <p:cNvSpPr txBox="1"/>
          <p:nvPr/>
        </p:nvSpPr>
        <p:spPr>
          <a:xfrm>
            <a:off x="7457538" y="1280944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omic Sans MS" panose="030F0902030302020204" pitchFamily="66" charset="0"/>
              </a:rPr>
              <a:t>G</a:t>
            </a:r>
            <a:r>
              <a:rPr kumimoji="1" lang="en-US" altLang="ja-JP" dirty="0">
                <a:latin typeface="Comic Sans MS" panose="030F0902030302020204" pitchFamily="66" charset="0"/>
              </a:rPr>
              <a:t>ood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43364BF-941F-7743-90B8-CC5F69B157E9}"/>
              </a:ext>
            </a:extLst>
          </p:cNvPr>
          <p:cNvSpPr txBox="1"/>
          <p:nvPr/>
        </p:nvSpPr>
        <p:spPr>
          <a:xfrm>
            <a:off x="10236294" y="1230569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NG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9A3269-26D3-8D4A-B9F9-3603FF752DE5}"/>
              </a:ext>
            </a:extLst>
          </p:cNvPr>
          <p:cNvSpPr txBox="1"/>
          <p:nvPr/>
        </p:nvSpPr>
        <p:spPr>
          <a:xfrm>
            <a:off x="3999561" y="4959575"/>
            <a:ext cx="74571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Comic Sans MS" panose="030F0902030302020204" pitchFamily="66" charset="0"/>
              </a:rPr>
              <a:t>G</a:t>
            </a:r>
            <a:r>
              <a:rPr kumimoji="1" lang="en-US" altLang="ja-JP" dirty="0">
                <a:solidFill>
                  <a:schemeClr val="bg1"/>
                </a:solidFill>
                <a:latin typeface="Comic Sans MS" panose="030F0902030302020204" pitchFamily="66" charset="0"/>
              </a:rPr>
              <a:t>ood</a:t>
            </a:r>
            <a:endParaRPr kumimoji="1" lang="ja-JP" altLang="en-US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11E9D4-0ED7-2846-8732-F1BD11B27A01}"/>
              </a:ext>
            </a:extLst>
          </p:cNvPr>
          <p:cNvSpPr txBox="1"/>
          <p:nvPr/>
        </p:nvSpPr>
        <p:spPr>
          <a:xfrm>
            <a:off x="6504122" y="498392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NG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9EBB9B20-80CF-444A-97FE-D9D44D8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7574-FAAE-374F-9A2B-5E2051655A2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875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26DDEDA-B939-D24E-A770-421FE8810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812" y="1273392"/>
            <a:ext cx="4255548" cy="288619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234E32C-44AA-6F45-925B-C7E2823C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09" y="328595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ブレークスルー</a:t>
            </a:r>
            <a:r>
              <a:rPr lang="en-US" altLang="ja-JP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〜</a:t>
            </a:r>
            <a:r>
              <a:rPr lang="ja-JP" altLang="en-US">
                <a:latin typeface="HGMaruGothicMPRO" panose="020F0600000000000000" pitchFamily="34" charset="-128"/>
                <a:ea typeface="HGMaruGothicMPRO" panose="020F0600000000000000" pitchFamily="34" charset="-128"/>
              </a:rPr>
              <a:t>ボンディングシート</a:t>
            </a:r>
            <a:r>
              <a:rPr lang="en-US" altLang="ja-JP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〜</a:t>
            </a:r>
            <a:endParaRPr kumimoji="1" lang="ja-JP" altLang="en-US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76B72115-E6D0-8F4E-BCEA-1D8BFF2F13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03745" y="1571708"/>
            <a:ext cx="3256940" cy="5489066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02E76D-72DF-8F44-AD21-DD5EBCE3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6256211E-975A-1F4C-A742-FBA87961E2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701" y="4032807"/>
            <a:ext cx="1879600" cy="2070100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CF6F24C-5C5C-8A4A-B672-865ABC0677DF}"/>
              </a:ext>
            </a:extLst>
          </p:cNvPr>
          <p:cNvGrpSpPr/>
          <p:nvPr/>
        </p:nvGrpSpPr>
        <p:grpSpPr>
          <a:xfrm>
            <a:off x="9915360" y="2503105"/>
            <a:ext cx="2077904" cy="1911481"/>
            <a:chOff x="6226482" y="4343229"/>
            <a:chExt cx="2077904" cy="1911481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ABC20AC-5E28-A645-9CB2-7371CB4F6A1E}"/>
                </a:ext>
              </a:extLst>
            </p:cNvPr>
            <p:cNvSpPr/>
            <p:nvPr/>
          </p:nvSpPr>
          <p:spPr>
            <a:xfrm>
              <a:off x="6399451" y="5615390"/>
              <a:ext cx="1591732" cy="23300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5784561-3666-7E4F-945C-2B34CC72EEB8}"/>
                </a:ext>
              </a:extLst>
            </p:cNvPr>
            <p:cNvSpPr/>
            <p:nvPr/>
          </p:nvSpPr>
          <p:spPr>
            <a:xfrm>
              <a:off x="6399451" y="5988097"/>
              <a:ext cx="1591733" cy="266613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LCP</a:t>
              </a:r>
              <a:endParaRPr lang="ja-JP" altLang="en-US" dirty="0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8FA97644-BD22-864E-832D-60565E842CF0}"/>
                </a:ext>
              </a:extLst>
            </p:cNvPr>
            <p:cNvSpPr/>
            <p:nvPr/>
          </p:nvSpPr>
          <p:spPr>
            <a:xfrm>
              <a:off x="6399449" y="5848396"/>
              <a:ext cx="1591734" cy="1185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/>
                <a:t>Cu</a:t>
              </a:r>
              <a:endParaRPr lang="ja-JP" altLang="en-US" sz="1000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9DF62C3-74E7-464F-967E-D15EB4E08AF5}"/>
                </a:ext>
              </a:extLst>
            </p:cNvPr>
            <p:cNvSpPr txBox="1"/>
            <p:nvPr/>
          </p:nvSpPr>
          <p:spPr>
            <a:xfrm>
              <a:off x="6866675" y="5536906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Glue</a:t>
              </a:r>
              <a:endParaRPr lang="ja-JP" altLang="en-US" dirty="0"/>
            </a:p>
          </p:txBody>
        </p:sp>
        <p:sp>
          <p:nvSpPr>
            <p:cNvPr id="11" name="曲折矢印 10">
              <a:extLst>
                <a:ext uri="{FF2B5EF4-FFF2-40B4-BE49-F238E27FC236}">
                  <a16:creationId xmlns:a16="http://schemas.microsoft.com/office/drawing/2014/main" id="{57EC747C-88CB-DE4C-B3EA-881BA6733264}"/>
                </a:ext>
              </a:extLst>
            </p:cNvPr>
            <p:cNvSpPr/>
            <p:nvPr/>
          </p:nvSpPr>
          <p:spPr>
            <a:xfrm rot="5400000" flipH="1">
              <a:off x="6948698" y="4247001"/>
              <a:ext cx="806438" cy="1904936"/>
            </a:xfrm>
            <a:prstGeom prst="bentArrow">
              <a:avLst>
                <a:gd name="adj1" fmla="val 25000"/>
                <a:gd name="adj2" fmla="val 50000"/>
                <a:gd name="adj3" fmla="val 0"/>
                <a:gd name="adj4" fmla="val 88782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A9FFAE4-6219-9F40-A048-F53406869757}"/>
                </a:ext>
              </a:extLst>
            </p:cNvPr>
            <p:cNvSpPr txBox="1"/>
            <p:nvPr/>
          </p:nvSpPr>
          <p:spPr>
            <a:xfrm>
              <a:off x="6418955" y="5322293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LCP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8E6D7F1-C541-6A4A-8E3D-3C4FBF6E2006}"/>
                </a:ext>
              </a:extLst>
            </p:cNvPr>
            <p:cNvSpPr/>
            <p:nvPr/>
          </p:nvSpPr>
          <p:spPr>
            <a:xfrm>
              <a:off x="7464056" y="4646428"/>
              <a:ext cx="840330" cy="2764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稲妻 14">
              <a:extLst>
                <a:ext uri="{FF2B5EF4-FFF2-40B4-BE49-F238E27FC236}">
                  <a16:creationId xmlns:a16="http://schemas.microsoft.com/office/drawing/2014/main" id="{4A202774-050A-4944-B8E0-BAD0E6160DAA}"/>
                </a:ext>
              </a:extLst>
            </p:cNvPr>
            <p:cNvSpPr/>
            <p:nvPr/>
          </p:nvSpPr>
          <p:spPr>
            <a:xfrm>
              <a:off x="7070363" y="4734641"/>
              <a:ext cx="659219" cy="61403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C8DCA7B-86E4-374A-95FD-519B4397FC65}"/>
                </a:ext>
              </a:extLst>
            </p:cNvPr>
            <p:cNvSpPr txBox="1"/>
            <p:nvPr/>
          </p:nvSpPr>
          <p:spPr>
            <a:xfrm>
              <a:off x="6226482" y="4343229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なんと</a:t>
              </a:r>
              <a:r>
                <a:rPr kumimoji="1" lang="en-US" altLang="ja-JP" dirty="0"/>
                <a:t>LCP</a:t>
              </a:r>
              <a:r>
                <a:rPr kumimoji="1" lang="ja-JP" altLang="en-US"/>
                <a:t>が破断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DE67AE4-53D3-5B4F-B2CC-278F12B34F48}"/>
              </a:ext>
            </a:extLst>
          </p:cNvPr>
          <p:cNvSpPr txBox="1"/>
          <p:nvPr/>
        </p:nvSpPr>
        <p:spPr>
          <a:xfrm>
            <a:off x="287682" y="1675625"/>
            <a:ext cx="5489064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/>
              <a:t>これまでポリィミドと同じボンディングシートを採用していたが、</a:t>
            </a:r>
            <a:r>
              <a:rPr lang="en-US" altLang="ja-JP" dirty="0"/>
              <a:t>LCP</a:t>
            </a:r>
            <a:r>
              <a:rPr lang="ja-JP" altLang="en-US"/>
              <a:t>専用に開発されたボンディングシートを使ってみた</a:t>
            </a:r>
            <a:endParaRPr kumimoji="1" lang="en-US" altLang="ja-JP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20A8E9E-1EC3-BB45-B07E-EBD59924CD65}"/>
              </a:ext>
            </a:extLst>
          </p:cNvPr>
          <p:cNvSpPr txBox="1"/>
          <p:nvPr/>
        </p:nvSpPr>
        <p:spPr>
          <a:xfrm>
            <a:off x="6638339" y="2896048"/>
            <a:ext cx="260252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/>
              <a:t>ポリィミドかそれ以上の剥離強度を達成！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D91FE2-5B90-4C41-B8D6-44F3020F40F0}"/>
              </a:ext>
            </a:extLst>
          </p:cNvPr>
          <p:cNvSpPr txBox="1"/>
          <p:nvPr/>
        </p:nvSpPr>
        <p:spPr>
          <a:xfrm>
            <a:off x="8610600" y="4989128"/>
            <a:ext cx="280786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/>
              <a:t>スルーホールメッキの品質問題が解決！</a:t>
            </a:r>
            <a:endParaRPr kumimoji="1" lang="en-US" altLang="ja-JP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AE3B9DA-84B8-2041-A523-75BB53650E4E}"/>
              </a:ext>
            </a:extLst>
          </p:cNvPr>
          <p:cNvSpPr txBox="1"/>
          <p:nvPr/>
        </p:nvSpPr>
        <p:spPr>
          <a:xfrm>
            <a:off x="4348014" y="6317043"/>
            <a:ext cx="418576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/>
              <a:t>一気に実用化への道が拓けた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BF2A864-92EC-504A-9DF2-A692018579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629" y="298456"/>
            <a:ext cx="1369564" cy="21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3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128A56A-ECB3-D345-8422-6C5A7462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21367"/>
            <a:ext cx="7886700" cy="1325563"/>
          </a:xfrm>
        </p:spPr>
        <p:txBody>
          <a:bodyPr/>
          <a:lstStyle/>
          <a:p>
            <a:r>
              <a:rPr kumimoji="1" lang="ja-JP" altLang="en-US"/>
              <a:t>バスエクステンダの</a:t>
            </a:r>
            <a:r>
              <a:rPr lang="ja-JP" altLang="en-US"/>
              <a:t>伝送性能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7F5399-3D0D-E24D-BA40-7D3E4F08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8655-383F-374B-855A-E699A1900700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46F82CE-E773-EA4A-86A9-270171B8A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744" y="1787563"/>
            <a:ext cx="2528256" cy="178251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4D1586-0B43-F54B-AD4F-0E7F7420DBC9}"/>
              </a:ext>
            </a:extLst>
          </p:cNvPr>
          <p:cNvSpPr txBox="1"/>
          <p:nvPr/>
        </p:nvSpPr>
        <p:spPr>
          <a:xfrm>
            <a:off x="7653581" y="1565132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入射損失：</a:t>
            </a:r>
            <a:r>
              <a:rPr lang="en-US" altLang="ja-JP" dirty="0"/>
              <a:t>1/3</a:t>
            </a:r>
            <a:r>
              <a:rPr lang="ja-JP" altLang="en-US"/>
              <a:t>程度</a:t>
            </a:r>
            <a:endParaRPr lang="en-US" altLang="ja-JP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22A30D-A780-CF4B-8FAD-CB732274EC26}"/>
              </a:ext>
            </a:extLst>
          </p:cNvPr>
          <p:cNvSpPr txBox="1"/>
          <p:nvPr/>
        </p:nvSpPr>
        <p:spPr>
          <a:xfrm>
            <a:off x="7653581" y="3619124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反射損失：</a:t>
            </a:r>
            <a:r>
              <a:rPr lang="en-US" altLang="ja-JP" dirty="0"/>
              <a:t>1/10</a:t>
            </a:r>
            <a:r>
              <a:rPr lang="ja-JP" altLang="en-US"/>
              <a:t>程度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EF2FA1-FCD7-2740-8100-AB05AC0D9FC7}"/>
              </a:ext>
            </a:extLst>
          </p:cNvPr>
          <p:cNvSpPr txBox="1"/>
          <p:nvPr/>
        </p:nvSpPr>
        <p:spPr>
          <a:xfrm>
            <a:off x="29856" y="6526852"/>
            <a:ext cx="4496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/>
              <a:t>近藤崇氏</a:t>
            </a:r>
            <a:r>
              <a:rPr lang="en-US" altLang="ja-JP" sz="1400" dirty="0"/>
              <a:t>【</a:t>
            </a:r>
            <a:r>
              <a:rPr lang="ja-JP" altLang="en-US" sz="1400"/>
              <a:t>設計ノート</a:t>
            </a:r>
            <a:r>
              <a:rPr lang="en-US" altLang="ja-JP" sz="1400" dirty="0"/>
              <a:t>23】</a:t>
            </a:r>
            <a:r>
              <a:rPr lang="ja-JP" altLang="en-US" sz="1400"/>
              <a:t>三次試作品の電気特性評価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0157FF-5E90-4746-9625-639430DBF8CD}"/>
              </a:ext>
            </a:extLst>
          </p:cNvPr>
          <p:cNvSpPr txBox="1"/>
          <p:nvPr/>
        </p:nvSpPr>
        <p:spPr>
          <a:xfrm>
            <a:off x="7653581" y="4229554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クロストーク：</a:t>
            </a:r>
            <a:r>
              <a:rPr kumimoji="1" lang="en-US" altLang="ja-JP" dirty="0"/>
              <a:t>1/100</a:t>
            </a:r>
            <a:r>
              <a:rPr kumimoji="1" lang="ja-JP" altLang="en-US"/>
              <a:t>程度</a:t>
            </a:r>
          </a:p>
        </p:txBody>
      </p:sp>
      <p:pic>
        <p:nvPicPr>
          <p:cNvPr id="20" name="コンテンツ プレースホルダー 6">
            <a:extLst>
              <a:ext uri="{FF2B5EF4-FFF2-40B4-BE49-F238E27FC236}">
                <a16:creationId xmlns:a16="http://schemas.microsoft.com/office/drawing/2014/main" id="{7E6CB538-EEC8-1444-96DD-2F7A5F5E1A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8328" y="1202057"/>
            <a:ext cx="7236149" cy="50807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9A18B9-8647-A74A-81BB-C3B291CA6092}"/>
              </a:ext>
            </a:extLst>
          </p:cNvPr>
          <p:cNvSpPr txBox="1"/>
          <p:nvPr/>
        </p:nvSpPr>
        <p:spPr>
          <a:xfrm>
            <a:off x="8314957" y="1017391"/>
            <a:ext cx="105830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400MHz</a:t>
            </a:r>
          </a:p>
        </p:txBody>
      </p:sp>
    </p:spTree>
    <p:extLst>
      <p:ext uri="{BB962C8B-B14F-4D97-AF65-F5344CB8AC3E}">
        <p14:creationId xmlns:p14="http://schemas.microsoft.com/office/powerpoint/2010/main" val="5126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551" y="195395"/>
            <a:ext cx="11372850" cy="689329"/>
          </a:xfrm>
          <a:prstGeom prst="rect">
            <a:avLst/>
          </a:prstGeom>
        </p:spPr>
        <p:txBody>
          <a:bodyPr vert="horz" wrap="square" lIns="0" tIns="12102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95"/>
              </a:spcBef>
            </a:pPr>
            <a:r>
              <a:rPr lang="ja-JP" altLang="en-US" spc="-935"/>
              <a:t>量産の足枷　</a:t>
            </a:r>
            <a:r>
              <a:rPr lang="en-US" altLang="ja-JP" spc="-935" dirty="0"/>
              <a:t>〜</a:t>
            </a:r>
            <a:r>
              <a:rPr lang="ja-JP" altLang="en-US" spc="-935"/>
              <a:t>パターニング工程</a:t>
            </a:r>
            <a:r>
              <a:rPr lang="en-US" altLang="ja-JP" spc="-935" dirty="0"/>
              <a:t>〜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31848" y="1098549"/>
            <a:ext cx="3640246" cy="485198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241364" y="6062001"/>
            <a:ext cx="5512334" cy="57647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0950">
              <a:lnSpc>
                <a:spcPts val="2205"/>
              </a:lnSpc>
              <a:spcBef>
                <a:spcPts val="95"/>
              </a:spcBef>
              <a:tabLst>
                <a:tab pos="193646" algn="l"/>
              </a:tabLst>
            </a:pPr>
            <a:r>
              <a:rPr lang="ja-JP" altLang="en-US" sz="1906" spc="-91">
                <a:latin typeface="kiloji - P"/>
                <a:cs typeface="kiloji - P"/>
              </a:rPr>
              <a:t>歩留まりの原因となるので、ゴミや埃の混入をしらみつぶしに探す</a:t>
            </a:r>
            <a:endParaRPr sz="1906" dirty="0">
              <a:latin typeface="kiloji - P"/>
              <a:cs typeface="kiloji - P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8622" y="1102561"/>
            <a:ext cx="3554728" cy="429366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895577-8FEE-754C-A9D1-463D16790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513" y="1098549"/>
            <a:ext cx="2884172" cy="32118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046666F-E6F5-AA4F-8822-EABA14A168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4303827"/>
            <a:ext cx="1973580" cy="20525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F59CCC1-7CC2-A746-9BD7-8857C4328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500" y="624148"/>
            <a:ext cx="1874100" cy="362289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A22BB5-E7A0-6E48-9970-9D911D9CE5D7}"/>
              </a:ext>
            </a:extLst>
          </p:cNvPr>
          <p:cNvSpPr txBox="1"/>
          <p:nvPr/>
        </p:nvSpPr>
        <p:spPr>
          <a:xfrm>
            <a:off x="11145827" y="1569406"/>
            <a:ext cx="461665" cy="17081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/>
              <a:t>勘弁してくれ</a:t>
            </a:r>
            <a:r>
              <a:rPr kumimoji="1" lang="en-US" altLang="ja-JP" dirty="0"/>
              <a:t>…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92C518A-A37D-3843-B0C2-A28A3402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0ECD-2F1A-1040-9DDF-778A04CEF5D9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9236DFC-9D3B-B047-8334-2D8BBD75E4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54" y="3943271"/>
            <a:ext cx="2080259" cy="200726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8696312-F0C5-5A4F-BA69-655AD0622B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85" y="5036021"/>
            <a:ext cx="2016782" cy="16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69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638933-D83D-6B4F-8056-F5AEF19BE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14" y="365125"/>
            <a:ext cx="5723068" cy="1325563"/>
          </a:xfrm>
        </p:spPr>
        <p:txBody>
          <a:bodyPr/>
          <a:lstStyle/>
          <a:p>
            <a:r>
              <a:rPr kumimoji="1" lang="ja-JP" altLang="en-US"/>
              <a:t>視覚検査の必要性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502E964-8711-5B4F-AD2F-A9B161ACF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431" y="365125"/>
            <a:ext cx="4776046" cy="63783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A43202-6456-3A46-B8BF-41DDDBF0B4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61" y="1775010"/>
            <a:ext cx="5153974" cy="384585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33EF2E-9E2B-C249-806C-7B774CD07613}"/>
              </a:ext>
            </a:extLst>
          </p:cNvPr>
          <p:cNvSpPr txBox="1"/>
          <p:nvPr/>
        </p:nvSpPr>
        <p:spPr>
          <a:xfrm>
            <a:off x="301214" y="5705191"/>
            <a:ext cx="569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不具合箇所を裸眼で見つけるのはやはり限界があり、精度を上げるには何らかのアシストが必要。</a:t>
            </a: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A86E449D-4108-5947-9D53-681C064CF9E1}"/>
              </a:ext>
            </a:extLst>
          </p:cNvPr>
          <p:cNvSpPr/>
          <p:nvPr/>
        </p:nvSpPr>
        <p:spPr>
          <a:xfrm>
            <a:off x="5023267" y="546400"/>
            <a:ext cx="1379574" cy="119181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0DD93545-2191-F340-95C9-0786D8141F48}"/>
              </a:ext>
            </a:extLst>
          </p:cNvPr>
          <p:cNvSpPr/>
          <p:nvPr/>
        </p:nvSpPr>
        <p:spPr>
          <a:xfrm>
            <a:off x="6622486" y="565493"/>
            <a:ext cx="1208940" cy="121688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65876BF-70CA-BE4E-B9B5-7DFE04D350D8}"/>
              </a:ext>
            </a:extLst>
          </p:cNvPr>
          <p:cNvSpPr/>
          <p:nvPr/>
        </p:nvSpPr>
        <p:spPr>
          <a:xfrm>
            <a:off x="10270273" y="472232"/>
            <a:ext cx="1208940" cy="140340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BE0F0B4-52F5-0848-841D-C5DCA812EB45}"/>
              </a:ext>
            </a:extLst>
          </p:cNvPr>
          <p:cNvSpPr/>
          <p:nvPr/>
        </p:nvSpPr>
        <p:spPr>
          <a:xfrm>
            <a:off x="5659169" y="1879221"/>
            <a:ext cx="1792980" cy="138122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ED36929F-0F3B-C446-B75E-D1E6B76B2C6D}"/>
              </a:ext>
            </a:extLst>
          </p:cNvPr>
          <p:cNvSpPr/>
          <p:nvPr/>
        </p:nvSpPr>
        <p:spPr>
          <a:xfrm>
            <a:off x="10643226" y="1982744"/>
            <a:ext cx="1378857" cy="1277706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2429507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A0B313-7F43-4148-A424-8CAFF02B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検査ジグの開発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50791E3-DD7B-A84F-BF4E-CDF27B3003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8" y="1736888"/>
            <a:ext cx="5298842" cy="3977108"/>
          </a:xfrm>
          <a:prstGeom prst="rect">
            <a:avLst/>
          </a:prstGeom>
        </p:spPr>
      </p:pic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34B1BE74-F1AD-3A49-BCF6-267D8B4EEC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916" y="2218965"/>
            <a:ext cx="5426925" cy="3977773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01D23AA-0F34-164B-A701-125A5570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AB5D48-FBAF-F740-8FD0-CBFBC6EBB75F}"/>
              </a:ext>
            </a:extLst>
          </p:cNvPr>
          <p:cNvSpPr txBox="1"/>
          <p:nvPr/>
        </p:nvSpPr>
        <p:spPr>
          <a:xfrm>
            <a:off x="5876693" y="6196074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検査ジグ初号機</a:t>
            </a:r>
            <a:r>
              <a:rPr kumimoji="1" lang="en-US" altLang="ja-JP" dirty="0"/>
              <a:t>(2021</a:t>
            </a:r>
            <a:r>
              <a:rPr kumimoji="1" lang="ja-JP" altLang="en-US"/>
              <a:t>年</a:t>
            </a:r>
            <a:r>
              <a:rPr kumimoji="1" lang="en-US" altLang="ja-JP" dirty="0"/>
              <a:t>11</a:t>
            </a:r>
            <a:r>
              <a:rPr kumimoji="1" lang="ja-JP" altLang="en-US"/>
              <a:t>月撮影</a:t>
            </a:r>
            <a:r>
              <a:rPr kumimoji="1" lang="en-US" altLang="ja-JP" dirty="0"/>
              <a:t>)</a:t>
            </a:r>
          </a:p>
          <a:p>
            <a:r>
              <a:rPr lang="ja-JP" altLang="en-US"/>
              <a:t>見逃し率は</a:t>
            </a:r>
            <a:r>
              <a:rPr lang="en-US" altLang="ja-JP" dirty="0"/>
              <a:t>1</a:t>
            </a:r>
            <a:r>
              <a:rPr lang="ja-JP" altLang="en-US"/>
              <a:t>シートあたり一箇所程度に改善</a:t>
            </a:r>
          </a:p>
        </p:txBody>
      </p:sp>
      <p:pic>
        <p:nvPicPr>
          <p:cNvPr id="1025" name="Picture 1" descr="page5image22564720">
            <a:extLst>
              <a:ext uri="{FF2B5EF4-FFF2-40B4-BE49-F238E27FC236}">
                <a16:creationId xmlns:a16="http://schemas.microsoft.com/office/drawing/2014/main" id="{89C1DB82-4CC0-2F49-A5A2-E64D5E8D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7251" y="52963"/>
            <a:ext cx="1382751" cy="14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B97984-636D-4341-B7E7-FCD0C525D56D}"/>
              </a:ext>
            </a:extLst>
          </p:cNvPr>
          <p:cNvSpPr txBox="1"/>
          <p:nvPr/>
        </p:nvSpPr>
        <p:spPr>
          <a:xfrm>
            <a:off x="5876692" y="1520072"/>
            <a:ext cx="4105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パターン認識による異常検知アプリを独自開発</a:t>
            </a:r>
            <a:endParaRPr kumimoji="1" lang="ja-JP" altLang="en-US"/>
          </a:p>
        </p:txBody>
      </p:sp>
      <p:pic>
        <p:nvPicPr>
          <p:cNvPr id="1026" name="Picture 2" descr="page3image22676080">
            <a:extLst>
              <a:ext uri="{FF2B5EF4-FFF2-40B4-BE49-F238E27FC236}">
                <a16:creationId xmlns:a16="http://schemas.microsoft.com/office/drawing/2014/main" id="{C1B60858-3682-A44B-B17F-C89DE1D11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1428" y="510874"/>
            <a:ext cx="1940312" cy="194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67654E-72F8-3B40-85A2-D9230DEEEBF2}"/>
              </a:ext>
            </a:extLst>
          </p:cNvPr>
          <p:cNvSpPr txBox="1"/>
          <p:nvPr/>
        </p:nvSpPr>
        <p:spPr>
          <a:xfrm>
            <a:off x="4164160" y="2474159"/>
            <a:ext cx="1569660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/>
              <a:t>顕微鏡カメラ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7021B7A-F5AD-774D-9C18-1E289E8B79A4}"/>
              </a:ext>
            </a:extLst>
          </p:cNvPr>
          <p:cNvCxnSpPr>
            <a:cxnSpLocks/>
          </p:cNvCxnSpPr>
          <p:nvPr/>
        </p:nvCxnSpPr>
        <p:spPr>
          <a:xfrm flipH="1">
            <a:off x="3084400" y="2866591"/>
            <a:ext cx="1331483" cy="8588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09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0F588F-A294-FF4F-A8C9-257E7F0F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sPHENIX</a:t>
            </a:r>
            <a:r>
              <a:rPr kumimoji="1" lang="en-US" altLang="ja-JP" dirty="0"/>
              <a:t> </a:t>
            </a:r>
            <a:r>
              <a:rPr kumimoji="1" lang="ja-JP" altLang="en-US"/>
              <a:t>実験室の</a:t>
            </a:r>
            <a:r>
              <a:rPr lang="ja-JP" altLang="en-US"/>
              <a:t>状況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7677AD-DD9C-DE48-AECC-18783BE3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BC885-83EF-7248-A2A3-B5C57C7690FA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Picture 6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FDB2ADB8-ADA5-F64A-A958-FA5C6966D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87" y="1690688"/>
            <a:ext cx="11405853" cy="335839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890F8E-DC21-B142-888C-8562A7ADE419}"/>
              </a:ext>
            </a:extLst>
          </p:cNvPr>
          <p:cNvSpPr txBox="1"/>
          <p:nvPr/>
        </p:nvSpPr>
        <p:spPr>
          <a:xfrm>
            <a:off x="2236305" y="5167312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IR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F93DC2B-CC25-1244-82DE-3CC8C598F545}"/>
              </a:ext>
            </a:extLst>
          </p:cNvPr>
          <p:cNvSpPr txBox="1"/>
          <p:nvPr/>
        </p:nvSpPr>
        <p:spPr>
          <a:xfrm>
            <a:off x="8448261" y="514871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Assembly Hall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699B95-F7D8-AB40-836E-6BD02AEACC8C}"/>
              </a:ext>
            </a:extLst>
          </p:cNvPr>
          <p:cNvSpPr txBox="1"/>
          <p:nvPr/>
        </p:nvSpPr>
        <p:spPr>
          <a:xfrm>
            <a:off x="5277679" y="132135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2021</a:t>
            </a:r>
            <a:r>
              <a:rPr kumimoji="1" lang="ja-JP" altLang="en-US"/>
              <a:t>年</a:t>
            </a:r>
            <a:r>
              <a:rPr kumimoji="1" lang="en-US" altLang="ja-JP" dirty="0"/>
              <a:t>7</a:t>
            </a:r>
            <a:r>
              <a:rPr kumimoji="1" lang="ja-JP" altLang="en-US"/>
              <a:t>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3E7DE49-CE6F-EE42-9A67-9A09900BDAB0}"/>
              </a:ext>
            </a:extLst>
          </p:cNvPr>
          <p:cNvSpPr txBox="1"/>
          <p:nvPr/>
        </p:nvSpPr>
        <p:spPr>
          <a:xfrm>
            <a:off x="4734088" y="57150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建設のため準備が整った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301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BF69A1-8AF0-6741-B8B2-16A37751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11" y="200190"/>
            <a:ext cx="10515600" cy="1325563"/>
          </a:xfrm>
        </p:spPr>
        <p:txBody>
          <a:bodyPr/>
          <a:lstStyle/>
          <a:p>
            <a:r>
              <a:rPr lang="en-US" altLang="ja-JP" dirty="0"/>
              <a:t>Carbon Fiber Stave</a:t>
            </a:r>
            <a:endParaRPr kumimoji="1" lang="ja-JP" altLang="en-US"/>
          </a:p>
        </p:txBody>
      </p:sp>
      <p:pic>
        <p:nvPicPr>
          <p:cNvPr id="4" name="Content Placeholder 17">
            <a:extLst>
              <a:ext uri="{FF2B5EF4-FFF2-40B4-BE49-F238E27FC236}">
                <a16:creationId xmlns:a16="http://schemas.microsoft.com/office/drawing/2014/main" id="{97740822-E05E-A44D-B5CB-288FFDDEE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05" y="2068766"/>
            <a:ext cx="2668239" cy="326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78D56597-C4FE-964B-9A4D-47C9655C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306" y="1224344"/>
            <a:ext cx="11034386" cy="52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BF80D1-2ED4-D84E-96F2-DE1CE76D1C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527" y="4235363"/>
            <a:ext cx="3237156" cy="2445450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DF1547F-F259-A549-91EC-ADAE38BAD82A}"/>
              </a:ext>
            </a:extLst>
          </p:cNvPr>
          <p:cNvCxnSpPr>
            <a:cxnSpLocks/>
          </p:cNvCxnSpPr>
          <p:nvPr/>
        </p:nvCxnSpPr>
        <p:spPr>
          <a:xfrm flipV="1">
            <a:off x="1516566" y="4326673"/>
            <a:ext cx="323385" cy="13838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F17C504-1417-AA4C-AF3E-3E3EA9A24934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699424" y="5895147"/>
            <a:ext cx="1382032" cy="62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46F8D45-054D-D443-92D7-20A8C9A18CB5}"/>
              </a:ext>
            </a:extLst>
          </p:cNvPr>
          <p:cNvSpPr txBox="1"/>
          <p:nvPr/>
        </p:nvSpPr>
        <p:spPr>
          <a:xfrm>
            <a:off x="379558" y="5710481"/>
            <a:ext cx="23198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Liquid Cooling Tube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BE6FC21-569A-624E-966C-43F4D777FBF3}"/>
              </a:ext>
            </a:extLst>
          </p:cNvPr>
          <p:cNvSpPr txBox="1"/>
          <p:nvPr/>
        </p:nvSpPr>
        <p:spPr>
          <a:xfrm>
            <a:off x="2695786" y="4390937"/>
            <a:ext cx="109998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/>
              <a:t>Rohacell</a:t>
            </a:r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E0D3E6D-8EDF-FD4C-9BB7-4DD0B722E0DA}"/>
              </a:ext>
            </a:extLst>
          </p:cNvPr>
          <p:cNvCxnSpPr>
            <a:cxnSpLocks/>
          </p:cNvCxnSpPr>
          <p:nvPr/>
        </p:nvCxnSpPr>
        <p:spPr>
          <a:xfrm flipH="1" flipV="1">
            <a:off x="2585432" y="3883699"/>
            <a:ext cx="110354" cy="5072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CEB5620-073B-0145-B23C-21D765599ABD}"/>
              </a:ext>
            </a:extLst>
          </p:cNvPr>
          <p:cNvCxnSpPr>
            <a:cxnSpLocks/>
          </p:cNvCxnSpPr>
          <p:nvPr/>
        </p:nvCxnSpPr>
        <p:spPr>
          <a:xfrm>
            <a:off x="3795767" y="4773578"/>
            <a:ext cx="571378" cy="4939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F2CF09A-6993-8F46-BE88-694487A141A9}"/>
              </a:ext>
            </a:extLst>
          </p:cNvPr>
          <p:cNvSpPr txBox="1"/>
          <p:nvPr/>
        </p:nvSpPr>
        <p:spPr>
          <a:xfrm>
            <a:off x="7446950" y="932344"/>
            <a:ext cx="362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Fabricated in </a:t>
            </a:r>
            <a:r>
              <a:rPr kumimoji="1" lang="en-US" altLang="ja-JP" dirty="0" err="1"/>
              <a:t>Asuka</a:t>
            </a:r>
            <a:r>
              <a:rPr kumimoji="1" lang="en-US" altLang="ja-JP" dirty="0"/>
              <a:t> co. @ Japan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51668A9-11DC-2741-A79B-E097CA45A4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508" y="2052983"/>
            <a:ext cx="3505751" cy="2629313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46ABA5E-79A4-9245-80B3-AF4F6FC69CDC}"/>
              </a:ext>
            </a:extLst>
          </p:cNvPr>
          <p:cNvSpPr txBox="1"/>
          <p:nvPr/>
        </p:nvSpPr>
        <p:spPr>
          <a:xfrm>
            <a:off x="4081456" y="2052983"/>
            <a:ext cx="12202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Prototype</a:t>
            </a:r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C7B03AB-F085-BD41-ACC4-47AE864CE91E}"/>
              </a:ext>
            </a:extLst>
          </p:cNvPr>
          <p:cNvSpPr txBox="1"/>
          <p:nvPr/>
        </p:nvSpPr>
        <p:spPr>
          <a:xfrm>
            <a:off x="138392" y="2855332"/>
            <a:ext cx="63991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CFC</a:t>
            </a:r>
            <a:endParaRPr kumimoji="1" lang="ja-JP" altLang="en-US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70C4977-76A1-F344-A89B-F542C7D38143}"/>
              </a:ext>
            </a:extLst>
          </p:cNvPr>
          <p:cNvCxnSpPr>
            <a:cxnSpLocks/>
          </p:cNvCxnSpPr>
          <p:nvPr/>
        </p:nvCxnSpPr>
        <p:spPr>
          <a:xfrm>
            <a:off x="794342" y="3039998"/>
            <a:ext cx="566107" cy="511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1EB9CC5A-CF61-1241-8DE6-45616BAD92F4}"/>
              </a:ext>
            </a:extLst>
          </p:cNvPr>
          <p:cNvCxnSpPr>
            <a:cxnSpLocks/>
          </p:cNvCxnSpPr>
          <p:nvPr/>
        </p:nvCxnSpPr>
        <p:spPr>
          <a:xfrm>
            <a:off x="792707" y="3052889"/>
            <a:ext cx="567742" cy="12049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Picture 4">
            <a:extLst>
              <a:ext uri="{FF2B5EF4-FFF2-40B4-BE49-F238E27FC236}">
                <a16:creationId xmlns:a16="http://schemas.microsoft.com/office/drawing/2014/main" id="{C5772B03-05DC-8842-AEE4-8925CBF12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5806" y="3554670"/>
            <a:ext cx="5079315" cy="25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2F91B5D-DB80-9149-93A1-F494D01D5F65}"/>
              </a:ext>
            </a:extLst>
          </p:cNvPr>
          <p:cNvSpPr txBox="1"/>
          <p:nvPr/>
        </p:nvSpPr>
        <p:spPr>
          <a:xfrm>
            <a:off x="7023674" y="5711538"/>
            <a:ext cx="4750018" cy="369332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Leak Test @ BNL by Rob Pisani, June 2020</a:t>
            </a:r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1AD2ED1-FD9C-0648-B0C8-55331E1B2AA0}"/>
              </a:ext>
            </a:extLst>
          </p:cNvPr>
          <p:cNvSpPr txBox="1"/>
          <p:nvPr/>
        </p:nvSpPr>
        <p:spPr>
          <a:xfrm>
            <a:off x="7129078" y="6125650"/>
            <a:ext cx="4871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☞ Confirmed good leak tight performance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</a:t>
            </a:r>
            <a:r>
              <a:rPr kumimoji="1" lang="en-US" altLang="ja-JP" dirty="0">
                <a:solidFill>
                  <a:srgbClr val="FF0000"/>
                </a:solidFill>
              </a:rPr>
              <a:t>Almost ready to fix the design to be final.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graphicFrame>
        <p:nvGraphicFramePr>
          <p:cNvPr id="41" name="表 40">
            <a:extLst>
              <a:ext uri="{FF2B5EF4-FFF2-40B4-BE49-F238E27FC236}">
                <a16:creationId xmlns:a16="http://schemas.microsoft.com/office/drawing/2014/main" id="{FB0D2074-CBF0-F64C-8D74-624D548B2B14}"/>
              </a:ext>
            </a:extLst>
          </p:cNvPr>
          <p:cNvGraphicFramePr>
            <a:graphicFrameLocks noGrp="1"/>
          </p:cNvGraphicFramePr>
          <p:nvPr/>
        </p:nvGraphicFramePr>
        <p:xfrm>
          <a:off x="7485955" y="1863280"/>
          <a:ext cx="4667428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536">
                  <a:extLst>
                    <a:ext uri="{9D8B030D-6E8A-4147-A177-3AD203B41FA5}">
                      <a16:colId xmlns:a16="http://schemas.microsoft.com/office/drawing/2014/main" val="4246607379"/>
                    </a:ext>
                  </a:extLst>
                </a:gridCol>
                <a:gridCol w="2001083">
                  <a:extLst>
                    <a:ext uri="{9D8B030D-6E8A-4147-A177-3AD203B41FA5}">
                      <a16:colId xmlns:a16="http://schemas.microsoft.com/office/drawing/2014/main" val="4284534042"/>
                    </a:ext>
                  </a:extLst>
                </a:gridCol>
                <a:gridCol w="1555809">
                  <a:extLst>
                    <a:ext uri="{9D8B030D-6E8A-4147-A177-3AD203B41FA5}">
                      <a16:colId xmlns:a16="http://schemas.microsoft.com/office/drawing/2014/main" val="3164692192"/>
                    </a:ext>
                  </a:extLst>
                </a:gridCol>
              </a:tblGrid>
              <a:tr h="5150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dirty="0">
                          <a:latin typeface="Comic Sans MS" panose="030F0902030302020204" pitchFamily="66" charset="0"/>
                        </a:rPr>
                        <a:t>SYSTEM</a:t>
                      </a:r>
                      <a:endParaRPr kumimoji="1" lang="ja-JP" altLang="en-US" sz="1600" b="0" i="0">
                        <a:latin typeface="Comic Sans MS" panose="030F09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dirty="0">
                          <a:latin typeface="Comic Sans MS" panose="030F0902030302020204" pitchFamily="66" charset="0"/>
                        </a:rPr>
                        <a:t>Composite Model</a:t>
                      </a:r>
                      <a:endParaRPr kumimoji="1" lang="ja-JP" altLang="en-US" sz="1600" b="0" i="0">
                        <a:latin typeface="Comic Sans MS" panose="030F09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dirty="0">
                          <a:latin typeface="Comic Sans MS" panose="030F0902030302020204" pitchFamily="66" charset="0"/>
                        </a:rPr>
                        <a:t>Thermal Conductivity</a:t>
                      </a:r>
                      <a:endParaRPr kumimoji="1" lang="ja-JP" altLang="en-US" sz="1600" b="0" i="0">
                        <a:latin typeface="Comic Sans MS" panose="030F09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6582945"/>
                  </a:ext>
                </a:extLst>
              </a:tr>
              <a:tr h="317480">
                <a:tc>
                  <a:txBody>
                    <a:bodyPr/>
                    <a:lstStyle/>
                    <a:p>
                      <a:r>
                        <a:rPr kumimoji="1" lang="en-US" altLang="ja-JP" sz="1600" b="0" i="0" dirty="0">
                          <a:latin typeface="Comic Sans MS" panose="030F0902030302020204" pitchFamily="66" charset="0"/>
                        </a:rPr>
                        <a:t>INTT</a:t>
                      </a:r>
                      <a:endParaRPr kumimoji="1" lang="ja-JP" altLang="en-US" sz="1600" b="0" i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i="0" dirty="0">
                          <a:latin typeface="Comic Sans MS" panose="030F0902030302020204" pitchFamily="66" charset="0"/>
                        </a:rPr>
                        <a:t>NT91500-520S</a:t>
                      </a:r>
                      <a:endParaRPr kumimoji="1" lang="ja-JP" altLang="en-US" sz="1600" b="0" i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i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340W/</a:t>
                      </a:r>
                      <a:r>
                        <a:rPr kumimoji="1" lang="en-US" altLang="ja-JP" sz="1600" b="0" i="0" dirty="0" err="1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mK</a:t>
                      </a:r>
                      <a:endParaRPr kumimoji="1" lang="ja-JP" altLang="en-US" sz="1600" b="0" i="0">
                        <a:solidFill>
                          <a:srgbClr val="FF000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367897"/>
                  </a:ext>
                </a:extLst>
              </a:tr>
              <a:tr h="317480">
                <a:tc>
                  <a:txBody>
                    <a:bodyPr/>
                    <a:lstStyle/>
                    <a:p>
                      <a:r>
                        <a:rPr kumimoji="1" lang="en-US" altLang="ja-JP" sz="1600" b="0" i="0" dirty="0">
                          <a:latin typeface="Comic Sans MS" panose="030F0902030302020204" pitchFamily="66" charset="0"/>
                        </a:rPr>
                        <a:t>FVTX</a:t>
                      </a:r>
                      <a:endParaRPr kumimoji="1" lang="ja-JP" altLang="en-US" sz="1600" b="0" i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i="0" dirty="0">
                          <a:latin typeface="Comic Sans MS" panose="030F0902030302020204" pitchFamily="66" charset="0"/>
                        </a:rPr>
                        <a:t>K13C2U</a:t>
                      </a:r>
                      <a:endParaRPr kumimoji="1" lang="ja-JP" altLang="en-US" sz="1600" b="0" i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i="0" dirty="0">
                          <a:latin typeface="Comic Sans MS" panose="030F0902030302020204" pitchFamily="66" charset="0"/>
                        </a:rPr>
                        <a:t>180W/</a:t>
                      </a:r>
                      <a:r>
                        <a:rPr kumimoji="1" lang="en-US" altLang="ja-JP" sz="1600" b="0" i="0" dirty="0" err="1">
                          <a:latin typeface="Comic Sans MS" panose="030F0902030302020204" pitchFamily="66" charset="0"/>
                        </a:rPr>
                        <a:t>mK</a:t>
                      </a:r>
                      <a:endParaRPr kumimoji="1" lang="ja-JP" altLang="en-US" sz="1600" b="0" i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385743"/>
                  </a:ext>
                </a:extLst>
              </a:tr>
            </a:tbl>
          </a:graphicData>
        </a:graphic>
      </p:graphicFrame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02B6262-11BD-B242-919E-0B57E8B4E153}"/>
              </a:ext>
            </a:extLst>
          </p:cNvPr>
          <p:cNvSpPr txBox="1"/>
          <p:nvPr/>
        </p:nvSpPr>
        <p:spPr>
          <a:xfrm>
            <a:off x="7486659" y="3030617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☞ High thermal conductivity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55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B7170C-5BFA-824E-983C-D6EAA3337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45991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CFC Stave Production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6048EEC-4287-DE46-843B-058D34644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480" y="421690"/>
            <a:ext cx="4940455" cy="271909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783802-FCD8-344A-B65B-89FCB56C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6B00-6FA1-4349-8123-84614D367308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C74E3C6-957C-9744-9289-7BFBC402848F}"/>
              </a:ext>
            </a:extLst>
          </p:cNvPr>
          <p:cNvSpPr txBox="1"/>
          <p:nvPr/>
        </p:nvSpPr>
        <p:spPr>
          <a:xfrm rot="20162122">
            <a:off x="8271366" y="1327053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Silicon sensor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731646-3589-DF4A-9796-351FE8D2846F}"/>
              </a:ext>
            </a:extLst>
          </p:cNvPr>
          <p:cNvSpPr txBox="1"/>
          <p:nvPr/>
        </p:nvSpPr>
        <p:spPr>
          <a:xfrm>
            <a:off x="6934480" y="2799543"/>
            <a:ext cx="77938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Stave</a:t>
            </a:r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D4E5356-1F02-D54E-9F84-81FCD0EF2173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7199904" y="2489101"/>
            <a:ext cx="124267" cy="31044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AFA9A3-5287-7240-AC8F-A43720E35F5B}"/>
              </a:ext>
            </a:extLst>
          </p:cNvPr>
          <p:cNvSpPr txBox="1"/>
          <p:nvPr/>
        </p:nvSpPr>
        <p:spPr>
          <a:xfrm>
            <a:off x="8003845" y="2428987"/>
            <a:ext cx="79861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FPHX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99B1280-1E62-8643-942E-6B9A81CFC9E5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8269270" y="2118545"/>
            <a:ext cx="133884" cy="31044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5794F4-CDE0-8B4E-BEAA-2414ADE2493B}"/>
              </a:ext>
            </a:extLst>
          </p:cNvPr>
          <p:cNvSpPr txBox="1"/>
          <p:nvPr/>
        </p:nvSpPr>
        <p:spPr>
          <a:xfrm>
            <a:off x="11201638" y="1024534"/>
            <a:ext cx="5950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HDI</a:t>
            </a:r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511D9A4-A24F-D840-8AC5-7A3A32494CBE}"/>
              </a:ext>
            </a:extLst>
          </p:cNvPr>
          <p:cNvCxnSpPr>
            <a:cxnSpLocks/>
          </p:cNvCxnSpPr>
          <p:nvPr/>
        </p:nvCxnSpPr>
        <p:spPr>
          <a:xfrm flipH="1" flipV="1">
            <a:off x="11339856" y="716496"/>
            <a:ext cx="133884" cy="31044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ABC3C1-6BD7-4A44-A65B-847ED8446144}"/>
              </a:ext>
            </a:extLst>
          </p:cNvPr>
          <p:cNvSpPr txBox="1"/>
          <p:nvPr/>
        </p:nvSpPr>
        <p:spPr>
          <a:xfrm>
            <a:off x="9250836" y="260783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INTT Ladder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pic>
        <p:nvPicPr>
          <p:cNvPr id="19" name="コンテンツ プレースホルダー 33">
            <a:extLst>
              <a:ext uri="{FF2B5EF4-FFF2-40B4-BE49-F238E27FC236}">
                <a16:creationId xmlns:a16="http://schemas.microsoft.com/office/drawing/2014/main" id="{97C4E291-9D02-9A4C-B5BC-AD3B29DF23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326" y="1248799"/>
            <a:ext cx="3227610" cy="168119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BBA22FF-AB12-1D44-BD67-AD99E5176A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02" y="1248799"/>
            <a:ext cx="3297816" cy="221384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8F6ED0A-3ED0-354E-B587-47D91D72B183}"/>
              </a:ext>
            </a:extLst>
          </p:cNvPr>
          <p:cNvSpPr txBox="1"/>
          <p:nvPr/>
        </p:nvSpPr>
        <p:spPr>
          <a:xfrm>
            <a:off x="482600" y="3478596"/>
            <a:ext cx="2357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Stave production </a:t>
            </a:r>
          </a:p>
          <a:p>
            <a:r>
              <a:rPr kumimoji="1" lang="en-US" altLang="ja-JP" dirty="0"/>
              <a:t>@ </a:t>
            </a:r>
            <a:r>
              <a:rPr kumimoji="1" lang="en-US" altLang="ja-JP" dirty="0" err="1"/>
              <a:t>Asuka</a:t>
            </a:r>
            <a:r>
              <a:rPr kumimoji="1" lang="en-US" altLang="ja-JP" dirty="0"/>
              <a:t> co.(Japan)</a:t>
            </a:r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8422EFA-0F75-894B-ACD8-A5307578D2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61" y="4465451"/>
            <a:ext cx="3021878" cy="2001692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8" name="コンテンツ プレースホルダー 8">
                <a:extLst>
                  <a:ext uri="{FF2B5EF4-FFF2-40B4-BE49-F238E27FC236}">
                    <a16:creationId xmlns:a16="http://schemas.microsoft.com/office/drawing/2014/main" id="{BC7F5C3A-0169-834A-A5A3-A563ADEAB08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94850358"/>
                  </p:ext>
                </p:extLst>
              </p:nvPr>
            </p:nvGraphicFramePr>
            <p:xfrm>
              <a:off x="3415861" y="3658271"/>
              <a:ext cx="6210107" cy="132556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8" name="コンテンツ プレースホルダー 8">
                <a:extLst>
                  <a:ext uri="{FF2B5EF4-FFF2-40B4-BE49-F238E27FC236}">
                    <a16:creationId xmlns:a16="http://schemas.microsoft.com/office/drawing/2014/main" id="{BC7F5C3A-0169-834A-A5A3-A563ADEAB0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5861" y="3658271"/>
                <a:ext cx="6210107" cy="132556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977EE1-511C-6745-9927-86047718DAF2}"/>
              </a:ext>
            </a:extLst>
          </p:cNvPr>
          <p:cNvSpPr txBox="1"/>
          <p:nvPr/>
        </p:nvSpPr>
        <p:spPr>
          <a:xfrm>
            <a:off x="6290041" y="3260851"/>
            <a:ext cx="586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シリコンセンサーを載せる側の平面度</a:t>
            </a:r>
            <a:r>
              <a:rPr lang="en-US" altLang="ja-JP" dirty="0"/>
              <a:t>&lt;100</a:t>
            </a:r>
            <a:r>
              <a:rPr lang="en-US" altLang="ja-JP" dirty="0">
                <a:latin typeface="Symbol" pitchFamily="2" charset="2"/>
              </a:rPr>
              <a:t>m</a:t>
            </a:r>
            <a:r>
              <a:rPr lang="en-US" altLang="ja-JP" dirty="0"/>
              <a:t>m</a:t>
            </a:r>
            <a:r>
              <a:rPr lang="ja-JP" altLang="en-US"/>
              <a:t>を要求</a:t>
            </a:r>
            <a:endParaRPr lang="en-US" altLang="ja-JP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2" name="グラフ 21">
                <a:extLst>
                  <a:ext uri="{FF2B5EF4-FFF2-40B4-BE49-F238E27FC236}">
                    <a16:creationId xmlns:a16="http://schemas.microsoft.com/office/drawing/2014/main" id="{CEE61B26-AE71-EE48-AC1F-F30155F1410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67210408"/>
                  </p:ext>
                </p:extLst>
              </p:nvPr>
            </p:nvGraphicFramePr>
            <p:xfrm>
              <a:off x="3431479" y="5227504"/>
              <a:ext cx="6202298" cy="154248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22" name="グラフ 21">
                <a:extLst>
                  <a:ext uri="{FF2B5EF4-FFF2-40B4-BE49-F238E27FC236}">
                    <a16:creationId xmlns:a16="http://schemas.microsoft.com/office/drawing/2014/main" id="{CEE61B26-AE71-EE48-AC1F-F30155F141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31479" y="5227504"/>
                <a:ext cx="6202298" cy="1542483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905AAEC-A3C3-814D-B3D1-43E078F892C7}"/>
              </a:ext>
            </a:extLst>
          </p:cNvPr>
          <p:cNvSpPr txBox="1"/>
          <p:nvPr/>
        </p:nvSpPr>
        <p:spPr>
          <a:xfrm>
            <a:off x="7309544" y="5548130"/>
            <a:ext cx="484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工夫により、最近では９割以上を達成。</a:t>
            </a:r>
            <a:endParaRPr lang="en-US" altLang="ja-JP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F79271A-33CF-B749-BADA-6C1B17C79360}"/>
              </a:ext>
            </a:extLst>
          </p:cNvPr>
          <p:cNvCxnSpPr/>
          <p:nvPr/>
        </p:nvCxnSpPr>
        <p:spPr>
          <a:xfrm>
            <a:off x="5223642" y="3658271"/>
            <a:ext cx="0" cy="966281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左矢印 23">
            <a:extLst>
              <a:ext uri="{FF2B5EF4-FFF2-40B4-BE49-F238E27FC236}">
                <a16:creationId xmlns:a16="http://schemas.microsoft.com/office/drawing/2014/main" id="{A63C4193-AA6E-D340-89A1-21F617B0B064}"/>
              </a:ext>
            </a:extLst>
          </p:cNvPr>
          <p:cNvSpPr/>
          <p:nvPr/>
        </p:nvSpPr>
        <p:spPr>
          <a:xfrm>
            <a:off x="4887309" y="3783724"/>
            <a:ext cx="273269" cy="18918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5DBFC5E-14FC-6E48-8CD0-F5E98241F6C2}"/>
              </a:ext>
            </a:extLst>
          </p:cNvPr>
          <p:cNvCxnSpPr/>
          <p:nvPr/>
        </p:nvCxnSpPr>
        <p:spPr>
          <a:xfrm>
            <a:off x="6872001" y="5537066"/>
            <a:ext cx="0" cy="966281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左矢印 26">
            <a:extLst>
              <a:ext uri="{FF2B5EF4-FFF2-40B4-BE49-F238E27FC236}">
                <a16:creationId xmlns:a16="http://schemas.microsoft.com/office/drawing/2014/main" id="{90392DE4-29BC-C24E-B356-43EDA9EC83E4}"/>
              </a:ext>
            </a:extLst>
          </p:cNvPr>
          <p:cNvSpPr/>
          <p:nvPr/>
        </p:nvSpPr>
        <p:spPr>
          <a:xfrm>
            <a:off x="6535668" y="5662519"/>
            <a:ext cx="273269" cy="18918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5616452-9F9E-1943-A371-FB4D2DBAAC31}"/>
              </a:ext>
            </a:extLst>
          </p:cNvPr>
          <p:cNvSpPr txBox="1"/>
          <p:nvPr/>
        </p:nvSpPr>
        <p:spPr>
          <a:xfrm>
            <a:off x="7433050" y="3814010"/>
            <a:ext cx="4847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初期の歩留まり率は５割以下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3442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F9AEB2-DA85-4B4A-AF24-60181172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091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Conversion Cable</a:t>
            </a:r>
            <a:endParaRPr kumimoji="1"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14DC143-3A0D-9148-B142-8FE7842A4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15" y="1253331"/>
            <a:ext cx="6160026" cy="4351338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69CBADAB-4ABE-2849-AAD9-3C3064627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858" y="503035"/>
            <a:ext cx="4271504" cy="2707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21E2AFD-88C2-0C4E-B460-3408ED93788D}"/>
              </a:ext>
            </a:extLst>
          </p:cNvPr>
          <p:cNvSpPr txBox="1"/>
          <p:nvPr/>
        </p:nvSpPr>
        <p:spPr>
          <a:xfrm>
            <a:off x="7208374" y="233609"/>
            <a:ext cx="3490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Design work by Dan </a:t>
            </a:r>
            <a:r>
              <a:rPr kumimoji="1" lang="en-US" altLang="ja-JP" sz="1400" dirty="0" err="1"/>
              <a:t>Cacace</a:t>
            </a:r>
            <a:r>
              <a:rPr kumimoji="1" lang="en-US" altLang="ja-JP" sz="1400" dirty="0"/>
              <a:t> (2021/July)</a:t>
            </a:r>
            <a:endParaRPr kumimoji="1" lang="ja-JP" altLang="en-US" sz="14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B50E96E-ADB3-EC4B-92A9-87B6487817B6}"/>
              </a:ext>
            </a:extLst>
          </p:cNvPr>
          <p:cNvSpPr txBox="1"/>
          <p:nvPr/>
        </p:nvSpPr>
        <p:spPr>
          <a:xfrm rot="1014791">
            <a:off x="3648297" y="2282645"/>
            <a:ext cx="3028393" cy="369332"/>
          </a:xfrm>
          <a:prstGeom prst="rect">
            <a:avLst/>
          </a:prstGeom>
          <a:noFill/>
          <a:scene3d>
            <a:camera prst="orthographicFront">
              <a:rot lat="0" lon="0" rev="2159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FVTX FPC Bus Extenders</a:t>
            </a:r>
            <a:endParaRPr kumimoji="1" lang="ja-JP" altLang="en-US" b="1">
              <a:solidFill>
                <a:srgbClr val="FFFF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287EF69-2FD3-FB4B-9A6A-65165DAE1C85}"/>
              </a:ext>
            </a:extLst>
          </p:cNvPr>
          <p:cNvSpPr txBox="1"/>
          <p:nvPr/>
        </p:nvSpPr>
        <p:spPr>
          <a:xfrm rot="1445653">
            <a:off x="2277240" y="2901585"/>
            <a:ext cx="3315331" cy="646331"/>
          </a:xfrm>
          <a:prstGeom prst="rect">
            <a:avLst/>
          </a:prstGeom>
          <a:noFill/>
          <a:scene3d>
            <a:camera prst="orthographicFront">
              <a:rot lat="0" lon="0" rev="2159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INTT FPC </a:t>
            </a:r>
            <a:r>
              <a:rPr lang="en-US" altLang="ja-JP" b="1" dirty="0">
                <a:solidFill>
                  <a:srgbClr val="FFFF00"/>
                </a:solidFill>
              </a:rPr>
              <a:t>Conversion</a:t>
            </a:r>
            <a:r>
              <a:rPr kumimoji="1" lang="en-US" altLang="ja-JP" b="1" dirty="0">
                <a:solidFill>
                  <a:srgbClr val="FFFF00"/>
                </a:solidFill>
              </a:rPr>
              <a:t> Cable</a:t>
            </a:r>
          </a:p>
          <a:p>
            <a:pPr algn="ctr"/>
            <a:r>
              <a:rPr lang="en-US" altLang="ja-JP" b="1" dirty="0">
                <a:solidFill>
                  <a:srgbClr val="FFFF00"/>
                </a:solidFill>
              </a:rPr>
              <a:t>(prototype-I)</a:t>
            </a:r>
            <a:endParaRPr kumimoji="1" lang="ja-JP" altLang="en-US" b="1">
              <a:solidFill>
                <a:srgbClr val="FFFF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A08BD53-4B4E-6543-98DE-B9CCF2B85D0A}"/>
              </a:ext>
            </a:extLst>
          </p:cNvPr>
          <p:cNvSpPr txBox="1"/>
          <p:nvPr/>
        </p:nvSpPr>
        <p:spPr>
          <a:xfrm rot="1764370">
            <a:off x="878196" y="4317261"/>
            <a:ext cx="3470822" cy="646331"/>
          </a:xfrm>
          <a:prstGeom prst="rect">
            <a:avLst/>
          </a:prstGeom>
          <a:noFill/>
          <a:scene3d>
            <a:camera prst="orthographicFront">
              <a:rot lat="0" lon="0" rev="2159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rgbClr val="FFFF00"/>
                </a:solidFill>
              </a:rPr>
              <a:t>INTT</a:t>
            </a:r>
            <a:r>
              <a:rPr kumimoji="1" lang="en-US" altLang="ja-JP" b="1" dirty="0" err="1">
                <a:solidFill>
                  <a:srgbClr val="FFFF00"/>
                </a:solidFill>
                <a:latin typeface="Symbol" pitchFamily="2" charset="2"/>
              </a:rPr>
              <a:t>m</a:t>
            </a:r>
            <a:r>
              <a:rPr lang="en-US" altLang="ja-JP" b="1" dirty="0" err="1">
                <a:solidFill>
                  <a:srgbClr val="FFFF00"/>
                </a:solidFill>
              </a:rPr>
              <a:t>Coax</a:t>
            </a:r>
            <a:r>
              <a:rPr kumimoji="1" lang="en-US" altLang="ja-JP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Conversion</a:t>
            </a:r>
            <a:r>
              <a:rPr kumimoji="1" lang="en-US" altLang="ja-JP" b="1" dirty="0">
                <a:solidFill>
                  <a:srgbClr val="FFFF00"/>
                </a:solidFill>
              </a:rPr>
              <a:t> Cable</a:t>
            </a:r>
          </a:p>
          <a:p>
            <a:pPr algn="ctr"/>
            <a:r>
              <a:rPr lang="en-US" altLang="ja-JP" b="1" dirty="0">
                <a:solidFill>
                  <a:srgbClr val="FFFF00"/>
                </a:solidFill>
              </a:rPr>
              <a:t>(prototype-II)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71C1CF1D-D88B-9643-A359-8223789E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A8F3-75E2-3343-B896-9709D210B21A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1025" name="Picture 1" descr="page1image32665296">
            <a:extLst>
              <a:ext uri="{FF2B5EF4-FFF2-40B4-BE49-F238E27FC236}">
                <a16:creationId xmlns:a16="http://schemas.microsoft.com/office/drawing/2014/main" id="{8A39DD3B-37DF-604E-A1CC-FEFC1929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445" y="4944800"/>
            <a:ext cx="2119745" cy="16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379F644-AB9A-774D-BDE7-78619DEA0513}"/>
              </a:ext>
            </a:extLst>
          </p:cNvPr>
          <p:cNvSpPr txBox="1"/>
          <p:nvPr/>
        </p:nvSpPr>
        <p:spPr>
          <a:xfrm>
            <a:off x="6766411" y="3243600"/>
            <a:ext cx="54255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14~20 different </a:t>
            </a:r>
            <a:r>
              <a:rPr kumimoji="1" lang="en-US" altLang="ja-JP" sz="2000" b="1" dirty="0">
                <a:solidFill>
                  <a:srgbClr val="0432FF"/>
                </a:solidFill>
              </a:rPr>
              <a:t>FPC</a:t>
            </a:r>
            <a:r>
              <a:rPr kumimoji="1" lang="en-US" altLang="ja-JP" sz="2000" dirty="0"/>
              <a:t> designs needed for INTT if we follow the FVTX way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➜ Not affordable.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Started prototyping using the </a:t>
            </a:r>
            <a:r>
              <a:rPr lang="en-US" altLang="ja-JP" sz="2000" b="1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altLang="ja-JP" sz="2000" b="1" dirty="0">
                <a:solidFill>
                  <a:srgbClr val="0432FF"/>
                </a:solidFill>
              </a:rPr>
              <a:t>-coax</a:t>
            </a:r>
            <a:r>
              <a:rPr lang="en-US" altLang="ja-JP" sz="2000" dirty="0"/>
              <a:t> technology. </a:t>
            </a:r>
            <a:r>
              <a:rPr lang="en-US" altLang="ja-JP" sz="2000" b="1" dirty="0"/>
              <a:t>Requires only 1 design </a:t>
            </a:r>
            <a:r>
              <a:rPr lang="en-US" altLang="ja-JP" sz="2000" dirty="0"/>
              <a:t>thanks to its flexibility in transverse 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Expected similar signal transmission performance with the FPC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Prototype-II test is ongoing.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Preproduction and Production in 2022.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7A1E303-FE89-0E4E-8FA1-179AF63A360C}"/>
              </a:ext>
            </a:extLst>
          </p:cNvPr>
          <p:cNvSpPr txBox="1"/>
          <p:nvPr/>
        </p:nvSpPr>
        <p:spPr>
          <a:xfrm>
            <a:off x="685757" y="5974011"/>
            <a:ext cx="418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600" dirty="0">
                <a:latin typeface="Symbol" pitchFamily="2" charset="2"/>
              </a:rPr>
              <a:t>m</a:t>
            </a:r>
            <a:r>
              <a:rPr lang="en-US" altLang="ja-JP" sz="1600" dirty="0"/>
              <a:t>-coax </a:t>
            </a:r>
            <a:r>
              <a:rPr kumimoji="1" lang="en-US" altLang="ja-JP" sz="1600" dirty="0"/>
              <a:t>Cable : AWG44-UL11130 (Hitachi) </a:t>
            </a:r>
          </a:p>
          <a:p>
            <a:pPr algn="r"/>
            <a:r>
              <a:rPr kumimoji="1" lang="en-US" altLang="ja-JP" sz="1600" dirty="0"/>
              <a:t>Connector : </a:t>
            </a:r>
            <a:r>
              <a:rPr lang="en-US" altLang="ja-JP" sz="1600" dirty="0"/>
              <a:t>XSL series (KEL)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3237478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B329D7A2-97E5-964A-B742-59350DF4D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506" y="-121248"/>
            <a:ext cx="7125455" cy="685311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D511407-054C-B840-9FE8-4C7503D4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9" y="75605"/>
            <a:ext cx="10515600" cy="1325563"/>
          </a:xfrm>
        </p:spPr>
        <p:txBody>
          <a:bodyPr/>
          <a:lstStyle/>
          <a:p>
            <a:r>
              <a:rPr lang="en-US" altLang="ja-JP" dirty="0"/>
              <a:t>Ladder Component Production</a:t>
            </a:r>
            <a:endParaRPr kumimoji="1" lang="ja-JP" altLang="en-US"/>
          </a:p>
        </p:txBody>
      </p:sp>
      <p:pic>
        <p:nvPicPr>
          <p:cNvPr id="5" name="Picture 2" descr="page15image42171008">
            <a:extLst>
              <a:ext uri="{FF2B5EF4-FFF2-40B4-BE49-F238E27FC236}">
                <a16:creationId xmlns:a16="http://schemas.microsoft.com/office/drawing/2014/main" id="{8CA0668D-9485-9045-B132-3AB7C029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224" y="3755888"/>
            <a:ext cx="2484045" cy="18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ge2image42247936">
            <a:extLst>
              <a:ext uri="{FF2B5EF4-FFF2-40B4-BE49-F238E27FC236}">
                <a16:creationId xmlns:a16="http://schemas.microsoft.com/office/drawing/2014/main" id="{E6CF073B-B249-EA41-B778-EB5839A6C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148" y="5154099"/>
            <a:ext cx="2966512" cy="1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525B48-1E45-8140-BCE9-2EE9C3CE0D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694824" y="3496875"/>
            <a:ext cx="4226940" cy="1116268"/>
          </a:xfrm>
          <a:prstGeom prst="rect">
            <a:avLst/>
          </a:prstGeom>
        </p:spPr>
      </p:pic>
      <p:sp>
        <p:nvSpPr>
          <p:cNvPr id="15" name="円/楕円 14">
            <a:extLst>
              <a:ext uri="{FF2B5EF4-FFF2-40B4-BE49-F238E27FC236}">
                <a16:creationId xmlns:a16="http://schemas.microsoft.com/office/drawing/2014/main" id="{8D311533-05C4-C441-97D7-B70E73DEF568}"/>
              </a:ext>
            </a:extLst>
          </p:cNvPr>
          <p:cNvSpPr/>
          <p:nvPr/>
        </p:nvSpPr>
        <p:spPr>
          <a:xfrm>
            <a:off x="4811885" y="5475275"/>
            <a:ext cx="143647" cy="1436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EDE58849-7209-D348-A6AA-3D7F86BA1025}"/>
              </a:ext>
            </a:extLst>
          </p:cNvPr>
          <p:cNvSpPr/>
          <p:nvPr/>
        </p:nvSpPr>
        <p:spPr>
          <a:xfrm>
            <a:off x="6023169" y="5130891"/>
            <a:ext cx="143647" cy="1436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4F2F98AA-F46B-E94A-A839-78D9C315741D}"/>
              </a:ext>
            </a:extLst>
          </p:cNvPr>
          <p:cNvSpPr/>
          <p:nvPr/>
        </p:nvSpPr>
        <p:spPr>
          <a:xfrm>
            <a:off x="6616935" y="4727129"/>
            <a:ext cx="143647" cy="1436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FA32C86-7FDE-C744-BB45-0351AB3872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046" y="5734710"/>
            <a:ext cx="1828800" cy="5588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91B6187-7143-094D-AA30-7117CF3FD1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092" y="5239446"/>
            <a:ext cx="1230297" cy="68076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E78888A-9182-A649-B27B-9FC599B8EB4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241" y="4613143"/>
            <a:ext cx="1524000" cy="3175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EEEE3CA-ED0B-6F47-9732-94D9BBB7B5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64859" y="321528"/>
            <a:ext cx="1240814" cy="435063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2CA551-35D6-4B42-8A20-7F7926408A23}"/>
              </a:ext>
            </a:extLst>
          </p:cNvPr>
          <p:cNvSpPr txBox="1"/>
          <p:nvPr/>
        </p:nvSpPr>
        <p:spPr>
          <a:xfrm>
            <a:off x="4337738" y="1507108"/>
            <a:ext cx="277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Bus Extender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08EB130E-2DF1-D04D-8626-FB3E1888FD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79" y="3411478"/>
            <a:ext cx="1185443" cy="530330"/>
          </a:xfrm>
          <a:prstGeom prst="rect">
            <a:avLst/>
          </a:prstGeom>
        </p:spPr>
      </p:pic>
      <p:sp>
        <p:nvSpPr>
          <p:cNvPr id="31" name="円/楕円 30">
            <a:extLst>
              <a:ext uri="{FF2B5EF4-FFF2-40B4-BE49-F238E27FC236}">
                <a16:creationId xmlns:a16="http://schemas.microsoft.com/office/drawing/2014/main" id="{652D86EA-3ECE-2449-9331-89B0C77C46DB}"/>
              </a:ext>
            </a:extLst>
          </p:cNvPr>
          <p:cNvSpPr/>
          <p:nvPr/>
        </p:nvSpPr>
        <p:spPr>
          <a:xfrm>
            <a:off x="7111267" y="3979531"/>
            <a:ext cx="143647" cy="1436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AC87474-49C1-A041-B60E-CB6CFDB48A14}"/>
              </a:ext>
            </a:extLst>
          </p:cNvPr>
          <p:cNvSpPr txBox="1"/>
          <p:nvPr/>
        </p:nvSpPr>
        <p:spPr>
          <a:xfrm>
            <a:off x="8701782" y="311725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HDI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1FDE1A6-4AF1-C348-A323-0D4A60F18541}"/>
              </a:ext>
            </a:extLst>
          </p:cNvPr>
          <p:cNvSpPr txBox="1"/>
          <p:nvPr/>
        </p:nvSpPr>
        <p:spPr>
          <a:xfrm>
            <a:off x="8666156" y="486292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Silicon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D0586E4-8E6F-BC46-A774-572262BA7462}"/>
              </a:ext>
            </a:extLst>
          </p:cNvPr>
          <p:cNvSpPr txBox="1"/>
          <p:nvPr/>
        </p:nvSpPr>
        <p:spPr>
          <a:xfrm>
            <a:off x="1652837" y="341147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Stave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5CC42C8-4B60-3D44-AB93-662DFB44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211C4A-D353-D147-B624-E3AE937CAEA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50" y="1031751"/>
            <a:ext cx="3552473" cy="197500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A27031-2C93-DC47-A23E-E3184A300812}"/>
              </a:ext>
            </a:extLst>
          </p:cNvPr>
          <p:cNvSpPr txBox="1"/>
          <p:nvPr/>
        </p:nvSpPr>
        <p:spPr>
          <a:xfrm>
            <a:off x="459530" y="3033129"/>
            <a:ext cx="378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Nara Women’s University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69E8BCC-A4E7-A145-BB0B-2F31CB02EBA3}"/>
              </a:ext>
            </a:extLst>
          </p:cNvPr>
          <p:cNvCxnSpPr/>
          <p:nvPr/>
        </p:nvCxnSpPr>
        <p:spPr>
          <a:xfrm>
            <a:off x="4021223" y="3033129"/>
            <a:ext cx="1360674" cy="2241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>
            <a:extLst>
              <a:ext uri="{FF2B5EF4-FFF2-40B4-BE49-F238E27FC236}">
                <a16:creationId xmlns:a16="http://schemas.microsoft.com/office/drawing/2014/main" id="{9D4EC0E9-3290-F347-AAFE-63BF2D049EB6}"/>
              </a:ext>
            </a:extLst>
          </p:cNvPr>
          <p:cNvSpPr/>
          <p:nvPr/>
        </p:nvSpPr>
        <p:spPr>
          <a:xfrm>
            <a:off x="5321336" y="5279332"/>
            <a:ext cx="143647" cy="14364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AE07641-DCA7-C346-A17F-D5307FA628A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715" y="-70626"/>
            <a:ext cx="3670660" cy="2773306"/>
          </a:xfrm>
          <a:prstGeom prst="rect">
            <a:avLst/>
          </a:prstGeom>
        </p:spPr>
      </p:pic>
      <p:sp>
        <p:nvSpPr>
          <p:cNvPr id="36" name="円/楕円 35">
            <a:extLst>
              <a:ext uri="{FF2B5EF4-FFF2-40B4-BE49-F238E27FC236}">
                <a16:creationId xmlns:a16="http://schemas.microsoft.com/office/drawing/2014/main" id="{0684DC33-C8DF-2D45-9F96-E8EDCE08A9B1}"/>
              </a:ext>
            </a:extLst>
          </p:cNvPr>
          <p:cNvSpPr/>
          <p:nvPr/>
        </p:nvSpPr>
        <p:spPr>
          <a:xfrm>
            <a:off x="6726823" y="4593562"/>
            <a:ext cx="143647" cy="143647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0E02E86D-679B-DC49-939F-F3096DC6B469}"/>
              </a:ext>
            </a:extLst>
          </p:cNvPr>
          <p:cNvCxnSpPr>
            <a:cxnSpLocks/>
          </p:cNvCxnSpPr>
          <p:nvPr/>
        </p:nvCxnSpPr>
        <p:spPr>
          <a:xfrm flipH="1">
            <a:off x="6892181" y="2698806"/>
            <a:ext cx="1421264" cy="1874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A56046D-2B5C-CC4D-9617-0F7BE1062A73}"/>
              </a:ext>
            </a:extLst>
          </p:cNvPr>
          <p:cNvSpPr txBox="1"/>
          <p:nvPr/>
        </p:nvSpPr>
        <p:spPr>
          <a:xfrm>
            <a:off x="9976432" y="2664245"/>
            <a:ext cx="99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RIKEN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54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E09BBFE-24A2-1D4A-B546-A113626B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94" y="20399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Ladder Assembly in BNL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3AF1205-61FC-D141-A76F-DDE585A925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" t="12920" r="-1"/>
          <a:stretch/>
        </p:blipFill>
        <p:spPr>
          <a:xfrm>
            <a:off x="94820" y="1280130"/>
            <a:ext cx="8371732" cy="5434982"/>
          </a:xfrm>
          <a:prstGeom prst="rect">
            <a:avLst/>
          </a:prstGeom>
        </p:spPr>
      </p:pic>
      <p:pic>
        <p:nvPicPr>
          <p:cNvPr id="6" name="20210618_Collaboration_Meeting（ドラッグされました）.pdf" descr="20210618_Collaboration_Meeting（ドラッグされました）.pdf">
            <a:extLst>
              <a:ext uri="{FF2B5EF4-FFF2-40B4-BE49-F238E27FC236}">
                <a16:creationId xmlns:a16="http://schemas.microsoft.com/office/drawing/2014/main" id="{52FF895F-E63C-FB41-9D42-9335ECC6B9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7911" y="203993"/>
            <a:ext cx="4431215" cy="26089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9395D8-E736-7D45-A503-1DDCB4148871}"/>
              </a:ext>
            </a:extLst>
          </p:cNvPr>
          <p:cNvSpPr txBox="1"/>
          <p:nvPr/>
        </p:nvSpPr>
        <p:spPr>
          <a:xfrm>
            <a:off x="9205193" y="2812948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Barrel Assembly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7B6B74-0792-5C40-B57C-7DDBDBA10806}"/>
              </a:ext>
            </a:extLst>
          </p:cNvPr>
          <p:cNvSpPr txBox="1"/>
          <p:nvPr/>
        </p:nvSpPr>
        <p:spPr>
          <a:xfrm>
            <a:off x="9173745" y="6318868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Assembled Ladders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A11AA8E-A360-C944-876E-A484B85476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866" y="3368850"/>
            <a:ext cx="3599259" cy="2865042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4557C2E-2726-124E-A206-30A31CEB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730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INTT assembly in Taiwan"/>
          <p:cNvSpPr txBox="1">
            <a:spLocks noGrp="1"/>
          </p:cNvSpPr>
          <p:nvPr>
            <p:ph type="title"/>
          </p:nvPr>
        </p:nvSpPr>
        <p:spPr>
          <a:xfrm>
            <a:off x="-61719" y="-51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dirty="0"/>
              <a:t>INTT assembly in Taiwan</a:t>
            </a:r>
          </a:p>
        </p:txBody>
      </p:sp>
      <p:sp>
        <p:nvSpPr>
          <p:cNvPr id="150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502" name="Assembly Unit : Half-ladder…"/>
          <p:cNvSpPr txBox="1"/>
          <p:nvPr/>
        </p:nvSpPr>
        <p:spPr>
          <a:xfrm>
            <a:off x="1153764" y="3870865"/>
            <a:ext cx="4648708" cy="257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866965">
              <a:spcBef>
                <a:spcPts val="1000"/>
              </a:spcBef>
              <a:defRPr sz="4000"/>
            </a:pPr>
            <a:r>
              <a:rPr sz="2000" b="1"/>
              <a:t>Assembly Unit : </a:t>
            </a:r>
            <a:r>
              <a:rPr sz="2000"/>
              <a:t>Half-ladder </a:t>
            </a:r>
          </a:p>
          <a:p>
            <a:pPr defTabSz="866965">
              <a:spcBef>
                <a:spcPts val="1000"/>
              </a:spcBef>
              <a:defRPr sz="4000" b="1"/>
            </a:pPr>
            <a:r>
              <a:rPr sz="2000"/>
              <a:t>Assembly procedures : </a:t>
            </a:r>
          </a:p>
          <a:p>
            <a:pPr marL="444500" lvl="1" indent="-222250" defTabSz="866965">
              <a:buSzPct val="100000"/>
              <a:buAutoNum type="arabicPeriod"/>
              <a:defRPr sz="3500"/>
            </a:pPr>
            <a:r>
              <a:rPr sz="1750"/>
              <a:t>Chips glued on HDI then wire-bonded </a:t>
            </a:r>
          </a:p>
          <a:p>
            <a:pPr marL="444500" lvl="1" indent="-222250" defTabSz="866965">
              <a:buSzPct val="100000"/>
              <a:buAutoNum type="arabicPeriod"/>
              <a:defRPr sz="3500"/>
            </a:pPr>
            <a:r>
              <a:rPr sz="1750"/>
              <a:t>Sensors glued on HDI then wire-bonded</a:t>
            </a:r>
          </a:p>
          <a:p>
            <a:pPr marL="444500" lvl="1" indent="-222250" defTabSz="866965">
              <a:buSzPct val="100000"/>
              <a:buAutoNum type="arabicPeriod"/>
              <a:defRPr sz="3500"/>
            </a:pPr>
            <a:r>
              <a:rPr sz="1750"/>
              <a:t>Encapsulate all wire-bonds </a:t>
            </a:r>
          </a:p>
          <a:p>
            <a:pPr marL="444500" lvl="1" indent="-222250" defTabSz="866965">
              <a:buSzPct val="100000"/>
              <a:buAutoNum type="arabicPeriod"/>
              <a:defRPr sz="3500"/>
            </a:pPr>
            <a:r>
              <a:rPr sz="1750"/>
              <a:t>Thermal cycles modules</a:t>
            </a:r>
          </a:p>
          <a:p>
            <a:pPr defTabSz="866965">
              <a:spcBef>
                <a:spcPts val="1000"/>
              </a:spcBef>
              <a:defRPr sz="4000" b="1"/>
            </a:pPr>
            <a:r>
              <a:rPr sz="2000"/>
              <a:t>Ladder assembly procedures :</a:t>
            </a:r>
          </a:p>
          <a:p>
            <a:pPr marL="444500" lvl="1" indent="-222250" defTabSz="866965">
              <a:buSzPct val="100000"/>
              <a:buChar char="•"/>
              <a:defRPr sz="3500"/>
            </a:pPr>
            <a:r>
              <a:rPr sz="1750"/>
              <a:t>2 half-ladder glued on stave</a:t>
            </a:r>
          </a:p>
        </p:txBody>
      </p:sp>
      <p:pic>
        <p:nvPicPr>
          <p:cNvPr id="1503" name="イメージ" descr="イメージ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370" y="577374"/>
            <a:ext cx="3785729" cy="5008610"/>
          </a:xfrm>
          <a:prstGeom prst="rect">
            <a:avLst/>
          </a:prstGeom>
          <a:ln w="12700">
            <a:miter lim="400000"/>
          </a:ln>
        </p:spPr>
      </p:pic>
      <p:sp>
        <p:nvSpPr>
          <p:cNvPr id="1504" name="INTT assembly family on Gantry"/>
          <p:cNvSpPr txBox="1"/>
          <p:nvPr/>
        </p:nvSpPr>
        <p:spPr>
          <a:xfrm>
            <a:off x="6227431" y="6074681"/>
            <a:ext cx="3605249" cy="368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l" defTabSz="1733930">
              <a:defRPr sz="3500"/>
            </a:lvl1pPr>
          </a:lstStyle>
          <a:p>
            <a:r>
              <a:rPr sz="1750"/>
              <a:t>INTT assembly family on Gantry</a:t>
            </a:r>
          </a:p>
        </p:txBody>
      </p:sp>
      <p:pic>
        <p:nvPicPr>
          <p:cNvPr id="1505" name="角丸四角形 角丸四角形" descr="角丸四角形 角丸四角形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020" y="761543"/>
            <a:ext cx="1023949" cy="4767907"/>
          </a:xfrm>
          <a:prstGeom prst="rect">
            <a:avLst/>
          </a:prstGeom>
        </p:spPr>
      </p:pic>
      <p:sp>
        <p:nvSpPr>
          <p:cNvPr id="1507" name="Pick up tools"/>
          <p:cNvSpPr txBox="1"/>
          <p:nvPr/>
        </p:nvSpPr>
        <p:spPr>
          <a:xfrm>
            <a:off x="6027333" y="5612596"/>
            <a:ext cx="1467322" cy="35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l" defTabSz="1733930">
              <a:defRPr sz="3500">
                <a:solidFill>
                  <a:srgbClr val="FF644E"/>
                </a:solidFill>
              </a:defRPr>
            </a:lvl1pPr>
          </a:lstStyle>
          <a:p>
            <a:r>
              <a:rPr sz="1750"/>
              <a:t>Pick up tools</a:t>
            </a:r>
          </a:p>
        </p:txBody>
      </p:sp>
      <p:sp>
        <p:nvSpPr>
          <p:cNvPr id="1508" name="Sample tray"/>
          <p:cNvSpPr txBox="1"/>
          <p:nvPr/>
        </p:nvSpPr>
        <p:spPr>
          <a:xfrm>
            <a:off x="7351262" y="522973"/>
            <a:ext cx="1357587" cy="35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l" defTabSz="1733930">
              <a:defRPr sz="3500">
                <a:solidFill>
                  <a:srgbClr val="00AB8E"/>
                </a:solidFill>
              </a:defRPr>
            </a:lvl1pPr>
          </a:lstStyle>
          <a:p>
            <a:r>
              <a:rPr sz="1750"/>
              <a:t>Sample tray</a:t>
            </a:r>
          </a:p>
        </p:txBody>
      </p:sp>
      <p:pic>
        <p:nvPicPr>
          <p:cNvPr id="1509" name="角丸四角形 角丸四角形" descr="角丸四角形 角丸四角形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952" y="833422"/>
            <a:ext cx="1476209" cy="1629084"/>
          </a:xfrm>
          <a:prstGeom prst="rect">
            <a:avLst/>
          </a:prstGeom>
        </p:spPr>
      </p:pic>
      <p:pic>
        <p:nvPicPr>
          <p:cNvPr id="1511" name="図形 図形" descr="図形 図形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822" y="823555"/>
            <a:ext cx="2279642" cy="4762804"/>
          </a:xfrm>
          <a:prstGeom prst="rect">
            <a:avLst/>
          </a:prstGeom>
        </p:spPr>
      </p:pic>
      <p:sp>
        <p:nvSpPr>
          <p:cNvPr id="1513" name="Assembly tray"/>
          <p:cNvSpPr txBox="1"/>
          <p:nvPr/>
        </p:nvSpPr>
        <p:spPr>
          <a:xfrm>
            <a:off x="7861475" y="5612596"/>
            <a:ext cx="1585826" cy="35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l" defTabSz="1733930">
              <a:defRPr sz="3500">
                <a:solidFill>
                  <a:srgbClr val="F27200"/>
                </a:solidFill>
              </a:defRPr>
            </a:lvl1pPr>
          </a:lstStyle>
          <a:p>
            <a:r>
              <a:rPr sz="1750"/>
              <a:t>Assembly tray</a:t>
            </a:r>
          </a:p>
        </p:txBody>
      </p:sp>
      <p:sp>
        <p:nvSpPr>
          <p:cNvPr id="1514" name="Taiwan Silicon Detector Facility (TSiDF)"/>
          <p:cNvSpPr txBox="1"/>
          <p:nvPr/>
        </p:nvSpPr>
        <p:spPr>
          <a:xfrm>
            <a:off x="1126905" y="3324455"/>
            <a:ext cx="4212692" cy="32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733930">
              <a:defRPr sz="3500"/>
            </a:lvl1pPr>
          </a:lstStyle>
          <a:p>
            <a:r>
              <a:rPr sz="1750"/>
              <a:t>Taiwan Silicon Detector Facility (TSiDF)</a:t>
            </a:r>
          </a:p>
        </p:txBody>
      </p:sp>
      <p:pic>
        <p:nvPicPr>
          <p:cNvPr id="1515" name="イメージ" descr="イメージ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945" y="964231"/>
            <a:ext cx="3333331" cy="2580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6" name="イメージ" descr="イメージ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5533" y="223655"/>
            <a:ext cx="6350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7" name="イメージ" descr="イメージ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9153" y="223655"/>
            <a:ext cx="635001" cy="63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0" name="図 7"/>
          <p:cNvGrpSpPr/>
          <p:nvPr/>
        </p:nvGrpSpPr>
        <p:grpSpPr>
          <a:xfrm>
            <a:off x="11256019" y="4198312"/>
            <a:ext cx="670454" cy="838201"/>
            <a:chOff x="0" y="0"/>
            <a:chExt cx="1340907" cy="1676400"/>
          </a:xfrm>
        </p:grpSpPr>
        <p:pic>
          <p:nvPicPr>
            <p:cNvPr id="1519" name="図 7" descr="図 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239308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8" name="図 7" descr="図 7"/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40909" cy="1676400"/>
            </a:xfrm>
            <a:prstGeom prst="rect">
              <a:avLst/>
            </a:prstGeom>
            <a:effectLst/>
          </p:spPr>
        </p:pic>
      </p:grpSp>
      <p:sp>
        <p:nvSpPr>
          <p:cNvPr id="1521" name="Cheng-Wei Shih"/>
          <p:cNvSpPr txBox="1"/>
          <p:nvPr/>
        </p:nvSpPr>
        <p:spPr>
          <a:xfrm>
            <a:off x="11093755" y="5039483"/>
            <a:ext cx="1029129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Cheng-Wei Shih</a:t>
            </a:r>
          </a:p>
        </p:txBody>
      </p:sp>
      <p:grpSp>
        <p:nvGrpSpPr>
          <p:cNvPr id="1524" name="Picture 10"/>
          <p:cNvGrpSpPr/>
          <p:nvPr/>
        </p:nvGrpSpPr>
        <p:grpSpPr>
          <a:xfrm>
            <a:off x="10274650" y="1732000"/>
            <a:ext cx="608013" cy="838201"/>
            <a:chOff x="0" y="0"/>
            <a:chExt cx="1216025" cy="1676400"/>
          </a:xfrm>
        </p:grpSpPr>
        <p:pic>
          <p:nvPicPr>
            <p:cNvPr id="1523" name="Picture 10" descr="Picture 10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1442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2" name="Picture 10" descr="Picture 10"/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6026" cy="1676400"/>
            </a:xfrm>
            <a:prstGeom prst="rect">
              <a:avLst/>
            </a:prstGeom>
            <a:effectLst/>
          </p:spPr>
        </p:pic>
      </p:grpSp>
      <p:grpSp>
        <p:nvGrpSpPr>
          <p:cNvPr id="1527" name="Picture 12"/>
          <p:cNvGrpSpPr/>
          <p:nvPr/>
        </p:nvGrpSpPr>
        <p:grpSpPr>
          <a:xfrm>
            <a:off x="10256076" y="3051494"/>
            <a:ext cx="645161" cy="838201"/>
            <a:chOff x="0" y="0"/>
            <a:chExt cx="1290319" cy="1676400"/>
          </a:xfrm>
        </p:grpSpPr>
        <p:pic>
          <p:nvPicPr>
            <p:cNvPr id="1526" name="Picture 12" descr="Picture 12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" y="38100"/>
              <a:ext cx="118872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5" name="Picture 12" descr="Picture 12"/>
            <p:cNvPicPr>
              <a:picLocks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90320" cy="1676400"/>
            </a:xfrm>
            <a:prstGeom prst="rect">
              <a:avLst/>
            </a:prstGeom>
            <a:effectLst/>
          </p:spPr>
        </p:pic>
      </p:grpSp>
      <p:sp>
        <p:nvSpPr>
          <p:cNvPr id="1528" name="Rong-Shyang Lu"/>
          <p:cNvSpPr txBox="1"/>
          <p:nvPr/>
        </p:nvSpPr>
        <p:spPr>
          <a:xfrm>
            <a:off x="10061036" y="2559751"/>
            <a:ext cx="1051571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Rong-Shyang Lu</a:t>
            </a:r>
          </a:p>
        </p:txBody>
      </p:sp>
      <p:sp>
        <p:nvSpPr>
          <p:cNvPr id="1529" name="Wei-Che Tang"/>
          <p:cNvSpPr txBox="1"/>
          <p:nvPr/>
        </p:nvSpPr>
        <p:spPr>
          <a:xfrm>
            <a:off x="10143523" y="3835580"/>
            <a:ext cx="920125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Wei-Che Tang</a:t>
            </a:r>
          </a:p>
        </p:txBody>
      </p:sp>
      <p:grpSp>
        <p:nvGrpSpPr>
          <p:cNvPr id="1532" name="図 4"/>
          <p:cNvGrpSpPr/>
          <p:nvPr/>
        </p:nvGrpSpPr>
        <p:grpSpPr>
          <a:xfrm>
            <a:off x="10239851" y="4198312"/>
            <a:ext cx="677611" cy="838201"/>
            <a:chOff x="0" y="0"/>
            <a:chExt cx="1355219" cy="1676399"/>
          </a:xfrm>
        </p:grpSpPr>
        <p:pic>
          <p:nvPicPr>
            <p:cNvPr id="1531" name="図 4" descr="図 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099"/>
              <a:ext cx="1253621" cy="1524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0" name="図 4" descr="図 4"/>
            <p:cNvPicPr>
              <a:picLocks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55221" cy="1676400"/>
            </a:xfrm>
            <a:prstGeom prst="rect">
              <a:avLst/>
            </a:prstGeom>
            <a:effectLst/>
          </p:spPr>
        </p:pic>
      </p:grpSp>
      <p:grpSp>
        <p:nvGrpSpPr>
          <p:cNvPr id="1535" name="イメージ"/>
          <p:cNvGrpSpPr/>
          <p:nvPr/>
        </p:nvGrpSpPr>
        <p:grpSpPr>
          <a:xfrm>
            <a:off x="11109559" y="5420059"/>
            <a:ext cx="963376" cy="838201"/>
            <a:chOff x="0" y="0"/>
            <a:chExt cx="1926749" cy="1676400"/>
          </a:xfrm>
        </p:grpSpPr>
        <p:pic>
          <p:nvPicPr>
            <p:cNvPr id="1534" name="イメージ" descr="イメージ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99" y="38100"/>
              <a:ext cx="182515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3" name="イメージ" descr="イメージ"/>
            <p:cNvPicPr>
              <a:picLocks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926751" cy="1676400"/>
            </a:xfrm>
            <a:prstGeom prst="rect">
              <a:avLst/>
            </a:prstGeom>
            <a:effectLst/>
          </p:spPr>
        </p:pic>
      </p:grpSp>
      <p:sp>
        <p:nvSpPr>
          <p:cNvPr id="1536" name="Ou-Wei Cheng"/>
          <p:cNvSpPr txBox="1"/>
          <p:nvPr/>
        </p:nvSpPr>
        <p:spPr>
          <a:xfrm>
            <a:off x="11136046" y="6212253"/>
            <a:ext cx="936155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Ou-Wei Cheng</a:t>
            </a:r>
          </a:p>
        </p:txBody>
      </p:sp>
      <p:sp>
        <p:nvSpPr>
          <p:cNvPr id="1537" name="Kai-Yu Cheng"/>
          <p:cNvSpPr txBox="1"/>
          <p:nvPr/>
        </p:nvSpPr>
        <p:spPr>
          <a:xfrm>
            <a:off x="10148095" y="5033766"/>
            <a:ext cx="894477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Kai-Yu Cheng</a:t>
            </a:r>
          </a:p>
        </p:txBody>
      </p:sp>
      <p:grpSp>
        <p:nvGrpSpPr>
          <p:cNvPr id="1540" name="Picture 2"/>
          <p:cNvGrpSpPr/>
          <p:nvPr/>
        </p:nvGrpSpPr>
        <p:grpSpPr>
          <a:xfrm>
            <a:off x="11290179" y="1732000"/>
            <a:ext cx="602135" cy="838201"/>
            <a:chOff x="0" y="0"/>
            <a:chExt cx="1204268" cy="1676400"/>
          </a:xfrm>
        </p:grpSpPr>
        <p:pic>
          <p:nvPicPr>
            <p:cNvPr id="1539" name="Picture 2" descr="Picture 2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02669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8" name="Picture 2" descr="Picture 2"/>
            <p:cNvPicPr>
              <a:picLocks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04270" cy="1676401"/>
            </a:xfrm>
            <a:prstGeom prst="rect">
              <a:avLst/>
            </a:prstGeom>
            <a:effectLst/>
          </p:spPr>
        </p:pic>
      </p:grpSp>
      <p:grpSp>
        <p:nvGrpSpPr>
          <p:cNvPr id="1543" name="Picture 2"/>
          <p:cNvGrpSpPr/>
          <p:nvPr/>
        </p:nvGrpSpPr>
        <p:grpSpPr>
          <a:xfrm>
            <a:off x="11288977" y="3051494"/>
            <a:ext cx="604539" cy="838201"/>
            <a:chOff x="0" y="0"/>
            <a:chExt cx="1209076" cy="1676400"/>
          </a:xfrm>
        </p:grpSpPr>
        <p:pic>
          <p:nvPicPr>
            <p:cNvPr id="1542" name="Picture 2" descr="Picture 2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07477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1" name="Picture 2" descr="Picture 2"/>
            <p:cNvPicPr>
              <a:picLocks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09077" cy="1676401"/>
            </a:xfrm>
            <a:prstGeom prst="rect">
              <a:avLst/>
            </a:prstGeom>
            <a:effectLst/>
          </p:spPr>
        </p:pic>
      </p:grpSp>
      <p:sp>
        <p:nvSpPr>
          <p:cNvPr id="1544" name="Lian-Sheng Tsai"/>
          <p:cNvSpPr txBox="1"/>
          <p:nvPr/>
        </p:nvSpPr>
        <p:spPr>
          <a:xfrm>
            <a:off x="11099534" y="2561770"/>
            <a:ext cx="1043555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Lian-Sheng Tsai</a:t>
            </a:r>
          </a:p>
        </p:txBody>
      </p:sp>
      <p:sp>
        <p:nvSpPr>
          <p:cNvPr id="1545" name="Jenny Huang"/>
          <p:cNvSpPr txBox="1"/>
          <p:nvPr/>
        </p:nvSpPr>
        <p:spPr>
          <a:xfrm>
            <a:off x="11178274" y="3863580"/>
            <a:ext cx="828753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Jenny Huang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世界地図（メルカトル図法）"/>
          <p:cNvSpPr/>
          <p:nvPr/>
        </p:nvSpPr>
        <p:spPr>
          <a:xfrm>
            <a:off x="415524" y="636147"/>
            <a:ext cx="9102312" cy="7045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7" y="0"/>
                </a:moveTo>
                <a:lnTo>
                  <a:pt x="8249" y="69"/>
                </a:lnTo>
                <a:lnTo>
                  <a:pt x="8175" y="309"/>
                </a:lnTo>
                <a:lnTo>
                  <a:pt x="7968" y="281"/>
                </a:lnTo>
                <a:lnTo>
                  <a:pt x="7776" y="646"/>
                </a:lnTo>
                <a:lnTo>
                  <a:pt x="7766" y="887"/>
                </a:lnTo>
                <a:lnTo>
                  <a:pt x="7904" y="1183"/>
                </a:lnTo>
                <a:lnTo>
                  <a:pt x="7782" y="1011"/>
                </a:lnTo>
                <a:lnTo>
                  <a:pt x="7703" y="962"/>
                </a:lnTo>
                <a:lnTo>
                  <a:pt x="7563" y="756"/>
                </a:lnTo>
                <a:lnTo>
                  <a:pt x="7410" y="1059"/>
                </a:lnTo>
                <a:lnTo>
                  <a:pt x="7345" y="887"/>
                </a:lnTo>
                <a:lnTo>
                  <a:pt x="7164" y="893"/>
                </a:lnTo>
                <a:lnTo>
                  <a:pt x="6984" y="984"/>
                </a:lnTo>
                <a:lnTo>
                  <a:pt x="6845" y="1121"/>
                </a:lnTo>
                <a:lnTo>
                  <a:pt x="6871" y="1355"/>
                </a:lnTo>
                <a:lnTo>
                  <a:pt x="6787" y="1409"/>
                </a:lnTo>
                <a:lnTo>
                  <a:pt x="6586" y="1740"/>
                </a:lnTo>
                <a:lnTo>
                  <a:pt x="6532" y="1918"/>
                </a:lnTo>
                <a:lnTo>
                  <a:pt x="6692" y="2068"/>
                </a:lnTo>
                <a:lnTo>
                  <a:pt x="6670" y="2221"/>
                </a:lnTo>
                <a:lnTo>
                  <a:pt x="6458" y="2412"/>
                </a:lnTo>
                <a:lnTo>
                  <a:pt x="6233" y="2599"/>
                </a:lnTo>
                <a:lnTo>
                  <a:pt x="6223" y="2742"/>
                </a:lnTo>
                <a:lnTo>
                  <a:pt x="6356" y="2893"/>
                </a:lnTo>
                <a:lnTo>
                  <a:pt x="6605" y="2983"/>
                </a:lnTo>
                <a:lnTo>
                  <a:pt x="6489" y="2996"/>
                </a:lnTo>
                <a:lnTo>
                  <a:pt x="6335" y="3107"/>
                </a:lnTo>
                <a:lnTo>
                  <a:pt x="6436" y="3314"/>
                </a:lnTo>
                <a:lnTo>
                  <a:pt x="6506" y="3417"/>
                </a:lnTo>
                <a:lnTo>
                  <a:pt x="6649" y="3389"/>
                </a:lnTo>
                <a:lnTo>
                  <a:pt x="6803" y="3374"/>
                </a:lnTo>
                <a:lnTo>
                  <a:pt x="6925" y="3402"/>
                </a:lnTo>
                <a:lnTo>
                  <a:pt x="7084" y="3580"/>
                </a:lnTo>
                <a:lnTo>
                  <a:pt x="7084" y="3705"/>
                </a:lnTo>
                <a:lnTo>
                  <a:pt x="7159" y="3814"/>
                </a:lnTo>
                <a:lnTo>
                  <a:pt x="7229" y="4110"/>
                </a:lnTo>
                <a:lnTo>
                  <a:pt x="7277" y="4289"/>
                </a:lnTo>
                <a:lnTo>
                  <a:pt x="7309" y="4385"/>
                </a:lnTo>
                <a:lnTo>
                  <a:pt x="7244" y="4611"/>
                </a:lnTo>
                <a:lnTo>
                  <a:pt x="7292" y="4673"/>
                </a:lnTo>
                <a:lnTo>
                  <a:pt x="7350" y="4639"/>
                </a:lnTo>
                <a:lnTo>
                  <a:pt x="7403" y="4722"/>
                </a:lnTo>
                <a:lnTo>
                  <a:pt x="7505" y="4866"/>
                </a:lnTo>
                <a:lnTo>
                  <a:pt x="7383" y="4804"/>
                </a:lnTo>
                <a:lnTo>
                  <a:pt x="7330" y="4810"/>
                </a:lnTo>
                <a:lnTo>
                  <a:pt x="7309" y="4929"/>
                </a:lnTo>
                <a:lnTo>
                  <a:pt x="7314" y="5079"/>
                </a:lnTo>
                <a:lnTo>
                  <a:pt x="7383" y="5148"/>
                </a:lnTo>
                <a:lnTo>
                  <a:pt x="7437" y="5120"/>
                </a:lnTo>
                <a:lnTo>
                  <a:pt x="7468" y="5085"/>
                </a:lnTo>
                <a:lnTo>
                  <a:pt x="7536" y="5010"/>
                </a:lnTo>
                <a:lnTo>
                  <a:pt x="7521" y="5176"/>
                </a:lnTo>
                <a:lnTo>
                  <a:pt x="7500" y="5264"/>
                </a:lnTo>
                <a:lnTo>
                  <a:pt x="7410" y="5341"/>
                </a:lnTo>
                <a:lnTo>
                  <a:pt x="7357" y="5573"/>
                </a:lnTo>
                <a:lnTo>
                  <a:pt x="7393" y="5642"/>
                </a:lnTo>
                <a:lnTo>
                  <a:pt x="7372" y="5779"/>
                </a:lnTo>
                <a:lnTo>
                  <a:pt x="7452" y="5951"/>
                </a:lnTo>
                <a:lnTo>
                  <a:pt x="7463" y="6110"/>
                </a:lnTo>
                <a:lnTo>
                  <a:pt x="7490" y="6219"/>
                </a:lnTo>
                <a:lnTo>
                  <a:pt x="7590" y="6425"/>
                </a:lnTo>
                <a:lnTo>
                  <a:pt x="7633" y="6584"/>
                </a:lnTo>
                <a:lnTo>
                  <a:pt x="7686" y="6666"/>
                </a:lnTo>
                <a:lnTo>
                  <a:pt x="7802" y="6672"/>
                </a:lnTo>
                <a:lnTo>
                  <a:pt x="7889" y="6797"/>
                </a:lnTo>
                <a:lnTo>
                  <a:pt x="7973" y="6784"/>
                </a:lnTo>
                <a:lnTo>
                  <a:pt x="8000" y="6638"/>
                </a:lnTo>
                <a:lnTo>
                  <a:pt x="8027" y="6509"/>
                </a:lnTo>
                <a:lnTo>
                  <a:pt x="8005" y="6378"/>
                </a:lnTo>
                <a:lnTo>
                  <a:pt x="8101" y="6247"/>
                </a:lnTo>
                <a:lnTo>
                  <a:pt x="8128" y="6138"/>
                </a:lnTo>
                <a:lnTo>
                  <a:pt x="8133" y="6013"/>
                </a:lnTo>
                <a:lnTo>
                  <a:pt x="8181" y="5904"/>
                </a:lnTo>
                <a:lnTo>
                  <a:pt x="8266" y="5856"/>
                </a:lnTo>
                <a:lnTo>
                  <a:pt x="8341" y="5813"/>
                </a:lnTo>
                <a:lnTo>
                  <a:pt x="8382" y="5807"/>
                </a:lnTo>
                <a:lnTo>
                  <a:pt x="8505" y="5676"/>
                </a:lnTo>
                <a:lnTo>
                  <a:pt x="8590" y="5470"/>
                </a:lnTo>
                <a:lnTo>
                  <a:pt x="8648" y="5388"/>
                </a:lnTo>
                <a:lnTo>
                  <a:pt x="8713" y="5388"/>
                </a:lnTo>
                <a:lnTo>
                  <a:pt x="8883" y="5319"/>
                </a:lnTo>
                <a:lnTo>
                  <a:pt x="9042" y="5154"/>
                </a:lnTo>
                <a:lnTo>
                  <a:pt x="9202" y="4969"/>
                </a:lnTo>
                <a:lnTo>
                  <a:pt x="9117" y="4954"/>
                </a:lnTo>
                <a:lnTo>
                  <a:pt x="8967" y="4941"/>
                </a:lnTo>
                <a:lnTo>
                  <a:pt x="9032" y="4826"/>
                </a:lnTo>
                <a:lnTo>
                  <a:pt x="9016" y="4667"/>
                </a:lnTo>
                <a:lnTo>
                  <a:pt x="9085" y="4804"/>
                </a:lnTo>
                <a:lnTo>
                  <a:pt x="9132" y="4886"/>
                </a:lnTo>
                <a:lnTo>
                  <a:pt x="9233" y="4845"/>
                </a:lnTo>
                <a:lnTo>
                  <a:pt x="9212" y="4660"/>
                </a:lnTo>
                <a:lnTo>
                  <a:pt x="9139" y="4508"/>
                </a:lnTo>
                <a:lnTo>
                  <a:pt x="9059" y="4448"/>
                </a:lnTo>
                <a:lnTo>
                  <a:pt x="9085" y="4385"/>
                </a:lnTo>
                <a:lnTo>
                  <a:pt x="9202" y="4488"/>
                </a:lnTo>
                <a:lnTo>
                  <a:pt x="9202" y="4379"/>
                </a:lnTo>
                <a:lnTo>
                  <a:pt x="9127" y="4198"/>
                </a:lnTo>
                <a:lnTo>
                  <a:pt x="9212" y="4198"/>
                </a:lnTo>
                <a:lnTo>
                  <a:pt x="9292" y="4158"/>
                </a:lnTo>
                <a:lnTo>
                  <a:pt x="9313" y="4061"/>
                </a:lnTo>
                <a:lnTo>
                  <a:pt x="9245" y="3951"/>
                </a:lnTo>
                <a:lnTo>
                  <a:pt x="9371" y="3932"/>
                </a:lnTo>
                <a:lnTo>
                  <a:pt x="9298" y="3683"/>
                </a:lnTo>
                <a:lnTo>
                  <a:pt x="9361" y="3664"/>
                </a:lnTo>
                <a:lnTo>
                  <a:pt x="9345" y="3402"/>
                </a:lnTo>
                <a:lnTo>
                  <a:pt x="9238" y="3230"/>
                </a:lnTo>
                <a:lnTo>
                  <a:pt x="9335" y="3127"/>
                </a:lnTo>
                <a:lnTo>
                  <a:pt x="9425" y="3114"/>
                </a:lnTo>
                <a:lnTo>
                  <a:pt x="9356" y="2886"/>
                </a:lnTo>
                <a:lnTo>
                  <a:pt x="9356" y="2480"/>
                </a:lnTo>
                <a:lnTo>
                  <a:pt x="9398" y="2221"/>
                </a:lnTo>
                <a:lnTo>
                  <a:pt x="9468" y="1911"/>
                </a:lnTo>
                <a:lnTo>
                  <a:pt x="9335" y="1890"/>
                </a:lnTo>
                <a:lnTo>
                  <a:pt x="9521" y="1815"/>
                </a:lnTo>
                <a:lnTo>
                  <a:pt x="9553" y="1712"/>
                </a:lnTo>
                <a:lnTo>
                  <a:pt x="9792" y="1368"/>
                </a:lnTo>
                <a:lnTo>
                  <a:pt x="9760" y="1149"/>
                </a:lnTo>
                <a:lnTo>
                  <a:pt x="9584" y="1046"/>
                </a:lnTo>
                <a:lnTo>
                  <a:pt x="9298" y="1252"/>
                </a:lnTo>
                <a:lnTo>
                  <a:pt x="9154" y="1437"/>
                </a:lnTo>
                <a:lnTo>
                  <a:pt x="9218" y="1140"/>
                </a:lnTo>
                <a:lnTo>
                  <a:pt x="9165" y="949"/>
                </a:lnTo>
                <a:lnTo>
                  <a:pt x="9052" y="1115"/>
                </a:lnTo>
                <a:lnTo>
                  <a:pt x="8878" y="928"/>
                </a:lnTo>
                <a:lnTo>
                  <a:pt x="8670" y="990"/>
                </a:lnTo>
                <a:lnTo>
                  <a:pt x="8643" y="887"/>
                </a:lnTo>
                <a:lnTo>
                  <a:pt x="8957" y="840"/>
                </a:lnTo>
                <a:lnTo>
                  <a:pt x="9180" y="812"/>
                </a:lnTo>
                <a:lnTo>
                  <a:pt x="9287" y="584"/>
                </a:lnTo>
                <a:lnTo>
                  <a:pt x="8919" y="90"/>
                </a:lnTo>
                <a:lnTo>
                  <a:pt x="8457" y="0"/>
                </a:lnTo>
                <a:close/>
                <a:moveTo>
                  <a:pt x="6255" y="275"/>
                </a:moveTo>
                <a:lnTo>
                  <a:pt x="6085" y="378"/>
                </a:lnTo>
                <a:lnTo>
                  <a:pt x="6054" y="316"/>
                </a:lnTo>
                <a:lnTo>
                  <a:pt x="5877" y="337"/>
                </a:lnTo>
                <a:lnTo>
                  <a:pt x="5771" y="406"/>
                </a:lnTo>
                <a:lnTo>
                  <a:pt x="5691" y="509"/>
                </a:lnTo>
                <a:lnTo>
                  <a:pt x="5648" y="825"/>
                </a:lnTo>
                <a:lnTo>
                  <a:pt x="5585" y="659"/>
                </a:lnTo>
                <a:lnTo>
                  <a:pt x="5515" y="634"/>
                </a:lnTo>
                <a:lnTo>
                  <a:pt x="5425" y="846"/>
                </a:lnTo>
                <a:lnTo>
                  <a:pt x="5314" y="934"/>
                </a:lnTo>
                <a:lnTo>
                  <a:pt x="5244" y="956"/>
                </a:lnTo>
                <a:lnTo>
                  <a:pt x="5159" y="1059"/>
                </a:lnTo>
                <a:lnTo>
                  <a:pt x="5169" y="1237"/>
                </a:lnTo>
                <a:lnTo>
                  <a:pt x="5239" y="1381"/>
                </a:lnTo>
                <a:lnTo>
                  <a:pt x="5287" y="1581"/>
                </a:lnTo>
                <a:lnTo>
                  <a:pt x="5394" y="1740"/>
                </a:lnTo>
                <a:lnTo>
                  <a:pt x="5595" y="1712"/>
                </a:lnTo>
                <a:lnTo>
                  <a:pt x="5728" y="1759"/>
                </a:lnTo>
                <a:lnTo>
                  <a:pt x="5638" y="1924"/>
                </a:lnTo>
                <a:lnTo>
                  <a:pt x="5590" y="1877"/>
                </a:lnTo>
                <a:lnTo>
                  <a:pt x="5430" y="1855"/>
                </a:lnTo>
                <a:lnTo>
                  <a:pt x="5457" y="2083"/>
                </a:lnTo>
                <a:lnTo>
                  <a:pt x="5537" y="2240"/>
                </a:lnTo>
                <a:lnTo>
                  <a:pt x="5522" y="2386"/>
                </a:lnTo>
                <a:lnTo>
                  <a:pt x="5415" y="2474"/>
                </a:lnTo>
                <a:lnTo>
                  <a:pt x="5372" y="2626"/>
                </a:lnTo>
                <a:lnTo>
                  <a:pt x="5462" y="2695"/>
                </a:lnTo>
                <a:lnTo>
                  <a:pt x="5542" y="2921"/>
                </a:lnTo>
                <a:lnTo>
                  <a:pt x="5389" y="2770"/>
                </a:lnTo>
                <a:lnTo>
                  <a:pt x="5351" y="2798"/>
                </a:lnTo>
                <a:lnTo>
                  <a:pt x="5382" y="3052"/>
                </a:lnTo>
                <a:lnTo>
                  <a:pt x="5271" y="3127"/>
                </a:lnTo>
                <a:lnTo>
                  <a:pt x="5282" y="3286"/>
                </a:lnTo>
                <a:lnTo>
                  <a:pt x="5394" y="3299"/>
                </a:lnTo>
                <a:lnTo>
                  <a:pt x="5479" y="3339"/>
                </a:lnTo>
                <a:lnTo>
                  <a:pt x="5648" y="3286"/>
                </a:lnTo>
                <a:lnTo>
                  <a:pt x="5803" y="3374"/>
                </a:lnTo>
                <a:lnTo>
                  <a:pt x="5957" y="3183"/>
                </a:lnTo>
                <a:lnTo>
                  <a:pt x="5957" y="3099"/>
                </a:lnTo>
                <a:lnTo>
                  <a:pt x="5856" y="3114"/>
                </a:lnTo>
                <a:lnTo>
                  <a:pt x="5851" y="3039"/>
                </a:lnTo>
                <a:lnTo>
                  <a:pt x="5931" y="2936"/>
                </a:lnTo>
                <a:lnTo>
                  <a:pt x="5957" y="2798"/>
                </a:lnTo>
                <a:lnTo>
                  <a:pt x="6047" y="2695"/>
                </a:lnTo>
                <a:lnTo>
                  <a:pt x="6100" y="2564"/>
                </a:lnTo>
                <a:lnTo>
                  <a:pt x="6054" y="2371"/>
                </a:lnTo>
                <a:lnTo>
                  <a:pt x="6095" y="2302"/>
                </a:lnTo>
                <a:lnTo>
                  <a:pt x="6015" y="2255"/>
                </a:lnTo>
                <a:lnTo>
                  <a:pt x="6192" y="2206"/>
                </a:lnTo>
                <a:lnTo>
                  <a:pt x="6228" y="2124"/>
                </a:lnTo>
                <a:lnTo>
                  <a:pt x="6351" y="2055"/>
                </a:lnTo>
                <a:lnTo>
                  <a:pt x="6446" y="1690"/>
                </a:lnTo>
                <a:lnTo>
                  <a:pt x="6542" y="1561"/>
                </a:lnTo>
                <a:lnTo>
                  <a:pt x="6680" y="1258"/>
                </a:lnTo>
                <a:lnTo>
                  <a:pt x="6552" y="1265"/>
                </a:lnTo>
                <a:lnTo>
                  <a:pt x="6605" y="1149"/>
                </a:lnTo>
                <a:lnTo>
                  <a:pt x="6750" y="1037"/>
                </a:lnTo>
                <a:lnTo>
                  <a:pt x="6893" y="797"/>
                </a:lnTo>
                <a:lnTo>
                  <a:pt x="6893" y="646"/>
                </a:lnTo>
                <a:lnTo>
                  <a:pt x="6787" y="481"/>
                </a:lnTo>
                <a:lnTo>
                  <a:pt x="6659" y="406"/>
                </a:lnTo>
                <a:lnTo>
                  <a:pt x="6506" y="359"/>
                </a:lnTo>
                <a:lnTo>
                  <a:pt x="6378" y="316"/>
                </a:lnTo>
                <a:lnTo>
                  <a:pt x="6255" y="275"/>
                </a:lnTo>
                <a:close/>
                <a:moveTo>
                  <a:pt x="5111" y="1381"/>
                </a:moveTo>
                <a:lnTo>
                  <a:pt x="4973" y="1409"/>
                </a:lnTo>
                <a:lnTo>
                  <a:pt x="5000" y="1518"/>
                </a:lnTo>
                <a:lnTo>
                  <a:pt x="4942" y="1553"/>
                </a:lnTo>
                <a:lnTo>
                  <a:pt x="4898" y="1699"/>
                </a:lnTo>
                <a:lnTo>
                  <a:pt x="4862" y="1896"/>
                </a:lnTo>
                <a:lnTo>
                  <a:pt x="4898" y="2096"/>
                </a:lnTo>
                <a:lnTo>
                  <a:pt x="4963" y="2233"/>
                </a:lnTo>
                <a:lnTo>
                  <a:pt x="5070" y="2227"/>
                </a:lnTo>
                <a:lnTo>
                  <a:pt x="5021" y="2337"/>
                </a:lnTo>
                <a:lnTo>
                  <a:pt x="5021" y="2480"/>
                </a:lnTo>
                <a:lnTo>
                  <a:pt x="5085" y="2633"/>
                </a:lnTo>
                <a:lnTo>
                  <a:pt x="5203" y="2680"/>
                </a:lnTo>
                <a:lnTo>
                  <a:pt x="5309" y="2652"/>
                </a:lnTo>
                <a:lnTo>
                  <a:pt x="5415" y="2364"/>
                </a:lnTo>
                <a:lnTo>
                  <a:pt x="5495" y="2248"/>
                </a:lnTo>
                <a:lnTo>
                  <a:pt x="5425" y="2111"/>
                </a:lnTo>
                <a:lnTo>
                  <a:pt x="5377" y="1828"/>
                </a:lnTo>
                <a:lnTo>
                  <a:pt x="5282" y="1740"/>
                </a:lnTo>
                <a:lnTo>
                  <a:pt x="5186" y="1643"/>
                </a:lnTo>
                <a:lnTo>
                  <a:pt x="5111" y="1381"/>
                </a:lnTo>
                <a:close/>
                <a:moveTo>
                  <a:pt x="16107" y="1389"/>
                </a:moveTo>
                <a:lnTo>
                  <a:pt x="15979" y="1499"/>
                </a:lnTo>
                <a:lnTo>
                  <a:pt x="15824" y="1815"/>
                </a:lnTo>
                <a:lnTo>
                  <a:pt x="15904" y="1905"/>
                </a:lnTo>
                <a:lnTo>
                  <a:pt x="15952" y="2214"/>
                </a:lnTo>
                <a:lnTo>
                  <a:pt x="16047" y="2364"/>
                </a:lnTo>
                <a:lnTo>
                  <a:pt x="16213" y="2474"/>
                </a:lnTo>
                <a:lnTo>
                  <a:pt x="16334" y="2427"/>
                </a:lnTo>
                <a:lnTo>
                  <a:pt x="16351" y="2062"/>
                </a:lnTo>
                <a:lnTo>
                  <a:pt x="16218" y="1630"/>
                </a:lnTo>
                <a:lnTo>
                  <a:pt x="16107" y="1389"/>
                </a:lnTo>
                <a:close/>
                <a:moveTo>
                  <a:pt x="13425" y="1546"/>
                </a:moveTo>
                <a:lnTo>
                  <a:pt x="13372" y="1630"/>
                </a:lnTo>
                <a:lnTo>
                  <a:pt x="13334" y="1740"/>
                </a:lnTo>
                <a:lnTo>
                  <a:pt x="13324" y="1615"/>
                </a:lnTo>
                <a:lnTo>
                  <a:pt x="13234" y="1621"/>
                </a:lnTo>
                <a:lnTo>
                  <a:pt x="13121" y="1705"/>
                </a:lnTo>
                <a:lnTo>
                  <a:pt x="13249" y="1718"/>
                </a:lnTo>
                <a:lnTo>
                  <a:pt x="13218" y="1855"/>
                </a:lnTo>
                <a:lnTo>
                  <a:pt x="13281" y="1965"/>
                </a:lnTo>
                <a:lnTo>
                  <a:pt x="13351" y="1890"/>
                </a:lnTo>
                <a:lnTo>
                  <a:pt x="13356" y="1815"/>
                </a:lnTo>
                <a:lnTo>
                  <a:pt x="13409" y="1780"/>
                </a:lnTo>
                <a:lnTo>
                  <a:pt x="13489" y="1724"/>
                </a:lnTo>
                <a:lnTo>
                  <a:pt x="13510" y="1649"/>
                </a:lnTo>
                <a:lnTo>
                  <a:pt x="13425" y="1546"/>
                </a:lnTo>
                <a:close/>
                <a:moveTo>
                  <a:pt x="11840" y="1671"/>
                </a:moveTo>
                <a:lnTo>
                  <a:pt x="11782" y="1808"/>
                </a:lnTo>
                <a:lnTo>
                  <a:pt x="11697" y="1699"/>
                </a:lnTo>
                <a:lnTo>
                  <a:pt x="11516" y="1828"/>
                </a:lnTo>
                <a:lnTo>
                  <a:pt x="11579" y="2027"/>
                </a:lnTo>
                <a:lnTo>
                  <a:pt x="11665" y="2034"/>
                </a:lnTo>
                <a:lnTo>
                  <a:pt x="11675" y="2152"/>
                </a:lnTo>
                <a:lnTo>
                  <a:pt x="11845" y="2221"/>
                </a:lnTo>
                <a:lnTo>
                  <a:pt x="12016" y="2171"/>
                </a:lnTo>
                <a:lnTo>
                  <a:pt x="12106" y="1946"/>
                </a:lnTo>
                <a:lnTo>
                  <a:pt x="11989" y="1787"/>
                </a:lnTo>
                <a:lnTo>
                  <a:pt x="11840" y="1671"/>
                </a:lnTo>
                <a:close/>
                <a:moveTo>
                  <a:pt x="11494" y="1946"/>
                </a:moveTo>
                <a:lnTo>
                  <a:pt x="11409" y="1959"/>
                </a:lnTo>
                <a:lnTo>
                  <a:pt x="11388" y="2111"/>
                </a:lnTo>
                <a:lnTo>
                  <a:pt x="11303" y="2111"/>
                </a:lnTo>
                <a:lnTo>
                  <a:pt x="11271" y="1965"/>
                </a:lnTo>
                <a:lnTo>
                  <a:pt x="11112" y="2117"/>
                </a:lnTo>
                <a:lnTo>
                  <a:pt x="11160" y="2433"/>
                </a:lnTo>
                <a:lnTo>
                  <a:pt x="11271" y="2749"/>
                </a:lnTo>
                <a:lnTo>
                  <a:pt x="11361" y="2852"/>
                </a:lnTo>
                <a:lnTo>
                  <a:pt x="11308" y="2976"/>
                </a:lnTo>
                <a:lnTo>
                  <a:pt x="11431" y="3183"/>
                </a:lnTo>
                <a:lnTo>
                  <a:pt x="11506" y="3176"/>
                </a:lnTo>
                <a:lnTo>
                  <a:pt x="11532" y="2886"/>
                </a:lnTo>
                <a:lnTo>
                  <a:pt x="11585" y="2824"/>
                </a:lnTo>
                <a:lnTo>
                  <a:pt x="11617" y="2549"/>
                </a:lnTo>
                <a:lnTo>
                  <a:pt x="11760" y="2399"/>
                </a:lnTo>
                <a:lnTo>
                  <a:pt x="11569" y="2096"/>
                </a:lnTo>
                <a:lnTo>
                  <a:pt x="11494" y="1946"/>
                </a:lnTo>
                <a:close/>
                <a:moveTo>
                  <a:pt x="16462" y="2240"/>
                </a:moveTo>
                <a:lnTo>
                  <a:pt x="16414" y="2289"/>
                </a:lnTo>
                <a:lnTo>
                  <a:pt x="16308" y="2790"/>
                </a:lnTo>
                <a:lnTo>
                  <a:pt x="16638" y="2646"/>
                </a:lnTo>
                <a:lnTo>
                  <a:pt x="16653" y="2495"/>
                </a:lnTo>
                <a:lnTo>
                  <a:pt x="16505" y="2268"/>
                </a:lnTo>
                <a:lnTo>
                  <a:pt x="16462" y="2240"/>
                </a:lnTo>
                <a:close/>
                <a:moveTo>
                  <a:pt x="4345" y="2261"/>
                </a:moveTo>
                <a:lnTo>
                  <a:pt x="4352" y="2412"/>
                </a:lnTo>
                <a:lnTo>
                  <a:pt x="4420" y="2508"/>
                </a:lnTo>
                <a:lnTo>
                  <a:pt x="4367" y="2618"/>
                </a:lnTo>
                <a:lnTo>
                  <a:pt x="4495" y="2633"/>
                </a:lnTo>
                <a:lnTo>
                  <a:pt x="4591" y="2755"/>
                </a:lnTo>
                <a:lnTo>
                  <a:pt x="4686" y="2790"/>
                </a:lnTo>
                <a:lnTo>
                  <a:pt x="4664" y="2639"/>
                </a:lnTo>
                <a:lnTo>
                  <a:pt x="4618" y="2461"/>
                </a:lnTo>
                <a:lnTo>
                  <a:pt x="4463" y="2317"/>
                </a:lnTo>
                <a:lnTo>
                  <a:pt x="4345" y="2261"/>
                </a:lnTo>
                <a:close/>
                <a:moveTo>
                  <a:pt x="4744" y="2433"/>
                </a:moveTo>
                <a:lnTo>
                  <a:pt x="4751" y="2592"/>
                </a:lnTo>
                <a:lnTo>
                  <a:pt x="4777" y="2730"/>
                </a:lnTo>
                <a:lnTo>
                  <a:pt x="4824" y="2811"/>
                </a:lnTo>
                <a:lnTo>
                  <a:pt x="4910" y="2742"/>
                </a:lnTo>
                <a:lnTo>
                  <a:pt x="4925" y="2605"/>
                </a:lnTo>
                <a:lnTo>
                  <a:pt x="4857" y="2474"/>
                </a:lnTo>
                <a:lnTo>
                  <a:pt x="4824" y="2446"/>
                </a:lnTo>
                <a:lnTo>
                  <a:pt x="4744" y="2433"/>
                </a:lnTo>
                <a:close/>
                <a:moveTo>
                  <a:pt x="3994" y="2440"/>
                </a:moveTo>
                <a:lnTo>
                  <a:pt x="3936" y="2558"/>
                </a:lnTo>
                <a:lnTo>
                  <a:pt x="3936" y="2611"/>
                </a:lnTo>
                <a:lnTo>
                  <a:pt x="4032" y="2611"/>
                </a:lnTo>
                <a:lnTo>
                  <a:pt x="4101" y="2536"/>
                </a:lnTo>
                <a:lnTo>
                  <a:pt x="4026" y="2461"/>
                </a:lnTo>
                <a:lnTo>
                  <a:pt x="3994" y="2440"/>
                </a:lnTo>
                <a:close/>
                <a:moveTo>
                  <a:pt x="11840" y="2592"/>
                </a:moveTo>
                <a:lnTo>
                  <a:pt x="11718" y="2667"/>
                </a:lnTo>
                <a:lnTo>
                  <a:pt x="11755" y="2783"/>
                </a:lnTo>
                <a:lnTo>
                  <a:pt x="11712" y="2873"/>
                </a:lnTo>
                <a:lnTo>
                  <a:pt x="11818" y="2955"/>
                </a:lnTo>
                <a:lnTo>
                  <a:pt x="11946" y="2811"/>
                </a:lnTo>
                <a:lnTo>
                  <a:pt x="11861" y="2730"/>
                </a:lnTo>
                <a:lnTo>
                  <a:pt x="11840" y="2592"/>
                </a:lnTo>
                <a:close/>
                <a:moveTo>
                  <a:pt x="4011" y="2702"/>
                </a:moveTo>
                <a:lnTo>
                  <a:pt x="3926" y="2742"/>
                </a:lnTo>
                <a:lnTo>
                  <a:pt x="3878" y="2858"/>
                </a:lnTo>
                <a:lnTo>
                  <a:pt x="3963" y="2970"/>
                </a:lnTo>
                <a:lnTo>
                  <a:pt x="4074" y="2867"/>
                </a:lnTo>
                <a:lnTo>
                  <a:pt x="4091" y="2764"/>
                </a:lnTo>
                <a:lnTo>
                  <a:pt x="4011" y="2702"/>
                </a:lnTo>
                <a:close/>
                <a:moveTo>
                  <a:pt x="4877" y="2818"/>
                </a:moveTo>
                <a:lnTo>
                  <a:pt x="4888" y="2921"/>
                </a:lnTo>
                <a:lnTo>
                  <a:pt x="5000" y="2942"/>
                </a:lnTo>
                <a:lnTo>
                  <a:pt x="5026" y="2927"/>
                </a:lnTo>
                <a:lnTo>
                  <a:pt x="5031" y="2893"/>
                </a:lnTo>
                <a:lnTo>
                  <a:pt x="4995" y="2824"/>
                </a:lnTo>
                <a:lnTo>
                  <a:pt x="4877" y="2818"/>
                </a:lnTo>
                <a:close/>
                <a:moveTo>
                  <a:pt x="3723" y="2886"/>
                </a:moveTo>
                <a:lnTo>
                  <a:pt x="3643" y="2942"/>
                </a:lnTo>
                <a:lnTo>
                  <a:pt x="3554" y="2936"/>
                </a:lnTo>
                <a:lnTo>
                  <a:pt x="3431" y="3155"/>
                </a:lnTo>
                <a:lnTo>
                  <a:pt x="3334" y="3395"/>
                </a:lnTo>
                <a:lnTo>
                  <a:pt x="3414" y="3464"/>
                </a:lnTo>
                <a:lnTo>
                  <a:pt x="3506" y="3417"/>
                </a:lnTo>
                <a:lnTo>
                  <a:pt x="3612" y="3279"/>
                </a:lnTo>
                <a:lnTo>
                  <a:pt x="3670" y="3264"/>
                </a:lnTo>
                <a:lnTo>
                  <a:pt x="3713" y="3148"/>
                </a:lnTo>
                <a:lnTo>
                  <a:pt x="3723" y="2886"/>
                </a:lnTo>
                <a:close/>
                <a:moveTo>
                  <a:pt x="16632" y="2949"/>
                </a:moveTo>
                <a:lnTo>
                  <a:pt x="16494" y="3092"/>
                </a:lnTo>
                <a:lnTo>
                  <a:pt x="16441" y="3236"/>
                </a:lnTo>
                <a:lnTo>
                  <a:pt x="16426" y="3374"/>
                </a:lnTo>
                <a:lnTo>
                  <a:pt x="16319" y="3367"/>
                </a:lnTo>
                <a:lnTo>
                  <a:pt x="16186" y="3533"/>
                </a:lnTo>
                <a:lnTo>
                  <a:pt x="16138" y="3464"/>
                </a:lnTo>
                <a:lnTo>
                  <a:pt x="15984" y="3492"/>
                </a:lnTo>
                <a:lnTo>
                  <a:pt x="15962" y="3574"/>
                </a:lnTo>
                <a:lnTo>
                  <a:pt x="15807" y="3614"/>
                </a:lnTo>
                <a:lnTo>
                  <a:pt x="15696" y="3767"/>
                </a:lnTo>
                <a:lnTo>
                  <a:pt x="15628" y="3773"/>
                </a:lnTo>
                <a:lnTo>
                  <a:pt x="15558" y="3958"/>
                </a:lnTo>
                <a:lnTo>
                  <a:pt x="15606" y="4104"/>
                </a:lnTo>
                <a:lnTo>
                  <a:pt x="15478" y="4138"/>
                </a:lnTo>
                <a:lnTo>
                  <a:pt x="15340" y="4123"/>
                </a:lnTo>
                <a:lnTo>
                  <a:pt x="15239" y="4179"/>
                </a:lnTo>
                <a:lnTo>
                  <a:pt x="15244" y="4454"/>
                </a:lnTo>
                <a:lnTo>
                  <a:pt x="15297" y="4660"/>
                </a:lnTo>
                <a:lnTo>
                  <a:pt x="15191" y="4523"/>
                </a:lnTo>
                <a:lnTo>
                  <a:pt x="15069" y="4536"/>
                </a:lnTo>
                <a:lnTo>
                  <a:pt x="14973" y="4632"/>
                </a:lnTo>
                <a:lnTo>
                  <a:pt x="14999" y="4804"/>
                </a:lnTo>
                <a:lnTo>
                  <a:pt x="14936" y="4763"/>
                </a:lnTo>
                <a:lnTo>
                  <a:pt x="14956" y="4529"/>
                </a:lnTo>
                <a:lnTo>
                  <a:pt x="14925" y="4392"/>
                </a:lnTo>
                <a:lnTo>
                  <a:pt x="14898" y="4398"/>
                </a:lnTo>
                <a:lnTo>
                  <a:pt x="14915" y="4576"/>
                </a:lnTo>
                <a:lnTo>
                  <a:pt x="14808" y="4742"/>
                </a:lnTo>
                <a:lnTo>
                  <a:pt x="14883" y="4935"/>
                </a:lnTo>
                <a:lnTo>
                  <a:pt x="14835" y="5154"/>
                </a:lnTo>
                <a:lnTo>
                  <a:pt x="14850" y="5272"/>
                </a:lnTo>
                <a:lnTo>
                  <a:pt x="14915" y="5292"/>
                </a:lnTo>
                <a:lnTo>
                  <a:pt x="14888" y="5429"/>
                </a:lnTo>
                <a:lnTo>
                  <a:pt x="14920" y="5547"/>
                </a:lnTo>
                <a:lnTo>
                  <a:pt x="14872" y="5642"/>
                </a:lnTo>
                <a:lnTo>
                  <a:pt x="14857" y="5738"/>
                </a:lnTo>
                <a:lnTo>
                  <a:pt x="14792" y="5788"/>
                </a:lnTo>
                <a:lnTo>
                  <a:pt x="14770" y="5856"/>
                </a:lnTo>
                <a:lnTo>
                  <a:pt x="14702" y="5828"/>
                </a:lnTo>
                <a:lnTo>
                  <a:pt x="14813" y="5554"/>
                </a:lnTo>
                <a:lnTo>
                  <a:pt x="14840" y="5416"/>
                </a:lnTo>
                <a:lnTo>
                  <a:pt x="14777" y="5285"/>
                </a:lnTo>
                <a:lnTo>
                  <a:pt x="14787" y="4989"/>
                </a:lnTo>
                <a:lnTo>
                  <a:pt x="14765" y="4832"/>
                </a:lnTo>
                <a:lnTo>
                  <a:pt x="14729" y="4757"/>
                </a:lnTo>
                <a:lnTo>
                  <a:pt x="14782" y="4557"/>
                </a:lnTo>
                <a:lnTo>
                  <a:pt x="14770" y="4420"/>
                </a:lnTo>
                <a:lnTo>
                  <a:pt x="14617" y="4351"/>
                </a:lnTo>
                <a:lnTo>
                  <a:pt x="14574" y="4398"/>
                </a:lnTo>
                <a:lnTo>
                  <a:pt x="14537" y="4626"/>
                </a:lnTo>
                <a:lnTo>
                  <a:pt x="14431" y="4838"/>
                </a:lnTo>
                <a:lnTo>
                  <a:pt x="14431" y="4914"/>
                </a:lnTo>
                <a:lnTo>
                  <a:pt x="14463" y="5085"/>
                </a:lnTo>
                <a:lnTo>
                  <a:pt x="14441" y="5188"/>
                </a:lnTo>
                <a:lnTo>
                  <a:pt x="14511" y="5210"/>
                </a:lnTo>
                <a:lnTo>
                  <a:pt x="14511" y="5257"/>
                </a:lnTo>
                <a:lnTo>
                  <a:pt x="14569" y="5367"/>
                </a:lnTo>
                <a:lnTo>
                  <a:pt x="14531" y="5478"/>
                </a:lnTo>
                <a:lnTo>
                  <a:pt x="14318" y="5244"/>
                </a:lnTo>
                <a:lnTo>
                  <a:pt x="14238" y="5176"/>
                </a:lnTo>
                <a:lnTo>
                  <a:pt x="14069" y="5107"/>
                </a:lnTo>
                <a:lnTo>
                  <a:pt x="14037" y="5176"/>
                </a:lnTo>
                <a:lnTo>
                  <a:pt x="14095" y="5298"/>
                </a:lnTo>
                <a:lnTo>
                  <a:pt x="14032" y="5435"/>
                </a:lnTo>
                <a:lnTo>
                  <a:pt x="13962" y="5313"/>
                </a:lnTo>
                <a:lnTo>
                  <a:pt x="13878" y="5395"/>
                </a:lnTo>
                <a:lnTo>
                  <a:pt x="13766" y="5401"/>
                </a:lnTo>
                <a:lnTo>
                  <a:pt x="13723" y="5470"/>
                </a:lnTo>
                <a:lnTo>
                  <a:pt x="13648" y="5450"/>
                </a:lnTo>
                <a:lnTo>
                  <a:pt x="13706" y="5326"/>
                </a:lnTo>
                <a:lnTo>
                  <a:pt x="13665" y="5319"/>
                </a:lnTo>
                <a:lnTo>
                  <a:pt x="13462" y="5498"/>
                </a:lnTo>
                <a:lnTo>
                  <a:pt x="13341" y="5594"/>
                </a:lnTo>
                <a:lnTo>
                  <a:pt x="13324" y="5719"/>
                </a:lnTo>
                <a:lnTo>
                  <a:pt x="13234" y="5760"/>
                </a:lnTo>
                <a:lnTo>
                  <a:pt x="13186" y="5691"/>
                </a:lnTo>
                <a:lnTo>
                  <a:pt x="13186" y="5581"/>
                </a:lnTo>
                <a:lnTo>
                  <a:pt x="13261" y="5554"/>
                </a:lnTo>
                <a:lnTo>
                  <a:pt x="13228" y="5444"/>
                </a:lnTo>
                <a:lnTo>
                  <a:pt x="13063" y="5375"/>
                </a:lnTo>
                <a:lnTo>
                  <a:pt x="13106" y="5498"/>
                </a:lnTo>
                <a:lnTo>
                  <a:pt x="13080" y="5616"/>
                </a:lnTo>
                <a:lnTo>
                  <a:pt x="13128" y="5732"/>
                </a:lnTo>
                <a:lnTo>
                  <a:pt x="13095" y="5863"/>
                </a:lnTo>
                <a:lnTo>
                  <a:pt x="13041" y="5794"/>
                </a:lnTo>
                <a:lnTo>
                  <a:pt x="12988" y="5779"/>
                </a:lnTo>
                <a:lnTo>
                  <a:pt x="12850" y="5959"/>
                </a:lnTo>
                <a:lnTo>
                  <a:pt x="12889" y="6088"/>
                </a:lnTo>
                <a:lnTo>
                  <a:pt x="12840" y="6131"/>
                </a:lnTo>
                <a:lnTo>
                  <a:pt x="12696" y="6020"/>
                </a:lnTo>
                <a:lnTo>
                  <a:pt x="12659" y="6082"/>
                </a:lnTo>
                <a:lnTo>
                  <a:pt x="12696" y="6157"/>
                </a:lnTo>
                <a:lnTo>
                  <a:pt x="12691" y="6241"/>
                </a:lnTo>
                <a:lnTo>
                  <a:pt x="12643" y="6200"/>
                </a:lnTo>
                <a:lnTo>
                  <a:pt x="12569" y="6144"/>
                </a:lnTo>
                <a:lnTo>
                  <a:pt x="12563" y="5876"/>
                </a:lnTo>
                <a:lnTo>
                  <a:pt x="12468" y="5738"/>
                </a:lnTo>
                <a:lnTo>
                  <a:pt x="12510" y="5710"/>
                </a:lnTo>
                <a:lnTo>
                  <a:pt x="12771" y="5856"/>
                </a:lnTo>
                <a:lnTo>
                  <a:pt x="12867" y="5807"/>
                </a:lnTo>
                <a:lnTo>
                  <a:pt x="12930" y="5710"/>
                </a:lnTo>
                <a:lnTo>
                  <a:pt x="12925" y="5581"/>
                </a:lnTo>
                <a:lnTo>
                  <a:pt x="12882" y="5485"/>
                </a:lnTo>
                <a:lnTo>
                  <a:pt x="12664" y="5251"/>
                </a:lnTo>
                <a:lnTo>
                  <a:pt x="12505" y="5203"/>
                </a:lnTo>
                <a:lnTo>
                  <a:pt x="12410" y="5072"/>
                </a:lnTo>
                <a:lnTo>
                  <a:pt x="12350" y="5148"/>
                </a:lnTo>
                <a:lnTo>
                  <a:pt x="12287" y="5010"/>
                </a:lnTo>
                <a:lnTo>
                  <a:pt x="12362" y="4948"/>
                </a:lnTo>
                <a:lnTo>
                  <a:pt x="12180" y="4783"/>
                </a:lnTo>
                <a:lnTo>
                  <a:pt x="12074" y="4832"/>
                </a:lnTo>
                <a:lnTo>
                  <a:pt x="11968" y="4826"/>
                </a:lnTo>
                <a:lnTo>
                  <a:pt x="11878" y="5010"/>
                </a:lnTo>
                <a:lnTo>
                  <a:pt x="11782" y="4997"/>
                </a:lnTo>
                <a:lnTo>
                  <a:pt x="11654" y="5092"/>
                </a:lnTo>
                <a:lnTo>
                  <a:pt x="11494" y="5360"/>
                </a:lnTo>
                <a:lnTo>
                  <a:pt x="11399" y="5513"/>
                </a:lnTo>
                <a:lnTo>
                  <a:pt x="11260" y="5882"/>
                </a:lnTo>
                <a:lnTo>
                  <a:pt x="11153" y="6131"/>
                </a:lnTo>
                <a:lnTo>
                  <a:pt x="11037" y="6309"/>
                </a:lnTo>
                <a:lnTo>
                  <a:pt x="10882" y="6447"/>
                </a:lnTo>
                <a:lnTo>
                  <a:pt x="10829" y="6550"/>
                </a:lnTo>
                <a:lnTo>
                  <a:pt x="10846" y="6907"/>
                </a:lnTo>
                <a:lnTo>
                  <a:pt x="10867" y="7065"/>
                </a:lnTo>
                <a:lnTo>
                  <a:pt x="10947" y="7141"/>
                </a:lnTo>
                <a:lnTo>
                  <a:pt x="11027" y="7106"/>
                </a:lnTo>
                <a:lnTo>
                  <a:pt x="11143" y="6934"/>
                </a:lnTo>
                <a:lnTo>
                  <a:pt x="11180" y="7025"/>
                </a:lnTo>
                <a:lnTo>
                  <a:pt x="11223" y="7222"/>
                </a:lnTo>
                <a:lnTo>
                  <a:pt x="11271" y="7381"/>
                </a:lnTo>
                <a:lnTo>
                  <a:pt x="11286" y="7506"/>
                </a:lnTo>
                <a:lnTo>
                  <a:pt x="11356" y="7497"/>
                </a:lnTo>
                <a:lnTo>
                  <a:pt x="11388" y="7394"/>
                </a:lnTo>
                <a:lnTo>
                  <a:pt x="11457" y="7409"/>
                </a:lnTo>
                <a:lnTo>
                  <a:pt x="11489" y="7278"/>
                </a:lnTo>
                <a:lnTo>
                  <a:pt x="11511" y="7038"/>
                </a:lnTo>
                <a:lnTo>
                  <a:pt x="11569" y="7003"/>
                </a:lnTo>
                <a:lnTo>
                  <a:pt x="11622" y="6838"/>
                </a:lnTo>
                <a:lnTo>
                  <a:pt x="11569" y="6756"/>
                </a:lnTo>
                <a:lnTo>
                  <a:pt x="11526" y="6647"/>
                </a:lnTo>
                <a:lnTo>
                  <a:pt x="11569" y="6419"/>
                </a:lnTo>
                <a:lnTo>
                  <a:pt x="11680" y="6275"/>
                </a:lnTo>
                <a:lnTo>
                  <a:pt x="11772" y="6138"/>
                </a:lnTo>
                <a:lnTo>
                  <a:pt x="11760" y="6028"/>
                </a:lnTo>
                <a:lnTo>
                  <a:pt x="11818" y="5904"/>
                </a:lnTo>
                <a:lnTo>
                  <a:pt x="11919" y="5848"/>
                </a:lnTo>
                <a:lnTo>
                  <a:pt x="11999" y="5938"/>
                </a:lnTo>
                <a:lnTo>
                  <a:pt x="12004" y="6013"/>
                </a:lnTo>
                <a:lnTo>
                  <a:pt x="11968" y="6047"/>
                </a:lnTo>
                <a:lnTo>
                  <a:pt x="11835" y="6234"/>
                </a:lnTo>
                <a:lnTo>
                  <a:pt x="11782" y="6337"/>
                </a:lnTo>
                <a:lnTo>
                  <a:pt x="11755" y="6432"/>
                </a:lnTo>
                <a:lnTo>
                  <a:pt x="11782" y="6578"/>
                </a:lnTo>
                <a:lnTo>
                  <a:pt x="11772" y="6728"/>
                </a:lnTo>
                <a:lnTo>
                  <a:pt x="11830" y="6776"/>
                </a:lnTo>
                <a:lnTo>
                  <a:pt x="11861" y="6859"/>
                </a:lnTo>
                <a:lnTo>
                  <a:pt x="11958" y="6825"/>
                </a:lnTo>
                <a:lnTo>
                  <a:pt x="12057" y="6769"/>
                </a:lnTo>
                <a:lnTo>
                  <a:pt x="12164" y="6756"/>
                </a:lnTo>
                <a:lnTo>
                  <a:pt x="12224" y="6831"/>
                </a:lnTo>
                <a:lnTo>
                  <a:pt x="12159" y="6913"/>
                </a:lnTo>
                <a:lnTo>
                  <a:pt x="12101" y="6922"/>
                </a:lnTo>
                <a:lnTo>
                  <a:pt x="12037" y="6894"/>
                </a:lnTo>
                <a:lnTo>
                  <a:pt x="11963" y="6913"/>
                </a:lnTo>
                <a:lnTo>
                  <a:pt x="11888" y="6956"/>
                </a:lnTo>
                <a:lnTo>
                  <a:pt x="11893" y="7038"/>
                </a:lnTo>
                <a:lnTo>
                  <a:pt x="11931" y="7085"/>
                </a:lnTo>
                <a:lnTo>
                  <a:pt x="11951" y="7065"/>
                </a:lnTo>
                <a:lnTo>
                  <a:pt x="11946" y="7147"/>
                </a:lnTo>
                <a:lnTo>
                  <a:pt x="11936" y="7257"/>
                </a:lnTo>
                <a:lnTo>
                  <a:pt x="11888" y="7257"/>
                </a:lnTo>
                <a:lnTo>
                  <a:pt x="11840" y="7153"/>
                </a:lnTo>
                <a:lnTo>
                  <a:pt x="11787" y="7203"/>
                </a:lnTo>
                <a:lnTo>
                  <a:pt x="11760" y="7291"/>
                </a:lnTo>
                <a:lnTo>
                  <a:pt x="11760" y="7394"/>
                </a:lnTo>
                <a:lnTo>
                  <a:pt x="11772" y="7506"/>
                </a:lnTo>
                <a:lnTo>
                  <a:pt x="11692" y="7546"/>
                </a:lnTo>
                <a:lnTo>
                  <a:pt x="11680" y="7600"/>
                </a:lnTo>
                <a:lnTo>
                  <a:pt x="11622" y="7600"/>
                </a:lnTo>
                <a:lnTo>
                  <a:pt x="11617" y="7566"/>
                </a:lnTo>
                <a:lnTo>
                  <a:pt x="11559" y="7546"/>
                </a:lnTo>
                <a:lnTo>
                  <a:pt x="11484" y="7587"/>
                </a:lnTo>
                <a:lnTo>
                  <a:pt x="11393" y="7650"/>
                </a:lnTo>
                <a:lnTo>
                  <a:pt x="11356" y="7684"/>
                </a:lnTo>
                <a:lnTo>
                  <a:pt x="11329" y="7643"/>
                </a:lnTo>
                <a:lnTo>
                  <a:pt x="11266" y="7594"/>
                </a:lnTo>
                <a:lnTo>
                  <a:pt x="11233" y="7628"/>
                </a:lnTo>
                <a:lnTo>
                  <a:pt x="11175" y="7656"/>
                </a:lnTo>
                <a:lnTo>
                  <a:pt x="11175" y="7609"/>
                </a:lnTo>
                <a:lnTo>
                  <a:pt x="11117" y="7581"/>
                </a:lnTo>
                <a:lnTo>
                  <a:pt x="11117" y="7531"/>
                </a:lnTo>
                <a:lnTo>
                  <a:pt x="11100" y="7471"/>
                </a:lnTo>
                <a:lnTo>
                  <a:pt x="11143" y="7375"/>
                </a:lnTo>
                <a:lnTo>
                  <a:pt x="11160" y="7388"/>
                </a:lnTo>
                <a:lnTo>
                  <a:pt x="11175" y="7340"/>
                </a:lnTo>
                <a:lnTo>
                  <a:pt x="11143" y="7319"/>
                </a:lnTo>
                <a:lnTo>
                  <a:pt x="11138" y="7278"/>
                </a:lnTo>
                <a:lnTo>
                  <a:pt x="11153" y="7231"/>
                </a:lnTo>
                <a:lnTo>
                  <a:pt x="11153" y="7162"/>
                </a:lnTo>
                <a:lnTo>
                  <a:pt x="11107" y="7203"/>
                </a:lnTo>
                <a:lnTo>
                  <a:pt x="11085" y="7244"/>
                </a:lnTo>
                <a:lnTo>
                  <a:pt x="11032" y="7250"/>
                </a:lnTo>
                <a:lnTo>
                  <a:pt x="11015" y="7291"/>
                </a:lnTo>
                <a:lnTo>
                  <a:pt x="11005" y="7325"/>
                </a:lnTo>
                <a:lnTo>
                  <a:pt x="11005" y="7463"/>
                </a:lnTo>
                <a:lnTo>
                  <a:pt x="11027" y="7540"/>
                </a:lnTo>
                <a:lnTo>
                  <a:pt x="11032" y="7615"/>
                </a:lnTo>
                <a:lnTo>
                  <a:pt x="11047" y="7662"/>
                </a:lnTo>
                <a:lnTo>
                  <a:pt x="11010" y="7725"/>
                </a:lnTo>
                <a:lnTo>
                  <a:pt x="11000" y="7697"/>
                </a:lnTo>
                <a:lnTo>
                  <a:pt x="10952" y="7703"/>
                </a:lnTo>
                <a:lnTo>
                  <a:pt x="10940" y="7731"/>
                </a:lnTo>
                <a:lnTo>
                  <a:pt x="10894" y="7725"/>
                </a:lnTo>
                <a:lnTo>
                  <a:pt x="10814" y="7781"/>
                </a:lnTo>
                <a:lnTo>
                  <a:pt x="10761" y="7959"/>
                </a:lnTo>
                <a:lnTo>
                  <a:pt x="10728" y="7993"/>
                </a:lnTo>
                <a:lnTo>
                  <a:pt x="10681" y="8012"/>
                </a:lnTo>
                <a:lnTo>
                  <a:pt x="10628" y="8040"/>
                </a:lnTo>
                <a:lnTo>
                  <a:pt x="10611" y="8137"/>
                </a:lnTo>
                <a:lnTo>
                  <a:pt x="10473" y="8227"/>
                </a:lnTo>
                <a:lnTo>
                  <a:pt x="10420" y="8178"/>
                </a:lnTo>
                <a:lnTo>
                  <a:pt x="10435" y="8309"/>
                </a:lnTo>
                <a:lnTo>
                  <a:pt x="10340" y="8281"/>
                </a:lnTo>
                <a:lnTo>
                  <a:pt x="10266" y="8309"/>
                </a:lnTo>
                <a:lnTo>
                  <a:pt x="10271" y="8390"/>
                </a:lnTo>
                <a:lnTo>
                  <a:pt x="10362" y="8433"/>
                </a:lnTo>
                <a:lnTo>
                  <a:pt x="10404" y="8487"/>
                </a:lnTo>
                <a:lnTo>
                  <a:pt x="10462" y="8605"/>
                </a:lnTo>
                <a:lnTo>
                  <a:pt x="10452" y="8818"/>
                </a:lnTo>
                <a:lnTo>
                  <a:pt x="10420" y="8880"/>
                </a:lnTo>
                <a:lnTo>
                  <a:pt x="10324" y="8880"/>
                </a:lnTo>
                <a:lnTo>
                  <a:pt x="10276" y="8887"/>
                </a:lnTo>
                <a:lnTo>
                  <a:pt x="10212" y="8865"/>
                </a:lnTo>
                <a:lnTo>
                  <a:pt x="10133" y="8865"/>
                </a:lnTo>
                <a:lnTo>
                  <a:pt x="10063" y="8846"/>
                </a:lnTo>
                <a:lnTo>
                  <a:pt x="9978" y="8921"/>
                </a:lnTo>
                <a:lnTo>
                  <a:pt x="10000" y="8962"/>
                </a:lnTo>
                <a:lnTo>
                  <a:pt x="9995" y="9037"/>
                </a:lnTo>
                <a:lnTo>
                  <a:pt x="9995" y="9071"/>
                </a:lnTo>
                <a:lnTo>
                  <a:pt x="10005" y="9106"/>
                </a:lnTo>
                <a:lnTo>
                  <a:pt x="10005" y="9146"/>
                </a:lnTo>
                <a:lnTo>
                  <a:pt x="9995" y="9209"/>
                </a:lnTo>
                <a:lnTo>
                  <a:pt x="9990" y="9249"/>
                </a:lnTo>
                <a:lnTo>
                  <a:pt x="9968" y="9284"/>
                </a:lnTo>
                <a:lnTo>
                  <a:pt x="9963" y="9346"/>
                </a:lnTo>
                <a:lnTo>
                  <a:pt x="9978" y="9380"/>
                </a:lnTo>
                <a:lnTo>
                  <a:pt x="10005" y="9387"/>
                </a:lnTo>
                <a:lnTo>
                  <a:pt x="10010" y="9449"/>
                </a:lnTo>
                <a:lnTo>
                  <a:pt x="10000" y="9524"/>
                </a:lnTo>
                <a:lnTo>
                  <a:pt x="10031" y="9511"/>
                </a:lnTo>
                <a:lnTo>
                  <a:pt x="10063" y="9524"/>
                </a:lnTo>
                <a:lnTo>
                  <a:pt x="10084" y="9499"/>
                </a:lnTo>
                <a:lnTo>
                  <a:pt x="10138" y="9511"/>
                </a:lnTo>
                <a:lnTo>
                  <a:pt x="10154" y="9567"/>
                </a:lnTo>
                <a:lnTo>
                  <a:pt x="10171" y="9593"/>
                </a:lnTo>
                <a:lnTo>
                  <a:pt x="10149" y="9593"/>
                </a:lnTo>
                <a:lnTo>
                  <a:pt x="10133" y="9649"/>
                </a:lnTo>
                <a:lnTo>
                  <a:pt x="10096" y="9746"/>
                </a:lnTo>
                <a:lnTo>
                  <a:pt x="10053" y="9780"/>
                </a:lnTo>
                <a:lnTo>
                  <a:pt x="9995" y="9821"/>
                </a:lnTo>
                <a:lnTo>
                  <a:pt x="9956" y="9883"/>
                </a:lnTo>
                <a:lnTo>
                  <a:pt x="9951" y="9930"/>
                </a:lnTo>
                <a:lnTo>
                  <a:pt x="9930" y="10005"/>
                </a:lnTo>
                <a:lnTo>
                  <a:pt x="9946" y="10117"/>
                </a:lnTo>
                <a:lnTo>
                  <a:pt x="9898" y="10186"/>
                </a:lnTo>
                <a:lnTo>
                  <a:pt x="9867" y="10205"/>
                </a:lnTo>
                <a:lnTo>
                  <a:pt x="9818" y="10261"/>
                </a:lnTo>
                <a:lnTo>
                  <a:pt x="9765" y="10267"/>
                </a:lnTo>
                <a:lnTo>
                  <a:pt x="9734" y="10302"/>
                </a:lnTo>
                <a:lnTo>
                  <a:pt x="9697" y="10392"/>
                </a:lnTo>
                <a:lnTo>
                  <a:pt x="9659" y="10418"/>
                </a:lnTo>
                <a:lnTo>
                  <a:pt x="9637" y="10474"/>
                </a:lnTo>
                <a:lnTo>
                  <a:pt x="9637" y="10514"/>
                </a:lnTo>
                <a:lnTo>
                  <a:pt x="9622" y="10564"/>
                </a:lnTo>
                <a:lnTo>
                  <a:pt x="9601" y="10577"/>
                </a:lnTo>
                <a:lnTo>
                  <a:pt x="9569" y="10632"/>
                </a:lnTo>
                <a:lnTo>
                  <a:pt x="9548" y="10686"/>
                </a:lnTo>
                <a:lnTo>
                  <a:pt x="9553" y="10714"/>
                </a:lnTo>
                <a:lnTo>
                  <a:pt x="9531" y="10755"/>
                </a:lnTo>
                <a:lnTo>
                  <a:pt x="9511" y="10776"/>
                </a:lnTo>
                <a:lnTo>
                  <a:pt x="9504" y="10811"/>
                </a:lnTo>
                <a:lnTo>
                  <a:pt x="9504" y="10845"/>
                </a:lnTo>
                <a:lnTo>
                  <a:pt x="9538" y="10879"/>
                </a:lnTo>
                <a:lnTo>
                  <a:pt x="9553" y="10920"/>
                </a:lnTo>
                <a:lnTo>
                  <a:pt x="9548" y="10961"/>
                </a:lnTo>
                <a:lnTo>
                  <a:pt x="9553" y="11002"/>
                </a:lnTo>
                <a:lnTo>
                  <a:pt x="9558" y="11079"/>
                </a:lnTo>
                <a:lnTo>
                  <a:pt x="9553" y="11154"/>
                </a:lnTo>
                <a:lnTo>
                  <a:pt x="9538" y="11195"/>
                </a:lnTo>
                <a:lnTo>
                  <a:pt x="9543" y="11236"/>
                </a:lnTo>
                <a:lnTo>
                  <a:pt x="9526" y="11277"/>
                </a:lnTo>
                <a:lnTo>
                  <a:pt x="9499" y="11333"/>
                </a:lnTo>
                <a:lnTo>
                  <a:pt x="9473" y="11345"/>
                </a:lnTo>
                <a:lnTo>
                  <a:pt x="9499" y="11373"/>
                </a:lnTo>
                <a:lnTo>
                  <a:pt x="9526" y="11436"/>
                </a:lnTo>
                <a:lnTo>
                  <a:pt x="9521" y="11470"/>
                </a:lnTo>
                <a:lnTo>
                  <a:pt x="9531" y="11532"/>
                </a:lnTo>
                <a:lnTo>
                  <a:pt x="9538" y="11545"/>
                </a:lnTo>
                <a:lnTo>
                  <a:pt x="9553" y="11560"/>
                </a:lnTo>
                <a:lnTo>
                  <a:pt x="9553" y="11573"/>
                </a:lnTo>
                <a:lnTo>
                  <a:pt x="9569" y="11595"/>
                </a:lnTo>
                <a:lnTo>
                  <a:pt x="9596" y="11601"/>
                </a:lnTo>
                <a:lnTo>
                  <a:pt x="9627" y="11635"/>
                </a:lnTo>
                <a:lnTo>
                  <a:pt x="9644" y="11648"/>
                </a:lnTo>
                <a:lnTo>
                  <a:pt x="9654" y="11663"/>
                </a:lnTo>
                <a:lnTo>
                  <a:pt x="9659" y="11698"/>
                </a:lnTo>
                <a:lnTo>
                  <a:pt x="9676" y="11711"/>
                </a:lnTo>
                <a:lnTo>
                  <a:pt x="9690" y="11717"/>
                </a:lnTo>
                <a:lnTo>
                  <a:pt x="9712" y="11745"/>
                </a:lnTo>
                <a:lnTo>
                  <a:pt x="9739" y="11792"/>
                </a:lnTo>
                <a:lnTo>
                  <a:pt x="9744" y="11848"/>
                </a:lnTo>
                <a:lnTo>
                  <a:pt x="9755" y="11876"/>
                </a:lnTo>
                <a:lnTo>
                  <a:pt x="9787" y="11917"/>
                </a:lnTo>
                <a:lnTo>
                  <a:pt x="9830" y="11945"/>
                </a:lnTo>
                <a:lnTo>
                  <a:pt x="9845" y="11951"/>
                </a:lnTo>
                <a:lnTo>
                  <a:pt x="9883" y="11998"/>
                </a:lnTo>
                <a:lnTo>
                  <a:pt x="9930" y="12041"/>
                </a:lnTo>
                <a:lnTo>
                  <a:pt x="9983" y="12095"/>
                </a:lnTo>
                <a:lnTo>
                  <a:pt x="10043" y="12129"/>
                </a:lnTo>
                <a:lnTo>
                  <a:pt x="10058" y="12129"/>
                </a:lnTo>
                <a:lnTo>
                  <a:pt x="10069" y="12129"/>
                </a:lnTo>
                <a:lnTo>
                  <a:pt x="10128" y="12101"/>
                </a:lnTo>
                <a:lnTo>
                  <a:pt x="10169" y="12082"/>
                </a:lnTo>
                <a:lnTo>
                  <a:pt x="10239" y="12067"/>
                </a:lnTo>
                <a:lnTo>
                  <a:pt x="10276" y="12067"/>
                </a:lnTo>
                <a:lnTo>
                  <a:pt x="10319" y="12082"/>
                </a:lnTo>
                <a:lnTo>
                  <a:pt x="10345" y="12082"/>
                </a:lnTo>
                <a:lnTo>
                  <a:pt x="10399" y="12101"/>
                </a:lnTo>
                <a:lnTo>
                  <a:pt x="10452" y="12082"/>
                </a:lnTo>
                <a:lnTo>
                  <a:pt x="10483" y="12054"/>
                </a:lnTo>
                <a:lnTo>
                  <a:pt x="10575" y="12013"/>
                </a:lnTo>
                <a:lnTo>
                  <a:pt x="10621" y="11998"/>
                </a:lnTo>
                <a:lnTo>
                  <a:pt x="10670" y="11992"/>
                </a:lnTo>
                <a:lnTo>
                  <a:pt x="10723" y="11992"/>
                </a:lnTo>
                <a:lnTo>
                  <a:pt x="10766" y="11992"/>
                </a:lnTo>
                <a:lnTo>
                  <a:pt x="10807" y="12041"/>
                </a:lnTo>
                <a:lnTo>
                  <a:pt x="10829" y="12095"/>
                </a:lnTo>
                <a:lnTo>
                  <a:pt x="10861" y="12144"/>
                </a:lnTo>
                <a:lnTo>
                  <a:pt x="10909" y="12144"/>
                </a:lnTo>
                <a:lnTo>
                  <a:pt x="10930" y="12129"/>
                </a:lnTo>
                <a:lnTo>
                  <a:pt x="10952" y="12136"/>
                </a:lnTo>
                <a:lnTo>
                  <a:pt x="11010" y="12110"/>
                </a:lnTo>
                <a:lnTo>
                  <a:pt x="11010" y="12129"/>
                </a:lnTo>
                <a:lnTo>
                  <a:pt x="11027" y="12144"/>
                </a:lnTo>
                <a:lnTo>
                  <a:pt x="11037" y="12179"/>
                </a:lnTo>
                <a:lnTo>
                  <a:pt x="11063" y="12192"/>
                </a:lnTo>
                <a:lnTo>
                  <a:pt x="11085" y="12239"/>
                </a:lnTo>
                <a:lnTo>
                  <a:pt x="11073" y="12301"/>
                </a:lnTo>
                <a:lnTo>
                  <a:pt x="11053" y="12385"/>
                </a:lnTo>
                <a:lnTo>
                  <a:pt x="11063" y="12398"/>
                </a:lnTo>
                <a:lnTo>
                  <a:pt x="11053" y="12454"/>
                </a:lnTo>
                <a:lnTo>
                  <a:pt x="11037" y="12507"/>
                </a:lnTo>
                <a:lnTo>
                  <a:pt x="11027" y="12529"/>
                </a:lnTo>
                <a:lnTo>
                  <a:pt x="11027" y="12557"/>
                </a:lnTo>
                <a:lnTo>
                  <a:pt x="11063" y="12632"/>
                </a:lnTo>
                <a:lnTo>
                  <a:pt x="11100" y="12694"/>
                </a:lnTo>
                <a:lnTo>
                  <a:pt x="11160" y="12769"/>
                </a:lnTo>
                <a:lnTo>
                  <a:pt x="11206" y="12851"/>
                </a:lnTo>
                <a:lnTo>
                  <a:pt x="11223" y="12907"/>
                </a:lnTo>
                <a:lnTo>
                  <a:pt x="11233" y="12926"/>
                </a:lnTo>
                <a:lnTo>
                  <a:pt x="11228" y="12941"/>
                </a:lnTo>
                <a:lnTo>
                  <a:pt x="11255" y="12988"/>
                </a:lnTo>
                <a:lnTo>
                  <a:pt x="11266" y="13038"/>
                </a:lnTo>
                <a:lnTo>
                  <a:pt x="11281" y="13113"/>
                </a:lnTo>
                <a:lnTo>
                  <a:pt x="11266" y="13141"/>
                </a:lnTo>
                <a:lnTo>
                  <a:pt x="11260" y="13154"/>
                </a:lnTo>
                <a:lnTo>
                  <a:pt x="11276" y="13201"/>
                </a:lnTo>
                <a:lnTo>
                  <a:pt x="11293" y="13250"/>
                </a:lnTo>
                <a:lnTo>
                  <a:pt x="11308" y="13278"/>
                </a:lnTo>
                <a:lnTo>
                  <a:pt x="11313" y="13319"/>
                </a:lnTo>
                <a:lnTo>
                  <a:pt x="11308" y="13373"/>
                </a:lnTo>
                <a:lnTo>
                  <a:pt x="11286" y="13407"/>
                </a:lnTo>
                <a:lnTo>
                  <a:pt x="11255" y="13457"/>
                </a:lnTo>
                <a:lnTo>
                  <a:pt x="11240" y="13491"/>
                </a:lnTo>
                <a:lnTo>
                  <a:pt x="11218" y="13560"/>
                </a:lnTo>
                <a:lnTo>
                  <a:pt x="11213" y="13594"/>
                </a:lnTo>
                <a:lnTo>
                  <a:pt x="11191" y="13663"/>
                </a:lnTo>
                <a:lnTo>
                  <a:pt x="11180" y="13731"/>
                </a:lnTo>
                <a:lnTo>
                  <a:pt x="11186" y="13779"/>
                </a:lnTo>
                <a:lnTo>
                  <a:pt x="11191" y="13841"/>
                </a:lnTo>
                <a:lnTo>
                  <a:pt x="11240" y="13916"/>
                </a:lnTo>
                <a:lnTo>
                  <a:pt x="11250" y="13965"/>
                </a:lnTo>
                <a:lnTo>
                  <a:pt x="11281" y="14060"/>
                </a:lnTo>
                <a:lnTo>
                  <a:pt x="11313" y="14129"/>
                </a:lnTo>
                <a:lnTo>
                  <a:pt x="11334" y="14163"/>
                </a:lnTo>
                <a:lnTo>
                  <a:pt x="11339" y="14206"/>
                </a:lnTo>
                <a:lnTo>
                  <a:pt x="11339" y="14300"/>
                </a:lnTo>
                <a:lnTo>
                  <a:pt x="11361" y="14425"/>
                </a:lnTo>
                <a:lnTo>
                  <a:pt x="11378" y="14487"/>
                </a:lnTo>
                <a:lnTo>
                  <a:pt x="11388" y="14569"/>
                </a:lnTo>
                <a:lnTo>
                  <a:pt x="11409" y="14631"/>
                </a:lnTo>
                <a:lnTo>
                  <a:pt x="11452" y="14693"/>
                </a:lnTo>
                <a:lnTo>
                  <a:pt x="11494" y="14803"/>
                </a:lnTo>
                <a:lnTo>
                  <a:pt x="11526" y="14878"/>
                </a:lnTo>
                <a:lnTo>
                  <a:pt x="11564" y="14962"/>
                </a:lnTo>
                <a:lnTo>
                  <a:pt x="11564" y="15031"/>
                </a:lnTo>
                <a:lnTo>
                  <a:pt x="11542" y="15044"/>
                </a:lnTo>
                <a:lnTo>
                  <a:pt x="11564" y="15106"/>
                </a:lnTo>
                <a:lnTo>
                  <a:pt x="11564" y="15160"/>
                </a:lnTo>
                <a:lnTo>
                  <a:pt x="11569" y="15187"/>
                </a:lnTo>
                <a:lnTo>
                  <a:pt x="11574" y="15175"/>
                </a:lnTo>
                <a:lnTo>
                  <a:pt x="11600" y="15215"/>
                </a:lnTo>
                <a:lnTo>
                  <a:pt x="11622" y="15215"/>
                </a:lnTo>
                <a:lnTo>
                  <a:pt x="11649" y="15250"/>
                </a:lnTo>
                <a:lnTo>
                  <a:pt x="11675" y="15250"/>
                </a:lnTo>
                <a:lnTo>
                  <a:pt x="11712" y="15215"/>
                </a:lnTo>
                <a:lnTo>
                  <a:pt x="11760" y="15202"/>
                </a:lnTo>
                <a:lnTo>
                  <a:pt x="11818" y="15168"/>
                </a:lnTo>
                <a:lnTo>
                  <a:pt x="11845" y="15175"/>
                </a:lnTo>
                <a:lnTo>
                  <a:pt x="11883" y="15160"/>
                </a:lnTo>
                <a:lnTo>
                  <a:pt x="11946" y="15181"/>
                </a:lnTo>
                <a:lnTo>
                  <a:pt x="11973" y="15160"/>
                </a:lnTo>
                <a:lnTo>
                  <a:pt x="12011" y="15175"/>
                </a:lnTo>
                <a:lnTo>
                  <a:pt x="12016" y="15147"/>
                </a:lnTo>
                <a:lnTo>
                  <a:pt x="12047" y="15140"/>
                </a:lnTo>
                <a:lnTo>
                  <a:pt x="12106" y="15106"/>
                </a:lnTo>
                <a:lnTo>
                  <a:pt x="12149" y="15065"/>
                </a:lnTo>
                <a:lnTo>
                  <a:pt x="12190" y="15009"/>
                </a:lnTo>
                <a:lnTo>
                  <a:pt x="12255" y="14919"/>
                </a:lnTo>
                <a:lnTo>
                  <a:pt x="12287" y="14859"/>
                </a:lnTo>
                <a:lnTo>
                  <a:pt x="12303" y="14816"/>
                </a:lnTo>
                <a:lnTo>
                  <a:pt x="12330" y="14775"/>
                </a:lnTo>
                <a:lnTo>
                  <a:pt x="12340" y="14762"/>
                </a:lnTo>
                <a:lnTo>
                  <a:pt x="12377" y="14721"/>
                </a:lnTo>
                <a:lnTo>
                  <a:pt x="12393" y="14678"/>
                </a:lnTo>
                <a:lnTo>
                  <a:pt x="12398" y="14610"/>
                </a:lnTo>
                <a:lnTo>
                  <a:pt x="12415" y="14550"/>
                </a:lnTo>
                <a:lnTo>
                  <a:pt x="12420" y="14507"/>
                </a:lnTo>
                <a:lnTo>
                  <a:pt x="12403" y="14500"/>
                </a:lnTo>
                <a:lnTo>
                  <a:pt x="12398" y="14466"/>
                </a:lnTo>
                <a:lnTo>
                  <a:pt x="12425" y="14438"/>
                </a:lnTo>
                <a:lnTo>
                  <a:pt x="12495" y="14391"/>
                </a:lnTo>
                <a:lnTo>
                  <a:pt x="12543" y="14363"/>
                </a:lnTo>
                <a:lnTo>
                  <a:pt x="12569" y="14335"/>
                </a:lnTo>
                <a:lnTo>
                  <a:pt x="12579" y="14300"/>
                </a:lnTo>
                <a:lnTo>
                  <a:pt x="12563" y="14288"/>
                </a:lnTo>
                <a:lnTo>
                  <a:pt x="12574" y="14247"/>
                </a:lnTo>
                <a:lnTo>
                  <a:pt x="12574" y="14163"/>
                </a:lnTo>
                <a:lnTo>
                  <a:pt x="12563" y="14172"/>
                </a:lnTo>
                <a:lnTo>
                  <a:pt x="12563" y="14144"/>
                </a:lnTo>
                <a:lnTo>
                  <a:pt x="12553" y="14094"/>
                </a:lnTo>
                <a:lnTo>
                  <a:pt x="12526" y="14034"/>
                </a:lnTo>
                <a:lnTo>
                  <a:pt x="12531" y="13978"/>
                </a:lnTo>
                <a:lnTo>
                  <a:pt x="12558" y="13957"/>
                </a:lnTo>
                <a:lnTo>
                  <a:pt x="12601" y="13903"/>
                </a:lnTo>
                <a:lnTo>
                  <a:pt x="12623" y="13888"/>
                </a:lnTo>
                <a:lnTo>
                  <a:pt x="12686" y="13807"/>
                </a:lnTo>
                <a:lnTo>
                  <a:pt x="12756" y="13772"/>
                </a:lnTo>
                <a:lnTo>
                  <a:pt x="12809" y="13744"/>
                </a:lnTo>
                <a:lnTo>
                  <a:pt x="12845" y="13697"/>
                </a:lnTo>
                <a:lnTo>
                  <a:pt x="12867" y="13641"/>
                </a:lnTo>
                <a:lnTo>
                  <a:pt x="12882" y="13588"/>
                </a:lnTo>
                <a:lnTo>
                  <a:pt x="12872" y="13545"/>
                </a:lnTo>
                <a:lnTo>
                  <a:pt x="12872" y="13422"/>
                </a:lnTo>
                <a:lnTo>
                  <a:pt x="12867" y="13353"/>
                </a:lnTo>
                <a:lnTo>
                  <a:pt x="12867" y="13278"/>
                </a:lnTo>
                <a:lnTo>
                  <a:pt x="12855" y="13244"/>
                </a:lnTo>
                <a:lnTo>
                  <a:pt x="12835" y="13229"/>
                </a:lnTo>
                <a:lnTo>
                  <a:pt x="12809" y="13154"/>
                </a:lnTo>
                <a:lnTo>
                  <a:pt x="12787" y="13106"/>
                </a:lnTo>
                <a:lnTo>
                  <a:pt x="12792" y="13072"/>
                </a:lnTo>
                <a:lnTo>
                  <a:pt x="12787" y="13051"/>
                </a:lnTo>
                <a:lnTo>
                  <a:pt x="12802" y="13003"/>
                </a:lnTo>
                <a:lnTo>
                  <a:pt x="12802" y="12982"/>
                </a:lnTo>
                <a:lnTo>
                  <a:pt x="12766" y="12954"/>
                </a:lnTo>
                <a:lnTo>
                  <a:pt x="12761" y="12913"/>
                </a:lnTo>
                <a:lnTo>
                  <a:pt x="12787" y="12823"/>
                </a:lnTo>
                <a:lnTo>
                  <a:pt x="12809" y="12797"/>
                </a:lnTo>
                <a:lnTo>
                  <a:pt x="12819" y="12748"/>
                </a:lnTo>
                <a:lnTo>
                  <a:pt x="12840" y="12720"/>
                </a:lnTo>
                <a:lnTo>
                  <a:pt x="12850" y="12666"/>
                </a:lnTo>
                <a:lnTo>
                  <a:pt x="12872" y="12660"/>
                </a:lnTo>
                <a:lnTo>
                  <a:pt x="12889" y="12625"/>
                </a:lnTo>
                <a:lnTo>
                  <a:pt x="12930" y="12597"/>
                </a:lnTo>
                <a:lnTo>
                  <a:pt x="12942" y="12576"/>
                </a:lnTo>
                <a:lnTo>
                  <a:pt x="12957" y="12535"/>
                </a:lnTo>
                <a:lnTo>
                  <a:pt x="13022" y="12445"/>
                </a:lnTo>
                <a:lnTo>
                  <a:pt x="13075" y="12391"/>
                </a:lnTo>
                <a:lnTo>
                  <a:pt x="13159" y="12316"/>
                </a:lnTo>
                <a:lnTo>
                  <a:pt x="13218" y="12254"/>
                </a:lnTo>
                <a:lnTo>
                  <a:pt x="13287" y="12151"/>
                </a:lnTo>
                <a:lnTo>
                  <a:pt x="13334" y="12067"/>
                </a:lnTo>
                <a:lnTo>
                  <a:pt x="13382" y="11958"/>
                </a:lnTo>
                <a:lnTo>
                  <a:pt x="13420" y="11861"/>
                </a:lnTo>
                <a:lnTo>
                  <a:pt x="13447" y="11779"/>
                </a:lnTo>
                <a:lnTo>
                  <a:pt x="13462" y="11698"/>
                </a:lnTo>
                <a:lnTo>
                  <a:pt x="13474" y="11670"/>
                </a:lnTo>
                <a:lnTo>
                  <a:pt x="13474" y="11629"/>
                </a:lnTo>
                <a:lnTo>
                  <a:pt x="13479" y="11586"/>
                </a:lnTo>
                <a:lnTo>
                  <a:pt x="13479" y="11567"/>
                </a:lnTo>
                <a:lnTo>
                  <a:pt x="13457" y="11567"/>
                </a:lnTo>
                <a:lnTo>
                  <a:pt x="13430" y="11595"/>
                </a:lnTo>
                <a:lnTo>
                  <a:pt x="13399" y="11601"/>
                </a:lnTo>
                <a:lnTo>
                  <a:pt x="13372" y="11614"/>
                </a:lnTo>
                <a:lnTo>
                  <a:pt x="13351" y="11614"/>
                </a:lnTo>
                <a:lnTo>
                  <a:pt x="13319" y="11614"/>
                </a:lnTo>
                <a:lnTo>
                  <a:pt x="13297" y="11629"/>
                </a:lnTo>
                <a:lnTo>
                  <a:pt x="13271" y="11635"/>
                </a:lnTo>
                <a:lnTo>
                  <a:pt x="13218" y="11655"/>
                </a:lnTo>
                <a:lnTo>
                  <a:pt x="13154" y="11663"/>
                </a:lnTo>
                <a:lnTo>
                  <a:pt x="13101" y="11683"/>
                </a:lnTo>
                <a:lnTo>
                  <a:pt x="13075" y="11683"/>
                </a:lnTo>
                <a:lnTo>
                  <a:pt x="13048" y="11648"/>
                </a:lnTo>
                <a:lnTo>
                  <a:pt x="13036" y="11614"/>
                </a:lnTo>
                <a:lnTo>
                  <a:pt x="13015" y="11601"/>
                </a:lnTo>
                <a:lnTo>
                  <a:pt x="12988" y="11580"/>
                </a:lnTo>
                <a:lnTo>
                  <a:pt x="13022" y="11560"/>
                </a:lnTo>
                <a:lnTo>
                  <a:pt x="13022" y="11526"/>
                </a:lnTo>
                <a:lnTo>
                  <a:pt x="13005" y="11504"/>
                </a:lnTo>
                <a:lnTo>
                  <a:pt x="12978" y="11483"/>
                </a:lnTo>
                <a:lnTo>
                  <a:pt x="12962" y="11457"/>
                </a:lnTo>
                <a:lnTo>
                  <a:pt x="12930" y="11414"/>
                </a:lnTo>
                <a:lnTo>
                  <a:pt x="12898" y="11373"/>
                </a:lnTo>
                <a:lnTo>
                  <a:pt x="12819" y="11298"/>
                </a:lnTo>
                <a:lnTo>
                  <a:pt x="12787" y="11257"/>
                </a:lnTo>
                <a:lnTo>
                  <a:pt x="12771" y="11189"/>
                </a:lnTo>
                <a:lnTo>
                  <a:pt x="12739" y="11099"/>
                </a:lnTo>
                <a:lnTo>
                  <a:pt x="12707" y="11071"/>
                </a:lnTo>
                <a:lnTo>
                  <a:pt x="12686" y="11051"/>
                </a:lnTo>
                <a:lnTo>
                  <a:pt x="12664" y="10955"/>
                </a:lnTo>
                <a:lnTo>
                  <a:pt x="12654" y="10873"/>
                </a:lnTo>
                <a:lnTo>
                  <a:pt x="12664" y="10858"/>
                </a:lnTo>
                <a:lnTo>
                  <a:pt x="12643" y="10776"/>
                </a:lnTo>
                <a:lnTo>
                  <a:pt x="12633" y="10761"/>
                </a:lnTo>
                <a:lnTo>
                  <a:pt x="12563" y="10686"/>
                </a:lnTo>
                <a:lnTo>
                  <a:pt x="12563" y="10632"/>
                </a:lnTo>
                <a:lnTo>
                  <a:pt x="12574" y="10617"/>
                </a:lnTo>
                <a:lnTo>
                  <a:pt x="12521" y="10529"/>
                </a:lnTo>
                <a:lnTo>
                  <a:pt x="12500" y="10480"/>
                </a:lnTo>
                <a:lnTo>
                  <a:pt x="12478" y="10433"/>
                </a:lnTo>
                <a:lnTo>
                  <a:pt x="12436" y="10302"/>
                </a:lnTo>
                <a:lnTo>
                  <a:pt x="12398" y="10220"/>
                </a:lnTo>
                <a:lnTo>
                  <a:pt x="12372" y="10130"/>
                </a:lnTo>
                <a:lnTo>
                  <a:pt x="12377" y="10124"/>
                </a:lnTo>
                <a:lnTo>
                  <a:pt x="12420" y="10246"/>
                </a:lnTo>
                <a:lnTo>
                  <a:pt x="12446" y="10289"/>
                </a:lnTo>
                <a:lnTo>
                  <a:pt x="12468" y="10315"/>
                </a:lnTo>
                <a:lnTo>
                  <a:pt x="12483" y="10302"/>
                </a:lnTo>
                <a:lnTo>
                  <a:pt x="12500" y="10261"/>
                </a:lnTo>
                <a:lnTo>
                  <a:pt x="12510" y="10199"/>
                </a:lnTo>
                <a:lnTo>
                  <a:pt x="12526" y="10164"/>
                </a:lnTo>
                <a:lnTo>
                  <a:pt x="12526" y="10177"/>
                </a:lnTo>
                <a:lnTo>
                  <a:pt x="12521" y="10212"/>
                </a:lnTo>
                <a:lnTo>
                  <a:pt x="12521" y="10239"/>
                </a:lnTo>
                <a:lnTo>
                  <a:pt x="12510" y="10289"/>
                </a:lnTo>
                <a:lnTo>
                  <a:pt x="12536" y="10289"/>
                </a:lnTo>
                <a:lnTo>
                  <a:pt x="12569" y="10343"/>
                </a:lnTo>
                <a:lnTo>
                  <a:pt x="12606" y="10411"/>
                </a:lnTo>
                <a:lnTo>
                  <a:pt x="12628" y="10474"/>
                </a:lnTo>
                <a:lnTo>
                  <a:pt x="12643" y="10495"/>
                </a:lnTo>
                <a:lnTo>
                  <a:pt x="12659" y="10536"/>
                </a:lnTo>
                <a:lnTo>
                  <a:pt x="12654" y="10555"/>
                </a:lnTo>
                <a:lnTo>
                  <a:pt x="12676" y="10605"/>
                </a:lnTo>
                <a:lnTo>
                  <a:pt x="12707" y="10617"/>
                </a:lnTo>
                <a:lnTo>
                  <a:pt x="12734" y="10652"/>
                </a:lnTo>
                <a:lnTo>
                  <a:pt x="12766" y="10742"/>
                </a:lnTo>
                <a:lnTo>
                  <a:pt x="12766" y="10789"/>
                </a:lnTo>
                <a:lnTo>
                  <a:pt x="12771" y="10845"/>
                </a:lnTo>
                <a:lnTo>
                  <a:pt x="12809" y="10920"/>
                </a:lnTo>
                <a:lnTo>
                  <a:pt x="12835" y="10933"/>
                </a:lnTo>
                <a:lnTo>
                  <a:pt x="12877" y="10989"/>
                </a:lnTo>
                <a:lnTo>
                  <a:pt x="12894" y="11051"/>
                </a:lnTo>
                <a:lnTo>
                  <a:pt x="12925" y="11120"/>
                </a:lnTo>
                <a:lnTo>
                  <a:pt x="12957" y="11148"/>
                </a:lnTo>
                <a:lnTo>
                  <a:pt x="12962" y="11182"/>
                </a:lnTo>
                <a:lnTo>
                  <a:pt x="12978" y="11202"/>
                </a:lnTo>
                <a:lnTo>
                  <a:pt x="12983" y="11236"/>
                </a:lnTo>
                <a:lnTo>
                  <a:pt x="12983" y="11270"/>
                </a:lnTo>
                <a:lnTo>
                  <a:pt x="12978" y="11285"/>
                </a:lnTo>
                <a:lnTo>
                  <a:pt x="12983" y="11320"/>
                </a:lnTo>
                <a:lnTo>
                  <a:pt x="12973" y="11326"/>
                </a:lnTo>
                <a:lnTo>
                  <a:pt x="12988" y="11361"/>
                </a:lnTo>
                <a:lnTo>
                  <a:pt x="13000" y="11414"/>
                </a:lnTo>
                <a:lnTo>
                  <a:pt x="13010" y="11436"/>
                </a:lnTo>
                <a:lnTo>
                  <a:pt x="13010" y="11476"/>
                </a:lnTo>
                <a:lnTo>
                  <a:pt x="13026" y="11526"/>
                </a:lnTo>
                <a:lnTo>
                  <a:pt x="13068" y="11532"/>
                </a:lnTo>
                <a:lnTo>
                  <a:pt x="13090" y="11517"/>
                </a:lnTo>
                <a:lnTo>
                  <a:pt x="13116" y="11517"/>
                </a:lnTo>
                <a:lnTo>
                  <a:pt x="13128" y="11498"/>
                </a:lnTo>
                <a:lnTo>
                  <a:pt x="13143" y="11492"/>
                </a:lnTo>
                <a:lnTo>
                  <a:pt x="13154" y="11470"/>
                </a:lnTo>
                <a:lnTo>
                  <a:pt x="13169" y="11464"/>
                </a:lnTo>
                <a:lnTo>
                  <a:pt x="13218" y="11457"/>
                </a:lnTo>
                <a:lnTo>
                  <a:pt x="13254" y="11442"/>
                </a:lnTo>
                <a:lnTo>
                  <a:pt x="13287" y="11408"/>
                </a:lnTo>
                <a:lnTo>
                  <a:pt x="13302" y="11414"/>
                </a:lnTo>
                <a:lnTo>
                  <a:pt x="13329" y="11408"/>
                </a:lnTo>
                <a:lnTo>
                  <a:pt x="13382" y="11354"/>
                </a:lnTo>
                <a:lnTo>
                  <a:pt x="13479" y="11320"/>
                </a:lnTo>
                <a:lnTo>
                  <a:pt x="13537" y="11285"/>
                </a:lnTo>
                <a:lnTo>
                  <a:pt x="13537" y="11257"/>
                </a:lnTo>
                <a:lnTo>
                  <a:pt x="13547" y="11223"/>
                </a:lnTo>
                <a:lnTo>
                  <a:pt x="13590" y="11202"/>
                </a:lnTo>
                <a:lnTo>
                  <a:pt x="13617" y="11195"/>
                </a:lnTo>
                <a:lnTo>
                  <a:pt x="13653" y="11167"/>
                </a:lnTo>
                <a:lnTo>
                  <a:pt x="13686" y="11174"/>
                </a:lnTo>
                <a:lnTo>
                  <a:pt x="13713" y="11154"/>
                </a:lnTo>
                <a:lnTo>
                  <a:pt x="13713" y="11120"/>
                </a:lnTo>
                <a:lnTo>
                  <a:pt x="13733" y="11099"/>
                </a:lnTo>
                <a:lnTo>
                  <a:pt x="13771" y="11099"/>
                </a:lnTo>
                <a:lnTo>
                  <a:pt x="13786" y="11086"/>
                </a:lnTo>
                <a:lnTo>
                  <a:pt x="13793" y="11045"/>
                </a:lnTo>
                <a:lnTo>
                  <a:pt x="13829" y="11017"/>
                </a:lnTo>
                <a:lnTo>
                  <a:pt x="13856" y="11017"/>
                </a:lnTo>
                <a:lnTo>
                  <a:pt x="13861" y="11010"/>
                </a:lnTo>
                <a:lnTo>
                  <a:pt x="13856" y="10955"/>
                </a:lnTo>
                <a:lnTo>
                  <a:pt x="13866" y="10914"/>
                </a:lnTo>
                <a:lnTo>
                  <a:pt x="13878" y="10892"/>
                </a:lnTo>
                <a:lnTo>
                  <a:pt x="13904" y="10899"/>
                </a:lnTo>
                <a:lnTo>
                  <a:pt x="13926" y="10845"/>
                </a:lnTo>
                <a:lnTo>
                  <a:pt x="13952" y="10817"/>
                </a:lnTo>
                <a:lnTo>
                  <a:pt x="13962" y="10796"/>
                </a:lnTo>
                <a:lnTo>
                  <a:pt x="13984" y="10748"/>
                </a:lnTo>
                <a:lnTo>
                  <a:pt x="13984" y="10727"/>
                </a:lnTo>
                <a:lnTo>
                  <a:pt x="13962" y="10721"/>
                </a:lnTo>
                <a:lnTo>
                  <a:pt x="13946" y="10693"/>
                </a:lnTo>
                <a:lnTo>
                  <a:pt x="13919" y="10645"/>
                </a:lnTo>
                <a:lnTo>
                  <a:pt x="13887" y="10632"/>
                </a:lnTo>
                <a:lnTo>
                  <a:pt x="13846" y="10617"/>
                </a:lnTo>
                <a:lnTo>
                  <a:pt x="13813" y="10590"/>
                </a:lnTo>
                <a:lnTo>
                  <a:pt x="13786" y="10536"/>
                </a:lnTo>
                <a:lnTo>
                  <a:pt x="13781" y="10467"/>
                </a:lnTo>
                <a:lnTo>
                  <a:pt x="13786" y="10452"/>
                </a:lnTo>
                <a:lnTo>
                  <a:pt x="13793" y="10418"/>
                </a:lnTo>
                <a:lnTo>
                  <a:pt x="13786" y="10411"/>
                </a:lnTo>
                <a:lnTo>
                  <a:pt x="13771" y="10439"/>
                </a:lnTo>
                <a:lnTo>
                  <a:pt x="13733" y="10486"/>
                </a:lnTo>
                <a:lnTo>
                  <a:pt x="13691" y="10542"/>
                </a:lnTo>
                <a:lnTo>
                  <a:pt x="13648" y="10598"/>
                </a:lnTo>
                <a:lnTo>
                  <a:pt x="13612" y="10598"/>
                </a:lnTo>
                <a:lnTo>
                  <a:pt x="13563" y="10598"/>
                </a:lnTo>
                <a:lnTo>
                  <a:pt x="13515" y="10611"/>
                </a:lnTo>
                <a:lnTo>
                  <a:pt x="13515" y="10590"/>
                </a:lnTo>
                <a:lnTo>
                  <a:pt x="13505" y="10598"/>
                </a:lnTo>
                <a:lnTo>
                  <a:pt x="13494" y="10564"/>
                </a:lnTo>
                <a:lnTo>
                  <a:pt x="13505" y="10514"/>
                </a:lnTo>
                <a:lnTo>
                  <a:pt x="13505" y="10467"/>
                </a:lnTo>
                <a:lnTo>
                  <a:pt x="13489" y="10439"/>
                </a:lnTo>
                <a:lnTo>
                  <a:pt x="13474" y="10446"/>
                </a:lnTo>
                <a:lnTo>
                  <a:pt x="13457" y="10486"/>
                </a:lnTo>
                <a:lnTo>
                  <a:pt x="13462" y="10549"/>
                </a:lnTo>
                <a:lnTo>
                  <a:pt x="13452" y="10529"/>
                </a:lnTo>
                <a:lnTo>
                  <a:pt x="13447" y="10501"/>
                </a:lnTo>
                <a:lnTo>
                  <a:pt x="13430" y="10480"/>
                </a:lnTo>
                <a:lnTo>
                  <a:pt x="13425" y="10452"/>
                </a:lnTo>
                <a:lnTo>
                  <a:pt x="13430" y="10426"/>
                </a:lnTo>
                <a:lnTo>
                  <a:pt x="13425" y="10392"/>
                </a:lnTo>
                <a:lnTo>
                  <a:pt x="13387" y="10358"/>
                </a:lnTo>
                <a:lnTo>
                  <a:pt x="13377" y="10330"/>
                </a:lnTo>
                <a:lnTo>
                  <a:pt x="13351" y="10308"/>
                </a:lnTo>
                <a:lnTo>
                  <a:pt x="13329" y="10233"/>
                </a:lnTo>
                <a:lnTo>
                  <a:pt x="13307" y="10171"/>
                </a:lnTo>
                <a:lnTo>
                  <a:pt x="13314" y="10151"/>
                </a:lnTo>
                <a:lnTo>
                  <a:pt x="13302" y="10108"/>
                </a:lnTo>
                <a:lnTo>
                  <a:pt x="13341" y="10117"/>
                </a:lnTo>
                <a:lnTo>
                  <a:pt x="13361" y="10083"/>
                </a:lnTo>
                <a:lnTo>
                  <a:pt x="13399" y="10108"/>
                </a:lnTo>
                <a:lnTo>
                  <a:pt x="13430" y="10096"/>
                </a:lnTo>
                <a:lnTo>
                  <a:pt x="13479" y="10220"/>
                </a:lnTo>
                <a:lnTo>
                  <a:pt x="13515" y="10302"/>
                </a:lnTo>
                <a:lnTo>
                  <a:pt x="13573" y="10330"/>
                </a:lnTo>
                <a:lnTo>
                  <a:pt x="13633" y="10392"/>
                </a:lnTo>
                <a:lnTo>
                  <a:pt x="13701" y="10418"/>
                </a:lnTo>
                <a:lnTo>
                  <a:pt x="13760" y="10377"/>
                </a:lnTo>
                <a:lnTo>
                  <a:pt x="13803" y="10364"/>
                </a:lnTo>
                <a:lnTo>
                  <a:pt x="13829" y="10377"/>
                </a:lnTo>
                <a:lnTo>
                  <a:pt x="13856" y="10480"/>
                </a:lnTo>
                <a:lnTo>
                  <a:pt x="13919" y="10495"/>
                </a:lnTo>
                <a:lnTo>
                  <a:pt x="13984" y="10514"/>
                </a:lnTo>
                <a:lnTo>
                  <a:pt x="14095" y="10542"/>
                </a:lnTo>
                <a:lnTo>
                  <a:pt x="14175" y="10529"/>
                </a:lnTo>
                <a:lnTo>
                  <a:pt x="14271" y="10529"/>
                </a:lnTo>
                <a:lnTo>
                  <a:pt x="14378" y="10514"/>
                </a:lnTo>
                <a:lnTo>
                  <a:pt x="14419" y="10577"/>
                </a:lnTo>
                <a:lnTo>
                  <a:pt x="14436" y="10639"/>
                </a:lnTo>
                <a:lnTo>
                  <a:pt x="14478" y="10658"/>
                </a:lnTo>
                <a:lnTo>
                  <a:pt x="14547" y="10727"/>
                </a:lnTo>
                <a:lnTo>
                  <a:pt x="14564" y="10761"/>
                </a:lnTo>
                <a:lnTo>
                  <a:pt x="14537" y="10789"/>
                </a:lnTo>
                <a:lnTo>
                  <a:pt x="14611" y="10886"/>
                </a:lnTo>
                <a:lnTo>
                  <a:pt x="14654" y="10892"/>
                </a:lnTo>
                <a:lnTo>
                  <a:pt x="14739" y="10845"/>
                </a:lnTo>
                <a:lnTo>
                  <a:pt x="14750" y="10920"/>
                </a:lnTo>
                <a:lnTo>
                  <a:pt x="14750" y="11017"/>
                </a:lnTo>
                <a:lnTo>
                  <a:pt x="14765" y="11120"/>
                </a:lnTo>
                <a:lnTo>
                  <a:pt x="14792" y="11270"/>
                </a:lnTo>
                <a:lnTo>
                  <a:pt x="14845" y="11380"/>
                </a:lnTo>
                <a:lnTo>
                  <a:pt x="14857" y="11429"/>
                </a:lnTo>
                <a:lnTo>
                  <a:pt x="14872" y="11526"/>
                </a:lnTo>
                <a:lnTo>
                  <a:pt x="14903" y="11601"/>
                </a:lnTo>
                <a:lnTo>
                  <a:pt x="14925" y="11635"/>
                </a:lnTo>
                <a:lnTo>
                  <a:pt x="14946" y="11711"/>
                </a:lnTo>
                <a:lnTo>
                  <a:pt x="14973" y="11814"/>
                </a:lnTo>
                <a:lnTo>
                  <a:pt x="15026" y="11882"/>
                </a:lnTo>
                <a:lnTo>
                  <a:pt x="15048" y="11861"/>
                </a:lnTo>
                <a:lnTo>
                  <a:pt x="15069" y="11814"/>
                </a:lnTo>
                <a:lnTo>
                  <a:pt x="15122" y="11792"/>
                </a:lnTo>
                <a:lnTo>
                  <a:pt x="15106" y="11766"/>
                </a:lnTo>
                <a:lnTo>
                  <a:pt x="15132" y="11711"/>
                </a:lnTo>
                <a:lnTo>
                  <a:pt x="15164" y="11704"/>
                </a:lnTo>
                <a:lnTo>
                  <a:pt x="15164" y="11573"/>
                </a:lnTo>
                <a:lnTo>
                  <a:pt x="15191" y="11498"/>
                </a:lnTo>
                <a:lnTo>
                  <a:pt x="15186" y="11436"/>
                </a:lnTo>
                <a:lnTo>
                  <a:pt x="15176" y="11333"/>
                </a:lnTo>
                <a:lnTo>
                  <a:pt x="15191" y="11270"/>
                </a:lnTo>
                <a:lnTo>
                  <a:pt x="15217" y="11264"/>
                </a:lnTo>
                <a:lnTo>
                  <a:pt x="15270" y="11236"/>
                </a:lnTo>
                <a:lnTo>
                  <a:pt x="15297" y="11217"/>
                </a:lnTo>
                <a:lnTo>
                  <a:pt x="15297" y="11182"/>
                </a:lnTo>
                <a:lnTo>
                  <a:pt x="15355" y="11133"/>
                </a:lnTo>
                <a:lnTo>
                  <a:pt x="15398" y="11086"/>
                </a:lnTo>
                <a:lnTo>
                  <a:pt x="15462" y="10989"/>
                </a:lnTo>
                <a:lnTo>
                  <a:pt x="15548" y="10933"/>
                </a:lnTo>
                <a:lnTo>
                  <a:pt x="15580" y="10886"/>
                </a:lnTo>
                <a:lnTo>
                  <a:pt x="15575" y="10824"/>
                </a:lnTo>
                <a:lnTo>
                  <a:pt x="15648" y="10811"/>
                </a:lnTo>
                <a:lnTo>
                  <a:pt x="15686" y="10811"/>
                </a:lnTo>
                <a:lnTo>
                  <a:pt x="15696" y="10783"/>
                </a:lnTo>
                <a:lnTo>
                  <a:pt x="15718" y="10789"/>
                </a:lnTo>
                <a:lnTo>
                  <a:pt x="15734" y="10796"/>
                </a:lnTo>
                <a:lnTo>
                  <a:pt x="15744" y="10783"/>
                </a:lnTo>
                <a:lnTo>
                  <a:pt x="15771" y="10796"/>
                </a:lnTo>
                <a:lnTo>
                  <a:pt x="15787" y="10748"/>
                </a:lnTo>
                <a:lnTo>
                  <a:pt x="15781" y="10714"/>
                </a:lnTo>
                <a:lnTo>
                  <a:pt x="15834" y="10714"/>
                </a:lnTo>
                <a:lnTo>
                  <a:pt x="15861" y="10761"/>
                </a:lnTo>
                <a:lnTo>
                  <a:pt x="15872" y="10804"/>
                </a:lnTo>
                <a:lnTo>
                  <a:pt x="15877" y="10845"/>
                </a:lnTo>
                <a:lnTo>
                  <a:pt x="15894" y="10886"/>
                </a:lnTo>
                <a:lnTo>
                  <a:pt x="15935" y="10948"/>
                </a:lnTo>
                <a:lnTo>
                  <a:pt x="15967" y="10955"/>
                </a:lnTo>
                <a:lnTo>
                  <a:pt x="15962" y="10983"/>
                </a:lnTo>
                <a:lnTo>
                  <a:pt x="16010" y="11071"/>
                </a:lnTo>
                <a:lnTo>
                  <a:pt x="16020" y="11148"/>
                </a:lnTo>
                <a:lnTo>
                  <a:pt x="16000" y="11242"/>
                </a:lnTo>
                <a:lnTo>
                  <a:pt x="16037" y="11264"/>
                </a:lnTo>
                <a:lnTo>
                  <a:pt x="16068" y="11230"/>
                </a:lnTo>
                <a:lnTo>
                  <a:pt x="16133" y="11174"/>
                </a:lnTo>
                <a:lnTo>
                  <a:pt x="16170" y="11133"/>
                </a:lnTo>
                <a:lnTo>
                  <a:pt x="16196" y="11195"/>
                </a:lnTo>
                <a:lnTo>
                  <a:pt x="16206" y="11292"/>
                </a:lnTo>
                <a:lnTo>
                  <a:pt x="16228" y="11380"/>
                </a:lnTo>
                <a:lnTo>
                  <a:pt x="16249" y="11423"/>
                </a:lnTo>
                <a:lnTo>
                  <a:pt x="16244" y="11504"/>
                </a:lnTo>
                <a:lnTo>
                  <a:pt x="16266" y="11552"/>
                </a:lnTo>
                <a:lnTo>
                  <a:pt x="16249" y="11614"/>
                </a:lnTo>
                <a:lnTo>
                  <a:pt x="16254" y="11670"/>
                </a:lnTo>
                <a:lnTo>
                  <a:pt x="16239" y="11745"/>
                </a:lnTo>
                <a:lnTo>
                  <a:pt x="16233" y="11792"/>
                </a:lnTo>
                <a:lnTo>
                  <a:pt x="16244" y="11835"/>
                </a:lnTo>
                <a:lnTo>
                  <a:pt x="16254" y="11792"/>
                </a:lnTo>
                <a:lnTo>
                  <a:pt x="16281" y="11827"/>
                </a:lnTo>
                <a:lnTo>
                  <a:pt x="16313" y="11869"/>
                </a:lnTo>
                <a:lnTo>
                  <a:pt x="16324" y="11904"/>
                </a:lnTo>
                <a:lnTo>
                  <a:pt x="16346" y="11930"/>
                </a:lnTo>
                <a:lnTo>
                  <a:pt x="16356" y="11964"/>
                </a:lnTo>
                <a:lnTo>
                  <a:pt x="16351" y="12020"/>
                </a:lnTo>
                <a:lnTo>
                  <a:pt x="16372" y="12061"/>
                </a:lnTo>
                <a:lnTo>
                  <a:pt x="16382" y="12123"/>
                </a:lnTo>
                <a:lnTo>
                  <a:pt x="16414" y="12170"/>
                </a:lnTo>
                <a:lnTo>
                  <a:pt x="16419" y="12213"/>
                </a:lnTo>
                <a:lnTo>
                  <a:pt x="16489" y="12273"/>
                </a:lnTo>
                <a:lnTo>
                  <a:pt x="16542" y="12329"/>
                </a:lnTo>
                <a:lnTo>
                  <a:pt x="16585" y="12323"/>
                </a:lnTo>
                <a:lnTo>
                  <a:pt x="16585" y="12295"/>
                </a:lnTo>
                <a:lnTo>
                  <a:pt x="16564" y="12226"/>
                </a:lnTo>
                <a:lnTo>
                  <a:pt x="16542" y="12204"/>
                </a:lnTo>
                <a:lnTo>
                  <a:pt x="16537" y="12164"/>
                </a:lnTo>
                <a:lnTo>
                  <a:pt x="16532" y="12136"/>
                </a:lnTo>
                <a:lnTo>
                  <a:pt x="16537" y="12101"/>
                </a:lnTo>
                <a:lnTo>
                  <a:pt x="16532" y="12054"/>
                </a:lnTo>
                <a:lnTo>
                  <a:pt x="16505" y="12007"/>
                </a:lnTo>
                <a:lnTo>
                  <a:pt x="16472" y="11958"/>
                </a:lnTo>
                <a:lnTo>
                  <a:pt x="16457" y="11951"/>
                </a:lnTo>
                <a:lnTo>
                  <a:pt x="16426" y="11910"/>
                </a:lnTo>
                <a:lnTo>
                  <a:pt x="16387" y="11904"/>
                </a:lnTo>
                <a:lnTo>
                  <a:pt x="16356" y="11861"/>
                </a:lnTo>
                <a:lnTo>
                  <a:pt x="16346" y="11792"/>
                </a:lnTo>
                <a:lnTo>
                  <a:pt x="16324" y="11723"/>
                </a:lnTo>
                <a:lnTo>
                  <a:pt x="16286" y="11723"/>
                </a:lnTo>
                <a:lnTo>
                  <a:pt x="16281" y="11670"/>
                </a:lnTo>
                <a:lnTo>
                  <a:pt x="16303" y="11601"/>
                </a:lnTo>
                <a:lnTo>
                  <a:pt x="16334" y="11492"/>
                </a:lnTo>
                <a:lnTo>
                  <a:pt x="16339" y="11408"/>
                </a:lnTo>
                <a:lnTo>
                  <a:pt x="16392" y="11408"/>
                </a:lnTo>
                <a:lnTo>
                  <a:pt x="16382" y="11470"/>
                </a:lnTo>
                <a:lnTo>
                  <a:pt x="16431" y="11470"/>
                </a:lnTo>
                <a:lnTo>
                  <a:pt x="16484" y="11504"/>
                </a:lnTo>
                <a:lnTo>
                  <a:pt x="16515" y="11586"/>
                </a:lnTo>
                <a:lnTo>
                  <a:pt x="16537" y="11629"/>
                </a:lnTo>
                <a:lnTo>
                  <a:pt x="16585" y="11642"/>
                </a:lnTo>
                <a:lnTo>
                  <a:pt x="16627" y="11683"/>
                </a:lnTo>
                <a:lnTo>
                  <a:pt x="16612" y="11732"/>
                </a:lnTo>
                <a:lnTo>
                  <a:pt x="16632" y="11779"/>
                </a:lnTo>
                <a:lnTo>
                  <a:pt x="16707" y="11711"/>
                </a:lnTo>
                <a:lnTo>
                  <a:pt x="16755" y="11648"/>
                </a:lnTo>
                <a:lnTo>
                  <a:pt x="16825" y="11601"/>
                </a:lnTo>
                <a:lnTo>
                  <a:pt x="16871" y="11552"/>
                </a:lnTo>
                <a:lnTo>
                  <a:pt x="16878" y="11414"/>
                </a:lnTo>
                <a:lnTo>
                  <a:pt x="16851" y="11270"/>
                </a:lnTo>
                <a:lnTo>
                  <a:pt x="16813" y="11208"/>
                </a:lnTo>
                <a:lnTo>
                  <a:pt x="16760" y="11161"/>
                </a:lnTo>
                <a:lnTo>
                  <a:pt x="16707" y="11058"/>
                </a:lnTo>
                <a:lnTo>
                  <a:pt x="16665" y="10976"/>
                </a:lnTo>
                <a:lnTo>
                  <a:pt x="16675" y="10920"/>
                </a:lnTo>
                <a:lnTo>
                  <a:pt x="16723" y="10845"/>
                </a:lnTo>
                <a:lnTo>
                  <a:pt x="16803" y="10776"/>
                </a:lnTo>
                <a:lnTo>
                  <a:pt x="16830" y="10761"/>
                </a:lnTo>
                <a:lnTo>
                  <a:pt x="16909" y="10789"/>
                </a:lnTo>
                <a:lnTo>
                  <a:pt x="16893" y="10824"/>
                </a:lnTo>
                <a:lnTo>
                  <a:pt x="16909" y="10879"/>
                </a:lnTo>
                <a:lnTo>
                  <a:pt x="16941" y="10873"/>
                </a:lnTo>
                <a:lnTo>
                  <a:pt x="16963" y="10789"/>
                </a:lnTo>
                <a:lnTo>
                  <a:pt x="17026" y="10776"/>
                </a:lnTo>
                <a:lnTo>
                  <a:pt x="17105" y="10736"/>
                </a:lnTo>
                <a:lnTo>
                  <a:pt x="17137" y="10693"/>
                </a:lnTo>
                <a:lnTo>
                  <a:pt x="17159" y="10721"/>
                </a:lnTo>
                <a:lnTo>
                  <a:pt x="17197" y="10686"/>
                </a:lnTo>
                <a:lnTo>
                  <a:pt x="17260" y="10680"/>
                </a:lnTo>
                <a:lnTo>
                  <a:pt x="17340" y="10611"/>
                </a:lnTo>
                <a:lnTo>
                  <a:pt x="17420" y="10536"/>
                </a:lnTo>
                <a:lnTo>
                  <a:pt x="17473" y="10439"/>
                </a:lnTo>
                <a:lnTo>
                  <a:pt x="17521" y="10330"/>
                </a:lnTo>
                <a:lnTo>
                  <a:pt x="17563" y="10239"/>
                </a:lnTo>
                <a:lnTo>
                  <a:pt x="17596" y="10233"/>
                </a:lnTo>
                <a:lnTo>
                  <a:pt x="17611" y="10164"/>
                </a:lnTo>
                <a:lnTo>
                  <a:pt x="17622" y="10096"/>
                </a:lnTo>
                <a:lnTo>
                  <a:pt x="17589" y="10068"/>
                </a:lnTo>
                <a:lnTo>
                  <a:pt x="17574" y="10020"/>
                </a:lnTo>
                <a:lnTo>
                  <a:pt x="17611" y="9999"/>
                </a:lnTo>
                <a:lnTo>
                  <a:pt x="17611" y="9937"/>
                </a:lnTo>
                <a:lnTo>
                  <a:pt x="17574" y="9868"/>
                </a:lnTo>
                <a:lnTo>
                  <a:pt x="17536" y="9786"/>
                </a:lnTo>
                <a:lnTo>
                  <a:pt x="17516" y="9696"/>
                </a:lnTo>
                <a:lnTo>
                  <a:pt x="17451" y="9649"/>
                </a:lnTo>
                <a:lnTo>
                  <a:pt x="17483" y="9587"/>
                </a:lnTo>
                <a:lnTo>
                  <a:pt x="17543" y="9539"/>
                </a:lnTo>
                <a:lnTo>
                  <a:pt x="17569" y="9490"/>
                </a:lnTo>
                <a:lnTo>
                  <a:pt x="17654" y="9464"/>
                </a:lnTo>
                <a:lnTo>
                  <a:pt x="17642" y="9415"/>
                </a:lnTo>
                <a:lnTo>
                  <a:pt x="17606" y="9415"/>
                </a:lnTo>
                <a:lnTo>
                  <a:pt x="17553" y="9380"/>
                </a:lnTo>
                <a:lnTo>
                  <a:pt x="17489" y="9449"/>
                </a:lnTo>
                <a:lnTo>
                  <a:pt x="17441" y="9421"/>
                </a:lnTo>
                <a:lnTo>
                  <a:pt x="17441" y="9380"/>
                </a:lnTo>
                <a:lnTo>
                  <a:pt x="17393" y="9368"/>
                </a:lnTo>
                <a:lnTo>
                  <a:pt x="17361" y="9305"/>
                </a:lnTo>
                <a:lnTo>
                  <a:pt x="17393" y="9258"/>
                </a:lnTo>
                <a:lnTo>
                  <a:pt x="17451" y="9249"/>
                </a:lnTo>
                <a:lnTo>
                  <a:pt x="17489" y="9189"/>
                </a:lnTo>
                <a:lnTo>
                  <a:pt x="17553" y="9121"/>
                </a:lnTo>
                <a:lnTo>
                  <a:pt x="17606" y="9086"/>
                </a:lnTo>
                <a:lnTo>
                  <a:pt x="17637" y="9140"/>
                </a:lnTo>
                <a:lnTo>
                  <a:pt x="17589" y="9209"/>
                </a:lnTo>
                <a:lnTo>
                  <a:pt x="17601" y="9249"/>
                </a:lnTo>
                <a:lnTo>
                  <a:pt x="17569" y="9299"/>
                </a:lnTo>
                <a:lnTo>
                  <a:pt x="17632" y="9271"/>
                </a:lnTo>
                <a:lnTo>
                  <a:pt x="17659" y="9196"/>
                </a:lnTo>
                <a:lnTo>
                  <a:pt x="17739" y="9168"/>
                </a:lnTo>
                <a:lnTo>
                  <a:pt x="17765" y="9196"/>
                </a:lnTo>
                <a:lnTo>
                  <a:pt x="17797" y="9209"/>
                </a:lnTo>
                <a:lnTo>
                  <a:pt x="17802" y="9224"/>
                </a:lnTo>
                <a:lnTo>
                  <a:pt x="17787" y="9277"/>
                </a:lnTo>
                <a:lnTo>
                  <a:pt x="17792" y="9299"/>
                </a:lnTo>
                <a:lnTo>
                  <a:pt x="17775" y="9312"/>
                </a:lnTo>
                <a:lnTo>
                  <a:pt x="17760" y="9353"/>
                </a:lnTo>
                <a:lnTo>
                  <a:pt x="17775" y="9368"/>
                </a:lnTo>
                <a:lnTo>
                  <a:pt x="17792" y="9374"/>
                </a:lnTo>
                <a:lnTo>
                  <a:pt x="17792" y="9396"/>
                </a:lnTo>
                <a:lnTo>
                  <a:pt x="17809" y="9387"/>
                </a:lnTo>
                <a:lnTo>
                  <a:pt x="17814" y="9368"/>
                </a:lnTo>
                <a:lnTo>
                  <a:pt x="17840" y="9387"/>
                </a:lnTo>
                <a:lnTo>
                  <a:pt x="17882" y="9471"/>
                </a:lnTo>
                <a:lnTo>
                  <a:pt x="17840" y="9484"/>
                </a:lnTo>
                <a:lnTo>
                  <a:pt x="17867" y="9580"/>
                </a:lnTo>
                <a:lnTo>
                  <a:pt x="17855" y="9649"/>
                </a:lnTo>
                <a:lnTo>
                  <a:pt x="17862" y="9696"/>
                </a:lnTo>
                <a:lnTo>
                  <a:pt x="17915" y="9690"/>
                </a:lnTo>
                <a:lnTo>
                  <a:pt x="17961" y="9649"/>
                </a:lnTo>
                <a:lnTo>
                  <a:pt x="18015" y="9627"/>
                </a:lnTo>
                <a:lnTo>
                  <a:pt x="18036" y="9580"/>
                </a:lnTo>
                <a:lnTo>
                  <a:pt x="18036" y="9471"/>
                </a:lnTo>
                <a:lnTo>
                  <a:pt x="18021" y="9408"/>
                </a:lnTo>
                <a:lnTo>
                  <a:pt x="17973" y="9299"/>
                </a:lnTo>
                <a:lnTo>
                  <a:pt x="17942" y="9258"/>
                </a:lnTo>
                <a:lnTo>
                  <a:pt x="17920" y="9243"/>
                </a:lnTo>
                <a:lnTo>
                  <a:pt x="17925" y="9230"/>
                </a:lnTo>
                <a:lnTo>
                  <a:pt x="17925" y="9189"/>
                </a:lnTo>
                <a:lnTo>
                  <a:pt x="17952" y="9161"/>
                </a:lnTo>
                <a:lnTo>
                  <a:pt x="17988" y="9146"/>
                </a:lnTo>
                <a:lnTo>
                  <a:pt x="18010" y="9121"/>
                </a:lnTo>
                <a:lnTo>
                  <a:pt x="18021" y="9099"/>
                </a:lnTo>
                <a:lnTo>
                  <a:pt x="18053" y="9078"/>
                </a:lnTo>
                <a:lnTo>
                  <a:pt x="18053" y="9009"/>
                </a:lnTo>
                <a:lnTo>
                  <a:pt x="18068" y="8975"/>
                </a:lnTo>
                <a:lnTo>
                  <a:pt x="18094" y="8940"/>
                </a:lnTo>
                <a:lnTo>
                  <a:pt x="18116" y="8949"/>
                </a:lnTo>
                <a:lnTo>
                  <a:pt x="18128" y="8914"/>
                </a:lnTo>
                <a:lnTo>
                  <a:pt x="18207" y="8837"/>
                </a:lnTo>
                <a:lnTo>
                  <a:pt x="18244" y="8887"/>
                </a:lnTo>
                <a:lnTo>
                  <a:pt x="18281" y="8887"/>
                </a:lnTo>
                <a:lnTo>
                  <a:pt x="18360" y="8824"/>
                </a:lnTo>
                <a:lnTo>
                  <a:pt x="18399" y="8762"/>
                </a:lnTo>
                <a:lnTo>
                  <a:pt x="18478" y="8640"/>
                </a:lnTo>
                <a:lnTo>
                  <a:pt x="18558" y="8515"/>
                </a:lnTo>
                <a:lnTo>
                  <a:pt x="18580" y="8440"/>
                </a:lnTo>
                <a:lnTo>
                  <a:pt x="18670" y="8274"/>
                </a:lnTo>
                <a:lnTo>
                  <a:pt x="18696" y="8090"/>
                </a:lnTo>
                <a:lnTo>
                  <a:pt x="18701" y="7944"/>
                </a:lnTo>
                <a:lnTo>
                  <a:pt x="18749" y="7821"/>
                </a:lnTo>
                <a:lnTo>
                  <a:pt x="18749" y="7718"/>
                </a:lnTo>
                <a:lnTo>
                  <a:pt x="18665" y="7581"/>
                </a:lnTo>
                <a:lnTo>
                  <a:pt x="18600" y="7574"/>
                </a:lnTo>
                <a:lnTo>
                  <a:pt x="18563" y="7635"/>
                </a:lnTo>
                <a:lnTo>
                  <a:pt x="18505" y="7609"/>
                </a:lnTo>
                <a:lnTo>
                  <a:pt x="18478" y="7525"/>
                </a:lnTo>
                <a:lnTo>
                  <a:pt x="18387" y="7512"/>
                </a:lnTo>
                <a:lnTo>
                  <a:pt x="18611" y="7196"/>
                </a:lnTo>
                <a:lnTo>
                  <a:pt x="18803" y="6922"/>
                </a:lnTo>
                <a:lnTo>
                  <a:pt x="18994" y="6879"/>
                </a:lnTo>
                <a:lnTo>
                  <a:pt x="19175" y="6907"/>
                </a:lnTo>
                <a:lnTo>
                  <a:pt x="19250" y="6831"/>
                </a:lnTo>
                <a:lnTo>
                  <a:pt x="19339" y="6853"/>
                </a:lnTo>
                <a:lnTo>
                  <a:pt x="19334" y="6956"/>
                </a:lnTo>
                <a:lnTo>
                  <a:pt x="19424" y="6941"/>
                </a:lnTo>
                <a:lnTo>
                  <a:pt x="19552" y="6900"/>
                </a:lnTo>
                <a:lnTo>
                  <a:pt x="19504" y="6810"/>
                </a:lnTo>
                <a:lnTo>
                  <a:pt x="19649" y="6556"/>
                </a:lnTo>
                <a:lnTo>
                  <a:pt x="19797" y="6501"/>
                </a:lnTo>
                <a:lnTo>
                  <a:pt x="19845" y="6694"/>
                </a:lnTo>
                <a:lnTo>
                  <a:pt x="19994" y="6522"/>
                </a:lnTo>
                <a:lnTo>
                  <a:pt x="20031" y="6391"/>
                </a:lnTo>
                <a:lnTo>
                  <a:pt x="20101" y="6378"/>
                </a:lnTo>
                <a:lnTo>
                  <a:pt x="20053" y="6604"/>
                </a:lnTo>
                <a:lnTo>
                  <a:pt x="19946" y="6728"/>
                </a:lnTo>
                <a:lnTo>
                  <a:pt x="19845" y="6879"/>
                </a:lnTo>
                <a:lnTo>
                  <a:pt x="19738" y="7065"/>
                </a:lnTo>
                <a:lnTo>
                  <a:pt x="19649" y="7100"/>
                </a:lnTo>
                <a:lnTo>
                  <a:pt x="19644" y="7169"/>
                </a:lnTo>
                <a:lnTo>
                  <a:pt x="19595" y="7250"/>
                </a:lnTo>
                <a:lnTo>
                  <a:pt x="19569" y="7437"/>
                </a:lnTo>
                <a:lnTo>
                  <a:pt x="19600" y="7725"/>
                </a:lnTo>
                <a:lnTo>
                  <a:pt x="19627" y="7903"/>
                </a:lnTo>
                <a:lnTo>
                  <a:pt x="19649" y="7987"/>
                </a:lnTo>
                <a:lnTo>
                  <a:pt x="19733" y="7875"/>
                </a:lnTo>
                <a:lnTo>
                  <a:pt x="19750" y="7753"/>
                </a:lnTo>
                <a:lnTo>
                  <a:pt x="19835" y="7725"/>
                </a:lnTo>
                <a:lnTo>
                  <a:pt x="19856" y="7581"/>
                </a:lnTo>
                <a:lnTo>
                  <a:pt x="19956" y="7512"/>
                </a:lnTo>
                <a:lnTo>
                  <a:pt x="19930" y="7456"/>
                </a:lnTo>
                <a:lnTo>
                  <a:pt x="19956" y="7347"/>
                </a:lnTo>
                <a:lnTo>
                  <a:pt x="20009" y="7340"/>
                </a:lnTo>
                <a:lnTo>
                  <a:pt x="20016" y="7141"/>
                </a:lnTo>
                <a:lnTo>
                  <a:pt x="19951" y="7106"/>
                </a:lnTo>
                <a:lnTo>
                  <a:pt x="19951" y="7050"/>
                </a:lnTo>
                <a:lnTo>
                  <a:pt x="20021" y="6913"/>
                </a:lnTo>
                <a:lnTo>
                  <a:pt x="20043" y="6818"/>
                </a:lnTo>
                <a:lnTo>
                  <a:pt x="20122" y="6838"/>
                </a:lnTo>
                <a:lnTo>
                  <a:pt x="20180" y="6776"/>
                </a:lnTo>
                <a:lnTo>
                  <a:pt x="20207" y="6831"/>
                </a:lnTo>
                <a:lnTo>
                  <a:pt x="20362" y="6715"/>
                </a:lnTo>
                <a:lnTo>
                  <a:pt x="20446" y="6818"/>
                </a:lnTo>
                <a:lnTo>
                  <a:pt x="20468" y="6750"/>
                </a:lnTo>
                <a:lnTo>
                  <a:pt x="20553" y="6653"/>
                </a:lnTo>
                <a:lnTo>
                  <a:pt x="20643" y="6544"/>
                </a:lnTo>
                <a:lnTo>
                  <a:pt x="20696" y="6522"/>
                </a:lnTo>
                <a:lnTo>
                  <a:pt x="20860" y="6398"/>
                </a:lnTo>
                <a:lnTo>
                  <a:pt x="20967" y="6432"/>
                </a:lnTo>
                <a:lnTo>
                  <a:pt x="20983" y="6391"/>
                </a:lnTo>
                <a:lnTo>
                  <a:pt x="20978" y="6322"/>
                </a:lnTo>
                <a:lnTo>
                  <a:pt x="20952" y="6275"/>
                </a:lnTo>
                <a:lnTo>
                  <a:pt x="20914" y="6138"/>
                </a:lnTo>
                <a:lnTo>
                  <a:pt x="20860" y="6047"/>
                </a:lnTo>
                <a:lnTo>
                  <a:pt x="20935" y="6063"/>
                </a:lnTo>
                <a:lnTo>
                  <a:pt x="21010" y="5985"/>
                </a:lnTo>
                <a:lnTo>
                  <a:pt x="21042" y="5910"/>
                </a:lnTo>
                <a:lnTo>
                  <a:pt x="21015" y="5824"/>
                </a:lnTo>
                <a:lnTo>
                  <a:pt x="21015" y="5822"/>
                </a:lnTo>
                <a:lnTo>
                  <a:pt x="21017" y="5822"/>
                </a:lnTo>
                <a:lnTo>
                  <a:pt x="21085" y="5779"/>
                </a:lnTo>
                <a:lnTo>
                  <a:pt x="21073" y="5848"/>
                </a:lnTo>
                <a:lnTo>
                  <a:pt x="21106" y="5910"/>
                </a:lnTo>
                <a:lnTo>
                  <a:pt x="21174" y="5891"/>
                </a:lnTo>
                <a:lnTo>
                  <a:pt x="21233" y="5916"/>
                </a:lnTo>
                <a:lnTo>
                  <a:pt x="21244" y="6000"/>
                </a:lnTo>
                <a:lnTo>
                  <a:pt x="21324" y="6047"/>
                </a:lnTo>
                <a:lnTo>
                  <a:pt x="21366" y="6110"/>
                </a:lnTo>
                <a:lnTo>
                  <a:pt x="21419" y="6116"/>
                </a:lnTo>
                <a:lnTo>
                  <a:pt x="21445" y="6075"/>
                </a:lnTo>
                <a:lnTo>
                  <a:pt x="21445" y="5904"/>
                </a:lnTo>
                <a:lnTo>
                  <a:pt x="21542" y="5882"/>
                </a:lnTo>
                <a:lnTo>
                  <a:pt x="21600" y="5807"/>
                </a:lnTo>
                <a:lnTo>
                  <a:pt x="21484" y="5629"/>
                </a:lnTo>
                <a:lnTo>
                  <a:pt x="21329" y="5601"/>
                </a:lnTo>
                <a:lnTo>
                  <a:pt x="21339" y="5738"/>
                </a:lnTo>
                <a:lnTo>
                  <a:pt x="21302" y="5691"/>
                </a:lnTo>
                <a:lnTo>
                  <a:pt x="21307" y="5573"/>
                </a:lnTo>
                <a:lnTo>
                  <a:pt x="21153" y="5375"/>
                </a:lnTo>
                <a:lnTo>
                  <a:pt x="21037" y="5246"/>
                </a:lnTo>
                <a:lnTo>
                  <a:pt x="21037" y="5244"/>
                </a:lnTo>
                <a:lnTo>
                  <a:pt x="20957" y="5154"/>
                </a:lnTo>
                <a:lnTo>
                  <a:pt x="20787" y="5051"/>
                </a:lnTo>
                <a:lnTo>
                  <a:pt x="20664" y="5066"/>
                </a:lnTo>
                <a:lnTo>
                  <a:pt x="20478" y="5004"/>
                </a:lnTo>
                <a:lnTo>
                  <a:pt x="20451" y="5100"/>
                </a:lnTo>
                <a:lnTo>
                  <a:pt x="20500" y="5238"/>
                </a:lnTo>
                <a:lnTo>
                  <a:pt x="20425" y="5307"/>
                </a:lnTo>
                <a:lnTo>
                  <a:pt x="20323" y="5120"/>
                </a:lnTo>
                <a:lnTo>
                  <a:pt x="20212" y="5141"/>
                </a:lnTo>
                <a:lnTo>
                  <a:pt x="20101" y="5100"/>
                </a:lnTo>
                <a:lnTo>
                  <a:pt x="19999" y="5107"/>
                </a:lnTo>
                <a:lnTo>
                  <a:pt x="19920" y="5148"/>
                </a:lnTo>
                <a:lnTo>
                  <a:pt x="19845" y="5085"/>
                </a:lnTo>
                <a:lnTo>
                  <a:pt x="19850" y="4920"/>
                </a:lnTo>
                <a:lnTo>
                  <a:pt x="19803" y="4826"/>
                </a:lnTo>
                <a:lnTo>
                  <a:pt x="19685" y="4783"/>
                </a:lnTo>
                <a:lnTo>
                  <a:pt x="19451" y="4826"/>
                </a:lnTo>
                <a:lnTo>
                  <a:pt x="19298" y="4645"/>
                </a:lnTo>
                <a:lnTo>
                  <a:pt x="19250" y="4501"/>
                </a:lnTo>
                <a:lnTo>
                  <a:pt x="18723" y="4336"/>
                </a:lnTo>
                <a:lnTo>
                  <a:pt x="18648" y="4448"/>
                </a:lnTo>
                <a:lnTo>
                  <a:pt x="18691" y="4673"/>
                </a:lnTo>
                <a:lnTo>
                  <a:pt x="18595" y="4639"/>
                </a:lnTo>
                <a:lnTo>
                  <a:pt x="18553" y="4707"/>
                </a:lnTo>
                <a:lnTo>
                  <a:pt x="18440" y="4632"/>
                </a:lnTo>
                <a:lnTo>
                  <a:pt x="18340" y="4695"/>
                </a:lnTo>
                <a:lnTo>
                  <a:pt x="18244" y="4585"/>
                </a:lnTo>
                <a:lnTo>
                  <a:pt x="18186" y="4832"/>
                </a:lnTo>
                <a:lnTo>
                  <a:pt x="18094" y="4735"/>
                </a:lnTo>
                <a:lnTo>
                  <a:pt x="18021" y="4551"/>
                </a:lnTo>
                <a:lnTo>
                  <a:pt x="18053" y="4448"/>
                </a:lnTo>
                <a:lnTo>
                  <a:pt x="18026" y="4282"/>
                </a:lnTo>
                <a:lnTo>
                  <a:pt x="17930" y="4145"/>
                </a:lnTo>
                <a:lnTo>
                  <a:pt x="17835" y="4145"/>
                </a:lnTo>
                <a:lnTo>
                  <a:pt x="17712" y="4095"/>
                </a:lnTo>
                <a:lnTo>
                  <a:pt x="17707" y="4295"/>
                </a:lnTo>
                <a:lnTo>
                  <a:pt x="17463" y="4254"/>
                </a:lnTo>
                <a:lnTo>
                  <a:pt x="17446" y="4130"/>
                </a:lnTo>
                <a:lnTo>
                  <a:pt x="17260" y="4089"/>
                </a:lnTo>
                <a:lnTo>
                  <a:pt x="17164" y="4130"/>
                </a:lnTo>
                <a:lnTo>
                  <a:pt x="17137" y="4198"/>
                </a:lnTo>
                <a:lnTo>
                  <a:pt x="17105" y="4027"/>
                </a:lnTo>
                <a:lnTo>
                  <a:pt x="17052" y="4076"/>
                </a:lnTo>
                <a:lnTo>
                  <a:pt x="16968" y="4007"/>
                </a:lnTo>
                <a:lnTo>
                  <a:pt x="16893" y="3967"/>
                </a:lnTo>
                <a:lnTo>
                  <a:pt x="16936" y="3883"/>
                </a:lnTo>
                <a:lnTo>
                  <a:pt x="17091" y="3726"/>
                </a:lnTo>
                <a:lnTo>
                  <a:pt x="17154" y="3636"/>
                </a:lnTo>
                <a:lnTo>
                  <a:pt x="17207" y="3554"/>
                </a:lnTo>
                <a:lnTo>
                  <a:pt x="17159" y="3436"/>
                </a:lnTo>
                <a:lnTo>
                  <a:pt x="17026" y="3279"/>
                </a:lnTo>
                <a:lnTo>
                  <a:pt x="16856" y="3271"/>
                </a:lnTo>
                <a:lnTo>
                  <a:pt x="16803" y="3354"/>
                </a:lnTo>
                <a:lnTo>
                  <a:pt x="16786" y="3189"/>
                </a:lnTo>
                <a:lnTo>
                  <a:pt x="16653" y="3142"/>
                </a:lnTo>
                <a:lnTo>
                  <a:pt x="16733" y="3058"/>
                </a:lnTo>
                <a:lnTo>
                  <a:pt x="16632" y="2949"/>
                </a:lnTo>
                <a:close/>
                <a:moveTo>
                  <a:pt x="4857" y="3052"/>
                </a:moveTo>
                <a:lnTo>
                  <a:pt x="4835" y="3189"/>
                </a:lnTo>
                <a:lnTo>
                  <a:pt x="4903" y="3292"/>
                </a:lnTo>
                <a:lnTo>
                  <a:pt x="5021" y="3333"/>
                </a:lnTo>
                <a:lnTo>
                  <a:pt x="5080" y="3470"/>
                </a:lnTo>
                <a:lnTo>
                  <a:pt x="5090" y="3623"/>
                </a:lnTo>
                <a:lnTo>
                  <a:pt x="5111" y="3780"/>
                </a:lnTo>
                <a:lnTo>
                  <a:pt x="5266" y="3870"/>
                </a:lnTo>
                <a:lnTo>
                  <a:pt x="5356" y="3904"/>
                </a:lnTo>
                <a:lnTo>
                  <a:pt x="5479" y="3904"/>
                </a:lnTo>
                <a:lnTo>
                  <a:pt x="5643" y="3855"/>
                </a:lnTo>
                <a:lnTo>
                  <a:pt x="5723" y="3889"/>
                </a:lnTo>
                <a:lnTo>
                  <a:pt x="5808" y="3829"/>
                </a:lnTo>
                <a:lnTo>
                  <a:pt x="5846" y="3752"/>
                </a:lnTo>
                <a:lnTo>
                  <a:pt x="5829" y="3636"/>
                </a:lnTo>
                <a:lnTo>
                  <a:pt x="5771" y="3520"/>
                </a:lnTo>
                <a:lnTo>
                  <a:pt x="5675" y="3498"/>
                </a:lnTo>
                <a:lnTo>
                  <a:pt x="5553" y="3526"/>
                </a:lnTo>
                <a:lnTo>
                  <a:pt x="5462" y="3589"/>
                </a:lnTo>
                <a:lnTo>
                  <a:pt x="5377" y="3567"/>
                </a:lnTo>
                <a:lnTo>
                  <a:pt x="5297" y="3554"/>
                </a:lnTo>
                <a:lnTo>
                  <a:pt x="5261" y="3477"/>
                </a:lnTo>
                <a:lnTo>
                  <a:pt x="5196" y="3408"/>
                </a:lnTo>
                <a:lnTo>
                  <a:pt x="5208" y="3292"/>
                </a:lnTo>
                <a:lnTo>
                  <a:pt x="5159" y="3183"/>
                </a:lnTo>
                <a:lnTo>
                  <a:pt x="5043" y="3183"/>
                </a:lnTo>
                <a:lnTo>
                  <a:pt x="4978" y="3080"/>
                </a:lnTo>
                <a:lnTo>
                  <a:pt x="4857" y="3052"/>
                </a:lnTo>
                <a:close/>
                <a:moveTo>
                  <a:pt x="14484" y="3127"/>
                </a:moveTo>
                <a:lnTo>
                  <a:pt x="14366" y="3176"/>
                </a:lnTo>
                <a:lnTo>
                  <a:pt x="14271" y="3292"/>
                </a:lnTo>
                <a:lnTo>
                  <a:pt x="14074" y="3354"/>
                </a:lnTo>
                <a:lnTo>
                  <a:pt x="13883" y="3554"/>
                </a:lnTo>
                <a:lnTo>
                  <a:pt x="13750" y="3711"/>
                </a:lnTo>
                <a:lnTo>
                  <a:pt x="13766" y="3842"/>
                </a:lnTo>
                <a:lnTo>
                  <a:pt x="13627" y="4082"/>
                </a:lnTo>
                <a:lnTo>
                  <a:pt x="13680" y="4117"/>
                </a:lnTo>
                <a:lnTo>
                  <a:pt x="13563" y="4336"/>
                </a:lnTo>
                <a:lnTo>
                  <a:pt x="13568" y="4473"/>
                </a:lnTo>
                <a:lnTo>
                  <a:pt x="13505" y="4529"/>
                </a:lnTo>
                <a:lnTo>
                  <a:pt x="13515" y="4660"/>
                </a:lnTo>
                <a:lnTo>
                  <a:pt x="13622" y="4722"/>
                </a:lnTo>
                <a:lnTo>
                  <a:pt x="13638" y="4826"/>
                </a:lnTo>
                <a:lnTo>
                  <a:pt x="13829" y="4851"/>
                </a:lnTo>
                <a:lnTo>
                  <a:pt x="13861" y="4832"/>
                </a:lnTo>
                <a:lnTo>
                  <a:pt x="13750" y="4639"/>
                </a:lnTo>
                <a:lnTo>
                  <a:pt x="13740" y="4439"/>
                </a:lnTo>
                <a:lnTo>
                  <a:pt x="13829" y="4192"/>
                </a:lnTo>
                <a:lnTo>
                  <a:pt x="13919" y="3932"/>
                </a:lnTo>
                <a:lnTo>
                  <a:pt x="14100" y="3657"/>
                </a:lnTo>
                <a:lnTo>
                  <a:pt x="14276" y="3511"/>
                </a:lnTo>
                <a:lnTo>
                  <a:pt x="14484" y="3361"/>
                </a:lnTo>
                <a:lnTo>
                  <a:pt x="14521" y="3258"/>
                </a:lnTo>
                <a:lnTo>
                  <a:pt x="14484" y="3127"/>
                </a:lnTo>
                <a:close/>
                <a:moveTo>
                  <a:pt x="4106" y="3176"/>
                </a:moveTo>
                <a:lnTo>
                  <a:pt x="4052" y="3299"/>
                </a:lnTo>
                <a:lnTo>
                  <a:pt x="4139" y="3595"/>
                </a:lnTo>
                <a:lnTo>
                  <a:pt x="4037" y="3567"/>
                </a:lnTo>
                <a:lnTo>
                  <a:pt x="3931" y="3389"/>
                </a:lnTo>
                <a:lnTo>
                  <a:pt x="3766" y="3279"/>
                </a:lnTo>
                <a:lnTo>
                  <a:pt x="3713" y="3367"/>
                </a:lnTo>
                <a:lnTo>
                  <a:pt x="3634" y="3670"/>
                </a:lnTo>
                <a:lnTo>
                  <a:pt x="3713" y="3717"/>
                </a:lnTo>
                <a:lnTo>
                  <a:pt x="3979" y="3683"/>
                </a:lnTo>
                <a:lnTo>
                  <a:pt x="3856" y="3814"/>
                </a:lnTo>
                <a:lnTo>
                  <a:pt x="3866" y="3904"/>
                </a:lnTo>
                <a:lnTo>
                  <a:pt x="3953" y="3898"/>
                </a:lnTo>
                <a:lnTo>
                  <a:pt x="4101" y="3773"/>
                </a:lnTo>
                <a:lnTo>
                  <a:pt x="4298" y="3732"/>
                </a:lnTo>
                <a:lnTo>
                  <a:pt x="4335" y="3589"/>
                </a:lnTo>
                <a:lnTo>
                  <a:pt x="4325" y="3443"/>
                </a:lnTo>
                <a:lnTo>
                  <a:pt x="4260" y="3430"/>
                </a:lnTo>
                <a:lnTo>
                  <a:pt x="4212" y="3477"/>
                </a:lnTo>
                <a:lnTo>
                  <a:pt x="4185" y="3367"/>
                </a:lnTo>
                <a:lnTo>
                  <a:pt x="4170" y="3217"/>
                </a:lnTo>
                <a:lnTo>
                  <a:pt x="4106" y="3176"/>
                </a:lnTo>
                <a:close/>
                <a:moveTo>
                  <a:pt x="4755" y="3202"/>
                </a:moveTo>
                <a:lnTo>
                  <a:pt x="4751" y="3245"/>
                </a:lnTo>
                <a:lnTo>
                  <a:pt x="4671" y="3223"/>
                </a:lnTo>
                <a:lnTo>
                  <a:pt x="4579" y="3333"/>
                </a:lnTo>
                <a:lnTo>
                  <a:pt x="4516" y="3327"/>
                </a:lnTo>
                <a:lnTo>
                  <a:pt x="4521" y="3567"/>
                </a:lnTo>
                <a:lnTo>
                  <a:pt x="4618" y="3539"/>
                </a:lnTo>
                <a:lnTo>
                  <a:pt x="4618" y="3717"/>
                </a:lnTo>
                <a:lnTo>
                  <a:pt x="4681" y="3760"/>
                </a:lnTo>
                <a:lnTo>
                  <a:pt x="4777" y="3732"/>
                </a:lnTo>
                <a:lnTo>
                  <a:pt x="4804" y="3511"/>
                </a:lnTo>
                <a:lnTo>
                  <a:pt x="4797" y="3354"/>
                </a:lnTo>
                <a:lnTo>
                  <a:pt x="4755" y="3202"/>
                </a:lnTo>
                <a:close/>
                <a:moveTo>
                  <a:pt x="18606" y="3389"/>
                </a:moveTo>
                <a:lnTo>
                  <a:pt x="18532" y="3451"/>
                </a:lnTo>
                <a:lnTo>
                  <a:pt x="18500" y="3657"/>
                </a:lnTo>
                <a:lnTo>
                  <a:pt x="18616" y="3842"/>
                </a:lnTo>
                <a:lnTo>
                  <a:pt x="18713" y="3780"/>
                </a:lnTo>
                <a:lnTo>
                  <a:pt x="18926" y="3786"/>
                </a:lnTo>
                <a:lnTo>
                  <a:pt x="18972" y="3567"/>
                </a:lnTo>
                <a:lnTo>
                  <a:pt x="18759" y="3402"/>
                </a:lnTo>
                <a:lnTo>
                  <a:pt x="18606" y="3389"/>
                </a:lnTo>
                <a:close/>
                <a:moveTo>
                  <a:pt x="4968" y="3539"/>
                </a:moveTo>
                <a:lnTo>
                  <a:pt x="4883" y="3623"/>
                </a:lnTo>
                <a:lnTo>
                  <a:pt x="4850" y="3752"/>
                </a:lnTo>
                <a:lnTo>
                  <a:pt x="4925" y="3829"/>
                </a:lnTo>
                <a:lnTo>
                  <a:pt x="5010" y="3848"/>
                </a:lnTo>
                <a:lnTo>
                  <a:pt x="5043" y="3739"/>
                </a:lnTo>
                <a:lnTo>
                  <a:pt x="5021" y="3642"/>
                </a:lnTo>
                <a:lnTo>
                  <a:pt x="4968" y="3539"/>
                </a:lnTo>
                <a:close/>
                <a:moveTo>
                  <a:pt x="19047" y="3589"/>
                </a:moveTo>
                <a:lnTo>
                  <a:pt x="19032" y="3683"/>
                </a:lnTo>
                <a:lnTo>
                  <a:pt x="19143" y="3795"/>
                </a:lnTo>
                <a:lnTo>
                  <a:pt x="19233" y="3820"/>
                </a:lnTo>
                <a:lnTo>
                  <a:pt x="19303" y="3711"/>
                </a:lnTo>
                <a:lnTo>
                  <a:pt x="19153" y="3629"/>
                </a:lnTo>
                <a:lnTo>
                  <a:pt x="19047" y="3589"/>
                </a:lnTo>
                <a:close/>
                <a:moveTo>
                  <a:pt x="3409" y="3889"/>
                </a:moveTo>
                <a:lnTo>
                  <a:pt x="3213" y="3932"/>
                </a:lnTo>
                <a:lnTo>
                  <a:pt x="3271" y="4104"/>
                </a:lnTo>
                <a:lnTo>
                  <a:pt x="3218" y="4276"/>
                </a:lnTo>
                <a:lnTo>
                  <a:pt x="3175" y="4482"/>
                </a:lnTo>
                <a:lnTo>
                  <a:pt x="3155" y="4564"/>
                </a:lnTo>
                <a:lnTo>
                  <a:pt x="3288" y="4688"/>
                </a:lnTo>
                <a:lnTo>
                  <a:pt x="3319" y="4791"/>
                </a:lnTo>
                <a:lnTo>
                  <a:pt x="3474" y="4673"/>
                </a:lnTo>
                <a:lnTo>
                  <a:pt x="3474" y="4576"/>
                </a:lnTo>
                <a:lnTo>
                  <a:pt x="3547" y="4405"/>
                </a:lnTo>
                <a:lnTo>
                  <a:pt x="3687" y="4220"/>
                </a:lnTo>
                <a:lnTo>
                  <a:pt x="3760" y="4158"/>
                </a:lnTo>
                <a:lnTo>
                  <a:pt x="3697" y="4042"/>
                </a:lnTo>
                <a:lnTo>
                  <a:pt x="3643" y="3967"/>
                </a:lnTo>
                <a:lnTo>
                  <a:pt x="3494" y="3951"/>
                </a:lnTo>
                <a:lnTo>
                  <a:pt x="3409" y="3889"/>
                </a:lnTo>
                <a:close/>
                <a:moveTo>
                  <a:pt x="4990" y="3979"/>
                </a:moveTo>
                <a:lnTo>
                  <a:pt x="4930" y="4055"/>
                </a:lnTo>
                <a:lnTo>
                  <a:pt x="4898" y="4164"/>
                </a:lnTo>
                <a:lnTo>
                  <a:pt x="4898" y="4295"/>
                </a:lnTo>
                <a:lnTo>
                  <a:pt x="4937" y="4516"/>
                </a:lnTo>
                <a:lnTo>
                  <a:pt x="5000" y="4523"/>
                </a:lnTo>
                <a:lnTo>
                  <a:pt x="5063" y="4336"/>
                </a:lnTo>
                <a:lnTo>
                  <a:pt x="5133" y="4289"/>
                </a:lnTo>
                <a:lnTo>
                  <a:pt x="5223" y="4055"/>
                </a:lnTo>
                <a:lnTo>
                  <a:pt x="5111" y="3986"/>
                </a:lnTo>
                <a:lnTo>
                  <a:pt x="4990" y="3979"/>
                </a:lnTo>
                <a:close/>
                <a:moveTo>
                  <a:pt x="4649" y="4055"/>
                </a:moveTo>
                <a:lnTo>
                  <a:pt x="4579" y="4186"/>
                </a:lnTo>
                <a:lnTo>
                  <a:pt x="4644" y="4357"/>
                </a:lnTo>
                <a:lnTo>
                  <a:pt x="4521" y="4323"/>
                </a:lnTo>
                <a:lnTo>
                  <a:pt x="4521" y="4405"/>
                </a:lnTo>
                <a:lnTo>
                  <a:pt x="4664" y="4598"/>
                </a:lnTo>
                <a:lnTo>
                  <a:pt x="4707" y="4688"/>
                </a:lnTo>
                <a:lnTo>
                  <a:pt x="4760" y="4707"/>
                </a:lnTo>
                <a:lnTo>
                  <a:pt x="4857" y="4611"/>
                </a:lnTo>
                <a:lnTo>
                  <a:pt x="4867" y="4392"/>
                </a:lnTo>
                <a:lnTo>
                  <a:pt x="4782" y="4282"/>
                </a:lnTo>
                <a:lnTo>
                  <a:pt x="4835" y="4158"/>
                </a:lnTo>
                <a:lnTo>
                  <a:pt x="4819" y="4082"/>
                </a:lnTo>
                <a:lnTo>
                  <a:pt x="4717" y="4117"/>
                </a:lnTo>
                <a:lnTo>
                  <a:pt x="4649" y="4055"/>
                </a:lnTo>
                <a:close/>
                <a:moveTo>
                  <a:pt x="18798" y="4055"/>
                </a:moveTo>
                <a:lnTo>
                  <a:pt x="18723" y="4076"/>
                </a:lnTo>
                <a:lnTo>
                  <a:pt x="18670" y="4186"/>
                </a:lnTo>
                <a:lnTo>
                  <a:pt x="18680" y="4198"/>
                </a:lnTo>
                <a:lnTo>
                  <a:pt x="18798" y="4226"/>
                </a:lnTo>
                <a:lnTo>
                  <a:pt x="18887" y="4226"/>
                </a:lnTo>
                <a:lnTo>
                  <a:pt x="18877" y="4158"/>
                </a:lnTo>
                <a:lnTo>
                  <a:pt x="18798" y="4055"/>
                </a:lnTo>
                <a:close/>
                <a:moveTo>
                  <a:pt x="5495" y="4070"/>
                </a:moveTo>
                <a:lnTo>
                  <a:pt x="5346" y="4138"/>
                </a:lnTo>
                <a:lnTo>
                  <a:pt x="5282" y="4248"/>
                </a:lnTo>
                <a:lnTo>
                  <a:pt x="5239" y="4473"/>
                </a:lnTo>
                <a:lnTo>
                  <a:pt x="5256" y="4714"/>
                </a:lnTo>
                <a:lnTo>
                  <a:pt x="5341" y="4714"/>
                </a:lnTo>
                <a:lnTo>
                  <a:pt x="5282" y="4826"/>
                </a:lnTo>
                <a:lnTo>
                  <a:pt x="5329" y="4901"/>
                </a:lnTo>
                <a:lnTo>
                  <a:pt x="5420" y="4935"/>
                </a:lnTo>
                <a:lnTo>
                  <a:pt x="5548" y="5004"/>
                </a:lnTo>
                <a:lnTo>
                  <a:pt x="5761" y="5051"/>
                </a:lnTo>
                <a:lnTo>
                  <a:pt x="5867" y="5023"/>
                </a:lnTo>
                <a:lnTo>
                  <a:pt x="5894" y="4954"/>
                </a:lnTo>
                <a:lnTo>
                  <a:pt x="5941" y="5032"/>
                </a:lnTo>
                <a:lnTo>
                  <a:pt x="5994" y="5045"/>
                </a:lnTo>
                <a:lnTo>
                  <a:pt x="6054" y="5176"/>
                </a:lnTo>
                <a:lnTo>
                  <a:pt x="6015" y="5229"/>
                </a:lnTo>
                <a:lnTo>
                  <a:pt x="6138" y="5307"/>
                </a:lnTo>
                <a:lnTo>
                  <a:pt x="6223" y="5401"/>
                </a:lnTo>
                <a:lnTo>
                  <a:pt x="6250" y="5470"/>
                </a:lnTo>
                <a:lnTo>
                  <a:pt x="6266" y="5560"/>
                </a:lnTo>
                <a:lnTo>
                  <a:pt x="6187" y="5745"/>
                </a:lnTo>
                <a:lnTo>
                  <a:pt x="6170" y="5835"/>
                </a:lnTo>
                <a:lnTo>
                  <a:pt x="6187" y="5904"/>
                </a:lnTo>
                <a:lnTo>
                  <a:pt x="6069" y="5925"/>
                </a:lnTo>
                <a:lnTo>
                  <a:pt x="5957" y="5925"/>
                </a:lnTo>
                <a:lnTo>
                  <a:pt x="5921" y="6063"/>
                </a:lnTo>
                <a:lnTo>
                  <a:pt x="5967" y="6116"/>
                </a:lnTo>
                <a:lnTo>
                  <a:pt x="6138" y="6088"/>
                </a:lnTo>
                <a:lnTo>
                  <a:pt x="6138" y="6041"/>
                </a:lnTo>
                <a:lnTo>
                  <a:pt x="6223" y="6123"/>
                </a:lnTo>
                <a:lnTo>
                  <a:pt x="6308" y="6213"/>
                </a:lnTo>
                <a:lnTo>
                  <a:pt x="6286" y="6260"/>
                </a:lnTo>
                <a:lnTo>
                  <a:pt x="6356" y="6344"/>
                </a:lnTo>
                <a:lnTo>
                  <a:pt x="6484" y="6440"/>
                </a:lnTo>
                <a:lnTo>
                  <a:pt x="6644" y="6501"/>
                </a:lnTo>
                <a:lnTo>
                  <a:pt x="6632" y="6447"/>
                </a:lnTo>
                <a:lnTo>
                  <a:pt x="6574" y="6344"/>
                </a:lnTo>
                <a:lnTo>
                  <a:pt x="6489" y="6200"/>
                </a:lnTo>
                <a:lnTo>
                  <a:pt x="6639" y="6337"/>
                </a:lnTo>
                <a:lnTo>
                  <a:pt x="6707" y="6378"/>
                </a:lnTo>
                <a:lnTo>
                  <a:pt x="6728" y="6260"/>
                </a:lnTo>
                <a:lnTo>
                  <a:pt x="6692" y="6088"/>
                </a:lnTo>
                <a:lnTo>
                  <a:pt x="6670" y="6047"/>
                </a:lnTo>
                <a:lnTo>
                  <a:pt x="6591" y="5966"/>
                </a:lnTo>
                <a:lnTo>
                  <a:pt x="6526" y="5856"/>
                </a:lnTo>
                <a:lnTo>
                  <a:pt x="6532" y="5753"/>
                </a:lnTo>
                <a:lnTo>
                  <a:pt x="6612" y="5732"/>
                </a:lnTo>
                <a:lnTo>
                  <a:pt x="6702" y="5904"/>
                </a:lnTo>
                <a:lnTo>
                  <a:pt x="6772" y="5985"/>
                </a:lnTo>
                <a:lnTo>
                  <a:pt x="6878" y="5773"/>
                </a:lnTo>
                <a:lnTo>
                  <a:pt x="6893" y="5635"/>
                </a:lnTo>
                <a:lnTo>
                  <a:pt x="6803" y="5629"/>
                </a:lnTo>
                <a:lnTo>
                  <a:pt x="6719" y="5444"/>
                </a:lnTo>
                <a:lnTo>
                  <a:pt x="6627" y="5401"/>
                </a:lnTo>
                <a:lnTo>
                  <a:pt x="6489" y="5272"/>
                </a:lnTo>
                <a:lnTo>
                  <a:pt x="6596" y="5169"/>
                </a:lnTo>
                <a:lnTo>
                  <a:pt x="6542" y="4969"/>
                </a:lnTo>
                <a:lnTo>
                  <a:pt x="6489" y="4879"/>
                </a:lnTo>
                <a:lnTo>
                  <a:pt x="6346" y="4791"/>
                </a:lnTo>
                <a:lnTo>
                  <a:pt x="6286" y="4639"/>
                </a:lnTo>
                <a:lnTo>
                  <a:pt x="6180" y="4695"/>
                </a:lnTo>
                <a:lnTo>
                  <a:pt x="6170" y="4591"/>
                </a:lnTo>
                <a:lnTo>
                  <a:pt x="6090" y="4473"/>
                </a:lnTo>
                <a:lnTo>
                  <a:pt x="5962" y="4344"/>
                </a:lnTo>
                <a:lnTo>
                  <a:pt x="5904" y="4448"/>
                </a:lnTo>
                <a:lnTo>
                  <a:pt x="5793" y="4516"/>
                </a:lnTo>
                <a:lnTo>
                  <a:pt x="5798" y="4351"/>
                </a:lnTo>
                <a:lnTo>
                  <a:pt x="5701" y="4082"/>
                </a:lnTo>
                <a:lnTo>
                  <a:pt x="5553" y="4192"/>
                </a:lnTo>
                <a:lnTo>
                  <a:pt x="5500" y="4398"/>
                </a:lnTo>
                <a:lnTo>
                  <a:pt x="5452" y="4241"/>
                </a:lnTo>
                <a:lnTo>
                  <a:pt x="5495" y="4070"/>
                </a:lnTo>
                <a:close/>
                <a:moveTo>
                  <a:pt x="5814" y="4082"/>
                </a:moveTo>
                <a:lnTo>
                  <a:pt x="5788" y="4095"/>
                </a:lnTo>
                <a:lnTo>
                  <a:pt x="5781" y="4192"/>
                </a:lnTo>
                <a:lnTo>
                  <a:pt x="5846" y="4329"/>
                </a:lnTo>
                <a:lnTo>
                  <a:pt x="5867" y="4344"/>
                </a:lnTo>
                <a:lnTo>
                  <a:pt x="5931" y="4310"/>
                </a:lnTo>
                <a:lnTo>
                  <a:pt x="5989" y="4317"/>
                </a:lnTo>
                <a:lnTo>
                  <a:pt x="6054" y="4323"/>
                </a:lnTo>
                <a:lnTo>
                  <a:pt x="6047" y="4254"/>
                </a:lnTo>
                <a:lnTo>
                  <a:pt x="5947" y="4110"/>
                </a:lnTo>
                <a:lnTo>
                  <a:pt x="5814" y="4082"/>
                </a:lnTo>
                <a:close/>
                <a:moveTo>
                  <a:pt x="4362" y="4110"/>
                </a:moveTo>
                <a:lnTo>
                  <a:pt x="4282" y="4123"/>
                </a:lnTo>
                <a:lnTo>
                  <a:pt x="4260" y="4158"/>
                </a:lnTo>
                <a:lnTo>
                  <a:pt x="4352" y="4344"/>
                </a:lnTo>
                <a:lnTo>
                  <a:pt x="4405" y="4173"/>
                </a:lnTo>
                <a:lnTo>
                  <a:pt x="4362" y="4110"/>
                </a:lnTo>
                <a:close/>
                <a:moveTo>
                  <a:pt x="3781" y="4198"/>
                </a:moveTo>
                <a:lnTo>
                  <a:pt x="3622" y="4357"/>
                </a:lnTo>
                <a:lnTo>
                  <a:pt x="3585" y="4454"/>
                </a:lnTo>
                <a:lnTo>
                  <a:pt x="3537" y="4639"/>
                </a:lnTo>
                <a:lnTo>
                  <a:pt x="3639" y="4701"/>
                </a:lnTo>
                <a:lnTo>
                  <a:pt x="3728" y="4695"/>
                </a:lnTo>
                <a:lnTo>
                  <a:pt x="3590" y="4791"/>
                </a:lnTo>
                <a:lnTo>
                  <a:pt x="3622" y="4873"/>
                </a:lnTo>
                <a:lnTo>
                  <a:pt x="3707" y="4879"/>
                </a:lnTo>
                <a:lnTo>
                  <a:pt x="3830" y="4860"/>
                </a:lnTo>
                <a:lnTo>
                  <a:pt x="3941" y="4914"/>
                </a:lnTo>
                <a:lnTo>
                  <a:pt x="3866" y="4954"/>
                </a:lnTo>
                <a:lnTo>
                  <a:pt x="3781" y="4941"/>
                </a:lnTo>
                <a:lnTo>
                  <a:pt x="3692" y="4982"/>
                </a:lnTo>
                <a:lnTo>
                  <a:pt x="3653" y="5004"/>
                </a:lnTo>
                <a:lnTo>
                  <a:pt x="3728" y="5176"/>
                </a:lnTo>
                <a:lnTo>
                  <a:pt x="3776" y="5148"/>
                </a:lnTo>
                <a:lnTo>
                  <a:pt x="3856" y="5210"/>
                </a:lnTo>
                <a:lnTo>
                  <a:pt x="3888" y="5307"/>
                </a:lnTo>
                <a:lnTo>
                  <a:pt x="3968" y="5292"/>
                </a:lnTo>
                <a:lnTo>
                  <a:pt x="4144" y="5257"/>
                </a:lnTo>
                <a:lnTo>
                  <a:pt x="4250" y="5182"/>
                </a:lnTo>
                <a:lnTo>
                  <a:pt x="4318" y="5176"/>
                </a:lnTo>
                <a:lnTo>
                  <a:pt x="4420" y="5229"/>
                </a:lnTo>
                <a:lnTo>
                  <a:pt x="4526" y="5264"/>
                </a:lnTo>
                <a:lnTo>
                  <a:pt x="4543" y="5182"/>
                </a:lnTo>
                <a:lnTo>
                  <a:pt x="4505" y="5100"/>
                </a:lnTo>
                <a:lnTo>
                  <a:pt x="4606" y="5085"/>
                </a:lnTo>
                <a:lnTo>
                  <a:pt x="4611" y="4989"/>
                </a:lnTo>
                <a:lnTo>
                  <a:pt x="4505" y="4886"/>
                </a:lnTo>
                <a:lnTo>
                  <a:pt x="4405" y="4770"/>
                </a:lnTo>
                <a:lnTo>
                  <a:pt x="4388" y="4604"/>
                </a:lnTo>
                <a:lnTo>
                  <a:pt x="4352" y="4364"/>
                </a:lnTo>
                <a:lnTo>
                  <a:pt x="4287" y="4261"/>
                </a:lnTo>
                <a:lnTo>
                  <a:pt x="4229" y="4220"/>
                </a:lnTo>
                <a:lnTo>
                  <a:pt x="4175" y="4254"/>
                </a:lnTo>
                <a:lnTo>
                  <a:pt x="4219" y="4516"/>
                </a:lnTo>
                <a:lnTo>
                  <a:pt x="4192" y="4619"/>
                </a:lnTo>
                <a:lnTo>
                  <a:pt x="4144" y="4370"/>
                </a:lnTo>
                <a:lnTo>
                  <a:pt x="4091" y="4289"/>
                </a:lnTo>
                <a:lnTo>
                  <a:pt x="4021" y="4420"/>
                </a:lnTo>
                <a:lnTo>
                  <a:pt x="3941" y="4289"/>
                </a:lnTo>
                <a:lnTo>
                  <a:pt x="3813" y="4370"/>
                </a:lnTo>
                <a:lnTo>
                  <a:pt x="3840" y="4248"/>
                </a:lnTo>
                <a:lnTo>
                  <a:pt x="3781" y="4198"/>
                </a:lnTo>
                <a:close/>
                <a:moveTo>
                  <a:pt x="4947" y="4551"/>
                </a:moveTo>
                <a:lnTo>
                  <a:pt x="4877" y="4722"/>
                </a:lnTo>
                <a:lnTo>
                  <a:pt x="4872" y="4976"/>
                </a:lnTo>
                <a:lnTo>
                  <a:pt x="4942" y="5066"/>
                </a:lnTo>
                <a:lnTo>
                  <a:pt x="5005" y="5195"/>
                </a:lnTo>
                <a:lnTo>
                  <a:pt x="4978" y="5401"/>
                </a:lnTo>
                <a:lnTo>
                  <a:pt x="4930" y="5395"/>
                </a:lnTo>
                <a:lnTo>
                  <a:pt x="4893" y="5554"/>
                </a:lnTo>
                <a:lnTo>
                  <a:pt x="4893" y="5367"/>
                </a:lnTo>
                <a:lnTo>
                  <a:pt x="4804" y="5298"/>
                </a:lnTo>
                <a:lnTo>
                  <a:pt x="4751" y="5332"/>
                </a:lnTo>
                <a:lnTo>
                  <a:pt x="4760" y="5457"/>
                </a:lnTo>
                <a:lnTo>
                  <a:pt x="4676" y="5457"/>
                </a:lnTo>
                <a:lnTo>
                  <a:pt x="4584" y="5485"/>
                </a:lnTo>
                <a:lnTo>
                  <a:pt x="4478" y="5395"/>
                </a:lnTo>
                <a:lnTo>
                  <a:pt x="4415" y="5410"/>
                </a:lnTo>
                <a:lnTo>
                  <a:pt x="4357" y="5298"/>
                </a:lnTo>
                <a:lnTo>
                  <a:pt x="4308" y="5251"/>
                </a:lnTo>
                <a:lnTo>
                  <a:pt x="4260" y="5272"/>
                </a:lnTo>
                <a:lnTo>
                  <a:pt x="4192" y="5285"/>
                </a:lnTo>
                <a:lnTo>
                  <a:pt x="4154" y="5354"/>
                </a:lnTo>
                <a:lnTo>
                  <a:pt x="4212" y="5435"/>
                </a:lnTo>
                <a:lnTo>
                  <a:pt x="4149" y="5539"/>
                </a:lnTo>
                <a:lnTo>
                  <a:pt x="4086" y="5423"/>
                </a:lnTo>
                <a:lnTo>
                  <a:pt x="4037" y="5457"/>
                </a:lnTo>
                <a:lnTo>
                  <a:pt x="3878" y="5478"/>
                </a:lnTo>
                <a:lnTo>
                  <a:pt x="3776" y="5435"/>
                </a:lnTo>
                <a:lnTo>
                  <a:pt x="3856" y="5332"/>
                </a:lnTo>
                <a:lnTo>
                  <a:pt x="3776" y="5229"/>
                </a:lnTo>
                <a:lnTo>
                  <a:pt x="3718" y="5244"/>
                </a:lnTo>
                <a:lnTo>
                  <a:pt x="3639" y="5210"/>
                </a:lnTo>
                <a:lnTo>
                  <a:pt x="3506" y="5126"/>
                </a:lnTo>
                <a:lnTo>
                  <a:pt x="3414" y="5038"/>
                </a:lnTo>
                <a:lnTo>
                  <a:pt x="3346" y="5023"/>
                </a:lnTo>
                <a:lnTo>
                  <a:pt x="3319" y="5092"/>
                </a:lnTo>
                <a:lnTo>
                  <a:pt x="3250" y="5126"/>
                </a:lnTo>
                <a:lnTo>
                  <a:pt x="3240" y="4963"/>
                </a:lnTo>
                <a:lnTo>
                  <a:pt x="3165" y="5107"/>
                </a:lnTo>
                <a:lnTo>
                  <a:pt x="3063" y="4914"/>
                </a:lnTo>
                <a:lnTo>
                  <a:pt x="3027" y="4886"/>
                </a:lnTo>
                <a:lnTo>
                  <a:pt x="3010" y="4989"/>
                </a:lnTo>
                <a:lnTo>
                  <a:pt x="2969" y="5045"/>
                </a:lnTo>
                <a:lnTo>
                  <a:pt x="2930" y="4948"/>
                </a:lnTo>
                <a:lnTo>
                  <a:pt x="2836" y="5004"/>
                </a:lnTo>
                <a:lnTo>
                  <a:pt x="2744" y="5100"/>
                </a:lnTo>
                <a:lnTo>
                  <a:pt x="2659" y="5079"/>
                </a:lnTo>
                <a:lnTo>
                  <a:pt x="2590" y="5141"/>
                </a:lnTo>
                <a:lnTo>
                  <a:pt x="2536" y="5229"/>
                </a:lnTo>
                <a:lnTo>
                  <a:pt x="2473" y="5210"/>
                </a:lnTo>
                <a:lnTo>
                  <a:pt x="2384" y="5107"/>
                </a:lnTo>
                <a:lnTo>
                  <a:pt x="2277" y="5057"/>
                </a:lnTo>
                <a:lnTo>
                  <a:pt x="2212" y="5023"/>
                </a:lnTo>
                <a:lnTo>
                  <a:pt x="2123" y="4963"/>
                </a:lnTo>
                <a:lnTo>
                  <a:pt x="2048" y="4997"/>
                </a:lnTo>
                <a:lnTo>
                  <a:pt x="2000" y="4969"/>
                </a:lnTo>
                <a:lnTo>
                  <a:pt x="1888" y="4948"/>
                </a:lnTo>
                <a:lnTo>
                  <a:pt x="1765" y="4879"/>
                </a:lnTo>
                <a:lnTo>
                  <a:pt x="1707" y="4901"/>
                </a:lnTo>
                <a:lnTo>
                  <a:pt x="1617" y="4860"/>
                </a:lnTo>
                <a:lnTo>
                  <a:pt x="1622" y="4810"/>
                </a:lnTo>
                <a:lnTo>
                  <a:pt x="1521" y="4798"/>
                </a:lnTo>
                <a:lnTo>
                  <a:pt x="1494" y="4838"/>
                </a:lnTo>
                <a:lnTo>
                  <a:pt x="1453" y="4735"/>
                </a:lnTo>
                <a:lnTo>
                  <a:pt x="1366" y="4688"/>
                </a:lnTo>
                <a:lnTo>
                  <a:pt x="1277" y="4810"/>
                </a:lnTo>
                <a:lnTo>
                  <a:pt x="1223" y="4798"/>
                </a:lnTo>
                <a:lnTo>
                  <a:pt x="1112" y="4894"/>
                </a:lnTo>
                <a:lnTo>
                  <a:pt x="1054" y="4920"/>
                </a:lnTo>
                <a:lnTo>
                  <a:pt x="994" y="5023"/>
                </a:lnTo>
                <a:lnTo>
                  <a:pt x="979" y="5135"/>
                </a:lnTo>
                <a:lnTo>
                  <a:pt x="904" y="5229"/>
                </a:lnTo>
                <a:lnTo>
                  <a:pt x="803" y="5238"/>
                </a:lnTo>
                <a:lnTo>
                  <a:pt x="771" y="5341"/>
                </a:lnTo>
                <a:lnTo>
                  <a:pt x="851" y="5410"/>
                </a:lnTo>
                <a:lnTo>
                  <a:pt x="904" y="5491"/>
                </a:lnTo>
                <a:lnTo>
                  <a:pt x="947" y="5588"/>
                </a:lnTo>
                <a:lnTo>
                  <a:pt x="1021" y="5663"/>
                </a:lnTo>
                <a:lnTo>
                  <a:pt x="1069" y="5779"/>
                </a:lnTo>
                <a:lnTo>
                  <a:pt x="941" y="5788"/>
                </a:lnTo>
                <a:lnTo>
                  <a:pt x="952" y="5691"/>
                </a:lnTo>
                <a:lnTo>
                  <a:pt x="904" y="5691"/>
                </a:lnTo>
                <a:lnTo>
                  <a:pt x="771" y="5788"/>
                </a:lnTo>
                <a:lnTo>
                  <a:pt x="691" y="5863"/>
                </a:lnTo>
                <a:lnTo>
                  <a:pt x="766" y="5966"/>
                </a:lnTo>
                <a:lnTo>
                  <a:pt x="793" y="6041"/>
                </a:lnTo>
                <a:lnTo>
                  <a:pt x="878" y="6082"/>
                </a:lnTo>
                <a:lnTo>
                  <a:pt x="957" y="6063"/>
                </a:lnTo>
                <a:lnTo>
                  <a:pt x="1006" y="6097"/>
                </a:lnTo>
                <a:lnTo>
                  <a:pt x="1021" y="6063"/>
                </a:lnTo>
                <a:lnTo>
                  <a:pt x="1085" y="6020"/>
                </a:lnTo>
                <a:lnTo>
                  <a:pt x="1122" y="6020"/>
                </a:lnTo>
                <a:lnTo>
                  <a:pt x="1074" y="6088"/>
                </a:lnTo>
                <a:lnTo>
                  <a:pt x="1112" y="6116"/>
                </a:lnTo>
                <a:lnTo>
                  <a:pt x="1122" y="6200"/>
                </a:lnTo>
                <a:lnTo>
                  <a:pt x="1074" y="6247"/>
                </a:lnTo>
                <a:lnTo>
                  <a:pt x="1032" y="6234"/>
                </a:lnTo>
                <a:lnTo>
                  <a:pt x="984" y="6316"/>
                </a:lnTo>
                <a:lnTo>
                  <a:pt x="947" y="6288"/>
                </a:lnTo>
                <a:lnTo>
                  <a:pt x="899" y="6303"/>
                </a:lnTo>
                <a:lnTo>
                  <a:pt x="878" y="6385"/>
                </a:lnTo>
                <a:lnTo>
                  <a:pt x="829" y="6481"/>
                </a:lnTo>
                <a:lnTo>
                  <a:pt x="808" y="6569"/>
                </a:lnTo>
                <a:lnTo>
                  <a:pt x="851" y="6638"/>
                </a:lnTo>
                <a:lnTo>
                  <a:pt x="851" y="6722"/>
                </a:lnTo>
                <a:lnTo>
                  <a:pt x="894" y="6763"/>
                </a:lnTo>
                <a:lnTo>
                  <a:pt x="941" y="6831"/>
                </a:lnTo>
                <a:lnTo>
                  <a:pt x="1016" y="6803"/>
                </a:lnTo>
                <a:lnTo>
                  <a:pt x="1054" y="6853"/>
                </a:lnTo>
                <a:lnTo>
                  <a:pt x="1047" y="6907"/>
                </a:lnTo>
                <a:lnTo>
                  <a:pt x="1047" y="6997"/>
                </a:lnTo>
                <a:lnTo>
                  <a:pt x="1085" y="6997"/>
                </a:lnTo>
                <a:lnTo>
                  <a:pt x="1144" y="6941"/>
                </a:lnTo>
                <a:lnTo>
                  <a:pt x="1165" y="7010"/>
                </a:lnTo>
                <a:lnTo>
                  <a:pt x="1180" y="6962"/>
                </a:lnTo>
                <a:lnTo>
                  <a:pt x="1218" y="7031"/>
                </a:lnTo>
                <a:lnTo>
                  <a:pt x="1250" y="6982"/>
                </a:lnTo>
                <a:lnTo>
                  <a:pt x="1272" y="7003"/>
                </a:lnTo>
                <a:lnTo>
                  <a:pt x="1340" y="6962"/>
                </a:lnTo>
                <a:lnTo>
                  <a:pt x="1308" y="7044"/>
                </a:lnTo>
                <a:lnTo>
                  <a:pt x="1298" y="7153"/>
                </a:lnTo>
                <a:lnTo>
                  <a:pt x="1255" y="7203"/>
                </a:lnTo>
                <a:lnTo>
                  <a:pt x="1240" y="7231"/>
                </a:lnTo>
                <a:lnTo>
                  <a:pt x="1160" y="7312"/>
                </a:lnTo>
                <a:lnTo>
                  <a:pt x="1134" y="7368"/>
                </a:lnTo>
                <a:lnTo>
                  <a:pt x="1059" y="7381"/>
                </a:lnTo>
                <a:lnTo>
                  <a:pt x="1001" y="7456"/>
                </a:lnTo>
                <a:lnTo>
                  <a:pt x="941" y="7497"/>
                </a:lnTo>
                <a:lnTo>
                  <a:pt x="878" y="7559"/>
                </a:lnTo>
                <a:lnTo>
                  <a:pt x="888" y="7581"/>
                </a:lnTo>
                <a:lnTo>
                  <a:pt x="984" y="7546"/>
                </a:lnTo>
                <a:lnTo>
                  <a:pt x="1032" y="7497"/>
                </a:lnTo>
                <a:lnTo>
                  <a:pt x="1095" y="7456"/>
                </a:lnTo>
                <a:lnTo>
                  <a:pt x="1149" y="7415"/>
                </a:lnTo>
                <a:lnTo>
                  <a:pt x="1187" y="7428"/>
                </a:lnTo>
                <a:lnTo>
                  <a:pt x="1255" y="7368"/>
                </a:lnTo>
                <a:lnTo>
                  <a:pt x="1277" y="7306"/>
                </a:lnTo>
                <a:lnTo>
                  <a:pt x="1366" y="7237"/>
                </a:lnTo>
                <a:lnTo>
                  <a:pt x="1383" y="7175"/>
                </a:lnTo>
                <a:lnTo>
                  <a:pt x="1441" y="7134"/>
                </a:lnTo>
                <a:lnTo>
                  <a:pt x="1499" y="7072"/>
                </a:lnTo>
                <a:lnTo>
                  <a:pt x="1559" y="6969"/>
                </a:lnTo>
                <a:lnTo>
                  <a:pt x="1516" y="6900"/>
                </a:lnTo>
                <a:lnTo>
                  <a:pt x="1596" y="6791"/>
                </a:lnTo>
                <a:lnTo>
                  <a:pt x="1639" y="6687"/>
                </a:lnTo>
                <a:lnTo>
                  <a:pt x="1712" y="6604"/>
                </a:lnTo>
                <a:lnTo>
                  <a:pt x="1729" y="6638"/>
                </a:lnTo>
                <a:lnTo>
                  <a:pt x="1666" y="6687"/>
                </a:lnTo>
                <a:lnTo>
                  <a:pt x="1639" y="6838"/>
                </a:lnTo>
                <a:lnTo>
                  <a:pt x="1649" y="6928"/>
                </a:lnTo>
                <a:lnTo>
                  <a:pt x="1712" y="6894"/>
                </a:lnTo>
                <a:lnTo>
                  <a:pt x="1765" y="6844"/>
                </a:lnTo>
                <a:lnTo>
                  <a:pt x="1830" y="6810"/>
                </a:lnTo>
                <a:lnTo>
                  <a:pt x="1867" y="6803"/>
                </a:lnTo>
                <a:lnTo>
                  <a:pt x="1852" y="6700"/>
                </a:lnTo>
                <a:lnTo>
                  <a:pt x="1915" y="6666"/>
                </a:lnTo>
                <a:lnTo>
                  <a:pt x="1990" y="6728"/>
                </a:lnTo>
                <a:lnTo>
                  <a:pt x="2101" y="6803"/>
                </a:lnTo>
                <a:lnTo>
                  <a:pt x="2181" y="6791"/>
                </a:lnTo>
                <a:lnTo>
                  <a:pt x="2282" y="6838"/>
                </a:lnTo>
                <a:lnTo>
                  <a:pt x="2340" y="6872"/>
                </a:lnTo>
                <a:lnTo>
                  <a:pt x="2463" y="7025"/>
                </a:lnTo>
                <a:lnTo>
                  <a:pt x="2531" y="7065"/>
                </a:lnTo>
                <a:lnTo>
                  <a:pt x="2623" y="7065"/>
                </a:lnTo>
                <a:lnTo>
                  <a:pt x="2681" y="7078"/>
                </a:lnTo>
                <a:lnTo>
                  <a:pt x="2708" y="7209"/>
                </a:lnTo>
                <a:lnTo>
                  <a:pt x="2787" y="7319"/>
                </a:lnTo>
                <a:lnTo>
                  <a:pt x="2802" y="7437"/>
                </a:lnTo>
                <a:lnTo>
                  <a:pt x="2851" y="7478"/>
                </a:lnTo>
                <a:lnTo>
                  <a:pt x="2882" y="7525"/>
                </a:lnTo>
                <a:lnTo>
                  <a:pt x="2889" y="7594"/>
                </a:lnTo>
                <a:lnTo>
                  <a:pt x="2957" y="7690"/>
                </a:lnTo>
                <a:lnTo>
                  <a:pt x="2969" y="7787"/>
                </a:lnTo>
                <a:lnTo>
                  <a:pt x="3042" y="7841"/>
                </a:lnTo>
                <a:lnTo>
                  <a:pt x="3032" y="7918"/>
                </a:lnTo>
                <a:lnTo>
                  <a:pt x="3063" y="8021"/>
                </a:lnTo>
                <a:lnTo>
                  <a:pt x="3170" y="8075"/>
                </a:lnTo>
                <a:lnTo>
                  <a:pt x="3213" y="8124"/>
                </a:lnTo>
                <a:lnTo>
                  <a:pt x="3324" y="8234"/>
                </a:lnTo>
                <a:lnTo>
                  <a:pt x="3334" y="8234"/>
                </a:lnTo>
                <a:lnTo>
                  <a:pt x="3356" y="8330"/>
                </a:lnTo>
                <a:lnTo>
                  <a:pt x="3361" y="8418"/>
                </a:lnTo>
                <a:lnTo>
                  <a:pt x="3351" y="8453"/>
                </a:lnTo>
                <a:lnTo>
                  <a:pt x="3319" y="8343"/>
                </a:lnTo>
                <a:lnTo>
                  <a:pt x="3235" y="8309"/>
                </a:lnTo>
                <a:lnTo>
                  <a:pt x="3228" y="8330"/>
                </a:lnTo>
                <a:lnTo>
                  <a:pt x="3245" y="8384"/>
                </a:lnTo>
                <a:lnTo>
                  <a:pt x="3261" y="8474"/>
                </a:lnTo>
                <a:lnTo>
                  <a:pt x="3271" y="8625"/>
                </a:lnTo>
                <a:lnTo>
                  <a:pt x="3261" y="8811"/>
                </a:lnTo>
                <a:lnTo>
                  <a:pt x="3235" y="8914"/>
                </a:lnTo>
                <a:lnTo>
                  <a:pt x="3255" y="8990"/>
                </a:lnTo>
                <a:lnTo>
                  <a:pt x="3255" y="9071"/>
                </a:lnTo>
                <a:lnTo>
                  <a:pt x="3245" y="9155"/>
                </a:lnTo>
                <a:lnTo>
                  <a:pt x="3276" y="9209"/>
                </a:lnTo>
                <a:lnTo>
                  <a:pt x="3281" y="9292"/>
                </a:lnTo>
                <a:lnTo>
                  <a:pt x="3329" y="9368"/>
                </a:lnTo>
                <a:lnTo>
                  <a:pt x="3351" y="9402"/>
                </a:lnTo>
                <a:lnTo>
                  <a:pt x="3351" y="9421"/>
                </a:lnTo>
                <a:lnTo>
                  <a:pt x="3399" y="9552"/>
                </a:lnTo>
                <a:lnTo>
                  <a:pt x="3457" y="9649"/>
                </a:lnTo>
                <a:lnTo>
                  <a:pt x="3462" y="9696"/>
                </a:lnTo>
                <a:lnTo>
                  <a:pt x="3479" y="9711"/>
                </a:lnTo>
                <a:lnTo>
                  <a:pt x="3532" y="9718"/>
                </a:lnTo>
                <a:lnTo>
                  <a:pt x="3554" y="9746"/>
                </a:lnTo>
                <a:lnTo>
                  <a:pt x="3585" y="9752"/>
                </a:lnTo>
                <a:lnTo>
                  <a:pt x="3590" y="9773"/>
                </a:lnTo>
                <a:lnTo>
                  <a:pt x="3622" y="9786"/>
                </a:lnTo>
                <a:lnTo>
                  <a:pt x="3660" y="9842"/>
                </a:lnTo>
                <a:lnTo>
                  <a:pt x="3670" y="9883"/>
                </a:lnTo>
                <a:lnTo>
                  <a:pt x="3692" y="9965"/>
                </a:lnTo>
                <a:lnTo>
                  <a:pt x="3718" y="10033"/>
                </a:lnTo>
                <a:lnTo>
                  <a:pt x="3740" y="10089"/>
                </a:lnTo>
                <a:lnTo>
                  <a:pt x="3760" y="10143"/>
                </a:lnTo>
                <a:lnTo>
                  <a:pt x="3798" y="10171"/>
                </a:lnTo>
                <a:lnTo>
                  <a:pt x="3840" y="10233"/>
                </a:lnTo>
                <a:lnTo>
                  <a:pt x="3840" y="10267"/>
                </a:lnTo>
                <a:lnTo>
                  <a:pt x="3820" y="10302"/>
                </a:lnTo>
                <a:lnTo>
                  <a:pt x="3793" y="10295"/>
                </a:lnTo>
                <a:lnTo>
                  <a:pt x="3786" y="10302"/>
                </a:lnTo>
                <a:lnTo>
                  <a:pt x="3825" y="10349"/>
                </a:lnTo>
                <a:lnTo>
                  <a:pt x="3856" y="10370"/>
                </a:lnTo>
                <a:lnTo>
                  <a:pt x="3873" y="10392"/>
                </a:lnTo>
                <a:lnTo>
                  <a:pt x="3883" y="10383"/>
                </a:lnTo>
                <a:lnTo>
                  <a:pt x="3919" y="10418"/>
                </a:lnTo>
                <a:lnTo>
                  <a:pt x="3946" y="10446"/>
                </a:lnTo>
                <a:lnTo>
                  <a:pt x="3958" y="10486"/>
                </a:lnTo>
                <a:lnTo>
                  <a:pt x="3958" y="10549"/>
                </a:lnTo>
                <a:lnTo>
                  <a:pt x="3984" y="10570"/>
                </a:lnTo>
                <a:lnTo>
                  <a:pt x="4026" y="10611"/>
                </a:lnTo>
                <a:lnTo>
                  <a:pt x="4064" y="10658"/>
                </a:lnTo>
                <a:lnTo>
                  <a:pt x="4079" y="10708"/>
                </a:lnTo>
                <a:lnTo>
                  <a:pt x="4091" y="10708"/>
                </a:lnTo>
                <a:lnTo>
                  <a:pt x="4117" y="10680"/>
                </a:lnTo>
                <a:lnTo>
                  <a:pt x="4117" y="10667"/>
                </a:lnTo>
                <a:lnTo>
                  <a:pt x="4096" y="10624"/>
                </a:lnTo>
                <a:lnTo>
                  <a:pt x="4074" y="10590"/>
                </a:lnTo>
                <a:lnTo>
                  <a:pt x="4047" y="10590"/>
                </a:lnTo>
                <a:lnTo>
                  <a:pt x="4042" y="10542"/>
                </a:lnTo>
                <a:lnTo>
                  <a:pt x="4026" y="10508"/>
                </a:lnTo>
                <a:lnTo>
                  <a:pt x="4011" y="10467"/>
                </a:lnTo>
                <a:lnTo>
                  <a:pt x="3989" y="10392"/>
                </a:lnTo>
                <a:lnTo>
                  <a:pt x="3953" y="10349"/>
                </a:lnTo>
                <a:lnTo>
                  <a:pt x="3941" y="10315"/>
                </a:lnTo>
                <a:lnTo>
                  <a:pt x="3919" y="10295"/>
                </a:lnTo>
                <a:lnTo>
                  <a:pt x="3909" y="10239"/>
                </a:lnTo>
                <a:lnTo>
                  <a:pt x="3899" y="10239"/>
                </a:lnTo>
                <a:lnTo>
                  <a:pt x="3893" y="10212"/>
                </a:lnTo>
                <a:lnTo>
                  <a:pt x="3883" y="10205"/>
                </a:lnTo>
                <a:lnTo>
                  <a:pt x="3873" y="10186"/>
                </a:lnTo>
                <a:lnTo>
                  <a:pt x="3830" y="10130"/>
                </a:lnTo>
                <a:lnTo>
                  <a:pt x="3808" y="10096"/>
                </a:lnTo>
                <a:lnTo>
                  <a:pt x="3803" y="10027"/>
                </a:lnTo>
                <a:lnTo>
                  <a:pt x="3798" y="9986"/>
                </a:lnTo>
                <a:lnTo>
                  <a:pt x="3803" y="9952"/>
                </a:lnTo>
                <a:lnTo>
                  <a:pt x="3840" y="9971"/>
                </a:lnTo>
                <a:lnTo>
                  <a:pt x="3856" y="9971"/>
                </a:lnTo>
                <a:lnTo>
                  <a:pt x="3899" y="10005"/>
                </a:lnTo>
                <a:lnTo>
                  <a:pt x="3899" y="10040"/>
                </a:lnTo>
                <a:lnTo>
                  <a:pt x="3919" y="10102"/>
                </a:lnTo>
                <a:lnTo>
                  <a:pt x="3953" y="10171"/>
                </a:lnTo>
                <a:lnTo>
                  <a:pt x="3953" y="10199"/>
                </a:lnTo>
                <a:lnTo>
                  <a:pt x="3979" y="10239"/>
                </a:lnTo>
                <a:lnTo>
                  <a:pt x="4016" y="10280"/>
                </a:lnTo>
                <a:lnTo>
                  <a:pt x="4047" y="10289"/>
                </a:lnTo>
                <a:lnTo>
                  <a:pt x="4059" y="10349"/>
                </a:lnTo>
                <a:lnTo>
                  <a:pt x="4096" y="10392"/>
                </a:lnTo>
                <a:lnTo>
                  <a:pt x="4127" y="10411"/>
                </a:lnTo>
                <a:lnTo>
                  <a:pt x="4117" y="10461"/>
                </a:lnTo>
                <a:lnTo>
                  <a:pt x="4127" y="10480"/>
                </a:lnTo>
                <a:lnTo>
                  <a:pt x="4175" y="10514"/>
                </a:lnTo>
                <a:lnTo>
                  <a:pt x="4207" y="10570"/>
                </a:lnTo>
                <a:lnTo>
                  <a:pt x="4265" y="10632"/>
                </a:lnTo>
                <a:lnTo>
                  <a:pt x="4313" y="10714"/>
                </a:lnTo>
                <a:lnTo>
                  <a:pt x="4335" y="10755"/>
                </a:lnTo>
                <a:lnTo>
                  <a:pt x="4340" y="10783"/>
                </a:lnTo>
                <a:lnTo>
                  <a:pt x="4362" y="10824"/>
                </a:lnTo>
                <a:lnTo>
                  <a:pt x="4362" y="10852"/>
                </a:lnTo>
                <a:lnTo>
                  <a:pt x="4345" y="10873"/>
                </a:lnTo>
                <a:lnTo>
                  <a:pt x="4352" y="10892"/>
                </a:lnTo>
                <a:lnTo>
                  <a:pt x="4335" y="10899"/>
                </a:lnTo>
                <a:lnTo>
                  <a:pt x="4345" y="10942"/>
                </a:lnTo>
                <a:lnTo>
                  <a:pt x="4378" y="10989"/>
                </a:lnTo>
                <a:lnTo>
                  <a:pt x="4436" y="11036"/>
                </a:lnTo>
                <a:lnTo>
                  <a:pt x="4463" y="11071"/>
                </a:lnTo>
                <a:lnTo>
                  <a:pt x="4521" y="11099"/>
                </a:lnTo>
                <a:lnTo>
                  <a:pt x="4553" y="11099"/>
                </a:lnTo>
                <a:lnTo>
                  <a:pt x="4569" y="11120"/>
                </a:lnTo>
                <a:lnTo>
                  <a:pt x="4618" y="11161"/>
                </a:lnTo>
                <a:lnTo>
                  <a:pt x="4686" y="11195"/>
                </a:lnTo>
                <a:lnTo>
                  <a:pt x="4729" y="11208"/>
                </a:lnTo>
                <a:lnTo>
                  <a:pt x="4782" y="11242"/>
                </a:lnTo>
                <a:lnTo>
                  <a:pt x="4824" y="11257"/>
                </a:lnTo>
                <a:lnTo>
                  <a:pt x="4867" y="11277"/>
                </a:lnTo>
                <a:lnTo>
                  <a:pt x="4898" y="11270"/>
                </a:lnTo>
                <a:lnTo>
                  <a:pt x="4947" y="11242"/>
                </a:lnTo>
                <a:lnTo>
                  <a:pt x="4978" y="11236"/>
                </a:lnTo>
                <a:lnTo>
                  <a:pt x="5026" y="11257"/>
                </a:lnTo>
                <a:lnTo>
                  <a:pt x="5053" y="11277"/>
                </a:lnTo>
                <a:lnTo>
                  <a:pt x="5123" y="11367"/>
                </a:lnTo>
                <a:lnTo>
                  <a:pt x="5154" y="11395"/>
                </a:lnTo>
                <a:lnTo>
                  <a:pt x="5181" y="11414"/>
                </a:lnTo>
                <a:lnTo>
                  <a:pt x="5218" y="11414"/>
                </a:lnTo>
                <a:lnTo>
                  <a:pt x="5244" y="11429"/>
                </a:lnTo>
                <a:lnTo>
                  <a:pt x="5261" y="11442"/>
                </a:lnTo>
                <a:lnTo>
                  <a:pt x="5292" y="11449"/>
                </a:lnTo>
                <a:lnTo>
                  <a:pt x="5319" y="11464"/>
                </a:lnTo>
                <a:lnTo>
                  <a:pt x="5341" y="11470"/>
                </a:lnTo>
                <a:lnTo>
                  <a:pt x="5372" y="11470"/>
                </a:lnTo>
                <a:lnTo>
                  <a:pt x="5377" y="11457"/>
                </a:lnTo>
                <a:lnTo>
                  <a:pt x="5399" y="11464"/>
                </a:lnTo>
                <a:lnTo>
                  <a:pt x="5409" y="11483"/>
                </a:lnTo>
                <a:lnTo>
                  <a:pt x="5404" y="11492"/>
                </a:lnTo>
                <a:lnTo>
                  <a:pt x="5394" y="11476"/>
                </a:lnTo>
                <a:lnTo>
                  <a:pt x="5389" y="11492"/>
                </a:lnTo>
                <a:lnTo>
                  <a:pt x="5415" y="11526"/>
                </a:lnTo>
                <a:lnTo>
                  <a:pt x="5442" y="11545"/>
                </a:lnTo>
                <a:lnTo>
                  <a:pt x="5452" y="11573"/>
                </a:lnTo>
                <a:lnTo>
                  <a:pt x="5479" y="11607"/>
                </a:lnTo>
                <a:lnTo>
                  <a:pt x="5500" y="11629"/>
                </a:lnTo>
                <a:lnTo>
                  <a:pt x="5489" y="11642"/>
                </a:lnTo>
                <a:lnTo>
                  <a:pt x="5505" y="11655"/>
                </a:lnTo>
                <a:lnTo>
                  <a:pt x="5495" y="11676"/>
                </a:lnTo>
                <a:lnTo>
                  <a:pt x="5495" y="11704"/>
                </a:lnTo>
                <a:lnTo>
                  <a:pt x="5505" y="11717"/>
                </a:lnTo>
                <a:lnTo>
                  <a:pt x="5522" y="11723"/>
                </a:lnTo>
                <a:lnTo>
                  <a:pt x="5537" y="11745"/>
                </a:lnTo>
                <a:lnTo>
                  <a:pt x="5548" y="11732"/>
                </a:lnTo>
                <a:lnTo>
                  <a:pt x="5542" y="11704"/>
                </a:lnTo>
                <a:lnTo>
                  <a:pt x="5558" y="11717"/>
                </a:lnTo>
                <a:lnTo>
                  <a:pt x="5563" y="11745"/>
                </a:lnTo>
                <a:lnTo>
                  <a:pt x="5585" y="11751"/>
                </a:lnTo>
                <a:lnTo>
                  <a:pt x="5607" y="11766"/>
                </a:lnTo>
                <a:lnTo>
                  <a:pt x="5621" y="11786"/>
                </a:lnTo>
                <a:lnTo>
                  <a:pt x="5621" y="11801"/>
                </a:lnTo>
                <a:lnTo>
                  <a:pt x="5616" y="11814"/>
                </a:lnTo>
                <a:lnTo>
                  <a:pt x="5628" y="11827"/>
                </a:lnTo>
                <a:lnTo>
                  <a:pt x="5660" y="11848"/>
                </a:lnTo>
                <a:lnTo>
                  <a:pt x="5670" y="11861"/>
                </a:lnTo>
                <a:lnTo>
                  <a:pt x="5670" y="11842"/>
                </a:lnTo>
                <a:lnTo>
                  <a:pt x="5696" y="11842"/>
                </a:lnTo>
                <a:lnTo>
                  <a:pt x="5713" y="11848"/>
                </a:lnTo>
                <a:lnTo>
                  <a:pt x="5735" y="11854"/>
                </a:lnTo>
                <a:lnTo>
                  <a:pt x="5744" y="11889"/>
                </a:lnTo>
                <a:lnTo>
                  <a:pt x="5766" y="11889"/>
                </a:lnTo>
                <a:lnTo>
                  <a:pt x="5771" y="11876"/>
                </a:lnTo>
                <a:lnTo>
                  <a:pt x="5781" y="11923"/>
                </a:lnTo>
                <a:lnTo>
                  <a:pt x="5808" y="11917"/>
                </a:lnTo>
                <a:lnTo>
                  <a:pt x="5819" y="11910"/>
                </a:lnTo>
                <a:lnTo>
                  <a:pt x="5834" y="11895"/>
                </a:lnTo>
                <a:lnTo>
                  <a:pt x="5808" y="11854"/>
                </a:lnTo>
                <a:lnTo>
                  <a:pt x="5814" y="11842"/>
                </a:lnTo>
                <a:lnTo>
                  <a:pt x="5824" y="11842"/>
                </a:lnTo>
                <a:lnTo>
                  <a:pt x="5851" y="11820"/>
                </a:lnTo>
                <a:lnTo>
                  <a:pt x="5861" y="11792"/>
                </a:lnTo>
                <a:lnTo>
                  <a:pt x="5887" y="11786"/>
                </a:lnTo>
                <a:lnTo>
                  <a:pt x="5914" y="11807"/>
                </a:lnTo>
                <a:lnTo>
                  <a:pt x="5926" y="11835"/>
                </a:lnTo>
                <a:lnTo>
                  <a:pt x="5941" y="11842"/>
                </a:lnTo>
                <a:lnTo>
                  <a:pt x="5926" y="11861"/>
                </a:lnTo>
                <a:lnTo>
                  <a:pt x="5941" y="11904"/>
                </a:lnTo>
                <a:lnTo>
                  <a:pt x="5957" y="11923"/>
                </a:lnTo>
                <a:lnTo>
                  <a:pt x="5984" y="11964"/>
                </a:lnTo>
                <a:lnTo>
                  <a:pt x="5989" y="12026"/>
                </a:lnTo>
                <a:lnTo>
                  <a:pt x="5979" y="12048"/>
                </a:lnTo>
                <a:lnTo>
                  <a:pt x="5989" y="12116"/>
                </a:lnTo>
                <a:lnTo>
                  <a:pt x="5979" y="12157"/>
                </a:lnTo>
                <a:lnTo>
                  <a:pt x="6000" y="12179"/>
                </a:lnTo>
                <a:lnTo>
                  <a:pt x="5979" y="12220"/>
                </a:lnTo>
                <a:lnTo>
                  <a:pt x="5957" y="12260"/>
                </a:lnTo>
                <a:lnTo>
                  <a:pt x="5926" y="12267"/>
                </a:lnTo>
                <a:lnTo>
                  <a:pt x="5914" y="12295"/>
                </a:lnTo>
                <a:lnTo>
                  <a:pt x="5914" y="12335"/>
                </a:lnTo>
                <a:lnTo>
                  <a:pt x="5894" y="12335"/>
                </a:lnTo>
                <a:lnTo>
                  <a:pt x="5899" y="12363"/>
                </a:lnTo>
                <a:lnTo>
                  <a:pt x="5861" y="12391"/>
                </a:lnTo>
                <a:lnTo>
                  <a:pt x="5829" y="12404"/>
                </a:lnTo>
                <a:lnTo>
                  <a:pt x="5834" y="12439"/>
                </a:lnTo>
                <a:lnTo>
                  <a:pt x="5814" y="12488"/>
                </a:lnTo>
                <a:lnTo>
                  <a:pt x="5803" y="12535"/>
                </a:lnTo>
                <a:lnTo>
                  <a:pt x="5781" y="12542"/>
                </a:lnTo>
                <a:lnTo>
                  <a:pt x="5793" y="12610"/>
                </a:lnTo>
                <a:lnTo>
                  <a:pt x="5776" y="12632"/>
                </a:lnTo>
                <a:lnTo>
                  <a:pt x="5814" y="12666"/>
                </a:lnTo>
                <a:lnTo>
                  <a:pt x="5834" y="12632"/>
                </a:lnTo>
                <a:lnTo>
                  <a:pt x="5846" y="12666"/>
                </a:lnTo>
                <a:lnTo>
                  <a:pt x="5819" y="12720"/>
                </a:lnTo>
                <a:lnTo>
                  <a:pt x="5771" y="12769"/>
                </a:lnTo>
                <a:lnTo>
                  <a:pt x="5749" y="12823"/>
                </a:lnTo>
                <a:lnTo>
                  <a:pt x="5781" y="12892"/>
                </a:lnTo>
                <a:lnTo>
                  <a:pt x="5761" y="12926"/>
                </a:lnTo>
                <a:lnTo>
                  <a:pt x="5803" y="12954"/>
                </a:lnTo>
                <a:lnTo>
                  <a:pt x="5851" y="13003"/>
                </a:lnTo>
                <a:lnTo>
                  <a:pt x="5867" y="13064"/>
                </a:lnTo>
                <a:lnTo>
                  <a:pt x="5887" y="13098"/>
                </a:lnTo>
                <a:lnTo>
                  <a:pt x="5947" y="13250"/>
                </a:lnTo>
                <a:lnTo>
                  <a:pt x="6005" y="13388"/>
                </a:lnTo>
                <a:lnTo>
                  <a:pt x="6054" y="13491"/>
                </a:lnTo>
                <a:lnTo>
                  <a:pt x="6042" y="13510"/>
                </a:lnTo>
                <a:lnTo>
                  <a:pt x="6069" y="13572"/>
                </a:lnTo>
                <a:lnTo>
                  <a:pt x="6112" y="13622"/>
                </a:lnTo>
                <a:lnTo>
                  <a:pt x="6218" y="13710"/>
                </a:lnTo>
                <a:lnTo>
                  <a:pt x="6335" y="13785"/>
                </a:lnTo>
                <a:lnTo>
                  <a:pt x="6340" y="13819"/>
                </a:lnTo>
                <a:lnTo>
                  <a:pt x="6399" y="13862"/>
                </a:lnTo>
                <a:lnTo>
                  <a:pt x="6409" y="13978"/>
                </a:lnTo>
                <a:lnTo>
                  <a:pt x="6414" y="14109"/>
                </a:lnTo>
                <a:lnTo>
                  <a:pt x="6393" y="14288"/>
                </a:lnTo>
                <a:lnTo>
                  <a:pt x="6378" y="14459"/>
                </a:lnTo>
                <a:lnTo>
                  <a:pt x="6366" y="14625"/>
                </a:lnTo>
                <a:lnTo>
                  <a:pt x="6330" y="14728"/>
                </a:lnTo>
                <a:lnTo>
                  <a:pt x="6340" y="14831"/>
                </a:lnTo>
                <a:lnTo>
                  <a:pt x="6320" y="14906"/>
                </a:lnTo>
                <a:lnTo>
                  <a:pt x="6335" y="15037"/>
                </a:lnTo>
                <a:lnTo>
                  <a:pt x="6308" y="15168"/>
                </a:lnTo>
                <a:lnTo>
                  <a:pt x="6271" y="15318"/>
                </a:lnTo>
                <a:lnTo>
                  <a:pt x="6233" y="15469"/>
                </a:lnTo>
                <a:lnTo>
                  <a:pt x="6207" y="15469"/>
                </a:lnTo>
                <a:lnTo>
                  <a:pt x="6213" y="15580"/>
                </a:lnTo>
                <a:lnTo>
                  <a:pt x="6228" y="15668"/>
                </a:lnTo>
                <a:lnTo>
                  <a:pt x="6202" y="15737"/>
                </a:lnTo>
                <a:lnTo>
                  <a:pt x="6187" y="15924"/>
                </a:lnTo>
                <a:lnTo>
                  <a:pt x="6165" y="16068"/>
                </a:lnTo>
                <a:lnTo>
                  <a:pt x="6202" y="16081"/>
                </a:lnTo>
                <a:lnTo>
                  <a:pt x="6218" y="15958"/>
                </a:lnTo>
                <a:lnTo>
                  <a:pt x="6260" y="15978"/>
                </a:lnTo>
                <a:lnTo>
                  <a:pt x="6228" y="16199"/>
                </a:lnTo>
                <a:lnTo>
                  <a:pt x="6165" y="16156"/>
                </a:lnTo>
                <a:lnTo>
                  <a:pt x="6143" y="16336"/>
                </a:lnTo>
                <a:lnTo>
                  <a:pt x="6090" y="16431"/>
                </a:lnTo>
                <a:lnTo>
                  <a:pt x="6175" y="16465"/>
                </a:lnTo>
                <a:lnTo>
                  <a:pt x="6117" y="16549"/>
                </a:lnTo>
                <a:lnTo>
                  <a:pt x="6090" y="16659"/>
                </a:lnTo>
                <a:lnTo>
                  <a:pt x="6100" y="16858"/>
                </a:lnTo>
                <a:lnTo>
                  <a:pt x="6127" y="16933"/>
                </a:lnTo>
                <a:lnTo>
                  <a:pt x="6112" y="17002"/>
                </a:lnTo>
                <a:lnTo>
                  <a:pt x="6127" y="17084"/>
                </a:lnTo>
                <a:lnTo>
                  <a:pt x="6202" y="17152"/>
                </a:lnTo>
                <a:lnTo>
                  <a:pt x="6271" y="17243"/>
                </a:lnTo>
                <a:lnTo>
                  <a:pt x="6335" y="17283"/>
                </a:lnTo>
                <a:lnTo>
                  <a:pt x="6361" y="17277"/>
                </a:lnTo>
                <a:lnTo>
                  <a:pt x="6366" y="17161"/>
                </a:lnTo>
                <a:lnTo>
                  <a:pt x="6419" y="17118"/>
                </a:lnTo>
                <a:lnTo>
                  <a:pt x="6453" y="17084"/>
                </a:lnTo>
                <a:lnTo>
                  <a:pt x="6499" y="17084"/>
                </a:lnTo>
                <a:lnTo>
                  <a:pt x="6526" y="17092"/>
                </a:lnTo>
                <a:lnTo>
                  <a:pt x="6489" y="17024"/>
                </a:lnTo>
                <a:lnTo>
                  <a:pt x="6468" y="16899"/>
                </a:lnTo>
                <a:lnTo>
                  <a:pt x="6494" y="16843"/>
                </a:lnTo>
                <a:lnTo>
                  <a:pt x="6547" y="16796"/>
                </a:lnTo>
                <a:lnTo>
                  <a:pt x="6586" y="16659"/>
                </a:lnTo>
                <a:lnTo>
                  <a:pt x="6654" y="16596"/>
                </a:lnTo>
                <a:lnTo>
                  <a:pt x="6670" y="16493"/>
                </a:lnTo>
                <a:lnTo>
                  <a:pt x="6617" y="16474"/>
                </a:lnTo>
                <a:lnTo>
                  <a:pt x="6559" y="16390"/>
                </a:lnTo>
                <a:lnTo>
                  <a:pt x="6574" y="16315"/>
                </a:lnTo>
                <a:lnTo>
                  <a:pt x="6622" y="16259"/>
                </a:lnTo>
                <a:lnTo>
                  <a:pt x="6675" y="16259"/>
                </a:lnTo>
                <a:lnTo>
                  <a:pt x="6692" y="16199"/>
                </a:lnTo>
                <a:lnTo>
                  <a:pt x="6702" y="16096"/>
                </a:lnTo>
                <a:lnTo>
                  <a:pt x="6745" y="16034"/>
                </a:lnTo>
                <a:lnTo>
                  <a:pt x="6798" y="15999"/>
                </a:lnTo>
                <a:lnTo>
                  <a:pt x="6782" y="15943"/>
                </a:lnTo>
                <a:lnTo>
                  <a:pt x="6750" y="15978"/>
                </a:lnTo>
                <a:lnTo>
                  <a:pt x="6712" y="15950"/>
                </a:lnTo>
                <a:lnTo>
                  <a:pt x="6702" y="15847"/>
                </a:lnTo>
                <a:lnTo>
                  <a:pt x="6724" y="15821"/>
                </a:lnTo>
                <a:lnTo>
                  <a:pt x="6782" y="15862"/>
                </a:lnTo>
                <a:lnTo>
                  <a:pt x="6840" y="15847"/>
                </a:lnTo>
                <a:lnTo>
                  <a:pt x="6878" y="15812"/>
                </a:lnTo>
                <a:lnTo>
                  <a:pt x="6866" y="15759"/>
                </a:lnTo>
                <a:lnTo>
                  <a:pt x="6878" y="15690"/>
                </a:lnTo>
                <a:lnTo>
                  <a:pt x="6866" y="15628"/>
                </a:lnTo>
                <a:lnTo>
                  <a:pt x="6931" y="15641"/>
                </a:lnTo>
                <a:lnTo>
                  <a:pt x="7048" y="15621"/>
                </a:lnTo>
                <a:lnTo>
                  <a:pt x="7132" y="15565"/>
                </a:lnTo>
                <a:lnTo>
                  <a:pt x="7191" y="15449"/>
                </a:lnTo>
                <a:lnTo>
                  <a:pt x="7191" y="15400"/>
                </a:lnTo>
                <a:lnTo>
                  <a:pt x="7154" y="15359"/>
                </a:lnTo>
                <a:lnTo>
                  <a:pt x="7164" y="15297"/>
                </a:lnTo>
                <a:lnTo>
                  <a:pt x="7091" y="15215"/>
                </a:lnTo>
                <a:lnTo>
                  <a:pt x="7096" y="15168"/>
                </a:lnTo>
                <a:lnTo>
                  <a:pt x="7127" y="15222"/>
                </a:lnTo>
                <a:lnTo>
                  <a:pt x="7171" y="15215"/>
                </a:lnTo>
                <a:lnTo>
                  <a:pt x="7224" y="15256"/>
                </a:lnTo>
                <a:lnTo>
                  <a:pt x="7255" y="15250"/>
                </a:lnTo>
                <a:lnTo>
                  <a:pt x="7297" y="15263"/>
                </a:lnTo>
                <a:lnTo>
                  <a:pt x="7362" y="15215"/>
                </a:lnTo>
                <a:lnTo>
                  <a:pt x="7388" y="15160"/>
                </a:lnTo>
                <a:lnTo>
                  <a:pt x="7425" y="15106"/>
                </a:lnTo>
                <a:lnTo>
                  <a:pt x="7452" y="15022"/>
                </a:lnTo>
                <a:lnTo>
                  <a:pt x="7495" y="14981"/>
                </a:lnTo>
                <a:lnTo>
                  <a:pt x="7543" y="14913"/>
                </a:lnTo>
                <a:lnTo>
                  <a:pt x="7611" y="14756"/>
                </a:lnTo>
                <a:lnTo>
                  <a:pt x="7649" y="14713"/>
                </a:lnTo>
                <a:lnTo>
                  <a:pt x="7664" y="14666"/>
                </a:lnTo>
                <a:lnTo>
                  <a:pt x="7676" y="14584"/>
                </a:lnTo>
                <a:lnTo>
                  <a:pt x="7664" y="14535"/>
                </a:lnTo>
                <a:lnTo>
                  <a:pt x="7676" y="14472"/>
                </a:lnTo>
                <a:lnTo>
                  <a:pt x="7722" y="14391"/>
                </a:lnTo>
                <a:lnTo>
                  <a:pt x="7792" y="14328"/>
                </a:lnTo>
                <a:lnTo>
                  <a:pt x="7855" y="14300"/>
                </a:lnTo>
                <a:lnTo>
                  <a:pt x="7899" y="14266"/>
                </a:lnTo>
                <a:lnTo>
                  <a:pt x="7988" y="14232"/>
                </a:lnTo>
                <a:lnTo>
                  <a:pt x="8053" y="14232"/>
                </a:lnTo>
                <a:lnTo>
                  <a:pt x="8068" y="14185"/>
                </a:lnTo>
                <a:lnTo>
                  <a:pt x="8116" y="14150"/>
                </a:lnTo>
                <a:lnTo>
                  <a:pt x="8121" y="14069"/>
                </a:lnTo>
                <a:lnTo>
                  <a:pt x="8181" y="13965"/>
                </a:lnTo>
                <a:lnTo>
                  <a:pt x="8191" y="13854"/>
                </a:lnTo>
                <a:lnTo>
                  <a:pt x="8213" y="13828"/>
                </a:lnTo>
                <a:lnTo>
                  <a:pt x="8218" y="13772"/>
                </a:lnTo>
                <a:lnTo>
                  <a:pt x="8234" y="13656"/>
                </a:lnTo>
                <a:lnTo>
                  <a:pt x="8228" y="13510"/>
                </a:lnTo>
                <a:lnTo>
                  <a:pt x="8244" y="13450"/>
                </a:lnTo>
                <a:lnTo>
                  <a:pt x="8261" y="13450"/>
                </a:lnTo>
                <a:lnTo>
                  <a:pt x="8303" y="13388"/>
                </a:lnTo>
                <a:lnTo>
                  <a:pt x="8341" y="13298"/>
                </a:lnTo>
                <a:lnTo>
                  <a:pt x="8426" y="13195"/>
                </a:lnTo>
                <a:lnTo>
                  <a:pt x="8452" y="13141"/>
                </a:lnTo>
                <a:lnTo>
                  <a:pt x="8479" y="13016"/>
                </a:lnTo>
                <a:lnTo>
                  <a:pt x="8467" y="12969"/>
                </a:lnTo>
                <a:lnTo>
                  <a:pt x="8447" y="12879"/>
                </a:lnTo>
                <a:lnTo>
                  <a:pt x="8426" y="12851"/>
                </a:lnTo>
                <a:lnTo>
                  <a:pt x="8377" y="12851"/>
                </a:lnTo>
                <a:lnTo>
                  <a:pt x="8329" y="12823"/>
                </a:lnTo>
                <a:lnTo>
                  <a:pt x="8254" y="12741"/>
                </a:lnTo>
                <a:lnTo>
                  <a:pt x="8170" y="12679"/>
                </a:lnTo>
                <a:lnTo>
                  <a:pt x="8085" y="12686"/>
                </a:lnTo>
                <a:lnTo>
                  <a:pt x="7968" y="12645"/>
                </a:lnTo>
                <a:lnTo>
                  <a:pt x="7904" y="12666"/>
                </a:lnTo>
                <a:lnTo>
                  <a:pt x="7909" y="12625"/>
                </a:lnTo>
                <a:lnTo>
                  <a:pt x="7882" y="12582"/>
                </a:lnTo>
                <a:lnTo>
                  <a:pt x="7787" y="12535"/>
                </a:lnTo>
                <a:lnTo>
                  <a:pt x="7713" y="12507"/>
                </a:lnTo>
                <a:lnTo>
                  <a:pt x="7669" y="12557"/>
                </a:lnTo>
                <a:lnTo>
                  <a:pt x="7664" y="12479"/>
                </a:lnTo>
                <a:lnTo>
                  <a:pt x="7563" y="12473"/>
                </a:lnTo>
                <a:lnTo>
                  <a:pt x="7543" y="12445"/>
                </a:lnTo>
                <a:lnTo>
                  <a:pt x="7590" y="12385"/>
                </a:lnTo>
                <a:lnTo>
                  <a:pt x="7585" y="12335"/>
                </a:lnTo>
                <a:lnTo>
                  <a:pt x="7558" y="12323"/>
                </a:lnTo>
                <a:lnTo>
                  <a:pt x="7521" y="12192"/>
                </a:lnTo>
                <a:lnTo>
                  <a:pt x="7510" y="12151"/>
                </a:lnTo>
                <a:lnTo>
                  <a:pt x="7490" y="12157"/>
                </a:lnTo>
                <a:lnTo>
                  <a:pt x="7478" y="12123"/>
                </a:lnTo>
                <a:lnTo>
                  <a:pt x="7420" y="12061"/>
                </a:lnTo>
                <a:lnTo>
                  <a:pt x="7372" y="12041"/>
                </a:lnTo>
                <a:lnTo>
                  <a:pt x="7357" y="12033"/>
                </a:lnTo>
                <a:lnTo>
                  <a:pt x="7292" y="12013"/>
                </a:lnTo>
                <a:lnTo>
                  <a:pt x="7244" y="12020"/>
                </a:lnTo>
                <a:lnTo>
                  <a:pt x="7239" y="12033"/>
                </a:lnTo>
                <a:lnTo>
                  <a:pt x="7171" y="12020"/>
                </a:lnTo>
                <a:lnTo>
                  <a:pt x="7144" y="11992"/>
                </a:lnTo>
                <a:lnTo>
                  <a:pt x="7111" y="11951"/>
                </a:lnTo>
                <a:lnTo>
                  <a:pt x="7091" y="11951"/>
                </a:lnTo>
                <a:lnTo>
                  <a:pt x="7091" y="11917"/>
                </a:lnTo>
                <a:lnTo>
                  <a:pt x="7053" y="11861"/>
                </a:lnTo>
                <a:lnTo>
                  <a:pt x="7016" y="11835"/>
                </a:lnTo>
                <a:lnTo>
                  <a:pt x="6994" y="11820"/>
                </a:lnTo>
                <a:lnTo>
                  <a:pt x="6963" y="11820"/>
                </a:lnTo>
                <a:lnTo>
                  <a:pt x="6951" y="11758"/>
                </a:lnTo>
                <a:lnTo>
                  <a:pt x="6910" y="11723"/>
                </a:lnTo>
                <a:lnTo>
                  <a:pt x="6861" y="11717"/>
                </a:lnTo>
                <a:lnTo>
                  <a:pt x="6840" y="11683"/>
                </a:lnTo>
                <a:lnTo>
                  <a:pt x="6893" y="11655"/>
                </a:lnTo>
                <a:lnTo>
                  <a:pt x="6825" y="11663"/>
                </a:lnTo>
                <a:lnTo>
                  <a:pt x="6750" y="11663"/>
                </a:lnTo>
                <a:lnTo>
                  <a:pt x="6750" y="11683"/>
                </a:lnTo>
                <a:lnTo>
                  <a:pt x="6719" y="11704"/>
                </a:lnTo>
                <a:lnTo>
                  <a:pt x="6670" y="11698"/>
                </a:lnTo>
                <a:lnTo>
                  <a:pt x="6639" y="11663"/>
                </a:lnTo>
                <a:lnTo>
                  <a:pt x="6574" y="11670"/>
                </a:lnTo>
                <a:lnTo>
                  <a:pt x="6521" y="11670"/>
                </a:lnTo>
                <a:lnTo>
                  <a:pt x="6521" y="11642"/>
                </a:lnTo>
                <a:lnTo>
                  <a:pt x="6484" y="11601"/>
                </a:lnTo>
                <a:lnTo>
                  <a:pt x="6441" y="11601"/>
                </a:lnTo>
                <a:lnTo>
                  <a:pt x="6419" y="11545"/>
                </a:lnTo>
                <a:lnTo>
                  <a:pt x="6399" y="11573"/>
                </a:lnTo>
                <a:lnTo>
                  <a:pt x="6409" y="11607"/>
                </a:lnTo>
                <a:lnTo>
                  <a:pt x="6335" y="11642"/>
                </a:lnTo>
                <a:lnTo>
                  <a:pt x="6340" y="11698"/>
                </a:lnTo>
                <a:lnTo>
                  <a:pt x="6356" y="11723"/>
                </a:lnTo>
                <a:lnTo>
                  <a:pt x="6346" y="11779"/>
                </a:lnTo>
                <a:lnTo>
                  <a:pt x="6320" y="11786"/>
                </a:lnTo>
                <a:lnTo>
                  <a:pt x="6298" y="11723"/>
                </a:lnTo>
                <a:lnTo>
                  <a:pt x="6325" y="11676"/>
                </a:lnTo>
                <a:lnTo>
                  <a:pt x="6325" y="11642"/>
                </a:lnTo>
                <a:lnTo>
                  <a:pt x="6303" y="11607"/>
                </a:lnTo>
                <a:lnTo>
                  <a:pt x="6340" y="11595"/>
                </a:lnTo>
                <a:lnTo>
                  <a:pt x="6340" y="11580"/>
                </a:lnTo>
                <a:lnTo>
                  <a:pt x="6351" y="11552"/>
                </a:lnTo>
                <a:lnTo>
                  <a:pt x="6335" y="11532"/>
                </a:lnTo>
                <a:lnTo>
                  <a:pt x="6313" y="11526"/>
                </a:lnTo>
                <a:lnTo>
                  <a:pt x="6286" y="11567"/>
                </a:lnTo>
                <a:lnTo>
                  <a:pt x="6266" y="11580"/>
                </a:lnTo>
                <a:lnTo>
                  <a:pt x="6218" y="11620"/>
                </a:lnTo>
                <a:lnTo>
                  <a:pt x="6175" y="11614"/>
                </a:lnTo>
                <a:lnTo>
                  <a:pt x="6170" y="11629"/>
                </a:lnTo>
                <a:lnTo>
                  <a:pt x="6133" y="11629"/>
                </a:lnTo>
                <a:lnTo>
                  <a:pt x="6100" y="11663"/>
                </a:lnTo>
                <a:lnTo>
                  <a:pt x="6090" y="11732"/>
                </a:lnTo>
                <a:lnTo>
                  <a:pt x="6085" y="11751"/>
                </a:lnTo>
                <a:lnTo>
                  <a:pt x="6064" y="11766"/>
                </a:lnTo>
                <a:lnTo>
                  <a:pt x="6020" y="11814"/>
                </a:lnTo>
                <a:lnTo>
                  <a:pt x="5989" y="11814"/>
                </a:lnTo>
                <a:lnTo>
                  <a:pt x="5967" y="11792"/>
                </a:lnTo>
                <a:lnTo>
                  <a:pt x="5947" y="11773"/>
                </a:lnTo>
                <a:lnTo>
                  <a:pt x="5921" y="11758"/>
                </a:lnTo>
                <a:lnTo>
                  <a:pt x="5887" y="11751"/>
                </a:lnTo>
                <a:lnTo>
                  <a:pt x="5894" y="11745"/>
                </a:lnTo>
                <a:lnTo>
                  <a:pt x="5861" y="11745"/>
                </a:lnTo>
                <a:lnTo>
                  <a:pt x="5841" y="11766"/>
                </a:lnTo>
                <a:lnTo>
                  <a:pt x="5803" y="11779"/>
                </a:lnTo>
                <a:lnTo>
                  <a:pt x="5781" y="11801"/>
                </a:lnTo>
                <a:lnTo>
                  <a:pt x="5749" y="11807"/>
                </a:lnTo>
                <a:lnTo>
                  <a:pt x="5735" y="11786"/>
                </a:lnTo>
                <a:lnTo>
                  <a:pt x="5728" y="11792"/>
                </a:lnTo>
                <a:lnTo>
                  <a:pt x="5708" y="11786"/>
                </a:lnTo>
                <a:lnTo>
                  <a:pt x="5708" y="11773"/>
                </a:lnTo>
                <a:lnTo>
                  <a:pt x="5686" y="11745"/>
                </a:lnTo>
                <a:lnTo>
                  <a:pt x="5660" y="11711"/>
                </a:lnTo>
                <a:lnTo>
                  <a:pt x="5638" y="11683"/>
                </a:lnTo>
                <a:lnTo>
                  <a:pt x="5621" y="11642"/>
                </a:lnTo>
                <a:lnTo>
                  <a:pt x="5612" y="11629"/>
                </a:lnTo>
                <a:lnTo>
                  <a:pt x="5612" y="11607"/>
                </a:lnTo>
                <a:lnTo>
                  <a:pt x="5621" y="11586"/>
                </a:lnTo>
                <a:lnTo>
                  <a:pt x="5616" y="11567"/>
                </a:lnTo>
                <a:lnTo>
                  <a:pt x="5621" y="11539"/>
                </a:lnTo>
                <a:lnTo>
                  <a:pt x="5633" y="11526"/>
                </a:lnTo>
                <a:lnTo>
                  <a:pt x="5633" y="11492"/>
                </a:lnTo>
                <a:lnTo>
                  <a:pt x="5628" y="11476"/>
                </a:lnTo>
                <a:lnTo>
                  <a:pt x="5628" y="11442"/>
                </a:lnTo>
                <a:lnTo>
                  <a:pt x="5633" y="11408"/>
                </a:lnTo>
                <a:lnTo>
                  <a:pt x="5648" y="11380"/>
                </a:lnTo>
                <a:lnTo>
                  <a:pt x="5643" y="11354"/>
                </a:lnTo>
                <a:lnTo>
                  <a:pt x="5643" y="11339"/>
                </a:lnTo>
                <a:lnTo>
                  <a:pt x="5648" y="11326"/>
                </a:lnTo>
                <a:lnTo>
                  <a:pt x="5638" y="11305"/>
                </a:lnTo>
                <a:lnTo>
                  <a:pt x="5616" y="11298"/>
                </a:lnTo>
                <a:lnTo>
                  <a:pt x="5595" y="11277"/>
                </a:lnTo>
                <a:lnTo>
                  <a:pt x="5580" y="11264"/>
                </a:lnTo>
                <a:lnTo>
                  <a:pt x="5568" y="11264"/>
                </a:lnTo>
                <a:lnTo>
                  <a:pt x="5542" y="11251"/>
                </a:lnTo>
                <a:lnTo>
                  <a:pt x="5532" y="11257"/>
                </a:lnTo>
                <a:lnTo>
                  <a:pt x="5515" y="11257"/>
                </a:lnTo>
                <a:lnTo>
                  <a:pt x="5505" y="11257"/>
                </a:lnTo>
                <a:lnTo>
                  <a:pt x="5484" y="11251"/>
                </a:lnTo>
                <a:lnTo>
                  <a:pt x="5479" y="11257"/>
                </a:lnTo>
                <a:lnTo>
                  <a:pt x="5457" y="11270"/>
                </a:lnTo>
                <a:lnTo>
                  <a:pt x="5430" y="11270"/>
                </a:lnTo>
                <a:lnTo>
                  <a:pt x="5404" y="11264"/>
                </a:lnTo>
                <a:lnTo>
                  <a:pt x="5394" y="11264"/>
                </a:lnTo>
                <a:lnTo>
                  <a:pt x="5389" y="11264"/>
                </a:lnTo>
                <a:lnTo>
                  <a:pt x="5372" y="11264"/>
                </a:lnTo>
                <a:lnTo>
                  <a:pt x="5362" y="11277"/>
                </a:lnTo>
                <a:lnTo>
                  <a:pt x="5356" y="11270"/>
                </a:lnTo>
                <a:lnTo>
                  <a:pt x="5336" y="11264"/>
                </a:lnTo>
                <a:lnTo>
                  <a:pt x="5336" y="11270"/>
                </a:lnTo>
                <a:lnTo>
                  <a:pt x="5314" y="11257"/>
                </a:lnTo>
                <a:lnTo>
                  <a:pt x="5324" y="11230"/>
                </a:lnTo>
                <a:lnTo>
                  <a:pt x="5336" y="11230"/>
                </a:lnTo>
                <a:lnTo>
                  <a:pt x="5346" y="11208"/>
                </a:lnTo>
                <a:lnTo>
                  <a:pt x="5356" y="11167"/>
                </a:lnTo>
                <a:lnTo>
                  <a:pt x="5351" y="11161"/>
                </a:lnTo>
                <a:lnTo>
                  <a:pt x="5356" y="11133"/>
                </a:lnTo>
                <a:lnTo>
                  <a:pt x="5351" y="11120"/>
                </a:lnTo>
                <a:lnTo>
                  <a:pt x="5362" y="11086"/>
                </a:lnTo>
                <a:lnTo>
                  <a:pt x="5362" y="11064"/>
                </a:lnTo>
                <a:lnTo>
                  <a:pt x="5351" y="11064"/>
                </a:lnTo>
                <a:lnTo>
                  <a:pt x="5351" y="11058"/>
                </a:lnTo>
                <a:lnTo>
                  <a:pt x="5362" y="11051"/>
                </a:lnTo>
                <a:lnTo>
                  <a:pt x="5377" y="11071"/>
                </a:lnTo>
                <a:lnTo>
                  <a:pt x="5394" y="11010"/>
                </a:lnTo>
                <a:lnTo>
                  <a:pt x="5399" y="10976"/>
                </a:lnTo>
                <a:lnTo>
                  <a:pt x="5389" y="10961"/>
                </a:lnTo>
                <a:lnTo>
                  <a:pt x="5404" y="10914"/>
                </a:lnTo>
                <a:lnTo>
                  <a:pt x="5435" y="10864"/>
                </a:lnTo>
                <a:lnTo>
                  <a:pt x="5435" y="10830"/>
                </a:lnTo>
                <a:lnTo>
                  <a:pt x="5425" y="10811"/>
                </a:lnTo>
                <a:lnTo>
                  <a:pt x="5389" y="10817"/>
                </a:lnTo>
                <a:lnTo>
                  <a:pt x="5336" y="10817"/>
                </a:lnTo>
                <a:lnTo>
                  <a:pt x="5276" y="10839"/>
                </a:lnTo>
                <a:lnTo>
                  <a:pt x="5234" y="10858"/>
                </a:lnTo>
                <a:lnTo>
                  <a:pt x="5223" y="10879"/>
                </a:lnTo>
                <a:lnTo>
                  <a:pt x="5218" y="10948"/>
                </a:lnTo>
                <a:lnTo>
                  <a:pt x="5208" y="10995"/>
                </a:lnTo>
                <a:lnTo>
                  <a:pt x="5169" y="11023"/>
                </a:lnTo>
                <a:lnTo>
                  <a:pt x="5133" y="11036"/>
                </a:lnTo>
                <a:lnTo>
                  <a:pt x="5090" y="11051"/>
                </a:lnTo>
                <a:lnTo>
                  <a:pt x="5043" y="11058"/>
                </a:lnTo>
                <a:lnTo>
                  <a:pt x="4995" y="11086"/>
                </a:lnTo>
                <a:lnTo>
                  <a:pt x="4968" y="11051"/>
                </a:lnTo>
                <a:lnTo>
                  <a:pt x="4903" y="11030"/>
                </a:lnTo>
                <a:lnTo>
                  <a:pt x="4883" y="10989"/>
                </a:lnTo>
                <a:lnTo>
                  <a:pt x="4872" y="10948"/>
                </a:lnTo>
                <a:lnTo>
                  <a:pt x="4830" y="10886"/>
                </a:lnTo>
                <a:lnTo>
                  <a:pt x="4819" y="10824"/>
                </a:lnTo>
                <a:lnTo>
                  <a:pt x="4804" y="10783"/>
                </a:lnTo>
                <a:lnTo>
                  <a:pt x="4792" y="10742"/>
                </a:lnTo>
                <a:lnTo>
                  <a:pt x="4797" y="10701"/>
                </a:lnTo>
                <a:lnTo>
                  <a:pt x="4804" y="10590"/>
                </a:lnTo>
                <a:lnTo>
                  <a:pt x="4814" y="10529"/>
                </a:lnTo>
                <a:lnTo>
                  <a:pt x="4835" y="10461"/>
                </a:lnTo>
                <a:lnTo>
                  <a:pt x="4824" y="10433"/>
                </a:lnTo>
                <a:lnTo>
                  <a:pt x="4819" y="10392"/>
                </a:lnTo>
                <a:lnTo>
                  <a:pt x="4819" y="10330"/>
                </a:lnTo>
                <a:lnTo>
                  <a:pt x="4835" y="10295"/>
                </a:lnTo>
                <a:lnTo>
                  <a:pt x="4867" y="10255"/>
                </a:lnTo>
                <a:lnTo>
                  <a:pt x="4925" y="10212"/>
                </a:lnTo>
                <a:lnTo>
                  <a:pt x="4978" y="10151"/>
                </a:lnTo>
                <a:lnTo>
                  <a:pt x="5026" y="10130"/>
                </a:lnTo>
                <a:lnTo>
                  <a:pt x="5063" y="10124"/>
                </a:lnTo>
                <a:lnTo>
                  <a:pt x="5106" y="10143"/>
                </a:lnTo>
                <a:lnTo>
                  <a:pt x="5154" y="10136"/>
                </a:lnTo>
                <a:lnTo>
                  <a:pt x="5203" y="10177"/>
                </a:lnTo>
                <a:lnTo>
                  <a:pt x="5244" y="10186"/>
                </a:lnTo>
                <a:lnTo>
                  <a:pt x="5266" y="10164"/>
                </a:lnTo>
                <a:lnTo>
                  <a:pt x="5287" y="10177"/>
                </a:lnTo>
                <a:lnTo>
                  <a:pt x="5297" y="10171"/>
                </a:lnTo>
                <a:lnTo>
                  <a:pt x="5282" y="10151"/>
                </a:lnTo>
                <a:lnTo>
                  <a:pt x="5287" y="10117"/>
                </a:lnTo>
                <a:lnTo>
                  <a:pt x="5276" y="10089"/>
                </a:lnTo>
                <a:lnTo>
                  <a:pt x="5297" y="10083"/>
                </a:lnTo>
                <a:lnTo>
                  <a:pt x="5346" y="10074"/>
                </a:lnTo>
                <a:lnTo>
                  <a:pt x="5394" y="10083"/>
                </a:lnTo>
                <a:lnTo>
                  <a:pt x="5462" y="10074"/>
                </a:lnTo>
                <a:lnTo>
                  <a:pt x="5500" y="10096"/>
                </a:lnTo>
                <a:lnTo>
                  <a:pt x="5527" y="10136"/>
                </a:lnTo>
                <a:lnTo>
                  <a:pt x="5537" y="10136"/>
                </a:lnTo>
                <a:lnTo>
                  <a:pt x="5595" y="10096"/>
                </a:lnTo>
                <a:lnTo>
                  <a:pt x="5616" y="10108"/>
                </a:lnTo>
                <a:lnTo>
                  <a:pt x="5665" y="10186"/>
                </a:lnTo>
                <a:lnTo>
                  <a:pt x="5681" y="10233"/>
                </a:lnTo>
                <a:lnTo>
                  <a:pt x="5670" y="10289"/>
                </a:lnTo>
                <a:lnTo>
                  <a:pt x="5675" y="10323"/>
                </a:lnTo>
                <a:lnTo>
                  <a:pt x="5701" y="10383"/>
                </a:lnTo>
                <a:lnTo>
                  <a:pt x="5735" y="10461"/>
                </a:lnTo>
                <a:lnTo>
                  <a:pt x="5754" y="10474"/>
                </a:lnTo>
                <a:lnTo>
                  <a:pt x="5766" y="10514"/>
                </a:lnTo>
                <a:lnTo>
                  <a:pt x="5793" y="10521"/>
                </a:lnTo>
                <a:lnTo>
                  <a:pt x="5814" y="10514"/>
                </a:lnTo>
                <a:lnTo>
                  <a:pt x="5824" y="10461"/>
                </a:lnTo>
                <a:lnTo>
                  <a:pt x="5829" y="10433"/>
                </a:lnTo>
                <a:lnTo>
                  <a:pt x="5829" y="10370"/>
                </a:lnTo>
                <a:lnTo>
                  <a:pt x="5803" y="10274"/>
                </a:lnTo>
                <a:lnTo>
                  <a:pt x="5803" y="10239"/>
                </a:lnTo>
                <a:lnTo>
                  <a:pt x="5776" y="10177"/>
                </a:lnTo>
                <a:lnTo>
                  <a:pt x="5761" y="10102"/>
                </a:lnTo>
                <a:lnTo>
                  <a:pt x="5749" y="10040"/>
                </a:lnTo>
                <a:lnTo>
                  <a:pt x="5754" y="9980"/>
                </a:lnTo>
                <a:lnTo>
                  <a:pt x="5781" y="9930"/>
                </a:lnTo>
                <a:lnTo>
                  <a:pt x="5819" y="9889"/>
                </a:lnTo>
                <a:lnTo>
                  <a:pt x="5882" y="9827"/>
                </a:lnTo>
                <a:lnTo>
                  <a:pt x="5887" y="9799"/>
                </a:lnTo>
                <a:lnTo>
                  <a:pt x="5921" y="9765"/>
                </a:lnTo>
                <a:lnTo>
                  <a:pt x="5947" y="9758"/>
                </a:lnTo>
                <a:lnTo>
                  <a:pt x="5984" y="9705"/>
                </a:lnTo>
                <a:lnTo>
                  <a:pt x="6047" y="9677"/>
                </a:lnTo>
                <a:lnTo>
                  <a:pt x="6085" y="9608"/>
                </a:lnTo>
                <a:lnTo>
                  <a:pt x="6074" y="9518"/>
                </a:lnTo>
                <a:lnTo>
                  <a:pt x="6069" y="9484"/>
                </a:lnTo>
                <a:lnTo>
                  <a:pt x="6054" y="9477"/>
                </a:lnTo>
                <a:lnTo>
                  <a:pt x="6054" y="9387"/>
                </a:lnTo>
                <a:lnTo>
                  <a:pt x="6010" y="9361"/>
                </a:lnTo>
                <a:lnTo>
                  <a:pt x="6047" y="9374"/>
                </a:lnTo>
                <a:lnTo>
                  <a:pt x="6037" y="9312"/>
                </a:lnTo>
                <a:lnTo>
                  <a:pt x="6047" y="9271"/>
                </a:lnTo>
                <a:lnTo>
                  <a:pt x="6054" y="9353"/>
                </a:lnTo>
                <a:lnTo>
                  <a:pt x="6085" y="9387"/>
                </a:lnTo>
                <a:lnTo>
                  <a:pt x="6064" y="9449"/>
                </a:lnTo>
                <a:lnTo>
                  <a:pt x="6069" y="9456"/>
                </a:lnTo>
                <a:lnTo>
                  <a:pt x="6107" y="9380"/>
                </a:lnTo>
                <a:lnTo>
                  <a:pt x="6122" y="9340"/>
                </a:lnTo>
                <a:lnTo>
                  <a:pt x="6122" y="9305"/>
                </a:lnTo>
                <a:lnTo>
                  <a:pt x="6107" y="9292"/>
                </a:lnTo>
                <a:lnTo>
                  <a:pt x="6095" y="9237"/>
                </a:lnTo>
                <a:lnTo>
                  <a:pt x="6117" y="9265"/>
                </a:lnTo>
                <a:lnTo>
                  <a:pt x="6127" y="9265"/>
                </a:lnTo>
                <a:lnTo>
                  <a:pt x="6133" y="9292"/>
                </a:lnTo>
                <a:lnTo>
                  <a:pt x="6175" y="9215"/>
                </a:lnTo>
                <a:lnTo>
                  <a:pt x="6187" y="9146"/>
                </a:lnTo>
                <a:lnTo>
                  <a:pt x="6170" y="9140"/>
                </a:lnTo>
                <a:lnTo>
                  <a:pt x="6187" y="9112"/>
                </a:lnTo>
                <a:lnTo>
                  <a:pt x="6187" y="9127"/>
                </a:lnTo>
                <a:lnTo>
                  <a:pt x="6223" y="9127"/>
                </a:lnTo>
                <a:lnTo>
                  <a:pt x="6303" y="9099"/>
                </a:lnTo>
                <a:lnTo>
                  <a:pt x="6286" y="9078"/>
                </a:lnTo>
                <a:lnTo>
                  <a:pt x="6202" y="9099"/>
                </a:lnTo>
                <a:lnTo>
                  <a:pt x="6250" y="9065"/>
                </a:lnTo>
                <a:lnTo>
                  <a:pt x="6281" y="9065"/>
                </a:lnTo>
                <a:lnTo>
                  <a:pt x="6308" y="9058"/>
                </a:lnTo>
                <a:lnTo>
                  <a:pt x="6351" y="9037"/>
                </a:lnTo>
                <a:lnTo>
                  <a:pt x="6383" y="9043"/>
                </a:lnTo>
                <a:lnTo>
                  <a:pt x="6419" y="9024"/>
                </a:lnTo>
                <a:lnTo>
                  <a:pt x="6426" y="8996"/>
                </a:lnTo>
                <a:lnTo>
                  <a:pt x="6409" y="8975"/>
                </a:lnTo>
                <a:lnTo>
                  <a:pt x="6414" y="9009"/>
                </a:lnTo>
                <a:lnTo>
                  <a:pt x="6388" y="9009"/>
                </a:lnTo>
                <a:lnTo>
                  <a:pt x="6373" y="8955"/>
                </a:lnTo>
                <a:lnTo>
                  <a:pt x="6373" y="8899"/>
                </a:lnTo>
                <a:lnTo>
                  <a:pt x="6378" y="8887"/>
                </a:lnTo>
                <a:lnTo>
                  <a:pt x="6409" y="8818"/>
                </a:lnTo>
                <a:lnTo>
                  <a:pt x="6473" y="8783"/>
                </a:lnTo>
                <a:lnTo>
                  <a:pt x="6532" y="8749"/>
                </a:lnTo>
                <a:lnTo>
                  <a:pt x="6596" y="8700"/>
                </a:lnTo>
                <a:lnTo>
                  <a:pt x="6586" y="8665"/>
                </a:lnTo>
                <a:lnTo>
                  <a:pt x="6649" y="8652"/>
                </a:lnTo>
                <a:lnTo>
                  <a:pt x="6745" y="8646"/>
                </a:lnTo>
                <a:lnTo>
                  <a:pt x="6644" y="8734"/>
                </a:lnTo>
                <a:lnTo>
                  <a:pt x="6644" y="8824"/>
                </a:lnTo>
                <a:lnTo>
                  <a:pt x="6692" y="8831"/>
                </a:lnTo>
                <a:lnTo>
                  <a:pt x="6755" y="8756"/>
                </a:lnTo>
                <a:lnTo>
                  <a:pt x="6813" y="8715"/>
                </a:lnTo>
                <a:lnTo>
                  <a:pt x="6941" y="8652"/>
                </a:lnTo>
                <a:lnTo>
                  <a:pt x="7016" y="8577"/>
                </a:lnTo>
                <a:lnTo>
                  <a:pt x="6973" y="8543"/>
                </a:lnTo>
                <a:lnTo>
                  <a:pt x="6973" y="8459"/>
                </a:lnTo>
                <a:lnTo>
                  <a:pt x="6915" y="8584"/>
                </a:lnTo>
                <a:lnTo>
                  <a:pt x="6818" y="8597"/>
                </a:lnTo>
                <a:lnTo>
                  <a:pt x="6738" y="8543"/>
                </a:lnTo>
                <a:lnTo>
                  <a:pt x="6724" y="8459"/>
                </a:lnTo>
                <a:lnTo>
                  <a:pt x="6702" y="8343"/>
                </a:lnTo>
                <a:lnTo>
                  <a:pt x="6760" y="8268"/>
                </a:lnTo>
                <a:lnTo>
                  <a:pt x="6707" y="8212"/>
                </a:lnTo>
                <a:lnTo>
                  <a:pt x="6617" y="8219"/>
                </a:lnTo>
                <a:lnTo>
                  <a:pt x="6494" y="8315"/>
                </a:lnTo>
                <a:lnTo>
                  <a:pt x="6404" y="8459"/>
                </a:lnTo>
                <a:lnTo>
                  <a:pt x="6356" y="8481"/>
                </a:lnTo>
                <a:lnTo>
                  <a:pt x="6419" y="8378"/>
                </a:lnTo>
                <a:lnTo>
                  <a:pt x="6506" y="8227"/>
                </a:lnTo>
                <a:lnTo>
                  <a:pt x="6579" y="8178"/>
                </a:lnTo>
                <a:lnTo>
                  <a:pt x="6627" y="8096"/>
                </a:lnTo>
                <a:lnTo>
                  <a:pt x="6692" y="8090"/>
                </a:lnTo>
                <a:lnTo>
                  <a:pt x="6777" y="8090"/>
                </a:lnTo>
                <a:lnTo>
                  <a:pt x="6898" y="8109"/>
                </a:lnTo>
                <a:lnTo>
                  <a:pt x="6999" y="8096"/>
                </a:lnTo>
                <a:lnTo>
                  <a:pt x="7074" y="7993"/>
                </a:lnTo>
                <a:lnTo>
                  <a:pt x="7171" y="7952"/>
                </a:lnTo>
                <a:lnTo>
                  <a:pt x="7212" y="7909"/>
                </a:lnTo>
                <a:lnTo>
                  <a:pt x="7255" y="7862"/>
                </a:lnTo>
                <a:lnTo>
                  <a:pt x="7250" y="7725"/>
                </a:lnTo>
                <a:lnTo>
                  <a:pt x="7229" y="7677"/>
                </a:lnTo>
                <a:lnTo>
                  <a:pt x="7181" y="7662"/>
                </a:lnTo>
                <a:lnTo>
                  <a:pt x="7159" y="7553"/>
                </a:lnTo>
                <a:lnTo>
                  <a:pt x="7122" y="7512"/>
                </a:lnTo>
                <a:lnTo>
                  <a:pt x="7026" y="7478"/>
                </a:lnTo>
                <a:lnTo>
                  <a:pt x="6973" y="7403"/>
                </a:lnTo>
                <a:lnTo>
                  <a:pt x="6898" y="7325"/>
                </a:lnTo>
                <a:lnTo>
                  <a:pt x="6920" y="7237"/>
                </a:lnTo>
                <a:lnTo>
                  <a:pt x="6856" y="7072"/>
                </a:lnTo>
                <a:lnTo>
                  <a:pt x="6782" y="6887"/>
                </a:lnTo>
                <a:lnTo>
                  <a:pt x="6733" y="6750"/>
                </a:lnTo>
                <a:lnTo>
                  <a:pt x="6697" y="6818"/>
                </a:lnTo>
                <a:lnTo>
                  <a:pt x="6639" y="6982"/>
                </a:lnTo>
                <a:lnTo>
                  <a:pt x="6552" y="7065"/>
                </a:lnTo>
                <a:lnTo>
                  <a:pt x="6516" y="6975"/>
                </a:lnTo>
                <a:lnTo>
                  <a:pt x="6458" y="6956"/>
                </a:lnTo>
                <a:lnTo>
                  <a:pt x="6441" y="6769"/>
                </a:lnTo>
                <a:lnTo>
                  <a:pt x="6441" y="6638"/>
                </a:lnTo>
                <a:lnTo>
                  <a:pt x="6340" y="6625"/>
                </a:lnTo>
                <a:lnTo>
                  <a:pt x="6320" y="6563"/>
                </a:lnTo>
                <a:lnTo>
                  <a:pt x="6250" y="6475"/>
                </a:lnTo>
                <a:lnTo>
                  <a:pt x="6197" y="6419"/>
                </a:lnTo>
                <a:lnTo>
                  <a:pt x="6143" y="6460"/>
                </a:lnTo>
                <a:lnTo>
                  <a:pt x="6085" y="6447"/>
                </a:lnTo>
                <a:lnTo>
                  <a:pt x="5984" y="6398"/>
                </a:lnTo>
                <a:lnTo>
                  <a:pt x="5947" y="6440"/>
                </a:lnTo>
                <a:lnTo>
                  <a:pt x="5962" y="6687"/>
                </a:lnTo>
                <a:lnTo>
                  <a:pt x="5989" y="6825"/>
                </a:lnTo>
                <a:lnTo>
                  <a:pt x="5921" y="6975"/>
                </a:lnTo>
                <a:lnTo>
                  <a:pt x="5994" y="7085"/>
                </a:lnTo>
                <a:lnTo>
                  <a:pt x="6032" y="7203"/>
                </a:lnTo>
                <a:lnTo>
                  <a:pt x="6037" y="7300"/>
                </a:lnTo>
                <a:lnTo>
                  <a:pt x="6005" y="7388"/>
                </a:lnTo>
                <a:lnTo>
                  <a:pt x="5936" y="7484"/>
                </a:lnTo>
                <a:lnTo>
                  <a:pt x="5846" y="7546"/>
                </a:lnTo>
                <a:lnTo>
                  <a:pt x="5887" y="7615"/>
                </a:lnTo>
                <a:lnTo>
                  <a:pt x="5914" y="7815"/>
                </a:lnTo>
                <a:lnTo>
                  <a:pt x="5882" y="7937"/>
                </a:lnTo>
                <a:lnTo>
                  <a:pt x="5841" y="7978"/>
                </a:lnTo>
                <a:lnTo>
                  <a:pt x="5754" y="7862"/>
                </a:lnTo>
                <a:lnTo>
                  <a:pt x="5713" y="7725"/>
                </a:lnTo>
                <a:lnTo>
                  <a:pt x="5691" y="7594"/>
                </a:lnTo>
                <a:lnTo>
                  <a:pt x="5701" y="7484"/>
                </a:lnTo>
                <a:lnTo>
                  <a:pt x="5638" y="7471"/>
                </a:lnTo>
                <a:lnTo>
                  <a:pt x="5542" y="7463"/>
                </a:lnTo>
                <a:lnTo>
                  <a:pt x="5479" y="7409"/>
                </a:lnTo>
                <a:lnTo>
                  <a:pt x="5409" y="7368"/>
                </a:lnTo>
                <a:lnTo>
                  <a:pt x="5367" y="7306"/>
                </a:lnTo>
                <a:lnTo>
                  <a:pt x="5309" y="7250"/>
                </a:lnTo>
                <a:lnTo>
                  <a:pt x="5196" y="7196"/>
                </a:lnTo>
                <a:lnTo>
                  <a:pt x="5116" y="7222"/>
                </a:lnTo>
                <a:lnTo>
                  <a:pt x="5090" y="7113"/>
                </a:lnTo>
                <a:lnTo>
                  <a:pt x="5063" y="6982"/>
                </a:lnTo>
                <a:lnTo>
                  <a:pt x="4978" y="6956"/>
                </a:lnTo>
                <a:lnTo>
                  <a:pt x="4978" y="6784"/>
                </a:lnTo>
                <a:lnTo>
                  <a:pt x="5005" y="6666"/>
                </a:lnTo>
                <a:lnTo>
                  <a:pt x="5070" y="6488"/>
                </a:lnTo>
                <a:lnTo>
                  <a:pt x="5138" y="6357"/>
                </a:lnTo>
                <a:lnTo>
                  <a:pt x="5208" y="6337"/>
                </a:lnTo>
                <a:lnTo>
                  <a:pt x="5208" y="6226"/>
                </a:lnTo>
                <a:lnTo>
                  <a:pt x="5256" y="6151"/>
                </a:lnTo>
                <a:lnTo>
                  <a:pt x="5341" y="6144"/>
                </a:lnTo>
                <a:lnTo>
                  <a:pt x="5409" y="6020"/>
                </a:lnTo>
                <a:lnTo>
                  <a:pt x="5425" y="5944"/>
                </a:lnTo>
                <a:lnTo>
                  <a:pt x="5479" y="5794"/>
                </a:lnTo>
                <a:lnTo>
                  <a:pt x="5500" y="5697"/>
                </a:lnTo>
                <a:lnTo>
                  <a:pt x="5558" y="5753"/>
                </a:lnTo>
                <a:lnTo>
                  <a:pt x="5638" y="5725"/>
                </a:lnTo>
                <a:lnTo>
                  <a:pt x="5754" y="5588"/>
                </a:lnTo>
                <a:lnTo>
                  <a:pt x="5761" y="5498"/>
                </a:lnTo>
                <a:lnTo>
                  <a:pt x="5718" y="5388"/>
                </a:lnTo>
                <a:lnTo>
                  <a:pt x="5766" y="5279"/>
                </a:lnTo>
                <a:lnTo>
                  <a:pt x="5761" y="5176"/>
                </a:lnTo>
                <a:lnTo>
                  <a:pt x="5681" y="5072"/>
                </a:lnTo>
                <a:lnTo>
                  <a:pt x="5595" y="5038"/>
                </a:lnTo>
                <a:lnTo>
                  <a:pt x="5510" y="5017"/>
                </a:lnTo>
                <a:lnTo>
                  <a:pt x="5510" y="5257"/>
                </a:lnTo>
                <a:lnTo>
                  <a:pt x="5469" y="5429"/>
                </a:lnTo>
                <a:lnTo>
                  <a:pt x="5404" y="5573"/>
                </a:lnTo>
                <a:lnTo>
                  <a:pt x="5351" y="5444"/>
                </a:lnTo>
                <a:lnTo>
                  <a:pt x="5367" y="5292"/>
                </a:lnTo>
                <a:lnTo>
                  <a:pt x="5297" y="5154"/>
                </a:lnTo>
                <a:lnTo>
                  <a:pt x="5218" y="5319"/>
                </a:lnTo>
                <a:lnTo>
                  <a:pt x="5218" y="5107"/>
                </a:lnTo>
                <a:lnTo>
                  <a:pt x="5111" y="5057"/>
                </a:lnTo>
                <a:lnTo>
                  <a:pt x="5164" y="4954"/>
                </a:lnTo>
                <a:lnTo>
                  <a:pt x="5085" y="4695"/>
                </a:lnTo>
                <a:lnTo>
                  <a:pt x="5026" y="4591"/>
                </a:lnTo>
                <a:lnTo>
                  <a:pt x="4947" y="4551"/>
                </a:lnTo>
                <a:close/>
                <a:moveTo>
                  <a:pt x="21015" y="4639"/>
                </a:moveTo>
                <a:lnTo>
                  <a:pt x="21010" y="4645"/>
                </a:lnTo>
                <a:lnTo>
                  <a:pt x="20935" y="4748"/>
                </a:lnTo>
                <a:lnTo>
                  <a:pt x="20947" y="4817"/>
                </a:lnTo>
                <a:lnTo>
                  <a:pt x="21010" y="4804"/>
                </a:lnTo>
                <a:lnTo>
                  <a:pt x="21085" y="4791"/>
                </a:lnTo>
                <a:lnTo>
                  <a:pt x="21148" y="4735"/>
                </a:lnTo>
                <a:lnTo>
                  <a:pt x="21153" y="4707"/>
                </a:lnTo>
                <a:lnTo>
                  <a:pt x="21068" y="4639"/>
                </a:lnTo>
                <a:lnTo>
                  <a:pt x="21015" y="4639"/>
                </a:lnTo>
                <a:close/>
                <a:moveTo>
                  <a:pt x="4770" y="4963"/>
                </a:moveTo>
                <a:lnTo>
                  <a:pt x="4729" y="5057"/>
                </a:lnTo>
                <a:lnTo>
                  <a:pt x="4681" y="5126"/>
                </a:lnTo>
                <a:lnTo>
                  <a:pt x="4760" y="5223"/>
                </a:lnTo>
                <a:lnTo>
                  <a:pt x="4809" y="5195"/>
                </a:lnTo>
                <a:lnTo>
                  <a:pt x="4883" y="5257"/>
                </a:lnTo>
                <a:lnTo>
                  <a:pt x="4920" y="5188"/>
                </a:lnTo>
                <a:lnTo>
                  <a:pt x="4888" y="5107"/>
                </a:lnTo>
                <a:lnTo>
                  <a:pt x="4867" y="5066"/>
                </a:lnTo>
                <a:lnTo>
                  <a:pt x="4835" y="5023"/>
                </a:lnTo>
                <a:lnTo>
                  <a:pt x="4770" y="4963"/>
                </a:lnTo>
                <a:close/>
                <a:moveTo>
                  <a:pt x="6074" y="5354"/>
                </a:moveTo>
                <a:lnTo>
                  <a:pt x="6020" y="5388"/>
                </a:lnTo>
                <a:lnTo>
                  <a:pt x="5994" y="5498"/>
                </a:lnTo>
                <a:lnTo>
                  <a:pt x="6010" y="5594"/>
                </a:lnTo>
                <a:lnTo>
                  <a:pt x="6074" y="5581"/>
                </a:lnTo>
                <a:lnTo>
                  <a:pt x="6112" y="5526"/>
                </a:lnTo>
                <a:lnTo>
                  <a:pt x="6122" y="5498"/>
                </a:lnTo>
                <a:lnTo>
                  <a:pt x="6122" y="5416"/>
                </a:lnTo>
                <a:lnTo>
                  <a:pt x="6074" y="5354"/>
                </a:lnTo>
                <a:close/>
                <a:moveTo>
                  <a:pt x="9558" y="5704"/>
                </a:moveTo>
                <a:lnTo>
                  <a:pt x="9463" y="5801"/>
                </a:lnTo>
                <a:lnTo>
                  <a:pt x="9393" y="5753"/>
                </a:lnTo>
                <a:lnTo>
                  <a:pt x="9303" y="5848"/>
                </a:lnTo>
                <a:lnTo>
                  <a:pt x="9212" y="5725"/>
                </a:lnTo>
                <a:lnTo>
                  <a:pt x="9122" y="5753"/>
                </a:lnTo>
                <a:lnTo>
                  <a:pt x="9085" y="5869"/>
                </a:lnTo>
                <a:lnTo>
                  <a:pt x="9207" y="5916"/>
                </a:lnTo>
                <a:lnTo>
                  <a:pt x="9207" y="5966"/>
                </a:lnTo>
                <a:lnTo>
                  <a:pt x="9105" y="6000"/>
                </a:lnTo>
                <a:lnTo>
                  <a:pt x="9233" y="6088"/>
                </a:lnTo>
                <a:lnTo>
                  <a:pt x="9175" y="6166"/>
                </a:lnTo>
                <a:lnTo>
                  <a:pt x="9340" y="6219"/>
                </a:lnTo>
                <a:lnTo>
                  <a:pt x="9415" y="6241"/>
                </a:lnTo>
                <a:lnTo>
                  <a:pt x="9468" y="6213"/>
                </a:lnTo>
                <a:lnTo>
                  <a:pt x="9632" y="6097"/>
                </a:lnTo>
                <a:lnTo>
                  <a:pt x="9707" y="5959"/>
                </a:lnTo>
                <a:lnTo>
                  <a:pt x="9644" y="5835"/>
                </a:lnTo>
                <a:lnTo>
                  <a:pt x="9659" y="5719"/>
                </a:lnTo>
                <a:lnTo>
                  <a:pt x="9558" y="5704"/>
                </a:lnTo>
                <a:close/>
                <a:moveTo>
                  <a:pt x="5489" y="5848"/>
                </a:moveTo>
                <a:lnTo>
                  <a:pt x="5474" y="6013"/>
                </a:lnTo>
                <a:lnTo>
                  <a:pt x="5462" y="6151"/>
                </a:lnTo>
                <a:lnTo>
                  <a:pt x="5415" y="6234"/>
                </a:lnTo>
                <a:lnTo>
                  <a:pt x="5495" y="6219"/>
                </a:lnTo>
                <a:lnTo>
                  <a:pt x="5510" y="6316"/>
                </a:lnTo>
                <a:lnTo>
                  <a:pt x="5595" y="6234"/>
                </a:lnTo>
                <a:lnTo>
                  <a:pt x="5655" y="6138"/>
                </a:lnTo>
                <a:lnTo>
                  <a:pt x="5686" y="6219"/>
                </a:lnTo>
                <a:lnTo>
                  <a:pt x="5776" y="6260"/>
                </a:lnTo>
                <a:lnTo>
                  <a:pt x="5829" y="6206"/>
                </a:lnTo>
                <a:lnTo>
                  <a:pt x="5788" y="6151"/>
                </a:lnTo>
                <a:lnTo>
                  <a:pt x="5744" y="6166"/>
                </a:lnTo>
                <a:lnTo>
                  <a:pt x="5739" y="6082"/>
                </a:lnTo>
                <a:lnTo>
                  <a:pt x="5670" y="6028"/>
                </a:lnTo>
                <a:lnTo>
                  <a:pt x="5607" y="5966"/>
                </a:lnTo>
                <a:lnTo>
                  <a:pt x="5575" y="5916"/>
                </a:lnTo>
                <a:lnTo>
                  <a:pt x="5542" y="5944"/>
                </a:lnTo>
                <a:lnTo>
                  <a:pt x="5532" y="5863"/>
                </a:lnTo>
                <a:lnTo>
                  <a:pt x="5489" y="5848"/>
                </a:lnTo>
                <a:close/>
                <a:moveTo>
                  <a:pt x="479" y="6191"/>
                </a:moveTo>
                <a:lnTo>
                  <a:pt x="479" y="6260"/>
                </a:lnTo>
                <a:lnTo>
                  <a:pt x="489" y="6275"/>
                </a:lnTo>
                <a:lnTo>
                  <a:pt x="542" y="6260"/>
                </a:lnTo>
                <a:lnTo>
                  <a:pt x="563" y="6294"/>
                </a:lnTo>
                <a:lnTo>
                  <a:pt x="607" y="6329"/>
                </a:lnTo>
                <a:lnTo>
                  <a:pt x="655" y="6294"/>
                </a:lnTo>
                <a:lnTo>
                  <a:pt x="660" y="6275"/>
                </a:lnTo>
                <a:lnTo>
                  <a:pt x="602" y="6254"/>
                </a:lnTo>
                <a:lnTo>
                  <a:pt x="554" y="6213"/>
                </a:lnTo>
                <a:lnTo>
                  <a:pt x="515" y="6226"/>
                </a:lnTo>
                <a:lnTo>
                  <a:pt x="479" y="6191"/>
                </a:lnTo>
                <a:close/>
                <a:moveTo>
                  <a:pt x="5643" y="6344"/>
                </a:moveTo>
                <a:lnTo>
                  <a:pt x="5602" y="6419"/>
                </a:lnTo>
                <a:lnTo>
                  <a:pt x="5616" y="6460"/>
                </a:lnTo>
                <a:lnTo>
                  <a:pt x="5655" y="6466"/>
                </a:lnTo>
                <a:lnTo>
                  <a:pt x="5723" y="6378"/>
                </a:lnTo>
                <a:lnTo>
                  <a:pt x="5723" y="6344"/>
                </a:lnTo>
                <a:lnTo>
                  <a:pt x="5643" y="6344"/>
                </a:lnTo>
                <a:close/>
                <a:moveTo>
                  <a:pt x="5841" y="6425"/>
                </a:moveTo>
                <a:lnTo>
                  <a:pt x="5814" y="6475"/>
                </a:lnTo>
                <a:lnTo>
                  <a:pt x="5814" y="6488"/>
                </a:lnTo>
                <a:lnTo>
                  <a:pt x="5829" y="6535"/>
                </a:lnTo>
                <a:lnTo>
                  <a:pt x="5856" y="6550"/>
                </a:lnTo>
                <a:lnTo>
                  <a:pt x="5877" y="6466"/>
                </a:lnTo>
                <a:lnTo>
                  <a:pt x="5861" y="6432"/>
                </a:lnTo>
                <a:lnTo>
                  <a:pt x="5841" y="6425"/>
                </a:lnTo>
                <a:close/>
                <a:moveTo>
                  <a:pt x="788" y="6741"/>
                </a:moveTo>
                <a:lnTo>
                  <a:pt x="728" y="6769"/>
                </a:lnTo>
                <a:lnTo>
                  <a:pt x="766" y="6810"/>
                </a:lnTo>
                <a:lnTo>
                  <a:pt x="803" y="6838"/>
                </a:lnTo>
                <a:lnTo>
                  <a:pt x="841" y="6810"/>
                </a:lnTo>
                <a:lnTo>
                  <a:pt x="834" y="6756"/>
                </a:lnTo>
                <a:lnTo>
                  <a:pt x="788" y="6741"/>
                </a:lnTo>
                <a:close/>
                <a:moveTo>
                  <a:pt x="10212" y="7003"/>
                </a:moveTo>
                <a:lnTo>
                  <a:pt x="10164" y="7119"/>
                </a:lnTo>
                <a:lnTo>
                  <a:pt x="10143" y="7265"/>
                </a:lnTo>
                <a:lnTo>
                  <a:pt x="10176" y="7334"/>
                </a:lnTo>
                <a:lnTo>
                  <a:pt x="10181" y="7463"/>
                </a:lnTo>
                <a:lnTo>
                  <a:pt x="10207" y="7403"/>
                </a:lnTo>
                <a:lnTo>
                  <a:pt x="10229" y="7437"/>
                </a:lnTo>
                <a:lnTo>
                  <a:pt x="10207" y="7491"/>
                </a:lnTo>
                <a:lnTo>
                  <a:pt x="10222" y="7531"/>
                </a:lnTo>
                <a:lnTo>
                  <a:pt x="10292" y="7553"/>
                </a:lnTo>
                <a:lnTo>
                  <a:pt x="10329" y="7635"/>
                </a:lnTo>
                <a:lnTo>
                  <a:pt x="10324" y="7703"/>
                </a:lnTo>
                <a:lnTo>
                  <a:pt x="10239" y="7697"/>
                </a:lnTo>
                <a:lnTo>
                  <a:pt x="10222" y="7781"/>
                </a:lnTo>
                <a:lnTo>
                  <a:pt x="10256" y="7841"/>
                </a:lnTo>
                <a:lnTo>
                  <a:pt x="10196" y="7884"/>
                </a:lnTo>
                <a:lnTo>
                  <a:pt x="10212" y="7931"/>
                </a:lnTo>
                <a:lnTo>
                  <a:pt x="10302" y="7952"/>
                </a:lnTo>
                <a:lnTo>
                  <a:pt x="10256" y="7978"/>
                </a:lnTo>
                <a:lnTo>
                  <a:pt x="10164" y="8103"/>
                </a:lnTo>
                <a:lnTo>
                  <a:pt x="10196" y="8124"/>
                </a:lnTo>
                <a:lnTo>
                  <a:pt x="10239" y="8081"/>
                </a:lnTo>
                <a:lnTo>
                  <a:pt x="10292" y="8096"/>
                </a:lnTo>
                <a:lnTo>
                  <a:pt x="10329" y="8040"/>
                </a:lnTo>
                <a:lnTo>
                  <a:pt x="10355" y="8062"/>
                </a:lnTo>
                <a:lnTo>
                  <a:pt x="10457" y="8028"/>
                </a:lnTo>
                <a:lnTo>
                  <a:pt x="10537" y="8034"/>
                </a:lnTo>
                <a:lnTo>
                  <a:pt x="10590" y="7965"/>
                </a:lnTo>
                <a:lnTo>
                  <a:pt x="10563" y="7903"/>
                </a:lnTo>
                <a:lnTo>
                  <a:pt x="10595" y="7869"/>
                </a:lnTo>
                <a:lnTo>
                  <a:pt x="10601" y="7793"/>
                </a:lnTo>
                <a:lnTo>
                  <a:pt x="10532" y="7766"/>
                </a:lnTo>
                <a:lnTo>
                  <a:pt x="10515" y="7718"/>
                </a:lnTo>
                <a:lnTo>
                  <a:pt x="10478" y="7574"/>
                </a:lnTo>
                <a:lnTo>
                  <a:pt x="10442" y="7553"/>
                </a:lnTo>
                <a:lnTo>
                  <a:pt x="10382" y="7381"/>
                </a:lnTo>
                <a:lnTo>
                  <a:pt x="10324" y="7375"/>
                </a:lnTo>
                <a:lnTo>
                  <a:pt x="10372" y="7250"/>
                </a:lnTo>
                <a:lnTo>
                  <a:pt x="10389" y="7141"/>
                </a:lnTo>
                <a:lnTo>
                  <a:pt x="10324" y="7134"/>
                </a:lnTo>
                <a:lnTo>
                  <a:pt x="10266" y="7153"/>
                </a:lnTo>
                <a:lnTo>
                  <a:pt x="10329" y="7003"/>
                </a:lnTo>
                <a:lnTo>
                  <a:pt x="10261" y="7016"/>
                </a:lnTo>
                <a:lnTo>
                  <a:pt x="10212" y="7003"/>
                </a:lnTo>
                <a:close/>
                <a:moveTo>
                  <a:pt x="1559" y="7100"/>
                </a:moveTo>
                <a:lnTo>
                  <a:pt x="1526" y="7119"/>
                </a:lnTo>
                <a:lnTo>
                  <a:pt x="1479" y="7169"/>
                </a:lnTo>
                <a:lnTo>
                  <a:pt x="1484" y="7237"/>
                </a:lnTo>
                <a:lnTo>
                  <a:pt x="1516" y="7272"/>
                </a:lnTo>
                <a:lnTo>
                  <a:pt x="1574" y="7216"/>
                </a:lnTo>
                <a:lnTo>
                  <a:pt x="1622" y="7147"/>
                </a:lnTo>
                <a:lnTo>
                  <a:pt x="1601" y="7106"/>
                </a:lnTo>
                <a:lnTo>
                  <a:pt x="1559" y="7100"/>
                </a:lnTo>
                <a:close/>
                <a:moveTo>
                  <a:pt x="11228" y="7353"/>
                </a:moveTo>
                <a:lnTo>
                  <a:pt x="11138" y="7403"/>
                </a:lnTo>
                <a:lnTo>
                  <a:pt x="11148" y="7456"/>
                </a:lnTo>
                <a:lnTo>
                  <a:pt x="11206" y="7525"/>
                </a:lnTo>
                <a:lnTo>
                  <a:pt x="11245" y="7422"/>
                </a:lnTo>
                <a:lnTo>
                  <a:pt x="11228" y="7353"/>
                </a:lnTo>
                <a:close/>
                <a:moveTo>
                  <a:pt x="10111" y="7478"/>
                </a:moveTo>
                <a:lnTo>
                  <a:pt x="10063" y="7484"/>
                </a:lnTo>
                <a:lnTo>
                  <a:pt x="10016" y="7546"/>
                </a:lnTo>
                <a:lnTo>
                  <a:pt x="9936" y="7650"/>
                </a:lnTo>
                <a:lnTo>
                  <a:pt x="9968" y="7772"/>
                </a:lnTo>
                <a:lnTo>
                  <a:pt x="9920" y="7903"/>
                </a:lnTo>
                <a:lnTo>
                  <a:pt x="10005" y="7924"/>
                </a:lnTo>
                <a:lnTo>
                  <a:pt x="10106" y="7849"/>
                </a:lnTo>
                <a:lnTo>
                  <a:pt x="10154" y="7738"/>
                </a:lnTo>
                <a:lnTo>
                  <a:pt x="10143" y="7650"/>
                </a:lnTo>
                <a:lnTo>
                  <a:pt x="10176" y="7559"/>
                </a:lnTo>
                <a:lnTo>
                  <a:pt x="10111" y="7478"/>
                </a:lnTo>
                <a:close/>
                <a:moveTo>
                  <a:pt x="18829" y="7587"/>
                </a:moveTo>
                <a:lnTo>
                  <a:pt x="18803" y="7600"/>
                </a:lnTo>
                <a:lnTo>
                  <a:pt x="18829" y="7662"/>
                </a:lnTo>
                <a:lnTo>
                  <a:pt x="18776" y="7718"/>
                </a:lnTo>
                <a:lnTo>
                  <a:pt x="18771" y="7890"/>
                </a:lnTo>
                <a:lnTo>
                  <a:pt x="18803" y="8006"/>
                </a:lnTo>
                <a:lnTo>
                  <a:pt x="18803" y="8165"/>
                </a:lnTo>
                <a:lnTo>
                  <a:pt x="18786" y="8253"/>
                </a:lnTo>
                <a:lnTo>
                  <a:pt x="18793" y="8378"/>
                </a:lnTo>
                <a:lnTo>
                  <a:pt x="18786" y="8481"/>
                </a:lnTo>
                <a:lnTo>
                  <a:pt x="18798" y="8577"/>
                </a:lnTo>
                <a:lnTo>
                  <a:pt x="18834" y="8487"/>
                </a:lnTo>
                <a:lnTo>
                  <a:pt x="18882" y="8556"/>
                </a:lnTo>
                <a:lnTo>
                  <a:pt x="18882" y="8481"/>
                </a:lnTo>
                <a:lnTo>
                  <a:pt x="18824" y="8365"/>
                </a:lnTo>
                <a:lnTo>
                  <a:pt x="18861" y="8199"/>
                </a:lnTo>
                <a:lnTo>
                  <a:pt x="18946" y="8240"/>
                </a:lnTo>
                <a:lnTo>
                  <a:pt x="18887" y="8034"/>
                </a:lnTo>
                <a:lnTo>
                  <a:pt x="18866" y="7909"/>
                </a:lnTo>
                <a:lnTo>
                  <a:pt x="18866" y="7793"/>
                </a:lnTo>
                <a:lnTo>
                  <a:pt x="18846" y="7669"/>
                </a:lnTo>
                <a:lnTo>
                  <a:pt x="18829" y="7587"/>
                </a:lnTo>
                <a:close/>
                <a:moveTo>
                  <a:pt x="2729" y="7609"/>
                </a:moveTo>
                <a:lnTo>
                  <a:pt x="2729" y="7650"/>
                </a:lnTo>
                <a:lnTo>
                  <a:pt x="2739" y="7703"/>
                </a:lnTo>
                <a:lnTo>
                  <a:pt x="2766" y="7746"/>
                </a:lnTo>
                <a:lnTo>
                  <a:pt x="2787" y="7800"/>
                </a:lnTo>
                <a:lnTo>
                  <a:pt x="2824" y="7862"/>
                </a:lnTo>
                <a:lnTo>
                  <a:pt x="2846" y="7862"/>
                </a:lnTo>
                <a:lnTo>
                  <a:pt x="2797" y="7759"/>
                </a:lnTo>
                <a:lnTo>
                  <a:pt x="2814" y="7615"/>
                </a:lnTo>
                <a:lnTo>
                  <a:pt x="2761" y="7628"/>
                </a:lnTo>
                <a:lnTo>
                  <a:pt x="2729" y="7609"/>
                </a:lnTo>
                <a:close/>
                <a:moveTo>
                  <a:pt x="7244" y="7924"/>
                </a:moveTo>
                <a:lnTo>
                  <a:pt x="7191" y="7965"/>
                </a:lnTo>
                <a:lnTo>
                  <a:pt x="7154" y="8034"/>
                </a:lnTo>
                <a:lnTo>
                  <a:pt x="7096" y="8219"/>
                </a:lnTo>
                <a:lnTo>
                  <a:pt x="7048" y="8287"/>
                </a:lnTo>
                <a:lnTo>
                  <a:pt x="7074" y="8322"/>
                </a:lnTo>
                <a:lnTo>
                  <a:pt x="7038" y="8365"/>
                </a:lnTo>
                <a:lnTo>
                  <a:pt x="7043" y="8390"/>
                </a:lnTo>
                <a:lnTo>
                  <a:pt x="7159" y="8399"/>
                </a:lnTo>
                <a:lnTo>
                  <a:pt x="7224" y="8390"/>
                </a:lnTo>
                <a:lnTo>
                  <a:pt x="7277" y="8418"/>
                </a:lnTo>
                <a:lnTo>
                  <a:pt x="7234" y="8468"/>
                </a:lnTo>
                <a:lnTo>
                  <a:pt x="7270" y="8474"/>
                </a:lnTo>
                <a:lnTo>
                  <a:pt x="7340" y="8378"/>
                </a:lnTo>
                <a:lnTo>
                  <a:pt x="7357" y="8390"/>
                </a:lnTo>
                <a:lnTo>
                  <a:pt x="7340" y="8481"/>
                </a:lnTo>
                <a:lnTo>
                  <a:pt x="7377" y="8502"/>
                </a:lnTo>
                <a:lnTo>
                  <a:pt x="7403" y="8502"/>
                </a:lnTo>
                <a:lnTo>
                  <a:pt x="7430" y="8405"/>
                </a:lnTo>
                <a:lnTo>
                  <a:pt x="7415" y="8330"/>
                </a:lnTo>
                <a:lnTo>
                  <a:pt x="7403" y="8274"/>
                </a:lnTo>
                <a:lnTo>
                  <a:pt x="7367" y="8296"/>
                </a:lnTo>
                <a:lnTo>
                  <a:pt x="7383" y="8206"/>
                </a:lnTo>
                <a:lnTo>
                  <a:pt x="7324" y="8171"/>
                </a:lnTo>
                <a:lnTo>
                  <a:pt x="7297" y="8199"/>
                </a:lnTo>
                <a:lnTo>
                  <a:pt x="7244" y="8171"/>
                </a:lnTo>
                <a:lnTo>
                  <a:pt x="7265" y="8131"/>
                </a:lnTo>
                <a:lnTo>
                  <a:pt x="7229" y="8103"/>
                </a:lnTo>
                <a:lnTo>
                  <a:pt x="7191" y="8143"/>
                </a:lnTo>
                <a:lnTo>
                  <a:pt x="7229" y="8040"/>
                </a:lnTo>
                <a:lnTo>
                  <a:pt x="7260" y="7965"/>
                </a:lnTo>
                <a:lnTo>
                  <a:pt x="7270" y="7931"/>
                </a:lnTo>
                <a:lnTo>
                  <a:pt x="7244" y="7924"/>
                </a:lnTo>
                <a:close/>
                <a:moveTo>
                  <a:pt x="3010" y="8028"/>
                </a:moveTo>
                <a:lnTo>
                  <a:pt x="3005" y="8055"/>
                </a:lnTo>
                <a:lnTo>
                  <a:pt x="3032" y="8124"/>
                </a:lnTo>
                <a:lnTo>
                  <a:pt x="3090" y="8143"/>
                </a:lnTo>
                <a:lnTo>
                  <a:pt x="3102" y="8178"/>
                </a:lnTo>
                <a:lnTo>
                  <a:pt x="3155" y="8212"/>
                </a:lnTo>
                <a:lnTo>
                  <a:pt x="3170" y="8253"/>
                </a:lnTo>
                <a:lnTo>
                  <a:pt x="3266" y="8309"/>
                </a:lnTo>
                <a:lnTo>
                  <a:pt x="3293" y="8296"/>
                </a:lnTo>
                <a:lnTo>
                  <a:pt x="3271" y="8227"/>
                </a:lnTo>
                <a:lnTo>
                  <a:pt x="3213" y="8184"/>
                </a:lnTo>
                <a:lnTo>
                  <a:pt x="3186" y="8131"/>
                </a:lnTo>
                <a:lnTo>
                  <a:pt x="3165" y="8090"/>
                </a:lnTo>
                <a:lnTo>
                  <a:pt x="3112" y="8075"/>
                </a:lnTo>
                <a:lnTo>
                  <a:pt x="3075" y="8055"/>
                </a:lnTo>
                <a:lnTo>
                  <a:pt x="3010" y="8028"/>
                </a:lnTo>
                <a:close/>
                <a:moveTo>
                  <a:pt x="6760" y="8124"/>
                </a:moveTo>
                <a:lnTo>
                  <a:pt x="6738" y="8137"/>
                </a:lnTo>
                <a:lnTo>
                  <a:pt x="6792" y="8193"/>
                </a:lnTo>
                <a:lnTo>
                  <a:pt x="6866" y="8227"/>
                </a:lnTo>
                <a:lnTo>
                  <a:pt x="6898" y="8227"/>
                </a:lnTo>
                <a:lnTo>
                  <a:pt x="6893" y="8206"/>
                </a:lnTo>
                <a:lnTo>
                  <a:pt x="6835" y="8159"/>
                </a:lnTo>
                <a:lnTo>
                  <a:pt x="6760" y="8124"/>
                </a:lnTo>
                <a:close/>
                <a:moveTo>
                  <a:pt x="13494" y="8440"/>
                </a:moveTo>
                <a:lnTo>
                  <a:pt x="13542" y="8468"/>
                </a:lnTo>
                <a:lnTo>
                  <a:pt x="13600" y="8459"/>
                </a:lnTo>
                <a:lnTo>
                  <a:pt x="13612" y="8528"/>
                </a:lnTo>
                <a:lnTo>
                  <a:pt x="13600" y="8631"/>
                </a:lnTo>
                <a:lnTo>
                  <a:pt x="13547" y="8618"/>
                </a:lnTo>
                <a:lnTo>
                  <a:pt x="13500" y="8640"/>
                </a:lnTo>
                <a:lnTo>
                  <a:pt x="13500" y="8715"/>
                </a:lnTo>
                <a:lnTo>
                  <a:pt x="13440" y="8708"/>
                </a:lnTo>
                <a:lnTo>
                  <a:pt x="13440" y="8743"/>
                </a:lnTo>
                <a:lnTo>
                  <a:pt x="13474" y="8768"/>
                </a:lnTo>
                <a:lnTo>
                  <a:pt x="13500" y="8865"/>
                </a:lnTo>
                <a:lnTo>
                  <a:pt x="13568" y="8899"/>
                </a:lnTo>
                <a:lnTo>
                  <a:pt x="13580" y="8934"/>
                </a:lnTo>
                <a:lnTo>
                  <a:pt x="13563" y="8975"/>
                </a:lnTo>
                <a:lnTo>
                  <a:pt x="13568" y="9003"/>
                </a:lnTo>
                <a:lnTo>
                  <a:pt x="13585" y="9065"/>
                </a:lnTo>
                <a:lnTo>
                  <a:pt x="13590" y="8990"/>
                </a:lnTo>
                <a:lnTo>
                  <a:pt x="13638" y="8962"/>
                </a:lnTo>
                <a:lnTo>
                  <a:pt x="13653" y="9018"/>
                </a:lnTo>
                <a:lnTo>
                  <a:pt x="13696" y="9078"/>
                </a:lnTo>
                <a:lnTo>
                  <a:pt x="13643" y="9112"/>
                </a:lnTo>
                <a:lnTo>
                  <a:pt x="13590" y="9086"/>
                </a:lnTo>
                <a:lnTo>
                  <a:pt x="13580" y="9168"/>
                </a:lnTo>
                <a:lnTo>
                  <a:pt x="13617" y="9174"/>
                </a:lnTo>
                <a:lnTo>
                  <a:pt x="13600" y="9243"/>
                </a:lnTo>
                <a:lnTo>
                  <a:pt x="13648" y="9277"/>
                </a:lnTo>
                <a:lnTo>
                  <a:pt x="13638" y="9380"/>
                </a:lnTo>
                <a:lnTo>
                  <a:pt x="13648" y="9449"/>
                </a:lnTo>
                <a:lnTo>
                  <a:pt x="13643" y="9471"/>
                </a:lnTo>
                <a:lnTo>
                  <a:pt x="13553" y="9499"/>
                </a:lnTo>
                <a:lnTo>
                  <a:pt x="13467" y="9484"/>
                </a:lnTo>
                <a:lnTo>
                  <a:pt x="13425" y="9436"/>
                </a:lnTo>
                <a:lnTo>
                  <a:pt x="13372" y="9415"/>
                </a:lnTo>
                <a:lnTo>
                  <a:pt x="13356" y="9346"/>
                </a:lnTo>
                <a:lnTo>
                  <a:pt x="13356" y="9299"/>
                </a:lnTo>
                <a:lnTo>
                  <a:pt x="13377" y="9277"/>
                </a:lnTo>
                <a:lnTo>
                  <a:pt x="13387" y="9243"/>
                </a:lnTo>
                <a:lnTo>
                  <a:pt x="13399" y="9168"/>
                </a:lnTo>
                <a:lnTo>
                  <a:pt x="13447" y="9161"/>
                </a:lnTo>
                <a:lnTo>
                  <a:pt x="13430" y="9134"/>
                </a:lnTo>
                <a:lnTo>
                  <a:pt x="13404" y="9127"/>
                </a:lnTo>
                <a:lnTo>
                  <a:pt x="13372" y="9058"/>
                </a:lnTo>
                <a:lnTo>
                  <a:pt x="13341" y="8983"/>
                </a:lnTo>
                <a:lnTo>
                  <a:pt x="13276" y="8865"/>
                </a:lnTo>
                <a:lnTo>
                  <a:pt x="13281" y="8796"/>
                </a:lnTo>
                <a:lnTo>
                  <a:pt x="13228" y="8700"/>
                </a:lnTo>
                <a:lnTo>
                  <a:pt x="13287" y="8590"/>
                </a:lnTo>
                <a:lnTo>
                  <a:pt x="13346" y="8571"/>
                </a:lnTo>
                <a:lnTo>
                  <a:pt x="13372" y="8509"/>
                </a:lnTo>
                <a:lnTo>
                  <a:pt x="13425" y="8487"/>
                </a:lnTo>
                <a:lnTo>
                  <a:pt x="13494" y="8440"/>
                </a:lnTo>
                <a:close/>
                <a:moveTo>
                  <a:pt x="12792" y="8446"/>
                </a:moveTo>
                <a:lnTo>
                  <a:pt x="12792" y="8474"/>
                </a:lnTo>
                <a:lnTo>
                  <a:pt x="12707" y="8521"/>
                </a:lnTo>
                <a:lnTo>
                  <a:pt x="12739" y="8562"/>
                </a:lnTo>
                <a:lnTo>
                  <a:pt x="12691" y="8652"/>
                </a:lnTo>
                <a:lnTo>
                  <a:pt x="12649" y="8665"/>
                </a:lnTo>
                <a:lnTo>
                  <a:pt x="12696" y="8728"/>
                </a:lnTo>
                <a:lnTo>
                  <a:pt x="12766" y="8768"/>
                </a:lnTo>
                <a:lnTo>
                  <a:pt x="12840" y="8859"/>
                </a:lnTo>
                <a:lnTo>
                  <a:pt x="12862" y="8893"/>
                </a:lnTo>
                <a:lnTo>
                  <a:pt x="12894" y="8906"/>
                </a:lnTo>
                <a:lnTo>
                  <a:pt x="12925" y="8940"/>
                </a:lnTo>
                <a:lnTo>
                  <a:pt x="12942" y="9009"/>
                </a:lnTo>
                <a:lnTo>
                  <a:pt x="12930" y="9052"/>
                </a:lnTo>
                <a:lnTo>
                  <a:pt x="12862" y="9106"/>
                </a:lnTo>
                <a:lnTo>
                  <a:pt x="12814" y="9099"/>
                </a:lnTo>
                <a:lnTo>
                  <a:pt x="12744" y="9112"/>
                </a:lnTo>
                <a:lnTo>
                  <a:pt x="12659" y="9071"/>
                </a:lnTo>
                <a:lnTo>
                  <a:pt x="12558" y="9003"/>
                </a:lnTo>
                <a:lnTo>
                  <a:pt x="12463" y="9003"/>
                </a:lnTo>
                <a:lnTo>
                  <a:pt x="12393" y="9030"/>
                </a:lnTo>
                <a:lnTo>
                  <a:pt x="12323" y="9093"/>
                </a:lnTo>
                <a:lnTo>
                  <a:pt x="12212" y="9078"/>
                </a:lnTo>
                <a:lnTo>
                  <a:pt x="12210" y="9084"/>
                </a:lnTo>
                <a:lnTo>
                  <a:pt x="12159" y="9052"/>
                </a:lnTo>
                <a:lnTo>
                  <a:pt x="12154" y="9009"/>
                </a:lnTo>
                <a:lnTo>
                  <a:pt x="12132" y="8955"/>
                </a:lnTo>
                <a:lnTo>
                  <a:pt x="12154" y="8880"/>
                </a:lnTo>
                <a:lnTo>
                  <a:pt x="12185" y="8837"/>
                </a:lnTo>
                <a:lnTo>
                  <a:pt x="12202" y="8715"/>
                </a:lnTo>
                <a:lnTo>
                  <a:pt x="12217" y="8721"/>
                </a:lnTo>
                <a:lnTo>
                  <a:pt x="12244" y="8700"/>
                </a:lnTo>
                <a:lnTo>
                  <a:pt x="12244" y="8674"/>
                </a:lnTo>
                <a:lnTo>
                  <a:pt x="12287" y="8590"/>
                </a:lnTo>
                <a:lnTo>
                  <a:pt x="12308" y="8528"/>
                </a:lnTo>
                <a:lnTo>
                  <a:pt x="12362" y="8515"/>
                </a:lnTo>
                <a:lnTo>
                  <a:pt x="12367" y="8556"/>
                </a:lnTo>
                <a:lnTo>
                  <a:pt x="12456" y="8584"/>
                </a:lnTo>
                <a:lnTo>
                  <a:pt x="12473" y="8612"/>
                </a:lnTo>
                <a:lnTo>
                  <a:pt x="12415" y="8646"/>
                </a:lnTo>
                <a:lnTo>
                  <a:pt x="12403" y="8665"/>
                </a:lnTo>
                <a:lnTo>
                  <a:pt x="12468" y="8700"/>
                </a:lnTo>
                <a:lnTo>
                  <a:pt x="12456" y="8749"/>
                </a:lnTo>
                <a:lnTo>
                  <a:pt x="12490" y="8768"/>
                </a:lnTo>
                <a:lnTo>
                  <a:pt x="12569" y="8708"/>
                </a:lnTo>
                <a:lnTo>
                  <a:pt x="12633" y="8687"/>
                </a:lnTo>
                <a:lnTo>
                  <a:pt x="12643" y="8646"/>
                </a:lnTo>
                <a:lnTo>
                  <a:pt x="12584" y="8652"/>
                </a:lnTo>
                <a:lnTo>
                  <a:pt x="12558" y="8625"/>
                </a:lnTo>
                <a:lnTo>
                  <a:pt x="12553" y="8556"/>
                </a:lnTo>
                <a:lnTo>
                  <a:pt x="12601" y="8515"/>
                </a:lnTo>
                <a:lnTo>
                  <a:pt x="12654" y="8509"/>
                </a:lnTo>
                <a:lnTo>
                  <a:pt x="12691" y="8474"/>
                </a:lnTo>
                <a:lnTo>
                  <a:pt x="12739" y="8468"/>
                </a:lnTo>
                <a:lnTo>
                  <a:pt x="12792" y="8446"/>
                </a:lnTo>
                <a:close/>
                <a:moveTo>
                  <a:pt x="6765" y="8459"/>
                </a:moveTo>
                <a:lnTo>
                  <a:pt x="6745" y="8494"/>
                </a:lnTo>
                <a:lnTo>
                  <a:pt x="6760" y="8528"/>
                </a:lnTo>
                <a:lnTo>
                  <a:pt x="6835" y="8577"/>
                </a:lnTo>
                <a:lnTo>
                  <a:pt x="6856" y="8571"/>
                </a:lnTo>
                <a:lnTo>
                  <a:pt x="6883" y="8521"/>
                </a:lnTo>
                <a:lnTo>
                  <a:pt x="6830" y="8528"/>
                </a:lnTo>
                <a:lnTo>
                  <a:pt x="6787" y="8509"/>
                </a:lnTo>
                <a:lnTo>
                  <a:pt x="6765" y="8459"/>
                </a:lnTo>
                <a:close/>
                <a:moveTo>
                  <a:pt x="18793" y="8618"/>
                </a:moveTo>
                <a:lnTo>
                  <a:pt x="18771" y="8700"/>
                </a:lnTo>
                <a:lnTo>
                  <a:pt x="18754" y="8846"/>
                </a:lnTo>
                <a:lnTo>
                  <a:pt x="18696" y="8852"/>
                </a:lnTo>
                <a:lnTo>
                  <a:pt x="18665" y="8934"/>
                </a:lnTo>
                <a:lnTo>
                  <a:pt x="18675" y="9030"/>
                </a:lnTo>
                <a:lnTo>
                  <a:pt x="18739" y="9030"/>
                </a:lnTo>
                <a:lnTo>
                  <a:pt x="18771" y="8921"/>
                </a:lnTo>
                <a:lnTo>
                  <a:pt x="18861" y="8990"/>
                </a:lnTo>
                <a:lnTo>
                  <a:pt x="18914" y="8887"/>
                </a:lnTo>
                <a:lnTo>
                  <a:pt x="18999" y="8859"/>
                </a:lnTo>
                <a:lnTo>
                  <a:pt x="18984" y="8743"/>
                </a:lnTo>
                <a:lnTo>
                  <a:pt x="18946" y="8790"/>
                </a:lnTo>
                <a:lnTo>
                  <a:pt x="18904" y="8762"/>
                </a:lnTo>
                <a:lnTo>
                  <a:pt x="18861" y="8728"/>
                </a:lnTo>
                <a:lnTo>
                  <a:pt x="18793" y="8618"/>
                </a:lnTo>
                <a:close/>
                <a:moveTo>
                  <a:pt x="11271" y="8625"/>
                </a:moveTo>
                <a:lnTo>
                  <a:pt x="11319" y="8640"/>
                </a:lnTo>
                <a:lnTo>
                  <a:pt x="11308" y="8646"/>
                </a:lnTo>
                <a:lnTo>
                  <a:pt x="11308" y="8680"/>
                </a:lnTo>
                <a:lnTo>
                  <a:pt x="11324" y="8715"/>
                </a:lnTo>
                <a:lnTo>
                  <a:pt x="11339" y="8665"/>
                </a:lnTo>
                <a:lnTo>
                  <a:pt x="11378" y="8680"/>
                </a:lnTo>
                <a:lnTo>
                  <a:pt x="11378" y="8715"/>
                </a:lnTo>
                <a:lnTo>
                  <a:pt x="11404" y="8756"/>
                </a:lnTo>
                <a:lnTo>
                  <a:pt x="11393" y="8762"/>
                </a:lnTo>
                <a:lnTo>
                  <a:pt x="11441" y="8837"/>
                </a:lnTo>
                <a:lnTo>
                  <a:pt x="11494" y="8865"/>
                </a:lnTo>
                <a:lnTo>
                  <a:pt x="11526" y="8899"/>
                </a:lnTo>
                <a:lnTo>
                  <a:pt x="11579" y="8940"/>
                </a:lnTo>
                <a:lnTo>
                  <a:pt x="11605" y="8962"/>
                </a:lnTo>
                <a:lnTo>
                  <a:pt x="11622" y="8996"/>
                </a:lnTo>
                <a:lnTo>
                  <a:pt x="11639" y="9030"/>
                </a:lnTo>
                <a:lnTo>
                  <a:pt x="11649" y="9043"/>
                </a:lnTo>
                <a:lnTo>
                  <a:pt x="11644" y="9078"/>
                </a:lnTo>
                <a:lnTo>
                  <a:pt x="11639" y="9146"/>
                </a:lnTo>
                <a:lnTo>
                  <a:pt x="11644" y="9196"/>
                </a:lnTo>
                <a:lnTo>
                  <a:pt x="11675" y="9230"/>
                </a:lnTo>
                <a:lnTo>
                  <a:pt x="11675" y="9249"/>
                </a:lnTo>
                <a:lnTo>
                  <a:pt x="11685" y="9258"/>
                </a:lnTo>
                <a:lnTo>
                  <a:pt x="11692" y="9284"/>
                </a:lnTo>
                <a:lnTo>
                  <a:pt x="11723" y="9340"/>
                </a:lnTo>
                <a:lnTo>
                  <a:pt x="11745" y="9380"/>
                </a:lnTo>
                <a:lnTo>
                  <a:pt x="11755" y="9443"/>
                </a:lnTo>
                <a:lnTo>
                  <a:pt x="11777" y="9518"/>
                </a:lnTo>
                <a:lnTo>
                  <a:pt x="11825" y="9559"/>
                </a:lnTo>
                <a:lnTo>
                  <a:pt x="11861" y="9559"/>
                </a:lnTo>
                <a:lnTo>
                  <a:pt x="11840" y="9477"/>
                </a:lnTo>
                <a:lnTo>
                  <a:pt x="11878" y="9471"/>
                </a:lnTo>
                <a:lnTo>
                  <a:pt x="11861" y="9421"/>
                </a:lnTo>
                <a:lnTo>
                  <a:pt x="11914" y="9449"/>
                </a:lnTo>
                <a:lnTo>
                  <a:pt x="11914" y="9396"/>
                </a:lnTo>
                <a:lnTo>
                  <a:pt x="11888" y="9368"/>
                </a:lnTo>
                <a:lnTo>
                  <a:pt x="11856" y="9327"/>
                </a:lnTo>
                <a:lnTo>
                  <a:pt x="11878" y="9305"/>
                </a:lnTo>
                <a:lnTo>
                  <a:pt x="11851" y="9258"/>
                </a:lnTo>
                <a:lnTo>
                  <a:pt x="11840" y="9196"/>
                </a:lnTo>
                <a:lnTo>
                  <a:pt x="11851" y="9174"/>
                </a:lnTo>
                <a:lnTo>
                  <a:pt x="11883" y="9224"/>
                </a:lnTo>
                <a:lnTo>
                  <a:pt x="11914" y="9224"/>
                </a:lnTo>
                <a:lnTo>
                  <a:pt x="11946" y="9209"/>
                </a:lnTo>
                <a:lnTo>
                  <a:pt x="11905" y="9155"/>
                </a:lnTo>
                <a:lnTo>
                  <a:pt x="11973" y="9127"/>
                </a:lnTo>
                <a:lnTo>
                  <a:pt x="12004" y="9134"/>
                </a:lnTo>
                <a:lnTo>
                  <a:pt x="12042" y="9134"/>
                </a:lnTo>
                <a:lnTo>
                  <a:pt x="12042" y="9155"/>
                </a:lnTo>
                <a:lnTo>
                  <a:pt x="12057" y="9202"/>
                </a:lnTo>
                <a:lnTo>
                  <a:pt x="12106" y="9146"/>
                </a:lnTo>
                <a:lnTo>
                  <a:pt x="12132" y="9121"/>
                </a:lnTo>
                <a:lnTo>
                  <a:pt x="12200" y="9112"/>
                </a:lnTo>
                <a:lnTo>
                  <a:pt x="12185" y="9155"/>
                </a:lnTo>
                <a:lnTo>
                  <a:pt x="12096" y="9161"/>
                </a:lnTo>
                <a:lnTo>
                  <a:pt x="12031" y="9258"/>
                </a:lnTo>
                <a:lnTo>
                  <a:pt x="12069" y="9305"/>
                </a:lnTo>
                <a:lnTo>
                  <a:pt x="12042" y="9380"/>
                </a:lnTo>
                <a:lnTo>
                  <a:pt x="12084" y="9436"/>
                </a:lnTo>
                <a:lnTo>
                  <a:pt x="12122" y="9533"/>
                </a:lnTo>
                <a:lnTo>
                  <a:pt x="12185" y="9533"/>
                </a:lnTo>
                <a:lnTo>
                  <a:pt x="12244" y="9580"/>
                </a:lnTo>
                <a:lnTo>
                  <a:pt x="12287" y="9567"/>
                </a:lnTo>
                <a:lnTo>
                  <a:pt x="12303" y="9524"/>
                </a:lnTo>
                <a:lnTo>
                  <a:pt x="12367" y="9524"/>
                </a:lnTo>
                <a:lnTo>
                  <a:pt x="12415" y="9574"/>
                </a:lnTo>
                <a:lnTo>
                  <a:pt x="12505" y="9559"/>
                </a:lnTo>
                <a:lnTo>
                  <a:pt x="12548" y="9505"/>
                </a:lnTo>
                <a:lnTo>
                  <a:pt x="12596" y="9524"/>
                </a:lnTo>
                <a:lnTo>
                  <a:pt x="12633" y="9518"/>
                </a:lnTo>
                <a:lnTo>
                  <a:pt x="12611" y="9552"/>
                </a:lnTo>
                <a:lnTo>
                  <a:pt x="12633" y="9593"/>
                </a:lnTo>
                <a:lnTo>
                  <a:pt x="12616" y="9636"/>
                </a:lnTo>
                <a:lnTo>
                  <a:pt x="12623" y="9705"/>
                </a:lnTo>
                <a:lnTo>
                  <a:pt x="12596" y="9765"/>
                </a:lnTo>
                <a:lnTo>
                  <a:pt x="12574" y="9842"/>
                </a:lnTo>
                <a:lnTo>
                  <a:pt x="12563" y="9862"/>
                </a:lnTo>
                <a:lnTo>
                  <a:pt x="12553" y="9930"/>
                </a:lnTo>
                <a:lnTo>
                  <a:pt x="12536" y="9971"/>
                </a:lnTo>
                <a:lnTo>
                  <a:pt x="12543" y="9980"/>
                </a:lnTo>
                <a:lnTo>
                  <a:pt x="12526" y="10005"/>
                </a:lnTo>
                <a:lnTo>
                  <a:pt x="12500" y="10027"/>
                </a:lnTo>
                <a:lnTo>
                  <a:pt x="12451" y="10020"/>
                </a:lnTo>
                <a:lnTo>
                  <a:pt x="12403" y="9999"/>
                </a:lnTo>
                <a:lnTo>
                  <a:pt x="12388" y="10027"/>
                </a:lnTo>
                <a:lnTo>
                  <a:pt x="12372" y="9986"/>
                </a:lnTo>
                <a:lnTo>
                  <a:pt x="12330" y="9971"/>
                </a:lnTo>
                <a:lnTo>
                  <a:pt x="12277" y="9980"/>
                </a:lnTo>
                <a:lnTo>
                  <a:pt x="12250" y="10005"/>
                </a:lnTo>
                <a:lnTo>
                  <a:pt x="12207" y="10033"/>
                </a:lnTo>
                <a:lnTo>
                  <a:pt x="12180" y="10020"/>
                </a:lnTo>
                <a:lnTo>
                  <a:pt x="12122" y="9993"/>
                </a:lnTo>
                <a:lnTo>
                  <a:pt x="12064" y="9971"/>
                </a:lnTo>
                <a:lnTo>
                  <a:pt x="11984" y="9971"/>
                </a:lnTo>
                <a:lnTo>
                  <a:pt x="11968" y="9945"/>
                </a:lnTo>
                <a:lnTo>
                  <a:pt x="11910" y="9930"/>
                </a:lnTo>
                <a:lnTo>
                  <a:pt x="11893" y="9917"/>
                </a:lnTo>
                <a:lnTo>
                  <a:pt x="11871" y="9917"/>
                </a:lnTo>
                <a:lnTo>
                  <a:pt x="11851" y="9877"/>
                </a:lnTo>
                <a:lnTo>
                  <a:pt x="11772" y="9855"/>
                </a:lnTo>
                <a:lnTo>
                  <a:pt x="11728" y="9868"/>
                </a:lnTo>
                <a:lnTo>
                  <a:pt x="11685" y="9911"/>
                </a:lnTo>
                <a:lnTo>
                  <a:pt x="11670" y="9952"/>
                </a:lnTo>
                <a:lnTo>
                  <a:pt x="11685" y="10020"/>
                </a:lnTo>
                <a:lnTo>
                  <a:pt x="11659" y="10061"/>
                </a:lnTo>
                <a:lnTo>
                  <a:pt x="11632" y="10083"/>
                </a:lnTo>
                <a:lnTo>
                  <a:pt x="11569" y="10040"/>
                </a:lnTo>
                <a:lnTo>
                  <a:pt x="11489" y="10005"/>
                </a:lnTo>
                <a:lnTo>
                  <a:pt x="11436" y="9993"/>
                </a:lnTo>
                <a:lnTo>
                  <a:pt x="11409" y="9917"/>
                </a:lnTo>
                <a:lnTo>
                  <a:pt x="11329" y="9877"/>
                </a:lnTo>
                <a:lnTo>
                  <a:pt x="11281" y="9862"/>
                </a:lnTo>
                <a:lnTo>
                  <a:pt x="11255" y="9868"/>
                </a:lnTo>
                <a:lnTo>
                  <a:pt x="11186" y="9842"/>
                </a:lnTo>
                <a:lnTo>
                  <a:pt x="11165" y="9827"/>
                </a:lnTo>
                <a:lnTo>
                  <a:pt x="11148" y="9786"/>
                </a:lnTo>
                <a:lnTo>
                  <a:pt x="11117" y="9786"/>
                </a:lnTo>
                <a:lnTo>
                  <a:pt x="11107" y="9739"/>
                </a:lnTo>
                <a:lnTo>
                  <a:pt x="11143" y="9690"/>
                </a:lnTo>
                <a:lnTo>
                  <a:pt x="11148" y="9608"/>
                </a:lnTo>
                <a:lnTo>
                  <a:pt x="11127" y="9587"/>
                </a:lnTo>
                <a:lnTo>
                  <a:pt x="11127" y="9546"/>
                </a:lnTo>
                <a:lnTo>
                  <a:pt x="11153" y="9499"/>
                </a:lnTo>
                <a:lnTo>
                  <a:pt x="11148" y="9477"/>
                </a:lnTo>
                <a:lnTo>
                  <a:pt x="11100" y="9511"/>
                </a:lnTo>
                <a:lnTo>
                  <a:pt x="11100" y="9464"/>
                </a:lnTo>
                <a:lnTo>
                  <a:pt x="11058" y="9449"/>
                </a:lnTo>
                <a:lnTo>
                  <a:pt x="10994" y="9490"/>
                </a:lnTo>
                <a:lnTo>
                  <a:pt x="10952" y="9499"/>
                </a:lnTo>
                <a:lnTo>
                  <a:pt x="10930" y="9477"/>
                </a:lnTo>
                <a:lnTo>
                  <a:pt x="10867" y="9477"/>
                </a:lnTo>
                <a:lnTo>
                  <a:pt x="10814" y="9511"/>
                </a:lnTo>
                <a:lnTo>
                  <a:pt x="10781" y="9499"/>
                </a:lnTo>
                <a:lnTo>
                  <a:pt x="10686" y="9505"/>
                </a:lnTo>
                <a:lnTo>
                  <a:pt x="10585" y="9518"/>
                </a:lnTo>
                <a:lnTo>
                  <a:pt x="10527" y="9546"/>
                </a:lnTo>
                <a:lnTo>
                  <a:pt x="10488" y="9587"/>
                </a:lnTo>
                <a:lnTo>
                  <a:pt x="10425" y="9602"/>
                </a:lnTo>
                <a:lnTo>
                  <a:pt x="10367" y="9649"/>
                </a:lnTo>
                <a:lnTo>
                  <a:pt x="10340" y="9649"/>
                </a:lnTo>
                <a:lnTo>
                  <a:pt x="10282" y="9627"/>
                </a:lnTo>
                <a:lnTo>
                  <a:pt x="10229" y="9636"/>
                </a:lnTo>
                <a:lnTo>
                  <a:pt x="10202" y="9608"/>
                </a:lnTo>
                <a:lnTo>
                  <a:pt x="10222" y="9574"/>
                </a:lnTo>
                <a:lnTo>
                  <a:pt x="10261" y="9539"/>
                </a:lnTo>
                <a:lnTo>
                  <a:pt x="10314" y="9539"/>
                </a:lnTo>
                <a:lnTo>
                  <a:pt x="10389" y="9539"/>
                </a:lnTo>
                <a:lnTo>
                  <a:pt x="10430" y="9464"/>
                </a:lnTo>
                <a:lnTo>
                  <a:pt x="10473" y="9443"/>
                </a:lnTo>
                <a:lnTo>
                  <a:pt x="10483" y="9380"/>
                </a:lnTo>
                <a:lnTo>
                  <a:pt x="10515" y="9340"/>
                </a:lnTo>
                <a:lnTo>
                  <a:pt x="10495" y="9284"/>
                </a:lnTo>
                <a:lnTo>
                  <a:pt x="10515" y="9202"/>
                </a:lnTo>
                <a:lnTo>
                  <a:pt x="10553" y="9146"/>
                </a:lnTo>
                <a:lnTo>
                  <a:pt x="10558" y="9112"/>
                </a:lnTo>
                <a:lnTo>
                  <a:pt x="10633" y="9093"/>
                </a:lnTo>
                <a:lnTo>
                  <a:pt x="10686" y="9024"/>
                </a:lnTo>
                <a:lnTo>
                  <a:pt x="10681" y="8962"/>
                </a:lnTo>
                <a:lnTo>
                  <a:pt x="10686" y="8899"/>
                </a:lnTo>
                <a:lnTo>
                  <a:pt x="10771" y="8865"/>
                </a:lnTo>
                <a:lnTo>
                  <a:pt x="10887" y="8893"/>
                </a:lnTo>
                <a:lnTo>
                  <a:pt x="10940" y="8831"/>
                </a:lnTo>
                <a:lnTo>
                  <a:pt x="10967" y="8824"/>
                </a:lnTo>
                <a:lnTo>
                  <a:pt x="11000" y="8777"/>
                </a:lnTo>
                <a:lnTo>
                  <a:pt x="11027" y="8762"/>
                </a:lnTo>
                <a:lnTo>
                  <a:pt x="11073" y="8796"/>
                </a:lnTo>
                <a:lnTo>
                  <a:pt x="11100" y="8811"/>
                </a:lnTo>
                <a:lnTo>
                  <a:pt x="11117" y="8914"/>
                </a:lnTo>
                <a:lnTo>
                  <a:pt x="11153" y="8975"/>
                </a:lnTo>
                <a:lnTo>
                  <a:pt x="11206" y="9043"/>
                </a:lnTo>
                <a:lnTo>
                  <a:pt x="11255" y="9093"/>
                </a:lnTo>
                <a:lnTo>
                  <a:pt x="11298" y="9099"/>
                </a:lnTo>
                <a:lnTo>
                  <a:pt x="11324" y="9140"/>
                </a:lnTo>
                <a:lnTo>
                  <a:pt x="11361" y="9161"/>
                </a:lnTo>
                <a:lnTo>
                  <a:pt x="11378" y="9202"/>
                </a:lnTo>
                <a:lnTo>
                  <a:pt x="11404" y="9215"/>
                </a:lnTo>
                <a:lnTo>
                  <a:pt x="11419" y="9265"/>
                </a:lnTo>
                <a:lnTo>
                  <a:pt x="11441" y="9318"/>
                </a:lnTo>
                <a:lnTo>
                  <a:pt x="11431" y="9340"/>
                </a:lnTo>
                <a:lnTo>
                  <a:pt x="11419" y="9387"/>
                </a:lnTo>
                <a:lnTo>
                  <a:pt x="11419" y="9415"/>
                </a:lnTo>
                <a:lnTo>
                  <a:pt x="11446" y="9408"/>
                </a:lnTo>
                <a:lnTo>
                  <a:pt x="11479" y="9327"/>
                </a:lnTo>
                <a:lnTo>
                  <a:pt x="11506" y="9318"/>
                </a:lnTo>
                <a:lnTo>
                  <a:pt x="11511" y="9271"/>
                </a:lnTo>
                <a:lnTo>
                  <a:pt x="11467" y="9237"/>
                </a:lnTo>
                <a:lnTo>
                  <a:pt x="11494" y="9174"/>
                </a:lnTo>
                <a:lnTo>
                  <a:pt x="11547" y="9189"/>
                </a:lnTo>
                <a:lnTo>
                  <a:pt x="11579" y="9237"/>
                </a:lnTo>
                <a:lnTo>
                  <a:pt x="11590" y="9202"/>
                </a:lnTo>
                <a:lnTo>
                  <a:pt x="11585" y="9181"/>
                </a:lnTo>
                <a:lnTo>
                  <a:pt x="11537" y="9127"/>
                </a:lnTo>
                <a:lnTo>
                  <a:pt x="11494" y="9099"/>
                </a:lnTo>
                <a:lnTo>
                  <a:pt x="11441" y="9065"/>
                </a:lnTo>
                <a:lnTo>
                  <a:pt x="11457" y="9043"/>
                </a:lnTo>
                <a:lnTo>
                  <a:pt x="11441" y="9024"/>
                </a:lnTo>
                <a:lnTo>
                  <a:pt x="11393" y="9024"/>
                </a:lnTo>
                <a:lnTo>
                  <a:pt x="11329" y="8940"/>
                </a:lnTo>
                <a:lnTo>
                  <a:pt x="11298" y="8859"/>
                </a:lnTo>
                <a:lnTo>
                  <a:pt x="11245" y="8803"/>
                </a:lnTo>
                <a:lnTo>
                  <a:pt x="11223" y="8749"/>
                </a:lnTo>
                <a:lnTo>
                  <a:pt x="11228" y="8721"/>
                </a:lnTo>
                <a:lnTo>
                  <a:pt x="11223" y="8665"/>
                </a:lnTo>
                <a:lnTo>
                  <a:pt x="11271" y="8625"/>
                </a:lnTo>
                <a:close/>
                <a:moveTo>
                  <a:pt x="11053" y="8887"/>
                </a:moveTo>
                <a:lnTo>
                  <a:pt x="11015" y="8927"/>
                </a:lnTo>
                <a:lnTo>
                  <a:pt x="11005" y="8962"/>
                </a:lnTo>
                <a:lnTo>
                  <a:pt x="11015" y="9030"/>
                </a:lnTo>
                <a:lnTo>
                  <a:pt x="11042" y="9052"/>
                </a:lnTo>
                <a:lnTo>
                  <a:pt x="11063" y="8975"/>
                </a:lnTo>
                <a:lnTo>
                  <a:pt x="11053" y="8887"/>
                </a:lnTo>
                <a:close/>
                <a:moveTo>
                  <a:pt x="18754" y="9052"/>
                </a:moveTo>
                <a:lnTo>
                  <a:pt x="18691" y="9071"/>
                </a:lnTo>
                <a:lnTo>
                  <a:pt x="18670" y="9134"/>
                </a:lnTo>
                <a:lnTo>
                  <a:pt x="18680" y="9243"/>
                </a:lnTo>
                <a:lnTo>
                  <a:pt x="18643" y="9361"/>
                </a:lnTo>
                <a:lnTo>
                  <a:pt x="18611" y="9396"/>
                </a:lnTo>
                <a:lnTo>
                  <a:pt x="18520" y="9490"/>
                </a:lnTo>
                <a:lnTo>
                  <a:pt x="18483" y="9449"/>
                </a:lnTo>
                <a:lnTo>
                  <a:pt x="18425" y="9615"/>
                </a:lnTo>
                <a:lnTo>
                  <a:pt x="18360" y="9593"/>
                </a:lnTo>
                <a:lnTo>
                  <a:pt x="18244" y="9621"/>
                </a:lnTo>
                <a:lnTo>
                  <a:pt x="18201" y="9683"/>
                </a:lnTo>
                <a:lnTo>
                  <a:pt x="18143" y="9731"/>
                </a:lnTo>
                <a:lnTo>
                  <a:pt x="18111" y="9786"/>
                </a:lnTo>
                <a:lnTo>
                  <a:pt x="18058" y="9814"/>
                </a:lnTo>
                <a:lnTo>
                  <a:pt x="18080" y="9877"/>
                </a:lnTo>
                <a:lnTo>
                  <a:pt x="18116" y="9902"/>
                </a:lnTo>
                <a:lnTo>
                  <a:pt x="18106" y="9986"/>
                </a:lnTo>
                <a:lnTo>
                  <a:pt x="18133" y="10020"/>
                </a:lnTo>
                <a:lnTo>
                  <a:pt x="18169" y="9980"/>
                </a:lnTo>
                <a:lnTo>
                  <a:pt x="18207" y="9827"/>
                </a:lnTo>
                <a:lnTo>
                  <a:pt x="18148" y="9765"/>
                </a:lnTo>
                <a:lnTo>
                  <a:pt x="18217" y="9758"/>
                </a:lnTo>
                <a:lnTo>
                  <a:pt x="18287" y="9718"/>
                </a:lnTo>
                <a:lnTo>
                  <a:pt x="18387" y="9696"/>
                </a:lnTo>
                <a:lnTo>
                  <a:pt x="18394" y="9765"/>
                </a:lnTo>
                <a:lnTo>
                  <a:pt x="18430" y="9799"/>
                </a:lnTo>
                <a:lnTo>
                  <a:pt x="18515" y="9696"/>
                </a:lnTo>
                <a:lnTo>
                  <a:pt x="18616" y="9690"/>
                </a:lnTo>
                <a:lnTo>
                  <a:pt x="18691" y="9649"/>
                </a:lnTo>
                <a:lnTo>
                  <a:pt x="18723" y="9587"/>
                </a:lnTo>
                <a:lnTo>
                  <a:pt x="18713" y="9539"/>
                </a:lnTo>
                <a:lnTo>
                  <a:pt x="18733" y="9464"/>
                </a:lnTo>
                <a:lnTo>
                  <a:pt x="18733" y="9368"/>
                </a:lnTo>
                <a:lnTo>
                  <a:pt x="18786" y="9271"/>
                </a:lnTo>
                <a:lnTo>
                  <a:pt x="18786" y="9189"/>
                </a:lnTo>
                <a:lnTo>
                  <a:pt x="18754" y="9052"/>
                </a:lnTo>
                <a:close/>
                <a:moveTo>
                  <a:pt x="11042" y="9065"/>
                </a:moveTo>
                <a:lnTo>
                  <a:pt x="11010" y="9099"/>
                </a:lnTo>
                <a:lnTo>
                  <a:pt x="10979" y="9093"/>
                </a:lnTo>
                <a:lnTo>
                  <a:pt x="10994" y="9146"/>
                </a:lnTo>
                <a:lnTo>
                  <a:pt x="10994" y="9271"/>
                </a:lnTo>
                <a:lnTo>
                  <a:pt x="11015" y="9292"/>
                </a:lnTo>
                <a:lnTo>
                  <a:pt x="11042" y="9265"/>
                </a:lnTo>
                <a:lnTo>
                  <a:pt x="11068" y="9271"/>
                </a:lnTo>
                <a:lnTo>
                  <a:pt x="11073" y="9140"/>
                </a:lnTo>
                <a:lnTo>
                  <a:pt x="11042" y="9065"/>
                </a:lnTo>
                <a:close/>
                <a:moveTo>
                  <a:pt x="11409" y="9361"/>
                </a:moveTo>
                <a:lnTo>
                  <a:pt x="11366" y="9368"/>
                </a:lnTo>
                <a:lnTo>
                  <a:pt x="11308" y="9380"/>
                </a:lnTo>
                <a:lnTo>
                  <a:pt x="11240" y="9368"/>
                </a:lnTo>
                <a:lnTo>
                  <a:pt x="11228" y="9415"/>
                </a:lnTo>
                <a:lnTo>
                  <a:pt x="11313" y="9464"/>
                </a:lnTo>
                <a:lnTo>
                  <a:pt x="11339" y="9477"/>
                </a:lnTo>
                <a:lnTo>
                  <a:pt x="11388" y="9511"/>
                </a:lnTo>
                <a:lnTo>
                  <a:pt x="11399" y="9464"/>
                </a:lnTo>
                <a:lnTo>
                  <a:pt x="11388" y="9436"/>
                </a:lnTo>
                <a:lnTo>
                  <a:pt x="11409" y="9361"/>
                </a:lnTo>
                <a:close/>
                <a:moveTo>
                  <a:pt x="11888" y="9593"/>
                </a:moveTo>
                <a:lnTo>
                  <a:pt x="11878" y="9636"/>
                </a:lnTo>
                <a:lnTo>
                  <a:pt x="11946" y="9655"/>
                </a:lnTo>
                <a:lnTo>
                  <a:pt x="11946" y="9670"/>
                </a:lnTo>
                <a:lnTo>
                  <a:pt x="12031" y="9662"/>
                </a:lnTo>
                <a:lnTo>
                  <a:pt x="12037" y="9636"/>
                </a:lnTo>
                <a:lnTo>
                  <a:pt x="12004" y="9642"/>
                </a:lnTo>
                <a:lnTo>
                  <a:pt x="12011" y="9627"/>
                </a:lnTo>
                <a:lnTo>
                  <a:pt x="11963" y="9621"/>
                </a:lnTo>
                <a:lnTo>
                  <a:pt x="11919" y="9627"/>
                </a:lnTo>
                <a:lnTo>
                  <a:pt x="11888" y="9593"/>
                </a:lnTo>
                <a:close/>
                <a:moveTo>
                  <a:pt x="12521" y="9602"/>
                </a:moveTo>
                <a:lnTo>
                  <a:pt x="12468" y="9627"/>
                </a:lnTo>
                <a:lnTo>
                  <a:pt x="12425" y="9627"/>
                </a:lnTo>
                <a:lnTo>
                  <a:pt x="12420" y="9649"/>
                </a:lnTo>
                <a:lnTo>
                  <a:pt x="12415" y="9649"/>
                </a:lnTo>
                <a:lnTo>
                  <a:pt x="12388" y="9649"/>
                </a:lnTo>
                <a:lnTo>
                  <a:pt x="12398" y="9690"/>
                </a:lnTo>
                <a:lnTo>
                  <a:pt x="12430" y="9705"/>
                </a:lnTo>
                <a:lnTo>
                  <a:pt x="12490" y="9662"/>
                </a:lnTo>
                <a:lnTo>
                  <a:pt x="12490" y="9655"/>
                </a:lnTo>
                <a:lnTo>
                  <a:pt x="12483" y="9642"/>
                </a:lnTo>
                <a:lnTo>
                  <a:pt x="12521" y="9602"/>
                </a:lnTo>
                <a:close/>
                <a:moveTo>
                  <a:pt x="18319" y="9718"/>
                </a:moveTo>
                <a:lnTo>
                  <a:pt x="18297" y="9758"/>
                </a:lnTo>
                <a:lnTo>
                  <a:pt x="18261" y="9746"/>
                </a:lnTo>
                <a:lnTo>
                  <a:pt x="18227" y="9799"/>
                </a:lnTo>
                <a:lnTo>
                  <a:pt x="18227" y="9842"/>
                </a:lnTo>
                <a:lnTo>
                  <a:pt x="18266" y="9868"/>
                </a:lnTo>
                <a:lnTo>
                  <a:pt x="18281" y="9814"/>
                </a:lnTo>
                <a:lnTo>
                  <a:pt x="18314" y="9793"/>
                </a:lnTo>
                <a:lnTo>
                  <a:pt x="18334" y="9827"/>
                </a:lnTo>
                <a:lnTo>
                  <a:pt x="18372" y="9773"/>
                </a:lnTo>
                <a:lnTo>
                  <a:pt x="18360" y="9739"/>
                </a:lnTo>
                <a:lnTo>
                  <a:pt x="18319" y="9718"/>
                </a:lnTo>
                <a:close/>
                <a:moveTo>
                  <a:pt x="5962" y="10358"/>
                </a:moveTo>
                <a:lnTo>
                  <a:pt x="5962" y="10370"/>
                </a:lnTo>
                <a:lnTo>
                  <a:pt x="5989" y="10405"/>
                </a:lnTo>
                <a:lnTo>
                  <a:pt x="5989" y="10446"/>
                </a:lnTo>
                <a:lnTo>
                  <a:pt x="6000" y="10461"/>
                </a:lnTo>
                <a:lnTo>
                  <a:pt x="6010" y="10398"/>
                </a:lnTo>
                <a:lnTo>
                  <a:pt x="5962" y="10358"/>
                </a:lnTo>
                <a:close/>
                <a:moveTo>
                  <a:pt x="5921" y="10370"/>
                </a:moveTo>
                <a:lnTo>
                  <a:pt x="5894" y="10377"/>
                </a:lnTo>
                <a:lnTo>
                  <a:pt x="5899" y="10411"/>
                </a:lnTo>
                <a:lnTo>
                  <a:pt x="5962" y="10398"/>
                </a:lnTo>
                <a:lnTo>
                  <a:pt x="5962" y="10377"/>
                </a:lnTo>
                <a:lnTo>
                  <a:pt x="5921" y="10370"/>
                </a:lnTo>
                <a:close/>
                <a:moveTo>
                  <a:pt x="17596" y="10508"/>
                </a:moveTo>
                <a:lnTo>
                  <a:pt x="17548" y="10570"/>
                </a:lnTo>
                <a:lnTo>
                  <a:pt x="17516" y="10645"/>
                </a:lnTo>
                <a:lnTo>
                  <a:pt x="17521" y="10708"/>
                </a:lnTo>
                <a:lnTo>
                  <a:pt x="17553" y="10776"/>
                </a:lnTo>
                <a:lnTo>
                  <a:pt x="17579" y="10714"/>
                </a:lnTo>
                <a:lnTo>
                  <a:pt x="17611" y="10577"/>
                </a:lnTo>
                <a:lnTo>
                  <a:pt x="17622" y="10529"/>
                </a:lnTo>
                <a:lnTo>
                  <a:pt x="17596" y="10508"/>
                </a:lnTo>
                <a:close/>
                <a:moveTo>
                  <a:pt x="5941" y="10514"/>
                </a:moveTo>
                <a:lnTo>
                  <a:pt x="5926" y="10564"/>
                </a:lnTo>
                <a:lnTo>
                  <a:pt x="5952" y="10590"/>
                </a:lnTo>
                <a:lnTo>
                  <a:pt x="5962" y="10639"/>
                </a:lnTo>
                <a:lnTo>
                  <a:pt x="5979" y="10632"/>
                </a:lnTo>
                <a:lnTo>
                  <a:pt x="5979" y="10583"/>
                </a:lnTo>
                <a:lnTo>
                  <a:pt x="5957" y="10514"/>
                </a:lnTo>
                <a:lnTo>
                  <a:pt x="5941" y="10514"/>
                </a:lnTo>
                <a:close/>
                <a:moveTo>
                  <a:pt x="5701" y="10680"/>
                </a:moveTo>
                <a:lnTo>
                  <a:pt x="5686" y="10686"/>
                </a:lnTo>
                <a:lnTo>
                  <a:pt x="5643" y="10693"/>
                </a:lnTo>
                <a:lnTo>
                  <a:pt x="5612" y="10714"/>
                </a:lnTo>
                <a:lnTo>
                  <a:pt x="5590" y="10727"/>
                </a:lnTo>
                <a:lnTo>
                  <a:pt x="5575" y="10755"/>
                </a:lnTo>
                <a:lnTo>
                  <a:pt x="5542" y="10783"/>
                </a:lnTo>
                <a:lnTo>
                  <a:pt x="5568" y="10789"/>
                </a:lnTo>
                <a:lnTo>
                  <a:pt x="5595" y="10783"/>
                </a:lnTo>
                <a:lnTo>
                  <a:pt x="5607" y="10761"/>
                </a:lnTo>
                <a:lnTo>
                  <a:pt x="5633" y="10761"/>
                </a:lnTo>
                <a:lnTo>
                  <a:pt x="5670" y="10721"/>
                </a:lnTo>
                <a:lnTo>
                  <a:pt x="5728" y="10721"/>
                </a:lnTo>
                <a:lnTo>
                  <a:pt x="5708" y="10742"/>
                </a:lnTo>
                <a:lnTo>
                  <a:pt x="5728" y="10761"/>
                </a:lnTo>
                <a:lnTo>
                  <a:pt x="5803" y="10770"/>
                </a:lnTo>
                <a:lnTo>
                  <a:pt x="5824" y="10789"/>
                </a:lnTo>
                <a:lnTo>
                  <a:pt x="5877" y="10811"/>
                </a:lnTo>
                <a:lnTo>
                  <a:pt x="5909" y="10811"/>
                </a:lnTo>
                <a:lnTo>
                  <a:pt x="5926" y="10852"/>
                </a:lnTo>
                <a:lnTo>
                  <a:pt x="5941" y="10879"/>
                </a:lnTo>
                <a:lnTo>
                  <a:pt x="5979" y="10879"/>
                </a:lnTo>
                <a:lnTo>
                  <a:pt x="6005" y="10899"/>
                </a:lnTo>
                <a:lnTo>
                  <a:pt x="5967" y="10948"/>
                </a:lnTo>
                <a:lnTo>
                  <a:pt x="6047" y="10942"/>
                </a:lnTo>
                <a:lnTo>
                  <a:pt x="6090" y="10948"/>
                </a:lnTo>
                <a:lnTo>
                  <a:pt x="6127" y="10942"/>
                </a:lnTo>
                <a:lnTo>
                  <a:pt x="6170" y="10933"/>
                </a:lnTo>
                <a:lnTo>
                  <a:pt x="6175" y="10914"/>
                </a:lnTo>
                <a:lnTo>
                  <a:pt x="6133" y="10879"/>
                </a:lnTo>
                <a:lnTo>
                  <a:pt x="6085" y="10879"/>
                </a:lnTo>
                <a:lnTo>
                  <a:pt x="6090" y="10852"/>
                </a:lnTo>
                <a:lnTo>
                  <a:pt x="6059" y="10839"/>
                </a:lnTo>
                <a:lnTo>
                  <a:pt x="6037" y="10839"/>
                </a:lnTo>
                <a:lnTo>
                  <a:pt x="6000" y="10804"/>
                </a:lnTo>
                <a:lnTo>
                  <a:pt x="5952" y="10755"/>
                </a:lnTo>
                <a:lnTo>
                  <a:pt x="5931" y="10736"/>
                </a:lnTo>
                <a:lnTo>
                  <a:pt x="5877" y="10742"/>
                </a:lnTo>
                <a:lnTo>
                  <a:pt x="5851" y="10714"/>
                </a:lnTo>
                <a:lnTo>
                  <a:pt x="5798" y="10686"/>
                </a:lnTo>
                <a:lnTo>
                  <a:pt x="5754" y="10686"/>
                </a:lnTo>
                <a:lnTo>
                  <a:pt x="5701" y="10680"/>
                </a:lnTo>
                <a:close/>
                <a:moveTo>
                  <a:pt x="1187" y="10755"/>
                </a:moveTo>
                <a:lnTo>
                  <a:pt x="1180" y="10761"/>
                </a:lnTo>
                <a:lnTo>
                  <a:pt x="1175" y="10770"/>
                </a:lnTo>
                <a:lnTo>
                  <a:pt x="1197" y="10783"/>
                </a:lnTo>
                <a:lnTo>
                  <a:pt x="1202" y="10776"/>
                </a:lnTo>
                <a:lnTo>
                  <a:pt x="1202" y="10755"/>
                </a:lnTo>
                <a:lnTo>
                  <a:pt x="1187" y="10755"/>
                </a:lnTo>
                <a:close/>
                <a:moveTo>
                  <a:pt x="1282" y="10796"/>
                </a:moveTo>
                <a:lnTo>
                  <a:pt x="1267" y="10811"/>
                </a:lnTo>
                <a:lnTo>
                  <a:pt x="1277" y="10830"/>
                </a:lnTo>
                <a:lnTo>
                  <a:pt x="1293" y="10830"/>
                </a:lnTo>
                <a:lnTo>
                  <a:pt x="1298" y="10839"/>
                </a:lnTo>
                <a:lnTo>
                  <a:pt x="1303" y="10830"/>
                </a:lnTo>
                <a:lnTo>
                  <a:pt x="1287" y="10804"/>
                </a:lnTo>
                <a:lnTo>
                  <a:pt x="1282" y="10796"/>
                </a:lnTo>
                <a:close/>
                <a:moveTo>
                  <a:pt x="1325" y="10839"/>
                </a:moveTo>
                <a:lnTo>
                  <a:pt x="1320" y="10845"/>
                </a:lnTo>
                <a:lnTo>
                  <a:pt x="1351" y="10852"/>
                </a:lnTo>
                <a:lnTo>
                  <a:pt x="1356" y="10845"/>
                </a:lnTo>
                <a:lnTo>
                  <a:pt x="1325" y="10839"/>
                </a:lnTo>
                <a:close/>
                <a:moveTo>
                  <a:pt x="1361" y="10852"/>
                </a:moveTo>
                <a:lnTo>
                  <a:pt x="1356" y="10858"/>
                </a:lnTo>
                <a:lnTo>
                  <a:pt x="1356" y="10864"/>
                </a:lnTo>
                <a:lnTo>
                  <a:pt x="1366" y="10873"/>
                </a:lnTo>
                <a:lnTo>
                  <a:pt x="1373" y="10892"/>
                </a:lnTo>
                <a:lnTo>
                  <a:pt x="1393" y="10886"/>
                </a:lnTo>
                <a:lnTo>
                  <a:pt x="1400" y="10873"/>
                </a:lnTo>
                <a:lnTo>
                  <a:pt x="1383" y="10864"/>
                </a:lnTo>
                <a:lnTo>
                  <a:pt x="1361" y="10852"/>
                </a:lnTo>
                <a:close/>
                <a:moveTo>
                  <a:pt x="1405" y="10914"/>
                </a:moveTo>
                <a:lnTo>
                  <a:pt x="1405" y="10920"/>
                </a:lnTo>
                <a:lnTo>
                  <a:pt x="1410" y="10942"/>
                </a:lnTo>
                <a:lnTo>
                  <a:pt x="1400" y="10948"/>
                </a:lnTo>
                <a:lnTo>
                  <a:pt x="1393" y="10961"/>
                </a:lnTo>
                <a:lnTo>
                  <a:pt x="1405" y="10989"/>
                </a:lnTo>
                <a:lnTo>
                  <a:pt x="1405" y="11010"/>
                </a:lnTo>
                <a:lnTo>
                  <a:pt x="1415" y="11023"/>
                </a:lnTo>
                <a:lnTo>
                  <a:pt x="1426" y="11010"/>
                </a:lnTo>
                <a:lnTo>
                  <a:pt x="1441" y="10995"/>
                </a:lnTo>
                <a:lnTo>
                  <a:pt x="1468" y="10983"/>
                </a:lnTo>
                <a:lnTo>
                  <a:pt x="1468" y="10976"/>
                </a:lnTo>
                <a:lnTo>
                  <a:pt x="1453" y="10948"/>
                </a:lnTo>
                <a:lnTo>
                  <a:pt x="1441" y="10933"/>
                </a:lnTo>
                <a:lnTo>
                  <a:pt x="1436" y="10927"/>
                </a:lnTo>
                <a:lnTo>
                  <a:pt x="1410" y="10914"/>
                </a:lnTo>
                <a:lnTo>
                  <a:pt x="1405" y="10914"/>
                </a:lnTo>
                <a:close/>
                <a:moveTo>
                  <a:pt x="16936" y="10927"/>
                </a:moveTo>
                <a:lnTo>
                  <a:pt x="16871" y="10948"/>
                </a:lnTo>
                <a:lnTo>
                  <a:pt x="16845" y="10989"/>
                </a:lnTo>
                <a:lnTo>
                  <a:pt x="16845" y="11051"/>
                </a:lnTo>
                <a:lnTo>
                  <a:pt x="16893" y="11079"/>
                </a:lnTo>
                <a:lnTo>
                  <a:pt x="16946" y="11045"/>
                </a:lnTo>
                <a:lnTo>
                  <a:pt x="16958" y="10995"/>
                </a:lnTo>
                <a:lnTo>
                  <a:pt x="16984" y="10961"/>
                </a:lnTo>
                <a:lnTo>
                  <a:pt x="16972" y="10927"/>
                </a:lnTo>
                <a:lnTo>
                  <a:pt x="16936" y="10927"/>
                </a:lnTo>
                <a:close/>
                <a:moveTo>
                  <a:pt x="6233" y="10942"/>
                </a:moveTo>
                <a:lnTo>
                  <a:pt x="6218" y="10961"/>
                </a:lnTo>
                <a:lnTo>
                  <a:pt x="6255" y="10976"/>
                </a:lnTo>
                <a:lnTo>
                  <a:pt x="6255" y="11010"/>
                </a:lnTo>
                <a:lnTo>
                  <a:pt x="6281" y="11045"/>
                </a:lnTo>
                <a:lnTo>
                  <a:pt x="6260" y="11058"/>
                </a:lnTo>
                <a:lnTo>
                  <a:pt x="6218" y="11051"/>
                </a:lnTo>
                <a:lnTo>
                  <a:pt x="6165" y="11045"/>
                </a:lnTo>
                <a:lnTo>
                  <a:pt x="6160" y="11064"/>
                </a:lnTo>
                <a:lnTo>
                  <a:pt x="6192" y="11092"/>
                </a:lnTo>
                <a:lnTo>
                  <a:pt x="6218" y="11079"/>
                </a:lnTo>
                <a:lnTo>
                  <a:pt x="6250" y="11086"/>
                </a:lnTo>
                <a:lnTo>
                  <a:pt x="6281" y="11079"/>
                </a:lnTo>
                <a:lnTo>
                  <a:pt x="6320" y="11092"/>
                </a:lnTo>
                <a:lnTo>
                  <a:pt x="6320" y="11114"/>
                </a:lnTo>
                <a:lnTo>
                  <a:pt x="6335" y="11126"/>
                </a:lnTo>
                <a:lnTo>
                  <a:pt x="6361" y="11071"/>
                </a:lnTo>
                <a:lnTo>
                  <a:pt x="6378" y="11058"/>
                </a:lnTo>
                <a:lnTo>
                  <a:pt x="6388" y="11079"/>
                </a:lnTo>
                <a:lnTo>
                  <a:pt x="6409" y="11071"/>
                </a:lnTo>
                <a:lnTo>
                  <a:pt x="6419" y="11058"/>
                </a:lnTo>
                <a:lnTo>
                  <a:pt x="6441" y="11064"/>
                </a:lnTo>
                <a:lnTo>
                  <a:pt x="6468" y="11058"/>
                </a:lnTo>
                <a:lnTo>
                  <a:pt x="6494" y="11079"/>
                </a:lnTo>
                <a:lnTo>
                  <a:pt x="6516" y="11045"/>
                </a:lnTo>
                <a:lnTo>
                  <a:pt x="6489" y="11017"/>
                </a:lnTo>
                <a:lnTo>
                  <a:pt x="6463" y="11017"/>
                </a:lnTo>
                <a:lnTo>
                  <a:pt x="6463" y="10989"/>
                </a:lnTo>
                <a:lnTo>
                  <a:pt x="6431" y="10989"/>
                </a:lnTo>
                <a:lnTo>
                  <a:pt x="6419" y="10961"/>
                </a:lnTo>
                <a:lnTo>
                  <a:pt x="6404" y="10968"/>
                </a:lnTo>
                <a:lnTo>
                  <a:pt x="6373" y="10948"/>
                </a:lnTo>
                <a:lnTo>
                  <a:pt x="6325" y="10948"/>
                </a:lnTo>
                <a:lnTo>
                  <a:pt x="6320" y="10961"/>
                </a:lnTo>
                <a:lnTo>
                  <a:pt x="6266" y="10948"/>
                </a:lnTo>
                <a:lnTo>
                  <a:pt x="6233" y="10942"/>
                </a:lnTo>
                <a:close/>
                <a:moveTo>
                  <a:pt x="5962" y="11051"/>
                </a:moveTo>
                <a:lnTo>
                  <a:pt x="5936" y="11058"/>
                </a:lnTo>
                <a:lnTo>
                  <a:pt x="5931" y="11079"/>
                </a:lnTo>
                <a:lnTo>
                  <a:pt x="5962" y="11105"/>
                </a:lnTo>
                <a:lnTo>
                  <a:pt x="6000" y="11120"/>
                </a:lnTo>
                <a:lnTo>
                  <a:pt x="6015" y="11105"/>
                </a:lnTo>
                <a:lnTo>
                  <a:pt x="6059" y="11105"/>
                </a:lnTo>
                <a:lnTo>
                  <a:pt x="6047" y="11079"/>
                </a:lnTo>
                <a:lnTo>
                  <a:pt x="6015" y="11064"/>
                </a:lnTo>
                <a:lnTo>
                  <a:pt x="5979" y="11058"/>
                </a:lnTo>
                <a:lnTo>
                  <a:pt x="5962" y="11051"/>
                </a:lnTo>
                <a:close/>
                <a:moveTo>
                  <a:pt x="6586" y="11051"/>
                </a:moveTo>
                <a:lnTo>
                  <a:pt x="6579" y="11064"/>
                </a:lnTo>
                <a:lnTo>
                  <a:pt x="6586" y="11099"/>
                </a:lnTo>
                <a:lnTo>
                  <a:pt x="6617" y="11099"/>
                </a:lnTo>
                <a:lnTo>
                  <a:pt x="6659" y="11099"/>
                </a:lnTo>
                <a:lnTo>
                  <a:pt x="6675" y="11079"/>
                </a:lnTo>
                <a:lnTo>
                  <a:pt x="6665" y="11058"/>
                </a:lnTo>
                <a:lnTo>
                  <a:pt x="6632" y="11051"/>
                </a:lnTo>
                <a:lnTo>
                  <a:pt x="6586" y="11051"/>
                </a:lnTo>
                <a:close/>
                <a:moveTo>
                  <a:pt x="17548" y="11058"/>
                </a:moveTo>
                <a:lnTo>
                  <a:pt x="17531" y="11126"/>
                </a:lnTo>
                <a:lnTo>
                  <a:pt x="17526" y="11251"/>
                </a:lnTo>
                <a:lnTo>
                  <a:pt x="17499" y="11223"/>
                </a:lnTo>
                <a:lnTo>
                  <a:pt x="17504" y="11298"/>
                </a:lnTo>
                <a:lnTo>
                  <a:pt x="17509" y="11333"/>
                </a:lnTo>
                <a:lnTo>
                  <a:pt x="17543" y="11373"/>
                </a:lnTo>
                <a:lnTo>
                  <a:pt x="17548" y="11345"/>
                </a:lnTo>
                <a:lnTo>
                  <a:pt x="17569" y="11367"/>
                </a:lnTo>
                <a:lnTo>
                  <a:pt x="17548" y="11388"/>
                </a:lnTo>
                <a:lnTo>
                  <a:pt x="17548" y="11414"/>
                </a:lnTo>
                <a:lnTo>
                  <a:pt x="17574" y="11436"/>
                </a:lnTo>
                <a:lnTo>
                  <a:pt x="17627" y="11423"/>
                </a:lnTo>
                <a:lnTo>
                  <a:pt x="17664" y="11470"/>
                </a:lnTo>
                <a:lnTo>
                  <a:pt x="17681" y="11442"/>
                </a:lnTo>
                <a:lnTo>
                  <a:pt x="17702" y="11483"/>
                </a:lnTo>
                <a:lnTo>
                  <a:pt x="17744" y="11517"/>
                </a:lnTo>
                <a:lnTo>
                  <a:pt x="17755" y="11483"/>
                </a:lnTo>
                <a:lnTo>
                  <a:pt x="17734" y="11464"/>
                </a:lnTo>
                <a:lnTo>
                  <a:pt x="17739" y="11423"/>
                </a:lnTo>
                <a:lnTo>
                  <a:pt x="17664" y="11380"/>
                </a:lnTo>
                <a:lnTo>
                  <a:pt x="17637" y="11388"/>
                </a:lnTo>
                <a:lnTo>
                  <a:pt x="17611" y="11380"/>
                </a:lnTo>
                <a:lnTo>
                  <a:pt x="17596" y="11320"/>
                </a:lnTo>
                <a:lnTo>
                  <a:pt x="17606" y="11257"/>
                </a:lnTo>
                <a:lnTo>
                  <a:pt x="17637" y="11230"/>
                </a:lnTo>
                <a:lnTo>
                  <a:pt x="17654" y="11167"/>
                </a:lnTo>
                <a:lnTo>
                  <a:pt x="17632" y="11105"/>
                </a:lnTo>
                <a:lnTo>
                  <a:pt x="17642" y="11079"/>
                </a:lnTo>
                <a:lnTo>
                  <a:pt x="17637" y="11058"/>
                </a:lnTo>
                <a:lnTo>
                  <a:pt x="17622" y="11079"/>
                </a:lnTo>
                <a:lnTo>
                  <a:pt x="17584" y="11058"/>
                </a:lnTo>
                <a:lnTo>
                  <a:pt x="17548" y="11058"/>
                </a:lnTo>
                <a:close/>
                <a:moveTo>
                  <a:pt x="17526" y="11449"/>
                </a:moveTo>
                <a:lnTo>
                  <a:pt x="17558" y="11504"/>
                </a:lnTo>
                <a:lnTo>
                  <a:pt x="17579" y="11545"/>
                </a:lnTo>
                <a:lnTo>
                  <a:pt x="17596" y="11476"/>
                </a:lnTo>
                <a:lnTo>
                  <a:pt x="17579" y="11449"/>
                </a:lnTo>
                <a:lnTo>
                  <a:pt x="17526" y="11449"/>
                </a:lnTo>
                <a:close/>
                <a:moveTo>
                  <a:pt x="17755" y="11517"/>
                </a:moveTo>
                <a:lnTo>
                  <a:pt x="17792" y="11573"/>
                </a:lnTo>
                <a:lnTo>
                  <a:pt x="17792" y="11607"/>
                </a:lnTo>
                <a:lnTo>
                  <a:pt x="17760" y="11601"/>
                </a:lnTo>
                <a:lnTo>
                  <a:pt x="17770" y="11642"/>
                </a:lnTo>
                <a:lnTo>
                  <a:pt x="17787" y="11648"/>
                </a:lnTo>
                <a:lnTo>
                  <a:pt x="17787" y="11704"/>
                </a:lnTo>
                <a:lnTo>
                  <a:pt x="17819" y="11683"/>
                </a:lnTo>
                <a:lnTo>
                  <a:pt x="17802" y="11635"/>
                </a:lnTo>
                <a:lnTo>
                  <a:pt x="17802" y="11614"/>
                </a:lnTo>
                <a:lnTo>
                  <a:pt x="17845" y="11635"/>
                </a:lnTo>
                <a:lnTo>
                  <a:pt x="17829" y="11545"/>
                </a:lnTo>
                <a:lnTo>
                  <a:pt x="17814" y="11517"/>
                </a:lnTo>
                <a:lnTo>
                  <a:pt x="17755" y="11517"/>
                </a:lnTo>
                <a:close/>
                <a:moveTo>
                  <a:pt x="17616" y="11567"/>
                </a:moveTo>
                <a:lnTo>
                  <a:pt x="17627" y="11607"/>
                </a:lnTo>
                <a:lnTo>
                  <a:pt x="17622" y="11642"/>
                </a:lnTo>
                <a:lnTo>
                  <a:pt x="17627" y="11676"/>
                </a:lnTo>
                <a:lnTo>
                  <a:pt x="17664" y="11655"/>
                </a:lnTo>
                <a:lnTo>
                  <a:pt x="17691" y="11620"/>
                </a:lnTo>
                <a:lnTo>
                  <a:pt x="17691" y="11595"/>
                </a:lnTo>
                <a:lnTo>
                  <a:pt x="17654" y="11595"/>
                </a:lnTo>
                <a:lnTo>
                  <a:pt x="17616" y="11567"/>
                </a:lnTo>
                <a:close/>
                <a:moveTo>
                  <a:pt x="17478" y="11607"/>
                </a:moveTo>
                <a:lnTo>
                  <a:pt x="17451" y="11683"/>
                </a:lnTo>
                <a:lnTo>
                  <a:pt x="17415" y="11738"/>
                </a:lnTo>
                <a:lnTo>
                  <a:pt x="17371" y="11786"/>
                </a:lnTo>
                <a:lnTo>
                  <a:pt x="17345" y="11835"/>
                </a:lnTo>
                <a:lnTo>
                  <a:pt x="17420" y="11766"/>
                </a:lnTo>
                <a:lnTo>
                  <a:pt x="17451" y="11711"/>
                </a:lnTo>
                <a:lnTo>
                  <a:pt x="17489" y="11670"/>
                </a:lnTo>
                <a:lnTo>
                  <a:pt x="17478" y="11607"/>
                </a:lnTo>
                <a:close/>
                <a:moveTo>
                  <a:pt x="17744" y="11620"/>
                </a:moveTo>
                <a:lnTo>
                  <a:pt x="17702" y="11689"/>
                </a:lnTo>
                <a:lnTo>
                  <a:pt x="17712" y="11642"/>
                </a:lnTo>
                <a:lnTo>
                  <a:pt x="17681" y="11648"/>
                </a:lnTo>
                <a:lnTo>
                  <a:pt x="17676" y="11689"/>
                </a:lnTo>
                <a:lnTo>
                  <a:pt x="17659" y="11717"/>
                </a:lnTo>
                <a:lnTo>
                  <a:pt x="17649" y="11732"/>
                </a:lnTo>
                <a:lnTo>
                  <a:pt x="17686" y="11786"/>
                </a:lnTo>
                <a:lnTo>
                  <a:pt x="17702" y="11766"/>
                </a:lnTo>
                <a:lnTo>
                  <a:pt x="17717" y="11717"/>
                </a:lnTo>
                <a:lnTo>
                  <a:pt x="17739" y="11689"/>
                </a:lnTo>
                <a:lnTo>
                  <a:pt x="17744" y="11620"/>
                </a:lnTo>
                <a:close/>
                <a:moveTo>
                  <a:pt x="6936" y="11642"/>
                </a:moveTo>
                <a:lnTo>
                  <a:pt x="6905" y="11655"/>
                </a:lnTo>
                <a:lnTo>
                  <a:pt x="6905" y="11683"/>
                </a:lnTo>
                <a:lnTo>
                  <a:pt x="6888" y="11704"/>
                </a:lnTo>
                <a:lnTo>
                  <a:pt x="6898" y="11711"/>
                </a:lnTo>
                <a:lnTo>
                  <a:pt x="6946" y="11704"/>
                </a:lnTo>
                <a:lnTo>
                  <a:pt x="6951" y="11648"/>
                </a:lnTo>
                <a:lnTo>
                  <a:pt x="6936" y="11642"/>
                </a:lnTo>
                <a:close/>
                <a:moveTo>
                  <a:pt x="15181" y="11723"/>
                </a:moveTo>
                <a:lnTo>
                  <a:pt x="15154" y="11848"/>
                </a:lnTo>
                <a:lnTo>
                  <a:pt x="15164" y="11958"/>
                </a:lnTo>
                <a:lnTo>
                  <a:pt x="15196" y="12020"/>
                </a:lnTo>
                <a:lnTo>
                  <a:pt x="15244" y="11998"/>
                </a:lnTo>
                <a:lnTo>
                  <a:pt x="15270" y="11979"/>
                </a:lnTo>
                <a:lnTo>
                  <a:pt x="15275" y="11904"/>
                </a:lnTo>
                <a:lnTo>
                  <a:pt x="15249" y="11820"/>
                </a:lnTo>
                <a:lnTo>
                  <a:pt x="15222" y="11766"/>
                </a:lnTo>
                <a:lnTo>
                  <a:pt x="15181" y="11723"/>
                </a:lnTo>
                <a:close/>
                <a:moveTo>
                  <a:pt x="17824" y="11732"/>
                </a:moveTo>
                <a:lnTo>
                  <a:pt x="17829" y="11792"/>
                </a:lnTo>
                <a:lnTo>
                  <a:pt x="17787" y="11792"/>
                </a:lnTo>
                <a:lnTo>
                  <a:pt x="17775" y="11827"/>
                </a:lnTo>
                <a:lnTo>
                  <a:pt x="17734" y="11848"/>
                </a:lnTo>
                <a:lnTo>
                  <a:pt x="17712" y="11814"/>
                </a:lnTo>
                <a:lnTo>
                  <a:pt x="17681" y="11842"/>
                </a:lnTo>
                <a:lnTo>
                  <a:pt x="17642" y="11861"/>
                </a:lnTo>
                <a:lnTo>
                  <a:pt x="17622" y="11923"/>
                </a:lnTo>
                <a:lnTo>
                  <a:pt x="17632" y="11945"/>
                </a:lnTo>
                <a:lnTo>
                  <a:pt x="17676" y="11904"/>
                </a:lnTo>
                <a:lnTo>
                  <a:pt x="17702" y="11910"/>
                </a:lnTo>
                <a:lnTo>
                  <a:pt x="17717" y="11876"/>
                </a:lnTo>
                <a:lnTo>
                  <a:pt x="17755" y="11910"/>
                </a:lnTo>
                <a:lnTo>
                  <a:pt x="17739" y="11951"/>
                </a:lnTo>
                <a:lnTo>
                  <a:pt x="17755" y="12007"/>
                </a:lnTo>
                <a:lnTo>
                  <a:pt x="17824" y="12048"/>
                </a:lnTo>
                <a:lnTo>
                  <a:pt x="17840" y="12013"/>
                </a:lnTo>
                <a:lnTo>
                  <a:pt x="17819" y="11958"/>
                </a:lnTo>
                <a:lnTo>
                  <a:pt x="17850" y="11917"/>
                </a:lnTo>
                <a:lnTo>
                  <a:pt x="17872" y="11992"/>
                </a:lnTo>
                <a:lnTo>
                  <a:pt x="17888" y="11923"/>
                </a:lnTo>
                <a:lnTo>
                  <a:pt x="17888" y="11882"/>
                </a:lnTo>
                <a:lnTo>
                  <a:pt x="17882" y="11835"/>
                </a:lnTo>
                <a:lnTo>
                  <a:pt x="17877" y="11807"/>
                </a:lnTo>
                <a:lnTo>
                  <a:pt x="17872" y="11766"/>
                </a:lnTo>
                <a:lnTo>
                  <a:pt x="17824" y="11732"/>
                </a:lnTo>
                <a:close/>
                <a:moveTo>
                  <a:pt x="17318" y="11945"/>
                </a:moveTo>
                <a:lnTo>
                  <a:pt x="17287" y="12007"/>
                </a:lnTo>
                <a:lnTo>
                  <a:pt x="17243" y="12054"/>
                </a:lnTo>
                <a:lnTo>
                  <a:pt x="17190" y="12095"/>
                </a:lnTo>
                <a:lnTo>
                  <a:pt x="17170" y="12123"/>
                </a:lnTo>
                <a:lnTo>
                  <a:pt x="17144" y="12170"/>
                </a:lnTo>
                <a:lnTo>
                  <a:pt x="17100" y="12232"/>
                </a:lnTo>
                <a:lnTo>
                  <a:pt x="17031" y="12247"/>
                </a:lnTo>
                <a:lnTo>
                  <a:pt x="17004" y="12260"/>
                </a:lnTo>
                <a:lnTo>
                  <a:pt x="16994" y="12329"/>
                </a:lnTo>
                <a:lnTo>
                  <a:pt x="16946" y="12342"/>
                </a:lnTo>
                <a:lnTo>
                  <a:pt x="16904" y="12316"/>
                </a:lnTo>
                <a:lnTo>
                  <a:pt x="16871" y="12363"/>
                </a:lnTo>
                <a:lnTo>
                  <a:pt x="16861" y="12432"/>
                </a:lnTo>
                <a:lnTo>
                  <a:pt x="16871" y="12501"/>
                </a:lnTo>
                <a:lnTo>
                  <a:pt x="16898" y="12563"/>
                </a:lnTo>
                <a:lnTo>
                  <a:pt x="16931" y="12582"/>
                </a:lnTo>
                <a:lnTo>
                  <a:pt x="16936" y="12686"/>
                </a:lnTo>
                <a:lnTo>
                  <a:pt x="16984" y="12694"/>
                </a:lnTo>
                <a:lnTo>
                  <a:pt x="17026" y="12694"/>
                </a:lnTo>
                <a:lnTo>
                  <a:pt x="17047" y="12728"/>
                </a:lnTo>
                <a:lnTo>
                  <a:pt x="17117" y="12701"/>
                </a:lnTo>
                <a:lnTo>
                  <a:pt x="17144" y="12720"/>
                </a:lnTo>
                <a:lnTo>
                  <a:pt x="17185" y="12728"/>
                </a:lnTo>
                <a:lnTo>
                  <a:pt x="17207" y="12776"/>
                </a:lnTo>
                <a:lnTo>
                  <a:pt x="17277" y="12741"/>
                </a:lnTo>
                <a:lnTo>
                  <a:pt x="17282" y="12769"/>
                </a:lnTo>
                <a:lnTo>
                  <a:pt x="17308" y="12651"/>
                </a:lnTo>
                <a:lnTo>
                  <a:pt x="17308" y="12576"/>
                </a:lnTo>
                <a:lnTo>
                  <a:pt x="17361" y="12529"/>
                </a:lnTo>
                <a:lnTo>
                  <a:pt x="17361" y="12460"/>
                </a:lnTo>
                <a:lnTo>
                  <a:pt x="17383" y="12404"/>
                </a:lnTo>
                <a:lnTo>
                  <a:pt x="17451" y="12398"/>
                </a:lnTo>
                <a:lnTo>
                  <a:pt x="17383" y="12329"/>
                </a:lnTo>
                <a:lnTo>
                  <a:pt x="17393" y="12295"/>
                </a:lnTo>
                <a:lnTo>
                  <a:pt x="17350" y="12226"/>
                </a:lnTo>
                <a:lnTo>
                  <a:pt x="17383" y="12157"/>
                </a:lnTo>
                <a:lnTo>
                  <a:pt x="17425" y="12129"/>
                </a:lnTo>
                <a:lnTo>
                  <a:pt x="17420" y="12095"/>
                </a:lnTo>
                <a:lnTo>
                  <a:pt x="17456" y="12089"/>
                </a:lnTo>
                <a:lnTo>
                  <a:pt x="17463" y="12061"/>
                </a:lnTo>
                <a:lnTo>
                  <a:pt x="17410" y="12041"/>
                </a:lnTo>
                <a:lnTo>
                  <a:pt x="17371" y="12013"/>
                </a:lnTo>
                <a:lnTo>
                  <a:pt x="17371" y="11985"/>
                </a:lnTo>
                <a:lnTo>
                  <a:pt x="17340" y="11945"/>
                </a:lnTo>
                <a:lnTo>
                  <a:pt x="17318" y="11945"/>
                </a:lnTo>
                <a:close/>
                <a:moveTo>
                  <a:pt x="16068" y="12054"/>
                </a:moveTo>
                <a:lnTo>
                  <a:pt x="16068" y="12095"/>
                </a:lnTo>
                <a:lnTo>
                  <a:pt x="16133" y="12179"/>
                </a:lnTo>
                <a:lnTo>
                  <a:pt x="16175" y="12220"/>
                </a:lnTo>
                <a:lnTo>
                  <a:pt x="16206" y="12282"/>
                </a:lnTo>
                <a:lnTo>
                  <a:pt x="16259" y="12329"/>
                </a:lnTo>
                <a:lnTo>
                  <a:pt x="16281" y="12391"/>
                </a:lnTo>
                <a:lnTo>
                  <a:pt x="16298" y="12454"/>
                </a:lnTo>
                <a:lnTo>
                  <a:pt x="16351" y="12514"/>
                </a:lnTo>
                <a:lnTo>
                  <a:pt x="16392" y="12617"/>
                </a:lnTo>
                <a:lnTo>
                  <a:pt x="16426" y="12673"/>
                </a:lnTo>
                <a:lnTo>
                  <a:pt x="16467" y="12735"/>
                </a:lnTo>
                <a:lnTo>
                  <a:pt x="16494" y="12782"/>
                </a:lnTo>
                <a:lnTo>
                  <a:pt x="16569" y="12844"/>
                </a:lnTo>
                <a:lnTo>
                  <a:pt x="16617" y="12907"/>
                </a:lnTo>
                <a:lnTo>
                  <a:pt x="16680" y="12907"/>
                </a:lnTo>
                <a:lnTo>
                  <a:pt x="16680" y="12789"/>
                </a:lnTo>
                <a:lnTo>
                  <a:pt x="16697" y="12694"/>
                </a:lnTo>
                <a:lnTo>
                  <a:pt x="16670" y="12645"/>
                </a:lnTo>
                <a:lnTo>
                  <a:pt x="16627" y="12638"/>
                </a:lnTo>
                <a:lnTo>
                  <a:pt x="16605" y="12597"/>
                </a:lnTo>
                <a:lnTo>
                  <a:pt x="16595" y="12548"/>
                </a:lnTo>
                <a:lnTo>
                  <a:pt x="16574" y="12542"/>
                </a:lnTo>
                <a:lnTo>
                  <a:pt x="16542" y="12522"/>
                </a:lnTo>
                <a:lnTo>
                  <a:pt x="16564" y="12460"/>
                </a:lnTo>
                <a:lnTo>
                  <a:pt x="16520" y="12426"/>
                </a:lnTo>
                <a:lnTo>
                  <a:pt x="16489" y="12363"/>
                </a:lnTo>
                <a:lnTo>
                  <a:pt x="16436" y="12308"/>
                </a:lnTo>
                <a:lnTo>
                  <a:pt x="16377" y="12308"/>
                </a:lnTo>
                <a:lnTo>
                  <a:pt x="16324" y="12226"/>
                </a:lnTo>
                <a:lnTo>
                  <a:pt x="16293" y="12198"/>
                </a:lnTo>
                <a:lnTo>
                  <a:pt x="16244" y="12144"/>
                </a:lnTo>
                <a:lnTo>
                  <a:pt x="16196" y="12076"/>
                </a:lnTo>
                <a:lnTo>
                  <a:pt x="16107" y="12054"/>
                </a:lnTo>
                <a:lnTo>
                  <a:pt x="16068" y="12054"/>
                </a:lnTo>
                <a:close/>
                <a:moveTo>
                  <a:pt x="17973" y="12301"/>
                </a:moveTo>
                <a:lnTo>
                  <a:pt x="17952" y="12329"/>
                </a:lnTo>
                <a:lnTo>
                  <a:pt x="17942" y="12391"/>
                </a:lnTo>
                <a:lnTo>
                  <a:pt x="17957" y="12488"/>
                </a:lnTo>
                <a:lnTo>
                  <a:pt x="17983" y="12535"/>
                </a:lnTo>
                <a:lnTo>
                  <a:pt x="18000" y="12522"/>
                </a:lnTo>
                <a:lnTo>
                  <a:pt x="17973" y="12488"/>
                </a:lnTo>
                <a:lnTo>
                  <a:pt x="17983" y="12439"/>
                </a:lnTo>
                <a:lnTo>
                  <a:pt x="18010" y="12445"/>
                </a:lnTo>
                <a:lnTo>
                  <a:pt x="18015" y="12385"/>
                </a:lnTo>
                <a:lnTo>
                  <a:pt x="18010" y="12351"/>
                </a:lnTo>
                <a:lnTo>
                  <a:pt x="17973" y="12342"/>
                </a:lnTo>
                <a:lnTo>
                  <a:pt x="17973" y="12301"/>
                </a:lnTo>
                <a:close/>
                <a:moveTo>
                  <a:pt x="17802" y="12342"/>
                </a:moveTo>
                <a:lnTo>
                  <a:pt x="17744" y="12398"/>
                </a:lnTo>
                <a:lnTo>
                  <a:pt x="17681" y="12398"/>
                </a:lnTo>
                <a:lnTo>
                  <a:pt x="17606" y="12391"/>
                </a:lnTo>
                <a:lnTo>
                  <a:pt x="17558" y="12370"/>
                </a:lnTo>
                <a:lnTo>
                  <a:pt x="17509" y="12426"/>
                </a:lnTo>
                <a:lnTo>
                  <a:pt x="17499" y="12454"/>
                </a:lnTo>
                <a:lnTo>
                  <a:pt x="17468" y="12570"/>
                </a:lnTo>
                <a:lnTo>
                  <a:pt x="17463" y="12625"/>
                </a:lnTo>
                <a:lnTo>
                  <a:pt x="17436" y="12673"/>
                </a:lnTo>
                <a:lnTo>
                  <a:pt x="17456" y="12728"/>
                </a:lnTo>
                <a:lnTo>
                  <a:pt x="17478" y="12728"/>
                </a:lnTo>
                <a:lnTo>
                  <a:pt x="17489" y="12804"/>
                </a:lnTo>
                <a:lnTo>
                  <a:pt x="17473" y="12872"/>
                </a:lnTo>
                <a:lnTo>
                  <a:pt x="17494" y="12892"/>
                </a:lnTo>
                <a:lnTo>
                  <a:pt x="17531" y="12879"/>
                </a:lnTo>
                <a:lnTo>
                  <a:pt x="17531" y="12776"/>
                </a:lnTo>
                <a:lnTo>
                  <a:pt x="17526" y="12686"/>
                </a:lnTo>
                <a:lnTo>
                  <a:pt x="17563" y="12666"/>
                </a:lnTo>
                <a:lnTo>
                  <a:pt x="17558" y="12735"/>
                </a:lnTo>
                <a:lnTo>
                  <a:pt x="17601" y="12782"/>
                </a:lnTo>
                <a:lnTo>
                  <a:pt x="17596" y="12810"/>
                </a:lnTo>
                <a:lnTo>
                  <a:pt x="17611" y="12832"/>
                </a:lnTo>
                <a:lnTo>
                  <a:pt x="17664" y="12804"/>
                </a:lnTo>
                <a:lnTo>
                  <a:pt x="17637" y="12866"/>
                </a:lnTo>
                <a:lnTo>
                  <a:pt x="17659" y="12885"/>
                </a:lnTo>
                <a:lnTo>
                  <a:pt x="17691" y="12866"/>
                </a:lnTo>
                <a:lnTo>
                  <a:pt x="17691" y="12817"/>
                </a:lnTo>
                <a:lnTo>
                  <a:pt x="17642" y="12728"/>
                </a:lnTo>
                <a:lnTo>
                  <a:pt x="17654" y="12707"/>
                </a:lnTo>
                <a:lnTo>
                  <a:pt x="17596" y="12610"/>
                </a:lnTo>
                <a:lnTo>
                  <a:pt x="17649" y="12576"/>
                </a:lnTo>
                <a:lnTo>
                  <a:pt x="17676" y="12535"/>
                </a:lnTo>
                <a:lnTo>
                  <a:pt x="17696" y="12548"/>
                </a:lnTo>
                <a:lnTo>
                  <a:pt x="17702" y="12514"/>
                </a:lnTo>
                <a:lnTo>
                  <a:pt x="17596" y="12535"/>
                </a:lnTo>
                <a:lnTo>
                  <a:pt x="17563" y="12570"/>
                </a:lnTo>
                <a:lnTo>
                  <a:pt x="17509" y="12507"/>
                </a:lnTo>
                <a:lnTo>
                  <a:pt x="17521" y="12445"/>
                </a:lnTo>
                <a:lnTo>
                  <a:pt x="17569" y="12439"/>
                </a:lnTo>
                <a:lnTo>
                  <a:pt x="17669" y="12432"/>
                </a:lnTo>
                <a:lnTo>
                  <a:pt x="17722" y="12445"/>
                </a:lnTo>
                <a:lnTo>
                  <a:pt x="17765" y="12432"/>
                </a:lnTo>
                <a:lnTo>
                  <a:pt x="17814" y="12357"/>
                </a:lnTo>
                <a:lnTo>
                  <a:pt x="17802" y="12342"/>
                </a:lnTo>
                <a:close/>
                <a:moveTo>
                  <a:pt x="18227" y="12494"/>
                </a:moveTo>
                <a:lnTo>
                  <a:pt x="18201" y="12514"/>
                </a:lnTo>
                <a:lnTo>
                  <a:pt x="18121" y="12535"/>
                </a:lnTo>
                <a:lnTo>
                  <a:pt x="18148" y="12570"/>
                </a:lnTo>
                <a:lnTo>
                  <a:pt x="18201" y="12591"/>
                </a:lnTo>
                <a:lnTo>
                  <a:pt x="18222" y="12632"/>
                </a:lnTo>
                <a:lnTo>
                  <a:pt x="18307" y="12632"/>
                </a:lnTo>
                <a:lnTo>
                  <a:pt x="18314" y="12651"/>
                </a:lnTo>
                <a:lnTo>
                  <a:pt x="18271" y="12651"/>
                </a:lnTo>
                <a:lnTo>
                  <a:pt x="18207" y="12679"/>
                </a:lnTo>
                <a:lnTo>
                  <a:pt x="18254" y="12713"/>
                </a:lnTo>
                <a:lnTo>
                  <a:pt x="18254" y="12748"/>
                </a:lnTo>
                <a:lnTo>
                  <a:pt x="18266" y="12776"/>
                </a:lnTo>
                <a:lnTo>
                  <a:pt x="18287" y="12769"/>
                </a:lnTo>
                <a:lnTo>
                  <a:pt x="18307" y="12728"/>
                </a:lnTo>
                <a:lnTo>
                  <a:pt x="18394" y="12804"/>
                </a:lnTo>
                <a:lnTo>
                  <a:pt x="18440" y="12804"/>
                </a:lnTo>
                <a:lnTo>
                  <a:pt x="18553" y="12872"/>
                </a:lnTo>
                <a:lnTo>
                  <a:pt x="18585" y="12935"/>
                </a:lnTo>
                <a:lnTo>
                  <a:pt x="18595" y="13016"/>
                </a:lnTo>
                <a:lnTo>
                  <a:pt x="18563" y="13038"/>
                </a:lnTo>
                <a:lnTo>
                  <a:pt x="18537" y="13098"/>
                </a:lnTo>
                <a:lnTo>
                  <a:pt x="18611" y="13098"/>
                </a:lnTo>
                <a:lnTo>
                  <a:pt x="18626" y="13072"/>
                </a:lnTo>
                <a:lnTo>
                  <a:pt x="18686" y="13091"/>
                </a:lnTo>
                <a:lnTo>
                  <a:pt x="18733" y="13154"/>
                </a:lnTo>
                <a:lnTo>
                  <a:pt x="18798" y="13154"/>
                </a:lnTo>
                <a:lnTo>
                  <a:pt x="18829" y="13167"/>
                </a:lnTo>
                <a:lnTo>
                  <a:pt x="18877" y="13141"/>
                </a:lnTo>
                <a:lnTo>
                  <a:pt x="18866" y="13085"/>
                </a:lnTo>
                <a:lnTo>
                  <a:pt x="18904" y="13057"/>
                </a:lnTo>
                <a:lnTo>
                  <a:pt x="18952" y="13038"/>
                </a:lnTo>
                <a:lnTo>
                  <a:pt x="19025" y="13072"/>
                </a:lnTo>
                <a:lnTo>
                  <a:pt x="19059" y="13141"/>
                </a:lnTo>
                <a:lnTo>
                  <a:pt x="19090" y="13182"/>
                </a:lnTo>
                <a:lnTo>
                  <a:pt x="19138" y="13229"/>
                </a:lnTo>
                <a:lnTo>
                  <a:pt x="19196" y="13244"/>
                </a:lnTo>
                <a:lnTo>
                  <a:pt x="19245" y="13250"/>
                </a:lnTo>
                <a:lnTo>
                  <a:pt x="19260" y="13270"/>
                </a:lnTo>
                <a:lnTo>
                  <a:pt x="19298" y="13263"/>
                </a:lnTo>
                <a:lnTo>
                  <a:pt x="19308" y="13244"/>
                </a:lnTo>
                <a:lnTo>
                  <a:pt x="19245" y="13210"/>
                </a:lnTo>
                <a:lnTo>
                  <a:pt x="19260" y="13195"/>
                </a:lnTo>
                <a:lnTo>
                  <a:pt x="19218" y="13182"/>
                </a:lnTo>
                <a:lnTo>
                  <a:pt x="19218" y="13147"/>
                </a:lnTo>
                <a:lnTo>
                  <a:pt x="19185" y="13154"/>
                </a:lnTo>
                <a:lnTo>
                  <a:pt x="19148" y="13072"/>
                </a:lnTo>
                <a:lnTo>
                  <a:pt x="19095" y="13023"/>
                </a:lnTo>
                <a:lnTo>
                  <a:pt x="19085" y="12969"/>
                </a:lnTo>
                <a:lnTo>
                  <a:pt x="19138" y="12960"/>
                </a:lnTo>
                <a:lnTo>
                  <a:pt x="19122" y="12920"/>
                </a:lnTo>
                <a:lnTo>
                  <a:pt x="19025" y="12879"/>
                </a:lnTo>
                <a:lnTo>
                  <a:pt x="19015" y="12832"/>
                </a:lnTo>
                <a:lnTo>
                  <a:pt x="18984" y="12797"/>
                </a:lnTo>
                <a:lnTo>
                  <a:pt x="18941" y="12754"/>
                </a:lnTo>
                <a:lnTo>
                  <a:pt x="18834" y="12713"/>
                </a:lnTo>
                <a:lnTo>
                  <a:pt x="18733" y="12660"/>
                </a:lnTo>
                <a:lnTo>
                  <a:pt x="18670" y="12645"/>
                </a:lnTo>
                <a:lnTo>
                  <a:pt x="18626" y="12617"/>
                </a:lnTo>
                <a:lnTo>
                  <a:pt x="18580" y="12591"/>
                </a:lnTo>
                <a:lnTo>
                  <a:pt x="18527" y="12591"/>
                </a:lnTo>
                <a:lnTo>
                  <a:pt x="18457" y="12638"/>
                </a:lnTo>
                <a:lnTo>
                  <a:pt x="18409" y="12720"/>
                </a:lnTo>
                <a:lnTo>
                  <a:pt x="18350" y="12673"/>
                </a:lnTo>
                <a:lnTo>
                  <a:pt x="18334" y="12548"/>
                </a:lnTo>
                <a:lnTo>
                  <a:pt x="18324" y="12522"/>
                </a:lnTo>
                <a:lnTo>
                  <a:pt x="18227" y="12494"/>
                </a:lnTo>
                <a:close/>
                <a:moveTo>
                  <a:pt x="19313" y="12651"/>
                </a:moveTo>
                <a:lnTo>
                  <a:pt x="19298" y="12673"/>
                </a:lnTo>
                <a:lnTo>
                  <a:pt x="19339" y="12694"/>
                </a:lnTo>
                <a:lnTo>
                  <a:pt x="19371" y="12728"/>
                </a:lnTo>
                <a:lnTo>
                  <a:pt x="19398" y="12748"/>
                </a:lnTo>
                <a:lnTo>
                  <a:pt x="19414" y="12776"/>
                </a:lnTo>
                <a:lnTo>
                  <a:pt x="19424" y="12823"/>
                </a:lnTo>
                <a:lnTo>
                  <a:pt x="19441" y="12804"/>
                </a:lnTo>
                <a:lnTo>
                  <a:pt x="19436" y="12763"/>
                </a:lnTo>
                <a:lnTo>
                  <a:pt x="19414" y="12741"/>
                </a:lnTo>
                <a:lnTo>
                  <a:pt x="19388" y="12707"/>
                </a:lnTo>
                <a:lnTo>
                  <a:pt x="19366" y="12694"/>
                </a:lnTo>
                <a:lnTo>
                  <a:pt x="19344" y="12673"/>
                </a:lnTo>
                <a:lnTo>
                  <a:pt x="19313" y="12651"/>
                </a:lnTo>
                <a:close/>
                <a:moveTo>
                  <a:pt x="18053" y="12673"/>
                </a:moveTo>
                <a:lnTo>
                  <a:pt x="17983" y="12679"/>
                </a:lnTo>
                <a:lnTo>
                  <a:pt x="17968" y="12720"/>
                </a:lnTo>
                <a:lnTo>
                  <a:pt x="18010" y="12720"/>
                </a:lnTo>
                <a:lnTo>
                  <a:pt x="18041" y="12720"/>
                </a:lnTo>
                <a:lnTo>
                  <a:pt x="18089" y="12720"/>
                </a:lnTo>
                <a:lnTo>
                  <a:pt x="18143" y="12754"/>
                </a:lnTo>
                <a:lnTo>
                  <a:pt x="18121" y="12701"/>
                </a:lnTo>
                <a:lnTo>
                  <a:pt x="18053" y="12673"/>
                </a:lnTo>
                <a:close/>
                <a:moveTo>
                  <a:pt x="17915" y="12701"/>
                </a:moveTo>
                <a:lnTo>
                  <a:pt x="17855" y="12707"/>
                </a:lnTo>
                <a:lnTo>
                  <a:pt x="17867" y="12735"/>
                </a:lnTo>
                <a:lnTo>
                  <a:pt x="17908" y="12748"/>
                </a:lnTo>
                <a:lnTo>
                  <a:pt x="17930" y="12728"/>
                </a:lnTo>
                <a:lnTo>
                  <a:pt x="17915" y="12701"/>
                </a:lnTo>
                <a:close/>
                <a:moveTo>
                  <a:pt x="19351" y="12776"/>
                </a:moveTo>
                <a:lnTo>
                  <a:pt x="19356" y="12823"/>
                </a:lnTo>
                <a:lnTo>
                  <a:pt x="19324" y="12851"/>
                </a:lnTo>
                <a:lnTo>
                  <a:pt x="19308" y="12872"/>
                </a:lnTo>
                <a:lnTo>
                  <a:pt x="19271" y="12879"/>
                </a:lnTo>
                <a:lnTo>
                  <a:pt x="19265" y="12838"/>
                </a:lnTo>
                <a:lnTo>
                  <a:pt x="19260" y="12844"/>
                </a:lnTo>
                <a:lnTo>
                  <a:pt x="19250" y="12879"/>
                </a:lnTo>
                <a:lnTo>
                  <a:pt x="19218" y="12885"/>
                </a:lnTo>
                <a:lnTo>
                  <a:pt x="19165" y="12872"/>
                </a:lnTo>
                <a:lnTo>
                  <a:pt x="19158" y="12900"/>
                </a:lnTo>
                <a:lnTo>
                  <a:pt x="19196" y="12920"/>
                </a:lnTo>
                <a:lnTo>
                  <a:pt x="19245" y="12941"/>
                </a:lnTo>
                <a:lnTo>
                  <a:pt x="19271" y="12941"/>
                </a:lnTo>
                <a:lnTo>
                  <a:pt x="19303" y="12920"/>
                </a:lnTo>
                <a:lnTo>
                  <a:pt x="19334" y="12907"/>
                </a:lnTo>
                <a:lnTo>
                  <a:pt x="19344" y="12885"/>
                </a:lnTo>
                <a:lnTo>
                  <a:pt x="19378" y="12879"/>
                </a:lnTo>
                <a:lnTo>
                  <a:pt x="19393" y="12832"/>
                </a:lnTo>
                <a:lnTo>
                  <a:pt x="19393" y="12789"/>
                </a:lnTo>
                <a:lnTo>
                  <a:pt x="19383" y="12776"/>
                </a:lnTo>
                <a:lnTo>
                  <a:pt x="19351" y="12776"/>
                </a:lnTo>
                <a:close/>
                <a:moveTo>
                  <a:pt x="19531" y="12844"/>
                </a:moveTo>
                <a:lnTo>
                  <a:pt x="19521" y="12851"/>
                </a:lnTo>
                <a:lnTo>
                  <a:pt x="19537" y="12907"/>
                </a:lnTo>
                <a:lnTo>
                  <a:pt x="19564" y="12954"/>
                </a:lnTo>
                <a:lnTo>
                  <a:pt x="19584" y="12982"/>
                </a:lnTo>
                <a:lnTo>
                  <a:pt x="19600" y="12975"/>
                </a:lnTo>
                <a:lnTo>
                  <a:pt x="19610" y="12954"/>
                </a:lnTo>
                <a:lnTo>
                  <a:pt x="19584" y="12935"/>
                </a:lnTo>
                <a:lnTo>
                  <a:pt x="19552" y="12885"/>
                </a:lnTo>
                <a:lnTo>
                  <a:pt x="19537" y="12866"/>
                </a:lnTo>
                <a:lnTo>
                  <a:pt x="19531" y="12844"/>
                </a:lnTo>
                <a:close/>
                <a:moveTo>
                  <a:pt x="18355" y="12872"/>
                </a:moveTo>
                <a:lnTo>
                  <a:pt x="18340" y="12900"/>
                </a:lnTo>
                <a:lnTo>
                  <a:pt x="18329" y="12926"/>
                </a:lnTo>
                <a:lnTo>
                  <a:pt x="18340" y="12982"/>
                </a:lnTo>
                <a:lnTo>
                  <a:pt x="18367" y="12935"/>
                </a:lnTo>
                <a:lnTo>
                  <a:pt x="18367" y="12900"/>
                </a:lnTo>
                <a:lnTo>
                  <a:pt x="18355" y="12872"/>
                </a:lnTo>
                <a:close/>
                <a:moveTo>
                  <a:pt x="16697" y="12907"/>
                </a:moveTo>
                <a:lnTo>
                  <a:pt x="16653" y="12982"/>
                </a:lnTo>
                <a:lnTo>
                  <a:pt x="16707" y="12988"/>
                </a:lnTo>
                <a:lnTo>
                  <a:pt x="16718" y="13016"/>
                </a:lnTo>
                <a:lnTo>
                  <a:pt x="16825" y="13051"/>
                </a:lnTo>
                <a:lnTo>
                  <a:pt x="16851" y="13038"/>
                </a:lnTo>
                <a:lnTo>
                  <a:pt x="16893" y="13051"/>
                </a:lnTo>
                <a:lnTo>
                  <a:pt x="16958" y="13079"/>
                </a:lnTo>
                <a:lnTo>
                  <a:pt x="17016" y="13091"/>
                </a:lnTo>
                <a:lnTo>
                  <a:pt x="17074" y="13098"/>
                </a:lnTo>
                <a:lnTo>
                  <a:pt x="17127" y="13091"/>
                </a:lnTo>
                <a:lnTo>
                  <a:pt x="17190" y="13126"/>
                </a:lnTo>
                <a:lnTo>
                  <a:pt x="17255" y="13091"/>
                </a:lnTo>
                <a:lnTo>
                  <a:pt x="17185" y="13051"/>
                </a:lnTo>
                <a:lnTo>
                  <a:pt x="17100" y="13038"/>
                </a:lnTo>
                <a:lnTo>
                  <a:pt x="17079" y="12988"/>
                </a:lnTo>
                <a:lnTo>
                  <a:pt x="16968" y="12948"/>
                </a:lnTo>
                <a:lnTo>
                  <a:pt x="16958" y="12982"/>
                </a:lnTo>
                <a:lnTo>
                  <a:pt x="16845" y="12975"/>
                </a:lnTo>
                <a:lnTo>
                  <a:pt x="16835" y="12948"/>
                </a:lnTo>
                <a:lnTo>
                  <a:pt x="16813" y="12941"/>
                </a:lnTo>
                <a:lnTo>
                  <a:pt x="16765" y="12913"/>
                </a:lnTo>
                <a:lnTo>
                  <a:pt x="16697" y="12907"/>
                </a:lnTo>
                <a:close/>
                <a:moveTo>
                  <a:pt x="19644" y="12960"/>
                </a:moveTo>
                <a:lnTo>
                  <a:pt x="19637" y="12975"/>
                </a:lnTo>
                <a:lnTo>
                  <a:pt x="19664" y="13003"/>
                </a:lnTo>
                <a:lnTo>
                  <a:pt x="19685" y="13023"/>
                </a:lnTo>
                <a:lnTo>
                  <a:pt x="19702" y="13016"/>
                </a:lnTo>
                <a:lnTo>
                  <a:pt x="19675" y="12995"/>
                </a:lnTo>
                <a:lnTo>
                  <a:pt x="19644" y="12960"/>
                </a:lnTo>
                <a:close/>
                <a:moveTo>
                  <a:pt x="19750" y="13016"/>
                </a:moveTo>
                <a:lnTo>
                  <a:pt x="19738" y="13023"/>
                </a:lnTo>
                <a:lnTo>
                  <a:pt x="19760" y="13051"/>
                </a:lnTo>
                <a:lnTo>
                  <a:pt x="19792" y="13079"/>
                </a:lnTo>
                <a:lnTo>
                  <a:pt x="19840" y="13106"/>
                </a:lnTo>
                <a:lnTo>
                  <a:pt x="19835" y="13091"/>
                </a:lnTo>
                <a:lnTo>
                  <a:pt x="19823" y="13072"/>
                </a:lnTo>
                <a:lnTo>
                  <a:pt x="19777" y="13038"/>
                </a:lnTo>
                <a:lnTo>
                  <a:pt x="19750" y="13016"/>
                </a:lnTo>
                <a:close/>
                <a:moveTo>
                  <a:pt x="17388" y="13072"/>
                </a:moveTo>
                <a:lnTo>
                  <a:pt x="17371" y="13098"/>
                </a:lnTo>
                <a:lnTo>
                  <a:pt x="17340" y="13098"/>
                </a:lnTo>
                <a:lnTo>
                  <a:pt x="17318" y="13147"/>
                </a:lnTo>
                <a:lnTo>
                  <a:pt x="17350" y="13147"/>
                </a:lnTo>
                <a:lnTo>
                  <a:pt x="17388" y="13132"/>
                </a:lnTo>
                <a:lnTo>
                  <a:pt x="17456" y="13119"/>
                </a:lnTo>
                <a:lnTo>
                  <a:pt x="17441" y="13085"/>
                </a:lnTo>
                <a:lnTo>
                  <a:pt x="17410" y="13091"/>
                </a:lnTo>
                <a:lnTo>
                  <a:pt x="17388" y="13072"/>
                </a:lnTo>
                <a:close/>
                <a:moveTo>
                  <a:pt x="17676" y="13072"/>
                </a:moveTo>
                <a:lnTo>
                  <a:pt x="17627" y="13098"/>
                </a:lnTo>
                <a:lnTo>
                  <a:pt x="17584" y="13106"/>
                </a:lnTo>
                <a:lnTo>
                  <a:pt x="17548" y="13085"/>
                </a:lnTo>
                <a:lnTo>
                  <a:pt x="17504" y="13098"/>
                </a:lnTo>
                <a:lnTo>
                  <a:pt x="17504" y="13126"/>
                </a:lnTo>
                <a:lnTo>
                  <a:pt x="17579" y="13141"/>
                </a:lnTo>
                <a:lnTo>
                  <a:pt x="17669" y="13119"/>
                </a:lnTo>
                <a:lnTo>
                  <a:pt x="17676" y="13072"/>
                </a:lnTo>
                <a:close/>
                <a:moveTo>
                  <a:pt x="17915" y="13085"/>
                </a:moveTo>
                <a:lnTo>
                  <a:pt x="17898" y="13098"/>
                </a:lnTo>
                <a:lnTo>
                  <a:pt x="17855" y="13098"/>
                </a:lnTo>
                <a:lnTo>
                  <a:pt x="17802" y="13119"/>
                </a:lnTo>
                <a:lnTo>
                  <a:pt x="17797" y="13132"/>
                </a:lnTo>
                <a:lnTo>
                  <a:pt x="17739" y="13167"/>
                </a:lnTo>
                <a:lnTo>
                  <a:pt x="17717" y="13210"/>
                </a:lnTo>
                <a:lnTo>
                  <a:pt x="17712" y="13235"/>
                </a:lnTo>
                <a:lnTo>
                  <a:pt x="17717" y="13244"/>
                </a:lnTo>
                <a:lnTo>
                  <a:pt x="17765" y="13229"/>
                </a:lnTo>
                <a:lnTo>
                  <a:pt x="17802" y="13175"/>
                </a:lnTo>
                <a:lnTo>
                  <a:pt x="17855" y="13154"/>
                </a:lnTo>
                <a:lnTo>
                  <a:pt x="17915" y="13119"/>
                </a:lnTo>
                <a:lnTo>
                  <a:pt x="17935" y="13098"/>
                </a:lnTo>
                <a:lnTo>
                  <a:pt x="17915" y="13085"/>
                </a:lnTo>
                <a:close/>
                <a:moveTo>
                  <a:pt x="19876" y="13091"/>
                </a:moveTo>
                <a:lnTo>
                  <a:pt x="19888" y="13132"/>
                </a:lnTo>
                <a:lnTo>
                  <a:pt x="19930" y="13201"/>
                </a:lnTo>
                <a:lnTo>
                  <a:pt x="19941" y="13188"/>
                </a:lnTo>
                <a:lnTo>
                  <a:pt x="19920" y="13154"/>
                </a:lnTo>
                <a:lnTo>
                  <a:pt x="19898" y="13091"/>
                </a:lnTo>
                <a:lnTo>
                  <a:pt x="19876" y="13091"/>
                </a:lnTo>
                <a:close/>
                <a:moveTo>
                  <a:pt x="19823" y="13160"/>
                </a:moveTo>
                <a:lnTo>
                  <a:pt x="19823" y="13188"/>
                </a:lnTo>
                <a:lnTo>
                  <a:pt x="19835" y="13201"/>
                </a:lnTo>
                <a:lnTo>
                  <a:pt x="19871" y="13210"/>
                </a:lnTo>
                <a:lnTo>
                  <a:pt x="19893" y="13210"/>
                </a:lnTo>
                <a:lnTo>
                  <a:pt x="19883" y="13188"/>
                </a:lnTo>
                <a:lnTo>
                  <a:pt x="19866" y="13175"/>
                </a:lnTo>
                <a:lnTo>
                  <a:pt x="19823" y="13160"/>
                </a:lnTo>
                <a:close/>
                <a:moveTo>
                  <a:pt x="17504" y="13167"/>
                </a:moveTo>
                <a:lnTo>
                  <a:pt x="17446" y="13188"/>
                </a:lnTo>
                <a:lnTo>
                  <a:pt x="17526" y="13235"/>
                </a:lnTo>
                <a:lnTo>
                  <a:pt x="17548" y="13235"/>
                </a:lnTo>
                <a:lnTo>
                  <a:pt x="17553" y="13216"/>
                </a:lnTo>
                <a:lnTo>
                  <a:pt x="17531" y="13195"/>
                </a:lnTo>
                <a:lnTo>
                  <a:pt x="17504" y="13167"/>
                </a:lnTo>
                <a:close/>
                <a:moveTo>
                  <a:pt x="19920" y="13235"/>
                </a:moveTo>
                <a:lnTo>
                  <a:pt x="19941" y="13285"/>
                </a:lnTo>
                <a:lnTo>
                  <a:pt x="19983" y="13285"/>
                </a:lnTo>
                <a:lnTo>
                  <a:pt x="19968" y="13257"/>
                </a:lnTo>
                <a:lnTo>
                  <a:pt x="19956" y="13250"/>
                </a:lnTo>
                <a:lnTo>
                  <a:pt x="19920" y="13235"/>
                </a:lnTo>
                <a:close/>
                <a:moveTo>
                  <a:pt x="18824" y="13270"/>
                </a:moveTo>
                <a:lnTo>
                  <a:pt x="18803" y="13298"/>
                </a:lnTo>
                <a:lnTo>
                  <a:pt x="18798" y="13319"/>
                </a:lnTo>
                <a:lnTo>
                  <a:pt x="18786" y="13360"/>
                </a:lnTo>
                <a:lnTo>
                  <a:pt x="18776" y="13401"/>
                </a:lnTo>
                <a:lnTo>
                  <a:pt x="18781" y="13429"/>
                </a:lnTo>
                <a:lnTo>
                  <a:pt x="18771" y="13441"/>
                </a:lnTo>
                <a:lnTo>
                  <a:pt x="18766" y="13504"/>
                </a:lnTo>
                <a:lnTo>
                  <a:pt x="18771" y="13545"/>
                </a:lnTo>
                <a:lnTo>
                  <a:pt x="18766" y="13566"/>
                </a:lnTo>
                <a:lnTo>
                  <a:pt x="18776" y="13607"/>
                </a:lnTo>
                <a:lnTo>
                  <a:pt x="18754" y="13669"/>
                </a:lnTo>
                <a:lnTo>
                  <a:pt x="18749" y="13710"/>
                </a:lnTo>
                <a:lnTo>
                  <a:pt x="18739" y="13744"/>
                </a:lnTo>
                <a:lnTo>
                  <a:pt x="18728" y="13785"/>
                </a:lnTo>
                <a:lnTo>
                  <a:pt x="18686" y="13813"/>
                </a:lnTo>
                <a:lnTo>
                  <a:pt x="18633" y="13785"/>
                </a:lnTo>
                <a:lnTo>
                  <a:pt x="18621" y="13766"/>
                </a:lnTo>
                <a:lnTo>
                  <a:pt x="18595" y="13744"/>
                </a:lnTo>
                <a:lnTo>
                  <a:pt x="18573" y="13744"/>
                </a:lnTo>
                <a:lnTo>
                  <a:pt x="18537" y="13697"/>
                </a:lnTo>
                <a:lnTo>
                  <a:pt x="18505" y="13669"/>
                </a:lnTo>
                <a:lnTo>
                  <a:pt x="18457" y="13648"/>
                </a:lnTo>
                <a:lnTo>
                  <a:pt x="18414" y="13600"/>
                </a:lnTo>
                <a:lnTo>
                  <a:pt x="18409" y="13579"/>
                </a:lnTo>
                <a:lnTo>
                  <a:pt x="18430" y="13545"/>
                </a:lnTo>
                <a:lnTo>
                  <a:pt x="18447" y="13504"/>
                </a:lnTo>
                <a:lnTo>
                  <a:pt x="18440" y="13469"/>
                </a:lnTo>
                <a:lnTo>
                  <a:pt x="18462" y="13469"/>
                </a:lnTo>
                <a:lnTo>
                  <a:pt x="18483" y="13441"/>
                </a:lnTo>
                <a:lnTo>
                  <a:pt x="18500" y="13401"/>
                </a:lnTo>
                <a:lnTo>
                  <a:pt x="18473" y="13360"/>
                </a:lnTo>
                <a:lnTo>
                  <a:pt x="18457" y="13373"/>
                </a:lnTo>
                <a:lnTo>
                  <a:pt x="18435" y="13366"/>
                </a:lnTo>
                <a:lnTo>
                  <a:pt x="18404" y="13388"/>
                </a:lnTo>
                <a:lnTo>
                  <a:pt x="18367" y="13366"/>
                </a:lnTo>
                <a:lnTo>
                  <a:pt x="18350" y="13373"/>
                </a:lnTo>
                <a:lnTo>
                  <a:pt x="18297" y="13353"/>
                </a:lnTo>
                <a:lnTo>
                  <a:pt x="18266" y="13326"/>
                </a:lnTo>
                <a:lnTo>
                  <a:pt x="18227" y="13304"/>
                </a:lnTo>
                <a:lnTo>
                  <a:pt x="18196" y="13319"/>
                </a:lnTo>
                <a:lnTo>
                  <a:pt x="18239" y="13338"/>
                </a:lnTo>
                <a:lnTo>
                  <a:pt x="18244" y="13381"/>
                </a:lnTo>
                <a:lnTo>
                  <a:pt x="18191" y="13394"/>
                </a:lnTo>
                <a:lnTo>
                  <a:pt x="18164" y="13388"/>
                </a:lnTo>
                <a:lnTo>
                  <a:pt x="18128" y="13416"/>
                </a:lnTo>
                <a:lnTo>
                  <a:pt x="18101" y="13457"/>
                </a:lnTo>
                <a:lnTo>
                  <a:pt x="18111" y="13476"/>
                </a:lnTo>
                <a:lnTo>
                  <a:pt x="18084" y="13497"/>
                </a:lnTo>
                <a:lnTo>
                  <a:pt x="18058" y="13560"/>
                </a:lnTo>
                <a:lnTo>
                  <a:pt x="18068" y="13600"/>
                </a:lnTo>
                <a:lnTo>
                  <a:pt x="18031" y="13594"/>
                </a:lnTo>
                <a:lnTo>
                  <a:pt x="17995" y="13594"/>
                </a:lnTo>
                <a:lnTo>
                  <a:pt x="17961" y="13545"/>
                </a:lnTo>
                <a:lnTo>
                  <a:pt x="17920" y="13510"/>
                </a:lnTo>
                <a:lnTo>
                  <a:pt x="17893" y="13525"/>
                </a:lnTo>
                <a:lnTo>
                  <a:pt x="17867" y="13532"/>
                </a:lnTo>
                <a:lnTo>
                  <a:pt x="17867" y="13553"/>
                </a:lnTo>
                <a:lnTo>
                  <a:pt x="17840" y="13545"/>
                </a:lnTo>
                <a:lnTo>
                  <a:pt x="17840" y="13566"/>
                </a:lnTo>
                <a:lnTo>
                  <a:pt x="17809" y="13579"/>
                </a:lnTo>
                <a:lnTo>
                  <a:pt x="17797" y="13607"/>
                </a:lnTo>
                <a:lnTo>
                  <a:pt x="17765" y="13648"/>
                </a:lnTo>
                <a:lnTo>
                  <a:pt x="17755" y="13703"/>
                </a:lnTo>
                <a:lnTo>
                  <a:pt x="17734" y="13691"/>
                </a:lnTo>
                <a:lnTo>
                  <a:pt x="17712" y="13725"/>
                </a:lnTo>
                <a:lnTo>
                  <a:pt x="17734" y="13766"/>
                </a:lnTo>
                <a:lnTo>
                  <a:pt x="17707" y="13779"/>
                </a:lnTo>
                <a:lnTo>
                  <a:pt x="17686" y="13710"/>
                </a:lnTo>
                <a:lnTo>
                  <a:pt x="17642" y="13779"/>
                </a:lnTo>
                <a:lnTo>
                  <a:pt x="17642" y="13819"/>
                </a:lnTo>
                <a:lnTo>
                  <a:pt x="17637" y="13854"/>
                </a:lnTo>
                <a:lnTo>
                  <a:pt x="17606" y="13897"/>
                </a:lnTo>
                <a:lnTo>
                  <a:pt x="17589" y="13938"/>
                </a:lnTo>
                <a:lnTo>
                  <a:pt x="17558" y="13972"/>
                </a:lnTo>
                <a:lnTo>
                  <a:pt x="17494" y="13991"/>
                </a:lnTo>
                <a:lnTo>
                  <a:pt x="17463" y="13991"/>
                </a:lnTo>
                <a:lnTo>
                  <a:pt x="17451" y="14000"/>
                </a:lnTo>
                <a:lnTo>
                  <a:pt x="17441" y="14019"/>
                </a:lnTo>
                <a:lnTo>
                  <a:pt x="17403" y="14026"/>
                </a:lnTo>
                <a:lnTo>
                  <a:pt x="17361" y="14054"/>
                </a:lnTo>
                <a:lnTo>
                  <a:pt x="17345" y="14047"/>
                </a:lnTo>
                <a:lnTo>
                  <a:pt x="17318" y="14054"/>
                </a:lnTo>
                <a:lnTo>
                  <a:pt x="17270" y="14081"/>
                </a:lnTo>
                <a:lnTo>
                  <a:pt x="17243" y="14116"/>
                </a:lnTo>
                <a:lnTo>
                  <a:pt x="17197" y="14144"/>
                </a:lnTo>
                <a:lnTo>
                  <a:pt x="17170" y="14197"/>
                </a:lnTo>
                <a:lnTo>
                  <a:pt x="17164" y="14137"/>
                </a:lnTo>
                <a:lnTo>
                  <a:pt x="17144" y="14191"/>
                </a:lnTo>
                <a:lnTo>
                  <a:pt x="17149" y="14240"/>
                </a:lnTo>
                <a:lnTo>
                  <a:pt x="17144" y="14281"/>
                </a:lnTo>
                <a:lnTo>
                  <a:pt x="17127" y="14300"/>
                </a:lnTo>
                <a:lnTo>
                  <a:pt x="17122" y="14350"/>
                </a:lnTo>
                <a:lnTo>
                  <a:pt x="17137" y="14378"/>
                </a:lnTo>
                <a:lnTo>
                  <a:pt x="17144" y="14404"/>
                </a:lnTo>
                <a:lnTo>
                  <a:pt x="17170" y="14466"/>
                </a:lnTo>
                <a:lnTo>
                  <a:pt x="17170" y="14507"/>
                </a:lnTo>
                <a:lnTo>
                  <a:pt x="17154" y="14481"/>
                </a:lnTo>
                <a:lnTo>
                  <a:pt x="17127" y="14453"/>
                </a:lnTo>
                <a:lnTo>
                  <a:pt x="17144" y="14528"/>
                </a:lnTo>
                <a:lnTo>
                  <a:pt x="17122" y="14494"/>
                </a:lnTo>
                <a:lnTo>
                  <a:pt x="17127" y="14528"/>
                </a:lnTo>
                <a:lnTo>
                  <a:pt x="17159" y="14597"/>
                </a:lnTo>
                <a:lnTo>
                  <a:pt x="17170" y="14666"/>
                </a:lnTo>
                <a:lnTo>
                  <a:pt x="17197" y="14700"/>
                </a:lnTo>
                <a:lnTo>
                  <a:pt x="17197" y="14721"/>
                </a:lnTo>
                <a:lnTo>
                  <a:pt x="17217" y="14775"/>
                </a:lnTo>
                <a:lnTo>
                  <a:pt x="17217" y="14831"/>
                </a:lnTo>
                <a:lnTo>
                  <a:pt x="17228" y="14878"/>
                </a:lnTo>
                <a:lnTo>
                  <a:pt x="17255" y="14968"/>
                </a:lnTo>
                <a:lnTo>
                  <a:pt x="17265" y="15016"/>
                </a:lnTo>
                <a:lnTo>
                  <a:pt x="17255" y="15078"/>
                </a:lnTo>
                <a:lnTo>
                  <a:pt x="17260" y="15112"/>
                </a:lnTo>
                <a:lnTo>
                  <a:pt x="17250" y="15134"/>
                </a:lnTo>
                <a:lnTo>
                  <a:pt x="17217" y="15147"/>
                </a:lnTo>
                <a:lnTo>
                  <a:pt x="17217" y="15194"/>
                </a:lnTo>
                <a:lnTo>
                  <a:pt x="17250" y="15215"/>
                </a:lnTo>
                <a:lnTo>
                  <a:pt x="17313" y="15271"/>
                </a:lnTo>
                <a:lnTo>
                  <a:pt x="17350" y="15271"/>
                </a:lnTo>
                <a:lnTo>
                  <a:pt x="17393" y="15278"/>
                </a:lnTo>
                <a:lnTo>
                  <a:pt x="17420" y="15250"/>
                </a:lnTo>
                <a:lnTo>
                  <a:pt x="17451" y="15222"/>
                </a:lnTo>
                <a:lnTo>
                  <a:pt x="17468" y="15222"/>
                </a:lnTo>
                <a:lnTo>
                  <a:pt x="17499" y="15175"/>
                </a:lnTo>
                <a:lnTo>
                  <a:pt x="17543" y="15175"/>
                </a:lnTo>
                <a:lnTo>
                  <a:pt x="17584" y="15160"/>
                </a:lnTo>
                <a:lnTo>
                  <a:pt x="17637" y="15181"/>
                </a:lnTo>
                <a:lnTo>
                  <a:pt x="17669" y="15175"/>
                </a:lnTo>
                <a:lnTo>
                  <a:pt x="17722" y="15168"/>
                </a:lnTo>
                <a:lnTo>
                  <a:pt x="17744" y="15134"/>
                </a:lnTo>
                <a:lnTo>
                  <a:pt x="17755" y="15084"/>
                </a:lnTo>
                <a:lnTo>
                  <a:pt x="17802" y="15065"/>
                </a:lnTo>
                <a:lnTo>
                  <a:pt x="17867" y="15016"/>
                </a:lnTo>
                <a:lnTo>
                  <a:pt x="17925" y="15022"/>
                </a:lnTo>
                <a:lnTo>
                  <a:pt x="17988" y="14996"/>
                </a:lnTo>
                <a:lnTo>
                  <a:pt x="18063" y="14962"/>
                </a:lnTo>
                <a:lnTo>
                  <a:pt x="18169" y="14953"/>
                </a:lnTo>
                <a:lnTo>
                  <a:pt x="18222" y="14996"/>
                </a:lnTo>
                <a:lnTo>
                  <a:pt x="18266" y="15003"/>
                </a:lnTo>
                <a:lnTo>
                  <a:pt x="18340" y="15056"/>
                </a:lnTo>
                <a:lnTo>
                  <a:pt x="18329" y="15078"/>
                </a:lnTo>
                <a:lnTo>
                  <a:pt x="18360" y="15106"/>
                </a:lnTo>
                <a:lnTo>
                  <a:pt x="18399" y="15175"/>
                </a:lnTo>
                <a:lnTo>
                  <a:pt x="18399" y="15222"/>
                </a:lnTo>
                <a:lnTo>
                  <a:pt x="18440" y="15256"/>
                </a:lnTo>
                <a:lnTo>
                  <a:pt x="18462" y="15187"/>
                </a:lnTo>
                <a:lnTo>
                  <a:pt x="18500" y="15153"/>
                </a:lnTo>
                <a:lnTo>
                  <a:pt x="18547" y="15078"/>
                </a:lnTo>
                <a:lnTo>
                  <a:pt x="18553" y="15147"/>
                </a:lnTo>
                <a:lnTo>
                  <a:pt x="18532" y="15187"/>
                </a:lnTo>
                <a:lnTo>
                  <a:pt x="18520" y="15243"/>
                </a:lnTo>
                <a:lnTo>
                  <a:pt x="18488" y="15291"/>
                </a:lnTo>
                <a:lnTo>
                  <a:pt x="18542" y="15278"/>
                </a:lnTo>
                <a:lnTo>
                  <a:pt x="18568" y="15215"/>
                </a:lnTo>
                <a:lnTo>
                  <a:pt x="18585" y="15284"/>
                </a:lnTo>
                <a:lnTo>
                  <a:pt x="18563" y="15325"/>
                </a:lnTo>
                <a:lnTo>
                  <a:pt x="18621" y="15340"/>
                </a:lnTo>
                <a:lnTo>
                  <a:pt x="18648" y="15374"/>
                </a:lnTo>
                <a:lnTo>
                  <a:pt x="18665" y="15422"/>
                </a:lnTo>
                <a:lnTo>
                  <a:pt x="18675" y="15490"/>
                </a:lnTo>
                <a:lnTo>
                  <a:pt x="18713" y="15553"/>
                </a:lnTo>
                <a:lnTo>
                  <a:pt x="18771" y="15580"/>
                </a:lnTo>
                <a:lnTo>
                  <a:pt x="18803" y="15587"/>
                </a:lnTo>
                <a:lnTo>
                  <a:pt x="18834" y="15600"/>
                </a:lnTo>
                <a:lnTo>
                  <a:pt x="18887" y="15628"/>
                </a:lnTo>
                <a:lnTo>
                  <a:pt x="18936" y="15559"/>
                </a:lnTo>
                <a:lnTo>
                  <a:pt x="18967" y="15537"/>
                </a:lnTo>
                <a:lnTo>
                  <a:pt x="18962" y="15593"/>
                </a:lnTo>
                <a:lnTo>
                  <a:pt x="18994" y="15606"/>
                </a:lnTo>
                <a:lnTo>
                  <a:pt x="19042" y="15649"/>
                </a:lnTo>
                <a:lnTo>
                  <a:pt x="19078" y="15606"/>
                </a:lnTo>
                <a:lnTo>
                  <a:pt x="19105" y="15572"/>
                </a:lnTo>
                <a:lnTo>
                  <a:pt x="19158" y="15531"/>
                </a:lnTo>
                <a:lnTo>
                  <a:pt x="19228" y="15531"/>
                </a:lnTo>
                <a:lnTo>
                  <a:pt x="19260" y="15497"/>
                </a:lnTo>
                <a:lnTo>
                  <a:pt x="19255" y="15462"/>
                </a:lnTo>
                <a:lnTo>
                  <a:pt x="19265" y="15400"/>
                </a:lnTo>
                <a:lnTo>
                  <a:pt x="19276" y="15331"/>
                </a:lnTo>
                <a:lnTo>
                  <a:pt x="19303" y="15284"/>
                </a:lnTo>
                <a:lnTo>
                  <a:pt x="19318" y="15209"/>
                </a:lnTo>
                <a:lnTo>
                  <a:pt x="19339" y="15160"/>
                </a:lnTo>
                <a:lnTo>
                  <a:pt x="19361" y="15091"/>
                </a:lnTo>
                <a:lnTo>
                  <a:pt x="19404" y="15050"/>
                </a:lnTo>
                <a:lnTo>
                  <a:pt x="19431" y="14968"/>
                </a:lnTo>
                <a:lnTo>
                  <a:pt x="19441" y="14906"/>
                </a:lnTo>
                <a:lnTo>
                  <a:pt x="19441" y="14859"/>
                </a:lnTo>
                <a:lnTo>
                  <a:pt x="19451" y="14775"/>
                </a:lnTo>
                <a:lnTo>
                  <a:pt x="19462" y="14741"/>
                </a:lnTo>
                <a:lnTo>
                  <a:pt x="19467" y="14666"/>
                </a:lnTo>
                <a:lnTo>
                  <a:pt x="19441" y="14590"/>
                </a:lnTo>
                <a:lnTo>
                  <a:pt x="19446" y="14535"/>
                </a:lnTo>
                <a:lnTo>
                  <a:pt x="19441" y="14494"/>
                </a:lnTo>
                <a:lnTo>
                  <a:pt x="19424" y="14425"/>
                </a:lnTo>
                <a:lnTo>
                  <a:pt x="19383" y="14356"/>
                </a:lnTo>
                <a:lnTo>
                  <a:pt x="19351" y="14322"/>
                </a:lnTo>
                <a:lnTo>
                  <a:pt x="19313" y="14275"/>
                </a:lnTo>
                <a:lnTo>
                  <a:pt x="19303" y="14191"/>
                </a:lnTo>
                <a:lnTo>
                  <a:pt x="19286" y="14197"/>
                </a:lnTo>
                <a:lnTo>
                  <a:pt x="19265" y="14163"/>
                </a:lnTo>
                <a:lnTo>
                  <a:pt x="19238" y="14185"/>
                </a:lnTo>
                <a:lnTo>
                  <a:pt x="19218" y="14094"/>
                </a:lnTo>
                <a:lnTo>
                  <a:pt x="19185" y="14047"/>
                </a:lnTo>
                <a:lnTo>
                  <a:pt x="19192" y="14026"/>
                </a:lnTo>
                <a:lnTo>
                  <a:pt x="19153" y="13991"/>
                </a:lnTo>
                <a:lnTo>
                  <a:pt x="19112" y="13950"/>
                </a:lnTo>
                <a:lnTo>
                  <a:pt x="19047" y="13910"/>
                </a:lnTo>
                <a:lnTo>
                  <a:pt x="19032" y="13862"/>
                </a:lnTo>
                <a:lnTo>
                  <a:pt x="19037" y="13819"/>
                </a:lnTo>
                <a:lnTo>
                  <a:pt x="19020" y="13751"/>
                </a:lnTo>
                <a:lnTo>
                  <a:pt x="19005" y="13744"/>
                </a:lnTo>
                <a:lnTo>
                  <a:pt x="18994" y="13703"/>
                </a:lnTo>
                <a:lnTo>
                  <a:pt x="18984" y="13635"/>
                </a:lnTo>
                <a:lnTo>
                  <a:pt x="18989" y="13600"/>
                </a:lnTo>
                <a:lnTo>
                  <a:pt x="18962" y="13572"/>
                </a:lnTo>
                <a:lnTo>
                  <a:pt x="18941" y="13538"/>
                </a:lnTo>
                <a:lnTo>
                  <a:pt x="18904" y="13566"/>
                </a:lnTo>
                <a:lnTo>
                  <a:pt x="18882" y="13504"/>
                </a:lnTo>
                <a:lnTo>
                  <a:pt x="18887" y="13476"/>
                </a:lnTo>
                <a:lnTo>
                  <a:pt x="18882" y="13435"/>
                </a:lnTo>
                <a:lnTo>
                  <a:pt x="18861" y="13394"/>
                </a:lnTo>
                <a:lnTo>
                  <a:pt x="18856" y="13366"/>
                </a:lnTo>
                <a:lnTo>
                  <a:pt x="18846" y="13353"/>
                </a:lnTo>
                <a:lnTo>
                  <a:pt x="18839" y="13304"/>
                </a:lnTo>
                <a:lnTo>
                  <a:pt x="18824" y="13270"/>
                </a:lnTo>
                <a:close/>
                <a:moveTo>
                  <a:pt x="13377" y="13373"/>
                </a:moveTo>
                <a:lnTo>
                  <a:pt x="13356" y="13407"/>
                </a:lnTo>
                <a:lnTo>
                  <a:pt x="13356" y="13457"/>
                </a:lnTo>
                <a:lnTo>
                  <a:pt x="13324" y="13510"/>
                </a:lnTo>
                <a:lnTo>
                  <a:pt x="13297" y="13497"/>
                </a:lnTo>
                <a:lnTo>
                  <a:pt x="13307" y="13532"/>
                </a:lnTo>
                <a:lnTo>
                  <a:pt x="13287" y="13572"/>
                </a:lnTo>
                <a:lnTo>
                  <a:pt x="13239" y="13622"/>
                </a:lnTo>
                <a:lnTo>
                  <a:pt x="13208" y="13663"/>
                </a:lnTo>
                <a:lnTo>
                  <a:pt x="13181" y="13663"/>
                </a:lnTo>
                <a:lnTo>
                  <a:pt x="13159" y="13676"/>
                </a:lnTo>
                <a:lnTo>
                  <a:pt x="13128" y="13697"/>
                </a:lnTo>
                <a:lnTo>
                  <a:pt x="13101" y="13697"/>
                </a:lnTo>
                <a:lnTo>
                  <a:pt x="13090" y="13744"/>
                </a:lnTo>
                <a:lnTo>
                  <a:pt x="13068" y="13794"/>
                </a:lnTo>
                <a:lnTo>
                  <a:pt x="13075" y="13862"/>
                </a:lnTo>
                <a:lnTo>
                  <a:pt x="13085" y="13910"/>
                </a:lnTo>
                <a:lnTo>
                  <a:pt x="13101" y="13950"/>
                </a:lnTo>
                <a:lnTo>
                  <a:pt x="13095" y="14000"/>
                </a:lnTo>
                <a:lnTo>
                  <a:pt x="13068" y="14060"/>
                </a:lnTo>
                <a:lnTo>
                  <a:pt x="13063" y="14088"/>
                </a:lnTo>
                <a:lnTo>
                  <a:pt x="13036" y="14103"/>
                </a:lnTo>
                <a:lnTo>
                  <a:pt x="13026" y="14163"/>
                </a:lnTo>
                <a:lnTo>
                  <a:pt x="13031" y="14219"/>
                </a:lnTo>
                <a:lnTo>
                  <a:pt x="13053" y="14288"/>
                </a:lnTo>
                <a:lnTo>
                  <a:pt x="13058" y="14356"/>
                </a:lnTo>
                <a:lnTo>
                  <a:pt x="13075" y="14397"/>
                </a:lnTo>
                <a:lnTo>
                  <a:pt x="13121" y="14431"/>
                </a:lnTo>
                <a:lnTo>
                  <a:pt x="13154" y="14453"/>
                </a:lnTo>
                <a:lnTo>
                  <a:pt x="13208" y="14419"/>
                </a:lnTo>
                <a:lnTo>
                  <a:pt x="13254" y="14397"/>
                </a:lnTo>
                <a:lnTo>
                  <a:pt x="13281" y="14300"/>
                </a:lnTo>
                <a:lnTo>
                  <a:pt x="13302" y="14185"/>
                </a:lnTo>
                <a:lnTo>
                  <a:pt x="13341" y="14034"/>
                </a:lnTo>
                <a:lnTo>
                  <a:pt x="13367" y="13923"/>
                </a:lnTo>
                <a:lnTo>
                  <a:pt x="13387" y="13834"/>
                </a:lnTo>
                <a:lnTo>
                  <a:pt x="13394" y="13766"/>
                </a:lnTo>
                <a:lnTo>
                  <a:pt x="13409" y="13751"/>
                </a:lnTo>
                <a:lnTo>
                  <a:pt x="13414" y="13716"/>
                </a:lnTo>
                <a:lnTo>
                  <a:pt x="13404" y="13656"/>
                </a:lnTo>
                <a:lnTo>
                  <a:pt x="13414" y="13635"/>
                </a:lnTo>
                <a:lnTo>
                  <a:pt x="13435" y="13682"/>
                </a:lnTo>
                <a:lnTo>
                  <a:pt x="13447" y="13656"/>
                </a:lnTo>
                <a:lnTo>
                  <a:pt x="13452" y="13622"/>
                </a:lnTo>
                <a:lnTo>
                  <a:pt x="13435" y="13588"/>
                </a:lnTo>
                <a:lnTo>
                  <a:pt x="13425" y="13491"/>
                </a:lnTo>
                <a:lnTo>
                  <a:pt x="13409" y="13441"/>
                </a:lnTo>
                <a:lnTo>
                  <a:pt x="13394" y="13407"/>
                </a:lnTo>
                <a:lnTo>
                  <a:pt x="13377" y="13373"/>
                </a:lnTo>
                <a:close/>
                <a:moveTo>
                  <a:pt x="20229" y="13572"/>
                </a:moveTo>
                <a:lnTo>
                  <a:pt x="20234" y="13635"/>
                </a:lnTo>
                <a:lnTo>
                  <a:pt x="20239" y="13656"/>
                </a:lnTo>
                <a:lnTo>
                  <a:pt x="20249" y="13648"/>
                </a:lnTo>
                <a:lnTo>
                  <a:pt x="20265" y="13663"/>
                </a:lnTo>
                <a:lnTo>
                  <a:pt x="20260" y="13600"/>
                </a:lnTo>
                <a:lnTo>
                  <a:pt x="20229" y="13572"/>
                </a:lnTo>
                <a:close/>
                <a:moveTo>
                  <a:pt x="20265" y="13669"/>
                </a:moveTo>
                <a:lnTo>
                  <a:pt x="20260" y="13691"/>
                </a:lnTo>
                <a:lnTo>
                  <a:pt x="20282" y="13725"/>
                </a:lnTo>
                <a:lnTo>
                  <a:pt x="20302" y="13716"/>
                </a:lnTo>
                <a:lnTo>
                  <a:pt x="20265" y="13669"/>
                </a:lnTo>
                <a:close/>
                <a:moveTo>
                  <a:pt x="0" y="13682"/>
                </a:moveTo>
                <a:lnTo>
                  <a:pt x="0" y="13716"/>
                </a:lnTo>
                <a:lnTo>
                  <a:pt x="10" y="13682"/>
                </a:lnTo>
                <a:lnTo>
                  <a:pt x="0" y="13682"/>
                </a:lnTo>
                <a:close/>
                <a:moveTo>
                  <a:pt x="21010" y="13682"/>
                </a:moveTo>
                <a:lnTo>
                  <a:pt x="20978" y="13710"/>
                </a:lnTo>
                <a:lnTo>
                  <a:pt x="20957" y="13716"/>
                </a:lnTo>
                <a:lnTo>
                  <a:pt x="20930" y="13731"/>
                </a:lnTo>
                <a:lnTo>
                  <a:pt x="20935" y="13759"/>
                </a:lnTo>
                <a:lnTo>
                  <a:pt x="20973" y="13744"/>
                </a:lnTo>
                <a:lnTo>
                  <a:pt x="21010" y="13725"/>
                </a:lnTo>
                <a:lnTo>
                  <a:pt x="21010" y="13682"/>
                </a:lnTo>
                <a:close/>
                <a:moveTo>
                  <a:pt x="20872" y="13785"/>
                </a:moveTo>
                <a:lnTo>
                  <a:pt x="20850" y="13813"/>
                </a:lnTo>
                <a:lnTo>
                  <a:pt x="20855" y="13847"/>
                </a:lnTo>
                <a:lnTo>
                  <a:pt x="20887" y="13862"/>
                </a:lnTo>
                <a:lnTo>
                  <a:pt x="20925" y="13847"/>
                </a:lnTo>
                <a:lnTo>
                  <a:pt x="20935" y="13807"/>
                </a:lnTo>
                <a:lnTo>
                  <a:pt x="20914" y="13785"/>
                </a:lnTo>
                <a:lnTo>
                  <a:pt x="20899" y="13800"/>
                </a:lnTo>
                <a:lnTo>
                  <a:pt x="20872" y="13785"/>
                </a:lnTo>
                <a:close/>
                <a:moveTo>
                  <a:pt x="20079" y="14006"/>
                </a:moveTo>
                <a:lnTo>
                  <a:pt x="20084" y="14034"/>
                </a:lnTo>
                <a:lnTo>
                  <a:pt x="20127" y="14088"/>
                </a:lnTo>
                <a:lnTo>
                  <a:pt x="20164" y="14129"/>
                </a:lnTo>
                <a:lnTo>
                  <a:pt x="20202" y="14163"/>
                </a:lnTo>
                <a:lnTo>
                  <a:pt x="20239" y="14191"/>
                </a:lnTo>
                <a:lnTo>
                  <a:pt x="20260" y="14172"/>
                </a:lnTo>
                <a:lnTo>
                  <a:pt x="20229" y="14129"/>
                </a:lnTo>
                <a:lnTo>
                  <a:pt x="20180" y="14081"/>
                </a:lnTo>
                <a:lnTo>
                  <a:pt x="20159" y="14060"/>
                </a:lnTo>
                <a:lnTo>
                  <a:pt x="20137" y="14034"/>
                </a:lnTo>
                <a:lnTo>
                  <a:pt x="20106" y="14006"/>
                </a:lnTo>
                <a:lnTo>
                  <a:pt x="20079" y="14006"/>
                </a:lnTo>
                <a:close/>
                <a:moveTo>
                  <a:pt x="20601" y="15222"/>
                </a:moveTo>
                <a:lnTo>
                  <a:pt x="20579" y="15228"/>
                </a:lnTo>
                <a:lnTo>
                  <a:pt x="20606" y="15291"/>
                </a:lnTo>
                <a:lnTo>
                  <a:pt x="20648" y="15374"/>
                </a:lnTo>
                <a:lnTo>
                  <a:pt x="20681" y="15415"/>
                </a:lnTo>
                <a:lnTo>
                  <a:pt x="20674" y="15428"/>
                </a:lnTo>
                <a:lnTo>
                  <a:pt x="20701" y="15490"/>
                </a:lnTo>
                <a:lnTo>
                  <a:pt x="20701" y="15553"/>
                </a:lnTo>
                <a:lnTo>
                  <a:pt x="20691" y="15628"/>
                </a:lnTo>
                <a:lnTo>
                  <a:pt x="20654" y="15662"/>
                </a:lnTo>
                <a:lnTo>
                  <a:pt x="20648" y="15696"/>
                </a:lnTo>
                <a:lnTo>
                  <a:pt x="20712" y="15737"/>
                </a:lnTo>
                <a:lnTo>
                  <a:pt x="20734" y="15787"/>
                </a:lnTo>
                <a:lnTo>
                  <a:pt x="20696" y="15868"/>
                </a:lnTo>
                <a:lnTo>
                  <a:pt x="20722" y="15881"/>
                </a:lnTo>
                <a:lnTo>
                  <a:pt x="20734" y="15909"/>
                </a:lnTo>
                <a:lnTo>
                  <a:pt x="20776" y="15868"/>
                </a:lnTo>
                <a:lnTo>
                  <a:pt x="20807" y="15799"/>
                </a:lnTo>
                <a:lnTo>
                  <a:pt x="20829" y="15752"/>
                </a:lnTo>
                <a:lnTo>
                  <a:pt x="20834" y="15731"/>
                </a:lnTo>
                <a:lnTo>
                  <a:pt x="20829" y="15690"/>
                </a:lnTo>
                <a:lnTo>
                  <a:pt x="20845" y="15662"/>
                </a:lnTo>
                <a:lnTo>
                  <a:pt x="20894" y="15662"/>
                </a:lnTo>
                <a:lnTo>
                  <a:pt x="20909" y="15606"/>
                </a:lnTo>
                <a:lnTo>
                  <a:pt x="20925" y="15518"/>
                </a:lnTo>
                <a:lnTo>
                  <a:pt x="20894" y="15512"/>
                </a:lnTo>
                <a:lnTo>
                  <a:pt x="20860" y="15546"/>
                </a:lnTo>
                <a:lnTo>
                  <a:pt x="20824" y="15537"/>
                </a:lnTo>
                <a:lnTo>
                  <a:pt x="20776" y="15512"/>
                </a:lnTo>
                <a:lnTo>
                  <a:pt x="20766" y="15434"/>
                </a:lnTo>
                <a:lnTo>
                  <a:pt x="20739" y="15409"/>
                </a:lnTo>
                <a:lnTo>
                  <a:pt x="20739" y="15477"/>
                </a:lnTo>
                <a:lnTo>
                  <a:pt x="20696" y="15374"/>
                </a:lnTo>
                <a:lnTo>
                  <a:pt x="20681" y="15291"/>
                </a:lnTo>
                <a:lnTo>
                  <a:pt x="20633" y="15271"/>
                </a:lnTo>
                <a:lnTo>
                  <a:pt x="20601" y="15222"/>
                </a:lnTo>
                <a:close/>
                <a:moveTo>
                  <a:pt x="20589" y="15793"/>
                </a:moveTo>
                <a:lnTo>
                  <a:pt x="20548" y="15840"/>
                </a:lnTo>
                <a:lnTo>
                  <a:pt x="20541" y="15896"/>
                </a:lnTo>
                <a:lnTo>
                  <a:pt x="20521" y="15915"/>
                </a:lnTo>
                <a:lnTo>
                  <a:pt x="20495" y="15993"/>
                </a:lnTo>
                <a:lnTo>
                  <a:pt x="20456" y="16046"/>
                </a:lnTo>
                <a:lnTo>
                  <a:pt x="20408" y="16102"/>
                </a:lnTo>
                <a:lnTo>
                  <a:pt x="20367" y="16143"/>
                </a:lnTo>
                <a:lnTo>
                  <a:pt x="20328" y="16165"/>
                </a:lnTo>
                <a:lnTo>
                  <a:pt x="20255" y="16268"/>
                </a:lnTo>
                <a:lnTo>
                  <a:pt x="20222" y="16343"/>
                </a:lnTo>
                <a:lnTo>
                  <a:pt x="20234" y="16384"/>
                </a:lnTo>
                <a:lnTo>
                  <a:pt x="20297" y="16390"/>
                </a:lnTo>
                <a:lnTo>
                  <a:pt x="20335" y="16424"/>
                </a:lnTo>
                <a:lnTo>
                  <a:pt x="20388" y="16431"/>
                </a:lnTo>
                <a:lnTo>
                  <a:pt x="20415" y="16397"/>
                </a:lnTo>
                <a:lnTo>
                  <a:pt x="20461" y="16349"/>
                </a:lnTo>
                <a:lnTo>
                  <a:pt x="20495" y="16240"/>
                </a:lnTo>
                <a:lnTo>
                  <a:pt x="20510" y="16171"/>
                </a:lnTo>
                <a:lnTo>
                  <a:pt x="20563" y="16137"/>
                </a:lnTo>
                <a:lnTo>
                  <a:pt x="20606" y="16130"/>
                </a:lnTo>
                <a:lnTo>
                  <a:pt x="20584" y="16081"/>
                </a:lnTo>
                <a:lnTo>
                  <a:pt x="20616" y="16040"/>
                </a:lnTo>
                <a:lnTo>
                  <a:pt x="20654" y="15965"/>
                </a:lnTo>
                <a:lnTo>
                  <a:pt x="20674" y="15915"/>
                </a:lnTo>
                <a:lnTo>
                  <a:pt x="20674" y="15875"/>
                </a:lnTo>
                <a:lnTo>
                  <a:pt x="20659" y="15834"/>
                </a:lnTo>
                <a:lnTo>
                  <a:pt x="20616" y="15875"/>
                </a:lnTo>
                <a:lnTo>
                  <a:pt x="20601" y="15834"/>
                </a:lnTo>
                <a:lnTo>
                  <a:pt x="20589" y="15793"/>
                </a:lnTo>
                <a:close/>
                <a:moveTo>
                  <a:pt x="18952" y="15812"/>
                </a:moveTo>
                <a:lnTo>
                  <a:pt x="18952" y="15862"/>
                </a:lnTo>
                <a:lnTo>
                  <a:pt x="18984" y="15943"/>
                </a:lnTo>
                <a:lnTo>
                  <a:pt x="18994" y="16012"/>
                </a:lnTo>
                <a:lnTo>
                  <a:pt x="19025" y="16102"/>
                </a:lnTo>
                <a:lnTo>
                  <a:pt x="19064" y="16102"/>
                </a:lnTo>
                <a:lnTo>
                  <a:pt x="19073" y="16109"/>
                </a:lnTo>
                <a:lnTo>
                  <a:pt x="19117" y="16040"/>
                </a:lnTo>
                <a:lnTo>
                  <a:pt x="19138" y="16068"/>
                </a:lnTo>
                <a:lnTo>
                  <a:pt x="19143" y="15984"/>
                </a:lnTo>
                <a:lnTo>
                  <a:pt x="19165" y="15950"/>
                </a:lnTo>
                <a:lnTo>
                  <a:pt x="19158" y="15827"/>
                </a:lnTo>
                <a:lnTo>
                  <a:pt x="19122" y="15821"/>
                </a:lnTo>
                <a:lnTo>
                  <a:pt x="19078" y="15840"/>
                </a:lnTo>
                <a:lnTo>
                  <a:pt x="19047" y="15855"/>
                </a:lnTo>
                <a:lnTo>
                  <a:pt x="18989" y="15821"/>
                </a:lnTo>
                <a:lnTo>
                  <a:pt x="18952" y="15812"/>
                </a:lnTo>
                <a:close/>
                <a:moveTo>
                  <a:pt x="14526" y="16652"/>
                </a:moveTo>
                <a:lnTo>
                  <a:pt x="14526" y="16671"/>
                </a:lnTo>
                <a:lnTo>
                  <a:pt x="14516" y="16721"/>
                </a:lnTo>
                <a:lnTo>
                  <a:pt x="14516" y="16783"/>
                </a:lnTo>
                <a:lnTo>
                  <a:pt x="14606" y="16774"/>
                </a:lnTo>
                <a:lnTo>
                  <a:pt x="14622" y="16727"/>
                </a:lnTo>
                <a:lnTo>
                  <a:pt x="14622" y="16699"/>
                </a:lnTo>
                <a:lnTo>
                  <a:pt x="14564" y="16686"/>
                </a:lnTo>
                <a:lnTo>
                  <a:pt x="14526" y="16652"/>
                </a:lnTo>
                <a:close/>
                <a:moveTo>
                  <a:pt x="7084" y="16940"/>
                </a:moveTo>
                <a:lnTo>
                  <a:pt x="7053" y="16989"/>
                </a:lnTo>
                <a:lnTo>
                  <a:pt x="6999" y="16961"/>
                </a:lnTo>
                <a:lnTo>
                  <a:pt x="6931" y="17030"/>
                </a:lnTo>
                <a:lnTo>
                  <a:pt x="6963" y="17084"/>
                </a:lnTo>
                <a:lnTo>
                  <a:pt x="7011" y="17030"/>
                </a:lnTo>
                <a:lnTo>
                  <a:pt x="7038" y="17071"/>
                </a:lnTo>
                <a:lnTo>
                  <a:pt x="7117" y="17036"/>
                </a:lnTo>
                <a:lnTo>
                  <a:pt x="7132" y="16996"/>
                </a:lnTo>
                <a:lnTo>
                  <a:pt x="7084" y="16940"/>
                </a:lnTo>
                <a:close/>
                <a:moveTo>
                  <a:pt x="6458" y="17112"/>
                </a:moveTo>
                <a:lnTo>
                  <a:pt x="6404" y="17167"/>
                </a:lnTo>
                <a:lnTo>
                  <a:pt x="6383" y="17249"/>
                </a:lnTo>
                <a:lnTo>
                  <a:pt x="6356" y="17311"/>
                </a:lnTo>
                <a:lnTo>
                  <a:pt x="6276" y="17264"/>
                </a:lnTo>
                <a:lnTo>
                  <a:pt x="6197" y="17180"/>
                </a:lnTo>
                <a:lnTo>
                  <a:pt x="6148" y="17152"/>
                </a:lnTo>
                <a:lnTo>
                  <a:pt x="6228" y="17290"/>
                </a:lnTo>
                <a:lnTo>
                  <a:pt x="6286" y="17367"/>
                </a:lnTo>
                <a:lnTo>
                  <a:pt x="6361" y="17436"/>
                </a:lnTo>
                <a:lnTo>
                  <a:pt x="6419" y="17455"/>
                </a:lnTo>
                <a:lnTo>
                  <a:pt x="6463" y="17496"/>
                </a:lnTo>
                <a:lnTo>
                  <a:pt x="6526" y="17511"/>
                </a:lnTo>
                <a:lnTo>
                  <a:pt x="6574" y="17470"/>
                </a:lnTo>
                <a:lnTo>
                  <a:pt x="6596" y="17414"/>
                </a:lnTo>
                <a:lnTo>
                  <a:pt x="6627" y="17462"/>
                </a:lnTo>
                <a:lnTo>
                  <a:pt x="6680" y="17455"/>
                </a:lnTo>
                <a:lnTo>
                  <a:pt x="6707" y="17387"/>
                </a:lnTo>
                <a:lnTo>
                  <a:pt x="6627" y="17359"/>
                </a:lnTo>
                <a:lnTo>
                  <a:pt x="6547" y="17277"/>
                </a:lnTo>
                <a:lnTo>
                  <a:pt x="6521" y="17187"/>
                </a:lnTo>
                <a:lnTo>
                  <a:pt x="6499" y="17127"/>
                </a:lnTo>
                <a:lnTo>
                  <a:pt x="6458" y="17112"/>
                </a:lnTo>
                <a:close/>
                <a:moveTo>
                  <a:pt x="7127" y="18651"/>
                </a:moveTo>
                <a:lnTo>
                  <a:pt x="7084" y="18673"/>
                </a:lnTo>
                <a:lnTo>
                  <a:pt x="7053" y="18720"/>
                </a:lnTo>
                <a:lnTo>
                  <a:pt x="7011" y="18767"/>
                </a:lnTo>
                <a:lnTo>
                  <a:pt x="6963" y="18789"/>
                </a:lnTo>
                <a:lnTo>
                  <a:pt x="6920" y="18823"/>
                </a:lnTo>
                <a:lnTo>
                  <a:pt x="6883" y="18870"/>
                </a:lnTo>
                <a:lnTo>
                  <a:pt x="6825" y="18886"/>
                </a:lnTo>
                <a:lnTo>
                  <a:pt x="6792" y="18933"/>
                </a:lnTo>
                <a:lnTo>
                  <a:pt x="6760" y="18982"/>
                </a:lnTo>
                <a:lnTo>
                  <a:pt x="6733" y="19057"/>
                </a:lnTo>
                <a:lnTo>
                  <a:pt x="6685" y="19111"/>
                </a:lnTo>
                <a:lnTo>
                  <a:pt x="6649" y="19167"/>
                </a:lnTo>
                <a:lnTo>
                  <a:pt x="6612" y="19242"/>
                </a:lnTo>
                <a:lnTo>
                  <a:pt x="6579" y="19298"/>
                </a:lnTo>
                <a:lnTo>
                  <a:pt x="6547" y="19379"/>
                </a:lnTo>
                <a:lnTo>
                  <a:pt x="6559" y="19463"/>
                </a:lnTo>
                <a:lnTo>
                  <a:pt x="6569" y="19545"/>
                </a:lnTo>
                <a:lnTo>
                  <a:pt x="6559" y="19626"/>
                </a:lnTo>
                <a:lnTo>
                  <a:pt x="6537" y="19710"/>
                </a:lnTo>
                <a:lnTo>
                  <a:pt x="6511" y="19792"/>
                </a:lnTo>
                <a:lnTo>
                  <a:pt x="6506" y="19876"/>
                </a:lnTo>
                <a:lnTo>
                  <a:pt x="6506" y="19964"/>
                </a:lnTo>
                <a:lnTo>
                  <a:pt x="6521" y="20039"/>
                </a:lnTo>
                <a:lnTo>
                  <a:pt x="6542" y="20129"/>
                </a:lnTo>
                <a:lnTo>
                  <a:pt x="6559" y="20219"/>
                </a:lnTo>
                <a:lnTo>
                  <a:pt x="6579" y="20314"/>
                </a:lnTo>
                <a:lnTo>
                  <a:pt x="6586" y="20410"/>
                </a:lnTo>
                <a:lnTo>
                  <a:pt x="6574" y="20520"/>
                </a:lnTo>
                <a:lnTo>
                  <a:pt x="6537" y="20597"/>
                </a:lnTo>
                <a:lnTo>
                  <a:pt x="6479" y="20651"/>
                </a:lnTo>
                <a:lnTo>
                  <a:pt x="6404" y="20685"/>
                </a:lnTo>
                <a:lnTo>
                  <a:pt x="6325" y="20720"/>
                </a:lnTo>
                <a:lnTo>
                  <a:pt x="6255" y="20754"/>
                </a:lnTo>
                <a:lnTo>
                  <a:pt x="6192" y="20823"/>
                </a:lnTo>
                <a:lnTo>
                  <a:pt x="6133" y="20878"/>
                </a:lnTo>
                <a:lnTo>
                  <a:pt x="6054" y="20906"/>
                </a:lnTo>
                <a:lnTo>
                  <a:pt x="6015" y="20816"/>
                </a:lnTo>
                <a:lnTo>
                  <a:pt x="5957" y="20760"/>
                </a:lnTo>
                <a:lnTo>
                  <a:pt x="5877" y="20788"/>
                </a:lnTo>
                <a:lnTo>
                  <a:pt x="5819" y="20685"/>
                </a:lnTo>
                <a:lnTo>
                  <a:pt x="5793" y="20775"/>
                </a:lnTo>
                <a:lnTo>
                  <a:pt x="5749" y="20878"/>
                </a:lnTo>
                <a:lnTo>
                  <a:pt x="5681" y="20816"/>
                </a:lnTo>
                <a:lnTo>
                  <a:pt x="5607" y="20788"/>
                </a:lnTo>
                <a:lnTo>
                  <a:pt x="5532" y="20775"/>
                </a:lnTo>
                <a:lnTo>
                  <a:pt x="5484" y="20672"/>
                </a:lnTo>
                <a:lnTo>
                  <a:pt x="5409" y="20700"/>
                </a:lnTo>
                <a:lnTo>
                  <a:pt x="5341" y="20651"/>
                </a:lnTo>
                <a:lnTo>
                  <a:pt x="5297" y="20541"/>
                </a:lnTo>
                <a:lnTo>
                  <a:pt x="5244" y="20735"/>
                </a:lnTo>
                <a:lnTo>
                  <a:pt x="5169" y="20754"/>
                </a:lnTo>
                <a:lnTo>
                  <a:pt x="5106" y="20692"/>
                </a:lnTo>
                <a:lnTo>
                  <a:pt x="5036" y="20726"/>
                </a:lnTo>
                <a:lnTo>
                  <a:pt x="4957" y="20775"/>
                </a:lnTo>
                <a:lnTo>
                  <a:pt x="4883" y="20810"/>
                </a:lnTo>
                <a:lnTo>
                  <a:pt x="4804" y="20795"/>
                </a:lnTo>
                <a:lnTo>
                  <a:pt x="4777" y="20707"/>
                </a:lnTo>
                <a:lnTo>
                  <a:pt x="4717" y="20631"/>
                </a:lnTo>
                <a:lnTo>
                  <a:pt x="4649" y="20589"/>
                </a:lnTo>
                <a:lnTo>
                  <a:pt x="4574" y="20604"/>
                </a:lnTo>
                <a:lnTo>
                  <a:pt x="4495" y="20589"/>
                </a:lnTo>
                <a:lnTo>
                  <a:pt x="4451" y="20554"/>
                </a:lnTo>
                <a:lnTo>
                  <a:pt x="4473" y="20747"/>
                </a:lnTo>
                <a:lnTo>
                  <a:pt x="4485" y="20844"/>
                </a:lnTo>
                <a:lnTo>
                  <a:pt x="4521" y="20947"/>
                </a:lnTo>
                <a:lnTo>
                  <a:pt x="4596" y="20966"/>
                </a:lnTo>
                <a:lnTo>
                  <a:pt x="4623" y="21063"/>
                </a:lnTo>
                <a:lnTo>
                  <a:pt x="4659" y="21160"/>
                </a:lnTo>
                <a:lnTo>
                  <a:pt x="4628" y="21291"/>
                </a:lnTo>
                <a:lnTo>
                  <a:pt x="4548" y="21235"/>
                </a:lnTo>
                <a:lnTo>
                  <a:pt x="4473" y="21194"/>
                </a:lnTo>
                <a:lnTo>
                  <a:pt x="4383" y="21181"/>
                </a:lnTo>
                <a:lnTo>
                  <a:pt x="4308" y="21235"/>
                </a:lnTo>
                <a:lnTo>
                  <a:pt x="4229" y="21250"/>
                </a:lnTo>
                <a:lnTo>
                  <a:pt x="4159" y="21173"/>
                </a:lnTo>
                <a:lnTo>
                  <a:pt x="4079" y="21138"/>
                </a:lnTo>
                <a:lnTo>
                  <a:pt x="4011" y="21029"/>
                </a:lnTo>
                <a:lnTo>
                  <a:pt x="3946" y="21119"/>
                </a:lnTo>
                <a:lnTo>
                  <a:pt x="3909" y="21022"/>
                </a:lnTo>
                <a:lnTo>
                  <a:pt x="3893" y="20926"/>
                </a:lnTo>
                <a:lnTo>
                  <a:pt x="3851" y="20838"/>
                </a:lnTo>
                <a:lnTo>
                  <a:pt x="3793" y="20932"/>
                </a:lnTo>
                <a:lnTo>
                  <a:pt x="3723" y="20982"/>
                </a:lnTo>
                <a:lnTo>
                  <a:pt x="3648" y="20926"/>
                </a:lnTo>
                <a:lnTo>
                  <a:pt x="3574" y="20966"/>
                </a:lnTo>
                <a:lnTo>
                  <a:pt x="3516" y="21050"/>
                </a:lnTo>
                <a:lnTo>
                  <a:pt x="3436" y="21063"/>
                </a:lnTo>
                <a:lnTo>
                  <a:pt x="3351" y="21057"/>
                </a:lnTo>
                <a:lnTo>
                  <a:pt x="3266" y="21050"/>
                </a:lnTo>
                <a:lnTo>
                  <a:pt x="3186" y="21063"/>
                </a:lnTo>
                <a:lnTo>
                  <a:pt x="3095" y="21029"/>
                </a:lnTo>
                <a:lnTo>
                  <a:pt x="3022" y="21009"/>
                </a:lnTo>
                <a:lnTo>
                  <a:pt x="2942" y="21044"/>
                </a:lnTo>
                <a:lnTo>
                  <a:pt x="2862" y="21050"/>
                </a:lnTo>
                <a:lnTo>
                  <a:pt x="2782" y="21001"/>
                </a:lnTo>
                <a:lnTo>
                  <a:pt x="2696" y="21035"/>
                </a:lnTo>
                <a:lnTo>
                  <a:pt x="2659" y="21016"/>
                </a:lnTo>
                <a:lnTo>
                  <a:pt x="2611" y="21001"/>
                </a:lnTo>
                <a:lnTo>
                  <a:pt x="2543" y="21063"/>
                </a:lnTo>
                <a:lnTo>
                  <a:pt x="2478" y="21119"/>
                </a:lnTo>
                <a:lnTo>
                  <a:pt x="2399" y="21188"/>
                </a:lnTo>
                <a:lnTo>
                  <a:pt x="2319" y="21216"/>
                </a:lnTo>
                <a:lnTo>
                  <a:pt x="2239" y="21222"/>
                </a:lnTo>
                <a:lnTo>
                  <a:pt x="2171" y="21297"/>
                </a:lnTo>
                <a:lnTo>
                  <a:pt x="2079" y="21359"/>
                </a:lnTo>
                <a:lnTo>
                  <a:pt x="2048" y="21256"/>
                </a:lnTo>
                <a:lnTo>
                  <a:pt x="1968" y="21310"/>
                </a:lnTo>
                <a:lnTo>
                  <a:pt x="1951" y="21413"/>
                </a:lnTo>
                <a:lnTo>
                  <a:pt x="1985" y="21600"/>
                </a:lnTo>
                <a:lnTo>
                  <a:pt x="6393" y="21600"/>
                </a:lnTo>
                <a:lnTo>
                  <a:pt x="6511" y="21503"/>
                </a:lnTo>
                <a:lnTo>
                  <a:pt x="6579" y="21435"/>
                </a:lnTo>
                <a:lnTo>
                  <a:pt x="6659" y="21387"/>
                </a:lnTo>
                <a:lnTo>
                  <a:pt x="6750" y="21276"/>
                </a:lnTo>
                <a:lnTo>
                  <a:pt x="6782" y="21181"/>
                </a:lnTo>
                <a:lnTo>
                  <a:pt x="6808" y="21078"/>
                </a:lnTo>
                <a:lnTo>
                  <a:pt x="6888" y="21035"/>
                </a:lnTo>
                <a:lnTo>
                  <a:pt x="6920" y="20947"/>
                </a:lnTo>
                <a:lnTo>
                  <a:pt x="6951" y="20838"/>
                </a:lnTo>
                <a:lnTo>
                  <a:pt x="6963" y="20692"/>
                </a:lnTo>
                <a:lnTo>
                  <a:pt x="6941" y="20597"/>
                </a:lnTo>
                <a:lnTo>
                  <a:pt x="6941" y="20494"/>
                </a:lnTo>
                <a:lnTo>
                  <a:pt x="6920" y="20404"/>
                </a:lnTo>
                <a:lnTo>
                  <a:pt x="6915" y="20185"/>
                </a:lnTo>
                <a:lnTo>
                  <a:pt x="6898" y="20095"/>
                </a:lnTo>
                <a:lnTo>
                  <a:pt x="6866" y="20019"/>
                </a:lnTo>
                <a:lnTo>
                  <a:pt x="6851" y="19936"/>
                </a:lnTo>
                <a:lnTo>
                  <a:pt x="6840" y="19854"/>
                </a:lnTo>
                <a:lnTo>
                  <a:pt x="6813" y="19772"/>
                </a:lnTo>
                <a:lnTo>
                  <a:pt x="6772" y="19704"/>
                </a:lnTo>
                <a:lnTo>
                  <a:pt x="6724" y="19654"/>
                </a:lnTo>
                <a:lnTo>
                  <a:pt x="6692" y="19592"/>
                </a:lnTo>
                <a:lnTo>
                  <a:pt x="6670" y="19504"/>
                </a:lnTo>
                <a:lnTo>
                  <a:pt x="6680" y="19435"/>
                </a:lnTo>
                <a:lnTo>
                  <a:pt x="6719" y="19345"/>
                </a:lnTo>
                <a:lnTo>
                  <a:pt x="6750" y="19291"/>
                </a:lnTo>
                <a:lnTo>
                  <a:pt x="6782" y="19223"/>
                </a:lnTo>
                <a:lnTo>
                  <a:pt x="6840" y="19208"/>
                </a:lnTo>
                <a:lnTo>
                  <a:pt x="6878" y="19167"/>
                </a:lnTo>
                <a:lnTo>
                  <a:pt x="6851" y="19105"/>
                </a:lnTo>
                <a:lnTo>
                  <a:pt x="6845" y="19036"/>
                </a:lnTo>
                <a:lnTo>
                  <a:pt x="6856" y="18967"/>
                </a:lnTo>
                <a:lnTo>
                  <a:pt x="6883" y="18913"/>
                </a:lnTo>
                <a:lnTo>
                  <a:pt x="6925" y="18864"/>
                </a:lnTo>
                <a:lnTo>
                  <a:pt x="6968" y="18830"/>
                </a:lnTo>
                <a:lnTo>
                  <a:pt x="7016" y="18810"/>
                </a:lnTo>
                <a:lnTo>
                  <a:pt x="7058" y="18836"/>
                </a:lnTo>
                <a:lnTo>
                  <a:pt x="7084" y="18802"/>
                </a:lnTo>
                <a:lnTo>
                  <a:pt x="7144" y="18748"/>
                </a:lnTo>
                <a:lnTo>
                  <a:pt x="7164" y="18692"/>
                </a:lnTo>
                <a:lnTo>
                  <a:pt x="7127" y="18651"/>
                </a:lnTo>
                <a:close/>
                <a:moveTo>
                  <a:pt x="18387" y="19001"/>
                </a:moveTo>
                <a:lnTo>
                  <a:pt x="18387" y="19077"/>
                </a:lnTo>
                <a:lnTo>
                  <a:pt x="18372" y="19167"/>
                </a:lnTo>
                <a:lnTo>
                  <a:pt x="18319" y="19180"/>
                </a:lnTo>
                <a:lnTo>
                  <a:pt x="18266" y="19201"/>
                </a:lnTo>
                <a:lnTo>
                  <a:pt x="18196" y="19201"/>
                </a:lnTo>
                <a:lnTo>
                  <a:pt x="18138" y="19208"/>
                </a:lnTo>
                <a:lnTo>
                  <a:pt x="18075" y="19242"/>
                </a:lnTo>
                <a:lnTo>
                  <a:pt x="18021" y="19270"/>
                </a:lnTo>
                <a:lnTo>
                  <a:pt x="17968" y="19257"/>
                </a:lnTo>
                <a:lnTo>
                  <a:pt x="17915" y="19236"/>
                </a:lnTo>
                <a:lnTo>
                  <a:pt x="17867" y="19236"/>
                </a:lnTo>
                <a:lnTo>
                  <a:pt x="17809" y="19263"/>
                </a:lnTo>
                <a:lnTo>
                  <a:pt x="17749" y="19248"/>
                </a:lnTo>
                <a:lnTo>
                  <a:pt x="17696" y="19223"/>
                </a:lnTo>
                <a:lnTo>
                  <a:pt x="17642" y="19236"/>
                </a:lnTo>
                <a:lnTo>
                  <a:pt x="17606" y="19298"/>
                </a:lnTo>
                <a:lnTo>
                  <a:pt x="17558" y="19352"/>
                </a:lnTo>
                <a:lnTo>
                  <a:pt x="17499" y="19373"/>
                </a:lnTo>
                <a:lnTo>
                  <a:pt x="17425" y="19352"/>
                </a:lnTo>
                <a:lnTo>
                  <a:pt x="17356" y="19304"/>
                </a:lnTo>
                <a:lnTo>
                  <a:pt x="17313" y="19257"/>
                </a:lnTo>
                <a:lnTo>
                  <a:pt x="17250" y="19263"/>
                </a:lnTo>
                <a:lnTo>
                  <a:pt x="17212" y="19201"/>
                </a:lnTo>
                <a:lnTo>
                  <a:pt x="17180" y="19145"/>
                </a:lnTo>
                <a:lnTo>
                  <a:pt x="17132" y="19105"/>
                </a:lnTo>
                <a:lnTo>
                  <a:pt x="17091" y="19145"/>
                </a:lnTo>
                <a:lnTo>
                  <a:pt x="17026" y="19154"/>
                </a:lnTo>
                <a:lnTo>
                  <a:pt x="16989" y="19208"/>
                </a:lnTo>
                <a:lnTo>
                  <a:pt x="16936" y="19263"/>
                </a:lnTo>
                <a:lnTo>
                  <a:pt x="16878" y="19291"/>
                </a:lnTo>
                <a:lnTo>
                  <a:pt x="16813" y="19311"/>
                </a:lnTo>
                <a:lnTo>
                  <a:pt x="16760" y="19311"/>
                </a:lnTo>
                <a:lnTo>
                  <a:pt x="16702" y="19304"/>
                </a:lnTo>
                <a:lnTo>
                  <a:pt x="16627" y="19195"/>
                </a:lnTo>
                <a:lnTo>
                  <a:pt x="16590" y="19126"/>
                </a:lnTo>
                <a:lnTo>
                  <a:pt x="16542" y="19077"/>
                </a:lnTo>
                <a:lnTo>
                  <a:pt x="16505" y="19051"/>
                </a:lnTo>
                <a:lnTo>
                  <a:pt x="16431" y="19188"/>
                </a:lnTo>
                <a:lnTo>
                  <a:pt x="16392" y="19242"/>
                </a:lnTo>
                <a:lnTo>
                  <a:pt x="16361" y="19304"/>
                </a:lnTo>
                <a:lnTo>
                  <a:pt x="16324" y="19367"/>
                </a:lnTo>
                <a:lnTo>
                  <a:pt x="16266" y="19339"/>
                </a:lnTo>
                <a:lnTo>
                  <a:pt x="16213" y="19367"/>
                </a:lnTo>
                <a:lnTo>
                  <a:pt x="16148" y="19367"/>
                </a:lnTo>
                <a:lnTo>
                  <a:pt x="16095" y="19394"/>
                </a:lnTo>
                <a:lnTo>
                  <a:pt x="16047" y="19352"/>
                </a:lnTo>
                <a:lnTo>
                  <a:pt x="16000" y="19339"/>
                </a:lnTo>
                <a:lnTo>
                  <a:pt x="15962" y="19360"/>
                </a:lnTo>
                <a:lnTo>
                  <a:pt x="15909" y="19352"/>
                </a:lnTo>
                <a:lnTo>
                  <a:pt x="15851" y="19339"/>
                </a:lnTo>
                <a:lnTo>
                  <a:pt x="15792" y="19367"/>
                </a:lnTo>
                <a:lnTo>
                  <a:pt x="15739" y="19345"/>
                </a:lnTo>
                <a:lnTo>
                  <a:pt x="15691" y="19311"/>
                </a:lnTo>
                <a:lnTo>
                  <a:pt x="15659" y="19223"/>
                </a:lnTo>
                <a:lnTo>
                  <a:pt x="15638" y="19167"/>
                </a:lnTo>
                <a:lnTo>
                  <a:pt x="15611" y="19298"/>
                </a:lnTo>
                <a:lnTo>
                  <a:pt x="15568" y="19345"/>
                </a:lnTo>
                <a:lnTo>
                  <a:pt x="15505" y="19339"/>
                </a:lnTo>
                <a:lnTo>
                  <a:pt x="15447" y="19360"/>
                </a:lnTo>
                <a:lnTo>
                  <a:pt x="15393" y="19379"/>
                </a:lnTo>
                <a:lnTo>
                  <a:pt x="15335" y="19360"/>
                </a:lnTo>
                <a:lnTo>
                  <a:pt x="15292" y="19386"/>
                </a:lnTo>
                <a:lnTo>
                  <a:pt x="15260" y="19429"/>
                </a:lnTo>
                <a:lnTo>
                  <a:pt x="15229" y="19489"/>
                </a:lnTo>
                <a:lnTo>
                  <a:pt x="15181" y="19532"/>
                </a:lnTo>
                <a:lnTo>
                  <a:pt x="15122" y="19579"/>
                </a:lnTo>
                <a:lnTo>
                  <a:pt x="15079" y="19661"/>
                </a:lnTo>
                <a:lnTo>
                  <a:pt x="15063" y="19738"/>
                </a:lnTo>
                <a:lnTo>
                  <a:pt x="15036" y="19820"/>
                </a:lnTo>
                <a:lnTo>
                  <a:pt x="14978" y="19854"/>
                </a:lnTo>
                <a:lnTo>
                  <a:pt x="14920" y="19882"/>
                </a:lnTo>
                <a:lnTo>
                  <a:pt x="14850" y="19888"/>
                </a:lnTo>
                <a:lnTo>
                  <a:pt x="14813" y="19910"/>
                </a:lnTo>
                <a:lnTo>
                  <a:pt x="14787" y="20019"/>
                </a:lnTo>
                <a:lnTo>
                  <a:pt x="14770" y="20095"/>
                </a:lnTo>
                <a:lnTo>
                  <a:pt x="14734" y="20163"/>
                </a:lnTo>
                <a:lnTo>
                  <a:pt x="14702" y="20238"/>
                </a:lnTo>
                <a:lnTo>
                  <a:pt x="14680" y="20329"/>
                </a:lnTo>
                <a:lnTo>
                  <a:pt x="14649" y="20425"/>
                </a:lnTo>
                <a:lnTo>
                  <a:pt x="14584" y="20466"/>
                </a:lnTo>
                <a:lnTo>
                  <a:pt x="14516" y="20438"/>
                </a:lnTo>
                <a:lnTo>
                  <a:pt x="14468" y="20363"/>
                </a:lnTo>
                <a:lnTo>
                  <a:pt x="14499" y="20266"/>
                </a:lnTo>
                <a:lnTo>
                  <a:pt x="14526" y="20176"/>
                </a:lnTo>
                <a:lnTo>
                  <a:pt x="14537" y="20088"/>
                </a:lnTo>
                <a:lnTo>
                  <a:pt x="14468" y="20095"/>
                </a:lnTo>
                <a:lnTo>
                  <a:pt x="14463" y="20004"/>
                </a:lnTo>
                <a:lnTo>
                  <a:pt x="14511" y="19923"/>
                </a:lnTo>
                <a:lnTo>
                  <a:pt x="14564" y="19867"/>
                </a:lnTo>
                <a:lnTo>
                  <a:pt x="14569" y="19772"/>
                </a:lnTo>
                <a:lnTo>
                  <a:pt x="14574" y="19717"/>
                </a:lnTo>
                <a:lnTo>
                  <a:pt x="14526" y="19504"/>
                </a:lnTo>
                <a:lnTo>
                  <a:pt x="14468" y="19504"/>
                </a:lnTo>
                <a:lnTo>
                  <a:pt x="14409" y="19489"/>
                </a:lnTo>
                <a:lnTo>
                  <a:pt x="14356" y="19463"/>
                </a:lnTo>
                <a:lnTo>
                  <a:pt x="14298" y="19442"/>
                </a:lnTo>
                <a:lnTo>
                  <a:pt x="14245" y="19401"/>
                </a:lnTo>
                <a:lnTo>
                  <a:pt x="14192" y="19476"/>
                </a:lnTo>
                <a:lnTo>
                  <a:pt x="14143" y="19517"/>
                </a:lnTo>
                <a:lnTo>
                  <a:pt x="14090" y="19504"/>
                </a:lnTo>
                <a:lnTo>
                  <a:pt x="14042" y="19448"/>
                </a:lnTo>
                <a:lnTo>
                  <a:pt x="14006" y="19401"/>
                </a:lnTo>
                <a:lnTo>
                  <a:pt x="13931" y="19373"/>
                </a:lnTo>
                <a:lnTo>
                  <a:pt x="13899" y="19326"/>
                </a:lnTo>
                <a:lnTo>
                  <a:pt x="13846" y="19257"/>
                </a:lnTo>
                <a:lnTo>
                  <a:pt x="13839" y="19173"/>
                </a:lnTo>
                <a:lnTo>
                  <a:pt x="13793" y="19126"/>
                </a:lnTo>
                <a:lnTo>
                  <a:pt x="13740" y="19105"/>
                </a:lnTo>
                <a:lnTo>
                  <a:pt x="13686" y="19098"/>
                </a:lnTo>
                <a:lnTo>
                  <a:pt x="13633" y="19111"/>
                </a:lnTo>
                <a:lnTo>
                  <a:pt x="13573" y="19139"/>
                </a:lnTo>
                <a:lnTo>
                  <a:pt x="13527" y="19173"/>
                </a:lnTo>
                <a:lnTo>
                  <a:pt x="13479" y="19229"/>
                </a:lnTo>
                <a:lnTo>
                  <a:pt x="13467" y="19298"/>
                </a:lnTo>
                <a:lnTo>
                  <a:pt x="13420" y="19339"/>
                </a:lnTo>
                <a:lnTo>
                  <a:pt x="13361" y="19339"/>
                </a:lnTo>
                <a:lnTo>
                  <a:pt x="13324" y="19386"/>
                </a:lnTo>
                <a:lnTo>
                  <a:pt x="13271" y="19463"/>
                </a:lnTo>
                <a:lnTo>
                  <a:pt x="13218" y="19435"/>
                </a:lnTo>
                <a:lnTo>
                  <a:pt x="13174" y="19476"/>
                </a:lnTo>
                <a:lnTo>
                  <a:pt x="13121" y="19523"/>
                </a:lnTo>
                <a:lnTo>
                  <a:pt x="13080" y="19573"/>
                </a:lnTo>
                <a:lnTo>
                  <a:pt x="13010" y="19607"/>
                </a:lnTo>
                <a:lnTo>
                  <a:pt x="12952" y="19641"/>
                </a:lnTo>
                <a:lnTo>
                  <a:pt x="12894" y="19710"/>
                </a:lnTo>
                <a:lnTo>
                  <a:pt x="12840" y="19745"/>
                </a:lnTo>
                <a:lnTo>
                  <a:pt x="12819" y="19833"/>
                </a:lnTo>
                <a:lnTo>
                  <a:pt x="12761" y="19888"/>
                </a:lnTo>
                <a:lnTo>
                  <a:pt x="12717" y="19833"/>
                </a:lnTo>
                <a:lnTo>
                  <a:pt x="12676" y="19757"/>
                </a:lnTo>
                <a:lnTo>
                  <a:pt x="12616" y="19772"/>
                </a:lnTo>
                <a:lnTo>
                  <a:pt x="12563" y="19723"/>
                </a:lnTo>
                <a:lnTo>
                  <a:pt x="12543" y="19648"/>
                </a:lnTo>
                <a:lnTo>
                  <a:pt x="12478" y="19620"/>
                </a:lnTo>
                <a:lnTo>
                  <a:pt x="12446" y="19689"/>
                </a:lnTo>
                <a:lnTo>
                  <a:pt x="12415" y="19807"/>
                </a:lnTo>
                <a:lnTo>
                  <a:pt x="12372" y="19860"/>
                </a:lnTo>
                <a:lnTo>
                  <a:pt x="12313" y="19882"/>
                </a:lnTo>
                <a:lnTo>
                  <a:pt x="12255" y="19923"/>
                </a:lnTo>
                <a:lnTo>
                  <a:pt x="12207" y="19985"/>
                </a:lnTo>
                <a:lnTo>
                  <a:pt x="12144" y="20013"/>
                </a:lnTo>
                <a:lnTo>
                  <a:pt x="12084" y="20039"/>
                </a:lnTo>
                <a:lnTo>
                  <a:pt x="12021" y="20047"/>
                </a:lnTo>
                <a:lnTo>
                  <a:pt x="11951" y="20047"/>
                </a:lnTo>
                <a:lnTo>
                  <a:pt x="11888" y="20054"/>
                </a:lnTo>
                <a:lnTo>
                  <a:pt x="11818" y="20095"/>
                </a:lnTo>
                <a:lnTo>
                  <a:pt x="11782" y="20026"/>
                </a:lnTo>
                <a:lnTo>
                  <a:pt x="11755" y="19951"/>
                </a:lnTo>
                <a:lnTo>
                  <a:pt x="11692" y="19936"/>
                </a:lnTo>
                <a:lnTo>
                  <a:pt x="11627" y="19916"/>
                </a:lnTo>
                <a:lnTo>
                  <a:pt x="11569" y="19910"/>
                </a:lnTo>
                <a:lnTo>
                  <a:pt x="11499" y="19916"/>
                </a:lnTo>
                <a:lnTo>
                  <a:pt x="11436" y="19944"/>
                </a:lnTo>
                <a:lnTo>
                  <a:pt x="11388" y="20026"/>
                </a:lnTo>
                <a:lnTo>
                  <a:pt x="11366" y="19944"/>
                </a:lnTo>
                <a:lnTo>
                  <a:pt x="11286" y="19929"/>
                </a:lnTo>
                <a:lnTo>
                  <a:pt x="11228" y="19991"/>
                </a:lnTo>
                <a:lnTo>
                  <a:pt x="11201" y="20082"/>
                </a:lnTo>
                <a:lnTo>
                  <a:pt x="11138" y="20122"/>
                </a:lnTo>
                <a:lnTo>
                  <a:pt x="11100" y="20047"/>
                </a:lnTo>
                <a:lnTo>
                  <a:pt x="11058" y="19936"/>
                </a:lnTo>
                <a:lnTo>
                  <a:pt x="11000" y="19970"/>
                </a:lnTo>
                <a:lnTo>
                  <a:pt x="10957" y="19916"/>
                </a:lnTo>
                <a:lnTo>
                  <a:pt x="10921" y="19991"/>
                </a:lnTo>
                <a:lnTo>
                  <a:pt x="10872" y="20039"/>
                </a:lnTo>
                <a:lnTo>
                  <a:pt x="10802" y="20073"/>
                </a:lnTo>
                <a:lnTo>
                  <a:pt x="10744" y="20129"/>
                </a:lnTo>
                <a:lnTo>
                  <a:pt x="10681" y="20163"/>
                </a:lnTo>
                <a:lnTo>
                  <a:pt x="10616" y="20191"/>
                </a:lnTo>
                <a:lnTo>
                  <a:pt x="10553" y="20232"/>
                </a:lnTo>
                <a:lnTo>
                  <a:pt x="10488" y="20314"/>
                </a:lnTo>
                <a:lnTo>
                  <a:pt x="10468" y="20219"/>
                </a:lnTo>
                <a:lnTo>
                  <a:pt x="10399" y="20204"/>
                </a:lnTo>
                <a:lnTo>
                  <a:pt x="10324" y="20232"/>
                </a:lnTo>
                <a:lnTo>
                  <a:pt x="10249" y="20273"/>
                </a:lnTo>
                <a:lnTo>
                  <a:pt x="10181" y="20260"/>
                </a:lnTo>
                <a:lnTo>
                  <a:pt x="10164" y="20170"/>
                </a:lnTo>
                <a:lnTo>
                  <a:pt x="10101" y="20150"/>
                </a:lnTo>
                <a:lnTo>
                  <a:pt x="10074" y="20238"/>
                </a:lnTo>
                <a:lnTo>
                  <a:pt x="10069" y="20329"/>
                </a:lnTo>
                <a:lnTo>
                  <a:pt x="10000" y="20314"/>
                </a:lnTo>
                <a:lnTo>
                  <a:pt x="9973" y="20238"/>
                </a:lnTo>
                <a:lnTo>
                  <a:pt x="9903" y="20226"/>
                </a:lnTo>
                <a:lnTo>
                  <a:pt x="9862" y="20288"/>
                </a:lnTo>
                <a:lnTo>
                  <a:pt x="9835" y="20404"/>
                </a:lnTo>
                <a:lnTo>
                  <a:pt x="9787" y="20500"/>
                </a:lnTo>
                <a:lnTo>
                  <a:pt x="9729" y="20576"/>
                </a:lnTo>
                <a:lnTo>
                  <a:pt x="9664" y="20638"/>
                </a:lnTo>
                <a:lnTo>
                  <a:pt x="9601" y="20685"/>
                </a:lnTo>
                <a:lnTo>
                  <a:pt x="9564" y="20769"/>
                </a:lnTo>
                <a:lnTo>
                  <a:pt x="9543" y="20878"/>
                </a:lnTo>
                <a:lnTo>
                  <a:pt x="9606" y="20947"/>
                </a:lnTo>
                <a:lnTo>
                  <a:pt x="9591" y="21057"/>
                </a:lnTo>
                <a:lnTo>
                  <a:pt x="9531" y="21138"/>
                </a:lnTo>
                <a:lnTo>
                  <a:pt x="9484" y="21235"/>
                </a:lnTo>
                <a:lnTo>
                  <a:pt x="9398" y="21325"/>
                </a:lnTo>
                <a:lnTo>
                  <a:pt x="9335" y="21400"/>
                </a:lnTo>
                <a:lnTo>
                  <a:pt x="9265" y="21469"/>
                </a:lnTo>
                <a:lnTo>
                  <a:pt x="9192" y="21531"/>
                </a:lnTo>
                <a:lnTo>
                  <a:pt x="9105" y="21579"/>
                </a:lnTo>
                <a:lnTo>
                  <a:pt x="8979" y="21600"/>
                </a:lnTo>
                <a:lnTo>
                  <a:pt x="20048" y="21600"/>
                </a:lnTo>
                <a:lnTo>
                  <a:pt x="20069" y="21463"/>
                </a:lnTo>
                <a:lnTo>
                  <a:pt x="20089" y="21332"/>
                </a:lnTo>
                <a:lnTo>
                  <a:pt x="20132" y="21241"/>
                </a:lnTo>
                <a:lnTo>
                  <a:pt x="20176" y="21132"/>
                </a:lnTo>
                <a:lnTo>
                  <a:pt x="20195" y="21022"/>
                </a:lnTo>
                <a:lnTo>
                  <a:pt x="20275" y="20960"/>
                </a:lnTo>
                <a:lnTo>
                  <a:pt x="20308" y="20863"/>
                </a:lnTo>
                <a:lnTo>
                  <a:pt x="20382" y="20823"/>
                </a:lnTo>
                <a:lnTo>
                  <a:pt x="20415" y="20713"/>
                </a:lnTo>
                <a:lnTo>
                  <a:pt x="20435" y="20623"/>
                </a:lnTo>
                <a:lnTo>
                  <a:pt x="20456" y="20507"/>
                </a:lnTo>
                <a:lnTo>
                  <a:pt x="20488" y="20425"/>
                </a:lnTo>
                <a:lnTo>
                  <a:pt x="20500" y="20329"/>
                </a:lnTo>
                <a:lnTo>
                  <a:pt x="20456" y="20260"/>
                </a:lnTo>
                <a:lnTo>
                  <a:pt x="20393" y="20211"/>
                </a:lnTo>
                <a:lnTo>
                  <a:pt x="20335" y="20157"/>
                </a:lnTo>
                <a:lnTo>
                  <a:pt x="20270" y="20122"/>
                </a:lnTo>
                <a:lnTo>
                  <a:pt x="20202" y="20107"/>
                </a:lnTo>
                <a:lnTo>
                  <a:pt x="20132" y="20107"/>
                </a:lnTo>
                <a:lnTo>
                  <a:pt x="20069" y="20095"/>
                </a:lnTo>
                <a:lnTo>
                  <a:pt x="19999" y="20101"/>
                </a:lnTo>
                <a:lnTo>
                  <a:pt x="19936" y="20067"/>
                </a:lnTo>
                <a:lnTo>
                  <a:pt x="19888" y="19985"/>
                </a:lnTo>
                <a:lnTo>
                  <a:pt x="19823" y="19936"/>
                </a:lnTo>
                <a:lnTo>
                  <a:pt x="19797" y="19848"/>
                </a:lnTo>
                <a:lnTo>
                  <a:pt x="19728" y="19826"/>
                </a:lnTo>
                <a:lnTo>
                  <a:pt x="19659" y="19807"/>
                </a:lnTo>
                <a:lnTo>
                  <a:pt x="19605" y="19751"/>
                </a:lnTo>
                <a:lnTo>
                  <a:pt x="19564" y="19689"/>
                </a:lnTo>
                <a:lnTo>
                  <a:pt x="19511" y="19626"/>
                </a:lnTo>
                <a:lnTo>
                  <a:pt x="19472" y="19695"/>
                </a:lnTo>
                <a:lnTo>
                  <a:pt x="19404" y="19695"/>
                </a:lnTo>
                <a:lnTo>
                  <a:pt x="19344" y="19661"/>
                </a:lnTo>
                <a:lnTo>
                  <a:pt x="19265" y="19626"/>
                </a:lnTo>
                <a:lnTo>
                  <a:pt x="19192" y="19592"/>
                </a:lnTo>
                <a:lnTo>
                  <a:pt x="19127" y="19545"/>
                </a:lnTo>
                <a:lnTo>
                  <a:pt x="19064" y="19498"/>
                </a:lnTo>
                <a:lnTo>
                  <a:pt x="19025" y="19435"/>
                </a:lnTo>
                <a:lnTo>
                  <a:pt x="19037" y="19367"/>
                </a:lnTo>
                <a:lnTo>
                  <a:pt x="18994" y="19304"/>
                </a:lnTo>
                <a:lnTo>
                  <a:pt x="18931" y="19291"/>
                </a:lnTo>
                <a:lnTo>
                  <a:pt x="18856" y="19276"/>
                </a:lnTo>
                <a:lnTo>
                  <a:pt x="18798" y="19283"/>
                </a:lnTo>
                <a:lnTo>
                  <a:pt x="18723" y="19283"/>
                </a:lnTo>
                <a:lnTo>
                  <a:pt x="18670" y="19298"/>
                </a:lnTo>
                <a:lnTo>
                  <a:pt x="18595" y="19298"/>
                </a:lnTo>
                <a:lnTo>
                  <a:pt x="18527" y="19311"/>
                </a:lnTo>
                <a:lnTo>
                  <a:pt x="18478" y="19276"/>
                </a:lnTo>
                <a:lnTo>
                  <a:pt x="18452" y="19214"/>
                </a:lnTo>
                <a:lnTo>
                  <a:pt x="18435" y="19139"/>
                </a:lnTo>
                <a:lnTo>
                  <a:pt x="18425" y="19051"/>
                </a:lnTo>
                <a:lnTo>
                  <a:pt x="18387" y="19001"/>
                </a:lnTo>
                <a:close/>
                <a:moveTo>
                  <a:pt x="6404" y="19695"/>
                </a:moveTo>
                <a:lnTo>
                  <a:pt x="6351" y="19729"/>
                </a:lnTo>
                <a:lnTo>
                  <a:pt x="6320" y="19826"/>
                </a:lnTo>
                <a:lnTo>
                  <a:pt x="6320" y="20004"/>
                </a:lnTo>
                <a:lnTo>
                  <a:pt x="6313" y="20088"/>
                </a:lnTo>
                <a:lnTo>
                  <a:pt x="6298" y="20204"/>
                </a:lnTo>
                <a:lnTo>
                  <a:pt x="6228" y="20198"/>
                </a:lnTo>
                <a:lnTo>
                  <a:pt x="6192" y="20226"/>
                </a:lnTo>
                <a:lnTo>
                  <a:pt x="6127" y="20322"/>
                </a:lnTo>
                <a:lnTo>
                  <a:pt x="6127" y="20417"/>
                </a:lnTo>
                <a:lnTo>
                  <a:pt x="6175" y="20494"/>
                </a:lnTo>
                <a:lnTo>
                  <a:pt x="6240" y="20460"/>
                </a:lnTo>
                <a:lnTo>
                  <a:pt x="6308" y="20425"/>
                </a:lnTo>
                <a:lnTo>
                  <a:pt x="6276" y="20520"/>
                </a:lnTo>
                <a:lnTo>
                  <a:pt x="6356" y="20528"/>
                </a:lnTo>
                <a:lnTo>
                  <a:pt x="6419" y="20473"/>
                </a:lnTo>
                <a:lnTo>
                  <a:pt x="6489" y="20445"/>
                </a:lnTo>
                <a:lnTo>
                  <a:pt x="6506" y="20348"/>
                </a:lnTo>
                <a:lnTo>
                  <a:pt x="6516" y="20260"/>
                </a:lnTo>
                <a:lnTo>
                  <a:pt x="6511" y="20150"/>
                </a:lnTo>
                <a:lnTo>
                  <a:pt x="6494" y="20047"/>
                </a:lnTo>
                <a:lnTo>
                  <a:pt x="6473" y="19951"/>
                </a:lnTo>
                <a:lnTo>
                  <a:pt x="6446" y="19854"/>
                </a:lnTo>
                <a:lnTo>
                  <a:pt x="6436" y="19772"/>
                </a:lnTo>
                <a:lnTo>
                  <a:pt x="6404" y="19695"/>
                </a:lnTo>
                <a:close/>
                <a:moveTo>
                  <a:pt x="4569" y="20335"/>
                </a:moveTo>
                <a:lnTo>
                  <a:pt x="4531" y="20376"/>
                </a:lnTo>
                <a:lnTo>
                  <a:pt x="4564" y="20473"/>
                </a:lnTo>
                <a:lnTo>
                  <a:pt x="4623" y="20520"/>
                </a:lnTo>
                <a:lnTo>
                  <a:pt x="4702" y="20507"/>
                </a:lnTo>
                <a:lnTo>
                  <a:pt x="4770" y="20520"/>
                </a:lnTo>
                <a:lnTo>
                  <a:pt x="4845" y="20507"/>
                </a:lnTo>
                <a:lnTo>
                  <a:pt x="4888" y="20528"/>
                </a:lnTo>
                <a:lnTo>
                  <a:pt x="4857" y="20391"/>
                </a:lnTo>
                <a:lnTo>
                  <a:pt x="4792" y="20417"/>
                </a:lnTo>
                <a:lnTo>
                  <a:pt x="4729" y="20382"/>
                </a:lnTo>
                <a:lnTo>
                  <a:pt x="4644" y="20363"/>
                </a:lnTo>
                <a:lnTo>
                  <a:pt x="4569" y="20335"/>
                </a:lnTo>
                <a:close/>
                <a:moveTo>
                  <a:pt x="3117" y="20713"/>
                </a:moveTo>
                <a:lnTo>
                  <a:pt x="3075" y="20769"/>
                </a:lnTo>
                <a:lnTo>
                  <a:pt x="3155" y="20844"/>
                </a:lnTo>
                <a:lnTo>
                  <a:pt x="3228" y="20872"/>
                </a:lnTo>
                <a:lnTo>
                  <a:pt x="3266" y="20885"/>
                </a:lnTo>
                <a:lnTo>
                  <a:pt x="3175" y="20775"/>
                </a:lnTo>
                <a:lnTo>
                  <a:pt x="3117" y="20713"/>
                </a:lnTo>
                <a:close/>
                <a:moveTo>
                  <a:pt x="3361" y="20735"/>
                </a:moveTo>
                <a:lnTo>
                  <a:pt x="3346" y="20823"/>
                </a:lnTo>
                <a:lnTo>
                  <a:pt x="3404" y="20919"/>
                </a:lnTo>
                <a:lnTo>
                  <a:pt x="3484" y="20941"/>
                </a:lnTo>
                <a:lnTo>
                  <a:pt x="3542" y="20872"/>
                </a:lnTo>
                <a:lnTo>
                  <a:pt x="3574" y="20775"/>
                </a:lnTo>
                <a:lnTo>
                  <a:pt x="3506" y="20823"/>
                </a:lnTo>
                <a:lnTo>
                  <a:pt x="3431" y="20782"/>
                </a:lnTo>
                <a:lnTo>
                  <a:pt x="3361" y="20735"/>
                </a:lnTo>
                <a:close/>
              </a:path>
            </a:pathLst>
          </a:custGeom>
          <a:solidFill>
            <a:schemeClr val="accent1">
              <a:alpha val="7044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grpSp>
        <p:nvGrpSpPr>
          <p:cNvPr id="538" name="角丸四角形"/>
          <p:cNvGrpSpPr/>
          <p:nvPr/>
        </p:nvGrpSpPr>
        <p:grpSpPr>
          <a:xfrm>
            <a:off x="9356545" y="69914"/>
            <a:ext cx="2791560" cy="2468289"/>
            <a:chOff x="0" y="0"/>
            <a:chExt cx="5583117" cy="4936577"/>
          </a:xfrm>
        </p:grpSpPr>
        <p:sp>
          <p:nvSpPr>
            <p:cNvPr id="537" name="角丸四角形"/>
            <p:cNvSpPr/>
            <p:nvPr/>
          </p:nvSpPr>
          <p:spPr>
            <a:xfrm>
              <a:off x="50800" y="50800"/>
              <a:ext cx="5481518" cy="4834978"/>
            </a:xfrm>
            <a:prstGeom prst="roundRect">
              <a:avLst>
                <a:gd name="adj" fmla="val 3940"/>
              </a:avLst>
            </a:prstGeom>
            <a:solidFill>
              <a:srgbClr val="FFF5E3"/>
            </a:solidFill>
            <a:ln>
              <a:noFill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sz="1600"/>
            </a:p>
          </p:txBody>
        </p:sp>
        <p:pic>
          <p:nvPicPr>
            <p:cNvPr id="536" name="角丸四角形 角丸四角形" descr="角丸四角形 角丸四角形"/>
            <p:cNvPicPr>
              <a:picLocks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83118" cy="4936578"/>
            </a:xfrm>
            <a:prstGeom prst="rect">
              <a:avLst/>
            </a:prstGeom>
            <a:effectLst/>
          </p:spPr>
        </p:pic>
      </p:grpSp>
      <p:sp>
        <p:nvSpPr>
          <p:cNvPr id="539" name="INTT Group"/>
          <p:cNvSpPr txBox="1">
            <a:spLocks noGrp="1"/>
          </p:cNvSpPr>
          <p:nvPr>
            <p:ph type="title"/>
          </p:nvPr>
        </p:nvSpPr>
        <p:spPr>
          <a:xfrm>
            <a:off x="268503" y="-13667"/>
            <a:ext cx="7162426" cy="825628"/>
          </a:xfrm>
          <a:prstGeom prst="rect">
            <a:avLst/>
          </a:prstGeom>
          <a:solidFill>
            <a:srgbClr val="FFF5E3"/>
          </a:solidFill>
        </p:spPr>
        <p:txBody>
          <a:bodyPr/>
          <a:lstStyle/>
          <a:p>
            <a:r>
              <a:rPr dirty="0"/>
              <a:t>       INTT Group</a:t>
            </a:r>
          </a:p>
        </p:txBody>
      </p:sp>
      <p:sp>
        <p:nvSpPr>
          <p:cNvPr id="540" name="Nara Women’s Univ.…"/>
          <p:cNvSpPr txBox="1"/>
          <p:nvPr/>
        </p:nvSpPr>
        <p:spPr>
          <a:xfrm>
            <a:off x="9342084" y="4162691"/>
            <a:ext cx="2753301" cy="1066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norm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Nara Women’s Univ.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Takashi Hachiya,</a:t>
            </a:r>
            <a:br>
              <a:rPr sz="1250"/>
            </a:br>
            <a:r>
              <a:rPr sz="1250"/>
              <a:t>Maya Shimomura, Miu Morita,</a:t>
            </a:r>
            <a:br>
              <a:rPr sz="1250"/>
            </a:br>
            <a:r>
              <a:rPr sz="1250"/>
              <a:t>Mika Shibata, Runa Takahama,</a:t>
            </a:r>
            <a:br>
              <a:rPr sz="1250"/>
            </a:br>
            <a:r>
              <a:rPr sz="1250"/>
              <a:t>Yumika Namimoto, </a:t>
            </a:r>
            <a:r>
              <a:rPr sz="1250">
                <a:solidFill>
                  <a:schemeClr val="accent5"/>
                </a:solidFill>
              </a:rPr>
              <a:t>Yuka Sugiyama</a:t>
            </a:r>
          </a:p>
        </p:txBody>
      </p:sp>
      <p:sp>
        <p:nvSpPr>
          <p:cNvPr id="541" name="線"/>
          <p:cNvSpPr/>
          <p:nvPr/>
        </p:nvSpPr>
        <p:spPr>
          <a:xfrm rot="10800000">
            <a:off x="1229801" y="3377176"/>
            <a:ext cx="1670116" cy="48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25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42" name="RIKEN, RBRC…"/>
          <p:cNvSpPr txBox="1"/>
          <p:nvPr/>
        </p:nvSpPr>
        <p:spPr>
          <a:xfrm>
            <a:off x="8838666" y="3253255"/>
            <a:ext cx="1192635" cy="719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RIKEN, RBRC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Yasuyuki Akiba, </a:t>
            </a:r>
            <a:br>
              <a:rPr sz="1250"/>
            </a:br>
            <a:r>
              <a:rPr sz="1250"/>
              <a:t>Itaru Nakagawa,</a:t>
            </a:r>
            <a:br>
              <a:rPr sz="1250"/>
            </a:br>
            <a:r>
              <a:rPr sz="1250"/>
              <a:t>Genki Nukazuka</a:t>
            </a:r>
          </a:p>
        </p:txBody>
      </p:sp>
      <p:sp>
        <p:nvSpPr>
          <p:cNvPr id="543" name="Rikkyo Univ.…"/>
          <p:cNvSpPr txBox="1"/>
          <p:nvPr/>
        </p:nvSpPr>
        <p:spPr>
          <a:xfrm>
            <a:off x="6106240" y="2498491"/>
            <a:ext cx="1338508" cy="719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Rikkyo Univ.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Hikaru Imai,</a:t>
            </a:r>
            <a:br>
              <a:rPr sz="1250"/>
            </a:br>
            <a:r>
              <a:rPr sz="1250">
                <a:solidFill>
                  <a:schemeClr val="accent5"/>
                </a:solidFill>
              </a:rPr>
              <a:t>Genta Nakano,</a:t>
            </a:r>
            <a:br>
              <a:rPr sz="1250">
                <a:solidFill>
                  <a:schemeClr val="accent5"/>
                </a:solidFill>
              </a:rPr>
            </a:br>
            <a:r>
              <a:rPr sz="1250">
                <a:solidFill>
                  <a:schemeClr val="accent5"/>
                </a:solidFill>
              </a:rPr>
              <a:t>Yusuke Nakamura</a:t>
            </a:r>
          </a:p>
        </p:txBody>
      </p:sp>
      <p:sp>
        <p:nvSpPr>
          <p:cNvPr id="544" name="TIRI…"/>
          <p:cNvSpPr txBox="1"/>
          <p:nvPr/>
        </p:nvSpPr>
        <p:spPr>
          <a:xfrm>
            <a:off x="5795810" y="1908153"/>
            <a:ext cx="1099661" cy="411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TIRI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Takashi Kondo</a:t>
            </a:r>
          </a:p>
        </p:txBody>
      </p:sp>
      <p:sp>
        <p:nvSpPr>
          <p:cNvPr id="545" name="JAEA…"/>
          <p:cNvSpPr txBox="1"/>
          <p:nvPr/>
        </p:nvSpPr>
        <p:spPr>
          <a:xfrm>
            <a:off x="9100254" y="2529469"/>
            <a:ext cx="1340111" cy="411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JAEA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Shoichi Hasegawa</a:t>
            </a:r>
          </a:p>
        </p:txBody>
      </p:sp>
      <p:sp>
        <p:nvSpPr>
          <p:cNvPr id="546" name="線"/>
          <p:cNvSpPr/>
          <p:nvPr/>
        </p:nvSpPr>
        <p:spPr>
          <a:xfrm>
            <a:off x="8313801" y="2931714"/>
            <a:ext cx="2127316" cy="80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13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47" name="線"/>
          <p:cNvSpPr/>
          <p:nvPr/>
        </p:nvSpPr>
        <p:spPr>
          <a:xfrm rot="10800000" flipH="1">
            <a:off x="12297215" y="-689304"/>
            <a:ext cx="781116" cy="48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3362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48" name="線"/>
          <p:cNvSpPr/>
          <p:nvPr/>
        </p:nvSpPr>
        <p:spPr>
          <a:xfrm rot="10800000">
            <a:off x="4888914" y="4092263"/>
            <a:ext cx="2940116" cy="673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495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49" name="線"/>
          <p:cNvSpPr/>
          <p:nvPr/>
        </p:nvSpPr>
        <p:spPr>
          <a:xfrm flipH="1">
            <a:off x="6049972" y="3208401"/>
            <a:ext cx="2178116" cy="546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422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50" name="線"/>
          <p:cNvSpPr/>
          <p:nvPr/>
        </p:nvSpPr>
        <p:spPr>
          <a:xfrm>
            <a:off x="2973469" y="3255579"/>
            <a:ext cx="2813116" cy="419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223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51" name="線"/>
          <p:cNvSpPr/>
          <p:nvPr/>
        </p:nvSpPr>
        <p:spPr>
          <a:xfrm flipH="1">
            <a:off x="5802322" y="2300351"/>
            <a:ext cx="2495616" cy="143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426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52" name="線"/>
          <p:cNvSpPr/>
          <p:nvPr/>
        </p:nvSpPr>
        <p:spPr>
          <a:xfrm rot="10800000" flipH="1">
            <a:off x="8313801" y="3773590"/>
            <a:ext cx="1797116" cy="229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755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53" name="National Central Univ.…"/>
          <p:cNvSpPr txBox="1"/>
          <p:nvPr/>
        </p:nvSpPr>
        <p:spPr>
          <a:xfrm>
            <a:off x="4849192" y="4187175"/>
            <a:ext cx="2261838" cy="56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National Central Univ.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Chia-Ming Kuo, Kai-Yu Cheng,</a:t>
            </a:r>
            <a:br>
              <a:rPr sz="1250"/>
            </a:br>
            <a:r>
              <a:rPr sz="1250"/>
              <a:t>Cheng-Wei Shih, Wei-Che Tang</a:t>
            </a:r>
          </a:p>
        </p:txBody>
      </p:sp>
      <p:sp>
        <p:nvSpPr>
          <p:cNvPr id="554" name="National Taiwan Univ.…"/>
          <p:cNvSpPr txBox="1"/>
          <p:nvPr/>
        </p:nvSpPr>
        <p:spPr>
          <a:xfrm>
            <a:off x="5540483" y="3409389"/>
            <a:ext cx="2468626" cy="56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National Taiwan Univ.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Rong-Shyang Lu, Lian-Sheng Tsai,</a:t>
            </a:r>
            <a:br>
              <a:rPr sz="1250"/>
            </a:br>
            <a:r>
              <a:rPr sz="1250"/>
              <a:t>Jenny Huang, Ou-Wei Cheng</a:t>
            </a:r>
          </a:p>
        </p:txBody>
      </p:sp>
      <p:sp>
        <p:nvSpPr>
          <p:cNvPr id="555" name="線"/>
          <p:cNvSpPr/>
          <p:nvPr/>
        </p:nvSpPr>
        <p:spPr>
          <a:xfrm flipH="1">
            <a:off x="5564548" y="3950142"/>
            <a:ext cx="2260666" cy="121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159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556" name="BNL…"/>
          <p:cNvSpPr txBox="1"/>
          <p:nvPr/>
        </p:nvSpPr>
        <p:spPr>
          <a:xfrm>
            <a:off x="3379379" y="2279214"/>
            <a:ext cx="2229778" cy="95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BNL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Rachid Nouicer, Dan Cacace,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Connor Miraval, Robert Pisani,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Steven Andrade, Donald Pinelli,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Antonio Vederosa, </a:t>
            </a:r>
            <a:r>
              <a:rPr sz="1250">
                <a:solidFill>
                  <a:schemeClr val="accent5"/>
                </a:solidFill>
              </a:rPr>
              <a:t>Sioan Zohar</a:t>
            </a:r>
          </a:p>
        </p:txBody>
      </p:sp>
      <p:sp>
        <p:nvSpPr>
          <p:cNvPr id="557" name="Purdue Univ.…"/>
          <p:cNvSpPr txBox="1"/>
          <p:nvPr/>
        </p:nvSpPr>
        <p:spPr>
          <a:xfrm>
            <a:off x="1231955" y="3126255"/>
            <a:ext cx="1243931" cy="719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66700">
              <a:lnSpc>
                <a:spcPct val="80000"/>
              </a:lnSpc>
              <a:spcBef>
                <a:spcPts val="150"/>
              </a:spcBef>
              <a:defRPr sz="2500" b="1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Purdue Univ.</a:t>
            </a:r>
          </a:p>
          <a:p>
            <a:pPr defTabSz="266700">
              <a:lnSpc>
                <a:spcPct val="80000"/>
              </a:lnSpc>
              <a:spcBef>
                <a:spcPts val="150"/>
              </a:spcBef>
              <a:defRPr sz="25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venir Next Regular"/>
              </a:defRPr>
            </a:pPr>
            <a:r>
              <a:rPr sz="1250"/>
              <a:t>Wei Xie,</a:t>
            </a:r>
            <a:br>
              <a:rPr sz="1250"/>
            </a:br>
            <a:r>
              <a:rPr sz="1250"/>
              <a:t>Milan Stojanovic,</a:t>
            </a:r>
            <a:br>
              <a:rPr sz="1250"/>
            </a:br>
            <a:r>
              <a:rPr sz="1250"/>
              <a:t>Han-Sheng Li</a:t>
            </a:r>
          </a:p>
        </p:txBody>
      </p:sp>
      <p:grpSp>
        <p:nvGrpSpPr>
          <p:cNvPr id="560" name="Picture 2"/>
          <p:cNvGrpSpPr/>
          <p:nvPr/>
        </p:nvGrpSpPr>
        <p:grpSpPr>
          <a:xfrm>
            <a:off x="31318" y="2883096"/>
            <a:ext cx="555311" cy="838201"/>
            <a:chOff x="0" y="0"/>
            <a:chExt cx="1110621" cy="1676400"/>
          </a:xfrm>
        </p:grpSpPr>
        <p:pic>
          <p:nvPicPr>
            <p:cNvPr id="559" name="Picture 2" descr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" y="38100"/>
              <a:ext cx="100902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8" name="Picture 2" descr="Picture 2"/>
            <p:cNvPicPr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10622" cy="1676400"/>
            </a:xfrm>
            <a:prstGeom prst="rect">
              <a:avLst/>
            </a:prstGeom>
            <a:effectLst/>
          </p:spPr>
        </p:pic>
      </p:grpSp>
      <p:grpSp>
        <p:nvGrpSpPr>
          <p:cNvPr id="563" name="Picture 66"/>
          <p:cNvGrpSpPr/>
          <p:nvPr/>
        </p:nvGrpSpPr>
        <p:grpSpPr>
          <a:xfrm>
            <a:off x="31318" y="4733040"/>
            <a:ext cx="671083" cy="838201"/>
            <a:chOff x="0" y="0"/>
            <a:chExt cx="1342165" cy="1676400"/>
          </a:xfrm>
        </p:grpSpPr>
        <p:pic>
          <p:nvPicPr>
            <p:cNvPr id="562" name="Picture 66" descr="Picture 6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24056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1" name="Picture 66" descr="Picture 66"/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342167" cy="1676401"/>
            </a:xfrm>
            <a:prstGeom prst="rect">
              <a:avLst/>
            </a:prstGeom>
            <a:effectLst/>
          </p:spPr>
        </p:pic>
      </p:grpSp>
      <p:grpSp>
        <p:nvGrpSpPr>
          <p:cNvPr id="566" name="Picture 3"/>
          <p:cNvGrpSpPr/>
          <p:nvPr/>
        </p:nvGrpSpPr>
        <p:grpSpPr>
          <a:xfrm>
            <a:off x="38462" y="3808068"/>
            <a:ext cx="579395" cy="838201"/>
            <a:chOff x="0" y="0"/>
            <a:chExt cx="1158788" cy="1676400"/>
          </a:xfrm>
        </p:grpSpPr>
        <p:pic>
          <p:nvPicPr>
            <p:cNvPr id="565" name="Picture 3" descr="Pictur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099"/>
              <a:ext cx="1057189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4" name="Picture 3" descr="Picture 3"/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58789" cy="1676401"/>
            </a:xfrm>
            <a:prstGeom prst="rect">
              <a:avLst/>
            </a:prstGeom>
            <a:effectLst/>
          </p:spPr>
        </p:pic>
      </p:grpSp>
      <p:grpSp>
        <p:nvGrpSpPr>
          <p:cNvPr id="569" name="Picture 3"/>
          <p:cNvGrpSpPr/>
          <p:nvPr/>
        </p:nvGrpSpPr>
        <p:grpSpPr>
          <a:xfrm>
            <a:off x="75768" y="1007752"/>
            <a:ext cx="576858" cy="838201"/>
            <a:chOff x="0" y="0"/>
            <a:chExt cx="1153715" cy="1676400"/>
          </a:xfrm>
        </p:grpSpPr>
        <p:pic>
          <p:nvPicPr>
            <p:cNvPr id="568" name="Picture 3" descr="Picture 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05211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7" name="Picture 3" descr="Picture 3"/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53716" cy="1676401"/>
            </a:xfrm>
            <a:prstGeom prst="rect">
              <a:avLst/>
            </a:prstGeom>
            <a:effectLst/>
          </p:spPr>
        </p:pic>
      </p:grpSp>
      <p:grpSp>
        <p:nvGrpSpPr>
          <p:cNvPr id="572" name="Picture 4"/>
          <p:cNvGrpSpPr/>
          <p:nvPr/>
        </p:nvGrpSpPr>
        <p:grpSpPr>
          <a:xfrm rot="16200000" flipH="1">
            <a:off x="-39541" y="172891"/>
            <a:ext cx="812801" cy="683379"/>
            <a:chOff x="0" y="0"/>
            <a:chExt cx="1625600" cy="1366757"/>
          </a:xfrm>
        </p:grpSpPr>
        <p:pic>
          <p:nvPicPr>
            <p:cNvPr id="571" name="Picture 4" descr="Picture 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524001" cy="12143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0" name="Picture 4" descr="Picture 4"/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25601" cy="1366758"/>
            </a:xfrm>
            <a:prstGeom prst="rect">
              <a:avLst/>
            </a:prstGeom>
            <a:effectLst/>
          </p:spPr>
        </p:pic>
      </p:grpSp>
      <p:grpSp>
        <p:nvGrpSpPr>
          <p:cNvPr id="575" name="Picture 15"/>
          <p:cNvGrpSpPr/>
          <p:nvPr/>
        </p:nvGrpSpPr>
        <p:grpSpPr>
          <a:xfrm>
            <a:off x="31318" y="1932724"/>
            <a:ext cx="613996" cy="838201"/>
            <a:chOff x="0" y="0"/>
            <a:chExt cx="1227991" cy="1676400"/>
          </a:xfrm>
        </p:grpSpPr>
        <p:pic>
          <p:nvPicPr>
            <p:cNvPr id="574" name="Picture 15" descr="Picture 15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2639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3" name="Picture 15" descr="Picture 15"/>
            <p:cNvPicPr>
              <a:picLocks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27992" cy="1676401"/>
            </a:xfrm>
            <a:prstGeom prst="rect">
              <a:avLst/>
            </a:prstGeom>
            <a:effectLst/>
          </p:spPr>
        </p:pic>
      </p:grpSp>
      <p:grpSp>
        <p:nvGrpSpPr>
          <p:cNvPr id="578" name="Picture 24"/>
          <p:cNvGrpSpPr/>
          <p:nvPr/>
        </p:nvGrpSpPr>
        <p:grpSpPr>
          <a:xfrm>
            <a:off x="229843" y="5658012"/>
            <a:ext cx="768929" cy="838201"/>
            <a:chOff x="0" y="0"/>
            <a:chExt cx="1537857" cy="1676400"/>
          </a:xfrm>
        </p:grpSpPr>
        <p:pic>
          <p:nvPicPr>
            <p:cNvPr id="577" name="Picture 24" descr="Picture 2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436258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6" name="Picture 24" descr="Picture 24"/>
            <p:cNvPicPr>
              <a:picLocks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537859" cy="1676401"/>
            </a:xfrm>
            <a:prstGeom prst="rect">
              <a:avLst/>
            </a:prstGeom>
            <a:effectLst/>
          </p:spPr>
        </p:pic>
      </p:grpSp>
      <p:grpSp>
        <p:nvGrpSpPr>
          <p:cNvPr id="581" name="Picture 3"/>
          <p:cNvGrpSpPr/>
          <p:nvPr/>
        </p:nvGrpSpPr>
        <p:grpSpPr>
          <a:xfrm>
            <a:off x="5878213" y="984445"/>
            <a:ext cx="660596" cy="838201"/>
            <a:chOff x="0" y="0"/>
            <a:chExt cx="1321190" cy="1676400"/>
          </a:xfrm>
        </p:grpSpPr>
        <p:pic>
          <p:nvPicPr>
            <p:cNvPr id="580" name="Picture 3" descr="Picture 3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21959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9" name="Picture 3" descr="Picture 3"/>
            <p:cNvPicPr>
              <a:picLocks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21191" cy="1676400"/>
            </a:xfrm>
            <a:prstGeom prst="rect">
              <a:avLst/>
            </a:prstGeom>
            <a:effectLst/>
          </p:spPr>
        </p:pic>
      </p:grpSp>
      <p:grpSp>
        <p:nvGrpSpPr>
          <p:cNvPr id="584" name="圖片 62"/>
          <p:cNvGrpSpPr/>
          <p:nvPr/>
        </p:nvGrpSpPr>
        <p:grpSpPr>
          <a:xfrm>
            <a:off x="7162848" y="984445"/>
            <a:ext cx="682491" cy="838201"/>
            <a:chOff x="0" y="0"/>
            <a:chExt cx="1364981" cy="1676400"/>
          </a:xfrm>
        </p:grpSpPr>
        <p:pic>
          <p:nvPicPr>
            <p:cNvPr id="583" name="圖片 62" descr="圖片 62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099"/>
              <a:ext cx="1263382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2" name="圖片 62" descr="圖片 62"/>
            <p:cNvPicPr>
              <a:picLocks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64982" cy="1676400"/>
            </a:xfrm>
            <a:prstGeom prst="rect">
              <a:avLst/>
            </a:prstGeom>
            <a:effectLst/>
          </p:spPr>
        </p:pic>
      </p:grpSp>
      <p:grpSp>
        <p:nvGrpSpPr>
          <p:cNvPr id="587" name="Picture 2"/>
          <p:cNvGrpSpPr/>
          <p:nvPr/>
        </p:nvGrpSpPr>
        <p:grpSpPr>
          <a:xfrm>
            <a:off x="4619147" y="984445"/>
            <a:ext cx="587564" cy="838201"/>
            <a:chOff x="0" y="0"/>
            <a:chExt cx="1175126" cy="1676400"/>
          </a:xfrm>
        </p:grpSpPr>
        <p:pic>
          <p:nvPicPr>
            <p:cNvPr id="586" name="Picture 2" descr="Picture 2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099"/>
              <a:ext cx="1073527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5" name="Picture 2" descr="Picture 2"/>
            <p:cNvPicPr>
              <a:picLocks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175127" cy="1676401"/>
            </a:xfrm>
            <a:prstGeom prst="rect">
              <a:avLst/>
            </a:prstGeom>
            <a:effectLst/>
          </p:spPr>
        </p:pic>
      </p:grpSp>
      <p:grpSp>
        <p:nvGrpSpPr>
          <p:cNvPr id="590" name="図 7"/>
          <p:cNvGrpSpPr/>
          <p:nvPr/>
        </p:nvGrpSpPr>
        <p:grpSpPr>
          <a:xfrm>
            <a:off x="1161756" y="4732703"/>
            <a:ext cx="670455" cy="838201"/>
            <a:chOff x="0" y="0"/>
            <a:chExt cx="1340907" cy="1676400"/>
          </a:xfrm>
        </p:grpSpPr>
        <p:pic>
          <p:nvPicPr>
            <p:cNvPr id="589" name="図 7" descr="図 7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239308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8" name="図 7" descr="図 7"/>
            <p:cNvPicPr>
              <a:picLocks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40909" cy="1676400"/>
            </a:xfrm>
            <a:prstGeom prst="rect">
              <a:avLst/>
            </a:prstGeom>
            <a:effectLst/>
          </p:spPr>
        </p:pic>
      </p:grpSp>
      <p:grpSp>
        <p:nvGrpSpPr>
          <p:cNvPr id="593" name="Picture 10"/>
          <p:cNvGrpSpPr/>
          <p:nvPr/>
        </p:nvGrpSpPr>
        <p:grpSpPr>
          <a:xfrm>
            <a:off x="1192977" y="5658012"/>
            <a:ext cx="608013" cy="838201"/>
            <a:chOff x="0" y="0"/>
            <a:chExt cx="1216025" cy="1676400"/>
          </a:xfrm>
        </p:grpSpPr>
        <p:pic>
          <p:nvPicPr>
            <p:cNvPr id="592" name="Picture 10" descr="Picture 10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1442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1" name="Picture 10" descr="Picture 10"/>
            <p:cNvPicPr>
              <a:picLocks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6026" cy="1676400"/>
            </a:xfrm>
            <a:prstGeom prst="rect">
              <a:avLst/>
            </a:prstGeom>
            <a:effectLst/>
          </p:spPr>
        </p:pic>
      </p:grpSp>
      <p:grpSp>
        <p:nvGrpSpPr>
          <p:cNvPr id="596" name="Picture 12"/>
          <p:cNvGrpSpPr/>
          <p:nvPr/>
        </p:nvGrpSpPr>
        <p:grpSpPr>
          <a:xfrm>
            <a:off x="3051028" y="4733040"/>
            <a:ext cx="645161" cy="838201"/>
            <a:chOff x="0" y="0"/>
            <a:chExt cx="1290319" cy="1676400"/>
          </a:xfrm>
        </p:grpSpPr>
        <p:pic>
          <p:nvPicPr>
            <p:cNvPr id="595" name="Picture 12" descr="Picture 12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" y="38100"/>
              <a:ext cx="118872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4" name="Picture 12" descr="Picture 12"/>
            <p:cNvPicPr>
              <a:picLocks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90320" cy="1676400"/>
            </a:xfrm>
            <a:prstGeom prst="rect">
              <a:avLst/>
            </a:prstGeom>
            <a:effectLst/>
          </p:spPr>
        </p:pic>
      </p:grpSp>
      <p:grpSp>
        <p:nvGrpSpPr>
          <p:cNvPr id="599" name="図 4"/>
          <p:cNvGrpSpPr/>
          <p:nvPr/>
        </p:nvGrpSpPr>
        <p:grpSpPr>
          <a:xfrm>
            <a:off x="2099652" y="4733040"/>
            <a:ext cx="677611" cy="838200"/>
            <a:chOff x="0" y="0"/>
            <a:chExt cx="1355219" cy="1676399"/>
          </a:xfrm>
        </p:grpSpPr>
        <p:pic>
          <p:nvPicPr>
            <p:cNvPr id="598" name="図 4" descr="図 4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25362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7" name="図 4" descr="図 4"/>
            <p:cNvPicPr>
              <a:picLocks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55221" cy="1676400"/>
            </a:xfrm>
            <a:prstGeom prst="rect">
              <a:avLst/>
            </a:prstGeom>
            <a:effectLst/>
          </p:spPr>
        </p:pic>
      </p:grpSp>
      <p:grpSp>
        <p:nvGrpSpPr>
          <p:cNvPr id="602" name="図 4"/>
          <p:cNvGrpSpPr/>
          <p:nvPr/>
        </p:nvGrpSpPr>
        <p:grpSpPr>
          <a:xfrm>
            <a:off x="2098411" y="5658012"/>
            <a:ext cx="667446" cy="838201"/>
            <a:chOff x="0" y="0"/>
            <a:chExt cx="1334890" cy="1676400"/>
          </a:xfrm>
        </p:grpSpPr>
        <p:pic>
          <p:nvPicPr>
            <p:cNvPr id="601" name="図 4" descr="図 4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23329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0" name="図 4" descr="図 4"/>
            <p:cNvPicPr>
              <a:picLocks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34891" cy="1676401"/>
            </a:xfrm>
            <a:prstGeom prst="rect">
              <a:avLst/>
            </a:prstGeom>
            <a:effectLst/>
          </p:spPr>
        </p:pic>
      </p:grpSp>
      <p:grpSp>
        <p:nvGrpSpPr>
          <p:cNvPr id="605" name="Picture 2"/>
          <p:cNvGrpSpPr/>
          <p:nvPr/>
        </p:nvGrpSpPr>
        <p:grpSpPr>
          <a:xfrm>
            <a:off x="3066218" y="5658012"/>
            <a:ext cx="602135" cy="838201"/>
            <a:chOff x="0" y="0"/>
            <a:chExt cx="1204268" cy="1676400"/>
          </a:xfrm>
        </p:grpSpPr>
        <p:pic>
          <p:nvPicPr>
            <p:cNvPr id="604" name="Picture 2" descr="Picture 2"/>
            <p:cNvPicPr>
              <a:picLocks noChangeAspect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02669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3" name="Picture 2" descr="Picture 2"/>
            <p:cNvPicPr>
              <a:picLocks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04270" cy="1676401"/>
            </a:xfrm>
            <a:prstGeom prst="rect">
              <a:avLst/>
            </a:prstGeom>
            <a:effectLst/>
          </p:spPr>
        </p:pic>
      </p:grpSp>
      <p:grpSp>
        <p:nvGrpSpPr>
          <p:cNvPr id="608" name="Picture 2"/>
          <p:cNvGrpSpPr/>
          <p:nvPr/>
        </p:nvGrpSpPr>
        <p:grpSpPr>
          <a:xfrm>
            <a:off x="4000167" y="5658012"/>
            <a:ext cx="604539" cy="838201"/>
            <a:chOff x="0" y="0"/>
            <a:chExt cx="1209076" cy="1676400"/>
          </a:xfrm>
        </p:grpSpPr>
        <p:pic>
          <p:nvPicPr>
            <p:cNvPr id="607" name="Picture 2" descr="Picture 2"/>
            <p:cNvPicPr>
              <a:picLocks noChangeAspect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07477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6" name="Picture 2" descr="Picture 2"/>
            <p:cNvPicPr>
              <a:picLocks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09077" cy="1676401"/>
            </a:xfrm>
            <a:prstGeom prst="rect">
              <a:avLst/>
            </a:prstGeom>
            <a:effectLst/>
          </p:spPr>
        </p:pic>
      </p:grpSp>
      <p:grpSp>
        <p:nvGrpSpPr>
          <p:cNvPr id="611" name="Picture 2"/>
          <p:cNvGrpSpPr/>
          <p:nvPr/>
        </p:nvGrpSpPr>
        <p:grpSpPr>
          <a:xfrm>
            <a:off x="7862958" y="5658012"/>
            <a:ext cx="788040" cy="838201"/>
            <a:chOff x="0" y="0"/>
            <a:chExt cx="1576079" cy="1676400"/>
          </a:xfrm>
        </p:grpSpPr>
        <p:pic>
          <p:nvPicPr>
            <p:cNvPr id="610" name="Picture 2" descr="Picture 2"/>
            <p:cNvPicPr>
              <a:picLocks noChangeAspect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47448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9" name="Picture 2" descr="Picture 2"/>
            <p:cNvPicPr>
              <a:picLocks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576080" cy="1676401"/>
            </a:xfrm>
            <a:prstGeom prst="rect">
              <a:avLst/>
            </a:prstGeom>
            <a:effectLst/>
          </p:spPr>
        </p:pic>
      </p:grpSp>
      <p:grpSp>
        <p:nvGrpSpPr>
          <p:cNvPr id="614" name="Picture 2"/>
          <p:cNvGrpSpPr/>
          <p:nvPr/>
        </p:nvGrpSpPr>
        <p:grpSpPr>
          <a:xfrm>
            <a:off x="12518520" y="4733040"/>
            <a:ext cx="653686" cy="838201"/>
            <a:chOff x="0" y="0"/>
            <a:chExt cx="1307370" cy="1676400"/>
          </a:xfrm>
        </p:grpSpPr>
        <p:pic>
          <p:nvPicPr>
            <p:cNvPr id="613" name="Picture 2" descr="Picture 2"/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20577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2" name="Picture 2" descr="Picture 2"/>
            <p:cNvPicPr>
              <a:picLocks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307371" cy="1676401"/>
            </a:xfrm>
            <a:prstGeom prst="rect">
              <a:avLst/>
            </a:prstGeom>
            <a:effectLst/>
          </p:spPr>
        </p:pic>
      </p:grpSp>
      <p:grpSp>
        <p:nvGrpSpPr>
          <p:cNvPr id="617" name="Picture 2"/>
          <p:cNvGrpSpPr/>
          <p:nvPr/>
        </p:nvGrpSpPr>
        <p:grpSpPr>
          <a:xfrm>
            <a:off x="10235100" y="7195618"/>
            <a:ext cx="699598" cy="838768"/>
            <a:chOff x="0" y="0"/>
            <a:chExt cx="1399194" cy="1677534"/>
          </a:xfrm>
        </p:grpSpPr>
        <p:pic>
          <p:nvPicPr>
            <p:cNvPr id="616" name="Picture 2" descr="Picture 2"/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297595" cy="15251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5" name="Picture 2" descr="Picture 2"/>
            <p:cNvPicPr>
              <a:picLocks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99195" cy="1677535"/>
            </a:xfrm>
            <a:prstGeom prst="rect">
              <a:avLst/>
            </a:prstGeom>
            <a:effectLst/>
          </p:spPr>
        </p:pic>
      </p:grpSp>
      <p:grpSp>
        <p:nvGrpSpPr>
          <p:cNvPr id="620" name="Picture 2"/>
          <p:cNvGrpSpPr/>
          <p:nvPr/>
        </p:nvGrpSpPr>
        <p:grpSpPr>
          <a:xfrm>
            <a:off x="10691423" y="5652123"/>
            <a:ext cx="1403818" cy="849979"/>
            <a:chOff x="0" y="0"/>
            <a:chExt cx="2807634" cy="1699955"/>
          </a:xfrm>
        </p:grpSpPr>
        <p:pic>
          <p:nvPicPr>
            <p:cNvPr id="619" name="Picture 2" descr="Picture 2"/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2706034" cy="15475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8" name="Picture 2" descr="Picture 2"/>
            <p:cNvPicPr>
              <a:picLocks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2807636" cy="1699956"/>
            </a:xfrm>
            <a:prstGeom prst="rect">
              <a:avLst/>
            </a:prstGeom>
            <a:effectLst/>
          </p:spPr>
        </p:pic>
      </p:grpSp>
      <p:grpSp>
        <p:nvGrpSpPr>
          <p:cNvPr id="623" name="Picture 7"/>
          <p:cNvGrpSpPr/>
          <p:nvPr/>
        </p:nvGrpSpPr>
        <p:grpSpPr>
          <a:xfrm>
            <a:off x="5800206" y="54274"/>
            <a:ext cx="816611" cy="838201"/>
            <a:chOff x="0" y="0"/>
            <a:chExt cx="1633220" cy="1676400"/>
          </a:xfrm>
        </p:grpSpPr>
        <p:pic>
          <p:nvPicPr>
            <p:cNvPr id="622" name="Picture 7" descr="Picture 7"/>
            <p:cNvPicPr>
              <a:picLocks noChangeAspect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53162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1" name="Picture 7" descr="Picture 7"/>
            <p:cNvPicPr>
              <a:picLocks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633222" cy="1676401"/>
            </a:xfrm>
            <a:prstGeom prst="rect">
              <a:avLst/>
            </a:prstGeom>
            <a:effectLst/>
          </p:spPr>
        </p:pic>
      </p:grpSp>
      <p:grpSp>
        <p:nvGrpSpPr>
          <p:cNvPr id="626" name="Picture 2"/>
          <p:cNvGrpSpPr/>
          <p:nvPr/>
        </p:nvGrpSpPr>
        <p:grpSpPr>
          <a:xfrm>
            <a:off x="8529290" y="89131"/>
            <a:ext cx="540772" cy="838201"/>
            <a:chOff x="0" y="0"/>
            <a:chExt cx="1081541" cy="1676400"/>
          </a:xfrm>
        </p:grpSpPr>
        <p:pic>
          <p:nvPicPr>
            <p:cNvPr id="625" name="Picture 2" descr="Picture 2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97994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4" name="Picture 2" descr="Picture 2"/>
            <p:cNvPicPr>
              <a:picLocks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081543" cy="1676401"/>
            </a:xfrm>
            <a:prstGeom prst="rect">
              <a:avLst/>
            </a:prstGeom>
            <a:effectLst/>
          </p:spPr>
        </p:pic>
      </p:grpSp>
      <p:grpSp>
        <p:nvGrpSpPr>
          <p:cNvPr id="629" name="図 21"/>
          <p:cNvGrpSpPr/>
          <p:nvPr/>
        </p:nvGrpSpPr>
        <p:grpSpPr>
          <a:xfrm>
            <a:off x="7061638" y="90412"/>
            <a:ext cx="884911" cy="835638"/>
            <a:chOff x="0" y="0"/>
            <a:chExt cx="1769820" cy="1671274"/>
          </a:xfrm>
        </p:grpSpPr>
        <p:pic>
          <p:nvPicPr>
            <p:cNvPr id="628" name="図 21" descr="図 21"/>
            <p:cNvPicPr>
              <a:picLocks noChangeAspect="1"/>
            </p:cNvPicPr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668221" cy="15188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7" name="図 21" descr="図 21"/>
            <p:cNvPicPr>
              <a:picLocks/>
            </p:cNvPicPr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769822" cy="1671275"/>
            </a:xfrm>
            <a:prstGeom prst="rect">
              <a:avLst/>
            </a:prstGeom>
            <a:effectLst/>
          </p:spPr>
        </p:pic>
      </p:grpSp>
      <p:grpSp>
        <p:nvGrpSpPr>
          <p:cNvPr id="632" name="Picture 2"/>
          <p:cNvGrpSpPr/>
          <p:nvPr/>
        </p:nvGrpSpPr>
        <p:grpSpPr>
          <a:xfrm>
            <a:off x="6704696" y="5658012"/>
            <a:ext cx="760961" cy="838201"/>
            <a:chOff x="0" y="0"/>
            <a:chExt cx="1521920" cy="1676400"/>
          </a:xfrm>
        </p:grpSpPr>
        <p:pic>
          <p:nvPicPr>
            <p:cNvPr id="631" name="Picture 2" descr="Picture 2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42032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0" name="Picture 2" descr="Picture 2"/>
            <p:cNvPicPr>
              <a:picLocks/>
            </p:cNvPicPr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521922" cy="1676401"/>
            </a:xfrm>
            <a:prstGeom prst="rect">
              <a:avLst/>
            </a:prstGeom>
            <a:effectLst/>
          </p:spPr>
        </p:pic>
      </p:grpSp>
      <p:grpSp>
        <p:nvGrpSpPr>
          <p:cNvPr id="635" name="Picture 2"/>
          <p:cNvGrpSpPr/>
          <p:nvPr/>
        </p:nvGrpSpPr>
        <p:grpSpPr>
          <a:xfrm>
            <a:off x="4936688" y="5660146"/>
            <a:ext cx="1484315" cy="838201"/>
            <a:chOff x="0" y="0"/>
            <a:chExt cx="2968628" cy="1676400"/>
          </a:xfrm>
        </p:grpSpPr>
        <p:pic>
          <p:nvPicPr>
            <p:cNvPr id="634" name="Picture 2" descr="Picture 2"/>
            <p:cNvPicPr>
              <a:picLocks noChangeAspect="1"/>
            </p:cNvPicPr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2867029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3" name="Picture 2" descr="Picture 2"/>
            <p:cNvPicPr>
              <a:picLocks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2968630" cy="1676401"/>
            </a:xfrm>
            <a:prstGeom prst="rect">
              <a:avLst/>
            </a:prstGeom>
            <a:effectLst/>
          </p:spPr>
        </p:pic>
      </p:grpSp>
      <p:grpSp>
        <p:nvGrpSpPr>
          <p:cNvPr id="638" name="Picture 2"/>
          <p:cNvGrpSpPr/>
          <p:nvPr/>
        </p:nvGrpSpPr>
        <p:grpSpPr>
          <a:xfrm>
            <a:off x="12483430" y="3739596"/>
            <a:ext cx="723866" cy="838201"/>
            <a:chOff x="0" y="0"/>
            <a:chExt cx="1447729" cy="1676400"/>
          </a:xfrm>
        </p:grpSpPr>
        <p:pic>
          <p:nvPicPr>
            <p:cNvPr id="637" name="Picture 2" descr="Picture 2"/>
            <p:cNvPicPr>
              <a:picLocks noChangeAspect="1"/>
            </p:cNvPicPr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34613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6" name="Picture 2" descr="Picture 2"/>
            <p:cNvPicPr>
              <a:picLocks/>
            </p:cNvPicPr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447731" cy="1676401"/>
            </a:xfrm>
            <a:prstGeom prst="rect">
              <a:avLst/>
            </a:prstGeom>
            <a:effectLst/>
          </p:spPr>
        </p:pic>
      </p:grpSp>
      <p:grpSp>
        <p:nvGrpSpPr>
          <p:cNvPr id="641" name="Picture 2"/>
          <p:cNvGrpSpPr/>
          <p:nvPr/>
        </p:nvGrpSpPr>
        <p:grpSpPr>
          <a:xfrm>
            <a:off x="8496161" y="984445"/>
            <a:ext cx="607030" cy="838201"/>
            <a:chOff x="0" y="0"/>
            <a:chExt cx="1214059" cy="1676400"/>
          </a:xfrm>
        </p:grpSpPr>
        <p:pic>
          <p:nvPicPr>
            <p:cNvPr id="640" name="Picture 2" descr="Picture 2"/>
            <p:cNvPicPr>
              <a:picLocks noChangeAspect="1"/>
            </p:cNvPicPr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1246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9" name="Picture 2" descr="Picture 2"/>
            <p:cNvPicPr>
              <a:picLocks/>
            </p:cNvPicPr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4061" cy="1676401"/>
            </a:xfrm>
            <a:prstGeom prst="rect">
              <a:avLst/>
            </a:prstGeom>
            <a:effectLst/>
          </p:spPr>
        </p:pic>
      </p:grpSp>
      <p:sp>
        <p:nvSpPr>
          <p:cNvPr id="642" name="日本、アメリカ、台湾から 9 機関計 32 名"/>
          <p:cNvSpPr txBox="1"/>
          <p:nvPr/>
        </p:nvSpPr>
        <p:spPr>
          <a:xfrm>
            <a:off x="887684" y="-1597946"/>
            <a:ext cx="5470499" cy="349135"/>
          </a:xfrm>
          <a:prstGeom prst="rect">
            <a:avLst/>
          </a:prstGeom>
          <a:solidFill>
            <a:srgbClr val="FFF5E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endParaRPr sz="900"/>
          </a:p>
          <a:p>
            <a:r>
              <a:rPr sz="900"/>
              <a:t>日本、アメリカ、台湾から 9 機関計 32 名</a:t>
            </a:r>
          </a:p>
        </p:txBody>
      </p:sp>
      <p:sp>
        <p:nvSpPr>
          <p:cNvPr id="64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35358" y="6574941"/>
            <a:ext cx="195644" cy="350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644" name="線"/>
          <p:cNvSpPr/>
          <p:nvPr/>
        </p:nvSpPr>
        <p:spPr>
          <a:xfrm rot="10800000" flipH="1">
            <a:off x="8220898" y="3812794"/>
            <a:ext cx="3765616" cy="1308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143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35719" tIns="35719" rIns="35719" bIns="35719" anchor="ctr"/>
          <a:lstStyle/>
          <a:p>
            <a:pPr defTabSz="410766"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grpSp>
        <p:nvGrpSpPr>
          <p:cNvPr id="647" name="Picture 5"/>
          <p:cNvGrpSpPr/>
          <p:nvPr/>
        </p:nvGrpSpPr>
        <p:grpSpPr>
          <a:xfrm>
            <a:off x="4601779" y="56837"/>
            <a:ext cx="622301" cy="838201"/>
            <a:chOff x="0" y="0"/>
            <a:chExt cx="1244600" cy="1676400"/>
          </a:xfrm>
        </p:grpSpPr>
        <p:pic>
          <p:nvPicPr>
            <p:cNvPr id="646" name="Picture 5" descr="Picture 5"/>
            <p:cNvPicPr>
              <a:picLocks noChangeAspect="1"/>
            </p:cNvPicPr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14300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5" name="Picture 5" descr="Picture 5"/>
            <p:cNvPicPr>
              <a:picLocks/>
            </p:cNvPicPr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44600" cy="1676400"/>
            </a:xfrm>
            <a:prstGeom prst="rect">
              <a:avLst/>
            </a:prstGeom>
            <a:effectLst/>
          </p:spPr>
        </p:pic>
      </p:grpSp>
      <p:grpSp>
        <p:nvGrpSpPr>
          <p:cNvPr id="650" name="sugiyama_picture.png"/>
          <p:cNvGrpSpPr/>
          <p:nvPr/>
        </p:nvGrpSpPr>
        <p:grpSpPr>
          <a:xfrm>
            <a:off x="9755646" y="1371795"/>
            <a:ext cx="657448" cy="901701"/>
            <a:chOff x="0" y="0"/>
            <a:chExt cx="1314894" cy="1803400"/>
          </a:xfrm>
        </p:grpSpPr>
        <p:pic>
          <p:nvPicPr>
            <p:cNvPr id="649" name="sugiyama_picture.png" descr="sugiyama_picture.png"/>
            <p:cNvPicPr>
              <a:picLocks noChangeAspect="1"/>
            </p:cNvPicPr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099"/>
              <a:ext cx="1213295" cy="1651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8" name="sugiyama_picture.png" descr="sugiyama_picture.png"/>
            <p:cNvPicPr>
              <a:picLocks/>
            </p:cNvPicPr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14896" cy="1803401"/>
            </a:xfrm>
            <a:prstGeom prst="rect">
              <a:avLst/>
            </a:prstGeom>
            <a:effectLst/>
          </p:spPr>
        </p:pic>
      </p:grpSp>
      <p:grpSp>
        <p:nvGrpSpPr>
          <p:cNvPr id="653" name="イメージ"/>
          <p:cNvGrpSpPr/>
          <p:nvPr/>
        </p:nvGrpSpPr>
        <p:grpSpPr>
          <a:xfrm>
            <a:off x="3972190" y="4733040"/>
            <a:ext cx="660491" cy="838201"/>
            <a:chOff x="0" y="0"/>
            <a:chExt cx="1320980" cy="1676400"/>
          </a:xfrm>
        </p:grpSpPr>
        <p:pic>
          <p:nvPicPr>
            <p:cNvPr id="652" name="イメージ" descr="イメージ"/>
            <p:cNvPicPr>
              <a:picLocks noChangeAspect="1"/>
            </p:cNvPicPr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799" y="38100"/>
              <a:ext cx="121938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1" name="イメージ" descr="イメージ"/>
            <p:cNvPicPr>
              <a:picLocks/>
            </p:cNvPicPr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20982" cy="1676401"/>
            </a:xfrm>
            <a:prstGeom prst="rect">
              <a:avLst/>
            </a:prstGeom>
            <a:effectLst/>
          </p:spPr>
        </p:pic>
      </p:grpSp>
      <p:grpSp>
        <p:nvGrpSpPr>
          <p:cNvPr id="656" name="BNL_Zohar_Sioan.jpeg"/>
          <p:cNvGrpSpPr/>
          <p:nvPr/>
        </p:nvGrpSpPr>
        <p:grpSpPr>
          <a:xfrm>
            <a:off x="9679640" y="295649"/>
            <a:ext cx="809461" cy="901701"/>
            <a:chOff x="0" y="0"/>
            <a:chExt cx="1618920" cy="1803400"/>
          </a:xfrm>
        </p:grpSpPr>
        <p:pic>
          <p:nvPicPr>
            <p:cNvPr id="655" name="BNL_Zohar_Sioan.jpeg" descr="BNL_Zohar_Sioan.jpeg"/>
            <p:cNvPicPr>
              <a:picLocks noChangeAspect="1"/>
            </p:cNvPicPr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099"/>
              <a:ext cx="1517321" cy="1651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4" name="BNL_Zohar_Sioan.jpeg" descr="BNL_Zohar_Sioan.jpeg"/>
            <p:cNvPicPr>
              <a:picLocks/>
            </p:cNvPicPr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618921" cy="1803401"/>
            </a:xfrm>
            <a:prstGeom prst="rect">
              <a:avLst/>
            </a:prstGeom>
            <a:effectLst/>
          </p:spPr>
        </p:pic>
      </p:grpSp>
      <p:grpSp>
        <p:nvGrpSpPr>
          <p:cNvPr id="659" name="PXL_20210616_063448373.PORTRAIT.jpeg"/>
          <p:cNvGrpSpPr/>
          <p:nvPr/>
        </p:nvGrpSpPr>
        <p:grpSpPr>
          <a:xfrm>
            <a:off x="11046261" y="1371795"/>
            <a:ext cx="597420" cy="901701"/>
            <a:chOff x="0" y="0"/>
            <a:chExt cx="1194838" cy="1803400"/>
          </a:xfrm>
        </p:grpSpPr>
        <p:pic>
          <p:nvPicPr>
            <p:cNvPr id="658" name="PXL_20210616_063448373.PORTRAIT.jpeg" descr="PXL_20210616_063448373.PORTRAIT.jpeg"/>
            <p:cNvPicPr>
              <a:picLocks noChangeAspect="1"/>
            </p:cNvPicPr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099"/>
              <a:ext cx="1093239" cy="1651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7" name="PXL_20210616_063448373.PORTRAIT.jpeg" descr="PXL_20210616_063448373.PORTRAIT.jpeg"/>
            <p:cNvPicPr>
              <a:picLocks/>
            </p:cNvPicPr>
            <p:nvPr/>
          </p:nvPicPr>
          <p:blipFill>
            <a:blip r:embed="rId6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194840" cy="1803400"/>
            </a:xfrm>
            <a:prstGeom prst="rect">
              <a:avLst/>
            </a:prstGeom>
            <a:effectLst/>
          </p:spPr>
        </p:pic>
      </p:grpSp>
      <p:grpSp>
        <p:nvGrpSpPr>
          <p:cNvPr id="662" name="PXL_20210616_020001361.jpeg"/>
          <p:cNvGrpSpPr/>
          <p:nvPr/>
        </p:nvGrpSpPr>
        <p:grpSpPr>
          <a:xfrm>
            <a:off x="11022931" y="307049"/>
            <a:ext cx="756470" cy="901701"/>
            <a:chOff x="0" y="0"/>
            <a:chExt cx="1512937" cy="1803400"/>
          </a:xfrm>
        </p:grpSpPr>
        <p:pic>
          <p:nvPicPr>
            <p:cNvPr id="661" name="PXL_20210616_020001361.jpeg" descr="PXL_20210616_020001361.jpeg"/>
            <p:cNvPicPr>
              <a:picLocks noChangeAspect="1"/>
            </p:cNvPicPr>
            <p:nvPr/>
          </p:nvPicPr>
          <p:blipFill>
            <a:blip r:embed="rId6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38100"/>
              <a:ext cx="1411338" cy="1651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0" name="PXL_20210616_020001361.jpeg" descr="PXL_20210616_020001361.jpeg"/>
            <p:cNvPicPr>
              <a:picLocks/>
            </p:cNvPicPr>
            <p:nvPr/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512939" cy="1803401"/>
            </a:xfrm>
            <a:prstGeom prst="rect">
              <a:avLst/>
            </a:prstGeom>
            <a:effectLst/>
          </p:spPr>
        </p:pic>
      </p:grpSp>
      <p:grpSp>
        <p:nvGrpSpPr>
          <p:cNvPr id="665" name="IMG_0530.jpeg"/>
          <p:cNvGrpSpPr/>
          <p:nvPr/>
        </p:nvGrpSpPr>
        <p:grpSpPr>
          <a:xfrm>
            <a:off x="8929459" y="5660146"/>
            <a:ext cx="682663" cy="838201"/>
            <a:chOff x="0" y="0"/>
            <a:chExt cx="1365325" cy="1676400"/>
          </a:xfrm>
        </p:grpSpPr>
        <p:pic>
          <p:nvPicPr>
            <p:cNvPr id="664" name="IMG_0530.jpeg" descr="IMG_0530.jpeg"/>
            <p:cNvPicPr>
              <a:picLocks noChangeAspect="1"/>
            </p:cNvPicPr>
            <p:nvPr/>
          </p:nvPicPr>
          <p:blipFill>
            <a:blip r:embed="rId7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799" y="38099"/>
              <a:ext cx="1263727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3" name="IMG_0530.jpeg" descr="IMG_0530.jpeg"/>
            <p:cNvPicPr>
              <a:picLocks/>
            </p:cNvPicPr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365327" cy="1676401"/>
            </a:xfrm>
            <a:prstGeom prst="rect">
              <a:avLst/>
            </a:prstGeom>
            <a:effectLst/>
          </p:spPr>
        </p:pic>
      </p:grpSp>
      <p:grpSp>
        <p:nvGrpSpPr>
          <p:cNvPr id="668" name="Picture 2"/>
          <p:cNvGrpSpPr/>
          <p:nvPr/>
        </p:nvGrpSpPr>
        <p:grpSpPr>
          <a:xfrm>
            <a:off x="9708025" y="5653058"/>
            <a:ext cx="790265" cy="848107"/>
            <a:chOff x="0" y="0"/>
            <a:chExt cx="1580527" cy="1696212"/>
          </a:xfrm>
        </p:grpSpPr>
        <p:pic>
          <p:nvPicPr>
            <p:cNvPr id="667" name="Picture 2" descr="Picture 2"/>
            <p:cNvPicPr>
              <a:picLocks noChangeAspect="1"/>
            </p:cNvPicPr>
            <p:nvPr/>
          </p:nvPicPr>
          <p:blipFill>
            <a:blip r:embed="rId7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799" y="38099"/>
              <a:ext cx="1478929" cy="15438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6" name="Picture 2" descr="Picture 2"/>
            <p:cNvPicPr>
              <a:picLocks/>
            </p:cNvPicPr>
            <p:nvPr/>
          </p:nvPicPr>
          <p:blipFill>
            <a:blip r:embed="rId7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580528" cy="1696214"/>
            </a:xfrm>
            <a:prstGeom prst="rect">
              <a:avLst/>
            </a:prstGeom>
            <a:effectLst/>
          </p:spPr>
        </p:pic>
      </p:grpSp>
      <p:sp>
        <p:nvSpPr>
          <p:cNvPr id="669" name="Sioan Zohar"/>
          <p:cNvSpPr txBox="1"/>
          <p:nvPr/>
        </p:nvSpPr>
        <p:spPr>
          <a:xfrm>
            <a:off x="9614788" y="1154832"/>
            <a:ext cx="963405" cy="26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/>
            </a:lvl1pPr>
          </a:lstStyle>
          <a:p>
            <a:r>
              <a:rPr sz="1250"/>
              <a:t>Sioan Zohar</a:t>
            </a:r>
          </a:p>
        </p:txBody>
      </p:sp>
      <p:sp>
        <p:nvSpPr>
          <p:cNvPr id="670" name="Ou-Wei Cheng"/>
          <p:cNvSpPr txBox="1"/>
          <p:nvPr/>
        </p:nvSpPr>
        <p:spPr>
          <a:xfrm>
            <a:off x="10271211" y="-655079"/>
            <a:ext cx="1152560" cy="26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/>
            </a:lvl1pPr>
          </a:lstStyle>
          <a:p>
            <a:r>
              <a:rPr sz="1250"/>
              <a:t>Ou-Wei Cheng</a:t>
            </a:r>
          </a:p>
        </p:txBody>
      </p:sp>
      <p:sp>
        <p:nvSpPr>
          <p:cNvPr id="671" name="Yuka Sugiyama"/>
          <p:cNvSpPr txBox="1"/>
          <p:nvPr/>
        </p:nvSpPr>
        <p:spPr>
          <a:xfrm>
            <a:off x="9498503" y="2219577"/>
            <a:ext cx="1210268" cy="26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/>
            </a:lvl1pPr>
          </a:lstStyle>
          <a:p>
            <a:r>
              <a:rPr sz="1250"/>
              <a:t>Yuka Sugiyama</a:t>
            </a:r>
          </a:p>
        </p:txBody>
      </p:sp>
      <p:sp>
        <p:nvSpPr>
          <p:cNvPr id="672" name="Genta Nakano"/>
          <p:cNvSpPr txBox="1"/>
          <p:nvPr/>
        </p:nvSpPr>
        <p:spPr>
          <a:xfrm>
            <a:off x="10852129" y="2232175"/>
            <a:ext cx="1131721" cy="26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/>
            </a:lvl1pPr>
          </a:lstStyle>
          <a:p>
            <a:r>
              <a:rPr sz="1250"/>
              <a:t>Genta Nakano</a:t>
            </a:r>
          </a:p>
        </p:txBody>
      </p:sp>
      <p:sp>
        <p:nvSpPr>
          <p:cNvPr id="673" name="Yusuke Nakamura"/>
          <p:cNvSpPr txBox="1"/>
          <p:nvPr/>
        </p:nvSpPr>
        <p:spPr>
          <a:xfrm>
            <a:off x="10718223" y="1154832"/>
            <a:ext cx="1428276" cy="26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/>
            </a:lvl1pPr>
          </a:lstStyle>
          <a:p>
            <a:r>
              <a:rPr sz="1250"/>
              <a:t>Yusuke Nakamura</a:t>
            </a:r>
          </a:p>
        </p:txBody>
      </p:sp>
      <p:sp>
        <p:nvSpPr>
          <p:cNvPr id="674" name="NEW MEMBERS"/>
          <p:cNvSpPr txBox="1"/>
          <p:nvPr/>
        </p:nvSpPr>
        <p:spPr>
          <a:xfrm>
            <a:off x="9772302" y="8670"/>
            <a:ext cx="1814599" cy="269304"/>
          </a:xfrm>
          <a:prstGeom prst="rect">
            <a:avLst/>
          </a:prstGeom>
          <a:solidFill>
            <a:srgbClr val="FFF5E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sz="1750"/>
              <a:t>NEW MEMBERS   </a:t>
            </a:r>
          </a:p>
        </p:txBody>
      </p:sp>
    </p:spTree>
    <p:extLst>
      <p:ext uri="{BB962C8B-B14F-4D97-AF65-F5344CB8AC3E}">
        <p14:creationId xmlns:p14="http://schemas.microsoft.com/office/powerpoint/2010/main" val="213149634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3832B9-0925-3745-A2E4-1894DD46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ビームテスト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0EC039FB-3150-EF47-BB7F-5A15796A96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2322"/>
            <a:ext cx="4013200" cy="30353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6AD99E-DDB0-A340-A9B8-8092F3F3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2049" name="Picture 1" descr="page20image22800544">
            <a:extLst>
              <a:ext uri="{FF2B5EF4-FFF2-40B4-BE49-F238E27FC236}">
                <a16:creationId xmlns:a16="http://schemas.microsoft.com/office/drawing/2014/main" id="{2DF74DFE-9FC7-6943-BBF5-AB6E0D9C3A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2" y="3388525"/>
            <a:ext cx="4441906" cy="33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5F9701-5C48-E742-9FBD-79FE277C95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616" y="952659"/>
            <a:ext cx="4441907" cy="33529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BB4E19-F911-9846-B5C8-8A7E4D381A10}"/>
              </a:ext>
            </a:extLst>
          </p:cNvPr>
          <p:cNvSpPr txBox="1"/>
          <p:nvPr/>
        </p:nvSpPr>
        <p:spPr>
          <a:xfrm>
            <a:off x="401444" y="4687845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2018@FNAL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0E32A64-2D05-DB40-819C-4500050C5AC3}"/>
              </a:ext>
            </a:extLst>
          </p:cNvPr>
          <p:cNvSpPr txBox="1"/>
          <p:nvPr/>
        </p:nvSpPr>
        <p:spPr>
          <a:xfrm>
            <a:off x="2029522" y="6393982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2019@FNAL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CBA0C9-44D1-CC4E-A967-BB186668458C}"/>
              </a:ext>
            </a:extLst>
          </p:cNvPr>
          <p:cNvSpPr txBox="1"/>
          <p:nvPr/>
        </p:nvSpPr>
        <p:spPr>
          <a:xfrm>
            <a:off x="9177454" y="4375611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2021@</a:t>
            </a:r>
            <a:r>
              <a:rPr kumimoji="1" lang="ja-JP" altLang="en-US"/>
              <a:t>東北大</a:t>
            </a:r>
            <a:r>
              <a:rPr kumimoji="1" lang="en-US" altLang="ja-JP" dirty="0"/>
              <a:t>ELPH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49CFC3F-2254-734A-97E1-6C1147EE90C1}"/>
              </a:ext>
            </a:extLst>
          </p:cNvPr>
          <p:cNvSpPr txBox="1"/>
          <p:nvPr/>
        </p:nvSpPr>
        <p:spPr>
          <a:xfrm>
            <a:off x="8463501" y="5352783"/>
            <a:ext cx="32787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/>
              <a:t>３回のビームテストを経て、ほぼ想定通りの性能を</a:t>
            </a:r>
            <a:r>
              <a:rPr lang="ja-JP" altLang="en-US"/>
              <a:t>確認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195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0B40E970-1D0F-8643-9EB7-77F1D8781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まとめ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08B7A60-7688-6346-B60F-01A7C4DA2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2023</a:t>
            </a:r>
            <a:r>
              <a:rPr lang="ja-JP" altLang="en-US"/>
              <a:t>年に実験開始する</a:t>
            </a:r>
            <a:r>
              <a:rPr lang="en-US" altLang="ja-JP" dirty="0" err="1"/>
              <a:t>sPHENIX</a:t>
            </a:r>
            <a:r>
              <a:rPr lang="ja-JP" altLang="en-US"/>
              <a:t>実験に向けて</a:t>
            </a:r>
            <a:r>
              <a:rPr lang="en-US" altLang="ja-JP" dirty="0"/>
              <a:t>INTT</a:t>
            </a:r>
            <a:r>
              <a:rPr lang="ja-JP" altLang="en-US"/>
              <a:t>シリコン検出器を建設中</a:t>
            </a:r>
            <a:endParaRPr lang="en-US" altLang="ja-JP" dirty="0"/>
          </a:p>
          <a:p>
            <a:r>
              <a:rPr lang="ja-JP" altLang="en-US"/>
              <a:t>日本</a:t>
            </a:r>
            <a:r>
              <a:rPr lang="en-US" altLang="ja-JP" dirty="0"/>
              <a:t>/</a:t>
            </a:r>
            <a:r>
              <a:rPr lang="ja-JP" altLang="en-US"/>
              <a:t>台湾</a:t>
            </a:r>
            <a:r>
              <a:rPr lang="en-US" altLang="ja-JP" dirty="0"/>
              <a:t>/</a:t>
            </a:r>
            <a:r>
              <a:rPr lang="ja-JP" altLang="en-US"/>
              <a:t>米国の共同開発研究</a:t>
            </a:r>
            <a:endParaRPr lang="en-US" altLang="ja-JP" dirty="0"/>
          </a:p>
          <a:p>
            <a:r>
              <a:rPr lang="ja-JP" altLang="en-US"/>
              <a:t>リスクを最小限に抑えるため、シリコンセンサーや読み出しチップは保守的技術を採用</a:t>
            </a:r>
            <a:endParaRPr lang="en-US" altLang="ja-JP" dirty="0"/>
          </a:p>
          <a:p>
            <a:r>
              <a:rPr lang="ja-JP" altLang="en-US"/>
              <a:t>高信号線密度・長尺バスエクステンダーは最新技術で独自開発</a:t>
            </a:r>
            <a:endParaRPr lang="en-US" altLang="ja-JP" dirty="0"/>
          </a:p>
          <a:p>
            <a:r>
              <a:rPr lang="ja-JP" altLang="en-US"/>
              <a:t>現在までにほぼ</a:t>
            </a:r>
            <a:r>
              <a:rPr lang="en-US" altLang="ja-JP" dirty="0"/>
              <a:t>2/3</a:t>
            </a:r>
            <a:r>
              <a:rPr lang="ja-JP" altLang="en-US"/>
              <a:t>のラダー組み立てが完了。バレルの建設に入る。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03EC45-5993-6744-8331-98EAED57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59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9519479-82A0-024D-A70F-A6497E00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Backup Slides</a:t>
            </a:r>
            <a:endParaRPr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BE4C7119-F5BF-D34D-85CA-E69B96821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62FD41-8477-1143-AB6D-7D889A24C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69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05598" y="8997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Comic Sans MS"/>
                <a:cs typeface="Comic Sans MS"/>
              </a:rPr>
              <a:t>Ultimate</a:t>
            </a:r>
            <a:r>
              <a:rPr kumimoji="1"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M</a:t>
            </a:r>
            <a:r>
              <a:rPr kumimoji="1" lang="en-US" altLang="ja-JP" dirty="0">
                <a:latin typeface="Comic Sans MS"/>
                <a:cs typeface="Comic Sans MS"/>
              </a:rPr>
              <a:t>ission of </a:t>
            </a:r>
            <a:r>
              <a:rPr kumimoji="1" lang="en-US" altLang="ja-JP" dirty="0" err="1">
                <a:latin typeface="Comic Sans MS"/>
                <a:cs typeface="Comic Sans MS"/>
              </a:rPr>
              <a:t>sPHENIX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" r="906"/>
          <a:stretch/>
        </p:blipFill>
        <p:spPr bwMode="auto">
          <a:xfrm>
            <a:off x="1720564" y="1417639"/>
            <a:ext cx="60178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AD855-D408-214D-B468-A5D08B908130}" type="slidenum">
              <a:rPr kumimoji="1" lang="ja-JP" altLang="en-US" smtClean="0">
                <a:latin typeface="Comic Sans MS"/>
                <a:cs typeface="Comic Sans MS"/>
              </a:rPr>
              <a:t>4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430" y="1417638"/>
            <a:ext cx="1688461" cy="1035866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97" b="33392"/>
          <a:stretch/>
        </p:blipFill>
        <p:spPr>
          <a:xfrm>
            <a:off x="7847250" y="1142259"/>
            <a:ext cx="2363550" cy="41148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606000" y="6171685"/>
            <a:ext cx="4668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Comic Sans MS"/>
                <a:cs typeface="Comic Sans MS"/>
              </a:rPr>
              <a:t>Jet and heavy</a:t>
            </a:r>
            <a:r>
              <a:rPr lang="ja-JP" altLang="en-US" sz="2400" dirty="0">
                <a:latin typeface="Comic Sans MS"/>
                <a:cs typeface="Comic Sans MS"/>
              </a:rPr>
              <a:t> </a:t>
            </a:r>
            <a:r>
              <a:rPr lang="en-US" altLang="ja-JP" sz="2400" dirty="0">
                <a:latin typeface="Comic Sans MS"/>
                <a:cs typeface="Comic Sans MS"/>
              </a:rPr>
              <a:t>flavor as proves</a:t>
            </a:r>
            <a:r>
              <a:rPr lang="ja-JP" altLang="en-US" sz="2400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711168" y="5402244"/>
            <a:ext cx="3642632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1" dirty="0">
                <a:latin typeface="Comic Sans MS"/>
                <a:cs typeface="Comic Sans MS"/>
              </a:rPr>
              <a:t>CD-0	              Sept 2016</a:t>
            </a:r>
          </a:p>
          <a:p>
            <a:pPr eaLnBrk="1" hangingPunct="1"/>
            <a:r>
              <a:rPr lang="en-US" altLang="ja-JP" sz="1800" b="1" dirty="0">
                <a:latin typeface="Comic Sans MS"/>
                <a:cs typeface="Comic Sans MS"/>
              </a:rPr>
              <a:t>OPA</a:t>
            </a:r>
            <a:r>
              <a:rPr lang="ja-JP" altLang="en-US" sz="1800" b="1" dirty="0">
                <a:latin typeface="Comic Sans MS"/>
                <a:cs typeface="Comic Sans MS"/>
              </a:rPr>
              <a:t> </a:t>
            </a:r>
            <a:r>
              <a:rPr lang="en-US" altLang="en-US" sz="1800" b="1" dirty="0">
                <a:latin typeface="Comic Sans MS"/>
                <a:cs typeface="Comic Sans MS"/>
              </a:rPr>
              <a:t>CD-1 Review     May 2018 </a:t>
            </a:r>
          </a:p>
          <a:p>
            <a:pPr eaLnBrk="1" hangingPunct="1"/>
            <a:r>
              <a:rPr lang="en-US" altLang="en-US" sz="1800" b="1" dirty="0">
                <a:latin typeface="Comic Sans MS"/>
                <a:cs typeface="Comic Sans MS"/>
              </a:rPr>
              <a:t>Construction Phase   Jul 2019</a:t>
            </a:r>
          </a:p>
          <a:p>
            <a:pPr eaLnBrk="1" hangingPunct="1"/>
            <a:r>
              <a:rPr lang="en-US" altLang="en-US" sz="1800" b="1" dirty="0">
                <a:latin typeface="Comic Sans MS"/>
                <a:cs typeface="Comic Sans MS"/>
              </a:rPr>
              <a:t>Ready for Beam  	Jan  2023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59290" y="955972"/>
            <a:ext cx="827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Comic Sans MS"/>
                <a:cs typeface="Comic Sans MS"/>
              </a:rPr>
              <a:t>Completion of the Quark Gluon Plasma Study at RHIC !!</a:t>
            </a:r>
            <a:endParaRPr lang="ja-JP" alt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4077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図表 4"/>
          <p:cNvGraphicFramePr/>
          <p:nvPr/>
        </p:nvGraphicFramePr>
        <p:xfrm>
          <a:off x="1847528" y="-52362"/>
          <a:ext cx="882047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70609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INTT</a:t>
            </a:r>
            <a:r>
              <a:rPr lang="ja-JP" altLang="en-US" dirty="0"/>
              <a:t>プロジェクトのコンセプト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16816" y="5798145"/>
            <a:ext cx="7893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過去理研主導で</a:t>
            </a:r>
            <a:r>
              <a:rPr lang="en-US" altLang="ja-JP" dirty="0"/>
              <a:t>PHENIX</a:t>
            </a:r>
            <a:r>
              <a:rPr lang="ja-JP" altLang="en-US" dirty="0"/>
              <a:t>のピクセル検出器の開発を行ったが、開発を始めてから建設まで１０年を要した。</a:t>
            </a:r>
            <a:r>
              <a:rPr lang="en-US" altLang="ja-JP" dirty="0" err="1"/>
              <a:t>sPHENIX</a:t>
            </a:r>
            <a:r>
              <a:rPr lang="ja-JP" altLang="en-US" dirty="0"/>
              <a:t>稼働</a:t>
            </a:r>
            <a:r>
              <a:rPr lang="ja-JP" altLang="en-US"/>
              <a:t>は</a:t>
            </a:r>
            <a:r>
              <a:rPr lang="en-US" altLang="ja-JP" dirty="0"/>
              <a:t>2023</a:t>
            </a:r>
            <a:r>
              <a:rPr lang="ja-JP" altLang="en-US"/>
              <a:t>年</a:t>
            </a:r>
            <a:r>
              <a:rPr lang="ja-JP" altLang="en-US" dirty="0"/>
              <a:t>を予定しており、実質その半分の５年で建設まで完了しなければならない。</a:t>
            </a:r>
          </a:p>
        </p:txBody>
      </p:sp>
    </p:spTree>
    <p:extLst>
      <p:ext uri="{BB962C8B-B14F-4D97-AF65-F5344CB8AC3E}">
        <p14:creationId xmlns:p14="http://schemas.microsoft.com/office/powerpoint/2010/main" val="2924533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63833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PHENIX FVTX</a:t>
            </a:r>
            <a:r>
              <a:rPr kumimoji="1" lang="ja-JP" altLang="en-US" dirty="0"/>
              <a:t>検出器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6" r="-1166"/>
          <a:stretch/>
        </p:blipFill>
        <p:spPr>
          <a:xfrm>
            <a:off x="1721220" y="1206834"/>
            <a:ext cx="6173709" cy="4555949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2B3C-E5EE-BE41-B75D-440B34676536}" type="slidenum">
              <a:rPr kumimoji="1" lang="ja-JP" altLang="en-US" smtClean="0"/>
              <a:t>41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08680" y="5797447"/>
            <a:ext cx="82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米ロスアラモス国立研究所とニューメキシコの大学が中心になり開発、建設。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894929" y="1206834"/>
            <a:ext cx="2773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INTT</a:t>
            </a:r>
            <a:r>
              <a:rPr lang="ja-JP" altLang="en-US" dirty="0"/>
              <a:t>は原則</a:t>
            </a:r>
            <a:r>
              <a:rPr lang="en-US" altLang="ja-JP" dirty="0"/>
              <a:t>PHENIX</a:t>
            </a:r>
            <a:r>
              <a:rPr lang="ja-JP" altLang="en-US" dirty="0"/>
              <a:t>検出器群で稼働した</a:t>
            </a:r>
            <a:r>
              <a:rPr lang="en-US" altLang="ja-JP" dirty="0"/>
              <a:t>FVTX</a:t>
            </a:r>
            <a:r>
              <a:rPr lang="ja-JP" altLang="en-US" dirty="0"/>
              <a:t>を</a:t>
            </a:r>
            <a:r>
              <a:rPr lang="en-US" altLang="ja-JP" dirty="0" err="1"/>
              <a:t>sPHENIX</a:t>
            </a:r>
            <a:r>
              <a:rPr lang="ja-JP" altLang="en-US" dirty="0"/>
              <a:t>用に作り変えるのをコンセプトとする。</a:t>
            </a:r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20530" y="3070326"/>
            <a:ext cx="272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FVTX</a:t>
            </a:r>
            <a:r>
              <a:rPr lang="ja-JP" altLang="en-US" dirty="0"/>
              <a:t>は衝突点前後方を覆う、ディスクタイプのシリコンセンサー。</a:t>
            </a:r>
            <a:endParaRPr lang="en-US" altLang="ja-JP" dirty="0"/>
          </a:p>
        </p:txBody>
      </p:sp>
      <p:sp>
        <p:nvSpPr>
          <p:cNvPr id="9" name="左中かっこ 8"/>
          <p:cNvSpPr/>
          <p:nvPr/>
        </p:nvSpPr>
        <p:spPr>
          <a:xfrm rot="5764387">
            <a:off x="2760084" y="730749"/>
            <a:ext cx="392213" cy="2025656"/>
          </a:xfrm>
          <a:prstGeom prst="leftBrace">
            <a:avLst>
              <a:gd name="adj1" fmla="val 0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 rot="448457">
            <a:off x="2396061" y="979327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FVTX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左中かっこ 10"/>
          <p:cNvSpPr/>
          <p:nvPr/>
        </p:nvSpPr>
        <p:spPr>
          <a:xfrm rot="5764387">
            <a:off x="6804753" y="1465140"/>
            <a:ext cx="348958" cy="1308309"/>
          </a:xfrm>
          <a:prstGeom prst="leftBrace">
            <a:avLst>
              <a:gd name="adj1" fmla="val 0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 rot="448457">
            <a:off x="6489179" y="1340750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FVTX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1721219" y="3593577"/>
            <a:ext cx="3396104" cy="3717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5349650" y="3407703"/>
            <a:ext cx="2295256" cy="1858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爆発 2 17"/>
          <p:cNvSpPr/>
          <p:nvPr/>
        </p:nvSpPr>
        <p:spPr>
          <a:xfrm>
            <a:off x="5117324" y="3407702"/>
            <a:ext cx="232327" cy="32537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0873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746321"/>
              </p:ext>
            </p:extLst>
          </p:nvPr>
        </p:nvGraphicFramePr>
        <p:xfrm>
          <a:off x="711084" y="257199"/>
          <a:ext cx="10952832" cy="602953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5476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6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51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/>
                        <a:t>FVTX</a:t>
                      </a:r>
                      <a:endParaRPr kumimoji="1" lang="ja-JP" altLang="en-US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dirty="0"/>
                        <a:t>INTT</a:t>
                      </a:r>
                      <a:endParaRPr kumimoji="1" lang="ja-JP" altLang="en-US" sz="4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3766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3766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ディスクタイプの形状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４層構造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シリコンストリップセンサー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合計</a:t>
                      </a:r>
                      <a:r>
                        <a:rPr kumimoji="1" lang="en-US" altLang="ja-JP" sz="2400" dirty="0"/>
                        <a:t>100</a:t>
                      </a:r>
                      <a:r>
                        <a:rPr kumimoji="1" lang="ja-JP" altLang="en-US" sz="2400" dirty="0"/>
                        <a:t>万読み出しチャンネル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en-US" altLang="ja-JP" sz="2400" dirty="0"/>
                        <a:t>FPHX</a:t>
                      </a:r>
                      <a:r>
                        <a:rPr kumimoji="1" lang="ja-JP" altLang="en-US" sz="2400" dirty="0"/>
                        <a:t>読み出しチップ（消費電力が</a:t>
                      </a:r>
                      <a:r>
                        <a:rPr kumimoji="1" lang="en-US" altLang="ja-JP" sz="2400" dirty="0"/>
                        <a:t>65mW</a:t>
                      </a:r>
                      <a:r>
                        <a:rPr kumimoji="1" lang="ja-JP" altLang="en-US" sz="2400" dirty="0"/>
                        <a:t>と小さい</a:t>
                      </a:r>
                      <a:r>
                        <a:rPr kumimoji="1" lang="en-US" altLang="ja-JP" sz="2400" dirty="0"/>
                        <a:t>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バレルタイプの形状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４層構造</a:t>
                      </a:r>
                      <a:endParaRPr kumimoji="1" lang="en-US" altLang="ja-JP" sz="2400" dirty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kumimoji="1" lang="ja-JP" altLang="en-US" sz="2400" dirty="0"/>
                        <a:t>シリコンストリップセンサー</a:t>
                      </a:r>
                      <a:endParaRPr kumimoji="1" lang="en-US" altLang="ja-JP" sz="2400" dirty="0"/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1" lang="ja-JP" altLang="en-US" sz="2400" dirty="0"/>
                        <a:t>合計</a:t>
                      </a:r>
                      <a:r>
                        <a:rPr kumimoji="1" lang="en-US" altLang="ja-JP" sz="2400" dirty="0"/>
                        <a:t>100</a:t>
                      </a:r>
                      <a:r>
                        <a:rPr kumimoji="1" lang="ja-JP" altLang="en-US" sz="2400" dirty="0"/>
                        <a:t>万</a:t>
                      </a: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</a:rPr>
                        <a:t>以下</a:t>
                      </a:r>
                      <a:r>
                        <a:rPr kumimoji="1" lang="ja-JP" altLang="en-US" sz="2400" dirty="0"/>
                        <a:t>読み出しチャンネル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1" lang="en-US" altLang="ja-JP" sz="2400" dirty="0"/>
                        <a:t>FPHX</a:t>
                      </a:r>
                      <a:r>
                        <a:rPr kumimoji="1" lang="ja-JP" altLang="en-US" sz="2400" dirty="0"/>
                        <a:t>読み出しチップ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563" y="1079478"/>
            <a:ext cx="3411884" cy="2558913"/>
          </a:xfrm>
          <a:prstGeom prst="rect">
            <a:avLst/>
          </a:prstGeom>
        </p:spPr>
      </p:pic>
      <p:pic>
        <p:nvPicPr>
          <p:cNvPr id="7" name="コンテンツ プレースホルダー 5"/>
          <p:cNvPicPr>
            <a:picLocks noChangeAspect="1"/>
          </p:cNvPicPr>
          <p:nvPr/>
        </p:nvPicPr>
        <p:blipFill rotWithShape="1">
          <a:blip r:embed="rId3"/>
          <a:srcRect l="-205" r="-3006"/>
          <a:stretch/>
        </p:blipFill>
        <p:spPr>
          <a:xfrm>
            <a:off x="6627872" y="988952"/>
            <a:ext cx="2870501" cy="264943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887268" y="6421762"/>
            <a:ext cx="661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INTT</a:t>
            </a:r>
            <a:r>
              <a:rPr lang="ja-JP" altLang="en-US" dirty="0"/>
              <a:t>は読み出しチャンネル数など</a:t>
            </a:r>
            <a:r>
              <a:rPr lang="en-US" altLang="ja-JP" dirty="0"/>
              <a:t>FVTX</a:t>
            </a:r>
            <a:r>
              <a:rPr lang="ja-JP" altLang="en-US" dirty="0"/>
              <a:t>を超えないように設計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82CF-35FD-4542-8EB9-8DC89669FC86}" type="slidenum">
              <a:rPr kumimoji="1" lang="ja-JP" altLang="en-US" smtClean="0"/>
              <a:t>42</a:t>
            </a:fld>
            <a:endParaRPr kumimoji="1" lang="ja-JP" altLang="en-US"/>
          </a:p>
        </p:txBody>
      </p:sp>
      <p:cxnSp>
        <p:nvCxnSpPr>
          <p:cNvPr id="5" name="直線コネクタ 4"/>
          <p:cNvCxnSpPr/>
          <p:nvPr/>
        </p:nvCxnSpPr>
        <p:spPr>
          <a:xfrm flipH="1">
            <a:off x="6083569" y="257200"/>
            <a:ext cx="15301" cy="60991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001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E70D1A-FD89-2244-912A-6D088ED22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645" y="478580"/>
            <a:ext cx="9144000" cy="1100249"/>
          </a:xfrm>
        </p:spPr>
        <p:txBody>
          <a:bodyPr/>
          <a:lstStyle/>
          <a:p>
            <a:r>
              <a:rPr kumimoji="1" lang="en-US" altLang="ja-JP" dirty="0"/>
              <a:t>INTT Silicon Tracker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1E9DA9-A470-9746-A862-F0394BD7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2332-FDBA-8F41-85FC-96C9F46873F9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D5E42EA4-6F59-A348-B8CB-2B08030EE6D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690" y="1804047"/>
            <a:ext cx="5101447" cy="4552303"/>
          </a:xfrm>
          <a:prstGeom prst="rect">
            <a:avLst/>
          </a:prstGeom>
          <a:ln>
            <a:noFill/>
          </a:ln>
        </p:spPr>
      </p:pic>
      <p:pic>
        <p:nvPicPr>
          <p:cNvPr id="6" name="Picture 30" descr="A picture containing music&#10;&#10;Description automatically generated">
            <a:extLst>
              <a:ext uri="{FF2B5EF4-FFF2-40B4-BE49-F238E27FC236}">
                <a16:creationId xmlns:a16="http://schemas.microsoft.com/office/drawing/2014/main" id="{68BBF6FF-A3F4-3F4C-B64A-46293D176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8489">
            <a:off x="418199" y="2887135"/>
            <a:ext cx="6189680" cy="35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FFD0D3-E31F-3042-BD87-52FBA71CDA07}"/>
              </a:ext>
            </a:extLst>
          </p:cNvPr>
          <p:cNvSpPr txBox="1"/>
          <p:nvPr/>
        </p:nvSpPr>
        <p:spPr>
          <a:xfrm>
            <a:off x="8146848" y="602776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err="1"/>
              <a:t>sPHENIX</a:t>
            </a:r>
            <a:endParaRPr kumimoji="1" lang="ja-JP" altLang="en-US" b="1" i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01A7DB-D3FB-7940-866F-345C8032BBAC}"/>
              </a:ext>
            </a:extLst>
          </p:cNvPr>
          <p:cNvSpPr txBox="1"/>
          <p:nvPr/>
        </p:nvSpPr>
        <p:spPr>
          <a:xfrm>
            <a:off x="1524000" y="5951540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INTT Silicon Tracker</a:t>
            </a:r>
            <a:endParaRPr kumimoji="1" lang="ja-JP" altLang="en-US" b="1" i="1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959D123-1BD5-4742-B4DE-604333C7DE39}"/>
              </a:ext>
            </a:extLst>
          </p:cNvPr>
          <p:cNvSpPr/>
          <p:nvPr/>
        </p:nvSpPr>
        <p:spPr>
          <a:xfrm>
            <a:off x="7949901" y="3324113"/>
            <a:ext cx="828339" cy="75608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78A452E-F0F6-BA47-A35E-3BDD7960433E}"/>
              </a:ext>
            </a:extLst>
          </p:cNvPr>
          <p:cNvCxnSpPr/>
          <p:nvPr/>
        </p:nvCxnSpPr>
        <p:spPr>
          <a:xfrm flipH="1" flipV="1">
            <a:off x="2216075" y="2796988"/>
            <a:ext cx="5733826" cy="527125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66B390F-05F2-4F4F-A5EE-6C93882B68AC}"/>
              </a:ext>
            </a:extLst>
          </p:cNvPr>
          <p:cNvCxnSpPr/>
          <p:nvPr/>
        </p:nvCxnSpPr>
        <p:spPr>
          <a:xfrm flipH="1">
            <a:off x="6437625" y="4080198"/>
            <a:ext cx="1512276" cy="1752373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329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7E52A28-EF97-014B-AED1-F830DB052E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90630" y="2523715"/>
            <a:ext cx="1566925" cy="549407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14DD0B8-E0DD-AB4B-B709-1BA7286FA7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84884" y="970869"/>
            <a:ext cx="876081" cy="5097200"/>
          </a:xfrm>
          <a:prstGeom prst="rect">
            <a:avLst/>
          </a:prstGeom>
        </p:spPr>
      </p:pic>
      <p:sp>
        <p:nvSpPr>
          <p:cNvPr id="48131" name="Rectangle 8">
            <a:extLst>
              <a:ext uri="{FF2B5EF4-FFF2-40B4-BE49-F238E27FC236}">
                <a16:creationId xmlns:a16="http://schemas.microsoft.com/office/drawing/2014/main" id="{6A28FFBB-BBEE-48CC-84F3-30CF47E11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84" y="28726"/>
            <a:ext cx="10898188" cy="70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25763" indent="-273050" defTabSz="10969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82963" indent="-273050" defTabSz="10969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40163" indent="-273050" defTabSz="10969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97363" indent="-273050" defTabSz="10969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dirty="0">
                <a:solidFill>
                  <a:schemeClr val="tx1"/>
                </a:solidFill>
              </a:rPr>
              <a:t>Executive Summary of INTT Components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BF1B5E-6A3B-4247-960D-FA5C6F8E72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272" y="-8965"/>
            <a:ext cx="1280160" cy="755366"/>
          </a:xfrm>
          <a:prstGeom prst="rect">
            <a:avLst/>
          </a:prstGeom>
          <a:solidFill>
            <a:srgbClr val="3333FF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E07D1A-ED65-4367-8A79-185CB8DC39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746125"/>
            <a:ext cx="12192000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84" name="TextBox 37">
            <a:extLst>
              <a:ext uri="{FF2B5EF4-FFF2-40B4-BE49-F238E27FC236}">
                <a16:creationId xmlns:a16="http://schemas.microsoft.com/office/drawing/2014/main" id="{12C8AF19-01E8-4C74-9F0B-088AF4854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762000"/>
            <a:ext cx="846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163">
              <a:defRPr/>
            </a:pPr>
            <a:r>
              <a:rPr lang="en-US" altLang="en-US" sz="1600" dirty="0"/>
              <a:t>Ladder</a:t>
            </a:r>
          </a:p>
        </p:txBody>
      </p:sp>
      <p:grpSp>
        <p:nvGrpSpPr>
          <p:cNvPr id="48135" name="Group 3">
            <a:extLst>
              <a:ext uri="{FF2B5EF4-FFF2-40B4-BE49-F238E27FC236}">
                <a16:creationId xmlns:a16="http://schemas.microsoft.com/office/drawing/2014/main" id="{41F70CFA-A484-43E6-9E93-D25F2CE017D2}"/>
              </a:ext>
            </a:extLst>
          </p:cNvPr>
          <p:cNvGrpSpPr>
            <a:grpSpLocks/>
          </p:cNvGrpSpPr>
          <p:nvPr/>
        </p:nvGrpSpPr>
        <p:grpSpPr bwMode="auto">
          <a:xfrm>
            <a:off x="735542" y="935303"/>
            <a:ext cx="10542323" cy="1915583"/>
            <a:chOff x="1492250" y="1200150"/>
            <a:chExt cx="9126545" cy="1717682"/>
          </a:xfrm>
        </p:grpSpPr>
        <p:pic>
          <p:nvPicPr>
            <p:cNvPr id="48183" name="Content Placeholder 2">
              <a:extLst>
                <a:ext uri="{FF2B5EF4-FFF2-40B4-BE49-F238E27FC236}">
                  <a16:creationId xmlns:a16="http://schemas.microsoft.com/office/drawing/2014/main" id="{E8354D70-810D-4B60-AF85-211F5C59D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7220" y="1917707"/>
              <a:ext cx="117157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正方形/長方形 88">
              <a:extLst>
                <a:ext uri="{FF2B5EF4-FFF2-40B4-BE49-F238E27FC236}">
                  <a16:creationId xmlns:a16="http://schemas.microsoft.com/office/drawing/2014/main" id="{C579D01A-54AA-49E8-9E20-838C419E90CA}"/>
                </a:ext>
              </a:extLst>
            </p:cNvPr>
            <p:cNvSpPr/>
            <p:nvPr/>
          </p:nvSpPr>
          <p:spPr>
            <a:xfrm>
              <a:off x="2869993" y="2260653"/>
              <a:ext cx="609276" cy="315541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746">
                <a:defRPr/>
              </a:pPr>
              <a:endParaRPr lang="ja-JP" altLang="en-US" sz="1350" kern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pic>
          <p:nvPicPr>
            <p:cNvPr id="48185" name="Picture 28">
              <a:extLst>
                <a:ext uri="{FF2B5EF4-FFF2-40B4-BE49-F238E27FC236}">
                  <a16:creationId xmlns:a16="http://schemas.microsoft.com/office/drawing/2014/main" id="{35E3CCE4-2383-45F3-931A-2ED520C22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338" y="2236795"/>
              <a:ext cx="5326062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86" name="Content Placeholder 2">
              <a:extLst>
                <a:ext uri="{FF2B5EF4-FFF2-40B4-BE49-F238E27FC236}">
                  <a16:creationId xmlns:a16="http://schemas.microsoft.com/office/drawing/2014/main" id="{24B067A9-71EB-4A2B-8A13-8BBE16752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012" y="1917707"/>
              <a:ext cx="1171576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正方形/長方形 88">
              <a:extLst>
                <a:ext uri="{FF2B5EF4-FFF2-40B4-BE49-F238E27FC236}">
                  <a16:creationId xmlns:a16="http://schemas.microsoft.com/office/drawing/2014/main" id="{DDD355A1-EE90-4F1E-8C10-0DAF11228B48}"/>
                </a:ext>
              </a:extLst>
            </p:cNvPr>
            <p:cNvSpPr/>
            <p:nvPr/>
          </p:nvSpPr>
          <p:spPr>
            <a:xfrm>
              <a:off x="2336304" y="2260653"/>
              <a:ext cx="537125" cy="315541"/>
            </a:xfrm>
            <a:prstGeom prst="rect">
              <a:avLst/>
            </a:prstGeom>
            <a:solidFill>
              <a:srgbClr val="C0504D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746">
                <a:defRPr/>
              </a:pPr>
              <a:endParaRPr lang="ja-JP" altLang="en-US" sz="1350" kern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32" name="正方形/長方形 88">
              <a:extLst>
                <a:ext uri="{FF2B5EF4-FFF2-40B4-BE49-F238E27FC236}">
                  <a16:creationId xmlns:a16="http://schemas.microsoft.com/office/drawing/2014/main" id="{76623142-57A0-4B33-9130-8888D04DE628}"/>
                </a:ext>
              </a:extLst>
            </p:cNvPr>
            <p:cNvSpPr/>
            <p:nvPr/>
          </p:nvSpPr>
          <p:spPr>
            <a:xfrm>
              <a:off x="8681022" y="2260653"/>
              <a:ext cx="515365" cy="315541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746">
                <a:defRPr/>
              </a:pPr>
              <a:endParaRPr lang="ja-JP" altLang="en-US" sz="1350" kern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33" name="正方形/長方形 88">
              <a:extLst>
                <a:ext uri="{FF2B5EF4-FFF2-40B4-BE49-F238E27FC236}">
                  <a16:creationId xmlns:a16="http://schemas.microsoft.com/office/drawing/2014/main" id="{7A0CAA6D-136A-4B1F-829E-DFEAFACC0BC3}"/>
                </a:ext>
              </a:extLst>
            </p:cNvPr>
            <p:cNvSpPr/>
            <p:nvPr/>
          </p:nvSpPr>
          <p:spPr>
            <a:xfrm>
              <a:off x="9196387" y="2260653"/>
              <a:ext cx="533689" cy="315541"/>
            </a:xfrm>
            <a:prstGeom prst="rect">
              <a:avLst/>
            </a:prstGeom>
            <a:solidFill>
              <a:srgbClr val="C0504D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746">
                <a:defRPr/>
              </a:pPr>
              <a:endParaRPr lang="ja-JP" altLang="en-US" sz="1350" kern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cxnSp>
          <p:nvCxnSpPr>
            <p:cNvPr id="48190" name="Straight Arrow Connector 5">
              <a:extLst>
                <a:ext uri="{FF2B5EF4-FFF2-40B4-BE49-F238E27FC236}">
                  <a16:creationId xmlns:a16="http://schemas.microsoft.com/office/drawing/2014/main" id="{C573533B-C08B-4196-93F5-6CDE8DF7716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68588" y="1963738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58" name="TextBox 7">
              <a:extLst>
                <a:ext uri="{FF2B5EF4-FFF2-40B4-BE49-F238E27FC236}">
                  <a16:creationId xmlns:a16="http://schemas.microsoft.com/office/drawing/2014/main" id="{27918EED-BC96-4FA1-8D15-5B15271ED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1723" y="1707863"/>
              <a:ext cx="40133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CC</a:t>
              </a:r>
            </a:p>
          </p:txBody>
        </p:sp>
        <p:cxnSp>
          <p:nvCxnSpPr>
            <p:cNvPr id="48192" name="Straight Arrow Connector 36">
              <a:extLst>
                <a:ext uri="{FF2B5EF4-FFF2-40B4-BE49-F238E27FC236}">
                  <a16:creationId xmlns:a16="http://schemas.microsoft.com/office/drawing/2014/main" id="{6F3169D9-C6B7-4EAE-9E27-E548BFA7879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52800" y="1974850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60" name="TextBox 37">
              <a:extLst>
                <a:ext uri="{FF2B5EF4-FFF2-40B4-BE49-F238E27FC236}">
                  <a16:creationId xmlns:a16="http://schemas.microsoft.com/office/drawing/2014/main" id="{19DEC0A6-3D1E-4936-B499-0ABE133A7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0944" y="1705490"/>
              <a:ext cx="50541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BEX</a:t>
              </a:r>
            </a:p>
          </p:txBody>
        </p:sp>
        <p:cxnSp>
          <p:nvCxnSpPr>
            <p:cNvPr id="48194" name="Straight Arrow Connector 38">
              <a:extLst>
                <a:ext uri="{FF2B5EF4-FFF2-40B4-BE49-F238E27FC236}">
                  <a16:creationId xmlns:a16="http://schemas.microsoft.com/office/drawing/2014/main" id="{83CA5C41-A154-4B1A-9ADA-BE57D673B2A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14800" y="1974850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62" name="TextBox 39">
              <a:extLst>
                <a:ext uri="{FF2B5EF4-FFF2-40B4-BE49-F238E27FC236}">
                  <a16:creationId xmlns:a16="http://schemas.microsoft.com/office/drawing/2014/main" id="{72AD63BC-A70B-4C2D-AA02-5862CF731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3544" y="1719725"/>
              <a:ext cx="47488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HDI</a:t>
              </a:r>
            </a:p>
          </p:txBody>
        </p:sp>
        <p:cxnSp>
          <p:nvCxnSpPr>
            <p:cNvPr id="48196" name="Straight Arrow Connector 40">
              <a:extLst>
                <a:ext uri="{FF2B5EF4-FFF2-40B4-BE49-F238E27FC236}">
                  <a16:creationId xmlns:a16="http://schemas.microsoft.com/office/drawing/2014/main" id="{EDD53C15-125F-4EDE-8B13-715587BBD9C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930775" y="1970088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64" name="TextBox 41">
              <a:extLst>
                <a:ext uri="{FF2B5EF4-FFF2-40B4-BE49-F238E27FC236}">
                  <a16:creationId xmlns:a16="http://schemas.microsoft.com/office/drawing/2014/main" id="{7B30609C-4BC1-4661-B423-C337FDEFA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285" y="1710235"/>
              <a:ext cx="49292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SSS</a:t>
              </a:r>
            </a:p>
          </p:txBody>
        </p:sp>
        <p:sp>
          <p:nvSpPr>
            <p:cNvPr id="6165" name="TextBox 42">
              <a:extLst>
                <a:ext uri="{FF2B5EF4-FFF2-40B4-BE49-F238E27FC236}">
                  <a16:creationId xmlns:a16="http://schemas.microsoft.com/office/drawing/2014/main" id="{5549AF12-D28D-483A-9093-21FEC75B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2250" y="2217948"/>
              <a:ext cx="581736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 ROC</a:t>
              </a:r>
            </a:p>
          </p:txBody>
        </p:sp>
        <p:cxnSp>
          <p:nvCxnSpPr>
            <p:cNvPr id="48199" name="Straight Arrow Connector 5">
              <a:extLst>
                <a:ext uri="{FF2B5EF4-FFF2-40B4-BE49-F238E27FC236}">
                  <a16:creationId xmlns:a16="http://schemas.microsoft.com/office/drawing/2014/main" id="{DCEC03AB-BC97-420D-8F9D-F97573D173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94550" y="1970088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67" name="TextBox 7">
              <a:extLst>
                <a:ext uri="{FF2B5EF4-FFF2-40B4-BE49-F238E27FC236}">
                  <a16:creationId xmlns:a16="http://schemas.microsoft.com/office/drawing/2014/main" id="{CF4FE744-B6CD-4FA2-A18A-9B1C80948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7774" y="1712608"/>
              <a:ext cx="49292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SSS</a:t>
              </a:r>
            </a:p>
          </p:txBody>
        </p:sp>
        <p:cxnSp>
          <p:nvCxnSpPr>
            <p:cNvPr id="48201" name="Straight Arrow Connector 36">
              <a:extLst>
                <a:ext uri="{FF2B5EF4-FFF2-40B4-BE49-F238E27FC236}">
                  <a16:creationId xmlns:a16="http://schemas.microsoft.com/office/drawing/2014/main" id="{0EA494EA-C608-4187-B3BF-628A5B3528F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39113" y="1981200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id="{27510FF8-6A1D-4D06-A0AB-B6B7C917F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4370" y="1710235"/>
              <a:ext cx="47488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HDI</a:t>
              </a:r>
            </a:p>
          </p:txBody>
        </p:sp>
        <p:cxnSp>
          <p:nvCxnSpPr>
            <p:cNvPr id="48203" name="Straight Arrow Connector 38">
              <a:extLst>
                <a:ext uri="{FF2B5EF4-FFF2-40B4-BE49-F238E27FC236}">
                  <a16:creationId xmlns:a16="http://schemas.microsoft.com/office/drawing/2014/main" id="{EC8C1B21-F3EA-4C46-AF96-3AD37FB1A8A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88413" y="1981200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71" name="TextBox 39">
              <a:extLst>
                <a:ext uri="{FF2B5EF4-FFF2-40B4-BE49-F238E27FC236}">
                  <a16:creationId xmlns:a16="http://schemas.microsoft.com/office/drawing/2014/main" id="{1E2F7A8F-0AA1-495D-9C17-B5C1BB2B25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7641" y="1712608"/>
              <a:ext cx="50541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BEX</a:t>
              </a:r>
            </a:p>
          </p:txBody>
        </p:sp>
        <p:cxnSp>
          <p:nvCxnSpPr>
            <p:cNvPr id="48205" name="Straight Arrow Connector 40">
              <a:extLst>
                <a:ext uri="{FF2B5EF4-FFF2-40B4-BE49-F238E27FC236}">
                  <a16:creationId xmlns:a16="http://schemas.microsoft.com/office/drawing/2014/main" id="{66D89B86-C75B-44C1-8268-2F0941B8706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56738" y="1974850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73" name="TextBox 41">
              <a:extLst>
                <a:ext uri="{FF2B5EF4-FFF2-40B4-BE49-F238E27FC236}">
                  <a16:creationId xmlns:a16="http://schemas.microsoft.com/office/drawing/2014/main" id="{79E7E4B2-AE05-49F4-AF57-BA73EAA4D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2336" y="1714980"/>
              <a:ext cx="40133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CC</a:t>
              </a:r>
            </a:p>
          </p:txBody>
        </p:sp>
        <p:cxnSp>
          <p:nvCxnSpPr>
            <p:cNvPr id="48207" name="Straight Arrow Connector 5">
              <a:extLst>
                <a:ext uri="{FF2B5EF4-FFF2-40B4-BE49-F238E27FC236}">
                  <a16:creationId xmlns:a16="http://schemas.microsoft.com/office/drawing/2014/main" id="{6775A687-37DE-4948-B72B-9FB6DECEE4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96050" y="1981200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208" name="Straight Arrow Connector 5">
              <a:extLst>
                <a:ext uri="{FF2B5EF4-FFF2-40B4-BE49-F238E27FC236}">
                  <a16:creationId xmlns:a16="http://schemas.microsoft.com/office/drawing/2014/main" id="{24F2FD16-F43F-4C52-B927-44D051780D3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38800" y="1981200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76" name="TextBox 7">
              <a:extLst>
                <a:ext uri="{FF2B5EF4-FFF2-40B4-BE49-F238E27FC236}">
                  <a16:creationId xmlns:a16="http://schemas.microsoft.com/office/drawing/2014/main" id="{5E92705B-7903-4B2E-9131-C89541585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98" y="1720911"/>
              <a:ext cx="49292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SSS</a:t>
              </a:r>
            </a:p>
          </p:txBody>
        </p:sp>
        <p:sp>
          <p:nvSpPr>
            <p:cNvPr id="6177" name="TextBox 7">
              <a:extLst>
                <a:ext uri="{FF2B5EF4-FFF2-40B4-BE49-F238E27FC236}">
                  <a16:creationId xmlns:a16="http://schemas.microsoft.com/office/drawing/2014/main" id="{BE8C809A-7D2F-4600-9C5F-FF978806C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3438" y="1716166"/>
              <a:ext cx="492921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SSS</a:t>
              </a:r>
            </a:p>
          </p:txBody>
        </p:sp>
        <p:sp>
          <p:nvSpPr>
            <p:cNvPr id="6179" name="Right Brace 2">
              <a:extLst>
                <a:ext uri="{FF2B5EF4-FFF2-40B4-BE49-F238E27FC236}">
                  <a16:creationId xmlns:a16="http://schemas.microsoft.com/office/drawing/2014/main" id="{FA6DCBB7-73AF-4BD5-97D2-D60617C8CAB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067897" y="-163956"/>
              <a:ext cx="366549" cy="3749568"/>
            </a:xfrm>
            <a:prstGeom prst="rightBrace">
              <a:avLst>
                <a:gd name="adj1" fmla="val 8332"/>
                <a:gd name="adj2" fmla="val 50000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163">
                <a:buClr>
                  <a:srgbClr val="000000"/>
                </a:buClr>
                <a:buSzPct val="100000"/>
                <a:defRPr/>
              </a:pPr>
              <a:endParaRPr lang="en-US" altLang="en-US" sz="4080"/>
            </a:p>
          </p:txBody>
        </p:sp>
        <p:sp>
          <p:nvSpPr>
            <p:cNvPr id="6180" name="Right Brace 45">
              <a:extLst>
                <a:ext uri="{FF2B5EF4-FFF2-40B4-BE49-F238E27FC236}">
                  <a16:creationId xmlns:a16="http://schemas.microsoft.com/office/drawing/2014/main" id="{F66E059D-DB0A-4E4F-A58F-FE3A77F963C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692653" y="-20615"/>
              <a:ext cx="365363" cy="3473561"/>
            </a:xfrm>
            <a:prstGeom prst="rightBrace">
              <a:avLst>
                <a:gd name="adj1" fmla="val 8324"/>
                <a:gd name="adj2" fmla="val 50000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163">
                <a:buClr>
                  <a:srgbClr val="000000"/>
                </a:buClr>
                <a:buSzPct val="100000"/>
                <a:defRPr/>
              </a:pPr>
              <a:endParaRPr lang="en-US" altLang="en-US" sz="4080"/>
            </a:p>
          </p:txBody>
        </p:sp>
        <p:sp>
          <p:nvSpPr>
            <p:cNvPr id="6181" name="TextBox 37">
              <a:extLst>
                <a:ext uri="{FF2B5EF4-FFF2-40B4-BE49-F238E27FC236}">
                  <a16:creationId xmlns:a16="http://schemas.microsoft.com/office/drawing/2014/main" id="{6EF82D57-843E-43FC-9A63-A4BB6B498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7985" y="1233365"/>
              <a:ext cx="1361638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Silicon module</a:t>
              </a:r>
            </a:p>
          </p:txBody>
        </p:sp>
        <p:sp>
          <p:nvSpPr>
            <p:cNvPr id="6182" name="TextBox 37">
              <a:extLst>
                <a:ext uri="{FF2B5EF4-FFF2-40B4-BE49-F238E27FC236}">
                  <a16:creationId xmlns:a16="http://schemas.microsoft.com/office/drawing/2014/main" id="{413B395B-C4E0-466C-B7C6-2F5F081C3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5318" y="1227433"/>
              <a:ext cx="1361638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/>
                <a:t>Silicon module</a:t>
              </a:r>
            </a:p>
          </p:txBody>
        </p:sp>
        <p:sp>
          <p:nvSpPr>
            <p:cNvPr id="6183" name="Right Brace 48">
              <a:extLst>
                <a:ext uri="{FF2B5EF4-FFF2-40B4-BE49-F238E27FC236}">
                  <a16:creationId xmlns:a16="http://schemas.microsoft.com/office/drawing/2014/main" id="{923F7DDF-AE8E-4585-A542-44F0761733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06396" y="-2199336"/>
              <a:ext cx="366549" cy="7407515"/>
            </a:xfrm>
            <a:prstGeom prst="rightBrace">
              <a:avLst>
                <a:gd name="adj1" fmla="val 8323"/>
                <a:gd name="adj2" fmla="val 50000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163">
                <a:buClr>
                  <a:srgbClr val="000000"/>
                </a:buClr>
                <a:buSzPct val="100000"/>
                <a:defRPr/>
              </a:pPr>
              <a:endParaRPr lang="en-US" altLang="en-US" sz="4080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4905140-FE46-4E1E-95B8-E134327FF2DE}"/>
                </a:ext>
              </a:extLst>
            </p:cNvPr>
            <p:cNvCxnSpPr>
              <a:cxnSpLocks/>
            </p:cNvCxnSpPr>
            <p:nvPr/>
          </p:nvCxnSpPr>
          <p:spPr>
            <a:xfrm>
              <a:off x="8506943" y="1450447"/>
              <a:ext cx="111089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704B396-C76E-4A0B-A3DE-F7BA7CD165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28707" y="1452820"/>
              <a:ext cx="104103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7" name="TextBox 37">
              <a:extLst>
                <a:ext uri="{FF2B5EF4-FFF2-40B4-BE49-F238E27FC236}">
                  <a16:creationId xmlns:a16="http://schemas.microsoft.com/office/drawing/2014/main" id="{15674CD8-08B6-4827-AC12-3288004DD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3872" y="1208453"/>
              <a:ext cx="551206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>
                  <a:solidFill>
                    <a:srgbClr val="FF0000"/>
                  </a:solidFill>
                </a:rPr>
                <a:t>Data</a:t>
              </a:r>
            </a:p>
          </p:txBody>
        </p:sp>
        <p:sp>
          <p:nvSpPr>
            <p:cNvPr id="6188" name="TextBox 37">
              <a:extLst>
                <a:ext uri="{FF2B5EF4-FFF2-40B4-BE49-F238E27FC236}">
                  <a16:creationId xmlns:a16="http://schemas.microsoft.com/office/drawing/2014/main" id="{1BA37671-98E9-4D67-B4B1-657B4676B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6082" y="1200150"/>
              <a:ext cx="551206" cy="30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63">
                <a:defRPr/>
              </a:pPr>
              <a:r>
                <a:rPr lang="en-US" altLang="en-US" sz="1600">
                  <a:solidFill>
                    <a:srgbClr val="FF0000"/>
                  </a:solidFill>
                </a:rPr>
                <a:t>Data</a:t>
              </a:r>
            </a:p>
          </p:txBody>
        </p: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D882A61-162D-1D47-A3CD-C9157BCB0F06}"/>
              </a:ext>
            </a:extLst>
          </p:cNvPr>
          <p:cNvSpPr txBox="1"/>
          <p:nvPr/>
        </p:nvSpPr>
        <p:spPr>
          <a:xfrm>
            <a:off x="39684" y="4102559"/>
            <a:ext cx="46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1.2 m Bus Extender (BEX) Preproduction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280CEAC-30DC-1C46-9FDF-73455194B32D}"/>
              </a:ext>
            </a:extLst>
          </p:cNvPr>
          <p:cNvSpPr txBox="1"/>
          <p:nvPr/>
        </p:nvSpPr>
        <p:spPr>
          <a:xfrm>
            <a:off x="2265356" y="2785804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HDI Production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1025" name="Picture 1" descr="page1image44312944">
            <a:extLst>
              <a:ext uri="{FF2B5EF4-FFF2-40B4-BE49-F238E27FC236}">
                <a16:creationId xmlns:a16="http://schemas.microsoft.com/office/drawing/2014/main" id="{762A28C1-7050-F04D-B88C-37689677F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499" y="3271748"/>
            <a:ext cx="3250349" cy="175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44311904">
            <a:extLst>
              <a:ext uri="{FF2B5EF4-FFF2-40B4-BE49-F238E27FC236}">
                <a16:creationId xmlns:a16="http://schemas.microsoft.com/office/drawing/2014/main" id="{9316A448-7548-3749-9089-198C56AF3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9075" y="4500630"/>
            <a:ext cx="1897799" cy="222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F021A13-E08D-CE4E-AC7B-E54C336D6ED4}"/>
              </a:ext>
            </a:extLst>
          </p:cNvPr>
          <p:cNvSpPr txBox="1"/>
          <p:nvPr/>
        </p:nvSpPr>
        <p:spPr>
          <a:xfrm>
            <a:off x="5979624" y="290291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Silicon Production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8A76E43-6D1A-7A47-9B2C-D7731981A782}"/>
              </a:ext>
            </a:extLst>
          </p:cNvPr>
          <p:cNvSpPr txBox="1"/>
          <p:nvPr/>
        </p:nvSpPr>
        <p:spPr>
          <a:xfrm>
            <a:off x="9959772" y="4236083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FPHX Production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6E9A59EC-FA2D-E840-BF1F-F0C3315801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651" y="5548352"/>
            <a:ext cx="4434416" cy="1069360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6DB5C9B-D737-6849-9E9A-9A84824BFA2C}"/>
              </a:ext>
            </a:extLst>
          </p:cNvPr>
          <p:cNvSpPr txBox="1"/>
          <p:nvPr/>
        </p:nvSpPr>
        <p:spPr>
          <a:xfrm>
            <a:off x="5900877" y="5152101"/>
            <a:ext cx="416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Conversion Cable (CC) Pre-Production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E7E9CB1-50A1-A948-8CCF-0F0449BF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D50FA-5C5A-AD47-80B9-A1381C93E71E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58" name="Picture 30" descr="A picture containing music&#10;&#10;Description automatically generated">
            <a:extLst>
              <a:ext uri="{FF2B5EF4-FFF2-40B4-BE49-F238E27FC236}">
                <a16:creationId xmlns:a16="http://schemas.microsoft.com/office/drawing/2014/main" id="{BE407B25-7754-7D4A-9538-5F9F03FF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8489">
            <a:off x="9315801" y="128127"/>
            <a:ext cx="3494295" cy="199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54312B66-7579-214B-82BC-BB6C9C4D1209}"/>
              </a:ext>
            </a:extLst>
          </p:cNvPr>
          <p:cNvCxnSpPr/>
          <p:nvPr/>
        </p:nvCxnSpPr>
        <p:spPr>
          <a:xfrm flipH="1">
            <a:off x="7502793" y="1070240"/>
            <a:ext cx="2891364" cy="971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page15image42171008">
            <a:extLst>
              <a:ext uri="{FF2B5EF4-FFF2-40B4-BE49-F238E27FC236}">
                <a16:creationId xmlns:a16="http://schemas.microsoft.com/office/drawing/2014/main" id="{83793ACF-5FA6-5344-891A-98C0E43D2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5947" y="2482357"/>
            <a:ext cx="2238505" cy="16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80F73E8-E3B3-9A44-9B78-17A82C2857EA}"/>
              </a:ext>
            </a:extLst>
          </p:cNvPr>
          <p:cNvSpPr txBox="1"/>
          <p:nvPr/>
        </p:nvSpPr>
        <p:spPr>
          <a:xfrm>
            <a:off x="9789499" y="2208480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Stave Production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30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B329D7A2-97E5-964A-B742-59350DF4D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506" y="-121248"/>
            <a:ext cx="7125455" cy="685311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D511407-054C-B840-9FE8-4C7503D4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9" y="75605"/>
            <a:ext cx="10515600" cy="1325563"/>
          </a:xfrm>
        </p:spPr>
        <p:txBody>
          <a:bodyPr/>
          <a:lstStyle/>
          <a:p>
            <a:r>
              <a:rPr lang="en-US" altLang="ja-JP" dirty="0"/>
              <a:t>Ladder Component Production</a:t>
            </a:r>
            <a:endParaRPr kumimoji="1" lang="ja-JP" altLang="en-US"/>
          </a:p>
        </p:txBody>
      </p:sp>
      <p:pic>
        <p:nvPicPr>
          <p:cNvPr id="5" name="Picture 2" descr="page15image42171008">
            <a:extLst>
              <a:ext uri="{FF2B5EF4-FFF2-40B4-BE49-F238E27FC236}">
                <a16:creationId xmlns:a16="http://schemas.microsoft.com/office/drawing/2014/main" id="{8CA0668D-9485-9045-B132-3AB7C029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224" y="3755888"/>
            <a:ext cx="2484045" cy="18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ge2image42247936">
            <a:extLst>
              <a:ext uri="{FF2B5EF4-FFF2-40B4-BE49-F238E27FC236}">
                <a16:creationId xmlns:a16="http://schemas.microsoft.com/office/drawing/2014/main" id="{E6CF073B-B249-EA41-B778-EB5839A6C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148" y="5154099"/>
            <a:ext cx="2966512" cy="1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525B48-1E45-8140-BCE9-2EE9C3CE0D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694824" y="3496875"/>
            <a:ext cx="4226940" cy="1116268"/>
          </a:xfrm>
          <a:prstGeom prst="rect">
            <a:avLst/>
          </a:prstGeom>
        </p:spPr>
      </p:pic>
      <p:sp>
        <p:nvSpPr>
          <p:cNvPr id="15" name="円/楕円 14">
            <a:extLst>
              <a:ext uri="{FF2B5EF4-FFF2-40B4-BE49-F238E27FC236}">
                <a16:creationId xmlns:a16="http://schemas.microsoft.com/office/drawing/2014/main" id="{8D311533-05C4-C441-97D7-B70E73DEF568}"/>
              </a:ext>
            </a:extLst>
          </p:cNvPr>
          <p:cNvSpPr/>
          <p:nvPr/>
        </p:nvSpPr>
        <p:spPr>
          <a:xfrm>
            <a:off x="4811885" y="5475275"/>
            <a:ext cx="143647" cy="1436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EDE58849-7209-D348-A6AA-3D7F86BA1025}"/>
              </a:ext>
            </a:extLst>
          </p:cNvPr>
          <p:cNvSpPr/>
          <p:nvPr/>
        </p:nvSpPr>
        <p:spPr>
          <a:xfrm>
            <a:off x="6023169" y="5130891"/>
            <a:ext cx="143647" cy="1436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4F2F98AA-F46B-E94A-A839-78D9C315741D}"/>
              </a:ext>
            </a:extLst>
          </p:cNvPr>
          <p:cNvSpPr/>
          <p:nvPr/>
        </p:nvSpPr>
        <p:spPr>
          <a:xfrm>
            <a:off x="6616935" y="4727129"/>
            <a:ext cx="143647" cy="1436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FA32C86-7FDE-C744-BB45-0351AB3872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046" y="5734710"/>
            <a:ext cx="1828800" cy="5588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91B6187-7143-094D-AA30-7117CF3FD1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092" y="5239446"/>
            <a:ext cx="1230297" cy="68076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E78888A-9182-A649-B27B-9FC599B8EB4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241" y="4613143"/>
            <a:ext cx="1524000" cy="3175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EEEE3CA-ED0B-6F47-9732-94D9BBB7B5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64859" y="321528"/>
            <a:ext cx="1240814" cy="435063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2CA551-35D6-4B42-8A20-7F7926408A23}"/>
              </a:ext>
            </a:extLst>
          </p:cNvPr>
          <p:cNvSpPr txBox="1"/>
          <p:nvPr/>
        </p:nvSpPr>
        <p:spPr>
          <a:xfrm>
            <a:off x="4337738" y="1507108"/>
            <a:ext cx="277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Bus Extender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08EB130E-2DF1-D04D-8626-FB3E1888FD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79" y="3411478"/>
            <a:ext cx="1185443" cy="530330"/>
          </a:xfrm>
          <a:prstGeom prst="rect">
            <a:avLst/>
          </a:prstGeom>
        </p:spPr>
      </p:pic>
      <p:sp>
        <p:nvSpPr>
          <p:cNvPr id="31" name="円/楕円 30">
            <a:extLst>
              <a:ext uri="{FF2B5EF4-FFF2-40B4-BE49-F238E27FC236}">
                <a16:creationId xmlns:a16="http://schemas.microsoft.com/office/drawing/2014/main" id="{652D86EA-3ECE-2449-9331-89B0C77C46DB}"/>
              </a:ext>
            </a:extLst>
          </p:cNvPr>
          <p:cNvSpPr/>
          <p:nvPr/>
        </p:nvSpPr>
        <p:spPr>
          <a:xfrm>
            <a:off x="7111267" y="3979531"/>
            <a:ext cx="143647" cy="1436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AC87474-49C1-A041-B60E-CB6CFDB48A14}"/>
              </a:ext>
            </a:extLst>
          </p:cNvPr>
          <p:cNvSpPr txBox="1"/>
          <p:nvPr/>
        </p:nvSpPr>
        <p:spPr>
          <a:xfrm>
            <a:off x="8701782" y="311725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HDI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1FDE1A6-4AF1-C348-A323-0D4A60F18541}"/>
              </a:ext>
            </a:extLst>
          </p:cNvPr>
          <p:cNvSpPr txBox="1"/>
          <p:nvPr/>
        </p:nvSpPr>
        <p:spPr>
          <a:xfrm>
            <a:off x="8666156" y="486292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Silicon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D0586E4-8E6F-BC46-A774-572262BA7462}"/>
              </a:ext>
            </a:extLst>
          </p:cNvPr>
          <p:cNvSpPr txBox="1"/>
          <p:nvPr/>
        </p:nvSpPr>
        <p:spPr>
          <a:xfrm>
            <a:off x="1652837" y="341147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Stave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5CC42C8-4B60-3D44-AB93-662DFB44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327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511407-054C-B840-9FE8-4C7503D4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9" y="75605"/>
            <a:ext cx="10515600" cy="1325563"/>
          </a:xfrm>
        </p:spPr>
        <p:txBody>
          <a:bodyPr/>
          <a:lstStyle/>
          <a:p>
            <a:r>
              <a:rPr lang="en-US" altLang="ja-JP" dirty="0"/>
              <a:t>Ladder Assembly System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4D371B9-A66B-2245-9F50-498E92B3E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66" y="1444487"/>
            <a:ext cx="10442713" cy="8070574"/>
          </a:xfrm>
          <a:prstGeom prst="rect">
            <a:avLst/>
          </a:prstGeom>
        </p:spPr>
      </p:pic>
      <p:pic>
        <p:nvPicPr>
          <p:cNvPr id="5" name="Picture 2" descr="page15image42171008">
            <a:extLst>
              <a:ext uri="{FF2B5EF4-FFF2-40B4-BE49-F238E27FC236}">
                <a16:creationId xmlns:a16="http://schemas.microsoft.com/office/drawing/2014/main" id="{8CA0668D-9485-9045-B132-3AB7C029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630" y="4347545"/>
            <a:ext cx="1310588" cy="98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ge2image42247936">
            <a:extLst>
              <a:ext uri="{FF2B5EF4-FFF2-40B4-BE49-F238E27FC236}">
                <a16:creationId xmlns:a16="http://schemas.microsoft.com/office/drawing/2014/main" id="{E6CF073B-B249-EA41-B778-EB5839A6C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135" y="2807353"/>
            <a:ext cx="1481013" cy="79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525B48-1E45-8140-BCE9-2EE9C3CE0D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380807" y="2203324"/>
            <a:ext cx="2064853" cy="5452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223D964-5913-5443-8875-9F836A9483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11693">
            <a:off x="5176300" y="4168515"/>
            <a:ext cx="627445" cy="6274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4525E76-194E-0144-9B6E-CE4F39B220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3476">
            <a:off x="5298117" y="3274665"/>
            <a:ext cx="4785258" cy="148722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9E0356-6DBC-4E45-BEFC-6F755CCC5EA1}"/>
              </a:ext>
            </a:extLst>
          </p:cNvPr>
          <p:cNvSpPr txBox="1"/>
          <p:nvPr/>
        </p:nvSpPr>
        <p:spPr>
          <a:xfrm>
            <a:off x="4115135" y="4469683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Taiwan</a:t>
            </a:r>
          </a:p>
          <a:p>
            <a:pPr algn="ctr"/>
            <a:r>
              <a:rPr lang="en-US" altLang="ja-JP" dirty="0"/>
              <a:t>Assembly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B05DC2-1617-D743-93E5-1DA32787347A}"/>
              </a:ext>
            </a:extLst>
          </p:cNvPr>
          <p:cNvSpPr txBox="1"/>
          <p:nvPr/>
        </p:nvSpPr>
        <p:spPr>
          <a:xfrm>
            <a:off x="9654002" y="3965944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BNL</a:t>
            </a:r>
          </a:p>
          <a:p>
            <a:pPr algn="ctr"/>
            <a:r>
              <a:rPr lang="en-US" altLang="ja-JP" dirty="0"/>
              <a:t>Assembly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7384B5B-CCCC-1640-8CF3-91B9AC7DABFD}"/>
              </a:ext>
            </a:extLst>
          </p:cNvPr>
          <p:cNvSpPr txBox="1"/>
          <p:nvPr/>
        </p:nvSpPr>
        <p:spPr>
          <a:xfrm>
            <a:off x="5971054" y="180266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HDI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767AD3E-2810-1749-AB97-8B6D7E6390FC}"/>
              </a:ext>
            </a:extLst>
          </p:cNvPr>
          <p:cNvSpPr txBox="1"/>
          <p:nvPr/>
        </p:nvSpPr>
        <p:spPr>
          <a:xfrm>
            <a:off x="4317686" y="247239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silicon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40865F2-50BB-2043-BED3-ECA101A53D2D}"/>
              </a:ext>
            </a:extLst>
          </p:cNvPr>
          <p:cNvSpPr txBox="1"/>
          <p:nvPr/>
        </p:nvSpPr>
        <p:spPr>
          <a:xfrm>
            <a:off x="6222526" y="5258379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stave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BEFCE2-0F0D-4042-8EE1-4735706DBF02}"/>
              </a:ext>
            </a:extLst>
          </p:cNvPr>
          <p:cNvSpPr txBox="1"/>
          <p:nvPr/>
        </p:nvSpPr>
        <p:spPr>
          <a:xfrm>
            <a:off x="4562992" y="3486585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Japan</a:t>
            </a:r>
          </a:p>
          <a:p>
            <a:pPr algn="ctr"/>
            <a:r>
              <a:rPr kumimoji="1" lang="en-US" altLang="ja-JP" dirty="0"/>
              <a:t>Production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C9300F3-AA9B-3941-8AC5-7E018AEA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731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81F8DC3-6B51-C54C-82FE-1CEBB3653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4" y="93515"/>
            <a:ext cx="8993455" cy="4514388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12F89A2-015C-EF40-9614-70E6EF8D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Silicon Ladder Assembly in Taiwan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35DD68-7CC7-D440-8D03-CF42D67F3652}"/>
              </a:ext>
            </a:extLst>
          </p:cNvPr>
          <p:cNvSpPr txBox="1"/>
          <p:nvPr/>
        </p:nvSpPr>
        <p:spPr>
          <a:xfrm>
            <a:off x="7910707" y="4238571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CMS </a:t>
            </a:r>
            <a:r>
              <a:rPr kumimoji="1" lang="en-US" altLang="ja-JP" dirty="0" err="1"/>
              <a:t>HGCal</a:t>
            </a:r>
            <a:r>
              <a:rPr kumimoji="1" lang="en-US" altLang="ja-JP" dirty="0"/>
              <a:t> Assembly 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4A59F6A-F042-D549-A2A0-A207C684EE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257" y="4723783"/>
            <a:ext cx="6356059" cy="20310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AD05972-FFF5-1D43-8AA9-FC66B87807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672" y="1690688"/>
            <a:ext cx="3607644" cy="2286989"/>
          </a:xfrm>
          <a:prstGeom prst="rect">
            <a:avLst/>
          </a:prstGeom>
        </p:spPr>
      </p:pic>
      <p:grpSp>
        <p:nvGrpSpPr>
          <p:cNvPr id="9" name="図 4">
            <a:extLst>
              <a:ext uri="{FF2B5EF4-FFF2-40B4-BE49-F238E27FC236}">
                <a16:creationId xmlns:a16="http://schemas.microsoft.com/office/drawing/2014/main" id="{35B33C5B-CE10-6B46-9365-BF3AC805CFF0}"/>
              </a:ext>
            </a:extLst>
          </p:cNvPr>
          <p:cNvGrpSpPr/>
          <p:nvPr/>
        </p:nvGrpSpPr>
        <p:grpSpPr>
          <a:xfrm>
            <a:off x="11955056" y="9535263"/>
            <a:ext cx="2349356" cy="2884950"/>
            <a:chOff x="0" y="0"/>
            <a:chExt cx="2349355" cy="2884949"/>
          </a:xfrm>
        </p:grpSpPr>
        <p:pic>
          <p:nvPicPr>
            <p:cNvPr id="10" name="図 4" descr="図 4">
              <a:extLst>
                <a:ext uri="{FF2B5EF4-FFF2-40B4-BE49-F238E27FC236}">
                  <a16:creationId xmlns:a16="http://schemas.microsoft.com/office/drawing/2014/main" id="{DD274D97-875D-A446-BA80-BBF23AF47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0799" y="38100"/>
              <a:ext cx="2247757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図 4" descr="図 4">
              <a:extLst>
                <a:ext uri="{FF2B5EF4-FFF2-40B4-BE49-F238E27FC236}">
                  <a16:creationId xmlns:a16="http://schemas.microsoft.com/office/drawing/2014/main" id="{8841BE7C-F35E-4E4B-BE55-E49A5B16B5D7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349356" cy="2884950"/>
            </a:xfrm>
            <a:prstGeom prst="rect">
              <a:avLst/>
            </a:prstGeom>
            <a:effectLst/>
          </p:spPr>
        </p:pic>
      </p:grpSp>
      <p:grpSp>
        <p:nvGrpSpPr>
          <p:cNvPr id="12" name="イメージ">
            <a:extLst>
              <a:ext uri="{FF2B5EF4-FFF2-40B4-BE49-F238E27FC236}">
                <a16:creationId xmlns:a16="http://schemas.microsoft.com/office/drawing/2014/main" id="{AC95B4D0-4CAB-244A-AC04-FC13FCE20C8A}"/>
              </a:ext>
            </a:extLst>
          </p:cNvPr>
          <p:cNvGrpSpPr/>
          <p:nvPr/>
        </p:nvGrpSpPr>
        <p:grpSpPr>
          <a:xfrm>
            <a:off x="7913493" y="9535263"/>
            <a:ext cx="3374116" cy="2884950"/>
            <a:chOff x="0" y="0"/>
            <a:chExt cx="3374114" cy="2884949"/>
          </a:xfrm>
        </p:grpSpPr>
        <p:pic>
          <p:nvPicPr>
            <p:cNvPr id="13" name="イメージ" descr="イメージ">
              <a:extLst>
                <a:ext uri="{FF2B5EF4-FFF2-40B4-BE49-F238E27FC236}">
                  <a16:creationId xmlns:a16="http://schemas.microsoft.com/office/drawing/2014/main" id="{9E2BC841-7B36-A346-8BBC-3A1D0EC25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00" y="38100"/>
              <a:ext cx="3272515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イメージ" descr="イメージ">
              <a:extLst>
                <a:ext uri="{FF2B5EF4-FFF2-40B4-BE49-F238E27FC236}">
                  <a16:creationId xmlns:a16="http://schemas.microsoft.com/office/drawing/2014/main" id="{E9565E92-FD44-D14E-A189-7E4E7CF633B8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3374115" cy="2884950"/>
            </a:xfrm>
            <a:prstGeom prst="rect">
              <a:avLst/>
            </a:prstGeom>
            <a:effectLst/>
          </p:spPr>
        </p:pic>
      </p:grpSp>
      <p:pic>
        <p:nvPicPr>
          <p:cNvPr id="15" name="イメージ" descr="イメージ">
            <a:extLst>
              <a:ext uri="{FF2B5EF4-FFF2-40B4-BE49-F238E27FC236}">
                <a16:creationId xmlns:a16="http://schemas.microsoft.com/office/drawing/2014/main" id="{1739DA5C-3410-4249-B30F-62C46FBC84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12905" y="8416884"/>
            <a:ext cx="9562160" cy="373418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hia-Ming Kuo        Cheng-Wei Shih  Lian-Sheng Tsai…">
            <a:extLst>
              <a:ext uri="{FF2B5EF4-FFF2-40B4-BE49-F238E27FC236}">
                <a16:creationId xmlns:a16="http://schemas.microsoft.com/office/drawing/2014/main" id="{434610B6-98BC-DC4E-949A-4CC7C7404142}"/>
              </a:ext>
            </a:extLst>
          </p:cNvPr>
          <p:cNvSpPr txBox="1"/>
          <p:nvPr/>
        </p:nvSpPr>
        <p:spPr>
          <a:xfrm>
            <a:off x="15221662" y="12105987"/>
            <a:ext cx="89738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Chia-Ming </a:t>
            </a:r>
            <a:r>
              <a:rPr dirty="0" err="1"/>
              <a:t>Kuo</a:t>
            </a:r>
            <a:r>
              <a:rPr dirty="0"/>
              <a:t>        Cheng-Wei Shih  </a:t>
            </a:r>
            <a:r>
              <a:rPr dirty="0" err="1"/>
              <a:t>Lian</a:t>
            </a:r>
            <a:r>
              <a:rPr dirty="0"/>
              <a:t>-Sheng Tsai</a:t>
            </a:r>
          </a:p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            Wei-Che Tang         </a:t>
            </a:r>
            <a:r>
              <a:rPr dirty="0" err="1"/>
              <a:t>Rong-Shyang</a:t>
            </a:r>
            <a:r>
              <a:rPr dirty="0"/>
              <a:t> Lu   </a:t>
            </a:r>
            <a:r>
              <a:rPr dirty="0" err="1"/>
              <a:t>Janny</a:t>
            </a:r>
            <a:r>
              <a:rPr dirty="0"/>
              <a:t> Huang </a:t>
            </a:r>
          </a:p>
        </p:txBody>
      </p:sp>
      <p:pic>
        <p:nvPicPr>
          <p:cNvPr id="17" name="イメージ" descr="イメージ">
            <a:extLst>
              <a:ext uri="{FF2B5EF4-FFF2-40B4-BE49-F238E27FC236}">
                <a16:creationId xmlns:a16="http://schemas.microsoft.com/office/drawing/2014/main" id="{7F18551A-B38C-5B4C-AFE5-39CFA7E9342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65305" y="8569284"/>
            <a:ext cx="9562160" cy="373418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hia-Ming Kuo        Cheng-Wei Shih  Lian-Sheng Tsai…">
            <a:extLst>
              <a:ext uri="{FF2B5EF4-FFF2-40B4-BE49-F238E27FC236}">
                <a16:creationId xmlns:a16="http://schemas.microsoft.com/office/drawing/2014/main" id="{4BCDCD65-49F2-C14A-BE68-702A7D0C4229}"/>
              </a:ext>
            </a:extLst>
          </p:cNvPr>
          <p:cNvSpPr txBox="1"/>
          <p:nvPr/>
        </p:nvSpPr>
        <p:spPr>
          <a:xfrm>
            <a:off x="15374062" y="12258387"/>
            <a:ext cx="89738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t>Chia-Ming Kuo        Cheng-Wei Shih  Lian-Sheng Tsai</a:t>
            </a:r>
          </a:p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Wei-Che Tang         Rong-Shyang Lu   Janny Huang </a:t>
            </a:r>
          </a:p>
        </p:txBody>
      </p:sp>
      <p:pic>
        <p:nvPicPr>
          <p:cNvPr id="19" name="イメージ" descr="イメージ">
            <a:extLst>
              <a:ext uri="{FF2B5EF4-FFF2-40B4-BE49-F238E27FC236}">
                <a16:creationId xmlns:a16="http://schemas.microsoft.com/office/drawing/2014/main" id="{DB0A3F82-7334-1546-A52F-E2FABB7E648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7196" y="4723783"/>
            <a:ext cx="4781080" cy="186709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498141-9115-5A4D-99B3-0A868EB0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307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6AA34-A8E4-6F4A-8BEF-146EFBF3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610" y="101459"/>
            <a:ext cx="10515600" cy="1325563"/>
          </a:xfrm>
        </p:spPr>
        <p:txBody>
          <a:bodyPr/>
          <a:lstStyle/>
          <a:p>
            <a:r>
              <a:rPr lang="en-US" altLang="ja-JP" dirty="0"/>
              <a:t>Ladder Assembly</a:t>
            </a:r>
            <a:r>
              <a:rPr lang="ja-JP" altLang="en-US"/>
              <a:t> </a:t>
            </a:r>
            <a:r>
              <a:rPr lang="en-US" altLang="ja-JP" dirty="0"/>
              <a:t>&amp; Silicon Test in Taiwan</a:t>
            </a:r>
            <a:endParaRPr kumimoji="1" lang="ja-JP" altLang="en-US"/>
          </a:p>
        </p:txBody>
      </p:sp>
      <p:grpSp>
        <p:nvGrpSpPr>
          <p:cNvPr id="4" name="図 4">
            <a:extLst>
              <a:ext uri="{FF2B5EF4-FFF2-40B4-BE49-F238E27FC236}">
                <a16:creationId xmlns:a16="http://schemas.microsoft.com/office/drawing/2014/main" id="{7E0D8A1A-E74A-0044-BAE4-6217D5EDB236}"/>
              </a:ext>
            </a:extLst>
          </p:cNvPr>
          <p:cNvGrpSpPr/>
          <p:nvPr/>
        </p:nvGrpSpPr>
        <p:grpSpPr>
          <a:xfrm>
            <a:off x="11955056" y="9535263"/>
            <a:ext cx="2349356" cy="2884950"/>
            <a:chOff x="0" y="0"/>
            <a:chExt cx="2349355" cy="2884949"/>
          </a:xfrm>
        </p:grpSpPr>
        <p:pic>
          <p:nvPicPr>
            <p:cNvPr id="5" name="図 4" descr="図 4">
              <a:extLst>
                <a:ext uri="{FF2B5EF4-FFF2-40B4-BE49-F238E27FC236}">
                  <a16:creationId xmlns:a16="http://schemas.microsoft.com/office/drawing/2014/main" id="{926BCBD6-2EFC-6348-82CE-D53B7441E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799" y="38100"/>
              <a:ext cx="2247757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図 4" descr="図 4">
              <a:extLst>
                <a:ext uri="{FF2B5EF4-FFF2-40B4-BE49-F238E27FC236}">
                  <a16:creationId xmlns:a16="http://schemas.microsoft.com/office/drawing/2014/main" id="{A86C0899-CCAC-6C42-8580-553B0BFD27E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49356" cy="2884950"/>
            </a:xfrm>
            <a:prstGeom prst="rect">
              <a:avLst/>
            </a:prstGeom>
            <a:effectLst/>
          </p:spPr>
        </p:pic>
      </p:grpSp>
      <p:grpSp>
        <p:nvGrpSpPr>
          <p:cNvPr id="7" name="イメージ">
            <a:extLst>
              <a:ext uri="{FF2B5EF4-FFF2-40B4-BE49-F238E27FC236}">
                <a16:creationId xmlns:a16="http://schemas.microsoft.com/office/drawing/2014/main" id="{D20B2754-0EBC-DB45-8069-04003408E980}"/>
              </a:ext>
            </a:extLst>
          </p:cNvPr>
          <p:cNvGrpSpPr/>
          <p:nvPr/>
        </p:nvGrpSpPr>
        <p:grpSpPr>
          <a:xfrm>
            <a:off x="7913493" y="9535263"/>
            <a:ext cx="3374116" cy="2884950"/>
            <a:chOff x="0" y="0"/>
            <a:chExt cx="3374114" cy="2884949"/>
          </a:xfrm>
        </p:grpSpPr>
        <p:pic>
          <p:nvPicPr>
            <p:cNvPr id="8" name="イメージ" descr="イメージ">
              <a:extLst>
                <a:ext uri="{FF2B5EF4-FFF2-40B4-BE49-F238E27FC236}">
                  <a16:creationId xmlns:a16="http://schemas.microsoft.com/office/drawing/2014/main" id="{EE611102-628C-EB4A-A06E-9CEF82B5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38100"/>
              <a:ext cx="3272515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イメージ" descr="イメージ">
              <a:extLst>
                <a:ext uri="{FF2B5EF4-FFF2-40B4-BE49-F238E27FC236}">
                  <a16:creationId xmlns:a16="http://schemas.microsoft.com/office/drawing/2014/main" id="{876772B3-1115-354D-B582-B0A8EA1551BC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374115" cy="2884950"/>
            </a:xfrm>
            <a:prstGeom prst="rect">
              <a:avLst/>
            </a:prstGeom>
            <a:effectLst/>
          </p:spPr>
        </p:pic>
      </p:grpSp>
      <p:pic>
        <p:nvPicPr>
          <p:cNvPr id="10" name="イメージ" descr="イメージ">
            <a:extLst>
              <a:ext uri="{FF2B5EF4-FFF2-40B4-BE49-F238E27FC236}">
                <a16:creationId xmlns:a16="http://schemas.microsoft.com/office/drawing/2014/main" id="{0F18351F-84D9-4D41-AFD3-0136DB4FD4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12905" y="8416884"/>
            <a:ext cx="9562160" cy="373418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hia-Ming Kuo        Cheng-Wei Shih  Lian-Sheng Tsai…">
            <a:extLst>
              <a:ext uri="{FF2B5EF4-FFF2-40B4-BE49-F238E27FC236}">
                <a16:creationId xmlns:a16="http://schemas.microsoft.com/office/drawing/2014/main" id="{D19E9DA6-8722-9B45-96D1-FBA1F10DD8C8}"/>
              </a:ext>
            </a:extLst>
          </p:cNvPr>
          <p:cNvSpPr txBox="1"/>
          <p:nvPr/>
        </p:nvSpPr>
        <p:spPr>
          <a:xfrm>
            <a:off x="15221662" y="12105987"/>
            <a:ext cx="89738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Chia-Ming </a:t>
            </a:r>
            <a:r>
              <a:rPr dirty="0" err="1"/>
              <a:t>Kuo</a:t>
            </a:r>
            <a:r>
              <a:rPr dirty="0"/>
              <a:t>        Cheng-Wei Shih  </a:t>
            </a:r>
            <a:r>
              <a:rPr dirty="0" err="1"/>
              <a:t>Lian</a:t>
            </a:r>
            <a:r>
              <a:rPr dirty="0"/>
              <a:t>-Sheng Tsai</a:t>
            </a:r>
          </a:p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            Wei-Che Tang         </a:t>
            </a:r>
            <a:r>
              <a:rPr dirty="0" err="1"/>
              <a:t>Rong-Shyang</a:t>
            </a:r>
            <a:r>
              <a:rPr dirty="0"/>
              <a:t> Lu   </a:t>
            </a:r>
            <a:r>
              <a:rPr dirty="0" err="1"/>
              <a:t>Janny</a:t>
            </a:r>
            <a:r>
              <a:rPr dirty="0"/>
              <a:t> Huang </a:t>
            </a:r>
          </a:p>
        </p:txBody>
      </p:sp>
      <p:grpSp>
        <p:nvGrpSpPr>
          <p:cNvPr id="12" name="図 4">
            <a:extLst>
              <a:ext uri="{FF2B5EF4-FFF2-40B4-BE49-F238E27FC236}">
                <a16:creationId xmlns:a16="http://schemas.microsoft.com/office/drawing/2014/main" id="{64C356D7-61DE-5741-BC41-A6E8DAF410EC}"/>
              </a:ext>
            </a:extLst>
          </p:cNvPr>
          <p:cNvGrpSpPr/>
          <p:nvPr/>
        </p:nvGrpSpPr>
        <p:grpSpPr>
          <a:xfrm>
            <a:off x="12107456" y="9687663"/>
            <a:ext cx="2349356" cy="2884950"/>
            <a:chOff x="0" y="0"/>
            <a:chExt cx="2349355" cy="2884949"/>
          </a:xfrm>
        </p:grpSpPr>
        <p:pic>
          <p:nvPicPr>
            <p:cNvPr id="13" name="図 4" descr="図 4">
              <a:extLst>
                <a:ext uri="{FF2B5EF4-FFF2-40B4-BE49-F238E27FC236}">
                  <a16:creationId xmlns:a16="http://schemas.microsoft.com/office/drawing/2014/main" id="{097D7C69-F502-B840-AA72-6F35E26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799" y="38100"/>
              <a:ext cx="2247757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図 4" descr="図 4">
              <a:extLst>
                <a:ext uri="{FF2B5EF4-FFF2-40B4-BE49-F238E27FC236}">
                  <a16:creationId xmlns:a16="http://schemas.microsoft.com/office/drawing/2014/main" id="{475102FC-AD9F-4846-B38D-CDFFF4C75EE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49356" cy="2884950"/>
            </a:xfrm>
            <a:prstGeom prst="rect">
              <a:avLst/>
            </a:prstGeom>
            <a:effectLst/>
          </p:spPr>
        </p:pic>
      </p:grpSp>
      <p:grpSp>
        <p:nvGrpSpPr>
          <p:cNvPr id="15" name="イメージ">
            <a:extLst>
              <a:ext uri="{FF2B5EF4-FFF2-40B4-BE49-F238E27FC236}">
                <a16:creationId xmlns:a16="http://schemas.microsoft.com/office/drawing/2014/main" id="{4EBAF29F-72A4-CA49-AFEF-772E2847D269}"/>
              </a:ext>
            </a:extLst>
          </p:cNvPr>
          <p:cNvGrpSpPr/>
          <p:nvPr/>
        </p:nvGrpSpPr>
        <p:grpSpPr>
          <a:xfrm>
            <a:off x="8065893" y="9687663"/>
            <a:ext cx="3374116" cy="2884950"/>
            <a:chOff x="0" y="0"/>
            <a:chExt cx="3374114" cy="2884949"/>
          </a:xfrm>
        </p:grpSpPr>
        <p:pic>
          <p:nvPicPr>
            <p:cNvPr id="16" name="イメージ" descr="イメージ">
              <a:extLst>
                <a:ext uri="{FF2B5EF4-FFF2-40B4-BE49-F238E27FC236}">
                  <a16:creationId xmlns:a16="http://schemas.microsoft.com/office/drawing/2014/main" id="{132A2AD3-0A78-A14F-9068-CCC22255B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38100"/>
              <a:ext cx="3272515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イメージ" descr="イメージ">
              <a:extLst>
                <a:ext uri="{FF2B5EF4-FFF2-40B4-BE49-F238E27FC236}">
                  <a16:creationId xmlns:a16="http://schemas.microsoft.com/office/drawing/2014/main" id="{85A2D434-75F4-3E40-A0A1-149C21753B5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374115" cy="2884950"/>
            </a:xfrm>
            <a:prstGeom prst="rect">
              <a:avLst/>
            </a:prstGeom>
            <a:effectLst/>
          </p:spPr>
        </p:pic>
      </p:grpSp>
      <p:pic>
        <p:nvPicPr>
          <p:cNvPr id="18" name="イメージ" descr="イメージ">
            <a:extLst>
              <a:ext uri="{FF2B5EF4-FFF2-40B4-BE49-F238E27FC236}">
                <a16:creationId xmlns:a16="http://schemas.microsoft.com/office/drawing/2014/main" id="{58F8AE68-ED5E-3845-9CF4-90D48E6963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65305" y="8569284"/>
            <a:ext cx="9562160" cy="373418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Chia-Ming Kuo        Cheng-Wei Shih  Lian-Sheng Tsai…">
            <a:extLst>
              <a:ext uri="{FF2B5EF4-FFF2-40B4-BE49-F238E27FC236}">
                <a16:creationId xmlns:a16="http://schemas.microsoft.com/office/drawing/2014/main" id="{EE806F85-6AF2-A84C-886C-FB8D74E81556}"/>
              </a:ext>
            </a:extLst>
          </p:cNvPr>
          <p:cNvSpPr txBox="1"/>
          <p:nvPr/>
        </p:nvSpPr>
        <p:spPr>
          <a:xfrm>
            <a:off x="15374062" y="12258387"/>
            <a:ext cx="89738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Chia-Ming </a:t>
            </a:r>
            <a:r>
              <a:rPr dirty="0" err="1"/>
              <a:t>Kuo</a:t>
            </a:r>
            <a:r>
              <a:rPr dirty="0"/>
              <a:t>        Cheng-Wei Shih  </a:t>
            </a:r>
            <a:r>
              <a:rPr dirty="0" err="1"/>
              <a:t>Lian</a:t>
            </a:r>
            <a:r>
              <a:rPr dirty="0"/>
              <a:t>-Sheng Tsai</a:t>
            </a:r>
          </a:p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            Wei-Che Tang         </a:t>
            </a:r>
            <a:r>
              <a:rPr dirty="0" err="1"/>
              <a:t>Rong-Shyang</a:t>
            </a:r>
            <a:r>
              <a:rPr dirty="0"/>
              <a:t> Lu   </a:t>
            </a:r>
            <a:r>
              <a:rPr dirty="0" err="1"/>
              <a:t>Janny</a:t>
            </a:r>
            <a:r>
              <a:rPr dirty="0"/>
              <a:t> Huang </a:t>
            </a:r>
          </a:p>
        </p:txBody>
      </p:sp>
      <p:grpSp>
        <p:nvGrpSpPr>
          <p:cNvPr id="20" name="図 4">
            <a:extLst>
              <a:ext uri="{FF2B5EF4-FFF2-40B4-BE49-F238E27FC236}">
                <a16:creationId xmlns:a16="http://schemas.microsoft.com/office/drawing/2014/main" id="{F37FEDC5-126E-E942-8314-4F2239981B73}"/>
              </a:ext>
            </a:extLst>
          </p:cNvPr>
          <p:cNvGrpSpPr/>
          <p:nvPr/>
        </p:nvGrpSpPr>
        <p:grpSpPr>
          <a:xfrm>
            <a:off x="12259856" y="9840063"/>
            <a:ext cx="2349356" cy="2884950"/>
            <a:chOff x="0" y="0"/>
            <a:chExt cx="2349355" cy="2884949"/>
          </a:xfrm>
        </p:grpSpPr>
        <p:pic>
          <p:nvPicPr>
            <p:cNvPr id="21" name="図 4" descr="図 4">
              <a:extLst>
                <a:ext uri="{FF2B5EF4-FFF2-40B4-BE49-F238E27FC236}">
                  <a16:creationId xmlns:a16="http://schemas.microsoft.com/office/drawing/2014/main" id="{358AF654-C03D-854B-9FBB-D510848AE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799" y="38100"/>
              <a:ext cx="2247757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図 4" descr="図 4">
              <a:extLst>
                <a:ext uri="{FF2B5EF4-FFF2-40B4-BE49-F238E27FC236}">
                  <a16:creationId xmlns:a16="http://schemas.microsoft.com/office/drawing/2014/main" id="{5BEEB91F-1D76-A84B-8808-CC00A44314D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49356" cy="2884950"/>
            </a:xfrm>
            <a:prstGeom prst="rect">
              <a:avLst/>
            </a:prstGeom>
            <a:effectLst/>
          </p:spPr>
        </p:pic>
      </p:grpSp>
      <p:grpSp>
        <p:nvGrpSpPr>
          <p:cNvPr id="23" name="イメージ">
            <a:extLst>
              <a:ext uri="{FF2B5EF4-FFF2-40B4-BE49-F238E27FC236}">
                <a16:creationId xmlns:a16="http://schemas.microsoft.com/office/drawing/2014/main" id="{7B77096A-57EB-F247-BC2A-DC23CBD23B5A}"/>
              </a:ext>
            </a:extLst>
          </p:cNvPr>
          <p:cNvGrpSpPr/>
          <p:nvPr/>
        </p:nvGrpSpPr>
        <p:grpSpPr>
          <a:xfrm>
            <a:off x="8218293" y="9840063"/>
            <a:ext cx="3374116" cy="2884950"/>
            <a:chOff x="0" y="0"/>
            <a:chExt cx="3374114" cy="2884949"/>
          </a:xfrm>
        </p:grpSpPr>
        <p:pic>
          <p:nvPicPr>
            <p:cNvPr id="24" name="イメージ" descr="イメージ">
              <a:extLst>
                <a:ext uri="{FF2B5EF4-FFF2-40B4-BE49-F238E27FC236}">
                  <a16:creationId xmlns:a16="http://schemas.microsoft.com/office/drawing/2014/main" id="{DCE77B48-F87D-6245-863C-02FDD690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38100"/>
              <a:ext cx="3272515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イメージ" descr="イメージ">
              <a:extLst>
                <a:ext uri="{FF2B5EF4-FFF2-40B4-BE49-F238E27FC236}">
                  <a16:creationId xmlns:a16="http://schemas.microsoft.com/office/drawing/2014/main" id="{C8CD673D-7D29-0E4F-A326-6FB711F393B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374115" cy="2884950"/>
            </a:xfrm>
            <a:prstGeom prst="rect">
              <a:avLst/>
            </a:prstGeom>
            <a:effectLst/>
          </p:spPr>
        </p:pic>
      </p:grpSp>
      <p:pic>
        <p:nvPicPr>
          <p:cNvPr id="26" name="イメージ" descr="イメージ">
            <a:extLst>
              <a:ext uri="{FF2B5EF4-FFF2-40B4-BE49-F238E27FC236}">
                <a16:creationId xmlns:a16="http://schemas.microsoft.com/office/drawing/2014/main" id="{93D1957B-472C-E349-B357-A5C3200901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17705" y="8721684"/>
            <a:ext cx="9562160" cy="373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Chia-Ming Kuo        Cheng-Wei Shih  Lian-Sheng Tsai…">
            <a:extLst>
              <a:ext uri="{FF2B5EF4-FFF2-40B4-BE49-F238E27FC236}">
                <a16:creationId xmlns:a16="http://schemas.microsoft.com/office/drawing/2014/main" id="{15BD9A43-8F02-3E4D-A73F-1165AB4BB34E}"/>
              </a:ext>
            </a:extLst>
          </p:cNvPr>
          <p:cNvSpPr txBox="1"/>
          <p:nvPr/>
        </p:nvSpPr>
        <p:spPr>
          <a:xfrm>
            <a:off x="15526462" y="12410787"/>
            <a:ext cx="89738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Chia-Ming </a:t>
            </a:r>
            <a:r>
              <a:rPr dirty="0" err="1"/>
              <a:t>Kuo</a:t>
            </a:r>
            <a:r>
              <a:rPr dirty="0"/>
              <a:t>        Cheng-Wei Shih  </a:t>
            </a:r>
            <a:r>
              <a:rPr dirty="0" err="1"/>
              <a:t>Lian</a:t>
            </a:r>
            <a:r>
              <a:rPr dirty="0"/>
              <a:t>-Sheng Tsai</a:t>
            </a:r>
          </a:p>
          <a:p>
            <a:pPr algn="l" defTabSz="457200">
              <a:defRPr sz="2494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            Wei-Che Tang         </a:t>
            </a:r>
            <a:r>
              <a:rPr dirty="0" err="1"/>
              <a:t>Rong-Shyang</a:t>
            </a:r>
            <a:r>
              <a:rPr dirty="0"/>
              <a:t> Lu   </a:t>
            </a:r>
            <a:r>
              <a:rPr dirty="0" err="1"/>
              <a:t>Janny</a:t>
            </a:r>
            <a:r>
              <a:rPr dirty="0"/>
              <a:t> Huang 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CA064A72-77CB-4242-BA6A-C0C38CD75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39" y="1155620"/>
            <a:ext cx="7991732" cy="5310382"/>
          </a:xfrm>
          <a:prstGeom prst="rect">
            <a:avLst/>
          </a:prstGeom>
        </p:spPr>
      </p:pic>
      <p:grpSp>
        <p:nvGrpSpPr>
          <p:cNvPr id="29" name="図 4">
            <a:extLst>
              <a:ext uri="{FF2B5EF4-FFF2-40B4-BE49-F238E27FC236}">
                <a16:creationId xmlns:a16="http://schemas.microsoft.com/office/drawing/2014/main" id="{4391210A-7891-204D-B0AA-82AFD6CAE031}"/>
              </a:ext>
            </a:extLst>
          </p:cNvPr>
          <p:cNvGrpSpPr/>
          <p:nvPr/>
        </p:nvGrpSpPr>
        <p:grpSpPr>
          <a:xfrm>
            <a:off x="12412256" y="9992463"/>
            <a:ext cx="2349356" cy="2884950"/>
            <a:chOff x="0" y="0"/>
            <a:chExt cx="2349355" cy="2884949"/>
          </a:xfrm>
        </p:grpSpPr>
        <p:pic>
          <p:nvPicPr>
            <p:cNvPr id="30" name="図 4" descr="図 4">
              <a:extLst>
                <a:ext uri="{FF2B5EF4-FFF2-40B4-BE49-F238E27FC236}">
                  <a16:creationId xmlns:a16="http://schemas.microsoft.com/office/drawing/2014/main" id="{6A20E577-DC5E-E34A-B8A0-78AF11CBD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799" y="38100"/>
              <a:ext cx="2247757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図 4" descr="図 4">
              <a:extLst>
                <a:ext uri="{FF2B5EF4-FFF2-40B4-BE49-F238E27FC236}">
                  <a16:creationId xmlns:a16="http://schemas.microsoft.com/office/drawing/2014/main" id="{8935C591-498C-8C4B-AA9D-456BD31C926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49356" cy="2884950"/>
            </a:xfrm>
            <a:prstGeom prst="rect">
              <a:avLst/>
            </a:prstGeom>
            <a:effectLst/>
          </p:spPr>
        </p:pic>
      </p:grpSp>
      <p:grpSp>
        <p:nvGrpSpPr>
          <p:cNvPr id="32" name="図 4">
            <a:extLst>
              <a:ext uri="{FF2B5EF4-FFF2-40B4-BE49-F238E27FC236}">
                <a16:creationId xmlns:a16="http://schemas.microsoft.com/office/drawing/2014/main" id="{AB1CBE49-569E-CD4B-AD34-12886C4D3519}"/>
              </a:ext>
            </a:extLst>
          </p:cNvPr>
          <p:cNvGrpSpPr/>
          <p:nvPr/>
        </p:nvGrpSpPr>
        <p:grpSpPr>
          <a:xfrm>
            <a:off x="10700271" y="1105613"/>
            <a:ext cx="1174678" cy="1442475"/>
            <a:chOff x="0" y="0"/>
            <a:chExt cx="2349355" cy="2884949"/>
          </a:xfrm>
        </p:grpSpPr>
        <p:pic>
          <p:nvPicPr>
            <p:cNvPr id="33" name="図 4" descr="図 4">
              <a:extLst>
                <a:ext uri="{FF2B5EF4-FFF2-40B4-BE49-F238E27FC236}">
                  <a16:creationId xmlns:a16="http://schemas.microsoft.com/office/drawing/2014/main" id="{534F198B-202F-FE4C-899C-26B209816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799" y="38100"/>
              <a:ext cx="2247757" cy="27325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" name="図 4" descr="図 4">
              <a:extLst>
                <a:ext uri="{FF2B5EF4-FFF2-40B4-BE49-F238E27FC236}">
                  <a16:creationId xmlns:a16="http://schemas.microsoft.com/office/drawing/2014/main" id="{31CB9F09-D5BD-5B42-B418-C4BA717D7C3D}"/>
                </a:ext>
              </a:extLst>
            </p:cNvPr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49356" cy="2884950"/>
            </a:xfrm>
            <a:prstGeom prst="rect">
              <a:avLst/>
            </a:prstGeom>
            <a:effectLst/>
          </p:spPr>
        </p:pic>
      </p:grpSp>
      <p:pic>
        <p:nvPicPr>
          <p:cNvPr id="1025" name="Picture 1" descr="page17image78362640">
            <a:extLst>
              <a:ext uri="{FF2B5EF4-FFF2-40B4-BE49-F238E27FC236}">
                <a16:creationId xmlns:a16="http://schemas.microsoft.com/office/drawing/2014/main" id="{36A1CD16-ED24-2145-8A3B-7D9C4D59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2934" y="2662389"/>
            <a:ext cx="3685963" cy="288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DE72686-F4E4-A54D-BD63-BBBD7828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382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839DA1-02DB-A748-8FE9-FE08E8E0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1898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Comic Sans MS" panose="030F0902030302020204" pitchFamily="66" charset="0"/>
              </a:rPr>
              <a:t>Conventional Technology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583FC2-E97F-5143-8B95-C85EB352B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03" y="1866471"/>
            <a:ext cx="11713394" cy="249381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1D74243-B557-1D44-AF98-84AC2F0AE7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03" y="4401136"/>
            <a:ext cx="3307336" cy="22048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0E770A7-FCF0-914C-9461-4E00DEA9C9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095" y="4645172"/>
            <a:ext cx="2673300" cy="213129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0942F1E-0684-C245-B675-E5D565F68BB1}"/>
              </a:ext>
            </a:extLst>
          </p:cNvPr>
          <p:cNvSpPr/>
          <p:nvPr/>
        </p:nvSpPr>
        <p:spPr>
          <a:xfrm>
            <a:off x="3920836" y="2826311"/>
            <a:ext cx="152404" cy="1246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A550CEA-959E-8D4E-8040-03844C3941F2}"/>
              </a:ext>
            </a:extLst>
          </p:cNvPr>
          <p:cNvCxnSpPr>
            <a:cxnSpLocks/>
          </p:cNvCxnSpPr>
          <p:nvPr/>
        </p:nvCxnSpPr>
        <p:spPr>
          <a:xfrm>
            <a:off x="4073240" y="2951002"/>
            <a:ext cx="429487" cy="16941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9DE4CD0C-B90B-1843-BC3A-CD26D5B00A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395" y="355339"/>
            <a:ext cx="2686604" cy="208858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722C341-0298-8B49-A8FF-65F6E331A029}"/>
              </a:ext>
            </a:extLst>
          </p:cNvPr>
          <p:cNvSpPr/>
          <p:nvPr/>
        </p:nvSpPr>
        <p:spPr>
          <a:xfrm flipH="1" flipV="1">
            <a:off x="6450395" y="2715491"/>
            <a:ext cx="185932" cy="1108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7588FAF-BCD8-D848-9CA6-55EEC33BE2EF}"/>
              </a:ext>
            </a:extLst>
          </p:cNvPr>
          <p:cNvCxnSpPr>
            <a:cxnSpLocks/>
          </p:cNvCxnSpPr>
          <p:nvPr/>
        </p:nvCxnSpPr>
        <p:spPr>
          <a:xfrm flipV="1">
            <a:off x="6636327" y="2292560"/>
            <a:ext cx="573232" cy="3879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36B2D5-C612-B04F-884F-F21A6878B49F}"/>
              </a:ext>
            </a:extLst>
          </p:cNvPr>
          <p:cNvSpPr txBox="1"/>
          <p:nvPr/>
        </p:nvSpPr>
        <p:spPr>
          <a:xfrm>
            <a:off x="9261690" y="150743"/>
            <a:ext cx="2815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FPHX Readout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omic Sans MS" panose="030F0902030302020204" pitchFamily="66" charset="0"/>
              </a:rPr>
              <a:t>Developed for PHENIX FVTX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omic Sans MS" panose="030F0902030302020204" pitchFamily="66" charset="0"/>
              </a:rPr>
              <a:t>3 bits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omic Sans MS" panose="030F0902030302020204" pitchFamily="66" charset="0"/>
              </a:rPr>
              <a:t>65 </a:t>
            </a:r>
            <a:r>
              <a:rPr lang="en-US" altLang="ja-JP" dirty="0" err="1">
                <a:latin typeface="Comic Sans MS" panose="030F0902030302020204" pitchFamily="66" charset="0"/>
              </a:rPr>
              <a:t>mW</a:t>
            </a:r>
            <a:r>
              <a:rPr lang="en-US" altLang="ja-JP" dirty="0">
                <a:latin typeface="Comic Sans MS" panose="030F0902030302020204" pitchFamily="66" charset="0"/>
              </a:rPr>
              <a:t>/chip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omic Sans MS" panose="030F0902030302020204" pitchFamily="66" charset="0"/>
              </a:rPr>
              <a:t>…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18F0A4B-251D-074D-B330-64597947080C}"/>
              </a:ext>
            </a:extLst>
          </p:cNvPr>
          <p:cNvSpPr/>
          <p:nvPr/>
        </p:nvSpPr>
        <p:spPr>
          <a:xfrm flipV="1">
            <a:off x="838200" y="2680471"/>
            <a:ext cx="1287372" cy="9217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4A7DB44-CC97-7945-9328-0FE6C23DA960}"/>
              </a:ext>
            </a:extLst>
          </p:cNvPr>
          <p:cNvCxnSpPr>
            <a:cxnSpLocks/>
          </p:cNvCxnSpPr>
          <p:nvPr/>
        </p:nvCxnSpPr>
        <p:spPr>
          <a:xfrm>
            <a:off x="1233055" y="3655646"/>
            <a:ext cx="193963" cy="8804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スライド番号プレースホルダー 26">
            <a:extLst>
              <a:ext uri="{FF2B5EF4-FFF2-40B4-BE49-F238E27FC236}">
                <a16:creationId xmlns:a16="http://schemas.microsoft.com/office/drawing/2014/main" id="{89BB9A0C-A988-894C-96A7-03E74A40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7574-FAAE-374F-9A2B-5E2051655A2E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F1F508-E52F-CE49-AD49-2D22E83440DA}"/>
              </a:ext>
            </a:extLst>
          </p:cNvPr>
          <p:cNvSpPr txBox="1"/>
          <p:nvPr/>
        </p:nvSpPr>
        <p:spPr>
          <a:xfrm>
            <a:off x="7688983" y="3062240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High Density Inter Connect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80DEC52-FAC9-CB47-95A4-F5FA3A62CDBD}"/>
              </a:ext>
            </a:extLst>
          </p:cNvPr>
          <p:cNvSpPr txBox="1"/>
          <p:nvPr/>
        </p:nvSpPr>
        <p:spPr>
          <a:xfrm>
            <a:off x="4202833" y="304319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Silicon Sensor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4C1B04D-7B0D-5B42-AFEA-B00C54E99B9E}"/>
              </a:ext>
            </a:extLst>
          </p:cNvPr>
          <p:cNvSpPr txBox="1"/>
          <p:nvPr/>
        </p:nvSpPr>
        <p:spPr>
          <a:xfrm>
            <a:off x="6922943" y="1644028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Readout Chip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67B586AF-5AED-374A-A4E0-1119DDA3C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3"/>
          <a:stretch/>
        </p:blipFill>
        <p:spPr>
          <a:xfrm>
            <a:off x="6976996" y="4009420"/>
            <a:ext cx="4084805" cy="266664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4CE44B0-74A9-9441-897F-AB577CF7C47F}"/>
              </a:ext>
            </a:extLst>
          </p:cNvPr>
          <p:cNvSpPr txBox="1"/>
          <p:nvPr/>
        </p:nvSpPr>
        <p:spPr>
          <a:xfrm>
            <a:off x="8417310" y="4258009"/>
            <a:ext cx="126669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/>
              <a:t>Assembly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405493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1502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Comic Sans MS"/>
                <a:cs typeface="Comic Sans MS"/>
              </a:rPr>
              <a:t>What’s new about </a:t>
            </a:r>
            <a:r>
              <a:rPr kumimoji="1" lang="en-US" altLang="ja-JP" dirty="0" err="1">
                <a:latin typeface="Comic Sans MS"/>
                <a:cs typeface="Comic Sans MS"/>
              </a:rPr>
              <a:t>sPHENIX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B84-46D7-2E4A-8B42-393F027DEFDD}" type="slidenum">
              <a:rPr kumimoji="1" lang="ja-JP" altLang="en-US" smtClean="0">
                <a:latin typeface="Comic Sans MS"/>
                <a:cs typeface="Comic Sans MS"/>
              </a:rPr>
              <a:t>5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083" y="997366"/>
            <a:ext cx="4282522" cy="28508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email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782907">
            <a:off x="2029646" y="1527964"/>
            <a:ext cx="3490311" cy="191291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05" y="3863451"/>
            <a:ext cx="3486536" cy="273475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84" y="686142"/>
            <a:ext cx="1333216" cy="62244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78" y="3999514"/>
            <a:ext cx="993335" cy="66705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148060" y="6488668"/>
            <a:ext cx="455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, but incomplete for jet without HCAL</a:t>
            </a:r>
            <a:endParaRPr lang="ja-JP" alt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5627241" y="543563"/>
            <a:ext cx="6501768" cy="5631177"/>
            <a:chOff x="5161040" y="1781618"/>
            <a:chExt cx="3982960" cy="3449639"/>
          </a:xfrm>
        </p:grpSpPr>
        <p:pic>
          <p:nvPicPr>
            <p:cNvPr id="23" name="Content Placeholder 6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1040" y="1781618"/>
              <a:ext cx="3727737" cy="3242283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5126" y="4465076"/>
              <a:ext cx="1248874" cy="76618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5" name="テキスト ボックス 24"/>
          <p:cNvSpPr txBox="1"/>
          <p:nvPr/>
        </p:nvSpPr>
        <p:spPr>
          <a:xfrm>
            <a:off x="6815987" y="5993130"/>
            <a:ext cx="427100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 &amp; -1&lt;</a:t>
            </a:r>
            <a:r>
              <a:rPr lang="en-US" altLang="ja-JP" i="1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&lt;1 with HCAL</a:t>
            </a:r>
          </a:p>
          <a:p>
            <a:pPr algn="ctr"/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Designed to be ideal detector for Jet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115015" y="3732267"/>
            <a:ext cx="410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Limited acceptance to measure Jet. </a:t>
            </a:r>
            <a:endParaRPr lang="ja-JP" alt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7" name="Picture 5" descr="矢印のフリー素材・イラスト｜ダウンロード28【素材っち】">
            <a:extLst>
              <a:ext uri="{FF2B5EF4-FFF2-40B4-BE49-F238E27FC236}">
                <a16:creationId xmlns:a16="http://schemas.microsoft.com/office/drawing/2014/main" id="{8AFD8C7F-9F9E-C240-8E57-614A9B7F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618" y="3307268"/>
            <a:ext cx="939573" cy="7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324659C-C2ED-C149-A3FE-144B8FA1630B}"/>
              </a:ext>
            </a:extLst>
          </p:cNvPr>
          <p:cNvCxnSpPr/>
          <p:nvPr/>
        </p:nvCxnSpPr>
        <p:spPr>
          <a:xfrm>
            <a:off x="5923191" y="4080333"/>
            <a:ext cx="4669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8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5C4840-7F5B-F944-83D4-DBBFB95D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sPHENIX</a:t>
            </a:r>
            <a:r>
              <a:rPr kumimoji="1" lang="en-US" altLang="ja-JP" dirty="0"/>
              <a:t> Construction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8BB5FB-EA9F-C940-AE59-4B10A52F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A8E9-E603-7148-AC90-5F0A92F75A0D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2050" name="Picture 2" descr="Assembly of sPHENIX stages">
            <a:extLst>
              <a:ext uri="{FF2B5EF4-FFF2-40B4-BE49-F238E27FC236}">
                <a16:creationId xmlns:a16="http://schemas.microsoft.com/office/drawing/2014/main" id="{2991524E-C0C6-E647-A9E7-2CAFB4FA65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572" y="2067032"/>
            <a:ext cx="9506857" cy="23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-ton magnet heads to New York | symmetry magazine">
            <a:extLst>
              <a:ext uri="{FF2B5EF4-FFF2-40B4-BE49-F238E27FC236}">
                <a16:creationId xmlns:a16="http://schemas.microsoft.com/office/drawing/2014/main" id="{7F03CFB3-D309-AA49-B46F-C23F4D2E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514" y="-16128"/>
            <a:ext cx="3214914" cy="20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ndering of sPHENIX detector">
            <a:extLst>
              <a:ext uri="{FF2B5EF4-FFF2-40B4-BE49-F238E27FC236}">
                <a16:creationId xmlns:a16="http://schemas.microsoft.com/office/drawing/2014/main" id="{E6F9B500-4693-494B-B27E-D3815B84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46" y="4590706"/>
            <a:ext cx="6807200" cy="22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矢印のフリー素材・イラスト｜ダウンロード28【素材っち】">
            <a:extLst>
              <a:ext uri="{FF2B5EF4-FFF2-40B4-BE49-F238E27FC236}">
                <a16:creationId xmlns:a16="http://schemas.microsoft.com/office/drawing/2014/main" id="{C926F750-640E-014E-8572-410833BD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302" y="3180830"/>
            <a:ext cx="504869" cy="4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矢印のフリー素材・イラスト｜ダウンロード28【素材っち】">
            <a:extLst>
              <a:ext uri="{FF2B5EF4-FFF2-40B4-BE49-F238E27FC236}">
                <a16:creationId xmlns:a16="http://schemas.microsoft.com/office/drawing/2014/main" id="{F2B741A0-F4AF-5743-8C21-0FAA585E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759" y="3195344"/>
            <a:ext cx="504869" cy="4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矢印のフリー素材・イラスト｜ダウンロード28【素材っち】">
            <a:extLst>
              <a:ext uri="{FF2B5EF4-FFF2-40B4-BE49-F238E27FC236}">
                <a16:creationId xmlns:a16="http://schemas.microsoft.com/office/drawing/2014/main" id="{0FFDE544-6304-E849-B21D-D23FEA14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302" y="3209858"/>
            <a:ext cx="504869" cy="4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961832-D9EB-A848-B510-413DC8CDA0DA}"/>
              </a:ext>
            </a:extLst>
          </p:cNvPr>
          <p:cNvSpPr txBox="1"/>
          <p:nvPr/>
        </p:nvSpPr>
        <p:spPr>
          <a:xfrm>
            <a:off x="6917508" y="331905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Babar Magnet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99E271-FDB2-7E47-9FB3-8E0982570B8D}"/>
              </a:ext>
            </a:extLst>
          </p:cNvPr>
          <p:cNvSpPr txBox="1"/>
          <p:nvPr/>
        </p:nvSpPr>
        <p:spPr>
          <a:xfrm>
            <a:off x="7429046" y="6488668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October 20, 2021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60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5E3B71-B3DA-354B-B069-103FAD2A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BC885-83EF-7248-A2A3-B5C57C7690FA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DCFD75-D0DD-7F40-844C-1D3B7CD80F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730" y="208833"/>
            <a:ext cx="44117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1B5DA36-EEFF-AF46-8781-5345EFBEEC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71" y="4560171"/>
            <a:ext cx="2872153" cy="2161304"/>
          </a:xfrm>
          <a:prstGeom prst="rect">
            <a:avLst/>
          </a:prstGeom>
        </p:spPr>
      </p:pic>
      <p:pic>
        <p:nvPicPr>
          <p:cNvPr id="7" name="Picture 12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DD2F221C-4BFB-9946-A1F6-678EC19B26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29340" y="691460"/>
            <a:ext cx="2610679" cy="1958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3C18C4-1A6A-7A40-9E13-F8E631AF439E}"/>
              </a:ext>
            </a:extLst>
          </p:cNvPr>
          <p:cNvSpPr txBox="1"/>
          <p:nvPr/>
        </p:nvSpPr>
        <p:spPr>
          <a:xfrm>
            <a:off x="8647610" y="3011629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EM Cal Assembly ~78%</a:t>
            </a:r>
            <a:endParaRPr kumimoji="1" lang="ja-JP" altLang="en-US"/>
          </a:p>
        </p:txBody>
      </p:sp>
      <p:pic>
        <p:nvPicPr>
          <p:cNvPr id="9" name="Picture 12" descr="Screen Shot 2021-06-21 at 11.36.30 AM.png">
            <a:extLst>
              <a:ext uri="{FF2B5EF4-FFF2-40B4-BE49-F238E27FC236}">
                <a16:creationId xmlns:a16="http://schemas.microsoft.com/office/drawing/2014/main" id="{693AD8D6-6A0B-0148-95F7-E44AACFF33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26" y="1349687"/>
            <a:ext cx="2291783" cy="305426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BEE414-DCB5-DB45-B802-F88C2F3A6147}"/>
              </a:ext>
            </a:extLst>
          </p:cNvPr>
          <p:cNvSpPr txBox="1"/>
          <p:nvPr/>
        </p:nvSpPr>
        <p:spPr>
          <a:xfrm>
            <a:off x="2804145" y="184691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HCal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6C80296-3D28-3A46-8D6A-1FD13710A730}"/>
              </a:ext>
            </a:extLst>
          </p:cNvPr>
          <p:cNvSpPr txBox="1"/>
          <p:nvPr/>
        </p:nvSpPr>
        <p:spPr>
          <a:xfrm>
            <a:off x="3336324" y="6488668"/>
            <a:ext cx="24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Outer </a:t>
            </a:r>
            <a:r>
              <a:rPr kumimoji="1" lang="en-US" altLang="ja-JP" dirty="0" err="1"/>
              <a:t>HCal</a:t>
            </a:r>
            <a:r>
              <a:rPr kumimoji="1" lang="en-US" altLang="ja-JP" dirty="0"/>
              <a:t> Assembly</a:t>
            </a:r>
            <a:endParaRPr kumimoji="1" lang="ja-JP" altLang="en-US"/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7290A5A-8C34-7B44-BE13-2434524E98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959248"/>
            <a:ext cx="5959593" cy="230961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4A3C603-990C-AB41-81CC-0E17A2AF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36" y="136525"/>
            <a:ext cx="10515600" cy="1325563"/>
          </a:xfrm>
        </p:spPr>
        <p:txBody>
          <a:bodyPr/>
          <a:lstStyle/>
          <a:p>
            <a:r>
              <a:rPr lang="en-US" altLang="ja-JP" dirty="0" err="1"/>
              <a:t>sPHENIX</a:t>
            </a:r>
            <a:r>
              <a:rPr lang="ja-JP" altLang="en-US"/>
              <a:t>量産</a:t>
            </a:r>
            <a:r>
              <a:rPr lang="ja-JP" altLang="en-US">
                <a:solidFill>
                  <a:schemeClr val="bg1"/>
                </a:solidFill>
              </a:rPr>
              <a:t>と建設状況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AA5F49-962A-C84B-8FB5-304F9B67334B}"/>
              </a:ext>
            </a:extLst>
          </p:cNvPr>
          <p:cNvSpPr txBox="1"/>
          <p:nvPr/>
        </p:nvSpPr>
        <p:spPr>
          <a:xfrm>
            <a:off x="8107836" y="6268860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TPC Outer Cage</a:t>
            </a:r>
            <a:endParaRPr kumimoji="1" lang="ja-JP" alt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27B4B6C2-9963-A444-9F12-D05D0BE3C884}"/>
              </a:ext>
            </a:extLst>
          </p:cNvPr>
          <p:cNvGrpSpPr/>
          <p:nvPr/>
        </p:nvGrpSpPr>
        <p:grpSpPr>
          <a:xfrm>
            <a:off x="3446767" y="4733353"/>
            <a:ext cx="2504756" cy="1447800"/>
            <a:chOff x="6934200" y="3867150"/>
            <a:chExt cx="4046334" cy="2371737"/>
          </a:xfrm>
        </p:grpSpPr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ACEC7522-60B0-D242-84FC-638D81A9A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4200" y="3867150"/>
              <a:ext cx="4046334" cy="2371737"/>
            </a:xfrm>
            <a:prstGeom prst="rect">
              <a:avLst/>
            </a:prstGeom>
          </p:spPr>
        </p:pic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FBA64BB-CCDD-B04C-A214-E7FA50370D14}"/>
                </a:ext>
              </a:extLst>
            </p:cNvPr>
            <p:cNvSpPr txBox="1"/>
            <p:nvPr/>
          </p:nvSpPr>
          <p:spPr>
            <a:xfrm>
              <a:off x="6953621" y="3872502"/>
              <a:ext cx="4026913" cy="470604"/>
            </a:xfrm>
            <a:prstGeom prst="rect">
              <a:avLst/>
            </a:prstGeom>
            <a:solidFill>
              <a:srgbClr val="C5F3FF"/>
            </a:solidFill>
            <a:ln>
              <a:solidFill>
                <a:srgbClr val="008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MVTX Staves  @CERN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428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44C332-D80D-3D48-B167-02DEFA77C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BC885-83EF-7248-A2A3-B5C57C7690FA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20210618_Collaboration_Meeting（ドラッグされました）.pdf" descr="20210618_Collaboration_Meeting（ドラッグされました）.pdf">
            <a:extLst>
              <a:ext uri="{FF2B5EF4-FFF2-40B4-BE49-F238E27FC236}">
                <a16:creationId xmlns:a16="http://schemas.microsoft.com/office/drawing/2014/main" id="{8B7A3933-FD92-4F45-BF00-49A9D984C3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475" y="935341"/>
            <a:ext cx="4431215" cy="26089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784FC0-C562-9140-802C-479A76F8BE48}"/>
              </a:ext>
            </a:extLst>
          </p:cNvPr>
          <p:cNvSpPr txBox="1"/>
          <p:nvPr/>
        </p:nvSpPr>
        <p:spPr>
          <a:xfrm>
            <a:off x="9205193" y="3525330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Barrel Assembly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8BFDAF8-B53B-DE4A-A3E6-DC299B879A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580" y="719762"/>
            <a:ext cx="2384040" cy="1897717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737A13C-7A76-0E4B-9C21-0F6ADB955B0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690" y="2516429"/>
            <a:ext cx="5101447" cy="4552303"/>
          </a:xfrm>
          <a:prstGeom prst="rect">
            <a:avLst/>
          </a:prstGeom>
          <a:ln>
            <a:noFill/>
          </a:ln>
        </p:spPr>
      </p:pic>
      <p:pic>
        <p:nvPicPr>
          <p:cNvPr id="10" name="Picture 30" descr="A picture containing music&#10;&#10;Description automatically generated">
            <a:extLst>
              <a:ext uri="{FF2B5EF4-FFF2-40B4-BE49-F238E27FC236}">
                <a16:creationId xmlns:a16="http://schemas.microsoft.com/office/drawing/2014/main" id="{18378377-AD64-F941-80D0-EA357C00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8489">
            <a:off x="383608" y="3343277"/>
            <a:ext cx="6189680" cy="35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45B2D3B-829B-9344-9CAC-83155CEDF275}"/>
              </a:ext>
            </a:extLst>
          </p:cNvPr>
          <p:cNvSpPr/>
          <p:nvPr/>
        </p:nvSpPr>
        <p:spPr>
          <a:xfrm>
            <a:off x="7949901" y="4036495"/>
            <a:ext cx="828339" cy="75608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01DDCB-C6C6-1D4A-831F-3E4F82762C46}"/>
              </a:ext>
            </a:extLst>
          </p:cNvPr>
          <p:cNvSpPr txBox="1"/>
          <p:nvPr/>
        </p:nvSpPr>
        <p:spPr>
          <a:xfrm>
            <a:off x="9849843" y="1313814"/>
            <a:ext cx="2342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シリコンラダー</a:t>
            </a:r>
            <a:endParaRPr kumimoji="1" lang="en-US" altLang="ja-JP" dirty="0"/>
          </a:p>
          <a:p>
            <a:r>
              <a:rPr lang="ja-JP" altLang="en-US" sz="1400"/>
              <a:t>実機</a:t>
            </a:r>
            <a:r>
              <a:rPr lang="en-US" altLang="ja-JP" sz="1400" dirty="0"/>
              <a:t>56</a:t>
            </a:r>
            <a:r>
              <a:rPr lang="ja-JP" altLang="en-US" sz="1400"/>
              <a:t>台</a:t>
            </a:r>
            <a:r>
              <a:rPr lang="en-US" altLang="ja-JP" sz="1400" dirty="0"/>
              <a:t>.</a:t>
            </a:r>
            <a:r>
              <a:rPr lang="ja-JP" altLang="en-US" sz="1400"/>
              <a:t>。</a:t>
            </a:r>
            <a:r>
              <a:rPr lang="en-US" altLang="ja-JP" sz="1400" dirty="0"/>
              <a:t>BNL</a:t>
            </a:r>
            <a:r>
              <a:rPr lang="ja-JP" altLang="en-US" sz="1400"/>
              <a:t>で</a:t>
            </a:r>
            <a:r>
              <a:rPr lang="en-US" altLang="ja-JP" sz="1400" dirty="0"/>
              <a:t>82</a:t>
            </a:r>
            <a:r>
              <a:rPr lang="ja-JP" altLang="en-US" sz="1400"/>
              <a:t>台組み上げ済み。台湾で</a:t>
            </a:r>
            <a:r>
              <a:rPr lang="en-US" altLang="ja-JP" sz="1400" dirty="0"/>
              <a:t>40</a:t>
            </a:r>
            <a:r>
              <a:rPr lang="ja-JP" altLang="en-US" sz="1400"/>
              <a:t>台組み上げ予定。</a:t>
            </a:r>
            <a:endParaRPr kumimoji="1" lang="ja-JP" altLang="en-US" sz="1400"/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DBC0401D-D7E7-6742-984D-831742A06FE2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090" y="2668829"/>
            <a:ext cx="5101447" cy="4552303"/>
          </a:xfrm>
          <a:prstGeom prst="rect">
            <a:avLst/>
          </a:prstGeom>
          <a:ln>
            <a:noFill/>
          </a:ln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32674C6-86E3-A24C-9A8F-4D3DC8994475}"/>
              </a:ext>
            </a:extLst>
          </p:cNvPr>
          <p:cNvSpPr/>
          <p:nvPr/>
        </p:nvSpPr>
        <p:spPr>
          <a:xfrm>
            <a:off x="8102301" y="4188895"/>
            <a:ext cx="828339" cy="75608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u="sng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46B4E4F-352A-894A-9C89-57E0C03967C2}"/>
              </a:ext>
            </a:extLst>
          </p:cNvPr>
          <p:cNvCxnSpPr/>
          <p:nvPr/>
        </p:nvCxnSpPr>
        <p:spPr>
          <a:xfrm flipH="1" flipV="1">
            <a:off x="2368475" y="3661770"/>
            <a:ext cx="5733826" cy="527125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27A9A29B-A6D0-194D-8B72-F18B27A8A09D}"/>
              </a:ext>
            </a:extLst>
          </p:cNvPr>
          <p:cNvCxnSpPr/>
          <p:nvPr/>
        </p:nvCxnSpPr>
        <p:spPr>
          <a:xfrm flipH="1">
            <a:off x="6590025" y="4944980"/>
            <a:ext cx="1512276" cy="1752373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E9A217-3509-D64C-85CA-7259227EEF9A}"/>
              </a:ext>
            </a:extLst>
          </p:cNvPr>
          <p:cNvSpPr txBox="1"/>
          <p:nvPr/>
        </p:nvSpPr>
        <p:spPr>
          <a:xfrm>
            <a:off x="3568891" y="3499307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</a:t>
            </a:r>
            <a:r>
              <a:rPr lang="ja-JP" altLang="en-US"/>
              <a:t>バレル仮組み</a:t>
            </a: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824512-51C3-904C-BE01-2A364617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4" y="-3971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Inter</a:t>
            </a:r>
            <a:r>
              <a:rPr lang="en-US" altLang="ja-JP" dirty="0"/>
              <a:t>mediate Silicon Tracker (INTT)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882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64764F4-09FC-3F45-9C89-EE42EB03CE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3953"/>
            <a:ext cx="12192000" cy="167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99FF"/>
                </a:solidFill>
              </a:rPr>
              <a:t>INTTシリコンラダ</a:t>
            </a:r>
            <a:r>
              <a:rPr lang="en-US" sz="4800" b="1" dirty="0">
                <a:solidFill>
                  <a:srgbClr val="0099FF"/>
                </a:solidFill>
              </a:rPr>
              <a:t>ー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9043925" y="732697"/>
            <a:ext cx="2835147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067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9741" y="6492876"/>
            <a:ext cx="71225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6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600" dirty="0">
              <a:solidFill>
                <a:srgbClr val="898989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18CFA3B-ABB4-E042-9B91-55263797F8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83" y="1426139"/>
            <a:ext cx="11394831" cy="778808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D79E505-3499-D64B-AC44-9C3BDDF5C52F}"/>
              </a:ext>
            </a:extLst>
          </p:cNvPr>
          <p:cNvSpPr/>
          <p:nvPr/>
        </p:nvSpPr>
        <p:spPr>
          <a:xfrm>
            <a:off x="4789783" y="3803789"/>
            <a:ext cx="1575448" cy="2742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51F276C-6814-2240-B335-DB3934939B8D}"/>
              </a:ext>
            </a:extLst>
          </p:cNvPr>
          <p:cNvSpPr/>
          <p:nvPr/>
        </p:nvSpPr>
        <p:spPr>
          <a:xfrm>
            <a:off x="2987702" y="3813832"/>
            <a:ext cx="1727199" cy="26424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065B959-30C9-254D-9512-3EF6C3CED843}"/>
              </a:ext>
            </a:extLst>
          </p:cNvPr>
          <p:cNvSpPr txBox="1"/>
          <p:nvPr/>
        </p:nvSpPr>
        <p:spPr>
          <a:xfrm>
            <a:off x="4981230" y="3663772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Type-A</a:t>
            </a:r>
            <a:endParaRPr lang="ja-JP" altLang="en-US" sz="240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517D769-577D-BD44-A01C-95B5FA11F094}"/>
              </a:ext>
            </a:extLst>
          </p:cNvPr>
          <p:cNvSpPr txBox="1"/>
          <p:nvPr/>
        </p:nvSpPr>
        <p:spPr>
          <a:xfrm>
            <a:off x="3312192" y="3686505"/>
            <a:ext cx="109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Type-B</a:t>
            </a:r>
            <a:endParaRPr lang="ja-JP" altLang="en-US" sz="240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BD83E36-6508-DC47-A9FA-C634CBEB6EAE}"/>
              </a:ext>
            </a:extLst>
          </p:cNvPr>
          <p:cNvSpPr txBox="1"/>
          <p:nvPr/>
        </p:nvSpPr>
        <p:spPr>
          <a:xfrm>
            <a:off x="6411309" y="2448702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2. FPHX Chips</a:t>
            </a:r>
            <a:endParaRPr lang="ja-JP" altLang="en-US" sz="2400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2BEE76B9-5E62-D14F-AF32-CB38BE6DAF63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6494187" y="2910367"/>
            <a:ext cx="1034576" cy="8594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ACFF7F40-8E90-ED4F-B290-E7045FF606F2}"/>
              </a:ext>
            </a:extLst>
          </p:cNvPr>
          <p:cNvCxnSpPr>
            <a:cxnSpLocks/>
            <a:stCxn id="46" idx="0"/>
          </p:cNvCxnSpPr>
          <p:nvPr/>
        </p:nvCxnSpPr>
        <p:spPr>
          <a:xfrm flipH="1" flipV="1">
            <a:off x="6494187" y="2032689"/>
            <a:ext cx="1034576" cy="416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図 53">
            <a:extLst>
              <a:ext uri="{FF2B5EF4-FFF2-40B4-BE49-F238E27FC236}">
                <a16:creationId xmlns:a16="http://schemas.microsoft.com/office/drawing/2014/main" id="{404E3BD4-5C80-6346-AEBF-C00675C2AE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761858" y="4943361"/>
            <a:ext cx="2796108" cy="157844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F79A9AE-4715-1A41-B5D3-75AB76E2EE80}"/>
              </a:ext>
            </a:extLst>
          </p:cNvPr>
          <p:cNvSpPr txBox="1"/>
          <p:nvPr/>
        </p:nvSpPr>
        <p:spPr>
          <a:xfrm>
            <a:off x="8807037" y="645251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HDI</a:t>
            </a:r>
            <a:endParaRPr lang="ja-JP" altLang="en-US" sz="2400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0A74EF5-0DF3-9B41-8360-D11CA407BB82}"/>
              </a:ext>
            </a:extLst>
          </p:cNvPr>
          <p:cNvSpPr/>
          <p:nvPr/>
        </p:nvSpPr>
        <p:spPr>
          <a:xfrm>
            <a:off x="7315200" y="4027628"/>
            <a:ext cx="304800" cy="1772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9B3E84A3-A302-8747-8D18-274305EF36FC}"/>
              </a:ext>
            </a:extLst>
          </p:cNvPr>
          <p:cNvCxnSpPr>
            <a:cxnSpLocks/>
          </p:cNvCxnSpPr>
          <p:nvPr/>
        </p:nvCxnSpPr>
        <p:spPr>
          <a:xfrm>
            <a:off x="7444374" y="4211224"/>
            <a:ext cx="634964" cy="812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43C9CD0-E8C2-7F4F-8348-C4AF5E70F478}"/>
              </a:ext>
            </a:extLst>
          </p:cNvPr>
          <p:cNvSpPr txBox="1"/>
          <p:nvPr/>
        </p:nvSpPr>
        <p:spPr>
          <a:xfrm>
            <a:off x="5621062" y="5018448"/>
            <a:ext cx="2076209" cy="68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Wirebonding</a:t>
            </a:r>
            <a:endParaRPr lang="en-US" altLang="ja-JP" sz="2400" dirty="0"/>
          </a:p>
          <a:p>
            <a:pPr algn="ctr"/>
            <a:r>
              <a:rPr lang="en-US" altLang="ja-JP" sz="1467" dirty="0"/>
              <a:t>(silicon-FPHX)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7FB71F7-F5ED-734D-84D5-A256C86FB8C7}"/>
              </a:ext>
            </a:extLst>
          </p:cNvPr>
          <p:cNvSpPr txBox="1"/>
          <p:nvPr/>
        </p:nvSpPr>
        <p:spPr>
          <a:xfrm>
            <a:off x="8395599" y="5663058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FPHX Chip</a:t>
            </a:r>
            <a:endParaRPr lang="ja-JP" altLang="en-US" sz="2400">
              <a:solidFill>
                <a:schemeClr val="bg1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896B897-12BD-3242-9387-5B5A4191DAB0}"/>
              </a:ext>
            </a:extLst>
          </p:cNvPr>
          <p:cNvSpPr txBox="1"/>
          <p:nvPr/>
        </p:nvSpPr>
        <p:spPr>
          <a:xfrm>
            <a:off x="4553489" y="1550465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Type-A</a:t>
            </a:r>
            <a:endParaRPr lang="ja-JP" altLang="en-US" sz="240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28998C7-C02A-F548-B118-B38B2D4BB9A9}"/>
              </a:ext>
            </a:extLst>
          </p:cNvPr>
          <p:cNvSpPr txBox="1"/>
          <p:nvPr/>
        </p:nvSpPr>
        <p:spPr>
          <a:xfrm>
            <a:off x="3072576" y="1550029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Type-B</a:t>
            </a:r>
            <a:endParaRPr lang="ja-JP" altLang="en-US" sz="240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47BA741-FAB7-C64D-A3C2-3BD3B753E5FE}"/>
              </a:ext>
            </a:extLst>
          </p:cNvPr>
          <p:cNvSpPr txBox="1"/>
          <p:nvPr/>
        </p:nvSpPr>
        <p:spPr>
          <a:xfrm>
            <a:off x="2055155" y="2383229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1. Silicon strip sensors</a:t>
            </a:r>
            <a:endParaRPr lang="ja-JP" altLang="en-US" sz="240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3E88778-256B-8E4F-B373-C936A33E6BF1}"/>
              </a:ext>
            </a:extLst>
          </p:cNvPr>
          <p:cNvSpPr txBox="1"/>
          <p:nvPr/>
        </p:nvSpPr>
        <p:spPr>
          <a:xfrm>
            <a:off x="449783" y="1085909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INTT Full Ladder</a:t>
            </a:r>
            <a:endParaRPr lang="ja-JP" altLang="en-US" sz="240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47613B4A-A311-0140-A44B-58411322E4B6}"/>
              </a:ext>
            </a:extLst>
          </p:cNvPr>
          <p:cNvSpPr txBox="1"/>
          <p:nvPr/>
        </p:nvSpPr>
        <p:spPr>
          <a:xfrm>
            <a:off x="9026414" y="2401382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3. HDI Readout Cable</a:t>
            </a:r>
            <a:endParaRPr lang="ja-JP" altLang="en-US" sz="240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EAA9ED4-EE30-CD45-9CCE-D1D4DC2AA103}"/>
              </a:ext>
            </a:extLst>
          </p:cNvPr>
          <p:cNvSpPr txBox="1"/>
          <p:nvPr/>
        </p:nvSpPr>
        <p:spPr>
          <a:xfrm>
            <a:off x="5643572" y="5860514"/>
            <a:ext cx="1968809" cy="68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Wirebonding</a:t>
            </a:r>
            <a:endParaRPr lang="en-US" altLang="ja-JP" sz="2400" dirty="0"/>
          </a:p>
          <a:p>
            <a:pPr algn="ctr"/>
            <a:r>
              <a:rPr lang="en-US" altLang="ja-JP" sz="1467" dirty="0"/>
              <a:t>(FPHX-HDI)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39A10C8F-44BE-B84B-81D5-C6D1D2432AE0}"/>
              </a:ext>
            </a:extLst>
          </p:cNvPr>
          <p:cNvCxnSpPr/>
          <p:nvPr/>
        </p:nvCxnSpPr>
        <p:spPr>
          <a:xfrm flipH="1" flipV="1">
            <a:off x="9924224" y="1815543"/>
            <a:ext cx="235777" cy="585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CD8134C-ABB3-E249-8953-26CF1A136BB9}"/>
              </a:ext>
            </a:extLst>
          </p:cNvPr>
          <p:cNvCxnSpPr>
            <a:cxnSpLocks/>
          </p:cNvCxnSpPr>
          <p:nvPr/>
        </p:nvCxnSpPr>
        <p:spPr>
          <a:xfrm flipH="1">
            <a:off x="9924224" y="2902423"/>
            <a:ext cx="235777" cy="888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B0DDA576-8BE6-F645-9E89-A77478A20162}"/>
              </a:ext>
            </a:extLst>
          </p:cNvPr>
          <p:cNvCxnSpPr>
            <a:cxnSpLocks/>
          </p:cNvCxnSpPr>
          <p:nvPr/>
        </p:nvCxnSpPr>
        <p:spPr>
          <a:xfrm flipV="1">
            <a:off x="3430082" y="1856056"/>
            <a:ext cx="431065" cy="5294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CFC2DD6C-47F6-484A-A218-6E8800DA28C7}"/>
              </a:ext>
            </a:extLst>
          </p:cNvPr>
          <p:cNvCxnSpPr>
            <a:cxnSpLocks/>
          </p:cNvCxnSpPr>
          <p:nvPr/>
        </p:nvCxnSpPr>
        <p:spPr>
          <a:xfrm>
            <a:off x="3430081" y="2875671"/>
            <a:ext cx="431424" cy="9852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6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2256</Words>
  <Application>Microsoft Macintosh PowerPoint</Application>
  <PresentationFormat>ワイド画面</PresentationFormat>
  <Paragraphs>570</Paragraphs>
  <Slides>49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66" baseType="lpstr">
      <vt:lpstr>Arial Unicode MS</vt:lpstr>
      <vt:lpstr>HGMaruGothicMPRO</vt:lpstr>
      <vt:lpstr>kiloji - P</vt:lpstr>
      <vt:lpstr>ヒラギノ角ゴ ProN W3</vt:lpstr>
      <vt:lpstr>游ゴシック</vt:lpstr>
      <vt:lpstr>游ゴシック Light</vt:lpstr>
      <vt:lpstr>Arial</vt:lpstr>
      <vt:lpstr>Arial Rounded MT Bold</vt:lpstr>
      <vt:lpstr>Calibri</vt:lpstr>
      <vt:lpstr>Comic Sans MS</vt:lpstr>
      <vt:lpstr>Helvetica</vt:lpstr>
      <vt:lpstr>Rockwell</vt:lpstr>
      <vt:lpstr>Symbol</vt:lpstr>
      <vt:lpstr>Times</vt:lpstr>
      <vt:lpstr>Times New Roman</vt:lpstr>
      <vt:lpstr>Wingdings</vt:lpstr>
      <vt:lpstr>Office テーマ</vt:lpstr>
      <vt:lpstr>Silicon Strip Intermediate Tracker for RHIC-sPHENIX Experiment</vt:lpstr>
      <vt:lpstr>RHIC-PHENIXの将来計画とスケジュール</vt:lpstr>
      <vt:lpstr>sPHENIX 実験室の状況</vt:lpstr>
      <vt:lpstr>Ultimate Mission of sPHENIX</vt:lpstr>
      <vt:lpstr>What’s new about sPHENIX</vt:lpstr>
      <vt:lpstr>sPHENIX Construction </vt:lpstr>
      <vt:lpstr>sPHENIX量産と建設状況</vt:lpstr>
      <vt:lpstr>Intermediate Silicon Tracker (INTT)</vt:lpstr>
      <vt:lpstr>INTTシリコンラダー</vt:lpstr>
      <vt:lpstr>PowerPoint プレゼンテーション</vt:lpstr>
      <vt:lpstr> Silicon Strip Sensors (Hamamatsu)</vt:lpstr>
      <vt:lpstr> Silicon Strip Sensors (Hamamatsu)</vt:lpstr>
      <vt:lpstr> FPHX Chip/Produced by FNAL</vt:lpstr>
      <vt:lpstr> FPHX Chip (Analog Section)</vt:lpstr>
      <vt:lpstr> FPHX Chip (Digital Section)</vt:lpstr>
      <vt:lpstr> High Density Interconnect (HDI) Cable</vt:lpstr>
      <vt:lpstr> High Density Interconnect (HDI) Cable</vt:lpstr>
      <vt:lpstr>読み出しケーブルの制約</vt:lpstr>
      <vt:lpstr>Bus Extenderの要求性能</vt:lpstr>
      <vt:lpstr>Bus Extender 開発体制</vt:lpstr>
      <vt:lpstr>Bus Extender 信号層試作１号</vt:lpstr>
      <vt:lpstr>泥沼開発地獄の幕開け〜LCPの採用〜</vt:lpstr>
      <vt:lpstr>LCPの心許ない剥離強度</vt:lpstr>
      <vt:lpstr>劣悪なスルーホール品質</vt:lpstr>
      <vt:lpstr>ブレークスルー〜ボンディングシート〜</vt:lpstr>
      <vt:lpstr>バスエクステンダの伝送性能</vt:lpstr>
      <vt:lpstr>量産の足枷　〜パターニング工程〜</vt:lpstr>
      <vt:lpstr>視覚検査の必要性</vt:lpstr>
      <vt:lpstr>検査ジグの開発</vt:lpstr>
      <vt:lpstr>Carbon Fiber Stave</vt:lpstr>
      <vt:lpstr>CFC Stave Production</vt:lpstr>
      <vt:lpstr>Conversion Cable</vt:lpstr>
      <vt:lpstr>Ladder Component Production</vt:lpstr>
      <vt:lpstr>Ladder Assembly in BNL</vt:lpstr>
      <vt:lpstr>INTT assembly in Taiwan</vt:lpstr>
      <vt:lpstr>       INTT Group</vt:lpstr>
      <vt:lpstr>ビームテスト</vt:lpstr>
      <vt:lpstr>まとめ</vt:lpstr>
      <vt:lpstr>Backup Slides</vt:lpstr>
      <vt:lpstr>INTTプロジェクトのコンセプト</vt:lpstr>
      <vt:lpstr>PHENIX FVTX検出器</vt:lpstr>
      <vt:lpstr>PowerPoint プレゼンテーション</vt:lpstr>
      <vt:lpstr>INTT Silicon Tracker</vt:lpstr>
      <vt:lpstr>PowerPoint プレゼンテーション</vt:lpstr>
      <vt:lpstr>Ladder Component Production</vt:lpstr>
      <vt:lpstr>Ladder Assembly System</vt:lpstr>
      <vt:lpstr>Silicon Ladder Assembly in Taiwan</vt:lpstr>
      <vt:lpstr>Ladder Assembly &amp; Silicon Test in Taiwan</vt:lpstr>
      <vt:lpstr>Conventional Technology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sPHENIX-INTT/EIC Silicon Detector Introduction</dc:title>
  <dc:creator>Itaru Nakagawa</dc:creator>
  <cp:lastModifiedBy>Itaru Nakagawa</cp:lastModifiedBy>
  <cp:revision>145</cp:revision>
  <cp:lastPrinted>2022-01-06T04:02:20Z</cp:lastPrinted>
  <dcterms:created xsi:type="dcterms:W3CDTF">2021-07-14T21:06:32Z</dcterms:created>
  <dcterms:modified xsi:type="dcterms:W3CDTF">2022-01-11T03:52:21Z</dcterms:modified>
</cp:coreProperties>
</file>