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glb" ContentType="model/gltf.binary"/>
  <Default Extension="jpeg" ContentType="image/jpeg"/>
  <Default Extension="jpg" ContentType="image/jpg"/>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2"/>
  </p:notesMasterIdLst>
  <p:sldIdLst>
    <p:sldId id="256" r:id="rId2"/>
    <p:sldId id="257" r:id="rId3"/>
    <p:sldId id="3667" r:id="rId4"/>
    <p:sldId id="3665" r:id="rId5"/>
    <p:sldId id="1230" r:id="rId6"/>
    <p:sldId id="1231" r:id="rId7"/>
    <p:sldId id="1232" r:id="rId8"/>
    <p:sldId id="1229" r:id="rId9"/>
    <p:sldId id="853" r:id="rId10"/>
    <p:sldId id="1197" r:id="rId11"/>
    <p:sldId id="1233" r:id="rId12"/>
    <p:sldId id="1237" r:id="rId13"/>
    <p:sldId id="424" r:id="rId14"/>
    <p:sldId id="1235" r:id="rId15"/>
    <p:sldId id="3676" r:id="rId16"/>
    <p:sldId id="269" r:id="rId17"/>
    <p:sldId id="3670" r:id="rId18"/>
    <p:sldId id="3672" r:id="rId19"/>
    <p:sldId id="3671" r:id="rId20"/>
    <p:sldId id="3675" r:id="rId21"/>
    <p:sldId id="277" r:id="rId22"/>
    <p:sldId id="1217" r:id="rId23"/>
    <p:sldId id="1218" r:id="rId24"/>
    <p:sldId id="1221" r:id="rId25"/>
    <p:sldId id="1219" r:id="rId26"/>
    <p:sldId id="916" r:id="rId27"/>
    <p:sldId id="271" r:id="rId28"/>
    <p:sldId id="1222" r:id="rId29"/>
    <p:sldId id="1224" r:id="rId30"/>
    <p:sldId id="1228" r:id="rId31"/>
    <p:sldId id="262" r:id="rId32"/>
    <p:sldId id="263" r:id="rId33"/>
    <p:sldId id="260" r:id="rId34"/>
    <p:sldId id="3668" r:id="rId35"/>
    <p:sldId id="1200" r:id="rId36"/>
    <p:sldId id="3669" r:id="rId37"/>
    <p:sldId id="259" r:id="rId38"/>
    <p:sldId id="1199" r:id="rId39"/>
    <p:sldId id="3679" r:id="rId40"/>
    <p:sldId id="3680" r:id="rId41"/>
    <p:sldId id="3683" r:id="rId42"/>
    <p:sldId id="1192" r:id="rId43"/>
    <p:sldId id="3681" r:id="rId44"/>
    <p:sldId id="3682" r:id="rId45"/>
    <p:sldId id="265" r:id="rId46"/>
    <p:sldId id="287" r:id="rId47"/>
    <p:sldId id="3684" r:id="rId48"/>
    <p:sldId id="1195" r:id="rId49"/>
    <p:sldId id="1190" r:id="rId50"/>
    <p:sldId id="1171" r:id="rId51"/>
    <p:sldId id="268" r:id="rId52"/>
    <p:sldId id="3685" r:id="rId53"/>
    <p:sldId id="3686" r:id="rId54"/>
    <p:sldId id="1191" r:id="rId55"/>
    <p:sldId id="3687" r:id="rId56"/>
    <p:sldId id="1216" r:id="rId57"/>
    <p:sldId id="847" r:id="rId58"/>
    <p:sldId id="862" r:id="rId59"/>
    <p:sldId id="1187" r:id="rId60"/>
    <p:sldId id="1225" r:id="rId61"/>
    <p:sldId id="1185" r:id="rId62"/>
    <p:sldId id="1227" r:id="rId63"/>
    <p:sldId id="1193" r:id="rId64"/>
    <p:sldId id="1201" r:id="rId65"/>
    <p:sldId id="1202" r:id="rId66"/>
    <p:sldId id="270" r:id="rId67"/>
    <p:sldId id="1184" r:id="rId68"/>
    <p:sldId id="1183" r:id="rId69"/>
    <p:sldId id="1172" r:id="rId70"/>
    <p:sldId id="1194" r:id="rId71"/>
    <p:sldId id="274" r:id="rId72"/>
    <p:sldId id="1223" r:id="rId73"/>
    <p:sldId id="261" r:id="rId74"/>
    <p:sldId id="3664" r:id="rId75"/>
    <p:sldId id="283" r:id="rId76"/>
    <p:sldId id="284" r:id="rId77"/>
    <p:sldId id="285" r:id="rId78"/>
    <p:sldId id="3663" r:id="rId79"/>
    <p:sldId id="3677" r:id="rId80"/>
    <p:sldId id="314" r:id="rId81"/>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088"/>
    <p:restoredTop sz="96327"/>
  </p:normalViewPr>
  <p:slideViewPr>
    <p:cSldViewPr snapToGrid="0">
      <p:cViewPr>
        <p:scale>
          <a:sx n="133" d="100"/>
          <a:sy n="133" d="100"/>
        </p:scale>
        <p:origin x="1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61" Type="http://schemas.openxmlformats.org/officeDocument/2006/relationships/slide" Target="slides/slide60.xml"/><Relationship Id="rId82"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3D6CBA-421A-43A7-93BB-04BC7C9EBAC6}" type="doc">
      <dgm:prSet loTypeId="urn:microsoft.com/office/officeart/2016/7/layout/BasicTimeline" loCatId="process" qsTypeId="urn:microsoft.com/office/officeart/2005/8/quickstyle/simple1" qsCatId="simple" csTypeId="urn:microsoft.com/office/officeart/2005/8/colors/accent1_2" csCatId="accent1" phldr="1"/>
      <dgm:spPr/>
      <dgm:t>
        <a:bodyPr/>
        <a:lstStyle/>
        <a:p>
          <a:endParaRPr lang="en-US"/>
        </a:p>
      </dgm:t>
    </dgm:pt>
    <dgm:pt modelId="{512A1185-BC1D-4A84-94B3-045F74D2CD13}">
      <dgm:prSet/>
      <dgm:spPr/>
      <dgm:t>
        <a:bodyPr/>
        <a:lstStyle/>
        <a:p>
          <a:pPr>
            <a:defRPr b="1"/>
          </a:pPr>
          <a:r>
            <a:rPr lang="en-US"/>
            <a:t>2019–Dec.</a:t>
          </a:r>
        </a:p>
      </dgm:t>
    </dgm:pt>
    <dgm:pt modelId="{4FB8E944-4E53-4D29-A056-C175F3384305}" type="parTrans" cxnId="{FD2637A5-08CF-463B-A4EE-9EE3AFDBC06F}">
      <dgm:prSet/>
      <dgm:spPr/>
      <dgm:t>
        <a:bodyPr/>
        <a:lstStyle/>
        <a:p>
          <a:endParaRPr lang="en-US"/>
        </a:p>
      </dgm:t>
    </dgm:pt>
    <dgm:pt modelId="{30AF3CAF-DD14-4A7F-A0BF-E2F5DD1B3587}" type="sibTrans" cxnId="{FD2637A5-08CF-463B-A4EE-9EE3AFDBC06F}">
      <dgm:prSet/>
      <dgm:spPr/>
      <dgm:t>
        <a:bodyPr/>
        <a:lstStyle/>
        <a:p>
          <a:endParaRPr lang="en-US"/>
        </a:p>
      </dgm:t>
    </dgm:pt>
    <dgm:pt modelId="{FE4517BC-4F5B-4E4B-9920-0892448647E9}">
      <dgm:prSet/>
      <dgm:spPr/>
      <dgm:t>
        <a:bodyPr/>
        <a:lstStyle/>
        <a:p>
          <a:r>
            <a:rPr lang="en-US"/>
            <a:t>CD0 Approval</a:t>
          </a:r>
        </a:p>
      </dgm:t>
    </dgm:pt>
    <dgm:pt modelId="{FC4C0B21-E9E8-46ED-A1D7-4A89EBB788EF}" type="parTrans" cxnId="{B22704BB-2F01-435E-9B7B-1FE3BBA0A03D}">
      <dgm:prSet/>
      <dgm:spPr/>
      <dgm:t>
        <a:bodyPr/>
        <a:lstStyle/>
        <a:p>
          <a:endParaRPr lang="en-US"/>
        </a:p>
      </dgm:t>
    </dgm:pt>
    <dgm:pt modelId="{8674E38E-9E70-435E-B282-6F2F047DCAB6}" type="sibTrans" cxnId="{B22704BB-2F01-435E-9B7B-1FE3BBA0A03D}">
      <dgm:prSet/>
      <dgm:spPr/>
      <dgm:t>
        <a:bodyPr/>
        <a:lstStyle/>
        <a:p>
          <a:endParaRPr lang="en-US"/>
        </a:p>
      </dgm:t>
    </dgm:pt>
    <dgm:pt modelId="{9C18CC61-619E-41CC-96E5-079C23EC6D5B}">
      <dgm:prSet/>
      <dgm:spPr/>
      <dgm:t>
        <a:bodyPr/>
        <a:lstStyle/>
        <a:p>
          <a:pPr>
            <a:defRPr b="1"/>
          </a:pPr>
          <a:r>
            <a:rPr lang="en-US"/>
            <a:t>2020–Jan.</a:t>
          </a:r>
        </a:p>
      </dgm:t>
    </dgm:pt>
    <dgm:pt modelId="{92440A06-143F-4802-AB40-75153B74BBA7}" type="parTrans" cxnId="{14BB99D1-00CA-4806-A32A-F1F567595452}">
      <dgm:prSet/>
      <dgm:spPr/>
      <dgm:t>
        <a:bodyPr/>
        <a:lstStyle/>
        <a:p>
          <a:endParaRPr lang="en-US"/>
        </a:p>
      </dgm:t>
    </dgm:pt>
    <dgm:pt modelId="{56B018EE-0693-4879-B5F3-9682C88D9AFC}" type="sibTrans" cxnId="{14BB99D1-00CA-4806-A32A-F1F567595452}">
      <dgm:prSet/>
      <dgm:spPr/>
      <dgm:t>
        <a:bodyPr/>
        <a:lstStyle/>
        <a:p>
          <a:endParaRPr lang="en-US"/>
        </a:p>
      </dgm:t>
    </dgm:pt>
    <dgm:pt modelId="{597787A6-1E4A-413A-BBF0-6D1C90819147}">
      <dgm:prSet/>
      <dgm:spPr/>
      <dgm:t>
        <a:bodyPr/>
        <a:lstStyle/>
        <a:p>
          <a:r>
            <a:rPr lang="en-US"/>
            <a:t>Site Selection at BNL</a:t>
          </a:r>
        </a:p>
      </dgm:t>
    </dgm:pt>
    <dgm:pt modelId="{C5CD70DF-8677-4676-8902-9B63330F7F4C}" type="parTrans" cxnId="{679DC546-A735-4F04-ABED-0F579911E701}">
      <dgm:prSet/>
      <dgm:spPr/>
      <dgm:t>
        <a:bodyPr/>
        <a:lstStyle/>
        <a:p>
          <a:endParaRPr lang="en-US"/>
        </a:p>
      </dgm:t>
    </dgm:pt>
    <dgm:pt modelId="{56106986-4E40-478D-9C0E-03A13F277627}" type="sibTrans" cxnId="{679DC546-A735-4F04-ABED-0F579911E701}">
      <dgm:prSet/>
      <dgm:spPr/>
      <dgm:t>
        <a:bodyPr/>
        <a:lstStyle/>
        <a:p>
          <a:endParaRPr lang="en-US"/>
        </a:p>
      </dgm:t>
    </dgm:pt>
    <dgm:pt modelId="{0423BA61-B7DA-4EC1-BE55-BA887665F7B8}">
      <dgm:prSet/>
      <dgm:spPr/>
      <dgm:t>
        <a:bodyPr/>
        <a:lstStyle/>
        <a:p>
          <a:pPr>
            <a:defRPr b="1"/>
          </a:pPr>
          <a:r>
            <a:rPr lang="en-US"/>
            <a:t>2020</a:t>
          </a:r>
        </a:p>
      </dgm:t>
    </dgm:pt>
    <dgm:pt modelId="{EDC07861-BE8F-468F-9886-8B3A315C2698}" type="parTrans" cxnId="{EC4C5756-6D99-4DB4-968F-CFCD9906F53E}">
      <dgm:prSet/>
      <dgm:spPr/>
      <dgm:t>
        <a:bodyPr/>
        <a:lstStyle/>
        <a:p>
          <a:endParaRPr lang="en-US"/>
        </a:p>
      </dgm:t>
    </dgm:pt>
    <dgm:pt modelId="{842260F6-1CF7-444A-B505-EABEEC2A1E69}" type="sibTrans" cxnId="{EC4C5756-6D99-4DB4-968F-CFCD9906F53E}">
      <dgm:prSet/>
      <dgm:spPr/>
      <dgm:t>
        <a:bodyPr/>
        <a:lstStyle/>
        <a:p>
          <a:endParaRPr lang="en-US"/>
        </a:p>
      </dgm:t>
    </dgm:pt>
    <dgm:pt modelId="{0D38B70D-9C45-4A9B-95EC-5D5A86538F81}">
      <dgm:prSet/>
      <dgm:spPr/>
      <dgm:t>
        <a:bodyPr/>
        <a:lstStyle/>
        <a:p>
          <a:r>
            <a:rPr lang="en-US"/>
            <a:t>EICUG Yellow Report (physics/Detector)</a:t>
          </a:r>
        </a:p>
      </dgm:t>
    </dgm:pt>
    <dgm:pt modelId="{77B7B6C4-E1A5-4EAB-8833-3866BFC26AB0}" type="parTrans" cxnId="{8E365D62-6137-484B-AF19-F3D004B97B30}">
      <dgm:prSet/>
      <dgm:spPr/>
      <dgm:t>
        <a:bodyPr/>
        <a:lstStyle/>
        <a:p>
          <a:endParaRPr lang="en-US"/>
        </a:p>
      </dgm:t>
    </dgm:pt>
    <dgm:pt modelId="{8EAF368F-9556-4020-A537-7A0283081BF9}" type="sibTrans" cxnId="{8E365D62-6137-484B-AF19-F3D004B97B30}">
      <dgm:prSet/>
      <dgm:spPr/>
      <dgm:t>
        <a:bodyPr/>
        <a:lstStyle/>
        <a:p>
          <a:endParaRPr lang="en-US"/>
        </a:p>
      </dgm:t>
    </dgm:pt>
    <dgm:pt modelId="{7044A408-DD5B-4C73-9D96-5877BA94101B}">
      <dgm:prSet/>
      <dgm:spPr/>
      <dgm:t>
        <a:bodyPr/>
        <a:lstStyle/>
        <a:p>
          <a:pPr>
            <a:defRPr b="1"/>
          </a:pPr>
          <a:r>
            <a:rPr lang="en-US"/>
            <a:t>2020–Nov.</a:t>
          </a:r>
        </a:p>
      </dgm:t>
    </dgm:pt>
    <dgm:pt modelId="{EB28B8CA-82F4-449E-B1AF-93DE24A33A69}" type="parTrans" cxnId="{71CC8508-F3BE-41EB-9690-4A29BA5442ED}">
      <dgm:prSet/>
      <dgm:spPr/>
      <dgm:t>
        <a:bodyPr/>
        <a:lstStyle/>
        <a:p>
          <a:endParaRPr lang="en-US"/>
        </a:p>
      </dgm:t>
    </dgm:pt>
    <dgm:pt modelId="{DD1A16DB-B241-42F8-A3F2-C71AEC22D12E}" type="sibTrans" cxnId="{71CC8508-F3BE-41EB-9690-4A29BA5442ED}">
      <dgm:prSet/>
      <dgm:spPr/>
      <dgm:t>
        <a:bodyPr/>
        <a:lstStyle/>
        <a:p>
          <a:endParaRPr lang="en-US"/>
        </a:p>
      </dgm:t>
    </dgm:pt>
    <dgm:pt modelId="{09CFE23C-8A14-4913-AAD4-E9B8DE95BC04}">
      <dgm:prSet/>
      <dgm:spPr/>
      <dgm:t>
        <a:bodyPr/>
        <a:lstStyle/>
        <a:p>
          <a:r>
            <a:rPr lang="en-US"/>
            <a:t>Expression of Interest</a:t>
          </a:r>
        </a:p>
      </dgm:t>
    </dgm:pt>
    <dgm:pt modelId="{5EEA9057-6344-49B7-9B44-CB203B872870}" type="parTrans" cxnId="{B9BDC1AB-4590-4D52-AD09-3C16654C18EC}">
      <dgm:prSet/>
      <dgm:spPr/>
      <dgm:t>
        <a:bodyPr/>
        <a:lstStyle/>
        <a:p>
          <a:endParaRPr lang="en-US"/>
        </a:p>
      </dgm:t>
    </dgm:pt>
    <dgm:pt modelId="{35FCFAD0-6743-4AFC-A500-BCE77D221740}" type="sibTrans" cxnId="{B9BDC1AB-4590-4D52-AD09-3C16654C18EC}">
      <dgm:prSet/>
      <dgm:spPr/>
      <dgm:t>
        <a:bodyPr/>
        <a:lstStyle/>
        <a:p>
          <a:endParaRPr lang="en-US"/>
        </a:p>
      </dgm:t>
    </dgm:pt>
    <dgm:pt modelId="{D354487E-2E7F-47AC-B757-B6D076C0C2AD}">
      <dgm:prSet/>
      <dgm:spPr/>
      <dgm:t>
        <a:bodyPr/>
        <a:lstStyle/>
        <a:p>
          <a:pPr>
            <a:defRPr b="1"/>
          </a:pPr>
          <a:r>
            <a:rPr lang="en-US"/>
            <a:t>2021</a:t>
          </a:r>
        </a:p>
      </dgm:t>
    </dgm:pt>
    <dgm:pt modelId="{B5B1CE30-DDDA-4845-AD8C-D35003AAECD2}" type="parTrans" cxnId="{785E536A-580A-4987-B6F6-FF1F6EF1E330}">
      <dgm:prSet/>
      <dgm:spPr/>
      <dgm:t>
        <a:bodyPr/>
        <a:lstStyle/>
        <a:p>
          <a:endParaRPr lang="en-US"/>
        </a:p>
      </dgm:t>
    </dgm:pt>
    <dgm:pt modelId="{FDED1694-B837-4B78-8657-0CD7E1179328}" type="sibTrans" cxnId="{785E536A-580A-4987-B6F6-FF1F6EF1E330}">
      <dgm:prSet/>
      <dgm:spPr/>
      <dgm:t>
        <a:bodyPr/>
        <a:lstStyle/>
        <a:p>
          <a:endParaRPr lang="en-US"/>
        </a:p>
      </dgm:t>
    </dgm:pt>
    <dgm:pt modelId="{244B35D9-DE31-4403-ADEB-38B5EAFECA86}">
      <dgm:prSet/>
      <dgm:spPr/>
      <dgm:t>
        <a:bodyPr/>
        <a:lstStyle/>
        <a:p>
          <a:r>
            <a:rPr lang="en-US" dirty="0"/>
            <a:t>3 Call for Detector Proposal</a:t>
          </a:r>
        </a:p>
      </dgm:t>
    </dgm:pt>
    <dgm:pt modelId="{F4910927-C444-44AE-A2F5-575F818A5B57}" type="parTrans" cxnId="{10571DC9-311E-4DF1-8F32-18B6CA78A598}">
      <dgm:prSet/>
      <dgm:spPr/>
      <dgm:t>
        <a:bodyPr/>
        <a:lstStyle/>
        <a:p>
          <a:endParaRPr lang="en-US"/>
        </a:p>
      </dgm:t>
    </dgm:pt>
    <dgm:pt modelId="{C470F347-0A11-4B80-AA92-1AAEA52D7539}" type="sibTrans" cxnId="{10571DC9-311E-4DF1-8F32-18B6CA78A598}">
      <dgm:prSet/>
      <dgm:spPr/>
      <dgm:t>
        <a:bodyPr/>
        <a:lstStyle/>
        <a:p>
          <a:endParaRPr lang="en-US"/>
        </a:p>
      </dgm:t>
    </dgm:pt>
    <dgm:pt modelId="{22BA57F8-B814-41F4-B763-6751E851D4A5}">
      <dgm:prSet/>
      <dgm:spPr/>
      <dgm:t>
        <a:bodyPr/>
        <a:lstStyle/>
        <a:p>
          <a:r>
            <a:rPr lang="en-US"/>
            <a:t>ATHENA</a:t>
          </a:r>
        </a:p>
      </dgm:t>
    </dgm:pt>
    <dgm:pt modelId="{D36E069B-042C-47E0-A831-542263ED4548}" type="parTrans" cxnId="{B6C5A997-E28A-4FE9-AD58-9D52D03A2E32}">
      <dgm:prSet/>
      <dgm:spPr/>
      <dgm:t>
        <a:bodyPr/>
        <a:lstStyle/>
        <a:p>
          <a:endParaRPr lang="en-US"/>
        </a:p>
      </dgm:t>
    </dgm:pt>
    <dgm:pt modelId="{868274EC-624E-464E-B49E-92240CF3E185}" type="sibTrans" cxnId="{B6C5A997-E28A-4FE9-AD58-9D52D03A2E32}">
      <dgm:prSet/>
      <dgm:spPr/>
      <dgm:t>
        <a:bodyPr/>
        <a:lstStyle/>
        <a:p>
          <a:endParaRPr lang="en-US"/>
        </a:p>
      </dgm:t>
    </dgm:pt>
    <dgm:pt modelId="{0B5042CC-5FB5-48B1-AED0-0E5C496D43D1}">
      <dgm:prSet/>
      <dgm:spPr/>
      <dgm:t>
        <a:bodyPr/>
        <a:lstStyle/>
        <a:p>
          <a:r>
            <a:rPr lang="en-US"/>
            <a:t>ECCE</a:t>
          </a:r>
        </a:p>
      </dgm:t>
    </dgm:pt>
    <dgm:pt modelId="{3A865CCA-D3BB-4CDE-ABF6-11CF93C4C116}" type="parTrans" cxnId="{B9B8227E-4AF6-4453-9CF2-D5BF097868C7}">
      <dgm:prSet/>
      <dgm:spPr/>
      <dgm:t>
        <a:bodyPr/>
        <a:lstStyle/>
        <a:p>
          <a:endParaRPr lang="en-US"/>
        </a:p>
      </dgm:t>
    </dgm:pt>
    <dgm:pt modelId="{B74A147E-7943-41BB-AF9A-2501D80276D8}" type="sibTrans" cxnId="{B9B8227E-4AF6-4453-9CF2-D5BF097868C7}">
      <dgm:prSet/>
      <dgm:spPr/>
      <dgm:t>
        <a:bodyPr/>
        <a:lstStyle/>
        <a:p>
          <a:endParaRPr lang="en-US"/>
        </a:p>
      </dgm:t>
    </dgm:pt>
    <dgm:pt modelId="{F456059C-5B43-4D2D-AB34-2D39C5F39465}">
      <dgm:prSet/>
      <dgm:spPr/>
      <dgm:t>
        <a:bodyPr/>
        <a:lstStyle/>
        <a:p>
          <a:r>
            <a:rPr lang="en-US"/>
            <a:t>CORE</a:t>
          </a:r>
        </a:p>
      </dgm:t>
    </dgm:pt>
    <dgm:pt modelId="{F8EA3FF5-7E2C-4ABD-AE15-BED11CC459AE}" type="parTrans" cxnId="{B6A2875E-A556-47F7-A93F-283A19AF6ED1}">
      <dgm:prSet/>
      <dgm:spPr/>
      <dgm:t>
        <a:bodyPr/>
        <a:lstStyle/>
        <a:p>
          <a:endParaRPr lang="en-US"/>
        </a:p>
      </dgm:t>
    </dgm:pt>
    <dgm:pt modelId="{AF2E737D-9BE7-4700-84C4-159AD1999F35}" type="sibTrans" cxnId="{B6A2875E-A556-47F7-A93F-283A19AF6ED1}">
      <dgm:prSet/>
      <dgm:spPr/>
      <dgm:t>
        <a:bodyPr/>
        <a:lstStyle/>
        <a:p>
          <a:endParaRPr lang="en-US"/>
        </a:p>
      </dgm:t>
    </dgm:pt>
    <dgm:pt modelId="{5445DF5C-FC1E-4032-83B0-DCD988A9CE34}">
      <dgm:prSet/>
      <dgm:spPr/>
      <dgm:t>
        <a:bodyPr/>
        <a:lstStyle/>
        <a:p>
          <a:pPr>
            <a:defRPr b="1"/>
          </a:pPr>
          <a:r>
            <a:rPr lang="en-US"/>
            <a:t>2021–July</a:t>
          </a:r>
        </a:p>
      </dgm:t>
    </dgm:pt>
    <dgm:pt modelId="{2BD15D2A-6920-443C-9163-D538201DD118}" type="parTrans" cxnId="{6489A0E1-4305-49D3-98F1-9977269FA1A1}">
      <dgm:prSet/>
      <dgm:spPr/>
      <dgm:t>
        <a:bodyPr/>
        <a:lstStyle/>
        <a:p>
          <a:endParaRPr lang="en-US"/>
        </a:p>
      </dgm:t>
    </dgm:pt>
    <dgm:pt modelId="{FE59FA43-8726-4456-AD03-93A220F92A76}" type="sibTrans" cxnId="{6489A0E1-4305-49D3-98F1-9977269FA1A1}">
      <dgm:prSet/>
      <dgm:spPr/>
      <dgm:t>
        <a:bodyPr/>
        <a:lstStyle/>
        <a:p>
          <a:endParaRPr lang="en-US"/>
        </a:p>
      </dgm:t>
    </dgm:pt>
    <dgm:pt modelId="{E2D2DA83-2362-4CB2-B9D4-7A3A128C6648}">
      <dgm:prSet/>
      <dgm:spPr/>
      <dgm:t>
        <a:bodyPr/>
        <a:lstStyle/>
        <a:p>
          <a:r>
            <a:rPr lang="en-US"/>
            <a:t>CD1 Approval</a:t>
          </a:r>
        </a:p>
      </dgm:t>
    </dgm:pt>
    <dgm:pt modelId="{7A3940B0-AF52-49EB-A268-BE1D21B9BADC}" type="parTrans" cxnId="{45E592BD-49CF-4555-A62F-934C7FD7B00A}">
      <dgm:prSet/>
      <dgm:spPr/>
      <dgm:t>
        <a:bodyPr/>
        <a:lstStyle/>
        <a:p>
          <a:endParaRPr lang="en-US"/>
        </a:p>
      </dgm:t>
    </dgm:pt>
    <dgm:pt modelId="{81715895-3B71-49FC-9FE7-17C3D8F36D7A}" type="sibTrans" cxnId="{45E592BD-49CF-4555-A62F-934C7FD7B00A}">
      <dgm:prSet/>
      <dgm:spPr/>
      <dgm:t>
        <a:bodyPr/>
        <a:lstStyle/>
        <a:p>
          <a:endParaRPr lang="en-US"/>
        </a:p>
      </dgm:t>
    </dgm:pt>
    <dgm:pt modelId="{35472950-81E6-4DF1-BC11-974BA1CC12BC}">
      <dgm:prSet/>
      <dgm:spPr/>
      <dgm:t>
        <a:bodyPr/>
        <a:lstStyle/>
        <a:p>
          <a:pPr>
            <a:defRPr b="1"/>
          </a:pPr>
          <a:r>
            <a:rPr lang="en-US" dirty="0"/>
            <a:t>2021–Mar.</a:t>
          </a:r>
        </a:p>
      </dgm:t>
    </dgm:pt>
    <dgm:pt modelId="{E2B3FDC6-3A04-4FF1-8C9F-7B97DEEBD2D0}" type="parTrans" cxnId="{1F6A95BE-DA4E-4E17-8FCB-D5CC7F39A911}">
      <dgm:prSet/>
      <dgm:spPr/>
      <dgm:t>
        <a:bodyPr/>
        <a:lstStyle/>
        <a:p>
          <a:endParaRPr lang="en-US"/>
        </a:p>
      </dgm:t>
    </dgm:pt>
    <dgm:pt modelId="{6F6986F0-4490-4DD7-A915-BEC2D2EFA48D}" type="sibTrans" cxnId="{1F6A95BE-DA4E-4E17-8FCB-D5CC7F39A911}">
      <dgm:prSet/>
      <dgm:spPr/>
      <dgm:t>
        <a:bodyPr/>
        <a:lstStyle/>
        <a:p>
          <a:endParaRPr lang="en-US"/>
        </a:p>
      </dgm:t>
    </dgm:pt>
    <dgm:pt modelId="{B8815C12-39A1-4CB7-9FBF-8C7FFE90E347}">
      <dgm:prSet>
        <dgm:style>
          <a:lnRef idx="1">
            <a:schemeClr val="accent4"/>
          </a:lnRef>
          <a:fillRef idx="2">
            <a:schemeClr val="accent4"/>
          </a:fillRef>
          <a:effectRef idx="1">
            <a:schemeClr val="accent4"/>
          </a:effectRef>
          <a:fontRef idx="minor">
            <a:schemeClr val="dk1"/>
          </a:fontRef>
        </dgm:style>
      </dgm:prSet>
      <dgm:spPr/>
      <dgm:t>
        <a:bodyPr/>
        <a:lstStyle/>
        <a:p>
          <a:r>
            <a:rPr lang="en-US" dirty="0"/>
            <a:t>Decision on Detector(s)</a:t>
          </a:r>
        </a:p>
      </dgm:t>
    </dgm:pt>
    <dgm:pt modelId="{D64AC3CD-0FE9-42E4-8345-70F6270B7B45}" type="parTrans" cxnId="{C3205EC6-5220-44F1-9234-5028BD876DDE}">
      <dgm:prSet/>
      <dgm:spPr/>
      <dgm:t>
        <a:bodyPr/>
        <a:lstStyle/>
        <a:p>
          <a:endParaRPr lang="en-US"/>
        </a:p>
      </dgm:t>
    </dgm:pt>
    <dgm:pt modelId="{C4B672A4-1D5D-489D-AE8A-C4BD46C34149}" type="sibTrans" cxnId="{C3205EC6-5220-44F1-9234-5028BD876DDE}">
      <dgm:prSet/>
      <dgm:spPr/>
      <dgm:t>
        <a:bodyPr/>
        <a:lstStyle/>
        <a:p>
          <a:endParaRPr lang="en-US"/>
        </a:p>
      </dgm:t>
    </dgm:pt>
    <dgm:pt modelId="{46FC1C49-37FF-464B-A8D3-F7752346B4EA}">
      <dgm:prSet/>
      <dgm:spPr/>
      <dgm:t>
        <a:bodyPr/>
        <a:lstStyle/>
        <a:p>
          <a:pPr>
            <a:defRPr b="1"/>
          </a:pPr>
          <a:r>
            <a:rPr lang="en-US"/>
            <a:t>2023</a:t>
          </a:r>
        </a:p>
      </dgm:t>
    </dgm:pt>
    <dgm:pt modelId="{7E8CD74B-7FAA-4182-A1CC-483D2DB0FA35}" type="parTrans" cxnId="{A33124A9-9398-4833-9D3D-C515DD6E0B8D}">
      <dgm:prSet/>
      <dgm:spPr/>
      <dgm:t>
        <a:bodyPr/>
        <a:lstStyle/>
        <a:p>
          <a:endParaRPr lang="en-US"/>
        </a:p>
      </dgm:t>
    </dgm:pt>
    <dgm:pt modelId="{C23194AA-1A8E-48F4-95D4-EBA06CC54B88}" type="sibTrans" cxnId="{A33124A9-9398-4833-9D3D-C515DD6E0B8D}">
      <dgm:prSet/>
      <dgm:spPr/>
      <dgm:t>
        <a:bodyPr/>
        <a:lstStyle/>
        <a:p>
          <a:endParaRPr lang="en-US"/>
        </a:p>
      </dgm:t>
    </dgm:pt>
    <dgm:pt modelId="{CD224A47-EC60-4788-B6C1-A1CFF4A5D728}">
      <dgm:prSet/>
      <dgm:spPr/>
      <dgm:t>
        <a:bodyPr/>
        <a:lstStyle/>
        <a:p>
          <a:r>
            <a:rPr lang="en-US"/>
            <a:t>CD2?</a:t>
          </a:r>
        </a:p>
      </dgm:t>
    </dgm:pt>
    <dgm:pt modelId="{7EE323CF-2F92-46FB-85B1-AB61D782AC7D}" type="parTrans" cxnId="{28ABAE25-C67D-44AD-9235-C295F14F2802}">
      <dgm:prSet/>
      <dgm:spPr/>
      <dgm:t>
        <a:bodyPr/>
        <a:lstStyle/>
        <a:p>
          <a:endParaRPr lang="en-US"/>
        </a:p>
      </dgm:t>
    </dgm:pt>
    <dgm:pt modelId="{2985B3B9-9CED-46EB-A956-C86F5670186B}" type="sibTrans" cxnId="{28ABAE25-C67D-44AD-9235-C295F14F2802}">
      <dgm:prSet/>
      <dgm:spPr/>
      <dgm:t>
        <a:bodyPr/>
        <a:lstStyle/>
        <a:p>
          <a:endParaRPr lang="en-US"/>
        </a:p>
      </dgm:t>
    </dgm:pt>
    <dgm:pt modelId="{B9965741-701B-4211-B706-3BD9F7E288FF}">
      <dgm:prSet/>
      <dgm:spPr/>
      <dgm:t>
        <a:bodyPr/>
        <a:lstStyle/>
        <a:p>
          <a:pPr>
            <a:defRPr b="1"/>
          </a:pPr>
          <a:r>
            <a:rPr lang="en-US"/>
            <a:t>2024</a:t>
          </a:r>
        </a:p>
      </dgm:t>
    </dgm:pt>
    <dgm:pt modelId="{5738E003-3176-4560-AA85-EEE1965F0BF9}" type="parTrans" cxnId="{BEBCA60C-041E-4A85-ADBA-FEC9095BF15D}">
      <dgm:prSet/>
      <dgm:spPr/>
      <dgm:t>
        <a:bodyPr/>
        <a:lstStyle/>
        <a:p>
          <a:endParaRPr lang="en-US"/>
        </a:p>
      </dgm:t>
    </dgm:pt>
    <dgm:pt modelId="{89C61CA1-11AA-4DE2-9963-28DA182B874E}" type="sibTrans" cxnId="{BEBCA60C-041E-4A85-ADBA-FEC9095BF15D}">
      <dgm:prSet/>
      <dgm:spPr/>
      <dgm:t>
        <a:bodyPr/>
        <a:lstStyle/>
        <a:p>
          <a:endParaRPr lang="en-US"/>
        </a:p>
      </dgm:t>
    </dgm:pt>
    <dgm:pt modelId="{EF3D2C5C-F6E1-435F-BF28-B44E16CC247D}">
      <dgm:prSet/>
      <dgm:spPr/>
      <dgm:t>
        <a:bodyPr/>
        <a:lstStyle/>
        <a:p>
          <a:r>
            <a:rPr lang="en-US"/>
            <a:t>CD4?</a:t>
          </a:r>
        </a:p>
      </dgm:t>
    </dgm:pt>
    <dgm:pt modelId="{F9A10B1D-19F1-4D97-81B1-1EDF9D5800C0}" type="parTrans" cxnId="{BF23129C-3846-4AEC-BE67-3E962BE877FF}">
      <dgm:prSet/>
      <dgm:spPr/>
      <dgm:t>
        <a:bodyPr/>
        <a:lstStyle/>
        <a:p>
          <a:endParaRPr lang="en-US"/>
        </a:p>
      </dgm:t>
    </dgm:pt>
    <dgm:pt modelId="{E77DB5D4-D542-4025-BBF8-181ACD21904B}" type="sibTrans" cxnId="{BF23129C-3846-4AEC-BE67-3E962BE877FF}">
      <dgm:prSet/>
      <dgm:spPr/>
      <dgm:t>
        <a:bodyPr/>
        <a:lstStyle/>
        <a:p>
          <a:endParaRPr lang="en-US"/>
        </a:p>
      </dgm:t>
    </dgm:pt>
    <dgm:pt modelId="{FCB0BCE2-466E-724C-99EE-11633A8E6910}" type="pres">
      <dgm:prSet presAssocID="{963D6CBA-421A-43A7-93BB-04BC7C9EBAC6}" presName="root" presStyleCnt="0">
        <dgm:presLayoutVars>
          <dgm:chMax/>
          <dgm:chPref/>
          <dgm:animLvl val="lvl"/>
        </dgm:presLayoutVars>
      </dgm:prSet>
      <dgm:spPr/>
    </dgm:pt>
    <dgm:pt modelId="{9FB82071-806F-6C49-B92B-5824D319B404}" type="pres">
      <dgm:prSet presAssocID="{963D6CBA-421A-43A7-93BB-04BC7C9EBAC6}" presName="divider" presStyleLbl="fgAccFollowNode1" presStyleIdx="0" presStyleCnt="1"/>
      <dgm:spPr>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gm:spPr>
    </dgm:pt>
    <dgm:pt modelId="{C85AA36E-34FB-B649-B529-867513B86854}" type="pres">
      <dgm:prSet presAssocID="{963D6CBA-421A-43A7-93BB-04BC7C9EBAC6}" presName="nodes" presStyleCnt="0">
        <dgm:presLayoutVars>
          <dgm:chMax/>
          <dgm:chPref/>
          <dgm:animLvl val="lvl"/>
        </dgm:presLayoutVars>
      </dgm:prSet>
      <dgm:spPr/>
    </dgm:pt>
    <dgm:pt modelId="{52BC2D64-ADC6-A14F-909C-D803FD480C7E}" type="pres">
      <dgm:prSet presAssocID="{512A1185-BC1D-4A84-94B3-045F74D2CD13}" presName="composite" presStyleCnt="0"/>
      <dgm:spPr/>
    </dgm:pt>
    <dgm:pt modelId="{1C464179-5BBF-B742-B161-D0E725953595}" type="pres">
      <dgm:prSet presAssocID="{512A1185-BC1D-4A84-94B3-045F74D2CD13}" presName="L1TextContainer" presStyleLbl="revTx" presStyleIdx="0" presStyleCnt="9">
        <dgm:presLayoutVars>
          <dgm:chMax val="1"/>
          <dgm:chPref val="1"/>
          <dgm:bulletEnabled val="1"/>
        </dgm:presLayoutVars>
      </dgm:prSet>
      <dgm:spPr/>
    </dgm:pt>
    <dgm:pt modelId="{D58991C4-1DBA-014C-AB4F-33B73EB80659}" type="pres">
      <dgm:prSet presAssocID="{512A1185-BC1D-4A84-94B3-045F74D2CD13}" presName="L2TextContainerWrapper" presStyleCnt="0">
        <dgm:presLayoutVars>
          <dgm:chMax val="0"/>
          <dgm:chPref val="0"/>
          <dgm:bulletEnabled val="1"/>
        </dgm:presLayoutVars>
      </dgm:prSet>
      <dgm:spPr/>
    </dgm:pt>
    <dgm:pt modelId="{08796C1C-CFAF-2842-BE43-352EDA3B9128}" type="pres">
      <dgm:prSet presAssocID="{512A1185-BC1D-4A84-94B3-045F74D2CD13}" presName="L2TextContainer" presStyleLbl="bgAcc1" presStyleIdx="0" presStyleCnt="9"/>
      <dgm:spPr/>
    </dgm:pt>
    <dgm:pt modelId="{FEB491BE-0227-B440-9E18-8454315C99AB}" type="pres">
      <dgm:prSet presAssocID="{512A1185-BC1D-4A84-94B3-045F74D2CD13}" presName="FlexibleEmptyPlaceHolder" presStyleCnt="0"/>
      <dgm:spPr/>
    </dgm:pt>
    <dgm:pt modelId="{81FDB7CC-0FE5-F240-8EB5-94E7F955FB8A}" type="pres">
      <dgm:prSet presAssocID="{512A1185-BC1D-4A84-94B3-045F74D2CD13}" presName="ConnectLine" presStyleLbl="sibTrans1D1" presStyleIdx="0" presStyleCnt="9"/>
      <dgm:spPr>
        <a:noFill/>
        <a:ln w="6350" cap="flat" cmpd="sng" algn="ctr">
          <a:solidFill>
            <a:schemeClr val="accent1">
              <a:hueOff val="0"/>
              <a:satOff val="0"/>
              <a:lumOff val="0"/>
              <a:alphaOff val="0"/>
            </a:schemeClr>
          </a:solidFill>
          <a:prstDash val="dash"/>
          <a:miter lim="800000"/>
        </a:ln>
        <a:effectLst/>
      </dgm:spPr>
    </dgm:pt>
    <dgm:pt modelId="{36074367-D013-0042-A2F4-9158E1513541}" type="pres">
      <dgm:prSet presAssocID="{512A1185-BC1D-4A84-94B3-045F74D2CD13}" presName="ConnectorPoint" presStyleLbl="alignNode1" presStyleIdx="0" presStyleCnt="9"/>
      <dgm:spPr/>
    </dgm:pt>
    <dgm:pt modelId="{C3F4BD30-847A-F144-BECE-17C52B24FF3C}" type="pres">
      <dgm:prSet presAssocID="{512A1185-BC1D-4A84-94B3-045F74D2CD13}" presName="EmptyPlaceHolder" presStyleCnt="0"/>
      <dgm:spPr/>
    </dgm:pt>
    <dgm:pt modelId="{EF291786-3574-154B-AF67-DAC04A908FC6}" type="pres">
      <dgm:prSet presAssocID="{30AF3CAF-DD14-4A7F-A0BF-E2F5DD1B3587}" presName="spaceBetweenRectangles" presStyleCnt="0"/>
      <dgm:spPr/>
    </dgm:pt>
    <dgm:pt modelId="{71B2DE24-FA0A-E144-93FC-5F1AB88CFACD}" type="pres">
      <dgm:prSet presAssocID="{9C18CC61-619E-41CC-96E5-079C23EC6D5B}" presName="composite" presStyleCnt="0"/>
      <dgm:spPr/>
    </dgm:pt>
    <dgm:pt modelId="{99C56E84-3078-C144-908B-7C67AAFF575A}" type="pres">
      <dgm:prSet presAssocID="{9C18CC61-619E-41CC-96E5-079C23EC6D5B}" presName="L1TextContainer" presStyleLbl="revTx" presStyleIdx="1" presStyleCnt="9">
        <dgm:presLayoutVars>
          <dgm:chMax val="1"/>
          <dgm:chPref val="1"/>
          <dgm:bulletEnabled val="1"/>
        </dgm:presLayoutVars>
      </dgm:prSet>
      <dgm:spPr/>
    </dgm:pt>
    <dgm:pt modelId="{A760F3F6-763A-DF43-8D29-0B776DD795AF}" type="pres">
      <dgm:prSet presAssocID="{9C18CC61-619E-41CC-96E5-079C23EC6D5B}" presName="L2TextContainerWrapper" presStyleCnt="0">
        <dgm:presLayoutVars>
          <dgm:chMax val="0"/>
          <dgm:chPref val="0"/>
          <dgm:bulletEnabled val="1"/>
        </dgm:presLayoutVars>
      </dgm:prSet>
      <dgm:spPr/>
    </dgm:pt>
    <dgm:pt modelId="{38243CA3-8281-FE46-9956-2EC197C81D7A}" type="pres">
      <dgm:prSet presAssocID="{9C18CC61-619E-41CC-96E5-079C23EC6D5B}" presName="L2TextContainer" presStyleLbl="bgAcc1" presStyleIdx="1" presStyleCnt="9"/>
      <dgm:spPr/>
    </dgm:pt>
    <dgm:pt modelId="{D0C9B403-8E59-5946-802C-C586725D3E3C}" type="pres">
      <dgm:prSet presAssocID="{9C18CC61-619E-41CC-96E5-079C23EC6D5B}" presName="FlexibleEmptyPlaceHolder" presStyleCnt="0"/>
      <dgm:spPr/>
    </dgm:pt>
    <dgm:pt modelId="{580DBE5E-DA42-9C49-9F95-26F279C71FDE}" type="pres">
      <dgm:prSet presAssocID="{9C18CC61-619E-41CC-96E5-079C23EC6D5B}" presName="ConnectLine" presStyleLbl="sibTrans1D1" presStyleIdx="1" presStyleCnt="9"/>
      <dgm:spPr>
        <a:noFill/>
        <a:ln w="6350" cap="flat" cmpd="sng" algn="ctr">
          <a:solidFill>
            <a:schemeClr val="accent1">
              <a:hueOff val="0"/>
              <a:satOff val="0"/>
              <a:lumOff val="0"/>
              <a:alphaOff val="0"/>
            </a:schemeClr>
          </a:solidFill>
          <a:prstDash val="dash"/>
          <a:miter lim="800000"/>
        </a:ln>
        <a:effectLst/>
      </dgm:spPr>
    </dgm:pt>
    <dgm:pt modelId="{9460F1CD-F6B8-9746-AFD1-F4BA5AA5C533}" type="pres">
      <dgm:prSet presAssocID="{9C18CC61-619E-41CC-96E5-079C23EC6D5B}" presName="ConnectorPoint" presStyleLbl="alignNode1" presStyleIdx="1" presStyleCnt="9"/>
      <dgm:spPr/>
    </dgm:pt>
    <dgm:pt modelId="{2C1AAE94-CCAC-1841-9B29-3178CC94CB7A}" type="pres">
      <dgm:prSet presAssocID="{9C18CC61-619E-41CC-96E5-079C23EC6D5B}" presName="EmptyPlaceHolder" presStyleCnt="0"/>
      <dgm:spPr/>
    </dgm:pt>
    <dgm:pt modelId="{21250822-943E-4B4F-9676-635D017FE709}" type="pres">
      <dgm:prSet presAssocID="{56B018EE-0693-4879-B5F3-9682C88D9AFC}" presName="spaceBetweenRectangles" presStyleCnt="0"/>
      <dgm:spPr/>
    </dgm:pt>
    <dgm:pt modelId="{2D901D67-A4A2-FE47-A308-51902F069719}" type="pres">
      <dgm:prSet presAssocID="{0423BA61-B7DA-4EC1-BE55-BA887665F7B8}" presName="composite" presStyleCnt="0"/>
      <dgm:spPr/>
    </dgm:pt>
    <dgm:pt modelId="{117825F1-85C4-FA4B-872A-700A66A13BBD}" type="pres">
      <dgm:prSet presAssocID="{0423BA61-B7DA-4EC1-BE55-BA887665F7B8}" presName="L1TextContainer" presStyleLbl="revTx" presStyleIdx="2" presStyleCnt="9">
        <dgm:presLayoutVars>
          <dgm:chMax val="1"/>
          <dgm:chPref val="1"/>
          <dgm:bulletEnabled val="1"/>
        </dgm:presLayoutVars>
      </dgm:prSet>
      <dgm:spPr/>
    </dgm:pt>
    <dgm:pt modelId="{FE7A8E64-99C9-E046-942F-80A1A2B1521A}" type="pres">
      <dgm:prSet presAssocID="{0423BA61-B7DA-4EC1-BE55-BA887665F7B8}" presName="L2TextContainerWrapper" presStyleCnt="0">
        <dgm:presLayoutVars>
          <dgm:chMax val="0"/>
          <dgm:chPref val="0"/>
          <dgm:bulletEnabled val="1"/>
        </dgm:presLayoutVars>
      </dgm:prSet>
      <dgm:spPr/>
    </dgm:pt>
    <dgm:pt modelId="{3D2441B2-B7EC-8E4C-ADDA-DCD8BE5156F5}" type="pres">
      <dgm:prSet presAssocID="{0423BA61-B7DA-4EC1-BE55-BA887665F7B8}" presName="L2TextContainer" presStyleLbl="bgAcc1" presStyleIdx="2" presStyleCnt="9"/>
      <dgm:spPr/>
    </dgm:pt>
    <dgm:pt modelId="{7D0C8769-CD4D-7F49-B4EB-E6C58B209610}" type="pres">
      <dgm:prSet presAssocID="{0423BA61-B7DA-4EC1-BE55-BA887665F7B8}" presName="FlexibleEmptyPlaceHolder" presStyleCnt="0"/>
      <dgm:spPr/>
    </dgm:pt>
    <dgm:pt modelId="{C5E32B99-F284-024C-8215-F5D3B1658394}" type="pres">
      <dgm:prSet presAssocID="{0423BA61-B7DA-4EC1-BE55-BA887665F7B8}" presName="ConnectLine" presStyleLbl="sibTrans1D1" presStyleIdx="2" presStyleCnt="9"/>
      <dgm:spPr>
        <a:noFill/>
        <a:ln w="6350" cap="flat" cmpd="sng" algn="ctr">
          <a:solidFill>
            <a:schemeClr val="accent1">
              <a:hueOff val="0"/>
              <a:satOff val="0"/>
              <a:lumOff val="0"/>
              <a:alphaOff val="0"/>
            </a:schemeClr>
          </a:solidFill>
          <a:prstDash val="dash"/>
          <a:miter lim="800000"/>
        </a:ln>
        <a:effectLst/>
      </dgm:spPr>
    </dgm:pt>
    <dgm:pt modelId="{A5A3CB7C-ACD1-8546-A2D9-4335D3B69A0D}" type="pres">
      <dgm:prSet presAssocID="{0423BA61-B7DA-4EC1-BE55-BA887665F7B8}" presName="ConnectorPoint" presStyleLbl="alignNode1" presStyleIdx="2" presStyleCnt="9"/>
      <dgm:spPr/>
    </dgm:pt>
    <dgm:pt modelId="{B8E11A2D-A787-E945-AD24-0899D8796248}" type="pres">
      <dgm:prSet presAssocID="{0423BA61-B7DA-4EC1-BE55-BA887665F7B8}" presName="EmptyPlaceHolder" presStyleCnt="0"/>
      <dgm:spPr/>
    </dgm:pt>
    <dgm:pt modelId="{17E2BD17-AF3D-A049-930F-30C1C5673C32}" type="pres">
      <dgm:prSet presAssocID="{842260F6-1CF7-444A-B505-EABEEC2A1E69}" presName="spaceBetweenRectangles" presStyleCnt="0"/>
      <dgm:spPr/>
    </dgm:pt>
    <dgm:pt modelId="{682C8655-BAF8-034D-B599-739C487F01CC}" type="pres">
      <dgm:prSet presAssocID="{7044A408-DD5B-4C73-9D96-5877BA94101B}" presName="composite" presStyleCnt="0"/>
      <dgm:spPr/>
    </dgm:pt>
    <dgm:pt modelId="{E2B685C9-87CD-F344-95FD-6F850B930149}" type="pres">
      <dgm:prSet presAssocID="{7044A408-DD5B-4C73-9D96-5877BA94101B}" presName="L1TextContainer" presStyleLbl="revTx" presStyleIdx="3" presStyleCnt="9">
        <dgm:presLayoutVars>
          <dgm:chMax val="1"/>
          <dgm:chPref val="1"/>
          <dgm:bulletEnabled val="1"/>
        </dgm:presLayoutVars>
      </dgm:prSet>
      <dgm:spPr/>
    </dgm:pt>
    <dgm:pt modelId="{B33E8DF8-28D0-F54B-BFA2-66DDF5F7C501}" type="pres">
      <dgm:prSet presAssocID="{7044A408-DD5B-4C73-9D96-5877BA94101B}" presName="L2TextContainerWrapper" presStyleCnt="0">
        <dgm:presLayoutVars>
          <dgm:chMax val="0"/>
          <dgm:chPref val="0"/>
          <dgm:bulletEnabled val="1"/>
        </dgm:presLayoutVars>
      </dgm:prSet>
      <dgm:spPr/>
    </dgm:pt>
    <dgm:pt modelId="{E96CF185-3063-8B42-BD57-745E304AA7F4}" type="pres">
      <dgm:prSet presAssocID="{7044A408-DD5B-4C73-9D96-5877BA94101B}" presName="L2TextContainer" presStyleLbl="bgAcc1" presStyleIdx="3" presStyleCnt="9"/>
      <dgm:spPr/>
    </dgm:pt>
    <dgm:pt modelId="{5B7267D1-C21B-CA4B-A249-20B65A299A81}" type="pres">
      <dgm:prSet presAssocID="{7044A408-DD5B-4C73-9D96-5877BA94101B}" presName="FlexibleEmptyPlaceHolder" presStyleCnt="0"/>
      <dgm:spPr/>
    </dgm:pt>
    <dgm:pt modelId="{DC014DBE-A8B3-C841-87BD-F874387D3893}" type="pres">
      <dgm:prSet presAssocID="{7044A408-DD5B-4C73-9D96-5877BA94101B}" presName="ConnectLine" presStyleLbl="sibTrans1D1" presStyleIdx="3" presStyleCnt="9"/>
      <dgm:spPr>
        <a:noFill/>
        <a:ln w="6350" cap="flat" cmpd="sng" algn="ctr">
          <a:solidFill>
            <a:schemeClr val="accent1">
              <a:hueOff val="0"/>
              <a:satOff val="0"/>
              <a:lumOff val="0"/>
              <a:alphaOff val="0"/>
            </a:schemeClr>
          </a:solidFill>
          <a:prstDash val="dash"/>
          <a:miter lim="800000"/>
        </a:ln>
        <a:effectLst/>
      </dgm:spPr>
    </dgm:pt>
    <dgm:pt modelId="{4B20246A-3BD8-DE40-A324-324AEA3F5478}" type="pres">
      <dgm:prSet presAssocID="{7044A408-DD5B-4C73-9D96-5877BA94101B}" presName="ConnectorPoint" presStyleLbl="alignNode1" presStyleIdx="3" presStyleCnt="9"/>
      <dgm:spPr/>
    </dgm:pt>
    <dgm:pt modelId="{18BAFDEB-0D7C-7A47-A09C-8B6D1CE7A8D8}" type="pres">
      <dgm:prSet presAssocID="{7044A408-DD5B-4C73-9D96-5877BA94101B}" presName="EmptyPlaceHolder" presStyleCnt="0"/>
      <dgm:spPr/>
    </dgm:pt>
    <dgm:pt modelId="{D7436177-D03A-0F4B-BCDC-C0CFD7C62F31}" type="pres">
      <dgm:prSet presAssocID="{DD1A16DB-B241-42F8-A3F2-C71AEC22D12E}" presName="spaceBetweenRectangles" presStyleCnt="0"/>
      <dgm:spPr/>
    </dgm:pt>
    <dgm:pt modelId="{7B28FD72-1713-C045-8220-385F5855574E}" type="pres">
      <dgm:prSet presAssocID="{D354487E-2E7F-47AC-B757-B6D076C0C2AD}" presName="composite" presStyleCnt="0"/>
      <dgm:spPr/>
    </dgm:pt>
    <dgm:pt modelId="{26CE3369-9584-7D4D-B78F-88B87669E7C9}" type="pres">
      <dgm:prSet presAssocID="{D354487E-2E7F-47AC-B757-B6D076C0C2AD}" presName="L1TextContainer" presStyleLbl="revTx" presStyleIdx="4" presStyleCnt="9">
        <dgm:presLayoutVars>
          <dgm:chMax val="1"/>
          <dgm:chPref val="1"/>
          <dgm:bulletEnabled val="1"/>
        </dgm:presLayoutVars>
      </dgm:prSet>
      <dgm:spPr/>
    </dgm:pt>
    <dgm:pt modelId="{00B64E47-CE81-D349-92A7-BB5912F8A457}" type="pres">
      <dgm:prSet presAssocID="{D354487E-2E7F-47AC-B757-B6D076C0C2AD}" presName="L2TextContainerWrapper" presStyleCnt="0">
        <dgm:presLayoutVars>
          <dgm:chMax val="0"/>
          <dgm:chPref val="0"/>
          <dgm:bulletEnabled val="1"/>
        </dgm:presLayoutVars>
      </dgm:prSet>
      <dgm:spPr/>
    </dgm:pt>
    <dgm:pt modelId="{881D934B-E79C-2846-AF18-48615E21DFCD}" type="pres">
      <dgm:prSet presAssocID="{D354487E-2E7F-47AC-B757-B6D076C0C2AD}" presName="L2TextContainer" presStyleLbl="bgAcc1" presStyleIdx="4" presStyleCnt="9"/>
      <dgm:spPr/>
    </dgm:pt>
    <dgm:pt modelId="{29119E22-6998-4948-BDB1-5FF5F6E50115}" type="pres">
      <dgm:prSet presAssocID="{D354487E-2E7F-47AC-B757-B6D076C0C2AD}" presName="FlexibleEmptyPlaceHolder" presStyleCnt="0"/>
      <dgm:spPr/>
    </dgm:pt>
    <dgm:pt modelId="{2510133E-E3ED-6D4F-8F46-FBFFDCD05C0F}" type="pres">
      <dgm:prSet presAssocID="{D354487E-2E7F-47AC-B757-B6D076C0C2AD}" presName="ConnectLine" presStyleLbl="sibTrans1D1" presStyleIdx="4" presStyleCnt="9"/>
      <dgm:spPr>
        <a:noFill/>
        <a:ln w="6350" cap="flat" cmpd="sng" algn="ctr">
          <a:solidFill>
            <a:schemeClr val="accent1">
              <a:hueOff val="0"/>
              <a:satOff val="0"/>
              <a:lumOff val="0"/>
              <a:alphaOff val="0"/>
            </a:schemeClr>
          </a:solidFill>
          <a:prstDash val="dash"/>
          <a:miter lim="800000"/>
        </a:ln>
        <a:effectLst/>
      </dgm:spPr>
    </dgm:pt>
    <dgm:pt modelId="{06472814-04B6-9E4A-AFA3-6CECC8D86221}" type="pres">
      <dgm:prSet presAssocID="{D354487E-2E7F-47AC-B757-B6D076C0C2AD}" presName="ConnectorPoint" presStyleLbl="alignNode1" presStyleIdx="4" presStyleCnt="9"/>
      <dgm:spPr/>
    </dgm:pt>
    <dgm:pt modelId="{05E57745-11F9-DC45-8992-FD566DADF6EE}" type="pres">
      <dgm:prSet presAssocID="{D354487E-2E7F-47AC-B757-B6D076C0C2AD}" presName="EmptyPlaceHolder" presStyleCnt="0"/>
      <dgm:spPr/>
    </dgm:pt>
    <dgm:pt modelId="{96C0966F-FF36-084C-8ACE-01CC4DA11C0E}" type="pres">
      <dgm:prSet presAssocID="{FDED1694-B837-4B78-8657-0CD7E1179328}" presName="spaceBetweenRectangles" presStyleCnt="0"/>
      <dgm:spPr/>
    </dgm:pt>
    <dgm:pt modelId="{DEDF8E45-1525-0D47-8C47-E4B7ECA9F501}" type="pres">
      <dgm:prSet presAssocID="{5445DF5C-FC1E-4032-83B0-DCD988A9CE34}" presName="composite" presStyleCnt="0"/>
      <dgm:spPr/>
    </dgm:pt>
    <dgm:pt modelId="{17A228E9-41BA-A343-A8C5-5DFCDD61F3EC}" type="pres">
      <dgm:prSet presAssocID="{5445DF5C-FC1E-4032-83B0-DCD988A9CE34}" presName="L1TextContainer" presStyleLbl="revTx" presStyleIdx="5" presStyleCnt="9">
        <dgm:presLayoutVars>
          <dgm:chMax val="1"/>
          <dgm:chPref val="1"/>
          <dgm:bulletEnabled val="1"/>
        </dgm:presLayoutVars>
      </dgm:prSet>
      <dgm:spPr/>
    </dgm:pt>
    <dgm:pt modelId="{69161FF3-64EE-0942-9BD7-0719CB97E2EF}" type="pres">
      <dgm:prSet presAssocID="{5445DF5C-FC1E-4032-83B0-DCD988A9CE34}" presName="L2TextContainerWrapper" presStyleCnt="0">
        <dgm:presLayoutVars>
          <dgm:chMax val="0"/>
          <dgm:chPref val="0"/>
          <dgm:bulletEnabled val="1"/>
        </dgm:presLayoutVars>
      </dgm:prSet>
      <dgm:spPr/>
    </dgm:pt>
    <dgm:pt modelId="{CB12FABA-E4C6-7E41-AC7A-807DC20B6D91}" type="pres">
      <dgm:prSet presAssocID="{5445DF5C-FC1E-4032-83B0-DCD988A9CE34}" presName="L2TextContainer" presStyleLbl="bgAcc1" presStyleIdx="5" presStyleCnt="9"/>
      <dgm:spPr/>
    </dgm:pt>
    <dgm:pt modelId="{BC753C33-B3BA-6644-B5E0-EE3FB4B82895}" type="pres">
      <dgm:prSet presAssocID="{5445DF5C-FC1E-4032-83B0-DCD988A9CE34}" presName="FlexibleEmptyPlaceHolder" presStyleCnt="0"/>
      <dgm:spPr/>
    </dgm:pt>
    <dgm:pt modelId="{78A9C49F-5571-AA40-880B-C28F5F29BE3F}" type="pres">
      <dgm:prSet presAssocID="{5445DF5C-FC1E-4032-83B0-DCD988A9CE34}" presName="ConnectLine" presStyleLbl="sibTrans1D1" presStyleIdx="5" presStyleCnt="9"/>
      <dgm:spPr>
        <a:noFill/>
        <a:ln w="6350" cap="flat" cmpd="sng" algn="ctr">
          <a:solidFill>
            <a:schemeClr val="accent1">
              <a:hueOff val="0"/>
              <a:satOff val="0"/>
              <a:lumOff val="0"/>
              <a:alphaOff val="0"/>
            </a:schemeClr>
          </a:solidFill>
          <a:prstDash val="dash"/>
          <a:miter lim="800000"/>
        </a:ln>
        <a:effectLst/>
      </dgm:spPr>
    </dgm:pt>
    <dgm:pt modelId="{A0AE40DE-0A8F-5F42-99F3-C54D74187D83}" type="pres">
      <dgm:prSet presAssocID="{5445DF5C-FC1E-4032-83B0-DCD988A9CE34}" presName="ConnectorPoint" presStyleLbl="alignNode1" presStyleIdx="5" presStyleCnt="9"/>
      <dgm:spPr/>
    </dgm:pt>
    <dgm:pt modelId="{FA621CAF-BB5C-0C43-A1FB-B202F9EEF966}" type="pres">
      <dgm:prSet presAssocID="{5445DF5C-FC1E-4032-83B0-DCD988A9CE34}" presName="EmptyPlaceHolder" presStyleCnt="0"/>
      <dgm:spPr/>
    </dgm:pt>
    <dgm:pt modelId="{823E43E6-EE8A-3B45-8E83-6D3CE5B547CB}" type="pres">
      <dgm:prSet presAssocID="{FE59FA43-8726-4456-AD03-93A220F92A76}" presName="spaceBetweenRectangles" presStyleCnt="0"/>
      <dgm:spPr/>
    </dgm:pt>
    <dgm:pt modelId="{D090A54D-3026-094E-BE8E-78A373BCB144}" type="pres">
      <dgm:prSet presAssocID="{35472950-81E6-4DF1-BC11-974BA1CC12BC}" presName="composite" presStyleCnt="0"/>
      <dgm:spPr/>
    </dgm:pt>
    <dgm:pt modelId="{F68AE206-93D6-134C-85E9-81969D269361}" type="pres">
      <dgm:prSet presAssocID="{35472950-81E6-4DF1-BC11-974BA1CC12BC}" presName="L1TextContainer" presStyleLbl="revTx" presStyleIdx="6" presStyleCnt="9">
        <dgm:presLayoutVars>
          <dgm:chMax val="1"/>
          <dgm:chPref val="1"/>
          <dgm:bulletEnabled val="1"/>
        </dgm:presLayoutVars>
      </dgm:prSet>
      <dgm:spPr/>
    </dgm:pt>
    <dgm:pt modelId="{86F1427C-62FB-6840-AA0C-19C071A61DD3}" type="pres">
      <dgm:prSet presAssocID="{35472950-81E6-4DF1-BC11-974BA1CC12BC}" presName="L2TextContainerWrapper" presStyleCnt="0">
        <dgm:presLayoutVars>
          <dgm:chMax val="0"/>
          <dgm:chPref val="0"/>
          <dgm:bulletEnabled val="1"/>
        </dgm:presLayoutVars>
      </dgm:prSet>
      <dgm:spPr/>
    </dgm:pt>
    <dgm:pt modelId="{49C72B8B-01F2-8748-ABB4-F5AEC9024B5D}" type="pres">
      <dgm:prSet presAssocID="{35472950-81E6-4DF1-BC11-974BA1CC12BC}" presName="L2TextContainer" presStyleLbl="bgAcc1" presStyleIdx="6" presStyleCnt="9"/>
      <dgm:spPr/>
    </dgm:pt>
    <dgm:pt modelId="{BA43AA9C-C07A-5E4B-9E7B-FAD6A1BF41EF}" type="pres">
      <dgm:prSet presAssocID="{35472950-81E6-4DF1-BC11-974BA1CC12BC}" presName="FlexibleEmptyPlaceHolder" presStyleCnt="0"/>
      <dgm:spPr/>
    </dgm:pt>
    <dgm:pt modelId="{6C5E643C-66E0-384B-93E0-DC59FEEF9CEB}" type="pres">
      <dgm:prSet presAssocID="{35472950-81E6-4DF1-BC11-974BA1CC12BC}" presName="ConnectLine" presStyleLbl="sibTrans1D1" presStyleIdx="6" presStyleCnt="9"/>
      <dgm:spPr>
        <a:noFill/>
        <a:ln w="6350" cap="flat" cmpd="sng" algn="ctr">
          <a:solidFill>
            <a:schemeClr val="accent1">
              <a:hueOff val="0"/>
              <a:satOff val="0"/>
              <a:lumOff val="0"/>
              <a:alphaOff val="0"/>
            </a:schemeClr>
          </a:solidFill>
          <a:prstDash val="dash"/>
          <a:miter lim="800000"/>
        </a:ln>
        <a:effectLst/>
      </dgm:spPr>
    </dgm:pt>
    <dgm:pt modelId="{25217CCF-C7EA-3B42-B57A-10B2CB3F5C4F}" type="pres">
      <dgm:prSet presAssocID="{35472950-81E6-4DF1-BC11-974BA1CC12BC}" presName="ConnectorPoint" presStyleLbl="alignNode1" presStyleIdx="6" presStyleCnt="9"/>
      <dgm:spPr/>
    </dgm:pt>
    <dgm:pt modelId="{866BBCD8-88AB-8144-B93E-0FFE9445CE2E}" type="pres">
      <dgm:prSet presAssocID="{35472950-81E6-4DF1-BC11-974BA1CC12BC}" presName="EmptyPlaceHolder" presStyleCnt="0"/>
      <dgm:spPr/>
    </dgm:pt>
    <dgm:pt modelId="{4B805EFB-C07A-1C49-8578-F94F83FABDFB}" type="pres">
      <dgm:prSet presAssocID="{6F6986F0-4490-4DD7-A915-BEC2D2EFA48D}" presName="spaceBetweenRectangles" presStyleCnt="0"/>
      <dgm:spPr/>
    </dgm:pt>
    <dgm:pt modelId="{CCE800DA-338B-C04B-A95B-17FB2D9BC290}" type="pres">
      <dgm:prSet presAssocID="{46FC1C49-37FF-464B-A8D3-F7752346B4EA}" presName="composite" presStyleCnt="0"/>
      <dgm:spPr/>
    </dgm:pt>
    <dgm:pt modelId="{4908FE9A-F852-F944-B93B-C9A6B0C66A99}" type="pres">
      <dgm:prSet presAssocID="{46FC1C49-37FF-464B-A8D3-F7752346B4EA}" presName="L1TextContainer" presStyleLbl="revTx" presStyleIdx="7" presStyleCnt="9">
        <dgm:presLayoutVars>
          <dgm:chMax val="1"/>
          <dgm:chPref val="1"/>
          <dgm:bulletEnabled val="1"/>
        </dgm:presLayoutVars>
      </dgm:prSet>
      <dgm:spPr/>
    </dgm:pt>
    <dgm:pt modelId="{15CB552F-2DD2-2D41-9DF4-66A75FB4EFE6}" type="pres">
      <dgm:prSet presAssocID="{46FC1C49-37FF-464B-A8D3-F7752346B4EA}" presName="L2TextContainerWrapper" presStyleCnt="0">
        <dgm:presLayoutVars>
          <dgm:chMax val="0"/>
          <dgm:chPref val="0"/>
          <dgm:bulletEnabled val="1"/>
        </dgm:presLayoutVars>
      </dgm:prSet>
      <dgm:spPr/>
    </dgm:pt>
    <dgm:pt modelId="{9384DC34-E6A6-8149-88B0-8C60D6EE2745}" type="pres">
      <dgm:prSet presAssocID="{46FC1C49-37FF-464B-A8D3-F7752346B4EA}" presName="L2TextContainer" presStyleLbl="bgAcc1" presStyleIdx="7" presStyleCnt="9"/>
      <dgm:spPr/>
    </dgm:pt>
    <dgm:pt modelId="{E39306E3-22D6-FC4F-8504-6ED4AC1AEF93}" type="pres">
      <dgm:prSet presAssocID="{46FC1C49-37FF-464B-A8D3-F7752346B4EA}" presName="FlexibleEmptyPlaceHolder" presStyleCnt="0"/>
      <dgm:spPr/>
    </dgm:pt>
    <dgm:pt modelId="{2DE0D6BA-DA0E-FC45-B304-0D906745CFA6}" type="pres">
      <dgm:prSet presAssocID="{46FC1C49-37FF-464B-A8D3-F7752346B4EA}" presName="ConnectLine" presStyleLbl="sibTrans1D1" presStyleIdx="7" presStyleCnt="9"/>
      <dgm:spPr>
        <a:noFill/>
        <a:ln w="6350" cap="flat" cmpd="sng" algn="ctr">
          <a:solidFill>
            <a:schemeClr val="accent1">
              <a:hueOff val="0"/>
              <a:satOff val="0"/>
              <a:lumOff val="0"/>
              <a:alphaOff val="0"/>
            </a:schemeClr>
          </a:solidFill>
          <a:prstDash val="dash"/>
          <a:miter lim="800000"/>
        </a:ln>
        <a:effectLst/>
      </dgm:spPr>
    </dgm:pt>
    <dgm:pt modelId="{88960A93-FE26-924B-9CBA-7BBFEAE15626}" type="pres">
      <dgm:prSet presAssocID="{46FC1C49-37FF-464B-A8D3-F7752346B4EA}" presName="ConnectorPoint" presStyleLbl="alignNode1" presStyleIdx="7" presStyleCnt="9"/>
      <dgm:spPr/>
    </dgm:pt>
    <dgm:pt modelId="{6C7B4667-BB59-5A47-9B69-E577699CD908}" type="pres">
      <dgm:prSet presAssocID="{46FC1C49-37FF-464B-A8D3-F7752346B4EA}" presName="EmptyPlaceHolder" presStyleCnt="0"/>
      <dgm:spPr/>
    </dgm:pt>
    <dgm:pt modelId="{5E0209E8-6139-C04E-9F08-EBD2071EF8AE}" type="pres">
      <dgm:prSet presAssocID="{C23194AA-1A8E-48F4-95D4-EBA06CC54B88}" presName="spaceBetweenRectangles" presStyleCnt="0"/>
      <dgm:spPr/>
    </dgm:pt>
    <dgm:pt modelId="{889F1589-113E-DE44-8176-149ED9C5CA38}" type="pres">
      <dgm:prSet presAssocID="{B9965741-701B-4211-B706-3BD9F7E288FF}" presName="composite" presStyleCnt="0"/>
      <dgm:spPr/>
    </dgm:pt>
    <dgm:pt modelId="{29110515-C42A-C247-A041-71B1648046A8}" type="pres">
      <dgm:prSet presAssocID="{B9965741-701B-4211-B706-3BD9F7E288FF}" presName="L1TextContainer" presStyleLbl="revTx" presStyleIdx="8" presStyleCnt="9">
        <dgm:presLayoutVars>
          <dgm:chMax val="1"/>
          <dgm:chPref val="1"/>
          <dgm:bulletEnabled val="1"/>
        </dgm:presLayoutVars>
      </dgm:prSet>
      <dgm:spPr/>
    </dgm:pt>
    <dgm:pt modelId="{4763DD49-993D-DE4E-885B-6A450B2886E4}" type="pres">
      <dgm:prSet presAssocID="{B9965741-701B-4211-B706-3BD9F7E288FF}" presName="L2TextContainerWrapper" presStyleCnt="0">
        <dgm:presLayoutVars>
          <dgm:chMax val="0"/>
          <dgm:chPref val="0"/>
          <dgm:bulletEnabled val="1"/>
        </dgm:presLayoutVars>
      </dgm:prSet>
      <dgm:spPr/>
    </dgm:pt>
    <dgm:pt modelId="{3EE23A68-C701-A74A-A514-06A6D1D55109}" type="pres">
      <dgm:prSet presAssocID="{B9965741-701B-4211-B706-3BD9F7E288FF}" presName="L2TextContainer" presStyleLbl="bgAcc1" presStyleIdx="8" presStyleCnt="9"/>
      <dgm:spPr/>
    </dgm:pt>
    <dgm:pt modelId="{A82E4030-C9B6-0C48-99CD-6F77E93D0DDE}" type="pres">
      <dgm:prSet presAssocID="{B9965741-701B-4211-B706-3BD9F7E288FF}" presName="FlexibleEmptyPlaceHolder" presStyleCnt="0"/>
      <dgm:spPr/>
    </dgm:pt>
    <dgm:pt modelId="{4724DCC8-7367-344E-85ED-36BD1ADDECA3}" type="pres">
      <dgm:prSet presAssocID="{B9965741-701B-4211-B706-3BD9F7E288FF}" presName="ConnectLine" presStyleLbl="sibTrans1D1" presStyleIdx="8" presStyleCnt="9"/>
      <dgm:spPr>
        <a:noFill/>
        <a:ln w="6350" cap="flat" cmpd="sng" algn="ctr">
          <a:solidFill>
            <a:schemeClr val="accent1">
              <a:hueOff val="0"/>
              <a:satOff val="0"/>
              <a:lumOff val="0"/>
              <a:alphaOff val="0"/>
            </a:schemeClr>
          </a:solidFill>
          <a:prstDash val="dash"/>
          <a:miter lim="800000"/>
        </a:ln>
        <a:effectLst/>
      </dgm:spPr>
    </dgm:pt>
    <dgm:pt modelId="{13977423-25F8-A248-8B32-59D1D89B28F7}" type="pres">
      <dgm:prSet presAssocID="{B9965741-701B-4211-B706-3BD9F7E288FF}" presName="ConnectorPoint" presStyleLbl="alignNode1" presStyleIdx="8" presStyleCnt="9"/>
      <dgm:spPr/>
    </dgm:pt>
    <dgm:pt modelId="{6838DB4E-D26F-E040-844F-7EC14581CFDD}" type="pres">
      <dgm:prSet presAssocID="{B9965741-701B-4211-B706-3BD9F7E288FF}" presName="EmptyPlaceHolder" presStyleCnt="0"/>
      <dgm:spPr/>
    </dgm:pt>
  </dgm:ptLst>
  <dgm:cxnLst>
    <dgm:cxn modelId="{71CC8508-F3BE-41EB-9690-4A29BA5442ED}" srcId="{963D6CBA-421A-43A7-93BB-04BC7C9EBAC6}" destId="{7044A408-DD5B-4C73-9D96-5877BA94101B}" srcOrd="3" destOrd="0" parTransId="{EB28B8CA-82F4-449E-B1AF-93DE24A33A69}" sibTransId="{DD1A16DB-B241-42F8-A3F2-C71AEC22D12E}"/>
    <dgm:cxn modelId="{BEBCA60C-041E-4A85-ADBA-FEC9095BF15D}" srcId="{963D6CBA-421A-43A7-93BB-04BC7C9EBAC6}" destId="{B9965741-701B-4211-B706-3BD9F7E288FF}" srcOrd="8" destOrd="0" parTransId="{5738E003-3176-4560-AA85-EEE1965F0BF9}" sibTransId="{89C61CA1-11AA-4DE2-9963-28DA182B874E}"/>
    <dgm:cxn modelId="{71444015-BBE6-2F4B-A7A1-80898057CB68}" type="presOf" srcId="{9C18CC61-619E-41CC-96E5-079C23EC6D5B}" destId="{99C56E84-3078-C144-908B-7C67AAFF575A}" srcOrd="0" destOrd="0" presId="urn:microsoft.com/office/officeart/2016/7/layout/BasicTimeline"/>
    <dgm:cxn modelId="{27AEE620-B842-BD44-9442-50A0DAEFB180}" type="presOf" srcId="{FE4517BC-4F5B-4E4B-9920-0892448647E9}" destId="{08796C1C-CFAF-2842-BE43-352EDA3B9128}" srcOrd="0" destOrd="0" presId="urn:microsoft.com/office/officeart/2016/7/layout/BasicTimeline"/>
    <dgm:cxn modelId="{28ABAE25-C67D-44AD-9235-C295F14F2802}" srcId="{46FC1C49-37FF-464B-A8D3-F7752346B4EA}" destId="{CD224A47-EC60-4788-B6C1-A1CFF4A5D728}" srcOrd="0" destOrd="0" parTransId="{7EE323CF-2F92-46FB-85B1-AB61D782AC7D}" sibTransId="{2985B3B9-9CED-46EB-A956-C86F5670186B}"/>
    <dgm:cxn modelId="{AE23493B-3F35-1D40-9D17-4ADA13737EB9}" type="presOf" srcId="{0B5042CC-5FB5-48B1-AED0-0E5C496D43D1}" destId="{881D934B-E79C-2846-AF18-48615E21DFCD}" srcOrd="0" destOrd="2" presId="urn:microsoft.com/office/officeart/2016/7/layout/BasicTimeline"/>
    <dgm:cxn modelId="{5C55B03C-DB95-C940-A3D9-DEA24BA2E6B7}" type="presOf" srcId="{09CFE23C-8A14-4913-AAD4-E9B8DE95BC04}" destId="{E96CF185-3063-8B42-BD57-745E304AA7F4}" srcOrd="0" destOrd="0" presId="urn:microsoft.com/office/officeart/2016/7/layout/BasicTimeline"/>
    <dgm:cxn modelId="{679DC546-A735-4F04-ABED-0F579911E701}" srcId="{9C18CC61-619E-41CC-96E5-079C23EC6D5B}" destId="{597787A6-1E4A-413A-BBF0-6D1C90819147}" srcOrd="0" destOrd="0" parTransId="{C5CD70DF-8677-4676-8902-9B63330F7F4C}" sibTransId="{56106986-4E40-478D-9C0E-03A13F277627}"/>
    <dgm:cxn modelId="{EC4C5756-6D99-4DB4-968F-CFCD9906F53E}" srcId="{963D6CBA-421A-43A7-93BB-04BC7C9EBAC6}" destId="{0423BA61-B7DA-4EC1-BE55-BA887665F7B8}" srcOrd="2" destOrd="0" parTransId="{EDC07861-BE8F-468F-9886-8B3A315C2698}" sibTransId="{842260F6-1CF7-444A-B505-EABEEC2A1E69}"/>
    <dgm:cxn modelId="{3981AF5B-761E-A648-B642-58F65E95F61B}" type="presOf" srcId="{512A1185-BC1D-4A84-94B3-045F74D2CD13}" destId="{1C464179-5BBF-B742-B161-D0E725953595}" srcOrd="0" destOrd="0" presId="urn:microsoft.com/office/officeart/2016/7/layout/BasicTimeline"/>
    <dgm:cxn modelId="{B6A2875E-A556-47F7-A93F-283A19AF6ED1}" srcId="{244B35D9-DE31-4403-ADEB-38B5EAFECA86}" destId="{F456059C-5B43-4D2D-AB34-2D39C5F39465}" srcOrd="2" destOrd="0" parTransId="{F8EA3FF5-7E2C-4ABD-AE15-BED11CC459AE}" sibTransId="{AF2E737D-9BE7-4700-84C4-159AD1999F35}"/>
    <dgm:cxn modelId="{EFACB761-DEF8-6C42-898C-312E440CF7A4}" type="presOf" srcId="{597787A6-1E4A-413A-BBF0-6D1C90819147}" destId="{38243CA3-8281-FE46-9956-2EC197C81D7A}" srcOrd="0" destOrd="0" presId="urn:microsoft.com/office/officeart/2016/7/layout/BasicTimeline"/>
    <dgm:cxn modelId="{8E365D62-6137-484B-AF19-F3D004B97B30}" srcId="{0423BA61-B7DA-4EC1-BE55-BA887665F7B8}" destId="{0D38B70D-9C45-4A9B-95EC-5D5A86538F81}" srcOrd="0" destOrd="0" parTransId="{77B7B6C4-E1A5-4EAB-8833-3866BFC26AB0}" sibTransId="{8EAF368F-9556-4020-A537-7A0283081BF9}"/>
    <dgm:cxn modelId="{B2583467-1615-0144-A31C-F21122B7F3C4}" type="presOf" srcId="{963D6CBA-421A-43A7-93BB-04BC7C9EBAC6}" destId="{FCB0BCE2-466E-724C-99EE-11633A8E6910}" srcOrd="0" destOrd="0" presId="urn:microsoft.com/office/officeart/2016/7/layout/BasicTimeline"/>
    <dgm:cxn modelId="{785E536A-580A-4987-B6F6-FF1F6EF1E330}" srcId="{963D6CBA-421A-43A7-93BB-04BC7C9EBAC6}" destId="{D354487E-2E7F-47AC-B757-B6D076C0C2AD}" srcOrd="4" destOrd="0" parTransId="{B5B1CE30-DDDA-4845-AD8C-D35003AAECD2}" sibTransId="{FDED1694-B837-4B78-8657-0CD7E1179328}"/>
    <dgm:cxn modelId="{F25FD471-43A3-2047-B546-F0BACE7C5901}" type="presOf" srcId="{EF3D2C5C-F6E1-435F-BF28-B44E16CC247D}" destId="{3EE23A68-C701-A74A-A514-06A6D1D55109}" srcOrd="0" destOrd="0" presId="urn:microsoft.com/office/officeart/2016/7/layout/BasicTimeline"/>
    <dgm:cxn modelId="{0DD14C72-47DF-C84B-BC77-BB32D94C921A}" type="presOf" srcId="{0D38B70D-9C45-4A9B-95EC-5D5A86538F81}" destId="{3D2441B2-B7EC-8E4C-ADDA-DCD8BE5156F5}" srcOrd="0" destOrd="0" presId="urn:microsoft.com/office/officeart/2016/7/layout/BasicTimeline"/>
    <dgm:cxn modelId="{B9B8227E-4AF6-4453-9CF2-D5BF097868C7}" srcId="{244B35D9-DE31-4403-ADEB-38B5EAFECA86}" destId="{0B5042CC-5FB5-48B1-AED0-0E5C496D43D1}" srcOrd="1" destOrd="0" parTransId="{3A865CCA-D3BB-4CDE-ABF6-11CF93C4C116}" sibTransId="{B74A147E-7943-41BB-AF9A-2501D80276D8}"/>
    <dgm:cxn modelId="{B04E7B8D-2254-5247-A662-387FB4EFC60E}" type="presOf" srcId="{B9965741-701B-4211-B706-3BD9F7E288FF}" destId="{29110515-C42A-C247-A041-71B1648046A8}" srcOrd="0" destOrd="0" presId="urn:microsoft.com/office/officeart/2016/7/layout/BasicTimeline"/>
    <dgm:cxn modelId="{B6C5A997-E28A-4FE9-AD58-9D52D03A2E32}" srcId="{244B35D9-DE31-4403-ADEB-38B5EAFECA86}" destId="{22BA57F8-B814-41F4-B763-6751E851D4A5}" srcOrd="0" destOrd="0" parTransId="{D36E069B-042C-47E0-A831-542263ED4548}" sibTransId="{868274EC-624E-464E-B49E-92240CF3E185}"/>
    <dgm:cxn modelId="{BF23129C-3846-4AEC-BE67-3E962BE877FF}" srcId="{B9965741-701B-4211-B706-3BD9F7E288FF}" destId="{EF3D2C5C-F6E1-435F-BF28-B44E16CC247D}" srcOrd="0" destOrd="0" parTransId="{F9A10B1D-19F1-4D97-81B1-1EDF9D5800C0}" sibTransId="{E77DB5D4-D542-4025-BBF8-181ACD21904B}"/>
    <dgm:cxn modelId="{9C8C52A0-B67B-BF43-AC11-D05EE19F31DE}" type="presOf" srcId="{B8815C12-39A1-4CB7-9FBF-8C7FFE90E347}" destId="{49C72B8B-01F2-8748-ABB4-F5AEC9024B5D}" srcOrd="0" destOrd="0" presId="urn:microsoft.com/office/officeart/2016/7/layout/BasicTimeline"/>
    <dgm:cxn modelId="{2817D3A0-7347-984D-90BF-F280240833FC}" type="presOf" srcId="{CD224A47-EC60-4788-B6C1-A1CFF4A5D728}" destId="{9384DC34-E6A6-8149-88B0-8C60D6EE2745}" srcOrd="0" destOrd="0" presId="urn:microsoft.com/office/officeart/2016/7/layout/BasicTimeline"/>
    <dgm:cxn modelId="{FD2637A5-08CF-463B-A4EE-9EE3AFDBC06F}" srcId="{963D6CBA-421A-43A7-93BB-04BC7C9EBAC6}" destId="{512A1185-BC1D-4A84-94B3-045F74D2CD13}" srcOrd="0" destOrd="0" parTransId="{4FB8E944-4E53-4D29-A056-C175F3384305}" sibTransId="{30AF3CAF-DD14-4A7F-A0BF-E2F5DD1B3587}"/>
    <dgm:cxn modelId="{A33124A9-9398-4833-9D3D-C515DD6E0B8D}" srcId="{963D6CBA-421A-43A7-93BB-04BC7C9EBAC6}" destId="{46FC1C49-37FF-464B-A8D3-F7752346B4EA}" srcOrd="7" destOrd="0" parTransId="{7E8CD74B-7FAA-4182-A1CC-483D2DB0FA35}" sibTransId="{C23194AA-1A8E-48F4-95D4-EBA06CC54B88}"/>
    <dgm:cxn modelId="{B9BDC1AB-4590-4D52-AD09-3C16654C18EC}" srcId="{7044A408-DD5B-4C73-9D96-5877BA94101B}" destId="{09CFE23C-8A14-4913-AAD4-E9B8DE95BC04}" srcOrd="0" destOrd="0" parTransId="{5EEA9057-6344-49B7-9B44-CB203B872870}" sibTransId="{35FCFAD0-6743-4AFC-A500-BCE77D221740}"/>
    <dgm:cxn modelId="{3B617DB0-BDAB-2A4E-87AB-28B6AEA4320A}" type="presOf" srcId="{244B35D9-DE31-4403-ADEB-38B5EAFECA86}" destId="{881D934B-E79C-2846-AF18-48615E21DFCD}" srcOrd="0" destOrd="0" presId="urn:microsoft.com/office/officeart/2016/7/layout/BasicTimeline"/>
    <dgm:cxn modelId="{B22704BB-2F01-435E-9B7B-1FE3BBA0A03D}" srcId="{512A1185-BC1D-4A84-94B3-045F74D2CD13}" destId="{FE4517BC-4F5B-4E4B-9920-0892448647E9}" srcOrd="0" destOrd="0" parTransId="{FC4C0B21-E9E8-46ED-A1D7-4A89EBB788EF}" sibTransId="{8674E38E-9E70-435E-B282-6F2F047DCAB6}"/>
    <dgm:cxn modelId="{45E592BD-49CF-4555-A62F-934C7FD7B00A}" srcId="{5445DF5C-FC1E-4032-83B0-DCD988A9CE34}" destId="{E2D2DA83-2362-4CB2-B9D4-7A3A128C6648}" srcOrd="0" destOrd="0" parTransId="{7A3940B0-AF52-49EB-A268-BE1D21B9BADC}" sibTransId="{81715895-3B71-49FC-9FE7-17C3D8F36D7A}"/>
    <dgm:cxn modelId="{1F6A95BE-DA4E-4E17-8FCB-D5CC7F39A911}" srcId="{963D6CBA-421A-43A7-93BB-04BC7C9EBAC6}" destId="{35472950-81E6-4DF1-BC11-974BA1CC12BC}" srcOrd="6" destOrd="0" parTransId="{E2B3FDC6-3A04-4FF1-8C9F-7B97DEEBD2D0}" sibTransId="{6F6986F0-4490-4DD7-A915-BEC2D2EFA48D}"/>
    <dgm:cxn modelId="{C3205EC6-5220-44F1-9234-5028BD876DDE}" srcId="{35472950-81E6-4DF1-BC11-974BA1CC12BC}" destId="{B8815C12-39A1-4CB7-9FBF-8C7FFE90E347}" srcOrd="0" destOrd="0" parTransId="{D64AC3CD-0FE9-42E4-8345-70F6270B7B45}" sibTransId="{C4B672A4-1D5D-489D-AE8A-C4BD46C34149}"/>
    <dgm:cxn modelId="{10571DC9-311E-4DF1-8F32-18B6CA78A598}" srcId="{D354487E-2E7F-47AC-B757-B6D076C0C2AD}" destId="{244B35D9-DE31-4403-ADEB-38B5EAFECA86}" srcOrd="0" destOrd="0" parTransId="{F4910927-C444-44AE-A2F5-575F818A5B57}" sibTransId="{C470F347-0A11-4B80-AA92-1AAEA52D7539}"/>
    <dgm:cxn modelId="{4ADA4AC9-B63B-BB4F-8E0B-5961451433FA}" type="presOf" srcId="{22BA57F8-B814-41F4-B763-6751E851D4A5}" destId="{881D934B-E79C-2846-AF18-48615E21DFCD}" srcOrd="0" destOrd="1" presId="urn:microsoft.com/office/officeart/2016/7/layout/BasicTimeline"/>
    <dgm:cxn modelId="{FB188DCB-FC20-3A4B-99E0-7BA4B1052C42}" type="presOf" srcId="{D354487E-2E7F-47AC-B757-B6D076C0C2AD}" destId="{26CE3369-9584-7D4D-B78F-88B87669E7C9}" srcOrd="0" destOrd="0" presId="urn:microsoft.com/office/officeart/2016/7/layout/BasicTimeline"/>
    <dgm:cxn modelId="{AEBE83D1-CCE6-C443-A8AF-7C74F710FDF4}" type="presOf" srcId="{7044A408-DD5B-4C73-9D96-5877BA94101B}" destId="{E2B685C9-87CD-F344-95FD-6F850B930149}" srcOrd="0" destOrd="0" presId="urn:microsoft.com/office/officeart/2016/7/layout/BasicTimeline"/>
    <dgm:cxn modelId="{14BB99D1-00CA-4806-A32A-F1F567595452}" srcId="{963D6CBA-421A-43A7-93BB-04BC7C9EBAC6}" destId="{9C18CC61-619E-41CC-96E5-079C23EC6D5B}" srcOrd="1" destOrd="0" parTransId="{92440A06-143F-4802-AB40-75153B74BBA7}" sibTransId="{56B018EE-0693-4879-B5F3-9682C88D9AFC}"/>
    <dgm:cxn modelId="{9A5F64D2-7C70-8C4F-9DE0-A3B6C820C256}" type="presOf" srcId="{0423BA61-B7DA-4EC1-BE55-BA887665F7B8}" destId="{117825F1-85C4-FA4B-872A-700A66A13BBD}" srcOrd="0" destOrd="0" presId="urn:microsoft.com/office/officeart/2016/7/layout/BasicTimeline"/>
    <dgm:cxn modelId="{F47E84DB-7EFE-4E4B-9DB9-B35F123EBBF5}" type="presOf" srcId="{F456059C-5B43-4D2D-AB34-2D39C5F39465}" destId="{881D934B-E79C-2846-AF18-48615E21DFCD}" srcOrd="0" destOrd="3" presId="urn:microsoft.com/office/officeart/2016/7/layout/BasicTimeline"/>
    <dgm:cxn modelId="{6489A0E1-4305-49D3-98F1-9977269FA1A1}" srcId="{963D6CBA-421A-43A7-93BB-04BC7C9EBAC6}" destId="{5445DF5C-FC1E-4032-83B0-DCD988A9CE34}" srcOrd="5" destOrd="0" parTransId="{2BD15D2A-6920-443C-9163-D538201DD118}" sibTransId="{FE59FA43-8726-4456-AD03-93A220F92A76}"/>
    <dgm:cxn modelId="{3C9183E7-E0E6-214E-9F8B-90742458B38D}" type="presOf" srcId="{35472950-81E6-4DF1-BC11-974BA1CC12BC}" destId="{F68AE206-93D6-134C-85E9-81969D269361}" srcOrd="0" destOrd="0" presId="urn:microsoft.com/office/officeart/2016/7/layout/BasicTimeline"/>
    <dgm:cxn modelId="{A13C88E7-F591-AD43-B858-8F9BB1D5BB57}" type="presOf" srcId="{5445DF5C-FC1E-4032-83B0-DCD988A9CE34}" destId="{17A228E9-41BA-A343-A8C5-5DFCDD61F3EC}" srcOrd="0" destOrd="0" presId="urn:microsoft.com/office/officeart/2016/7/layout/BasicTimeline"/>
    <dgm:cxn modelId="{868831F4-0788-E641-B702-C5150F472532}" type="presOf" srcId="{46FC1C49-37FF-464B-A8D3-F7752346B4EA}" destId="{4908FE9A-F852-F944-B93B-C9A6B0C66A99}" srcOrd="0" destOrd="0" presId="urn:microsoft.com/office/officeart/2016/7/layout/BasicTimeline"/>
    <dgm:cxn modelId="{91DFA4F5-9C2C-4A4D-9D83-FE1F82804732}" type="presOf" srcId="{E2D2DA83-2362-4CB2-B9D4-7A3A128C6648}" destId="{CB12FABA-E4C6-7E41-AC7A-807DC20B6D91}" srcOrd="0" destOrd="0" presId="urn:microsoft.com/office/officeart/2016/7/layout/BasicTimeline"/>
    <dgm:cxn modelId="{77642472-D69E-A244-A7A5-ABE565443665}" type="presParOf" srcId="{FCB0BCE2-466E-724C-99EE-11633A8E6910}" destId="{9FB82071-806F-6C49-B92B-5824D319B404}" srcOrd="0" destOrd="0" presId="urn:microsoft.com/office/officeart/2016/7/layout/BasicTimeline"/>
    <dgm:cxn modelId="{F92C61D1-DAFE-6547-82C6-2D5B10A19B8F}" type="presParOf" srcId="{FCB0BCE2-466E-724C-99EE-11633A8E6910}" destId="{C85AA36E-34FB-B649-B529-867513B86854}" srcOrd="1" destOrd="0" presId="urn:microsoft.com/office/officeart/2016/7/layout/BasicTimeline"/>
    <dgm:cxn modelId="{89B9C22F-D7C7-AC4D-8384-EE10AAA35858}" type="presParOf" srcId="{C85AA36E-34FB-B649-B529-867513B86854}" destId="{52BC2D64-ADC6-A14F-909C-D803FD480C7E}" srcOrd="0" destOrd="0" presId="urn:microsoft.com/office/officeart/2016/7/layout/BasicTimeline"/>
    <dgm:cxn modelId="{6AA6136A-BA80-3049-985C-7747A0AA5917}" type="presParOf" srcId="{52BC2D64-ADC6-A14F-909C-D803FD480C7E}" destId="{1C464179-5BBF-B742-B161-D0E725953595}" srcOrd="0" destOrd="0" presId="urn:microsoft.com/office/officeart/2016/7/layout/BasicTimeline"/>
    <dgm:cxn modelId="{E1C38AE9-A1FA-634D-BA73-348C55EB8F58}" type="presParOf" srcId="{52BC2D64-ADC6-A14F-909C-D803FD480C7E}" destId="{D58991C4-1DBA-014C-AB4F-33B73EB80659}" srcOrd="1" destOrd="0" presId="urn:microsoft.com/office/officeart/2016/7/layout/BasicTimeline"/>
    <dgm:cxn modelId="{0977C477-8307-C54B-BD3E-7FDB18ADE89C}" type="presParOf" srcId="{D58991C4-1DBA-014C-AB4F-33B73EB80659}" destId="{08796C1C-CFAF-2842-BE43-352EDA3B9128}" srcOrd="0" destOrd="0" presId="urn:microsoft.com/office/officeart/2016/7/layout/BasicTimeline"/>
    <dgm:cxn modelId="{8CFD36AA-8027-5443-9E18-B22FBFDC7497}" type="presParOf" srcId="{D58991C4-1DBA-014C-AB4F-33B73EB80659}" destId="{FEB491BE-0227-B440-9E18-8454315C99AB}" srcOrd="1" destOrd="0" presId="urn:microsoft.com/office/officeart/2016/7/layout/BasicTimeline"/>
    <dgm:cxn modelId="{258988F9-2F6A-C643-9605-D01C810C4CC6}" type="presParOf" srcId="{52BC2D64-ADC6-A14F-909C-D803FD480C7E}" destId="{81FDB7CC-0FE5-F240-8EB5-94E7F955FB8A}" srcOrd="2" destOrd="0" presId="urn:microsoft.com/office/officeart/2016/7/layout/BasicTimeline"/>
    <dgm:cxn modelId="{A90B7966-FAC0-EF4D-BC6F-0C95EB231FBA}" type="presParOf" srcId="{52BC2D64-ADC6-A14F-909C-D803FD480C7E}" destId="{36074367-D013-0042-A2F4-9158E1513541}" srcOrd="3" destOrd="0" presId="urn:microsoft.com/office/officeart/2016/7/layout/BasicTimeline"/>
    <dgm:cxn modelId="{1E7B0FF7-66C3-1C46-8DD5-CC19DC7C33F0}" type="presParOf" srcId="{52BC2D64-ADC6-A14F-909C-D803FD480C7E}" destId="{C3F4BD30-847A-F144-BECE-17C52B24FF3C}" srcOrd="4" destOrd="0" presId="urn:microsoft.com/office/officeart/2016/7/layout/BasicTimeline"/>
    <dgm:cxn modelId="{60D6B0BA-46FF-1F46-A75E-479E4BE21DBA}" type="presParOf" srcId="{C85AA36E-34FB-B649-B529-867513B86854}" destId="{EF291786-3574-154B-AF67-DAC04A908FC6}" srcOrd="1" destOrd="0" presId="urn:microsoft.com/office/officeart/2016/7/layout/BasicTimeline"/>
    <dgm:cxn modelId="{248F7665-F32A-3248-9067-0064E2478D45}" type="presParOf" srcId="{C85AA36E-34FB-B649-B529-867513B86854}" destId="{71B2DE24-FA0A-E144-93FC-5F1AB88CFACD}" srcOrd="2" destOrd="0" presId="urn:microsoft.com/office/officeart/2016/7/layout/BasicTimeline"/>
    <dgm:cxn modelId="{09060B76-F6BC-994E-997A-E166A6AF340D}" type="presParOf" srcId="{71B2DE24-FA0A-E144-93FC-5F1AB88CFACD}" destId="{99C56E84-3078-C144-908B-7C67AAFF575A}" srcOrd="0" destOrd="0" presId="urn:microsoft.com/office/officeart/2016/7/layout/BasicTimeline"/>
    <dgm:cxn modelId="{892AD1AB-7E5A-304B-A111-E63CF8122A94}" type="presParOf" srcId="{71B2DE24-FA0A-E144-93FC-5F1AB88CFACD}" destId="{A760F3F6-763A-DF43-8D29-0B776DD795AF}" srcOrd="1" destOrd="0" presId="urn:microsoft.com/office/officeart/2016/7/layout/BasicTimeline"/>
    <dgm:cxn modelId="{5818014E-1CB3-0047-9D2B-5B77C2B3AEB9}" type="presParOf" srcId="{A760F3F6-763A-DF43-8D29-0B776DD795AF}" destId="{38243CA3-8281-FE46-9956-2EC197C81D7A}" srcOrd="0" destOrd="0" presId="urn:microsoft.com/office/officeart/2016/7/layout/BasicTimeline"/>
    <dgm:cxn modelId="{747A7F3C-BABA-B84F-9509-D9DF8EB2FDDB}" type="presParOf" srcId="{A760F3F6-763A-DF43-8D29-0B776DD795AF}" destId="{D0C9B403-8E59-5946-802C-C586725D3E3C}" srcOrd="1" destOrd="0" presId="urn:microsoft.com/office/officeart/2016/7/layout/BasicTimeline"/>
    <dgm:cxn modelId="{EEA25690-C86C-FA48-89F6-6A8B2FF958FD}" type="presParOf" srcId="{71B2DE24-FA0A-E144-93FC-5F1AB88CFACD}" destId="{580DBE5E-DA42-9C49-9F95-26F279C71FDE}" srcOrd="2" destOrd="0" presId="urn:microsoft.com/office/officeart/2016/7/layout/BasicTimeline"/>
    <dgm:cxn modelId="{57B02FFA-8347-3C45-9B02-E18EDAFB786B}" type="presParOf" srcId="{71B2DE24-FA0A-E144-93FC-5F1AB88CFACD}" destId="{9460F1CD-F6B8-9746-AFD1-F4BA5AA5C533}" srcOrd="3" destOrd="0" presId="urn:microsoft.com/office/officeart/2016/7/layout/BasicTimeline"/>
    <dgm:cxn modelId="{C5C2005F-70AA-6447-A295-F480C5C1DE12}" type="presParOf" srcId="{71B2DE24-FA0A-E144-93FC-5F1AB88CFACD}" destId="{2C1AAE94-CCAC-1841-9B29-3178CC94CB7A}" srcOrd="4" destOrd="0" presId="urn:microsoft.com/office/officeart/2016/7/layout/BasicTimeline"/>
    <dgm:cxn modelId="{92FB952C-9C77-E143-8A19-B57E3CBE1742}" type="presParOf" srcId="{C85AA36E-34FB-B649-B529-867513B86854}" destId="{21250822-943E-4B4F-9676-635D017FE709}" srcOrd="3" destOrd="0" presId="urn:microsoft.com/office/officeart/2016/7/layout/BasicTimeline"/>
    <dgm:cxn modelId="{C307D4DB-A200-A449-84FE-1EADDE2BAEA7}" type="presParOf" srcId="{C85AA36E-34FB-B649-B529-867513B86854}" destId="{2D901D67-A4A2-FE47-A308-51902F069719}" srcOrd="4" destOrd="0" presId="urn:microsoft.com/office/officeart/2016/7/layout/BasicTimeline"/>
    <dgm:cxn modelId="{67FFF33D-6DCE-4647-928B-5016779714CC}" type="presParOf" srcId="{2D901D67-A4A2-FE47-A308-51902F069719}" destId="{117825F1-85C4-FA4B-872A-700A66A13BBD}" srcOrd="0" destOrd="0" presId="urn:microsoft.com/office/officeart/2016/7/layout/BasicTimeline"/>
    <dgm:cxn modelId="{32FB2F66-C594-E84A-A8FC-843912D103BC}" type="presParOf" srcId="{2D901D67-A4A2-FE47-A308-51902F069719}" destId="{FE7A8E64-99C9-E046-942F-80A1A2B1521A}" srcOrd="1" destOrd="0" presId="urn:microsoft.com/office/officeart/2016/7/layout/BasicTimeline"/>
    <dgm:cxn modelId="{2461B486-30ED-5644-87AD-93EAC607158F}" type="presParOf" srcId="{FE7A8E64-99C9-E046-942F-80A1A2B1521A}" destId="{3D2441B2-B7EC-8E4C-ADDA-DCD8BE5156F5}" srcOrd="0" destOrd="0" presId="urn:microsoft.com/office/officeart/2016/7/layout/BasicTimeline"/>
    <dgm:cxn modelId="{CF992050-D3D4-7144-850E-AE16E62643C4}" type="presParOf" srcId="{FE7A8E64-99C9-E046-942F-80A1A2B1521A}" destId="{7D0C8769-CD4D-7F49-B4EB-E6C58B209610}" srcOrd="1" destOrd="0" presId="urn:microsoft.com/office/officeart/2016/7/layout/BasicTimeline"/>
    <dgm:cxn modelId="{64D3D363-9AB7-C649-93FB-81A8DC39FDC2}" type="presParOf" srcId="{2D901D67-A4A2-FE47-A308-51902F069719}" destId="{C5E32B99-F284-024C-8215-F5D3B1658394}" srcOrd="2" destOrd="0" presId="urn:microsoft.com/office/officeart/2016/7/layout/BasicTimeline"/>
    <dgm:cxn modelId="{8BD74953-7E30-3C48-9FFE-80E1ADA9E1B2}" type="presParOf" srcId="{2D901D67-A4A2-FE47-A308-51902F069719}" destId="{A5A3CB7C-ACD1-8546-A2D9-4335D3B69A0D}" srcOrd="3" destOrd="0" presId="urn:microsoft.com/office/officeart/2016/7/layout/BasicTimeline"/>
    <dgm:cxn modelId="{0A6D88C4-D276-E749-BECD-7CDC2CEFAB6F}" type="presParOf" srcId="{2D901D67-A4A2-FE47-A308-51902F069719}" destId="{B8E11A2D-A787-E945-AD24-0899D8796248}" srcOrd="4" destOrd="0" presId="urn:microsoft.com/office/officeart/2016/7/layout/BasicTimeline"/>
    <dgm:cxn modelId="{7B1EDD75-5554-DD43-8FD3-E30C244AB898}" type="presParOf" srcId="{C85AA36E-34FB-B649-B529-867513B86854}" destId="{17E2BD17-AF3D-A049-930F-30C1C5673C32}" srcOrd="5" destOrd="0" presId="urn:microsoft.com/office/officeart/2016/7/layout/BasicTimeline"/>
    <dgm:cxn modelId="{6B05ECDE-AA5E-9D40-B763-661AC23B2E74}" type="presParOf" srcId="{C85AA36E-34FB-B649-B529-867513B86854}" destId="{682C8655-BAF8-034D-B599-739C487F01CC}" srcOrd="6" destOrd="0" presId="urn:microsoft.com/office/officeart/2016/7/layout/BasicTimeline"/>
    <dgm:cxn modelId="{7CBEAE53-BD35-CF46-8A1F-500436AE1ACF}" type="presParOf" srcId="{682C8655-BAF8-034D-B599-739C487F01CC}" destId="{E2B685C9-87CD-F344-95FD-6F850B930149}" srcOrd="0" destOrd="0" presId="urn:microsoft.com/office/officeart/2016/7/layout/BasicTimeline"/>
    <dgm:cxn modelId="{87366A16-FD23-5044-A7DE-6B4BDA2DDCDB}" type="presParOf" srcId="{682C8655-BAF8-034D-B599-739C487F01CC}" destId="{B33E8DF8-28D0-F54B-BFA2-66DDF5F7C501}" srcOrd="1" destOrd="0" presId="urn:microsoft.com/office/officeart/2016/7/layout/BasicTimeline"/>
    <dgm:cxn modelId="{D7344990-A4D3-5B45-A116-5AEB495DB55F}" type="presParOf" srcId="{B33E8DF8-28D0-F54B-BFA2-66DDF5F7C501}" destId="{E96CF185-3063-8B42-BD57-745E304AA7F4}" srcOrd="0" destOrd="0" presId="urn:microsoft.com/office/officeart/2016/7/layout/BasicTimeline"/>
    <dgm:cxn modelId="{8D0B81FC-1F6A-3C4F-8CC1-BBC80E9D1459}" type="presParOf" srcId="{B33E8DF8-28D0-F54B-BFA2-66DDF5F7C501}" destId="{5B7267D1-C21B-CA4B-A249-20B65A299A81}" srcOrd="1" destOrd="0" presId="urn:microsoft.com/office/officeart/2016/7/layout/BasicTimeline"/>
    <dgm:cxn modelId="{458E9940-DB4A-B440-A780-61ACF7D64043}" type="presParOf" srcId="{682C8655-BAF8-034D-B599-739C487F01CC}" destId="{DC014DBE-A8B3-C841-87BD-F874387D3893}" srcOrd="2" destOrd="0" presId="urn:microsoft.com/office/officeart/2016/7/layout/BasicTimeline"/>
    <dgm:cxn modelId="{D2F89161-D07F-8845-A332-03062F480FB6}" type="presParOf" srcId="{682C8655-BAF8-034D-B599-739C487F01CC}" destId="{4B20246A-3BD8-DE40-A324-324AEA3F5478}" srcOrd="3" destOrd="0" presId="urn:microsoft.com/office/officeart/2016/7/layout/BasicTimeline"/>
    <dgm:cxn modelId="{DBFF88A8-17B8-AE46-9354-64E76A8C9A3E}" type="presParOf" srcId="{682C8655-BAF8-034D-B599-739C487F01CC}" destId="{18BAFDEB-0D7C-7A47-A09C-8B6D1CE7A8D8}" srcOrd="4" destOrd="0" presId="urn:microsoft.com/office/officeart/2016/7/layout/BasicTimeline"/>
    <dgm:cxn modelId="{08A29670-364B-EB48-AB10-F62F5966A872}" type="presParOf" srcId="{C85AA36E-34FB-B649-B529-867513B86854}" destId="{D7436177-D03A-0F4B-BCDC-C0CFD7C62F31}" srcOrd="7" destOrd="0" presId="urn:microsoft.com/office/officeart/2016/7/layout/BasicTimeline"/>
    <dgm:cxn modelId="{D432B55D-1BAC-184E-9120-E9668A57D030}" type="presParOf" srcId="{C85AA36E-34FB-B649-B529-867513B86854}" destId="{7B28FD72-1713-C045-8220-385F5855574E}" srcOrd="8" destOrd="0" presId="urn:microsoft.com/office/officeart/2016/7/layout/BasicTimeline"/>
    <dgm:cxn modelId="{CC880461-92FF-3143-BFBE-67B3719E8BAD}" type="presParOf" srcId="{7B28FD72-1713-C045-8220-385F5855574E}" destId="{26CE3369-9584-7D4D-B78F-88B87669E7C9}" srcOrd="0" destOrd="0" presId="urn:microsoft.com/office/officeart/2016/7/layout/BasicTimeline"/>
    <dgm:cxn modelId="{6CC65F5D-B895-9C41-82B1-9397868E7CCA}" type="presParOf" srcId="{7B28FD72-1713-C045-8220-385F5855574E}" destId="{00B64E47-CE81-D349-92A7-BB5912F8A457}" srcOrd="1" destOrd="0" presId="urn:microsoft.com/office/officeart/2016/7/layout/BasicTimeline"/>
    <dgm:cxn modelId="{E5AB0CEB-3B0D-E848-A646-5B1E99969A15}" type="presParOf" srcId="{00B64E47-CE81-D349-92A7-BB5912F8A457}" destId="{881D934B-E79C-2846-AF18-48615E21DFCD}" srcOrd="0" destOrd="0" presId="urn:microsoft.com/office/officeart/2016/7/layout/BasicTimeline"/>
    <dgm:cxn modelId="{11C02E69-27A0-1045-9E94-9084E0A38B71}" type="presParOf" srcId="{00B64E47-CE81-D349-92A7-BB5912F8A457}" destId="{29119E22-6998-4948-BDB1-5FF5F6E50115}" srcOrd="1" destOrd="0" presId="urn:microsoft.com/office/officeart/2016/7/layout/BasicTimeline"/>
    <dgm:cxn modelId="{4E066C3D-8B33-B24D-8263-8BEE0407864C}" type="presParOf" srcId="{7B28FD72-1713-C045-8220-385F5855574E}" destId="{2510133E-E3ED-6D4F-8F46-FBFFDCD05C0F}" srcOrd="2" destOrd="0" presId="urn:microsoft.com/office/officeart/2016/7/layout/BasicTimeline"/>
    <dgm:cxn modelId="{1A0B7236-44EA-8D42-AA83-6ECC506C0F6F}" type="presParOf" srcId="{7B28FD72-1713-C045-8220-385F5855574E}" destId="{06472814-04B6-9E4A-AFA3-6CECC8D86221}" srcOrd="3" destOrd="0" presId="urn:microsoft.com/office/officeart/2016/7/layout/BasicTimeline"/>
    <dgm:cxn modelId="{1AD8E81B-7014-9947-96EA-580970F8CD4E}" type="presParOf" srcId="{7B28FD72-1713-C045-8220-385F5855574E}" destId="{05E57745-11F9-DC45-8992-FD566DADF6EE}" srcOrd="4" destOrd="0" presId="urn:microsoft.com/office/officeart/2016/7/layout/BasicTimeline"/>
    <dgm:cxn modelId="{70850EF6-20A7-D543-8AFC-D251E3E8CB13}" type="presParOf" srcId="{C85AA36E-34FB-B649-B529-867513B86854}" destId="{96C0966F-FF36-084C-8ACE-01CC4DA11C0E}" srcOrd="9" destOrd="0" presId="urn:microsoft.com/office/officeart/2016/7/layout/BasicTimeline"/>
    <dgm:cxn modelId="{B2F9E98B-9A45-1E46-8B2C-3C9958B5E92A}" type="presParOf" srcId="{C85AA36E-34FB-B649-B529-867513B86854}" destId="{DEDF8E45-1525-0D47-8C47-E4B7ECA9F501}" srcOrd="10" destOrd="0" presId="urn:microsoft.com/office/officeart/2016/7/layout/BasicTimeline"/>
    <dgm:cxn modelId="{5F5B0EEF-6F05-AA4C-9582-AB6F103D1E84}" type="presParOf" srcId="{DEDF8E45-1525-0D47-8C47-E4B7ECA9F501}" destId="{17A228E9-41BA-A343-A8C5-5DFCDD61F3EC}" srcOrd="0" destOrd="0" presId="urn:microsoft.com/office/officeart/2016/7/layout/BasicTimeline"/>
    <dgm:cxn modelId="{40B07758-8ED9-4E40-8C36-54D039141F25}" type="presParOf" srcId="{DEDF8E45-1525-0D47-8C47-E4B7ECA9F501}" destId="{69161FF3-64EE-0942-9BD7-0719CB97E2EF}" srcOrd="1" destOrd="0" presId="urn:microsoft.com/office/officeart/2016/7/layout/BasicTimeline"/>
    <dgm:cxn modelId="{DA1A6810-81C7-6643-A19D-C6201E6CFE9F}" type="presParOf" srcId="{69161FF3-64EE-0942-9BD7-0719CB97E2EF}" destId="{CB12FABA-E4C6-7E41-AC7A-807DC20B6D91}" srcOrd="0" destOrd="0" presId="urn:microsoft.com/office/officeart/2016/7/layout/BasicTimeline"/>
    <dgm:cxn modelId="{F34B7838-D086-7942-86D2-E12072487C58}" type="presParOf" srcId="{69161FF3-64EE-0942-9BD7-0719CB97E2EF}" destId="{BC753C33-B3BA-6644-B5E0-EE3FB4B82895}" srcOrd="1" destOrd="0" presId="urn:microsoft.com/office/officeart/2016/7/layout/BasicTimeline"/>
    <dgm:cxn modelId="{703D3444-D947-9F47-A8CA-E7D224690106}" type="presParOf" srcId="{DEDF8E45-1525-0D47-8C47-E4B7ECA9F501}" destId="{78A9C49F-5571-AA40-880B-C28F5F29BE3F}" srcOrd="2" destOrd="0" presId="urn:microsoft.com/office/officeart/2016/7/layout/BasicTimeline"/>
    <dgm:cxn modelId="{F562091B-E482-BB49-AB99-4AE4182EBD51}" type="presParOf" srcId="{DEDF8E45-1525-0D47-8C47-E4B7ECA9F501}" destId="{A0AE40DE-0A8F-5F42-99F3-C54D74187D83}" srcOrd="3" destOrd="0" presId="urn:microsoft.com/office/officeart/2016/7/layout/BasicTimeline"/>
    <dgm:cxn modelId="{6365C9EB-A9F0-D54A-BB40-707E8F93044A}" type="presParOf" srcId="{DEDF8E45-1525-0D47-8C47-E4B7ECA9F501}" destId="{FA621CAF-BB5C-0C43-A1FB-B202F9EEF966}" srcOrd="4" destOrd="0" presId="urn:microsoft.com/office/officeart/2016/7/layout/BasicTimeline"/>
    <dgm:cxn modelId="{38A2CEB5-E49A-6D4A-99E3-302A835F57A6}" type="presParOf" srcId="{C85AA36E-34FB-B649-B529-867513B86854}" destId="{823E43E6-EE8A-3B45-8E83-6D3CE5B547CB}" srcOrd="11" destOrd="0" presId="urn:microsoft.com/office/officeart/2016/7/layout/BasicTimeline"/>
    <dgm:cxn modelId="{B594197A-2D98-6147-AA13-3550A3BA4F7D}" type="presParOf" srcId="{C85AA36E-34FB-B649-B529-867513B86854}" destId="{D090A54D-3026-094E-BE8E-78A373BCB144}" srcOrd="12" destOrd="0" presId="urn:microsoft.com/office/officeart/2016/7/layout/BasicTimeline"/>
    <dgm:cxn modelId="{1968976C-D47D-2B43-8F53-AE16D1AA60D8}" type="presParOf" srcId="{D090A54D-3026-094E-BE8E-78A373BCB144}" destId="{F68AE206-93D6-134C-85E9-81969D269361}" srcOrd="0" destOrd="0" presId="urn:microsoft.com/office/officeart/2016/7/layout/BasicTimeline"/>
    <dgm:cxn modelId="{1AF983B6-B92B-A041-A6C2-4B4D9CC7F3BA}" type="presParOf" srcId="{D090A54D-3026-094E-BE8E-78A373BCB144}" destId="{86F1427C-62FB-6840-AA0C-19C071A61DD3}" srcOrd="1" destOrd="0" presId="urn:microsoft.com/office/officeart/2016/7/layout/BasicTimeline"/>
    <dgm:cxn modelId="{41351804-8681-0C44-B7D2-CF8A1D05B423}" type="presParOf" srcId="{86F1427C-62FB-6840-AA0C-19C071A61DD3}" destId="{49C72B8B-01F2-8748-ABB4-F5AEC9024B5D}" srcOrd="0" destOrd="0" presId="urn:microsoft.com/office/officeart/2016/7/layout/BasicTimeline"/>
    <dgm:cxn modelId="{6631C5E3-4ED7-D74C-8317-9946660BE617}" type="presParOf" srcId="{86F1427C-62FB-6840-AA0C-19C071A61DD3}" destId="{BA43AA9C-C07A-5E4B-9E7B-FAD6A1BF41EF}" srcOrd="1" destOrd="0" presId="urn:microsoft.com/office/officeart/2016/7/layout/BasicTimeline"/>
    <dgm:cxn modelId="{DEF55A99-5EAB-5D46-8A33-3832CC583559}" type="presParOf" srcId="{D090A54D-3026-094E-BE8E-78A373BCB144}" destId="{6C5E643C-66E0-384B-93E0-DC59FEEF9CEB}" srcOrd="2" destOrd="0" presId="urn:microsoft.com/office/officeart/2016/7/layout/BasicTimeline"/>
    <dgm:cxn modelId="{A45967A2-FDD9-634F-BAEA-1AA7957ED862}" type="presParOf" srcId="{D090A54D-3026-094E-BE8E-78A373BCB144}" destId="{25217CCF-C7EA-3B42-B57A-10B2CB3F5C4F}" srcOrd="3" destOrd="0" presId="urn:microsoft.com/office/officeart/2016/7/layout/BasicTimeline"/>
    <dgm:cxn modelId="{B388882E-D828-8A45-9D05-34DDB3D12044}" type="presParOf" srcId="{D090A54D-3026-094E-BE8E-78A373BCB144}" destId="{866BBCD8-88AB-8144-B93E-0FFE9445CE2E}" srcOrd="4" destOrd="0" presId="urn:microsoft.com/office/officeart/2016/7/layout/BasicTimeline"/>
    <dgm:cxn modelId="{480AFFAC-106E-514E-A847-16F97860FBDE}" type="presParOf" srcId="{C85AA36E-34FB-B649-B529-867513B86854}" destId="{4B805EFB-C07A-1C49-8578-F94F83FABDFB}" srcOrd="13" destOrd="0" presId="urn:microsoft.com/office/officeart/2016/7/layout/BasicTimeline"/>
    <dgm:cxn modelId="{1DDB564E-DC8A-3E4C-A70A-6DAFBCFB5DC9}" type="presParOf" srcId="{C85AA36E-34FB-B649-B529-867513B86854}" destId="{CCE800DA-338B-C04B-A95B-17FB2D9BC290}" srcOrd="14" destOrd="0" presId="urn:microsoft.com/office/officeart/2016/7/layout/BasicTimeline"/>
    <dgm:cxn modelId="{2E1CFF2F-927A-5346-9B2A-7A17869E7BC8}" type="presParOf" srcId="{CCE800DA-338B-C04B-A95B-17FB2D9BC290}" destId="{4908FE9A-F852-F944-B93B-C9A6B0C66A99}" srcOrd="0" destOrd="0" presId="urn:microsoft.com/office/officeart/2016/7/layout/BasicTimeline"/>
    <dgm:cxn modelId="{810E2AD9-ECB3-8A4B-B0CE-6BDD769908DA}" type="presParOf" srcId="{CCE800DA-338B-C04B-A95B-17FB2D9BC290}" destId="{15CB552F-2DD2-2D41-9DF4-66A75FB4EFE6}" srcOrd="1" destOrd="0" presId="urn:microsoft.com/office/officeart/2016/7/layout/BasicTimeline"/>
    <dgm:cxn modelId="{D2135FEC-0EF1-E644-9D32-ADD9D96D2888}" type="presParOf" srcId="{15CB552F-2DD2-2D41-9DF4-66A75FB4EFE6}" destId="{9384DC34-E6A6-8149-88B0-8C60D6EE2745}" srcOrd="0" destOrd="0" presId="urn:microsoft.com/office/officeart/2016/7/layout/BasicTimeline"/>
    <dgm:cxn modelId="{C20374F9-9353-8A4C-876B-692A489B7ABF}" type="presParOf" srcId="{15CB552F-2DD2-2D41-9DF4-66A75FB4EFE6}" destId="{E39306E3-22D6-FC4F-8504-6ED4AC1AEF93}" srcOrd="1" destOrd="0" presId="urn:microsoft.com/office/officeart/2016/7/layout/BasicTimeline"/>
    <dgm:cxn modelId="{79983299-6B79-764E-BE82-7FAE508ADF08}" type="presParOf" srcId="{CCE800DA-338B-C04B-A95B-17FB2D9BC290}" destId="{2DE0D6BA-DA0E-FC45-B304-0D906745CFA6}" srcOrd="2" destOrd="0" presId="urn:microsoft.com/office/officeart/2016/7/layout/BasicTimeline"/>
    <dgm:cxn modelId="{D5D4FD13-5E9C-6744-8C6B-5E9660905D21}" type="presParOf" srcId="{CCE800DA-338B-C04B-A95B-17FB2D9BC290}" destId="{88960A93-FE26-924B-9CBA-7BBFEAE15626}" srcOrd="3" destOrd="0" presId="urn:microsoft.com/office/officeart/2016/7/layout/BasicTimeline"/>
    <dgm:cxn modelId="{FE2EA1A8-CFE3-0342-9F89-406FDA2FD802}" type="presParOf" srcId="{CCE800DA-338B-C04B-A95B-17FB2D9BC290}" destId="{6C7B4667-BB59-5A47-9B69-E577699CD908}" srcOrd="4" destOrd="0" presId="urn:microsoft.com/office/officeart/2016/7/layout/BasicTimeline"/>
    <dgm:cxn modelId="{78E7492C-7FB0-004A-A1D8-B53F6CEF5688}" type="presParOf" srcId="{C85AA36E-34FB-B649-B529-867513B86854}" destId="{5E0209E8-6139-C04E-9F08-EBD2071EF8AE}" srcOrd="15" destOrd="0" presId="urn:microsoft.com/office/officeart/2016/7/layout/BasicTimeline"/>
    <dgm:cxn modelId="{979C973D-3298-1F47-8A07-715D03B7D7F8}" type="presParOf" srcId="{C85AA36E-34FB-B649-B529-867513B86854}" destId="{889F1589-113E-DE44-8176-149ED9C5CA38}" srcOrd="16" destOrd="0" presId="urn:microsoft.com/office/officeart/2016/7/layout/BasicTimeline"/>
    <dgm:cxn modelId="{1506F630-EBF6-F347-84F7-569F19D1EC65}" type="presParOf" srcId="{889F1589-113E-DE44-8176-149ED9C5CA38}" destId="{29110515-C42A-C247-A041-71B1648046A8}" srcOrd="0" destOrd="0" presId="urn:microsoft.com/office/officeart/2016/7/layout/BasicTimeline"/>
    <dgm:cxn modelId="{ADF65831-3067-BD49-9F42-611AC7D5A12D}" type="presParOf" srcId="{889F1589-113E-DE44-8176-149ED9C5CA38}" destId="{4763DD49-993D-DE4E-885B-6A450B2886E4}" srcOrd="1" destOrd="0" presId="urn:microsoft.com/office/officeart/2016/7/layout/BasicTimeline"/>
    <dgm:cxn modelId="{C7BAD7CA-75ED-504D-BA61-25221A81A65F}" type="presParOf" srcId="{4763DD49-993D-DE4E-885B-6A450B2886E4}" destId="{3EE23A68-C701-A74A-A514-06A6D1D55109}" srcOrd="0" destOrd="0" presId="urn:microsoft.com/office/officeart/2016/7/layout/BasicTimeline"/>
    <dgm:cxn modelId="{233A9286-ED8D-AC46-80C1-86763992FCAD}" type="presParOf" srcId="{4763DD49-993D-DE4E-885B-6A450B2886E4}" destId="{A82E4030-C9B6-0C48-99CD-6F77E93D0DDE}" srcOrd="1" destOrd="0" presId="urn:microsoft.com/office/officeart/2016/7/layout/BasicTimeline"/>
    <dgm:cxn modelId="{91258C00-5908-624E-A8C3-49968B9CE516}" type="presParOf" srcId="{889F1589-113E-DE44-8176-149ED9C5CA38}" destId="{4724DCC8-7367-344E-85ED-36BD1ADDECA3}" srcOrd="2" destOrd="0" presId="urn:microsoft.com/office/officeart/2016/7/layout/BasicTimeline"/>
    <dgm:cxn modelId="{18E2C7B3-4715-4742-9704-723F752588E4}" type="presParOf" srcId="{889F1589-113E-DE44-8176-149ED9C5CA38}" destId="{13977423-25F8-A248-8B32-59D1D89B28F7}" srcOrd="3" destOrd="0" presId="urn:microsoft.com/office/officeart/2016/7/layout/BasicTimeline"/>
    <dgm:cxn modelId="{F09A72FE-BAB7-9A42-9C9A-EF438C25CEDF}" type="presParOf" srcId="{889F1589-113E-DE44-8176-149ED9C5CA38}" destId="{6838DB4E-D26F-E040-844F-7EC14581CFDD}" srcOrd="4" destOrd="0" presId="urn:microsoft.com/office/officeart/2016/7/layout/Basic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B82071-806F-6C49-B92B-5824D319B404}">
      <dsp:nvSpPr>
        <dsp:cNvPr id="0" name=""/>
        <dsp:cNvSpPr/>
      </dsp:nvSpPr>
      <dsp:spPr>
        <a:xfrm>
          <a:off x="0" y="2579073"/>
          <a:ext cx="7138219" cy="0"/>
        </a:xfrm>
        <a:prstGeom prst="line">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1C464179-5BBF-B742-B161-D0E725953595}">
      <dsp:nvSpPr>
        <dsp:cNvPr id="0" name=""/>
        <dsp:cNvSpPr/>
      </dsp:nvSpPr>
      <dsp:spPr>
        <a:xfrm>
          <a:off x="77098" y="2769924"/>
          <a:ext cx="1113394" cy="58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2019–Dec.</a:t>
          </a:r>
        </a:p>
      </dsp:txBody>
      <dsp:txXfrm>
        <a:off x="77098" y="2769924"/>
        <a:ext cx="1113394" cy="582870"/>
      </dsp:txXfrm>
    </dsp:sp>
    <dsp:sp modelId="{08796C1C-CFAF-2842-BE43-352EDA3B9128}">
      <dsp:nvSpPr>
        <dsp:cNvPr id="0" name=""/>
        <dsp:cNvSpPr/>
      </dsp:nvSpPr>
      <dsp:spPr>
        <a:xfrm>
          <a:off x="1185" y="719561"/>
          <a:ext cx="1265221" cy="87946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CD0 Approval</a:t>
          </a:r>
        </a:p>
      </dsp:txBody>
      <dsp:txXfrm>
        <a:off x="44117" y="762493"/>
        <a:ext cx="1179357" cy="793599"/>
      </dsp:txXfrm>
    </dsp:sp>
    <dsp:sp modelId="{81FDB7CC-0FE5-F240-8EB5-94E7F955FB8A}">
      <dsp:nvSpPr>
        <dsp:cNvPr id="0" name=""/>
        <dsp:cNvSpPr/>
      </dsp:nvSpPr>
      <dsp:spPr>
        <a:xfrm>
          <a:off x="633795" y="1599025"/>
          <a:ext cx="0" cy="980047"/>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99C56E84-3078-C144-908B-7C67AAFF575A}">
      <dsp:nvSpPr>
        <dsp:cNvPr id="0" name=""/>
        <dsp:cNvSpPr/>
      </dsp:nvSpPr>
      <dsp:spPr>
        <a:xfrm>
          <a:off x="810926" y="1805351"/>
          <a:ext cx="1113394" cy="58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2020–Jan.</a:t>
          </a:r>
        </a:p>
      </dsp:txBody>
      <dsp:txXfrm>
        <a:off x="810926" y="1805351"/>
        <a:ext cx="1113394" cy="582870"/>
      </dsp:txXfrm>
    </dsp:sp>
    <dsp:sp modelId="{36074367-D013-0042-A2F4-9158E1513541}">
      <dsp:nvSpPr>
        <dsp:cNvPr id="0" name=""/>
        <dsp:cNvSpPr/>
      </dsp:nvSpPr>
      <dsp:spPr>
        <a:xfrm>
          <a:off x="595109" y="2540386"/>
          <a:ext cx="77372" cy="7737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243CA3-8281-FE46-9956-2EC197C81D7A}">
      <dsp:nvSpPr>
        <dsp:cNvPr id="0" name=""/>
        <dsp:cNvSpPr/>
      </dsp:nvSpPr>
      <dsp:spPr>
        <a:xfrm>
          <a:off x="735013" y="3559120"/>
          <a:ext cx="1265221" cy="1016880"/>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Site Selection at BNL</a:t>
          </a:r>
        </a:p>
      </dsp:txBody>
      <dsp:txXfrm>
        <a:off x="784653" y="3608760"/>
        <a:ext cx="1165941" cy="917600"/>
      </dsp:txXfrm>
    </dsp:sp>
    <dsp:sp modelId="{580DBE5E-DA42-9C49-9F95-26F279C71FDE}">
      <dsp:nvSpPr>
        <dsp:cNvPr id="0" name=""/>
        <dsp:cNvSpPr/>
      </dsp:nvSpPr>
      <dsp:spPr>
        <a:xfrm>
          <a:off x="1367624" y="2579073"/>
          <a:ext cx="0" cy="980047"/>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17825F1-85C4-FA4B-872A-700A66A13BBD}">
      <dsp:nvSpPr>
        <dsp:cNvPr id="0" name=""/>
        <dsp:cNvSpPr/>
      </dsp:nvSpPr>
      <dsp:spPr>
        <a:xfrm>
          <a:off x="1544755" y="2769924"/>
          <a:ext cx="1113394" cy="58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2020</a:t>
          </a:r>
        </a:p>
      </dsp:txBody>
      <dsp:txXfrm>
        <a:off x="1544755" y="2769924"/>
        <a:ext cx="1113394" cy="582870"/>
      </dsp:txXfrm>
    </dsp:sp>
    <dsp:sp modelId="{9460F1CD-F6B8-9746-AFD1-F4BA5AA5C533}">
      <dsp:nvSpPr>
        <dsp:cNvPr id="0" name=""/>
        <dsp:cNvSpPr/>
      </dsp:nvSpPr>
      <dsp:spPr>
        <a:xfrm>
          <a:off x="1328938" y="2540386"/>
          <a:ext cx="77372" cy="7737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2441B2-B7EC-8E4C-ADDA-DCD8BE5156F5}">
      <dsp:nvSpPr>
        <dsp:cNvPr id="0" name=""/>
        <dsp:cNvSpPr/>
      </dsp:nvSpPr>
      <dsp:spPr>
        <a:xfrm>
          <a:off x="1468841" y="87446"/>
          <a:ext cx="1265221" cy="1511578"/>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EICUG Yellow Report (physics/Detector)</a:t>
          </a:r>
        </a:p>
      </dsp:txBody>
      <dsp:txXfrm>
        <a:off x="1530604" y="149209"/>
        <a:ext cx="1141695" cy="1388052"/>
      </dsp:txXfrm>
    </dsp:sp>
    <dsp:sp modelId="{C5E32B99-F284-024C-8215-F5D3B1658394}">
      <dsp:nvSpPr>
        <dsp:cNvPr id="0" name=""/>
        <dsp:cNvSpPr/>
      </dsp:nvSpPr>
      <dsp:spPr>
        <a:xfrm>
          <a:off x="2101452" y="1599025"/>
          <a:ext cx="0" cy="980047"/>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2B685C9-87CD-F344-95FD-6F850B930149}">
      <dsp:nvSpPr>
        <dsp:cNvPr id="0" name=""/>
        <dsp:cNvSpPr/>
      </dsp:nvSpPr>
      <dsp:spPr>
        <a:xfrm>
          <a:off x="2278583" y="1805351"/>
          <a:ext cx="1113394" cy="58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2020–Nov.</a:t>
          </a:r>
        </a:p>
      </dsp:txBody>
      <dsp:txXfrm>
        <a:off x="2278583" y="1805351"/>
        <a:ext cx="1113394" cy="582870"/>
      </dsp:txXfrm>
    </dsp:sp>
    <dsp:sp modelId="{A5A3CB7C-ACD1-8546-A2D9-4335D3B69A0D}">
      <dsp:nvSpPr>
        <dsp:cNvPr id="0" name=""/>
        <dsp:cNvSpPr/>
      </dsp:nvSpPr>
      <dsp:spPr>
        <a:xfrm>
          <a:off x="2062766" y="2540386"/>
          <a:ext cx="77372" cy="7737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6CF185-3063-8B42-BD57-745E304AA7F4}">
      <dsp:nvSpPr>
        <dsp:cNvPr id="0" name=""/>
        <dsp:cNvSpPr/>
      </dsp:nvSpPr>
      <dsp:spPr>
        <a:xfrm>
          <a:off x="2202670" y="3559120"/>
          <a:ext cx="1265221" cy="87946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Expression of Interest</a:t>
          </a:r>
        </a:p>
      </dsp:txBody>
      <dsp:txXfrm>
        <a:off x="2245602" y="3602052"/>
        <a:ext cx="1179357" cy="793599"/>
      </dsp:txXfrm>
    </dsp:sp>
    <dsp:sp modelId="{DC014DBE-A8B3-C841-87BD-F874387D3893}">
      <dsp:nvSpPr>
        <dsp:cNvPr id="0" name=""/>
        <dsp:cNvSpPr/>
      </dsp:nvSpPr>
      <dsp:spPr>
        <a:xfrm>
          <a:off x="2835281" y="2579073"/>
          <a:ext cx="0" cy="980047"/>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6CE3369-9584-7D4D-B78F-88B87669E7C9}">
      <dsp:nvSpPr>
        <dsp:cNvPr id="0" name=""/>
        <dsp:cNvSpPr/>
      </dsp:nvSpPr>
      <dsp:spPr>
        <a:xfrm>
          <a:off x="3012412" y="2769924"/>
          <a:ext cx="1113394" cy="58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2021</a:t>
          </a:r>
        </a:p>
      </dsp:txBody>
      <dsp:txXfrm>
        <a:off x="3012412" y="2769924"/>
        <a:ext cx="1113394" cy="582870"/>
      </dsp:txXfrm>
    </dsp:sp>
    <dsp:sp modelId="{4B20246A-3BD8-DE40-A324-324AEA3F5478}">
      <dsp:nvSpPr>
        <dsp:cNvPr id="0" name=""/>
        <dsp:cNvSpPr/>
      </dsp:nvSpPr>
      <dsp:spPr>
        <a:xfrm>
          <a:off x="2796594" y="2540386"/>
          <a:ext cx="77372" cy="7737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1D934B-E79C-2846-AF18-48615E21DFCD}">
      <dsp:nvSpPr>
        <dsp:cNvPr id="0" name=""/>
        <dsp:cNvSpPr/>
      </dsp:nvSpPr>
      <dsp:spPr>
        <a:xfrm>
          <a:off x="2936498" y="0"/>
          <a:ext cx="1265221" cy="1599025"/>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3 Call for Detector Proposal</a:t>
          </a:r>
        </a:p>
        <a:p>
          <a:pPr marL="57150" lvl="1" indent="-57150" algn="l" defTabSz="444500">
            <a:lnSpc>
              <a:spcPct val="90000"/>
            </a:lnSpc>
            <a:spcBef>
              <a:spcPct val="0"/>
            </a:spcBef>
            <a:spcAft>
              <a:spcPct val="15000"/>
            </a:spcAft>
            <a:buChar char="•"/>
          </a:pPr>
          <a:r>
            <a:rPr lang="en-US" sz="1000" kern="1200"/>
            <a:t>ATHENA</a:t>
          </a:r>
        </a:p>
        <a:p>
          <a:pPr marL="57150" lvl="1" indent="-57150" algn="l" defTabSz="444500">
            <a:lnSpc>
              <a:spcPct val="90000"/>
            </a:lnSpc>
            <a:spcBef>
              <a:spcPct val="0"/>
            </a:spcBef>
            <a:spcAft>
              <a:spcPct val="15000"/>
            </a:spcAft>
            <a:buChar char="•"/>
          </a:pPr>
          <a:r>
            <a:rPr lang="en-US" sz="1000" kern="1200"/>
            <a:t>ECCE</a:t>
          </a:r>
        </a:p>
        <a:p>
          <a:pPr marL="57150" lvl="1" indent="-57150" algn="l" defTabSz="444500">
            <a:lnSpc>
              <a:spcPct val="90000"/>
            </a:lnSpc>
            <a:spcBef>
              <a:spcPct val="0"/>
            </a:spcBef>
            <a:spcAft>
              <a:spcPct val="15000"/>
            </a:spcAft>
            <a:buChar char="•"/>
          </a:pPr>
          <a:r>
            <a:rPr lang="en-US" sz="1000" kern="1200"/>
            <a:t>CORE</a:t>
          </a:r>
        </a:p>
      </dsp:txBody>
      <dsp:txXfrm>
        <a:off x="2998261" y="61763"/>
        <a:ext cx="1141695" cy="1475499"/>
      </dsp:txXfrm>
    </dsp:sp>
    <dsp:sp modelId="{2510133E-E3ED-6D4F-8F46-FBFFDCD05C0F}">
      <dsp:nvSpPr>
        <dsp:cNvPr id="0" name=""/>
        <dsp:cNvSpPr/>
      </dsp:nvSpPr>
      <dsp:spPr>
        <a:xfrm>
          <a:off x="3569109" y="1599025"/>
          <a:ext cx="0" cy="980047"/>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7A228E9-41BA-A343-A8C5-5DFCDD61F3EC}">
      <dsp:nvSpPr>
        <dsp:cNvPr id="0" name=""/>
        <dsp:cNvSpPr/>
      </dsp:nvSpPr>
      <dsp:spPr>
        <a:xfrm>
          <a:off x="3746240" y="1805351"/>
          <a:ext cx="1113394" cy="58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2021–July</a:t>
          </a:r>
        </a:p>
      </dsp:txBody>
      <dsp:txXfrm>
        <a:off x="3746240" y="1805351"/>
        <a:ext cx="1113394" cy="582870"/>
      </dsp:txXfrm>
    </dsp:sp>
    <dsp:sp modelId="{06472814-04B6-9E4A-AFA3-6CECC8D86221}">
      <dsp:nvSpPr>
        <dsp:cNvPr id="0" name=""/>
        <dsp:cNvSpPr/>
      </dsp:nvSpPr>
      <dsp:spPr>
        <a:xfrm>
          <a:off x="3530423" y="2540386"/>
          <a:ext cx="77372" cy="7737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B12FABA-E4C6-7E41-AC7A-807DC20B6D91}">
      <dsp:nvSpPr>
        <dsp:cNvPr id="0" name=""/>
        <dsp:cNvSpPr/>
      </dsp:nvSpPr>
      <dsp:spPr>
        <a:xfrm>
          <a:off x="3670327" y="3559120"/>
          <a:ext cx="1265221" cy="87946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CD1 Approval</a:t>
          </a:r>
        </a:p>
      </dsp:txBody>
      <dsp:txXfrm>
        <a:off x="3713259" y="3602052"/>
        <a:ext cx="1179357" cy="793599"/>
      </dsp:txXfrm>
    </dsp:sp>
    <dsp:sp modelId="{78A9C49F-5571-AA40-880B-C28F5F29BE3F}">
      <dsp:nvSpPr>
        <dsp:cNvPr id="0" name=""/>
        <dsp:cNvSpPr/>
      </dsp:nvSpPr>
      <dsp:spPr>
        <a:xfrm>
          <a:off x="4302937" y="2579073"/>
          <a:ext cx="0" cy="980047"/>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68AE206-93D6-134C-85E9-81969D269361}">
      <dsp:nvSpPr>
        <dsp:cNvPr id="0" name=""/>
        <dsp:cNvSpPr/>
      </dsp:nvSpPr>
      <dsp:spPr>
        <a:xfrm>
          <a:off x="4480068" y="2769924"/>
          <a:ext cx="1113394" cy="58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dirty="0"/>
            <a:t>2021–Mar.</a:t>
          </a:r>
        </a:p>
      </dsp:txBody>
      <dsp:txXfrm>
        <a:off x="4480068" y="2769924"/>
        <a:ext cx="1113394" cy="582870"/>
      </dsp:txXfrm>
    </dsp:sp>
    <dsp:sp modelId="{A0AE40DE-0A8F-5F42-99F3-C54D74187D83}">
      <dsp:nvSpPr>
        <dsp:cNvPr id="0" name=""/>
        <dsp:cNvSpPr/>
      </dsp:nvSpPr>
      <dsp:spPr>
        <a:xfrm>
          <a:off x="4264251" y="2540386"/>
          <a:ext cx="77372" cy="7737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C72B8B-01F2-8748-ABB4-F5AEC9024B5D}">
      <dsp:nvSpPr>
        <dsp:cNvPr id="0" name=""/>
        <dsp:cNvSpPr/>
      </dsp:nvSpPr>
      <dsp:spPr>
        <a:xfrm>
          <a:off x="4404155" y="719561"/>
          <a:ext cx="1265221" cy="879463"/>
        </a:xfrm>
        <a:prstGeom prst="roundRect">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dirty="0"/>
            <a:t>Decision on Detector(s)</a:t>
          </a:r>
        </a:p>
      </dsp:txBody>
      <dsp:txXfrm>
        <a:off x="4447087" y="762493"/>
        <a:ext cx="1179357" cy="793599"/>
      </dsp:txXfrm>
    </dsp:sp>
    <dsp:sp modelId="{6C5E643C-66E0-384B-93E0-DC59FEEF9CEB}">
      <dsp:nvSpPr>
        <dsp:cNvPr id="0" name=""/>
        <dsp:cNvSpPr/>
      </dsp:nvSpPr>
      <dsp:spPr>
        <a:xfrm>
          <a:off x="5036766" y="1599025"/>
          <a:ext cx="0" cy="980047"/>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4908FE9A-F852-F944-B93B-C9A6B0C66A99}">
      <dsp:nvSpPr>
        <dsp:cNvPr id="0" name=""/>
        <dsp:cNvSpPr/>
      </dsp:nvSpPr>
      <dsp:spPr>
        <a:xfrm>
          <a:off x="5213897" y="1805351"/>
          <a:ext cx="1113394" cy="58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22300">
            <a:lnSpc>
              <a:spcPct val="90000"/>
            </a:lnSpc>
            <a:spcBef>
              <a:spcPct val="0"/>
            </a:spcBef>
            <a:spcAft>
              <a:spcPct val="35000"/>
            </a:spcAft>
            <a:buNone/>
            <a:defRPr b="1"/>
          </a:pPr>
          <a:r>
            <a:rPr lang="en-US" sz="1400" kern="1200"/>
            <a:t>2023</a:t>
          </a:r>
        </a:p>
      </dsp:txBody>
      <dsp:txXfrm>
        <a:off x="5213897" y="1805351"/>
        <a:ext cx="1113394" cy="582870"/>
      </dsp:txXfrm>
    </dsp:sp>
    <dsp:sp modelId="{25217CCF-C7EA-3B42-B57A-10B2CB3F5C4F}">
      <dsp:nvSpPr>
        <dsp:cNvPr id="0" name=""/>
        <dsp:cNvSpPr/>
      </dsp:nvSpPr>
      <dsp:spPr>
        <a:xfrm>
          <a:off x="4998080" y="2540386"/>
          <a:ext cx="77372" cy="7737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384DC34-E6A6-8149-88B0-8C60D6EE2745}">
      <dsp:nvSpPr>
        <dsp:cNvPr id="0" name=""/>
        <dsp:cNvSpPr/>
      </dsp:nvSpPr>
      <dsp:spPr>
        <a:xfrm>
          <a:off x="5137984" y="3559120"/>
          <a:ext cx="1265221" cy="87946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CD2?</a:t>
          </a:r>
        </a:p>
      </dsp:txBody>
      <dsp:txXfrm>
        <a:off x="5180916" y="3602052"/>
        <a:ext cx="1179357" cy="793599"/>
      </dsp:txXfrm>
    </dsp:sp>
    <dsp:sp modelId="{2DE0D6BA-DA0E-FC45-B304-0D906745CFA6}">
      <dsp:nvSpPr>
        <dsp:cNvPr id="0" name=""/>
        <dsp:cNvSpPr/>
      </dsp:nvSpPr>
      <dsp:spPr>
        <a:xfrm>
          <a:off x="5770594" y="2579073"/>
          <a:ext cx="0" cy="980047"/>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29110515-C42A-C247-A041-71B1648046A8}">
      <dsp:nvSpPr>
        <dsp:cNvPr id="0" name=""/>
        <dsp:cNvSpPr/>
      </dsp:nvSpPr>
      <dsp:spPr>
        <a:xfrm>
          <a:off x="5947725" y="2769924"/>
          <a:ext cx="1113394" cy="582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22300">
            <a:lnSpc>
              <a:spcPct val="90000"/>
            </a:lnSpc>
            <a:spcBef>
              <a:spcPct val="0"/>
            </a:spcBef>
            <a:spcAft>
              <a:spcPct val="35000"/>
            </a:spcAft>
            <a:buNone/>
            <a:defRPr b="1"/>
          </a:pPr>
          <a:r>
            <a:rPr lang="en-US" sz="1400" kern="1200"/>
            <a:t>2024</a:t>
          </a:r>
        </a:p>
      </dsp:txBody>
      <dsp:txXfrm>
        <a:off x="5947725" y="2769924"/>
        <a:ext cx="1113394" cy="582870"/>
      </dsp:txXfrm>
    </dsp:sp>
    <dsp:sp modelId="{88960A93-FE26-924B-9CBA-7BBFEAE15626}">
      <dsp:nvSpPr>
        <dsp:cNvPr id="0" name=""/>
        <dsp:cNvSpPr/>
      </dsp:nvSpPr>
      <dsp:spPr>
        <a:xfrm>
          <a:off x="5731908" y="2540386"/>
          <a:ext cx="77372" cy="7737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E23A68-C701-A74A-A514-06A6D1D55109}">
      <dsp:nvSpPr>
        <dsp:cNvPr id="0" name=""/>
        <dsp:cNvSpPr/>
      </dsp:nvSpPr>
      <dsp:spPr>
        <a:xfrm>
          <a:off x="5871812" y="719561"/>
          <a:ext cx="1265221" cy="87946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l" defTabSz="533400">
            <a:lnSpc>
              <a:spcPct val="90000"/>
            </a:lnSpc>
            <a:spcBef>
              <a:spcPct val="0"/>
            </a:spcBef>
            <a:spcAft>
              <a:spcPct val="35000"/>
            </a:spcAft>
            <a:buNone/>
          </a:pPr>
          <a:r>
            <a:rPr lang="en-US" sz="1200" kern="1200"/>
            <a:t>CD4?</a:t>
          </a:r>
        </a:p>
      </dsp:txBody>
      <dsp:txXfrm>
        <a:off x="5914744" y="762493"/>
        <a:ext cx="1179357" cy="793599"/>
      </dsp:txXfrm>
    </dsp:sp>
    <dsp:sp modelId="{4724DCC8-7367-344E-85ED-36BD1ADDECA3}">
      <dsp:nvSpPr>
        <dsp:cNvPr id="0" name=""/>
        <dsp:cNvSpPr/>
      </dsp:nvSpPr>
      <dsp:spPr>
        <a:xfrm>
          <a:off x="6504423" y="1599025"/>
          <a:ext cx="0" cy="980047"/>
        </a:xfrm>
        <a:prstGeom prst="line">
          <a:avLst/>
        </a:prstGeom>
        <a:noFill/>
        <a:ln w="6350" cap="flat" cmpd="sng" algn="ctr">
          <a:solidFill>
            <a:schemeClr val="accent1">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3977423-25F8-A248-8B32-59D1D89B28F7}">
      <dsp:nvSpPr>
        <dsp:cNvPr id="0" name=""/>
        <dsp:cNvSpPr/>
      </dsp:nvSpPr>
      <dsp:spPr>
        <a:xfrm>
          <a:off x="6465737" y="2540386"/>
          <a:ext cx="77372" cy="77372"/>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16/7/layout/BasicTimeline">
  <dgm:title val="Basic Timeline"/>
  <dgm:desc val="Use to show a list of events in chronological order. The rounded rectangular shape contains the description while the date is shown below on the time line. It's the perfect SmartArt for displaying large amount of text with a medium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dgm:constrLst>
    <dgm:layoutNode name="divider" styleLbl="fgAccFollowNode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presOf/>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16"/>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85"/>
            <dgm:constr type="w" for="ch" forName="composite" refType="w"/>
            <dgm:constr type="h" for="ch" forName="composite" refType="h"/>
            <dgm:constr type="w" for="ch" forName="spaceBetweenRectangles" refType="w" refFor="ch" refForName="composite" fact="-0.42"/>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8"/>
                <dgm:constr type="l" for="ch" forName="L1TextContainer" refType="w" fact="0.06"/>
                <dgm:constr type="t" for="ch" forName="L1TextContainer" refType="h" fact="0.537"/>
                <dgm:constr type="h" for="ch" forName="L1TextContainer" refType="h" fact="0.113"/>
                <dgm:constr type="w" for="ch" forName="L2TextContainerWrapper" refType="w"/>
                <dgm:constr type="h" for="ch" forName="L2TextContainerWrapper" refType="h" fact="0.31"/>
                <dgm:constr type="b" for="ch" forName="L2TextContainerWrapper" refType="h" fact="0.31"/>
                <dgm:constr type="w" for="ch" forName="ConnectLine"/>
                <dgm:constr type="l" for="ch" forName="ConnectLine" refType="w" fact="0.5"/>
                <dgm:constr type="h" for="ch" forName="ConnectLine" refType="h" fact="0.19"/>
                <dgm:constr type="t" for="ch" forName="ConnectLine" refType="h" fact="0.31"/>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8"/>
                <dgm:constr type="l" for="ch" forName="L1TextContainer" refType="w" fact="0.06"/>
                <dgm:constr type="t" for="ch" forName="L1TextContainer" refType="h" fact="0.35"/>
                <dgm:constr type="h" for="ch" forName="L1TextContainer" refType="h" fact="0.113"/>
                <dgm:constr type="w" for="ch" forName="L2TextContainerWrapper" refType="w"/>
                <dgm:constr type="h" for="ch" forName="L2TextContainerWrapper" refType="h" fact="0.31"/>
                <dgm:constr type="t" for="ch" forName="L2TextContainerWrapper" refType="h" fact="0.69"/>
                <dgm:constr type="w" for="ch" forName="ConnectLine"/>
                <dgm:constr type="l" for="ch" forName="ConnectLine" refType="w" fact="0.5"/>
                <dgm:constr type="h" for="ch" forName="ConnectLine" refType="h" fact="0.19"/>
                <dgm:constr type="t" for="ch" forName="ConnectLine" refType="h" fact="0.5"/>
                <dgm:constr type="w" for="ch" forName="ConnectorPoint" refType="h" fact="0.015"/>
                <dgm:constr type="h" for="ch" forName="ConnectorPoint" refType="h" fact="0.01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55"/>
                  <dgm:constr type="b" for="ch" forName="L2TextContainer" refType="h"/>
                  <dgm:constr type="h" for="ch" forName="FlexibleEmptyPlaceHolder" refType="h" fact="0.45"/>
                </dgm:constrLst>
              </dgm:if>
              <dgm:else name="CaseForPlacingL2TextContaineBelowDivider">
                <dgm:constrLst>
                  <dgm:constr type="h" for="ch" forName="L2TextContainer" refType="h" fact="0.55"/>
                  <dgm:constr type="h" for="ch" forName="FlexibleEmptyPlaceHolder" refType="h" fact="0.45"/>
                  <dgm:constr type="b" for="ch" forName="FlexibleEmptyPlaceHolder" refType="h"/>
                </dgm:constrLst>
              </dgm:else>
            </dgm:choose>
            <dgm:layoutNode name="L2TextContainer" styleLbl="bgAcc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oundRect" r:blip="">
                <dgm:adjLst/>
              </dgm:shape>
              <dgm:presOf axis="des" ptType="node"/>
              <dgm:constrLst>
                <dgm:constr type="primFontSz" val="17"/>
                <dgm:constr type="lMarg" refType="primFontSz" fact="0.7"/>
                <dgm:constr type="rMarg" refType="primFontSz" fact="0.7"/>
                <dgm:constr type="tMarg" refType="primFontSz" fact="0.7"/>
                <dgm:constr type="bMarg" refType="primFontSz" fact="0.7"/>
              </dgm:constrLst>
              <dgm:ruleLst>
                <dgm:rule type="primFontSz" val="12" fact="NaN" max="NaN"/>
                <dgm:rule type="secFontSz" val="10" fact="NaN" max="NaN"/>
                <dgm:rule type="h" val="INF"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sibTrans1D1" moveWith="L2TextContainer">
            <dgm:alg type="sp"/>
            <dgm:shape xmlns:r="http://schemas.openxmlformats.org/officeDocument/2006/relationships" type="line" r:blip="">
              <dgm:adjLst/>
              <dgm:extLst>
                <a:ext uri="{B698B0E9-8C71-41B9-8309-B3DCBF30829C}">
                  <dgm1612:spPr xmlns:dgm1612="http://schemas.microsoft.com/office/drawing/2016/12/diagram">
                    <a:ln>
                      <a:prstDash val="dash"/>
                    </a:ln>
                  </dgm1612:spPr>
                </a:ext>
              </dgm:extLst>
            </dgm:shape>
            <dgm:presOf/>
            <dgm:constrLst/>
          </dgm:layoutNode>
          <dgm:layoutNode name="ConnectorPoint" styleLbl="alignNode1" moveWith="L2TextContainer">
            <dgm:alg type="sp"/>
            <dgm:shape xmlns:r="http://schemas.openxmlformats.org/officeDocument/2006/relationships" type="ellipse" r:blip="" zOrderOff="1">
              <dgm:adj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53692B-8888-6B41-9CA2-2A187999028E}" type="datetimeFigureOut">
              <a:rPr kumimoji="1" lang="ja-JP" altLang="en-US" smtClean="0"/>
              <a:t>2023/10/2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591D3E-7741-8B48-A876-25305239AD4D}" type="slidenum">
              <a:rPr kumimoji="1" lang="ja-JP" altLang="en-US" smtClean="0"/>
              <a:t>‹#›</a:t>
            </a:fld>
            <a:endParaRPr kumimoji="1" lang="ja-JP" altLang="en-US"/>
          </a:p>
        </p:txBody>
      </p:sp>
    </p:spTree>
    <p:extLst>
      <p:ext uri="{BB962C8B-B14F-4D97-AF65-F5344CB8AC3E}">
        <p14:creationId xmlns:p14="http://schemas.microsoft.com/office/powerpoint/2010/main" val="1682270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1D27BB4-7507-496B-A596-4501E78419B6}" type="slidenum">
              <a:rPr lang="en-US" smtClean="0"/>
              <a:pPr/>
              <a:t>30</a:t>
            </a:fld>
            <a:endParaRPr lang="en-US" dirty="0"/>
          </a:p>
        </p:txBody>
      </p:sp>
    </p:spTree>
    <p:extLst>
      <p:ext uri="{BB962C8B-B14F-4D97-AF65-F5344CB8AC3E}">
        <p14:creationId xmlns:p14="http://schemas.microsoft.com/office/powerpoint/2010/main" val="29292495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xfrm>
            <a:off x="398463" y="696913"/>
            <a:ext cx="6188075" cy="3481387"/>
          </a:xfrm>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6627"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18AAFBC1-729B-4E4A-A6C4-DC8DEDA0C435}" type="slidenum">
              <a:rPr lang="en-US" altLang="en-US" sz="1200"/>
              <a:pPr eaLnBrk="1" hangingPunct="1"/>
              <a:t>58</a:t>
            </a:fld>
            <a:endParaRPr lang="en-US" altLang="en-US" sz="1200"/>
          </a:p>
        </p:txBody>
      </p:sp>
    </p:spTree>
    <p:extLst>
      <p:ext uri="{BB962C8B-B14F-4D97-AF65-F5344CB8AC3E}">
        <p14:creationId xmlns:p14="http://schemas.microsoft.com/office/powerpoint/2010/main" val="2705958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B82A672-D226-0370-8422-A45713A944E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1E55534-B10F-4C73-EEF1-FB5EE7764C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D5082C7-3FDF-1CD9-3574-36C742F33F35}"/>
              </a:ext>
            </a:extLst>
          </p:cNvPr>
          <p:cNvSpPr>
            <a:spLocks noGrp="1"/>
          </p:cNvSpPr>
          <p:nvPr>
            <p:ph type="dt" sz="half" idx="10"/>
          </p:nvPr>
        </p:nvSpPr>
        <p:spPr/>
        <p:txBody>
          <a:bodyPr/>
          <a:lstStyle/>
          <a:p>
            <a:fld id="{EA273CC1-20D9-1C4E-B564-E432E3DE3AF6}" type="datetime1">
              <a:rPr kumimoji="1" lang="ja-JP" altLang="en-US" smtClean="0"/>
              <a:t>2023/10/2</a:t>
            </a:fld>
            <a:endParaRPr kumimoji="1" lang="ja-JP" altLang="en-US"/>
          </a:p>
        </p:txBody>
      </p:sp>
      <p:sp>
        <p:nvSpPr>
          <p:cNvPr id="5" name="フッター プレースホルダー 4">
            <a:extLst>
              <a:ext uri="{FF2B5EF4-FFF2-40B4-BE49-F238E27FC236}">
                <a16:creationId xmlns:a16="http://schemas.microsoft.com/office/drawing/2014/main" id="{A16644C7-C559-91D6-C66B-3ED4AD38E85A}"/>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42691E2-060C-01B9-0094-B0537E647197}"/>
              </a:ext>
            </a:extLst>
          </p:cNvPr>
          <p:cNvSpPr>
            <a:spLocks noGrp="1"/>
          </p:cNvSpPr>
          <p:nvPr>
            <p:ph type="sldNum" sz="quarter" idx="12"/>
          </p:nvPr>
        </p:nvSpPr>
        <p:spPr/>
        <p:txBody>
          <a:bodyPr/>
          <a:lstStyle/>
          <a:p>
            <a:fld id="{6F879AC0-A27E-6341-93B8-C10FDC4A61EB}" type="slidenum">
              <a:rPr kumimoji="1" lang="ja-JP" altLang="en-US" smtClean="0"/>
              <a:t>‹#›</a:t>
            </a:fld>
            <a:endParaRPr kumimoji="1" lang="ja-JP" altLang="en-US"/>
          </a:p>
        </p:txBody>
      </p:sp>
    </p:spTree>
    <p:extLst>
      <p:ext uri="{BB962C8B-B14F-4D97-AF65-F5344CB8AC3E}">
        <p14:creationId xmlns:p14="http://schemas.microsoft.com/office/powerpoint/2010/main" val="22242005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CB4800-8434-06FA-4A56-ACF20FB10FA6}"/>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7194AF9-CA68-50D7-E45B-CEF388D8456A}"/>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229C260-CCA1-7745-E9C6-D7FA1853801E}"/>
              </a:ext>
            </a:extLst>
          </p:cNvPr>
          <p:cNvSpPr>
            <a:spLocks noGrp="1"/>
          </p:cNvSpPr>
          <p:nvPr>
            <p:ph type="dt" sz="half" idx="10"/>
          </p:nvPr>
        </p:nvSpPr>
        <p:spPr/>
        <p:txBody>
          <a:bodyPr/>
          <a:lstStyle/>
          <a:p>
            <a:fld id="{7BAF5458-2382-B341-9C7E-C44838FD87C8}" type="datetime1">
              <a:rPr kumimoji="1" lang="ja-JP" altLang="en-US" smtClean="0"/>
              <a:t>2023/10/2</a:t>
            </a:fld>
            <a:endParaRPr kumimoji="1" lang="ja-JP" altLang="en-US"/>
          </a:p>
        </p:txBody>
      </p:sp>
      <p:sp>
        <p:nvSpPr>
          <p:cNvPr id="5" name="フッター プレースホルダー 4">
            <a:extLst>
              <a:ext uri="{FF2B5EF4-FFF2-40B4-BE49-F238E27FC236}">
                <a16:creationId xmlns:a16="http://schemas.microsoft.com/office/drawing/2014/main" id="{DF792DD9-D789-5C30-B37D-5444007DFF79}"/>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0F43886-3AE7-9D34-6239-F6EBDD112CF3}"/>
              </a:ext>
            </a:extLst>
          </p:cNvPr>
          <p:cNvSpPr>
            <a:spLocks noGrp="1"/>
          </p:cNvSpPr>
          <p:nvPr>
            <p:ph type="sldNum" sz="quarter" idx="12"/>
          </p:nvPr>
        </p:nvSpPr>
        <p:spPr/>
        <p:txBody>
          <a:bodyPr/>
          <a:lstStyle/>
          <a:p>
            <a:fld id="{6F879AC0-A27E-6341-93B8-C10FDC4A61EB}" type="slidenum">
              <a:rPr kumimoji="1" lang="ja-JP" altLang="en-US" smtClean="0"/>
              <a:t>‹#›</a:t>
            </a:fld>
            <a:endParaRPr kumimoji="1" lang="ja-JP" altLang="en-US"/>
          </a:p>
        </p:txBody>
      </p:sp>
    </p:spTree>
    <p:extLst>
      <p:ext uri="{BB962C8B-B14F-4D97-AF65-F5344CB8AC3E}">
        <p14:creationId xmlns:p14="http://schemas.microsoft.com/office/powerpoint/2010/main" val="2686084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46D15046-44B3-0548-E1ED-DE02D5A7DD57}"/>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0434156E-7F28-5D6D-8230-8D67720F3F8F}"/>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1D22B215-1874-350F-04E3-04688E5FC7BF}"/>
              </a:ext>
            </a:extLst>
          </p:cNvPr>
          <p:cNvSpPr>
            <a:spLocks noGrp="1"/>
          </p:cNvSpPr>
          <p:nvPr>
            <p:ph type="dt" sz="half" idx="10"/>
          </p:nvPr>
        </p:nvSpPr>
        <p:spPr/>
        <p:txBody>
          <a:bodyPr/>
          <a:lstStyle/>
          <a:p>
            <a:fld id="{0845996C-56C2-F447-893F-03952F3EB254}" type="datetime1">
              <a:rPr kumimoji="1" lang="ja-JP" altLang="en-US" smtClean="0"/>
              <a:t>2023/10/2</a:t>
            </a:fld>
            <a:endParaRPr kumimoji="1" lang="ja-JP" altLang="en-US"/>
          </a:p>
        </p:txBody>
      </p:sp>
      <p:sp>
        <p:nvSpPr>
          <p:cNvPr id="5" name="フッター プレースホルダー 4">
            <a:extLst>
              <a:ext uri="{FF2B5EF4-FFF2-40B4-BE49-F238E27FC236}">
                <a16:creationId xmlns:a16="http://schemas.microsoft.com/office/drawing/2014/main" id="{0F87383C-0B3F-760E-EA09-C0C2B9B32A15}"/>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D18657A-E821-197E-673D-AFDAA5797C06}"/>
              </a:ext>
            </a:extLst>
          </p:cNvPr>
          <p:cNvSpPr>
            <a:spLocks noGrp="1"/>
          </p:cNvSpPr>
          <p:nvPr>
            <p:ph type="sldNum" sz="quarter" idx="12"/>
          </p:nvPr>
        </p:nvSpPr>
        <p:spPr/>
        <p:txBody>
          <a:bodyPr/>
          <a:lstStyle/>
          <a:p>
            <a:fld id="{6F879AC0-A27E-6341-93B8-C10FDC4A61EB}" type="slidenum">
              <a:rPr kumimoji="1" lang="ja-JP" altLang="en-US" smtClean="0"/>
              <a:t>‹#›</a:t>
            </a:fld>
            <a:endParaRPr kumimoji="1" lang="ja-JP" altLang="en-US"/>
          </a:p>
        </p:txBody>
      </p:sp>
    </p:spTree>
    <p:extLst>
      <p:ext uri="{BB962C8B-B14F-4D97-AF65-F5344CB8AC3E}">
        <p14:creationId xmlns:p14="http://schemas.microsoft.com/office/powerpoint/2010/main" val="12225138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Black Heading &amp; Body">
    <p:spTree>
      <p:nvGrpSpPr>
        <p:cNvPr id="1" name=""/>
        <p:cNvGrpSpPr/>
        <p:nvPr/>
      </p:nvGrpSpPr>
      <p:grpSpPr>
        <a:xfrm>
          <a:off x="0" y="0"/>
          <a:ext cx="0" cy="0"/>
          <a:chOff x="0" y="0"/>
          <a:chExt cx="0" cy="0"/>
        </a:xfrm>
      </p:grpSpPr>
      <p:sp>
        <p:nvSpPr>
          <p:cNvPr id="11" name="本文レベル1…"/>
          <p:cNvSpPr txBox="1">
            <a:spLocks noGrp="1"/>
          </p:cNvSpPr>
          <p:nvPr>
            <p:ph type="body" idx="1"/>
          </p:nvPr>
        </p:nvSpPr>
        <p:spPr>
          <a:prstGeom prst="rect">
            <a:avLst/>
          </a:prstGeom>
        </p:spPr>
        <p:txBody>
          <a:bodyPr/>
          <a:lstStyle/>
          <a:p>
            <a:r>
              <a:t>本文レベル1</a:t>
            </a:r>
          </a:p>
          <a:p>
            <a:pPr lvl="1"/>
            <a:r>
              <a:t>本文レベル2</a:t>
            </a:r>
          </a:p>
          <a:p>
            <a:pPr lvl="2"/>
            <a:r>
              <a:t>本文レベル3</a:t>
            </a:r>
          </a:p>
          <a:p>
            <a:pPr lvl="3"/>
            <a:r>
              <a:t>本文レベル4</a:t>
            </a:r>
          </a:p>
          <a:p>
            <a:pPr lvl="4"/>
            <a:r>
              <a:t>本文レベル5</a:t>
            </a:r>
          </a:p>
        </p:txBody>
      </p:sp>
      <p:sp>
        <p:nvSpPr>
          <p:cNvPr id="12" name="タイトルテキスト"/>
          <p:cNvSpPr txBox="1">
            <a:spLocks noGrp="1"/>
          </p:cNvSpPr>
          <p:nvPr>
            <p:ph type="title"/>
          </p:nvPr>
        </p:nvSpPr>
        <p:spPr>
          <a:prstGeom prst="rect">
            <a:avLst/>
          </a:prstGeom>
        </p:spPr>
        <p:txBody>
          <a:bodyPr/>
          <a:lstStyle/>
          <a:p>
            <a:r>
              <a:t>タイトルテキスト</a:t>
            </a:r>
          </a:p>
        </p:txBody>
      </p:sp>
      <p:sp>
        <p:nvSpPr>
          <p:cNvPr id="13" name="スライド番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1934096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F21BBE7-E815-31DE-299C-2963CB9B186A}"/>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BF93578-3F37-4E61-31FC-FEC15BB6B6C6}"/>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22D7F62D-9144-8E22-DBD9-CDB4A2FE7E00}"/>
              </a:ext>
            </a:extLst>
          </p:cNvPr>
          <p:cNvSpPr>
            <a:spLocks noGrp="1"/>
          </p:cNvSpPr>
          <p:nvPr>
            <p:ph type="dt" sz="half" idx="10"/>
          </p:nvPr>
        </p:nvSpPr>
        <p:spPr/>
        <p:txBody>
          <a:bodyPr/>
          <a:lstStyle/>
          <a:p>
            <a:fld id="{47BEB2E3-78FA-3341-83C6-C680DF9BDEBA}" type="datetime1">
              <a:rPr kumimoji="1" lang="ja-JP" altLang="en-US" smtClean="0"/>
              <a:t>2023/10/2</a:t>
            </a:fld>
            <a:endParaRPr kumimoji="1" lang="ja-JP" altLang="en-US"/>
          </a:p>
        </p:txBody>
      </p:sp>
      <p:sp>
        <p:nvSpPr>
          <p:cNvPr id="5" name="フッター プレースホルダー 4">
            <a:extLst>
              <a:ext uri="{FF2B5EF4-FFF2-40B4-BE49-F238E27FC236}">
                <a16:creationId xmlns:a16="http://schemas.microsoft.com/office/drawing/2014/main" id="{7C09EE24-A6FE-8F4F-813F-CE0FF1D7CC3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56658FA2-5769-6759-2655-11651CC8BD36}"/>
              </a:ext>
            </a:extLst>
          </p:cNvPr>
          <p:cNvSpPr>
            <a:spLocks noGrp="1"/>
          </p:cNvSpPr>
          <p:nvPr>
            <p:ph type="sldNum" sz="quarter" idx="12"/>
          </p:nvPr>
        </p:nvSpPr>
        <p:spPr/>
        <p:txBody>
          <a:bodyPr/>
          <a:lstStyle/>
          <a:p>
            <a:fld id="{6F879AC0-A27E-6341-93B8-C10FDC4A61EB}" type="slidenum">
              <a:rPr kumimoji="1" lang="ja-JP" altLang="en-US" smtClean="0"/>
              <a:t>‹#›</a:t>
            </a:fld>
            <a:endParaRPr kumimoji="1" lang="ja-JP" altLang="en-US"/>
          </a:p>
        </p:txBody>
      </p:sp>
    </p:spTree>
    <p:extLst>
      <p:ext uri="{BB962C8B-B14F-4D97-AF65-F5344CB8AC3E}">
        <p14:creationId xmlns:p14="http://schemas.microsoft.com/office/powerpoint/2010/main" val="26490873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3D7C1D6-5237-AF6F-0F0E-6246C2DFB5C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25F5F9A-B908-F6DC-A5BA-1D910AF2015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C14675B-D2AC-7FA4-6CDE-CFA5568BF495}"/>
              </a:ext>
            </a:extLst>
          </p:cNvPr>
          <p:cNvSpPr>
            <a:spLocks noGrp="1"/>
          </p:cNvSpPr>
          <p:nvPr>
            <p:ph type="dt" sz="half" idx="10"/>
          </p:nvPr>
        </p:nvSpPr>
        <p:spPr/>
        <p:txBody>
          <a:bodyPr/>
          <a:lstStyle/>
          <a:p>
            <a:fld id="{547EEDFB-A00E-BD4A-8325-A881021C4108}" type="datetime1">
              <a:rPr kumimoji="1" lang="ja-JP" altLang="en-US" smtClean="0"/>
              <a:t>2023/10/2</a:t>
            </a:fld>
            <a:endParaRPr kumimoji="1" lang="ja-JP" altLang="en-US"/>
          </a:p>
        </p:txBody>
      </p:sp>
      <p:sp>
        <p:nvSpPr>
          <p:cNvPr id="5" name="フッター プレースホルダー 4">
            <a:extLst>
              <a:ext uri="{FF2B5EF4-FFF2-40B4-BE49-F238E27FC236}">
                <a16:creationId xmlns:a16="http://schemas.microsoft.com/office/drawing/2014/main" id="{ABF606F2-BEA1-934F-85D1-1594F5E47FD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0C34925-C1BD-425C-B52E-17F20361A17E}"/>
              </a:ext>
            </a:extLst>
          </p:cNvPr>
          <p:cNvSpPr>
            <a:spLocks noGrp="1"/>
          </p:cNvSpPr>
          <p:nvPr>
            <p:ph type="sldNum" sz="quarter" idx="12"/>
          </p:nvPr>
        </p:nvSpPr>
        <p:spPr/>
        <p:txBody>
          <a:bodyPr/>
          <a:lstStyle/>
          <a:p>
            <a:fld id="{6F879AC0-A27E-6341-93B8-C10FDC4A61EB}" type="slidenum">
              <a:rPr kumimoji="1" lang="ja-JP" altLang="en-US" smtClean="0"/>
              <a:t>‹#›</a:t>
            </a:fld>
            <a:endParaRPr kumimoji="1" lang="ja-JP" altLang="en-US"/>
          </a:p>
        </p:txBody>
      </p:sp>
    </p:spTree>
    <p:extLst>
      <p:ext uri="{BB962C8B-B14F-4D97-AF65-F5344CB8AC3E}">
        <p14:creationId xmlns:p14="http://schemas.microsoft.com/office/powerpoint/2010/main" val="37651674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AE69AC-0FD4-8576-FA70-D7DD82A6FE3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87EF38A-0363-8C43-C63B-6B0AACB7C46D}"/>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A9101F60-DDDA-E7C8-F08D-F24A4A86ADC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B9C6B0DF-C590-3E1D-BFF0-A9E091B32CA4}"/>
              </a:ext>
            </a:extLst>
          </p:cNvPr>
          <p:cNvSpPr>
            <a:spLocks noGrp="1"/>
          </p:cNvSpPr>
          <p:nvPr>
            <p:ph type="dt" sz="half" idx="10"/>
          </p:nvPr>
        </p:nvSpPr>
        <p:spPr/>
        <p:txBody>
          <a:bodyPr/>
          <a:lstStyle/>
          <a:p>
            <a:fld id="{C158394A-E5BA-0E49-9348-C25F75178AEA}" type="datetime1">
              <a:rPr kumimoji="1" lang="ja-JP" altLang="en-US" smtClean="0"/>
              <a:t>2023/10/2</a:t>
            </a:fld>
            <a:endParaRPr kumimoji="1" lang="ja-JP" altLang="en-US"/>
          </a:p>
        </p:txBody>
      </p:sp>
      <p:sp>
        <p:nvSpPr>
          <p:cNvPr id="6" name="フッター プレースホルダー 5">
            <a:extLst>
              <a:ext uri="{FF2B5EF4-FFF2-40B4-BE49-F238E27FC236}">
                <a16:creationId xmlns:a16="http://schemas.microsoft.com/office/drawing/2014/main" id="{0D682A91-09FC-90DD-FBAE-FE774F50133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BA930E3-AD4B-BFAF-974A-6F50A2D86068}"/>
              </a:ext>
            </a:extLst>
          </p:cNvPr>
          <p:cNvSpPr>
            <a:spLocks noGrp="1"/>
          </p:cNvSpPr>
          <p:nvPr>
            <p:ph type="sldNum" sz="quarter" idx="12"/>
          </p:nvPr>
        </p:nvSpPr>
        <p:spPr/>
        <p:txBody>
          <a:bodyPr/>
          <a:lstStyle/>
          <a:p>
            <a:fld id="{6F879AC0-A27E-6341-93B8-C10FDC4A61EB}" type="slidenum">
              <a:rPr kumimoji="1" lang="ja-JP" altLang="en-US" smtClean="0"/>
              <a:t>‹#›</a:t>
            </a:fld>
            <a:endParaRPr kumimoji="1" lang="ja-JP" altLang="en-US"/>
          </a:p>
        </p:txBody>
      </p:sp>
    </p:spTree>
    <p:extLst>
      <p:ext uri="{BB962C8B-B14F-4D97-AF65-F5344CB8AC3E}">
        <p14:creationId xmlns:p14="http://schemas.microsoft.com/office/powerpoint/2010/main" val="12436294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F8368D5-BEC0-4714-1884-867A40992056}"/>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6FCF2DD-0ACE-750E-DA4A-16B2158F74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E5E5FF67-9EFE-0994-063F-D2936F2291F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6A06AB69-89E5-9E21-BBB1-20EAB401C7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F52FDC2-1EF9-71F7-EF74-90612854E384}"/>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D44D6696-31FF-7F85-5171-152774B52DA6}"/>
              </a:ext>
            </a:extLst>
          </p:cNvPr>
          <p:cNvSpPr>
            <a:spLocks noGrp="1"/>
          </p:cNvSpPr>
          <p:nvPr>
            <p:ph type="dt" sz="half" idx="10"/>
          </p:nvPr>
        </p:nvSpPr>
        <p:spPr/>
        <p:txBody>
          <a:bodyPr/>
          <a:lstStyle/>
          <a:p>
            <a:fld id="{F9434FE2-6660-C743-9543-DE8D36952D6A}" type="datetime1">
              <a:rPr kumimoji="1" lang="ja-JP" altLang="en-US" smtClean="0"/>
              <a:t>2023/10/2</a:t>
            </a:fld>
            <a:endParaRPr kumimoji="1" lang="ja-JP" altLang="en-US"/>
          </a:p>
        </p:txBody>
      </p:sp>
      <p:sp>
        <p:nvSpPr>
          <p:cNvPr id="8" name="フッター プレースホルダー 7">
            <a:extLst>
              <a:ext uri="{FF2B5EF4-FFF2-40B4-BE49-F238E27FC236}">
                <a16:creationId xmlns:a16="http://schemas.microsoft.com/office/drawing/2014/main" id="{56AF36D9-9B77-1FE3-7766-673F7EEC2EE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1417897E-AB7E-0118-011C-6E55F805E3AD}"/>
              </a:ext>
            </a:extLst>
          </p:cNvPr>
          <p:cNvSpPr>
            <a:spLocks noGrp="1"/>
          </p:cNvSpPr>
          <p:nvPr>
            <p:ph type="sldNum" sz="quarter" idx="12"/>
          </p:nvPr>
        </p:nvSpPr>
        <p:spPr/>
        <p:txBody>
          <a:bodyPr/>
          <a:lstStyle/>
          <a:p>
            <a:fld id="{6F879AC0-A27E-6341-93B8-C10FDC4A61EB}" type="slidenum">
              <a:rPr kumimoji="1" lang="ja-JP" altLang="en-US" smtClean="0"/>
              <a:t>‹#›</a:t>
            </a:fld>
            <a:endParaRPr kumimoji="1" lang="ja-JP" altLang="en-US"/>
          </a:p>
        </p:txBody>
      </p:sp>
    </p:spTree>
    <p:extLst>
      <p:ext uri="{BB962C8B-B14F-4D97-AF65-F5344CB8AC3E}">
        <p14:creationId xmlns:p14="http://schemas.microsoft.com/office/powerpoint/2010/main" val="26312120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392355-E481-EFF8-E9F4-375631DCC918}"/>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4413C479-AAB0-81B2-C75B-39C2AE6FDC94}"/>
              </a:ext>
            </a:extLst>
          </p:cNvPr>
          <p:cNvSpPr>
            <a:spLocks noGrp="1"/>
          </p:cNvSpPr>
          <p:nvPr>
            <p:ph type="dt" sz="half" idx="10"/>
          </p:nvPr>
        </p:nvSpPr>
        <p:spPr/>
        <p:txBody>
          <a:bodyPr/>
          <a:lstStyle/>
          <a:p>
            <a:fld id="{96A0DD45-2E60-A345-A938-C7168E4466D1}" type="datetime1">
              <a:rPr kumimoji="1" lang="ja-JP" altLang="en-US" smtClean="0"/>
              <a:t>2023/10/2</a:t>
            </a:fld>
            <a:endParaRPr kumimoji="1" lang="ja-JP" altLang="en-US"/>
          </a:p>
        </p:txBody>
      </p:sp>
      <p:sp>
        <p:nvSpPr>
          <p:cNvPr id="4" name="フッター プレースホルダー 3">
            <a:extLst>
              <a:ext uri="{FF2B5EF4-FFF2-40B4-BE49-F238E27FC236}">
                <a16:creationId xmlns:a16="http://schemas.microsoft.com/office/drawing/2014/main" id="{AC02A283-9A8C-9787-8709-82371ABC8B9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BEE3897E-D032-B854-2639-8370342F82FE}"/>
              </a:ext>
            </a:extLst>
          </p:cNvPr>
          <p:cNvSpPr>
            <a:spLocks noGrp="1"/>
          </p:cNvSpPr>
          <p:nvPr>
            <p:ph type="sldNum" sz="quarter" idx="12"/>
          </p:nvPr>
        </p:nvSpPr>
        <p:spPr/>
        <p:txBody>
          <a:bodyPr/>
          <a:lstStyle/>
          <a:p>
            <a:fld id="{6F879AC0-A27E-6341-93B8-C10FDC4A61EB}" type="slidenum">
              <a:rPr kumimoji="1" lang="ja-JP" altLang="en-US" smtClean="0"/>
              <a:t>‹#›</a:t>
            </a:fld>
            <a:endParaRPr kumimoji="1" lang="ja-JP" altLang="en-US"/>
          </a:p>
        </p:txBody>
      </p:sp>
    </p:spTree>
    <p:extLst>
      <p:ext uri="{BB962C8B-B14F-4D97-AF65-F5344CB8AC3E}">
        <p14:creationId xmlns:p14="http://schemas.microsoft.com/office/powerpoint/2010/main" val="1535839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108F474C-4703-8FF2-A08B-9BA2E4CBAECE}"/>
              </a:ext>
            </a:extLst>
          </p:cNvPr>
          <p:cNvSpPr>
            <a:spLocks noGrp="1"/>
          </p:cNvSpPr>
          <p:nvPr>
            <p:ph type="dt" sz="half" idx="10"/>
          </p:nvPr>
        </p:nvSpPr>
        <p:spPr/>
        <p:txBody>
          <a:bodyPr/>
          <a:lstStyle/>
          <a:p>
            <a:fld id="{83A7D578-1BEA-7C47-9E5A-D14518348E1A}" type="datetime1">
              <a:rPr kumimoji="1" lang="ja-JP" altLang="en-US" smtClean="0"/>
              <a:t>2023/10/2</a:t>
            </a:fld>
            <a:endParaRPr kumimoji="1" lang="ja-JP" altLang="en-US"/>
          </a:p>
        </p:txBody>
      </p:sp>
      <p:sp>
        <p:nvSpPr>
          <p:cNvPr id="3" name="フッター プレースホルダー 2">
            <a:extLst>
              <a:ext uri="{FF2B5EF4-FFF2-40B4-BE49-F238E27FC236}">
                <a16:creationId xmlns:a16="http://schemas.microsoft.com/office/drawing/2014/main" id="{008AD4DB-8F9B-CA0A-0287-46F5ABB5B801}"/>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AC4F99F-B00C-DDB2-78EB-989FE41547B1}"/>
              </a:ext>
            </a:extLst>
          </p:cNvPr>
          <p:cNvSpPr>
            <a:spLocks noGrp="1"/>
          </p:cNvSpPr>
          <p:nvPr>
            <p:ph type="sldNum" sz="quarter" idx="12"/>
          </p:nvPr>
        </p:nvSpPr>
        <p:spPr/>
        <p:txBody>
          <a:bodyPr/>
          <a:lstStyle/>
          <a:p>
            <a:fld id="{6F879AC0-A27E-6341-93B8-C10FDC4A61EB}" type="slidenum">
              <a:rPr kumimoji="1" lang="ja-JP" altLang="en-US" smtClean="0"/>
              <a:t>‹#›</a:t>
            </a:fld>
            <a:endParaRPr kumimoji="1" lang="ja-JP" altLang="en-US"/>
          </a:p>
        </p:txBody>
      </p:sp>
    </p:spTree>
    <p:extLst>
      <p:ext uri="{BB962C8B-B14F-4D97-AF65-F5344CB8AC3E}">
        <p14:creationId xmlns:p14="http://schemas.microsoft.com/office/powerpoint/2010/main" val="31093126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BA9FD2-A299-8FF0-39A7-6E38BE0E709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D4297F3-5F04-FAAB-0639-6F151EB71A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9F72C696-5AD3-838D-6D47-921852085B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6557AF2B-3B56-CF2B-6BC4-B37CB5749742}"/>
              </a:ext>
            </a:extLst>
          </p:cNvPr>
          <p:cNvSpPr>
            <a:spLocks noGrp="1"/>
          </p:cNvSpPr>
          <p:nvPr>
            <p:ph type="dt" sz="half" idx="10"/>
          </p:nvPr>
        </p:nvSpPr>
        <p:spPr/>
        <p:txBody>
          <a:bodyPr/>
          <a:lstStyle/>
          <a:p>
            <a:fld id="{D4FD1353-6A6B-EB40-A648-20DF3DD414AC}" type="datetime1">
              <a:rPr kumimoji="1" lang="ja-JP" altLang="en-US" smtClean="0"/>
              <a:t>2023/10/2</a:t>
            </a:fld>
            <a:endParaRPr kumimoji="1" lang="ja-JP" altLang="en-US"/>
          </a:p>
        </p:txBody>
      </p:sp>
      <p:sp>
        <p:nvSpPr>
          <p:cNvPr id="6" name="フッター プレースホルダー 5">
            <a:extLst>
              <a:ext uri="{FF2B5EF4-FFF2-40B4-BE49-F238E27FC236}">
                <a16:creationId xmlns:a16="http://schemas.microsoft.com/office/drawing/2014/main" id="{EC3AF268-E9D2-4EB0-6BDC-8599D67E30F4}"/>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167AAAF-C6A2-4389-81BD-B8B589E83B75}"/>
              </a:ext>
            </a:extLst>
          </p:cNvPr>
          <p:cNvSpPr>
            <a:spLocks noGrp="1"/>
          </p:cNvSpPr>
          <p:nvPr>
            <p:ph type="sldNum" sz="quarter" idx="12"/>
          </p:nvPr>
        </p:nvSpPr>
        <p:spPr/>
        <p:txBody>
          <a:bodyPr/>
          <a:lstStyle/>
          <a:p>
            <a:fld id="{6F879AC0-A27E-6341-93B8-C10FDC4A61EB}" type="slidenum">
              <a:rPr kumimoji="1" lang="ja-JP" altLang="en-US" smtClean="0"/>
              <a:t>‹#›</a:t>
            </a:fld>
            <a:endParaRPr kumimoji="1" lang="ja-JP" altLang="en-US"/>
          </a:p>
        </p:txBody>
      </p:sp>
    </p:spTree>
    <p:extLst>
      <p:ext uri="{BB962C8B-B14F-4D97-AF65-F5344CB8AC3E}">
        <p14:creationId xmlns:p14="http://schemas.microsoft.com/office/powerpoint/2010/main" val="8423338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ADA0F99-BD79-6312-9B7B-229A6D5D4A3A}"/>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5B577888-DF90-F9F4-6BAC-B010A0BF80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B37439EE-CD5E-21C3-5BEE-3D36874AE6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F6E54891-5801-4648-112E-F213D0275279}"/>
              </a:ext>
            </a:extLst>
          </p:cNvPr>
          <p:cNvSpPr>
            <a:spLocks noGrp="1"/>
          </p:cNvSpPr>
          <p:nvPr>
            <p:ph type="dt" sz="half" idx="10"/>
          </p:nvPr>
        </p:nvSpPr>
        <p:spPr/>
        <p:txBody>
          <a:bodyPr/>
          <a:lstStyle/>
          <a:p>
            <a:fld id="{9D517DF0-ED02-914F-90EF-2EB77BA06270}" type="datetime1">
              <a:rPr kumimoji="1" lang="ja-JP" altLang="en-US" smtClean="0"/>
              <a:t>2023/10/2</a:t>
            </a:fld>
            <a:endParaRPr kumimoji="1" lang="ja-JP" altLang="en-US"/>
          </a:p>
        </p:txBody>
      </p:sp>
      <p:sp>
        <p:nvSpPr>
          <p:cNvPr id="6" name="フッター プレースホルダー 5">
            <a:extLst>
              <a:ext uri="{FF2B5EF4-FFF2-40B4-BE49-F238E27FC236}">
                <a16:creationId xmlns:a16="http://schemas.microsoft.com/office/drawing/2014/main" id="{5D916BEE-E1B9-4627-AF7B-1C5BB5BD7DBB}"/>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57CA3953-7F16-3E14-07EC-11C52308E10A}"/>
              </a:ext>
            </a:extLst>
          </p:cNvPr>
          <p:cNvSpPr>
            <a:spLocks noGrp="1"/>
          </p:cNvSpPr>
          <p:nvPr>
            <p:ph type="sldNum" sz="quarter" idx="12"/>
          </p:nvPr>
        </p:nvSpPr>
        <p:spPr/>
        <p:txBody>
          <a:bodyPr/>
          <a:lstStyle/>
          <a:p>
            <a:fld id="{6F879AC0-A27E-6341-93B8-C10FDC4A61EB}" type="slidenum">
              <a:rPr kumimoji="1" lang="ja-JP" altLang="en-US" smtClean="0"/>
              <a:t>‹#›</a:t>
            </a:fld>
            <a:endParaRPr kumimoji="1" lang="ja-JP" altLang="en-US"/>
          </a:p>
        </p:txBody>
      </p:sp>
    </p:spTree>
    <p:extLst>
      <p:ext uri="{BB962C8B-B14F-4D97-AF65-F5344CB8AC3E}">
        <p14:creationId xmlns:p14="http://schemas.microsoft.com/office/powerpoint/2010/main" val="15821387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0C5CB53A-0D99-CE76-42D9-B44FA62C6B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8C6E7E3-3BC2-6D09-42CD-0215D3B584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81A1C03-6F4C-0957-9FC6-CFC7CAE21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BD585EA-D73D-1E4C-B289-4C0CE7F87937}" type="datetime1">
              <a:rPr kumimoji="1" lang="ja-JP" altLang="en-US" smtClean="0"/>
              <a:t>2023/10/2</a:t>
            </a:fld>
            <a:endParaRPr kumimoji="1" lang="ja-JP" altLang="en-US"/>
          </a:p>
        </p:txBody>
      </p:sp>
      <p:sp>
        <p:nvSpPr>
          <p:cNvPr id="5" name="フッター プレースホルダー 4">
            <a:extLst>
              <a:ext uri="{FF2B5EF4-FFF2-40B4-BE49-F238E27FC236}">
                <a16:creationId xmlns:a16="http://schemas.microsoft.com/office/drawing/2014/main" id="{25E032F3-21D5-0605-CD63-2BCF551A97C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DBEED990-997C-5F37-2BFA-A8AAF74244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F879AC0-A27E-6341-93B8-C10FDC4A61EB}" type="slidenum">
              <a:rPr kumimoji="1" lang="ja-JP" altLang="en-US" smtClean="0"/>
              <a:t>‹#›</a:t>
            </a:fld>
            <a:endParaRPr kumimoji="1" lang="ja-JP" altLang="en-US"/>
          </a:p>
        </p:txBody>
      </p:sp>
    </p:spTree>
    <p:extLst>
      <p:ext uri="{BB962C8B-B14F-4D97-AF65-F5344CB8AC3E}">
        <p14:creationId xmlns:p14="http://schemas.microsoft.com/office/powerpoint/2010/main" val="24342023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25.emf"/><Relationship Id="rId11" Type="http://schemas.openxmlformats.org/officeDocument/2006/relationships/image" Target="../media/image30.png"/><Relationship Id="rId5" Type="http://schemas.openxmlformats.org/officeDocument/2006/relationships/oleObject" Target="../embeddings/oleObject1.bin"/><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 Id="rId14"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w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6.xml"/><Relationship Id="rId6" Type="http://schemas.openxmlformats.org/officeDocument/2006/relationships/image" Target="../media/image46.png"/><Relationship Id="rId5" Type="http://schemas.microsoft.com/office/2007/relationships/hdphoto" Target="../media/hdphoto1.wdp"/><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emf"/><Relationship Id="rId1" Type="http://schemas.openxmlformats.org/officeDocument/2006/relationships/slideLayout" Target="../slideLayouts/slideLayout6.xml"/><Relationship Id="rId6" Type="http://schemas.openxmlformats.org/officeDocument/2006/relationships/image" Target="../media/image46.png"/><Relationship Id="rId5" Type="http://schemas.microsoft.com/office/2007/relationships/hdphoto" Target="../media/hdphoto2.wdp"/><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jpeg"/><Relationship Id="rId10" Type="http://schemas.openxmlformats.org/officeDocument/2006/relationships/image" Target="../media/image2.png"/><Relationship Id="rId4" Type="http://schemas.openxmlformats.org/officeDocument/2006/relationships/image" Target="../media/image49.png"/><Relationship Id="rId9" Type="http://schemas.openxmlformats.org/officeDocument/2006/relationships/image" Target="../media/image54.jpeg"/></Relationships>
</file>

<file path=ppt/slides/_rels/slide1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image" Target="../media/image62.emf"/><Relationship Id="rId4" Type="http://schemas.openxmlformats.org/officeDocument/2006/relationships/image" Target="../media/image61.emf"/></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21.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jpeg"/></Relationships>
</file>

<file path=ppt/slides/_rels/slide25.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26.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jpe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7.xml"/><Relationship Id="rId5" Type="http://schemas.openxmlformats.org/officeDocument/2006/relationships/image" Target="../media/image91.emf"/><Relationship Id="rId4" Type="http://schemas.openxmlformats.org/officeDocument/2006/relationships/image" Target="../media/image90.png"/></Relationships>
</file>

<file path=ppt/slides/_rels/slide2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emf"/><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3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01.png"/></Relationships>
</file>

<file path=ppt/slides/_rels/slide3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2.xml"/><Relationship Id="rId5" Type="http://schemas.openxmlformats.org/officeDocument/2006/relationships/image" Target="../media/image106.tiff"/><Relationship Id="rId4" Type="http://schemas.openxmlformats.org/officeDocument/2006/relationships/image" Target="../media/image105.png"/></Relationships>
</file>

<file path=ppt/slides/_rels/slide3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87.png"/><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10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3" Type="http://schemas.openxmlformats.org/officeDocument/2006/relationships/image" Target="../media/image120.png"/><Relationship Id="rId18" Type="http://schemas.openxmlformats.org/officeDocument/2006/relationships/image" Target="../media/image125.png"/><Relationship Id="rId26" Type="http://schemas.openxmlformats.org/officeDocument/2006/relationships/image" Target="../media/image133.png"/><Relationship Id="rId3" Type="http://schemas.openxmlformats.org/officeDocument/2006/relationships/image" Target="../media/image110.png"/><Relationship Id="rId21" Type="http://schemas.openxmlformats.org/officeDocument/2006/relationships/image" Target="../media/image128.png"/><Relationship Id="rId34" Type="http://schemas.openxmlformats.org/officeDocument/2006/relationships/image" Target="../media/image140.png"/><Relationship Id="rId7" Type="http://schemas.openxmlformats.org/officeDocument/2006/relationships/image" Target="../media/image114.png"/><Relationship Id="rId12" Type="http://schemas.openxmlformats.org/officeDocument/2006/relationships/image" Target="../media/image119.png"/><Relationship Id="rId17" Type="http://schemas.openxmlformats.org/officeDocument/2006/relationships/image" Target="../media/image124.png"/><Relationship Id="rId25" Type="http://schemas.openxmlformats.org/officeDocument/2006/relationships/image" Target="../media/image132.png"/><Relationship Id="rId33" Type="http://schemas.openxmlformats.org/officeDocument/2006/relationships/image" Target="../media/image139.png"/><Relationship Id="rId2" Type="http://schemas.openxmlformats.org/officeDocument/2006/relationships/image" Target="../media/image109.jpeg"/><Relationship Id="rId16" Type="http://schemas.openxmlformats.org/officeDocument/2006/relationships/image" Target="../media/image123.png"/><Relationship Id="rId20" Type="http://schemas.openxmlformats.org/officeDocument/2006/relationships/image" Target="../media/image127.png"/><Relationship Id="rId29" Type="http://schemas.openxmlformats.org/officeDocument/2006/relationships/image" Target="../media/image136.png"/><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8.png"/><Relationship Id="rId24" Type="http://schemas.openxmlformats.org/officeDocument/2006/relationships/image" Target="../media/image131.png"/><Relationship Id="rId32" Type="http://schemas.openxmlformats.org/officeDocument/2006/relationships/image" Target="../media/image2.png"/><Relationship Id="rId5" Type="http://schemas.openxmlformats.org/officeDocument/2006/relationships/image" Target="../media/image112.png"/><Relationship Id="rId15" Type="http://schemas.openxmlformats.org/officeDocument/2006/relationships/image" Target="../media/image122.png"/><Relationship Id="rId23" Type="http://schemas.openxmlformats.org/officeDocument/2006/relationships/image" Target="../media/image130.png"/><Relationship Id="rId28" Type="http://schemas.openxmlformats.org/officeDocument/2006/relationships/image" Target="../media/image135.png"/><Relationship Id="rId10" Type="http://schemas.openxmlformats.org/officeDocument/2006/relationships/image" Target="../media/image117.png"/><Relationship Id="rId19" Type="http://schemas.openxmlformats.org/officeDocument/2006/relationships/image" Target="../media/image126.png"/><Relationship Id="rId31" Type="http://schemas.openxmlformats.org/officeDocument/2006/relationships/image" Target="../media/image138.png"/><Relationship Id="rId4" Type="http://schemas.openxmlformats.org/officeDocument/2006/relationships/image" Target="../media/image111.jpeg"/><Relationship Id="rId9" Type="http://schemas.openxmlformats.org/officeDocument/2006/relationships/image" Target="../media/image116.png"/><Relationship Id="rId14" Type="http://schemas.openxmlformats.org/officeDocument/2006/relationships/image" Target="../media/image121.png"/><Relationship Id="rId22" Type="http://schemas.openxmlformats.org/officeDocument/2006/relationships/image" Target="../media/image129.png"/><Relationship Id="rId27" Type="http://schemas.openxmlformats.org/officeDocument/2006/relationships/image" Target="../media/image134.png"/><Relationship Id="rId30" Type="http://schemas.openxmlformats.org/officeDocument/2006/relationships/image" Target="../media/image137.png"/><Relationship Id="rId35" Type="http://schemas.openxmlformats.org/officeDocument/2006/relationships/image" Target="../media/image141.png"/><Relationship Id="rId8" Type="http://schemas.openxmlformats.org/officeDocument/2006/relationships/image" Target="../media/image115.png"/></Relationships>
</file>

<file path=ppt/slides/_rels/slide36.xml.rels><?xml version="1.0" encoding="UTF-8" standalone="yes"?>
<Relationships xmlns="http://schemas.openxmlformats.org/package/2006/relationships"><Relationship Id="rId13" Type="http://schemas.openxmlformats.org/officeDocument/2006/relationships/image" Target="../media/image117.png"/><Relationship Id="rId18" Type="http://schemas.openxmlformats.org/officeDocument/2006/relationships/image" Target="../media/image122.png"/><Relationship Id="rId26" Type="http://schemas.openxmlformats.org/officeDocument/2006/relationships/image" Target="../media/image130.png"/><Relationship Id="rId21" Type="http://schemas.openxmlformats.org/officeDocument/2006/relationships/image" Target="../media/image125.png"/><Relationship Id="rId34" Type="http://schemas.openxmlformats.org/officeDocument/2006/relationships/image" Target="../media/image138.png"/><Relationship Id="rId7" Type="http://schemas.openxmlformats.org/officeDocument/2006/relationships/image" Target="../media/image111.jpeg"/><Relationship Id="rId12" Type="http://schemas.openxmlformats.org/officeDocument/2006/relationships/image" Target="../media/image116.png"/><Relationship Id="rId17" Type="http://schemas.openxmlformats.org/officeDocument/2006/relationships/image" Target="../media/image121.png"/><Relationship Id="rId25" Type="http://schemas.openxmlformats.org/officeDocument/2006/relationships/image" Target="../media/image129.png"/><Relationship Id="rId33" Type="http://schemas.openxmlformats.org/officeDocument/2006/relationships/image" Target="../media/image137.png"/><Relationship Id="rId38" Type="http://schemas.openxmlformats.org/officeDocument/2006/relationships/image" Target="../media/image141.png"/><Relationship Id="rId2" Type="http://schemas.openxmlformats.org/officeDocument/2006/relationships/image" Target="../media/image142.jpeg"/><Relationship Id="rId16" Type="http://schemas.openxmlformats.org/officeDocument/2006/relationships/image" Target="../media/image120.png"/><Relationship Id="rId20" Type="http://schemas.openxmlformats.org/officeDocument/2006/relationships/image" Target="../media/image124.png"/><Relationship Id="rId29"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15.png"/><Relationship Id="rId24" Type="http://schemas.openxmlformats.org/officeDocument/2006/relationships/image" Target="../media/image128.png"/><Relationship Id="rId32" Type="http://schemas.openxmlformats.org/officeDocument/2006/relationships/image" Target="../media/image136.png"/><Relationship Id="rId37" Type="http://schemas.openxmlformats.org/officeDocument/2006/relationships/image" Target="../media/image140.png"/><Relationship Id="rId5" Type="http://schemas.openxmlformats.org/officeDocument/2006/relationships/image" Target="../media/image109.jpeg"/><Relationship Id="rId15" Type="http://schemas.openxmlformats.org/officeDocument/2006/relationships/image" Target="../media/image119.png"/><Relationship Id="rId23" Type="http://schemas.openxmlformats.org/officeDocument/2006/relationships/image" Target="../media/image127.png"/><Relationship Id="rId28" Type="http://schemas.openxmlformats.org/officeDocument/2006/relationships/image" Target="../media/image132.png"/><Relationship Id="rId36" Type="http://schemas.openxmlformats.org/officeDocument/2006/relationships/image" Target="../media/image139.png"/><Relationship Id="rId10" Type="http://schemas.openxmlformats.org/officeDocument/2006/relationships/image" Target="../media/image114.png"/><Relationship Id="rId19" Type="http://schemas.openxmlformats.org/officeDocument/2006/relationships/image" Target="../media/image123.png"/><Relationship Id="rId31" Type="http://schemas.openxmlformats.org/officeDocument/2006/relationships/image" Target="../media/image135.png"/><Relationship Id="rId4" Type="http://schemas.openxmlformats.org/officeDocument/2006/relationships/image" Target="../media/image144.jpeg"/><Relationship Id="rId9" Type="http://schemas.openxmlformats.org/officeDocument/2006/relationships/image" Target="../media/image113.png"/><Relationship Id="rId14" Type="http://schemas.openxmlformats.org/officeDocument/2006/relationships/image" Target="../media/image118.png"/><Relationship Id="rId22" Type="http://schemas.openxmlformats.org/officeDocument/2006/relationships/image" Target="../media/image126.png"/><Relationship Id="rId27" Type="http://schemas.openxmlformats.org/officeDocument/2006/relationships/image" Target="../media/image131.png"/><Relationship Id="rId30" Type="http://schemas.openxmlformats.org/officeDocument/2006/relationships/image" Target="../media/image134.png"/><Relationship Id="rId35" Type="http://schemas.openxmlformats.org/officeDocument/2006/relationships/image" Target="../media/image2.png"/><Relationship Id="rId8" Type="http://schemas.openxmlformats.org/officeDocument/2006/relationships/image" Target="../media/image112.png"/><Relationship Id="rId3" Type="http://schemas.openxmlformats.org/officeDocument/2006/relationships/image" Target="../media/image143.png"/></Relationships>
</file>

<file path=ppt/slides/_rels/slide37.xml.rels><?xml version="1.0" encoding="UTF-8" standalone="yes"?>
<Relationships xmlns="http://schemas.openxmlformats.org/package/2006/relationships"><Relationship Id="rId13" Type="http://schemas.openxmlformats.org/officeDocument/2006/relationships/image" Target="../media/image117.png"/><Relationship Id="rId18" Type="http://schemas.openxmlformats.org/officeDocument/2006/relationships/image" Target="../media/image122.png"/><Relationship Id="rId26" Type="http://schemas.openxmlformats.org/officeDocument/2006/relationships/image" Target="../media/image130.png"/><Relationship Id="rId39" Type="http://schemas.openxmlformats.org/officeDocument/2006/relationships/image" Target="../media/image141.png"/><Relationship Id="rId21" Type="http://schemas.openxmlformats.org/officeDocument/2006/relationships/image" Target="../media/image125.png"/><Relationship Id="rId34" Type="http://schemas.openxmlformats.org/officeDocument/2006/relationships/image" Target="../media/image138.png"/><Relationship Id="rId7" Type="http://schemas.openxmlformats.org/officeDocument/2006/relationships/image" Target="../media/image111.jpeg"/><Relationship Id="rId12" Type="http://schemas.openxmlformats.org/officeDocument/2006/relationships/image" Target="../media/image116.png"/><Relationship Id="rId17" Type="http://schemas.openxmlformats.org/officeDocument/2006/relationships/image" Target="../media/image121.png"/><Relationship Id="rId25" Type="http://schemas.openxmlformats.org/officeDocument/2006/relationships/image" Target="../media/image129.png"/><Relationship Id="rId33" Type="http://schemas.openxmlformats.org/officeDocument/2006/relationships/image" Target="../media/image137.png"/><Relationship Id="rId38" Type="http://schemas.openxmlformats.org/officeDocument/2006/relationships/image" Target="../media/image140.png"/><Relationship Id="rId2" Type="http://schemas.openxmlformats.org/officeDocument/2006/relationships/image" Target="../media/image142.jpeg"/><Relationship Id="rId16" Type="http://schemas.openxmlformats.org/officeDocument/2006/relationships/image" Target="../media/image120.png"/><Relationship Id="rId20" Type="http://schemas.openxmlformats.org/officeDocument/2006/relationships/image" Target="../media/image124.png"/><Relationship Id="rId29"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15.png"/><Relationship Id="rId24" Type="http://schemas.openxmlformats.org/officeDocument/2006/relationships/image" Target="../media/image128.png"/><Relationship Id="rId32" Type="http://schemas.openxmlformats.org/officeDocument/2006/relationships/image" Target="../media/image136.png"/><Relationship Id="rId37" Type="http://schemas.openxmlformats.org/officeDocument/2006/relationships/image" Target="../media/image139.png"/><Relationship Id="rId5" Type="http://schemas.openxmlformats.org/officeDocument/2006/relationships/image" Target="../media/image109.jpeg"/><Relationship Id="rId15" Type="http://schemas.openxmlformats.org/officeDocument/2006/relationships/image" Target="../media/image119.png"/><Relationship Id="rId23" Type="http://schemas.openxmlformats.org/officeDocument/2006/relationships/image" Target="../media/image127.png"/><Relationship Id="rId28" Type="http://schemas.openxmlformats.org/officeDocument/2006/relationships/image" Target="../media/image132.png"/><Relationship Id="rId36" Type="http://schemas.openxmlformats.org/officeDocument/2006/relationships/image" Target="../media/image480.png"/><Relationship Id="rId10" Type="http://schemas.openxmlformats.org/officeDocument/2006/relationships/image" Target="../media/image114.png"/><Relationship Id="rId19" Type="http://schemas.openxmlformats.org/officeDocument/2006/relationships/image" Target="../media/image123.png"/><Relationship Id="rId31" Type="http://schemas.openxmlformats.org/officeDocument/2006/relationships/image" Target="../media/image135.png"/><Relationship Id="rId4" Type="http://schemas.openxmlformats.org/officeDocument/2006/relationships/image" Target="../media/image144.jpeg"/><Relationship Id="rId9" Type="http://schemas.openxmlformats.org/officeDocument/2006/relationships/image" Target="../media/image113.png"/><Relationship Id="rId14" Type="http://schemas.openxmlformats.org/officeDocument/2006/relationships/image" Target="../media/image118.png"/><Relationship Id="rId22" Type="http://schemas.openxmlformats.org/officeDocument/2006/relationships/image" Target="../media/image126.png"/><Relationship Id="rId27" Type="http://schemas.openxmlformats.org/officeDocument/2006/relationships/image" Target="../media/image131.png"/><Relationship Id="rId30" Type="http://schemas.openxmlformats.org/officeDocument/2006/relationships/image" Target="../media/image134.png"/><Relationship Id="rId35" Type="http://schemas.openxmlformats.org/officeDocument/2006/relationships/image" Target="../media/image2.png"/><Relationship Id="rId8" Type="http://schemas.openxmlformats.org/officeDocument/2006/relationships/image" Target="../media/image112.png"/><Relationship Id="rId3" Type="http://schemas.openxmlformats.org/officeDocument/2006/relationships/image" Target="../media/image143.png"/></Relationships>
</file>

<file path=ppt/slides/_rels/slide38.xml.rels><?xml version="1.0" encoding="UTF-8" standalone="yes"?>
<Relationships xmlns="http://schemas.openxmlformats.org/package/2006/relationships"><Relationship Id="rId13" Type="http://schemas.openxmlformats.org/officeDocument/2006/relationships/image" Target="../media/image117.png"/><Relationship Id="rId18" Type="http://schemas.openxmlformats.org/officeDocument/2006/relationships/image" Target="../media/image122.png"/><Relationship Id="rId26" Type="http://schemas.openxmlformats.org/officeDocument/2006/relationships/image" Target="../media/image130.png"/><Relationship Id="rId39" Type="http://schemas.openxmlformats.org/officeDocument/2006/relationships/image" Target="../media/image141.png"/><Relationship Id="rId21" Type="http://schemas.openxmlformats.org/officeDocument/2006/relationships/image" Target="../media/image125.png"/><Relationship Id="rId34" Type="http://schemas.openxmlformats.org/officeDocument/2006/relationships/image" Target="../media/image138.png"/><Relationship Id="rId7" Type="http://schemas.openxmlformats.org/officeDocument/2006/relationships/image" Target="../media/image111.jpeg"/><Relationship Id="rId12" Type="http://schemas.openxmlformats.org/officeDocument/2006/relationships/image" Target="../media/image116.png"/><Relationship Id="rId17" Type="http://schemas.openxmlformats.org/officeDocument/2006/relationships/image" Target="../media/image121.png"/><Relationship Id="rId25" Type="http://schemas.openxmlformats.org/officeDocument/2006/relationships/image" Target="../media/image129.png"/><Relationship Id="rId33" Type="http://schemas.openxmlformats.org/officeDocument/2006/relationships/image" Target="../media/image137.png"/><Relationship Id="rId38" Type="http://schemas.openxmlformats.org/officeDocument/2006/relationships/image" Target="../media/image140.png"/><Relationship Id="rId2" Type="http://schemas.openxmlformats.org/officeDocument/2006/relationships/image" Target="../media/image142.jpeg"/><Relationship Id="rId16" Type="http://schemas.openxmlformats.org/officeDocument/2006/relationships/image" Target="../media/image120.png"/><Relationship Id="rId20" Type="http://schemas.openxmlformats.org/officeDocument/2006/relationships/image" Target="../media/image124.png"/><Relationship Id="rId29"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10.png"/><Relationship Id="rId11" Type="http://schemas.openxmlformats.org/officeDocument/2006/relationships/image" Target="../media/image115.png"/><Relationship Id="rId24" Type="http://schemas.openxmlformats.org/officeDocument/2006/relationships/image" Target="../media/image128.png"/><Relationship Id="rId32" Type="http://schemas.openxmlformats.org/officeDocument/2006/relationships/image" Target="../media/image136.png"/><Relationship Id="rId37" Type="http://schemas.openxmlformats.org/officeDocument/2006/relationships/image" Target="../media/image139.png"/><Relationship Id="rId40" Type="http://schemas.openxmlformats.org/officeDocument/2006/relationships/image" Target="../media/image145.png"/><Relationship Id="rId5" Type="http://schemas.openxmlformats.org/officeDocument/2006/relationships/image" Target="../media/image109.jpeg"/><Relationship Id="rId15" Type="http://schemas.openxmlformats.org/officeDocument/2006/relationships/image" Target="../media/image119.png"/><Relationship Id="rId23" Type="http://schemas.openxmlformats.org/officeDocument/2006/relationships/image" Target="../media/image127.png"/><Relationship Id="rId28" Type="http://schemas.openxmlformats.org/officeDocument/2006/relationships/image" Target="../media/image132.png"/><Relationship Id="rId36" Type="http://schemas.openxmlformats.org/officeDocument/2006/relationships/image" Target="../media/image560.png"/><Relationship Id="rId10" Type="http://schemas.openxmlformats.org/officeDocument/2006/relationships/image" Target="../media/image114.png"/><Relationship Id="rId19" Type="http://schemas.openxmlformats.org/officeDocument/2006/relationships/image" Target="../media/image123.png"/><Relationship Id="rId31" Type="http://schemas.openxmlformats.org/officeDocument/2006/relationships/image" Target="../media/image135.png"/><Relationship Id="rId4" Type="http://schemas.openxmlformats.org/officeDocument/2006/relationships/image" Target="../media/image144.jpeg"/><Relationship Id="rId9" Type="http://schemas.openxmlformats.org/officeDocument/2006/relationships/image" Target="../media/image113.png"/><Relationship Id="rId14" Type="http://schemas.openxmlformats.org/officeDocument/2006/relationships/image" Target="../media/image118.png"/><Relationship Id="rId22" Type="http://schemas.openxmlformats.org/officeDocument/2006/relationships/image" Target="../media/image126.png"/><Relationship Id="rId27" Type="http://schemas.openxmlformats.org/officeDocument/2006/relationships/image" Target="../media/image131.png"/><Relationship Id="rId30" Type="http://schemas.openxmlformats.org/officeDocument/2006/relationships/image" Target="../media/image134.png"/><Relationship Id="rId35" Type="http://schemas.openxmlformats.org/officeDocument/2006/relationships/image" Target="../media/image2.png"/><Relationship Id="rId8" Type="http://schemas.openxmlformats.org/officeDocument/2006/relationships/image" Target="../media/image112.png"/><Relationship Id="rId3" Type="http://schemas.openxmlformats.org/officeDocument/2006/relationships/image" Target="../media/image143.png"/></Relationships>
</file>

<file path=ppt/slides/_rels/slide39.xml.rels><?xml version="1.0" encoding="UTF-8" standalone="yes"?>
<Relationships xmlns="http://schemas.openxmlformats.org/package/2006/relationships"><Relationship Id="rId3" Type="http://schemas.openxmlformats.org/officeDocument/2006/relationships/image" Target="../media/image147.emf"/><Relationship Id="rId2" Type="http://schemas.openxmlformats.org/officeDocument/2006/relationships/image" Target="../media/image146.em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5.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49.jpg"/><Relationship Id="rId7" Type="http://schemas.openxmlformats.org/officeDocument/2006/relationships/image" Target="../media/image153.jp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52.jpg"/><Relationship Id="rId5" Type="http://schemas.openxmlformats.org/officeDocument/2006/relationships/image" Target="../media/image151.jpg"/><Relationship Id="rId4" Type="http://schemas.openxmlformats.org/officeDocument/2006/relationships/image" Target="../media/image150.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156.jpeg"/></Relationships>
</file>

<file path=ppt/slides/_rels/slide43.xml.rels><?xml version="1.0" encoding="UTF-8" standalone="yes"?>
<Relationships xmlns="http://schemas.openxmlformats.org/package/2006/relationships"><Relationship Id="rId8" Type="http://schemas.openxmlformats.org/officeDocument/2006/relationships/image" Target="../media/image162.jpg"/><Relationship Id="rId3" Type="http://schemas.openxmlformats.org/officeDocument/2006/relationships/image" Target="../media/image157.jpg"/><Relationship Id="rId7" Type="http://schemas.openxmlformats.org/officeDocument/2006/relationships/image" Target="../media/image161.jp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60.jpg"/><Relationship Id="rId5" Type="http://schemas.openxmlformats.org/officeDocument/2006/relationships/image" Target="../media/image159.png"/><Relationship Id="rId4" Type="http://schemas.openxmlformats.org/officeDocument/2006/relationships/image" Target="../media/image158.jpg"/></Relationships>
</file>

<file path=ppt/slides/_rels/slide44.xml.rels><?xml version="1.0" encoding="UTF-8" standalone="yes"?>
<Relationships xmlns="http://schemas.openxmlformats.org/package/2006/relationships"><Relationship Id="rId3" Type="http://schemas.openxmlformats.org/officeDocument/2006/relationships/image" Target="../media/image163.jpg"/><Relationship Id="rId7" Type="http://schemas.openxmlformats.org/officeDocument/2006/relationships/image" Target="../media/image167.jp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66.png"/><Relationship Id="rId5" Type="http://schemas.openxmlformats.org/officeDocument/2006/relationships/image" Target="../media/image165.jpg"/><Relationship Id="rId4" Type="http://schemas.openxmlformats.org/officeDocument/2006/relationships/image" Target="../media/image164.jpg"/></Relationships>
</file>

<file path=ppt/slides/_rels/slide45.xml.rels><?xml version="1.0" encoding="UTF-8" standalone="yes"?>
<Relationships xmlns="http://schemas.openxmlformats.org/package/2006/relationships"><Relationship Id="rId8" Type="http://schemas.openxmlformats.org/officeDocument/2006/relationships/image" Target="../media/image173.png"/><Relationship Id="rId3" Type="http://schemas.openxmlformats.org/officeDocument/2006/relationships/image" Target="../media/image168.jpg"/><Relationship Id="rId7" Type="http://schemas.openxmlformats.org/officeDocument/2006/relationships/image" Target="../media/image172.jp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71.jpg"/><Relationship Id="rId11" Type="http://schemas.openxmlformats.org/officeDocument/2006/relationships/image" Target="../media/image176.jpg"/><Relationship Id="rId5" Type="http://schemas.openxmlformats.org/officeDocument/2006/relationships/image" Target="../media/image170.jpg"/><Relationship Id="rId10" Type="http://schemas.openxmlformats.org/officeDocument/2006/relationships/image" Target="../media/image175.jpg"/><Relationship Id="rId4" Type="http://schemas.openxmlformats.org/officeDocument/2006/relationships/image" Target="../media/image169.jpg"/><Relationship Id="rId9" Type="http://schemas.openxmlformats.org/officeDocument/2006/relationships/image" Target="../media/image17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7.emf"/><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image" Target="../media/image178.png"/><Relationship Id="rId1" Type="http://schemas.openxmlformats.org/officeDocument/2006/relationships/slideLayout" Target="../slideLayouts/slideLayout6.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83.jpeg"/><Relationship Id="rId7" Type="http://schemas.openxmlformats.org/officeDocument/2006/relationships/image" Target="../media/image2.png"/><Relationship Id="rId2" Type="http://schemas.openxmlformats.org/officeDocument/2006/relationships/image" Target="../media/image182.emf"/><Relationship Id="rId1" Type="http://schemas.openxmlformats.org/officeDocument/2006/relationships/slideLayout" Target="../slideLayouts/slideLayout6.xml"/><Relationship Id="rId6" Type="http://schemas.openxmlformats.org/officeDocument/2006/relationships/image" Target="../media/image186.emf"/><Relationship Id="rId5" Type="http://schemas.openxmlformats.org/officeDocument/2006/relationships/image" Target="../media/image185.jpeg"/><Relationship Id="rId4" Type="http://schemas.openxmlformats.org/officeDocument/2006/relationships/image" Target="../media/image184.png"/></Relationships>
</file>

<file path=ppt/slides/_rels/slide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emf"/><Relationship Id="rId1" Type="http://schemas.openxmlformats.org/officeDocument/2006/relationships/slideLayout" Target="../slideLayouts/slideLayout6.xml"/><Relationship Id="rId6" Type="http://schemas.openxmlformats.org/officeDocument/2006/relationships/image" Target="../media/image190.emf"/><Relationship Id="rId5" Type="http://schemas.openxmlformats.org/officeDocument/2006/relationships/image" Target="../media/image2.png"/><Relationship Id="rId4" Type="http://schemas.openxmlformats.org/officeDocument/2006/relationships/image" Target="../media/image189.png"/></Relationships>
</file>

<file path=ppt/slides/_rels/slide51.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94.jpg"/><Relationship Id="rId5" Type="http://schemas.openxmlformats.org/officeDocument/2006/relationships/image" Target="../media/image193.jpg"/><Relationship Id="rId4" Type="http://schemas.openxmlformats.org/officeDocument/2006/relationships/image" Target="../media/image192.jpg"/></Relationships>
</file>

<file path=ppt/slides/_rels/slide52.xml.rels><?xml version="1.0" encoding="UTF-8" standalone="yes"?>
<Relationships xmlns="http://schemas.openxmlformats.org/package/2006/relationships"><Relationship Id="rId3" Type="http://schemas.openxmlformats.org/officeDocument/2006/relationships/image" Target="../media/image195.jpg"/><Relationship Id="rId2" Type="http://schemas.openxmlformats.org/officeDocument/2006/relationships/image" Target="../media/image148.png"/><Relationship Id="rId1" Type="http://schemas.openxmlformats.org/officeDocument/2006/relationships/slideLayout" Target="../slideLayouts/slideLayout2.xml"/><Relationship Id="rId5" Type="http://schemas.openxmlformats.org/officeDocument/2006/relationships/image" Target="../media/image197.jpeg"/><Relationship Id="rId4" Type="http://schemas.openxmlformats.org/officeDocument/2006/relationships/image" Target="../media/image196.jpg"/></Relationships>
</file>

<file path=ppt/slides/_rels/slide53.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201.jpg"/><Relationship Id="rId5" Type="http://schemas.openxmlformats.org/officeDocument/2006/relationships/image" Target="../media/image200.jpg"/><Relationship Id="rId4" Type="http://schemas.openxmlformats.org/officeDocument/2006/relationships/image" Target="../media/image199.png"/></Relationships>
</file>

<file path=ppt/slides/_rels/slide54.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6" Type="http://schemas.openxmlformats.org/officeDocument/2006/relationships/image" Target="../media/image228.jpeg"/><Relationship Id="rId21" Type="http://schemas.openxmlformats.org/officeDocument/2006/relationships/image" Target="../media/image223.png"/><Relationship Id="rId42" Type="http://schemas.openxmlformats.org/officeDocument/2006/relationships/image" Target="../media/image244.png"/><Relationship Id="rId47" Type="http://schemas.openxmlformats.org/officeDocument/2006/relationships/image" Target="../media/image249.png"/><Relationship Id="rId63" Type="http://schemas.openxmlformats.org/officeDocument/2006/relationships/image" Target="../media/image265.png"/><Relationship Id="rId68" Type="http://schemas.openxmlformats.org/officeDocument/2006/relationships/image" Target="../media/image270.jpeg"/><Relationship Id="rId16" Type="http://schemas.openxmlformats.org/officeDocument/2006/relationships/image" Target="../media/image218.jpeg"/><Relationship Id="rId11" Type="http://schemas.openxmlformats.org/officeDocument/2006/relationships/image" Target="../media/image213.png"/><Relationship Id="rId24" Type="http://schemas.openxmlformats.org/officeDocument/2006/relationships/image" Target="../media/image226.tiff"/><Relationship Id="rId32" Type="http://schemas.openxmlformats.org/officeDocument/2006/relationships/image" Target="../media/image234.jpeg"/><Relationship Id="rId37" Type="http://schemas.openxmlformats.org/officeDocument/2006/relationships/image" Target="../media/image239.png"/><Relationship Id="rId40" Type="http://schemas.openxmlformats.org/officeDocument/2006/relationships/image" Target="../media/image242.jpeg"/><Relationship Id="rId45" Type="http://schemas.openxmlformats.org/officeDocument/2006/relationships/image" Target="../media/image247.png"/><Relationship Id="rId53" Type="http://schemas.openxmlformats.org/officeDocument/2006/relationships/image" Target="../media/image255.png"/><Relationship Id="rId58" Type="http://schemas.openxmlformats.org/officeDocument/2006/relationships/image" Target="../media/image260.png"/><Relationship Id="rId66" Type="http://schemas.openxmlformats.org/officeDocument/2006/relationships/image" Target="../media/image268.jpeg"/><Relationship Id="rId74" Type="http://schemas.openxmlformats.org/officeDocument/2006/relationships/image" Target="../media/image276.jpeg"/><Relationship Id="rId79" Type="http://schemas.openxmlformats.org/officeDocument/2006/relationships/image" Target="../media/image281.png"/><Relationship Id="rId5" Type="http://schemas.openxmlformats.org/officeDocument/2006/relationships/image" Target="../media/image207.png"/><Relationship Id="rId61" Type="http://schemas.openxmlformats.org/officeDocument/2006/relationships/image" Target="../media/image263.png"/><Relationship Id="rId19" Type="http://schemas.openxmlformats.org/officeDocument/2006/relationships/image" Target="../media/image221.png"/><Relationship Id="rId14" Type="http://schemas.openxmlformats.org/officeDocument/2006/relationships/image" Target="../media/image216.png"/><Relationship Id="rId22" Type="http://schemas.openxmlformats.org/officeDocument/2006/relationships/image" Target="../media/image224.png"/><Relationship Id="rId27" Type="http://schemas.openxmlformats.org/officeDocument/2006/relationships/image" Target="../media/image229.png"/><Relationship Id="rId30" Type="http://schemas.openxmlformats.org/officeDocument/2006/relationships/image" Target="../media/image232.jpeg"/><Relationship Id="rId35" Type="http://schemas.openxmlformats.org/officeDocument/2006/relationships/image" Target="../media/image237.png"/><Relationship Id="rId43" Type="http://schemas.openxmlformats.org/officeDocument/2006/relationships/image" Target="../media/image245.png"/><Relationship Id="rId48" Type="http://schemas.openxmlformats.org/officeDocument/2006/relationships/image" Target="../media/image250.png"/><Relationship Id="rId56" Type="http://schemas.openxmlformats.org/officeDocument/2006/relationships/image" Target="../media/image258.png"/><Relationship Id="rId64" Type="http://schemas.openxmlformats.org/officeDocument/2006/relationships/image" Target="../media/image266.jpeg"/><Relationship Id="rId69" Type="http://schemas.openxmlformats.org/officeDocument/2006/relationships/image" Target="../media/image271.png"/><Relationship Id="rId77" Type="http://schemas.openxmlformats.org/officeDocument/2006/relationships/image" Target="../media/image279.png"/><Relationship Id="rId8" Type="http://schemas.openxmlformats.org/officeDocument/2006/relationships/image" Target="../media/image210.jpeg"/><Relationship Id="rId51" Type="http://schemas.openxmlformats.org/officeDocument/2006/relationships/image" Target="../media/image253.png"/><Relationship Id="rId72" Type="http://schemas.openxmlformats.org/officeDocument/2006/relationships/image" Target="../media/image274.jpeg"/><Relationship Id="rId3" Type="http://schemas.openxmlformats.org/officeDocument/2006/relationships/image" Target="../media/image205.png"/><Relationship Id="rId12" Type="http://schemas.openxmlformats.org/officeDocument/2006/relationships/image" Target="../media/image214.jpeg"/><Relationship Id="rId17" Type="http://schemas.openxmlformats.org/officeDocument/2006/relationships/image" Target="../media/image219.png"/><Relationship Id="rId25" Type="http://schemas.openxmlformats.org/officeDocument/2006/relationships/image" Target="../media/image227.png"/><Relationship Id="rId33" Type="http://schemas.openxmlformats.org/officeDocument/2006/relationships/image" Target="../media/image235.png"/><Relationship Id="rId38" Type="http://schemas.openxmlformats.org/officeDocument/2006/relationships/image" Target="../media/image240.jpeg"/><Relationship Id="rId46" Type="http://schemas.openxmlformats.org/officeDocument/2006/relationships/image" Target="../media/image248.png"/><Relationship Id="rId59" Type="http://schemas.openxmlformats.org/officeDocument/2006/relationships/image" Target="../media/image261.png"/><Relationship Id="rId67" Type="http://schemas.openxmlformats.org/officeDocument/2006/relationships/image" Target="../media/image269.png"/><Relationship Id="rId20" Type="http://schemas.openxmlformats.org/officeDocument/2006/relationships/image" Target="../media/image222.jpeg"/><Relationship Id="rId41" Type="http://schemas.openxmlformats.org/officeDocument/2006/relationships/image" Target="../media/image243.png"/><Relationship Id="rId54" Type="http://schemas.openxmlformats.org/officeDocument/2006/relationships/image" Target="../media/image256.png"/><Relationship Id="rId62" Type="http://schemas.openxmlformats.org/officeDocument/2006/relationships/image" Target="../media/image264.jpeg"/><Relationship Id="rId70" Type="http://schemas.openxmlformats.org/officeDocument/2006/relationships/image" Target="../media/image272.jpeg"/><Relationship Id="rId75" Type="http://schemas.openxmlformats.org/officeDocument/2006/relationships/image" Target="../media/image277.png"/><Relationship Id="rId1" Type="http://schemas.openxmlformats.org/officeDocument/2006/relationships/slideLayout" Target="../slideLayouts/slideLayout12.xml"/><Relationship Id="rId6" Type="http://schemas.openxmlformats.org/officeDocument/2006/relationships/image" Target="../media/image208.jpeg"/><Relationship Id="rId15" Type="http://schemas.openxmlformats.org/officeDocument/2006/relationships/image" Target="../media/image217.png"/><Relationship Id="rId23" Type="http://schemas.openxmlformats.org/officeDocument/2006/relationships/image" Target="../media/image225.png"/><Relationship Id="rId28" Type="http://schemas.openxmlformats.org/officeDocument/2006/relationships/image" Target="../media/image230.jpeg"/><Relationship Id="rId36" Type="http://schemas.openxmlformats.org/officeDocument/2006/relationships/image" Target="../media/image238.png"/><Relationship Id="rId49" Type="http://schemas.openxmlformats.org/officeDocument/2006/relationships/image" Target="../media/image251.png"/><Relationship Id="rId57" Type="http://schemas.openxmlformats.org/officeDocument/2006/relationships/image" Target="../media/image259.png"/><Relationship Id="rId10" Type="http://schemas.openxmlformats.org/officeDocument/2006/relationships/image" Target="../media/image212.jpeg"/><Relationship Id="rId31" Type="http://schemas.openxmlformats.org/officeDocument/2006/relationships/image" Target="../media/image233.png"/><Relationship Id="rId44" Type="http://schemas.openxmlformats.org/officeDocument/2006/relationships/image" Target="../media/image246.tiff"/><Relationship Id="rId52" Type="http://schemas.openxmlformats.org/officeDocument/2006/relationships/image" Target="../media/image254.jpeg"/><Relationship Id="rId60" Type="http://schemas.openxmlformats.org/officeDocument/2006/relationships/image" Target="../media/image262.jpeg"/><Relationship Id="rId65" Type="http://schemas.openxmlformats.org/officeDocument/2006/relationships/image" Target="../media/image267.png"/><Relationship Id="rId73" Type="http://schemas.openxmlformats.org/officeDocument/2006/relationships/image" Target="../media/image275.png"/><Relationship Id="rId78" Type="http://schemas.openxmlformats.org/officeDocument/2006/relationships/image" Target="../media/image280.jpeg"/><Relationship Id="rId4" Type="http://schemas.openxmlformats.org/officeDocument/2006/relationships/image" Target="../media/image206.jpeg"/><Relationship Id="rId9" Type="http://schemas.openxmlformats.org/officeDocument/2006/relationships/image" Target="../media/image211.png"/><Relationship Id="rId13" Type="http://schemas.openxmlformats.org/officeDocument/2006/relationships/image" Target="../media/image215.png"/><Relationship Id="rId18" Type="http://schemas.openxmlformats.org/officeDocument/2006/relationships/image" Target="../media/image220.jpeg"/><Relationship Id="rId39" Type="http://schemas.openxmlformats.org/officeDocument/2006/relationships/image" Target="../media/image241.png"/><Relationship Id="rId34" Type="http://schemas.openxmlformats.org/officeDocument/2006/relationships/image" Target="../media/image236.png"/><Relationship Id="rId50" Type="http://schemas.openxmlformats.org/officeDocument/2006/relationships/image" Target="../media/image252.png"/><Relationship Id="rId55" Type="http://schemas.openxmlformats.org/officeDocument/2006/relationships/image" Target="../media/image257.png"/><Relationship Id="rId76" Type="http://schemas.openxmlformats.org/officeDocument/2006/relationships/image" Target="../media/image278.jpeg"/><Relationship Id="rId7" Type="http://schemas.openxmlformats.org/officeDocument/2006/relationships/image" Target="../media/image209.png"/><Relationship Id="rId71" Type="http://schemas.openxmlformats.org/officeDocument/2006/relationships/image" Target="../media/image273.png"/><Relationship Id="rId2" Type="http://schemas.openxmlformats.org/officeDocument/2006/relationships/image" Target="../media/image204.jpeg"/><Relationship Id="rId29" Type="http://schemas.openxmlformats.org/officeDocument/2006/relationships/image" Target="../media/image231.png"/></Relationships>
</file>

<file path=ppt/slides/_rels/slide57.xml.rels><?xml version="1.0" encoding="UTF-8" standalone="yes"?>
<Relationships xmlns="http://schemas.openxmlformats.org/package/2006/relationships"><Relationship Id="rId3" Type="http://schemas.microsoft.com/office/2017/06/relationships/model3d" Target="../media/model3d1.glb"/><Relationship Id="rId2" Type="http://schemas.openxmlformats.org/officeDocument/2006/relationships/image" Target="../media/image282.jpeg"/><Relationship Id="rId1" Type="http://schemas.openxmlformats.org/officeDocument/2006/relationships/slideLayout" Target="../slideLayouts/slideLayout2.xml"/><Relationship Id="rId6" Type="http://schemas.openxmlformats.org/officeDocument/2006/relationships/image" Target="../media/image285.emf"/><Relationship Id="rId5" Type="http://schemas.openxmlformats.org/officeDocument/2006/relationships/image" Target="../media/image284.tiff"/><Relationship Id="rId4" Type="http://schemas.openxmlformats.org/officeDocument/2006/relationships/image" Target="../media/image283.png"/></Relationships>
</file>

<file path=ppt/slides/_rels/slide58.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287.jpeg"/><Relationship Id="rId4" Type="http://schemas.openxmlformats.org/officeDocument/2006/relationships/image" Target="../media/image286.jpeg"/></Relationships>
</file>

<file path=ppt/slides/_rels/slide59.xml.rels><?xml version="1.0" encoding="UTF-8" standalone="yes"?>
<Relationships xmlns="http://schemas.openxmlformats.org/package/2006/relationships"><Relationship Id="rId3" Type="http://schemas.openxmlformats.org/officeDocument/2006/relationships/image" Target="../media/image289.png"/><Relationship Id="rId7" Type="http://schemas.openxmlformats.org/officeDocument/2006/relationships/image" Target="../media/image292.emf"/><Relationship Id="rId2" Type="http://schemas.openxmlformats.org/officeDocument/2006/relationships/image" Target="../media/image288.emf"/><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291.png"/><Relationship Id="rId4" Type="http://schemas.openxmlformats.org/officeDocument/2006/relationships/image" Target="../media/image290.png"/></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94.png"/><Relationship Id="rId2" Type="http://schemas.openxmlformats.org/officeDocument/2006/relationships/image" Target="../media/image293.emf"/><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4.jpeg"/><Relationship Id="rId2" Type="http://schemas.openxmlformats.org/officeDocument/2006/relationships/image" Target="../media/image810.png"/><Relationship Id="rId1" Type="http://schemas.openxmlformats.org/officeDocument/2006/relationships/slideLayout" Target="../slideLayouts/slideLayout2.xml"/><Relationship Id="rId6" Type="http://schemas.openxmlformats.org/officeDocument/2006/relationships/image" Target="../media/image295.jpeg"/><Relationship Id="rId5" Type="http://schemas.openxmlformats.org/officeDocument/2006/relationships/image" Target="../media/image52.png"/><Relationship Id="rId4" Type="http://schemas.openxmlformats.org/officeDocument/2006/relationships/image" Target="../media/image51.png"/></Relationships>
</file>

<file path=ppt/slides/_rels/slide62.xml.rels><?xml version="1.0" encoding="UTF-8" standalone="yes"?>
<Relationships xmlns="http://schemas.openxmlformats.org/package/2006/relationships"><Relationship Id="rId3" Type="http://schemas.openxmlformats.org/officeDocument/2006/relationships/image" Target="../media/image297.png"/><Relationship Id="rId2" Type="http://schemas.openxmlformats.org/officeDocument/2006/relationships/image" Target="../media/image296.jpeg"/><Relationship Id="rId1" Type="http://schemas.openxmlformats.org/officeDocument/2006/relationships/slideLayout" Target="../slideLayouts/slideLayout6.xml"/><Relationship Id="rId5" Type="http://schemas.openxmlformats.org/officeDocument/2006/relationships/image" Target="../media/image299.jpeg"/><Relationship Id="rId4" Type="http://schemas.openxmlformats.org/officeDocument/2006/relationships/image" Target="../media/image29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30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301.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90.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68.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80.png"/><Relationship Id="rId1" Type="http://schemas.openxmlformats.org/officeDocument/2006/relationships/slideLayout" Target="../slideLayouts/slideLayout6.xml"/><Relationship Id="rId4" Type="http://schemas.openxmlformats.org/officeDocument/2006/relationships/image" Target="../media/image179.png"/></Relationships>
</file>

<file path=ppt/slides/_rels/slide69.xml.rels><?xml version="1.0" encoding="UTF-8" standalone="yes"?>
<Relationships xmlns="http://schemas.openxmlformats.org/package/2006/relationships"><Relationship Id="rId2" Type="http://schemas.openxmlformats.org/officeDocument/2006/relationships/image" Target="../media/image30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7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2.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71.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image" Target="../media/image291.png"/><Relationship Id="rId1" Type="http://schemas.openxmlformats.org/officeDocument/2006/relationships/slideLayout" Target="../slideLayouts/slideLayout2.xml"/><Relationship Id="rId5" Type="http://schemas.openxmlformats.org/officeDocument/2006/relationships/image" Target="../media/image304.jpeg"/><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image" Target="../media/image305.gif"/><Relationship Id="rId1" Type="http://schemas.openxmlformats.org/officeDocument/2006/relationships/slideLayout" Target="../slideLayouts/slideLayout2.xml"/><Relationship Id="rId4" Type="http://schemas.openxmlformats.org/officeDocument/2006/relationships/image" Target="../media/image307.jpeg"/></Relationships>
</file>

<file path=ppt/slides/_rels/slide7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08.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2" Type="http://schemas.openxmlformats.org/officeDocument/2006/relationships/image" Target="../media/image309.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311.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13.emf"/><Relationship Id="rId2" Type="http://schemas.openxmlformats.org/officeDocument/2006/relationships/image" Target="../media/image312.jpeg"/><Relationship Id="rId1" Type="http://schemas.openxmlformats.org/officeDocument/2006/relationships/slideLayout" Target="../slideLayouts/slideLayout2.xml"/><Relationship Id="rId4" Type="http://schemas.openxmlformats.org/officeDocument/2006/relationships/image" Target="../media/image314.png"/></Relationships>
</file>

<file path=ppt/slides/_rels/slide79.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image" Target="../media/image180.png"/><Relationship Id="rId1" Type="http://schemas.openxmlformats.org/officeDocument/2006/relationships/slideLayout" Target="../slideLayouts/slideLayout6.xml"/><Relationship Id="rId4" Type="http://schemas.openxmlformats.org/officeDocument/2006/relationships/image" Target="../media/image179.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image" Target="../media/image13.pn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B8A0884B-83B1-49F6-4074-D4018F08EC89}"/>
              </a:ext>
            </a:extLst>
          </p:cNvPr>
          <p:cNvPicPr>
            <a:picLocks noChangeAspect="1"/>
          </p:cNvPicPr>
          <p:nvPr/>
        </p:nvPicPr>
        <p:blipFill rotWithShape="1">
          <a:blip r:embed="rId2" cstate="email">
            <a:alphaModFix amt="35000"/>
            <a:extLst>
              <a:ext uri="{28A0092B-C50C-407E-A947-70E740481C1C}">
                <a14:useLocalDpi xmlns:a14="http://schemas.microsoft.com/office/drawing/2010/main"/>
              </a:ext>
            </a:extLst>
          </a:blip>
          <a:srcRect l="-1233"/>
          <a:stretch/>
        </p:blipFill>
        <p:spPr>
          <a:xfrm>
            <a:off x="1644869" y="75263"/>
            <a:ext cx="8417815" cy="6707474"/>
          </a:xfrm>
          <a:prstGeom prst="rect">
            <a:avLst/>
          </a:prstGeom>
          <a:effectLst>
            <a:softEdge rad="0"/>
          </a:effectLst>
        </p:spPr>
      </p:pic>
      <p:sp>
        <p:nvSpPr>
          <p:cNvPr id="2" name="タイトル 1">
            <a:extLst>
              <a:ext uri="{FF2B5EF4-FFF2-40B4-BE49-F238E27FC236}">
                <a16:creationId xmlns:a16="http://schemas.microsoft.com/office/drawing/2014/main" id="{6543A1D6-2900-238D-21A3-78868548A325}"/>
              </a:ext>
            </a:extLst>
          </p:cNvPr>
          <p:cNvSpPr>
            <a:spLocks noGrp="1"/>
          </p:cNvSpPr>
          <p:nvPr>
            <p:ph type="ctrTitle"/>
          </p:nvPr>
        </p:nvSpPr>
        <p:spPr>
          <a:xfrm>
            <a:off x="1072055" y="1122363"/>
            <a:ext cx="9595945" cy="2387600"/>
          </a:xfrm>
        </p:spPr>
        <p:txBody>
          <a:bodyPr>
            <a:normAutofit fontScale="90000"/>
          </a:bodyPr>
          <a:lstStyle/>
          <a:p>
            <a:r>
              <a:rPr lang="en" altLang="ja-JP" b="1" dirty="0"/>
              <a:t>RHIC</a:t>
            </a:r>
            <a:r>
              <a:rPr lang="ja-JP" altLang="en-US" b="1"/>
              <a:t>における次世代ジェット検出器</a:t>
            </a:r>
            <a:r>
              <a:rPr lang="en" altLang="ja-JP" b="1" dirty="0" err="1"/>
              <a:t>sPHENIX</a:t>
            </a:r>
            <a:r>
              <a:rPr lang="ja-JP" altLang="en-US" b="1"/>
              <a:t>が展く</a:t>
            </a:r>
            <a:br>
              <a:rPr lang="en-US" altLang="ja-JP" b="1" dirty="0"/>
            </a:br>
            <a:r>
              <a:rPr lang="ja-JP" altLang="en-US" b="1"/>
              <a:t>物理と現状</a:t>
            </a:r>
            <a:endParaRPr kumimoji="1" lang="ja-JP" altLang="en-US" b="1"/>
          </a:p>
        </p:txBody>
      </p:sp>
      <p:sp>
        <p:nvSpPr>
          <p:cNvPr id="3" name="字幕 2">
            <a:extLst>
              <a:ext uri="{FF2B5EF4-FFF2-40B4-BE49-F238E27FC236}">
                <a16:creationId xmlns:a16="http://schemas.microsoft.com/office/drawing/2014/main" id="{8C66F12C-95C0-1517-78C8-654D8458CA86}"/>
              </a:ext>
            </a:extLst>
          </p:cNvPr>
          <p:cNvSpPr>
            <a:spLocks noGrp="1"/>
          </p:cNvSpPr>
          <p:nvPr>
            <p:ph type="subTitle" idx="1"/>
          </p:nvPr>
        </p:nvSpPr>
        <p:spPr>
          <a:xfrm>
            <a:off x="1524000" y="4079875"/>
            <a:ext cx="9144000" cy="1655762"/>
          </a:xfrm>
        </p:spPr>
        <p:txBody>
          <a:bodyPr/>
          <a:lstStyle/>
          <a:p>
            <a:r>
              <a:rPr kumimoji="1" lang="ja-JP" altLang="en-US" b="1"/>
              <a:t>理研仁科センター</a:t>
            </a:r>
            <a:endParaRPr kumimoji="1" lang="en-US" altLang="ja-JP" b="1" dirty="0"/>
          </a:p>
          <a:p>
            <a:r>
              <a:rPr lang="ja-JP" altLang="en-US" b="1"/>
              <a:t>中川格</a:t>
            </a:r>
            <a:endParaRPr kumimoji="1" lang="ja-JP" altLang="en-US" b="1"/>
          </a:p>
        </p:txBody>
      </p:sp>
      <p:pic>
        <p:nvPicPr>
          <p:cNvPr id="4" name="object 111">
            <a:extLst>
              <a:ext uri="{FF2B5EF4-FFF2-40B4-BE49-F238E27FC236}">
                <a16:creationId xmlns:a16="http://schemas.microsoft.com/office/drawing/2014/main" id="{98E5B81C-EFD7-7C64-84CA-1F6A1CECD9F6}"/>
              </a:ext>
            </a:extLst>
          </p:cNvPr>
          <p:cNvPicPr/>
          <p:nvPr/>
        </p:nvPicPr>
        <p:blipFill>
          <a:blip r:embed="rId3" cstate="email">
            <a:extLst>
              <a:ext uri="{28A0092B-C50C-407E-A947-70E740481C1C}">
                <a14:useLocalDpi xmlns:a14="http://schemas.microsoft.com/office/drawing/2010/main"/>
              </a:ext>
            </a:extLst>
          </a:blip>
          <a:stretch>
            <a:fillRect/>
          </a:stretch>
        </p:blipFill>
        <p:spPr>
          <a:xfrm>
            <a:off x="192907" y="112730"/>
            <a:ext cx="1204722" cy="710946"/>
          </a:xfrm>
          <a:prstGeom prst="rect">
            <a:avLst/>
          </a:prstGeom>
        </p:spPr>
      </p:pic>
      <p:pic>
        <p:nvPicPr>
          <p:cNvPr id="1028" name="Picture 4" descr="Riken – Apical Scientific">
            <a:extLst>
              <a:ext uri="{FF2B5EF4-FFF2-40B4-BE49-F238E27FC236}">
                <a16:creationId xmlns:a16="http://schemas.microsoft.com/office/drawing/2014/main" id="{A1252887-AD16-3A56-4332-DACE701D37CC}"/>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0915240" y="912461"/>
            <a:ext cx="1279415" cy="93580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NL Facility Report and Acquisition">
            <a:extLst>
              <a:ext uri="{FF2B5EF4-FFF2-40B4-BE49-F238E27FC236}">
                <a16:creationId xmlns:a16="http://schemas.microsoft.com/office/drawing/2014/main" id="{998B566F-96B8-55E8-047D-1BA142AC3CE5}"/>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884663" y="8878"/>
            <a:ext cx="2307337" cy="73706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RNC">
            <a:extLst>
              <a:ext uri="{FF2B5EF4-FFF2-40B4-BE49-F238E27FC236}">
                <a16:creationId xmlns:a16="http://schemas.microsoft.com/office/drawing/2014/main" id="{EAB8C264-B8B0-4404-EAE8-AAFADB2F7645}"/>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1501751" y="2014779"/>
            <a:ext cx="609600" cy="635000"/>
          </a:xfrm>
          <a:prstGeom prst="rect">
            <a:avLst/>
          </a:prstGeom>
          <a:noFill/>
          <a:extLst>
            <a:ext uri="{909E8E84-426E-40DD-AFC4-6F175D3DCCD1}">
              <a14:hiddenFill xmlns:a14="http://schemas.microsoft.com/office/drawing/2010/main">
                <a:solidFill>
                  <a:srgbClr val="FFFFFF"/>
                </a:solidFill>
              </a14:hiddenFill>
            </a:ext>
          </a:extLst>
        </p:spPr>
      </p:pic>
      <p:sp>
        <p:nvSpPr>
          <p:cNvPr id="6" name="スライド番号プレースホルダー 5">
            <a:extLst>
              <a:ext uri="{FF2B5EF4-FFF2-40B4-BE49-F238E27FC236}">
                <a16:creationId xmlns:a16="http://schemas.microsoft.com/office/drawing/2014/main" id="{202C5CAF-CEFE-DD80-CBB9-A46AC6ED19A9}"/>
              </a:ext>
            </a:extLst>
          </p:cNvPr>
          <p:cNvSpPr>
            <a:spLocks noGrp="1"/>
          </p:cNvSpPr>
          <p:nvPr>
            <p:ph type="sldNum" sz="quarter" idx="12"/>
          </p:nvPr>
        </p:nvSpPr>
        <p:spPr/>
        <p:txBody>
          <a:bodyPr/>
          <a:lstStyle/>
          <a:p>
            <a:fld id="{6F879AC0-A27E-6341-93B8-C10FDC4A61EB}" type="slidenum">
              <a:rPr kumimoji="1" lang="ja-JP" altLang="en-US" smtClean="0"/>
              <a:t>1</a:t>
            </a:fld>
            <a:endParaRPr kumimoji="1" lang="ja-JP" altLang="en-US"/>
          </a:p>
        </p:txBody>
      </p:sp>
      <p:sp>
        <p:nvSpPr>
          <p:cNvPr id="7" name="フッター プレースホルダー 6">
            <a:extLst>
              <a:ext uri="{FF2B5EF4-FFF2-40B4-BE49-F238E27FC236}">
                <a16:creationId xmlns:a16="http://schemas.microsoft.com/office/drawing/2014/main" id="{A118434F-6D90-E8B8-2E44-309347248AC2}"/>
              </a:ext>
            </a:extLst>
          </p:cNvPr>
          <p:cNvSpPr>
            <a:spLocks noGrp="1"/>
          </p:cNvSpPr>
          <p:nvPr>
            <p:ph type="ftr" sz="quarter" idx="11"/>
          </p:nvPr>
        </p:nvSpPr>
        <p:spPr/>
        <p:txBody>
          <a:bodyPr/>
          <a:lstStyle/>
          <a:p>
            <a:r>
              <a:rPr kumimoji="1" lang="en" altLang="ja-JP" dirty="0">
                <a:solidFill>
                  <a:schemeClr val="tx1"/>
                </a:solidFill>
              </a:rPr>
              <a:t>ISMD 2023</a:t>
            </a:r>
            <a:endParaRPr kumimoji="1" lang="ja-JP" altLang="en-US">
              <a:solidFill>
                <a:schemeClr val="tx1"/>
              </a:solidFill>
            </a:endParaRPr>
          </a:p>
        </p:txBody>
      </p:sp>
      <p:sp>
        <p:nvSpPr>
          <p:cNvPr id="8" name="日付プレースホルダー 7">
            <a:extLst>
              <a:ext uri="{FF2B5EF4-FFF2-40B4-BE49-F238E27FC236}">
                <a16:creationId xmlns:a16="http://schemas.microsoft.com/office/drawing/2014/main" id="{8CDA429F-C87B-C1A7-B87F-3B08ACAAA9BE}"/>
              </a:ext>
            </a:extLst>
          </p:cNvPr>
          <p:cNvSpPr>
            <a:spLocks noGrp="1"/>
          </p:cNvSpPr>
          <p:nvPr>
            <p:ph type="dt" sz="half" idx="10"/>
          </p:nvPr>
        </p:nvSpPr>
        <p:spPr/>
        <p:txBody>
          <a:bodyPr/>
          <a:lstStyle/>
          <a:p>
            <a:r>
              <a:rPr kumimoji="1" lang="en-US" altLang="ja-JP" dirty="0"/>
              <a:t>2023/10/3</a:t>
            </a:r>
            <a:endParaRPr kumimoji="1" lang="ja-JP" altLang="en-US"/>
          </a:p>
        </p:txBody>
      </p:sp>
    </p:spTree>
    <p:extLst>
      <p:ext uri="{BB962C8B-B14F-4D97-AF65-F5344CB8AC3E}">
        <p14:creationId xmlns:p14="http://schemas.microsoft.com/office/powerpoint/2010/main" val="464619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1B5660-647E-411B-2875-3D8C4F6BC392}"/>
              </a:ext>
            </a:extLst>
          </p:cNvPr>
          <p:cNvSpPr>
            <a:spLocks noGrp="1"/>
          </p:cNvSpPr>
          <p:nvPr>
            <p:ph type="title"/>
          </p:nvPr>
        </p:nvSpPr>
        <p:spPr>
          <a:xfrm>
            <a:off x="1397629" y="39498"/>
            <a:ext cx="10003606" cy="1325563"/>
          </a:xfrm>
        </p:spPr>
        <p:txBody>
          <a:bodyPr/>
          <a:lstStyle/>
          <a:p>
            <a:r>
              <a:rPr kumimoji="1" lang="en-US" altLang="ja-JP" b="1" dirty="0"/>
              <a:t>Cold-QCD: </a:t>
            </a:r>
            <a:r>
              <a:rPr kumimoji="1" lang="ja-JP" altLang="en-US" b="1"/>
              <a:t>陽子スピンのパズル（謎）</a:t>
            </a:r>
          </a:p>
        </p:txBody>
      </p:sp>
      <p:sp>
        <p:nvSpPr>
          <p:cNvPr id="4" name="スライド番号プレースホルダー 3">
            <a:extLst>
              <a:ext uri="{FF2B5EF4-FFF2-40B4-BE49-F238E27FC236}">
                <a16:creationId xmlns:a16="http://schemas.microsoft.com/office/drawing/2014/main" id="{F9BCC42A-ED7A-A227-201E-253C43EC8048}"/>
              </a:ext>
            </a:extLst>
          </p:cNvPr>
          <p:cNvSpPr>
            <a:spLocks noGrp="1"/>
          </p:cNvSpPr>
          <p:nvPr>
            <p:ph type="sldNum" sz="quarter" idx="12"/>
          </p:nvPr>
        </p:nvSpPr>
        <p:spPr/>
        <p:txBody>
          <a:bodyPr/>
          <a:lstStyle/>
          <a:p>
            <a:fld id="{6F879AC0-A27E-6341-93B8-C10FDC4A61EB}" type="slidenum">
              <a:rPr kumimoji="1" lang="ja-JP" altLang="en-US" smtClean="0"/>
              <a:t>10</a:t>
            </a:fld>
            <a:endParaRPr kumimoji="1" lang="ja-JP" altLang="en-US"/>
          </a:p>
        </p:txBody>
      </p:sp>
      <p:pic>
        <p:nvPicPr>
          <p:cNvPr id="6" name="object 111">
            <a:extLst>
              <a:ext uri="{FF2B5EF4-FFF2-40B4-BE49-F238E27FC236}">
                <a16:creationId xmlns:a16="http://schemas.microsoft.com/office/drawing/2014/main" id="{7184E0CD-E041-E20E-8AB2-1306F9E7D5D5}"/>
              </a:ext>
            </a:extLst>
          </p:cNvPr>
          <p:cNvPicPr/>
          <p:nvPr/>
        </p:nvPicPr>
        <p:blipFill>
          <a:blip r:embed="rId2" cstate="email">
            <a:extLst>
              <a:ext uri="{28A0092B-C50C-407E-A947-70E740481C1C}">
                <a14:useLocalDpi xmlns:a14="http://schemas.microsoft.com/office/drawing/2010/main"/>
              </a:ext>
            </a:extLst>
          </a:blip>
          <a:stretch>
            <a:fillRect/>
          </a:stretch>
        </p:blipFill>
        <p:spPr>
          <a:xfrm>
            <a:off x="192907" y="112730"/>
            <a:ext cx="1204722" cy="710946"/>
          </a:xfrm>
          <a:prstGeom prst="rect">
            <a:avLst/>
          </a:prstGeom>
        </p:spPr>
      </p:pic>
      <p:pic>
        <p:nvPicPr>
          <p:cNvPr id="8" name="図 7" descr="黒い背景に白い文字がある&#10;&#10;中程度の精度で自動的に生成された説明">
            <a:extLst>
              <a:ext uri="{FF2B5EF4-FFF2-40B4-BE49-F238E27FC236}">
                <a16:creationId xmlns:a16="http://schemas.microsoft.com/office/drawing/2014/main" id="{C188B79A-A581-3875-EFAA-10B25761F08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7663758">
            <a:off x="3449296" y="1871156"/>
            <a:ext cx="3583459" cy="2170749"/>
          </a:xfrm>
          <a:prstGeom prst="rect">
            <a:avLst/>
          </a:prstGeom>
        </p:spPr>
      </p:pic>
      <p:pic>
        <p:nvPicPr>
          <p:cNvPr id="9" name="図 8" descr="アイコン&#10;&#10;自動的に生成された説明">
            <a:extLst>
              <a:ext uri="{FF2B5EF4-FFF2-40B4-BE49-F238E27FC236}">
                <a16:creationId xmlns:a16="http://schemas.microsoft.com/office/drawing/2014/main" id="{565DAE1B-5BA1-CC69-5E6B-D0F4D4A9CD2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45547" y="1263266"/>
            <a:ext cx="1323471" cy="1693264"/>
          </a:xfrm>
          <a:prstGeom prst="rect">
            <a:avLst/>
          </a:prstGeom>
        </p:spPr>
      </p:pic>
      <p:sp>
        <p:nvSpPr>
          <p:cNvPr id="10" name="正方形/長方形 9">
            <a:extLst>
              <a:ext uri="{FF2B5EF4-FFF2-40B4-BE49-F238E27FC236}">
                <a16:creationId xmlns:a16="http://schemas.microsoft.com/office/drawing/2014/main" id="{79812071-811F-D003-4D9D-29D0E18EB527}"/>
              </a:ext>
            </a:extLst>
          </p:cNvPr>
          <p:cNvSpPr/>
          <p:nvPr/>
        </p:nvSpPr>
        <p:spPr>
          <a:xfrm>
            <a:off x="4140389" y="4209419"/>
            <a:ext cx="614788" cy="740545"/>
          </a:xfrm>
          <a:prstGeom prst="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ja-JP" altLang="en-US"/>
          </a:p>
        </p:txBody>
      </p:sp>
      <p:sp>
        <p:nvSpPr>
          <p:cNvPr id="11" name="正方形/長方形 10">
            <a:extLst>
              <a:ext uri="{FF2B5EF4-FFF2-40B4-BE49-F238E27FC236}">
                <a16:creationId xmlns:a16="http://schemas.microsoft.com/office/drawing/2014/main" id="{52EF12DA-096D-EFFE-41B8-F5FDC2F33BB3}"/>
              </a:ext>
            </a:extLst>
          </p:cNvPr>
          <p:cNvSpPr/>
          <p:nvPr/>
        </p:nvSpPr>
        <p:spPr>
          <a:xfrm>
            <a:off x="1860008" y="4188773"/>
            <a:ext cx="753569" cy="795535"/>
          </a:xfrm>
          <a:prstGeom prst="rect">
            <a:avLst/>
          </a:prstGeom>
          <a:solidFill>
            <a:schemeClr val="accent6">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latin typeface="Comic Sans MS"/>
              <a:cs typeface="Comic Sans MS"/>
            </a:endParaRPr>
          </a:p>
        </p:txBody>
      </p:sp>
      <p:sp>
        <p:nvSpPr>
          <p:cNvPr id="12" name="正方形/長方形 11">
            <a:extLst>
              <a:ext uri="{FF2B5EF4-FFF2-40B4-BE49-F238E27FC236}">
                <a16:creationId xmlns:a16="http://schemas.microsoft.com/office/drawing/2014/main" id="{239AA284-5B2A-6A15-1717-CD0FC989CEF5}"/>
              </a:ext>
            </a:extLst>
          </p:cNvPr>
          <p:cNvSpPr/>
          <p:nvPr/>
        </p:nvSpPr>
        <p:spPr>
          <a:xfrm>
            <a:off x="2942856" y="4188773"/>
            <a:ext cx="753569" cy="795535"/>
          </a:xfrm>
          <a:prstGeom prst="rect">
            <a:avLst/>
          </a:prstGeom>
          <a:solidFill>
            <a:schemeClr val="tx2">
              <a:lumMod val="20000"/>
              <a:lumOff val="80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ja-JP" altLang="en-US">
              <a:latin typeface="Comic Sans MS"/>
              <a:cs typeface="Comic Sans MS"/>
            </a:endParaRPr>
          </a:p>
        </p:txBody>
      </p:sp>
      <p:graphicFrame>
        <p:nvGraphicFramePr>
          <p:cNvPr id="13" name="Object 17">
            <a:extLst>
              <a:ext uri="{FF2B5EF4-FFF2-40B4-BE49-F238E27FC236}">
                <a16:creationId xmlns:a16="http://schemas.microsoft.com/office/drawing/2014/main" id="{0B2DEAFD-E4AB-B76C-B77F-1CD75650041F}"/>
              </a:ext>
            </a:extLst>
          </p:cNvPr>
          <p:cNvGraphicFramePr>
            <a:graphicFrameLocks noChangeAspect="1"/>
          </p:cNvGraphicFramePr>
          <p:nvPr>
            <p:extLst>
              <p:ext uri="{D42A27DB-BD31-4B8C-83A1-F6EECF244321}">
                <p14:modId xmlns:p14="http://schemas.microsoft.com/office/powerpoint/2010/main" val="1260123765"/>
              </p:ext>
            </p:extLst>
          </p:nvPr>
        </p:nvGraphicFramePr>
        <p:xfrm>
          <a:off x="326873" y="3957253"/>
          <a:ext cx="4493141" cy="1343865"/>
        </p:xfrm>
        <a:graphic>
          <a:graphicData uri="http://schemas.openxmlformats.org/presentationml/2006/ole">
            <mc:AlternateContent xmlns:mc="http://schemas.openxmlformats.org/markup-compatibility/2006">
              <mc:Choice xmlns:v="urn:schemas-microsoft-com:vml" Requires="v">
                <p:oleObj name="数式" r:id="rId5" imgW="1244600" imgH="393700" progId="Equation.3">
                  <p:embed/>
                </p:oleObj>
              </mc:Choice>
              <mc:Fallback>
                <p:oleObj name="数式" r:id="rId5" imgW="1244600" imgH="393700" progId="Equation.3">
                  <p:embed/>
                  <p:pic>
                    <p:nvPicPr>
                      <p:cNvPr id="13" name="Object 17">
                        <a:extLst>
                          <a:ext uri="{FF2B5EF4-FFF2-40B4-BE49-F238E27FC236}">
                            <a16:creationId xmlns:a16="http://schemas.microsoft.com/office/drawing/2014/main" id="{0B2DEAFD-E4AB-B76C-B77F-1CD75650041F}"/>
                          </a:ext>
                        </a:extLst>
                      </p:cNvPr>
                      <p:cNvPicPr>
                        <a:picLocks noChangeAspect="1" noChangeArrowheads="1"/>
                      </p:cNvPicPr>
                      <p:nvPr/>
                    </p:nvPicPr>
                    <p:blipFill>
                      <a:blip r:embed="rId6"/>
                      <a:srcRect/>
                      <a:stretch>
                        <a:fillRect/>
                      </a:stretch>
                    </p:blipFill>
                    <p:spPr bwMode="auto">
                      <a:xfrm>
                        <a:off x="326873" y="3957253"/>
                        <a:ext cx="4493141" cy="1343865"/>
                      </a:xfrm>
                      <a:prstGeom prst="rect">
                        <a:avLst/>
                      </a:prstGeom>
                      <a:noFill/>
                    </p:spPr>
                  </p:pic>
                </p:oleObj>
              </mc:Fallback>
            </mc:AlternateContent>
          </a:graphicData>
        </a:graphic>
      </p:graphicFrame>
      <p:sp>
        <p:nvSpPr>
          <p:cNvPr id="14" name="テキスト ボックス 13">
            <a:extLst>
              <a:ext uri="{FF2B5EF4-FFF2-40B4-BE49-F238E27FC236}">
                <a16:creationId xmlns:a16="http://schemas.microsoft.com/office/drawing/2014/main" id="{795E425F-1EA9-C3BA-8B27-6B3A65424DCA}"/>
              </a:ext>
            </a:extLst>
          </p:cNvPr>
          <p:cNvSpPr txBox="1"/>
          <p:nvPr/>
        </p:nvSpPr>
        <p:spPr>
          <a:xfrm>
            <a:off x="1479629" y="5514664"/>
            <a:ext cx="1296348" cy="584776"/>
          </a:xfrm>
          <a:prstGeom prst="rect">
            <a:avLst/>
          </a:prstGeom>
          <a:noFill/>
        </p:spPr>
        <p:txBody>
          <a:bodyPr wrap="none" rtlCol="0">
            <a:spAutoFit/>
          </a:bodyPr>
          <a:lstStyle/>
          <a:p>
            <a:r>
              <a:rPr lang="ja-JP" altLang="ja-JP" sz="3200" dirty="0">
                <a:latin typeface="Osaka"/>
                <a:ea typeface="Osaka"/>
                <a:cs typeface="Osaka"/>
              </a:rPr>
              <a:t>~</a:t>
            </a:r>
            <a:r>
              <a:rPr lang="en-US" altLang="ja-JP" sz="3200" dirty="0">
                <a:latin typeface="Comic Sans MS"/>
                <a:cs typeface="Comic Sans MS"/>
              </a:rPr>
              <a:t>25%</a:t>
            </a:r>
            <a:endParaRPr lang="ja-JP" altLang="en-US" sz="3200" dirty="0">
              <a:latin typeface="Comic Sans MS"/>
              <a:cs typeface="Comic Sans MS"/>
            </a:endParaRPr>
          </a:p>
        </p:txBody>
      </p:sp>
      <p:sp>
        <p:nvSpPr>
          <p:cNvPr id="15" name="テキスト ボックス 14">
            <a:extLst>
              <a:ext uri="{FF2B5EF4-FFF2-40B4-BE49-F238E27FC236}">
                <a16:creationId xmlns:a16="http://schemas.microsoft.com/office/drawing/2014/main" id="{59BDCD2E-49D8-C1EF-09BE-FDD31B344030}"/>
              </a:ext>
            </a:extLst>
          </p:cNvPr>
          <p:cNvSpPr txBox="1"/>
          <p:nvPr/>
        </p:nvSpPr>
        <p:spPr>
          <a:xfrm>
            <a:off x="4151591" y="5500709"/>
            <a:ext cx="668422" cy="646331"/>
          </a:xfrm>
          <a:prstGeom prst="rect">
            <a:avLst/>
          </a:prstGeom>
          <a:noFill/>
        </p:spPr>
        <p:txBody>
          <a:bodyPr wrap="none" rtlCol="0">
            <a:spAutoFit/>
          </a:bodyPr>
          <a:lstStyle/>
          <a:p>
            <a:r>
              <a:rPr lang="en-US" altLang="ja-JP" sz="3600" dirty="0">
                <a:latin typeface="Comic Sans MS"/>
                <a:cs typeface="Comic Sans MS"/>
              </a:rPr>
              <a:t>??</a:t>
            </a:r>
            <a:endParaRPr lang="ja-JP" altLang="en-US" sz="3600" dirty="0">
              <a:latin typeface="Comic Sans MS"/>
              <a:cs typeface="Comic Sans MS"/>
            </a:endParaRPr>
          </a:p>
        </p:txBody>
      </p:sp>
      <p:cxnSp>
        <p:nvCxnSpPr>
          <p:cNvPr id="16" name="直線矢印コネクタ 15">
            <a:extLst>
              <a:ext uri="{FF2B5EF4-FFF2-40B4-BE49-F238E27FC236}">
                <a16:creationId xmlns:a16="http://schemas.microsoft.com/office/drawing/2014/main" id="{0ACC128B-A86D-976F-EA1B-D15C0797F863}"/>
              </a:ext>
            </a:extLst>
          </p:cNvPr>
          <p:cNvCxnSpPr/>
          <p:nvPr/>
        </p:nvCxnSpPr>
        <p:spPr>
          <a:xfrm>
            <a:off x="2222836" y="5133638"/>
            <a:ext cx="0" cy="38102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7" name="直線矢印コネクタ 16">
            <a:extLst>
              <a:ext uri="{FF2B5EF4-FFF2-40B4-BE49-F238E27FC236}">
                <a16:creationId xmlns:a16="http://schemas.microsoft.com/office/drawing/2014/main" id="{5E4F7E79-D44C-AF84-0BCC-EC47E0D00555}"/>
              </a:ext>
            </a:extLst>
          </p:cNvPr>
          <p:cNvCxnSpPr/>
          <p:nvPr/>
        </p:nvCxnSpPr>
        <p:spPr>
          <a:xfrm>
            <a:off x="3395055" y="5110605"/>
            <a:ext cx="0" cy="38102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18" name="直線矢印コネクタ 17">
            <a:extLst>
              <a:ext uri="{FF2B5EF4-FFF2-40B4-BE49-F238E27FC236}">
                <a16:creationId xmlns:a16="http://schemas.microsoft.com/office/drawing/2014/main" id="{3C3FB596-3BB8-50C5-CCBE-EDE0B1B59F08}"/>
              </a:ext>
            </a:extLst>
          </p:cNvPr>
          <p:cNvCxnSpPr/>
          <p:nvPr/>
        </p:nvCxnSpPr>
        <p:spPr>
          <a:xfrm>
            <a:off x="4399814" y="5110605"/>
            <a:ext cx="0" cy="381027"/>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19" name="テキスト ボックス 18">
            <a:extLst>
              <a:ext uri="{FF2B5EF4-FFF2-40B4-BE49-F238E27FC236}">
                <a16:creationId xmlns:a16="http://schemas.microsoft.com/office/drawing/2014/main" id="{8380B1E5-E906-93E3-B7C9-D4DA19BDC9CE}"/>
              </a:ext>
            </a:extLst>
          </p:cNvPr>
          <p:cNvSpPr txBox="1"/>
          <p:nvPr/>
        </p:nvSpPr>
        <p:spPr>
          <a:xfrm>
            <a:off x="2780403" y="5500709"/>
            <a:ext cx="1295547" cy="584775"/>
          </a:xfrm>
          <a:prstGeom prst="rect">
            <a:avLst/>
          </a:prstGeom>
          <a:noFill/>
        </p:spPr>
        <p:txBody>
          <a:bodyPr wrap="none" rtlCol="0">
            <a:spAutoFit/>
          </a:bodyPr>
          <a:lstStyle/>
          <a:p>
            <a:r>
              <a:rPr lang="ja-JP" altLang="ja-JP" sz="3200">
                <a:latin typeface="Osaka"/>
                <a:ea typeface="Osaka"/>
                <a:cs typeface="Osaka"/>
              </a:rPr>
              <a:t>~</a:t>
            </a:r>
            <a:r>
              <a:rPr lang="en-US" altLang="ja-JP" sz="3200" dirty="0">
                <a:latin typeface="Comic Sans MS"/>
                <a:ea typeface="Osaka"/>
                <a:cs typeface="Osaka"/>
              </a:rPr>
              <a:t>40</a:t>
            </a:r>
            <a:r>
              <a:rPr lang="en-US" altLang="ja-JP" sz="3200" dirty="0">
                <a:latin typeface="Comic Sans MS"/>
                <a:cs typeface="Comic Sans MS"/>
              </a:rPr>
              <a:t>%</a:t>
            </a:r>
            <a:endParaRPr lang="ja-JP" altLang="en-US" sz="3200" dirty="0">
              <a:latin typeface="Comic Sans MS"/>
              <a:cs typeface="Comic Sans MS"/>
            </a:endParaRPr>
          </a:p>
        </p:txBody>
      </p:sp>
      <p:sp>
        <p:nvSpPr>
          <p:cNvPr id="20" name="テキスト ボックス 19">
            <a:extLst>
              <a:ext uri="{FF2B5EF4-FFF2-40B4-BE49-F238E27FC236}">
                <a16:creationId xmlns:a16="http://schemas.microsoft.com/office/drawing/2014/main" id="{85910FF8-C54A-D4FD-3F0A-727EED0DB459}"/>
              </a:ext>
            </a:extLst>
          </p:cNvPr>
          <p:cNvSpPr txBox="1"/>
          <p:nvPr/>
        </p:nvSpPr>
        <p:spPr>
          <a:xfrm>
            <a:off x="1744428" y="6118830"/>
            <a:ext cx="869149"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ja-JP" dirty="0">
                <a:latin typeface="Comic Sans MS" panose="030F0902030302020204" pitchFamily="66" charset="0"/>
              </a:rPr>
              <a:t>1980’s</a:t>
            </a:r>
            <a:endParaRPr lang="ja-JP" altLang="en-US">
              <a:latin typeface="Comic Sans MS" panose="030F0902030302020204" pitchFamily="66" charset="0"/>
            </a:endParaRPr>
          </a:p>
        </p:txBody>
      </p:sp>
      <p:sp>
        <p:nvSpPr>
          <p:cNvPr id="21" name="テキスト ボックス 20">
            <a:extLst>
              <a:ext uri="{FF2B5EF4-FFF2-40B4-BE49-F238E27FC236}">
                <a16:creationId xmlns:a16="http://schemas.microsoft.com/office/drawing/2014/main" id="{1B7D4F99-AA2C-DDE4-BBA5-BBA1FAC77A51}"/>
              </a:ext>
            </a:extLst>
          </p:cNvPr>
          <p:cNvSpPr txBox="1"/>
          <p:nvPr/>
        </p:nvSpPr>
        <p:spPr>
          <a:xfrm>
            <a:off x="2721090" y="6129050"/>
            <a:ext cx="1414170"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altLang="ja-JP" dirty="0">
                <a:latin typeface="Comic Sans MS" panose="030F0902030302020204" pitchFamily="66" charset="0"/>
              </a:rPr>
              <a:t>2000~2018</a:t>
            </a:r>
            <a:endParaRPr lang="ja-JP" altLang="en-US">
              <a:latin typeface="Comic Sans MS" panose="030F0902030302020204" pitchFamily="66" charset="0"/>
            </a:endParaRPr>
          </a:p>
        </p:txBody>
      </p:sp>
      <p:grpSp>
        <p:nvGrpSpPr>
          <p:cNvPr id="55" name="グループ化 54">
            <a:extLst>
              <a:ext uri="{FF2B5EF4-FFF2-40B4-BE49-F238E27FC236}">
                <a16:creationId xmlns:a16="http://schemas.microsoft.com/office/drawing/2014/main" id="{0D9E2B52-6BC7-06AD-75C7-A4A7BBAE4EA4}"/>
              </a:ext>
            </a:extLst>
          </p:cNvPr>
          <p:cNvGrpSpPr/>
          <p:nvPr/>
        </p:nvGrpSpPr>
        <p:grpSpPr>
          <a:xfrm>
            <a:off x="5977879" y="2315967"/>
            <a:ext cx="4682720" cy="3876204"/>
            <a:chOff x="925467" y="2833398"/>
            <a:chExt cx="4682720" cy="3876204"/>
          </a:xfrm>
        </p:grpSpPr>
        <p:pic>
          <p:nvPicPr>
            <p:cNvPr id="46" name="図 45" descr="ゲームのリモコン&#10;&#10;低い精度で自動的に生成された説明">
              <a:extLst>
                <a:ext uri="{FF2B5EF4-FFF2-40B4-BE49-F238E27FC236}">
                  <a16:creationId xmlns:a16="http://schemas.microsoft.com/office/drawing/2014/main" id="{E6D8A4B9-A005-20B0-3BAE-33B3F77F588C}"/>
                </a:ext>
              </a:extLst>
            </p:cNvPr>
            <p:cNvPicPr>
              <a:picLocks noChangeAspect="1"/>
            </p:cNvPicPr>
            <p:nvPr/>
          </p:nvPicPr>
          <p:blipFill>
            <a:blip r:embed="rId7"/>
            <a:stretch>
              <a:fillRect/>
            </a:stretch>
          </p:blipFill>
          <p:spPr>
            <a:xfrm>
              <a:off x="925467" y="2981851"/>
              <a:ext cx="4565706" cy="3593652"/>
            </a:xfrm>
            <a:prstGeom prst="rect">
              <a:avLst/>
            </a:prstGeom>
          </p:spPr>
        </p:pic>
        <p:pic>
          <p:nvPicPr>
            <p:cNvPr id="47" name="図 46" descr="図形 が含まれている画像&#10;&#10;自動的に生成された説明">
              <a:extLst>
                <a:ext uri="{FF2B5EF4-FFF2-40B4-BE49-F238E27FC236}">
                  <a16:creationId xmlns:a16="http://schemas.microsoft.com/office/drawing/2014/main" id="{A88B7F39-A633-0015-CCC0-62A9FB75F394}"/>
                </a:ext>
              </a:extLst>
            </p:cNvPr>
            <p:cNvPicPr>
              <a:picLocks noChangeAspect="1"/>
            </p:cNvPicPr>
            <p:nvPr/>
          </p:nvPicPr>
          <p:blipFill>
            <a:blip r:embed="rId8"/>
            <a:stretch>
              <a:fillRect/>
            </a:stretch>
          </p:blipFill>
          <p:spPr>
            <a:xfrm>
              <a:off x="2434869" y="2833398"/>
              <a:ext cx="452445" cy="395889"/>
            </a:xfrm>
            <a:prstGeom prst="rect">
              <a:avLst/>
            </a:prstGeom>
          </p:spPr>
        </p:pic>
        <p:pic>
          <p:nvPicPr>
            <p:cNvPr id="48" name="図 47" descr="図形, 矢印&#10;&#10;自動的に生成された説明">
              <a:extLst>
                <a:ext uri="{FF2B5EF4-FFF2-40B4-BE49-F238E27FC236}">
                  <a16:creationId xmlns:a16="http://schemas.microsoft.com/office/drawing/2014/main" id="{25702A09-DBB3-5A13-BA9C-C55274350D8D}"/>
                </a:ext>
              </a:extLst>
            </p:cNvPr>
            <p:cNvPicPr>
              <a:picLocks noChangeAspect="1"/>
            </p:cNvPicPr>
            <p:nvPr/>
          </p:nvPicPr>
          <p:blipFill>
            <a:blip r:embed="rId9"/>
            <a:stretch>
              <a:fillRect/>
            </a:stretch>
          </p:blipFill>
          <p:spPr>
            <a:xfrm>
              <a:off x="969379" y="3055605"/>
              <a:ext cx="1323619" cy="1190305"/>
            </a:xfrm>
            <a:prstGeom prst="rect">
              <a:avLst/>
            </a:prstGeom>
          </p:spPr>
        </p:pic>
        <p:pic>
          <p:nvPicPr>
            <p:cNvPr id="49" name="図 48" descr="図形, 矢印&#10;&#10;自動的に生成された説明">
              <a:extLst>
                <a:ext uri="{FF2B5EF4-FFF2-40B4-BE49-F238E27FC236}">
                  <a16:creationId xmlns:a16="http://schemas.microsoft.com/office/drawing/2014/main" id="{2FEE71DB-55D0-EC42-A0F6-BD14F7B23274}"/>
                </a:ext>
              </a:extLst>
            </p:cNvPr>
            <p:cNvPicPr>
              <a:picLocks noChangeAspect="1"/>
            </p:cNvPicPr>
            <p:nvPr/>
          </p:nvPicPr>
          <p:blipFill>
            <a:blip r:embed="rId10"/>
            <a:stretch>
              <a:fillRect/>
            </a:stretch>
          </p:blipFill>
          <p:spPr>
            <a:xfrm>
              <a:off x="3783847" y="2981850"/>
              <a:ext cx="1324262" cy="827664"/>
            </a:xfrm>
            <a:prstGeom prst="rect">
              <a:avLst/>
            </a:prstGeom>
          </p:spPr>
        </p:pic>
        <p:pic>
          <p:nvPicPr>
            <p:cNvPr id="50" name="図 49" descr="図形, 矢印&#10;&#10;自動的に生成された説明">
              <a:extLst>
                <a:ext uri="{FF2B5EF4-FFF2-40B4-BE49-F238E27FC236}">
                  <a16:creationId xmlns:a16="http://schemas.microsoft.com/office/drawing/2014/main" id="{EB678AF1-9AB5-9F88-F8F2-4FDD92C1197E}"/>
                </a:ext>
              </a:extLst>
            </p:cNvPr>
            <p:cNvPicPr>
              <a:picLocks noChangeAspect="1"/>
            </p:cNvPicPr>
            <p:nvPr/>
          </p:nvPicPr>
          <p:blipFill>
            <a:blip r:embed="rId11"/>
            <a:stretch>
              <a:fillRect/>
            </a:stretch>
          </p:blipFill>
          <p:spPr>
            <a:xfrm>
              <a:off x="4049769" y="5391199"/>
              <a:ext cx="1369694" cy="1206863"/>
            </a:xfrm>
            <a:prstGeom prst="rect">
              <a:avLst/>
            </a:prstGeom>
          </p:spPr>
        </p:pic>
        <p:pic>
          <p:nvPicPr>
            <p:cNvPr id="51" name="図 50" descr="テキスト&#10;&#10;自動的に生成された説明">
              <a:extLst>
                <a:ext uri="{FF2B5EF4-FFF2-40B4-BE49-F238E27FC236}">
                  <a16:creationId xmlns:a16="http://schemas.microsoft.com/office/drawing/2014/main" id="{D4960599-87CB-F7E9-1974-0E7B8559E8D5}"/>
                </a:ext>
              </a:extLst>
            </p:cNvPr>
            <p:cNvPicPr>
              <a:picLocks noChangeAspect="1"/>
            </p:cNvPicPr>
            <p:nvPr/>
          </p:nvPicPr>
          <p:blipFill>
            <a:blip r:embed="rId12"/>
            <a:stretch>
              <a:fillRect/>
            </a:stretch>
          </p:blipFill>
          <p:spPr>
            <a:xfrm>
              <a:off x="1506110" y="5744508"/>
              <a:ext cx="1861618" cy="754446"/>
            </a:xfrm>
            <a:prstGeom prst="rect">
              <a:avLst/>
            </a:prstGeom>
          </p:spPr>
        </p:pic>
        <p:pic>
          <p:nvPicPr>
            <p:cNvPr id="52" name="図 51" descr="黒い背景と白い文字&#10;&#10;自動的に生成された説明">
              <a:extLst>
                <a:ext uri="{FF2B5EF4-FFF2-40B4-BE49-F238E27FC236}">
                  <a16:creationId xmlns:a16="http://schemas.microsoft.com/office/drawing/2014/main" id="{D4D3F2A5-2E17-2FE4-EFB7-17036E7DA28C}"/>
                </a:ext>
              </a:extLst>
            </p:cNvPr>
            <p:cNvPicPr>
              <a:picLocks noChangeAspect="1"/>
            </p:cNvPicPr>
            <p:nvPr/>
          </p:nvPicPr>
          <p:blipFill>
            <a:blip r:embed="rId13"/>
            <a:stretch>
              <a:fillRect/>
            </a:stretch>
          </p:blipFill>
          <p:spPr>
            <a:xfrm>
              <a:off x="1955296" y="6345457"/>
              <a:ext cx="465297" cy="364145"/>
            </a:xfrm>
            <a:prstGeom prst="rect">
              <a:avLst/>
            </a:prstGeom>
          </p:spPr>
        </p:pic>
        <p:pic>
          <p:nvPicPr>
            <p:cNvPr id="53" name="図 52" descr="黒板に書かれたイラスト&#10;&#10;中程度の精度で自動的に生成された説明">
              <a:extLst>
                <a:ext uri="{FF2B5EF4-FFF2-40B4-BE49-F238E27FC236}">
                  <a16:creationId xmlns:a16="http://schemas.microsoft.com/office/drawing/2014/main" id="{D4DE75E1-EA9F-752F-C28F-91ED4B4BD869}"/>
                </a:ext>
              </a:extLst>
            </p:cNvPr>
            <p:cNvPicPr>
              <a:picLocks noChangeAspect="1"/>
            </p:cNvPicPr>
            <p:nvPr/>
          </p:nvPicPr>
          <p:blipFill>
            <a:blip r:embed="rId14"/>
            <a:stretch>
              <a:fillRect/>
            </a:stretch>
          </p:blipFill>
          <p:spPr>
            <a:xfrm>
              <a:off x="4874429" y="6170889"/>
              <a:ext cx="356641" cy="356641"/>
            </a:xfrm>
            <a:prstGeom prst="rect">
              <a:avLst/>
            </a:prstGeom>
          </p:spPr>
        </p:pic>
        <p:pic>
          <p:nvPicPr>
            <p:cNvPr id="54" name="図 53" descr="矢印&#10;&#10;低い精度で自動的に生成された説明">
              <a:extLst>
                <a:ext uri="{FF2B5EF4-FFF2-40B4-BE49-F238E27FC236}">
                  <a16:creationId xmlns:a16="http://schemas.microsoft.com/office/drawing/2014/main" id="{BE22AD6B-A7A3-80AD-81DA-0735163F1CF5}"/>
                </a:ext>
              </a:extLst>
            </p:cNvPr>
            <p:cNvPicPr>
              <a:picLocks noChangeAspect="1"/>
            </p:cNvPicPr>
            <p:nvPr/>
          </p:nvPicPr>
          <p:blipFill>
            <a:blip r:embed="rId15"/>
            <a:stretch>
              <a:fillRect/>
            </a:stretch>
          </p:blipFill>
          <p:spPr>
            <a:xfrm>
              <a:off x="5023063" y="3650521"/>
              <a:ext cx="585124" cy="595389"/>
            </a:xfrm>
            <a:prstGeom prst="rect">
              <a:avLst/>
            </a:prstGeom>
          </p:spPr>
        </p:pic>
      </p:grpSp>
      <p:sp>
        <p:nvSpPr>
          <p:cNvPr id="56" name="テキスト ボックス 55">
            <a:extLst>
              <a:ext uri="{FF2B5EF4-FFF2-40B4-BE49-F238E27FC236}">
                <a16:creationId xmlns:a16="http://schemas.microsoft.com/office/drawing/2014/main" id="{9A25B99E-3962-AD32-93C8-2541AFAF2497}"/>
              </a:ext>
            </a:extLst>
          </p:cNvPr>
          <p:cNvSpPr txBox="1"/>
          <p:nvPr/>
        </p:nvSpPr>
        <p:spPr>
          <a:xfrm>
            <a:off x="232832" y="3588792"/>
            <a:ext cx="1800493"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陽子スピン和則</a:t>
            </a:r>
            <a:endParaRPr kumimoji="1"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7991491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34C79FA-752F-E003-78E9-05B71E376036}"/>
              </a:ext>
            </a:extLst>
          </p:cNvPr>
          <p:cNvSpPr>
            <a:spLocks noGrp="1"/>
          </p:cNvSpPr>
          <p:nvPr>
            <p:ph type="title"/>
          </p:nvPr>
        </p:nvSpPr>
        <p:spPr>
          <a:xfrm>
            <a:off x="304800" y="243357"/>
            <a:ext cx="11887200" cy="1325563"/>
          </a:xfrm>
        </p:spPr>
        <p:txBody>
          <a:bodyPr/>
          <a:lstStyle/>
          <a:p>
            <a:r>
              <a:rPr kumimoji="1" lang="ja-JP" altLang="en-US"/>
              <a:t>単偏極陽子衝突の生成ハドロン左右非対称性</a:t>
            </a:r>
          </a:p>
        </p:txBody>
      </p:sp>
      <p:sp>
        <p:nvSpPr>
          <p:cNvPr id="4" name="スライド番号プレースホルダー 3">
            <a:extLst>
              <a:ext uri="{FF2B5EF4-FFF2-40B4-BE49-F238E27FC236}">
                <a16:creationId xmlns:a16="http://schemas.microsoft.com/office/drawing/2014/main" id="{2E7D62FF-E573-8A6E-91A3-89D43340DD8A}"/>
              </a:ext>
            </a:extLst>
          </p:cNvPr>
          <p:cNvSpPr>
            <a:spLocks noGrp="1"/>
          </p:cNvSpPr>
          <p:nvPr>
            <p:ph type="sldNum" sz="quarter" idx="12"/>
          </p:nvPr>
        </p:nvSpPr>
        <p:spPr/>
        <p:txBody>
          <a:bodyPr/>
          <a:lstStyle/>
          <a:p>
            <a:fld id="{6F879AC0-A27E-6341-93B8-C10FDC4A61EB}" type="slidenum">
              <a:rPr kumimoji="1" lang="ja-JP" altLang="en-US" smtClean="0"/>
              <a:t>11</a:t>
            </a:fld>
            <a:endParaRPr kumimoji="1" lang="ja-JP" altLang="en-US"/>
          </a:p>
        </p:txBody>
      </p:sp>
      <p:pic>
        <p:nvPicPr>
          <p:cNvPr id="5" name="コンテンツ プレースホルダー 3">
            <a:extLst>
              <a:ext uri="{FF2B5EF4-FFF2-40B4-BE49-F238E27FC236}">
                <a16:creationId xmlns:a16="http://schemas.microsoft.com/office/drawing/2014/main" id="{17EB7029-7F08-CD07-FE20-551A2616C6A8}"/>
              </a:ext>
            </a:extLst>
          </p:cNvPr>
          <p:cNvPicPr>
            <a:picLocks noGrp="1" noChangeAspect="1"/>
          </p:cNvPicPr>
          <p:nvPr>
            <p:ph idx="1"/>
          </p:nvPr>
        </p:nvPicPr>
        <p:blipFill>
          <a:blip r:embed="rId2"/>
          <a:srcRect l="754" r="754"/>
          <a:stretch>
            <a:fillRect/>
          </a:stretch>
        </p:blipFill>
        <p:spPr>
          <a:xfrm>
            <a:off x="459828" y="1860331"/>
            <a:ext cx="4765139" cy="2620636"/>
          </a:xfrm>
        </p:spPr>
      </p:pic>
      <p:pic>
        <p:nvPicPr>
          <p:cNvPr id="6" name="Picture 4">
            <a:extLst>
              <a:ext uri="{FF2B5EF4-FFF2-40B4-BE49-F238E27FC236}">
                <a16:creationId xmlns:a16="http://schemas.microsoft.com/office/drawing/2014/main" id="{46C3BED6-44F5-BF7E-25E5-80E727C5E0B3}"/>
              </a:ext>
            </a:extLst>
          </p:cNvPr>
          <p:cNvPicPr>
            <a:picLocks noChangeAspect="1" noChangeArrowheads="1"/>
          </p:cNvPicPr>
          <p:nvPr/>
        </p:nvPicPr>
        <p:blipFill>
          <a:blip r:embed="rId3"/>
          <a:srcRect/>
          <a:stretch>
            <a:fillRect/>
          </a:stretch>
        </p:blipFill>
        <p:spPr bwMode="auto">
          <a:xfrm>
            <a:off x="5308982" y="1889995"/>
            <a:ext cx="3779838" cy="3652838"/>
          </a:xfrm>
          <a:prstGeom prst="rect">
            <a:avLst/>
          </a:prstGeom>
          <a:noFill/>
          <a:ln w="9525">
            <a:noFill/>
            <a:miter lim="800000"/>
            <a:headEnd/>
            <a:tailEnd/>
          </a:ln>
        </p:spPr>
      </p:pic>
      <p:sp>
        <p:nvSpPr>
          <p:cNvPr id="7" name="Text Box 16">
            <a:extLst>
              <a:ext uri="{FF2B5EF4-FFF2-40B4-BE49-F238E27FC236}">
                <a16:creationId xmlns:a16="http://schemas.microsoft.com/office/drawing/2014/main" id="{91CCA0A3-D1D3-B2E1-9D17-C13E7303D875}"/>
              </a:ext>
            </a:extLst>
          </p:cNvPr>
          <p:cNvSpPr txBox="1">
            <a:spLocks noChangeArrowheads="1"/>
          </p:cNvSpPr>
          <p:nvPr/>
        </p:nvSpPr>
        <p:spPr bwMode="auto">
          <a:xfrm>
            <a:off x="5811341" y="1706442"/>
            <a:ext cx="3273653" cy="307777"/>
          </a:xfrm>
          <a:prstGeom prst="rect">
            <a:avLst/>
          </a:prstGeom>
          <a:noFill/>
          <a:ln w="38100">
            <a:noFill/>
            <a:miter lim="800000"/>
            <a:headEnd/>
            <a:tailEnd type="none" w="lg" len="lg"/>
          </a:ln>
        </p:spPr>
        <p:txBody>
          <a:bodyPr wrap="none">
            <a:prstTxWarp prst="textNoShape">
              <a:avLst/>
            </a:prstTxWarp>
            <a:spAutoFit/>
          </a:bodyPr>
          <a:lstStyle/>
          <a:p>
            <a:r>
              <a:rPr lang="en-US" altLang="ko-KR" sz="1400" b="0" dirty="0">
                <a:solidFill>
                  <a:srgbClr val="FF0000"/>
                </a:solidFill>
                <a:latin typeface="Comic Sans MS" panose="030F0902030302020204" pitchFamily="66" charset="0"/>
                <a:ea typeface="Arial Unicode MS" charset="0"/>
                <a:cs typeface="Arial Unicode MS" charset="0"/>
              </a:rPr>
              <a:t>E704: pion single spin asymmetry A</a:t>
            </a:r>
            <a:r>
              <a:rPr lang="en-US" altLang="ko-KR" sz="1400" b="0" baseline="-25000" dirty="0">
                <a:solidFill>
                  <a:srgbClr val="FF0000"/>
                </a:solidFill>
                <a:latin typeface="Comic Sans MS" panose="030F0902030302020204" pitchFamily="66" charset="0"/>
                <a:ea typeface="Arial Unicode MS" charset="0"/>
                <a:cs typeface="Arial Unicode MS" charset="0"/>
              </a:rPr>
              <a:t>N</a:t>
            </a:r>
            <a:r>
              <a:rPr lang="en-US" altLang="ko-KR" sz="1400" b="0" dirty="0">
                <a:solidFill>
                  <a:srgbClr val="FF0000"/>
                </a:solidFill>
                <a:latin typeface="Comic Sans MS" panose="030F0902030302020204" pitchFamily="66" charset="0"/>
                <a:ea typeface="Arial Unicode MS" charset="0"/>
                <a:cs typeface="Arial Unicode MS" charset="0"/>
              </a:rPr>
              <a:t> </a:t>
            </a:r>
          </a:p>
        </p:txBody>
      </p:sp>
      <p:graphicFrame>
        <p:nvGraphicFramePr>
          <p:cNvPr id="8" name="Object 9">
            <a:extLst>
              <a:ext uri="{FF2B5EF4-FFF2-40B4-BE49-F238E27FC236}">
                <a16:creationId xmlns:a16="http://schemas.microsoft.com/office/drawing/2014/main" id="{D1C7360E-71E5-172C-1EF3-359E12BB97F0}"/>
              </a:ext>
            </a:extLst>
          </p:cNvPr>
          <p:cNvGraphicFramePr>
            <a:graphicFrameLocks noChangeAspect="1"/>
          </p:cNvGraphicFramePr>
          <p:nvPr>
            <p:extLst>
              <p:ext uri="{D42A27DB-BD31-4B8C-83A1-F6EECF244321}">
                <p14:modId xmlns:p14="http://schemas.microsoft.com/office/powerpoint/2010/main" val="2009068093"/>
              </p:ext>
            </p:extLst>
          </p:nvPr>
        </p:nvGraphicFramePr>
        <p:xfrm>
          <a:off x="1614220" y="5201421"/>
          <a:ext cx="2332037" cy="990600"/>
        </p:xfrm>
        <a:graphic>
          <a:graphicData uri="http://schemas.openxmlformats.org/presentationml/2006/ole">
            <mc:AlternateContent xmlns:mc="http://schemas.openxmlformats.org/markup-compatibility/2006">
              <mc:Choice xmlns:v="urn:schemas-microsoft-com:vml" Requires="v">
                <p:oleObj name="Equation" r:id="rId4" imgW="1434960" imgH="609480" progId="Equation.3">
                  <p:embed/>
                </p:oleObj>
              </mc:Choice>
              <mc:Fallback>
                <p:oleObj name="Equation" r:id="rId4" imgW="1434960" imgH="609480" progId="Equation.3">
                  <p:embed/>
                  <p:pic>
                    <p:nvPicPr>
                      <p:cNvPr id="171021"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4220" y="5201421"/>
                        <a:ext cx="2332037" cy="990600"/>
                      </a:xfrm>
                      <a:prstGeom prst="rect">
                        <a:avLst/>
                      </a:prstGeom>
                      <a:noFill/>
                      <a:extLst>
                        <a:ext uri="{909E8E84-426E-40dd-AFC4-6F175D3DCCD1}">
                          <a14:hiddenFill xmlns="" xmlns:a14="http://schemas.microsoft.com/office/drawing/2010/main">
                            <a:solidFill>
                              <a:srgbClr val="FFFFFF"/>
                            </a:solidFill>
                          </a14:hiddenFill>
                        </a:ext>
                      </a:extLst>
                    </p:spPr>
                  </p:pic>
                </p:oleObj>
              </mc:Fallback>
            </mc:AlternateContent>
          </a:graphicData>
        </a:graphic>
      </p:graphicFrame>
      <p:sp>
        <p:nvSpPr>
          <p:cNvPr id="9" name="テキスト ボックス 8">
            <a:extLst>
              <a:ext uri="{FF2B5EF4-FFF2-40B4-BE49-F238E27FC236}">
                <a16:creationId xmlns:a16="http://schemas.microsoft.com/office/drawing/2014/main" id="{FADEA814-14C7-DA06-EA18-8DA43AC1708F}"/>
              </a:ext>
            </a:extLst>
          </p:cNvPr>
          <p:cNvSpPr txBox="1"/>
          <p:nvPr/>
        </p:nvSpPr>
        <p:spPr>
          <a:xfrm>
            <a:off x="5811341" y="5512055"/>
            <a:ext cx="3005951" cy="369332"/>
          </a:xfrm>
          <a:prstGeom prst="rect">
            <a:avLst/>
          </a:prstGeom>
          <a:noFill/>
        </p:spPr>
        <p:txBody>
          <a:bodyPr wrap="none" rtlCol="0">
            <a:spAutoFit/>
          </a:bodyPr>
          <a:lstStyle/>
          <a:p>
            <a:r>
              <a:rPr kumimoji="1" lang="en-US" altLang="ja-JP" dirty="0"/>
              <a:t>1980</a:t>
            </a:r>
            <a:r>
              <a:rPr kumimoji="1" lang="ja-JP" altLang="en-US"/>
              <a:t>年代＠フェルミ研究所</a:t>
            </a:r>
          </a:p>
        </p:txBody>
      </p:sp>
      <p:pic>
        <p:nvPicPr>
          <p:cNvPr id="13" name="図 12">
            <a:extLst>
              <a:ext uri="{FF2B5EF4-FFF2-40B4-BE49-F238E27FC236}">
                <a16:creationId xmlns:a16="http://schemas.microsoft.com/office/drawing/2014/main" id="{BA03B2B5-C2F1-DA28-7F54-A3459BBFA079}"/>
              </a:ext>
            </a:extLst>
          </p:cNvPr>
          <p:cNvPicPr>
            <a:picLocks noChangeAspect="1"/>
          </p:cNvPicPr>
          <p:nvPr/>
        </p:nvPicPr>
        <p:blipFill>
          <a:blip r:embed="rId6"/>
          <a:stretch>
            <a:fillRect/>
          </a:stretch>
        </p:blipFill>
        <p:spPr>
          <a:xfrm>
            <a:off x="9650767" y="1187676"/>
            <a:ext cx="2326842" cy="2640388"/>
          </a:xfrm>
          <a:prstGeom prst="rect">
            <a:avLst/>
          </a:prstGeom>
        </p:spPr>
      </p:pic>
      <p:pic>
        <p:nvPicPr>
          <p:cNvPr id="14" name="図 13">
            <a:extLst>
              <a:ext uri="{FF2B5EF4-FFF2-40B4-BE49-F238E27FC236}">
                <a16:creationId xmlns:a16="http://schemas.microsoft.com/office/drawing/2014/main" id="{4B3BBD8E-2097-CDA2-DC69-FF21DE5DD0F4}"/>
              </a:ext>
            </a:extLst>
          </p:cNvPr>
          <p:cNvPicPr>
            <a:picLocks noChangeAspect="1"/>
          </p:cNvPicPr>
          <p:nvPr/>
        </p:nvPicPr>
        <p:blipFill>
          <a:blip r:embed="rId7"/>
          <a:stretch>
            <a:fillRect/>
          </a:stretch>
        </p:blipFill>
        <p:spPr>
          <a:xfrm>
            <a:off x="9667401" y="3723021"/>
            <a:ext cx="2310208" cy="2719820"/>
          </a:xfrm>
          <a:prstGeom prst="rect">
            <a:avLst/>
          </a:prstGeom>
        </p:spPr>
      </p:pic>
      <p:sp>
        <p:nvSpPr>
          <p:cNvPr id="11" name="テキスト ボックス 10">
            <a:extLst>
              <a:ext uri="{FF2B5EF4-FFF2-40B4-BE49-F238E27FC236}">
                <a16:creationId xmlns:a16="http://schemas.microsoft.com/office/drawing/2014/main" id="{56B22FB1-1368-AF9D-21F4-80BEF3487A95}"/>
              </a:ext>
            </a:extLst>
          </p:cNvPr>
          <p:cNvSpPr txBox="1"/>
          <p:nvPr/>
        </p:nvSpPr>
        <p:spPr>
          <a:xfrm>
            <a:off x="9950670" y="1966208"/>
            <a:ext cx="1210588" cy="646331"/>
          </a:xfrm>
          <a:prstGeom prst="rect">
            <a:avLst/>
          </a:prstGeom>
          <a:noFill/>
        </p:spPr>
        <p:txBody>
          <a:bodyPr wrap="none" rtlCol="0">
            <a:spAutoFit/>
          </a:bodyPr>
          <a:lstStyle/>
          <a:p>
            <a:r>
              <a:rPr kumimoji="1" lang="en-US" altLang="ja-JP" dirty="0">
                <a:latin typeface="Comic Sans MS"/>
                <a:cs typeface="Comic Sans MS"/>
              </a:rPr>
              <a:t>2000</a:t>
            </a:r>
            <a:r>
              <a:rPr kumimoji="1" lang="ja-JP" altLang="en-US">
                <a:latin typeface="Comic Sans MS"/>
                <a:cs typeface="Comic Sans MS"/>
              </a:rPr>
              <a:t>年代</a:t>
            </a:r>
            <a:endParaRPr kumimoji="1" lang="en-US" altLang="ja-JP" dirty="0">
              <a:latin typeface="Comic Sans MS"/>
              <a:cs typeface="Comic Sans MS"/>
            </a:endParaRPr>
          </a:p>
          <a:p>
            <a:r>
              <a:rPr kumimoji="1" lang="en-US" altLang="ja-JP" dirty="0">
                <a:latin typeface="Comic Sans MS"/>
                <a:cs typeface="Comic Sans MS"/>
              </a:rPr>
              <a:t>RHIC</a:t>
            </a:r>
            <a:endParaRPr kumimoji="1" lang="ja-JP" altLang="en-US" dirty="0">
              <a:latin typeface="Comic Sans MS"/>
              <a:cs typeface="Comic Sans MS"/>
            </a:endParaRPr>
          </a:p>
        </p:txBody>
      </p:sp>
      <p:sp>
        <p:nvSpPr>
          <p:cNvPr id="15" name="テキスト ボックス 14">
            <a:extLst>
              <a:ext uri="{FF2B5EF4-FFF2-40B4-BE49-F238E27FC236}">
                <a16:creationId xmlns:a16="http://schemas.microsoft.com/office/drawing/2014/main" id="{70D38794-0529-AEFC-A081-2AF0F83F3E8D}"/>
              </a:ext>
            </a:extLst>
          </p:cNvPr>
          <p:cNvSpPr txBox="1"/>
          <p:nvPr/>
        </p:nvSpPr>
        <p:spPr>
          <a:xfrm>
            <a:off x="4278149" y="6429977"/>
            <a:ext cx="3940502"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前方に</a:t>
            </a:r>
            <a:r>
              <a:rPr kumimoji="1" lang="en-US" altLang="ja-JP" dirty="0">
                <a:latin typeface="Meiryo" panose="020B0604030504040204" pitchFamily="34" charset="-128"/>
                <a:ea typeface="Meiryo" panose="020B0604030504040204" pitchFamily="34" charset="-128"/>
              </a:rPr>
              <a:t>40%</a:t>
            </a:r>
            <a:r>
              <a:rPr kumimoji="1" lang="ja-JP" altLang="en-US">
                <a:latin typeface="Meiryo" panose="020B0604030504040204" pitchFamily="34" charset="-128"/>
                <a:ea typeface="Meiryo" panose="020B0604030504040204" pitchFamily="34" charset="-128"/>
              </a:rPr>
              <a:t>もの巨大な左右非対称性</a:t>
            </a:r>
          </a:p>
        </p:txBody>
      </p:sp>
      <p:pic>
        <p:nvPicPr>
          <p:cNvPr id="16" name="図 15">
            <a:extLst>
              <a:ext uri="{FF2B5EF4-FFF2-40B4-BE49-F238E27FC236}">
                <a16:creationId xmlns:a16="http://schemas.microsoft.com/office/drawing/2014/main" id="{B7A2EAA3-6109-4D4D-7680-E4BB5CC873FD}"/>
              </a:ext>
            </a:extLst>
          </p:cNvPr>
          <p:cNvPicPr>
            <a:picLocks noChangeAspect="1"/>
          </p:cNvPicPr>
          <p:nvPr/>
        </p:nvPicPr>
        <p:blipFill>
          <a:blip r:embed="rId8"/>
          <a:stretch>
            <a:fillRect/>
          </a:stretch>
        </p:blipFill>
        <p:spPr>
          <a:xfrm rot="21331492">
            <a:off x="2867041" y="1948490"/>
            <a:ext cx="1281887" cy="681768"/>
          </a:xfrm>
          <a:prstGeom prst="rect">
            <a:avLst/>
          </a:prstGeom>
          <a:scene3d>
            <a:camera prst="isometricRightUp"/>
            <a:lightRig rig="threePt" dir="t"/>
          </a:scene3d>
        </p:spPr>
      </p:pic>
    </p:spTree>
    <p:extLst>
      <p:ext uri="{BB962C8B-B14F-4D97-AF65-F5344CB8AC3E}">
        <p14:creationId xmlns:p14="http://schemas.microsoft.com/office/powerpoint/2010/main" val="41579531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円/楕円 29">
            <a:extLst>
              <a:ext uri="{FF2B5EF4-FFF2-40B4-BE49-F238E27FC236}">
                <a16:creationId xmlns:a16="http://schemas.microsoft.com/office/drawing/2014/main" id="{3E7CC7DD-4C74-D66A-E9D8-FF5B606DFE6F}"/>
              </a:ext>
            </a:extLst>
          </p:cNvPr>
          <p:cNvSpPr/>
          <p:nvPr/>
        </p:nvSpPr>
        <p:spPr>
          <a:xfrm>
            <a:off x="6363431" y="2931629"/>
            <a:ext cx="467898" cy="467898"/>
          </a:xfrm>
          <a:prstGeom prst="ellipse">
            <a:avLst/>
          </a:prstGeom>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l="50000" t="-80000" r="50000" b="180000"/>
            </a:path>
            <a:tileRect/>
          </a:gra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2" name="タイトル 1">
            <a:extLst>
              <a:ext uri="{FF2B5EF4-FFF2-40B4-BE49-F238E27FC236}">
                <a16:creationId xmlns:a16="http://schemas.microsoft.com/office/drawing/2014/main" id="{834C79FA-752F-E003-78E9-05B71E376036}"/>
              </a:ext>
            </a:extLst>
          </p:cNvPr>
          <p:cNvSpPr>
            <a:spLocks noGrp="1"/>
          </p:cNvSpPr>
          <p:nvPr>
            <p:ph type="title"/>
          </p:nvPr>
        </p:nvSpPr>
        <p:spPr>
          <a:xfrm>
            <a:off x="304800" y="243357"/>
            <a:ext cx="11887200" cy="1325563"/>
          </a:xfrm>
        </p:spPr>
        <p:txBody>
          <a:bodyPr/>
          <a:lstStyle/>
          <a:p>
            <a:r>
              <a:rPr kumimoji="1" lang="ja-JP" altLang="en-US">
                <a:latin typeface="Meiryo" panose="020B0604030504040204" pitchFamily="34" charset="-128"/>
                <a:ea typeface="Meiryo" panose="020B0604030504040204" pitchFamily="34" charset="-128"/>
              </a:rPr>
              <a:t>単偏極陽子衝突の生成ハドロン左右非対称性</a:t>
            </a:r>
          </a:p>
        </p:txBody>
      </p:sp>
      <p:sp>
        <p:nvSpPr>
          <p:cNvPr id="4" name="スライド番号プレースホルダー 3">
            <a:extLst>
              <a:ext uri="{FF2B5EF4-FFF2-40B4-BE49-F238E27FC236}">
                <a16:creationId xmlns:a16="http://schemas.microsoft.com/office/drawing/2014/main" id="{2E7D62FF-E573-8A6E-91A3-89D43340DD8A}"/>
              </a:ext>
            </a:extLst>
          </p:cNvPr>
          <p:cNvSpPr>
            <a:spLocks noGrp="1"/>
          </p:cNvSpPr>
          <p:nvPr>
            <p:ph type="sldNum" sz="quarter" idx="12"/>
          </p:nvPr>
        </p:nvSpPr>
        <p:spPr/>
        <p:txBody>
          <a:bodyPr/>
          <a:lstStyle/>
          <a:p>
            <a:fld id="{6F879AC0-A27E-6341-93B8-C10FDC4A61EB}" type="slidenum">
              <a:rPr kumimoji="1" lang="ja-JP" altLang="en-US" smtClean="0">
                <a:latin typeface="Meiryo" panose="020B0604030504040204" pitchFamily="34" charset="-128"/>
                <a:ea typeface="Meiryo" panose="020B0604030504040204" pitchFamily="34" charset="-128"/>
              </a:rPr>
              <a:t>12</a:t>
            </a:fld>
            <a:endParaRPr kumimoji="1" lang="ja-JP" altLang="en-US">
              <a:latin typeface="Meiryo" panose="020B0604030504040204" pitchFamily="34" charset="-128"/>
              <a:ea typeface="Meiryo" panose="020B0604030504040204" pitchFamily="34" charset="-128"/>
            </a:endParaRPr>
          </a:p>
        </p:txBody>
      </p:sp>
      <p:pic>
        <p:nvPicPr>
          <p:cNvPr id="5" name="コンテンツ プレースホルダー 3">
            <a:extLst>
              <a:ext uri="{FF2B5EF4-FFF2-40B4-BE49-F238E27FC236}">
                <a16:creationId xmlns:a16="http://schemas.microsoft.com/office/drawing/2014/main" id="{17EB7029-7F08-CD07-FE20-551A2616C6A8}"/>
              </a:ext>
            </a:extLst>
          </p:cNvPr>
          <p:cNvPicPr>
            <a:picLocks noGrp="1" noChangeAspect="1"/>
          </p:cNvPicPr>
          <p:nvPr>
            <p:ph idx="1"/>
          </p:nvPr>
        </p:nvPicPr>
        <p:blipFill>
          <a:blip r:embed="rId2"/>
          <a:srcRect l="754" r="754"/>
          <a:stretch>
            <a:fillRect/>
          </a:stretch>
        </p:blipFill>
        <p:spPr>
          <a:xfrm>
            <a:off x="459828" y="1860331"/>
            <a:ext cx="4765139" cy="2620636"/>
          </a:xfrm>
        </p:spPr>
      </p:pic>
      <p:pic>
        <p:nvPicPr>
          <p:cNvPr id="16" name="図 15">
            <a:extLst>
              <a:ext uri="{FF2B5EF4-FFF2-40B4-BE49-F238E27FC236}">
                <a16:creationId xmlns:a16="http://schemas.microsoft.com/office/drawing/2014/main" id="{B7A2EAA3-6109-4D4D-7680-E4BB5CC873FD}"/>
              </a:ext>
            </a:extLst>
          </p:cNvPr>
          <p:cNvPicPr>
            <a:picLocks noChangeAspect="1"/>
          </p:cNvPicPr>
          <p:nvPr/>
        </p:nvPicPr>
        <p:blipFill>
          <a:blip r:embed="rId3"/>
          <a:stretch>
            <a:fillRect/>
          </a:stretch>
        </p:blipFill>
        <p:spPr>
          <a:xfrm rot="21331492">
            <a:off x="2867041" y="1948490"/>
            <a:ext cx="1281887" cy="681768"/>
          </a:xfrm>
          <a:prstGeom prst="rect">
            <a:avLst/>
          </a:prstGeom>
          <a:scene3d>
            <a:camera prst="isometricRightUp"/>
            <a:lightRig rig="threePt" dir="t"/>
          </a:scene3d>
        </p:spPr>
      </p:pic>
      <p:pic>
        <p:nvPicPr>
          <p:cNvPr id="17410" name="Picture 2" descr="What Rules The Proton: Quarks Or Gluons?">
            <a:extLst>
              <a:ext uri="{FF2B5EF4-FFF2-40B4-BE49-F238E27FC236}">
                <a16:creationId xmlns:a16="http://schemas.microsoft.com/office/drawing/2014/main" id="{5FF098FA-FE3F-6F85-8319-32CB5C83A8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982151">
            <a:off x="1351339" y="4480967"/>
            <a:ext cx="2822233" cy="2040169"/>
          </a:xfrm>
          <a:prstGeom prst="rect">
            <a:avLst/>
          </a:prstGeom>
          <a:noFill/>
          <a:extLst>
            <a:ext uri="{909E8E84-426E-40DD-AFC4-6F175D3DCCD1}">
              <a14:hiddenFill xmlns:a14="http://schemas.microsoft.com/office/drawing/2010/main">
                <a:solidFill>
                  <a:srgbClr val="FFFFFF"/>
                </a:solidFill>
              </a14:hiddenFill>
            </a:ext>
          </a:extLst>
        </p:spPr>
      </p:pic>
      <p:sp>
        <p:nvSpPr>
          <p:cNvPr id="3" name="テキスト ボックス 2">
            <a:extLst>
              <a:ext uri="{FF2B5EF4-FFF2-40B4-BE49-F238E27FC236}">
                <a16:creationId xmlns:a16="http://schemas.microsoft.com/office/drawing/2014/main" id="{1735A1EB-D798-5399-93B5-C257AEF0C2BB}"/>
              </a:ext>
            </a:extLst>
          </p:cNvPr>
          <p:cNvSpPr txBox="1"/>
          <p:nvPr/>
        </p:nvSpPr>
        <p:spPr>
          <a:xfrm>
            <a:off x="3847357" y="5752536"/>
            <a:ext cx="5032147"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パートンの軌道角運動量</a:t>
            </a:r>
            <a:r>
              <a:rPr kumimoji="1" lang="en-US" altLang="ja-JP" dirty="0">
                <a:latin typeface="Meiryo" panose="020B0604030504040204" pitchFamily="34" charset="-128"/>
                <a:ea typeface="Meiryo" panose="020B0604030504040204" pitchFamily="34" charset="-128"/>
              </a:rPr>
              <a:t>〜</a:t>
            </a:r>
            <a:r>
              <a:rPr kumimoji="1" lang="ja-JP" altLang="en-US">
                <a:latin typeface="Meiryo" panose="020B0604030504040204" pitchFamily="34" charset="-128"/>
                <a:ea typeface="Meiryo" panose="020B0604030504040204" pitchFamily="34" charset="-128"/>
              </a:rPr>
              <a:t>パートンの横運動量</a:t>
            </a:r>
          </a:p>
        </p:txBody>
      </p:sp>
      <p:grpSp>
        <p:nvGrpSpPr>
          <p:cNvPr id="10" name="Group 64">
            <a:extLst>
              <a:ext uri="{FF2B5EF4-FFF2-40B4-BE49-F238E27FC236}">
                <a16:creationId xmlns:a16="http://schemas.microsoft.com/office/drawing/2014/main" id="{3BE84989-A6EA-8EA1-1DF5-21CA4872A042}"/>
              </a:ext>
            </a:extLst>
          </p:cNvPr>
          <p:cNvGrpSpPr/>
          <p:nvPr/>
        </p:nvGrpSpPr>
        <p:grpSpPr>
          <a:xfrm>
            <a:off x="6248399" y="2090875"/>
            <a:ext cx="4822549" cy="3445757"/>
            <a:chOff x="273580" y="2773720"/>
            <a:chExt cx="4046537" cy="3197407"/>
          </a:xfrm>
        </p:grpSpPr>
        <p:sp>
          <p:nvSpPr>
            <p:cNvPr id="12" name="Line 23">
              <a:extLst>
                <a:ext uri="{FF2B5EF4-FFF2-40B4-BE49-F238E27FC236}">
                  <a16:creationId xmlns:a16="http://schemas.microsoft.com/office/drawing/2014/main" id="{00C53962-CF30-7019-0EAC-3AA81DB81322}"/>
                </a:ext>
              </a:extLst>
            </p:cNvPr>
            <p:cNvSpPr>
              <a:spLocks noChangeShapeType="1"/>
            </p:cNvSpPr>
            <p:nvPr/>
          </p:nvSpPr>
          <p:spPr bwMode="auto">
            <a:xfrm>
              <a:off x="273580" y="3613689"/>
              <a:ext cx="1371600" cy="609600"/>
            </a:xfrm>
            <a:prstGeom prst="line">
              <a:avLst/>
            </a:prstGeom>
            <a:noFill/>
            <a:ln w="101600">
              <a:solidFill>
                <a:srgbClr val="0000FF"/>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eiryo" panose="020B0604030504040204" pitchFamily="34" charset="-128"/>
                <a:ea typeface="Meiryo" panose="020B0604030504040204" pitchFamily="34" charset="-128"/>
              </a:endParaRPr>
            </a:p>
          </p:txBody>
        </p:sp>
        <p:sp>
          <p:nvSpPr>
            <p:cNvPr id="17" name="Line 24">
              <a:extLst>
                <a:ext uri="{FF2B5EF4-FFF2-40B4-BE49-F238E27FC236}">
                  <a16:creationId xmlns:a16="http://schemas.microsoft.com/office/drawing/2014/main" id="{DE2F74F3-C7C3-DAFF-1F0F-1DEC2F83B7C4}"/>
                </a:ext>
              </a:extLst>
            </p:cNvPr>
            <p:cNvSpPr>
              <a:spLocks noChangeShapeType="1"/>
            </p:cNvSpPr>
            <p:nvPr/>
          </p:nvSpPr>
          <p:spPr bwMode="auto">
            <a:xfrm flipV="1">
              <a:off x="578380" y="3461289"/>
              <a:ext cx="0" cy="533400"/>
            </a:xfrm>
            <a:prstGeom prst="line">
              <a:avLst/>
            </a:prstGeom>
            <a:noFill/>
            <a:ln w="50800" cmpd="dbl">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eiryo" panose="020B0604030504040204" pitchFamily="34" charset="-128"/>
                <a:ea typeface="Meiryo" panose="020B0604030504040204" pitchFamily="34" charset="-128"/>
              </a:endParaRPr>
            </a:p>
          </p:txBody>
        </p:sp>
        <p:sp>
          <p:nvSpPr>
            <p:cNvPr id="18" name="Line 26">
              <a:extLst>
                <a:ext uri="{FF2B5EF4-FFF2-40B4-BE49-F238E27FC236}">
                  <a16:creationId xmlns:a16="http://schemas.microsoft.com/office/drawing/2014/main" id="{52130728-81FD-7D3F-1A62-6BEB334AF2F7}"/>
                </a:ext>
              </a:extLst>
            </p:cNvPr>
            <p:cNvSpPr>
              <a:spLocks noChangeShapeType="1"/>
            </p:cNvSpPr>
            <p:nvPr/>
          </p:nvSpPr>
          <p:spPr bwMode="auto">
            <a:xfrm flipV="1">
              <a:off x="276755" y="3597814"/>
              <a:ext cx="685800" cy="304800"/>
            </a:xfrm>
            <a:prstGeom prst="line">
              <a:avLst/>
            </a:prstGeom>
            <a:noFill/>
            <a:ln w="38100">
              <a:solidFill>
                <a:srgbClr val="0066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eiryo" panose="020B0604030504040204" pitchFamily="34" charset="-128"/>
                <a:ea typeface="Meiryo" panose="020B0604030504040204" pitchFamily="34" charset="-128"/>
              </a:endParaRPr>
            </a:p>
          </p:txBody>
        </p:sp>
        <p:sp>
          <p:nvSpPr>
            <p:cNvPr id="19" name="Text Box 27">
              <a:extLst>
                <a:ext uri="{FF2B5EF4-FFF2-40B4-BE49-F238E27FC236}">
                  <a16:creationId xmlns:a16="http://schemas.microsoft.com/office/drawing/2014/main" id="{55FF7C15-A371-2B8C-DD41-44D93FD9BB3E}"/>
                </a:ext>
              </a:extLst>
            </p:cNvPr>
            <p:cNvSpPr txBox="1">
              <a:spLocks noChangeArrowheads="1"/>
            </p:cNvSpPr>
            <p:nvPr/>
          </p:nvSpPr>
          <p:spPr bwMode="auto">
            <a:xfrm>
              <a:off x="824442" y="2773720"/>
              <a:ext cx="2102752" cy="7996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spcBef>
                  <a:spcPct val="50000"/>
                </a:spcBef>
              </a:pPr>
              <a:r>
                <a:rPr lang="en-US" sz="2000" b="1" dirty="0" err="1">
                  <a:solidFill>
                    <a:srgbClr val="006600"/>
                  </a:solidFill>
                  <a:latin typeface="Meiryo" panose="020B0604030504040204" pitchFamily="34" charset="-128"/>
                  <a:ea typeface="Meiryo" panose="020B0604030504040204" pitchFamily="34" charset="-128"/>
                </a:rPr>
                <a:t>パートンの横運動量</a:t>
              </a:r>
              <a:endParaRPr lang="en-US" sz="2000" b="1" dirty="0">
                <a:solidFill>
                  <a:srgbClr val="006600"/>
                </a:solidFill>
                <a:latin typeface="Meiryo" panose="020B0604030504040204" pitchFamily="34" charset="-128"/>
                <a:ea typeface="Meiryo" panose="020B0604030504040204" pitchFamily="34" charset="-128"/>
              </a:endParaRPr>
            </a:p>
            <a:p>
              <a:pPr>
                <a:spcBef>
                  <a:spcPct val="50000"/>
                </a:spcBef>
              </a:pPr>
              <a:r>
                <a:rPr lang="en-US" sz="2000" b="1" dirty="0" err="1">
                  <a:solidFill>
                    <a:srgbClr val="006600"/>
                  </a:solidFill>
                  <a:latin typeface="Meiryo" panose="020B0604030504040204" pitchFamily="34" charset="-128"/>
                  <a:ea typeface="Meiryo" panose="020B0604030504040204" pitchFamily="34" charset="-128"/>
                </a:rPr>
                <a:t>k</a:t>
              </a:r>
              <a:r>
                <a:rPr lang="en-US" sz="2000" b="1" baseline="-25000" dirty="0" err="1">
                  <a:solidFill>
                    <a:srgbClr val="006600"/>
                  </a:solidFill>
                  <a:latin typeface="Meiryo" panose="020B0604030504040204" pitchFamily="34" charset="-128"/>
                  <a:ea typeface="Meiryo" panose="020B0604030504040204" pitchFamily="34" charset="-128"/>
                </a:rPr>
                <a:t>T,q</a:t>
              </a:r>
              <a:endParaRPr lang="en-US" sz="2000" b="1" dirty="0">
                <a:solidFill>
                  <a:srgbClr val="006600"/>
                </a:solidFill>
                <a:latin typeface="Meiryo" panose="020B0604030504040204" pitchFamily="34" charset="-128"/>
                <a:ea typeface="Meiryo" panose="020B0604030504040204" pitchFamily="34" charset="-128"/>
              </a:endParaRPr>
            </a:p>
          </p:txBody>
        </p:sp>
        <p:sp>
          <p:nvSpPr>
            <p:cNvPr id="20" name="Line 28">
              <a:extLst>
                <a:ext uri="{FF2B5EF4-FFF2-40B4-BE49-F238E27FC236}">
                  <a16:creationId xmlns:a16="http://schemas.microsoft.com/office/drawing/2014/main" id="{E2BA97A2-D26C-1266-46F7-31A379E7E782}"/>
                </a:ext>
              </a:extLst>
            </p:cNvPr>
            <p:cNvSpPr>
              <a:spLocks noChangeShapeType="1"/>
            </p:cNvSpPr>
            <p:nvPr/>
          </p:nvSpPr>
          <p:spPr bwMode="auto">
            <a:xfrm>
              <a:off x="3016780" y="4299489"/>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eiryo" panose="020B0604030504040204" pitchFamily="34" charset="-128"/>
                <a:ea typeface="Meiryo" panose="020B0604030504040204" pitchFamily="34" charset="-128"/>
              </a:endParaRPr>
            </a:p>
          </p:txBody>
        </p:sp>
        <p:sp>
          <p:nvSpPr>
            <p:cNvPr id="21" name="Line 29">
              <a:extLst>
                <a:ext uri="{FF2B5EF4-FFF2-40B4-BE49-F238E27FC236}">
                  <a16:creationId xmlns:a16="http://schemas.microsoft.com/office/drawing/2014/main" id="{BD80BDEC-E93A-FCEC-D3D8-72E332D9628A}"/>
                </a:ext>
              </a:extLst>
            </p:cNvPr>
            <p:cNvSpPr>
              <a:spLocks noChangeShapeType="1"/>
            </p:cNvSpPr>
            <p:nvPr/>
          </p:nvSpPr>
          <p:spPr bwMode="auto">
            <a:xfrm>
              <a:off x="1645180" y="4223289"/>
              <a:ext cx="1600200" cy="304800"/>
            </a:xfrm>
            <a:prstGeom prst="line">
              <a:avLst/>
            </a:prstGeom>
            <a:noFill/>
            <a:ln w="76200">
              <a:solidFill>
                <a:srgbClr val="33CCC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eiryo" panose="020B0604030504040204" pitchFamily="34" charset="-128"/>
                <a:ea typeface="Meiryo" panose="020B0604030504040204" pitchFamily="34" charset="-128"/>
              </a:endParaRPr>
            </a:p>
          </p:txBody>
        </p:sp>
        <p:sp>
          <p:nvSpPr>
            <p:cNvPr id="22" name="Line 30">
              <a:extLst>
                <a:ext uri="{FF2B5EF4-FFF2-40B4-BE49-F238E27FC236}">
                  <a16:creationId xmlns:a16="http://schemas.microsoft.com/office/drawing/2014/main" id="{C660BD9A-F729-04DD-F6CF-BDA8F6098422}"/>
                </a:ext>
              </a:extLst>
            </p:cNvPr>
            <p:cNvSpPr>
              <a:spLocks noChangeShapeType="1"/>
            </p:cNvSpPr>
            <p:nvPr/>
          </p:nvSpPr>
          <p:spPr bwMode="auto">
            <a:xfrm>
              <a:off x="3245380" y="4528089"/>
              <a:ext cx="1074737" cy="8413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eiryo" panose="020B0604030504040204" pitchFamily="34" charset="-128"/>
                <a:ea typeface="Meiryo" panose="020B0604030504040204" pitchFamily="34" charset="-128"/>
              </a:endParaRPr>
            </a:p>
          </p:txBody>
        </p:sp>
        <p:sp>
          <p:nvSpPr>
            <p:cNvPr id="23" name="Line 31">
              <a:extLst>
                <a:ext uri="{FF2B5EF4-FFF2-40B4-BE49-F238E27FC236}">
                  <a16:creationId xmlns:a16="http://schemas.microsoft.com/office/drawing/2014/main" id="{49560B3E-3845-4200-DB8F-13D8F546F6D2}"/>
                </a:ext>
              </a:extLst>
            </p:cNvPr>
            <p:cNvSpPr>
              <a:spLocks noChangeShapeType="1"/>
            </p:cNvSpPr>
            <p:nvPr/>
          </p:nvSpPr>
          <p:spPr bwMode="auto">
            <a:xfrm rot="2215248" flipV="1">
              <a:off x="3253317" y="4496339"/>
              <a:ext cx="984250" cy="3746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eiryo" panose="020B0604030504040204" pitchFamily="34" charset="-128"/>
                <a:ea typeface="Meiryo" panose="020B0604030504040204" pitchFamily="34" charset="-128"/>
              </a:endParaRPr>
            </a:p>
          </p:txBody>
        </p:sp>
        <p:sp>
          <p:nvSpPr>
            <p:cNvPr id="24" name="Line 32">
              <a:extLst>
                <a:ext uri="{FF2B5EF4-FFF2-40B4-BE49-F238E27FC236}">
                  <a16:creationId xmlns:a16="http://schemas.microsoft.com/office/drawing/2014/main" id="{135368C1-9F3F-860F-2362-50CDBA9FC000}"/>
                </a:ext>
              </a:extLst>
            </p:cNvPr>
            <p:cNvSpPr>
              <a:spLocks noChangeShapeType="1"/>
            </p:cNvSpPr>
            <p:nvPr/>
          </p:nvSpPr>
          <p:spPr bwMode="auto">
            <a:xfrm rot="1381992">
              <a:off x="1518180" y="4534439"/>
              <a:ext cx="1600200" cy="304800"/>
            </a:xfrm>
            <a:prstGeom prst="line">
              <a:avLst/>
            </a:prstGeom>
            <a:noFill/>
            <a:ln w="38100">
              <a:solidFill>
                <a:srgbClr val="33CCCC"/>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eiryo" panose="020B0604030504040204" pitchFamily="34" charset="-128"/>
                <a:ea typeface="Meiryo" panose="020B0604030504040204" pitchFamily="34" charset="-128"/>
              </a:endParaRPr>
            </a:p>
          </p:txBody>
        </p:sp>
        <p:sp>
          <p:nvSpPr>
            <p:cNvPr id="25" name="Line 33">
              <a:extLst>
                <a:ext uri="{FF2B5EF4-FFF2-40B4-BE49-F238E27FC236}">
                  <a16:creationId xmlns:a16="http://schemas.microsoft.com/office/drawing/2014/main" id="{8172C48F-5261-9D0B-2114-DB71B070CD0E}"/>
                </a:ext>
              </a:extLst>
            </p:cNvPr>
            <p:cNvSpPr>
              <a:spLocks noChangeShapeType="1"/>
            </p:cNvSpPr>
            <p:nvPr/>
          </p:nvSpPr>
          <p:spPr bwMode="auto">
            <a:xfrm rot="1381992">
              <a:off x="2934230" y="5348827"/>
              <a:ext cx="1074737" cy="84137"/>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eiryo" panose="020B0604030504040204" pitchFamily="34" charset="-128"/>
                <a:ea typeface="Meiryo" panose="020B0604030504040204" pitchFamily="34" charset="-128"/>
              </a:endParaRPr>
            </a:p>
          </p:txBody>
        </p:sp>
        <p:sp>
          <p:nvSpPr>
            <p:cNvPr id="26" name="Line 34">
              <a:extLst>
                <a:ext uri="{FF2B5EF4-FFF2-40B4-BE49-F238E27FC236}">
                  <a16:creationId xmlns:a16="http://schemas.microsoft.com/office/drawing/2014/main" id="{B27069A8-BD8C-316F-7A0D-E722D3858CBF}"/>
                </a:ext>
              </a:extLst>
            </p:cNvPr>
            <p:cNvSpPr>
              <a:spLocks noChangeShapeType="1"/>
            </p:cNvSpPr>
            <p:nvPr/>
          </p:nvSpPr>
          <p:spPr bwMode="auto">
            <a:xfrm rot="3597241" flipV="1">
              <a:off x="2902480" y="5291677"/>
              <a:ext cx="984250" cy="374650"/>
            </a:xfrm>
            <a:prstGeom prst="line">
              <a:avLst/>
            </a:prstGeom>
            <a:noFill/>
            <a:ln w="1905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eiryo" panose="020B0604030504040204" pitchFamily="34" charset="-128"/>
                <a:ea typeface="Meiryo" panose="020B0604030504040204" pitchFamily="34" charset="-128"/>
              </a:endParaRPr>
            </a:p>
          </p:txBody>
        </p:sp>
        <p:sp>
          <p:nvSpPr>
            <p:cNvPr id="27" name="Line 35">
              <a:extLst>
                <a:ext uri="{FF2B5EF4-FFF2-40B4-BE49-F238E27FC236}">
                  <a16:creationId xmlns:a16="http://schemas.microsoft.com/office/drawing/2014/main" id="{0A94DA60-140C-E797-60B8-7FB3AE82559B}"/>
                </a:ext>
              </a:extLst>
            </p:cNvPr>
            <p:cNvSpPr>
              <a:spLocks noChangeShapeType="1"/>
            </p:cNvSpPr>
            <p:nvPr/>
          </p:nvSpPr>
          <p:spPr bwMode="auto">
            <a:xfrm rot="10800000">
              <a:off x="1645180" y="4223289"/>
              <a:ext cx="1295400" cy="533400"/>
            </a:xfrm>
            <a:prstGeom prst="line">
              <a:avLst/>
            </a:prstGeom>
            <a:noFill/>
            <a:ln w="1270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n-US">
                <a:latin typeface="Meiryo" panose="020B0604030504040204" pitchFamily="34" charset="-128"/>
                <a:ea typeface="Meiryo" panose="020B0604030504040204" pitchFamily="34" charset="-128"/>
              </a:endParaRPr>
            </a:p>
          </p:txBody>
        </p:sp>
        <p:sp>
          <p:nvSpPr>
            <p:cNvPr id="28" name="Text Box 36">
              <a:extLst>
                <a:ext uri="{FF2B5EF4-FFF2-40B4-BE49-F238E27FC236}">
                  <a16:creationId xmlns:a16="http://schemas.microsoft.com/office/drawing/2014/main" id="{253C55FE-504E-CD20-DD36-1865FBA7BF99}"/>
                </a:ext>
              </a:extLst>
            </p:cNvPr>
            <p:cNvSpPr txBox="1">
              <a:spLocks noChangeArrowheads="1"/>
            </p:cNvSpPr>
            <p:nvPr/>
          </p:nvSpPr>
          <p:spPr bwMode="auto">
            <a:xfrm>
              <a:off x="654580" y="3861339"/>
              <a:ext cx="297527" cy="3712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000" b="1" dirty="0">
                  <a:solidFill>
                    <a:srgbClr val="0000CC"/>
                  </a:solidFill>
                  <a:latin typeface="Meiryo" panose="020B0604030504040204" pitchFamily="34" charset="-128"/>
                  <a:ea typeface="Meiryo" panose="020B0604030504040204" pitchFamily="34" charset="-128"/>
                </a:rPr>
                <a:t>p</a:t>
              </a:r>
            </a:p>
          </p:txBody>
        </p:sp>
        <p:sp>
          <p:nvSpPr>
            <p:cNvPr id="29" name="Text Box 37">
              <a:extLst>
                <a:ext uri="{FF2B5EF4-FFF2-40B4-BE49-F238E27FC236}">
                  <a16:creationId xmlns:a16="http://schemas.microsoft.com/office/drawing/2014/main" id="{B1ACAFE5-8CAB-3D3E-42E3-2240ED6CE301}"/>
                </a:ext>
              </a:extLst>
            </p:cNvPr>
            <p:cNvSpPr txBox="1">
              <a:spLocks noChangeArrowheads="1"/>
            </p:cNvSpPr>
            <p:nvPr/>
          </p:nvSpPr>
          <p:spPr bwMode="auto">
            <a:xfrm>
              <a:off x="2864380" y="4528089"/>
              <a:ext cx="228600" cy="3427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a:latin typeface="Meiryo" panose="020B0604030504040204" pitchFamily="34" charset="-128"/>
                  <a:ea typeface="Meiryo" panose="020B0604030504040204" pitchFamily="34" charset="-128"/>
                </a:rPr>
                <a:t>p</a:t>
              </a:r>
            </a:p>
          </p:txBody>
        </p:sp>
      </p:grpSp>
      <p:cxnSp>
        <p:nvCxnSpPr>
          <p:cNvPr id="32" name="直線コネクタ 31">
            <a:extLst>
              <a:ext uri="{FF2B5EF4-FFF2-40B4-BE49-F238E27FC236}">
                <a16:creationId xmlns:a16="http://schemas.microsoft.com/office/drawing/2014/main" id="{EB197D18-3812-F064-D332-CCD9F9164DF1}"/>
              </a:ext>
            </a:extLst>
          </p:cNvPr>
          <p:cNvCxnSpPr>
            <a:cxnSpLocks/>
            <a:endCxn id="3" idx="1"/>
          </p:cNvCxnSpPr>
          <p:nvPr/>
        </p:nvCxnSpPr>
        <p:spPr>
          <a:xfrm>
            <a:off x="3467320" y="5577146"/>
            <a:ext cx="380037" cy="360056"/>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529239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58A7C4-8286-7A40-95AA-E9AA09490D4F}"/>
              </a:ext>
            </a:extLst>
          </p:cNvPr>
          <p:cNvSpPr>
            <a:spLocks noGrp="1"/>
          </p:cNvSpPr>
          <p:nvPr>
            <p:ph type="title"/>
          </p:nvPr>
        </p:nvSpPr>
        <p:spPr>
          <a:xfrm>
            <a:off x="1981200" y="186315"/>
            <a:ext cx="8229600" cy="1143000"/>
          </a:xfrm>
        </p:spPr>
        <p:txBody>
          <a:bodyPr>
            <a:normAutofit/>
          </a:bodyPr>
          <a:lstStyle/>
          <a:p>
            <a:r>
              <a:rPr kumimoji="1" lang="ja-JP" altLang="en-US">
                <a:latin typeface="Meiryo" panose="020B0604030504040204" pitchFamily="34" charset="-128"/>
                <a:ea typeface="Meiryo" panose="020B0604030504040204" pitchFamily="34" charset="-128"/>
              </a:rPr>
              <a:t>左右非対称性の起源</a:t>
            </a:r>
          </a:p>
        </p:txBody>
      </p:sp>
      <p:sp>
        <p:nvSpPr>
          <p:cNvPr id="3" name="スライド番号プレースホルダー 2">
            <a:extLst>
              <a:ext uri="{FF2B5EF4-FFF2-40B4-BE49-F238E27FC236}">
                <a16:creationId xmlns:a16="http://schemas.microsoft.com/office/drawing/2014/main" id="{4248335B-1BD7-6342-89F2-41F985CE7441}"/>
              </a:ext>
            </a:extLst>
          </p:cNvPr>
          <p:cNvSpPr>
            <a:spLocks noGrp="1"/>
          </p:cNvSpPr>
          <p:nvPr>
            <p:ph type="sldNum" sz="quarter" idx="12"/>
          </p:nvPr>
        </p:nvSpPr>
        <p:spPr/>
        <p:txBody>
          <a:bodyPr/>
          <a:lstStyle/>
          <a:p>
            <a:fld id="{643D6746-4F54-E94D-822D-166161678454}" type="slidenum">
              <a:rPr kumimoji="1" lang="ja-JP" altLang="en-US" smtClean="0"/>
              <a:t>13</a:t>
            </a:fld>
            <a:endParaRPr kumimoji="1" lang="ja-JP" altLang="en-US"/>
          </a:p>
        </p:txBody>
      </p:sp>
      <p:pic>
        <p:nvPicPr>
          <p:cNvPr id="4" name="コンテンツ プレースホルダー 3">
            <a:extLst>
              <a:ext uri="{FF2B5EF4-FFF2-40B4-BE49-F238E27FC236}">
                <a16:creationId xmlns:a16="http://schemas.microsoft.com/office/drawing/2014/main" id="{8C61373E-32D0-5B4F-BD88-3861545DCACF}"/>
              </a:ext>
            </a:extLst>
          </p:cNvPr>
          <p:cNvPicPr>
            <a:picLocks noChangeAspect="1"/>
          </p:cNvPicPr>
          <p:nvPr/>
        </p:nvPicPr>
        <p:blipFill rotWithShape="1">
          <a:blip r:embed="rId2"/>
          <a:srcRect l="1496" t="31837" r="42741"/>
          <a:stretch/>
        </p:blipFill>
        <p:spPr>
          <a:xfrm>
            <a:off x="2600960" y="1725178"/>
            <a:ext cx="6990080" cy="4813734"/>
          </a:xfrm>
          <a:prstGeom prst="rect">
            <a:avLst/>
          </a:prstGeom>
        </p:spPr>
      </p:pic>
      <p:sp>
        <p:nvSpPr>
          <p:cNvPr id="5" name="テキスト ボックス 4">
            <a:extLst>
              <a:ext uri="{FF2B5EF4-FFF2-40B4-BE49-F238E27FC236}">
                <a16:creationId xmlns:a16="http://schemas.microsoft.com/office/drawing/2014/main" id="{AE9351A1-D930-7549-8D22-2A16F40CCDF9}"/>
              </a:ext>
            </a:extLst>
          </p:cNvPr>
          <p:cNvSpPr txBox="1"/>
          <p:nvPr/>
        </p:nvSpPr>
        <p:spPr>
          <a:xfrm>
            <a:off x="1189286" y="4466789"/>
            <a:ext cx="2262158" cy="646331"/>
          </a:xfrm>
          <a:prstGeom prst="rect">
            <a:avLst/>
          </a:prstGeom>
          <a:noFill/>
        </p:spPr>
        <p:txBody>
          <a:bodyPr wrap="none" rtlCol="0">
            <a:spAutoFit/>
          </a:bodyPr>
          <a:lstStyle/>
          <a:p>
            <a:pPr algn="ctr"/>
            <a:r>
              <a:rPr lang="ja-JP" altLang="en-US">
                <a:solidFill>
                  <a:srgbClr val="FF0000"/>
                </a:solidFill>
                <a:latin typeface="Comic Sans MS" panose="030F0902030302020204" pitchFamily="66" charset="0"/>
              </a:rPr>
              <a:t>パートンの横運動量</a:t>
            </a:r>
            <a:endParaRPr lang="en-US" altLang="ja-JP" dirty="0">
              <a:solidFill>
                <a:srgbClr val="FF0000"/>
              </a:solidFill>
              <a:latin typeface="Comic Sans MS" panose="030F0902030302020204" pitchFamily="66" charset="0"/>
            </a:endParaRPr>
          </a:p>
          <a:p>
            <a:pPr algn="ctr"/>
            <a:r>
              <a:rPr lang="en-US" altLang="ja-JP" dirty="0">
                <a:solidFill>
                  <a:srgbClr val="FF0000"/>
                </a:solidFill>
                <a:latin typeface="Comic Sans MS" panose="030F0902030302020204" pitchFamily="66" charset="0"/>
              </a:rPr>
              <a:t>(</a:t>
            </a:r>
            <a:r>
              <a:rPr lang="ja-JP" altLang="en-US">
                <a:solidFill>
                  <a:srgbClr val="FF0000"/>
                </a:solidFill>
                <a:latin typeface="Comic Sans MS" panose="030F0902030302020204" pitchFamily="66" charset="0"/>
              </a:rPr>
              <a:t>初期状態効果</a:t>
            </a:r>
            <a:r>
              <a:rPr lang="en-US" altLang="ja-JP" dirty="0">
                <a:solidFill>
                  <a:srgbClr val="FF0000"/>
                </a:solidFill>
                <a:latin typeface="Comic Sans MS" panose="030F0902030302020204" pitchFamily="66" charset="0"/>
              </a:rPr>
              <a:t>)</a:t>
            </a:r>
            <a:endParaRPr lang="ja-JP" altLang="en-US">
              <a:solidFill>
                <a:srgbClr val="FF0000"/>
              </a:solidFill>
              <a:latin typeface="Comic Sans MS" panose="030F0902030302020204" pitchFamily="66" charset="0"/>
            </a:endParaRPr>
          </a:p>
        </p:txBody>
      </p:sp>
      <p:sp>
        <p:nvSpPr>
          <p:cNvPr id="6" name="テキスト ボックス 5">
            <a:extLst>
              <a:ext uri="{FF2B5EF4-FFF2-40B4-BE49-F238E27FC236}">
                <a16:creationId xmlns:a16="http://schemas.microsoft.com/office/drawing/2014/main" id="{EBEBC1C0-8637-A643-B1EC-7102BBCEF712}"/>
              </a:ext>
            </a:extLst>
          </p:cNvPr>
          <p:cNvSpPr txBox="1"/>
          <p:nvPr/>
        </p:nvSpPr>
        <p:spPr>
          <a:xfrm>
            <a:off x="7320424" y="1147055"/>
            <a:ext cx="3647152" cy="646331"/>
          </a:xfrm>
          <a:prstGeom prst="rect">
            <a:avLst/>
          </a:prstGeom>
          <a:noFill/>
        </p:spPr>
        <p:txBody>
          <a:bodyPr wrap="none" rtlCol="0">
            <a:spAutoFit/>
          </a:bodyPr>
          <a:lstStyle/>
          <a:p>
            <a:pPr algn="ctr"/>
            <a:r>
              <a:rPr lang="ja-JP" altLang="en-US">
                <a:solidFill>
                  <a:schemeClr val="tx2">
                    <a:lumMod val="60000"/>
                    <a:lumOff val="40000"/>
                  </a:schemeClr>
                </a:solidFill>
                <a:latin typeface="Comic Sans MS" panose="030F0902030302020204" pitchFamily="66" charset="0"/>
              </a:rPr>
              <a:t>破砕関数のパートン・スピン依存</a:t>
            </a:r>
            <a:endParaRPr lang="en-US" altLang="ja-JP" dirty="0">
              <a:solidFill>
                <a:schemeClr val="tx2">
                  <a:lumMod val="60000"/>
                  <a:lumOff val="40000"/>
                </a:schemeClr>
              </a:solidFill>
              <a:latin typeface="Comic Sans MS" panose="030F0902030302020204" pitchFamily="66" charset="0"/>
            </a:endParaRPr>
          </a:p>
          <a:p>
            <a:pPr algn="ctr"/>
            <a:r>
              <a:rPr lang="en-US" altLang="ja-JP" dirty="0">
                <a:solidFill>
                  <a:schemeClr val="tx2">
                    <a:lumMod val="60000"/>
                    <a:lumOff val="40000"/>
                  </a:schemeClr>
                </a:solidFill>
                <a:latin typeface="Comic Sans MS" panose="030F0902030302020204" pitchFamily="66" charset="0"/>
              </a:rPr>
              <a:t>(</a:t>
            </a:r>
            <a:r>
              <a:rPr lang="ja-JP" altLang="en-US">
                <a:solidFill>
                  <a:schemeClr val="tx2">
                    <a:lumMod val="60000"/>
                    <a:lumOff val="40000"/>
                  </a:schemeClr>
                </a:solidFill>
                <a:latin typeface="Comic Sans MS" panose="030F0902030302020204" pitchFamily="66" charset="0"/>
              </a:rPr>
              <a:t>終状態効果</a:t>
            </a:r>
            <a:r>
              <a:rPr lang="en-US" altLang="ja-JP" dirty="0">
                <a:solidFill>
                  <a:schemeClr val="tx2">
                    <a:lumMod val="60000"/>
                    <a:lumOff val="40000"/>
                  </a:schemeClr>
                </a:solidFill>
                <a:latin typeface="Comic Sans MS" panose="030F0902030302020204" pitchFamily="66" charset="0"/>
              </a:rPr>
              <a:t>)</a:t>
            </a:r>
            <a:endParaRPr lang="ja-JP" altLang="en-US">
              <a:solidFill>
                <a:schemeClr val="tx2">
                  <a:lumMod val="60000"/>
                  <a:lumOff val="40000"/>
                </a:schemeClr>
              </a:solidFill>
              <a:latin typeface="Comic Sans MS" panose="030F0902030302020204" pitchFamily="66" charset="0"/>
            </a:endParaRPr>
          </a:p>
        </p:txBody>
      </p:sp>
      <p:sp>
        <p:nvSpPr>
          <p:cNvPr id="7" name="右中かっこ 6">
            <a:extLst>
              <a:ext uri="{FF2B5EF4-FFF2-40B4-BE49-F238E27FC236}">
                <a16:creationId xmlns:a16="http://schemas.microsoft.com/office/drawing/2014/main" id="{C1A1CEC5-E89C-184C-A307-EB3CB9D37BEF}"/>
              </a:ext>
            </a:extLst>
          </p:cNvPr>
          <p:cNvSpPr/>
          <p:nvPr/>
        </p:nvSpPr>
        <p:spPr>
          <a:xfrm>
            <a:off x="8933720" y="2903543"/>
            <a:ext cx="211873" cy="50180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pic>
        <p:nvPicPr>
          <p:cNvPr id="8" name="Picture 10">
            <a:extLst>
              <a:ext uri="{FF2B5EF4-FFF2-40B4-BE49-F238E27FC236}">
                <a16:creationId xmlns:a16="http://schemas.microsoft.com/office/drawing/2014/main" id="{DA3E2720-A2E6-8D4F-BD33-3767EB68B473}"/>
              </a:ext>
            </a:extLst>
          </p:cNvPr>
          <p:cNvPicPr>
            <a:picLocks noChangeAspect="1" noChangeArrowheads="1"/>
          </p:cNvPicPr>
          <p:nvPr/>
        </p:nvPicPr>
        <p:blipFill>
          <a:blip r:embed="rId3"/>
          <a:srcRect/>
          <a:stretch>
            <a:fillRect/>
          </a:stretch>
        </p:blipFill>
        <p:spPr bwMode="auto">
          <a:xfrm>
            <a:off x="1224424" y="5315145"/>
            <a:ext cx="2393757" cy="1229568"/>
          </a:xfrm>
          <a:prstGeom prst="rect">
            <a:avLst/>
          </a:prstGeom>
          <a:noFill/>
          <a:ln w="9525">
            <a:noFill/>
            <a:miter lim="800000"/>
            <a:headEnd/>
            <a:tailEnd/>
          </a:ln>
        </p:spPr>
      </p:pic>
      <p:pic>
        <p:nvPicPr>
          <p:cNvPr id="9" name="Picture 9">
            <a:extLst>
              <a:ext uri="{FF2B5EF4-FFF2-40B4-BE49-F238E27FC236}">
                <a16:creationId xmlns:a16="http://schemas.microsoft.com/office/drawing/2014/main" id="{C31F1FBE-DB76-B047-92B8-10568DCD1625}"/>
              </a:ext>
            </a:extLst>
          </p:cNvPr>
          <p:cNvPicPr>
            <a:picLocks noChangeAspect="1" noChangeArrowheads="1"/>
          </p:cNvPicPr>
          <p:nvPr/>
        </p:nvPicPr>
        <p:blipFill>
          <a:blip r:embed="rId4"/>
          <a:srcRect/>
          <a:stretch>
            <a:fillRect/>
          </a:stretch>
        </p:blipFill>
        <p:spPr bwMode="auto">
          <a:xfrm>
            <a:off x="7749703" y="1805666"/>
            <a:ext cx="2788595" cy="944106"/>
          </a:xfrm>
          <a:prstGeom prst="rect">
            <a:avLst/>
          </a:prstGeom>
          <a:noFill/>
          <a:ln w="9525">
            <a:noFill/>
            <a:miter lim="800000"/>
            <a:headEnd/>
            <a:tailEnd/>
          </a:ln>
        </p:spPr>
      </p:pic>
      <p:sp>
        <p:nvSpPr>
          <p:cNvPr id="10" name="爆発 1 9">
            <a:extLst>
              <a:ext uri="{FF2B5EF4-FFF2-40B4-BE49-F238E27FC236}">
                <a16:creationId xmlns:a16="http://schemas.microsoft.com/office/drawing/2014/main" id="{1EA3B747-69F4-0445-AF45-7D9C14E0FBC9}"/>
              </a:ext>
            </a:extLst>
          </p:cNvPr>
          <p:cNvSpPr/>
          <p:nvPr/>
        </p:nvSpPr>
        <p:spPr>
          <a:xfrm>
            <a:off x="2399796" y="1266387"/>
            <a:ext cx="1162222" cy="1116724"/>
          </a:xfrm>
          <a:prstGeom prst="irregularSeal1">
            <a:avLst/>
          </a:prstGeom>
          <a:solidFill>
            <a:srgbClr val="FFFF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p>
        </p:txBody>
      </p:sp>
      <p:sp>
        <p:nvSpPr>
          <p:cNvPr id="11" name="テキスト ボックス 10">
            <a:extLst>
              <a:ext uri="{FF2B5EF4-FFF2-40B4-BE49-F238E27FC236}">
                <a16:creationId xmlns:a16="http://schemas.microsoft.com/office/drawing/2014/main" id="{28C9F627-C747-FC4C-A86A-0E3B36B8222A}"/>
              </a:ext>
            </a:extLst>
          </p:cNvPr>
          <p:cNvSpPr txBox="1"/>
          <p:nvPr/>
        </p:nvSpPr>
        <p:spPr>
          <a:xfrm rot="20213017">
            <a:off x="2327523" y="1573394"/>
            <a:ext cx="1306768" cy="584775"/>
          </a:xfrm>
          <a:prstGeom prst="rect">
            <a:avLst/>
          </a:prstGeom>
          <a:noFill/>
        </p:spPr>
        <p:txBody>
          <a:bodyPr wrap="none" rtlCol="0">
            <a:spAutoFit/>
          </a:bodyPr>
          <a:lstStyle/>
          <a:p>
            <a:r>
              <a:rPr lang="en-US" altLang="ja-JP" sz="3200" dirty="0" err="1">
                <a:latin typeface="Comic Sans MS" panose="030F0902030302020204" pitchFamily="66" charset="0"/>
              </a:rPr>
              <a:t>pQCD</a:t>
            </a:r>
            <a:endParaRPr lang="ja-JP" altLang="en-US" sz="3200">
              <a:latin typeface="Comic Sans MS" panose="030F0902030302020204" pitchFamily="66" charset="0"/>
            </a:endParaRPr>
          </a:p>
        </p:txBody>
      </p:sp>
      <p:sp>
        <p:nvSpPr>
          <p:cNvPr id="12" name="テキスト ボックス 11">
            <a:extLst>
              <a:ext uri="{FF2B5EF4-FFF2-40B4-BE49-F238E27FC236}">
                <a16:creationId xmlns:a16="http://schemas.microsoft.com/office/drawing/2014/main" id="{50E9E239-E155-5341-89A6-8777D6E51398}"/>
              </a:ext>
            </a:extLst>
          </p:cNvPr>
          <p:cNvSpPr txBox="1"/>
          <p:nvPr/>
        </p:nvSpPr>
        <p:spPr>
          <a:xfrm>
            <a:off x="5901230" y="5860063"/>
            <a:ext cx="3469219" cy="523220"/>
          </a:xfrm>
          <a:prstGeom prst="rect">
            <a:avLst/>
          </a:prstGeom>
          <a:noFill/>
        </p:spPr>
        <p:txBody>
          <a:bodyPr wrap="none" rtlCol="0">
            <a:spAutoFit/>
          </a:bodyPr>
          <a:lstStyle/>
          <a:p>
            <a:r>
              <a:rPr lang="ja-JP" altLang="en-US" sz="2800">
                <a:latin typeface="Comic Sans MS" panose="030F0902030302020204" pitchFamily="66" charset="0"/>
              </a:rPr>
              <a:t>非対称度</a:t>
            </a:r>
            <a:r>
              <a:rPr lang="en-US" altLang="ja-JP" sz="2800" dirty="0">
                <a:latin typeface="Comic Sans MS" panose="030F0902030302020204" pitchFamily="66" charset="0"/>
              </a:rPr>
              <a:t> ~ </a:t>
            </a:r>
            <a:r>
              <a:rPr lang="en-US" altLang="ja-JP" sz="2800" dirty="0">
                <a:solidFill>
                  <a:srgbClr val="FF0000"/>
                </a:solidFill>
                <a:latin typeface="Comic Sans MS" panose="030F0902030302020204" pitchFamily="66" charset="0"/>
              </a:rPr>
              <a:t>IS</a:t>
            </a:r>
            <a:r>
              <a:rPr lang="en-US" altLang="ja-JP" sz="2800" dirty="0">
                <a:latin typeface="Comic Sans MS" panose="030F0902030302020204" pitchFamily="66" charset="0"/>
              </a:rPr>
              <a:t> ✕ </a:t>
            </a:r>
            <a:r>
              <a:rPr lang="en-US" altLang="ja-JP" sz="2800" dirty="0">
                <a:solidFill>
                  <a:schemeClr val="tx2">
                    <a:lumMod val="60000"/>
                    <a:lumOff val="40000"/>
                  </a:schemeClr>
                </a:solidFill>
                <a:latin typeface="Comic Sans MS" panose="030F0902030302020204" pitchFamily="66" charset="0"/>
              </a:rPr>
              <a:t>FS</a:t>
            </a:r>
            <a:endParaRPr lang="ja-JP" altLang="en-US" sz="2800">
              <a:solidFill>
                <a:schemeClr val="tx2">
                  <a:lumMod val="60000"/>
                  <a:lumOff val="40000"/>
                </a:schemeClr>
              </a:solidFill>
              <a:latin typeface="Comic Sans MS" panose="030F0902030302020204" pitchFamily="66" charset="0"/>
            </a:endParaRPr>
          </a:p>
        </p:txBody>
      </p:sp>
      <p:sp>
        <p:nvSpPr>
          <p:cNvPr id="13" name="テキスト ボックス 12">
            <a:extLst>
              <a:ext uri="{FF2B5EF4-FFF2-40B4-BE49-F238E27FC236}">
                <a16:creationId xmlns:a16="http://schemas.microsoft.com/office/drawing/2014/main" id="{11708AB9-36C0-AF4F-85BB-C543B363E66A}"/>
              </a:ext>
            </a:extLst>
          </p:cNvPr>
          <p:cNvSpPr txBox="1"/>
          <p:nvPr/>
        </p:nvSpPr>
        <p:spPr>
          <a:xfrm>
            <a:off x="3451444" y="2002177"/>
            <a:ext cx="1619354" cy="369332"/>
          </a:xfrm>
          <a:prstGeom prst="rect">
            <a:avLst/>
          </a:prstGeom>
          <a:noFill/>
        </p:spPr>
        <p:txBody>
          <a:bodyPr wrap="none" rtlCol="0">
            <a:spAutoFit/>
          </a:bodyPr>
          <a:lstStyle/>
          <a:p>
            <a:r>
              <a:rPr lang="en-US" altLang="ja-JP" dirty="0">
                <a:latin typeface="Comic Sans MS" panose="030F0902030302020204" pitchFamily="66" charset="0"/>
              </a:rPr>
              <a:t>Factorization</a:t>
            </a:r>
            <a:endParaRPr lang="ja-JP" altLang="en-US">
              <a:latin typeface="Comic Sans MS" panose="030F0902030302020204" pitchFamily="66" charset="0"/>
            </a:endParaRPr>
          </a:p>
        </p:txBody>
      </p:sp>
      <p:sp>
        <p:nvSpPr>
          <p:cNvPr id="14" name="テキスト ボックス 13">
            <a:extLst>
              <a:ext uri="{FF2B5EF4-FFF2-40B4-BE49-F238E27FC236}">
                <a16:creationId xmlns:a16="http://schemas.microsoft.com/office/drawing/2014/main" id="{8256C777-1BD9-3744-BA06-D813F5467957}"/>
              </a:ext>
            </a:extLst>
          </p:cNvPr>
          <p:cNvSpPr txBox="1"/>
          <p:nvPr/>
        </p:nvSpPr>
        <p:spPr>
          <a:xfrm>
            <a:off x="2473154" y="5929930"/>
            <a:ext cx="1795684" cy="276999"/>
          </a:xfrm>
          <a:prstGeom prst="rect">
            <a:avLst/>
          </a:prstGeom>
          <a:noFill/>
        </p:spPr>
        <p:txBody>
          <a:bodyPr wrap="none" rtlCol="0">
            <a:spAutoFit/>
          </a:bodyPr>
          <a:lstStyle/>
          <a:p>
            <a:r>
              <a:rPr lang="en-US" altLang="ja-JP" sz="1200" dirty="0">
                <a:latin typeface="Comic Sans MS" panose="030F0902030302020204" pitchFamily="66" charset="0"/>
              </a:rPr>
              <a:t>Transverse momentum</a:t>
            </a:r>
            <a:endParaRPr lang="ja-JP" altLang="en-US" sz="1200">
              <a:latin typeface="Comic Sans MS" panose="030F0902030302020204" pitchFamily="66" charset="0"/>
            </a:endParaRPr>
          </a:p>
        </p:txBody>
      </p:sp>
    </p:spTree>
    <p:extLst>
      <p:ext uri="{BB962C8B-B14F-4D97-AF65-F5344CB8AC3E}">
        <p14:creationId xmlns:p14="http://schemas.microsoft.com/office/powerpoint/2010/main" val="368426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58A7C4-8286-7A40-95AA-E9AA09490D4F}"/>
              </a:ext>
            </a:extLst>
          </p:cNvPr>
          <p:cNvSpPr>
            <a:spLocks noGrp="1"/>
          </p:cNvSpPr>
          <p:nvPr>
            <p:ph type="title"/>
          </p:nvPr>
        </p:nvSpPr>
        <p:spPr>
          <a:xfrm>
            <a:off x="1981200" y="186315"/>
            <a:ext cx="8229600" cy="1143000"/>
          </a:xfrm>
        </p:spPr>
        <p:txBody>
          <a:bodyPr>
            <a:normAutofit/>
          </a:bodyPr>
          <a:lstStyle/>
          <a:p>
            <a:r>
              <a:rPr kumimoji="1" lang="ja-JP" altLang="en-US">
                <a:latin typeface="Meiryo" panose="020B0604030504040204" pitchFamily="34" charset="-128"/>
                <a:ea typeface="Meiryo" panose="020B0604030504040204" pitchFamily="34" charset="-128"/>
              </a:rPr>
              <a:t>左右非対称性の起源</a:t>
            </a:r>
          </a:p>
        </p:txBody>
      </p:sp>
      <p:sp>
        <p:nvSpPr>
          <p:cNvPr id="3" name="スライド番号プレースホルダー 2">
            <a:extLst>
              <a:ext uri="{FF2B5EF4-FFF2-40B4-BE49-F238E27FC236}">
                <a16:creationId xmlns:a16="http://schemas.microsoft.com/office/drawing/2014/main" id="{4248335B-1BD7-6342-89F2-41F985CE7441}"/>
              </a:ext>
            </a:extLst>
          </p:cNvPr>
          <p:cNvSpPr>
            <a:spLocks noGrp="1"/>
          </p:cNvSpPr>
          <p:nvPr>
            <p:ph type="sldNum" sz="quarter" idx="12"/>
          </p:nvPr>
        </p:nvSpPr>
        <p:spPr/>
        <p:txBody>
          <a:bodyPr/>
          <a:lstStyle/>
          <a:p>
            <a:fld id="{643D6746-4F54-E94D-822D-166161678454}" type="slidenum">
              <a:rPr kumimoji="1" lang="ja-JP" altLang="en-US" smtClean="0"/>
              <a:t>14</a:t>
            </a:fld>
            <a:endParaRPr kumimoji="1" lang="ja-JP" altLang="en-US"/>
          </a:p>
        </p:txBody>
      </p:sp>
      <p:pic>
        <p:nvPicPr>
          <p:cNvPr id="4" name="コンテンツ プレースホルダー 3">
            <a:extLst>
              <a:ext uri="{FF2B5EF4-FFF2-40B4-BE49-F238E27FC236}">
                <a16:creationId xmlns:a16="http://schemas.microsoft.com/office/drawing/2014/main" id="{8C61373E-32D0-5B4F-BD88-3861545DCACF}"/>
              </a:ext>
            </a:extLst>
          </p:cNvPr>
          <p:cNvPicPr>
            <a:picLocks noChangeAspect="1"/>
          </p:cNvPicPr>
          <p:nvPr/>
        </p:nvPicPr>
        <p:blipFill rotWithShape="1">
          <a:blip r:embed="rId2"/>
          <a:srcRect l="1496" t="31837" r="42741"/>
          <a:stretch/>
        </p:blipFill>
        <p:spPr>
          <a:xfrm>
            <a:off x="2600960" y="1725178"/>
            <a:ext cx="6990080" cy="4813734"/>
          </a:xfrm>
          <a:prstGeom prst="rect">
            <a:avLst/>
          </a:prstGeom>
        </p:spPr>
      </p:pic>
      <p:sp>
        <p:nvSpPr>
          <p:cNvPr id="5" name="テキスト ボックス 4">
            <a:extLst>
              <a:ext uri="{FF2B5EF4-FFF2-40B4-BE49-F238E27FC236}">
                <a16:creationId xmlns:a16="http://schemas.microsoft.com/office/drawing/2014/main" id="{AE9351A1-D930-7549-8D22-2A16F40CCDF9}"/>
              </a:ext>
            </a:extLst>
          </p:cNvPr>
          <p:cNvSpPr txBox="1"/>
          <p:nvPr/>
        </p:nvSpPr>
        <p:spPr>
          <a:xfrm>
            <a:off x="1189286" y="4466789"/>
            <a:ext cx="2262158" cy="646331"/>
          </a:xfrm>
          <a:prstGeom prst="rect">
            <a:avLst/>
          </a:prstGeom>
          <a:noFill/>
        </p:spPr>
        <p:txBody>
          <a:bodyPr wrap="none" rtlCol="0">
            <a:spAutoFit/>
          </a:bodyPr>
          <a:lstStyle/>
          <a:p>
            <a:pPr algn="ctr"/>
            <a:r>
              <a:rPr lang="ja-JP" altLang="en-US">
                <a:solidFill>
                  <a:srgbClr val="FF0000"/>
                </a:solidFill>
                <a:latin typeface="Comic Sans MS" panose="030F0902030302020204" pitchFamily="66" charset="0"/>
              </a:rPr>
              <a:t>パートンの横運動量</a:t>
            </a:r>
            <a:endParaRPr lang="en-US" altLang="ja-JP" dirty="0">
              <a:solidFill>
                <a:srgbClr val="FF0000"/>
              </a:solidFill>
              <a:latin typeface="Comic Sans MS" panose="030F0902030302020204" pitchFamily="66" charset="0"/>
            </a:endParaRPr>
          </a:p>
          <a:p>
            <a:pPr algn="ctr"/>
            <a:r>
              <a:rPr lang="en-US" altLang="ja-JP" dirty="0">
                <a:solidFill>
                  <a:srgbClr val="FF0000"/>
                </a:solidFill>
                <a:latin typeface="Comic Sans MS" panose="030F0902030302020204" pitchFamily="66" charset="0"/>
              </a:rPr>
              <a:t>(</a:t>
            </a:r>
            <a:r>
              <a:rPr lang="ja-JP" altLang="en-US">
                <a:solidFill>
                  <a:srgbClr val="FF0000"/>
                </a:solidFill>
                <a:latin typeface="Comic Sans MS" panose="030F0902030302020204" pitchFamily="66" charset="0"/>
              </a:rPr>
              <a:t>初期状態効果</a:t>
            </a:r>
            <a:r>
              <a:rPr lang="en-US" altLang="ja-JP" dirty="0">
                <a:solidFill>
                  <a:srgbClr val="FF0000"/>
                </a:solidFill>
                <a:latin typeface="Comic Sans MS" panose="030F0902030302020204" pitchFamily="66" charset="0"/>
              </a:rPr>
              <a:t>)</a:t>
            </a:r>
            <a:endParaRPr lang="ja-JP" altLang="en-US">
              <a:solidFill>
                <a:srgbClr val="FF0000"/>
              </a:solidFill>
              <a:latin typeface="Comic Sans MS" panose="030F0902030302020204" pitchFamily="66" charset="0"/>
            </a:endParaRPr>
          </a:p>
        </p:txBody>
      </p:sp>
      <p:sp>
        <p:nvSpPr>
          <p:cNvPr id="7" name="右中かっこ 6">
            <a:extLst>
              <a:ext uri="{FF2B5EF4-FFF2-40B4-BE49-F238E27FC236}">
                <a16:creationId xmlns:a16="http://schemas.microsoft.com/office/drawing/2014/main" id="{C1A1CEC5-E89C-184C-A307-EB3CB9D37BEF}"/>
              </a:ext>
            </a:extLst>
          </p:cNvPr>
          <p:cNvSpPr/>
          <p:nvPr/>
        </p:nvSpPr>
        <p:spPr>
          <a:xfrm>
            <a:off x="8933720" y="2903543"/>
            <a:ext cx="211873" cy="50180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pic>
        <p:nvPicPr>
          <p:cNvPr id="8" name="Picture 10">
            <a:extLst>
              <a:ext uri="{FF2B5EF4-FFF2-40B4-BE49-F238E27FC236}">
                <a16:creationId xmlns:a16="http://schemas.microsoft.com/office/drawing/2014/main" id="{DA3E2720-A2E6-8D4F-BD33-3767EB68B473}"/>
              </a:ext>
            </a:extLst>
          </p:cNvPr>
          <p:cNvPicPr>
            <a:picLocks noChangeAspect="1" noChangeArrowheads="1"/>
          </p:cNvPicPr>
          <p:nvPr/>
        </p:nvPicPr>
        <p:blipFill>
          <a:blip r:embed="rId3"/>
          <a:srcRect/>
          <a:stretch>
            <a:fillRect/>
          </a:stretch>
        </p:blipFill>
        <p:spPr bwMode="auto">
          <a:xfrm>
            <a:off x="1224424" y="5315145"/>
            <a:ext cx="2393757" cy="1229568"/>
          </a:xfrm>
          <a:prstGeom prst="rect">
            <a:avLst/>
          </a:prstGeom>
          <a:noFill/>
          <a:ln w="9525">
            <a:noFill/>
            <a:miter lim="800000"/>
            <a:headEnd/>
            <a:tailEnd/>
          </a:ln>
        </p:spPr>
      </p:pic>
      <p:sp>
        <p:nvSpPr>
          <p:cNvPr id="10" name="爆発 1 9">
            <a:extLst>
              <a:ext uri="{FF2B5EF4-FFF2-40B4-BE49-F238E27FC236}">
                <a16:creationId xmlns:a16="http://schemas.microsoft.com/office/drawing/2014/main" id="{1EA3B747-69F4-0445-AF45-7D9C14E0FBC9}"/>
              </a:ext>
            </a:extLst>
          </p:cNvPr>
          <p:cNvSpPr/>
          <p:nvPr/>
        </p:nvSpPr>
        <p:spPr>
          <a:xfrm>
            <a:off x="2399796" y="1266387"/>
            <a:ext cx="1162222" cy="1116724"/>
          </a:xfrm>
          <a:prstGeom prst="irregularSeal1">
            <a:avLst/>
          </a:prstGeom>
          <a:solidFill>
            <a:srgbClr val="FFFF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p>
        </p:txBody>
      </p:sp>
      <p:sp>
        <p:nvSpPr>
          <p:cNvPr id="11" name="テキスト ボックス 10">
            <a:extLst>
              <a:ext uri="{FF2B5EF4-FFF2-40B4-BE49-F238E27FC236}">
                <a16:creationId xmlns:a16="http://schemas.microsoft.com/office/drawing/2014/main" id="{28C9F627-C747-FC4C-A86A-0E3B36B8222A}"/>
              </a:ext>
            </a:extLst>
          </p:cNvPr>
          <p:cNvSpPr txBox="1"/>
          <p:nvPr/>
        </p:nvSpPr>
        <p:spPr>
          <a:xfrm rot="20213017">
            <a:off x="2327523" y="1573394"/>
            <a:ext cx="1306768" cy="584775"/>
          </a:xfrm>
          <a:prstGeom prst="rect">
            <a:avLst/>
          </a:prstGeom>
          <a:noFill/>
        </p:spPr>
        <p:txBody>
          <a:bodyPr wrap="none" rtlCol="0">
            <a:spAutoFit/>
          </a:bodyPr>
          <a:lstStyle/>
          <a:p>
            <a:r>
              <a:rPr lang="en-US" altLang="ja-JP" sz="3200" dirty="0" err="1">
                <a:latin typeface="Comic Sans MS" panose="030F0902030302020204" pitchFamily="66" charset="0"/>
              </a:rPr>
              <a:t>pQCD</a:t>
            </a:r>
            <a:endParaRPr lang="ja-JP" altLang="en-US" sz="3200">
              <a:latin typeface="Comic Sans MS" panose="030F0902030302020204" pitchFamily="66" charset="0"/>
            </a:endParaRPr>
          </a:p>
        </p:txBody>
      </p:sp>
      <p:sp>
        <p:nvSpPr>
          <p:cNvPr id="12" name="テキスト ボックス 11">
            <a:extLst>
              <a:ext uri="{FF2B5EF4-FFF2-40B4-BE49-F238E27FC236}">
                <a16:creationId xmlns:a16="http://schemas.microsoft.com/office/drawing/2014/main" id="{50E9E239-E155-5341-89A6-8777D6E51398}"/>
              </a:ext>
            </a:extLst>
          </p:cNvPr>
          <p:cNvSpPr txBox="1"/>
          <p:nvPr/>
        </p:nvSpPr>
        <p:spPr>
          <a:xfrm>
            <a:off x="5901230" y="5860063"/>
            <a:ext cx="2601994" cy="523220"/>
          </a:xfrm>
          <a:prstGeom prst="rect">
            <a:avLst/>
          </a:prstGeom>
          <a:noFill/>
        </p:spPr>
        <p:txBody>
          <a:bodyPr wrap="none" rtlCol="0">
            <a:spAutoFit/>
          </a:bodyPr>
          <a:lstStyle/>
          <a:p>
            <a:r>
              <a:rPr lang="ja-JP" altLang="en-US" sz="2800">
                <a:latin typeface="Comic Sans MS" panose="030F0902030302020204" pitchFamily="66" charset="0"/>
              </a:rPr>
              <a:t>非対称度</a:t>
            </a:r>
            <a:r>
              <a:rPr lang="en-US" altLang="ja-JP" sz="2800" dirty="0">
                <a:latin typeface="Comic Sans MS" panose="030F0902030302020204" pitchFamily="66" charset="0"/>
              </a:rPr>
              <a:t> ~ </a:t>
            </a:r>
            <a:r>
              <a:rPr lang="en-US" altLang="ja-JP" sz="2800" dirty="0">
                <a:solidFill>
                  <a:srgbClr val="FF0000"/>
                </a:solidFill>
                <a:latin typeface="Comic Sans MS" panose="030F0902030302020204" pitchFamily="66" charset="0"/>
              </a:rPr>
              <a:t>IS</a:t>
            </a:r>
            <a:r>
              <a:rPr lang="en-US" altLang="ja-JP" sz="2800" dirty="0">
                <a:latin typeface="Comic Sans MS" panose="030F0902030302020204" pitchFamily="66" charset="0"/>
              </a:rPr>
              <a:t> </a:t>
            </a:r>
            <a:endParaRPr lang="ja-JP" altLang="en-US" sz="2800">
              <a:solidFill>
                <a:schemeClr val="tx2">
                  <a:lumMod val="60000"/>
                  <a:lumOff val="40000"/>
                </a:schemeClr>
              </a:solidFill>
              <a:latin typeface="Comic Sans MS" panose="030F0902030302020204" pitchFamily="66" charset="0"/>
            </a:endParaRPr>
          </a:p>
        </p:txBody>
      </p:sp>
      <p:sp>
        <p:nvSpPr>
          <p:cNvPr id="13" name="テキスト ボックス 12">
            <a:extLst>
              <a:ext uri="{FF2B5EF4-FFF2-40B4-BE49-F238E27FC236}">
                <a16:creationId xmlns:a16="http://schemas.microsoft.com/office/drawing/2014/main" id="{11708AB9-36C0-AF4F-85BB-C543B363E66A}"/>
              </a:ext>
            </a:extLst>
          </p:cNvPr>
          <p:cNvSpPr txBox="1"/>
          <p:nvPr/>
        </p:nvSpPr>
        <p:spPr>
          <a:xfrm>
            <a:off x="3451444" y="2002177"/>
            <a:ext cx="1619354" cy="369332"/>
          </a:xfrm>
          <a:prstGeom prst="rect">
            <a:avLst/>
          </a:prstGeom>
          <a:noFill/>
        </p:spPr>
        <p:txBody>
          <a:bodyPr wrap="none" rtlCol="0">
            <a:spAutoFit/>
          </a:bodyPr>
          <a:lstStyle/>
          <a:p>
            <a:r>
              <a:rPr lang="en-US" altLang="ja-JP" dirty="0">
                <a:latin typeface="Comic Sans MS" panose="030F0902030302020204" pitchFamily="66" charset="0"/>
              </a:rPr>
              <a:t>Factorization</a:t>
            </a:r>
            <a:endParaRPr lang="ja-JP" altLang="en-US">
              <a:latin typeface="Comic Sans MS" panose="030F0902030302020204" pitchFamily="66" charset="0"/>
            </a:endParaRPr>
          </a:p>
        </p:txBody>
      </p:sp>
      <p:sp>
        <p:nvSpPr>
          <p:cNvPr id="14" name="テキスト ボックス 13">
            <a:extLst>
              <a:ext uri="{FF2B5EF4-FFF2-40B4-BE49-F238E27FC236}">
                <a16:creationId xmlns:a16="http://schemas.microsoft.com/office/drawing/2014/main" id="{8256C777-1BD9-3744-BA06-D813F5467957}"/>
              </a:ext>
            </a:extLst>
          </p:cNvPr>
          <p:cNvSpPr txBox="1"/>
          <p:nvPr/>
        </p:nvSpPr>
        <p:spPr>
          <a:xfrm>
            <a:off x="2473154" y="5929930"/>
            <a:ext cx="1795684" cy="276999"/>
          </a:xfrm>
          <a:prstGeom prst="rect">
            <a:avLst/>
          </a:prstGeom>
          <a:noFill/>
        </p:spPr>
        <p:txBody>
          <a:bodyPr wrap="none" rtlCol="0">
            <a:spAutoFit/>
          </a:bodyPr>
          <a:lstStyle/>
          <a:p>
            <a:r>
              <a:rPr lang="en-US" altLang="ja-JP" sz="1200" dirty="0">
                <a:latin typeface="Comic Sans MS" panose="030F0902030302020204" pitchFamily="66" charset="0"/>
              </a:rPr>
              <a:t>Transverse momentum</a:t>
            </a:r>
            <a:endParaRPr lang="ja-JP" altLang="en-US" sz="1200">
              <a:latin typeface="Comic Sans MS" panose="030F0902030302020204" pitchFamily="66" charset="0"/>
            </a:endParaRPr>
          </a:p>
        </p:txBody>
      </p:sp>
      <p:pic>
        <p:nvPicPr>
          <p:cNvPr id="15" name="図 14">
            <a:extLst>
              <a:ext uri="{FF2B5EF4-FFF2-40B4-BE49-F238E27FC236}">
                <a16:creationId xmlns:a16="http://schemas.microsoft.com/office/drawing/2014/main" id="{C8119CA4-CBF0-8FE7-BAB5-6DADCB7102C4}"/>
              </a:ext>
            </a:extLst>
          </p:cNvPr>
          <p:cNvPicPr>
            <a:picLocks noChangeAspect="1"/>
          </p:cNvPicPr>
          <p:nvPr/>
        </p:nvPicPr>
        <p:blipFill rotWithShape="1">
          <a:blip r:embed="rId4" cstate="email">
            <a:alphaModFix/>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p:blipFill>
        <p:spPr>
          <a:xfrm rot="14554908">
            <a:off x="6486558" y="1599839"/>
            <a:ext cx="2872962" cy="3064963"/>
          </a:xfrm>
          <a:prstGeom prst="rect">
            <a:avLst/>
          </a:prstGeom>
        </p:spPr>
      </p:pic>
      <mc:AlternateContent xmlns:mc="http://schemas.openxmlformats.org/markup-compatibility/2006">
        <mc:Choice xmlns:a14="http://schemas.microsoft.com/office/drawing/2010/main" Requires="a14">
          <p:sp>
            <p:nvSpPr>
              <p:cNvPr id="17" name="テキスト ボックス 16">
                <a:extLst>
                  <a:ext uri="{FF2B5EF4-FFF2-40B4-BE49-F238E27FC236}">
                    <a16:creationId xmlns:a16="http://schemas.microsoft.com/office/drawing/2014/main" id="{8D616603-668D-41B4-3BDB-794BE518927D}"/>
                  </a:ext>
                </a:extLst>
              </p:cNvPr>
              <p:cNvSpPr txBox="1"/>
              <p:nvPr/>
            </p:nvSpPr>
            <p:spPr>
              <a:xfrm>
                <a:off x="5841486" y="2117668"/>
                <a:ext cx="2055627" cy="523220"/>
              </a:xfrm>
              <a:prstGeom prst="rect">
                <a:avLst/>
              </a:prstGeom>
              <a:ln w="38100">
                <a:solidFill>
                  <a:srgbClr val="0000FF"/>
                </a:solidFill>
              </a:ln>
            </p:spPr>
            <p:style>
              <a:lnRef idx="2">
                <a:schemeClr val="accent1"/>
              </a:lnRef>
              <a:fillRef idx="1">
                <a:schemeClr val="lt1"/>
              </a:fillRef>
              <a:effectRef idx="0">
                <a:schemeClr val="accent1"/>
              </a:effectRef>
              <a:fontRef idx="minor">
                <a:schemeClr val="dk1"/>
              </a:fontRef>
            </p:style>
            <p:txBody>
              <a:bodyPr wrap="none" rtlCol="0">
                <a:spAutoFit/>
              </a:bodyPr>
              <a:lstStyle/>
              <a:p>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𝑝𝑝</m:t>
                      </m:r>
                      <m:r>
                        <a:rPr kumimoji="1" lang="en-US" altLang="ja-JP" sz="2800" b="0" i="1" smtClean="0">
                          <a:latin typeface="Cambria Math" panose="02040503050406030204" pitchFamily="18" charset="0"/>
                        </a:rPr>
                        <m:t> →</m:t>
                      </m:r>
                      <m:r>
                        <a:rPr kumimoji="1" lang="en-US" altLang="ja-JP" sz="2800" b="0" i="1" smtClean="0">
                          <a:latin typeface="Cambria Math" panose="02040503050406030204" pitchFamily="18" charset="0"/>
                          <a:ea typeface="Cambria Math" panose="02040503050406030204" pitchFamily="18" charset="0"/>
                        </a:rPr>
                        <m:t>𝐽𝑒𝑡</m:t>
                      </m:r>
                      <m:r>
                        <a:rPr kumimoji="1" lang="en-US" altLang="ja-JP" sz="2800" b="0" i="1" smtClean="0">
                          <a:latin typeface="Cambria Math" panose="02040503050406030204" pitchFamily="18" charset="0"/>
                          <a:ea typeface="Cambria Math" panose="02040503050406030204" pitchFamily="18" charset="0"/>
                        </a:rPr>
                        <m:t> </m:t>
                      </m:r>
                      <m:r>
                        <a:rPr kumimoji="1" lang="en-US" altLang="ja-JP" sz="2800" b="0" i="1" smtClean="0">
                          <a:latin typeface="Cambria Math" panose="02040503050406030204" pitchFamily="18" charset="0"/>
                          <a:ea typeface="Cambria Math" panose="02040503050406030204" pitchFamily="18" charset="0"/>
                        </a:rPr>
                        <m:t>𝑋</m:t>
                      </m:r>
                    </m:oMath>
                  </m:oMathPara>
                </a14:m>
                <a:endParaRPr kumimoji="1" lang="ja-JP" altLang="en-US" sz="2800"/>
              </a:p>
            </p:txBody>
          </p:sp>
        </mc:Choice>
        <mc:Fallback>
          <p:sp>
            <p:nvSpPr>
              <p:cNvPr id="17" name="テキスト ボックス 16">
                <a:extLst>
                  <a:ext uri="{FF2B5EF4-FFF2-40B4-BE49-F238E27FC236}">
                    <a16:creationId xmlns:a16="http://schemas.microsoft.com/office/drawing/2014/main" id="{8D616603-668D-41B4-3BDB-794BE518927D}"/>
                  </a:ext>
                </a:extLst>
              </p:cNvPr>
              <p:cNvSpPr txBox="1">
                <a:spLocks noRot="1" noChangeAspect="1" noMove="1" noResize="1" noEditPoints="1" noAdjustHandles="1" noChangeArrowheads="1" noChangeShapeType="1" noTextEdit="1"/>
              </p:cNvSpPr>
              <p:nvPr/>
            </p:nvSpPr>
            <p:spPr>
              <a:xfrm>
                <a:off x="5841486" y="2117668"/>
                <a:ext cx="2055627" cy="523220"/>
              </a:xfrm>
              <a:prstGeom prst="rect">
                <a:avLst/>
              </a:prstGeom>
              <a:blipFill>
                <a:blip r:embed="rId6"/>
                <a:stretch>
                  <a:fillRect b="-15556"/>
                </a:stretch>
              </a:blipFill>
              <a:ln w="38100">
                <a:solidFill>
                  <a:srgbClr val="0000FF"/>
                </a:solidFill>
              </a:ln>
            </p:spPr>
            <p:txBody>
              <a:bodyPr/>
              <a:lstStyle/>
              <a:p>
                <a:r>
                  <a:rPr lang="ja-JP" altLang="en-US">
                    <a:noFill/>
                  </a:rPr>
                  <a:t> </a:t>
                </a:r>
              </a:p>
            </p:txBody>
          </p:sp>
        </mc:Fallback>
      </mc:AlternateContent>
      <p:sp>
        <p:nvSpPr>
          <p:cNvPr id="18" name="テキスト ボックス 17">
            <a:extLst>
              <a:ext uri="{FF2B5EF4-FFF2-40B4-BE49-F238E27FC236}">
                <a16:creationId xmlns:a16="http://schemas.microsoft.com/office/drawing/2014/main" id="{A53AA0D7-CFD6-87B9-FF23-9FC4A64C0FE2}"/>
              </a:ext>
            </a:extLst>
          </p:cNvPr>
          <p:cNvSpPr txBox="1"/>
          <p:nvPr/>
        </p:nvSpPr>
        <p:spPr>
          <a:xfrm>
            <a:off x="9533489" y="4668814"/>
            <a:ext cx="2492990" cy="646331"/>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ジェットはやはり</a:t>
            </a:r>
            <a:endParaRPr kumimoji="1" lang="en-US" altLang="ja-JP" dirty="0">
              <a:latin typeface="Meiryo" panose="020B0604030504040204" pitchFamily="34" charset="-128"/>
              <a:ea typeface="Meiryo" panose="020B0604030504040204" pitchFamily="34" charset="-128"/>
            </a:endParaRPr>
          </a:p>
          <a:p>
            <a:r>
              <a:rPr kumimoji="1" lang="ja-JP" altLang="en-US">
                <a:latin typeface="Meiryo" panose="020B0604030504040204" pitchFamily="34" charset="-128"/>
                <a:ea typeface="Meiryo" panose="020B0604030504040204" pitchFamily="34" charset="-128"/>
              </a:rPr>
              <a:t>ゴールデンプローブ！</a:t>
            </a:r>
          </a:p>
        </p:txBody>
      </p:sp>
    </p:spTree>
    <p:extLst>
      <p:ext uri="{BB962C8B-B14F-4D97-AF65-F5344CB8AC3E}">
        <p14:creationId xmlns:p14="http://schemas.microsoft.com/office/powerpoint/2010/main" val="2467348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758A7C4-8286-7A40-95AA-E9AA09490D4F}"/>
              </a:ext>
            </a:extLst>
          </p:cNvPr>
          <p:cNvSpPr>
            <a:spLocks noGrp="1"/>
          </p:cNvSpPr>
          <p:nvPr>
            <p:ph type="title"/>
          </p:nvPr>
        </p:nvSpPr>
        <p:spPr>
          <a:xfrm>
            <a:off x="1981200" y="186315"/>
            <a:ext cx="8229600" cy="1143000"/>
          </a:xfrm>
        </p:spPr>
        <p:txBody>
          <a:bodyPr>
            <a:normAutofit/>
          </a:bodyPr>
          <a:lstStyle/>
          <a:p>
            <a:r>
              <a:rPr kumimoji="1" lang="ja-JP" altLang="en-US">
                <a:latin typeface="Meiryo" panose="020B0604030504040204" pitchFamily="34" charset="-128"/>
                <a:ea typeface="Meiryo" panose="020B0604030504040204" pitchFamily="34" charset="-128"/>
              </a:rPr>
              <a:t>左右非対称性の起源</a:t>
            </a:r>
          </a:p>
        </p:txBody>
      </p:sp>
      <p:sp>
        <p:nvSpPr>
          <p:cNvPr id="3" name="スライド番号プレースホルダー 2">
            <a:extLst>
              <a:ext uri="{FF2B5EF4-FFF2-40B4-BE49-F238E27FC236}">
                <a16:creationId xmlns:a16="http://schemas.microsoft.com/office/drawing/2014/main" id="{4248335B-1BD7-6342-89F2-41F985CE7441}"/>
              </a:ext>
            </a:extLst>
          </p:cNvPr>
          <p:cNvSpPr>
            <a:spLocks noGrp="1"/>
          </p:cNvSpPr>
          <p:nvPr>
            <p:ph type="sldNum" sz="quarter" idx="12"/>
          </p:nvPr>
        </p:nvSpPr>
        <p:spPr/>
        <p:txBody>
          <a:bodyPr/>
          <a:lstStyle/>
          <a:p>
            <a:fld id="{643D6746-4F54-E94D-822D-166161678454}" type="slidenum">
              <a:rPr kumimoji="1" lang="ja-JP" altLang="en-US" smtClean="0"/>
              <a:t>15</a:t>
            </a:fld>
            <a:endParaRPr kumimoji="1" lang="ja-JP" altLang="en-US"/>
          </a:p>
        </p:txBody>
      </p:sp>
      <p:pic>
        <p:nvPicPr>
          <p:cNvPr id="4" name="コンテンツ プレースホルダー 3">
            <a:extLst>
              <a:ext uri="{FF2B5EF4-FFF2-40B4-BE49-F238E27FC236}">
                <a16:creationId xmlns:a16="http://schemas.microsoft.com/office/drawing/2014/main" id="{8C61373E-32D0-5B4F-BD88-3861545DCACF}"/>
              </a:ext>
            </a:extLst>
          </p:cNvPr>
          <p:cNvPicPr>
            <a:picLocks noChangeAspect="1"/>
          </p:cNvPicPr>
          <p:nvPr/>
        </p:nvPicPr>
        <p:blipFill rotWithShape="1">
          <a:blip r:embed="rId2"/>
          <a:srcRect l="1496" t="31837" r="42741"/>
          <a:stretch/>
        </p:blipFill>
        <p:spPr>
          <a:xfrm>
            <a:off x="2600960" y="1725178"/>
            <a:ext cx="6990080" cy="4813734"/>
          </a:xfrm>
          <a:prstGeom prst="rect">
            <a:avLst/>
          </a:prstGeom>
        </p:spPr>
      </p:pic>
      <p:sp>
        <p:nvSpPr>
          <p:cNvPr id="5" name="テキスト ボックス 4">
            <a:extLst>
              <a:ext uri="{FF2B5EF4-FFF2-40B4-BE49-F238E27FC236}">
                <a16:creationId xmlns:a16="http://schemas.microsoft.com/office/drawing/2014/main" id="{AE9351A1-D930-7549-8D22-2A16F40CCDF9}"/>
              </a:ext>
            </a:extLst>
          </p:cNvPr>
          <p:cNvSpPr txBox="1"/>
          <p:nvPr/>
        </p:nvSpPr>
        <p:spPr>
          <a:xfrm>
            <a:off x="1189286" y="4466789"/>
            <a:ext cx="2262158" cy="646331"/>
          </a:xfrm>
          <a:prstGeom prst="rect">
            <a:avLst/>
          </a:prstGeom>
          <a:noFill/>
        </p:spPr>
        <p:txBody>
          <a:bodyPr wrap="none" rtlCol="0">
            <a:spAutoFit/>
          </a:bodyPr>
          <a:lstStyle/>
          <a:p>
            <a:pPr algn="ctr"/>
            <a:r>
              <a:rPr lang="ja-JP" altLang="en-US">
                <a:solidFill>
                  <a:srgbClr val="FF0000"/>
                </a:solidFill>
                <a:latin typeface="Comic Sans MS" panose="030F0902030302020204" pitchFamily="66" charset="0"/>
              </a:rPr>
              <a:t>パートンの横運動量</a:t>
            </a:r>
            <a:endParaRPr lang="en-US" altLang="ja-JP" dirty="0">
              <a:solidFill>
                <a:srgbClr val="FF0000"/>
              </a:solidFill>
              <a:latin typeface="Comic Sans MS" panose="030F0902030302020204" pitchFamily="66" charset="0"/>
            </a:endParaRPr>
          </a:p>
          <a:p>
            <a:pPr algn="ctr"/>
            <a:r>
              <a:rPr lang="en-US" altLang="ja-JP" dirty="0">
                <a:solidFill>
                  <a:srgbClr val="FF0000"/>
                </a:solidFill>
                <a:latin typeface="Comic Sans MS" panose="030F0902030302020204" pitchFamily="66" charset="0"/>
              </a:rPr>
              <a:t>(</a:t>
            </a:r>
            <a:r>
              <a:rPr lang="ja-JP" altLang="en-US">
                <a:solidFill>
                  <a:srgbClr val="FF0000"/>
                </a:solidFill>
                <a:latin typeface="Comic Sans MS" panose="030F0902030302020204" pitchFamily="66" charset="0"/>
              </a:rPr>
              <a:t>初期状態効果</a:t>
            </a:r>
            <a:r>
              <a:rPr lang="en-US" altLang="ja-JP" dirty="0">
                <a:solidFill>
                  <a:srgbClr val="FF0000"/>
                </a:solidFill>
                <a:latin typeface="Comic Sans MS" panose="030F0902030302020204" pitchFamily="66" charset="0"/>
              </a:rPr>
              <a:t>)</a:t>
            </a:r>
            <a:endParaRPr lang="ja-JP" altLang="en-US">
              <a:solidFill>
                <a:srgbClr val="FF0000"/>
              </a:solidFill>
              <a:latin typeface="Comic Sans MS" panose="030F0902030302020204" pitchFamily="66" charset="0"/>
            </a:endParaRPr>
          </a:p>
        </p:txBody>
      </p:sp>
      <p:sp>
        <p:nvSpPr>
          <p:cNvPr id="7" name="右中かっこ 6">
            <a:extLst>
              <a:ext uri="{FF2B5EF4-FFF2-40B4-BE49-F238E27FC236}">
                <a16:creationId xmlns:a16="http://schemas.microsoft.com/office/drawing/2014/main" id="{C1A1CEC5-E89C-184C-A307-EB3CB9D37BEF}"/>
              </a:ext>
            </a:extLst>
          </p:cNvPr>
          <p:cNvSpPr/>
          <p:nvPr/>
        </p:nvSpPr>
        <p:spPr>
          <a:xfrm>
            <a:off x="8933720" y="2903543"/>
            <a:ext cx="211873" cy="501805"/>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ja-JP" altLang="en-US"/>
          </a:p>
        </p:txBody>
      </p:sp>
      <p:pic>
        <p:nvPicPr>
          <p:cNvPr id="8" name="Picture 10">
            <a:extLst>
              <a:ext uri="{FF2B5EF4-FFF2-40B4-BE49-F238E27FC236}">
                <a16:creationId xmlns:a16="http://schemas.microsoft.com/office/drawing/2014/main" id="{DA3E2720-A2E6-8D4F-BD33-3767EB68B473}"/>
              </a:ext>
            </a:extLst>
          </p:cNvPr>
          <p:cNvPicPr>
            <a:picLocks noChangeAspect="1" noChangeArrowheads="1"/>
          </p:cNvPicPr>
          <p:nvPr/>
        </p:nvPicPr>
        <p:blipFill>
          <a:blip r:embed="rId3"/>
          <a:srcRect/>
          <a:stretch>
            <a:fillRect/>
          </a:stretch>
        </p:blipFill>
        <p:spPr bwMode="auto">
          <a:xfrm>
            <a:off x="1224424" y="5315145"/>
            <a:ext cx="2393757" cy="1229568"/>
          </a:xfrm>
          <a:prstGeom prst="rect">
            <a:avLst/>
          </a:prstGeom>
          <a:noFill/>
          <a:ln w="9525">
            <a:noFill/>
            <a:miter lim="800000"/>
            <a:headEnd/>
            <a:tailEnd/>
          </a:ln>
        </p:spPr>
      </p:pic>
      <p:sp>
        <p:nvSpPr>
          <p:cNvPr id="10" name="爆発 1 9">
            <a:extLst>
              <a:ext uri="{FF2B5EF4-FFF2-40B4-BE49-F238E27FC236}">
                <a16:creationId xmlns:a16="http://schemas.microsoft.com/office/drawing/2014/main" id="{1EA3B747-69F4-0445-AF45-7D9C14E0FBC9}"/>
              </a:ext>
            </a:extLst>
          </p:cNvPr>
          <p:cNvSpPr/>
          <p:nvPr/>
        </p:nvSpPr>
        <p:spPr>
          <a:xfrm>
            <a:off x="2399796" y="1266387"/>
            <a:ext cx="1162222" cy="1116724"/>
          </a:xfrm>
          <a:prstGeom prst="irregularSeal1">
            <a:avLst/>
          </a:prstGeom>
          <a:solidFill>
            <a:srgbClr val="FFFF00"/>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ja-JP" altLang="en-US"/>
          </a:p>
        </p:txBody>
      </p:sp>
      <p:sp>
        <p:nvSpPr>
          <p:cNvPr id="11" name="テキスト ボックス 10">
            <a:extLst>
              <a:ext uri="{FF2B5EF4-FFF2-40B4-BE49-F238E27FC236}">
                <a16:creationId xmlns:a16="http://schemas.microsoft.com/office/drawing/2014/main" id="{28C9F627-C747-FC4C-A86A-0E3B36B8222A}"/>
              </a:ext>
            </a:extLst>
          </p:cNvPr>
          <p:cNvSpPr txBox="1"/>
          <p:nvPr/>
        </p:nvSpPr>
        <p:spPr>
          <a:xfrm rot="20213017">
            <a:off x="2327523" y="1573394"/>
            <a:ext cx="1306768" cy="584775"/>
          </a:xfrm>
          <a:prstGeom prst="rect">
            <a:avLst/>
          </a:prstGeom>
          <a:noFill/>
        </p:spPr>
        <p:txBody>
          <a:bodyPr wrap="none" rtlCol="0">
            <a:spAutoFit/>
          </a:bodyPr>
          <a:lstStyle/>
          <a:p>
            <a:r>
              <a:rPr lang="en-US" altLang="ja-JP" sz="3200" dirty="0" err="1">
                <a:latin typeface="Comic Sans MS" panose="030F0902030302020204" pitchFamily="66" charset="0"/>
              </a:rPr>
              <a:t>pQCD</a:t>
            </a:r>
            <a:endParaRPr lang="ja-JP" altLang="en-US" sz="3200">
              <a:latin typeface="Comic Sans MS" panose="030F0902030302020204" pitchFamily="66" charset="0"/>
            </a:endParaRPr>
          </a:p>
        </p:txBody>
      </p:sp>
      <p:sp>
        <p:nvSpPr>
          <p:cNvPr id="13" name="テキスト ボックス 12">
            <a:extLst>
              <a:ext uri="{FF2B5EF4-FFF2-40B4-BE49-F238E27FC236}">
                <a16:creationId xmlns:a16="http://schemas.microsoft.com/office/drawing/2014/main" id="{11708AB9-36C0-AF4F-85BB-C543B363E66A}"/>
              </a:ext>
            </a:extLst>
          </p:cNvPr>
          <p:cNvSpPr txBox="1"/>
          <p:nvPr/>
        </p:nvSpPr>
        <p:spPr>
          <a:xfrm>
            <a:off x="3451444" y="2002177"/>
            <a:ext cx="1619354" cy="369332"/>
          </a:xfrm>
          <a:prstGeom prst="rect">
            <a:avLst/>
          </a:prstGeom>
          <a:noFill/>
        </p:spPr>
        <p:txBody>
          <a:bodyPr wrap="none" rtlCol="0">
            <a:spAutoFit/>
          </a:bodyPr>
          <a:lstStyle/>
          <a:p>
            <a:r>
              <a:rPr lang="en-US" altLang="ja-JP" dirty="0">
                <a:latin typeface="Comic Sans MS" panose="030F0902030302020204" pitchFamily="66" charset="0"/>
              </a:rPr>
              <a:t>Factorization</a:t>
            </a:r>
            <a:endParaRPr lang="ja-JP" altLang="en-US">
              <a:latin typeface="Comic Sans MS" panose="030F0902030302020204" pitchFamily="66" charset="0"/>
            </a:endParaRPr>
          </a:p>
        </p:txBody>
      </p:sp>
      <p:sp>
        <p:nvSpPr>
          <p:cNvPr id="14" name="テキスト ボックス 13">
            <a:extLst>
              <a:ext uri="{FF2B5EF4-FFF2-40B4-BE49-F238E27FC236}">
                <a16:creationId xmlns:a16="http://schemas.microsoft.com/office/drawing/2014/main" id="{8256C777-1BD9-3744-BA06-D813F5467957}"/>
              </a:ext>
            </a:extLst>
          </p:cNvPr>
          <p:cNvSpPr txBox="1"/>
          <p:nvPr/>
        </p:nvSpPr>
        <p:spPr>
          <a:xfrm>
            <a:off x="2473154" y="5929930"/>
            <a:ext cx="1795684" cy="276999"/>
          </a:xfrm>
          <a:prstGeom prst="rect">
            <a:avLst/>
          </a:prstGeom>
          <a:noFill/>
        </p:spPr>
        <p:txBody>
          <a:bodyPr wrap="none" rtlCol="0">
            <a:spAutoFit/>
          </a:bodyPr>
          <a:lstStyle/>
          <a:p>
            <a:r>
              <a:rPr lang="en-US" altLang="ja-JP" sz="1200" dirty="0">
                <a:latin typeface="Comic Sans MS" panose="030F0902030302020204" pitchFamily="66" charset="0"/>
              </a:rPr>
              <a:t>Transverse momentum</a:t>
            </a:r>
            <a:endParaRPr lang="ja-JP" altLang="en-US" sz="1200">
              <a:latin typeface="Comic Sans MS" panose="030F0902030302020204" pitchFamily="66" charset="0"/>
            </a:endParaRPr>
          </a:p>
        </p:txBody>
      </p:sp>
      <p:pic>
        <p:nvPicPr>
          <p:cNvPr id="15" name="図 14">
            <a:extLst>
              <a:ext uri="{FF2B5EF4-FFF2-40B4-BE49-F238E27FC236}">
                <a16:creationId xmlns:a16="http://schemas.microsoft.com/office/drawing/2014/main" id="{C8119CA4-CBF0-8FE7-BAB5-6DADCB7102C4}"/>
              </a:ext>
            </a:extLst>
          </p:cNvPr>
          <p:cNvPicPr>
            <a:picLocks noChangeAspect="1"/>
          </p:cNvPicPr>
          <p:nvPr/>
        </p:nvPicPr>
        <p:blipFill rotWithShape="1">
          <a:blip r:embed="rId4" cstate="email">
            <a:alphaModFix amt="50000"/>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a:ext>
            </a:extLst>
          </a:blip>
          <a:srcRect/>
          <a:stretch/>
        </p:blipFill>
        <p:spPr>
          <a:xfrm rot="14554908">
            <a:off x="6486558" y="1599839"/>
            <a:ext cx="2872962" cy="3064963"/>
          </a:xfrm>
          <a:prstGeom prst="rect">
            <a:avLst/>
          </a:prstGeom>
        </p:spPr>
      </p:pic>
      <mc:AlternateContent xmlns:mc="http://schemas.openxmlformats.org/markup-compatibility/2006">
        <mc:Choice xmlns:a14="http://schemas.microsoft.com/office/drawing/2010/main" Requires="a14">
          <p:sp>
            <p:nvSpPr>
              <p:cNvPr id="17" name="テキスト ボックス 16">
                <a:extLst>
                  <a:ext uri="{FF2B5EF4-FFF2-40B4-BE49-F238E27FC236}">
                    <a16:creationId xmlns:a16="http://schemas.microsoft.com/office/drawing/2014/main" id="{8D616603-668D-41B4-3BDB-794BE518927D}"/>
                  </a:ext>
                </a:extLst>
              </p:cNvPr>
              <p:cNvSpPr txBox="1"/>
              <p:nvPr/>
            </p:nvSpPr>
            <p:spPr>
              <a:xfrm>
                <a:off x="5841486" y="2117668"/>
                <a:ext cx="2055627" cy="523220"/>
              </a:xfrm>
              <a:prstGeom prst="rect">
                <a:avLst/>
              </a:prstGeom>
              <a:ln w="38100">
                <a:solidFill>
                  <a:srgbClr val="0000FF"/>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a14:m>
                  <m:oMathPara xmlns:m="http://schemas.openxmlformats.org/officeDocument/2006/math">
                    <m:oMathParaPr>
                      <m:jc m:val="centerGroup"/>
                    </m:oMathParaPr>
                    <m:oMath xmlns:m="http://schemas.openxmlformats.org/officeDocument/2006/math">
                      <m:r>
                        <a:rPr kumimoji="1" lang="en-US" altLang="ja-JP" sz="2800" b="0" i="1" smtClean="0">
                          <a:latin typeface="Cambria Math" panose="02040503050406030204" pitchFamily="18" charset="0"/>
                        </a:rPr>
                        <m:t>𝑝𝑝</m:t>
                      </m:r>
                      <m:r>
                        <a:rPr kumimoji="1" lang="en-US" altLang="ja-JP" sz="2800" b="0" i="1" smtClean="0">
                          <a:latin typeface="Cambria Math" panose="02040503050406030204" pitchFamily="18" charset="0"/>
                        </a:rPr>
                        <m:t> →</m:t>
                      </m:r>
                      <m:r>
                        <a:rPr kumimoji="1" lang="en-US" altLang="ja-JP" sz="2800" b="0" i="1" smtClean="0">
                          <a:latin typeface="Cambria Math" panose="02040503050406030204" pitchFamily="18" charset="0"/>
                          <a:ea typeface="Cambria Math" panose="02040503050406030204" pitchFamily="18" charset="0"/>
                        </a:rPr>
                        <m:t>𝐽𝑒𝑡</m:t>
                      </m:r>
                      <m:r>
                        <a:rPr kumimoji="1" lang="en-US" altLang="ja-JP" sz="2800" b="0" i="1" smtClean="0">
                          <a:latin typeface="Cambria Math" panose="02040503050406030204" pitchFamily="18" charset="0"/>
                          <a:ea typeface="Cambria Math" panose="02040503050406030204" pitchFamily="18" charset="0"/>
                        </a:rPr>
                        <m:t> </m:t>
                      </m:r>
                      <m:r>
                        <a:rPr kumimoji="1" lang="en-US" altLang="ja-JP" sz="2800" b="0" i="1" smtClean="0">
                          <a:latin typeface="Cambria Math" panose="02040503050406030204" pitchFamily="18" charset="0"/>
                          <a:ea typeface="Cambria Math" panose="02040503050406030204" pitchFamily="18" charset="0"/>
                        </a:rPr>
                        <m:t>𝑋</m:t>
                      </m:r>
                    </m:oMath>
                  </m:oMathPara>
                </a14:m>
                <a:endParaRPr kumimoji="1" lang="ja-JP" altLang="en-US" sz="2800"/>
              </a:p>
            </p:txBody>
          </p:sp>
        </mc:Choice>
        <mc:Fallback>
          <p:sp>
            <p:nvSpPr>
              <p:cNvPr id="17" name="テキスト ボックス 16">
                <a:extLst>
                  <a:ext uri="{FF2B5EF4-FFF2-40B4-BE49-F238E27FC236}">
                    <a16:creationId xmlns:a16="http://schemas.microsoft.com/office/drawing/2014/main" id="{8D616603-668D-41B4-3BDB-794BE518927D}"/>
                  </a:ext>
                </a:extLst>
              </p:cNvPr>
              <p:cNvSpPr txBox="1">
                <a:spLocks noRot="1" noChangeAspect="1" noMove="1" noResize="1" noEditPoints="1" noAdjustHandles="1" noChangeArrowheads="1" noChangeShapeType="1" noTextEdit="1"/>
              </p:cNvSpPr>
              <p:nvPr/>
            </p:nvSpPr>
            <p:spPr>
              <a:xfrm>
                <a:off x="5841486" y="2117668"/>
                <a:ext cx="2055627" cy="523220"/>
              </a:xfrm>
              <a:prstGeom prst="rect">
                <a:avLst/>
              </a:prstGeom>
              <a:blipFill>
                <a:blip r:embed="rId6"/>
                <a:stretch>
                  <a:fillRect b="-15556"/>
                </a:stretch>
              </a:blipFill>
              <a:ln w="38100">
                <a:solidFill>
                  <a:srgbClr val="0000FF"/>
                </a:solidFill>
              </a:ln>
            </p:spPr>
            <p:txBody>
              <a:bodyPr/>
              <a:lstStyle/>
              <a:p>
                <a:r>
                  <a:rPr lang="ja-JP" altLang="en-US">
                    <a:noFill/>
                  </a:rPr>
                  <a:t> </a:t>
                </a:r>
              </a:p>
            </p:txBody>
          </p:sp>
        </mc:Fallback>
      </mc:AlternateContent>
      <p:grpSp>
        <p:nvGrpSpPr>
          <p:cNvPr id="19" name="図形グループ 51">
            <a:extLst>
              <a:ext uri="{FF2B5EF4-FFF2-40B4-BE49-F238E27FC236}">
                <a16:creationId xmlns:a16="http://schemas.microsoft.com/office/drawing/2014/main" id="{366429F7-B608-DA4A-945A-3389A2E26CBE}"/>
              </a:ext>
            </a:extLst>
          </p:cNvPr>
          <p:cNvGrpSpPr/>
          <p:nvPr/>
        </p:nvGrpSpPr>
        <p:grpSpPr>
          <a:xfrm>
            <a:off x="9218386" y="3558016"/>
            <a:ext cx="2508069" cy="2716677"/>
            <a:chOff x="6430944" y="787675"/>
            <a:chExt cx="2508069" cy="2716677"/>
          </a:xfrm>
        </p:grpSpPr>
        <p:sp>
          <p:nvSpPr>
            <p:cNvPr id="20" name="正方形/長方形 19">
              <a:extLst>
                <a:ext uri="{FF2B5EF4-FFF2-40B4-BE49-F238E27FC236}">
                  <a16:creationId xmlns:a16="http://schemas.microsoft.com/office/drawing/2014/main" id="{B320D8AA-775E-58EB-6F42-924920DF5776}"/>
                </a:ext>
              </a:extLst>
            </p:cNvPr>
            <p:cNvSpPr/>
            <p:nvPr/>
          </p:nvSpPr>
          <p:spPr>
            <a:xfrm>
              <a:off x="6430944" y="787675"/>
              <a:ext cx="2508069" cy="271667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grpSp>
          <p:nvGrpSpPr>
            <p:cNvPr id="21" name="Group 54">
              <a:extLst>
                <a:ext uri="{FF2B5EF4-FFF2-40B4-BE49-F238E27FC236}">
                  <a16:creationId xmlns:a16="http://schemas.microsoft.com/office/drawing/2014/main" id="{3630D342-91C2-6226-D644-8EB71AFF0F45}"/>
                </a:ext>
              </a:extLst>
            </p:cNvPr>
            <p:cNvGrpSpPr>
              <a:grpSpLocks noChangeAspect="1"/>
            </p:cNvGrpSpPr>
            <p:nvPr/>
          </p:nvGrpSpPr>
          <p:grpSpPr bwMode="auto">
            <a:xfrm>
              <a:off x="6621421" y="945725"/>
              <a:ext cx="2054034" cy="1428992"/>
              <a:chOff x="457200" y="2514600"/>
              <a:chExt cx="3505200" cy="2438400"/>
            </a:xfrm>
          </p:grpSpPr>
          <p:sp>
            <p:nvSpPr>
              <p:cNvPr id="30" name="Parallelogram 32">
                <a:extLst>
                  <a:ext uri="{FF2B5EF4-FFF2-40B4-BE49-F238E27FC236}">
                    <a16:creationId xmlns:a16="http://schemas.microsoft.com/office/drawing/2014/main" id="{368C2C5C-4AAA-5141-B93E-391860AF93A4}"/>
                  </a:ext>
                </a:extLst>
              </p:cNvPr>
              <p:cNvSpPr>
                <a:spLocks noChangeAspect="1" noChangeArrowheads="1"/>
              </p:cNvSpPr>
              <p:nvPr/>
            </p:nvSpPr>
            <p:spPr bwMode="auto">
              <a:xfrm rot="-5400000" flipH="1" flipV="1">
                <a:off x="2667000" y="3657600"/>
                <a:ext cx="1828800" cy="762000"/>
              </a:xfrm>
              <a:prstGeom prst="parallelogram">
                <a:avLst>
                  <a:gd name="adj" fmla="val 59722"/>
                </a:avLst>
              </a:prstGeom>
              <a:solidFill>
                <a:srgbClr val="6B6BCF"/>
              </a:solidFill>
              <a:ln>
                <a:noFill/>
              </a:ln>
              <a:extLst>
                <a:ext uri="{91240B29-F687-4f45-9708-019B960494DF}">
                  <a14:hiddenLine xmlns="" xmlns:a14="http://schemas.microsoft.com/office/drawing/2010/main" w="9525" algn="ctr">
                    <a:solidFill>
                      <a:srgbClr val="000000"/>
                    </a:solidFill>
                    <a:round/>
                    <a:headEnd/>
                    <a:tailEnd/>
                  </a14:hiddenLine>
                </a:ext>
              </a:extLst>
            </p:spPr>
            <p:txBody>
              <a:bodyPr rot="10800000" vert="eaVert"/>
              <a:lstStyle/>
              <a:p>
                <a:pPr fontAlgn="auto">
                  <a:spcBef>
                    <a:spcPts val="0"/>
                  </a:spcBef>
                  <a:spcAft>
                    <a:spcPts val="0"/>
                  </a:spcAft>
                  <a:defRPr/>
                </a:pPr>
                <a:endParaRPr kumimoji="0" lang="en-US" sz="2400" kern="0">
                  <a:solidFill>
                    <a:srgbClr val="000000"/>
                  </a:solidFill>
                  <a:latin typeface="+mj-lt"/>
                  <a:ea typeface="ＭＳ Ｐゴシック" charset="0"/>
                </a:endParaRPr>
              </a:p>
            </p:txBody>
          </p:sp>
          <p:sp>
            <p:nvSpPr>
              <p:cNvPr id="31" name="Oval 9">
                <a:extLst>
                  <a:ext uri="{FF2B5EF4-FFF2-40B4-BE49-F238E27FC236}">
                    <a16:creationId xmlns:a16="http://schemas.microsoft.com/office/drawing/2014/main" id="{7A32404D-4E17-965C-CEF0-3C0A2DBBE7EB}"/>
                  </a:ext>
                </a:extLst>
              </p:cNvPr>
              <p:cNvSpPr>
                <a:spLocks noChangeArrowheads="1"/>
              </p:cNvSpPr>
              <p:nvPr/>
            </p:nvSpPr>
            <p:spPr bwMode="auto">
              <a:xfrm>
                <a:off x="3201072" y="3505804"/>
                <a:ext cx="685969" cy="1066558"/>
              </a:xfrm>
              <a:prstGeom prst="ellipse">
                <a:avLst/>
              </a:prstGeom>
              <a:solidFill>
                <a:srgbClr val="008000">
                  <a:alpha val="47842"/>
                </a:srgbClr>
              </a:solidFill>
              <a:ln w="9525">
                <a:noFill/>
                <a:round/>
                <a:headEnd/>
                <a:tailEnd/>
              </a:ln>
            </p:spPr>
            <p:txBody>
              <a:bodyPr/>
              <a:lstStyle/>
              <a:p>
                <a:pPr fontAlgn="auto">
                  <a:spcBef>
                    <a:spcPts val="0"/>
                  </a:spcBef>
                  <a:spcAft>
                    <a:spcPts val="0"/>
                  </a:spcAft>
                  <a:defRPr/>
                </a:pPr>
                <a:endParaRPr kumimoji="0" lang="en-US" sz="2400" kern="0">
                  <a:solidFill>
                    <a:srgbClr val="25DE2C"/>
                  </a:solidFill>
                  <a:latin typeface="+mj-lt"/>
                  <a:ea typeface="+mn-ea"/>
                </a:endParaRPr>
              </a:p>
            </p:txBody>
          </p:sp>
          <p:cxnSp>
            <p:nvCxnSpPr>
              <p:cNvPr id="32" name="Straight Arrow Connector 43">
                <a:extLst>
                  <a:ext uri="{FF2B5EF4-FFF2-40B4-BE49-F238E27FC236}">
                    <a16:creationId xmlns:a16="http://schemas.microsoft.com/office/drawing/2014/main" id="{A7D1FD47-DB5A-4313-2668-865F856AE325}"/>
                  </a:ext>
                </a:extLst>
              </p:cNvPr>
              <p:cNvCxnSpPr>
                <a:cxnSpLocks noChangeAspect="1" noChangeShapeType="1"/>
              </p:cNvCxnSpPr>
              <p:nvPr/>
            </p:nvCxnSpPr>
            <p:spPr bwMode="auto">
              <a:xfrm>
                <a:off x="1752600" y="3810000"/>
                <a:ext cx="1981200" cy="228600"/>
              </a:xfrm>
              <a:prstGeom prst="straightConnector1">
                <a:avLst/>
              </a:prstGeom>
              <a:noFill/>
              <a:ln w="9525" algn="ctr">
                <a:solidFill>
                  <a:srgbClr val="000000"/>
                </a:solidFill>
                <a:round/>
                <a:headEnd/>
                <a:tailEnd type="arrow" w="med" len="med"/>
              </a:ln>
            </p:spPr>
          </p:cxnSp>
          <p:grpSp>
            <p:nvGrpSpPr>
              <p:cNvPr id="33" name="Group 52">
                <a:extLst>
                  <a:ext uri="{FF2B5EF4-FFF2-40B4-BE49-F238E27FC236}">
                    <a16:creationId xmlns:a16="http://schemas.microsoft.com/office/drawing/2014/main" id="{88F83FA1-E926-DFFA-F6B3-B9B84352268D}"/>
                  </a:ext>
                </a:extLst>
              </p:cNvPr>
              <p:cNvGrpSpPr>
                <a:grpSpLocks noChangeAspect="1"/>
              </p:cNvGrpSpPr>
              <p:nvPr/>
            </p:nvGrpSpPr>
            <p:grpSpPr bwMode="auto">
              <a:xfrm>
                <a:off x="457200" y="2514600"/>
                <a:ext cx="3124200" cy="1828800"/>
                <a:chOff x="457200" y="2514600"/>
                <a:chExt cx="3124200" cy="1828800"/>
              </a:xfrm>
            </p:grpSpPr>
            <p:sp>
              <p:nvSpPr>
                <p:cNvPr id="34" name="Up Arrow 29">
                  <a:extLst>
                    <a:ext uri="{FF2B5EF4-FFF2-40B4-BE49-F238E27FC236}">
                      <a16:creationId xmlns:a16="http://schemas.microsoft.com/office/drawing/2014/main" id="{EC1F3BA0-1237-BEF1-EC25-60AA7AEF9816}"/>
                    </a:ext>
                  </a:extLst>
                </p:cNvPr>
                <p:cNvSpPr/>
                <p:nvPr/>
              </p:nvSpPr>
              <p:spPr bwMode="auto">
                <a:xfrm>
                  <a:off x="915157" y="3430449"/>
                  <a:ext cx="303371" cy="380638"/>
                </a:xfrm>
                <a:prstGeom prst="upArrow">
                  <a:avLst/>
                </a:prstGeom>
                <a:solidFill>
                  <a:srgbClr val="FFFFFF">
                    <a:lumMod val="5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en-US" sz="2400" kern="0">
                    <a:solidFill>
                      <a:srgbClr val="000000"/>
                    </a:solidFill>
                    <a:latin typeface="+mj-lt"/>
                    <a:ea typeface="ＭＳ Ｐゴシック" charset="0"/>
                  </a:endParaRPr>
                </a:p>
              </p:txBody>
            </p:sp>
            <p:sp>
              <p:nvSpPr>
                <p:cNvPr id="35" name="Parallelogram 30">
                  <a:extLst>
                    <a:ext uri="{FF2B5EF4-FFF2-40B4-BE49-F238E27FC236}">
                      <a16:creationId xmlns:a16="http://schemas.microsoft.com/office/drawing/2014/main" id="{53589A81-701F-591F-1F9A-7074EF34AB7D}"/>
                    </a:ext>
                  </a:extLst>
                </p:cNvPr>
                <p:cNvSpPr>
                  <a:spLocks noChangeAspect="1" noChangeArrowheads="1"/>
                </p:cNvSpPr>
                <p:nvPr/>
              </p:nvSpPr>
              <p:spPr bwMode="auto">
                <a:xfrm rot="-5400000" flipH="1" flipV="1">
                  <a:off x="1638300" y="3009900"/>
                  <a:ext cx="1752600" cy="762000"/>
                </a:xfrm>
                <a:prstGeom prst="parallelogram">
                  <a:avLst>
                    <a:gd name="adj" fmla="val 59725"/>
                  </a:avLst>
                </a:prstGeom>
                <a:solidFill>
                  <a:srgbClr val="6B6BCF">
                    <a:alpha val="52940"/>
                  </a:srgbClr>
                </a:solidFill>
                <a:ln>
                  <a:noFill/>
                </a:ln>
                <a:extLst>
                  <a:ext uri="{91240B29-F687-4f45-9708-019B960494DF}">
                    <a14:hiddenLine xmlns="" xmlns:a14="http://schemas.microsoft.com/office/drawing/2010/main" w="9525" algn="ctr">
                      <a:solidFill>
                        <a:srgbClr val="000000"/>
                      </a:solidFill>
                      <a:round/>
                      <a:headEnd/>
                      <a:tailEnd/>
                    </a14:hiddenLine>
                  </a:ext>
                </a:extLst>
              </p:spPr>
              <p:txBody>
                <a:bodyPr rot="10800000" vert="eaVert"/>
                <a:lstStyle/>
                <a:p>
                  <a:pPr fontAlgn="auto">
                    <a:spcBef>
                      <a:spcPts val="0"/>
                    </a:spcBef>
                    <a:spcAft>
                      <a:spcPts val="0"/>
                    </a:spcAft>
                    <a:defRPr/>
                  </a:pPr>
                  <a:endParaRPr kumimoji="0" lang="en-US" sz="2400" kern="0">
                    <a:solidFill>
                      <a:srgbClr val="000000"/>
                    </a:solidFill>
                    <a:latin typeface="+mj-lt"/>
                    <a:ea typeface="ＭＳ Ｐゴシック" charset="0"/>
                  </a:endParaRPr>
                </a:p>
              </p:txBody>
            </p:sp>
            <p:cxnSp>
              <p:nvCxnSpPr>
                <p:cNvPr id="36" name="Straight Arrow Connector 31">
                  <a:extLst>
                    <a:ext uri="{FF2B5EF4-FFF2-40B4-BE49-F238E27FC236}">
                      <a16:creationId xmlns:a16="http://schemas.microsoft.com/office/drawing/2014/main" id="{1AD46491-CECE-D9AA-DC4B-3F6D5B93A8D4}"/>
                    </a:ext>
                  </a:extLst>
                </p:cNvPr>
                <p:cNvCxnSpPr>
                  <a:cxnSpLocks noChangeAspect="1" noChangeShapeType="1"/>
                </p:cNvCxnSpPr>
                <p:nvPr/>
              </p:nvCxnSpPr>
              <p:spPr bwMode="auto">
                <a:xfrm>
                  <a:off x="457200" y="3810000"/>
                  <a:ext cx="1295400" cy="0"/>
                </a:xfrm>
                <a:prstGeom prst="straightConnector1">
                  <a:avLst/>
                </a:prstGeom>
                <a:noFill/>
                <a:ln w="57150" algn="ctr">
                  <a:solidFill>
                    <a:srgbClr val="1D37E8"/>
                  </a:solidFill>
                  <a:round/>
                  <a:headEnd/>
                  <a:tailEnd type="arrow" w="med" len="med"/>
                </a:ln>
              </p:spPr>
            </p:cxnSp>
            <p:cxnSp>
              <p:nvCxnSpPr>
                <p:cNvPr id="37" name="Straight Arrow Connector 33">
                  <a:extLst>
                    <a:ext uri="{FF2B5EF4-FFF2-40B4-BE49-F238E27FC236}">
                      <a16:creationId xmlns:a16="http://schemas.microsoft.com/office/drawing/2014/main" id="{430909CF-FAB0-41F9-C5E3-29919B53FE5B}"/>
                    </a:ext>
                  </a:extLst>
                </p:cNvPr>
                <p:cNvCxnSpPr>
                  <a:cxnSpLocks noChangeAspect="1" noChangeShapeType="1"/>
                </p:cNvCxnSpPr>
                <p:nvPr/>
              </p:nvCxnSpPr>
              <p:spPr bwMode="auto">
                <a:xfrm>
                  <a:off x="1828800" y="3810000"/>
                  <a:ext cx="1752600" cy="381000"/>
                </a:xfrm>
                <a:prstGeom prst="straightConnector1">
                  <a:avLst/>
                </a:prstGeom>
                <a:noFill/>
                <a:ln w="9525" algn="ctr">
                  <a:solidFill>
                    <a:srgbClr val="000000"/>
                  </a:solidFill>
                  <a:round/>
                  <a:headEnd/>
                  <a:tailEnd type="arrow" w="med" len="med"/>
                </a:ln>
              </p:spPr>
            </p:cxnSp>
            <p:cxnSp>
              <p:nvCxnSpPr>
                <p:cNvPr id="38" name="Straight Arrow Connector 42">
                  <a:extLst>
                    <a:ext uri="{FF2B5EF4-FFF2-40B4-BE49-F238E27FC236}">
                      <a16:creationId xmlns:a16="http://schemas.microsoft.com/office/drawing/2014/main" id="{55712270-FCB8-5E13-7D24-36D6860C1320}"/>
                    </a:ext>
                  </a:extLst>
                </p:cNvPr>
                <p:cNvCxnSpPr>
                  <a:cxnSpLocks noChangeAspect="1" noChangeShapeType="1"/>
                </p:cNvCxnSpPr>
                <p:nvPr/>
              </p:nvCxnSpPr>
              <p:spPr bwMode="auto">
                <a:xfrm>
                  <a:off x="1828800" y="3810000"/>
                  <a:ext cx="1676400" cy="76200"/>
                </a:xfrm>
                <a:prstGeom prst="straightConnector1">
                  <a:avLst/>
                </a:prstGeom>
                <a:noFill/>
                <a:ln w="9525" algn="ctr">
                  <a:solidFill>
                    <a:srgbClr val="000000"/>
                  </a:solidFill>
                  <a:round/>
                  <a:headEnd/>
                  <a:tailEnd type="arrow" w="med" len="med"/>
                </a:ln>
              </p:spPr>
            </p:cxnSp>
            <p:cxnSp>
              <p:nvCxnSpPr>
                <p:cNvPr id="39" name="Straight Arrow Connector 44">
                  <a:extLst>
                    <a:ext uri="{FF2B5EF4-FFF2-40B4-BE49-F238E27FC236}">
                      <a16:creationId xmlns:a16="http://schemas.microsoft.com/office/drawing/2014/main" id="{446818E0-1EED-2229-5189-3E6CC5102975}"/>
                    </a:ext>
                  </a:extLst>
                </p:cNvPr>
                <p:cNvCxnSpPr>
                  <a:cxnSpLocks noChangeAspect="1" noChangeShapeType="1"/>
                </p:cNvCxnSpPr>
                <p:nvPr/>
              </p:nvCxnSpPr>
              <p:spPr bwMode="auto">
                <a:xfrm>
                  <a:off x="1752600" y="3810000"/>
                  <a:ext cx="1752600" cy="533400"/>
                </a:xfrm>
                <a:prstGeom prst="straightConnector1">
                  <a:avLst/>
                </a:prstGeom>
                <a:noFill/>
                <a:ln w="9525" algn="ctr">
                  <a:solidFill>
                    <a:srgbClr val="000000"/>
                  </a:solidFill>
                  <a:round/>
                  <a:headEnd/>
                  <a:tailEnd type="arrow" w="med" len="med"/>
                </a:ln>
              </p:spPr>
            </p:cxnSp>
          </p:grpSp>
        </p:grpSp>
        <p:grpSp>
          <p:nvGrpSpPr>
            <p:cNvPr id="22" name="Group 55">
              <a:extLst>
                <a:ext uri="{FF2B5EF4-FFF2-40B4-BE49-F238E27FC236}">
                  <a16:creationId xmlns:a16="http://schemas.microsoft.com/office/drawing/2014/main" id="{76929830-5DC7-E4D7-4770-DA35EF2595D3}"/>
                </a:ext>
              </a:extLst>
            </p:cNvPr>
            <p:cNvGrpSpPr>
              <a:grpSpLocks noChangeAspect="1"/>
            </p:cNvGrpSpPr>
            <p:nvPr/>
          </p:nvGrpSpPr>
          <p:grpSpPr bwMode="auto">
            <a:xfrm>
              <a:off x="6621421" y="2348421"/>
              <a:ext cx="2063138" cy="1075926"/>
              <a:chOff x="4953000" y="3200400"/>
              <a:chExt cx="3505200" cy="1828800"/>
            </a:xfrm>
          </p:grpSpPr>
          <p:sp>
            <p:nvSpPr>
              <p:cNvPr id="23" name="Up Arrow 35">
                <a:extLst>
                  <a:ext uri="{FF2B5EF4-FFF2-40B4-BE49-F238E27FC236}">
                    <a16:creationId xmlns:a16="http://schemas.microsoft.com/office/drawing/2014/main" id="{9F3E4C99-49B6-6CE6-987A-197E6359F01C}"/>
                  </a:ext>
                </a:extLst>
              </p:cNvPr>
              <p:cNvSpPr/>
              <p:nvPr/>
            </p:nvSpPr>
            <p:spPr bwMode="auto">
              <a:xfrm>
                <a:off x="5410957" y="3505844"/>
                <a:ext cx="303371" cy="380840"/>
              </a:xfrm>
              <a:prstGeom prst="upArrow">
                <a:avLst/>
              </a:prstGeom>
              <a:solidFill>
                <a:srgbClr val="FFFFFF">
                  <a:lumMod val="50000"/>
                </a:srgb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kumimoji="0" lang="en-US" sz="2400" kern="0">
                  <a:solidFill>
                    <a:srgbClr val="000000"/>
                  </a:solidFill>
                  <a:latin typeface="+mj-lt"/>
                  <a:ea typeface="ＭＳ Ｐゴシック" charset="0"/>
                </a:endParaRPr>
              </a:p>
            </p:txBody>
          </p:sp>
          <p:cxnSp>
            <p:nvCxnSpPr>
              <p:cNvPr id="24" name="Straight Arrow Connector 37">
                <a:extLst>
                  <a:ext uri="{FF2B5EF4-FFF2-40B4-BE49-F238E27FC236}">
                    <a16:creationId xmlns:a16="http://schemas.microsoft.com/office/drawing/2014/main" id="{3C630A1F-B5D2-0A0A-95DB-CA8947831BEE}"/>
                  </a:ext>
                </a:extLst>
              </p:cNvPr>
              <p:cNvCxnSpPr>
                <a:cxnSpLocks noChangeAspect="1" noChangeShapeType="1"/>
              </p:cNvCxnSpPr>
              <p:nvPr/>
            </p:nvCxnSpPr>
            <p:spPr bwMode="auto">
              <a:xfrm>
                <a:off x="4953000" y="3886200"/>
                <a:ext cx="1295400" cy="0"/>
              </a:xfrm>
              <a:prstGeom prst="straightConnector1">
                <a:avLst/>
              </a:prstGeom>
              <a:noFill/>
              <a:ln w="57150" algn="ctr">
                <a:solidFill>
                  <a:srgbClr val="1D37E8"/>
                </a:solidFill>
                <a:round/>
                <a:headEnd/>
                <a:tailEnd type="arrow" w="med" len="med"/>
              </a:ln>
            </p:spPr>
          </p:cxnSp>
          <p:sp>
            <p:nvSpPr>
              <p:cNvPr id="25" name="Parallelogram 38">
                <a:extLst>
                  <a:ext uri="{FF2B5EF4-FFF2-40B4-BE49-F238E27FC236}">
                    <a16:creationId xmlns:a16="http://schemas.microsoft.com/office/drawing/2014/main" id="{42CBE54F-DFD1-AD4B-7C6C-E7016CCAC131}"/>
                  </a:ext>
                </a:extLst>
              </p:cNvPr>
              <p:cNvSpPr>
                <a:spLocks noChangeAspect="1" noChangeArrowheads="1"/>
              </p:cNvSpPr>
              <p:nvPr/>
            </p:nvSpPr>
            <p:spPr bwMode="auto">
              <a:xfrm rot="-5400000" flipH="1" flipV="1">
                <a:off x="7162800" y="3733800"/>
                <a:ext cx="1828800" cy="762000"/>
              </a:xfrm>
              <a:prstGeom prst="parallelogram">
                <a:avLst>
                  <a:gd name="adj" fmla="val 59722"/>
                </a:avLst>
              </a:prstGeom>
              <a:solidFill>
                <a:srgbClr val="6B6BCF"/>
              </a:solidFill>
              <a:ln>
                <a:noFill/>
              </a:ln>
              <a:extLst>
                <a:ext uri="{91240B29-F687-4f45-9708-019B960494DF}">
                  <a14:hiddenLine xmlns="" xmlns:a14="http://schemas.microsoft.com/office/drawing/2010/main" w="9525" algn="ctr">
                    <a:solidFill>
                      <a:srgbClr val="000000"/>
                    </a:solidFill>
                    <a:round/>
                    <a:headEnd/>
                    <a:tailEnd/>
                  </a14:hiddenLine>
                </a:ext>
              </a:extLst>
            </p:spPr>
            <p:txBody>
              <a:bodyPr rot="10800000" vert="eaVert"/>
              <a:lstStyle/>
              <a:p>
                <a:pPr fontAlgn="auto">
                  <a:spcBef>
                    <a:spcPts val="0"/>
                  </a:spcBef>
                  <a:spcAft>
                    <a:spcPts val="0"/>
                  </a:spcAft>
                  <a:defRPr/>
                </a:pPr>
                <a:endParaRPr kumimoji="0" lang="en-US" sz="2400" kern="0">
                  <a:solidFill>
                    <a:srgbClr val="000000"/>
                  </a:solidFill>
                  <a:latin typeface="+mj-lt"/>
                  <a:ea typeface="ＭＳ Ｐゴシック" charset="0"/>
                </a:endParaRPr>
              </a:p>
            </p:txBody>
          </p:sp>
          <p:cxnSp>
            <p:nvCxnSpPr>
              <p:cNvPr id="26" name="Straight Arrow Connector 39">
                <a:extLst>
                  <a:ext uri="{FF2B5EF4-FFF2-40B4-BE49-F238E27FC236}">
                    <a16:creationId xmlns:a16="http://schemas.microsoft.com/office/drawing/2014/main" id="{57E57525-01AB-E07B-A96A-F5CB5D9BDC7A}"/>
                  </a:ext>
                </a:extLst>
              </p:cNvPr>
              <p:cNvCxnSpPr>
                <a:cxnSpLocks noChangeAspect="1" noChangeShapeType="1"/>
              </p:cNvCxnSpPr>
              <p:nvPr/>
            </p:nvCxnSpPr>
            <p:spPr bwMode="auto">
              <a:xfrm>
                <a:off x="6324600" y="3886200"/>
                <a:ext cx="1905000" cy="381000"/>
              </a:xfrm>
              <a:prstGeom prst="straightConnector1">
                <a:avLst/>
              </a:prstGeom>
              <a:noFill/>
              <a:ln w="9525" algn="ctr">
                <a:solidFill>
                  <a:srgbClr val="000000"/>
                </a:solidFill>
                <a:round/>
                <a:headEnd/>
                <a:tailEnd type="arrow" w="med" len="med"/>
              </a:ln>
            </p:spPr>
          </p:cxnSp>
          <p:sp>
            <p:nvSpPr>
              <p:cNvPr id="27" name="Oval 40">
                <a:extLst>
                  <a:ext uri="{FF2B5EF4-FFF2-40B4-BE49-F238E27FC236}">
                    <a16:creationId xmlns:a16="http://schemas.microsoft.com/office/drawing/2014/main" id="{9C9C53BD-4891-998D-4B91-3E9C52948EE8}"/>
                  </a:ext>
                </a:extLst>
              </p:cNvPr>
              <p:cNvSpPr>
                <a:spLocks noChangeArrowheads="1"/>
              </p:cNvSpPr>
              <p:nvPr/>
            </p:nvSpPr>
            <p:spPr bwMode="auto">
              <a:xfrm>
                <a:off x="7696872" y="3581240"/>
                <a:ext cx="685969" cy="1067122"/>
              </a:xfrm>
              <a:prstGeom prst="ellipse">
                <a:avLst/>
              </a:prstGeom>
              <a:solidFill>
                <a:srgbClr val="008000">
                  <a:alpha val="47842"/>
                </a:srgbClr>
              </a:solidFill>
              <a:ln w="9525">
                <a:noFill/>
                <a:round/>
                <a:headEnd/>
                <a:tailEnd/>
              </a:ln>
            </p:spPr>
            <p:txBody>
              <a:bodyPr/>
              <a:lstStyle/>
              <a:p>
                <a:pPr fontAlgn="auto">
                  <a:spcBef>
                    <a:spcPts val="0"/>
                  </a:spcBef>
                  <a:spcAft>
                    <a:spcPts val="0"/>
                  </a:spcAft>
                  <a:defRPr/>
                </a:pPr>
                <a:endParaRPr kumimoji="0" lang="en-US" sz="2400" kern="0">
                  <a:solidFill>
                    <a:srgbClr val="25DE2C"/>
                  </a:solidFill>
                  <a:latin typeface="+mj-lt"/>
                  <a:ea typeface="+mn-ea"/>
                </a:endParaRPr>
              </a:p>
            </p:txBody>
          </p:sp>
          <p:cxnSp>
            <p:nvCxnSpPr>
              <p:cNvPr id="28" name="Straight Arrow Connector 46">
                <a:extLst>
                  <a:ext uri="{FF2B5EF4-FFF2-40B4-BE49-F238E27FC236}">
                    <a16:creationId xmlns:a16="http://schemas.microsoft.com/office/drawing/2014/main" id="{6EE1DEDC-00E2-9352-09B7-97AA9D5E2B0A}"/>
                  </a:ext>
                </a:extLst>
              </p:cNvPr>
              <p:cNvCxnSpPr>
                <a:cxnSpLocks noChangeAspect="1" noChangeShapeType="1"/>
              </p:cNvCxnSpPr>
              <p:nvPr/>
            </p:nvCxnSpPr>
            <p:spPr bwMode="auto">
              <a:xfrm>
                <a:off x="6324600" y="3886200"/>
                <a:ext cx="1600200" cy="76200"/>
              </a:xfrm>
              <a:prstGeom prst="straightConnector1">
                <a:avLst/>
              </a:prstGeom>
              <a:noFill/>
              <a:ln w="9525" algn="ctr">
                <a:solidFill>
                  <a:srgbClr val="000000"/>
                </a:solidFill>
                <a:round/>
                <a:headEnd/>
                <a:tailEnd type="arrow" w="med" len="med"/>
              </a:ln>
            </p:spPr>
          </p:cxnSp>
          <p:cxnSp>
            <p:nvCxnSpPr>
              <p:cNvPr id="29" name="Straight Connector 47">
                <a:extLst>
                  <a:ext uri="{FF2B5EF4-FFF2-40B4-BE49-F238E27FC236}">
                    <a16:creationId xmlns:a16="http://schemas.microsoft.com/office/drawing/2014/main" id="{4D1C6EDB-B391-135D-81B0-95E7767A7DF4}"/>
                  </a:ext>
                </a:extLst>
              </p:cNvPr>
              <p:cNvCxnSpPr>
                <a:cxnSpLocks noChangeAspect="1" noChangeShapeType="1"/>
                <a:stCxn id="27" idx="4"/>
                <a:endCxn id="27" idx="0"/>
              </p:cNvCxnSpPr>
              <p:nvPr/>
            </p:nvCxnSpPr>
            <p:spPr bwMode="auto">
              <a:xfrm flipV="1">
                <a:off x="8039100" y="3581400"/>
                <a:ext cx="0" cy="1066800"/>
              </a:xfrm>
              <a:prstGeom prst="line">
                <a:avLst/>
              </a:prstGeom>
              <a:noFill/>
              <a:ln w="9525" algn="ctr">
                <a:solidFill>
                  <a:srgbClr val="000000"/>
                </a:solidFill>
                <a:prstDash val="dash"/>
                <a:round/>
                <a:headEnd/>
                <a:tailEnd/>
              </a:ln>
            </p:spPr>
          </p:cxnSp>
        </p:grpSp>
      </p:grpSp>
      <p:sp>
        <p:nvSpPr>
          <p:cNvPr id="6" name="テキスト ボックス 5">
            <a:extLst>
              <a:ext uri="{FF2B5EF4-FFF2-40B4-BE49-F238E27FC236}">
                <a16:creationId xmlns:a16="http://schemas.microsoft.com/office/drawing/2014/main" id="{8E34DAA5-5944-C750-19FA-42A207DA3096}"/>
              </a:ext>
            </a:extLst>
          </p:cNvPr>
          <p:cNvSpPr txBox="1"/>
          <p:nvPr/>
        </p:nvSpPr>
        <p:spPr>
          <a:xfrm>
            <a:off x="5901229" y="5968320"/>
            <a:ext cx="3518912" cy="646331"/>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ジェット軸に対する</a:t>
            </a:r>
            <a:endParaRPr kumimoji="1" lang="en-US" altLang="ja-JP" dirty="0">
              <a:latin typeface="Meiryo" panose="020B0604030504040204" pitchFamily="34" charset="-128"/>
              <a:ea typeface="Meiryo" panose="020B0604030504040204" pitchFamily="34" charset="-128"/>
            </a:endParaRPr>
          </a:p>
          <a:p>
            <a:r>
              <a:rPr lang="ja-JP" altLang="en-US">
                <a:latin typeface="Meiryo" panose="020B0604030504040204" pitchFamily="34" charset="-128"/>
                <a:ea typeface="Meiryo" panose="020B0604030504040204" pitchFamily="34" charset="-128"/>
              </a:rPr>
              <a:t>ハドロン生成左右非対称性</a:t>
            </a:r>
            <a:r>
              <a:rPr lang="en-US" altLang="ja-JP" dirty="0">
                <a:latin typeface="Meiryo" panose="020B0604030504040204" pitchFamily="34" charset="-128"/>
                <a:ea typeface="Meiryo" panose="020B0604030504040204" pitchFamily="34" charset="-128"/>
              </a:rPr>
              <a:t>~ </a:t>
            </a:r>
            <a:r>
              <a:rPr lang="en-US" altLang="ja-JP" dirty="0">
                <a:solidFill>
                  <a:schemeClr val="tx2">
                    <a:lumMod val="60000"/>
                    <a:lumOff val="40000"/>
                  </a:schemeClr>
                </a:solidFill>
                <a:latin typeface="Comic Sans MS" panose="030F0902030302020204" pitchFamily="66" charset="0"/>
              </a:rPr>
              <a:t>FS</a:t>
            </a:r>
            <a:endParaRPr kumimoji="1" lang="ja-JP" altLang="en-US"/>
          </a:p>
        </p:txBody>
      </p:sp>
    </p:spTree>
    <p:extLst>
      <p:ext uri="{BB962C8B-B14F-4D97-AF65-F5344CB8AC3E}">
        <p14:creationId xmlns:p14="http://schemas.microsoft.com/office/powerpoint/2010/main" val="4384684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1204278" y="1130617"/>
            <a:ext cx="9854565" cy="5459730"/>
            <a:chOff x="581977" y="1130617"/>
            <a:chExt cx="9854565" cy="5459730"/>
          </a:xfrm>
        </p:grpSpPr>
        <p:sp>
          <p:nvSpPr>
            <p:cNvPr id="4" name="object 4"/>
            <p:cNvSpPr/>
            <p:nvPr/>
          </p:nvSpPr>
          <p:spPr>
            <a:xfrm>
              <a:off x="594360" y="1143000"/>
              <a:ext cx="4916805" cy="2715895"/>
            </a:xfrm>
            <a:custGeom>
              <a:avLst/>
              <a:gdLst/>
              <a:ahLst/>
              <a:cxnLst/>
              <a:rect l="l" t="t" r="r" b="b"/>
              <a:pathLst>
                <a:path w="4916805" h="2715895">
                  <a:moveTo>
                    <a:pt x="0" y="2715768"/>
                  </a:moveTo>
                  <a:lnTo>
                    <a:pt x="0" y="452627"/>
                  </a:lnTo>
                  <a:lnTo>
                    <a:pt x="2656" y="403316"/>
                  </a:lnTo>
                  <a:lnTo>
                    <a:pt x="10440" y="355541"/>
                  </a:lnTo>
                  <a:lnTo>
                    <a:pt x="23075" y="309579"/>
                  </a:lnTo>
                  <a:lnTo>
                    <a:pt x="40287" y="265705"/>
                  </a:lnTo>
                  <a:lnTo>
                    <a:pt x="61798" y="224197"/>
                  </a:lnTo>
                  <a:lnTo>
                    <a:pt x="87333" y="185330"/>
                  </a:lnTo>
                  <a:lnTo>
                    <a:pt x="116615" y="149381"/>
                  </a:lnTo>
                  <a:lnTo>
                    <a:pt x="149368" y="116627"/>
                  </a:lnTo>
                  <a:lnTo>
                    <a:pt x="185316" y="87343"/>
                  </a:lnTo>
                  <a:lnTo>
                    <a:pt x="224184" y="61806"/>
                  </a:lnTo>
                  <a:lnTo>
                    <a:pt x="265694" y="40293"/>
                  </a:lnTo>
                  <a:lnTo>
                    <a:pt x="309571" y="23079"/>
                  </a:lnTo>
                  <a:lnTo>
                    <a:pt x="355538" y="10441"/>
                  </a:lnTo>
                  <a:lnTo>
                    <a:pt x="403320" y="2656"/>
                  </a:lnTo>
                  <a:lnTo>
                    <a:pt x="452640" y="0"/>
                  </a:lnTo>
                  <a:lnTo>
                    <a:pt x="4916424" y="0"/>
                  </a:lnTo>
                  <a:lnTo>
                    <a:pt x="4916424" y="2715768"/>
                  </a:lnTo>
                  <a:lnTo>
                    <a:pt x="0" y="2715768"/>
                  </a:lnTo>
                  <a:close/>
                </a:path>
              </a:pathLst>
            </a:custGeom>
            <a:ln w="24384">
              <a:solidFill>
                <a:srgbClr val="000000"/>
              </a:solidFill>
            </a:ln>
          </p:spPr>
          <p:txBody>
            <a:bodyPr wrap="square" lIns="0" tIns="0" rIns="0" bIns="0" rtlCol="0"/>
            <a:lstStyle/>
            <a:p>
              <a:endParaRPr/>
            </a:p>
          </p:txBody>
        </p:sp>
        <p:sp>
          <p:nvSpPr>
            <p:cNvPr id="5" name="object 5"/>
            <p:cNvSpPr/>
            <p:nvPr/>
          </p:nvSpPr>
          <p:spPr>
            <a:xfrm>
              <a:off x="5510784" y="1143000"/>
              <a:ext cx="4913630" cy="2715895"/>
            </a:xfrm>
            <a:custGeom>
              <a:avLst/>
              <a:gdLst/>
              <a:ahLst/>
              <a:cxnLst/>
              <a:rect l="l" t="t" r="r" b="b"/>
              <a:pathLst>
                <a:path w="4913630" h="2715895">
                  <a:moveTo>
                    <a:pt x="4460747" y="0"/>
                  </a:moveTo>
                  <a:lnTo>
                    <a:pt x="0" y="0"/>
                  </a:lnTo>
                  <a:lnTo>
                    <a:pt x="0" y="2715768"/>
                  </a:lnTo>
                  <a:lnTo>
                    <a:pt x="4913375" y="2715768"/>
                  </a:lnTo>
                  <a:lnTo>
                    <a:pt x="4913375" y="452627"/>
                  </a:lnTo>
                  <a:lnTo>
                    <a:pt x="4910719" y="403316"/>
                  </a:lnTo>
                  <a:lnTo>
                    <a:pt x="4902934" y="355541"/>
                  </a:lnTo>
                  <a:lnTo>
                    <a:pt x="4890296" y="309579"/>
                  </a:lnTo>
                  <a:lnTo>
                    <a:pt x="4873082" y="265705"/>
                  </a:lnTo>
                  <a:lnTo>
                    <a:pt x="4851569" y="224197"/>
                  </a:lnTo>
                  <a:lnTo>
                    <a:pt x="4826032" y="185330"/>
                  </a:lnTo>
                  <a:lnTo>
                    <a:pt x="4796748" y="149381"/>
                  </a:lnTo>
                  <a:lnTo>
                    <a:pt x="4763994" y="116627"/>
                  </a:lnTo>
                  <a:lnTo>
                    <a:pt x="4728045" y="87343"/>
                  </a:lnTo>
                  <a:lnTo>
                    <a:pt x="4689178" y="61806"/>
                  </a:lnTo>
                  <a:lnTo>
                    <a:pt x="4647670" y="40293"/>
                  </a:lnTo>
                  <a:lnTo>
                    <a:pt x="4603796" y="23079"/>
                  </a:lnTo>
                  <a:lnTo>
                    <a:pt x="4557834" y="10441"/>
                  </a:lnTo>
                  <a:lnTo>
                    <a:pt x="4510059" y="2656"/>
                  </a:lnTo>
                  <a:lnTo>
                    <a:pt x="4460747" y="0"/>
                  </a:lnTo>
                  <a:close/>
                </a:path>
              </a:pathLst>
            </a:custGeom>
            <a:solidFill>
              <a:srgbClr val="FFFFFF"/>
            </a:solidFill>
          </p:spPr>
          <p:txBody>
            <a:bodyPr wrap="square" lIns="0" tIns="0" rIns="0" bIns="0" rtlCol="0"/>
            <a:lstStyle/>
            <a:p>
              <a:endParaRPr/>
            </a:p>
          </p:txBody>
        </p:sp>
        <p:sp>
          <p:nvSpPr>
            <p:cNvPr id="6" name="object 6"/>
            <p:cNvSpPr/>
            <p:nvPr/>
          </p:nvSpPr>
          <p:spPr>
            <a:xfrm>
              <a:off x="5510784" y="1143000"/>
              <a:ext cx="4913630" cy="2715895"/>
            </a:xfrm>
            <a:custGeom>
              <a:avLst/>
              <a:gdLst/>
              <a:ahLst/>
              <a:cxnLst/>
              <a:rect l="l" t="t" r="r" b="b"/>
              <a:pathLst>
                <a:path w="4913630" h="2715895">
                  <a:moveTo>
                    <a:pt x="0" y="0"/>
                  </a:moveTo>
                  <a:lnTo>
                    <a:pt x="4460747" y="0"/>
                  </a:lnTo>
                  <a:lnTo>
                    <a:pt x="4510059" y="2656"/>
                  </a:lnTo>
                  <a:lnTo>
                    <a:pt x="4557834" y="10441"/>
                  </a:lnTo>
                  <a:lnTo>
                    <a:pt x="4603796" y="23079"/>
                  </a:lnTo>
                  <a:lnTo>
                    <a:pt x="4647670" y="40293"/>
                  </a:lnTo>
                  <a:lnTo>
                    <a:pt x="4689178" y="61806"/>
                  </a:lnTo>
                  <a:lnTo>
                    <a:pt x="4728045" y="87343"/>
                  </a:lnTo>
                  <a:lnTo>
                    <a:pt x="4763994" y="116627"/>
                  </a:lnTo>
                  <a:lnTo>
                    <a:pt x="4796748" y="149381"/>
                  </a:lnTo>
                  <a:lnTo>
                    <a:pt x="4826032" y="185330"/>
                  </a:lnTo>
                  <a:lnTo>
                    <a:pt x="4851569" y="224197"/>
                  </a:lnTo>
                  <a:lnTo>
                    <a:pt x="4873082" y="265705"/>
                  </a:lnTo>
                  <a:lnTo>
                    <a:pt x="4890296" y="309579"/>
                  </a:lnTo>
                  <a:lnTo>
                    <a:pt x="4902934" y="355541"/>
                  </a:lnTo>
                  <a:lnTo>
                    <a:pt x="4910719" y="403316"/>
                  </a:lnTo>
                  <a:lnTo>
                    <a:pt x="4913375" y="452627"/>
                  </a:lnTo>
                  <a:lnTo>
                    <a:pt x="4913375" y="2715768"/>
                  </a:lnTo>
                  <a:lnTo>
                    <a:pt x="0" y="2715768"/>
                  </a:lnTo>
                  <a:lnTo>
                    <a:pt x="0" y="0"/>
                  </a:lnTo>
                  <a:close/>
                </a:path>
              </a:pathLst>
            </a:custGeom>
            <a:ln w="24384">
              <a:solidFill>
                <a:srgbClr val="000000"/>
              </a:solidFill>
            </a:ln>
          </p:spPr>
          <p:txBody>
            <a:bodyPr wrap="square" lIns="0" tIns="0" rIns="0" bIns="0" rtlCol="0"/>
            <a:lstStyle/>
            <a:p>
              <a:endParaRPr/>
            </a:p>
          </p:txBody>
        </p:sp>
        <p:sp>
          <p:nvSpPr>
            <p:cNvPr id="7" name="object 7"/>
            <p:cNvSpPr/>
            <p:nvPr/>
          </p:nvSpPr>
          <p:spPr>
            <a:xfrm>
              <a:off x="594360" y="3858768"/>
              <a:ext cx="4916805" cy="2719070"/>
            </a:xfrm>
            <a:custGeom>
              <a:avLst/>
              <a:gdLst/>
              <a:ahLst/>
              <a:cxnLst/>
              <a:rect l="l" t="t" r="r" b="b"/>
              <a:pathLst>
                <a:path w="4916805" h="2719070">
                  <a:moveTo>
                    <a:pt x="4916424" y="0"/>
                  </a:moveTo>
                  <a:lnTo>
                    <a:pt x="0" y="0"/>
                  </a:lnTo>
                  <a:lnTo>
                    <a:pt x="0" y="2265667"/>
                  </a:lnTo>
                  <a:lnTo>
                    <a:pt x="2339" y="2311998"/>
                  </a:lnTo>
                  <a:lnTo>
                    <a:pt x="9206" y="2356992"/>
                  </a:lnTo>
                  <a:lnTo>
                    <a:pt x="20372" y="2400419"/>
                  </a:lnTo>
                  <a:lnTo>
                    <a:pt x="35610" y="2442052"/>
                  </a:lnTo>
                  <a:lnTo>
                    <a:pt x="54692" y="2481664"/>
                  </a:lnTo>
                  <a:lnTo>
                    <a:pt x="77390" y="2519026"/>
                  </a:lnTo>
                  <a:lnTo>
                    <a:pt x="103477" y="2553911"/>
                  </a:lnTo>
                  <a:lnTo>
                    <a:pt x="132724" y="2586091"/>
                  </a:lnTo>
                  <a:lnTo>
                    <a:pt x="164904" y="2615338"/>
                  </a:lnTo>
                  <a:lnTo>
                    <a:pt x="199789" y="2641425"/>
                  </a:lnTo>
                  <a:lnTo>
                    <a:pt x="237151" y="2664123"/>
                  </a:lnTo>
                  <a:lnTo>
                    <a:pt x="276763" y="2683205"/>
                  </a:lnTo>
                  <a:lnTo>
                    <a:pt x="318396" y="2698443"/>
                  </a:lnTo>
                  <a:lnTo>
                    <a:pt x="361823" y="2709609"/>
                  </a:lnTo>
                  <a:lnTo>
                    <a:pt x="406817" y="2716476"/>
                  </a:lnTo>
                  <a:lnTo>
                    <a:pt x="453148" y="2718816"/>
                  </a:lnTo>
                  <a:lnTo>
                    <a:pt x="4916424" y="2718816"/>
                  </a:lnTo>
                  <a:lnTo>
                    <a:pt x="4916424" y="0"/>
                  </a:lnTo>
                  <a:close/>
                </a:path>
              </a:pathLst>
            </a:custGeom>
            <a:solidFill>
              <a:srgbClr val="FFFFFF"/>
            </a:solidFill>
          </p:spPr>
          <p:txBody>
            <a:bodyPr wrap="square" lIns="0" tIns="0" rIns="0" bIns="0" rtlCol="0"/>
            <a:lstStyle/>
            <a:p>
              <a:endParaRPr/>
            </a:p>
          </p:txBody>
        </p:sp>
        <p:sp>
          <p:nvSpPr>
            <p:cNvPr id="8" name="object 8"/>
            <p:cNvSpPr/>
            <p:nvPr/>
          </p:nvSpPr>
          <p:spPr>
            <a:xfrm>
              <a:off x="594360" y="3858768"/>
              <a:ext cx="4916805" cy="2719070"/>
            </a:xfrm>
            <a:custGeom>
              <a:avLst/>
              <a:gdLst/>
              <a:ahLst/>
              <a:cxnLst/>
              <a:rect l="l" t="t" r="r" b="b"/>
              <a:pathLst>
                <a:path w="4916805" h="2719070">
                  <a:moveTo>
                    <a:pt x="4916424" y="2718816"/>
                  </a:moveTo>
                  <a:lnTo>
                    <a:pt x="453148" y="2718816"/>
                  </a:lnTo>
                  <a:lnTo>
                    <a:pt x="406817" y="2716476"/>
                  </a:lnTo>
                  <a:lnTo>
                    <a:pt x="361823" y="2709609"/>
                  </a:lnTo>
                  <a:lnTo>
                    <a:pt x="318396" y="2698443"/>
                  </a:lnTo>
                  <a:lnTo>
                    <a:pt x="276763" y="2683205"/>
                  </a:lnTo>
                  <a:lnTo>
                    <a:pt x="237151" y="2664123"/>
                  </a:lnTo>
                  <a:lnTo>
                    <a:pt x="199789" y="2641425"/>
                  </a:lnTo>
                  <a:lnTo>
                    <a:pt x="164904" y="2615338"/>
                  </a:lnTo>
                  <a:lnTo>
                    <a:pt x="132724" y="2586091"/>
                  </a:lnTo>
                  <a:lnTo>
                    <a:pt x="103477" y="2553911"/>
                  </a:lnTo>
                  <a:lnTo>
                    <a:pt x="77390" y="2519026"/>
                  </a:lnTo>
                  <a:lnTo>
                    <a:pt x="54692" y="2481664"/>
                  </a:lnTo>
                  <a:lnTo>
                    <a:pt x="35610" y="2442052"/>
                  </a:lnTo>
                  <a:lnTo>
                    <a:pt x="20372" y="2400419"/>
                  </a:lnTo>
                  <a:lnTo>
                    <a:pt x="9206" y="2356992"/>
                  </a:lnTo>
                  <a:lnTo>
                    <a:pt x="2339" y="2311998"/>
                  </a:lnTo>
                  <a:lnTo>
                    <a:pt x="0" y="2265667"/>
                  </a:lnTo>
                  <a:lnTo>
                    <a:pt x="0" y="0"/>
                  </a:lnTo>
                  <a:lnTo>
                    <a:pt x="4916424" y="0"/>
                  </a:lnTo>
                  <a:lnTo>
                    <a:pt x="4916424" y="2718816"/>
                  </a:lnTo>
                  <a:close/>
                </a:path>
              </a:pathLst>
            </a:custGeom>
            <a:ln w="24384">
              <a:solidFill>
                <a:srgbClr val="000000"/>
              </a:solidFill>
            </a:ln>
          </p:spPr>
          <p:txBody>
            <a:bodyPr wrap="square" lIns="0" tIns="0" rIns="0" bIns="0" rtlCol="0"/>
            <a:lstStyle/>
            <a:p>
              <a:endParaRPr/>
            </a:p>
          </p:txBody>
        </p:sp>
        <p:sp>
          <p:nvSpPr>
            <p:cNvPr id="9" name="object 9"/>
            <p:cNvSpPr/>
            <p:nvPr/>
          </p:nvSpPr>
          <p:spPr>
            <a:xfrm>
              <a:off x="5510784" y="3858768"/>
              <a:ext cx="4913630" cy="2719070"/>
            </a:xfrm>
            <a:custGeom>
              <a:avLst/>
              <a:gdLst/>
              <a:ahLst/>
              <a:cxnLst/>
              <a:rect l="l" t="t" r="r" b="b"/>
              <a:pathLst>
                <a:path w="4913630" h="2719070">
                  <a:moveTo>
                    <a:pt x="4913375" y="0"/>
                  </a:moveTo>
                  <a:lnTo>
                    <a:pt x="0" y="0"/>
                  </a:lnTo>
                  <a:lnTo>
                    <a:pt x="0" y="2718816"/>
                  </a:lnTo>
                  <a:lnTo>
                    <a:pt x="4460240" y="2718816"/>
                  </a:lnTo>
                  <a:lnTo>
                    <a:pt x="4506579" y="2716476"/>
                  </a:lnTo>
                  <a:lnTo>
                    <a:pt x="4551579" y="2709609"/>
                  </a:lnTo>
                  <a:lnTo>
                    <a:pt x="4595009" y="2698443"/>
                  </a:lnTo>
                  <a:lnTo>
                    <a:pt x="4636644" y="2683205"/>
                  </a:lnTo>
                  <a:lnTo>
                    <a:pt x="4676256" y="2664123"/>
                  </a:lnTo>
                  <a:lnTo>
                    <a:pt x="4713617" y="2641425"/>
                  </a:lnTo>
                  <a:lnTo>
                    <a:pt x="4748500" y="2615338"/>
                  </a:lnTo>
                  <a:lnTo>
                    <a:pt x="4780676" y="2586091"/>
                  </a:lnTo>
                  <a:lnTo>
                    <a:pt x="4809920" y="2553911"/>
                  </a:lnTo>
                  <a:lnTo>
                    <a:pt x="4836002" y="2519026"/>
                  </a:lnTo>
                  <a:lnTo>
                    <a:pt x="4858696" y="2481664"/>
                  </a:lnTo>
                  <a:lnTo>
                    <a:pt x="4877774" y="2442052"/>
                  </a:lnTo>
                  <a:lnTo>
                    <a:pt x="4893008" y="2400419"/>
                  </a:lnTo>
                  <a:lnTo>
                    <a:pt x="4904172" y="2356992"/>
                  </a:lnTo>
                  <a:lnTo>
                    <a:pt x="4911037" y="2311998"/>
                  </a:lnTo>
                  <a:lnTo>
                    <a:pt x="4913375" y="2265667"/>
                  </a:lnTo>
                  <a:lnTo>
                    <a:pt x="4913375" y="0"/>
                  </a:lnTo>
                  <a:close/>
                </a:path>
              </a:pathLst>
            </a:custGeom>
            <a:solidFill>
              <a:srgbClr val="FFFFFF"/>
            </a:solidFill>
          </p:spPr>
          <p:txBody>
            <a:bodyPr wrap="square" lIns="0" tIns="0" rIns="0" bIns="0" rtlCol="0"/>
            <a:lstStyle/>
            <a:p>
              <a:endParaRPr/>
            </a:p>
          </p:txBody>
        </p:sp>
        <p:sp>
          <p:nvSpPr>
            <p:cNvPr id="10" name="object 10"/>
            <p:cNvSpPr/>
            <p:nvPr/>
          </p:nvSpPr>
          <p:spPr>
            <a:xfrm>
              <a:off x="5510784" y="3858768"/>
              <a:ext cx="4913630" cy="2719070"/>
            </a:xfrm>
            <a:custGeom>
              <a:avLst/>
              <a:gdLst/>
              <a:ahLst/>
              <a:cxnLst/>
              <a:rect l="l" t="t" r="r" b="b"/>
              <a:pathLst>
                <a:path w="4913630" h="2719070">
                  <a:moveTo>
                    <a:pt x="4913375" y="0"/>
                  </a:moveTo>
                  <a:lnTo>
                    <a:pt x="4913375" y="2265667"/>
                  </a:lnTo>
                  <a:lnTo>
                    <a:pt x="4911037" y="2311998"/>
                  </a:lnTo>
                  <a:lnTo>
                    <a:pt x="4904172" y="2356992"/>
                  </a:lnTo>
                  <a:lnTo>
                    <a:pt x="4893008" y="2400419"/>
                  </a:lnTo>
                  <a:lnTo>
                    <a:pt x="4877774" y="2442052"/>
                  </a:lnTo>
                  <a:lnTo>
                    <a:pt x="4858696" y="2481664"/>
                  </a:lnTo>
                  <a:lnTo>
                    <a:pt x="4836002" y="2519026"/>
                  </a:lnTo>
                  <a:lnTo>
                    <a:pt x="4809920" y="2553911"/>
                  </a:lnTo>
                  <a:lnTo>
                    <a:pt x="4780676" y="2586091"/>
                  </a:lnTo>
                  <a:lnTo>
                    <a:pt x="4748500" y="2615338"/>
                  </a:lnTo>
                  <a:lnTo>
                    <a:pt x="4713617" y="2641425"/>
                  </a:lnTo>
                  <a:lnTo>
                    <a:pt x="4676256" y="2664123"/>
                  </a:lnTo>
                  <a:lnTo>
                    <a:pt x="4636644" y="2683205"/>
                  </a:lnTo>
                  <a:lnTo>
                    <a:pt x="4595009" y="2698443"/>
                  </a:lnTo>
                  <a:lnTo>
                    <a:pt x="4551579" y="2709609"/>
                  </a:lnTo>
                  <a:lnTo>
                    <a:pt x="4506579" y="2716476"/>
                  </a:lnTo>
                  <a:lnTo>
                    <a:pt x="4460240" y="2718816"/>
                  </a:lnTo>
                  <a:lnTo>
                    <a:pt x="0" y="2718816"/>
                  </a:lnTo>
                  <a:lnTo>
                    <a:pt x="0" y="0"/>
                  </a:lnTo>
                  <a:lnTo>
                    <a:pt x="4913375" y="0"/>
                  </a:lnTo>
                  <a:close/>
                </a:path>
              </a:pathLst>
            </a:custGeom>
            <a:ln w="24384">
              <a:solidFill>
                <a:srgbClr val="000000"/>
              </a:solidFill>
            </a:ln>
          </p:spPr>
          <p:txBody>
            <a:bodyPr wrap="square" lIns="0" tIns="0" rIns="0" bIns="0" rtlCol="0"/>
            <a:lstStyle/>
            <a:p>
              <a:endParaRPr/>
            </a:p>
          </p:txBody>
        </p:sp>
        <p:pic>
          <p:nvPicPr>
            <p:cNvPr id="11" name="object 11"/>
            <p:cNvPicPr/>
            <p:nvPr/>
          </p:nvPicPr>
          <p:blipFill>
            <a:blip r:embed="rId2" cstate="email">
              <a:extLst>
                <a:ext uri="{28A0092B-C50C-407E-A947-70E740481C1C}">
                  <a14:useLocalDpi xmlns:a14="http://schemas.microsoft.com/office/drawing/2010/main"/>
                </a:ext>
              </a:extLst>
            </a:blip>
            <a:stretch>
              <a:fillRect/>
            </a:stretch>
          </p:blipFill>
          <p:spPr>
            <a:xfrm>
              <a:off x="4642104" y="3319272"/>
              <a:ext cx="1738122" cy="1079753"/>
            </a:xfrm>
            <a:prstGeom prst="rect">
              <a:avLst/>
            </a:prstGeom>
          </p:spPr>
        </p:pic>
        <p:pic>
          <p:nvPicPr>
            <p:cNvPr id="12" name="object 12"/>
            <p:cNvPicPr/>
            <p:nvPr/>
          </p:nvPicPr>
          <p:blipFill>
            <a:blip r:embed="rId3" cstate="email">
              <a:extLst>
                <a:ext uri="{28A0092B-C50C-407E-A947-70E740481C1C}">
                  <a14:useLocalDpi xmlns:a14="http://schemas.microsoft.com/office/drawing/2010/main"/>
                </a:ext>
              </a:extLst>
            </a:blip>
            <a:stretch>
              <a:fillRect/>
            </a:stretch>
          </p:blipFill>
          <p:spPr>
            <a:xfrm>
              <a:off x="4706111" y="3380231"/>
              <a:ext cx="1612391" cy="960119"/>
            </a:xfrm>
            <a:prstGeom prst="rect">
              <a:avLst/>
            </a:prstGeom>
          </p:spPr>
        </p:pic>
        <p:pic>
          <p:nvPicPr>
            <p:cNvPr id="13" name="object 13"/>
            <p:cNvPicPr/>
            <p:nvPr/>
          </p:nvPicPr>
          <p:blipFill>
            <a:blip r:embed="rId4" cstate="email">
              <a:extLst>
                <a:ext uri="{28A0092B-C50C-407E-A947-70E740481C1C}">
                  <a14:useLocalDpi xmlns:a14="http://schemas.microsoft.com/office/drawing/2010/main"/>
                </a:ext>
              </a:extLst>
            </a:blip>
            <a:stretch>
              <a:fillRect/>
            </a:stretch>
          </p:blipFill>
          <p:spPr>
            <a:xfrm>
              <a:off x="8833104" y="3907536"/>
              <a:ext cx="1438655" cy="2520696"/>
            </a:xfrm>
            <a:prstGeom prst="rect">
              <a:avLst/>
            </a:prstGeom>
          </p:spPr>
        </p:pic>
      </p:grpSp>
      <p:sp>
        <p:nvSpPr>
          <p:cNvPr id="14" name="object 14"/>
          <p:cNvSpPr txBox="1"/>
          <p:nvPr/>
        </p:nvSpPr>
        <p:spPr>
          <a:xfrm>
            <a:off x="9991344" y="4085083"/>
            <a:ext cx="434975" cy="226985"/>
          </a:xfrm>
          <a:prstGeom prst="rect">
            <a:avLst/>
          </a:prstGeom>
        </p:spPr>
        <p:txBody>
          <a:bodyPr vert="horz" wrap="square" lIns="0" tIns="11430" rIns="0" bIns="0" rtlCol="0">
            <a:spAutoFit/>
          </a:bodyPr>
          <a:lstStyle/>
          <a:p>
            <a:pPr marL="12700">
              <a:spcBef>
                <a:spcPts val="90"/>
              </a:spcBef>
            </a:pPr>
            <a:r>
              <a:rPr sz="1400" b="1" spc="-10" dirty="0">
                <a:solidFill>
                  <a:srgbClr val="83DFDF"/>
                </a:solidFill>
                <a:latin typeface="Arial"/>
                <a:cs typeface="Arial"/>
              </a:rPr>
              <a:t>u,d,s</a:t>
            </a:r>
            <a:endParaRPr sz="1400">
              <a:latin typeface="Arial"/>
              <a:cs typeface="Arial"/>
            </a:endParaRPr>
          </a:p>
        </p:txBody>
      </p:sp>
      <p:sp>
        <p:nvSpPr>
          <p:cNvPr id="15" name="object 15"/>
          <p:cNvSpPr txBox="1"/>
          <p:nvPr/>
        </p:nvSpPr>
        <p:spPr>
          <a:xfrm>
            <a:off x="10098023" y="4449903"/>
            <a:ext cx="152400" cy="329565"/>
          </a:xfrm>
          <a:prstGeom prst="rect">
            <a:avLst/>
          </a:prstGeom>
        </p:spPr>
        <p:txBody>
          <a:bodyPr vert="horz" wrap="square" lIns="0" tIns="12065" rIns="0" bIns="0" rtlCol="0">
            <a:spAutoFit/>
          </a:bodyPr>
          <a:lstStyle/>
          <a:p>
            <a:pPr marL="12700">
              <a:spcBef>
                <a:spcPts val="95"/>
              </a:spcBef>
            </a:pPr>
            <a:r>
              <a:rPr sz="2000" spc="-5" dirty="0">
                <a:solidFill>
                  <a:srgbClr val="FFFFFF"/>
                </a:solidFill>
                <a:latin typeface="Arial"/>
                <a:cs typeface="Arial"/>
              </a:rPr>
              <a:t>c</a:t>
            </a:r>
            <a:endParaRPr sz="2000">
              <a:latin typeface="Arial"/>
              <a:cs typeface="Arial"/>
            </a:endParaRPr>
          </a:p>
        </p:txBody>
      </p:sp>
      <p:sp>
        <p:nvSpPr>
          <p:cNvPr id="16" name="object 16"/>
          <p:cNvSpPr txBox="1"/>
          <p:nvPr/>
        </p:nvSpPr>
        <p:spPr>
          <a:xfrm>
            <a:off x="10129393" y="5614212"/>
            <a:ext cx="165100" cy="299720"/>
          </a:xfrm>
          <a:prstGeom prst="rect">
            <a:avLst/>
          </a:prstGeom>
        </p:spPr>
        <p:txBody>
          <a:bodyPr vert="horz" wrap="square" lIns="0" tIns="12700" rIns="0" bIns="0" rtlCol="0">
            <a:spAutoFit/>
          </a:bodyPr>
          <a:lstStyle/>
          <a:p>
            <a:pPr marL="12700">
              <a:spcBef>
                <a:spcPts val="100"/>
              </a:spcBef>
            </a:pPr>
            <a:r>
              <a:rPr b="1" dirty="0">
                <a:solidFill>
                  <a:srgbClr val="FFFFFF"/>
                </a:solidFill>
                <a:latin typeface="Arial"/>
                <a:cs typeface="Arial"/>
              </a:rPr>
              <a:t>b</a:t>
            </a:r>
            <a:endParaRPr>
              <a:latin typeface="Arial"/>
              <a:cs typeface="Arial"/>
            </a:endParaRPr>
          </a:p>
        </p:txBody>
      </p:sp>
      <p:sp>
        <p:nvSpPr>
          <p:cNvPr id="17" name="object 17"/>
          <p:cNvSpPr txBox="1"/>
          <p:nvPr/>
        </p:nvSpPr>
        <p:spPr>
          <a:xfrm>
            <a:off x="7780655" y="5493208"/>
            <a:ext cx="727710" cy="574675"/>
          </a:xfrm>
          <a:prstGeom prst="rect">
            <a:avLst/>
          </a:prstGeom>
        </p:spPr>
        <p:txBody>
          <a:bodyPr vert="horz" wrap="square" lIns="0" tIns="12700" rIns="0" bIns="0" rtlCol="0">
            <a:spAutoFit/>
          </a:bodyPr>
          <a:lstStyle/>
          <a:p>
            <a:pPr marL="12700">
              <a:spcBef>
                <a:spcPts val="100"/>
              </a:spcBef>
            </a:pPr>
            <a:r>
              <a:rPr spc="-10" dirty="0">
                <a:latin typeface="Arial"/>
                <a:cs typeface="Arial"/>
              </a:rPr>
              <a:t>photon</a:t>
            </a:r>
            <a:endParaRPr>
              <a:latin typeface="Arial"/>
              <a:cs typeface="Arial"/>
            </a:endParaRPr>
          </a:p>
          <a:p>
            <a:pPr marL="12700">
              <a:spcBef>
                <a:spcPts val="5"/>
              </a:spcBef>
            </a:pPr>
            <a:r>
              <a:rPr spc="-10" dirty="0">
                <a:latin typeface="Arial"/>
                <a:cs typeface="Arial"/>
              </a:rPr>
              <a:t>gluon</a:t>
            </a:r>
            <a:endParaRPr>
              <a:latin typeface="Arial"/>
              <a:cs typeface="Arial"/>
            </a:endParaRPr>
          </a:p>
        </p:txBody>
      </p:sp>
      <p:sp>
        <p:nvSpPr>
          <p:cNvPr id="18" name="object 18"/>
          <p:cNvSpPr txBox="1"/>
          <p:nvPr/>
        </p:nvSpPr>
        <p:spPr>
          <a:xfrm>
            <a:off x="6333491" y="4192270"/>
            <a:ext cx="3395345" cy="962025"/>
          </a:xfrm>
          <a:prstGeom prst="rect">
            <a:avLst/>
          </a:prstGeom>
        </p:spPr>
        <p:txBody>
          <a:bodyPr vert="horz" wrap="square" lIns="0" tIns="181610" rIns="0" bIns="0" rtlCol="0">
            <a:spAutoFit/>
          </a:bodyPr>
          <a:lstStyle/>
          <a:p>
            <a:pPr marL="410209">
              <a:spcBef>
                <a:spcPts val="1430"/>
              </a:spcBef>
            </a:pPr>
            <a:r>
              <a:rPr sz="2400" b="1" dirty="0">
                <a:solidFill>
                  <a:srgbClr val="00AFEF"/>
                </a:solidFill>
                <a:latin typeface="Arial"/>
                <a:cs typeface="Arial"/>
              </a:rPr>
              <a:t>Parton</a:t>
            </a:r>
            <a:r>
              <a:rPr sz="2400" b="1" spc="-25" dirty="0">
                <a:solidFill>
                  <a:srgbClr val="00AFEF"/>
                </a:solidFill>
                <a:latin typeface="Arial"/>
                <a:cs typeface="Arial"/>
              </a:rPr>
              <a:t> </a:t>
            </a:r>
            <a:r>
              <a:rPr sz="2400" b="1" dirty="0">
                <a:solidFill>
                  <a:srgbClr val="00AFEF"/>
                </a:solidFill>
                <a:latin typeface="Arial"/>
                <a:cs typeface="Arial"/>
              </a:rPr>
              <a:t>energy</a:t>
            </a:r>
            <a:r>
              <a:rPr sz="2400" b="1" spc="-5" dirty="0">
                <a:solidFill>
                  <a:srgbClr val="00AFEF"/>
                </a:solidFill>
                <a:latin typeface="Arial"/>
                <a:cs typeface="Arial"/>
              </a:rPr>
              <a:t> </a:t>
            </a:r>
            <a:r>
              <a:rPr sz="2400" b="1" spc="-20" dirty="0">
                <a:solidFill>
                  <a:srgbClr val="00AFEF"/>
                </a:solidFill>
                <a:latin typeface="Arial"/>
                <a:cs typeface="Arial"/>
              </a:rPr>
              <a:t>loss</a:t>
            </a:r>
            <a:endParaRPr sz="2400">
              <a:latin typeface="Arial"/>
              <a:cs typeface="Arial"/>
            </a:endParaRPr>
          </a:p>
          <a:p>
            <a:pPr marL="12700">
              <a:spcBef>
                <a:spcPts val="1000"/>
              </a:spcBef>
            </a:pPr>
            <a:r>
              <a:rPr dirty="0">
                <a:latin typeface="Arial"/>
                <a:cs typeface="Arial"/>
              </a:rPr>
              <a:t>vary</a:t>
            </a:r>
            <a:r>
              <a:rPr spc="25" dirty="0">
                <a:latin typeface="Arial"/>
                <a:cs typeface="Arial"/>
              </a:rPr>
              <a:t> </a:t>
            </a:r>
            <a:r>
              <a:rPr dirty="0">
                <a:latin typeface="Arial"/>
                <a:cs typeface="Arial"/>
              </a:rPr>
              <a:t>mass</a:t>
            </a:r>
            <a:r>
              <a:rPr spc="-25" dirty="0">
                <a:latin typeface="Arial"/>
                <a:cs typeface="Arial"/>
              </a:rPr>
              <a:t> </a:t>
            </a:r>
            <a:r>
              <a:rPr dirty="0">
                <a:latin typeface="Arial"/>
                <a:cs typeface="Arial"/>
              </a:rPr>
              <a:t>&amp;</a:t>
            </a:r>
            <a:r>
              <a:rPr spc="-5" dirty="0">
                <a:latin typeface="Arial"/>
                <a:cs typeface="Arial"/>
              </a:rPr>
              <a:t> </a:t>
            </a:r>
            <a:r>
              <a:rPr dirty="0">
                <a:latin typeface="Arial"/>
                <a:cs typeface="Arial"/>
              </a:rPr>
              <a:t>momentum</a:t>
            </a:r>
            <a:r>
              <a:rPr spc="-45" dirty="0">
                <a:latin typeface="Arial"/>
                <a:cs typeface="Arial"/>
              </a:rPr>
              <a:t> </a:t>
            </a:r>
            <a:r>
              <a:rPr dirty="0">
                <a:latin typeface="Arial"/>
                <a:cs typeface="Arial"/>
              </a:rPr>
              <a:t>of</a:t>
            </a:r>
            <a:r>
              <a:rPr spc="20" dirty="0">
                <a:latin typeface="Arial"/>
                <a:cs typeface="Arial"/>
              </a:rPr>
              <a:t> </a:t>
            </a:r>
            <a:r>
              <a:rPr spc="-20" dirty="0">
                <a:latin typeface="Arial"/>
                <a:cs typeface="Arial"/>
              </a:rPr>
              <a:t>probe</a:t>
            </a:r>
            <a:endParaRPr>
              <a:latin typeface="Arial"/>
              <a:cs typeface="Arial"/>
            </a:endParaRPr>
          </a:p>
        </p:txBody>
      </p:sp>
      <p:pic>
        <p:nvPicPr>
          <p:cNvPr id="19" name="object 19"/>
          <p:cNvPicPr/>
          <p:nvPr/>
        </p:nvPicPr>
        <p:blipFill>
          <a:blip r:embed="rId5" cstate="email">
            <a:extLst>
              <a:ext uri="{28A0092B-C50C-407E-A947-70E740481C1C}">
                <a14:useLocalDpi xmlns:a14="http://schemas.microsoft.com/office/drawing/2010/main"/>
              </a:ext>
            </a:extLst>
          </a:blip>
          <a:stretch>
            <a:fillRect/>
          </a:stretch>
        </p:blipFill>
        <p:spPr>
          <a:xfrm>
            <a:off x="7992365" y="1182625"/>
            <a:ext cx="2770631" cy="1115567"/>
          </a:xfrm>
          <a:prstGeom prst="rect">
            <a:avLst/>
          </a:prstGeom>
        </p:spPr>
      </p:pic>
      <p:sp>
        <p:nvSpPr>
          <p:cNvPr id="20" name="object 20"/>
          <p:cNvSpPr txBox="1"/>
          <p:nvPr/>
        </p:nvSpPr>
        <p:spPr>
          <a:xfrm>
            <a:off x="6649973" y="1934503"/>
            <a:ext cx="4423410" cy="1386840"/>
          </a:xfrm>
          <a:prstGeom prst="rect">
            <a:avLst/>
          </a:prstGeom>
        </p:spPr>
        <p:txBody>
          <a:bodyPr vert="horz" wrap="square" lIns="0" tIns="24765" rIns="0" bIns="0" rtlCol="0">
            <a:spAutoFit/>
          </a:bodyPr>
          <a:lstStyle/>
          <a:p>
            <a:pPr marR="30480" algn="r">
              <a:spcBef>
                <a:spcPts val="195"/>
              </a:spcBef>
            </a:pPr>
            <a:r>
              <a:rPr sz="1400" dirty="0">
                <a:latin typeface="Arial"/>
                <a:cs typeface="Arial"/>
              </a:rPr>
              <a:t>Υ(1s)</a:t>
            </a:r>
            <a:r>
              <a:rPr sz="1400" spc="-45" dirty="0">
                <a:latin typeface="Arial"/>
                <a:cs typeface="Arial"/>
              </a:rPr>
              <a:t> </a:t>
            </a:r>
            <a:r>
              <a:rPr sz="1400" spc="-10" dirty="0">
                <a:latin typeface="Arial"/>
                <a:cs typeface="Arial"/>
              </a:rPr>
              <a:t>0.28fm</a:t>
            </a:r>
            <a:endParaRPr sz="1400" dirty="0">
              <a:latin typeface="Arial"/>
              <a:cs typeface="Arial"/>
            </a:endParaRPr>
          </a:p>
          <a:p>
            <a:pPr marL="1470025">
              <a:spcBef>
                <a:spcPts val="95"/>
              </a:spcBef>
            </a:pPr>
            <a:r>
              <a:rPr sz="2100" baseline="-33730" dirty="0">
                <a:latin typeface="Arial"/>
                <a:cs typeface="Arial"/>
              </a:rPr>
              <a:t>Y(3s)</a:t>
            </a:r>
            <a:r>
              <a:rPr sz="2100" spc="-44" baseline="-33730" dirty="0">
                <a:latin typeface="Arial"/>
                <a:cs typeface="Arial"/>
              </a:rPr>
              <a:t> </a:t>
            </a:r>
            <a:r>
              <a:rPr sz="2100" baseline="-33730" dirty="0">
                <a:latin typeface="Arial"/>
                <a:cs typeface="Arial"/>
              </a:rPr>
              <a:t>0.78fm</a:t>
            </a:r>
            <a:r>
              <a:rPr sz="2100" spc="487" baseline="-33730" dirty="0">
                <a:latin typeface="Arial"/>
                <a:cs typeface="Arial"/>
              </a:rPr>
              <a:t> </a:t>
            </a:r>
            <a:r>
              <a:rPr sz="1400" dirty="0">
                <a:latin typeface="Arial"/>
                <a:cs typeface="Arial"/>
              </a:rPr>
              <a:t>Υ(2s)</a:t>
            </a:r>
            <a:r>
              <a:rPr sz="1400" spc="-25" dirty="0">
                <a:latin typeface="Arial"/>
                <a:cs typeface="Arial"/>
              </a:rPr>
              <a:t> </a:t>
            </a:r>
            <a:r>
              <a:rPr sz="1400" spc="-10" dirty="0">
                <a:latin typeface="Arial"/>
                <a:cs typeface="Arial"/>
              </a:rPr>
              <a:t>0.56fm</a:t>
            </a:r>
            <a:endParaRPr sz="1400" dirty="0">
              <a:latin typeface="Arial"/>
              <a:cs typeface="Arial"/>
            </a:endParaRPr>
          </a:p>
          <a:p>
            <a:pPr marL="1896110">
              <a:spcBef>
                <a:spcPts val="1515"/>
              </a:spcBef>
            </a:pPr>
            <a:r>
              <a:rPr dirty="0">
                <a:latin typeface="Arial"/>
                <a:cs typeface="Arial"/>
              </a:rPr>
              <a:t>vary</a:t>
            </a:r>
            <a:r>
              <a:rPr spc="5" dirty="0">
                <a:latin typeface="Arial"/>
                <a:cs typeface="Arial"/>
              </a:rPr>
              <a:t> </a:t>
            </a:r>
            <a:r>
              <a:rPr dirty="0">
                <a:latin typeface="Arial"/>
                <a:cs typeface="Arial"/>
              </a:rPr>
              <a:t>size</a:t>
            </a:r>
            <a:r>
              <a:rPr spc="-15" dirty="0">
                <a:latin typeface="Arial"/>
                <a:cs typeface="Arial"/>
              </a:rPr>
              <a:t> </a:t>
            </a:r>
            <a:r>
              <a:rPr dirty="0">
                <a:latin typeface="Arial"/>
                <a:cs typeface="Arial"/>
              </a:rPr>
              <a:t>of</a:t>
            </a:r>
            <a:r>
              <a:rPr spc="-20" dirty="0">
                <a:latin typeface="Arial"/>
                <a:cs typeface="Arial"/>
              </a:rPr>
              <a:t> probe</a:t>
            </a:r>
            <a:endParaRPr dirty="0">
              <a:latin typeface="Arial"/>
              <a:cs typeface="Arial"/>
            </a:endParaRPr>
          </a:p>
          <a:p>
            <a:pPr marL="38100">
              <a:spcBef>
                <a:spcPts val="610"/>
              </a:spcBef>
            </a:pPr>
            <a:r>
              <a:rPr sz="2400" b="1" dirty="0">
                <a:solidFill>
                  <a:srgbClr val="00AFEF"/>
                </a:solidFill>
                <a:latin typeface="Arial"/>
                <a:cs typeface="Arial"/>
              </a:rPr>
              <a:t>Quarkonium</a:t>
            </a:r>
            <a:r>
              <a:rPr sz="2400" b="1" spc="-70" dirty="0">
                <a:solidFill>
                  <a:srgbClr val="00AFEF"/>
                </a:solidFill>
                <a:latin typeface="Arial"/>
                <a:cs typeface="Arial"/>
              </a:rPr>
              <a:t> </a:t>
            </a:r>
            <a:r>
              <a:rPr sz="2400" b="1" spc="-10" dirty="0">
                <a:solidFill>
                  <a:srgbClr val="00AFEF"/>
                </a:solidFill>
                <a:latin typeface="Arial"/>
                <a:cs typeface="Arial"/>
              </a:rPr>
              <a:t>spectroscopy</a:t>
            </a:r>
            <a:endParaRPr sz="2400" dirty="0">
              <a:latin typeface="Arial"/>
              <a:cs typeface="Arial"/>
            </a:endParaRPr>
          </a:p>
        </p:txBody>
      </p:sp>
      <p:grpSp>
        <p:nvGrpSpPr>
          <p:cNvPr id="21" name="object 21"/>
          <p:cNvGrpSpPr/>
          <p:nvPr/>
        </p:nvGrpSpPr>
        <p:grpSpPr>
          <a:xfrm>
            <a:off x="1289813" y="1143001"/>
            <a:ext cx="6766559" cy="5282565"/>
            <a:chOff x="667512" y="1143000"/>
            <a:chExt cx="6766559" cy="5282565"/>
          </a:xfrm>
        </p:grpSpPr>
        <p:pic>
          <p:nvPicPr>
            <p:cNvPr id="22" name="object 22"/>
            <p:cNvPicPr/>
            <p:nvPr/>
          </p:nvPicPr>
          <p:blipFill>
            <a:blip r:embed="rId6" cstate="email">
              <a:extLst>
                <a:ext uri="{28A0092B-C50C-407E-A947-70E740481C1C}">
                  <a14:useLocalDpi xmlns:a14="http://schemas.microsoft.com/office/drawing/2010/main"/>
                </a:ext>
              </a:extLst>
            </a:blip>
            <a:stretch>
              <a:fillRect/>
            </a:stretch>
          </p:blipFill>
          <p:spPr>
            <a:xfrm>
              <a:off x="5529071" y="1143000"/>
              <a:ext cx="1905000" cy="1871472"/>
            </a:xfrm>
            <a:prstGeom prst="rect">
              <a:avLst/>
            </a:prstGeom>
          </p:spPr>
        </p:pic>
        <p:pic>
          <p:nvPicPr>
            <p:cNvPr id="23" name="object 23"/>
            <p:cNvPicPr/>
            <p:nvPr/>
          </p:nvPicPr>
          <p:blipFill>
            <a:blip r:embed="rId7" cstate="email">
              <a:extLst>
                <a:ext uri="{28A0092B-C50C-407E-A947-70E740481C1C}">
                  <a14:useLocalDpi xmlns:a14="http://schemas.microsoft.com/office/drawing/2010/main"/>
                </a:ext>
              </a:extLst>
            </a:blip>
            <a:stretch>
              <a:fillRect/>
            </a:stretch>
          </p:blipFill>
          <p:spPr>
            <a:xfrm>
              <a:off x="667512" y="4264151"/>
              <a:ext cx="2127504" cy="2161032"/>
            </a:xfrm>
            <a:prstGeom prst="rect">
              <a:avLst/>
            </a:prstGeom>
          </p:spPr>
        </p:pic>
        <p:pic>
          <p:nvPicPr>
            <p:cNvPr id="24" name="object 24"/>
            <p:cNvPicPr/>
            <p:nvPr/>
          </p:nvPicPr>
          <p:blipFill>
            <a:blip r:embed="rId8" cstate="email">
              <a:extLst>
                <a:ext uri="{28A0092B-C50C-407E-A947-70E740481C1C}">
                  <a14:useLocalDpi xmlns:a14="http://schemas.microsoft.com/office/drawing/2010/main"/>
                </a:ext>
              </a:extLst>
            </a:blip>
            <a:stretch>
              <a:fillRect/>
            </a:stretch>
          </p:blipFill>
          <p:spPr>
            <a:xfrm>
              <a:off x="734568" y="1350263"/>
              <a:ext cx="2145792" cy="2231136"/>
            </a:xfrm>
            <a:prstGeom prst="rect">
              <a:avLst/>
            </a:prstGeom>
          </p:spPr>
        </p:pic>
        <p:pic>
          <p:nvPicPr>
            <p:cNvPr id="25" name="object 25"/>
            <p:cNvPicPr/>
            <p:nvPr/>
          </p:nvPicPr>
          <p:blipFill>
            <a:blip r:embed="rId9" cstate="email">
              <a:extLst>
                <a:ext uri="{28A0092B-C50C-407E-A947-70E740481C1C}">
                  <a14:useLocalDpi xmlns:a14="http://schemas.microsoft.com/office/drawing/2010/main"/>
                </a:ext>
              </a:extLst>
            </a:blip>
            <a:stretch>
              <a:fillRect/>
            </a:stretch>
          </p:blipFill>
          <p:spPr>
            <a:xfrm>
              <a:off x="4288535" y="1170432"/>
              <a:ext cx="1098748" cy="1801368"/>
            </a:xfrm>
            <a:prstGeom prst="rect">
              <a:avLst/>
            </a:prstGeom>
          </p:spPr>
        </p:pic>
      </p:grpSp>
      <p:sp>
        <p:nvSpPr>
          <p:cNvPr id="26" name="object 26"/>
          <p:cNvSpPr txBox="1"/>
          <p:nvPr/>
        </p:nvSpPr>
        <p:spPr>
          <a:xfrm>
            <a:off x="3574033" y="4261052"/>
            <a:ext cx="2171700" cy="1980564"/>
          </a:xfrm>
          <a:prstGeom prst="rect">
            <a:avLst/>
          </a:prstGeom>
        </p:spPr>
        <p:txBody>
          <a:bodyPr vert="horz" wrap="square" lIns="0" tIns="113664" rIns="0" bIns="0" rtlCol="0">
            <a:spAutoFit/>
          </a:bodyPr>
          <a:lstStyle/>
          <a:p>
            <a:pPr marL="305435">
              <a:spcBef>
                <a:spcPts val="894"/>
              </a:spcBef>
            </a:pPr>
            <a:r>
              <a:rPr sz="2400" b="1" dirty="0">
                <a:solidFill>
                  <a:srgbClr val="00AFEF"/>
                </a:solidFill>
                <a:latin typeface="Arial"/>
                <a:cs typeface="Arial"/>
              </a:rPr>
              <a:t>Cold</a:t>
            </a:r>
            <a:r>
              <a:rPr sz="2400" b="1" spc="-65" dirty="0">
                <a:solidFill>
                  <a:srgbClr val="00AFEF"/>
                </a:solidFill>
                <a:latin typeface="Arial"/>
                <a:cs typeface="Arial"/>
              </a:rPr>
              <a:t> </a:t>
            </a:r>
            <a:r>
              <a:rPr sz="2400" b="1" spc="-25" dirty="0">
                <a:solidFill>
                  <a:srgbClr val="00AFEF"/>
                </a:solidFill>
                <a:latin typeface="Arial"/>
                <a:cs typeface="Arial"/>
              </a:rPr>
              <a:t>QCD</a:t>
            </a:r>
            <a:endParaRPr sz="2400">
              <a:latin typeface="Arial"/>
              <a:cs typeface="Arial"/>
            </a:endParaRPr>
          </a:p>
          <a:p>
            <a:pPr marL="635" algn="ctr">
              <a:spcBef>
                <a:spcPts val="605"/>
              </a:spcBef>
            </a:pPr>
            <a:r>
              <a:rPr dirty="0">
                <a:latin typeface="Arial"/>
                <a:cs typeface="Arial"/>
              </a:rPr>
              <a:t>vary</a:t>
            </a:r>
            <a:r>
              <a:rPr spc="-10" dirty="0">
                <a:latin typeface="Arial"/>
                <a:cs typeface="Arial"/>
              </a:rPr>
              <a:t> </a:t>
            </a:r>
            <a:r>
              <a:rPr dirty="0">
                <a:latin typeface="Arial"/>
                <a:cs typeface="Arial"/>
              </a:rPr>
              <a:t>temperature</a:t>
            </a:r>
            <a:r>
              <a:rPr spc="-70" dirty="0">
                <a:latin typeface="Arial"/>
                <a:cs typeface="Arial"/>
              </a:rPr>
              <a:t> </a:t>
            </a:r>
            <a:r>
              <a:rPr spc="-25" dirty="0">
                <a:latin typeface="Arial"/>
                <a:cs typeface="Arial"/>
              </a:rPr>
              <a:t>of</a:t>
            </a:r>
            <a:endParaRPr>
              <a:latin typeface="Arial"/>
              <a:cs typeface="Arial"/>
            </a:endParaRPr>
          </a:p>
          <a:p>
            <a:pPr algn="ctr">
              <a:lnSpc>
                <a:spcPct val="100000"/>
              </a:lnSpc>
            </a:pPr>
            <a:r>
              <a:rPr dirty="0">
                <a:latin typeface="Arial"/>
                <a:cs typeface="Arial"/>
              </a:rPr>
              <a:t>QCD</a:t>
            </a:r>
            <a:r>
              <a:rPr spc="-25" dirty="0">
                <a:latin typeface="Arial"/>
                <a:cs typeface="Arial"/>
              </a:rPr>
              <a:t> </a:t>
            </a:r>
            <a:r>
              <a:rPr spc="-10" dirty="0">
                <a:latin typeface="Arial"/>
                <a:cs typeface="Arial"/>
              </a:rPr>
              <a:t>matter</a:t>
            </a:r>
            <a:endParaRPr>
              <a:latin typeface="Arial"/>
              <a:cs typeface="Arial"/>
            </a:endParaRPr>
          </a:p>
          <a:p>
            <a:pPr marL="12065" marR="5080" indent="-2540" algn="ctr">
              <a:spcBef>
                <a:spcPts val="1030"/>
              </a:spcBef>
            </a:pPr>
            <a:r>
              <a:rPr sz="1600" dirty="0">
                <a:latin typeface="Arial"/>
                <a:cs typeface="Arial"/>
              </a:rPr>
              <a:t>study</a:t>
            </a:r>
            <a:r>
              <a:rPr sz="1600" spc="-55" dirty="0">
                <a:latin typeface="Arial"/>
                <a:cs typeface="Arial"/>
              </a:rPr>
              <a:t> </a:t>
            </a:r>
            <a:r>
              <a:rPr sz="1600" dirty="0">
                <a:latin typeface="Arial"/>
                <a:cs typeface="Arial"/>
              </a:rPr>
              <a:t>proton</a:t>
            </a:r>
            <a:r>
              <a:rPr sz="1600" spc="-20" dirty="0">
                <a:latin typeface="Arial"/>
                <a:cs typeface="Arial"/>
              </a:rPr>
              <a:t> spin, </a:t>
            </a:r>
            <a:r>
              <a:rPr sz="1600" spc="-10" dirty="0">
                <a:latin typeface="Arial"/>
                <a:cs typeface="Arial"/>
              </a:rPr>
              <a:t>transverse-momentum, </a:t>
            </a:r>
            <a:r>
              <a:rPr sz="1600" dirty="0">
                <a:latin typeface="Arial"/>
                <a:cs typeface="Arial"/>
              </a:rPr>
              <a:t>and</a:t>
            </a:r>
            <a:r>
              <a:rPr sz="1600" spc="-25" dirty="0">
                <a:latin typeface="Arial"/>
                <a:cs typeface="Arial"/>
              </a:rPr>
              <a:t> </a:t>
            </a:r>
            <a:r>
              <a:rPr sz="1600" dirty="0">
                <a:latin typeface="Arial"/>
                <a:cs typeface="Arial"/>
              </a:rPr>
              <a:t>cold</a:t>
            </a:r>
            <a:r>
              <a:rPr sz="1600" spc="-60" dirty="0">
                <a:latin typeface="Arial"/>
                <a:cs typeface="Arial"/>
              </a:rPr>
              <a:t> </a:t>
            </a:r>
            <a:r>
              <a:rPr sz="1600" dirty="0">
                <a:latin typeface="Arial"/>
                <a:cs typeface="Arial"/>
              </a:rPr>
              <a:t>nuclear</a:t>
            </a:r>
            <a:r>
              <a:rPr sz="1600" spc="-40" dirty="0">
                <a:latin typeface="Arial"/>
                <a:cs typeface="Arial"/>
              </a:rPr>
              <a:t> </a:t>
            </a:r>
            <a:r>
              <a:rPr sz="1600" spc="-10" dirty="0">
                <a:latin typeface="Arial"/>
                <a:cs typeface="Arial"/>
              </a:rPr>
              <a:t>effects</a:t>
            </a:r>
            <a:endParaRPr sz="1600">
              <a:latin typeface="Arial"/>
              <a:cs typeface="Arial"/>
            </a:endParaRPr>
          </a:p>
        </p:txBody>
      </p:sp>
      <p:sp>
        <p:nvSpPr>
          <p:cNvPr id="27" name="object 27"/>
          <p:cNvSpPr txBox="1"/>
          <p:nvPr/>
        </p:nvSpPr>
        <p:spPr>
          <a:xfrm>
            <a:off x="3017520" y="2300732"/>
            <a:ext cx="2377440" cy="1018540"/>
          </a:xfrm>
          <a:prstGeom prst="rect">
            <a:avLst/>
          </a:prstGeom>
        </p:spPr>
        <p:txBody>
          <a:bodyPr vert="horz" wrap="square" lIns="0" tIns="12700" rIns="0" bIns="0" rtlCol="0">
            <a:spAutoFit/>
          </a:bodyPr>
          <a:lstStyle/>
          <a:p>
            <a:pPr marL="12700">
              <a:spcBef>
                <a:spcPts val="100"/>
              </a:spcBef>
            </a:pPr>
            <a:r>
              <a:rPr dirty="0">
                <a:latin typeface="Arial"/>
                <a:cs typeface="Arial"/>
              </a:rPr>
              <a:t>vary</a:t>
            </a:r>
            <a:r>
              <a:rPr spc="20" dirty="0">
                <a:latin typeface="Arial"/>
                <a:cs typeface="Arial"/>
              </a:rPr>
              <a:t> </a:t>
            </a:r>
            <a:r>
              <a:rPr dirty="0">
                <a:latin typeface="Arial"/>
                <a:cs typeface="Arial"/>
              </a:rPr>
              <a:t>momentum</a:t>
            </a:r>
            <a:r>
              <a:rPr spc="-45" dirty="0">
                <a:latin typeface="Arial"/>
                <a:cs typeface="Arial"/>
              </a:rPr>
              <a:t> </a:t>
            </a:r>
            <a:r>
              <a:rPr spc="-50" dirty="0">
                <a:latin typeface="Arial"/>
                <a:cs typeface="Arial"/>
              </a:rPr>
              <a:t>&amp;</a:t>
            </a:r>
            <a:endParaRPr>
              <a:latin typeface="Arial"/>
              <a:cs typeface="Arial"/>
            </a:endParaRPr>
          </a:p>
          <a:p>
            <a:pPr marL="12700"/>
            <a:r>
              <a:rPr dirty="0">
                <a:latin typeface="Arial"/>
                <a:cs typeface="Arial"/>
              </a:rPr>
              <a:t>angular</a:t>
            </a:r>
            <a:r>
              <a:rPr spc="-40" dirty="0">
                <a:latin typeface="Arial"/>
                <a:cs typeface="Arial"/>
              </a:rPr>
              <a:t> </a:t>
            </a:r>
            <a:r>
              <a:rPr dirty="0">
                <a:latin typeface="Arial"/>
                <a:cs typeface="Arial"/>
              </a:rPr>
              <a:t>scale</a:t>
            </a:r>
            <a:r>
              <a:rPr spc="-40" dirty="0">
                <a:latin typeface="Arial"/>
                <a:cs typeface="Arial"/>
              </a:rPr>
              <a:t> </a:t>
            </a:r>
            <a:r>
              <a:rPr dirty="0">
                <a:latin typeface="Arial"/>
                <a:cs typeface="Arial"/>
              </a:rPr>
              <a:t>of</a:t>
            </a:r>
            <a:r>
              <a:rPr spc="-10" dirty="0">
                <a:latin typeface="Arial"/>
                <a:cs typeface="Arial"/>
              </a:rPr>
              <a:t> </a:t>
            </a:r>
            <a:r>
              <a:rPr spc="-20" dirty="0">
                <a:latin typeface="Arial"/>
                <a:cs typeface="Arial"/>
              </a:rPr>
              <a:t>probe</a:t>
            </a:r>
            <a:endParaRPr>
              <a:latin typeface="Arial"/>
              <a:cs typeface="Arial"/>
            </a:endParaRPr>
          </a:p>
          <a:p>
            <a:pPr marL="711200">
              <a:spcBef>
                <a:spcPts val="615"/>
              </a:spcBef>
            </a:pPr>
            <a:r>
              <a:rPr sz="2400" b="1" dirty="0">
                <a:solidFill>
                  <a:srgbClr val="00AFEF"/>
                </a:solidFill>
                <a:latin typeface="Arial"/>
                <a:cs typeface="Arial"/>
              </a:rPr>
              <a:t>Jet</a:t>
            </a:r>
            <a:r>
              <a:rPr sz="2400" b="1" spc="-20" dirty="0">
                <a:solidFill>
                  <a:srgbClr val="00AFEF"/>
                </a:solidFill>
                <a:latin typeface="Arial"/>
                <a:cs typeface="Arial"/>
              </a:rPr>
              <a:t> </a:t>
            </a:r>
            <a:r>
              <a:rPr sz="2400" b="1" spc="-10" dirty="0">
                <a:solidFill>
                  <a:srgbClr val="00AFEF"/>
                </a:solidFill>
                <a:latin typeface="Arial"/>
                <a:cs typeface="Arial"/>
              </a:rPr>
              <a:t>physics</a:t>
            </a:r>
            <a:endParaRPr sz="2400">
              <a:latin typeface="Arial"/>
              <a:cs typeface="Arial"/>
            </a:endParaRPr>
          </a:p>
        </p:txBody>
      </p:sp>
      <p:sp>
        <p:nvSpPr>
          <p:cNvPr id="35" name="Title 1">
            <a:extLst>
              <a:ext uri="{FF2B5EF4-FFF2-40B4-BE49-F238E27FC236}">
                <a16:creationId xmlns:a16="http://schemas.microsoft.com/office/drawing/2014/main" id="{D9C73C71-0AB7-D732-20E7-212D206C803A}"/>
              </a:ext>
            </a:extLst>
          </p:cNvPr>
          <p:cNvSpPr>
            <a:spLocks noGrp="1"/>
          </p:cNvSpPr>
          <p:nvPr>
            <p:ph type="title"/>
          </p:nvPr>
        </p:nvSpPr>
        <p:spPr>
          <a:xfrm>
            <a:off x="1744727" y="-30423"/>
            <a:ext cx="10515600" cy="1325563"/>
          </a:xfrm>
        </p:spPr>
        <p:txBody>
          <a:bodyPr/>
          <a:lstStyle/>
          <a:p>
            <a:r>
              <a:rPr lang="en-US" dirty="0" err="1">
                <a:latin typeface="Meiryo" panose="020B0604030504040204" pitchFamily="34" charset="-128"/>
                <a:ea typeface="Meiryo" panose="020B0604030504040204" pitchFamily="34" charset="-128"/>
              </a:rPr>
              <a:t>sPHENIXの目指す物理</a:t>
            </a:r>
            <a:endParaRPr lang="en-US" dirty="0">
              <a:latin typeface="Meiryo" panose="020B0604030504040204" pitchFamily="34" charset="-128"/>
              <a:ea typeface="Meiryo" panose="020B0604030504040204" pitchFamily="34" charset="-128"/>
            </a:endParaRPr>
          </a:p>
        </p:txBody>
      </p:sp>
      <p:sp>
        <p:nvSpPr>
          <p:cNvPr id="2" name="スライド番号プレースホルダー 1">
            <a:extLst>
              <a:ext uri="{FF2B5EF4-FFF2-40B4-BE49-F238E27FC236}">
                <a16:creationId xmlns:a16="http://schemas.microsoft.com/office/drawing/2014/main" id="{D85EEEFA-3AEA-2C3D-C94A-64F24D7EE0C8}"/>
              </a:ext>
            </a:extLst>
          </p:cNvPr>
          <p:cNvSpPr>
            <a:spLocks noGrp="1"/>
          </p:cNvSpPr>
          <p:nvPr>
            <p:ph type="sldNum" sz="quarter" idx="12"/>
          </p:nvPr>
        </p:nvSpPr>
        <p:spPr/>
        <p:txBody>
          <a:bodyPr/>
          <a:lstStyle/>
          <a:p>
            <a:fld id="{6F879AC0-A27E-6341-93B8-C10FDC4A61EB}" type="slidenum">
              <a:rPr kumimoji="1" lang="ja-JP" altLang="en-US" smtClean="0"/>
              <a:t>16</a:t>
            </a:fld>
            <a:endParaRPr kumimoji="1" lang="ja-JP" altLang="en-US"/>
          </a:p>
        </p:txBody>
      </p:sp>
      <p:pic>
        <p:nvPicPr>
          <p:cNvPr id="28" name="object 111">
            <a:extLst>
              <a:ext uri="{FF2B5EF4-FFF2-40B4-BE49-F238E27FC236}">
                <a16:creationId xmlns:a16="http://schemas.microsoft.com/office/drawing/2014/main" id="{3BFC2AFF-2224-5C7F-74F5-1301926136E0}"/>
              </a:ext>
            </a:extLst>
          </p:cNvPr>
          <p:cNvPicPr/>
          <p:nvPr/>
        </p:nvPicPr>
        <p:blipFill>
          <a:blip r:embed="rId10" cstate="email">
            <a:extLst>
              <a:ext uri="{28A0092B-C50C-407E-A947-70E740481C1C}">
                <a14:useLocalDpi xmlns:a14="http://schemas.microsoft.com/office/drawing/2010/main"/>
              </a:ext>
            </a:extLst>
          </a:blip>
          <a:stretch>
            <a:fillRect/>
          </a:stretch>
        </p:blipFill>
        <p:spPr>
          <a:xfrm>
            <a:off x="192907" y="112730"/>
            <a:ext cx="1204722" cy="710946"/>
          </a:xfrm>
          <a:prstGeom prst="rect">
            <a:avLst/>
          </a:prstGeom>
        </p:spPr>
      </p:pic>
    </p:spTree>
    <p:extLst>
      <p:ext uri="{BB962C8B-B14F-4D97-AF65-F5344CB8AC3E}">
        <p14:creationId xmlns:p14="http://schemas.microsoft.com/office/powerpoint/2010/main" val="2242312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3C543A-0F70-BCC4-DCAC-74F6C244955E}"/>
              </a:ext>
            </a:extLst>
          </p:cNvPr>
          <p:cNvSpPr>
            <a:spLocks noGrp="1"/>
          </p:cNvSpPr>
          <p:nvPr>
            <p:ph type="title"/>
          </p:nvPr>
        </p:nvSpPr>
        <p:spPr>
          <a:xfrm>
            <a:off x="838200" y="200190"/>
            <a:ext cx="10515600" cy="1325563"/>
          </a:xfrm>
        </p:spPr>
        <p:txBody>
          <a:bodyPr/>
          <a:lstStyle/>
          <a:p>
            <a:r>
              <a:rPr lang="en-US" altLang="ja-JP" dirty="0">
                <a:latin typeface="Meiryo" panose="020B0604030504040204" pitchFamily="34" charset="-128"/>
                <a:ea typeface="Meiryo" panose="020B0604030504040204" pitchFamily="34" charset="-128"/>
              </a:rPr>
              <a:t>RHIC</a:t>
            </a:r>
            <a:r>
              <a:rPr lang="ja-JP" altLang="en-US">
                <a:latin typeface="Meiryo" panose="020B0604030504040204" pitchFamily="34" charset="-128"/>
                <a:ea typeface="Meiryo" panose="020B0604030504040204" pitchFamily="34" charset="-128"/>
              </a:rPr>
              <a:t>で</a:t>
            </a:r>
            <a:r>
              <a:rPr lang="en-US" altLang="ja-JP" dirty="0">
                <a:latin typeface="Meiryo" panose="020B0604030504040204" pitchFamily="34" charset="-128"/>
                <a:ea typeface="Meiryo" panose="020B0604030504040204" pitchFamily="34" charset="-128"/>
              </a:rPr>
              <a:t>Jet</a:t>
            </a:r>
            <a:r>
              <a:rPr lang="ja-JP" altLang="en-US">
                <a:latin typeface="Meiryo" panose="020B0604030504040204" pitchFamily="34" charset="-128"/>
                <a:ea typeface="Meiryo" panose="020B0604030504040204" pitchFamily="34" charset="-128"/>
              </a:rPr>
              <a:t>観測する意義</a:t>
            </a:r>
            <a:endParaRPr kumimoji="1" lang="ja-JP" altLang="en-US">
              <a:latin typeface="Meiryo" panose="020B0604030504040204" pitchFamily="34" charset="-128"/>
              <a:ea typeface="Meiryo" panose="020B0604030504040204" pitchFamily="34" charset="-128"/>
            </a:endParaRPr>
          </a:p>
        </p:txBody>
      </p:sp>
      <p:sp>
        <p:nvSpPr>
          <p:cNvPr id="4" name="スライド番号プレースホルダー 3">
            <a:extLst>
              <a:ext uri="{FF2B5EF4-FFF2-40B4-BE49-F238E27FC236}">
                <a16:creationId xmlns:a16="http://schemas.microsoft.com/office/drawing/2014/main" id="{84B4845B-4C73-A842-87B4-16759401C282}"/>
              </a:ext>
            </a:extLst>
          </p:cNvPr>
          <p:cNvSpPr>
            <a:spLocks noGrp="1"/>
          </p:cNvSpPr>
          <p:nvPr>
            <p:ph type="sldNum" sz="quarter" idx="12"/>
          </p:nvPr>
        </p:nvSpPr>
        <p:spPr/>
        <p:txBody>
          <a:bodyPr/>
          <a:lstStyle/>
          <a:p>
            <a:fld id="{6F879AC0-A27E-6341-93B8-C10FDC4A61EB}" type="slidenum">
              <a:rPr kumimoji="1" lang="ja-JP" altLang="en-US" smtClean="0"/>
              <a:t>17</a:t>
            </a:fld>
            <a:endParaRPr kumimoji="1" lang="ja-JP" altLang="en-US"/>
          </a:p>
        </p:txBody>
      </p:sp>
      <p:grpSp>
        <p:nvGrpSpPr>
          <p:cNvPr id="5" name="object 3">
            <a:extLst>
              <a:ext uri="{FF2B5EF4-FFF2-40B4-BE49-F238E27FC236}">
                <a16:creationId xmlns:a16="http://schemas.microsoft.com/office/drawing/2014/main" id="{3B7927B1-CA8D-9CEB-49E8-CCD13F4BB4F8}"/>
              </a:ext>
            </a:extLst>
          </p:cNvPr>
          <p:cNvGrpSpPr/>
          <p:nvPr/>
        </p:nvGrpSpPr>
        <p:grpSpPr>
          <a:xfrm>
            <a:off x="6232195" y="1458594"/>
            <a:ext cx="5457987" cy="3932874"/>
            <a:chOff x="6422135" y="1362455"/>
            <a:chExt cx="5367655" cy="3700779"/>
          </a:xfrm>
        </p:grpSpPr>
        <p:pic>
          <p:nvPicPr>
            <p:cNvPr id="6" name="object 4">
              <a:extLst>
                <a:ext uri="{FF2B5EF4-FFF2-40B4-BE49-F238E27FC236}">
                  <a16:creationId xmlns:a16="http://schemas.microsoft.com/office/drawing/2014/main" id="{A68B4538-5967-BDE7-D946-C99B3B8BA7DF}"/>
                </a:ext>
              </a:extLst>
            </p:cNvPr>
            <p:cNvPicPr/>
            <p:nvPr/>
          </p:nvPicPr>
          <p:blipFill>
            <a:blip r:embed="rId2" cstate="print"/>
            <a:stretch>
              <a:fillRect/>
            </a:stretch>
          </p:blipFill>
          <p:spPr>
            <a:xfrm>
              <a:off x="6422135" y="1362455"/>
              <a:ext cx="5367527" cy="3700272"/>
            </a:xfrm>
            <a:prstGeom prst="rect">
              <a:avLst/>
            </a:prstGeom>
          </p:spPr>
        </p:pic>
        <p:sp>
          <p:nvSpPr>
            <p:cNvPr id="7" name="object 5">
              <a:extLst>
                <a:ext uri="{FF2B5EF4-FFF2-40B4-BE49-F238E27FC236}">
                  <a16:creationId xmlns:a16="http://schemas.microsoft.com/office/drawing/2014/main" id="{1AD3A442-71A2-42B7-F324-D438FC720A8E}"/>
                </a:ext>
              </a:extLst>
            </p:cNvPr>
            <p:cNvSpPr/>
            <p:nvPr/>
          </p:nvSpPr>
          <p:spPr>
            <a:xfrm>
              <a:off x="10506974" y="2403919"/>
              <a:ext cx="847090" cy="2070735"/>
            </a:xfrm>
            <a:custGeom>
              <a:avLst/>
              <a:gdLst/>
              <a:ahLst/>
              <a:cxnLst/>
              <a:rect l="l" t="t" r="r" b="b"/>
              <a:pathLst>
                <a:path w="847090" h="2070735">
                  <a:moveTo>
                    <a:pt x="846825" y="0"/>
                  </a:moveTo>
                  <a:lnTo>
                    <a:pt x="0" y="0"/>
                  </a:lnTo>
                  <a:lnTo>
                    <a:pt x="0" y="2070428"/>
                  </a:lnTo>
                  <a:lnTo>
                    <a:pt x="846825" y="2070428"/>
                  </a:lnTo>
                  <a:lnTo>
                    <a:pt x="846825" y="0"/>
                  </a:lnTo>
                  <a:close/>
                </a:path>
              </a:pathLst>
            </a:custGeom>
            <a:solidFill>
              <a:srgbClr val="FFC000">
                <a:alpha val="34899"/>
              </a:srgbClr>
            </a:solidFill>
          </p:spPr>
          <p:txBody>
            <a:bodyPr wrap="square" lIns="0" tIns="0" rIns="0" bIns="0" rtlCol="0"/>
            <a:lstStyle/>
            <a:p>
              <a:endParaRPr/>
            </a:p>
          </p:txBody>
        </p:sp>
        <p:sp>
          <p:nvSpPr>
            <p:cNvPr id="8" name="object 6">
              <a:extLst>
                <a:ext uri="{FF2B5EF4-FFF2-40B4-BE49-F238E27FC236}">
                  <a16:creationId xmlns:a16="http://schemas.microsoft.com/office/drawing/2014/main" id="{CAA2F5C4-E326-D457-E7DA-3EFA535C561A}"/>
                </a:ext>
              </a:extLst>
            </p:cNvPr>
            <p:cNvSpPr/>
            <p:nvPr/>
          </p:nvSpPr>
          <p:spPr>
            <a:xfrm>
              <a:off x="9190494" y="2422202"/>
              <a:ext cx="1316990" cy="2070735"/>
            </a:xfrm>
            <a:custGeom>
              <a:avLst/>
              <a:gdLst/>
              <a:ahLst/>
              <a:cxnLst/>
              <a:rect l="l" t="t" r="r" b="b"/>
              <a:pathLst>
                <a:path w="1316990" h="2070735">
                  <a:moveTo>
                    <a:pt x="1316479" y="0"/>
                  </a:moveTo>
                  <a:lnTo>
                    <a:pt x="0" y="0"/>
                  </a:lnTo>
                  <a:lnTo>
                    <a:pt x="0" y="2070428"/>
                  </a:lnTo>
                  <a:lnTo>
                    <a:pt x="1316479" y="2070428"/>
                  </a:lnTo>
                  <a:lnTo>
                    <a:pt x="1316479" y="0"/>
                  </a:lnTo>
                  <a:close/>
                </a:path>
              </a:pathLst>
            </a:custGeom>
            <a:solidFill>
              <a:srgbClr val="92D050">
                <a:alpha val="34899"/>
              </a:srgbClr>
            </a:solidFill>
          </p:spPr>
          <p:txBody>
            <a:bodyPr wrap="square" lIns="0" tIns="0" rIns="0" bIns="0" rtlCol="0"/>
            <a:lstStyle/>
            <a:p>
              <a:endParaRPr/>
            </a:p>
          </p:txBody>
        </p:sp>
      </p:grpSp>
      <p:grpSp>
        <p:nvGrpSpPr>
          <p:cNvPr id="9" name="object 15">
            <a:extLst>
              <a:ext uri="{FF2B5EF4-FFF2-40B4-BE49-F238E27FC236}">
                <a16:creationId xmlns:a16="http://schemas.microsoft.com/office/drawing/2014/main" id="{BB957F3E-7F59-188E-D6DB-683992EA5089}"/>
              </a:ext>
            </a:extLst>
          </p:cNvPr>
          <p:cNvGrpSpPr/>
          <p:nvPr/>
        </p:nvGrpSpPr>
        <p:grpSpPr>
          <a:xfrm>
            <a:off x="838200" y="1494947"/>
            <a:ext cx="5393690" cy="3961129"/>
            <a:chOff x="937808" y="1166714"/>
            <a:chExt cx="5393690" cy="3961129"/>
          </a:xfrm>
        </p:grpSpPr>
        <p:pic>
          <p:nvPicPr>
            <p:cNvPr id="10" name="object 16">
              <a:extLst>
                <a:ext uri="{FF2B5EF4-FFF2-40B4-BE49-F238E27FC236}">
                  <a16:creationId xmlns:a16="http://schemas.microsoft.com/office/drawing/2014/main" id="{11769AF5-5694-529B-2B45-3C237CE427EA}"/>
                </a:ext>
              </a:extLst>
            </p:cNvPr>
            <p:cNvPicPr/>
            <p:nvPr/>
          </p:nvPicPr>
          <p:blipFill>
            <a:blip r:embed="rId3" cstate="print"/>
            <a:stretch>
              <a:fillRect/>
            </a:stretch>
          </p:blipFill>
          <p:spPr>
            <a:xfrm>
              <a:off x="937808" y="1238199"/>
              <a:ext cx="5318398" cy="3889469"/>
            </a:xfrm>
            <a:prstGeom prst="rect">
              <a:avLst/>
            </a:prstGeom>
          </p:spPr>
        </p:pic>
        <p:sp>
          <p:nvSpPr>
            <p:cNvPr id="11" name="object 17">
              <a:extLst>
                <a:ext uri="{FF2B5EF4-FFF2-40B4-BE49-F238E27FC236}">
                  <a16:creationId xmlns:a16="http://schemas.microsoft.com/office/drawing/2014/main" id="{9156C6D9-E80B-8015-6A49-25BE9301377D}"/>
                </a:ext>
              </a:extLst>
            </p:cNvPr>
            <p:cNvSpPr/>
            <p:nvPr/>
          </p:nvSpPr>
          <p:spPr>
            <a:xfrm>
              <a:off x="4757638" y="1166714"/>
              <a:ext cx="1574165" cy="3305175"/>
            </a:xfrm>
            <a:custGeom>
              <a:avLst/>
              <a:gdLst/>
              <a:ahLst/>
              <a:cxnLst/>
              <a:rect l="l" t="t" r="r" b="b"/>
              <a:pathLst>
                <a:path w="1574164" h="3305175">
                  <a:moveTo>
                    <a:pt x="1573853" y="0"/>
                  </a:moveTo>
                  <a:lnTo>
                    <a:pt x="0" y="0"/>
                  </a:lnTo>
                  <a:lnTo>
                    <a:pt x="0" y="3304807"/>
                  </a:lnTo>
                  <a:lnTo>
                    <a:pt x="1573853" y="3304807"/>
                  </a:lnTo>
                  <a:lnTo>
                    <a:pt x="1573853" y="0"/>
                  </a:lnTo>
                  <a:close/>
                </a:path>
              </a:pathLst>
            </a:custGeom>
            <a:solidFill>
              <a:srgbClr val="FFFFFF"/>
            </a:solidFill>
          </p:spPr>
          <p:txBody>
            <a:bodyPr wrap="square" lIns="0" tIns="0" rIns="0" bIns="0" rtlCol="0"/>
            <a:lstStyle/>
            <a:p>
              <a:endParaRPr/>
            </a:p>
          </p:txBody>
        </p:sp>
      </p:grpSp>
      <p:sp>
        <p:nvSpPr>
          <p:cNvPr id="12" name="テキスト ボックス 11">
            <a:extLst>
              <a:ext uri="{FF2B5EF4-FFF2-40B4-BE49-F238E27FC236}">
                <a16:creationId xmlns:a16="http://schemas.microsoft.com/office/drawing/2014/main" id="{AC91C48A-72C5-6383-1264-2D5AC4A4A103}"/>
              </a:ext>
            </a:extLst>
          </p:cNvPr>
          <p:cNvSpPr txBox="1"/>
          <p:nvPr/>
        </p:nvSpPr>
        <p:spPr>
          <a:xfrm>
            <a:off x="2310913" y="5615582"/>
            <a:ext cx="2369559" cy="923330"/>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LHC</a:t>
            </a:r>
            <a:r>
              <a:rPr lang="ja-JP" altLang="en-US">
                <a:latin typeface="Meiryo" panose="020B0604030504040204" pitchFamily="34" charset="-128"/>
                <a:ea typeface="Meiryo" panose="020B0604030504040204" pitchFamily="34" charset="-128"/>
              </a:rPr>
              <a:t>と相補的な理解</a:t>
            </a:r>
            <a:endParaRPr lang="en-US" altLang="ja-JP" dirty="0">
              <a:latin typeface="Meiryo" panose="020B0604030504040204" pitchFamily="34" charset="-128"/>
              <a:ea typeface="Meiryo" panose="020B0604030504040204" pitchFamily="34" charset="-128"/>
            </a:endParaRPr>
          </a:p>
          <a:p>
            <a:pPr marL="285750" indent="-285750">
              <a:buFont typeface="Arial" panose="020B0604020202020204" pitchFamily="34" charset="0"/>
              <a:buChar char="•"/>
            </a:pPr>
            <a:r>
              <a:rPr kumimoji="1" lang="en-US" altLang="ja-JP" dirty="0">
                <a:latin typeface="Meiryo" panose="020B0604030504040204" pitchFamily="34" charset="-128"/>
                <a:ea typeface="Meiryo" panose="020B0604030504040204" pitchFamily="34" charset="-128"/>
              </a:rPr>
              <a:t>QGP</a:t>
            </a:r>
            <a:r>
              <a:rPr kumimoji="1" lang="ja-JP" altLang="en-US">
                <a:latin typeface="Meiryo" panose="020B0604030504040204" pitchFamily="34" charset="-128"/>
                <a:ea typeface="Meiryo" panose="020B0604030504040204" pitchFamily="34" charset="-128"/>
              </a:rPr>
              <a:t>の温度の違い</a:t>
            </a:r>
            <a:endParaRPr kumimoji="1" lang="en-US" altLang="ja-JP" dirty="0">
              <a:latin typeface="Meiryo" panose="020B0604030504040204" pitchFamily="34" charset="-128"/>
              <a:ea typeface="Meiryo" panose="020B0604030504040204" pitchFamily="34" charset="-128"/>
            </a:endParaRPr>
          </a:p>
          <a:p>
            <a:pPr marL="285750" indent="-285750">
              <a:buFont typeface="Arial" panose="020B0604020202020204" pitchFamily="34" charset="0"/>
              <a:buChar char="•"/>
            </a:pPr>
            <a:r>
              <a:rPr lang="ja-JP" altLang="en-US">
                <a:latin typeface="Meiryo" panose="020B0604030504040204" pitchFamily="34" charset="-128"/>
                <a:ea typeface="Meiryo" panose="020B0604030504040204" pitchFamily="34" charset="-128"/>
              </a:rPr>
              <a:t>プローブの分解能</a:t>
            </a:r>
            <a:endParaRPr kumimoji="1" lang="ja-JP" altLang="en-US">
              <a:latin typeface="Meiryo" panose="020B0604030504040204" pitchFamily="34" charset="-128"/>
              <a:ea typeface="Meiryo" panose="020B0604030504040204" pitchFamily="34" charset="-128"/>
            </a:endParaRPr>
          </a:p>
        </p:txBody>
      </p:sp>
      <p:grpSp>
        <p:nvGrpSpPr>
          <p:cNvPr id="16" name="object 7">
            <a:extLst>
              <a:ext uri="{FF2B5EF4-FFF2-40B4-BE49-F238E27FC236}">
                <a16:creationId xmlns:a16="http://schemas.microsoft.com/office/drawing/2014/main" id="{E37EF62E-5CAD-9779-CC42-D97055E80913}"/>
              </a:ext>
            </a:extLst>
          </p:cNvPr>
          <p:cNvGrpSpPr/>
          <p:nvPr/>
        </p:nvGrpSpPr>
        <p:grpSpPr>
          <a:xfrm>
            <a:off x="7565515" y="5417281"/>
            <a:ext cx="3105785" cy="524510"/>
            <a:chOff x="8701296" y="5352288"/>
            <a:chExt cx="3105785" cy="524510"/>
          </a:xfrm>
        </p:grpSpPr>
        <p:sp>
          <p:nvSpPr>
            <p:cNvPr id="17" name="object 8">
              <a:extLst>
                <a:ext uri="{FF2B5EF4-FFF2-40B4-BE49-F238E27FC236}">
                  <a16:creationId xmlns:a16="http://schemas.microsoft.com/office/drawing/2014/main" id="{5EA45FE2-300B-335D-34F1-CF1D3FFAEA3C}"/>
                </a:ext>
              </a:extLst>
            </p:cNvPr>
            <p:cNvSpPr/>
            <p:nvPr/>
          </p:nvSpPr>
          <p:spPr>
            <a:xfrm>
              <a:off x="8701296" y="5366614"/>
              <a:ext cx="3105785" cy="406400"/>
            </a:xfrm>
            <a:custGeom>
              <a:avLst/>
              <a:gdLst/>
              <a:ahLst/>
              <a:cxnLst/>
              <a:rect l="l" t="t" r="r" b="b"/>
              <a:pathLst>
                <a:path w="3105784" h="406400">
                  <a:moveTo>
                    <a:pt x="3105509" y="0"/>
                  </a:moveTo>
                  <a:lnTo>
                    <a:pt x="0" y="0"/>
                  </a:lnTo>
                  <a:lnTo>
                    <a:pt x="0" y="406010"/>
                  </a:lnTo>
                  <a:lnTo>
                    <a:pt x="3105509" y="406010"/>
                  </a:lnTo>
                  <a:lnTo>
                    <a:pt x="3105509" y="0"/>
                  </a:lnTo>
                  <a:close/>
                </a:path>
              </a:pathLst>
            </a:custGeom>
            <a:solidFill>
              <a:srgbClr val="FFC000">
                <a:alpha val="34899"/>
              </a:srgbClr>
            </a:solidFill>
          </p:spPr>
          <p:txBody>
            <a:bodyPr wrap="square" lIns="0" tIns="0" rIns="0" bIns="0" rtlCol="0"/>
            <a:lstStyle/>
            <a:p>
              <a:endParaRPr/>
            </a:p>
          </p:txBody>
        </p:sp>
        <p:pic>
          <p:nvPicPr>
            <p:cNvPr id="18" name="object 9">
              <a:extLst>
                <a:ext uri="{FF2B5EF4-FFF2-40B4-BE49-F238E27FC236}">
                  <a16:creationId xmlns:a16="http://schemas.microsoft.com/office/drawing/2014/main" id="{5904C565-EADF-FA82-BC05-72CF4414B7FC}"/>
                </a:ext>
              </a:extLst>
            </p:cNvPr>
            <p:cNvPicPr/>
            <p:nvPr/>
          </p:nvPicPr>
          <p:blipFill>
            <a:blip r:embed="rId4" cstate="print"/>
            <a:stretch>
              <a:fillRect/>
            </a:stretch>
          </p:blipFill>
          <p:spPr>
            <a:xfrm>
              <a:off x="8775191" y="5352288"/>
              <a:ext cx="2971800" cy="524256"/>
            </a:xfrm>
            <a:prstGeom prst="rect">
              <a:avLst/>
            </a:prstGeom>
          </p:spPr>
        </p:pic>
      </p:grpSp>
      <p:sp>
        <p:nvSpPr>
          <p:cNvPr id="19" name="object 10">
            <a:extLst>
              <a:ext uri="{FF2B5EF4-FFF2-40B4-BE49-F238E27FC236}">
                <a16:creationId xmlns:a16="http://schemas.microsoft.com/office/drawing/2014/main" id="{0C6498BA-182B-9E77-70A5-B26D2B77C2D1}"/>
              </a:ext>
            </a:extLst>
          </p:cNvPr>
          <p:cNvSpPr txBox="1"/>
          <p:nvPr/>
        </p:nvSpPr>
        <p:spPr>
          <a:xfrm>
            <a:off x="7565515" y="5431608"/>
            <a:ext cx="3105785" cy="406400"/>
          </a:xfrm>
          <a:prstGeom prst="rect">
            <a:avLst/>
          </a:prstGeom>
        </p:spPr>
        <p:txBody>
          <a:bodyPr vert="horz" wrap="square" lIns="0" tIns="52705" rIns="0" bIns="0" rtlCol="0">
            <a:spAutoFit/>
          </a:bodyPr>
          <a:lstStyle/>
          <a:p>
            <a:pPr marL="225425">
              <a:lnSpc>
                <a:spcPct val="100000"/>
              </a:lnSpc>
              <a:spcBef>
                <a:spcPts val="415"/>
              </a:spcBef>
            </a:pPr>
            <a:r>
              <a:rPr sz="1800" dirty="0">
                <a:latin typeface="Calibri"/>
                <a:cs typeface="Calibri"/>
              </a:rPr>
              <a:t>Overlapping</a:t>
            </a:r>
            <a:r>
              <a:rPr sz="1800" spc="-50" dirty="0">
                <a:latin typeface="Calibri"/>
                <a:cs typeface="Calibri"/>
              </a:rPr>
              <a:t> </a:t>
            </a:r>
            <a:r>
              <a:rPr sz="1800" dirty="0">
                <a:latin typeface="Calibri"/>
                <a:cs typeface="Calibri"/>
              </a:rPr>
              <a:t>region</a:t>
            </a:r>
            <a:r>
              <a:rPr sz="1800" spc="-50" dirty="0">
                <a:latin typeface="Calibri"/>
                <a:cs typeface="Calibri"/>
              </a:rPr>
              <a:t> </a:t>
            </a:r>
            <a:r>
              <a:rPr sz="1800" dirty="0">
                <a:latin typeface="Calibri"/>
                <a:cs typeface="Calibri"/>
              </a:rPr>
              <a:t>with</a:t>
            </a:r>
            <a:r>
              <a:rPr sz="1800" spc="-50" dirty="0">
                <a:latin typeface="Calibri"/>
                <a:cs typeface="Calibri"/>
              </a:rPr>
              <a:t> </a:t>
            </a:r>
            <a:r>
              <a:rPr sz="1800" spc="-25" dirty="0">
                <a:latin typeface="Calibri"/>
                <a:cs typeface="Calibri"/>
              </a:rPr>
              <a:t>LHC</a:t>
            </a:r>
            <a:endParaRPr sz="1800" dirty="0">
              <a:latin typeface="Calibri"/>
              <a:cs typeface="Calibri"/>
            </a:endParaRPr>
          </a:p>
        </p:txBody>
      </p:sp>
      <p:pic>
        <p:nvPicPr>
          <p:cNvPr id="20" name="object 13">
            <a:extLst>
              <a:ext uri="{FF2B5EF4-FFF2-40B4-BE49-F238E27FC236}">
                <a16:creationId xmlns:a16="http://schemas.microsoft.com/office/drawing/2014/main" id="{A4C7F7FD-6156-3081-9B44-62241D18D416}"/>
              </a:ext>
            </a:extLst>
          </p:cNvPr>
          <p:cNvPicPr/>
          <p:nvPr/>
        </p:nvPicPr>
        <p:blipFill>
          <a:blip r:embed="rId5" cstate="print"/>
          <a:stretch>
            <a:fillRect/>
          </a:stretch>
        </p:blipFill>
        <p:spPr>
          <a:xfrm>
            <a:off x="7062822" y="5965921"/>
            <a:ext cx="3661164" cy="524256"/>
          </a:xfrm>
          <a:prstGeom prst="rect">
            <a:avLst/>
          </a:prstGeom>
        </p:spPr>
      </p:pic>
      <p:sp>
        <p:nvSpPr>
          <p:cNvPr id="21" name="object 14">
            <a:extLst>
              <a:ext uri="{FF2B5EF4-FFF2-40B4-BE49-F238E27FC236}">
                <a16:creationId xmlns:a16="http://schemas.microsoft.com/office/drawing/2014/main" id="{42EF233B-CA33-AFB6-2EF9-CEC851D21DAA}"/>
              </a:ext>
            </a:extLst>
          </p:cNvPr>
          <p:cNvSpPr txBox="1"/>
          <p:nvPr/>
        </p:nvSpPr>
        <p:spPr>
          <a:xfrm>
            <a:off x="7215320" y="6020276"/>
            <a:ext cx="3302635"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Calibri"/>
                <a:cs typeface="Calibri"/>
              </a:rPr>
              <a:t>Unexplored</a:t>
            </a:r>
            <a:r>
              <a:rPr sz="1800" spc="-35" dirty="0">
                <a:latin typeface="Calibri"/>
                <a:cs typeface="Calibri"/>
              </a:rPr>
              <a:t> </a:t>
            </a:r>
            <a:r>
              <a:rPr sz="1800" dirty="0">
                <a:latin typeface="Calibri"/>
                <a:cs typeface="Calibri"/>
              </a:rPr>
              <a:t>region</a:t>
            </a:r>
            <a:r>
              <a:rPr sz="1800" spc="-30" dirty="0">
                <a:latin typeface="Calibri"/>
                <a:cs typeface="Calibri"/>
              </a:rPr>
              <a:t> </a:t>
            </a:r>
            <a:r>
              <a:rPr sz="1800" dirty="0">
                <a:latin typeface="Calibri"/>
                <a:cs typeface="Calibri"/>
              </a:rPr>
              <a:t>at</a:t>
            </a:r>
            <a:r>
              <a:rPr sz="1800" spc="-40" dirty="0">
                <a:latin typeface="Calibri"/>
                <a:cs typeface="Calibri"/>
              </a:rPr>
              <a:t> </a:t>
            </a:r>
            <a:r>
              <a:rPr sz="1800" dirty="0">
                <a:latin typeface="Calibri"/>
                <a:cs typeface="Calibri"/>
              </a:rPr>
              <a:t>RHIC</a:t>
            </a:r>
            <a:r>
              <a:rPr sz="1800" spc="-30" dirty="0">
                <a:latin typeface="Calibri"/>
                <a:cs typeface="Calibri"/>
              </a:rPr>
              <a:t> </a:t>
            </a:r>
            <a:r>
              <a:rPr sz="1800" dirty="0">
                <a:latin typeface="Calibri"/>
                <a:cs typeface="Calibri"/>
              </a:rPr>
              <a:t>and</a:t>
            </a:r>
            <a:r>
              <a:rPr sz="1800" spc="-35" dirty="0">
                <a:latin typeface="Calibri"/>
                <a:cs typeface="Calibri"/>
              </a:rPr>
              <a:t> </a:t>
            </a:r>
            <a:r>
              <a:rPr sz="1800" spc="-25" dirty="0">
                <a:latin typeface="Calibri"/>
                <a:cs typeface="Calibri"/>
              </a:rPr>
              <a:t>LHC</a:t>
            </a:r>
            <a:endParaRPr sz="1800">
              <a:latin typeface="Calibri"/>
              <a:cs typeface="Calibri"/>
            </a:endParaRPr>
          </a:p>
        </p:txBody>
      </p:sp>
    </p:spTree>
    <p:extLst>
      <p:ext uri="{BB962C8B-B14F-4D97-AF65-F5344CB8AC3E}">
        <p14:creationId xmlns:p14="http://schemas.microsoft.com/office/powerpoint/2010/main" val="16746289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18F7DB5-BB87-A230-3325-D0F41559A167}"/>
              </a:ext>
            </a:extLst>
          </p:cNvPr>
          <p:cNvSpPr>
            <a:spLocks noGrp="1"/>
          </p:cNvSpPr>
          <p:nvPr>
            <p:ph type="title"/>
          </p:nvPr>
        </p:nvSpPr>
        <p:spPr>
          <a:xfrm>
            <a:off x="212558" y="192105"/>
            <a:ext cx="10515600" cy="1325563"/>
          </a:xfrm>
        </p:spPr>
        <p:txBody>
          <a:bodyPr/>
          <a:lstStyle/>
          <a:p>
            <a:r>
              <a:rPr kumimoji="1" lang="en-US" altLang="ja-JP" dirty="0">
                <a:latin typeface="Meiryo" panose="020B0604030504040204" pitchFamily="34" charset="-128"/>
                <a:ea typeface="Meiryo" panose="020B0604030504040204" pitchFamily="34" charset="-128"/>
              </a:rPr>
              <a:t>Jet</a:t>
            </a:r>
            <a:r>
              <a:rPr kumimoji="1" lang="ja-JP" altLang="en-US">
                <a:latin typeface="Meiryo" panose="020B0604030504040204" pitchFamily="34" charset="-128"/>
                <a:ea typeface="Meiryo" panose="020B0604030504040204" pitchFamily="34" charset="-128"/>
              </a:rPr>
              <a:t>で観るエネルギー損失</a:t>
            </a:r>
          </a:p>
        </p:txBody>
      </p:sp>
      <p:sp>
        <p:nvSpPr>
          <p:cNvPr id="4" name="スライド番号プレースホルダー 3">
            <a:extLst>
              <a:ext uri="{FF2B5EF4-FFF2-40B4-BE49-F238E27FC236}">
                <a16:creationId xmlns:a16="http://schemas.microsoft.com/office/drawing/2014/main" id="{FE61C7F6-594F-FA38-8C38-048431296FD1}"/>
              </a:ext>
            </a:extLst>
          </p:cNvPr>
          <p:cNvSpPr>
            <a:spLocks noGrp="1"/>
          </p:cNvSpPr>
          <p:nvPr>
            <p:ph type="sldNum" sz="quarter" idx="12"/>
          </p:nvPr>
        </p:nvSpPr>
        <p:spPr/>
        <p:txBody>
          <a:bodyPr/>
          <a:lstStyle/>
          <a:p>
            <a:fld id="{6F879AC0-A27E-6341-93B8-C10FDC4A61EB}" type="slidenum">
              <a:rPr kumimoji="1" lang="ja-JP" altLang="en-US" smtClean="0"/>
              <a:t>18</a:t>
            </a:fld>
            <a:endParaRPr kumimoji="1" lang="ja-JP" altLang="en-US"/>
          </a:p>
        </p:txBody>
      </p:sp>
      <p:pic>
        <p:nvPicPr>
          <p:cNvPr id="6" name="object 4">
            <a:extLst>
              <a:ext uri="{FF2B5EF4-FFF2-40B4-BE49-F238E27FC236}">
                <a16:creationId xmlns:a16="http://schemas.microsoft.com/office/drawing/2014/main" id="{E22CD82A-D189-F92F-991B-3EA50458C940}"/>
              </a:ext>
            </a:extLst>
          </p:cNvPr>
          <p:cNvPicPr/>
          <p:nvPr/>
        </p:nvPicPr>
        <p:blipFill>
          <a:blip r:embed="rId2" cstate="print"/>
          <a:stretch>
            <a:fillRect/>
          </a:stretch>
        </p:blipFill>
        <p:spPr>
          <a:xfrm>
            <a:off x="6221128" y="2203526"/>
            <a:ext cx="5579444" cy="4517949"/>
          </a:xfrm>
          <a:prstGeom prst="rect">
            <a:avLst/>
          </a:prstGeom>
        </p:spPr>
      </p:pic>
      <p:pic>
        <p:nvPicPr>
          <p:cNvPr id="7" name="object 5">
            <a:extLst>
              <a:ext uri="{FF2B5EF4-FFF2-40B4-BE49-F238E27FC236}">
                <a16:creationId xmlns:a16="http://schemas.microsoft.com/office/drawing/2014/main" id="{F1323AF1-0521-0C8A-CC94-762344DE9679}"/>
              </a:ext>
            </a:extLst>
          </p:cNvPr>
          <p:cNvPicPr/>
          <p:nvPr/>
        </p:nvPicPr>
        <p:blipFill>
          <a:blip r:embed="rId3" cstate="email">
            <a:extLst>
              <a:ext uri="{28A0092B-C50C-407E-A947-70E740481C1C}">
                <a14:useLocalDpi xmlns:a14="http://schemas.microsoft.com/office/drawing/2010/main"/>
              </a:ext>
            </a:extLst>
          </a:blip>
          <a:stretch>
            <a:fillRect/>
          </a:stretch>
        </p:blipFill>
        <p:spPr>
          <a:xfrm>
            <a:off x="641028" y="1278352"/>
            <a:ext cx="4432943" cy="3033253"/>
          </a:xfrm>
          <a:prstGeom prst="rect">
            <a:avLst/>
          </a:prstGeom>
        </p:spPr>
      </p:pic>
      <p:pic>
        <p:nvPicPr>
          <p:cNvPr id="26" name="図 25">
            <a:extLst>
              <a:ext uri="{FF2B5EF4-FFF2-40B4-BE49-F238E27FC236}">
                <a16:creationId xmlns:a16="http://schemas.microsoft.com/office/drawing/2014/main" id="{F26E0592-1C35-C95A-D99C-2680B2919343}"/>
              </a:ext>
            </a:extLst>
          </p:cNvPr>
          <p:cNvPicPr>
            <a:picLocks noChangeAspect="1"/>
          </p:cNvPicPr>
          <p:nvPr/>
        </p:nvPicPr>
        <p:blipFill>
          <a:blip r:embed="rId4"/>
          <a:stretch>
            <a:fillRect/>
          </a:stretch>
        </p:blipFill>
        <p:spPr>
          <a:xfrm>
            <a:off x="9708815" y="136525"/>
            <a:ext cx="2415006" cy="2020847"/>
          </a:xfrm>
          <a:prstGeom prst="rect">
            <a:avLst/>
          </a:prstGeom>
        </p:spPr>
      </p:pic>
      <p:pic>
        <p:nvPicPr>
          <p:cNvPr id="27" name="図 26">
            <a:extLst>
              <a:ext uri="{FF2B5EF4-FFF2-40B4-BE49-F238E27FC236}">
                <a16:creationId xmlns:a16="http://schemas.microsoft.com/office/drawing/2014/main" id="{8CE4B2BC-B663-987E-0600-982CF187C1E5}"/>
              </a:ext>
            </a:extLst>
          </p:cNvPr>
          <p:cNvPicPr>
            <a:picLocks noChangeAspect="1"/>
          </p:cNvPicPr>
          <p:nvPr/>
        </p:nvPicPr>
        <p:blipFill>
          <a:blip r:embed="rId5"/>
          <a:stretch>
            <a:fillRect/>
          </a:stretch>
        </p:blipFill>
        <p:spPr>
          <a:xfrm>
            <a:off x="6939815" y="136525"/>
            <a:ext cx="2769000" cy="1998005"/>
          </a:xfrm>
          <a:prstGeom prst="rect">
            <a:avLst/>
          </a:prstGeom>
        </p:spPr>
      </p:pic>
      <p:pic>
        <p:nvPicPr>
          <p:cNvPr id="28" name="図 27">
            <a:extLst>
              <a:ext uri="{FF2B5EF4-FFF2-40B4-BE49-F238E27FC236}">
                <a16:creationId xmlns:a16="http://schemas.microsoft.com/office/drawing/2014/main" id="{CFA873BF-945C-C1A1-EF5E-47CE52F701B7}"/>
              </a:ext>
            </a:extLst>
          </p:cNvPr>
          <p:cNvPicPr>
            <a:picLocks noChangeAspect="1"/>
          </p:cNvPicPr>
          <p:nvPr/>
        </p:nvPicPr>
        <p:blipFill>
          <a:blip r:embed="rId6"/>
          <a:stretch>
            <a:fillRect/>
          </a:stretch>
        </p:blipFill>
        <p:spPr>
          <a:xfrm>
            <a:off x="1076692" y="4448175"/>
            <a:ext cx="3949700" cy="2273300"/>
          </a:xfrm>
          <a:prstGeom prst="rect">
            <a:avLst/>
          </a:prstGeom>
        </p:spPr>
      </p:pic>
    </p:spTree>
    <p:extLst>
      <p:ext uri="{BB962C8B-B14F-4D97-AF65-F5344CB8AC3E}">
        <p14:creationId xmlns:p14="http://schemas.microsoft.com/office/powerpoint/2010/main" val="556884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3C543A-0F70-BCC4-DCAC-74F6C244955E}"/>
              </a:ext>
            </a:extLst>
          </p:cNvPr>
          <p:cNvSpPr>
            <a:spLocks noGrp="1"/>
          </p:cNvSpPr>
          <p:nvPr>
            <p:ph type="title"/>
          </p:nvPr>
        </p:nvSpPr>
        <p:spPr/>
        <p:txBody>
          <a:bodyPr/>
          <a:lstStyle/>
          <a:p>
            <a:r>
              <a:rPr kumimoji="1" lang="en-US" altLang="ja-JP" dirty="0"/>
              <a:t>b-Jet</a:t>
            </a:r>
            <a:r>
              <a:rPr kumimoji="1" lang="ja-JP" altLang="en-US"/>
              <a:t>の物理</a:t>
            </a:r>
          </a:p>
        </p:txBody>
      </p:sp>
      <p:sp>
        <p:nvSpPr>
          <p:cNvPr id="4" name="スライド番号プレースホルダー 3">
            <a:extLst>
              <a:ext uri="{FF2B5EF4-FFF2-40B4-BE49-F238E27FC236}">
                <a16:creationId xmlns:a16="http://schemas.microsoft.com/office/drawing/2014/main" id="{84B4845B-4C73-A842-87B4-16759401C282}"/>
              </a:ext>
            </a:extLst>
          </p:cNvPr>
          <p:cNvSpPr>
            <a:spLocks noGrp="1"/>
          </p:cNvSpPr>
          <p:nvPr>
            <p:ph type="sldNum" sz="quarter" idx="12"/>
          </p:nvPr>
        </p:nvSpPr>
        <p:spPr/>
        <p:txBody>
          <a:bodyPr/>
          <a:lstStyle/>
          <a:p>
            <a:fld id="{6F879AC0-A27E-6341-93B8-C10FDC4A61EB}" type="slidenum">
              <a:rPr kumimoji="1" lang="ja-JP" altLang="en-US" smtClean="0"/>
              <a:t>19</a:t>
            </a:fld>
            <a:endParaRPr kumimoji="1" lang="ja-JP" altLang="en-US"/>
          </a:p>
        </p:txBody>
      </p:sp>
      <p:pic>
        <p:nvPicPr>
          <p:cNvPr id="5" name="Picture 13">
            <a:extLst>
              <a:ext uri="{FF2B5EF4-FFF2-40B4-BE49-F238E27FC236}">
                <a16:creationId xmlns:a16="http://schemas.microsoft.com/office/drawing/2014/main" id="{C01015D4-5BF7-CF17-0B66-8F3C6E5EA458}"/>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68938" y="1786347"/>
            <a:ext cx="3046262" cy="31161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7" descr="b-proj4-triggerred (1).pdf">
            <a:extLst>
              <a:ext uri="{FF2B5EF4-FFF2-40B4-BE49-F238E27FC236}">
                <a16:creationId xmlns:a16="http://schemas.microsoft.com/office/drawing/2014/main" id="{4CEFF43C-0A27-2F49-6C17-CF924727BC3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38308" y="1786347"/>
            <a:ext cx="4167482" cy="34224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19">
            <a:extLst>
              <a:ext uri="{FF2B5EF4-FFF2-40B4-BE49-F238E27FC236}">
                <a16:creationId xmlns:a16="http://schemas.microsoft.com/office/drawing/2014/main" id="{AA71F46C-6E8D-4674-F629-D07116F5BEF1}"/>
              </a:ext>
            </a:extLst>
          </p:cNvPr>
          <p:cNvSpPr/>
          <p:nvPr/>
        </p:nvSpPr>
        <p:spPr>
          <a:xfrm>
            <a:off x="2026118" y="5573028"/>
            <a:ext cx="8426918" cy="646331"/>
          </a:xfrm>
          <a:prstGeom prst="rect">
            <a:avLst/>
          </a:prstGeom>
        </p:spPr>
        <p:txBody>
          <a:bodyPr wrap="square">
            <a:spAutoFit/>
          </a:bodyPr>
          <a:lstStyle/>
          <a:p>
            <a:r>
              <a:rPr lang="en-US" i="1" dirty="0"/>
              <a:t>b</a:t>
            </a:r>
            <a:r>
              <a:rPr lang="en-US" dirty="0"/>
              <a:t>-jet + light jet: </a:t>
            </a:r>
            <a:br>
              <a:rPr lang="en-US" dirty="0"/>
            </a:br>
            <a:r>
              <a:rPr lang="en-US" dirty="0">
                <a:solidFill>
                  <a:schemeClr val="accent1"/>
                </a:solidFill>
              </a:rPr>
              <a:t>differential sensitivity to radiative energy loss VS collisional energy loss</a:t>
            </a:r>
            <a:r>
              <a:rPr lang="en-US" dirty="0"/>
              <a:t>.</a:t>
            </a:r>
          </a:p>
        </p:txBody>
      </p:sp>
      <p:pic>
        <p:nvPicPr>
          <p:cNvPr id="8" name="Content Placeholder 6">
            <a:extLst>
              <a:ext uri="{FF2B5EF4-FFF2-40B4-BE49-F238E27FC236}">
                <a16:creationId xmlns:a16="http://schemas.microsoft.com/office/drawing/2014/main" id="{331B2FB5-E047-AE2F-8CE9-7ED04FC3DEF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48946" b="33981"/>
          <a:stretch>
            <a:fillRect/>
          </a:stretch>
        </p:blipFill>
        <p:spPr bwMode="auto">
          <a:xfrm>
            <a:off x="486210" y="1817864"/>
            <a:ext cx="3277402" cy="3084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3922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106CA90-D07F-EB29-ECF0-69A9F360BF02}"/>
              </a:ext>
            </a:extLst>
          </p:cNvPr>
          <p:cNvSpPr>
            <a:spLocks noGrp="1"/>
          </p:cNvSpPr>
          <p:nvPr>
            <p:ph type="sldNum" sz="quarter" idx="12"/>
          </p:nvPr>
        </p:nvSpPr>
        <p:spPr/>
        <p:txBody>
          <a:bodyPr/>
          <a:lstStyle/>
          <a:p>
            <a:fld id="{0C47ADC5-2FDC-5541-ACD2-C5C36DD708E1}" type="slidenum">
              <a:rPr lang="en-US" smtClean="0">
                <a:latin typeface="Meiryo" panose="020B0604030504040204" pitchFamily="34" charset="-128"/>
                <a:ea typeface="Meiryo" panose="020B0604030504040204" pitchFamily="34" charset="-128"/>
              </a:rPr>
              <a:t>2</a:t>
            </a:fld>
            <a:endParaRPr lang="en-US">
              <a:latin typeface="Meiryo" panose="020B0604030504040204" pitchFamily="34" charset="-128"/>
              <a:ea typeface="Meiryo" panose="020B0604030504040204" pitchFamily="34" charset="-128"/>
            </a:endParaRPr>
          </a:p>
        </p:txBody>
      </p:sp>
      <p:pic>
        <p:nvPicPr>
          <p:cNvPr id="6146" name="Picture 2" descr="aerial view of the Relativistic Heavy Ion Collide">
            <a:extLst>
              <a:ext uri="{FF2B5EF4-FFF2-40B4-BE49-F238E27FC236}">
                <a16:creationId xmlns:a16="http://schemas.microsoft.com/office/drawing/2014/main" id="{07F0D827-4139-3B5C-7AC1-E7FC9AD23E03}"/>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707162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BBA4DE3-AC38-576D-85E4-9C896AF75E82}"/>
              </a:ext>
            </a:extLst>
          </p:cNvPr>
          <p:cNvSpPr>
            <a:spLocks noGrp="1"/>
          </p:cNvSpPr>
          <p:nvPr>
            <p:ph type="title"/>
          </p:nvPr>
        </p:nvSpPr>
        <p:spPr>
          <a:xfrm>
            <a:off x="422564" y="0"/>
            <a:ext cx="10515600" cy="1325563"/>
          </a:xfrm>
        </p:spPr>
        <p:txBody>
          <a:bodyPr/>
          <a:lstStyle/>
          <a:p>
            <a:r>
              <a:rPr lang="en-US" dirty="0" err="1">
                <a:solidFill>
                  <a:schemeClr val="bg1"/>
                </a:solidFill>
                <a:latin typeface="Meiryo" panose="020B0604030504040204" pitchFamily="34" charset="-128"/>
                <a:ea typeface="Meiryo" panose="020B0604030504040204" pitchFamily="34" charset="-128"/>
              </a:rPr>
              <a:t>アウトライン</a:t>
            </a:r>
            <a:r>
              <a:rPr lang="en-US" dirty="0">
                <a:solidFill>
                  <a:schemeClr val="bg1"/>
                </a:solidFill>
                <a:latin typeface="Meiryo" panose="020B0604030504040204" pitchFamily="34" charset="-128"/>
                <a:ea typeface="Meiryo" panose="020B0604030504040204" pitchFamily="34" charset="-128"/>
              </a:rPr>
              <a:t> </a:t>
            </a:r>
          </a:p>
        </p:txBody>
      </p:sp>
      <p:sp>
        <p:nvSpPr>
          <p:cNvPr id="3" name="Content Placeholder 2">
            <a:extLst>
              <a:ext uri="{FF2B5EF4-FFF2-40B4-BE49-F238E27FC236}">
                <a16:creationId xmlns:a16="http://schemas.microsoft.com/office/drawing/2014/main" id="{B563290D-1F5B-2152-55D7-DEE85DD97871}"/>
              </a:ext>
            </a:extLst>
          </p:cNvPr>
          <p:cNvSpPr>
            <a:spLocks noGrp="1"/>
          </p:cNvSpPr>
          <p:nvPr>
            <p:ph idx="1"/>
          </p:nvPr>
        </p:nvSpPr>
        <p:spPr>
          <a:xfrm>
            <a:off x="6768662" y="4328759"/>
            <a:ext cx="5184652" cy="2392716"/>
          </a:xfrm>
        </p:spPr>
        <p:txBody>
          <a:bodyPr>
            <a:normAutofit fontScale="92500"/>
          </a:bodyPr>
          <a:lstStyle/>
          <a:p>
            <a:r>
              <a:rPr lang="en-US" altLang="ja-JP" dirty="0" err="1">
                <a:solidFill>
                  <a:schemeClr val="bg1"/>
                </a:solidFill>
                <a:latin typeface="Meiryo" panose="020B0604030504040204" pitchFamily="34" charset="-128"/>
                <a:ea typeface="Meiryo" panose="020B0604030504040204" pitchFamily="34" charset="-128"/>
              </a:rPr>
              <a:t>sPHENIX</a:t>
            </a:r>
            <a:r>
              <a:rPr lang="ja-JP" altLang="en-US">
                <a:solidFill>
                  <a:schemeClr val="bg1"/>
                </a:solidFill>
                <a:latin typeface="Meiryo" panose="020B0604030504040204" pitchFamily="34" charset="-128"/>
                <a:ea typeface="Meiryo" panose="020B0604030504040204" pitchFamily="34" charset="-128"/>
              </a:rPr>
              <a:t>の物理</a:t>
            </a:r>
            <a:endParaRPr lang="en-US" dirty="0">
              <a:solidFill>
                <a:schemeClr val="bg1"/>
              </a:solidFill>
              <a:latin typeface="Meiryo" panose="020B0604030504040204" pitchFamily="34" charset="-128"/>
              <a:ea typeface="Meiryo" panose="020B0604030504040204" pitchFamily="34" charset="-128"/>
            </a:endParaRPr>
          </a:p>
          <a:p>
            <a:r>
              <a:rPr lang="en-US" dirty="0" err="1">
                <a:solidFill>
                  <a:schemeClr val="bg1"/>
                </a:solidFill>
                <a:latin typeface="Meiryo" panose="020B0604030504040204" pitchFamily="34" charset="-128"/>
                <a:ea typeface="Meiryo" panose="020B0604030504040204" pitchFamily="34" charset="-128"/>
              </a:rPr>
              <a:t>sPHENIX誕生の秘話</a:t>
            </a:r>
            <a:endParaRPr lang="en-US" dirty="0">
              <a:solidFill>
                <a:schemeClr val="bg1"/>
              </a:solidFill>
              <a:latin typeface="Meiryo" panose="020B0604030504040204" pitchFamily="34" charset="-128"/>
              <a:ea typeface="Meiryo" panose="020B0604030504040204" pitchFamily="34" charset="-128"/>
            </a:endParaRPr>
          </a:p>
          <a:p>
            <a:r>
              <a:rPr lang="en-US" dirty="0" err="1">
                <a:solidFill>
                  <a:schemeClr val="bg1"/>
                </a:solidFill>
                <a:latin typeface="Meiryo" panose="020B0604030504040204" pitchFamily="34" charset="-128"/>
                <a:ea typeface="Meiryo" panose="020B0604030504040204" pitchFamily="34" charset="-128"/>
              </a:rPr>
              <a:t>検出器の構成</a:t>
            </a:r>
            <a:endParaRPr lang="en-US" dirty="0">
              <a:solidFill>
                <a:schemeClr val="bg1"/>
              </a:solidFill>
              <a:latin typeface="Meiryo" panose="020B0604030504040204" pitchFamily="34" charset="-128"/>
              <a:ea typeface="Meiryo" panose="020B0604030504040204" pitchFamily="34" charset="-128"/>
            </a:endParaRPr>
          </a:p>
          <a:p>
            <a:r>
              <a:rPr lang="en-US" dirty="0" err="1">
                <a:solidFill>
                  <a:schemeClr val="bg1"/>
                </a:solidFill>
                <a:latin typeface="Meiryo" panose="020B0604030504040204" pitchFamily="34" charset="-128"/>
                <a:ea typeface="Meiryo" panose="020B0604030504040204" pitchFamily="34" charset="-128"/>
              </a:rPr>
              <a:t>建設とコミッショニングの現状</a:t>
            </a:r>
            <a:endParaRPr lang="en-US" dirty="0">
              <a:solidFill>
                <a:schemeClr val="bg1"/>
              </a:solidFill>
              <a:latin typeface="Meiryo" panose="020B0604030504040204" pitchFamily="34" charset="-128"/>
              <a:ea typeface="Meiryo" panose="020B0604030504040204" pitchFamily="34" charset="-128"/>
            </a:endParaRPr>
          </a:p>
          <a:p>
            <a:r>
              <a:rPr lang="en-US" altLang="ja-JP" dirty="0" err="1">
                <a:solidFill>
                  <a:schemeClr val="bg1"/>
                </a:solidFill>
                <a:latin typeface="Meiryo" panose="020B0604030504040204" pitchFamily="34" charset="-128"/>
                <a:ea typeface="Meiryo" panose="020B0604030504040204" pitchFamily="34" charset="-128"/>
              </a:rPr>
              <a:t>日本グループの貢献</a:t>
            </a:r>
            <a:endParaRPr lang="en-US" altLang="ja-JP" dirty="0">
              <a:solidFill>
                <a:schemeClr val="bg1"/>
              </a:solidFill>
              <a:latin typeface="Meiryo" panose="020B0604030504040204" pitchFamily="34" charset="-128"/>
              <a:ea typeface="Meiryo" panose="020B0604030504040204" pitchFamily="34" charset="-128"/>
            </a:endParaRPr>
          </a:p>
          <a:p>
            <a:endParaRPr lang="en-US" dirty="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5396940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919A4E-0E7B-19BE-D72E-48FE8EC38B77}"/>
              </a:ext>
            </a:extLst>
          </p:cNvPr>
          <p:cNvSpPr>
            <a:spLocks noGrp="1"/>
          </p:cNvSpPr>
          <p:nvPr>
            <p:ph type="title"/>
          </p:nvPr>
        </p:nvSpPr>
        <p:spPr>
          <a:xfrm>
            <a:off x="291672" y="317907"/>
            <a:ext cx="10515600" cy="1325563"/>
          </a:xfrm>
        </p:spPr>
        <p:txBody>
          <a:bodyPr/>
          <a:lstStyle/>
          <a:p>
            <a:r>
              <a:rPr kumimoji="1" lang="en-US" altLang="ja-JP" dirty="0"/>
              <a:t>Open Heavy Flavor</a:t>
            </a:r>
            <a:endParaRPr kumimoji="1" lang="ja-JP" altLang="en-US"/>
          </a:p>
        </p:txBody>
      </p:sp>
      <p:grpSp>
        <p:nvGrpSpPr>
          <p:cNvPr id="4" name="object 8">
            <a:extLst>
              <a:ext uri="{FF2B5EF4-FFF2-40B4-BE49-F238E27FC236}">
                <a16:creationId xmlns:a16="http://schemas.microsoft.com/office/drawing/2014/main" id="{BD51CA54-79CD-AFD1-B729-6610E0AE0A73}"/>
              </a:ext>
            </a:extLst>
          </p:cNvPr>
          <p:cNvGrpSpPr/>
          <p:nvPr/>
        </p:nvGrpSpPr>
        <p:grpSpPr>
          <a:xfrm>
            <a:off x="545486" y="1690688"/>
            <a:ext cx="4520565" cy="3246120"/>
            <a:chOff x="640080" y="1539239"/>
            <a:chExt cx="4520565" cy="3246120"/>
          </a:xfrm>
        </p:grpSpPr>
        <p:pic>
          <p:nvPicPr>
            <p:cNvPr id="5" name="object 9">
              <a:extLst>
                <a:ext uri="{FF2B5EF4-FFF2-40B4-BE49-F238E27FC236}">
                  <a16:creationId xmlns:a16="http://schemas.microsoft.com/office/drawing/2014/main" id="{55C3C474-F93B-A608-E0B9-6C289F3048A2}"/>
                </a:ext>
              </a:extLst>
            </p:cNvPr>
            <p:cNvPicPr/>
            <p:nvPr/>
          </p:nvPicPr>
          <p:blipFill>
            <a:blip r:embed="rId2" cstate="email">
              <a:extLst>
                <a:ext uri="{28A0092B-C50C-407E-A947-70E740481C1C}">
                  <a14:useLocalDpi xmlns:a14="http://schemas.microsoft.com/office/drawing/2010/main"/>
                </a:ext>
              </a:extLst>
            </a:blip>
            <a:stretch>
              <a:fillRect/>
            </a:stretch>
          </p:blipFill>
          <p:spPr>
            <a:xfrm>
              <a:off x="676656" y="1545335"/>
              <a:ext cx="4483608" cy="3240024"/>
            </a:xfrm>
            <a:prstGeom prst="rect">
              <a:avLst/>
            </a:prstGeom>
          </p:spPr>
        </p:pic>
        <p:sp>
          <p:nvSpPr>
            <p:cNvPr id="6" name="object 10">
              <a:extLst>
                <a:ext uri="{FF2B5EF4-FFF2-40B4-BE49-F238E27FC236}">
                  <a16:creationId xmlns:a16="http://schemas.microsoft.com/office/drawing/2014/main" id="{2BB1D169-084B-D730-621E-E3C98F3B0C72}"/>
                </a:ext>
              </a:extLst>
            </p:cNvPr>
            <p:cNvSpPr/>
            <p:nvPr/>
          </p:nvSpPr>
          <p:spPr>
            <a:xfrm>
              <a:off x="640080" y="1539239"/>
              <a:ext cx="368935" cy="554990"/>
            </a:xfrm>
            <a:custGeom>
              <a:avLst/>
              <a:gdLst/>
              <a:ahLst/>
              <a:cxnLst/>
              <a:rect l="l" t="t" r="r" b="b"/>
              <a:pathLst>
                <a:path w="368934" h="554989">
                  <a:moveTo>
                    <a:pt x="368808" y="0"/>
                  </a:moveTo>
                  <a:lnTo>
                    <a:pt x="0" y="0"/>
                  </a:lnTo>
                  <a:lnTo>
                    <a:pt x="0" y="554736"/>
                  </a:lnTo>
                  <a:lnTo>
                    <a:pt x="368808" y="554736"/>
                  </a:lnTo>
                  <a:lnTo>
                    <a:pt x="368808" y="0"/>
                  </a:lnTo>
                  <a:close/>
                </a:path>
              </a:pathLst>
            </a:custGeom>
            <a:solidFill>
              <a:srgbClr val="FFFFFF"/>
            </a:solidFill>
          </p:spPr>
          <p:txBody>
            <a:bodyPr wrap="square" lIns="0" tIns="0" rIns="0" bIns="0" rtlCol="0"/>
            <a:lstStyle/>
            <a:p>
              <a:endParaRPr/>
            </a:p>
          </p:txBody>
        </p:sp>
      </p:grpSp>
      <p:pic>
        <p:nvPicPr>
          <p:cNvPr id="7" name="Picture 9" descr="A graph with numbers and lines&#10;&#10;Description automatically generated">
            <a:extLst>
              <a:ext uri="{FF2B5EF4-FFF2-40B4-BE49-F238E27FC236}">
                <a16:creationId xmlns:a16="http://schemas.microsoft.com/office/drawing/2014/main" id="{431F7867-4EDD-3733-DC9E-1A741A5BA11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755041" y="2893158"/>
            <a:ext cx="4404710" cy="3303533"/>
          </a:xfrm>
          <a:prstGeom prst="rect">
            <a:avLst/>
          </a:prstGeom>
        </p:spPr>
      </p:pic>
      <p:sp>
        <p:nvSpPr>
          <p:cNvPr id="11" name="object 7">
            <a:extLst>
              <a:ext uri="{FF2B5EF4-FFF2-40B4-BE49-F238E27FC236}">
                <a16:creationId xmlns:a16="http://schemas.microsoft.com/office/drawing/2014/main" id="{612B54E9-62C4-22ED-AF6A-2E35530C18D2}"/>
              </a:ext>
            </a:extLst>
          </p:cNvPr>
          <p:cNvSpPr txBox="1"/>
          <p:nvPr/>
        </p:nvSpPr>
        <p:spPr>
          <a:xfrm>
            <a:off x="252592" y="5292694"/>
            <a:ext cx="6053615" cy="1133644"/>
          </a:xfrm>
          <a:prstGeom prst="rect">
            <a:avLst/>
          </a:prstGeom>
        </p:spPr>
        <p:txBody>
          <a:bodyPr vert="horz" wrap="square" lIns="0" tIns="12700" rIns="0" bIns="0" rtlCol="0">
            <a:spAutoFit/>
          </a:bodyPr>
          <a:lstStyle/>
          <a:p>
            <a:pPr marL="298450" indent="-285750">
              <a:lnSpc>
                <a:spcPct val="100000"/>
              </a:lnSpc>
              <a:spcBef>
                <a:spcPts val="100"/>
              </a:spcBef>
              <a:buFont typeface="Wingdings"/>
              <a:buChar char=""/>
              <a:tabLst>
                <a:tab pos="298450" algn="l"/>
              </a:tabLst>
            </a:pPr>
            <a:r>
              <a:rPr sz="1800" dirty="0">
                <a:latin typeface="Arial"/>
                <a:cs typeface="Arial"/>
              </a:rPr>
              <a:t>Cleanly</a:t>
            </a:r>
            <a:r>
              <a:rPr sz="1800" spc="-20" dirty="0">
                <a:latin typeface="Arial"/>
                <a:cs typeface="Arial"/>
              </a:rPr>
              <a:t> </a:t>
            </a:r>
            <a:r>
              <a:rPr sz="1800" dirty="0">
                <a:latin typeface="Arial"/>
                <a:cs typeface="Arial"/>
              </a:rPr>
              <a:t>separate</a:t>
            </a:r>
            <a:r>
              <a:rPr sz="1800" spc="-45" dirty="0">
                <a:latin typeface="Arial"/>
                <a:cs typeface="Arial"/>
              </a:rPr>
              <a:t> </a:t>
            </a:r>
            <a:r>
              <a:rPr sz="1800" dirty="0">
                <a:latin typeface="Arial"/>
                <a:cs typeface="Arial"/>
              </a:rPr>
              <a:t>open</a:t>
            </a:r>
            <a:r>
              <a:rPr sz="1800" spc="-10" dirty="0">
                <a:latin typeface="Arial"/>
                <a:cs typeface="Arial"/>
              </a:rPr>
              <a:t> </a:t>
            </a:r>
            <a:r>
              <a:rPr sz="1800" dirty="0">
                <a:latin typeface="Arial"/>
                <a:cs typeface="Arial"/>
              </a:rPr>
              <a:t>bottom</a:t>
            </a:r>
            <a:r>
              <a:rPr sz="1800" spc="-15" dirty="0">
                <a:latin typeface="Arial"/>
                <a:cs typeface="Arial"/>
              </a:rPr>
              <a:t> </a:t>
            </a:r>
            <a:r>
              <a:rPr sz="1800" dirty="0">
                <a:latin typeface="Arial"/>
                <a:cs typeface="Arial"/>
              </a:rPr>
              <a:t>via</a:t>
            </a:r>
            <a:r>
              <a:rPr sz="1800" spc="15" dirty="0">
                <a:latin typeface="Arial"/>
                <a:cs typeface="Arial"/>
              </a:rPr>
              <a:t> </a:t>
            </a:r>
            <a:r>
              <a:rPr sz="1800" spc="-20" dirty="0">
                <a:latin typeface="Arial"/>
                <a:cs typeface="Arial"/>
              </a:rPr>
              <a:t>DCA.</a:t>
            </a:r>
            <a:endParaRPr sz="1800" dirty="0">
              <a:latin typeface="Arial"/>
              <a:cs typeface="Arial"/>
            </a:endParaRPr>
          </a:p>
          <a:p>
            <a:pPr marL="298450" indent="-285750">
              <a:lnSpc>
                <a:spcPct val="100000"/>
              </a:lnSpc>
              <a:buFont typeface="Wingdings"/>
              <a:buChar char=""/>
              <a:tabLst>
                <a:tab pos="298450" algn="l"/>
              </a:tabLst>
            </a:pPr>
            <a:r>
              <a:rPr sz="1800" dirty="0">
                <a:latin typeface="Arial"/>
                <a:cs typeface="Arial"/>
              </a:rPr>
              <a:t>Study</a:t>
            </a:r>
            <a:r>
              <a:rPr sz="1800" spc="-5" dirty="0">
                <a:latin typeface="Arial"/>
                <a:cs typeface="Arial"/>
              </a:rPr>
              <a:t> </a:t>
            </a:r>
            <a:r>
              <a:rPr sz="1800" dirty="0">
                <a:latin typeface="Arial"/>
                <a:cs typeface="Arial"/>
              </a:rPr>
              <a:t>mass</a:t>
            </a:r>
            <a:r>
              <a:rPr sz="1800" spc="-15" dirty="0">
                <a:latin typeface="Arial"/>
                <a:cs typeface="Arial"/>
              </a:rPr>
              <a:t> </a:t>
            </a:r>
            <a:r>
              <a:rPr sz="1800" dirty="0">
                <a:latin typeface="Arial"/>
                <a:cs typeface="Arial"/>
              </a:rPr>
              <a:t>dependence</a:t>
            </a:r>
            <a:r>
              <a:rPr sz="1800" spc="-50" dirty="0">
                <a:latin typeface="Arial"/>
                <a:cs typeface="Arial"/>
              </a:rPr>
              <a:t> </a:t>
            </a:r>
            <a:r>
              <a:rPr sz="1800" dirty="0">
                <a:latin typeface="Arial"/>
                <a:cs typeface="Arial"/>
              </a:rPr>
              <a:t>of energy</a:t>
            </a:r>
            <a:r>
              <a:rPr sz="1800" spc="-10" dirty="0">
                <a:latin typeface="Arial"/>
                <a:cs typeface="Arial"/>
              </a:rPr>
              <a:t> </a:t>
            </a:r>
            <a:r>
              <a:rPr sz="1800" dirty="0">
                <a:latin typeface="Arial"/>
                <a:cs typeface="Arial"/>
              </a:rPr>
              <a:t>loss</a:t>
            </a:r>
            <a:r>
              <a:rPr sz="1800" spc="-15" dirty="0">
                <a:latin typeface="Arial"/>
                <a:cs typeface="Arial"/>
              </a:rPr>
              <a:t> </a:t>
            </a:r>
            <a:r>
              <a:rPr sz="1800" dirty="0">
                <a:latin typeface="Arial"/>
                <a:cs typeface="Arial"/>
              </a:rPr>
              <a:t>and </a:t>
            </a:r>
            <a:r>
              <a:rPr sz="1800" spc="-10" dirty="0">
                <a:latin typeface="Arial"/>
                <a:cs typeface="Arial"/>
              </a:rPr>
              <a:t>collectivity.</a:t>
            </a:r>
            <a:endParaRPr sz="1800" dirty="0">
              <a:latin typeface="Arial"/>
              <a:cs typeface="Arial"/>
            </a:endParaRPr>
          </a:p>
          <a:p>
            <a:pPr marL="299085" indent="-286385">
              <a:lnSpc>
                <a:spcPct val="100000"/>
              </a:lnSpc>
              <a:spcBef>
                <a:spcPts val="95"/>
              </a:spcBef>
              <a:buFont typeface="Wingdings"/>
              <a:buChar char=""/>
              <a:tabLst>
                <a:tab pos="299085" algn="l"/>
              </a:tabLst>
            </a:pPr>
            <a:r>
              <a:rPr sz="2700" baseline="3086" dirty="0">
                <a:latin typeface="Arial"/>
                <a:cs typeface="Arial"/>
              </a:rPr>
              <a:t>Bottom</a:t>
            </a:r>
            <a:r>
              <a:rPr sz="2700" spc="-67" baseline="3086" dirty="0">
                <a:latin typeface="Arial"/>
                <a:cs typeface="Arial"/>
              </a:rPr>
              <a:t> </a:t>
            </a:r>
            <a:r>
              <a:rPr sz="2700" baseline="3086" dirty="0">
                <a:latin typeface="Arial"/>
                <a:cs typeface="Arial"/>
              </a:rPr>
              <a:t>quarks</a:t>
            </a:r>
            <a:r>
              <a:rPr sz="2700" spc="-37" baseline="3086" dirty="0">
                <a:latin typeface="Arial"/>
                <a:cs typeface="Arial"/>
              </a:rPr>
              <a:t> </a:t>
            </a:r>
            <a:r>
              <a:rPr sz="2700" baseline="3086" dirty="0">
                <a:latin typeface="Arial"/>
                <a:cs typeface="Arial"/>
              </a:rPr>
              <a:t>and</a:t>
            </a:r>
            <a:r>
              <a:rPr sz="2700" spc="-37" baseline="3086" dirty="0">
                <a:latin typeface="Arial"/>
                <a:cs typeface="Arial"/>
              </a:rPr>
              <a:t> </a:t>
            </a:r>
            <a:r>
              <a:rPr sz="2700" baseline="3086" dirty="0">
                <a:latin typeface="Arial"/>
                <a:cs typeface="Arial"/>
              </a:rPr>
              <a:t>light</a:t>
            </a:r>
            <a:r>
              <a:rPr sz="2700" spc="-52" baseline="3086" dirty="0">
                <a:latin typeface="Arial"/>
                <a:cs typeface="Arial"/>
              </a:rPr>
              <a:t> </a:t>
            </a:r>
            <a:r>
              <a:rPr sz="2700" baseline="3086" dirty="0">
                <a:latin typeface="Arial"/>
                <a:cs typeface="Arial"/>
              </a:rPr>
              <a:t>quarks</a:t>
            </a:r>
            <a:r>
              <a:rPr sz="2700" spc="-44" baseline="3086" dirty="0">
                <a:latin typeface="Arial"/>
                <a:cs typeface="Arial"/>
              </a:rPr>
              <a:t> </a:t>
            </a:r>
            <a:r>
              <a:rPr sz="2700" baseline="3086" dirty="0">
                <a:latin typeface="Arial"/>
                <a:cs typeface="Arial"/>
              </a:rPr>
              <a:t>are</a:t>
            </a:r>
            <a:r>
              <a:rPr sz="2700" spc="-22" baseline="3086" dirty="0">
                <a:latin typeface="Arial"/>
                <a:cs typeface="Arial"/>
              </a:rPr>
              <a:t> </a:t>
            </a:r>
            <a:r>
              <a:rPr sz="2700" baseline="3086" dirty="0">
                <a:latin typeface="Arial"/>
                <a:cs typeface="Arial"/>
              </a:rPr>
              <a:t>expected</a:t>
            </a:r>
            <a:r>
              <a:rPr sz="2700" spc="-15" baseline="3086" dirty="0">
                <a:latin typeface="Arial"/>
                <a:cs typeface="Arial"/>
              </a:rPr>
              <a:t> </a:t>
            </a:r>
            <a:r>
              <a:rPr sz="2700" baseline="3086" dirty="0">
                <a:latin typeface="Arial"/>
                <a:cs typeface="Arial"/>
              </a:rPr>
              <a:t>to</a:t>
            </a:r>
            <a:r>
              <a:rPr sz="2700" spc="15" baseline="3086" dirty="0">
                <a:latin typeface="Arial"/>
                <a:cs typeface="Arial"/>
              </a:rPr>
              <a:t> </a:t>
            </a:r>
            <a:r>
              <a:rPr sz="2700" baseline="3086" dirty="0">
                <a:latin typeface="Arial"/>
                <a:cs typeface="Arial"/>
              </a:rPr>
              <a:t>be</a:t>
            </a:r>
            <a:r>
              <a:rPr sz="2700" spc="-30" baseline="3086" dirty="0">
                <a:latin typeface="Arial"/>
                <a:cs typeface="Arial"/>
              </a:rPr>
              <a:t> </a:t>
            </a:r>
            <a:r>
              <a:rPr sz="2700" baseline="3086" dirty="0">
                <a:latin typeface="Arial"/>
                <a:cs typeface="Arial"/>
              </a:rPr>
              <a:t>different</a:t>
            </a:r>
            <a:r>
              <a:rPr sz="2700" spc="-82" baseline="3086" dirty="0">
                <a:latin typeface="Arial"/>
                <a:cs typeface="Arial"/>
              </a:rPr>
              <a:t> </a:t>
            </a:r>
            <a:r>
              <a:rPr sz="2700" baseline="3086" dirty="0">
                <a:latin typeface="Arial"/>
                <a:cs typeface="Arial"/>
              </a:rPr>
              <a:t>for</a:t>
            </a:r>
            <a:r>
              <a:rPr sz="2700" spc="-30" baseline="3086" dirty="0">
                <a:latin typeface="Arial"/>
                <a:cs typeface="Arial"/>
              </a:rPr>
              <a:t> </a:t>
            </a:r>
            <a:r>
              <a:rPr sz="2700" baseline="3086" dirty="0">
                <a:latin typeface="Arial"/>
                <a:cs typeface="Arial"/>
              </a:rPr>
              <a:t>R</a:t>
            </a:r>
            <a:r>
              <a:rPr sz="1200" dirty="0">
                <a:latin typeface="Arial"/>
                <a:cs typeface="Arial"/>
              </a:rPr>
              <a:t>AA</a:t>
            </a:r>
            <a:r>
              <a:rPr sz="1200" spc="105" dirty="0">
                <a:latin typeface="Arial"/>
                <a:cs typeface="Arial"/>
              </a:rPr>
              <a:t> </a:t>
            </a:r>
            <a:r>
              <a:rPr sz="2700" baseline="3086" dirty="0">
                <a:latin typeface="Arial"/>
                <a:cs typeface="Arial"/>
              </a:rPr>
              <a:t>and</a:t>
            </a:r>
            <a:r>
              <a:rPr sz="2700" spc="-22" baseline="3086" dirty="0">
                <a:latin typeface="Arial"/>
                <a:cs typeface="Arial"/>
              </a:rPr>
              <a:t> </a:t>
            </a:r>
            <a:r>
              <a:rPr sz="2700" baseline="3086" dirty="0">
                <a:latin typeface="Arial"/>
                <a:cs typeface="Arial"/>
              </a:rPr>
              <a:t>v</a:t>
            </a:r>
            <a:r>
              <a:rPr sz="1200" dirty="0">
                <a:latin typeface="Arial"/>
                <a:cs typeface="Arial"/>
              </a:rPr>
              <a:t>2</a:t>
            </a:r>
            <a:r>
              <a:rPr sz="1200" spc="165" dirty="0">
                <a:latin typeface="Arial"/>
                <a:cs typeface="Arial"/>
              </a:rPr>
              <a:t> </a:t>
            </a:r>
            <a:r>
              <a:rPr sz="2700" baseline="3086" dirty="0">
                <a:latin typeface="Arial"/>
                <a:cs typeface="Arial"/>
              </a:rPr>
              <a:t>for</a:t>
            </a:r>
            <a:r>
              <a:rPr sz="2700" spc="7" baseline="3086" dirty="0">
                <a:latin typeface="Arial"/>
                <a:cs typeface="Arial"/>
              </a:rPr>
              <a:t> </a:t>
            </a:r>
            <a:r>
              <a:rPr sz="2700" baseline="3086" dirty="0">
                <a:latin typeface="Arial"/>
                <a:cs typeface="Arial"/>
              </a:rPr>
              <a:t>p</a:t>
            </a:r>
            <a:r>
              <a:rPr sz="1200" dirty="0">
                <a:latin typeface="Arial"/>
                <a:cs typeface="Arial"/>
              </a:rPr>
              <a:t>T</a:t>
            </a:r>
            <a:r>
              <a:rPr sz="1200" spc="125" dirty="0">
                <a:latin typeface="Arial"/>
                <a:cs typeface="Arial"/>
              </a:rPr>
              <a:t> </a:t>
            </a:r>
            <a:r>
              <a:rPr sz="2700" baseline="3086" dirty="0">
                <a:latin typeface="Cambria Math"/>
                <a:cs typeface="Cambria Math"/>
              </a:rPr>
              <a:t>≲</a:t>
            </a:r>
            <a:r>
              <a:rPr sz="2700" spc="157" baseline="3086" dirty="0">
                <a:latin typeface="Cambria Math"/>
                <a:cs typeface="Cambria Math"/>
              </a:rPr>
              <a:t> </a:t>
            </a:r>
            <a:r>
              <a:rPr sz="2700" baseline="3086" dirty="0">
                <a:latin typeface="Arial"/>
                <a:cs typeface="Arial"/>
              </a:rPr>
              <a:t>15</a:t>
            </a:r>
            <a:r>
              <a:rPr sz="2700" spc="-22" baseline="3086" dirty="0">
                <a:latin typeface="Arial"/>
                <a:cs typeface="Arial"/>
              </a:rPr>
              <a:t> </a:t>
            </a:r>
            <a:r>
              <a:rPr sz="2700" spc="-30" baseline="3086" dirty="0">
                <a:latin typeface="Arial"/>
                <a:cs typeface="Arial"/>
              </a:rPr>
              <a:t>GeV.</a:t>
            </a:r>
            <a:endParaRPr sz="2700" baseline="3086" dirty="0">
              <a:latin typeface="Arial"/>
              <a:cs typeface="Arial"/>
            </a:endParaRPr>
          </a:p>
        </p:txBody>
      </p:sp>
      <p:grpSp>
        <p:nvGrpSpPr>
          <p:cNvPr id="12" name="Group 11">
            <a:extLst>
              <a:ext uri="{FF2B5EF4-FFF2-40B4-BE49-F238E27FC236}">
                <a16:creationId xmlns:a16="http://schemas.microsoft.com/office/drawing/2014/main" id="{C02B6B5B-6B11-D61F-FF70-586393E0ECDD}"/>
              </a:ext>
            </a:extLst>
          </p:cNvPr>
          <p:cNvGrpSpPr/>
          <p:nvPr/>
        </p:nvGrpSpPr>
        <p:grpSpPr>
          <a:xfrm>
            <a:off x="8262732" y="800187"/>
            <a:ext cx="3679893" cy="1776249"/>
            <a:chOff x="1443193" y="1834357"/>
            <a:chExt cx="6903365" cy="3698515"/>
          </a:xfrm>
        </p:grpSpPr>
        <p:pic>
          <p:nvPicPr>
            <p:cNvPr id="13" name="Picture 2" descr="Probing the Hadronic Spin Structure and Dynamics in High-Energy Polarized  Proton-Proton Collisions at RHIC">
              <a:extLst>
                <a:ext uri="{FF2B5EF4-FFF2-40B4-BE49-F238E27FC236}">
                  <a16:creationId xmlns:a16="http://schemas.microsoft.com/office/drawing/2014/main" id="{FB4C5615-68C4-E413-4B1D-DE2CCE72C9A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87495" y="1834357"/>
              <a:ext cx="6859063" cy="369851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0">
              <a:extLst>
                <a:ext uri="{FF2B5EF4-FFF2-40B4-BE49-F238E27FC236}">
                  <a16:creationId xmlns:a16="http://schemas.microsoft.com/office/drawing/2014/main" id="{38C5A1FA-D704-57B7-10A3-4FC521E7D892}"/>
                </a:ext>
              </a:extLst>
            </p:cNvPr>
            <p:cNvSpPr/>
            <p:nvPr/>
          </p:nvSpPr>
          <p:spPr>
            <a:xfrm>
              <a:off x="1443193" y="3975863"/>
              <a:ext cx="3998905" cy="13946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コンテンツ プレースホルダー 3">
            <a:extLst>
              <a:ext uri="{FF2B5EF4-FFF2-40B4-BE49-F238E27FC236}">
                <a16:creationId xmlns:a16="http://schemas.microsoft.com/office/drawing/2014/main" id="{5F290953-2E34-DB1E-76B4-4C996A48B2D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875209" y="819730"/>
            <a:ext cx="2863209" cy="1618823"/>
          </a:xfrm>
          <a:prstGeom prst="rect">
            <a:avLst/>
          </a:prstGeom>
        </p:spPr>
      </p:pic>
      <p:sp>
        <p:nvSpPr>
          <p:cNvPr id="16" name="テキスト ボックス 15">
            <a:extLst>
              <a:ext uri="{FF2B5EF4-FFF2-40B4-BE49-F238E27FC236}">
                <a16:creationId xmlns:a16="http://schemas.microsoft.com/office/drawing/2014/main" id="{ED032068-2AFE-1ED9-8F36-1A8D0C67C4C0}"/>
              </a:ext>
            </a:extLst>
          </p:cNvPr>
          <p:cNvSpPr txBox="1"/>
          <p:nvPr/>
        </p:nvSpPr>
        <p:spPr>
          <a:xfrm>
            <a:off x="7341739" y="210986"/>
            <a:ext cx="3570208" cy="461665"/>
          </a:xfrm>
          <a:prstGeom prst="rect">
            <a:avLst/>
          </a:prstGeom>
          <a:noFill/>
        </p:spPr>
        <p:txBody>
          <a:bodyPr wrap="none" rtlCol="0">
            <a:spAutoFit/>
          </a:bodyPr>
          <a:lstStyle/>
          <a:p>
            <a:r>
              <a:rPr kumimoji="1" lang="ja-JP" altLang="en-US" sz="2400"/>
              <a:t>陽子のスピンプログラム</a:t>
            </a:r>
          </a:p>
        </p:txBody>
      </p:sp>
      <p:pic>
        <p:nvPicPr>
          <p:cNvPr id="8" name="Picture 4" descr="A group of letters and arrows&#10;&#10;Description automatically generated with medium confidence">
            <a:extLst>
              <a:ext uri="{FF2B5EF4-FFF2-40B4-BE49-F238E27FC236}">
                <a16:creationId xmlns:a16="http://schemas.microsoft.com/office/drawing/2014/main" id="{AD009AAE-21DE-E089-3F76-A4920C57DA7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49105" y="2399293"/>
            <a:ext cx="3155477" cy="572147"/>
          </a:xfrm>
          <a:prstGeom prst="rect">
            <a:avLst/>
          </a:prstGeom>
        </p:spPr>
      </p:pic>
      <p:sp>
        <p:nvSpPr>
          <p:cNvPr id="17" name="テキスト ボックス 16">
            <a:extLst>
              <a:ext uri="{FF2B5EF4-FFF2-40B4-BE49-F238E27FC236}">
                <a16:creationId xmlns:a16="http://schemas.microsoft.com/office/drawing/2014/main" id="{E146B26C-3BCF-1389-AFB5-814E8BFFBFA8}"/>
              </a:ext>
            </a:extLst>
          </p:cNvPr>
          <p:cNvSpPr txBox="1"/>
          <p:nvPr/>
        </p:nvSpPr>
        <p:spPr>
          <a:xfrm>
            <a:off x="7432173" y="6273302"/>
            <a:ext cx="3185487" cy="369332"/>
          </a:xfrm>
          <a:prstGeom prst="rect">
            <a:avLst/>
          </a:prstGeom>
          <a:noFill/>
        </p:spPr>
        <p:txBody>
          <a:bodyPr wrap="none" rtlCol="0">
            <a:spAutoFit/>
          </a:bodyPr>
          <a:lstStyle/>
          <a:p>
            <a:r>
              <a:rPr lang="ja-JP" altLang="en-US"/>
              <a:t>グルーオンの軌道運動に感度</a:t>
            </a:r>
            <a:endParaRPr kumimoji="1" lang="ja-JP" altLang="en-US"/>
          </a:p>
        </p:txBody>
      </p:sp>
      <p:sp>
        <p:nvSpPr>
          <p:cNvPr id="3" name="スライド番号プレースホルダー 2">
            <a:extLst>
              <a:ext uri="{FF2B5EF4-FFF2-40B4-BE49-F238E27FC236}">
                <a16:creationId xmlns:a16="http://schemas.microsoft.com/office/drawing/2014/main" id="{B0E0368D-D287-09AA-1D21-1193E5B0125A}"/>
              </a:ext>
            </a:extLst>
          </p:cNvPr>
          <p:cNvSpPr>
            <a:spLocks noGrp="1"/>
          </p:cNvSpPr>
          <p:nvPr>
            <p:ph type="sldNum" sz="quarter" idx="12"/>
          </p:nvPr>
        </p:nvSpPr>
        <p:spPr/>
        <p:txBody>
          <a:bodyPr/>
          <a:lstStyle/>
          <a:p>
            <a:fld id="{6F879AC0-A27E-6341-93B8-C10FDC4A61EB}" type="slidenum">
              <a:rPr kumimoji="1" lang="ja-JP" altLang="en-US" smtClean="0"/>
              <a:t>20</a:t>
            </a:fld>
            <a:endParaRPr kumimoji="1" lang="ja-JP" altLang="en-US"/>
          </a:p>
        </p:txBody>
      </p:sp>
    </p:spTree>
    <p:extLst>
      <p:ext uri="{BB962C8B-B14F-4D97-AF65-F5344CB8AC3E}">
        <p14:creationId xmlns:p14="http://schemas.microsoft.com/office/powerpoint/2010/main" val="10436780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object 3"/>
          <p:cNvGrpSpPr/>
          <p:nvPr/>
        </p:nvGrpSpPr>
        <p:grpSpPr>
          <a:xfrm>
            <a:off x="6248400" y="134754"/>
            <a:ext cx="5941060" cy="6529070"/>
            <a:chOff x="6248400" y="0"/>
            <a:chExt cx="5941060" cy="6529070"/>
          </a:xfrm>
        </p:grpSpPr>
        <p:pic>
          <p:nvPicPr>
            <p:cNvPr id="4" name="object 4"/>
            <p:cNvPicPr/>
            <p:nvPr/>
          </p:nvPicPr>
          <p:blipFill>
            <a:blip r:embed="rId2" cstate="print"/>
            <a:stretch>
              <a:fillRect/>
            </a:stretch>
          </p:blipFill>
          <p:spPr>
            <a:xfrm>
              <a:off x="6248400" y="362711"/>
              <a:ext cx="4309871" cy="6166104"/>
            </a:xfrm>
            <a:prstGeom prst="rect">
              <a:avLst/>
            </a:prstGeom>
          </p:spPr>
        </p:pic>
        <p:pic>
          <p:nvPicPr>
            <p:cNvPr id="5" name="object 5"/>
            <p:cNvPicPr/>
            <p:nvPr/>
          </p:nvPicPr>
          <p:blipFill>
            <a:blip r:embed="rId3" cstate="print"/>
            <a:stretch>
              <a:fillRect/>
            </a:stretch>
          </p:blipFill>
          <p:spPr>
            <a:xfrm>
              <a:off x="10488167" y="0"/>
              <a:ext cx="1700783" cy="941832"/>
            </a:xfrm>
            <a:prstGeom prst="rect">
              <a:avLst/>
            </a:prstGeom>
          </p:spPr>
        </p:pic>
        <p:pic>
          <p:nvPicPr>
            <p:cNvPr id="6" name="object 6"/>
            <p:cNvPicPr/>
            <p:nvPr/>
          </p:nvPicPr>
          <p:blipFill>
            <a:blip r:embed="rId4" cstate="print"/>
            <a:stretch>
              <a:fillRect/>
            </a:stretch>
          </p:blipFill>
          <p:spPr>
            <a:xfrm>
              <a:off x="6954286" y="3203380"/>
              <a:ext cx="351712" cy="445017"/>
            </a:xfrm>
            <a:prstGeom prst="rect">
              <a:avLst/>
            </a:prstGeom>
          </p:spPr>
        </p:pic>
        <p:pic>
          <p:nvPicPr>
            <p:cNvPr id="7" name="object 7"/>
            <p:cNvPicPr/>
            <p:nvPr/>
          </p:nvPicPr>
          <p:blipFill>
            <a:blip r:embed="rId5" cstate="print"/>
            <a:stretch>
              <a:fillRect/>
            </a:stretch>
          </p:blipFill>
          <p:spPr>
            <a:xfrm>
              <a:off x="10614992" y="3281137"/>
              <a:ext cx="445017" cy="277067"/>
            </a:xfrm>
            <a:prstGeom prst="rect">
              <a:avLst/>
            </a:prstGeom>
          </p:spPr>
        </p:pic>
        <p:sp>
          <p:nvSpPr>
            <p:cNvPr id="8" name="object 8"/>
            <p:cNvSpPr/>
            <p:nvPr/>
          </p:nvSpPr>
          <p:spPr>
            <a:xfrm>
              <a:off x="6705536" y="3286721"/>
              <a:ext cx="4513580" cy="324485"/>
            </a:xfrm>
            <a:custGeom>
              <a:avLst/>
              <a:gdLst/>
              <a:ahLst/>
              <a:cxnLst/>
              <a:rect l="l" t="t" r="r" b="b"/>
              <a:pathLst>
                <a:path w="4513580" h="324485">
                  <a:moveTo>
                    <a:pt x="388835" y="252437"/>
                  </a:moveTo>
                  <a:lnTo>
                    <a:pt x="72186" y="252437"/>
                  </a:lnTo>
                  <a:lnTo>
                    <a:pt x="113868" y="228130"/>
                  </a:lnTo>
                  <a:lnTo>
                    <a:pt x="115912" y="220345"/>
                  </a:lnTo>
                  <a:lnTo>
                    <a:pt x="108839" y="208229"/>
                  </a:lnTo>
                  <a:lnTo>
                    <a:pt x="101066" y="206184"/>
                  </a:lnTo>
                  <a:lnTo>
                    <a:pt x="0" y="265137"/>
                  </a:lnTo>
                  <a:lnTo>
                    <a:pt x="101066" y="324091"/>
                  </a:lnTo>
                  <a:lnTo>
                    <a:pt x="108839" y="322046"/>
                  </a:lnTo>
                  <a:lnTo>
                    <a:pt x="115912" y="309930"/>
                  </a:lnTo>
                  <a:lnTo>
                    <a:pt x="113868" y="302158"/>
                  </a:lnTo>
                  <a:lnTo>
                    <a:pt x="72174" y="277837"/>
                  </a:lnTo>
                  <a:lnTo>
                    <a:pt x="388835" y="277837"/>
                  </a:lnTo>
                  <a:lnTo>
                    <a:pt x="388835" y="252437"/>
                  </a:lnTo>
                  <a:close/>
                </a:path>
                <a:path w="4513580" h="324485">
                  <a:moveTo>
                    <a:pt x="870915" y="38100"/>
                  </a:moveTo>
                  <a:lnTo>
                    <a:pt x="794715" y="0"/>
                  </a:lnTo>
                  <a:lnTo>
                    <a:pt x="794715" y="25400"/>
                  </a:lnTo>
                  <a:lnTo>
                    <a:pt x="482142" y="25387"/>
                  </a:lnTo>
                  <a:lnTo>
                    <a:pt x="482142" y="50787"/>
                  </a:lnTo>
                  <a:lnTo>
                    <a:pt x="794715" y="50800"/>
                  </a:lnTo>
                  <a:lnTo>
                    <a:pt x="794715" y="76200"/>
                  </a:lnTo>
                  <a:lnTo>
                    <a:pt x="845515" y="50800"/>
                  </a:lnTo>
                  <a:lnTo>
                    <a:pt x="807415" y="50800"/>
                  </a:lnTo>
                  <a:lnTo>
                    <a:pt x="845515" y="50787"/>
                  </a:lnTo>
                  <a:lnTo>
                    <a:pt x="870915" y="38100"/>
                  </a:lnTo>
                  <a:close/>
                </a:path>
                <a:path w="4513580" h="324485">
                  <a:moveTo>
                    <a:pt x="4142854" y="143586"/>
                  </a:moveTo>
                  <a:lnTo>
                    <a:pt x="3826205" y="143586"/>
                  </a:lnTo>
                  <a:lnTo>
                    <a:pt x="3867886" y="119265"/>
                  </a:lnTo>
                  <a:lnTo>
                    <a:pt x="3869931" y="111493"/>
                  </a:lnTo>
                  <a:lnTo>
                    <a:pt x="3862857" y="99377"/>
                  </a:lnTo>
                  <a:lnTo>
                    <a:pt x="3855085" y="97332"/>
                  </a:lnTo>
                  <a:lnTo>
                    <a:pt x="3754018" y="156286"/>
                  </a:lnTo>
                  <a:lnTo>
                    <a:pt x="3855085" y="215239"/>
                  </a:lnTo>
                  <a:lnTo>
                    <a:pt x="3862857" y="213194"/>
                  </a:lnTo>
                  <a:lnTo>
                    <a:pt x="3869931" y="201066"/>
                  </a:lnTo>
                  <a:lnTo>
                    <a:pt x="3867886" y="193294"/>
                  </a:lnTo>
                  <a:lnTo>
                    <a:pt x="3826205" y="168986"/>
                  </a:lnTo>
                  <a:lnTo>
                    <a:pt x="4142854" y="168986"/>
                  </a:lnTo>
                  <a:lnTo>
                    <a:pt x="4142854" y="143586"/>
                  </a:lnTo>
                  <a:close/>
                </a:path>
                <a:path w="4513580" h="324485">
                  <a:moveTo>
                    <a:pt x="4512957" y="97193"/>
                  </a:moveTo>
                  <a:lnTo>
                    <a:pt x="4436757" y="59093"/>
                  </a:lnTo>
                  <a:lnTo>
                    <a:pt x="4436757" y="84493"/>
                  </a:lnTo>
                  <a:lnTo>
                    <a:pt x="4124185" y="84493"/>
                  </a:lnTo>
                  <a:lnTo>
                    <a:pt x="4124185" y="109893"/>
                  </a:lnTo>
                  <a:lnTo>
                    <a:pt x="4436757" y="109893"/>
                  </a:lnTo>
                  <a:lnTo>
                    <a:pt x="4436757" y="135293"/>
                  </a:lnTo>
                  <a:lnTo>
                    <a:pt x="4487557" y="109893"/>
                  </a:lnTo>
                  <a:lnTo>
                    <a:pt x="4512957" y="97193"/>
                  </a:lnTo>
                  <a:close/>
                </a:path>
              </a:pathLst>
            </a:custGeom>
            <a:solidFill>
              <a:srgbClr val="4472C4"/>
            </a:solidFill>
          </p:spPr>
          <p:txBody>
            <a:bodyPr wrap="square" lIns="0" tIns="0" rIns="0" bIns="0" rtlCol="0"/>
            <a:lstStyle/>
            <a:p>
              <a:endParaRPr/>
            </a:p>
          </p:txBody>
        </p:sp>
      </p:grpSp>
      <p:pic>
        <p:nvPicPr>
          <p:cNvPr id="9" name="object 9"/>
          <p:cNvPicPr/>
          <p:nvPr/>
        </p:nvPicPr>
        <p:blipFill>
          <a:blip r:embed="rId6" cstate="print"/>
          <a:stretch>
            <a:fillRect/>
          </a:stretch>
        </p:blipFill>
        <p:spPr>
          <a:xfrm>
            <a:off x="776918" y="1076586"/>
            <a:ext cx="3416807" cy="3160776"/>
          </a:xfrm>
          <a:prstGeom prst="rect">
            <a:avLst/>
          </a:prstGeom>
        </p:spPr>
      </p:pic>
      <p:sp>
        <p:nvSpPr>
          <p:cNvPr id="10" name="object 10"/>
          <p:cNvSpPr txBox="1"/>
          <p:nvPr/>
        </p:nvSpPr>
        <p:spPr>
          <a:xfrm>
            <a:off x="851022" y="4779291"/>
            <a:ext cx="4428490" cy="1372870"/>
          </a:xfrm>
          <a:prstGeom prst="rect">
            <a:avLst/>
          </a:prstGeom>
        </p:spPr>
        <p:txBody>
          <a:bodyPr vert="horz" wrap="square" lIns="0" tIns="12700" rIns="0" bIns="0" rtlCol="0">
            <a:spAutoFit/>
          </a:bodyPr>
          <a:lstStyle/>
          <a:p>
            <a:pPr marL="241300" marR="176530" indent="-228600">
              <a:lnSpc>
                <a:spcPct val="100000"/>
              </a:lnSpc>
              <a:spcBef>
                <a:spcPts val="100"/>
              </a:spcBef>
              <a:buChar char="•"/>
              <a:tabLst>
                <a:tab pos="241300" algn="l"/>
              </a:tabLst>
            </a:pPr>
            <a:r>
              <a:rPr sz="2000" dirty="0">
                <a:latin typeface="Arial"/>
                <a:cs typeface="Arial"/>
              </a:rPr>
              <a:t>Well</a:t>
            </a:r>
            <a:r>
              <a:rPr sz="2000" spc="-65" dirty="0">
                <a:latin typeface="Arial"/>
                <a:cs typeface="Arial"/>
              </a:rPr>
              <a:t> </a:t>
            </a:r>
            <a:r>
              <a:rPr sz="2000" dirty="0">
                <a:latin typeface="Arial"/>
                <a:cs typeface="Arial"/>
              </a:rPr>
              <a:t>separated</a:t>
            </a:r>
            <a:r>
              <a:rPr sz="2000" spc="-65" dirty="0">
                <a:latin typeface="Arial"/>
                <a:cs typeface="Arial"/>
              </a:rPr>
              <a:t> </a:t>
            </a:r>
            <a:r>
              <a:rPr sz="2000" dirty="0">
                <a:latin typeface="Arial"/>
                <a:cs typeface="Arial"/>
              </a:rPr>
              <a:t>three</a:t>
            </a:r>
            <a:r>
              <a:rPr sz="2000" spc="-70" dirty="0">
                <a:latin typeface="Arial"/>
                <a:cs typeface="Arial"/>
              </a:rPr>
              <a:t> </a:t>
            </a:r>
            <a:r>
              <a:rPr sz="2000" dirty="0">
                <a:latin typeface="Arial"/>
                <a:cs typeface="Arial"/>
              </a:rPr>
              <a:t>Upsilon</a:t>
            </a:r>
            <a:r>
              <a:rPr sz="2000" spc="-70" dirty="0">
                <a:latin typeface="Arial"/>
                <a:cs typeface="Arial"/>
              </a:rPr>
              <a:t> </a:t>
            </a:r>
            <a:r>
              <a:rPr sz="2000" spc="-10" dirty="0">
                <a:latin typeface="Arial"/>
                <a:cs typeface="Arial"/>
              </a:rPr>
              <a:t>states </a:t>
            </a:r>
            <a:r>
              <a:rPr sz="2000" dirty="0">
                <a:latin typeface="Arial"/>
                <a:cs typeface="Arial"/>
              </a:rPr>
              <a:t>thanks</a:t>
            </a:r>
            <a:r>
              <a:rPr sz="2000" spc="-50" dirty="0">
                <a:latin typeface="Arial"/>
                <a:cs typeface="Arial"/>
              </a:rPr>
              <a:t> </a:t>
            </a:r>
            <a:r>
              <a:rPr sz="2000" dirty="0">
                <a:latin typeface="Arial"/>
                <a:cs typeface="Arial"/>
              </a:rPr>
              <a:t>to</a:t>
            </a:r>
            <a:r>
              <a:rPr sz="2000" spc="-45" dirty="0">
                <a:latin typeface="Arial"/>
                <a:cs typeface="Arial"/>
              </a:rPr>
              <a:t> </a:t>
            </a:r>
            <a:r>
              <a:rPr sz="2000" dirty="0">
                <a:latin typeface="Arial"/>
                <a:cs typeface="Arial"/>
              </a:rPr>
              <a:t>excellent</a:t>
            </a:r>
            <a:r>
              <a:rPr sz="2000" spc="-50" dirty="0">
                <a:latin typeface="Arial"/>
                <a:cs typeface="Arial"/>
              </a:rPr>
              <a:t> </a:t>
            </a:r>
            <a:r>
              <a:rPr sz="2000" dirty="0">
                <a:latin typeface="Arial"/>
                <a:cs typeface="Arial"/>
              </a:rPr>
              <a:t>mass</a:t>
            </a:r>
            <a:r>
              <a:rPr sz="2000" spc="-50" dirty="0">
                <a:latin typeface="Arial"/>
                <a:cs typeface="Arial"/>
              </a:rPr>
              <a:t> </a:t>
            </a:r>
            <a:r>
              <a:rPr sz="2000" spc="-10" dirty="0">
                <a:latin typeface="Arial"/>
                <a:cs typeface="Arial"/>
              </a:rPr>
              <a:t>resolution</a:t>
            </a:r>
            <a:endParaRPr sz="2000" dirty="0">
              <a:latin typeface="Arial"/>
              <a:cs typeface="Arial"/>
            </a:endParaRPr>
          </a:p>
          <a:p>
            <a:pPr marL="240665" indent="-227965">
              <a:lnSpc>
                <a:spcPct val="100000"/>
              </a:lnSpc>
              <a:spcBef>
                <a:spcPts val="1005"/>
              </a:spcBef>
              <a:buChar char="•"/>
              <a:tabLst>
                <a:tab pos="240665" algn="l"/>
              </a:tabLst>
            </a:pPr>
            <a:r>
              <a:rPr sz="2000" dirty="0">
                <a:latin typeface="Arial"/>
                <a:cs typeface="Arial"/>
              </a:rPr>
              <a:t>Potential</a:t>
            </a:r>
            <a:r>
              <a:rPr sz="2000" spc="-65" dirty="0">
                <a:latin typeface="Arial"/>
                <a:cs typeface="Arial"/>
              </a:rPr>
              <a:t> </a:t>
            </a:r>
            <a:r>
              <a:rPr sz="2000" dirty="0">
                <a:latin typeface="Arial"/>
                <a:cs typeface="Arial"/>
              </a:rPr>
              <a:t>first</a:t>
            </a:r>
            <a:r>
              <a:rPr sz="2000" spc="-75" dirty="0">
                <a:latin typeface="Arial"/>
                <a:cs typeface="Arial"/>
              </a:rPr>
              <a:t> </a:t>
            </a:r>
            <a:r>
              <a:rPr sz="2000" dirty="0">
                <a:latin typeface="Arial"/>
                <a:cs typeface="Arial"/>
              </a:rPr>
              <a:t>clean</a:t>
            </a:r>
            <a:r>
              <a:rPr sz="2000" spc="-70" dirty="0">
                <a:latin typeface="Arial"/>
                <a:cs typeface="Arial"/>
              </a:rPr>
              <a:t> </a:t>
            </a:r>
            <a:r>
              <a:rPr sz="2000" dirty="0">
                <a:latin typeface="Arial"/>
                <a:cs typeface="Arial"/>
              </a:rPr>
              <a:t>measurements</a:t>
            </a:r>
            <a:r>
              <a:rPr sz="2000" spc="-70" dirty="0">
                <a:latin typeface="Arial"/>
                <a:cs typeface="Arial"/>
              </a:rPr>
              <a:t> </a:t>
            </a:r>
            <a:r>
              <a:rPr sz="2000" spc="-25" dirty="0">
                <a:latin typeface="Arial"/>
                <a:cs typeface="Arial"/>
              </a:rPr>
              <a:t>of</a:t>
            </a:r>
            <a:endParaRPr sz="2000" dirty="0">
              <a:latin typeface="Arial"/>
              <a:cs typeface="Arial"/>
            </a:endParaRPr>
          </a:p>
          <a:p>
            <a:pPr marL="241300">
              <a:lnSpc>
                <a:spcPct val="100000"/>
              </a:lnSpc>
            </a:pPr>
            <a:r>
              <a:rPr sz="2000" dirty="0">
                <a:latin typeface="Cambria Math"/>
                <a:cs typeface="Cambria Math"/>
              </a:rPr>
              <a:t>Υ</a:t>
            </a:r>
            <a:r>
              <a:rPr sz="2000" dirty="0">
                <a:latin typeface="Arial"/>
                <a:cs typeface="Arial"/>
              </a:rPr>
              <a:t>(3s)</a:t>
            </a:r>
            <a:r>
              <a:rPr sz="2000" spc="-25" dirty="0">
                <a:latin typeface="Arial"/>
                <a:cs typeface="Arial"/>
              </a:rPr>
              <a:t> </a:t>
            </a:r>
            <a:r>
              <a:rPr sz="2000" dirty="0">
                <a:latin typeface="Arial"/>
                <a:cs typeface="Arial"/>
              </a:rPr>
              <a:t>at</a:t>
            </a:r>
            <a:r>
              <a:rPr sz="2000" spc="-30" dirty="0">
                <a:latin typeface="Arial"/>
                <a:cs typeface="Arial"/>
              </a:rPr>
              <a:t> </a:t>
            </a:r>
            <a:r>
              <a:rPr sz="2000" spc="-20" dirty="0">
                <a:latin typeface="Arial"/>
                <a:cs typeface="Arial"/>
              </a:rPr>
              <a:t>RHIC</a:t>
            </a:r>
            <a:endParaRPr sz="2000" dirty="0">
              <a:latin typeface="Arial"/>
              <a:cs typeface="Arial"/>
            </a:endParaRPr>
          </a:p>
        </p:txBody>
      </p:sp>
      <p:pic>
        <p:nvPicPr>
          <p:cNvPr id="11" name="object 11"/>
          <p:cNvPicPr/>
          <p:nvPr/>
        </p:nvPicPr>
        <p:blipFill>
          <a:blip r:embed="rId7" cstate="print"/>
          <a:stretch>
            <a:fillRect/>
          </a:stretch>
        </p:blipFill>
        <p:spPr>
          <a:xfrm>
            <a:off x="4778179" y="1194816"/>
            <a:ext cx="1123949" cy="1752600"/>
          </a:xfrm>
          <a:prstGeom prst="rect">
            <a:avLst/>
          </a:prstGeom>
        </p:spPr>
      </p:pic>
      <p:sp>
        <p:nvSpPr>
          <p:cNvPr id="12" name="object 12"/>
          <p:cNvSpPr txBox="1">
            <a:spLocks noGrp="1"/>
          </p:cNvSpPr>
          <p:nvPr>
            <p:ph type="sldNum" sz="quarter" idx="7"/>
          </p:nvPr>
        </p:nvSpPr>
        <p:spPr>
          <a:xfrm>
            <a:off x="11016615" y="6401887"/>
            <a:ext cx="437448" cy="246221"/>
          </a:xfrm>
          <a:prstGeom prst="rect">
            <a:avLst/>
          </a:prstGeom>
        </p:spPr>
        <p:txBody>
          <a:bodyPr vert="horz" wrap="square" lIns="0" tIns="0" rIns="0" bIns="0" rtlCol="0">
            <a:spAutoFit/>
          </a:bodyPr>
          <a:lstStyle>
            <a:defPPr>
              <a:defRPr kern="0"/>
            </a:defPPr>
            <a:lvl1pPr>
              <a:defRPr sz="1600" b="1" i="0">
                <a:solidFill>
                  <a:schemeClr val="tx1"/>
                </a:solidFill>
                <a:latin typeface="Calibri"/>
                <a:cs typeface="Calibri"/>
              </a:defRPr>
            </a:lvl1pPr>
          </a:lstStyle>
          <a:p>
            <a:pPr marL="140970">
              <a:lnSpc>
                <a:spcPct val="100000"/>
              </a:lnSpc>
              <a:spcBef>
                <a:spcPts val="20"/>
              </a:spcBef>
            </a:pPr>
            <a:fld id="{81D60167-4931-47E6-BA6A-407CBD079E47}" type="slidenum">
              <a:rPr lang="en-US" altLang="ja-JP" b="0" spc="-50" smtClean="0"/>
              <a:pPr marL="140970">
                <a:lnSpc>
                  <a:spcPct val="100000"/>
                </a:lnSpc>
                <a:spcBef>
                  <a:spcPts val="20"/>
                </a:spcBef>
              </a:pPr>
              <a:t>21</a:t>
            </a:fld>
            <a:endParaRPr b="0" spc="-25" dirty="0"/>
          </a:p>
        </p:txBody>
      </p:sp>
      <p:sp>
        <p:nvSpPr>
          <p:cNvPr id="2" name="object 2"/>
          <p:cNvSpPr txBox="1">
            <a:spLocks noGrp="1"/>
          </p:cNvSpPr>
          <p:nvPr>
            <p:ph type="title"/>
          </p:nvPr>
        </p:nvSpPr>
        <p:spPr>
          <a:xfrm>
            <a:off x="298056" y="-33548"/>
            <a:ext cx="10515600" cy="1367041"/>
          </a:xfrm>
          <a:prstGeom prst="rect">
            <a:avLst/>
          </a:prstGeom>
        </p:spPr>
        <p:txBody>
          <a:bodyPr vert="horz" wrap="square" lIns="0" tIns="12700" rIns="0" bIns="0" rtlCol="0">
            <a:spAutoFit/>
          </a:bodyPr>
          <a:lstStyle/>
          <a:p>
            <a:pPr marL="12700">
              <a:lnSpc>
                <a:spcPct val="100000"/>
              </a:lnSpc>
              <a:spcBef>
                <a:spcPts val="100"/>
              </a:spcBef>
            </a:pPr>
            <a:r>
              <a:rPr lang="en" altLang="ja-JP" sz="4400" b="1" dirty="0">
                <a:solidFill>
                  <a:srgbClr val="00AFEF"/>
                </a:solidFill>
                <a:latin typeface="Arial"/>
                <a:cs typeface="Arial"/>
              </a:rPr>
              <a:t>Quarkonium</a:t>
            </a:r>
            <a:r>
              <a:rPr lang="en" altLang="ja-JP" sz="4400" b="1" spc="-70" dirty="0">
                <a:solidFill>
                  <a:srgbClr val="00AFEF"/>
                </a:solidFill>
                <a:latin typeface="Arial"/>
                <a:cs typeface="Arial"/>
              </a:rPr>
              <a:t> </a:t>
            </a:r>
            <a:r>
              <a:rPr lang="en" altLang="ja-JP" sz="4400" b="1" spc="-10" dirty="0">
                <a:solidFill>
                  <a:srgbClr val="00AFEF"/>
                </a:solidFill>
                <a:latin typeface="Arial"/>
                <a:cs typeface="Arial"/>
              </a:rPr>
              <a:t>spectroscopy</a:t>
            </a:r>
            <a:br>
              <a:rPr lang="en" altLang="ja-JP" sz="4400" dirty="0">
                <a:latin typeface="Arial"/>
                <a:cs typeface="Arial"/>
              </a:rPr>
            </a:br>
            <a:endParaRPr spc="-10" dirty="0"/>
          </a:p>
        </p:txBody>
      </p:sp>
      <p:pic>
        <p:nvPicPr>
          <p:cNvPr id="14" name="object 19">
            <a:extLst>
              <a:ext uri="{FF2B5EF4-FFF2-40B4-BE49-F238E27FC236}">
                <a16:creationId xmlns:a16="http://schemas.microsoft.com/office/drawing/2014/main" id="{AFE04F27-1862-86A4-734F-E93696589D05}"/>
              </a:ext>
            </a:extLst>
          </p:cNvPr>
          <p:cNvPicPr/>
          <p:nvPr/>
        </p:nvPicPr>
        <p:blipFill>
          <a:blip r:embed="rId8" cstate="email">
            <a:extLst>
              <a:ext uri="{28A0092B-C50C-407E-A947-70E740481C1C}">
                <a14:useLocalDpi xmlns:a14="http://schemas.microsoft.com/office/drawing/2010/main"/>
              </a:ext>
            </a:extLst>
          </a:blip>
          <a:stretch>
            <a:fillRect/>
          </a:stretch>
        </p:blipFill>
        <p:spPr>
          <a:xfrm>
            <a:off x="2626396" y="705839"/>
            <a:ext cx="1940569" cy="754898"/>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ABD1CF3-48FD-949A-E48E-62EBC163E69A}"/>
              </a:ext>
            </a:extLst>
          </p:cNvPr>
          <p:cNvSpPr>
            <a:spLocks noGrp="1"/>
          </p:cNvSpPr>
          <p:nvPr>
            <p:ph type="title"/>
          </p:nvPr>
        </p:nvSpPr>
        <p:spPr/>
        <p:txBody>
          <a:bodyPr/>
          <a:lstStyle/>
          <a:p>
            <a:r>
              <a:rPr lang="en-US" altLang="ja-JP" dirty="0" err="1">
                <a:latin typeface="Meiryo" panose="020B0604030504040204" pitchFamily="34" charset="-128"/>
                <a:ea typeface="Meiryo" panose="020B0604030504040204" pitchFamily="34" charset="-128"/>
              </a:rPr>
              <a:t>sPHENIX</a:t>
            </a:r>
            <a:r>
              <a:rPr lang="ja-JP" altLang="en-US">
                <a:latin typeface="Meiryo" panose="020B0604030504040204" pitchFamily="34" charset="-128"/>
                <a:ea typeface="Meiryo" panose="020B0604030504040204" pitchFamily="34" charset="-128"/>
              </a:rPr>
              <a:t>誕生の秘話</a:t>
            </a:r>
          </a:p>
        </p:txBody>
      </p:sp>
      <p:sp>
        <p:nvSpPr>
          <p:cNvPr id="6" name="テキスト プレースホルダー 5">
            <a:extLst>
              <a:ext uri="{FF2B5EF4-FFF2-40B4-BE49-F238E27FC236}">
                <a16:creationId xmlns:a16="http://schemas.microsoft.com/office/drawing/2014/main" id="{C9AC138E-D448-81D5-CEDA-988578826CE3}"/>
              </a:ext>
            </a:extLst>
          </p:cNvPr>
          <p:cNvSpPr>
            <a:spLocks noGrp="1"/>
          </p:cNvSpPr>
          <p:nvPr>
            <p:ph type="body" idx="1"/>
          </p:nvPr>
        </p:nvSpPr>
        <p:spPr/>
        <p:txBody>
          <a:bodyPr/>
          <a:lstStyle/>
          <a:p>
            <a:r>
              <a:rPr lang="en-US" altLang="ja-JP" dirty="0">
                <a:latin typeface="Meiryo" panose="020B0604030504040204" pitchFamily="34" charset="-128"/>
                <a:ea typeface="Meiryo" panose="020B0604030504040204" pitchFamily="34" charset="-128"/>
              </a:rPr>
              <a:t>2009〜2015</a:t>
            </a:r>
            <a:r>
              <a:rPr lang="ja-JP" altLang="en-US">
                <a:latin typeface="Meiryo" panose="020B0604030504040204" pitchFamily="34" charset="-128"/>
                <a:ea typeface="Meiryo" panose="020B0604030504040204" pitchFamily="34" charset="-128"/>
              </a:rPr>
              <a:t>年</a:t>
            </a:r>
          </a:p>
        </p:txBody>
      </p:sp>
      <p:sp>
        <p:nvSpPr>
          <p:cNvPr id="4" name="スライド番号プレースホルダー 3">
            <a:extLst>
              <a:ext uri="{FF2B5EF4-FFF2-40B4-BE49-F238E27FC236}">
                <a16:creationId xmlns:a16="http://schemas.microsoft.com/office/drawing/2014/main" id="{4A51471B-8F28-C493-CA08-0B79C3ABA13D}"/>
              </a:ext>
            </a:extLst>
          </p:cNvPr>
          <p:cNvSpPr>
            <a:spLocks noGrp="1"/>
          </p:cNvSpPr>
          <p:nvPr>
            <p:ph type="sldNum" sz="quarter" idx="12"/>
          </p:nvPr>
        </p:nvSpPr>
        <p:spPr/>
        <p:txBody>
          <a:bodyPr/>
          <a:lstStyle/>
          <a:p>
            <a:fld id="{6F879AC0-A27E-6341-93B8-C10FDC4A61EB}" type="slidenum">
              <a:rPr kumimoji="1" lang="ja-JP" altLang="en-US" smtClean="0"/>
              <a:t>22</a:t>
            </a:fld>
            <a:endParaRPr kumimoji="1" lang="ja-JP" altLang="en-US"/>
          </a:p>
        </p:txBody>
      </p:sp>
    </p:spTree>
    <p:extLst>
      <p:ext uri="{BB962C8B-B14F-4D97-AF65-F5344CB8AC3E}">
        <p14:creationId xmlns:p14="http://schemas.microsoft.com/office/powerpoint/2010/main" val="24204605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eutrons fly left or right depending on size of colliding nuclei – Physics  World">
            <a:extLst>
              <a:ext uri="{FF2B5EF4-FFF2-40B4-BE49-F238E27FC236}">
                <a16:creationId xmlns:a16="http://schemas.microsoft.com/office/drawing/2014/main" id="{18C55DAD-7CB7-D48E-484F-DD430F5E6962}"/>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7931" b="7483"/>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5" name="タイトル 4">
            <a:extLst>
              <a:ext uri="{FF2B5EF4-FFF2-40B4-BE49-F238E27FC236}">
                <a16:creationId xmlns:a16="http://schemas.microsoft.com/office/drawing/2014/main" id="{221908B8-F446-8C7A-DF0C-72F662303BB7}"/>
              </a:ext>
            </a:extLst>
          </p:cNvPr>
          <p:cNvSpPr>
            <a:spLocks noGrp="1"/>
          </p:cNvSpPr>
          <p:nvPr>
            <p:ph type="title"/>
          </p:nvPr>
        </p:nvSpPr>
        <p:spPr>
          <a:xfrm>
            <a:off x="1072055" y="1122362"/>
            <a:ext cx="10281745" cy="2900518"/>
          </a:xfrm>
        </p:spPr>
        <p:txBody>
          <a:bodyPr vert="horz" lIns="91440" tIns="45720" rIns="91440" bIns="45720" rtlCol="0" anchor="b">
            <a:normAutofit/>
          </a:bodyPr>
          <a:lstStyle/>
          <a:p>
            <a:pPr algn="ctr"/>
            <a:r>
              <a:rPr lang="en-US" altLang="ja-JP" sz="6000" dirty="0">
                <a:solidFill>
                  <a:srgbClr val="FFFFFF"/>
                </a:solidFill>
                <a:latin typeface="Meiryo" panose="020B0604030504040204" pitchFamily="34" charset="-128"/>
                <a:ea typeface="Meiryo" panose="020B0604030504040204" pitchFamily="34" charset="-128"/>
              </a:rPr>
              <a:t>PHENIX</a:t>
            </a:r>
            <a:r>
              <a:rPr lang="ja-JP" altLang="en-US" sz="6000">
                <a:solidFill>
                  <a:srgbClr val="FFFFFF"/>
                </a:solidFill>
                <a:latin typeface="Meiryo" panose="020B0604030504040204" pitchFamily="34" charset="-128"/>
                <a:ea typeface="Meiryo" panose="020B0604030504040204" pitchFamily="34" charset="-128"/>
              </a:rPr>
              <a:t>実験の延命か終焉か</a:t>
            </a:r>
          </a:p>
        </p:txBody>
      </p:sp>
      <p:sp>
        <p:nvSpPr>
          <p:cNvPr id="4" name="スライド番号プレースホルダー 3">
            <a:extLst>
              <a:ext uri="{FF2B5EF4-FFF2-40B4-BE49-F238E27FC236}">
                <a16:creationId xmlns:a16="http://schemas.microsoft.com/office/drawing/2014/main" id="{49AEE037-735A-C180-D399-1428E217C8C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6F879AC0-A27E-6341-93B8-C10FDC4A61EB}" type="slidenum">
              <a:rPr kumimoji="0" lang="en-US" altLang="ja-JP">
                <a:solidFill>
                  <a:srgbClr val="FFFFFF"/>
                </a:solidFill>
                <a:latin typeface="Calibri" panose="020F0502020204030204"/>
              </a:rPr>
              <a:pPr>
                <a:spcAft>
                  <a:spcPts val="600"/>
                </a:spcAft>
                <a:defRPr/>
              </a:pPr>
              <a:t>23</a:t>
            </a:fld>
            <a:endParaRPr kumimoji="0" lang="en-US" altLang="ja-JP">
              <a:solidFill>
                <a:srgbClr val="FFFFFF"/>
              </a:solidFill>
              <a:latin typeface="Calibri" panose="020F0502020204030204"/>
            </a:endParaRPr>
          </a:p>
        </p:txBody>
      </p:sp>
      <p:sp>
        <p:nvSpPr>
          <p:cNvPr id="7" name="テキスト ボックス 6">
            <a:extLst>
              <a:ext uri="{FF2B5EF4-FFF2-40B4-BE49-F238E27FC236}">
                <a16:creationId xmlns:a16="http://schemas.microsoft.com/office/drawing/2014/main" id="{BE46325A-F1E5-3878-38D8-31D62EACA041}"/>
              </a:ext>
            </a:extLst>
          </p:cNvPr>
          <p:cNvSpPr txBox="1"/>
          <p:nvPr/>
        </p:nvSpPr>
        <p:spPr>
          <a:xfrm>
            <a:off x="6680307" y="3907032"/>
            <a:ext cx="1255408"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Upgrade?</a:t>
            </a:r>
            <a:endParaRPr kumimoji="1" lang="ja-JP" altLang="en-US">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3875B20B-DF09-5B3A-A845-EEE7583A7593}"/>
              </a:ext>
            </a:extLst>
          </p:cNvPr>
          <p:cNvSpPr txBox="1"/>
          <p:nvPr/>
        </p:nvSpPr>
        <p:spPr>
          <a:xfrm>
            <a:off x="8844049" y="3905920"/>
            <a:ext cx="1846980"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New Detector?</a:t>
            </a:r>
            <a:endParaRPr kumimoji="1" lang="ja-JP" altLang="en-US">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50679232-5172-1114-298F-C06BA56A35E7}"/>
              </a:ext>
            </a:extLst>
          </p:cNvPr>
          <p:cNvSpPr txBox="1"/>
          <p:nvPr/>
        </p:nvSpPr>
        <p:spPr>
          <a:xfrm>
            <a:off x="2123164" y="3905920"/>
            <a:ext cx="1217000"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2000</a:t>
            </a:r>
            <a:r>
              <a:rPr kumimoji="1" lang="ja-JP" altLang="en-US">
                <a:latin typeface="Meiryo" panose="020B0604030504040204" pitchFamily="34" charset="-128"/>
                <a:ea typeface="Meiryo" panose="020B0604030504040204" pitchFamily="34" charset="-128"/>
              </a:rPr>
              <a:t>年</a:t>
            </a:r>
            <a:r>
              <a:rPr kumimoji="1"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646257933"/>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4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eutrons fly left or right depending on size of colliding nuclei – Physics  World">
            <a:extLst>
              <a:ext uri="{FF2B5EF4-FFF2-40B4-BE49-F238E27FC236}">
                <a16:creationId xmlns:a16="http://schemas.microsoft.com/office/drawing/2014/main" id="{18C55DAD-7CB7-D48E-484F-DD430F5E6962}"/>
              </a:ext>
            </a:extLst>
          </p:cNvPr>
          <p:cNvPicPr>
            <a:picLocks noChangeAspect="1" noChangeArrowheads="1"/>
          </p:cNvPicPr>
          <p:nvPr/>
        </p:nvPicPr>
        <p:blipFill rotWithShape="1">
          <a:blip r:embed="rId2">
            <a:alphaModFix amt="50000"/>
            <a:extLst>
              <a:ext uri="{28A0092B-C50C-407E-A947-70E740481C1C}">
                <a14:useLocalDpi xmlns:a14="http://schemas.microsoft.com/office/drawing/2010/main" val="0"/>
              </a:ext>
            </a:extLst>
          </a:blip>
          <a:srcRect t="7931" b="7483"/>
          <a:stretch/>
        </p:blipFill>
        <p:spPr bwMode="auto">
          <a:xfrm>
            <a:off x="20" y="1"/>
            <a:ext cx="12191980" cy="6857999"/>
          </a:xfrm>
          <a:prstGeom prst="rect">
            <a:avLst/>
          </a:prstGeom>
          <a:noFill/>
          <a:extLst>
            <a:ext uri="{909E8E84-426E-40DD-AFC4-6F175D3DCCD1}">
              <a14:hiddenFill xmlns:a14="http://schemas.microsoft.com/office/drawing/2010/main">
                <a:solidFill>
                  <a:srgbClr val="FFFFFF"/>
                </a:solidFill>
              </a14:hiddenFill>
            </a:ext>
          </a:extLst>
        </p:spPr>
      </p:pic>
      <p:sp>
        <p:nvSpPr>
          <p:cNvPr id="4" name="スライド番号プレースホルダー 3">
            <a:extLst>
              <a:ext uri="{FF2B5EF4-FFF2-40B4-BE49-F238E27FC236}">
                <a16:creationId xmlns:a16="http://schemas.microsoft.com/office/drawing/2014/main" id="{49AEE037-735A-C180-D399-1428E217C8C8}"/>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6F879AC0-A27E-6341-93B8-C10FDC4A61EB}" type="slidenum">
              <a:rPr kumimoji="0" lang="en-US" altLang="ja-JP">
                <a:solidFill>
                  <a:srgbClr val="FFFFFF"/>
                </a:solidFill>
                <a:latin typeface="Calibri" panose="020F0502020204030204"/>
              </a:rPr>
              <a:pPr>
                <a:spcAft>
                  <a:spcPts val="600"/>
                </a:spcAft>
                <a:defRPr/>
              </a:pPr>
              <a:t>24</a:t>
            </a:fld>
            <a:endParaRPr kumimoji="0" lang="en-US" altLang="ja-JP">
              <a:solidFill>
                <a:srgbClr val="FFFFFF"/>
              </a:solidFill>
              <a:latin typeface="Calibri" panose="020F0502020204030204"/>
            </a:endParaRPr>
          </a:p>
        </p:txBody>
      </p:sp>
      <p:sp>
        <p:nvSpPr>
          <p:cNvPr id="7" name="テキスト ボックス 6">
            <a:extLst>
              <a:ext uri="{FF2B5EF4-FFF2-40B4-BE49-F238E27FC236}">
                <a16:creationId xmlns:a16="http://schemas.microsoft.com/office/drawing/2014/main" id="{BE46325A-F1E5-3878-38D8-31D62EACA041}"/>
              </a:ext>
            </a:extLst>
          </p:cNvPr>
          <p:cNvSpPr txBox="1"/>
          <p:nvPr/>
        </p:nvSpPr>
        <p:spPr>
          <a:xfrm>
            <a:off x="6680307" y="3907032"/>
            <a:ext cx="1255408"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Upgrade?</a:t>
            </a:r>
            <a:endParaRPr kumimoji="1" lang="ja-JP" altLang="en-US">
              <a:latin typeface="Meiryo" panose="020B0604030504040204" pitchFamily="34" charset="-128"/>
              <a:ea typeface="Meiryo" panose="020B0604030504040204" pitchFamily="34" charset="-128"/>
            </a:endParaRPr>
          </a:p>
        </p:txBody>
      </p:sp>
      <p:sp>
        <p:nvSpPr>
          <p:cNvPr id="8" name="テキスト ボックス 7">
            <a:extLst>
              <a:ext uri="{FF2B5EF4-FFF2-40B4-BE49-F238E27FC236}">
                <a16:creationId xmlns:a16="http://schemas.microsoft.com/office/drawing/2014/main" id="{3875B20B-DF09-5B3A-A845-EEE7583A7593}"/>
              </a:ext>
            </a:extLst>
          </p:cNvPr>
          <p:cNvSpPr txBox="1"/>
          <p:nvPr/>
        </p:nvSpPr>
        <p:spPr>
          <a:xfrm>
            <a:off x="8844049" y="3905920"/>
            <a:ext cx="1846980"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New Detector?</a:t>
            </a:r>
            <a:endParaRPr kumimoji="1" lang="ja-JP" altLang="en-US">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81713C12-7F4D-2EE8-8A1A-C7AC484A6FFE}"/>
              </a:ext>
            </a:extLst>
          </p:cNvPr>
          <p:cNvPicPr>
            <a:picLocks noChangeAspect="1"/>
          </p:cNvPicPr>
          <p:nvPr/>
        </p:nvPicPr>
        <p:blipFill>
          <a:blip r:embed="rId3"/>
          <a:stretch>
            <a:fillRect/>
          </a:stretch>
        </p:blipFill>
        <p:spPr>
          <a:xfrm>
            <a:off x="207779" y="136524"/>
            <a:ext cx="3600675" cy="3292475"/>
          </a:xfrm>
          <a:prstGeom prst="rect">
            <a:avLst/>
          </a:prstGeom>
        </p:spPr>
      </p:pic>
      <p:pic>
        <p:nvPicPr>
          <p:cNvPr id="8194" name="Picture 2" descr="The Future of PHENIX: Upgrading to sPHENIX and Beyond">
            <a:extLst>
              <a:ext uri="{FF2B5EF4-FFF2-40B4-BE49-F238E27FC236}">
                <a16:creationId xmlns:a16="http://schemas.microsoft.com/office/drawing/2014/main" id="{CABFE1E4-B9AF-4E3F-47A5-AD8375E595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9404" y="4420580"/>
            <a:ext cx="4038600" cy="2019300"/>
          </a:xfrm>
          <a:prstGeom prst="rect">
            <a:avLst/>
          </a:prstGeom>
          <a:noFill/>
          <a:extLst>
            <a:ext uri="{909E8E84-426E-40DD-AFC4-6F175D3DCCD1}">
              <a14:hiddenFill xmlns:a14="http://schemas.microsoft.com/office/drawing/2010/main">
                <a:solidFill>
                  <a:srgbClr val="FFFFFF"/>
                </a:solidFill>
              </a14:hiddenFill>
            </a:ext>
          </a:extLst>
        </p:spPr>
      </p:pic>
      <p:pic>
        <p:nvPicPr>
          <p:cNvPr id="12" name="図 11" descr="ロゴ&#10;&#10;自動的に生成された説明">
            <a:extLst>
              <a:ext uri="{FF2B5EF4-FFF2-40B4-BE49-F238E27FC236}">
                <a16:creationId xmlns:a16="http://schemas.microsoft.com/office/drawing/2014/main" id="{6F8C011D-58B0-0AA4-C724-61454E470780}"/>
              </a:ext>
            </a:extLst>
          </p:cNvPr>
          <p:cNvPicPr>
            <a:picLocks noChangeAspect="1"/>
          </p:cNvPicPr>
          <p:nvPr/>
        </p:nvPicPr>
        <p:blipFill>
          <a:blip r:embed="rId5"/>
          <a:stretch>
            <a:fillRect/>
          </a:stretch>
        </p:blipFill>
        <p:spPr>
          <a:xfrm>
            <a:off x="9185663" y="3075395"/>
            <a:ext cx="3600675" cy="2545043"/>
          </a:xfrm>
          <a:prstGeom prst="rect">
            <a:avLst/>
          </a:prstGeom>
        </p:spPr>
      </p:pic>
    </p:spTree>
    <p:extLst>
      <p:ext uri="{BB962C8B-B14F-4D97-AF65-F5344CB8AC3E}">
        <p14:creationId xmlns:p14="http://schemas.microsoft.com/office/powerpoint/2010/main" val="2584897988"/>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E711948-BC0E-41D5-3371-5C79AC0F9D33}"/>
              </a:ext>
            </a:extLst>
          </p:cNvPr>
          <p:cNvSpPr>
            <a:spLocks noGrp="1"/>
          </p:cNvSpPr>
          <p:nvPr>
            <p:ph type="title"/>
          </p:nvPr>
        </p:nvSpPr>
        <p:spPr>
          <a:xfrm>
            <a:off x="838200" y="136525"/>
            <a:ext cx="10515600" cy="1325563"/>
          </a:xfrm>
        </p:spPr>
        <p:txBody>
          <a:bodyPr/>
          <a:lstStyle/>
          <a:p>
            <a:r>
              <a:rPr lang="en-US" altLang="ja-JP" dirty="0">
                <a:latin typeface="Meiryo" panose="020B0604030504040204" pitchFamily="34" charset="-128"/>
                <a:ea typeface="Meiryo" panose="020B0604030504040204" pitchFamily="34" charset="-128"/>
              </a:rPr>
              <a:t>BNL</a:t>
            </a:r>
            <a:r>
              <a:rPr lang="ja-JP" altLang="en-US">
                <a:latin typeface="Meiryo" panose="020B0604030504040204" pitchFamily="34" charset="-128"/>
                <a:ea typeface="Meiryo" panose="020B0604030504040204" pitchFamily="34" charset="-128"/>
              </a:rPr>
              <a:t>の思惑</a:t>
            </a:r>
            <a:r>
              <a:rPr lang="en-US" altLang="ja-JP" dirty="0">
                <a:latin typeface="Meiryo" panose="020B0604030504040204" pitchFamily="34" charset="-128"/>
                <a:ea typeface="Meiryo" panose="020B0604030504040204" pitchFamily="34" charset="-128"/>
              </a:rPr>
              <a:t> ~EIC</a:t>
            </a:r>
            <a:r>
              <a:rPr lang="ja-JP" altLang="en-US">
                <a:latin typeface="Meiryo" panose="020B0604030504040204" pitchFamily="34" charset="-128"/>
                <a:ea typeface="Meiryo" panose="020B0604030504040204" pitchFamily="34" charset="-128"/>
              </a:rPr>
              <a:t>サイトセレクション</a:t>
            </a:r>
            <a:r>
              <a:rPr lang="en-US" altLang="ja-JP" dirty="0">
                <a:latin typeface="Meiryo" panose="020B0604030504040204" pitchFamily="34" charset="-128"/>
                <a:ea typeface="Meiryo" panose="020B0604030504040204" pitchFamily="34" charset="-128"/>
              </a:rPr>
              <a:t>~</a:t>
            </a:r>
            <a:endParaRPr kumimoji="1" lang="ja-JP" altLang="en-US">
              <a:latin typeface="Meiryo" panose="020B0604030504040204" pitchFamily="34" charset="-128"/>
              <a:ea typeface="Meiryo" panose="020B0604030504040204" pitchFamily="34" charset="-128"/>
            </a:endParaRPr>
          </a:p>
        </p:txBody>
      </p:sp>
      <p:sp>
        <p:nvSpPr>
          <p:cNvPr id="4" name="スライド番号プレースホルダー 3">
            <a:extLst>
              <a:ext uri="{FF2B5EF4-FFF2-40B4-BE49-F238E27FC236}">
                <a16:creationId xmlns:a16="http://schemas.microsoft.com/office/drawing/2014/main" id="{674EFA23-DC8D-2C2E-8ADA-D0320C753002}"/>
              </a:ext>
            </a:extLst>
          </p:cNvPr>
          <p:cNvSpPr>
            <a:spLocks noGrp="1"/>
          </p:cNvSpPr>
          <p:nvPr>
            <p:ph type="sldNum" sz="quarter" idx="12"/>
          </p:nvPr>
        </p:nvSpPr>
        <p:spPr/>
        <p:txBody>
          <a:bodyPr/>
          <a:lstStyle/>
          <a:p>
            <a:fld id="{6F879AC0-A27E-6341-93B8-C10FDC4A61EB}" type="slidenum">
              <a:rPr kumimoji="1" lang="ja-JP" altLang="en-US" smtClean="0"/>
              <a:t>25</a:t>
            </a:fld>
            <a:endParaRPr kumimoji="1" lang="ja-JP" altLang="en-US"/>
          </a:p>
        </p:txBody>
      </p:sp>
      <p:grpSp>
        <p:nvGrpSpPr>
          <p:cNvPr id="12" name="グループ化 11">
            <a:extLst>
              <a:ext uri="{FF2B5EF4-FFF2-40B4-BE49-F238E27FC236}">
                <a16:creationId xmlns:a16="http://schemas.microsoft.com/office/drawing/2014/main" id="{D4C99AD1-5B43-CFC8-6124-C28AD3DA037C}"/>
              </a:ext>
            </a:extLst>
          </p:cNvPr>
          <p:cNvGrpSpPr/>
          <p:nvPr/>
        </p:nvGrpSpPr>
        <p:grpSpPr>
          <a:xfrm>
            <a:off x="146926" y="1241370"/>
            <a:ext cx="5949074" cy="3796849"/>
            <a:chOff x="146926" y="1462087"/>
            <a:chExt cx="5949074" cy="3796849"/>
          </a:xfrm>
        </p:grpSpPr>
        <p:pic>
          <p:nvPicPr>
            <p:cNvPr id="10" name="図 9">
              <a:extLst>
                <a:ext uri="{FF2B5EF4-FFF2-40B4-BE49-F238E27FC236}">
                  <a16:creationId xmlns:a16="http://schemas.microsoft.com/office/drawing/2014/main" id="{6EB6CDE1-E43E-9645-B25F-7DBC58E1ADBE}"/>
                </a:ext>
              </a:extLst>
            </p:cNvPr>
            <p:cNvPicPr>
              <a:picLocks noChangeAspect="1"/>
            </p:cNvPicPr>
            <p:nvPr/>
          </p:nvPicPr>
          <p:blipFill>
            <a:blip r:embed="rId2"/>
            <a:stretch>
              <a:fillRect/>
            </a:stretch>
          </p:blipFill>
          <p:spPr>
            <a:xfrm rot="5400000">
              <a:off x="1223038" y="385975"/>
              <a:ext cx="3796849" cy="5949074"/>
            </a:xfrm>
            <a:prstGeom prst="rect">
              <a:avLst/>
            </a:prstGeom>
          </p:spPr>
        </p:pic>
        <p:sp>
          <p:nvSpPr>
            <p:cNvPr id="11" name="テキスト ボックス 10">
              <a:extLst>
                <a:ext uri="{FF2B5EF4-FFF2-40B4-BE49-F238E27FC236}">
                  <a16:creationId xmlns:a16="http://schemas.microsoft.com/office/drawing/2014/main" id="{AF0822A4-E797-B741-14DD-C5ACC6510F22}"/>
                </a:ext>
              </a:extLst>
            </p:cNvPr>
            <p:cNvSpPr txBox="1"/>
            <p:nvPr/>
          </p:nvSpPr>
          <p:spPr>
            <a:xfrm>
              <a:off x="2240451" y="4794633"/>
              <a:ext cx="1762021" cy="369332"/>
            </a:xfrm>
            <a:prstGeom prst="rect">
              <a:avLst/>
            </a:prstGeom>
            <a:noFill/>
          </p:spPr>
          <p:txBody>
            <a:bodyPr wrap="none" rtlCol="0">
              <a:spAutoFit/>
            </a:bodyPr>
            <a:lstStyle/>
            <a:p>
              <a:r>
                <a:rPr lang="en" altLang="ja-JP" sz="1800" dirty="0">
                  <a:effectLst/>
                  <a:latin typeface="Calibri" panose="020F0502020204030204" pitchFamily="34" charset="0"/>
                </a:rPr>
                <a:t>arXiv:1409.1633 </a:t>
              </a:r>
              <a:endParaRPr lang="en" altLang="ja-JP" dirty="0"/>
            </a:p>
          </p:txBody>
        </p:sp>
      </p:grpSp>
      <p:sp>
        <p:nvSpPr>
          <p:cNvPr id="18" name="テキスト ボックス 17">
            <a:extLst>
              <a:ext uri="{FF2B5EF4-FFF2-40B4-BE49-F238E27FC236}">
                <a16:creationId xmlns:a16="http://schemas.microsoft.com/office/drawing/2014/main" id="{436EC1A0-75E2-61F1-2E71-34A3BF910F4F}"/>
              </a:ext>
            </a:extLst>
          </p:cNvPr>
          <p:cNvSpPr txBox="1"/>
          <p:nvPr/>
        </p:nvSpPr>
        <p:spPr>
          <a:xfrm>
            <a:off x="3228999" y="6273225"/>
            <a:ext cx="5381601" cy="584775"/>
          </a:xfrm>
          <a:prstGeom prst="rect">
            <a:avLst/>
          </a:prstGeom>
          <a:noFill/>
        </p:spPr>
        <p:txBody>
          <a:bodyPr wrap="none" rtlCol="0">
            <a:spAutoFit/>
          </a:bodyPr>
          <a:lstStyle/>
          <a:p>
            <a:r>
              <a:rPr lang="ja-JP" altLang="en-US" sz="3200">
                <a:latin typeface="Meiryo" panose="020B0604030504040204" pitchFamily="34" charset="-128"/>
                <a:ea typeface="Meiryo" panose="020B0604030504040204" pitchFamily="34" charset="-128"/>
              </a:rPr>
              <a:t>是非</a:t>
            </a:r>
            <a:r>
              <a:rPr lang="en-US" altLang="ja-JP" sz="3200" dirty="0">
                <a:latin typeface="Meiryo" panose="020B0604030504040204" pitchFamily="34" charset="-128"/>
                <a:ea typeface="Meiryo" panose="020B0604030504040204" pitchFamily="34" charset="-128"/>
              </a:rPr>
              <a:t>EIC</a:t>
            </a:r>
            <a:r>
              <a:rPr lang="ja-JP" altLang="en-US" sz="3200">
                <a:latin typeface="Meiryo" panose="020B0604030504040204" pitchFamily="34" charset="-128"/>
                <a:ea typeface="Meiryo" panose="020B0604030504040204" pitchFamily="34" charset="-128"/>
              </a:rPr>
              <a:t>を</a:t>
            </a:r>
            <a:r>
              <a:rPr lang="en-US" altLang="ja-JP" sz="3200" dirty="0">
                <a:latin typeface="Meiryo" panose="020B0604030504040204" pitchFamily="34" charset="-128"/>
                <a:ea typeface="Meiryo" panose="020B0604030504040204" pitchFamily="34" charset="-128"/>
              </a:rPr>
              <a:t>BNL</a:t>
            </a:r>
            <a:r>
              <a:rPr lang="ja-JP" altLang="en-US" sz="3200">
                <a:latin typeface="Meiryo" panose="020B0604030504040204" pitchFamily="34" charset="-128"/>
                <a:ea typeface="Meiryo" panose="020B0604030504040204" pitchFamily="34" charset="-128"/>
              </a:rPr>
              <a:t>に誘致したい</a:t>
            </a:r>
            <a:endParaRPr lang="en-US" altLang="ja-JP" sz="3200" dirty="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3187AFBC-6D1C-618E-38D3-900A2C689FE4}"/>
              </a:ext>
            </a:extLst>
          </p:cNvPr>
          <p:cNvSpPr txBox="1"/>
          <p:nvPr/>
        </p:nvSpPr>
        <p:spPr>
          <a:xfrm>
            <a:off x="2157279" y="1947661"/>
            <a:ext cx="1571264" cy="369332"/>
          </a:xfrm>
          <a:prstGeom prst="rect">
            <a:avLst/>
          </a:prstGeom>
          <a:solidFill>
            <a:schemeClr val="bg1"/>
          </a:solidFill>
        </p:spPr>
        <p:txBody>
          <a:bodyPr wrap="none" rtlCol="0">
            <a:spAutoFit/>
          </a:bodyPr>
          <a:lstStyle/>
          <a:p>
            <a:r>
              <a:rPr kumimoji="1" lang="en-US" altLang="ja-JP" dirty="0" err="1">
                <a:latin typeface="Comic Sans MS" panose="030F0902030302020204" pitchFamily="66" charset="0"/>
              </a:rPr>
              <a:t>eRHIC@BNL</a:t>
            </a:r>
            <a:endParaRPr kumimoji="1" lang="ja-JP" altLang="en-US">
              <a:latin typeface="Comic Sans MS" panose="030F0902030302020204" pitchFamily="66" charset="0"/>
            </a:endParaRPr>
          </a:p>
        </p:txBody>
      </p:sp>
      <p:grpSp>
        <p:nvGrpSpPr>
          <p:cNvPr id="23" name="グループ化 22">
            <a:extLst>
              <a:ext uri="{FF2B5EF4-FFF2-40B4-BE49-F238E27FC236}">
                <a16:creationId xmlns:a16="http://schemas.microsoft.com/office/drawing/2014/main" id="{B65908D0-C20F-8BDE-9980-087618039478}"/>
              </a:ext>
            </a:extLst>
          </p:cNvPr>
          <p:cNvGrpSpPr/>
          <p:nvPr/>
        </p:nvGrpSpPr>
        <p:grpSpPr>
          <a:xfrm>
            <a:off x="5328613" y="2451221"/>
            <a:ext cx="6792575" cy="3598047"/>
            <a:chOff x="5399425" y="2451221"/>
            <a:chExt cx="6792575" cy="3598047"/>
          </a:xfrm>
        </p:grpSpPr>
        <p:pic>
          <p:nvPicPr>
            <p:cNvPr id="22" name="図 21">
              <a:extLst>
                <a:ext uri="{FF2B5EF4-FFF2-40B4-BE49-F238E27FC236}">
                  <a16:creationId xmlns:a16="http://schemas.microsoft.com/office/drawing/2014/main" id="{AAB95BE4-0DEC-29F1-EE09-FDC6D92D48C5}"/>
                </a:ext>
              </a:extLst>
            </p:cNvPr>
            <p:cNvPicPr>
              <a:picLocks noChangeAspect="1"/>
            </p:cNvPicPr>
            <p:nvPr/>
          </p:nvPicPr>
          <p:blipFill>
            <a:blip r:embed="rId3"/>
            <a:stretch>
              <a:fillRect/>
            </a:stretch>
          </p:blipFill>
          <p:spPr>
            <a:xfrm rot="5400000">
              <a:off x="6996689" y="853957"/>
              <a:ext cx="3598047" cy="6792575"/>
            </a:xfrm>
            <a:prstGeom prst="rect">
              <a:avLst/>
            </a:prstGeom>
          </p:spPr>
        </p:pic>
        <p:sp>
          <p:nvSpPr>
            <p:cNvPr id="8" name="テキスト ボックス 7">
              <a:extLst>
                <a:ext uri="{FF2B5EF4-FFF2-40B4-BE49-F238E27FC236}">
                  <a16:creationId xmlns:a16="http://schemas.microsoft.com/office/drawing/2014/main" id="{25E2DF8A-102D-D83F-EB0F-F5E8F1E77490}"/>
                </a:ext>
              </a:extLst>
            </p:cNvPr>
            <p:cNvSpPr txBox="1"/>
            <p:nvPr/>
          </p:nvSpPr>
          <p:spPr>
            <a:xfrm>
              <a:off x="8503968" y="5563533"/>
              <a:ext cx="1879041" cy="369332"/>
            </a:xfrm>
            <a:prstGeom prst="rect">
              <a:avLst/>
            </a:prstGeom>
            <a:noFill/>
          </p:spPr>
          <p:txBody>
            <a:bodyPr wrap="none" rtlCol="0">
              <a:spAutoFit/>
            </a:bodyPr>
            <a:lstStyle/>
            <a:p>
              <a:r>
                <a:rPr lang="en" altLang="ja-JP" sz="1800" dirty="0">
                  <a:effectLst/>
                  <a:latin typeface="Calibri" panose="020F0502020204030204" pitchFamily="34" charset="0"/>
                </a:rPr>
                <a:t>arXiv:1504.07961 </a:t>
              </a:r>
              <a:endParaRPr lang="en" altLang="ja-JP" dirty="0"/>
            </a:p>
          </p:txBody>
        </p:sp>
      </p:grpSp>
      <p:pic>
        <p:nvPicPr>
          <p:cNvPr id="16" name="図 15">
            <a:extLst>
              <a:ext uri="{FF2B5EF4-FFF2-40B4-BE49-F238E27FC236}">
                <a16:creationId xmlns:a16="http://schemas.microsoft.com/office/drawing/2014/main" id="{0F2C4D76-7C3C-59C2-E62C-9D83B17B6465}"/>
              </a:ext>
            </a:extLst>
          </p:cNvPr>
          <p:cNvPicPr>
            <a:picLocks noChangeAspect="1"/>
          </p:cNvPicPr>
          <p:nvPr/>
        </p:nvPicPr>
        <p:blipFill>
          <a:blip r:embed="rId4"/>
          <a:stretch>
            <a:fillRect/>
          </a:stretch>
        </p:blipFill>
        <p:spPr>
          <a:xfrm>
            <a:off x="3216054" y="2011648"/>
            <a:ext cx="4705849" cy="3954495"/>
          </a:xfrm>
          <a:prstGeom prst="rect">
            <a:avLst/>
          </a:prstGeom>
        </p:spPr>
      </p:pic>
      <p:sp>
        <p:nvSpPr>
          <p:cNvPr id="17" name="テキスト ボックス 16">
            <a:extLst>
              <a:ext uri="{FF2B5EF4-FFF2-40B4-BE49-F238E27FC236}">
                <a16:creationId xmlns:a16="http://schemas.microsoft.com/office/drawing/2014/main" id="{D411DA87-75A2-C7F7-FBD8-DCD0652A9563}"/>
              </a:ext>
            </a:extLst>
          </p:cNvPr>
          <p:cNvSpPr txBox="1"/>
          <p:nvPr/>
        </p:nvSpPr>
        <p:spPr>
          <a:xfrm>
            <a:off x="7921903" y="2689818"/>
            <a:ext cx="2710999" cy="369332"/>
          </a:xfrm>
          <a:prstGeom prst="rect">
            <a:avLst/>
          </a:prstGeom>
          <a:solidFill>
            <a:schemeClr val="bg1"/>
          </a:solidFill>
        </p:spPr>
        <p:txBody>
          <a:bodyPr wrap="none" rtlCol="0">
            <a:spAutoFit/>
          </a:bodyPr>
          <a:lstStyle/>
          <a:p>
            <a:r>
              <a:rPr kumimoji="1" lang="en-US" altLang="ja-JP" dirty="0" err="1">
                <a:latin typeface="Comic Sans MS" panose="030F0902030302020204" pitchFamily="66" charset="0"/>
              </a:rPr>
              <a:t>JLEIC@Jeffersion</a:t>
            </a:r>
            <a:r>
              <a:rPr kumimoji="1" lang="en-US" altLang="ja-JP" dirty="0">
                <a:latin typeface="Comic Sans MS" panose="030F0902030302020204" pitchFamily="66" charset="0"/>
              </a:rPr>
              <a:t> Lab</a:t>
            </a:r>
            <a:endParaRPr kumimoji="1" lang="ja-JP" altLang="en-US">
              <a:latin typeface="Comic Sans MS" panose="030F0902030302020204" pitchFamily="66" charset="0"/>
            </a:endParaRPr>
          </a:p>
        </p:txBody>
      </p:sp>
    </p:spTree>
    <p:extLst>
      <p:ext uri="{BB962C8B-B14F-4D97-AF65-F5344CB8AC3E}">
        <p14:creationId xmlns:p14="http://schemas.microsoft.com/office/powerpoint/2010/main" val="1796735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2D5565B-2F7E-4945-AC80-03961D77BC79}"/>
              </a:ext>
            </a:extLst>
          </p:cNvPr>
          <p:cNvSpPr>
            <a:spLocks noGrp="1"/>
          </p:cNvSpPr>
          <p:nvPr>
            <p:ph type="title"/>
          </p:nvPr>
        </p:nvSpPr>
        <p:spPr>
          <a:xfrm>
            <a:off x="269134" y="146345"/>
            <a:ext cx="10515600" cy="1009565"/>
          </a:xfrm>
        </p:spPr>
        <p:txBody>
          <a:bodyPr/>
          <a:lstStyle/>
          <a:p>
            <a:r>
              <a:rPr kumimoji="1" lang="en-US" altLang="ja-JP" dirty="0">
                <a:latin typeface="Meiryo" panose="020B0604030504040204" pitchFamily="34" charset="-128"/>
                <a:ea typeface="Meiryo" panose="020B0604030504040204" pitchFamily="34" charset="-128"/>
              </a:rPr>
              <a:t>Berndt Muller</a:t>
            </a:r>
            <a:r>
              <a:rPr kumimoji="1" lang="ja-JP" altLang="en-US">
                <a:latin typeface="Meiryo" panose="020B0604030504040204" pitchFamily="34" charset="-128"/>
                <a:ea typeface="Meiryo" panose="020B0604030504040204" pitchFamily="34" charset="-128"/>
              </a:rPr>
              <a:t>の</a:t>
            </a:r>
            <a:r>
              <a:rPr lang="ja-JP" altLang="en-US">
                <a:latin typeface="Meiryo" panose="020B0604030504040204" pitchFamily="34" charset="-128"/>
                <a:ea typeface="Meiryo" panose="020B0604030504040204" pitchFamily="34" charset="-128"/>
              </a:rPr>
              <a:t>描いた</a:t>
            </a:r>
            <a:r>
              <a:rPr kumimoji="1" lang="ja-JP" altLang="en-US">
                <a:latin typeface="Meiryo" panose="020B0604030504040204" pitchFamily="34" charset="-128"/>
                <a:ea typeface="Meiryo" panose="020B0604030504040204" pitchFamily="34" charset="-128"/>
              </a:rPr>
              <a:t>シナリオ</a:t>
            </a:r>
          </a:p>
        </p:txBody>
      </p:sp>
      <p:pic>
        <p:nvPicPr>
          <p:cNvPr id="5122" name="Picture 2" descr="Berndt Mueller Awarded 2021 Herman Feshbach Prize in Theoretical Nuclear  Physics | BNL Newsroom">
            <a:extLst>
              <a:ext uri="{FF2B5EF4-FFF2-40B4-BE49-F238E27FC236}">
                <a16:creationId xmlns:a16="http://schemas.microsoft.com/office/drawing/2014/main" id="{E4E060A2-206F-2E49-8DE6-077F44247434}"/>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32751" y="3084156"/>
            <a:ext cx="3778458" cy="2699791"/>
          </a:xfrm>
          <a:prstGeom prst="rect">
            <a:avLst/>
          </a:prstGeom>
          <a:noFill/>
          <a:extLst>
            <a:ext uri="{909E8E84-426E-40DD-AFC4-6F175D3DCCD1}">
              <a14:hiddenFill xmlns:a14="http://schemas.microsoft.com/office/drawing/2010/main">
                <a:solidFill>
                  <a:srgbClr val="FFFFFF"/>
                </a:solidFill>
              </a14:hiddenFill>
            </a:ext>
          </a:extLst>
        </p:spPr>
      </p:pic>
      <p:pic>
        <p:nvPicPr>
          <p:cNvPr id="12" name="コンテンツ プレースホルダー 11">
            <a:extLst>
              <a:ext uri="{FF2B5EF4-FFF2-40B4-BE49-F238E27FC236}">
                <a16:creationId xmlns:a16="http://schemas.microsoft.com/office/drawing/2014/main" id="{FFB12CA7-CEED-AF4E-943B-2E44C034F74A}"/>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356402" y="1284041"/>
            <a:ext cx="7675583" cy="5405611"/>
          </a:xfrm>
          <a:prstGeom prst="rect">
            <a:avLst/>
          </a:prstGeom>
          <a:ln>
            <a:solidFill>
              <a:schemeClr val="tx1"/>
            </a:solidFill>
          </a:ln>
          <a:effectLst>
            <a:outerShdw blurRad="50800" dist="38100" dir="2700000" algn="tl" rotWithShape="0">
              <a:prstClr val="black">
                <a:alpha val="40000"/>
              </a:prstClr>
            </a:outerShdw>
          </a:effectLst>
        </p:spPr>
      </p:pic>
      <p:sp>
        <p:nvSpPr>
          <p:cNvPr id="3" name="テキスト ボックス 2">
            <a:extLst>
              <a:ext uri="{FF2B5EF4-FFF2-40B4-BE49-F238E27FC236}">
                <a16:creationId xmlns:a16="http://schemas.microsoft.com/office/drawing/2014/main" id="{70E32C96-D04B-575C-DCAF-98761B1084C3}"/>
              </a:ext>
            </a:extLst>
          </p:cNvPr>
          <p:cNvSpPr txBox="1"/>
          <p:nvPr/>
        </p:nvSpPr>
        <p:spPr>
          <a:xfrm>
            <a:off x="8188881" y="5984400"/>
            <a:ext cx="3822328" cy="369332"/>
          </a:xfrm>
          <a:prstGeom prst="rect">
            <a:avLst/>
          </a:prstGeom>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kumimoji="1" lang="en-US" altLang="ja-JP" b="1" i="1" dirty="0">
                <a:latin typeface="Meiryo" panose="020B0604030504040204" pitchFamily="34" charset="-128"/>
                <a:ea typeface="Meiryo" panose="020B0604030504040204" pitchFamily="34" charset="-128"/>
              </a:rPr>
              <a:t>”</a:t>
            </a:r>
            <a:r>
              <a:rPr kumimoji="1" lang="en-US" altLang="ja-JP" b="1" i="1" dirty="0" err="1">
                <a:latin typeface="Meiryo" panose="020B0604030504040204" pitchFamily="34" charset="-128"/>
                <a:ea typeface="Meiryo" panose="020B0604030504040204" pitchFamily="34" charset="-128"/>
              </a:rPr>
              <a:t>sPHENIX</a:t>
            </a:r>
            <a:r>
              <a:rPr kumimoji="1" lang="ja-JP" altLang="en-US" b="1" i="1">
                <a:latin typeface="Meiryo" panose="020B0604030504040204" pitchFamily="34" charset="-128"/>
                <a:ea typeface="Meiryo" panose="020B0604030504040204" pitchFamily="34" charset="-128"/>
              </a:rPr>
              <a:t>は</a:t>
            </a:r>
            <a:r>
              <a:rPr kumimoji="1" lang="en-US" altLang="ja-JP" b="1" i="1" dirty="0">
                <a:latin typeface="Meiryo" panose="020B0604030504040204" pitchFamily="34" charset="-128"/>
                <a:ea typeface="Meiryo" panose="020B0604030504040204" pitchFamily="34" charset="-128"/>
              </a:rPr>
              <a:t>EIC</a:t>
            </a:r>
            <a:r>
              <a:rPr kumimoji="1" lang="ja-JP" altLang="en-US" b="1" i="1">
                <a:latin typeface="Meiryo" panose="020B0604030504040204" pitchFamily="34" charset="-128"/>
                <a:ea typeface="Meiryo" panose="020B0604030504040204" pitchFamily="34" charset="-128"/>
              </a:rPr>
              <a:t>の</a:t>
            </a:r>
            <a:r>
              <a:rPr kumimoji="1" lang="en-US" altLang="ja-JP" b="1" i="1" dirty="0">
                <a:latin typeface="Meiryo" panose="020B0604030504040204" pitchFamily="34" charset="-128"/>
                <a:ea typeface="Meiryo" panose="020B0604030504040204" pitchFamily="34" charset="-128"/>
              </a:rPr>
              <a:t>Day-1</a:t>
            </a:r>
            <a:r>
              <a:rPr kumimoji="1" lang="ja-JP" altLang="en-US" b="1" i="1">
                <a:latin typeface="Meiryo" panose="020B0604030504040204" pitchFamily="34" charset="-128"/>
                <a:ea typeface="Meiryo" panose="020B0604030504040204" pitchFamily="34" charset="-128"/>
              </a:rPr>
              <a:t>検出器“</a:t>
            </a:r>
          </a:p>
        </p:txBody>
      </p:sp>
      <p:sp>
        <p:nvSpPr>
          <p:cNvPr id="5" name="テキスト ボックス 4">
            <a:extLst>
              <a:ext uri="{FF2B5EF4-FFF2-40B4-BE49-F238E27FC236}">
                <a16:creationId xmlns:a16="http://schemas.microsoft.com/office/drawing/2014/main" id="{66B81329-889E-E7F5-9287-833A6B310A3A}"/>
              </a:ext>
            </a:extLst>
          </p:cNvPr>
          <p:cNvSpPr txBox="1"/>
          <p:nvPr/>
        </p:nvSpPr>
        <p:spPr>
          <a:xfrm>
            <a:off x="966951" y="850644"/>
            <a:ext cx="1806905"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a:t>
            </a:r>
            <a:r>
              <a:rPr kumimoji="1" lang="en-US" altLang="ja-JP" dirty="0">
                <a:latin typeface="Meiryo" panose="020B0604030504040204" pitchFamily="34" charset="-128"/>
                <a:ea typeface="Meiryo" panose="020B0604030504040204" pitchFamily="34" charset="-128"/>
              </a:rPr>
              <a:t>BNL</a:t>
            </a:r>
            <a:r>
              <a:rPr kumimoji="1" lang="ja-JP" altLang="en-US">
                <a:latin typeface="Meiryo" panose="020B0604030504040204" pitchFamily="34" charset="-128"/>
                <a:ea typeface="Meiryo" panose="020B0604030504040204" pitchFamily="34" charset="-128"/>
              </a:rPr>
              <a:t>副所長）</a:t>
            </a:r>
          </a:p>
        </p:txBody>
      </p:sp>
      <p:sp>
        <p:nvSpPr>
          <p:cNvPr id="6" name="テキスト ボックス 5">
            <a:extLst>
              <a:ext uri="{FF2B5EF4-FFF2-40B4-BE49-F238E27FC236}">
                <a16:creationId xmlns:a16="http://schemas.microsoft.com/office/drawing/2014/main" id="{DB5EBCB4-C8E7-91EB-FD45-2DB63685EF6F}"/>
              </a:ext>
            </a:extLst>
          </p:cNvPr>
          <p:cNvSpPr txBox="1"/>
          <p:nvPr/>
        </p:nvSpPr>
        <p:spPr>
          <a:xfrm>
            <a:off x="1183776" y="5351246"/>
            <a:ext cx="104547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b="1" dirty="0">
                <a:solidFill>
                  <a:srgbClr val="FF0000"/>
                </a:solidFill>
              </a:rPr>
              <a:t>1</a:t>
            </a:r>
            <a:r>
              <a:rPr kumimoji="1" lang="en-US" altLang="ja-JP" b="1" dirty="0">
                <a:solidFill>
                  <a:srgbClr val="FF0000"/>
                </a:solidFill>
              </a:rPr>
              <a:t>00</a:t>
            </a:r>
            <a:r>
              <a:rPr kumimoji="1" lang="ja-JP" altLang="en-US" b="1">
                <a:solidFill>
                  <a:srgbClr val="FF0000"/>
                </a:solidFill>
              </a:rPr>
              <a:t>億円</a:t>
            </a:r>
          </a:p>
        </p:txBody>
      </p:sp>
      <p:pic>
        <p:nvPicPr>
          <p:cNvPr id="7" name="図 6">
            <a:extLst>
              <a:ext uri="{FF2B5EF4-FFF2-40B4-BE49-F238E27FC236}">
                <a16:creationId xmlns:a16="http://schemas.microsoft.com/office/drawing/2014/main" id="{7D9F8FB5-52B5-C52E-E3D6-E9391EFE203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4750" y="3736796"/>
            <a:ext cx="2149105" cy="1614450"/>
          </a:xfrm>
          <a:prstGeom prst="rect">
            <a:avLst/>
          </a:prstGeom>
        </p:spPr>
      </p:pic>
    </p:spTree>
    <p:extLst>
      <p:ext uri="{BB962C8B-B14F-4D97-AF65-F5344CB8AC3E}">
        <p14:creationId xmlns:p14="http://schemas.microsoft.com/office/powerpoint/2010/main" val="14943525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p:cNvSpPr/>
          <p:nvPr/>
        </p:nvSpPr>
        <p:spPr bwMode="auto">
          <a:xfrm>
            <a:off x="1828800" y="751820"/>
            <a:ext cx="8534400" cy="5737880"/>
          </a:xfrm>
          <a:prstGeom prst="roundRect">
            <a:avLst>
              <a:gd name="adj" fmla="val 6673"/>
            </a:avLst>
          </a:prstGeom>
          <a:solidFill>
            <a:schemeClr val="accent6">
              <a:lumMod val="20000"/>
              <a:lumOff val="8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fontAlgn="base">
              <a:spcBef>
                <a:spcPct val="0"/>
              </a:spcBef>
              <a:spcAft>
                <a:spcPct val="0"/>
              </a:spcAft>
            </a:pPr>
            <a:endParaRPr kumimoji="0" lang="en-US" dirty="0">
              <a:latin typeface="Calibri" pitchFamily="34" charset="0"/>
            </a:endParaRPr>
          </a:p>
        </p:txBody>
      </p:sp>
      <p:sp>
        <p:nvSpPr>
          <p:cNvPr id="3" name="Slide Number Placeholder 2"/>
          <p:cNvSpPr>
            <a:spLocks noGrp="1"/>
          </p:cNvSpPr>
          <p:nvPr>
            <p:ph type="sldNum" sz="quarter" idx="12"/>
          </p:nvPr>
        </p:nvSpPr>
        <p:spPr/>
        <p:txBody>
          <a:bodyPr/>
          <a:lstStyle/>
          <a:p>
            <a:fld id="{87034D8C-3CB4-402A-BC46-2AB14C0FE90A}" type="slidenum">
              <a:rPr lang="en-US" smtClean="0">
                <a:solidFill>
                  <a:srgbClr val="616161"/>
                </a:solidFill>
              </a:rPr>
              <a:pPr/>
              <a:t>27</a:t>
            </a:fld>
            <a:endParaRPr lang="en-US">
              <a:solidFill>
                <a:srgbClr val="616161"/>
              </a:solidFill>
            </a:endParaRPr>
          </a:p>
        </p:txBody>
      </p:sp>
      <p:sp>
        <p:nvSpPr>
          <p:cNvPr id="4" name="TextBox 3"/>
          <p:cNvSpPr txBox="1"/>
          <p:nvPr/>
        </p:nvSpPr>
        <p:spPr>
          <a:xfrm>
            <a:off x="4264409" y="136268"/>
            <a:ext cx="3663182" cy="523220"/>
          </a:xfrm>
          <a:prstGeom prst="rect">
            <a:avLst/>
          </a:prstGeom>
          <a:noFill/>
        </p:spPr>
        <p:txBody>
          <a:bodyPr wrap="none" rtlCol="0">
            <a:spAutoFit/>
          </a:bodyPr>
          <a:lstStyle/>
          <a:p>
            <a:r>
              <a:rPr lang="en-US" sz="2800" dirty="0">
                <a:latin typeface="Meiryo" panose="020B0604030504040204" pitchFamily="34" charset="-128"/>
                <a:ea typeface="Meiryo" panose="020B0604030504040204" pitchFamily="34" charset="-128"/>
              </a:rPr>
              <a:t>EICの４つの検出器案</a:t>
            </a:r>
          </a:p>
        </p:txBody>
      </p:sp>
      <p:sp>
        <p:nvSpPr>
          <p:cNvPr id="7" name="TextBox 6"/>
          <p:cNvSpPr txBox="1"/>
          <p:nvPr/>
        </p:nvSpPr>
        <p:spPr>
          <a:xfrm>
            <a:off x="6801922" y="951899"/>
            <a:ext cx="3422732" cy="369332"/>
          </a:xfrm>
          <a:prstGeom prst="rect">
            <a:avLst/>
          </a:prstGeom>
          <a:noFill/>
        </p:spPr>
        <p:txBody>
          <a:bodyPr wrap="none" rtlCol="0">
            <a:spAutoFit/>
          </a:bodyPr>
          <a:lstStyle/>
          <a:p>
            <a:r>
              <a:rPr lang="en-US" b="1" dirty="0"/>
              <a:t>Jefferson lab  concept: JLEIC</a:t>
            </a:r>
          </a:p>
        </p:txBody>
      </p:sp>
      <p:sp>
        <p:nvSpPr>
          <p:cNvPr id="8" name="TextBox 7"/>
          <p:cNvSpPr txBox="1"/>
          <p:nvPr/>
        </p:nvSpPr>
        <p:spPr>
          <a:xfrm>
            <a:off x="2934790" y="3693963"/>
            <a:ext cx="1968809" cy="369332"/>
          </a:xfrm>
          <a:prstGeom prst="rect">
            <a:avLst/>
          </a:prstGeom>
          <a:noFill/>
        </p:spPr>
        <p:txBody>
          <a:bodyPr wrap="none" rtlCol="0">
            <a:spAutoFit/>
          </a:bodyPr>
          <a:lstStyle/>
          <a:p>
            <a:r>
              <a:rPr lang="en-US" b="1" dirty="0" err="1"/>
              <a:t>ePhenix</a:t>
            </a:r>
            <a:r>
              <a:rPr lang="en-US" b="1" dirty="0"/>
              <a:t>/</a:t>
            </a:r>
            <a:r>
              <a:rPr lang="en-US" b="1" dirty="0" err="1"/>
              <a:t>eSTAR</a:t>
            </a:r>
            <a:endParaRPr lang="en-US" b="1" dirty="0"/>
          </a:p>
        </p:txBody>
      </p:sp>
      <p:sp>
        <p:nvSpPr>
          <p:cNvPr id="9" name="TextBox 8"/>
          <p:cNvSpPr txBox="1"/>
          <p:nvPr/>
        </p:nvSpPr>
        <p:spPr>
          <a:xfrm>
            <a:off x="6698585" y="3766066"/>
            <a:ext cx="3259226" cy="369332"/>
          </a:xfrm>
          <a:prstGeom prst="rect">
            <a:avLst/>
          </a:prstGeom>
          <a:noFill/>
        </p:spPr>
        <p:txBody>
          <a:bodyPr wrap="none" rtlCol="0">
            <a:spAutoFit/>
          </a:bodyPr>
          <a:lstStyle/>
          <a:p>
            <a:r>
              <a:rPr lang="en-US" b="1" dirty="0"/>
              <a:t>Argonne concept: </a:t>
            </a:r>
            <a:r>
              <a:rPr lang="en-US" b="1" dirty="0" err="1"/>
              <a:t>TOPSiDE</a:t>
            </a:r>
            <a:endParaRPr lang="en-US" b="1" dirty="0"/>
          </a:p>
        </p:txBody>
      </p:sp>
      <p:sp>
        <p:nvSpPr>
          <p:cNvPr id="6" name="TextBox 5"/>
          <p:cNvSpPr txBox="1"/>
          <p:nvPr/>
        </p:nvSpPr>
        <p:spPr>
          <a:xfrm>
            <a:off x="2324328" y="926068"/>
            <a:ext cx="3390672" cy="369332"/>
          </a:xfrm>
          <a:prstGeom prst="rect">
            <a:avLst/>
          </a:prstGeom>
          <a:noFill/>
        </p:spPr>
        <p:txBody>
          <a:bodyPr wrap="none" rtlCol="0">
            <a:spAutoFit/>
          </a:bodyPr>
          <a:lstStyle/>
          <a:p>
            <a:r>
              <a:rPr lang="en-US" b="1" dirty="0"/>
              <a:t>Brookhaven concept: BEAST</a:t>
            </a:r>
          </a:p>
        </p:txBody>
      </p:sp>
      <p:pic>
        <p:nvPicPr>
          <p:cNvPr id="12" name="Picture 11" descr="beast.png"/>
          <p:cNvPicPr>
            <a:picLocks noChangeAspect="1"/>
          </p:cNvPicPr>
          <p:nvPr/>
        </p:nvPicPr>
        <p:blipFill rotWithShape="1">
          <a:blip r:embed="rId2" cstate="print">
            <a:extLst>
              <a:ext uri="{28A0092B-C50C-407E-A947-70E740481C1C}">
                <a14:useLocalDpi xmlns:a14="http://schemas.microsoft.com/office/drawing/2010/main" val="0"/>
              </a:ext>
            </a:extLst>
          </a:blip>
          <a:srcRect l="14999" t="9679" r="7001" b="3120"/>
          <a:stretch/>
        </p:blipFill>
        <p:spPr>
          <a:xfrm>
            <a:off x="2508580" y="1371601"/>
            <a:ext cx="2749221" cy="1920931"/>
          </a:xfrm>
          <a:prstGeom prst="rect">
            <a:avLst/>
          </a:prstGeom>
        </p:spPr>
      </p:pic>
      <p:cxnSp>
        <p:nvCxnSpPr>
          <p:cNvPr id="16" name="Straight Connector 15"/>
          <p:cNvCxnSpPr/>
          <p:nvPr/>
        </p:nvCxnSpPr>
        <p:spPr bwMode="auto">
          <a:xfrm>
            <a:off x="6096000" y="751820"/>
            <a:ext cx="0" cy="5783918"/>
          </a:xfrm>
          <a:prstGeom prst="line">
            <a:avLst/>
          </a:prstGeom>
          <a:noFill/>
          <a:ln w="98425" cap="flat" cmpd="sng" algn="ctr">
            <a:solidFill>
              <a:schemeClr val="bg1"/>
            </a:solidFill>
            <a:prstDash val="solid"/>
            <a:round/>
            <a:headEnd type="none" w="med" len="med"/>
            <a:tailEnd type="none" w="med" len="med"/>
          </a:ln>
          <a:effectLst/>
        </p:spPr>
      </p:cxnSp>
      <p:cxnSp>
        <p:nvCxnSpPr>
          <p:cNvPr id="18" name="Straight Connector 17"/>
          <p:cNvCxnSpPr/>
          <p:nvPr/>
        </p:nvCxnSpPr>
        <p:spPr bwMode="auto">
          <a:xfrm flipH="1">
            <a:off x="1828800" y="3581400"/>
            <a:ext cx="8534400" cy="0"/>
          </a:xfrm>
          <a:prstGeom prst="line">
            <a:avLst/>
          </a:prstGeom>
          <a:noFill/>
          <a:ln w="98425" cap="flat" cmpd="sng" algn="ctr">
            <a:solidFill>
              <a:schemeClr val="bg1"/>
            </a:solidFill>
            <a:prstDash val="solid"/>
            <a:round/>
            <a:headEnd type="none" w="med" len="med"/>
            <a:tailEnd type="none" w="med" len="med"/>
          </a:ln>
          <a:effectLst/>
        </p:spPr>
      </p:cxnSp>
      <p:pic>
        <p:nvPicPr>
          <p:cNvPr id="17" name="Picture 16"/>
          <p:cNvPicPr>
            <a:picLocks noChangeAspect="1"/>
          </p:cNvPicPr>
          <p:nvPr/>
        </p:nvPicPr>
        <p:blipFill>
          <a:blip r:embed="rId3"/>
          <a:stretch>
            <a:fillRect/>
          </a:stretch>
        </p:blipFill>
        <p:spPr>
          <a:xfrm>
            <a:off x="6569494" y="4260827"/>
            <a:ext cx="3449796" cy="1817710"/>
          </a:xfrm>
          <a:prstGeom prst="rect">
            <a:avLst/>
          </a:prstGeom>
        </p:spPr>
      </p:pic>
      <p:pic>
        <p:nvPicPr>
          <p:cNvPr id="10" name="Picture 9"/>
          <p:cNvPicPr>
            <a:picLocks noChangeAspect="1"/>
          </p:cNvPicPr>
          <p:nvPr/>
        </p:nvPicPr>
        <p:blipFill>
          <a:blip r:embed="rId4"/>
          <a:stretch>
            <a:fillRect/>
          </a:stretch>
        </p:blipFill>
        <p:spPr>
          <a:xfrm>
            <a:off x="6930988" y="1371601"/>
            <a:ext cx="2746412" cy="1920931"/>
          </a:xfrm>
          <a:prstGeom prst="rect">
            <a:avLst/>
          </a:prstGeom>
        </p:spPr>
      </p:pic>
      <p:pic>
        <p:nvPicPr>
          <p:cNvPr id="5" name="図 4">
            <a:extLst>
              <a:ext uri="{FF2B5EF4-FFF2-40B4-BE49-F238E27FC236}">
                <a16:creationId xmlns:a16="http://schemas.microsoft.com/office/drawing/2014/main" id="{F06372D6-8684-F142-B892-447A37DFF716}"/>
              </a:ext>
            </a:extLst>
          </p:cNvPr>
          <p:cNvPicPr>
            <a:picLocks noChangeAspect="1"/>
          </p:cNvPicPr>
          <p:nvPr/>
        </p:nvPicPr>
        <p:blipFill>
          <a:blip r:embed="rId5"/>
          <a:stretch>
            <a:fillRect/>
          </a:stretch>
        </p:blipFill>
        <p:spPr>
          <a:xfrm>
            <a:off x="2324328" y="4063295"/>
            <a:ext cx="3187700" cy="2336800"/>
          </a:xfrm>
          <a:prstGeom prst="rect">
            <a:avLst/>
          </a:prstGeom>
        </p:spPr>
      </p:pic>
      <p:sp>
        <p:nvSpPr>
          <p:cNvPr id="2" name="テキスト ボックス 1">
            <a:extLst>
              <a:ext uri="{FF2B5EF4-FFF2-40B4-BE49-F238E27FC236}">
                <a16:creationId xmlns:a16="http://schemas.microsoft.com/office/drawing/2014/main" id="{5B6B4C4F-CB7A-B8CC-176D-42E52A9110E0}"/>
              </a:ext>
            </a:extLst>
          </p:cNvPr>
          <p:cNvSpPr txBox="1"/>
          <p:nvPr/>
        </p:nvSpPr>
        <p:spPr>
          <a:xfrm>
            <a:off x="1171115" y="2008900"/>
            <a:ext cx="1045479" cy="646331"/>
          </a:xfrm>
          <a:prstGeom prst="rect">
            <a:avLst/>
          </a:prstGeom>
          <a:noFill/>
        </p:spPr>
        <p:txBody>
          <a:bodyPr wrap="none" rtlCol="0">
            <a:spAutoFit/>
          </a:bodyPr>
          <a:lstStyle/>
          <a:p>
            <a:r>
              <a:rPr kumimoji="1" lang="en-US" altLang="ja-JP" sz="3600" dirty="0">
                <a:latin typeface="Meiryo" panose="020B0604030504040204" pitchFamily="34" charset="-128"/>
                <a:ea typeface="Meiryo" panose="020B0604030504040204" pitchFamily="34" charset="-128"/>
              </a:rPr>
              <a:t>$$$</a:t>
            </a:r>
            <a:endParaRPr kumimoji="1" lang="ja-JP" altLang="en-US" sz="3600">
              <a:latin typeface="Meiryo" panose="020B0604030504040204" pitchFamily="34" charset="-128"/>
              <a:ea typeface="Meiryo" panose="020B0604030504040204" pitchFamily="34" charset="-128"/>
            </a:endParaRPr>
          </a:p>
        </p:txBody>
      </p:sp>
      <p:sp>
        <p:nvSpPr>
          <p:cNvPr id="11" name="テキスト ボックス 10">
            <a:extLst>
              <a:ext uri="{FF2B5EF4-FFF2-40B4-BE49-F238E27FC236}">
                <a16:creationId xmlns:a16="http://schemas.microsoft.com/office/drawing/2014/main" id="{09AFEDCC-151C-5E6E-CED6-DB551667C4A2}"/>
              </a:ext>
            </a:extLst>
          </p:cNvPr>
          <p:cNvSpPr txBox="1"/>
          <p:nvPr/>
        </p:nvSpPr>
        <p:spPr>
          <a:xfrm>
            <a:off x="10080831" y="1870760"/>
            <a:ext cx="1045479" cy="646331"/>
          </a:xfrm>
          <a:prstGeom prst="rect">
            <a:avLst/>
          </a:prstGeom>
          <a:noFill/>
        </p:spPr>
        <p:txBody>
          <a:bodyPr wrap="none" rtlCol="0">
            <a:spAutoFit/>
          </a:bodyPr>
          <a:lstStyle/>
          <a:p>
            <a:r>
              <a:rPr kumimoji="1" lang="en-US" altLang="ja-JP" sz="3600" dirty="0">
                <a:latin typeface="Meiryo" panose="020B0604030504040204" pitchFamily="34" charset="-128"/>
                <a:ea typeface="Meiryo" panose="020B0604030504040204" pitchFamily="34" charset="-128"/>
              </a:rPr>
              <a:t>$$$</a:t>
            </a:r>
            <a:endParaRPr kumimoji="1" lang="ja-JP" altLang="en-US" sz="3600">
              <a:latin typeface="Meiryo" panose="020B0604030504040204" pitchFamily="34" charset="-128"/>
              <a:ea typeface="Meiryo" panose="020B0604030504040204" pitchFamily="34" charset="-128"/>
            </a:endParaRPr>
          </a:p>
        </p:txBody>
      </p:sp>
      <p:sp>
        <p:nvSpPr>
          <p:cNvPr id="13" name="テキスト ボックス 12">
            <a:extLst>
              <a:ext uri="{FF2B5EF4-FFF2-40B4-BE49-F238E27FC236}">
                <a16:creationId xmlns:a16="http://schemas.microsoft.com/office/drawing/2014/main" id="{A04A5F73-7A01-15AC-23DA-E7B47E8DF389}"/>
              </a:ext>
            </a:extLst>
          </p:cNvPr>
          <p:cNvSpPr txBox="1"/>
          <p:nvPr/>
        </p:nvSpPr>
        <p:spPr>
          <a:xfrm>
            <a:off x="10141753" y="4712385"/>
            <a:ext cx="1045479" cy="646331"/>
          </a:xfrm>
          <a:prstGeom prst="rect">
            <a:avLst/>
          </a:prstGeom>
          <a:noFill/>
        </p:spPr>
        <p:txBody>
          <a:bodyPr wrap="none" rtlCol="0">
            <a:spAutoFit/>
          </a:bodyPr>
          <a:lstStyle/>
          <a:p>
            <a:r>
              <a:rPr kumimoji="1" lang="en-US" altLang="ja-JP" sz="3600" dirty="0">
                <a:latin typeface="Meiryo" panose="020B0604030504040204" pitchFamily="34" charset="-128"/>
                <a:ea typeface="Meiryo" panose="020B0604030504040204" pitchFamily="34" charset="-128"/>
              </a:rPr>
              <a:t>$$$</a:t>
            </a:r>
            <a:endParaRPr kumimoji="1" lang="ja-JP" altLang="en-US" sz="3600">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61D83292-A8E9-D583-EF10-C2683B3359C2}"/>
              </a:ext>
            </a:extLst>
          </p:cNvPr>
          <p:cNvSpPr txBox="1"/>
          <p:nvPr/>
        </p:nvSpPr>
        <p:spPr>
          <a:xfrm>
            <a:off x="1324936" y="4846516"/>
            <a:ext cx="646331" cy="646331"/>
          </a:xfrm>
          <a:prstGeom prst="rect">
            <a:avLst/>
          </a:prstGeom>
          <a:noFill/>
        </p:spPr>
        <p:txBody>
          <a:bodyPr wrap="none" rtlCol="0">
            <a:spAutoFit/>
          </a:bodyPr>
          <a:lstStyle/>
          <a:p>
            <a:r>
              <a:rPr kumimoji="1" lang="en-US" altLang="ja-JP" sz="3600" dirty="0">
                <a:solidFill>
                  <a:srgbClr val="FF0000"/>
                </a:solidFill>
                <a:latin typeface="Meiryo" panose="020B0604030504040204" pitchFamily="34" charset="-128"/>
                <a:ea typeface="Meiryo" panose="020B0604030504040204" pitchFamily="34" charset="-128"/>
              </a:rPr>
              <a:t>$!</a:t>
            </a:r>
            <a:endParaRPr kumimoji="1" lang="ja-JP" altLang="en-US" sz="3600">
              <a:solidFill>
                <a:srgbClr val="FF0000"/>
              </a:solidFill>
              <a:latin typeface="Meiryo" panose="020B0604030504040204" pitchFamily="34" charset="-128"/>
              <a:ea typeface="Meiryo" panose="020B0604030504040204" pitchFamily="34" charset="-128"/>
            </a:endParaRPr>
          </a:p>
        </p:txBody>
      </p:sp>
      <p:sp>
        <p:nvSpPr>
          <p:cNvPr id="20" name="テキスト ボックス 19">
            <a:extLst>
              <a:ext uri="{FF2B5EF4-FFF2-40B4-BE49-F238E27FC236}">
                <a16:creationId xmlns:a16="http://schemas.microsoft.com/office/drawing/2014/main" id="{B5DADF83-6CE9-74A9-2AC5-993467CF5033}"/>
              </a:ext>
            </a:extLst>
          </p:cNvPr>
          <p:cNvSpPr txBox="1"/>
          <p:nvPr/>
        </p:nvSpPr>
        <p:spPr>
          <a:xfrm>
            <a:off x="2784645" y="6468912"/>
            <a:ext cx="6622710" cy="369332"/>
          </a:xfrm>
          <a:prstGeom prst="rect">
            <a:avLst/>
          </a:prstGeom>
          <a:noFill/>
        </p:spPr>
        <p:txBody>
          <a:bodyPr wrap="none" rtlCol="0">
            <a:spAutoFit/>
          </a:bodyPr>
          <a:lstStyle/>
          <a:p>
            <a:r>
              <a:rPr kumimoji="1" lang="en-US" altLang="ja-JP" dirty="0" err="1">
                <a:latin typeface="Meiryo" panose="020B0604030504040204" pitchFamily="34" charset="-128"/>
                <a:ea typeface="Meiryo" panose="020B0604030504040204" pitchFamily="34" charset="-128"/>
              </a:rPr>
              <a:t>sPHENIX</a:t>
            </a:r>
            <a:r>
              <a:rPr kumimoji="1" lang="ja-JP" altLang="en-US">
                <a:latin typeface="Meiryo" panose="020B0604030504040204" pitchFamily="34" charset="-128"/>
                <a:ea typeface="Meiryo" panose="020B0604030504040204" pitchFamily="34" charset="-128"/>
              </a:rPr>
              <a:t>の再利用により、</a:t>
            </a:r>
            <a:r>
              <a:rPr kumimoji="1" lang="en-US" altLang="ja-JP" dirty="0">
                <a:latin typeface="Meiryo" panose="020B0604030504040204" pitchFamily="34" charset="-128"/>
                <a:ea typeface="Meiryo" panose="020B0604030504040204" pitchFamily="34" charset="-128"/>
              </a:rPr>
              <a:t>EIC</a:t>
            </a:r>
            <a:r>
              <a:rPr kumimoji="1" lang="ja-JP" altLang="en-US">
                <a:latin typeface="Meiryo" panose="020B0604030504040204" pitchFamily="34" charset="-128"/>
                <a:ea typeface="Meiryo" panose="020B0604030504040204" pitchFamily="34" charset="-128"/>
              </a:rPr>
              <a:t>の</a:t>
            </a:r>
            <a:r>
              <a:rPr kumimoji="1" lang="en-US" altLang="ja-JP" dirty="0">
                <a:latin typeface="Meiryo" panose="020B0604030504040204" pitchFamily="34" charset="-128"/>
                <a:ea typeface="Meiryo" panose="020B0604030504040204" pitchFamily="34" charset="-128"/>
              </a:rPr>
              <a:t>Day-1</a:t>
            </a:r>
            <a:r>
              <a:rPr kumimoji="1" lang="ja-JP" altLang="en-US">
                <a:latin typeface="Meiryo" panose="020B0604030504040204" pitchFamily="34" charset="-128"/>
                <a:ea typeface="Meiryo" panose="020B0604030504040204" pitchFamily="34" charset="-128"/>
              </a:rPr>
              <a:t>検出器が格安で作れる</a:t>
            </a:r>
          </a:p>
        </p:txBody>
      </p:sp>
    </p:spTree>
    <p:extLst>
      <p:ext uri="{BB962C8B-B14F-4D97-AF65-F5344CB8AC3E}">
        <p14:creationId xmlns:p14="http://schemas.microsoft.com/office/powerpoint/2010/main" val="9038196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27BDFED6-6E33-4606-AFE2-886ADB1C01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2" descr="イメージ 1">
            <a:extLst>
              <a:ext uri="{FF2B5EF4-FFF2-40B4-BE49-F238E27FC236}">
                <a16:creationId xmlns:a16="http://schemas.microsoft.com/office/drawing/2014/main" id="{E63FA57F-E970-587F-CDE1-4AB3420F2F9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8836" r="-1" b="15755"/>
          <a:stretch/>
        </p:blipFill>
        <p:spPr bwMode="auto">
          <a:xfrm>
            <a:off x="4547938" y="3681409"/>
            <a:ext cx="7644062" cy="3176595"/>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4" descr="20-ton magnet heads to New York | symmetry magazine">
            <a:extLst>
              <a:ext uri="{FF2B5EF4-FFF2-40B4-BE49-F238E27FC236}">
                <a16:creationId xmlns:a16="http://schemas.microsoft.com/office/drawing/2014/main" id="{AE24D998-7982-9A2E-42BD-9392B492FE92}"/>
              </a:ext>
            </a:extLst>
          </p:cNvPr>
          <p:cNvPicPr>
            <a:picLocks noGrp="1" noChangeAspect="1" noChangeArrowheads="1"/>
          </p:cNvPicPr>
          <p:nvPr>
            <p:ph sz="half" idx="2"/>
          </p:nvPr>
        </p:nvPicPr>
        <p:blipFill rotWithShape="1">
          <a:blip r:embed="rId3" cstate="email">
            <a:alphaModFix/>
            <a:extLst>
              <a:ext uri="{28A0092B-C50C-407E-A947-70E740481C1C}">
                <a14:useLocalDpi xmlns:a14="http://schemas.microsoft.com/office/drawing/2010/main"/>
              </a:ext>
            </a:extLst>
          </a:blip>
          <a:srcRect t="27292"/>
          <a:stretch/>
        </p:blipFill>
        <p:spPr bwMode="auto">
          <a:xfrm>
            <a:off x="4547937" y="-5"/>
            <a:ext cx="7644062" cy="3681406"/>
          </a:xfrm>
          <a:prstGeom prst="rect">
            <a:avLst/>
          </a:prstGeom>
          <a:noFill/>
          <a:extLst>
            <a:ext uri="{909E8E84-426E-40DD-AFC4-6F175D3DCCD1}">
              <a14:hiddenFill xmlns:a14="http://schemas.microsoft.com/office/drawing/2010/main">
                <a:solidFill>
                  <a:srgbClr val="FFFFFF"/>
                </a:solidFill>
              </a14:hiddenFill>
            </a:ext>
          </a:extLst>
        </p:spPr>
      </p:pic>
      <p:sp>
        <p:nvSpPr>
          <p:cNvPr id="10" name="タイトル 9">
            <a:extLst>
              <a:ext uri="{FF2B5EF4-FFF2-40B4-BE49-F238E27FC236}">
                <a16:creationId xmlns:a16="http://schemas.microsoft.com/office/drawing/2014/main" id="{88124691-9DE9-BB7E-6326-BA7A352EAEFD}"/>
              </a:ext>
            </a:extLst>
          </p:cNvPr>
          <p:cNvSpPr>
            <a:spLocks noGrp="1"/>
          </p:cNvSpPr>
          <p:nvPr>
            <p:ph type="title"/>
          </p:nvPr>
        </p:nvSpPr>
        <p:spPr>
          <a:xfrm>
            <a:off x="838200" y="1115219"/>
            <a:ext cx="5395912" cy="2387600"/>
          </a:xfrm>
        </p:spPr>
        <p:txBody>
          <a:bodyPr vert="horz" lIns="91440" tIns="45720" rIns="91440" bIns="45720" rtlCol="0" anchor="b">
            <a:normAutofit/>
          </a:bodyPr>
          <a:lstStyle/>
          <a:p>
            <a:r>
              <a:rPr lang="en-US" altLang="ja-JP" sz="5000" kern="1200" dirty="0" err="1">
                <a:solidFill>
                  <a:schemeClr val="bg1"/>
                </a:solidFill>
                <a:latin typeface="Meiryo" panose="020B0604030504040204" pitchFamily="34" charset="-128"/>
                <a:ea typeface="Meiryo" panose="020B0604030504040204" pitchFamily="34" charset="-128"/>
              </a:rPr>
              <a:t>sPHENIX</a:t>
            </a:r>
            <a:r>
              <a:rPr lang="ja-JP" altLang="en-US" sz="5000" b="1" kern="1200">
                <a:solidFill>
                  <a:schemeClr val="bg1"/>
                </a:solidFill>
                <a:latin typeface="Meiryo" panose="020B0604030504040204" pitchFamily="34" charset="-128"/>
                <a:ea typeface="Meiryo" panose="020B0604030504040204" pitchFamily="34" charset="-128"/>
              </a:rPr>
              <a:t>実現へ</a:t>
            </a:r>
            <a:endParaRPr lang="en-US" altLang="ja-JP" sz="5000" b="1" kern="1200" dirty="0">
              <a:solidFill>
                <a:schemeClr val="bg1"/>
              </a:solidFill>
              <a:latin typeface="Meiryo" panose="020B0604030504040204" pitchFamily="34" charset="-128"/>
              <a:ea typeface="Meiryo" panose="020B0604030504040204" pitchFamily="34" charset="-128"/>
            </a:endParaRPr>
          </a:p>
        </p:txBody>
      </p:sp>
      <p:sp>
        <p:nvSpPr>
          <p:cNvPr id="16" name="Content Placeholder 15">
            <a:extLst>
              <a:ext uri="{FF2B5EF4-FFF2-40B4-BE49-F238E27FC236}">
                <a16:creationId xmlns:a16="http://schemas.microsoft.com/office/drawing/2014/main" id="{C328CA60-717A-F106-DC6B-AF7B347E60E1}"/>
              </a:ext>
            </a:extLst>
          </p:cNvPr>
          <p:cNvSpPr>
            <a:spLocks noGrp="1"/>
          </p:cNvSpPr>
          <p:nvPr>
            <p:ph sz="half" idx="1"/>
          </p:nvPr>
        </p:nvSpPr>
        <p:spPr>
          <a:xfrm>
            <a:off x="838200" y="3902075"/>
            <a:ext cx="5395912" cy="1655762"/>
          </a:xfrm>
        </p:spPr>
        <p:txBody>
          <a:bodyPr vert="horz" lIns="91440" tIns="45720" rIns="91440" bIns="45720" rtlCol="0">
            <a:normAutofit/>
          </a:bodyPr>
          <a:lstStyle/>
          <a:p>
            <a:pPr marL="0" indent="0">
              <a:buNone/>
            </a:pPr>
            <a:r>
              <a:rPr lang="en-US" sz="2000" kern="1200">
                <a:solidFill>
                  <a:schemeClr val="bg1"/>
                </a:solidFill>
                <a:latin typeface="Meiryo" panose="020B0604030504040204" pitchFamily="34" charset="-128"/>
                <a:ea typeface="Meiryo" panose="020B0604030504040204" pitchFamily="34" charset="-128"/>
              </a:rPr>
              <a:t>潮目が変わったのはSLACから1.5TのBaBar実験電磁石を無償で譲り受けたこと</a:t>
            </a:r>
            <a:endParaRPr lang="en-US" altLang="ja-JP" sz="2000" kern="1200">
              <a:solidFill>
                <a:schemeClr val="bg1"/>
              </a:solidFill>
              <a:latin typeface="Meiryo" panose="020B0604030504040204" pitchFamily="34" charset="-128"/>
              <a:ea typeface="Meiryo" panose="020B0604030504040204" pitchFamily="34" charset="-128"/>
            </a:endParaRPr>
          </a:p>
        </p:txBody>
      </p:sp>
      <p:cxnSp>
        <p:nvCxnSpPr>
          <p:cNvPr id="32" name="Straight Connector 31">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3681408"/>
            <a:ext cx="113537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スライド番号プレースホルダー 3">
            <a:extLst>
              <a:ext uri="{FF2B5EF4-FFF2-40B4-BE49-F238E27FC236}">
                <a16:creationId xmlns:a16="http://schemas.microsoft.com/office/drawing/2014/main" id="{50A81632-2A49-A4E0-4CB6-B5808D2D249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6F879AC0-A27E-6341-93B8-C10FDC4A61EB}" type="slidenum">
              <a:rPr kumimoji="1" lang="en-US" altLang="ja-JP">
                <a:solidFill>
                  <a:srgbClr val="FFFFFF"/>
                </a:solidFill>
              </a:rPr>
              <a:pPr>
                <a:spcAft>
                  <a:spcPts val="600"/>
                </a:spcAft>
              </a:pPr>
              <a:t>28</a:t>
            </a:fld>
            <a:endParaRPr kumimoji="1" lang="en-US" altLang="ja-JP">
              <a:solidFill>
                <a:srgbClr val="FFFFFF"/>
              </a:solidFill>
            </a:endParaRPr>
          </a:p>
        </p:txBody>
      </p:sp>
      <p:sp>
        <p:nvSpPr>
          <p:cNvPr id="13" name="テキスト ボックス 12">
            <a:extLst>
              <a:ext uri="{FF2B5EF4-FFF2-40B4-BE49-F238E27FC236}">
                <a16:creationId xmlns:a16="http://schemas.microsoft.com/office/drawing/2014/main" id="{34F6803F-7863-95A9-E935-2676A032EBB8}"/>
              </a:ext>
            </a:extLst>
          </p:cNvPr>
          <p:cNvSpPr txBox="1"/>
          <p:nvPr/>
        </p:nvSpPr>
        <p:spPr>
          <a:xfrm>
            <a:off x="7072312" y="1471366"/>
            <a:ext cx="1552028" cy="369332"/>
          </a:xfrm>
          <a:prstGeom prst="rect">
            <a:avLst/>
          </a:prstGeom>
          <a:noFill/>
        </p:spPr>
        <p:txBody>
          <a:bodyPr wrap="none" rtlCol="0">
            <a:spAutoFit/>
          </a:bodyPr>
          <a:lstStyle/>
          <a:p>
            <a:r>
              <a:rPr kumimoji="1" lang="en-US" altLang="ja-JP" dirty="0" err="1">
                <a:latin typeface="Meiryo" panose="020B0604030504040204" pitchFamily="34" charset="-128"/>
                <a:ea typeface="Meiryo" panose="020B0604030504040204" pitchFamily="34" charset="-128"/>
              </a:rPr>
              <a:t>BaBar</a:t>
            </a:r>
            <a:r>
              <a:rPr kumimoji="1" lang="ja-JP" altLang="en-US">
                <a:latin typeface="Meiryo" panose="020B0604030504040204" pitchFamily="34" charset="-128"/>
                <a:ea typeface="Meiryo" panose="020B0604030504040204" pitchFamily="34" charset="-128"/>
              </a:rPr>
              <a:t>電磁石</a:t>
            </a:r>
          </a:p>
        </p:txBody>
      </p:sp>
    </p:spTree>
    <p:extLst>
      <p:ext uri="{BB962C8B-B14F-4D97-AF65-F5344CB8AC3E}">
        <p14:creationId xmlns:p14="http://schemas.microsoft.com/office/powerpoint/2010/main" val="28539802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17A0B0B-265F-C281-C534-F8FBB337B8C2}"/>
              </a:ext>
            </a:extLst>
          </p:cNvPr>
          <p:cNvSpPr>
            <a:spLocks noGrp="1"/>
          </p:cNvSpPr>
          <p:nvPr>
            <p:ph type="title"/>
          </p:nvPr>
        </p:nvSpPr>
        <p:spPr>
          <a:xfrm>
            <a:off x="838200" y="144298"/>
            <a:ext cx="10515600" cy="1325563"/>
          </a:xfrm>
        </p:spPr>
        <p:txBody>
          <a:bodyPr/>
          <a:lstStyle/>
          <a:p>
            <a:r>
              <a:rPr kumimoji="1" lang="en-US" altLang="ja-JP" dirty="0" err="1">
                <a:latin typeface="Meiryo" panose="020B0604030504040204" pitchFamily="34" charset="-128"/>
                <a:ea typeface="Meiryo" panose="020B0604030504040204" pitchFamily="34" charset="-128"/>
              </a:rPr>
              <a:t>sPHENIX</a:t>
            </a:r>
            <a:r>
              <a:rPr lang="ja-JP" altLang="en-US">
                <a:latin typeface="Meiryo" panose="020B0604030504040204" pitchFamily="34" charset="-128"/>
                <a:ea typeface="Meiryo" panose="020B0604030504040204" pitchFamily="34" charset="-128"/>
              </a:rPr>
              <a:t>ロードマップ</a:t>
            </a:r>
            <a:endParaRPr kumimoji="1" lang="ja-JP" altLang="en-US">
              <a:latin typeface="Meiryo" panose="020B0604030504040204" pitchFamily="34" charset="-128"/>
              <a:ea typeface="Meiryo" panose="020B0604030504040204" pitchFamily="34" charset="-128"/>
            </a:endParaRPr>
          </a:p>
        </p:txBody>
      </p:sp>
      <p:pic>
        <p:nvPicPr>
          <p:cNvPr id="7" name="コンテンツ プレースホルダー 6">
            <a:extLst>
              <a:ext uri="{FF2B5EF4-FFF2-40B4-BE49-F238E27FC236}">
                <a16:creationId xmlns:a16="http://schemas.microsoft.com/office/drawing/2014/main" id="{0DE79FB2-3536-F294-B7F0-DD1F5F9DE804}"/>
              </a:ext>
            </a:extLst>
          </p:cNvPr>
          <p:cNvPicPr>
            <a:picLocks noGrp="1" noChangeAspect="1"/>
          </p:cNvPicPr>
          <p:nvPr>
            <p:ph sz="half" idx="2"/>
          </p:nvPr>
        </p:nvPicPr>
        <p:blipFill>
          <a:blip r:embed="rId2"/>
          <a:stretch>
            <a:fillRect/>
          </a:stretch>
        </p:blipFill>
        <p:spPr>
          <a:xfrm>
            <a:off x="5789407" y="1439474"/>
            <a:ext cx="4685865" cy="5431554"/>
          </a:xfrm>
          <a:prstGeom prst="rect">
            <a:avLst/>
          </a:prstGeom>
        </p:spPr>
      </p:pic>
      <p:sp>
        <p:nvSpPr>
          <p:cNvPr id="5" name="スライド番号プレースホルダー 4">
            <a:extLst>
              <a:ext uri="{FF2B5EF4-FFF2-40B4-BE49-F238E27FC236}">
                <a16:creationId xmlns:a16="http://schemas.microsoft.com/office/drawing/2014/main" id="{1C19EC87-D840-A0ED-6196-694547D90FA1}"/>
              </a:ext>
            </a:extLst>
          </p:cNvPr>
          <p:cNvSpPr>
            <a:spLocks noGrp="1"/>
          </p:cNvSpPr>
          <p:nvPr>
            <p:ph type="sldNum" sz="quarter" idx="12"/>
          </p:nvPr>
        </p:nvSpPr>
        <p:spPr/>
        <p:txBody>
          <a:bodyPr/>
          <a:lstStyle/>
          <a:p>
            <a:fld id="{6F879AC0-A27E-6341-93B8-C10FDC4A61EB}" type="slidenum">
              <a:rPr kumimoji="1" lang="ja-JP" altLang="en-US" smtClean="0"/>
              <a:t>29</a:t>
            </a:fld>
            <a:endParaRPr kumimoji="1" lang="ja-JP" altLang="en-US"/>
          </a:p>
        </p:txBody>
      </p:sp>
      <p:pic>
        <p:nvPicPr>
          <p:cNvPr id="10" name="図 9" descr="タイムライン&#10;&#10;自動的に生成された説明">
            <a:extLst>
              <a:ext uri="{FF2B5EF4-FFF2-40B4-BE49-F238E27FC236}">
                <a16:creationId xmlns:a16="http://schemas.microsoft.com/office/drawing/2014/main" id="{6D50141A-BB94-65EF-DCC9-6B40461725C1}"/>
              </a:ext>
            </a:extLst>
          </p:cNvPr>
          <p:cNvPicPr>
            <a:picLocks noChangeAspect="1"/>
          </p:cNvPicPr>
          <p:nvPr/>
        </p:nvPicPr>
        <p:blipFill>
          <a:blip r:embed="rId3"/>
          <a:stretch>
            <a:fillRect/>
          </a:stretch>
        </p:blipFill>
        <p:spPr>
          <a:xfrm>
            <a:off x="0" y="3578553"/>
            <a:ext cx="5884425" cy="3292475"/>
          </a:xfrm>
          <a:prstGeom prst="rect">
            <a:avLst/>
          </a:prstGeom>
        </p:spPr>
      </p:pic>
      <p:sp>
        <p:nvSpPr>
          <p:cNvPr id="11" name="テキスト ボックス 10">
            <a:extLst>
              <a:ext uri="{FF2B5EF4-FFF2-40B4-BE49-F238E27FC236}">
                <a16:creationId xmlns:a16="http://schemas.microsoft.com/office/drawing/2014/main" id="{A508A7BC-F3E2-74E8-F5A7-A24CBD48E19F}"/>
              </a:ext>
            </a:extLst>
          </p:cNvPr>
          <p:cNvSpPr txBox="1"/>
          <p:nvPr/>
        </p:nvSpPr>
        <p:spPr>
          <a:xfrm>
            <a:off x="3099758" y="1001931"/>
            <a:ext cx="4063613" cy="338554"/>
          </a:xfrm>
          <a:prstGeom prst="rect">
            <a:avLst/>
          </a:prstGeom>
          <a:noFill/>
        </p:spPr>
        <p:txBody>
          <a:bodyPr wrap="none" rtlCol="0">
            <a:spAutoFit/>
          </a:bodyPr>
          <a:lstStyle/>
          <a:p>
            <a:r>
              <a:rPr kumimoji="1" lang="en-US" altLang="ja-JP" sz="1600" dirty="0">
                <a:latin typeface="Meiryo" panose="020B0604030504040204" pitchFamily="34" charset="-128"/>
                <a:ea typeface="Meiryo" panose="020B0604030504040204" pitchFamily="34" charset="-128"/>
              </a:rPr>
              <a:t>*National Science Advisory Committee</a:t>
            </a:r>
            <a:endParaRPr kumimoji="1" lang="ja-JP" altLang="en-US" sz="1600">
              <a:latin typeface="Meiryo" panose="020B0604030504040204" pitchFamily="34" charset="-128"/>
              <a:ea typeface="Meiryo" panose="020B0604030504040204" pitchFamily="34" charset="-128"/>
            </a:endParaRPr>
          </a:p>
        </p:txBody>
      </p:sp>
      <p:sp>
        <p:nvSpPr>
          <p:cNvPr id="13" name="円形吹き出し 12">
            <a:extLst>
              <a:ext uri="{FF2B5EF4-FFF2-40B4-BE49-F238E27FC236}">
                <a16:creationId xmlns:a16="http://schemas.microsoft.com/office/drawing/2014/main" id="{8B1C9411-1B01-92CD-84B5-639DB69DF23A}"/>
              </a:ext>
            </a:extLst>
          </p:cNvPr>
          <p:cNvSpPr/>
          <p:nvPr/>
        </p:nvSpPr>
        <p:spPr>
          <a:xfrm>
            <a:off x="8705407" y="370894"/>
            <a:ext cx="2075326" cy="1262073"/>
          </a:xfrm>
          <a:prstGeom prst="wedgeEllipseCallout">
            <a:avLst>
              <a:gd name="adj1" fmla="val -32537"/>
              <a:gd name="adj2" fmla="val 77217"/>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en-US" altLang="ja-JP" sz="2000" dirty="0">
                <a:latin typeface="Meiryo" panose="020B0604030504040204" pitchFamily="34" charset="-128"/>
                <a:ea typeface="Meiryo" panose="020B0604030504040204" pitchFamily="34" charset="-128"/>
              </a:rPr>
              <a:t>〜</a:t>
            </a:r>
            <a:r>
              <a:rPr lang="en-US" altLang="ja-JP" sz="2000" dirty="0">
                <a:latin typeface="Meiryo" panose="020B0604030504040204" pitchFamily="34" charset="-128"/>
                <a:ea typeface="Meiryo" panose="020B0604030504040204" pitchFamily="34" charset="-128"/>
              </a:rPr>
              <a:t>50</a:t>
            </a:r>
            <a:r>
              <a:rPr kumimoji="1" lang="ja-JP" altLang="en-US" sz="2000">
                <a:latin typeface="Meiryo" panose="020B0604030504040204" pitchFamily="34" charset="-128"/>
                <a:ea typeface="Meiryo" panose="020B0604030504040204" pitchFamily="34" charset="-128"/>
              </a:rPr>
              <a:t>億円</a:t>
            </a:r>
          </a:p>
        </p:txBody>
      </p:sp>
      <p:sp>
        <p:nvSpPr>
          <p:cNvPr id="15" name="左大かっこ 14">
            <a:extLst>
              <a:ext uri="{FF2B5EF4-FFF2-40B4-BE49-F238E27FC236}">
                <a16:creationId xmlns:a16="http://schemas.microsoft.com/office/drawing/2014/main" id="{07A03107-704C-A3EE-4DED-39C62399CB47}"/>
              </a:ext>
            </a:extLst>
          </p:cNvPr>
          <p:cNvSpPr/>
          <p:nvPr/>
        </p:nvSpPr>
        <p:spPr>
          <a:xfrm>
            <a:off x="285945" y="2198178"/>
            <a:ext cx="132090" cy="1092200"/>
          </a:xfrm>
          <a:prstGeom prst="leftBracket">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7" name="円形吹き出し 16">
            <a:extLst>
              <a:ext uri="{FF2B5EF4-FFF2-40B4-BE49-F238E27FC236}">
                <a16:creationId xmlns:a16="http://schemas.microsoft.com/office/drawing/2014/main" id="{6896CDDC-578D-65A6-37C8-B0A488ECD373}"/>
              </a:ext>
            </a:extLst>
          </p:cNvPr>
          <p:cNvSpPr/>
          <p:nvPr/>
        </p:nvSpPr>
        <p:spPr>
          <a:xfrm>
            <a:off x="9700346" y="1971521"/>
            <a:ext cx="2480896" cy="1330002"/>
          </a:xfrm>
          <a:prstGeom prst="wedgeEllipseCallout">
            <a:avLst>
              <a:gd name="adj1" fmla="val -45411"/>
              <a:gd name="adj2" fmla="val -99884"/>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kumimoji="1" lang="en-US" altLang="ja-JP" sz="2000" dirty="0">
                <a:latin typeface="Meiryo" panose="020B0604030504040204" pitchFamily="34" charset="-128"/>
                <a:ea typeface="Meiryo" panose="020B0604030504040204" pitchFamily="34" charset="-128"/>
              </a:rPr>
              <a:t>PHENIX</a:t>
            </a:r>
            <a:r>
              <a:rPr kumimoji="1" lang="ja-JP" altLang="en-US" sz="2000">
                <a:latin typeface="Meiryo" panose="020B0604030504040204" pitchFamily="34" charset="-128"/>
                <a:ea typeface="Meiryo" panose="020B0604030504040204" pitchFamily="34" charset="-128"/>
              </a:rPr>
              <a:t>の運転コストで建設費を賄う</a:t>
            </a:r>
          </a:p>
        </p:txBody>
      </p:sp>
      <p:graphicFrame>
        <p:nvGraphicFramePr>
          <p:cNvPr id="6" name="コンテンツ プレースホルダー 5">
            <a:extLst>
              <a:ext uri="{FF2B5EF4-FFF2-40B4-BE49-F238E27FC236}">
                <a16:creationId xmlns:a16="http://schemas.microsoft.com/office/drawing/2014/main" id="{2D4F3FA4-56A4-3057-AB60-3124021C879C}"/>
              </a:ext>
            </a:extLst>
          </p:cNvPr>
          <p:cNvGraphicFramePr>
            <a:graphicFrameLocks noGrp="1"/>
          </p:cNvGraphicFramePr>
          <p:nvPr>
            <p:ph sz="half" idx="1"/>
            <p:extLst>
              <p:ext uri="{D42A27DB-BD31-4B8C-83A1-F6EECF244321}">
                <p14:modId xmlns:p14="http://schemas.microsoft.com/office/powerpoint/2010/main" val="2028705362"/>
              </p:ext>
            </p:extLst>
          </p:nvPr>
        </p:nvGraphicFramePr>
        <p:xfrm>
          <a:off x="494234" y="1340485"/>
          <a:ext cx="5545246" cy="2225040"/>
        </p:xfrm>
        <a:graphic>
          <a:graphicData uri="http://schemas.openxmlformats.org/drawingml/2006/table">
            <a:tbl>
              <a:tblPr firstRow="1" bandRow="1">
                <a:tableStyleId>{5C22544A-7EE6-4342-B048-85BDC9FD1C3A}</a:tableStyleId>
              </a:tblPr>
              <a:tblGrid>
                <a:gridCol w="2772623">
                  <a:extLst>
                    <a:ext uri="{9D8B030D-6E8A-4147-A177-3AD203B41FA5}">
                      <a16:colId xmlns:a16="http://schemas.microsoft.com/office/drawing/2014/main" val="4150445918"/>
                    </a:ext>
                  </a:extLst>
                </a:gridCol>
                <a:gridCol w="2772623">
                  <a:extLst>
                    <a:ext uri="{9D8B030D-6E8A-4147-A177-3AD203B41FA5}">
                      <a16:colId xmlns:a16="http://schemas.microsoft.com/office/drawing/2014/main" val="3650553327"/>
                    </a:ext>
                  </a:extLst>
                </a:gridCol>
              </a:tblGrid>
              <a:tr h="370840">
                <a:tc>
                  <a:txBody>
                    <a:bodyPr/>
                    <a:lstStyle/>
                    <a:p>
                      <a:r>
                        <a:rPr kumimoji="1" lang="ja-JP" altLang="en-US" b="0" i="0">
                          <a:latin typeface="Meiryo" panose="020B0604030504040204" pitchFamily="34" charset="-128"/>
                          <a:ea typeface="Meiryo" panose="020B0604030504040204" pitchFamily="34" charset="-128"/>
                        </a:rPr>
                        <a:t>西暦</a:t>
                      </a:r>
                    </a:p>
                  </a:txBody>
                  <a:tcPr/>
                </a:tc>
                <a:tc>
                  <a:txBody>
                    <a:bodyPr/>
                    <a:lstStyle/>
                    <a:p>
                      <a:r>
                        <a:rPr kumimoji="1" lang="ja-JP" altLang="en-US" b="0" i="0">
                          <a:latin typeface="Meiryo" panose="020B0604030504040204" pitchFamily="34" charset="-128"/>
                          <a:ea typeface="Meiryo" panose="020B0604030504040204" pitchFamily="34" charset="-128"/>
                        </a:rPr>
                        <a:t>ステージ</a:t>
                      </a:r>
                    </a:p>
                  </a:txBody>
                  <a:tcPr/>
                </a:tc>
                <a:extLst>
                  <a:ext uri="{0D108BD9-81ED-4DB2-BD59-A6C34878D82A}">
                    <a16:rowId xmlns:a16="http://schemas.microsoft.com/office/drawing/2014/main" val="1063965814"/>
                  </a:ext>
                </a:extLst>
              </a:tr>
              <a:tr h="370840">
                <a:tc>
                  <a:txBody>
                    <a:bodyPr/>
                    <a:lstStyle/>
                    <a:p>
                      <a:r>
                        <a:rPr kumimoji="1" lang="en-US" altLang="ja-JP" b="0" i="0" dirty="0">
                          <a:latin typeface="Meiryo" panose="020B0604030504040204" pitchFamily="34" charset="-128"/>
                          <a:ea typeface="Meiryo" panose="020B0604030504040204" pitchFamily="34" charset="-128"/>
                        </a:rPr>
                        <a:t>2015</a:t>
                      </a:r>
                      <a:r>
                        <a:rPr kumimoji="1" lang="ja-JP" altLang="en-US" b="0" i="0">
                          <a:latin typeface="Meiryo" panose="020B0604030504040204" pitchFamily="34" charset="-128"/>
                          <a:ea typeface="Meiryo" panose="020B0604030504040204" pitchFamily="34" charset="-128"/>
                        </a:rPr>
                        <a:t>年</a:t>
                      </a:r>
                    </a:p>
                  </a:txBody>
                  <a:tcPr/>
                </a:tc>
                <a:tc>
                  <a:txBody>
                    <a:bodyPr/>
                    <a:lstStyle/>
                    <a:p>
                      <a:r>
                        <a:rPr kumimoji="1" lang="en-US" altLang="ja-JP" b="0" i="0" dirty="0">
                          <a:latin typeface="Meiryo" panose="020B0604030504040204" pitchFamily="34" charset="-128"/>
                          <a:ea typeface="Meiryo" panose="020B0604030504040204" pitchFamily="34" charset="-128"/>
                        </a:rPr>
                        <a:t>NSAC*</a:t>
                      </a:r>
                      <a:r>
                        <a:rPr kumimoji="1" lang="ja-JP" altLang="en-US" b="0" i="0">
                          <a:latin typeface="Meiryo" panose="020B0604030504040204" pitchFamily="34" charset="-128"/>
                          <a:ea typeface="Meiryo" panose="020B0604030504040204" pitchFamily="34" charset="-128"/>
                        </a:rPr>
                        <a:t>で高い評価</a:t>
                      </a:r>
                    </a:p>
                  </a:txBody>
                  <a:tcPr/>
                </a:tc>
                <a:extLst>
                  <a:ext uri="{0D108BD9-81ED-4DB2-BD59-A6C34878D82A}">
                    <a16:rowId xmlns:a16="http://schemas.microsoft.com/office/drawing/2014/main" val="2160288242"/>
                  </a:ext>
                </a:extLst>
              </a:tr>
              <a:tr h="370840">
                <a:tc>
                  <a:txBody>
                    <a:bodyPr/>
                    <a:lstStyle/>
                    <a:p>
                      <a:r>
                        <a:rPr kumimoji="1" lang="en-US" altLang="ja-JP" b="0" i="0" dirty="0">
                          <a:latin typeface="Meiryo" panose="020B0604030504040204" pitchFamily="34" charset="-128"/>
                          <a:ea typeface="Meiryo" panose="020B0604030504040204" pitchFamily="34" charset="-128"/>
                        </a:rPr>
                        <a:t>2016</a:t>
                      </a:r>
                      <a:r>
                        <a:rPr kumimoji="1" lang="ja-JP" altLang="en-US" b="0" i="0">
                          <a:latin typeface="Meiryo" panose="020B0604030504040204" pitchFamily="34" charset="-128"/>
                          <a:ea typeface="Meiryo" panose="020B0604030504040204" pitchFamily="34" charset="-128"/>
                        </a:rPr>
                        <a:t>年</a:t>
                      </a:r>
                    </a:p>
                  </a:txBody>
                  <a:tcPr/>
                </a:tc>
                <a:tc>
                  <a:txBody>
                    <a:bodyPr/>
                    <a:lstStyle/>
                    <a:p>
                      <a:r>
                        <a:rPr kumimoji="1" lang="en-US" altLang="ja-JP" b="0" i="0" dirty="0">
                          <a:latin typeface="Meiryo" panose="020B0604030504040204" pitchFamily="34" charset="-128"/>
                          <a:ea typeface="Meiryo" panose="020B0604030504040204" pitchFamily="34" charset="-128"/>
                        </a:rPr>
                        <a:t>PHENIX </a:t>
                      </a:r>
                      <a:r>
                        <a:rPr kumimoji="1" lang="ja-JP" altLang="en-US" b="0" i="0">
                          <a:latin typeface="Meiryo" panose="020B0604030504040204" pitchFamily="34" charset="-128"/>
                          <a:ea typeface="Meiryo" panose="020B0604030504040204" pitchFamily="34" charset="-128"/>
                        </a:rPr>
                        <a:t>実験終了・</a:t>
                      </a:r>
                      <a:r>
                        <a:rPr kumimoji="1" lang="en-US" altLang="ja-JP" b="0" i="0" dirty="0">
                          <a:latin typeface="Meiryo" panose="020B0604030504040204" pitchFamily="34" charset="-128"/>
                          <a:ea typeface="Meiryo" panose="020B0604030504040204" pitchFamily="34" charset="-128"/>
                        </a:rPr>
                        <a:t>CD0</a:t>
                      </a:r>
                      <a:endParaRPr kumimoji="1" lang="ja-JP" altLang="en-US" b="0" i="0">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1692893077"/>
                  </a:ext>
                </a:extLst>
              </a:tr>
              <a:tr h="370840">
                <a:tc>
                  <a:txBody>
                    <a:bodyPr/>
                    <a:lstStyle/>
                    <a:p>
                      <a:r>
                        <a:rPr kumimoji="1" lang="en-US" altLang="ja-JP" b="0" i="0" dirty="0">
                          <a:latin typeface="Meiryo" panose="020B0604030504040204" pitchFamily="34" charset="-128"/>
                          <a:ea typeface="Meiryo" panose="020B0604030504040204" pitchFamily="34" charset="-128"/>
                        </a:rPr>
                        <a:t>2018</a:t>
                      </a:r>
                      <a:r>
                        <a:rPr kumimoji="1" lang="ja-JP" altLang="en-US" b="0" i="0">
                          <a:latin typeface="Meiryo" panose="020B0604030504040204" pitchFamily="34" charset="-128"/>
                          <a:ea typeface="Meiryo" panose="020B0604030504040204" pitchFamily="34" charset="-128"/>
                        </a:rPr>
                        <a:t>年</a:t>
                      </a:r>
                      <a:r>
                        <a:rPr kumimoji="1" lang="en-US" altLang="ja-JP" b="0" i="0" dirty="0">
                          <a:latin typeface="Meiryo" panose="020B0604030504040204" pitchFamily="34" charset="-128"/>
                          <a:ea typeface="Meiryo" panose="020B0604030504040204" pitchFamily="34" charset="-128"/>
                        </a:rPr>
                        <a:t>8</a:t>
                      </a:r>
                      <a:r>
                        <a:rPr kumimoji="1" lang="ja-JP" altLang="en-US" b="0" i="0">
                          <a:latin typeface="Meiryo" panose="020B0604030504040204" pitchFamily="34" charset="-128"/>
                          <a:ea typeface="Meiryo" panose="020B0604030504040204" pitchFamily="34" charset="-128"/>
                        </a:rPr>
                        <a:t>月</a:t>
                      </a:r>
                    </a:p>
                  </a:txBody>
                  <a:tcPr/>
                </a:tc>
                <a:tc>
                  <a:txBody>
                    <a:bodyPr/>
                    <a:lstStyle/>
                    <a:p>
                      <a:r>
                        <a:rPr kumimoji="1" lang="en-US" altLang="ja-JP" b="0" i="0" dirty="0">
                          <a:latin typeface="Meiryo" panose="020B0604030504040204" pitchFamily="34" charset="-128"/>
                          <a:ea typeface="Meiryo" panose="020B0604030504040204" pitchFamily="34" charset="-128"/>
                        </a:rPr>
                        <a:t>CD1/CD3</a:t>
                      </a:r>
                      <a:endParaRPr kumimoji="1" lang="ja-JP" altLang="en-US" b="0" i="0">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2069815032"/>
                  </a:ext>
                </a:extLst>
              </a:tr>
              <a:tr h="370840">
                <a:tc>
                  <a:txBody>
                    <a:bodyPr/>
                    <a:lstStyle/>
                    <a:p>
                      <a:r>
                        <a:rPr kumimoji="1" lang="en-US" altLang="ja-JP" b="0" i="0" dirty="0">
                          <a:latin typeface="Meiryo" panose="020B0604030504040204" pitchFamily="34" charset="-128"/>
                          <a:ea typeface="Meiryo" panose="020B0604030504040204" pitchFamily="34" charset="-128"/>
                        </a:rPr>
                        <a:t>2019</a:t>
                      </a:r>
                      <a:r>
                        <a:rPr kumimoji="1" lang="ja-JP" altLang="en-US" b="0" i="0">
                          <a:latin typeface="Meiryo" panose="020B0604030504040204" pitchFamily="34" charset="-128"/>
                          <a:ea typeface="Meiryo" panose="020B0604030504040204" pitchFamily="34" charset="-128"/>
                        </a:rPr>
                        <a:t>年</a:t>
                      </a:r>
                    </a:p>
                  </a:txBody>
                  <a:tcPr/>
                </a:tc>
                <a:tc>
                  <a:txBody>
                    <a:bodyPr/>
                    <a:lstStyle/>
                    <a:p>
                      <a:r>
                        <a:rPr kumimoji="1" lang="en-US" altLang="ja-JP" b="0" i="0" dirty="0">
                          <a:latin typeface="Meiryo" panose="020B0604030504040204" pitchFamily="34" charset="-128"/>
                          <a:ea typeface="Meiryo" panose="020B0604030504040204" pitchFamily="34" charset="-128"/>
                        </a:rPr>
                        <a:t>PD2/3</a:t>
                      </a:r>
                      <a:endParaRPr kumimoji="1" lang="ja-JP" altLang="en-US" b="0" i="0">
                        <a:latin typeface="Meiryo" panose="020B0604030504040204" pitchFamily="34" charset="-128"/>
                        <a:ea typeface="Meiryo" panose="020B0604030504040204" pitchFamily="34" charset="-128"/>
                      </a:endParaRPr>
                    </a:p>
                  </a:txBody>
                  <a:tcPr/>
                </a:tc>
                <a:extLst>
                  <a:ext uri="{0D108BD9-81ED-4DB2-BD59-A6C34878D82A}">
                    <a16:rowId xmlns:a16="http://schemas.microsoft.com/office/drawing/2014/main" val="658333589"/>
                  </a:ext>
                </a:extLst>
              </a:tr>
              <a:tr h="370840">
                <a:tc>
                  <a:txBody>
                    <a:bodyPr/>
                    <a:lstStyle/>
                    <a:p>
                      <a:r>
                        <a:rPr kumimoji="1" lang="en-US" altLang="ja-JP" b="0" i="0" dirty="0">
                          <a:latin typeface="Meiryo" panose="020B0604030504040204" pitchFamily="34" charset="-128"/>
                          <a:ea typeface="Meiryo" panose="020B0604030504040204" pitchFamily="34" charset="-128"/>
                        </a:rPr>
                        <a:t>2023</a:t>
                      </a:r>
                      <a:r>
                        <a:rPr kumimoji="1" lang="ja-JP" altLang="en-US" b="0" i="0">
                          <a:latin typeface="Meiryo" panose="020B0604030504040204" pitchFamily="34" charset="-128"/>
                          <a:ea typeface="Meiryo" panose="020B0604030504040204" pitchFamily="34" charset="-128"/>
                        </a:rPr>
                        <a:t>年</a:t>
                      </a:r>
                    </a:p>
                  </a:txBody>
                  <a:tcPr/>
                </a:tc>
                <a:tc>
                  <a:txBody>
                    <a:bodyPr/>
                    <a:lstStyle/>
                    <a:p>
                      <a:r>
                        <a:rPr kumimoji="1" lang="ja-JP" altLang="en-US" b="0" i="0">
                          <a:latin typeface="Meiryo" panose="020B0604030504040204" pitchFamily="34" charset="-128"/>
                          <a:ea typeface="Meiryo" panose="020B0604030504040204" pitchFamily="34" charset="-128"/>
                        </a:rPr>
                        <a:t>実験開始</a:t>
                      </a:r>
                    </a:p>
                  </a:txBody>
                  <a:tcPr/>
                </a:tc>
                <a:extLst>
                  <a:ext uri="{0D108BD9-81ED-4DB2-BD59-A6C34878D82A}">
                    <a16:rowId xmlns:a16="http://schemas.microsoft.com/office/drawing/2014/main" val="309381667"/>
                  </a:ext>
                </a:extLst>
              </a:tr>
            </a:tbl>
          </a:graphicData>
        </a:graphic>
      </p:graphicFrame>
    </p:spTree>
    <p:extLst>
      <p:ext uri="{BB962C8B-B14F-4D97-AF65-F5344CB8AC3E}">
        <p14:creationId xmlns:p14="http://schemas.microsoft.com/office/powerpoint/2010/main" val="20614978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69E0235-9711-54D2-6A44-CCCF37F70BD0}"/>
              </a:ext>
            </a:extLst>
          </p:cNvPr>
          <p:cNvSpPr>
            <a:spLocks noGrp="1"/>
          </p:cNvSpPr>
          <p:nvPr>
            <p:ph type="title"/>
          </p:nvPr>
        </p:nvSpPr>
        <p:spPr/>
        <p:txBody>
          <a:bodyPr/>
          <a:lstStyle/>
          <a:p>
            <a:r>
              <a:rPr kumimoji="1" lang="en-US" altLang="ja-JP" dirty="0" err="1"/>
              <a:t>sPHENIX</a:t>
            </a:r>
            <a:r>
              <a:rPr kumimoji="1" lang="ja-JP" altLang="en-US"/>
              <a:t>の物理</a:t>
            </a:r>
          </a:p>
        </p:txBody>
      </p:sp>
      <p:sp>
        <p:nvSpPr>
          <p:cNvPr id="3" name="テキスト プレースホルダー 2">
            <a:extLst>
              <a:ext uri="{FF2B5EF4-FFF2-40B4-BE49-F238E27FC236}">
                <a16:creationId xmlns:a16="http://schemas.microsoft.com/office/drawing/2014/main" id="{30A9419F-4386-4C89-E1FF-F41BA222003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B16F84F-5AFC-BE7C-5EB4-D5CF9EDC1F01}"/>
              </a:ext>
            </a:extLst>
          </p:cNvPr>
          <p:cNvSpPr>
            <a:spLocks noGrp="1"/>
          </p:cNvSpPr>
          <p:nvPr>
            <p:ph type="sldNum" sz="quarter" idx="12"/>
          </p:nvPr>
        </p:nvSpPr>
        <p:spPr/>
        <p:txBody>
          <a:bodyPr/>
          <a:lstStyle/>
          <a:p>
            <a:fld id="{6F879AC0-A27E-6341-93B8-C10FDC4A61EB}" type="slidenum">
              <a:rPr kumimoji="1" lang="ja-JP" altLang="en-US" smtClean="0"/>
              <a:t>3</a:t>
            </a:fld>
            <a:endParaRPr kumimoji="1" lang="ja-JP" altLang="en-US"/>
          </a:p>
        </p:txBody>
      </p:sp>
    </p:spTree>
    <p:extLst>
      <p:ext uri="{BB962C8B-B14F-4D97-AF65-F5344CB8AC3E}">
        <p14:creationId xmlns:p14="http://schemas.microsoft.com/office/powerpoint/2010/main" val="3153557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コンテンツ プレースホルダー 6">
            <a:extLst>
              <a:ext uri="{FF2B5EF4-FFF2-40B4-BE49-F238E27FC236}">
                <a16:creationId xmlns:a16="http://schemas.microsoft.com/office/drawing/2014/main" id="{C7B1317D-89F7-35AA-A53E-B87ED7D669D2}"/>
              </a:ext>
            </a:extLst>
          </p:cNvPr>
          <p:cNvPicPr>
            <a:picLocks noChangeAspect="1"/>
          </p:cNvPicPr>
          <p:nvPr/>
        </p:nvPicPr>
        <p:blipFill>
          <a:blip r:embed="rId3"/>
          <a:stretch>
            <a:fillRect/>
          </a:stretch>
        </p:blipFill>
        <p:spPr>
          <a:xfrm>
            <a:off x="7803867" y="2127816"/>
            <a:ext cx="3123907" cy="3621033"/>
          </a:xfrm>
          <a:prstGeom prst="rect">
            <a:avLst/>
          </a:prstGeom>
        </p:spPr>
      </p:pic>
      <p:pic>
        <p:nvPicPr>
          <p:cNvPr id="13314" name="Picture 2" descr="集中線・黒01(隅・下) | フリー素材ドットコム">
            <a:extLst>
              <a:ext uri="{FF2B5EF4-FFF2-40B4-BE49-F238E27FC236}">
                <a16:creationId xmlns:a16="http://schemas.microsoft.com/office/drawing/2014/main" id="{47C05070-8CF1-9DA3-0410-753A775E9D33}"/>
              </a:ext>
            </a:extLst>
          </p:cNvPr>
          <p:cNvPicPr>
            <a:picLocks noChangeAspect="1" noChangeArrowheads="1"/>
          </p:cNvPicPr>
          <p:nvPr/>
        </p:nvPicPr>
        <p:blipFill>
          <a:blip r:embed="rId4">
            <a:alphaModFix amt="70000"/>
            <a:extLst>
              <a:ext uri="{28A0092B-C50C-407E-A947-70E740481C1C}">
                <a14:useLocalDpi xmlns:a14="http://schemas.microsoft.com/office/drawing/2010/main" val="0"/>
              </a:ext>
            </a:extLst>
          </a:blip>
          <a:srcRect/>
          <a:stretch>
            <a:fillRect/>
          </a:stretch>
        </p:blipFill>
        <p:spPr bwMode="auto">
          <a:xfrm flipH="1">
            <a:off x="4360617" y="767710"/>
            <a:ext cx="7831381" cy="6090290"/>
          </a:xfrm>
          <a:prstGeom prst="rect">
            <a:avLst/>
          </a:prstGeom>
          <a:noFill/>
          <a:extLst>
            <a:ext uri="{909E8E84-426E-40DD-AFC4-6F175D3DCCD1}">
              <a14:hiddenFill xmlns:a14="http://schemas.microsoft.com/office/drawing/2010/main">
                <a:solidFill>
                  <a:srgbClr val="FFFFFF"/>
                </a:solidFill>
              </a14:hiddenFill>
            </a:ext>
          </a:extLst>
        </p:spPr>
      </p:pic>
      <p:sp>
        <p:nvSpPr>
          <p:cNvPr id="3" name="正方形/長方形 2">
            <a:extLst>
              <a:ext uri="{FF2B5EF4-FFF2-40B4-BE49-F238E27FC236}">
                <a16:creationId xmlns:a16="http://schemas.microsoft.com/office/drawing/2014/main" id="{4363A181-711C-AC56-2863-89F6603F5777}"/>
              </a:ext>
            </a:extLst>
          </p:cNvPr>
          <p:cNvSpPr/>
          <p:nvPr/>
        </p:nvSpPr>
        <p:spPr>
          <a:xfrm>
            <a:off x="3642364" y="1791895"/>
            <a:ext cx="2750670" cy="234067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Slide Number Placeholder 4"/>
          <p:cNvSpPr>
            <a:spLocks noGrp="1"/>
          </p:cNvSpPr>
          <p:nvPr>
            <p:ph type="sldNum" sz="quarter" idx="12"/>
          </p:nvPr>
        </p:nvSpPr>
        <p:spPr/>
        <p:txBody>
          <a:bodyPr/>
          <a:lstStyle/>
          <a:p>
            <a:fld id="{EDE73889-8752-428C-A11C-8679396BAC9B}" type="slidenum">
              <a:rPr lang="en-US" smtClean="0">
                <a:latin typeface="Meiryo" panose="020B0604030504040204" pitchFamily="34" charset="-128"/>
                <a:ea typeface="Meiryo" panose="020B0604030504040204" pitchFamily="34" charset="-128"/>
              </a:rPr>
              <a:pPr/>
              <a:t>30</a:t>
            </a:fld>
            <a:endParaRPr lang="en-US" dirty="0">
              <a:latin typeface="Meiryo" panose="020B0604030504040204" pitchFamily="34" charset="-128"/>
              <a:ea typeface="Meiryo" panose="020B0604030504040204" pitchFamily="34" charset="-128"/>
            </a:endParaRPr>
          </a:p>
        </p:txBody>
      </p:sp>
      <p:sp>
        <p:nvSpPr>
          <p:cNvPr id="15" name="テキスト ボックス 14">
            <a:extLst>
              <a:ext uri="{FF2B5EF4-FFF2-40B4-BE49-F238E27FC236}">
                <a16:creationId xmlns:a16="http://schemas.microsoft.com/office/drawing/2014/main" id="{CE085D55-E725-B20A-59EC-1C5CA69DBF86}"/>
              </a:ext>
            </a:extLst>
          </p:cNvPr>
          <p:cNvSpPr txBox="1"/>
          <p:nvPr/>
        </p:nvSpPr>
        <p:spPr>
          <a:xfrm>
            <a:off x="1587102" y="4262192"/>
            <a:ext cx="2773516"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当時の</a:t>
            </a:r>
            <a:r>
              <a:rPr lang="en-US" altLang="ja-JP" dirty="0" err="1">
                <a:latin typeface="Meiryo" panose="020B0604030504040204" pitchFamily="34" charset="-128"/>
                <a:ea typeface="Meiryo" panose="020B0604030504040204" pitchFamily="34" charset="-128"/>
              </a:rPr>
              <a:t>sPHENIX</a:t>
            </a:r>
            <a:r>
              <a:rPr lang="ja-JP" altLang="en-US">
                <a:latin typeface="Meiryo" panose="020B0604030504040204" pitchFamily="34" charset="-128"/>
                <a:ea typeface="Meiryo" panose="020B0604030504040204" pitchFamily="34" charset="-128"/>
              </a:rPr>
              <a:t>デザイン</a:t>
            </a:r>
            <a:endParaRPr kumimoji="1" lang="ja-JP" altLang="en-US">
              <a:latin typeface="Meiryo" panose="020B0604030504040204" pitchFamily="34" charset="-128"/>
              <a:ea typeface="Meiryo" panose="020B0604030504040204" pitchFamily="34" charset="-128"/>
            </a:endParaRPr>
          </a:p>
        </p:txBody>
      </p:sp>
      <p:sp>
        <p:nvSpPr>
          <p:cNvPr id="6" name="Title 5"/>
          <p:cNvSpPr>
            <a:spLocks noGrp="1"/>
          </p:cNvSpPr>
          <p:nvPr>
            <p:ph type="title"/>
          </p:nvPr>
        </p:nvSpPr>
        <p:spPr>
          <a:xfrm>
            <a:off x="381000" y="-6877"/>
            <a:ext cx="8229600" cy="1143000"/>
          </a:xfrm>
        </p:spPr>
        <p:txBody>
          <a:bodyPr>
            <a:normAutofit/>
          </a:bodyPr>
          <a:lstStyle/>
          <a:p>
            <a:r>
              <a:rPr lang="en-US" dirty="0" err="1">
                <a:latin typeface="Meiryo" panose="020B0604030504040204" pitchFamily="34" charset="-128"/>
                <a:ea typeface="Meiryo" panose="020B0604030504040204" pitchFamily="34" charset="-128"/>
              </a:rPr>
              <a:t>sPHENIX計画の選択と集中</a:t>
            </a:r>
            <a:endParaRPr lang="en-US" dirty="0">
              <a:latin typeface="Meiryo" panose="020B0604030504040204" pitchFamily="34" charset="-128"/>
              <a:ea typeface="Meiryo" panose="020B0604030504040204" pitchFamily="34" charset="-128"/>
            </a:endParaRPr>
          </a:p>
        </p:txBody>
      </p:sp>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a:off x="-75707" y="863761"/>
            <a:ext cx="6468741" cy="3268813"/>
          </a:xfrm>
          <a:prstGeom prst="rect">
            <a:avLst/>
          </a:prstGeom>
        </p:spPr>
      </p:pic>
      <p:sp>
        <p:nvSpPr>
          <p:cNvPr id="19" name="Trapezoid 18"/>
          <p:cNvSpPr/>
          <p:nvPr/>
        </p:nvSpPr>
        <p:spPr>
          <a:xfrm rot="16200000">
            <a:off x="3776721" y="1657539"/>
            <a:ext cx="1999190" cy="2267903"/>
          </a:xfrm>
          <a:custGeom>
            <a:avLst/>
            <a:gdLst>
              <a:gd name="connsiteX0" fmla="*/ 0 w 1543186"/>
              <a:gd name="connsiteY0" fmla="*/ 1886367 h 1886367"/>
              <a:gd name="connsiteX1" fmla="*/ 0 w 1543186"/>
              <a:gd name="connsiteY1" fmla="*/ 0 h 1886367"/>
              <a:gd name="connsiteX2" fmla="*/ 1543186 w 1543186"/>
              <a:gd name="connsiteY2" fmla="*/ 0 h 1886367"/>
              <a:gd name="connsiteX3" fmla="*/ 1543186 w 1543186"/>
              <a:gd name="connsiteY3" fmla="*/ 1886367 h 1886367"/>
              <a:gd name="connsiteX4" fmla="*/ 0 w 1543186"/>
              <a:gd name="connsiteY4" fmla="*/ 1886367 h 1886367"/>
              <a:gd name="connsiteX0" fmla="*/ 0 w 1544679"/>
              <a:gd name="connsiteY0" fmla="*/ 1886367 h 1886367"/>
              <a:gd name="connsiteX1" fmla="*/ 0 w 1544679"/>
              <a:gd name="connsiteY1" fmla="*/ 0 h 1886367"/>
              <a:gd name="connsiteX2" fmla="*/ 1543186 w 1544679"/>
              <a:gd name="connsiteY2" fmla="*/ 0 h 1886367"/>
              <a:gd name="connsiteX3" fmla="*/ 1544679 w 1544679"/>
              <a:gd name="connsiteY3" fmla="*/ 1101997 h 1886367"/>
              <a:gd name="connsiteX4" fmla="*/ 1543186 w 1544679"/>
              <a:gd name="connsiteY4" fmla="*/ 1886367 h 1886367"/>
              <a:gd name="connsiteX5" fmla="*/ 0 w 1544679"/>
              <a:gd name="connsiteY5" fmla="*/ 1886367 h 1886367"/>
              <a:gd name="connsiteX0" fmla="*/ 0 w 1657995"/>
              <a:gd name="connsiteY0" fmla="*/ 2076253 h 2076253"/>
              <a:gd name="connsiteX1" fmla="*/ 0 w 1657995"/>
              <a:gd name="connsiteY1" fmla="*/ 189886 h 2076253"/>
              <a:gd name="connsiteX2" fmla="*/ 1543186 w 1657995"/>
              <a:gd name="connsiteY2" fmla="*/ 189886 h 2076253"/>
              <a:gd name="connsiteX3" fmla="*/ 1544679 w 1657995"/>
              <a:gd name="connsiteY3" fmla="*/ 1291883 h 2076253"/>
              <a:gd name="connsiteX4" fmla="*/ 1543186 w 1657995"/>
              <a:gd name="connsiteY4" fmla="*/ 2076253 h 2076253"/>
              <a:gd name="connsiteX5" fmla="*/ 0 w 1657995"/>
              <a:gd name="connsiteY5" fmla="*/ 2076253 h 2076253"/>
              <a:gd name="connsiteX0" fmla="*/ 0 w 1544679"/>
              <a:gd name="connsiteY0" fmla="*/ 1988161 h 1988161"/>
              <a:gd name="connsiteX1" fmla="*/ 0 w 1544679"/>
              <a:gd name="connsiteY1" fmla="*/ 101794 h 1988161"/>
              <a:gd name="connsiteX2" fmla="*/ 1051174 w 1544679"/>
              <a:gd name="connsiteY2" fmla="*/ 468482 h 1988161"/>
              <a:gd name="connsiteX3" fmla="*/ 1544679 w 1544679"/>
              <a:gd name="connsiteY3" fmla="*/ 1203791 h 1988161"/>
              <a:gd name="connsiteX4" fmla="*/ 1543186 w 1544679"/>
              <a:gd name="connsiteY4" fmla="*/ 1988161 h 1988161"/>
              <a:gd name="connsiteX5" fmla="*/ 0 w 1544679"/>
              <a:gd name="connsiteY5" fmla="*/ 1988161 h 1988161"/>
              <a:gd name="connsiteX0" fmla="*/ 0 w 1544679"/>
              <a:gd name="connsiteY0" fmla="*/ 2088107 h 2088107"/>
              <a:gd name="connsiteX1" fmla="*/ 0 w 1544679"/>
              <a:gd name="connsiteY1" fmla="*/ 201740 h 2088107"/>
              <a:gd name="connsiteX2" fmla="*/ 480254 w 1544679"/>
              <a:gd name="connsiteY2" fmla="*/ 173890 h 2088107"/>
              <a:gd name="connsiteX3" fmla="*/ 1544679 w 1544679"/>
              <a:gd name="connsiteY3" fmla="*/ 1303737 h 2088107"/>
              <a:gd name="connsiteX4" fmla="*/ 1543186 w 1544679"/>
              <a:gd name="connsiteY4" fmla="*/ 2088107 h 2088107"/>
              <a:gd name="connsiteX5" fmla="*/ 0 w 1544679"/>
              <a:gd name="connsiteY5" fmla="*/ 2088107 h 2088107"/>
              <a:gd name="connsiteX0" fmla="*/ 0 w 1544679"/>
              <a:gd name="connsiteY0" fmla="*/ 2030374 h 2030374"/>
              <a:gd name="connsiteX1" fmla="*/ 0 w 1544679"/>
              <a:gd name="connsiteY1" fmla="*/ 144007 h 2030374"/>
              <a:gd name="connsiteX2" fmla="*/ 480254 w 1544679"/>
              <a:gd name="connsiteY2" fmla="*/ 116157 h 2030374"/>
              <a:gd name="connsiteX3" fmla="*/ 1544679 w 1544679"/>
              <a:gd name="connsiteY3" fmla="*/ 1246004 h 2030374"/>
              <a:gd name="connsiteX4" fmla="*/ 1543186 w 1544679"/>
              <a:gd name="connsiteY4" fmla="*/ 2030374 h 2030374"/>
              <a:gd name="connsiteX5" fmla="*/ 0 w 1544679"/>
              <a:gd name="connsiteY5" fmla="*/ 2030374 h 2030374"/>
              <a:gd name="connsiteX0" fmla="*/ 0 w 1544679"/>
              <a:gd name="connsiteY0" fmla="*/ 1914217 h 1914217"/>
              <a:gd name="connsiteX1" fmla="*/ 0 w 1544679"/>
              <a:gd name="connsiteY1" fmla="*/ 27850 h 1914217"/>
              <a:gd name="connsiteX2" fmla="*/ 480254 w 1544679"/>
              <a:gd name="connsiteY2" fmla="*/ 0 h 1914217"/>
              <a:gd name="connsiteX3" fmla="*/ 1544679 w 1544679"/>
              <a:gd name="connsiteY3" fmla="*/ 1129847 h 1914217"/>
              <a:gd name="connsiteX4" fmla="*/ 1543186 w 1544679"/>
              <a:gd name="connsiteY4" fmla="*/ 1914217 h 1914217"/>
              <a:gd name="connsiteX5" fmla="*/ 0 w 1544679"/>
              <a:gd name="connsiteY5" fmla="*/ 1914217 h 1914217"/>
              <a:gd name="connsiteX0" fmla="*/ 0 w 1544679"/>
              <a:gd name="connsiteY0" fmla="*/ 1914217 h 1914217"/>
              <a:gd name="connsiteX1" fmla="*/ 0 w 1544679"/>
              <a:gd name="connsiteY1" fmla="*/ 27850 h 1914217"/>
              <a:gd name="connsiteX2" fmla="*/ 480254 w 1544679"/>
              <a:gd name="connsiteY2" fmla="*/ 0 h 1914217"/>
              <a:gd name="connsiteX3" fmla="*/ 1544679 w 1544679"/>
              <a:gd name="connsiteY3" fmla="*/ 1129847 h 1914217"/>
              <a:gd name="connsiteX4" fmla="*/ 1543186 w 1544679"/>
              <a:gd name="connsiteY4" fmla="*/ 1914217 h 1914217"/>
              <a:gd name="connsiteX5" fmla="*/ 0 w 1544679"/>
              <a:gd name="connsiteY5" fmla="*/ 1914217 h 1914217"/>
              <a:gd name="connsiteX0" fmla="*/ 0 w 1544679"/>
              <a:gd name="connsiteY0" fmla="*/ 1923500 h 1923500"/>
              <a:gd name="connsiteX1" fmla="*/ 0 w 1544679"/>
              <a:gd name="connsiteY1" fmla="*/ 0 h 1923500"/>
              <a:gd name="connsiteX2" fmla="*/ 480254 w 1544679"/>
              <a:gd name="connsiteY2" fmla="*/ 9283 h 1923500"/>
              <a:gd name="connsiteX3" fmla="*/ 1544679 w 1544679"/>
              <a:gd name="connsiteY3" fmla="*/ 1139130 h 1923500"/>
              <a:gd name="connsiteX4" fmla="*/ 1543186 w 1544679"/>
              <a:gd name="connsiteY4" fmla="*/ 1923500 h 1923500"/>
              <a:gd name="connsiteX5" fmla="*/ 0 w 1544679"/>
              <a:gd name="connsiteY5" fmla="*/ 1923500 h 1923500"/>
              <a:gd name="connsiteX0" fmla="*/ 0 w 1544679"/>
              <a:gd name="connsiteY0" fmla="*/ 1923500 h 1923500"/>
              <a:gd name="connsiteX1" fmla="*/ 0 w 1544679"/>
              <a:gd name="connsiteY1" fmla="*/ 0 h 1923500"/>
              <a:gd name="connsiteX2" fmla="*/ 480254 w 1544679"/>
              <a:gd name="connsiteY2" fmla="*/ 9283 h 1923500"/>
              <a:gd name="connsiteX3" fmla="*/ 1544679 w 1544679"/>
              <a:gd name="connsiteY3" fmla="*/ 1139130 h 1923500"/>
              <a:gd name="connsiteX4" fmla="*/ 1543186 w 1544679"/>
              <a:gd name="connsiteY4" fmla="*/ 1923500 h 1923500"/>
              <a:gd name="connsiteX5" fmla="*/ 0 w 1544679"/>
              <a:gd name="connsiteY5" fmla="*/ 1923500 h 1923500"/>
              <a:gd name="connsiteX0" fmla="*/ 0 w 1544679"/>
              <a:gd name="connsiteY0" fmla="*/ 1923500 h 1923500"/>
              <a:gd name="connsiteX1" fmla="*/ 0 w 1544679"/>
              <a:gd name="connsiteY1" fmla="*/ 0 h 1923500"/>
              <a:gd name="connsiteX2" fmla="*/ 480254 w 1544679"/>
              <a:gd name="connsiteY2" fmla="*/ 9283 h 1923500"/>
              <a:gd name="connsiteX3" fmla="*/ 1544679 w 1544679"/>
              <a:gd name="connsiteY3" fmla="*/ 1139130 h 1923500"/>
              <a:gd name="connsiteX4" fmla="*/ 1543186 w 1544679"/>
              <a:gd name="connsiteY4" fmla="*/ 1923500 h 1923500"/>
              <a:gd name="connsiteX5" fmla="*/ 0 w 1544679"/>
              <a:gd name="connsiteY5" fmla="*/ 1923500 h 192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44679" h="1923500">
                <a:moveTo>
                  <a:pt x="0" y="1923500"/>
                </a:moveTo>
                <a:lnTo>
                  <a:pt x="0" y="0"/>
                </a:lnTo>
                <a:lnTo>
                  <a:pt x="480254" y="9283"/>
                </a:lnTo>
                <a:lnTo>
                  <a:pt x="1544679" y="1139130"/>
                </a:lnTo>
                <a:cubicBezTo>
                  <a:pt x="1543932" y="1531315"/>
                  <a:pt x="1543684" y="1662043"/>
                  <a:pt x="1543186" y="1923500"/>
                </a:cubicBezTo>
                <a:lnTo>
                  <a:pt x="0" y="1923500"/>
                </a:lnTo>
                <a:close/>
              </a:path>
            </a:pathLst>
          </a:custGeom>
          <a:noFill/>
          <a:ln w="28575">
            <a:solidFill>
              <a:srgbClr val="FF0066"/>
            </a:solidFill>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US">
              <a:latin typeface="Meiryo" panose="020B0604030504040204" pitchFamily="34" charset="-128"/>
              <a:ea typeface="Meiryo" panose="020B0604030504040204" pitchFamily="34" charset="-128"/>
            </a:endParaRPr>
          </a:p>
        </p:txBody>
      </p:sp>
      <p:sp>
        <p:nvSpPr>
          <p:cNvPr id="16" name="テキスト ボックス 15">
            <a:extLst>
              <a:ext uri="{FF2B5EF4-FFF2-40B4-BE49-F238E27FC236}">
                <a16:creationId xmlns:a16="http://schemas.microsoft.com/office/drawing/2014/main" id="{05F35130-C7BA-C0C7-9BB7-A1862601EEB0}"/>
              </a:ext>
            </a:extLst>
          </p:cNvPr>
          <p:cNvSpPr txBox="1"/>
          <p:nvPr/>
        </p:nvSpPr>
        <p:spPr>
          <a:xfrm>
            <a:off x="5396578" y="2606824"/>
            <a:ext cx="1237839" cy="369332"/>
          </a:xfrm>
          <a:prstGeom prst="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dirty="0" err="1">
                <a:latin typeface="Meiryo" panose="020B0604030504040204" pitchFamily="34" charset="-128"/>
                <a:ea typeface="Meiryo" panose="020B0604030504040204" pitchFamily="34" charset="-128"/>
              </a:rPr>
              <a:t>fsPHENIX</a:t>
            </a:r>
            <a:endParaRPr kumimoji="1" lang="ja-JP" altLang="en-US">
              <a:latin typeface="Meiryo" panose="020B0604030504040204" pitchFamily="34" charset="-128"/>
              <a:ea typeface="Meiryo" panose="020B0604030504040204" pitchFamily="34" charset="-128"/>
            </a:endParaRPr>
          </a:p>
        </p:txBody>
      </p:sp>
      <p:sp>
        <p:nvSpPr>
          <p:cNvPr id="4" name="テキスト ボックス 3">
            <a:extLst>
              <a:ext uri="{FF2B5EF4-FFF2-40B4-BE49-F238E27FC236}">
                <a16:creationId xmlns:a16="http://schemas.microsoft.com/office/drawing/2014/main" id="{715E95F9-A17D-5B45-56D0-E06CFEE34AC7}"/>
              </a:ext>
            </a:extLst>
          </p:cNvPr>
          <p:cNvSpPr txBox="1"/>
          <p:nvPr/>
        </p:nvSpPr>
        <p:spPr>
          <a:xfrm>
            <a:off x="7049789" y="6244101"/>
            <a:ext cx="3877985"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kumimoji="1" lang="ja-JP" altLang="en-US">
                <a:solidFill>
                  <a:schemeClr val="tx1"/>
                </a:solidFill>
                <a:latin typeface="Meiryo" panose="020B0604030504040204" pitchFamily="34" charset="-128"/>
                <a:ea typeface="Meiryo" panose="020B0604030504040204" pitchFamily="34" charset="-128"/>
              </a:rPr>
              <a:t>前方検出器は断念してバレルのみに</a:t>
            </a:r>
          </a:p>
        </p:txBody>
      </p:sp>
    </p:spTree>
    <p:extLst>
      <p:ext uri="{BB962C8B-B14F-4D97-AF65-F5344CB8AC3E}">
        <p14:creationId xmlns:p14="http://schemas.microsoft.com/office/powerpoint/2010/main" val="11186152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2F54494-1136-E441-9525-407199E465E4}"/>
              </a:ext>
            </a:extLst>
          </p:cNvPr>
          <p:cNvSpPr>
            <a:spLocks noGrp="1"/>
          </p:cNvSpPr>
          <p:nvPr>
            <p:ph type="title"/>
          </p:nvPr>
        </p:nvSpPr>
        <p:spPr>
          <a:xfrm>
            <a:off x="1027386" y="217685"/>
            <a:ext cx="10515600" cy="753670"/>
          </a:xfrm>
        </p:spPr>
        <p:txBody>
          <a:bodyPr/>
          <a:lstStyle/>
          <a:p>
            <a:r>
              <a:rPr kumimoji="1" lang="en-US" altLang="ja-JP" dirty="0">
                <a:latin typeface="Meiryo" panose="020B0604030504040204" pitchFamily="34" charset="-128"/>
                <a:ea typeface="Meiryo" panose="020B0604030504040204" pitchFamily="34" charset="-128"/>
              </a:rPr>
              <a:t>EIC Detector/Technology Choice</a:t>
            </a:r>
            <a:endParaRPr kumimoji="1" lang="ja-JP" altLang="en-US">
              <a:latin typeface="Meiryo" panose="020B0604030504040204" pitchFamily="34" charset="-128"/>
              <a:ea typeface="Meiryo" panose="020B0604030504040204" pitchFamily="34" charset="-128"/>
            </a:endParaRPr>
          </a:p>
        </p:txBody>
      </p:sp>
      <p:graphicFrame>
        <p:nvGraphicFramePr>
          <p:cNvPr id="8" name="object 371">
            <a:extLst>
              <a:ext uri="{FF2B5EF4-FFF2-40B4-BE49-F238E27FC236}">
                <a16:creationId xmlns:a16="http://schemas.microsoft.com/office/drawing/2014/main" id="{9AB6C124-2FB9-BA4B-B92A-F0ACCE917080}"/>
              </a:ext>
            </a:extLst>
          </p:cNvPr>
          <p:cNvGraphicFramePr>
            <a:graphicFrameLocks noGrp="1"/>
          </p:cNvGraphicFramePr>
          <p:nvPr>
            <p:extLst>
              <p:ext uri="{D42A27DB-BD31-4B8C-83A1-F6EECF244321}">
                <p14:modId xmlns:p14="http://schemas.microsoft.com/office/powerpoint/2010/main" val="3117577678"/>
              </p:ext>
            </p:extLst>
          </p:nvPr>
        </p:nvGraphicFramePr>
        <p:xfrm>
          <a:off x="204396" y="1118797"/>
          <a:ext cx="11553711" cy="3151903"/>
        </p:xfrm>
        <a:graphic>
          <a:graphicData uri="http://schemas.openxmlformats.org/drawingml/2006/table">
            <a:tbl>
              <a:tblPr firstRow="1" bandRow="1">
                <a:tableStyleId>{2D5ABB26-0587-4C30-8999-92F81FD0307C}</a:tableStyleId>
              </a:tblPr>
              <a:tblGrid>
                <a:gridCol w="2888428">
                  <a:extLst>
                    <a:ext uri="{9D8B030D-6E8A-4147-A177-3AD203B41FA5}">
                      <a16:colId xmlns:a16="http://schemas.microsoft.com/office/drawing/2014/main" val="20000"/>
                    </a:ext>
                  </a:extLst>
                </a:gridCol>
                <a:gridCol w="2888428">
                  <a:extLst>
                    <a:ext uri="{9D8B030D-6E8A-4147-A177-3AD203B41FA5}">
                      <a16:colId xmlns:a16="http://schemas.microsoft.com/office/drawing/2014/main" val="20001"/>
                    </a:ext>
                  </a:extLst>
                </a:gridCol>
                <a:gridCol w="2888428">
                  <a:extLst>
                    <a:ext uri="{9D8B030D-6E8A-4147-A177-3AD203B41FA5}">
                      <a16:colId xmlns:a16="http://schemas.microsoft.com/office/drawing/2014/main" val="20002"/>
                    </a:ext>
                  </a:extLst>
                </a:gridCol>
                <a:gridCol w="2888427">
                  <a:extLst>
                    <a:ext uri="{9D8B030D-6E8A-4147-A177-3AD203B41FA5}">
                      <a16:colId xmlns:a16="http://schemas.microsoft.com/office/drawing/2014/main" val="20003"/>
                    </a:ext>
                  </a:extLst>
                </a:gridCol>
              </a:tblGrid>
              <a:tr h="225765">
                <a:tc>
                  <a:txBody>
                    <a:bodyPr/>
                    <a:lstStyle/>
                    <a:p>
                      <a:pPr algn="ctr">
                        <a:lnSpc>
                          <a:spcPct val="100000"/>
                        </a:lnSpc>
                      </a:pPr>
                      <a:endParaRPr sz="2000" b="1" dirty="0">
                        <a:latin typeface="Times New Roman"/>
                        <a:cs typeface="Times New Roman"/>
                      </a:endParaRPr>
                    </a:p>
                  </a:txBody>
                  <a:tcPr marL="0" marR="0" marT="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5B9BD5"/>
                    </a:solidFill>
                  </a:tcPr>
                </a:tc>
                <a:tc>
                  <a:txBody>
                    <a:bodyPr/>
                    <a:lstStyle/>
                    <a:p>
                      <a:pPr marL="100965" algn="ctr">
                        <a:lnSpc>
                          <a:spcPct val="100000"/>
                        </a:lnSpc>
                        <a:spcBef>
                          <a:spcPts val="300"/>
                        </a:spcBef>
                      </a:pPr>
                      <a:r>
                        <a:rPr sz="2000" b="1" spc="-15" dirty="0">
                          <a:solidFill>
                            <a:srgbClr val="FFFFFF"/>
                          </a:solidFill>
                          <a:latin typeface="Calibri"/>
                          <a:cs typeface="Calibri"/>
                        </a:rPr>
                        <a:t>ATHENA</a:t>
                      </a:r>
                      <a:endParaRPr sz="2000" b="1" dirty="0">
                        <a:latin typeface="Calibri"/>
                        <a:cs typeface="Calibri"/>
                      </a:endParaRPr>
                    </a:p>
                  </a:txBody>
                  <a:tcPr marL="0" marR="0" marT="3810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5B9BD5"/>
                    </a:solidFill>
                  </a:tcPr>
                </a:tc>
                <a:tc>
                  <a:txBody>
                    <a:bodyPr/>
                    <a:lstStyle/>
                    <a:p>
                      <a:pPr marL="101600" algn="ctr">
                        <a:lnSpc>
                          <a:spcPct val="100000"/>
                        </a:lnSpc>
                        <a:spcBef>
                          <a:spcPts val="300"/>
                        </a:spcBef>
                      </a:pPr>
                      <a:r>
                        <a:rPr sz="2000" b="1" dirty="0">
                          <a:solidFill>
                            <a:srgbClr val="FFFFFF"/>
                          </a:solidFill>
                          <a:latin typeface="Calibri"/>
                          <a:cs typeface="Calibri"/>
                        </a:rPr>
                        <a:t>ECCE</a:t>
                      </a:r>
                      <a:endParaRPr sz="2000" b="1" dirty="0">
                        <a:latin typeface="Calibri"/>
                        <a:cs typeface="Calibri"/>
                      </a:endParaRPr>
                    </a:p>
                  </a:txBody>
                  <a:tcPr marL="0" marR="0" marT="3810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5B9BD5"/>
                    </a:solidFill>
                  </a:tcPr>
                </a:tc>
                <a:tc>
                  <a:txBody>
                    <a:bodyPr/>
                    <a:lstStyle/>
                    <a:p>
                      <a:pPr marL="101600" algn="ctr">
                        <a:lnSpc>
                          <a:spcPct val="100000"/>
                        </a:lnSpc>
                        <a:spcBef>
                          <a:spcPts val="300"/>
                        </a:spcBef>
                      </a:pPr>
                      <a:r>
                        <a:rPr sz="2000" b="1" spc="5" dirty="0">
                          <a:solidFill>
                            <a:srgbClr val="FFFFFF"/>
                          </a:solidFill>
                          <a:latin typeface="Calibri"/>
                          <a:cs typeface="Calibri"/>
                        </a:rPr>
                        <a:t>CORE</a:t>
                      </a:r>
                      <a:endParaRPr sz="2000" b="1" dirty="0">
                        <a:latin typeface="Calibri"/>
                        <a:cs typeface="Calibri"/>
                      </a:endParaRPr>
                    </a:p>
                  </a:txBody>
                  <a:tcPr marL="0" marR="0" marT="38100" marB="0">
                    <a:lnL w="19050">
                      <a:solidFill>
                        <a:srgbClr val="FFFFFF"/>
                      </a:solidFill>
                      <a:prstDash val="solid"/>
                    </a:lnL>
                    <a:lnR w="19050">
                      <a:solidFill>
                        <a:srgbClr val="FFFFFF"/>
                      </a:solidFill>
                      <a:prstDash val="solid"/>
                    </a:lnR>
                    <a:lnT w="19050">
                      <a:solidFill>
                        <a:srgbClr val="FFFFFF"/>
                      </a:solidFill>
                      <a:prstDash val="solid"/>
                    </a:lnT>
                    <a:lnB w="53975">
                      <a:solidFill>
                        <a:srgbClr val="FFFFFF"/>
                      </a:solidFill>
                      <a:prstDash val="solid"/>
                    </a:lnB>
                    <a:solidFill>
                      <a:srgbClr val="5B9BD5"/>
                    </a:solidFill>
                  </a:tcPr>
                </a:tc>
                <a:extLst>
                  <a:ext uri="{0D108BD9-81ED-4DB2-BD59-A6C34878D82A}">
                    <a16:rowId xmlns:a16="http://schemas.microsoft.com/office/drawing/2014/main" val="10000"/>
                  </a:ext>
                </a:extLst>
              </a:tr>
              <a:tr h="413675">
                <a:tc>
                  <a:txBody>
                    <a:bodyPr/>
                    <a:lstStyle/>
                    <a:p>
                      <a:pPr marL="100330">
                        <a:lnSpc>
                          <a:spcPct val="100000"/>
                        </a:lnSpc>
                        <a:spcBef>
                          <a:spcPts val="300"/>
                        </a:spcBef>
                      </a:pPr>
                      <a:r>
                        <a:rPr sz="1400" spc="15" dirty="0">
                          <a:latin typeface="Calibri"/>
                          <a:cs typeface="Calibri"/>
                        </a:rPr>
                        <a:t>Magnet</a:t>
                      </a:r>
                      <a:endParaRPr sz="1400" dirty="0">
                        <a:latin typeface="Calibri"/>
                        <a:cs typeface="Calibri"/>
                      </a:endParaRPr>
                    </a:p>
                  </a:txBody>
                  <a:tcPr marL="0" marR="0" marT="38100"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D2DEEF"/>
                    </a:solidFill>
                  </a:tcPr>
                </a:tc>
                <a:tc>
                  <a:txBody>
                    <a:bodyPr/>
                    <a:lstStyle/>
                    <a:p>
                      <a:pPr marL="100965" marR="269875">
                        <a:lnSpc>
                          <a:spcPct val="101699"/>
                        </a:lnSpc>
                        <a:spcBef>
                          <a:spcPts val="260"/>
                        </a:spcBef>
                      </a:pPr>
                      <a:r>
                        <a:rPr sz="1400" spc="15" dirty="0">
                          <a:latin typeface="Calibri"/>
                          <a:cs typeface="Calibri"/>
                        </a:rPr>
                        <a:t>New</a:t>
                      </a:r>
                      <a:r>
                        <a:rPr sz="1400" spc="-5" dirty="0">
                          <a:latin typeface="Calibri"/>
                          <a:cs typeface="Calibri"/>
                        </a:rPr>
                        <a:t> </a:t>
                      </a:r>
                      <a:r>
                        <a:rPr sz="1400" spc="-55" dirty="0">
                          <a:latin typeface="Calibri"/>
                          <a:cs typeface="Calibri"/>
                        </a:rPr>
                        <a:t>3T,</a:t>
                      </a:r>
                      <a:r>
                        <a:rPr sz="1400" spc="-10" dirty="0">
                          <a:latin typeface="Calibri"/>
                          <a:cs typeface="Calibri"/>
                        </a:rPr>
                        <a:t> </a:t>
                      </a:r>
                      <a:r>
                        <a:rPr sz="1400" spc="5" dirty="0">
                          <a:latin typeface="Calibri"/>
                          <a:cs typeface="Calibri"/>
                        </a:rPr>
                        <a:t>ca </a:t>
                      </a:r>
                      <a:r>
                        <a:rPr sz="1400" spc="15" dirty="0">
                          <a:latin typeface="Calibri"/>
                          <a:cs typeface="Calibri"/>
                        </a:rPr>
                        <a:t>1.6m </a:t>
                      </a:r>
                      <a:r>
                        <a:rPr sz="1400" spc="20" dirty="0">
                          <a:latin typeface="Calibri"/>
                          <a:cs typeface="Calibri"/>
                        </a:rPr>
                        <a:t> </a:t>
                      </a:r>
                      <a:r>
                        <a:rPr sz="1400" spc="10" dirty="0">
                          <a:latin typeface="Calibri"/>
                          <a:cs typeface="Calibri"/>
                        </a:rPr>
                        <a:t>inner</a:t>
                      </a:r>
                      <a:r>
                        <a:rPr sz="1400" spc="-20" dirty="0">
                          <a:latin typeface="Calibri"/>
                          <a:cs typeface="Calibri"/>
                        </a:rPr>
                        <a:t> </a:t>
                      </a:r>
                      <a:r>
                        <a:rPr sz="1400" spc="5" dirty="0">
                          <a:latin typeface="Calibri"/>
                          <a:cs typeface="Calibri"/>
                        </a:rPr>
                        <a:t>radius,</a:t>
                      </a:r>
                      <a:r>
                        <a:rPr sz="1400" spc="-30" dirty="0">
                          <a:latin typeface="Calibri"/>
                          <a:cs typeface="Calibri"/>
                        </a:rPr>
                        <a:t> </a:t>
                      </a:r>
                      <a:r>
                        <a:rPr sz="1400" spc="15" dirty="0">
                          <a:latin typeface="Calibri"/>
                          <a:cs typeface="Calibri"/>
                        </a:rPr>
                        <a:t>~4m </a:t>
                      </a:r>
                      <a:r>
                        <a:rPr sz="1400" spc="-425" dirty="0">
                          <a:latin typeface="Calibri"/>
                          <a:cs typeface="Calibri"/>
                        </a:rPr>
                        <a:t> </a:t>
                      </a:r>
                      <a:r>
                        <a:rPr sz="1400" spc="10" dirty="0">
                          <a:latin typeface="Calibri"/>
                          <a:cs typeface="Calibri"/>
                        </a:rPr>
                        <a:t>length</a:t>
                      </a:r>
                      <a:endParaRPr sz="1400">
                        <a:latin typeface="Calibri"/>
                        <a:cs typeface="Calibri"/>
                      </a:endParaRPr>
                    </a:p>
                  </a:txBody>
                  <a:tcPr marL="0" marR="0" marT="33020"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D2DEEF"/>
                    </a:solidFill>
                  </a:tcPr>
                </a:tc>
                <a:tc>
                  <a:txBody>
                    <a:bodyPr/>
                    <a:lstStyle/>
                    <a:p>
                      <a:pPr marL="101600" marR="219710">
                        <a:lnSpc>
                          <a:spcPct val="101699"/>
                        </a:lnSpc>
                        <a:spcBef>
                          <a:spcPts val="260"/>
                        </a:spcBef>
                      </a:pPr>
                      <a:r>
                        <a:rPr sz="1400" b="1" spc="15" dirty="0">
                          <a:solidFill>
                            <a:srgbClr val="FF0000"/>
                          </a:solidFill>
                          <a:latin typeface="Calibri"/>
                          <a:cs typeface="Calibri"/>
                        </a:rPr>
                        <a:t>BaBar </a:t>
                      </a:r>
                      <a:r>
                        <a:rPr sz="1400" b="1" spc="-30" dirty="0">
                          <a:solidFill>
                            <a:srgbClr val="FF0000"/>
                          </a:solidFill>
                          <a:latin typeface="Calibri"/>
                          <a:cs typeface="Calibri"/>
                        </a:rPr>
                        <a:t>1.5T</a:t>
                      </a:r>
                      <a:r>
                        <a:rPr sz="1400" spc="-30" dirty="0">
                          <a:latin typeface="Calibri"/>
                          <a:cs typeface="Calibri"/>
                        </a:rPr>
                        <a:t>, </a:t>
                      </a:r>
                      <a:r>
                        <a:rPr sz="1400" spc="5" dirty="0">
                          <a:latin typeface="Calibri"/>
                          <a:cs typeface="Calibri"/>
                        </a:rPr>
                        <a:t>ca </a:t>
                      </a:r>
                      <a:r>
                        <a:rPr sz="1400" spc="15" dirty="0">
                          <a:latin typeface="Calibri"/>
                          <a:cs typeface="Calibri"/>
                        </a:rPr>
                        <a:t>1.4m</a:t>
                      </a:r>
                      <a:r>
                        <a:rPr sz="1400" spc="-30" dirty="0">
                          <a:latin typeface="Calibri"/>
                          <a:cs typeface="Calibri"/>
                        </a:rPr>
                        <a:t> </a:t>
                      </a:r>
                      <a:r>
                        <a:rPr sz="1400" spc="5" dirty="0">
                          <a:latin typeface="Calibri"/>
                          <a:cs typeface="Calibri"/>
                        </a:rPr>
                        <a:t>radius,</a:t>
                      </a:r>
                      <a:r>
                        <a:rPr sz="1400" spc="-25" dirty="0">
                          <a:latin typeface="Calibri"/>
                          <a:cs typeface="Calibri"/>
                        </a:rPr>
                        <a:t> </a:t>
                      </a:r>
                      <a:r>
                        <a:rPr sz="1400" spc="15" dirty="0">
                          <a:latin typeface="Calibri"/>
                          <a:cs typeface="Calibri"/>
                        </a:rPr>
                        <a:t>3.9m </a:t>
                      </a:r>
                      <a:r>
                        <a:rPr sz="1400" spc="-425" dirty="0">
                          <a:latin typeface="Calibri"/>
                          <a:cs typeface="Calibri"/>
                        </a:rPr>
                        <a:t> </a:t>
                      </a:r>
                      <a:r>
                        <a:rPr sz="1400" spc="10" dirty="0">
                          <a:latin typeface="Calibri"/>
                          <a:cs typeface="Calibri"/>
                        </a:rPr>
                        <a:t>length</a:t>
                      </a:r>
                      <a:endParaRPr sz="1400" dirty="0">
                        <a:latin typeface="Calibri"/>
                        <a:cs typeface="Calibri"/>
                      </a:endParaRPr>
                    </a:p>
                  </a:txBody>
                  <a:tcPr marL="0" marR="0" marT="33020"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D2DEEF"/>
                    </a:solidFill>
                  </a:tcPr>
                </a:tc>
                <a:tc>
                  <a:txBody>
                    <a:bodyPr/>
                    <a:lstStyle/>
                    <a:p>
                      <a:pPr marL="101600" marR="118745">
                        <a:lnSpc>
                          <a:spcPct val="101699"/>
                        </a:lnSpc>
                        <a:spcBef>
                          <a:spcPts val="260"/>
                        </a:spcBef>
                      </a:pPr>
                      <a:r>
                        <a:rPr sz="1400" spc="15" dirty="0">
                          <a:latin typeface="Calibri"/>
                          <a:cs typeface="Calibri"/>
                        </a:rPr>
                        <a:t>New</a:t>
                      </a:r>
                      <a:r>
                        <a:rPr sz="1400" spc="-10" dirty="0">
                          <a:latin typeface="Calibri"/>
                          <a:cs typeface="Calibri"/>
                        </a:rPr>
                        <a:t> </a:t>
                      </a:r>
                      <a:r>
                        <a:rPr sz="1400" spc="-55" dirty="0">
                          <a:latin typeface="Calibri"/>
                          <a:cs typeface="Calibri"/>
                        </a:rPr>
                        <a:t>3T,</a:t>
                      </a:r>
                      <a:r>
                        <a:rPr sz="1400" spc="-25" dirty="0">
                          <a:latin typeface="Calibri"/>
                          <a:cs typeface="Calibri"/>
                        </a:rPr>
                        <a:t> </a:t>
                      </a:r>
                      <a:r>
                        <a:rPr sz="1400" spc="20" dirty="0">
                          <a:latin typeface="Calibri"/>
                          <a:cs typeface="Calibri"/>
                        </a:rPr>
                        <a:t>1m</a:t>
                      </a:r>
                      <a:r>
                        <a:rPr sz="1400" spc="-15" dirty="0">
                          <a:latin typeface="Calibri"/>
                          <a:cs typeface="Calibri"/>
                        </a:rPr>
                        <a:t> </a:t>
                      </a:r>
                      <a:r>
                        <a:rPr sz="1400" spc="5" dirty="0">
                          <a:latin typeface="Calibri"/>
                          <a:cs typeface="Calibri"/>
                        </a:rPr>
                        <a:t>radius, </a:t>
                      </a:r>
                      <a:r>
                        <a:rPr sz="1400" spc="-430" dirty="0">
                          <a:latin typeface="Calibri"/>
                          <a:cs typeface="Calibri"/>
                        </a:rPr>
                        <a:t> </a:t>
                      </a:r>
                      <a:r>
                        <a:rPr sz="1400" spc="15" dirty="0">
                          <a:latin typeface="Calibri"/>
                          <a:cs typeface="Calibri"/>
                        </a:rPr>
                        <a:t>2.5m</a:t>
                      </a:r>
                      <a:r>
                        <a:rPr sz="1400" dirty="0">
                          <a:latin typeface="Calibri"/>
                          <a:cs typeface="Calibri"/>
                        </a:rPr>
                        <a:t> </a:t>
                      </a:r>
                      <a:r>
                        <a:rPr sz="1400" spc="10" dirty="0">
                          <a:latin typeface="Calibri"/>
                          <a:cs typeface="Calibri"/>
                        </a:rPr>
                        <a:t>length</a:t>
                      </a:r>
                      <a:endParaRPr sz="1400" dirty="0">
                        <a:latin typeface="Calibri"/>
                        <a:cs typeface="Calibri"/>
                      </a:endParaRPr>
                    </a:p>
                  </a:txBody>
                  <a:tcPr marL="0" marR="0" marT="33020" marB="0">
                    <a:lnL w="19050">
                      <a:solidFill>
                        <a:srgbClr val="FFFFFF"/>
                      </a:solidFill>
                      <a:prstDash val="solid"/>
                    </a:lnL>
                    <a:lnR w="19050">
                      <a:solidFill>
                        <a:srgbClr val="FFFFFF"/>
                      </a:solidFill>
                      <a:prstDash val="solid"/>
                    </a:lnR>
                    <a:lnT w="53975">
                      <a:solidFill>
                        <a:srgbClr val="FFFFFF"/>
                      </a:solidFill>
                      <a:prstDash val="solid"/>
                    </a:lnT>
                    <a:lnB w="19050">
                      <a:solidFill>
                        <a:srgbClr val="FFFFFF"/>
                      </a:solidFill>
                      <a:prstDash val="solid"/>
                    </a:lnB>
                    <a:solidFill>
                      <a:srgbClr val="D2DEEF"/>
                    </a:solidFill>
                  </a:tcPr>
                </a:tc>
                <a:extLst>
                  <a:ext uri="{0D108BD9-81ED-4DB2-BD59-A6C34878D82A}">
                    <a16:rowId xmlns:a16="http://schemas.microsoft.com/office/drawing/2014/main" val="10001"/>
                  </a:ext>
                </a:extLst>
              </a:tr>
              <a:tr h="417894">
                <a:tc>
                  <a:txBody>
                    <a:bodyPr/>
                    <a:lstStyle/>
                    <a:p>
                      <a:pPr marL="100330">
                        <a:lnSpc>
                          <a:spcPct val="100000"/>
                        </a:lnSpc>
                        <a:spcBef>
                          <a:spcPts val="305"/>
                        </a:spcBef>
                      </a:pPr>
                      <a:r>
                        <a:rPr sz="1400" dirty="0">
                          <a:latin typeface="Calibri"/>
                          <a:cs typeface="Calibri"/>
                        </a:rPr>
                        <a:t>Central</a:t>
                      </a:r>
                      <a:r>
                        <a:rPr sz="1400" spc="-15" dirty="0">
                          <a:latin typeface="Calibri"/>
                          <a:cs typeface="Calibri"/>
                        </a:rPr>
                        <a:t> </a:t>
                      </a:r>
                      <a:r>
                        <a:rPr sz="1400" spc="-10" dirty="0">
                          <a:latin typeface="Calibri"/>
                          <a:cs typeface="Calibri"/>
                        </a:rPr>
                        <a:t>Tracking</a:t>
                      </a:r>
                      <a:endParaRPr sz="1400">
                        <a:latin typeface="Calibri"/>
                        <a:cs typeface="Calibri"/>
                      </a:endParaRPr>
                    </a:p>
                  </a:txBody>
                  <a:tcPr marL="0" marR="0" marT="387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marL="100965">
                        <a:lnSpc>
                          <a:spcPct val="100000"/>
                        </a:lnSpc>
                        <a:spcBef>
                          <a:spcPts val="305"/>
                        </a:spcBef>
                      </a:pPr>
                      <a:r>
                        <a:rPr sz="1400" spc="15" dirty="0">
                          <a:latin typeface="Calibri"/>
                          <a:cs typeface="Calibri"/>
                        </a:rPr>
                        <a:t>3+2</a:t>
                      </a:r>
                      <a:r>
                        <a:rPr sz="1400" spc="-30" dirty="0">
                          <a:latin typeface="Calibri"/>
                          <a:cs typeface="Calibri"/>
                        </a:rPr>
                        <a:t> </a:t>
                      </a:r>
                      <a:r>
                        <a:rPr sz="1400" spc="10" dirty="0">
                          <a:latin typeface="Calibri"/>
                          <a:cs typeface="Calibri"/>
                        </a:rPr>
                        <a:t>MAPS(ITS3),</a:t>
                      </a:r>
                      <a:endParaRPr sz="1400">
                        <a:latin typeface="Calibri"/>
                        <a:cs typeface="Calibri"/>
                      </a:endParaRPr>
                    </a:p>
                    <a:p>
                      <a:pPr marL="100965">
                        <a:lnSpc>
                          <a:spcPct val="100000"/>
                        </a:lnSpc>
                        <a:spcBef>
                          <a:spcPts val="40"/>
                        </a:spcBef>
                      </a:pPr>
                      <a:r>
                        <a:rPr sz="1400" dirty="0">
                          <a:latin typeface="Calibri"/>
                          <a:cs typeface="Calibri"/>
                        </a:rPr>
                        <a:t>Mircromegas</a:t>
                      </a:r>
                      <a:endParaRPr sz="1400">
                        <a:latin typeface="Calibri"/>
                        <a:cs typeface="Calibri"/>
                      </a:endParaRPr>
                    </a:p>
                  </a:txBody>
                  <a:tcPr marL="0" marR="0" marT="387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marL="101600" marR="234315">
                        <a:lnSpc>
                          <a:spcPct val="101699"/>
                        </a:lnSpc>
                        <a:spcBef>
                          <a:spcPts val="265"/>
                        </a:spcBef>
                      </a:pPr>
                      <a:r>
                        <a:rPr sz="1400" spc="15" dirty="0">
                          <a:latin typeface="Calibri"/>
                          <a:cs typeface="Calibri"/>
                        </a:rPr>
                        <a:t>3+2 MAPS, 2 </a:t>
                      </a:r>
                      <a:r>
                        <a:rPr sz="1400" spc="20" dirty="0">
                          <a:latin typeface="Calibri"/>
                          <a:cs typeface="Calibri"/>
                        </a:rPr>
                        <a:t> </a:t>
                      </a:r>
                      <a:r>
                        <a:rPr sz="1400" dirty="0">
                          <a:latin typeface="Calibri"/>
                          <a:cs typeface="Calibri"/>
                        </a:rPr>
                        <a:t>mRWell,</a:t>
                      </a:r>
                      <a:r>
                        <a:rPr sz="1400" spc="-45" dirty="0">
                          <a:latin typeface="Calibri"/>
                          <a:cs typeface="Calibri"/>
                        </a:rPr>
                        <a:t> </a:t>
                      </a:r>
                      <a:r>
                        <a:rPr sz="1400" spc="5" dirty="0">
                          <a:latin typeface="Calibri"/>
                          <a:cs typeface="Calibri"/>
                        </a:rPr>
                        <a:t>AC-LGAD</a:t>
                      </a:r>
                      <a:endParaRPr sz="1400">
                        <a:latin typeface="Calibri"/>
                        <a:cs typeface="Calibri"/>
                      </a:endParaRPr>
                    </a:p>
                  </a:txBody>
                  <a:tcPr marL="0" marR="0" marT="3365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marL="101600">
                        <a:lnSpc>
                          <a:spcPct val="100000"/>
                        </a:lnSpc>
                        <a:spcBef>
                          <a:spcPts val="305"/>
                        </a:spcBef>
                      </a:pPr>
                      <a:r>
                        <a:rPr sz="1400" spc="15" dirty="0">
                          <a:latin typeface="Calibri"/>
                          <a:cs typeface="Calibri"/>
                        </a:rPr>
                        <a:t>3+3</a:t>
                      </a:r>
                      <a:r>
                        <a:rPr sz="1400" spc="-35" dirty="0">
                          <a:latin typeface="Calibri"/>
                          <a:cs typeface="Calibri"/>
                        </a:rPr>
                        <a:t> </a:t>
                      </a:r>
                      <a:r>
                        <a:rPr sz="1400" spc="20" dirty="0">
                          <a:latin typeface="Calibri"/>
                          <a:cs typeface="Calibri"/>
                        </a:rPr>
                        <a:t>MAPS</a:t>
                      </a:r>
                      <a:endParaRPr sz="1400" dirty="0">
                        <a:latin typeface="Calibri"/>
                        <a:cs typeface="Calibri"/>
                      </a:endParaRPr>
                    </a:p>
                  </a:txBody>
                  <a:tcPr marL="0" marR="0" marT="387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extLst>
                  <a:ext uri="{0D108BD9-81ED-4DB2-BD59-A6C34878D82A}">
                    <a16:rowId xmlns:a16="http://schemas.microsoft.com/office/drawing/2014/main" val="10002"/>
                  </a:ext>
                </a:extLst>
              </a:tr>
              <a:tr h="271417">
                <a:tc>
                  <a:txBody>
                    <a:bodyPr/>
                    <a:lstStyle/>
                    <a:p>
                      <a:pPr marL="100330">
                        <a:lnSpc>
                          <a:spcPct val="100000"/>
                        </a:lnSpc>
                        <a:spcBef>
                          <a:spcPts val="305"/>
                        </a:spcBef>
                      </a:pPr>
                      <a:r>
                        <a:rPr sz="1400" spc="20" dirty="0">
                          <a:latin typeface="Calibri"/>
                          <a:cs typeface="Calibri"/>
                        </a:rPr>
                        <a:t>FW</a:t>
                      </a:r>
                      <a:r>
                        <a:rPr sz="1400" spc="-40" dirty="0">
                          <a:latin typeface="Calibri"/>
                          <a:cs typeface="Calibri"/>
                        </a:rPr>
                        <a:t> </a:t>
                      </a:r>
                      <a:r>
                        <a:rPr sz="1400" spc="-5" dirty="0">
                          <a:latin typeface="Calibri"/>
                          <a:cs typeface="Calibri"/>
                        </a:rPr>
                        <a:t>/BWTracking</a:t>
                      </a:r>
                      <a:endParaRPr sz="1400">
                        <a:latin typeface="Calibri"/>
                        <a:cs typeface="Calibri"/>
                      </a:endParaRPr>
                    </a:p>
                  </a:txBody>
                  <a:tcPr marL="0" marR="0" marT="387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2DEEF"/>
                    </a:solidFill>
                  </a:tcPr>
                </a:tc>
                <a:tc>
                  <a:txBody>
                    <a:bodyPr/>
                    <a:lstStyle/>
                    <a:p>
                      <a:pPr marL="100965" marR="647700">
                        <a:lnSpc>
                          <a:spcPct val="101699"/>
                        </a:lnSpc>
                        <a:spcBef>
                          <a:spcPts val="265"/>
                        </a:spcBef>
                      </a:pPr>
                      <a:r>
                        <a:rPr sz="1400" spc="15" dirty="0">
                          <a:latin typeface="Calibri"/>
                          <a:cs typeface="Calibri"/>
                        </a:rPr>
                        <a:t>5</a:t>
                      </a:r>
                      <a:r>
                        <a:rPr sz="1400" spc="-20" dirty="0">
                          <a:latin typeface="Calibri"/>
                          <a:cs typeface="Calibri"/>
                        </a:rPr>
                        <a:t> </a:t>
                      </a:r>
                      <a:r>
                        <a:rPr sz="1400" spc="10" dirty="0">
                          <a:latin typeface="Calibri"/>
                          <a:cs typeface="Calibri"/>
                        </a:rPr>
                        <a:t>discs</a:t>
                      </a:r>
                      <a:r>
                        <a:rPr sz="1400" spc="-5" dirty="0">
                          <a:latin typeface="Calibri"/>
                          <a:cs typeface="Calibri"/>
                        </a:rPr>
                        <a:t> </a:t>
                      </a:r>
                      <a:r>
                        <a:rPr sz="1400" spc="5" dirty="0">
                          <a:latin typeface="Calibri"/>
                          <a:cs typeface="Calibri"/>
                        </a:rPr>
                        <a:t>,</a:t>
                      </a:r>
                      <a:r>
                        <a:rPr sz="1400" spc="-25" dirty="0">
                          <a:latin typeface="Calibri"/>
                          <a:cs typeface="Calibri"/>
                        </a:rPr>
                        <a:t> </a:t>
                      </a:r>
                      <a:r>
                        <a:rPr sz="1400" spc="10" dirty="0">
                          <a:latin typeface="Calibri"/>
                          <a:cs typeface="Calibri"/>
                        </a:rPr>
                        <a:t>GEM, </a:t>
                      </a:r>
                      <a:r>
                        <a:rPr sz="1400" spc="-425" dirty="0">
                          <a:latin typeface="Calibri"/>
                          <a:cs typeface="Calibri"/>
                        </a:rPr>
                        <a:t> </a:t>
                      </a:r>
                      <a:r>
                        <a:rPr sz="1400" dirty="0">
                          <a:latin typeface="Calibri"/>
                          <a:cs typeface="Calibri"/>
                        </a:rPr>
                        <a:t>mRWell</a:t>
                      </a:r>
                    </a:p>
                  </a:txBody>
                  <a:tcPr marL="0" marR="0" marT="3365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2DEEF"/>
                    </a:solidFill>
                  </a:tcPr>
                </a:tc>
                <a:tc>
                  <a:txBody>
                    <a:bodyPr/>
                    <a:lstStyle/>
                    <a:p>
                      <a:pPr marL="101600">
                        <a:lnSpc>
                          <a:spcPct val="100000"/>
                        </a:lnSpc>
                        <a:spcBef>
                          <a:spcPts val="305"/>
                        </a:spcBef>
                      </a:pPr>
                      <a:r>
                        <a:rPr sz="1400" spc="15" dirty="0">
                          <a:latin typeface="Calibri"/>
                          <a:cs typeface="Calibri"/>
                        </a:rPr>
                        <a:t>4/5</a:t>
                      </a:r>
                      <a:r>
                        <a:rPr sz="1400" spc="-10" dirty="0">
                          <a:latin typeface="Calibri"/>
                          <a:cs typeface="Calibri"/>
                        </a:rPr>
                        <a:t> </a:t>
                      </a:r>
                      <a:r>
                        <a:rPr sz="1400" spc="5" dirty="0">
                          <a:latin typeface="Calibri"/>
                          <a:cs typeface="Calibri"/>
                        </a:rPr>
                        <a:t>discs,</a:t>
                      </a:r>
                      <a:r>
                        <a:rPr sz="1400" spc="-20" dirty="0">
                          <a:latin typeface="Calibri"/>
                          <a:cs typeface="Calibri"/>
                        </a:rPr>
                        <a:t> </a:t>
                      </a:r>
                      <a:r>
                        <a:rPr sz="1400" spc="10" dirty="0">
                          <a:latin typeface="Calibri"/>
                          <a:cs typeface="Calibri"/>
                        </a:rPr>
                        <a:t>AC-LGAD</a:t>
                      </a:r>
                      <a:endParaRPr sz="1400">
                        <a:latin typeface="Calibri"/>
                        <a:cs typeface="Calibri"/>
                      </a:endParaRPr>
                    </a:p>
                  </a:txBody>
                  <a:tcPr marL="0" marR="0" marT="387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2DEEF"/>
                    </a:solidFill>
                  </a:tcPr>
                </a:tc>
                <a:tc>
                  <a:txBody>
                    <a:bodyPr/>
                    <a:lstStyle/>
                    <a:p>
                      <a:pPr marL="101600">
                        <a:lnSpc>
                          <a:spcPct val="100000"/>
                        </a:lnSpc>
                        <a:spcBef>
                          <a:spcPts val="305"/>
                        </a:spcBef>
                      </a:pPr>
                      <a:r>
                        <a:rPr sz="1400" spc="15" dirty="0">
                          <a:latin typeface="Calibri"/>
                          <a:cs typeface="Calibri"/>
                        </a:rPr>
                        <a:t>6</a:t>
                      </a:r>
                      <a:r>
                        <a:rPr sz="1400" spc="-15" dirty="0">
                          <a:latin typeface="Calibri"/>
                          <a:cs typeface="Calibri"/>
                        </a:rPr>
                        <a:t> </a:t>
                      </a:r>
                      <a:r>
                        <a:rPr sz="1400" spc="5" dirty="0">
                          <a:latin typeface="Calibri"/>
                          <a:cs typeface="Calibri"/>
                        </a:rPr>
                        <a:t>discs,</a:t>
                      </a:r>
                      <a:r>
                        <a:rPr sz="1400" spc="-5" dirty="0">
                          <a:latin typeface="Calibri"/>
                          <a:cs typeface="Calibri"/>
                        </a:rPr>
                        <a:t> </a:t>
                      </a:r>
                      <a:r>
                        <a:rPr sz="1400" dirty="0">
                          <a:latin typeface="Calibri"/>
                          <a:cs typeface="Calibri"/>
                        </a:rPr>
                        <a:t>mRWell</a:t>
                      </a:r>
                      <a:endParaRPr sz="1400">
                        <a:latin typeface="Calibri"/>
                        <a:cs typeface="Calibri"/>
                      </a:endParaRPr>
                    </a:p>
                  </a:txBody>
                  <a:tcPr marL="0" marR="0" marT="387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2DEEF"/>
                    </a:solidFill>
                  </a:tcPr>
                </a:tc>
                <a:extLst>
                  <a:ext uri="{0D108BD9-81ED-4DB2-BD59-A6C34878D82A}">
                    <a16:rowId xmlns:a16="http://schemas.microsoft.com/office/drawing/2014/main" val="10003"/>
                  </a:ext>
                </a:extLst>
              </a:tr>
              <a:tr h="610364">
                <a:tc>
                  <a:txBody>
                    <a:bodyPr/>
                    <a:lstStyle/>
                    <a:p>
                      <a:pPr marL="100330">
                        <a:lnSpc>
                          <a:spcPct val="100000"/>
                        </a:lnSpc>
                        <a:spcBef>
                          <a:spcPts val="305"/>
                        </a:spcBef>
                      </a:pPr>
                      <a:r>
                        <a:rPr sz="1400" spc="10" dirty="0">
                          <a:latin typeface="Calibri"/>
                          <a:cs typeface="Calibri"/>
                        </a:rPr>
                        <a:t>Hadron</a:t>
                      </a:r>
                      <a:r>
                        <a:rPr sz="1400" spc="-25" dirty="0">
                          <a:latin typeface="Calibri"/>
                          <a:cs typeface="Calibri"/>
                        </a:rPr>
                        <a:t> </a:t>
                      </a:r>
                      <a:r>
                        <a:rPr sz="1400" spc="10" dirty="0">
                          <a:latin typeface="Calibri"/>
                          <a:cs typeface="Calibri"/>
                        </a:rPr>
                        <a:t>PID</a:t>
                      </a:r>
                      <a:endParaRPr sz="1400">
                        <a:latin typeface="Calibri"/>
                        <a:cs typeface="Calibri"/>
                      </a:endParaRPr>
                    </a:p>
                    <a:p>
                      <a:pPr marL="100330">
                        <a:lnSpc>
                          <a:spcPct val="100000"/>
                        </a:lnSpc>
                        <a:spcBef>
                          <a:spcPts val="40"/>
                        </a:spcBef>
                      </a:pPr>
                      <a:r>
                        <a:rPr sz="1400" spc="10" dirty="0">
                          <a:latin typeface="Calibri"/>
                          <a:cs typeface="Calibri"/>
                        </a:rPr>
                        <a:t>(BW/Cent/FW)</a:t>
                      </a:r>
                      <a:endParaRPr sz="1400">
                        <a:latin typeface="Calibri"/>
                        <a:cs typeface="Calibri"/>
                      </a:endParaRPr>
                    </a:p>
                  </a:txBody>
                  <a:tcPr marL="0" marR="0" marT="387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marL="100965">
                        <a:lnSpc>
                          <a:spcPct val="100000"/>
                        </a:lnSpc>
                        <a:spcBef>
                          <a:spcPts val="305"/>
                        </a:spcBef>
                      </a:pPr>
                      <a:r>
                        <a:rPr sz="1400" dirty="0">
                          <a:latin typeface="Calibri"/>
                          <a:cs typeface="Calibri"/>
                        </a:rPr>
                        <a:t>Aerogel/AC-</a:t>
                      </a:r>
                    </a:p>
                    <a:p>
                      <a:pPr marL="100965">
                        <a:lnSpc>
                          <a:spcPct val="100000"/>
                        </a:lnSpc>
                        <a:spcBef>
                          <a:spcPts val="40"/>
                        </a:spcBef>
                      </a:pPr>
                      <a:r>
                        <a:rPr sz="1400" spc="5" dirty="0">
                          <a:latin typeface="Calibri"/>
                          <a:cs typeface="Calibri"/>
                        </a:rPr>
                        <a:t>LGAD+DIRC/dRICH</a:t>
                      </a:r>
                      <a:endParaRPr sz="1400" dirty="0">
                        <a:latin typeface="Calibri"/>
                        <a:cs typeface="Calibri"/>
                      </a:endParaRPr>
                    </a:p>
                  </a:txBody>
                  <a:tcPr marL="0" marR="0" marT="387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marL="101600">
                        <a:lnSpc>
                          <a:spcPct val="100000"/>
                        </a:lnSpc>
                        <a:spcBef>
                          <a:spcPts val="305"/>
                        </a:spcBef>
                      </a:pPr>
                      <a:r>
                        <a:rPr sz="1400" spc="10" dirty="0">
                          <a:latin typeface="Calibri"/>
                          <a:cs typeface="Calibri"/>
                        </a:rPr>
                        <a:t>AC-</a:t>
                      </a:r>
                      <a:endParaRPr sz="1400">
                        <a:latin typeface="Calibri"/>
                        <a:cs typeface="Calibri"/>
                      </a:endParaRPr>
                    </a:p>
                    <a:p>
                      <a:pPr marL="101600" marR="141605">
                        <a:lnSpc>
                          <a:spcPct val="101699"/>
                        </a:lnSpc>
                      </a:pPr>
                      <a:r>
                        <a:rPr sz="1400" dirty="0">
                          <a:latin typeface="Calibri"/>
                          <a:cs typeface="Calibri"/>
                        </a:rPr>
                        <a:t>LGAD+Aerogel/AC- </a:t>
                      </a:r>
                      <a:r>
                        <a:rPr sz="1400" spc="-430" dirty="0">
                          <a:latin typeface="Calibri"/>
                          <a:cs typeface="Calibri"/>
                        </a:rPr>
                        <a:t> </a:t>
                      </a:r>
                      <a:r>
                        <a:rPr sz="1400" dirty="0">
                          <a:latin typeface="Calibri"/>
                          <a:cs typeface="Calibri"/>
                        </a:rPr>
                        <a:t>LGAD+DIRC/AC- </a:t>
                      </a:r>
                      <a:r>
                        <a:rPr sz="1400" spc="5" dirty="0">
                          <a:latin typeface="Calibri"/>
                          <a:cs typeface="Calibri"/>
                        </a:rPr>
                        <a:t> LGAD+dRICH</a:t>
                      </a:r>
                      <a:endParaRPr sz="1400">
                        <a:latin typeface="Calibri"/>
                        <a:cs typeface="Calibri"/>
                      </a:endParaRPr>
                    </a:p>
                  </a:txBody>
                  <a:tcPr marL="0" marR="0" marT="387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marL="101600">
                        <a:lnSpc>
                          <a:spcPct val="100000"/>
                        </a:lnSpc>
                        <a:spcBef>
                          <a:spcPts val="305"/>
                        </a:spcBef>
                      </a:pPr>
                      <a:r>
                        <a:rPr sz="1400" spc="5" dirty="0">
                          <a:latin typeface="Calibri"/>
                          <a:cs typeface="Calibri"/>
                        </a:rPr>
                        <a:t>AC-LGAD</a:t>
                      </a:r>
                      <a:endParaRPr sz="1400" dirty="0">
                        <a:latin typeface="Calibri"/>
                        <a:cs typeface="Calibri"/>
                      </a:endParaRPr>
                    </a:p>
                    <a:p>
                      <a:pPr marL="101600">
                        <a:lnSpc>
                          <a:spcPct val="100000"/>
                        </a:lnSpc>
                        <a:spcBef>
                          <a:spcPts val="40"/>
                        </a:spcBef>
                      </a:pPr>
                      <a:r>
                        <a:rPr sz="1400" dirty="0">
                          <a:latin typeface="Calibri"/>
                          <a:cs typeface="Calibri"/>
                        </a:rPr>
                        <a:t>TOF/DIRC/dRICH</a:t>
                      </a:r>
                    </a:p>
                  </a:txBody>
                  <a:tcPr marL="0" marR="0" marT="387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extLst>
                  <a:ext uri="{0D108BD9-81ED-4DB2-BD59-A6C34878D82A}">
                    <a16:rowId xmlns:a16="http://schemas.microsoft.com/office/drawing/2014/main" val="10004"/>
                  </a:ext>
                </a:extLst>
              </a:tr>
              <a:tr h="417894">
                <a:tc>
                  <a:txBody>
                    <a:bodyPr/>
                    <a:lstStyle/>
                    <a:p>
                      <a:pPr marL="100330">
                        <a:lnSpc>
                          <a:spcPct val="100000"/>
                        </a:lnSpc>
                        <a:spcBef>
                          <a:spcPts val="305"/>
                        </a:spcBef>
                      </a:pPr>
                      <a:r>
                        <a:rPr sz="1400" spc="10" dirty="0">
                          <a:latin typeface="Calibri"/>
                          <a:cs typeface="Calibri"/>
                        </a:rPr>
                        <a:t>EMCALS</a:t>
                      </a:r>
                      <a:endParaRPr sz="1400">
                        <a:latin typeface="Calibri"/>
                        <a:cs typeface="Calibri"/>
                      </a:endParaRPr>
                    </a:p>
                  </a:txBody>
                  <a:tcPr marL="0" marR="0" marT="387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2DEEF"/>
                    </a:solidFill>
                  </a:tcPr>
                </a:tc>
                <a:tc>
                  <a:txBody>
                    <a:bodyPr/>
                    <a:lstStyle/>
                    <a:p>
                      <a:pPr marL="100965">
                        <a:lnSpc>
                          <a:spcPct val="100000"/>
                        </a:lnSpc>
                        <a:spcBef>
                          <a:spcPts val="305"/>
                        </a:spcBef>
                      </a:pPr>
                      <a:r>
                        <a:rPr sz="1400" dirty="0">
                          <a:latin typeface="Calibri"/>
                          <a:cs typeface="Calibri"/>
                        </a:rPr>
                        <a:t>PbW04/AstroPix</a:t>
                      </a:r>
                      <a:endParaRPr sz="1400">
                        <a:latin typeface="Calibri"/>
                        <a:cs typeface="Calibri"/>
                      </a:endParaRPr>
                    </a:p>
                    <a:p>
                      <a:pPr marL="100965">
                        <a:lnSpc>
                          <a:spcPct val="100000"/>
                        </a:lnSpc>
                        <a:spcBef>
                          <a:spcPts val="40"/>
                        </a:spcBef>
                      </a:pPr>
                      <a:r>
                        <a:rPr sz="1400" spc="10" dirty="0">
                          <a:latin typeface="Calibri"/>
                          <a:cs typeface="Calibri"/>
                        </a:rPr>
                        <a:t>Si+PbSciFi/W</a:t>
                      </a:r>
                      <a:r>
                        <a:rPr sz="1400" spc="-15" dirty="0">
                          <a:latin typeface="Calibri"/>
                          <a:cs typeface="Calibri"/>
                        </a:rPr>
                        <a:t> </a:t>
                      </a:r>
                      <a:r>
                        <a:rPr sz="1400" spc="5" dirty="0">
                          <a:latin typeface="Calibri"/>
                          <a:cs typeface="Calibri"/>
                        </a:rPr>
                        <a:t>SciFi</a:t>
                      </a:r>
                      <a:endParaRPr sz="1400">
                        <a:latin typeface="Calibri"/>
                        <a:cs typeface="Calibri"/>
                      </a:endParaRPr>
                    </a:p>
                  </a:txBody>
                  <a:tcPr marL="0" marR="0" marT="387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2DEEF"/>
                    </a:solidFill>
                  </a:tcPr>
                </a:tc>
                <a:tc>
                  <a:txBody>
                    <a:bodyPr/>
                    <a:lstStyle/>
                    <a:p>
                      <a:pPr marL="101600">
                        <a:lnSpc>
                          <a:spcPct val="100000"/>
                        </a:lnSpc>
                        <a:spcBef>
                          <a:spcPts val="305"/>
                        </a:spcBef>
                      </a:pPr>
                      <a:r>
                        <a:rPr sz="1400" spc="10" dirty="0">
                          <a:latin typeface="Calibri"/>
                          <a:cs typeface="Calibri"/>
                        </a:rPr>
                        <a:t>PbWO4/SciGlass/P</a:t>
                      </a:r>
                      <a:endParaRPr sz="1400" dirty="0">
                        <a:latin typeface="Calibri"/>
                        <a:cs typeface="Calibri"/>
                      </a:endParaRPr>
                    </a:p>
                    <a:p>
                      <a:pPr marL="101600">
                        <a:lnSpc>
                          <a:spcPct val="100000"/>
                        </a:lnSpc>
                        <a:spcBef>
                          <a:spcPts val="40"/>
                        </a:spcBef>
                      </a:pPr>
                      <a:r>
                        <a:rPr sz="1400" spc="10" dirty="0">
                          <a:latin typeface="Calibri"/>
                          <a:cs typeface="Calibri"/>
                        </a:rPr>
                        <a:t>BSciFi</a:t>
                      </a:r>
                      <a:r>
                        <a:rPr sz="1400" spc="-35" dirty="0">
                          <a:latin typeface="Calibri"/>
                          <a:cs typeface="Calibri"/>
                        </a:rPr>
                        <a:t> </a:t>
                      </a:r>
                      <a:r>
                        <a:rPr sz="1400" spc="10" dirty="0">
                          <a:latin typeface="Calibri"/>
                          <a:cs typeface="Calibri"/>
                        </a:rPr>
                        <a:t>Shashlik</a:t>
                      </a:r>
                      <a:endParaRPr sz="1400" dirty="0">
                        <a:latin typeface="Calibri"/>
                        <a:cs typeface="Calibri"/>
                      </a:endParaRPr>
                    </a:p>
                  </a:txBody>
                  <a:tcPr marL="0" marR="0" marT="387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2DEEF"/>
                    </a:solidFill>
                  </a:tcPr>
                </a:tc>
                <a:tc>
                  <a:txBody>
                    <a:bodyPr/>
                    <a:lstStyle/>
                    <a:p>
                      <a:pPr marL="101600">
                        <a:lnSpc>
                          <a:spcPct val="100000"/>
                        </a:lnSpc>
                        <a:spcBef>
                          <a:spcPts val="305"/>
                        </a:spcBef>
                      </a:pPr>
                      <a:r>
                        <a:rPr sz="1400" spc="15" dirty="0">
                          <a:latin typeface="Calibri"/>
                          <a:cs typeface="Calibri"/>
                        </a:rPr>
                        <a:t>PbW04/W</a:t>
                      </a:r>
                      <a:r>
                        <a:rPr sz="1400" spc="-20" dirty="0">
                          <a:latin typeface="Calibri"/>
                          <a:cs typeface="Calibri"/>
                        </a:rPr>
                        <a:t> </a:t>
                      </a:r>
                      <a:r>
                        <a:rPr sz="1400" spc="10" dirty="0">
                          <a:latin typeface="Calibri"/>
                          <a:cs typeface="Calibri"/>
                        </a:rPr>
                        <a:t>Shashlik</a:t>
                      </a:r>
                      <a:endParaRPr sz="1400">
                        <a:latin typeface="Calibri"/>
                        <a:cs typeface="Calibri"/>
                      </a:endParaRPr>
                    </a:p>
                  </a:txBody>
                  <a:tcPr marL="0" marR="0" marT="38735"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D2DEEF"/>
                    </a:solidFill>
                  </a:tcPr>
                </a:tc>
                <a:extLst>
                  <a:ext uri="{0D108BD9-81ED-4DB2-BD59-A6C34878D82A}">
                    <a16:rowId xmlns:a16="http://schemas.microsoft.com/office/drawing/2014/main" val="10005"/>
                  </a:ext>
                </a:extLst>
              </a:tr>
              <a:tr h="418463">
                <a:tc>
                  <a:txBody>
                    <a:bodyPr/>
                    <a:lstStyle/>
                    <a:p>
                      <a:pPr marL="100330">
                        <a:lnSpc>
                          <a:spcPct val="100000"/>
                        </a:lnSpc>
                        <a:spcBef>
                          <a:spcPts val="309"/>
                        </a:spcBef>
                      </a:pPr>
                      <a:r>
                        <a:rPr sz="1400" spc="10" dirty="0">
                          <a:latin typeface="Calibri"/>
                          <a:cs typeface="Calibri"/>
                        </a:rPr>
                        <a:t>HCALS</a:t>
                      </a:r>
                      <a:endParaRPr sz="1400">
                        <a:latin typeface="Calibri"/>
                        <a:cs typeface="Calibri"/>
                      </a:endParaRPr>
                    </a:p>
                  </a:txBody>
                  <a:tcPr marL="0" marR="0" marT="3936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marL="100965">
                        <a:lnSpc>
                          <a:spcPct val="100000"/>
                        </a:lnSpc>
                        <a:spcBef>
                          <a:spcPts val="309"/>
                        </a:spcBef>
                      </a:pPr>
                      <a:r>
                        <a:rPr sz="1400" spc="5" dirty="0">
                          <a:latin typeface="Calibri"/>
                          <a:cs typeface="Calibri"/>
                        </a:rPr>
                        <a:t>FeSci/FeSci/FeSci</a:t>
                      </a:r>
                      <a:endParaRPr sz="1400">
                        <a:latin typeface="Calibri"/>
                        <a:cs typeface="Calibri"/>
                      </a:endParaRPr>
                    </a:p>
                  </a:txBody>
                  <a:tcPr marL="0" marR="0" marT="3936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marL="101600" marR="627380">
                        <a:lnSpc>
                          <a:spcPct val="101699"/>
                        </a:lnSpc>
                        <a:spcBef>
                          <a:spcPts val="270"/>
                        </a:spcBef>
                      </a:pPr>
                      <a:r>
                        <a:rPr sz="1400" spc="5" dirty="0">
                          <a:latin typeface="Calibri"/>
                          <a:cs typeface="Calibri"/>
                        </a:rPr>
                        <a:t>-/FeSci/ </a:t>
                      </a:r>
                      <a:r>
                        <a:rPr sz="1400" spc="10" dirty="0">
                          <a:latin typeface="Calibri"/>
                          <a:cs typeface="Calibri"/>
                        </a:rPr>
                        <a:t> </a:t>
                      </a:r>
                      <a:r>
                        <a:rPr sz="1400" spc="-5" dirty="0">
                          <a:latin typeface="Calibri"/>
                          <a:cs typeface="Calibri"/>
                        </a:rPr>
                        <a:t>Lon</a:t>
                      </a:r>
                      <a:r>
                        <a:rPr sz="1400" spc="5" dirty="0">
                          <a:latin typeface="Calibri"/>
                          <a:cs typeface="Calibri"/>
                        </a:rPr>
                        <a:t>g</a:t>
                      </a:r>
                      <a:r>
                        <a:rPr sz="1400" spc="-5" dirty="0">
                          <a:latin typeface="Calibri"/>
                          <a:cs typeface="Calibri"/>
                        </a:rPr>
                        <a:t>i</a:t>
                      </a:r>
                      <a:r>
                        <a:rPr sz="1400" dirty="0">
                          <a:latin typeface="Calibri"/>
                          <a:cs typeface="Calibri"/>
                        </a:rPr>
                        <a:t>tudi</a:t>
                      </a:r>
                      <a:r>
                        <a:rPr sz="1400" spc="-5" dirty="0">
                          <a:latin typeface="Calibri"/>
                          <a:cs typeface="Calibri"/>
                        </a:rPr>
                        <a:t>na</a:t>
                      </a:r>
                      <a:r>
                        <a:rPr sz="1400" dirty="0">
                          <a:latin typeface="Calibri"/>
                          <a:cs typeface="Calibri"/>
                        </a:rPr>
                        <a:t>l</a:t>
                      </a:r>
                      <a:r>
                        <a:rPr sz="1400" spc="-15" dirty="0">
                          <a:latin typeface="Calibri"/>
                          <a:cs typeface="Calibri"/>
                        </a:rPr>
                        <a:t>l</a:t>
                      </a:r>
                      <a:r>
                        <a:rPr sz="1400" dirty="0">
                          <a:latin typeface="Calibri"/>
                          <a:cs typeface="Calibri"/>
                        </a:rPr>
                        <a:t>y  separated</a:t>
                      </a:r>
                    </a:p>
                  </a:txBody>
                  <a:tcPr marL="0" marR="0" marT="34290"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tc>
                  <a:txBody>
                    <a:bodyPr/>
                    <a:lstStyle/>
                    <a:p>
                      <a:pPr marL="101600">
                        <a:lnSpc>
                          <a:spcPct val="100000"/>
                        </a:lnSpc>
                        <a:spcBef>
                          <a:spcPts val="309"/>
                        </a:spcBef>
                      </a:pPr>
                      <a:r>
                        <a:rPr sz="1400" spc="-10" dirty="0">
                          <a:latin typeface="Calibri"/>
                          <a:cs typeface="Calibri"/>
                        </a:rPr>
                        <a:t>-/-/STAR</a:t>
                      </a:r>
                      <a:r>
                        <a:rPr sz="1400" spc="-35" dirty="0">
                          <a:latin typeface="Calibri"/>
                          <a:cs typeface="Calibri"/>
                        </a:rPr>
                        <a:t> </a:t>
                      </a:r>
                      <a:r>
                        <a:rPr sz="1400" spc="5" dirty="0">
                          <a:latin typeface="Calibri"/>
                          <a:cs typeface="Calibri"/>
                        </a:rPr>
                        <a:t>FCS</a:t>
                      </a:r>
                      <a:endParaRPr sz="1400" dirty="0">
                        <a:latin typeface="Calibri"/>
                        <a:cs typeface="Calibri"/>
                      </a:endParaRPr>
                    </a:p>
                    <a:p>
                      <a:pPr marL="101600">
                        <a:lnSpc>
                          <a:spcPct val="100000"/>
                        </a:lnSpc>
                        <a:spcBef>
                          <a:spcPts val="40"/>
                        </a:spcBef>
                      </a:pPr>
                      <a:r>
                        <a:rPr sz="1400" spc="15" dirty="0">
                          <a:latin typeface="Calibri"/>
                          <a:cs typeface="Calibri"/>
                        </a:rPr>
                        <a:t>KLM</a:t>
                      </a:r>
                      <a:r>
                        <a:rPr sz="1400" spc="-20" dirty="0">
                          <a:latin typeface="Calibri"/>
                          <a:cs typeface="Calibri"/>
                        </a:rPr>
                        <a:t> </a:t>
                      </a:r>
                      <a:r>
                        <a:rPr sz="1400" spc="10" dirty="0">
                          <a:latin typeface="Calibri"/>
                          <a:cs typeface="Calibri"/>
                        </a:rPr>
                        <a:t>only</a:t>
                      </a:r>
                      <a:endParaRPr sz="1400" dirty="0">
                        <a:latin typeface="Calibri"/>
                        <a:cs typeface="Calibri"/>
                      </a:endParaRPr>
                    </a:p>
                  </a:txBody>
                  <a:tcPr marL="0" marR="0" marT="39369" marB="0">
                    <a:lnL w="19050">
                      <a:solidFill>
                        <a:srgbClr val="FFFFFF"/>
                      </a:solidFill>
                      <a:prstDash val="solid"/>
                    </a:lnL>
                    <a:lnR w="19050">
                      <a:solidFill>
                        <a:srgbClr val="FFFFFF"/>
                      </a:solidFill>
                      <a:prstDash val="solid"/>
                    </a:lnR>
                    <a:lnT w="19050">
                      <a:solidFill>
                        <a:srgbClr val="FFFFFF"/>
                      </a:solidFill>
                      <a:prstDash val="solid"/>
                    </a:lnT>
                    <a:lnB w="19050">
                      <a:solidFill>
                        <a:srgbClr val="FFFFFF"/>
                      </a:solidFill>
                      <a:prstDash val="solid"/>
                    </a:lnB>
                    <a:solidFill>
                      <a:srgbClr val="EAEFF7"/>
                    </a:solidFill>
                  </a:tcPr>
                </a:tc>
                <a:extLst>
                  <a:ext uri="{0D108BD9-81ED-4DB2-BD59-A6C34878D82A}">
                    <a16:rowId xmlns:a16="http://schemas.microsoft.com/office/drawing/2014/main" val="10006"/>
                  </a:ext>
                </a:extLst>
              </a:tr>
            </a:tbl>
          </a:graphicData>
        </a:graphic>
      </p:graphicFrame>
      <p:pic>
        <p:nvPicPr>
          <p:cNvPr id="9" name="object 3">
            <a:extLst>
              <a:ext uri="{FF2B5EF4-FFF2-40B4-BE49-F238E27FC236}">
                <a16:creationId xmlns:a16="http://schemas.microsoft.com/office/drawing/2014/main" id="{32BCFB1A-2854-7A4E-BFAE-98D193F4E63D}"/>
              </a:ext>
            </a:extLst>
          </p:cNvPr>
          <p:cNvPicPr/>
          <p:nvPr/>
        </p:nvPicPr>
        <p:blipFill>
          <a:blip r:embed="rId2" cstate="email">
            <a:extLst>
              <a:ext uri="{28A0092B-C50C-407E-A947-70E740481C1C}">
                <a14:useLocalDpi xmlns:a14="http://schemas.microsoft.com/office/drawing/2010/main"/>
              </a:ext>
            </a:extLst>
          </a:blip>
          <a:stretch>
            <a:fillRect/>
          </a:stretch>
        </p:blipFill>
        <p:spPr>
          <a:xfrm>
            <a:off x="3232955" y="4270700"/>
            <a:ext cx="2640720" cy="2406585"/>
          </a:xfrm>
          <a:prstGeom prst="rect">
            <a:avLst/>
          </a:prstGeom>
        </p:spPr>
      </p:pic>
      <p:pic>
        <p:nvPicPr>
          <p:cNvPr id="10" name="Picture 2" descr="page3image1465472624">
            <a:extLst>
              <a:ext uri="{FF2B5EF4-FFF2-40B4-BE49-F238E27FC236}">
                <a16:creationId xmlns:a16="http://schemas.microsoft.com/office/drawing/2014/main" id="{BF317DD4-530E-8442-912F-112FFBCD9BA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96000" y="4737827"/>
            <a:ext cx="2695987" cy="1580148"/>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482E38B7-A13B-4048-963C-2CC851250983}"/>
              </a:ext>
            </a:extLst>
          </p:cNvPr>
          <p:cNvSpPr txBox="1"/>
          <p:nvPr/>
        </p:nvSpPr>
        <p:spPr>
          <a:xfrm>
            <a:off x="6594438" y="6264066"/>
            <a:ext cx="1348446" cy="369332"/>
          </a:xfrm>
          <a:prstGeom prst="rect">
            <a:avLst/>
          </a:prstGeom>
          <a:noFill/>
        </p:spPr>
        <p:txBody>
          <a:bodyPr wrap="none" rtlCol="0">
            <a:spAutoFit/>
          </a:bodyPr>
          <a:lstStyle/>
          <a:p>
            <a:r>
              <a:rPr kumimoji="1" lang="en-US" altLang="ja-JP" dirty="0"/>
              <a:t>(</a:t>
            </a:r>
            <a:r>
              <a:rPr kumimoji="1" lang="en-US" altLang="ja-JP" dirty="0" err="1"/>
              <a:t>ePHENIX</a:t>
            </a:r>
            <a:r>
              <a:rPr kumimoji="1" lang="en-US" altLang="ja-JP" dirty="0"/>
              <a:t>)</a:t>
            </a:r>
            <a:endParaRPr kumimoji="1" lang="ja-JP" altLang="en-US"/>
          </a:p>
        </p:txBody>
      </p:sp>
      <p:pic>
        <p:nvPicPr>
          <p:cNvPr id="1026" name="Picture 2">
            <a:extLst>
              <a:ext uri="{FF2B5EF4-FFF2-40B4-BE49-F238E27FC236}">
                <a16:creationId xmlns:a16="http://schemas.microsoft.com/office/drawing/2014/main" id="{59CB1691-CCE9-EA4E-879A-11C2252F89DA}"/>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921381" y="4565584"/>
            <a:ext cx="2695987" cy="175239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無料イラスト] 掲げられた日の丸 - パブリックドメインQ：著作権フリー画像素材集">
            <a:extLst>
              <a:ext uri="{FF2B5EF4-FFF2-40B4-BE49-F238E27FC236}">
                <a16:creationId xmlns:a16="http://schemas.microsoft.com/office/drawing/2014/main" id="{3728226F-CDA0-5D4D-9E00-13E0E3CF372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03069" y="4278244"/>
            <a:ext cx="721455" cy="649851"/>
          </a:xfrm>
          <a:prstGeom prst="rect">
            <a:avLst/>
          </a:prstGeom>
          <a:noFill/>
          <a:extLst>
            <a:ext uri="{909E8E84-426E-40DD-AFC4-6F175D3DCCD1}">
              <a14:hiddenFill xmlns:a14="http://schemas.microsoft.com/office/drawing/2010/main">
                <a:solidFill>
                  <a:srgbClr val="FFFFFF"/>
                </a:solidFill>
              </a14:hiddenFill>
            </a:ext>
          </a:extLst>
        </p:spPr>
      </p:pic>
      <p:sp>
        <p:nvSpPr>
          <p:cNvPr id="13" name="スライド番号プレースホルダー 12">
            <a:extLst>
              <a:ext uri="{FF2B5EF4-FFF2-40B4-BE49-F238E27FC236}">
                <a16:creationId xmlns:a16="http://schemas.microsoft.com/office/drawing/2014/main" id="{3D80136F-6C6E-8D4C-8405-7710FA300091}"/>
              </a:ext>
            </a:extLst>
          </p:cNvPr>
          <p:cNvSpPr>
            <a:spLocks noGrp="1"/>
          </p:cNvSpPr>
          <p:nvPr>
            <p:ph type="sldNum" sz="quarter" idx="12"/>
          </p:nvPr>
        </p:nvSpPr>
        <p:spPr/>
        <p:txBody>
          <a:bodyPr/>
          <a:lstStyle/>
          <a:p>
            <a:fld id="{A7E0A9F3-9553-8042-9680-5B5C85E16B0E}" type="slidenum">
              <a:rPr kumimoji="1" lang="ja-JP" altLang="en-US" smtClean="0"/>
              <a:t>31</a:t>
            </a:fld>
            <a:endParaRPr kumimoji="1" lang="ja-JP" altLang="en-US"/>
          </a:p>
        </p:txBody>
      </p:sp>
      <p:sp>
        <p:nvSpPr>
          <p:cNvPr id="3" name="テキスト ボックス 2">
            <a:extLst>
              <a:ext uri="{FF2B5EF4-FFF2-40B4-BE49-F238E27FC236}">
                <a16:creationId xmlns:a16="http://schemas.microsoft.com/office/drawing/2014/main" id="{255BE58D-E359-7C45-9AFF-F925F714C2CA}"/>
              </a:ext>
            </a:extLst>
          </p:cNvPr>
          <p:cNvSpPr txBox="1"/>
          <p:nvPr/>
        </p:nvSpPr>
        <p:spPr>
          <a:xfrm>
            <a:off x="204396" y="5710068"/>
            <a:ext cx="2640720" cy="923330"/>
          </a:xfrm>
          <a:prstGeom prst="rect">
            <a:avLst/>
          </a:prstGeom>
          <a:solidFill>
            <a:schemeClr val="accent2">
              <a:lumMod val="20000"/>
              <a:lumOff val="80000"/>
            </a:schemeClr>
          </a:solidFill>
        </p:spPr>
        <p:txBody>
          <a:bodyPr wrap="square" rtlCol="0">
            <a:spAutoFit/>
          </a:bodyPr>
          <a:lstStyle/>
          <a:p>
            <a:r>
              <a:rPr kumimoji="1" lang="ja-JP" altLang="en-US">
                <a:latin typeface="Meiryo" panose="020B0604030504040204" pitchFamily="34" charset="-128"/>
                <a:ea typeface="Meiryo" panose="020B0604030504040204" pitchFamily="34" charset="-128"/>
              </a:rPr>
              <a:t>この中で</a:t>
            </a:r>
            <a:r>
              <a:rPr kumimoji="1" lang="en-US" altLang="ja-JP" dirty="0">
                <a:latin typeface="Meiryo" panose="020B0604030504040204" pitchFamily="34" charset="-128"/>
                <a:ea typeface="Meiryo" panose="020B0604030504040204" pitchFamily="34" charset="-128"/>
              </a:rPr>
              <a:t>DOE</a:t>
            </a:r>
            <a:r>
              <a:rPr kumimoji="1" lang="ja-JP" altLang="en-US">
                <a:latin typeface="Meiryo" panose="020B0604030504040204" pitchFamily="34" charset="-128"/>
                <a:ea typeface="Meiryo" panose="020B0604030504040204" pitchFamily="34" charset="-128"/>
              </a:rPr>
              <a:t>予算で建設される</a:t>
            </a:r>
            <a:r>
              <a:rPr kumimoji="1" lang="en-US" altLang="ja-JP" dirty="0">
                <a:latin typeface="Meiryo" panose="020B0604030504040204" pitchFamily="34" charset="-128"/>
                <a:ea typeface="Meiryo" panose="020B0604030504040204" pitchFamily="34" charset="-128"/>
              </a:rPr>
              <a:t>”Detector-1”</a:t>
            </a:r>
            <a:r>
              <a:rPr kumimoji="1" lang="ja-JP" altLang="en-US">
                <a:latin typeface="Meiryo" panose="020B0604030504040204" pitchFamily="34" charset="-128"/>
                <a:ea typeface="Meiryo" panose="020B0604030504040204" pitchFamily="34" charset="-128"/>
              </a:rPr>
              <a:t>は一つのみ</a:t>
            </a:r>
          </a:p>
        </p:txBody>
      </p:sp>
      <p:sp>
        <p:nvSpPr>
          <p:cNvPr id="4" name="テキスト ボックス 3">
            <a:extLst>
              <a:ext uri="{FF2B5EF4-FFF2-40B4-BE49-F238E27FC236}">
                <a16:creationId xmlns:a16="http://schemas.microsoft.com/office/drawing/2014/main" id="{31F9D889-3DE6-690B-285F-3E9ACA04AD85}"/>
              </a:ext>
            </a:extLst>
          </p:cNvPr>
          <p:cNvSpPr txBox="1"/>
          <p:nvPr/>
        </p:nvSpPr>
        <p:spPr>
          <a:xfrm>
            <a:off x="204396" y="4565584"/>
            <a:ext cx="2640720" cy="646331"/>
          </a:xfrm>
          <a:prstGeom prst="rect">
            <a:avLst/>
          </a:prstGeom>
          <a:noFill/>
        </p:spPr>
        <p:txBody>
          <a:bodyPr wrap="square" rtlCol="0">
            <a:spAutoFit/>
          </a:bodyPr>
          <a:lstStyle/>
          <a:p>
            <a:r>
              <a:rPr kumimoji="1" lang="en-US" altLang="ja-JP" dirty="0">
                <a:latin typeface="Meiryo" panose="020B0604030504040204" pitchFamily="34" charset="-128"/>
                <a:ea typeface="Meiryo" panose="020B0604030504040204" pitchFamily="34" charset="-128"/>
              </a:rPr>
              <a:t>2021</a:t>
            </a:r>
            <a:r>
              <a:rPr kumimoji="1" lang="ja-JP" altLang="en-US">
                <a:latin typeface="Meiryo" panose="020B0604030504040204" pitchFamily="34" charset="-128"/>
                <a:ea typeface="Meiryo" panose="020B0604030504040204" pitchFamily="34" charset="-128"/>
              </a:rPr>
              <a:t>年末の段階で候補は３つ</a:t>
            </a:r>
          </a:p>
        </p:txBody>
      </p:sp>
    </p:spTree>
    <p:extLst>
      <p:ext uri="{BB962C8B-B14F-4D97-AF65-F5344CB8AC3E}">
        <p14:creationId xmlns:p14="http://schemas.microsoft.com/office/powerpoint/2010/main" val="15305319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1268BC-E0EE-614F-9762-E40828FDA0F9}"/>
              </a:ext>
            </a:extLst>
          </p:cNvPr>
          <p:cNvSpPr>
            <a:spLocks noGrp="1"/>
          </p:cNvSpPr>
          <p:nvPr>
            <p:ph type="title"/>
          </p:nvPr>
        </p:nvSpPr>
        <p:spPr>
          <a:xfrm>
            <a:off x="525877" y="299983"/>
            <a:ext cx="4249006" cy="1325563"/>
          </a:xfrm>
        </p:spPr>
        <p:txBody>
          <a:bodyPr>
            <a:normAutofit/>
          </a:bodyPr>
          <a:lstStyle/>
          <a:p>
            <a:r>
              <a:rPr lang="en-US" altLang="ja-JP" dirty="0"/>
              <a:t>Detector Choice (</a:t>
            </a:r>
            <a:r>
              <a:rPr lang="en-US" altLang="ja-JP" b="1" dirty="0"/>
              <a:t>Decision</a:t>
            </a:r>
            <a:r>
              <a:rPr lang="en-US" altLang="ja-JP" dirty="0"/>
              <a:t>)</a:t>
            </a:r>
            <a:endParaRPr kumimoji="1" lang="ja-JP" altLang="en-US"/>
          </a:p>
        </p:txBody>
      </p:sp>
      <p:sp>
        <p:nvSpPr>
          <p:cNvPr id="4" name="object 3">
            <a:extLst>
              <a:ext uri="{FF2B5EF4-FFF2-40B4-BE49-F238E27FC236}">
                <a16:creationId xmlns:a16="http://schemas.microsoft.com/office/drawing/2014/main" id="{F2EA49BD-324C-4047-8F6F-6003BFCCDA59}"/>
              </a:ext>
            </a:extLst>
          </p:cNvPr>
          <p:cNvSpPr txBox="1">
            <a:spLocks noGrp="1"/>
          </p:cNvSpPr>
          <p:nvPr>
            <p:ph idx="1"/>
          </p:nvPr>
        </p:nvSpPr>
        <p:spPr>
          <a:xfrm>
            <a:off x="124955" y="1896482"/>
            <a:ext cx="6375559" cy="3957242"/>
          </a:xfrm>
          <a:prstGeom prst="rect">
            <a:avLst/>
          </a:prstGeom>
        </p:spPr>
        <p:txBody>
          <a:bodyPr vert="horz" lIns="0" tIns="12065" rIns="0" bIns="0" rtlCol="0" anchor="t">
            <a:normAutofit/>
          </a:bodyPr>
          <a:lstStyle/>
          <a:p>
            <a:pPr marL="264160" indent="-252095">
              <a:spcBef>
                <a:spcPts val="95"/>
              </a:spcBef>
              <a:buFont typeface="Arial MT"/>
              <a:buChar char="•"/>
              <a:tabLst>
                <a:tab pos="264795" algn="l"/>
              </a:tabLst>
            </a:pPr>
            <a:r>
              <a:rPr lang="en-US" sz="1100" b="1" spc="-10" dirty="0">
                <a:latin typeface="Calibri"/>
                <a:cs typeface="Calibri"/>
              </a:rPr>
              <a:t>Co-chairs</a:t>
            </a:r>
            <a:endParaRPr lang="en-US" sz="1100" dirty="0">
              <a:latin typeface="Calibri"/>
              <a:cs typeface="Calibri"/>
            </a:endParaRPr>
          </a:p>
          <a:p>
            <a:pPr marL="767715" lvl="1" indent="-252095">
              <a:buFont typeface="Arial MT"/>
              <a:buChar char="•"/>
              <a:tabLst>
                <a:tab pos="767715" algn="l"/>
                <a:tab pos="768350" algn="l"/>
              </a:tabLst>
            </a:pPr>
            <a:r>
              <a:rPr lang="en-US" sz="1100" spc="-10" dirty="0">
                <a:latin typeface="Calibri"/>
                <a:cs typeface="Calibri"/>
              </a:rPr>
              <a:t>Rolf</a:t>
            </a:r>
            <a:r>
              <a:rPr lang="en-US" sz="1100" spc="-40" dirty="0">
                <a:latin typeface="Calibri"/>
                <a:cs typeface="Calibri"/>
              </a:rPr>
              <a:t> </a:t>
            </a:r>
            <a:r>
              <a:rPr lang="en-US" sz="1100" dirty="0">
                <a:latin typeface="Calibri"/>
                <a:cs typeface="Calibri"/>
              </a:rPr>
              <a:t>Heuer</a:t>
            </a:r>
            <a:r>
              <a:rPr lang="en-US" sz="1100" spc="-20" dirty="0">
                <a:latin typeface="Calibri"/>
                <a:cs typeface="Calibri"/>
              </a:rPr>
              <a:t> </a:t>
            </a:r>
            <a:r>
              <a:rPr lang="en-US" sz="1100" dirty="0">
                <a:latin typeface="Calibri"/>
                <a:cs typeface="Calibri"/>
              </a:rPr>
              <a:t>(CERN)</a:t>
            </a:r>
          </a:p>
          <a:p>
            <a:pPr marL="767715" lvl="1" indent="-252095">
              <a:buFont typeface="Arial MT"/>
              <a:buChar char="•"/>
              <a:tabLst>
                <a:tab pos="767715" algn="l"/>
                <a:tab pos="768350" algn="l"/>
              </a:tabLst>
            </a:pPr>
            <a:r>
              <a:rPr lang="en-US" sz="1100" spc="-25" dirty="0">
                <a:latin typeface="Calibri"/>
                <a:cs typeface="Calibri"/>
              </a:rPr>
              <a:t>Patty</a:t>
            </a:r>
            <a:r>
              <a:rPr lang="en-US" sz="1100" spc="-10" dirty="0">
                <a:latin typeface="Calibri"/>
                <a:cs typeface="Calibri"/>
              </a:rPr>
              <a:t> </a:t>
            </a:r>
            <a:r>
              <a:rPr lang="en-US" sz="1100" dirty="0">
                <a:latin typeface="Calibri"/>
                <a:cs typeface="Calibri"/>
              </a:rPr>
              <a:t>McBride</a:t>
            </a:r>
            <a:r>
              <a:rPr lang="en-US" sz="1100" spc="-20" dirty="0">
                <a:latin typeface="Calibri"/>
                <a:cs typeface="Calibri"/>
              </a:rPr>
              <a:t> </a:t>
            </a:r>
            <a:r>
              <a:rPr lang="en-US" sz="1100" dirty="0">
                <a:latin typeface="Calibri"/>
                <a:cs typeface="Calibri"/>
              </a:rPr>
              <a:t>(FNAL)</a:t>
            </a:r>
          </a:p>
          <a:p>
            <a:pPr marL="264160" indent="-252095">
              <a:spcBef>
                <a:spcPts val="145"/>
              </a:spcBef>
              <a:buFont typeface="Arial MT"/>
              <a:buChar char="•"/>
              <a:tabLst>
                <a:tab pos="264795" algn="l"/>
              </a:tabLst>
            </a:pPr>
            <a:r>
              <a:rPr lang="en-US" sz="1100" b="1" spc="-10" dirty="0">
                <a:latin typeface="Calibri"/>
                <a:cs typeface="Calibri"/>
              </a:rPr>
              <a:t>Members</a:t>
            </a:r>
            <a:endParaRPr lang="en-US" sz="1100" dirty="0">
              <a:latin typeface="Calibri"/>
              <a:cs typeface="Calibri"/>
            </a:endParaRPr>
          </a:p>
          <a:p>
            <a:pPr marL="767715" lvl="1" indent="-252095">
              <a:buFont typeface="Arial MT"/>
              <a:buChar char="•"/>
              <a:tabLst>
                <a:tab pos="767715" algn="l"/>
                <a:tab pos="768350" algn="l"/>
              </a:tabLst>
            </a:pPr>
            <a:r>
              <a:rPr lang="en-US" sz="1100" spc="-5" dirty="0">
                <a:latin typeface="Calibri"/>
                <a:cs typeface="Calibri"/>
              </a:rPr>
              <a:t>Sergio</a:t>
            </a:r>
            <a:r>
              <a:rPr lang="en-US" sz="1100" spc="-10" dirty="0">
                <a:latin typeface="Calibri"/>
                <a:cs typeface="Calibri"/>
              </a:rPr>
              <a:t> </a:t>
            </a:r>
            <a:r>
              <a:rPr lang="en-US" sz="1100" spc="-5" dirty="0">
                <a:latin typeface="Calibri"/>
                <a:cs typeface="Calibri"/>
              </a:rPr>
              <a:t>Bertolucci</a:t>
            </a:r>
            <a:r>
              <a:rPr lang="en-US" sz="1100" spc="5" dirty="0">
                <a:latin typeface="Calibri"/>
                <a:cs typeface="Calibri"/>
              </a:rPr>
              <a:t> </a:t>
            </a:r>
            <a:r>
              <a:rPr lang="en-US" sz="1100" dirty="0">
                <a:latin typeface="Calibri"/>
                <a:cs typeface="Calibri"/>
              </a:rPr>
              <a:t>(INFN</a:t>
            </a:r>
            <a:r>
              <a:rPr lang="en-US" sz="1100" spc="-15" dirty="0">
                <a:latin typeface="Calibri"/>
                <a:cs typeface="Calibri"/>
              </a:rPr>
              <a:t> </a:t>
            </a:r>
            <a:r>
              <a:rPr lang="en-US" sz="1100" spc="-5" dirty="0" err="1">
                <a:latin typeface="Calibri"/>
                <a:cs typeface="Calibri"/>
              </a:rPr>
              <a:t>Sezione</a:t>
            </a:r>
            <a:r>
              <a:rPr lang="en-US" sz="1100" dirty="0">
                <a:latin typeface="Calibri"/>
                <a:cs typeface="Calibri"/>
              </a:rPr>
              <a:t> di Bologna)</a:t>
            </a:r>
          </a:p>
          <a:p>
            <a:pPr marL="767715" lvl="1" indent="-252095">
              <a:buFont typeface="Arial MT"/>
              <a:buChar char="•"/>
              <a:tabLst>
                <a:tab pos="767715" algn="l"/>
                <a:tab pos="768350" algn="l"/>
              </a:tabLst>
            </a:pPr>
            <a:r>
              <a:rPr lang="en-US" sz="1100" dirty="0">
                <a:latin typeface="Calibri"/>
                <a:cs typeface="Calibri"/>
              </a:rPr>
              <a:t>Daniela </a:t>
            </a:r>
            <a:r>
              <a:rPr lang="en-US" sz="1100" spc="-10" dirty="0" err="1">
                <a:latin typeface="Calibri"/>
                <a:cs typeface="Calibri"/>
              </a:rPr>
              <a:t>Bortoletto</a:t>
            </a:r>
            <a:r>
              <a:rPr lang="en-US" sz="1100" dirty="0">
                <a:latin typeface="Calibri"/>
                <a:cs typeface="Calibri"/>
              </a:rPr>
              <a:t> </a:t>
            </a:r>
            <a:r>
              <a:rPr lang="en-US" sz="1100" spc="-15" dirty="0">
                <a:latin typeface="Calibri"/>
                <a:cs typeface="Calibri"/>
              </a:rPr>
              <a:t>(Oxford</a:t>
            </a:r>
            <a:r>
              <a:rPr lang="en-US" sz="1100" spc="-35" dirty="0">
                <a:latin typeface="Calibri"/>
                <a:cs typeface="Calibri"/>
              </a:rPr>
              <a:t> </a:t>
            </a:r>
            <a:r>
              <a:rPr lang="en-US" sz="1100" spc="-10" dirty="0">
                <a:latin typeface="Calibri"/>
                <a:cs typeface="Calibri"/>
              </a:rPr>
              <a:t>University)</a:t>
            </a:r>
            <a:endParaRPr lang="en-US" sz="1100" dirty="0">
              <a:latin typeface="Calibri"/>
              <a:cs typeface="Calibri"/>
            </a:endParaRPr>
          </a:p>
          <a:p>
            <a:pPr marL="767715" lvl="1" indent="-252095">
              <a:buFont typeface="Arial MT"/>
              <a:buChar char="•"/>
              <a:tabLst>
                <a:tab pos="767715" algn="l"/>
                <a:tab pos="768350" algn="l"/>
              </a:tabLst>
            </a:pPr>
            <a:r>
              <a:rPr lang="en-US" sz="1100" spc="-5" dirty="0">
                <a:latin typeface="Calibri"/>
                <a:cs typeface="Calibri"/>
              </a:rPr>
              <a:t>Markus</a:t>
            </a:r>
            <a:r>
              <a:rPr lang="en-US" sz="1100" spc="-25" dirty="0">
                <a:latin typeface="Calibri"/>
                <a:cs typeface="Calibri"/>
              </a:rPr>
              <a:t> </a:t>
            </a:r>
            <a:r>
              <a:rPr lang="en-US" sz="1100" dirty="0">
                <a:latin typeface="Calibri"/>
                <a:cs typeface="Calibri"/>
              </a:rPr>
              <a:t>Diehl</a:t>
            </a:r>
            <a:r>
              <a:rPr lang="en-US" sz="1100" spc="-25" dirty="0">
                <a:latin typeface="Calibri"/>
                <a:cs typeface="Calibri"/>
              </a:rPr>
              <a:t> </a:t>
            </a:r>
            <a:r>
              <a:rPr lang="en-US" sz="1100" spc="-10" dirty="0">
                <a:latin typeface="Calibri"/>
                <a:cs typeface="Calibri"/>
              </a:rPr>
              <a:t>(DESY)</a:t>
            </a:r>
            <a:endParaRPr lang="en-US" sz="1100" dirty="0">
              <a:latin typeface="Calibri"/>
              <a:cs typeface="Calibri"/>
            </a:endParaRPr>
          </a:p>
          <a:p>
            <a:pPr marL="767715" lvl="1" indent="-252095">
              <a:buFont typeface="Arial MT"/>
              <a:buChar char="•"/>
              <a:tabLst>
                <a:tab pos="767715" algn="l"/>
                <a:tab pos="768350" algn="l"/>
              </a:tabLst>
            </a:pPr>
            <a:r>
              <a:rPr lang="en-US" sz="1100" spc="-10" dirty="0">
                <a:latin typeface="Calibri"/>
                <a:cs typeface="Calibri"/>
              </a:rPr>
              <a:t>Ed</a:t>
            </a:r>
            <a:r>
              <a:rPr lang="en-US" sz="1100" spc="-25" dirty="0">
                <a:latin typeface="Calibri"/>
                <a:cs typeface="Calibri"/>
              </a:rPr>
              <a:t> </a:t>
            </a:r>
            <a:r>
              <a:rPr lang="en-US" sz="1100" spc="-5" dirty="0">
                <a:latin typeface="Calibri"/>
                <a:cs typeface="Calibri"/>
              </a:rPr>
              <a:t>Kinney</a:t>
            </a:r>
            <a:r>
              <a:rPr lang="en-US" sz="1100" spc="-15" dirty="0">
                <a:latin typeface="Calibri"/>
                <a:cs typeface="Calibri"/>
              </a:rPr>
              <a:t> </a:t>
            </a:r>
            <a:r>
              <a:rPr lang="en-US" sz="1100" spc="-10" dirty="0">
                <a:latin typeface="Calibri"/>
                <a:cs typeface="Calibri"/>
              </a:rPr>
              <a:t>(University</a:t>
            </a:r>
            <a:r>
              <a:rPr lang="en-US" sz="1100" spc="15" dirty="0">
                <a:latin typeface="Calibri"/>
                <a:cs typeface="Calibri"/>
              </a:rPr>
              <a:t> </a:t>
            </a:r>
            <a:r>
              <a:rPr lang="en-US" sz="1100" dirty="0">
                <a:latin typeface="Calibri"/>
                <a:cs typeface="Calibri"/>
              </a:rPr>
              <a:t>of</a:t>
            </a:r>
            <a:r>
              <a:rPr lang="en-US" sz="1100" spc="-10" dirty="0">
                <a:latin typeface="Calibri"/>
                <a:cs typeface="Calibri"/>
              </a:rPr>
              <a:t> Colorado,</a:t>
            </a:r>
            <a:r>
              <a:rPr lang="en-US" sz="1100" spc="-20" dirty="0">
                <a:latin typeface="Calibri"/>
                <a:cs typeface="Calibri"/>
              </a:rPr>
              <a:t> </a:t>
            </a:r>
            <a:r>
              <a:rPr lang="en-US" sz="1100" dirty="0">
                <a:latin typeface="Calibri"/>
                <a:cs typeface="Calibri"/>
              </a:rPr>
              <a:t>Boulder)</a:t>
            </a:r>
          </a:p>
          <a:p>
            <a:pPr marL="767715" lvl="1" indent="-252095">
              <a:buFont typeface="Arial MT"/>
              <a:buChar char="•"/>
              <a:tabLst>
                <a:tab pos="767715" algn="l"/>
                <a:tab pos="768350" algn="l"/>
              </a:tabLst>
            </a:pPr>
            <a:r>
              <a:rPr lang="en-US" sz="1100" spc="-5" dirty="0">
                <a:latin typeface="Calibri"/>
                <a:cs typeface="Calibri"/>
              </a:rPr>
              <a:t>Fabienne</a:t>
            </a:r>
            <a:r>
              <a:rPr lang="en-US" sz="1100" spc="-30" dirty="0">
                <a:latin typeface="Calibri"/>
                <a:cs typeface="Calibri"/>
              </a:rPr>
              <a:t> </a:t>
            </a:r>
            <a:r>
              <a:rPr lang="en-US" sz="1100" spc="-5" dirty="0">
                <a:latin typeface="Calibri"/>
                <a:cs typeface="Calibri"/>
              </a:rPr>
              <a:t>Kunne</a:t>
            </a:r>
            <a:r>
              <a:rPr lang="en-US" sz="1100" spc="-40" dirty="0">
                <a:latin typeface="Calibri"/>
                <a:cs typeface="Calibri"/>
              </a:rPr>
              <a:t> </a:t>
            </a:r>
            <a:r>
              <a:rPr lang="en-US" sz="1100" spc="-5" dirty="0">
                <a:latin typeface="Calibri"/>
                <a:cs typeface="Calibri"/>
              </a:rPr>
              <a:t>(CEA)</a:t>
            </a:r>
            <a:endParaRPr lang="en-US" sz="1100" dirty="0">
              <a:latin typeface="Calibri"/>
              <a:cs typeface="Calibri"/>
            </a:endParaRPr>
          </a:p>
          <a:p>
            <a:pPr marL="767715" lvl="1" indent="-252095">
              <a:buFont typeface="Arial MT"/>
              <a:buChar char="•"/>
              <a:tabLst>
                <a:tab pos="767715" algn="l"/>
                <a:tab pos="768350" algn="l"/>
              </a:tabLst>
            </a:pPr>
            <a:r>
              <a:rPr lang="en-US" sz="1100" dirty="0">
                <a:latin typeface="Calibri"/>
                <a:cs typeface="Calibri"/>
              </a:rPr>
              <a:t>Andy</a:t>
            </a:r>
            <a:r>
              <a:rPr lang="en-US" sz="1100" spc="-35" dirty="0">
                <a:latin typeface="Calibri"/>
                <a:cs typeface="Calibri"/>
              </a:rPr>
              <a:t> </a:t>
            </a:r>
            <a:r>
              <a:rPr lang="en-US" sz="1100" spc="-10" dirty="0">
                <a:latin typeface="Calibri"/>
                <a:cs typeface="Calibri"/>
              </a:rPr>
              <a:t>Lankford</a:t>
            </a:r>
            <a:r>
              <a:rPr lang="en-US" sz="1100" spc="-20" dirty="0">
                <a:latin typeface="Calibri"/>
                <a:cs typeface="Calibri"/>
              </a:rPr>
              <a:t> </a:t>
            </a:r>
            <a:r>
              <a:rPr lang="en-US" sz="1100" spc="-10" dirty="0">
                <a:latin typeface="Calibri"/>
                <a:cs typeface="Calibri"/>
              </a:rPr>
              <a:t>(University</a:t>
            </a:r>
            <a:r>
              <a:rPr lang="en-US" sz="1100" spc="30" dirty="0">
                <a:latin typeface="Calibri"/>
                <a:cs typeface="Calibri"/>
              </a:rPr>
              <a:t> </a:t>
            </a:r>
            <a:r>
              <a:rPr lang="en-US" sz="1100" dirty="0">
                <a:latin typeface="Calibri"/>
                <a:cs typeface="Calibri"/>
              </a:rPr>
              <a:t>of</a:t>
            </a:r>
            <a:r>
              <a:rPr lang="en-US" sz="1100" spc="-15" dirty="0">
                <a:latin typeface="Calibri"/>
                <a:cs typeface="Calibri"/>
              </a:rPr>
              <a:t> </a:t>
            </a:r>
            <a:r>
              <a:rPr lang="en-US" sz="1100" spc="-5" dirty="0">
                <a:latin typeface="Calibri"/>
                <a:cs typeface="Calibri"/>
              </a:rPr>
              <a:t>California,</a:t>
            </a:r>
            <a:r>
              <a:rPr lang="en-US" sz="1100" spc="-10" dirty="0">
                <a:latin typeface="Calibri"/>
                <a:cs typeface="Calibri"/>
              </a:rPr>
              <a:t> </a:t>
            </a:r>
            <a:r>
              <a:rPr lang="en-US" sz="1100" dirty="0">
                <a:latin typeface="Calibri"/>
                <a:cs typeface="Calibri"/>
              </a:rPr>
              <a:t>Irvine)</a:t>
            </a:r>
          </a:p>
          <a:p>
            <a:pPr marL="767715" lvl="1" indent="-252095">
              <a:buFont typeface="Arial MT"/>
              <a:buChar char="•"/>
              <a:tabLst>
                <a:tab pos="767715" algn="l"/>
                <a:tab pos="768350" algn="l"/>
              </a:tabLst>
            </a:pPr>
            <a:r>
              <a:rPr lang="en-US" sz="1100" dirty="0" err="1">
                <a:latin typeface="Calibri"/>
                <a:cs typeface="Calibri"/>
              </a:rPr>
              <a:t>Naohito</a:t>
            </a:r>
            <a:r>
              <a:rPr lang="en-US" sz="1100" spc="-45" dirty="0">
                <a:latin typeface="Calibri"/>
                <a:cs typeface="Calibri"/>
              </a:rPr>
              <a:t> </a:t>
            </a:r>
            <a:r>
              <a:rPr lang="en-US" sz="1100" spc="-5" dirty="0">
                <a:latin typeface="Calibri"/>
                <a:cs typeface="Calibri"/>
              </a:rPr>
              <a:t>Saito</a:t>
            </a:r>
            <a:r>
              <a:rPr lang="en-US" sz="1100" spc="-25" dirty="0">
                <a:latin typeface="Calibri"/>
                <a:cs typeface="Calibri"/>
              </a:rPr>
              <a:t> </a:t>
            </a:r>
            <a:r>
              <a:rPr lang="en-US" sz="1100" spc="5" dirty="0">
                <a:latin typeface="Calibri"/>
                <a:cs typeface="Calibri"/>
              </a:rPr>
              <a:t>(KEK)</a:t>
            </a:r>
            <a:endParaRPr lang="en-US" sz="1100" dirty="0">
              <a:latin typeface="Calibri"/>
              <a:cs typeface="Calibri"/>
            </a:endParaRPr>
          </a:p>
          <a:p>
            <a:pPr marL="767715" lvl="1" indent="-252095">
              <a:buFont typeface="Arial MT"/>
              <a:buChar char="•"/>
              <a:tabLst>
                <a:tab pos="767715" algn="l"/>
                <a:tab pos="768350" algn="l"/>
              </a:tabLst>
            </a:pPr>
            <a:r>
              <a:rPr lang="en-US" sz="1100" spc="-10" dirty="0">
                <a:latin typeface="Calibri"/>
                <a:cs typeface="Calibri"/>
              </a:rPr>
              <a:t>Brigitte</a:t>
            </a:r>
            <a:r>
              <a:rPr lang="en-US" sz="1100" spc="5" dirty="0">
                <a:latin typeface="Calibri"/>
                <a:cs typeface="Calibri"/>
              </a:rPr>
              <a:t> </a:t>
            </a:r>
            <a:r>
              <a:rPr lang="en-US" sz="1100" spc="-20" dirty="0">
                <a:latin typeface="Calibri"/>
                <a:cs typeface="Calibri"/>
              </a:rPr>
              <a:t>Vachon</a:t>
            </a:r>
            <a:r>
              <a:rPr lang="en-US" sz="1100" spc="-15" dirty="0">
                <a:latin typeface="Calibri"/>
                <a:cs typeface="Calibri"/>
              </a:rPr>
              <a:t> </a:t>
            </a:r>
            <a:r>
              <a:rPr lang="en-US" sz="1100" dirty="0">
                <a:latin typeface="Calibri"/>
                <a:cs typeface="Calibri"/>
              </a:rPr>
              <a:t>(McGill</a:t>
            </a:r>
            <a:r>
              <a:rPr lang="en-US" sz="1100" spc="15" dirty="0">
                <a:latin typeface="Calibri"/>
                <a:cs typeface="Calibri"/>
              </a:rPr>
              <a:t> </a:t>
            </a:r>
            <a:r>
              <a:rPr lang="en-US" sz="1100" spc="-10" dirty="0">
                <a:latin typeface="Calibri"/>
                <a:cs typeface="Calibri"/>
              </a:rPr>
              <a:t>University)</a:t>
            </a:r>
            <a:endParaRPr lang="en-US" sz="1100" dirty="0">
              <a:latin typeface="Calibri"/>
              <a:cs typeface="Calibri"/>
            </a:endParaRPr>
          </a:p>
          <a:p>
            <a:pPr marL="264160" indent="-252095">
              <a:spcBef>
                <a:spcPts val="140"/>
              </a:spcBef>
              <a:buFont typeface="Arial MT"/>
              <a:buChar char="•"/>
              <a:tabLst>
                <a:tab pos="264795" algn="l"/>
              </a:tabLst>
            </a:pPr>
            <a:r>
              <a:rPr lang="en-US" sz="1100" b="1" spc="-10" dirty="0">
                <a:latin typeface="Calibri"/>
                <a:cs typeface="Calibri"/>
              </a:rPr>
              <a:t>Scientific</a:t>
            </a:r>
            <a:r>
              <a:rPr lang="en-US" sz="1100" b="1" spc="-30" dirty="0">
                <a:latin typeface="Calibri"/>
                <a:cs typeface="Calibri"/>
              </a:rPr>
              <a:t> </a:t>
            </a:r>
            <a:r>
              <a:rPr lang="en-US" sz="1100" b="1" spc="-10" dirty="0">
                <a:latin typeface="Calibri"/>
                <a:cs typeface="Calibri"/>
              </a:rPr>
              <a:t>Secretary</a:t>
            </a:r>
            <a:endParaRPr lang="en-US" sz="1100" dirty="0">
              <a:latin typeface="Calibri"/>
              <a:cs typeface="Calibri"/>
            </a:endParaRPr>
          </a:p>
          <a:p>
            <a:pPr marL="767715" lvl="1" indent="-252095">
              <a:buFont typeface="Arial MT"/>
              <a:buChar char="•"/>
              <a:tabLst>
                <a:tab pos="767715" algn="l"/>
                <a:tab pos="768350" algn="l"/>
              </a:tabLst>
            </a:pPr>
            <a:r>
              <a:rPr lang="en-US" sz="1100" spc="-65" dirty="0">
                <a:latin typeface="Calibri"/>
                <a:cs typeface="Calibri"/>
              </a:rPr>
              <a:t>Tom</a:t>
            </a:r>
            <a:r>
              <a:rPr lang="en-US" sz="1100" spc="-25" dirty="0">
                <a:latin typeface="Calibri"/>
                <a:cs typeface="Calibri"/>
              </a:rPr>
              <a:t> </a:t>
            </a:r>
            <a:r>
              <a:rPr lang="en-US" sz="1100" dirty="0">
                <a:latin typeface="Calibri"/>
                <a:cs typeface="Calibri"/>
              </a:rPr>
              <a:t>Ludlam</a:t>
            </a:r>
            <a:r>
              <a:rPr lang="en-US" sz="1100" spc="-35" dirty="0">
                <a:latin typeface="Calibri"/>
                <a:cs typeface="Calibri"/>
              </a:rPr>
              <a:t> </a:t>
            </a:r>
            <a:r>
              <a:rPr lang="en-US" sz="1100" spc="-5" dirty="0">
                <a:latin typeface="Calibri"/>
                <a:cs typeface="Calibri"/>
              </a:rPr>
              <a:t>(BNL)</a:t>
            </a:r>
            <a:endParaRPr lang="en-US" sz="1100" dirty="0">
              <a:latin typeface="Calibri"/>
              <a:cs typeface="Calibri"/>
            </a:endParaRPr>
          </a:p>
          <a:p>
            <a:pPr marL="12700">
              <a:spcBef>
                <a:spcPts val="135"/>
              </a:spcBef>
              <a:tabLst>
                <a:tab pos="833119" algn="l"/>
                <a:tab pos="5025390" algn="l"/>
              </a:tabLst>
            </a:pPr>
            <a:r>
              <a:rPr lang="en-US" sz="1100" spc="-5" dirty="0">
                <a:latin typeface="Calibri"/>
                <a:cs typeface="Calibri"/>
              </a:rPr>
              <a:t>+ EIC	</a:t>
            </a:r>
            <a:r>
              <a:rPr lang="en-US" sz="1100" spc="-15" dirty="0">
                <a:latin typeface="Calibri"/>
                <a:cs typeface="Calibri"/>
              </a:rPr>
              <a:t>Detector</a:t>
            </a:r>
            <a:r>
              <a:rPr lang="en-US" sz="1100" spc="-20" dirty="0">
                <a:latin typeface="Calibri"/>
                <a:cs typeface="Calibri"/>
              </a:rPr>
              <a:t> </a:t>
            </a:r>
            <a:r>
              <a:rPr lang="en-US" sz="1100" spc="-5" dirty="0">
                <a:latin typeface="Calibri"/>
                <a:cs typeface="Calibri"/>
              </a:rPr>
              <a:t>Advisory</a:t>
            </a:r>
            <a:r>
              <a:rPr lang="en-US" sz="1100" spc="25" dirty="0">
                <a:latin typeface="Calibri"/>
                <a:cs typeface="Calibri"/>
              </a:rPr>
              <a:t> </a:t>
            </a:r>
            <a:r>
              <a:rPr lang="en-US" sz="1100" spc="-15" dirty="0">
                <a:latin typeface="Calibri"/>
                <a:cs typeface="Calibri"/>
              </a:rPr>
              <a:t>Committee </a:t>
            </a:r>
            <a:r>
              <a:rPr lang="en-US" sz="1100" spc="-10" dirty="0">
                <a:latin typeface="Calibri"/>
                <a:cs typeface="Calibri"/>
              </a:rPr>
              <a:t>(ongoing</a:t>
            </a:r>
            <a:r>
              <a:rPr lang="en-US" sz="1100" spc="-50" dirty="0">
                <a:latin typeface="Calibri"/>
                <a:cs typeface="Calibri"/>
              </a:rPr>
              <a:t> </a:t>
            </a:r>
            <a:r>
              <a:rPr lang="en-US" sz="1100" spc="-15" dirty="0">
                <a:latin typeface="Calibri"/>
                <a:cs typeface="Calibri"/>
              </a:rPr>
              <a:t>detector</a:t>
            </a:r>
            <a:r>
              <a:rPr lang="en-US" sz="1100" spc="-60" dirty="0">
                <a:latin typeface="Calibri"/>
                <a:cs typeface="Calibri"/>
              </a:rPr>
              <a:t> </a:t>
            </a:r>
            <a:r>
              <a:rPr lang="en-US" sz="1100" spc="-5" dirty="0">
                <a:latin typeface="Calibri"/>
                <a:cs typeface="Calibri"/>
              </a:rPr>
              <a:t>R&amp;D)</a:t>
            </a:r>
            <a:endParaRPr lang="en-US" sz="1100" dirty="0">
              <a:latin typeface="Calibri"/>
              <a:cs typeface="Calibri"/>
            </a:endParaRPr>
          </a:p>
        </p:txBody>
      </p:sp>
      <p:pic>
        <p:nvPicPr>
          <p:cNvPr id="2050" name="Picture 2" descr="The Electron-Ion Collider – A New Frontier in Nuclear Physics | BNL Newsroom">
            <a:extLst>
              <a:ext uri="{FF2B5EF4-FFF2-40B4-BE49-F238E27FC236}">
                <a16:creationId xmlns:a16="http://schemas.microsoft.com/office/drawing/2014/main" id="{A2D1DB4A-41C0-0F43-AF5A-BFFA05A32358}"/>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142944" y="3"/>
            <a:ext cx="6069184" cy="2839783"/>
          </a:xfrm>
          <a:custGeom>
            <a:avLst/>
            <a:gdLst/>
            <a:ahLst/>
            <a:cxnLst/>
            <a:rect l="l" t="t" r="r" b="b"/>
            <a:pathLst>
              <a:path w="6069184" h="2839783">
                <a:moveTo>
                  <a:pt x="0" y="0"/>
                </a:moveTo>
                <a:lnTo>
                  <a:pt x="6069184" y="0"/>
                </a:lnTo>
                <a:lnTo>
                  <a:pt x="6063823" y="106160"/>
                </a:lnTo>
                <a:cubicBezTo>
                  <a:pt x="5907891" y="1641596"/>
                  <a:pt x="4611168" y="2839783"/>
                  <a:pt x="3034592" y="2839783"/>
                </a:cubicBezTo>
                <a:cubicBezTo>
                  <a:pt x="1458016" y="2839783"/>
                  <a:pt x="161292" y="1641596"/>
                  <a:pt x="5360" y="106160"/>
                </a:cubicBezTo>
                <a:close/>
              </a:path>
            </a:pathLst>
          </a:custGeom>
          <a:noFill/>
          <a:extLst>
            <a:ext uri="{909E8E84-426E-40DD-AFC4-6F175D3DCCD1}">
              <a14:hiddenFill xmlns:a14="http://schemas.microsoft.com/office/drawing/2010/main">
                <a:solidFill>
                  <a:srgbClr val="FFFFFF"/>
                </a:solidFill>
              </a14:hiddenFill>
            </a:ext>
          </a:extLst>
        </p:spPr>
      </p:pic>
      <p:pic>
        <p:nvPicPr>
          <p:cNvPr id="5" name="Picture 2" descr="page3image1465472624">
            <a:extLst>
              <a:ext uri="{FF2B5EF4-FFF2-40B4-BE49-F238E27FC236}">
                <a16:creationId xmlns:a16="http://schemas.microsoft.com/office/drawing/2014/main" id="{6C1AB7C6-E517-294B-9E1C-EAB935A5C3EC}"/>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190587" y="3124784"/>
            <a:ext cx="5001415" cy="3733214"/>
          </a:xfrm>
          <a:custGeom>
            <a:avLst/>
            <a:gdLst/>
            <a:ahLst/>
            <a:cxnLst/>
            <a:rect l="l" t="t" r="r" b="b"/>
            <a:pathLst>
              <a:path w="5001415" h="3733214">
                <a:moveTo>
                  <a:pt x="3044952" y="0"/>
                </a:moveTo>
                <a:cubicBezTo>
                  <a:pt x="3780687" y="0"/>
                  <a:pt x="4455477" y="260939"/>
                  <a:pt x="4981824" y="695319"/>
                </a:cubicBezTo>
                <a:lnTo>
                  <a:pt x="5001415" y="713124"/>
                </a:lnTo>
                <a:lnTo>
                  <a:pt x="5001415" y="3733214"/>
                </a:lnTo>
                <a:lnTo>
                  <a:pt x="81043" y="3733214"/>
                </a:lnTo>
                <a:lnTo>
                  <a:pt x="61862" y="3658617"/>
                </a:lnTo>
                <a:cubicBezTo>
                  <a:pt x="21301" y="3460397"/>
                  <a:pt x="0" y="3255162"/>
                  <a:pt x="0" y="3044952"/>
                </a:cubicBezTo>
                <a:cubicBezTo>
                  <a:pt x="0" y="1363271"/>
                  <a:pt x="1363271" y="0"/>
                  <a:pt x="3044952" y="0"/>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Electron Ion Collider | ECCE EIC Detector Proposal | BNL United States">
            <a:extLst>
              <a:ext uri="{FF2B5EF4-FFF2-40B4-BE49-F238E27FC236}">
                <a16:creationId xmlns:a16="http://schemas.microsoft.com/office/drawing/2014/main" id="{603559C9-D46E-C14A-B89D-9BF00FE6118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8701550" y="6344643"/>
            <a:ext cx="1755058" cy="513354"/>
          </a:xfrm>
          <a:prstGeom prst="rect">
            <a:avLst/>
          </a:prstGeom>
          <a:noFill/>
          <a:extLst>
            <a:ext uri="{909E8E84-426E-40DD-AFC4-6F175D3DCCD1}">
              <a14:hiddenFill xmlns:a14="http://schemas.microsoft.com/office/drawing/2010/main">
                <a:solidFill>
                  <a:srgbClr val="FFFFFF"/>
                </a:solidFill>
              </a14:hiddenFill>
            </a:ext>
          </a:extLst>
        </p:spPr>
      </p:pic>
      <p:sp>
        <p:nvSpPr>
          <p:cNvPr id="7" name="テキスト ボックス 6">
            <a:extLst>
              <a:ext uri="{FF2B5EF4-FFF2-40B4-BE49-F238E27FC236}">
                <a16:creationId xmlns:a16="http://schemas.microsoft.com/office/drawing/2014/main" id="{7A5EEC6F-084B-954A-B6F9-9FB0D631EA87}"/>
              </a:ext>
            </a:extLst>
          </p:cNvPr>
          <p:cNvSpPr txBox="1"/>
          <p:nvPr/>
        </p:nvSpPr>
        <p:spPr>
          <a:xfrm>
            <a:off x="7508923" y="692587"/>
            <a:ext cx="1337226" cy="369332"/>
          </a:xfrm>
          <a:prstGeom prst="rect">
            <a:avLst/>
          </a:prstGeom>
          <a:noFill/>
        </p:spPr>
        <p:txBody>
          <a:bodyPr wrap="none" rtlCol="0">
            <a:spAutoFit/>
          </a:bodyPr>
          <a:lstStyle/>
          <a:p>
            <a:r>
              <a:rPr kumimoji="1" lang="en-US" altLang="ja-JP" dirty="0"/>
              <a:t>Detector-1</a:t>
            </a:r>
            <a:endParaRPr kumimoji="1" lang="ja-JP" altLang="en-US"/>
          </a:p>
        </p:txBody>
      </p:sp>
      <p:cxnSp>
        <p:nvCxnSpPr>
          <p:cNvPr id="9" name="直線矢印コネクタ 8">
            <a:extLst>
              <a:ext uri="{FF2B5EF4-FFF2-40B4-BE49-F238E27FC236}">
                <a16:creationId xmlns:a16="http://schemas.microsoft.com/office/drawing/2014/main" id="{760B2720-A90E-CD40-A98D-4CC956CC1C03}"/>
              </a:ext>
            </a:extLst>
          </p:cNvPr>
          <p:cNvCxnSpPr/>
          <p:nvPr/>
        </p:nvCxnSpPr>
        <p:spPr>
          <a:xfrm flipH="1" flipV="1">
            <a:off x="8177536" y="1061919"/>
            <a:ext cx="1513758" cy="2219163"/>
          </a:xfrm>
          <a:prstGeom prst="straightConnector1">
            <a:avLst/>
          </a:prstGeom>
          <a:ln w="38100">
            <a:solidFill>
              <a:schemeClr val="tx1"/>
            </a:solidFill>
            <a:tailEnd type="triangle"/>
          </a:ln>
        </p:spPr>
        <p:style>
          <a:lnRef idx="2">
            <a:schemeClr val="accent4"/>
          </a:lnRef>
          <a:fillRef idx="0">
            <a:schemeClr val="accent4"/>
          </a:fillRef>
          <a:effectRef idx="1">
            <a:schemeClr val="accent4"/>
          </a:effectRef>
          <a:fontRef idx="minor">
            <a:schemeClr val="tx1"/>
          </a:fontRef>
        </p:style>
      </p:cxnSp>
      <p:pic>
        <p:nvPicPr>
          <p:cNvPr id="10" name="図 9">
            <a:extLst>
              <a:ext uri="{FF2B5EF4-FFF2-40B4-BE49-F238E27FC236}">
                <a16:creationId xmlns:a16="http://schemas.microsoft.com/office/drawing/2014/main" id="{895AA92A-0891-C442-AEF1-7FFC8FEE9912}"/>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44143" y="4976807"/>
            <a:ext cx="2794000" cy="1752600"/>
          </a:xfrm>
          <a:prstGeom prst="rect">
            <a:avLst/>
          </a:prstGeom>
        </p:spPr>
      </p:pic>
      <p:sp>
        <p:nvSpPr>
          <p:cNvPr id="12" name="角丸四角形吹き出し 11">
            <a:extLst>
              <a:ext uri="{FF2B5EF4-FFF2-40B4-BE49-F238E27FC236}">
                <a16:creationId xmlns:a16="http://schemas.microsoft.com/office/drawing/2014/main" id="{C9EB0070-C023-8F4B-B49B-B4B3D8B0C432}"/>
              </a:ext>
            </a:extLst>
          </p:cNvPr>
          <p:cNvSpPr/>
          <p:nvPr/>
        </p:nvSpPr>
        <p:spPr>
          <a:xfrm>
            <a:off x="4014466" y="2900758"/>
            <a:ext cx="3154661" cy="1682531"/>
          </a:xfrm>
          <a:prstGeom prst="wedgeRoundRectCallout">
            <a:avLst>
              <a:gd name="adj1" fmla="val -64256"/>
              <a:gd name="adj2" fmla="val 90299"/>
              <a:gd name="adj3" fmla="val 16667"/>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ja-JP" altLang="en-US"/>
              <a:t>満場一致で</a:t>
            </a:r>
            <a:r>
              <a:rPr lang="en-US" altLang="ja-JP" dirty="0"/>
              <a:t>ECCE</a:t>
            </a:r>
            <a:r>
              <a:rPr lang="ja-JP" altLang="en-US"/>
              <a:t>を</a:t>
            </a:r>
            <a:r>
              <a:rPr lang="en-US" altLang="ja-JP" dirty="0"/>
              <a:t>Detector 1</a:t>
            </a:r>
            <a:r>
              <a:rPr lang="ja-JP" altLang="en-US"/>
              <a:t>として推奨する</a:t>
            </a:r>
            <a:endParaRPr kumimoji="1" lang="ja-JP" altLang="en-US"/>
          </a:p>
        </p:txBody>
      </p:sp>
      <p:sp>
        <p:nvSpPr>
          <p:cNvPr id="13" name="テキスト ボックス 12">
            <a:extLst>
              <a:ext uri="{FF2B5EF4-FFF2-40B4-BE49-F238E27FC236}">
                <a16:creationId xmlns:a16="http://schemas.microsoft.com/office/drawing/2014/main" id="{0A8BD4CF-C728-2047-BCA8-0FBAA0062373}"/>
              </a:ext>
            </a:extLst>
          </p:cNvPr>
          <p:cNvSpPr txBox="1"/>
          <p:nvPr/>
        </p:nvSpPr>
        <p:spPr>
          <a:xfrm>
            <a:off x="269530" y="1527150"/>
            <a:ext cx="3744936" cy="369332"/>
          </a:xfrm>
          <a:prstGeom prst="rect">
            <a:avLst/>
          </a:prstGeom>
          <a:noFill/>
        </p:spPr>
        <p:txBody>
          <a:bodyPr wrap="none" rtlCol="0">
            <a:spAutoFit/>
          </a:bodyPr>
          <a:lstStyle/>
          <a:p>
            <a:r>
              <a:rPr kumimoji="1" lang="en-US" altLang="ja-JP" dirty="0"/>
              <a:t>Detector Proposal Advisory Panel</a:t>
            </a:r>
            <a:endParaRPr kumimoji="1" lang="ja-JP" altLang="en-US"/>
          </a:p>
        </p:txBody>
      </p:sp>
      <p:sp>
        <p:nvSpPr>
          <p:cNvPr id="14" name="テキスト ボックス 13">
            <a:extLst>
              <a:ext uri="{FF2B5EF4-FFF2-40B4-BE49-F238E27FC236}">
                <a16:creationId xmlns:a16="http://schemas.microsoft.com/office/drawing/2014/main" id="{A848A24F-77DA-0044-80BA-C3438289BCAB}"/>
              </a:ext>
            </a:extLst>
          </p:cNvPr>
          <p:cNvSpPr txBox="1"/>
          <p:nvPr/>
        </p:nvSpPr>
        <p:spPr>
          <a:xfrm>
            <a:off x="5656293" y="4249286"/>
            <a:ext cx="1178528" cy="369332"/>
          </a:xfrm>
          <a:prstGeom prst="rect">
            <a:avLst/>
          </a:prstGeom>
          <a:noFill/>
        </p:spPr>
        <p:txBody>
          <a:bodyPr wrap="none" rtlCol="0">
            <a:spAutoFit/>
          </a:bodyPr>
          <a:lstStyle/>
          <a:p>
            <a:r>
              <a:rPr kumimoji="1" lang="en-US" altLang="ja-JP" dirty="0">
                <a:solidFill>
                  <a:schemeClr val="bg1"/>
                </a:solidFill>
              </a:rPr>
              <a:t>2022/3/8</a:t>
            </a:r>
            <a:endParaRPr kumimoji="1" lang="ja-JP" altLang="en-US">
              <a:solidFill>
                <a:schemeClr val="bg1"/>
              </a:solidFill>
            </a:endParaRPr>
          </a:p>
        </p:txBody>
      </p:sp>
      <p:sp>
        <p:nvSpPr>
          <p:cNvPr id="15" name="スライド番号プレースホルダー 14">
            <a:extLst>
              <a:ext uri="{FF2B5EF4-FFF2-40B4-BE49-F238E27FC236}">
                <a16:creationId xmlns:a16="http://schemas.microsoft.com/office/drawing/2014/main" id="{A89E2DDD-6BFA-814B-AC28-B5DA04E15DEF}"/>
              </a:ext>
            </a:extLst>
          </p:cNvPr>
          <p:cNvSpPr>
            <a:spLocks noGrp="1"/>
          </p:cNvSpPr>
          <p:nvPr>
            <p:ph type="sldNum" sz="quarter" idx="12"/>
          </p:nvPr>
        </p:nvSpPr>
        <p:spPr/>
        <p:txBody>
          <a:bodyPr/>
          <a:lstStyle/>
          <a:p>
            <a:fld id="{A7E0A9F3-9553-8042-9680-5B5C85E16B0E}" type="slidenum">
              <a:rPr kumimoji="1" lang="ja-JP" altLang="en-US" smtClean="0"/>
              <a:t>32</a:t>
            </a:fld>
            <a:endParaRPr kumimoji="1" lang="ja-JP" altLang="en-US"/>
          </a:p>
        </p:txBody>
      </p:sp>
    </p:spTree>
    <p:extLst>
      <p:ext uri="{BB962C8B-B14F-4D97-AF65-F5344CB8AC3E}">
        <p14:creationId xmlns:p14="http://schemas.microsoft.com/office/powerpoint/2010/main" val="18048626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a:extLst>
              <a:ext uri="{FF2B5EF4-FFF2-40B4-BE49-F238E27FC236}">
                <a16:creationId xmlns:a16="http://schemas.microsoft.com/office/drawing/2014/main" id="{DB050372-A86D-9E4E-BFA2-2030451FC9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9233" y="4007982"/>
            <a:ext cx="3516549" cy="2641700"/>
          </a:xfrm>
          <a:prstGeom prst="rect">
            <a:avLst/>
          </a:prstGeom>
        </p:spPr>
      </p:pic>
      <p:sp>
        <p:nvSpPr>
          <p:cNvPr id="14" name="タイトル 13"/>
          <p:cNvSpPr>
            <a:spLocks noGrp="1"/>
          </p:cNvSpPr>
          <p:nvPr>
            <p:ph type="title"/>
          </p:nvPr>
        </p:nvSpPr>
        <p:spPr>
          <a:xfrm>
            <a:off x="900387" y="5315"/>
            <a:ext cx="9898742" cy="1143000"/>
          </a:xfrm>
        </p:spPr>
        <p:txBody>
          <a:bodyPr>
            <a:normAutofit/>
          </a:bodyPr>
          <a:lstStyle/>
          <a:p>
            <a:r>
              <a:rPr kumimoji="1" lang="en-US" altLang="ja-JP" b="1" dirty="0" err="1">
                <a:latin typeface="Meiryo" panose="020B0604030504040204" pitchFamily="34" charset="-128"/>
                <a:ea typeface="Meiryo" panose="020B0604030504040204" pitchFamily="34" charset="-128"/>
              </a:rPr>
              <a:t>sPHENIX</a:t>
            </a:r>
            <a:r>
              <a:rPr kumimoji="1" lang="ja-JP" altLang="en-US" b="1">
                <a:latin typeface="Meiryo" panose="020B0604030504040204" pitchFamily="34" charset="-128"/>
                <a:ea typeface="Meiryo" panose="020B0604030504040204" pitchFamily="34" charset="-128"/>
              </a:rPr>
              <a:t>と</a:t>
            </a:r>
            <a:r>
              <a:rPr kumimoji="1" lang="en-US" altLang="ja-JP" b="1" dirty="0">
                <a:latin typeface="Meiryo" panose="020B0604030504040204" pitchFamily="34" charset="-128"/>
                <a:ea typeface="Meiryo" panose="020B0604030504040204" pitchFamily="34" charset="-128"/>
              </a:rPr>
              <a:t>EIC</a:t>
            </a:r>
            <a:r>
              <a:rPr kumimoji="1" lang="ja-JP" altLang="en-US" b="1">
                <a:latin typeface="Meiryo" panose="020B0604030504040204" pitchFamily="34" charset="-128"/>
                <a:ea typeface="Meiryo" panose="020B0604030504040204" pitchFamily="34" charset="-128"/>
              </a:rPr>
              <a:t>の予定</a:t>
            </a:r>
            <a:endParaRPr kumimoji="1" lang="ja-JP" altLang="en-US" b="1" dirty="0">
              <a:latin typeface="Meiryo" panose="020B0604030504040204" pitchFamily="34" charset="-128"/>
              <a:ea typeface="Meiryo" panose="020B0604030504040204" pitchFamily="34" charset="-128"/>
            </a:endParaRPr>
          </a:p>
        </p:txBody>
      </p:sp>
      <p:sp>
        <p:nvSpPr>
          <p:cNvPr id="4" name="スライド番号プレースホルダー 3"/>
          <p:cNvSpPr>
            <a:spLocks noGrp="1"/>
          </p:cNvSpPr>
          <p:nvPr>
            <p:ph type="sldNum" sz="quarter" idx="12"/>
          </p:nvPr>
        </p:nvSpPr>
        <p:spPr>
          <a:xfrm>
            <a:off x="8614140" y="6095817"/>
            <a:ext cx="2743200" cy="365125"/>
          </a:xfrm>
        </p:spPr>
        <p:txBody>
          <a:bodyPr/>
          <a:lstStyle/>
          <a:p>
            <a:fld id="{4A24055E-2241-8A49-A7E6-F0C3E654282B}" type="slidenum">
              <a:rPr kumimoji="1" lang="ja-JP" altLang="en-US" smtClean="0">
                <a:latin typeface="Meiryo" panose="020B0604030504040204" pitchFamily="34" charset="-128"/>
                <a:ea typeface="Meiryo" panose="020B0604030504040204" pitchFamily="34" charset="-128"/>
              </a:rPr>
              <a:t>33</a:t>
            </a:fld>
            <a:endParaRPr kumimoji="1" lang="ja-JP" altLang="en-US">
              <a:latin typeface="Meiryo" panose="020B0604030504040204" pitchFamily="34" charset="-128"/>
              <a:ea typeface="Meiryo" panose="020B0604030504040204" pitchFamily="34" charset="-128"/>
            </a:endParaRPr>
          </a:p>
        </p:txBody>
      </p:sp>
      <p:graphicFrame>
        <p:nvGraphicFramePr>
          <p:cNvPr id="5" name="コンテンツ プレースホルダー 4"/>
          <p:cNvGraphicFramePr>
            <a:graphicFrameLocks noGrp="1"/>
          </p:cNvGraphicFramePr>
          <p:nvPr>
            <p:ph idx="4294967295"/>
            <p:extLst>
              <p:ext uri="{D42A27DB-BD31-4B8C-83A1-F6EECF244321}">
                <p14:modId xmlns:p14="http://schemas.microsoft.com/office/powerpoint/2010/main" val="3218849903"/>
              </p:ext>
            </p:extLst>
          </p:nvPr>
        </p:nvGraphicFramePr>
        <p:xfrm>
          <a:off x="99233" y="980892"/>
          <a:ext cx="11993534" cy="2909308"/>
        </p:xfrm>
        <a:graphic>
          <a:graphicData uri="http://schemas.openxmlformats.org/drawingml/2006/table">
            <a:tbl>
              <a:tblPr firstRow="1" bandRow="1">
                <a:tableStyleId>{5C22544A-7EE6-4342-B048-85BDC9FD1C3A}</a:tableStyleId>
              </a:tblPr>
              <a:tblGrid>
                <a:gridCol w="705502">
                  <a:extLst>
                    <a:ext uri="{9D8B030D-6E8A-4147-A177-3AD203B41FA5}">
                      <a16:colId xmlns:a16="http://schemas.microsoft.com/office/drawing/2014/main" val="20000"/>
                    </a:ext>
                  </a:extLst>
                </a:gridCol>
                <a:gridCol w="705502">
                  <a:extLst>
                    <a:ext uri="{9D8B030D-6E8A-4147-A177-3AD203B41FA5}">
                      <a16:colId xmlns:a16="http://schemas.microsoft.com/office/drawing/2014/main" val="20001"/>
                    </a:ext>
                  </a:extLst>
                </a:gridCol>
                <a:gridCol w="705502">
                  <a:extLst>
                    <a:ext uri="{9D8B030D-6E8A-4147-A177-3AD203B41FA5}">
                      <a16:colId xmlns:a16="http://schemas.microsoft.com/office/drawing/2014/main" val="20002"/>
                    </a:ext>
                  </a:extLst>
                </a:gridCol>
                <a:gridCol w="705502">
                  <a:extLst>
                    <a:ext uri="{9D8B030D-6E8A-4147-A177-3AD203B41FA5}">
                      <a16:colId xmlns:a16="http://schemas.microsoft.com/office/drawing/2014/main" val="20003"/>
                    </a:ext>
                  </a:extLst>
                </a:gridCol>
                <a:gridCol w="705502">
                  <a:extLst>
                    <a:ext uri="{9D8B030D-6E8A-4147-A177-3AD203B41FA5}">
                      <a16:colId xmlns:a16="http://schemas.microsoft.com/office/drawing/2014/main" val="20004"/>
                    </a:ext>
                  </a:extLst>
                </a:gridCol>
                <a:gridCol w="705502">
                  <a:extLst>
                    <a:ext uri="{9D8B030D-6E8A-4147-A177-3AD203B41FA5}">
                      <a16:colId xmlns:a16="http://schemas.microsoft.com/office/drawing/2014/main" val="20005"/>
                    </a:ext>
                  </a:extLst>
                </a:gridCol>
                <a:gridCol w="705502">
                  <a:extLst>
                    <a:ext uri="{9D8B030D-6E8A-4147-A177-3AD203B41FA5}">
                      <a16:colId xmlns:a16="http://schemas.microsoft.com/office/drawing/2014/main" val="20006"/>
                    </a:ext>
                  </a:extLst>
                </a:gridCol>
                <a:gridCol w="705502">
                  <a:extLst>
                    <a:ext uri="{9D8B030D-6E8A-4147-A177-3AD203B41FA5}">
                      <a16:colId xmlns:a16="http://schemas.microsoft.com/office/drawing/2014/main" val="20007"/>
                    </a:ext>
                  </a:extLst>
                </a:gridCol>
                <a:gridCol w="705502">
                  <a:extLst>
                    <a:ext uri="{9D8B030D-6E8A-4147-A177-3AD203B41FA5}">
                      <a16:colId xmlns:a16="http://schemas.microsoft.com/office/drawing/2014/main" val="20008"/>
                    </a:ext>
                  </a:extLst>
                </a:gridCol>
                <a:gridCol w="705502">
                  <a:extLst>
                    <a:ext uri="{9D8B030D-6E8A-4147-A177-3AD203B41FA5}">
                      <a16:colId xmlns:a16="http://schemas.microsoft.com/office/drawing/2014/main" val="20009"/>
                    </a:ext>
                  </a:extLst>
                </a:gridCol>
                <a:gridCol w="705502">
                  <a:extLst>
                    <a:ext uri="{9D8B030D-6E8A-4147-A177-3AD203B41FA5}">
                      <a16:colId xmlns:a16="http://schemas.microsoft.com/office/drawing/2014/main" val="20010"/>
                    </a:ext>
                  </a:extLst>
                </a:gridCol>
                <a:gridCol w="705502">
                  <a:extLst>
                    <a:ext uri="{9D8B030D-6E8A-4147-A177-3AD203B41FA5}">
                      <a16:colId xmlns:a16="http://schemas.microsoft.com/office/drawing/2014/main" val="20011"/>
                    </a:ext>
                  </a:extLst>
                </a:gridCol>
                <a:gridCol w="705502">
                  <a:extLst>
                    <a:ext uri="{9D8B030D-6E8A-4147-A177-3AD203B41FA5}">
                      <a16:colId xmlns:a16="http://schemas.microsoft.com/office/drawing/2014/main" val="20012"/>
                    </a:ext>
                  </a:extLst>
                </a:gridCol>
                <a:gridCol w="705502">
                  <a:extLst>
                    <a:ext uri="{9D8B030D-6E8A-4147-A177-3AD203B41FA5}">
                      <a16:colId xmlns:a16="http://schemas.microsoft.com/office/drawing/2014/main" val="20013"/>
                    </a:ext>
                  </a:extLst>
                </a:gridCol>
                <a:gridCol w="705502">
                  <a:extLst>
                    <a:ext uri="{9D8B030D-6E8A-4147-A177-3AD203B41FA5}">
                      <a16:colId xmlns:a16="http://schemas.microsoft.com/office/drawing/2014/main" val="536301798"/>
                    </a:ext>
                  </a:extLst>
                </a:gridCol>
                <a:gridCol w="705502">
                  <a:extLst>
                    <a:ext uri="{9D8B030D-6E8A-4147-A177-3AD203B41FA5}">
                      <a16:colId xmlns:a16="http://schemas.microsoft.com/office/drawing/2014/main" val="2597446601"/>
                    </a:ext>
                  </a:extLst>
                </a:gridCol>
                <a:gridCol w="705502">
                  <a:extLst>
                    <a:ext uri="{9D8B030D-6E8A-4147-A177-3AD203B41FA5}">
                      <a16:colId xmlns:a16="http://schemas.microsoft.com/office/drawing/2014/main" val="851499694"/>
                    </a:ext>
                  </a:extLst>
                </a:gridCol>
              </a:tblGrid>
              <a:tr h="727327">
                <a:tc>
                  <a:txBody>
                    <a:bodyPr/>
                    <a:lstStyle/>
                    <a:p>
                      <a:pPr algn="ctr"/>
                      <a:r>
                        <a:rPr kumimoji="1" lang="en-US" altLang="ja-JP" sz="1600" dirty="0"/>
                        <a:t>2014</a:t>
                      </a:r>
                      <a:endParaRPr kumimoji="1" lang="ja-JP" altLang="en-US" sz="1600" dirty="0"/>
                    </a:p>
                  </a:txBody>
                  <a:tcPr anchor="ctr"/>
                </a:tc>
                <a:tc>
                  <a:txBody>
                    <a:bodyPr/>
                    <a:lstStyle/>
                    <a:p>
                      <a:pPr algn="ctr"/>
                      <a:r>
                        <a:rPr kumimoji="1" lang="en-US" altLang="ja-JP" sz="1600" dirty="0"/>
                        <a:t>2015</a:t>
                      </a:r>
                      <a:endParaRPr kumimoji="1" lang="ja-JP" altLang="en-US" sz="1600" dirty="0"/>
                    </a:p>
                  </a:txBody>
                  <a:tcPr anchor="ctr"/>
                </a:tc>
                <a:tc>
                  <a:txBody>
                    <a:bodyPr/>
                    <a:lstStyle/>
                    <a:p>
                      <a:pPr algn="ctr"/>
                      <a:r>
                        <a:rPr kumimoji="1" lang="en-US" altLang="ja-JP" sz="1600" dirty="0"/>
                        <a:t>2016</a:t>
                      </a:r>
                      <a:endParaRPr kumimoji="1" lang="ja-JP" altLang="en-US" sz="1600" dirty="0"/>
                    </a:p>
                  </a:txBody>
                  <a:tcPr anchor="ctr"/>
                </a:tc>
                <a:tc>
                  <a:txBody>
                    <a:bodyPr/>
                    <a:lstStyle/>
                    <a:p>
                      <a:pPr algn="ctr"/>
                      <a:r>
                        <a:rPr kumimoji="1" lang="en-US" altLang="ja-JP" sz="1600" dirty="0"/>
                        <a:t>2017</a:t>
                      </a:r>
                      <a:endParaRPr kumimoji="1" lang="ja-JP" altLang="en-US" sz="1600" dirty="0"/>
                    </a:p>
                  </a:txBody>
                  <a:tcPr anchor="ctr"/>
                </a:tc>
                <a:tc>
                  <a:txBody>
                    <a:bodyPr/>
                    <a:lstStyle/>
                    <a:p>
                      <a:pPr algn="ctr"/>
                      <a:r>
                        <a:rPr kumimoji="1" lang="en-US" altLang="ja-JP" sz="1600" dirty="0"/>
                        <a:t>2018</a:t>
                      </a:r>
                      <a:endParaRPr kumimoji="1" lang="ja-JP" altLang="en-US" sz="1600" dirty="0"/>
                    </a:p>
                  </a:txBody>
                  <a:tcPr anchor="ctr"/>
                </a:tc>
                <a:tc>
                  <a:txBody>
                    <a:bodyPr/>
                    <a:lstStyle/>
                    <a:p>
                      <a:pPr algn="ctr"/>
                      <a:r>
                        <a:rPr kumimoji="1" lang="en-US" altLang="ja-JP" sz="1600" dirty="0"/>
                        <a:t>2019</a:t>
                      </a:r>
                      <a:endParaRPr kumimoji="1" lang="ja-JP" altLang="en-US" sz="1600" dirty="0"/>
                    </a:p>
                  </a:txBody>
                  <a:tcPr anchor="ctr"/>
                </a:tc>
                <a:tc>
                  <a:txBody>
                    <a:bodyPr/>
                    <a:lstStyle/>
                    <a:p>
                      <a:pPr algn="ctr"/>
                      <a:r>
                        <a:rPr kumimoji="1" lang="en-US" altLang="ja-JP" sz="1600" dirty="0"/>
                        <a:t>2020</a:t>
                      </a:r>
                      <a:endParaRPr kumimoji="1" lang="ja-JP" altLang="en-US" sz="1600" dirty="0"/>
                    </a:p>
                  </a:txBody>
                  <a:tcPr anchor="ctr"/>
                </a:tc>
                <a:tc>
                  <a:txBody>
                    <a:bodyPr/>
                    <a:lstStyle/>
                    <a:p>
                      <a:pPr algn="ctr"/>
                      <a:r>
                        <a:rPr kumimoji="1" lang="en-US" altLang="ja-JP" sz="1600" dirty="0"/>
                        <a:t>2021</a:t>
                      </a:r>
                      <a:endParaRPr kumimoji="1" lang="ja-JP" altLang="en-US" sz="1600" dirty="0"/>
                    </a:p>
                  </a:txBody>
                  <a:tcPr anchor="ctr"/>
                </a:tc>
                <a:tc>
                  <a:txBody>
                    <a:bodyPr/>
                    <a:lstStyle/>
                    <a:p>
                      <a:pPr algn="ctr"/>
                      <a:r>
                        <a:rPr kumimoji="1" lang="en-US" altLang="ja-JP" sz="1600" dirty="0"/>
                        <a:t>2022</a:t>
                      </a:r>
                      <a:endParaRPr kumimoji="1" lang="ja-JP" altLang="en-US" sz="1600" dirty="0"/>
                    </a:p>
                  </a:txBody>
                  <a:tcPr anchor="ctr"/>
                </a:tc>
                <a:tc>
                  <a:txBody>
                    <a:bodyPr/>
                    <a:lstStyle/>
                    <a:p>
                      <a:pPr algn="ctr"/>
                      <a:r>
                        <a:rPr kumimoji="1" lang="en-US" altLang="ja-JP" sz="1600" dirty="0"/>
                        <a:t>2023</a:t>
                      </a:r>
                      <a:endParaRPr kumimoji="1" lang="ja-JP" altLang="en-US" sz="1600" dirty="0"/>
                    </a:p>
                  </a:txBody>
                  <a:tcPr anchor="ctr"/>
                </a:tc>
                <a:tc>
                  <a:txBody>
                    <a:bodyPr/>
                    <a:lstStyle/>
                    <a:p>
                      <a:pPr algn="ctr"/>
                      <a:r>
                        <a:rPr kumimoji="1" lang="en-US" altLang="ja-JP" sz="1600" dirty="0"/>
                        <a:t>2024</a:t>
                      </a:r>
                      <a:endParaRPr kumimoji="1" lang="ja-JP" altLang="en-US" sz="1600" dirty="0"/>
                    </a:p>
                  </a:txBody>
                  <a:tcPr anchor="ctr"/>
                </a:tc>
                <a:tc>
                  <a:txBody>
                    <a:bodyPr/>
                    <a:lstStyle/>
                    <a:p>
                      <a:pPr algn="ctr"/>
                      <a:r>
                        <a:rPr kumimoji="1" lang="en-US" altLang="ja-JP" sz="1600" dirty="0"/>
                        <a:t>2025</a:t>
                      </a:r>
                      <a:endParaRPr kumimoji="1" lang="ja-JP" altLang="en-US" sz="1600" dirty="0"/>
                    </a:p>
                  </a:txBody>
                  <a:tcPr anchor="ctr"/>
                </a:tc>
                <a:tc>
                  <a:txBody>
                    <a:bodyPr/>
                    <a:lstStyle/>
                    <a:p>
                      <a:pPr algn="ctr"/>
                      <a:r>
                        <a:rPr kumimoji="1" lang="en-US" altLang="ja-JP" sz="1600" dirty="0"/>
                        <a:t>2026</a:t>
                      </a:r>
                      <a:endParaRPr kumimoji="1" lang="ja-JP" altLang="en-US" sz="1600" dirty="0"/>
                    </a:p>
                  </a:txBody>
                  <a:tcPr anchor="ctr"/>
                </a:tc>
                <a:tc>
                  <a:txBody>
                    <a:bodyPr/>
                    <a:lstStyle/>
                    <a:p>
                      <a:pPr algn="ctr"/>
                      <a:r>
                        <a:rPr kumimoji="1" lang="en-US" altLang="ja-JP" sz="1600" dirty="0"/>
                        <a:t>2027</a:t>
                      </a:r>
                      <a:endParaRPr kumimoji="1" lang="ja-JP" altLang="en-US" sz="1600" dirty="0"/>
                    </a:p>
                  </a:txBody>
                  <a:tcPr anchor="ctr"/>
                </a:tc>
                <a:tc>
                  <a:txBody>
                    <a:bodyPr/>
                    <a:lstStyle/>
                    <a:p>
                      <a:pPr algn="ctr"/>
                      <a:r>
                        <a:rPr kumimoji="1" lang="en-US" altLang="ja-JP" sz="1600" dirty="0"/>
                        <a:t>2028</a:t>
                      </a:r>
                      <a:endParaRPr kumimoji="1" lang="ja-JP" altLang="en-US" sz="1600" dirty="0"/>
                    </a:p>
                  </a:txBody>
                  <a:tcPr anchor="ctr"/>
                </a:tc>
                <a:tc>
                  <a:txBody>
                    <a:bodyPr/>
                    <a:lstStyle/>
                    <a:p>
                      <a:pPr algn="ctr"/>
                      <a:r>
                        <a:rPr kumimoji="1" lang="en-US" altLang="ja-JP" sz="1600" dirty="0"/>
                        <a:t>2029</a:t>
                      </a:r>
                      <a:endParaRPr kumimoji="1" lang="ja-JP" altLang="en-US" sz="1600" dirty="0"/>
                    </a:p>
                  </a:txBody>
                  <a:tcPr anchor="ctr"/>
                </a:tc>
                <a:tc>
                  <a:txBody>
                    <a:bodyPr/>
                    <a:lstStyle/>
                    <a:p>
                      <a:pPr algn="ctr"/>
                      <a:r>
                        <a:rPr kumimoji="1" lang="en-US" altLang="ja-JP" sz="1600" dirty="0"/>
                        <a:t>2030</a:t>
                      </a:r>
                      <a:endParaRPr kumimoji="1" lang="ja-JP" altLang="en-US" sz="1600" dirty="0"/>
                    </a:p>
                  </a:txBody>
                  <a:tcPr anchor="ctr"/>
                </a:tc>
                <a:extLst>
                  <a:ext uri="{0D108BD9-81ED-4DB2-BD59-A6C34878D82A}">
                    <a16:rowId xmlns:a16="http://schemas.microsoft.com/office/drawing/2014/main" val="10000"/>
                  </a:ext>
                </a:extLst>
              </a:tr>
              <a:tr h="727327">
                <a:tc gridSpan="3">
                  <a:txBody>
                    <a:bodyPr/>
                    <a:lstStyle/>
                    <a:p>
                      <a:pPr algn="ctr"/>
                      <a:r>
                        <a:rPr kumimoji="1" lang="en-US" altLang="ja-JP" sz="2800" dirty="0">
                          <a:solidFill>
                            <a:schemeClr val="tx1"/>
                          </a:solidFill>
                        </a:rPr>
                        <a:t>PHENIX</a:t>
                      </a:r>
                      <a:endParaRPr kumimoji="1" lang="ja-JP" altLang="en-US" sz="2800" dirty="0">
                        <a:solidFill>
                          <a:schemeClr val="tx1"/>
                        </a:solidFill>
                      </a:endParaRPr>
                    </a:p>
                  </a:txBody>
                  <a:tcPr anchor="ctr">
                    <a:solidFill>
                      <a:schemeClr val="accent5">
                        <a:lumMod val="40000"/>
                        <a:lumOff val="60000"/>
                      </a:schemeClr>
                    </a:solidFill>
                  </a:tcPr>
                </a:tc>
                <a:tc hMerge="1">
                  <a:txBody>
                    <a:bodyPr/>
                    <a:lstStyle/>
                    <a:p>
                      <a:pPr algn="ctr"/>
                      <a:endParaRPr kumimoji="1" lang="ja-JP" altLang="en-US" dirty="0"/>
                    </a:p>
                  </a:txBody>
                  <a:tcPr anchor="ctr"/>
                </a:tc>
                <a:tc hMerge="1">
                  <a:txBody>
                    <a:bodyPr/>
                    <a:lstStyle/>
                    <a:p>
                      <a:pPr algn="ctr"/>
                      <a:endParaRPr kumimoji="1" lang="ja-JP" altLang="en-US" dirty="0"/>
                    </a:p>
                  </a:txBody>
                  <a:tcPr anchor="ctr"/>
                </a:tc>
                <a:tc>
                  <a:txBody>
                    <a:bodyPr/>
                    <a:lstStyle/>
                    <a:p>
                      <a:pPr algn="ctr"/>
                      <a:endParaRPr kumimoji="1" lang="ja-JP" altLang="en-US" sz="2800" dirty="0"/>
                    </a:p>
                  </a:txBody>
                  <a:tcPr anchor="ctr"/>
                </a:tc>
                <a:tc>
                  <a:txBody>
                    <a:bodyPr/>
                    <a:lstStyle/>
                    <a:p>
                      <a:pPr algn="ctr"/>
                      <a:endParaRPr kumimoji="1" lang="ja-JP" altLang="en-US" sz="2800" dirty="0"/>
                    </a:p>
                  </a:txBody>
                  <a:tcPr anchor="ctr"/>
                </a:tc>
                <a:tc>
                  <a:txBody>
                    <a:bodyPr/>
                    <a:lstStyle/>
                    <a:p>
                      <a:pPr algn="ctr"/>
                      <a:endParaRPr kumimoji="1" lang="ja-JP" altLang="en-US" sz="2800" dirty="0"/>
                    </a:p>
                  </a:txBody>
                  <a:tcPr anchor="ctr"/>
                </a:tc>
                <a:tc>
                  <a:txBody>
                    <a:bodyPr/>
                    <a:lstStyle/>
                    <a:p>
                      <a:pPr algn="ctr"/>
                      <a:endParaRPr kumimoji="1" lang="ja-JP" altLang="en-US" sz="2800"/>
                    </a:p>
                  </a:txBody>
                  <a:tcPr anchor="ctr"/>
                </a:tc>
                <a:tc>
                  <a:txBody>
                    <a:bodyPr/>
                    <a:lstStyle/>
                    <a:p>
                      <a:pPr algn="ctr"/>
                      <a:endParaRPr kumimoji="1" lang="ja-JP" altLang="en-US" sz="2800"/>
                    </a:p>
                  </a:txBody>
                  <a:tcPr anchor="ctr"/>
                </a:tc>
                <a:tc>
                  <a:txBody>
                    <a:bodyPr/>
                    <a:lstStyle/>
                    <a:p>
                      <a:pPr algn="ctr"/>
                      <a:endParaRPr kumimoji="1" lang="ja-JP" altLang="en-US" sz="2800"/>
                    </a:p>
                  </a:txBody>
                  <a:tcPr anchor="ctr"/>
                </a:tc>
                <a:tc>
                  <a:txBody>
                    <a:bodyPr/>
                    <a:lstStyle/>
                    <a:p>
                      <a:pPr algn="ctr"/>
                      <a:endParaRPr kumimoji="1" lang="ja-JP" altLang="en-US" sz="2800"/>
                    </a:p>
                  </a:txBody>
                  <a:tcPr anchor="ctr"/>
                </a:tc>
                <a:tc>
                  <a:txBody>
                    <a:bodyPr/>
                    <a:lstStyle/>
                    <a:p>
                      <a:pPr algn="ctr"/>
                      <a:endParaRPr kumimoji="1" lang="ja-JP" altLang="en-US" sz="2800"/>
                    </a:p>
                  </a:txBody>
                  <a:tcPr anchor="ctr"/>
                </a:tc>
                <a:tc>
                  <a:txBody>
                    <a:bodyPr/>
                    <a:lstStyle/>
                    <a:p>
                      <a:pPr algn="ctr"/>
                      <a:endParaRPr kumimoji="1" lang="ja-JP" altLang="en-US" sz="2800"/>
                    </a:p>
                  </a:txBody>
                  <a:tcPr anchor="ctr"/>
                </a:tc>
                <a:tc>
                  <a:txBody>
                    <a:bodyPr/>
                    <a:lstStyle/>
                    <a:p>
                      <a:pPr algn="ctr"/>
                      <a:endParaRPr kumimoji="1" lang="ja-JP" altLang="en-US" sz="2800"/>
                    </a:p>
                  </a:txBody>
                  <a:tcPr anchor="ctr"/>
                </a:tc>
                <a:tc>
                  <a:txBody>
                    <a:bodyPr/>
                    <a:lstStyle/>
                    <a:p>
                      <a:pPr algn="ctr"/>
                      <a:endParaRPr kumimoji="1" lang="ja-JP" altLang="en-US" sz="2800"/>
                    </a:p>
                  </a:txBody>
                  <a:tcPr anchor="ctr"/>
                </a:tc>
                <a:tc>
                  <a:txBody>
                    <a:bodyPr/>
                    <a:lstStyle/>
                    <a:p>
                      <a:pPr algn="ctr"/>
                      <a:endParaRPr kumimoji="1" lang="ja-JP" altLang="en-US" sz="2800"/>
                    </a:p>
                  </a:txBody>
                  <a:tcPr anchor="ctr"/>
                </a:tc>
                <a:tc>
                  <a:txBody>
                    <a:bodyPr/>
                    <a:lstStyle/>
                    <a:p>
                      <a:pPr algn="ctr"/>
                      <a:endParaRPr kumimoji="1" lang="ja-JP" altLang="en-US" sz="2800"/>
                    </a:p>
                  </a:txBody>
                  <a:tcPr anchor="ctr"/>
                </a:tc>
                <a:tc>
                  <a:txBody>
                    <a:bodyPr/>
                    <a:lstStyle/>
                    <a:p>
                      <a:pPr algn="ctr"/>
                      <a:endParaRPr kumimoji="1" lang="ja-JP" altLang="en-US" sz="2800"/>
                    </a:p>
                  </a:txBody>
                  <a:tcPr anchor="ctr"/>
                </a:tc>
                <a:extLst>
                  <a:ext uri="{0D108BD9-81ED-4DB2-BD59-A6C34878D82A}">
                    <a16:rowId xmlns:a16="http://schemas.microsoft.com/office/drawing/2014/main" val="10001"/>
                  </a:ext>
                </a:extLst>
              </a:tr>
              <a:tr h="727327">
                <a:tc>
                  <a:txBody>
                    <a:bodyPr/>
                    <a:lstStyle/>
                    <a:p>
                      <a:pPr algn="ctr"/>
                      <a:endParaRPr kumimoji="1" lang="ja-JP" altLang="en-US" sz="2800" dirty="0"/>
                    </a:p>
                  </a:txBody>
                  <a:tcPr anchor="ctr"/>
                </a:tc>
                <a:tc>
                  <a:txBody>
                    <a:bodyPr/>
                    <a:lstStyle/>
                    <a:p>
                      <a:pPr algn="ctr"/>
                      <a:endParaRPr kumimoji="1" lang="ja-JP" altLang="en-US" sz="2800"/>
                    </a:p>
                  </a:txBody>
                  <a:tcPr anchor="ctr"/>
                </a:tc>
                <a:tc>
                  <a:txBody>
                    <a:bodyPr/>
                    <a:lstStyle/>
                    <a:p>
                      <a:pPr algn="ctr"/>
                      <a:endParaRPr kumimoji="1" lang="ja-JP" altLang="en-US" sz="2800"/>
                    </a:p>
                  </a:txBody>
                  <a:tcPr anchor="ctr"/>
                </a:tc>
                <a:tc gridSpan="9">
                  <a:txBody>
                    <a:bodyPr/>
                    <a:lstStyle/>
                    <a:p>
                      <a:pPr algn="ctr"/>
                      <a:r>
                        <a:rPr kumimoji="1" lang="en-US" altLang="ja-JP" sz="2800" dirty="0" err="1"/>
                        <a:t>sPHENIX</a:t>
                      </a:r>
                      <a:endParaRPr kumimoji="1" lang="ja-JP" altLang="en-US" sz="2800" dirty="0"/>
                    </a:p>
                  </a:txBody>
                  <a:tcPr anchor="ctr">
                    <a:solidFill>
                      <a:schemeClr val="accent5">
                        <a:lumMod val="60000"/>
                        <a:lumOff val="40000"/>
                      </a:schemeClr>
                    </a:solidFill>
                  </a:tcPr>
                </a:tc>
                <a:tc hMerge="1">
                  <a:txBody>
                    <a:bodyPr/>
                    <a:lstStyle/>
                    <a:p>
                      <a:pPr algn="ctr"/>
                      <a:endParaRPr kumimoji="1" lang="ja-JP" altLang="en-US"/>
                    </a:p>
                  </a:txBody>
                  <a:tcPr anchor="ctr"/>
                </a:tc>
                <a:tc hMerge="1">
                  <a:txBody>
                    <a:bodyPr/>
                    <a:lstStyle/>
                    <a:p>
                      <a:pPr algn="ctr"/>
                      <a:endParaRPr kumimoji="1" lang="ja-JP" altLang="en-US" dirty="0"/>
                    </a:p>
                  </a:txBody>
                  <a:tcPr anchor="ctr"/>
                </a:tc>
                <a:tc hMerge="1">
                  <a:txBody>
                    <a:bodyPr/>
                    <a:lstStyle/>
                    <a:p>
                      <a:pPr algn="ctr"/>
                      <a:endParaRPr kumimoji="1" lang="ja-JP" altLang="en-US" dirty="0"/>
                    </a:p>
                  </a:txBody>
                  <a:tcPr anchor="ctr"/>
                </a:tc>
                <a:tc hMerge="1">
                  <a:txBody>
                    <a:bodyPr/>
                    <a:lstStyle/>
                    <a:p>
                      <a:pPr algn="ctr"/>
                      <a:endParaRPr kumimoji="1" lang="ja-JP" altLang="en-US" dirty="0"/>
                    </a:p>
                  </a:txBody>
                  <a:tcPr anchor="ctr"/>
                </a:tc>
                <a:tc hMerge="1">
                  <a:txBody>
                    <a:bodyPr/>
                    <a:lstStyle/>
                    <a:p>
                      <a:pPr algn="ctr"/>
                      <a:endParaRPr kumimoji="1" lang="ja-JP" altLang="en-US" dirty="0"/>
                    </a:p>
                  </a:txBody>
                  <a:tcPr anchor="ctr"/>
                </a:tc>
                <a:tc hMerge="1">
                  <a:txBody>
                    <a:bodyPr/>
                    <a:lstStyle/>
                    <a:p>
                      <a:pPr algn="ctr"/>
                      <a:endParaRPr kumimoji="1" lang="ja-JP" altLang="en-US" dirty="0"/>
                    </a:p>
                  </a:txBody>
                  <a:tcPr anchor="ctr"/>
                </a:tc>
                <a:tc hMerge="1">
                  <a:txBody>
                    <a:bodyPr/>
                    <a:lstStyle/>
                    <a:p>
                      <a:pPr algn="ctr"/>
                      <a:endParaRPr kumimoji="1" lang="ja-JP" altLang="en-US" dirty="0"/>
                    </a:p>
                  </a:txBody>
                  <a:tcPr anchor="ctr"/>
                </a:tc>
                <a:tc hMerge="1">
                  <a:txBody>
                    <a:bodyPr/>
                    <a:lstStyle/>
                    <a:p>
                      <a:pPr algn="ctr"/>
                      <a:endParaRPr kumimoji="1" lang="ja-JP" altLang="en-US" sz="2800" dirty="0"/>
                    </a:p>
                  </a:txBody>
                  <a:tcPr anchor="ctr"/>
                </a:tc>
                <a:tc>
                  <a:txBody>
                    <a:bodyPr/>
                    <a:lstStyle/>
                    <a:p>
                      <a:pPr algn="ctr"/>
                      <a:endParaRPr kumimoji="1" lang="ja-JP" altLang="en-US" sz="2800" dirty="0"/>
                    </a:p>
                  </a:txBody>
                  <a:tcPr anchor="ctr"/>
                </a:tc>
                <a:tc>
                  <a:txBody>
                    <a:bodyPr/>
                    <a:lstStyle/>
                    <a:p>
                      <a:pPr algn="ctr"/>
                      <a:endParaRPr kumimoji="1" lang="ja-JP" altLang="en-US" sz="2800" dirty="0"/>
                    </a:p>
                  </a:txBody>
                  <a:tcPr anchor="ctr"/>
                </a:tc>
                <a:tc>
                  <a:txBody>
                    <a:bodyPr/>
                    <a:lstStyle/>
                    <a:p>
                      <a:pPr algn="ctr"/>
                      <a:endParaRPr kumimoji="1" lang="ja-JP" altLang="en-US" sz="2800" dirty="0"/>
                    </a:p>
                  </a:txBody>
                  <a:tcPr anchor="ctr"/>
                </a:tc>
                <a:tc>
                  <a:txBody>
                    <a:bodyPr/>
                    <a:lstStyle/>
                    <a:p>
                      <a:pPr algn="ctr"/>
                      <a:endParaRPr kumimoji="1" lang="ja-JP" altLang="en-US" sz="2800" dirty="0"/>
                    </a:p>
                  </a:txBody>
                  <a:tcPr anchor="ctr"/>
                </a:tc>
                <a:tc>
                  <a:txBody>
                    <a:bodyPr/>
                    <a:lstStyle/>
                    <a:p>
                      <a:pPr algn="ctr"/>
                      <a:endParaRPr kumimoji="1" lang="ja-JP" altLang="en-US" sz="2800" dirty="0"/>
                    </a:p>
                  </a:txBody>
                  <a:tcPr anchor="ctr"/>
                </a:tc>
                <a:extLst>
                  <a:ext uri="{0D108BD9-81ED-4DB2-BD59-A6C34878D82A}">
                    <a16:rowId xmlns:a16="http://schemas.microsoft.com/office/drawing/2014/main" val="10002"/>
                  </a:ext>
                </a:extLst>
              </a:tr>
              <a:tr h="727327">
                <a:tc>
                  <a:txBody>
                    <a:bodyPr/>
                    <a:lstStyle/>
                    <a:p>
                      <a:pPr algn="ctr"/>
                      <a:endParaRPr kumimoji="1" lang="ja-JP" altLang="en-US" sz="2800" dirty="0"/>
                    </a:p>
                  </a:txBody>
                  <a:tcPr anchor="ctr">
                    <a:solidFill>
                      <a:schemeClr val="tx2">
                        <a:lumMod val="20000"/>
                        <a:lumOff val="80000"/>
                      </a:schemeClr>
                    </a:solidFill>
                  </a:tcPr>
                </a:tc>
                <a:tc>
                  <a:txBody>
                    <a:bodyPr/>
                    <a:lstStyle/>
                    <a:p>
                      <a:pPr algn="ctr"/>
                      <a:endParaRPr kumimoji="1" lang="ja-JP" altLang="en-US" sz="2800"/>
                    </a:p>
                  </a:txBody>
                  <a:tcPr anchor="ctr">
                    <a:solidFill>
                      <a:schemeClr val="tx2">
                        <a:lumMod val="20000"/>
                        <a:lumOff val="80000"/>
                      </a:schemeClr>
                    </a:solidFill>
                  </a:tcPr>
                </a:tc>
                <a:tc>
                  <a:txBody>
                    <a:bodyPr/>
                    <a:lstStyle/>
                    <a:p>
                      <a:pPr algn="ctr"/>
                      <a:endParaRPr kumimoji="1" lang="ja-JP" altLang="en-US" sz="2800"/>
                    </a:p>
                  </a:txBody>
                  <a:tcPr anchor="ctr">
                    <a:solidFill>
                      <a:schemeClr val="tx2">
                        <a:lumMod val="20000"/>
                        <a:lumOff val="80000"/>
                      </a:schemeClr>
                    </a:solidFill>
                  </a:tcPr>
                </a:tc>
                <a:tc>
                  <a:txBody>
                    <a:bodyPr/>
                    <a:lstStyle/>
                    <a:p>
                      <a:pPr algn="ctr"/>
                      <a:endParaRPr kumimoji="1" lang="ja-JP" altLang="en-US" sz="2800"/>
                    </a:p>
                  </a:txBody>
                  <a:tcPr anchor="ctr">
                    <a:solidFill>
                      <a:schemeClr val="tx2">
                        <a:lumMod val="20000"/>
                        <a:lumOff val="80000"/>
                      </a:schemeClr>
                    </a:solidFill>
                  </a:tcPr>
                </a:tc>
                <a:tc>
                  <a:txBody>
                    <a:bodyPr/>
                    <a:lstStyle/>
                    <a:p>
                      <a:pPr algn="ctr"/>
                      <a:endParaRPr kumimoji="1" lang="ja-JP" altLang="en-US" sz="2800"/>
                    </a:p>
                  </a:txBody>
                  <a:tcPr anchor="ctr">
                    <a:solidFill>
                      <a:schemeClr val="tx2">
                        <a:lumMod val="20000"/>
                        <a:lumOff val="80000"/>
                      </a:schemeClr>
                    </a:solidFill>
                  </a:tcPr>
                </a:tc>
                <a:tc>
                  <a:txBody>
                    <a:bodyPr/>
                    <a:lstStyle/>
                    <a:p>
                      <a:pPr algn="ctr"/>
                      <a:endParaRPr kumimoji="1" lang="ja-JP" altLang="en-US" sz="2800"/>
                    </a:p>
                  </a:txBody>
                  <a:tcPr anchor="ctr">
                    <a:solidFill>
                      <a:schemeClr val="tx2">
                        <a:lumMod val="20000"/>
                        <a:lumOff val="80000"/>
                      </a:schemeClr>
                    </a:solidFill>
                  </a:tcPr>
                </a:tc>
                <a:tc>
                  <a:txBody>
                    <a:bodyPr/>
                    <a:lstStyle/>
                    <a:p>
                      <a:pPr algn="ctr"/>
                      <a:endParaRPr kumimoji="1" lang="ja-JP" altLang="en-US" sz="2800" dirty="0"/>
                    </a:p>
                  </a:txBody>
                  <a:tcPr anchor="ctr">
                    <a:solidFill>
                      <a:schemeClr val="tx2">
                        <a:lumMod val="20000"/>
                        <a:lumOff val="80000"/>
                      </a:schemeClr>
                    </a:solidFill>
                  </a:tcPr>
                </a:tc>
                <a:tc>
                  <a:txBody>
                    <a:bodyPr/>
                    <a:lstStyle/>
                    <a:p>
                      <a:pPr algn="ctr"/>
                      <a:endParaRPr kumimoji="1" lang="ja-JP" altLang="en-US" sz="2800" dirty="0"/>
                    </a:p>
                  </a:txBody>
                  <a:tcPr anchor="ctr">
                    <a:solidFill>
                      <a:schemeClr val="tx2">
                        <a:lumMod val="20000"/>
                        <a:lumOff val="80000"/>
                      </a:schemeClr>
                    </a:solidFill>
                  </a:tcPr>
                </a:tc>
                <a:tc>
                  <a:txBody>
                    <a:bodyPr/>
                    <a:lstStyle/>
                    <a:p>
                      <a:pPr algn="ctr"/>
                      <a:endParaRPr kumimoji="1" lang="ja-JP" altLang="en-US" sz="2800"/>
                    </a:p>
                  </a:txBody>
                  <a:tcPr anchor="ctr">
                    <a:solidFill>
                      <a:schemeClr val="tx2">
                        <a:lumMod val="20000"/>
                        <a:lumOff val="80000"/>
                      </a:schemeClr>
                    </a:solidFill>
                  </a:tcPr>
                </a:tc>
                <a:tc>
                  <a:txBody>
                    <a:bodyPr/>
                    <a:lstStyle/>
                    <a:p>
                      <a:pPr algn="ctr"/>
                      <a:endParaRPr kumimoji="1" lang="ja-JP" altLang="en-US" sz="2800" dirty="0"/>
                    </a:p>
                  </a:txBody>
                  <a:tcPr anchor="ctr">
                    <a:solidFill>
                      <a:schemeClr val="tx2">
                        <a:lumMod val="20000"/>
                        <a:lumOff val="80000"/>
                      </a:schemeClr>
                    </a:solidFill>
                  </a:tcPr>
                </a:tc>
                <a:tc>
                  <a:txBody>
                    <a:bodyPr/>
                    <a:lstStyle/>
                    <a:p>
                      <a:pPr algn="ctr"/>
                      <a:endParaRPr kumimoji="1" lang="ja-JP" altLang="en-US" sz="2800" dirty="0"/>
                    </a:p>
                  </a:txBody>
                  <a:tcPr anchor="ctr">
                    <a:solidFill>
                      <a:schemeClr val="tx2">
                        <a:lumMod val="20000"/>
                        <a:lumOff val="80000"/>
                      </a:schemeClr>
                    </a:solidFill>
                  </a:tcPr>
                </a:tc>
                <a:tc>
                  <a:txBody>
                    <a:bodyPr/>
                    <a:lstStyle/>
                    <a:p>
                      <a:pPr algn="ctr"/>
                      <a:endParaRPr kumimoji="1" lang="ja-JP" altLang="en-US" sz="2800" dirty="0"/>
                    </a:p>
                  </a:txBody>
                  <a:tcPr anchor="ctr">
                    <a:solidFill>
                      <a:schemeClr val="tx2">
                        <a:lumMod val="20000"/>
                        <a:lumOff val="80000"/>
                      </a:schemeClr>
                    </a:solidFill>
                  </a:tcPr>
                </a:tc>
                <a:tc gridSpan="5">
                  <a:txBody>
                    <a:bodyPr/>
                    <a:lstStyle/>
                    <a:p>
                      <a:pPr algn="ctr"/>
                      <a:r>
                        <a:rPr kumimoji="1" lang="en-US" altLang="ja-JP" sz="2800" dirty="0"/>
                        <a:t>EIC</a:t>
                      </a:r>
                      <a:endParaRPr kumimoji="1" lang="ja-JP" altLang="en-US" sz="2800" dirty="0"/>
                    </a:p>
                  </a:txBody>
                  <a:tcPr anchor="ctr">
                    <a:solidFill>
                      <a:schemeClr val="accent5">
                        <a:lumMod val="75000"/>
                      </a:schemeClr>
                    </a:solidFill>
                  </a:tcPr>
                </a:tc>
                <a:tc hMerge="1">
                  <a:txBody>
                    <a:bodyPr/>
                    <a:lstStyle/>
                    <a:p>
                      <a:pPr algn="ctr"/>
                      <a:endParaRPr kumimoji="1" lang="ja-JP" altLang="en-US" sz="2800" dirty="0"/>
                    </a:p>
                  </a:txBody>
                  <a:tcPr anchor="ctr">
                    <a:solidFill>
                      <a:schemeClr val="accent5">
                        <a:lumMod val="75000"/>
                      </a:schemeClr>
                    </a:solidFill>
                  </a:tcPr>
                </a:tc>
                <a:tc hMerge="1">
                  <a:txBody>
                    <a:bodyPr/>
                    <a:lstStyle/>
                    <a:p>
                      <a:pPr algn="ctr"/>
                      <a:endParaRPr kumimoji="1" lang="ja-JP" altLang="en-US" sz="2800" dirty="0"/>
                    </a:p>
                  </a:txBody>
                  <a:tcPr anchor="ctr">
                    <a:solidFill>
                      <a:schemeClr val="accent5">
                        <a:lumMod val="75000"/>
                      </a:schemeClr>
                    </a:solidFill>
                  </a:tcPr>
                </a:tc>
                <a:tc hMerge="1">
                  <a:txBody>
                    <a:bodyPr/>
                    <a:lstStyle/>
                    <a:p>
                      <a:pPr algn="ctr"/>
                      <a:endParaRPr kumimoji="1" lang="ja-JP" altLang="en-US" sz="2800" dirty="0"/>
                    </a:p>
                  </a:txBody>
                  <a:tcPr anchor="ctr">
                    <a:solidFill>
                      <a:schemeClr val="accent5">
                        <a:lumMod val="75000"/>
                      </a:schemeClr>
                    </a:solidFill>
                  </a:tcPr>
                </a:tc>
                <a:tc hMerge="1">
                  <a:txBody>
                    <a:bodyPr/>
                    <a:lstStyle/>
                    <a:p>
                      <a:pPr algn="ctr"/>
                      <a:endParaRPr kumimoji="1" lang="ja-JP" altLang="en-US" sz="2800" dirty="0"/>
                    </a:p>
                  </a:txBody>
                  <a:tcPr anchor="ctr">
                    <a:solidFill>
                      <a:schemeClr val="accent5">
                        <a:lumMod val="75000"/>
                      </a:schemeClr>
                    </a:solidFill>
                  </a:tcPr>
                </a:tc>
                <a:extLst>
                  <a:ext uri="{0D108BD9-81ED-4DB2-BD59-A6C34878D82A}">
                    <a16:rowId xmlns:a16="http://schemas.microsoft.com/office/drawing/2014/main" val="10003"/>
                  </a:ext>
                </a:extLst>
              </a:tr>
            </a:tbl>
          </a:graphicData>
        </a:graphic>
      </p:graphicFrame>
      <p:cxnSp>
        <p:nvCxnSpPr>
          <p:cNvPr id="3" name="直線矢印コネクタ 2"/>
          <p:cNvCxnSpPr>
            <a:cxnSpLocks/>
          </p:cNvCxnSpPr>
          <p:nvPr/>
        </p:nvCxnSpPr>
        <p:spPr>
          <a:xfrm flipV="1">
            <a:off x="1488558" y="2495580"/>
            <a:ext cx="4958312" cy="7478"/>
          </a:xfrm>
          <a:prstGeom prst="straightConnector1">
            <a:avLst/>
          </a:prstGeom>
          <a:ln w="38100">
            <a:headEnd type="arrow"/>
            <a:tailEnd type="arrow"/>
          </a:ln>
        </p:spPr>
        <p:style>
          <a:lnRef idx="2">
            <a:schemeClr val="accent1"/>
          </a:lnRef>
          <a:fillRef idx="0">
            <a:schemeClr val="accent1"/>
          </a:fillRef>
          <a:effectRef idx="1">
            <a:schemeClr val="accent1"/>
          </a:effectRef>
          <a:fontRef idx="minor">
            <a:schemeClr val="tx1"/>
          </a:fontRef>
        </p:style>
      </p:cxnSp>
      <p:sp>
        <p:nvSpPr>
          <p:cNvPr id="6" name="テキスト ボックス 5"/>
          <p:cNvSpPr txBox="1"/>
          <p:nvPr/>
        </p:nvSpPr>
        <p:spPr>
          <a:xfrm>
            <a:off x="4221781" y="2133726"/>
            <a:ext cx="1338828" cy="369332"/>
          </a:xfrm>
          <a:prstGeom prst="rect">
            <a:avLst/>
          </a:prstGeom>
          <a:noFill/>
        </p:spPr>
        <p:txBody>
          <a:bodyPr wrap="none" rtlCol="0">
            <a:spAutoFit/>
          </a:bodyPr>
          <a:lstStyle/>
          <a:p>
            <a:r>
              <a:rPr lang="ja-JP" altLang="en-US" dirty="0">
                <a:latin typeface="Meiryo" panose="020B0604030504040204" pitchFamily="34" charset="-128"/>
                <a:ea typeface="Meiryo" panose="020B0604030504040204" pitchFamily="34" charset="-128"/>
              </a:rPr>
              <a:t>開発・建設</a:t>
            </a:r>
          </a:p>
        </p:txBody>
      </p:sp>
      <p:cxnSp>
        <p:nvCxnSpPr>
          <p:cNvPr id="11" name="直線矢印コネクタ 10">
            <a:extLst>
              <a:ext uri="{FF2B5EF4-FFF2-40B4-BE49-F238E27FC236}">
                <a16:creationId xmlns:a16="http://schemas.microsoft.com/office/drawing/2014/main" id="{7CF18572-0DAA-0B43-83B5-6462F9E1F840}"/>
              </a:ext>
            </a:extLst>
          </p:cNvPr>
          <p:cNvCxnSpPr>
            <a:cxnSpLocks/>
          </p:cNvCxnSpPr>
          <p:nvPr/>
        </p:nvCxnSpPr>
        <p:spPr>
          <a:xfrm flipV="1">
            <a:off x="6465397" y="2495580"/>
            <a:ext cx="2122461" cy="2163"/>
          </a:xfrm>
          <a:prstGeom prst="straightConnector1">
            <a:avLst/>
          </a:prstGeom>
          <a:ln w="38100">
            <a:headEnd type="arrow"/>
            <a:tailEnd type="arrow"/>
          </a:ln>
        </p:spPr>
        <p:style>
          <a:lnRef idx="2">
            <a:schemeClr val="accent1"/>
          </a:lnRef>
          <a:fillRef idx="0">
            <a:schemeClr val="accent1"/>
          </a:fillRef>
          <a:effectRef idx="1">
            <a:schemeClr val="accent1"/>
          </a:effectRef>
          <a:fontRef idx="minor">
            <a:schemeClr val="tx1"/>
          </a:fontRef>
        </p:style>
      </p:cxnSp>
      <p:sp>
        <p:nvSpPr>
          <p:cNvPr id="15" name="テキスト ボックス 14">
            <a:extLst>
              <a:ext uri="{FF2B5EF4-FFF2-40B4-BE49-F238E27FC236}">
                <a16:creationId xmlns:a16="http://schemas.microsoft.com/office/drawing/2014/main" id="{8DA8F6A4-7053-594B-8664-95289E585405}"/>
              </a:ext>
            </a:extLst>
          </p:cNvPr>
          <p:cNvSpPr txBox="1"/>
          <p:nvPr/>
        </p:nvSpPr>
        <p:spPr>
          <a:xfrm>
            <a:off x="7229828" y="2124505"/>
            <a:ext cx="646331"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実験</a:t>
            </a:r>
            <a:endParaRPr lang="ja-JP" altLang="en-US" dirty="0">
              <a:latin typeface="Meiryo" panose="020B0604030504040204" pitchFamily="34" charset="-128"/>
              <a:ea typeface="Meiryo" panose="020B0604030504040204" pitchFamily="34" charset="-128"/>
            </a:endParaRPr>
          </a:p>
        </p:txBody>
      </p:sp>
      <p:pic>
        <p:nvPicPr>
          <p:cNvPr id="1025" name="Picture 1" descr="page3image67661744">
            <a:extLst>
              <a:ext uri="{FF2B5EF4-FFF2-40B4-BE49-F238E27FC236}">
                <a16:creationId xmlns:a16="http://schemas.microsoft.com/office/drawing/2014/main" id="{80153B38-7A62-1D4F-BA4E-E647E15FF395}"/>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527820" y="3933375"/>
            <a:ext cx="3145228" cy="277018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chematic">
            <a:extLst>
              <a:ext uri="{FF2B5EF4-FFF2-40B4-BE49-F238E27FC236}">
                <a16:creationId xmlns:a16="http://schemas.microsoft.com/office/drawing/2014/main" id="{012A2122-52AF-5145-8997-0BC18CA8C9F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4499164" y="3883085"/>
            <a:ext cx="3026578" cy="2814505"/>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矢印のフリー素材・イラスト｜ダウンロード28【素材っち】">
            <a:extLst>
              <a:ext uri="{FF2B5EF4-FFF2-40B4-BE49-F238E27FC236}">
                <a16:creationId xmlns:a16="http://schemas.microsoft.com/office/drawing/2014/main" id="{72119AA0-8972-1F4E-9C3B-995978D6F281}"/>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615782" y="4762868"/>
            <a:ext cx="939573" cy="74819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5" descr="矢印のフリー素材・イラスト｜ダウンロード28【素材っち】">
            <a:extLst>
              <a:ext uri="{FF2B5EF4-FFF2-40B4-BE49-F238E27FC236}">
                <a16:creationId xmlns:a16="http://schemas.microsoft.com/office/drawing/2014/main" id="{6054515F-2010-4647-B258-636A9B9FE842}"/>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563668" y="4791897"/>
            <a:ext cx="939573" cy="748195"/>
          </a:xfrm>
          <a:prstGeom prst="rect">
            <a:avLst/>
          </a:prstGeom>
          <a:noFill/>
          <a:extLst>
            <a:ext uri="{909E8E84-426E-40DD-AFC4-6F175D3DCCD1}">
              <a14:hiddenFill xmlns:a14="http://schemas.microsoft.com/office/drawing/2010/main">
                <a:solidFill>
                  <a:srgbClr val="FFFFFF"/>
                </a:solidFill>
              </a14:hiddenFill>
            </a:ext>
          </a:extLst>
        </p:spPr>
      </p:pic>
      <p:sp>
        <p:nvSpPr>
          <p:cNvPr id="17" name="下矢印 16">
            <a:extLst>
              <a:ext uri="{FF2B5EF4-FFF2-40B4-BE49-F238E27FC236}">
                <a16:creationId xmlns:a16="http://schemas.microsoft.com/office/drawing/2014/main" id="{3BE80689-14C2-3743-8777-EFD9ED28F19F}"/>
              </a:ext>
            </a:extLst>
          </p:cNvPr>
          <p:cNvSpPr/>
          <p:nvPr/>
        </p:nvSpPr>
        <p:spPr>
          <a:xfrm>
            <a:off x="6725206" y="2050012"/>
            <a:ext cx="333829" cy="35896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latin typeface="Meiryo" panose="020B0604030504040204" pitchFamily="34" charset="-128"/>
              <a:ea typeface="Meiryo" panose="020B0604030504040204" pitchFamily="34" charset="-128"/>
            </a:endParaRPr>
          </a:p>
        </p:txBody>
      </p:sp>
      <p:sp>
        <p:nvSpPr>
          <p:cNvPr id="18" name="テキスト ボックス 17">
            <a:extLst>
              <a:ext uri="{FF2B5EF4-FFF2-40B4-BE49-F238E27FC236}">
                <a16:creationId xmlns:a16="http://schemas.microsoft.com/office/drawing/2014/main" id="{8F1651EB-636F-3E48-A8E8-E788F0DC25D7}"/>
              </a:ext>
            </a:extLst>
          </p:cNvPr>
          <p:cNvSpPr txBox="1"/>
          <p:nvPr/>
        </p:nvSpPr>
        <p:spPr>
          <a:xfrm>
            <a:off x="6465397" y="1616017"/>
            <a:ext cx="849271" cy="369332"/>
          </a:xfrm>
          <a:prstGeom prst="rect">
            <a:avLst/>
          </a:prstGeom>
        </p:spPr>
        <p:style>
          <a:lnRef idx="2">
            <a:schemeClr val="dk1">
              <a:shade val="50000"/>
            </a:schemeClr>
          </a:lnRef>
          <a:fillRef idx="1">
            <a:schemeClr val="dk1"/>
          </a:fillRef>
          <a:effectRef idx="0">
            <a:schemeClr val="dk1"/>
          </a:effectRef>
          <a:fontRef idx="minor">
            <a:schemeClr val="lt1"/>
          </a:fontRef>
        </p:style>
        <p:txBody>
          <a:bodyPr wrap="none" rtlCol="0">
            <a:spAutoFit/>
          </a:bodyPr>
          <a:lstStyle/>
          <a:p>
            <a:r>
              <a:rPr kumimoji="1" lang="en-US" altLang="ja-JP" dirty="0">
                <a:latin typeface="Meiryo" panose="020B0604030504040204" pitchFamily="34" charset="-128"/>
                <a:ea typeface="Meiryo" panose="020B0604030504040204" pitchFamily="34" charset="-128"/>
              </a:rPr>
              <a:t>Today</a:t>
            </a:r>
            <a:endParaRPr kumimoji="1" lang="ja-JP" altLang="en-US">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1B45C707-76D6-7940-99FB-DE3388CA8EBE}"/>
              </a:ext>
            </a:extLst>
          </p:cNvPr>
          <p:cNvSpPr txBox="1"/>
          <p:nvPr/>
        </p:nvSpPr>
        <p:spPr>
          <a:xfrm>
            <a:off x="1100138" y="6592530"/>
            <a:ext cx="1055097"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PHENIX</a:t>
            </a:r>
            <a:endParaRPr kumimoji="1" lang="ja-JP" altLang="en-US">
              <a:latin typeface="Meiryo" panose="020B0604030504040204" pitchFamily="34" charset="-128"/>
              <a:ea typeface="Meiryo" panose="020B0604030504040204" pitchFamily="34" charset="-128"/>
            </a:endParaRPr>
          </a:p>
        </p:txBody>
      </p:sp>
      <p:sp>
        <p:nvSpPr>
          <p:cNvPr id="19" name="テキスト ボックス 18">
            <a:extLst>
              <a:ext uri="{FF2B5EF4-FFF2-40B4-BE49-F238E27FC236}">
                <a16:creationId xmlns:a16="http://schemas.microsoft.com/office/drawing/2014/main" id="{AE68DF3A-9B30-2E41-952D-0CC8D4137659}"/>
              </a:ext>
            </a:extLst>
          </p:cNvPr>
          <p:cNvSpPr txBox="1"/>
          <p:nvPr/>
        </p:nvSpPr>
        <p:spPr>
          <a:xfrm>
            <a:off x="5517155" y="6592530"/>
            <a:ext cx="1170513" cy="369332"/>
          </a:xfrm>
          <a:prstGeom prst="rect">
            <a:avLst/>
          </a:prstGeom>
          <a:noFill/>
        </p:spPr>
        <p:txBody>
          <a:bodyPr wrap="none" rtlCol="0">
            <a:spAutoFit/>
          </a:bodyPr>
          <a:lstStyle/>
          <a:p>
            <a:r>
              <a:rPr kumimoji="1" lang="en-US" altLang="ja-JP" dirty="0" err="1">
                <a:latin typeface="Meiryo" panose="020B0604030504040204" pitchFamily="34" charset="-128"/>
                <a:ea typeface="Meiryo" panose="020B0604030504040204" pitchFamily="34" charset="-128"/>
              </a:rPr>
              <a:t>sPHENIX</a:t>
            </a:r>
            <a:endParaRPr kumimoji="1" lang="ja-JP" altLang="en-US">
              <a:latin typeface="Meiryo" panose="020B0604030504040204" pitchFamily="34" charset="-128"/>
              <a:ea typeface="Meiryo" panose="020B0604030504040204" pitchFamily="34" charset="-128"/>
            </a:endParaRPr>
          </a:p>
        </p:txBody>
      </p:sp>
      <p:sp>
        <p:nvSpPr>
          <p:cNvPr id="22" name="テキスト ボックス 21">
            <a:extLst>
              <a:ext uri="{FF2B5EF4-FFF2-40B4-BE49-F238E27FC236}">
                <a16:creationId xmlns:a16="http://schemas.microsoft.com/office/drawing/2014/main" id="{4038710D-C5F4-824D-BD76-2EB7503F56C2}"/>
              </a:ext>
            </a:extLst>
          </p:cNvPr>
          <p:cNvSpPr txBox="1"/>
          <p:nvPr/>
        </p:nvSpPr>
        <p:spPr>
          <a:xfrm>
            <a:off x="10699767" y="6512924"/>
            <a:ext cx="784189"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ECCE</a:t>
            </a:r>
            <a:endParaRPr kumimoji="1"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247709067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F875838-3A44-66B5-E994-26BAE1743993}"/>
              </a:ext>
            </a:extLst>
          </p:cNvPr>
          <p:cNvSpPr>
            <a:spLocks noGrp="1"/>
          </p:cNvSpPr>
          <p:nvPr>
            <p:ph type="title"/>
          </p:nvPr>
        </p:nvSpPr>
        <p:spPr/>
        <p:txBody>
          <a:bodyPr/>
          <a:lstStyle/>
          <a:p>
            <a:r>
              <a:rPr lang="en-US" altLang="ja-JP" dirty="0" err="1">
                <a:latin typeface="Meiryo" panose="020B0604030504040204" pitchFamily="34" charset="-128"/>
                <a:ea typeface="Meiryo" panose="020B0604030504040204" pitchFamily="34" charset="-128"/>
              </a:rPr>
              <a:t>sPHENIX</a:t>
            </a:r>
            <a:r>
              <a:rPr lang="ja-JP" altLang="en-US">
                <a:latin typeface="Meiryo" panose="020B0604030504040204" pitchFamily="34" charset="-128"/>
                <a:ea typeface="Meiryo" panose="020B0604030504040204" pitchFamily="34" charset="-128"/>
              </a:rPr>
              <a:t>検出器の構成</a:t>
            </a:r>
            <a:endParaRPr kumimoji="1" lang="ja-JP" altLang="en-US">
              <a:latin typeface="Meiryo" panose="020B0604030504040204" pitchFamily="34" charset="-128"/>
              <a:ea typeface="Meiryo" panose="020B0604030504040204" pitchFamily="34" charset="-128"/>
            </a:endParaRPr>
          </a:p>
        </p:txBody>
      </p:sp>
      <p:sp>
        <p:nvSpPr>
          <p:cNvPr id="4" name="テキスト プレースホルダー 3">
            <a:extLst>
              <a:ext uri="{FF2B5EF4-FFF2-40B4-BE49-F238E27FC236}">
                <a16:creationId xmlns:a16="http://schemas.microsoft.com/office/drawing/2014/main" id="{2B62D72A-59F0-0FF0-D529-4A2D59CE34D3}"/>
              </a:ext>
            </a:extLst>
          </p:cNvPr>
          <p:cNvSpPr>
            <a:spLocks noGrp="1"/>
          </p:cNvSpPr>
          <p:nvPr>
            <p:ph type="body" idx="1"/>
          </p:nvPr>
        </p:nvSpPr>
        <p:spPr/>
        <p:txBody>
          <a:bodyPr/>
          <a:lstStyle/>
          <a:p>
            <a:endParaRPr lang="ja-JP" altLang="en-US"/>
          </a:p>
        </p:txBody>
      </p:sp>
      <p:sp>
        <p:nvSpPr>
          <p:cNvPr id="3" name="スライド番号プレースホルダー 2">
            <a:extLst>
              <a:ext uri="{FF2B5EF4-FFF2-40B4-BE49-F238E27FC236}">
                <a16:creationId xmlns:a16="http://schemas.microsoft.com/office/drawing/2014/main" id="{8F463D5C-C050-051C-A8E7-8224E3CA3908}"/>
              </a:ext>
            </a:extLst>
          </p:cNvPr>
          <p:cNvSpPr>
            <a:spLocks noGrp="1"/>
          </p:cNvSpPr>
          <p:nvPr>
            <p:ph type="sldNum" sz="quarter" idx="12"/>
          </p:nvPr>
        </p:nvSpPr>
        <p:spPr/>
        <p:txBody>
          <a:bodyPr/>
          <a:lstStyle/>
          <a:p>
            <a:fld id="{6F879AC0-A27E-6341-93B8-C10FDC4A61EB}" type="slidenum">
              <a:rPr kumimoji="1" lang="ja-JP" altLang="en-US" smtClean="0"/>
              <a:t>34</a:t>
            </a:fld>
            <a:endParaRPr kumimoji="1" lang="ja-JP" altLang="en-US"/>
          </a:p>
        </p:txBody>
      </p:sp>
    </p:spTree>
    <p:extLst>
      <p:ext uri="{BB962C8B-B14F-4D97-AF65-F5344CB8AC3E}">
        <p14:creationId xmlns:p14="http://schemas.microsoft.com/office/powerpoint/2010/main" val="35723599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a:xfrm>
            <a:off x="1390015" y="165705"/>
            <a:ext cx="10159365" cy="690574"/>
          </a:xfrm>
          <a:prstGeom prst="rect">
            <a:avLst/>
          </a:prstGeom>
        </p:spPr>
        <p:txBody>
          <a:bodyPr vert="horz" wrap="square" lIns="0" tIns="13335" rIns="0" bIns="0" rtlCol="0" anchor="ctr">
            <a:spAutoFit/>
          </a:bodyPr>
          <a:lstStyle/>
          <a:p>
            <a:pPr marL="673735">
              <a:lnSpc>
                <a:spcPct val="100000"/>
              </a:lnSpc>
              <a:spcBef>
                <a:spcPts val="105"/>
              </a:spcBef>
            </a:pPr>
            <a:r>
              <a:rPr lang="en-US" dirty="0" err="1">
                <a:latin typeface="Arial"/>
                <a:cs typeface="Arial"/>
              </a:rPr>
              <a:t>sPHENIX</a:t>
            </a:r>
            <a:r>
              <a:rPr lang="en-US" sz="2800" dirty="0">
                <a:latin typeface="Arial"/>
                <a:cs typeface="Arial"/>
              </a:rPr>
              <a:t> </a:t>
            </a:r>
            <a:r>
              <a:rPr lang="en-US" dirty="0">
                <a:latin typeface="Arial"/>
                <a:cs typeface="Arial"/>
              </a:rPr>
              <a:t>Detector</a:t>
            </a:r>
            <a:endParaRPr dirty="0">
              <a:latin typeface="Arial"/>
              <a:cs typeface="Arial"/>
            </a:endParaRPr>
          </a:p>
        </p:txBody>
      </p:sp>
      <p:sp>
        <p:nvSpPr>
          <p:cNvPr id="27" name="object 27"/>
          <p:cNvSpPr txBox="1"/>
          <p:nvPr/>
        </p:nvSpPr>
        <p:spPr>
          <a:xfrm>
            <a:off x="6595810" y="4098378"/>
            <a:ext cx="492125" cy="198120"/>
          </a:xfrm>
          <a:prstGeom prst="rect">
            <a:avLst/>
          </a:prstGeom>
        </p:spPr>
        <p:txBody>
          <a:bodyPr vert="horz" wrap="square" lIns="0" tIns="0" rIns="0" bIns="0" rtlCol="0">
            <a:spAutoFit/>
          </a:bodyPr>
          <a:lstStyle/>
          <a:p>
            <a:pPr>
              <a:lnSpc>
                <a:spcPts val="1540"/>
              </a:lnSpc>
            </a:pPr>
            <a:r>
              <a:rPr sz="1400" spc="-20" dirty="0">
                <a:solidFill>
                  <a:srgbClr val="FFFFFF"/>
                </a:solidFill>
                <a:latin typeface="Arial"/>
                <a:cs typeface="Arial"/>
              </a:rPr>
              <a:t>oHCal</a:t>
            </a:r>
            <a:endParaRPr sz="1400">
              <a:latin typeface="Arial"/>
              <a:cs typeface="Arial"/>
            </a:endParaRPr>
          </a:p>
        </p:txBody>
      </p:sp>
      <p:pic>
        <p:nvPicPr>
          <p:cNvPr id="29" name="object 29"/>
          <p:cNvPicPr/>
          <p:nvPr/>
        </p:nvPicPr>
        <p:blipFill>
          <a:blip r:embed="rId2" cstate="email">
            <a:extLst>
              <a:ext uri="{28A0092B-C50C-407E-A947-70E740481C1C}">
                <a14:useLocalDpi xmlns:a14="http://schemas.microsoft.com/office/drawing/2010/main"/>
              </a:ext>
            </a:extLst>
          </a:blip>
          <a:stretch>
            <a:fillRect/>
          </a:stretch>
        </p:blipFill>
        <p:spPr>
          <a:xfrm>
            <a:off x="76962" y="3895643"/>
            <a:ext cx="4844795" cy="2919969"/>
          </a:xfrm>
          <a:prstGeom prst="rect">
            <a:avLst/>
          </a:prstGeom>
        </p:spPr>
      </p:pic>
      <p:pic>
        <p:nvPicPr>
          <p:cNvPr id="32" name="object 32"/>
          <p:cNvPicPr/>
          <p:nvPr/>
        </p:nvPicPr>
        <p:blipFill>
          <a:blip r:embed="rId3" cstate="email">
            <a:extLst>
              <a:ext uri="{28A0092B-C50C-407E-A947-70E740481C1C}">
                <a14:useLocalDpi xmlns:a14="http://schemas.microsoft.com/office/drawing/2010/main"/>
              </a:ext>
            </a:extLst>
          </a:blip>
          <a:stretch>
            <a:fillRect/>
          </a:stretch>
        </p:blipFill>
        <p:spPr>
          <a:xfrm>
            <a:off x="3713547" y="807511"/>
            <a:ext cx="6340602" cy="3755898"/>
          </a:xfrm>
          <a:prstGeom prst="rect">
            <a:avLst/>
          </a:prstGeom>
        </p:spPr>
      </p:pic>
      <p:pic>
        <p:nvPicPr>
          <p:cNvPr id="33" name="object 33"/>
          <p:cNvPicPr/>
          <p:nvPr/>
        </p:nvPicPr>
        <p:blipFill>
          <a:blip r:embed="rId4" cstate="email">
            <a:extLst>
              <a:ext uri="{28A0092B-C50C-407E-A947-70E740481C1C}">
                <a14:useLocalDpi xmlns:a14="http://schemas.microsoft.com/office/drawing/2010/main"/>
              </a:ext>
            </a:extLst>
          </a:blip>
          <a:stretch>
            <a:fillRect/>
          </a:stretch>
        </p:blipFill>
        <p:spPr>
          <a:xfrm>
            <a:off x="3677602" y="792586"/>
            <a:ext cx="6220968" cy="3636264"/>
          </a:xfrm>
          <a:prstGeom prst="rect">
            <a:avLst/>
          </a:prstGeom>
        </p:spPr>
      </p:pic>
      <p:sp>
        <p:nvSpPr>
          <p:cNvPr id="34" name="object 34"/>
          <p:cNvSpPr/>
          <p:nvPr/>
        </p:nvSpPr>
        <p:spPr>
          <a:xfrm>
            <a:off x="3741610" y="819988"/>
            <a:ext cx="6251575" cy="3667125"/>
          </a:xfrm>
          <a:custGeom>
            <a:avLst/>
            <a:gdLst/>
            <a:ahLst/>
            <a:cxnLst/>
            <a:rect l="l" t="t" r="r" b="b"/>
            <a:pathLst>
              <a:path w="6251575" h="3667125">
                <a:moveTo>
                  <a:pt x="0" y="3666744"/>
                </a:moveTo>
                <a:lnTo>
                  <a:pt x="6251448" y="3666744"/>
                </a:lnTo>
                <a:lnTo>
                  <a:pt x="6251448" y="0"/>
                </a:lnTo>
                <a:lnTo>
                  <a:pt x="0" y="0"/>
                </a:lnTo>
                <a:lnTo>
                  <a:pt x="0" y="3666744"/>
                </a:lnTo>
                <a:close/>
              </a:path>
            </a:pathLst>
          </a:custGeom>
          <a:ln w="30480">
            <a:solidFill>
              <a:srgbClr val="FFC000"/>
            </a:solidFill>
          </a:ln>
        </p:spPr>
        <p:txBody>
          <a:bodyPr wrap="square" lIns="0" tIns="0" rIns="0" bIns="0" rtlCol="0"/>
          <a:lstStyle/>
          <a:p>
            <a:endParaRPr/>
          </a:p>
        </p:txBody>
      </p:sp>
      <p:pic>
        <p:nvPicPr>
          <p:cNvPr id="35" name="object 35"/>
          <p:cNvPicPr/>
          <p:nvPr/>
        </p:nvPicPr>
        <p:blipFill>
          <a:blip r:embed="rId5" cstate="email">
            <a:extLst>
              <a:ext uri="{28A0092B-C50C-407E-A947-70E740481C1C}">
                <a14:useLocalDpi xmlns:a14="http://schemas.microsoft.com/office/drawing/2010/main"/>
              </a:ext>
            </a:extLst>
          </a:blip>
          <a:stretch>
            <a:fillRect/>
          </a:stretch>
        </p:blipFill>
        <p:spPr>
          <a:xfrm>
            <a:off x="4296347" y="3483971"/>
            <a:ext cx="1027938" cy="381762"/>
          </a:xfrm>
          <a:prstGeom prst="rect">
            <a:avLst/>
          </a:prstGeom>
        </p:spPr>
      </p:pic>
      <p:pic>
        <p:nvPicPr>
          <p:cNvPr id="36" name="object 36"/>
          <p:cNvPicPr/>
          <p:nvPr/>
        </p:nvPicPr>
        <p:blipFill>
          <a:blip r:embed="rId6" cstate="email">
            <a:extLst>
              <a:ext uri="{28A0092B-C50C-407E-A947-70E740481C1C}">
                <a14:useLocalDpi xmlns:a14="http://schemas.microsoft.com/office/drawing/2010/main"/>
              </a:ext>
            </a:extLst>
          </a:blip>
          <a:stretch>
            <a:fillRect/>
          </a:stretch>
        </p:blipFill>
        <p:spPr>
          <a:xfrm>
            <a:off x="4287202" y="3480935"/>
            <a:ext cx="1027938" cy="433565"/>
          </a:xfrm>
          <a:prstGeom prst="rect">
            <a:avLst/>
          </a:prstGeom>
        </p:spPr>
      </p:pic>
      <p:sp>
        <p:nvSpPr>
          <p:cNvPr id="37" name="object 37"/>
          <p:cNvSpPr/>
          <p:nvPr/>
        </p:nvSpPr>
        <p:spPr>
          <a:xfrm>
            <a:off x="4316158" y="3503783"/>
            <a:ext cx="954405" cy="307975"/>
          </a:xfrm>
          <a:custGeom>
            <a:avLst/>
            <a:gdLst/>
            <a:ahLst/>
            <a:cxnLst/>
            <a:rect l="l" t="t" r="r" b="b"/>
            <a:pathLst>
              <a:path w="954404" h="307975">
                <a:moveTo>
                  <a:pt x="954024" y="0"/>
                </a:moveTo>
                <a:lnTo>
                  <a:pt x="0" y="0"/>
                </a:lnTo>
                <a:lnTo>
                  <a:pt x="0" y="307848"/>
                </a:lnTo>
                <a:lnTo>
                  <a:pt x="954024" y="307848"/>
                </a:lnTo>
                <a:lnTo>
                  <a:pt x="954024" y="0"/>
                </a:lnTo>
                <a:close/>
              </a:path>
            </a:pathLst>
          </a:custGeom>
          <a:solidFill>
            <a:srgbClr val="6F3922"/>
          </a:solidFill>
        </p:spPr>
        <p:txBody>
          <a:bodyPr wrap="square" lIns="0" tIns="0" rIns="0" bIns="0" rtlCol="0"/>
          <a:lstStyle/>
          <a:p>
            <a:endParaRPr/>
          </a:p>
        </p:txBody>
      </p:sp>
      <p:sp>
        <p:nvSpPr>
          <p:cNvPr id="38" name="object 38"/>
          <p:cNvSpPr/>
          <p:nvPr/>
        </p:nvSpPr>
        <p:spPr>
          <a:xfrm>
            <a:off x="4316158" y="3503783"/>
            <a:ext cx="954405" cy="307975"/>
          </a:xfrm>
          <a:custGeom>
            <a:avLst/>
            <a:gdLst/>
            <a:ahLst/>
            <a:cxnLst/>
            <a:rect l="l" t="t" r="r" b="b"/>
            <a:pathLst>
              <a:path w="954404" h="307975">
                <a:moveTo>
                  <a:pt x="0" y="307848"/>
                </a:moveTo>
                <a:lnTo>
                  <a:pt x="954024" y="307848"/>
                </a:lnTo>
                <a:lnTo>
                  <a:pt x="954024" y="0"/>
                </a:lnTo>
                <a:lnTo>
                  <a:pt x="0" y="0"/>
                </a:lnTo>
                <a:lnTo>
                  <a:pt x="0" y="307848"/>
                </a:lnTo>
                <a:close/>
              </a:path>
            </a:pathLst>
          </a:custGeom>
          <a:ln w="15240">
            <a:solidFill>
              <a:srgbClr val="FFC000"/>
            </a:solidFill>
          </a:ln>
        </p:spPr>
        <p:txBody>
          <a:bodyPr wrap="square" lIns="0" tIns="0" rIns="0" bIns="0" rtlCol="0"/>
          <a:lstStyle/>
          <a:p>
            <a:endParaRPr/>
          </a:p>
        </p:txBody>
      </p:sp>
      <p:sp>
        <p:nvSpPr>
          <p:cNvPr id="39" name="object 39"/>
          <p:cNvSpPr txBox="1"/>
          <p:nvPr/>
        </p:nvSpPr>
        <p:spPr>
          <a:xfrm>
            <a:off x="4395154" y="3533754"/>
            <a:ext cx="779145" cy="226985"/>
          </a:xfrm>
          <a:prstGeom prst="rect">
            <a:avLst/>
          </a:prstGeom>
        </p:spPr>
        <p:txBody>
          <a:bodyPr vert="horz" wrap="square" lIns="0" tIns="11430" rIns="0" bIns="0" rtlCol="0">
            <a:spAutoFit/>
          </a:bodyPr>
          <a:lstStyle/>
          <a:p>
            <a:pPr marL="12700">
              <a:spcBef>
                <a:spcPts val="90"/>
              </a:spcBef>
            </a:pPr>
            <a:r>
              <a:rPr sz="1400" spc="-10" dirty="0">
                <a:solidFill>
                  <a:srgbClr val="FFFFFF"/>
                </a:solidFill>
                <a:latin typeface="Arial"/>
                <a:cs typeface="Arial"/>
              </a:rPr>
              <a:t>MAGNET</a:t>
            </a:r>
            <a:endParaRPr sz="1400">
              <a:latin typeface="Arial"/>
              <a:cs typeface="Arial"/>
            </a:endParaRPr>
          </a:p>
        </p:txBody>
      </p:sp>
      <p:grpSp>
        <p:nvGrpSpPr>
          <p:cNvPr id="41" name="object 41"/>
          <p:cNvGrpSpPr/>
          <p:nvPr/>
        </p:nvGrpSpPr>
        <p:grpSpPr>
          <a:xfrm>
            <a:off x="3732466" y="2529959"/>
            <a:ext cx="765810" cy="433705"/>
            <a:chOff x="2977895" y="2901708"/>
            <a:chExt cx="765810" cy="433705"/>
          </a:xfrm>
        </p:grpSpPr>
        <p:pic>
          <p:nvPicPr>
            <p:cNvPr id="42" name="object 42"/>
            <p:cNvPicPr/>
            <p:nvPr/>
          </p:nvPicPr>
          <p:blipFill>
            <a:blip r:embed="rId7" cstate="email">
              <a:extLst>
                <a:ext uri="{28A0092B-C50C-407E-A947-70E740481C1C}">
                  <a14:useLocalDpi xmlns:a14="http://schemas.microsoft.com/office/drawing/2010/main"/>
                </a:ext>
              </a:extLst>
            </a:blip>
            <a:stretch>
              <a:fillRect/>
            </a:stretch>
          </p:blipFill>
          <p:spPr>
            <a:xfrm>
              <a:off x="2987039" y="2904744"/>
              <a:ext cx="756665" cy="381762"/>
            </a:xfrm>
            <a:prstGeom prst="rect">
              <a:avLst/>
            </a:prstGeom>
          </p:spPr>
        </p:pic>
        <p:pic>
          <p:nvPicPr>
            <p:cNvPr id="43" name="object 43"/>
            <p:cNvPicPr/>
            <p:nvPr/>
          </p:nvPicPr>
          <p:blipFill>
            <a:blip r:embed="rId8" cstate="email">
              <a:extLst>
                <a:ext uri="{28A0092B-C50C-407E-A947-70E740481C1C}">
                  <a14:useLocalDpi xmlns:a14="http://schemas.microsoft.com/office/drawing/2010/main"/>
                </a:ext>
              </a:extLst>
            </a:blip>
            <a:stretch>
              <a:fillRect/>
            </a:stretch>
          </p:blipFill>
          <p:spPr>
            <a:xfrm>
              <a:off x="2977895" y="2901708"/>
              <a:ext cx="756666" cy="433565"/>
            </a:xfrm>
            <a:prstGeom prst="rect">
              <a:avLst/>
            </a:prstGeom>
          </p:spPr>
        </p:pic>
        <p:sp>
          <p:nvSpPr>
            <p:cNvPr id="44" name="object 44"/>
            <p:cNvSpPr/>
            <p:nvPr/>
          </p:nvSpPr>
          <p:spPr>
            <a:xfrm>
              <a:off x="3006851" y="2924556"/>
              <a:ext cx="683260" cy="307975"/>
            </a:xfrm>
            <a:custGeom>
              <a:avLst/>
              <a:gdLst/>
              <a:ahLst/>
              <a:cxnLst/>
              <a:rect l="l" t="t" r="r" b="b"/>
              <a:pathLst>
                <a:path w="683260" h="307975">
                  <a:moveTo>
                    <a:pt x="682751" y="0"/>
                  </a:moveTo>
                  <a:lnTo>
                    <a:pt x="0" y="0"/>
                  </a:lnTo>
                  <a:lnTo>
                    <a:pt x="0" y="307848"/>
                  </a:lnTo>
                  <a:lnTo>
                    <a:pt x="682751" y="307848"/>
                  </a:lnTo>
                  <a:lnTo>
                    <a:pt x="682751" y="0"/>
                  </a:lnTo>
                  <a:close/>
                </a:path>
              </a:pathLst>
            </a:custGeom>
            <a:solidFill>
              <a:srgbClr val="139213"/>
            </a:solidFill>
          </p:spPr>
          <p:txBody>
            <a:bodyPr wrap="square" lIns="0" tIns="0" rIns="0" bIns="0" rtlCol="0"/>
            <a:lstStyle/>
            <a:p>
              <a:endParaRPr/>
            </a:p>
          </p:txBody>
        </p:sp>
        <p:sp>
          <p:nvSpPr>
            <p:cNvPr id="45" name="object 45"/>
            <p:cNvSpPr/>
            <p:nvPr/>
          </p:nvSpPr>
          <p:spPr>
            <a:xfrm>
              <a:off x="3006851" y="2924556"/>
              <a:ext cx="683260" cy="307975"/>
            </a:xfrm>
            <a:custGeom>
              <a:avLst/>
              <a:gdLst/>
              <a:ahLst/>
              <a:cxnLst/>
              <a:rect l="l" t="t" r="r" b="b"/>
              <a:pathLst>
                <a:path w="683260" h="307975">
                  <a:moveTo>
                    <a:pt x="0" y="307848"/>
                  </a:moveTo>
                  <a:lnTo>
                    <a:pt x="682751" y="307848"/>
                  </a:lnTo>
                  <a:lnTo>
                    <a:pt x="682751" y="0"/>
                  </a:lnTo>
                  <a:lnTo>
                    <a:pt x="0" y="0"/>
                  </a:lnTo>
                  <a:lnTo>
                    <a:pt x="0" y="307848"/>
                  </a:lnTo>
                  <a:close/>
                </a:path>
              </a:pathLst>
            </a:custGeom>
            <a:ln w="15240">
              <a:solidFill>
                <a:srgbClr val="FFC000"/>
              </a:solidFill>
            </a:ln>
          </p:spPr>
          <p:txBody>
            <a:bodyPr wrap="square" lIns="0" tIns="0" rIns="0" bIns="0" rtlCol="0"/>
            <a:lstStyle/>
            <a:p>
              <a:endParaRPr/>
            </a:p>
          </p:txBody>
        </p:sp>
      </p:grpSp>
      <p:sp>
        <p:nvSpPr>
          <p:cNvPr id="46" name="object 46"/>
          <p:cNvSpPr txBox="1"/>
          <p:nvPr/>
        </p:nvSpPr>
        <p:spPr>
          <a:xfrm>
            <a:off x="3840797" y="2581838"/>
            <a:ext cx="515620" cy="227626"/>
          </a:xfrm>
          <a:prstGeom prst="rect">
            <a:avLst/>
          </a:prstGeom>
        </p:spPr>
        <p:txBody>
          <a:bodyPr vert="horz" wrap="square" lIns="0" tIns="12065" rIns="0" bIns="0" rtlCol="0">
            <a:spAutoFit/>
          </a:bodyPr>
          <a:lstStyle/>
          <a:p>
            <a:pPr marL="12700">
              <a:spcBef>
                <a:spcPts val="95"/>
              </a:spcBef>
            </a:pPr>
            <a:r>
              <a:rPr sz="1400" spc="-20" dirty="0">
                <a:solidFill>
                  <a:srgbClr val="FFFFFF"/>
                </a:solidFill>
                <a:latin typeface="Arial"/>
                <a:cs typeface="Arial"/>
              </a:rPr>
              <a:t>MVTX</a:t>
            </a:r>
            <a:endParaRPr sz="1400">
              <a:latin typeface="Arial"/>
              <a:cs typeface="Arial"/>
            </a:endParaRPr>
          </a:p>
        </p:txBody>
      </p:sp>
      <p:grpSp>
        <p:nvGrpSpPr>
          <p:cNvPr id="47" name="object 47"/>
          <p:cNvGrpSpPr/>
          <p:nvPr/>
        </p:nvGrpSpPr>
        <p:grpSpPr>
          <a:xfrm>
            <a:off x="7932612" y="3642479"/>
            <a:ext cx="668655" cy="433705"/>
            <a:chOff x="7178040" y="4014228"/>
            <a:chExt cx="668655" cy="433705"/>
          </a:xfrm>
        </p:grpSpPr>
        <p:pic>
          <p:nvPicPr>
            <p:cNvPr id="48" name="object 48"/>
            <p:cNvPicPr/>
            <p:nvPr/>
          </p:nvPicPr>
          <p:blipFill>
            <a:blip r:embed="rId9" cstate="email">
              <a:extLst>
                <a:ext uri="{28A0092B-C50C-407E-A947-70E740481C1C}">
                  <a14:useLocalDpi xmlns:a14="http://schemas.microsoft.com/office/drawing/2010/main"/>
                </a:ext>
              </a:extLst>
            </a:blip>
            <a:stretch>
              <a:fillRect/>
            </a:stretch>
          </p:blipFill>
          <p:spPr>
            <a:xfrm>
              <a:off x="7190232" y="4017263"/>
              <a:ext cx="656081" cy="381762"/>
            </a:xfrm>
            <a:prstGeom prst="rect">
              <a:avLst/>
            </a:prstGeom>
          </p:spPr>
        </p:pic>
        <p:pic>
          <p:nvPicPr>
            <p:cNvPr id="49" name="object 49"/>
            <p:cNvPicPr/>
            <p:nvPr/>
          </p:nvPicPr>
          <p:blipFill>
            <a:blip r:embed="rId10" cstate="email">
              <a:extLst>
                <a:ext uri="{28A0092B-C50C-407E-A947-70E740481C1C}">
                  <a14:useLocalDpi xmlns:a14="http://schemas.microsoft.com/office/drawing/2010/main"/>
                </a:ext>
              </a:extLst>
            </a:blip>
            <a:stretch>
              <a:fillRect/>
            </a:stretch>
          </p:blipFill>
          <p:spPr>
            <a:xfrm>
              <a:off x="7178040" y="4014228"/>
              <a:ext cx="665226" cy="433565"/>
            </a:xfrm>
            <a:prstGeom prst="rect">
              <a:avLst/>
            </a:prstGeom>
          </p:spPr>
        </p:pic>
        <p:sp>
          <p:nvSpPr>
            <p:cNvPr id="50" name="object 50"/>
            <p:cNvSpPr/>
            <p:nvPr/>
          </p:nvSpPr>
          <p:spPr>
            <a:xfrm>
              <a:off x="7210044" y="4037075"/>
              <a:ext cx="582295" cy="307975"/>
            </a:xfrm>
            <a:custGeom>
              <a:avLst/>
              <a:gdLst/>
              <a:ahLst/>
              <a:cxnLst/>
              <a:rect l="l" t="t" r="r" b="b"/>
              <a:pathLst>
                <a:path w="582295" h="307975">
                  <a:moveTo>
                    <a:pt x="582168" y="0"/>
                  </a:moveTo>
                  <a:lnTo>
                    <a:pt x="0" y="0"/>
                  </a:lnTo>
                  <a:lnTo>
                    <a:pt x="0" y="307848"/>
                  </a:lnTo>
                  <a:lnTo>
                    <a:pt x="582168" y="307848"/>
                  </a:lnTo>
                  <a:lnTo>
                    <a:pt x="582168" y="0"/>
                  </a:lnTo>
                  <a:close/>
                </a:path>
              </a:pathLst>
            </a:custGeom>
            <a:solidFill>
              <a:srgbClr val="D0CA41"/>
            </a:solidFill>
          </p:spPr>
          <p:txBody>
            <a:bodyPr wrap="square" lIns="0" tIns="0" rIns="0" bIns="0" rtlCol="0"/>
            <a:lstStyle/>
            <a:p>
              <a:endParaRPr/>
            </a:p>
          </p:txBody>
        </p:sp>
        <p:sp>
          <p:nvSpPr>
            <p:cNvPr id="51" name="object 51"/>
            <p:cNvSpPr/>
            <p:nvPr/>
          </p:nvSpPr>
          <p:spPr>
            <a:xfrm>
              <a:off x="7210044" y="4037075"/>
              <a:ext cx="582295" cy="307975"/>
            </a:xfrm>
            <a:custGeom>
              <a:avLst/>
              <a:gdLst/>
              <a:ahLst/>
              <a:cxnLst/>
              <a:rect l="l" t="t" r="r" b="b"/>
              <a:pathLst>
                <a:path w="582295" h="307975">
                  <a:moveTo>
                    <a:pt x="0" y="307848"/>
                  </a:moveTo>
                  <a:lnTo>
                    <a:pt x="582168" y="307848"/>
                  </a:lnTo>
                  <a:lnTo>
                    <a:pt x="582168" y="0"/>
                  </a:lnTo>
                  <a:lnTo>
                    <a:pt x="0" y="0"/>
                  </a:lnTo>
                  <a:lnTo>
                    <a:pt x="0" y="307848"/>
                  </a:lnTo>
                  <a:close/>
                </a:path>
              </a:pathLst>
            </a:custGeom>
            <a:ln w="15240">
              <a:solidFill>
                <a:srgbClr val="FFC000"/>
              </a:solidFill>
            </a:ln>
          </p:spPr>
          <p:txBody>
            <a:bodyPr wrap="square" lIns="0" tIns="0" rIns="0" bIns="0" rtlCol="0"/>
            <a:lstStyle/>
            <a:p>
              <a:endParaRPr/>
            </a:p>
          </p:txBody>
        </p:sp>
      </p:grpSp>
      <p:sp>
        <p:nvSpPr>
          <p:cNvPr id="52" name="object 52"/>
          <p:cNvSpPr txBox="1"/>
          <p:nvPr/>
        </p:nvSpPr>
        <p:spPr>
          <a:xfrm>
            <a:off x="8042466" y="3695552"/>
            <a:ext cx="417195" cy="226985"/>
          </a:xfrm>
          <a:prstGeom prst="rect">
            <a:avLst/>
          </a:prstGeom>
        </p:spPr>
        <p:txBody>
          <a:bodyPr vert="horz" wrap="square" lIns="0" tIns="11430" rIns="0" bIns="0" rtlCol="0">
            <a:spAutoFit/>
          </a:bodyPr>
          <a:lstStyle/>
          <a:p>
            <a:pPr marL="12700">
              <a:spcBef>
                <a:spcPts val="90"/>
              </a:spcBef>
            </a:pPr>
            <a:r>
              <a:rPr sz="1400" spc="-20" dirty="0">
                <a:solidFill>
                  <a:srgbClr val="FFFFFF"/>
                </a:solidFill>
                <a:latin typeface="Arial"/>
                <a:cs typeface="Arial"/>
              </a:rPr>
              <a:t>INTT</a:t>
            </a:r>
            <a:endParaRPr sz="1400">
              <a:latin typeface="Arial"/>
              <a:cs typeface="Arial"/>
            </a:endParaRPr>
          </a:p>
        </p:txBody>
      </p:sp>
      <p:grpSp>
        <p:nvGrpSpPr>
          <p:cNvPr id="53" name="object 53"/>
          <p:cNvGrpSpPr/>
          <p:nvPr/>
        </p:nvGrpSpPr>
        <p:grpSpPr>
          <a:xfrm>
            <a:off x="6585394" y="832223"/>
            <a:ext cx="628650" cy="433705"/>
            <a:chOff x="5830823" y="1203972"/>
            <a:chExt cx="628650" cy="433705"/>
          </a:xfrm>
        </p:grpSpPr>
        <p:pic>
          <p:nvPicPr>
            <p:cNvPr id="54" name="object 54"/>
            <p:cNvPicPr/>
            <p:nvPr/>
          </p:nvPicPr>
          <p:blipFill>
            <a:blip r:embed="rId11" cstate="email">
              <a:extLst>
                <a:ext uri="{28A0092B-C50C-407E-A947-70E740481C1C}">
                  <a14:useLocalDpi xmlns:a14="http://schemas.microsoft.com/office/drawing/2010/main"/>
                </a:ext>
              </a:extLst>
            </a:blip>
            <a:stretch>
              <a:fillRect/>
            </a:stretch>
          </p:blipFill>
          <p:spPr>
            <a:xfrm>
              <a:off x="5839967" y="1207008"/>
              <a:ext cx="619506" cy="381762"/>
            </a:xfrm>
            <a:prstGeom prst="rect">
              <a:avLst/>
            </a:prstGeom>
          </p:spPr>
        </p:pic>
        <p:pic>
          <p:nvPicPr>
            <p:cNvPr id="55" name="object 55"/>
            <p:cNvPicPr/>
            <p:nvPr/>
          </p:nvPicPr>
          <p:blipFill>
            <a:blip r:embed="rId12" cstate="email">
              <a:extLst>
                <a:ext uri="{28A0092B-C50C-407E-A947-70E740481C1C}">
                  <a14:useLocalDpi xmlns:a14="http://schemas.microsoft.com/office/drawing/2010/main"/>
                </a:ext>
              </a:extLst>
            </a:blip>
            <a:stretch>
              <a:fillRect/>
            </a:stretch>
          </p:blipFill>
          <p:spPr>
            <a:xfrm>
              <a:off x="5830823" y="1203972"/>
              <a:ext cx="628650" cy="433565"/>
            </a:xfrm>
            <a:prstGeom prst="rect">
              <a:avLst/>
            </a:prstGeom>
          </p:spPr>
        </p:pic>
        <p:sp>
          <p:nvSpPr>
            <p:cNvPr id="56" name="object 56"/>
            <p:cNvSpPr/>
            <p:nvPr/>
          </p:nvSpPr>
          <p:spPr>
            <a:xfrm>
              <a:off x="5859779" y="1226820"/>
              <a:ext cx="546100" cy="307975"/>
            </a:xfrm>
            <a:custGeom>
              <a:avLst/>
              <a:gdLst/>
              <a:ahLst/>
              <a:cxnLst/>
              <a:rect l="l" t="t" r="r" b="b"/>
              <a:pathLst>
                <a:path w="546100" h="307975">
                  <a:moveTo>
                    <a:pt x="545591" y="0"/>
                  </a:moveTo>
                  <a:lnTo>
                    <a:pt x="0" y="0"/>
                  </a:lnTo>
                  <a:lnTo>
                    <a:pt x="0" y="307848"/>
                  </a:lnTo>
                  <a:lnTo>
                    <a:pt x="545591" y="307848"/>
                  </a:lnTo>
                  <a:lnTo>
                    <a:pt x="545591" y="0"/>
                  </a:lnTo>
                  <a:close/>
                </a:path>
              </a:pathLst>
            </a:custGeom>
            <a:solidFill>
              <a:srgbClr val="A14382"/>
            </a:solidFill>
          </p:spPr>
          <p:txBody>
            <a:bodyPr wrap="square" lIns="0" tIns="0" rIns="0" bIns="0" rtlCol="0"/>
            <a:lstStyle/>
            <a:p>
              <a:endParaRPr/>
            </a:p>
          </p:txBody>
        </p:sp>
        <p:sp>
          <p:nvSpPr>
            <p:cNvPr id="57" name="object 57"/>
            <p:cNvSpPr/>
            <p:nvPr/>
          </p:nvSpPr>
          <p:spPr>
            <a:xfrm>
              <a:off x="5859779" y="1226820"/>
              <a:ext cx="546100" cy="307975"/>
            </a:xfrm>
            <a:custGeom>
              <a:avLst/>
              <a:gdLst/>
              <a:ahLst/>
              <a:cxnLst/>
              <a:rect l="l" t="t" r="r" b="b"/>
              <a:pathLst>
                <a:path w="546100" h="307975">
                  <a:moveTo>
                    <a:pt x="0" y="307848"/>
                  </a:moveTo>
                  <a:lnTo>
                    <a:pt x="545591" y="307848"/>
                  </a:lnTo>
                  <a:lnTo>
                    <a:pt x="545591" y="0"/>
                  </a:lnTo>
                  <a:lnTo>
                    <a:pt x="0" y="0"/>
                  </a:lnTo>
                  <a:lnTo>
                    <a:pt x="0" y="307848"/>
                  </a:lnTo>
                  <a:close/>
                </a:path>
              </a:pathLst>
            </a:custGeom>
            <a:ln w="15239">
              <a:solidFill>
                <a:srgbClr val="FFC000"/>
              </a:solidFill>
            </a:ln>
          </p:spPr>
          <p:txBody>
            <a:bodyPr wrap="square" lIns="0" tIns="0" rIns="0" bIns="0" rtlCol="0"/>
            <a:lstStyle/>
            <a:p>
              <a:endParaRPr/>
            </a:p>
          </p:txBody>
        </p:sp>
      </p:grpSp>
      <p:sp>
        <p:nvSpPr>
          <p:cNvPr id="58" name="object 58"/>
          <p:cNvSpPr txBox="1"/>
          <p:nvPr/>
        </p:nvSpPr>
        <p:spPr>
          <a:xfrm>
            <a:off x="6694362" y="884407"/>
            <a:ext cx="381635" cy="226985"/>
          </a:xfrm>
          <a:prstGeom prst="rect">
            <a:avLst/>
          </a:prstGeom>
        </p:spPr>
        <p:txBody>
          <a:bodyPr vert="horz" wrap="square" lIns="0" tIns="11430" rIns="0" bIns="0" rtlCol="0">
            <a:spAutoFit/>
          </a:bodyPr>
          <a:lstStyle/>
          <a:p>
            <a:pPr marL="12700">
              <a:spcBef>
                <a:spcPts val="90"/>
              </a:spcBef>
            </a:pPr>
            <a:r>
              <a:rPr sz="1400" spc="-25" dirty="0">
                <a:solidFill>
                  <a:srgbClr val="FFFFFF"/>
                </a:solidFill>
                <a:latin typeface="Arial"/>
                <a:cs typeface="Arial"/>
              </a:rPr>
              <a:t>TPC</a:t>
            </a:r>
            <a:endParaRPr sz="1400">
              <a:latin typeface="Arial"/>
              <a:cs typeface="Arial"/>
            </a:endParaRPr>
          </a:p>
        </p:txBody>
      </p:sp>
      <p:grpSp>
        <p:nvGrpSpPr>
          <p:cNvPr id="59" name="object 59"/>
          <p:cNvGrpSpPr/>
          <p:nvPr/>
        </p:nvGrpSpPr>
        <p:grpSpPr>
          <a:xfrm>
            <a:off x="8679372" y="1914238"/>
            <a:ext cx="805815" cy="431165"/>
            <a:chOff x="7924800" y="2285987"/>
            <a:chExt cx="805815" cy="431165"/>
          </a:xfrm>
        </p:grpSpPr>
        <p:pic>
          <p:nvPicPr>
            <p:cNvPr id="60" name="object 60"/>
            <p:cNvPicPr/>
            <p:nvPr/>
          </p:nvPicPr>
          <p:blipFill>
            <a:blip r:embed="rId13" cstate="email">
              <a:extLst>
                <a:ext uri="{28A0092B-C50C-407E-A947-70E740481C1C}">
                  <a14:useLocalDpi xmlns:a14="http://schemas.microsoft.com/office/drawing/2010/main"/>
                </a:ext>
              </a:extLst>
            </a:blip>
            <a:stretch>
              <a:fillRect/>
            </a:stretch>
          </p:blipFill>
          <p:spPr>
            <a:xfrm>
              <a:off x="7933944" y="2285999"/>
              <a:ext cx="796290" cy="381762"/>
            </a:xfrm>
            <a:prstGeom prst="rect">
              <a:avLst/>
            </a:prstGeom>
          </p:spPr>
        </p:pic>
        <p:pic>
          <p:nvPicPr>
            <p:cNvPr id="61" name="object 61"/>
            <p:cNvPicPr/>
            <p:nvPr/>
          </p:nvPicPr>
          <p:blipFill>
            <a:blip r:embed="rId14" cstate="email">
              <a:extLst>
                <a:ext uri="{28A0092B-C50C-407E-A947-70E740481C1C}">
                  <a14:useLocalDpi xmlns:a14="http://schemas.microsoft.com/office/drawing/2010/main"/>
                </a:ext>
              </a:extLst>
            </a:blip>
            <a:stretch>
              <a:fillRect/>
            </a:stretch>
          </p:blipFill>
          <p:spPr>
            <a:xfrm>
              <a:off x="7924800" y="2285987"/>
              <a:ext cx="799338" cy="430542"/>
            </a:xfrm>
            <a:prstGeom prst="rect">
              <a:avLst/>
            </a:prstGeom>
          </p:spPr>
        </p:pic>
        <p:sp>
          <p:nvSpPr>
            <p:cNvPr id="62" name="object 62"/>
            <p:cNvSpPr/>
            <p:nvPr/>
          </p:nvSpPr>
          <p:spPr>
            <a:xfrm>
              <a:off x="7953755" y="2305811"/>
              <a:ext cx="722630" cy="307975"/>
            </a:xfrm>
            <a:custGeom>
              <a:avLst/>
              <a:gdLst/>
              <a:ahLst/>
              <a:cxnLst/>
              <a:rect l="l" t="t" r="r" b="b"/>
              <a:pathLst>
                <a:path w="722629" h="307975">
                  <a:moveTo>
                    <a:pt x="722376" y="0"/>
                  </a:moveTo>
                  <a:lnTo>
                    <a:pt x="0" y="0"/>
                  </a:lnTo>
                  <a:lnTo>
                    <a:pt x="0" y="307848"/>
                  </a:lnTo>
                  <a:lnTo>
                    <a:pt x="722376" y="307848"/>
                  </a:lnTo>
                  <a:lnTo>
                    <a:pt x="722376" y="0"/>
                  </a:lnTo>
                  <a:close/>
                </a:path>
              </a:pathLst>
            </a:custGeom>
            <a:solidFill>
              <a:srgbClr val="5488B5"/>
            </a:solidFill>
          </p:spPr>
          <p:txBody>
            <a:bodyPr wrap="square" lIns="0" tIns="0" rIns="0" bIns="0" rtlCol="0"/>
            <a:lstStyle/>
            <a:p>
              <a:endParaRPr/>
            </a:p>
          </p:txBody>
        </p:sp>
        <p:sp>
          <p:nvSpPr>
            <p:cNvPr id="63" name="object 63"/>
            <p:cNvSpPr/>
            <p:nvPr/>
          </p:nvSpPr>
          <p:spPr>
            <a:xfrm>
              <a:off x="7953755" y="2305811"/>
              <a:ext cx="722630" cy="307975"/>
            </a:xfrm>
            <a:custGeom>
              <a:avLst/>
              <a:gdLst/>
              <a:ahLst/>
              <a:cxnLst/>
              <a:rect l="l" t="t" r="r" b="b"/>
              <a:pathLst>
                <a:path w="722629" h="307975">
                  <a:moveTo>
                    <a:pt x="0" y="307848"/>
                  </a:moveTo>
                  <a:lnTo>
                    <a:pt x="722376" y="307848"/>
                  </a:lnTo>
                  <a:lnTo>
                    <a:pt x="722376" y="0"/>
                  </a:lnTo>
                  <a:lnTo>
                    <a:pt x="0" y="0"/>
                  </a:lnTo>
                  <a:lnTo>
                    <a:pt x="0" y="307848"/>
                  </a:lnTo>
                  <a:close/>
                </a:path>
              </a:pathLst>
            </a:custGeom>
            <a:ln w="15240">
              <a:solidFill>
                <a:srgbClr val="FFC000"/>
              </a:solidFill>
            </a:ln>
          </p:spPr>
          <p:txBody>
            <a:bodyPr wrap="square" lIns="0" tIns="0" rIns="0" bIns="0" rtlCol="0"/>
            <a:lstStyle/>
            <a:p>
              <a:endParaRPr/>
            </a:p>
          </p:txBody>
        </p:sp>
      </p:grpSp>
      <p:sp>
        <p:nvSpPr>
          <p:cNvPr id="64" name="object 64"/>
          <p:cNvSpPr txBox="1"/>
          <p:nvPr/>
        </p:nvSpPr>
        <p:spPr>
          <a:xfrm>
            <a:off x="8787321" y="1963983"/>
            <a:ext cx="552450" cy="227626"/>
          </a:xfrm>
          <a:prstGeom prst="rect">
            <a:avLst/>
          </a:prstGeom>
        </p:spPr>
        <p:txBody>
          <a:bodyPr vert="horz" wrap="square" lIns="0" tIns="12065" rIns="0" bIns="0" rtlCol="0">
            <a:spAutoFit/>
          </a:bodyPr>
          <a:lstStyle/>
          <a:p>
            <a:pPr marL="12700">
              <a:spcBef>
                <a:spcPts val="95"/>
              </a:spcBef>
            </a:pPr>
            <a:r>
              <a:rPr sz="1400" spc="-10" dirty="0">
                <a:solidFill>
                  <a:srgbClr val="FFFFFF"/>
                </a:solidFill>
                <a:latin typeface="Arial"/>
                <a:cs typeface="Arial"/>
              </a:rPr>
              <a:t>EMCal</a:t>
            </a:r>
            <a:endParaRPr sz="1400">
              <a:latin typeface="Arial"/>
              <a:cs typeface="Arial"/>
            </a:endParaRPr>
          </a:p>
        </p:txBody>
      </p:sp>
      <p:grpSp>
        <p:nvGrpSpPr>
          <p:cNvPr id="65" name="object 65"/>
          <p:cNvGrpSpPr/>
          <p:nvPr/>
        </p:nvGrpSpPr>
        <p:grpSpPr>
          <a:xfrm>
            <a:off x="8170355" y="887087"/>
            <a:ext cx="708025" cy="433705"/>
            <a:chOff x="7415783" y="1258836"/>
            <a:chExt cx="708025" cy="433705"/>
          </a:xfrm>
        </p:grpSpPr>
        <p:pic>
          <p:nvPicPr>
            <p:cNvPr id="66" name="object 66"/>
            <p:cNvPicPr/>
            <p:nvPr/>
          </p:nvPicPr>
          <p:blipFill>
            <a:blip r:embed="rId15" cstate="email">
              <a:extLst>
                <a:ext uri="{28A0092B-C50C-407E-A947-70E740481C1C}">
                  <a14:useLocalDpi xmlns:a14="http://schemas.microsoft.com/office/drawing/2010/main"/>
                </a:ext>
              </a:extLst>
            </a:blip>
            <a:stretch>
              <a:fillRect/>
            </a:stretch>
          </p:blipFill>
          <p:spPr>
            <a:xfrm>
              <a:off x="7424927" y="1261872"/>
              <a:ext cx="698753" cy="381762"/>
            </a:xfrm>
            <a:prstGeom prst="rect">
              <a:avLst/>
            </a:prstGeom>
          </p:spPr>
        </p:pic>
        <p:pic>
          <p:nvPicPr>
            <p:cNvPr id="67" name="object 67"/>
            <p:cNvPicPr/>
            <p:nvPr/>
          </p:nvPicPr>
          <p:blipFill>
            <a:blip r:embed="rId16" cstate="email">
              <a:extLst>
                <a:ext uri="{28A0092B-C50C-407E-A947-70E740481C1C}">
                  <a14:useLocalDpi xmlns:a14="http://schemas.microsoft.com/office/drawing/2010/main"/>
                </a:ext>
              </a:extLst>
            </a:blip>
            <a:stretch>
              <a:fillRect/>
            </a:stretch>
          </p:blipFill>
          <p:spPr>
            <a:xfrm>
              <a:off x="7415783" y="1258836"/>
              <a:ext cx="704850" cy="433565"/>
            </a:xfrm>
            <a:prstGeom prst="rect">
              <a:avLst/>
            </a:prstGeom>
          </p:spPr>
        </p:pic>
        <p:sp>
          <p:nvSpPr>
            <p:cNvPr id="68" name="object 68"/>
            <p:cNvSpPr/>
            <p:nvPr/>
          </p:nvSpPr>
          <p:spPr>
            <a:xfrm>
              <a:off x="7444739" y="1281684"/>
              <a:ext cx="624840" cy="307975"/>
            </a:xfrm>
            <a:custGeom>
              <a:avLst/>
              <a:gdLst/>
              <a:ahLst/>
              <a:cxnLst/>
              <a:rect l="l" t="t" r="r" b="b"/>
              <a:pathLst>
                <a:path w="624840" h="307975">
                  <a:moveTo>
                    <a:pt x="624840" y="0"/>
                  </a:moveTo>
                  <a:lnTo>
                    <a:pt x="0" y="0"/>
                  </a:lnTo>
                  <a:lnTo>
                    <a:pt x="0" y="307848"/>
                  </a:lnTo>
                  <a:lnTo>
                    <a:pt x="624840" y="307848"/>
                  </a:lnTo>
                  <a:lnTo>
                    <a:pt x="624840" y="0"/>
                  </a:lnTo>
                  <a:close/>
                </a:path>
              </a:pathLst>
            </a:custGeom>
            <a:solidFill>
              <a:srgbClr val="5297A1"/>
            </a:solidFill>
          </p:spPr>
          <p:txBody>
            <a:bodyPr wrap="square" lIns="0" tIns="0" rIns="0" bIns="0" rtlCol="0"/>
            <a:lstStyle/>
            <a:p>
              <a:endParaRPr/>
            </a:p>
          </p:txBody>
        </p:sp>
        <p:sp>
          <p:nvSpPr>
            <p:cNvPr id="69" name="object 69"/>
            <p:cNvSpPr/>
            <p:nvPr/>
          </p:nvSpPr>
          <p:spPr>
            <a:xfrm>
              <a:off x="7444739" y="1281684"/>
              <a:ext cx="624840" cy="307975"/>
            </a:xfrm>
            <a:custGeom>
              <a:avLst/>
              <a:gdLst/>
              <a:ahLst/>
              <a:cxnLst/>
              <a:rect l="l" t="t" r="r" b="b"/>
              <a:pathLst>
                <a:path w="624840" h="307975">
                  <a:moveTo>
                    <a:pt x="0" y="307848"/>
                  </a:moveTo>
                  <a:lnTo>
                    <a:pt x="624840" y="307848"/>
                  </a:lnTo>
                  <a:lnTo>
                    <a:pt x="624840" y="0"/>
                  </a:lnTo>
                  <a:lnTo>
                    <a:pt x="0" y="0"/>
                  </a:lnTo>
                  <a:lnTo>
                    <a:pt x="0" y="307848"/>
                  </a:lnTo>
                  <a:close/>
                </a:path>
              </a:pathLst>
            </a:custGeom>
            <a:ln w="15239">
              <a:solidFill>
                <a:srgbClr val="FFC000"/>
              </a:solidFill>
            </a:ln>
          </p:spPr>
          <p:txBody>
            <a:bodyPr wrap="square" lIns="0" tIns="0" rIns="0" bIns="0" rtlCol="0"/>
            <a:lstStyle/>
            <a:p>
              <a:endParaRPr/>
            </a:p>
          </p:txBody>
        </p:sp>
      </p:grpSp>
      <p:sp>
        <p:nvSpPr>
          <p:cNvPr id="70" name="object 70"/>
          <p:cNvSpPr txBox="1"/>
          <p:nvPr/>
        </p:nvSpPr>
        <p:spPr>
          <a:xfrm>
            <a:off x="8278940" y="938382"/>
            <a:ext cx="459105" cy="226985"/>
          </a:xfrm>
          <a:prstGeom prst="rect">
            <a:avLst/>
          </a:prstGeom>
        </p:spPr>
        <p:txBody>
          <a:bodyPr vert="horz" wrap="square" lIns="0" tIns="11430" rIns="0" bIns="0" rtlCol="0">
            <a:spAutoFit/>
          </a:bodyPr>
          <a:lstStyle/>
          <a:p>
            <a:pPr marL="12700">
              <a:spcBef>
                <a:spcPts val="90"/>
              </a:spcBef>
            </a:pPr>
            <a:r>
              <a:rPr sz="1400" spc="-10" dirty="0">
                <a:solidFill>
                  <a:srgbClr val="FFFFFF"/>
                </a:solidFill>
                <a:latin typeface="Arial"/>
                <a:cs typeface="Arial"/>
              </a:rPr>
              <a:t>iHCal</a:t>
            </a:r>
            <a:endParaRPr sz="1400">
              <a:latin typeface="Arial"/>
              <a:cs typeface="Arial"/>
            </a:endParaRPr>
          </a:p>
        </p:txBody>
      </p:sp>
      <p:grpSp>
        <p:nvGrpSpPr>
          <p:cNvPr id="71" name="object 71"/>
          <p:cNvGrpSpPr/>
          <p:nvPr/>
        </p:nvGrpSpPr>
        <p:grpSpPr>
          <a:xfrm>
            <a:off x="6283642" y="3864958"/>
            <a:ext cx="765810" cy="431165"/>
            <a:chOff x="5529071" y="4236707"/>
            <a:chExt cx="765810" cy="431165"/>
          </a:xfrm>
        </p:grpSpPr>
        <p:pic>
          <p:nvPicPr>
            <p:cNvPr id="72" name="object 72"/>
            <p:cNvPicPr/>
            <p:nvPr/>
          </p:nvPicPr>
          <p:blipFill>
            <a:blip r:embed="rId7" cstate="email">
              <a:extLst>
                <a:ext uri="{28A0092B-C50C-407E-A947-70E740481C1C}">
                  <a14:useLocalDpi xmlns:a14="http://schemas.microsoft.com/office/drawing/2010/main"/>
                </a:ext>
              </a:extLst>
            </a:blip>
            <a:stretch>
              <a:fillRect/>
            </a:stretch>
          </p:blipFill>
          <p:spPr>
            <a:xfrm>
              <a:off x="5538215" y="4236719"/>
              <a:ext cx="756665" cy="381762"/>
            </a:xfrm>
            <a:prstGeom prst="rect">
              <a:avLst/>
            </a:prstGeom>
          </p:spPr>
        </p:pic>
        <p:pic>
          <p:nvPicPr>
            <p:cNvPr id="73" name="object 73"/>
            <p:cNvPicPr/>
            <p:nvPr/>
          </p:nvPicPr>
          <p:blipFill>
            <a:blip r:embed="rId17" cstate="email">
              <a:extLst>
                <a:ext uri="{28A0092B-C50C-407E-A947-70E740481C1C}">
                  <a14:useLocalDpi xmlns:a14="http://schemas.microsoft.com/office/drawing/2010/main"/>
                </a:ext>
              </a:extLst>
            </a:blip>
            <a:stretch>
              <a:fillRect/>
            </a:stretch>
          </p:blipFill>
          <p:spPr>
            <a:xfrm>
              <a:off x="5529071" y="4236707"/>
              <a:ext cx="762762" cy="430542"/>
            </a:xfrm>
            <a:prstGeom prst="rect">
              <a:avLst/>
            </a:prstGeom>
          </p:spPr>
        </p:pic>
        <p:sp>
          <p:nvSpPr>
            <p:cNvPr id="74" name="object 74"/>
            <p:cNvSpPr/>
            <p:nvPr/>
          </p:nvSpPr>
          <p:spPr>
            <a:xfrm>
              <a:off x="5558027" y="4256531"/>
              <a:ext cx="683260" cy="307975"/>
            </a:xfrm>
            <a:custGeom>
              <a:avLst/>
              <a:gdLst/>
              <a:ahLst/>
              <a:cxnLst/>
              <a:rect l="l" t="t" r="r" b="b"/>
              <a:pathLst>
                <a:path w="683260" h="307975">
                  <a:moveTo>
                    <a:pt x="682751" y="0"/>
                  </a:moveTo>
                  <a:lnTo>
                    <a:pt x="0" y="0"/>
                  </a:lnTo>
                  <a:lnTo>
                    <a:pt x="0" y="307848"/>
                  </a:lnTo>
                  <a:lnTo>
                    <a:pt x="682751" y="307848"/>
                  </a:lnTo>
                  <a:lnTo>
                    <a:pt x="682751" y="0"/>
                  </a:lnTo>
                  <a:close/>
                </a:path>
              </a:pathLst>
            </a:custGeom>
            <a:solidFill>
              <a:srgbClr val="8E939A"/>
            </a:solidFill>
          </p:spPr>
          <p:txBody>
            <a:bodyPr wrap="square" lIns="0" tIns="0" rIns="0" bIns="0" rtlCol="0"/>
            <a:lstStyle/>
            <a:p>
              <a:endParaRPr/>
            </a:p>
          </p:txBody>
        </p:sp>
        <p:sp>
          <p:nvSpPr>
            <p:cNvPr id="75" name="object 75"/>
            <p:cNvSpPr/>
            <p:nvPr/>
          </p:nvSpPr>
          <p:spPr>
            <a:xfrm>
              <a:off x="5558027" y="4256531"/>
              <a:ext cx="683260" cy="307975"/>
            </a:xfrm>
            <a:custGeom>
              <a:avLst/>
              <a:gdLst/>
              <a:ahLst/>
              <a:cxnLst/>
              <a:rect l="l" t="t" r="r" b="b"/>
              <a:pathLst>
                <a:path w="683260" h="307975">
                  <a:moveTo>
                    <a:pt x="0" y="307848"/>
                  </a:moveTo>
                  <a:lnTo>
                    <a:pt x="682751" y="307848"/>
                  </a:lnTo>
                  <a:lnTo>
                    <a:pt x="682751" y="0"/>
                  </a:lnTo>
                  <a:lnTo>
                    <a:pt x="0" y="0"/>
                  </a:lnTo>
                  <a:lnTo>
                    <a:pt x="0" y="307848"/>
                  </a:lnTo>
                  <a:close/>
                </a:path>
              </a:pathLst>
            </a:custGeom>
            <a:ln w="15240">
              <a:solidFill>
                <a:srgbClr val="FFC000"/>
              </a:solidFill>
            </a:ln>
          </p:spPr>
          <p:txBody>
            <a:bodyPr wrap="square" lIns="0" tIns="0" rIns="0" bIns="0" rtlCol="0"/>
            <a:lstStyle/>
            <a:p>
              <a:endParaRPr/>
            </a:p>
          </p:txBody>
        </p:sp>
      </p:grpSp>
      <p:sp>
        <p:nvSpPr>
          <p:cNvPr id="76" name="object 76"/>
          <p:cNvSpPr txBox="1"/>
          <p:nvPr/>
        </p:nvSpPr>
        <p:spPr>
          <a:xfrm>
            <a:off x="6391086" y="3915973"/>
            <a:ext cx="516255" cy="227626"/>
          </a:xfrm>
          <a:prstGeom prst="rect">
            <a:avLst/>
          </a:prstGeom>
        </p:spPr>
        <p:txBody>
          <a:bodyPr vert="horz" wrap="square" lIns="0" tIns="12065" rIns="0" bIns="0" rtlCol="0">
            <a:spAutoFit/>
          </a:bodyPr>
          <a:lstStyle/>
          <a:p>
            <a:pPr marL="12700">
              <a:spcBef>
                <a:spcPts val="95"/>
              </a:spcBef>
            </a:pPr>
            <a:r>
              <a:rPr sz="1400" spc="-10" dirty="0">
                <a:solidFill>
                  <a:srgbClr val="FFFFFF"/>
                </a:solidFill>
                <a:latin typeface="Arial"/>
                <a:cs typeface="Arial"/>
              </a:rPr>
              <a:t>oHCal</a:t>
            </a:r>
            <a:endParaRPr sz="1400">
              <a:latin typeface="Arial"/>
              <a:cs typeface="Arial"/>
            </a:endParaRPr>
          </a:p>
        </p:txBody>
      </p:sp>
      <p:grpSp>
        <p:nvGrpSpPr>
          <p:cNvPr id="77" name="object 77"/>
          <p:cNvGrpSpPr/>
          <p:nvPr/>
        </p:nvGrpSpPr>
        <p:grpSpPr>
          <a:xfrm>
            <a:off x="5070539" y="810862"/>
            <a:ext cx="729615" cy="431165"/>
            <a:chOff x="4315967" y="1182611"/>
            <a:chExt cx="729615" cy="431165"/>
          </a:xfrm>
        </p:grpSpPr>
        <p:pic>
          <p:nvPicPr>
            <p:cNvPr id="78" name="object 78"/>
            <p:cNvPicPr/>
            <p:nvPr/>
          </p:nvPicPr>
          <p:blipFill>
            <a:blip r:embed="rId18" cstate="email">
              <a:extLst>
                <a:ext uri="{28A0092B-C50C-407E-A947-70E740481C1C}">
                  <a14:useLocalDpi xmlns:a14="http://schemas.microsoft.com/office/drawing/2010/main"/>
                </a:ext>
              </a:extLst>
            </a:blip>
            <a:stretch>
              <a:fillRect/>
            </a:stretch>
          </p:blipFill>
          <p:spPr>
            <a:xfrm>
              <a:off x="4328159" y="1182624"/>
              <a:ext cx="717041" cy="381762"/>
            </a:xfrm>
            <a:prstGeom prst="rect">
              <a:avLst/>
            </a:prstGeom>
          </p:spPr>
        </p:pic>
        <p:pic>
          <p:nvPicPr>
            <p:cNvPr id="79" name="object 79"/>
            <p:cNvPicPr/>
            <p:nvPr/>
          </p:nvPicPr>
          <p:blipFill>
            <a:blip r:embed="rId19" cstate="email">
              <a:extLst>
                <a:ext uri="{28A0092B-C50C-407E-A947-70E740481C1C}">
                  <a14:useLocalDpi xmlns:a14="http://schemas.microsoft.com/office/drawing/2010/main"/>
                </a:ext>
              </a:extLst>
            </a:blip>
            <a:stretch>
              <a:fillRect/>
            </a:stretch>
          </p:blipFill>
          <p:spPr>
            <a:xfrm>
              <a:off x="4315967" y="1182611"/>
              <a:ext cx="726186" cy="430542"/>
            </a:xfrm>
            <a:prstGeom prst="rect">
              <a:avLst/>
            </a:prstGeom>
          </p:spPr>
        </p:pic>
        <p:sp>
          <p:nvSpPr>
            <p:cNvPr id="80" name="object 80"/>
            <p:cNvSpPr/>
            <p:nvPr/>
          </p:nvSpPr>
          <p:spPr>
            <a:xfrm>
              <a:off x="4347971" y="1202436"/>
              <a:ext cx="643255" cy="307975"/>
            </a:xfrm>
            <a:custGeom>
              <a:avLst/>
              <a:gdLst/>
              <a:ahLst/>
              <a:cxnLst/>
              <a:rect l="l" t="t" r="r" b="b"/>
              <a:pathLst>
                <a:path w="643254" h="307975">
                  <a:moveTo>
                    <a:pt x="643127" y="0"/>
                  </a:moveTo>
                  <a:lnTo>
                    <a:pt x="0" y="0"/>
                  </a:lnTo>
                  <a:lnTo>
                    <a:pt x="0" y="307848"/>
                  </a:lnTo>
                  <a:lnTo>
                    <a:pt x="643127" y="307848"/>
                  </a:lnTo>
                  <a:lnTo>
                    <a:pt x="643127" y="0"/>
                  </a:lnTo>
                  <a:close/>
                </a:path>
              </a:pathLst>
            </a:custGeom>
            <a:solidFill>
              <a:srgbClr val="9B9C2C"/>
            </a:solidFill>
          </p:spPr>
          <p:txBody>
            <a:bodyPr wrap="square" lIns="0" tIns="0" rIns="0" bIns="0" rtlCol="0"/>
            <a:lstStyle/>
            <a:p>
              <a:endParaRPr/>
            </a:p>
          </p:txBody>
        </p:sp>
        <p:sp>
          <p:nvSpPr>
            <p:cNvPr id="81" name="object 81"/>
            <p:cNvSpPr/>
            <p:nvPr/>
          </p:nvSpPr>
          <p:spPr>
            <a:xfrm>
              <a:off x="4347971" y="1202436"/>
              <a:ext cx="643255" cy="307975"/>
            </a:xfrm>
            <a:custGeom>
              <a:avLst/>
              <a:gdLst/>
              <a:ahLst/>
              <a:cxnLst/>
              <a:rect l="l" t="t" r="r" b="b"/>
              <a:pathLst>
                <a:path w="643254" h="307975">
                  <a:moveTo>
                    <a:pt x="0" y="307848"/>
                  </a:moveTo>
                  <a:lnTo>
                    <a:pt x="643127" y="307848"/>
                  </a:lnTo>
                  <a:lnTo>
                    <a:pt x="643127" y="0"/>
                  </a:lnTo>
                  <a:lnTo>
                    <a:pt x="0" y="0"/>
                  </a:lnTo>
                  <a:lnTo>
                    <a:pt x="0" y="307848"/>
                  </a:lnTo>
                  <a:close/>
                </a:path>
              </a:pathLst>
            </a:custGeom>
            <a:ln w="15240">
              <a:solidFill>
                <a:srgbClr val="FFC000"/>
              </a:solidFill>
            </a:ln>
          </p:spPr>
          <p:txBody>
            <a:bodyPr wrap="square" lIns="0" tIns="0" rIns="0" bIns="0" rtlCol="0"/>
            <a:lstStyle/>
            <a:p>
              <a:endParaRPr/>
            </a:p>
          </p:txBody>
        </p:sp>
      </p:grpSp>
      <p:sp>
        <p:nvSpPr>
          <p:cNvPr id="82" name="object 82"/>
          <p:cNvSpPr txBox="1"/>
          <p:nvPr/>
        </p:nvSpPr>
        <p:spPr>
          <a:xfrm>
            <a:off x="5179505" y="860658"/>
            <a:ext cx="478790" cy="226985"/>
          </a:xfrm>
          <a:prstGeom prst="rect">
            <a:avLst/>
          </a:prstGeom>
        </p:spPr>
        <p:txBody>
          <a:bodyPr vert="horz" wrap="square" lIns="0" tIns="11430" rIns="0" bIns="0" rtlCol="0">
            <a:spAutoFit/>
          </a:bodyPr>
          <a:lstStyle/>
          <a:p>
            <a:pPr marL="12700">
              <a:spcBef>
                <a:spcPts val="90"/>
              </a:spcBef>
            </a:pPr>
            <a:r>
              <a:rPr sz="1400" spc="-20" dirty="0">
                <a:solidFill>
                  <a:srgbClr val="FFFFFF"/>
                </a:solidFill>
                <a:latin typeface="Arial"/>
                <a:cs typeface="Arial"/>
              </a:rPr>
              <a:t>sEPD</a:t>
            </a:r>
            <a:endParaRPr sz="1400">
              <a:latin typeface="Arial"/>
              <a:cs typeface="Arial"/>
            </a:endParaRPr>
          </a:p>
        </p:txBody>
      </p:sp>
      <p:grpSp>
        <p:nvGrpSpPr>
          <p:cNvPr id="83" name="object 83"/>
          <p:cNvGrpSpPr/>
          <p:nvPr/>
        </p:nvGrpSpPr>
        <p:grpSpPr>
          <a:xfrm>
            <a:off x="8804340" y="2472022"/>
            <a:ext cx="668655" cy="431165"/>
            <a:chOff x="8049768" y="2843771"/>
            <a:chExt cx="668655" cy="431165"/>
          </a:xfrm>
        </p:grpSpPr>
        <p:pic>
          <p:nvPicPr>
            <p:cNvPr id="84" name="object 84"/>
            <p:cNvPicPr/>
            <p:nvPr/>
          </p:nvPicPr>
          <p:blipFill>
            <a:blip r:embed="rId20" cstate="email">
              <a:extLst>
                <a:ext uri="{28A0092B-C50C-407E-A947-70E740481C1C}">
                  <a14:useLocalDpi xmlns:a14="http://schemas.microsoft.com/office/drawing/2010/main"/>
                </a:ext>
              </a:extLst>
            </a:blip>
            <a:stretch>
              <a:fillRect/>
            </a:stretch>
          </p:blipFill>
          <p:spPr>
            <a:xfrm>
              <a:off x="8058912" y="2846832"/>
              <a:ext cx="659129" cy="381762"/>
            </a:xfrm>
            <a:prstGeom prst="rect">
              <a:avLst/>
            </a:prstGeom>
          </p:spPr>
        </p:pic>
        <p:pic>
          <p:nvPicPr>
            <p:cNvPr id="85" name="object 85"/>
            <p:cNvPicPr/>
            <p:nvPr/>
          </p:nvPicPr>
          <p:blipFill>
            <a:blip r:embed="rId21" cstate="email">
              <a:extLst>
                <a:ext uri="{28A0092B-C50C-407E-A947-70E740481C1C}">
                  <a14:useLocalDpi xmlns:a14="http://schemas.microsoft.com/office/drawing/2010/main"/>
                </a:ext>
              </a:extLst>
            </a:blip>
            <a:stretch>
              <a:fillRect/>
            </a:stretch>
          </p:blipFill>
          <p:spPr>
            <a:xfrm>
              <a:off x="8049768" y="2843771"/>
              <a:ext cx="662177" cy="430542"/>
            </a:xfrm>
            <a:prstGeom prst="rect">
              <a:avLst/>
            </a:prstGeom>
          </p:spPr>
        </p:pic>
        <p:sp>
          <p:nvSpPr>
            <p:cNvPr id="86" name="object 86"/>
            <p:cNvSpPr/>
            <p:nvPr/>
          </p:nvSpPr>
          <p:spPr>
            <a:xfrm>
              <a:off x="8078724" y="2866644"/>
              <a:ext cx="585470" cy="307975"/>
            </a:xfrm>
            <a:custGeom>
              <a:avLst/>
              <a:gdLst/>
              <a:ahLst/>
              <a:cxnLst/>
              <a:rect l="l" t="t" r="r" b="b"/>
              <a:pathLst>
                <a:path w="585470" h="307975">
                  <a:moveTo>
                    <a:pt x="585216" y="0"/>
                  </a:moveTo>
                  <a:lnTo>
                    <a:pt x="0" y="0"/>
                  </a:lnTo>
                  <a:lnTo>
                    <a:pt x="0" y="307848"/>
                  </a:lnTo>
                  <a:lnTo>
                    <a:pt x="585216" y="307848"/>
                  </a:lnTo>
                  <a:lnTo>
                    <a:pt x="585216" y="0"/>
                  </a:lnTo>
                  <a:close/>
                </a:path>
              </a:pathLst>
            </a:custGeom>
            <a:solidFill>
              <a:srgbClr val="A0221E"/>
            </a:solidFill>
          </p:spPr>
          <p:txBody>
            <a:bodyPr wrap="square" lIns="0" tIns="0" rIns="0" bIns="0" rtlCol="0"/>
            <a:lstStyle/>
            <a:p>
              <a:endParaRPr/>
            </a:p>
          </p:txBody>
        </p:sp>
        <p:sp>
          <p:nvSpPr>
            <p:cNvPr id="87" name="object 87"/>
            <p:cNvSpPr/>
            <p:nvPr/>
          </p:nvSpPr>
          <p:spPr>
            <a:xfrm>
              <a:off x="8078724" y="2866644"/>
              <a:ext cx="585470" cy="307975"/>
            </a:xfrm>
            <a:custGeom>
              <a:avLst/>
              <a:gdLst/>
              <a:ahLst/>
              <a:cxnLst/>
              <a:rect l="l" t="t" r="r" b="b"/>
              <a:pathLst>
                <a:path w="585470" h="307975">
                  <a:moveTo>
                    <a:pt x="0" y="307848"/>
                  </a:moveTo>
                  <a:lnTo>
                    <a:pt x="585216" y="307848"/>
                  </a:lnTo>
                  <a:lnTo>
                    <a:pt x="585216" y="0"/>
                  </a:lnTo>
                  <a:lnTo>
                    <a:pt x="0" y="0"/>
                  </a:lnTo>
                  <a:lnTo>
                    <a:pt x="0" y="307848"/>
                  </a:lnTo>
                  <a:close/>
                </a:path>
              </a:pathLst>
            </a:custGeom>
            <a:ln w="15239">
              <a:solidFill>
                <a:srgbClr val="FFC000"/>
              </a:solidFill>
            </a:ln>
          </p:spPr>
          <p:txBody>
            <a:bodyPr wrap="square" lIns="0" tIns="0" rIns="0" bIns="0" rtlCol="0"/>
            <a:lstStyle/>
            <a:p>
              <a:endParaRPr/>
            </a:p>
          </p:txBody>
        </p:sp>
      </p:grpSp>
      <p:sp>
        <p:nvSpPr>
          <p:cNvPr id="88" name="object 88"/>
          <p:cNvSpPr txBox="1"/>
          <p:nvPr/>
        </p:nvSpPr>
        <p:spPr>
          <a:xfrm>
            <a:off x="8912669" y="2523596"/>
            <a:ext cx="415290" cy="226985"/>
          </a:xfrm>
          <a:prstGeom prst="rect">
            <a:avLst/>
          </a:prstGeom>
        </p:spPr>
        <p:txBody>
          <a:bodyPr vert="horz" wrap="square" lIns="0" tIns="11430" rIns="0" bIns="0" rtlCol="0">
            <a:spAutoFit/>
          </a:bodyPr>
          <a:lstStyle/>
          <a:p>
            <a:pPr marL="12700">
              <a:spcBef>
                <a:spcPts val="90"/>
              </a:spcBef>
            </a:pPr>
            <a:r>
              <a:rPr sz="1400" spc="-25" dirty="0">
                <a:solidFill>
                  <a:srgbClr val="FFFFFF"/>
                </a:solidFill>
                <a:latin typeface="Arial"/>
                <a:cs typeface="Arial"/>
              </a:rPr>
              <a:t>MBD</a:t>
            </a:r>
            <a:endParaRPr sz="1400">
              <a:latin typeface="Arial"/>
              <a:cs typeface="Arial"/>
            </a:endParaRPr>
          </a:p>
        </p:txBody>
      </p:sp>
      <p:pic>
        <p:nvPicPr>
          <p:cNvPr id="90" name="object 90"/>
          <p:cNvPicPr/>
          <p:nvPr/>
        </p:nvPicPr>
        <p:blipFill>
          <a:blip r:embed="rId22" cstate="email">
            <a:extLst>
              <a:ext uri="{28A0092B-C50C-407E-A947-70E740481C1C}">
                <a14:useLocalDpi xmlns:a14="http://schemas.microsoft.com/office/drawing/2010/main"/>
              </a:ext>
            </a:extLst>
          </a:blip>
          <a:stretch>
            <a:fillRect/>
          </a:stretch>
        </p:blipFill>
        <p:spPr>
          <a:xfrm>
            <a:off x="6167819" y="2353162"/>
            <a:ext cx="1917953" cy="1588770"/>
          </a:xfrm>
          <a:prstGeom prst="rect">
            <a:avLst/>
          </a:prstGeom>
        </p:spPr>
      </p:pic>
      <p:sp>
        <p:nvSpPr>
          <p:cNvPr id="91" name="object 91"/>
          <p:cNvSpPr/>
          <p:nvPr/>
        </p:nvSpPr>
        <p:spPr>
          <a:xfrm>
            <a:off x="6180900" y="2364719"/>
            <a:ext cx="1781810" cy="1454785"/>
          </a:xfrm>
          <a:custGeom>
            <a:avLst/>
            <a:gdLst/>
            <a:ahLst/>
            <a:cxnLst/>
            <a:rect l="l" t="t" r="r" b="b"/>
            <a:pathLst>
              <a:path w="1781809" h="1454785">
                <a:moveTo>
                  <a:pt x="1715686" y="1414617"/>
                </a:moveTo>
                <a:lnTo>
                  <a:pt x="1698371" y="1435861"/>
                </a:lnTo>
                <a:lnTo>
                  <a:pt x="1781555" y="1454403"/>
                </a:lnTo>
                <a:lnTo>
                  <a:pt x="1767213" y="1422653"/>
                </a:lnTo>
                <a:lnTo>
                  <a:pt x="1725549" y="1422653"/>
                </a:lnTo>
                <a:lnTo>
                  <a:pt x="1715686" y="1414617"/>
                </a:lnTo>
                <a:close/>
              </a:path>
              <a:path w="1781809" h="1454785">
                <a:moveTo>
                  <a:pt x="1729145" y="1398104"/>
                </a:moveTo>
                <a:lnTo>
                  <a:pt x="1715686" y="1414617"/>
                </a:lnTo>
                <a:lnTo>
                  <a:pt x="1725549" y="1422653"/>
                </a:lnTo>
                <a:lnTo>
                  <a:pt x="1739011" y="1406143"/>
                </a:lnTo>
                <a:lnTo>
                  <a:pt x="1729145" y="1398104"/>
                </a:lnTo>
                <a:close/>
              </a:path>
              <a:path w="1781809" h="1454785">
                <a:moveTo>
                  <a:pt x="1746503" y="1376806"/>
                </a:moveTo>
                <a:lnTo>
                  <a:pt x="1729145" y="1398104"/>
                </a:lnTo>
                <a:lnTo>
                  <a:pt x="1739011" y="1406143"/>
                </a:lnTo>
                <a:lnTo>
                  <a:pt x="1725549" y="1422653"/>
                </a:lnTo>
                <a:lnTo>
                  <a:pt x="1767213" y="1422653"/>
                </a:lnTo>
                <a:lnTo>
                  <a:pt x="1746503" y="1376806"/>
                </a:lnTo>
                <a:close/>
              </a:path>
              <a:path w="1781809" h="1454785">
                <a:moveTo>
                  <a:pt x="13462" y="0"/>
                </a:moveTo>
                <a:lnTo>
                  <a:pt x="0" y="16509"/>
                </a:lnTo>
                <a:lnTo>
                  <a:pt x="1715686" y="1414617"/>
                </a:lnTo>
                <a:lnTo>
                  <a:pt x="1729145" y="1398104"/>
                </a:lnTo>
                <a:lnTo>
                  <a:pt x="13462" y="0"/>
                </a:lnTo>
                <a:close/>
              </a:path>
            </a:pathLst>
          </a:custGeom>
          <a:solidFill>
            <a:srgbClr val="EAE8A8"/>
          </a:solidFill>
        </p:spPr>
        <p:txBody>
          <a:bodyPr wrap="square" lIns="0" tIns="0" rIns="0" bIns="0" rtlCol="0"/>
          <a:lstStyle/>
          <a:p>
            <a:endParaRPr/>
          </a:p>
        </p:txBody>
      </p:sp>
      <p:pic>
        <p:nvPicPr>
          <p:cNvPr id="92" name="object 92"/>
          <p:cNvPicPr/>
          <p:nvPr/>
        </p:nvPicPr>
        <p:blipFill>
          <a:blip r:embed="rId23" cstate="email">
            <a:extLst>
              <a:ext uri="{28A0092B-C50C-407E-A947-70E740481C1C}">
                <a14:useLocalDpi xmlns:a14="http://schemas.microsoft.com/office/drawing/2010/main"/>
              </a:ext>
            </a:extLst>
          </a:blip>
          <a:stretch>
            <a:fillRect/>
          </a:stretch>
        </p:blipFill>
        <p:spPr>
          <a:xfrm>
            <a:off x="4354259" y="2350127"/>
            <a:ext cx="1728977" cy="479285"/>
          </a:xfrm>
          <a:prstGeom prst="rect">
            <a:avLst/>
          </a:prstGeom>
        </p:spPr>
      </p:pic>
      <p:sp>
        <p:nvSpPr>
          <p:cNvPr id="93" name="object 93"/>
          <p:cNvSpPr/>
          <p:nvPr/>
        </p:nvSpPr>
        <p:spPr>
          <a:xfrm>
            <a:off x="4444175" y="2362560"/>
            <a:ext cx="1593215" cy="365760"/>
          </a:xfrm>
          <a:custGeom>
            <a:avLst/>
            <a:gdLst/>
            <a:ahLst/>
            <a:cxnLst/>
            <a:rect l="l" t="t" r="r" b="b"/>
            <a:pathLst>
              <a:path w="1593214" h="365760">
                <a:moveTo>
                  <a:pt x="66801" y="290829"/>
                </a:moveTo>
                <a:lnTo>
                  <a:pt x="0" y="343788"/>
                </a:lnTo>
                <a:lnTo>
                  <a:pt x="82423" y="365505"/>
                </a:lnTo>
                <a:lnTo>
                  <a:pt x="77348" y="341249"/>
                </a:lnTo>
                <a:lnTo>
                  <a:pt x="64388" y="341249"/>
                </a:lnTo>
                <a:lnTo>
                  <a:pt x="59944" y="320293"/>
                </a:lnTo>
                <a:lnTo>
                  <a:pt x="72418" y="317680"/>
                </a:lnTo>
                <a:lnTo>
                  <a:pt x="66801" y="290829"/>
                </a:lnTo>
                <a:close/>
              </a:path>
              <a:path w="1593214" h="365760">
                <a:moveTo>
                  <a:pt x="72418" y="317680"/>
                </a:moveTo>
                <a:lnTo>
                  <a:pt x="59944" y="320293"/>
                </a:lnTo>
                <a:lnTo>
                  <a:pt x="64388" y="341249"/>
                </a:lnTo>
                <a:lnTo>
                  <a:pt x="76804" y="338646"/>
                </a:lnTo>
                <a:lnTo>
                  <a:pt x="72418" y="317680"/>
                </a:lnTo>
                <a:close/>
              </a:path>
              <a:path w="1593214" h="365760">
                <a:moveTo>
                  <a:pt x="76804" y="338646"/>
                </a:moveTo>
                <a:lnTo>
                  <a:pt x="64388" y="341249"/>
                </a:lnTo>
                <a:lnTo>
                  <a:pt x="77348" y="341249"/>
                </a:lnTo>
                <a:lnTo>
                  <a:pt x="76804" y="338646"/>
                </a:lnTo>
                <a:close/>
              </a:path>
              <a:path w="1593214" h="365760">
                <a:moveTo>
                  <a:pt x="1588516" y="0"/>
                </a:moveTo>
                <a:lnTo>
                  <a:pt x="72418" y="317680"/>
                </a:lnTo>
                <a:lnTo>
                  <a:pt x="76804" y="338646"/>
                </a:lnTo>
                <a:lnTo>
                  <a:pt x="1592834" y="20827"/>
                </a:lnTo>
                <a:lnTo>
                  <a:pt x="1588516" y="0"/>
                </a:lnTo>
                <a:close/>
              </a:path>
            </a:pathLst>
          </a:custGeom>
          <a:solidFill>
            <a:srgbClr val="139213"/>
          </a:solidFill>
        </p:spPr>
        <p:txBody>
          <a:bodyPr wrap="square" lIns="0" tIns="0" rIns="0" bIns="0" rtlCol="0"/>
          <a:lstStyle/>
          <a:p>
            <a:endParaRPr/>
          </a:p>
        </p:txBody>
      </p:sp>
      <p:pic>
        <p:nvPicPr>
          <p:cNvPr id="94" name="object 94"/>
          <p:cNvPicPr/>
          <p:nvPr/>
        </p:nvPicPr>
        <p:blipFill>
          <a:blip r:embed="rId24" cstate="email">
            <a:extLst>
              <a:ext uri="{28A0092B-C50C-407E-A947-70E740481C1C}">
                <a14:useLocalDpi xmlns:a14="http://schemas.microsoft.com/office/drawing/2010/main"/>
              </a:ext>
            </a:extLst>
          </a:blip>
          <a:stretch>
            <a:fillRect/>
          </a:stretch>
        </p:blipFill>
        <p:spPr>
          <a:xfrm>
            <a:off x="5393626" y="3950302"/>
            <a:ext cx="1040129" cy="220230"/>
          </a:xfrm>
          <a:prstGeom prst="rect">
            <a:avLst/>
          </a:prstGeom>
        </p:spPr>
      </p:pic>
      <p:sp>
        <p:nvSpPr>
          <p:cNvPr id="95" name="object 95"/>
          <p:cNvSpPr/>
          <p:nvPr/>
        </p:nvSpPr>
        <p:spPr>
          <a:xfrm>
            <a:off x="5406454" y="4008353"/>
            <a:ext cx="906144" cy="115570"/>
          </a:xfrm>
          <a:custGeom>
            <a:avLst/>
            <a:gdLst/>
            <a:ahLst/>
            <a:cxnLst/>
            <a:rect l="l" t="t" r="r" b="b"/>
            <a:pathLst>
              <a:path w="906145" h="115570">
                <a:moveTo>
                  <a:pt x="828962" y="27311"/>
                </a:moveTo>
                <a:lnTo>
                  <a:pt x="0" y="94234"/>
                </a:lnTo>
                <a:lnTo>
                  <a:pt x="1777" y="115570"/>
                </a:lnTo>
                <a:lnTo>
                  <a:pt x="830674" y="48642"/>
                </a:lnTo>
                <a:lnTo>
                  <a:pt x="828962" y="27311"/>
                </a:lnTo>
                <a:close/>
              </a:path>
              <a:path w="906145" h="115570">
                <a:moveTo>
                  <a:pt x="891916" y="26289"/>
                </a:moveTo>
                <a:lnTo>
                  <a:pt x="841628" y="26289"/>
                </a:lnTo>
                <a:lnTo>
                  <a:pt x="843279" y="47625"/>
                </a:lnTo>
                <a:lnTo>
                  <a:pt x="830674" y="48642"/>
                </a:lnTo>
                <a:lnTo>
                  <a:pt x="832865" y="75946"/>
                </a:lnTo>
                <a:lnTo>
                  <a:pt x="905763" y="31877"/>
                </a:lnTo>
                <a:lnTo>
                  <a:pt x="891916" y="26289"/>
                </a:lnTo>
                <a:close/>
              </a:path>
              <a:path w="906145" h="115570">
                <a:moveTo>
                  <a:pt x="841628" y="26289"/>
                </a:moveTo>
                <a:lnTo>
                  <a:pt x="828962" y="27311"/>
                </a:lnTo>
                <a:lnTo>
                  <a:pt x="830674" y="48642"/>
                </a:lnTo>
                <a:lnTo>
                  <a:pt x="843279" y="47625"/>
                </a:lnTo>
                <a:lnTo>
                  <a:pt x="841628" y="26289"/>
                </a:lnTo>
                <a:close/>
              </a:path>
              <a:path w="906145" h="115570">
                <a:moveTo>
                  <a:pt x="826769" y="0"/>
                </a:moveTo>
                <a:lnTo>
                  <a:pt x="828962" y="27311"/>
                </a:lnTo>
                <a:lnTo>
                  <a:pt x="841628" y="26289"/>
                </a:lnTo>
                <a:lnTo>
                  <a:pt x="891916" y="26289"/>
                </a:lnTo>
                <a:lnTo>
                  <a:pt x="826769" y="0"/>
                </a:lnTo>
                <a:close/>
              </a:path>
            </a:pathLst>
          </a:custGeom>
          <a:solidFill>
            <a:srgbClr val="61666A"/>
          </a:solidFill>
        </p:spPr>
        <p:txBody>
          <a:bodyPr wrap="square" lIns="0" tIns="0" rIns="0" bIns="0" rtlCol="0"/>
          <a:lstStyle/>
          <a:p>
            <a:endParaRPr/>
          </a:p>
        </p:txBody>
      </p:sp>
      <p:pic>
        <p:nvPicPr>
          <p:cNvPr id="96" name="object 96"/>
          <p:cNvPicPr/>
          <p:nvPr/>
        </p:nvPicPr>
        <p:blipFill>
          <a:blip r:embed="rId25" cstate="email">
            <a:extLst>
              <a:ext uri="{28A0092B-C50C-407E-A947-70E740481C1C}">
                <a14:useLocalDpi xmlns:a14="http://schemas.microsoft.com/office/drawing/2010/main"/>
              </a:ext>
            </a:extLst>
          </a:blip>
          <a:stretch>
            <a:fillRect/>
          </a:stretch>
        </p:blipFill>
        <p:spPr>
          <a:xfrm>
            <a:off x="4689539" y="3078586"/>
            <a:ext cx="214109" cy="549401"/>
          </a:xfrm>
          <a:prstGeom prst="rect">
            <a:avLst/>
          </a:prstGeom>
        </p:spPr>
      </p:pic>
      <p:sp>
        <p:nvSpPr>
          <p:cNvPr id="97" name="object 97"/>
          <p:cNvSpPr/>
          <p:nvPr/>
        </p:nvSpPr>
        <p:spPr>
          <a:xfrm>
            <a:off x="4746689" y="3091540"/>
            <a:ext cx="76200" cy="415290"/>
          </a:xfrm>
          <a:custGeom>
            <a:avLst/>
            <a:gdLst/>
            <a:ahLst/>
            <a:cxnLst/>
            <a:rect l="l" t="t" r="r" b="b"/>
            <a:pathLst>
              <a:path w="76200" h="415289">
                <a:moveTo>
                  <a:pt x="0" y="336423"/>
                </a:moveTo>
                <a:lnTo>
                  <a:pt x="32766" y="415036"/>
                </a:lnTo>
                <a:lnTo>
                  <a:pt x="69768" y="352425"/>
                </a:lnTo>
                <a:lnTo>
                  <a:pt x="47752" y="352425"/>
                </a:lnTo>
                <a:lnTo>
                  <a:pt x="26543" y="351028"/>
                </a:lnTo>
                <a:lnTo>
                  <a:pt x="27414" y="338345"/>
                </a:lnTo>
                <a:lnTo>
                  <a:pt x="0" y="336423"/>
                </a:lnTo>
                <a:close/>
              </a:path>
              <a:path w="76200" h="415289">
                <a:moveTo>
                  <a:pt x="27414" y="338345"/>
                </a:moveTo>
                <a:lnTo>
                  <a:pt x="26543" y="351028"/>
                </a:lnTo>
                <a:lnTo>
                  <a:pt x="47752" y="352425"/>
                </a:lnTo>
                <a:lnTo>
                  <a:pt x="48622" y="339832"/>
                </a:lnTo>
                <a:lnTo>
                  <a:pt x="27414" y="338345"/>
                </a:lnTo>
                <a:close/>
              </a:path>
              <a:path w="76200" h="415289">
                <a:moveTo>
                  <a:pt x="48622" y="339832"/>
                </a:moveTo>
                <a:lnTo>
                  <a:pt x="47752" y="352425"/>
                </a:lnTo>
                <a:lnTo>
                  <a:pt x="69768" y="352425"/>
                </a:lnTo>
                <a:lnTo>
                  <a:pt x="76073" y="341757"/>
                </a:lnTo>
                <a:lnTo>
                  <a:pt x="48622" y="339832"/>
                </a:lnTo>
                <a:close/>
              </a:path>
              <a:path w="76200" h="415289">
                <a:moveTo>
                  <a:pt x="50673" y="0"/>
                </a:moveTo>
                <a:lnTo>
                  <a:pt x="27414" y="338345"/>
                </a:lnTo>
                <a:lnTo>
                  <a:pt x="48622" y="339832"/>
                </a:lnTo>
                <a:lnTo>
                  <a:pt x="72009" y="1524"/>
                </a:lnTo>
                <a:lnTo>
                  <a:pt x="50673" y="0"/>
                </a:lnTo>
                <a:close/>
              </a:path>
            </a:pathLst>
          </a:custGeom>
          <a:solidFill>
            <a:srgbClr val="DA9C85"/>
          </a:solidFill>
        </p:spPr>
        <p:txBody>
          <a:bodyPr wrap="square" lIns="0" tIns="0" rIns="0" bIns="0" rtlCol="0"/>
          <a:lstStyle/>
          <a:p>
            <a:endParaRPr/>
          </a:p>
        </p:txBody>
      </p:sp>
      <p:pic>
        <p:nvPicPr>
          <p:cNvPr id="98" name="object 98"/>
          <p:cNvPicPr/>
          <p:nvPr/>
        </p:nvPicPr>
        <p:blipFill>
          <a:blip r:embed="rId26" cstate="email">
            <a:extLst>
              <a:ext uri="{28A0092B-C50C-407E-A947-70E740481C1C}">
                <a14:useLocalDpi xmlns:a14="http://schemas.microsoft.com/office/drawing/2010/main"/>
              </a:ext>
            </a:extLst>
          </a:blip>
          <a:stretch>
            <a:fillRect/>
          </a:stretch>
        </p:blipFill>
        <p:spPr>
          <a:xfrm>
            <a:off x="8810435" y="2712826"/>
            <a:ext cx="436625" cy="576834"/>
          </a:xfrm>
          <a:prstGeom prst="rect">
            <a:avLst/>
          </a:prstGeom>
        </p:spPr>
      </p:pic>
      <p:sp>
        <p:nvSpPr>
          <p:cNvPr id="99" name="object 99"/>
          <p:cNvSpPr/>
          <p:nvPr/>
        </p:nvSpPr>
        <p:spPr>
          <a:xfrm>
            <a:off x="8824405" y="2802742"/>
            <a:ext cx="300990" cy="441325"/>
          </a:xfrm>
          <a:custGeom>
            <a:avLst/>
            <a:gdLst/>
            <a:ahLst/>
            <a:cxnLst/>
            <a:rect l="l" t="t" r="r" b="b"/>
            <a:pathLst>
              <a:path w="300990" h="441325">
                <a:moveTo>
                  <a:pt x="249589" y="57276"/>
                </a:moveTo>
                <a:lnTo>
                  <a:pt x="0" y="429006"/>
                </a:lnTo>
                <a:lnTo>
                  <a:pt x="17780" y="440944"/>
                </a:lnTo>
                <a:lnTo>
                  <a:pt x="267387" y="69188"/>
                </a:lnTo>
                <a:lnTo>
                  <a:pt x="249589" y="57276"/>
                </a:lnTo>
                <a:close/>
              </a:path>
              <a:path w="300990" h="441325">
                <a:moveTo>
                  <a:pt x="295016" y="46736"/>
                </a:moveTo>
                <a:lnTo>
                  <a:pt x="256667" y="46736"/>
                </a:lnTo>
                <a:lnTo>
                  <a:pt x="274447" y="58674"/>
                </a:lnTo>
                <a:lnTo>
                  <a:pt x="267387" y="69188"/>
                </a:lnTo>
                <a:lnTo>
                  <a:pt x="290195" y="84455"/>
                </a:lnTo>
                <a:lnTo>
                  <a:pt x="295016" y="46736"/>
                </a:lnTo>
                <a:close/>
              </a:path>
              <a:path w="300990" h="441325">
                <a:moveTo>
                  <a:pt x="256667" y="46736"/>
                </a:moveTo>
                <a:lnTo>
                  <a:pt x="249589" y="57276"/>
                </a:lnTo>
                <a:lnTo>
                  <a:pt x="267387" y="69188"/>
                </a:lnTo>
                <a:lnTo>
                  <a:pt x="274447" y="58674"/>
                </a:lnTo>
                <a:lnTo>
                  <a:pt x="256667" y="46736"/>
                </a:lnTo>
                <a:close/>
              </a:path>
              <a:path w="300990" h="441325">
                <a:moveTo>
                  <a:pt x="300990" y="0"/>
                </a:moveTo>
                <a:lnTo>
                  <a:pt x="226822" y="42037"/>
                </a:lnTo>
                <a:lnTo>
                  <a:pt x="249589" y="57276"/>
                </a:lnTo>
                <a:lnTo>
                  <a:pt x="256667" y="46736"/>
                </a:lnTo>
                <a:lnTo>
                  <a:pt x="295016" y="46736"/>
                </a:lnTo>
                <a:lnTo>
                  <a:pt x="300990" y="0"/>
                </a:lnTo>
                <a:close/>
              </a:path>
            </a:pathLst>
          </a:custGeom>
          <a:solidFill>
            <a:srgbClr val="791512"/>
          </a:solidFill>
        </p:spPr>
        <p:txBody>
          <a:bodyPr wrap="square" lIns="0" tIns="0" rIns="0" bIns="0" rtlCol="0"/>
          <a:lstStyle/>
          <a:p>
            <a:endParaRPr/>
          </a:p>
        </p:txBody>
      </p:sp>
      <p:pic>
        <p:nvPicPr>
          <p:cNvPr id="100" name="object 100"/>
          <p:cNvPicPr/>
          <p:nvPr/>
        </p:nvPicPr>
        <p:blipFill>
          <a:blip r:embed="rId27" cstate="email">
            <a:extLst>
              <a:ext uri="{28A0092B-C50C-407E-A947-70E740481C1C}">
                <a14:useLocalDpi xmlns:a14="http://schemas.microsoft.com/office/drawing/2010/main"/>
              </a:ext>
            </a:extLst>
          </a:blip>
          <a:stretch>
            <a:fillRect/>
          </a:stretch>
        </p:blipFill>
        <p:spPr>
          <a:xfrm>
            <a:off x="8024050" y="2170295"/>
            <a:ext cx="887729" cy="497573"/>
          </a:xfrm>
          <a:prstGeom prst="rect">
            <a:avLst/>
          </a:prstGeom>
        </p:spPr>
      </p:pic>
      <p:sp>
        <p:nvSpPr>
          <p:cNvPr id="101" name="object 101"/>
          <p:cNvSpPr/>
          <p:nvPr/>
        </p:nvSpPr>
        <p:spPr>
          <a:xfrm>
            <a:off x="8036243" y="2258166"/>
            <a:ext cx="752475" cy="364490"/>
          </a:xfrm>
          <a:custGeom>
            <a:avLst/>
            <a:gdLst/>
            <a:ahLst/>
            <a:cxnLst/>
            <a:rect l="l" t="t" r="r" b="b"/>
            <a:pathLst>
              <a:path w="752475" h="364489">
                <a:moveTo>
                  <a:pt x="678828" y="24812"/>
                </a:moveTo>
                <a:lnTo>
                  <a:pt x="0" y="344805"/>
                </a:lnTo>
                <a:lnTo>
                  <a:pt x="9144" y="364109"/>
                </a:lnTo>
                <a:lnTo>
                  <a:pt x="687937" y="44133"/>
                </a:lnTo>
                <a:lnTo>
                  <a:pt x="678828" y="24812"/>
                </a:lnTo>
                <a:close/>
              </a:path>
              <a:path w="752475" h="364489">
                <a:moveTo>
                  <a:pt x="738552" y="19431"/>
                </a:moveTo>
                <a:lnTo>
                  <a:pt x="690245" y="19431"/>
                </a:lnTo>
                <a:lnTo>
                  <a:pt x="699388" y="38735"/>
                </a:lnTo>
                <a:lnTo>
                  <a:pt x="687937" y="44133"/>
                </a:lnTo>
                <a:lnTo>
                  <a:pt x="699643" y="68961"/>
                </a:lnTo>
                <a:lnTo>
                  <a:pt x="738552" y="19431"/>
                </a:lnTo>
                <a:close/>
              </a:path>
              <a:path w="752475" h="364489">
                <a:moveTo>
                  <a:pt x="690245" y="19431"/>
                </a:moveTo>
                <a:lnTo>
                  <a:pt x="678828" y="24812"/>
                </a:lnTo>
                <a:lnTo>
                  <a:pt x="687937" y="44133"/>
                </a:lnTo>
                <a:lnTo>
                  <a:pt x="699388" y="38735"/>
                </a:lnTo>
                <a:lnTo>
                  <a:pt x="690245" y="19431"/>
                </a:lnTo>
                <a:close/>
              </a:path>
              <a:path w="752475" h="364489">
                <a:moveTo>
                  <a:pt x="667130" y="0"/>
                </a:moveTo>
                <a:lnTo>
                  <a:pt x="678828" y="24812"/>
                </a:lnTo>
                <a:lnTo>
                  <a:pt x="690245" y="19431"/>
                </a:lnTo>
                <a:lnTo>
                  <a:pt x="738552" y="19431"/>
                </a:lnTo>
                <a:lnTo>
                  <a:pt x="752221" y="2032"/>
                </a:lnTo>
                <a:lnTo>
                  <a:pt x="667130" y="0"/>
                </a:lnTo>
                <a:close/>
              </a:path>
            </a:pathLst>
          </a:custGeom>
          <a:solidFill>
            <a:srgbClr val="0D5DFF"/>
          </a:solidFill>
        </p:spPr>
        <p:txBody>
          <a:bodyPr wrap="square" lIns="0" tIns="0" rIns="0" bIns="0" rtlCol="0"/>
          <a:lstStyle/>
          <a:p>
            <a:endParaRPr/>
          </a:p>
        </p:txBody>
      </p:sp>
      <p:pic>
        <p:nvPicPr>
          <p:cNvPr id="102" name="object 102"/>
          <p:cNvPicPr/>
          <p:nvPr/>
        </p:nvPicPr>
        <p:blipFill>
          <a:blip r:embed="rId28" cstate="email">
            <a:extLst>
              <a:ext uri="{28A0092B-C50C-407E-A947-70E740481C1C}">
                <a14:useLocalDpi xmlns:a14="http://schemas.microsoft.com/office/drawing/2010/main"/>
              </a:ext>
            </a:extLst>
          </a:blip>
          <a:stretch>
            <a:fillRect/>
          </a:stretch>
        </p:blipFill>
        <p:spPr>
          <a:xfrm>
            <a:off x="8423338" y="1127866"/>
            <a:ext cx="238518" cy="558546"/>
          </a:xfrm>
          <a:prstGeom prst="rect">
            <a:avLst/>
          </a:prstGeom>
        </p:spPr>
      </p:pic>
      <p:sp>
        <p:nvSpPr>
          <p:cNvPr id="103" name="object 103"/>
          <p:cNvSpPr/>
          <p:nvPr/>
        </p:nvSpPr>
        <p:spPr>
          <a:xfrm>
            <a:off x="8492046" y="1217782"/>
            <a:ext cx="122555" cy="422909"/>
          </a:xfrm>
          <a:custGeom>
            <a:avLst/>
            <a:gdLst/>
            <a:ahLst/>
            <a:cxnLst/>
            <a:rect l="l" t="t" r="r" b="b"/>
            <a:pathLst>
              <a:path w="122554" h="422910">
                <a:moveTo>
                  <a:pt x="47629" y="72227"/>
                </a:moveTo>
                <a:lnTo>
                  <a:pt x="26811" y="76739"/>
                </a:lnTo>
                <a:lnTo>
                  <a:pt x="101219" y="422909"/>
                </a:lnTo>
                <a:lnTo>
                  <a:pt x="122174" y="418464"/>
                </a:lnTo>
                <a:lnTo>
                  <a:pt x="47629" y="72227"/>
                </a:lnTo>
                <a:close/>
              </a:path>
              <a:path w="122554" h="422910">
                <a:moveTo>
                  <a:pt x="21208" y="0"/>
                </a:moveTo>
                <a:lnTo>
                  <a:pt x="0" y="82550"/>
                </a:lnTo>
                <a:lnTo>
                  <a:pt x="26811" y="76739"/>
                </a:lnTo>
                <a:lnTo>
                  <a:pt x="24129" y="64262"/>
                </a:lnTo>
                <a:lnTo>
                  <a:pt x="44957" y="59816"/>
                </a:lnTo>
                <a:lnTo>
                  <a:pt x="69131" y="59816"/>
                </a:lnTo>
                <a:lnTo>
                  <a:pt x="21208" y="0"/>
                </a:lnTo>
                <a:close/>
              </a:path>
              <a:path w="122554" h="422910">
                <a:moveTo>
                  <a:pt x="44957" y="59816"/>
                </a:moveTo>
                <a:lnTo>
                  <a:pt x="24129" y="64262"/>
                </a:lnTo>
                <a:lnTo>
                  <a:pt x="26811" y="76739"/>
                </a:lnTo>
                <a:lnTo>
                  <a:pt x="47629" y="72227"/>
                </a:lnTo>
                <a:lnTo>
                  <a:pt x="44957" y="59816"/>
                </a:lnTo>
                <a:close/>
              </a:path>
              <a:path w="122554" h="422910">
                <a:moveTo>
                  <a:pt x="69131" y="59816"/>
                </a:moveTo>
                <a:lnTo>
                  <a:pt x="44957" y="59816"/>
                </a:lnTo>
                <a:lnTo>
                  <a:pt x="47629" y="72227"/>
                </a:lnTo>
                <a:lnTo>
                  <a:pt x="74422" y="66420"/>
                </a:lnTo>
                <a:lnTo>
                  <a:pt x="69131" y="59816"/>
                </a:lnTo>
                <a:close/>
              </a:path>
            </a:pathLst>
          </a:custGeom>
          <a:solidFill>
            <a:srgbClr val="00AFEF"/>
          </a:solidFill>
        </p:spPr>
        <p:txBody>
          <a:bodyPr wrap="square" lIns="0" tIns="0" rIns="0" bIns="0" rtlCol="0"/>
          <a:lstStyle/>
          <a:p>
            <a:endParaRPr/>
          </a:p>
        </p:txBody>
      </p:sp>
      <p:pic>
        <p:nvPicPr>
          <p:cNvPr id="104" name="object 104"/>
          <p:cNvPicPr/>
          <p:nvPr/>
        </p:nvPicPr>
        <p:blipFill>
          <a:blip r:embed="rId29" cstate="email">
            <a:extLst>
              <a:ext uri="{28A0092B-C50C-407E-A947-70E740481C1C}">
                <a14:useLocalDpi xmlns:a14="http://schemas.microsoft.com/office/drawing/2010/main"/>
              </a:ext>
            </a:extLst>
          </a:blip>
          <a:stretch>
            <a:fillRect/>
          </a:stretch>
        </p:blipFill>
        <p:spPr>
          <a:xfrm>
            <a:off x="6140387" y="1073002"/>
            <a:ext cx="869441" cy="1009650"/>
          </a:xfrm>
          <a:prstGeom prst="rect">
            <a:avLst/>
          </a:prstGeom>
        </p:spPr>
      </p:pic>
      <p:sp>
        <p:nvSpPr>
          <p:cNvPr id="105" name="object 105"/>
          <p:cNvSpPr/>
          <p:nvPr/>
        </p:nvSpPr>
        <p:spPr>
          <a:xfrm>
            <a:off x="6152071" y="1162918"/>
            <a:ext cx="734060" cy="873760"/>
          </a:xfrm>
          <a:custGeom>
            <a:avLst/>
            <a:gdLst/>
            <a:ahLst/>
            <a:cxnLst/>
            <a:rect l="l" t="t" r="r" b="b"/>
            <a:pathLst>
              <a:path w="734060" h="873760">
                <a:moveTo>
                  <a:pt x="676499" y="51656"/>
                </a:moveTo>
                <a:lnTo>
                  <a:pt x="0" y="859917"/>
                </a:lnTo>
                <a:lnTo>
                  <a:pt x="16255" y="873633"/>
                </a:lnTo>
                <a:lnTo>
                  <a:pt x="692822" y="65317"/>
                </a:lnTo>
                <a:lnTo>
                  <a:pt x="676499" y="51656"/>
                </a:lnTo>
                <a:close/>
              </a:path>
              <a:path w="734060" h="873760">
                <a:moveTo>
                  <a:pt x="723603" y="41910"/>
                </a:moveTo>
                <a:lnTo>
                  <a:pt x="684657" y="41910"/>
                </a:lnTo>
                <a:lnTo>
                  <a:pt x="701039" y="55499"/>
                </a:lnTo>
                <a:lnTo>
                  <a:pt x="692822" y="65317"/>
                </a:lnTo>
                <a:lnTo>
                  <a:pt x="713866" y="82931"/>
                </a:lnTo>
                <a:lnTo>
                  <a:pt x="723603" y="41910"/>
                </a:lnTo>
                <a:close/>
              </a:path>
              <a:path w="734060" h="873760">
                <a:moveTo>
                  <a:pt x="684657" y="41910"/>
                </a:moveTo>
                <a:lnTo>
                  <a:pt x="676499" y="51656"/>
                </a:lnTo>
                <a:lnTo>
                  <a:pt x="692822" y="65317"/>
                </a:lnTo>
                <a:lnTo>
                  <a:pt x="701039" y="55499"/>
                </a:lnTo>
                <a:lnTo>
                  <a:pt x="684657" y="41910"/>
                </a:lnTo>
                <a:close/>
              </a:path>
              <a:path w="734060" h="873760">
                <a:moveTo>
                  <a:pt x="733551" y="0"/>
                </a:moveTo>
                <a:lnTo>
                  <a:pt x="655447" y="34036"/>
                </a:lnTo>
                <a:lnTo>
                  <a:pt x="676499" y="51656"/>
                </a:lnTo>
                <a:lnTo>
                  <a:pt x="684657" y="41910"/>
                </a:lnTo>
                <a:lnTo>
                  <a:pt x="723603" y="41910"/>
                </a:lnTo>
                <a:lnTo>
                  <a:pt x="733551" y="0"/>
                </a:lnTo>
                <a:close/>
              </a:path>
            </a:pathLst>
          </a:custGeom>
          <a:solidFill>
            <a:srgbClr val="AF7595"/>
          </a:solidFill>
        </p:spPr>
        <p:txBody>
          <a:bodyPr wrap="square" lIns="0" tIns="0" rIns="0" bIns="0" rtlCol="0"/>
          <a:lstStyle/>
          <a:p>
            <a:endParaRPr/>
          </a:p>
        </p:txBody>
      </p:sp>
      <p:pic>
        <p:nvPicPr>
          <p:cNvPr id="106" name="object 106"/>
          <p:cNvPicPr/>
          <p:nvPr/>
        </p:nvPicPr>
        <p:blipFill>
          <a:blip r:embed="rId30" cstate="email">
            <a:extLst>
              <a:ext uri="{28A0092B-C50C-407E-A947-70E740481C1C}">
                <a14:useLocalDpi xmlns:a14="http://schemas.microsoft.com/office/drawing/2010/main"/>
              </a:ext>
            </a:extLst>
          </a:blip>
          <a:stretch>
            <a:fillRect/>
          </a:stretch>
        </p:blipFill>
        <p:spPr>
          <a:xfrm>
            <a:off x="4628579" y="1048618"/>
            <a:ext cx="918210" cy="531113"/>
          </a:xfrm>
          <a:prstGeom prst="rect">
            <a:avLst/>
          </a:prstGeom>
        </p:spPr>
      </p:pic>
      <p:sp>
        <p:nvSpPr>
          <p:cNvPr id="107" name="object 107"/>
          <p:cNvSpPr/>
          <p:nvPr/>
        </p:nvSpPr>
        <p:spPr>
          <a:xfrm>
            <a:off x="4640644" y="1138153"/>
            <a:ext cx="784225" cy="396240"/>
          </a:xfrm>
          <a:custGeom>
            <a:avLst/>
            <a:gdLst/>
            <a:ahLst/>
            <a:cxnLst/>
            <a:rect l="l" t="t" r="r" b="b"/>
            <a:pathLst>
              <a:path w="784225" h="396239">
                <a:moveTo>
                  <a:pt x="711143" y="24545"/>
                </a:moveTo>
                <a:lnTo>
                  <a:pt x="0" y="376555"/>
                </a:lnTo>
                <a:lnTo>
                  <a:pt x="9398" y="395732"/>
                </a:lnTo>
                <a:lnTo>
                  <a:pt x="720633" y="43739"/>
                </a:lnTo>
                <a:lnTo>
                  <a:pt x="711143" y="24545"/>
                </a:lnTo>
                <a:close/>
              </a:path>
              <a:path w="784225" h="396239">
                <a:moveTo>
                  <a:pt x="770096" y="18923"/>
                </a:moveTo>
                <a:lnTo>
                  <a:pt x="722502" y="18923"/>
                </a:lnTo>
                <a:lnTo>
                  <a:pt x="732027" y="38100"/>
                </a:lnTo>
                <a:lnTo>
                  <a:pt x="720633" y="43739"/>
                </a:lnTo>
                <a:lnTo>
                  <a:pt x="732789" y="68325"/>
                </a:lnTo>
                <a:lnTo>
                  <a:pt x="770096" y="18923"/>
                </a:lnTo>
                <a:close/>
              </a:path>
              <a:path w="784225" h="396239">
                <a:moveTo>
                  <a:pt x="722502" y="18923"/>
                </a:moveTo>
                <a:lnTo>
                  <a:pt x="711143" y="24545"/>
                </a:lnTo>
                <a:lnTo>
                  <a:pt x="720633" y="43739"/>
                </a:lnTo>
                <a:lnTo>
                  <a:pt x="732027" y="38100"/>
                </a:lnTo>
                <a:lnTo>
                  <a:pt x="722502" y="18923"/>
                </a:lnTo>
                <a:close/>
              </a:path>
              <a:path w="784225" h="396239">
                <a:moveTo>
                  <a:pt x="699007" y="0"/>
                </a:moveTo>
                <a:lnTo>
                  <a:pt x="711143" y="24545"/>
                </a:lnTo>
                <a:lnTo>
                  <a:pt x="722502" y="18923"/>
                </a:lnTo>
                <a:lnTo>
                  <a:pt x="770096" y="18923"/>
                </a:lnTo>
                <a:lnTo>
                  <a:pt x="784098" y="381"/>
                </a:lnTo>
                <a:lnTo>
                  <a:pt x="699007" y="0"/>
                </a:lnTo>
                <a:close/>
              </a:path>
            </a:pathLst>
          </a:custGeom>
          <a:solidFill>
            <a:srgbClr val="9B9C2C"/>
          </a:solidFill>
        </p:spPr>
        <p:txBody>
          <a:bodyPr wrap="square" lIns="0" tIns="0" rIns="0" bIns="0" rtlCol="0"/>
          <a:lstStyle/>
          <a:p>
            <a:endParaRPr/>
          </a:p>
        </p:txBody>
      </p:sp>
      <p:pic>
        <p:nvPicPr>
          <p:cNvPr id="108" name="object 108"/>
          <p:cNvPicPr/>
          <p:nvPr/>
        </p:nvPicPr>
        <p:blipFill>
          <a:blip r:embed="rId31" cstate="email">
            <a:extLst>
              <a:ext uri="{28A0092B-C50C-407E-A947-70E740481C1C}">
                <a14:useLocalDpi xmlns:a14="http://schemas.microsoft.com/office/drawing/2010/main"/>
              </a:ext>
            </a:extLst>
          </a:blip>
          <a:stretch>
            <a:fillRect/>
          </a:stretch>
        </p:blipFill>
        <p:spPr>
          <a:xfrm>
            <a:off x="7655243" y="3755242"/>
            <a:ext cx="190119" cy="212877"/>
          </a:xfrm>
          <a:prstGeom prst="rect">
            <a:avLst/>
          </a:prstGeom>
        </p:spPr>
      </p:pic>
      <p:sp>
        <p:nvSpPr>
          <p:cNvPr id="109" name="object 109"/>
          <p:cNvSpPr/>
          <p:nvPr/>
        </p:nvSpPr>
        <p:spPr>
          <a:xfrm>
            <a:off x="7669086" y="3766292"/>
            <a:ext cx="292483" cy="442515"/>
          </a:xfrm>
          <a:custGeom>
            <a:avLst/>
            <a:gdLst/>
            <a:ahLst/>
            <a:cxnLst/>
            <a:rect l="l" t="t" r="r" b="b"/>
            <a:pathLst>
              <a:path w="609600" h="944245">
                <a:moveTo>
                  <a:pt x="559034" y="885485"/>
                </a:moveTo>
                <a:lnTo>
                  <a:pt x="535939" y="900302"/>
                </a:lnTo>
                <a:lnTo>
                  <a:pt x="609091" y="943863"/>
                </a:lnTo>
                <a:lnTo>
                  <a:pt x="604022" y="896238"/>
                </a:lnTo>
                <a:lnTo>
                  <a:pt x="565911" y="896238"/>
                </a:lnTo>
                <a:lnTo>
                  <a:pt x="559034" y="885485"/>
                </a:lnTo>
                <a:close/>
              </a:path>
              <a:path w="609600" h="944245">
                <a:moveTo>
                  <a:pt x="576972" y="873977"/>
                </a:moveTo>
                <a:lnTo>
                  <a:pt x="559034" y="885485"/>
                </a:lnTo>
                <a:lnTo>
                  <a:pt x="565911" y="896238"/>
                </a:lnTo>
                <a:lnTo>
                  <a:pt x="583818" y="884681"/>
                </a:lnTo>
                <a:lnTo>
                  <a:pt x="576972" y="873977"/>
                </a:lnTo>
                <a:close/>
              </a:path>
              <a:path w="609600" h="944245">
                <a:moveTo>
                  <a:pt x="600075" y="859154"/>
                </a:moveTo>
                <a:lnTo>
                  <a:pt x="576972" y="873977"/>
                </a:lnTo>
                <a:lnTo>
                  <a:pt x="583818" y="884681"/>
                </a:lnTo>
                <a:lnTo>
                  <a:pt x="565911" y="896238"/>
                </a:lnTo>
                <a:lnTo>
                  <a:pt x="604022" y="896238"/>
                </a:lnTo>
                <a:lnTo>
                  <a:pt x="600075" y="859154"/>
                </a:lnTo>
                <a:close/>
              </a:path>
              <a:path w="609600" h="944245">
                <a:moveTo>
                  <a:pt x="18033" y="0"/>
                </a:moveTo>
                <a:lnTo>
                  <a:pt x="0" y="11429"/>
                </a:lnTo>
                <a:lnTo>
                  <a:pt x="559034" y="885485"/>
                </a:lnTo>
                <a:lnTo>
                  <a:pt x="576972" y="873977"/>
                </a:lnTo>
                <a:lnTo>
                  <a:pt x="18033" y="0"/>
                </a:lnTo>
                <a:close/>
              </a:path>
            </a:pathLst>
          </a:custGeom>
          <a:solidFill>
            <a:srgbClr val="D10D0D"/>
          </a:solidFill>
        </p:spPr>
        <p:txBody>
          <a:bodyPr wrap="square" lIns="0" tIns="0" rIns="0" bIns="0" rtlCol="0"/>
          <a:lstStyle/>
          <a:p>
            <a:endParaRPr/>
          </a:p>
        </p:txBody>
      </p:sp>
      <p:pic>
        <p:nvPicPr>
          <p:cNvPr id="111" name="object 111"/>
          <p:cNvPicPr/>
          <p:nvPr/>
        </p:nvPicPr>
        <p:blipFill>
          <a:blip r:embed="rId32" cstate="email">
            <a:extLst>
              <a:ext uri="{28A0092B-C50C-407E-A947-70E740481C1C}">
                <a14:useLocalDpi xmlns:a14="http://schemas.microsoft.com/office/drawing/2010/main"/>
              </a:ext>
            </a:extLst>
          </a:blip>
          <a:stretch>
            <a:fillRect/>
          </a:stretch>
        </p:blipFill>
        <p:spPr>
          <a:xfrm>
            <a:off x="72031" y="51159"/>
            <a:ext cx="1204722" cy="710946"/>
          </a:xfrm>
          <a:prstGeom prst="rect">
            <a:avLst/>
          </a:prstGeom>
        </p:spPr>
      </p:pic>
      <p:sp>
        <p:nvSpPr>
          <p:cNvPr id="117" name="object 34">
            <a:extLst>
              <a:ext uri="{FF2B5EF4-FFF2-40B4-BE49-F238E27FC236}">
                <a16:creationId xmlns:a16="http://schemas.microsoft.com/office/drawing/2014/main" id="{53D379DB-0563-B7BF-7C09-DB9BC0761D1C}"/>
              </a:ext>
            </a:extLst>
          </p:cNvPr>
          <p:cNvSpPr/>
          <p:nvPr/>
        </p:nvSpPr>
        <p:spPr>
          <a:xfrm>
            <a:off x="898333" y="4500568"/>
            <a:ext cx="2812165" cy="1537444"/>
          </a:xfrm>
          <a:custGeom>
            <a:avLst/>
            <a:gdLst/>
            <a:ahLst/>
            <a:cxnLst/>
            <a:rect l="l" t="t" r="r" b="b"/>
            <a:pathLst>
              <a:path w="6251575" h="3667125">
                <a:moveTo>
                  <a:pt x="0" y="3666744"/>
                </a:moveTo>
                <a:lnTo>
                  <a:pt x="6251448" y="3666744"/>
                </a:lnTo>
                <a:lnTo>
                  <a:pt x="6251448" y="0"/>
                </a:lnTo>
                <a:lnTo>
                  <a:pt x="0" y="0"/>
                </a:lnTo>
                <a:lnTo>
                  <a:pt x="0" y="3666744"/>
                </a:lnTo>
                <a:close/>
              </a:path>
            </a:pathLst>
          </a:custGeom>
          <a:ln w="30480">
            <a:solidFill>
              <a:srgbClr val="FFC000"/>
            </a:solidFill>
          </a:ln>
        </p:spPr>
        <p:txBody>
          <a:bodyPr wrap="square" lIns="0" tIns="0" rIns="0" bIns="0" rtlCol="0"/>
          <a:lstStyle/>
          <a:p>
            <a:endParaRPr/>
          </a:p>
        </p:txBody>
      </p:sp>
      <p:sp>
        <p:nvSpPr>
          <p:cNvPr id="12" name="スライド番号プレースホルダー 11">
            <a:extLst>
              <a:ext uri="{FF2B5EF4-FFF2-40B4-BE49-F238E27FC236}">
                <a16:creationId xmlns:a16="http://schemas.microsoft.com/office/drawing/2014/main" id="{BAB60559-0E84-EA33-A780-CADB2F3DFB3E}"/>
              </a:ext>
            </a:extLst>
          </p:cNvPr>
          <p:cNvSpPr>
            <a:spLocks noGrp="1"/>
          </p:cNvSpPr>
          <p:nvPr>
            <p:ph type="sldNum" sz="quarter" idx="12"/>
          </p:nvPr>
        </p:nvSpPr>
        <p:spPr/>
        <p:txBody>
          <a:bodyPr/>
          <a:lstStyle/>
          <a:p>
            <a:fld id="{6F879AC0-A27E-6341-93B8-C10FDC4A61EB}" type="slidenum">
              <a:rPr kumimoji="1" lang="ja-JP" altLang="en-US" smtClean="0"/>
              <a:t>35</a:t>
            </a:fld>
            <a:endParaRPr kumimoji="1" lang="ja-JP" altLang="en-US"/>
          </a:p>
        </p:txBody>
      </p:sp>
      <p:sp>
        <p:nvSpPr>
          <p:cNvPr id="13" name="上カーブ矢印 12">
            <a:extLst>
              <a:ext uri="{FF2B5EF4-FFF2-40B4-BE49-F238E27FC236}">
                <a16:creationId xmlns:a16="http://schemas.microsoft.com/office/drawing/2014/main" id="{3DA2533D-5595-A4DF-0FED-A3E8A69DA63F}"/>
              </a:ext>
            </a:extLst>
          </p:cNvPr>
          <p:cNvSpPr/>
          <p:nvPr/>
        </p:nvSpPr>
        <p:spPr>
          <a:xfrm rot="20139185">
            <a:off x="3570649" y="4469766"/>
            <a:ext cx="508494" cy="207238"/>
          </a:xfrm>
          <a:prstGeom prst="curvedUpArrow">
            <a:avLst/>
          </a:prstGeom>
          <a:solidFill>
            <a:schemeClr val="accent2">
              <a:lumMod val="7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5" name="object 15"/>
          <p:cNvPicPr/>
          <p:nvPr/>
        </p:nvPicPr>
        <p:blipFill>
          <a:blip r:embed="rId33" cstate="email">
            <a:extLst>
              <a:ext uri="{28A0092B-C50C-407E-A947-70E740481C1C}">
                <a14:useLocalDpi xmlns:a14="http://schemas.microsoft.com/office/drawing/2010/main"/>
              </a:ext>
            </a:extLst>
          </a:blip>
          <a:stretch>
            <a:fillRect/>
          </a:stretch>
        </p:blipFill>
        <p:spPr>
          <a:xfrm>
            <a:off x="7792064" y="4217776"/>
            <a:ext cx="735329" cy="381761"/>
          </a:xfrm>
          <a:prstGeom prst="rect">
            <a:avLst/>
          </a:prstGeom>
        </p:spPr>
      </p:pic>
      <p:pic>
        <p:nvPicPr>
          <p:cNvPr id="16" name="object 16"/>
          <p:cNvPicPr/>
          <p:nvPr/>
        </p:nvPicPr>
        <p:blipFill>
          <a:blip r:embed="rId34" cstate="email">
            <a:extLst>
              <a:ext uri="{28A0092B-C50C-407E-A947-70E740481C1C}">
                <a14:useLocalDpi xmlns:a14="http://schemas.microsoft.com/office/drawing/2010/main"/>
              </a:ext>
            </a:extLst>
          </a:blip>
          <a:stretch>
            <a:fillRect/>
          </a:stretch>
        </p:blipFill>
        <p:spPr>
          <a:xfrm>
            <a:off x="7782920" y="4217764"/>
            <a:ext cx="747522" cy="430542"/>
          </a:xfrm>
          <a:prstGeom prst="rect">
            <a:avLst/>
          </a:prstGeom>
        </p:spPr>
      </p:pic>
      <p:pic>
        <p:nvPicPr>
          <p:cNvPr id="17" name="object 17"/>
          <p:cNvPicPr/>
          <p:nvPr/>
        </p:nvPicPr>
        <p:blipFill>
          <a:blip r:embed="rId35" cstate="email">
            <a:extLst>
              <a:ext uri="{28A0092B-C50C-407E-A947-70E740481C1C}">
                <a14:useLocalDpi xmlns:a14="http://schemas.microsoft.com/office/drawing/2010/main"/>
              </a:ext>
            </a:extLst>
          </a:blip>
          <a:stretch>
            <a:fillRect/>
          </a:stretch>
        </p:blipFill>
        <p:spPr>
          <a:xfrm>
            <a:off x="7811875" y="4237588"/>
            <a:ext cx="661416" cy="307848"/>
          </a:xfrm>
          <a:prstGeom prst="rect">
            <a:avLst/>
          </a:prstGeom>
        </p:spPr>
      </p:pic>
      <p:sp>
        <p:nvSpPr>
          <p:cNvPr id="18" name="object 18"/>
          <p:cNvSpPr/>
          <p:nvPr/>
        </p:nvSpPr>
        <p:spPr>
          <a:xfrm>
            <a:off x="7811875" y="4237588"/>
            <a:ext cx="661670" cy="307975"/>
          </a:xfrm>
          <a:custGeom>
            <a:avLst/>
            <a:gdLst/>
            <a:ahLst/>
            <a:cxnLst/>
            <a:rect l="l" t="t" r="r" b="b"/>
            <a:pathLst>
              <a:path w="661670" h="307975">
                <a:moveTo>
                  <a:pt x="0" y="307848"/>
                </a:moveTo>
                <a:lnTo>
                  <a:pt x="661416" y="307848"/>
                </a:lnTo>
                <a:lnTo>
                  <a:pt x="661416" y="0"/>
                </a:lnTo>
                <a:lnTo>
                  <a:pt x="0" y="0"/>
                </a:lnTo>
                <a:lnTo>
                  <a:pt x="0" y="307848"/>
                </a:lnTo>
                <a:close/>
              </a:path>
            </a:pathLst>
          </a:custGeom>
          <a:ln w="15239">
            <a:solidFill>
              <a:srgbClr val="FFC000"/>
            </a:solidFill>
          </a:ln>
        </p:spPr>
        <p:txBody>
          <a:bodyPr wrap="square" lIns="0" tIns="0" rIns="0" bIns="0" rtlCol="0"/>
          <a:lstStyle/>
          <a:p>
            <a:endParaRPr/>
          </a:p>
        </p:txBody>
      </p:sp>
      <p:sp>
        <p:nvSpPr>
          <p:cNvPr id="19" name="object 19"/>
          <p:cNvSpPr txBox="1"/>
          <p:nvPr/>
        </p:nvSpPr>
        <p:spPr>
          <a:xfrm>
            <a:off x="7890615" y="4269085"/>
            <a:ext cx="499745" cy="226985"/>
          </a:xfrm>
          <a:prstGeom prst="rect">
            <a:avLst/>
          </a:prstGeom>
        </p:spPr>
        <p:txBody>
          <a:bodyPr vert="horz" wrap="square" lIns="0" tIns="11430" rIns="0" bIns="0" rtlCol="0">
            <a:spAutoFit/>
          </a:bodyPr>
          <a:lstStyle/>
          <a:p>
            <a:pPr marL="12700">
              <a:spcBef>
                <a:spcPts val="90"/>
              </a:spcBef>
            </a:pPr>
            <a:r>
              <a:rPr sz="1400" spc="-20" dirty="0">
                <a:solidFill>
                  <a:srgbClr val="FFFFFF"/>
                </a:solidFill>
                <a:latin typeface="Arial"/>
                <a:cs typeface="Arial"/>
              </a:rPr>
              <a:t>TPOT</a:t>
            </a:r>
            <a:endParaRPr sz="1400">
              <a:latin typeface="Arial"/>
              <a:cs typeface="Arial"/>
            </a:endParaRPr>
          </a:p>
        </p:txBody>
      </p:sp>
    </p:spTree>
    <p:extLst>
      <p:ext uri="{BB962C8B-B14F-4D97-AF65-F5344CB8AC3E}">
        <p14:creationId xmlns:p14="http://schemas.microsoft.com/office/powerpoint/2010/main" val="24404852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9978842" y="475607"/>
            <a:ext cx="1721995" cy="3166872"/>
          </a:xfrm>
          <a:prstGeom prst="rect">
            <a:avLst/>
          </a:prstGeom>
        </p:spPr>
      </p:pic>
      <p:sp>
        <p:nvSpPr>
          <p:cNvPr id="3" name="object 3"/>
          <p:cNvSpPr txBox="1"/>
          <p:nvPr/>
        </p:nvSpPr>
        <p:spPr>
          <a:xfrm>
            <a:off x="10170296" y="369887"/>
            <a:ext cx="1544955" cy="227626"/>
          </a:xfrm>
          <a:prstGeom prst="rect">
            <a:avLst/>
          </a:prstGeom>
        </p:spPr>
        <p:txBody>
          <a:bodyPr vert="horz" wrap="square" lIns="0" tIns="12065" rIns="0" bIns="0" rtlCol="0">
            <a:spAutoFit/>
          </a:bodyPr>
          <a:lstStyle/>
          <a:p>
            <a:pPr marL="12700">
              <a:spcBef>
                <a:spcPts val="95"/>
              </a:spcBef>
            </a:pPr>
            <a:r>
              <a:rPr sz="1400" dirty="0">
                <a:solidFill>
                  <a:srgbClr val="006FC0"/>
                </a:solidFill>
                <a:latin typeface="Arial"/>
                <a:cs typeface="Arial"/>
              </a:rPr>
              <a:t>Calorimeter</a:t>
            </a:r>
            <a:r>
              <a:rPr sz="1400" spc="-95" dirty="0">
                <a:solidFill>
                  <a:srgbClr val="006FC0"/>
                </a:solidFill>
                <a:latin typeface="Arial"/>
                <a:cs typeface="Arial"/>
              </a:rPr>
              <a:t> </a:t>
            </a:r>
            <a:r>
              <a:rPr sz="1400" spc="-10" dirty="0">
                <a:solidFill>
                  <a:srgbClr val="006FC0"/>
                </a:solidFill>
                <a:latin typeface="Arial"/>
                <a:cs typeface="Arial"/>
              </a:rPr>
              <a:t>system</a:t>
            </a:r>
            <a:endParaRPr sz="1400" dirty="0">
              <a:latin typeface="Arial"/>
              <a:cs typeface="Arial"/>
            </a:endParaRPr>
          </a:p>
        </p:txBody>
      </p:sp>
      <p:sp>
        <p:nvSpPr>
          <p:cNvPr id="4" name="object 4"/>
          <p:cNvSpPr txBox="1"/>
          <p:nvPr/>
        </p:nvSpPr>
        <p:spPr>
          <a:xfrm>
            <a:off x="10844420" y="1419232"/>
            <a:ext cx="516255" cy="226985"/>
          </a:xfrm>
          <a:prstGeom prst="rect">
            <a:avLst/>
          </a:prstGeom>
        </p:spPr>
        <p:txBody>
          <a:bodyPr vert="horz" wrap="square" lIns="0" tIns="11430" rIns="0" bIns="0" rtlCol="0">
            <a:spAutoFit/>
          </a:bodyPr>
          <a:lstStyle/>
          <a:p>
            <a:pPr marL="12700">
              <a:spcBef>
                <a:spcPts val="90"/>
              </a:spcBef>
            </a:pPr>
            <a:r>
              <a:rPr sz="1400" spc="-10" dirty="0">
                <a:latin typeface="Arial"/>
                <a:cs typeface="Arial"/>
              </a:rPr>
              <a:t>oHCal</a:t>
            </a:r>
            <a:endParaRPr sz="1400">
              <a:latin typeface="Arial"/>
              <a:cs typeface="Arial"/>
            </a:endParaRPr>
          </a:p>
        </p:txBody>
      </p:sp>
      <p:sp>
        <p:nvSpPr>
          <p:cNvPr id="5" name="object 5"/>
          <p:cNvSpPr txBox="1"/>
          <p:nvPr/>
        </p:nvSpPr>
        <p:spPr>
          <a:xfrm>
            <a:off x="10970658" y="2994793"/>
            <a:ext cx="400685" cy="197490"/>
          </a:xfrm>
          <a:prstGeom prst="rect">
            <a:avLst/>
          </a:prstGeom>
        </p:spPr>
        <p:txBody>
          <a:bodyPr vert="horz" wrap="square" lIns="0" tIns="12700" rIns="0" bIns="0" rtlCol="0">
            <a:spAutoFit/>
          </a:bodyPr>
          <a:lstStyle/>
          <a:p>
            <a:pPr marL="12700">
              <a:spcBef>
                <a:spcPts val="100"/>
              </a:spcBef>
            </a:pPr>
            <a:r>
              <a:rPr sz="1200" spc="-20" dirty="0">
                <a:latin typeface="Arial"/>
                <a:cs typeface="Arial"/>
              </a:rPr>
              <a:t>iHCal</a:t>
            </a:r>
            <a:endParaRPr sz="1200">
              <a:latin typeface="Arial"/>
              <a:cs typeface="Arial"/>
            </a:endParaRPr>
          </a:p>
        </p:txBody>
      </p:sp>
      <p:grpSp>
        <p:nvGrpSpPr>
          <p:cNvPr id="6" name="object 6"/>
          <p:cNvGrpSpPr/>
          <p:nvPr/>
        </p:nvGrpSpPr>
        <p:grpSpPr>
          <a:xfrm>
            <a:off x="9606725" y="1553183"/>
            <a:ext cx="2222500" cy="4620895"/>
            <a:chOff x="8705088" y="2206751"/>
            <a:chExt cx="2222500" cy="4620895"/>
          </a:xfrm>
        </p:grpSpPr>
        <p:pic>
          <p:nvPicPr>
            <p:cNvPr id="7" name="object 7"/>
            <p:cNvPicPr/>
            <p:nvPr/>
          </p:nvPicPr>
          <p:blipFill>
            <a:blip r:embed="rId3" cstate="print"/>
            <a:stretch>
              <a:fillRect/>
            </a:stretch>
          </p:blipFill>
          <p:spPr>
            <a:xfrm>
              <a:off x="8705088" y="2206751"/>
              <a:ext cx="905255" cy="399288"/>
            </a:xfrm>
            <a:prstGeom prst="rect">
              <a:avLst/>
            </a:prstGeom>
          </p:spPr>
        </p:pic>
        <p:pic>
          <p:nvPicPr>
            <p:cNvPr id="8" name="object 8"/>
            <p:cNvPicPr/>
            <p:nvPr/>
          </p:nvPicPr>
          <p:blipFill>
            <a:blip r:embed="rId3" cstate="print"/>
            <a:stretch>
              <a:fillRect/>
            </a:stretch>
          </p:blipFill>
          <p:spPr>
            <a:xfrm>
              <a:off x="8875776" y="3346703"/>
              <a:ext cx="905255" cy="399288"/>
            </a:xfrm>
            <a:prstGeom prst="rect">
              <a:avLst/>
            </a:prstGeom>
          </p:spPr>
        </p:pic>
        <p:pic>
          <p:nvPicPr>
            <p:cNvPr id="9" name="object 9"/>
            <p:cNvPicPr/>
            <p:nvPr/>
          </p:nvPicPr>
          <p:blipFill>
            <a:blip r:embed="rId4" cstate="email">
              <a:extLst>
                <a:ext uri="{28A0092B-C50C-407E-A947-70E740481C1C}">
                  <a14:useLocalDpi xmlns:a14="http://schemas.microsoft.com/office/drawing/2010/main"/>
                </a:ext>
              </a:extLst>
            </a:blip>
            <a:stretch>
              <a:fillRect/>
            </a:stretch>
          </p:blipFill>
          <p:spPr>
            <a:xfrm>
              <a:off x="9473184" y="4236718"/>
              <a:ext cx="1453896" cy="2590798"/>
            </a:xfrm>
            <a:prstGeom prst="rect">
              <a:avLst/>
            </a:prstGeom>
          </p:spPr>
        </p:pic>
      </p:grpSp>
      <p:sp>
        <p:nvSpPr>
          <p:cNvPr id="10" name="object 10"/>
          <p:cNvSpPr txBox="1">
            <a:spLocks noGrp="1"/>
          </p:cNvSpPr>
          <p:nvPr>
            <p:ph type="title"/>
          </p:nvPr>
        </p:nvSpPr>
        <p:spPr>
          <a:xfrm>
            <a:off x="1390015" y="165705"/>
            <a:ext cx="10159365" cy="690574"/>
          </a:xfrm>
          <a:prstGeom prst="rect">
            <a:avLst/>
          </a:prstGeom>
        </p:spPr>
        <p:txBody>
          <a:bodyPr vert="horz" wrap="square" lIns="0" tIns="13335" rIns="0" bIns="0" rtlCol="0" anchor="ctr">
            <a:spAutoFit/>
          </a:bodyPr>
          <a:lstStyle/>
          <a:p>
            <a:pPr marL="673735">
              <a:lnSpc>
                <a:spcPct val="100000"/>
              </a:lnSpc>
              <a:spcBef>
                <a:spcPts val="105"/>
              </a:spcBef>
            </a:pPr>
            <a:r>
              <a:rPr lang="en-US" dirty="0" err="1">
                <a:latin typeface="Arial"/>
                <a:cs typeface="Arial"/>
              </a:rPr>
              <a:t>sPHENIX</a:t>
            </a:r>
            <a:r>
              <a:rPr lang="en-US" sz="2800" dirty="0">
                <a:latin typeface="Arial"/>
                <a:cs typeface="Arial"/>
              </a:rPr>
              <a:t> </a:t>
            </a:r>
            <a:r>
              <a:rPr lang="en-US" dirty="0">
                <a:latin typeface="Arial"/>
                <a:cs typeface="Arial"/>
              </a:rPr>
              <a:t>Detector</a:t>
            </a:r>
            <a:endParaRPr dirty="0">
              <a:latin typeface="Arial"/>
              <a:cs typeface="Arial"/>
            </a:endParaRPr>
          </a:p>
        </p:txBody>
      </p:sp>
      <p:sp>
        <p:nvSpPr>
          <p:cNvPr id="11" name="object 11"/>
          <p:cNvSpPr txBox="1"/>
          <p:nvPr/>
        </p:nvSpPr>
        <p:spPr>
          <a:xfrm>
            <a:off x="9864611" y="5043050"/>
            <a:ext cx="805180" cy="514984"/>
          </a:xfrm>
          <a:prstGeom prst="rect">
            <a:avLst/>
          </a:prstGeom>
        </p:spPr>
        <p:txBody>
          <a:bodyPr vert="horz" wrap="square" lIns="0" tIns="13970" rIns="0" bIns="0" rtlCol="0">
            <a:spAutoFit/>
          </a:bodyPr>
          <a:lstStyle/>
          <a:p>
            <a:pPr marL="12700">
              <a:spcBef>
                <a:spcPts val="110"/>
              </a:spcBef>
            </a:pPr>
            <a:r>
              <a:rPr sz="1600" spc="-10" dirty="0">
                <a:solidFill>
                  <a:srgbClr val="D25604"/>
                </a:solidFill>
                <a:latin typeface="Arial"/>
                <a:cs typeface="Arial"/>
              </a:rPr>
              <a:t>Tracking</a:t>
            </a:r>
            <a:endParaRPr sz="1600" dirty="0">
              <a:latin typeface="Arial"/>
              <a:cs typeface="Arial"/>
            </a:endParaRPr>
          </a:p>
          <a:p>
            <a:pPr marL="76200"/>
            <a:r>
              <a:rPr sz="1600" spc="-10" dirty="0">
                <a:solidFill>
                  <a:srgbClr val="D25604"/>
                </a:solidFill>
                <a:latin typeface="Arial"/>
                <a:cs typeface="Arial"/>
              </a:rPr>
              <a:t>system</a:t>
            </a:r>
            <a:endParaRPr sz="1600" dirty="0">
              <a:latin typeface="Arial"/>
              <a:cs typeface="Arial"/>
            </a:endParaRPr>
          </a:p>
        </p:txBody>
      </p:sp>
      <p:sp>
        <p:nvSpPr>
          <p:cNvPr id="27" name="object 27"/>
          <p:cNvSpPr txBox="1"/>
          <p:nvPr/>
        </p:nvSpPr>
        <p:spPr>
          <a:xfrm>
            <a:off x="6595810" y="4098378"/>
            <a:ext cx="492125" cy="198120"/>
          </a:xfrm>
          <a:prstGeom prst="rect">
            <a:avLst/>
          </a:prstGeom>
        </p:spPr>
        <p:txBody>
          <a:bodyPr vert="horz" wrap="square" lIns="0" tIns="0" rIns="0" bIns="0" rtlCol="0">
            <a:spAutoFit/>
          </a:bodyPr>
          <a:lstStyle/>
          <a:p>
            <a:pPr>
              <a:lnSpc>
                <a:spcPts val="1540"/>
              </a:lnSpc>
            </a:pPr>
            <a:r>
              <a:rPr sz="1400" spc="-20" dirty="0">
                <a:solidFill>
                  <a:srgbClr val="FFFFFF"/>
                </a:solidFill>
                <a:latin typeface="Arial"/>
                <a:cs typeface="Arial"/>
              </a:rPr>
              <a:t>oHCal</a:t>
            </a:r>
            <a:endParaRPr sz="1400">
              <a:latin typeface="Arial"/>
              <a:cs typeface="Arial"/>
            </a:endParaRPr>
          </a:p>
        </p:txBody>
      </p:sp>
      <p:pic>
        <p:nvPicPr>
          <p:cNvPr id="29" name="object 29"/>
          <p:cNvPicPr/>
          <p:nvPr/>
        </p:nvPicPr>
        <p:blipFill>
          <a:blip r:embed="rId5" cstate="email">
            <a:extLst>
              <a:ext uri="{28A0092B-C50C-407E-A947-70E740481C1C}">
                <a14:useLocalDpi xmlns:a14="http://schemas.microsoft.com/office/drawing/2010/main"/>
              </a:ext>
            </a:extLst>
          </a:blip>
          <a:stretch>
            <a:fillRect/>
          </a:stretch>
        </p:blipFill>
        <p:spPr>
          <a:xfrm>
            <a:off x="76962" y="3895643"/>
            <a:ext cx="4844795" cy="2919969"/>
          </a:xfrm>
          <a:prstGeom prst="rect">
            <a:avLst/>
          </a:prstGeom>
        </p:spPr>
      </p:pic>
      <p:pic>
        <p:nvPicPr>
          <p:cNvPr id="32" name="object 32"/>
          <p:cNvPicPr/>
          <p:nvPr/>
        </p:nvPicPr>
        <p:blipFill>
          <a:blip r:embed="rId6" cstate="email">
            <a:extLst>
              <a:ext uri="{28A0092B-C50C-407E-A947-70E740481C1C}">
                <a14:useLocalDpi xmlns:a14="http://schemas.microsoft.com/office/drawing/2010/main"/>
              </a:ext>
            </a:extLst>
          </a:blip>
          <a:stretch>
            <a:fillRect/>
          </a:stretch>
        </p:blipFill>
        <p:spPr>
          <a:xfrm>
            <a:off x="3713547" y="807511"/>
            <a:ext cx="6340602" cy="3755898"/>
          </a:xfrm>
          <a:prstGeom prst="rect">
            <a:avLst/>
          </a:prstGeom>
        </p:spPr>
      </p:pic>
      <p:pic>
        <p:nvPicPr>
          <p:cNvPr id="33" name="object 33"/>
          <p:cNvPicPr/>
          <p:nvPr/>
        </p:nvPicPr>
        <p:blipFill>
          <a:blip r:embed="rId7" cstate="email">
            <a:extLst>
              <a:ext uri="{28A0092B-C50C-407E-A947-70E740481C1C}">
                <a14:useLocalDpi xmlns:a14="http://schemas.microsoft.com/office/drawing/2010/main"/>
              </a:ext>
            </a:extLst>
          </a:blip>
          <a:stretch>
            <a:fillRect/>
          </a:stretch>
        </p:blipFill>
        <p:spPr>
          <a:xfrm>
            <a:off x="3677602" y="792586"/>
            <a:ext cx="6220968" cy="3636264"/>
          </a:xfrm>
          <a:prstGeom prst="rect">
            <a:avLst/>
          </a:prstGeom>
        </p:spPr>
      </p:pic>
      <p:sp>
        <p:nvSpPr>
          <p:cNvPr id="34" name="object 34"/>
          <p:cNvSpPr/>
          <p:nvPr/>
        </p:nvSpPr>
        <p:spPr>
          <a:xfrm>
            <a:off x="3741610" y="819988"/>
            <a:ext cx="6251575" cy="3667125"/>
          </a:xfrm>
          <a:custGeom>
            <a:avLst/>
            <a:gdLst/>
            <a:ahLst/>
            <a:cxnLst/>
            <a:rect l="l" t="t" r="r" b="b"/>
            <a:pathLst>
              <a:path w="6251575" h="3667125">
                <a:moveTo>
                  <a:pt x="0" y="3666744"/>
                </a:moveTo>
                <a:lnTo>
                  <a:pt x="6251448" y="3666744"/>
                </a:lnTo>
                <a:lnTo>
                  <a:pt x="6251448" y="0"/>
                </a:lnTo>
                <a:lnTo>
                  <a:pt x="0" y="0"/>
                </a:lnTo>
                <a:lnTo>
                  <a:pt x="0" y="3666744"/>
                </a:lnTo>
                <a:close/>
              </a:path>
            </a:pathLst>
          </a:custGeom>
          <a:ln w="30480">
            <a:solidFill>
              <a:srgbClr val="FFC000"/>
            </a:solidFill>
          </a:ln>
        </p:spPr>
        <p:txBody>
          <a:bodyPr wrap="square" lIns="0" tIns="0" rIns="0" bIns="0" rtlCol="0"/>
          <a:lstStyle/>
          <a:p>
            <a:endParaRPr/>
          </a:p>
        </p:txBody>
      </p:sp>
      <p:pic>
        <p:nvPicPr>
          <p:cNvPr id="35" name="object 35"/>
          <p:cNvPicPr/>
          <p:nvPr/>
        </p:nvPicPr>
        <p:blipFill>
          <a:blip r:embed="rId8" cstate="email">
            <a:extLst>
              <a:ext uri="{28A0092B-C50C-407E-A947-70E740481C1C}">
                <a14:useLocalDpi xmlns:a14="http://schemas.microsoft.com/office/drawing/2010/main"/>
              </a:ext>
            </a:extLst>
          </a:blip>
          <a:stretch>
            <a:fillRect/>
          </a:stretch>
        </p:blipFill>
        <p:spPr>
          <a:xfrm>
            <a:off x="4296347" y="3483971"/>
            <a:ext cx="1027938" cy="381762"/>
          </a:xfrm>
          <a:prstGeom prst="rect">
            <a:avLst/>
          </a:prstGeom>
        </p:spPr>
      </p:pic>
      <p:pic>
        <p:nvPicPr>
          <p:cNvPr id="36" name="object 36"/>
          <p:cNvPicPr/>
          <p:nvPr/>
        </p:nvPicPr>
        <p:blipFill>
          <a:blip r:embed="rId9" cstate="email">
            <a:extLst>
              <a:ext uri="{28A0092B-C50C-407E-A947-70E740481C1C}">
                <a14:useLocalDpi xmlns:a14="http://schemas.microsoft.com/office/drawing/2010/main"/>
              </a:ext>
            </a:extLst>
          </a:blip>
          <a:stretch>
            <a:fillRect/>
          </a:stretch>
        </p:blipFill>
        <p:spPr>
          <a:xfrm>
            <a:off x="4287202" y="3480935"/>
            <a:ext cx="1027938" cy="433565"/>
          </a:xfrm>
          <a:prstGeom prst="rect">
            <a:avLst/>
          </a:prstGeom>
        </p:spPr>
      </p:pic>
      <p:sp>
        <p:nvSpPr>
          <p:cNvPr id="37" name="object 37"/>
          <p:cNvSpPr/>
          <p:nvPr/>
        </p:nvSpPr>
        <p:spPr>
          <a:xfrm>
            <a:off x="4316158" y="3503783"/>
            <a:ext cx="954405" cy="307975"/>
          </a:xfrm>
          <a:custGeom>
            <a:avLst/>
            <a:gdLst/>
            <a:ahLst/>
            <a:cxnLst/>
            <a:rect l="l" t="t" r="r" b="b"/>
            <a:pathLst>
              <a:path w="954404" h="307975">
                <a:moveTo>
                  <a:pt x="954024" y="0"/>
                </a:moveTo>
                <a:lnTo>
                  <a:pt x="0" y="0"/>
                </a:lnTo>
                <a:lnTo>
                  <a:pt x="0" y="307848"/>
                </a:lnTo>
                <a:lnTo>
                  <a:pt x="954024" y="307848"/>
                </a:lnTo>
                <a:lnTo>
                  <a:pt x="954024" y="0"/>
                </a:lnTo>
                <a:close/>
              </a:path>
            </a:pathLst>
          </a:custGeom>
          <a:solidFill>
            <a:srgbClr val="6F3922"/>
          </a:solidFill>
        </p:spPr>
        <p:txBody>
          <a:bodyPr wrap="square" lIns="0" tIns="0" rIns="0" bIns="0" rtlCol="0"/>
          <a:lstStyle/>
          <a:p>
            <a:endParaRPr/>
          </a:p>
        </p:txBody>
      </p:sp>
      <p:sp>
        <p:nvSpPr>
          <p:cNvPr id="38" name="object 38"/>
          <p:cNvSpPr/>
          <p:nvPr/>
        </p:nvSpPr>
        <p:spPr>
          <a:xfrm>
            <a:off x="4316158" y="3503783"/>
            <a:ext cx="954405" cy="307975"/>
          </a:xfrm>
          <a:custGeom>
            <a:avLst/>
            <a:gdLst/>
            <a:ahLst/>
            <a:cxnLst/>
            <a:rect l="l" t="t" r="r" b="b"/>
            <a:pathLst>
              <a:path w="954404" h="307975">
                <a:moveTo>
                  <a:pt x="0" y="307848"/>
                </a:moveTo>
                <a:lnTo>
                  <a:pt x="954024" y="307848"/>
                </a:lnTo>
                <a:lnTo>
                  <a:pt x="954024" y="0"/>
                </a:lnTo>
                <a:lnTo>
                  <a:pt x="0" y="0"/>
                </a:lnTo>
                <a:lnTo>
                  <a:pt x="0" y="307848"/>
                </a:lnTo>
                <a:close/>
              </a:path>
            </a:pathLst>
          </a:custGeom>
          <a:ln w="15240">
            <a:solidFill>
              <a:srgbClr val="FFC000"/>
            </a:solidFill>
          </a:ln>
        </p:spPr>
        <p:txBody>
          <a:bodyPr wrap="square" lIns="0" tIns="0" rIns="0" bIns="0" rtlCol="0"/>
          <a:lstStyle/>
          <a:p>
            <a:endParaRPr/>
          </a:p>
        </p:txBody>
      </p:sp>
      <p:sp>
        <p:nvSpPr>
          <p:cNvPr id="39" name="object 39"/>
          <p:cNvSpPr txBox="1"/>
          <p:nvPr/>
        </p:nvSpPr>
        <p:spPr>
          <a:xfrm>
            <a:off x="4395154" y="3533754"/>
            <a:ext cx="779145" cy="226985"/>
          </a:xfrm>
          <a:prstGeom prst="rect">
            <a:avLst/>
          </a:prstGeom>
        </p:spPr>
        <p:txBody>
          <a:bodyPr vert="horz" wrap="square" lIns="0" tIns="11430" rIns="0" bIns="0" rtlCol="0">
            <a:spAutoFit/>
          </a:bodyPr>
          <a:lstStyle/>
          <a:p>
            <a:pPr marL="12700">
              <a:spcBef>
                <a:spcPts val="90"/>
              </a:spcBef>
            </a:pPr>
            <a:r>
              <a:rPr sz="1400" spc="-10" dirty="0">
                <a:solidFill>
                  <a:srgbClr val="FFFFFF"/>
                </a:solidFill>
                <a:latin typeface="Arial"/>
                <a:cs typeface="Arial"/>
              </a:rPr>
              <a:t>MAGNET</a:t>
            </a:r>
            <a:endParaRPr sz="1400">
              <a:latin typeface="Arial"/>
              <a:cs typeface="Arial"/>
            </a:endParaRPr>
          </a:p>
        </p:txBody>
      </p:sp>
      <p:grpSp>
        <p:nvGrpSpPr>
          <p:cNvPr id="41" name="object 41"/>
          <p:cNvGrpSpPr/>
          <p:nvPr/>
        </p:nvGrpSpPr>
        <p:grpSpPr>
          <a:xfrm>
            <a:off x="3732466" y="2529959"/>
            <a:ext cx="765810" cy="433705"/>
            <a:chOff x="2977895" y="2901708"/>
            <a:chExt cx="765810" cy="433705"/>
          </a:xfrm>
        </p:grpSpPr>
        <p:pic>
          <p:nvPicPr>
            <p:cNvPr id="42" name="object 42"/>
            <p:cNvPicPr/>
            <p:nvPr/>
          </p:nvPicPr>
          <p:blipFill>
            <a:blip r:embed="rId10" cstate="email">
              <a:extLst>
                <a:ext uri="{28A0092B-C50C-407E-A947-70E740481C1C}">
                  <a14:useLocalDpi xmlns:a14="http://schemas.microsoft.com/office/drawing/2010/main"/>
                </a:ext>
              </a:extLst>
            </a:blip>
            <a:stretch>
              <a:fillRect/>
            </a:stretch>
          </p:blipFill>
          <p:spPr>
            <a:xfrm>
              <a:off x="2987039" y="2904744"/>
              <a:ext cx="756665" cy="381762"/>
            </a:xfrm>
            <a:prstGeom prst="rect">
              <a:avLst/>
            </a:prstGeom>
          </p:spPr>
        </p:pic>
        <p:pic>
          <p:nvPicPr>
            <p:cNvPr id="43" name="object 43"/>
            <p:cNvPicPr/>
            <p:nvPr/>
          </p:nvPicPr>
          <p:blipFill>
            <a:blip r:embed="rId11" cstate="email">
              <a:extLst>
                <a:ext uri="{28A0092B-C50C-407E-A947-70E740481C1C}">
                  <a14:useLocalDpi xmlns:a14="http://schemas.microsoft.com/office/drawing/2010/main"/>
                </a:ext>
              </a:extLst>
            </a:blip>
            <a:stretch>
              <a:fillRect/>
            </a:stretch>
          </p:blipFill>
          <p:spPr>
            <a:xfrm>
              <a:off x="2977895" y="2901708"/>
              <a:ext cx="756666" cy="433565"/>
            </a:xfrm>
            <a:prstGeom prst="rect">
              <a:avLst/>
            </a:prstGeom>
          </p:spPr>
        </p:pic>
        <p:sp>
          <p:nvSpPr>
            <p:cNvPr id="44" name="object 44"/>
            <p:cNvSpPr/>
            <p:nvPr/>
          </p:nvSpPr>
          <p:spPr>
            <a:xfrm>
              <a:off x="3006851" y="2924556"/>
              <a:ext cx="683260" cy="307975"/>
            </a:xfrm>
            <a:custGeom>
              <a:avLst/>
              <a:gdLst/>
              <a:ahLst/>
              <a:cxnLst/>
              <a:rect l="l" t="t" r="r" b="b"/>
              <a:pathLst>
                <a:path w="683260" h="307975">
                  <a:moveTo>
                    <a:pt x="682751" y="0"/>
                  </a:moveTo>
                  <a:lnTo>
                    <a:pt x="0" y="0"/>
                  </a:lnTo>
                  <a:lnTo>
                    <a:pt x="0" y="307848"/>
                  </a:lnTo>
                  <a:lnTo>
                    <a:pt x="682751" y="307848"/>
                  </a:lnTo>
                  <a:lnTo>
                    <a:pt x="682751" y="0"/>
                  </a:lnTo>
                  <a:close/>
                </a:path>
              </a:pathLst>
            </a:custGeom>
            <a:solidFill>
              <a:srgbClr val="139213"/>
            </a:solidFill>
          </p:spPr>
          <p:txBody>
            <a:bodyPr wrap="square" lIns="0" tIns="0" rIns="0" bIns="0" rtlCol="0"/>
            <a:lstStyle/>
            <a:p>
              <a:endParaRPr/>
            </a:p>
          </p:txBody>
        </p:sp>
        <p:sp>
          <p:nvSpPr>
            <p:cNvPr id="45" name="object 45"/>
            <p:cNvSpPr/>
            <p:nvPr/>
          </p:nvSpPr>
          <p:spPr>
            <a:xfrm>
              <a:off x="3006851" y="2924556"/>
              <a:ext cx="683260" cy="307975"/>
            </a:xfrm>
            <a:custGeom>
              <a:avLst/>
              <a:gdLst/>
              <a:ahLst/>
              <a:cxnLst/>
              <a:rect l="l" t="t" r="r" b="b"/>
              <a:pathLst>
                <a:path w="683260" h="307975">
                  <a:moveTo>
                    <a:pt x="0" y="307848"/>
                  </a:moveTo>
                  <a:lnTo>
                    <a:pt x="682751" y="307848"/>
                  </a:lnTo>
                  <a:lnTo>
                    <a:pt x="682751" y="0"/>
                  </a:lnTo>
                  <a:lnTo>
                    <a:pt x="0" y="0"/>
                  </a:lnTo>
                  <a:lnTo>
                    <a:pt x="0" y="307848"/>
                  </a:lnTo>
                  <a:close/>
                </a:path>
              </a:pathLst>
            </a:custGeom>
            <a:ln w="15240">
              <a:solidFill>
                <a:srgbClr val="FFC000"/>
              </a:solidFill>
            </a:ln>
          </p:spPr>
          <p:txBody>
            <a:bodyPr wrap="square" lIns="0" tIns="0" rIns="0" bIns="0" rtlCol="0"/>
            <a:lstStyle/>
            <a:p>
              <a:endParaRPr/>
            </a:p>
          </p:txBody>
        </p:sp>
      </p:grpSp>
      <p:sp>
        <p:nvSpPr>
          <p:cNvPr id="46" name="object 46"/>
          <p:cNvSpPr txBox="1"/>
          <p:nvPr/>
        </p:nvSpPr>
        <p:spPr>
          <a:xfrm>
            <a:off x="3840797" y="2581838"/>
            <a:ext cx="515620" cy="227626"/>
          </a:xfrm>
          <a:prstGeom prst="rect">
            <a:avLst/>
          </a:prstGeom>
        </p:spPr>
        <p:txBody>
          <a:bodyPr vert="horz" wrap="square" lIns="0" tIns="12065" rIns="0" bIns="0" rtlCol="0">
            <a:spAutoFit/>
          </a:bodyPr>
          <a:lstStyle/>
          <a:p>
            <a:pPr marL="12700">
              <a:spcBef>
                <a:spcPts val="95"/>
              </a:spcBef>
            </a:pPr>
            <a:r>
              <a:rPr sz="1400" spc="-20" dirty="0">
                <a:solidFill>
                  <a:srgbClr val="FFFFFF"/>
                </a:solidFill>
                <a:latin typeface="Arial"/>
                <a:cs typeface="Arial"/>
              </a:rPr>
              <a:t>MVTX</a:t>
            </a:r>
            <a:endParaRPr sz="1400">
              <a:latin typeface="Arial"/>
              <a:cs typeface="Arial"/>
            </a:endParaRPr>
          </a:p>
        </p:txBody>
      </p:sp>
      <p:grpSp>
        <p:nvGrpSpPr>
          <p:cNvPr id="47" name="object 47"/>
          <p:cNvGrpSpPr/>
          <p:nvPr/>
        </p:nvGrpSpPr>
        <p:grpSpPr>
          <a:xfrm>
            <a:off x="7932612" y="3642479"/>
            <a:ext cx="668655" cy="433705"/>
            <a:chOff x="7178040" y="4014228"/>
            <a:chExt cx="668655" cy="433705"/>
          </a:xfrm>
        </p:grpSpPr>
        <p:pic>
          <p:nvPicPr>
            <p:cNvPr id="48" name="object 48"/>
            <p:cNvPicPr/>
            <p:nvPr/>
          </p:nvPicPr>
          <p:blipFill>
            <a:blip r:embed="rId12" cstate="email">
              <a:extLst>
                <a:ext uri="{28A0092B-C50C-407E-A947-70E740481C1C}">
                  <a14:useLocalDpi xmlns:a14="http://schemas.microsoft.com/office/drawing/2010/main"/>
                </a:ext>
              </a:extLst>
            </a:blip>
            <a:stretch>
              <a:fillRect/>
            </a:stretch>
          </p:blipFill>
          <p:spPr>
            <a:xfrm>
              <a:off x="7190232" y="4017263"/>
              <a:ext cx="656081" cy="381762"/>
            </a:xfrm>
            <a:prstGeom prst="rect">
              <a:avLst/>
            </a:prstGeom>
          </p:spPr>
        </p:pic>
        <p:pic>
          <p:nvPicPr>
            <p:cNvPr id="49" name="object 49"/>
            <p:cNvPicPr/>
            <p:nvPr/>
          </p:nvPicPr>
          <p:blipFill>
            <a:blip r:embed="rId13" cstate="email">
              <a:extLst>
                <a:ext uri="{28A0092B-C50C-407E-A947-70E740481C1C}">
                  <a14:useLocalDpi xmlns:a14="http://schemas.microsoft.com/office/drawing/2010/main"/>
                </a:ext>
              </a:extLst>
            </a:blip>
            <a:stretch>
              <a:fillRect/>
            </a:stretch>
          </p:blipFill>
          <p:spPr>
            <a:xfrm>
              <a:off x="7178040" y="4014228"/>
              <a:ext cx="665226" cy="433565"/>
            </a:xfrm>
            <a:prstGeom prst="rect">
              <a:avLst/>
            </a:prstGeom>
          </p:spPr>
        </p:pic>
        <p:sp>
          <p:nvSpPr>
            <p:cNvPr id="50" name="object 50"/>
            <p:cNvSpPr/>
            <p:nvPr/>
          </p:nvSpPr>
          <p:spPr>
            <a:xfrm>
              <a:off x="7210044" y="4037075"/>
              <a:ext cx="582295" cy="307975"/>
            </a:xfrm>
            <a:custGeom>
              <a:avLst/>
              <a:gdLst/>
              <a:ahLst/>
              <a:cxnLst/>
              <a:rect l="l" t="t" r="r" b="b"/>
              <a:pathLst>
                <a:path w="582295" h="307975">
                  <a:moveTo>
                    <a:pt x="582168" y="0"/>
                  </a:moveTo>
                  <a:lnTo>
                    <a:pt x="0" y="0"/>
                  </a:lnTo>
                  <a:lnTo>
                    <a:pt x="0" y="307848"/>
                  </a:lnTo>
                  <a:lnTo>
                    <a:pt x="582168" y="307848"/>
                  </a:lnTo>
                  <a:lnTo>
                    <a:pt x="582168" y="0"/>
                  </a:lnTo>
                  <a:close/>
                </a:path>
              </a:pathLst>
            </a:custGeom>
            <a:solidFill>
              <a:srgbClr val="D0CA41"/>
            </a:solidFill>
          </p:spPr>
          <p:txBody>
            <a:bodyPr wrap="square" lIns="0" tIns="0" rIns="0" bIns="0" rtlCol="0"/>
            <a:lstStyle/>
            <a:p>
              <a:endParaRPr/>
            </a:p>
          </p:txBody>
        </p:sp>
        <p:sp>
          <p:nvSpPr>
            <p:cNvPr id="51" name="object 51"/>
            <p:cNvSpPr/>
            <p:nvPr/>
          </p:nvSpPr>
          <p:spPr>
            <a:xfrm>
              <a:off x="7210044" y="4037075"/>
              <a:ext cx="582295" cy="307975"/>
            </a:xfrm>
            <a:custGeom>
              <a:avLst/>
              <a:gdLst/>
              <a:ahLst/>
              <a:cxnLst/>
              <a:rect l="l" t="t" r="r" b="b"/>
              <a:pathLst>
                <a:path w="582295" h="307975">
                  <a:moveTo>
                    <a:pt x="0" y="307848"/>
                  </a:moveTo>
                  <a:lnTo>
                    <a:pt x="582168" y="307848"/>
                  </a:lnTo>
                  <a:lnTo>
                    <a:pt x="582168" y="0"/>
                  </a:lnTo>
                  <a:lnTo>
                    <a:pt x="0" y="0"/>
                  </a:lnTo>
                  <a:lnTo>
                    <a:pt x="0" y="307848"/>
                  </a:lnTo>
                  <a:close/>
                </a:path>
              </a:pathLst>
            </a:custGeom>
            <a:ln w="15240">
              <a:solidFill>
                <a:srgbClr val="FFC000"/>
              </a:solidFill>
            </a:ln>
          </p:spPr>
          <p:txBody>
            <a:bodyPr wrap="square" lIns="0" tIns="0" rIns="0" bIns="0" rtlCol="0"/>
            <a:lstStyle/>
            <a:p>
              <a:endParaRPr/>
            </a:p>
          </p:txBody>
        </p:sp>
      </p:grpSp>
      <p:sp>
        <p:nvSpPr>
          <p:cNvPr id="52" name="object 52"/>
          <p:cNvSpPr txBox="1"/>
          <p:nvPr/>
        </p:nvSpPr>
        <p:spPr>
          <a:xfrm>
            <a:off x="8042466" y="3695552"/>
            <a:ext cx="417195" cy="226985"/>
          </a:xfrm>
          <a:prstGeom prst="rect">
            <a:avLst/>
          </a:prstGeom>
        </p:spPr>
        <p:txBody>
          <a:bodyPr vert="horz" wrap="square" lIns="0" tIns="11430" rIns="0" bIns="0" rtlCol="0">
            <a:spAutoFit/>
          </a:bodyPr>
          <a:lstStyle/>
          <a:p>
            <a:pPr marL="12700">
              <a:spcBef>
                <a:spcPts val="90"/>
              </a:spcBef>
            </a:pPr>
            <a:r>
              <a:rPr sz="1400" spc="-20" dirty="0">
                <a:solidFill>
                  <a:srgbClr val="FFFFFF"/>
                </a:solidFill>
                <a:latin typeface="Arial"/>
                <a:cs typeface="Arial"/>
              </a:rPr>
              <a:t>INTT</a:t>
            </a:r>
            <a:endParaRPr sz="1400">
              <a:latin typeface="Arial"/>
              <a:cs typeface="Arial"/>
            </a:endParaRPr>
          </a:p>
        </p:txBody>
      </p:sp>
      <p:grpSp>
        <p:nvGrpSpPr>
          <p:cNvPr id="53" name="object 53"/>
          <p:cNvGrpSpPr/>
          <p:nvPr/>
        </p:nvGrpSpPr>
        <p:grpSpPr>
          <a:xfrm>
            <a:off x="6585394" y="832223"/>
            <a:ext cx="628650" cy="433705"/>
            <a:chOff x="5830823" y="1203972"/>
            <a:chExt cx="628650" cy="433705"/>
          </a:xfrm>
        </p:grpSpPr>
        <p:pic>
          <p:nvPicPr>
            <p:cNvPr id="54" name="object 54"/>
            <p:cNvPicPr/>
            <p:nvPr/>
          </p:nvPicPr>
          <p:blipFill>
            <a:blip r:embed="rId14" cstate="email">
              <a:extLst>
                <a:ext uri="{28A0092B-C50C-407E-A947-70E740481C1C}">
                  <a14:useLocalDpi xmlns:a14="http://schemas.microsoft.com/office/drawing/2010/main"/>
                </a:ext>
              </a:extLst>
            </a:blip>
            <a:stretch>
              <a:fillRect/>
            </a:stretch>
          </p:blipFill>
          <p:spPr>
            <a:xfrm>
              <a:off x="5839967" y="1207008"/>
              <a:ext cx="619506" cy="381762"/>
            </a:xfrm>
            <a:prstGeom prst="rect">
              <a:avLst/>
            </a:prstGeom>
          </p:spPr>
        </p:pic>
        <p:pic>
          <p:nvPicPr>
            <p:cNvPr id="55" name="object 55"/>
            <p:cNvPicPr/>
            <p:nvPr/>
          </p:nvPicPr>
          <p:blipFill>
            <a:blip r:embed="rId15" cstate="email">
              <a:extLst>
                <a:ext uri="{28A0092B-C50C-407E-A947-70E740481C1C}">
                  <a14:useLocalDpi xmlns:a14="http://schemas.microsoft.com/office/drawing/2010/main"/>
                </a:ext>
              </a:extLst>
            </a:blip>
            <a:stretch>
              <a:fillRect/>
            </a:stretch>
          </p:blipFill>
          <p:spPr>
            <a:xfrm>
              <a:off x="5830823" y="1203972"/>
              <a:ext cx="628650" cy="433565"/>
            </a:xfrm>
            <a:prstGeom prst="rect">
              <a:avLst/>
            </a:prstGeom>
          </p:spPr>
        </p:pic>
        <p:sp>
          <p:nvSpPr>
            <p:cNvPr id="56" name="object 56"/>
            <p:cNvSpPr/>
            <p:nvPr/>
          </p:nvSpPr>
          <p:spPr>
            <a:xfrm>
              <a:off x="5859779" y="1226820"/>
              <a:ext cx="546100" cy="307975"/>
            </a:xfrm>
            <a:custGeom>
              <a:avLst/>
              <a:gdLst/>
              <a:ahLst/>
              <a:cxnLst/>
              <a:rect l="l" t="t" r="r" b="b"/>
              <a:pathLst>
                <a:path w="546100" h="307975">
                  <a:moveTo>
                    <a:pt x="545591" y="0"/>
                  </a:moveTo>
                  <a:lnTo>
                    <a:pt x="0" y="0"/>
                  </a:lnTo>
                  <a:lnTo>
                    <a:pt x="0" y="307848"/>
                  </a:lnTo>
                  <a:lnTo>
                    <a:pt x="545591" y="307848"/>
                  </a:lnTo>
                  <a:lnTo>
                    <a:pt x="545591" y="0"/>
                  </a:lnTo>
                  <a:close/>
                </a:path>
              </a:pathLst>
            </a:custGeom>
            <a:solidFill>
              <a:srgbClr val="A14382"/>
            </a:solidFill>
          </p:spPr>
          <p:txBody>
            <a:bodyPr wrap="square" lIns="0" tIns="0" rIns="0" bIns="0" rtlCol="0"/>
            <a:lstStyle/>
            <a:p>
              <a:endParaRPr/>
            </a:p>
          </p:txBody>
        </p:sp>
        <p:sp>
          <p:nvSpPr>
            <p:cNvPr id="57" name="object 57"/>
            <p:cNvSpPr/>
            <p:nvPr/>
          </p:nvSpPr>
          <p:spPr>
            <a:xfrm>
              <a:off x="5859779" y="1226820"/>
              <a:ext cx="546100" cy="307975"/>
            </a:xfrm>
            <a:custGeom>
              <a:avLst/>
              <a:gdLst/>
              <a:ahLst/>
              <a:cxnLst/>
              <a:rect l="l" t="t" r="r" b="b"/>
              <a:pathLst>
                <a:path w="546100" h="307975">
                  <a:moveTo>
                    <a:pt x="0" y="307848"/>
                  </a:moveTo>
                  <a:lnTo>
                    <a:pt x="545591" y="307848"/>
                  </a:lnTo>
                  <a:lnTo>
                    <a:pt x="545591" y="0"/>
                  </a:lnTo>
                  <a:lnTo>
                    <a:pt x="0" y="0"/>
                  </a:lnTo>
                  <a:lnTo>
                    <a:pt x="0" y="307848"/>
                  </a:lnTo>
                  <a:close/>
                </a:path>
              </a:pathLst>
            </a:custGeom>
            <a:ln w="15239">
              <a:solidFill>
                <a:srgbClr val="FFC000"/>
              </a:solidFill>
            </a:ln>
          </p:spPr>
          <p:txBody>
            <a:bodyPr wrap="square" lIns="0" tIns="0" rIns="0" bIns="0" rtlCol="0"/>
            <a:lstStyle/>
            <a:p>
              <a:endParaRPr/>
            </a:p>
          </p:txBody>
        </p:sp>
      </p:grpSp>
      <p:sp>
        <p:nvSpPr>
          <p:cNvPr id="58" name="object 58"/>
          <p:cNvSpPr txBox="1"/>
          <p:nvPr/>
        </p:nvSpPr>
        <p:spPr>
          <a:xfrm>
            <a:off x="6694362" y="884407"/>
            <a:ext cx="381635" cy="226985"/>
          </a:xfrm>
          <a:prstGeom prst="rect">
            <a:avLst/>
          </a:prstGeom>
        </p:spPr>
        <p:txBody>
          <a:bodyPr vert="horz" wrap="square" lIns="0" tIns="11430" rIns="0" bIns="0" rtlCol="0">
            <a:spAutoFit/>
          </a:bodyPr>
          <a:lstStyle/>
          <a:p>
            <a:pPr marL="12700">
              <a:spcBef>
                <a:spcPts val="90"/>
              </a:spcBef>
            </a:pPr>
            <a:r>
              <a:rPr sz="1400" spc="-25" dirty="0">
                <a:solidFill>
                  <a:srgbClr val="FFFFFF"/>
                </a:solidFill>
                <a:latin typeface="Arial"/>
                <a:cs typeface="Arial"/>
              </a:rPr>
              <a:t>TPC</a:t>
            </a:r>
            <a:endParaRPr sz="1400">
              <a:latin typeface="Arial"/>
              <a:cs typeface="Arial"/>
            </a:endParaRPr>
          </a:p>
        </p:txBody>
      </p:sp>
      <p:grpSp>
        <p:nvGrpSpPr>
          <p:cNvPr id="59" name="object 59"/>
          <p:cNvGrpSpPr/>
          <p:nvPr/>
        </p:nvGrpSpPr>
        <p:grpSpPr>
          <a:xfrm>
            <a:off x="8679372" y="1914238"/>
            <a:ext cx="805815" cy="431165"/>
            <a:chOff x="7924800" y="2285987"/>
            <a:chExt cx="805815" cy="431165"/>
          </a:xfrm>
        </p:grpSpPr>
        <p:pic>
          <p:nvPicPr>
            <p:cNvPr id="60" name="object 60"/>
            <p:cNvPicPr/>
            <p:nvPr/>
          </p:nvPicPr>
          <p:blipFill>
            <a:blip r:embed="rId16" cstate="email">
              <a:extLst>
                <a:ext uri="{28A0092B-C50C-407E-A947-70E740481C1C}">
                  <a14:useLocalDpi xmlns:a14="http://schemas.microsoft.com/office/drawing/2010/main"/>
                </a:ext>
              </a:extLst>
            </a:blip>
            <a:stretch>
              <a:fillRect/>
            </a:stretch>
          </p:blipFill>
          <p:spPr>
            <a:xfrm>
              <a:off x="7933944" y="2285999"/>
              <a:ext cx="796290" cy="381762"/>
            </a:xfrm>
            <a:prstGeom prst="rect">
              <a:avLst/>
            </a:prstGeom>
          </p:spPr>
        </p:pic>
        <p:pic>
          <p:nvPicPr>
            <p:cNvPr id="61" name="object 61"/>
            <p:cNvPicPr/>
            <p:nvPr/>
          </p:nvPicPr>
          <p:blipFill>
            <a:blip r:embed="rId17" cstate="email">
              <a:extLst>
                <a:ext uri="{28A0092B-C50C-407E-A947-70E740481C1C}">
                  <a14:useLocalDpi xmlns:a14="http://schemas.microsoft.com/office/drawing/2010/main"/>
                </a:ext>
              </a:extLst>
            </a:blip>
            <a:stretch>
              <a:fillRect/>
            </a:stretch>
          </p:blipFill>
          <p:spPr>
            <a:xfrm>
              <a:off x="7924800" y="2285987"/>
              <a:ext cx="799338" cy="430542"/>
            </a:xfrm>
            <a:prstGeom prst="rect">
              <a:avLst/>
            </a:prstGeom>
          </p:spPr>
        </p:pic>
        <p:sp>
          <p:nvSpPr>
            <p:cNvPr id="62" name="object 62"/>
            <p:cNvSpPr/>
            <p:nvPr/>
          </p:nvSpPr>
          <p:spPr>
            <a:xfrm>
              <a:off x="7953755" y="2305811"/>
              <a:ext cx="722630" cy="307975"/>
            </a:xfrm>
            <a:custGeom>
              <a:avLst/>
              <a:gdLst/>
              <a:ahLst/>
              <a:cxnLst/>
              <a:rect l="l" t="t" r="r" b="b"/>
              <a:pathLst>
                <a:path w="722629" h="307975">
                  <a:moveTo>
                    <a:pt x="722376" y="0"/>
                  </a:moveTo>
                  <a:lnTo>
                    <a:pt x="0" y="0"/>
                  </a:lnTo>
                  <a:lnTo>
                    <a:pt x="0" y="307848"/>
                  </a:lnTo>
                  <a:lnTo>
                    <a:pt x="722376" y="307848"/>
                  </a:lnTo>
                  <a:lnTo>
                    <a:pt x="722376" y="0"/>
                  </a:lnTo>
                  <a:close/>
                </a:path>
              </a:pathLst>
            </a:custGeom>
            <a:solidFill>
              <a:srgbClr val="5488B5"/>
            </a:solidFill>
          </p:spPr>
          <p:txBody>
            <a:bodyPr wrap="square" lIns="0" tIns="0" rIns="0" bIns="0" rtlCol="0"/>
            <a:lstStyle/>
            <a:p>
              <a:endParaRPr/>
            </a:p>
          </p:txBody>
        </p:sp>
        <p:sp>
          <p:nvSpPr>
            <p:cNvPr id="63" name="object 63"/>
            <p:cNvSpPr/>
            <p:nvPr/>
          </p:nvSpPr>
          <p:spPr>
            <a:xfrm>
              <a:off x="7953755" y="2305811"/>
              <a:ext cx="722630" cy="307975"/>
            </a:xfrm>
            <a:custGeom>
              <a:avLst/>
              <a:gdLst/>
              <a:ahLst/>
              <a:cxnLst/>
              <a:rect l="l" t="t" r="r" b="b"/>
              <a:pathLst>
                <a:path w="722629" h="307975">
                  <a:moveTo>
                    <a:pt x="0" y="307848"/>
                  </a:moveTo>
                  <a:lnTo>
                    <a:pt x="722376" y="307848"/>
                  </a:lnTo>
                  <a:lnTo>
                    <a:pt x="722376" y="0"/>
                  </a:lnTo>
                  <a:lnTo>
                    <a:pt x="0" y="0"/>
                  </a:lnTo>
                  <a:lnTo>
                    <a:pt x="0" y="307848"/>
                  </a:lnTo>
                  <a:close/>
                </a:path>
              </a:pathLst>
            </a:custGeom>
            <a:ln w="15240">
              <a:solidFill>
                <a:srgbClr val="FFC000"/>
              </a:solidFill>
            </a:ln>
          </p:spPr>
          <p:txBody>
            <a:bodyPr wrap="square" lIns="0" tIns="0" rIns="0" bIns="0" rtlCol="0"/>
            <a:lstStyle/>
            <a:p>
              <a:endParaRPr/>
            </a:p>
          </p:txBody>
        </p:sp>
      </p:grpSp>
      <p:sp>
        <p:nvSpPr>
          <p:cNvPr id="64" name="object 64"/>
          <p:cNvSpPr txBox="1"/>
          <p:nvPr/>
        </p:nvSpPr>
        <p:spPr>
          <a:xfrm>
            <a:off x="8787321" y="1963983"/>
            <a:ext cx="552450" cy="227626"/>
          </a:xfrm>
          <a:prstGeom prst="rect">
            <a:avLst/>
          </a:prstGeom>
        </p:spPr>
        <p:txBody>
          <a:bodyPr vert="horz" wrap="square" lIns="0" tIns="12065" rIns="0" bIns="0" rtlCol="0">
            <a:spAutoFit/>
          </a:bodyPr>
          <a:lstStyle/>
          <a:p>
            <a:pPr marL="12700">
              <a:spcBef>
                <a:spcPts val="95"/>
              </a:spcBef>
            </a:pPr>
            <a:r>
              <a:rPr sz="1400" spc="-10" dirty="0">
                <a:solidFill>
                  <a:srgbClr val="FFFFFF"/>
                </a:solidFill>
                <a:latin typeface="Arial"/>
                <a:cs typeface="Arial"/>
              </a:rPr>
              <a:t>EMCal</a:t>
            </a:r>
            <a:endParaRPr sz="1400">
              <a:latin typeface="Arial"/>
              <a:cs typeface="Arial"/>
            </a:endParaRPr>
          </a:p>
        </p:txBody>
      </p:sp>
      <p:grpSp>
        <p:nvGrpSpPr>
          <p:cNvPr id="65" name="object 65"/>
          <p:cNvGrpSpPr/>
          <p:nvPr/>
        </p:nvGrpSpPr>
        <p:grpSpPr>
          <a:xfrm>
            <a:off x="8170355" y="887087"/>
            <a:ext cx="708025" cy="433705"/>
            <a:chOff x="7415783" y="1258836"/>
            <a:chExt cx="708025" cy="433705"/>
          </a:xfrm>
        </p:grpSpPr>
        <p:pic>
          <p:nvPicPr>
            <p:cNvPr id="66" name="object 66"/>
            <p:cNvPicPr/>
            <p:nvPr/>
          </p:nvPicPr>
          <p:blipFill>
            <a:blip r:embed="rId18" cstate="email">
              <a:extLst>
                <a:ext uri="{28A0092B-C50C-407E-A947-70E740481C1C}">
                  <a14:useLocalDpi xmlns:a14="http://schemas.microsoft.com/office/drawing/2010/main"/>
                </a:ext>
              </a:extLst>
            </a:blip>
            <a:stretch>
              <a:fillRect/>
            </a:stretch>
          </p:blipFill>
          <p:spPr>
            <a:xfrm>
              <a:off x="7424927" y="1261872"/>
              <a:ext cx="698753" cy="381762"/>
            </a:xfrm>
            <a:prstGeom prst="rect">
              <a:avLst/>
            </a:prstGeom>
          </p:spPr>
        </p:pic>
        <p:pic>
          <p:nvPicPr>
            <p:cNvPr id="67" name="object 67"/>
            <p:cNvPicPr/>
            <p:nvPr/>
          </p:nvPicPr>
          <p:blipFill>
            <a:blip r:embed="rId19" cstate="email">
              <a:extLst>
                <a:ext uri="{28A0092B-C50C-407E-A947-70E740481C1C}">
                  <a14:useLocalDpi xmlns:a14="http://schemas.microsoft.com/office/drawing/2010/main"/>
                </a:ext>
              </a:extLst>
            </a:blip>
            <a:stretch>
              <a:fillRect/>
            </a:stretch>
          </p:blipFill>
          <p:spPr>
            <a:xfrm>
              <a:off x="7415783" y="1258836"/>
              <a:ext cx="704850" cy="433565"/>
            </a:xfrm>
            <a:prstGeom prst="rect">
              <a:avLst/>
            </a:prstGeom>
          </p:spPr>
        </p:pic>
        <p:sp>
          <p:nvSpPr>
            <p:cNvPr id="68" name="object 68"/>
            <p:cNvSpPr/>
            <p:nvPr/>
          </p:nvSpPr>
          <p:spPr>
            <a:xfrm>
              <a:off x="7444739" y="1281684"/>
              <a:ext cx="624840" cy="307975"/>
            </a:xfrm>
            <a:custGeom>
              <a:avLst/>
              <a:gdLst/>
              <a:ahLst/>
              <a:cxnLst/>
              <a:rect l="l" t="t" r="r" b="b"/>
              <a:pathLst>
                <a:path w="624840" h="307975">
                  <a:moveTo>
                    <a:pt x="624840" y="0"/>
                  </a:moveTo>
                  <a:lnTo>
                    <a:pt x="0" y="0"/>
                  </a:lnTo>
                  <a:lnTo>
                    <a:pt x="0" y="307848"/>
                  </a:lnTo>
                  <a:lnTo>
                    <a:pt x="624840" y="307848"/>
                  </a:lnTo>
                  <a:lnTo>
                    <a:pt x="624840" y="0"/>
                  </a:lnTo>
                  <a:close/>
                </a:path>
              </a:pathLst>
            </a:custGeom>
            <a:solidFill>
              <a:srgbClr val="5297A1"/>
            </a:solidFill>
          </p:spPr>
          <p:txBody>
            <a:bodyPr wrap="square" lIns="0" tIns="0" rIns="0" bIns="0" rtlCol="0"/>
            <a:lstStyle/>
            <a:p>
              <a:endParaRPr/>
            </a:p>
          </p:txBody>
        </p:sp>
        <p:sp>
          <p:nvSpPr>
            <p:cNvPr id="69" name="object 69"/>
            <p:cNvSpPr/>
            <p:nvPr/>
          </p:nvSpPr>
          <p:spPr>
            <a:xfrm>
              <a:off x="7444739" y="1281684"/>
              <a:ext cx="624840" cy="307975"/>
            </a:xfrm>
            <a:custGeom>
              <a:avLst/>
              <a:gdLst/>
              <a:ahLst/>
              <a:cxnLst/>
              <a:rect l="l" t="t" r="r" b="b"/>
              <a:pathLst>
                <a:path w="624840" h="307975">
                  <a:moveTo>
                    <a:pt x="0" y="307848"/>
                  </a:moveTo>
                  <a:lnTo>
                    <a:pt x="624840" y="307848"/>
                  </a:lnTo>
                  <a:lnTo>
                    <a:pt x="624840" y="0"/>
                  </a:lnTo>
                  <a:lnTo>
                    <a:pt x="0" y="0"/>
                  </a:lnTo>
                  <a:lnTo>
                    <a:pt x="0" y="307848"/>
                  </a:lnTo>
                  <a:close/>
                </a:path>
              </a:pathLst>
            </a:custGeom>
            <a:ln w="15239">
              <a:solidFill>
                <a:srgbClr val="FFC000"/>
              </a:solidFill>
            </a:ln>
          </p:spPr>
          <p:txBody>
            <a:bodyPr wrap="square" lIns="0" tIns="0" rIns="0" bIns="0" rtlCol="0"/>
            <a:lstStyle/>
            <a:p>
              <a:endParaRPr/>
            </a:p>
          </p:txBody>
        </p:sp>
      </p:grpSp>
      <p:sp>
        <p:nvSpPr>
          <p:cNvPr id="70" name="object 70"/>
          <p:cNvSpPr txBox="1"/>
          <p:nvPr/>
        </p:nvSpPr>
        <p:spPr>
          <a:xfrm>
            <a:off x="8278940" y="938382"/>
            <a:ext cx="459105" cy="226985"/>
          </a:xfrm>
          <a:prstGeom prst="rect">
            <a:avLst/>
          </a:prstGeom>
        </p:spPr>
        <p:txBody>
          <a:bodyPr vert="horz" wrap="square" lIns="0" tIns="11430" rIns="0" bIns="0" rtlCol="0">
            <a:spAutoFit/>
          </a:bodyPr>
          <a:lstStyle/>
          <a:p>
            <a:pPr marL="12700">
              <a:spcBef>
                <a:spcPts val="90"/>
              </a:spcBef>
            </a:pPr>
            <a:r>
              <a:rPr sz="1400" spc="-10" dirty="0">
                <a:solidFill>
                  <a:srgbClr val="FFFFFF"/>
                </a:solidFill>
                <a:latin typeface="Arial"/>
                <a:cs typeface="Arial"/>
              </a:rPr>
              <a:t>iHCal</a:t>
            </a:r>
            <a:endParaRPr sz="1400">
              <a:latin typeface="Arial"/>
              <a:cs typeface="Arial"/>
            </a:endParaRPr>
          </a:p>
        </p:txBody>
      </p:sp>
      <p:grpSp>
        <p:nvGrpSpPr>
          <p:cNvPr id="71" name="object 71"/>
          <p:cNvGrpSpPr/>
          <p:nvPr/>
        </p:nvGrpSpPr>
        <p:grpSpPr>
          <a:xfrm>
            <a:off x="6283642" y="3864958"/>
            <a:ext cx="765810" cy="431165"/>
            <a:chOff x="5529071" y="4236707"/>
            <a:chExt cx="765810" cy="431165"/>
          </a:xfrm>
        </p:grpSpPr>
        <p:pic>
          <p:nvPicPr>
            <p:cNvPr id="72" name="object 72"/>
            <p:cNvPicPr/>
            <p:nvPr/>
          </p:nvPicPr>
          <p:blipFill>
            <a:blip r:embed="rId10" cstate="email">
              <a:extLst>
                <a:ext uri="{28A0092B-C50C-407E-A947-70E740481C1C}">
                  <a14:useLocalDpi xmlns:a14="http://schemas.microsoft.com/office/drawing/2010/main"/>
                </a:ext>
              </a:extLst>
            </a:blip>
            <a:stretch>
              <a:fillRect/>
            </a:stretch>
          </p:blipFill>
          <p:spPr>
            <a:xfrm>
              <a:off x="5538215" y="4236719"/>
              <a:ext cx="756665" cy="381762"/>
            </a:xfrm>
            <a:prstGeom prst="rect">
              <a:avLst/>
            </a:prstGeom>
          </p:spPr>
        </p:pic>
        <p:pic>
          <p:nvPicPr>
            <p:cNvPr id="73" name="object 73"/>
            <p:cNvPicPr/>
            <p:nvPr/>
          </p:nvPicPr>
          <p:blipFill>
            <a:blip r:embed="rId20" cstate="email">
              <a:extLst>
                <a:ext uri="{28A0092B-C50C-407E-A947-70E740481C1C}">
                  <a14:useLocalDpi xmlns:a14="http://schemas.microsoft.com/office/drawing/2010/main"/>
                </a:ext>
              </a:extLst>
            </a:blip>
            <a:stretch>
              <a:fillRect/>
            </a:stretch>
          </p:blipFill>
          <p:spPr>
            <a:xfrm>
              <a:off x="5529071" y="4236707"/>
              <a:ext cx="762762" cy="430542"/>
            </a:xfrm>
            <a:prstGeom prst="rect">
              <a:avLst/>
            </a:prstGeom>
          </p:spPr>
        </p:pic>
        <p:sp>
          <p:nvSpPr>
            <p:cNvPr id="74" name="object 74"/>
            <p:cNvSpPr/>
            <p:nvPr/>
          </p:nvSpPr>
          <p:spPr>
            <a:xfrm>
              <a:off x="5558027" y="4256531"/>
              <a:ext cx="683260" cy="307975"/>
            </a:xfrm>
            <a:custGeom>
              <a:avLst/>
              <a:gdLst/>
              <a:ahLst/>
              <a:cxnLst/>
              <a:rect l="l" t="t" r="r" b="b"/>
              <a:pathLst>
                <a:path w="683260" h="307975">
                  <a:moveTo>
                    <a:pt x="682751" y="0"/>
                  </a:moveTo>
                  <a:lnTo>
                    <a:pt x="0" y="0"/>
                  </a:lnTo>
                  <a:lnTo>
                    <a:pt x="0" y="307848"/>
                  </a:lnTo>
                  <a:lnTo>
                    <a:pt x="682751" y="307848"/>
                  </a:lnTo>
                  <a:lnTo>
                    <a:pt x="682751" y="0"/>
                  </a:lnTo>
                  <a:close/>
                </a:path>
              </a:pathLst>
            </a:custGeom>
            <a:solidFill>
              <a:srgbClr val="8E939A"/>
            </a:solidFill>
          </p:spPr>
          <p:txBody>
            <a:bodyPr wrap="square" lIns="0" tIns="0" rIns="0" bIns="0" rtlCol="0"/>
            <a:lstStyle/>
            <a:p>
              <a:endParaRPr/>
            </a:p>
          </p:txBody>
        </p:sp>
        <p:sp>
          <p:nvSpPr>
            <p:cNvPr id="75" name="object 75"/>
            <p:cNvSpPr/>
            <p:nvPr/>
          </p:nvSpPr>
          <p:spPr>
            <a:xfrm>
              <a:off x="5558027" y="4256531"/>
              <a:ext cx="683260" cy="307975"/>
            </a:xfrm>
            <a:custGeom>
              <a:avLst/>
              <a:gdLst/>
              <a:ahLst/>
              <a:cxnLst/>
              <a:rect l="l" t="t" r="r" b="b"/>
              <a:pathLst>
                <a:path w="683260" h="307975">
                  <a:moveTo>
                    <a:pt x="0" y="307848"/>
                  </a:moveTo>
                  <a:lnTo>
                    <a:pt x="682751" y="307848"/>
                  </a:lnTo>
                  <a:lnTo>
                    <a:pt x="682751" y="0"/>
                  </a:lnTo>
                  <a:lnTo>
                    <a:pt x="0" y="0"/>
                  </a:lnTo>
                  <a:lnTo>
                    <a:pt x="0" y="307848"/>
                  </a:lnTo>
                  <a:close/>
                </a:path>
              </a:pathLst>
            </a:custGeom>
            <a:ln w="15240">
              <a:solidFill>
                <a:srgbClr val="FFC000"/>
              </a:solidFill>
            </a:ln>
          </p:spPr>
          <p:txBody>
            <a:bodyPr wrap="square" lIns="0" tIns="0" rIns="0" bIns="0" rtlCol="0"/>
            <a:lstStyle/>
            <a:p>
              <a:endParaRPr/>
            </a:p>
          </p:txBody>
        </p:sp>
      </p:grpSp>
      <p:sp>
        <p:nvSpPr>
          <p:cNvPr id="76" name="object 76"/>
          <p:cNvSpPr txBox="1"/>
          <p:nvPr/>
        </p:nvSpPr>
        <p:spPr>
          <a:xfrm>
            <a:off x="6391086" y="3915973"/>
            <a:ext cx="516255" cy="227626"/>
          </a:xfrm>
          <a:prstGeom prst="rect">
            <a:avLst/>
          </a:prstGeom>
        </p:spPr>
        <p:txBody>
          <a:bodyPr vert="horz" wrap="square" lIns="0" tIns="12065" rIns="0" bIns="0" rtlCol="0">
            <a:spAutoFit/>
          </a:bodyPr>
          <a:lstStyle/>
          <a:p>
            <a:pPr marL="12700">
              <a:spcBef>
                <a:spcPts val="95"/>
              </a:spcBef>
            </a:pPr>
            <a:r>
              <a:rPr sz="1400" spc="-10" dirty="0">
                <a:solidFill>
                  <a:srgbClr val="FFFFFF"/>
                </a:solidFill>
                <a:latin typeface="Arial"/>
                <a:cs typeface="Arial"/>
              </a:rPr>
              <a:t>oHCal</a:t>
            </a:r>
            <a:endParaRPr sz="1400">
              <a:latin typeface="Arial"/>
              <a:cs typeface="Arial"/>
            </a:endParaRPr>
          </a:p>
        </p:txBody>
      </p:sp>
      <p:grpSp>
        <p:nvGrpSpPr>
          <p:cNvPr id="77" name="object 77"/>
          <p:cNvGrpSpPr/>
          <p:nvPr/>
        </p:nvGrpSpPr>
        <p:grpSpPr>
          <a:xfrm>
            <a:off x="5070539" y="810862"/>
            <a:ext cx="729615" cy="431165"/>
            <a:chOff x="4315967" y="1182611"/>
            <a:chExt cx="729615" cy="431165"/>
          </a:xfrm>
        </p:grpSpPr>
        <p:pic>
          <p:nvPicPr>
            <p:cNvPr id="78" name="object 78"/>
            <p:cNvPicPr/>
            <p:nvPr/>
          </p:nvPicPr>
          <p:blipFill>
            <a:blip r:embed="rId21" cstate="email">
              <a:extLst>
                <a:ext uri="{28A0092B-C50C-407E-A947-70E740481C1C}">
                  <a14:useLocalDpi xmlns:a14="http://schemas.microsoft.com/office/drawing/2010/main"/>
                </a:ext>
              </a:extLst>
            </a:blip>
            <a:stretch>
              <a:fillRect/>
            </a:stretch>
          </p:blipFill>
          <p:spPr>
            <a:xfrm>
              <a:off x="4328159" y="1182624"/>
              <a:ext cx="717041" cy="381762"/>
            </a:xfrm>
            <a:prstGeom prst="rect">
              <a:avLst/>
            </a:prstGeom>
          </p:spPr>
        </p:pic>
        <p:pic>
          <p:nvPicPr>
            <p:cNvPr id="79" name="object 79"/>
            <p:cNvPicPr/>
            <p:nvPr/>
          </p:nvPicPr>
          <p:blipFill>
            <a:blip r:embed="rId22" cstate="email">
              <a:extLst>
                <a:ext uri="{28A0092B-C50C-407E-A947-70E740481C1C}">
                  <a14:useLocalDpi xmlns:a14="http://schemas.microsoft.com/office/drawing/2010/main"/>
                </a:ext>
              </a:extLst>
            </a:blip>
            <a:stretch>
              <a:fillRect/>
            </a:stretch>
          </p:blipFill>
          <p:spPr>
            <a:xfrm>
              <a:off x="4315967" y="1182611"/>
              <a:ext cx="726186" cy="430542"/>
            </a:xfrm>
            <a:prstGeom prst="rect">
              <a:avLst/>
            </a:prstGeom>
          </p:spPr>
        </p:pic>
        <p:sp>
          <p:nvSpPr>
            <p:cNvPr id="80" name="object 80"/>
            <p:cNvSpPr/>
            <p:nvPr/>
          </p:nvSpPr>
          <p:spPr>
            <a:xfrm>
              <a:off x="4347971" y="1202436"/>
              <a:ext cx="643255" cy="307975"/>
            </a:xfrm>
            <a:custGeom>
              <a:avLst/>
              <a:gdLst/>
              <a:ahLst/>
              <a:cxnLst/>
              <a:rect l="l" t="t" r="r" b="b"/>
              <a:pathLst>
                <a:path w="643254" h="307975">
                  <a:moveTo>
                    <a:pt x="643127" y="0"/>
                  </a:moveTo>
                  <a:lnTo>
                    <a:pt x="0" y="0"/>
                  </a:lnTo>
                  <a:lnTo>
                    <a:pt x="0" y="307848"/>
                  </a:lnTo>
                  <a:lnTo>
                    <a:pt x="643127" y="307848"/>
                  </a:lnTo>
                  <a:lnTo>
                    <a:pt x="643127" y="0"/>
                  </a:lnTo>
                  <a:close/>
                </a:path>
              </a:pathLst>
            </a:custGeom>
            <a:solidFill>
              <a:srgbClr val="9B9C2C"/>
            </a:solidFill>
          </p:spPr>
          <p:txBody>
            <a:bodyPr wrap="square" lIns="0" tIns="0" rIns="0" bIns="0" rtlCol="0"/>
            <a:lstStyle/>
            <a:p>
              <a:endParaRPr/>
            </a:p>
          </p:txBody>
        </p:sp>
        <p:sp>
          <p:nvSpPr>
            <p:cNvPr id="81" name="object 81"/>
            <p:cNvSpPr/>
            <p:nvPr/>
          </p:nvSpPr>
          <p:spPr>
            <a:xfrm>
              <a:off x="4347971" y="1202436"/>
              <a:ext cx="643255" cy="307975"/>
            </a:xfrm>
            <a:custGeom>
              <a:avLst/>
              <a:gdLst/>
              <a:ahLst/>
              <a:cxnLst/>
              <a:rect l="l" t="t" r="r" b="b"/>
              <a:pathLst>
                <a:path w="643254" h="307975">
                  <a:moveTo>
                    <a:pt x="0" y="307848"/>
                  </a:moveTo>
                  <a:lnTo>
                    <a:pt x="643127" y="307848"/>
                  </a:lnTo>
                  <a:lnTo>
                    <a:pt x="643127" y="0"/>
                  </a:lnTo>
                  <a:lnTo>
                    <a:pt x="0" y="0"/>
                  </a:lnTo>
                  <a:lnTo>
                    <a:pt x="0" y="307848"/>
                  </a:lnTo>
                  <a:close/>
                </a:path>
              </a:pathLst>
            </a:custGeom>
            <a:ln w="15240">
              <a:solidFill>
                <a:srgbClr val="FFC000"/>
              </a:solidFill>
            </a:ln>
          </p:spPr>
          <p:txBody>
            <a:bodyPr wrap="square" lIns="0" tIns="0" rIns="0" bIns="0" rtlCol="0"/>
            <a:lstStyle/>
            <a:p>
              <a:endParaRPr/>
            </a:p>
          </p:txBody>
        </p:sp>
      </p:grpSp>
      <p:sp>
        <p:nvSpPr>
          <p:cNvPr id="82" name="object 82"/>
          <p:cNvSpPr txBox="1"/>
          <p:nvPr/>
        </p:nvSpPr>
        <p:spPr>
          <a:xfrm>
            <a:off x="5179505" y="860658"/>
            <a:ext cx="478790" cy="226985"/>
          </a:xfrm>
          <a:prstGeom prst="rect">
            <a:avLst/>
          </a:prstGeom>
        </p:spPr>
        <p:txBody>
          <a:bodyPr vert="horz" wrap="square" lIns="0" tIns="11430" rIns="0" bIns="0" rtlCol="0">
            <a:spAutoFit/>
          </a:bodyPr>
          <a:lstStyle/>
          <a:p>
            <a:pPr marL="12700">
              <a:spcBef>
                <a:spcPts val="90"/>
              </a:spcBef>
            </a:pPr>
            <a:r>
              <a:rPr sz="1400" spc="-20" dirty="0">
                <a:solidFill>
                  <a:srgbClr val="FFFFFF"/>
                </a:solidFill>
                <a:latin typeface="Arial"/>
                <a:cs typeface="Arial"/>
              </a:rPr>
              <a:t>sEPD</a:t>
            </a:r>
            <a:endParaRPr sz="1400">
              <a:latin typeface="Arial"/>
              <a:cs typeface="Arial"/>
            </a:endParaRPr>
          </a:p>
        </p:txBody>
      </p:sp>
      <p:grpSp>
        <p:nvGrpSpPr>
          <p:cNvPr id="83" name="object 83"/>
          <p:cNvGrpSpPr/>
          <p:nvPr/>
        </p:nvGrpSpPr>
        <p:grpSpPr>
          <a:xfrm>
            <a:off x="8804340" y="2472022"/>
            <a:ext cx="668655" cy="431165"/>
            <a:chOff x="8049768" y="2843771"/>
            <a:chExt cx="668655" cy="431165"/>
          </a:xfrm>
        </p:grpSpPr>
        <p:pic>
          <p:nvPicPr>
            <p:cNvPr id="84" name="object 84"/>
            <p:cNvPicPr/>
            <p:nvPr/>
          </p:nvPicPr>
          <p:blipFill>
            <a:blip r:embed="rId23" cstate="email">
              <a:extLst>
                <a:ext uri="{28A0092B-C50C-407E-A947-70E740481C1C}">
                  <a14:useLocalDpi xmlns:a14="http://schemas.microsoft.com/office/drawing/2010/main"/>
                </a:ext>
              </a:extLst>
            </a:blip>
            <a:stretch>
              <a:fillRect/>
            </a:stretch>
          </p:blipFill>
          <p:spPr>
            <a:xfrm>
              <a:off x="8058912" y="2846832"/>
              <a:ext cx="659129" cy="381762"/>
            </a:xfrm>
            <a:prstGeom prst="rect">
              <a:avLst/>
            </a:prstGeom>
          </p:spPr>
        </p:pic>
        <p:pic>
          <p:nvPicPr>
            <p:cNvPr id="85" name="object 85"/>
            <p:cNvPicPr/>
            <p:nvPr/>
          </p:nvPicPr>
          <p:blipFill>
            <a:blip r:embed="rId24" cstate="email">
              <a:extLst>
                <a:ext uri="{28A0092B-C50C-407E-A947-70E740481C1C}">
                  <a14:useLocalDpi xmlns:a14="http://schemas.microsoft.com/office/drawing/2010/main"/>
                </a:ext>
              </a:extLst>
            </a:blip>
            <a:stretch>
              <a:fillRect/>
            </a:stretch>
          </p:blipFill>
          <p:spPr>
            <a:xfrm>
              <a:off x="8049768" y="2843771"/>
              <a:ext cx="662177" cy="430542"/>
            </a:xfrm>
            <a:prstGeom prst="rect">
              <a:avLst/>
            </a:prstGeom>
          </p:spPr>
        </p:pic>
        <p:sp>
          <p:nvSpPr>
            <p:cNvPr id="86" name="object 86"/>
            <p:cNvSpPr/>
            <p:nvPr/>
          </p:nvSpPr>
          <p:spPr>
            <a:xfrm>
              <a:off x="8078724" y="2866644"/>
              <a:ext cx="585470" cy="307975"/>
            </a:xfrm>
            <a:custGeom>
              <a:avLst/>
              <a:gdLst/>
              <a:ahLst/>
              <a:cxnLst/>
              <a:rect l="l" t="t" r="r" b="b"/>
              <a:pathLst>
                <a:path w="585470" h="307975">
                  <a:moveTo>
                    <a:pt x="585216" y="0"/>
                  </a:moveTo>
                  <a:lnTo>
                    <a:pt x="0" y="0"/>
                  </a:lnTo>
                  <a:lnTo>
                    <a:pt x="0" y="307848"/>
                  </a:lnTo>
                  <a:lnTo>
                    <a:pt x="585216" y="307848"/>
                  </a:lnTo>
                  <a:lnTo>
                    <a:pt x="585216" y="0"/>
                  </a:lnTo>
                  <a:close/>
                </a:path>
              </a:pathLst>
            </a:custGeom>
            <a:solidFill>
              <a:srgbClr val="A0221E"/>
            </a:solidFill>
          </p:spPr>
          <p:txBody>
            <a:bodyPr wrap="square" lIns="0" tIns="0" rIns="0" bIns="0" rtlCol="0"/>
            <a:lstStyle/>
            <a:p>
              <a:endParaRPr/>
            </a:p>
          </p:txBody>
        </p:sp>
        <p:sp>
          <p:nvSpPr>
            <p:cNvPr id="87" name="object 87"/>
            <p:cNvSpPr/>
            <p:nvPr/>
          </p:nvSpPr>
          <p:spPr>
            <a:xfrm>
              <a:off x="8078724" y="2866644"/>
              <a:ext cx="585470" cy="307975"/>
            </a:xfrm>
            <a:custGeom>
              <a:avLst/>
              <a:gdLst/>
              <a:ahLst/>
              <a:cxnLst/>
              <a:rect l="l" t="t" r="r" b="b"/>
              <a:pathLst>
                <a:path w="585470" h="307975">
                  <a:moveTo>
                    <a:pt x="0" y="307848"/>
                  </a:moveTo>
                  <a:lnTo>
                    <a:pt x="585216" y="307848"/>
                  </a:lnTo>
                  <a:lnTo>
                    <a:pt x="585216" y="0"/>
                  </a:lnTo>
                  <a:lnTo>
                    <a:pt x="0" y="0"/>
                  </a:lnTo>
                  <a:lnTo>
                    <a:pt x="0" y="307848"/>
                  </a:lnTo>
                  <a:close/>
                </a:path>
              </a:pathLst>
            </a:custGeom>
            <a:ln w="15239">
              <a:solidFill>
                <a:srgbClr val="FFC000"/>
              </a:solidFill>
            </a:ln>
          </p:spPr>
          <p:txBody>
            <a:bodyPr wrap="square" lIns="0" tIns="0" rIns="0" bIns="0" rtlCol="0"/>
            <a:lstStyle/>
            <a:p>
              <a:endParaRPr/>
            </a:p>
          </p:txBody>
        </p:sp>
      </p:grpSp>
      <p:sp>
        <p:nvSpPr>
          <p:cNvPr id="88" name="object 88"/>
          <p:cNvSpPr txBox="1"/>
          <p:nvPr/>
        </p:nvSpPr>
        <p:spPr>
          <a:xfrm>
            <a:off x="8912669" y="2523596"/>
            <a:ext cx="415290" cy="226985"/>
          </a:xfrm>
          <a:prstGeom prst="rect">
            <a:avLst/>
          </a:prstGeom>
        </p:spPr>
        <p:txBody>
          <a:bodyPr vert="horz" wrap="square" lIns="0" tIns="11430" rIns="0" bIns="0" rtlCol="0">
            <a:spAutoFit/>
          </a:bodyPr>
          <a:lstStyle/>
          <a:p>
            <a:pPr marL="12700">
              <a:spcBef>
                <a:spcPts val="90"/>
              </a:spcBef>
            </a:pPr>
            <a:r>
              <a:rPr sz="1400" spc="-25" dirty="0">
                <a:solidFill>
                  <a:srgbClr val="FFFFFF"/>
                </a:solidFill>
                <a:latin typeface="Arial"/>
                <a:cs typeface="Arial"/>
              </a:rPr>
              <a:t>MBD</a:t>
            </a:r>
            <a:endParaRPr sz="1400">
              <a:latin typeface="Arial"/>
              <a:cs typeface="Arial"/>
            </a:endParaRPr>
          </a:p>
        </p:txBody>
      </p:sp>
      <p:pic>
        <p:nvPicPr>
          <p:cNvPr id="90" name="object 90"/>
          <p:cNvPicPr/>
          <p:nvPr/>
        </p:nvPicPr>
        <p:blipFill>
          <a:blip r:embed="rId25" cstate="email">
            <a:extLst>
              <a:ext uri="{28A0092B-C50C-407E-A947-70E740481C1C}">
                <a14:useLocalDpi xmlns:a14="http://schemas.microsoft.com/office/drawing/2010/main"/>
              </a:ext>
            </a:extLst>
          </a:blip>
          <a:stretch>
            <a:fillRect/>
          </a:stretch>
        </p:blipFill>
        <p:spPr>
          <a:xfrm>
            <a:off x="6167819" y="2353162"/>
            <a:ext cx="1917953" cy="1588770"/>
          </a:xfrm>
          <a:prstGeom prst="rect">
            <a:avLst/>
          </a:prstGeom>
        </p:spPr>
      </p:pic>
      <p:sp>
        <p:nvSpPr>
          <p:cNvPr id="91" name="object 91"/>
          <p:cNvSpPr/>
          <p:nvPr/>
        </p:nvSpPr>
        <p:spPr>
          <a:xfrm>
            <a:off x="6180900" y="2364719"/>
            <a:ext cx="1781810" cy="1454785"/>
          </a:xfrm>
          <a:custGeom>
            <a:avLst/>
            <a:gdLst/>
            <a:ahLst/>
            <a:cxnLst/>
            <a:rect l="l" t="t" r="r" b="b"/>
            <a:pathLst>
              <a:path w="1781809" h="1454785">
                <a:moveTo>
                  <a:pt x="1715686" y="1414617"/>
                </a:moveTo>
                <a:lnTo>
                  <a:pt x="1698371" y="1435861"/>
                </a:lnTo>
                <a:lnTo>
                  <a:pt x="1781555" y="1454403"/>
                </a:lnTo>
                <a:lnTo>
                  <a:pt x="1767213" y="1422653"/>
                </a:lnTo>
                <a:lnTo>
                  <a:pt x="1725549" y="1422653"/>
                </a:lnTo>
                <a:lnTo>
                  <a:pt x="1715686" y="1414617"/>
                </a:lnTo>
                <a:close/>
              </a:path>
              <a:path w="1781809" h="1454785">
                <a:moveTo>
                  <a:pt x="1729145" y="1398104"/>
                </a:moveTo>
                <a:lnTo>
                  <a:pt x="1715686" y="1414617"/>
                </a:lnTo>
                <a:lnTo>
                  <a:pt x="1725549" y="1422653"/>
                </a:lnTo>
                <a:lnTo>
                  <a:pt x="1739011" y="1406143"/>
                </a:lnTo>
                <a:lnTo>
                  <a:pt x="1729145" y="1398104"/>
                </a:lnTo>
                <a:close/>
              </a:path>
              <a:path w="1781809" h="1454785">
                <a:moveTo>
                  <a:pt x="1746503" y="1376806"/>
                </a:moveTo>
                <a:lnTo>
                  <a:pt x="1729145" y="1398104"/>
                </a:lnTo>
                <a:lnTo>
                  <a:pt x="1739011" y="1406143"/>
                </a:lnTo>
                <a:lnTo>
                  <a:pt x="1725549" y="1422653"/>
                </a:lnTo>
                <a:lnTo>
                  <a:pt x="1767213" y="1422653"/>
                </a:lnTo>
                <a:lnTo>
                  <a:pt x="1746503" y="1376806"/>
                </a:lnTo>
                <a:close/>
              </a:path>
              <a:path w="1781809" h="1454785">
                <a:moveTo>
                  <a:pt x="13462" y="0"/>
                </a:moveTo>
                <a:lnTo>
                  <a:pt x="0" y="16509"/>
                </a:lnTo>
                <a:lnTo>
                  <a:pt x="1715686" y="1414617"/>
                </a:lnTo>
                <a:lnTo>
                  <a:pt x="1729145" y="1398104"/>
                </a:lnTo>
                <a:lnTo>
                  <a:pt x="13462" y="0"/>
                </a:lnTo>
                <a:close/>
              </a:path>
            </a:pathLst>
          </a:custGeom>
          <a:solidFill>
            <a:srgbClr val="EAE8A8"/>
          </a:solidFill>
        </p:spPr>
        <p:txBody>
          <a:bodyPr wrap="square" lIns="0" tIns="0" rIns="0" bIns="0" rtlCol="0"/>
          <a:lstStyle/>
          <a:p>
            <a:endParaRPr/>
          </a:p>
        </p:txBody>
      </p:sp>
      <p:pic>
        <p:nvPicPr>
          <p:cNvPr id="92" name="object 92"/>
          <p:cNvPicPr/>
          <p:nvPr/>
        </p:nvPicPr>
        <p:blipFill>
          <a:blip r:embed="rId26" cstate="email">
            <a:extLst>
              <a:ext uri="{28A0092B-C50C-407E-A947-70E740481C1C}">
                <a14:useLocalDpi xmlns:a14="http://schemas.microsoft.com/office/drawing/2010/main"/>
              </a:ext>
            </a:extLst>
          </a:blip>
          <a:stretch>
            <a:fillRect/>
          </a:stretch>
        </p:blipFill>
        <p:spPr>
          <a:xfrm>
            <a:off x="4354259" y="2350127"/>
            <a:ext cx="1728977" cy="479285"/>
          </a:xfrm>
          <a:prstGeom prst="rect">
            <a:avLst/>
          </a:prstGeom>
        </p:spPr>
      </p:pic>
      <p:sp>
        <p:nvSpPr>
          <p:cNvPr id="93" name="object 93"/>
          <p:cNvSpPr/>
          <p:nvPr/>
        </p:nvSpPr>
        <p:spPr>
          <a:xfrm>
            <a:off x="4444175" y="2362560"/>
            <a:ext cx="1593215" cy="365760"/>
          </a:xfrm>
          <a:custGeom>
            <a:avLst/>
            <a:gdLst/>
            <a:ahLst/>
            <a:cxnLst/>
            <a:rect l="l" t="t" r="r" b="b"/>
            <a:pathLst>
              <a:path w="1593214" h="365760">
                <a:moveTo>
                  <a:pt x="66801" y="290829"/>
                </a:moveTo>
                <a:lnTo>
                  <a:pt x="0" y="343788"/>
                </a:lnTo>
                <a:lnTo>
                  <a:pt x="82423" y="365505"/>
                </a:lnTo>
                <a:lnTo>
                  <a:pt x="77348" y="341249"/>
                </a:lnTo>
                <a:lnTo>
                  <a:pt x="64388" y="341249"/>
                </a:lnTo>
                <a:lnTo>
                  <a:pt x="59944" y="320293"/>
                </a:lnTo>
                <a:lnTo>
                  <a:pt x="72418" y="317680"/>
                </a:lnTo>
                <a:lnTo>
                  <a:pt x="66801" y="290829"/>
                </a:lnTo>
                <a:close/>
              </a:path>
              <a:path w="1593214" h="365760">
                <a:moveTo>
                  <a:pt x="72418" y="317680"/>
                </a:moveTo>
                <a:lnTo>
                  <a:pt x="59944" y="320293"/>
                </a:lnTo>
                <a:lnTo>
                  <a:pt x="64388" y="341249"/>
                </a:lnTo>
                <a:lnTo>
                  <a:pt x="76804" y="338646"/>
                </a:lnTo>
                <a:lnTo>
                  <a:pt x="72418" y="317680"/>
                </a:lnTo>
                <a:close/>
              </a:path>
              <a:path w="1593214" h="365760">
                <a:moveTo>
                  <a:pt x="76804" y="338646"/>
                </a:moveTo>
                <a:lnTo>
                  <a:pt x="64388" y="341249"/>
                </a:lnTo>
                <a:lnTo>
                  <a:pt x="77348" y="341249"/>
                </a:lnTo>
                <a:lnTo>
                  <a:pt x="76804" y="338646"/>
                </a:lnTo>
                <a:close/>
              </a:path>
              <a:path w="1593214" h="365760">
                <a:moveTo>
                  <a:pt x="1588516" y="0"/>
                </a:moveTo>
                <a:lnTo>
                  <a:pt x="72418" y="317680"/>
                </a:lnTo>
                <a:lnTo>
                  <a:pt x="76804" y="338646"/>
                </a:lnTo>
                <a:lnTo>
                  <a:pt x="1592834" y="20827"/>
                </a:lnTo>
                <a:lnTo>
                  <a:pt x="1588516" y="0"/>
                </a:lnTo>
                <a:close/>
              </a:path>
            </a:pathLst>
          </a:custGeom>
          <a:solidFill>
            <a:srgbClr val="139213"/>
          </a:solidFill>
        </p:spPr>
        <p:txBody>
          <a:bodyPr wrap="square" lIns="0" tIns="0" rIns="0" bIns="0" rtlCol="0"/>
          <a:lstStyle/>
          <a:p>
            <a:endParaRPr/>
          </a:p>
        </p:txBody>
      </p:sp>
      <p:pic>
        <p:nvPicPr>
          <p:cNvPr id="94" name="object 94"/>
          <p:cNvPicPr/>
          <p:nvPr/>
        </p:nvPicPr>
        <p:blipFill>
          <a:blip r:embed="rId27" cstate="email">
            <a:extLst>
              <a:ext uri="{28A0092B-C50C-407E-A947-70E740481C1C}">
                <a14:useLocalDpi xmlns:a14="http://schemas.microsoft.com/office/drawing/2010/main"/>
              </a:ext>
            </a:extLst>
          </a:blip>
          <a:stretch>
            <a:fillRect/>
          </a:stretch>
        </p:blipFill>
        <p:spPr>
          <a:xfrm>
            <a:off x="5393626" y="3950302"/>
            <a:ext cx="1040129" cy="220230"/>
          </a:xfrm>
          <a:prstGeom prst="rect">
            <a:avLst/>
          </a:prstGeom>
        </p:spPr>
      </p:pic>
      <p:sp>
        <p:nvSpPr>
          <p:cNvPr id="95" name="object 95"/>
          <p:cNvSpPr/>
          <p:nvPr/>
        </p:nvSpPr>
        <p:spPr>
          <a:xfrm>
            <a:off x="5406454" y="4008353"/>
            <a:ext cx="906144" cy="115570"/>
          </a:xfrm>
          <a:custGeom>
            <a:avLst/>
            <a:gdLst/>
            <a:ahLst/>
            <a:cxnLst/>
            <a:rect l="l" t="t" r="r" b="b"/>
            <a:pathLst>
              <a:path w="906145" h="115570">
                <a:moveTo>
                  <a:pt x="828962" y="27311"/>
                </a:moveTo>
                <a:lnTo>
                  <a:pt x="0" y="94234"/>
                </a:lnTo>
                <a:lnTo>
                  <a:pt x="1777" y="115570"/>
                </a:lnTo>
                <a:lnTo>
                  <a:pt x="830674" y="48642"/>
                </a:lnTo>
                <a:lnTo>
                  <a:pt x="828962" y="27311"/>
                </a:lnTo>
                <a:close/>
              </a:path>
              <a:path w="906145" h="115570">
                <a:moveTo>
                  <a:pt x="891916" y="26289"/>
                </a:moveTo>
                <a:lnTo>
                  <a:pt x="841628" y="26289"/>
                </a:lnTo>
                <a:lnTo>
                  <a:pt x="843279" y="47625"/>
                </a:lnTo>
                <a:lnTo>
                  <a:pt x="830674" y="48642"/>
                </a:lnTo>
                <a:lnTo>
                  <a:pt x="832865" y="75946"/>
                </a:lnTo>
                <a:lnTo>
                  <a:pt x="905763" y="31877"/>
                </a:lnTo>
                <a:lnTo>
                  <a:pt x="891916" y="26289"/>
                </a:lnTo>
                <a:close/>
              </a:path>
              <a:path w="906145" h="115570">
                <a:moveTo>
                  <a:pt x="841628" y="26289"/>
                </a:moveTo>
                <a:lnTo>
                  <a:pt x="828962" y="27311"/>
                </a:lnTo>
                <a:lnTo>
                  <a:pt x="830674" y="48642"/>
                </a:lnTo>
                <a:lnTo>
                  <a:pt x="843279" y="47625"/>
                </a:lnTo>
                <a:lnTo>
                  <a:pt x="841628" y="26289"/>
                </a:lnTo>
                <a:close/>
              </a:path>
              <a:path w="906145" h="115570">
                <a:moveTo>
                  <a:pt x="826769" y="0"/>
                </a:moveTo>
                <a:lnTo>
                  <a:pt x="828962" y="27311"/>
                </a:lnTo>
                <a:lnTo>
                  <a:pt x="841628" y="26289"/>
                </a:lnTo>
                <a:lnTo>
                  <a:pt x="891916" y="26289"/>
                </a:lnTo>
                <a:lnTo>
                  <a:pt x="826769" y="0"/>
                </a:lnTo>
                <a:close/>
              </a:path>
            </a:pathLst>
          </a:custGeom>
          <a:solidFill>
            <a:srgbClr val="61666A"/>
          </a:solidFill>
        </p:spPr>
        <p:txBody>
          <a:bodyPr wrap="square" lIns="0" tIns="0" rIns="0" bIns="0" rtlCol="0"/>
          <a:lstStyle/>
          <a:p>
            <a:endParaRPr/>
          </a:p>
        </p:txBody>
      </p:sp>
      <p:pic>
        <p:nvPicPr>
          <p:cNvPr id="96" name="object 96"/>
          <p:cNvPicPr/>
          <p:nvPr/>
        </p:nvPicPr>
        <p:blipFill>
          <a:blip r:embed="rId28" cstate="email">
            <a:extLst>
              <a:ext uri="{28A0092B-C50C-407E-A947-70E740481C1C}">
                <a14:useLocalDpi xmlns:a14="http://schemas.microsoft.com/office/drawing/2010/main"/>
              </a:ext>
            </a:extLst>
          </a:blip>
          <a:stretch>
            <a:fillRect/>
          </a:stretch>
        </p:blipFill>
        <p:spPr>
          <a:xfrm>
            <a:off x="4689539" y="3078586"/>
            <a:ext cx="214109" cy="549401"/>
          </a:xfrm>
          <a:prstGeom prst="rect">
            <a:avLst/>
          </a:prstGeom>
        </p:spPr>
      </p:pic>
      <p:sp>
        <p:nvSpPr>
          <p:cNvPr id="97" name="object 97"/>
          <p:cNvSpPr/>
          <p:nvPr/>
        </p:nvSpPr>
        <p:spPr>
          <a:xfrm>
            <a:off x="4746689" y="3091540"/>
            <a:ext cx="76200" cy="415290"/>
          </a:xfrm>
          <a:custGeom>
            <a:avLst/>
            <a:gdLst/>
            <a:ahLst/>
            <a:cxnLst/>
            <a:rect l="l" t="t" r="r" b="b"/>
            <a:pathLst>
              <a:path w="76200" h="415289">
                <a:moveTo>
                  <a:pt x="0" y="336423"/>
                </a:moveTo>
                <a:lnTo>
                  <a:pt x="32766" y="415036"/>
                </a:lnTo>
                <a:lnTo>
                  <a:pt x="69768" y="352425"/>
                </a:lnTo>
                <a:lnTo>
                  <a:pt x="47752" y="352425"/>
                </a:lnTo>
                <a:lnTo>
                  <a:pt x="26543" y="351028"/>
                </a:lnTo>
                <a:lnTo>
                  <a:pt x="27414" y="338345"/>
                </a:lnTo>
                <a:lnTo>
                  <a:pt x="0" y="336423"/>
                </a:lnTo>
                <a:close/>
              </a:path>
              <a:path w="76200" h="415289">
                <a:moveTo>
                  <a:pt x="27414" y="338345"/>
                </a:moveTo>
                <a:lnTo>
                  <a:pt x="26543" y="351028"/>
                </a:lnTo>
                <a:lnTo>
                  <a:pt x="47752" y="352425"/>
                </a:lnTo>
                <a:lnTo>
                  <a:pt x="48622" y="339832"/>
                </a:lnTo>
                <a:lnTo>
                  <a:pt x="27414" y="338345"/>
                </a:lnTo>
                <a:close/>
              </a:path>
              <a:path w="76200" h="415289">
                <a:moveTo>
                  <a:pt x="48622" y="339832"/>
                </a:moveTo>
                <a:lnTo>
                  <a:pt x="47752" y="352425"/>
                </a:lnTo>
                <a:lnTo>
                  <a:pt x="69768" y="352425"/>
                </a:lnTo>
                <a:lnTo>
                  <a:pt x="76073" y="341757"/>
                </a:lnTo>
                <a:lnTo>
                  <a:pt x="48622" y="339832"/>
                </a:lnTo>
                <a:close/>
              </a:path>
              <a:path w="76200" h="415289">
                <a:moveTo>
                  <a:pt x="50673" y="0"/>
                </a:moveTo>
                <a:lnTo>
                  <a:pt x="27414" y="338345"/>
                </a:lnTo>
                <a:lnTo>
                  <a:pt x="48622" y="339832"/>
                </a:lnTo>
                <a:lnTo>
                  <a:pt x="72009" y="1524"/>
                </a:lnTo>
                <a:lnTo>
                  <a:pt x="50673" y="0"/>
                </a:lnTo>
                <a:close/>
              </a:path>
            </a:pathLst>
          </a:custGeom>
          <a:solidFill>
            <a:srgbClr val="DA9C85"/>
          </a:solidFill>
        </p:spPr>
        <p:txBody>
          <a:bodyPr wrap="square" lIns="0" tIns="0" rIns="0" bIns="0" rtlCol="0"/>
          <a:lstStyle/>
          <a:p>
            <a:endParaRPr/>
          </a:p>
        </p:txBody>
      </p:sp>
      <p:pic>
        <p:nvPicPr>
          <p:cNvPr id="98" name="object 98"/>
          <p:cNvPicPr/>
          <p:nvPr/>
        </p:nvPicPr>
        <p:blipFill>
          <a:blip r:embed="rId29" cstate="email">
            <a:extLst>
              <a:ext uri="{28A0092B-C50C-407E-A947-70E740481C1C}">
                <a14:useLocalDpi xmlns:a14="http://schemas.microsoft.com/office/drawing/2010/main"/>
              </a:ext>
            </a:extLst>
          </a:blip>
          <a:stretch>
            <a:fillRect/>
          </a:stretch>
        </p:blipFill>
        <p:spPr>
          <a:xfrm>
            <a:off x="8810435" y="2712826"/>
            <a:ext cx="436625" cy="576834"/>
          </a:xfrm>
          <a:prstGeom prst="rect">
            <a:avLst/>
          </a:prstGeom>
        </p:spPr>
      </p:pic>
      <p:sp>
        <p:nvSpPr>
          <p:cNvPr id="99" name="object 99"/>
          <p:cNvSpPr/>
          <p:nvPr/>
        </p:nvSpPr>
        <p:spPr>
          <a:xfrm>
            <a:off x="8824405" y="2802742"/>
            <a:ext cx="300990" cy="441325"/>
          </a:xfrm>
          <a:custGeom>
            <a:avLst/>
            <a:gdLst/>
            <a:ahLst/>
            <a:cxnLst/>
            <a:rect l="l" t="t" r="r" b="b"/>
            <a:pathLst>
              <a:path w="300990" h="441325">
                <a:moveTo>
                  <a:pt x="249589" y="57276"/>
                </a:moveTo>
                <a:lnTo>
                  <a:pt x="0" y="429006"/>
                </a:lnTo>
                <a:lnTo>
                  <a:pt x="17780" y="440944"/>
                </a:lnTo>
                <a:lnTo>
                  <a:pt x="267387" y="69188"/>
                </a:lnTo>
                <a:lnTo>
                  <a:pt x="249589" y="57276"/>
                </a:lnTo>
                <a:close/>
              </a:path>
              <a:path w="300990" h="441325">
                <a:moveTo>
                  <a:pt x="295016" y="46736"/>
                </a:moveTo>
                <a:lnTo>
                  <a:pt x="256667" y="46736"/>
                </a:lnTo>
                <a:lnTo>
                  <a:pt x="274447" y="58674"/>
                </a:lnTo>
                <a:lnTo>
                  <a:pt x="267387" y="69188"/>
                </a:lnTo>
                <a:lnTo>
                  <a:pt x="290195" y="84455"/>
                </a:lnTo>
                <a:lnTo>
                  <a:pt x="295016" y="46736"/>
                </a:lnTo>
                <a:close/>
              </a:path>
              <a:path w="300990" h="441325">
                <a:moveTo>
                  <a:pt x="256667" y="46736"/>
                </a:moveTo>
                <a:lnTo>
                  <a:pt x="249589" y="57276"/>
                </a:lnTo>
                <a:lnTo>
                  <a:pt x="267387" y="69188"/>
                </a:lnTo>
                <a:lnTo>
                  <a:pt x="274447" y="58674"/>
                </a:lnTo>
                <a:lnTo>
                  <a:pt x="256667" y="46736"/>
                </a:lnTo>
                <a:close/>
              </a:path>
              <a:path w="300990" h="441325">
                <a:moveTo>
                  <a:pt x="300990" y="0"/>
                </a:moveTo>
                <a:lnTo>
                  <a:pt x="226822" y="42037"/>
                </a:lnTo>
                <a:lnTo>
                  <a:pt x="249589" y="57276"/>
                </a:lnTo>
                <a:lnTo>
                  <a:pt x="256667" y="46736"/>
                </a:lnTo>
                <a:lnTo>
                  <a:pt x="295016" y="46736"/>
                </a:lnTo>
                <a:lnTo>
                  <a:pt x="300990" y="0"/>
                </a:lnTo>
                <a:close/>
              </a:path>
            </a:pathLst>
          </a:custGeom>
          <a:solidFill>
            <a:srgbClr val="791512"/>
          </a:solidFill>
        </p:spPr>
        <p:txBody>
          <a:bodyPr wrap="square" lIns="0" tIns="0" rIns="0" bIns="0" rtlCol="0"/>
          <a:lstStyle/>
          <a:p>
            <a:endParaRPr/>
          </a:p>
        </p:txBody>
      </p:sp>
      <p:pic>
        <p:nvPicPr>
          <p:cNvPr id="100" name="object 100"/>
          <p:cNvPicPr/>
          <p:nvPr/>
        </p:nvPicPr>
        <p:blipFill>
          <a:blip r:embed="rId30" cstate="email">
            <a:extLst>
              <a:ext uri="{28A0092B-C50C-407E-A947-70E740481C1C}">
                <a14:useLocalDpi xmlns:a14="http://schemas.microsoft.com/office/drawing/2010/main"/>
              </a:ext>
            </a:extLst>
          </a:blip>
          <a:stretch>
            <a:fillRect/>
          </a:stretch>
        </p:blipFill>
        <p:spPr>
          <a:xfrm>
            <a:off x="8024050" y="2170295"/>
            <a:ext cx="887729" cy="497573"/>
          </a:xfrm>
          <a:prstGeom prst="rect">
            <a:avLst/>
          </a:prstGeom>
        </p:spPr>
      </p:pic>
      <p:sp>
        <p:nvSpPr>
          <p:cNvPr id="101" name="object 101"/>
          <p:cNvSpPr/>
          <p:nvPr/>
        </p:nvSpPr>
        <p:spPr>
          <a:xfrm>
            <a:off x="8036243" y="2258166"/>
            <a:ext cx="752475" cy="364490"/>
          </a:xfrm>
          <a:custGeom>
            <a:avLst/>
            <a:gdLst/>
            <a:ahLst/>
            <a:cxnLst/>
            <a:rect l="l" t="t" r="r" b="b"/>
            <a:pathLst>
              <a:path w="752475" h="364489">
                <a:moveTo>
                  <a:pt x="678828" y="24812"/>
                </a:moveTo>
                <a:lnTo>
                  <a:pt x="0" y="344805"/>
                </a:lnTo>
                <a:lnTo>
                  <a:pt x="9144" y="364109"/>
                </a:lnTo>
                <a:lnTo>
                  <a:pt x="687937" y="44133"/>
                </a:lnTo>
                <a:lnTo>
                  <a:pt x="678828" y="24812"/>
                </a:lnTo>
                <a:close/>
              </a:path>
              <a:path w="752475" h="364489">
                <a:moveTo>
                  <a:pt x="738552" y="19431"/>
                </a:moveTo>
                <a:lnTo>
                  <a:pt x="690245" y="19431"/>
                </a:lnTo>
                <a:lnTo>
                  <a:pt x="699388" y="38735"/>
                </a:lnTo>
                <a:lnTo>
                  <a:pt x="687937" y="44133"/>
                </a:lnTo>
                <a:lnTo>
                  <a:pt x="699643" y="68961"/>
                </a:lnTo>
                <a:lnTo>
                  <a:pt x="738552" y="19431"/>
                </a:lnTo>
                <a:close/>
              </a:path>
              <a:path w="752475" h="364489">
                <a:moveTo>
                  <a:pt x="690245" y="19431"/>
                </a:moveTo>
                <a:lnTo>
                  <a:pt x="678828" y="24812"/>
                </a:lnTo>
                <a:lnTo>
                  <a:pt x="687937" y="44133"/>
                </a:lnTo>
                <a:lnTo>
                  <a:pt x="699388" y="38735"/>
                </a:lnTo>
                <a:lnTo>
                  <a:pt x="690245" y="19431"/>
                </a:lnTo>
                <a:close/>
              </a:path>
              <a:path w="752475" h="364489">
                <a:moveTo>
                  <a:pt x="667130" y="0"/>
                </a:moveTo>
                <a:lnTo>
                  <a:pt x="678828" y="24812"/>
                </a:lnTo>
                <a:lnTo>
                  <a:pt x="690245" y="19431"/>
                </a:lnTo>
                <a:lnTo>
                  <a:pt x="738552" y="19431"/>
                </a:lnTo>
                <a:lnTo>
                  <a:pt x="752221" y="2032"/>
                </a:lnTo>
                <a:lnTo>
                  <a:pt x="667130" y="0"/>
                </a:lnTo>
                <a:close/>
              </a:path>
            </a:pathLst>
          </a:custGeom>
          <a:solidFill>
            <a:srgbClr val="0D5DFF"/>
          </a:solidFill>
        </p:spPr>
        <p:txBody>
          <a:bodyPr wrap="square" lIns="0" tIns="0" rIns="0" bIns="0" rtlCol="0"/>
          <a:lstStyle/>
          <a:p>
            <a:endParaRPr/>
          </a:p>
        </p:txBody>
      </p:sp>
      <p:pic>
        <p:nvPicPr>
          <p:cNvPr id="102" name="object 102"/>
          <p:cNvPicPr/>
          <p:nvPr/>
        </p:nvPicPr>
        <p:blipFill>
          <a:blip r:embed="rId31" cstate="email">
            <a:extLst>
              <a:ext uri="{28A0092B-C50C-407E-A947-70E740481C1C}">
                <a14:useLocalDpi xmlns:a14="http://schemas.microsoft.com/office/drawing/2010/main"/>
              </a:ext>
            </a:extLst>
          </a:blip>
          <a:stretch>
            <a:fillRect/>
          </a:stretch>
        </p:blipFill>
        <p:spPr>
          <a:xfrm>
            <a:off x="8423338" y="1127866"/>
            <a:ext cx="238518" cy="558546"/>
          </a:xfrm>
          <a:prstGeom prst="rect">
            <a:avLst/>
          </a:prstGeom>
        </p:spPr>
      </p:pic>
      <p:sp>
        <p:nvSpPr>
          <p:cNvPr id="103" name="object 103"/>
          <p:cNvSpPr/>
          <p:nvPr/>
        </p:nvSpPr>
        <p:spPr>
          <a:xfrm>
            <a:off x="8492046" y="1217782"/>
            <a:ext cx="122555" cy="422909"/>
          </a:xfrm>
          <a:custGeom>
            <a:avLst/>
            <a:gdLst/>
            <a:ahLst/>
            <a:cxnLst/>
            <a:rect l="l" t="t" r="r" b="b"/>
            <a:pathLst>
              <a:path w="122554" h="422910">
                <a:moveTo>
                  <a:pt x="47629" y="72227"/>
                </a:moveTo>
                <a:lnTo>
                  <a:pt x="26811" y="76739"/>
                </a:lnTo>
                <a:lnTo>
                  <a:pt x="101219" y="422909"/>
                </a:lnTo>
                <a:lnTo>
                  <a:pt x="122174" y="418464"/>
                </a:lnTo>
                <a:lnTo>
                  <a:pt x="47629" y="72227"/>
                </a:lnTo>
                <a:close/>
              </a:path>
              <a:path w="122554" h="422910">
                <a:moveTo>
                  <a:pt x="21208" y="0"/>
                </a:moveTo>
                <a:lnTo>
                  <a:pt x="0" y="82550"/>
                </a:lnTo>
                <a:lnTo>
                  <a:pt x="26811" y="76739"/>
                </a:lnTo>
                <a:lnTo>
                  <a:pt x="24129" y="64262"/>
                </a:lnTo>
                <a:lnTo>
                  <a:pt x="44957" y="59816"/>
                </a:lnTo>
                <a:lnTo>
                  <a:pt x="69131" y="59816"/>
                </a:lnTo>
                <a:lnTo>
                  <a:pt x="21208" y="0"/>
                </a:lnTo>
                <a:close/>
              </a:path>
              <a:path w="122554" h="422910">
                <a:moveTo>
                  <a:pt x="44957" y="59816"/>
                </a:moveTo>
                <a:lnTo>
                  <a:pt x="24129" y="64262"/>
                </a:lnTo>
                <a:lnTo>
                  <a:pt x="26811" y="76739"/>
                </a:lnTo>
                <a:lnTo>
                  <a:pt x="47629" y="72227"/>
                </a:lnTo>
                <a:lnTo>
                  <a:pt x="44957" y="59816"/>
                </a:lnTo>
                <a:close/>
              </a:path>
              <a:path w="122554" h="422910">
                <a:moveTo>
                  <a:pt x="69131" y="59816"/>
                </a:moveTo>
                <a:lnTo>
                  <a:pt x="44957" y="59816"/>
                </a:lnTo>
                <a:lnTo>
                  <a:pt x="47629" y="72227"/>
                </a:lnTo>
                <a:lnTo>
                  <a:pt x="74422" y="66420"/>
                </a:lnTo>
                <a:lnTo>
                  <a:pt x="69131" y="59816"/>
                </a:lnTo>
                <a:close/>
              </a:path>
            </a:pathLst>
          </a:custGeom>
          <a:solidFill>
            <a:srgbClr val="00AFEF"/>
          </a:solidFill>
        </p:spPr>
        <p:txBody>
          <a:bodyPr wrap="square" lIns="0" tIns="0" rIns="0" bIns="0" rtlCol="0"/>
          <a:lstStyle/>
          <a:p>
            <a:endParaRPr/>
          </a:p>
        </p:txBody>
      </p:sp>
      <p:pic>
        <p:nvPicPr>
          <p:cNvPr id="104" name="object 104"/>
          <p:cNvPicPr/>
          <p:nvPr/>
        </p:nvPicPr>
        <p:blipFill>
          <a:blip r:embed="rId32" cstate="email">
            <a:extLst>
              <a:ext uri="{28A0092B-C50C-407E-A947-70E740481C1C}">
                <a14:useLocalDpi xmlns:a14="http://schemas.microsoft.com/office/drawing/2010/main"/>
              </a:ext>
            </a:extLst>
          </a:blip>
          <a:stretch>
            <a:fillRect/>
          </a:stretch>
        </p:blipFill>
        <p:spPr>
          <a:xfrm>
            <a:off x="6140387" y="1073002"/>
            <a:ext cx="869441" cy="1009650"/>
          </a:xfrm>
          <a:prstGeom prst="rect">
            <a:avLst/>
          </a:prstGeom>
        </p:spPr>
      </p:pic>
      <p:sp>
        <p:nvSpPr>
          <p:cNvPr id="105" name="object 105"/>
          <p:cNvSpPr/>
          <p:nvPr/>
        </p:nvSpPr>
        <p:spPr>
          <a:xfrm>
            <a:off x="6152071" y="1162918"/>
            <a:ext cx="734060" cy="873760"/>
          </a:xfrm>
          <a:custGeom>
            <a:avLst/>
            <a:gdLst/>
            <a:ahLst/>
            <a:cxnLst/>
            <a:rect l="l" t="t" r="r" b="b"/>
            <a:pathLst>
              <a:path w="734060" h="873760">
                <a:moveTo>
                  <a:pt x="676499" y="51656"/>
                </a:moveTo>
                <a:lnTo>
                  <a:pt x="0" y="859917"/>
                </a:lnTo>
                <a:lnTo>
                  <a:pt x="16255" y="873633"/>
                </a:lnTo>
                <a:lnTo>
                  <a:pt x="692822" y="65317"/>
                </a:lnTo>
                <a:lnTo>
                  <a:pt x="676499" y="51656"/>
                </a:lnTo>
                <a:close/>
              </a:path>
              <a:path w="734060" h="873760">
                <a:moveTo>
                  <a:pt x="723603" y="41910"/>
                </a:moveTo>
                <a:lnTo>
                  <a:pt x="684657" y="41910"/>
                </a:lnTo>
                <a:lnTo>
                  <a:pt x="701039" y="55499"/>
                </a:lnTo>
                <a:lnTo>
                  <a:pt x="692822" y="65317"/>
                </a:lnTo>
                <a:lnTo>
                  <a:pt x="713866" y="82931"/>
                </a:lnTo>
                <a:lnTo>
                  <a:pt x="723603" y="41910"/>
                </a:lnTo>
                <a:close/>
              </a:path>
              <a:path w="734060" h="873760">
                <a:moveTo>
                  <a:pt x="684657" y="41910"/>
                </a:moveTo>
                <a:lnTo>
                  <a:pt x="676499" y="51656"/>
                </a:lnTo>
                <a:lnTo>
                  <a:pt x="692822" y="65317"/>
                </a:lnTo>
                <a:lnTo>
                  <a:pt x="701039" y="55499"/>
                </a:lnTo>
                <a:lnTo>
                  <a:pt x="684657" y="41910"/>
                </a:lnTo>
                <a:close/>
              </a:path>
              <a:path w="734060" h="873760">
                <a:moveTo>
                  <a:pt x="733551" y="0"/>
                </a:moveTo>
                <a:lnTo>
                  <a:pt x="655447" y="34036"/>
                </a:lnTo>
                <a:lnTo>
                  <a:pt x="676499" y="51656"/>
                </a:lnTo>
                <a:lnTo>
                  <a:pt x="684657" y="41910"/>
                </a:lnTo>
                <a:lnTo>
                  <a:pt x="723603" y="41910"/>
                </a:lnTo>
                <a:lnTo>
                  <a:pt x="733551" y="0"/>
                </a:lnTo>
                <a:close/>
              </a:path>
            </a:pathLst>
          </a:custGeom>
          <a:solidFill>
            <a:srgbClr val="AF7595"/>
          </a:solidFill>
        </p:spPr>
        <p:txBody>
          <a:bodyPr wrap="square" lIns="0" tIns="0" rIns="0" bIns="0" rtlCol="0"/>
          <a:lstStyle/>
          <a:p>
            <a:endParaRPr/>
          </a:p>
        </p:txBody>
      </p:sp>
      <p:pic>
        <p:nvPicPr>
          <p:cNvPr id="106" name="object 106"/>
          <p:cNvPicPr/>
          <p:nvPr/>
        </p:nvPicPr>
        <p:blipFill>
          <a:blip r:embed="rId33" cstate="email">
            <a:extLst>
              <a:ext uri="{28A0092B-C50C-407E-A947-70E740481C1C}">
                <a14:useLocalDpi xmlns:a14="http://schemas.microsoft.com/office/drawing/2010/main"/>
              </a:ext>
            </a:extLst>
          </a:blip>
          <a:stretch>
            <a:fillRect/>
          </a:stretch>
        </p:blipFill>
        <p:spPr>
          <a:xfrm>
            <a:off x="4628579" y="1048618"/>
            <a:ext cx="918210" cy="531113"/>
          </a:xfrm>
          <a:prstGeom prst="rect">
            <a:avLst/>
          </a:prstGeom>
        </p:spPr>
      </p:pic>
      <p:sp>
        <p:nvSpPr>
          <p:cNvPr id="107" name="object 107"/>
          <p:cNvSpPr/>
          <p:nvPr/>
        </p:nvSpPr>
        <p:spPr>
          <a:xfrm>
            <a:off x="4640644" y="1138153"/>
            <a:ext cx="784225" cy="396240"/>
          </a:xfrm>
          <a:custGeom>
            <a:avLst/>
            <a:gdLst/>
            <a:ahLst/>
            <a:cxnLst/>
            <a:rect l="l" t="t" r="r" b="b"/>
            <a:pathLst>
              <a:path w="784225" h="396239">
                <a:moveTo>
                  <a:pt x="711143" y="24545"/>
                </a:moveTo>
                <a:lnTo>
                  <a:pt x="0" y="376555"/>
                </a:lnTo>
                <a:lnTo>
                  <a:pt x="9398" y="395732"/>
                </a:lnTo>
                <a:lnTo>
                  <a:pt x="720633" y="43739"/>
                </a:lnTo>
                <a:lnTo>
                  <a:pt x="711143" y="24545"/>
                </a:lnTo>
                <a:close/>
              </a:path>
              <a:path w="784225" h="396239">
                <a:moveTo>
                  <a:pt x="770096" y="18923"/>
                </a:moveTo>
                <a:lnTo>
                  <a:pt x="722502" y="18923"/>
                </a:lnTo>
                <a:lnTo>
                  <a:pt x="732027" y="38100"/>
                </a:lnTo>
                <a:lnTo>
                  <a:pt x="720633" y="43739"/>
                </a:lnTo>
                <a:lnTo>
                  <a:pt x="732789" y="68325"/>
                </a:lnTo>
                <a:lnTo>
                  <a:pt x="770096" y="18923"/>
                </a:lnTo>
                <a:close/>
              </a:path>
              <a:path w="784225" h="396239">
                <a:moveTo>
                  <a:pt x="722502" y="18923"/>
                </a:moveTo>
                <a:lnTo>
                  <a:pt x="711143" y="24545"/>
                </a:lnTo>
                <a:lnTo>
                  <a:pt x="720633" y="43739"/>
                </a:lnTo>
                <a:lnTo>
                  <a:pt x="732027" y="38100"/>
                </a:lnTo>
                <a:lnTo>
                  <a:pt x="722502" y="18923"/>
                </a:lnTo>
                <a:close/>
              </a:path>
              <a:path w="784225" h="396239">
                <a:moveTo>
                  <a:pt x="699007" y="0"/>
                </a:moveTo>
                <a:lnTo>
                  <a:pt x="711143" y="24545"/>
                </a:lnTo>
                <a:lnTo>
                  <a:pt x="722502" y="18923"/>
                </a:lnTo>
                <a:lnTo>
                  <a:pt x="770096" y="18923"/>
                </a:lnTo>
                <a:lnTo>
                  <a:pt x="784098" y="381"/>
                </a:lnTo>
                <a:lnTo>
                  <a:pt x="699007" y="0"/>
                </a:lnTo>
                <a:close/>
              </a:path>
            </a:pathLst>
          </a:custGeom>
          <a:solidFill>
            <a:srgbClr val="9B9C2C"/>
          </a:solidFill>
        </p:spPr>
        <p:txBody>
          <a:bodyPr wrap="square" lIns="0" tIns="0" rIns="0" bIns="0" rtlCol="0"/>
          <a:lstStyle/>
          <a:p>
            <a:endParaRPr/>
          </a:p>
        </p:txBody>
      </p:sp>
      <p:pic>
        <p:nvPicPr>
          <p:cNvPr id="108" name="object 108"/>
          <p:cNvPicPr/>
          <p:nvPr/>
        </p:nvPicPr>
        <p:blipFill>
          <a:blip r:embed="rId34" cstate="email">
            <a:extLst>
              <a:ext uri="{28A0092B-C50C-407E-A947-70E740481C1C}">
                <a14:useLocalDpi xmlns:a14="http://schemas.microsoft.com/office/drawing/2010/main"/>
              </a:ext>
            </a:extLst>
          </a:blip>
          <a:stretch>
            <a:fillRect/>
          </a:stretch>
        </p:blipFill>
        <p:spPr>
          <a:xfrm>
            <a:off x="7655243" y="3755242"/>
            <a:ext cx="190119" cy="212877"/>
          </a:xfrm>
          <a:prstGeom prst="rect">
            <a:avLst/>
          </a:prstGeom>
        </p:spPr>
      </p:pic>
      <p:sp>
        <p:nvSpPr>
          <p:cNvPr id="109" name="object 109"/>
          <p:cNvSpPr/>
          <p:nvPr/>
        </p:nvSpPr>
        <p:spPr>
          <a:xfrm>
            <a:off x="7669086" y="3766292"/>
            <a:ext cx="292483" cy="442515"/>
          </a:xfrm>
          <a:custGeom>
            <a:avLst/>
            <a:gdLst/>
            <a:ahLst/>
            <a:cxnLst/>
            <a:rect l="l" t="t" r="r" b="b"/>
            <a:pathLst>
              <a:path w="609600" h="944245">
                <a:moveTo>
                  <a:pt x="559034" y="885485"/>
                </a:moveTo>
                <a:lnTo>
                  <a:pt x="535939" y="900302"/>
                </a:lnTo>
                <a:lnTo>
                  <a:pt x="609091" y="943863"/>
                </a:lnTo>
                <a:lnTo>
                  <a:pt x="604022" y="896238"/>
                </a:lnTo>
                <a:lnTo>
                  <a:pt x="565911" y="896238"/>
                </a:lnTo>
                <a:lnTo>
                  <a:pt x="559034" y="885485"/>
                </a:lnTo>
                <a:close/>
              </a:path>
              <a:path w="609600" h="944245">
                <a:moveTo>
                  <a:pt x="576972" y="873977"/>
                </a:moveTo>
                <a:lnTo>
                  <a:pt x="559034" y="885485"/>
                </a:lnTo>
                <a:lnTo>
                  <a:pt x="565911" y="896238"/>
                </a:lnTo>
                <a:lnTo>
                  <a:pt x="583818" y="884681"/>
                </a:lnTo>
                <a:lnTo>
                  <a:pt x="576972" y="873977"/>
                </a:lnTo>
                <a:close/>
              </a:path>
              <a:path w="609600" h="944245">
                <a:moveTo>
                  <a:pt x="600075" y="859154"/>
                </a:moveTo>
                <a:lnTo>
                  <a:pt x="576972" y="873977"/>
                </a:lnTo>
                <a:lnTo>
                  <a:pt x="583818" y="884681"/>
                </a:lnTo>
                <a:lnTo>
                  <a:pt x="565911" y="896238"/>
                </a:lnTo>
                <a:lnTo>
                  <a:pt x="604022" y="896238"/>
                </a:lnTo>
                <a:lnTo>
                  <a:pt x="600075" y="859154"/>
                </a:lnTo>
                <a:close/>
              </a:path>
              <a:path w="609600" h="944245">
                <a:moveTo>
                  <a:pt x="18033" y="0"/>
                </a:moveTo>
                <a:lnTo>
                  <a:pt x="0" y="11429"/>
                </a:lnTo>
                <a:lnTo>
                  <a:pt x="559034" y="885485"/>
                </a:lnTo>
                <a:lnTo>
                  <a:pt x="576972" y="873977"/>
                </a:lnTo>
                <a:lnTo>
                  <a:pt x="18033" y="0"/>
                </a:lnTo>
                <a:close/>
              </a:path>
            </a:pathLst>
          </a:custGeom>
          <a:solidFill>
            <a:srgbClr val="D10D0D"/>
          </a:solidFill>
        </p:spPr>
        <p:txBody>
          <a:bodyPr wrap="square" lIns="0" tIns="0" rIns="0" bIns="0" rtlCol="0"/>
          <a:lstStyle/>
          <a:p>
            <a:endParaRPr/>
          </a:p>
        </p:txBody>
      </p:sp>
      <p:sp>
        <p:nvSpPr>
          <p:cNvPr id="110" name="object 110"/>
          <p:cNvSpPr txBox="1"/>
          <p:nvPr/>
        </p:nvSpPr>
        <p:spPr>
          <a:xfrm>
            <a:off x="116909" y="993883"/>
            <a:ext cx="3138807" cy="2352824"/>
          </a:xfrm>
          <a:prstGeom prst="rect">
            <a:avLst/>
          </a:prstGeom>
          <a:solidFill>
            <a:schemeClr val="accent4">
              <a:lumMod val="20000"/>
              <a:lumOff val="80000"/>
            </a:schemeClr>
          </a:solidFill>
        </p:spPr>
        <p:txBody>
          <a:bodyPr vert="horz" wrap="square" lIns="0" tIns="11430" rIns="0" bIns="0" rtlCol="0">
            <a:spAutoFit/>
          </a:bodyPr>
          <a:lstStyle/>
          <a:p>
            <a:pPr marL="298450" indent="-285750">
              <a:spcBef>
                <a:spcPts val="370"/>
              </a:spcBef>
              <a:buFont typeface="Arial" panose="020B0604020202020204" pitchFamily="34" charset="0"/>
              <a:buChar char="•"/>
            </a:pPr>
            <a:r>
              <a:rPr lang="en" altLang="ja-JP" sz="1600" spc="-20" dirty="0" err="1">
                <a:latin typeface="Meiryo" panose="020B0604030504040204" pitchFamily="34" charset="-128"/>
                <a:ea typeface="Meiryo" panose="020B0604030504040204" pitchFamily="34" charset="-128"/>
                <a:cs typeface="Arial"/>
              </a:rPr>
              <a:t>BaBar</a:t>
            </a:r>
            <a:r>
              <a:rPr lang="en" altLang="ja-JP" sz="1600" spc="-20" dirty="0">
                <a:latin typeface="Meiryo" panose="020B0604030504040204" pitchFamily="34" charset="-128"/>
                <a:ea typeface="Meiryo" panose="020B0604030504040204" pitchFamily="34" charset="-128"/>
                <a:cs typeface="Arial"/>
              </a:rPr>
              <a:t> </a:t>
            </a:r>
            <a:r>
              <a:rPr lang="ja-JP" altLang="en-US" sz="1600" spc="-20">
                <a:latin typeface="Meiryo" panose="020B0604030504040204" pitchFamily="34" charset="-128"/>
                <a:ea typeface="Meiryo" panose="020B0604030504040204" pitchFamily="34" charset="-128"/>
                <a:cs typeface="Arial"/>
              </a:rPr>
              <a:t>実験の</a:t>
            </a:r>
            <a:r>
              <a:rPr sz="1600" dirty="0">
                <a:latin typeface="Meiryo" panose="020B0604030504040204" pitchFamily="34" charset="-128"/>
                <a:ea typeface="Meiryo" panose="020B0604030504040204" pitchFamily="34" charset="-128"/>
                <a:cs typeface="Arial"/>
              </a:rPr>
              <a:t>1.4</a:t>
            </a:r>
            <a:r>
              <a:rPr lang="ja-JP" altLang="en-US" sz="1600">
                <a:latin typeface="Meiryo" panose="020B0604030504040204" pitchFamily="34" charset="-128"/>
                <a:ea typeface="Meiryo" panose="020B0604030504040204" pitchFamily="34" charset="-128"/>
                <a:cs typeface="Arial"/>
              </a:rPr>
              <a:t>テスラソレノイド電磁石</a:t>
            </a:r>
            <a:endParaRPr sz="1600" dirty="0">
              <a:latin typeface="Meiryo" panose="020B0604030504040204" pitchFamily="34" charset="-128"/>
              <a:ea typeface="Meiryo" panose="020B0604030504040204" pitchFamily="34" charset="-128"/>
              <a:cs typeface="Arial"/>
            </a:endParaRPr>
          </a:p>
          <a:p>
            <a:pPr marL="298450" indent="-285750">
              <a:lnSpc>
                <a:spcPts val="2335"/>
              </a:lnSpc>
              <a:spcBef>
                <a:spcPts val="240"/>
              </a:spcBef>
              <a:buFont typeface="Arial" panose="020B0604020202020204" pitchFamily="34" charset="0"/>
              <a:buChar char="•"/>
            </a:pPr>
            <a:r>
              <a:rPr sz="1600" dirty="0">
                <a:latin typeface="Arial"/>
                <a:cs typeface="Arial"/>
              </a:rPr>
              <a:t>Hermetic</a:t>
            </a:r>
            <a:r>
              <a:rPr sz="1600" spc="-50" dirty="0">
                <a:latin typeface="Arial"/>
                <a:cs typeface="Arial"/>
              </a:rPr>
              <a:t> </a:t>
            </a:r>
            <a:r>
              <a:rPr sz="1600" spc="-10" dirty="0">
                <a:latin typeface="Arial"/>
                <a:cs typeface="Arial"/>
              </a:rPr>
              <a:t>coverage:</a:t>
            </a:r>
            <a:endParaRPr sz="1600" dirty="0">
              <a:latin typeface="Arial"/>
              <a:cs typeface="Arial"/>
            </a:endParaRPr>
          </a:p>
          <a:p>
            <a:pPr marL="298450" indent="-285750">
              <a:lnSpc>
                <a:spcPts val="1855"/>
              </a:lnSpc>
              <a:buFont typeface="Arial" panose="020B0604020202020204" pitchFamily="34" charset="0"/>
              <a:buChar char="•"/>
            </a:pPr>
            <a:r>
              <a:rPr sz="1600" dirty="0">
                <a:latin typeface="Arial"/>
                <a:cs typeface="Arial"/>
              </a:rPr>
              <a:t>|η|&lt;1.1,</a:t>
            </a:r>
            <a:r>
              <a:rPr sz="1600" spc="-20" dirty="0">
                <a:latin typeface="Arial"/>
                <a:cs typeface="Arial"/>
              </a:rPr>
              <a:t> </a:t>
            </a:r>
            <a:r>
              <a:rPr sz="1600" dirty="0">
                <a:latin typeface="Arial"/>
                <a:cs typeface="Arial"/>
              </a:rPr>
              <a:t>2π</a:t>
            </a:r>
            <a:r>
              <a:rPr sz="1600" spc="-35" dirty="0">
                <a:latin typeface="Arial"/>
                <a:cs typeface="Arial"/>
              </a:rPr>
              <a:t> </a:t>
            </a:r>
            <a:r>
              <a:rPr sz="1600" dirty="0">
                <a:latin typeface="Arial"/>
                <a:cs typeface="Arial"/>
              </a:rPr>
              <a:t>in</a:t>
            </a:r>
            <a:r>
              <a:rPr sz="1600" spc="-15" dirty="0">
                <a:latin typeface="Arial"/>
                <a:cs typeface="Arial"/>
              </a:rPr>
              <a:t> </a:t>
            </a:r>
            <a:r>
              <a:rPr sz="1600" spc="-50" dirty="0" err="1">
                <a:latin typeface="Arial"/>
                <a:cs typeface="Arial"/>
              </a:rPr>
              <a:t>φ</a:t>
            </a:r>
            <a:endParaRPr lang="en-US" sz="1600" dirty="0">
              <a:latin typeface="Arial"/>
              <a:cs typeface="Arial"/>
            </a:endParaRPr>
          </a:p>
          <a:p>
            <a:pPr marL="298450" indent="-285750">
              <a:lnSpc>
                <a:spcPts val="1855"/>
              </a:lnSpc>
              <a:buFont typeface="Arial" panose="020B0604020202020204" pitchFamily="34" charset="0"/>
              <a:buChar char="•"/>
            </a:pPr>
            <a:r>
              <a:rPr lang="ja-JP" altLang="en-US" sz="1600" spc="-10">
                <a:latin typeface="Meiryo" panose="020B0604030504040204" pitchFamily="34" charset="-128"/>
                <a:ea typeface="Meiryo" panose="020B0604030504040204" pitchFamily="34" charset="-128"/>
                <a:cs typeface="Arial"/>
              </a:rPr>
              <a:t>大立体角をトラッカー＆</a:t>
            </a:r>
            <a:r>
              <a:rPr sz="1600" spc="-45" dirty="0">
                <a:latin typeface="Meiryo" panose="020B0604030504040204" pitchFamily="34" charset="-128"/>
                <a:ea typeface="Meiryo" panose="020B0604030504040204" pitchFamily="34" charset="-128"/>
                <a:cs typeface="Arial"/>
              </a:rPr>
              <a:t> </a:t>
            </a:r>
            <a:r>
              <a:rPr sz="1600" spc="-20" dirty="0">
                <a:latin typeface="Meiryo" panose="020B0604030504040204" pitchFamily="34" charset="-128"/>
                <a:ea typeface="Meiryo" panose="020B0604030504040204" pitchFamily="34" charset="-128"/>
                <a:cs typeface="Arial"/>
              </a:rPr>
              <a:t>EM+</a:t>
            </a:r>
            <a:r>
              <a:rPr lang="ja-JP" altLang="en-US" sz="1600" spc="-20">
                <a:latin typeface="Meiryo" panose="020B0604030504040204" pitchFamily="34" charset="-128"/>
                <a:ea typeface="Meiryo" panose="020B0604030504040204" pitchFamily="34" charset="-128"/>
                <a:cs typeface="Arial"/>
              </a:rPr>
              <a:t>ハドロンカロリメータで覆う</a:t>
            </a:r>
            <a:r>
              <a:rPr sz="1600" spc="-70" dirty="0">
                <a:latin typeface="Meiryo" panose="020B0604030504040204" pitchFamily="34" charset="-128"/>
                <a:ea typeface="Meiryo" panose="020B0604030504040204" pitchFamily="34" charset="-128"/>
                <a:cs typeface="Arial"/>
              </a:rPr>
              <a:t> </a:t>
            </a:r>
            <a:endParaRPr lang="en-US" sz="1600" spc="-70" dirty="0">
              <a:latin typeface="Meiryo" panose="020B0604030504040204" pitchFamily="34" charset="-128"/>
              <a:ea typeface="Meiryo" panose="020B0604030504040204" pitchFamily="34" charset="-128"/>
              <a:cs typeface="Arial"/>
            </a:endParaRPr>
          </a:p>
          <a:p>
            <a:pPr marL="298450" marR="144145" indent="-285750">
              <a:lnSpc>
                <a:spcPct val="100800"/>
              </a:lnSpc>
              <a:spcBef>
                <a:spcPts val="175"/>
              </a:spcBef>
              <a:buFont typeface="Arial" panose="020B0604020202020204" pitchFamily="34" charset="0"/>
              <a:buChar char="•"/>
            </a:pPr>
            <a:r>
              <a:rPr lang="en" altLang="ja-JP" sz="1600" dirty="0">
                <a:latin typeface="Arial"/>
                <a:cs typeface="Arial"/>
              </a:rPr>
              <a:t>15</a:t>
            </a:r>
            <a:r>
              <a:rPr lang="en" altLang="ja-JP" sz="1600" spc="-10" dirty="0">
                <a:latin typeface="Arial"/>
                <a:cs typeface="Arial"/>
              </a:rPr>
              <a:t> </a:t>
            </a:r>
            <a:r>
              <a:rPr lang="en" altLang="ja-JP" sz="1600" dirty="0">
                <a:latin typeface="Arial"/>
                <a:cs typeface="Arial"/>
              </a:rPr>
              <a:t>kHz</a:t>
            </a:r>
            <a:r>
              <a:rPr lang="en" altLang="ja-JP" sz="1600" spc="-35" dirty="0">
                <a:latin typeface="Arial"/>
                <a:cs typeface="Arial"/>
              </a:rPr>
              <a:t> </a:t>
            </a:r>
            <a:r>
              <a:rPr lang="ja-JP" altLang="en-US" sz="1600" spc="-35">
                <a:latin typeface="Arial"/>
                <a:cs typeface="Arial"/>
              </a:rPr>
              <a:t>の</a:t>
            </a:r>
            <a:r>
              <a:rPr lang="ja-JP" altLang="en-US" sz="1600" spc="-35">
                <a:latin typeface="Meiryo" panose="020B0604030504040204" pitchFamily="34" charset="-128"/>
                <a:ea typeface="Meiryo" panose="020B0604030504040204" pitchFamily="34" charset="-128"/>
                <a:cs typeface="Arial"/>
              </a:rPr>
              <a:t>高データ収集レート</a:t>
            </a:r>
            <a:endParaRPr lang="en" altLang="ja-JP" sz="1600" spc="-35" dirty="0">
              <a:latin typeface="Meiryo" panose="020B0604030504040204" pitchFamily="34" charset="-128"/>
              <a:ea typeface="Meiryo" panose="020B0604030504040204" pitchFamily="34" charset="-128"/>
              <a:cs typeface="Arial"/>
            </a:endParaRPr>
          </a:p>
          <a:p>
            <a:pPr marL="298450" marR="144145" indent="-285750">
              <a:lnSpc>
                <a:spcPct val="100800"/>
              </a:lnSpc>
              <a:spcBef>
                <a:spcPts val="175"/>
              </a:spcBef>
              <a:buFont typeface="Arial" panose="020B0604020202020204" pitchFamily="34" charset="0"/>
              <a:buChar char="•"/>
            </a:pPr>
            <a:r>
              <a:rPr lang="ja-JP" altLang="en-US" sz="1600" spc="-20">
                <a:latin typeface="Meiryo" panose="020B0604030504040204" pitchFamily="34" charset="-128"/>
                <a:ea typeface="Meiryo" panose="020B0604030504040204" pitchFamily="34" charset="-128"/>
                <a:cs typeface="Arial"/>
              </a:rPr>
              <a:t>トラッキングシステムはストリーム読み出し</a:t>
            </a:r>
            <a:endParaRPr lang="en" altLang="ja-JP" sz="1600" dirty="0">
              <a:latin typeface="Meiryo" panose="020B0604030504040204" pitchFamily="34" charset="-128"/>
              <a:ea typeface="Meiryo" panose="020B0604030504040204" pitchFamily="34" charset="-128"/>
              <a:cs typeface="Arial"/>
            </a:endParaRPr>
          </a:p>
        </p:txBody>
      </p:sp>
      <p:pic>
        <p:nvPicPr>
          <p:cNvPr id="111" name="object 111"/>
          <p:cNvPicPr/>
          <p:nvPr/>
        </p:nvPicPr>
        <p:blipFill>
          <a:blip r:embed="rId35" cstate="email">
            <a:extLst>
              <a:ext uri="{28A0092B-C50C-407E-A947-70E740481C1C}">
                <a14:useLocalDpi xmlns:a14="http://schemas.microsoft.com/office/drawing/2010/main"/>
              </a:ext>
            </a:extLst>
          </a:blip>
          <a:stretch>
            <a:fillRect/>
          </a:stretch>
        </p:blipFill>
        <p:spPr>
          <a:xfrm>
            <a:off x="72031" y="51159"/>
            <a:ext cx="1204722" cy="710946"/>
          </a:xfrm>
          <a:prstGeom prst="rect">
            <a:avLst/>
          </a:prstGeom>
        </p:spPr>
      </p:pic>
      <p:sp>
        <p:nvSpPr>
          <p:cNvPr id="117" name="object 34">
            <a:extLst>
              <a:ext uri="{FF2B5EF4-FFF2-40B4-BE49-F238E27FC236}">
                <a16:creationId xmlns:a16="http://schemas.microsoft.com/office/drawing/2014/main" id="{53D379DB-0563-B7BF-7C09-DB9BC0761D1C}"/>
              </a:ext>
            </a:extLst>
          </p:cNvPr>
          <p:cNvSpPr/>
          <p:nvPr/>
        </p:nvSpPr>
        <p:spPr>
          <a:xfrm>
            <a:off x="898333" y="4500568"/>
            <a:ext cx="2812165" cy="1537444"/>
          </a:xfrm>
          <a:custGeom>
            <a:avLst/>
            <a:gdLst/>
            <a:ahLst/>
            <a:cxnLst/>
            <a:rect l="l" t="t" r="r" b="b"/>
            <a:pathLst>
              <a:path w="6251575" h="3667125">
                <a:moveTo>
                  <a:pt x="0" y="3666744"/>
                </a:moveTo>
                <a:lnTo>
                  <a:pt x="6251448" y="3666744"/>
                </a:lnTo>
                <a:lnTo>
                  <a:pt x="6251448" y="0"/>
                </a:lnTo>
                <a:lnTo>
                  <a:pt x="0" y="0"/>
                </a:lnTo>
                <a:lnTo>
                  <a:pt x="0" y="3666744"/>
                </a:lnTo>
                <a:close/>
              </a:path>
            </a:pathLst>
          </a:custGeom>
          <a:ln w="30480">
            <a:solidFill>
              <a:srgbClr val="FFC000"/>
            </a:solidFill>
          </a:ln>
        </p:spPr>
        <p:txBody>
          <a:bodyPr wrap="square" lIns="0" tIns="0" rIns="0" bIns="0" rtlCol="0"/>
          <a:lstStyle/>
          <a:p>
            <a:endParaRPr/>
          </a:p>
        </p:txBody>
      </p:sp>
      <p:sp>
        <p:nvSpPr>
          <p:cNvPr id="13" name="上カーブ矢印 12">
            <a:extLst>
              <a:ext uri="{FF2B5EF4-FFF2-40B4-BE49-F238E27FC236}">
                <a16:creationId xmlns:a16="http://schemas.microsoft.com/office/drawing/2014/main" id="{3DA2533D-5595-A4DF-0FED-A3E8A69DA63F}"/>
              </a:ext>
            </a:extLst>
          </p:cNvPr>
          <p:cNvSpPr/>
          <p:nvPr/>
        </p:nvSpPr>
        <p:spPr>
          <a:xfrm rot="20139185">
            <a:off x="3570649" y="4469766"/>
            <a:ext cx="508494" cy="207238"/>
          </a:xfrm>
          <a:prstGeom prst="curvedUpArrow">
            <a:avLst/>
          </a:prstGeom>
          <a:solidFill>
            <a:schemeClr val="accent2">
              <a:lumMod val="7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15" name="object 15"/>
          <p:cNvPicPr/>
          <p:nvPr/>
        </p:nvPicPr>
        <p:blipFill>
          <a:blip r:embed="rId36" cstate="email">
            <a:extLst>
              <a:ext uri="{28A0092B-C50C-407E-A947-70E740481C1C}">
                <a14:useLocalDpi xmlns:a14="http://schemas.microsoft.com/office/drawing/2010/main"/>
              </a:ext>
            </a:extLst>
          </a:blip>
          <a:stretch>
            <a:fillRect/>
          </a:stretch>
        </p:blipFill>
        <p:spPr>
          <a:xfrm>
            <a:off x="7792064" y="4217776"/>
            <a:ext cx="735329" cy="381761"/>
          </a:xfrm>
          <a:prstGeom prst="rect">
            <a:avLst/>
          </a:prstGeom>
        </p:spPr>
      </p:pic>
      <p:pic>
        <p:nvPicPr>
          <p:cNvPr id="16" name="object 16"/>
          <p:cNvPicPr/>
          <p:nvPr/>
        </p:nvPicPr>
        <p:blipFill>
          <a:blip r:embed="rId37" cstate="email">
            <a:extLst>
              <a:ext uri="{28A0092B-C50C-407E-A947-70E740481C1C}">
                <a14:useLocalDpi xmlns:a14="http://schemas.microsoft.com/office/drawing/2010/main"/>
              </a:ext>
            </a:extLst>
          </a:blip>
          <a:stretch>
            <a:fillRect/>
          </a:stretch>
        </p:blipFill>
        <p:spPr>
          <a:xfrm>
            <a:off x="7782920" y="4217764"/>
            <a:ext cx="747522" cy="430542"/>
          </a:xfrm>
          <a:prstGeom prst="rect">
            <a:avLst/>
          </a:prstGeom>
        </p:spPr>
      </p:pic>
      <p:pic>
        <p:nvPicPr>
          <p:cNvPr id="17" name="object 17"/>
          <p:cNvPicPr/>
          <p:nvPr/>
        </p:nvPicPr>
        <p:blipFill>
          <a:blip r:embed="rId38" cstate="email">
            <a:extLst>
              <a:ext uri="{28A0092B-C50C-407E-A947-70E740481C1C}">
                <a14:useLocalDpi xmlns:a14="http://schemas.microsoft.com/office/drawing/2010/main"/>
              </a:ext>
            </a:extLst>
          </a:blip>
          <a:stretch>
            <a:fillRect/>
          </a:stretch>
        </p:blipFill>
        <p:spPr>
          <a:xfrm>
            <a:off x="7811875" y="4237588"/>
            <a:ext cx="661416" cy="307848"/>
          </a:xfrm>
          <a:prstGeom prst="rect">
            <a:avLst/>
          </a:prstGeom>
        </p:spPr>
      </p:pic>
      <p:sp>
        <p:nvSpPr>
          <p:cNvPr id="18" name="object 18"/>
          <p:cNvSpPr/>
          <p:nvPr/>
        </p:nvSpPr>
        <p:spPr>
          <a:xfrm>
            <a:off x="7811875" y="4237588"/>
            <a:ext cx="661670" cy="307975"/>
          </a:xfrm>
          <a:custGeom>
            <a:avLst/>
            <a:gdLst/>
            <a:ahLst/>
            <a:cxnLst/>
            <a:rect l="l" t="t" r="r" b="b"/>
            <a:pathLst>
              <a:path w="661670" h="307975">
                <a:moveTo>
                  <a:pt x="0" y="307848"/>
                </a:moveTo>
                <a:lnTo>
                  <a:pt x="661416" y="307848"/>
                </a:lnTo>
                <a:lnTo>
                  <a:pt x="661416" y="0"/>
                </a:lnTo>
                <a:lnTo>
                  <a:pt x="0" y="0"/>
                </a:lnTo>
                <a:lnTo>
                  <a:pt x="0" y="307848"/>
                </a:lnTo>
                <a:close/>
              </a:path>
            </a:pathLst>
          </a:custGeom>
          <a:ln w="15239">
            <a:solidFill>
              <a:srgbClr val="FFC000"/>
            </a:solidFill>
          </a:ln>
        </p:spPr>
        <p:txBody>
          <a:bodyPr wrap="square" lIns="0" tIns="0" rIns="0" bIns="0" rtlCol="0"/>
          <a:lstStyle/>
          <a:p>
            <a:endParaRPr/>
          </a:p>
        </p:txBody>
      </p:sp>
      <p:sp>
        <p:nvSpPr>
          <p:cNvPr id="19" name="object 19"/>
          <p:cNvSpPr txBox="1"/>
          <p:nvPr/>
        </p:nvSpPr>
        <p:spPr>
          <a:xfrm>
            <a:off x="7890615" y="4269085"/>
            <a:ext cx="499745" cy="226985"/>
          </a:xfrm>
          <a:prstGeom prst="rect">
            <a:avLst/>
          </a:prstGeom>
        </p:spPr>
        <p:txBody>
          <a:bodyPr vert="horz" wrap="square" lIns="0" tIns="11430" rIns="0" bIns="0" rtlCol="0">
            <a:spAutoFit/>
          </a:bodyPr>
          <a:lstStyle/>
          <a:p>
            <a:pPr marL="12700">
              <a:spcBef>
                <a:spcPts val="90"/>
              </a:spcBef>
            </a:pPr>
            <a:r>
              <a:rPr sz="1400" spc="-20" dirty="0">
                <a:solidFill>
                  <a:srgbClr val="FFFFFF"/>
                </a:solidFill>
                <a:latin typeface="Arial"/>
                <a:cs typeface="Arial"/>
              </a:rPr>
              <a:t>TPOT</a:t>
            </a:r>
            <a:endParaRPr sz="1400">
              <a:latin typeface="Arial"/>
              <a:cs typeface="Arial"/>
            </a:endParaRPr>
          </a:p>
        </p:txBody>
      </p:sp>
      <p:sp>
        <p:nvSpPr>
          <p:cNvPr id="89" name="スライド番号プレースホルダー 11">
            <a:extLst>
              <a:ext uri="{FF2B5EF4-FFF2-40B4-BE49-F238E27FC236}">
                <a16:creationId xmlns:a16="http://schemas.microsoft.com/office/drawing/2014/main" id="{937F892D-8C45-9BE1-29B8-E178BC714636}"/>
              </a:ext>
            </a:extLst>
          </p:cNvPr>
          <p:cNvSpPr txBox="1">
            <a:spLocks/>
          </p:cNvSpPr>
          <p:nvPr/>
        </p:nvSpPr>
        <p:spPr>
          <a:xfrm>
            <a:off x="8610600" y="6356350"/>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F879AC0-A27E-6341-93B8-C10FDC4A61EB}" type="slidenum">
              <a:rPr lang="ja-JP" altLang="en-US" smtClean="0"/>
              <a:pPr/>
              <a:t>36</a:t>
            </a:fld>
            <a:endParaRPr lang="ja-JP" altLang="en-US"/>
          </a:p>
        </p:txBody>
      </p:sp>
    </p:spTree>
    <p:extLst>
      <p:ext uri="{BB962C8B-B14F-4D97-AF65-F5344CB8AC3E}">
        <p14:creationId xmlns:p14="http://schemas.microsoft.com/office/powerpoint/2010/main" val="28816934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0153143" y="122788"/>
            <a:ext cx="1721995" cy="3166872"/>
          </a:xfrm>
          <a:prstGeom prst="rect">
            <a:avLst/>
          </a:prstGeom>
        </p:spPr>
      </p:pic>
      <p:sp>
        <p:nvSpPr>
          <p:cNvPr id="3" name="object 3"/>
          <p:cNvSpPr txBox="1"/>
          <p:nvPr/>
        </p:nvSpPr>
        <p:spPr>
          <a:xfrm>
            <a:off x="10344597" y="17068"/>
            <a:ext cx="1544955" cy="227626"/>
          </a:xfrm>
          <a:prstGeom prst="rect">
            <a:avLst/>
          </a:prstGeom>
        </p:spPr>
        <p:txBody>
          <a:bodyPr vert="horz" wrap="square" lIns="0" tIns="12065" rIns="0" bIns="0" rtlCol="0">
            <a:spAutoFit/>
          </a:bodyPr>
          <a:lstStyle/>
          <a:p>
            <a:pPr marL="12700">
              <a:spcBef>
                <a:spcPts val="95"/>
              </a:spcBef>
            </a:pPr>
            <a:r>
              <a:rPr sz="1400" dirty="0">
                <a:solidFill>
                  <a:srgbClr val="006FC0"/>
                </a:solidFill>
                <a:latin typeface="Arial"/>
                <a:cs typeface="Arial"/>
              </a:rPr>
              <a:t>Calorimeter</a:t>
            </a:r>
            <a:r>
              <a:rPr sz="1400" spc="-95" dirty="0">
                <a:solidFill>
                  <a:srgbClr val="006FC0"/>
                </a:solidFill>
                <a:latin typeface="Arial"/>
                <a:cs typeface="Arial"/>
              </a:rPr>
              <a:t> </a:t>
            </a:r>
            <a:r>
              <a:rPr sz="1400" spc="-10" dirty="0">
                <a:solidFill>
                  <a:srgbClr val="006FC0"/>
                </a:solidFill>
                <a:latin typeface="Arial"/>
                <a:cs typeface="Arial"/>
              </a:rPr>
              <a:t>system</a:t>
            </a:r>
            <a:endParaRPr sz="1400" dirty="0">
              <a:latin typeface="Arial"/>
              <a:cs typeface="Arial"/>
            </a:endParaRPr>
          </a:p>
        </p:txBody>
      </p:sp>
      <p:sp>
        <p:nvSpPr>
          <p:cNvPr id="4" name="object 4"/>
          <p:cNvSpPr txBox="1"/>
          <p:nvPr/>
        </p:nvSpPr>
        <p:spPr>
          <a:xfrm>
            <a:off x="11018721" y="1066413"/>
            <a:ext cx="516255" cy="226985"/>
          </a:xfrm>
          <a:prstGeom prst="rect">
            <a:avLst/>
          </a:prstGeom>
        </p:spPr>
        <p:txBody>
          <a:bodyPr vert="horz" wrap="square" lIns="0" tIns="11430" rIns="0" bIns="0" rtlCol="0">
            <a:spAutoFit/>
          </a:bodyPr>
          <a:lstStyle/>
          <a:p>
            <a:pPr marL="12700">
              <a:spcBef>
                <a:spcPts val="90"/>
              </a:spcBef>
            </a:pPr>
            <a:r>
              <a:rPr sz="1400" spc="-10" dirty="0">
                <a:latin typeface="Arial"/>
                <a:cs typeface="Arial"/>
              </a:rPr>
              <a:t>oHCal</a:t>
            </a:r>
            <a:endParaRPr sz="1400">
              <a:latin typeface="Arial"/>
              <a:cs typeface="Arial"/>
            </a:endParaRPr>
          </a:p>
        </p:txBody>
      </p:sp>
      <p:sp>
        <p:nvSpPr>
          <p:cNvPr id="5" name="object 5"/>
          <p:cNvSpPr txBox="1"/>
          <p:nvPr/>
        </p:nvSpPr>
        <p:spPr>
          <a:xfrm>
            <a:off x="11144959" y="2641974"/>
            <a:ext cx="400685" cy="197490"/>
          </a:xfrm>
          <a:prstGeom prst="rect">
            <a:avLst/>
          </a:prstGeom>
        </p:spPr>
        <p:txBody>
          <a:bodyPr vert="horz" wrap="square" lIns="0" tIns="12700" rIns="0" bIns="0" rtlCol="0">
            <a:spAutoFit/>
          </a:bodyPr>
          <a:lstStyle/>
          <a:p>
            <a:pPr marL="12700">
              <a:spcBef>
                <a:spcPts val="100"/>
              </a:spcBef>
            </a:pPr>
            <a:r>
              <a:rPr sz="1200" spc="-20" dirty="0">
                <a:latin typeface="Arial"/>
                <a:cs typeface="Arial"/>
              </a:rPr>
              <a:t>iHCal</a:t>
            </a:r>
            <a:endParaRPr sz="1200">
              <a:latin typeface="Arial"/>
              <a:cs typeface="Arial"/>
            </a:endParaRPr>
          </a:p>
        </p:txBody>
      </p:sp>
      <p:grpSp>
        <p:nvGrpSpPr>
          <p:cNvPr id="6" name="object 6"/>
          <p:cNvGrpSpPr/>
          <p:nvPr/>
        </p:nvGrpSpPr>
        <p:grpSpPr>
          <a:xfrm>
            <a:off x="9781026" y="1200364"/>
            <a:ext cx="2222500" cy="4620895"/>
            <a:chOff x="8705088" y="2206751"/>
            <a:chExt cx="2222500" cy="4620895"/>
          </a:xfrm>
        </p:grpSpPr>
        <p:pic>
          <p:nvPicPr>
            <p:cNvPr id="7" name="object 7"/>
            <p:cNvPicPr/>
            <p:nvPr/>
          </p:nvPicPr>
          <p:blipFill>
            <a:blip r:embed="rId3" cstate="print"/>
            <a:stretch>
              <a:fillRect/>
            </a:stretch>
          </p:blipFill>
          <p:spPr>
            <a:xfrm>
              <a:off x="8705088" y="2206751"/>
              <a:ext cx="905255" cy="399288"/>
            </a:xfrm>
            <a:prstGeom prst="rect">
              <a:avLst/>
            </a:prstGeom>
          </p:spPr>
        </p:pic>
        <p:pic>
          <p:nvPicPr>
            <p:cNvPr id="8" name="object 8"/>
            <p:cNvPicPr/>
            <p:nvPr/>
          </p:nvPicPr>
          <p:blipFill>
            <a:blip r:embed="rId3" cstate="print"/>
            <a:stretch>
              <a:fillRect/>
            </a:stretch>
          </p:blipFill>
          <p:spPr>
            <a:xfrm>
              <a:off x="8875776" y="3346703"/>
              <a:ext cx="905255" cy="399288"/>
            </a:xfrm>
            <a:prstGeom prst="rect">
              <a:avLst/>
            </a:prstGeom>
          </p:spPr>
        </p:pic>
        <p:pic>
          <p:nvPicPr>
            <p:cNvPr id="9" name="object 9"/>
            <p:cNvPicPr/>
            <p:nvPr/>
          </p:nvPicPr>
          <p:blipFill>
            <a:blip r:embed="rId4" cstate="email">
              <a:extLst>
                <a:ext uri="{28A0092B-C50C-407E-A947-70E740481C1C}">
                  <a14:useLocalDpi xmlns:a14="http://schemas.microsoft.com/office/drawing/2010/main"/>
                </a:ext>
              </a:extLst>
            </a:blip>
            <a:stretch>
              <a:fillRect/>
            </a:stretch>
          </p:blipFill>
          <p:spPr>
            <a:xfrm>
              <a:off x="9473184" y="4236718"/>
              <a:ext cx="1453896" cy="2590798"/>
            </a:xfrm>
            <a:prstGeom prst="rect">
              <a:avLst/>
            </a:prstGeom>
          </p:spPr>
        </p:pic>
      </p:grpSp>
      <p:sp>
        <p:nvSpPr>
          <p:cNvPr id="10" name="object 10"/>
          <p:cNvSpPr txBox="1">
            <a:spLocks noGrp="1"/>
          </p:cNvSpPr>
          <p:nvPr>
            <p:ph type="title"/>
          </p:nvPr>
        </p:nvSpPr>
        <p:spPr>
          <a:xfrm>
            <a:off x="1390015" y="165705"/>
            <a:ext cx="10159365" cy="690574"/>
          </a:xfrm>
          <a:prstGeom prst="rect">
            <a:avLst/>
          </a:prstGeom>
        </p:spPr>
        <p:txBody>
          <a:bodyPr vert="horz" wrap="square" lIns="0" tIns="13335" rIns="0" bIns="0" rtlCol="0" anchor="ctr">
            <a:spAutoFit/>
          </a:bodyPr>
          <a:lstStyle/>
          <a:p>
            <a:pPr marL="673735">
              <a:lnSpc>
                <a:spcPct val="100000"/>
              </a:lnSpc>
              <a:spcBef>
                <a:spcPts val="105"/>
              </a:spcBef>
            </a:pPr>
            <a:r>
              <a:rPr lang="en-US" dirty="0" err="1">
                <a:latin typeface="Arial"/>
                <a:cs typeface="Arial"/>
              </a:rPr>
              <a:t>sPHENIX</a:t>
            </a:r>
            <a:r>
              <a:rPr lang="en-US" sz="2800" dirty="0">
                <a:latin typeface="Arial"/>
                <a:cs typeface="Arial"/>
              </a:rPr>
              <a:t> </a:t>
            </a:r>
            <a:r>
              <a:rPr lang="en-US" dirty="0">
                <a:latin typeface="Arial"/>
                <a:cs typeface="Arial"/>
              </a:rPr>
              <a:t>Detector</a:t>
            </a:r>
            <a:endParaRPr dirty="0">
              <a:latin typeface="Arial"/>
              <a:cs typeface="Arial"/>
            </a:endParaRPr>
          </a:p>
        </p:txBody>
      </p:sp>
      <p:sp>
        <p:nvSpPr>
          <p:cNvPr id="11" name="object 11"/>
          <p:cNvSpPr txBox="1"/>
          <p:nvPr/>
        </p:nvSpPr>
        <p:spPr>
          <a:xfrm>
            <a:off x="10038912" y="4690231"/>
            <a:ext cx="805180" cy="514984"/>
          </a:xfrm>
          <a:prstGeom prst="rect">
            <a:avLst/>
          </a:prstGeom>
        </p:spPr>
        <p:txBody>
          <a:bodyPr vert="horz" wrap="square" lIns="0" tIns="13970" rIns="0" bIns="0" rtlCol="0">
            <a:spAutoFit/>
          </a:bodyPr>
          <a:lstStyle/>
          <a:p>
            <a:pPr marL="12700">
              <a:spcBef>
                <a:spcPts val="110"/>
              </a:spcBef>
            </a:pPr>
            <a:r>
              <a:rPr sz="1600" spc="-10" dirty="0">
                <a:solidFill>
                  <a:srgbClr val="D25604"/>
                </a:solidFill>
                <a:latin typeface="Arial"/>
                <a:cs typeface="Arial"/>
              </a:rPr>
              <a:t>Tracking</a:t>
            </a:r>
            <a:endParaRPr sz="1600" dirty="0">
              <a:latin typeface="Arial"/>
              <a:cs typeface="Arial"/>
            </a:endParaRPr>
          </a:p>
          <a:p>
            <a:pPr marL="76200"/>
            <a:r>
              <a:rPr sz="1600" spc="-10" dirty="0">
                <a:solidFill>
                  <a:srgbClr val="D25604"/>
                </a:solidFill>
                <a:latin typeface="Arial"/>
                <a:cs typeface="Arial"/>
              </a:rPr>
              <a:t>system</a:t>
            </a:r>
            <a:endParaRPr sz="1600" dirty="0">
              <a:latin typeface="Arial"/>
              <a:cs typeface="Arial"/>
            </a:endParaRPr>
          </a:p>
        </p:txBody>
      </p:sp>
      <p:sp>
        <p:nvSpPr>
          <p:cNvPr id="27" name="object 27"/>
          <p:cNvSpPr txBox="1"/>
          <p:nvPr/>
        </p:nvSpPr>
        <p:spPr>
          <a:xfrm>
            <a:off x="6595810" y="4098378"/>
            <a:ext cx="492125" cy="198120"/>
          </a:xfrm>
          <a:prstGeom prst="rect">
            <a:avLst/>
          </a:prstGeom>
        </p:spPr>
        <p:txBody>
          <a:bodyPr vert="horz" wrap="square" lIns="0" tIns="0" rIns="0" bIns="0" rtlCol="0">
            <a:spAutoFit/>
          </a:bodyPr>
          <a:lstStyle/>
          <a:p>
            <a:pPr>
              <a:lnSpc>
                <a:spcPts val="1540"/>
              </a:lnSpc>
            </a:pPr>
            <a:r>
              <a:rPr sz="1400" spc="-20" dirty="0">
                <a:solidFill>
                  <a:srgbClr val="FFFFFF"/>
                </a:solidFill>
                <a:latin typeface="Arial"/>
                <a:cs typeface="Arial"/>
              </a:rPr>
              <a:t>oHCal</a:t>
            </a:r>
            <a:endParaRPr sz="1400">
              <a:latin typeface="Arial"/>
              <a:cs typeface="Arial"/>
            </a:endParaRPr>
          </a:p>
        </p:txBody>
      </p:sp>
      <p:pic>
        <p:nvPicPr>
          <p:cNvPr id="29" name="object 29"/>
          <p:cNvPicPr/>
          <p:nvPr/>
        </p:nvPicPr>
        <p:blipFill>
          <a:blip r:embed="rId5" cstate="email">
            <a:extLst>
              <a:ext uri="{28A0092B-C50C-407E-A947-70E740481C1C}">
                <a14:useLocalDpi xmlns:a14="http://schemas.microsoft.com/office/drawing/2010/main"/>
              </a:ext>
            </a:extLst>
          </a:blip>
          <a:stretch>
            <a:fillRect/>
          </a:stretch>
        </p:blipFill>
        <p:spPr>
          <a:xfrm>
            <a:off x="76962" y="3895643"/>
            <a:ext cx="4844795" cy="2919969"/>
          </a:xfrm>
          <a:prstGeom prst="rect">
            <a:avLst/>
          </a:prstGeom>
        </p:spPr>
      </p:pic>
      <p:pic>
        <p:nvPicPr>
          <p:cNvPr id="32" name="object 32"/>
          <p:cNvPicPr/>
          <p:nvPr/>
        </p:nvPicPr>
        <p:blipFill>
          <a:blip r:embed="rId6" cstate="email">
            <a:extLst>
              <a:ext uri="{28A0092B-C50C-407E-A947-70E740481C1C}">
                <a14:useLocalDpi xmlns:a14="http://schemas.microsoft.com/office/drawing/2010/main"/>
              </a:ext>
            </a:extLst>
          </a:blip>
          <a:stretch>
            <a:fillRect/>
          </a:stretch>
        </p:blipFill>
        <p:spPr>
          <a:xfrm>
            <a:off x="3713547" y="807511"/>
            <a:ext cx="6340602" cy="3755898"/>
          </a:xfrm>
          <a:prstGeom prst="rect">
            <a:avLst/>
          </a:prstGeom>
        </p:spPr>
      </p:pic>
      <p:pic>
        <p:nvPicPr>
          <p:cNvPr id="33" name="object 33"/>
          <p:cNvPicPr/>
          <p:nvPr/>
        </p:nvPicPr>
        <p:blipFill>
          <a:blip r:embed="rId7" cstate="email">
            <a:extLst>
              <a:ext uri="{28A0092B-C50C-407E-A947-70E740481C1C}">
                <a14:useLocalDpi xmlns:a14="http://schemas.microsoft.com/office/drawing/2010/main"/>
              </a:ext>
            </a:extLst>
          </a:blip>
          <a:stretch>
            <a:fillRect/>
          </a:stretch>
        </p:blipFill>
        <p:spPr>
          <a:xfrm>
            <a:off x="3677602" y="792586"/>
            <a:ext cx="6220968" cy="3636264"/>
          </a:xfrm>
          <a:prstGeom prst="rect">
            <a:avLst/>
          </a:prstGeom>
        </p:spPr>
      </p:pic>
      <p:sp>
        <p:nvSpPr>
          <p:cNvPr id="34" name="object 34"/>
          <p:cNvSpPr/>
          <p:nvPr/>
        </p:nvSpPr>
        <p:spPr>
          <a:xfrm>
            <a:off x="3741610" y="819988"/>
            <a:ext cx="6251575" cy="3667125"/>
          </a:xfrm>
          <a:custGeom>
            <a:avLst/>
            <a:gdLst/>
            <a:ahLst/>
            <a:cxnLst/>
            <a:rect l="l" t="t" r="r" b="b"/>
            <a:pathLst>
              <a:path w="6251575" h="3667125">
                <a:moveTo>
                  <a:pt x="0" y="3666744"/>
                </a:moveTo>
                <a:lnTo>
                  <a:pt x="6251448" y="3666744"/>
                </a:lnTo>
                <a:lnTo>
                  <a:pt x="6251448" y="0"/>
                </a:lnTo>
                <a:lnTo>
                  <a:pt x="0" y="0"/>
                </a:lnTo>
                <a:lnTo>
                  <a:pt x="0" y="3666744"/>
                </a:lnTo>
                <a:close/>
              </a:path>
            </a:pathLst>
          </a:custGeom>
          <a:ln w="30480">
            <a:solidFill>
              <a:srgbClr val="FFC000"/>
            </a:solidFill>
          </a:ln>
        </p:spPr>
        <p:txBody>
          <a:bodyPr wrap="square" lIns="0" tIns="0" rIns="0" bIns="0" rtlCol="0"/>
          <a:lstStyle/>
          <a:p>
            <a:endParaRPr/>
          </a:p>
        </p:txBody>
      </p:sp>
      <p:pic>
        <p:nvPicPr>
          <p:cNvPr id="35" name="object 35"/>
          <p:cNvPicPr/>
          <p:nvPr/>
        </p:nvPicPr>
        <p:blipFill>
          <a:blip r:embed="rId8" cstate="email">
            <a:extLst>
              <a:ext uri="{28A0092B-C50C-407E-A947-70E740481C1C}">
                <a14:useLocalDpi xmlns:a14="http://schemas.microsoft.com/office/drawing/2010/main"/>
              </a:ext>
            </a:extLst>
          </a:blip>
          <a:stretch>
            <a:fillRect/>
          </a:stretch>
        </p:blipFill>
        <p:spPr>
          <a:xfrm>
            <a:off x="4296347" y="3483971"/>
            <a:ext cx="1027938" cy="381762"/>
          </a:xfrm>
          <a:prstGeom prst="rect">
            <a:avLst/>
          </a:prstGeom>
        </p:spPr>
      </p:pic>
      <p:pic>
        <p:nvPicPr>
          <p:cNvPr id="36" name="object 36"/>
          <p:cNvPicPr/>
          <p:nvPr/>
        </p:nvPicPr>
        <p:blipFill>
          <a:blip r:embed="rId9" cstate="email">
            <a:extLst>
              <a:ext uri="{28A0092B-C50C-407E-A947-70E740481C1C}">
                <a14:useLocalDpi xmlns:a14="http://schemas.microsoft.com/office/drawing/2010/main"/>
              </a:ext>
            </a:extLst>
          </a:blip>
          <a:stretch>
            <a:fillRect/>
          </a:stretch>
        </p:blipFill>
        <p:spPr>
          <a:xfrm>
            <a:off x="4287202" y="3480935"/>
            <a:ext cx="1027938" cy="433565"/>
          </a:xfrm>
          <a:prstGeom prst="rect">
            <a:avLst/>
          </a:prstGeom>
        </p:spPr>
      </p:pic>
      <p:sp>
        <p:nvSpPr>
          <p:cNvPr id="37" name="object 37"/>
          <p:cNvSpPr/>
          <p:nvPr/>
        </p:nvSpPr>
        <p:spPr>
          <a:xfrm>
            <a:off x="4316158" y="3503783"/>
            <a:ext cx="954405" cy="307975"/>
          </a:xfrm>
          <a:custGeom>
            <a:avLst/>
            <a:gdLst/>
            <a:ahLst/>
            <a:cxnLst/>
            <a:rect l="l" t="t" r="r" b="b"/>
            <a:pathLst>
              <a:path w="954404" h="307975">
                <a:moveTo>
                  <a:pt x="954024" y="0"/>
                </a:moveTo>
                <a:lnTo>
                  <a:pt x="0" y="0"/>
                </a:lnTo>
                <a:lnTo>
                  <a:pt x="0" y="307848"/>
                </a:lnTo>
                <a:lnTo>
                  <a:pt x="954024" y="307848"/>
                </a:lnTo>
                <a:lnTo>
                  <a:pt x="954024" y="0"/>
                </a:lnTo>
                <a:close/>
              </a:path>
            </a:pathLst>
          </a:custGeom>
          <a:solidFill>
            <a:srgbClr val="6F3922"/>
          </a:solidFill>
        </p:spPr>
        <p:txBody>
          <a:bodyPr wrap="square" lIns="0" tIns="0" rIns="0" bIns="0" rtlCol="0"/>
          <a:lstStyle/>
          <a:p>
            <a:endParaRPr/>
          </a:p>
        </p:txBody>
      </p:sp>
      <p:sp>
        <p:nvSpPr>
          <p:cNvPr id="38" name="object 38"/>
          <p:cNvSpPr/>
          <p:nvPr/>
        </p:nvSpPr>
        <p:spPr>
          <a:xfrm>
            <a:off x="4316158" y="3503783"/>
            <a:ext cx="954405" cy="307975"/>
          </a:xfrm>
          <a:custGeom>
            <a:avLst/>
            <a:gdLst/>
            <a:ahLst/>
            <a:cxnLst/>
            <a:rect l="l" t="t" r="r" b="b"/>
            <a:pathLst>
              <a:path w="954404" h="307975">
                <a:moveTo>
                  <a:pt x="0" y="307848"/>
                </a:moveTo>
                <a:lnTo>
                  <a:pt x="954024" y="307848"/>
                </a:lnTo>
                <a:lnTo>
                  <a:pt x="954024" y="0"/>
                </a:lnTo>
                <a:lnTo>
                  <a:pt x="0" y="0"/>
                </a:lnTo>
                <a:lnTo>
                  <a:pt x="0" y="307848"/>
                </a:lnTo>
                <a:close/>
              </a:path>
            </a:pathLst>
          </a:custGeom>
          <a:ln w="15240">
            <a:solidFill>
              <a:srgbClr val="FFC000"/>
            </a:solidFill>
          </a:ln>
        </p:spPr>
        <p:txBody>
          <a:bodyPr wrap="square" lIns="0" tIns="0" rIns="0" bIns="0" rtlCol="0"/>
          <a:lstStyle/>
          <a:p>
            <a:endParaRPr/>
          </a:p>
        </p:txBody>
      </p:sp>
      <p:sp>
        <p:nvSpPr>
          <p:cNvPr id="39" name="object 39"/>
          <p:cNvSpPr txBox="1"/>
          <p:nvPr/>
        </p:nvSpPr>
        <p:spPr>
          <a:xfrm>
            <a:off x="4395154" y="3533754"/>
            <a:ext cx="779145" cy="226985"/>
          </a:xfrm>
          <a:prstGeom prst="rect">
            <a:avLst/>
          </a:prstGeom>
        </p:spPr>
        <p:txBody>
          <a:bodyPr vert="horz" wrap="square" lIns="0" tIns="11430" rIns="0" bIns="0" rtlCol="0">
            <a:spAutoFit/>
          </a:bodyPr>
          <a:lstStyle/>
          <a:p>
            <a:pPr marL="12700">
              <a:spcBef>
                <a:spcPts val="90"/>
              </a:spcBef>
            </a:pPr>
            <a:r>
              <a:rPr sz="1400" spc="-10" dirty="0">
                <a:solidFill>
                  <a:srgbClr val="FFFFFF"/>
                </a:solidFill>
                <a:latin typeface="Arial"/>
                <a:cs typeface="Arial"/>
              </a:rPr>
              <a:t>MAGNET</a:t>
            </a:r>
            <a:endParaRPr sz="1400">
              <a:latin typeface="Arial"/>
              <a:cs typeface="Arial"/>
            </a:endParaRPr>
          </a:p>
        </p:txBody>
      </p:sp>
      <p:grpSp>
        <p:nvGrpSpPr>
          <p:cNvPr id="41" name="object 41"/>
          <p:cNvGrpSpPr/>
          <p:nvPr/>
        </p:nvGrpSpPr>
        <p:grpSpPr>
          <a:xfrm>
            <a:off x="3732466" y="2529959"/>
            <a:ext cx="765810" cy="433705"/>
            <a:chOff x="2977895" y="2901708"/>
            <a:chExt cx="765810" cy="433705"/>
          </a:xfrm>
        </p:grpSpPr>
        <p:pic>
          <p:nvPicPr>
            <p:cNvPr id="42" name="object 42"/>
            <p:cNvPicPr/>
            <p:nvPr/>
          </p:nvPicPr>
          <p:blipFill>
            <a:blip r:embed="rId10" cstate="email">
              <a:extLst>
                <a:ext uri="{28A0092B-C50C-407E-A947-70E740481C1C}">
                  <a14:useLocalDpi xmlns:a14="http://schemas.microsoft.com/office/drawing/2010/main"/>
                </a:ext>
              </a:extLst>
            </a:blip>
            <a:stretch>
              <a:fillRect/>
            </a:stretch>
          </p:blipFill>
          <p:spPr>
            <a:xfrm>
              <a:off x="2987039" y="2904744"/>
              <a:ext cx="756665" cy="381762"/>
            </a:xfrm>
            <a:prstGeom prst="rect">
              <a:avLst/>
            </a:prstGeom>
          </p:spPr>
        </p:pic>
        <p:pic>
          <p:nvPicPr>
            <p:cNvPr id="43" name="object 43"/>
            <p:cNvPicPr/>
            <p:nvPr/>
          </p:nvPicPr>
          <p:blipFill>
            <a:blip r:embed="rId11" cstate="email">
              <a:extLst>
                <a:ext uri="{28A0092B-C50C-407E-A947-70E740481C1C}">
                  <a14:useLocalDpi xmlns:a14="http://schemas.microsoft.com/office/drawing/2010/main"/>
                </a:ext>
              </a:extLst>
            </a:blip>
            <a:stretch>
              <a:fillRect/>
            </a:stretch>
          </p:blipFill>
          <p:spPr>
            <a:xfrm>
              <a:off x="2977895" y="2901708"/>
              <a:ext cx="756666" cy="433565"/>
            </a:xfrm>
            <a:prstGeom prst="rect">
              <a:avLst/>
            </a:prstGeom>
          </p:spPr>
        </p:pic>
        <p:sp>
          <p:nvSpPr>
            <p:cNvPr id="44" name="object 44"/>
            <p:cNvSpPr/>
            <p:nvPr/>
          </p:nvSpPr>
          <p:spPr>
            <a:xfrm>
              <a:off x="3006851" y="2924556"/>
              <a:ext cx="683260" cy="307975"/>
            </a:xfrm>
            <a:custGeom>
              <a:avLst/>
              <a:gdLst/>
              <a:ahLst/>
              <a:cxnLst/>
              <a:rect l="l" t="t" r="r" b="b"/>
              <a:pathLst>
                <a:path w="683260" h="307975">
                  <a:moveTo>
                    <a:pt x="682751" y="0"/>
                  </a:moveTo>
                  <a:lnTo>
                    <a:pt x="0" y="0"/>
                  </a:lnTo>
                  <a:lnTo>
                    <a:pt x="0" y="307848"/>
                  </a:lnTo>
                  <a:lnTo>
                    <a:pt x="682751" y="307848"/>
                  </a:lnTo>
                  <a:lnTo>
                    <a:pt x="682751" y="0"/>
                  </a:lnTo>
                  <a:close/>
                </a:path>
              </a:pathLst>
            </a:custGeom>
            <a:solidFill>
              <a:srgbClr val="139213"/>
            </a:solidFill>
          </p:spPr>
          <p:txBody>
            <a:bodyPr wrap="square" lIns="0" tIns="0" rIns="0" bIns="0" rtlCol="0"/>
            <a:lstStyle/>
            <a:p>
              <a:endParaRPr/>
            </a:p>
          </p:txBody>
        </p:sp>
        <p:sp>
          <p:nvSpPr>
            <p:cNvPr id="45" name="object 45"/>
            <p:cNvSpPr/>
            <p:nvPr/>
          </p:nvSpPr>
          <p:spPr>
            <a:xfrm>
              <a:off x="3006851" y="2924556"/>
              <a:ext cx="683260" cy="307975"/>
            </a:xfrm>
            <a:custGeom>
              <a:avLst/>
              <a:gdLst/>
              <a:ahLst/>
              <a:cxnLst/>
              <a:rect l="l" t="t" r="r" b="b"/>
              <a:pathLst>
                <a:path w="683260" h="307975">
                  <a:moveTo>
                    <a:pt x="0" y="307848"/>
                  </a:moveTo>
                  <a:lnTo>
                    <a:pt x="682751" y="307848"/>
                  </a:lnTo>
                  <a:lnTo>
                    <a:pt x="682751" y="0"/>
                  </a:lnTo>
                  <a:lnTo>
                    <a:pt x="0" y="0"/>
                  </a:lnTo>
                  <a:lnTo>
                    <a:pt x="0" y="307848"/>
                  </a:lnTo>
                  <a:close/>
                </a:path>
              </a:pathLst>
            </a:custGeom>
            <a:ln w="15240">
              <a:solidFill>
                <a:srgbClr val="FFC000"/>
              </a:solidFill>
            </a:ln>
          </p:spPr>
          <p:txBody>
            <a:bodyPr wrap="square" lIns="0" tIns="0" rIns="0" bIns="0" rtlCol="0"/>
            <a:lstStyle/>
            <a:p>
              <a:endParaRPr/>
            </a:p>
          </p:txBody>
        </p:sp>
      </p:grpSp>
      <p:sp>
        <p:nvSpPr>
          <p:cNvPr id="46" name="object 46"/>
          <p:cNvSpPr txBox="1"/>
          <p:nvPr/>
        </p:nvSpPr>
        <p:spPr>
          <a:xfrm>
            <a:off x="3840797" y="2581838"/>
            <a:ext cx="515620" cy="227626"/>
          </a:xfrm>
          <a:prstGeom prst="rect">
            <a:avLst/>
          </a:prstGeom>
        </p:spPr>
        <p:txBody>
          <a:bodyPr vert="horz" wrap="square" lIns="0" tIns="12065" rIns="0" bIns="0" rtlCol="0">
            <a:spAutoFit/>
          </a:bodyPr>
          <a:lstStyle/>
          <a:p>
            <a:pPr marL="12700">
              <a:spcBef>
                <a:spcPts val="95"/>
              </a:spcBef>
            </a:pPr>
            <a:r>
              <a:rPr sz="1400" spc="-20" dirty="0">
                <a:solidFill>
                  <a:srgbClr val="FFFFFF"/>
                </a:solidFill>
                <a:latin typeface="Arial"/>
                <a:cs typeface="Arial"/>
              </a:rPr>
              <a:t>MVTX</a:t>
            </a:r>
            <a:endParaRPr sz="1400">
              <a:latin typeface="Arial"/>
              <a:cs typeface="Arial"/>
            </a:endParaRPr>
          </a:p>
        </p:txBody>
      </p:sp>
      <p:grpSp>
        <p:nvGrpSpPr>
          <p:cNvPr id="47" name="object 47"/>
          <p:cNvGrpSpPr/>
          <p:nvPr/>
        </p:nvGrpSpPr>
        <p:grpSpPr>
          <a:xfrm>
            <a:off x="7932612" y="3642479"/>
            <a:ext cx="668655" cy="433705"/>
            <a:chOff x="7178040" y="4014228"/>
            <a:chExt cx="668655" cy="433705"/>
          </a:xfrm>
        </p:grpSpPr>
        <p:pic>
          <p:nvPicPr>
            <p:cNvPr id="48" name="object 48"/>
            <p:cNvPicPr/>
            <p:nvPr/>
          </p:nvPicPr>
          <p:blipFill>
            <a:blip r:embed="rId12" cstate="email">
              <a:extLst>
                <a:ext uri="{28A0092B-C50C-407E-A947-70E740481C1C}">
                  <a14:useLocalDpi xmlns:a14="http://schemas.microsoft.com/office/drawing/2010/main"/>
                </a:ext>
              </a:extLst>
            </a:blip>
            <a:stretch>
              <a:fillRect/>
            </a:stretch>
          </p:blipFill>
          <p:spPr>
            <a:xfrm>
              <a:off x="7190232" y="4017263"/>
              <a:ext cx="656081" cy="381762"/>
            </a:xfrm>
            <a:prstGeom prst="rect">
              <a:avLst/>
            </a:prstGeom>
          </p:spPr>
        </p:pic>
        <p:pic>
          <p:nvPicPr>
            <p:cNvPr id="49" name="object 49"/>
            <p:cNvPicPr/>
            <p:nvPr/>
          </p:nvPicPr>
          <p:blipFill>
            <a:blip r:embed="rId13" cstate="email">
              <a:extLst>
                <a:ext uri="{28A0092B-C50C-407E-A947-70E740481C1C}">
                  <a14:useLocalDpi xmlns:a14="http://schemas.microsoft.com/office/drawing/2010/main"/>
                </a:ext>
              </a:extLst>
            </a:blip>
            <a:stretch>
              <a:fillRect/>
            </a:stretch>
          </p:blipFill>
          <p:spPr>
            <a:xfrm>
              <a:off x="7178040" y="4014228"/>
              <a:ext cx="665226" cy="433565"/>
            </a:xfrm>
            <a:prstGeom prst="rect">
              <a:avLst/>
            </a:prstGeom>
          </p:spPr>
        </p:pic>
        <p:sp>
          <p:nvSpPr>
            <p:cNvPr id="50" name="object 50"/>
            <p:cNvSpPr/>
            <p:nvPr/>
          </p:nvSpPr>
          <p:spPr>
            <a:xfrm>
              <a:off x="7210044" y="4037075"/>
              <a:ext cx="582295" cy="307975"/>
            </a:xfrm>
            <a:custGeom>
              <a:avLst/>
              <a:gdLst/>
              <a:ahLst/>
              <a:cxnLst/>
              <a:rect l="l" t="t" r="r" b="b"/>
              <a:pathLst>
                <a:path w="582295" h="307975">
                  <a:moveTo>
                    <a:pt x="582168" y="0"/>
                  </a:moveTo>
                  <a:lnTo>
                    <a:pt x="0" y="0"/>
                  </a:lnTo>
                  <a:lnTo>
                    <a:pt x="0" y="307848"/>
                  </a:lnTo>
                  <a:lnTo>
                    <a:pt x="582168" y="307848"/>
                  </a:lnTo>
                  <a:lnTo>
                    <a:pt x="582168" y="0"/>
                  </a:lnTo>
                  <a:close/>
                </a:path>
              </a:pathLst>
            </a:custGeom>
            <a:solidFill>
              <a:srgbClr val="D0CA41"/>
            </a:solidFill>
          </p:spPr>
          <p:txBody>
            <a:bodyPr wrap="square" lIns="0" tIns="0" rIns="0" bIns="0" rtlCol="0"/>
            <a:lstStyle/>
            <a:p>
              <a:endParaRPr/>
            </a:p>
          </p:txBody>
        </p:sp>
        <p:sp>
          <p:nvSpPr>
            <p:cNvPr id="51" name="object 51"/>
            <p:cNvSpPr/>
            <p:nvPr/>
          </p:nvSpPr>
          <p:spPr>
            <a:xfrm>
              <a:off x="7210044" y="4037075"/>
              <a:ext cx="582295" cy="307975"/>
            </a:xfrm>
            <a:custGeom>
              <a:avLst/>
              <a:gdLst/>
              <a:ahLst/>
              <a:cxnLst/>
              <a:rect l="l" t="t" r="r" b="b"/>
              <a:pathLst>
                <a:path w="582295" h="307975">
                  <a:moveTo>
                    <a:pt x="0" y="307848"/>
                  </a:moveTo>
                  <a:lnTo>
                    <a:pt x="582168" y="307848"/>
                  </a:lnTo>
                  <a:lnTo>
                    <a:pt x="582168" y="0"/>
                  </a:lnTo>
                  <a:lnTo>
                    <a:pt x="0" y="0"/>
                  </a:lnTo>
                  <a:lnTo>
                    <a:pt x="0" y="307848"/>
                  </a:lnTo>
                  <a:close/>
                </a:path>
              </a:pathLst>
            </a:custGeom>
            <a:ln w="15240">
              <a:solidFill>
                <a:srgbClr val="FFC000"/>
              </a:solidFill>
            </a:ln>
          </p:spPr>
          <p:txBody>
            <a:bodyPr wrap="square" lIns="0" tIns="0" rIns="0" bIns="0" rtlCol="0"/>
            <a:lstStyle/>
            <a:p>
              <a:endParaRPr/>
            </a:p>
          </p:txBody>
        </p:sp>
      </p:grpSp>
      <p:sp>
        <p:nvSpPr>
          <p:cNvPr id="52" name="object 52"/>
          <p:cNvSpPr txBox="1"/>
          <p:nvPr/>
        </p:nvSpPr>
        <p:spPr>
          <a:xfrm>
            <a:off x="8042466" y="3695552"/>
            <a:ext cx="417195" cy="226985"/>
          </a:xfrm>
          <a:prstGeom prst="rect">
            <a:avLst/>
          </a:prstGeom>
        </p:spPr>
        <p:txBody>
          <a:bodyPr vert="horz" wrap="square" lIns="0" tIns="11430" rIns="0" bIns="0" rtlCol="0">
            <a:spAutoFit/>
          </a:bodyPr>
          <a:lstStyle/>
          <a:p>
            <a:pPr marL="12700">
              <a:spcBef>
                <a:spcPts val="90"/>
              </a:spcBef>
            </a:pPr>
            <a:r>
              <a:rPr sz="1400" spc="-20" dirty="0">
                <a:solidFill>
                  <a:srgbClr val="FFFFFF"/>
                </a:solidFill>
                <a:latin typeface="Arial"/>
                <a:cs typeface="Arial"/>
              </a:rPr>
              <a:t>INTT</a:t>
            </a:r>
            <a:endParaRPr sz="1400">
              <a:latin typeface="Arial"/>
              <a:cs typeface="Arial"/>
            </a:endParaRPr>
          </a:p>
        </p:txBody>
      </p:sp>
      <p:grpSp>
        <p:nvGrpSpPr>
          <p:cNvPr id="53" name="object 53"/>
          <p:cNvGrpSpPr/>
          <p:nvPr/>
        </p:nvGrpSpPr>
        <p:grpSpPr>
          <a:xfrm>
            <a:off x="6585394" y="832223"/>
            <a:ext cx="628650" cy="433705"/>
            <a:chOff x="5830823" y="1203972"/>
            <a:chExt cx="628650" cy="433705"/>
          </a:xfrm>
        </p:grpSpPr>
        <p:pic>
          <p:nvPicPr>
            <p:cNvPr id="54" name="object 54"/>
            <p:cNvPicPr/>
            <p:nvPr/>
          </p:nvPicPr>
          <p:blipFill>
            <a:blip r:embed="rId14" cstate="email">
              <a:extLst>
                <a:ext uri="{28A0092B-C50C-407E-A947-70E740481C1C}">
                  <a14:useLocalDpi xmlns:a14="http://schemas.microsoft.com/office/drawing/2010/main"/>
                </a:ext>
              </a:extLst>
            </a:blip>
            <a:stretch>
              <a:fillRect/>
            </a:stretch>
          </p:blipFill>
          <p:spPr>
            <a:xfrm>
              <a:off x="5839967" y="1207008"/>
              <a:ext cx="619506" cy="381762"/>
            </a:xfrm>
            <a:prstGeom prst="rect">
              <a:avLst/>
            </a:prstGeom>
          </p:spPr>
        </p:pic>
        <p:pic>
          <p:nvPicPr>
            <p:cNvPr id="55" name="object 55"/>
            <p:cNvPicPr/>
            <p:nvPr/>
          </p:nvPicPr>
          <p:blipFill>
            <a:blip r:embed="rId15" cstate="email">
              <a:extLst>
                <a:ext uri="{28A0092B-C50C-407E-A947-70E740481C1C}">
                  <a14:useLocalDpi xmlns:a14="http://schemas.microsoft.com/office/drawing/2010/main"/>
                </a:ext>
              </a:extLst>
            </a:blip>
            <a:stretch>
              <a:fillRect/>
            </a:stretch>
          </p:blipFill>
          <p:spPr>
            <a:xfrm>
              <a:off x="5830823" y="1203972"/>
              <a:ext cx="628650" cy="433565"/>
            </a:xfrm>
            <a:prstGeom prst="rect">
              <a:avLst/>
            </a:prstGeom>
          </p:spPr>
        </p:pic>
        <p:sp>
          <p:nvSpPr>
            <p:cNvPr id="56" name="object 56"/>
            <p:cNvSpPr/>
            <p:nvPr/>
          </p:nvSpPr>
          <p:spPr>
            <a:xfrm>
              <a:off x="5859779" y="1226820"/>
              <a:ext cx="546100" cy="307975"/>
            </a:xfrm>
            <a:custGeom>
              <a:avLst/>
              <a:gdLst/>
              <a:ahLst/>
              <a:cxnLst/>
              <a:rect l="l" t="t" r="r" b="b"/>
              <a:pathLst>
                <a:path w="546100" h="307975">
                  <a:moveTo>
                    <a:pt x="545591" y="0"/>
                  </a:moveTo>
                  <a:lnTo>
                    <a:pt x="0" y="0"/>
                  </a:lnTo>
                  <a:lnTo>
                    <a:pt x="0" y="307848"/>
                  </a:lnTo>
                  <a:lnTo>
                    <a:pt x="545591" y="307848"/>
                  </a:lnTo>
                  <a:lnTo>
                    <a:pt x="545591" y="0"/>
                  </a:lnTo>
                  <a:close/>
                </a:path>
              </a:pathLst>
            </a:custGeom>
            <a:solidFill>
              <a:srgbClr val="A14382"/>
            </a:solidFill>
          </p:spPr>
          <p:txBody>
            <a:bodyPr wrap="square" lIns="0" tIns="0" rIns="0" bIns="0" rtlCol="0"/>
            <a:lstStyle/>
            <a:p>
              <a:endParaRPr/>
            </a:p>
          </p:txBody>
        </p:sp>
        <p:sp>
          <p:nvSpPr>
            <p:cNvPr id="57" name="object 57"/>
            <p:cNvSpPr/>
            <p:nvPr/>
          </p:nvSpPr>
          <p:spPr>
            <a:xfrm>
              <a:off x="5859779" y="1226820"/>
              <a:ext cx="546100" cy="307975"/>
            </a:xfrm>
            <a:custGeom>
              <a:avLst/>
              <a:gdLst/>
              <a:ahLst/>
              <a:cxnLst/>
              <a:rect l="l" t="t" r="r" b="b"/>
              <a:pathLst>
                <a:path w="546100" h="307975">
                  <a:moveTo>
                    <a:pt x="0" y="307848"/>
                  </a:moveTo>
                  <a:lnTo>
                    <a:pt x="545591" y="307848"/>
                  </a:lnTo>
                  <a:lnTo>
                    <a:pt x="545591" y="0"/>
                  </a:lnTo>
                  <a:lnTo>
                    <a:pt x="0" y="0"/>
                  </a:lnTo>
                  <a:lnTo>
                    <a:pt x="0" y="307848"/>
                  </a:lnTo>
                  <a:close/>
                </a:path>
              </a:pathLst>
            </a:custGeom>
            <a:ln w="15239">
              <a:solidFill>
                <a:srgbClr val="FFC000"/>
              </a:solidFill>
            </a:ln>
          </p:spPr>
          <p:txBody>
            <a:bodyPr wrap="square" lIns="0" tIns="0" rIns="0" bIns="0" rtlCol="0"/>
            <a:lstStyle/>
            <a:p>
              <a:endParaRPr/>
            </a:p>
          </p:txBody>
        </p:sp>
      </p:grpSp>
      <p:sp>
        <p:nvSpPr>
          <p:cNvPr id="58" name="object 58"/>
          <p:cNvSpPr txBox="1"/>
          <p:nvPr/>
        </p:nvSpPr>
        <p:spPr>
          <a:xfrm>
            <a:off x="6694362" y="884407"/>
            <a:ext cx="381635" cy="226985"/>
          </a:xfrm>
          <a:prstGeom prst="rect">
            <a:avLst/>
          </a:prstGeom>
        </p:spPr>
        <p:txBody>
          <a:bodyPr vert="horz" wrap="square" lIns="0" tIns="11430" rIns="0" bIns="0" rtlCol="0">
            <a:spAutoFit/>
          </a:bodyPr>
          <a:lstStyle/>
          <a:p>
            <a:pPr marL="12700">
              <a:spcBef>
                <a:spcPts val="90"/>
              </a:spcBef>
            </a:pPr>
            <a:r>
              <a:rPr sz="1400" spc="-25" dirty="0">
                <a:solidFill>
                  <a:srgbClr val="FFFFFF"/>
                </a:solidFill>
                <a:latin typeface="Arial"/>
                <a:cs typeface="Arial"/>
              </a:rPr>
              <a:t>TPC</a:t>
            </a:r>
            <a:endParaRPr sz="1400">
              <a:latin typeface="Arial"/>
              <a:cs typeface="Arial"/>
            </a:endParaRPr>
          </a:p>
        </p:txBody>
      </p:sp>
      <p:grpSp>
        <p:nvGrpSpPr>
          <p:cNvPr id="59" name="object 59"/>
          <p:cNvGrpSpPr/>
          <p:nvPr/>
        </p:nvGrpSpPr>
        <p:grpSpPr>
          <a:xfrm>
            <a:off x="8679372" y="1914238"/>
            <a:ext cx="805815" cy="431165"/>
            <a:chOff x="7924800" y="2285987"/>
            <a:chExt cx="805815" cy="431165"/>
          </a:xfrm>
        </p:grpSpPr>
        <p:pic>
          <p:nvPicPr>
            <p:cNvPr id="60" name="object 60"/>
            <p:cNvPicPr/>
            <p:nvPr/>
          </p:nvPicPr>
          <p:blipFill>
            <a:blip r:embed="rId16" cstate="email">
              <a:extLst>
                <a:ext uri="{28A0092B-C50C-407E-A947-70E740481C1C}">
                  <a14:useLocalDpi xmlns:a14="http://schemas.microsoft.com/office/drawing/2010/main"/>
                </a:ext>
              </a:extLst>
            </a:blip>
            <a:stretch>
              <a:fillRect/>
            </a:stretch>
          </p:blipFill>
          <p:spPr>
            <a:xfrm>
              <a:off x="7933944" y="2285999"/>
              <a:ext cx="796290" cy="381762"/>
            </a:xfrm>
            <a:prstGeom prst="rect">
              <a:avLst/>
            </a:prstGeom>
          </p:spPr>
        </p:pic>
        <p:pic>
          <p:nvPicPr>
            <p:cNvPr id="61" name="object 61"/>
            <p:cNvPicPr/>
            <p:nvPr/>
          </p:nvPicPr>
          <p:blipFill>
            <a:blip r:embed="rId17" cstate="email">
              <a:extLst>
                <a:ext uri="{28A0092B-C50C-407E-A947-70E740481C1C}">
                  <a14:useLocalDpi xmlns:a14="http://schemas.microsoft.com/office/drawing/2010/main"/>
                </a:ext>
              </a:extLst>
            </a:blip>
            <a:stretch>
              <a:fillRect/>
            </a:stretch>
          </p:blipFill>
          <p:spPr>
            <a:xfrm>
              <a:off x="7924800" y="2285987"/>
              <a:ext cx="799338" cy="430542"/>
            </a:xfrm>
            <a:prstGeom prst="rect">
              <a:avLst/>
            </a:prstGeom>
          </p:spPr>
        </p:pic>
        <p:sp>
          <p:nvSpPr>
            <p:cNvPr id="62" name="object 62"/>
            <p:cNvSpPr/>
            <p:nvPr/>
          </p:nvSpPr>
          <p:spPr>
            <a:xfrm>
              <a:off x="7953755" y="2305811"/>
              <a:ext cx="722630" cy="307975"/>
            </a:xfrm>
            <a:custGeom>
              <a:avLst/>
              <a:gdLst/>
              <a:ahLst/>
              <a:cxnLst/>
              <a:rect l="l" t="t" r="r" b="b"/>
              <a:pathLst>
                <a:path w="722629" h="307975">
                  <a:moveTo>
                    <a:pt x="722376" y="0"/>
                  </a:moveTo>
                  <a:lnTo>
                    <a:pt x="0" y="0"/>
                  </a:lnTo>
                  <a:lnTo>
                    <a:pt x="0" y="307848"/>
                  </a:lnTo>
                  <a:lnTo>
                    <a:pt x="722376" y="307848"/>
                  </a:lnTo>
                  <a:lnTo>
                    <a:pt x="722376" y="0"/>
                  </a:lnTo>
                  <a:close/>
                </a:path>
              </a:pathLst>
            </a:custGeom>
            <a:solidFill>
              <a:srgbClr val="5488B5"/>
            </a:solidFill>
          </p:spPr>
          <p:txBody>
            <a:bodyPr wrap="square" lIns="0" tIns="0" rIns="0" bIns="0" rtlCol="0"/>
            <a:lstStyle/>
            <a:p>
              <a:endParaRPr/>
            </a:p>
          </p:txBody>
        </p:sp>
        <p:sp>
          <p:nvSpPr>
            <p:cNvPr id="63" name="object 63"/>
            <p:cNvSpPr/>
            <p:nvPr/>
          </p:nvSpPr>
          <p:spPr>
            <a:xfrm>
              <a:off x="7953755" y="2305811"/>
              <a:ext cx="722630" cy="307975"/>
            </a:xfrm>
            <a:custGeom>
              <a:avLst/>
              <a:gdLst/>
              <a:ahLst/>
              <a:cxnLst/>
              <a:rect l="l" t="t" r="r" b="b"/>
              <a:pathLst>
                <a:path w="722629" h="307975">
                  <a:moveTo>
                    <a:pt x="0" y="307848"/>
                  </a:moveTo>
                  <a:lnTo>
                    <a:pt x="722376" y="307848"/>
                  </a:lnTo>
                  <a:lnTo>
                    <a:pt x="722376" y="0"/>
                  </a:lnTo>
                  <a:lnTo>
                    <a:pt x="0" y="0"/>
                  </a:lnTo>
                  <a:lnTo>
                    <a:pt x="0" y="307848"/>
                  </a:lnTo>
                  <a:close/>
                </a:path>
              </a:pathLst>
            </a:custGeom>
            <a:ln w="15240">
              <a:solidFill>
                <a:srgbClr val="FFC000"/>
              </a:solidFill>
            </a:ln>
          </p:spPr>
          <p:txBody>
            <a:bodyPr wrap="square" lIns="0" tIns="0" rIns="0" bIns="0" rtlCol="0"/>
            <a:lstStyle/>
            <a:p>
              <a:endParaRPr/>
            </a:p>
          </p:txBody>
        </p:sp>
      </p:grpSp>
      <p:sp>
        <p:nvSpPr>
          <p:cNvPr id="64" name="object 64"/>
          <p:cNvSpPr txBox="1"/>
          <p:nvPr/>
        </p:nvSpPr>
        <p:spPr>
          <a:xfrm>
            <a:off x="8787321" y="1963983"/>
            <a:ext cx="552450" cy="227626"/>
          </a:xfrm>
          <a:prstGeom prst="rect">
            <a:avLst/>
          </a:prstGeom>
        </p:spPr>
        <p:txBody>
          <a:bodyPr vert="horz" wrap="square" lIns="0" tIns="12065" rIns="0" bIns="0" rtlCol="0">
            <a:spAutoFit/>
          </a:bodyPr>
          <a:lstStyle/>
          <a:p>
            <a:pPr marL="12700">
              <a:spcBef>
                <a:spcPts val="95"/>
              </a:spcBef>
            </a:pPr>
            <a:r>
              <a:rPr sz="1400" spc="-10" dirty="0">
                <a:solidFill>
                  <a:srgbClr val="FFFFFF"/>
                </a:solidFill>
                <a:latin typeface="Arial"/>
                <a:cs typeface="Arial"/>
              </a:rPr>
              <a:t>EMCal</a:t>
            </a:r>
            <a:endParaRPr sz="1400">
              <a:latin typeface="Arial"/>
              <a:cs typeface="Arial"/>
            </a:endParaRPr>
          </a:p>
        </p:txBody>
      </p:sp>
      <p:grpSp>
        <p:nvGrpSpPr>
          <p:cNvPr id="65" name="object 65"/>
          <p:cNvGrpSpPr/>
          <p:nvPr/>
        </p:nvGrpSpPr>
        <p:grpSpPr>
          <a:xfrm>
            <a:off x="8170355" y="887087"/>
            <a:ext cx="708025" cy="433705"/>
            <a:chOff x="7415783" y="1258836"/>
            <a:chExt cx="708025" cy="433705"/>
          </a:xfrm>
        </p:grpSpPr>
        <p:pic>
          <p:nvPicPr>
            <p:cNvPr id="66" name="object 66"/>
            <p:cNvPicPr/>
            <p:nvPr/>
          </p:nvPicPr>
          <p:blipFill>
            <a:blip r:embed="rId18" cstate="email">
              <a:extLst>
                <a:ext uri="{28A0092B-C50C-407E-A947-70E740481C1C}">
                  <a14:useLocalDpi xmlns:a14="http://schemas.microsoft.com/office/drawing/2010/main"/>
                </a:ext>
              </a:extLst>
            </a:blip>
            <a:stretch>
              <a:fillRect/>
            </a:stretch>
          </p:blipFill>
          <p:spPr>
            <a:xfrm>
              <a:off x="7424927" y="1261872"/>
              <a:ext cx="698753" cy="381762"/>
            </a:xfrm>
            <a:prstGeom prst="rect">
              <a:avLst/>
            </a:prstGeom>
          </p:spPr>
        </p:pic>
        <p:pic>
          <p:nvPicPr>
            <p:cNvPr id="67" name="object 67"/>
            <p:cNvPicPr/>
            <p:nvPr/>
          </p:nvPicPr>
          <p:blipFill>
            <a:blip r:embed="rId19" cstate="email">
              <a:extLst>
                <a:ext uri="{28A0092B-C50C-407E-A947-70E740481C1C}">
                  <a14:useLocalDpi xmlns:a14="http://schemas.microsoft.com/office/drawing/2010/main"/>
                </a:ext>
              </a:extLst>
            </a:blip>
            <a:stretch>
              <a:fillRect/>
            </a:stretch>
          </p:blipFill>
          <p:spPr>
            <a:xfrm>
              <a:off x="7415783" y="1258836"/>
              <a:ext cx="704850" cy="433565"/>
            </a:xfrm>
            <a:prstGeom prst="rect">
              <a:avLst/>
            </a:prstGeom>
          </p:spPr>
        </p:pic>
        <p:sp>
          <p:nvSpPr>
            <p:cNvPr id="68" name="object 68"/>
            <p:cNvSpPr/>
            <p:nvPr/>
          </p:nvSpPr>
          <p:spPr>
            <a:xfrm>
              <a:off x="7444739" y="1281684"/>
              <a:ext cx="624840" cy="307975"/>
            </a:xfrm>
            <a:custGeom>
              <a:avLst/>
              <a:gdLst/>
              <a:ahLst/>
              <a:cxnLst/>
              <a:rect l="l" t="t" r="r" b="b"/>
              <a:pathLst>
                <a:path w="624840" h="307975">
                  <a:moveTo>
                    <a:pt x="624840" y="0"/>
                  </a:moveTo>
                  <a:lnTo>
                    <a:pt x="0" y="0"/>
                  </a:lnTo>
                  <a:lnTo>
                    <a:pt x="0" y="307848"/>
                  </a:lnTo>
                  <a:lnTo>
                    <a:pt x="624840" y="307848"/>
                  </a:lnTo>
                  <a:lnTo>
                    <a:pt x="624840" y="0"/>
                  </a:lnTo>
                  <a:close/>
                </a:path>
              </a:pathLst>
            </a:custGeom>
            <a:solidFill>
              <a:srgbClr val="5297A1"/>
            </a:solidFill>
          </p:spPr>
          <p:txBody>
            <a:bodyPr wrap="square" lIns="0" tIns="0" rIns="0" bIns="0" rtlCol="0"/>
            <a:lstStyle/>
            <a:p>
              <a:endParaRPr/>
            </a:p>
          </p:txBody>
        </p:sp>
        <p:sp>
          <p:nvSpPr>
            <p:cNvPr id="69" name="object 69"/>
            <p:cNvSpPr/>
            <p:nvPr/>
          </p:nvSpPr>
          <p:spPr>
            <a:xfrm>
              <a:off x="7444739" y="1281684"/>
              <a:ext cx="624840" cy="307975"/>
            </a:xfrm>
            <a:custGeom>
              <a:avLst/>
              <a:gdLst/>
              <a:ahLst/>
              <a:cxnLst/>
              <a:rect l="l" t="t" r="r" b="b"/>
              <a:pathLst>
                <a:path w="624840" h="307975">
                  <a:moveTo>
                    <a:pt x="0" y="307848"/>
                  </a:moveTo>
                  <a:lnTo>
                    <a:pt x="624840" y="307848"/>
                  </a:lnTo>
                  <a:lnTo>
                    <a:pt x="624840" y="0"/>
                  </a:lnTo>
                  <a:lnTo>
                    <a:pt x="0" y="0"/>
                  </a:lnTo>
                  <a:lnTo>
                    <a:pt x="0" y="307848"/>
                  </a:lnTo>
                  <a:close/>
                </a:path>
              </a:pathLst>
            </a:custGeom>
            <a:ln w="15239">
              <a:solidFill>
                <a:srgbClr val="FFC000"/>
              </a:solidFill>
            </a:ln>
          </p:spPr>
          <p:txBody>
            <a:bodyPr wrap="square" lIns="0" tIns="0" rIns="0" bIns="0" rtlCol="0"/>
            <a:lstStyle/>
            <a:p>
              <a:endParaRPr/>
            </a:p>
          </p:txBody>
        </p:sp>
      </p:grpSp>
      <p:sp>
        <p:nvSpPr>
          <p:cNvPr id="70" name="object 70"/>
          <p:cNvSpPr txBox="1"/>
          <p:nvPr/>
        </p:nvSpPr>
        <p:spPr>
          <a:xfrm>
            <a:off x="8278940" y="938382"/>
            <a:ext cx="459105" cy="226985"/>
          </a:xfrm>
          <a:prstGeom prst="rect">
            <a:avLst/>
          </a:prstGeom>
        </p:spPr>
        <p:txBody>
          <a:bodyPr vert="horz" wrap="square" lIns="0" tIns="11430" rIns="0" bIns="0" rtlCol="0">
            <a:spAutoFit/>
          </a:bodyPr>
          <a:lstStyle/>
          <a:p>
            <a:pPr marL="12700">
              <a:spcBef>
                <a:spcPts val="90"/>
              </a:spcBef>
            </a:pPr>
            <a:r>
              <a:rPr sz="1400" spc="-10" dirty="0">
                <a:solidFill>
                  <a:srgbClr val="FFFFFF"/>
                </a:solidFill>
                <a:latin typeface="Arial"/>
                <a:cs typeface="Arial"/>
              </a:rPr>
              <a:t>iHCal</a:t>
            </a:r>
            <a:endParaRPr sz="1400">
              <a:latin typeface="Arial"/>
              <a:cs typeface="Arial"/>
            </a:endParaRPr>
          </a:p>
        </p:txBody>
      </p:sp>
      <p:grpSp>
        <p:nvGrpSpPr>
          <p:cNvPr id="71" name="object 71"/>
          <p:cNvGrpSpPr/>
          <p:nvPr/>
        </p:nvGrpSpPr>
        <p:grpSpPr>
          <a:xfrm>
            <a:off x="6283642" y="3864958"/>
            <a:ext cx="765810" cy="431165"/>
            <a:chOff x="5529071" y="4236707"/>
            <a:chExt cx="765810" cy="431165"/>
          </a:xfrm>
        </p:grpSpPr>
        <p:pic>
          <p:nvPicPr>
            <p:cNvPr id="72" name="object 72"/>
            <p:cNvPicPr/>
            <p:nvPr/>
          </p:nvPicPr>
          <p:blipFill>
            <a:blip r:embed="rId10" cstate="email">
              <a:extLst>
                <a:ext uri="{28A0092B-C50C-407E-A947-70E740481C1C}">
                  <a14:useLocalDpi xmlns:a14="http://schemas.microsoft.com/office/drawing/2010/main"/>
                </a:ext>
              </a:extLst>
            </a:blip>
            <a:stretch>
              <a:fillRect/>
            </a:stretch>
          </p:blipFill>
          <p:spPr>
            <a:xfrm>
              <a:off x="5538215" y="4236719"/>
              <a:ext cx="756665" cy="381762"/>
            </a:xfrm>
            <a:prstGeom prst="rect">
              <a:avLst/>
            </a:prstGeom>
          </p:spPr>
        </p:pic>
        <p:pic>
          <p:nvPicPr>
            <p:cNvPr id="73" name="object 73"/>
            <p:cNvPicPr/>
            <p:nvPr/>
          </p:nvPicPr>
          <p:blipFill>
            <a:blip r:embed="rId20" cstate="email">
              <a:extLst>
                <a:ext uri="{28A0092B-C50C-407E-A947-70E740481C1C}">
                  <a14:useLocalDpi xmlns:a14="http://schemas.microsoft.com/office/drawing/2010/main"/>
                </a:ext>
              </a:extLst>
            </a:blip>
            <a:stretch>
              <a:fillRect/>
            </a:stretch>
          </p:blipFill>
          <p:spPr>
            <a:xfrm>
              <a:off x="5529071" y="4236707"/>
              <a:ext cx="762762" cy="430542"/>
            </a:xfrm>
            <a:prstGeom prst="rect">
              <a:avLst/>
            </a:prstGeom>
          </p:spPr>
        </p:pic>
        <p:sp>
          <p:nvSpPr>
            <p:cNvPr id="74" name="object 74"/>
            <p:cNvSpPr/>
            <p:nvPr/>
          </p:nvSpPr>
          <p:spPr>
            <a:xfrm>
              <a:off x="5558027" y="4256531"/>
              <a:ext cx="683260" cy="307975"/>
            </a:xfrm>
            <a:custGeom>
              <a:avLst/>
              <a:gdLst/>
              <a:ahLst/>
              <a:cxnLst/>
              <a:rect l="l" t="t" r="r" b="b"/>
              <a:pathLst>
                <a:path w="683260" h="307975">
                  <a:moveTo>
                    <a:pt x="682751" y="0"/>
                  </a:moveTo>
                  <a:lnTo>
                    <a:pt x="0" y="0"/>
                  </a:lnTo>
                  <a:lnTo>
                    <a:pt x="0" y="307848"/>
                  </a:lnTo>
                  <a:lnTo>
                    <a:pt x="682751" y="307848"/>
                  </a:lnTo>
                  <a:lnTo>
                    <a:pt x="682751" y="0"/>
                  </a:lnTo>
                  <a:close/>
                </a:path>
              </a:pathLst>
            </a:custGeom>
            <a:solidFill>
              <a:srgbClr val="8E939A"/>
            </a:solidFill>
          </p:spPr>
          <p:txBody>
            <a:bodyPr wrap="square" lIns="0" tIns="0" rIns="0" bIns="0" rtlCol="0"/>
            <a:lstStyle/>
            <a:p>
              <a:endParaRPr/>
            </a:p>
          </p:txBody>
        </p:sp>
        <p:sp>
          <p:nvSpPr>
            <p:cNvPr id="75" name="object 75"/>
            <p:cNvSpPr/>
            <p:nvPr/>
          </p:nvSpPr>
          <p:spPr>
            <a:xfrm>
              <a:off x="5558027" y="4256531"/>
              <a:ext cx="683260" cy="307975"/>
            </a:xfrm>
            <a:custGeom>
              <a:avLst/>
              <a:gdLst/>
              <a:ahLst/>
              <a:cxnLst/>
              <a:rect l="l" t="t" r="r" b="b"/>
              <a:pathLst>
                <a:path w="683260" h="307975">
                  <a:moveTo>
                    <a:pt x="0" y="307848"/>
                  </a:moveTo>
                  <a:lnTo>
                    <a:pt x="682751" y="307848"/>
                  </a:lnTo>
                  <a:lnTo>
                    <a:pt x="682751" y="0"/>
                  </a:lnTo>
                  <a:lnTo>
                    <a:pt x="0" y="0"/>
                  </a:lnTo>
                  <a:lnTo>
                    <a:pt x="0" y="307848"/>
                  </a:lnTo>
                  <a:close/>
                </a:path>
              </a:pathLst>
            </a:custGeom>
            <a:ln w="15240">
              <a:solidFill>
                <a:srgbClr val="FFC000"/>
              </a:solidFill>
            </a:ln>
          </p:spPr>
          <p:txBody>
            <a:bodyPr wrap="square" lIns="0" tIns="0" rIns="0" bIns="0" rtlCol="0"/>
            <a:lstStyle/>
            <a:p>
              <a:endParaRPr/>
            </a:p>
          </p:txBody>
        </p:sp>
      </p:grpSp>
      <p:sp>
        <p:nvSpPr>
          <p:cNvPr id="76" name="object 76"/>
          <p:cNvSpPr txBox="1"/>
          <p:nvPr/>
        </p:nvSpPr>
        <p:spPr>
          <a:xfrm>
            <a:off x="6391086" y="3915973"/>
            <a:ext cx="516255" cy="227626"/>
          </a:xfrm>
          <a:prstGeom prst="rect">
            <a:avLst/>
          </a:prstGeom>
        </p:spPr>
        <p:txBody>
          <a:bodyPr vert="horz" wrap="square" lIns="0" tIns="12065" rIns="0" bIns="0" rtlCol="0">
            <a:spAutoFit/>
          </a:bodyPr>
          <a:lstStyle/>
          <a:p>
            <a:pPr marL="12700">
              <a:spcBef>
                <a:spcPts val="95"/>
              </a:spcBef>
            </a:pPr>
            <a:r>
              <a:rPr sz="1400" spc="-10" dirty="0">
                <a:solidFill>
                  <a:srgbClr val="FFFFFF"/>
                </a:solidFill>
                <a:latin typeface="Arial"/>
                <a:cs typeface="Arial"/>
              </a:rPr>
              <a:t>oHCal</a:t>
            </a:r>
            <a:endParaRPr sz="1400">
              <a:latin typeface="Arial"/>
              <a:cs typeface="Arial"/>
            </a:endParaRPr>
          </a:p>
        </p:txBody>
      </p:sp>
      <p:grpSp>
        <p:nvGrpSpPr>
          <p:cNvPr id="77" name="object 77"/>
          <p:cNvGrpSpPr/>
          <p:nvPr/>
        </p:nvGrpSpPr>
        <p:grpSpPr>
          <a:xfrm>
            <a:off x="5070539" y="810862"/>
            <a:ext cx="729615" cy="431165"/>
            <a:chOff x="4315967" y="1182611"/>
            <a:chExt cx="729615" cy="431165"/>
          </a:xfrm>
        </p:grpSpPr>
        <p:pic>
          <p:nvPicPr>
            <p:cNvPr id="78" name="object 78"/>
            <p:cNvPicPr/>
            <p:nvPr/>
          </p:nvPicPr>
          <p:blipFill>
            <a:blip r:embed="rId21" cstate="email">
              <a:extLst>
                <a:ext uri="{28A0092B-C50C-407E-A947-70E740481C1C}">
                  <a14:useLocalDpi xmlns:a14="http://schemas.microsoft.com/office/drawing/2010/main"/>
                </a:ext>
              </a:extLst>
            </a:blip>
            <a:stretch>
              <a:fillRect/>
            </a:stretch>
          </p:blipFill>
          <p:spPr>
            <a:xfrm>
              <a:off x="4328159" y="1182624"/>
              <a:ext cx="717041" cy="381762"/>
            </a:xfrm>
            <a:prstGeom prst="rect">
              <a:avLst/>
            </a:prstGeom>
          </p:spPr>
        </p:pic>
        <p:pic>
          <p:nvPicPr>
            <p:cNvPr id="79" name="object 79"/>
            <p:cNvPicPr/>
            <p:nvPr/>
          </p:nvPicPr>
          <p:blipFill>
            <a:blip r:embed="rId22" cstate="email">
              <a:extLst>
                <a:ext uri="{28A0092B-C50C-407E-A947-70E740481C1C}">
                  <a14:useLocalDpi xmlns:a14="http://schemas.microsoft.com/office/drawing/2010/main"/>
                </a:ext>
              </a:extLst>
            </a:blip>
            <a:stretch>
              <a:fillRect/>
            </a:stretch>
          </p:blipFill>
          <p:spPr>
            <a:xfrm>
              <a:off x="4315967" y="1182611"/>
              <a:ext cx="726186" cy="430542"/>
            </a:xfrm>
            <a:prstGeom prst="rect">
              <a:avLst/>
            </a:prstGeom>
          </p:spPr>
        </p:pic>
        <p:sp>
          <p:nvSpPr>
            <p:cNvPr id="80" name="object 80"/>
            <p:cNvSpPr/>
            <p:nvPr/>
          </p:nvSpPr>
          <p:spPr>
            <a:xfrm>
              <a:off x="4347971" y="1202436"/>
              <a:ext cx="643255" cy="307975"/>
            </a:xfrm>
            <a:custGeom>
              <a:avLst/>
              <a:gdLst/>
              <a:ahLst/>
              <a:cxnLst/>
              <a:rect l="l" t="t" r="r" b="b"/>
              <a:pathLst>
                <a:path w="643254" h="307975">
                  <a:moveTo>
                    <a:pt x="643127" y="0"/>
                  </a:moveTo>
                  <a:lnTo>
                    <a:pt x="0" y="0"/>
                  </a:lnTo>
                  <a:lnTo>
                    <a:pt x="0" y="307848"/>
                  </a:lnTo>
                  <a:lnTo>
                    <a:pt x="643127" y="307848"/>
                  </a:lnTo>
                  <a:lnTo>
                    <a:pt x="643127" y="0"/>
                  </a:lnTo>
                  <a:close/>
                </a:path>
              </a:pathLst>
            </a:custGeom>
            <a:solidFill>
              <a:srgbClr val="9B9C2C"/>
            </a:solidFill>
          </p:spPr>
          <p:txBody>
            <a:bodyPr wrap="square" lIns="0" tIns="0" rIns="0" bIns="0" rtlCol="0"/>
            <a:lstStyle/>
            <a:p>
              <a:endParaRPr/>
            </a:p>
          </p:txBody>
        </p:sp>
        <p:sp>
          <p:nvSpPr>
            <p:cNvPr id="81" name="object 81"/>
            <p:cNvSpPr/>
            <p:nvPr/>
          </p:nvSpPr>
          <p:spPr>
            <a:xfrm>
              <a:off x="4347971" y="1202436"/>
              <a:ext cx="643255" cy="307975"/>
            </a:xfrm>
            <a:custGeom>
              <a:avLst/>
              <a:gdLst/>
              <a:ahLst/>
              <a:cxnLst/>
              <a:rect l="l" t="t" r="r" b="b"/>
              <a:pathLst>
                <a:path w="643254" h="307975">
                  <a:moveTo>
                    <a:pt x="0" y="307848"/>
                  </a:moveTo>
                  <a:lnTo>
                    <a:pt x="643127" y="307848"/>
                  </a:lnTo>
                  <a:lnTo>
                    <a:pt x="643127" y="0"/>
                  </a:lnTo>
                  <a:lnTo>
                    <a:pt x="0" y="0"/>
                  </a:lnTo>
                  <a:lnTo>
                    <a:pt x="0" y="307848"/>
                  </a:lnTo>
                  <a:close/>
                </a:path>
              </a:pathLst>
            </a:custGeom>
            <a:ln w="15240">
              <a:solidFill>
                <a:srgbClr val="FFC000"/>
              </a:solidFill>
            </a:ln>
          </p:spPr>
          <p:txBody>
            <a:bodyPr wrap="square" lIns="0" tIns="0" rIns="0" bIns="0" rtlCol="0"/>
            <a:lstStyle/>
            <a:p>
              <a:endParaRPr/>
            </a:p>
          </p:txBody>
        </p:sp>
      </p:grpSp>
      <p:sp>
        <p:nvSpPr>
          <p:cNvPr id="82" name="object 82"/>
          <p:cNvSpPr txBox="1"/>
          <p:nvPr/>
        </p:nvSpPr>
        <p:spPr>
          <a:xfrm>
            <a:off x="5179505" y="860658"/>
            <a:ext cx="478790" cy="226985"/>
          </a:xfrm>
          <a:prstGeom prst="rect">
            <a:avLst/>
          </a:prstGeom>
        </p:spPr>
        <p:txBody>
          <a:bodyPr vert="horz" wrap="square" lIns="0" tIns="11430" rIns="0" bIns="0" rtlCol="0">
            <a:spAutoFit/>
          </a:bodyPr>
          <a:lstStyle/>
          <a:p>
            <a:pPr marL="12700">
              <a:spcBef>
                <a:spcPts val="90"/>
              </a:spcBef>
            </a:pPr>
            <a:r>
              <a:rPr sz="1400" spc="-20" dirty="0">
                <a:solidFill>
                  <a:srgbClr val="FFFFFF"/>
                </a:solidFill>
                <a:latin typeface="Arial"/>
                <a:cs typeface="Arial"/>
              </a:rPr>
              <a:t>sEPD</a:t>
            </a:r>
            <a:endParaRPr sz="1400">
              <a:latin typeface="Arial"/>
              <a:cs typeface="Arial"/>
            </a:endParaRPr>
          </a:p>
        </p:txBody>
      </p:sp>
      <p:grpSp>
        <p:nvGrpSpPr>
          <p:cNvPr id="83" name="object 83"/>
          <p:cNvGrpSpPr/>
          <p:nvPr/>
        </p:nvGrpSpPr>
        <p:grpSpPr>
          <a:xfrm>
            <a:off x="8804340" y="2472022"/>
            <a:ext cx="668655" cy="431165"/>
            <a:chOff x="8049768" y="2843771"/>
            <a:chExt cx="668655" cy="431165"/>
          </a:xfrm>
        </p:grpSpPr>
        <p:pic>
          <p:nvPicPr>
            <p:cNvPr id="84" name="object 84"/>
            <p:cNvPicPr/>
            <p:nvPr/>
          </p:nvPicPr>
          <p:blipFill>
            <a:blip r:embed="rId23" cstate="email">
              <a:extLst>
                <a:ext uri="{28A0092B-C50C-407E-A947-70E740481C1C}">
                  <a14:useLocalDpi xmlns:a14="http://schemas.microsoft.com/office/drawing/2010/main"/>
                </a:ext>
              </a:extLst>
            </a:blip>
            <a:stretch>
              <a:fillRect/>
            </a:stretch>
          </p:blipFill>
          <p:spPr>
            <a:xfrm>
              <a:off x="8058912" y="2846832"/>
              <a:ext cx="659129" cy="381762"/>
            </a:xfrm>
            <a:prstGeom prst="rect">
              <a:avLst/>
            </a:prstGeom>
          </p:spPr>
        </p:pic>
        <p:pic>
          <p:nvPicPr>
            <p:cNvPr id="85" name="object 85"/>
            <p:cNvPicPr/>
            <p:nvPr/>
          </p:nvPicPr>
          <p:blipFill>
            <a:blip r:embed="rId24" cstate="email">
              <a:extLst>
                <a:ext uri="{28A0092B-C50C-407E-A947-70E740481C1C}">
                  <a14:useLocalDpi xmlns:a14="http://schemas.microsoft.com/office/drawing/2010/main"/>
                </a:ext>
              </a:extLst>
            </a:blip>
            <a:stretch>
              <a:fillRect/>
            </a:stretch>
          </p:blipFill>
          <p:spPr>
            <a:xfrm>
              <a:off x="8049768" y="2843771"/>
              <a:ext cx="662177" cy="430542"/>
            </a:xfrm>
            <a:prstGeom prst="rect">
              <a:avLst/>
            </a:prstGeom>
          </p:spPr>
        </p:pic>
        <p:sp>
          <p:nvSpPr>
            <p:cNvPr id="86" name="object 86"/>
            <p:cNvSpPr/>
            <p:nvPr/>
          </p:nvSpPr>
          <p:spPr>
            <a:xfrm>
              <a:off x="8078724" y="2866644"/>
              <a:ext cx="585470" cy="307975"/>
            </a:xfrm>
            <a:custGeom>
              <a:avLst/>
              <a:gdLst/>
              <a:ahLst/>
              <a:cxnLst/>
              <a:rect l="l" t="t" r="r" b="b"/>
              <a:pathLst>
                <a:path w="585470" h="307975">
                  <a:moveTo>
                    <a:pt x="585216" y="0"/>
                  </a:moveTo>
                  <a:lnTo>
                    <a:pt x="0" y="0"/>
                  </a:lnTo>
                  <a:lnTo>
                    <a:pt x="0" y="307848"/>
                  </a:lnTo>
                  <a:lnTo>
                    <a:pt x="585216" y="307848"/>
                  </a:lnTo>
                  <a:lnTo>
                    <a:pt x="585216" y="0"/>
                  </a:lnTo>
                  <a:close/>
                </a:path>
              </a:pathLst>
            </a:custGeom>
            <a:solidFill>
              <a:srgbClr val="A0221E"/>
            </a:solidFill>
          </p:spPr>
          <p:txBody>
            <a:bodyPr wrap="square" lIns="0" tIns="0" rIns="0" bIns="0" rtlCol="0"/>
            <a:lstStyle/>
            <a:p>
              <a:endParaRPr/>
            </a:p>
          </p:txBody>
        </p:sp>
        <p:sp>
          <p:nvSpPr>
            <p:cNvPr id="87" name="object 87"/>
            <p:cNvSpPr/>
            <p:nvPr/>
          </p:nvSpPr>
          <p:spPr>
            <a:xfrm>
              <a:off x="8078724" y="2866644"/>
              <a:ext cx="585470" cy="307975"/>
            </a:xfrm>
            <a:custGeom>
              <a:avLst/>
              <a:gdLst/>
              <a:ahLst/>
              <a:cxnLst/>
              <a:rect l="l" t="t" r="r" b="b"/>
              <a:pathLst>
                <a:path w="585470" h="307975">
                  <a:moveTo>
                    <a:pt x="0" y="307848"/>
                  </a:moveTo>
                  <a:lnTo>
                    <a:pt x="585216" y="307848"/>
                  </a:lnTo>
                  <a:lnTo>
                    <a:pt x="585216" y="0"/>
                  </a:lnTo>
                  <a:lnTo>
                    <a:pt x="0" y="0"/>
                  </a:lnTo>
                  <a:lnTo>
                    <a:pt x="0" y="307848"/>
                  </a:lnTo>
                  <a:close/>
                </a:path>
              </a:pathLst>
            </a:custGeom>
            <a:ln w="15239">
              <a:solidFill>
                <a:srgbClr val="FFC000"/>
              </a:solidFill>
            </a:ln>
          </p:spPr>
          <p:txBody>
            <a:bodyPr wrap="square" lIns="0" tIns="0" rIns="0" bIns="0" rtlCol="0"/>
            <a:lstStyle/>
            <a:p>
              <a:endParaRPr/>
            </a:p>
          </p:txBody>
        </p:sp>
      </p:grpSp>
      <p:sp>
        <p:nvSpPr>
          <p:cNvPr id="88" name="object 88"/>
          <p:cNvSpPr txBox="1"/>
          <p:nvPr/>
        </p:nvSpPr>
        <p:spPr>
          <a:xfrm>
            <a:off x="8912669" y="2523596"/>
            <a:ext cx="415290" cy="226985"/>
          </a:xfrm>
          <a:prstGeom prst="rect">
            <a:avLst/>
          </a:prstGeom>
        </p:spPr>
        <p:txBody>
          <a:bodyPr vert="horz" wrap="square" lIns="0" tIns="11430" rIns="0" bIns="0" rtlCol="0">
            <a:spAutoFit/>
          </a:bodyPr>
          <a:lstStyle/>
          <a:p>
            <a:pPr marL="12700">
              <a:spcBef>
                <a:spcPts val="90"/>
              </a:spcBef>
            </a:pPr>
            <a:r>
              <a:rPr sz="1400" spc="-25" dirty="0">
                <a:solidFill>
                  <a:srgbClr val="FFFFFF"/>
                </a:solidFill>
                <a:latin typeface="Arial"/>
                <a:cs typeface="Arial"/>
              </a:rPr>
              <a:t>MBD</a:t>
            </a:r>
            <a:endParaRPr sz="1400">
              <a:latin typeface="Arial"/>
              <a:cs typeface="Arial"/>
            </a:endParaRPr>
          </a:p>
        </p:txBody>
      </p:sp>
      <p:pic>
        <p:nvPicPr>
          <p:cNvPr id="90" name="object 90"/>
          <p:cNvPicPr/>
          <p:nvPr/>
        </p:nvPicPr>
        <p:blipFill>
          <a:blip r:embed="rId25" cstate="email">
            <a:extLst>
              <a:ext uri="{28A0092B-C50C-407E-A947-70E740481C1C}">
                <a14:useLocalDpi xmlns:a14="http://schemas.microsoft.com/office/drawing/2010/main"/>
              </a:ext>
            </a:extLst>
          </a:blip>
          <a:stretch>
            <a:fillRect/>
          </a:stretch>
        </p:blipFill>
        <p:spPr>
          <a:xfrm>
            <a:off x="6167819" y="2353162"/>
            <a:ext cx="1917953" cy="1588770"/>
          </a:xfrm>
          <a:prstGeom prst="rect">
            <a:avLst/>
          </a:prstGeom>
        </p:spPr>
      </p:pic>
      <p:sp>
        <p:nvSpPr>
          <p:cNvPr id="91" name="object 91"/>
          <p:cNvSpPr/>
          <p:nvPr/>
        </p:nvSpPr>
        <p:spPr>
          <a:xfrm>
            <a:off x="6180900" y="2364719"/>
            <a:ext cx="1781810" cy="1454785"/>
          </a:xfrm>
          <a:custGeom>
            <a:avLst/>
            <a:gdLst/>
            <a:ahLst/>
            <a:cxnLst/>
            <a:rect l="l" t="t" r="r" b="b"/>
            <a:pathLst>
              <a:path w="1781809" h="1454785">
                <a:moveTo>
                  <a:pt x="1715686" y="1414617"/>
                </a:moveTo>
                <a:lnTo>
                  <a:pt x="1698371" y="1435861"/>
                </a:lnTo>
                <a:lnTo>
                  <a:pt x="1781555" y="1454403"/>
                </a:lnTo>
                <a:lnTo>
                  <a:pt x="1767213" y="1422653"/>
                </a:lnTo>
                <a:lnTo>
                  <a:pt x="1725549" y="1422653"/>
                </a:lnTo>
                <a:lnTo>
                  <a:pt x="1715686" y="1414617"/>
                </a:lnTo>
                <a:close/>
              </a:path>
              <a:path w="1781809" h="1454785">
                <a:moveTo>
                  <a:pt x="1729145" y="1398104"/>
                </a:moveTo>
                <a:lnTo>
                  <a:pt x="1715686" y="1414617"/>
                </a:lnTo>
                <a:lnTo>
                  <a:pt x="1725549" y="1422653"/>
                </a:lnTo>
                <a:lnTo>
                  <a:pt x="1739011" y="1406143"/>
                </a:lnTo>
                <a:lnTo>
                  <a:pt x="1729145" y="1398104"/>
                </a:lnTo>
                <a:close/>
              </a:path>
              <a:path w="1781809" h="1454785">
                <a:moveTo>
                  <a:pt x="1746503" y="1376806"/>
                </a:moveTo>
                <a:lnTo>
                  <a:pt x="1729145" y="1398104"/>
                </a:lnTo>
                <a:lnTo>
                  <a:pt x="1739011" y="1406143"/>
                </a:lnTo>
                <a:lnTo>
                  <a:pt x="1725549" y="1422653"/>
                </a:lnTo>
                <a:lnTo>
                  <a:pt x="1767213" y="1422653"/>
                </a:lnTo>
                <a:lnTo>
                  <a:pt x="1746503" y="1376806"/>
                </a:lnTo>
                <a:close/>
              </a:path>
              <a:path w="1781809" h="1454785">
                <a:moveTo>
                  <a:pt x="13462" y="0"/>
                </a:moveTo>
                <a:lnTo>
                  <a:pt x="0" y="16509"/>
                </a:lnTo>
                <a:lnTo>
                  <a:pt x="1715686" y="1414617"/>
                </a:lnTo>
                <a:lnTo>
                  <a:pt x="1729145" y="1398104"/>
                </a:lnTo>
                <a:lnTo>
                  <a:pt x="13462" y="0"/>
                </a:lnTo>
                <a:close/>
              </a:path>
            </a:pathLst>
          </a:custGeom>
          <a:solidFill>
            <a:srgbClr val="EAE8A8"/>
          </a:solidFill>
        </p:spPr>
        <p:txBody>
          <a:bodyPr wrap="square" lIns="0" tIns="0" rIns="0" bIns="0" rtlCol="0"/>
          <a:lstStyle/>
          <a:p>
            <a:endParaRPr/>
          </a:p>
        </p:txBody>
      </p:sp>
      <p:pic>
        <p:nvPicPr>
          <p:cNvPr id="92" name="object 92"/>
          <p:cNvPicPr/>
          <p:nvPr/>
        </p:nvPicPr>
        <p:blipFill>
          <a:blip r:embed="rId26" cstate="email">
            <a:extLst>
              <a:ext uri="{28A0092B-C50C-407E-A947-70E740481C1C}">
                <a14:useLocalDpi xmlns:a14="http://schemas.microsoft.com/office/drawing/2010/main"/>
              </a:ext>
            </a:extLst>
          </a:blip>
          <a:stretch>
            <a:fillRect/>
          </a:stretch>
        </p:blipFill>
        <p:spPr>
          <a:xfrm>
            <a:off x="4354259" y="2350127"/>
            <a:ext cx="1728977" cy="479285"/>
          </a:xfrm>
          <a:prstGeom prst="rect">
            <a:avLst/>
          </a:prstGeom>
        </p:spPr>
      </p:pic>
      <p:sp>
        <p:nvSpPr>
          <p:cNvPr id="93" name="object 93"/>
          <p:cNvSpPr/>
          <p:nvPr/>
        </p:nvSpPr>
        <p:spPr>
          <a:xfrm>
            <a:off x="4444175" y="2362560"/>
            <a:ext cx="1593215" cy="365760"/>
          </a:xfrm>
          <a:custGeom>
            <a:avLst/>
            <a:gdLst/>
            <a:ahLst/>
            <a:cxnLst/>
            <a:rect l="l" t="t" r="r" b="b"/>
            <a:pathLst>
              <a:path w="1593214" h="365760">
                <a:moveTo>
                  <a:pt x="66801" y="290829"/>
                </a:moveTo>
                <a:lnTo>
                  <a:pt x="0" y="343788"/>
                </a:lnTo>
                <a:lnTo>
                  <a:pt x="82423" y="365505"/>
                </a:lnTo>
                <a:lnTo>
                  <a:pt x="77348" y="341249"/>
                </a:lnTo>
                <a:lnTo>
                  <a:pt x="64388" y="341249"/>
                </a:lnTo>
                <a:lnTo>
                  <a:pt x="59944" y="320293"/>
                </a:lnTo>
                <a:lnTo>
                  <a:pt x="72418" y="317680"/>
                </a:lnTo>
                <a:lnTo>
                  <a:pt x="66801" y="290829"/>
                </a:lnTo>
                <a:close/>
              </a:path>
              <a:path w="1593214" h="365760">
                <a:moveTo>
                  <a:pt x="72418" y="317680"/>
                </a:moveTo>
                <a:lnTo>
                  <a:pt x="59944" y="320293"/>
                </a:lnTo>
                <a:lnTo>
                  <a:pt x="64388" y="341249"/>
                </a:lnTo>
                <a:lnTo>
                  <a:pt x="76804" y="338646"/>
                </a:lnTo>
                <a:lnTo>
                  <a:pt x="72418" y="317680"/>
                </a:lnTo>
                <a:close/>
              </a:path>
              <a:path w="1593214" h="365760">
                <a:moveTo>
                  <a:pt x="76804" y="338646"/>
                </a:moveTo>
                <a:lnTo>
                  <a:pt x="64388" y="341249"/>
                </a:lnTo>
                <a:lnTo>
                  <a:pt x="77348" y="341249"/>
                </a:lnTo>
                <a:lnTo>
                  <a:pt x="76804" y="338646"/>
                </a:lnTo>
                <a:close/>
              </a:path>
              <a:path w="1593214" h="365760">
                <a:moveTo>
                  <a:pt x="1588516" y="0"/>
                </a:moveTo>
                <a:lnTo>
                  <a:pt x="72418" y="317680"/>
                </a:lnTo>
                <a:lnTo>
                  <a:pt x="76804" y="338646"/>
                </a:lnTo>
                <a:lnTo>
                  <a:pt x="1592834" y="20827"/>
                </a:lnTo>
                <a:lnTo>
                  <a:pt x="1588516" y="0"/>
                </a:lnTo>
                <a:close/>
              </a:path>
            </a:pathLst>
          </a:custGeom>
          <a:solidFill>
            <a:srgbClr val="139213"/>
          </a:solidFill>
        </p:spPr>
        <p:txBody>
          <a:bodyPr wrap="square" lIns="0" tIns="0" rIns="0" bIns="0" rtlCol="0"/>
          <a:lstStyle/>
          <a:p>
            <a:endParaRPr/>
          </a:p>
        </p:txBody>
      </p:sp>
      <p:pic>
        <p:nvPicPr>
          <p:cNvPr id="94" name="object 94"/>
          <p:cNvPicPr/>
          <p:nvPr/>
        </p:nvPicPr>
        <p:blipFill>
          <a:blip r:embed="rId27" cstate="email">
            <a:extLst>
              <a:ext uri="{28A0092B-C50C-407E-A947-70E740481C1C}">
                <a14:useLocalDpi xmlns:a14="http://schemas.microsoft.com/office/drawing/2010/main"/>
              </a:ext>
            </a:extLst>
          </a:blip>
          <a:stretch>
            <a:fillRect/>
          </a:stretch>
        </p:blipFill>
        <p:spPr>
          <a:xfrm>
            <a:off x="5393626" y="3950302"/>
            <a:ext cx="1040129" cy="220230"/>
          </a:xfrm>
          <a:prstGeom prst="rect">
            <a:avLst/>
          </a:prstGeom>
        </p:spPr>
      </p:pic>
      <p:sp>
        <p:nvSpPr>
          <p:cNvPr id="95" name="object 95"/>
          <p:cNvSpPr/>
          <p:nvPr/>
        </p:nvSpPr>
        <p:spPr>
          <a:xfrm>
            <a:off x="5406454" y="4008353"/>
            <a:ext cx="906144" cy="115570"/>
          </a:xfrm>
          <a:custGeom>
            <a:avLst/>
            <a:gdLst/>
            <a:ahLst/>
            <a:cxnLst/>
            <a:rect l="l" t="t" r="r" b="b"/>
            <a:pathLst>
              <a:path w="906145" h="115570">
                <a:moveTo>
                  <a:pt x="828962" y="27311"/>
                </a:moveTo>
                <a:lnTo>
                  <a:pt x="0" y="94234"/>
                </a:lnTo>
                <a:lnTo>
                  <a:pt x="1777" y="115570"/>
                </a:lnTo>
                <a:lnTo>
                  <a:pt x="830674" y="48642"/>
                </a:lnTo>
                <a:lnTo>
                  <a:pt x="828962" y="27311"/>
                </a:lnTo>
                <a:close/>
              </a:path>
              <a:path w="906145" h="115570">
                <a:moveTo>
                  <a:pt x="891916" y="26289"/>
                </a:moveTo>
                <a:lnTo>
                  <a:pt x="841628" y="26289"/>
                </a:lnTo>
                <a:lnTo>
                  <a:pt x="843279" y="47625"/>
                </a:lnTo>
                <a:lnTo>
                  <a:pt x="830674" y="48642"/>
                </a:lnTo>
                <a:lnTo>
                  <a:pt x="832865" y="75946"/>
                </a:lnTo>
                <a:lnTo>
                  <a:pt x="905763" y="31877"/>
                </a:lnTo>
                <a:lnTo>
                  <a:pt x="891916" y="26289"/>
                </a:lnTo>
                <a:close/>
              </a:path>
              <a:path w="906145" h="115570">
                <a:moveTo>
                  <a:pt x="841628" y="26289"/>
                </a:moveTo>
                <a:lnTo>
                  <a:pt x="828962" y="27311"/>
                </a:lnTo>
                <a:lnTo>
                  <a:pt x="830674" y="48642"/>
                </a:lnTo>
                <a:lnTo>
                  <a:pt x="843279" y="47625"/>
                </a:lnTo>
                <a:lnTo>
                  <a:pt x="841628" y="26289"/>
                </a:lnTo>
                <a:close/>
              </a:path>
              <a:path w="906145" h="115570">
                <a:moveTo>
                  <a:pt x="826769" y="0"/>
                </a:moveTo>
                <a:lnTo>
                  <a:pt x="828962" y="27311"/>
                </a:lnTo>
                <a:lnTo>
                  <a:pt x="841628" y="26289"/>
                </a:lnTo>
                <a:lnTo>
                  <a:pt x="891916" y="26289"/>
                </a:lnTo>
                <a:lnTo>
                  <a:pt x="826769" y="0"/>
                </a:lnTo>
                <a:close/>
              </a:path>
            </a:pathLst>
          </a:custGeom>
          <a:solidFill>
            <a:srgbClr val="61666A"/>
          </a:solidFill>
        </p:spPr>
        <p:txBody>
          <a:bodyPr wrap="square" lIns="0" tIns="0" rIns="0" bIns="0" rtlCol="0"/>
          <a:lstStyle/>
          <a:p>
            <a:endParaRPr/>
          </a:p>
        </p:txBody>
      </p:sp>
      <p:pic>
        <p:nvPicPr>
          <p:cNvPr id="96" name="object 96"/>
          <p:cNvPicPr/>
          <p:nvPr/>
        </p:nvPicPr>
        <p:blipFill>
          <a:blip r:embed="rId28" cstate="email">
            <a:extLst>
              <a:ext uri="{28A0092B-C50C-407E-A947-70E740481C1C}">
                <a14:useLocalDpi xmlns:a14="http://schemas.microsoft.com/office/drawing/2010/main"/>
              </a:ext>
            </a:extLst>
          </a:blip>
          <a:stretch>
            <a:fillRect/>
          </a:stretch>
        </p:blipFill>
        <p:spPr>
          <a:xfrm>
            <a:off x="4689539" y="3078586"/>
            <a:ext cx="214109" cy="549401"/>
          </a:xfrm>
          <a:prstGeom prst="rect">
            <a:avLst/>
          </a:prstGeom>
        </p:spPr>
      </p:pic>
      <p:sp>
        <p:nvSpPr>
          <p:cNvPr id="97" name="object 97"/>
          <p:cNvSpPr/>
          <p:nvPr/>
        </p:nvSpPr>
        <p:spPr>
          <a:xfrm>
            <a:off x="4746689" y="3091540"/>
            <a:ext cx="76200" cy="415290"/>
          </a:xfrm>
          <a:custGeom>
            <a:avLst/>
            <a:gdLst/>
            <a:ahLst/>
            <a:cxnLst/>
            <a:rect l="l" t="t" r="r" b="b"/>
            <a:pathLst>
              <a:path w="76200" h="415289">
                <a:moveTo>
                  <a:pt x="0" y="336423"/>
                </a:moveTo>
                <a:lnTo>
                  <a:pt x="32766" y="415036"/>
                </a:lnTo>
                <a:lnTo>
                  <a:pt x="69768" y="352425"/>
                </a:lnTo>
                <a:lnTo>
                  <a:pt x="47752" y="352425"/>
                </a:lnTo>
                <a:lnTo>
                  <a:pt x="26543" y="351028"/>
                </a:lnTo>
                <a:lnTo>
                  <a:pt x="27414" y="338345"/>
                </a:lnTo>
                <a:lnTo>
                  <a:pt x="0" y="336423"/>
                </a:lnTo>
                <a:close/>
              </a:path>
              <a:path w="76200" h="415289">
                <a:moveTo>
                  <a:pt x="27414" y="338345"/>
                </a:moveTo>
                <a:lnTo>
                  <a:pt x="26543" y="351028"/>
                </a:lnTo>
                <a:lnTo>
                  <a:pt x="47752" y="352425"/>
                </a:lnTo>
                <a:lnTo>
                  <a:pt x="48622" y="339832"/>
                </a:lnTo>
                <a:lnTo>
                  <a:pt x="27414" y="338345"/>
                </a:lnTo>
                <a:close/>
              </a:path>
              <a:path w="76200" h="415289">
                <a:moveTo>
                  <a:pt x="48622" y="339832"/>
                </a:moveTo>
                <a:lnTo>
                  <a:pt x="47752" y="352425"/>
                </a:lnTo>
                <a:lnTo>
                  <a:pt x="69768" y="352425"/>
                </a:lnTo>
                <a:lnTo>
                  <a:pt x="76073" y="341757"/>
                </a:lnTo>
                <a:lnTo>
                  <a:pt x="48622" y="339832"/>
                </a:lnTo>
                <a:close/>
              </a:path>
              <a:path w="76200" h="415289">
                <a:moveTo>
                  <a:pt x="50673" y="0"/>
                </a:moveTo>
                <a:lnTo>
                  <a:pt x="27414" y="338345"/>
                </a:lnTo>
                <a:lnTo>
                  <a:pt x="48622" y="339832"/>
                </a:lnTo>
                <a:lnTo>
                  <a:pt x="72009" y="1524"/>
                </a:lnTo>
                <a:lnTo>
                  <a:pt x="50673" y="0"/>
                </a:lnTo>
                <a:close/>
              </a:path>
            </a:pathLst>
          </a:custGeom>
          <a:solidFill>
            <a:srgbClr val="DA9C85"/>
          </a:solidFill>
        </p:spPr>
        <p:txBody>
          <a:bodyPr wrap="square" lIns="0" tIns="0" rIns="0" bIns="0" rtlCol="0"/>
          <a:lstStyle/>
          <a:p>
            <a:endParaRPr/>
          </a:p>
        </p:txBody>
      </p:sp>
      <p:pic>
        <p:nvPicPr>
          <p:cNvPr id="98" name="object 98"/>
          <p:cNvPicPr/>
          <p:nvPr/>
        </p:nvPicPr>
        <p:blipFill>
          <a:blip r:embed="rId29" cstate="email">
            <a:extLst>
              <a:ext uri="{28A0092B-C50C-407E-A947-70E740481C1C}">
                <a14:useLocalDpi xmlns:a14="http://schemas.microsoft.com/office/drawing/2010/main"/>
              </a:ext>
            </a:extLst>
          </a:blip>
          <a:stretch>
            <a:fillRect/>
          </a:stretch>
        </p:blipFill>
        <p:spPr>
          <a:xfrm>
            <a:off x="8810435" y="2712826"/>
            <a:ext cx="436625" cy="576834"/>
          </a:xfrm>
          <a:prstGeom prst="rect">
            <a:avLst/>
          </a:prstGeom>
        </p:spPr>
      </p:pic>
      <p:sp>
        <p:nvSpPr>
          <p:cNvPr id="99" name="object 99"/>
          <p:cNvSpPr/>
          <p:nvPr/>
        </p:nvSpPr>
        <p:spPr>
          <a:xfrm>
            <a:off x="8824405" y="2802742"/>
            <a:ext cx="300990" cy="441325"/>
          </a:xfrm>
          <a:custGeom>
            <a:avLst/>
            <a:gdLst/>
            <a:ahLst/>
            <a:cxnLst/>
            <a:rect l="l" t="t" r="r" b="b"/>
            <a:pathLst>
              <a:path w="300990" h="441325">
                <a:moveTo>
                  <a:pt x="249589" y="57276"/>
                </a:moveTo>
                <a:lnTo>
                  <a:pt x="0" y="429006"/>
                </a:lnTo>
                <a:lnTo>
                  <a:pt x="17780" y="440944"/>
                </a:lnTo>
                <a:lnTo>
                  <a:pt x="267387" y="69188"/>
                </a:lnTo>
                <a:lnTo>
                  <a:pt x="249589" y="57276"/>
                </a:lnTo>
                <a:close/>
              </a:path>
              <a:path w="300990" h="441325">
                <a:moveTo>
                  <a:pt x="295016" y="46736"/>
                </a:moveTo>
                <a:lnTo>
                  <a:pt x="256667" y="46736"/>
                </a:lnTo>
                <a:lnTo>
                  <a:pt x="274447" y="58674"/>
                </a:lnTo>
                <a:lnTo>
                  <a:pt x="267387" y="69188"/>
                </a:lnTo>
                <a:lnTo>
                  <a:pt x="290195" y="84455"/>
                </a:lnTo>
                <a:lnTo>
                  <a:pt x="295016" y="46736"/>
                </a:lnTo>
                <a:close/>
              </a:path>
              <a:path w="300990" h="441325">
                <a:moveTo>
                  <a:pt x="256667" y="46736"/>
                </a:moveTo>
                <a:lnTo>
                  <a:pt x="249589" y="57276"/>
                </a:lnTo>
                <a:lnTo>
                  <a:pt x="267387" y="69188"/>
                </a:lnTo>
                <a:lnTo>
                  <a:pt x="274447" y="58674"/>
                </a:lnTo>
                <a:lnTo>
                  <a:pt x="256667" y="46736"/>
                </a:lnTo>
                <a:close/>
              </a:path>
              <a:path w="300990" h="441325">
                <a:moveTo>
                  <a:pt x="300990" y="0"/>
                </a:moveTo>
                <a:lnTo>
                  <a:pt x="226822" y="42037"/>
                </a:lnTo>
                <a:lnTo>
                  <a:pt x="249589" y="57276"/>
                </a:lnTo>
                <a:lnTo>
                  <a:pt x="256667" y="46736"/>
                </a:lnTo>
                <a:lnTo>
                  <a:pt x="295016" y="46736"/>
                </a:lnTo>
                <a:lnTo>
                  <a:pt x="300990" y="0"/>
                </a:lnTo>
                <a:close/>
              </a:path>
            </a:pathLst>
          </a:custGeom>
          <a:solidFill>
            <a:srgbClr val="791512"/>
          </a:solidFill>
        </p:spPr>
        <p:txBody>
          <a:bodyPr wrap="square" lIns="0" tIns="0" rIns="0" bIns="0" rtlCol="0"/>
          <a:lstStyle/>
          <a:p>
            <a:endParaRPr/>
          </a:p>
        </p:txBody>
      </p:sp>
      <p:pic>
        <p:nvPicPr>
          <p:cNvPr id="100" name="object 100"/>
          <p:cNvPicPr/>
          <p:nvPr/>
        </p:nvPicPr>
        <p:blipFill>
          <a:blip r:embed="rId30" cstate="email">
            <a:extLst>
              <a:ext uri="{28A0092B-C50C-407E-A947-70E740481C1C}">
                <a14:useLocalDpi xmlns:a14="http://schemas.microsoft.com/office/drawing/2010/main"/>
              </a:ext>
            </a:extLst>
          </a:blip>
          <a:stretch>
            <a:fillRect/>
          </a:stretch>
        </p:blipFill>
        <p:spPr>
          <a:xfrm>
            <a:off x="8024050" y="2170295"/>
            <a:ext cx="887729" cy="497573"/>
          </a:xfrm>
          <a:prstGeom prst="rect">
            <a:avLst/>
          </a:prstGeom>
        </p:spPr>
      </p:pic>
      <p:sp>
        <p:nvSpPr>
          <p:cNvPr id="101" name="object 101"/>
          <p:cNvSpPr/>
          <p:nvPr/>
        </p:nvSpPr>
        <p:spPr>
          <a:xfrm>
            <a:off x="8036243" y="2258166"/>
            <a:ext cx="752475" cy="364490"/>
          </a:xfrm>
          <a:custGeom>
            <a:avLst/>
            <a:gdLst/>
            <a:ahLst/>
            <a:cxnLst/>
            <a:rect l="l" t="t" r="r" b="b"/>
            <a:pathLst>
              <a:path w="752475" h="364489">
                <a:moveTo>
                  <a:pt x="678828" y="24812"/>
                </a:moveTo>
                <a:lnTo>
                  <a:pt x="0" y="344805"/>
                </a:lnTo>
                <a:lnTo>
                  <a:pt x="9144" y="364109"/>
                </a:lnTo>
                <a:lnTo>
                  <a:pt x="687937" y="44133"/>
                </a:lnTo>
                <a:lnTo>
                  <a:pt x="678828" y="24812"/>
                </a:lnTo>
                <a:close/>
              </a:path>
              <a:path w="752475" h="364489">
                <a:moveTo>
                  <a:pt x="738552" y="19431"/>
                </a:moveTo>
                <a:lnTo>
                  <a:pt x="690245" y="19431"/>
                </a:lnTo>
                <a:lnTo>
                  <a:pt x="699388" y="38735"/>
                </a:lnTo>
                <a:lnTo>
                  <a:pt x="687937" y="44133"/>
                </a:lnTo>
                <a:lnTo>
                  <a:pt x="699643" y="68961"/>
                </a:lnTo>
                <a:lnTo>
                  <a:pt x="738552" y="19431"/>
                </a:lnTo>
                <a:close/>
              </a:path>
              <a:path w="752475" h="364489">
                <a:moveTo>
                  <a:pt x="690245" y="19431"/>
                </a:moveTo>
                <a:lnTo>
                  <a:pt x="678828" y="24812"/>
                </a:lnTo>
                <a:lnTo>
                  <a:pt x="687937" y="44133"/>
                </a:lnTo>
                <a:lnTo>
                  <a:pt x="699388" y="38735"/>
                </a:lnTo>
                <a:lnTo>
                  <a:pt x="690245" y="19431"/>
                </a:lnTo>
                <a:close/>
              </a:path>
              <a:path w="752475" h="364489">
                <a:moveTo>
                  <a:pt x="667130" y="0"/>
                </a:moveTo>
                <a:lnTo>
                  <a:pt x="678828" y="24812"/>
                </a:lnTo>
                <a:lnTo>
                  <a:pt x="690245" y="19431"/>
                </a:lnTo>
                <a:lnTo>
                  <a:pt x="738552" y="19431"/>
                </a:lnTo>
                <a:lnTo>
                  <a:pt x="752221" y="2032"/>
                </a:lnTo>
                <a:lnTo>
                  <a:pt x="667130" y="0"/>
                </a:lnTo>
                <a:close/>
              </a:path>
            </a:pathLst>
          </a:custGeom>
          <a:solidFill>
            <a:srgbClr val="0D5DFF"/>
          </a:solidFill>
        </p:spPr>
        <p:txBody>
          <a:bodyPr wrap="square" lIns="0" tIns="0" rIns="0" bIns="0" rtlCol="0"/>
          <a:lstStyle/>
          <a:p>
            <a:endParaRPr/>
          </a:p>
        </p:txBody>
      </p:sp>
      <p:pic>
        <p:nvPicPr>
          <p:cNvPr id="102" name="object 102"/>
          <p:cNvPicPr/>
          <p:nvPr/>
        </p:nvPicPr>
        <p:blipFill>
          <a:blip r:embed="rId31" cstate="email">
            <a:extLst>
              <a:ext uri="{28A0092B-C50C-407E-A947-70E740481C1C}">
                <a14:useLocalDpi xmlns:a14="http://schemas.microsoft.com/office/drawing/2010/main"/>
              </a:ext>
            </a:extLst>
          </a:blip>
          <a:stretch>
            <a:fillRect/>
          </a:stretch>
        </p:blipFill>
        <p:spPr>
          <a:xfrm>
            <a:off x="8423338" y="1127866"/>
            <a:ext cx="238518" cy="558546"/>
          </a:xfrm>
          <a:prstGeom prst="rect">
            <a:avLst/>
          </a:prstGeom>
        </p:spPr>
      </p:pic>
      <p:sp>
        <p:nvSpPr>
          <p:cNvPr id="103" name="object 103"/>
          <p:cNvSpPr/>
          <p:nvPr/>
        </p:nvSpPr>
        <p:spPr>
          <a:xfrm>
            <a:off x="8492046" y="1217782"/>
            <a:ext cx="122555" cy="422909"/>
          </a:xfrm>
          <a:custGeom>
            <a:avLst/>
            <a:gdLst/>
            <a:ahLst/>
            <a:cxnLst/>
            <a:rect l="l" t="t" r="r" b="b"/>
            <a:pathLst>
              <a:path w="122554" h="422910">
                <a:moveTo>
                  <a:pt x="47629" y="72227"/>
                </a:moveTo>
                <a:lnTo>
                  <a:pt x="26811" y="76739"/>
                </a:lnTo>
                <a:lnTo>
                  <a:pt x="101219" y="422909"/>
                </a:lnTo>
                <a:lnTo>
                  <a:pt x="122174" y="418464"/>
                </a:lnTo>
                <a:lnTo>
                  <a:pt x="47629" y="72227"/>
                </a:lnTo>
                <a:close/>
              </a:path>
              <a:path w="122554" h="422910">
                <a:moveTo>
                  <a:pt x="21208" y="0"/>
                </a:moveTo>
                <a:lnTo>
                  <a:pt x="0" y="82550"/>
                </a:lnTo>
                <a:lnTo>
                  <a:pt x="26811" y="76739"/>
                </a:lnTo>
                <a:lnTo>
                  <a:pt x="24129" y="64262"/>
                </a:lnTo>
                <a:lnTo>
                  <a:pt x="44957" y="59816"/>
                </a:lnTo>
                <a:lnTo>
                  <a:pt x="69131" y="59816"/>
                </a:lnTo>
                <a:lnTo>
                  <a:pt x="21208" y="0"/>
                </a:lnTo>
                <a:close/>
              </a:path>
              <a:path w="122554" h="422910">
                <a:moveTo>
                  <a:pt x="44957" y="59816"/>
                </a:moveTo>
                <a:lnTo>
                  <a:pt x="24129" y="64262"/>
                </a:lnTo>
                <a:lnTo>
                  <a:pt x="26811" y="76739"/>
                </a:lnTo>
                <a:lnTo>
                  <a:pt x="47629" y="72227"/>
                </a:lnTo>
                <a:lnTo>
                  <a:pt x="44957" y="59816"/>
                </a:lnTo>
                <a:close/>
              </a:path>
              <a:path w="122554" h="422910">
                <a:moveTo>
                  <a:pt x="69131" y="59816"/>
                </a:moveTo>
                <a:lnTo>
                  <a:pt x="44957" y="59816"/>
                </a:lnTo>
                <a:lnTo>
                  <a:pt x="47629" y="72227"/>
                </a:lnTo>
                <a:lnTo>
                  <a:pt x="74422" y="66420"/>
                </a:lnTo>
                <a:lnTo>
                  <a:pt x="69131" y="59816"/>
                </a:lnTo>
                <a:close/>
              </a:path>
            </a:pathLst>
          </a:custGeom>
          <a:solidFill>
            <a:srgbClr val="00AFEF"/>
          </a:solidFill>
        </p:spPr>
        <p:txBody>
          <a:bodyPr wrap="square" lIns="0" tIns="0" rIns="0" bIns="0" rtlCol="0"/>
          <a:lstStyle/>
          <a:p>
            <a:endParaRPr/>
          </a:p>
        </p:txBody>
      </p:sp>
      <p:pic>
        <p:nvPicPr>
          <p:cNvPr id="104" name="object 104"/>
          <p:cNvPicPr/>
          <p:nvPr/>
        </p:nvPicPr>
        <p:blipFill>
          <a:blip r:embed="rId32" cstate="email">
            <a:extLst>
              <a:ext uri="{28A0092B-C50C-407E-A947-70E740481C1C}">
                <a14:useLocalDpi xmlns:a14="http://schemas.microsoft.com/office/drawing/2010/main"/>
              </a:ext>
            </a:extLst>
          </a:blip>
          <a:stretch>
            <a:fillRect/>
          </a:stretch>
        </p:blipFill>
        <p:spPr>
          <a:xfrm>
            <a:off x="6140387" y="1073002"/>
            <a:ext cx="869441" cy="1009650"/>
          </a:xfrm>
          <a:prstGeom prst="rect">
            <a:avLst/>
          </a:prstGeom>
        </p:spPr>
      </p:pic>
      <p:sp>
        <p:nvSpPr>
          <p:cNvPr id="105" name="object 105"/>
          <p:cNvSpPr/>
          <p:nvPr/>
        </p:nvSpPr>
        <p:spPr>
          <a:xfrm>
            <a:off x="6152071" y="1162918"/>
            <a:ext cx="734060" cy="873760"/>
          </a:xfrm>
          <a:custGeom>
            <a:avLst/>
            <a:gdLst/>
            <a:ahLst/>
            <a:cxnLst/>
            <a:rect l="l" t="t" r="r" b="b"/>
            <a:pathLst>
              <a:path w="734060" h="873760">
                <a:moveTo>
                  <a:pt x="676499" y="51656"/>
                </a:moveTo>
                <a:lnTo>
                  <a:pt x="0" y="859917"/>
                </a:lnTo>
                <a:lnTo>
                  <a:pt x="16255" y="873633"/>
                </a:lnTo>
                <a:lnTo>
                  <a:pt x="692822" y="65317"/>
                </a:lnTo>
                <a:lnTo>
                  <a:pt x="676499" y="51656"/>
                </a:lnTo>
                <a:close/>
              </a:path>
              <a:path w="734060" h="873760">
                <a:moveTo>
                  <a:pt x="723603" y="41910"/>
                </a:moveTo>
                <a:lnTo>
                  <a:pt x="684657" y="41910"/>
                </a:lnTo>
                <a:lnTo>
                  <a:pt x="701039" y="55499"/>
                </a:lnTo>
                <a:lnTo>
                  <a:pt x="692822" y="65317"/>
                </a:lnTo>
                <a:lnTo>
                  <a:pt x="713866" y="82931"/>
                </a:lnTo>
                <a:lnTo>
                  <a:pt x="723603" y="41910"/>
                </a:lnTo>
                <a:close/>
              </a:path>
              <a:path w="734060" h="873760">
                <a:moveTo>
                  <a:pt x="684657" y="41910"/>
                </a:moveTo>
                <a:lnTo>
                  <a:pt x="676499" y="51656"/>
                </a:lnTo>
                <a:lnTo>
                  <a:pt x="692822" y="65317"/>
                </a:lnTo>
                <a:lnTo>
                  <a:pt x="701039" y="55499"/>
                </a:lnTo>
                <a:lnTo>
                  <a:pt x="684657" y="41910"/>
                </a:lnTo>
                <a:close/>
              </a:path>
              <a:path w="734060" h="873760">
                <a:moveTo>
                  <a:pt x="733551" y="0"/>
                </a:moveTo>
                <a:lnTo>
                  <a:pt x="655447" y="34036"/>
                </a:lnTo>
                <a:lnTo>
                  <a:pt x="676499" y="51656"/>
                </a:lnTo>
                <a:lnTo>
                  <a:pt x="684657" y="41910"/>
                </a:lnTo>
                <a:lnTo>
                  <a:pt x="723603" y="41910"/>
                </a:lnTo>
                <a:lnTo>
                  <a:pt x="733551" y="0"/>
                </a:lnTo>
                <a:close/>
              </a:path>
            </a:pathLst>
          </a:custGeom>
          <a:solidFill>
            <a:srgbClr val="AF7595"/>
          </a:solidFill>
        </p:spPr>
        <p:txBody>
          <a:bodyPr wrap="square" lIns="0" tIns="0" rIns="0" bIns="0" rtlCol="0"/>
          <a:lstStyle/>
          <a:p>
            <a:endParaRPr/>
          </a:p>
        </p:txBody>
      </p:sp>
      <p:pic>
        <p:nvPicPr>
          <p:cNvPr id="106" name="object 106"/>
          <p:cNvPicPr/>
          <p:nvPr/>
        </p:nvPicPr>
        <p:blipFill>
          <a:blip r:embed="rId33" cstate="email">
            <a:extLst>
              <a:ext uri="{28A0092B-C50C-407E-A947-70E740481C1C}">
                <a14:useLocalDpi xmlns:a14="http://schemas.microsoft.com/office/drawing/2010/main"/>
              </a:ext>
            </a:extLst>
          </a:blip>
          <a:stretch>
            <a:fillRect/>
          </a:stretch>
        </p:blipFill>
        <p:spPr>
          <a:xfrm>
            <a:off x="4628579" y="1048618"/>
            <a:ext cx="918210" cy="531113"/>
          </a:xfrm>
          <a:prstGeom prst="rect">
            <a:avLst/>
          </a:prstGeom>
        </p:spPr>
      </p:pic>
      <p:sp>
        <p:nvSpPr>
          <p:cNvPr id="107" name="object 107"/>
          <p:cNvSpPr/>
          <p:nvPr/>
        </p:nvSpPr>
        <p:spPr>
          <a:xfrm>
            <a:off x="4640644" y="1138153"/>
            <a:ext cx="784225" cy="396240"/>
          </a:xfrm>
          <a:custGeom>
            <a:avLst/>
            <a:gdLst/>
            <a:ahLst/>
            <a:cxnLst/>
            <a:rect l="l" t="t" r="r" b="b"/>
            <a:pathLst>
              <a:path w="784225" h="396239">
                <a:moveTo>
                  <a:pt x="711143" y="24545"/>
                </a:moveTo>
                <a:lnTo>
                  <a:pt x="0" y="376555"/>
                </a:lnTo>
                <a:lnTo>
                  <a:pt x="9398" y="395732"/>
                </a:lnTo>
                <a:lnTo>
                  <a:pt x="720633" y="43739"/>
                </a:lnTo>
                <a:lnTo>
                  <a:pt x="711143" y="24545"/>
                </a:lnTo>
                <a:close/>
              </a:path>
              <a:path w="784225" h="396239">
                <a:moveTo>
                  <a:pt x="770096" y="18923"/>
                </a:moveTo>
                <a:lnTo>
                  <a:pt x="722502" y="18923"/>
                </a:lnTo>
                <a:lnTo>
                  <a:pt x="732027" y="38100"/>
                </a:lnTo>
                <a:lnTo>
                  <a:pt x="720633" y="43739"/>
                </a:lnTo>
                <a:lnTo>
                  <a:pt x="732789" y="68325"/>
                </a:lnTo>
                <a:lnTo>
                  <a:pt x="770096" y="18923"/>
                </a:lnTo>
                <a:close/>
              </a:path>
              <a:path w="784225" h="396239">
                <a:moveTo>
                  <a:pt x="722502" y="18923"/>
                </a:moveTo>
                <a:lnTo>
                  <a:pt x="711143" y="24545"/>
                </a:lnTo>
                <a:lnTo>
                  <a:pt x="720633" y="43739"/>
                </a:lnTo>
                <a:lnTo>
                  <a:pt x="732027" y="38100"/>
                </a:lnTo>
                <a:lnTo>
                  <a:pt x="722502" y="18923"/>
                </a:lnTo>
                <a:close/>
              </a:path>
              <a:path w="784225" h="396239">
                <a:moveTo>
                  <a:pt x="699007" y="0"/>
                </a:moveTo>
                <a:lnTo>
                  <a:pt x="711143" y="24545"/>
                </a:lnTo>
                <a:lnTo>
                  <a:pt x="722502" y="18923"/>
                </a:lnTo>
                <a:lnTo>
                  <a:pt x="770096" y="18923"/>
                </a:lnTo>
                <a:lnTo>
                  <a:pt x="784098" y="381"/>
                </a:lnTo>
                <a:lnTo>
                  <a:pt x="699007" y="0"/>
                </a:lnTo>
                <a:close/>
              </a:path>
            </a:pathLst>
          </a:custGeom>
          <a:solidFill>
            <a:srgbClr val="9B9C2C"/>
          </a:solidFill>
        </p:spPr>
        <p:txBody>
          <a:bodyPr wrap="square" lIns="0" tIns="0" rIns="0" bIns="0" rtlCol="0"/>
          <a:lstStyle/>
          <a:p>
            <a:endParaRPr/>
          </a:p>
        </p:txBody>
      </p:sp>
      <p:pic>
        <p:nvPicPr>
          <p:cNvPr id="108" name="object 108"/>
          <p:cNvPicPr/>
          <p:nvPr/>
        </p:nvPicPr>
        <p:blipFill>
          <a:blip r:embed="rId34" cstate="email">
            <a:extLst>
              <a:ext uri="{28A0092B-C50C-407E-A947-70E740481C1C}">
                <a14:useLocalDpi xmlns:a14="http://schemas.microsoft.com/office/drawing/2010/main"/>
              </a:ext>
            </a:extLst>
          </a:blip>
          <a:stretch>
            <a:fillRect/>
          </a:stretch>
        </p:blipFill>
        <p:spPr>
          <a:xfrm>
            <a:off x="7655243" y="3755242"/>
            <a:ext cx="190119" cy="212877"/>
          </a:xfrm>
          <a:prstGeom prst="rect">
            <a:avLst/>
          </a:prstGeom>
        </p:spPr>
      </p:pic>
      <p:sp>
        <p:nvSpPr>
          <p:cNvPr id="109" name="object 109"/>
          <p:cNvSpPr/>
          <p:nvPr/>
        </p:nvSpPr>
        <p:spPr>
          <a:xfrm>
            <a:off x="7669086" y="3766292"/>
            <a:ext cx="292483" cy="442515"/>
          </a:xfrm>
          <a:custGeom>
            <a:avLst/>
            <a:gdLst/>
            <a:ahLst/>
            <a:cxnLst/>
            <a:rect l="l" t="t" r="r" b="b"/>
            <a:pathLst>
              <a:path w="609600" h="944245">
                <a:moveTo>
                  <a:pt x="559034" y="885485"/>
                </a:moveTo>
                <a:lnTo>
                  <a:pt x="535939" y="900302"/>
                </a:lnTo>
                <a:lnTo>
                  <a:pt x="609091" y="943863"/>
                </a:lnTo>
                <a:lnTo>
                  <a:pt x="604022" y="896238"/>
                </a:lnTo>
                <a:lnTo>
                  <a:pt x="565911" y="896238"/>
                </a:lnTo>
                <a:lnTo>
                  <a:pt x="559034" y="885485"/>
                </a:lnTo>
                <a:close/>
              </a:path>
              <a:path w="609600" h="944245">
                <a:moveTo>
                  <a:pt x="576972" y="873977"/>
                </a:moveTo>
                <a:lnTo>
                  <a:pt x="559034" y="885485"/>
                </a:lnTo>
                <a:lnTo>
                  <a:pt x="565911" y="896238"/>
                </a:lnTo>
                <a:lnTo>
                  <a:pt x="583818" y="884681"/>
                </a:lnTo>
                <a:lnTo>
                  <a:pt x="576972" y="873977"/>
                </a:lnTo>
                <a:close/>
              </a:path>
              <a:path w="609600" h="944245">
                <a:moveTo>
                  <a:pt x="600075" y="859154"/>
                </a:moveTo>
                <a:lnTo>
                  <a:pt x="576972" y="873977"/>
                </a:lnTo>
                <a:lnTo>
                  <a:pt x="583818" y="884681"/>
                </a:lnTo>
                <a:lnTo>
                  <a:pt x="565911" y="896238"/>
                </a:lnTo>
                <a:lnTo>
                  <a:pt x="604022" y="896238"/>
                </a:lnTo>
                <a:lnTo>
                  <a:pt x="600075" y="859154"/>
                </a:lnTo>
                <a:close/>
              </a:path>
              <a:path w="609600" h="944245">
                <a:moveTo>
                  <a:pt x="18033" y="0"/>
                </a:moveTo>
                <a:lnTo>
                  <a:pt x="0" y="11429"/>
                </a:lnTo>
                <a:lnTo>
                  <a:pt x="559034" y="885485"/>
                </a:lnTo>
                <a:lnTo>
                  <a:pt x="576972" y="873977"/>
                </a:lnTo>
                <a:lnTo>
                  <a:pt x="18033" y="0"/>
                </a:lnTo>
                <a:close/>
              </a:path>
            </a:pathLst>
          </a:custGeom>
          <a:solidFill>
            <a:srgbClr val="D10D0D"/>
          </a:solidFill>
        </p:spPr>
        <p:txBody>
          <a:bodyPr wrap="square" lIns="0" tIns="0" rIns="0" bIns="0" rtlCol="0"/>
          <a:lstStyle/>
          <a:p>
            <a:endParaRPr/>
          </a:p>
        </p:txBody>
      </p:sp>
      <p:pic>
        <p:nvPicPr>
          <p:cNvPr id="111" name="object 111"/>
          <p:cNvPicPr/>
          <p:nvPr/>
        </p:nvPicPr>
        <p:blipFill>
          <a:blip r:embed="rId35" cstate="email">
            <a:extLst>
              <a:ext uri="{28A0092B-C50C-407E-A947-70E740481C1C}">
                <a14:useLocalDpi xmlns:a14="http://schemas.microsoft.com/office/drawing/2010/main"/>
              </a:ext>
            </a:extLst>
          </a:blip>
          <a:stretch>
            <a:fillRect/>
          </a:stretch>
        </p:blipFill>
        <p:spPr>
          <a:xfrm>
            <a:off x="72031" y="51159"/>
            <a:ext cx="1204722" cy="710946"/>
          </a:xfrm>
          <a:prstGeom prst="rect">
            <a:avLst/>
          </a:prstGeom>
        </p:spPr>
      </p:pic>
      <p:sp>
        <p:nvSpPr>
          <p:cNvPr id="117" name="object 34">
            <a:extLst>
              <a:ext uri="{FF2B5EF4-FFF2-40B4-BE49-F238E27FC236}">
                <a16:creationId xmlns:a16="http://schemas.microsoft.com/office/drawing/2014/main" id="{53D379DB-0563-B7BF-7C09-DB9BC0761D1C}"/>
              </a:ext>
            </a:extLst>
          </p:cNvPr>
          <p:cNvSpPr/>
          <p:nvPr/>
        </p:nvSpPr>
        <p:spPr>
          <a:xfrm>
            <a:off x="898333" y="4500568"/>
            <a:ext cx="2812165" cy="1537444"/>
          </a:xfrm>
          <a:custGeom>
            <a:avLst/>
            <a:gdLst/>
            <a:ahLst/>
            <a:cxnLst/>
            <a:rect l="l" t="t" r="r" b="b"/>
            <a:pathLst>
              <a:path w="6251575" h="3667125">
                <a:moveTo>
                  <a:pt x="0" y="3666744"/>
                </a:moveTo>
                <a:lnTo>
                  <a:pt x="6251448" y="3666744"/>
                </a:lnTo>
                <a:lnTo>
                  <a:pt x="6251448" y="0"/>
                </a:lnTo>
                <a:lnTo>
                  <a:pt x="0" y="0"/>
                </a:lnTo>
                <a:lnTo>
                  <a:pt x="0" y="3666744"/>
                </a:lnTo>
                <a:close/>
              </a:path>
            </a:pathLst>
          </a:custGeom>
          <a:ln w="30480">
            <a:solidFill>
              <a:srgbClr val="FFC000"/>
            </a:solidFill>
          </a:ln>
        </p:spPr>
        <p:txBody>
          <a:bodyPr wrap="square" lIns="0" tIns="0" rIns="0" bIns="0" rtlCol="0"/>
          <a:lstStyle/>
          <a:p>
            <a:endParaRPr/>
          </a:p>
        </p:txBody>
      </p:sp>
      <p:sp>
        <p:nvSpPr>
          <p:cNvPr id="12" name="スライド番号プレースホルダー 11">
            <a:extLst>
              <a:ext uri="{FF2B5EF4-FFF2-40B4-BE49-F238E27FC236}">
                <a16:creationId xmlns:a16="http://schemas.microsoft.com/office/drawing/2014/main" id="{BAB60559-0E84-EA33-A780-CADB2F3DFB3E}"/>
              </a:ext>
            </a:extLst>
          </p:cNvPr>
          <p:cNvSpPr>
            <a:spLocks noGrp="1"/>
          </p:cNvSpPr>
          <p:nvPr>
            <p:ph type="sldNum" sz="quarter" idx="12"/>
          </p:nvPr>
        </p:nvSpPr>
        <p:spPr>
          <a:xfrm>
            <a:off x="9052825" y="6500342"/>
            <a:ext cx="2743200" cy="365125"/>
          </a:xfrm>
        </p:spPr>
        <p:txBody>
          <a:bodyPr/>
          <a:lstStyle/>
          <a:p>
            <a:fld id="{6F879AC0-A27E-6341-93B8-C10FDC4A61EB}" type="slidenum">
              <a:rPr kumimoji="1" lang="ja-JP" altLang="en-US" smtClean="0"/>
              <a:t>37</a:t>
            </a:fld>
            <a:endParaRPr kumimoji="1" lang="ja-JP" altLang="en-US"/>
          </a:p>
        </p:txBody>
      </p:sp>
      <p:sp>
        <p:nvSpPr>
          <p:cNvPr id="13" name="上カーブ矢印 12">
            <a:extLst>
              <a:ext uri="{FF2B5EF4-FFF2-40B4-BE49-F238E27FC236}">
                <a16:creationId xmlns:a16="http://schemas.microsoft.com/office/drawing/2014/main" id="{3DA2533D-5595-A4DF-0FED-A3E8A69DA63F}"/>
              </a:ext>
            </a:extLst>
          </p:cNvPr>
          <p:cNvSpPr/>
          <p:nvPr/>
        </p:nvSpPr>
        <p:spPr>
          <a:xfrm rot="20139185">
            <a:off x="3570649" y="4469766"/>
            <a:ext cx="508494" cy="207238"/>
          </a:xfrm>
          <a:prstGeom prst="curvedUpArrow">
            <a:avLst/>
          </a:prstGeom>
          <a:solidFill>
            <a:schemeClr val="accent2">
              <a:lumMod val="7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4" name="直線矢印コネクタ 13">
            <a:extLst>
              <a:ext uri="{FF2B5EF4-FFF2-40B4-BE49-F238E27FC236}">
                <a16:creationId xmlns:a16="http://schemas.microsoft.com/office/drawing/2014/main" id="{5861CFC4-911C-ADDA-E1EB-41AFB6FDA8AA}"/>
              </a:ext>
            </a:extLst>
          </p:cNvPr>
          <p:cNvCxnSpPr>
            <a:cxnSpLocks/>
          </p:cNvCxnSpPr>
          <p:nvPr/>
        </p:nvCxnSpPr>
        <p:spPr>
          <a:xfrm flipV="1">
            <a:off x="5799482" y="6224800"/>
            <a:ext cx="6318946" cy="929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5D36C10F-9775-EB5F-5884-E7E73DED426F}"/>
              </a:ext>
            </a:extLst>
          </p:cNvPr>
          <p:cNvCxnSpPr/>
          <p:nvPr/>
        </p:nvCxnSpPr>
        <p:spPr>
          <a:xfrm>
            <a:off x="4317520" y="6231685"/>
            <a:ext cx="1450428" cy="0"/>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21" name="直線コネクタ 20">
            <a:extLst>
              <a:ext uri="{FF2B5EF4-FFF2-40B4-BE49-F238E27FC236}">
                <a16:creationId xmlns:a16="http://schemas.microsoft.com/office/drawing/2014/main" id="{3E41A774-7E15-8DFD-664E-6EE747459666}"/>
              </a:ext>
            </a:extLst>
          </p:cNvPr>
          <p:cNvCxnSpPr>
            <a:cxnSpLocks/>
          </p:cNvCxnSpPr>
          <p:nvPr/>
        </p:nvCxnSpPr>
        <p:spPr>
          <a:xfrm>
            <a:off x="7052762" y="6137095"/>
            <a:ext cx="0" cy="233636"/>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2" name="テキスト ボックス 21">
            <a:extLst>
              <a:ext uri="{FF2B5EF4-FFF2-40B4-BE49-F238E27FC236}">
                <a16:creationId xmlns:a16="http://schemas.microsoft.com/office/drawing/2014/main" id="{0FCC9390-B478-7B57-608F-7515EF3964C5}"/>
              </a:ext>
            </a:extLst>
          </p:cNvPr>
          <p:cNvSpPr txBox="1"/>
          <p:nvPr/>
        </p:nvSpPr>
        <p:spPr>
          <a:xfrm>
            <a:off x="6733604" y="5814161"/>
            <a:ext cx="638316" cy="369332"/>
          </a:xfrm>
          <a:prstGeom prst="rect">
            <a:avLst/>
          </a:prstGeom>
          <a:noFill/>
        </p:spPr>
        <p:txBody>
          <a:bodyPr wrap="none" rtlCol="0">
            <a:spAutoFit/>
          </a:bodyPr>
          <a:lstStyle/>
          <a:p>
            <a:r>
              <a:rPr kumimoji="1" lang="en-US" altLang="ja-JP" dirty="0"/>
              <a:t>May</a:t>
            </a:r>
            <a:endParaRPr kumimoji="1" lang="ja-JP" altLang="en-US"/>
          </a:p>
        </p:txBody>
      </p:sp>
      <p:sp>
        <p:nvSpPr>
          <p:cNvPr id="23" name="テキスト ボックス 22">
            <a:extLst>
              <a:ext uri="{FF2B5EF4-FFF2-40B4-BE49-F238E27FC236}">
                <a16:creationId xmlns:a16="http://schemas.microsoft.com/office/drawing/2014/main" id="{25D21D1E-3EC2-7901-916B-A1013DFCB5A0}"/>
              </a:ext>
            </a:extLst>
          </p:cNvPr>
          <p:cNvSpPr txBox="1"/>
          <p:nvPr/>
        </p:nvSpPr>
        <p:spPr>
          <a:xfrm>
            <a:off x="4762205" y="6282847"/>
            <a:ext cx="835485" cy="369332"/>
          </a:xfrm>
          <a:prstGeom prst="rect">
            <a:avLst/>
          </a:prstGeom>
          <a:noFill/>
        </p:spPr>
        <p:txBody>
          <a:bodyPr wrap="none" rtlCol="0">
            <a:spAutoFit/>
          </a:bodyPr>
          <a:lstStyle/>
          <a:p>
            <a:r>
              <a:rPr lang="en-US" altLang="ja-JP" dirty="0"/>
              <a:t>Install</a:t>
            </a:r>
            <a:endParaRPr kumimoji="1" lang="ja-JP" altLang="en-US"/>
          </a:p>
        </p:txBody>
      </p:sp>
      <p:cxnSp>
        <p:nvCxnSpPr>
          <p:cNvPr id="24" name="直線コネクタ 23">
            <a:extLst>
              <a:ext uri="{FF2B5EF4-FFF2-40B4-BE49-F238E27FC236}">
                <a16:creationId xmlns:a16="http://schemas.microsoft.com/office/drawing/2014/main" id="{57CD555B-D9B6-77C5-FBA6-996B8A9F66D6}"/>
              </a:ext>
            </a:extLst>
          </p:cNvPr>
          <p:cNvCxnSpPr>
            <a:cxnSpLocks/>
          </p:cNvCxnSpPr>
          <p:nvPr/>
        </p:nvCxnSpPr>
        <p:spPr>
          <a:xfrm>
            <a:off x="5597690" y="6127526"/>
            <a:ext cx="0" cy="233636"/>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5" name="テキスト ボックス 24">
            <a:extLst>
              <a:ext uri="{FF2B5EF4-FFF2-40B4-BE49-F238E27FC236}">
                <a16:creationId xmlns:a16="http://schemas.microsoft.com/office/drawing/2014/main" id="{F10EE73B-A925-1EA6-4766-D6779489B591}"/>
              </a:ext>
            </a:extLst>
          </p:cNvPr>
          <p:cNvSpPr txBox="1"/>
          <p:nvPr/>
        </p:nvSpPr>
        <p:spPr>
          <a:xfrm>
            <a:off x="5038081" y="5808784"/>
            <a:ext cx="1119217" cy="369332"/>
          </a:xfrm>
          <a:prstGeom prst="rect">
            <a:avLst/>
          </a:prstGeom>
          <a:noFill/>
        </p:spPr>
        <p:txBody>
          <a:bodyPr wrap="none" rtlCol="0">
            <a:spAutoFit/>
          </a:bodyPr>
          <a:lstStyle/>
          <a:p>
            <a:r>
              <a:rPr kumimoji="1" lang="en-US" altLang="ja-JP" dirty="0"/>
              <a:t>2023 Jan</a:t>
            </a:r>
            <a:endParaRPr kumimoji="1" lang="ja-JP" altLang="en-US"/>
          </a:p>
        </p:txBody>
      </p:sp>
      <p:sp>
        <p:nvSpPr>
          <p:cNvPr id="26" name="テキスト ボックス 25">
            <a:extLst>
              <a:ext uri="{FF2B5EF4-FFF2-40B4-BE49-F238E27FC236}">
                <a16:creationId xmlns:a16="http://schemas.microsoft.com/office/drawing/2014/main" id="{55A9E336-2C96-DBD7-287E-2D2EAE4B81A5}"/>
              </a:ext>
            </a:extLst>
          </p:cNvPr>
          <p:cNvSpPr txBox="1"/>
          <p:nvPr/>
        </p:nvSpPr>
        <p:spPr>
          <a:xfrm>
            <a:off x="7407844" y="6303882"/>
            <a:ext cx="2489784" cy="369332"/>
          </a:xfrm>
          <a:prstGeom prst="rect">
            <a:avLst/>
          </a:prstGeom>
          <a:noFill/>
        </p:spPr>
        <p:txBody>
          <a:bodyPr wrap="none" rtlCol="0">
            <a:spAutoFit/>
          </a:bodyPr>
          <a:lstStyle/>
          <a:p>
            <a:r>
              <a:rPr lang="en-US" altLang="ja-JP" dirty="0"/>
              <a:t>Beam Commissioning</a:t>
            </a:r>
            <a:endParaRPr kumimoji="1" lang="ja-JP" altLang="en-US"/>
          </a:p>
        </p:txBody>
      </p:sp>
      <p:cxnSp>
        <p:nvCxnSpPr>
          <p:cNvPr id="28" name="直線コネクタ 27">
            <a:extLst>
              <a:ext uri="{FF2B5EF4-FFF2-40B4-BE49-F238E27FC236}">
                <a16:creationId xmlns:a16="http://schemas.microsoft.com/office/drawing/2014/main" id="{08297080-03D4-EB85-15C6-FF6F9860E124}"/>
              </a:ext>
            </a:extLst>
          </p:cNvPr>
          <p:cNvCxnSpPr>
            <a:cxnSpLocks/>
          </p:cNvCxnSpPr>
          <p:nvPr/>
        </p:nvCxnSpPr>
        <p:spPr>
          <a:xfrm>
            <a:off x="10103150" y="6107982"/>
            <a:ext cx="0" cy="233636"/>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30" name="テキスト ボックス 29">
            <a:extLst>
              <a:ext uri="{FF2B5EF4-FFF2-40B4-BE49-F238E27FC236}">
                <a16:creationId xmlns:a16="http://schemas.microsoft.com/office/drawing/2014/main" id="{8FB9EDB4-4F69-4827-CE07-EB62D63CBD7D}"/>
              </a:ext>
            </a:extLst>
          </p:cNvPr>
          <p:cNvSpPr txBox="1"/>
          <p:nvPr/>
        </p:nvSpPr>
        <p:spPr>
          <a:xfrm>
            <a:off x="9805632" y="5767763"/>
            <a:ext cx="595035" cy="369332"/>
          </a:xfrm>
          <a:prstGeom prst="rect">
            <a:avLst/>
          </a:prstGeom>
          <a:noFill/>
        </p:spPr>
        <p:txBody>
          <a:bodyPr wrap="none" rtlCol="0">
            <a:spAutoFit/>
          </a:bodyPr>
          <a:lstStyle/>
          <a:p>
            <a:r>
              <a:rPr kumimoji="1" lang="en-US" altLang="ja-JP" dirty="0"/>
              <a:t>Aug</a:t>
            </a:r>
            <a:endParaRPr kumimoji="1" lang="ja-JP" altLang="en-US"/>
          </a:p>
        </p:txBody>
      </p:sp>
      <p:sp>
        <p:nvSpPr>
          <p:cNvPr id="31" name="テキスト ボックス 30">
            <a:extLst>
              <a:ext uri="{FF2B5EF4-FFF2-40B4-BE49-F238E27FC236}">
                <a16:creationId xmlns:a16="http://schemas.microsoft.com/office/drawing/2014/main" id="{72CF6C3F-58DA-E166-2810-C83D5D6594A1}"/>
              </a:ext>
            </a:extLst>
          </p:cNvPr>
          <p:cNvSpPr txBox="1"/>
          <p:nvPr/>
        </p:nvSpPr>
        <p:spPr>
          <a:xfrm>
            <a:off x="10270941" y="6303882"/>
            <a:ext cx="998991" cy="369332"/>
          </a:xfrm>
          <a:prstGeom prst="rect">
            <a:avLst/>
          </a:prstGeom>
          <a:noFill/>
          <a:ln>
            <a:noFill/>
          </a:ln>
        </p:spPr>
        <p:txBody>
          <a:bodyPr wrap="none" rtlCol="0">
            <a:spAutoFit/>
          </a:bodyPr>
          <a:lstStyle/>
          <a:p>
            <a:r>
              <a:rPr lang="en-US" altLang="ja-JP" dirty="0"/>
              <a:t>Physics</a:t>
            </a:r>
            <a:endParaRPr kumimoji="1" lang="ja-JP" altLang="en-US"/>
          </a:p>
        </p:txBody>
      </p:sp>
      <p:cxnSp>
        <p:nvCxnSpPr>
          <p:cNvPr id="40" name="直線コネクタ 39">
            <a:extLst>
              <a:ext uri="{FF2B5EF4-FFF2-40B4-BE49-F238E27FC236}">
                <a16:creationId xmlns:a16="http://schemas.microsoft.com/office/drawing/2014/main" id="{3226F756-685D-9245-7F85-9757ECD41EDA}"/>
              </a:ext>
            </a:extLst>
          </p:cNvPr>
          <p:cNvCxnSpPr>
            <a:cxnSpLocks/>
          </p:cNvCxnSpPr>
          <p:nvPr/>
        </p:nvCxnSpPr>
        <p:spPr>
          <a:xfrm>
            <a:off x="11475455" y="6091266"/>
            <a:ext cx="0" cy="233636"/>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12" name="テキスト ボックス 111">
            <a:extLst>
              <a:ext uri="{FF2B5EF4-FFF2-40B4-BE49-F238E27FC236}">
                <a16:creationId xmlns:a16="http://schemas.microsoft.com/office/drawing/2014/main" id="{2FAB4324-EAF7-EEA6-B508-A6B0B9582D19}"/>
              </a:ext>
            </a:extLst>
          </p:cNvPr>
          <p:cNvSpPr txBox="1"/>
          <p:nvPr/>
        </p:nvSpPr>
        <p:spPr>
          <a:xfrm>
            <a:off x="11177937" y="5777214"/>
            <a:ext cx="553357" cy="369332"/>
          </a:xfrm>
          <a:prstGeom prst="rect">
            <a:avLst/>
          </a:prstGeom>
          <a:noFill/>
        </p:spPr>
        <p:txBody>
          <a:bodyPr wrap="none" rtlCol="0">
            <a:spAutoFit/>
          </a:bodyPr>
          <a:lstStyle/>
          <a:p>
            <a:r>
              <a:rPr kumimoji="1" lang="en-US" altLang="ja-JP" dirty="0"/>
              <a:t>Oct</a:t>
            </a:r>
            <a:endParaRPr kumimoji="1" lang="ja-JP" altLang="en-US"/>
          </a:p>
        </p:txBody>
      </p:sp>
      <p:sp>
        <p:nvSpPr>
          <p:cNvPr id="115" name="テキスト ボックス 114">
            <a:extLst>
              <a:ext uri="{FF2B5EF4-FFF2-40B4-BE49-F238E27FC236}">
                <a16:creationId xmlns:a16="http://schemas.microsoft.com/office/drawing/2014/main" id="{4978ADED-0692-9470-9CDA-0AEF51E25C41}"/>
              </a:ext>
            </a:extLst>
          </p:cNvPr>
          <p:cNvSpPr txBox="1"/>
          <p:nvPr/>
        </p:nvSpPr>
        <p:spPr>
          <a:xfrm>
            <a:off x="4746689" y="4684994"/>
            <a:ext cx="3372270" cy="926344"/>
          </a:xfrm>
          <a:prstGeom prst="rect">
            <a:avLst/>
          </a:prstGeom>
          <a:solidFill>
            <a:schemeClr val="accent4">
              <a:lumMod val="20000"/>
              <a:lumOff val="80000"/>
            </a:schemeClr>
          </a:solidFill>
        </p:spPr>
        <p:txBody>
          <a:bodyPr wrap="none" rtlCol="0">
            <a:spAutoFit/>
          </a:bodyPr>
          <a:lstStyle/>
          <a:p>
            <a:r>
              <a:rPr kumimoji="1" lang="en-US" altLang="ja-JP" dirty="0"/>
              <a:t>2023 : Commissioning </a:t>
            </a:r>
            <a:r>
              <a:rPr kumimoji="1" lang="en-US" altLang="ja-JP" dirty="0" err="1"/>
              <a:t>Au+Au</a:t>
            </a:r>
            <a:endParaRPr kumimoji="1" lang="en-US" altLang="ja-JP" dirty="0"/>
          </a:p>
          <a:p>
            <a:r>
              <a:rPr lang="en-US" altLang="ja-JP" dirty="0"/>
              <a:t>2024 : </a:t>
            </a:r>
            <a:r>
              <a:rPr lang="en-US" altLang="ja-JP" dirty="0" err="1"/>
              <a:t>p+p</a:t>
            </a:r>
            <a:endParaRPr lang="en-US" altLang="ja-JP" dirty="0"/>
          </a:p>
          <a:p>
            <a:r>
              <a:rPr kumimoji="1" lang="en-US" altLang="ja-JP" dirty="0"/>
              <a:t>2025 : </a:t>
            </a:r>
            <a:r>
              <a:rPr kumimoji="1" lang="en-US" altLang="ja-JP" dirty="0" err="1"/>
              <a:t>Au+Au</a:t>
            </a:r>
            <a:r>
              <a:rPr kumimoji="1" lang="en-US" altLang="ja-JP" dirty="0"/>
              <a:t> </a:t>
            </a:r>
            <a:endParaRPr kumimoji="1" lang="ja-JP" altLang="en-US"/>
          </a:p>
        </p:txBody>
      </p:sp>
      <mc:AlternateContent xmlns:mc="http://schemas.openxmlformats.org/markup-compatibility/2006" xmlns:a14="http://schemas.microsoft.com/office/drawing/2010/main">
        <mc:Choice Requires="a14">
          <p:sp>
            <p:nvSpPr>
              <p:cNvPr id="118" name="テキスト ボックス 117">
                <a:extLst>
                  <a:ext uri="{FF2B5EF4-FFF2-40B4-BE49-F238E27FC236}">
                    <a16:creationId xmlns:a16="http://schemas.microsoft.com/office/drawing/2014/main" id="{D42D3E9E-D39B-321F-E634-AED0216D56F1}"/>
                  </a:ext>
                </a:extLst>
              </p:cNvPr>
              <p:cNvSpPr txBox="1"/>
              <p:nvPr/>
            </p:nvSpPr>
            <p:spPr>
              <a:xfrm>
                <a:off x="8278598" y="4924584"/>
                <a:ext cx="1702668" cy="372346"/>
              </a:xfrm>
              <a:prstGeom prst="rect">
                <a:avLst/>
              </a:prstGeom>
              <a:noFill/>
            </p:spPr>
            <p:txBody>
              <a:bodyPr wrap="square">
                <a:spAutoFit/>
              </a:bodyPr>
              <a:lstStyle/>
              <a:p>
                <a14:m>
                  <m:oMath xmlns:m="http://schemas.openxmlformats.org/officeDocument/2006/math">
                    <m:rad>
                      <m:radPr>
                        <m:degHide m:val="on"/>
                        <m:ctrlPr>
                          <a:rPr lang="en" altLang="ja-JP" b="0" i="1" smtClean="0">
                            <a:latin typeface="Cambria Math" panose="02040503050406030204" pitchFamily="18" charset="0"/>
                            <a:ea typeface="Cambria Math" panose="02040503050406030204" pitchFamily="18" charset="0"/>
                            <a:cs typeface="Arial"/>
                          </a:rPr>
                        </m:ctrlPr>
                      </m:radPr>
                      <m:deg/>
                      <m:e>
                        <m:r>
                          <a:rPr lang="en-US" altLang="ja-JP" b="0" i="1" smtClean="0">
                            <a:latin typeface="Cambria Math" panose="02040503050406030204" pitchFamily="18" charset="0"/>
                            <a:ea typeface="Cambria Math" panose="02040503050406030204" pitchFamily="18" charset="0"/>
                            <a:cs typeface="Arial"/>
                          </a:rPr>
                          <m:t>𝑠</m:t>
                        </m:r>
                      </m:e>
                    </m:rad>
                    <m:r>
                      <a:rPr lang="en-US" altLang="ja-JP" b="0" i="1" smtClean="0">
                        <a:latin typeface="Cambria Math" panose="02040503050406030204" pitchFamily="18" charset="0"/>
                        <a:ea typeface="Cambria Math" panose="02040503050406030204" pitchFamily="18" charset="0"/>
                        <a:cs typeface="Arial"/>
                      </a:rPr>
                      <m:t>=</m:t>
                    </m:r>
                  </m:oMath>
                </a14:m>
                <a:r>
                  <a:rPr lang="en" altLang="ja-JP" dirty="0">
                    <a:latin typeface="Arial"/>
                    <a:cs typeface="Arial"/>
                  </a:rPr>
                  <a:t>200GeV</a:t>
                </a:r>
                <a:r>
                  <a:rPr kumimoji="1" lang="en-US" altLang="ja-JP" dirty="0"/>
                  <a:t> </a:t>
                </a:r>
                <a:endParaRPr lang="ja-JP" altLang="en-US"/>
              </a:p>
            </p:txBody>
          </p:sp>
        </mc:Choice>
        <mc:Fallback xmlns="">
          <p:sp>
            <p:nvSpPr>
              <p:cNvPr id="118" name="テキスト ボックス 117">
                <a:extLst>
                  <a:ext uri="{FF2B5EF4-FFF2-40B4-BE49-F238E27FC236}">
                    <a16:creationId xmlns:a16="http://schemas.microsoft.com/office/drawing/2014/main" id="{D42D3E9E-D39B-321F-E634-AED0216D56F1}"/>
                  </a:ext>
                </a:extLst>
              </p:cNvPr>
              <p:cNvSpPr txBox="1">
                <a:spLocks noRot="1" noChangeAspect="1" noMove="1" noResize="1" noEditPoints="1" noAdjustHandles="1" noChangeArrowheads="1" noChangeShapeType="1" noTextEdit="1"/>
              </p:cNvSpPr>
              <p:nvPr/>
            </p:nvSpPr>
            <p:spPr>
              <a:xfrm>
                <a:off x="8278598" y="4924584"/>
                <a:ext cx="1702668" cy="372346"/>
              </a:xfrm>
              <a:prstGeom prst="rect">
                <a:avLst/>
              </a:prstGeom>
              <a:blipFill>
                <a:blip r:embed="rId36"/>
                <a:stretch>
                  <a:fillRect t="-9677" b="-19355"/>
                </a:stretch>
              </a:blipFill>
            </p:spPr>
            <p:txBody>
              <a:bodyPr/>
              <a:lstStyle/>
              <a:p>
                <a:r>
                  <a:rPr lang="ja-JP" altLang="en-US">
                    <a:noFill/>
                  </a:rPr>
                  <a:t> </a:t>
                </a:r>
              </a:p>
            </p:txBody>
          </p:sp>
        </mc:Fallback>
      </mc:AlternateContent>
      <p:pic>
        <p:nvPicPr>
          <p:cNvPr id="15" name="object 15"/>
          <p:cNvPicPr/>
          <p:nvPr/>
        </p:nvPicPr>
        <p:blipFill>
          <a:blip r:embed="rId37" cstate="email">
            <a:extLst>
              <a:ext uri="{28A0092B-C50C-407E-A947-70E740481C1C}">
                <a14:useLocalDpi xmlns:a14="http://schemas.microsoft.com/office/drawing/2010/main"/>
              </a:ext>
            </a:extLst>
          </a:blip>
          <a:stretch>
            <a:fillRect/>
          </a:stretch>
        </p:blipFill>
        <p:spPr>
          <a:xfrm>
            <a:off x="7792064" y="4217776"/>
            <a:ext cx="735329" cy="381761"/>
          </a:xfrm>
          <a:prstGeom prst="rect">
            <a:avLst/>
          </a:prstGeom>
        </p:spPr>
      </p:pic>
      <p:pic>
        <p:nvPicPr>
          <p:cNvPr id="16" name="object 16"/>
          <p:cNvPicPr/>
          <p:nvPr/>
        </p:nvPicPr>
        <p:blipFill>
          <a:blip r:embed="rId38" cstate="email">
            <a:extLst>
              <a:ext uri="{28A0092B-C50C-407E-A947-70E740481C1C}">
                <a14:useLocalDpi xmlns:a14="http://schemas.microsoft.com/office/drawing/2010/main"/>
              </a:ext>
            </a:extLst>
          </a:blip>
          <a:stretch>
            <a:fillRect/>
          </a:stretch>
        </p:blipFill>
        <p:spPr>
          <a:xfrm>
            <a:off x="7782920" y="4217764"/>
            <a:ext cx="747522" cy="430542"/>
          </a:xfrm>
          <a:prstGeom prst="rect">
            <a:avLst/>
          </a:prstGeom>
        </p:spPr>
      </p:pic>
      <p:pic>
        <p:nvPicPr>
          <p:cNvPr id="17" name="object 17"/>
          <p:cNvPicPr/>
          <p:nvPr/>
        </p:nvPicPr>
        <p:blipFill>
          <a:blip r:embed="rId39" cstate="email">
            <a:extLst>
              <a:ext uri="{28A0092B-C50C-407E-A947-70E740481C1C}">
                <a14:useLocalDpi xmlns:a14="http://schemas.microsoft.com/office/drawing/2010/main"/>
              </a:ext>
            </a:extLst>
          </a:blip>
          <a:stretch>
            <a:fillRect/>
          </a:stretch>
        </p:blipFill>
        <p:spPr>
          <a:xfrm>
            <a:off x="7811875" y="4237588"/>
            <a:ext cx="661416" cy="307848"/>
          </a:xfrm>
          <a:prstGeom prst="rect">
            <a:avLst/>
          </a:prstGeom>
        </p:spPr>
      </p:pic>
      <p:sp>
        <p:nvSpPr>
          <p:cNvPr id="18" name="object 18"/>
          <p:cNvSpPr/>
          <p:nvPr/>
        </p:nvSpPr>
        <p:spPr>
          <a:xfrm>
            <a:off x="7811875" y="4237588"/>
            <a:ext cx="661670" cy="307975"/>
          </a:xfrm>
          <a:custGeom>
            <a:avLst/>
            <a:gdLst/>
            <a:ahLst/>
            <a:cxnLst/>
            <a:rect l="l" t="t" r="r" b="b"/>
            <a:pathLst>
              <a:path w="661670" h="307975">
                <a:moveTo>
                  <a:pt x="0" y="307848"/>
                </a:moveTo>
                <a:lnTo>
                  <a:pt x="661416" y="307848"/>
                </a:lnTo>
                <a:lnTo>
                  <a:pt x="661416" y="0"/>
                </a:lnTo>
                <a:lnTo>
                  <a:pt x="0" y="0"/>
                </a:lnTo>
                <a:lnTo>
                  <a:pt x="0" y="307848"/>
                </a:lnTo>
                <a:close/>
              </a:path>
            </a:pathLst>
          </a:custGeom>
          <a:ln w="15239">
            <a:solidFill>
              <a:srgbClr val="FFC000"/>
            </a:solidFill>
          </a:ln>
        </p:spPr>
        <p:txBody>
          <a:bodyPr wrap="square" lIns="0" tIns="0" rIns="0" bIns="0" rtlCol="0"/>
          <a:lstStyle/>
          <a:p>
            <a:endParaRPr/>
          </a:p>
        </p:txBody>
      </p:sp>
      <p:sp>
        <p:nvSpPr>
          <p:cNvPr id="19" name="object 19"/>
          <p:cNvSpPr txBox="1"/>
          <p:nvPr/>
        </p:nvSpPr>
        <p:spPr>
          <a:xfrm>
            <a:off x="7890615" y="4269085"/>
            <a:ext cx="499745" cy="226985"/>
          </a:xfrm>
          <a:prstGeom prst="rect">
            <a:avLst/>
          </a:prstGeom>
        </p:spPr>
        <p:txBody>
          <a:bodyPr vert="horz" wrap="square" lIns="0" tIns="11430" rIns="0" bIns="0" rtlCol="0">
            <a:spAutoFit/>
          </a:bodyPr>
          <a:lstStyle/>
          <a:p>
            <a:pPr marL="12700">
              <a:spcBef>
                <a:spcPts val="90"/>
              </a:spcBef>
            </a:pPr>
            <a:r>
              <a:rPr sz="1400" spc="-20" dirty="0">
                <a:solidFill>
                  <a:srgbClr val="FFFFFF"/>
                </a:solidFill>
                <a:latin typeface="Arial"/>
                <a:cs typeface="Arial"/>
              </a:rPr>
              <a:t>TPOT</a:t>
            </a:r>
            <a:endParaRPr sz="1400">
              <a:latin typeface="Arial"/>
              <a:cs typeface="Arial"/>
            </a:endParaRPr>
          </a:p>
        </p:txBody>
      </p:sp>
      <p:sp>
        <p:nvSpPr>
          <p:cNvPr id="119" name="右中かっこ 118">
            <a:extLst>
              <a:ext uri="{FF2B5EF4-FFF2-40B4-BE49-F238E27FC236}">
                <a16:creationId xmlns:a16="http://schemas.microsoft.com/office/drawing/2014/main" id="{6322513A-5ED4-F4C4-81C2-3C65A99CA28A}"/>
              </a:ext>
            </a:extLst>
          </p:cNvPr>
          <p:cNvSpPr/>
          <p:nvPr/>
        </p:nvSpPr>
        <p:spPr>
          <a:xfrm>
            <a:off x="8178238" y="4648306"/>
            <a:ext cx="94606" cy="9166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89" name="object 110">
            <a:extLst>
              <a:ext uri="{FF2B5EF4-FFF2-40B4-BE49-F238E27FC236}">
                <a16:creationId xmlns:a16="http://schemas.microsoft.com/office/drawing/2014/main" id="{4A046C58-8E4E-3DEA-5CB3-07F99466C305}"/>
              </a:ext>
            </a:extLst>
          </p:cNvPr>
          <p:cNvSpPr txBox="1"/>
          <p:nvPr/>
        </p:nvSpPr>
        <p:spPr>
          <a:xfrm>
            <a:off x="116909" y="993883"/>
            <a:ext cx="3138807" cy="2352824"/>
          </a:xfrm>
          <a:prstGeom prst="rect">
            <a:avLst/>
          </a:prstGeom>
          <a:solidFill>
            <a:schemeClr val="accent4">
              <a:lumMod val="20000"/>
              <a:lumOff val="80000"/>
            </a:schemeClr>
          </a:solidFill>
        </p:spPr>
        <p:txBody>
          <a:bodyPr vert="horz" wrap="square" lIns="0" tIns="11430" rIns="0" bIns="0" rtlCol="0">
            <a:spAutoFit/>
          </a:bodyPr>
          <a:lstStyle/>
          <a:p>
            <a:pPr marL="298450" indent="-285750">
              <a:spcBef>
                <a:spcPts val="370"/>
              </a:spcBef>
              <a:buFont typeface="Arial" panose="020B0604020202020204" pitchFamily="34" charset="0"/>
              <a:buChar char="•"/>
            </a:pPr>
            <a:r>
              <a:rPr lang="en" altLang="ja-JP" sz="1600" spc="-20" dirty="0" err="1">
                <a:latin typeface="Meiryo" panose="020B0604030504040204" pitchFamily="34" charset="-128"/>
                <a:ea typeface="Meiryo" panose="020B0604030504040204" pitchFamily="34" charset="-128"/>
                <a:cs typeface="Arial"/>
              </a:rPr>
              <a:t>BaBar</a:t>
            </a:r>
            <a:r>
              <a:rPr lang="en" altLang="ja-JP" sz="1600" spc="-20" dirty="0">
                <a:latin typeface="Meiryo" panose="020B0604030504040204" pitchFamily="34" charset="-128"/>
                <a:ea typeface="Meiryo" panose="020B0604030504040204" pitchFamily="34" charset="-128"/>
                <a:cs typeface="Arial"/>
              </a:rPr>
              <a:t> </a:t>
            </a:r>
            <a:r>
              <a:rPr lang="ja-JP" altLang="en-US" sz="1600" spc="-20">
                <a:latin typeface="Meiryo" panose="020B0604030504040204" pitchFamily="34" charset="-128"/>
                <a:ea typeface="Meiryo" panose="020B0604030504040204" pitchFamily="34" charset="-128"/>
                <a:cs typeface="Arial"/>
              </a:rPr>
              <a:t>実験の</a:t>
            </a:r>
            <a:r>
              <a:rPr sz="1600" dirty="0">
                <a:latin typeface="Meiryo" panose="020B0604030504040204" pitchFamily="34" charset="-128"/>
                <a:ea typeface="Meiryo" panose="020B0604030504040204" pitchFamily="34" charset="-128"/>
                <a:cs typeface="Arial"/>
              </a:rPr>
              <a:t>1.4</a:t>
            </a:r>
            <a:r>
              <a:rPr lang="ja-JP" altLang="en-US" sz="1600">
                <a:latin typeface="Meiryo" panose="020B0604030504040204" pitchFamily="34" charset="-128"/>
                <a:ea typeface="Meiryo" panose="020B0604030504040204" pitchFamily="34" charset="-128"/>
                <a:cs typeface="Arial"/>
              </a:rPr>
              <a:t>テスラソレノイド電磁石</a:t>
            </a:r>
            <a:endParaRPr sz="1600" dirty="0">
              <a:latin typeface="Meiryo" panose="020B0604030504040204" pitchFamily="34" charset="-128"/>
              <a:ea typeface="Meiryo" panose="020B0604030504040204" pitchFamily="34" charset="-128"/>
              <a:cs typeface="Arial"/>
            </a:endParaRPr>
          </a:p>
          <a:p>
            <a:pPr marL="298450" indent="-285750">
              <a:lnSpc>
                <a:spcPts val="2335"/>
              </a:lnSpc>
              <a:spcBef>
                <a:spcPts val="240"/>
              </a:spcBef>
              <a:buFont typeface="Arial" panose="020B0604020202020204" pitchFamily="34" charset="0"/>
              <a:buChar char="•"/>
            </a:pPr>
            <a:r>
              <a:rPr sz="1600" dirty="0">
                <a:latin typeface="Arial"/>
                <a:cs typeface="Arial"/>
              </a:rPr>
              <a:t>Hermetic</a:t>
            </a:r>
            <a:r>
              <a:rPr sz="1600" spc="-50" dirty="0">
                <a:latin typeface="Arial"/>
                <a:cs typeface="Arial"/>
              </a:rPr>
              <a:t> </a:t>
            </a:r>
            <a:r>
              <a:rPr sz="1600" spc="-10" dirty="0">
                <a:latin typeface="Arial"/>
                <a:cs typeface="Arial"/>
              </a:rPr>
              <a:t>coverage:</a:t>
            </a:r>
            <a:endParaRPr sz="1600" dirty="0">
              <a:latin typeface="Arial"/>
              <a:cs typeface="Arial"/>
            </a:endParaRPr>
          </a:p>
          <a:p>
            <a:pPr marL="298450" indent="-285750">
              <a:lnSpc>
                <a:spcPts val="1855"/>
              </a:lnSpc>
              <a:buFont typeface="Arial" panose="020B0604020202020204" pitchFamily="34" charset="0"/>
              <a:buChar char="•"/>
            </a:pPr>
            <a:r>
              <a:rPr sz="1600" dirty="0">
                <a:latin typeface="Arial"/>
                <a:cs typeface="Arial"/>
              </a:rPr>
              <a:t>|η|&lt;1.1,</a:t>
            </a:r>
            <a:r>
              <a:rPr sz="1600" spc="-20" dirty="0">
                <a:latin typeface="Arial"/>
                <a:cs typeface="Arial"/>
              </a:rPr>
              <a:t> </a:t>
            </a:r>
            <a:r>
              <a:rPr sz="1600" dirty="0">
                <a:latin typeface="Arial"/>
                <a:cs typeface="Arial"/>
              </a:rPr>
              <a:t>2π</a:t>
            </a:r>
            <a:r>
              <a:rPr sz="1600" spc="-35" dirty="0">
                <a:latin typeface="Arial"/>
                <a:cs typeface="Arial"/>
              </a:rPr>
              <a:t> </a:t>
            </a:r>
            <a:r>
              <a:rPr sz="1600" dirty="0">
                <a:latin typeface="Arial"/>
                <a:cs typeface="Arial"/>
              </a:rPr>
              <a:t>in</a:t>
            </a:r>
            <a:r>
              <a:rPr sz="1600" spc="-15" dirty="0">
                <a:latin typeface="Arial"/>
                <a:cs typeface="Arial"/>
              </a:rPr>
              <a:t> </a:t>
            </a:r>
            <a:r>
              <a:rPr sz="1600" spc="-50" dirty="0" err="1">
                <a:latin typeface="Arial"/>
                <a:cs typeface="Arial"/>
              </a:rPr>
              <a:t>φ</a:t>
            </a:r>
            <a:endParaRPr lang="en-US" sz="1600" dirty="0">
              <a:latin typeface="Arial"/>
              <a:cs typeface="Arial"/>
            </a:endParaRPr>
          </a:p>
          <a:p>
            <a:pPr marL="298450" indent="-285750">
              <a:lnSpc>
                <a:spcPts val="1855"/>
              </a:lnSpc>
              <a:buFont typeface="Arial" panose="020B0604020202020204" pitchFamily="34" charset="0"/>
              <a:buChar char="•"/>
            </a:pPr>
            <a:r>
              <a:rPr lang="ja-JP" altLang="en-US" sz="1600" spc="-10">
                <a:latin typeface="Meiryo" panose="020B0604030504040204" pitchFamily="34" charset="-128"/>
                <a:ea typeface="Meiryo" panose="020B0604030504040204" pitchFamily="34" charset="-128"/>
                <a:cs typeface="Arial"/>
              </a:rPr>
              <a:t>大立体角をトラッカー＆</a:t>
            </a:r>
            <a:r>
              <a:rPr sz="1600" spc="-45" dirty="0">
                <a:latin typeface="Meiryo" panose="020B0604030504040204" pitchFamily="34" charset="-128"/>
                <a:ea typeface="Meiryo" panose="020B0604030504040204" pitchFamily="34" charset="-128"/>
                <a:cs typeface="Arial"/>
              </a:rPr>
              <a:t> </a:t>
            </a:r>
            <a:r>
              <a:rPr sz="1600" spc="-20" dirty="0">
                <a:latin typeface="Meiryo" panose="020B0604030504040204" pitchFamily="34" charset="-128"/>
                <a:ea typeface="Meiryo" panose="020B0604030504040204" pitchFamily="34" charset="-128"/>
                <a:cs typeface="Arial"/>
              </a:rPr>
              <a:t>EM+</a:t>
            </a:r>
            <a:r>
              <a:rPr lang="ja-JP" altLang="en-US" sz="1600" spc="-20">
                <a:latin typeface="Meiryo" panose="020B0604030504040204" pitchFamily="34" charset="-128"/>
                <a:ea typeface="Meiryo" panose="020B0604030504040204" pitchFamily="34" charset="-128"/>
                <a:cs typeface="Arial"/>
              </a:rPr>
              <a:t>ハドロンカロリメータで覆う</a:t>
            </a:r>
            <a:r>
              <a:rPr sz="1600" spc="-70" dirty="0">
                <a:latin typeface="Meiryo" panose="020B0604030504040204" pitchFamily="34" charset="-128"/>
                <a:ea typeface="Meiryo" panose="020B0604030504040204" pitchFamily="34" charset="-128"/>
                <a:cs typeface="Arial"/>
              </a:rPr>
              <a:t> </a:t>
            </a:r>
            <a:endParaRPr lang="en-US" sz="1600" spc="-70" dirty="0">
              <a:latin typeface="Meiryo" panose="020B0604030504040204" pitchFamily="34" charset="-128"/>
              <a:ea typeface="Meiryo" panose="020B0604030504040204" pitchFamily="34" charset="-128"/>
              <a:cs typeface="Arial"/>
            </a:endParaRPr>
          </a:p>
          <a:p>
            <a:pPr marL="298450" marR="144145" indent="-285750">
              <a:lnSpc>
                <a:spcPct val="100800"/>
              </a:lnSpc>
              <a:spcBef>
                <a:spcPts val="175"/>
              </a:spcBef>
              <a:buFont typeface="Arial" panose="020B0604020202020204" pitchFamily="34" charset="0"/>
              <a:buChar char="•"/>
            </a:pPr>
            <a:r>
              <a:rPr lang="en" altLang="ja-JP" sz="1600" dirty="0">
                <a:latin typeface="Arial"/>
                <a:cs typeface="Arial"/>
              </a:rPr>
              <a:t>15</a:t>
            </a:r>
            <a:r>
              <a:rPr lang="en" altLang="ja-JP" sz="1600" spc="-10" dirty="0">
                <a:latin typeface="Arial"/>
                <a:cs typeface="Arial"/>
              </a:rPr>
              <a:t> </a:t>
            </a:r>
            <a:r>
              <a:rPr lang="en" altLang="ja-JP" sz="1600" dirty="0">
                <a:latin typeface="Arial"/>
                <a:cs typeface="Arial"/>
              </a:rPr>
              <a:t>kHz</a:t>
            </a:r>
            <a:r>
              <a:rPr lang="en" altLang="ja-JP" sz="1600" spc="-35" dirty="0">
                <a:latin typeface="Arial"/>
                <a:cs typeface="Arial"/>
              </a:rPr>
              <a:t> </a:t>
            </a:r>
            <a:r>
              <a:rPr lang="ja-JP" altLang="en-US" sz="1600" spc="-35">
                <a:latin typeface="Arial"/>
                <a:cs typeface="Arial"/>
              </a:rPr>
              <a:t>の</a:t>
            </a:r>
            <a:r>
              <a:rPr lang="ja-JP" altLang="en-US" sz="1600" spc="-35">
                <a:latin typeface="Meiryo" panose="020B0604030504040204" pitchFamily="34" charset="-128"/>
                <a:ea typeface="Meiryo" panose="020B0604030504040204" pitchFamily="34" charset="-128"/>
                <a:cs typeface="Arial"/>
              </a:rPr>
              <a:t>高データ収集レート</a:t>
            </a:r>
            <a:endParaRPr lang="en" altLang="ja-JP" sz="1600" spc="-35" dirty="0">
              <a:latin typeface="Meiryo" panose="020B0604030504040204" pitchFamily="34" charset="-128"/>
              <a:ea typeface="Meiryo" panose="020B0604030504040204" pitchFamily="34" charset="-128"/>
              <a:cs typeface="Arial"/>
            </a:endParaRPr>
          </a:p>
          <a:p>
            <a:pPr marL="298450" marR="144145" indent="-285750">
              <a:lnSpc>
                <a:spcPct val="100800"/>
              </a:lnSpc>
              <a:spcBef>
                <a:spcPts val="175"/>
              </a:spcBef>
              <a:buFont typeface="Arial" panose="020B0604020202020204" pitchFamily="34" charset="0"/>
              <a:buChar char="•"/>
            </a:pPr>
            <a:r>
              <a:rPr lang="ja-JP" altLang="en-US" sz="1600" spc="-20">
                <a:latin typeface="Meiryo" panose="020B0604030504040204" pitchFamily="34" charset="-128"/>
                <a:ea typeface="Meiryo" panose="020B0604030504040204" pitchFamily="34" charset="-128"/>
                <a:cs typeface="Arial"/>
              </a:rPr>
              <a:t>トラッキングシステムはストリーム読み出し</a:t>
            </a:r>
            <a:endParaRPr lang="en" altLang="ja-JP" sz="1600" dirty="0">
              <a:latin typeface="Meiryo" panose="020B0604030504040204" pitchFamily="34" charset="-128"/>
              <a:ea typeface="Meiryo" panose="020B0604030504040204" pitchFamily="34" charset="-128"/>
              <a:cs typeface="Aria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email">
            <a:extLst>
              <a:ext uri="{28A0092B-C50C-407E-A947-70E740481C1C}">
                <a14:useLocalDpi xmlns:a14="http://schemas.microsoft.com/office/drawing/2010/main"/>
              </a:ext>
            </a:extLst>
          </a:blip>
          <a:stretch>
            <a:fillRect/>
          </a:stretch>
        </p:blipFill>
        <p:spPr>
          <a:xfrm>
            <a:off x="10153143" y="122788"/>
            <a:ext cx="1721995" cy="3166872"/>
          </a:xfrm>
          <a:prstGeom prst="rect">
            <a:avLst/>
          </a:prstGeom>
        </p:spPr>
      </p:pic>
      <p:sp>
        <p:nvSpPr>
          <p:cNvPr id="3" name="object 3"/>
          <p:cNvSpPr txBox="1"/>
          <p:nvPr/>
        </p:nvSpPr>
        <p:spPr>
          <a:xfrm>
            <a:off x="10344597" y="17068"/>
            <a:ext cx="1544955" cy="227626"/>
          </a:xfrm>
          <a:prstGeom prst="rect">
            <a:avLst/>
          </a:prstGeom>
        </p:spPr>
        <p:txBody>
          <a:bodyPr vert="horz" wrap="square" lIns="0" tIns="12065" rIns="0" bIns="0" rtlCol="0">
            <a:spAutoFit/>
          </a:bodyPr>
          <a:lstStyle/>
          <a:p>
            <a:pPr marL="12700">
              <a:spcBef>
                <a:spcPts val="95"/>
              </a:spcBef>
            </a:pPr>
            <a:r>
              <a:rPr sz="1400" dirty="0">
                <a:solidFill>
                  <a:srgbClr val="006FC0"/>
                </a:solidFill>
                <a:latin typeface="Arial"/>
                <a:cs typeface="Arial"/>
              </a:rPr>
              <a:t>Calorimeter</a:t>
            </a:r>
            <a:r>
              <a:rPr sz="1400" spc="-95" dirty="0">
                <a:solidFill>
                  <a:srgbClr val="006FC0"/>
                </a:solidFill>
                <a:latin typeface="Arial"/>
                <a:cs typeface="Arial"/>
              </a:rPr>
              <a:t> </a:t>
            </a:r>
            <a:r>
              <a:rPr sz="1400" spc="-10" dirty="0">
                <a:solidFill>
                  <a:srgbClr val="006FC0"/>
                </a:solidFill>
                <a:latin typeface="Arial"/>
                <a:cs typeface="Arial"/>
              </a:rPr>
              <a:t>system</a:t>
            </a:r>
            <a:endParaRPr sz="1400" dirty="0">
              <a:latin typeface="Arial"/>
              <a:cs typeface="Arial"/>
            </a:endParaRPr>
          </a:p>
        </p:txBody>
      </p:sp>
      <p:sp>
        <p:nvSpPr>
          <p:cNvPr id="4" name="object 4"/>
          <p:cNvSpPr txBox="1"/>
          <p:nvPr/>
        </p:nvSpPr>
        <p:spPr>
          <a:xfrm>
            <a:off x="11018721" y="1066413"/>
            <a:ext cx="516255" cy="226985"/>
          </a:xfrm>
          <a:prstGeom prst="rect">
            <a:avLst/>
          </a:prstGeom>
        </p:spPr>
        <p:txBody>
          <a:bodyPr vert="horz" wrap="square" lIns="0" tIns="11430" rIns="0" bIns="0" rtlCol="0">
            <a:spAutoFit/>
          </a:bodyPr>
          <a:lstStyle/>
          <a:p>
            <a:pPr marL="12700">
              <a:spcBef>
                <a:spcPts val="90"/>
              </a:spcBef>
            </a:pPr>
            <a:r>
              <a:rPr sz="1400" spc="-10" dirty="0">
                <a:latin typeface="Arial"/>
                <a:cs typeface="Arial"/>
              </a:rPr>
              <a:t>oHCal</a:t>
            </a:r>
            <a:endParaRPr sz="1400">
              <a:latin typeface="Arial"/>
              <a:cs typeface="Arial"/>
            </a:endParaRPr>
          </a:p>
        </p:txBody>
      </p:sp>
      <p:sp>
        <p:nvSpPr>
          <p:cNvPr id="5" name="object 5"/>
          <p:cNvSpPr txBox="1"/>
          <p:nvPr/>
        </p:nvSpPr>
        <p:spPr>
          <a:xfrm>
            <a:off x="11144959" y="2641974"/>
            <a:ext cx="400685" cy="197490"/>
          </a:xfrm>
          <a:prstGeom prst="rect">
            <a:avLst/>
          </a:prstGeom>
        </p:spPr>
        <p:txBody>
          <a:bodyPr vert="horz" wrap="square" lIns="0" tIns="12700" rIns="0" bIns="0" rtlCol="0">
            <a:spAutoFit/>
          </a:bodyPr>
          <a:lstStyle/>
          <a:p>
            <a:pPr marL="12700">
              <a:spcBef>
                <a:spcPts val="100"/>
              </a:spcBef>
            </a:pPr>
            <a:r>
              <a:rPr sz="1200" spc="-20" dirty="0">
                <a:latin typeface="Arial"/>
                <a:cs typeface="Arial"/>
              </a:rPr>
              <a:t>iHCal</a:t>
            </a:r>
            <a:endParaRPr sz="1200">
              <a:latin typeface="Arial"/>
              <a:cs typeface="Arial"/>
            </a:endParaRPr>
          </a:p>
        </p:txBody>
      </p:sp>
      <p:grpSp>
        <p:nvGrpSpPr>
          <p:cNvPr id="6" name="object 6"/>
          <p:cNvGrpSpPr/>
          <p:nvPr/>
        </p:nvGrpSpPr>
        <p:grpSpPr>
          <a:xfrm>
            <a:off x="9781026" y="1200364"/>
            <a:ext cx="2222500" cy="4620895"/>
            <a:chOff x="8705088" y="2206751"/>
            <a:chExt cx="2222500" cy="4620895"/>
          </a:xfrm>
        </p:grpSpPr>
        <p:pic>
          <p:nvPicPr>
            <p:cNvPr id="7" name="object 7"/>
            <p:cNvPicPr/>
            <p:nvPr/>
          </p:nvPicPr>
          <p:blipFill>
            <a:blip r:embed="rId3" cstate="print"/>
            <a:stretch>
              <a:fillRect/>
            </a:stretch>
          </p:blipFill>
          <p:spPr>
            <a:xfrm>
              <a:off x="8705088" y="2206751"/>
              <a:ext cx="905255" cy="399288"/>
            </a:xfrm>
            <a:prstGeom prst="rect">
              <a:avLst/>
            </a:prstGeom>
          </p:spPr>
        </p:pic>
        <p:pic>
          <p:nvPicPr>
            <p:cNvPr id="8" name="object 8"/>
            <p:cNvPicPr/>
            <p:nvPr/>
          </p:nvPicPr>
          <p:blipFill>
            <a:blip r:embed="rId3" cstate="print"/>
            <a:stretch>
              <a:fillRect/>
            </a:stretch>
          </p:blipFill>
          <p:spPr>
            <a:xfrm>
              <a:off x="8875776" y="3346703"/>
              <a:ext cx="905255" cy="399288"/>
            </a:xfrm>
            <a:prstGeom prst="rect">
              <a:avLst/>
            </a:prstGeom>
          </p:spPr>
        </p:pic>
        <p:pic>
          <p:nvPicPr>
            <p:cNvPr id="9" name="object 9"/>
            <p:cNvPicPr/>
            <p:nvPr/>
          </p:nvPicPr>
          <p:blipFill>
            <a:blip r:embed="rId4" cstate="email">
              <a:extLst>
                <a:ext uri="{28A0092B-C50C-407E-A947-70E740481C1C}">
                  <a14:useLocalDpi xmlns:a14="http://schemas.microsoft.com/office/drawing/2010/main"/>
                </a:ext>
              </a:extLst>
            </a:blip>
            <a:stretch>
              <a:fillRect/>
            </a:stretch>
          </p:blipFill>
          <p:spPr>
            <a:xfrm>
              <a:off x="9473184" y="4236718"/>
              <a:ext cx="1453896" cy="2590798"/>
            </a:xfrm>
            <a:prstGeom prst="rect">
              <a:avLst/>
            </a:prstGeom>
          </p:spPr>
        </p:pic>
      </p:grpSp>
      <p:sp>
        <p:nvSpPr>
          <p:cNvPr id="10" name="object 10"/>
          <p:cNvSpPr txBox="1">
            <a:spLocks noGrp="1"/>
          </p:cNvSpPr>
          <p:nvPr>
            <p:ph type="title"/>
          </p:nvPr>
        </p:nvSpPr>
        <p:spPr>
          <a:xfrm>
            <a:off x="1390015" y="165705"/>
            <a:ext cx="10159365" cy="690574"/>
          </a:xfrm>
          <a:prstGeom prst="rect">
            <a:avLst/>
          </a:prstGeom>
        </p:spPr>
        <p:txBody>
          <a:bodyPr vert="horz" wrap="square" lIns="0" tIns="13335" rIns="0" bIns="0" rtlCol="0" anchor="ctr">
            <a:spAutoFit/>
          </a:bodyPr>
          <a:lstStyle/>
          <a:p>
            <a:pPr marL="673735">
              <a:lnSpc>
                <a:spcPct val="100000"/>
              </a:lnSpc>
              <a:spcBef>
                <a:spcPts val="105"/>
              </a:spcBef>
            </a:pPr>
            <a:r>
              <a:rPr lang="en-US" dirty="0" err="1">
                <a:latin typeface="Arial"/>
                <a:cs typeface="Arial"/>
              </a:rPr>
              <a:t>sPHENIX</a:t>
            </a:r>
            <a:r>
              <a:rPr lang="en-US" sz="2800" dirty="0">
                <a:latin typeface="Arial"/>
                <a:cs typeface="Arial"/>
              </a:rPr>
              <a:t> </a:t>
            </a:r>
            <a:r>
              <a:rPr lang="en-US" dirty="0">
                <a:latin typeface="Arial"/>
                <a:cs typeface="Arial"/>
              </a:rPr>
              <a:t>Detector</a:t>
            </a:r>
            <a:endParaRPr dirty="0">
              <a:latin typeface="Arial"/>
              <a:cs typeface="Arial"/>
            </a:endParaRPr>
          </a:p>
        </p:txBody>
      </p:sp>
      <p:sp>
        <p:nvSpPr>
          <p:cNvPr id="11" name="object 11"/>
          <p:cNvSpPr txBox="1"/>
          <p:nvPr/>
        </p:nvSpPr>
        <p:spPr>
          <a:xfrm>
            <a:off x="10038912" y="4690231"/>
            <a:ext cx="805180" cy="514984"/>
          </a:xfrm>
          <a:prstGeom prst="rect">
            <a:avLst/>
          </a:prstGeom>
        </p:spPr>
        <p:txBody>
          <a:bodyPr vert="horz" wrap="square" lIns="0" tIns="13970" rIns="0" bIns="0" rtlCol="0">
            <a:spAutoFit/>
          </a:bodyPr>
          <a:lstStyle/>
          <a:p>
            <a:pPr marL="12700">
              <a:spcBef>
                <a:spcPts val="110"/>
              </a:spcBef>
            </a:pPr>
            <a:r>
              <a:rPr sz="1600" spc="-10" dirty="0">
                <a:solidFill>
                  <a:srgbClr val="D25604"/>
                </a:solidFill>
                <a:latin typeface="Arial"/>
                <a:cs typeface="Arial"/>
              </a:rPr>
              <a:t>Tracking</a:t>
            </a:r>
            <a:endParaRPr sz="1600" dirty="0">
              <a:latin typeface="Arial"/>
              <a:cs typeface="Arial"/>
            </a:endParaRPr>
          </a:p>
          <a:p>
            <a:pPr marL="76200"/>
            <a:r>
              <a:rPr sz="1600" spc="-10" dirty="0">
                <a:solidFill>
                  <a:srgbClr val="D25604"/>
                </a:solidFill>
                <a:latin typeface="Arial"/>
                <a:cs typeface="Arial"/>
              </a:rPr>
              <a:t>system</a:t>
            </a:r>
            <a:endParaRPr sz="1600" dirty="0">
              <a:latin typeface="Arial"/>
              <a:cs typeface="Arial"/>
            </a:endParaRPr>
          </a:p>
        </p:txBody>
      </p:sp>
      <p:sp>
        <p:nvSpPr>
          <p:cNvPr id="27" name="object 27"/>
          <p:cNvSpPr txBox="1"/>
          <p:nvPr/>
        </p:nvSpPr>
        <p:spPr>
          <a:xfrm>
            <a:off x="6595810" y="4098378"/>
            <a:ext cx="492125" cy="198120"/>
          </a:xfrm>
          <a:prstGeom prst="rect">
            <a:avLst/>
          </a:prstGeom>
        </p:spPr>
        <p:txBody>
          <a:bodyPr vert="horz" wrap="square" lIns="0" tIns="0" rIns="0" bIns="0" rtlCol="0">
            <a:spAutoFit/>
          </a:bodyPr>
          <a:lstStyle/>
          <a:p>
            <a:pPr>
              <a:lnSpc>
                <a:spcPts val="1540"/>
              </a:lnSpc>
            </a:pPr>
            <a:r>
              <a:rPr sz="1400" spc="-20" dirty="0">
                <a:solidFill>
                  <a:srgbClr val="FFFFFF"/>
                </a:solidFill>
                <a:latin typeface="Arial"/>
                <a:cs typeface="Arial"/>
              </a:rPr>
              <a:t>oHCal</a:t>
            </a:r>
            <a:endParaRPr sz="1400">
              <a:latin typeface="Arial"/>
              <a:cs typeface="Arial"/>
            </a:endParaRPr>
          </a:p>
        </p:txBody>
      </p:sp>
      <p:pic>
        <p:nvPicPr>
          <p:cNvPr id="29" name="object 29"/>
          <p:cNvPicPr/>
          <p:nvPr/>
        </p:nvPicPr>
        <p:blipFill>
          <a:blip r:embed="rId5" cstate="email">
            <a:extLst>
              <a:ext uri="{28A0092B-C50C-407E-A947-70E740481C1C}">
                <a14:useLocalDpi xmlns:a14="http://schemas.microsoft.com/office/drawing/2010/main"/>
              </a:ext>
            </a:extLst>
          </a:blip>
          <a:stretch>
            <a:fillRect/>
          </a:stretch>
        </p:blipFill>
        <p:spPr>
          <a:xfrm>
            <a:off x="76962" y="3895643"/>
            <a:ext cx="4844795" cy="2919969"/>
          </a:xfrm>
          <a:prstGeom prst="rect">
            <a:avLst/>
          </a:prstGeom>
        </p:spPr>
      </p:pic>
      <p:pic>
        <p:nvPicPr>
          <p:cNvPr id="32" name="object 32"/>
          <p:cNvPicPr/>
          <p:nvPr/>
        </p:nvPicPr>
        <p:blipFill>
          <a:blip r:embed="rId6" cstate="email">
            <a:extLst>
              <a:ext uri="{28A0092B-C50C-407E-A947-70E740481C1C}">
                <a14:useLocalDpi xmlns:a14="http://schemas.microsoft.com/office/drawing/2010/main"/>
              </a:ext>
            </a:extLst>
          </a:blip>
          <a:stretch>
            <a:fillRect/>
          </a:stretch>
        </p:blipFill>
        <p:spPr>
          <a:xfrm>
            <a:off x="3713547" y="807511"/>
            <a:ext cx="6340602" cy="3755898"/>
          </a:xfrm>
          <a:prstGeom prst="rect">
            <a:avLst/>
          </a:prstGeom>
        </p:spPr>
      </p:pic>
      <p:pic>
        <p:nvPicPr>
          <p:cNvPr id="33" name="object 33"/>
          <p:cNvPicPr/>
          <p:nvPr/>
        </p:nvPicPr>
        <p:blipFill>
          <a:blip r:embed="rId7" cstate="email">
            <a:extLst>
              <a:ext uri="{28A0092B-C50C-407E-A947-70E740481C1C}">
                <a14:useLocalDpi xmlns:a14="http://schemas.microsoft.com/office/drawing/2010/main"/>
              </a:ext>
            </a:extLst>
          </a:blip>
          <a:stretch>
            <a:fillRect/>
          </a:stretch>
        </p:blipFill>
        <p:spPr>
          <a:xfrm>
            <a:off x="3677602" y="792586"/>
            <a:ext cx="6220968" cy="3636264"/>
          </a:xfrm>
          <a:prstGeom prst="rect">
            <a:avLst/>
          </a:prstGeom>
        </p:spPr>
      </p:pic>
      <p:sp>
        <p:nvSpPr>
          <p:cNvPr id="34" name="object 34"/>
          <p:cNvSpPr/>
          <p:nvPr/>
        </p:nvSpPr>
        <p:spPr>
          <a:xfrm>
            <a:off x="3741610" y="819988"/>
            <a:ext cx="6251575" cy="3667125"/>
          </a:xfrm>
          <a:custGeom>
            <a:avLst/>
            <a:gdLst/>
            <a:ahLst/>
            <a:cxnLst/>
            <a:rect l="l" t="t" r="r" b="b"/>
            <a:pathLst>
              <a:path w="6251575" h="3667125">
                <a:moveTo>
                  <a:pt x="0" y="3666744"/>
                </a:moveTo>
                <a:lnTo>
                  <a:pt x="6251448" y="3666744"/>
                </a:lnTo>
                <a:lnTo>
                  <a:pt x="6251448" y="0"/>
                </a:lnTo>
                <a:lnTo>
                  <a:pt x="0" y="0"/>
                </a:lnTo>
                <a:lnTo>
                  <a:pt x="0" y="3666744"/>
                </a:lnTo>
                <a:close/>
              </a:path>
            </a:pathLst>
          </a:custGeom>
          <a:ln w="30480">
            <a:solidFill>
              <a:srgbClr val="FFC000"/>
            </a:solidFill>
          </a:ln>
        </p:spPr>
        <p:txBody>
          <a:bodyPr wrap="square" lIns="0" tIns="0" rIns="0" bIns="0" rtlCol="0"/>
          <a:lstStyle/>
          <a:p>
            <a:endParaRPr/>
          </a:p>
        </p:txBody>
      </p:sp>
      <p:pic>
        <p:nvPicPr>
          <p:cNvPr id="35" name="object 35"/>
          <p:cNvPicPr/>
          <p:nvPr/>
        </p:nvPicPr>
        <p:blipFill>
          <a:blip r:embed="rId8" cstate="email">
            <a:extLst>
              <a:ext uri="{28A0092B-C50C-407E-A947-70E740481C1C}">
                <a14:useLocalDpi xmlns:a14="http://schemas.microsoft.com/office/drawing/2010/main"/>
              </a:ext>
            </a:extLst>
          </a:blip>
          <a:stretch>
            <a:fillRect/>
          </a:stretch>
        </p:blipFill>
        <p:spPr>
          <a:xfrm>
            <a:off x="4296347" y="3483971"/>
            <a:ext cx="1027938" cy="381762"/>
          </a:xfrm>
          <a:prstGeom prst="rect">
            <a:avLst/>
          </a:prstGeom>
        </p:spPr>
      </p:pic>
      <p:pic>
        <p:nvPicPr>
          <p:cNvPr id="36" name="object 36"/>
          <p:cNvPicPr/>
          <p:nvPr/>
        </p:nvPicPr>
        <p:blipFill>
          <a:blip r:embed="rId9" cstate="email">
            <a:extLst>
              <a:ext uri="{28A0092B-C50C-407E-A947-70E740481C1C}">
                <a14:useLocalDpi xmlns:a14="http://schemas.microsoft.com/office/drawing/2010/main"/>
              </a:ext>
            </a:extLst>
          </a:blip>
          <a:stretch>
            <a:fillRect/>
          </a:stretch>
        </p:blipFill>
        <p:spPr>
          <a:xfrm>
            <a:off x="4287202" y="3480935"/>
            <a:ext cx="1027938" cy="433565"/>
          </a:xfrm>
          <a:prstGeom prst="rect">
            <a:avLst/>
          </a:prstGeom>
        </p:spPr>
      </p:pic>
      <p:sp>
        <p:nvSpPr>
          <p:cNvPr id="37" name="object 37"/>
          <p:cNvSpPr/>
          <p:nvPr/>
        </p:nvSpPr>
        <p:spPr>
          <a:xfrm>
            <a:off x="4316158" y="3503783"/>
            <a:ext cx="954405" cy="307975"/>
          </a:xfrm>
          <a:custGeom>
            <a:avLst/>
            <a:gdLst/>
            <a:ahLst/>
            <a:cxnLst/>
            <a:rect l="l" t="t" r="r" b="b"/>
            <a:pathLst>
              <a:path w="954404" h="307975">
                <a:moveTo>
                  <a:pt x="954024" y="0"/>
                </a:moveTo>
                <a:lnTo>
                  <a:pt x="0" y="0"/>
                </a:lnTo>
                <a:lnTo>
                  <a:pt x="0" y="307848"/>
                </a:lnTo>
                <a:lnTo>
                  <a:pt x="954024" y="307848"/>
                </a:lnTo>
                <a:lnTo>
                  <a:pt x="954024" y="0"/>
                </a:lnTo>
                <a:close/>
              </a:path>
            </a:pathLst>
          </a:custGeom>
          <a:solidFill>
            <a:srgbClr val="6F3922"/>
          </a:solidFill>
        </p:spPr>
        <p:txBody>
          <a:bodyPr wrap="square" lIns="0" tIns="0" rIns="0" bIns="0" rtlCol="0"/>
          <a:lstStyle/>
          <a:p>
            <a:endParaRPr/>
          </a:p>
        </p:txBody>
      </p:sp>
      <p:sp>
        <p:nvSpPr>
          <p:cNvPr id="38" name="object 38"/>
          <p:cNvSpPr/>
          <p:nvPr/>
        </p:nvSpPr>
        <p:spPr>
          <a:xfrm>
            <a:off x="4316158" y="3503783"/>
            <a:ext cx="954405" cy="307975"/>
          </a:xfrm>
          <a:custGeom>
            <a:avLst/>
            <a:gdLst/>
            <a:ahLst/>
            <a:cxnLst/>
            <a:rect l="l" t="t" r="r" b="b"/>
            <a:pathLst>
              <a:path w="954404" h="307975">
                <a:moveTo>
                  <a:pt x="0" y="307848"/>
                </a:moveTo>
                <a:lnTo>
                  <a:pt x="954024" y="307848"/>
                </a:lnTo>
                <a:lnTo>
                  <a:pt x="954024" y="0"/>
                </a:lnTo>
                <a:lnTo>
                  <a:pt x="0" y="0"/>
                </a:lnTo>
                <a:lnTo>
                  <a:pt x="0" y="307848"/>
                </a:lnTo>
                <a:close/>
              </a:path>
            </a:pathLst>
          </a:custGeom>
          <a:ln w="15240">
            <a:solidFill>
              <a:srgbClr val="FFC000"/>
            </a:solidFill>
          </a:ln>
        </p:spPr>
        <p:txBody>
          <a:bodyPr wrap="square" lIns="0" tIns="0" rIns="0" bIns="0" rtlCol="0"/>
          <a:lstStyle/>
          <a:p>
            <a:endParaRPr/>
          </a:p>
        </p:txBody>
      </p:sp>
      <p:sp>
        <p:nvSpPr>
          <p:cNvPr id="39" name="object 39"/>
          <p:cNvSpPr txBox="1"/>
          <p:nvPr/>
        </p:nvSpPr>
        <p:spPr>
          <a:xfrm>
            <a:off x="4395154" y="3533754"/>
            <a:ext cx="779145" cy="226985"/>
          </a:xfrm>
          <a:prstGeom prst="rect">
            <a:avLst/>
          </a:prstGeom>
        </p:spPr>
        <p:txBody>
          <a:bodyPr vert="horz" wrap="square" lIns="0" tIns="11430" rIns="0" bIns="0" rtlCol="0">
            <a:spAutoFit/>
          </a:bodyPr>
          <a:lstStyle/>
          <a:p>
            <a:pPr marL="12700">
              <a:spcBef>
                <a:spcPts val="90"/>
              </a:spcBef>
            </a:pPr>
            <a:r>
              <a:rPr sz="1400" spc="-10" dirty="0">
                <a:solidFill>
                  <a:srgbClr val="FFFFFF"/>
                </a:solidFill>
                <a:latin typeface="Arial"/>
                <a:cs typeface="Arial"/>
              </a:rPr>
              <a:t>MAGNET</a:t>
            </a:r>
            <a:endParaRPr sz="1400">
              <a:latin typeface="Arial"/>
              <a:cs typeface="Arial"/>
            </a:endParaRPr>
          </a:p>
        </p:txBody>
      </p:sp>
      <p:grpSp>
        <p:nvGrpSpPr>
          <p:cNvPr id="41" name="object 41"/>
          <p:cNvGrpSpPr/>
          <p:nvPr/>
        </p:nvGrpSpPr>
        <p:grpSpPr>
          <a:xfrm>
            <a:off x="3732466" y="2529959"/>
            <a:ext cx="765810" cy="433705"/>
            <a:chOff x="2977895" y="2901708"/>
            <a:chExt cx="765810" cy="433705"/>
          </a:xfrm>
        </p:grpSpPr>
        <p:pic>
          <p:nvPicPr>
            <p:cNvPr id="42" name="object 42"/>
            <p:cNvPicPr/>
            <p:nvPr/>
          </p:nvPicPr>
          <p:blipFill>
            <a:blip r:embed="rId10" cstate="email">
              <a:extLst>
                <a:ext uri="{28A0092B-C50C-407E-A947-70E740481C1C}">
                  <a14:useLocalDpi xmlns:a14="http://schemas.microsoft.com/office/drawing/2010/main"/>
                </a:ext>
              </a:extLst>
            </a:blip>
            <a:stretch>
              <a:fillRect/>
            </a:stretch>
          </p:blipFill>
          <p:spPr>
            <a:xfrm>
              <a:off x="2987039" y="2904744"/>
              <a:ext cx="756665" cy="381762"/>
            </a:xfrm>
            <a:prstGeom prst="rect">
              <a:avLst/>
            </a:prstGeom>
          </p:spPr>
        </p:pic>
        <p:pic>
          <p:nvPicPr>
            <p:cNvPr id="43" name="object 43"/>
            <p:cNvPicPr/>
            <p:nvPr/>
          </p:nvPicPr>
          <p:blipFill>
            <a:blip r:embed="rId11" cstate="email">
              <a:extLst>
                <a:ext uri="{28A0092B-C50C-407E-A947-70E740481C1C}">
                  <a14:useLocalDpi xmlns:a14="http://schemas.microsoft.com/office/drawing/2010/main"/>
                </a:ext>
              </a:extLst>
            </a:blip>
            <a:stretch>
              <a:fillRect/>
            </a:stretch>
          </p:blipFill>
          <p:spPr>
            <a:xfrm>
              <a:off x="2977895" y="2901708"/>
              <a:ext cx="756666" cy="433565"/>
            </a:xfrm>
            <a:prstGeom prst="rect">
              <a:avLst/>
            </a:prstGeom>
          </p:spPr>
        </p:pic>
        <p:sp>
          <p:nvSpPr>
            <p:cNvPr id="44" name="object 44"/>
            <p:cNvSpPr/>
            <p:nvPr/>
          </p:nvSpPr>
          <p:spPr>
            <a:xfrm>
              <a:off x="3006851" y="2924556"/>
              <a:ext cx="683260" cy="307975"/>
            </a:xfrm>
            <a:custGeom>
              <a:avLst/>
              <a:gdLst/>
              <a:ahLst/>
              <a:cxnLst/>
              <a:rect l="l" t="t" r="r" b="b"/>
              <a:pathLst>
                <a:path w="683260" h="307975">
                  <a:moveTo>
                    <a:pt x="682751" y="0"/>
                  </a:moveTo>
                  <a:lnTo>
                    <a:pt x="0" y="0"/>
                  </a:lnTo>
                  <a:lnTo>
                    <a:pt x="0" y="307848"/>
                  </a:lnTo>
                  <a:lnTo>
                    <a:pt x="682751" y="307848"/>
                  </a:lnTo>
                  <a:lnTo>
                    <a:pt x="682751" y="0"/>
                  </a:lnTo>
                  <a:close/>
                </a:path>
              </a:pathLst>
            </a:custGeom>
            <a:solidFill>
              <a:srgbClr val="139213"/>
            </a:solidFill>
          </p:spPr>
          <p:txBody>
            <a:bodyPr wrap="square" lIns="0" tIns="0" rIns="0" bIns="0" rtlCol="0"/>
            <a:lstStyle/>
            <a:p>
              <a:endParaRPr/>
            </a:p>
          </p:txBody>
        </p:sp>
        <p:sp>
          <p:nvSpPr>
            <p:cNvPr id="45" name="object 45"/>
            <p:cNvSpPr/>
            <p:nvPr/>
          </p:nvSpPr>
          <p:spPr>
            <a:xfrm>
              <a:off x="3006851" y="2924556"/>
              <a:ext cx="683260" cy="307975"/>
            </a:xfrm>
            <a:custGeom>
              <a:avLst/>
              <a:gdLst/>
              <a:ahLst/>
              <a:cxnLst/>
              <a:rect l="l" t="t" r="r" b="b"/>
              <a:pathLst>
                <a:path w="683260" h="307975">
                  <a:moveTo>
                    <a:pt x="0" y="307848"/>
                  </a:moveTo>
                  <a:lnTo>
                    <a:pt x="682751" y="307848"/>
                  </a:lnTo>
                  <a:lnTo>
                    <a:pt x="682751" y="0"/>
                  </a:lnTo>
                  <a:lnTo>
                    <a:pt x="0" y="0"/>
                  </a:lnTo>
                  <a:lnTo>
                    <a:pt x="0" y="307848"/>
                  </a:lnTo>
                  <a:close/>
                </a:path>
              </a:pathLst>
            </a:custGeom>
            <a:ln w="15240">
              <a:solidFill>
                <a:srgbClr val="FFC000"/>
              </a:solidFill>
            </a:ln>
          </p:spPr>
          <p:txBody>
            <a:bodyPr wrap="square" lIns="0" tIns="0" rIns="0" bIns="0" rtlCol="0"/>
            <a:lstStyle/>
            <a:p>
              <a:endParaRPr/>
            </a:p>
          </p:txBody>
        </p:sp>
      </p:grpSp>
      <p:sp>
        <p:nvSpPr>
          <p:cNvPr id="46" name="object 46"/>
          <p:cNvSpPr txBox="1"/>
          <p:nvPr/>
        </p:nvSpPr>
        <p:spPr>
          <a:xfrm>
            <a:off x="3840797" y="2581838"/>
            <a:ext cx="515620" cy="227626"/>
          </a:xfrm>
          <a:prstGeom prst="rect">
            <a:avLst/>
          </a:prstGeom>
        </p:spPr>
        <p:txBody>
          <a:bodyPr vert="horz" wrap="square" lIns="0" tIns="12065" rIns="0" bIns="0" rtlCol="0">
            <a:spAutoFit/>
          </a:bodyPr>
          <a:lstStyle/>
          <a:p>
            <a:pPr marL="12700">
              <a:spcBef>
                <a:spcPts val="95"/>
              </a:spcBef>
            </a:pPr>
            <a:r>
              <a:rPr sz="1400" spc="-20" dirty="0">
                <a:solidFill>
                  <a:srgbClr val="FFFFFF"/>
                </a:solidFill>
                <a:latin typeface="Arial"/>
                <a:cs typeface="Arial"/>
              </a:rPr>
              <a:t>MVTX</a:t>
            </a:r>
            <a:endParaRPr sz="1400">
              <a:latin typeface="Arial"/>
              <a:cs typeface="Arial"/>
            </a:endParaRPr>
          </a:p>
        </p:txBody>
      </p:sp>
      <p:grpSp>
        <p:nvGrpSpPr>
          <p:cNvPr id="47" name="object 47"/>
          <p:cNvGrpSpPr/>
          <p:nvPr/>
        </p:nvGrpSpPr>
        <p:grpSpPr>
          <a:xfrm>
            <a:off x="7932612" y="3642479"/>
            <a:ext cx="668655" cy="433705"/>
            <a:chOff x="7178040" y="4014228"/>
            <a:chExt cx="668655" cy="433705"/>
          </a:xfrm>
        </p:grpSpPr>
        <p:pic>
          <p:nvPicPr>
            <p:cNvPr id="48" name="object 48"/>
            <p:cNvPicPr/>
            <p:nvPr/>
          </p:nvPicPr>
          <p:blipFill>
            <a:blip r:embed="rId12" cstate="email">
              <a:extLst>
                <a:ext uri="{28A0092B-C50C-407E-A947-70E740481C1C}">
                  <a14:useLocalDpi xmlns:a14="http://schemas.microsoft.com/office/drawing/2010/main"/>
                </a:ext>
              </a:extLst>
            </a:blip>
            <a:stretch>
              <a:fillRect/>
            </a:stretch>
          </p:blipFill>
          <p:spPr>
            <a:xfrm>
              <a:off x="7190232" y="4017263"/>
              <a:ext cx="656081" cy="381762"/>
            </a:xfrm>
            <a:prstGeom prst="rect">
              <a:avLst/>
            </a:prstGeom>
          </p:spPr>
        </p:pic>
        <p:pic>
          <p:nvPicPr>
            <p:cNvPr id="49" name="object 49"/>
            <p:cNvPicPr/>
            <p:nvPr/>
          </p:nvPicPr>
          <p:blipFill>
            <a:blip r:embed="rId13" cstate="email">
              <a:extLst>
                <a:ext uri="{28A0092B-C50C-407E-A947-70E740481C1C}">
                  <a14:useLocalDpi xmlns:a14="http://schemas.microsoft.com/office/drawing/2010/main"/>
                </a:ext>
              </a:extLst>
            </a:blip>
            <a:stretch>
              <a:fillRect/>
            </a:stretch>
          </p:blipFill>
          <p:spPr>
            <a:xfrm>
              <a:off x="7178040" y="4014228"/>
              <a:ext cx="665226" cy="433565"/>
            </a:xfrm>
            <a:prstGeom prst="rect">
              <a:avLst/>
            </a:prstGeom>
          </p:spPr>
        </p:pic>
        <p:sp>
          <p:nvSpPr>
            <p:cNvPr id="50" name="object 50"/>
            <p:cNvSpPr/>
            <p:nvPr/>
          </p:nvSpPr>
          <p:spPr>
            <a:xfrm>
              <a:off x="7210044" y="4037075"/>
              <a:ext cx="582295" cy="307975"/>
            </a:xfrm>
            <a:custGeom>
              <a:avLst/>
              <a:gdLst/>
              <a:ahLst/>
              <a:cxnLst/>
              <a:rect l="l" t="t" r="r" b="b"/>
              <a:pathLst>
                <a:path w="582295" h="307975">
                  <a:moveTo>
                    <a:pt x="582168" y="0"/>
                  </a:moveTo>
                  <a:lnTo>
                    <a:pt x="0" y="0"/>
                  </a:lnTo>
                  <a:lnTo>
                    <a:pt x="0" y="307848"/>
                  </a:lnTo>
                  <a:lnTo>
                    <a:pt x="582168" y="307848"/>
                  </a:lnTo>
                  <a:lnTo>
                    <a:pt x="582168" y="0"/>
                  </a:lnTo>
                  <a:close/>
                </a:path>
              </a:pathLst>
            </a:custGeom>
            <a:solidFill>
              <a:srgbClr val="D0CA41"/>
            </a:solidFill>
          </p:spPr>
          <p:txBody>
            <a:bodyPr wrap="square" lIns="0" tIns="0" rIns="0" bIns="0" rtlCol="0"/>
            <a:lstStyle/>
            <a:p>
              <a:endParaRPr/>
            </a:p>
          </p:txBody>
        </p:sp>
        <p:sp>
          <p:nvSpPr>
            <p:cNvPr id="51" name="object 51"/>
            <p:cNvSpPr/>
            <p:nvPr/>
          </p:nvSpPr>
          <p:spPr>
            <a:xfrm>
              <a:off x="7210044" y="4037075"/>
              <a:ext cx="582295" cy="307975"/>
            </a:xfrm>
            <a:custGeom>
              <a:avLst/>
              <a:gdLst/>
              <a:ahLst/>
              <a:cxnLst/>
              <a:rect l="l" t="t" r="r" b="b"/>
              <a:pathLst>
                <a:path w="582295" h="307975">
                  <a:moveTo>
                    <a:pt x="0" y="307848"/>
                  </a:moveTo>
                  <a:lnTo>
                    <a:pt x="582168" y="307848"/>
                  </a:lnTo>
                  <a:lnTo>
                    <a:pt x="582168" y="0"/>
                  </a:lnTo>
                  <a:lnTo>
                    <a:pt x="0" y="0"/>
                  </a:lnTo>
                  <a:lnTo>
                    <a:pt x="0" y="307848"/>
                  </a:lnTo>
                  <a:close/>
                </a:path>
              </a:pathLst>
            </a:custGeom>
            <a:ln w="15240">
              <a:solidFill>
                <a:srgbClr val="FFC000"/>
              </a:solidFill>
            </a:ln>
          </p:spPr>
          <p:txBody>
            <a:bodyPr wrap="square" lIns="0" tIns="0" rIns="0" bIns="0" rtlCol="0"/>
            <a:lstStyle/>
            <a:p>
              <a:endParaRPr/>
            </a:p>
          </p:txBody>
        </p:sp>
      </p:grpSp>
      <p:sp>
        <p:nvSpPr>
          <p:cNvPr id="52" name="object 52"/>
          <p:cNvSpPr txBox="1"/>
          <p:nvPr/>
        </p:nvSpPr>
        <p:spPr>
          <a:xfrm>
            <a:off x="8042466" y="3695552"/>
            <a:ext cx="417195" cy="226985"/>
          </a:xfrm>
          <a:prstGeom prst="rect">
            <a:avLst/>
          </a:prstGeom>
        </p:spPr>
        <p:txBody>
          <a:bodyPr vert="horz" wrap="square" lIns="0" tIns="11430" rIns="0" bIns="0" rtlCol="0">
            <a:spAutoFit/>
          </a:bodyPr>
          <a:lstStyle/>
          <a:p>
            <a:pPr marL="12700">
              <a:spcBef>
                <a:spcPts val="90"/>
              </a:spcBef>
            </a:pPr>
            <a:r>
              <a:rPr sz="1400" spc="-20" dirty="0">
                <a:solidFill>
                  <a:srgbClr val="FFFFFF"/>
                </a:solidFill>
                <a:latin typeface="Arial"/>
                <a:cs typeface="Arial"/>
              </a:rPr>
              <a:t>INTT</a:t>
            </a:r>
            <a:endParaRPr sz="1400">
              <a:latin typeface="Arial"/>
              <a:cs typeface="Arial"/>
            </a:endParaRPr>
          </a:p>
        </p:txBody>
      </p:sp>
      <p:grpSp>
        <p:nvGrpSpPr>
          <p:cNvPr id="53" name="object 53"/>
          <p:cNvGrpSpPr/>
          <p:nvPr/>
        </p:nvGrpSpPr>
        <p:grpSpPr>
          <a:xfrm>
            <a:off x="6585394" y="832223"/>
            <a:ext cx="628650" cy="433705"/>
            <a:chOff x="5830823" y="1203972"/>
            <a:chExt cx="628650" cy="433705"/>
          </a:xfrm>
        </p:grpSpPr>
        <p:pic>
          <p:nvPicPr>
            <p:cNvPr id="54" name="object 54"/>
            <p:cNvPicPr/>
            <p:nvPr/>
          </p:nvPicPr>
          <p:blipFill>
            <a:blip r:embed="rId14" cstate="email">
              <a:extLst>
                <a:ext uri="{28A0092B-C50C-407E-A947-70E740481C1C}">
                  <a14:useLocalDpi xmlns:a14="http://schemas.microsoft.com/office/drawing/2010/main"/>
                </a:ext>
              </a:extLst>
            </a:blip>
            <a:stretch>
              <a:fillRect/>
            </a:stretch>
          </p:blipFill>
          <p:spPr>
            <a:xfrm>
              <a:off x="5839967" y="1207008"/>
              <a:ext cx="619506" cy="381762"/>
            </a:xfrm>
            <a:prstGeom prst="rect">
              <a:avLst/>
            </a:prstGeom>
          </p:spPr>
        </p:pic>
        <p:pic>
          <p:nvPicPr>
            <p:cNvPr id="55" name="object 55"/>
            <p:cNvPicPr/>
            <p:nvPr/>
          </p:nvPicPr>
          <p:blipFill>
            <a:blip r:embed="rId15" cstate="email">
              <a:extLst>
                <a:ext uri="{28A0092B-C50C-407E-A947-70E740481C1C}">
                  <a14:useLocalDpi xmlns:a14="http://schemas.microsoft.com/office/drawing/2010/main"/>
                </a:ext>
              </a:extLst>
            </a:blip>
            <a:stretch>
              <a:fillRect/>
            </a:stretch>
          </p:blipFill>
          <p:spPr>
            <a:xfrm>
              <a:off x="5830823" y="1203972"/>
              <a:ext cx="628650" cy="433565"/>
            </a:xfrm>
            <a:prstGeom prst="rect">
              <a:avLst/>
            </a:prstGeom>
          </p:spPr>
        </p:pic>
        <p:sp>
          <p:nvSpPr>
            <p:cNvPr id="56" name="object 56"/>
            <p:cNvSpPr/>
            <p:nvPr/>
          </p:nvSpPr>
          <p:spPr>
            <a:xfrm>
              <a:off x="5859779" y="1226820"/>
              <a:ext cx="546100" cy="307975"/>
            </a:xfrm>
            <a:custGeom>
              <a:avLst/>
              <a:gdLst/>
              <a:ahLst/>
              <a:cxnLst/>
              <a:rect l="l" t="t" r="r" b="b"/>
              <a:pathLst>
                <a:path w="546100" h="307975">
                  <a:moveTo>
                    <a:pt x="545591" y="0"/>
                  </a:moveTo>
                  <a:lnTo>
                    <a:pt x="0" y="0"/>
                  </a:lnTo>
                  <a:lnTo>
                    <a:pt x="0" y="307848"/>
                  </a:lnTo>
                  <a:lnTo>
                    <a:pt x="545591" y="307848"/>
                  </a:lnTo>
                  <a:lnTo>
                    <a:pt x="545591" y="0"/>
                  </a:lnTo>
                  <a:close/>
                </a:path>
              </a:pathLst>
            </a:custGeom>
            <a:solidFill>
              <a:srgbClr val="A14382"/>
            </a:solidFill>
          </p:spPr>
          <p:txBody>
            <a:bodyPr wrap="square" lIns="0" tIns="0" rIns="0" bIns="0" rtlCol="0"/>
            <a:lstStyle/>
            <a:p>
              <a:endParaRPr/>
            </a:p>
          </p:txBody>
        </p:sp>
        <p:sp>
          <p:nvSpPr>
            <p:cNvPr id="57" name="object 57"/>
            <p:cNvSpPr/>
            <p:nvPr/>
          </p:nvSpPr>
          <p:spPr>
            <a:xfrm>
              <a:off x="5859779" y="1226820"/>
              <a:ext cx="546100" cy="307975"/>
            </a:xfrm>
            <a:custGeom>
              <a:avLst/>
              <a:gdLst/>
              <a:ahLst/>
              <a:cxnLst/>
              <a:rect l="l" t="t" r="r" b="b"/>
              <a:pathLst>
                <a:path w="546100" h="307975">
                  <a:moveTo>
                    <a:pt x="0" y="307848"/>
                  </a:moveTo>
                  <a:lnTo>
                    <a:pt x="545591" y="307848"/>
                  </a:lnTo>
                  <a:lnTo>
                    <a:pt x="545591" y="0"/>
                  </a:lnTo>
                  <a:lnTo>
                    <a:pt x="0" y="0"/>
                  </a:lnTo>
                  <a:lnTo>
                    <a:pt x="0" y="307848"/>
                  </a:lnTo>
                  <a:close/>
                </a:path>
              </a:pathLst>
            </a:custGeom>
            <a:ln w="15239">
              <a:solidFill>
                <a:srgbClr val="FFC000"/>
              </a:solidFill>
            </a:ln>
          </p:spPr>
          <p:txBody>
            <a:bodyPr wrap="square" lIns="0" tIns="0" rIns="0" bIns="0" rtlCol="0"/>
            <a:lstStyle/>
            <a:p>
              <a:endParaRPr/>
            </a:p>
          </p:txBody>
        </p:sp>
      </p:grpSp>
      <p:sp>
        <p:nvSpPr>
          <p:cNvPr id="58" name="object 58"/>
          <p:cNvSpPr txBox="1"/>
          <p:nvPr/>
        </p:nvSpPr>
        <p:spPr>
          <a:xfrm>
            <a:off x="6694362" y="884407"/>
            <a:ext cx="381635" cy="226985"/>
          </a:xfrm>
          <a:prstGeom prst="rect">
            <a:avLst/>
          </a:prstGeom>
        </p:spPr>
        <p:txBody>
          <a:bodyPr vert="horz" wrap="square" lIns="0" tIns="11430" rIns="0" bIns="0" rtlCol="0">
            <a:spAutoFit/>
          </a:bodyPr>
          <a:lstStyle/>
          <a:p>
            <a:pPr marL="12700">
              <a:spcBef>
                <a:spcPts val="90"/>
              </a:spcBef>
            </a:pPr>
            <a:r>
              <a:rPr sz="1400" spc="-25" dirty="0">
                <a:solidFill>
                  <a:srgbClr val="FFFFFF"/>
                </a:solidFill>
                <a:latin typeface="Arial"/>
                <a:cs typeface="Arial"/>
              </a:rPr>
              <a:t>TPC</a:t>
            </a:r>
            <a:endParaRPr sz="1400">
              <a:latin typeface="Arial"/>
              <a:cs typeface="Arial"/>
            </a:endParaRPr>
          </a:p>
        </p:txBody>
      </p:sp>
      <p:grpSp>
        <p:nvGrpSpPr>
          <p:cNvPr id="59" name="object 59"/>
          <p:cNvGrpSpPr/>
          <p:nvPr/>
        </p:nvGrpSpPr>
        <p:grpSpPr>
          <a:xfrm>
            <a:off x="8679372" y="1914238"/>
            <a:ext cx="805815" cy="431165"/>
            <a:chOff x="7924800" y="2285987"/>
            <a:chExt cx="805815" cy="431165"/>
          </a:xfrm>
        </p:grpSpPr>
        <p:pic>
          <p:nvPicPr>
            <p:cNvPr id="60" name="object 60"/>
            <p:cNvPicPr/>
            <p:nvPr/>
          </p:nvPicPr>
          <p:blipFill>
            <a:blip r:embed="rId16" cstate="email">
              <a:extLst>
                <a:ext uri="{28A0092B-C50C-407E-A947-70E740481C1C}">
                  <a14:useLocalDpi xmlns:a14="http://schemas.microsoft.com/office/drawing/2010/main"/>
                </a:ext>
              </a:extLst>
            </a:blip>
            <a:stretch>
              <a:fillRect/>
            </a:stretch>
          </p:blipFill>
          <p:spPr>
            <a:xfrm>
              <a:off x="7933944" y="2285999"/>
              <a:ext cx="796290" cy="381762"/>
            </a:xfrm>
            <a:prstGeom prst="rect">
              <a:avLst/>
            </a:prstGeom>
          </p:spPr>
        </p:pic>
        <p:pic>
          <p:nvPicPr>
            <p:cNvPr id="61" name="object 61"/>
            <p:cNvPicPr/>
            <p:nvPr/>
          </p:nvPicPr>
          <p:blipFill>
            <a:blip r:embed="rId17" cstate="email">
              <a:extLst>
                <a:ext uri="{28A0092B-C50C-407E-A947-70E740481C1C}">
                  <a14:useLocalDpi xmlns:a14="http://schemas.microsoft.com/office/drawing/2010/main"/>
                </a:ext>
              </a:extLst>
            </a:blip>
            <a:stretch>
              <a:fillRect/>
            </a:stretch>
          </p:blipFill>
          <p:spPr>
            <a:xfrm>
              <a:off x="7924800" y="2285987"/>
              <a:ext cx="799338" cy="430542"/>
            </a:xfrm>
            <a:prstGeom prst="rect">
              <a:avLst/>
            </a:prstGeom>
          </p:spPr>
        </p:pic>
        <p:sp>
          <p:nvSpPr>
            <p:cNvPr id="62" name="object 62"/>
            <p:cNvSpPr/>
            <p:nvPr/>
          </p:nvSpPr>
          <p:spPr>
            <a:xfrm>
              <a:off x="7953755" y="2305811"/>
              <a:ext cx="722630" cy="307975"/>
            </a:xfrm>
            <a:custGeom>
              <a:avLst/>
              <a:gdLst/>
              <a:ahLst/>
              <a:cxnLst/>
              <a:rect l="l" t="t" r="r" b="b"/>
              <a:pathLst>
                <a:path w="722629" h="307975">
                  <a:moveTo>
                    <a:pt x="722376" y="0"/>
                  </a:moveTo>
                  <a:lnTo>
                    <a:pt x="0" y="0"/>
                  </a:lnTo>
                  <a:lnTo>
                    <a:pt x="0" y="307848"/>
                  </a:lnTo>
                  <a:lnTo>
                    <a:pt x="722376" y="307848"/>
                  </a:lnTo>
                  <a:lnTo>
                    <a:pt x="722376" y="0"/>
                  </a:lnTo>
                  <a:close/>
                </a:path>
              </a:pathLst>
            </a:custGeom>
            <a:solidFill>
              <a:srgbClr val="5488B5"/>
            </a:solidFill>
          </p:spPr>
          <p:txBody>
            <a:bodyPr wrap="square" lIns="0" tIns="0" rIns="0" bIns="0" rtlCol="0"/>
            <a:lstStyle/>
            <a:p>
              <a:endParaRPr/>
            </a:p>
          </p:txBody>
        </p:sp>
        <p:sp>
          <p:nvSpPr>
            <p:cNvPr id="63" name="object 63"/>
            <p:cNvSpPr/>
            <p:nvPr/>
          </p:nvSpPr>
          <p:spPr>
            <a:xfrm>
              <a:off x="7953755" y="2305811"/>
              <a:ext cx="722630" cy="307975"/>
            </a:xfrm>
            <a:custGeom>
              <a:avLst/>
              <a:gdLst/>
              <a:ahLst/>
              <a:cxnLst/>
              <a:rect l="l" t="t" r="r" b="b"/>
              <a:pathLst>
                <a:path w="722629" h="307975">
                  <a:moveTo>
                    <a:pt x="0" y="307848"/>
                  </a:moveTo>
                  <a:lnTo>
                    <a:pt x="722376" y="307848"/>
                  </a:lnTo>
                  <a:lnTo>
                    <a:pt x="722376" y="0"/>
                  </a:lnTo>
                  <a:lnTo>
                    <a:pt x="0" y="0"/>
                  </a:lnTo>
                  <a:lnTo>
                    <a:pt x="0" y="307848"/>
                  </a:lnTo>
                  <a:close/>
                </a:path>
              </a:pathLst>
            </a:custGeom>
            <a:ln w="15240">
              <a:solidFill>
                <a:srgbClr val="FFC000"/>
              </a:solidFill>
            </a:ln>
          </p:spPr>
          <p:txBody>
            <a:bodyPr wrap="square" lIns="0" tIns="0" rIns="0" bIns="0" rtlCol="0"/>
            <a:lstStyle/>
            <a:p>
              <a:endParaRPr/>
            </a:p>
          </p:txBody>
        </p:sp>
      </p:grpSp>
      <p:sp>
        <p:nvSpPr>
          <p:cNvPr id="64" name="object 64"/>
          <p:cNvSpPr txBox="1"/>
          <p:nvPr/>
        </p:nvSpPr>
        <p:spPr>
          <a:xfrm>
            <a:off x="8787321" y="1963983"/>
            <a:ext cx="552450" cy="227626"/>
          </a:xfrm>
          <a:prstGeom prst="rect">
            <a:avLst/>
          </a:prstGeom>
        </p:spPr>
        <p:txBody>
          <a:bodyPr vert="horz" wrap="square" lIns="0" tIns="12065" rIns="0" bIns="0" rtlCol="0">
            <a:spAutoFit/>
          </a:bodyPr>
          <a:lstStyle/>
          <a:p>
            <a:pPr marL="12700">
              <a:spcBef>
                <a:spcPts val="95"/>
              </a:spcBef>
            </a:pPr>
            <a:r>
              <a:rPr sz="1400" spc="-10" dirty="0">
                <a:solidFill>
                  <a:srgbClr val="FFFFFF"/>
                </a:solidFill>
                <a:latin typeface="Arial"/>
                <a:cs typeface="Arial"/>
              </a:rPr>
              <a:t>EMCal</a:t>
            </a:r>
            <a:endParaRPr sz="1400">
              <a:latin typeface="Arial"/>
              <a:cs typeface="Arial"/>
            </a:endParaRPr>
          </a:p>
        </p:txBody>
      </p:sp>
      <p:grpSp>
        <p:nvGrpSpPr>
          <p:cNvPr id="65" name="object 65"/>
          <p:cNvGrpSpPr/>
          <p:nvPr/>
        </p:nvGrpSpPr>
        <p:grpSpPr>
          <a:xfrm>
            <a:off x="8170355" y="887087"/>
            <a:ext cx="708025" cy="433705"/>
            <a:chOff x="7415783" y="1258836"/>
            <a:chExt cx="708025" cy="433705"/>
          </a:xfrm>
        </p:grpSpPr>
        <p:pic>
          <p:nvPicPr>
            <p:cNvPr id="66" name="object 66"/>
            <p:cNvPicPr/>
            <p:nvPr/>
          </p:nvPicPr>
          <p:blipFill>
            <a:blip r:embed="rId18" cstate="email">
              <a:extLst>
                <a:ext uri="{28A0092B-C50C-407E-A947-70E740481C1C}">
                  <a14:useLocalDpi xmlns:a14="http://schemas.microsoft.com/office/drawing/2010/main"/>
                </a:ext>
              </a:extLst>
            </a:blip>
            <a:stretch>
              <a:fillRect/>
            </a:stretch>
          </p:blipFill>
          <p:spPr>
            <a:xfrm>
              <a:off x="7424927" y="1261872"/>
              <a:ext cx="698753" cy="381762"/>
            </a:xfrm>
            <a:prstGeom prst="rect">
              <a:avLst/>
            </a:prstGeom>
          </p:spPr>
        </p:pic>
        <p:pic>
          <p:nvPicPr>
            <p:cNvPr id="67" name="object 67"/>
            <p:cNvPicPr/>
            <p:nvPr/>
          </p:nvPicPr>
          <p:blipFill>
            <a:blip r:embed="rId19" cstate="email">
              <a:extLst>
                <a:ext uri="{28A0092B-C50C-407E-A947-70E740481C1C}">
                  <a14:useLocalDpi xmlns:a14="http://schemas.microsoft.com/office/drawing/2010/main"/>
                </a:ext>
              </a:extLst>
            </a:blip>
            <a:stretch>
              <a:fillRect/>
            </a:stretch>
          </p:blipFill>
          <p:spPr>
            <a:xfrm>
              <a:off x="7415783" y="1258836"/>
              <a:ext cx="704850" cy="433565"/>
            </a:xfrm>
            <a:prstGeom prst="rect">
              <a:avLst/>
            </a:prstGeom>
          </p:spPr>
        </p:pic>
        <p:sp>
          <p:nvSpPr>
            <p:cNvPr id="68" name="object 68"/>
            <p:cNvSpPr/>
            <p:nvPr/>
          </p:nvSpPr>
          <p:spPr>
            <a:xfrm>
              <a:off x="7444739" y="1281684"/>
              <a:ext cx="624840" cy="307975"/>
            </a:xfrm>
            <a:custGeom>
              <a:avLst/>
              <a:gdLst/>
              <a:ahLst/>
              <a:cxnLst/>
              <a:rect l="l" t="t" r="r" b="b"/>
              <a:pathLst>
                <a:path w="624840" h="307975">
                  <a:moveTo>
                    <a:pt x="624840" y="0"/>
                  </a:moveTo>
                  <a:lnTo>
                    <a:pt x="0" y="0"/>
                  </a:lnTo>
                  <a:lnTo>
                    <a:pt x="0" y="307848"/>
                  </a:lnTo>
                  <a:lnTo>
                    <a:pt x="624840" y="307848"/>
                  </a:lnTo>
                  <a:lnTo>
                    <a:pt x="624840" y="0"/>
                  </a:lnTo>
                  <a:close/>
                </a:path>
              </a:pathLst>
            </a:custGeom>
            <a:solidFill>
              <a:srgbClr val="5297A1"/>
            </a:solidFill>
          </p:spPr>
          <p:txBody>
            <a:bodyPr wrap="square" lIns="0" tIns="0" rIns="0" bIns="0" rtlCol="0"/>
            <a:lstStyle/>
            <a:p>
              <a:endParaRPr/>
            </a:p>
          </p:txBody>
        </p:sp>
        <p:sp>
          <p:nvSpPr>
            <p:cNvPr id="69" name="object 69"/>
            <p:cNvSpPr/>
            <p:nvPr/>
          </p:nvSpPr>
          <p:spPr>
            <a:xfrm>
              <a:off x="7444739" y="1281684"/>
              <a:ext cx="624840" cy="307975"/>
            </a:xfrm>
            <a:custGeom>
              <a:avLst/>
              <a:gdLst/>
              <a:ahLst/>
              <a:cxnLst/>
              <a:rect l="l" t="t" r="r" b="b"/>
              <a:pathLst>
                <a:path w="624840" h="307975">
                  <a:moveTo>
                    <a:pt x="0" y="307848"/>
                  </a:moveTo>
                  <a:lnTo>
                    <a:pt x="624840" y="307848"/>
                  </a:lnTo>
                  <a:lnTo>
                    <a:pt x="624840" y="0"/>
                  </a:lnTo>
                  <a:lnTo>
                    <a:pt x="0" y="0"/>
                  </a:lnTo>
                  <a:lnTo>
                    <a:pt x="0" y="307848"/>
                  </a:lnTo>
                  <a:close/>
                </a:path>
              </a:pathLst>
            </a:custGeom>
            <a:ln w="15239">
              <a:solidFill>
                <a:srgbClr val="FFC000"/>
              </a:solidFill>
            </a:ln>
          </p:spPr>
          <p:txBody>
            <a:bodyPr wrap="square" lIns="0" tIns="0" rIns="0" bIns="0" rtlCol="0"/>
            <a:lstStyle/>
            <a:p>
              <a:endParaRPr/>
            </a:p>
          </p:txBody>
        </p:sp>
      </p:grpSp>
      <p:sp>
        <p:nvSpPr>
          <p:cNvPr id="70" name="object 70"/>
          <p:cNvSpPr txBox="1"/>
          <p:nvPr/>
        </p:nvSpPr>
        <p:spPr>
          <a:xfrm>
            <a:off x="8278940" y="938382"/>
            <a:ext cx="459105" cy="226985"/>
          </a:xfrm>
          <a:prstGeom prst="rect">
            <a:avLst/>
          </a:prstGeom>
        </p:spPr>
        <p:txBody>
          <a:bodyPr vert="horz" wrap="square" lIns="0" tIns="11430" rIns="0" bIns="0" rtlCol="0">
            <a:spAutoFit/>
          </a:bodyPr>
          <a:lstStyle/>
          <a:p>
            <a:pPr marL="12700">
              <a:spcBef>
                <a:spcPts val="90"/>
              </a:spcBef>
            </a:pPr>
            <a:r>
              <a:rPr sz="1400" spc="-10" dirty="0">
                <a:solidFill>
                  <a:srgbClr val="FFFFFF"/>
                </a:solidFill>
                <a:latin typeface="Arial"/>
                <a:cs typeface="Arial"/>
              </a:rPr>
              <a:t>iHCal</a:t>
            </a:r>
            <a:endParaRPr sz="1400">
              <a:latin typeface="Arial"/>
              <a:cs typeface="Arial"/>
            </a:endParaRPr>
          </a:p>
        </p:txBody>
      </p:sp>
      <p:grpSp>
        <p:nvGrpSpPr>
          <p:cNvPr id="71" name="object 71"/>
          <p:cNvGrpSpPr/>
          <p:nvPr/>
        </p:nvGrpSpPr>
        <p:grpSpPr>
          <a:xfrm>
            <a:off x="6283642" y="3864958"/>
            <a:ext cx="765810" cy="431165"/>
            <a:chOff x="5529071" y="4236707"/>
            <a:chExt cx="765810" cy="431165"/>
          </a:xfrm>
        </p:grpSpPr>
        <p:pic>
          <p:nvPicPr>
            <p:cNvPr id="72" name="object 72"/>
            <p:cNvPicPr/>
            <p:nvPr/>
          </p:nvPicPr>
          <p:blipFill>
            <a:blip r:embed="rId10" cstate="email">
              <a:extLst>
                <a:ext uri="{28A0092B-C50C-407E-A947-70E740481C1C}">
                  <a14:useLocalDpi xmlns:a14="http://schemas.microsoft.com/office/drawing/2010/main"/>
                </a:ext>
              </a:extLst>
            </a:blip>
            <a:stretch>
              <a:fillRect/>
            </a:stretch>
          </p:blipFill>
          <p:spPr>
            <a:xfrm>
              <a:off x="5538215" y="4236719"/>
              <a:ext cx="756665" cy="381762"/>
            </a:xfrm>
            <a:prstGeom prst="rect">
              <a:avLst/>
            </a:prstGeom>
          </p:spPr>
        </p:pic>
        <p:pic>
          <p:nvPicPr>
            <p:cNvPr id="73" name="object 73"/>
            <p:cNvPicPr/>
            <p:nvPr/>
          </p:nvPicPr>
          <p:blipFill>
            <a:blip r:embed="rId20" cstate="email">
              <a:extLst>
                <a:ext uri="{28A0092B-C50C-407E-A947-70E740481C1C}">
                  <a14:useLocalDpi xmlns:a14="http://schemas.microsoft.com/office/drawing/2010/main"/>
                </a:ext>
              </a:extLst>
            </a:blip>
            <a:stretch>
              <a:fillRect/>
            </a:stretch>
          </p:blipFill>
          <p:spPr>
            <a:xfrm>
              <a:off x="5529071" y="4236707"/>
              <a:ext cx="762762" cy="430542"/>
            </a:xfrm>
            <a:prstGeom prst="rect">
              <a:avLst/>
            </a:prstGeom>
          </p:spPr>
        </p:pic>
        <p:sp>
          <p:nvSpPr>
            <p:cNvPr id="74" name="object 74"/>
            <p:cNvSpPr/>
            <p:nvPr/>
          </p:nvSpPr>
          <p:spPr>
            <a:xfrm>
              <a:off x="5558027" y="4256531"/>
              <a:ext cx="683260" cy="307975"/>
            </a:xfrm>
            <a:custGeom>
              <a:avLst/>
              <a:gdLst/>
              <a:ahLst/>
              <a:cxnLst/>
              <a:rect l="l" t="t" r="r" b="b"/>
              <a:pathLst>
                <a:path w="683260" h="307975">
                  <a:moveTo>
                    <a:pt x="682751" y="0"/>
                  </a:moveTo>
                  <a:lnTo>
                    <a:pt x="0" y="0"/>
                  </a:lnTo>
                  <a:lnTo>
                    <a:pt x="0" y="307848"/>
                  </a:lnTo>
                  <a:lnTo>
                    <a:pt x="682751" y="307848"/>
                  </a:lnTo>
                  <a:lnTo>
                    <a:pt x="682751" y="0"/>
                  </a:lnTo>
                  <a:close/>
                </a:path>
              </a:pathLst>
            </a:custGeom>
            <a:solidFill>
              <a:srgbClr val="8E939A"/>
            </a:solidFill>
          </p:spPr>
          <p:txBody>
            <a:bodyPr wrap="square" lIns="0" tIns="0" rIns="0" bIns="0" rtlCol="0"/>
            <a:lstStyle/>
            <a:p>
              <a:endParaRPr/>
            </a:p>
          </p:txBody>
        </p:sp>
        <p:sp>
          <p:nvSpPr>
            <p:cNvPr id="75" name="object 75"/>
            <p:cNvSpPr/>
            <p:nvPr/>
          </p:nvSpPr>
          <p:spPr>
            <a:xfrm>
              <a:off x="5558027" y="4256531"/>
              <a:ext cx="683260" cy="307975"/>
            </a:xfrm>
            <a:custGeom>
              <a:avLst/>
              <a:gdLst/>
              <a:ahLst/>
              <a:cxnLst/>
              <a:rect l="l" t="t" r="r" b="b"/>
              <a:pathLst>
                <a:path w="683260" h="307975">
                  <a:moveTo>
                    <a:pt x="0" y="307848"/>
                  </a:moveTo>
                  <a:lnTo>
                    <a:pt x="682751" y="307848"/>
                  </a:lnTo>
                  <a:lnTo>
                    <a:pt x="682751" y="0"/>
                  </a:lnTo>
                  <a:lnTo>
                    <a:pt x="0" y="0"/>
                  </a:lnTo>
                  <a:lnTo>
                    <a:pt x="0" y="307848"/>
                  </a:lnTo>
                  <a:close/>
                </a:path>
              </a:pathLst>
            </a:custGeom>
            <a:ln w="15240">
              <a:solidFill>
                <a:srgbClr val="FFC000"/>
              </a:solidFill>
            </a:ln>
          </p:spPr>
          <p:txBody>
            <a:bodyPr wrap="square" lIns="0" tIns="0" rIns="0" bIns="0" rtlCol="0"/>
            <a:lstStyle/>
            <a:p>
              <a:endParaRPr/>
            </a:p>
          </p:txBody>
        </p:sp>
      </p:grpSp>
      <p:sp>
        <p:nvSpPr>
          <p:cNvPr id="76" name="object 76"/>
          <p:cNvSpPr txBox="1"/>
          <p:nvPr/>
        </p:nvSpPr>
        <p:spPr>
          <a:xfrm>
            <a:off x="6391086" y="3915973"/>
            <a:ext cx="516255" cy="227626"/>
          </a:xfrm>
          <a:prstGeom prst="rect">
            <a:avLst/>
          </a:prstGeom>
        </p:spPr>
        <p:txBody>
          <a:bodyPr vert="horz" wrap="square" lIns="0" tIns="12065" rIns="0" bIns="0" rtlCol="0">
            <a:spAutoFit/>
          </a:bodyPr>
          <a:lstStyle/>
          <a:p>
            <a:pPr marL="12700">
              <a:spcBef>
                <a:spcPts val="95"/>
              </a:spcBef>
            </a:pPr>
            <a:r>
              <a:rPr sz="1400" spc="-10" dirty="0">
                <a:solidFill>
                  <a:srgbClr val="FFFFFF"/>
                </a:solidFill>
                <a:latin typeface="Arial"/>
                <a:cs typeface="Arial"/>
              </a:rPr>
              <a:t>oHCal</a:t>
            </a:r>
            <a:endParaRPr sz="1400">
              <a:latin typeface="Arial"/>
              <a:cs typeface="Arial"/>
            </a:endParaRPr>
          </a:p>
        </p:txBody>
      </p:sp>
      <p:grpSp>
        <p:nvGrpSpPr>
          <p:cNvPr id="77" name="object 77"/>
          <p:cNvGrpSpPr/>
          <p:nvPr/>
        </p:nvGrpSpPr>
        <p:grpSpPr>
          <a:xfrm>
            <a:off x="5070539" y="810862"/>
            <a:ext cx="729615" cy="431165"/>
            <a:chOff x="4315967" y="1182611"/>
            <a:chExt cx="729615" cy="431165"/>
          </a:xfrm>
        </p:grpSpPr>
        <p:pic>
          <p:nvPicPr>
            <p:cNvPr id="78" name="object 78"/>
            <p:cNvPicPr/>
            <p:nvPr/>
          </p:nvPicPr>
          <p:blipFill>
            <a:blip r:embed="rId21" cstate="email">
              <a:extLst>
                <a:ext uri="{28A0092B-C50C-407E-A947-70E740481C1C}">
                  <a14:useLocalDpi xmlns:a14="http://schemas.microsoft.com/office/drawing/2010/main"/>
                </a:ext>
              </a:extLst>
            </a:blip>
            <a:stretch>
              <a:fillRect/>
            </a:stretch>
          </p:blipFill>
          <p:spPr>
            <a:xfrm>
              <a:off x="4328159" y="1182624"/>
              <a:ext cx="717041" cy="381762"/>
            </a:xfrm>
            <a:prstGeom prst="rect">
              <a:avLst/>
            </a:prstGeom>
          </p:spPr>
        </p:pic>
        <p:pic>
          <p:nvPicPr>
            <p:cNvPr id="79" name="object 79"/>
            <p:cNvPicPr/>
            <p:nvPr/>
          </p:nvPicPr>
          <p:blipFill>
            <a:blip r:embed="rId22" cstate="email">
              <a:extLst>
                <a:ext uri="{28A0092B-C50C-407E-A947-70E740481C1C}">
                  <a14:useLocalDpi xmlns:a14="http://schemas.microsoft.com/office/drawing/2010/main"/>
                </a:ext>
              </a:extLst>
            </a:blip>
            <a:stretch>
              <a:fillRect/>
            </a:stretch>
          </p:blipFill>
          <p:spPr>
            <a:xfrm>
              <a:off x="4315967" y="1182611"/>
              <a:ext cx="726186" cy="430542"/>
            </a:xfrm>
            <a:prstGeom prst="rect">
              <a:avLst/>
            </a:prstGeom>
          </p:spPr>
        </p:pic>
        <p:sp>
          <p:nvSpPr>
            <p:cNvPr id="80" name="object 80"/>
            <p:cNvSpPr/>
            <p:nvPr/>
          </p:nvSpPr>
          <p:spPr>
            <a:xfrm>
              <a:off x="4347971" y="1202436"/>
              <a:ext cx="643255" cy="307975"/>
            </a:xfrm>
            <a:custGeom>
              <a:avLst/>
              <a:gdLst/>
              <a:ahLst/>
              <a:cxnLst/>
              <a:rect l="l" t="t" r="r" b="b"/>
              <a:pathLst>
                <a:path w="643254" h="307975">
                  <a:moveTo>
                    <a:pt x="643127" y="0"/>
                  </a:moveTo>
                  <a:lnTo>
                    <a:pt x="0" y="0"/>
                  </a:lnTo>
                  <a:lnTo>
                    <a:pt x="0" y="307848"/>
                  </a:lnTo>
                  <a:lnTo>
                    <a:pt x="643127" y="307848"/>
                  </a:lnTo>
                  <a:lnTo>
                    <a:pt x="643127" y="0"/>
                  </a:lnTo>
                  <a:close/>
                </a:path>
              </a:pathLst>
            </a:custGeom>
            <a:solidFill>
              <a:srgbClr val="9B9C2C"/>
            </a:solidFill>
          </p:spPr>
          <p:txBody>
            <a:bodyPr wrap="square" lIns="0" tIns="0" rIns="0" bIns="0" rtlCol="0"/>
            <a:lstStyle/>
            <a:p>
              <a:endParaRPr/>
            </a:p>
          </p:txBody>
        </p:sp>
        <p:sp>
          <p:nvSpPr>
            <p:cNvPr id="81" name="object 81"/>
            <p:cNvSpPr/>
            <p:nvPr/>
          </p:nvSpPr>
          <p:spPr>
            <a:xfrm>
              <a:off x="4347971" y="1202436"/>
              <a:ext cx="643255" cy="307975"/>
            </a:xfrm>
            <a:custGeom>
              <a:avLst/>
              <a:gdLst/>
              <a:ahLst/>
              <a:cxnLst/>
              <a:rect l="l" t="t" r="r" b="b"/>
              <a:pathLst>
                <a:path w="643254" h="307975">
                  <a:moveTo>
                    <a:pt x="0" y="307848"/>
                  </a:moveTo>
                  <a:lnTo>
                    <a:pt x="643127" y="307848"/>
                  </a:lnTo>
                  <a:lnTo>
                    <a:pt x="643127" y="0"/>
                  </a:lnTo>
                  <a:lnTo>
                    <a:pt x="0" y="0"/>
                  </a:lnTo>
                  <a:lnTo>
                    <a:pt x="0" y="307848"/>
                  </a:lnTo>
                  <a:close/>
                </a:path>
              </a:pathLst>
            </a:custGeom>
            <a:ln w="15240">
              <a:solidFill>
                <a:srgbClr val="FFC000"/>
              </a:solidFill>
            </a:ln>
          </p:spPr>
          <p:txBody>
            <a:bodyPr wrap="square" lIns="0" tIns="0" rIns="0" bIns="0" rtlCol="0"/>
            <a:lstStyle/>
            <a:p>
              <a:endParaRPr/>
            </a:p>
          </p:txBody>
        </p:sp>
      </p:grpSp>
      <p:sp>
        <p:nvSpPr>
          <p:cNvPr id="82" name="object 82"/>
          <p:cNvSpPr txBox="1"/>
          <p:nvPr/>
        </p:nvSpPr>
        <p:spPr>
          <a:xfrm>
            <a:off x="5179505" y="860658"/>
            <a:ext cx="478790" cy="226985"/>
          </a:xfrm>
          <a:prstGeom prst="rect">
            <a:avLst/>
          </a:prstGeom>
        </p:spPr>
        <p:txBody>
          <a:bodyPr vert="horz" wrap="square" lIns="0" tIns="11430" rIns="0" bIns="0" rtlCol="0">
            <a:spAutoFit/>
          </a:bodyPr>
          <a:lstStyle/>
          <a:p>
            <a:pPr marL="12700">
              <a:spcBef>
                <a:spcPts val="90"/>
              </a:spcBef>
            </a:pPr>
            <a:r>
              <a:rPr sz="1400" spc="-20" dirty="0">
                <a:solidFill>
                  <a:srgbClr val="FFFFFF"/>
                </a:solidFill>
                <a:latin typeface="Arial"/>
                <a:cs typeface="Arial"/>
              </a:rPr>
              <a:t>sEPD</a:t>
            </a:r>
            <a:endParaRPr sz="1400">
              <a:latin typeface="Arial"/>
              <a:cs typeface="Arial"/>
            </a:endParaRPr>
          </a:p>
        </p:txBody>
      </p:sp>
      <p:grpSp>
        <p:nvGrpSpPr>
          <p:cNvPr id="83" name="object 83"/>
          <p:cNvGrpSpPr/>
          <p:nvPr/>
        </p:nvGrpSpPr>
        <p:grpSpPr>
          <a:xfrm>
            <a:off x="8804340" y="2472022"/>
            <a:ext cx="668655" cy="431165"/>
            <a:chOff x="8049768" y="2843771"/>
            <a:chExt cx="668655" cy="431165"/>
          </a:xfrm>
        </p:grpSpPr>
        <p:pic>
          <p:nvPicPr>
            <p:cNvPr id="84" name="object 84"/>
            <p:cNvPicPr/>
            <p:nvPr/>
          </p:nvPicPr>
          <p:blipFill>
            <a:blip r:embed="rId23" cstate="email">
              <a:extLst>
                <a:ext uri="{28A0092B-C50C-407E-A947-70E740481C1C}">
                  <a14:useLocalDpi xmlns:a14="http://schemas.microsoft.com/office/drawing/2010/main"/>
                </a:ext>
              </a:extLst>
            </a:blip>
            <a:stretch>
              <a:fillRect/>
            </a:stretch>
          </p:blipFill>
          <p:spPr>
            <a:xfrm>
              <a:off x="8058912" y="2846832"/>
              <a:ext cx="659129" cy="381762"/>
            </a:xfrm>
            <a:prstGeom prst="rect">
              <a:avLst/>
            </a:prstGeom>
          </p:spPr>
        </p:pic>
        <p:pic>
          <p:nvPicPr>
            <p:cNvPr id="85" name="object 85"/>
            <p:cNvPicPr/>
            <p:nvPr/>
          </p:nvPicPr>
          <p:blipFill>
            <a:blip r:embed="rId24" cstate="email">
              <a:extLst>
                <a:ext uri="{28A0092B-C50C-407E-A947-70E740481C1C}">
                  <a14:useLocalDpi xmlns:a14="http://schemas.microsoft.com/office/drawing/2010/main"/>
                </a:ext>
              </a:extLst>
            </a:blip>
            <a:stretch>
              <a:fillRect/>
            </a:stretch>
          </p:blipFill>
          <p:spPr>
            <a:xfrm>
              <a:off x="8049768" y="2843771"/>
              <a:ext cx="662177" cy="430542"/>
            </a:xfrm>
            <a:prstGeom prst="rect">
              <a:avLst/>
            </a:prstGeom>
          </p:spPr>
        </p:pic>
        <p:sp>
          <p:nvSpPr>
            <p:cNvPr id="86" name="object 86"/>
            <p:cNvSpPr/>
            <p:nvPr/>
          </p:nvSpPr>
          <p:spPr>
            <a:xfrm>
              <a:off x="8078724" y="2866644"/>
              <a:ext cx="585470" cy="307975"/>
            </a:xfrm>
            <a:custGeom>
              <a:avLst/>
              <a:gdLst/>
              <a:ahLst/>
              <a:cxnLst/>
              <a:rect l="l" t="t" r="r" b="b"/>
              <a:pathLst>
                <a:path w="585470" h="307975">
                  <a:moveTo>
                    <a:pt x="585216" y="0"/>
                  </a:moveTo>
                  <a:lnTo>
                    <a:pt x="0" y="0"/>
                  </a:lnTo>
                  <a:lnTo>
                    <a:pt x="0" y="307848"/>
                  </a:lnTo>
                  <a:lnTo>
                    <a:pt x="585216" y="307848"/>
                  </a:lnTo>
                  <a:lnTo>
                    <a:pt x="585216" y="0"/>
                  </a:lnTo>
                  <a:close/>
                </a:path>
              </a:pathLst>
            </a:custGeom>
            <a:solidFill>
              <a:srgbClr val="A0221E"/>
            </a:solidFill>
          </p:spPr>
          <p:txBody>
            <a:bodyPr wrap="square" lIns="0" tIns="0" rIns="0" bIns="0" rtlCol="0"/>
            <a:lstStyle/>
            <a:p>
              <a:endParaRPr/>
            </a:p>
          </p:txBody>
        </p:sp>
        <p:sp>
          <p:nvSpPr>
            <p:cNvPr id="87" name="object 87"/>
            <p:cNvSpPr/>
            <p:nvPr/>
          </p:nvSpPr>
          <p:spPr>
            <a:xfrm>
              <a:off x="8078724" y="2866644"/>
              <a:ext cx="585470" cy="307975"/>
            </a:xfrm>
            <a:custGeom>
              <a:avLst/>
              <a:gdLst/>
              <a:ahLst/>
              <a:cxnLst/>
              <a:rect l="l" t="t" r="r" b="b"/>
              <a:pathLst>
                <a:path w="585470" h="307975">
                  <a:moveTo>
                    <a:pt x="0" y="307848"/>
                  </a:moveTo>
                  <a:lnTo>
                    <a:pt x="585216" y="307848"/>
                  </a:lnTo>
                  <a:lnTo>
                    <a:pt x="585216" y="0"/>
                  </a:lnTo>
                  <a:lnTo>
                    <a:pt x="0" y="0"/>
                  </a:lnTo>
                  <a:lnTo>
                    <a:pt x="0" y="307848"/>
                  </a:lnTo>
                  <a:close/>
                </a:path>
              </a:pathLst>
            </a:custGeom>
            <a:ln w="15239">
              <a:solidFill>
                <a:srgbClr val="FFC000"/>
              </a:solidFill>
            </a:ln>
          </p:spPr>
          <p:txBody>
            <a:bodyPr wrap="square" lIns="0" tIns="0" rIns="0" bIns="0" rtlCol="0"/>
            <a:lstStyle/>
            <a:p>
              <a:endParaRPr/>
            </a:p>
          </p:txBody>
        </p:sp>
      </p:grpSp>
      <p:sp>
        <p:nvSpPr>
          <p:cNvPr id="88" name="object 88"/>
          <p:cNvSpPr txBox="1"/>
          <p:nvPr/>
        </p:nvSpPr>
        <p:spPr>
          <a:xfrm>
            <a:off x="8912669" y="2523596"/>
            <a:ext cx="415290" cy="226985"/>
          </a:xfrm>
          <a:prstGeom prst="rect">
            <a:avLst/>
          </a:prstGeom>
        </p:spPr>
        <p:txBody>
          <a:bodyPr vert="horz" wrap="square" lIns="0" tIns="11430" rIns="0" bIns="0" rtlCol="0">
            <a:spAutoFit/>
          </a:bodyPr>
          <a:lstStyle/>
          <a:p>
            <a:pPr marL="12700">
              <a:spcBef>
                <a:spcPts val="90"/>
              </a:spcBef>
            </a:pPr>
            <a:r>
              <a:rPr sz="1400" spc="-25" dirty="0">
                <a:solidFill>
                  <a:srgbClr val="FFFFFF"/>
                </a:solidFill>
                <a:latin typeface="Arial"/>
                <a:cs typeface="Arial"/>
              </a:rPr>
              <a:t>MBD</a:t>
            </a:r>
            <a:endParaRPr sz="1400">
              <a:latin typeface="Arial"/>
              <a:cs typeface="Arial"/>
            </a:endParaRPr>
          </a:p>
        </p:txBody>
      </p:sp>
      <p:pic>
        <p:nvPicPr>
          <p:cNvPr id="90" name="object 90"/>
          <p:cNvPicPr/>
          <p:nvPr/>
        </p:nvPicPr>
        <p:blipFill>
          <a:blip r:embed="rId25" cstate="email">
            <a:extLst>
              <a:ext uri="{28A0092B-C50C-407E-A947-70E740481C1C}">
                <a14:useLocalDpi xmlns:a14="http://schemas.microsoft.com/office/drawing/2010/main"/>
              </a:ext>
            </a:extLst>
          </a:blip>
          <a:stretch>
            <a:fillRect/>
          </a:stretch>
        </p:blipFill>
        <p:spPr>
          <a:xfrm>
            <a:off x="6167819" y="2353162"/>
            <a:ext cx="1917953" cy="1588770"/>
          </a:xfrm>
          <a:prstGeom prst="rect">
            <a:avLst/>
          </a:prstGeom>
        </p:spPr>
      </p:pic>
      <p:sp>
        <p:nvSpPr>
          <p:cNvPr id="91" name="object 91"/>
          <p:cNvSpPr/>
          <p:nvPr/>
        </p:nvSpPr>
        <p:spPr>
          <a:xfrm>
            <a:off x="6180900" y="2364719"/>
            <a:ext cx="1781810" cy="1454785"/>
          </a:xfrm>
          <a:custGeom>
            <a:avLst/>
            <a:gdLst/>
            <a:ahLst/>
            <a:cxnLst/>
            <a:rect l="l" t="t" r="r" b="b"/>
            <a:pathLst>
              <a:path w="1781809" h="1454785">
                <a:moveTo>
                  <a:pt x="1715686" y="1414617"/>
                </a:moveTo>
                <a:lnTo>
                  <a:pt x="1698371" y="1435861"/>
                </a:lnTo>
                <a:lnTo>
                  <a:pt x="1781555" y="1454403"/>
                </a:lnTo>
                <a:lnTo>
                  <a:pt x="1767213" y="1422653"/>
                </a:lnTo>
                <a:lnTo>
                  <a:pt x="1725549" y="1422653"/>
                </a:lnTo>
                <a:lnTo>
                  <a:pt x="1715686" y="1414617"/>
                </a:lnTo>
                <a:close/>
              </a:path>
              <a:path w="1781809" h="1454785">
                <a:moveTo>
                  <a:pt x="1729145" y="1398104"/>
                </a:moveTo>
                <a:lnTo>
                  <a:pt x="1715686" y="1414617"/>
                </a:lnTo>
                <a:lnTo>
                  <a:pt x="1725549" y="1422653"/>
                </a:lnTo>
                <a:lnTo>
                  <a:pt x="1739011" y="1406143"/>
                </a:lnTo>
                <a:lnTo>
                  <a:pt x="1729145" y="1398104"/>
                </a:lnTo>
                <a:close/>
              </a:path>
              <a:path w="1781809" h="1454785">
                <a:moveTo>
                  <a:pt x="1746503" y="1376806"/>
                </a:moveTo>
                <a:lnTo>
                  <a:pt x="1729145" y="1398104"/>
                </a:lnTo>
                <a:lnTo>
                  <a:pt x="1739011" y="1406143"/>
                </a:lnTo>
                <a:lnTo>
                  <a:pt x="1725549" y="1422653"/>
                </a:lnTo>
                <a:lnTo>
                  <a:pt x="1767213" y="1422653"/>
                </a:lnTo>
                <a:lnTo>
                  <a:pt x="1746503" y="1376806"/>
                </a:lnTo>
                <a:close/>
              </a:path>
              <a:path w="1781809" h="1454785">
                <a:moveTo>
                  <a:pt x="13462" y="0"/>
                </a:moveTo>
                <a:lnTo>
                  <a:pt x="0" y="16509"/>
                </a:lnTo>
                <a:lnTo>
                  <a:pt x="1715686" y="1414617"/>
                </a:lnTo>
                <a:lnTo>
                  <a:pt x="1729145" y="1398104"/>
                </a:lnTo>
                <a:lnTo>
                  <a:pt x="13462" y="0"/>
                </a:lnTo>
                <a:close/>
              </a:path>
            </a:pathLst>
          </a:custGeom>
          <a:solidFill>
            <a:srgbClr val="EAE8A8"/>
          </a:solidFill>
        </p:spPr>
        <p:txBody>
          <a:bodyPr wrap="square" lIns="0" tIns="0" rIns="0" bIns="0" rtlCol="0"/>
          <a:lstStyle/>
          <a:p>
            <a:endParaRPr/>
          </a:p>
        </p:txBody>
      </p:sp>
      <p:pic>
        <p:nvPicPr>
          <p:cNvPr id="92" name="object 92"/>
          <p:cNvPicPr/>
          <p:nvPr/>
        </p:nvPicPr>
        <p:blipFill>
          <a:blip r:embed="rId26" cstate="email">
            <a:extLst>
              <a:ext uri="{28A0092B-C50C-407E-A947-70E740481C1C}">
                <a14:useLocalDpi xmlns:a14="http://schemas.microsoft.com/office/drawing/2010/main"/>
              </a:ext>
            </a:extLst>
          </a:blip>
          <a:stretch>
            <a:fillRect/>
          </a:stretch>
        </p:blipFill>
        <p:spPr>
          <a:xfrm>
            <a:off x="4354259" y="2350127"/>
            <a:ext cx="1728977" cy="479285"/>
          </a:xfrm>
          <a:prstGeom prst="rect">
            <a:avLst/>
          </a:prstGeom>
        </p:spPr>
      </p:pic>
      <p:sp>
        <p:nvSpPr>
          <p:cNvPr id="93" name="object 93"/>
          <p:cNvSpPr/>
          <p:nvPr/>
        </p:nvSpPr>
        <p:spPr>
          <a:xfrm>
            <a:off x="4444175" y="2362560"/>
            <a:ext cx="1593215" cy="365760"/>
          </a:xfrm>
          <a:custGeom>
            <a:avLst/>
            <a:gdLst/>
            <a:ahLst/>
            <a:cxnLst/>
            <a:rect l="l" t="t" r="r" b="b"/>
            <a:pathLst>
              <a:path w="1593214" h="365760">
                <a:moveTo>
                  <a:pt x="66801" y="290829"/>
                </a:moveTo>
                <a:lnTo>
                  <a:pt x="0" y="343788"/>
                </a:lnTo>
                <a:lnTo>
                  <a:pt x="82423" y="365505"/>
                </a:lnTo>
                <a:lnTo>
                  <a:pt x="77348" y="341249"/>
                </a:lnTo>
                <a:lnTo>
                  <a:pt x="64388" y="341249"/>
                </a:lnTo>
                <a:lnTo>
                  <a:pt x="59944" y="320293"/>
                </a:lnTo>
                <a:lnTo>
                  <a:pt x="72418" y="317680"/>
                </a:lnTo>
                <a:lnTo>
                  <a:pt x="66801" y="290829"/>
                </a:lnTo>
                <a:close/>
              </a:path>
              <a:path w="1593214" h="365760">
                <a:moveTo>
                  <a:pt x="72418" y="317680"/>
                </a:moveTo>
                <a:lnTo>
                  <a:pt x="59944" y="320293"/>
                </a:lnTo>
                <a:lnTo>
                  <a:pt x="64388" y="341249"/>
                </a:lnTo>
                <a:lnTo>
                  <a:pt x="76804" y="338646"/>
                </a:lnTo>
                <a:lnTo>
                  <a:pt x="72418" y="317680"/>
                </a:lnTo>
                <a:close/>
              </a:path>
              <a:path w="1593214" h="365760">
                <a:moveTo>
                  <a:pt x="76804" y="338646"/>
                </a:moveTo>
                <a:lnTo>
                  <a:pt x="64388" y="341249"/>
                </a:lnTo>
                <a:lnTo>
                  <a:pt x="77348" y="341249"/>
                </a:lnTo>
                <a:lnTo>
                  <a:pt x="76804" y="338646"/>
                </a:lnTo>
                <a:close/>
              </a:path>
              <a:path w="1593214" h="365760">
                <a:moveTo>
                  <a:pt x="1588516" y="0"/>
                </a:moveTo>
                <a:lnTo>
                  <a:pt x="72418" y="317680"/>
                </a:lnTo>
                <a:lnTo>
                  <a:pt x="76804" y="338646"/>
                </a:lnTo>
                <a:lnTo>
                  <a:pt x="1592834" y="20827"/>
                </a:lnTo>
                <a:lnTo>
                  <a:pt x="1588516" y="0"/>
                </a:lnTo>
                <a:close/>
              </a:path>
            </a:pathLst>
          </a:custGeom>
          <a:solidFill>
            <a:srgbClr val="139213"/>
          </a:solidFill>
        </p:spPr>
        <p:txBody>
          <a:bodyPr wrap="square" lIns="0" tIns="0" rIns="0" bIns="0" rtlCol="0"/>
          <a:lstStyle/>
          <a:p>
            <a:endParaRPr/>
          </a:p>
        </p:txBody>
      </p:sp>
      <p:pic>
        <p:nvPicPr>
          <p:cNvPr id="94" name="object 94"/>
          <p:cNvPicPr/>
          <p:nvPr/>
        </p:nvPicPr>
        <p:blipFill>
          <a:blip r:embed="rId27" cstate="email">
            <a:extLst>
              <a:ext uri="{28A0092B-C50C-407E-A947-70E740481C1C}">
                <a14:useLocalDpi xmlns:a14="http://schemas.microsoft.com/office/drawing/2010/main"/>
              </a:ext>
            </a:extLst>
          </a:blip>
          <a:stretch>
            <a:fillRect/>
          </a:stretch>
        </p:blipFill>
        <p:spPr>
          <a:xfrm>
            <a:off x="5393626" y="3950302"/>
            <a:ext cx="1040129" cy="220230"/>
          </a:xfrm>
          <a:prstGeom prst="rect">
            <a:avLst/>
          </a:prstGeom>
        </p:spPr>
      </p:pic>
      <p:sp>
        <p:nvSpPr>
          <p:cNvPr id="95" name="object 95"/>
          <p:cNvSpPr/>
          <p:nvPr/>
        </p:nvSpPr>
        <p:spPr>
          <a:xfrm>
            <a:off x="5406454" y="4008353"/>
            <a:ext cx="906144" cy="115570"/>
          </a:xfrm>
          <a:custGeom>
            <a:avLst/>
            <a:gdLst/>
            <a:ahLst/>
            <a:cxnLst/>
            <a:rect l="l" t="t" r="r" b="b"/>
            <a:pathLst>
              <a:path w="906145" h="115570">
                <a:moveTo>
                  <a:pt x="828962" y="27311"/>
                </a:moveTo>
                <a:lnTo>
                  <a:pt x="0" y="94234"/>
                </a:lnTo>
                <a:lnTo>
                  <a:pt x="1777" y="115570"/>
                </a:lnTo>
                <a:lnTo>
                  <a:pt x="830674" y="48642"/>
                </a:lnTo>
                <a:lnTo>
                  <a:pt x="828962" y="27311"/>
                </a:lnTo>
                <a:close/>
              </a:path>
              <a:path w="906145" h="115570">
                <a:moveTo>
                  <a:pt x="891916" y="26289"/>
                </a:moveTo>
                <a:lnTo>
                  <a:pt x="841628" y="26289"/>
                </a:lnTo>
                <a:lnTo>
                  <a:pt x="843279" y="47625"/>
                </a:lnTo>
                <a:lnTo>
                  <a:pt x="830674" y="48642"/>
                </a:lnTo>
                <a:lnTo>
                  <a:pt x="832865" y="75946"/>
                </a:lnTo>
                <a:lnTo>
                  <a:pt x="905763" y="31877"/>
                </a:lnTo>
                <a:lnTo>
                  <a:pt x="891916" y="26289"/>
                </a:lnTo>
                <a:close/>
              </a:path>
              <a:path w="906145" h="115570">
                <a:moveTo>
                  <a:pt x="841628" y="26289"/>
                </a:moveTo>
                <a:lnTo>
                  <a:pt x="828962" y="27311"/>
                </a:lnTo>
                <a:lnTo>
                  <a:pt x="830674" y="48642"/>
                </a:lnTo>
                <a:lnTo>
                  <a:pt x="843279" y="47625"/>
                </a:lnTo>
                <a:lnTo>
                  <a:pt x="841628" y="26289"/>
                </a:lnTo>
                <a:close/>
              </a:path>
              <a:path w="906145" h="115570">
                <a:moveTo>
                  <a:pt x="826769" y="0"/>
                </a:moveTo>
                <a:lnTo>
                  <a:pt x="828962" y="27311"/>
                </a:lnTo>
                <a:lnTo>
                  <a:pt x="841628" y="26289"/>
                </a:lnTo>
                <a:lnTo>
                  <a:pt x="891916" y="26289"/>
                </a:lnTo>
                <a:lnTo>
                  <a:pt x="826769" y="0"/>
                </a:lnTo>
                <a:close/>
              </a:path>
            </a:pathLst>
          </a:custGeom>
          <a:solidFill>
            <a:srgbClr val="61666A"/>
          </a:solidFill>
        </p:spPr>
        <p:txBody>
          <a:bodyPr wrap="square" lIns="0" tIns="0" rIns="0" bIns="0" rtlCol="0"/>
          <a:lstStyle/>
          <a:p>
            <a:endParaRPr/>
          </a:p>
        </p:txBody>
      </p:sp>
      <p:pic>
        <p:nvPicPr>
          <p:cNvPr id="96" name="object 96"/>
          <p:cNvPicPr/>
          <p:nvPr/>
        </p:nvPicPr>
        <p:blipFill>
          <a:blip r:embed="rId28" cstate="email">
            <a:extLst>
              <a:ext uri="{28A0092B-C50C-407E-A947-70E740481C1C}">
                <a14:useLocalDpi xmlns:a14="http://schemas.microsoft.com/office/drawing/2010/main"/>
              </a:ext>
            </a:extLst>
          </a:blip>
          <a:stretch>
            <a:fillRect/>
          </a:stretch>
        </p:blipFill>
        <p:spPr>
          <a:xfrm>
            <a:off x="4689539" y="3078586"/>
            <a:ext cx="214109" cy="549401"/>
          </a:xfrm>
          <a:prstGeom prst="rect">
            <a:avLst/>
          </a:prstGeom>
        </p:spPr>
      </p:pic>
      <p:sp>
        <p:nvSpPr>
          <p:cNvPr id="97" name="object 97"/>
          <p:cNvSpPr/>
          <p:nvPr/>
        </p:nvSpPr>
        <p:spPr>
          <a:xfrm>
            <a:off x="4746689" y="3091540"/>
            <a:ext cx="76200" cy="415290"/>
          </a:xfrm>
          <a:custGeom>
            <a:avLst/>
            <a:gdLst/>
            <a:ahLst/>
            <a:cxnLst/>
            <a:rect l="l" t="t" r="r" b="b"/>
            <a:pathLst>
              <a:path w="76200" h="415289">
                <a:moveTo>
                  <a:pt x="0" y="336423"/>
                </a:moveTo>
                <a:lnTo>
                  <a:pt x="32766" y="415036"/>
                </a:lnTo>
                <a:lnTo>
                  <a:pt x="69768" y="352425"/>
                </a:lnTo>
                <a:lnTo>
                  <a:pt x="47752" y="352425"/>
                </a:lnTo>
                <a:lnTo>
                  <a:pt x="26543" y="351028"/>
                </a:lnTo>
                <a:lnTo>
                  <a:pt x="27414" y="338345"/>
                </a:lnTo>
                <a:lnTo>
                  <a:pt x="0" y="336423"/>
                </a:lnTo>
                <a:close/>
              </a:path>
              <a:path w="76200" h="415289">
                <a:moveTo>
                  <a:pt x="27414" y="338345"/>
                </a:moveTo>
                <a:lnTo>
                  <a:pt x="26543" y="351028"/>
                </a:lnTo>
                <a:lnTo>
                  <a:pt x="47752" y="352425"/>
                </a:lnTo>
                <a:lnTo>
                  <a:pt x="48622" y="339832"/>
                </a:lnTo>
                <a:lnTo>
                  <a:pt x="27414" y="338345"/>
                </a:lnTo>
                <a:close/>
              </a:path>
              <a:path w="76200" h="415289">
                <a:moveTo>
                  <a:pt x="48622" y="339832"/>
                </a:moveTo>
                <a:lnTo>
                  <a:pt x="47752" y="352425"/>
                </a:lnTo>
                <a:lnTo>
                  <a:pt x="69768" y="352425"/>
                </a:lnTo>
                <a:lnTo>
                  <a:pt x="76073" y="341757"/>
                </a:lnTo>
                <a:lnTo>
                  <a:pt x="48622" y="339832"/>
                </a:lnTo>
                <a:close/>
              </a:path>
              <a:path w="76200" h="415289">
                <a:moveTo>
                  <a:pt x="50673" y="0"/>
                </a:moveTo>
                <a:lnTo>
                  <a:pt x="27414" y="338345"/>
                </a:lnTo>
                <a:lnTo>
                  <a:pt x="48622" y="339832"/>
                </a:lnTo>
                <a:lnTo>
                  <a:pt x="72009" y="1524"/>
                </a:lnTo>
                <a:lnTo>
                  <a:pt x="50673" y="0"/>
                </a:lnTo>
                <a:close/>
              </a:path>
            </a:pathLst>
          </a:custGeom>
          <a:solidFill>
            <a:srgbClr val="DA9C85"/>
          </a:solidFill>
        </p:spPr>
        <p:txBody>
          <a:bodyPr wrap="square" lIns="0" tIns="0" rIns="0" bIns="0" rtlCol="0"/>
          <a:lstStyle/>
          <a:p>
            <a:endParaRPr/>
          </a:p>
        </p:txBody>
      </p:sp>
      <p:pic>
        <p:nvPicPr>
          <p:cNvPr id="98" name="object 98"/>
          <p:cNvPicPr/>
          <p:nvPr/>
        </p:nvPicPr>
        <p:blipFill>
          <a:blip r:embed="rId29" cstate="email">
            <a:extLst>
              <a:ext uri="{28A0092B-C50C-407E-A947-70E740481C1C}">
                <a14:useLocalDpi xmlns:a14="http://schemas.microsoft.com/office/drawing/2010/main"/>
              </a:ext>
            </a:extLst>
          </a:blip>
          <a:stretch>
            <a:fillRect/>
          </a:stretch>
        </p:blipFill>
        <p:spPr>
          <a:xfrm>
            <a:off x="8810435" y="2712826"/>
            <a:ext cx="436625" cy="576834"/>
          </a:xfrm>
          <a:prstGeom prst="rect">
            <a:avLst/>
          </a:prstGeom>
        </p:spPr>
      </p:pic>
      <p:sp>
        <p:nvSpPr>
          <p:cNvPr id="99" name="object 99"/>
          <p:cNvSpPr/>
          <p:nvPr/>
        </p:nvSpPr>
        <p:spPr>
          <a:xfrm>
            <a:off x="8824405" y="2802742"/>
            <a:ext cx="300990" cy="441325"/>
          </a:xfrm>
          <a:custGeom>
            <a:avLst/>
            <a:gdLst/>
            <a:ahLst/>
            <a:cxnLst/>
            <a:rect l="l" t="t" r="r" b="b"/>
            <a:pathLst>
              <a:path w="300990" h="441325">
                <a:moveTo>
                  <a:pt x="249589" y="57276"/>
                </a:moveTo>
                <a:lnTo>
                  <a:pt x="0" y="429006"/>
                </a:lnTo>
                <a:lnTo>
                  <a:pt x="17780" y="440944"/>
                </a:lnTo>
                <a:lnTo>
                  <a:pt x="267387" y="69188"/>
                </a:lnTo>
                <a:lnTo>
                  <a:pt x="249589" y="57276"/>
                </a:lnTo>
                <a:close/>
              </a:path>
              <a:path w="300990" h="441325">
                <a:moveTo>
                  <a:pt x="295016" y="46736"/>
                </a:moveTo>
                <a:lnTo>
                  <a:pt x="256667" y="46736"/>
                </a:lnTo>
                <a:lnTo>
                  <a:pt x="274447" y="58674"/>
                </a:lnTo>
                <a:lnTo>
                  <a:pt x="267387" y="69188"/>
                </a:lnTo>
                <a:lnTo>
                  <a:pt x="290195" y="84455"/>
                </a:lnTo>
                <a:lnTo>
                  <a:pt x="295016" y="46736"/>
                </a:lnTo>
                <a:close/>
              </a:path>
              <a:path w="300990" h="441325">
                <a:moveTo>
                  <a:pt x="256667" y="46736"/>
                </a:moveTo>
                <a:lnTo>
                  <a:pt x="249589" y="57276"/>
                </a:lnTo>
                <a:lnTo>
                  <a:pt x="267387" y="69188"/>
                </a:lnTo>
                <a:lnTo>
                  <a:pt x="274447" y="58674"/>
                </a:lnTo>
                <a:lnTo>
                  <a:pt x="256667" y="46736"/>
                </a:lnTo>
                <a:close/>
              </a:path>
              <a:path w="300990" h="441325">
                <a:moveTo>
                  <a:pt x="300990" y="0"/>
                </a:moveTo>
                <a:lnTo>
                  <a:pt x="226822" y="42037"/>
                </a:lnTo>
                <a:lnTo>
                  <a:pt x="249589" y="57276"/>
                </a:lnTo>
                <a:lnTo>
                  <a:pt x="256667" y="46736"/>
                </a:lnTo>
                <a:lnTo>
                  <a:pt x="295016" y="46736"/>
                </a:lnTo>
                <a:lnTo>
                  <a:pt x="300990" y="0"/>
                </a:lnTo>
                <a:close/>
              </a:path>
            </a:pathLst>
          </a:custGeom>
          <a:solidFill>
            <a:srgbClr val="791512"/>
          </a:solidFill>
        </p:spPr>
        <p:txBody>
          <a:bodyPr wrap="square" lIns="0" tIns="0" rIns="0" bIns="0" rtlCol="0"/>
          <a:lstStyle/>
          <a:p>
            <a:endParaRPr/>
          </a:p>
        </p:txBody>
      </p:sp>
      <p:pic>
        <p:nvPicPr>
          <p:cNvPr id="100" name="object 100"/>
          <p:cNvPicPr/>
          <p:nvPr/>
        </p:nvPicPr>
        <p:blipFill>
          <a:blip r:embed="rId30" cstate="email">
            <a:extLst>
              <a:ext uri="{28A0092B-C50C-407E-A947-70E740481C1C}">
                <a14:useLocalDpi xmlns:a14="http://schemas.microsoft.com/office/drawing/2010/main"/>
              </a:ext>
            </a:extLst>
          </a:blip>
          <a:stretch>
            <a:fillRect/>
          </a:stretch>
        </p:blipFill>
        <p:spPr>
          <a:xfrm>
            <a:off x="8024050" y="2170295"/>
            <a:ext cx="887729" cy="497573"/>
          </a:xfrm>
          <a:prstGeom prst="rect">
            <a:avLst/>
          </a:prstGeom>
        </p:spPr>
      </p:pic>
      <p:sp>
        <p:nvSpPr>
          <p:cNvPr id="101" name="object 101"/>
          <p:cNvSpPr/>
          <p:nvPr/>
        </p:nvSpPr>
        <p:spPr>
          <a:xfrm>
            <a:off x="8036243" y="2258166"/>
            <a:ext cx="752475" cy="364490"/>
          </a:xfrm>
          <a:custGeom>
            <a:avLst/>
            <a:gdLst/>
            <a:ahLst/>
            <a:cxnLst/>
            <a:rect l="l" t="t" r="r" b="b"/>
            <a:pathLst>
              <a:path w="752475" h="364489">
                <a:moveTo>
                  <a:pt x="678828" y="24812"/>
                </a:moveTo>
                <a:lnTo>
                  <a:pt x="0" y="344805"/>
                </a:lnTo>
                <a:lnTo>
                  <a:pt x="9144" y="364109"/>
                </a:lnTo>
                <a:lnTo>
                  <a:pt x="687937" y="44133"/>
                </a:lnTo>
                <a:lnTo>
                  <a:pt x="678828" y="24812"/>
                </a:lnTo>
                <a:close/>
              </a:path>
              <a:path w="752475" h="364489">
                <a:moveTo>
                  <a:pt x="738552" y="19431"/>
                </a:moveTo>
                <a:lnTo>
                  <a:pt x="690245" y="19431"/>
                </a:lnTo>
                <a:lnTo>
                  <a:pt x="699388" y="38735"/>
                </a:lnTo>
                <a:lnTo>
                  <a:pt x="687937" y="44133"/>
                </a:lnTo>
                <a:lnTo>
                  <a:pt x="699643" y="68961"/>
                </a:lnTo>
                <a:lnTo>
                  <a:pt x="738552" y="19431"/>
                </a:lnTo>
                <a:close/>
              </a:path>
              <a:path w="752475" h="364489">
                <a:moveTo>
                  <a:pt x="690245" y="19431"/>
                </a:moveTo>
                <a:lnTo>
                  <a:pt x="678828" y="24812"/>
                </a:lnTo>
                <a:lnTo>
                  <a:pt x="687937" y="44133"/>
                </a:lnTo>
                <a:lnTo>
                  <a:pt x="699388" y="38735"/>
                </a:lnTo>
                <a:lnTo>
                  <a:pt x="690245" y="19431"/>
                </a:lnTo>
                <a:close/>
              </a:path>
              <a:path w="752475" h="364489">
                <a:moveTo>
                  <a:pt x="667130" y="0"/>
                </a:moveTo>
                <a:lnTo>
                  <a:pt x="678828" y="24812"/>
                </a:lnTo>
                <a:lnTo>
                  <a:pt x="690245" y="19431"/>
                </a:lnTo>
                <a:lnTo>
                  <a:pt x="738552" y="19431"/>
                </a:lnTo>
                <a:lnTo>
                  <a:pt x="752221" y="2032"/>
                </a:lnTo>
                <a:lnTo>
                  <a:pt x="667130" y="0"/>
                </a:lnTo>
                <a:close/>
              </a:path>
            </a:pathLst>
          </a:custGeom>
          <a:solidFill>
            <a:srgbClr val="0D5DFF"/>
          </a:solidFill>
        </p:spPr>
        <p:txBody>
          <a:bodyPr wrap="square" lIns="0" tIns="0" rIns="0" bIns="0" rtlCol="0"/>
          <a:lstStyle/>
          <a:p>
            <a:endParaRPr/>
          </a:p>
        </p:txBody>
      </p:sp>
      <p:pic>
        <p:nvPicPr>
          <p:cNvPr id="102" name="object 102"/>
          <p:cNvPicPr/>
          <p:nvPr/>
        </p:nvPicPr>
        <p:blipFill>
          <a:blip r:embed="rId31" cstate="email">
            <a:extLst>
              <a:ext uri="{28A0092B-C50C-407E-A947-70E740481C1C}">
                <a14:useLocalDpi xmlns:a14="http://schemas.microsoft.com/office/drawing/2010/main"/>
              </a:ext>
            </a:extLst>
          </a:blip>
          <a:stretch>
            <a:fillRect/>
          </a:stretch>
        </p:blipFill>
        <p:spPr>
          <a:xfrm>
            <a:off x="8423338" y="1127866"/>
            <a:ext cx="238518" cy="558546"/>
          </a:xfrm>
          <a:prstGeom prst="rect">
            <a:avLst/>
          </a:prstGeom>
        </p:spPr>
      </p:pic>
      <p:sp>
        <p:nvSpPr>
          <p:cNvPr id="103" name="object 103"/>
          <p:cNvSpPr/>
          <p:nvPr/>
        </p:nvSpPr>
        <p:spPr>
          <a:xfrm>
            <a:off x="8492046" y="1217782"/>
            <a:ext cx="122555" cy="422909"/>
          </a:xfrm>
          <a:custGeom>
            <a:avLst/>
            <a:gdLst/>
            <a:ahLst/>
            <a:cxnLst/>
            <a:rect l="l" t="t" r="r" b="b"/>
            <a:pathLst>
              <a:path w="122554" h="422910">
                <a:moveTo>
                  <a:pt x="47629" y="72227"/>
                </a:moveTo>
                <a:lnTo>
                  <a:pt x="26811" y="76739"/>
                </a:lnTo>
                <a:lnTo>
                  <a:pt x="101219" y="422909"/>
                </a:lnTo>
                <a:lnTo>
                  <a:pt x="122174" y="418464"/>
                </a:lnTo>
                <a:lnTo>
                  <a:pt x="47629" y="72227"/>
                </a:lnTo>
                <a:close/>
              </a:path>
              <a:path w="122554" h="422910">
                <a:moveTo>
                  <a:pt x="21208" y="0"/>
                </a:moveTo>
                <a:lnTo>
                  <a:pt x="0" y="82550"/>
                </a:lnTo>
                <a:lnTo>
                  <a:pt x="26811" y="76739"/>
                </a:lnTo>
                <a:lnTo>
                  <a:pt x="24129" y="64262"/>
                </a:lnTo>
                <a:lnTo>
                  <a:pt x="44957" y="59816"/>
                </a:lnTo>
                <a:lnTo>
                  <a:pt x="69131" y="59816"/>
                </a:lnTo>
                <a:lnTo>
                  <a:pt x="21208" y="0"/>
                </a:lnTo>
                <a:close/>
              </a:path>
              <a:path w="122554" h="422910">
                <a:moveTo>
                  <a:pt x="44957" y="59816"/>
                </a:moveTo>
                <a:lnTo>
                  <a:pt x="24129" y="64262"/>
                </a:lnTo>
                <a:lnTo>
                  <a:pt x="26811" y="76739"/>
                </a:lnTo>
                <a:lnTo>
                  <a:pt x="47629" y="72227"/>
                </a:lnTo>
                <a:lnTo>
                  <a:pt x="44957" y="59816"/>
                </a:lnTo>
                <a:close/>
              </a:path>
              <a:path w="122554" h="422910">
                <a:moveTo>
                  <a:pt x="69131" y="59816"/>
                </a:moveTo>
                <a:lnTo>
                  <a:pt x="44957" y="59816"/>
                </a:lnTo>
                <a:lnTo>
                  <a:pt x="47629" y="72227"/>
                </a:lnTo>
                <a:lnTo>
                  <a:pt x="74422" y="66420"/>
                </a:lnTo>
                <a:lnTo>
                  <a:pt x="69131" y="59816"/>
                </a:lnTo>
                <a:close/>
              </a:path>
            </a:pathLst>
          </a:custGeom>
          <a:solidFill>
            <a:srgbClr val="00AFEF"/>
          </a:solidFill>
        </p:spPr>
        <p:txBody>
          <a:bodyPr wrap="square" lIns="0" tIns="0" rIns="0" bIns="0" rtlCol="0"/>
          <a:lstStyle/>
          <a:p>
            <a:endParaRPr/>
          </a:p>
        </p:txBody>
      </p:sp>
      <p:pic>
        <p:nvPicPr>
          <p:cNvPr id="104" name="object 104"/>
          <p:cNvPicPr/>
          <p:nvPr/>
        </p:nvPicPr>
        <p:blipFill>
          <a:blip r:embed="rId32" cstate="email">
            <a:extLst>
              <a:ext uri="{28A0092B-C50C-407E-A947-70E740481C1C}">
                <a14:useLocalDpi xmlns:a14="http://schemas.microsoft.com/office/drawing/2010/main"/>
              </a:ext>
            </a:extLst>
          </a:blip>
          <a:stretch>
            <a:fillRect/>
          </a:stretch>
        </p:blipFill>
        <p:spPr>
          <a:xfrm>
            <a:off x="6140387" y="1073002"/>
            <a:ext cx="869441" cy="1009650"/>
          </a:xfrm>
          <a:prstGeom prst="rect">
            <a:avLst/>
          </a:prstGeom>
        </p:spPr>
      </p:pic>
      <p:sp>
        <p:nvSpPr>
          <p:cNvPr id="105" name="object 105"/>
          <p:cNvSpPr/>
          <p:nvPr/>
        </p:nvSpPr>
        <p:spPr>
          <a:xfrm>
            <a:off x="6152071" y="1162918"/>
            <a:ext cx="734060" cy="873760"/>
          </a:xfrm>
          <a:custGeom>
            <a:avLst/>
            <a:gdLst/>
            <a:ahLst/>
            <a:cxnLst/>
            <a:rect l="l" t="t" r="r" b="b"/>
            <a:pathLst>
              <a:path w="734060" h="873760">
                <a:moveTo>
                  <a:pt x="676499" y="51656"/>
                </a:moveTo>
                <a:lnTo>
                  <a:pt x="0" y="859917"/>
                </a:lnTo>
                <a:lnTo>
                  <a:pt x="16255" y="873633"/>
                </a:lnTo>
                <a:lnTo>
                  <a:pt x="692822" y="65317"/>
                </a:lnTo>
                <a:lnTo>
                  <a:pt x="676499" y="51656"/>
                </a:lnTo>
                <a:close/>
              </a:path>
              <a:path w="734060" h="873760">
                <a:moveTo>
                  <a:pt x="723603" y="41910"/>
                </a:moveTo>
                <a:lnTo>
                  <a:pt x="684657" y="41910"/>
                </a:lnTo>
                <a:lnTo>
                  <a:pt x="701039" y="55499"/>
                </a:lnTo>
                <a:lnTo>
                  <a:pt x="692822" y="65317"/>
                </a:lnTo>
                <a:lnTo>
                  <a:pt x="713866" y="82931"/>
                </a:lnTo>
                <a:lnTo>
                  <a:pt x="723603" y="41910"/>
                </a:lnTo>
                <a:close/>
              </a:path>
              <a:path w="734060" h="873760">
                <a:moveTo>
                  <a:pt x="684657" y="41910"/>
                </a:moveTo>
                <a:lnTo>
                  <a:pt x="676499" y="51656"/>
                </a:lnTo>
                <a:lnTo>
                  <a:pt x="692822" y="65317"/>
                </a:lnTo>
                <a:lnTo>
                  <a:pt x="701039" y="55499"/>
                </a:lnTo>
                <a:lnTo>
                  <a:pt x="684657" y="41910"/>
                </a:lnTo>
                <a:close/>
              </a:path>
              <a:path w="734060" h="873760">
                <a:moveTo>
                  <a:pt x="733551" y="0"/>
                </a:moveTo>
                <a:lnTo>
                  <a:pt x="655447" y="34036"/>
                </a:lnTo>
                <a:lnTo>
                  <a:pt x="676499" y="51656"/>
                </a:lnTo>
                <a:lnTo>
                  <a:pt x="684657" y="41910"/>
                </a:lnTo>
                <a:lnTo>
                  <a:pt x="723603" y="41910"/>
                </a:lnTo>
                <a:lnTo>
                  <a:pt x="733551" y="0"/>
                </a:lnTo>
                <a:close/>
              </a:path>
            </a:pathLst>
          </a:custGeom>
          <a:solidFill>
            <a:srgbClr val="AF7595"/>
          </a:solidFill>
        </p:spPr>
        <p:txBody>
          <a:bodyPr wrap="square" lIns="0" tIns="0" rIns="0" bIns="0" rtlCol="0"/>
          <a:lstStyle/>
          <a:p>
            <a:endParaRPr/>
          </a:p>
        </p:txBody>
      </p:sp>
      <p:pic>
        <p:nvPicPr>
          <p:cNvPr id="106" name="object 106"/>
          <p:cNvPicPr/>
          <p:nvPr/>
        </p:nvPicPr>
        <p:blipFill>
          <a:blip r:embed="rId33" cstate="email">
            <a:extLst>
              <a:ext uri="{28A0092B-C50C-407E-A947-70E740481C1C}">
                <a14:useLocalDpi xmlns:a14="http://schemas.microsoft.com/office/drawing/2010/main"/>
              </a:ext>
            </a:extLst>
          </a:blip>
          <a:stretch>
            <a:fillRect/>
          </a:stretch>
        </p:blipFill>
        <p:spPr>
          <a:xfrm>
            <a:off x="4628579" y="1048618"/>
            <a:ext cx="918210" cy="531113"/>
          </a:xfrm>
          <a:prstGeom prst="rect">
            <a:avLst/>
          </a:prstGeom>
        </p:spPr>
      </p:pic>
      <p:sp>
        <p:nvSpPr>
          <p:cNvPr id="107" name="object 107"/>
          <p:cNvSpPr/>
          <p:nvPr/>
        </p:nvSpPr>
        <p:spPr>
          <a:xfrm>
            <a:off x="4640644" y="1138153"/>
            <a:ext cx="784225" cy="396240"/>
          </a:xfrm>
          <a:custGeom>
            <a:avLst/>
            <a:gdLst/>
            <a:ahLst/>
            <a:cxnLst/>
            <a:rect l="l" t="t" r="r" b="b"/>
            <a:pathLst>
              <a:path w="784225" h="396239">
                <a:moveTo>
                  <a:pt x="711143" y="24545"/>
                </a:moveTo>
                <a:lnTo>
                  <a:pt x="0" y="376555"/>
                </a:lnTo>
                <a:lnTo>
                  <a:pt x="9398" y="395732"/>
                </a:lnTo>
                <a:lnTo>
                  <a:pt x="720633" y="43739"/>
                </a:lnTo>
                <a:lnTo>
                  <a:pt x="711143" y="24545"/>
                </a:lnTo>
                <a:close/>
              </a:path>
              <a:path w="784225" h="396239">
                <a:moveTo>
                  <a:pt x="770096" y="18923"/>
                </a:moveTo>
                <a:lnTo>
                  <a:pt x="722502" y="18923"/>
                </a:lnTo>
                <a:lnTo>
                  <a:pt x="732027" y="38100"/>
                </a:lnTo>
                <a:lnTo>
                  <a:pt x="720633" y="43739"/>
                </a:lnTo>
                <a:lnTo>
                  <a:pt x="732789" y="68325"/>
                </a:lnTo>
                <a:lnTo>
                  <a:pt x="770096" y="18923"/>
                </a:lnTo>
                <a:close/>
              </a:path>
              <a:path w="784225" h="396239">
                <a:moveTo>
                  <a:pt x="722502" y="18923"/>
                </a:moveTo>
                <a:lnTo>
                  <a:pt x="711143" y="24545"/>
                </a:lnTo>
                <a:lnTo>
                  <a:pt x="720633" y="43739"/>
                </a:lnTo>
                <a:lnTo>
                  <a:pt x="732027" y="38100"/>
                </a:lnTo>
                <a:lnTo>
                  <a:pt x="722502" y="18923"/>
                </a:lnTo>
                <a:close/>
              </a:path>
              <a:path w="784225" h="396239">
                <a:moveTo>
                  <a:pt x="699007" y="0"/>
                </a:moveTo>
                <a:lnTo>
                  <a:pt x="711143" y="24545"/>
                </a:lnTo>
                <a:lnTo>
                  <a:pt x="722502" y="18923"/>
                </a:lnTo>
                <a:lnTo>
                  <a:pt x="770096" y="18923"/>
                </a:lnTo>
                <a:lnTo>
                  <a:pt x="784098" y="381"/>
                </a:lnTo>
                <a:lnTo>
                  <a:pt x="699007" y="0"/>
                </a:lnTo>
                <a:close/>
              </a:path>
            </a:pathLst>
          </a:custGeom>
          <a:solidFill>
            <a:srgbClr val="9B9C2C"/>
          </a:solidFill>
        </p:spPr>
        <p:txBody>
          <a:bodyPr wrap="square" lIns="0" tIns="0" rIns="0" bIns="0" rtlCol="0"/>
          <a:lstStyle/>
          <a:p>
            <a:endParaRPr/>
          </a:p>
        </p:txBody>
      </p:sp>
      <p:pic>
        <p:nvPicPr>
          <p:cNvPr id="108" name="object 108"/>
          <p:cNvPicPr/>
          <p:nvPr/>
        </p:nvPicPr>
        <p:blipFill>
          <a:blip r:embed="rId34" cstate="email">
            <a:extLst>
              <a:ext uri="{28A0092B-C50C-407E-A947-70E740481C1C}">
                <a14:useLocalDpi xmlns:a14="http://schemas.microsoft.com/office/drawing/2010/main"/>
              </a:ext>
            </a:extLst>
          </a:blip>
          <a:stretch>
            <a:fillRect/>
          </a:stretch>
        </p:blipFill>
        <p:spPr>
          <a:xfrm>
            <a:off x="7655243" y="3755242"/>
            <a:ext cx="190119" cy="212877"/>
          </a:xfrm>
          <a:prstGeom prst="rect">
            <a:avLst/>
          </a:prstGeom>
        </p:spPr>
      </p:pic>
      <p:sp>
        <p:nvSpPr>
          <p:cNvPr id="109" name="object 109"/>
          <p:cNvSpPr/>
          <p:nvPr/>
        </p:nvSpPr>
        <p:spPr>
          <a:xfrm>
            <a:off x="7669086" y="3766292"/>
            <a:ext cx="292483" cy="442515"/>
          </a:xfrm>
          <a:custGeom>
            <a:avLst/>
            <a:gdLst/>
            <a:ahLst/>
            <a:cxnLst/>
            <a:rect l="l" t="t" r="r" b="b"/>
            <a:pathLst>
              <a:path w="609600" h="944245">
                <a:moveTo>
                  <a:pt x="559034" y="885485"/>
                </a:moveTo>
                <a:lnTo>
                  <a:pt x="535939" y="900302"/>
                </a:lnTo>
                <a:lnTo>
                  <a:pt x="609091" y="943863"/>
                </a:lnTo>
                <a:lnTo>
                  <a:pt x="604022" y="896238"/>
                </a:lnTo>
                <a:lnTo>
                  <a:pt x="565911" y="896238"/>
                </a:lnTo>
                <a:lnTo>
                  <a:pt x="559034" y="885485"/>
                </a:lnTo>
                <a:close/>
              </a:path>
              <a:path w="609600" h="944245">
                <a:moveTo>
                  <a:pt x="576972" y="873977"/>
                </a:moveTo>
                <a:lnTo>
                  <a:pt x="559034" y="885485"/>
                </a:lnTo>
                <a:lnTo>
                  <a:pt x="565911" y="896238"/>
                </a:lnTo>
                <a:lnTo>
                  <a:pt x="583818" y="884681"/>
                </a:lnTo>
                <a:lnTo>
                  <a:pt x="576972" y="873977"/>
                </a:lnTo>
                <a:close/>
              </a:path>
              <a:path w="609600" h="944245">
                <a:moveTo>
                  <a:pt x="600075" y="859154"/>
                </a:moveTo>
                <a:lnTo>
                  <a:pt x="576972" y="873977"/>
                </a:lnTo>
                <a:lnTo>
                  <a:pt x="583818" y="884681"/>
                </a:lnTo>
                <a:lnTo>
                  <a:pt x="565911" y="896238"/>
                </a:lnTo>
                <a:lnTo>
                  <a:pt x="604022" y="896238"/>
                </a:lnTo>
                <a:lnTo>
                  <a:pt x="600075" y="859154"/>
                </a:lnTo>
                <a:close/>
              </a:path>
              <a:path w="609600" h="944245">
                <a:moveTo>
                  <a:pt x="18033" y="0"/>
                </a:moveTo>
                <a:lnTo>
                  <a:pt x="0" y="11429"/>
                </a:lnTo>
                <a:lnTo>
                  <a:pt x="559034" y="885485"/>
                </a:lnTo>
                <a:lnTo>
                  <a:pt x="576972" y="873977"/>
                </a:lnTo>
                <a:lnTo>
                  <a:pt x="18033" y="0"/>
                </a:lnTo>
                <a:close/>
              </a:path>
            </a:pathLst>
          </a:custGeom>
          <a:solidFill>
            <a:srgbClr val="D10D0D"/>
          </a:solidFill>
        </p:spPr>
        <p:txBody>
          <a:bodyPr wrap="square" lIns="0" tIns="0" rIns="0" bIns="0" rtlCol="0"/>
          <a:lstStyle/>
          <a:p>
            <a:endParaRPr/>
          </a:p>
        </p:txBody>
      </p:sp>
      <p:pic>
        <p:nvPicPr>
          <p:cNvPr id="111" name="object 111"/>
          <p:cNvPicPr/>
          <p:nvPr/>
        </p:nvPicPr>
        <p:blipFill>
          <a:blip r:embed="rId35" cstate="email">
            <a:extLst>
              <a:ext uri="{28A0092B-C50C-407E-A947-70E740481C1C}">
                <a14:useLocalDpi xmlns:a14="http://schemas.microsoft.com/office/drawing/2010/main"/>
              </a:ext>
            </a:extLst>
          </a:blip>
          <a:stretch>
            <a:fillRect/>
          </a:stretch>
        </p:blipFill>
        <p:spPr>
          <a:xfrm>
            <a:off x="72031" y="51159"/>
            <a:ext cx="1204722" cy="710946"/>
          </a:xfrm>
          <a:prstGeom prst="rect">
            <a:avLst/>
          </a:prstGeom>
        </p:spPr>
      </p:pic>
      <p:sp>
        <p:nvSpPr>
          <p:cNvPr id="117" name="object 34">
            <a:extLst>
              <a:ext uri="{FF2B5EF4-FFF2-40B4-BE49-F238E27FC236}">
                <a16:creationId xmlns:a16="http://schemas.microsoft.com/office/drawing/2014/main" id="{53D379DB-0563-B7BF-7C09-DB9BC0761D1C}"/>
              </a:ext>
            </a:extLst>
          </p:cNvPr>
          <p:cNvSpPr/>
          <p:nvPr/>
        </p:nvSpPr>
        <p:spPr>
          <a:xfrm>
            <a:off x="898333" y="4500568"/>
            <a:ext cx="2812165" cy="1537444"/>
          </a:xfrm>
          <a:custGeom>
            <a:avLst/>
            <a:gdLst/>
            <a:ahLst/>
            <a:cxnLst/>
            <a:rect l="l" t="t" r="r" b="b"/>
            <a:pathLst>
              <a:path w="6251575" h="3667125">
                <a:moveTo>
                  <a:pt x="0" y="3666744"/>
                </a:moveTo>
                <a:lnTo>
                  <a:pt x="6251448" y="3666744"/>
                </a:lnTo>
                <a:lnTo>
                  <a:pt x="6251448" y="0"/>
                </a:lnTo>
                <a:lnTo>
                  <a:pt x="0" y="0"/>
                </a:lnTo>
                <a:lnTo>
                  <a:pt x="0" y="3666744"/>
                </a:lnTo>
                <a:close/>
              </a:path>
            </a:pathLst>
          </a:custGeom>
          <a:ln w="30480">
            <a:solidFill>
              <a:srgbClr val="FFC000"/>
            </a:solidFill>
          </a:ln>
        </p:spPr>
        <p:txBody>
          <a:bodyPr wrap="square" lIns="0" tIns="0" rIns="0" bIns="0" rtlCol="0"/>
          <a:lstStyle/>
          <a:p>
            <a:endParaRPr/>
          </a:p>
        </p:txBody>
      </p:sp>
      <p:sp>
        <p:nvSpPr>
          <p:cNvPr id="12" name="スライド番号プレースホルダー 11">
            <a:extLst>
              <a:ext uri="{FF2B5EF4-FFF2-40B4-BE49-F238E27FC236}">
                <a16:creationId xmlns:a16="http://schemas.microsoft.com/office/drawing/2014/main" id="{BAB60559-0E84-EA33-A780-CADB2F3DFB3E}"/>
              </a:ext>
            </a:extLst>
          </p:cNvPr>
          <p:cNvSpPr>
            <a:spLocks noGrp="1"/>
          </p:cNvSpPr>
          <p:nvPr>
            <p:ph type="sldNum" sz="quarter" idx="12"/>
          </p:nvPr>
        </p:nvSpPr>
        <p:spPr/>
        <p:txBody>
          <a:bodyPr/>
          <a:lstStyle/>
          <a:p>
            <a:fld id="{6F879AC0-A27E-6341-93B8-C10FDC4A61EB}" type="slidenum">
              <a:rPr kumimoji="1" lang="ja-JP" altLang="en-US" smtClean="0"/>
              <a:t>38</a:t>
            </a:fld>
            <a:endParaRPr kumimoji="1" lang="ja-JP" altLang="en-US"/>
          </a:p>
        </p:txBody>
      </p:sp>
      <p:sp>
        <p:nvSpPr>
          <p:cNvPr id="13" name="上カーブ矢印 12">
            <a:extLst>
              <a:ext uri="{FF2B5EF4-FFF2-40B4-BE49-F238E27FC236}">
                <a16:creationId xmlns:a16="http://schemas.microsoft.com/office/drawing/2014/main" id="{3DA2533D-5595-A4DF-0FED-A3E8A69DA63F}"/>
              </a:ext>
            </a:extLst>
          </p:cNvPr>
          <p:cNvSpPr/>
          <p:nvPr/>
        </p:nvSpPr>
        <p:spPr>
          <a:xfrm rot="20139185">
            <a:off x="3570649" y="4469766"/>
            <a:ext cx="508494" cy="207238"/>
          </a:xfrm>
          <a:prstGeom prst="curvedUpArrow">
            <a:avLst/>
          </a:prstGeom>
          <a:solidFill>
            <a:schemeClr val="accent2">
              <a:lumMod val="75000"/>
            </a:schemeClr>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14" name="直線矢印コネクタ 13">
            <a:extLst>
              <a:ext uri="{FF2B5EF4-FFF2-40B4-BE49-F238E27FC236}">
                <a16:creationId xmlns:a16="http://schemas.microsoft.com/office/drawing/2014/main" id="{5861CFC4-911C-ADDA-E1EB-41AFB6FDA8AA}"/>
              </a:ext>
            </a:extLst>
          </p:cNvPr>
          <p:cNvCxnSpPr>
            <a:cxnSpLocks/>
          </p:cNvCxnSpPr>
          <p:nvPr/>
        </p:nvCxnSpPr>
        <p:spPr>
          <a:xfrm flipV="1">
            <a:off x="5799482" y="6224800"/>
            <a:ext cx="6318946" cy="9296"/>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0" name="直線コネクタ 19">
            <a:extLst>
              <a:ext uri="{FF2B5EF4-FFF2-40B4-BE49-F238E27FC236}">
                <a16:creationId xmlns:a16="http://schemas.microsoft.com/office/drawing/2014/main" id="{5D36C10F-9775-EB5F-5884-E7E73DED426F}"/>
              </a:ext>
            </a:extLst>
          </p:cNvPr>
          <p:cNvCxnSpPr/>
          <p:nvPr/>
        </p:nvCxnSpPr>
        <p:spPr>
          <a:xfrm>
            <a:off x="4317520" y="6231685"/>
            <a:ext cx="1450428" cy="0"/>
          </a:xfrm>
          <a:prstGeom prst="line">
            <a:avLst/>
          </a:prstGeom>
          <a:ln w="38100">
            <a:prstDash val="sysDash"/>
          </a:ln>
        </p:spPr>
        <p:style>
          <a:lnRef idx="1">
            <a:schemeClr val="dk1"/>
          </a:lnRef>
          <a:fillRef idx="0">
            <a:schemeClr val="dk1"/>
          </a:fillRef>
          <a:effectRef idx="0">
            <a:schemeClr val="dk1"/>
          </a:effectRef>
          <a:fontRef idx="minor">
            <a:schemeClr val="tx1"/>
          </a:fontRef>
        </p:style>
      </p:cxnSp>
      <p:cxnSp>
        <p:nvCxnSpPr>
          <p:cNvPr id="21" name="直線コネクタ 20">
            <a:extLst>
              <a:ext uri="{FF2B5EF4-FFF2-40B4-BE49-F238E27FC236}">
                <a16:creationId xmlns:a16="http://schemas.microsoft.com/office/drawing/2014/main" id="{3E41A774-7E15-8DFD-664E-6EE747459666}"/>
              </a:ext>
            </a:extLst>
          </p:cNvPr>
          <p:cNvCxnSpPr>
            <a:cxnSpLocks/>
          </p:cNvCxnSpPr>
          <p:nvPr/>
        </p:nvCxnSpPr>
        <p:spPr>
          <a:xfrm>
            <a:off x="7052762" y="6137095"/>
            <a:ext cx="0" cy="233636"/>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2" name="テキスト ボックス 21">
            <a:extLst>
              <a:ext uri="{FF2B5EF4-FFF2-40B4-BE49-F238E27FC236}">
                <a16:creationId xmlns:a16="http://schemas.microsoft.com/office/drawing/2014/main" id="{0FCC9390-B478-7B57-608F-7515EF3964C5}"/>
              </a:ext>
            </a:extLst>
          </p:cNvPr>
          <p:cNvSpPr txBox="1"/>
          <p:nvPr/>
        </p:nvSpPr>
        <p:spPr>
          <a:xfrm>
            <a:off x="6733604" y="5814161"/>
            <a:ext cx="638316" cy="369332"/>
          </a:xfrm>
          <a:prstGeom prst="rect">
            <a:avLst/>
          </a:prstGeom>
          <a:noFill/>
        </p:spPr>
        <p:txBody>
          <a:bodyPr wrap="none" rtlCol="0">
            <a:spAutoFit/>
          </a:bodyPr>
          <a:lstStyle/>
          <a:p>
            <a:r>
              <a:rPr kumimoji="1" lang="en-US" altLang="ja-JP" dirty="0"/>
              <a:t>May</a:t>
            </a:r>
            <a:endParaRPr kumimoji="1" lang="ja-JP" altLang="en-US"/>
          </a:p>
        </p:txBody>
      </p:sp>
      <p:sp>
        <p:nvSpPr>
          <p:cNvPr id="23" name="テキスト ボックス 22">
            <a:extLst>
              <a:ext uri="{FF2B5EF4-FFF2-40B4-BE49-F238E27FC236}">
                <a16:creationId xmlns:a16="http://schemas.microsoft.com/office/drawing/2014/main" id="{25D21D1E-3EC2-7901-916B-A1013DFCB5A0}"/>
              </a:ext>
            </a:extLst>
          </p:cNvPr>
          <p:cNvSpPr txBox="1"/>
          <p:nvPr/>
        </p:nvSpPr>
        <p:spPr>
          <a:xfrm>
            <a:off x="4762205" y="6282847"/>
            <a:ext cx="835485" cy="369332"/>
          </a:xfrm>
          <a:prstGeom prst="rect">
            <a:avLst/>
          </a:prstGeom>
          <a:noFill/>
        </p:spPr>
        <p:txBody>
          <a:bodyPr wrap="none" rtlCol="0">
            <a:spAutoFit/>
          </a:bodyPr>
          <a:lstStyle/>
          <a:p>
            <a:r>
              <a:rPr lang="en-US" altLang="ja-JP" dirty="0"/>
              <a:t>Install</a:t>
            </a:r>
            <a:endParaRPr kumimoji="1" lang="ja-JP" altLang="en-US"/>
          </a:p>
        </p:txBody>
      </p:sp>
      <p:cxnSp>
        <p:nvCxnSpPr>
          <p:cNvPr id="24" name="直線コネクタ 23">
            <a:extLst>
              <a:ext uri="{FF2B5EF4-FFF2-40B4-BE49-F238E27FC236}">
                <a16:creationId xmlns:a16="http://schemas.microsoft.com/office/drawing/2014/main" id="{57CD555B-D9B6-77C5-FBA6-996B8A9F66D6}"/>
              </a:ext>
            </a:extLst>
          </p:cNvPr>
          <p:cNvCxnSpPr>
            <a:cxnSpLocks/>
          </p:cNvCxnSpPr>
          <p:nvPr/>
        </p:nvCxnSpPr>
        <p:spPr>
          <a:xfrm>
            <a:off x="5597690" y="6127526"/>
            <a:ext cx="0" cy="233636"/>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25" name="テキスト ボックス 24">
            <a:extLst>
              <a:ext uri="{FF2B5EF4-FFF2-40B4-BE49-F238E27FC236}">
                <a16:creationId xmlns:a16="http://schemas.microsoft.com/office/drawing/2014/main" id="{F10EE73B-A925-1EA6-4766-D6779489B591}"/>
              </a:ext>
            </a:extLst>
          </p:cNvPr>
          <p:cNvSpPr txBox="1"/>
          <p:nvPr/>
        </p:nvSpPr>
        <p:spPr>
          <a:xfrm>
            <a:off x="5038081" y="5808784"/>
            <a:ext cx="1119217" cy="369332"/>
          </a:xfrm>
          <a:prstGeom prst="rect">
            <a:avLst/>
          </a:prstGeom>
          <a:noFill/>
        </p:spPr>
        <p:txBody>
          <a:bodyPr wrap="none" rtlCol="0">
            <a:spAutoFit/>
          </a:bodyPr>
          <a:lstStyle/>
          <a:p>
            <a:r>
              <a:rPr kumimoji="1" lang="en-US" altLang="ja-JP" dirty="0"/>
              <a:t>2023 Jan</a:t>
            </a:r>
            <a:endParaRPr kumimoji="1" lang="ja-JP" altLang="en-US"/>
          </a:p>
        </p:txBody>
      </p:sp>
      <p:sp>
        <p:nvSpPr>
          <p:cNvPr id="26" name="テキスト ボックス 25">
            <a:extLst>
              <a:ext uri="{FF2B5EF4-FFF2-40B4-BE49-F238E27FC236}">
                <a16:creationId xmlns:a16="http://schemas.microsoft.com/office/drawing/2014/main" id="{55A9E336-2C96-DBD7-287E-2D2EAE4B81A5}"/>
              </a:ext>
            </a:extLst>
          </p:cNvPr>
          <p:cNvSpPr txBox="1"/>
          <p:nvPr/>
        </p:nvSpPr>
        <p:spPr>
          <a:xfrm>
            <a:off x="7407844" y="6303882"/>
            <a:ext cx="2489784" cy="369332"/>
          </a:xfrm>
          <a:prstGeom prst="rect">
            <a:avLst/>
          </a:prstGeom>
          <a:noFill/>
        </p:spPr>
        <p:txBody>
          <a:bodyPr wrap="none" rtlCol="0">
            <a:spAutoFit/>
          </a:bodyPr>
          <a:lstStyle/>
          <a:p>
            <a:r>
              <a:rPr lang="en-US" altLang="ja-JP" dirty="0"/>
              <a:t>Beam Commissioning</a:t>
            </a:r>
            <a:endParaRPr kumimoji="1" lang="ja-JP" altLang="en-US"/>
          </a:p>
        </p:txBody>
      </p:sp>
      <p:cxnSp>
        <p:nvCxnSpPr>
          <p:cNvPr id="28" name="直線コネクタ 27">
            <a:extLst>
              <a:ext uri="{FF2B5EF4-FFF2-40B4-BE49-F238E27FC236}">
                <a16:creationId xmlns:a16="http://schemas.microsoft.com/office/drawing/2014/main" id="{08297080-03D4-EB85-15C6-FF6F9860E124}"/>
              </a:ext>
            </a:extLst>
          </p:cNvPr>
          <p:cNvCxnSpPr>
            <a:cxnSpLocks/>
          </p:cNvCxnSpPr>
          <p:nvPr/>
        </p:nvCxnSpPr>
        <p:spPr>
          <a:xfrm>
            <a:off x="10103150" y="6107982"/>
            <a:ext cx="0" cy="233636"/>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30" name="テキスト ボックス 29">
            <a:extLst>
              <a:ext uri="{FF2B5EF4-FFF2-40B4-BE49-F238E27FC236}">
                <a16:creationId xmlns:a16="http://schemas.microsoft.com/office/drawing/2014/main" id="{8FB9EDB4-4F69-4827-CE07-EB62D63CBD7D}"/>
              </a:ext>
            </a:extLst>
          </p:cNvPr>
          <p:cNvSpPr txBox="1"/>
          <p:nvPr/>
        </p:nvSpPr>
        <p:spPr>
          <a:xfrm>
            <a:off x="9805632" y="5767763"/>
            <a:ext cx="595035" cy="369332"/>
          </a:xfrm>
          <a:prstGeom prst="rect">
            <a:avLst/>
          </a:prstGeom>
          <a:noFill/>
        </p:spPr>
        <p:txBody>
          <a:bodyPr wrap="none" rtlCol="0">
            <a:spAutoFit/>
          </a:bodyPr>
          <a:lstStyle/>
          <a:p>
            <a:r>
              <a:rPr kumimoji="1" lang="en-US" altLang="ja-JP" dirty="0"/>
              <a:t>Aug</a:t>
            </a:r>
            <a:endParaRPr kumimoji="1" lang="ja-JP" altLang="en-US"/>
          </a:p>
        </p:txBody>
      </p:sp>
      <p:sp>
        <p:nvSpPr>
          <p:cNvPr id="31" name="テキスト ボックス 30">
            <a:extLst>
              <a:ext uri="{FF2B5EF4-FFF2-40B4-BE49-F238E27FC236}">
                <a16:creationId xmlns:a16="http://schemas.microsoft.com/office/drawing/2014/main" id="{72CF6C3F-58DA-E166-2810-C83D5D6594A1}"/>
              </a:ext>
            </a:extLst>
          </p:cNvPr>
          <p:cNvSpPr txBox="1"/>
          <p:nvPr/>
        </p:nvSpPr>
        <p:spPr>
          <a:xfrm>
            <a:off x="10344597" y="6291902"/>
            <a:ext cx="998991" cy="369332"/>
          </a:xfrm>
          <a:prstGeom prst="rect">
            <a:avLst/>
          </a:prstGeom>
          <a:noFill/>
          <a:ln>
            <a:noFill/>
          </a:ln>
        </p:spPr>
        <p:txBody>
          <a:bodyPr wrap="none" rtlCol="0">
            <a:spAutoFit/>
          </a:bodyPr>
          <a:lstStyle/>
          <a:p>
            <a:r>
              <a:rPr lang="en-US" altLang="ja-JP" dirty="0"/>
              <a:t>Physics</a:t>
            </a:r>
            <a:endParaRPr kumimoji="1" lang="ja-JP" altLang="en-US"/>
          </a:p>
        </p:txBody>
      </p:sp>
      <p:cxnSp>
        <p:nvCxnSpPr>
          <p:cNvPr id="40" name="直線コネクタ 39">
            <a:extLst>
              <a:ext uri="{FF2B5EF4-FFF2-40B4-BE49-F238E27FC236}">
                <a16:creationId xmlns:a16="http://schemas.microsoft.com/office/drawing/2014/main" id="{3226F756-685D-9245-7F85-9757ECD41EDA}"/>
              </a:ext>
            </a:extLst>
          </p:cNvPr>
          <p:cNvCxnSpPr>
            <a:cxnSpLocks/>
          </p:cNvCxnSpPr>
          <p:nvPr/>
        </p:nvCxnSpPr>
        <p:spPr>
          <a:xfrm>
            <a:off x="11475455" y="6091266"/>
            <a:ext cx="0" cy="233636"/>
          </a:xfrm>
          <a:prstGeom prst="line">
            <a:avLst/>
          </a:prstGeom>
          <a:ln w="38100">
            <a:solidFill>
              <a:schemeClr val="tx1"/>
            </a:solidFill>
          </a:ln>
        </p:spPr>
        <p:style>
          <a:lnRef idx="1">
            <a:schemeClr val="dk1"/>
          </a:lnRef>
          <a:fillRef idx="0">
            <a:schemeClr val="dk1"/>
          </a:fillRef>
          <a:effectRef idx="0">
            <a:schemeClr val="dk1"/>
          </a:effectRef>
          <a:fontRef idx="minor">
            <a:schemeClr val="tx1"/>
          </a:fontRef>
        </p:style>
      </p:cxnSp>
      <p:sp>
        <p:nvSpPr>
          <p:cNvPr id="113" name="テキスト ボックス 112">
            <a:extLst>
              <a:ext uri="{FF2B5EF4-FFF2-40B4-BE49-F238E27FC236}">
                <a16:creationId xmlns:a16="http://schemas.microsoft.com/office/drawing/2014/main" id="{EEF77787-AAC7-193A-AB90-CF8BDC94999C}"/>
              </a:ext>
            </a:extLst>
          </p:cNvPr>
          <p:cNvSpPr txBox="1"/>
          <p:nvPr/>
        </p:nvSpPr>
        <p:spPr>
          <a:xfrm>
            <a:off x="10275745" y="6282847"/>
            <a:ext cx="966931" cy="369332"/>
          </a:xfrm>
          <a:prstGeom prst="rect">
            <a:avLst/>
          </a:prstGeom>
          <a:ln>
            <a:noFill/>
          </a:ln>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dirty="0">
                <a:solidFill>
                  <a:srgbClr val="0000FF"/>
                </a:solidFill>
              </a:rPr>
              <a:t>Cosmic</a:t>
            </a:r>
            <a:endParaRPr kumimoji="1" lang="ja-JP" altLang="en-US">
              <a:solidFill>
                <a:srgbClr val="0000FF"/>
              </a:solidFill>
            </a:endParaRPr>
          </a:p>
        </p:txBody>
      </p:sp>
      <p:sp>
        <p:nvSpPr>
          <p:cNvPr id="115" name="テキスト ボックス 114">
            <a:extLst>
              <a:ext uri="{FF2B5EF4-FFF2-40B4-BE49-F238E27FC236}">
                <a16:creationId xmlns:a16="http://schemas.microsoft.com/office/drawing/2014/main" id="{4978ADED-0692-9470-9CDA-0AEF51E25C41}"/>
              </a:ext>
            </a:extLst>
          </p:cNvPr>
          <p:cNvSpPr txBox="1"/>
          <p:nvPr/>
        </p:nvSpPr>
        <p:spPr>
          <a:xfrm>
            <a:off x="4746689" y="4684994"/>
            <a:ext cx="3372270" cy="926344"/>
          </a:xfrm>
          <a:prstGeom prst="rect">
            <a:avLst/>
          </a:prstGeom>
          <a:solidFill>
            <a:schemeClr val="accent4">
              <a:lumMod val="20000"/>
              <a:lumOff val="80000"/>
            </a:schemeClr>
          </a:solidFill>
        </p:spPr>
        <p:txBody>
          <a:bodyPr wrap="none" rtlCol="0">
            <a:spAutoFit/>
          </a:bodyPr>
          <a:lstStyle/>
          <a:p>
            <a:r>
              <a:rPr kumimoji="1" lang="en-US" altLang="ja-JP" dirty="0"/>
              <a:t>2023 : Commissioning </a:t>
            </a:r>
            <a:r>
              <a:rPr kumimoji="1" lang="en-US" altLang="ja-JP" dirty="0" err="1"/>
              <a:t>Au+Au</a:t>
            </a:r>
            <a:endParaRPr kumimoji="1" lang="en-US" altLang="ja-JP" dirty="0"/>
          </a:p>
          <a:p>
            <a:r>
              <a:rPr lang="en-US" altLang="ja-JP" dirty="0"/>
              <a:t>2024 : </a:t>
            </a:r>
            <a:r>
              <a:rPr lang="en-US" altLang="ja-JP" dirty="0" err="1"/>
              <a:t>p+p</a:t>
            </a:r>
            <a:endParaRPr lang="en-US" altLang="ja-JP" dirty="0"/>
          </a:p>
          <a:p>
            <a:r>
              <a:rPr kumimoji="1" lang="en-US" altLang="ja-JP" dirty="0"/>
              <a:t>2025 : </a:t>
            </a:r>
            <a:r>
              <a:rPr kumimoji="1" lang="en-US" altLang="ja-JP" dirty="0" err="1"/>
              <a:t>Au+Au</a:t>
            </a:r>
            <a:r>
              <a:rPr kumimoji="1" lang="en-US" altLang="ja-JP" dirty="0"/>
              <a:t> </a:t>
            </a:r>
            <a:endParaRPr kumimoji="1" lang="ja-JP" altLang="en-US"/>
          </a:p>
        </p:txBody>
      </p:sp>
      <mc:AlternateContent xmlns:mc="http://schemas.openxmlformats.org/markup-compatibility/2006" xmlns:a14="http://schemas.microsoft.com/office/drawing/2010/main">
        <mc:Choice Requires="a14">
          <p:sp>
            <p:nvSpPr>
              <p:cNvPr id="118" name="テキスト ボックス 117">
                <a:extLst>
                  <a:ext uri="{FF2B5EF4-FFF2-40B4-BE49-F238E27FC236}">
                    <a16:creationId xmlns:a16="http://schemas.microsoft.com/office/drawing/2014/main" id="{D42D3E9E-D39B-321F-E634-AED0216D56F1}"/>
                  </a:ext>
                </a:extLst>
              </p:cNvPr>
              <p:cNvSpPr txBox="1"/>
              <p:nvPr/>
            </p:nvSpPr>
            <p:spPr>
              <a:xfrm>
                <a:off x="8278598" y="4924584"/>
                <a:ext cx="1702668" cy="372346"/>
              </a:xfrm>
              <a:prstGeom prst="rect">
                <a:avLst/>
              </a:prstGeom>
              <a:noFill/>
            </p:spPr>
            <p:txBody>
              <a:bodyPr wrap="square">
                <a:spAutoFit/>
              </a:bodyPr>
              <a:lstStyle/>
              <a:p>
                <a14:m>
                  <m:oMath xmlns:m="http://schemas.openxmlformats.org/officeDocument/2006/math">
                    <m:rad>
                      <m:radPr>
                        <m:degHide m:val="on"/>
                        <m:ctrlPr>
                          <a:rPr lang="en" altLang="ja-JP" b="0" i="1" smtClean="0">
                            <a:latin typeface="Cambria Math" panose="02040503050406030204" pitchFamily="18" charset="0"/>
                            <a:ea typeface="Cambria Math" panose="02040503050406030204" pitchFamily="18" charset="0"/>
                            <a:cs typeface="Arial"/>
                          </a:rPr>
                        </m:ctrlPr>
                      </m:radPr>
                      <m:deg/>
                      <m:e>
                        <m:r>
                          <a:rPr lang="en-US" altLang="ja-JP" b="0" i="1" smtClean="0">
                            <a:latin typeface="Cambria Math" panose="02040503050406030204" pitchFamily="18" charset="0"/>
                            <a:ea typeface="Cambria Math" panose="02040503050406030204" pitchFamily="18" charset="0"/>
                            <a:cs typeface="Arial"/>
                          </a:rPr>
                          <m:t>𝑠</m:t>
                        </m:r>
                      </m:e>
                    </m:rad>
                    <m:r>
                      <a:rPr lang="en-US" altLang="ja-JP" b="0" i="1" smtClean="0">
                        <a:latin typeface="Cambria Math" panose="02040503050406030204" pitchFamily="18" charset="0"/>
                        <a:ea typeface="Cambria Math" panose="02040503050406030204" pitchFamily="18" charset="0"/>
                        <a:cs typeface="Arial"/>
                      </a:rPr>
                      <m:t>=</m:t>
                    </m:r>
                  </m:oMath>
                </a14:m>
                <a:r>
                  <a:rPr lang="en" altLang="ja-JP" dirty="0">
                    <a:latin typeface="Arial"/>
                    <a:cs typeface="Arial"/>
                  </a:rPr>
                  <a:t>200GeV</a:t>
                </a:r>
                <a:r>
                  <a:rPr kumimoji="1" lang="en-US" altLang="ja-JP" dirty="0"/>
                  <a:t> </a:t>
                </a:r>
                <a:endParaRPr lang="ja-JP" altLang="en-US"/>
              </a:p>
            </p:txBody>
          </p:sp>
        </mc:Choice>
        <mc:Fallback xmlns="">
          <p:sp>
            <p:nvSpPr>
              <p:cNvPr id="118" name="テキスト ボックス 117">
                <a:extLst>
                  <a:ext uri="{FF2B5EF4-FFF2-40B4-BE49-F238E27FC236}">
                    <a16:creationId xmlns:a16="http://schemas.microsoft.com/office/drawing/2014/main" id="{D42D3E9E-D39B-321F-E634-AED0216D56F1}"/>
                  </a:ext>
                </a:extLst>
              </p:cNvPr>
              <p:cNvSpPr txBox="1">
                <a:spLocks noRot="1" noChangeAspect="1" noMove="1" noResize="1" noEditPoints="1" noAdjustHandles="1" noChangeArrowheads="1" noChangeShapeType="1" noTextEdit="1"/>
              </p:cNvSpPr>
              <p:nvPr/>
            </p:nvSpPr>
            <p:spPr>
              <a:xfrm>
                <a:off x="8278598" y="4924584"/>
                <a:ext cx="1702668" cy="372346"/>
              </a:xfrm>
              <a:prstGeom prst="rect">
                <a:avLst/>
              </a:prstGeom>
              <a:blipFill>
                <a:blip r:embed="rId36"/>
                <a:stretch>
                  <a:fillRect t="-9677" b="-19355"/>
                </a:stretch>
              </a:blipFill>
            </p:spPr>
            <p:txBody>
              <a:bodyPr/>
              <a:lstStyle/>
              <a:p>
                <a:r>
                  <a:rPr lang="ja-JP" altLang="en-US">
                    <a:noFill/>
                  </a:rPr>
                  <a:t> </a:t>
                </a:r>
              </a:p>
            </p:txBody>
          </p:sp>
        </mc:Fallback>
      </mc:AlternateContent>
      <p:pic>
        <p:nvPicPr>
          <p:cNvPr id="15" name="object 15"/>
          <p:cNvPicPr/>
          <p:nvPr/>
        </p:nvPicPr>
        <p:blipFill>
          <a:blip r:embed="rId37" cstate="email">
            <a:extLst>
              <a:ext uri="{28A0092B-C50C-407E-A947-70E740481C1C}">
                <a14:useLocalDpi xmlns:a14="http://schemas.microsoft.com/office/drawing/2010/main"/>
              </a:ext>
            </a:extLst>
          </a:blip>
          <a:stretch>
            <a:fillRect/>
          </a:stretch>
        </p:blipFill>
        <p:spPr>
          <a:xfrm>
            <a:off x="7792064" y="4217776"/>
            <a:ext cx="735329" cy="381761"/>
          </a:xfrm>
          <a:prstGeom prst="rect">
            <a:avLst/>
          </a:prstGeom>
        </p:spPr>
      </p:pic>
      <p:pic>
        <p:nvPicPr>
          <p:cNvPr id="16" name="object 16"/>
          <p:cNvPicPr/>
          <p:nvPr/>
        </p:nvPicPr>
        <p:blipFill>
          <a:blip r:embed="rId38" cstate="email">
            <a:extLst>
              <a:ext uri="{28A0092B-C50C-407E-A947-70E740481C1C}">
                <a14:useLocalDpi xmlns:a14="http://schemas.microsoft.com/office/drawing/2010/main"/>
              </a:ext>
            </a:extLst>
          </a:blip>
          <a:stretch>
            <a:fillRect/>
          </a:stretch>
        </p:blipFill>
        <p:spPr>
          <a:xfrm>
            <a:off x="7782920" y="4217764"/>
            <a:ext cx="747522" cy="430542"/>
          </a:xfrm>
          <a:prstGeom prst="rect">
            <a:avLst/>
          </a:prstGeom>
        </p:spPr>
      </p:pic>
      <p:pic>
        <p:nvPicPr>
          <p:cNvPr id="17" name="object 17"/>
          <p:cNvPicPr/>
          <p:nvPr/>
        </p:nvPicPr>
        <p:blipFill>
          <a:blip r:embed="rId39" cstate="email">
            <a:extLst>
              <a:ext uri="{28A0092B-C50C-407E-A947-70E740481C1C}">
                <a14:useLocalDpi xmlns:a14="http://schemas.microsoft.com/office/drawing/2010/main"/>
              </a:ext>
            </a:extLst>
          </a:blip>
          <a:stretch>
            <a:fillRect/>
          </a:stretch>
        </p:blipFill>
        <p:spPr>
          <a:xfrm>
            <a:off x="7811875" y="4237588"/>
            <a:ext cx="661416" cy="307848"/>
          </a:xfrm>
          <a:prstGeom prst="rect">
            <a:avLst/>
          </a:prstGeom>
        </p:spPr>
      </p:pic>
      <p:sp>
        <p:nvSpPr>
          <p:cNvPr id="18" name="object 18"/>
          <p:cNvSpPr/>
          <p:nvPr/>
        </p:nvSpPr>
        <p:spPr>
          <a:xfrm>
            <a:off x="7811875" y="4237588"/>
            <a:ext cx="661670" cy="307975"/>
          </a:xfrm>
          <a:custGeom>
            <a:avLst/>
            <a:gdLst/>
            <a:ahLst/>
            <a:cxnLst/>
            <a:rect l="l" t="t" r="r" b="b"/>
            <a:pathLst>
              <a:path w="661670" h="307975">
                <a:moveTo>
                  <a:pt x="0" y="307848"/>
                </a:moveTo>
                <a:lnTo>
                  <a:pt x="661416" y="307848"/>
                </a:lnTo>
                <a:lnTo>
                  <a:pt x="661416" y="0"/>
                </a:lnTo>
                <a:lnTo>
                  <a:pt x="0" y="0"/>
                </a:lnTo>
                <a:lnTo>
                  <a:pt x="0" y="307848"/>
                </a:lnTo>
                <a:close/>
              </a:path>
            </a:pathLst>
          </a:custGeom>
          <a:ln w="15239">
            <a:solidFill>
              <a:srgbClr val="FFC000"/>
            </a:solidFill>
          </a:ln>
        </p:spPr>
        <p:txBody>
          <a:bodyPr wrap="square" lIns="0" tIns="0" rIns="0" bIns="0" rtlCol="0"/>
          <a:lstStyle/>
          <a:p>
            <a:endParaRPr/>
          </a:p>
        </p:txBody>
      </p:sp>
      <p:sp>
        <p:nvSpPr>
          <p:cNvPr id="19" name="object 19"/>
          <p:cNvSpPr txBox="1"/>
          <p:nvPr/>
        </p:nvSpPr>
        <p:spPr>
          <a:xfrm>
            <a:off x="7890615" y="4269085"/>
            <a:ext cx="499745" cy="226985"/>
          </a:xfrm>
          <a:prstGeom prst="rect">
            <a:avLst/>
          </a:prstGeom>
        </p:spPr>
        <p:txBody>
          <a:bodyPr vert="horz" wrap="square" lIns="0" tIns="11430" rIns="0" bIns="0" rtlCol="0">
            <a:spAutoFit/>
          </a:bodyPr>
          <a:lstStyle/>
          <a:p>
            <a:pPr marL="12700">
              <a:spcBef>
                <a:spcPts val="90"/>
              </a:spcBef>
            </a:pPr>
            <a:r>
              <a:rPr sz="1400" spc="-20" dirty="0">
                <a:solidFill>
                  <a:srgbClr val="FFFFFF"/>
                </a:solidFill>
                <a:latin typeface="Arial"/>
                <a:cs typeface="Arial"/>
              </a:rPr>
              <a:t>TPOT</a:t>
            </a:r>
            <a:endParaRPr sz="1400">
              <a:latin typeface="Arial"/>
              <a:cs typeface="Arial"/>
            </a:endParaRPr>
          </a:p>
        </p:txBody>
      </p:sp>
      <p:sp>
        <p:nvSpPr>
          <p:cNvPr id="119" name="右中かっこ 118">
            <a:extLst>
              <a:ext uri="{FF2B5EF4-FFF2-40B4-BE49-F238E27FC236}">
                <a16:creationId xmlns:a16="http://schemas.microsoft.com/office/drawing/2014/main" id="{6322513A-5ED4-F4C4-81C2-3C65A99CA28A}"/>
              </a:ext>
            </a:extLst>
          </p:cNvPr>
          <p:cNvSpPr/>
          <p:nvPr/>
        </p:nvSpPr>
        <p:spPr>
          <a:xfrm>
            <a:off x="8178238" y="4648306"/>
            <a:ext cx="94606" cy="91668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pic>
        <p:nvPicPr>
          <p:cNvPr id="89" name="図 88" descr="アイコン&#10;&#10;自動的に生成された説明">
            <a:extLst>
              <a:ext uri="{FF2B5EF4-FFF2-40B4-BE49-F238E27FC236}">
                <a16:creationId xmlns:a16="http://schemas.microsoft.com/office/drawing/2014/main" id="{104D66A9-7ED7-86A4-7374-FE57C6724C91}"/>
              </a:ext>
            </a:extLst>
          </p:cNvPr>
          <p:cNvPicPr>
            <a:picLocks noChangeAspect="1"/>
          </p:cNvPicPr>
          <p:nvPr/>
        </p:nvPicPr>
        <p:blipFill>
          <a:blip r:embed="rId40" cstate="email">
            <a:extLst>
              <a:ext uri="{28A0092B-C50C-407E-A947-70E740481C1C}">
                <a14:useLocalDpi xmlns:a14="http://schemas.microsoft.com/office/drawing/2010/main"/>
              </a:ext>
            </a:extLst>
          </a:blip>
          <a:stretch>
            <a:fillRect/>
          </a:stretch>
        </p:blipFill>
        <p:spPr>
          <a:xfrm>
            <a:off x="11303244" y="5373090"/>
            <a:ext cx="464049" cy="734745"/>
          </a:xfrm>
          <a:prstGeom prst="rect">
            <a:avLst/>
          </a:prstGeom>
        </p:spPr>
      </p:pic>
      <p:sp>
        <p:nvSpPr>
          <p:cNvPr id="114" name="object 110">
            <a:extLst>
              <a:ext uri="{FF2B5EF4-FFF2-40B4-BE49-F238E27FC236}">
                <a16:creationId xmlns:a16="http://schemas.microsoft.com/office/drawing/2014/main" id="{C98EC518-AC99-97FF-F97E-6DD14B3B91D9}"/>
              </a:ext>
            </a:extLst>
          </p:cNvPr>
          <p:cNvSpPr txBox="1"/>
          <p:nvPr/>
        </p:nvSpPr>
        <p:spPr>
          <a:xfrm>
            <a:off x="116909" y="993883"/>
            <a:ext cx="3138807" cy="2352824"/>
          </a:xfrm>
          <a:prstGeom prst="rect">
            <a:avLst/>
          </a:prstGeom>
          <a:solidFill>
            <a:schemeClr val="accent4">
              <a:lumMod val="20000"/>
              <a:lumOff val="80000"/>
            </a:schemeClr>
          </a:solidFill>
        </p:spPr>
        <p:txBody>
          <a:bodyPr vert="horz" wrap="square" lIns="0" tIns="11430" rIns="0" bIns="0" rtlCol="0">
            <a:spAutoFit/>
          </a:bodyPr>
          <a:lstStyle/>
          <a:p>
            <a:pPr marL="298450" indent="-285750">
              <a:spcBef>
                <a:spcPts val="370"/>
              </a:spcBef>
              <a:buFont typeface="Arial" panose="020B0604020202020204" pitchFamily="34" charset="0"/>
              <a:buChar char="•"/>
            </a:pPr>
            <a:r>
              <a:rPr lang="en" altLang="ja-JP" sz="1600" spc="-20" dirty="0" err="1">
                <a:latin typeface="Meiryo" panose="020B0604030504040204" pitchFamily="34" charset="-128"/>
                <a:ea typeface="Meiryo" panose="020B0604030504040204" pitchFamily="34" charset="-128"/>
                <a:cs typeface="Arial"/>
              </a:rPr>
              <a:t>BaBar</a:t>
            </a:r>
            <a:r>
              <a:rPr lang="en" altLang="ja-JP" sz="1600" spc="-20" dirty="0">
                <a:latin typeface="Meiryo" panose="020B0604030504040204" pitchFamily="34" charset="-128"/>
                <a:ea typeface="Meiryo" panose="020B0604030504040204" pitchFamily="34" charset="-128"/>
                <a:cs typeface="Arial"/>
              </a:rPr>
              <a:t> </a:t>
            </a:r>
            <a:r>
              <a:rPr lang="ja-JP" altLang="en-US" sz="1600" spc="-20">
                <a:latin typeface="Meiryo" panose="020B0604030504040204" pitchFamily="34" charset="-128"/>
                <a:ea typeface="Meiryo" panose="020B0604030504040204" pitchFamily="34" charset="-128"/>
                <a:cs typeface="Arial"/>
              </a:rPr>
              <a:t>実験の</a:t>
            </a:r>
            <a:r>
              <a:rPr sz="1600" dirty="0">
                <a:latin typeface="Meiryo" panose="020B0604030504040204" pitchFamily="34" charset="-128"/>
                <a:ea typeface="Meiryo" panose="020B0604030504040204" pitchFamily="34" charset="-128"/>
                <a:cs typeface="Arial"/>
              </a:rPr>
              <a:t>1.4</a:t>
            </a:r>
            <a:r>
              <a:rPr lang="ja-JP" altLang="en-US" sz="1600">
                <a:latin typeface="Meiryo" panose="020B0604030504040204" pitchFamily="34" charset="-128"/>
                <a:ea typeface="Meiryo" panose="020B0604030504040204" pitchFamily="34" charset="-128"/>
                <a:cs typeface="Arial"/>
              </a:rPr>
              <a:t>テスラソレノイド電磁石</a:t>
            </a:r>
            <a:endParaRPr sz="1600" dirty="0">
              <a:latin typeface="Meiryo" panose="020B0604030504040204" pitchFamily="34" charset="-128"/>
              <a:ea typeface="Meiryo" panose="020B0604030504040204" pitchFamily="34" charset="-128"/>
              <a:cs typeface="Arial"/>
            </a:endParaRPr>
          </a:p>
          <a:p>
            <a:pPr marL="298450" indent="-285750">
              <a:lnSpc>
                <a:spcPts val="2335"/>
              </a:lnSpc>
              <a:spcBef>
                <a:spcPts val="240"/>
              </a:spcBef>
              <a:buFont typeface="Arial" panose="020B0604020202020204" pitchFamily="34" charset="0"/>
              <a:buChar char="•"/>
            </a:pPr>
            <a:r>
              <a:rPr sz="1600" dirty="0">
                <a:latin typeface="Arial"/>
                <a:cs typeface="Arial"/>
              </a:rPr>
              <a:t>Hermetic</a:t>
            </a:r>
            <a:r>
              <a:rPr sz="1600" spc="-50" dirty="0">
                <a:latin typeface="Arial"/>
                <a:cs typeface="Arial"/>
              </a:rPr>
              <a:t> </a:t>
            </a:r>
            <a:r>
              <a:rPr sz="1600" spc="-10" dirty="0">
                <a:latin typeface="Arial"/>
                <a:cs typeface="Arial"/>
              </a:rPr>
              <a:t>coverage:</a:t>
            </a:r>
            <a:endParaRPr sz="1600" dirty="0">
              <a:latin typeface="Arial"/>
              <a:cs typeface="Arial"/>
            </a:endParaRPr>
          </a:p>
          <a:p>
            <a:pPr marL="298450" indent="-285750">
              <a:lnSpc>
                <a:spcPts val="1855"/>
              </a:lnSpc>
              <a:buFont typeface="Arial" panose="020B0604020202020204" pitchFamily="34" charset="0"/>
              <a:buChar char="•"/>
            </a:pPr>
            <a:r>
              <a:rPr sz="1600" dirty="0">
                <a:latin typeface="Arial"/>
                <a:cs typeface="Arial"/>
              </a:rPr>
              <a:t>|η|&lt;1.1,</a:t>
            </a:r>
            <a:r>
              <a:rPr sz="1600" spc="-20" dirty="0">
                <a:latin typeface="Arial"/>
                <a:cs typeface="Arial"/>
              </a:rPr>
              <a:t> </a:t>
            </a:r>
            <a:r>
              <a:rPr sz="1600" dirty="0">
                <a:latin typeface="Arial"/>
                <a:cs typeface="Arial"/>
              </a:rPr>
              <a:t>2π</a:t>
            </a:r>
            <a:r>
              <a:rPr sz="1600" spc="-35" dirty="0">
                <a:latin typeface="Arial"/>
                <a:cs typeface="Arial"/>
              </a:rPr>
              <a:t> </a:t>
            </a:r>
            <a:r>
              <a:rPr sz="1600" dirty="0">
                <a:latin typeface="Arial"/>
                <a:cs typeface="Arial"/>
              </a:rPr>
              <a:t>in</a:t>
            </a:r>
            <a:r>
              <a:rPr sz="1600" spc="-15" dirty="0">
                <a:latin typeface="Arial"/>
                <a:cs typeface="Arial"/>
              </a:rPr>
              <a:t> </a:t>
            </a:r>
            <a:r>
              <a:rPr sz="1600" spc="-50" dirty="0" err="1">
                <a:latin typeface="Arial"/>
                <a:cs typeface="Arial"/>
              </a:rPr>
              <a:t>φ</a:t>
            </a:r>
            <a:endParaRPr lang="en-US" sz="1600" dirty="0">
              <a:latin typeface="Arial"/>
              <a:cs typeface="Arial"/>
            </a:endParaRPr>
          </a:p>
          <a:p>
            <a:pPr marL="298450" indent="-285750">
              <a:lnSpc>
                <a:spcPts val="1855"/>
              </a:lnSpc>
              <a:buFont typeface="Arial" panose="020B0604020202020204" pitchFamily="34" charset="0"/>
              <a:buChar char="•"/>
            </a:pPr>
            <a:r>
              <a:rPr lang="ja-JP" altLang="en-US" sz="1600" spc="-10">
                <a:latin typeface="Meiryo" panose="020B0604030504040204" pitchFamily="34" charset="-128"/>
                <a:ea typeface="Meiryo" panose="020B0604030504040204" pitchFamily="34" charset="-128"/>
                <a:cs typeface="Arial"/>
              </a:rPr>
              <a:t>大立体角をトラッカー＆</a:t>
            </a:r>
            <a:r>
              <a:rPr sz="1600" spc="-45" dirty="0">
                <a:latin typeface="Meiryo" panose="020B0604030504040204" pitchFamily="34" charset="-128"/>
                <a:ea typeface="Meiryo" panose="020B0604030504040204" pitchFamily="34" charset="-128"/>
                <a:cs typeface="Arial"/>
              </a:rPr>
              <a:t> </a:t>
            </a:r>
            <a:r>
              <a:rPr sz="1600" spc="-20" dirty="0">
                <a:latin typeface="Meiryo" panose="020B0604030504040204" pitchFamily="34" charset="-128"/>
                <a:ea typeface="Meiryo" panose="020B0604030504040204" pitchFamily="34" charset="-128"/>
                <a:cs typeface="Arial"/>
              </a:rPr>
              <a:t>EM+</a:t>
            </a:r>
            <a:r>
              <a:rPr lang="ja-JP" altLang="en-US" sz="1600" spc="-20">
                <a:latin typeface="Meiryo" panose="020B0604030504040204" pitchFamily="34" charset="-128"/>
                <a:ea typeface="Meiryo" panose="020B0604030504040204" pitchFamily="34" charset="-128"/>
                <a:cs typeface="Arial"/>
              </a:rPr>
              <a:t>ハドロンカロリメータで覆う</a:t>
            </a:r>
            <a:r>
              <a:rPr sz="1600" spc="-70" dirty="0">
                <a:latin typeface="Meiryo" panose="020B0604030504040204" pitchFamily="34" charset="-128"/>
                <a:ea typeface="Meiryo" panose="020B0604030504040204" pitchFamily="34" charset="-128"/>
                <a:cs typeface="Arial"/>
              </a:rPr>
              <a:t> </a:t>
            </a:r>
            <a:endParaRPr lang="en-US" sz="1600" spc="-70" dirty="0">
              <a:latin typeface="Meiryo" panose="020B0604030504040204" pitchFamily="34" charset="-128"/>
              <a:ea typeface="Meiryo" panose="020B0604030504040204" pitchFamily="34" charset="-128"/>
              <a:cs typeface="Arial"/>
            </a:endParaRPr>
          </a:p>
          <a:p>
            <a:pPr marL="298450" marR="144145" indent="-285750">
              <a:lnSpc>
                <a:spcPct val="100800"/>
              </a:lnSpc>
              <a:spcBef>
                <a:spcPts val="175"/>
              </a:spcBef>
              <a:buFont typeface="Arial" panose="020B0604020202020204" pitchFamily="34" charset="0"/>
              <a:buChar char="•"/>
            </a:pPr>
            <a:r>
              <a:rPr lang="en" altLang="ja-JP" sz="1600" dirty="0">
                <a:latin typeface="Arial"/>
                <a:cs typeface="Arial"/>
              </a:rPr>
              <a:t>15</a:t>
            </a:r>
            <a:r>
              <a:rPr lang="en" altLang="ja-JP" sz="1600" spc="-10" dirty="0">
                <a:latin typeface="Arial"/>
                <a:cs typeface="Arial"/>
              </a:rPr>
              <a:t> </a:t>
            </a:r>
            <a:r>
              <a:rPr lang="en" altLang="ja-JP" sz="1600" dirty="0">
                <a:latin typeface="Arial"/>
                <a:cs typeface="Arial"/>
              </a:rPr>
              <a:t>kHz</a:t>
            </a:r>
            <a:r>
              <a:rPr lang="en" altLang="ja-JP" sz="1600" spc="-35" dirty="0">
                <a:latin typeface="Arial"/>
                <a:cs typeface="Arial"/>
              </a:rPr>
              <a:t> </a:t>
            </a:r>
            <a:r>
              <a:rPr lang="ja-JP" altLang="en-US" sz="1600" spc="-35">
                <a:latin typeface="Arial"/>
                <a:cs typeface="Arial"/>
              </a:rPr>
              <a:t>の</a:t>
            </a:r>
            <a:r>
              <a:rPr lang="ja-JP" altLang="en-US" sz="1600" spc="-35">
                <a:latin typeface="Meiryo" panose="020B0604030504040204" pitchFamily="34" charset="-128"/>
                <a:ea typeface="Meiryo" panose="020B0604030504040204" pitchFamily="34" charset="-128"/>
                <a:cs typeface="Arial"/>
              </a:rPr>
              <a:t>高データ収集レート</a:t>
            </a:r>
            <a:endParaRPr lang="en" altLang="ja-JP" sz="1600" spc="-35" dirty="0">
              <a:latin typeface="Meiryo" panose="020B0604030504040204" pitchFamily="34" charset="-128"/>
              <a:ea typeface="Meiryo" panose="020B0604030504040204" pitchFamily="34" charset="-128"/>
              <a:cs typeface="Arial"/>
            </a:endParaRPr>
          </a:p>
          <a:p>
            <a:pPr marL="298450" marR="144145" indent="-285750">
              <a:lnSpc>
                <a:spcPct val="100800"/>
              </a:lnSpc>
              <a:spcBef>
                <a:spcPts val="175"/>
              </a:spcBef>
              <a:buFont typeface="Arial" panose="020B0604020202020204" pitchFamily="34" charset="0"/>
              <a:buChar char="•"/>
            </a:pPr>
            <a:r>
              <a:rPr lang="ja-JP" altLang="en-US" sz="1600" spc="-20">
                <a:latin typeface="Meiryo" panose="020B0604030504040204" pitchFamily="34" charset="-128"/>
                <a:ea typeface="Meiryo" panose="020B0604030504040204" pitchFamily="34" charset="-128"/>
                <a:cs typeface="Arial"/>
              </a:rPr>
              <a:t>トラッキングシステムはストリーム読み出し</a:t>
            </a:r>
            <a:endParaRPr lang="en" altLang="ja-JP" sz="1600" dirty="0">
              <a:latin typeface="Meiryo" panose="020B0604030504040204" pitchFamily="34" charset="-128"/>
              <a:ea typeface="Meiryo" panose="020B0604030504040204" pitchFamily="34" charset="-128"/>
              <a:cs typeface="Arial"/>
            </a:endParaRPr>
          </a:p>
        </p:txBody>
      </p:sp>
      <p:sp>
        <p:nvSpPr>
          <p:cNvPr id="112" name="テキスト ボックス 111">
            <a:extLst>
              <a:ext uri="{FF2B5EF4-FFF2-40B4-BE49-F238E27FC236}">
                <a16:creationId xmlns:a16="http://schemas.microsoft.com/office/drawing/2014/main" id="{2FAB4324-EAF7-EEA6-B508-A6B0B9582D19}"/>
              </a:ext>
            </a:extLst>
          </p:cNvPr>
          <p:cNvSpPr txBox="1"/>
          <p:nvPr/>
        </p:nvSpPr>
        <p:spPr>
          <a:xfrm>
            <a:off x="11177937" y="5777214"/>
            <a:ext cx="553357" cy="369332"/>
          </a:xfrm>
          <a:prstGeom prst="rect">
            <a:avLst/>
          </a:prstGeom>
          <a:noFill/>
        </p:spPr>
        <p:txBody>
          <a:bodyPr wrap="none" rtlCol="0">
            <a:spAutoFit/>
          </a:bodyPr>
          <a:lstStyle/>
          <a:p>
            <a:r>
              <a:rPr kumimoji="1" lang="en-US" altLang="ja-JP" dirty="0"/>
              <a:t>Oct</a:t>
            </a:r>
            <a:endParaRPr kumimoji="1" lang="ja-JP" altLang="en-US"/>
          </a:p>
        </p:txBody>
      </p:sp>
    </p:spTree>
    <p:extLst>
      <p:ext uri="{BB962C8B-B14F-4D97-AF65-F5344CB8AC3E}">
        <p14:creationId xmlns:p14="http://schemas.microsoft.com/office/powerpoint/2010/main" val="2660164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0F296C-3236-7270-D9BF-18B0DB69B6E2}"/>
              </a:ext>
            </a:extLst>
          </p:cNvPr>
          <p:cNvSpPr>
            <a:spLocks noGrp="1"/>
          </p:cNvSpPr>
          <p:nvPr>
            <p:ph type="title"/>
          </p:nvPr>
        </p:nvSpPr>
        <p:spPr/>
        <p:txBody>
          <a:bodyPr/>
          <a:lstStyle/>
          <a:p>
            <a:r>
              <a:rPr kumimoji="1" lang="en-US" altLang="ja-JP" dirty="0">
                <a:latin typeface="Meiryo" panose="020B0604030504040204" pitchFamily="34" charset="-128"/>
                <a:ea typeface="Meiryo" panose="020B0604030504040204" pitchFamily="34" charset="-128"/>
              </a:rPr>
              <a:t>2023</a:t>
            </a:r>
            <a:r>
              <a:rPr kumimoji="1" lang="ja-JP" altLang="en-US">
                <a:latin typeface="Meiryo" panose="020B0604030504040204" pitchFamily="34" charset="-128"/>
                <a:ea typeface="Meiryo" panose="020B0604030504040204" pitchFamily="34" charset="-128"/>
              </a:rPr>
              <a:t>年ランの予期せぬ終了</a:t>
            </a:r>
          </a:p>
        </p:txBody>
      </p:sp>
      <p:pic>
        <p:nvPicPr>
          <p:cNvPr id="5" name="コンテンツ プレースホルダー 4">
            <a:extLst>
              <a:ext uri="{FF2B5EF4-FFF2-40B4-BE49-F238E27FC236}">
                <a16:creationId xmlns:a16="http://schemas.microsoft.com/office/drawing/2014/main" id="{3A20CF01-BB34-4273-CD4E-B6DA87B3BFBD}"/>
              </a:ext>
            </a:extLst>
          </p:cNvPr>
          <p:cNvPicPr>
            <a:picLocks noGrp="1" noChangeAspect="1"/>
          </p:cNvPicPr>
          <p:nvPr>
            <p:ph idx="1"/>
          </p:nvPr>
        </p:nvPicPr>
        <p:blipFill>
          <a:blip r:embed="rId2"/>
          <a:stretch>
            <a:fillRect/>
          </a:stretch>
        </p:blipFill>
        <p:spPr>
          <a:xfrm>
            <a:off x="1385293" y="1847850"/>
            <a:ext cx="2799233" cy="4351338"/>
          </a:xfrm>
          <a:prstGeom prst="rect">
            <a:avLst/>
          </a:prstGeom>
        </p:spPr>
      </p:pic>
      <p:sp>
        <p:nvSpPr>
          <p:cNvPr id="4" name="スライド番号プレースホルダー 3">
            <a:extLst>
              <a:ext uri="{FF2B5EF4-FFF2-40B4-BE49-F238E27FC236}">
                <a16:creationId xmlns:a16="http://schemas.microsoft.com/office/drawing/2014/main" id="{8C5D005C-1AC0-9FCC-9058-7C9F58DA49D4}"/>
              </a:ext>
            </a:extLst>
          </p:cNvPr>
          <p:cNvSpPr>
            <a:spLocks noGrp="1"/>
          </p:cNvSpPr>
          <p:nvPr>
            <p:ph type="sldNum" sz="quarter" idx="12"/>
          </p:nvPr>
        </p:nvSpPr>
        <p:spPr/>
        <p:txBody>
          <a:bodyPr/>
          <a:lstStyle/>
          <a:p>
            <a:fld id="{6F879AC0-A27E-6341-93B8-C10FDC4A61EB}" type="slidenum">
              <a:rPr kumimoji="1" lang="ja-JP" altLang="en-US" smtClean="0">
                <a:latin typeface="Meiryo" panose="020B0604030504040204" pitchFamily="34" charset="-128"/>
                <a:ea typeface="Meiryo" panose="020B0604030504040204" pitchFamily="34" charset="-128"/>
              </a:rPr>
              <a:t>39</a:t>
            </a:fld>
            <a:endParaRPr kumimoji="1" lang="ja-JP" altLang="en-US">
              <a:latin typeface="Meiryo" panose="020B0604030504040204" pitchFamily="34" charset="-128"/>
              <a:ea typeface="Meiryo" panose="020B0604030504040204" pitchFamily="34" charset="-128"/>
            </a:endParaRPr>
          </a:p>
        </p:txBody>
      </p:sp>
      <p:pic>
        <p:nvPicPr>
          <p:cNvPr id="6" name="図 5">
            <a:extLst>
              <a:ext uri="{FF2B5EF4-FFF2-40B4-BE49-F238E27FC236}">
                <a16:creationId xmlns:a16="http://schemas.microsoft.com/office/drawing/2014/main" id="{4A6AA28B-FA11-B605-96C7-6E58AEC471FF}"/>
              </a:ext>
            </a:extLst>
          </p:cNvPr>
          <p:cNvPicPr>
            <a:picLocks noChangeAspect="1"/>
          </p:cNvPicPr>
          <p:nvPr/>
        </p:nvPicPr>
        <p:blipFill>
          <a:blip r:embed="rId3"/>
          <a:stretch>
            <a:fillRect/>
          </a:stretch>
        </p:blipFill>
        <p:spPr>
          <a:xfrm>
            <a:off x="4613828" y="1847850"/>
            <a:ext cx="3182635" cy="4328034"/>
          </a:xfrm>
          <a:prstGeom prst="rect">
            <a:avLst/>
          </a:prstGeom>
        </p:spPr>
      </p:pic>
      <p:sp>
        <p:nvSpPr>
          <p:cNvPr id="7" name="テキスト ボックス 6">
            <a:extLst>
              <a:ext uri="{FF2B5EF4-FFF2-40B4-BE49-F238E27FC236}">
                <a16:creationId xmlns:a16="http://schemas.microsoft.com/office/drawing/2014/main" id="{AA32E571-28D0-5836-FDF0-236FC8B94450}"/>
              </a:ext>
            </a:extLst>
          </p:cNvPr>
          <p:cNvSpPr txBox="1"/>
          <p:nvPr/>
        </p:nvSpPr>
        <p:spPr>
          <a:xfrm>
            <a:off x="8037897" y="3157088"/>
            <a:ext cx="3435417" cy="1477328"/>
          </a:xfrm>
          <a:prstGeom prst="rect">
            <a:avLst/>
          </a:prstGeom>
          <a:noFill/>
        </p:spPr>
        <p:txBody>
          <a:bodyPr wrap="square" rtlCol="0">
            <a:spAutoFit/>
          </a:bodyPr>
          <a:lstStyle/>
          <a:p>
            <a:r>
              <a:rPr kumimoji="1" lang="en-US" altLang="ja-JP" dirty="0">
                <a:latin typeface="Meiryo" panose="020B0604030504040204" pitchFamily="34" charset="-128"/>
                <a:ea typeface="Meiryo" panose="020B0604030504040204" pitchFamily="34" charset="-128"/>
              </a:rPr>
              <a:t>RHIC</a:t>
            </a:r>
            <a:r>
              <a:rPr kumimoji="1" lang="ja-JP" altLang="en-US">
                <a:latin typeface="Meiryo" panose="020B0604030504040204" pitchFamily="34" charset="-128"/>
                <a:ea typeface="Meiryo" panose="020B0604030504040204" pitchFamily="34" charset="-128"/>
              </a:rPr>
              <a:t>の超電導冷却システムの故障によりビーム運転維持が困難になった。短期的な修理が見込めず、やむを得ず</a:t>
            </a:r>
            <a:r>
              <a:rPr kumimoji="1" lang="en-US" altLang="ja-JP" dirty="0">
                <a:latin typeface="Meiryo" panose="020B0604030504040204" pitchFamily="34" charset="-128"/>
                <a:ea typeface="Meiryo" panose="020B0604030504040204" pitchFamily="34" charset="-128"/>
              </a:rPr>
              <a:t>2023</a:t>
            </a:r>
            <a:r>
              <a:rPr kumimoji="1" lang="ja-JP" altLang="en-US">
                <a:latin typeface="Meiryo" panose="020B0604030504040204" pitchFamily="34" charset="-128"/>
                <a:ea typeface="Meiryo" panose="020B0604030504040204" pitchFamily="34" charset="-128"/>
              </a:rPr>
              <a:t>年のランは終了。</a:t>
            </a:r>
          </a:p>
        </p:txBody>
      </p:sp>
    </p:spTree>
    <p:extLst>
      <p:ext uri="{BB962C8B-B14F-4D97-AF65-F5344CB8AC3E}">
        <p14:creationId xmlns:p14="http://schemas.microsoft.com/office/powerpoint/2010/main" val="2534770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0" name="Picture 8" descr="柱">
            <a:extLst>
              <a:ext uri="{FF2B5EF4-FFF2-40B4-BE49-F238E27FC236}">
                <a16:creationId xmlns:a16="http://schemas.microsoft.com/office/drawing/2014/main" id="{719186F6-E67C-011C-05FE-7B145F9277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261" y="1559293"/>
            <a:ext cx="11444438" cy="5188723"/>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a:extLst>
              <a:ext uri="{FF2B5EF4-FFF2-40B4-BE49-F238E27FC236}">
                <a16:creationId xmlns:a16="http://schemas.microsoft.com/office/drawing/2014/main" id="{B7E62BEC-B4EE-6E0D-F1A2-1E56D995EF1E}"/>
              </a:ext>
            </a:extLst>
          </p:cNvPr>
          <p:cNvPicPr>
            <a:picLocks noGrp="1" noChangeAspect="1" noChangeArrowheads="1"/>
          </p:cNvPicPr>
          <p:nvPr>
            <p:ph sz="quarter" idx="4"/>
          </p:nvPr>
        </p:nvPicPr>
        <p:blipFill>
          <a:blip r:embed="rId3">
            <a:extLst>
              <a:ext uri="{28A0092B-C50C-407E-A947-70E740481C1C}">
                <a14:useLocalDpi xmlns:a14="http://schemas.microsoft.com/office/drawing/2010/main" val="0"/>
              </a:ext>
            </a:extLst>
          </a:blip>
          <a:stretch>
            <a:fillRect/>
          </a:stretch>
        </p:blipFill>
        <p:spPr bwMode="auto">
          <a:xfrm>
            <a:off x="7326760" y="240274"/>
            <a:ext cx="1799766" cy="2287839"/>
          </a:xfrm>
          <a:prstGeom prst="rect">
            <a:avLst/>
          </a:prstGeom>
          <a:noFill/>
          <a:extLst>
            <a:ext uri="{909E8E84-426E-40DD-AFC4-6F175D3DCCD1}">
              <a14:hiddenFill xmlns:a14="http://schemas.microsoft.com/office/drawing/2010/main">
                <a:solidFill>
                  <a:srgbClr val="FFFFFF"/>
                </a:solidFill>
              </a14:hiddenFill>
            </a:ext>
          </a:extLst>
        </p:spPr>
      </p:pic>
      <p:pic>
        <p:nvPicPr>
          <p:cNvPr id="18438" name="Picture 6" descr="3. Quark-gluon plasma - YouTube">
            <a:extLst>
              <a:ext uri="{FF2B5EF4-FFF2-40B4-BE49-F238E27FC236}">
                <a16:creationId xmlns:a16="http://schemas.microsoft.com/office/drawing/2014/main" id="{78D8657E-ABBD-D9D5-C57B-30076AFAC0EA}"/>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2371443" y="1035326"/>
            <a:ext cx="2621587" cy="1474643"/>
          </a:xfrm>
          <a:prstGeom prst="rect">
            <a:avLst/>
          </a:prstGeom>
          <a:noFill/>
          <a:extLst>
            <a:ext uri="{909E8E84-426E-40DD-AFC4-6F175D3DCCD1}">
              <a14:hiddenFill xmlns:a14="http://schemas.microsoft.com/office/drawing/2010/main">
                <a:solidFill>
                  <a:srgbClr val="FFFFFF"/>
                </a:solidFill>
              </a14:hiddenFill>
            </a:ext>
          </a:extLst>
        </p:spPr>
      </p:pic>
      <p:sp>
        <p:nvSpPr>
          <p:cNvPr id="2" name="タイトル 1">
            <a:extLst>
              <a:ext uri="{FF2B5EF4-FFF2-40B4-BE49-F238E27FC236}">
                <a16:creationId xmlns:a16="http://schemas.microsoft.com/office/drawing/2014/main" id="{8A564DC8-661B-402D-AF06-2BFC335ED50F}"/>
              </a:ext>
            </a:extLst>
          </p:cNvPr>
          <p:cNvSpPr>
            <a:spLocks noGrp="1"/>
          </p:cNvSpPr>
          <p:nvPr>
            <p:ph type="title"/>
          </p:nvPr>
        </p:nvSpPr>
        <p:spPr>
          <a:xfrm>
            <a:off x="838200" y="58631"/>
            <a:ext cx="10515600" cy="1325563"/>
          </a:xfrm>
        </p:spPr>
        <p:txBody>
          <a:bodyPr/>
          <a:lstStyle/>
          <a:p>
            <a:r>
              <a:rPr kumimoji="1" lang="en-US" altLang="ja-JP" dirty="0">
                <a:latin typeface="Meiryo" panose="020B0604030504040204" pitchFamily="34" charset="-128"/>
                <a:ea typeface="Meiryo" panose="020B0604030504040204" pitchFamily="34" charset="-128"/>
              </a:rPr>
              <a:t>RHIC(2000~)</a:t>
            </a:r>
            <a:r>
              <a:rPr kumimoji="1" lang="ja-JP" altLang="en-US">
                <a:latin typeface="Meiryo" panose="020B0604030504040204" pitchFamily="34" charset="-128"/>
                <a:ea typeface="Meiryo" panose="020B0604030504040204" pitchFamily="34" charset="-128"/>
              </a:rPr>
              <a:t>の物理</a:t>
            </a:r>
          </a:p>
        </p:txBody>
      </p:sp>
      <p:sp>
        <p:nvSpPr>
          <p:cNvPr id="7" name="テキスト プレースホルダー 6">
            <a:extLst>
              <a:ext uri="{FF2B5EF4-FFF2-40B4-BE49-F238E27FC236}">
                <a16:creationId xmlns:a16="http://schemas.microsoft.com/office/drawing/2014/main" id="{4679F86D-FB73-DA44-6C06-482C21D8BF73}"/>
              </a:ext>
            </a:extLst>
          </p:cNvPr>
          <p:cNvSpPr>
            <a:spLocks noGrp="1"/>
          </p:cNvSpPr>
          <p:nvPr>
            <p:ph type="body" idx="1"/>
          </p:nvPr>
        </p:nvSpPr>
        <p:spPr>
          <a:xfrm>
            <a:off x="2168973" y="4069897"/>
            <a:ext cx="5157787" cy="823912"/>
          </a:xfrm>
        </p:spPr>
        <p:txBody>
          <a:bodyPr/>
          <a:lstStyle/>
          <a:p>
            <a:r>
              <a:rPr lang="en-US" altLang="ja-JP" b="0" dirty="0">
                <a:latin typeface="Meiryo" panose="020B0604030504040204" pitchFamily="34" charset="-128"/>
                <a:ea typeface="Meiryo" panose="020B0604030504040204" pitchFamily="34" charset="-128"/>
              </a:rPr>
              <a:t>QGP</a:t>
            </a:r>
            <a:r>
              <a:rPr lang="ja-JP" altLang="en-US" b="0">
                <a:latin typeface="Meiryo" panose="020B0604030504040204" pitchFamily="34" charset="-128"/>
                <a:ea typeface="Meiryo" panose="020B0604030504040204" pitchFamily="34" charset="-128"/>
              </a:rPr>
              <a:t>・グルーオン抑制</a:t>
            </a:r>
          </a:p>
        </p:txBody>
      </p:sp>
      <p:sp>
        <p:nvSpPr>
          <p:cNvPr id="9" name="テキスト プレースホルダー 8">
            <a:extLst>
              <a:ext uri="{FF2B5EF4-FFF2-40B4-BE49-F238E27FC236}">
                <a16:creationId xmlns:a16="http://schemas.microsoft.com/office/drawing/2014/main" id="{1CAC8618-6E83-50D9-83B9-CCEEAF0CA996}"/>
              </a:ext>
            </a:extLst>
          </p:cNvPr>
          <p:cNvSpPr>
            <a:spLocks noGrp="1"/>
          </p:cNvSpPr>
          <p:nvPr>
            <p:ph type="body" sz="quarter" idx="3"/>
          </p:nvPr>
        </p:nvSpPr>
        <p:spPr>
          <a:xfrm>
            <a:off x="6217522" y="4053005"/>
            <a:ext cx="5183188" cy="823912"/>
          </a:xfrm>
        </p:spPr>
        <p:txBody>
          <a:bodyPr/>
          <a:lstStyle/>
          <a:p>
            <a:r>
              <a:rPr lang="ja-JP" altLang="en-US" b="0">
                <a:latin typeface="Meiryo" panose="020B0604030504040204" pitchFamily="34" charset="-128"/>
                <a:ea typeface="Meiryo" panose="020B0604030504040204" pitchFamily="34" charset="-128"/>
              </a:rPr>
              <a:t>陽子スピン・ハドロン構造</a:t>
            </a:r>
          </a:p>
        </p:txBody>
      </p:sp>
      <p:sp>
        <p:nvSpPr>
          <p:cNvPr id="4" name="スライド番号プレースホルダー 3">
            <a:extLst>
              <a:ext uri="{FF2B5EF4-FFF2-40B4-BE49-F238E27FC236}">
                <a16:creationId xmlns:a16="http://schemas.microsoft.com/office/drawing/2014/main" id="{87A5D035-0F0A-6E72-74AB-9A2A87276653}"/>
              </a:ext>
            </a:extLst>
          </p:cNvPr>
          <p:cNvSpPr>
            <a:spLocks noGrp="1"/>
          </p:cNvSpPr>
          <p:nvPr>
            <p:ph type="sldNum" sz="quarter" idx="12"/>
          </p:nvPr>
        </p:nvSpPr>
        <p:spPr/>
        <p:txBody>
          <a:bodyPr/>
          <a:lstStyle/>
          <a:p>
            <a:fld id="{6F879AC0-A27E-6341-93B8-C10FDC4A61EB}" type="slidenum">
              <a:rPr kumimoji="1" lang="ja-JP" altLang="en-US" smtClean="0"/>
              <a:t>4</a:t>
            </a:fld>
            <a:endParaRPr kumimoji="1" lang="ja-JP" altLang="en-US"/>
          </a:p>
        </p:txBody>
      </p:sp>
    </p:spTree>
    <p:extLst>
      <p:ext uri="{BB962C8B-B14F-4D97-AF65-F5344CB8AC3E}">
        <p14:creationId xmlns:p14="http://schemas.microsoft.com/office/powerpoint/2010/main" val="339842182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160001" y="2"/>
            <a:ext cx="1939444" cy="838197"/>
          </a:xfrm>
          <a:prstGeom prst="rect">
            <a:avLst/>
          </a:prstGeom>
        </p:spPr>
      </p:pic>
      <p:pic>
        <p:nvPicPr>
          <p:cNvPr id="3" name="object 3"/>
          <p:cNvPicPr/>
          <p:nvPr/>
        </p:nvPicPr>
        <p:blipFill>
          <a:blip r:embed="rId3" cstate="print"/>
          <a:stretch>
            <a:fillRect/>
          </a:stretch>
        </p:blipFill>
        <p:spPr>
          <a:xfrm>
            <a:off x="9448801" y="3358230"/>
            <a:ext cx="2691945" cy="3499769"/>
          </a:xfrm>
          <a:prstGeom prst="rect">
            <a:avLst/>
          </a:prstGeom>
        </p:spPr>
      </p:pic>
      <p:sp>
        <p:nvSpPr>
          <p:cNvPr id="4" name="object 4"/>
          <p:cNvSpPr txBox="1">
            <a:spLocks noGrp="1"/>
          </p:cNvSpPr>
          <p:nvPr>
            <p:ph type="title"/>
          </p:nvPr>
        </p:nvSpPr>
        <p:spPr>
          <a:xfrm>
            <a:off x="730973" y="95256"/>
            <a:ext cx="7111153" cy="837772"/>
          </a:xfrm>
          <a:prstGeom prst="rect">
            <a:avLst/>
          </a:prstGeom>
        </p:spPr>
        <p:txBody>
          <a:bodyPr vert="horz" wrap="square" lIns="0" tIns="16933" rIns="0" bIns="0" rtlCol="0" anchor="ctr">
            <a:spAutoFit/>
          </a:bodyPr>
          <a:lstStyle/>
          <a:p>
            <a:pPr marL="16933">
              <a:lnSpc>
                <a:spcPct val="100000"/>
              </a:lnSpc>
              <a:spcBef>
                <a:spcPts val="133"/>
              </a:spcBef>
            </a:pPr>
            <a:r>
              <a:rPr lang="en-US" sz="5333" dirty="0" err="1">
                <a:latin typeface="Meiryo" panose="020B0604030504040204" pitchFamily="34" charset="-128"/>
                <a:ea typeface="Meiryo" panose="020B0604030504040204" pitchFamily="34" charset="-128"/>
              </a:rPr>
              <a:t>sPHENIX</a:t>
            </a:r>
            <a:r>
              <a:rPr lang="en-US" sz="5333" dirty="0">
                <a:latin typeface="Meiryo" panose="020B0604030504040204" pitchFamily="34" charset="-128"/>
                <a:ea typeface="Meiryo" panose="020B0604030504040204" pitchFamily="34" charset="-128"/>
              </a:rPr>
              <a:t> </a:t>
            </a:r>
            <a:r>
              <a:rPr lang="en-US" sz="5333" dirty="0" err="1">
                <a:latin typeface="Meiryo" panose="020B0604030504040204" pitchFamily="34" charset="-128"/>
                <a:ea typeface="Meiryo" panose="020B0604030504040204" pitchFamily="34" charset="-128"/>
              </a:rPr>
              <a:t>苦難の行進</a:t>
            </a:r>
            <a:endParaRPr sz="5333" dirty="0">
              <a:latin typeface="Meiryo" panose="020B0604030504040204" pitchFamily="34" charset="-128"/>
              <a:ea typeface="Meiryo" panose="020B0604030504040204" pitchFamily="34" charset="-128"/>
            </a:endParaRPr>
          </a:p>
        </p:txBody>
      </p:sp>
      <p:sp>
        <p:nvSpPr>
          <p:cNvPr id="6" name="object 6"/>
          <p:cNvSpPr txBox="1"/>
          <p:nvPr/>
        </p:nvSpPr>
        <p:spPr>
          <a:xfrm>
            <a:off x="5411647" y="6606434"/>
            <a:ext cx="2691945" cy="263320"/>
          </a:xfrm>
          <a:prstGeom prst="rect">
            <a:avLst/>
          </a:prstGeom>
        </p:spPr>
        <p:txBody>
          <a:bodyPr vert="horz" wrap="square" lIns="0" tIns="16933" rIns="0" bIns="0" rtlCol="0">
            <a:spAutoFit/>
          </a:bodyPr>
          <a:lstStyle/>
          <a:p>
            <a:pPr marL="16933">
              <a:spcBef>
                <a:spcPts val="133"/>
              </a:spcBef>
            </a:pPr>
            <a:r>
              <a:rPr lang="en-US" sz="1600" dirty="0">
                <a:latin typeface="Calibri"/>
                <a:cs typeface="Calibri"/>
              </a:rPr>
              <a:t>E. </a:t>
            </a:r>
            <a:r>
              <a:rPr lang="en-US" sz="1600" dirty="0" err="1">
                <a:latin typeface="Calibri"/>
                <a:cs typeface="Calibri"/>
              </a:rPr>
              <a:t>O’brien</a:t>
            </a:r>
            <a:r>
              <a:rPr lang="en-US" sz="1600" dirty="0">
                <a:latin typeface="Calibri"/>
                <a:cs typeface="Calibri"/>
              </a:rPr>
              <a:t> @ </a:t>
            </a:r>
            <a:r>
              <a:rPr sz="1600" dirty="0" err="1">
                <a:latin typeface="Calibri"/>
                <a:cs typeface="Calibri"/>
              </a:rPr>
              <a:t>sPHENIX</a:t>
            </a:r>
            <a:r>
              <a:rPr sz="1600" spc="-67" dirty="0">
                <a:latin typeface="Calibri"/>
                <a:cs typeface="Calibri"/>
              </a:rPr>
              <a:t> </a:t>
            </a:r>
            <a:r>
              <a:rPr sz="1600" spc="-13" dirty="0">
                <a:latin typeface="Calibri"/>
                <a:cs typeface="Calibri"/>
              </a:rPr>
              <a:t>QM2023</a:t>
            </a:r>
            <a:endParaRPr sz="1600" dirty="0">
              <a:latin typeface="Calibri"/>
              <a:cs typeface="Calibri"/>
            </a:endParaRPr>
          </a:p>
        </p:txBody>
      </p:sp>
      <p:pic>
        <p:nvPicPr>
          <p:cNvPr id="7" name="object 7"/>
          <p:cNvPicPr/>
          <p:nvPr/>
        </p:nvPicPr>
        <p:blipFill>
          <a:blip r:embed="rId4" cstate="print"/>
          <a:stretch>
            <a:fillRect/>
          </a:stretch>
        </p:blipFill>
        <p:spPr>
          <a:xfrm>
            <a:off x="96762" y="897631"/>
            <a:ext cx="4194212" cy="2794084"/>
          </a:xfrm>
          <a:prstGeom prst="rect">
            <a:avLst/>
          </a:prstGeom>
        </p:spPr>
      </p:pic>
      <p:grpSp>
        <p:nvGrpSpPr>
          <p:cNvPr id="8" name="object 8"/>
          <p:cNvGrpSpPr/>
          <p:nvPr/>
        </p:nvGrpSpPr>
        <p:grpSpPr>
          <a:xfrm>
            <a:off x="14513" y="3869322"/>
            <a:ext cx="9340427" cy="2810933"/>
            <a:chOff x="10885" y="2901991"/>
            <a:chExt cx="7005320" cy="2108200"/>
          </a:xfrm>
        </p:grpSpPr>
        <p:pic>
          <p:nvPicPr>
            <p:cNvPr id="9" name="object 9"/>
            <p:cNvPicPr/>
            <p:nvPr/>
          </p:nvPicPr>
          <p:blipFill>
            <a:blip r:embed="rId5" cstate="print"/>
            <a:stretch>
              <a:fillRect/>
            </a:stretch>
          </p:blipFill>
          <p:spPr>
            <a:xfrm>
              <a:off x="3247815" y="3219450"/>
              <a:ext cx="3768121" cy="1790699"/>
            </a:xfrm>
            <a:prstGeom prst="rect">
              <a:avLst/>
            </a:prstGeom>
          </p:spPr>
        </p:pic>
        <p:pic>
          <p:nvPicPr>
            <p:cNvPr id="10" name="object 10"/>
            <p:cNvPicPr/>
            <p:nvPr/>
          </p:nvPicPr>
          <p:blipFill>
            <a:blip r:embed="rId6" cstate="print"/>
            <a:stretch>
              <a:fillRect/>
            </a:stretch>
          </p:blipFill>
          <p:spPr>
            <a:xfrm>
              <a:off x="10885" y="2901991"/>
              <a:ext cx="3204028" cy="2065496"/>
            </a:xfrm>
            <a:prstGeom prst="rect">
              <a:avLst/>
            </a:prstGeom>
          </p:spPr>
        </p:pic>
      </p:grpSp>
      <p:pic>
        <p:nvPicPr>
          <p:cNvPr id="11" name="object 11"/>
          <p:cNvPicPr/>
          <p:nvPr/>
        </p:nvPicPr>
        <p:blipFill>
          <a:blip r:embed="rId7" cstate="print"/>
          <a:stretch>
            <a:fillRect/>
          </a:stretch>
        </p:blipFill>
        <p:spPr>
          <a:xfrm>
            <a:off x="9398451" y="826956"/>
            <a:ext cx="2720975" cy="2555875"/>
          </a:xfrm>
          <a:prstGeom prst="rect">
            <a:avLst/>
          </a:prstGeom>
        </p:spPr>
      </p:pic>
      <p:sp>
        <p:nvSpPr>
          <p:cNvPr id="12" name="object 12"/>
          <p:cNvSpPr txBox="1"/>
          <p:nvPr/>
        </p:nvSpPr>
        <p:spPr>
          <a:xfrm>
            <a:off x="206586" y="933028"/>
            <a:ext cx="253153" cy="345330"/>
          </a:xfrm>
          <a:prstGeom prst="rect">
            <a:avLst/>
          </a:prstGeom>
        </p:spPr>
        <p:txBody>
          <a:bodyPr vert="horz" wrap="square" lIns="0" tIns="16933" rIns="0" bIns="0" rtlCol="0">
            <a:spAutoFit/>
          </a:bodyPr>
          <a:lstStyle/>
          <a:p>
            <a:pPr marL="16933">
              <a:spcBef>
                <a:spcPts val="133"/>
              </a:spcBef>
            </a:pPr>
            <a:r>
              <a:rPr sz="2133" spc="-33" dirty="0">
                <a:solidFill>
                  <a:srgbClr val="FFFFFF"/>
                </a:solidFill>
                <a:latin typeface="Calibri"/>
                <a:cs typeface="Calibri"/>
              </a:rPr>
              <a:t>1)</a:t>
            </a:r>
            <a:endParaRPr sz="2133">
              <a:latin typeface="Calibri"/>
              <a:cs typeface="Calibri"/>
            </a:endParaRPr>
          </a:p>
        </p:txBody>
      </p:sp>
      <p:sp>
        <p:nvSpPr>
          <p:cNvPr id="13" name="object 13"/>
          <p:cNvSpPr txBox="1"/>
          <p:nvPr/>
        </p:nvSpPr>
        <p:spPr>
          <a:xfrm>
            <a:off x="104986" y="4082627"/>
            <a:ext cx="253153" cy="345330"/>
          </a:xfrm>
          <a:prstGeom prst="rect">
            <a:avLst/>
          </a:prstGeom>
        </p:spPr>
        <p:txBody>
          <a:bodyPr vert="horz" wrap="square" lIns="0" tIns="16933" rIns="0" bIns="0" rtlCol="0">
            <a:spAutoFit/>
          </a:bodyPr>
          <a:lstStyle/>
          <a:p>
            <a:pPr marL="16933">
              <a:spcBef>
                <a:spcPts val="133"/>
              </a:spcBef>
            </a:pPr>
            <a:r>
              <a:rPr sz="2133" spc="-33" dirty="0">
                <a:solidFill>
                  <a:srgbClr val="FFFFFF"/>
                </a:solidFill>
                <a:latin typeface="Calibri"/>
                <a:cs typeface="Calibri"/>
              </a:rPr>
              <a:t>2)</a:t>
            </a:r>
            <a:endParaRPr sz="2133">
              <a:latin typeface="Calibri"/>
              <a:cs typeface="Calibri"/>
            </a:endParaRPr>
          </a:p>
        </p:txBody>
      </p:sp>
      <p:sp>
        <p:nvSpPr>
          <p:cNvPr id="14" name="object 14"/>
          <p:cNvSpPr txBox="1"/>
          <p:nvPr/>
        </p:nvSpPr>
        <p:spPr>
          <a:xfrm>
            <a:off x="4473788" y="4240820"/>
            <a:ext cx="253153" cy="345330"/>
          </a:xfrm>
          <a:prstGeom prst="rect">
            <a:avLst/>
          </a:prstGeom>
        </p:spPr>
        <p:txBody>
          <a:bodyPr vert="horz" wrap="square" lIns="0" tIns="16933" rIns="0" bIns="0" rtlCol="0">
            <a:spAutoFit/>
          </a:bodyPr>
          <a:lstStyle/>
          <a:p>
            <a:pPr marL="16933">
              <a:spcBef>
                <a:spcPts val="133"/>
              </a:spcBef>
            </a:pPr>
            <a:r>
              <a:rPr sz="2133" spc="-33" dirty="0">
                <a:solidFill>
                  <a:srgbClr val="FFFFFF"/>
                </a:solidFill>
                <a:latin typeface="Calibri"/>
                <a:cs typeface="Calibri"/>
              </a:rPr>
              <a:t>3)</a:t>
            </a:r>
            <a:endParaRPr sz="2133">
              <a:latin typeface="Calibri"/>
              <a:cs typeface="Calibri"/>
            </a:endParaRPr>
          </a:p>
        </p:txBody>
      </p:sp>
      <p:graphicFrame>
        <p:nvGraphicFramePr>
          <p:cNvPr id="15" name="object 15"/>
          <p:cNvGraphicFramePr>
            <a:graphicFrameLocks noGrp="1"/>
          </p:cNvGraphicFramePr>
          <p:nvPr/>
        </p:nvGraphicFramePr>
        <p:xfrm>
          <a:off x="395829" y="816704"/>
          <a:ext cx="11724641" cy="3402753"/>
        </p:xfrm>
        <a:graphic>
          <a:graphicData uri="http://schemas.openxmlformats.org/drawingml/2006/table">
            <a:tbl>
              <a:tblPr firstRow="1" bandRow="1">
                <a:tableStyleId>{2D5ABB26-0587-4C30-8999-92F81FD0307C}</a:tableStyleId>
              </a:tblPr>
              <a:tblGrid>
                <a:gridCol w="3884507">
                  <a:extLst>
                    <a:ext uri="{9D8B030D-6E8A-4147-A177-3AD203B41FA5}">
                      <a16:colId xmlns:a16="http://schemas.microsoft.com/office/drawing/2014/main" val="20000"/>
                    </a:ext>
                  </a:extLst>
                </a:gridCol>
                <a:gridCol w="5080847">
                  <a:extLst>
                    <a:ext uri="{9D8B030D-6E8A-4147-A177-3AD203B41FA5}">
                      <a16:colId xmlns:a16="http://schemas.microsoft.com/office/drawing/2014/main" val="20001"/>
                    </a:ext>
                  </a:extLst>
                </a:gridCol>
                <a:gridCol w="2759287">
                  <a:extLst>
                    <a:ext uri="{9D8B030D-6E8A-4147-A177-3AD203B41FA5}">
                      <a16:colId xmlns:a16="http://schemas.microsoft.com/office/drawing/2014/main" val="20002"/>
                    </a:ext>
                  </a:extLst>
                </a:gridCol>
              </a:tblGrid>
              <a:tr h="2550160">
                <a:tc rowSpan="2">
                  <a:txBody>
                    <a:bodyPr/>
                    <a:lstStyle/>
                    <a:p>
                      <a:pPr>
                        <a:lnSpc>
                          <a:spcPct val="100000"/>
                        </a:lnSpc>
                      </a:pPr>
                      <a:endParaRPr sz="1500">
                        <a:latin typeface="Times New Roman"/>
                        <a:cs typeface="Times New Roman"/>
                      </a:endParaRPr>
                    </a:p>
                  </a:txBody>
                  <a:tcPr marL="0" marR="0" marT="0" marB="0">
                    <a:lnR w="28575">
                      <a:solidFill>
                        <a:srgbClr val="0096FF"/>
                      </a:solidFill>
                      <a:prstDash val="solid"/>
                    </a:lnR>
                    <a:lnT w="28575">
                      <a:solidFill>
                        <a:srgbClr val="0096FF"/>
                      </a:solidFill>
                      <a:prstDash val="solid"/>
                    </a:lnT>
                  </a:tcPr>
                </a:tc>
                <a:tc rowSpan="2">
                  <a:txBody>
                    <a:bodyPr/>
                    <a:lstStyle/>
                    <a:p>
                      <a:pPr marL="90805" marR="105410">
                        <a:lnSpc>
                          <a:spcPts val="1400"/>
                        </a:lnSpc>
                        <a:spcBef>
                          <a:spcPts val="740"/>
                        </a:spcBef>
                      </a:pPr>
                      <a:r>
                        <a:rPr sz="1600" dirty="0">
                          <a:latin typeface="Calibri"/>
                          <a:cs typeface="Calibri"/>
                        </a:rPr>
                        <a:t>Despite</a:t>
                      </a:r>
                      <a:r>
                        <a:rPr sz="1600" spc="-25" dirty="0">
                          <a:latin typeface="Calibri"/>
                          <a:cs typeface="Calibri"/>
                        </a:rPr>
                        <a:t> </a:t>
                      </a:r>
                      <a:r>
                        <a:rPr sz="1600" dirty="0">
                          <a:latin typeface="Calibri"/>
                          <a:cs typeface="Calibri"/>
                        </a:rPr>
                        <a:t>the</a:t>
                      </a:r>
                      <a:r>
                        <a:rPr sz="1600" spc="-20" dirty="0">
                          <a:latin typeface="Calibri"/>
                          <a:cs typeface="Calibri"/>
                        </a:rPr>
                        <a:t> </a:t>
                      </a:r>
                      <a:r>
                        <a:rPr sz="1600" dirty="0">
                          <a:latin typeface="Calibri"/>
                          <a:cs typeface="Calibri"/>
                        </a:rPr>
                        <a:t>many</a:t>
                      </a:r>
                      <a:r>
                        <a:rPr sz="1600" spc="-20" dirty="0">
                          <a:latin typeface="Calibri"/>
                          <a:cs typeface="Calibri"/>
                        </a:rPr>
                        <a:t> </a:t>
                      </a:r>
                      <a:r>
                        <a:rPr sz="1600" dirty="0">
                          <a:latin typeface="Calibri"/>
                          <a:cs typeface="Calibri"/>
                        </a:rPr>
                        <a:t>success</a:t>
                      </a:r>
                      <a:r>
                        <a:rPr sz="1600" spc="-20" dirty="0">
                          <a:latin typeface="Calibri"/>
                          <a:cs typeface="Calibri"/>
                        </a:rPr>
                        <a:t> </a:t>
                      </a:r>
                      <a:r>
                        <a:rPr sz="1600" dirty="0">
                          <a:latin typeface="Calibri"/>
                          <a:cs typeface="Calibri"/>
                        </a:rPr>
                        <a:t>of</a:t>
                      </a:r>
                      <a:r>
                        <a:rPr sz="1600" spc="-20" dirty="0">
                          <a:latin typeface="Calibri"/>
                          <a:cs typeface="Calibri"/>
                        </a:rPr>
                        <a:t> </a:t>
                      </a:r>
                      <a:r>
                        <a:rPr sz="1600" dirty="0">
                          <a:latin typeface="Calibri"/>
                          <a:cs typeface="Calibri"/>
                        </a:rPr>
                        <a:t>sPHENIX,</a:t>
                      </a:r>
                      <a:r>
                        <a:rPr sz="1600" spc="-25" dirty="0">
                          <a:latin typeface="Calibri"/>
                          <a:cs typeface="Calibri"/>
                        </a:rPr>
                        <a:t> </a:t>
                      </a:r>
                      <a:r>
                        <a:rPr sz="1600" dirty="0">
                          <a:latin typeface="Calibri"/>
                          <a:cs typeface="Calibri"/>
                        </a:rPr>
                        <a:t>we</a:t>
                      </a:r>
                      <a:r>
                        <a:rPr sz="1600" spc="-20" dirty="0">
                          <a:latin typeface="Calibri"/>
                          <a:cs typeface="Calibri"/>
                        </a:rPr>
                        <a:t> </a:t>
                      </a:r>
                      <a:r>
                        <a:rPr sz="1600" dirty="0">
                          <a:latin typeface="Calibri"/>
                          <a:cs typeface="Calibri"/>
                        </a:rPr>
                        <a:t>had</a:t>
                      </a:r>
                      <a:r>
                        <a:rPr sz="1600" spc="-20" dirty="0">
                          <a:latin typeface="Calibri"/>
                          <a:cs typeface="Calibri"/>
                        </a:rPr>
                        <a:t> </a:t>
                      </a:r>
                      <a:r>
                        <a:rPr sz="1600" dirty="0">
                          <a:latin typeface="Calibri"/>
                          <a:cs typeface="Calibri"/>
                        </a:rPr>
                        <a:t>our</a:t>
                      </a:r>
                      <a:r>
                        <a:rPr sz="1600" spc="-20" dirty="0">
                          <a:latin typeface="Calibri"/>
                          <a:cs typeface="Calibri"/>
                        </a:rPr>
                        <a:t> </a:t>
                      </a:r>
                      <a:r>
                        <a:rPr sz="1600" dirty="0">
                          <a:latin typeface="Calibri"/>
                          <a:cs typeface="Calibri"/>
                        </a:rPr>
                        <a:t>own</a:t>
                      </a:r>
                      <a:r>
                        <a:rPr sz="1600" spc="-20" dirty="0">
                          <a:latin typeface="Calibri"/>
                          <a:cs typeface="Calibri"/>
                        </a:rPr>
                        <a:t> </a:t>
                      </a:r>
                      <a:r>
                        <a:rPr sz="1600" spc="-25" dirty="0">
                          <a:latin typeface="Calibri"/>
                          <a:cs typeface="Calibri"/>
                        </a:rPr>
                        <a:t>set </a:t>
                      </a:r>
                      <a:r>
                        <a:rPr sz="1600" dirty="0">
                          <a:latin typeface="Calibri"/>
                          <a:cs typeface="Calibri"/>
                        </a:rPr>
                        <a:t>of</a:t>
                      </a:r>
                      <a:r>
                        <a:rPr sz="1600" spc="-25" dirty="0">
                          <a:latin typeface="Calibri"/>
                          <a:cs typeface="Calibri"/>
                        </a:rPr>
                        <a:t> </a:t>
                      </a:r>
                      <a:r>
                        <a:rPr sz="1600" dirty="0">
                          <a:latin typeface="Calibri"/>
                          <a:cs typeface="Calibri"/>
                        </a:rPr>
                        <a:t>challenges,</a:t>
                      </a:r>
                      <a:r>
                        <a:rPr sz="1600" spc="-20" dirty="0">
                          <a:latin typeface="Calibri"/>
                          <a:cs typeface="Calibri"/>
                        </a:rPr>
                        <a:t> </a:t>
                      </a:r>
                      <a:r>
                        <a:rPr sz="1600" spc="-10" dirty="0">
                          <a:latin typeface="Calibri"/>
                          <a:cs typeface="Calibri"/>
                        </a:rPr>
                        <a:t>including:</a:t>
                      </a:r>
                      <a:endParaRPr sz="1600">
                        <a:latin typeface="Calibri"/>
                        <a:cs typeface="Calibri"/>
                      </a:endParaRPr>
                    </a:p>
                    <a:p>
                      <a:pPr marL="421005" marR="238125" indent="-330200">
                        <a:lnSpc>
                          <a:spcPct val="102499"/>
                        </a:lnSpc>
                        <a:spcBef>
                          <a:spcPts val="130"/>
                        </a:spcBef>
                        <a:buAutoNum type="arabicParenR"/>
                        <a:tabLst>
                          <a:tab pos="421005" algn="l"/>
                          <a:tab pos="433705" algn="l"/>
                        </a:tabLst>
                      </a:pPr>
                      <a:r>
                        <a:rPr sz="1300" dirty="0">
                          <a:latin typeface="Calibri"/>
                          <a:cs typeface="Calibri"/>
                        </a:rPr>
                        <a:t>	The</a:t>
                      </a:r>
                      <a:r>
                        <a:rPr sz="1300" spc="-15" dirty="0">
                          <a:latin typeface="Calibri"/>
                          <a:cs typeface="Calibri"/>
                        </a:rPr>
                        <a:t> </a:t>
                      </a:r>
                      <a:r>
                        <a:rPr sz="1300" dirty="0">
                          <a:latin typeface="Calibri"/>
                          <a:cs typeface="Calibri"/>
                        </a:rPr>
                        <a:t>COVID</a:t>
                      </a:r>
                      <a:r>
                        <a:rPr sz="1300" spc="-10" dirty="0">
                          <a:latin typeface="Calibri"/>
                          <a:cs typeface="Calibri"/>
                        </a:rPr>
                        <a:t> </a:t>
                      </a:r>
                      <a:r>
                        <a:rPr sz="1300" dirty="0">
                          <a:latin typeface="Calibri"/>
                          <a:cs typeface="Calibri"/>
                        </a:rPr>
                        <a:t>pandemic</a:t>
                      </a:r>
                      <a:r>
                        <a:rPr sz="1300" spc="-15" dirty="0">
                          <a:latin typeface="Calibri"/>
                          <a:cs typeface="Calibri"/>
                        </a:rPr>
                        <a:t> </a:t>
                      </a:r>
                      <a:r>
                        <a:rPr sz="1300" dirty="0">
                          <a:latin typeface="Calibri"/>
                          <a:cs typeface="Calibri"/>
                        </a:rPr>
                        <a:t>shutdown</a:t>
                      </a:r>
                      <a:r>
                        <a:rPr sz="1300" spc="-10" dirty="0">
                          <a:latin typeface="Calibri"/>
                          <a:cs typeface="Calibri"/>
                        </a:rPr>
                        <a:t> </a:t>
                      </a:r>
                      <a:r>
                        <a:rPr sz="1300" dirty="0">
                          <a:latin typeface="Calibri"/>
                          <a:cs typeface="Calibri"/>
                        </a:rPr>
                        <a:t>BNL</a:t>
                      </a:r>
                      <a:r>
                        <a:rPr sz="1300" spc="-15" dirty="0">
                          <a:latin typeface="Calibri"/>
                          <a:cs typeface="Calibri"/>
                        </a:rPr>
                        <a:t> </a:t>
                      </a:r>
                      <a:r>
                        <a:rPr sz="1300" dirty="0">
                          <a:latin typeface="Calibri"/>
                          <a:cs typeface="Calibri"/>
                        </a:rPr>
                        <a:t>as</a:t>
                      </a:r>
                      <a:r>
                        <a:rPr sz="1300" spc="-10" dirty="0">
                          <a:latin typeface="Calibri"/>
                          <a:cs typeface="Calibri"/>
                        </a:rPr>
                        <a:t> </a:t>
                      </a:r>
                      <a:r>
                        <a:rPr sz="1300" dirty="0">
                          <a:latin typeface="Calibri"/>
                          <a:cs typeface="Calibri"/>
                        </a:rPr>
                        <a:t>well</a:t>
                      </a:r>
                      <a:r>
                        <a:rPr sz="1300" spc="-10" dirty="0">
                          <a:latin typeface="Calibri"/>
                          <a:cs typeface="Calibri"/>
                        </a:rPr>
                        <a:t> </a:t>
                      </a:r>
                      <a:r>
                        <a:rPr sz="1300" dirty="0">
                          <a:latin typeface="Calibri"/>
                          <a:cs typeface="Calibri"/>
                        </a:rPr>
                        <a:t>as</a:t>
                      </a:r>
                      <a:r>
                        <a:rPr sz="1300" spc="-15" dirty="0">
                          <a:latin typeface="Calibri"/>
                          <a:cs typeface="Calibri"/>
                        </a:rPr>
                        <a:t> </a:t>
                      </a:r>
                      <a:r>
                        <a:rPr sz="1300" spc="-20" dirty="0">
                          <a:latin typeface="Calibri"/>
                          <a:cs typeface="Calibri"/>
                        </a:rPr>
                        <a:t>many </a:t>
                      </a:r>
                      <a:r>
                        <a:rPr sz="1300" spc="10" dirty="0">
                          <a:latin typeface="Calibri"/>
                          <a:cs typeface="Calibri"/>
                        </a:rPr>
                        <a:t>collabora;ng</a:t>
                      </a:r>
                      <a:r>
                        <a:rPr sz="1300" spc="15" dirty="0">
                          <a:latin typeface="Calibri"/>
                          <a:cs typeface="Calibri"/>
                        </a:rPr>
                        <a:t> </a:t>
                      </a:r>
                      <a:r>
                        <a:rPr sz="1300" spc="55" dirty="0">
                          <a:latin typeface="Calibri"/>
                          <a:cs typeface="Calibri"/>
                        </a:rPr>
                        <a:t>ins;tu;ons</a:t>
                      </a:r>
                      <a:r>
                        <a:rPr sz="1300" spc="20" dirty="0">
                          <a:latin typeface="Calibri"/>
                          <a:cs typeface="Calibri"/>
                        </a:rPr>
                        <a:t> </a:t>
                      </a:r>
                      <a:r>
                        <a:rPr sz="1300" spc="10" dirty="0">
                          <a:latin typeface="Calibri"/>
                          <a:cs typeface="Calibri"/>
                        </a:rPr>
                        <a:t>for</a:t>
                      </a:r>
                      <a:r>
                        <a:rPr sz="1300" spc="20" dirty="0">
                          <a:latin typeface="Calibri"/>
                          <a:cs typeface="Calibri"/>
                        </a:rPr>
                        <a:t> </a:t>
                      </a:r>
                      <a:r>
                        <a:rPr sz="1300" dirty="0">
                          <a:latin typeface="Calibri"/>
                          <a:cs typeface="Calibri"/>
                        </a:rPr>
                        <a:t>months</a:t>
                      </a:r>
                      <a:r>
                        <a:rPr sz="1300" spc="20" dirty="0">
                          <a:latin typeface="Calibri"/>
                          <a:cs typeface="Calibri"/>
                        </a:rPr>
                        <a:t> </a:t>
                      </a:r>
                      <a:r>
                        <a:rPr sz="1300" dirty="0">
                          <a:latin typeface="Calibri"/>
                          <a:cs typeface="Calibri"/>
                        </a:rPr>
                        <a:t>followed</a:t>
                      </a:r>
                      <a:r>
                        <a:rPr sz="1300" spc="20" dirty="0">
                          <a:latin typeface="Calibri"/>
                          <a:cs typeface="Calibri"/>
                        </a:rPr>
                        <a:t> </a:t>
                      </a:r>
                      <a:r>
                        <a:rPr sz="1300" spc="10" dirty="0">
                          <a:latin typeface="Calibri"/>
                          <a:cs typeface="Calibri"/>
                        </a:rPr>
                        <a:t>by</a:t>
                      </a:r>
                      <a:r>
                        <a:rPr sz="1300" spc="15" dirty="0">
                          <a:latin typeface="Calibri"/>
                          <a:cs typeface="Calibri"/>
                        </a:rPr>
                        <a:t> </a:t>
                      </a:r>
                      <a:r>
                        <a:rPr sz="1300" spc="-10" dirty="0">
                          <a:latin typeface="Calibri"/>
                          <a:cs typeface="Calibri"/>
                        </a:rPr>
                        <a:t>periods </a:t>
                      </a:r>
                      <a:r>
                        <a:rPr sz="1300" dirty="0">
                          <a:latin typeface="Calibri"/>
                          <a:cs typeface="Calibri"/>
                        </a:rPr>
                        <a:t>where only </a:t>
                      </a:r>
                      <a:r>
                        <a:rPr sz="1300" spc="-80" dirty="0">
                          <a:latin typeface="Calibri"/>
                          <a:cs typeface="Calibri"/>
                        </a:rPr>
                        <a:t>25-</a:t>
                      </a:r>
                      <a:r>
                        <a:rPr sz="1300" spc="-204" dirty="0">
                          <a:latin typeface="Calibri"/>
                          <a:cs typeface="Calibri"/>
                        </a:rPr>
                        <a:t>­</a:t>
                      </a:r>
                      <a:r>
                        <a:rPr sz="1300" spc="-60" dirty="0">
                          <a:latin typeface="Calibri"/>
                          <a:cs typeface="Calibri"/>
                        </a:rPr>
                        <a:t>‐50%</a:t>
                      </a:r>
                      <a:r>
                        <a:rPr sz="1300" dirty="0">
                          <a:latin typeface="Calibri"/>
                          <a:cs typeface="Calibri"/>
                        </a:rPr>
                        <a:t> of the lab workforce was allowed</a:t>
                      </a:r>
                      <a:r>
                        <a:rPr sz="1300" spc="5" dirty="0">
                          <a:latin typeface="Calibri"/>
                          <a:cs typeface="Calibri"/>
                        </a:rPr>
                        <a:t> </a:t>
                      </a:r>
                      <a:r>
                        <a:rPr sz="1300" dirty="0">
                          <a:latin typeface="Calibri"/>
                          <a:cs typeface="Calibri"/>
                        </a:rPr>
                        <a:t>on </a:t>
                      </a:r>
                      <a:r>
                        <a:rPr sz="1300" spc="-20" dirty="0">
                          <a:latin typeface="Calibri"/>
                          <a:cs typeface="Calibri"/>
                        </a:rPr>
                        <a:t>site.</a:t>
                      </a:r>
                      <a:endParaRPr sz="1300">
                        <a:latin typeface="Calibri"/>
                        <a:cs typeface="Calibri"/>
                      </a:endParaRPr>
                    </a:p>
                    <a:p>
                      <a:pPr marL="421005" marR="114300" indent="-330200">
                        <a:lnSpc>
                          <a:spcPts val="1160"/>
                        </a:lnSpc>
                        <a:spcBef>
                          <a:spcPts val="310"/>
                        </a:spcBef>
                        <a:buAutoNum type="arabicParenR"/>
                        <a:tabLst>
                          <a:tab pos="421005" algn="l"/>
                          <a:tab pos="433705" algn="l"/>
                        </a:tabLst>
                      </a:pPr>
                      <a:r>
                        <a:rPr sz="1300" dirty="0">
                          <a:latin typeface="Calibri"/>
                          <a:cs typeface="Calibri"/>
                        </a:rPr>
                        <a:t>	The</a:t>
                      </a:r>
                      <a:r>
                        <a:rPr sz="1300" spc="-5" dirty="0">
                          <a:latin typeface="Calibri"/>
                          <a:cs typeface="Calibri"/>
                        </a:rPr>
                        <a:t> </a:t>
                      </a:r>
                      <a:r>
                        <a:rPr sz="1300" spc="-35" dirty="0">
                          <a:latin typeface="Calibri"/>
                          <a:cs typeface="Calibri"/>
                        </a:rPr>
                        <a:t>supply-</a:t>
                      </a:r>
                      <a:r>
                        <a:rPr sz="1300" spc="-204" dirty="0">
                          <a:latin typeface="Calibri"/>
                          <a:cs typeface="Calibri"/>
                        </a:rPr>
                        <a:t>­</a:t>
                      </a:r>
                      <a:r>
                        <a:rPr sz="1300" spc="-30" dirty="0">
                          <a:latin typeface="Calibri"/>
                          <a:cs typeface="Calibri"/>
                        </a:rPr>
                        <a:t>‐chain</a:t>
                      </a:r>
                      <a:r>
                        <a:rPr sz="1300" spc="-5" dirty="0">
                          <a:latin typeface="Calibri"/>
                          <a:cs typeface="Calibri"/>
                        </a:rPr>
                        <a:t> </a:t>
                      </a:r>
                      <a:r>
                        <a:rPr sz="1300" dirty="0">
                          <a:latin typeface="Calibri"/>
                          <a:cs typeface="Calibri"/>
                        </a:rPr>
                        <a:t>crisis</a:t>
                      </a:r>
                      <a:r>
                        <a:rPr sz="1300" spc="-5" dirty="0">
                          <a:latin typeface="Calibri"/>
                          <a:cs typeface="Calibri"/>
                        </a:rPr>
                        <a:t> </a:t>
                      </a:r>
                      <a:r>
                        <a:rPr sz="1300" dirty="0">
                          <a:latin typeface="Calibri"/>
                          <a:cs typeface="Calibri"/>
                        </a:rPr>
                        <a:t>delayed</a:t>
                      </a:r>
                      <a:r>
                        <a:rPr sz="1300" spc="-5" dirty="0">
                          <a:latin typeface="Calibri"/>
                          <a:cs typeface="Calibri"/>
                        </a:rPr>
                        <a:t> </a:t>
                      </a:r>
                      <a:r>
                        <a:rPr sz="1300" dirty="0">
                          <a:latin typeface="Calibri"/>
                          <a:cs typeface="Calibri"/>
                        </a:rPr>
                        <a:t>many</a:t>
                      </a:r>
                      <a:r>
                        <a:rPr sz="1300" spc="-5" dirty="0">
                          <a:latin typeface="Calibri"/>
                          <a:cs typeface="Calibri"/>
                        </a:rPr>
                        <a:t> </a:t>
                      </a:r>
                      <a:r>
                        <a:rPr sz="1300" dirty="0">
                          <a:latin typeface="Calibri"/>
                          <a:cs typeface="Calibri"/>
                        </a:rPr>
                        <a:t>key sPHENIX</a:t>
                      </a:r>
                      <a:r>
                        <a:rPr sz="1300" spc="-5" dirty="0">
                          <a:latin typeface="Calibri"/>
                          <a:cs typeface="Calibri"/>
                        </a:rPr>
                        <a:t> </a:t>
                      </a:r>
                      <a:r>
                        <a:rPr sz="1300" spc="-10" dirty="0">
                          <a:latin typeface="Calibri"/>
                          <a:cs typeface="Calibri"/>
                        </a:rPr>
                        <a:t>components </a:t>
                      </a:r>
                      <a:r>
                        <a:rPr sz="1300" dirty="0">
                          <a:latin typeface="Calibri"/>
                          <a:cs typeface="Calibri"/>
                        </a:rPr>
                        <a:t>by</a:t>
                      </a:r>
                      <a:r>
                        <a:rPr sz="1300" spc="-15" dirty="0">
                          <a:latin typeface="Calibri"/>
                          <a:cs typeface="Calibri"/>
                        </a:rPr>
                        <a:t> </a:t>
                      </a:r>
                      <a:r>
                        <a:rPr sz="1300" dirty="0">
                          <a:latin typeface="Calibri"/>
                          <a:cs typeface="Calibri"/>
                        </a:rPr>
                        <a:t>months,</a:t>
                      </a:r>
                      <a:r>
                        <a:rPr sz="1300" spc="-10" dirty="0">
                          <a:latin typeface="Calibri"/>
                          <a:cs typeface="Calibri"/>
                        </a:rPr>
                        <a:t> </a:t>
                      </a:r>
                      <a:r>
                        <a:rPr sz="1300" dirty="0">
                          <a:latin typeface="Calibri"/>
                          <a:cs typeface="Calibri"/>
                        </a:rPr>
                        <a:t>especially</a:t>
                      </a:r>
                      <a:r>
                        <a:rPr sz="1300" spc="-10" dirty="0">
                          <a:latin typeface="Calibri"/>
                          <a:cs typeface="Calibri"/>
                        </a:rPr>
                        <a:t> </a:t>
                      </a:r>
                      <a:r>
                        <a:rPr sz="1300" dirty="0">
                          <a:latin typeface="Calibri"/>
                          <a:cs typeface="Calibri"/>
                        </a:rPr>
                        <a:t>electronics</a:t>
                      </a:r>
                      <a:r>
                        <a:rPr sz="1300" spc="-10" dirty="0">
                          <a:latin typeface="Calibri"/>
                          <a:cs typeface="Calibri"/>
                        </a:rPr>
                        <a:t> </a:t>
                      </a:r>
                      <a:r>
                        <a:rPr sz="1300" dirty="0">
                          <a:latin typeface="Calibri"/>
                          <a:cs typeface="Calibri"/>
                        </a:rPr>
                        <a:t>chips</a:t>
                      </a:r>
                      <a:r>
                        <a:rPr sz="1300" spc="-10" dirty="0">
                          <a:latin typeface="Calibri"/>
                          <a:cs typeface="Calibri"/>
                        </a:rPr>
                        <a:t> </a:t>
                      </a:r>
                      <a:r>
                        <a:rPr sz="1300" dirty="0">
                          <a:latin typeface="Calibri"/>
                          <a:cs typeface="Calibri"/>
                        </a:rPr>
                        <a:t>and</a:t>
                      </a:r>
                      <a:r>
                        <a:rPr sz="1300" spc="-10" dirty="0">
                          <a:latin typeface="Calibri"/>
                          <a:cs typeface="Calibri"/>
                        </a:rPr>
                        <a:t> </a:t>
                      </a:r>
                      <a:r>
                        <a:rPr sz="1300" dirty="0">
                          <a:latin typeface="Calibri"/>
                          <a:cs typeface="Calibri"/>
                        </a:rPr>
                        <a:t>circuit</a:t>
                      </a:r>
                      <a:r>
                        <a:rPr sz="1300" spc="-10" dirty="0">
                          <a:latin typeface="Calibri"/>
                          <a:cs typeface="Calibri"/>
                        </a:rPr>
                        <a:t> boards</a:t>
                      </a:r>
                      <a:endParaRPr sz="1300">
                        <a:latin typeface="Calibri"/>
                        <a:cs typeface="Calibri"/>
                      </a:endParaRPr>
                    </a:p>
                    <a:p>
                      <a:pPr marL="421005" marR="238125" indent="-330200" algn="just">
                        <a:lnSpc>
                          <a:spcPct val="105000"/>
                        </a:lnSpc>
                        <a:spcBef>
                          <a:spcPts val="150"/>
                        </a:spcBef>
                        <a:buFont typeface="Calibri"/>
                        <a:buAutoNum type="arabicParenR"/>
                        <a:tabLst>
                          <a:tab pos="421005" algn="l"/>
                          <a:tab pos="431800" algn="l"/>
                        </a:tabLst>
                      </a:pPr>
                      <a:r>
                        <a:rPr sz="1300" dirty="0">
                          <a:latin typeface="Times New Roman"/>
                          <a:cs typeface="Times New Roman"/>
                        </a:rPr>
                        <a:t>	</a:t>
                      </a:r>
                      <a:r>
                        <a:rPr sz="1300" dirty="0">
                          <a:latin typeface="Calibri"/>
                          <a:cs typeface="Calibri"/>
                        </a:rPr>
                        <a:t>Our</a:t>
                      </a:r>
                      <a:r>
                        <a:rPr sz="1300" spc="-5" dirty="0">
                          <a:latin typeface="Calibri"/>
                          <a:cs typeface="Calibri"/>
                        </a:rPr>
                        <a:t> </a:t>
                      </a:r>
                      <a:r>
                        <a:rPr sz="1300" dirty="0">
                          <a:latin typeface="Calibri"/>
                          <a:cs typeface="Calibri"/>
                        </a:rPr>
                        <a:t>beam</a:t>
                      </a:r>
                      <a:r>
                        <a:rPr sz="1300" spc="-5" dirty="0">
                          <a:latin typeface="Calibri"/>
                          <a:cs typeface="Calibri"/>
                        </a:rPr>
                        <a:t> </a:t>
                      </a:r>
                      <a:r>
                        <a:rPr sz="1300" dirty="0">
                          <a:latin typeface="Calibri"/>
                          <a:cs typeface="Calibri"/>
                        </a:rPr>
                        <a:t>pipe</a:t>
                      </a:r>
                      <a:r>
                        <a:rPr sz="1300" spc="-5" dirty="0">
                          <a:latin typeface="Calibri"/>
                          <a:cs typeface="Calibri"/>
                        </a:rPr>
                        <a:t> </a:t>
                      </a:r>
                      <a:r>
                        <a:rPr sz="1300" dirty="0">
                          <a:latin typeface="Calibri"/>
                          <a:cs typeface="Calibri"/>
                        </a:rPr>
                        <a:t>was</a:t>
                      </a:r>
                      <a:r>
                        <a:rPr sz="1300" spc="-5" dirty="0">
                          <a:latin typeface="Calibri"/>
                          <a:cs typeface="Calibri"/>
                        </a:rPr>
                        <a:t> </a:t>
                      </a:r>
                      <a:r>
                        <a:rPr sz="1300" dirty="0">
                          <a:latin typeface="Calibri"/>
                          <a:cs typeface="Calibri"/>
                        </a:rPr>
                        <a:t>lost</a:t>
                      </a:r>
                      <a:r>
                        <a:rPr sz="1300" spc="-5" dirty="0">
                          <a:latin typeface="Calibri"/>
                          <a:cs typeface="Calibri"/>
                        </a:rPr>
                        <a:t> </a:t>
                      </a:r>
                      <a:r>
                        <a:rPr sz="1300" dirty="0">
                          <a:latin typeface="Calibri"/>
                          <a:cs typeface="Calibri"/>
                        </a:rPr>
                        <a:t>in</a:t>
                      </a:r>
                      <a:r>
                        <a:rPr sz="1300" spc="-5" dirty="0">
                          <a:latin typeface="Calibri"/>
                          <a:cs typeface="Calibri"/>
                        </a:rPr>
                        <a:t> </a:t>
                      </a:r>
                      <a:r>
                        <a:rPr sz="1300" dirty="0">
                          <a:latin typeface="Calibri"/>
                          <a:cs typeface="Calibri"/>
                        </a:rPr>
                        <a:t>a</a:t>
                      </a:r>
                      <a:r>
                        <a:rPr sz="1300" spc="-5" dirty="0">
                          <a:latin typeface="Calibri"/>
                          <a:cs typeface="Calibri"/>
                        </a:rPr>
                        <a:t> </a:t>
                      </a:r>
                      <a:r>
                        <a:rPr sz="1300" dirty="0">
                          <a:latin typeface="Calibri"/>
                          <a:cs typeface="Calibri"/>
                        </a:rPr>
                        <a:t>UPS</a:t>
                      </a:r>
                      <a:r>
                        <a:rPr sz="1300" spc="-5" dirty="0">
                          <a:latin typeface="Calibri"/>
                          <a:cs typeface="Calibri"/>
                        </a:rPr>
                        <a:t> </a:t>
                      </a:r>
                      <a:r>
                        <a:rPr sz="1300" dirty="0">
                          <a:latin typeface="Calibri"/>
                          <a:cs typeface="Calibri"/>
                        </a:rPr>
                        <a:t>warehouse</a:t>
                      </a:r>
                      <a:r>
                        <a:rPr sz="1300" spc="-5" dirty="0">
                          <a:latin typeface="Calibri"/>
                          <a:cs typeface="Calibri"/>
                        </a:rPr>
                        <a:t> </a:t>
                      </a:r>
                      <a:r>
                        <a:rPr sz="1300" dirty="0">
                          <a:latin typeface="Calibri"/>
                          <a:cs typeface="Calibri"/>
                        </a:rPr>
                        <a:t>ﬁre. </a:t>
                      </a:r>
                      <a:r>
                        <a:rPr sz="1300" spc="-10" dirty="0">
                          <a:latin typeface="Calibri"/>
                          <a:cs typeface="Calibri"/>
                        </a:rPr>
                        <a:t>Fortunately </a:t>
                      </a:r>
                      <a:r>
                        <a:rPr sz="1300" dirty="0">
                          <a:latin typeface="Calibri"/>
                          <a:cs typeface="Calibri"/>
                        </a:rPr>
                        <a:t>STAR</a:t>
                      </a:r>
                      <a:r>
                        <a:rPr sz="1300" spc="-10" dirty="0">
                          <a:latin typeface="Calibri"/>
                          <a:cs typeface="Calibri"/>
                        </a:rPr>
                        <a:t> </a:t>
                      </a:r>
                      <a:r>
                        <a:rPr sz="1300" dirty="0">
                          <a:latin typeface="Calibri"/>
                          <a:cs typeface="Calibri"/>
                        </a:rPr>
                        <a:t>had</a:t>
                      </a:r>
                      <a:r>
                        <a:rPr sz="1300" spc="-5" dirty="0">
                          <a:latin typeface="Calibri"/>
                          <a:cs typeface="Calibri"/>
                        </a:rPr>
                        <a:t> </a:t>
                      </a:r>
                      <a:r>
                        <a:rPr sz="1300" dirty="0">
                          <a:latin typeface="Calibri"/>
                          <a:cs typeface="Calibri"/>
                        </a:rPr>
                        <a:t>a</a:t>
                      </a:r>
                      <a:r>
                        <a:rPr sz="1300" spc="-5" dirty="0">
                          <a:latin typeface="Calibri"/>
                          <a:cs typeface="Calibri"/>
                        </a:rPr>
                        <a:t> </a:t>
                      </a:r>
                      <a:r>
                        <a:rPr sz="1300" dirty="0">
                          <a:latin typeface="Calibri"/>
                          <a:cs typeface="Calibri"/>
                        </a:rPr>
                        <a:t>spare</a:t>
                      </a:r>
                      <a:r>
                        <a:rPr sz="1300" spc="-5" dirty="0">
                          <a:latin typeface="Calibri"/>
                          <a:cs typeface="Calibri"/>
                        </a:rPr>
                        <a:t> </a:t>
                      </a:r>
                      <a:r>
                        <a:rPr sz="1300" dirty="0">
                          <a:latin typeface="Calibri"/>
                          <a:cs typeface="Calibri"/>
                        </a:rPr>
                        <a:t>that</a:t>
                      </a:r>
                      <a:r>
                        <a:rPr sz="1300" spc="-5" dirty="0">
                          <a:latin typeface="Calibri"/>
                          <a:cs typeface="Calibri"/>
                        </a:rPr>
                        <a:t> </a:t>
                      </a:r>
                      <a:r>
                        <a:rPr sz="1300" dirty="0">
                          <a:latin typeface="Calibri"/>
                          <a:cs typeface="Calibri"/>
                        </a:rPr>
                        <a:t>we</a:t>
                      </a:r>
                      <a:r>
                        <a:rPr sz="1300" spc="-5" dirty="0">
                          <a:latin typeface="Calibri"/>
                          <a:cs typeface="Calibri"/>
                        </a:rPr>
                        <a:t> </a:t>
                      </a:r>
                      <a:r>
                        <a:rPr sz="1300" spc="-20" dirty="0">
                          <a:latin typeface="Calibri"/>
                          <a:cs typeface="Calibri"/>
                        </a:rPr>
                        <a:t>used.</a:t>
                      </a:r>
                      <a:endParaRPr sz="1300">
                        <a:latin typeface="Calibri"/>
                        <a:cs typeface="Calibri"/>
                      </a:endParaRPr>
                    </a:p>
                    <a:p>
                      <a:pPr marL="421005" marR="224154" indent="-330200" algn="just">
                        <a:lnSpc>
                          <a:spcPct val="102499"/>
                        </a:lnSpc>
                        <a:spcBef>
                          <a:spcPts val="110"/>
                        </a:spcBef>
                        <a:buFont typeface="Calibri"/>
                        <a:buAutoNum type="arabicParenR"/>
                        <a:tabLst>
                          <a:tab pos="421005" algn="l"/>
                          <a:tab pos="431800" algn="l"/>
                        </a:tabLst>
                      </a:pPr>
                      <a:r>
                        <a:rPr sz="1300" dirty="0">
                          <a:latin typeface="Times New Roman"/>
                          <a:cs typeface="Times New Roman"/>
                        </a:rPr>
                        <a:t>	</a:t>
                      </a:r>
                      <a:r>
                        <a:rPr sz="1300" spc="10" dirty="0">
                          <a:latin typeface="Calibri"/>
                          <a:cs typeface="Calibri"/>
                        </a:rPr>
                        <a:t>The</a:t>
                      </a:r>
                      <a:r>
                        <a:rPr sz="1300" spc="-15" dirty="0">
                          <a:latin typeface="Calibri"/>
                          <a:cs typeface="Calibri"/>
                        </a:rPr>
                        <a:t> </a:t>
                      </a:r>
                      <a:r>
                        <a:rPr sz="1300" spc="10" dirty="0">
                          <a:latin typeface="Calibri"/>
                          <a:cs typeface="Calibri"/>
                        </a:rPr>
                        <a:t>TPC</a:t>
                      </a:r>
                      <a:r>
                        <a:rPr sz="1300" spc="-10" dirty="0">
                          <a:latin typeface="Calibri"/>
                          <a:cs typeface="Calibri"/>
                        </a:rPr>
                        <a:t> </a:t>
                      </a:r>
                      <a:r>
                        <a:rPr sz="1300" spc="10" dirty="0">
                          <a:latin typeface="Calibri"/>
                          <a:cs typeface="Calibri"/>
                        </a:rPr>
                        <a:t>gas</a:t>
                      </a:r>
                      <a:r>
                        <a:rPr sz="1300" spc="-10" dirty="0">
                          <a:latin typeface="Calibri"/>
                          <a:cs typeface="Calibri"/>
                        </a:rPr>
                        <a:t> </a:t>
                      </a:r>
                      <a:r>
                        <a:rPr sz="1300" spc="10" dirty="0">
                          <a:latin typeface="Calibri"/>
                          <a:cs typeface="Calibri"/>
                        </a:rPr>
                        <a:t>was</a:t>
                      </a:r>
                      <a:r>
                        <a:rPr sz="1300" spc="-15" dirty="0">
                          <a:latin typeface="Calibri"/>
                          <a:cs typeface="Calibri"/>
                        </a:rPr>
                        <a:t> </a:t>
                      </a:r>
                      <a:r>
                        <a:rPr sz="1300" dirty="0">
                          <a:latin typeface="Calibri"/>
                          <a:cs typeface="Calibri"/>
                        </a:rPr>
                        <a:t>planned</a:t>
                      </a:r>
                      <a:r>
                        <a:rPr sz="1300" spc="-10" dirty="0">
                          <a:latin typeface="Calibri"/>
                          <a:cs typeface="Calibri"/>
                        </a:rPr>
                        <a:t> </a:t>
                      </a:r>
                      <a:r>
                        <a:rPr sz="1300" spc="10" dirty="0">
                          <a:latin typeface="Calibri"/>
                          <a:cs typeface="Calibri"/>
                        </a:rPr>
                        <a:t>to</a:t>
                      </a:r>
                      <a:r>
                        <a:rPr sz="1300" spc="-10" dirty="0">
                          <a:latin typeface="Calibri"/>
                          <a:cs typeface="Calibri"/>
                        </a:rPr>
                        <a:t> </a:t>
                      </a:r>
                      <a:r>
                        <a:rPr sz="1300" spc="10" dirty="0">
                          <a:latin typeface="Calibri"/>
                          <a:cs typeface="Calibri"/>
                        </a:rPr>
                        <a:t>be</a:t>
                      </a:r>
                      <a:r>
                        <a:rPr sz="1300" spc="-10" dirty="0">
                          <a:latin typeface="Calibri"/>
                          <a:cs typeface="Calibri"/>
                        </a:rPr>
                        <a:t> </a:t>
                      </a:r>
                      <a:r>
                        <a:rPr sz="1300" dirty="0">
                          <a:latin typeface="Calibri"/>
                          <a:cs typeface="Calibri"/>
                        </a:rPr>
                        <a:t>Ne/CF4.</a:t>
                      </a:r>
                      <a:r>
                        <a:rPr sz="1300" spc="-15" dirty="0">
                          <a:latin typeface="Calibri"/>
                          <a:cs typeface="Calibri"/>
                        </a:rPr>
                        <a:t> </a:t>
                      </a:r>
                      <a:r>
                        <a:rPr sz="1300" spc="10" dirty="0">
                          <a:latin typeface="Calibri"/>
                          <a:cs typeface="Calibri"/>
                        </a:rPr>
                        <a:t>Interna;onal</a:t>
                      </a:r>
                      <a:r>
                        <a:rPr sz="1300" spc="-10" dirty="0">
                          <a:latin typeface="Calibri"/>
                          <a:cs typeface="Calibri"/>
                        </a:rPr>
                        <a:t> conﬂict </a:t>
                      </a:r>
                      <a:r>
                        <a:rPr sz="1300" dirty="0">
                          <a:latin typeface="Calibri"/>
                          <a:cs typeface="Calibri"/>
                        </a:rPr>
                        <a:t>created</a:t>
                      </a:r>
                      <a:r>
                        <a:rPr sz="1300" spc="-15" dirty="0">
                          <a:latin typeface="Calibri"/>
                          <a:cs typeface="Calibri"/>
                        </a:rPr>
                        <a:t> </a:t>
                      </a:r>
                      <a:r>
                        <a:rPr sz="1300" dirty="0">
                          <a:latin typeface="Calibri"/>
                          <a:cs typeface="Calibri"/>
                        </a:rPr>
                        <a:t>a</a:t>
                      </a:r>
                      <a:r>
                        <a:rPr sz="1300" spc="-10" dirty="0">
                          <a:latin typeface="Calibri"/>
                          <a:cs typeface="Calibri"/>
                        </a:rPr>
                        <a:t> </a:t>
                      </a:r>
                      <a:r>
                        <a:rPr sz="1300" dirty="0">
                          <a:latin typeface="Calibri"/>
                          <a:cs typeface="Calibri"/>
                        </a:rPr>
                        <a:t>huge</a:t>
                      </a:r>
                      <a:r>
                        <a:rPr sz="1300" spc="-10" dirty="0">
                          <a:latin typeface="Calibri"/>
                          <a:cs typeface="Calibri"/>
                        </a:rPr>
                        <a:t> </a:t>
                      </a:r>
                      <a:r>
                        <a:rPr sz="1300" dirty="0">
                          <a:latin typeface="Calibri"/>
                          <a:cs typeface="Calibri"/>
                        </a:rPr>
                        <a:t>shortage</a:t>
                      </a:r>
                      <a:r>
                        <a:rPr sz="1300" spc="-15" dirty="0">
                          <a:latin typeface="Calibri"/>
                          <a:cs typeface="Calibri"/>
                        </a:rPr>
                        <a:t> </a:t>
                      </a:r>
                      <a:r>
                        <a:rPr sz="1300" dirty="0">
                          <a:latin typeface="Calibri"/>
                          <a:cs typeface="Calibri"/>
                        </a:rPr>
                        <a:t>of</a:t>
                      </a:r>
                      <a:r>
                        <a:rPr sz="1300" spc="-10" dirty="0">
                          <a:latin typeface="Calibri"/>
                          <a:cs typeface="Calibri"/>
                        </a:rPr>
                        <a:t> </a:t>
                      </a:r>
                      <a:r>
                        <a:rPr sz="1300" dirty="0">
                          <a:latin typeface="Calibri"/>
                          <a:cs typeface="Calibri"/>
                        </a:rPr>
                        <a:t>neon.</a:t>
                      </a:r>
                      <a:r>
                        <a:rPr sz="1300" spc="-10" dirty="0">
                          <a:latin typeface="Calibri"/>
                          <a:cs typeface="Calibri"/>
                        </a:rPr>
                        <a:t> </a:t>
                      </a:r>
                      <a:r>
                        <a:rPr sz="1300" dirty="0">
                          <a:latin typeface="Calibri"/>
                          <a:cs typeface="Calibri"/>
                        </a:rPr>
                        <a:t>We</a:t>
                      </a:r>
                      <a:r>
                        <a:rPr sz="1300" spc="-15" dirty="0">
                          <a:latin typeface="Calibri"/>
                          <a:cs typeface="Calibri"/>
                        </a:rPr>
                        <a:t> </a:t>
                      </a:r>
                      <a:r>
                        <a:rPr sz="1300" dirty="0">
                          <a:latin typeface="Calibri"/>
                          <a:cs typeface="Calibri"/>
                        </a:rPr>
                        <a:t>switched</a:t>
                      </a:r>
                      <a:r>
                        <a:rPr sz="1300" spc="-10" dirty="0">
                          <a:latin typeface="Calibri"/>
                          <a:cs typeface="Calibri"/>
                        </a:rPr>
                        <a:t> </a:t>
                      </a:r>
                      <a:r>
                        <a:rPr sz="1300" dirty="0">
                          <a:latin typeface="Calibri"/>
                          <a:cs typeface="Calibri"/>
                        </a:rPr>
                        <a:t>to</a:t>
                      </a:r>
                      <a:r>
                        <a:rPr sz="1300" spc="-10" dirty="0">
                          <a:latin typeface="Calibri"/>
                          <a:cs typeface="Calibri"/>
                        </a:rPr>
                        <a:t> </a:t>
                      </a:r>
                      <a:r>
                        <a:rPr sz="1300" dirty="0">
                          <a:latin typeface="Calibri"/>
                          <a:cs typeface="Calibri"/>
                        </a:rPr>
                        <a:t>Ar/CF4</a:t>
                      </a:r>
                      <a:r>
                        <a:rPr sz="1300" spc="-15" dirty="0">
                          <a:latin typeface="Calibri"/>
                          <a:cs typeface="Calibri"/>
                        </a:rPr>
                        <a:t> </a:t>
                      </a:r>
                      <a:r>
                        <a:rPr sz="1300" spc="-25" dirty="0">
                          <a:latin typeface="Calibri"/>
                          <a:cs typeface="Calibri"/>
                        </a:rPr>
                        <a:t>mix</a:t>
                      </a:r>
                      <a:r>
                        <a:rPr sz="1300" dirty="0">
                          <a:latin typeface="Calibri"/>
                          <a:cs typeface="Calibri"/>
                        </a:rPr>
                        <a:t> with</a:t>
                      </a:r>
                      <a:r>
                        <a:rPr sz="1300" spc="-5" dirty="0">
                          <a:latin typeface="Calibri"/>
                          <a:cs typeface="Calibri"/>
                        </a:rPr>
                        <a:t> </a:t>
                      </a:r>
                      <a:r>
                        <a:rPr sz="1300" dirty="0">
                          <a:latin typeface="Calibri"/>
                          <a:cs typeface="Calibri"/>
                        </a:rPr>
                        <a:t>similar</a:t>
                      </a:r>
                      <a:r>
                        <a:rPr sz="1300" spc="-5" dirty="0">
                          <a:latin typeface="Calibri"/>
                          <a:cs typeface="Calibri"/>
                        </a:rPr>
                        <a:t> </a:t>
                      </a:r>
                      <a:r>
                        <a:rPr sz="1300" dirty="0">
                          <a:latin typeface="Calibri"/>
                          <a:cs typeface="Calibri"/>
                        </a:rPr>
                        <a:t>gain and</a:t>
                      </a:r>
                      <a:r>
                        <a:rPr sz="1300" spc="-5" dirty="0">
                          <a:latin typeface="Calibri"/>
                          <a:cs typeface="Calibri"/>
                        </a:rPr>
                        <a:t> </a:t>
                      </a:r>
                      <a:r>
                        <a:rPr sz="1300" spc="-50" dirty="0">
                          <a:latin typeface="Calibri"/>
                          <a:cs typeface="Calibri"/>
                        </a:rPr>
                        <a:t>drim</a:t>
                      </a:r>
                      <a:r>
                        <a:rPr sz="1300" dirty="0">
                          <a:latin typeface="Calibri"/>
                          <a:cs typeface="Calibri"/>
                        </a:rPr>
                        <a:t> </a:t>
                      </a:r>
                      <a:r>
                        <a:rPr sz="1300" spc="-10" dirty="0">
                          <a:latin typeface="Calibri"/>
                          <a:cs typeface="Calibri"/>
                        </a:rPr>
                        <a:t>proper;es</a:t>
                      </a:r>
                      <a:endParaRPr sz="1300">
                        <a:latin typeface="Calibri"/>
                        <a:cs typeface="Calibri"/>
                      </a:endParaRPr>
                    </a:p>
                    <a:p>
                      <a:pPr marL="421005" marR="187325" indent="-330200" algn="just">
                        <a:lnSpc>
                          <a:spcPts val="1160"/>
                        </a:lnSpc>
                        <a:spcBef>
                          <a:spcPts val="310"/>
                        </a:spcBef>
                        <a:buFont typeface="Calibri"/>
                        <a:buAutoNum type="arabicParenR"/>
                        <a:tabLst>
                          <a:tab pos="421005" algn="l"/>
                          <a:tab pos="431800" algn="l"/>
                        </a:tabLst>
                      </a:pPr>
                      <a:r>
                        <a:rPr sz="1300" dirty="0">
                          <a:latin typeface="Times New Roman"/>
                          <a:cs typeface="Times New Roman"/>
                        </a:rPr>
                        <a:t>	</a:t>
                      </a:r>
                      <a:r>
                        <a:rPr sz="1300" dirty="0">
                          <a:latin typeface="Calibri"/>
                          <a:cs typeface="Calibri"/>
                        </a:rPr>
                        <a:t>RHIC</a:t>
                      </a:r>
                      <a:r>
                        <a:rPr sz="1300" spc="-15" dirty="0">
                          <a:latin typeface="Calibri"/>
                          <a:cs typeface="Calibri"/>
                        </a:rPr>
                        <a:t> </a:t>
                      </a:r>
                      <a:r>
                        <a:rPr sz="1300" dirty="0">
                          <a:latin typeface="Calibri"/>
                          <a:cs typeface="Calibri"/>
                        </a:rPr>
                        <a:t>Run2023</a:t>
                      </a:r>
                      <a:r>
                        <a:rPr sz="1300" spc="-15" dirty="0">
                          <a:latin typeface="Calibri"/>
                          <a:cs typeface="Calibri"/>
                        </a:rPr>
                        <a:t> </a:t>
                      </a:r>
                      <a:r>
                        <a:rPr sz="1300" dirty="0">
                          <a:latin typeface="Calibri"/>
                          <a:cs typeface="Calibri"/>
                        </a:rPr>
                        <a:t>ended</a:t>
                      </a:r>
                      <a:r>
                        <a:rPr sz="1300" spc="-15" dirty="0">
                          <a:latin typeface="Calibri"/>
                          <a:cs typeface="Calibri"/>
                        </a:rPr>
                        <a:t> </a:t>
                      </a:r>
                      <a:r>
                        <a:rPr sz="1300" dirty="0">
                          <a:latin typeface="Calibri"/>
                          <a:cs typeface="Calibri"/>
                        </a:rPr>
                        <a:t>8</a:t>
                      </a:r>
                      <a:r>
                        <a:rPr sz="1300" spc="-10" dirty="0">
                          <a:latin typeface="Calibri"/>
                          <a:cs typeface="Calibri"/>
                        </a:rPr>
                        <a:t> </a:t>
                      </a:r>
                      <a:r>
                        <a:rPr sz="1300" dirty="0">
                          <a:latin typeface="Calibri"/>
                          <a:cs typeface="Calibri"/>
                        </a:rPr>
                        <a:t>weeks</a:t>
                      </a:r>
                      <a:r>
                        <a:rPr sz="1300" spc="-15" dirty="0">
                          <a:latin typeface="Calibri"/>
                          <a:cs typeface="Calibri"/>
                        </a:rPr>
                        <a:t> </a:t>
                      </a:r>
                      <a:r>
                        <a:rPr sz="1300" dirty="0">
                          <a:latin typeface="Calibri"/>
                          <a:cs typeface="Calibri"/>
                        </a:rPr>
                        <a:t>early</a:t>
                      </a:r>
                      <a:r>
                        <a:rPr sz="1300" spc="-15" dirty="0">
                          <a:latin typeface="Calibri"/>
                          <a:cs typeface="Calibri"/>
                        </a:rPr>
                        <a:t> </a:t>
                      </a:r>
                      <a:r>
                        <a:rPr sz="1300" dirty="0">
                          <a:latin typeface="Calibri"/>
                          <a:cs typeface="Calibri"/>
                        </a:rPr>
                        <a:t>due</a:t>
                      </a:r>
                      <a:r>
                        <a:rPr sz="1300" spc="-10" dirty="0">
                          <a:latin typeface="Calibri"/>
                          <a:cs typeface="Calibri"/>
                        </a:rPr>
                        <a:t> </a:t>
                      </a:r>
                      <a:r>
                        <a:rPr sz="1300" dirty="0">
                          <a:latin typeface="Calibri"/>
                          <a:cs typeface="Calibri"/>
                        </a:rPr>
                        <a:t>to</a:t>
                      </a:r>
                      <a:r>
                        <a:rPr sz="1300" spc="-15" dirty="0">
                          <a:latin typeface="Calibri"/>
                          <a:cs typeface="Calibri"/>
                        </a:rPr>
                        <a:t> </a:t>
                      </a:r>
                      <a:r>
                        <a:rPr sz="1300" dirty="0">
                          <a:latin typeface="Calibri"/>
                          <a:cs typeface="Calibri"/>
                        </a:rPr>
                        <a:t>signiﬁcant</a:t>
                      </a:r>
                      <a:r>
                        <a:rPr sz="1300" spc="-15" dirty="0">
                          <a:latin typeface="Calibri"/>
                          <a:cs typeface="Calibri"/>
                        </a:rPr>
                        <a:t> </a:t>
                      </a:r>
                      <a:r>
                        <a:rPr sz="1300" spc="-10" dirty="0">
                          <a:latin typeface="Calibri"/>
                          <a:cs typeface="Calibri"/>
                        </a:rPr>
                        <a:t>damage </a:t>
                      </a:r>
                      <a:r>
                        <a:rPr sz="1300" dirty="0">
                          <a:latin typeface="Calibri"/>
                          <a:cs typeface="Calibri"/>
                        </a:rPr>
                        <a:t>to</a:t>
                      </a:r>
                      <a:r>
                        <a:rPr sz="1300" spc="-10" dirty="0">
                          <a:latin typeface="Calibri"/>
                          <a:cs typeface="Calibri"/>
                        </a:rPr>
                        <a:t> </a:t>
                      </a:r>
                      <a:r>
                        <a:rPr sz="1300" dirty="0">
                          <a:latin typeface="Calibri"/>
                          <a:cs typeface="Calibri"/>
                        </a:rPr>
                        <a:t>a</a:t>
                      </a:r>
                      <a:r>
                        <a:rPr sz="1300" spc="-5" dirty="0">
                          <a:latin typeface="Calibri"/>
                          <a:cs typeface="Calibri"/>
                        </a:rPr>
                        <a:t> </a:t>
                      </a:r>
                      <a:r>
                        <a:rPr sz="1300" dirty="0">
                          <a:latin typeface="Calibri"/>
                          <a:cs typeface="Calibri"/>
                        </a:rPr>
                        <a:t>cryo</a:t>
                      </a:r>
                      <a:r>
                        <a:rPr sz="1300" spc="-5" dirty="0">
                          <a:latin typeface="Calibri"/>
                          <a:cs typeface="Calibri"/>
                        </a:rPr>
                        <a:t> </a:t>
                      </a:r>
                      <a:r>
                        <a:rPr sz="1300" dirty="0">
                          <a:latin typeface="Calibri"/>
                          <a:cs typeface="Calibri"/>
                        </a:rPr>
                        <a:t>feed</a:t>
                      </a:r>
                      <a:r>
                        <a:rPr sz="1300" spc="-10" dirty="0">
                          <a:latin typeface="Calibri"/>
                          <a:cs typeface="Calibri"/>
                        </a:rPr>
                        <a:t> </a:t>
                      </a:r>
                      <a:r>
                        <a:rPr sz="1300" dirty="0">
                          <a:latin typeface="Calibri"/>
                          <a:cs typeface="Calibri"/>
                        </a:rPr>
                        <a:t>through</a:t>
                      </a:r>
                      <a:r>
                        <a:rPr sz="1300" spc="-5" dirty="0">
                          <a:latin typeface="Calibri"/>
                          <a:cs typeface="Calibri"/>
                        </a:rPr>
                        <a:t> </a:t>
                      </a:r>
                      <a:r>
                        <a:rPr sz="1300" dirty="0">
                          <a:latin typeface="Calibri"/>
                          <a:cs typeface="Calibri"/>
                        </a:rPr>
                        <a:t>in</a:t>
                      </a:r>
                      <a:r>
                        <a:rPr sz="1300" spc="-5" dirty="0">
                          <a:latin typeface="Calibri"/>
                          <a:cs typeface="Calibri"/>
                        </a:rPr>
                        <a:t> </a:t>
                      </a:r>
                      <a:r>
                        <a:rPr sz="1300" dirty="0">
                          <a:latin typeface="Calibri"/>
                          <a:cs typeface="Calibri"/>
                        </a:rPr>
                        <a:t>a</a:t>
                      </a:r>
                      <a:r>
                        <a:rPr sz="1300" spc="-5" dirty="0">
                          <a:latin typeface="Calibri"/>
                          <a:cs typeface="Calibri"/>
                        </a:rPr>
                        <a:t> </a:t>
                      </a:r>
                      <a:r>
                        <a:rPr sz="1300" dirty="0">
                          <a:latin typeface="Calibri"/>
                          <a:cs typeface="Calibri"/>
                        </a:rPr>
                        <a:t>valve</a:t>
                      </a:r>
                      <a:r>
                        <a:rPr sz="1300" spc="-10" dirty="0">
                          <a:latin typeface="Calibri"/>
                          <a:cs typeface="Calibri"/>
                        </a:rPr>
                        <a:t> </a:t>
                      </a:r>
                      <a:r>
                        <a:rPr sz="1300" spc="-20" dirty="0">
                          <a:latin typeface="Calibri"/>
                          <a:cs typeface="Calibri"/>
                        </a:rPr>
                        <a:t>box.</a:t>
                      </a:r>
                      <a:endParaRPr sz="1300">
                        <a:latin typeface="Calibri"/>
                        <a:cs typeface="Calibri"/>
                      </a:endParaRPr>
                    </a:p>
                  </a:txBody>
                  <a:tcPr marL="0" marR="0" marT="125307" marB="0">
                    <a:lnL w="28575">
                      <a:solidFill>
                        <a:srgbClr val="0096FF"/>
                      </a:solidFill>
                      <a:prstDash val="solid"/>
                    </a:lnL>
                    <a:lnR w="28575">
                      <a:solidFill>
                        <a:srgbClr val="0096FF"/>
                      </a:solidFill>
                      <a:prstDash val="solid"/>
                    </a:lnR>
                    <a:lnT w="28575">
                      <a:solidFill>
                        <a:srgbClr val="0096FF"/>
                      </a:solidFill>
                      <a:prstDash val="solid"/>
                    </a:lnT>
                    <a:lnB w="28575">
                      <a:solidFill>
                        <a:srgbClr val="0096FF"/>
                      </a:solidFill>
                      <a:prstDash val="solid"/>
                    </a:lnB>
                  </a:tcPr>
                </a:tc>
                <a:tc>
                  <a:txBody>
                    <a:bodyPr/>
                    <a:lstStyle/>
                    <a:p>
                      <a:pPr marL="30480">
                        <a:lnSpc>
                          <a:spcPts val="1380"/>
                        </a:lnSpc>
                      </a:pPr>
                      <a:r>
                        <a:rPr sz="2100" spc="-25" dirty="0">
                          <a:latin typeface="Calibri"/>
                          <a:cs typeface="Calibri"/>
                        </a:rPr>
                        <a:t>4)</a:t>
                      </a:r>
                      <a:endParaRPr sz="2100">
                        <a:latin typeface="Calibri"/>
                        <a:cs typeface="Calibri"/>
                      </a:endParaRPr>
                    </a:p>
                  </a:txBody>
                  <a:tcPr marL="0" marR="0" marT="0" marB="0">
                    <a:lnL w="28575">
                      <a:solidFill>
                        <a:srgbClr val="0096FF"/>
                      </a:solidFill>
                      <a:prstDash val="solid"/>
                    </a:lnL>
                    <a:lnR w="9525">
                      <a:solidFill>
                        <a:srgbClr val="000000"/>
                      </a:solidFill>
                      <a:prstDash val="solid"/>
                    </a:lnR>
                    <a:lnT w="38100">
                      <a:solidFill>
                        <a:srgbClr val="0096FF"/>
                      </a:solidFill>
                      <a:prstDash val="solid"/>
                    </a:lnT>
                    <a:lnB w="9525">
                      <a:solidFill>
                        <a:srgbClr val="000000"/>
                      </a:solidFill>
                      <a:prstDash val="solid"/>
                    </a:lnB>
                  </a:tcPr>
                </a:tc>
                <a:extLst>
                  <a:ext uri="{0D108BD9-81ED-4DB2-BD59-A6C34878D82A}">
                    <a16:rowId xmlns:a16="http://schemas.microsoft.com/office/drawing/2014/main" val="10000"/>
                  </a:ext>
                </a:extLst>
              </a:tr>
              <a:tr h="852593">
                <a:tc vMerge="1">
                  <a:txBody>
                    <a:bodyPr/>
                    <a:lstStyle/>
                    <a:p>
                      <a:endParaRPr/>
                    </a:p>
                  </a:txBody>
                  <a:tcPr marL="0" marR="0" marT="0" marB="0">
                    <a:lnR w="28575">
                      <a:solidFill>
                        <a:srgbClr val="0096FF"/>
                      </a:solidFill>
                      <a:prstDash val="solid"/>
                    </a:lnR>
                    <a:lnT w="28575">
                      <a:solidFill>
                        <a:srgbClr val="0096FF"/>
                      </a:solidFill>
                      <a:prstDash val="solid"/>
                    </a:lnT>
                  </a:tcPr>
                </a:tc>
                <a:tc vMerge="1">
                  <a:txBody>
                    <a:bodyPr/>
                    <a:lstStyle/>
                    <a:p>
                      <a:endParaRPr/>
                    </a:p>
                  </a:txBody>
                  <a:tcPr marL="0" marR="0" marT="93980" marB="0">
                    <a:lnL w="28575">
                      <a:solidFill>
                        <a:srgbClr val="0096FF"/>
                      </a:solidFill>
                      <a:prstDash val="solid"/>
                    </a:lnL>
                    <a:lnR w="28575">
                      <a:solidFill>
                        <a:srgbClr val="0096FF"/>
                      </a:solidFill>
                      <a:prstDash val="solid"/>
                    </a:lnR>
                    <a:lnT w="28575">
                      <a:solidFill>
                        <a:srgbClr val="0096FF"/>
                      </a:solidFill>
                      <a:prstDash val="solid"/>
                    </a:lnT>
                    <a:lnB w="28575">
                      <a:solidFill>
                        <a:srgbClr val="0096FF"/>
                      </a:solidFill>
                      <a:prstDash val="solid"/>
                    </a:lnB>
                  </a:tcPr>
                </a:tc>
                <a:tc>
                  <a:txBody>
                    <a:bodyPr/>
                    <a:lstStyle/>
                    <a:p>
                      <a:pPr marL="76200">
                        <a:lnSpc>
                          <a:spcPct val="100000"/>
                        </a:lnSpc>
                        <a:spcBef>
                          <a:spcPts val="595"/>
                        </a:spcBef>
                      </a:pPr>
                      <a:r>
                        <a:rPr sz="2100" spc="-25" dirty="0">
                          <a:solidFill>
                            <a:srgbClr val="FFFFFF"/>
                          </a:solidFill>
                          <a:latin typeface="Calibri"/>
                          <a:cs typeface="Calibri"/>
                        </a:rPr>
                        <a:t>5)</a:t>
                      </a:r>
                      <a:endParaRPr sz="2100" dirty="0">
                        <a:latin typeface="Calibri"/>
                        <a:cs typeface="Calibri"/>
                      </a:endParaRPr>
                    </a:p>
                  </a:txBody>
                  <a:tcPr marL="0" marR="0" marT="100753" marB="0">
                    <a:lnL w="28575">
                      <a:solidFill>
                        <a:srgbClr val="0096FF"/>
                      </a:solidFill>
                      <a:prstDash val="solid"/>
                    </a:lnL>
                    <a:lnT w="9525">
                      <a:solidFill>
                        <a:srgbClr val="000000"/>
                      </a:solidFill>
                      <a:prstDash val="solid"/>
                    </a:lnT>
                  </a:tcPr>
                </a:tc>
                <a:extLst>
                  <a:ext uri="{0D108BD9-81ED-4DB2-BD59-A6C34878D82A}">
                    <a16:rowId xmlns:a16="http://schemas.microsoft.com/office/drawing/2014/main" val="10001"/>
                  </a:ext>
                </a:extLst>
              </a:tr>
            </a:tbl>
          </a:graphicData>
        </a:graphic>
      </p:graphicFrame>
      <p:sp>
        <p:nvSpPr>
          <p:cNvPr id="16" name="object 16"/>
          <p:cNvSpPr txBox="1"/>
          <p:nvPr/>
        </p:nvSpPr>
        <p:spPr>
          <a:xfrm>
            <a:off x="11959024" y="6536586"/>
            <a:ext cx="137160" cy="263320"/>
          </a:xfrm>
          <a:prstGeom prst="rect">
            <a:avLst/>
          </a:prstGeom>
        </p:spPr>
        <p:txBody>
          <a:bodyPr vert="horz" wrap="square" lIns="0" tIns="16933" rIns="0" bIns="0" rtlCol="0">
            <a:spAutoFit/>
          </a:bodyPr>
          <a:lstStyle/>
          <a:p>
            <a:pPr marL="16933">
              <a:spcBef>
                <a:spcPts val="133"/>
              </a:spcBef>
            </a:pPr>
            <a:r>
              <a:rPr sz="1600" spc="-67" dirty="0">
                <a:solidFill>
                  <a:srgbClr val="FFFFFF"/>
                </a:solidFill>
                <a:latin typeface="Calibri"/>
                <a:cs typeface="Calibri"/>
              </a:rPr>
              <a:t>6</a:t>
            </a:r>
            <a:endParaRPr sz="1600">
              <a:latin typeface="Calibri"/>
              <a:cs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A7A70234-924C-13B5-9236-63A049BEB1CB}"/>
              </a:ext>
            </a:extLst>
          </p:cNvPr>
          <p:cNvSpPr>
            <a:spLocks noGrp="1"/>
          </p:cNvSpPr>
          <p:nvPr>
            <p:ph type="title"/>
          </p:nvPr>
        </p:nvSpPr>
        <p:spPr/>
        <p:txBody>
          <a:bodyPr>
            <a:normAutofit/>
          </a:bodyPr>
          <a:lstStyle/>
          <a:p>
            <a:r>
              <a:rPr lang="ja-JP" altLang="en-US" sz="5400"/>
              <a:t>建設とコミッショニングの現状</a:t>
            </a:r>
          </a:p>
        </p:txBody>
      </p:sp>
      <p:sp>
        <p:nvSpPr>
          <p:cNvPr id="6" name="テキスト プレースホルダー 5">
            <a:extLst>
              <a:ext uri="{FF2B5EF4-FFF2-40B4-BE49-F238E27FC236}">
                <a16:creationId xmlns:a16="http://schemas.microsoft.com/office/drawing/2014/main" id="{02A02D38-F822-A609-8CEE-6651175F8ADD}"/>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46200670-EF36-4513-BA60-CFCB816492D1}"/>
              </a:ext>
            </a:extLst>
          </p:cNvPr>
          <p:cNvSpPr>
            <a:spLocks noGrp="1"/>
          </p:cNvSpPr>
          <p:nvPr>
            <p:ph type="sldNum" sz="quarter" idx="12"/>
          </p:nvPr>
        </p:nvSpPr>
        <p:spPr/>
        <p:txBody>
          <a:bodyPr/>
          <a:lstStyle/>
          <a:p>
            <a:fld id="{6F879AC0-A27E-6341-93B8-C10FDC4A61EB}" type="slidenum">
              <a:rPr kumimoji="1" lang="ja-JP" altLang="en-US" smtClean="0"/>
              <a:t>41</a:t>
            </a:fld>
            <a:endParaRPr kumimoji="1" lang="ja-JP" altLang="en-US"/>
          </a:p>
        </p:txBody>
      </p:sp>
    </p:spTree>
    <p:extLst>
      <p:ext uri="{BB962C8B-B14F-4D97-AF65-F5344CB8AC3E}">
        <p14:creationId xmlns:p14="http://schemas.microsoft.com/office/powerpoint/2010/main" val="13299216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57A70E-8AE5-27AA-7A06-A1ECD538D5A5}"/>
              </a:ext>
            </a:extLst>
          </p:cNvPr>
          <p:cNvSpPr>
            <a:spLocks noGrp="1"/>
          </p:cNvSpPr>
          <p:nvPr>
            <p:ph type="title"/>
          </p:nvPr>
        </p:nvSpPr>
        <p:spPr>
          <a:xfrm>
            <a:off x="1092902" y="296854"/>
            <a:ext cx="10515600" cy="1325563"/>
          </a:xfrm>
        </p:spPr>
        <p:txBody>
          <a:bodyPr/>
          <a:lstStyle/>
          <a:p>
            <a:r>
              <a:rPr kumimoji="1" lang="en-US" altLang="ja-JP" b="1" dirty="0"/>
              <a:t>Hadron and EM Calorimeters</a:t>
            </a:r>
            <a:endParaRPr kumimoji="1" lang="ja-JP" altLang="en-US" b="1"/>
          </a:p>
        </p:txBody>
      </p:sp>
      <p:sp>
        <p:nvSpPr>
          <p:cNvPr id="6" name="テキスト ボックス 5">
            <a:extLst>
              <a:ext uri="{FF2B5EF4-FFF2-40B4-BE49-F238E27FC236}">
                <a16:creationId xmlns:a16="http://schemas.microsoft.com/office/drawing/2014/main" id="{2D52C6CC-DF26-0816-249C-95E1C8A2A716}"/>
              </a:ext>
            </a:extLst>
          </p:cNvPr>
          <p:cNvSpPr txBox="1"/>
          <p:nvPr/>
        </p:nvSpPr>
        <p:spPr>
          <a:xfrm>
            <a:off x="734351" y="1282099"/>
            <a:ext cx="2435282"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dirty="0"/>
              <a:t>Outer </a:t>
            </a:r>
            <a:r>
              <a:rPr kumimoji="1" lang="en-US" altLang="ja-JP" dirty="0" err="1"/>
              <a:t>Hcal</a:t>
            </a:r>
            <a:r>
              <a:rPr kumimoji="1" lang="en-US" altLang="ja-JP" dirty="0"/>
              <a:t> &amp; Magnet</a:t>
            </a:r>
            <a:endParaRPr kumimoji="1" lang="ja-JP" altLang="en-US"/>
          </a:p>
        </p:txBody>
      </p:sp>
      <p:sp>
        <p:nvSpPr>
          <p:cNvPr id="7" name="テキスト ボックス 6">
            <a:extLst>
              <a:ext uri="{FF2B5EF4-FFF2-40B4-BE49-F238E27FC236}">
                <a16:creationId xmlns:a16="http://schemas.microsoft.com/office/drawing/2014/main" id="{FB645361-5ADD-05C0-5749-6412B61E0B94}"/>
              </a:ext>
            </a:extLst>
          </p:cNvPr>
          <p:cNvSpPr txBox="1"/>
          <p:nvPr/>
        </p:nvSpPr>
        <p:spPr>
          <a:xfrm>
            <a:off x="9148938" y="1068419"/>
            <a:ext cx="2061783" cy="369332"/>
          </a:xfrm>
          <a:prstGeom prst="rect">
            <a:avLst/>
          </a:prstGeom>
          <a:noFill/>
        </p:spPr>
        <p:txBody>
          <a:bodyPr wrap="none" rtlCol="0">
            <a:spAutoFit/>
          </a:bodyPr>
          <a:lstStyle/>
          <a:p>
            <a:r>
              <a:rPr kumimoji="1" lang="en-US" altLang="ja-JP" dirty="0" err="1"/>
              <a:t>EMCal</a:t>
            </a:r>
            <a:r>
              <a:rPr kumimoji="1" lang="en-US" altLang="ja-JP" dirty="0"/>
              <a:t> in position</a:t>
            </a:r>
            <a:endParaRPr kumimoji="1" lang="ja-JP" altLang="en-US"/>
          </a:p>
        </p:txBody>
      </p:sp>
      <p:sp>
        <p:nvSpPr>
          <p:cNvPr id="10" name="テキスト ボックス 9">
            <a:extLst>
              <a:ext uri="{FF2B5EF4-FFF2-40B4-BE49-F238E27FC236}">
                <a16:creationId xmlns:a16="http://schemas.microsoft.com/office/drawing/2014/main" id="{3C13B91D-5DD0-A981-95F0-DB73C0DBB9A4}"/>
              </a:ext>
            </a:extLst>
          </p:cNvPr>
          <p:cNvSpPr txBox="1"/>
          <p:nvPr/>
        </p:nvSpPr>
        <p:spPr>
          <a:xfrm>
            <a:off x="634835" y="4400247"/>
            <a:ext cx="3023217" cy="369332"/>
          </a:xfrm>
          <a:prstGeom prst="rect">
            <a:avLst/>
          </a:prstGeom>
          <a:noFill/>
        </p:spPr>
        <p:txBody>
          <a:bodyPr wrap="square" rtlCol="0">
            <a:spAutoFit/>
          </a:bodyPr>
          <a:lstStyle/>
          <a:p>
            <a:r>
              <a:rPr kumimoji="1" lang="en-US" altLang="ja-JP" dirty="0"/>
              <a:t>Inner </a:t>
            </a:r>
            <a:r>
              <a:rPr kumimoji="1" lang="en-US" altLang="ja-JP" dirty="0" err="1"/>
              <a:t>HCal</a:t>
            </a:r>
            <a:r>
              <a:rPr kumimoji="1" lang="en-US" altLang="ja-JP" dirty="0"/>
              <a:t> Installation</a:t>
            </a:r>
            <a:endParaRPr kumimoji="1" lang="ja-JP" altLang="en-US"/>
          </a:p>
        </p:txBody>
      </p:sp>
      <p:pic>
        <p:nvPicPr>
          <p:cNvPr id="4" name="Picture 1">
            <a:extLst>
              <a:ext uri="{FF2B5EF4-FFF2-40B4-BE49-F238E27FC236}">
                <a16:creationId xmlns:a16="http://schemas.microsoft.com/office/drawing/2014/main" id="{271567E5-7F24-13BA-60A7-7AFE7232D0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7366" y="1268423"/>
            <a:ext cx="3828991" cy="28717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13" descr="EMCal_installed_112322.png">
            <a:extLst>
              <a:ext uri="{FF2B5EF4-FFF2-40B4-BE49-F238E27FC236}">
                <a16:creationId xmlns:a16="http://schemas.microsoft.com/office/drawing/2014/main" id="{5A8D45DB-ABAF-3005-5827-3DF7EFC0874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43622" y="1466765"/>
            <a:ext cx="4410632" cy="330281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object 2">
            <a:extLst>
              <a:ext uri="{FF2B5EF4-FFF2-40B4-BE49-F238E27FC236}">
                <a16:creationId xmlns:a16="http://schemas.microsoft.com/office/drawing/2014/main" id="{619BACF4-5469-CAC7-63F3-F659EF0F633A}"/>
              </a:ext>
            </a:extLst>
          </p:cNvPr>
          <p:cNvPicPr/>
          <p:nvPr/>
        </p:nvPicPr>
        <p:blipFill>
          <a:blip r:embed="rId4" cstate="email">
            <a:extLst>
              <a:ext uri="{28A0092B-C50C-407E-A947-70E740481C1C}">
                <a14:useLocalDpi xmlns:a14="http://schemas.microsoft.com/office/drawing/2010/main"/>
              </a:ext>
            </a:extLst>
          </a:blip>
          <a:stretch>
            <a:fillRect/>
          </a:stretch>
        </p:blipFill>
        <p:spPr>
          <a:xfrm>
            <a:off x="3359986" y="4290883"/>
            <a:ext cx="3466045" cy="252897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テキスト ボックス 11">
            <a:extLst>
              <a:ext uri="{FF2B5EF4-FFF2-40B4-BE49-F238E27FC236}">
                <a16:creationId xmlns:a16="http://schemas.microsoft.com/office/drawing/2014/main" id="{D7DE8119-67DE-0378-CAF7-7144A351C3D0}"/>
              </a:ext>
            </a:extLst>
          </p:cNvPr>
          <p:cNvSpPr txBox="1"/>
          <p:nvPr/>
        </p:nvSpPr>
        <p:spPr>
          <a:xfrm>
            <a:off x="336769" y="1388345"/>
            <a:ext cx="302321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kumimoji="1" lang="en-US" altLang="ja-JP" dirty="0"/>
              <a:t>Outer </a:t>
            </a:r>
            <a:r>
              <a:rPr kumimoji="1" lang="en-US" altLang="ja-JP" dirty="0" err="1"/>
              <a:t>HCal</a:t>
            </a:r>
            <a:r>
              <a:rPr kumimoji="1" lang="en-US" altLang="ja-JP" dirty="0"/>
              <a:t> Installation</a:t>
            </a:r>
            <a:endParaRPr kumimoji="1" lang="ja-JP" altLang="en-US"/>
          </a:p>
        </p:txBody>
      </p:sp>
      <p:sp>
        <p:nvSpPr>
          <p:cNvPr id="13" name="object 4">
            <a:extLst>
              <a:ext uri="{FF2B5EF4-FFF2-40B4-BE49-F238E27FC236}">
                <a16:creationId xmlns:a16="http://schemas.microsoft.com/office/drawing/2014/main" id="{58FE452B-03E8-1DBD-AB88-300613989BB7}"/>
              </a:ext>
            </a:extLst>
          </p:cNvPr>
          <p:cNvSpPr txBox="1"/>
          <p:nvPr/>
        </p:nvSpPr>
        <p:spPr>
          <a:xfrm>
            <a:off x="7323646" y="4891832"/>
            <a:ext cx="4664187" cy="981679"/>
          </a:xfrm>
          <a:prstGeom prst="rect">
            <a:avLst/>
          </a:prstGeom>
        </p:spPr>
        <p:txBody>
          <a:bodyPr vert="horz" wrap="square" lIns="0" tIns="149225" rIns="0" bIns="0" rtlCol="0">
            <a:spAutoFit/>
          </a:bodyPr>
          <a:lstStyle/>
          <a:p>
            <a:pPr marL="34925">
              <a:spcBef>
                <a:spcPts val="1080"/>
              </a:spcBef>
              <a:buSzPct val="94444"/>
              <a:tabLst>
                <a:tab pos="217170" algn="l"/>
              </a:tabLst>
            </a:pPr>
            <a:r>
              <a:rPr dirty="0" err="1">
                <a:latin typeface="Arial"/>
                <a:cs typeface="Arial"/>
              </a:rPr>
              <a:t>sPHENIX</a:t>
            </a:r>
            <a:r>
              <a:rPr spc="-5" dirty="0">
                <a:latin typeface="Arial"/>
                <a:cs typeface="Arial"/>
              </a:rPr>
              <a:t> </a:t>
            </a:r>
            <a:r>
              <a:rPr dirty="0">
                <a:latin typeface="Arial"/>
                <a:cs typeface="Arial"/>
              </a:rPr>
              <a:t>will</a:t>
            </a:r>
            <a:r>
              <a:rPr spc="5" dirty="0">
                <a:latin typeface="Arial"/>
                <a:cs typeface="Arial"/>
              </a:rPr>
              <a:t> </a:t>
            </a:r>
            <a:r>
              <a:rPr dirty="0">
                <a:latin typeface="Arial"/>
                <a:cs typeface="Arial"/>
              </a:rPr>
              <a:t>have</a:t>
            </a:r>
            <a:r>
              <a:rPr spc="-20" dirty="0">
                <a:latin typeface="Arial"/>
                <a:cs typeface="Arial"/>
              </a:rPr>
              <a:t> </a:t>
            </a:r>
            <a:r>
              <a:rPr dirty="0">
                <a:latin typeface="Arial"/>
                <a:cs typeface="Arial"/>
              </a:rPr>
              <a:t>kinematic</a:t>
            </a:r>
            <a:r>
              <a:rPr spc="-75" dirty="0">
                <a:latin typeface="Arial"/>
                <a:cs typeface="Arial"/>
              </a:rPr>
              <a:t> </a:t>
            </a:r>
            <a:r>
              <a:rPr dirty="0">
                <a:latin typeface="Arial"/>
                <a:cs typeface="Arial"/>
              </a:rPr>
              <a:t>reach</a:t>
            </a:r>
            <a:r>
              <a:rPr spc="-15" dirty="0">
                <a:latin typeface="Arial"/>
                <a:cs typeface="Arial"/>
              </a:rPr>
              <a:t> </a:t>
            </a:r>
            <a:r>
              <a:rPr dirty="0">
                <a:latin typeface="Arial"/>
                <a:cs typeface="Arial"/>
              </a:rPr>
              <a:t>out</a:t>
            </a:r>
            <a:r>
              <a:rPr spc="-25" dirty="0">
                <a:latin typeface="Arial"/>
                <a:cs typeface="Arial"/>
              </a:rPr>
              <a:t> </a:t>
            </a:r>
            <a:r>
              <a:rPr dirty="0">
                <a:latin typeface="Arial"/>
                <a:cs typeface="Arial"/>
              </a:rPr>
              <a:t>to</a:t>
            </a:r>
            <a:r>
              <a:rPr spc="-20" dirty="0">
                <a:latin typeface="Arial"/>
                <a:cs typeface="Arial"/>
              </a:rPr>
              <a:t> </a:t>
            </a:r>
            <a:r>
              <a:rPr dirty="0">
                <a:latin typeface="Cambria Math"/>
                <a:cs typeface="Cambria Math"/>
              </a:rPr>
              <a:t>∼</a:t>
            </a:r>
            <a:r>
              <a:rPr spc="95" dirty="0">
                <a:latin typeface="Cambria Math"/>
                <a:cs typeface="Cambria Math"/>
              </a:rPr>
              <a:t> </a:t>
            </a:r>
            <a:r>
              <a:rPr dirty="0">
                <a:latin typeface="Arial"/>
                <a:cs typeface="Arial"/>
              </a:rPr>
              <a:t>70</a:t>
            </a:r>
            <a:r>
              <a:rPr spc="5" dirty="0">
                <a:latin typeface="Arial"/>
                <a:cs typeface="Arial"/>
              </a:rPr>
              <a:t> </a:t>
            </a:r>
            <a:r>
              <a:rPr dirty="0">
                <a:latin typeface="Arial"/>
                <a:cs typeface="Arial"/>
              </a:rPr>
              <a:t>GeV</a:t>
            </a:r>
            <a:r>
              <a:rPr spc="-25" dirty="0">
                <a:latin typeface="Arial"/>
                <a:cs typeface="Arial"/>
              </a:rPr>
              <a:t> </a:t>
            </a:r>
            <a:r>
              <a:rPr dirty="0">
                <a:latin typeface="Arial"/>
                <a:cs typeface="Arial"/>
              </a:rPr>
              <a:t>for jets,</a:t>
            </a:r>
            <a:r>
              <a:rPr spc="-40" dirty="0">
                <a:latin typeface="Arial"/>
                <a:cs typeface="Arial"/>
              </a:rPr>
              <a:t> </a:t>
            </a:r>
            <a:r>
              <a:rPr dirty="0">
                <a:latin typeface="Verdana"/>
                <a:cs typeface="Verdana"/>
              </a:rPr>
              <a:t>kinematic</a:t>
            </a:r>
            <a:r>
              <a:rPr spc="-10" dirty="0">
                <a:latin typeface="Verdana"/>
                <a:cs typeface="Verdana"/>
              </a:rPr>
              <a:t> </a:t>
            </a:r>
            <a:r>
              <a:rPr dirty="0">
                <a:latin typeface="Verdana"/>
                <a:cs typeface="Verdana"/>
              </a:rPr>
              <a:t>overlap with the</a:t>
            </a:r>
            <a:r>
              <a:rPr spc="15" dirty="0">
                <a:latin typeface="Verdana"/>
                <a:cs typeface="Verdana"/>
              </a:rPr>
              <a:t> </a:t>
            </a:r>
            <a:r>
              <a:rPr spc="-20" dirty="0">
                <a:latin typeface="Verdana"/>
                <a:cs typeface="Verdana"/>
              </a:rPr>
              <a:t>LHC.</a:t>
            </a:r>
            <a:endParaRPr dirty="0">
              <a:latin typeface="Verdana"/>
              <a:cs typeface="Verdana"/>
            </a:endParaRPr>
          </a:p>
        </p:txBody>
      </p:sp>
      <p:pic>
        <p:nvPicPr>
          <p:cNvPr id="15" name="object 111">
            <a:extLst>
              <a:ext uri="{FF2B5EF4-FFF2-40B4-BE49-F238E27FC236}">
                <a16:creationId xmlns:a16="http://schemas.microsoft.com/office/drawing/2014/main" id="{409CF7C1-13A7-A5D4-78AF-0B524CF994A1}"/>
              </a:ext>
            </a:extLst>
          </p:cNvPr>
          <p:cNvPicPr/>
          <p:nvPr/>
        </p:nvPicPr>
        <p:blipFill>
          <a:blip r:embed="rId5" cstate="email">
            <a:extLst>
              <a:ext uri="{28A0092B-C50C-407E-A947-70E740481C1C}">
                <a14:useLocalDpi xmlns:a14="http://schemas.microsoft.com/office/drawing/2010/main"/>
              </a:ext>
            </a:extLst>
          </a:blip>
          <a:stretch>
            <a:fillRect/>
          </a:stretch>
        </p:blipFill>
        <p:spPr>
          <a:xfrm>
            <a:off x="192907" y="112730"/>
            <a:ext cx="1204722" cy="710946"/>
          </a:xfrm>
          <a:prstGeom prst="rect">
            <a:avLst/>
          </a:prstGeom>
        </p:spPr>
      </p:pic>
      <p:sp>
        <p:nvSpPr>
          <p:cNvPr id="8" name="スライド番号プレースホルダー 7">
            <a:extLst>
              <a:ext uri="{FF2B5EF4-FFF2-40B4-BE49-F238E27FC236}">
                <a16:creationId xmlns:a16="http://schemas.microsoft.com/office/drawing/2014/main" id="{E63C0441-7482-952B-EB8B-4350A0A4E1C2}"/>
              </a:ext>
            </a:extLst>
          </p:cNvPr>
          <p:cNvSpPr>
            <a:spLocks noGrp="1"/>
          </p:cNvSpPr>
          <p:nvPr>
            <p:ph type="sldNum" sz="quarter" idx="12"/>
          </p:nvPr>
        </p:nvSpPr>
        <p:spPr/>
        <p:txBody>
          <a:bodyPr/>
          <a:lstStyle/>
          <a:p>
            <a:fld id="{6F879AC0-A27E-6341-93B8-C10FDC4A61EB}" type="slidenum">
              <a:rPr kumimoji="1" lang="ja-JP" altLang="en-US" smtClean="0"/>
              <a:t>42</a:t>
            </a:fld>
            <a:endParaRPr kumimoji="1" lang="ja-JP" altLang="en-US"/>
          </a:p>
        </p:txBody>
      </p:sp>
    </p:spTree>
    <p:extLst>
      <p:ext uri="{BB962C8B-B14F-4D97-AF65-F5344CB8AC3E}">
        <p14:creationId xmlns:p14="http://schemas.microsoft.com/office/powerpoint/2010/main" val="23996110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160001" y="2"/>
            <a:ext cx="1939444" cy="838197"/>
          </a:xfrm>
          <a:prstGeom prst="rect">
            <a:avLst/>
          </a:prstGeom>
        </p:spPr>
      </p:pic>
      <p:sp>
        <p:nvSpPr>
          <p:cNvPr id="3" name="object 3"/>
          <p:cNvSpPr txBox="1"/>
          <p:nvPr/>
        </p:nvSpPr>
        <p:spPr>
          <a:xfrm>
            <a:off x="11957961" y="6536586"/>
            <a:ext cx="137160" cy="263320"/>
          </a:xfrm>
          <a:prstGeom prst="rect">
            <a:avLst/>
          </a:prstGeom>
        </p:spPr>
        <p:txBody>
          <a:bodyPr vert="horz" wrap="square" lIns="0" tIns="16933" rIns="0" bIns="0" rtlCol="0">
            <a:spAutoFit/>
          </a:bodyPr>
          <a:lstStyle/>
          <a:p>
            <a:pPr marL="16933">
              <a:spcBef>
                <a:spcPts val="133"/>
              </a:spcBef>
            </a:pPr>
            <a:r>
              <a:rPr sz="1600" spc="-67" dirty="0">
                <a:latin typeface="Calibri"/>
                <a:cs typeface="Calibri"/>
              </a:rPr>
              <a:t>7</a:t>
            </a:r>
            <a:endParaRPr sz="1600">
              <a:latin typeface="Calibri"/>
              <a:cs typeface="Calibri"/>
            </a:endParaRPr>
          </a:p>
        </p:txBody>
      </p:sp>
      <p:sp>
        <p:nvSpPr>
          <p:cNvPr id="4" name="object 4"/>
          <p:cNvSpPr txBox="1">
            <a:spLocks noGrp="1"/>
          </p:cNvSpPr>
          <p:nvPr>
            <p:ph type="title"/>
          </p:nvPr>
        </p:nvSpPr>
        <p:spPr>
          <a:xfrm>
            <a:off x="385247" y="38316"/>
            <a:ext cx="11546840" cy="837772"/>
          </a:xfrm>
          <a:prstGeom prst="rect">
            <a:avLst/>
          </a:prstGeom>
        </p:spPr>
        <p:txBody>
          <a:bodyPr vert="horz" wrap="square" lIns="0" tIns="16933" rIns="0" bIns="0" rtlCol="0" anchor="ctr">
            <a:spAutoFit/>
          </a:bodyPr>
          <a:lstStyle/>
          <a:p>
            <a:pPr marL="16933">
              <a:lnSpc>
                <a:spcPct val="100000"/>
              </a:lnSpc>
              <a:spcBef>
                <a:spcPts val="133"/>
              </a:spcBef>
              <a:tabLst>
                <a:tab pos="11528772" algn="l"/>
              </a:tabLst>
            </a:pPr>
            <a:r>
              <a:rPr sz="5333" u="heavy" spc="1200" dirty="0">
                <a:uFill>
                  <a:solidFill>
                    <a:srgbClr val="0096FF"/>
                  </a:solidFill>
                </a:uFill>
                <a:latin typeface="Times New Roman"/>
                <a:cs typeface="Times New Roman"/>
              </a:rPr>
              <a:t> </a:t>
            </a:r>
            <a:r>
              <a:rPr sz="5333" u="heavy" dirty="0">
                <a:uFill>
                  <a:solidFill>
                    <a:srgbClr val="0096FF"/>
                  </a:solidFill>
                </a:uFill>
              </a:rPr>
              <a:t>Hadronic</a:t>
            </a:r>
            <a:r>
              <a:rPr sz="5333" u="heavy" spc="-27" dirty="0">
                <a:uFill>
                  <a:solidFill>
                    <a:srgbClr val="0096FF"/>
                  </a:solidFill>
                </a:uFill>
              </a:rPr>
              <a:t> </a:t>
            </a:r>
            <a:r>
              <a:rPr sz="5333" u="heavy" spc="-13" dirty="0">
                <a:uFill>
                  <a:solidFill>
                    <a:srgbClr val="0096FF"/>
                  </a:solidFill>
                </a:uFill>
              </a:rPr>
              <a:t>Calorimeters</a:t>
            </a:r>
            <a:r>
              <a:rPr sz="5333" u="heavy" dirty="0">
                <a:uFill>
                  <a:solidFill>
                    <a:srgbClr val="0096FF"/>
                  </a:solidFill>
                </a:uFill>
              </a:rPr>
              <a:t>	</a:t>
            </a:r>
            <a:endParaRPr sz="5333">
              <a:latin typeface="Times New Roman"/>
              <a:cs typeface="Times New Roman"/>
            </a:endParaRPr>
          </a:p>
        </p:txBody>
      </p:sp>
      <p:sp>
        <p:nvSpPr>
          <p:cNvPr id="5" name="object 5"/>
          <p:cNvSpPr txBox="1"/>
          <p:nvPr/>
        </p:nvSpPr>
        <p:spPr>
          <a:xfrm>
            <a:off x="1124367" y="6604848"/>
            <a:ext cx="602827" cy="263320"/>
          </a:xfrm>
          <a:prstGeom prst="rect">
            <a:avLst/>
          </a:prstGeom>
        </p:spPr>
        <p:txBody>
          <a:bodyPr vert="horz" wrap="square" lIns="0" tIns="16933" rIns="0" bIns="0" rtlCol="0">
            <a:spAutoFit/>
          </a:bodyPr>
          <a:lstStyle/>
          <a:p>
            <a:pPr marL="16933">
              <a:spcBef>
                <a:spcPts val="133"/>
              </a:spcBef>
            </a:pPr>
            <a:r>
              <a:rPr sz="1600" spc="-13" dirty="0">
                <a:solidFill>
                  <a:srgbClr val="898989"/>
                </a:solidFill>
                <a:latin typeface="Calibri"/>
                <a:cs typeface="Calibri"/>
              </a:rPr>
              <a:t>9/4/23</a:t>
            </a:r>
            <a:endParaRPr sz="1600">
              <a:latin typeface="Calibri"/>
              <a:cs typeface="Calibri"/>
            </a:endParaRPr>
          </a:p>
        </p:txBody>
      </p:sp>
      <p:sp>
        <p:nvSpPr>
          <p:cNvPr id="6" name="object 6"/>
          <p:cNvSpPr txBox="1"/>
          <p:nvPr/>
        </p:nvSpPr>
        <p:spPr>
          <a:xfrm>
            <a:off x="5411643" y="6552477"/>
            <a:ext cx="1500293" cy="263320"/>
          </a:xfrm>
          <a:prstGeom prst="rect">
            <a:avLst/>
          </a:prstGeom>
        </p:spPr>
        <p:txBody>
          <a:bodyPr vert="horz" wrap="square" lIns="0" tIns="16933" rIns="0" bIns="0" rtlCol="0">
            <a:spAutoFit/>
          </a:bodyPr>
          <a:lstStyle/>
          <a:p>
            <a:pPr marL="16933">
              <a:spcBef>
                <a:spcPts val="133"/>
              </a:spcBef>
            </a:pPr>
            <a:r>
              <a:rPr sz="1600" dirty="0">
                <a:latin typeface="Calibri"/>
                <a:cs typeface="Calibri"/>
              </a:rPr>
              <a:t>sPHENIX</a:t>
            </a:r>
            <a:r>
              <a:rPr sz="1600" spc="-67" dirty="0">
                <a:latin typeface="Calibri"/>
                <a:cs typeface="Calibri"/>
              </a:rPr>
              <a:t> </a:t>
            </a:r>
            <a:r>
              <a:rPr sz="1600" spc="-13" dirty="0">
                <a:latin typeface="Calibri"/>
                <a:cs typeface="Calibri"/>
              </a:rPr>
              <a:t>QM2023</a:t>
            </a:r>
            <a:endParaRPr sz="1600">
              <a:latin typeface="Calibri"/>
              <a:cs typeface="Calibri"/>
            </a:endParaRPr>
          </a:p>
        </p:txBody>
      </p:sp>
      <p:grpSp>
        <p:nvGrpSpPr>
          <p:cNvPr id="7" name="object 7"/>
          <p:cNvGrpSpPr/>
          <p:nvPr/>
        </p:nvGrpSpPr>
        <p:grpSpPr>
          <a:xfrm>
            <a:off x="101600" y="793263"/>
            <a:ext cx="6172200" cy="3944620"/>
            <a:chOff x="76200" y="594947"/>
            <a:chExt cx="4629150" cy="2958465"/>
          </a:xfrm>
        </p:grpSpPr>
        <p:pic>
          <p:nvPicPr>
            <p:cNvPr id="8" name="object 8"/>
            <p:cNvPicPr/>
            <p:nvPr/>
          </p:nvPicPr>
          <p:blipFill>
            <a:blip r:embed="rId3" cstate="print"/>
            <a:stretch>
              <a:fillRect/>
            </a:stretch>
          </p:blipFill>
          <p:spPr>
            <a:xfrm>
              <a:off x="2166740" y="735851"/>
              <a:ext cx="2538538" cy="1789262"/>
            </a:xfrm>
            <a:prstGeom prst="rect">
              <a:avLst/>
            </a:prstGeom>
          </p:spPr>
        </p:pic>
        <p:pic>
          <p:nvPicPr>
            <p:cNvPr id="9" name="object 9"/>
            <p:cNvPicPr/>
            <p:nvPr/>
          </p:nvPicPr>
          <p:blipFill>
            <a:blip r:embed="rId4" cstate="print"/>
            <a:stretch>
              <a:fillRect/>
            </a:stretch>
          </p:blipFill>
          <p:spPr>
            <a:xfrm>
              <a:off x="327948" y="594947"/>
              <a:ext cx="2285999" cy="2958351"/>
            </a:xfrm>
            <a:prstGeom prst="rect">
              <a:avLst/>
            </a:prstGeom>
          </p:spPr>
        </p:pic>
        <p:sp>
          <p:nvSpPr>
            <p:cNvPr id="10" name="object 10"/>
            <p:cNvSpPr/>
            <p:nvPr/>
          </p:nvSpPr>
          <p:spPr>
            <a:xfrm>
              <a:off x="1716484" y="1150112"/>
              <a:ext cx="1430020" cy="359410"/>
            </a:xfrm>
            <a:custGeom>
              <a:avLst/>
              <a:gdLst/>
              <a:ahLst/>
              <a:cxnLst/>
              <a:rect l="l" t="t" r="r" b="b"/>
              <a:pathLst>
                <a:path w="1430020" h="359409">
                  <a:moveTo>
                    <a:pt x="0" y="358939"/>
                  </a:moveTo>
                  <a:lnTo>
                    <a:pt x="1429514" y="0"/>
                  </a:lnTo>
                </a:path>
              </a:pathLst>
            </a:custGeom>
            <a:ln w="9524">
              <a:solidFill>
                <a:srgbClr val="5B92C7"/>
              </a:solidFill>
            </a:ln>
          </p:spPr>
          <p:txBody>
            <a:bodyPr wrap="square" lIns="0" tIns="0" rIns="0" bIns="0" rtlCol="0"/>
            <a:lstStyle/>
            <a:p>
              <a:endParaRPr sz="2400"/>
            </a:p>
          </p:txBody>
        </p:sp>
        <p:sp>
          <p:nvSpPr>
            <p:cNvPr id="11" name="object 11"/>
            <p:cNvSpPr/>
            <p:nvPr/>
          </p:nvSpPr>
          <p:spPr>
            <a:xfrm>
              <a:off x="3087449" y="1125531"/>
              <a:ext cx="83185" cy="74295"/>
            </a:xfrm>
            <a:custGeom>
              <a:avLst/>
              <a:gdLst/>
              <a:ahLst/>
              <a:cxnLst/>
              <a:rect l="l" t="t" r="r" b="b"/>
              <a:pathLst>
                <a:path w="83185" h="74294">
                  <a:moveTo>
                    <a:pt x="0" y="0"/>
                  </a:moveTo>
                  <a:lnTo>
                    <a:pt x="18557" y="73906"/>
                  </a:lnTo>
                  <a:lnTo>
                    <a:pt x="83184" y="18395"/>
                  </a:lnTo>
                  <a:lnTo>
                    <a:pt x="0" y="0"/>
                  </a:lnTo>
                  <a:close/>
                </a:path>
              </a:pathLst>
            </a:custGeom>
            <a:solidFill>
              <a:srgbClr val="5B92C7"/>
            </a:solidFill>
          </p:spPr>
          <p:txBody>
            <a:bodyPr wrap="square" lIns="0" tIns="0" rIns="0" bIns="0" rtlCol="0"/>
            <a:lstStyle/>
            <a:p>
              <a:endParaRPr sz="2400"/>
            </a:p>
          </p:txBody>
        </p:sp>
        <p:sp>
          <p:nvSpPr>
            <p:cNvPr id="12" name="object 12"/>
            <p:cNvSpPr/>
            <p:nvPr/>
          </p:nvSpPr>
          <p:spPr>
            <a:xfrm>
              <a:off x="76200" y="1656589"/>
              <a:ext cx="914400" cy="261620"/>
            </a:xfrm>
            <a:custGeom>
              <a:avLst/>
              <a:gdLst/>
              <a:ahLst/>
              <a:cxnLst/>
              <a:rect l="l" t="t" r="r" b="b"/>
              <a:pathLst>
                <a:path w="914400" h="261619">
                  <a:moveTo>
                    <a:pt x="914400" y="0"/>
                  </a:moveTo>
                  <a:lnTo>
                    <a:pt x="0" y="0"/>
                  </a:lnTo>
                  <a:lnTo>
                    <a:pt x="0" y="261606"/>
                  </a:lnTo>
                  <a:lnTo>
                    <a:pt x="914400" y="261606"/>
                  </a:lnTo>
                  <a:lnTo>
                    <a:pt x="914400" y="0"/>
                  </a:lnTo>
                  <a:close/>
                </a:path>
              </a:pathLst>
            </a:custGeom>
            <a:solidFill>
              <a:srgbClr val="FFFFFF"/>
            </a:solidFill>
          </p:spPr>
          <p:txBody>
            <a:bodyPr wrap="square" lIns="0" tIns="0" rIns="0" bIns="0" rtlCol="0"/>
            <a:lstStyle/>
            <a:p>
              <a:endParaRPr sz="2400"/>
            </a:p>
          </p:txBody>
        </p:sp>
      </p:grpSp>
      <p:sp>
        <p:nvSpPr>
          <p:cNvPr id="13" name="object 13"/>
          <p:cNvSpPr txBox="1"/>
          <p:nvPr/>
        </p:nvSpPr>
        <p:spPr>
          <a:xfrm>
            <a:off x="6682364" y="969452"/>
            <a:ext cx="4014893" cy="576225"/>
          </a:xfrm>
          <a:prstGeom prst="rect">
            <a:avLst/>
          </a:prstGeom>
        </p:spPr>
        <p:txBody>
          <a:bodyPr vert="horz" wrap="square" lIns="0" tIns="37252" rIns="0" bIns="0" rtlCol="0">
            <a:spAutoFit/>
          </a:bodyPr>
          <a:lstStyle/>
          <a:p>
            <a:pPr marL="474121" marR="6773" indent="-457189">
              <a:lnSpc>
                <a:spcPts val="2133"/>
              </a:lnSpc>
              <a:spcBef>
                <a:spcPts val="292"/>
              </a:spcBef>
              <a:buFont typeface="Arial"/>
              <a:buChar char="•"/>
              <a:tabLst>
                <a:tab pos="474121" algn="l"/>
              </a:tabLst>
            </a:pPr>
            <a:r>
              <a:rPr sz="1867" dirty="0">
                <a:latin typeface="Calibri"/>
                <a:cs typeface="Calibri"/>
              </a:rPr>
              <a:t>HCAL</a:t>
            </a:r>
            <a:r>
              <a:rPr sz="1867" spc="-20" dirty="0">
                <a:latin typeface="Calibri"/>
                <a:cs typeface="Calibri"/>
              </a:rPr>
              <a:t> </a:t>
            </a:r>
            <a:r>
              <a:rPr sz="1867" dirty="0">
                <a:latin typeface="Calibri"/>
                <a:cs typeface="Calibri"/>
              </a:rPr>
              <a:t>steel</a:t>
            </a:r>
            <a:r>
              <a:rPr sz="1867" spc="-13" dirty="0">
                <a:latin typeface="Calibri"/>
                <a:cs typeface="Calibri"/>
              </a:rPr>
              <a:t> </a:t>
            </a:r>
            <a:r>
              <a:rPr sz="1867" dirty="0">
                <a:latin typeface="Calibri"/>
                <a:cs typeface="Calibri"/>
              </a:rPr>
              <a:t>and</a:t>
            </a:r>
            <a:r>
              <a:rPr sz="1867" spc="-13" dirty="0">
                <a:latin typeface="Calibri"/>
                <a:cs typeface="Calibri"/>
              </a:rPr>
              <a:t> </a:t>
            </a:r>
            <a:r>
              <a:rPr sz="1867" spc="87" dirty="0">
                <a:latin typeface="Calibri"/>
                <a:cs typeface="Calibri"/>
              </a:rPr>
              <a:t>scin;lla;ng</a:t>
            </a:r>
            <a:r>
              <a:rPr sz="1867" spc="-13" dirty="0">
                <a:latin typeface="Calibri"/>
                <a:cs typeface="Calibri"/>
              </a:rPr>
              <a:t> </a:t>
            </a:r>
            <a:r>
              <a:rPr sz="1867" spc="127" dirty="0">
                <a:latin typeface="Calibri"/>
                <a:cs typeface="Calibri"/>
              </a:rPr>
              <a:t>;les</a:t>
            </a:r>
            <a:r>
              <a:rPr sz="1867" spc="-13" dirty="0">
                <a:latin typeface="Calibri"/>
                <a:cs typeface="Calibri"/>
              </a:rPr>
              <a:t> </a:t>
            </a:r>
            <a:r>
              <a:rPr sz="1867" spc="-27" dirty="0">
                <a:latin typeface="Calibri"/>
                <a:cs typeface="Calibri"/>
              </a:rPr>
              <a:t>with </a:t>
            </a:r>
            <a:r>
              <a:rPr sz="1867" dirty="0">
                <a:latin typeface="Calibri"/>
                <a:cs typeface="Calibri"/>
              </a:rPr>
              <a:t>wavelength</a:t>
            </a:r>
            <a:r>
              <a:rPr sz="1867" spc="-67" dirty="0">
                <a:latin typeface="Calibri"/>
                <a:cs typeface="Calibri"/>
              </a:rPr>
              <a:t> </a:t>
            </a:r>
            <a:r>
              <a:rPr sz="1867" spc="-53" dirty="0">
                <a:latin typeface="Calibri"/>
                <a:cs typeface="Calibri"/>
              </a:rPr>
              <a:t>shiming </a:t>
            </a:r>
            <a:r>
              <a:rPr sz="1867" spc="-27" dirty="0">
                <a:latin typeface="Calibri"/>
                <a:cs typeface="Calibri"/>
              </a:rPr>
              <a:t>ﬁber</a:t>
            </a:r>
            <a:endParaRPr sz="1867">
              <a:latin typeface="Calibri"/>
              <a:cs typeface="Calibri"/>
            </a:endParaRPr>
          </a:p>
        </p:txBody>
      </p:sp>
      <p:sp>
        <p:nvSpPr>
          <p:cNvPr id="14" name="object 14"/>
          <p:cNvSpPr txBox="1"/>
          <p:nvPr/>
        </p:nvSpPr>
        <p:spPr>
          <a:xfrm>
            <a:off x="7291964" y="1530962"/>
            <a:ext cx="3759200" cy="1400640"/>
          </a:xfrm>
          <a:prstGeom prst="rect">
            <a:avLst/>
          </a:prstGeom>
        </p:spPr>
        <p:txBody>
          <a:bodyPr vert="horz" wrap="square" lIns="0" tIns="71120" rIns="0" bIns="0" rtlCol="0">
            <a:spAutoFit/>
          </a:bodyPr>
          <a:lstStyle/>
          <a:p>
            <a:pPr marL="397077" indent="-380144">
              <a:spcBef>
                <a:spcPts val="560"/>
              </a:spcBef>
              <a:buFont typeface="Arial"/>
              <a:buChar char="–"/>
              <a:tabLst>
                <a:tab pos="397077" algn="l"/>
              </a:tabLst>
            </a:pPr>
            <a:r>
              <a:rPr sz="1867" b="1" dirty="0">
                <a:latin typeface="Calibri"/>
                <a:cs typeface="Calibri"/>
              </a:rPr>
              <a:t>Outer</a:t>
            </a:r>
            <a:r>
              <a:rPr sz="1867" b="1" spc="-33" dirty="0">
                <a:latin typeface="Calibri"/>
                <a:cs typeface="Calibri"/>
              </a:rPr>
              <a:t> </a:t>
            </a:r>
            <a:r>
              <a:rPr sz="1867" b="1" dirty="0">
                <a:latin typeface="Calibri"/>
                <a:cs typeface="Calibri"/>
              </a:rPr>
              <a:t>HCal</a:t>
            </a:r>
            <a:r>
              <a:rPr sz="1867" b="1" spc="347" dirty="0">
                <a:latin typeface="Calibri"/>
                <a:cs typeface="Calibri"/>
              </a:rPr>
              <a:t> </a:t>
            </a:r>
            <a:r>
              <a:rPr sz="1867" b="1" dirty="0">
                <a:latin typeface="Calibri"/>
                <a:cs typeface="Calibri"/>
              </a:rPr>
              <a:t>(outside</a:t>
            </a:r>
            <a:r>
              <a:rPr sz="1867" b="1" spc="-27" dirty="0">
                <a:latin typeface="Calibri"/>
                <a:cs typeface="Calibri"/>
              </a:rPr>
              <a:t> </a:t>
            </a:r>
            <a:r>
              <a:rPr sz="1867" b="1" dirty="0">
                <a:latin typeface="Calibri"/>
                <a:cs typeface="Calibri"/>
              </a:rPr>
              <a:t>the</a:t>
            </a:r>
            <a:r>
              <a:rPr sz="1867" b="1" spc="-33" dirty="0">
                <a:latin typeface="Calibri"/>
                <a:cs typeface="Calibri"/>
              </a:rPr>
              <a:t> </a:t>
            </a:r>
            <a:r>
              <a:rPr sz="1867" b="1" spc="-13" dirty="0">
                <a:latin typeface="Calibri"/>
                <a:cs typeface="Calibri"/>
              </a:rPr>
              <a:t>solenoid)</a:t>
            </a:r>
            <a:endParaRPr sz="1867">
              <a:latin typeface="Calibri"/>
              <a:cs typeface="Calibri"/>
            </a:endParaRPr>
          </a:p>
          <a:p>
            <a:pPr marL="397077" indent="-380144">
              <a:spcBef>
                <a:spcPts val="427"/>
              </a:spcBef>
              <a:buFont typeface="Arial"/>
              <a:buChar char="–"/>
              <a:tabLst>
                <a:tab pos="397077" algn="l"/>
              </a:tabLst>
            </a:pPr>
            <a:r>
              <a:rPr sz="1867" b="1" dirty="0">
                <a:latin typeface="Calibri"/>
                <a:cs typeface="Calibri"/>
              </a:rPr>
              <a:t>Inner</a:t>
            </a:r>
            <a:r>
              <a:rPr sz="1867" b="1" spc="-47" dirty="0">
                <a:latin typeface="Calibri"/>
                <a:cs typeface="Calibri"/>
              </a:rPr>
              <a:t> </a:t>
            </a:r>
            <a:r>
              <a:rPr sz="1867" b="1" dirty="0">
                <a:latin typeface="Calibri"/>
                <a:cs typeface="Calibri"/>
              </a:rPr>
              <a:t>HCal</a:t>
            </a:r>
            <a:r>
              <a:rPr sz="1867" b="1" spc="-47" dirty="0">
                <a:latin typeface="Calibri"/>
                <a:cs typeface="Calibri"/>
              </a:rPr>
              <a:t> </a:t>
            </a:r>
            <a:r>
              <a:rPr sz="1867" b="1" dirty="0">
                <a:latin typeface="Calibri"/>
                <a:cs typeface="Calibri"/>
              </a:rPr>
              <a:t>(inside</a:t>
            </a:r>
            <a:r>
              <a:rPr sz="1867" b="1" spc="-40" dirty="0">
                <a:latin typeface="Calibri"/>
                <a:cs typeface="Calibri"/>
              </a:rPr>
              <a:t> </a:t>
            </a:r>
            <a:r>
              <a:rPr sz="1867" b="1" dirty="0">
                <a:latin typeface="Calibri"/>
                <a:cs typeface="Calibri"/>
              </a:rPr>
              <a:t>the</a:t>
            </a:r>
            <a:r>
              <a:rPr sz="1867" b="1" spc="-47" dirty="0">
                <a:latin typeface="Calibri"/>
                <a:cs typeface="Calibri"/>
              </a:rPr>
              <a:t> </a:t>
            </a:r>
            <a:r>
              <a:rPr sz="1867" b="1" spc="-13" dirty="0">
                <a:latin typeface="Calibri"/>
                <a:cs typeface="Calibri"/>
              </a:rPr>
              <a:t>solenoid)</a:t>
            </a:r>
            <a:endParaRPr sz="1867">
              <a:latin typeface="Calibri"/>
              <a:cs typeface="Calibri"/>
            </a:endParaRPr>
          </a:p>
          <a:p>
            <a:pPr marL="397077" indent="-380144">
              <a:spcBef>
                <a:spcPts val="427"/>
              </a:spcBef>
              <a:buFont typeface="Arial"/>
              <a:buChar char="–"/>
              <a:tabLst>
                <a:tab pos="397077" algn="l"/>
              </a:tabLst>
            </a:pPr>
            <a:r>
              <a:rPr sz="1867" b="1" dirty="0">
                <a:latin typeface="Calibri"/>
                <a:cs typeface="Calibri"/>
              </a:rPr>
              <a:t>Δη</a:t>
            </a:r>
            <a:r>
              <a:rPr sz="1867" b="1" spc="-20" dirty="0">
                <a:latin typeface="Calibri"/>
                <a:cs typeface="Calibri"/>
              </a:rPr>
              <a:t> </a:t>
            </a:r>
            <a:r>
              <a:rPr sz="1867" b="1" dirty="0">
                <a:latin typeface="Calibri"/>
                <a:cs typeface="Calibri"/>
              </a:rPr>
              <a:t>x</a:t>
            </a:r>
            <a:r>
              <a:rPr sz="1867" b="1" spc="-13" dirty="0">
                <a:latin typeface="Calibri"/>
                <a:cs typeface="Calibri"/>
              </a:rPr>
              <a:t> </a:t>
            </a:r>
            <a:r>
              <a:rPr sz="1867" b="1" dirty="0">
                <a:latin typeface="Calibri"/>
                <a:cs typeface="Calibri"/>
              </a:rPr>
              <a:t>Δφ</a:t>
            </a:r>
            <a:r>
              <a:rPr sz="1867" b="1" spc="-13" dirty="0">
                <a:latin typeface="Calibri"/>
                <a:cs typeface="Calibri"/>
              </a:rPr>
              <a:t> </a:t>
            </a:r>
            <a:r>
              <a:rPr sz="1867" b="1" dirty="0">
                <a:latin typeface="Calibri"/>
                <a:cs typeface="Calibri"/>
              </a:rPr>
              <a:t>≈</a:t>
            </a:r>
            <a:r>
              <a:rPr sz="1867" b="1" spc="-13" dirty="0">
                <a:latin typeface="Calibri"/>
                <a:cs typeface="Calibri"/>
              </a:rPr>
              <a:t> </a:t>
            </a:r>
            <a:r>
              <a:rPr sz="1867" b="1" dirty="0">
                <a:latin typeface="Calibri"/>
                <a:cs typeface="Calibri"/>
              </a:rPr>
              <a:t>0.1</a:t>
            </a:r>
            <a:r>
              <a:rPr sz="1867" b="1" spc="-13" dirty="0">
                <a:latin typeface="Calibri"/>
                <a:cs typeface="Calibri"/>
              </a:rPr>
              <a:t> </a:t>
            </a:r>
            <a:r>
              <a:rPr sz="1867" b="1" dirty="0">
                <a:latin typeface="Calibri"/>
                <a:cs typeface="Calibri"/>
              </a:rPr>
              <a:t>x</a:t>
            </a:r>
            <a:r>
              <a:rPr sz="1867" b="1" spc="-13" dirty="0">
                <a:latin typeface="Calibri"/>
                <a:cs typeface="Calibri"/>
              </a:rPr>
              <a:t> </a:t>
            </a:r>
            <a:r>
              <a:rPr sz="1867" b="1" spc="-33" dirty="0">
                <a:latin typeface="Calibri"/>
                <a:cs typeface="Calibri"/>
              </a:rPr>
              <a:t>0.1</a:t>
            </a:r>
            <a:endParaRPr sz="1867">
              <a:latin typeface="Calibri"/>
              <a:cs typeface="Calibri"/>
            </a:endParaRPr>
          </a:p>
          <a:p>
            <a:pPr marL="397077" indent="-380144">
              <a:spcBef>
                <a:spcPts val="560"/>
              </a:spcBef>
              <a:buFont typeface="Arial"/>
              <a:buChar char="–"/>
              <a:tabLst>
                <a:tab pos="397077" algn="l"/>
              </a:tabLst>
            </a:pPr>
            <a:r>
              <a:rPr sz="1867" b="1" dirty="0">
                <a:latin typeface="Calibri"/>
                <a:cs typeface="Calibri"/>
              </a:rPr>
              <a:t>1,536</a:t>
            </a:r>
            <a:r>
              <a:rPr sz="1867" b="1" spc="-60" dirty="0">
                <a:latin typeface="Calibri"/>
                <a:cs typeface="Calibri"/>
              </a:rPr>
              <a:t> </a:t>
            </a:r>
            <a:r>
              <a:rPr sz="1867" b="1" dirty="0">
                <a:latin typeface="Calibri"/>
                <a:cs typeface="Calibri"/>
              </a:rPr>
              <a:t>readout</a:t>
            </a:r>
            <a:r>
              <a:rPr sz="1867" b="1" spc="-53" dirty="0">
                <a:latin typeface="Calibri"/>
                <a:cs typeface="Calibri"/>
              </a:rPr>
              <a:t> </a:t>
            </a:r>
            <a:r>
              <a:rPr sz="1867" b="1" dirty="0">
                <a:latin typeface="Calibri"/>
                <a:cs typeface="Calibri"/>
              </a:rPr>
              <a:t>channels</a:t>
            </a:r>
            <a:r>
              <a:rPr sz="1867" b="1" spc="-53" dirty="0">
                <a:latin typeface="Calibri"/>
                <a:cs typeface="Calibri"/>
              </a:rPr>
              <a:t> </a:t>
            </a:r>
            <a:r>
              <a:rPr sz="1867" b="1" spc="-27" dirty="0">
                <a:latin typeface="Calibri"/>
                <a:cs typeface="Calibri"/>
              </a:rPr>
              <a:t>each</a:t>
            </a:r>
            <a:endParaRPr sz="1867">
              <a:latin typeface="Calibri"/>
              <a:cs typeface="Calibri"/>
            </a:endParaRPr>
          </a:p>
        </p:txBody>
      </p:sp>
      <p:sp>
        <p:nvSpPr>
          <p:cNvPr id="15" name="object 15"/>
          <p:cNvSpPr txBox="1"/>
          <p:nvPr/>
        </p:nvSpPr>
        <p:spPr>
          <a:xfrm>
            <a:off x="6682364" y="2956747"/>
            <a:ext cx="1847427" cy="304421"/>
          </a:xfrm>
          <a:prstGeom prst="rect">
            <a:avLst/>
          </a:prstGeom>
        </p:spPr>
        <p:txBody>
          <a:bodyPr vert="horz" wrap="square" lIns="0" tIns="16933" rIns="0" bIns="0" rtlCol="0">
            <a:spAutoFit/>
          </a:bodyPr>
          <a:lstStyle/>
          <a:p>
            <a:pPr marL="473275" indent="-456342">
              <a:spcBef>
                <a:spcPts val="133"/>
              </a:spcBef>
              <a:buFont typeface="Arial"/>
              <a:buChar char="•"/>
              <a:tabLst>
                <a:tab pos="473275" algn="l"/>
              </a:tabLst>
            </a:pPr>
            <a:r>
              <a:rPr sz="1867" dirty="0">
                <a:latin typeface="Calibri"/>
                <a:cs typeface="Calibri"/>
              </a:rPr>
              <a:t>SiPM</a:t>
            </a:r>
            <a:r>
              <a:rPr sz="1867" spc="-40" dirty="0">
                <a:latin typeface="Calibri"/>
                <a:cs typeface="Calibri"/>
              </a:rPr>
              <a:t> </a:t>
            </a:r>
            <a:r>
              <a:rPr sz="1867" spc="-13" dirty="0">
                <a:latin typeface="Calibri"/>
                <a:cs typeface="Calibri"/>
              </a:rPr>
              <a:t>Readout</a:t>
            </a:r>
            <a:endParaRPr sz="1867">
              <a:latin typeface="Calibri"/>
              <a:cs typeface="Calibri"/>
            </a:endParaRPr>
          </a:p>
        </p:txBody>
      </p:sp>
      <p:sp>
        <p:nvSpPr>
          <p:cNvPr id="16" name="object 16"/>
          <p:cNvSpPr txBox="1"/>
          <p:nvPr/>
        </p:nvSpPr>
        <p:spPr>
          <a:xfrm>
            <a:off x="206580" y="2252811"/>
            <a:ext cx="919480" cy="242866"/>
          </a:xfrm>
          <a:prstGeom prst="rect">
            <a:avLst/>
          </a:prstGeom>
        </p:spPr>
        <p:txBody>
          <a:bodyPr vert="horz" wrap="square" lIns="0" tIns="16933" rIns="0" bIns="0" rtlCol="0">
            <a:spAutoFit/>
          </a:bodyPr>
          <a:lstStyle/>
          <a:p>
            <a:pPr marL="16933">
              <a:spcBef>
                <a:spcPts val="133"/>
              </a:spcBef>
            </a:pPr>
            <a:r>
              <a:rPr sz="1467" dirty="0">
                <a:latin typeface="Calibri"/>
                <a:cs typeface="Calibri"/>
              </a:rPr>
              <a:t>Outer</a:t>
            </a:r>
            <a:r>
              <a:rPr sz="1467" spc="-13" dirty="0">
                <a:latin typeface="Calibri"/>
                <a:cs typeface="Calibri"/>
              </a:rPr>
              <a:t> </a:t>
            </a:r>
            <a:r>
              <a:rPr sz="1467" spc="-27" dirty="0">
                <a:latin typeface="Calibri"/>
                <a:cs typeface="Calibri"/>
              </a:rPr>
              <a:t>HCAL</a:t>
            </a:r>
            <a:endParaRPr sz="1467">
              <a:latin typeface="Calibri"/>
              <a:cs typeface="Calibri"/>
            </a:endParaRPr>
          </a:p>
        </p:txBody>
      </p:sp>
      <p:sp>
        <p:nvSpPr>
          <p:cNvPr id="17" name="object 17"/>
          <p:cNvSpPr txBox="1"/>
          <p:nvPr/>
        </p:nvSpPr>
        <p:spPr>
          <a:xfrm>
            <a:off x="508000" y="3530601"/>
            <a:ext cx="1101513" cy="287322"/>
          </a:xfrm>
          <a:prstGeom prst="rect">
            <a:avLst/>
          </a:prstGeom>
          <a:solidFill>
            <a:srgbClr val="FFFFFF"/>
          </a:solidFill>
        </p:spPr>
        <p:txBody>
          <a:bodyPr vert="horz" wrap="square" lIns="0" tIns="60959" rIns="0" bIns="0" rtlCol="0">
            <a:spAutoFit/>
          </a:bodyPr>
          <a:lstStyle/>
          <a:p>
            <a:pPr marL="121070">
              <a:spcBef>
                <a:spcPts val="479"/>
              </a:spcBef>
            </a:pPr>
            <a:r>
              <a:rPr sz="1467" dirty="0">
                <a:latin typeface="Calibri"/>
                <a:cs typeface="Calibri"/>
              </a:rPr>
              <a:t>Inner</a:t>
            </a:r>
            <a:r>
              <a:rPr sz="1467" spc="-27" dirty="0">
                <a:latin typeface="Calibri"/>
                <a:cs typeface="Calibri"/>
              </a:rPr>
              <a:t> HCAL</a:t>
            </a:r>
            <a:endParaRPr sz="1467">
              <a:latin typeface="Calibri"/>
              <a:cs typeface="Calibri"/>
            </a:endParaRPr>
          </a:p>
        </p:txBody>
      </p:sp>
      <p:grpSp>
        <p:nvGrpSpPr>
          <p:cNvPr id="18" name="object 18"/>
          <p:cNvGrpSpPr/>
          <p:nvPr/>
        </p:nvGrpSpPr>
        <p:grpSpPr>
          <a:xfrm>
            <a:off x="8661697" y="5299277"/>
            <a:ext cx="345439" cy="183727"/>
            <a:chOff x="6496272" y="3974457"/>
            <a:chExt cx="259079" cy="137795"/>
          </a:xfrm>
        </p:grpSpPr>
        <p:pic>
          <p:nvPicPr>
            <p:cNvPr id="19" name="object 19"/>
            <p:cNvPicPr/>
            <p:nvPr/>
          </p:nvPicPr>
          <p:blipFill>
            <a:blip r:embed="rId5" cstate="print"/>
            <a:stretch>
              <a:fillRect/>
            </a:stretch>
          </p:blipFill>
          <p:spPr>
            <a:xfrm>
              <a:off x="6548056" y="3991401"/>
              <a:ext cx="155209" cy="120414"/>
            </a:xfrm>
            <a:prstGeom prst="rect">
              <a:avLst/>
            </a:prstGeom>
          </p:spPr>
        </p:pic>
        <p:sp>
          <p:nvSpPr>
            <p:cNvPr id="20" name="object 20"/>
            <p:cNvSpPr/>
            <p:nvPr/>
          </p:nvSpPr>
          <p:spPr>
            <a:xfrm>
              <a:off x="6496272" y="3977255"/>
              <a:ext cx="259079" cy="0"/>
            </a:xfrm>
            <a:custGeom>
              <a:avLst/>
              <a:gdLst/>
              <a:ahLst/>
              <a:cxnLst/>
              <a:rect l="l" t="t" r="r" b="b"/>
              <a:pathLst>
                <a:path w="259079">
                  <a:moveTo>
                    <a:pt x="0" y="0"/>
                  </a:moveTo>
                  <a:lnTo>
                    <a:pt x="258619" y="0"/>
                  </a:lnTo>
                </a:path>
              </a:pathLst>
            </a:custGeom>
            <a:ln w="5595">
              <a:solidFill>
                <a:srgbClr val="000000"/>
              </a:solidFill>
            </a:ln>
          </p:spPr>
          <p:txBody>
            <a:bodyPr wrap="square" lIns="0" tIns="0" rIns="0" bIns="0" rtlCol="0"/>
            <a:lstStyle/>
            <a:p>
              <a:endParaRPr sz="2400"/>
            </a:p>
          </p:txBody>
        </p:sp>
      </p:grpSp>
      <p:sp>
        <p:nvSpPr>
          <p:cNvPr id="21" name="object 21"/>
          <p:cNvSpPr txBox="1"/>
          <p:nvPr/>
        </p:nvSpPr>
        <p:spPr>
          <a:xfrm>
            <a:off x="8816407" y="5302579"/>
            <a:ext cx="124460" cy="200055"/>
          </a:xfrm>
          <a:prstGeom prst="rect">
            <a:avLst/>
          </a:prstGeom>
        </p:spPr>
        <p:txBody>
          <a:bodyPr vert="horz" wrap="square" lIns="0" tIns="15240" rIns="0" bIns="0" rtlCol="0">
            <a:spAutoFit/>
          </a:bodyPr>
          <a:lstStyle/>
          <a:p>
            <a:pPr marL="16933">
              <a:spcBef>
                <a:spcPts val="120"/>
              </a:spcBef>
            </a:pPr>
            <a:r>
              <a:rPr sz="1200" i="1" spc="-67" dirty="0">
                <a:latin typeface="Times New Roman"/>
                <a:cs typeface="Times New Roman"/>
              </a:rPr>
              <a:t>E</a:t>
            </a:r>
            <a:endParaRPr sz="1200">
              <a:latin typeface="Times New Roman"/>
              <a:cs typeface="Times New Roman"/>
            </a:endParaRPr>
          </a:p>
        </p:txBody>
      </p:sp>
      <p:sp>
        <p:nvSpPr>
          <p:cNvPr id="22" name="object 22"/>
          <p:cNvSpPr txBox="1"/>
          <p:nvPr/>
        </p:nvSpPr>
        <p:spPr>
          <a:xfrm>
            <a:off x="8370514" y="5069892"/>
            <a:ext cx="646853" cy="207749"/>
          </a:xfrm>
          <a:prstGeom prst="rect">
            <a:avLst/>
          </a:prstGeom>
        </p:spPr>
        <p:txBody>
          <a:bodyPr vert="horz" wrap="square" lIns="0" tIns="22860" rIns="0" bIns="0" rtlCol="0">
            <a:spAutoFit/>
          </a:bodyPr>
          <a:lstStyle/>
          <a:p>
            <a:pPr marL="16933">
              <a:spcBef>
                <a:spcPts val="180"/>
              </a:spcBef>
              <a:tabLst>
                <a:tab pos="283626" algn="l"/>
              </a:tabLst>
            </a:pPr>
            <a:r>
              <a:rPr sz="1200" i="1" u="sng" spc="-67" dirty="0">
                <a:uFill>
                  <a:solidFill>
                    <a:srgbClr val="000000"/>
                  </a:solidFill>
                </a:uFill>
                <a:latin typeface="Symbol"/>
                <a:cs typeface="Symbol"/>
              </a:rPr>
              <a:t></a:t>
            </a:r>
            <a:r>
              <a:rPr sz="1200" dirty="0">
                <a:latin typeface="Times New Roman"/>
                <a:cs typeface="Times New Roman"/>
              </a:rPr>
              <a:t>	</a:t>
            </a:r>
            <a:r>
              <a:rPr sz="1200" spc="-27" dirty="0">
                <a:latin typeface="Times New Roman"/>
                <a:cs typeface="Times New Roman"/>
              </a:rPr>
              <a:t>150%</a:t>
            </a:r>
            <a:endParaRPr sz="1200">
              <a:latin typeface="Times New Roman"/>
              <a:cs typeface="Times New Roman"/>
            </a:endParaRPr>
          </a:p>
        </p:txBody>
      </p:sp>
      <p:sp>
        <p:nvSpPr>
          <p:cNvPr id="23" name="object 23"/>
          <p:cNvSpPr txBox="1"/>
          <p:nvPr/>
        </p:nvSpPr>
        <p:spPr>
          <a:xfrm>
            <a:off x="8351695" y="5172877"/>
            <a:ext cx="324272" cy="200055"/>
          </a:xfrm>
          <a:prstGeom prst="rect">
            <a:avLst/>
          </a:prstGeom>
        </p:spPr>
        <p:txBody>
          <a:bodyPr vert="horz" wrap="square" lIns="0" tIns="15240" rIns="0" bIns="0" rtlCol="0">
            <a:spAutoFit/>
          </a:bodyPr>
          <a:lstStyle/>
          <a:p>
            <a:pPr marL="50799">
              <a:spcBef>
                <a:spcPts val="120"/>
              </a:spcBef>
            </a:pPr>
            <a:r>
              <a:rPr i="1" baseline="-43209" dirty="0">
                <a:latin typeface="Times New Roman"/>
                <a:cs typeface="Times New Roman"/>
              </a:rPr>
              <a:t>E</a:t>
            </a:r>
            <a:r>
              <a:rPr i="1" spc="100" baseline="-43209" dirty="0">
                <a:latin typeface="Times New Roman"/>
                <a:cs typeface="Times New Roman"/>
              </a:rPr>
              <a:t> </a:t>
            </a:r>
            <a:r>
              <a:rPr sz="1200" spc="-80" dirty="0">
                <a:latin typeface="Symbol"/>
                <a:cs typeface="Symbol"/>
              </a:rPr>
              <a:t></a:t>
            </a:r>
            <a:endParaRPr sz="1200">
              <a:latin typeface="Symbol"/>
              <a:cs typeface="Symbol"/>
            </a:endParaRPr>
          </a:p>
        </p:txBody>
      </p:sp>
      <p:pic>
        <p:nvPicPr>
          <p:cNvPr id="24" name="object 24"/>
          <p:cNvPicPr/>
          <p:nvPr/>
        </p:nvPicPr>
        <p:blipFill>
          <a:blip r:embed="rId6" cstate="print"/>
          <a:stretch>
            <a:fillRect/>
          </a:stretch>
        </p:blipFill>
        <p:spPr>
          <a:xfrm>
            <a:off x="6705601" y="990602"/>
            <a:ext cx="4537623" cy="2235197"/>
          </a:xfrm>
          <a:prstGeom prst="rect">
            <a:avLst/>
          </a:prstGeom>
        </p:spPr>
      </p:pic>
      <p:pic>
        <p:nvPicPr>
          <p:cNvPr id="25" name="object 25"/>
          <p:cNvPicPr/>
          <p:nvPr/>
        </p:nvPicPr>
        <p:blipFill>
          <a:blip r:embed="rId7" cstate="print"/>
          <a:stretch>
            <a:fillRect/>
          </a:stretch>
        </p:blipFill>
        <p:spPr>
          <a:xfrm>
            <a:off x="304800" y="4851400"/>
            <a:ext cx="3657600" cy="1828797"/>
          </a:xfrm>
          <a:prstGeom prst="rect">
            <a:avLst/>
          </a:prstGeom>
        </p:spPr>
      </p:pic>
      <p:pic>
        <p:nvPicPr>
          <p:cNvPr id="26" name="object 26"/>
          <p:cNvPicPr/>
          <p:nvPr/>
        </p:nvPicPr>
        <p:blipFill>
          <a:blip r:embed="rId8" cstate="print"/>
          <a:stretch>
            <a:fillRect/>
          </a:stretch>
        </p:blipFill>
        <p:spPr>
          <a:xfrm>
            <a:off x="4064002" y="3587202"/>
            <a:ext cx="8127996" cy="2584997"/>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43593" y="2"/>
            <a:ext cx="11755967" cy="942340"/>
            <a:chOff x="257694" y="1"/>
            <a:chExt cx="8816975" cy="706755"/>
          </a:xfrm>
        </p:grpSpPr>
        <p:sp>
          <p:nvSpPr>
            <p:cNvPr id="3" name="object 3"/>
            <p:cNvSpPr/>
            <p:nvPr/>
          </p:nvSpPr>
          <p:spPr>
            <a:xfrm>
              <a:off x="301635" y="628649"/>
              <a:ext cx="8634730" cy="0"/>
            </a:xfrm>
            <a:custGeom>
              <a:avLst/>
              <a:gdLst/>
              <a:ahLst/>
              <a:cxnLst/>
              <a:rect l="l" t="t" r="r" b="b"/>
              <a:pathLst>
                <a:path w="8634730">
                  <a:moveTo>
                    <a:pt x="0" y="0"/>
                  </a:moveTo>
                  <a:lnTo>
                    <a:pt x="8634410" y="1"/>
                  </a:lnTo>
                </a:path>
              </a:pathLst>
            </a:custGeom>
            <a:ln w="28574">
              <a:solidFill>
                <a:srgbClr val="0096FF"/>
              </a:solidFill>
            </a:ln>
          </p:spPr>
          <p:txBody>
            <a:bodyPr wrap="square" lIns="0" tIns="0" rIns="0" bIns="0" rtlCol="0"/>
            <a:lstStyle/>
            <a:p>
              <a:endParaRPr sz="2400"/>
            </a:p>
          </p:txBody>
        </p:sp>
        <p:pic>
          <p:nvPicPr>
            <p:cNvPr id="4" name="object 4"/>
            <p:cNvPicPr/>
            <p:nvPr/>
          </p:nvPicPr>
          <p:blipFill>
            <a:blip r:embed="rId2" cstate="print"/>
            <a:stretch>
              <a:fillRect/>
            </a:stretch>
          </p:blipFill>
          <p:spPr>
            <a:xfrm>
              <a:off x="7620000" y="1"/>
              <a:ext cx="1454583" cy="628648"/>
            </a:xfrm>
            <a:prstGeom prst="rect">
              <a:avLst/>
            </a:prstGeom>
          </p:spPr>
        </p:pic>
      </p:grpSp>
      <p:pic>
        <p:nvPicPr>
          <p:cNvPr id="5" name="object 5"/>
          <p:cNvPicPr/>
          <p:nvPr/>
        </p:nvPicPr>
        <p:blipFill>
          <a:blip r:embed="rId3" cstate="print"/>
          <a:stretch>
            <a:fillRect/>
          </a:stretch>
        </p:blipFill>
        <p:spPr>
          <a:xfrm>
            <a:off x="8354753" y="3617810"/>
            <a:ext cx="3807056" cy="3230127"/>
          </a:xfrm>
          <a:prstGeom prst="rect">
            <a:avLst/>
          </a:prstGeom>
        </p:spPr>
      </p:pic>
      <p:sp>
        <p:nvSpPr>
          <p:cNvPr id="6" name="object 6"/>
          <p:cNvSpPr txBox="1">
            <a:spLocks noGrp="1"/>
          </p:cNvSpPr>
          <p:nvPr>
            <p:ph type="title"/>
          </p:nvPr>
        </p:nvSpPr>
        <p:spPr>
          <a:xfrm>
            <a:off x="121893" y="-60744"/>
            <a:ext cx="14020800" cy="837772"/>
          </a:xfrm>
          <a:prstGeom prst="rect">
            <a:avLst/>
          </a:prstGeom>
        </p:spPr>
        <p:txBody>
          <a:bodyPr vert="horz" wrap="square" lIns="0" tIns="16933" rIns="0" bIns="0" rtlCol="0" anchor="ctr">
            <a:spAutoFit/>
          </a:bodyPr>
          <a:lstStyle/>
          <a:p>
            <a:pPr marL="16933">
              <a:lnSpc>
                <a:spcPct val="100000"/>
              </a:lnSpc>
              <a:spcBef>
                <a:spcPts val="133"/>
              </a:spcBef>
            </a:pPr>
            <a:r>
              <a:rPr sz="5333" dirty="0"/>
              <a:t>Hadronic</a:t>
            </a:r>
            <a:r>
              <a:rPr sz="5333" spc="-100" dirty="0"/>
              <a:t> </a:t>
            </a:r>
            <a:r>
              <a:rPr sz="5333" dirty="0"/>
              <a:t>Calorimeter</a:t>
            </a:r>
            <a:r>
              <a:rPr lang="en-US" sz="5333" dirty="0"/>
              <a:t>s</a:t>
            </a:r>
            <a:endParaRPr sz="5333" dirty="0"/>
          </a:p>
        </p:txBody>
      </p:sp>
      <p:sp>
        <p:nvSpPr>
          <p:cNvPr id="7" name="object 7"/>
          <p:cNvSpPr txBox="1"/>
          <p:nvPr/>
        </p:nvSpPr>
        <p:spPr>
          <a:xfrm>
            <a:off x="11957961" y="6536586"/>
            <a:ext cx="137160" cy="263320"/>
          </a:xfrm>
          <a:prstGeom prst="rect">
            <a:avLst/>
          </a:prstGeom>
        </p:spPr>
        <p:txBody>
          <a:bodyPr vert="horz" wrap="square" lIns="0" tIns="16933" rIns="0" bIns="0" rtlCol="0">
            <a:spAutoFit/>
          </a:bodyPr>
          <a:lstStyle/>
          <a:p>
            <a:pPr marL="16933">
              <a:spcBef>
                <a:spcPts val="133"/>
              </a:spcBef>
            </a:pPr>
            <a:r>
              <a:rPr sz="1600" spc="-67" dirty="0">
                <a:latin typeface="Calibri"/>
                <a:cs typeface="Calibri"/>
              </a:rPr>
              <a:t>8</a:t>
            </a:r>
            <a:endParaRPr sz="1600">
              <a:latin typeface="Calibri"/>
              <a:cs typeface="Calibri"/>
            </a:endParaRPr>
          </a:p>
        </p:txBody>
      </p:sp>
      <p:sp>
        <p:nvSpPr>
          <p:cNvPr id="8" name="object 8"/>
          <p:cNvSpPr txBox="1"/>
          <p:nvPr/>
        </p:nvSpPr>
        <p:spPr>
          <a:xfrm>
            <a:off x="121893" y="6631504"/>
            <a:ext cx="568960" cy="230832"/>
          </a:xfrm>
          <a:prstGeom prst="rect">
            <a:avLst/>
          </a:prstGeom>
        </p:spPr>
        <p:txBody>
          <a:bodyPr vert="horz" wrap="square" lIns="0" tIns="0" rIns="0" bIns="0" rtlCol="0">
            <a:spAutoFit/>
          </a:bodyPr>
          <a:lstStyle/>
          <a:p>
            <a:pPr>
              <a:lnSpc>
                <a:spcPts val="1847"/>
              </a:lnSpc>
            </a:pPr>
            <a:r>
              <a:rPr sz="1600" spc="-27" dirty="0">
                <a:latin typeface="Calibri"/>
                <a:cs typeface="Calibri"/>
              </a:rPr>
              <a:t>9/4/23</a:t>
            </a:r>
            <a:endParaRPr sz="1600">
              <a:latin typeface="Calibri"/>
              <a:cs typeface="Calibri"/>
            </a:endParaRPr>
          </a:p>
        </p:txBody>
      </p:sp>
      <p:grpSp>
        <p:nvGrpSpPr>
          <p:cNvPr id="9" name="object 9"/>
          <p:cNvGrpSpPr/>
          <p:nvPr/>
        </p:nvGrpSpPr>
        <p:grpSpPr>
          <a:xfrm>
            <a:off x="0" y="889000"/>
            <a:ext cx="11362267" cy="3454400"/>
            <a:chOff x="0" y="666750"/>
            <a:chExt cx="8521700" cy="2590800"/>
          </a:xfrm>
        </p:grpSpPr>
        <p:pic>
          <p:nvPicPr>
            <p:cNvPr id="10" name="object 10"/>
            <p:cNvPicPr/>
            <p:nvPr/>
          </p:nvPicPr>
          <p:blipFill>
            <a:blip r:embed="rId4" cstate="print"/>
            <a:stretch>
              <a:fillRect/>
            </a:stretch>
          </p:blipFill>
          <p:spPr>
            <a:xfrm>
              <a:off x="4313285" y="1123517"/>
              <a:ext cx="4208067" cy="692688"/>
            </a:xfrm>
            <a:prstGeom prst="rect">
              <a:avLst/>
            </a:prstGeom>
          </p:spPr>
        </p:pic>
        <p:pic>
          <p:nvPicPr>
            <p:cNvPr id="11" name="object 11"/>
            <p:cNvPicPr/>
            <p:nvPr/>
          </p:nvPicPr>
          <p:blipFill>
            <a:blip r:embed="rId5" cstate="print"/>
            <a:stretch>
              <a:fillRect/>
            </a:stretch>
          </p:blipFill>
          <p:spPr>
            <a:xfrm>
              <a:off x="0" y="666750"/>
              <a:ext cx="3886198" cy="2030663"/>
            </a:xfrm>
            <a:prstGeom prst="rect">
              <a:avLst/>
            </a:prstGeom>
          </p:spPr>
        </p:pic>
        <p:pic>
          <p:nvPicPr>
            <p:cNvPr id="12" name="object 12"/>
            <p:cNvPicPr/>
            <p:nvPr/>
          </p:nvPicPr>
          <p:blipFill>
            <a:blip r:embed="rId6" cstate="print"/>
            <a:stretch>
              <a:fillRect/>
            </a:stretch>
          </p:blipFill>
          <p:spPr>
            <a:xfrm>
              <a:off x="4944975" y="1018757"/>
              <a:ext cx="3538022" cy="2238792"/>
            </a:xfrm>
            <a:prstGeom prst="rect">
              <a:avLst/>
            </a:prstGeom>
          </p:spPr>
        </p:pic>
      </p:grpSp>
      <p:sp>
        <p:nvSpPr>
          <p:cNvPr id="14" name="object 14"/>
          <p:cNvSpPr txBox="1"/>
          <p:nvPr/>
        </p:nvSpPr>
        <p:spPr>
          <a:xfrm>
            <a:off x="2441785" y="3183784"/>
            <a:ext cx="2624667" cy="386430"/>
          </a:xfrm>
          <a:prstGeom prst="rect">
            <a:avLst/>
          </a:prstGeom>
        </p:spPr>
        <p:txBody>
          <a:bodyPr vert="horz" wrap="square" lIns="0" tIns="16933" rIns="0" bIns="0" rtlCol="0">
            <a:spAutoFit/>
          </a:bodyPr>
          <a:lstStyle/>
          <a:p>
            <a:pPr marL="16933">
              <a:spcBef>
                <a:spcPts val="133"/>
              </a:spcBef>
            </a:pPr>
            <a:r>
              <a:rPr sz="2400" dirty="0">
                <a:solidFill>
                  <a:srgbClr val="FFFFFF"/>
                </a:solidFill>
                <a:latin typeface="Calibri"/>
                <a:cs typeface="Calibri"/>
              </a:rPr>
              <a:t>OHCal</a:t>
            </a:r>
            <a:r>
              <a:rPr sz="2400" spc="-33" dirty="0">
                <a:solidFill>
                  <a:srgbClr val="FFFFFF"/>
                </a:solidFill>
                <a:latin typeface="Calibri"/>
                <a:cs typeface="Calibri"/>
              </a:rPr>
              <a:t> </a:t>
            </a:r>
            <a:r>
              <a:rPr sz="2400" dirty="0">
                <a:solidFill>
                  <a:srgbClr val="FFFFFF"/>
                </a:solidFill>
                <a:latin typeface="Calibri"/>
                <a:cs typeface="Calibri"/>
              </a:rPr>
              <a:t>factory</a:t>
            </a:r>
            <a:r>
              <a:rPr sz="2400" spc="-33" dirty="0">
                <a:solidFill>
                  <a:srgbClr val="FFFFFF"/>
                </a:solidFill>
                <a:latin typeface="Calibri"/>
                <a:cs typeface="Calibri"/>
              </a:rPr>
              <a:t> </a:t>
            </a:r>
            <a:r>
              <a:rPr sz="2400" dirty="0">
                <a:solidFill>
                  <a:srgbClr val="FFFFFF"/>
                </a:solidFill>
                <a:latin typeface="Calibri"/>
                <a:cs typeface="Calibri"/>
              </a:rPr>
              <a:t>at</a:t>
            </a:r>
            <a:r>
              <a:rPr sz="2400" spc="-27" dirty="0">
                <a:solidFill>
                  <a:srgbClr val="FFFFFF"/>
                </a:solidFill>
                <a:latin typeface="Calibri"/>
                <a:cs typeface="Calibri"/>
              </a:rPr>
              <a:t> </a:t>
            </a:r>
            <a:r>
              <a:rPr sz="2400" spc="-33" dirty="0">
                <a:solidFill>
                  <a:srgbClr val="FFFFFF"/>
                </a:solidFill>
                <a:latin typeface="Calibri"/>
                <a:cs typeface="Calibri"/>
              </a:rPr>
              <a:t>BNL</a:t>
            </a:r>
            <a:endParaRPr sz="2400">
              <a:latin typeface="Calibri"/>
              <a:cs typeface="Calibri"/>
            </a:endParaRPr>
          </a:p>
        </p:txBody>
      </p:sp>
      <p:grpSp>
        <p:nvGrpSpPr>
          <p:cNvPr id="15" name="object 15"/>
          <p:cNvGrpSpPr/>
          <p:nvPr/>
        </p:nvGrpSpPr>
        <p:grpSpPr>
          <a:xfrm>
            <a:off x="-6349" y="3603838"/>
            <a:ext cx="8216053" cy="3260513"/>
            <a:chOff x="-4762" y="2702878"/>
            <a:chExt cx="6162040" cy="2445385"/>
          </a:xfrm>
        </p:grpSpPr>
        <p:pic>
          <p:nvPicPr>
            <p:cNvPr id="16" name="object 16"/>
            <p:cNvPicPr/>
            <p:nvPr/>
          </p:nvPicPr>
          <p:blipFill>
            <a:blip r:embed="rId7" cstate="print"/>
            <a:stretch>
              <a:fillRect/>
            </a:stretch>
          </p:blipFill>
          <p:spPr>
            <a:xfrm>
              <a:off x="0" y="2712403"/>
              <a:ext cx="6147380" cy="2431096"/>
            </a:xfrm>
            <a:prstGeom prst="rect">
              <a:avLst/>
            </a:prstGeom>
          </p:spPr>
        </p:pic>
        <p:sp>
          <p:nvSpPr>
            <p:cNvPr id="17" name="object 17"/>
            <p:cNvSpPr/>
            <p:nvPr/>
          </p:nvSpPr>
          <p:spPr>
            <a:xfrm>
              <a:off x="0" y="2707641"/>
              <a:ext cx="6152515" cy="2435860"/>
            </a:xfrm>
            <a:custGeom>
              <a:avLst/>
              <a:gdLst/>
              <a:ahLst/>
              <a:cxnLst/>
              <a:rect l="l" t="t" r="r" b="b"/>
              <a:pathLst>
                <a:path w="6152515" h="2435860">
                  <a:moveTo>
                    <a:pt x="0" y="0"/>
                  </a:moveTo>
                  <a:lnTo>
                    <a:pt x="6151958" y="0"/>
                  </a:lnTo>
                  <a:lnTo>
                    <a:pt x="6151958" y="2435858"/>
                  </a:lnTo>
                </a:path>
              </a:pathLst>
            </a:custGeom>
            <a:ln w="9524">
              <a:solidFill>
                <a:srgbClr val="0096FF"/>
              </a:solidFill>
            </a:ln>
          </p:spPr>
          <p:txBody>
            <a:bodyPr wrap="square" lIns="0" tIns="0" rIns="0" bIns="0" rtlCol="0"/>
            <a:lstStyle/>
            <a:p>
              <a:endParaRPr sz="2400"/>
            </a:p>
          </p:txBody>
        </p:sp>
      </p:grpSp>
      <p:sp>
        <p:nvSpPr>
          <p:cNvPr id="18" name="object 18"/>
          <p:cNvSpPr txBox="1"/>
          <p:nvPr/>
        </p:nvSpPr>
        <p:spPr>
          <a:xfrm>
            <a:off x="5411647" y="6552474"/>
            <a:ext cx="1500293" cy="263320"/>
          </a:xfrm>
          <a:prstGeom prst="rect">
            <a:avLst/>
          </a:prstGeom>
        </p:spPr>
        <p:txBody>
          <a:bodyPr vert="horz" wrap="square" lIns="0" tIns="16933" rIns="0" bIns="0" rtlCol="0">
            <a:spAutoFit/>
          </a:bodyPr>
          <a:lstStyle/>
          <a:p>
            <a:pPr marL="16933">
              <a:spcBef>
                <a:spcPts val="133"/>
              </a:spcBef>
            </a:pPr>
            <a:r>
              <a:rPr sz="1600" dirty="0">
                <a:latin typeface="Calibri"/>
                <a:cs typeface="Calibri"/>
              </a:rPr>
              <a:t>sPHENIX</a:t>
            </a:r>
            <a:r>
              <a:rPr sz="1600" spc="-67" dirty="0">
                <a:latin typeface="Calibri"/>
                <a:cs typeface="Calibri"/>
              </a:rPr>
              <a:t> </a:t>
            </a:r>
            <a:r>
              <a:rPr sz="1600" spc="-13" dirty="0">
                <a:latin typeface="Calibri"/>
                <a:cs typeface="Calibri"/>
              </a:rPr>
              <a:t>QM2023</a:t>
            </a:r>
            <a:endParaRPr sz="1600">
              <a:latin typeface="Calibri"/>
              <a:cs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160001" y="2"/>
            <a:ext cx="1939444" cy="838197"/>
          </a:xfrm>
          <a:prstGeom prst="rect">
            <a:avLst/>
          </a:prstGeom>
        </p:spPr>
      </p:pic>
      <p:sp>
        <p:nvSpPr>
          <p:cNvPr id="3" name="object 3"/>
          <p:cNvSpPr txBox="1"/>
          <p:nvPr/>
        </p:nvSpPr>
        <p:spPr>
          <a:xfrm>
            <a:off x="104961" y="6615007"/>
            <a:ext cx="555412" cy="242866"/>
          </a:xfrm>
          <a:prstGeom prst="rect">
            <a:avLst/>
          </a:prstGeom>
        </p:spPr>
        <p:txBody>
          <a:bodyPr vert="horz" wrap="square" lIns="0" tIns="16933" rIns="0" bIns="0" rtlCol="0">
            <a:spAutoFit/>
          </a:bodyPr>
          <a:lstStyle/>
          <a:p>
            <a:pPr marL="16933">
              <a:spcBef>
                <a:spcPts val="133"/>
              </a:spcBef>
            </a:pPr>
            <a:r>
              <a:rPr sz="1467" spc="-13" dirty="0">
                <a:latin typeface="Calibri"/>
                <a:cs typeface="Calibri"/>
              </a:rPr>
              <a:t>9/4/23</a:t>
            </a:r>
            <a:endParaRPr sz="1467">
              <a:latin typeface="Calibri"/>
              <a:cs typeface="Calibri"/>
            </a:endParaRPr>
          </a:p>
        </p:txBody>
      </p:sp>
      <p:sp>
        <p:nvSpPr>
          <p:cNvPr id="4" name="object 4"/>
          <p:cNvSpPr txBox="1">
            <a:spLocks noGrp="1"/>
          </p:cNvSpPr>
          <p:nvPr>
            <p:ph type="title"/>
          </p:nvPr>
        </p:nvSpPr>
        <p:spPr>
          <a:xfrm>
            <a:off x="44021" y="87083"/>
            <a:ext cx="11888047" cy="694207"/>
          </a:xfrm>
          <a:prstGeom prst="rect">
            <a:avLst/>
          </a:prstGeom>
        </p:spPr>
        <p:txBody>
          <a:bodyPr vert="horz" wrap="square" lIns="0" tIns="16933" rIns="0" bIns="0" rtlCol="0" anchor="ctr">
            <a:spAutoFit/>
          </a:bodyPr>
          <a:lstStyle/>
          <a:p>
            <a:pPr marL="16933">
              <a:lnSpc>
                <a:spcPct val="100000"/>
              </a:lnSpc>
              <a:spcBef>
                <a:spcPts val="133"/>
              </a:spcBef>
              <a:tabLst>
                <a:tab pos="11869970" algn="l"/>
              </a:tabLst>
            </a:pPr>
            <a:r>
              <a:rPr spc="73" dirty="0"/>
              <a:t>El</a:t>
            </a:r>
            <a:r>
              <a:rPr u="heavy" spc="73" dirty="0">
                <a:uFill>
                  <a:solidFill>
                    <a:srgbClr val="0096FF"/>
                  </a:solidFill>
                </a:uFill>
              </a:rPr>
              <a:t>ectromagne</a:t>
            </a:r>
            <a:r>
              <a:rPr lang="en-US" u="heavy" spc="73" dirty="0">
                <a:uFill>
                  <a:solidFill>
                    <a:srgbClr val="0096FF"/>
                  </a:solidFill>
                </a:uFill>
              </a:rPr>
              <a:t>ti</a:t>
            </a:r>
            <a:r>
              <a:rPr u="heavy" spc="73" dirty="0">
                <a:uFill>
                  <a:solidFill>
                    <a:srgbClr val="0096FF"/>
                  </a:solidFill>
                </a:uFill>
              </a:rPr>
              <a:t>c</a:t>
            </a:r>
            <a:r>
              <a:rPr u="heavy" spc="-33" dirty="0">
                <a:uFill>
                  <a:solidFill>
                    <a:srgbClr val="0096FF"/>
                  </a:solidFill>
                </a:uFill>
              </a:rPr>
              <a:t> </a:t>
            </a:r>
            <a:r>
              <a:rPr u="heavy" dirty="0">
                <a:uFill>
                  <a:solidFill>
                    <a:srgbClr val="0096FF"/>
                  </a:solidFill>
                </a:uFill>
              </a:rPr>
              <a:t>Calorimeter</a:t>
            </a:r>
            <a:r>
              <a:rPr u="heavy" spc="-33" dirty="0">
                <a:uFill>
                  <a:solidFill>
                    <a:srgbClr val="0096FF"/>
                  </a:solidFill>
                </a:uFill>
              </a:rPr>
              <a:t> </a:t>
            </a:r>
            <a:r>
              <a:rPr u="heavy" spc="-13" dirty="0">
                <a:uFill>
                  <a:solidFill>
                    <a:srgbClr val="0096FF"/>
                  </a:solidFill>
                </a:uFill>
              </a:rPr>
              <a:t>(EMCal)</a:t>
            </a:r>
            <a:r>
              <a:rPr u="heavy" dirty="0">
                <a:uFill>
                  <a:solidFill>
                    <a:srgbClr val="0096FF"/>
                  </a:solidFill>
                </a:uFill>
              </a:rPr>
              <a:t>	</a:t>
            </a:r>
          </a:p>
        </p:txBody>
      </p:sp>
      <p:pic>
        <p:nvPicPr>
          <p:cNvPr id="5" name="object 5"/>
          <p:cNvPicPr/>
          <p:nvPr/>
        </p:nvPicPr>
        <p:blipFill>
          <a:blip r:embed="rId3" cstate="print"/>
          <a:stretch>
            <a:fillRect/>
          </a:stretch>
        </p:blipFill>
        <p:spPr>
          <a:xfrm>
            <a:off x="4630292" y="1748986"/>
            <a:ext cx="3035421" cy="1993281"/>
          </a:xfrm>
          <a:prstGeom prst="rect">
            <a:avLst/>
          </a:prstGeom>
        </p:spPr>
      </p:pic>
      <p:sp>
        <p:nvSpPr>
          <p:cNvPr id="6" name="object 6"/>
          <p:cNvSpPr txBox="1"/>
          <p:nvPr/>
        </p:nvSpPr>
        <p:spPr>
          <a:xfrm>
            <a:off x="5411643" y="6552477"/>
            <a:ext cx="1500293" cy="263320"/>
          </a:xfrm>
          <a:prstGeom prst="rect">
            <a:avLst/>
          </a:prstGeom>
        </p:spPr>
        <p:txBody>
          <a:bodyPr vert="horz" wrap="square" lIns="0" tIns="16933" rIns="0" bIns="0" rtlCol="0">
            <a:spAutoFit/>
          </a:bodyPr>
          <a:lstStyle/>
          <a:p>
            <a:pPr marL="16933">
              <a:spcBef>
                <a:spcPts val="133"/>
              </a:spcBef>
            </a:pPr>
            <a:r>
              <a:rPr sz="1600" dirty="0">
                <a:latin typeface="Calibri"/>
                <a:cs typeface="Calibri"/>
              </a:rPr>
              <a:t>sPHENIX</a:t>
            </a:r>
            <a:r>
              <a:rPr sz="1600" spc="-67" dirty="0">
                <a:latin typeface="Calibri"/>
                <a:cs typeface="Calibri"/>
              </a:rPr>
              <a:t> </a:t>
            </a:r>
            <a:r>
              <a:rPr sz="1600" spc="-13" dirty="0">
                <a:latin typeface="Calibri"/>
                <a:cs typeface="Calibri"/>
              </a:rPr>
              <a:t>QM2023</a:t>
            </a:r>
            <a:endParaRPr sz="1600">
              <a:latin typeface="Calibri"/>
              <a:cs typeface="Calibri"/>
            </a:endParaRPr>
          </a:p>
        </p:txBody>
      </p:sp>
      <p:sp>
        <p:nvSpPr>
          <p:cNvPr id="7" name="object 7"/>
          <p:cNvSpPr txBox="1"/>
          <p:nvPr/>
        </p:nvSpPr>
        <p:spPr>
          <a:xfrm>
            <a:off x="11854972" y="6536586"/>
            <a:ext cx="240453" cy="263320"/>
          </a:xfrm>
          <a:prstGeom prst="rect">
            <a:avLst/>
          </a:prstGeom>
        </p:spPr>
        <p:txBody>
          <a:bodyPr vert="horz" wrap="square" lIns="0" tIns="16933" rIns="0" bIns="0" rtlCol="0">
            <a:spAutoFit/>
          </a:bodyPr>
          <a:lstStyle/>
          <a:p>
            <a:pPr marL="16933">
              <a:spcBef>
                <a:spcPts val="133"/>
              </a:spcBef>
            </a:pPr>
            <a:r>
              <a:rPr sz="1600" spc="-33" dirty="0">
                <a:latin typeface="Calibri"/>
                <a:cs typeface="Calibri"/>
              </a:rPr>
              <a:t>10</a:t>
            </a:r>
            <a:endParaRPr sz="1600">
              <a:latin typeface="Calibri"/>
              <a:cs typeface="Calibri"/>
            </a:endParaRPr>
          </a:p>
        </p:txBody>
      </p:sp>
      <p:sp>
        <p:nvSpPr>
          <p:cNvPr id="8" name="object 8"/>
          <p:cNvSpPr txBox="1"/>
          <p:nvPr/>
        </p:nvSpPr>
        <p:spPr>
          <a:xfrm>
            <a:off x="6099738" y="1468592"/>
            <a:ext cx="2479885" cy="1699546"/>
          </a:xfrm>
          <a:prstGeom prst="rect">
            <a:avLst/>
          </a:prstGeom>
        </p:spPr>
        <p:txBody>
          <a:bodyPr vert="horz" wrap="square" lIns="0" tIns="37252" rIns="0" bIns="0" rtlCol="0">
            <a:spAutoFit/>
          </a:bodyPr>
          <a:lstStyle/>
          <a:p>
            <a:pPr marL="528307" marR="6773" indent="-512221">
              <a:lnSpc>
                <a:spcPts val="2133"/>
              </a:lnSpc>
              <a:spcBef>
                <a:spcPts val="292"/>
              </a:spcBef>
            </a:pPr>
            <a:r>
              <a:rPr sz="1867" b="1" dirty="0">
                <a:solidFill>
                  <a:srgbClr val="0066CC"/>
                </a:solidFill>
                <a:latin typeface="Calibri"/>
                <a:cs typeface="Calibri"/>
              </a:rPr>
              <a:t>Sector</a:t>
            </a:r>
            <a:r>
              <a:rPr sz="1867" b="1" spc="360" dirty="0">
                <a:solidFill>
                  <a:srgbClr val="0066CC"/>
                </a:solidFill>
                <a:latin typeface="Calibri"/>
                <a:cs typeface="Calibri"/>
              </a:rPr>
              <a:t> </a:t>
            </a:r>
            <a:r>
              <a:rPr sz="1867" b="1" dirty="0">
                <a:solidFill>
                  <a:srgbClr val="0066CC"/>
                </a:solidFill>
                <a:latin typeface="Calibri"/>
                <a:cs typeface="Calibri"/>
              </a:rPr>
              <a:t>are</a:t>
            </a:r>
            <a:r>
              <a:rPr sz="1867" b="1" spc="-33" dirty="0">
                <a:solidFill>
                  <a:srgbClr val="0066CC"/>
                </a:solidFill>
                <a:latin typeface="Calibri"/>
                <a:cs typeface="Calibri"/>
              </a:rPr>
              <a:t> </a:t>
            </a:r>
            <a:r>
              <a:rPr sz="1867" b="1" dirty="0">
                <a:solidFill>
                  <a:srgbClr val="0066CC"/>
                </a:solidFill>
                <a:latin typeface="Calibri"/>
                <a:cs typeface="Calibri"/>
              </a:rPr>
              <a:t>supported</a:t>
            </a:r>
            <a:r>
              <a:rPr sz="1867" b="1" spc="-33" dirty="0">
                <a:solidFill>
                  <a:srgbClr val="0066CC"/>
                </a:solidFill>
                <a:latin typeface="Calibri"/>
                <a:cs typeface="Calibri"/>
              </a:rPr>
              <a:t> oﬀ </a:t>
            </a:r>
            <a:r>
              <a:rPr sz="1867" b="1" dirty="0">
                <a:solidFill>
                  <a:srgbClr val="0066CC"/>
                </a:solidFill>
                <a:latin typeface="Calibri"/>
                <a:cs typeface="Calibri"/>
              </a:rPr>
              <a:t>the</a:t>
            </a:r>
            <a:r>
              <a:rPr sz="1867" b="1" spc="-13" dirty="0">
                <a:solidFill>
                  <a:srgbClr val="0066CC"/>
                </a:solidFill>
                <a:latin typeface="Calibri"/>
                <a:cs typeface="Calibri"/>
              </a:rPr>
              <a:t> </a:t>
            </a:r>
            <a:r>
              <a:rPr sz="1867" b="1" dirty="0">
                <a:solidFill>
                  <a:srgbClr val="0066CC"/>
                </a:solidFill>
                <a:latin typeface="Calibri"/>
                <a:cs typeface="Calibri"/>
              </a:rPr>
              <a:t>Inner</a:t>
            </a:r>
            <a:r>
              <a:rPr sz="1867" b="1" spc="-7" dirty="0">
                <a:solidFill>
                  <a:srgbClr val="0066CC"/>
                </a:solidFill>
                <a:latin typeface="Calibri"/>
                <a:cs typeface="Calibri"/>
              </a:rPr>
              <a:t> </a:t>
            </a:r>
            <a:r>
              <a:rPr sz="1867" b="1" spc="-27" dirty="0">
                <a:solidFill>
                  <a:srgbClr val="0066CC"/>
                </a:solidFill>
                <a:latin typeface="Calibri"/>
                <a:cs typeface="Calibri"/>
              </a:rPr>
              <a:t>HCAL</a:t>
            </a:r>
            <a:endParaRPr sz="1867">
              <a:latin typeface="Calibri"/>
              <a:cs typeface="Calibri"/>
            </a:endParaRPr>
          </a:p>
          <a:p>
            <a:pPr marL="1297060">
              <a:lnSpc>
                <a:spcPts val="2185"/>
              </a:lnSpc>
              <a:spcBef>
                <a:spcPts val="1753"/>
              </a:spcBef>
            </a:pPr>
            <a:r>
              <a:rPr sz="1867" b="1" spc="-13" dirty="0">
                <a:solidFill>
                  <a:srgbClr val="0066CC"/>
                </a:solidFill>
                <a:latin typeface="Calibri"/>
                <a:cs typeface="Calibri"/>
              </a:rPr>
              <a:t>EMCAL</a:t>
            </a:r>
            <a:endParaRPr sz="1867">
              <a:latin typeface="Calibri"/>
              <a:cs typeface="Calibri"/>
            </a:endParaRPr>
          </a:p>
          <a:p>
            <a:pPr marL="1357173">
              <a:lnSpc>
                <a:spcPts val="2185"/>
              </a:lnSpc>
            </a:pPr>
            <a:r>
              <a:rPr sz="1867" b="1" spc="-13" dirty="0">
                <a:solidFill>
                  <a:srgbClr val="0066CC"/>
                </a:solidFill>
                <a:latin typeface="Calibri"/>
                <a:cs typeface="Calibri"/>
              </a:rPr>
              <a:t>Sector</a:t>
            </a:r>
            <a:endParaRPr sz="1867">
              <a:latin typeface="Calibri"/>
              <a:cs typeface="Calibri"/>
            </a:endParaRPr>
          </a:p>
          <a:p>
            <a:pPr marL="1159058">
              <a:spcBef>
                <a:spcPts val="27"/>
              </a:spcBef>
            </a:pPr>
            <a:r>
              <a:rPr sz="2133" dirty="0">
                <a:solidFill>
                  <a:srgbClr val="0066CC"/>
                </a:solidFill>
                <a:latin typeface="Calibri"/>
                <a:cs typeface="Calibri"/>
              </a:rPr>
              <a:t>(~</a:t>
            </a:r>
            <a:r>
              <a:rPr sz="2133" spc="-33" dirty="0">
                <a:solidFill>
                  <a:srgbClr val="0066CC"/>
                </a:solidFill>
                <a:latin typeface="Calibri"/>
                <a:cs typeface="Calibri"/>
              </a:rPr>
              <a:t> </a:t>
            </a:r>
            <a:r>
              <a:rPr sz="2133" dirty="0">
                <a:solidFill>
                  <a:srgbClr val="0066CC"/>
                </a:solidFill>
                <a:latin typeface="Calibri"/>
                <a:cs typeface="Calibri"/>
              </a:rPr>
              <a:t>900</a:t>
            </a:r>
            <a:r>
              <a:rPr sz="2133" spc="-33" dirty="0">
                <a:solidFill>
                  <a:srgbClr val="0066CC"/>
                </a:solidFill>
                <a:latin typeface="Calibri"/>
                <a:cs typeface="Calibri"/>
              </a:rPr>
              <a:t> </a:t>
            </a:r>
            <a:r>
              <a:rPr sz="2133" spc="-27" dirty="0">
                <a:solidFill>
                  <a:srgbClr val="0066CC"/>
                </a:solidFill>
                <a:latin typeface="Calibri"/>
                <a:cs typeface="Calibri"/>
              </a:rPr>
              <a:t>lbs)</a:t>
            </a:r>
            <a:endParaRPr sz="2133">
              <a:latin typeface="Calibri"/>
              <a:cs typeface="Calibri"/>
            </a:endParaRPr>
          </a:p>
        </p:txBody>
      </p:sp>
      <p:grpSp>
        <p:nvGrpSpPr>
          <p:cNvPr id="9" name="object 9"/>
          <p:cNvGrpSpPr/>
          <p:nvPr/>
        </p:nvGrpSpPr>
        <p:grpSpPr>
          <a:xfrm>
            <a:off x="7142047" y="2781021"/>
            <a:ext cx="294639" cy="242147"/>
            <a:chOff x="5356535" y="2085766"/>
            <a:chExt cx="220979" cy="181610"/>
          </a:xfrm>
        </p:grpSpPr>
        <p:sp>
          <p:nvSpPr>
            <p:cNvPr id="10" name="object 10"/>
            <p:cNvSpPr/>
            <p:nvPr/>
          </p:nvSpPr>
          <p:spPr>
            <a:xfrm>
              <a:off x="5378741" y="2100054"/>
              <a:ext cx="184150" cy="149225"/>
            </a:xfrm>
            <a:custGeom>
              <a:avLst/>
              <a:gdLst/>
              <a:ahLst/>
              <a:cxnLst/>
              <a:rect l="l" t="t" r="r" b="b"/>
              <a:pathLst>
                <a:path w="184150" h="149225">
                  <a:moveTo>
                    <a:pt x="183858" y="0"/>
                  </a:moveTo>
                  <a:lnTo>
                    <a:pt x="0" y="148911"/>
                  </a:lnTo>
                </a:path>
              </a:pathLst>
            </a:custGeom>
            <a:ln w="28574">
              <a:solidFill>
                <a:srgbClr val="CE1C00"/>
              </a:solidFill>
            </a:ln>
          </p:spPr>
          <p:txBody>
            <a:bodyPr wrap="square" lIns="0" tIns="0" rIns="0" bIns="0" rtlCol="0"/>
            <a:lstStyle/>
            <a:p>
              <a:endParaRPr sz="2400"/>
            </a:p>
          </p:txBody>
        </p:sp>
        <p:sp>
          <p:nvSpPr>
            <p:cNvPr id="11" name="object 11"/>
            <p:cNvSpPr/>
            <p:nvPr/>
          </p:nvSpPr>
          <p:spPr>
            <a:xfrm>
              <a:off x="5356535" y="2179688"/>
              <a:ext cx="93980" cy="87630"/>
            </a:xfrm>
            <a:custGeom>
              <a:avLst/>
              <a:gdLst/>
              <a:ahLst/>
              <a:cxnLst/>
              <a:rect l="l" t="t" r="r" b="b"/>
              <a:pathLst>
                <a:path w="93979" h="87630">
                  <a:moveTo>
                    <a:pt x="39640" y="0"/>
                  </a:moveTo>
                  <a:lnTo>
                    <a:pt x="0" y="87261"/>
                  </a:lnTo>
                  <a:lnTo>
                    <a:pt x="93593" y="66616"/>
                  </a:lnTo>
                  <a:lnTo>
                    <a:pt x="39640" y="0"/>
                  </a:lnTo>
                  <a:close/>
                </a:path>
              </a:pathLst>
            </a:custGeom>
            <a:solidFill>
              <a:srgbClr val="CE1C00"/>
            </a:solidFill>
          </p:spPr>
          <p:txBody>
            <a:bodyPr wrap="square" lIns="0" tIns="0" rIns="0" bIns="0" rtlCol="0"/>
            <a:lstStyle/>
            <a:p>
              <a:endParaRPr sz="2400"/>
            </a:p>
          </p:txBody>
        </p:sp>
      </p:grpSp>
      <p:grpSp>
        <p:nvGrpSpPr>
          <p:cNvPr id="12" name="object 12"/>
          <p:cNvGrpSpPr/>
          <p:nvPr/>
        </p:nvGrpSpPr>
        <p:grpSpPr>
          <a:xfrm>
            <a:off x="28655" y="1323196"/>
            <a:ext cx="8722360" cy="5398347"/>
            <a:chOff x="21491" y="992397"/>
            <a:chExt cx="6541770" cy="4048760"/>
          </a:xfrm>
        </p:grpSpPr>
        <p:pic>
          <p:nvPicPr>
            <p:cNvPr id="13" name="object 13"/>
            <p:cNvPicPr/>
            <p:nvPr/>
          </p:nvPicPr>
          <p:blipFill>
            <a:blip r:embed="rId4" cstate="print"/>
            <a:stretch>
              <a:fillRect/>
            </a:stretch>
          </p:blipFill>
          <p:spPr>
            <a:xfrm>
              <a:off x="3420945" y="3110459"/>
              <a:ext cx="3121653" cy="1534297"/>
            </a:xfrm>
            <a:prstGeom prst="rect">
              <a:avLst/>
            </a:prstGeom>
          </p:spPr>
        </p:pic>
        <p:sp>
          <p:nvSpPr>
            <p:cNvPr id="14" name="object 14"/>
            <p:cNvSpPr/>
            <p:nvPr/>
          </p:nvSpPr>
          <p:spPr>
            <a:xfrm>
              <a:off x="3394982" y="3100387"/>
              <a:ext cx="3163570" cy="1549400"/>
            </a:xfrm>
            <a:custGeom>
              <a:avLst/>
              <a:gdLst/>
              <a:ahLst/>
              <a:cxnLst/>
              <a:rect l="l" t="t" r="r" b="b"/>
              <a:pathLst>
                <a:path w="3163570" h="1549400">
                  <a:moveTo>
                    <a:pt x="0" y="0"/>
                  </a:moveTo>
                  <a:lnTo>
                    <a:pt x="3163092" y="0"/>
                  </a:lnTo>
                  <a:lnTo>
                    <a:pt x="3163092" y="1549003"/>
                  </a:lnTo>
                  <a:lnTo>
                    <a:pt x="0" y="1549003"/>
                  </a:lnTo>
                  <a:lnTo>
                    <a:pt x="0" y="0"/>
                  </a:lnTo>
                  <a:close/>
                </a:path>
              </a:pathLst>
            </a:custGeom>
            <a:ln w="9524">
              <a:solidFill>
                <a:srgbClr val="0096FF"/>
              </a:solidFill>
            </a:ln>
          </p:spPr>
          <p:txBody>
            <a:bodyPr wrap="square" lIns="0" tIns="0" rIns="0" bIns="0" rtlCol="0"/>
            <a:lstStyle/>
            <a:p>
              <a:endParaRPr sz="2400"/>
            </a:p>
          </p:txBody>
        </p:sp>
        <p:pic>
          <p:nvPicPr>
            <p:cNvPr id="15" name="object 15"/>
            <p:cNvPicPr/>
            <p:nvPr/>
          </p:nvPicPr>
          <p:blipFill>
            <a:blip r:embed="rId5" cstate="print"/>
            <a:stretch>
              <a:fillRect/>
            </a:stretch>
          </p:blipFill>
          <p:spPr>
            <a:xfrm>
              <a:off x="21491" y="992397"/>
              <a:ext cx="3153722" cy="1960352"/>
            </a:xfrm>
            <a:prstGeom prst="rect">
              <a:avLst/>
            </a:prstGeom>
          </p:spPr>
        </p:pic>
        <p:pic>
          <p:nvPicPr>
            <p:cNvPr id="16" name="object 16"/>
            <p:cNvPicPr/>
            <p:nvPr/>
          </p:nvPicPr>
          <p:blipFill>
            <a:blip r:embed="rId6" cstate="print"/>
            <a:stretch>
              <a:fillRect/>
            </a:stretch>
          </p:blipFill>
          <p:spPr>
            <a:xfrm>
              <a:off x="1814201" y="3002019"/>
              <a:ext cx="1526575" cy="2029368"/>
            </a:xfrm>
            <a:prstGeom prst="rect">
              <a:avLst/>
            </a:prstGeom>
          </p:spPr>
        </p:pic>
        <p:sp>
          <p:nvSpPr>
            <p:cNvPr id="17" name="object 17"/>
            <p:cNvSpPr/>
            <p:nvPr/>
          </p:nvSpPr>
          <p:spPr>
            <a:xfrm>
              <a:off x="1809437" y="2997257"/>
              <a:ext cx="1536065" cy="2038985"/>
            </a:xfrm>
            <a:custGeom>
              <a:avLst/>
              <a:gdLst/>
              <a:ahLst/>
              <a:cxnLst/>
              <a:rect l="l" t="t" r="r" b="b"/>
              <a:pathLst>
                <a:path w="1536064" h="2038985">
                  <a:moveTo>
                    <a:pt x="0" y="0"/>
                  </a:moveTo>
                  <a:lnTo>
                    <a:pt x="1535906" y="0"/>
                  </a:lnTo>
                  <a:lnTo>
                    <a:pt x="1535906" y="2038746"/>
                  </a:lnTo>
                  <a:lnTo>
                    <a:pt x="0" y="2038746"/>
                  </a:lnTo>
                  <a:lnTo>
                    <a:pt x="0" y="0"/>
                  </a:lnTo>
                  <a:close/>
                </a:path>
              </a:pathLst>
            </a:custGeom>
            <a:ln w="9524">
              <a:solidFill>
                <a:srgbClr val="0096FF"/>
              </a:solidFill>
            </a:ln>
          </p:spPr>
          <p:txBody>
            <a:bodyPr wrap="square" lIns="0" tIns="0" rIns="0" bIns="0" rtlCol="0"/>
            <a:lstStyle/>
            <a:p>
              <a:endParaRPr sz="2400"/>
            </a:p>
          </p:txBody>
        </p:sp>
      </p:grpSp>
      <p:sp>
        <p:nvSpPr>
          <p:cNvPr id="18" name="object 18"/>
          <p:cNvSpPr txBox="1"/>
          <p:nvPr/>
        </p:nvSpPr>
        <p:spPr>
          <a:xfrm>
            <a:off x="2655041" y="3981027"/>
            <a:ext cx="1605280" cy="518091"/>
          </a:xfrm>
          <a:prstGeom prst="rect">
            <a:avLst/>
          </a:prstGeom>
        </p:spPr>
        <p:txBody>
          <a:bodyPr vert="horz" wrap="square" lIns="0" tIns="30480" rIns="0" bIns="0" rtlCol="0">
            <a:spAutoFit/>
          </a:bodyPr>
          <a:lstStyle/>
          <a:p>
            <a:pPr marL="539313" marR="6773" indent="-523227">
              <a:lnSpc>
                <a:spcPts val="1867"/>
              </a:lnSpc>
              <a:spcBef>
                <a:spcPts val="240"/>
              </a:spcBef>
            </a:pPr>
            <a:r>
              <a:rPr sz="1600" dirty="0">
                <a:solidFill>
                  <a:srgbClr val="FFFFFF"/>
                </a:solidFill>
                <a:latin typeface="Calibri"/>
                <a:cs typeface="Calibri"/>
              </a:rPr>
              <a:t>Assembly</a:t>
            </a:r>
            <a:r>
              <a:rPr sz="1600" spc="-33" dirty="0">
                <a:solidFill>
                  <a:srgbClr val="FFFFFF"/>
                </a:solidFill>
                <a:latin typeface="Calibri"/>
                <a:cs typeface="Calibri"/>
              </a:rPr>
              <a:t> </a:t>
            </a:r>
            <a:r>
              <a:rPr sz="1600" dirty="0">
                <a:solidFill>
                  <a:srgbClr val="FFFFFF"/>
                </a:solidFill>
                <a:latin typeface="Calibri"/>
                <a:cs typeface="Calibri"/>
              </a:rPr>
              <a:t>of</a:t>
            </a:r>
            <a:r>
              <a:rPr sz="1600" spc="-27" dirty="0">
                <a:solidFill>
                  <a:srgbClr val="FFFFFF"/>
                </a:solidFill>
                <a:latin typeface="Calibri"/>
                <a:cs typeface="Calibri"/>
              </a:rPr>
              <a:t> EMCal </a:t>
            </a:r>
            <a:r>
              <a:rPr sz="1600" spc="-13" dirty="0">
                <a:solidFill>
                  <a:srgbClr val="FFFFFF"/>
                </a:solidFill>
                <a:latin typeface="Calibri"/>
                <a:cs typeface="Calibri"/>
              </a:rPr>
              <a:t>Sector</a:t>
            </a:r>
            <a:endParaRPr sz="1600">
              <a:latin typeface="Calibri"/>
              <a:cs typeface="Calibri"/>
            </a:endParaRPr>
          </a:p>
        </p:txBody>
      </p:sp>
      <p:sp>
        <p:nvSpPr>
          <p:cNvPr id="19" name="object 19"/>
          <p:cNvSpPr txBox="1"/>
          <p:nvPr/>
        </p:nvSpPr>
        <p:spPr>
          <a:xfrm>
            <a:off x="308180" y="3473024"/>
            <a:ext cx="1041400" cy="242866"/>
          </a:xfrm>
          <a:prstGeom prst="rect">
            <a:avLst/>
          </a:prstGeom>
        </p:spPr>
        <p:txBody>
          <a:bodyPr vert="horz" wrap="square" lIns="0" tIns="16933" rIns="0" bIns="0" rtlCol="0">
            <a:spAutoFit/>
          </a:bodyPr>
          <a:lstStyle/>
          <a:p>
            <a:pPr marL="16933">
              <a:spcBef>
                <a:spcPts val="133"/>
              </a:spcBef>
            </a:pPr>
            <a:r>
              <a:rPr sz="1467" dirty="0">
                <a:solidFill>
                  <a:srgbClr val="FFFFFF"/>
                </a:solidFill>
                <a:latin typeface="Calibri"/>
                <a:cs typeface="Calibri"/>
              </a:rPr>
              <a:t>2D</a:t>
            </a:r>
            <a:r>
              <a:rPr sz="1467" spc="-33" dirty="0">
                <a:solidFill>
                  <a:srgbClr val="FFFFFF"/>
                </a:solidFill>
                <a:latin typeface="Calibri"/>
                <a:cs typeface="Calibri"/>
              </a:rPr>
              <a:t> </a:t>
            </a:r>
            <a:r>
              <a:rPr sz="1467" spc="-13" dirty="0">
                <a:solidFill>
                  <a:srgbClr val="FFFFFF"/>
                </a:solidFill>
                <a:latin typeface="Calibri"/>
                <a:cs typeface="Calibri"/>
              </a:rPr>
              <a:t>Projec;ve</a:t>
            </a:r>
            <a:endParaRPr sz="1467">
              <a:latin typeface="Calibri"/>
              <a:cs typeface="Calibri"/>
            </a:endParaRPr>
          </a:p>
        </p:txBody>
      </p:sp>
      <p:grpSp>
        <p:nvGrpSpPr>
          <p:cNvPr id="20" name="object 20"/>
          <p:cNvGrpSpPr/>
          <p:nvPr/>
        </p:nvGrpSpPr>
        <p:grpSpPr>
          <a:xfrm>
            <a:off x="8928098" y="1181102"/>
            <a:ext cx="3270673" cy="3809153"/>
            <a:chOff x="6696073" y="885826"/>
            <a:chExt cx="2453005" cy="2856865"/>
          </a:xfrm>
        </p:grpSpPr>
        <p:pic>
          <p:nvPicPr>
            <p:cNvPr id="21" name="object 21"/>
            <p:cNvPicPr/>
            <p:nvPr/>
          </p:nvPicPr>
          <p:blipFill>
            <a:blip r:embed="rId7" cstate="print"/>
            <a:stretch>
              <a:fillRect/>
            </a:stretch>
          </p:blipFill>
          <p:spPr>
            <a:xfrm>
              <a:off x="6705598" y="895351"/>
              <a:ext cx="2438398" cy="2837633"/>
            </a:xfrm>
            <a:prstGeom prst="rect">
              <a:avLst/>
            </a:prstGeom>
          </p:spPr>
        </p:pic>
        <p:sp>
          <p:nvSpPr>
            <p:cNvPr id="22" name="object 22"/>
            <p:cNvSpPr/>
            <p:nvPr/>
          </p:nvSpPr>
          <p:spPr>
            <a:xfrm>
              <a:off x="6700835" y="890588"/>
              <a:ext cx="2443480" cy="2847340"/>
            </a:xfrm>
            <a:custGeom>
              <a:avLst/>
              <a:gdLst/>
              <a:ahLst/>
              <a:cxnLst/>
              <a:rect l="l" t="t" r="r" b="b"/>
              <a:pathLst>
                <a:path w="2443479" h="2847340">
                  <a:moveTo>
                    <a:pt x="2443162" y="2847179"/>
                  </a:moveTo>
                  <a:lnTo>
                    <a:pt x="0" y="2847179"/>
                  </a:lnTo>
                  <a:lnTo>
                    <a:pt x="0" y="0"/>
                  </a:lnTo>
                  <a:lnTo>
                    <a:pt x="2443162" y="0"/>
                  </a:lnTo>
                </a:path>
              </a:pathLst>
            </a:custGeom>
            <a:ln w="9524">
              <a:solidFill>
                <a:srgbClr val="0096FF"/>
              </a:solidFill>
            </a:ln>
          </p:spPr>
          <p:txBody>
            <a:bodyPr wrap="square" lIns="0" tIns="0" rIns="0" bIns="0" rtlCol="0"/>
            <a:lstStyle/>
            <a:p>
              <a:endParaRPr sz="2400"/>
            </a:p>
          </p:txBody>
        </p:sp>
      </p:grpSp>
      <p:sp>
        <p:nvSpPr>
          <p:cNvPr id="23" name="object 23"/>
          <p:cNvSpPr txBox="1"/>
          <p:nvPr/>
        </p:nvSpPr>
        <p:spPr>
          <a:xfrm>
            <a:off x="9508172" y="1441024"/>
            <a:ext cx="2006600" cy="576225"/>
          </a:xfrm>
          <a:prstGeom prst="rect">
            <a:avLst/>
          </a:prstGeom>
        </p:spPr>
        <p:txBody>
          <a:bodyPr vert="horz" wrap="square" lIns="0" tIns="37252" rIns="0" bIns="0" rtlCol="0">
            <a:spAutoFit/>
          </a:bodyPr>
          <a:lstStyle/>
          <a:p>
            <a:pPr marL="588419" marR="6773" indent="-572331">
              <a:lnSpc>
                <a:spcPts val="2133"/>
              </a:lnSpc>
              <a:spcBef>
                <a:spcPts val="292"/>
              </a:spcBef>
            </a:pPr>
            <a:r>
              <a:rPr sz="1867" dirty="0">
                <a:solidFill>
                  <a:srgbClr val="FFFFFF"/>
                </a:solidFill>
                <a:latin typeface="Calibri"/>
                <a:cs typeface="Calibri"/>
              </a:rPr>
              <a:t>EMCal</a:t>
            </a:r>
            <a:r>
              <a:rPr sz="1867" spc="120" dirty="0">
                <a:solidFill>
                  <a:srgbClr val="FFFFFF"/>
                </a:solidFill>
                <a:latin typeface="Calibri"/>
                <a:cs typeface="Calibri"/>
              </a:rPr>
              <a:t> </a:t>
            </a:r>
            <a:r>
              <a:rPr sz="1867" spc="13" dirty="0">
                <a:solidFill>
                  <a:srgbClr val="FFFFFF"/>
                </a:solidFill>
                <a:latin typeface="Calibri"/>
                <a:cs typeface="Calibri"/>
              </a:rPr>
              <a:t>Installa;on</a:t>
            </a:r>
            <a:r>
              <a:rPr sz="1867" spc="120" dirty="0">
                <a:solidFill>
                  <a:srgbClr val="FFFFFF"/>
                </a:solidFill>
                <a:latin typeface="Calibri"/>
                <a:cs typeface="Calibri"/>
              </a:rPr>
              <a:t> </a:t>
            </a:r>
            <a:r>
              <a:rPr sz="1867" spc="-33" dirty="0">
                <a:solidFill>
                  <a:srgbClr val="FFFFFF"/>
                </a:solidFill>
                <a:latin typeface="Calibri"/>
                <a:cs typeface="Calibri"/>
              </a:rPr>
              <a:t>in </a:t>
            </a:r>
            <a:r>
              <a:rPr sz="1867" spc="-13" dirty="0">
                <a:solidFill>
                  <a:srgbClr val="FFFFFF"/>
                </a:solidFill>
                <a:latin typeface="Calibri"/>
                <a:cs typeface="Calibri"/>
              </a:rPr>
              <a:t>progress</a:t>
            </a:r>
            <a:endParaRPr sz="1867">
              <a:latin typeface="Calibri"/>
              <a:cs typeface="Calibri"/>
            </a:endParaRPr>
          </a:p>
        </p:txBody>
      </p:sp>
      <p:grpSp>
        <p:nvGrpSpPr>
          <p:cNvPr id="24" name="object 24"/>
          <p:cNvGrpSpPr/>
          <p:nvPr/>
        </p:nvGrpSpPr>
        <p:grpSpPr>
          <a:xfrm>
            <a:off x="88899" y="876302"/>
            <a:ext cx="11608647" cy="5973233"/>
            <a:chOff x="66674" y="657226"/>
            <a:chExt cx="8706485" cy="4479925"/>
          </a:xfrm>
        </p:grpSpPr>
        <p:pic>
          <p:nvPicPr>
            <p:cNvPr id="25" name="object 25"/>
            <p:cNvPicPr/>
            <p:nvPr/>
          </p:nvPicPr>
          <p:blipFill>
            <a:blip r:embed="rId8" cstate="print"/>
            <a:stretch>
              <a:fillRect/>
            </a:stretch>
          </p:blipFill>
          <p:spPr>
            <a:xfrm>
              <a:off x="280415" y="761239"/>
              <a:ext cx="2706618" cy="210312"/>
            </a:xfrm>
            <a:prstGeom prst="rect">
              <a:avLst/>
            </a:prstGeom>
          </p:spPr>
        </p:pic>
        <p:sp>
          <p:nvSpPr>
            <p:cNvPr id="26" name="object 26"/>
            <p:cNvSpPr/>
            <p:nvPr/>
          </p:nvSpPr>
          <p:spPr>
            <a:xfrm>
              <a:off x="147637" y="738188"/>
              <a:ext cx="2936240" cy="238125"/>
            </a:xfrm>
            <a:custGeom>
              <a:avLst/>
              <a:gdLst/>
              <a:ahLst/>
              <a:cxnLst/>
              <a:rect l="l" t="t" r="r" b="b"/>
              <a:pathLst>
                <a:path w="2936240" h="238125">
                  <a:moveTo>
                    <a:pt x="0" y="0"/>
                  </a:moveTo>
                  <a:lnTo>
                    <a:pt x="2935683" y="0"/>
                  </a:lnTo>
                  <a:lnTo>
                    <a:pt x="2935683" y="238124"/>
                  </a:lnTo>
                  <a:lnTo>
                    <a:pt x="0" y="238124"/>
                  </a:lnTo>
                  <a:lnTo>
                    <a:pt x="0" y="0"/>
                  </a:lnTo>
                  <a:close/>
                </a:path>
              </a:pathLst>
            </a:custGeom>
            <a:ln w="9524">
              <a:solidFill>
                <a:srgbClr val="0096FF"/>
              </a:solidFill>
            </a:ln>
          </p:spPr>
          <p:txBody>
            <a:bodyPr wrap="square" lIns="0" tIns="0" rIns="0" bIns="0" rtlCol="0"/>
            <a:lstStyle/>
            <a:p>
              <a:endParaRPr sz="2400"/>
            </a:p>
          </p:txBody>
        </p:sp>
        <p:pic>
          <p:nvPicPr>
            <p:cNvPr id="27" name="object 27"/>
            <p:cNvPicPr/>
            <p:nvPr/>
          </p:nvPicPr>
          <p:blipFill>
            <a:blip r:embed="rId9" cstate="print"/>
            <a:stretch>
              <a:fillRect/>
            </a:stretch>
          </p:blipFill>
          <p:spPr>
            <a:xfrm>
              <a:off x="138519" y="3027533"/>
              <a:ext cx="1520600" cy="1900751"/>
            </a:xfrm>
            <a:prstGeom prst="rect">
              <a:avLst/>
            </a:prstGeom>
          </p:spPr>
        </p:pic>
        <p:sp>
          <p:nvSpPr>
            <p:cNvPr id="28" name="object 28"/>
            <p:cNvSpPr/>
            <p:nvPr/>
          </p:nvSpPr>
          <p:spPr>
            <a:xfrm>
              <a:off x="71437" y="2947987"/>
              <a:ext cx="1685925" cy="2035175"/>
            </a:xfrm>
            <a:custGeom>
              <a:avLst/>
              <a:gdLst/>
              <a:ahLst/>
              <a:cxnLst/>
              <a:rect l="l" t="t" r="r" b="b"/>
              <a:pathLst>
                <a:path w="1685925" h="2035175">
                  <a:moveTo>
                    <a:pt x="0" y="0"/>
                  </a:moveTo>
                  <a:lnTo>
                    <a:pt x="1685924" y="0"/>
                  </a:lnTo>
                  <a:lnTo>
                    <a:pt x="1685924" y="2034777"/>
                  </a:lnTo>
                  <a:lnTo>
                    <a:pt x="0" y="2034777"/>
                  </a:lnTo>
                  <a:lnTo>
                    <a:pt x="0" y="0"/>
                  </a:lnTo>
                  <a:close/>
                </a:path>
              </a:pathLst>
            </a:custGeom>
            <a:ln w="9524">
              <a:solidFill>
                <a:srgbClr val="0096FF"/>
              </a:solidFill>
            </a:ln>
          </p:spPr>
          <p:txBody>
            <a:bodyPr wrap="square" lIns="0" tIns="0" rIns="0" bIns="0" rtlCol="0"/>
            <a:lstStyle/>
            <a:p>
              <a:endParaRPr sz="2400"/>
            </a:p>
          </p:txBody>
        </p:sp>
        <p:pic>
          <p:nvPicPr>
            <p:cNvPr id="29" name="object 29"/>
            <p:cNvPicPr/>
            <p:nvPr/>
          </p:nvPicPr>
          <p:blipFill>
            <a:blip r:embed="rId10" cstate="print"/>
            <a:stretch>
              <a:fillRect/>
            </a:stretch>
          </p:blipFill>
          <p:spPr>
            <a:xfrm>
              <a:off x="3200399" y="666751"/>
              <a:ext cx="5333998" cy="249927"/>
            </a:xfrm>
            <a:prstGeom prst="rect">
              <a:avLst/>
            </a:prstGeom>
          </p:spPr>
        </p:pic>
        <p:sp>
          <p:nvSpPr>
            <p:cNvPr id="30" name="object 30"/>
            <p:cNvSpPr/>
            <p:nvPr/>
          </p:nvSpPr>
          <p:spPr>
            <a:xfrm>
              <a:off x="3195637" y="661988"/>
              <a:ext cx="5343525" cy="259715"/>
            </a:xfrm>
            <a:custGeom>
              <a:avLst/>
              <a:gdLst/>
              <a:ahLst/>
              <a:cxnLst/>
              <a:rect l="l" t="t" r="r" b="b"/>
              <a:pathLst>
                <a:path w="5343525" h="259715">
                  <a:moveTo>
                    <a:pt x="0" y="0"/>
                  </a:moveTo>
                  <a:lnTo>
                    <a:pt x="5343523" y="0"/>
                  </a:lnTo>
                  <a:lnTo>
                    <a:pt x="5343523" y="259556"/>
                  </a:lnTo>
                  <a:lnTo>
                    <a:pt x="0" y="259556"/>
                  </a:lnTo>
                  <a:lnTo>
                    <a:pt x="0" y="0"/>
                  </a:lnTo>
                  <a:close/>
                </a:path>
              </a:pathLst>
            </a:custGeom>
            <a:ln w="9524">
              <a:solidFill>
                <a:srgbClr val="0096FF"/>
              </a:solidFill>
            </a:ln>
          </p:spPr>
          <p:txBody>
            <a:bodyPr wrap="square" lIns="0" tIns="0" rIns="0" bIns="0" rtlCol="0"/>
            <a:lstStyle/>
            <a:p>
              <a:endParaRPr sz="2400"/>
            </a:p>
          </p:txBody>
        </p:sp>
        <p:pic>
          <p:nvPicPr>
            <p:cNvPr id="31" name="object 31"/>
            <p:cNvPicPr/>
            <p:nvPr/>
          </p:nvPicPr>
          <p:blipFill>
            <a:blip r:embed="rId11" cstate="print"/>
            <a:stretch>
              <a:fillRect/>
            </a:stretch>
          </p:blipFill>
          <p:spPr>
            <a:xfrm>
              <a:off x="6958572" y="3756810"/>
              <a:ext cx="1804426" cy="1370390"/>
            </a:xfrm>
            <a:prstGeom prst="rect">
              <a:avLst/>
            </a:prstGeom>
          </p:spPr>
        </p:pic>
        <p:sp>
          <p:nvSpPr>
            <p:cNvPr id="32" name="object 32"/>
            <p:cNvSpPr/>
            <p:nvPr/>
          </p:nvSpPr>
          <p:spPr>
            <a:xfrm>
              <a:off x="6953808" y="3752047"/>
              <a:ext cx="1814195" cy="1380490"/>
            </a:xfrm>
            <a:custGeom>
              <a:avLst/>
              <a:gdLst/>
              <a:ahLst/>
              <a:cxnLst/>
              <a:rect l="l" t="t" r="r" b="b"/>
              <a:pathLst>
                <a:path w="1814195" h="1380489">
                  <a:moveTo>
                    <a:pt x="0" y="0"/>
                  </a:moveTo>
                  <a:lnTo>
                    <a:pt x="1814115" y="0"/>
                  </a:lnTo>
                  <a:lnTo>
                    <a:pt x="1814115" y="1379934"/>
                  </a:lnTo>
                  <a:lnTo>
                    <a:pt x="0" y="1379934"/>
                  </a:lnTo>
                  <a:lnTo>
                    <a:pt x="0" y="0"/>
                  </a:lnTo>
                  <a:close/>
                </a:path>
              </a:pathLst>
            </a:custGeom>
            <a:ln w="9524">
              <a:solidFill>
                <a:srgbClr val="0096FF"/>
              </a:solidFill>
            </a:ln>
          </p:spPr>
          <p:txBody>
            <a:bodyPr wrap="square" lIns="0" tIns="0" rIns="0" bIns="0" rtlCol="0"/>
            <a:lstStyle/>
            <a:p>
              <a:endParaRPr sz="2400"/>
            </a:p>
          </p:txBody>
        </p:sp>
      </p:grpSp>
      <p:sp>
        <p:nvSpPr>
          <p:cNvPr id="33" name="object 33"/>
          <p:cNvSpPr txBox="1"/>
          <p:nvPr/>
        </p:nvSpPr>
        <p:spPr>
          <a:xfrm>
            <a:off x="9452185" y="5911427"/>
            <a:ext cx="2054860" cy="222219"/>
          </a:xfrm>
          <a:prstGeom prst="rect">
            <a:avLst/>
          </a:prstGeom>
        </p:spPr>
        <p:txBody>
          <a:bodyPr vert="horz" wrap="square" lIns="0" tIns="16933" rIns="0" bIns="0" rtlCol="0">
            <a:spAutoFit/>
          </a:bodyPr>
          <a:lstStyle/>
          <a:p>
            <a:pPr marL="16933">
              <a:spcBef>
                <a:spcPts val="133"/>
              </a:spcBef>
            </a:pPr>
            <a:r>
              <a:rPr sz="1333" dirty="0">
                <a:solidFill>
                  <a:srgbClr val="FFFFFF"/>
                </a:solidFill>
                <a:latin typeface="Calibri"/>
                <a:cs typeface="Calibri"/>
              </a:rPr>
              <a:t>2500</a:t>
            </a:r>
            <a:r>
              <a:rPr sz="1333" spc="-7" dirty="0">
                <a:solidFill>
                  <a:srgbClr val="FFFFFF"/>
                </a:solidFill>
                <a:latin typeface="Calibri"/>
                <a:cs typeface="Calibri"/>
              </a:rPr>
              <a:t> </a:t>
            </a:r>
            <a:r>
              <a:rPr sz="1333" spc="67" dirty="0">
                <a:solidFill>
                  <a:srgbClr val="FFFFFF"/>
                </a:solidFill>
                <a:latin typeface="Calibri"/>
                <a:cs typeface="Calibri"/>
              </a:rPr>
              <a:t>scin;lla;ng</a:t>
            </a:r>
            <a:r>
              <a:rPr sz="1333" spc="-7" dirty="0">
                <a:solidFill>
                  <a:srgbClr val="FFFFFF"/>
                </a:solidFill>
                <a:latin typeface="Calibri"/>
                <a:cs typeface="Calibri"/>
              </a:rPr>
              <a:t> </a:t>
            </a:r>
            <a:r>
              <a:rPr sz="1333" spc="-13" dirty="0">
                <a:solidFill>
                  <a:srgbClr val="FFFFFF"/>
                </a:solidFill>
                <a:latin typeface="Calibri"/>
                <a:cs typeface="Calibri"/>
              </a:rPr>
              <a:t>ﬁbers/block</a:t>
            </a:r>
            <a:endParaRPr sz="1333">
              <a:latin typeface="Calibri"/>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68692" y="136525"/>
            <a:ext cx="10515600" cy="1325563"/>
          </a:xfrm>
        </p:spPr>
        <p:txBody>
          <a:bodyPr/>
          <a:lstStyle/>
          <a:p>
            <a:r>
              <a:rPr kumimoji="1" lang="en-US" altLang="ja-JP" dirty="0" err="1"/>
              <a:t>sPHENIX</a:t>
            </a:r>
            <a:r>
              <a:rPr kumimoji="1" lang="en-US" altLang="ja-JP" dirty="0"/>
              <a:t> </a:t>
            </a:r>
            <a:r>
              <a:rPr kumimoji="1" lang="en-US" altLang="ja-JP" dirty="0" err="1"/>
              <a:t>EMCal</a:t>
            </a:r>
            <a:r>
              <a:rPr kumimoji="1" lang="ja-JP" altLang="en-US"/>
              <a:t>の性能</a:t>
            </a:r>
            <a:endParaRPr kumimoji="1" lang="ja-JP" altLang="en-US" dirty="0"/>
          </a:p>
        </p:txBody>
      </p:sp>
      <p:graphicFrame>
        <p:nvGraphicFramePr>
          <p:cNvPr id="7" name="コンテンツ プレースホルダー 6"/>
          <p:cNvGraphicFramePr>
            <a:graphicFrameLocks noGrp="1"/>
          </p:cNvGraphicFramePr>
          <p:nvPr>
            <p:ph idx="1"/>
            <p:extLst>
              <p:ext uri="{D42A27DB-BD31-4B8C-83A1-F6EECF244321}">
                <p14:modId xmlns:p14="http://schemas.microsoft.com/office/powerpoint/2010/main" val="1228372807"/>
              </p:ext>
            </p:extLst>
          </p:nvPr>
        </p:nvGraphicFramePr>
        <p:xfrm>
          <a:off x="1861018" y="1810420"/>
          <a:ext cx="8469964" cy="3032760"/>
        </p:xfrm>
        <a:graphic>
          <a:graphicData uri="http://schemas.openxmlformats.org/drawingml/2006/table">
            <a:tbl>
              <a:tblPr firstRow="1" bandRow="1">
                <a:tableStyleId>{5C22544A-7EE6-4342-B048-85BDC9FD1C3A}</a:tableStyleId>
              </a:tblPr>
              <a:tblGrid>
                <a:gridCol w="2248494">
                  <a:extLst>
                    <a:ext uri="{9D8B030D-6E8A-4147-A177-3AD203B41FA5}">
                      <a16:colId xmlns:a16="http://schemas.microsoft.com/office/drawing/2014/main" val="20000"/>
                    </a:ext>
                  </a:extLst>
                </a:gridCol>
                <a:gridCol w="1986488">
                  <a:extLst>
                    <a:ext uri="{9D8B030D-6E8A-4147-A177-3AD203B41FA5}">
                      <a16:colId xmlns:a16="http://schemas.microsoft.com/office/drawing/2014/main" val="20001"/>
                    </a:ext>
                  </a:extLst>
                </a:gridCol>
                <a:gridCol w="2117491">
                  <a:extLst>
                    <a:ext uri="{9D8B030D-6E8A-4147-A177-3AD203B41FA5}">
                      <a16:colId xmlns:a16="http://schemas.microsoft.com/office/drawing/2014/main" val="20002"/>
                    </a:ext>
                  </a:extLst>
                </a:gridCol>
                <a:gridCol w="2117491">
                  <a:extLst>
                    <a:ext uri="{9D8B030D-6E8A-4147-A177-3AD203B41FA5}">
                      <a16:colId xmlns:a16="http://schemas.microsoft.com/office/drawing/2014/main" val="20003"/>
                    </a:ext>
                  </a:extLst>
                </a:gridCol>
              </a:tblGrid>
              <a:tr h="370840">
                <a:tc>
                  <a:txBody>
                    <a:bodyPr/>
                    <a:lstStyle/>
                    <a:p>
                      <a:pPr algn="ctr"/>
                      <a:endParaRPr kumimoji="1" lang="ja-JP" altLang="en-US" dirty="0"/>
                    </a:p>
                  </a:txBody>
                  <a:tcPr/>
                </a:tc>
                <a:tc>
                  <a:txBody>
                    <a:bodyPr/>
                    <a:lstStyle/>
                    <a:p>
                      <a:pPr algn="ctr"/>
                      <a:r>
                        <a:rPr kumimoji="1" lang="en-US" altLang="ja-JP" dirty="0"/>
                        <a:t>PHENIX</a:t>
                      </a:r>
                      <a:endParaRPr kumimoji="1" lang="ja-JP" altLang="en-US" dirty="0"/>
                    </a:p>
                  </a:txBody>
                  <a:tcPr/>
                </a:tc>
                <a:tc>
                  <a:txBody>
                    <a:bodyPr/>
                    <a:lstStyle/>
                    <a:p>
                      <a:pPr algn="ctr"/>
                      <a:r>
                        <a:rPr kumimoji="1" lang="en-US" altLang="ja-JP" dirty="0"/>
                        <a:t>STAR</a:t>
                      </a:r>
                      <a:endParaRPr kumimoji="1" lang="ja-JP" altLang="en-US" dirty="0"/>
                    </a:p>
                  </a:txBody>
                  <a:tcPr/>
                </a:tc>
                <a:tc>
                  <a:txBody>
                    <a:bodyPr/>
                    <a:lstStyle/>
                    <a:p>
                      <a:pPr algn="ctr"/>
                      <a:r>
                        <a:rPr kumimoji="1" lang="en-US" altLang="ja-JP" dirty="0" err="1"/>
                        <a:t>sPHENIX</a:t>
                      </a:r>
                      <a:endParaRPr kumimoji="1" lang="ja-JP" altLang="en-US" dirty="0"/>
                    </a:p>
                  </a:txBody>
                  <a:tcPr/>
                </a:tc>
                <a:extLst>
                  <a:ext uri="{0D108BD9-81ED-4DB2-BD59-A6C34878D82A}">
                    <a16:rowId xmlns:a16="http://schemas.microsoft.com/office/drawing/2014/main" val="10000"/>
                  </a:ext>
                </a:extLst>
              </a:tr>
              <a:tr h="370840">
                <a:tc>
                  <a:txBody>
                    <a:bodyPr/>
                    <a:lstStyle/>
                    <a:p>
                      <a:pPr algn="ctr"/>
                      <a:r>
                        <a:rPr kumimoji="1" lang="en-US" altLang="ja-JP" dirty="0"/>
                        <a:t>Rapidity Coverage</a:t>
                      </a:r>
                      <a:endParaRPr kumimoji="1" lang="ja-JP" altLang="en-US"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-0.35</a:t>
                      </a:r>
                      <a:r>
                        <a:rPr kumimoji="1" lang="en-US" altLang="ja-JP" baseline="0" dirty="0"/>
                        <a:t> </a:t>
                      </a:r>
                      <a:r>
                        <a:rPr kumimoji="1" lang="en-US" altLang="ja-JP" dirty="0"/>
                        <a:t>&lt; </a:t>
                      </a:r>
                      <a:r>
                        <a:rPr kumimoji="1" lang="en-US" altLang="ja-JP" i="1" dirty="0">
                          <a:latin typeface="Symbol" charset="2"/>
                          <a:cs typeface="Symbol" charset="2"/>
                        </a:rPr>
                        <a:t>h</a:t>
                      </a:r>
                      <a:r>
                        <a:rPr kumimoji="1" lang="en-US" altLang="ja-JP" dirty="0"/>
                        <a:t> &lt; 0.35</a:t>
                      </a:r>
                      <a:endParaRPr kumimoji="1" lang="ja-JP" altLang="en-US" dirty="0"/>
                    </a:p>
                  </a:txBody>
                  <a:tcPr anchor="ctr"/>
                </a:tc>
                <a:tc>
                  <a:txBody>
                    <a:bodyPr/>
                    <a:lstStyle/>
                    <a:p>
                      <a:pPr algn="ctr"/>
                      <a:r>
                        <a:rPr kumimoji="1" lang="en-US" altLang="ja-JP" dirty="0"/>
                        <a:t>-1 &lt; </a:t>
                      </a:r>
                      <a:r>
                        <a:rPr kumimoji="1" lang="en-US" altLang="ja-JP" i="1" dirty="0">
                          <a:latin typeface="Symbol" charset="2"/>
                          <a:cs typeface="Symbol" charset="2"/>
                        </a:rPr>
                        <a:t>h</a:t>
                      </a:r>
                      <a:r>
                        <a:rPr kumimoji="1" lang="en-US" altLang="ja-JP" dirty="0"/>
                        <a:t> &lt; 1</a:t>
                      </a:r>
                      <a:endParaRPr kumimoji="1" lang="ja-JP" altLang="en-US"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-1.1 &lt; </a:t>
                      </a:r>
                      <a:r>
                        <a:rPr kumimoji="1" lang="en-US" altLang="ja-JP" i="1" dirty="0">
                          <a:latin typeface="Symbol" charset="2"/>
                          <a:cs typeface="Symbol" charset="2"/>
                        </a:rPr>
                        <a:t>h</a:t>
                      </a:r>
                      <a:r>
                        <a:rPr kumimoji="1" lang="en-US" altLang="ja-JP" dirty="0"/>
                        <a:t> &lt; 1.1</a:t>
                      </a:r>
                      <a:endParaRPr kumimoji="1" lang="ja-JP" altLang="en-US" dirty="0"/>
                    </a:p>
                  </a:txBody>
                  <a:tcPr anchor="ctr"/>
                </a:tc>
                <a:extLst>
                  <a:ext uri="{0D108BD9-81ED-4DB2-BD59-A6C34878D82A}">
                    <a16:rowId xmlns:a16="http://schemas.microsoft.com/office/drawing/2014/main" val="10001"/>
                  </a:ext>
                </a:extLst>
              </a:tr>
              <a:tr h="370840">
                <a:tc>
                  <a:txBody>
                    <a:bodyPr/>
                    <a:lstStyle/>
                    <a:p>
                      <a:pPr algn="ctr"/>
                      <a:r>
                        <a:rPr kumimoji="1" lang="en-US" altLang="ja-JP" dirty="0"/>
                        <a:t>Azimuthal</a:t>
                      </a:r>
                      <a:r>
                        <a:rPr kumimoji="1" lang="en-US" altLang="ja-JP" baseline="0" dirty="0"/>
                        <a:t> Coverage</a:t>
                      </a:r>
                      <a:endParaRPr kumimoji="1" lang="ja-JP" altLang="en-US" dirty="0"/>
                    </a:p>
                  </a:txBody>
                  <a:tcPr anchor="ctr"/>
                </a:tc>
                <a:tc>
                  <a:txBody>
                    <a:bodyPr/>
                    <a:lstStyle/>
                    <a:p>
                      <a:pPr algn="ctr"/>
                      <a:r>
                        <a:rPr kumimoji="1" lang="en-US" altLang="ja-JP" i="0" dirty="0">
                          <a:latin typeface="Symbol" charset="2"/>
                          <a:cs typeface="Symbol" charset="2"/>
                        </a:rPr>
                        <a:t>p</a:t>
                      </a:r>
                      <a:endParaRPr kumimoji="1" lang="ja-JP" altLang="en-US" i="0" dirty="0"/>
                    </a:p>
                  </a:txBody>
                  <a:tcPr anchor="ctr"/>
                </a:tc>
                <a:tc>
                  <a:txBody>
                    <a:bodyPr/>
                    <a:lstStyle/>
                    <a:p>
                      <a:pPr algn="ctr"/>
                      <a:r>
                        <a:rPr kumimoji="1" lang="en-US" altLang="ja-JP" i="0" dirty="0">
                          <a:latin typeface="Symbol" charset="2"/>
                          <a:cs typeface="Symbol" charset="2"/>
                        </a:rPr>
                        <a:t>2p</a:t>
                      </a:r>
                      <a:endParaRPr kumimoji="1" lang="ja-JP" altLang="en-US" i="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i="0" dirty="0">
                          <a:latin typeface="Symbol" charset="2"/>
                          <a:cs typeface="Symbol" charset="2"/>
                        </a:rPr>
                        <a:t>2p</a:t>
                      </a:r>
                      <a:endParaRPr kumimoji="1" lang="ja-JP" altLang="en-US" i="0" dirty="0"/>
                    </a:p>
                  </a:txBody>
                  <a:tcPr anchor="ctr"/>
                </a:tc>
                <a:extLst>
                  <a:ext uri="{0D108BD9-81ED-4DB2-BD59-A6C34878D82A}">
                    <a16:rowId xmlns:a16="http://schemas.microsoft.com/office/drawing/2014/main" val="10002"/>
                  </a:ext>
                </a:extLst>
              </a:tr>
              <a:tr h="370840">
                <a:tc>
                  <a:txBody>
                    <a:bodyPr/>
                    <a:lstStyle/>
                    <a:p>
                      <a:pPr algn="ctr"/>
                      <a:r>
                        <a:rPr kumimoji="1" lang="en-US" altLang="ja-JP" dirty="0"/>
                        <a:t>Segmentation</a:t>
                      </a:r>
                      <a:r>
                        <a:rPr kumimoji="1" lang="en-US" altLang="ja-JP" i="1" dirty="0"/>
                        <a:t> </a:t>
                      </a:r>
                    </a:p>
                    <a:p>
                      <a:pPr algn="ctr"/>
                      <a:r>
                        <a:rPr kumimoji="1" lang="en-US" altLang="ja-JP" i="1" dirty="0">
                          <a:latin typeface="Symbol" charset="2"/>
                          <a:cs typeface="Symbol" charset="2"/>
                        </a:rPr>
                        <a:t>Dh </a:t>
                      </a:r>
                      <a:r>
                        <a:rPr kumimoji="1" lang="en-US" altLang="ja-JP" i="0" dirty="0">
                          <a:latin typeface="+mj-lt"/>
                          <a:cs typeface="Symbol" charset="2"/>
                        </a:rPr>
                        <a:t>×</a:t>
                      </a:r>
                      <a:r>
                        <a:rPr kumimoji="1" lang="en-US" altLang="ja-JP" i="0" baseline="0" dirty="0">
                          <a:latin typeface="+mn-lt"/>
                          <a:cs typeface="Symbol" charset="2"/>
                        </a:rPr>
                        <a:t> </a:t>
                      </a:r>
                      <a:r>
                        <a:rPr kumimoji="1" lang="en-US" altLang="ja-JP" i="1" dirty="0" err="1">
                          <a:latin typeface="Symbol" charset="2"/>
                          <a:cs typeface="Symbol" charset="2"/>
                        </a:rPr>
                        <a:t>Df</a:t>
                      </a:r>
                      <a:endParaRPr kumimoji="1" lang="ja-JP" altLang="en-US" i="1"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dirty="0"/>
                        <a:t>0.008</a:t>
                      </a:r>
                      <a:r>
                        <a:rPr lang="en-US" altLang="ja-JP" baseline="0" dirty="0"/>
                        <a:t> </a:t>
                      </a:r>
                      <a:r>
                        <a:rPr kumimoji="1" lang="en-US" altLang="ja-JP" sz="1800" i="0" kern="1200" dirty="0">
                          <a:solidFill>
                            <a:schemeClr val="dk1"/>
                          </a:solidFill>
                          <a:latin typeface="+mn-lt"/>
                          <a:ea typeface="+mn-ea"/>
                          <a:cs typeface="Symbol" charset="2"/>
                        </a:rPr>
                        <a:t>×</a:t>
                      </a:r>
                      <a:r>
                        <a:rPr kumimoji="1" lang="en-US" altLang="ja-JP" i="0" baseline="0" dirty="0">
                          <a:latin typeface="+mn-lt"/>
                          <a:cs typeface="Symbol" charset="2"/>
                        </a:rPr>
                        <a:t> 0.008</a:t>
                      </a:r>
                      <a:endParaRPr lang="ja-JP" altLang="en-US" dirty="0"/>
                    </a:p>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dirty="0"/>
                        <a:t>(</a:t>
                      </a:r>
                      <a:r>
                        <a:rPr lang="en-US" altLang="ja-JP" dirty="0"/>
                        <a:t>0.011</a:t>
                      </a:r>
                      <a:r>
                        <a:rPr lang="en-US" altLang="ja-JP" baseline="0" dirty="0"/>
                        <a:t> </a:t>
                      </a:r>
                      <a:r>
                        <a:rPr kumimoji="1" lang="en-US" altLang="ja-JP" sz="1800" i="0" kern="1200" dirty="0">
                          <a:solidFill>
                            <a:schemeClr val="dk1"/>
                          </a:solidFill>
                          <a:latin typeface="+mn-lt"/>
                          <a:ea typeface="+mn-ea"/>
                          <a:cs typeface="Symbol" charset="2"/>
                        </a:rPr>
                        <a:t>×</a:t>
                      </a:r>
                      <a:r>
                        <a:rPr kumimoji="1" lang="en-US" altLang="ja-JP" i="0" baseline="0" dirty="0">
                          <a:latin typeface="+mn-lt"/>
                          <a:cs typeface="Symbol" charset="2"/>
                        </a:rPr>
                        <a:t> 0.011)</a:t>
                      </a:r>
                      <a:endParaRPr lang="ja-JP" altLang="en-US"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ja-JP" dirty="0"/>
                        <a:t>0.05</a:t>
                      </a:r>
                      <a:r>
                        <a:rPr lang="en-US" altLang="ja-JP" baseline="0" dirty="0"/>
                        <a:t> </a:t>
                      </a:r>
                      <a:r>
                        <a:rPr kumimoji="1" lang="en-US" altLang="ja-JP" sz="1800" i="0" kern="1200" dirty="0">
                          <a:solidFill>
                            <a:schemeClr val="dk1"/>
                          </a:solidFill>
                          <a:latin typeface="+mn-lt"/>
                          <a:ea typeface="+mn-ea"/>
                          <a:cs typeface="Symbol" charset="2"/>
                        </a:rPr>
                        <a:t>×</a:t>
                      </a:r>
                      <a:r>
                        <a:rPr kumimoji="1" lang="en-US" altLang="ja-JP" i="0" baseline="0" dirty="0">
                          <a:latin typeface="+mn-lt"/>
                          <a:cs typeface="Symbol" charset="2"/>
                        </a:rPr>
                        <a:t> 0.05</a:t>
                      </a:r>
                      <a:endParaRPr lang="ja-JP" altLang="en-US" dirty="0"/>
                    </a:p>
                  </a:txBody>
                  <a:tcPr anchor="ctr"/>
                </a:tc>
                <a:tc>
                  <a:txBody>
                    <a:bodyPr/>
                    <a:lstStyle/>
                    <a:p>
                      <a:pPr algn="ctr"/>
                      <a:r>
                        <a:rPr lang="en-US" altLang="ja-JP" dirty="0"/>
                        <a:t>0.024</a:t>
                      </a:r>
                      <a:r>
                        <a:rPr lang="en-US" altLang="ja-JP" baseline="0" dirty="0"/>
                        <a:t> </a:t>
                      </a:r>
                      <a:r>
                        <a:rPr kumimoji="1" lang="en-US" altLang="ja-JP" sz="1800" i="0" kern="1200" dirty="0">
                          <a:solidFill>
                            <a:schemeClr val="dk1"/>
                          </a:solidFill>
                          <a:latin typeface="+mn-lt"/>
                          <a:ea typeface="+mn-ea"/>
                          <a:cs typeface="Symbol" charset="2"/>
                        </a:rPr>
                        <a:t>×</a:t>
                      </a:r>
                      <a:r>
                        <a:rPr kumimoji="1" lang="en-US" altLang="ja-JP" i="0" baseline="0" dirty="0">
                          <a:latin typeface="+mn-lt"/>
                          <a:cs typeface="Symbol" charset="2"/>
                        </a:rPr>
                        <a:t> 0.024</a:t>
                      </a:r>
                      <a:endParaRPr lang="ja-JP" altLang="en-US" dirty="0"/>
                    </a:p>
                  </a:txBody>
                  <a:tcPr anchor="ctr"/>
                </a:tc>
                <a:extLst>
                  <a:ext uri="{0D108BD9-81ED-4DB2-BD59-A6C34878D82A}">
                    <a16:rowId xmlns:a16="http://schemas.microsoft.com/office/drawing/2014/main" val="10003"/>
                  </a:ext>
                </a:extLst>
              </a:tr>
              <a:tr h="370840">
                <a:tc>
                  <a:txBody>
                    <a:bodyPr/>
                    <a:lstStyle/>
                    <a:p>
                      <a:pPr algn="ctr"/>
                      <a:r>
                        <a:rPr kumimoji="1" lang="en-US" altLang="ja-JP" dirty="0" err="1"/>
                        <a:t>Molier</a:t>
                      </a:r>
                      <a:r>
                        <a:rPr kumimoji="1" lang="en-US" altLang="ja-JP" dirty="0"/>
                        <a:t> Radius [mm]</a:t>
                      </a:r>
                      <a:endParaRPr kumimoji="1" lang="ja-JP" altLang="en-US" dirty="0"/>
                    </a:p>
                  </a:txBody>
                  <a:tcPr anchor="ctr"/>
                </a:tc>
                <a:tc>
                  <a:txBody>
                    <a:bodyPr/>
                    <a:lstStyle/>
                    <a:p>
                      <a:pPr algn="ctr"/>
                      <a:r>
                        <a:rPr kumimoji="1" lang="en-US" altLang="ja-JP" dirty="0"/>
                        <a:t>30 ~ 40</a:t>
                      </a:r>
                      <a:endParaRPr kumimoji="1" lang="ja-JP" altLang="en-US" dirty="0"/>
                    </a:p>
                  </a:txBody>
                  <a:tcPr anchor="ctr"/>
                </a:tc>
                <a:tc>
                  <a:txBody>
                    <a:bodyPr/>
                    <a:lstStyle/>
                    <a:p>
                      <a:pPr algn="ctr"/>
                      <a:endParaRPr kumimoji="1" lang="ja-JP" altLang="en-US" i="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i="0" dirty="0"/>
                        <a:t>15</a:t>
                      </a:r>
                      <a:endParaRPr kumimoji="1" lang="ja-JP" altLang="en-US" i="0" dirty="0"/>
                    </a:p>
                  </a:txBody>
                  <a:tcPr anchor="ctr"/>
                </a:tc>
                <a:extLst>
                  <a:ext uri="{0D108BD9-81ED-4DB2-BD59-A6C34878D82A}">
                    <a16:rowId xmlns:a16="http://schemas.microsoft.com/office/drawing/2014/main" val="10004"/>
                  </a:ext>
                </a:extLst>
              </a:tr>
              <a:tr h="370840">
                <a:tc>
                  <a:txBody>
                    <a:bodyPr/>
                    <a:lstStyle/>
                    <a:p>
                      <a:pPr algn="ctr"/>
                      <a:r>
                        <a:rPr kumimoji="1" lang="en-US" altLang="ja-JP" dirty="0"/>
                        <a:t>Shower Max</a:t>
                      </a:r>
                      <a:endParaRPr kumimoji="1" lang="ja-JP" altLang="en-US" dirty="0"/>
                    </a:p>
                  </a:txBody>
                  <a:tcPr anchor="ctr"/>
                </a:tc>
                <a:tc>
                  <a:txBody>
                    <a:bodyPr/>
                    <a:lstStyle/>
                    <a:p>
                      <a:pPr algn="ctr"/>
                      <a:r>
                        <a:rPr kumimoji="1" lang="en-US" altLang="ja-JP" dirty="0"/>
                        <a:t>No</a:t>
                      </a:r>
                      <a:endParaRPr kumimoji="1" lang="ja-JP" altLang="en-US" dirty="0"/>
                    </a:p>
                  </a:txBody>
                  <a:tcPr anchor="ctr"/>
                </a:tc>
                <a:tc>
                  <a:txBody>
                    <a:bodyPr/>
                    <a:lstStyle/>
                    <a:p>
                      <a:pPr algn="ctr"/>
                      <a:r>
                        <a:rPr kumimoji="1" lang="en-US" altLang="ja-JP" i="0" dirty="0"/>
                        <a:t>Yes</a:t>
                      </a:r>
                      <a:endParaRPr kumimoji="1" lang="ja-JP" altLang="en-US" i="0" dirty="0"/>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i="0" dirty="0"/>
                        <a:t>No</a:t>
                      </a:r>
                      <a:endParaRPr kumimoji="1" lang="ja-JP" altLang="en-US" i="0" dirty="0"/>
                    </a:p>
                  </a:txBody>
                  <a:tcPr anchor="ctr"/>
                </a:tc>
                <a:extLst>
                  <a:ext uri="{0D108BD9-81ED-4DB2-BD59-A6C34878D82A}">
                    <a16:rowId xmlns:a16="http://schemas.microsoft.com/office/drawing/2014/main" val="10005"/>
                  </a:ext>
                </a:extLst>
              </a:tr>
            </a:tbl>
          </a:graphicData>
        </a:graphic>
      </p:graphicFrame>
      <p:sp>
        <p:nvSpPr>
          <p:cNvPr id="6" name="スライド番号プレースホルダー 5"/>
          <p:cNvSpPr>
            <a:spLocks noGrp="1"/>
          </p:cNvSpPr>
          <p:nvPr>
            <p:ph type="sldNum" sz="quarter" idx="12"/>
          </p:nvPr>
        </p:nvSpPr>
        <p:spPr/>
        <p:txBody>
          <a:bodyPr/>
          <a:lstStyle/>
          <a:p>
            <a:fld id="{CEE0D59D-1E5B-CC41-9564-4D0BF027B277}" type="slidenum">
              <a:rPr kumimoji="1" lang="ja-JP" altLang="en-US" smtClean="0"/>
              <a:t>46</a:t>
            </a:fld>
            <a:endParaRPr kumimoji="1" lang="ja-JP" altLang="en-US"/>
          </a:p>
        </p:txBody>
      </p:sp>
    </p:spTree>
    <p:extLst>
      <p:ext uri="{BB962C8B-B14F-4D97-AF65-F5344CB8AC3E}">
        <p14:creationId xmlns:p14="http://schemas.microsoft.com/office/powerpoint/2010/main" val="12908566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D57A70E-8AE5-27AA-7A06-A1ECD538D5A5}"/>
              </a:ext>
            </a:extLst>
          </p:cNvPr>
          <p:cNvSpPr>
            <a:spLocks noGrp="1"/>
          </p:cNvSpPr>
          <p:nvPr>
            <p:ph type="title"/>
          </p:nvPr>
        </p:nvSpPr>
        <p:spPr>
          <a:xfrm>
            <a:off x="838200" y="-58620"/>
            <a:ext cx="10515600" cy="1325563"/>
          </a:xfrm>
        </p:spPr>
        <p:txBody>
          <a:bodyPr/>
          <a:lstStyle/>
          <a:p>
            <a:r>
              <a:rPr kumimoji="1" lang="en-US" altLang="ja-JP" b="1" dirty="0"/>
              <a:t>Hadron and EM Calorimeters</a:t>
            </a:r>
            <a:endParaRPr kumimoji="1" lang="ja-JP" altLang="en-US" b="1"/>
          </a:p>
        </p:txBody>
      </p:sp>
      <p:pic>
        <p:nvPicPr>
          <p:cNvPr id="3" name="図 2">
            <a:extLst>
              <a:ext uri="{FF2B5EF4-FFF2-40B4-BE49-F238E27FC236}">
                <a16:creationId xmlns:a16="http://schemas.microsoft.com/office/drawing/2014/main" id="{5ADEF5C8-7501-D2D1-6BB6-AC4175131901}"/>
              </a:ext>
            </a:extLst>
          </p:cNvPr>
          <p:cNvPicPr>
            <a:picLocks noChangeAspect="1"/>
          </p:cNvPicPr>
          <p:nvPr/>
        </p:nvPicPr>
        <p:blipFill>
          <a:blip r:embed="rId2"/>
          <a:stretch>
            <a:fillRect/>
          </a:stretch>
        </p:blipFill>
        <p:spPr>
          <a:xfrm>
            <a:off x="1815546" y="857691"/>
            <a:ext cx="8031098" cy="6014479"/>
          </a:xfrm>
          <a:prstGeom prst="rect">
            <a:avLst/>
          </a:prstGeom>
        </p:spPr>
      </p:pic>
      <p:pic>
        <p:nvPicPr>
          <p:cNvPr id="15" name="object 111">
            <a:extLst>
              <a:ext uri="{FF2B5EF4-FFF2-40B4-BE49-F238E27FC236}">
                <a16:creationId xmlns:a16="http://schemas.microsoft.com/office/drawing/2014/main" id="{409CF7C1-13A7-A5D4-78AF-0B524CF994A1}"/>
              </a:ext>
            </a:extLst>
          </p:cNvPr>
          <p:cNvPicPr/>
          <p:nvPr/>
        </p:nvPicPr>
        <p:blipFill>
          <a:blip r:embed="rId3" cstate="email">
            <a:extLst>
              <a:ext uri="{28A0092B-C50C-407E-A947-70E740481C1C}">
                <a14:useLocalDpi xmlns:a14="http://schemas.microsoft.com/office/drawing/2010/main"/>
              </a:ext>
            </a:extLst>
          </a:blip>
          <a:stretch>
            <a:fillRect/>
          </a:stretch>
        </p:blipFill>
        <p:spPr>
          <a:xfrm>
            <a:off x="10437903" y="248689"/>
            <a:ext cx="1204722" cy="710946"/>
          </a:xfrm>
          <a:prstGeom prst="rect">
            <a:avLst/>
          </a:prstGeom>
        </p:spPr>
      </p:pic>
      <p:sp>
        <p:nvSpPr>
          <p:cNvPr id="8" name="スライド番号プレースホルダー 7">
            <a:extLst>
              <a:ext uri="{FF2B5EF4-FFF2-40B4-BE49-F238E27FC236}">
                <a16:creationId xmlns:a16="http://schemas.microsoft.com/office/drawing/2014/main" id="{E63C0441-7482-952B-EB8B-4350A0A4E1C2}"/>
              </a:ext>
            </a:extLst>
          </p:cNvPr>
          <p:cNvSpPr>
            <a:spLocks noGrp="1"/>
          </p:cNvSpPr>
          <p:nvPr>
            <p:ph type="sldNum" sz="quarter" idx="12"/>
          </p:nvPr>
        </p:nvSpPr>
        <p:spPr/>
        <p:txBody>
          <a:bodyPr/>
          <a:lstStyle/>
          <a:p>
            <a:fld id="{6F879AC0-A27E-6341-93B8-C10FDC4A61EB}" type="slidenum">
              <a:rPr kumimoji="1" lang="ja-JP" altLang="en-US" smtClean="0"/>
              <a:t>47</a:t>
            </a:fld>
            <a:endParaRPr kumimoji="1" lang="ja-JP" altLang="en-US"/>
          </a:p>
        </p:txBody>
      </p:sp>
    </p:spTree>
    <p:extLst>
      <p:ext uri="{BB962C8B-B14F-4D97-AF65-F5344CB8AC3E}">
        <p14:creationId xmlns:p14="http://schemas.microsoft.com/office/powerpoint/2010/main" val="81000092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FA2CF1D-4311-8709-B2ED-C4359AE4D110}"/>
              </a:ext>
            </a:extLst>
          </p:cNvPr>
          <p:cNvSpPr txBox="1"/>
          <p:nvPr/>
        </p:nvSpPr>
        <p:spPr>
          <a:xfrm>
            <a:off x="9634587" y="4635323"/>
            <a:ext cx="2828297" cy="923330"/>
          </a:xfrm>
          <a:prstGeom prst="rect">
            <a:avLst/>
          </a:prstGeom>
          <a:noFill/>
        </p:spPr>
        <p:txBody>
          <a:bodyPr wrap="square" rtlCol="0">
            <a:spAutoFit/>
          </a:bodyPr>
          <a:lstStyle/>
          <a:p>
            <a:r>
              <a:rPr lang="en-US" dirty="0"/>
              <a:t>Much improved direct photon TSSA -&gt; gluon TMD</a:t>
            </a:r>
          </a:p>
        </p:txBody>
      </p:sp>
      <p:sp>
        <p:nvSpPr>
          <p:cNvPr id="12" name="Slide Number Placeholder 11">
            <a:extLst>
              <a:ext uri="{FF2B5EF4-FFF2-40B4-BE49-F238E27FC236}">
                <a16:creationId xmlns:a16="http://schemas.microsoft.com/office/drawing/2014/main" id="{B0089F1B-F8B9-DD6A-E839-129127936649}"/>
              </a:ext>
            </a:extLst>
          </p:cNvPr>
          <p:cNvSpPr>
            <a:spLocks noGrp="1"/>
          </p:cNvSpPr>
          <p:nvPr>
            <p:ph type="sldNum" sz="quarter" idx="12"/>
          </p:nvPr>
        </p:nvSpPr>
        <p:spPr/>
        <p:txBody>
          <a:bodyPr/>
          <a:lstStyle/>
          <a:p>
            <a:fld id="{0C47ADC5-2FDC-5541-ACD2-C5C36DD708E1}" type="slidenum">
              <a:rPr lang="en-US" smtClean="0"/>
              <a:t>48</a:t>
            </a:fld>
            <a:endParaRPr lang="en-US"/>
          </a:p>
        </p:txBody>
      </p:sp>
      <p:grpSp>
        <p:nvGrpSpPr>
          <p:cNvPr id="13" name="Group 12">
            <a:extLst>
              <a:ext uri="{FF2B5EF4-FFF2-40B4-BE49-F238E27FC236}">
                <a16:creationId xmlns:a16="http://schemas.microsoft.com/office/drawing/2014/main" id="{4C47401C-921C-8E96-3C22-8494F4F942FB}"/>
              </a:ext>
            </a:extLst>
          </p:cNvPr>
          <p:cNvGrpSpPr/>
          <p:nvPr/>
        </p:nvGrpSpPr>
        <p:grpSpPr>
          <a:xfrm>
            <a:off x="508565" y="3344461"/>
            <a:ext cx="9164073" cy="3313340"/>
            <a:chOff x="525708" y="2449026"/>
            <a:chExt cx="11140583" cy="4027963"/>
          </a:xfrm>
        </p:grpSpPr>
        <p:grpSp>
          <p:nvGrpSpPr>
            <p:cNvPr id="5" name="Group 4">
              <a:extLst>
                <a:ext uri="{FF2B5EF4-FFF2-40B4-BE49-F238E27FC236}">
                  <a16:creationId xmlns:a16="http://schemas.microsoft.com/office/drawing/2014/main" id="{F8278C1D-6033-4BA6-91C1-1A4C1AD2A10B}"/>
                </a:ext>
              </a:extLst>
            </p:cNvPr>
            <p:cNvGrpSpPr/>
            <p:nvPr/>
          </p:nvGrpSpPr>
          <p:grpSpPr>
            <a:xfrm>
              <a:off x="525708" y="2573079"/>
              <a:ext cx="11140583" cy="3903910"/>
              <a:chOff x="525708" y="2573079"/>
              <a:chExt cx="11140583" cy="3903910"/>
            </a:xfrm>
          </p:grpSpPr>
          <p:pic>
            <p:nvPicPr>
              <p:cNvPr id="8" name="Picture 7" descr="A diagram of a graph&#10;&#10;Description automatically generated with medium confidence">
                <a:extLst>
                  <a:ext uri="{FF2B5EF4-FFF2-40B4-BE49-F238E27FC236}">
                    <a16:creationId xmlns:a16="http://schemas.microsoft.com/office/drawing/2014/main" id="{36F9A892-6071-0953-5B79-BA6113A09E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5708" y="2682089"/>
                <a:ext cx="11140583" cy="3794900"/>
              </a:xfrm>
              <a:prstGeom prst="rect">
                <a:avLst/>
              </a:prstGeom>
            </p:spPr>
          </p:pic>
          <p:sp>
            <p:nvSpPr>
              <p:cNvPr id="3" name="Rectangle 2">
                <a:extLst>
                  <a:ext uri="{FF2B5EF4-FFF2-40B4-BE49-F238E27FC236}">
                    <a16:creationId xmlns:a16="http://schemas.microsoft.com/office/drawing/2014/main" id="{B4C734BF-DDA3-A48E-96DD-7BE9F9C5E0D1}"/>
                  </a:ext>
                </a:extLst>
              </p:cNvPr>
              <p:cNvSpPr/>
              <p:nvPr/>
            </p:nvSpPr>
            <p:spPr>
              <a:xfrm>
                <a:off x="5061098" y="2573079"/>
                <a:ext cx="520995" cy="2658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E75611D3-FDEB-0814-3499-5C11E3EE67E1}"/>
                </a:ext>
              </a:extLst>
            </p:cNvPr>
            <p:cNvSpPr/>
            <p:nvPr/>
          </p:nvSpPr>
          <p:spPr>
            <a:xfrm>
              <a:off x="6340567" y="2449026"/>
              <a:ext cx="520995" cy="2658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diagram of a molecule&#10;&#10;Description automatically generated">
            <a:extLst>
              <a:ext uri="{FF2B5EF4-FFF2-40B4-BE49-F238E27FC236}">
                <a16:creationId xmlns:a16="http://schemas.microsoft.com/office/drawing/2014/main" id="{8FADC6BE-0CD2-8A5A-7F7A-A4CBBDB7943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5497" y="1340853"/>
            <a:ext cx="2623478" cy="2407850"/>
          </a:xfrm>
          <a:prstGeom prst="rect">
            <a:avLst/>
          </a:prstGeom>
        </p:spPr>
      </p:pic>
      <p:sp>
        <p:nvSpPr>
          <p:cNvPr id="10" name="左矢印 9">
            <a:extLst>
              <a:ext uri="{FF2B5EF4-FFF2-40B4-BE49-F238E27FC236}">
                <a16:creationId xmlns:a16="http://schemas.microsoft.com/office/drawing/2014/main" id="{6DB707D9-AEB9-B948-5979-A85C6E860AE1}"/>
              </a:ext>
            </a:extLst>
          </p:cNvPr>
          <p:cNvSpPr/>
          <p:nvPr/>
        </p:nvSpPr>
        <p:spPr>
          <a:xfrm>
            <a:off x="4637704" y="5136771"/>
            <a:ext cx="289248" cy="47830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object 111">
            <a:extLst>
              <a:ext uri="{FF2B5EF4-FFF2-40B4-BE49-F238E27FC236}">
                <a16:creationId xmlns:a16="http://schemas.microsoft.com/office/drawing/2014/main" id="{5B444595-EE15-DC37-EE75-A422081AE25D}"/>
              </a:ext>
            </a:extLst>
          </p:cNvPr>
          <p:cNvPicPr/>
          <p:nvPr/>
        </p:nvPicPr>
        <p:blipFill>
          <a:blip r:embed="rId4" cstate="email">
            <a:extLst>
              <a:ext uri="{28A0092B-C50C-407E-A947-70E740481C1C}">
                <a14:useLocalDpi xmlns:a14="http://schemas.microsoft.com/office/drawing/2010/main"/>
              </a:ext>
            </a:extLst>
          </a:blip>
          <a:stretch>
            <a:fillRect/>
          </a:stretch>
        </p:blipFill>
        <p:spPr>
          <a:xfrm>
            <a:off x="192907" y="112730"/>
            <a:ext cx="1204722" cy="710946"/>
          </a:xfrm>
          <a:prstGeom prst="rect">
            <a:avLst/>
          </a:prstGeom>
        </p:spPr>
      </p:pic>
      <p:sp>
        <p:nvSpPr>
          <p:cNvPr id="14" name="テキスト ボックス 13">
            <a:extLst>
              <a:ext uri="{FF2B5EF4-FFF2-40B4-BE49-F238E27FC236}">
                <a16:creationId xmlns:a16="http://schemas.microsoft.com/office/drawing/2014/main" id="{E7A6D3D5-09D4-D10A-BB95-DE2A565EEBD2}"/>
              </a:ext>
            </a:extLst>
          </p:cNvPr>
          <p:cNvSpPr txBox="1"/>
          <p:nvPr/>
        </p:nvSpPr>
        <p:spPr>
          <a:xfrm>
            <a:off x="3403210" y="1443924"/>
            <a:ext cx="3047483" cy="646331"/>
          </a:xfrm>
          <a:prstGeom prst="rect">
            <a:avLst/>
          </a:prstGeom>
          <a:noFill/>
        </p:spPr>
        <p:txBody>
          <a:bodyPr wrap="square" rtlCol="0">
            <a:spAutoFit/>
          </a:bodyPr>
          <a:lstStyle/>
          <a:p>
            <a:r>
              <a:rPr kumimoji="1" lang="en-US" altLang="ja-JP" dirty="0"/>
              <a:t>TMD: Transverse Momentum Dependence </a:t>
            </a:r>
            <a:endParaRPr kumimoji="1" lang="ja-JP" altLang="en-US"/>
          </a:p>
        </p:txBody>
      </p:sp>
      <p:pic>
        <p:nvPicPr>
          <p:cNvPr id="6" name="Picture 5" descr="A black arrow pointing to a heart&#10;&#10;Description automatically generated">
            <a:extLst>
              <a:ext uri="{FF2B5EF4-FFF2-40B4-BE49-F238E27FC236}">
                <a16:creationId xmlns:a16="http://schemas.microsoft.com/office/drawing/2014/main" id="{0B5AE8D1-9AD0-BB50-497B-44F5D7AEF890}"/>
              </a:ext>
            </a:extLst>
          </p:cNvPr>
          <p:cNvPicPr>
            <a:picLocks noChangeAspect="1"/>
          </p:cNvPicPr>
          <p:nvPr/>
        </p:nvPicPr>
        <p:blipFill>
          <a:blip r:embed="rId5"/>
          <a:stretch>
            <a:fillRect/>
          </a:stretch>
        </p:blipFill>
        <p:spPr>
          <a:xfrm>
            <a:off x="3512802" y="2487687"/>
            <a:ext cx="2828297" cy="686278"/>
          </a:xfrm>
          <a:prstGeom prst="rect">
            <a:avLst/>
          </a:prstGeom>
        </p:spPr>
      </p:pic>
      <p:pic>
        <p:nvPicPr>
          <p:cNvPr id="15" name="Picture 5" descr="A close-up of a diagram&#10;&#10;Description automatically generated">
            <a:extLst>
              <a:ext uri="{FF2B5EF4-FFF2-40B4-BE49-F238E27FC236}">
                <a16:creationId xmlns:a16="http://schemas.microsoft.com/office/drawing/2014/main" id="{DFF2AF3D-DC0A-3DCA-7474-18E7871657CE}"/>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077174" y="19984"/>
            <a:ext cx="5114826" cy="3543131"/>
          </a:xfrm>
          <a:prstGeom prst="rect">
            <a:avLst/>
          </a:prstGeom>
        </p:spPr>
      </p:pic>
      <p:sp>
        <p:nvSpPr>
          <p:cNvPr id="2" name="Title 1">
            <a:extLst>
              <a:ext uri="{FF2B5EF4-FFF2-40B4-BE49-F238E27FC236}">
                <a16:creationId xmlns:a16="http://schemas.microsoft.com/office/drawing/2014/main" id="{0165588D-48E0-9BEC-4213-274DF81A6D62}"/>
              </a:ext>
            </a:extLst>
          </p:cNvPr>
          <p:cNvSpPr>
            <a:spLocks noGrp="1"/>
          </p:cNvSpPr>
          <p:nvPr>
            <p:ph type="title"/>
          </p:nvPr>
        </p:nvSpPr>
        <p:spPr>
          <a:xfrm>
            <a:off x="1397629" y="482575"/>
            <a:ext cx="5788911" cy="722008"/>
          </a:xfrm>
        </p:spPr>
        <p:txBody>
          <a:bodyPr>
            <a:normAutofit fontScale="90000"/>
          </a:bodyPr>
          <a:lstStyle/>
          <a:p>
            <a:r>
              <a:rPr lang="en-US" b="1" dirty="0"/>
              <a:t>Gluon TMD by Direct-</a:t>
            </a:r>
            <a:r>
              <a:rPr lang="en-US" b="1" dirty="0">
                <a:latin typeface="Symbol" pitchFamily="2" charset="2"/>
              </a:rPr>
              <a:t>g</a:t>
            </a:r>
          </a:p>
        </p:txBody>
      </p:sp>
    </p:spTree>
    <p:extLst>
      <p:ext uri="{BB962C8B-B14F-4D97-AF65-F5344CB8AC3E}">
        <p14:creationId xmlns:p14="http://schemas.microsoft.com/office/powerpoint/2010/main" val="21587760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図 15">
            <a:extLst>
              <a:ext uri="{FF2B5EF4-FFF2-40B4-BE49-F238E27FC236}">
                <a16:creationId xmlns:a16="http://schemas.microsoft.com/office/drawing/2014/main" id="{A0E0D8B0-D406-DDEA-8102-3D646BD4513A}"/>
              </a:ext>
            </a:extLst>
          </p:cNvPr>
          <p:cNvPicPr>
            <a:picLocks noChangeAspect="1"/>
          </p:cNvPicPr>
          <p:nvPr/>
        </p:nvPicPr>
        <p:blipFill>
          <a:blip r:embed="rId2"/>
          <a:stretch>
            <a:fillRect/>
          </a:stretch>
        </p:blipFill>
        <p:spPr>
          <a:xfrm>
            <a:off x="1384268" y="1455163"/>
            <a:ext cx="8763681" cy="4411381"/>
          </a:xfrm>
          <a:prstGeom prst="rect">
            <a:avLst/>
          </a:prstGeom>
        </p:spPr>
      </p:pic>
      <p:sp>
        <p:nvSpPr>
          <p:cNvPr id="2" name="タイトル 1">
            <a:extLst>
              <a:ext uri="{FF2B5EF4-FFF2-40B4-BE49-F238E27FC236}">
                <a16:creationId xmlns:a16="http://schemas.microsoft.com/office/drawing/2014/main" id="{03D75EF5-DB94-3A79-1A43-447044DD2A65}"/>
              </a:ext>
            </a:extLst>
          </p:cNvPr>
          <p:cNvSpPr>
            <a:spLocks noGrp="1"/>
          </p:cNvSpPr>
          <p:nvPr>
            <p:ph type="title"/>
          </p:nvPr>
        </p:nvSpPr>
        <p:spPr>
          <a:xfrm>
            <a:off x="2615008" y="468203"/>
            <a:ext cx="5445955" cy="1325563"/>
          </a:xfrm>
        </p:spPr>
        <p:txBody>
          <a:bodyPr/>
          <a:lstStyle/>
          <a:p>
            <a:r>
              <a:rPr kumimoji="1" lang="en-US" altLang="ja-JP" b="1" dirty="0"/>
              <a:t>Tracking Detectors</a:t>
            </a:r>
            <a:endParaRPr kumimoji="1" lang="ja-JP" altLang="en-US" b="1"/>
          </a:p>
        </p:txBody>
      </p:sp>
      <p:pic>
        <p:nvPicPr>
          <p:cNvPr id="5122" name="Picture 2" descr="MVTX detector">
            <a:extLst>
              <a:ext uri="{FF2B5EF4-FFF2-40B4-BE49-F238E27FC236}">
                <a16:creationId xmlns:a16="http://schemas.microsoft.com/office/drawing/2014/main" id="{F778271F-F14D-7A62-B3BD-ECC7E5703BA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948472"/>
            <a:ext cx="2459857" cy="24942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 name="Picture 10">
            <a:extLst>
              <a:ext uri="{FF2B5EF4-FFF2-40B4-BE49-F238E27FC236}">
                <a16:creationId xmlns:a16="http://schemas.microsoft.com/office/drawing/2014/main" id="{DB0CBB86-8F2D-5F4F-DB1F-724B40694D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04500" y="100347"/>
            <a:ext cx="3720611" cy="260196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6" descr=" TPC_TakingData_SBU_112922.jpg">
            <a:extLst>
              <a:ext uri="{FF2B5EF4-FFF2-40B4-BE49-F238E27FC236}">
                <a16:creationId xmlns:a16="http://schemas.microsoft.com/office/drawing/2014/main" id="{DF02EEF8-BC89-B55C-4C2A-99C6839B6D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6889" y="4226118"/>
            <a:ext cx="3238191" cy="242864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図 7">
            <a:extLst>
              <a:ext uri="{FF2B5EF4-FFF2-40B4-BE49-F238E27FC236}">
                <a16:creationId xmlns:a16="http://schemas.microsoft.com/office/drawing/2014/main" id="{03ECC812-0D31-E02C-E712-D96750FC96E5}"/>
              </a:ext>
            </a:extLst>
          </p:cNvPr>
          <p:cNvPicPr>
            <a:picLocks noChangeAspect="1"/>
          </p:cNvPicPr>
          <p:nvPr/>
        </p:nvPicPr>
        <p:blipFill>
          <a:blip r:embed="rId6"/>
          <a:stretch>
            <a:fillRect/>
          </a:stretch>
        </p:blipFill>
        <p:spPr>
          <a:xfrm>
            <a:off x="9138761" y="4327362"/>
            <a:ext cx="2886350" cy="253063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テキスト ボックス 9">
            <a:extLst>
              <a:ext uri="{FF2B5EF4-FFF2-40B4-BE49-F238E27FC236}">
                <a16:creationId xmlns:a16="http://schemas.microsoft.com/office/drawing/2014/main" id="{C8AF6AB3-1ED3-8913-28E8-7D8DE3928441}"/>
              </a:ext>
            </a:extLst>
          </p:cNvPr>
          <p:cNvSpPr txBox="1"/>
          <p:nvPr/>
        </p:nvSpPr>
        <p:spPr>
          <a:xfrm>
            <a:off x="11329742" y="4124130"/>
            <a:ext cx="79701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dirty="0"/>
              <a:t>TPOT</a:t>
            </a:r>
            <a:endParaRPr kumimoji="1" lang="ja-JP" altLang="en-US"/>
          </a:p>
        </p:txBody>
      </p:sp>
      <p:sp>
        <p:nvSpPr>
          <p:cNvPr id="11" name="テキスト ボックス 10">
            <a:extLst>
              <a:ext uri="{FF2B5EF4-FFF2-40B4-BE49-F238E27FC236}">
                <a16:creationId xmlns:a16="http://schemas.microsoft.com/office/drawing/2014/main" id="{0F9BF303-A873-441A-A2EC-DBA70677864C}"/>
              </a:ext>
            </a:extLst>
          </p:cNvPr>
          <p:cNvSpPr txBox="1"/>
          <p:nvPr/>
        </p:nvSpPr>
        <p:spPr>
          <a:xfrm>
            <a:off x="11214571" y="2266075"/>
            <a:ext cx="716863"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kumimoji="1" lang="en-US" altLang="ja-JP" dirty="0"/>
              <a:t>INTT</a:t>
            </a:r>
            <a:endParaRPr kumimoji="1" lang="ja-JP" altLang="en-US"/>
          </a:p>
        </p:txBody>
      </p:sp>
      <p:sp>
        <p:nvSpPr>
          <p:cNvPr id="12" name="テキスト ボックス 11">
            <a:extLst>
              <a:ext uri="{FF2B5EF4-FFF2-40B4-BE49-F238E27FC236}">
                <a16:creationId xmlns:a16="http://schemas.microsoft.com/office/drawing/2014/main" id="{C6D7E5EC-A3D1-52FA-A705-4C2F50D5F131}"/>
              </a:ext>
            </a:extLst>
          </p:cNvPr>
          <p:cNvSpPr txBox="1"/>
          <p:nvPr/>
        </p:nvSpPr>
        <p:spPr>
          <a:xfrm>
            <a:off x="257274" y="4254932"/>
            <a:ext cx="639919"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en-US" altLang="ja-JP" dirty="0"/>
              <a:t>TPC</a:t>
            </a:r>
            <a:endParaRPr kumimoji="1" lang="ja-JP" altLang="en-US"/>
          </a:p>
        </p:txBody>
      </p:sp>
      <p:sp>
        <p:nvSpPr>
          <p:cNvPr id="13" name="テキスト ボックス 12">
            <a:extLst>
              <a:ext uri="{FF2B5EF4-FFF2-40B4-BE49-F238E27FC236}">
                <a16:creationId xmlns:a16="http://schemas.microsoft.com/office/drawing/2014/main" id="{AF998B43-0241-157D-2BC8-C30896AA11CF}"/>
              </a:ext>
            </a:extLst>
          </p:cNvPr>
          <p:cNvSpPr txBox="1"/>
          <p:nvPr/>
        </p:nvSpPr>
        <p:spPr>
          <a:xfrm>
            <a:off x="38713" y="965825"/>
            <a:ext cx="858480"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ja-JP" dirty="0"/>
              <a:t>MVTX</a:t>
            </a:r>
            <a:endParaRPr kumimoji="1" lang="ja-JP" altLang="en-US"/>
          </a:p>
        </p:txBody>
      </p:sp>
      <p:sp>
        <p:nvSpPr>
          <p:cNvPr id="15" name="テキスト ボックス 14">
            <a:extLst>
              <a:ext uri="{FF2B5EF4-FFF2-40B4-BE49-F238E27FC236}">
                <a16:creationId xmlns:a16="http://schemas.microsoft.com/office/drawing/2014/main" id="{737BB1F7-C365-AC2F-682E-589B2AD603F3}"/>
              </a:ext>
            </a:extLst>
          </p:cNvPr>
          <p:cNvSpPr txBox="1"/>
          <p:nvPr/>
        </p:nvSpPr>
        <p:spPr>
          <a:xfrm>
            <a:off x="3434955" y="5885110"/>
            <a:ext cx="5703806" cy="369332"/>
          </a:xfrm>
          <a:prstGeom prst="rect">
            <a:avLst/>
          </a:prstGeom>
          <a:noFill/>
        </p:spPr>
        <p:txBody>
          <a:bodyPr wrap="none" rtlCol="0">
            <a:spAutoFit/>
          </a:bodyPr>
          <a:lstStyle/>
          <a:p>
            <a:r>
              <a:rPr kumimoji="1" lang="en-US" altLang="ja-JP" dirty="0"/>
              <a:t>All Trackers installed in Position (March 30th, 2023)</a:t>
            </a:r>
            <a:endParaRPr kumimoji="1" lang="ja-JP" altLang="en-US"/>
          </a:p>
        </p:txBody>
      </p:sp>
      <p:sp>
        <p:nvSpPr>
          <p:cNvPr id="3" name="スライド番号プレースホルダー 2">
            <a:extLst>
              <a:ext uri="{FF2B5EF4-FFF2-40B4-BE49-F238E27FC236}">
                <a16:creationId xmlns:a16="http://schemas.microsoft.com/office/drawing/2014/main" id="{FD5B0687-488B-D7C3-F1A0-FEDE546651EA}"/>
              </a:ext>
            </a:extLst>
          </p:cNvPr>
          <p:cNvSpPr>
            <a:spLocks noGrp="1"/>
          </p:cNvSpPr>
          <p:nvPr>
            <p:ph type="sldNum" sz="quarter" idx="12"/>
          </p:nvPr>
        </p:nvSpPr>
        <p:spPr/>
        <p:txBody>
          <a:bodyPr/>
          <a:lstStyle/>
          <a:p>
            <a:fld id="{6F879AC0-A27E-6341-93B8-C10FDC4A61EB}" type="slidenum">
              <a:rPr kumimoji="1" lang="ja-JP" altLang="en-US" smtClean="0"/>
              <a:t>49</a:t>
            </a:fld>
            <a:endParaRPr kumimoji="1" lang="ja-JP" altLang="en-US"/>
          </a:p>
        </p:txBody>
      </p:sp>
      <p:pic>
        <p:nvPicPr>
          <p:cNvPr id="6" name="object 111">
            <a:extLst>
              <a:ext uri="{FF2B5EF4-FFF2-40B4-BE49-F238E27FC236}">
                <a16:creationId xmlns:a16="http://schemas.microsoft.com/office/drawing/2014/main" id="{6F0ACCE8-5718-FAC0-6E6B-3741999826AD}"/>
              </a:ext>
            </a:extLst>
          </p:cNvPr>
          <p:cNvPicPr/>
          <p:nvPr/>
        </p:nvPicPr>
        <p:blipFill>
          <a:blip r:embed="rId7" cstate="email">
            <a:extLst>
              <a:ext uri="{28A0092B-C50C-407E-A947-70E740481C1C}">
                <a14:useLocalDpi xmlns:a14="http://schemas.microsoft.com/office/drawing/2010/main"/>
              </a:ext>
            </a:extLst>
          </a:blip>
          <a:stretch>
            <a:fillRect/>
          </a:stretch>
        </p:blipFill>
        <p:spPr>
          <a:xfrm>
            <a:off x="192907" y="112730"/>
            <a:ext cx="1204722" cy="710946"/>
          </a:xfrm>
          <a:prstGeom prst="rect">
            <a:avLst/>
          </a:prstGeom>
        </p:spPr>
      </p:pic>
    </p:spTree>
    <p:extLst>
      <p:ext uri="{BB962C8B-B14F-4D97-AF65-F5344CB8AC3E}">
        <p14:creationId xmlns:p14="http://schemas.microsoft.com/office/powerpoint/2010/main" val="31150164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551243-49DB-95C4-95D1-863148BF022D}"/>
              </a:ext>
            </a:extLst>
          </p:cNvPr>
          <p:cNvSpPr>
            <a:spLocks noGrp="1"/>
          </p:cNvSpPr>
          <p:nvPr>
            <p:ph type="title"/>
          </p:nvPr>
        </p:nvSpPr>
        <p:spPr>
          <a:xfrm>
            <a:off x="407275" y="0"/>
            <a:ext cx="10515600" cy="1325563"/>
          </a:xfrm>
        </p:spPr>
        <p:txBody>
          <a:bodyPr/>
          <a:lstStyle/>
          <a:p>
            <a:r>
              <a:rPr lang="en-US" altLang="ja-JP" dirty="0">
                <a:latin typeface="Meiryo" panose="020B0604030504040204" pitchFamily="34" charset="-128"/>
                <a:ea typeface="Meiryo" panose="020B0604030504040204" pitchFamily="34" charset="-128"/>
              </a:rPr>
              <a:t>QGP</a:t>
            </a:r>
            <a:r>
              <a:rPr lang="ja-JP" altLang="en-US">
                <a:latin typeface="Meiryo" panose="020B0604030504040204" pitchFamily="34" charset="-128"/>
                <a:ea typeface="Meiryo" panose="020B0604030504040204" pitchFamily="34" charset="-128"/>
              </a:rPr>
              <a:t>とプローブ</a:t>
            </a:r>
            <a:endParaRPr kumimoji="1" lang="ja-JP" altLang="en-US">
              <a:latin typeface="Meiryo" panose="020B0604030504040204" pitchFamily="34" charset="-128"/>
              <a:ea typeface="Meiryo" panose="020B0604030504040204" pitchFamily="34" charset="-128"/>
            </a:endParaRPr>
          </a:p>
        </p:txBody>
      </p:sp>
      <p:sp>
        <p:nvSpPr>
          <p:cNvPr id="4" name="スライド番号プレースホルダー 3">
            <a:extLst>
              <a:ext uri="{FF2B5EF4-FFF2-40B4-BE49-F238E27FC236}">
                <a16:creationId xmlns:a16="http://schemas.microsoft.com/office/drawing/2014/main" id="{228515AD-5357-2ACC-0FB2-BA8D409237E0}"/>
              </a:ext>
            </a:extLst>
          </p:cNvPr>
          <p:cNvSpPr>
            <a:spLocks noGrp="1"/>
          </p:cNvSpPr>
          <p:nvPr>
            <p:ph type="sldNum" sz="quarter" idx="12"/>
          </p:nvPr>
        </p:nvSpPr>
        <p:spPr/>
        <p:txBody>
          <a:bodyPr/>
          <a:lstStyle/>
          <a:p>
            <a:fld id="{6F879AC0-A27E-6341-93B8-C10FDC4A61EB}" type="slidenum">
              <a:rPr kumimoji="1" lang="ja-JP" altLang="en-US" smtClean="0"/>
              <a:t>5</a:t>
            </a:fld>
            <a:endParaRPr kumimoji="1" lang="ja-JP" altLang="en-US"/>
          </a:p>
        </p:txBody>
      </p:sp>
      <p:sp>
        <p:nvSpPr>
          <p:cNvPr id="13" name="テキスト ボックス 12">
            <a:extLst>
              <a:ext uri="{FF2B5EF4-FFF2-40B4-BE49-F238E27FC236}">
                <a16:creationId xmlns:a16="http://schemas.microsoft.com/office/drawing/2014/main" id="{99D8929D-B84F-11FB-1274-FF6DA97D147B}"/>
              </a:ext>
            </a:extLst>
          </p:cNvPr>
          <p:cNvSpPr txBox="1"/>
          <p:nvPr/>
        </p:nvSpPr>
        <p:spPr>
          <a:xfrm>
            <a:off x="1120479" y="6200744"/>
            <a:ext cx="8861721"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従来</a:t>
            </a:r>
            <a:r>
              <a:rPr kumimoji="1" lang="en-US" altLang="ja-JP" dirty="0">
                <a:latin typeface="Meiryo" panose="020B0604030504040204" pitchFamily="34" charset="-128"/>
                <a:ea typeface="Meiryo" panose="020B0604030504040204" pitchFamily="34" charset="-128"/>
              </a:rPr>
              <a:t>RHIC</a:t>
            </a:r>
            <a:r>
              <a:rPr kumimoji="1" lang="ja-JP" altLang="en-US">
                <a:latin typeface="Meiryo" panose="020B0604030504040204" pitchFamily="34" charset="-128"/>
                <a:ea typeface="Meiryo" panose="020B0604030504040204" pitchFamily="34" charset="-128"/>
              </a:rPr>
              <a:t>ではハドロン化を経たハドロンを主なプローブとして</a:t>
            </a:r>
            <a:r>
              <a:rPr kumimoji="1" lang="en-US" altLang="ja-JP" dirty="0">
                <a:latin typeface="Meiryo" panose="020B0604030504040204" pitchFamily="34" charset="-128"/>
                <a:ea typeface="Meiryo" panose="020B0604030504040204" pitchFamily="34" charset="-128"/>
              </a:rPr>
              <a:t>QGP</a:t>
            </a:r>
            <a:r>
              <a:rPr kumimoji="1" lang="ja-JP" altLang="en-US">
                <a:latin typeface="Meiryo" panose="020B0604030504040204" pitchFamily="34" charset="-128"/>
                <a:ea typeface="Meiryo" panose="020B0604030504040204" pitchFamily="34" charset="-128"/>
              </a:rPr>
              <a:t>を観測してきた</a:t>
            </a:r>
            <a:endParaRPr kumimoji="1" lang="en-US" altLang="ja-JP" dirty="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11F70285-ACFA-B4F1-0EEE-25F9385ADD4D}"/>
              </a:ext>
            </a:extLst>
          </p:cNvPr>
          <p:cNvSpPr txBox="1"/>
          <p:nvPr/>
        </p:nvSpPr>
        <p:spPr>
          <a:xfrm>
            <a:off x="6306206" y="827261"/>
            <a:ext cx="3111062" cy="246221"/>
          </a:xfrm>
          <a:prstGeom prst="rect">
            <a:avLst/>
          </a:prstGeom>
          <a:noFill/>
        </p:spPr>
        <p:txBody>
          <a:bodyPr wrap="square" rtlCol="0">
            <a:spAutoFit/>
          </a:bodyPr>
          <a:lstStyle/>
          <a:p>
            <a:r>
              <a:rPr lang="en" altLang="ja-JP" sz="1000" dirty="0">
                <a:effectLst/>
                <a:latin typeface="Comic Sans MS" panose="030F0902030302020204" pitchFamily="66" charset="0"/>
              </a:rPr>
              <a:t>Courtesy of Paul Sorensen and Chun Shen</a:t>
            </a:r>
          </a:p>
        </p:txBody>
      </p:sp>
      <p:pic>
        <p:nvPicPr>
          <p:cNvPr id="18" name="コンテンツ プレースホルダー 17">
            <a:extLst>
              <a:ext uri="{FF2B5EF4-FFF2-40B4-BE49-F238E27FC236}">
                <a16:creationId xmlns:a16="http://schemas.microsoft.com/office/drawing/2014/main" id="{7D28DFE3-8F4A-7838-B57B-2835FC34B930}"/>
              </a:ext>
            </a:extLst>
          </p:cNvPr>
          <p:cNvPicPr>
            <a:picLocks noGrp="1" noChangeAspect="1"/>
          </p:cNvPicPr>
          <p:nvPr>
            <p:ph idx="1"/>
          </p:nvPr>
        </p:nvPicPr>
        <p:blipFill>
          <a:blip r:embed="rId2"/>
          <a:stretch>
            <a:fillRect/>
          </a:stretch>
        </p:blipFill>
        <p:spPr>
          <a:xfrm>
            <a:off x="1787148" y="1064061"/>
            <a:ext cx="7167666" cy="4881271"/>
          </a:xfrm>
          <a:prstGeom prst="rect">
            <a:avLst/>
          </a:prstGeom>
        </p:spPr>
      </p:pic>
    </p:spTree>
    <p:extLst>
      <p:ext uri="{BB962C8B-B14F-4D97-AF65-F5344CB8AC3E}">
        <p14:creationId xmlns:p14="http://schemas.microsoft.com/office/powerpoint/2010/main" val="31996509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28D00FF8-62BB-2EC0-F770-E91D5F58A56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782277" y="3809737"/>
            <a:ext cx="3200962" cy="2879404"/>
          </a:xfrm>
          <a:prstGeom prst="rect">
            <a:avLst/>
          </a:prstGeom>
        </p:spPr>
      </p:pic>
      <p:sp>
        <p:nvSpPr>
          <p:cNvPr id="2" name="Title 1">
            <a:extLst>
              <a:ext uri="{FF2B5EF4-FFF2-40B4-BE49-F238E27FC236}">
                <a16:creationId xmlns:a16="http://schemas.microsoft.com/office/drawing/2014/main" id="{22B0FB00-1976-92F1-F37A-EDC8AAE4E5CC}"/>
              </a:ext>
            </a:extLst>
          </p:cNvPr>
          <p:cNvSpPr>
            <a:spLocks noGrp="1"/>
          </p:cNvSpPr>
          <p:nvPr>
            <p:ph type="title"/>
          </p:nvPr>
        </p:nvSpPr>
        <p:spPr>
          <a:xfrm>
            <a:off x="4372479" y="501650"/>
            <a:ext cx="4150933" cy="803222"/>
          </a:xfrm>
        </p:spPr>
        <p:txBody>
          <a:bodyPr>
            <a:normAutofit fontScale="90000"/>
          </a:bodyPr>
          <a:lstStyle/>
          <a:p>
            <a:r>
              <a:rPr lang="en-US" b="1" dirty="0"/>
              <a:t>Tracking System</a:t>
            </a:r>
          </a:p>
        </p:txBody>
      </p:sp>
      <p:grpSp>
        <p:nvGrpSpPr>
          <p:cNvPr id="3" name="Group 2">
            <a:extLst>
              <a:ext uri="{FF2B5EF4-FFF2-40B4-BE49-F238E27FC236}">
                <a16:creationId xmlns:a16="http://schemas.microsoft.com/office/drawing/2014/main" id="{40A52A6D-4EB9-596F-F167-1ADB3FC7FE68}"/>
              </a:ext>
            </a:extLst>
          </p:cNvPr>
          <p:cNvGrpSpPr/>
          <p:nvPr/>
        </p:nvGrpSpPr>
        <p:grpSpPr>
          <a:xfrm>
            <a:off x="576933" y="4582048"/>
            <a:ext cx="4001681" cy="2275952"/>
            <a:chOff x="287027" y="3690371"/>
            <a:chExt cx="4021483" cy="2665979"/>
          </a:xfrm>
        </p:grpSpPr>
        <p:pic>
          <p:nvPicPr>
            <p:cNvPr id="4" name="Picture 323">
              <a:extLst>
                <a:ext uri="{FF2B5EF4-FFF2-40B4-BE49-F238E27FC236}">
                  <a16:creationId xmlns:a16="http://schemas.microsoft.com/office/drawing/2014/main" id="{C5E67E05-3B7E-E52B-A1CF-1DFC055C4FC3}"/>
                </a:ext>
              </a:extLst>
            </p:cNvPr>
            <p:cNvPicPr/>
            <p:nvPr/>
          </p:nvPicPr>
          <p:blipFill>
            <a:blip r:embed="rId3" cstate="email">
              <a:extLst>
                <a:ext uri="{28A0092B-C50C-407E-A947-70E740481C1C}">
                  <a14:useLocalDpi xmlns:a14="http://schemas.microsoft.com/office/drawing/2010/main"/>
                </a:ext>
              </a:extLst>
            </a:blip>
            <a:stretch/>
          </p:blipFill>
          <p:spPr>
            <a:xfrm>
              <a:off x="287027" y="3690371"/>
              <a:ext cx="4021483" cy="2665979"/>
            </a:xfrm>
            <a:prstGeom prst="rect">
              <a:avLst/>
            </a:prstGeom>
            <a:ln w="0">
              <a:noFill/>
            </a:ln>
            <a:effectLst>
              <a:outerShdw blurRad="127000" dist="38160" dir="5400000" algn="t" rotWithShape="0">
                <a:srgbClr val="000000">
                  <a:alpha val="40000"/>
                </a:srgbClr>
              </a:outerShdw>
            </a:effectLst>
          </p:spPr>
        </p:pic>
        <p:cxnSp>
          <p:nvCxnSpPr>
            <p:cNvPr id="5" name="Straight Connector 4">
              <a:extLst>
                <a:ext uri="{FF2B5EF4-FFF2-40B4-BE49-F238E27FC236}">
                  <a16:creationId xmlns:a16="http://schemas.microsoft.com/office/drawing/2014/main" id="{73E3270D-1CB4-02F4-150E-7E423357D4BA}"/>
                </a:ext>
              </a:extLst>
            </p:cNvPr>
            <p:cNvCxnSpPr/>
            <p:nvPr/>
          </p:nvCxnSpPr>
          <p:spPr>
            <a:xfrm>
              <a:off x="945931" y="5528441"/>
              <a:ext cx="3092669" cy="0"/>
            </a:xfrm>
            <a:prstGeom prst="line">
              <a:avLst/>
            </a:prstGeom>
            <a:ln w="12700">
              <a:prstDash val="dash"/>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DF96C2E-2BAC-7696-F36A-B44C38B8222A}"/>
                </a:ext>
              </a:extLst>
            </p:cNvPr>
            <p:cNvSpPr txBox="1"/>
            <p:nvPr/>
          </p:nvSpPr>
          <p:spPr>
            <a:xfrm>
              <a:off x="945931" y="5472195"/>
              <a:ext cx="966504" cy="492443"/>
            </a:xfrm>
            <a:prstGeom prst="rect">
              <a:avLst/>
            </a:prstGeom>
            <a:noFill/>
          </p:spPr>
          <p:txBody>
            <a:bodyPr wrap="none" rtlCol="0">
              <a:spAutoFit/>
            </a:bodyPr>
            <a:lstStyle/>
            <a:p>
              <a:r>
                <a:rPr lang="en-US" dirty="0">
                  <a:solidFill>
                    <a:srgbClr val="0432FF"/>
                  </a:solidFill>
                </a:rPr>
                <a:t>10um</a:t>
              </a:r>
            </a:p>
          </p:txBody>
        </p:sp>
      </p:grpSp>
      <p:pic>
        <p:nvPicPr>
          <p:cNvPr id="7" name="Picture 6">
            <a:extLst>
              <a:ext uri="{FF2B5EF4-FFF2-40B4-BE49-F238E27FC236}">
                <a16:creationId xmlns:a16="http://schemas.microsoft.com/office/drawing/2014/main" id="{3F4C7FCB-7D45-1A4E-38F3-CA6595BA522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914550" y="1203434"/>
            <a:ext cx="3016111" cy="5152916"/>
          </a:xfrm>
          <a:prstGeom prst="rect">
            <a:avLst/>
          </a:prstGeom>
        </p:spPr>
      </p:pic>
      <p:sp>
        <p:nvSpPr>
          <p:cNvPr id="9" name="TextBox 8">
            <a:extLst>
              <a:ext uri="{FF2B5EF4-FFF2-40B4-BE49-F238E27FC236}">
                <a16:creationId xmlns:a16="http://schemas.microsoft.com/office/drawing/2014/main" id="{6A67C728-1A04-95DD-20DB-BF9038D643EB}"/>
              </a:ext>
            </a:extLst>
          </p:cNvPr>
          <p:cNvSpPr txBox="1"/>
          <p:nvPr/>
        </p:nvSpPr>
        <p:spPr>
          <a:xfrm>
            <a:off x="576933" y="844288"/>
            <a:ext cx="5357731" cy="3970318"/>
          </a:xfrm>
          <a:prstGeom prst="rect">
            <a:avLst/>
          </a:prstGeom>
          <a:noFill/>
        </p:spPr>
        <p:txBody>
          <a:bodyPr wrap="square" rtlCol="0">
            <a:spAutoFit/>
          </a:bodyPr>
          <a:lstStyle/>
          <a:p>
            <a:r>
              <a:rPr lang="en-US" b="1" dirty="0"/>
              <a:t>Silicon pixel detector (MVTX)</a:t>
            </a:r>
          </a:p>
          <a:p>
            <a:pPr marL="742950" lvl="1" indent="-285750">
              <a:buFont typeface="Arial" panose="020B0604020202020204" pitchFamily="34" charset="0"/>
              <a:buChar char="•"/>
            </a:pPr>
            <a:r>
              <a:rPr lang="en-US" dirty="0"/>
              <a:t>29 um x 27 um, pixels</a:t>
            </a:r>
          </a:p>
          <a:p>
            <a:pPr marL="742950" lvl="1" indent="-285750">
              <a:buFont typeface="Arial" panose="020B0604020202020204" pitchFamily="34" charset="0"/>
              <a:buChar char="•"/>
            </a:pPr>
            <a:r>
              <a:rPr lang="en-US" dirty="0"/>
              <a:t>2.5 cm &lt; R &lt; 4.5cm</a:t>
            </a:r>
          </a:p>
          <a:p>
            <a:pPr marL="742950" lvl="1" indent="-285750">
              <a:buFont typeface="Arial" panose="020B0604020202020204" pitchFamily="34" charset="0"/>
              <a:buChar char="•"/>
            </a:pPr>
            <a:r>
              <a:rPr lang="en-US" dirty="0"/>
              <a:t>20 BLCK integration time</a:t>
            </a:r>
          </a:p>
          <a:p>
            <a:r>
              <a:rPr lang="en-US" dirty="0"/>
              <a:t> </a:t>
            </a:r>
            <a:r>
              <a:rPr lang="en-US" b="1" dirty="0"/>
              <a:t>Silicon strip detector (INTT)</a:t>
            </a:r>
          </a:p>
          <a:p>
            <a:pPr marL="742950" lvl="1" indent="-285750">
              <a:buFont typeface="Arial" panose="020B0604020202020204" pitchFamily="34" charset="0"/>
              <a:buChar char="•"/>
            </a:pPr>
            <a:r>
              <a:rPr lang="en-US" dirty="0"/>
              <a:t>78um, strip sensors</a:t>
            </a:r>
          </a:p>
          <a:p>
            <a:pPr marL="742950" lvl="1" indent="-285750">
              <a:buFont typeface="Arial" panose="020B0604020202020204" pitchFamily="34" charset="0"/>
              <a:buChar char="•"/>
            </a:pPr>
            <a:r>
              <a:rPr lang="en-US" dirty="0"/>
              <a:t>7cm &lt; R &lt; 11cm </a:t>
            </a:r>
          </a:p>
          <a:p>
            <a:pPr marL="742950" lvl="1" indent="-285750">
              <a:buFont typeface="Arial" panose="020B0604020202020204" pitchFamily="34" charset="0"/>
              <a:buChar char="•"/>
            </a:pPr>
            <a:r>
              <a:rPr lang="en-US" dirty="0"/>
              <a:t>1 BCLK timing resolution</a:t>
            </a:r>
          </a:p>
          <a:p>
            <a:r>
              <a:rPr lang="en-US" b="1" dirty="0"/>
              <a:t>Time projection Chamber (TPC)</a:t>
            </a:r>
          </a:p>
          <a:p>
            <a:pPr marL="742950" lvl="1" indent="-285750">
              <a:buFont typeface="Arial" panose="020B0604020202020204" pitchFamily="34" charset="0"/>
              <a:buChar char="•"/>
            </a:pPr>
            <a:r>
              <a:rPr lang="en-US" dirty="0"/>
              <a:t>20cm &lt; R &lt; 78cm</a:t>
            </a:r>
          </a:p>
          <a:p>
            <a:pPr marL="742950" lvl="1" indent="-285750">
              <a:buFont typeface="Arial" panose="020B0604020202020204" pitchFamily="34" charset="0"/>
              <a:buChar char="•"/>
            </a:pPr>
            <a:r>
              <a:rPr lang="en-US" dirty="0"/>
              <a:t>Spatial resolution, ~100um </a:t>
            </a:r>
          </a:p>
          <a:p>
            <a:pPr marL="742950" lvl="1" indent="-285750">
              <a:buFont typeface="Arial" panose="020B0604020202020204" pitchFamily="34" charset="0"/>
              <a:buChar char="•"/>
            </a:pPr>
            <a:r>
              <a:rPr lang="en-US" dirty="0"/>
              <a:t>Long drift time, ~13us </a:t>
            </a:r>
          </a:p>
          <a:p>
            <a:r>
              <a:rPr lang="en-US" b="1" dirty="0"/>
              <a:t>TPC Outer Tracker (TPOT)</a:t>
            </a:r>
          </a:p>
          <a:p>
            <a:pPr marL="742950" lvl="1" indent="-285750">
              <a:buFont typeface="Arial" panose="020B0604020202020204" pitchFamily="34" charset="0"/>
              <a:buChar char="•"/>
            </a:pPr>
            <a:r>
              <a:rPr lang="en-US" dirty="0"/>
              <a:t>Calibrate TPC</a:t>
            </a:r>
          </a:p>
        </p:txBody>
      </p:sp>
      <p:sp>
        <p:nvSpPr>
          <p:cNvPr id="12" name="Slide Number Placeholder 11">
            <a:extLst>
              <a:ext uri="{FF2B5EF4-FFF2-40B4-BE49-F238E27FC236}">
                <a16:creationId xmlns:a16="http://schemas.microsoft.com/office/drawing/2014/main" id="{CE6D9340-4E64-B2A0-CEF3-915DFF4DC19F}"/>
              </a:ext>
            </a:extLst>
          </p:cNvPr>
          <p:cNvSpPr>
            <a:spLocks noGrp="1"/>
          </p:cNvSpPr>
          <p:nvPr>
            <p:ph type="sldNum" sz="quarter" idx="12"/>
          </p:nvPr>
        </p:nvSpPr>
        <p:spPr/>
        <p:txBody>
          <a:bodyPr/>
          <a:lstStyle/>
          <a:p>
            <a:fld id="{0C47ADC5-2FDC-5541-ACD2-C5C36DD708E1}" type="slidenum">
              <a:rPr lang="en-US" smtClean="0"/>
              <a:t>50</a:t>
            </a:fld>
            <a:endParaRPr lang="en-US"/>
          </a:p>
        </p:txBody>
      </p:sp>
      <p:pic>
        <p:nvPicPr>
          <p:cNvPr id="10" name="object 111">
            <a:extLst>
              <a:ext uri="{FF2B5EF4-FFF2-40B4-BE49-F238E27FC236}">
                <a16:creationId xmlns:a16="http://schemas.microsoft.com/office/drawing/2014/main" id="{786DFD0F-6F2A-80C9-FE84-540D7EB5DBA6}"/>
              </a:ext>
            </a:extLst>
          </p:cNvPr>
          <p:cNvPicPr/>
          <p:nvPr/>
        </p:nvPicPr>
        <p:blipFill>
          <a:blip r:embed="rId5" cstate="email">
            <a:extLst>
              <a:ext uri="{28A0092B-C50C-407E-A947-70E740481C1C}">
                <a14:useLocalDpi xmlns:a14="http://schemas.microsoft.com/office/drawing/2010/main"/>
              </a:ext>
            </a:extLst>
          </a:blip>
          <a:stretch>
            <a:fillRect/>
          </a:stretch>
        </p:blipFill>
        <p:spPr>
          <a:xfrm>
            <a:off x="192907" y="112730"/>
            <a:ext cx="1204722" cy="710946"/>
          </a:xfrm>
          <a:prstGeom prst="rect">
            <a:avLst/>
          </a:prstGeom>
        </p:spPr>
      </p:pic>
      <p:pic>
        <p:nvPicPr>
          <p:cNvPr id="11" name="図 10">
            <a:extLst>
              <a:ext uri="{FF2B5EF4-FFF2-40B4-BE49-F238E27FC236}">
                <a16:creationId xmlns:a16="http://schemas.microsoft.com/office/drawing/2014/main" id="{7D4013CA-0D74-AA2D-E137-FD214D2FD5E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620372" y="545446"/>
            <a:ext cx="3362867" cy="3009481"/>
          </a:xfrm>
          <a:prstGeom prst="rect">
            <a:avLst/>
          </a:prstGeom>
        </p:spPr>
      </p:pic>
      <p:sp>
        <p:nvSpPr>
          <p:cNvPr id="15" name="テキスト ボックス 14">
            <a:extLst>
              <a:ext uri="{FF2B5EF4-FFF2-40B4-BE49-F238E27FC236}">
                <a16:creationId xmlns:a16="http://schemas.microsoft.com/office/drawing/2014/main" id="{4CDB715B-94DE-27F2-869D-73C248CD9422}"/>
              </a:ext>
            </a:extLst>
          </p:cNvPr>
          <p:cNvSpPr txBox="1"/>
          <p:nvPr/>
        </p:nvSpPr>
        <p:spPr>
          <a:xfrm>
            <a:off x="9168863" y="30774"/>
            <a:ext cx="2814376" cy="646331"/>
          </a:xfrm>
          <a:prstGeom prst="rect">
            <a:avLst/>
          </a:prstGeom>
          <a:noFill/>
        </p:spPr>
        <p:txBody>
          <a:bodyPr wrap="square" rtlCol="0">
            <a:spAutoFit/>
          </a:bodyPr>
          <a:lstStyle/>
          <a:p>
            <a:r>
              <a:rPr kumimoji="1" lang="en-US" altLang="ja-JP" dirty="0"/>
              <a:t>Cosmic Ray Track Reconstruction</a:t>
            </a:r>
            <a:endParaRPr kumimoji="1" lang="ja-JP" altLang="en-US"/>
          </a:p>
        </p:txBody>
      </p:sp>
      <p:sp>
        <p:nvSpPr>
          <p:cNvPr id="16" name="テキスト ボックス 15">
            <a:extLst>
              <a:ext uri="{FF2B5EF4-FFF2-40B4-BE49-F238E27FC236}">
                <a16:creationId xmlns:a16="http://schemas.microsoft.com/office/drawing/2014/main" id="{427AA06C-0018-018C-83B6-3AC930BFA081}"/>
              </a:ext>
            </a:extLst>
          </p:cNvPr>
          <p:cNvSpPr txBox="1"/>
          <p:nvPr/>
        </p:nvSpPr>
        <p:spPr>
          <a:xfrm>
            <a:off x="9324871" y="848093"/>
            <a:ext cx="513282" cy="230832"/>
          </a:xfrm>
          <a:prstGeom prst="rect">
            <a:avLst/>
          </a:prstGeom>
          <a:noFill/>
        </p:spPr>
        <p:txBody>
          <a:bodyPr wrap="none" rtlCol="0">
            <a:spAutoFit/>
          </a:bodyPr>
          <a:lstStyle/>
          <a:p>
            <a:r>
              <a:rPr kumimoji="1" lang="en-US" altLang="ja-JP" sz="900" dirty="0"/>
              <a:t>MVTX</a:t>
            </a:r>
            <a:endParaRPr kumimoji="1" lang="ja-JP" altLang="en-US" sz="900"/>
          </a:p>
        </p:txBody>
      </p:sp>
      <p:sp>
        <p:nvSpPr>
          <p:cNvPr id="17" name="テキスト ボックス 16">
            <a:extLst>
              <a:ext uri="{FF2B5EF4-FFF2-40B4-BE49-F238E27FC236}">
                <a16:creationId xmlns:a16="http://schemas.microsoft.com/office/drawing/2014/main" id="{8B248BFE-3CFA-2910-72C1-25D3D7BD6C38}"/>
              </a:ext>
            </a:extLst>
          </p:cNvPr>
          <p:cNvSpPr txBox="1"/>
          <p:nvPr/>
        </p:nvSpPr>
        <p:spPr>
          <a:xfrm>
            <a:off x="9997754" y="1275706"/>
            <a:ext cx="449162" cy="230832"/>
          </a:xfrm>
          <a:prstGeom prst="rect">
            <a:avLst/>
          </a:prstGeom>
          <a:noFill/>
        </p:spPr>
        <p:txBody>
          <a:bodyPr wrap="none" rtlCol="0">
            <a:spAutoFit/>
          </a:bodyPr>
          <a:lstStyle/>
          <a:p>
            <a:r>
              <a:rPr lang="en-US" altLang="ja-JP" sz="900" dirty="0"/>
              <a:t>INTT</a:t>
            </a:r>
            <a:endParaRPr kumimoji="1" lang="ja-JP" altLang="en-US" sz="900"/>
          </a:p>
        </p:txBody>
      </p:sp>
      <p:sp>
        <p:nvSpPr>
          <p:cNvPr id="18" name="テキスト ボックス 17">
            <a:extLst>
              <a:ext uri="{FF2B5EF4-FFF2-40B4-BE49-F238E27FC236}">
                <a16:creationId xmlns:a16="http://schemas.microsoft.com/office/drawing/2014/main" id="{E269685A-E916-64DA-9296-DD55143490DE}"/>
              </a:ext>
            </a:extLst>
          </p:cNvPr>
          <p:cNvSpPr txBox="1"/>
          <p:nvPr/>
        </p:nvSpPr>
        <p:spPr>
          <a:xfrm>
            <a:off x="9865035" y="2627151"/>
            <a:ext cx="490840" cy="230832"/>
          </a:xfrm>
          <a:prstGeom prst="rect">
            <a:avLst/>
          </a:prstGeom>
          <a:noFill/>
        </p:spPr>
        <p:txBody>
          <a:bodyPr wrap="none" rtlCol="0">
            <a:spAutoFit/>
          </a:bodyPr>
          <a:lstStyle/>
          <a:p>
            <a:r>
              <a:rPr lang="en-US" altLang="ja-JP" sz="900" dirty="0"/>
              <a:t>TPOT</a:t>
            </a:r>
            <a:endParaRPr kumimoji="1" lang="ja-JP" altLang="en-US" sz="900"/>
          </a:p>
        </p:txBody>
      </p:sp>
      <p:cxnSp>
        <p:nvCxnSpPr>
          <p:cNvPr id="20" name="直線矢印コネクタ 19">
            <a:extLst>
              <a:ext uri="{FF2B5EF4-FFF2-40B4-BE49-F238E27FC236}">
                <a16:creationId xmlns:a16="http://schemas.microsoft.com/office/drawing/2014/main" id="{9EFF9B04-9CFB-28CA-2382-901F7AFF0858}"/>
              </a:ext>
            </a:extLst>
          </p:cNvPr>
          <p:cNvCxnSpPr>
            <a:cxnSpLocks/>
          </p:cNvCxnSpPr>
          <p:nvPr/>
        </p:nvCxnSpPr>
        <p:spPr>
          <a:xfrm>
            <a:off x="9838153" y="953461"/>
            <a:ext cx="544605" cy="1154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E97C056E-63FD-A605-842F-4BFB3841835D}"/>
              </a:ext>
            </a:extLst>
          </p:cNvPr>
          <p:cNvSpPr txBox="1"/>
          <p:nvPr/>
        </p:nvSpPr>
        <p:spPr>
          <a:xfrm>
            <a:off x="9758999" y="4218648"/>
            <a:ext cx="513282" cy="230832"/>
          </a:xfrm>
          <a:prstGeom prst="rect">
            <a:avLst/>
          </a:prstGeom>
          <a:noFill/>
        </p:spPr>
        <p:txBody>
          <a:bodyPr wrap="none" rtlCol="0">
            <a:spAutoFit/>
          </a:bodyPr>
          <a:lstStyle/>
          <a:p>
            <a:r>
              <a:rPr kumimoji="1" lang="en-US" altLang="ja-JP" sz="900" dirty="0"/>
              <a:t>MVTX</a:t>
            </a:r>
            <a:endParaRPr kumimoji="1" lang="ja-JP" altLang="en-US" sz="900"/>
          </a:p>
        </p:txBody>
      </p:sp>
      <p:sp>
        <p:nvSpPr>
          <p:cNvPr id="22" name="テキスト ボックス 21">
            <a:extLst>
              <a:ext uri="{FF2B5EF4-FFF2-40B4-BE49-F238E27FC236}">
                <a16:creationId xmlns:a16="http://schemas.microsoft.com/office/drawing/2014/main" id="{43835392-121C-8B08-E73A-BC1C5AE96F74}"/>
              </a:ext>
            </a:extLst>
          </p:cNvPr>
          <p:cNvSpPr txBox="1"/>
          <p:nvPr/>
        </p:nvSpPr>
        <p:spPr>
          <a:xfrm>
            <a:off x="9796787" y="4410791"/>
            <a:ext cx="449162" cy="230832"/>
          </a:xfrm>
          <a:prstGeom prst="rect">
            <a:avLst/>
          </a:prstGeom>
          <a:noFill/>
        </p:spPr>
        <p:txBody>
          <a:bodyPr wrap="none" rtlCol="0">
            <a:spAutoFit/>
          </a:bodyPr>
          <a:lstStyle/>
          <a:p>
            <a:r>
              <a:rPr lang="en-US" altLang="ja-JP" sz="900" dirty="0"/>
              <a:t>INTT</a:t>
            </a:r>
            <a:endParaRPr kumimoji="1" lang="ja-JP" altLang="en-US" sz="900"/>
          </a:p>
        </p:txBody>
      </p:sp>
      <p:sp>
        <p:nvSpPr>
          <p:cNvPr id="23" name="テキスト ボックス 22">
            <a:extLst>
              <a:ext uri="{FF2B5EF4-FFF2-40B4-BE49-F238E27FC236}">
                <a16:creationId xmlns:a16="http://schemas.microsoft.com/office/drawing/2014/main" id="{E8F2BBE1-7972-770A-1710-A8EB046E4168}"/>
              </a:ext>
            </a:extLst>
          </p:cNvPr>
          <p:cNvSpPr txBox="1"/>
          <p:nvPr/>
        </p:nvSpPr>
        <p:spPr>
          <a:xfrm>
            <a:off x="9806836" y="5817560"/>
            <a:ext cx="490840" cy="230832"/>
          </a:xfrm>
          <a:prstGeom prst="rect">
            <a:avLst/>
          </a:prstGeom>
          <a:noFill/>
        </p:spPr>
        <p:txBody>
          <a:bodyPr wrap="none" rtlCol="0">
            <a:spAutoFit/>
          </a:bodyPr>
          <a:lstStyle/>
          <a:p>
            <a:r>
              <a:rPr lang="en-US" altLang="ja-JP" sz="900" dirty="0"/>
              <a:t>TPOT</a:t>
            </a:r>
            <a:endParaRPr kumimoji="1" lang="ja-JP" altLang="en-US" sz="900"/>
          </a:p>
        </p:txBody>
      </p:sp>
      <p:sp>
        <p:nvSpPr>
          <p:cNvPr id="8" name="テキスト ボックス 7">
            <a:extLst>
              <a:ext uri="{FF2B5EF4-FFF2-40B4-BE49-F238E27FC236}">
                <a16:creationId xmlns:a16="http://schemas.microsoft.com/office/drawing/2014/main" id="{1C0FF8AF-7D29-6FA8-0E3D-3BE008504CDA}"/>
              </a:ext>
            </a:extLst>
          </p:cNvPr>
          <p:cNvSpPr txBox="1"/>
          <p:nvPr/>
        </p:nvSpPr>
        <p:spPr>
          <a:xfrm>
            <a:off x="11366542" y="760961"/>
            <a:ext cx="713657" cy="215444"/>
          </a:xfrm>
          <a:prstGeom prst="rect">
            <a:avLst/>
          </a:prstGeom>
          <a:solidFill>
            <a:schemeClr val="bg1"/>
          </a:solidFill>
        </p:spPr>
        <p:txBody>
          <a:bodyPr wrap="none" rtlCol="0">
            <a:spAutoFit/>
          </a:bodyPr>
          <a:lstStyle/>
          <a:p>
            <a:r>
              <a:rPr kumimoji="1" lang="en-US" altLang="ja-JP" sz="800" dirty="0"/>
              <a:t>preliminary</a:t>
            </a:r>
            <a:endParaRPr kumimoji="1" lang="ja-JP" altLang="en-US" sz="800"/>
          </a:p>
        </p:txBody>
      </p:sp>
      <p:sp>
        <p:nvSpPr>
          <p:cNvPr id="13" name="テキスト ボックス 12">
            <a:extLst>
              <a:ext uri="{FF2B5EF4-FFF2-40B4-BE49-F238E27FC236}">
                <a16:creationId xmlns:a16="http://schemas.microsoft.com/office/drawing/2014/main" id="{8C127605-3BDB-D808-88CE-12B5268BD44A}"/>
              </a:ext>
            </a:extLst>
          </p:cNvPr>
          <p:cNvSpPr txBox="1"/>
          <p:nvPr/>
        </p:nvSpPr>
        <p:spPr>
          <a:xfrm>
            <a:off x="11324638" y="4003204"/>
            <a:ext cx="713657" cy="215444"/>
          </a:xfrm>
          <a:prstGeom prst="rect">
            <a:avLst/>
          </a:prstGeom>
          <a:solidFill>
            <a:schemeClr val="bg1"/>
          </a:solidFill>
        </p:spPr>
        <p:txBody>
          <a:bodyPr wrap="none" rtlCol="0">
            <a:spAutoFit/>
          </a:bodyPr>
          <a:lstStyle/>
          <a:p>
            <a:r>
              <a:rPr kumimoji="1" lang="en-US" altLang="ja-JP" sz="800" dirty="0"/>
              <a:t>preliminary</a:t>
            </a:r>
            <a:endParaRPr kumimoji="1" lang="ja-JP" altLang="en-US" sz="800"/>
          </a:p>
        </p:txBody>
      </p:sp>
    </p:spTree>
    <p:extLst>
      <p:ext uri="{BB962C8B-B14F-4D97-AF65-F5344CB8AC3E}">
        <p14:creationId xmlns:p14="http://schemas.microsoft.com/office/powerpoint/2010/main" val="11688751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160001" y="2"/>
            <a:ext cx="1939444" cy="838197"/>
          </a:xfrm>
          <a:prstGeom prst="rect">
            <a:avLst/>
          </a:prstGeom>
        </p:spPr>
      </p:pic>
      <p:sp>
        <p:nvSpPr>
          <p:cNvPr id="3" name="object 3"/>
          <p:cNvSpPr txBox="1"/>
          <p:nvPr/>
        </p:nvSpPr>
        <p:spPr>
          <a:xfrm>
            <a:off x="11854991" y="6536586"/>
            <a:ext cx="240453" cy="263320"/>
          </a:xfrm>
          <a:prstGeom prst="rect">
            <a:avLst/>
          </a:prstGeom>
        </p:spPr>
        <p:txBody>
          <a:bodyPr vert="horz" wrap="square" lIns="0" tIns="16933" rIns="0" bIns="0" rtlCol="0">
            <a:spAutoFit/>
          </a:bodyPr>
          <a:lstStyle/>
          <a:p>
            <a:pPr marL="16933">
              <a:spcBef>
                <a:spcPts val="133"/>
              </a:spcBef>
            </a:pPr>
            <a:r>
              <a:rPr sz="1600" spc="-33" dirty="0">
                <a:latin typeface="Calibri"/>
                <a:cs typeface="Calibri"/>
              </a:rPr>
              <a:t>13</a:t>
            </a:r>
            <a:endParaRPr sz="1600">
              <a:latin typeface="Calibri"/>
              <a:cs typeface="Calibri"/>
            </a:endParaRPr>
          </a:p>
        </p:txBody>
      </p:sp>
      <p:sp>
        <p:nvSpPr>
          <p:cNvPr id="4" name="object 4"/>
          <p:cNvSpPr txBox="1">
            <a:spLocks noGrp="1"/>
          </p:cNvSpPr>
          <p:nvPr>
            <p:ph type="title"/>
          </p:nvPr>
        </p:nvSpPr>
        <p:spPr>
          <a:xfrm>
            <a:off x="385247" y="136061"/>
            <a:ext cx="11546840" cy="694207"/>
          </a:xfrm>
          <a:prstGeom prst="rect">
            <a:avLst/>
          </a:prstGeom>
        </p:spPr>
        <p:txBody>
          <a:bodyPr vert="horz" wrap="square" lIns="0" tIns="16933" rIns="0" bIns="0" rtlCol="0" anchor="ctr">
            <a:spAutoFit/>
          </a:bodyPr>
          <a:lstStyle/>
          <a:p>
            <a:pPr marL="16933">
              <a:lnSpc>
                <a:spcPct val="100000"/>
              </a:lnSpc>
              <a:spcBef>
                <a:spcPts val="133"/>
              </a:spcBef>
              <a:tabLst>
                <a:tab pos="11528772" algn="l"/>
              </a:tabLst>
            </a:pPr>
            <a:r>
              <a:rPr u="heavy" spc="-380" dirty="0">
                <a:uFill>
                  <a:solidFill>
                    <a:srgbClr val="0096FF"/>
                  </a:solidFill>
                </a:uFill>
                <a:latin typeface="Times New Roman"/>
                <a:cs typeface="Times New Roman"/>
              </a:rPr>
              <a:t> </a:t>
            </a:r>
            <a:r>
              <a:rPr u="heavy" dirty="0">
                <a:uFill>
                  <a:solidFill>
                    <a:srgbClr val="0096FF"/>
                  </a:solidFill>
                </a:uFill>
              </a:rPr>
              <a:t>Time</a:t>
            </a:r>
            <a:r>
              <a:rPr u="heavy" spc="-80" dirty="0">
                <a:uFill>
                  <a:solidFill>
                    <a:srgbClr val="0096FF"/>
                  </a:solidFill>
                </a:uFill>
              </a:rPr>
              <a:t> </a:t>
            </a:r>
            <a:r>
              <a:rPr u="heavy" spc="127" dirty="0">
                <a:uFill>
                  <a:solidFill>
                    <a:srgbClr val="0096FF"/>
                  </a:solidFill>
                </a:uFill>
              </a:rPr>
              <a:t>Projec</a:t>
            </a:r>
            <a:r>
              <a:rPr lang="en-US" u="heavy" spc="127" dirty="0">
                <a:uFill>
                  <a:solidFill>
                    <a:srgbClr val="0096FF"/>
                  </a:solidFill>
                </a:uFill>
              </a:rPr>
              <a:t>ti</a:t>
            </a:r>
            <a:r>
              <a:rPr u="heavy" spc="127" dirty="0">
                <a:uFill>
                  <a:solidFill>
                    <a:srgbClr val="0096FF"/>
                  </a:solidFill>
                </a:uFill>
              </a:rPr>
              <a:t>on</a:t>
            </a:r>
            <a:r>
              <a:rPr u="heavy" spc="-47" dirty="0">
                <a:uFill>
                  <a:solidFill>
                    <a:srgbClr val="0096FF"/>
                  </a:solidFill>
                </a:uFill>
              </a:rPr>
              <a:t> </a:t>
            </a:r>
            <a:r>
              <a:rPr u="heavy" dirty="0">
                <a:uFill>
                  <a:solidFill>
                    <a:srgbClr val="0096FF"/>
                  </a:solidFill>
                </a:uFill>
              </a:rPr>
              <a:t>Chamber</a:t>
            </a:r>
            <a:r>
              <a:rPr u="heavy" spc="-47" dirty="0">
                <a:uFill>
                  <a:solidFill>
                    <a:srgbClr val="0096FF"/>
                  </a:solidFill>
                </a:uFill>
              </a:rPr>
              <a:t> </a:t>
            </a:r>
            <a:r>
              <a:rPr u="heavy" spc="-13" dirty="0">
                <a:uFill>
                  <a:solidFill>
                    <a:srgbClr val="0096FF"/>
                  </a:solidFill>
                </a:uFill>
              </a:rPr>
              <a:t>(TPC)</a:t>
            </a:r>
            <a:r>
              <a:rPr u="heavy" dirty="0">
                <a:uFill>
                  <a:solidFill>
                    <a:srgbClr val="0096FF"/>
                  </a:solidFill>
                </a:uFill>
              </a:rPr>
              <a:t>	</a:t>
            </a:r>
          </a:p>
        </p:txBody>
      </p:sp>
      <p:sp>
        <p:nvSpPr>
          <p:cNvPr id="6" name="object 6"/>
          <p:cNvSpPr txBox="1"/>
          <p:nvPr/>
        </p:nvSpPr>
        <p:spPr>
          <a:xfrm>
            <a:off x="4427621" y="6552462"/>
            <a:ext cx="2807767" cy="263320"/>
          </a:xfrm>
          <a:prstGeom prst="rect">
            <a:avLst/>
          </a:prstGeom>
        </p:spPr>
        <p:txBody>
          <a:bodyPr vert="horz" wrap="square" lIns="0" tIns="16933" rIns="0" bIns="0" rtlCol="0">
            <a:spAutoFit/>
          </a:bodyPr>
          <a:lstStyle/>
          <a:p>
            <a:pPr marL="16933">
              <a:spcBef>
                <a:spcPts val="133"/>
              </a:spcBef>
            </a:pPr>
            <a:r>
              <a:rPr lang="en-US" sz="1600" dirty="0">
                <a:latin typeface="Calibri"/>
                <a:cs typeface="Calibri"/>
              </a:rPr>
              <a:t>E. </a:t>
            </a:r>
            <a:r>
              <a:rPr lang="en-US" sz="1600" dirty="0" err="1">
                <a:latin typeface="Calibri"/>
                <a:cs typeface="Calibri"/>
              </a:rPr>
              <a:t>O’brien</a:t>
            </a:r>
            <a:r>
              <a:rPr lang="en-US" sz="1600" dirty="0">
                <a:latin typeface="Calibri"/>
                <a:cs typeface="Calibri"/>
              </a:rPr>
              <a:t> @ </a:t>
            </a:r>
            <a:r>
              <a:rPr sz="1600" dirty="0" err="1">
                <a:latin typeface="Calibri"/>
                <a:cs typeface="Calibri"/>
              </a:rPr>
              <a:t>sPHENIX</a:t>
            </a:r>
            <a:r>
              <a:rPr sz="1600" spc="-67" dirty="0">
                <a:latin typeface="Calibri"/>
                <a:cs typeface="Calibri"/>
              </a:rPr>
              <a:t> </a:t>
            </a:r>
            <a:r>
              <a:rPr sz="1600" spc="-13" dirty="0">
                <a:latin typeface="Calibri"/>
                <a:cs typeface="Calibri"/>
              </a:rPr>
              <a:t>QM2023</a:t>
            </a:r>
            <a:endParaRPr sz="1600" dirty="0">
              <a:latin typeface="Calibri"/>
              <a:cs typeface="Calibri"/>
            </a:endParaRPr>
          </a:p>
        </p:txBody>
      </p:sp>
      <p:pic>
        <p:nvPicPr>
          <p:cNvPr id="7" name="object 7"/>
          <p:cNvPicPr/>
          <p:nvPr/>
        </p:nvPicPr>
        <p:blipFill>
          <a:blip r:embed="rId3" cstate="print"/>
          <a:stretch>
            <a:fillRect/>
          </a:stretch>
        </p:blipFill>
        <p:spPr>
          <a:xfrm>
            <a:off x="4666265" y="3891031"/>
            <a:ext cx="2807767" cy="2719719"/>
          </a:xfrm>
          <a:prstGeom prst="rect">
            <a:avLst/>
          </a:prstGeom>
        </p:spPr>
      </p:pic>
      <p:sp>
        <p:nvSpPr>
          <p:cNvPr id="8" name="object 8"/>
          <p:cNvSpPr txBox="1"/>
          <p:nvPr/>
        </p:nvSpPr>
        <p:spPr>
          <a:xfrm>
            <a:off x="4665372" y="3133849"/>
            <a:ext cx="7462520" cy="568531"/>
          </a:xfrm>
          <a:prstGeom prst="rect">
            <a:avLst/>
          </a:prstGeom>
          <a:solidFill>
            <a:srgbClr val="0096FF"/>
          </a:solidFill>
        </p:spPr>
        <p:txBody>
          <a:bodyPr vert="horz" wrap="square" lIns="0" tIns="80433" rIns="0" bIns="0" rtlCol="0">
            <a:spAutoFit/>
          </a:bodyPr>
          <a:lstStyle/>
          <a:p>
            <a:pPr marL="127843" marR="697636">
              <a:lnSpc>
                <a:spcPts val="1867"/>
              </a:lnSpc>
              <a:spcBef>
                <a:spcPts val="633"/>
              </a:spcBef>
            </a:pPr>
            <a:r>
              <a:rPr sz="1600" dirty="0">
                <a:solidFill>
                  <a:srgbClr val="FFFFFF"/>
                </a:solidFill>
                <a:latin typeface="Calibri"/>
                <a:cs typeface="Calibri"/>
              </a:rPr>
              <a:t>A</a:t>
            </a:r>
            <a:r>
              <a:rPr sz="1600" spc="60" dirty="0">
                <a:solidFill>
                  <a:srgbClr val="FFFFFF"/>
                </a:solidFill>
                <a:latin typeface="Calibri"/>
                <a:cs typeface="Calibri"/>
              </a:rPr>
              <a:t> </a:t>
            </a:r>
            <a:r>
              <a:rPr sz="1600" spc="-120" dirty="0">
                <a:solidFill>
                  <a:srgbClr val="FFFFFF"/>
                </a:solidFill>
                <a:latin typeface="Calibri"/>
                <a:cs typeface="Calibri"/>
              </a:rPr>
              <a:t>next-</a:t>
            </a:r>
            <a:r>
              <a:rPr sz="1600" spc="-253" dirty="0">
                <a:solidFill>
                  <a:srgbClr val="FFFFFF"/>
                </a:solidFill>
                <a:latin typeface="Calibri"/>
                <a:cs typeface="Calibri"/>
              </a:rPr>
              <a:t>­</a:t>
            </a:r>
            <a:r>
              <a:rPr sz="1600" dirty="0">
                <a:solidFill>
                  <a:srgbClr val="FFFFFF"/>
                </a:solidFill>
                <a:latin typeface="Calibri"/>
                <a:cs typeface="Calibri"/>
              </a:rPr>
              <a:t>‐genera;on</a:t>
            </a:r>
            <a:r>
              <a:rPr sz="1600" spc="67" dirty="0">
                <a:solidFill>
                  <a:srgbClr val="FFFFFF"/>
                </a:solidFill>
                <a:latin typeface="Calibri"/>
                <a:cs typeface="Calibri"/>
              </a:rPr>
              <a:t> </a:t>
            </a:r>
            <a:r>
              <a:rPr sz="1600" dirty="0">
                <a:solidFill>
                  <a:srgbClr val="FFFFFF"/>
                </a:solidFill>
                <a:latin typeface="Calibri"/>
                <a:cs typeface="Calibri"/>
              </a:rPr>
              <a:t>TPC</a:t>
            </a:r>
            <a:r>
              <a:rPr sz="1600" spc="67" dirty="0">
                <a:solidFill>
                  <a:srgbClr val="FFFFFF"/>
                </a:solidFill>
                <a:latin typeface="Calibri"/>
                <a:cs typeface="Calibri"/>
              </a:rPr>
              <a:t> </a:t>
            </a:r>
            <a:r>
              <a:rPr sz="1600" dirty="0">
                <a:solidFill>
                  <a:srgbClr val="FFFFFF"/>
                </a:solidFill>
                <a:latin typeface="Calibri"/>
                <a:cs typeface="Calibri"/>
              </a:rPr>
              <a:t>operated</a:t>
            </a:r>
            <a:r>
              <a:rPr sz="1600" spc="67" dirty="0">
                <a:solidFill>
                  <a:srgbClr val="FFFFFF"/>
                </a:solidFill>
                <a:latin typeface="Calibri"/>
                <a:cs typeface="Calibri"/>
              </a:rPr>
              <a:t> </a:t>
            </a:r>
            <a:r>
              <a:rPr sz="1600" dirty="0">
                <a:solidFill>
                  <a:srgbClr val="FFFFFF"/>
                </a:solidFill>
                <a:latin typeface="Calibri"/>
                <a:cs typeface="Calibri"/>
              </a:rPr>
              <a:t>in</a:t>
            </a:r>
            <a:r>
              <a:rPr sz="1600" spc="60" dirty="0">
                <a:solidFill>
                  <a:srgbClr val="FFFFFF"/>
                </a:solidFill>
                <a:latin typeface="Calibri"/>
                <a:cs typeface="Calibri"/>
              </a:rPr>
              <a:t> </a:t>
            </a:r>
            <a:r>
              <a:rPr sz="1600" dirty="0">
                <a:solidFill>
                  <a:srgbClr val="FFFFFF"/>
                </a:solidFill>
                <a:latin typeface="Calibri"/>
                <a:cs typeface="Calibri"/>
              </a:rPr>
              <a:t>con;nuous</a:t>
            </a:r>
            <a:r>
              <a:rPr sz="1600" spc="67" dirty="0">
                <a:solidFill>
                  <a:srgbClr val="FFFFFF"/>
                </a:solidFill>
                <a:latin typeface="Calibri"/>
                <a:cs typeface="Calibri"/>
              </a:rPr>
              <a:t> </a:t>
            </a:r>
            <a:r>
              <a:rPr sz="1600" dirty="0">
                <a:solidFill>
                  <a:srgbClr val="FFFFFF"/>
                </a:solidFill>
                <a:latin typeface="Calibri"/>
                <a:cs typeface="Calibri"/>
              </a:rPr>
              <a:t>readout</a:t>
            </a:r>
            <a:r>
              <a:rPr sz="1600" spc="67" dirty="0">
                <a:solidFill>
                  <a:srgbClr val="FFFFFF"/>
                </a:solidFill>
                <a:latin typeface="Calibri"/>
                <a:cs typeface="Calibri"/>
              </a:rPr>
              <a:t> </a:t>
            </a:r>
            <a:r>
              <a:rPr sz="1600" dirty="0">
                <a:solidFill>
                  <a:srgbClr val="FFFFFF"/>
                </a:solidFill>
                <a:latin typeface="Calibri"/>
                <a:cs typeface="Calibri"/>
              </a:rPr>
              <a:t>mode</a:t>
            </a:r>
            <a:r>
              <a:rPr sz="1600" spc="67" dirty="0">
                <a:solidFill>
                  <a:srgbClr val="FFFFFF"/>
                </a:solidFill>
                <a:latin typeface="Calibri"/>
                <a:cs typeface="Calibri"/>
              </a:rPr>
              <a:t> </a:t>
            </a:r>
            <a:r>
              <a:rPr sz="1600" dirty="0">
                <a:solidFill>
                  <a:srgbClr val="FFFFFF"/>
                </a:solidFill>
                <a:latin typeface="Calibri"/>
                <a:cs typeface="Calibri"/>
              </a:rPr>
              <a:t>using</a:t>
            </a:r>
            <a:r>
              <a:rPr sz="1600" spc="60" dirty="0">
                <a:solidFill>
                  <a:srgbClr val="FFFFFF"/>
                </a:solidFill>
                <a:latin typeface="Calibri"/>
                <a:cs typeface="Calibri"/>
              </a:rPr>
              <a:t> </a:t>
            </a:r>
            <a:r>
              <a:rPr sz="1600" spc="-100" dirty="0">
                <a:solidFill>
                  <a:srgbClr val="FFFFFF"/>
                </a:solidFill>
                <a:latin typeface="Calibri"/>
                <a:cs typeface="Calibri"/>
              </a:rPr>
              <a:t>Gas-</a:t>
            </a:r>
            <a:r>
              <a:rPr sz="1600" spc="-333" dirty="0">
                <a:solidFill>
                  <a:srgbClr val="FFFFFF"/>
                </a:solidFill>
                <a:latin typeface="Calibri"/>
                <a:cs typeface="Calibri"/>
              </a:rPr>
              <a:t>­</a:t>
            </a:r>
            <a:r>
              <a:rPr sz="1600" spc="-13" dirty="0">
                <a:solidFill>
                  <a:srgbClr val="FFFFFF"/>
                </a:solidFill>
                <a:latin typeface="Calibri"/>
                <a:cs typeface="Calibri"/>
              </a:rPr>
              <a:t>‐Electron </a:t>
            </a:r>
            <a:r>
              <a:rPr sz="1600" spc="13" dirty="0">
                <a:solidFill>
                  <a:srgbClr val="FFFFFF"/>
                </a:solidFill>
                <a:latin typeface="Calibri"/>
                <a:cs typeface="Calibri"/>
              </a:rPr>
              <a:t>Mul;plier</a:t>
            </a:r>
            <a:r>
              <a:rPr sz="1600" spc="-20" dirty="0">
                <a:solidFill>
                  <a:srgbClr val="FFFFFF"/>
                </a:solidFill>
                <a:latin typeface="Calibri"/>
                <a:cs typeface="Calibri"/>
              </a:rPr>
              <a:t> </a:t>
            </a:r>
            <a:r>
              <a:rPr sz="1600" spc="13" dirty="0">
                <a:solidFill>
                  <a:srgbClr val="FFFFFF"/>
                </a:solidFill>
                <a:latin typeface="Calibri"/>
                <a:cs typeface="Calibri"/>
              </a:rPr>
              <a:t>(GEM)</a:t>
            </a:r>
            <a:r>
              <a:rPr sz="1600" spc="-13" dirty="0">
                <a:solidFill>
                  <a:srgbClr val="FFFFFF"/>
                </a:solidFill>
                <a:latin typeface="Calibri"/>
                <a:cs typeface="Calibri"/>
              </a:rPr>
              <a:t> </a:t>
            </a:r>
            <a:r>
              <a:rPr sz="1600" dirty="0">
                <a:solidFill>
                  <a:srgbClr val="FFFFFF"/>
                </a:solidFill>
                <a:latin typeface="Calibri"/>
                <a:cs typeface="Calibri"/>
              </a:rPr>
              <a:t>avalanche</a:t>
            </a:r>
            <a:r>
              <a:rPr sz="1600" spc="-20" dirty="0">
                <a:solidFill>
                  <a:srgbClr val="FFFFFF"/>
                </a:solidFill>
                <a:latin typeface="Calibri"/>
                <a:cs typeface="Calibri"/>
              </a:rPr>
              <a:t> </a:t>
            </a:r>
            <a:r>
              <a:rPr sz="1600" spc="13" dirty="0">
                <a:solidFill>
                  <a:srgbClr val="FFFFFF"/>
                </a:solidFill>
                <a:latin typeface="Calibri"/>
                <a:cs typeface="Calibri"/>
              </a:rPr>
              <a:t>w/</a:t>
            </a:r>
            <a:r>
              <a:rPr sz="1600" spc="-13" dirty="0">
                <a:solidFill>
                  <a:srgbClr val="FFFFFF"/>
                </a:solidFill>
                <a:latin typeface="Calibri"/>
                <a:cs typeface="Calibri"/>
              </a:rPr>
              <a:t> </a:t>
            </a:r>
            <a:r>
              <a:rPr sz="1600" spc="13" dirty="0">
                <a:solidFill>
                  <a:srgbClr val="FFFFFF"/>
                </a:solidFill>
                <a:latin typeface="Calibri"/>
                <a:cs typeface="Calibri"/>
              </a:rPr>
              <a:t>low</a:t>
            </a:r>
            <a:r>
              <a:rPr sz="1600" spc="-20" dirty="0">
                <a:solidFill>
                  <a:srgbClr val="FFFFFF"/>
                </a:solidFill>
                <a:latin typeface="Calibri"/>
                <a:cs typeface="Calibri"/>
              </a:rPr>
              <a:t> </a:t>
            </a:r>
            <a:r>
              <a:rPr sz="1600" spc="13" dirty="0">
                <a:solidFill>
                  <a:srgbClr val="FFFFFF"/>
                </a:solidFill>
                <a:latin typeface="Calibri"/>
                <a:cs typeface="Calibri"/>
              </a:rPr>
              <a:t>Ion</a:t>
            </a:r>
            <a:r>
              <a:rPr sz="1600" spc="-13" dirty="0">
                <a:solidFill>
                  <a:srgbClr val="FFFFFF"/>
                </a:solidFill>
                <a:latin typeface="Calibri"/>
                <a:cs typeface="Calibri"/>
              </a:rPr>
              <a:t> </a:t>
            </a:r>
            <a:r>
              <a:rPr sz="1600" spc="13" dirty="0">
                <a:solidFill>
                  <a:srgbClr val="FFFFFF"/>
                </a:solidFill>
                <a:latin typeface="Calibri"/>
                <a:cs typeface="Calibri"/>
              </a:rPr>
              <a:t>Back</a:t>
            </a:r>
            <a:r>
              <a:rPr sz="1600" spc="-20" dirty="0">
                <a:solidFill>
                  <a:srgbClr val="FFFFFF"/>
                </a:solidFill>
                <a:latin typeface="Calibri"/>
                <a:cs typeface="Calibri"/>
              </a:rPr>
              <a:t> </a:t>
            </a:r>
            <a:r>
              <a:rPr sz="1600" spc="13" dirty="0">
                <a:solidFill>
                  <a:srgbClr val="FFFFFF"/>
                </a:solidFill>
                <a:latin typeface="Calibri"/>
                <a:cs typeface="Calibri"/>
              </a:rPr>
              <a:t>Flow</a:t>
            </a:r>
            <a:r>
              <a:rPr sz="1600" spc="-13" dirty="0">
                <a:solidFill>
                  <a:srgbClr val="FFFFFF"/>
                </a:solidFill>
                <a:latin typeface="Calibri"/>
                <a:cs typeface="Calibri"/>
              </a:rPr>
              <a:t> (IBF).</a:t>
            </a:r>
            <a:endParaRPr sz="1600">
              <a:latin typeface="Calibri"/>
              <a:cs typeface="Calibri"/>
            </a:endParaRPr>
          </a:p>
        </p:txBody>
      </p:sp>
      <p:sp>
        <p:nvSpPr>
          <p:cNvPr id="9" name="object 9"/>
          <p:cNvSpPr txBox="1"/>
          <p:nvPr/>
        </p:nvSpPr>
        <p:spPr>
          <a:xfrm>
            <a:off x="629188" y="5873434"/>
            <a:ext cx="3964093" cy="625811"/>
          </a:xfrm>
          <a:prstGeom prst="rect">
            <a:avLst/>
          </a:prstGeom>
          <a:solidFill>
            <a:srgbClr val="0096FF"/>
          </a:solidFill>
        </p:spPr>
        <p:txBody>
          <a:bodyPr vert="horz" wrap="square" lIns="0" tIns="60959" rIns="0" bIns="0" rtlCol="0">
            <a:spAutoFit/>
          </a:bodyPr>
          <a:lstStyle/>
          <a:p>
            <a:pPr marL="121070">
              <a:lnSpc>
                <a:spcPts val="2185"/>
              </a:lnSpc>
              <a:spcBef>
                <a:spcPts val="479"/>
              </a:spcBef>
            </a:pPr>
            <a:r>
              <a:rPr sz="1867" dirty="0">
                <a:solidFill>
                  <a:srgbClr val="FFFFFF"/>
                </a:solidFill>
                <a:latin typeface="Calibri"/>
                <a:cs typeface="Calibri"/>
              </a:rPr>
              <a:t>Charged</a:t>
            </a:r>
            <a:r>
              <a:rPr sz="1867" spc="-47" dirty="0">
                <a:solidFill>
                  <a:srgbClr val="FFFFFF"/>
                </a:solidFill>
                <a:latin typeface="Calibri"/>
                <a:cs typeface="Calibri"/>
              </a:rPr>
              <a:t> </a:t>
            </a:r>
            <a:r>
              <a:rPr sz="1867" dirty="0">
                <a:solidFill>
                  <a:srgbClr val="FFFFFF"/>
                </a:solidFill>
                <a:latin typeface="Calibri"/>
                <a:cs typeface="Calibri"/>
              </a:rPr>
              <a:t>Tracking</a:t>
            </a:r>
            <a:r>
              <a:rPr sz="1867" spc="-40" dirty="0">
                <a:solidFill>
                  <a:srgbClr val="FFFFFF"/>
                </a:solidFill>
                <a:latin typeface="Calibri"/>
                <a:cs typeface="Calibri"/>
              </a:rPr>
              <a:t> </a:t>
            </a:r>
            <a:r>
              <a:rPr sz="1867" dirty="0">
                <a:solidFill>
                  <a:srgbClr val="FFFFFF"/>
                </a:solidFill>
                <a:latin typeface="Calibri"/>
                <a:cs typeface="Calibri"/>
              </a:rPr>
              <a:t>in</a:t>
            </a:r>
            <a:r>
              <a:rPr sz="1867" spc="-47" dirty="0">
                <a:solidFill>
                  <a:srgbClr val="FFFFFF"/>
                </a:solidFill>
                <a:latin typeface="Calibri"/>
                <a:cs typeface="Calibri"/>
              </a:rPr>
              <a:t> </a:t>
            </a:r>
            <a:r>
              <a:rPr sz="1867" spc="-13" dirty="0">
                <a:solidFill>
                  <a:srgbClr val="FFFFFF"/>
                </a:solidFill>
                <a:latin typeface="Calibri"/>
                <a:cs typeface="Calibri"/>
              </a:rPr>
              <a:t>sPHENIX:</a:t>
            </a:r>
            <a:endParaRPr sz="1867">
              <a:latin typeface="Calibri"/>
              <a:cs typeface="Calibri"/>
            </a:endParaRPr>
          </a:p>
          <a:p>
            <a:pPr marL="121070">
              <a:lnSpc>
                <a:spcPts val="2185"/>
              </a:lnSpc>
            </a:pPr>
            <a:r>
              <a:rPr sz="1867" dirty="0">
                <a:solidFill>
                  <a:srgbClr val="FFFFFF"/>
                </a:solidFill>
                <a:latin typeface="Calibri"/>
                <a:cs typeface="Calibri"/>
              </a:rPr>
              <a:t>TPC</a:t>
            </a:r>
            <a:r>
              <a:rPr sz="1867" spc="7" dirty="0">
                <a:solidFill>
                  <a:srgbClr val="FFFFFF"/>
                </a:solidFill>
                <a:latin typeface="Calibri"/>
                <a:cs typeface="Calibri"/>
              </a:rPr>
              <a:t> </a:t>
            </a:r>
            <a:r>
              <a:rPr sz="1867" dirty="0">
                <a:solidFill>
                  <a:srgbClr val="FFFFFF"/>
                </a:solidFill>
                <a:latin typeface="Calibri"/>
                <a:cs typeface="Calibri"/>
              </a:rPr>
              <a:t>provides</a:t>
            </a:r>
            <a:r>
              <a:rPr sz="1867" spc="13" dirty="0">
                <a:solidFill>
                  <a:srgbClr val="FFFFFF"/>
                </a:solidFill>
                <a:latin typeface="Calibri"/>
                <a:cs typeface="Calibri"/>
              </a:rPr>
              <a:t> </a:t>
            </a:r>
            <a:r>
              <a:rPr sz="1867" spc="-60" dirty="0">
                <a:solidFill>
                  <a:srgbClr val="FFFFFF"/>
                </a:solidFill>
                <a:latin typeface="Calibri"/>
                <a:cs typeface="Calibri"/>
              </a:rPr>
              <a:t>momentum-</a:t>
            </a:r>
            <a:r>
              <a:rPr sz="1867" spc="-380" dirty="0">
                <a:solidFill>
                  <a:srgbClr val="FFFFFF"/>
                </a:solidFill>
                <a:latin typeface="Calibri"/>
                <a:cs typeface="Calibri"/>
              </a:rPr>
              <a:t>­</a:t>
            </a:r>
            <a:r>
              <a:rPr sz="1867" spc="-13" dirty="0">
                <a:solidFill>
                  <a:srgbClr val="FFFFFF"/>
                </a:solidFill>
                <a:latin typeface="Calibri"/>
                <a:cs typeface="Calibri"/>
              </a:rPr>
              <a:t>‐resolu;on</a:t>
            </a:r>
            <a:endParaRPr sz="1867">
              <a:latin typeface="Calibri"/>
              <a:cs typeface="Calibri"/>
            </a:endParaRPr>
          </a:p>
        </p:txBody>
      </p:sp>
      <p:grpSp>
        <p:nvGrpSpPr>
          <p:cNvPr id="10" name="object 10"/>
          <p:cNvGrpSpPr/>
          <p:nvPr/>
        </p:nvGrpSpPr>
        <p:grpSpPr>
          <a:xfrm>
            <a:off x="4586930" y="4520592"/>
            <a:ext cx="686645" cy="1407160"/>
            <a:chOff x="3440197" y="3390444"/>
            <a:chExt cx="514984" cy="1055370"/>
          </a:xfrm>
        </p:grpSpPr>
        <p:sp>
          <p:nvSpPr>
            <p:cNvPr id="11" name="object 11"/>
            <p:cNvSpPr/>
            <p:nvPr/>
          </p:nvSpPr>
          <p:spPr>
            <a:xfrm>
              <a:off x="3444960" y="3413302"/>
              <a:ext cx="497840" cy="1027430"/>
            </a:xfrm>
            <a:custGeom>
              <a:avLst/>
              <a:gdLst/>
              <a:ahLst/>
              <a:cxnLst/>
              <a:rect l="l" t="t" r="r" b="b"/>
              <a:pathLst>
                <a:path w="497839" h="1027429">
                  <a:moveTo>
                    <a:pt x="0" y="1027272"/>
                  </a:moveTo>
                  <a:lnTo>
                    <a:pt x="497718" y="0"/>
                  </a:lnTo>
                </a:path>
              </a:pathLst>
            </a:custGeom>
            <a:ln w="9524">
              <a:solidFill>
                <a:srgbClr val="FF2600"/>
              </a:solidFill>
            </a:ln>
          </p:spPr>
          <p:txBody>
            <a:bodyPr wrap="square" lIns="0" tIns="0" rIns="0" bIns="0" rtlCol="0"/>
            <a:lstStyle/>
            <a:p>
              <a:endParaRPr sz="2400"/>
            </a:p>
          </p:txBody>
        </p:sp>
        <p:sp>
          <p:nvSpPr>
            <p:cNvPr id="12" name="object 12"/>
            <p:cNvSpPr/>
            <p:nvPr/>
          </p:nvSpPr>
          <p:spPr>
            <a:xfrm>
              <a:off x="3886240" y="3390444"/>
              <a:ext cx="68580" cy="85725"/>
            </a:xfrm>
            <a:custGeom>
              <a:avLst/>
              <a:gdLst/>
              <a:ahLst/>
              <a:cxnLst/>
              <a:rect l="l" t="t" r="r" b="b"/>
              <a:pathLst>
                <a:path w="68579" h="85725">
                  <a:moveTo>
                    <a:pt x="67513" y="0"/>
                  </a:moveTo>
                  <a:lnTo>
                    <a:pt x="0" y="51962"/>
                  </a:lnTo>
                  <a:lnTo>
                    <a:pt x="68574" y="85187"/>
                  </a:lnTo>
                  <a:lnTo>
                    <a:pt x="67513" y="0"/>
                  </a:lnTo>
                  <a:close/>
                </a:path>
              </a:pathLst>
            </a:custGeom>
            <a:solidFill>
              <a:srgbClr val="FF2600"/>
            </a:solidFill>
          </p:spPr>
          <p:txBody>
            <a:bodyPr wrap="square" lIns="0" tIns="0" rIns="0" bIns="0" rtlCol="0"/>
            <a:lstStyle/>
            <a:p>
              <a:endParaRPr sz="2400"/>
            </a:p>
          </p:txBody>
        </p:sp>
      </p:grpSp>
      <p:sp>
        <p:nvSpPr>
          <p:cNvPr id="13" name="object 13"/>
          <p:cNvSpPr txBox="1"/>
          <p:nvPr/>
        </p:nvSpPr>
        <p:spPr>
          <a:xfrm>
            <a:off x="5058650" y="4562531"/>
            <a:ext cx="1114213" cy="868678"/>
          </a:xfrm>
          <a:prstGeom prst="rect">
            <a:avLst/>
          </a:prstGeom>
        </p:spPr>
        <p:txBody>
          <a:bodyPr vert="horz" wrap="square" lIns="0" tIns="16933" rIns="0" bIns="0" rtlCol="0">
            <a:spAutoFit/>
          </a:bodyPr>
          <a:lstStyle/>
          <a:p>
            <a:pPr marL="16933">
              <a:lnSpc>
                <a:spcPts val="2185"/>
              </a:lnSpc>
              <a:spcBef>
                <a:spcPts val="133"/>
              </a:spcBef>
            </a:pPr>
            <a:r>
              <a:rPr sz="1867" spc="-13" dirty="0">
                <a:solidFill>
                  <a:srgbClr val="0433FF"/>
                </a:solidFill>
                <a:latin typeface="Calibri"/>
                <a:cs typeface="Calibri"/>
              </a:rPr>
              <a:t>AuAu:</a:t>
            </a:r>
            <a:endParaRPr sz="1867">
              <a:latin typeface="Calibri"/>
              <a:cs typeface="Calibri"/>
            </a:endParaRPr>
          </a:p>
          <a:p>
            <a:pPr marL="397077" indent="-380144">
              <a:lnSpc>
                <a:spcPts val="2185"/>
              </a:lnSpc>
              <a:buFont typeface="Arial"/>
              <a:buChar char="•"/>
              <a:tabLst>
                <a:tab pos="397077" algn="l"/>
              </a:tabLst>
            </a:pPr>
            <a:r>
              <a:rPr sz="1867" spc="-13" dirty="0">
                <a:solidFill>
                  <a:srgbClr val="0433FF"/>
                </a:solidFill>
                <a:latin typeface="Calibri"/>
                <a:cs typeface="Calibri"/>
              </a:rPr>
              <a:t>Central</a:t>
            </a:r>
            <a:endParaRPr sz="1867">
              <a:latin typeface="Calibri"/>
              <a:cs typeface="Calibri"/>
            </a:endParaRPr>
          </a:p>
          <a:p>
            <a:pPr marL="397077" indent="-380144">
              <a:spcBef>
                <a:spcPts val="27"/>
              </a:spcBef>
              <a:buFont typeface="Arial"/>
              <a:buChar char="•"/>
              <a:tabLst>
                <a:tab pos="397077" algn="l"/>
              </a:tabLst>
            </a:pPr>
            <a:r>
              <a:rPr sz="1867" dirty="0">
                <a:solidFill>
                  <a:srgbClr val="0433FF"/>
                </a:solidFill>
                <a:latin typeface="Calibri"/>
                <a:cs typeface="Calibri"/>
              </a:rPr>
              <a:t>50</a:t>
            </a:r>
            <a:r>
              <a:rPr sz="1867" spc="-27" dirty="0">
                <a:solidFill>
                  <a:srgbClr val="0433FF"/>
                </a:solidFill>
                <a:latin typeface="Calibri"/>
                <a:cs typeface="Calibri"/>
              </a:rPr>
              <a:t> </a:t>
            </a:r>
            <a:r>
              <a:rPr sz="1867" spc="-33" dirty="0">
                <a:solidFill>
                  <a:srgbClr val="0433FF"/>
                </a:solidFill>
                <a:latin typeface="Calibri"/>
                <a:cs typeface="Calibri"/>
              </a:rPr>
              <a:t>kHz</a:t>
            </a:r>
            <a:endParaRPr sz="1867">
              <a:latin typeface="Calibri"/>
              <a:cs typeface="Calibri"/>
            </a:endParaRPr>
          </a:p>
        </p:txBody>
      </p:sp>
      <p:pic>
        <p:nvPicPr>
          <p:cNvPr id="14" name="object 14"/>
          <p:cNvPicPr/>
          <p:nvPr/>
        </p:nvPicPr>
        <p:blipFill>
          <a:blip r:embed="rId4" cstate="print"/>
          <a:stretch>
            <a:fillRect/>
          </a:stretch>
        </p:blipFill>
        <p:spPr>
          <a:xfrm>
            <a:off x="334587" y="885792"/>
            <a:ext cx="3311309" cy="2543209"/>
          </a:xfrm>
          <a:prstGeom prst="rect">
            <a:avLst/>
          </a:prstGeom>
        </p:spPr>
      </p:pic>
      <p:sp>
        <p:nvSpPr>
          <p:cNvPr id="15" name="object 15"/>
          <p:cNvSpPr txBox="1"/>
          <p:nvPr/>
        </p:nvSpPr>
        <p:spPr>
          <a:xfrm>
            <a:off x="578229" y="1450391"/>
            <a:ext cx="2502747" cy="345330"/>
          </a:xfrm>
          <a:prstGeom prst="rect">
            <a:avLst/>
          </a:prstGeom>
        </p:spPr>
        <p:txBody>
          <a:bodyPr vert="horz" wrap="square" lIns="0" tIns="16933" rIns="0" bIns="0" rtlCol="0">
            <a:spAutoFit/>
          </a:bodyPr>
          <a:lstStyle/>
          <a:p>
            <a:pPr marL="16933">
              <a:spcBef>
                <a:spcPts val="133"/>
              </a:spcBef>
            </a:pPr>
            <a:r>
              <a:rPr sz="2133" dirty="0">
                <a:solidFill>
                  <a:srgbClr val="FFFFFF"/>
                </a:solidFill>
                <a:latin typeface="Calibri"/>
                <a:cs typeface="Calibri"/>
              </a:rPr>
              <a:t>TPC</a:t>
            </a:r>
            <a:r>
              <a:rPr sz="2133" spc="-7" dirty="0">
                <a:solidFill>
                  <a:srgbClr val="FFFFFF"/>
                </a:solidFill>
                <a:latin typeface="Calibri"/>
                <a:cs typeface="Calibri"/>
              </a:rPr>
              <a:t> </a:t>
            </a:r>
            <a:r>
              <a:rPr sz="2133" dirty="0">
                <a:solidFill>
                  <a:srgbClr val="FFFFFF"/>
                </a:solidFill>
                <a:latin typeface="Calibri"/>
                <a:cs typeface="Calibri"/>
              </a:rPr>
              <a:t>Assembled</a:t>
            </a:r>
            <a:r>
              <a:rPr sz="2133" spc="-7" dirty="0">
                <a:solidFill>
                  <a:srgbClr val="FFFFFF"/>
                </a:solidFill>
                <a:latin typeface="Calibri"/>
                <a:cs typeface="Calibri"/>
              </a:rPr>
              <a:t> </a:t>
            </a:r>
            <a:r>
              <a:rPr sz="2133" dirty="0">
                <a:solidFill>
                  <a:srgbClr val="FFFFFF"/>
                </a:solidFill>
                <a:latin typeface="Calibri"/>
                <a:cs typeface="Calibri"/>
              </a:rPr>
              <a:t>at</a:t>
            </a:r>
            <a:r>
              <a:rPr sz="2133" spc="-7" dirty="0">
                <a:solidFill>
                  <a:srgbClr val="FFFFFF"/>
                </a:solidFill>
                <a:latin typeface="Calibri"/>
                <a:cs typeface="Calibri"/>
              </a:rPr>
              <a:t> </a:t>
            </a:r>
            <a:r>
              <a:rPr sz="2133" spc="-33" dirty="0">
                <a:solidFill>
                  <a:srgbClr val="FFFFFF"/>
                </a:solidFill>
                <a:latin typeface="Calibri"/>
                <a:cs typeface="Calibri"/>
              </a:rPr>
              <a:t>SBU</a:t>
            </a:r>
            <a:endParaRPr sz="2133">
              <a:latin typeface="Calibri"/>
              <a:cs typeface="Calibri"/>
            </a:endParaRPr>
          </a:p>
        </p:txBody>
      </p:sp>
      <p:pic>
        <p:nvPicPr>
          <p:cNvPr id="16" name="object 16"/>
          <p:cNvPicPr/>
          <p:nvPr/>
        </p:nvPicPr>
        <p:blipFill>
          <a:blip r:embed="rId5" cstate="print"/>
          <a:stretch>
            <a:fillRect/>
          </a:stretch>
        </p:blipFill>
        <p:spPr>
          <a:xfrm>
            <a:off x="3746453" y="843271"/>
            <a:ext cx="8374929" cy="2280928"/>
          </a:xfrm>
          <a:prstGeom prst="rect">
            <a:avLst/>
          </a:prstGeom>
        </p:spPr>
      </p:pic>
      <p:sp>
        <p:nvSpPr>
          <p:cNvPr id="17" name="object 17"/>
          <p:cNvSpPr txBox="1"/>
          <p:nvPr/>
        </p:nvSpPr>
        <p:spPr>
          <a:xfrm>
            <a:off x="70616" y="3587607"/>
            <a:ext cx="4595705" cy="2036454"/>
          </a:xfrm>
          <a:prstGeom prst="rect">
            <a:avLst/>
          </a:prstGeom>
          <a:ln w="9524">
            <a:solidFill>
              <a:srgbClr val="0096FF"/>
            </a:solidFill>
          </a:ln>
        </p:spPr>
        <p:txBody>
          <a:bodyPr vert="horz" wrap="square" lIns="0" tIns="60959" rIns="0" bIns="0" rtlCol="0">
            <a:spAutoFit/>
          </a:bodyPr>
          <a:lstStyle/>
          <a:p>
            <a:pPr marL="502061" indent="-380990">
              <a:lnSpc>
                <a:spcPts val="1893"/>
              </a:lnSpc>
              <a:spcBef>
                <a:spcPts val="479"/>
              </a:spcBef>
              <a:buFont typeface="Arial"/>
              <a:buChar char="•"/>
              <a:tabLst>
                <a:tab pos="502061" algn="l"/>
              </a:tabLst>
            </a:pPr>
            <a:r>
              <a:rPr sz="1600" dirty="0">
                <a:latin typeface="Calibri"/>
                <a:cs typeface="Calibri"/>
              </a:rPr>
              <a:t>Field cages are </a:t>
            </a:r>
            <a:r>
              <a:rPr sz="1600" spc="-60" dirty="0">
                <a:latin typeface="Calibri"/>
                <a:cs typeface="Calibri"/>
              </a:rPr>
              <a:t>Kapton-</a:t>
            </a:r>
            <a:r>
              <a:rPr sz="1600" spc="-333" dirty="0">
                <a:latin typeface="Calibri"/>
                <a:cs typeface="Calibri"/>
              </a:rPr>
              <a:t>­</a:t>
            </a:r>
            <a:r>
              <a:rPr sz="1600" spc="-47" dirty="0">
                <a:latin typeface="Calibri"/>
                <a:cs typeface="Calibri"/>
              </a:rPr>
              <a:t>‐carbon</a:t>
            </a:r>
            <a:r>
              <a:rPr sz="1600" dirty="0">
                <a:latin typeface="Calibri"/>
                <a:cs typeface="Calibri"/>
              </a:rPr>
              <a:t> </a:t>
            </a:r>
            <a:r>
              <a:rPr sz="1600" spc="-27" dirty="0">
                <a:latin typeface="Calibri"/>
                <a:cs typeface="Calibri"/>
              </a:rPr>
              <a:t>ﬁber</a:t>
            </a:r>
            <a:endParaRPr sz="1600">
              <a:latin typeface="Calibri"/>
              <a:cs typeface="Calibri"/>
            </a:endParaRPr>
          </a:p>
          <a:p>
            <a:pPr marL="502061" indent="-380990">
              <a:lnSpc>
                <a:spcPts val="1867"/>
              </a:lnSpc>
              <a:buFont typeface="Arial"/>
              <a:buChar char="•"/>
              <a:tabLst>
                <a:tab pos="502061" algn="l"/>
              </a:tabLst>
            </a:pPr>
            <a:r>
              <a:rPr sz="1600" dirty="0">
                <a:latin typeface="Calibri"/>
                <a:cs typeface="Calibri"/>
              </a:rPr>
              <a:t>End</a:t>
            </a:r>
            <a:r>
              <a:rPr sz="1600" spc="-20" dirty="0">
                <a:latin typeface="Calibri"/>
                <a:cs typeface="Calibri"/>
              </a:rPr>
              <a:t> </a:t>
            </a:r>
            <a:r>
              <a:rPr sz="1600" dirty="0">
                <a:latin typeface="Calibri"/>
                <a:cs typeface="Calibri"/>
              </a:rPr>
              <a:t>caps</a:t>
            </a:r>
            <a:r>
              <a:rPr sz="1600" spc="-13" dirty="0">
                <a:latin typeface="Calibri"/>
                <a:cs typeface="Calibri"/>
              </a:rPr>
              <a:t> </a:t>
            </a:r>
            <a:r>
              <a:rPr sz="1600" dirty="0">
                <a:latin typeface="Calibri"/>
                <a:cs typeface="Calibri"/>
              </a:rPr>
              <a:t>are</a:t>
            </a:r>
            <a:r>
              <a:rPr sz="1600" spc="-13" dirty="0">
                <a:latin typeface="Calibri"/>
                <a:cs typeface="Calibri"/>
              </a:rPr>
              <a:t> aluminum</a:t>
            </a:r>
            <a:endParaRPr sz="1600">
              <a:latin typeface="Calibri"/>
              <a:cs typeface="Calibri"/>
            </a:endParaRPr>
          </a:p>
          <a:p>
            <a:pPr marL="502061" indent="-380990">
              <a:lnSpc>
                <a:spcPts val="1893"/>
              </a:lnSpc>
              <a:buFont typeface="Arial"/>
              <a:buChar char="•"/>
              <a:tabLst>
                <a:tab pos="502061" algn="l"/>
              </a:tabLst>
            </a:pPr>
            <a:r>
              <a:rPr sz="1600" dirty="0">
                <a:latin typeface="Calibri"/>
                <a:cs typeface="Calibri"/>
              </a:rPr>
              <a:t>Central membrane is </a:t>
            </a:r>
            <a:r>
              <a:rPr sz="1600" spc="-180" dirty="0">
                <a:latin typeface="Calibri"/>
                <a:cs typeface="Calibri"/>
              </a:rPr>
              <a:t>G-</a:t>
            </a:r>
            <a:r>
              <a:rPr sz="1600" spc="-333" dirty="0">
                <a:latin typeface="Calibri"/>
                <a:cs typeface="Calibri"/>
              </a:rPr>
              <a:t>­</a:t>
            </a:r>
            <a:r>
              <a:rPr sz="1600" spc="-173" dirty="0">
                <a:latin typeface="Calibri"/>
                <a:cs typeface="Calibri"/>
              </a:rPr>
              <a:t>‐10-</a:t>
            </a:r>
            <a:r>
              <a:rPr sz="1600" spc="-333" dirty="0">
                <a:latin typeface="Calibri"/>
                <a:cs typeface="Calibri"/>
              </a:rPr>
              <a:t>­</a:t>
            </a:r>
            <a:r>
              <a:rPr sz="1600" spc="-13" dirty="0">
                <a:latin typeface="Calibri"/>
                <a:cs typeface="Calibri"/>
              </a:rPr>
              <a:t>‐honeycomb</a:t>
            </a:r>
            <a:endParaRPr sz="1600">
              <a:latin typeface="Calibri"/>
              <a:cs typeface="Calibri"/>
            </a:endParaRPr>
          </a:p>
          <a:p>
            <a:pPr marL="493594">
              <a:lnSpc>
                <a:spcPts val="1893"/>
              </a:lnSpc>
              <a:spcBef>
                <a:spcPts val="80"/>
              </a:spcBef>
            </a:pPr>
            <a:r>
              <a:rPr sz="1600" spc="-13" dirty="0">
                <a:latin typeface="Calibri"/>
                <a:cs typeface="Calibri"/>
              </a:rPr>
              <a:t>sandwich</a:t>
            </a:r>
            <a:endParaRPr sz="1600">
              <a:latin typeface="Calibri"/>
              <a:cs typeface="Calibri"/>
            </a:endParaRPr>
          </a:p>
          <a:p>
            <a:pPr marL="502061" indent="-380990">
              <a:lnSpc>
                <a:spcPts val="1893"/>
              </a:lnSpc>
              <a:buFont typeface="Arial"/>
              <a:buChar char="•"/>
              <a:tabLst>
                <a:tab pos="502061" algn="l"/>
              </a:tabLst>
            </a:pPr>
            <a:r>
              <a:rPr sz="1600" dirty="0">
                <a:latin typeface="Calibri"/>
                <a:cs typeface="Calibri"/>
              </a:rPr>
              <a:t>Internal</a:t>
            </a:r>
            <a:r>
              <a:rPr sz="1600" spc="-20" dirty="0">
                <a:latin typeface="Calibri"/>
                <a:cs typeface="Calibri"/>
              </a:rPr>
              <a:t> </a:t>
            </a:r>
            <a:r>
              <a:rPr sz="1600" dirty="0">
                <a:latin typeface="Calibri"/>
                <a:cs typeface="Calibri"/>
              </a:rPr>
              <a:t>chamber</a:t>
            </a:r>
            <a:r>
              <a:rPr sz="1600" spc="-13" dirty="0">
                <a:latin typeface="Calibri"/>
                <a:cs typeface="Calibri"/>
              </a:rPr>
              <a:t> </a:t>
            </a:r>
            <a:r>
              <a:rPr sz="1600" dirty="0">
                <a:latin typeface="Calibri"/>
                <a:cs typeface="Calibri"/>
              </a:rPr>
              <a:t>volume</a:t>
            </a:r>
            <a:r>
              <a:rPr sz="1600" spc="-20" dirty="0">
                <a:latin typeface="Calibri"/>
                <a:cs typeface="Calibri"/>
              </a:rPr>
              <a:t> </a:t>
            </a:r>
            <a:r>
              <a:rPr sz="1600" dirty="0">
                <a:latin typeface="Calibri"/>
                <a:cs typeface="Calibri"/>
              </a:rPr>
              <a:t>is</a:t>
            </a:r>
            <a:r>
              <a:rPr sz="1600" spc="-13" dirty="0">
                <a:latin typeface="Calibri"/>
                <a:cs typeface="Calibri"/>
              </a:rPr>
              <a:t> </a:t>
            </a:r>
            <a:r>
              <a:rPr sz="1600" dirty="0">
                <a:latin typeface="Calibri"/>
                <a:cs typeface="Calibri"/>
              </a:rPr>
              <a:t>ﬁlled</a:t>
            </a:r>
            <a:r>
              <a:rPr sz="1600" spc="-20" dirty="0">
                <a:latin typeface="Calibri"/>
                <a:cs typeface="Calibri"/>
              </a:rPr>
              <a:t> </a:t>
            </a:r>
            <a:r>
              <a:rPr sz="1600" dirty="0">
                <a:latin typeface="Calibri"/>
                <a:cs typeface="Calibri"/>
              </a:rPr>
              <a:t>with</a:t>
            </a:r>
            <a:r>
              <a:rPr sz="1600" spc="-13" dirty="0">
                <a:latin typeface="Calibri"/>
                <a:cs typeface="Calibri"/>
              </a:rPr>
              <a:t> </a:t>
            </a:r>
            <a:r>
              <a:rPr sz="1600" spc="-120" dirty="0">
                <a:latin typeface="Calibri"/>
                <a:cs typeface="Calibri"/>
              </a:rPr>
              <a:t>Ar-</a:t>
            </a:r>
            <a:r>
              <a:rPr sz="1600" spc="-333" dirty="0">
                <a:latin typeface="Calibri"/>
                <a:cs typeface="Calibri"/>
              </a:rPr>
              <a:t>­</a:t>
            </a:r>
            <a:r>
              <a:rPr sz="1600" spc="-27" dirty="0">
                <a:latin typeface="Calibri"/>
                <a:cs typeface="Calibri"/>
              </a:rPr>
              <a:t>‐CF4</a:t>
            </a:r>
            <a:endParaRPr sz="1600">
              <a:latin typeface="Calibri"/>
              <a:cs typeface="Calibri"/>
            </a:endParaRPr>
          </a:p>
          <a:p>
            <a:pPr marL="493594">
              <a:lnSpc>
                <a:spcPts val="1893"/>
              </a:lnSpc>
              <a:spcBef>
                <a:spcPts val="80"/>
              </a:spcBef>
            </a:pPr>
            <a:r>
              <a:rPr sz="1600" dirty="0">
                <a:latin typeface="Calibri"/>
                <a:cs typeface="Calibri"/>
              </a:rPr>
              <a:t>60/40</a:t>
            </a:r>
            <a:r>
              <a:rPr sz="1600" spc="-20" dirty="0">
                <a:latin typeface="Calibri"/>
                <a:cs typeface="Calibri"/>
              </a:rPr>
              <a:t> </a:t>
            </a:r>
            <a:r>
              <a:rPr sz="1600" dirty="0">
                <a:latin typeface="Calibri"/>
                <a:cs typeface="Calibri"/>
              </a:rPr>
              <a:t>gas</a:t>
            </a:r>
            <a:r>
              <a:rPr sz="1600" spc="-20" dirty="0">
                <a:latin typeface="Calibri"/>
                <a:cs typeface="Calibri"/>
              </a:rPr>
              <a:t> </a:t>
            </a:r>
            <a:r>
              <a:rPr sz="1600" dirty="0">
                <a:latin typeface="Calibri"/>
                <a:cs typeface="Calibri"/>
              </a:rPr>
              <a:t>(4</a:t>
            </a:r>
            <a:r>
              <a:rPr sz="1600" spc="-20" dirty="0">
                <a:latin typeface="Calibri"/>
                <a:cs typeface="Calibri"/>
              </a:rPr>
              <a:t> </a:t>
            </a:r>
            <a:r>
              <a:rPr sz="1600" dirty="0">
                <a:latin typeface="Calibri"/>
                <a:cs typeface="Calibri"/>
              </a:rPr>
              <a:t>m</a:t>
            </a:r>
            <a:r>
              <a:rPr sz="1600" baseline="24305" dirty="0">
                <a:latin typeface="Calibri"/>
                <a:cs typeface="Calibri"/>
              </a:rPr>
              <a:t>3</a:t>
            </a:r>
            <a:r>
              <a:rPr sz="1600" spc="139" baseline="24305" dirty="0">
                <a:latin typeface="Calibri"/>
                <a:cs typeface="Calibri"/>
              </a:rPr>
              <a:t> </a:t>
            </a:r>
            <a:r>
              <a:rPr sz="1600" dirty="0">
                <a:latin typeface="Calibri"/>
                <a:cs typeface="Calibri"/>
              </a:rPr>
              <a:t>gas</a:t>
            </a:r>
            <a:r>
              <a:rPr sz="1600" spc="-20" dirty="0">
                <a:latin typeface="Calibri"/>
                <a:cs typeface="Calibri"/>
              </a:rPr>
              <a:t> </a:t>
            </a:r>
            <a:r>
              <a:rPr sz="1600" spc="-13" dirty="0">
                <a:latin typeface="Calibri"/>
                <a:cs typeface="Calibri"/>
              </a:rPr>
              <a:t>volume)</a:t>
            </a:r>
            <a:endParaRPr sz="1600">
              <a:latin typeface="Calibri"/>
              <a:cs typeface="Calibri"/>
            </a:endParaRPr>
          </a:p>
          <a:p>
            <a:pPr marL="502061" indent="-380990">
              <a:lnSpc>
                <a:spcPts val="1867"/>
              </a:lnSpc>
              <a:buFont typeface="Arial"/>
              <a:buChar char="•"/>
              <a:tabLst>
                <a:tab pos="502061" algn="l"/>
              </a:tabLst>
            </a:pPr>
            <a:r>
              <a:rPr sz="1600" dirty="0">
                <a:latin typeface="Calibri"/>
                <a:cs typeface="Calibri"/>
              </a:rPr>
              <a:t>Electronics</a:t>
            </a:r>
            <a:r>
              <a:rPr sz="1600" spc="-33" dirty="0">
                <a:latin typeface="Calibri"/>
                <a:cs typeface="Calibri"/>
              </a:rPr>
              <a:t> </a:t>
            </a:r>
            <a:r>
              <a:rPr sz="1600" dirty="0">
                <a:latin typeface="Calibri"/>
                <a:cs typeface="Calibri"/>
              </a:rPr>
              <a:t>readout</a:t>
            </a:r>
            <a:r>
              <a:rPr sz="1600" spc="-27" dirty="0">
                <a:latin typeface="Calibri"/>
                <a:cs typeface="Calibri"/>
              </a:rPr>
              <a:t> </a:t>
            </a:r>
            <a:r>
              <a:rPr sz="1600" dirty="0">
                <a:latin typeface="Calibri"/>
                <a:cs typeface="Calibri"/>
              </a:rPr>
              <a:t>on</a:t>
            </a:r>
            <a:r>
              <a:rPr sz="1600" spc="-33" dirty="0">
                <a:latin typeface="Calibri"/>
                <a:cs typeface="Calibri"/>
              </a:rPr>
              <a:t> </a:t>
            </a:r>
            <a:r>
              <a:rPr sz="1600" dirty="0">
                <a:latin typeface="Calibri"/>
                <a:cs typeface="Calibri"/>
              </a:rPr>
              <a:t>each</a:t>
            </a:r>
            <a:r>
              <a:rPr sz="1600" spc="-27" dirty="0">
                <a:latin typeface="Calibri"/>
                <a:cs typeface="Calibri"/>
              </a:rPr>
              <a:t> </a:t>
            </a:r>
            <a:r>
              <a:rPr sz="1600" spc="-33" dirty="0">
                <a:latin typeface="Calibri"/>
                <a:cs typeface="Calibri"/>
              </a:rPr>
              <a:t>end</a:t>
            </a:r>
            <a:endParaRPr sz="1600">
              <a:latin typeface="Calibri"/>
              <a:cs typeface="Calibri"/>
            </a:endParaRPr>
          </a:p>
          <a:p>
            <a:pPr marL="502061" indent="-380990">
              <a:lnSpc>
                <a:spcPts val="1893"/>
              </a:lnSpc>
              <a:buFont typeface="Arial"/>
              <a:buChar char="•"/>
              <a:tabLst>
                <a:tab pos="502061" algn="l"/>
              </a:tabLst>
            </a:pPr>
            <a:r>
              <a:rPr sz="1600" dirty="0">
                <a:latin typeface="Calibri"/>
                <a:cs typeface="Calibri"/>
              </a:rPr>
              <a:t>ASIC</a:t>
            </a:r>
            <a:r>
              <a:rPr sz="1600" spc="-27" dirty="0">
                <a:latin typeface="Calibri"/>
                <a:cs typeface="Calibri"/>
              </a:rPr>
              <a:t> </a:t>
            </a:r>
            <a:r>
              <a:rPr sz="1600" dirty="0">
                <a:latin typeface="Calibri"/>
                <a:cs typeface="Calibri"/>
              </a:rPr>
              <a:t>modiﬁed</a:t>
            </a:r>
            <a:r>
              <a:rPr sz="1600" spc="-27" dirty="0">
                <a:latin typeface="Calibri"/>
                <a:cs typeface="Calibri"/>
              </a:rPr>
              <a:t> </a:t>
            </a:r>
            <a:r>
              <a:rPr sz="1600" dirty="0">
                <a:latin typeface="Calibri"/>
                <a:cs typeface="Calibri"/>
              </a:rPr>
              <a:t>SAMPA</a:t>
            </a:r>
            <a:r>
              <a:rPr sz="1600" spc="-27" dirty="0">
                <a:latin typeface="Calibri"/>
                <a:cs typeface="Calibri"/>
              </a:rPr>
              <a:t> </a:t>
            </a:r>
            <a:r>
              <a:rPr sz="1600" dirty="0">
                <a:latin typeface="Calibri"/>
                <a:cs typeface="Calibri"/>
              </a:rPr>
              <a:t>chip</a:t>
            </a:r>
            <a:r>
              <a:rPr sz="1600" spc="-27" dirty="0">
                <a:latin typeface="Calibri"/>
                <a:cs typeface="Calibri"/>
              </a:rPr>
              <a:t> </a:t>
            </a:r>
            <a:r>
              <a:rPr sz="1600" dirty="0">
                <a:latin typeface="Calibri"/>
                <a:cs typeface="Calibri"/>
              </a:rPr>
              <a:t>from</a:t>
            </a:r>
            <a:r>
              <a:rPr sz="1600" spc="-20" dirty="0">
                <a:latin typeface="Calibri"/>
                <a:cs typeface="Calibri"/>
              </a:rPr>
              <a:t> </a:t>
            </a:r>
            <a:r>
              <a:rPr sz="1600" spc="-27" dirty="0">
                <a:latin typeface="Calibri"/>
                <a:cs typeface="Calibri"/>
              </a:rPr>
              <a:t>ALICE</a:t>
            </a:r>
            <a:endParaRPr sz="1600">
              <a:latin typeface="Calibri"/>
              <a:cs typeface="Calibri"/>
            </a:endParaRPr>
          </a:p>
        </p:txBody>
      </p:sp>
      <p:pic>
        <p:nvPicPr>
          <p:cNvPr id="18" name="object 18"/>
          <p:cNvPicPr/>
          <p:nvPr/>
        </p:nvPicPr>
        <p:blipFill>
          <a:blip r:embed="rId6" cstate="print"/>
          <a:stretch>
            <a:fillRect/>
          </a:stretch>
        </p:blipFill>
        <p:spPr>
          <a:xfrm>
            <a:off x="7620000" y="3741889"/>
            <a:ext cx="4188680" cy="3116111"/>
          </a:xfrm>
          <a:prstGeom prst="rect">
            <a:avLst/>
          </a:prstGeom>
        </p:spPr>
      </p:pic>
      <p:sp>
        <p:nvSpPr>
          <p:cNvPr id="19" name="object 19"/>
          <p:cNvSpPr txBox="1"/>
          <p:nvPr/>
        </p:nvSpPr>
        <p:spPr>
          <a:xfrm>
            <a:off x="8944179" y="4119301"/>
            <a:ext cx="2250440" cy="304421"/>
          </a:xfrm>
          <a:prstGeom prst="rect">
            <a:avLst/>
          </a:prstGeom>
        </p:spPr>
        <p:txBody>
          <a:bodyPr vert="horz" wrap="square" lIns="0" tIns="16933" rIns="0" bIns="0" rtlCol="0">
            <a:spAutoFit/>
          </a:bodyPr>
          <a:lstStyle/>
          <a:p>
            <a:pPr marL="16933">
              <a:spcBef>
                <a:spcPts val="133"/>
              </a:spcBef>
            </a:pPr>
            <a:r>
              <a:rPr sz="1867" dirty="0">
                <a:solidFill>
                  <a:srgbClr val="FFFFFF"/>
                </a:solidFill>
                <a:latin typeface="Calibri"/>
                <a:cs typeface="Calibri"/>
              </a:rPr>
              <a:t>Inside</a:t>
            </a:r>
            <a:r>
              <a:rPr sz="1867" spc="-27" dirty="0">
                <a:solidFill>
                  <a:srgbClr val="FFFFFF"/>
                </a:solidFill>
                <a:latin typeface="Calibri"/>
                <a:cs typeface="Calibri"/>
              </a:rPr>
              <a:t> </a:t>
            </a:r>
            <a:r>
              <a:rPr sz="1867" dirty="0">
                <a:solidFill>
                  <a:srgbClr val="FFFFFF"/>
                </a:solidFill>
                <a:latin typeface="Calibri"/>
                <a:cs typeface="Calibri"/>
              </a:rPr>
              <a:t>of</a:t>
            </a:r>
            <a:r>
              <a:rPr sz="1867" spc="-27" dirty="0">
                <a:solidFill>
                  <a:srgbClr val="FFFFFF"/>
                </a:solidFill>
                <a:latin typeface="Calibri"/>
                <a:cs typeface="Calibri"/>
              </a:rPr>
              <a:t> </a:t>
            </a:r>
            <a:r>
              <a:rPr sz="1867" dirty="0">
                <a:solidFill>
                  <a:srgbClr val="FFFFFF"/>
                </a:solidFill>
                <a:latin typeface="Calibri"/>
                <a:cs typeface="Calibri"/>
              </a:rPr>
              <a:t>TPC</a:t>
            </a:r>
            <a:r>
              <a:rPr sz="1867" spc="-27" dirty="0">
                <a:solidFill>
                  <a:srgbClr val="FFFFFF"/>
                </a:solidFill>
                <a:latin typeface="Calibri"/>
                <a:cs typeface="Calibri"/>
              </a:rPr>
              <a:t> </a:t>
            </a:r>
            <a:r>
              <a:rPr sz="1867" dirty="0">
                <a:solidFill>
                  <a:srgbClr val="FFFFFF"/>
                </a:solidFill>
                <a:latin typeface="Calibri"/>
                <a:cs typeface="Calibri"/>
              </a:rPr>
              <a:t>ﬁeld</a:t>
            </a:r>
            <a:r>
              <a:rPr sz="1867" spc="-27" dirty="0">
                <a:solidFill>
                  <a:srgbClr val="FFFFFF"/>
                </a:solidFill>
                <a:latin typeface="Calibri"/>
                <a:cs typeface="Calibri"/>
              </a:rPr>
              <a:t> cage</a:t>
            </a:r>
            <a:endParaRPr sz="1867">
              <a:latin typeface="Calibri"/>
              <a:cs typeface="Calibri"/>
            </a:endParaRPr>
          </a:p>
        </p:txBody>
      </p:sp>
      <p:sp>
        <p:nvSpPr>
          <p:cNvPr id="20" name="object 20"/>
          <p:cNvSpPr txBox="1"/>
          <p:nvPr/>
        </p:nvSpPr>
        <p:spPr>
          <a:xfrm>
            <a:off x="6527383" y="4214159"/>
            <a:ext cx="614679" cy="181310"/>
          </a:xfrm>
          <a:prstGeom prst="rect">
            <a:avLst/>
          </a:prstGeom>
        </p:spPr>
        <p:txBody>
          <a:bodyPr vert="horz" wrap="square" lIns="0" tIns="16933" rIns="0" bIns="0" rtlCol="0">
            <a:spAutoFit/>
          </a:bodyPr>
          <a:lstStyle/>
          <a:p>
            <a:pPr marL="16933">
              <a:spcBef>
                <a:spcPts val="133"/>
              </a:spcBef>
            </a:pPr>
            <a:r>
              <a:rPr sz="1067" b="1" dirty="0">
                <a:latin typeface="Calibri"/>
                <a:cs typeface="Calibri"/>
              </a:rPr>
              <a:t>Upsilon</a:t>
            </a:r>
            <a:r>
              <a:rPr sz="1067" b="1" spc="-47" dirty="0">
                <a:latin typeface="Calibri"/>
                <a:cs typeface="Calibri"/>
              </a:rPr>
              <a:t> </a:t>
            </a:r>
            <a:r>
              <a:rPr sz="1067" b="1" spc="-33" dirty="0">
                <a:latin typeface="Calibri"/>
                <a:cs typeface="Calibri"/>
              </a:rPr>
              <a:t>1s</a:t>
            </a:r>
            <a:endParaRPr sz="1067">
              <a:latin typeface="Calibri"/>
              <a:cs typeface="Calibri"/>
            </a:endParaRPr>
          </a:p>
        </p:txBody>
      </p:sp>
      <p:sp>
        <p:nvSpPr>
          <p:cNvPr id="21" name="object 21"/>
          <p:cNvSpPr txBox="1"/>
          <p:nvPr/>
        </p:nvSpPr>
        <p:spPr>
          <a:xfrm>
            <a:off x="4925174" y="3929678"/>
            <a:ext cx="1402080" cy="222219"/>
          </a:xfrm>
          <a:prstGeom prst="rect">
            <a:avLst/>
          </a:prstGeom>
        </p:spPr>
        <p:txBody>
          <a:bodyPr vert="horz" wrap="square" lIns="0" tIns="16933" rIns="0" bIns="0" rtlCol="0">
            <a:spAutoFit/>
          </a:bodyPr>
          <a:lstStyle/>
          <a:p>
            <a:pPr marL="16933">
              <a:spcBef>
                <a:spcPts val="133"/>
              </a:spcBef>
            </a:pPr>
            <a:r>
              <a:rPr sz="1333" b="1" i="1" dirty="0" err="1">
                <a:latin typeface="Calibri"/>
                <a:cs typeface="Calibri"/>
              </a:rPr>
              <a:t>sPHENIX</a:t>
            </a:r>
            <a:r>
              <a:rPr sz="1333" b="1" i="1" spc="-40" dirty="0">
                <a:latin typeface="Calibri"/>
                <a:cs typeface="Calibri"/>
              </a:rPr>
              <a:t> </a:t>
            </a:r>
            <a:r>
              <a:rPr sz="1333" spc="-13" dirty="0">
                <a:latin typeface="Calibri"/>
                <a:cs typeface="Calibri"/>
              </a:rPr>
              <a:t>Simula</a:t>
            </a:r>
            <a:r>
              <a:rPr lang="en-US" sz="1333" spc="-13" dirty="0">
                <a:latin typeface="Calibri"/>
                <a:cs typeface="Calibri"/>
              </a:rPr>
              <a:t>ti</a:t>
            </a:r>
            <a:r>
              <a:rPr sz="1333" spc="-13" dirty="0">
                <a:latin typeface="Calibri"/>
                <a:cs typeface="Calibri"/>
              </a:rPr>
              <a:t>on</a:t>
            </a:r>
            <a:endParaRPr sz="1333" dirty="0">
              <a:latin typeface="Calibri"/>
              <a:cs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43593" y="2"/>
            <a:ext cx="11755967" cy="942340"/>
            <a:chOff x="257694" y="1"/>
            <a:chExt cx="8816975" cy="706755"/>
          </a:xfrm>
        </p:grpSpPr>
        <p:sp>
          <p:nvSpPr>
            <p:cNvPr id="3" name="object 3"/>
            <p:cNvSpPr/>
            <p:nvPr/>
          </p:nvSpPr>
          <p:spPr>
            <a:xfrm>
              <a:off x="301635" y="628649"/>
              <a:ext cx="8634730" cy="0"/>
            </a:xfrm>
            <a:custGeom>
              <a:avLst/>
              <a:gdLst/>
              <a:ahLst/>
              <a:cxnLst/>
              <a:rect l="l" t="t" r="r" b="b"/>
              <a:pathLst>
                <a:path w="8634730">
                  <a:moveTo>
                    <a:pt x="0" y="0"/>
                  </a:moveTo>
                  <a:lnTo>
                    <a:pt x="8634410" y="1"/>
                  </a:lnTo>
                </a:path>
              </a:pathLst>
            </a:custGeom>
            <a:ln w="28574">
              <a:solidFill>
                <a:srgbClr val="0096FF"/>
              </a:solidFill>
            </a:ln>
          </p:spPr>
          <p:txBody>
            <a:bodyPr wrap="square" lIns="0" tIns="0" rIns="0" bIns="0" rtlCol="0"/>
            <a:lstStyle/>
            <a:p>
              <a:endParaRPr sz="2400"/>
            </a:p>
          </p:txBody>
        </p:sp>
        <p:pic>
          <p:nvPicPr>
            <p:cNvPr id="4" name="object 4"/>
            <p:cNvPicPr/>
            <p:nvPr/>
          </p:nvPicPr>
          <p:blipFill>
            <a:blip r:embed="rId2" cstate="print"/>
            <a:stretch>
              <a:fillRect/>
            </a:stretch>
          </p:blipFill>
          <p:spPr>
            <a:xfrm>
              <a:off x="7620000" y="1"/>
              <a:ext cx="1454583" cy="628648"/>
            </a:xfrm>
            <a:prstGeom prst="rect">
              <a:avLst/>
            </a:prstGeom>
          </p:spPr>
        </p:pic>
      </p:grpSp>
      <p:sp>
        <p:nvSpPr>
          <p:cNvPr id="5" name="object 5"/>
          <p:cNvSpPr txBox="1">
            <a:spLocks noGrp="1"/>
          </p:cNvSpPr>
          <p:nvPr>
            <p:ph type="title"/>
          </p:nvPr>
        </p:nvSpPr>
        <p:spPr>
          <a:xfrm>
            <a:off x="337486" y="41561"/>
            <a:ext cx="9822515" cy="694207"/>
          </a:xfrm>
          <a:prstGeom prst="rect">
            <a:avLst/>
          </a:prstGeom>
        </p:spPr>
        <p:txBody>
          <a:bodyPr vert="horz" wrap="square" lIns="0" tIns="16933" rIns="0" bIns="0" rtlCol="0" anchor="ctr">
            <a:spAutoFit/>
          </a:bodyPr>
          <a:lstStyle/>
          <a:p>
            <a:pPr marL="16933">
              <a:lnSpc>
                <a:spcPct val="100000"/>
              </a:lnSpc>
              <a:spcBef>
                <a:spcPts val="133"/>
              </a:spcBef>
            </a:pPr>
            <a:r>
              <a:rPr dirty="0"/>
              <a:t>sPHENIX</a:t>
            </a:r>
            <a:r>
              <a:rPr spc="-113" dirty="0"/>
              <a:t> </a:t>
            </a:r>
            <a:r>
              <a:rPr dirty="0"/>
              <a:t>Intermediate</a:t>
            </a:r>
            <a:r>
              <a:rPr spc="-113" dirty="0"/>
              <a:t> </a:t>
            </a:r>
            <a:r>
              <a:rPr dirty="0"/>
              <a:t>Tracker</a:t>
            </a:r>
            <a:r>
              <a:rPr spc="-113" dirty="0"/>
              <a:t> </a:t>
            </a:r>
            <a:r>
              <a:rPr spc="-13" dirty="0"/>
              <a:t>(INTT)</a:t>
            </a:r>
          </a:p>
        </p:txBody>
      </p:sp>
      <p:pic>
        <p:nvPicPr>
          <p:cNvPr id="6" name="object 6"/>
          <p:cNvPicPr/>
          <p:nvPr/>
        </p:nvPicPr>
        <p:blipFill>
          <a:blip r:embed="rId3" cstate="print"/>
          <a:stretch>
            <a:fillRect/>
          </a:stretch>
        </p:blipFill>
        <p:spPr>
          <a:xfrm>
            <a:off x="4154080" y="1435303"/>
            <a:ext cx="4068896" cy="5398111"/>
          </a:xfrm>
          <a:prstGeom prst="rect">
            <a:avLst/>
          </a:prstGeom>
        </p:spPr>
      </p:pic>
      <p:pic>
        <p:nvPicPr>
          <p:cNvPr id="7" name="object 7"/>
          <p:cNvPicPr/>
          <p:nvPr/>
        </p:nvPicPr>
        <p:blipFill>
          <a:blip r:embed="rId4" cstate="print"/>
          <a:stretch>
            <a:fillRect/>
          </a:stretch>
        </p:blipFill>
        <p:spPr>
          <a:xfrm>
            <a:off x="1" y="1443966"/>
            <a:ext cx="4068897" cy="5384797"/>
          </a:xfrm>
          <a:prstGeom prst="rect">
            <a:avLst/>
          </a:prstGeom>
        </p:spPr>
      </p:pic>
      <p:sp>
        <p:nvSpPr>
          <p:cNvPr id="9" name="object 9"/>
          <p:cNvSpPr txBox="1"/>
          <p:nvPr/>
        </p:nvSpPr>
        <p:spPr>
          <a:xfrm>
            <a:off x="409787" y="729828"/>
            <a:ext cx="7580207" cy="735244"/>
          </a:xfrm>
          <a:prstGeom prst="rect">
            <a:avLst/>
          </a:prstGeom>
        </p:spPr>
        <p:txBody>
          <a:bodyPr vert="horz" wrap="square" lIns="0" tIns="16933" rIns="0" bIns="0" rtlCol="0">
            <a:spAutoFit/>
          </a:bodyPr>
          <a:lstStyle/>
          <a:p>
            <a:pPr marL="16933">
              <a:lnSpc>
                <a:spcPts val="2840"/>
              </a:lnSpc>
              <a:spcBef>
                <a:spcPts val="133"/>
              </a:spcBef>
            </a:pPr>
            <a:r>
              <a:rPr sz="2400" spc="-147" dirty="0">
                <a:latin typeface="Calibri"/>
                <a:cs typeface="Calibri"/>
              </a:rPr>
              <a:t>Two-</a:t>
            </a:r>
            <a:r>
              <a:rPr sz="2400" spc="-493" dirty="0">
                <a:latin typeface="Calibri"/>
                <a:cs typeface="Calibri"/>
              </a:rPr>
              <a:t>­</a:t>
            </a:r>
            <a:r>
              <a:rPr sz="2400" spc="-87" dirty="0">
                <a:latin typeface="Calibri"/>
                <a:cs typeface="Calibri"/>
              </a:rPr>
              <a:t>‐layer</a:t>
            </a:r>
            <a:r>
              <a:rPr sz="2400" spc="87" dirty="0">
                <a:latin typeface="Calibri"/>
                <a:cs typeface="Calibri"/>
              </a:rPr>
              <a:t> </a:t>
            </a:r>
            <a:r>
              <a:rPr sz="2400" spc="-80" dirty="0">
                <a:latin typeface="Calibri"/>
                <a:cs typeface="Calibri"/>
              </a:rPr>
              <a:t>silicon-</a:t>
            </a:r>
            <a:r>
              <a:rPr sz="2400" spc="-493" dirty="0">
                <a:latin typeface="Calibri"/>
                <a:cs typeface="Calibri"/>
              </a:rPr>
              <a:t>­</a:t>
            </a:r>
            <a:r>
              <a:rPr sz="2400" spc="-87" dirty="0">
                <a:latin typeface="Calibri"/>
                <a:cs typeface="Calibri"/>
              </a:rPr>
              <a:t>‐strip</a:t>
            </a:r>
            <a:r>
              <a:rPr sz="2400" spc="93" dirty="0">
                <a:latin typeface="Calibri"/>
                <a:cs typeface="Calibri"/>
              </a:rPr>
              <a:t> </a:t>
            </a:r>
            <a:r>
              <a:rPr sz="2400" spc="-13" dirty="0">
                <a:latin typeface="Calibri"/>
                <a:cs typeface="Calibri"/>
              </a:rPr>
              <a:t>detector.</a:t>
            </a:r>
            <a:endParaRPr sz="2400">
              <a:latin typeface="Calibri"/>
              <a:cs typeface="Calibri"/>
            </a:endParaRPr>
          </a:p>
          <a:p>
            <a:pPr marL="16933">
              <a:lnSpc>
                <a:spcPts val="2840"/>
              </a:lnSpc>
            </a:pPr>
            <a:r>
              <a:rPr sz="2400" dirty="0">
                <a:latin typeface="Calibri"/>
                <a:cs typeface="Calibri"/>
              </a:rPr>
              <a:t>Read</a:t>
            </a:r>
            <a:r>
              <a:rPr sz="2400" spc="-47" dirty="0">
                <a:latin typeface="Calibri"/>
                <a:cs typeface="Calibri"/>
              </a:rPr>
              <a:t> </a:t>
            </a:r>
            <a:r>
              <a:rPr sz="2400" dirty="0">
                <a:latin typeface="Calibri"/>
                <a:cs typeface="Calibri"/>
              </a:rPr>
              <a:t>Out</a:t>
            </a:r>
            <a:r>
              <a:rPr sz="2400" spc="-40" dirty="0">
                <a:latin typeface="Calibri"/>
                <a:cs typeface="Calibri"/>
              </a:rPr>
              <a:t> </a:t>
            </a:r>
            <a:r>
              <a:rPr sz="2400" dirty="0">
                <a:latin typeface="Calibri"/>
                <a:cs typeface="Calibri"/>
              </a:rPr>
              <a:t>Cards</a:t>
            </a:r>
            <a:r>
              <a:rPr sz="2400" spc="-40" dirty="0">
                <a:latin typeface="Calibri"/>
                <a:cs typeface="Calibri"/>
              </a:rPr>
              <a:t> </a:t>
            </a:r>
            <a:r>
              <a:rPr sz="2400" dirty="0">
                <a:latin typeface="Calibri"/>
                <a:cs typeface="Calibri"/>
              </a:rPr>
              <a:t>reused</a:t>
            </a:r>
            <a:r>
              <a:rPr sz="2400" spc="-47" dirty="0">
                <a:latin typeface="Calibri"/>
                <a:cs typeface="Calibri"/>
              </a:rPr>
              <a:t> </a:t>
            </a:r>
            <a:r>
              <a:rPr sz="2400" dirty="0">
                <a:latin typeface="Calibri"/>
                <a:cs typeface="Calibri"/>
              </a:rPr>
              <a:t>from</a:t>
            </a:r>
            <a:r>
              <a:rPr sz="2400" spc="-40" dirty="0">
                <a:latin typeface="Calibri"/>
                <a:cs typeface="Calibri"/>
              </a:rPr>
              <a:t> </a:t>
            </a:r>
            <a:r>
              <a:rPr sz="2400" dirty="0">
                <a:latin typeface="Calibri"/>
                <a:cs typeface="Calibri"/>
              </a:rPr>
              <a:t>PHENIX</a:t>
            </a:r>
            <a:r>
              <a:rPr sz="2400" spc="-40" dirty="0">
                <a:latin typeface="Calibri"/>
                <a:cs typeface="Calibri"/>
              </a:rPr>
              <a:t> </a:t>
            </a:r>
            <a:r>
              <a:rPr sz="2400" dirty="0">
                <a:latin typeface="Calibri"/>
                <a:cs typeface="Calibri"/>
              </a:rPr>
              <a:t>forward</a:t>
            </a:r>
            <a:r>
              <a:rPr sz="2400" spc="-47" dirty="0">
                <a:latin typeface="Calibri"/>
                <a:cs typeface="Calibri"/>
              </a:rPr>
              <a:t> </a:t>
            </a:r>
            <a:r>
              <a:rPr sz="2400" dirty="0">
                <a:latin typeface="Calibri"/>
                <a:cs typeface="Calibri"/>
              </a:rPr>
              <a:t>silicon</a:t>
            </a:r>
            <a:r>
              <a:rPr sz="2400" spc="-40" dirty="0">
                <a:latin typeface="Calibri"/>
                <a:cs typeface="Calibri"/>
              </a:rPr>
              <a:t> </a:t>
            </a:r>
            <a:r>
              <a:rPr sz="2400" spc="-13" dirty="0">
                <a:latin typeface="Calibri"/>
                <a:cs typeface="Calibri"/>
              </a:rPr>
              <a:t>detector</a:t>
            </a:r>
            <a:endParaRPr sz="2400">
              <a:latin typeface="Calibri"/>
              <a:cs typeface="Calibri"/>
            </a:endParaRPr>
          </a:p>
        </p:txBody>
      </p:sp>
      <p:sp>
        <p:nvSpPr>
          <p:cNvPr id="12" name="object 12"/>
          <p:cNvSpPr txBox="1"/>
          <p:nvPr/>
        </p:nvSpPr>
        <p:spPr>
          <a:xfrm>
            <a:off x="11853924" y="6536586"/>
            <a:ext cx="240453" cy="263320"/>
          </a:xfrm>
          <a:prstGeom prst="rect">
            <a:avLst/>
          </a:prstGeom>
        </p:spPr>
        <p:txBody>
          <a:bodyPr vert="horz" wrap="square" lIns="0" tIns="16933" rIns="0" bIns="0" rtlCol="0">
            <a:spAutoFit/>
          </a:bodyPr>
          <a:lstStyle/>
          <a:p>
            <a:pPr marL="16933">
              <a:spcBef>
                <a:spcPts val="133"/>
              </a:spcBef>
            </a:pPr>
            <a:r>
              <a:rPr sz="1600" spc="-33" dirty="0">
                <a:solidFill>
                  <a:srgbClr val="FFFFFF"/>
                </a:solidFill>
                <a:latin typeface="Calibri"/>
                <a:cs typeface="Calibri"/>
              </a:rPr>
              <a:t>14</a:t>
            </a:r>
            <a:endParaRPr sz="1600">
              <a:latin typeface="Calibri"/>
              <a:cs typeface="Calibri"/>
            </a:endParaRPr>
          </a:p>
        </p:txBody>
      </p:sp>
      <p:sp>
        <p:nvSpPr>
          <p:cNvPr id="13" name="object 9">
            <a:extLst>
              <a:ext uri="{FF2B5EF4-FFF2-40B4-BE49-F238E27FC236}">
                <a16:creationId xmlns:a16="http://schemas.microsoft.com/office/drawing/2014/main" id="{1658F1D5-06C7-4E50-8077-6ECB9EB6135B}"/>
              </a:ext>
            </a:extLst>
          </p:cNvPr>
          <p:cNvSpPr txBox="1"/>
          <p:nvPr/>
        </p:nvSpPr>
        <p:spPr>
          <a:xfrm>
            <a:off x="4398746" y="6507202"/>
            <a:ext cx="3665720" cy="263320"/>
          </a:xfrm>
          <a:prstGeom prst="rect">
            <a:avLst/>
          </a:prstGeom>
        </p:spPr>
        <p:txBody>
          <a:bodyPr vert="horz" wrap="square" lIns="0" tIns="16933" rIns="0" bIns="0" rtlCol="0">
            <a:spAutoFit/>
          </a:bodyPr>
          <a:lstStyle/>
          <a:p>
            <a:pPr marL="16933">
              <a:spcBef>
                <a:spcPts val="133"/>
              </a:spcBef>
            </a:pPr>
            <a:r>
              <a:rPr lang="en-US" sz="1600" dirty="0">
                <a:latin typeface="Calibri"/>
                <a:cs typeface="Calibri"/>
              </a:rPr>
              <a:t>E. </a:t>
            </a:r>
            <a:r>
              <a:rPr lang="en-US" sz="1600" dirty="0" err="1">
                <a:latin typeface="Calibri"/>
                <a:cs typeface="Calibri"/>
              </a:rPr>
              <a:t>O’brien</a:t>
            </a:r>
            <a:r>
              <a:rPr lang="en-US" sz="1600" dirty="0">
                <a:latin typeface="Calibri"/>
                <a:cs typeface="Calibri"/>
              </a:rPr>
              <a:t> @</a:t>
            </a:r>
            <a:r>
              <a:rPr sz="1600" dirty="0" err="1">
                <a:latin typeface="Calibri"/>
                <a:cs typeface="Calibri"/>
              </a:rPr>
              <a:t>sPHENIX</a:t>
            </a:r>
            <a:r>
              <a:rPr sz="1600" spc="-67" dirty="0">
                <a:latin typeface="Calibri"/>
                <a:cs typeface="Calibri"/>
              </a:rPr>
              <a:t> </a:t>
            </a:r>
            <a:r>
              <a:rPr sz="1600" spc="-13" dirty="0">
                <a:latin typeface="Calibri"/>
                <a:cs typeface="Calibri"/>
              </a:rPr>
              <a:t>QM2023</a:t>
            </a:r>
            <a:endParaRPr sz="1600" dirty="0">
              <a:latin typeface="Calibri"/>
              <a:cs typeface="Calibri"/>
            </a:endParaRPr>
          </a:p>
        </p:txBody>
      </p:sp>
      <p:pic>
        <p:nvPicPr>
          <p:cNvPr id="14" name="Picture 4">
            <a:extLst>
              <a:ext uri="{FF2B5EF4-FFF2-40B4-BE49-F238E27FC236}">
                <a16:creationId xmlns:a16="http://schemas.microsoft.com/office/drawing/2014/main" id="{2B6C1B07-878F-AC34-FE0C-A5A40E45489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5400000">
            <a:off x="7678448" y="2177435"/>
            <a:ext cx="5098774" cy="3824081"/>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343593" y="2"/>
            <a:ext cx="11755967" cy="942340"/>
            <a:chOff x="257694" y="1"/>
            <a:chExt cx="8816975" cy="706755"/>
          </a:xfrm>
        </p:grpSpPr>
        <p:sp>
          <p:nvSpPr>
            <p:cNvPr id="3" name="object 3"/>
            <p:cNvSpPr/>
            <p:nvPr/>
          </p:nvSpPr>
          <p:spPr>
            <a:xfrm>
              <a:off x="301635" y="628649"/>
              <a:ext cx="8634730" cy="0"/>
            </a:xfrm>
            <a:custGeom>
              <a:avLst/>
              <a:gdLst/>
              <a:ahLst/>
              <a:cxnLst/>
              <a:rect l="l" t="t" r="r" b="b"/>
              <a:pathLst>
                <a:path w="8634730">
                  <a:moveTo>
                    <a:pt x="0" y="0"/>
                  </a:moveTo>
                  <a:lnTo>
                    <a:pt x="8634410" y="1"/>
                  </a:lnTo>
                </a:path>
              </a:pathLst>
            </a:custGeom>
            <a:ln w="28574">
              <a:solidFill>
                <a:srgbClr val="0096FF"/>
              </a:solidFill>
            </a:ln>
          </p:spPr>
          <p:txBody>
            <a:bodyPr wrap="square" lIns="0" tIns="0" rIns="0" bIns="0" rtlCol="0"/>
            <a:lstStyle/>
            <a:p>
              <a:endParaRPr sz="2400"/>
            </a:p>
          </p:txBody>
        </p:sp>
        <p:pic>
          <p:nvPicPr>
            <p:cNvPr id="4" name="object 4"/>
            <p:cNvPicPr/>
            <p:nvPr/>
          </p:nvPicPr>
          <p:blipFill>
            <a:blip r:embed="rId2" cstate="print"/>
            <a:stretch>
              <a:fillRect/>
            </a:stretch>
          </p:blipFill>
          <p:spPr>
            <a:xfrm>
              <a:off x="7620000" y="1"/>
              <a:ext cx="1454583" cy="628648"/>
            </a:xfrm>
            <a:prstGeom prst="rect">
              <a:avLst/>
            </a:prstGeom>
          </p:spPr>
        </p:pic>
      </p:grpSp>
      <p:pic>
        <p:nvPicPr>
          <p:cNvPr id="5" name="object 5"/>
          <p:cNvPicPr/>
          <p:nvPr/>
        </p:nvPicPr>
        <p:blipFill>
          <a:blip r:embed="rId3" cstate="print"/>
          <a:stretch>
            <a:fillRect/>
          </a:stretch>
        </p:blipFill>
        <p:spPr>
          <a:xfrm>
            <a:off x="9602053" y="4546601"/>
            <a:ext cx="2589944" cy="2311399"/>
          </a:xfrm>
          <a:prstGeom prst="rect">
            <a:avLst/>
          </a:prstGeom>
        </p:spPr>
      </p:pic>
      <p:sp>
        <p:nvSpPr>
          <p:cNvPr id="6" name="object 6"/>
          <p:cNvSpPr txBox="1">
            <a:spLocks noGrp="1"/>
          </p:cNvSpPr>
          <p:nvPr>
            <p:ph type="title"/>
          </p:nvPr>
        </p:nvSpPr>
        <p:spPr>
          <a:xfrm>
            <a:off x="92555" y="-34028"/>
            <a:ext cx="14020800" cy="774018"/>
          </a:xfrm>
          <a:prstGeom prst="rect">
            <a:avLst/>
          </a:prstGeom>
        </p:spPr>
        <p:txBody>
          <a:bodyPr vert="horz" wrap="square" lIns="0" tIns="197635" rIns="0" bIns="0" rtlCol="0" anchor="ctr">
            <a:spAutoFit/>
          </a:bodyPr>
          <a:lstStyle/>
          <a:p>
            <a:pPr marL="320031">
              <a:lnSpc>
                <a:spcPct val="100000"/>
              </a:lnSpc>
              <a:spcBef>
                <a:spcPts val="133"/>
              </a:spcBef>
            </a:pPr>
            <a:r>
              <a:rPr sz="3733" dirty="0"/>
              <a:t>Monolithic</a:t>
            </a:r>
            <a:r>
              <a:rPr sz="3733" spc="-47" dirty="0"/>
              <a:t> </a:t>
            </a:r>
            <a:r>
              <a:rPr sz="3733" spc="200" dirty="0"/>
              <a:t>Ac;ve</a:t>
            </a:r>
            <a:r>
              <a:rPr sz="3733" spc="-40" dirty="0"/>
              <a:t> </a:t>
            </a:r>
            <a:r>
              <a:rPr sz="3733" dirty="0"/>
              <a:t>Pixel</a:t>
            </a:r>
            <a:r>
              <a:rPr sz="3733" spc="-40" dirty="0"/>
              <a:t> </a:t>
            </a:r>
            <a:r>
              <a:rPr sz="3733" dirty="0"/>
              <a:t>Vertex</a:t>
            </a:r>
            <a:r>
              <a:rPr sz="3733" spc="-40" dirty="0"/>
              <a:t> </a:t>
            </a:r>
            <a:r>
              <a:rPr sz="3733" dirty="0"/>
              <a:t>Detector</a:t>
            </a:r>
            <a:r>
              <a:rPr sz="3733" spc="-40" dirty="0"/>
              <a:t> </a:t>
            </a:r>
            <a:r>
              <a:rPr sz="3733" spc="-13" dirty="0"/>
              <a:t>(MVTX)</a:t>
            </a:r>
            <a:endParaRPr sz="3733" dirty="0"/>
          </a:p>
        </p:txBody>
      </p:sp>
      <p:sp>
        <p:nvSpPr>
          <p:cNvPr id="7" name="object 7"/>
          <p:cNvSpPr txBox="1"/>
          <p:nvPr/>
        </p:nvSpPr>
        <p:spPr>
          <a:xfrm>
            <a:off x="11716340" y="6536586"/>
            <a:ext cx="240453" cy="263320"/>
          </a:xfrm>
          <a:prstGeom prst="rect">
            <a:avLst/>
          </a:prstGeom>
        </p:spPr>
        <p:txBody>
          <a:bodyPr vert="horz" wrap="square" lIns="0" tIns="16933" rIns="0" bIns="0" rtlCol="0">
            <a:spAutoFit/>
          </a:bodyPr>
          <a:lstStyle/>
          <a:p>
            <a:pPr marL="16933">
              <a:spcBef>
                <a:spcPts val="133"/>
              </a:spcBef>
            </a:pPr>
            <a:r>
              <a:rPr sz="1600" spc="-33" dirty="0">
                <a:solidFill>
                  <a:srgbClr val="FFFFFF"/>
                </a:solidFill>
                <a:latin typeface="Calibri"/>
                <a:cs typeface="Calibri"/>
              </a:rPr>
              <a:t>15</a:t>
            </a:r>
            <a:endParaRPr sz="1600">
              <a:latin typeface="Calibri"/>
              <a:cs typeface="Calibri"/>
            </a:endParaRPr>
          </a:p>
        </p:txBody>
      </p:sp>
      <p:sp>
        <p:nvSpPr>
          <p:cNvPr id="9" name="object 9"/>
          <p:cNvSpPr txBox="1"/>
          <p:nvPr/>
        </p:nvSpPr>
        <p:spPr>
          <a:xfrm>
            <a:off x="4398746" y="6507202"/>
            <a:ext cx="3665720" cy="263320"/>
          </a:xfrm>
          <a:prstGeom prst="rect">
            <a:avLst/>
          </a:prstGeom>
        </p:spPr>
        <p:txBody>
          <a:bodyPr vert="horz" wrap="square" lIns="0" tIns="16933" rIns="0" bIns="0" rtlCol="0">
            <a:spAutoFit/>
          </a:bodyPr>
          <a:lstStyle/>
          <a:p>
            <a:pPr marL="16933">
              <a:spcBef>
                <a:spcPts val="133"/>
              </a:spcBef>
            </a:pPr>
            <a:r>
              <a:rPr lang="en-US" sz="1600" dirty="0">
                <a:latin typeface="Calibri"/>
                <a:cs typeface="Calibri"/>
              </a:rPr>
              <a:t>E. </a:t>
            </a:r>
            <a:r>
              <a:rPr lang="en-US" sz="1600" dirty="0" err="1">
                <a:latin typeface="Calibri"/>
                <a:cs typeface="Calibri"/>
              </a:rPr>
              <a:t>O’brien</a:t>
            </a:r>
            <a:r>
              <a:rPr lang="en-US" sz="1600" dirty="0">
                <a:latin typeface="Calibri"/>
                <a:cs typeface="Calibri"/>
              </a:rPr>
              <a:t> @</a:t>
            </a:r>
            <a:r>
              <a:rPr sz="1600" dirty="0" err="1">
                <a:latin typeface="Calibri"/>
                <a:cs typeface="Calibri"/>
              </a:rPr>
              <a:t>sPHENIX</a:t>
            </a:r>
            <a:r>
              <a:rPr sz="1600" spc="-67" dirty="0">
                <a:latin typeface="Calibri"/>
                <a:cs typeface="Calibri"/>
              </a:rPr>
              <a:t> </a:t>
            </a:r>
            <a:r>
              <a:rPr sz="1600" spc="-13" dirty="0">
                <a:latin typeface="Calibri"/>
                <a:cs typeface="Calibri"/>
              </a:rPr>
              <a:t>QM2023</a:t>
            </a:r>
            <a:endParaRPr sz="1600" dirty="0">
              <a:latin typeface="Calibri"/>
              <a:cs typeface="Calibri"/>
            </a:endParaRPr>
          </a:p>
        </p:txBody>
      </p:sp>
      <p:pic>
        <p:nvPicPr>
          <p:cNvPr id="10" name="object 10"/>
          <p:cNvPicPr/>
          <p:nvPr/>
        </p:nvPicPr>
        <p:blipFill>
          <a:blip r:embed="rId4" cstate="print"/>
          <a:stretch>
            <a:fillRect/>
          </a:stretch>
        </p:blipFill>
        <p:spPr>
          <a:xfrm>
            <a:off x="6490081" y="1850354"/>
            <a:ext cx="2958716" cy="3509045"/>
          </a:xfrm>
          <a:prstGeom prst="rect">
            <a:avLst/>
          </a:prstGeom>
        </p:spPr>
      </p:pic>
      <p:sp>
        <p:nvSpPr>
          <p:cNvPr id="11" name="object 11"/>
          <p:cNvSpPr txBox="1"/>
          <p:nvPr/>
        </p:nvSpPr>
        <p:spPr>
          <a:xfrm>
            <a:off x="-3" y="838199"/>
            <a:ext cx="12192000" cy="913134"/>
          </a:xfrm>
          <a:prstGeom prst="rect">
            <a:avLst/>
          </a:prstGeom>
          <a:ln w="28574">
            <a:solidFill>
              <a:srgbClr val="0096FF"/>
            </a:solidFill>
          </a:ln>
        </p:spPr>
        <p:txBody>
          <a:bodyPr vert="horz" wrap="square" lIns="0" tIns="60959" rIns="0" bIns="0" rtlCol="0">
            <a:spAutoFit/>
          </a:bodyPr>
          <a:lstStyle/>
          <a:p>
            <a:pPr marL="502061" indent="-380990">
              <a:lnSpc>
                <a:spcPts val="2185"/>
              </a:lnSpc>
              <a:spcBef>
                <a:spcPts val="479"/>
              </a:spcBef>
              <a:buFont typeface="Arial"/>
              <a:buChar char="•"/>
              <a:tabLst>
                <a:tab pos="502061" algn="l"/>
              </a:tabLst>
            </a:pPr>
            <a:r>
              <a:rPr sz="1867" dirty="0">
                <a:latin typeface="Calibri"/>
                <a:cs typeface="Calibri"/>
              </a:rPr>
              <a:t>The</a:t>
            </a:r>
            <a:r>
              <a:rPr sz="1867" spc="-27" dirty="0">
                <a:latin typeface="Calibri"/>
                <a:cs typeface="Calibri"/>
              </a:rPr>
              <a:t> </a:t>
            </a:r>
            <a:r>
              <a:rPr sz="1867" dirty="0">
                <a:latin typeface="Calibri"/>
                <a:cs typeface="Calibri"/>
              </a:rPr>
              <a:t>MVTX</a:t>
            </a:r>
            <a:r>
              <a:rPr sz="1867" spc="-27" dirty="0">
                <a:latin typeface="Calibri"/>
                <a:cs typeface="Calibri"/>
              </a:rPr>
              <a:t> </a:t>
            </a:r>
            <a:r>
              <a:rPr sz="1867" dirty="0">
                <a:latin typeface="Calibri"/>
                <a:cs typeface="Calibri"/>
              </a:rPr>
              <a:t>is</a:t>
            </a:r>
            <a:r>
              <a:rPr sz="1867" spc="-27" dirty="0">
                <a:latin typeface="Calibri"/>
                <a:cs typeface="Calibri"/>
              </a:rPr>
              <a:t> </a:t>
            </a:r>
            <a:r>
              <a:rPr sz="1867" dirty="0">
                <a:latin typeface="Calibri"/>
                <a:cs typeface="Calibri"/>
              </a:rPr>
              <a:t>a</a:t>
            </a:r>
            <a:r>
              <a:rPr sz="1867" spc="-27" dirty="0">
                <a:latin typeface="Calibri"/>
                <a:cs typeface="Calibri"/>
              </a:rPr>
              <a:t> </a:t>
            </a:r>
            <a:r>
              <a:rPr sz="1867" dirty="0">
                <a:latin typeface="Calibri"/>
                <a:cs typeface="Calibri"/>
              </a:rPr>
              <a:t>230M</a:t>
            </a:r>
            <a:r>
              <a:rPr sz="1867" spc="-20" dirty="0">
                <a:latin typeface="Calibri"/>
                <a:cs typeface="Calibri"/>
              </a:rPr>
              <a:t> </a:t>
            </a:r>
            <a:r>
              <a:rPr sz="1867" dirty="0">
                <a:latin typeface="Calibri"/>
                <a:cs typeface="Calibri"/>
              </a:rPr>
              <a:t>channel,</a:t>
            </a:r>
            <a:r>
              <a:rPr sz="1867" spc="-27" dirty="0">
                <a:latin typeface="Calibri"/>
                <a:cs typeface="Calibri"/>
              </a:rPr>
              <a:t> </a:t>
            </a:r>
            <a:r>
              <a:rPr sz="1867" spc="-207" dirty="0">
                <a:latin typeface="Calibri"/>
                <a:cs typeface="Calibri"/>
              </a:rPr>
              <a:t>3-</a:t>
            </a:r>
            <a:r>
              <a:rPr sz="1867" spc="-380" dirty="0">
                <a:latin typeface="Calibri"/>
                <a:cs typeface="Calibri"/>
              </a:rPr>
              <a:t>­</a:t>
            </a:r>
            <a:r>
              <a:rPr sz="1867" spc="-73" dirty="0">
                <a:latin typeface="Calibri"/>
                <a:cs typeface="Calibri"/>
              </a:rPr>
              <a:t>‐layer</a:t>
            </a:r>
            <a:r>
              <a:rPr sz="1867" spc="-27" dirty="0">
                <a:latin typeface="Calibri"/>
                <a:cs typeface="Calibri"/>
              </a:rPr>
              <a:t> </a:t>
            </a:r>
            <a:r>
              <a:rPr sz="1867" spc="-93" dirty="0">
                <a:latin typeface="Calibri"/>
                <a:cs typeface="Calibri"/>
              </a:rPr>
              <a:t>MAPS-</a:t>
            </a:r>
            <a:r>
              <a:rPr sz="1867" spc="-380" dirty="0">
                <a:latin typeface="Calibri"/>
                <a:cs typeface="Calibri"/>
              </a:rPr>
              <a:t>­</a:t>
            </a:r>
            <a:r>
              <a:rPr sz="1867" spc="-67" dirty="0">
                <a:latin typeface="Calibri"/>
                <a:cs typeface="Calibri"/>
              </a:rPr>
              <a:t>‐based</a:t>
            </a:r>
            <a:r>
              <a:rPr sz="1867" spc="-27" dirty="0">
                <a:latin typeface="Calibri"/>
                <a:cs typeface="Calibri"/>
              </a:rPr>
              <a:t> </a:t>
            </a:r>
            <a:r>
              <a:rPr sz="1867" dirty="0">
                <a:latin typeface="Calibri"/>
                <a:cs typeface="Calibri"/>
              </a:rPr>
              <a:t>pixel</a:t>
            </a:r>
            <a:r>
              <a:rPr sz="1867" spc="-20" dirty="0">
                <a:latin typeface="Calibri"/>
                <a:cs typeface="Calibri"/>
              </a:rPr>
              <a:t> </a:t>
            </a:r>
            <a:r>
              <a:rPr sz="1867" spc="-13" dirty="0">
                <a:latin typeface="Calibri"/>
                <a:cs typeface="Calibri"/>
              </a:rPr>
              <a:t>detector</a:t>
            </a:r>
            <a:endParaRPr sz="1867" dirty="0">
              <a:latin typeface="Calibri"/>
              <a:cs typeface="Calibri"/>
            </a:endParaRPr>
          </a:p>
          <a:p>
            <a:pPr marL="502061" indent="-380990">
              <a:lnSpc>
                <a:spcPts val="2185"/>
              </a:lnSpc>
              <a:buFont typeface="Arial"/>
              <a:buChar char="•"/>
              <a:tabLst>
                <a:tab pos="502061" algn="l"/>
              </a:tabLst>
            </a:pPr>
            <a:r>
              <a:rPr sz="1867" dirty="0">
                <a:latin typeface="Calibri"/>
                <a:cs typeface="Calibri"/>
              </a:rPr>
              <a:t>The</a:t>
            </a:r>
            <a:r>
              <a:rPr sz="1867" spc="-47" dirty="0">
                <a:latin typeface="Calibri"/>
                <a:cs typeface="Calibri"/>
              </a:rPr>
              <a:t> </a:t>
            </a:r>
            <a:r>
              <a:rPr sz="1867" dirty="0">
                <a:latin typeface="Calibri"/>
                <a:cs typeface="Calibri"/>
              </a:rPr>
              <a:t>MVTX</a:t>
            </a:r>
            <a:r>
              <a:rPr sz="1867" spc="-27" dirty="0">
                <a:latin typeface="Calibri"/>
                <a:cs typeface="Calibri"/>
              </a:rPr>
              <a:t> </a:t>
            </a:r>
            <a:r>
              <a:rPr sz="1867" dirty="0">
                <a:latin typeface="Calibri"/>
                <a:cs typeface="Calibri"/>
              </a:rPr>
              <a:t>is</a:t>
            </a:r>
            <a:r>
              <a:rPr sz="1867" spc="-27" dirty="0">
                <a:latin typeface="Calibri"/>
                <a:cs typeface="Calibri"/>
              </a:rPr>
              <a:t> </a:t>
            </a:r>
            <a:r>
              <a:rPr sz="1867" dirty="0">
                <a:latin typeface="Calibri"/>
                <a:cs typeface="Calibri"/>
              </a:rPr>
              <a:t>a</a:t>
            </a:r>
            <a:r>
              <a:rPr sz="1867" spc="-33" dirty="0">
                <a:latin typeface="Calibri"/>
                <a:cs typeface="Calibri"/>
              </a:rPr>
              <a:t> </a:t>
            </a:r>
            <a:r>
              <a:rPr sz="1867" dirty="0">
                <a:latin typeface="Calibri"/>
                <a:cs typeface="Calibri"/>
              </a:rPr>
              <a:t>copy</a:t>
            </a:r>
            <a:r>
              <a:rPr sz="1867" spc="-27" dirty="0">
                <a:latin typeface="Calibri"/>
                <a:cs typeface="Calibri"/>
              </a:rPr>
              <a:t> </a:t>
            </a:r>
            <a:r>
              <a:rPr sz="1867" dirty="0">
                <a:latin typeface="Calibri"/>
                <a:cs typeface="Calibri"/>
              </a:rPr>
              <a:t>of</a:t>
            </a:r>
            <a:r>
              <a:rPr sz="1867" spc="-27" dirty="0">
                <a:latin typeface="Calibri"/>
                <a:cs typeface="Calibri"/>
              </a:rPr>
              <a:t> </a:t>
            </a:r>
            <a:r>
              <a:rPr sz="1867" dirty="0">
                <a:latin typeface="Calibri"/>
                <a:cs typeface="Calibri"/>
              </a:rPr>
              <a:t>inner</a:t>
            </a:r>
            <a:r>
              <a:rPr sz="1867" spc="-33" dirty="0">
                <a:latin typeface="Calibri"/>
                <a:cs typeface="Calibri"/>
              </a:rPr>
              <a:t> </a:t>
            </a:r>
            <a:r>
              <a:rPr sz="1867" dirty="0">
                <a:latin typeface="Calibri"/>
                <a:cs typeface="Calibri"/>
              </a:rPr>
              <a:t>3</a:t>
            </a:r>
            <a:r>
              <a:rPr sz="1867" spc="-27" dirty="0">
                <a:latin typeface="Calibri"/>
                <a:cs typeface="Calibri"/>
              </a:rPr>
              <a:t> </a:t>
            </a:r>
            <a:r>
              <a:rPr sz="1867" dirty="0">
                <a:latin typeface="Calibri"/>
                <a:cs typeface="Calibri"/>
              </a:rPr>
              <a:t>layers</a:t>
            </a:r>
            <a:r>
              <a:rPr sz="1867" spc="-27" dirty="0">
                <a:latin typeface="Calibri"/>
                <a:cs typeface="Calibri"/>
              </a:rPr>
              <a:t> </a:t>
            </a:r>
            <a:r>
              <a:rPr sz="1867" dirty="0">
                <a:latin typeface="Calibri"/>
                <a:cs typeface="Calibri"/>
              </a:rPr>
              <a:t>of</a:t>
            </a:r>
            <a:r>
              <a:rPr sz="1867" spc="-33" dirty="0">
                <a:latin typeface="Calibri"/>
                <a:cs typeface="Calibri"/>
              </a:rPr>
              <a:t> </a:t>
            </a:r>
            <a:r>
              <a:rPr sz="1867" dirty="0">
                <a:latin typeface="Calibri"/>
                <a:cs typeface="Calibri"/>
              </a:rPr>
              <a:t>the</a:t>
            </a:r>
            <a:r>
              <a:rPr sz="1867" spc="-27" dirty="0">
                <a:latin typeface="Calibri"/>
                <a:cs typeface="Calibri"/>
              </a:rPr>
              <a:t> </a:t>
            </a:r>
            <a:r>
              <a:rPr sz="1867" dirty="0">
                <a:latin typeface="Calibri"/>
                <a:cs typeface="Calibri"/>
              </a:rPr>
              <a:t>ALICE</a:t>
            </a:r>
            <a:r>
              <a:rPr sz="1867" spc="-27" dirty="0">
                <a:latin typeface="Calibri"/>
                <a:cs typeface="Calibri"/>
              </a:rPr>
              <a:t> </a:t>
            </a:r>
            <a:r>
              <a:rPr sz="1867" dirty="0">
                <a:latin typeface="Calibri"/>
                <a:cs typeface="Calibri"/>
              </a:rPr>
              <a:t>ITS</a:t>
            </a:r>
            <a:r>
              <a:rPr sz="1867" spc="-27" dirty="0">
                <a:latin typeface="Calibri"/>
                <a:cs typeface="Calibri"/>
              </a:rPr>
              <a:t> </a:t>
            </a:r>
            <a:r>
              <a:rPr sz="1867" dirty="0">
                <a:latin typeface="Calibri"/>
                <a:cs typeface="Calibri"/>
              </a:rPr>
              <a:t>w/</a:t>
            </a:r>
            <a:r>
              <a:rPr sz="1867" spc="-33" dirty="0">
                <a:latin typeface="Calibri"/>
                <a:cs typeface="Calibri"/>
              </a:rPr>
              <a:t> </a:t>
            </a:r>
            <a:r>
              <a:rPr sz="1867" dirty="0">
                <a:latin typeface="Calibri"/>
                <a:cs typeface="Calibri"/>
              </a:rPr>
              <a:t>a</a:t>
            </a:r>
            <a:r>
              <a:rPr sz="1867" spc="-27" dirty="0">
                <a:latin typeface="Calibri"/>
                <a:cs typeface="Calibri"/>
              </a:rPr>
              <a:t> </a:t>
            </a:r>
            <a:r>
              <a:rPr sz="1867" dirty="0">
                <a:latin typeface="Calibri"/>
                <a:cs typeface="Calibri"/>
              </a:rPr>
              <a:t>custom</a:t>
            </a:r>
            <a:r>
              <a:rPr sz="1867" spc="-27" dirty="0">
                <a:latin typeface="Calibri"/>
                <a:cs typeface="Calibri"/>
              </a:rPr>
              <a:t> </a:t>
            </a:r>
            <a:r>
              <a:rPr sz="1867" dirty="0">
                <a:latin typeface="Calibri"/>
                <a:cs typeface="Calibri"/>
              </a:rPr>
              <a:t>design</a:t>
            </a:r>
            <a:r>
              <a:rPr sz="1867" spc="-33" dirty="0">
                <a:latin typeface="Calibri"/>
                <a:cs typeface="Calibri"/>
              </a:rPr>
              <a:t> </a:t>
            </a:r>
            <a:r>
              <a:rPr sz="1867" dirty="0">
                <a:latin typeface="Calibri"/>
                <a:cs typeface="Calibri"/>
              </a:rPr>
              <a:t>of</a:t>
            </a:r>
            <a:r>
              <a:rPr sz="1867" spc="-27" dirty="0">
                <a:latin typeface="Calibri"/>
                <a:cs typeface="Calibri"/>
              </a:rPr>
              <a:t> </a:t>
            </a:r>
            <a:r>
              <a:rPr sz="1867" dirty="0">
                <a:latin typeface="Calibri"/>
                <a:cs typeface="Calibri"/>
              </a:rPr>
              <a:t>service</a:t>
            </a:r>
            <a:r>
              <a:rPr sz="1867" spc="-27" dirty="0">
                <a:latin typeface="Calibri"/>
                <a:cs typeface="Calibri"/>
              </a:rPr>
              <a:t> </a:t>
            </a:r>
            <a:r>
              <a:rPr sz="1867" dirty="0">
                <a:latin typeface="Calibri"/>
                <a:cs typeface="Calibri"/>
              </a:rPr>
              <a:t>supports</a:t>
            </a:r>
            <a:r>
              <a:rPr sz="1867" spc="-33" dirty="0">
                <a:latin typeface="Calibri"/>
                <a:cs typeface="Calibri"/>
              </a:rPr>
              <a:t> </a:t>
            </a:r>
            <a:r>
              <a:rPr sz="1867" dirty="0">
                <a:latin typeface="Calibri"/>
                <a:cs typeface="Calibri"/>
              </a:rPr>
              <a:t>to</a:t>
            </a:r>
            <a:r>
              <a:rPr sz="1867" spc="-27" dirty="0">
                <a:latin typeface="Calibri"/>
                <a:cs typeface="Calibri"/>
              </a:rPr>
              <a:t> </a:t>
            </a:r>
            <a:r>
              <a:rPr sz="1867" dirty="0">
                <a:latin typeface="Calibri"/>
                <a:cs typeface="Calibri"/>
              </a:rPr>
              <a:t>meet</a:t>
            </a:r>
            <a:r>
              <a:rPr sz="1867" spc="-27" dirty="0">
                <a:latin typeface="Calibri"/>
                <a:cs typeface="Calibri"/>
              </a:rPr>
              <a:t> </a:t>
            </a:r>
            <a:r>
              <a:rPr sz="1867" dirty="0">
                <a:latin typeface="Calibri"/>
                <a:cs typeface="Calibri"/>
              </a:rPr>
              <a:t>sPHENIX</a:t>
            </a:r>
            <a:r>
              <a:rPr sz="1867" spc="-27" dirty="0">
                <a:latin typeface="Calibri"/>
                <a:cs typeface="Calibri"/>
              </a:rPr>
              <a:t> </a:t>
            </a:r>
            <a:r>
              <a:rPr sz="1867" spc="-13" dirty="0">
                <a:latin typeface="Calibri"/>
                <a:cs typeface="Calibri"/>
              </a:rPr>
              <a:t>needs</a:t>
            </a:r>
            <a:endParaRPr sz="1867" dirty="0">
              <a:latin typeface="Calibri"/>
              <a:cs typeface="Calibri"/>
            </a:endParaRPr>
          </a:p>
          <a:p>
            <a:pPr marL="502061" indent="-380990">
              <a:spcBef>
                <a:spcPts val="27"/>
              </a:spcBef>
              <a:buFont typeface="Arial"/>
              <a:buChar char="•"/>
              <a:tabLst>
                <a:tab pos="502061" algn="l"/>
              </a:tabLst>
            </a:pPr>
            <a:r>
              <a:rPr sz="1867" dirty="0">
                <a:latin typeface="Calibri"/>
                <a:cs typeface="Calibri"/>
              </a:rPr>
              <a:t>Staves</a:t>
            </a:r>
            <a:r>
              <a:rPr sz="1867" spc="-33" dirty="0">
                <a:latin typeface="Calibri"/>
                <a:cs typeface="Calibri"/>
              </a:rPr>
              <a:t> </a:t>
            </a:r>
            <a:r>
              <a:rPr sz="1867" dirty="0">
                <a:latin typeface="Calibri"/>
                <a:cs typeface="Calibri"/>
              </a:rPr>
              <a:t>and</a:t>
            </a:r>
            <a:r>
              <a:rPr sz="1867" spc="-27" dirty="0">
                <a:latin typeface="Calibri"/>
                <a:cs typeface="Calibri"/>
              </a:rPr>
              <a:t> </a:t>
            </a:r>
            <a:r>
              <a:rPr sz="1867" dirty="0">
                <a:latin typeface="Calibri"/>
                <a:cs typeface="Calibri"/>
              </a:rPr>
              <a:t>Readout</a:t>
            </a:r>
            <a:r>
              <a:rPr sz="1867" spc="-27" dirty="0">
                <a:latin typeface="Calibri"/>
                <a:cs typeface="Calibri"/>
              </a:rPr>
              <a:t> </a:t>
            </a:r>
            <a:r>
              <a:rPr sz="1867" dirty="0">
                <a:latin typeface="Calibri"/>
                <a:cs typeface="Calibri"/>
              </a:rPr>
              <a:t>Units</a:t>
            </a:r>
            <a:r>
              <a:rPr sz="1867" spc="-27" dirty="0">
                <a:latin typeface="Calibri"/>
                <a:cs typeface="Calibri"/>
              </a:rPr>
              <a:t> </a:t>
            </a:r>
            <a:r>
              <a:rPr sz="1867" dirty="0">
                <a:latin typeface="Calibri"/>
                <a:cs typeface="Calibri"/>
              </a:rPr>
              <a:t>produced</a:t>
            </a:r>
            <a:r>
              <a:rPr sz="1867" spc="-33" dirty="0">
                <a:latin typeface="Calibri"/>
                <a:cs typeface="Calibri"/>
              </a:rPr>
              <a:t> </a:t>
            </a:r>
            <a:r>
              <a:rPr sz="1867" dirty="0">
                <a:latin typeface="Calibri"/>
                <a:cs typeface="Calibri"/>
              </a:rPr>
              <a:t>at</a:t>
            </a:r>
            <a:r>
              <a:rPr sz="1867" spc="-27" dirty="0">
                <a:latin typeface="Calibri"/>
                <a:cs typeface="Calibri"/>
              </a:rPr>
              <a:t> </a:t>
            </a:r>
            <a:r>
              <a:rPr sz="1867" dirty="0">
                <a:latin typeface="Calibri"/>
                <a:cs typeface="Calibri"/>
              </a:rPr>
              <a:t>CERN</a:t>
            </a:r>
            <a:r>
              <a:rPr sz="1867" spc="-27" dirty="0">
                <a:latin typeface="Calibri"/>
                <a:cs typeface="Calibri"/>
              </a:rPr>
              <a:t> </a:t>
            </a:r>
            <a:r>
              <a:rPr sz="1867" dirty="0">
                <a:latin typeface="Calibri"/>
                <a:cs typeface="Calibri"/>
              </a:rPr>
              <a:t>w/</a:t>
            </a:r>
            <a:r>
              <a:rPr sz="1867" spc="-27" dirty="0">
                <a:latin typeface="Calibri"/>
                <a:cs typeface="Calibri"/>
              </a:rPr>
              <a:t> </a:t>
            </a:r>
            <a:r>
              <a:rPr sz="1867" spc="87" dirty="0">
                <a:latin typeface="Calibri"/>
                <a:cs typeface="Calibri"/>
              </a:rPr>
              <a:t>par;cipa;on</a:t>
            </a:r>
            <a:r>
              <a:rPr sz="1867" spc="-27" dirty="0">
                <a:latin typeface="Calibri"/>
                <a:cs typeface="Calibri"/>
              </a:rPr>
              <a:t> </a:t>
            </a:r>
            <a:r>
              <a:rPr sz="1867" dirty="0">
                <a:latin typeface="Calibri"/>
                <a:cs typeface="Calibri"/>
              </a:rPr>
              <a:t>from</a:t>
            </a:r>
            <a:r>
              <a:rPr sz="1867" spc="-33" dirty="0">
                <a:latin typeface="Calibri"/>
                <a:cs typeface="Calibri"/>
              </a:rPr>
              <a:t> </a:t>
            </a:r>
            <a:r>
              <a:rPr sz="1867" dirty="0">
                <a:latin typeface="Calibri"/>
                <a:cs typeface="Calibri"/>
              </a:rPr>
              <a:t>sPHENIX</a:t>
            </a:r>
            <a:r>
              <a:rPr sz="1867" spc="-27" dirty="0">
                <a:latin typeface="Calibri"/>
                <a:cs typeface="Calibri"/>
              </a:rPr>
              <a:t> </a:t>
            </a:r>
            <a:r>
              <a:rPr sz="1867" spc="-13" dirty="0">
                <a:latin typeface="Calibri"/>
                <a:cs typeface="Calibri"/>
              </a:rPr>
              <a:t>collaborators</a:t>
            </a:r>
            <a:endParaRPr sz="1867" dirty="0">
              <a:latin typeface="Calibri"/>
              <a:cs typeface="Calibri"/>
            </a:endParaRPr>
          </a:p>
        </p:txBody>
      </p:sp>
      <p:pic>
        <p:nvPicPr>
          <p:cNvPr id="12" name="object 12"/>
          <p:cNvPicPr/>
          <p:nvPr/>
        </p:nvPicPr>
        <p:blipFill>
          <a:blip r:embed="rId5" cstate="print"/>
          <a:stretch>
            <a:fillRect/>
          </a:stretch>
        </p:blipFill>
        <p:spPr>
          <a:xfrm>
            <a:off x="0" y="1803401"/>
            <a:ext cx="6342059" cy="4775199"/>
          </a:xfrm>
          <a:prstGeom prst="rect">
            <a:avLst/>
          </a:prstGeom>
        </p:spPr>
      </p:pic>
      <p:pic>
        <p:nvPicPr>
          <p:cNvPr id="13" name="object 13"/>
          <p:cNvPicPr/>
          <p:nvPr/>
        </p:nvPicPr>
        <p:blipFill>
          <a:blip r:embed="rId6" cstate="print"/>
          <a:stretch>
            <a:fillRect/>
          </a:stretch>
        </p:blipFill>
        <p:spPr>
          <a:xfrm>
            <a:off x="9550400" y="1803401"/>
            <a:ext cx="2641597" cy="266146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2E4053-70CC-3656-AE8E-932E740DFBE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1973" y="1272649"/>
            <a:ext cx="5625790" cy="3094184"/>
          </a:xfrm>
          <a:prstGeom prst="rect">
            <a:avLst/>
          </a:prstGeom>
        </p:spPr>
      </p:pic>
      <p:pic>
        <p:nvPicPr>
          <p:cNvPr id="4" name="Picture 6" descr="A comparison of a cluster of clusters&#10;&#10;Description automatically generated with medium confidence">
            <a:extLst>
              <a:ext uri="{FF2B5EF4-FFF2-40B4-BE49-F238E27FC236}">
                <a16:creationId xmlns:a16="http://schemas.microsoft.com/office/drawing/2014/main" id="{843DB088-47CE-2848-61E0-D31BCFA7538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58919" y="1048354"/>
            <a:ext cx="6333081" cy="2756906"/>
          </a:xfrm>
          <a:prstGeom prst="rect">
            <a:avLst/>
          </a:prstGeom>
        </p:spPr>
      </p:pic>
      <p:sp>
        <p:nvSpPr>
          <p:cNvPr id="7" name="テキスト ボックス 6">
            <a:extLst>
              <a:ext uri="{FF2B5EF4-FFF2-40B4-BE49-F238E27FC236}">
                <a16:creationId xmlns:a16="http://schemas.microsoft.com/office/drawing/2014/main" id="{7B57E231-269C-37B2-878F-F17538845FCA}"/>
              </a:ext>
            </a:extLst>
          </p:cNvPr>
          <p:cNvSpPr txBox="1"/>
          <p:nvPr/>
        </p:nvSpPr>
        <p:spPr>
          <a:xfrm>
            <a:off x="141973" y="4798708"/>
            <a:ext cx="6008407" cy="1754326"/>
          </a:xfrm>
          <a:prstGeom prst="rect">
            <a:avLst/>
          </a:prstGeom>
          <a:noFill/>
        </p:spPr>
        <p:txBody>
          <a:bodyPr wrap="square" rtlCol="0">
            <a:spAutoFit/>
          </a:bodyPr>
          <a:lstStyle/>
          <a:p>
            <a:pPr marL="285750" indent="-285750">
              <a:buFont typeface="Arial" panose="020B0604020202020204" pitchFamily="34" charset="0"/>
              <a:buChar char="•"/>
            </a:pPr>
            <a:r>
              <a:rPr kumimoji="1" lang="en-US" altLang="ja-JP" dirty="0"/>
              <a:t>TPC Event Display in </a:t>
            </a:r>
            <a:r>
              <a:rPr kumimoji="1" lang="en-US" altLang="ja-JP" dirty="0" err="1"/>
              <a:t>Au+Au</a:t>
            </a:r>
            <a:r>
              <a:rPr kumimoji="1" lang="en-US" altLang="ja-JP" dirty="0"/>
              <a:t> @ 200GeV</a:t>
            </a:r>
          </a:p>
          <a:p>
            <a:pPr marL="285750" indent="-285750">
              <a:buFont typeface="Arial" panose="020B0604020202020204" pitchFamily="34" charset="0"/>
              <a:buChar char="•"/>
            </a:pPr>
            <a:r>
              <a:rPr kumimoji="1" lang="en-US" altLang="ja-JP" dirty="0"/>
              <a:t>Mu</a:t>
            </a:r>
            <a:r>
              <a:rPr lang="en-US" altLang="ja-JP" dirty="0"/>
              <a:t>ltiplicity correlations between MBD-INTT-TPOT</a:t>
            </a:r>
          </a:p>
          <a:p>
            <a:pPr marL="285750" indent="-285750">
              <a:buFont typeface="Arial" panose="020B0604020202020204" pitchFamily="34" charset="0"/>
              <a:buChar char="•"/>
            </a:pPr>
            <a:r>
              <a:rPr lang="en-US" altLang="ja-JP" dirty="0"/>
              <a:t>MVTX correlation between different layers</a:t>
            </a:r>
          </a:p>
          <a:p>
            <a:pPr marL="285750" indent="-285750">
              <a:buFont typeface="Arial" panose="020B0604020202020204" pitchFamily="34" charset="0"/>
              <a:buChar char="•"/>
            </a:pPr>
            <a:r>
              <a:rPr lang="en-US" altLang="ja-JP" dirty="0"/>
              <a:t>More correlation hits in </a:t>
            </a:r>
            <a:r>
              <a:rPr kumimoji="1" lang="en-US" altLang="ja-JP" dirty="0" err="1"/>
              <a:t>Zhaozhong</a:t>
            </a:r>
            <a:r>
              <a:rPr kumimoji="1" lang="en-US" altLang="ja-JP" dirty="0"/>
              <a:t> Shi’s talk on </a:t>
            </a:r>
            <a:r>
              <a:rPr lang="en" altLang="ja-JP" dirty="0"/>
              <a:t>Thursday 08/24</a:t>
            </a:r>
            <a:r>
              <a:rPr kumimoji="1" lang="en-US" altLang="ja-JP" dirty="0"/>
              <a:t> </a:t>
            </a:r>
            <a:endParaRPr kumimoji="1" lang="ja-JP" altLang="en-US"/>
          </a:p>
          <a:p>
            <a:endParaRPr kumimoji="1" lang="ja-JP" altLang="en-US"/>
          </a:p>
        </p:txBody>
      </p:sp>
      <p:sp>
        <p:nvSpPr>
          <p:cNvPr id="6" name="スライド番号プレースホルダー 5">
            <a:extLst>
              <a:ext uri="{FF2B5EF4-FFF2-40B4-BE49-F238E27FC236}">
                <a16:creationId xmlns:a16="http://schemas.microsoft.com/office/drawing/2014/main" id="{484B9EF6-82A5-26F1-BA50-201517EF2530}"/>
              </a:ext>
            </a:extLst>
          </p:cNvPr>
          <p:cNvSpPr>
            <a:spLocks noGrp="1"/>
          </p:cNvSpPr>
          <p:nvPr>
            <p:ph type="sldNum" sz="quarter" idx="12"/>
          </p:nvPr>
        </p:nvSpPr>
        <p:spPr/>
        <p:txBody>
          <a:bodyPr/>
          <a:lstStyle/>
          <a:p>
            <a:fld id="{6F879AC0-A27E-6341-93B8-C10FDC4A61EB}" type="slidenum">
              <a:rPr kumimoji="1" lang="ja-JP" altLang="en-US" smtClean="0"/>
              <a:t>54</a:t>
            </a:fld>
            <a:endParaRPr kumimoji="1" lang="ja-JP" altLang="en-US"/>
          </a:p>
        </p:txBody>
      </p:sp>
      <p:pic>
        <p:nvPicPr>
          <p:cNvPr id="9" name="object 22">
            <a:extLst>
              <a:ext uri="{FF2B5EF4-FFF2-40B4-BE49-F238E27FC236}">
                <a16:creationId xmlns:a16="http://schemas.microsoft.com/office/drawing/2014/main" id="{BD58CF98-D693-36E8-5714-EC5F313B2568}"/>
              </a:ext>
            </a:extLst>
          </p:cNvPr>
          <p:cNvPicPr/>
          <p:nvPr/>
        </p:nvPicPr>
        <p:blipFill>
          <a:blip r:embed="rId4" cstate="email">
            <a:extLst>
              <a:ext uri="{28A0092B-C50C-407E-A947-70E740481C1C}">
                <a14:useLocalDpi xmlns:a14="http://schemas.microsoft.com/office/drawing/2010/main"/>
              </a:ext>
            </a:extLst>
          </a:blip>
          <a:stretch>
            <a:fillRect/>
          </a:stretch>
        </p:blipFill>
        <p:spPr>
          <a:xfrm>
            <a:off x="6424239" y="4094027"/>
            <a:ext cx="2959011" cy="2900607"/>
          </a:xfrm>
          <a:prstGeom prst="rect">
            <a:avLst/>
          </a:prstGeom>
        </p:spPr>
      </p:pic>
      <p:sp>
        <p:nvSpPr>
          <p:cNvPr id="13" name="テキスト ボックス 12">
            <a:extLst>
              <a:ext uri="{FF2B5EF4-FFF2-40B4-BE49-F238E27FC236}">
                <a16:creationId xmlns:a16="http://schemas.microsoft.com/office/drawing/2014/main" id="{432F4C79-C1EF-9163-1F61-4AC7F870D87F}"/>
              </a:ext>
            </a:extLst>
          </p:cNvPr>
          <p:cNvSpPr txBox="1"/>
          <p:nvPr/>
        </p:nvSpPr>
        <p:spPr>
          <a:xfrm>
            <a:off x="9417269" y="4798708"/>
            <a:ext cx="2396359" cy="923330"/>
          </a:xfrm>
          <a:prstGeom prst="rect">
            <a:avLst/>
          </a:prstGeom>
          <a:noFill/>
        </p:spPr>
        <p:txBody>
          <a:bodyPr wrap="square" rtlCol="0">
            <a:spAutoFit/>
          </a:bodyPr>
          <a:lstStyle/>
          <a:p>
            <a:r>
              <a:rPr kumimoji="1" lang="en-US" altLang="ja-JP" dirty="0"/>
              <a:t>Clear separation between 2S and 3S states</a:t>
            </a:r>
            <a:endParaRPr kumimoji="1" lang="ja-JP" altLang="en-US"/>
          </a:p>
        </p:txBody>
      </p:sp>
      <p:sp>
        <p:nvSpPr>
          <p:cNvPr id="14" name="テキスト ボックス 13">
            <a:extLst>
              <a:ext uri="{FF2B5EF4-FFF2-40B4-BE49-F238E27FC236}">
                <a16:creationId xmlns:a16="http://schemas.microsoft.com/office/drawing/2014/main" id="{A83A3B5D-CADE-721A-BAEE-E1E8FB591425}"/>
              </a:ext>
            </a:extLst>
          </p:cNvPr>
          <p:cNvSpPr txBox="1"/>
          <p:nvPr/>
        </p:nvSpPr>
        <p:spPr>
          <a:xfrm>
            <a:off x="6832166" y="3814873"/>
            <a:ext cx="2358338" cy="369332"/>
          </a:xfrm>
          <a:prstGeom prst="rect">
            <a:avLst/>
          </a:prstGeom>
          <a:noFill/>
        </p:spPr>
        <p:txBody>
          <a:bodyPr wrap="none" rtlCol="0">
            <a:spAutoFit/>
          </a:bodyPr>
          <a:lstStyle/>
          <a:p>
            <a:r>
              <a:rPr kumimoji="1" lang="en-US" altLang="ja-JP" dirty="0" err="1"/>
              <a:t>sPHENIX</a:t>
            </a:r>
            <a:r>
              <a:rPr kumimoji="1" lang="en-US" altLang="ja-JP" dirty="0"/>
              <a:t> Simulation</a:t>
            </a:r>
            <a:endParaRPr kumimoji="1" lang="ja-JP" altLang="en-US"/>
          </a:p>
        </p:txBody>
      </p:sp>
      <p:pic>
        <p:nvPicPr>
          <p:cNvPr id="15" name="object 111">
            <a:extLst>
              <a:ext uri="{FF2B5EF4-FFF2-40B4-BE49-F238E27FC236}">
                <a16:creationId xmlns:a16="http://schemas.microsoft.com/office/drawing/2014/main" id="{F195CA8B-1189-7F08-717E-FD64625FA676}"/>
              </a:ext>
            </a:extLst>
          </p:cNvPr>
          <p:cNvPicPr/>
          <p:nvPr/>
        </p:nvPicPr>
        <p:blipFill>
          <a:blip r:embed="rId5" cstate="email">
            <a:extLst>
              <a:ext uri="{28A0092B-C50C-407E-A947-70E740481C1C}">
                <a14:useLocalDpi xmlns:a14="http://schemas.microsoft.com/office/drawing/2010/main"/>
              </a:ext>
            </a:extLst>
          </a:blip>
          <a:stretch>
            <a:fillRect/>
          </a:stretch>
        </p:blipFill>
        <p:spPr>
          <a:xfrm>
            <a:off x="192907" y="112730"/>
            <a:ext cx="1204722" cy="710946"/>
          </a:xfrm>
          <a:prstGeom prst="rect">
            <a:avLst/>
          </a:prstGeom>
        </p:spPr>
      </p:pic>
      <p:sp>
        <p:nvSpPr>
          <p:cNvPr id="2" name="タイトル 1">
            <a:extLst>
              <a:ext uri="{FF2B5EF4-FFF2-40B4-BE49-F238E27FC236}">
                <a16:creationId xmlns:a16="http://schemas.microsoft.com/office/drawing/2014/main" id="{5202C658-1F98-BE02-5DC3-D0DEA85CE33F}"/>
              </a:ext>
            </a:extLst>
          </p:cNvPr>
          <p:cNvSpPr>
            <a:spLocks noGrp="1"/>
          </p:cNvSpPr>
          <p:nvPr>
            <p:ph type="title"/>
          </p:nvPr>
        </p:nvSpPr>
        <p:spPr>
          <a:xfrm>
            <a:off x="1676400" y="241189"/>
            <a:ext cx="10515600" cy="1325563"/>
          </a:xfrm>
        </p:spPr>
        <p:txBody>
          <a:bodyPr/>
          <a:lstStyle/>
          <a:p>
            <a:r>
              <a:rPr kumimoji="1" lang="en-US" altLang="ja-JP" b="1" dirty="0"/>
              <a:t>Tracking Detector Commissioning</a:t>
            </a:r>
            <a:endParaRPr kumimoji="1" lang="ja-JP" altLang="en-US" b="1"/>
          </a:p>
        </p:txBody>
      </p:sp>
    </p:spTree>
    <p:extLst>
      <p:ext uri="{BB962C8B-B14F-4D97-AF65-F5344CB8AC3E}">
        <p14:creationId xmlns:p14="http://schemas.microsoft.com/office/powerpoint/2010/main" val="29054397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E73747-D361-B2C4-5B95-9D392CE179D0}"/>
              </a:ext>
            </a:extLst>
          </p:cNvPr>
          <p:cNvSpPr>
            <a:spLocks noGrp="1"/>
          </p:cNvSpPr>
          <p:nvPr>
            <p:ph type="title"/>
          </p:nvPr>
        </p:nvSpPr>
        <p:spPr/>
        <p:txBody>
          <a:bodyPr/>
          <a:lstStyle/>
          <a:p>
            <a:r>
              <a:rPr lang="ja-JP" altLang="en-US"/>
              <a:t>日本グループの貢献</a:t>
            </a:r>
            <a:endParaRPr kumimoji="1" lang="ja-JP" altLang="en-US"/>
          </a:p>
        </p:txBody>
      </p:sp>
      <p:sp>
        <p:nvSpPr>
          <p:cNvPr id="3" name="テキスト プレースホルダー 2">
            <a:extLst>
              <a:ext uri="{FF2B5EF4-FFF2-40B4-BE49-F238E27FC236}">
                <a16:creationId xmlns:a16="http://schemas.microsoft.com/office/drawing/2014/main" id="{120E7EE8-12DD-C157-61A5-663E0DFBFED9}"/>
              </a:ext>
            </a:extLst>
          </p:cNvPr>
          <p:cNvSpPr>
            <a:spLocks noGrp="1"/>
          </p:cNvSpPr>
          <p:nvPr>
            <p:ph type="body" idx="1"/>
          </p:nvPr>
        </p:nvSpPr>
        <p:spPr/>
        <p:txBody>
          <a:bodyPr/>
          <a:lstStyle/>
          <a:p>
            <a:r>
              <a:rPr kumimoji="1" lang="en-US" altLang="ja-JP" dirty="0"/>
              <a:t>INTT</a:t>
            </a:r>
            <a:r>
              <a:rPr kumimoji="1" lang="ja-JP" altLang="en-US"/>
              <a:t>シリコンストリップ検出器</a:t>
            </a:r>
          </a:p>
        </p:txBody>
      </p:sp>
      <p:sp>
        <p:nvSpPr>
          <p:cNvPr id="4" name="スライド番号プレースホルダー 3">
            <a:extLst>
              <a:ext uri="{FF2B5EF4-FFF2-40B4-BE49-F238E27FC236}">
                <a16:creationId xmlns:a16="http://schemas.microsoft.com/office/drawing/2014/main" id="{CEDC953F-CA9D-8812-AB25-FCCAD3DF97EC}"/>
              </a:ext>
            </a:extLst>
          </p:cNvPr>
          <p:cNvSpPr>
            <a:spLocks noGrp="1"/>
          </p:cNvSpPr>
          <p:nvPr>
            <p:ph type="sldNum" sz="quarter" idx="12"/>
          </p:nvPr>
        </p:nvSpPr>
        <p:spPr/>
        <p:txBody>
          <a:bodyPr/>
          <a:lstStyle/>
          <a:p>
            <a:fld id="{6F879AC0-A27E-6341-93B8-C10FDC4A61EB}" type="slidenum">
              <a:rPr kumimoji="1" lang="ja-JP" altLang="en-US" smtClean="0"/>
              <a:t>55</a:t>
            </a:fld>
            <a:endParaRPr kumimoji="1" lang="ja-JP" altLang="en-US"/>
          </a:p>
        </p:txBody>
      </p:sp>
      <p:grpSp>
        <p:nvGrpSpPr>
          <p:cNvPr id="5" name="図形グループ 26">
            <a:extLst>
              <a:ext uri="{FF2B5EF4-FFF2-40B4-BE49-F238E27FC236}">
                <a16:creationId xmlns:a16="http://schemas.microsoft.com/office/drawing/2014/main" id="{6D5B2F78-6317-DE17-04FF-5C5439BA1133}"/>
              </a:ext>
            </a:extLst>
          </p:cNvPr>
          <p:cNvGrpSpPr/>
          <p:nvPr/>
        </p:nvGrpSpPr>
        <p:grpSpPr>
          <a:xfrm>
            <a:off x="7007780" y="136525"/>
            <a:ext cx="5218070" cy="3821229"/>
            <a:chOff x="5161040" y="1781618"/>
            <a:chExt cx="3982960" cy="3449639"/>
          </a:xfrm>
        </p:grpSpPr>
        <p:pic>
          <p:nvPicPr>
            <p:cNvPr id="6" name="Content Placeholder 6">
              <a:extLst>
                <a:ext uri="{FF2B5EF4-FFF2-40B4-BE49-F238E27FC236}">
                  <a16:creationId xmlns:a16="http://schemas.microsoft.com/office/drawing/2014/main" id="{B5399BC7-7D8B-94B9-5C6B-A2386DFD3483}"/>
                </a:ext>
              </a:extLst>
            </p:cNvPr>
            <p:cNvPicPr>
              <a:picLocks noChangeAspect="1"/>
            </p:cNvPicPr>
            <p:nvPr/>
          </p:nvPicPr>
          <p:blipFill>
            <a:blip r:embed="rId2"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61040" y="1781618"/>
              <a:ext cx="3727737" cy="3242283"/>
            </a:xfrm>
            <a:prstGeom prst="rect">
              <a:avLst/>
            </a:prstGeom>
          </p:spPr>
        </p:pic>
        <p:pic>
          <p:nvPicPr>
            <p:cNvPr id="7" name="図 6">
              <a:extLst>
                <a:ext uri="{FF2B5EF4-FFF2-40B4-BE49-F238E27FC236}">
                  <a16:creationId xmlns:a16="http://schemas.microsoft.com/office/drawing/2014/main" id="{6547F89D-496F-02C1-3D10-B8978387ABB5}"/>
                </a:ext>
              </a:extLst>
            </p:cNvPr>
            <p:cNvPicPr>
              <a:picLocks noChangeAspect="1"/>
            </p:cNvPicPr>
            <p:nvPr/>
          </p:nvPicPr>
          <p:blipFill>
            <a:blip r:embed="rId3"/>
            <a:stretch>
              <a:fillRect/>
            </a:stretch>
          </p:blipFill>
          <p:spPr>
            <a:xfrm>
              <a:off x="7895126" y="4465076"/>
              <a:ext cx="1248874" cy="766181"/>
            </a:xfrm>
            <a:prstGeom prst="rect">
              <a:avLst/>
            </a:prstGeom>
            <a:solidFill>
              <a:schemeClr val="bg1"/>
            </a:solidFill>
          </p:spPr>
        </p:pic>
      </p:grpSp>
    </p:spTree>
    <p:extLst>
      <p:ext uri="{BB962C8B-B14F-4D97-AF65-F5344CB8AC3E}">
        <p14:creationId xmlns:p14="http://schemas.microsoft.com/office/powerpoint/2010/main" val="1376963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世界地図（メルカトル図法）"/>
          <p:cNvSpPr/>
          <p:nvPr/>
        </p:nvSpPr>
        <p:spPr>
          <a:xfrm>
            <a:off x="415524" y="636147"/>
            <a:ext cx="9102312" cy="7045099"/>
          </a:xfrm>
          <a:custGeom>
            <a:avLst/>
            <a:gdLst/>
            <a:ahLst/>
            <a:cxnLst>
              <a:cxn ang="0">
                <a:pos x="wd2" y="hd2"/>
              </a:cxn>
              <a:cxn ang="5400000">
                <a:pos x="wd2" y="hd2"/>
              </a:cxn>
              <a:cxn ang="10800000">
                <a:pos x="wd2" y="hd2"/>
              </a:cxn>
              <a:cxn ang="16200000">
                <a:pos x="wd2" y="hd2"/>
              </a:cxn>
            </a:cxnLst>
            <a:rect l="0" t="0" r="r" b="b"/>
            <a:pathLst>
              <a:path w="21600" h="21600" extrusionOk="0">
                <a:moveTo>
                  <a:pt x="8457" y="0"/>
                </a:moveTo>
                <a:lnTo>
                  <a:pt x="8249" y="69"/>
                </a:lnTo>
                <a:lnTo>
                  <a:pt x="8175" y="309"/>
                </a:lnTo>
                <a:lnTo>
                  <a:pt x="7968" y="281"/>
                </a:lnTo>
                <a:lnTo>
                  <a:pt x="7776" y="646"/>
                </a:lnTo>
                <a:lnTo>
                  <a:pt x="7766" y="887"/>
                </a:lnTo>
                <a:lnTo>
                  <a:pt x="7904" y="1183"/>
                </a:lnTo>
                <a:lnTo>
                  <a:pt x="7782" y="1011"/>
                </a:lnTo>
                <a:lnTo>
                  <a:pt x="7703" y="962"/>
                </a:lnTo>
                <a:lnTo>
                  <a:pt x="7563" y="756"/>
                </a:lnTo>
                <a:lnTo>
                  <a:pt x="7410" y="1059"/>
                </a:lnTo>
                <a:lnTo>
                  <a:pt x="7345" y="887"/>
                </a:lnTo>
                <a:lnTo>
                  <a:pt x="7164" y="893"/>
                </a:lnTo>
                <a:lnTo>
                  <a:pt x="6984" y="984"/>
                </a:lnTo>
                <a:lnTo>
                  <a:pt x="6845" y="1121"/>
                </a:lnTo>
                <a:lnTo>
                  <a:pt x="6871" y="1355"/>
                </a:lnTo>
                <a:lnTo>
                  <a:pt x="6787" y="1409"/>
                </a:lnTo>
                <a:lnTo>
                  <a:pt x="6586" y="1740"/>
                </a:lnTo>
                <a:lnTo>
                  <a:pt x="6532" y="1918"/>
                </a:lnTo>
                <a:lnTo>
                  <a:pt x="6692" y="2068"/>
                </a:lnTo>
                <a:lnTo>
                  <a:pt x="6670" y="2221"/>
                </a:lnTo>
                <a:lnTo>
                  <a:pt x="6458" y="2412"/>
                </a:lnTo>
                <a:lnTo>
                  <a:pt x="6233" y="2599"/>
                </a:lnTo>
                <a:lnTo>
                  <a:pt x="6223" y="2742"/>
                </a:lnTo>
                <a:lnTo>
                  <a:pt x="6356" y="2893"/>
                </a:lnTo>
                <a:lnTo>
                  <a:pt x="6605" y="2983"/>
                </a:lnTo>
                <a:lnTo>
                  <a:pt x="6489" y="2996"/>
                </a:lnTo>
                <a:lnTo>
                  <a:pt x="6335" y="3107"/>
                </a:lnTo>
                <a:lnTo>
                  <a:pt x="6436" y="3314"/>
                </a:lnTo>
                <a:lnTo>
                  <a:pt x="6506" y="3417"/>
                </a:lnTo>
                <a:lnTo>
                  <a:pt x="6649" y="3389"/>
                </a:lnTo>
                <a:lnTo>
                  <a:pt x="6803" y="3374"/>
                </a:lnTo>
                <a:lnTo>
                  <a:pt x="6925" y="3402"/>
                </a:lnTo>
                <a:lnTo>
                  <a:pt x="7084" y="3580"/>
                </a:lnTo>
                <a:lnTo>
                  <a:pt x="7084" y="3705"/>
                </a:lnTo>
                <a:lnTo>
                  <a:pt x="7159" y="3814"/>
                </a:lnTo>
                <a:lnTo>
                  <a:pt x="7229" y="4110"/>
                </a:lnTo>
                <a:lnTo>
                  <a:pt x="7277" y="4289"/>
                </a:lnTo>
                <a:lnTo>
                  <a:pt x="7309" y="4385"/>
                </a:lnTo>
                <a:lnTo>
                  <a:pt x="7244" y="4611"/>
                </a:lnTo>
                <a:lnTo>
                  <a:pt x="7292" y="4673"/>
                </a:lnTo>
                <a:lnTo>
                  <a:pt x="7350" y="4639"/>
                </a:lnTo>
                <a:lnTo>
                  <a:pt x="7403" y="4722"/>
                </a:lnTo>
                <a:lnTo>
                  <a:pt x="7505" y="4866"/>
                </a:lnTo>
                <a:lnTo>
                  <a:pt x="7383" y="4804"/>
                </a:lnTo>
                <a:lnTo>
                  <a:pt x="7330" y="4810"/>
                </a:lnTo>
                <a:lnTo>
                  <a:pt x="7309" y="4929"/>
                </a:lnTo>
                <a:lnTo>
                  <a:pt x="7314" y="5079"/>
                </a:lnTo>
                <a:lnTo>
                  <a:pt x="7383" y="5148"/>
                </a:lnTo>
                <a:lnTo>
                  <a:pt x="7437" y="5120"/>
                </a:lnTo>
                <a:lnTo>
                  <a:pt x="7468" y="5085"/>
                </a:lnTo>
                <a:lnTo>
                  <a:pt x="7536" y="5010"/>
                </a:lnTo>
                <a:lnTo>
                  <a:pt x="7521" y="5176"/>
                </a:lnTo>
                <a:lnTo>
                  <a:pt x="7500" y="5264"/>
                </a:lnTo>
                <a:lnTo>
                  <a:pt x="7410" y="5341"/>
                </a:lnTo>
                <a:lnTo>
                  <a:pt x="7357" y="5573"/>
                </a:lnTo>
                <a:lnTo>
                  <a:pt x="7393" y="5642"/>
                </a:lnTo>
                <a:lnTo>
                  <a:pt x="7372" y="5779"/>
                </a:lnTo>
                <a:lnTo>
                  <a:pt x="7452" y="5951"/>
                </a:lnTo>
                <a:lnTo>
                  <a:pt x="7463" y="6110"/>
                </a:lnTo>
                <a:lnTo>
                  <a:pt x="7490" y="6219"/>
                </a:lnTo>
                <a:lnTo>
                  <a:pt x="7590" y="6425"/>
                </a:lnTo>
                <a:lnTo>
                  <a:pt x="7633" y="6584"/>
                </a:lnTo>
                <a:lnTo>
                  <a:pt x="7686" y="6666"/>
                </a:lnTo>
                <a:lnTo>
                  <a:pt x="7802" y="6672"/>
                </a:lnTo>
                <a:lnTo>
                  <a:pt x="7889" y="6797"/>
                </a:lnTo>
                <a:lnTo>
                  <a:pt x="7973" y="6784"/>
                </a:lnTo>
                <a:lnTo>
                  <a:pt x="8000" y="6638"/>
                </a:lnTo>
                <a:lnTo>
                  <a:pt x="8027" y="6509"/>
                </a:lnTo>
                <a:lnTo>
                  <a:pt x="8005" y="6378"/>
                </a:lnTo>
                <a:lnTo>
                  <a:pt x="8101" y="6247"/>
                </a:lnTo>
                <a:lnTo>
                  <a:pt x="8128" y="6138"/>
                </a:lnTo>
                <a:lnTo>
                  <a:pt x="8133" y="6013"/>
                </a:lnTo>
                <a:lnTo>
                  <a:pt x="8181" y="5904"/>
                </a:lnTo>
                <a:lnTo>
                  <a:pt x="8266" y="5856"/>
                </a:lnTo>
                <a:lnTo>
                  <a:pt x="8341" y="5813"/>
                </a:lnTo>
                <a:lnTo>
                  <a:pt x="8382" y="5807"/>
                </a:lnTo>
                <a:lnTo>
                  <a:pt x="8505" y="5676"/>
                </a:lnTo>
                <a:lnTo>
                  <a:pt x="8590" y="5470"/>
                </a:lnTo>
                <a:lnTo>
                  <a:pt x="8648" y="5388"/>
                </a:lnTo>
                <a:lnTo>
                  <a:pt x="8713" y="5388"/>
                </a:lnTo>
                <a:lnTo>
                  <a:pt x="8883" y="5319"/>
                </a:lnTo>
                <a:lnTo>
                  <a:pt x="9042" y="5154"/>
                </a:lnTo>
                <a:lnTo>
                  <a:pt x="9202" y="4969"/>
                </a:lnTo>
                <a:lnTo>
                  <a:pt x="9117" y="4954"/>
                </a:lnTo>
                <a:lnTo>
                  <a:pt x="8967" y="4941"/>
                </a:lnTo>
                <a:lnTo>
                  <a:pt x="9032" y="4826"/>
                </a:lnTo>
                <a:lnTo>
                  <a:pt x="9016" y="4667"/>
                </a:lnTo>
                <a:lnTo>
                  <a:pt x="9085" y="4804"/>
                </a:lnTo>
                <a:lnTo>
                  <a:pt x="9132" y="4886"/>
                </a:lnTo>
                <a:lnTo>
                  <a:pt x="9233" y="4845"/>
                </a:lnTo>
                <a:lnTo>
                  <a:pt x="9212" y="4660"/>
                </a:lnTo>
                <a:lnTo>
                  <a:pt x="9139" y="4508"/>
                </a:lnTo>
                <a:lnTo>
                  <a:pt x="9059" y="4448"/>
                </a:lnTo>
                <a:lnTo>
                  <a:pt x="9085" y="4385"/>
                </a:lnTo>
                <a:lnTo>
                  <a:pt x="9202" y="4488"/>
                </a:lnTo>
                <a:lnTo>
                  <a:pt x="9202" y="4379"/>
                </a:lnTo>
                <a:lnTo>
                  <a:pt x="9127" y="4198"/>
                </a:lnTo>
                <a:lnTo>
                  <a:pt x="9212" y="4198"/>
                </a:lnTo>
                <a:lnTo>
                  <a:pt x="9292" y="4158"/>
                </a:lnTo>
                <a:lnTo>
                  <a:pt x="9313" y="4061"/>
                </a:lnTo>
                <a:lnTo>
                  <a:pt x="9245" y="3951"/>
                </a:lnTo>
                <a:lnTo>
                  <a:pt x="9371" y="3932"/>
                </a:lnTo>
                <a:lnTo>
                  <a:pt x="9298" y="3683"/>
                </a:lnTo>
                <a:lnTo>
                  <a:pt x="9361" y="3664"/>
                </a:lnTo>
                <a:lnTo>
                  <a:pt x="9345" y="3402"/>
                </a:lnTo>
                <a:lnTo>
                  <a:pt x="9238" y="3230"/>
                </a:lnTo>
                <a:lnTo>
                  <a:pt x="9335" y="3127"/>
                </a:lnTo>
                <a:lnTo>
                  <a:pt x="9425" y="3114"/>
                </a:lnTo>
                <a:lnTo>
                  <a:pt x="9356" y="2886"/>
                </a:lnTo>
                <a:lnTo>
                  <a:pt x="9356" y="2480"/>
                </a:lnTo>
                <a:lnTo>
                  <a:pt x="9398" y="2221"/>
                </a:lnTo>
                <a:lnTo>
                  <a:pt x="9468" y="1911"/>
                </a:lnTo>
                <a:lnTo>
                  <a:pt x="9335" y="1890"/>
                </a:lnTo>
                <a:lnTo>
                  <a:pt x="9521" y="1815"/>
                </a:lnTo>
                <a:lnTo>
                  <a:pt x="9553" y="1712"/>
                </a:lnTo>
                <a:lnTo>
                  <a:pt x="9792" y="1368"/>
                </a:lnTo>
                <a:lnTo>
                  <a:pt x="9760" y="1149"/>
                </a:lnTo>
                <a:lnTo>
                  <a:pt x="9584" y="1046"/>
                </a:lnTo>
                <a:lnTo>
                  <a:pt x="9298" y="1252"/>
                </a:lnTo>
                <a:lnTo>
                  <a:pt x="9154" y="1437"/>
                </a:lnTo>
                <a:lnTo>
                  <a:pt x="9218" y="1140"/>
                </a:lnTo>
                <a:lnTo>
                  <a:pt x="9165" y="949"/>
                </a:lnTo>
                <a:lnTo>
                  <a:pt x="9052" y="1115"/>
                </a:lnTo>
                <a:lnTo>
                  <a:pt x="8878" y="928"/>
                </a:lnTo>
                <a:lnTo>
                  <a:pt x="8670" y="990"/>
                </a:lnTo>
                <a:lnTo>
                  <a:pt x="8643" y="887"/>
                </a:lnTo>
                <a:lnTo>
                  <a:pt x="8957" y="840"/>
                </a:lnTo>
                <a:lnTo>
                  <a:pt x="9180" y="812"/>
                </a:lnTo>
                <a:lnTo>
                  <a:pt x="9287" y="584"/>
                </a:lnTo>
                <a:lnTo>
                  <a:pt x="8919" y="90"/>
                </a:lnTo>
                <a:lnTo>
                  <a:pt x="8457" y="0"/>
                </a:lnTo>
                <a:close/>
                <a:moveTo>
                  <a:pt x="6255" y="275"/>
                </a:moveTo>
                <a:lnTo>
                  <a:pt x="6085" y="378"/>
                </a:lnTo>
                <a:lnTo>
                  <a:pt x="6054" y="316"/>
                </a:lnTo>
                <a:lnTo>
                  <a:pt x="5877" y="337"/>
                </a:lnTo>
                <a:lnTo>
                  <a:pt x="5771" y="406"/>
                </a:lnTo>
                <a:lnTo>
                  <a:pt x="5691" y="509"/>
                </a:lnTo>
                <a:lnTo>
                  <a:pt x="5648" y="825"/>
                </a:lnTo>
                <a:lnTo>
                  <a:pt x="5585" y="659"/>
                </a:lnTo>
                <a:lnTo>
                  <a:pt x="5515" y="634"/>
                </a:lnTo>
                <a:lnTo>
                  <a:pt x="5425" y="846"/>
                </a:lnTo>
                <a:lnTo>
                  <a:pt x="5314" y="934"/>
                </a:lnTo>
                <a:lnTo>
                  <a:pt x="5244" y="956"/>
                </a:lnTo>
                <a:lnTo>
                  <a:pt x="5159" y="1059"/>
                </a:lnTo>
                <a:lnTo>
                  <a:pt x="5169" y="1237"/>
                </a:lnTo>
                <a:lnTo>
                  <a:pt x="5239" y="1381"/>
                </a:lnTo>
                <a:lnTo>
                  <a:pt x="5287" y="1581"/>
                </a:lnTo>
                <a:lnTo>
                  <a:pt x="5394" y="1740"/>
                </a:lnTo>
                <a:lnTo>
                  <a:pt x="5595" y="1712"/>
                </a:lnTo>
                <a:lnTo>
                  <a:pt x="5728" y="1759"/>
                </a:lnTo>
                <a:lnTo>
                  <a:pt x="5638" y="1924"/>
                </a:lnTo>
                <a:lnTo>
                  <a:pt x="5590" y="1877"/>
                </a:lnTo>
                <a:lnTo>
                  <a:pt x="5430" y="1855"/>
                </a:lnTo>
                <a:lnTo>
                  <a:pt x="5457" y="2083"/>
                </a:lnTo>
                <a:lnTo>
                  <a:pt x="5537" y="2240"/>
                </a:lnTo>
                <a:lnTo>
                  <a:pt x="5522" y="2386"/>
                </a:lnTo>
                <a:lnTo>
                  <a:pt x="5415" y="2474"/>
                </a:lnTo>
                <a:lnTo>
                  <a:pt x="5372" y="2626"/>
                </a:lnTo>
                <a:lnTo>
                  <a:pt x="5462" y="2695"/>
                </a:lnTo>
                <a:lnTo>
                  <a:pt x="5542" y="2921"/>
                </a:lnTo>
                <a:lnTo>
                  <a:pt x="5389" y="2770"/>
                </a:lnTo>
                <a:lnTo>
                  <a:pt x="5351" y="2798"/>
                </a:lnTo>
                <a:lnTo>
                  <a:pt x="5382" y="3052"/>
                </a:lnTo>
                <a:lnTo>
                  <a:pt x="5271" y="3127"/>
                </a:lnTo>
                <a:lnTo>
                  <a:pt x="5282" y="3286"/>
                </a:lnTo>
                <a:lnTo>
                  <a:pt x="5394" y="3299"/>
                </a:lnTo>
                <a:lnTo>
                  <a:pt x="5479" y="3339"/>
                </a:lnTo>
                <a:lnTo>
                  <a:pt x="5648" y="3286"/>
                </a:lnTo>
                <a:lnTo>
                  <a:pt x="5803" y="3374"/>
                </a:lnTo>
                <a:lnTo>
                  <a:pt x="5957" y="3183"/>
                </a:lnTo>
                <a:lnTo>
                  <a:pt x="5957" y="3099"/>
                </a:lnTo>
                <a:lnTo>
                  <a:pt x="5856" y="3114"/>
                </a:lnTo>
                <a:lnTo>
                  <a:pt x="5851" y="3039"/>
                </a:lnTo>
                <a:lnTo>
                  <a:pt x="5931" y="2936"/>
                </a:lnTo>
                <a:lnTo>
                  <a:pt x="5957" y="2798"/>
                </a:lnTo>
                <a:lnTo>
                  <a:pt x="6047" y="2695"/>
                </a:lnTo>
                <a:lnTo>
                  <a:pt x="6100" y="2564"/>
                </a:lnTo>
                <a:lnTo>
                  <a:pt x="6054" y="2371"/>
                </a:lnTo>
                <a:lnTo>
                  <a:pt x="6095" y="2302"/>
                </a:lnTo>
                <a:lnTo>
                  <a:pt x="6015" y="2255"/>
                </a:lnTo>
                <a:lnTo>
                  <a:pt x="6192" y="2206"/>
                </a:lnTo>
                <a:lnTo>
                  <a:pt x="6228" y="2124"/>
                </a:lnTo>
                <a:lnTo>
                  <a:pt x="6351" y="2055"/>
                </a:lnTo>
                <a:lnTo>
                  <a:pt x="6446" y="1690"/>
                </a:lnTo>
                <a:lnTo>
                  <a:pt x="6542" y="1561"/>
                </a:lnTo>
                <a:lnTo>
                  <a:pt x="6680" y="1258"/>
                </a:lnTo>
                <a:lnTo>
                  <a:pt x="6552" y="1265"/>
                </a:lnTo>
                <a:lnTo>
                  <a:pt x="6605" y="1149"/>
                </a:lnTo>
                <a:lnTo>
                  <a:pt x="6750" y="1037"/>
                </a:lnTo>
                <a:lnTo>
                  <a:pt x="6893" y="797"/>
                </a:lnTo>
                <a:lnTo>
                  <a:pt x="6893" y="646"/>
                </a:lnTo>
                <a:lnTo>
                  <a:pt x="6787" y="481"/>
                </a:lnTo>
                <a:lnTo>
                  <a:pt x="6659" y="406"/>
                </a:lnTo>
                <a:lnTo>
                  <a:pt x="6506" y="359"/>
                </a:lnTo>
                <a:lnTo>
                  <a:pt x="6378" y="316"/>
                </a:lnTo>
                <a:lnTo>
                  <a:pt x="6255" y="275"/>
                </a:lnTo>
                <a:close/>
                <a:moveTo>
                  <a:pt x="5111" y="1381"/>
                </a:moveTo>
                <a:lnTo>
                  <a:pt x="4973" y="1409"/>
                </a:lnTo>
                <a:lnTo>
                  <a:pt x="5000" y="1518"/>
                </a:lnTo>
                <a:lnTo>
                  <a:pt x="4942" y="1553"/>
                </a:lnTo>
                <a:lnTo>
                  <a:pt x="4898" y="1699"/>
                </a:lnTo>
                <a:lnTo>
                  <a:pt x="4862" y="1896"/>
                </a:lnTo>
                <a:lnTo>
                  <a:pt x="4898" y="2096"/>
                </a:lnTo>
                <a:lnTo>
                  <a:pt x="4963" y="2233"/>
                </a:lnTo>
                <a:lnTo>
                  <a:pt x="5070" y="2227"/>
                </a:lnTo>
                <a:lnTo>
                  <a:pt x="5021" y="2337"/>
                </a:lnTo>
                <a:lnTo>
                  <a:pt x="5021" y="2480"/>
                </a:lnTo>
                <a:lnTo>
                  <a:pt x="5085" y="2633"/>
                </a:lnTo>
                <a:lnTo>
                  <a:pt x="5203" y="2680"/>
                </a:lnTo>
                <a:lnTo>
                  <a:pt x="5309" y="2652"/>
                </a:lnTo>
                <a:lnTo>
                  <a:pt x="5415" y="2364"/>
                </a:lnTo>
                <a:lnTo>
                  <a:pt x="5495" y="2248"/>
                </a:lnTo>
                <a:lnTo>
                  <a:pt x="5425" y="2111"/>
                </a:lnTo>
                <a:lnTo>
                  <a:pt x="5377" y="1828"/>
                </a:lnTo>
                <a:lnTo>
                  <a:pt x="5282" y="1740"/>
                </a:lnTo>
                <a:lnTo>
                  <a:pt x="5186" y="1643"/>
                </a:lnTo>
                <a:lnTo>
                  <a:pt x="5111" y="1381"/>
                </a:lnTo>
                <a:close/>
                <a:moveTo>
                  <a:pt x="16107" y="1389"/>
                </a:moveTo>
                <a:lnTo>
                  <a:pt x="15979" y="1499"/>
                </a:lnTo>
                <a:lnTo>
                  <a:pt x="15824" y="1815"/>
                </a:lnTo>
                <a:lnTo>
                  <a:pt x="15904" y="1905"/>
                </a:lnTo>
                <a:lnTo>
                  <a:pt x="15952" y="2214"/>
                </a:lnTo>
                <a:lnTo>
                  <a:pt x="16047" y="2364"/>
                </a:lnTo>
                <a:lnTo>
                  <a:pt x="16213" y="2474"/>
                </a:lnTo>
                <a:lnTo>
                  <a:pt x="16334" y="2427"/>
                </a:lnTo>
                <a:lnTo>
                  <a:pt x="16351" y="2062"/>
                </a:lnTo>
                <a:lnTo>
                  <a:pt x="16218" y="1630"/>
                </a:lnTo>
                <a:lnTo>
                  <a:pt x="16107" y="1389"/>
                </a:lnTo>
                <a:close/>
                <a:moveTo>
                  <a:pt x="13425" y="1546"/>
                </a:moveTo>
                <a:lnTo>
                  <a:pt x="13372" y="1630"/>
                </a:lnTo>
                <a:lnTo>
                  <a:pt x="13334" y="1740"/>
                </a:lnTo>
                <a:lnTo>
                  <a:pt x="13324" y="1615"/>
                </a:lnTo>
                <a:lnTo>
                  <a:pt x="13234" y="1621"/>
                </a:lnTo>
                <a:lnTo>
                  <a:pt x="13121" y="1705"/>
                </a:lnTo>
                <a:lnTo>
                  <a:pt x="13249" y="1718"/>
                </a:lnTo>
                <a:lnTo>
                  <a:pt x="13218" y="1855"/>
                </a:lnTo>
                <a:lnTo>
                  <a:pt x="13281" y="1965"/>
                </a:lnTo>
                <a:lnTo>
                  <a:pt x="13351" y="1890"/>
                </a:lnTo>
                <a:lnTo>
                  <a:pt x="13356" y="1815"/>
                </a:lnTo>
                <a:lnTo>
                  <a:pt x="13409" y="1780"/>
                </a:lnTo>
                <a:lnTo>
                  <a:pt x="13489" y="1724"/>
                </a:lnTo>
                <a:lnTo>
                  <a:pt x="13510" y="1649"/>
                </a:lnTo>
                <a:lnTo>
                  <a:pt x="13425" y="1546"/>
                </a:lnTo>
                <a:close/>
                <a:moveTo>
                  <a:pt x="11840" y="1671"/>
                </a:moveTo>
                <a:lnTo>
                  <a:pt x="11782" y="1808"/>
                </a:lnTo>
                <a:lnTo>
                  <a:pt x="11697" y="1699"/>
                </a:lnTo>
                <a:lnTo>
                  <a:pt x="11516" y="1828"/>
                </a:lnTo>
                <a:lnTo>
                  <a:pt x="11579" y="2027"/>
                </a:lnTo>
                <a:lnTo>
                  <a:pt x="11665" y="2034"/>
                </a:lnTo>
                <a:lnTo>
                  <a:pt x="11675" y="2152"/>
                </a:lnTo>
                <a:lnTo>
                  <a:pt x="11845" y="2221"/>
                </a:lnTo>
                <a:lnTo>
                  <a:pt x="12016" y="2171"/>
                </a:lnTo>
                <a:lnTo>
                  <a:pt x="12106" y="1946"/>
                </a:lnTo>
                <a:lnTo>
                  <a:pt x="11989" y="1787"/>
                </a:lnTo>
                <a:lnTo>
                  <a:pt x="11840" y="1671"/>
                </a:lnTo>
                <a:close/>
                <a:moveTo>
                  <a:pt x="11494" y="1946"/>
                </a:moveTo>
                <a:lnTo>
                  <a:pt x="11409" y="1959"/>
                </a:lnTo>
                <a:lnTo>
                  <a:pt x="11388" y="2111"/>
                </a:lnTo>
                <a:lnTo>
                  <a:pt x="11303" y="2111"/>
                </a:lnTo>
                <a:lnTo>
                  <a:pt x="11271" y="1965"/>
                </a:lnTo>
                <a:lnTo>
                  <a:pt x="11112" y="2117"/>
                </a:lnTo>
                <a:lnTo>
                  <a:pt x="11160" y="2433"/>
                </a:lnTo>
                <a:lnTo>
                  <a:pt x="11271" y="2749"/>
                </a:lnTo>
                <a:lnTo>
                  <a:pt x="11361" y="2852"/>
                </a:lnTo>
                <a:lnTo>
                  <a:pt x="11308" y="2976"/>
                </a:lnTo>
                <a:lnTo>
                  <a:pt x="11431" y="3183"/>
                </a:lnTo>
                <a:lnTo>
                  <a:pt x="11506" y="3176"/>
                </a:lnTo>
                <a:lnTo>
                  <a:pt x="11532" y="2886"/>
                </a:lnTo>
                <a:lnTo>
                  <a:pt x="11585" y="2824"/>
                </a:lnTo>
                <a:lnTo>
                  <a:pt x="11617" y="2549"/>
                </a:lnTo>
                <a:lnTo>
                  <a:pt x="11760" y="2399"/>
                </a:lnTo>
                <a:lnTo>
                  <a:pt x="11569" y="2096"/>
                </a:lnTo>
                <a:lnTo>
                  <a:pt x="11494" y="1946"/>
                </a:lnTo>
                <a:close/>
                <a:moveTo>
                  <a:pt x="16462" y="2240"/>
                </a:moveTo>
                <a:lnTo>
                  <a:pt x="16414" y="2289"/>
                </a:lnTo>
                <a:lnTo>
                  <a:pt x="16308" y="2790"/>
                </a:lnTo>
                <a:lnTo>
                  <a:pt x="16638" y="2646"/>
                </a:lnTo>
                <a:lnTo>
                  <a:pt x="16653" y="2495"/>
                </a:lnTo>
                <a:lnTo>
                  <a:pt x="16505" y="2268"/>
                </a:lnTo>
                <a:lnTo>
                  <a:pt x="16462" y="2240"/>
                </a:lnTo>
                <a:close/>
                <a:moveTo>
                  <a:pt x="4345" y="2261"/>
                </a:moveTo>
                <a:lnTo>
                  <a:pt x="4352" y="2412"/>
                </a:lnTo>
                <a:lnTo>
                  <a:pt x="4420" y="2508"/>
                </a:lnTo>
                <a:lnTo>
                  <a:pt x="4367" y="2618"/>
                </a:lnTo>
                <a:lnTo>
                  <a:pt x="4495" y="2633"/>
                </a:lnTo>
                <a:lnTo>
                  <a:pt x="4591" y="2755"/>
                </a:lnTo>
                <a:lnTo>
                  <a:pt x="4686" y="2790"/>
                </a:lnTo>
                <a:lnTo>
                  <a:pt x="4664" y="2639"/>
                </a:lnTo>
                <a:lnTo>
                  <a:pt x="4618" y="2461"/>
                </a:lnTo>
                <a:lnTo>
                  <a:pt x="4463" y="2317"/>
                </a:lnTo>
                <a:lnTo>
                  <a:pt x="4345" y="2261"/>
                </a:lnTo>
                <a:close/>
                <a:moveTo>
                  <a:pt x="4744" y="2433"/>
                </a:moveTo>
                <a:lnTo>
                  <a:pt x="4751" y="2592"/>
                </a:lnTo>
                <a:lnTo>
                  <a:pt x="4777" y="2730"/>
                </a:lnTo>
                <a:lnTo>
                  <a:pt x="4824" y="2811"/>
                </a:lnTo>
                <a:lnTo>
                  <a:pt x="4910" y="2742"/>
                </a:lnTo>
                <a:lnTo>
                  <a:pt x="4925" y="2605"/>
                </a:lnTo>
                <a:lnTo>
                  <a:pt x="4857" y="2474"/>
                </a:lnTo>
                <a:lnTo>
                  <a:pt x="4824" y="2446"/>
                </a:lnTo>
                <a:lnTo>
                  <a:pt x="4744" y="2433"/>
                </a:lnTo>
                <a:close/>
                <a:moveTo>
                  <a:pt x="3994" y="2440"/>
                </a:moveTo>
                <a:lnTo>
                  <a:pt x="3936" y="2558"/>
                </a:lnTo>
                <a:lnTo>
                  <a:pt x="3936" y="2611"/>
                </a:lnTo>
                <a:lnTo>
                  <a:pt x="4032" y="2611"/>
                </a:lnTo>
                <a:lnTo>
                  <a:pt x="4101" y="2536"/>
                </a:lnTo>
                <a:lnTo>
                  <a:pt x="4026" y="2461"/>
                </a:lnTo>
                <a:lnTo>
                  <a:pt x="3994" y="2440"/>
                </a:lnTo>
                <a:close/>
                <a:moveTo>
                  <a:pt x="11840" y="2592"/>
                </a:moveTo>
                <a:lnTo>
                  <a:pt x="11718" y="2667"/>
                </a:lnTo>
                <a:lnTo>
                  <a:pt x="11755" y="2783"/>
                </a:lnTo>
                <a:lnTo>
                  <a:pt x="11712" y="2873"/>
                </a:lnTo>
                <a:lnTo>
                  <a:pt x="11818" y="2955"/>
                </a:lnTo>
                <a:lnTo>
                  <a:pt x="11946" y="2811"/>
                </a:lnTo>
                <a:lnTo>
                  <a:pt x="11861" y="2730"/>
                </a:lnTo>
                <a:lnTo>
                  <a:pt x="11840" y="2592"/>
                </a:lnTo>
                <a:close/>
                <a:moveTo>
                  <a:pt x="4011" y="2702"/>
                </a:moveTo>
                <a:lnTo>
                  <a:pt x="3926" y="2742"/>
                </a:lnTo>
                <a:lnTo>
                  <a:pt x="3878" y="2858"/>
                </a:lnTo>
                <a:lnTo>
                  <a:pt x="3963" y="2970"/>
                </a:lnTo>
                <a:lnTo>
                  <a:pt x="4074" y="2867"/>
                </a:lnTo>
                <a:lnTo>
                  <a:pt x="4091" y="2764"/>
                </a:lnTo>
                <a:lnTo>
                  <a:pt x="4011" y="2702"/>
                </a:lnTo>
                <a:close/>
                <a:moveTo>
                  <a:pt x="4877" y="2818"/>
                </a:moveTo>
                <a:lnTo>
                  <a:pt x="4888" y="2921"/>
                </a:lnTo>
                <a:lnTo>
                  <a:pt x="5000" y="2942"/>
                </a:lnTo>
                <a:lnTo>
                  <a:pt x="5026" y="2927"/>
                </a:lnTo>
                <a:lnTo>
                  <a:pt x="5031" y="2893"/>
                </a:lnTo>
                <a:lnTo>
                  <a:pt x="4995" y="2824"/>
                </a:lnTo>
                <a:lnTo>
                  <a:pt x="4877" y="2818"/>
                </a:lnTo>
                <a:close/>
                <a:moveTo>
                  <a:pt x="3723" y="2886"/>
                </a:moveTo>
                <a:lnTo>
                  <a:pt x="3643" y="2942"/>
                </a:lnTo>
                <a:lnTo>
                  <a:pt x="3554" y="2936"/>
                </a:lnTo>
                <a:lnTo>
                  <a:pt x="3431" y="3155"/>
                </a:lnTo>
                <a:lnTo>
                  <a:pt x="3334" y="3395"/>
                </a:lnTo>
                <a:lnTo>
                  <a:pt x="3414" y="3464"/>
                </a:lnTo>
                <a:lnTo>
                  <a:pt x="3506" y="3417"/>
                </a:lnTo>
                <a:lnTo>
                  <a:pt x="3612" y="3279"/>
                </a:lnTo>
                <a:lnTo>
                  <a:pt x="3670" y="3264"/>
                </a:lnTo>
                <a:lnTo>
                  <a:pt x="3713" y="3148"/>
                </a:lnTo>
                <a:lnTo>
                  <a:pt x="3723" y="2886"/>
                </a:lnTo>
                <a:close/>
                <a:moveTo>
                  <a:pt x="16632" y="2949"/>
                </a:moveTo>
                <a:lnTo>
                  <a:pt x="16494" y="3092"/>
                </a:lnTo>
                <a:lnTo>
                  <a:pt x="16441" y="3236"/>
                </a:lnTo>
                <a:lnTo>
                  <a:pt x="16426" y="3374"/>
                </a:lnTo>
                <a:lnTo>
                  <a:pt x="16319" y="3367"/>
                </a:lnTo>
                <a:lnTo>
                  <a:pt x="16186" y="3533"/>
                </a:lnTo>
                <a:lnTo>
                  <a:pt x="16138" y="3464"/>
                </a:lnTo>
                <a:lnTo>
                  <a:pt x="15984" y="3492"/>
                </a:lnTo>
                <a:lnTo>
                  <a:pt x="15962" y="3574"/>
                </a:lnTo>
                <a:lnTo>
                  <a:pt x="15807" y="3614"/>
                </a:lnTo>
                <a:lnTo>
                  <a:pt x="15696" y="3767"/>
                </a:lnTo>
                <a:lnTo>
                  <a:pt x="15628" y="3773"/>
                </a:lnTo>
                <a:lnTo>
                  <a:pt x="15558" y="3958"/>
                </a:lnTo>
                <a:lnTo>
                  <a:pt x="15606" y="4104"/>
                </a:lnTo>
                <a:lnTo>
                  <a:pt x="15478" y="4138"/>
                </a:lnTo>
                <a:lnTo>
                  <a:pt x="15340" y="4123"/>
                </a:lnTo>
                <a:lnTo>
                  <a:pt x="15239" y="4179"/>
                </a:lnTo>
                <a:lnTo>
                  <a:pt x="15244" y="4454"/>
                </a:lnTo>
                <a:lnTo>
                  <a:pt x="15297" y="4660"/>
                </a:lnTo>
                <a:lnTo>
                  <a:pt x="15191" y="4523"/>
                </a:lnTo>
                <a:lnTo>
                  <a:pt x="15069" y="4536"/>
                </a:lnTo>
                <a:lnTo>
                  <a:pt x="14973" y="4632"/>
                </a:lnTo>
                <a:lnTo>
                  <a:pt x="14999" y="4804"/>
                </a:lnTo>
                <a:lnTo>
                  <a:pt x="14936" y="4763"/>
                </a:lnTo>
                <a:lnTo>
                  <a:pt x="14956" y="4529"/>
                </a:lnTo>
                <a:lnTo>
                  <a:pt x="14925" y="4392"/>
                </a:lnTo>
                <a:lnTo>
                  <a:pt x="14898" y="4398"/>
                </a:lnTo>
                <a:lnTo>
                  <a:pt x="14915" y="4576"/>
                </a:lnTo>
                <a:lnTo>
                  <a:pt x="14808" y="4742"/>
                </a:lnTo>
                <a:lnTo>
                  <a:pt x="14883" y="4935"/>
                </a:lnTo>
                <a:lnTo>
                  <a:pt x="14835" y="5154"/>
                </a:lnTo>
                <a:lnTo>
                  <a:pt x="14850" y="5272"/>
                </a:lnTo>
                <a:lnTo>
                  <a:pt x="14915" y="5292"/>
                </a:lnTo>
                <a:lnTo>
                  <a:pt x="14888" y="5429"/>
                </a:lnTo>
                <a:lnTo>
                  <a:pt x="14920" y="5547"/>
                </a:lnTo>
                <a:lnTo>
                  <a:pt x="14872" y="5642"/>
                </a:lnTo>
                <a:lnTo>
                  <a:pt x="14857" y="5738"/>
                </a:lnTo>
                <a:lnTo>
                  <a:pt x="14792" y="5788"/>
                </a:lnTo>
                <a:lnTo>
                  <a:pt x="14770" y="5856"/>
                </a:lnTo>
                <a:lnTo>
                  <a:pt x="14702" y="5828"/>
                </a:lnTo>
                <a:lnTo>
                  <a:pt x="14813" y="5554"/>
                </a:lnTo>
                <a:lnTo>
                  <a:pt x="14840" y="5416"/>
                </a:lnTo>
                <a:lnTo>
                  <a:pt x="14777" y="5285"/>
                </a:lnTo>
                <a:lnTo>
                  <a:pt x="14787" y="4989"/>
                </a:lnTo>
                <a:lnTo>
                  <a:pt x="14765" y="4832"/>
                </a:lnTo>
                <a:lnTo>
                  <a:pt x="14729" y="4757"/>
                </a:lnTo>
                <a:lnTo>
                  <a:pt x="14782" y="4557"/>
                </a:lnTo>
                <a:lnTo>
                  <a:pt x="14770" y="4420"/>
                </a:lnTo>
                <a:lnTo>
                  <a:pt x="14617" y="4351"/>
                </a:lnTo>
                <a:lnTo>
                  <a:pt x="14574" y="4398"/>
                </a:lnTo>
                <a:lnTo>
                  <a:pt x="14537" y="4626"/>
                </a:lnTo>
                <a:lnTo>
                  <a:pt x="14431" y="4838"/>
                </a:lnTo>
                <a:lnTo>
                  <a:pt x="14431" y="4914"/>
                </a:lnTo>
                <a:lnTo>
                  <a:pt x="14463" y="5085"/>
                </a:lnTo>
                <a:lnTo>
                  <a:pt x="14441" y="5188"/>
                </a:lnTo>
                <a:lnTo>
                  <a:pt x="14511" y="5210"/>
                </a:lnTo>
                <a:lnTo>
                  <a:pt x="14511" y="5257"/>
                </a:lnTo>
                <a:lnTo>
                  <a:pt x="14569" y="5367"/>
                </a:lnTo>
                <a:lnTo>
                  <a:pt x="14531" y="5478"/>
                </a:lnTo>
                <a:lnTo>
                  <a:pt x="14318" y="5244"/>
                </a:lnTo>
                <a:lnTo>
                  <a:pt x="14238" y="5176"/>
                </a:lnTo>
                <a:lnTo>
                  <a:pt x="14069" y="5107"/>
                </a:lnTo>
                <a:lnTo>
                  <a:pt x="14037" y="5176"/>
                </a:lnTo>
                <a:lnTo>
                  <a:pt x="14095" y="5298"/>
                </a:lnTo>
                <a:lnTo>
                  <a:pt x="14032" y="5435"/>
                </a:lnTo>
                <a:lnTo>
                  <a:pt x="13962" y="5313"/>
                </a:lnTo>
                <a:lnTo>
                  <a:pt x="13878" y="5395"/>
                </a:lnTo>
                <a:lnTo>
                  <a:pt x="13766" y="5401"/>
                </a:lnTo>
                <a:lnTo>
                  <a:pt x="13723" y="5470"/>
                </a:lnTo>
                <a:lnTo>
                  <a:pt x="13648" y="5450"/>
                </a:lnTo>
                <a:lnTo>
                  <a:pt x="13706" y="5326"/>
                </a:lnTo>
                <a:lnTo>
                  <a:pt x="13665" y="5319"/>
                </a:lnTo>
                <a:lnTo>
                  <a:pt x="13462" y="5498"/>
                </a:lnTo>
                <a:lnTo>
                  <a:pt x="13341" y="5594"/>
                </a:lnTo>
                <a:lnTo>
                  <a:pt x="13324" y="5719"/>
                </a:lnTo>
                <a:lnTo>
                  <a:pt x="13234" y="5760"/>
                </a:lnTo>
                <a:lnTo>
                  <a:pt x="13186" y="5691"/>
                </a:lnTo>
                <a:lnTo>
                  <a:pt x="13186" y="5581"/>
                </a:lnTo>
                <a:lnTo>
                  <a:pt x="13261" y="5554"/>
                </a:lnTo>
                <a:lnTo>
                  <a:pt x="13228" y="5444"/>
                </a:lnTo>
                <a:lnTo>
                  <a:pt x="13063" y="5375"/>
                </a:lnTo>
                <a:lnTo>
                  <a:pt x="13106" y="5498"/>
                </a:lnTo>
                <a:lnTo>
                  <a:pt x="13080" y="5616"/>
                </a:lnTo>
                <a:lnTo>
                  <a:pt x="13128" y="5732"/>
                </a:lnTo>
                <a:lnTo>
                  <a:pt x="13095" y="5863"/>
                </a:lnTo>
                <a:lnTo>
                  <a:pt x="13041" y="5794"/>
                </a:lnTo>
                <a:lnTo>
                  <a:pt x="12988" y="5779"/>
                </a:lnTo>
                <a:lnTo>
                  <a:pt x="12850" y="5959"/>
                </a:lnTo>
                <a:lnTo>
                  <a:pt x="12889" y="6088"/>
                </a:lnTo>
                <a:lnTo>
                  <a:pt x="12840" y="6131"/>
                </a:lnTo>
                <a:lnTo>
                  <a:pt x="12696" y="6020"/>
                </a:lnTo>
                <a:lnTo>
                  <a:pt x="12659" y="6082"/>
                </a:lnTo>
                <a:lnTo>
                  <a:pt x="12696" y="6157"/>
                </a:lnTo>
                <a:lnTo>
                  <a:pt x="12691" y="6241"/>
                </a:lnTo>
                <a:lnTo>
                  <a:pt x="12643" y="6200"/>
                </a:lnTo>
                <a:lnTo>
                  <a:pt x="12569" y="6144"/>
                </a:lnTo>
                <a:lnTo>
                  <a:pt x="12563" y="5876"/>
                </a:lnTo>
                <a:lnTo>
                  <a:pt x="12468" y="5738"/>
                </a:lnTo>
                <a:lnTo>
                  <a:pt x="12510" y="5710"/>
                </a:lnTo>
                <a:lnTo>
                  <a:pt x="12771" y="5856"/>
                </a:lnTo>
                <a:lnTo>
                  <a:pt x="12867" y="5807"/>
                </a:lnTo>
                <a:lnTo>
                  <a:pt x="12930" y="5710"/>
                </a:lnTo>
                <a:lnTo>
                  <a:pt x="12925" y="5581"/>
                </a:lnTo>
                <a:lnTo>
                  <a:pt x="12882" y="5485"/>
                </a:lnTo>
                <a:lnTo>
                  <a:pt x="12664" y="5251"/>
                </a:lnTo>
                <a:lnTo>
                  <a:pt x="12505" y="5203"/>
                </a:lnTo>
                <a:lnTo>
                  <a:pt x="12410" y="5072"/>
                </a:lnTo>
                <a:lnTo>
                  <a:pt x="12350" y="5148"/>
                </a:lnTo>
                <a:lnTo>
                  <a:pt x="12287" y="5010"/>
                </a:lnTo>
                <a:lnTo>
                  <a:pt x="12362" y="4948"/>
                </a:lnTo>
                <a:lnTo>
                  <a:pt x="12180" y="4783"/>
                </a:lnTo>
                <a:lnTo>
                  <a:pt x="12074" y="4832"/>
                </a:lnTo>
                <a:lnTo>
                  <a:pt x="11968" y="4826"/>
                </a:lnTo>
                <a:lnTo>
                  <a:pt x="11878" y="5010"/>
                </a:lnTo>
                <a:lnTo>
                  <a:pt x="11782" y="4997"/>
                </a:lnTo>
                <a:lnTo>
                  <a:pt x="11654" y="5092"/>
                </a:lnTo>
                <a:lnTo>
                  <a:pt x="11494" y="5360"/>
                </a:lnTo>
                <a:lnTo>
                  <a:pt x="11399" y="5513"/>
                </a:lnTo>
                <a:lnTo>
                  <a:pt x="11260" y="5882"/>
                </a:lnTo>
                <a:lnTo>
                  <a:pt x="11153" y="6131"/>
                </a:lnTo>
                <a:lnTo>
                  <a:pt x="11037" y="6309"/>
                </a:lnTo>
                <a:lnTo>
                  <a:pt x="10882" y="6447"/>
                </a:lnTo>
                <a:lnTo>
                  <a:pt x="10829" y="6550"/>
                </a:lnTo>
                <a:lnTo>
                  <a:pt x="10846" y="6907"/>
                </a:lnTo>
                <a:lnTo>
                  <a:pt x="10867" y="7065"/>
                </a:lnTo>
                <a:lnTo>
                  <a:pt x="10947" y="7141"/>
                </a:lnTo>
                <a:lnTo>
                  <a:pt x="11027" y="7106"/>
                </a:lnTo>
                <a:lnTo>
                  <a:pt x="11143" y="6934"/>
                </a:lnTo>
                <a:lnTo>
                  <a:pt x="11180" y="7025"/>
                </a:lnTo>
                <a:lnTo>
                  <a:pt x="11223" y="7222"/>
                </a:lnTo>
                <a:lnTo>
                  <a:pt x="11271" y="7381"/>
                </a:lnTo>
                <a:lnTo>
                  <a:pt x="11286" y="7506"/>
                </a:lnTo>
                <a:lnTo>
                  <a:pt x="11356" y="7497"/>
                </a:lnTo>
                <a:lnTo>
                  <a:pt x="11388" y="7394"/>
                </a:lnTo>
                <a:lnTo>
                  <a:pt x="11457" y="7409"/>
                </a:lnTo>
                <a:lnTo>
                  <a:pt x="11489" y="7278"/>
                </a:lnTo>
                <a:lnTo>
                  <a:pt x="11511" y="7038"/>
                </a:lnTo>
                <a:lnTo>
                  <a:pt x="11569" y="7003"/>
                </a:lnTo>
                <a:lnTo>
                  <a:pt x="11622" y="6838"/>
                </a:lnTo>
                <a:lnTo>
                  <a:pt x="11569" y="6756"/>
                </a:lnTo>
                <a:lnTo>
                  <a:pt x="11526" y="6647"/>
                </a:lnTo>
                <a:lnTo>
                  <a:pt x="11569" y="6419"/>
                </a:lnTo>
                <a:lnTo>
                  <a:pt x="11680" y="6275"/>
                </a:lnTo>
                <a:lnTo>
                  <a:pt x="11772" y="6138"/>
                </a:lnTo>
                <a:lnTo>
                  <a:pt x="11760" y="6028"/>
                </a:lnTo>
                <a:lnTo>
                  <a:pt x="11818" y="5904"/>
                </a:lnTo>
                <a:lnTo>
                  <a:pt x="11919" y="5848"/>
                </a:lnTo>
                <a:lnTo>
                  <a:pt x="11999" y="5938"/>
                </a:lnTo>
                <a:lnTo>
                  <a:pt x="12004" y="6013"/>
                </a:lnTo>
                <a:lnTo>
                  <a:pt x="11968" y="6047"/>
                </a:lnTo>
                <a:lnTo>
                  <a:pt x="11835" y="6234"/>
                </a:lnTo>
                <a:lnTo>
                  <a:pt x="11782" y="6337"/>
                </a:lnTo>
                <a:lnTo>
                  <a:pt x="11755" y="6432"/>
                </a:lnTo>
                <a:lnTo>
                  <a:pt x="11782" y="6578"/>
                </a:lnTo>
                <a:lnTo>
                  <a:pt x="11772" y="6728"/>
                </a:lnTo>
                <a:lnTo>
                  <a:pt x="11830" y="6776"/>
                </a:lnTo>
                <a:lnTo>
                  <a:pt x="11861" y="6859"/>
                </a:lnTo>
                <a:lnTo>
                  <a:pt x="11958" y="6825"/>
                </a:lnTo>
                <a:lnTo>
                  <a:pt x="12057" y="6769"/>
                </a:lnTo>
                <a:lnTo>
                  <a:pt x="12164" y="6756"/>
                </a:lnTo>
                <a:lnTo>
                  <a:pt x="12224" y="6831"/>
                </a:lnTo>
                <a:lnTo>
                  <a:pt x="12159" y="6913"/>
                </a:lnTo>
                <a:lnTo>
                  <a:pt x="12101" y="6922"/>
                </a:lnTo>
                <a:lnTo>
                  <a:pt x="12037" y="6894"/>
                </a:lnTo>
                <a:lnTo>
                  <a:pt x="11963" y="6913"/>
                </a:lnTo>
                <a:lnTo>
                  <a:pt x="11888" y="6956"/>
                </a:lnTo>
                <a:lnTo>
                  <a:pt x="11893" y="7038"/>
                </a:lnTo>
                <a:lnTo>
                  <a:pt x="11931" y="7085"/>
                </a:lnTo>
                <a:lnTo>
                  <a:pt x="11951" y="7065"/>
                </a:lnTo>
                <a:lnTo>
                  <a:pt x="11946" y="7147"/>
                </a:lnTo>
                <a:lnTo>
                  <a:pt x="11936" y="7257"/>
                </a:lnTo>
                <a:lnTo>
                  <a:pt x="11888" y="7257"/>
                </a:lnTo>
                <a:lnTo>
                  <a:pt x="11840" y="7153"/>
                </a:lnTo>
                <a:lnTo>
                  <a:pt x="11787" y="7203"/>
                </a:lnTo>
                <a:lnTo>
                  <a:pt x="11760" y="7291"/>
                </a:lnTo>
                <a:lnTo>
                  <a:pt x="11760" y="7394"/>
                </a:lnTo>
                <a:lnTo>
                  <a:pt x="11772" y="7506"/>
                </a:lnTo>
                <a:lnTo>
                  <a:pt x="11692" y="7546"/>
                </a:lnTo>
                <a:lnTo>
                  <a:pt x="11680" y="7600"/>
                </a:lnTo>
                <a:lnTo>
                  <a:pt x="11622" y="7600"/>
                </a:lnTo>
                <a:lnTo>
                  <a:pt x="11617" y="7566"/>
                </a:lnTo>
                <a:lnTo>
                  <a:pt x="11559" y="7546"/>
                </a:lnTo>
                <a:lnTo>
                  <a:pt x="11484" y="7587"/>
                </a:lnTo>
                <a:lnTo>
                  <a:pt x="11393" y="7650"/>
                </a:lnTo>
                <a:lnTo>
                  <a:pt x="11356" y="7684"/>
                </a:lnTo>
                <a:lnTo>
                  <a:pt x="11329" y="7643"/>
                </a:lnTo>
                <a:lnTo>
                  <a:pt x="11266" y="7594"/>
                </a:lnTo>
                <a:lnTo>
                  <a:pt x="11233" y="7628"/>
                </a:lnTo>
                <a:lnTo>
                  <a:pt x="11175" y="7656"/>
                </a:lnTo>
                <a:lnTo>
                  <a:pt x="11175" y="7609"/>
                </a:lnTo>
                <a:lnTo>
                  <a:pt x="11117" y="7581"/>
                </a:lnTo>
                <a:lnTo>
                  <a:pt x="11117" y="7531"/>
                </a:lnTo>
                <a:lnTo>
                  <a:pt x="11100" y="7471"/>
                </a:lnTo>
                <a:lnTo>
                  <a:pt x="11143" y="7375"/>
                </a:lnTo>
                <a:lnTo>
                  <a:pt x="11160" y="7388"/>
                </a:lnTo>
                <a:lnTo>
                  <a:pt x="11175" y="7340"/>
                </a:lnTo>
                <a:lnTo>
                  <a:pt x="11143" y="7319"/>
                </a:lnTo>
                <a:lnTo>
                  <a:pt x="11138" y="7278"/>
                </a:lnTo>
                <a:lnTo>
                  <a:pt x="11153" y="7231"/>
                </a:lnTo>
                <a:lnTo>
                  <a:pt x="11153" y="7162"/>
                </a:lnTo>
                <a:lnTo>
                  <a:pt x="11107" y="7203"/>
                </a:lnTo>
                <a:lnTo>
                  <a:pt x="11085" y="7244"/>
                </a:lnTo>
                <a:lnTo>
                  <a:pt x="11032" y="7250"/>
                </a:lnTo>
                <a:lnTo>
                  <a:pt x="11015" y="7291"/>
                </a:lnTo>
                <a:lnTo>
                  <a:pt x="11005" y="7325"/>
                </a:lnTo>
                <a:lnTo>
                  <a:pt x="11005" y="7463"/>
                </a:lnTo>
                <a:lnTo>
                  <a:pt x="11027" y="7540"/>
                </a:lnTo>
                <a:lnTo>
                  <a:pt x="11032" y="7615"/>
                </a:lnTo>
                <a:lnTo>
                  <a:pt x="11047" y="7662"/>
                </a:lnTo>
                <a:lnTo>
                  <a:pt x="11010" y="7725"/>
                </a:lnTo>
                <a:lnTo>
                  <a:pt x="11000" y="7697"/>
                </a:lnTo>
                <a:lnTo>
                  <a:pt x="10952" y="7703"/>
                </a:lnTo>
                <a:lnTo>
                  <a:pt x="10940" y="7731"/>
                </a:lnTo>
                <a:lnTo>
                  <a:pt x="10894" y="7725"/>
                </a:lnTo>
                <a:lnTo>
                  <a:pt x="10814" y="7781"/>
                </a:lnTo>
                <a:lnTo>
                  <a:pt x="10761" y="7959"/>
                </a:lnTo>
                <a:lnTo>
                  <a:pt x="10728" y="7993"/>
                </a:lnTo>
                <a:lnTo>
                  <a:pt x="10681" y="8012"/>
                </a:lnTo>
                <a:lnTo>
                  <a:pt x="10628" y="8040"/>
                </a:lnTo>
                <a:lnTo>
                  <a:pt x="10611" y="8137"/>
                </a:lnTo>
                <a:lnTo>
                  <a:pt x="10473" y="8227"/>
                </a:lnTo>
                <a:lnTo>
                  <a:pt x="10420" y="8178"/>
                </a:lnTo>
                <a:lnTo>
                  <a:pt x="10435" y="8309"/>
                </a:lnTo>
                <a:lnTo>
                  <a:pt x="10340" y="8281"/>
                </a:lnTo>
                <a:lnTo>
                  <a:pt x="10266" y="8309"/>
                </a:lnTo>
                <a:lnTo>
                  <a:pt x="10271" y="8390"/>
                </a:lnTo>
                <a:lnTo>
                  <a:pt x="10362" y="8433"/>
                </a:lnTo>
                <a:lnTo>
                  <a:pt x="10404" y="8487"/>
                </a:lnTo>
                <a:lnTo>
                  <a:pt x="10462" y="8605"/>
                </a:lnTo>
                <a:lnTo>
                  <a:pt x="10452" y="8818"/>
                </a:lnTo>
                <a:lnTo>
                  <a:pt x="10420" y="8880"/>
                </a:lnTo>
                <a:lnTo>
                  <a:pt x="10324" y="8880"/>
                </a:lnTo>
                <a:lnTo>
                  <a:pt x="10276" y="8887"/>
                </a:lnTo>
                <a:lnTo>
                  <a:pt x="10212" y="8865"/>
                </a:lnTo>
                <a:lnTo>
                  <a:pt x="10133" y="8865"/>
                </a:lnTo>
                <a:lnTo>
                  <a:pt x="10063" y="8846"/>
                </a:lnTo>
                <a:lnTo>
                  <a:pt x="9978" y="8921"/>
                </a:lnTo>
                <a:lnTo>
                  <a:pt x="10000" y="8962"/>
                </a:lnTo>
                <a:lnTo>
                  <a:pt x="9995" y="9037"/>
                </a:lnTo>
                <a:lnTo>
                  <a:pt x="9995" y="9071"/>
                </a:lnTo>
                <a:lnTo>
                  <a:pt x="10005" y="9106"/>
                </a:lnTo>
                <a:lnTo>
                  <a:pt x="10005" y="9146"/>
                </a:lnTo>
                <a:lnTo>
                  <a:pt x="9995" y="9209"/>
                </a:lnTo>
                <a:lnTo>
                  <a:pt x="9990" y="9249"/>
                </a:lnTo>
                <a:lnTo>
                  <a:pt x="9968" y="9284"/>
                </a:lnTo>
                <a:lnTo>
                  <a:pt x="9963" y="9346"/>
                </a:lnTo>
                <a:lnTo>
                  <a:pt x="9978" y="9380"/>
                </a:lnTo>
                <a:lnTo>
                  <a:pt x="10005" y="9387"/>
                </a:lnTo>
                <a:lnTo>
                  <a:pt x="10010" y="9449"/>
                </a:lnTo>
                <a:lnTo>
                  <a:pt x="10000" y="9524"/>
                </a:lnTo>
                <a:lnTo>
                  <a:pt x="10031" y="9511"/>
                </a:lnTo>
                <a:lnTo>
                  <a:pt x="10063" y="9524"/>
                </a:lnTo>
                <a:lnTo>
                  <a:pt x="10084" y="9499"/>
                </a:lnTo>
                <a:lnTo>
                  <a:pt x="10138" y="9511"/>
                </a:lnTo>
                <a:lnTo>
                  <a:pt x="10154" y="9567"/>
                </a:lnTo>
                <a:lnTo>
                  <a:pt x="10171" y="9593"/>
                </a:lnTo>
                <a:lnTo>
                  <a:pt x="10149" y="9593"/>
                </a:lnTo>
                <a:lnTo>
                  <a:pt x="10133" y="9649"/>
                </a:lnTo>
                <a:lnTo>
                  <a:pt x="10096" y="9746"/>
                </a:lnTo>
                <a:lnTo>
                  <a:pt x="10053" y="9780"/>
                </a:lnTo>
                <a:lnTo>
                  <a:pt x="9995" y="9821"/>
                </a:lnTo>
                <a:lnTo>
                  <a:pt x="9956" y="9883"/>
                </a:lnTo>
                <a:lnTo>
                  <a:pt x="9951" y="9930"/>
                </a:lnTo>
                <a:lnTo>
                  <a:pt x="9930" y="10005"/>
                </a:lnTo>
                <a:lnTo>
                  <a:pt x="9946" y="10117"/>
                </a:lnTo>
                <a:lnTo>
                  <a:pt x="9898" y="10186"/>
                </a:lnTo>
                <a:lnTo>
                  <a:pt x="9867" y="10205"/>
                </a:lnTo>
                <a:lnTo>
                  <a:pt x="9818" y="10261"/>
                </a:lnTo>
                <a:lnTo>
                  <a:pt x="9765" y="10267"/>
                </a:lnTo>
                <a:lnTo>
                  <a:pt x="9734" y="10302"/>
                </a:lnTo>
                <a:lnTo>
                  <a:pt x="9697" y="10392"/>
                </a:lnTo>
                <a:lnTo>
                  <a:pt x="9659" y="10418"/>
                </a:lnTo>
                <a:lnTo>
                  <a:pt x="9637" y="10474"/>
                </a:lnTo>
                <a:lnTo>
                  <a:pt x="9637" y="10514"/>
                </a:lnTo>
                <a:lnTo>
                  <a:pt x="9622" y="10564"/>
                </a:lnTo>
                <a:lnTo>
                  <a:pt x="9601" y="10577"/>
                </a:lnTo>
                <a:lnTo>
                  <a:pt x="9569" y="10632"/>
                </a:lnTo>
                <a:lnTo>
                  <a:pt x="9548" y="10686"/>
                </a:lnTo>
                <a:lnTo>
                  <a:pt x="9553" y="10714"/>
                </a:lnTo>
                <a:lnTo>
                  <a:pt x="9531" y="10755"/>
                </a:lnTo>
                <a:lnTo>
                  <a:pt x="9511" y="10776"/>
                </a:lnTo>
                <a:lnTo>
                  <a:pt x="9504" y="10811"/>
                </a:lnTo>
                <a:lnTo>
                  <a:pt x="9504" y="10845"/>
                </a:lnTo>
                <a:lnTo>
                  <a:pt x="9538" y="10879"/>
                </a:lnTo>
                <a:lnTo>
                  <a:pt x="9553" y="10920"/>
                </a:lnTo>
                <a:lnTo>
                  <a:pt x="9548" y="10961"/>
                </a:lnTo>
                <a:lnTo>
                  <a:pt x="9553" y="11002"/>
                </a:lnTo>
                <a:lnTo>
                  <a:pt x="9558" y="11079"/>
                </a:lnTo>
                <a:lnTo>
                  <a:pt x="9553" y="11154"/>
                </a:lnTo>
                <a:lnTo>
                  <a:pt x="9538" y="11195"/>
                </a:lnTo>
                <a:lnTo>
                  <a:pt x="9543" y="11236"/>
                </a:lnTo>
                <a:lnTo>
                  <a:pt x="9526" y="11277"/>
                </a:lnTo>
                <a:lnTo>
                  <a:pt x="9499" y="11333"/>
                </a:lnTo>
                <a:lnTo>
                  <a:pt x="9473" y="11345"/>
                </a:lnTo>
                <a:lnTo>
                  <a:pt x="9499" y="11373"/>
                </a:lnTo>
                <a:lnTo>
                  <a:pt x="9526" y="11436"/>
                </a:lnTo>
                <a:lnTo>
                  <a:pt x="9521" y="11470"/>
                </a:lnTo>
                <a:lnTo>
                  <a:pt x="9531" y="11532"/>
                </a:lnTo>
                <a:lnTo>
                  <a:pt x="9538" y="11545"/>
                </a:lnTo>
                <a:lnTo>
                  <a:pt x="9553" y="11560"/>
                </a:lnTo>
                <a:lnTo>
                  <a:pt x="9553" y="11573"/>
                </a:lnTo>
                <a:lnTo>
                  <a:pt x="9569" y="11595"/>
                </a:lnTo>
                <a:lnTo>
                  <a:pt x="9596" y="11601"/>
                </a:lnTo>
                <a:lnTo>
                  <a:pt x="9627" y="11635"/>
                </a:lnTo>
                <a:lnTo>
                  <a:pt x="9644" y="11648"/>
                </a:lnTo>
                <a:lnTo>
                  <a:pt x="9654" y="11663"/>
                </a:lnTo>
                <a:lnTo>
                  <a:pt x="9659" y="11698"/>
                </a:lnTo>
                <a:lnTo>
                  <a:pt x="9676" y="11711"/>
                </a:lnTo>
                <a:lnTo>
                  <a:pt x="9690" y="11717"/>
                </a:lnTo>
                <a:lnTo>
                  <a:pt x="9712" y="11745"/>
                </a:lnTo>
                <a:lnTo>
                  <a:pt x="9739" y="11792"/>
                </a:lnTo>
                <a:lnTo>
                  <a:pt x="9744" y="11848"/>
                </a:lnTo>
                <a:lnTo>
                  <a:pt x="9755" y="11876"/>
                </a:lnTo>
                <a:lnTo>
                  <a:pt x="9787" y="11917"/>
                </a:lnTo>
                <a:lnTo>
                  <a:pt x="9830" y="11945"/>
                </a:lnTo>
                <a:lnTo>
                  <a:pt x="9845" y="11951"/>
                </a:lnTo>
                <a:lnTo>
                  <a:pt x="9883" y="11998"/>
                </a:lnTo>
                <a:lnTo>
                  <a:pt x="9930" y="12041"/>
                </a:lnTo>
                <a:lnTo>
                  <a:pt x="9983" y="12095"/>
                </a:lnTo>
                <a:lnTo>
                  <a:pt x="10043" y="12129"/>
                </a:lnTo>
                <a:lnTo>
                  <a:pt x="10058" y="12129"/>
                </a:lnTo>
                <a:lnTo>
                  <a:pt x="10069" y="12129"/>
                </a:lnTo>
                <a:lnTo>
                  <a:pt x="10128" y="12101"/>
                </a:lnTo>
                <a:lnTo>
                  <a:pt x="10169" y="12082"/>
                </a:lnTo>
                <a:lnTo>
                  <a:pt x="10239" y="12067"/>
                </a:lnTo>
                <a:lnTo>
                  <a:pt x="10276" y="12067"/>
                </a:lnTo>
                <a:lnTo>
                  <a:pt x="10319" y="12082"/>
                </a:lnTo>
                <a:lnTo>
                  <a:pt x="10345" y="12082"/>
                </a:lnTo>
                <a:lnTo>
                  <a:pt x="10399" y="12101"/>
                </a:lnTo>
                <a:lnTo>
                  <a:pt x="10452" y="12082"/>
                </a:lnTo>
                <a:lnTo>
                  <a:pt x="10483" y="12054"/>
                </a:lnTo>
                <a:lnTo>
                  <a:pt x="10575" y="12013"/>
                </a:lnTo>
                <a:lnTo>
                  <a:pt x="10621" y="11998"/>
                </a:lnTo>
                <a:lnTo>
                  <a:pt x="10670" y="11992"/>
                </a:lnTo>
                <a:lnTo>
                  <a:pt x="10723" y="11992"/>
                </a:lnTo>
                <a:lnTo>
                  <a:pt x="10766" y="11992"/>
                </a:lnTo>
                <a:lnTo>
                  <a:pt x="10807" y="12041"/>
                </a:lnTo>
                <a:lnTo>
                  <a:pt x="10829" y="12095"/>
                </a:lnTo>
                <a:lnTo>
                  <a:pt x="10861" y="12144"/>
                </a:lnTo>
                <a:lnTo>
                  <a:pt x="10909" y="12144"/>
                </a:lnTo>
                <a:lnTo>
                  <a:pt x="10930" y="12129"/>
                </a:lnTo>
                <a:lnTo>
                  <a:pt x="10952" y="12136"/>
                </a:lnTo>
                <a:lnTo>
                  <a:pt x="11010" y="12110"/>
                </a:lnTo>
                <a:lnTo>
                  <a:pt x="11010" y="12129"/>
                </a:lnTo>
                <a:lnTo>
                  <a:pt x="11027" y="12144"/>
                </a:lnTo>
                <a:lnTo>
                  <a:pt x="11037" y="12179"/>
                </a:lnTo>
                <a:lnTo>
                  <a:pt x="11063" y="12192"/>
                </a:lnTo>
                <a:lnTo>
                  <a:pt x="11085" y="12239"/>
                </a:lnTo>
                <a:lnTo>
                  <a:pt x="11073" y="12301"/>
                </a:lnTo>
                <a:lnTo>
                  <a:pt x="11053" y="12385"/>
                </a:lnTo>
                <a:lnTo>
                  <a:pt x="11063" y="12398"/>
                </a:lnTo>
                <a:lnTo>
                  <a:pt x="11053" y="12454"/>
                </a:lnTo>
                <a:lnTo>
                  <a:pt x="11037" y="12507"/>
                </a:lnTo>
                <a:lnTo>
                  <a:pt x="11027" y="12529"/>
                </a:lnTo>
                <a:lnTo>
                  <a:pt x="11027" y="12557"/>
                </a:lnTo>
                <a:lnTo>
                  <a:pt x="11063" y="12632"/>
                </a:lnTo>
                <a:lnTo>
                  <a:pt x="11100" y="12694"/>
                </a:lnTo>
                <a:lnTo>
                  <a:pt x="11160" y="12769"/>
                </a:lnTo>
                <a:lnTo>
                  <a:pt x="11206" y="12851"/>
                </a:lnTo>
                <a:lnTo>
                  <a:pt x="11223" y="12907"/>
                </a:lnTo>
                <a:lnTo>
                  <a:pt x="11233" y="12926"/>
                </a:lnTo>
                <a:lnTo>
                  <a:pt x="11228" y="12941"/>
                </a:lnTo>
                <a:lnTo>
                  <a:pt x="11255" y="12988"/>
                </a:lnTo>
                <a:lnTo>
                  <a:pt x="11266" y="13038"/>
                </a:lnTo>
                <a:lnTo>
                  <a:pt x="11281" y="13113"/>
                </a:lnTo>
                <a:lnTo>
                  <a:pt x="11266" y="13141"/>
                </a:lnTo>
                <a:lnTo>
                  <a:pt x="11260" y="13154"/>
                </a:lnTo>
                <a:lnTo>
                  <a:pt x="11276" y="13201"/>
                </a:lnTo>
                <a:lnTo>
                  <a:pt x="11293" y="13250"/>
                </a:lnTo>
                <a:lnTo>
                  <a:pt x="11308" y="13278"/>
                </a:lnTo>
                <a:lnTo>
                  <a:pt x="11313" y="13319"/>
                </a:lnTo>
                <a:lnTo>
                  <a:pt x="11308" y="13373"/>
                </a:lnTo>
                <a:lnTo>
                  <a:pt x="11286" y="13407"/>
                </a:lnTo>
                <a:lnTo>
                  <a:pt x="11255" y="13457"/>
                </a:lnTo>
                <a:lnTo>
                  <a:pt x="11240" y="13491"/>
                </a:lnTo>
                <a:lnTo>
                  <a:pt x="11218" y="13560"/>
                </a:lnTo>
                <a:lnTo>
                  <a:pt x="11213" y="13594"/>
                </a:lnTo>
                <a:lnTo>
                  <a:pt x="11191" y="13663"/>
                </a:lnTo>
                <a:lnTo>
                  <a:pt x="11180" y="13731"/>
                </a:lnTo>
                <a:lnTo>
                  <a:pt x="11186" y="13779"/>
                </a:lnTo>
                <a:lnTo>
                  <a:pt x="11191" y="13841"/>
                </a:lnTo>
                <a:lnTo>
                  <a:pt x="11240" y="13916"/>
                </a:lnTo>
                <a:lnTo>
                  <a:pt x="11250" y="13965"/>
                </a:lnTo>
                <a:lnTo>
                  <a:pt x="11281" y="14060"/>
                </a:lnTo>
                <a:lnTo>
                  <a:pt x="11313" y="14129"/>
                </a:lnTo>
                <a:lnTo>
                  <a:pt x="11334" y="14163"/>
                </a:lnTo>
                <a:lnTo>
                  <a:pt x="11339" y="14206"/>
                </a:lnTo>
                <a:lnTo>
                  <a:pt x="11339" y="14300"/>
                </a:lnTo>
                <a:lnTo>
                  <a:pt x="11361" y="14425"/>
                </a:lnTo>
                <a:lnTo>
                  <a:pt x="11378" y="14487"/>
                </a:lnTo>
                <a:lnTo>
                  <a:pt x="11388" y="14569"/>
                </a:lnTo>
                <a:lnTo>
                  <a:pt x="11409" y="14631"/>
                </a:lnTo>
                <a:lnTo>
                  <a:pt x="11452" y="14693"/>
                </a:lnTo>
                <a:lnTo>
                  <a:pt x="11494" y="14803"/>
                </a:lnTo>
                <a:lnTo>
                  <a:pt x="11526" y="14878"/>
                </a:lnTo>
                <a:lnTo>
                  <a:pt x="11564" y="14962"/>
                </a:lnTo>
                <a:lnTo>
                  <a:pt x="11564" y="15031"/>
                </a:lnTo>
                <a:lnTo>
                  <a:pt x="11542" y="15044"/>
                </a:lnTo>
                <a:lnTo>
                  <a:pt x="11564" y="15106"/>
                </a:lnTo>
                <a:lnTo>
                  <a:pt x="11564" y="15160"/>
                </a:lnTo>
                <a:lnTo>
                  <a:pt x="11569" y="15187"/>
                </a:lnTo>
                <a:lnTo>
                  <a:pt x="11574" y="15175"/>
                </a:lnTo>
                <a:lnTo>
                  <a:pt x="11600" y="15215"/>
                </a:lnTo>
                <a:lnTo>
                  <a:pt x="11622" y="15215"/>
                </a:lnTo>
                <a:lnTo>
                  <a:pt x="11649" y="15250"/>
                </a:lnTo>
                <a:lnTo>
                  <a:pt x="11675" y="15250"/>
                </a:lnTo>
                <a:lnTo>
                  <a:pt x="11712" y="15215"/>
                </a:lnTo>
                <a:lnTo>
                  <a:pt x="11760" y="15202"/>
                </a:lnTo>
                <a:lnTo>
                  <a:pt x="11818" y="15168"/>
                </a:lnTo>
                <a:lnTo>
                  <a:pt x="11845" y="15175"/>
                </a:lnTo>
                <a:lnTo>
                  <a:pt x="11883" y="15160"/>
                </a:lnTo>
                <a:lnTo>
                  <a:pt x="11946" y="15181"/>
                </a:lnTo>
                <a:lnTo>
                  <a:pt x="11973" y="15160"/>
                </a:lnTo>
                <a:lnTo>
                  <a:pt x="12011" y="15175"/>
                </a:lnTo>
                <a:lnTo>
                  <a:pt x="12016" y="15147"/>
                </a:lnTo>
                <a:lnTo>
                  <a:pt x="12047" y="15140"/>
                </a:lnTo>
                <a:lnTo>
                  <a:pt x="12106" y="15106"/>
                </a:lnTo>
                <a:lnTo>
                  <a:pt x="12149" y="15065"/>
                </a:lnTo>
                <a:lnTo>
                  <a:pt x="12190" y="15009"/>
                </a:lnTo>
                <a:lnTo>
                  <a:pt x="12255" y="14919"/>
                </a:lnTo>
                <a:lnTo>
                  <a:pt x="12287" y="14859"/>
                </a:lnTo>
                <a:lnTo>
                  <a:pt x="12303" y="14816"/>
                </a:lnTo>
                <a:lnTo>
                  <a:pt x="12330" y="14775"/>
                </a:lnTo>
                <a:lnTo>
                  <a:pt x="12340" y="14762"/>
                </a:lnTo>
                <a:lnTo>
                  <a:pt x="12377" y="14721"/>
                </a:lnTo>
                <a:lnTo>
                  <a:pt x="12393" y="14678"/>
                </a:lnTo>
                <a:lnTo>
                  <a:pt x="12398" y="14610"/>
                </a:lnTo>
                <a:lnTo>
                  <a:pt x="12415" y="14550"/>
                </a:lnTo>
                <a:lnTo>
                  <a:pt x="12420" y="14507"/>
                </a:lnTo>
                <a:lnTo>
                  <a:pt x="12403" y="14500"/>
                </a:lnTo>
                <a:lnTo>
                  <a:pt x="12398" y="14466"/>
                </a:lnTo>
                <a:lnTo>
                  <a:pt x="12425" y="14438"/>
                </a:lnTo>
                <a:lnTo>
                  <a:pt x="12495" y="14391"/>
                </a:lnTo>
                <a:lnTo>
                  <a:pt x="12543" y="14363"/>
                </a:lnTo>
                <a:lnTo>
                  <a:pt x="12569" y="14335"/>
                </a:lnTo>
                <a:lnTo>
                  <a:pt x="12579" y="14300"/>
                </a:lnTo>
                <a:lnTo>
                  <a:pt x="12563" y="14288"/>
                </a:lnTo>
                <a:lnTo>
                  <a:pt x="12574" y="14247"/>
                </a:lnTo>
                <a:lnTo>
                  <a:pt x="12574" y="14163"/>
                </a:lnTo>
                <a:lnTo>
                  <a:pt x="12563" y="14172"/>
                </a:lnTo>
                <a:lnTo>
                  <a:pt x="12563" y="14144"/>
                </a:lnTo>
                <a:lnTo>
                  <a:pt x="12553" y="14094"/>
                </a:lnTo>
                <a:lnTo>
                  <a:pt x="12526" y="14034"/>
                </a:lnTo>
                <a:lnTo>
                  <a:pt x="12531" y="13978"/>
                </a:lnTo>
                <a:lnTo>
                  <a:pt x="12558" y="13957"/>
                </a:lnTo>
                <a:lnTo>
                  <a:pt x="12601" y="13903"/>
                </a:lnTo>
                <a:lnTo>
                  <a:pt x="12623" y="13888"/>
                </a:lnTo>
                <a:lnTo>
                  <a:pt x="12686" y="13807"/>
                </a:lnTo>
                <a:lnTo>
                  <a:pt x="12756" y="13772"/>
                </a:lnTo>
                <a:lnTo>
                  <a:pt x="12809" y="13744"/>
                </a:lnTo>
                <a:lnTo>
                  <a:pt x="12845" y="13697"/>
                </a:lnTo>
                <a:lnTo>
                  <a:pt x="12867" y="13641"/>
                </a:lnTo>
                <a:lnTo>
                  <a:pt x="12882" y="13588"/>
                </a:lnTo>
                <a:lnTo>
                  <a:pt x="12872" y="13545"/>
                </a:lnTo>
                <a:lnTo>
                  <a:pt x="12872" y="13422"/>
                </a:lnTo>
                <a:lnTo>
                  <a:pt x="12867" y="13353"/>
                </a:lnTo>
                <a:lnTo>
                  <a:pt x="12867" y="13278"/>
                </a:lnTo>
                <a:lnTo>
                  <a:pt x="12855" y="13244"/>
                </a:lnTo>
                <a:lnTo>
                  <a:pt x="12835" y="13229"/>
                </a:lnTo>
                <a:lnTo>
                  <a:pt x="12809" y="13154"/>
                </a:lnTo>
                <a:lnTo>
                  <a:pt x="12787" y="13106"/>
                </a:lnTo>
                <a:lnTo>
                  <a:pt x="12792" y="13072"/>
                </a:lnTo>
                <a:lnTo>
                  <a:pt x="12787" y="13051"/>
                </a:lnTo>
                <a:lnTo>
                  <a:pt x="12802" y="13003"/>
                </a:lnTo>
                <a:lnTo>
                  <a:pt x="12802" y="12982"/>
                </a:lnTo>
                <a:lnTo>
                  <a:pt x="12766" y="12954"/>
                </a:lnTo>
                <a:lnTo>
                  <a:pt x="12761" y="12913"/>
                </a:lnTo>
                <a:lnTo>
                  <a:pt x="12787" y="12823"/>
                </a:lnTo>
                <a:lnTo>
                  <a:pt x="12809" y="12797"/>
                </a:lnTo>
                <a:lnTo>
                  <a:pt x="12819" y="12748"/>
                </a:lnTo>
                <a:lnTo>
                  <a:pt x="12840" y="12720"/>
                </a:lnTo>
                <a:lnTo>
                  <a:pt x="12850" y="12666"/>
                </a:lnTo>
                <a:lnTo>
                  <a:pt x="12872" y="12660"/>
                </a:lnTo>
                <a:lnTo>
                  <a:pt x="12889" y="12625"/>
                </a:lnTo>
                <a:lnTo>
                  <a:pt x="12930" y="12597"/>
                </a:lnTo>
                <a:lnTo>
                  <a:pt x="12942" y="12576"/>
                </a:lnTo>
                <a:lnTo>
                  <a:pt x="12957" y="12535"/>
                </a:lnTo>
                <a:lnTo>
                  <a:pt x="13022" y="12445"/>
                </a:lnTo>
                <a:lnTo>
                  <a:pt x="13075" y="12391"/>
                </a:lnTo>
                <a:lnTo>
                  <a:pt x="13159" y="12316"/>
                </a:lnTo>
                <a:lnTo>
                  <a:pt x="13218" y="12254"/>
                </a:lnTo>
                <a:lnTo>
                  <a:pt x="13287" y="12151"/>
                </a:lnTo>
                <a:lnTo>
                  <a:pt x="13334" y="12067"/>
                </a:lnTo>
                <a:lnTo>
                  <a:pt x="13382" y="11958"/>
                </a:lnTo>
                <a:lnTo>
                  <a:pt x="13420" y="11861"/>
                </a:lnTo>
                <a:lnTo>
                  <a:pt x="13447" y="11779"/>
                </a:lnTo>
                <a:lnTo>
                  <a:pt x="13462" y="11698"/>
                </a:lnTo>
                <a:lnTo>
                  <a:pt x="13474" y="11670"/>
                </a:lnTo>
                <a:lnTo>
                  <a:pt x="13474" y="11629"/>
                </a:lnTo>
                <a:lnTo>
                  <a:pt x="13479" y="11586"/>
                </a:lnTo>
                <a:lnTo>
                  <a:pt x="13479" y="11567"/>
                </a:lnTo>
                <a:lnTo>
                  <a:pt x="13457" y="11567"/>
                </a:lnTo>
                <a:lnTo>
                  <a:pt x="13430" y="11595"/>
                </a:lnTo>
                <a:lnTo>
                  <a:pt x="13399" y="11601"/>
                </a:lnTo>
                <a:lnTo>
                  <a:pt x="13372" y="11614"/>
                </a:lnTo>
                <a:lnTo>
                  <a:pt x="13351" y="11614"/>
                </a:lnTo>
                <a:lnTo>
                  <a:pt x="13319" y="11614"/>
                </a:lnTo>
                <a:lnTo>
                  <a:pt x="13297" y="11629"/>
                </a:lnTo>
                <a:lnTo>
                  <a:pt x="13271" y="11635"/>
                </a:lnTo>
                <a:lnTo>
                  <a:pt x="13218" y="11655"/>
                </a:lnTo>
                <a:lnTo>
                  <a:pt x="13154" y="11663"/>
                </a:lnTo>
                <a:lnTo>
                  <a:pt x="13101" y="11683"/>
                </a:lnTo>
                <a:lnTo>
                  <a:pt x="13075" y="11683"/>
                </a:lnTo>
                <a:lnTo>
                  <a:pt x="13048" y="11648"/>
                </a:lnTo>
                <a:lnTo>
                  <a:pt x="13036" y="11614"/>
                </a:lnTo>
                <a:lnTo>
                  <a:pt x="13015" y="11601"/>
                </a:lnTo>
                <a:lnTo>
                  <a:pt x="12988" y="11580"/>
                </a:lnTo>
                <a:lnTo>
                  <a:pt x="13022" y="11560"/>
                </a:lnTo>
                <a:lnTo>
                  <a:pt x="13022" y="11526"/>
                </a:lnTo>
                <a:lnTo>
                  <a:pt x="13005" y="11504"/>
                </a:lnTo>
                <a:lnTo>
                  <a:pt x="12978" y="11483"/>
                </a:lnTo>
                <a:lnTo>
                  <a:pt x="12962" y="11457"/>
                </a:lnTo>
                <a:lnTo>
                  <a:pt x="12930" y="11414"/>
                </a:lnTo>
                <a:lnTo>
                  <a:pt x="12898" y="11373"/>
                </a:lnTo>
                <a:lnTo>
                  <a:pt x="12819" y="11298"/>
                </a:lnTo>
                <a:lnTo>
                  <a:pt x="12787" y="11257"/>
                </a:lnTo>
                <a:lnTo>
                  <a:pt x="12771" y="11189"/>
                </a:lnTo>
                <a:lnTo>
                  <a:pt x="12739" y="11099"/>
                </a:lnTo>
                <a:lnTo>
                  <a:pt x="12707" y="11071"/>
                </a:lnTo>
                <a:lnTo>
                  <a:pt x="12686" y="11051"/>
                </a:lnTo>
                <a:lnTo>
                  <a:pt x="12664" y="10955"/>
                </a:lnTo>
                <a:lnTo>
                  <a:pt x="12654" y="10873"/>
                </a:lnTo>
                <a:lnTo>
                  <a:pt x="12664" y="10858"/>
                </a:lnTo>
                <a:lnTo>
                  <a:pt x="12643" y="10776"/>
                </a:lnTo>
                <a:lnTo>
                  <a:pt x="12633" y="10761"/>
                </a:lnTo>
                <a:lnTo>
                  <a:pt x="12563" y="10686"/>
                </a:lnTo>
                <a:lnTo>
                  <a:pt x="12563" y="10632"/>
                </a:lnTo>
                <a:lnTo>
                  <a:pt x="12574" y="10617"/>
                </a:lnTo>
                <a:lnTo>
                  <a:pt x="12521" y="10529"/>
                </a:lnTo>
                <a:lnTo>
                  <a:pt x="12500" y="10480"/>
                </a:lnTo>
                <a:lnTo>
                  <a:pt x="12478" y="10433"/>
                </a:lnTo>
                <a:lnTo>
                  <a:pt x="12436" y="10302"/>
                </a:lnTo>
                <a:lnTo>
                  <a:pt x="12398" y="10220"/>
                </a:lnTo>
                <a:lnTo>
                  <a:pt x="12372" y="10130"/>
                </a:lnTo>
                <a:lnTo>
                  <a:pt x="12377" y="10124"/>
                </a:lnTo>
                <a:lnTo>
                  <a:pt x="12420" y="10246"/>
                </a:lnTo>
                <a:lnTo>
                  <a:pt x="12446" y="10289"/>
                </a:lnTo>
                <a:lnTo>
                  <a:pt x="12468" y="10315"/>
                </a:lnTo>
                <a:lnTo>
                  <a:pt x="12483" y="10302"/>
                </a:lnTo>
                <a:lnTo>
                  <a:pt x="12500" y="10261"/>
                </a:lnTo>
                <a:lnTo>
                  <a:pt x="12510" y="10199"/>
                </a:lnTo>
                <a:lnTo>
                  <a:pt x="12526" y="10164"/>
                </a:lnTo>
                <a:lnTo>
                  <a:pt x="12526" y="10177"/>
                </a:lnTo>
                <a:lnTo>
                  <a:pt x="12521" y="10212"/>
                </a:lnTo>
                <a:lnTo>
                  <a:pt x="12521" y="10239"/>
                </a:lnTo>
                <a:lnTo>
                  <a:pt x="12510" y="10289"/>
                </a:lnTo>
                <a:lnTo>
                  <a:pt x="12536" y="10289"/>
                </a:lnTo>
                <a:lnTo>
                  <a:pt x="12569" y="10343"/>
                </a:lnTo>
                <a:lnTo>
                  <a:pt x="12606" y="10411"/>
                </a:lnTo>
                <a:lnTo>
                  <a:pt x="12628" y="10474"/>
                </a:lnTo>
                <a:lnTo>
                  <a:pt x="12643" y="10495"/>
                </a:lnTo>
                <a:lnTo>
                  <a:pt x="12659" y="10536"/>
                </a:lnTo>
                <a:lnTo>
                  <a:pt x="12654" y="10555"/>
                </a:lnTo>
                <a:lnTo>
                  <a:pt x="12676" y="10605"/>
                </a:lnTo>
                <a:lnTo>
                  <a:pt x="12707" y="10617"/>
                </a:lnTo>
                <a:lnTo>
                  <a:pt x="12734" y="10652"/>
                </a:lnTo>
                <a:lnTo>
                  <a:pt x="12766" y="10742"/>
                </a:lnTo>
                <a:lnTo>
                  <a:pt x="12766" y="10789"/>
                </a:lnTo>
                <a:lnTo>
                  <a:pt x="12771" y="10845"/>
                </a:lnTo>
                <a:lnTo>
                  <a:pt x="12809" y="10920"/>
                </a:lnTo>
                <a:lnTo>
                  <a:pt x="12835" y="10933"/>
                </a:lnTo>
                <a:lnTo>
                  <a:pt x="12877" y="10989"/>
                </a:lnTo>
                <a:lnTo>
                  <a:pt x="12894" y="11051"/>
                </a:lnTo>
                <a:lnTo>
                  <a:pt x="12925" y="11120"/>
                </a:lnTo>
                <a:lnTo>
                  <a:pt x="12957" y="11148"/>
                </a:lnTo>
                <a:lnTo>
                  <a:pt x="12962" y="11182"/>
                </a:lnTo>
                <a:lnTo>
                  <a:pt x="12978" y="11202"/>
                </a:lnTo>
                <a:lnTo>
                  <a:pt x="12983" y="11236"/>
                </a:lnTo>
                <a:lnTo>
                  <a:pt x="12983" y="11270"/>
                </a:lnTo>
                <a:lnTo>
                  <a:pt x="12978" y="11285"/>
                </a:lnTo>
                <a:lnTo>
                  <a:pt x="12983" y="11320"/>
                </a:lnTo>
                <a:lnTo>
                  <a:pt x="12973" y="11326"/>
                </a:lnTo>
                <a:lnTo>
                  <a:pt x="12988" y="11361"/>
                </a:lnTo>
                <a:lnTo>
                  <a:pt x="13000" y="11414"/>
                </a:lnTo>
                <a:lnTo>
                  <a:pt x="13010" y="11436"/>
                </a:lnTo>
                <a:lnTo>
                  <a:pt x="13010" y="11476"/>
                </a:lnTo>
                <a:lnTo>
                  <a:pt x="13026" y="11526"/>
                </a:lnTo>
                <a:lnTo>
                  <a:pt x="13068" y="11532"/>
                </a:lnTo>
                <a:lnTo>
                  <a:pt x="13090" y="11517"/>
                </a:lnTo>
                <a:lnTo>
                  <a:pt x="13116" y="11517"/>
                </a:lnTo>
                <a:lnTo>
                  <a:pt x="13128" y="11498"/>
                </a:lnTo>
                <a:lnTo>
                  <a:pt x="13143" y="11492"/>
                </a:lnTo>
                <a:lnTo>
                  <a:pt x="13154" y="11470"/>
                </a:lnTo>
                <a:lnTo>
                  <a:pt x="13169" y="11464"/>
                </a:lnTo>
                <a:lnTo>
                  <a:pt x="13218" y="11457"/>
                </a:lnTo>
                <a:lnTo>
                  <a:pt x="13254" y="11442"/>
                </a:lnTo>
                <a:lnTo>
                  <a:pt x="13287" y="11408"/>
                </a:lnTo>
                <a:lnTo>
                  <a:pt x="13302" y="11414"/>
                </a:lnTo>
                <a:lnTo>
                  <a:pt x="13329" y="11408"/>
                </a:lnTo>
                <a:lnTo>
                  <a:pt x="13382" y="11354"/>
                </a:lnTo>
                <a:lnTo>
                  <a:pt x="13479" y="11320"/>
                </a:lnTo>
                <a:lnTo>
                  <a:pt x="13537" y="11285"/>
                </a:lnTo>
                <a:lnTo>
                  <a:pt x="13537" y="11257"/>
                </a:lnTo>
                <a:lnTo>
                  <a:pt x="13547" y="11223"/>
                </a:lnTo>
                <a:lnTo>
                  <a:pt x="13590" y="11202"/>
                </a:lnTo>
                <a:lnTo>
                  <a:pt x="13617" y="11195"/>
                </a:lnTo>
                <a:lnTo>
                  <a:pt x="13653" y="11167"/>
                </a:lnTo>
                <a:lnTo>
                  <a:pt x="13686" y="11174"/>
                </a:lnTo>
                <a:lnTo>
                  <a:pt x="13713" y="11154"/>
                </a:lnTo>
                <a:lnTo>
                  <a:pt x="13713" y="11120"/>
                </a:lnTo>
                <a:lnTo>
                  <a:pt x="13733" y="11099"/>
                </a:lnTo>
                <a:lnTo>
                  <a:pt x="13771" y="11099"/>
                </a:lnTo>
                <a:lnTo>
                  <a:pt x="13786" y="11086"/>
                </a:lnTo>
                <a:lnTo>
                  <a:pt x="13793" y="11045"/>
                </a:lnTo>
                <a:lnTo>
                  <a:pt x="13829" y="11017"/>
                </a:lnTo>
                <a:lnTo>
                  <a:pt x="13856" y="11017"/>
                </a:lnTo>
                <a:lnTo>
                  <a:pt x="13861" y="11010"/>
                </a:lnTo>
                <a:lnTo>
                  <a:pt x="13856" y="10955"/>
                </a:lnTo>
                <a:lnTo>
                  <a:pt x="13866" y="10914"/>
                </a:lnTo>
                <a:lnTo>
                  <a:pt x="13878" y="10892"/>
                </a:lnTo>
                <a:lnTo>
                  <a:pt x="13904" y="10899"/>
                </a:lnTo>
                <a:lnTo>
                  <a:pt x="13926" y="10845"/>
                </a:lnTo>
                <a:lnTo>
                  <a:pt x="13952" y="10817"/>
                </a:lnTo>
                <a:lnTo>
                  <a:pt x="13962" y="10796"/>
                </a:lnTo>
                <a:lnTo>
                  <a:pt x="13984" y="10748"/>
                </a:lnTo>
                <a:lnTo>
                  <a:pt x="13984" y="10727"/>
                </a:lnTo>
                <a:lnTo>
                  <a:pt x="13962" y="10721"/>
                </a:lnTo>
                <a:lnTo>
                  <a:pt x="13946" y="10693"/>
                </a:lnTo>
                <a:lnTo>
                  <a:pt x="13919" y="10645"/>
                </a:lnTo>
                <a:lnTo>
                  <a:pt x="13887" y="10632"/>
                </a:lnTo>
                <a:lnTo>
                  <a:pt x="13846" y="10617"/>
                </a:lnTo>
                <a:lnTo>
                  <a:pt x="13813" y="10590"/>
                </a:lnTo>
                <a:lnTo>
                  <a:pt x="13786" y="10536"/>
                </a:lnTo>
                <a:lnTo>
                  <a:pt x="13781" y="10467"/>
                </a:lnTo>
                <a:lnTo>
                  <a:pt x="13786" y="10452"/>
                </a:lnTo>
                <a:lnTo>
                  <a:pt x="13793" y="10418"/>
                </a:lnTo>
                <a:lnTo>
                  <a:pt x="13786" y="10411"/>
                </a:lnTo>
                <a:lnTo>
                  <a:pt x="13771" y="10439"/>
                </a:lnTo>
                <a:lnTo>
                  <a:pt x="13733" y="10486"/>
                </a:lnTo>
                <a:lnTo>
                  <a:pt x="13691" y="10542"/>
                </a:lnTo>
                <a:lnTo>
                  <a:pt x="13648" y="10598"/>
                </a:lnTo>
                <a:lnTo>
                  <a:pt x="13612" y="10598"/>
                </a:lnTo>
                <a:lnTo>
                  <a:pt x="13563" y="10598"/>
                </a:lnTo>
                <a:lnTo>
                  <a:pt x="13515" y="10611"/>
                </a:lnTo>
                <a:lnTo>
                  <a:pt x="13515" y="10590"/>
                </a:lnTo>
                <a:lnTo>
                  <a:pt x="13505" y="10598"/>
                </a:lnTo>
                <a:lnTo>
                  <a:pt x="13494" y="10564"/>
                </a:lnTo>
                <a:lnTo>
                  <a:pt x="13505" y="10514"/>
                </a:lnTo>
                <a:lnTo>
                  <a:pt x="13505" y="10467"/>
                </a:lnTo>
                <a:lnTo>
                  <a:pt x="13489" y="10439"/>
                </a:lnTo>
                <a:lnTo>
                  <a:pt x="13474" y="10446"/>
                </a:lnTo>
                <a:lnTo>
                  <a:pt x="13457" y="10486"/>
                </a:lnTo>
                <a:lnTo>
                  <a:pt x="13462" y="10549"/>
                </a:lnTo>
                <a:lnTo>
                  <a:pt x="13452" y="10529"/>
                </a:lnTo>
                <a:lnTo>
                  <a:pt x="13447" y="10501"/>
                </a:lnTo>
                <a:lnTo>
                  <a:pt x="13430" y="10480"/>
                </a:lnTo>
                <a:lnTo>
                  <a:pt x="13425" y="10452"/>
                </a:lnTo>
                <a:lnTo>
                  <a:pt x="13430" y="10426"/>
                </a:lnTo>
                <a:lnTo>
                  <a:pt x="13425" y="10392"/>
                </a:lnTo>
                <a:lnTo>
                  <a:pt x="13387" y="10358"/>
                </a:lnTo>
                <a:lnTo>
                  <a:pt x="13377" y="10330"/>
                </a:lnTo>
                <a:lnTo>
                  <a:pt x="13351" y="10308"/>
                </a:lnTo>
                <a:lnTo>
                  <a:pt x="13329" y="10233"/>
                </a:lnTo>
                <a:lnTo>
                  <a:pt x="13307" y="10171"/>
                </a:lnTo>
                <a:lnTo>
                  <a:pt x="13314" y="10151"/>
                </a:lnTo>
                <a:lnTo>
                  <a:pt x="13302" y="10108"/>
                </a:lnTo>
                <a:lnTo>
                  <a:pt x="13341" y="10117"/>
                </a:lnTo>
                <a:lnTo>
                  <a:pt x="13361" y="10083"/>
                </a:lnTo>
                <a:lnTo>
                  <a:pt x="13399" y="10108"/>
                </a:lnTo>
                <a:lnTo>
                  <a:pt x="13430" y="10096"/>
                </a:lnTo>
                <a:lnTo>
                  <a:pt x="13479" y="10220"/>
                </a:lnTo>
                <a:lnTo>
                  <a:pt x="13515" y="10302"/>
                </a:lnTo>
                <a:lnTo>
                  <a:pt x="13573" y="10330"/>
                </a:lnTo>
                <a:lnTo>
                  <a:pt x="13633" y="10392"/>
                </a:lnTo>
                <a:lnTo>
                  <a:pt x="13701" y="10418"/>
                </a:lnTo>
                <a:lnTo>
                  <a:pt x="13760" y="10377"/>
                </a:lnTo>
                <a:lnTo>
                  <a:pt x="13803" y="10364"/>
                </a:lnTo>
                <a:lnTo>
                  <a:pt x="13829" y="10377"/>
                </a:lnTo>
                <a:lnTo>
                  <a:pt x="13856" y="10480"/>
                </a:lnTo>
                <a:lnTo>
                  <a:pt x="13919" y="10495"/>
                </a:lnTo>
                <a:lnTo>
                  <a:pt x="13984" y="10514"/>
                </a:lnTo>
                <a:lnTo>
                  <a:pt x="14095" y="10542"/>
                </a:lnTo>
                <a:lnTo>
                  <a:pt x="14175" y="10529"/>
                </a:lnTo>
                <a:lnTo>
                  <a:pt x="14271" y="10529"/>
                </a:lnTo>
                <a:lnTo>
                  <a:pt x="14378" y="10514"/>
                </a:lnTo>
                <a:lnTo>
                  <a:pt x="14419" y="10577"/>
                </a:lnTo>
                <a:lnTo>
                  <a:pt x="14436" y="10639"/>
                </a:lnTo>
                <a:lnTo>
                  <a:pt x="14478" y="10658"/>
                </a:lnTo>
                <a:lnTo>
                  <a:pt x="14547" y="10727"/>
                </a:lnTo>
                <a:lnTo>
                  <a:pt x="14564" y="10761"/>
                </a:lnTo>
                <a:lnTo>
                  <a:pt x="14537" y="10789"/>
                </a:lnTo>
                <a:lnTo>
                  <a:pt x="14611" y="10886"/>
                </a:lnTo>
                <a:lnTo>
                  <a:pt x="14654" y="10892"/>
                </a:lnTo>
                <a:lnTo>
                  <a:pt x="14739" y="10845"/>
                </a:lnTo>
                <a:lnTo>
                  <a:pt x="14750" y="10920"/>
                </a:lnTo>
                <a:lnTo>
                  <a:pt x="14750" y="11017"/>
                </a:lnTo>
                <a:lnTo>
                  <a:pt x="14765" y="11120"/>
                </a:lnTo>
                <a:lnTo>
                  <a:pt x="14792" y="11270"/>
                </a:lnTo>
                <a:lnTo>
                  <a:pt x="14845" y="11380"/>
                </a:lnTo>
                <a:lnTo>
                  <a:pt x="14857" y="11429"/>
                </a:lnTo>
                <a:lnTo>
                  <a:pt x="14872" y="11526"/>
                </a:lnTo>
                <a:lnTo>
                  <a:pt x="14903" y="11601"/>
                </a:lnTo>
                <a:lnTo>
                  <a:pt x="14925" y="11635"/>
                </a:lnTo>
                <a:lnTo>
                  <a:pt x="14946" y="11711"/>
                </a:lnTo>
                <a:lnTo>
                  <a:pt x="14973" y="11814"/>
                </a:lnTo>
                <a:lnTo>
                  <a:pt x="15026" y="11882"/>
                </a:lnTo>
                <a:lnTo>
                  <a:pt x="15048" y="11861"/>
                </a:lnTo>
                <a:lnTo>
                  <a:pt x="15069" y="11814"/>
                </a:lnTo>
                <a:lnTo>
                  <a:pt x="15122" y="11792"/>
                </a:lnTo>
                <a:lnTo>
                  <a:pt x="15106" y="11766"/>
                </a:lnTo>
                <a:lnTo>
                  <a:pt x="15132" y="11711"/>
                </a:lnTo>
                <a:lnTo>
                  <a:pt x="15164" y="11704"/>
                </a:lnTo>
                <a:lnTo>
                  <a:pt x="15164" y="11573"/>
                </a:lnTo>
                <a:lnTo>
                  <a:pt x="15191" y="11498"/>
                </a:lnTo>
                <a:lnTo>
                  <a:pt x="15186" y="11436"/>
                </a:lnTo>
                <a:lnTo>
                  <a:pt x="15176" y="11333"/>
                </a:lnTo>
                <a:lnTo>
                  <a:pt x="15191" y="11270"/>
                </a:lnTo>
                <a:lnTo>
                  <a:pt x="15217" y="11264"/>
                </a:lnTo>
                <a:lnTo>
                  <a:pt x="15270" y="11236"/>
                </a:lnTo>
                <a:lnTo>
                  <a:pt x="15297" y="11217"/>
                </a:lnTo>
                <a:lnTo>
                  <a:pt x="15297" y="11182"/>
                </a:lnTo>
                <a:lnTo>
                  <a:pt x="15355" y="11133"/>
                </a:lnTo>
                <a:lnTo>
                  <a:pt x="15398" y="11086"/>
                </a:lnTo>
                <a:lnTo>
                  <a:pt x="15462" y="10989"/>
                </a:lnTo>
                <a:lnTo>
                  <a:pt x="15548" y="10933"/>
                </a:lnTo>
                <a:lnTo>
                  <a:pt x="15580" y="10886"/>
                </a:lnTo>
                <a:lnTo>
                  <a:pt x="15575" y="10824"/>
                </a:lnTo>
                <a:lnTo>
                  <a:pt x="15648" y="10811"/>
                </a:lnTo>
                <a:lnTo>
                  <a:pt x="15686" y="10811"/>
                </a:lnTo>
                <a:lnTo>
                  <a:pt x="15696" y="10783"/>
                </a:lnTo>
                <a:lnTo>
                  <a:pt x="15718" y="10789"/>
                </a:lnTo>
                <a:lnTo>
                  <a:pt x="15734" y="10796"/>
                </a:lnTo>
                <a:lnTo>
                  <a:pt x="15744" y="10783"/>
                </a:lnTo>
                <a:lnTo>
                  <a:pt x="15771" y="10796"/>
                </a:lnTo>
                <a:lnTo>
                  <a:pt x="15787" y="10748"/>
                </a:lnTo>
                <a:lnTo>
                  <a:pt x="15781" y="10714"/>
                </a:lnTo>
                <a:lnTo>
                  <a:pt x="15834" y="10714"/>
                </a:lnTo>
                <a:lnTo>
                  <a:pt x="15861" y="10761"/>
                </a:lnTo>
                <a:lnTo>
                  <a:pt x="15872" y="10804"/>
                </a:lnTo>
                <a:lnTo>
                  <a:pt x="15877" y="10845"/>
                </a:lnTo>
                <a:lnTo>
                  <a:pt x="15894" y="10886"/>
                </a:lnTo>
                <a:lnTo>
                  <a:pt x="15935" y="10948"/>
                </a:lnTo>
                <a:lnTo>
                  <a:pt x="15967" y="10955"/>
                </a:lnTo>
                <a:lnTo>
                  <a:pt x="15962" y="10983"/>
                </a:lnTo>
                <a:lnTo>
                  <a:pt x="16010" y="11071"/>
                </a:lnTo>
                <a:lnTo>
                  <a:pt x="16020" y="11148"/>
                </a:lnTo>
                <a:lnTo>
                  <a:pt x="16000" y="11242"/>
                </a:lnTo>
                <a:lnTo>
                  <a:pt x="16037" y="11264"/>
                </a:lnTo>
                <a:lnTo>
                  <a:pt x="16068" y="11230"/>
                </a:lnTo>
                <a:lnTo>
                  <a:pt x="16133" y="11174"/>
                </a:lnTo>
                <a:lnTo>
                  <a:pt x="16170" y="11133"/>
                </a:lnTo>
                <a:lnTo>
                  <a:pt x="16196" y="11195"/>
                </a:lnTo>
                <a:lnTo>
                  <a:pt x="16206" y="11292"/>
                </a:lnTo>
                <a:lnTo>
                  <a:pt x="16228" y="11380"/>
                </a:lnTo>
                <a:lnTo>
                  <a:pt x="16249" y="11423"/>
                </a:lnTo>
                <a:lnTo>
                  <a:pt x="16244" y="11504"/>
                </a:lnTo>
                <a:lnTo>
                  <a:pt x="16266" y="11552"/>
                </a:lnTo>
                <a:lnTo>
                  <a:pt x="16249" y="11614"/>
                </a:lnTo>
                <a:lnTo>
                  <a:pt x="16254" y="11670"/>
                </a:lnTo>
                <a:lnTo>
                  <a:pt x="16239" y="11745"/>
                </a:lnTo>
                <a:lnTo>
                  <a:pt x="16233" y="11792"/>
                </a:lnTo>
                <a:lnTo>
                  <a:pt x="16244" y="11835"/>
                </a:lnTo>
                <a:lnTo>
                  <a:pt x="16254" y="11792"/>
                </a:lnTo>
                <a:lnTo>
                  <a:pt x="16281" y="11827"/>
                </a:lnTo>
                <a:lnTo>
                  <a:pt x="16313" y="11869"/>
                </a:lnTo>
                <a:lnTo>
                  <a:pt x="16324" y="11904"/>
                </a:lnTo>
                <a:lnTo>
                  <a:pt x="16346" y="11930"/>
                </a:lnTo>
                <a:lnTo>
                  <a:pt x="16356" y="11964"/>
                </a:lnTo>
                <a:lnTo>
                  <a:pt x="16351" y="12020"/>
                </a:lnTo>
                <a:lnTo>
                  <a:pt x="16372" y="12061"/>
                </a:lnTo>
                <a:lnTo>
                  <a:pt x="16382" y="12123"/>
                </a:lnTo>
                <a:lnTo>
                  <a:pt x="16414" y="12170"/>
                </a:lnTo>
                <a:lnTo>
                  <a:pt x="16419" y="12213"/>
                </a:lnTo>
                <a:lnTo>
                  <a:pt x="16489" y="12273"/>
                </a:lnTo>
                <a:lnTo>
                  <a:pt x="16542" y="12329"/>
                </a:lnTo>
                <a:lnTo>
                  <a:pt x="16585" y="12323"/>
                </a:lnTo>
                <a:lnTo>
                  <a:pt x="16585" y="12295"/>
                </a:lnTo>
                <a:lnTo>
                  <a:pt x="16564" y="12226"/>
                </a:lnTo>
                <a:lnTo>
                  <a:pt x="16542" y="12204"/>
                </a:lnTo>
                <a:lnTo>
                  <a:pt x="16537" y="12164"/>
                </a:lnTo>
                <a:lnTo>
                  <a:pt x="16532" y="12136"/>
                </a:lnTo>
                <a:lnTo>
                  <a:pt x="16537" y="12101"/>
                </a:lnTo>
                <a:lnTo>
                  <a:pt x="16532" y="12054"/>
                </a:lnTo>
                <a:lnTo>
                  <a:pt x="16505" y="12007"/>
                </a:lnTo>
                <a:lnTo>
                  <a:pt x="16472" y="11958"/>
                </a:lnTo>
                <a:lnTo>
                  <a:pt x="16457" y="11951"/>
                </a:lnTo>
                <a:lnTo>
                  <a:pt x="16426" y="11910"/>
                </a:lnTo>
                <a:lnTo>
                  <a:pt x="16387" y="11904"/>
                </a:lnTo>
                <a:lnTo>
                  <a:pt x="16356" y="11861"/>
                </a:lnTo>
                <a:lnTo>
                  <a:pt x="16346" y="11792"/>
                </a:lnTo>
                <a:lnTo>
                  <a:pt x="16324" y="11723"/>
                </a:lnTo>
                <a:lnTo>
                  <a:pt x="16286" y="11723"/>
                </a:lnTo>
                <a:lnTo>
                  <a:pt x="16281" y="11670"/>
                </a:lnTo>
                <a:lnTo>
                  <a:pt x="16303" y="11601"/>
                </a:lnTo>
                <a:lnTo>
                  <a:pt x="16334" y="11492"/>
                </a:lnTo>
                <a:lnTo>
                  <a:pt x="16339" y="11408"/>
                </a:lnTo>
                <a:lnTo>
                  <a:pt x="16392" y="11408"/>
                </a:lnTo>
                <a:lnTo>
                  <a:pt x="16382" y="11470"/>
                </a:lnTo>
                <a:lnTo>
                  <a:pt x="16431" y="11470"/>
                </a:lnTo>
                <a:lnTo>
                  <a:pt x="16484" y="11504"/>
                </a:lnTo>
                <a:lnTo>
                  <a:pt x="16515" y="11586"/>
                </a:lnTo>
                <a:lnTo>
                  <a:pt x="16537" y="11629"/>
                </a:lnTo>
                <a:lnTo>
                  <a:pt x="16585" y="11642"/>
                </a:lnTo>
                <a:lnTo>
                  <a:pt x="16627" y="11683"/>
                </a:lnTo>
                <a:lnTo>
                  <a:pt x="16612" y="11732"/>
                </a:lnTo>
                <a:lnTo>
                  <a:pt x="16632" y="11779"/>
                </a:lnTo>
                <a:lnTo>
                  <a:pt x="16707" y="11711"/>
                </a:lnTo>
                <a:lnTo>
                  <a:pt x="16755" y="11648"/>
                </a:lnTo>
                <a:lnTo>
                  <a:pt x="16825" y="11601"/>
                </a:lnTo>
                <a:lnTo>
                  <a:pt x="16871" y="11552"/>
                </a:lnTo>
                <a:lnTo>
                  <a:pt x="16878" y="11414"/>
                </a:lnTo>
                <a:lnTo>
                  <a:pt x="16851" y="11270"/>
                </a:lnTo>
                <a:lnTo>
                  <a:pt x="16813" y="11208"/>
                </a:lnTo>
                <a:lnTo>
                  <a:pt x="16760" y="11161"/>
                </a:lnTo>
                <a:lnTo>
                  <a:pt x="16707" y="11058"/>
                </a:lnTo>
                <a:lnTo>
                  <a:pt x="16665" y="10976"/>
                </a:lnTo>
                <a:lnTo>
                  <a:pt x="16675" y="10920"/>
                </a:lnTo>
                <a:lnTo>
                  <a:pt x="16723" y="10845"/>
                </a:lnTo>
                <a:lnTo>
                  <a:pt x="16803" y="10776"/>
                </a:lnTo>
                <a:lnTo>
                  <a:pt x="16830" y="10761"/>
                </a:lnTo>
                <a:lnTo>
                  <a:pt x="16909" y="10789"/>
                </a:lnTo>
                <a:lnTo>
                  <a:pt x="16893" y="10824"/>
                </a:lnTo>
                <a:lnTo>
                  <a:pt x="16909" y="10879"/>
                </a:lnTo>
                <a:lnTo>
                  <a:pt x="16941" y="10873"/>
                </a:lnTo>
                <a:lnTo>
                  <a:pt x="16963" y="10789"/>
                </a:lnTo>
                <a:lnTo>
                  <a:pt x="17026" y="10776"/>
                </a:lnTo>
                <a:lnTo>
                  <a:pt x="17105" y="10736"/>
                </a:lnTo>
                <a:lnTo>
                  <a:pt x="17137" y="10693"/>
                </a:lnTo>
                <a:lnTo>
                  <a:pt x="17159" y="10721"/>
                </a:lnTo>
                <a:lnTo>
                  <a:pt x="17197" y="10686"/>
                </a:lnTo>
                <a:lnTo>
                  <a:pt x="17260" y="10680"/>
                </a:lnTo>
                <a:lnTo>
                  <a:pt x="17340" y="10611"/>
                </a:lnTo>
                <a:lnTo>
                  <a:pt x="17420" y="10536"/>
                </a:lnTo>
                <a:lnTo>
                  <a:pt x="17473" y="10439"/>
                </a:lnTo>
                <a:lnTo>
                  <a:pt x="17521" y="10330"/>
                </a:lnTo>
                <a:lnTo>
                  <a:pt x="17563" y="10239"/>
                </a:lnTo>
                <a:lnTo>
                  <a:pt x="17596" y="10233"/>
                </a:lnTo>
                <a:lnTo>
                  <a:pt x="17611" y="10164"/>
                </a:lnTo>
                <a:lnTo>
                  <a:pt x="17622" y="10096"/>
                </a:lnTo>
                <a:lnTo>
                  <a:pt x="17589" y="10068"/>
                </a:lnTo>
                <a:lnTo>
                  <a:pt x="17574" y="10020"/>
                </a:lnTo>
                <a:lnTo>
                  <a:pt x="17611" y="9999"/>
                </a:lnTo>
                <a:lnTo>
                  <a:pt x="17611" y="9937"/>
                </a:lnTo>
                <a:lnTo>
                  <a:pt x="17574" y="9868"/>
                </a:lnTo>
                <a:lnTo>
                  <a:pt x="17536" y="9786"/>
                </a:lnTo>
                <a:lnTo>
                  <a:pt x="17516" y="9696"/>
                </a:lnTo>
                <a:lnTo>
                  <a:pt x="17451" y="9649"/>
                </a:lnTo>
                <a:lnTo>
                  <a:pt x="17483" y="9587"/>
                </a:lnTo>
                <a:lnTo>
                  <a:pt x="17543" y="9539"/>
                </a:lnTo>
                <a:lnTo>
                  <a:pt x="17569" y="9490"/>
                </a:lnTo>
                <a:lnTo>
                  <a:pt x="17654" y="9464"/>
                </a:lnTo>
                <a:lnTo>
                  <a:pt x="17642" y="9415"/>
                </a:lnTo>
                <a:lnTo>
                  <a:pt x="17606" y="9415"/>
                </a:lnTo>
                <a:lnTo>
                  <a:pt x="17553" y="9380"/>
                </a:lnTo>
                <a:lnTo>
                  <a:pt x="17489" y="9449"/>
                </a:lnTo>
                <a:lnTo>
                  <a:pt x="17441" y="9421"/>
                </a:lnTo>
                <a:lnTo>
                  <a:pt x="17441" y="9380"/>
                </a:lnTo>
                <a:lnTo>
                  <a:pt x="17393" y="9368"/>
                </a:lnTo>
                <a:lnTo>
                  <a:pt x="17361" y="9305"/>
                </a:lnTo>
                <a:lnTo>
                  <a:pt x="17393" y="9258"/>
                </a:lnTo>
                <a:lnTo>
                  <a:pt x="17451" y="9249"/>
                </a:lnTo>
                <a:lnTo>
                  <a:pt x="17489" y="9189"/>
                </a:lnTo>
                <a:lnTo>
                  <a:pt x="17553" y="9121"/>
                </a:lnTo>
                <a:lnTo>
                  <a:pt x="17606" y="9086"/>
                </a:lnTo>
                <a:lnTo>
                  <a:pt x="17637" y="9140"/>
                </a:lnTo>
                <a:lnTo>
                  <a:pt x="17589" y="9209"/>
                </a:lnTo>
                <a:lnTo>
                  <a:pt x="17601" y="9249"/>
                </a:lnTo>
                <a:lnTo>
                  <a:pt x="17569" y="9299"/>
                </a:lnTo>
                <a:lnTo>
                  <a:pt x="17632" y="9271"/>
                </a:lnTo>
                <a:lnTo>
                  <a:pt x="17659" y="9196"/>
                </a:lnTo>
                <a:lnTo>
                  <a:pt x="17739" y="9168"/>
                </a:lnTo>
                <a:lnTo>
                  <a:pt x="17765" y="9196"/>
                </a:lnTo>
                <a:lnTo>
                  <a:pt x="17797" y="9209"/>
                </a:lnTo>
                <a:lnTo>
                  <a:pt x="17802" y="9224"/>
                </a:lnTo>
                <a:lnTo>
                  <a:pt x="17787" y="9277"/>
                </a:lnTo>
                <a:lnTo>
                  <a:pt x="17792" y="9299"/>
                </a:lnTo>
                <a:lnTo>
                  <a:pt x="17775" y="9312"/>
                </a:lnTo>
                <a:lnTo>
                  <a:pt x="17760" y="9353"/>
                </a:lnTo>
                <a:lnTo>
                  <a:pt x="17775" y="9368"/>
                </a:lnTo>
                <a:lnTo>
                  <a:pt x="17792" y="9374"/>
                </a:lnTo>
                <a:lnTo>
                  <a:pt x="17792" y="9396"/>
                </a:lnTo>
                <a:lnTo>
                  <a:pt x="17809" y="9387"/>
                </a:lnTo>
                <a:lnTo>
                  <a:pt x="17814" y="9368"/>
                </a:lnTo>
                <a:lnTo>
                  <a:pt x="17840" y="9387"/>
                </a:lnTo>
                <a:lnTo>
                  <a:pt x="17882" y="9471"/>
                </a:lnTo>
                <a:lnTo>
                  <a:pt x="17840" y="9484"/>
                </a:lnTo>
                <a:lnTo>
                  <a:pt x="17867" y="9580"/>
                </a:lnTo>
                <a:lnTo>
                  <a:pt x="17855" y="9649"/>
                </a:lnTo>
                <a:lnTo>
                  <a:pt x="17862" y="9696"/>
                </a:lnTo>
                <a:lnTo>
                  <a:pt x="17915" y="9690"/>
                </a:lnTo>
                <a:lnTo>
                  <a:pt x="17961" y="9649"/>
                </a:lnTo>
                <a:lnTo>
                  <a:pt x="18015" y="9627"/>
                </a:lnTo>
                <a:lnTo>
                  <a:pt x="18036" y="9580"/>
                </a:lnTo>
                <a:lnTo>
                  <a:pt x="18036" y="9471"/>
                </a:lnTo>
                <a:lnTo>
                  <a:pt x="18021" y="9408"/>
                </a:lnTo>
                <a:lnTo>
                  <a:pt x="17973" y="9299"/>
                </a:lnTo>
                <a:lnTo>
                  <a:pt x="17942" y="9258"/>
                </a:lnTo>
                <a:lnTo>
                  <a:pt x="17920" y="9243"/>
                </a:lnTo>
                <a:lnTo>
                  <a:pt x="17925" y="9230"/>
                </a:lnTo>
                <a:lnTo>
                  <a:pt x="17925" y="9189"/>
                </a:lnTo>
                <a:lnTo>
                  <a:pt x="17952" y="9161"/>
                </a:lnTo>
                <a:lnTo>
                  <a:pt x="17988" y="9146"/>
                </a:lnTo>
                <a:lnTo>
                  <a:pt x="18010" y="9121"/>
                </a:lnTo>
                <a:lnTo>
                  <a:pt x="18021" y="9099"/>
                </a:lnTo>
                <a:lnTo>
                  <a:pt x="18053" y="9078"/>
                </a:lnTo>
                <a:lnTo>
                  <a:pt x="18053" y="9009"/>
                </a:lnTo>
                <a:lnTo>
                  <a:pt x="18068" y="8975"/>
                </a:lnTo>
                <a:lnTo>
                  <a:pt x="18094" y="8940"/>
                </a:lnTo>
                <a:lnTo>
                  <a:pt x="18116" y="8949"/>
                </a:lnTo>
                <a:lnTo>
                  <a:pt x="18128" y="8914"/>
                </a:lnTo>
                <a:lnTo>
                  <a:pt x="18207" y="8837"/>
                </a:lnTo>
                <a:lnTo>
                  <a:pt x="18244" y="8887"/>
                </a:lnTo>
                <a:lnTo>
                  <a:pt x="18281" y="8887"/>
                </a:lnTo>
                <a:lnTo>
                  <a:pt x="18360" y="8824"/>
                </a:lnTo>
                <a:lnTo>
                  <a:pt x="18399" y="8762"/>
                </a:lnTo>
                <a:lnTo>
                  <a:pt x="18478" y="8640"/>
                </a:lnTo>
                <a:lnTo>
                  <a:pt x="18558" y="8515"/>
                </a:lnTo>
                <a:lnTo>
                  <a:pt x="18580" y="8440"/>
                </a:lnTo>
                <a:lnTo>
                  <a:pt x="18670" y="8274"/>
                </a:lnTo>
                <a:lnTo>
                  <a:pt x="18696" y="8090"/>
                </a:lnTo>
                <a:lnTo>
                  <a:pt x="18701" y="7944"/>
                </a:lnTo>
                <a:lnTo>
                  <a:pt x="18749" y="7821"/>
                </a:lnTo>
                <a:lnTo>
                  <a:pt x="18749" y="7718"/>
                </a:lnTo>
                <a:lnTo>
                  <a:pt x="18665" y="7581"/>
                </a:lnTo>
                <a:lnTo>
                  <a:pt x="18600" y="7574"/>
                </a:lnTo>
                <a:lnTo>
                  <a:pt x="18563" y="7635"/>
                </a:lnTo>
                <a:lnTo>
                  <a:pt x="18505" y="7609"/>
                </a:lnTo>
                <a:lnTo>
                  <a:pt x="18478" y="7525"/>
                </a:lnTo>
                <a:lnTo>
                  <a:pt x="18387" y="7512"/>
                </a:lnTo>
                <a:lnTo>
                  <a:pt x="18611" y="7196"/>
                </a:lnTo>
                <a:lnTo>
                  <a:pt x="18803" y="6922"/>
                </a:lnTo>
                <a:lnTo>
                  <a:pt x="18994" y="6879"/>
                </a:lnTo>
                <a:lnTo>
                  <a:pt x="19175" y="6907"/>
                </a:lnTo>
                <a:lnTo>
                  <a:pt x="19250" y="6831"/>
                </a:lnTo>
                <a:lnTo>
                  <a:pt x="19339" y="6853"/>
                </a:lnTo>
                <a:lnTo>
                  <a:pt x="19334" y="6956"/>
                </a:lnTo>
                <a:lnTo>
                  <a:pt x="19424" y="6941"/>
                </a:lnTo>
                <a:lnTo>
                  <a:pt x="19552" y="6900"/>
                </a:lnTo>
                <a:lnTo>
                  <a:pt x="19504" y="6810"/>
                </a:lnTo>
                <a:lnTo>
                  <a:pt x="19649" y="6556"/>
                </a:lnTo>
                <a:lnTo>
                  <a:pt x="19797" y="6501"/>
                </a:lnTo>
                <a:lnTo>
                  <a:pt x="19845" y="6694"/>
                </a:lnTo>
                <a:lnTo>
                  <a:pt x="19994" y="6522"/>
                </a:lnTo>
                <a:lnTo>
                  <a:pt x="20031" y="6391"/>
                </a:lnTo>
                <a:lnTo>
                  <a:pt x="20101" y="6378"/>
                </a:lnTo>
                <a:lnTo>
                  <a:pt x="20053" y="6604"/>
                </a:lnTo>
                <a:lnTo>
                  <a:pt x="19946" y="6728"/>
                </a:lnTo>
                <a:lnTo>
                  <a:pt x="19845" y="6879"/>
                </a:lnTo>
                <a:lnTo>
                  <a:pt x="19738" y="7065"/>
                </a:lnTo>
                <a:lnTo>
                  <a:pt x="19649" y="7100"/>
                </a:lnTo>
                <a:lnTo>
                  <a:pt x="19644" y="7169"/>
                </a:lnTo>
                <a:lnTo>
                  <a:pt x="19595" y="7250"/>
                </a:lnTo>
                <a:lnTo>
                  <a:pt x="19569" y="7437"/>
                </a:lnTo>
                <a:lnTo>
                  <a:pt x="19600" y="7725"/>
                </a:lnTo>
                <a:lnTo>
                  <a:pt x="19627" y="7903"/>
                </a:lnTo>
                <a:lnTo>
                  <a:pt x="19649" y="7987"/>
                </a:lnTo>
                <a:lnTo>
                  <a:pt x="19733" y="7875"/>
                </a:lnTo>
                <a:lnTo>
                  <a:pt x="19750" y="7753"/>
                </a:lnTo>
                <a:lnTo>
                  <a:pt x="19835" y="7725"/>
                </a:lnTo>
                <a:lnTo>
                  <a:pt x="19856" y="7581"/>
                </a:lnTo>
                <a:lnTo>
                  <a:pt x="19956" y="7512"/>
                </a:lnTo>
                <a:lnTo>
                  <a:pt x="19930" y="7456"/>
                </a:lnTo>
                <a:lnTo>
                  <a:pt x="19956" y="7347"/>
                </a:lnTo>
                <a:lnTo>
                  <a:pt x="20009" y="7340"/>
                </a:lnTo>
                <a:lnTo>
                  <a:pt x="20016" y="7141"/>
                </a:lnTo>
                <a:lnTo>
                  <a:pt x="19951" y="7106"/>
                </a:lnTo>
                <a:lnTo>
                  <a:pt x="19951" y="7050"/>
                </a:lnTo>
                <a:lnTo>
                  <a:pt x="20021" y="6913"/>
                </a:lnTo>
                <a:lnTo>
                  <a:pt x="20043" y="6818"/>
                </a:lnTo>
                <a:lnTo>
                  <a:pt x="20122" y="6838"/>
                </a:lnTo>
                <a:lnTo>
                  <a:pt x="20180" y="6776"/>
                </a:lnTo>
                <a:lnTo>
                  <a:pt x="20207" y="6831"/>
                </a:lnTo>
                <a:lnTo>
                  <a:pt x="20362" y="6715"/>
                </a:lnTo>
                <a:lnTo>
                  <a:pt x="20446" y="6818"/>
                </a:lnTo>
                <a:lnTo>
                  <a:pt x="20468" y="6750"/>
                </a:lnTo>
                <a:lnTo>
                  <a:pt x="20553" y="6653"/>
                </a:lnTo>
                <a:lnTo>
                  <a:pt x="20643" y="6544"/>
                </a:lnTo>
                <a:lnTo>
                  <a:pt x="20696" y="6522"/>
                </a:lnTo>
                <a:lnTo>
                  <a:pt x="20860" y="6398"/>
                </a:lnTo>
                <a:lnTo>
                  <a:pt x="20967" y="6432"/>
                </a:lnTo>
                <a:lnTo>
                  <a:pt x="20983" y="6391"/>
                </a:lnTo>
                <a:lnTo>
                  <a:pt x="20978" y="6322"/>
                </a:lnTo>
                <a:lnTo>
                  <a:pt x="20952" y="6275"/>
                </a:lnTo>
                <a:lnTo>
                  <a:pt x="20914" y="6138"/>
                </a:lnTo>
                <a:lnTo>
                  <a:pt x="20860" y="6047"/>
                </a:lnTo>
                <a:lnTo>
                  <a:pt x="20935" y="6063"/>
                </a:lnTo>
                <a:lnTo>
                  <a:pt x="21010" y="5985"/>
                </a:lnTo>
                <a:lnTo>
                  <a:pt x="21042" y="5910"/>
                </a:lnTo>
                <a:lnTo>
                  <a:pt x="21015" y="5824"/>
                </a:lnTo>
                <a:lnTo>
                  <a:pt x="21015" y="5822"/>
                </a:lnTo>
                <a:lnTo>
                  <a:pt x="21017" y="5822"/>
                </a:lnTo>
                <a:lnTo>
                  <a:pt x="21085" y="5779"/>
                </a:lnTo>
                <a:lnTo>
                  <a:pt x="21073" y="5848"/>
                </a:lnTo>
                <a:lnTo>
                  <a:pt x="21106" y="5910"/>
                </a:lnTo>
                <a:lnTo>
                  <a:pt x="21174" y="5891"/>
                </a:lnTo>
                <a:lnTo>
                  <a:pt x="21233" y="5916"/>
                </a:lnTo>
                <a:lnTo>
                  <a:pt x="21244" y="6000"/>
                </a:lnTo>
                <a:lnTo>
                  <a:pt x="21324" y="6047"/>
                </a:lnTo>
                <a:lnTo>
                  <a:pt x="21366" y="6110"/>
                </a:lnTo>
                <a:lnTo>
                  <a:pt x="21419" y="6116"/>
                </a:lnTo>
                <a:lnTo>
                  <a:pt x="21445" y="6075"/>
                </a:lnTo>
                <a:lnTo>
                  <a:pt x="21445" y="5904"/>
                </a:lnTo>
                <a:lnTo>
                  <a:pt x="21542" y="5882"/>
                </a:lnTo>
                <a:lnTo>
                  <a:pt x="21600" y="5807"/>
                </a:lnTo>
                <a:lnTo>
                  <a:pt x="21484" y="5629"/>
                </a:lnTo>
                <a:lnTo>
                  <a:pt x="21329" y="5601"/>
                </a:lnTo>
                <a:lnTo>
                  <a:pt x="21339" y="5738"/>
                </a:lnTo>
                <a:lnTo>
                  <a:pt x="21302" y="5691"/>
                </a:lnTo>
                <a:lnTo>
                  <a:pt x="21307" y="5573"/>
                </a:lnTo>
                <a:lnTo>
                  <a:pt x="21153" y="5375"/>
                </a:lnTo>
                <a:lnTo>
                  <a:pt x="21037" y="5246"/>
                </a:lnTo>
                <a:lnTo>
                  <a:pt x="21037" y="5244"/>
                </a:lnTo>
                <a:lnTo>
                  <a:pt x="20957" y="5154"/>
                </a:lnTo>
                <a:lnTo>
                  <a:pt x="20787" y="5051"/>
                </a:lnTo>
                <a:lnTo>
                  <a:pt x="20664" y="5066"/>
                </a:lnTo>
                <a:lnTo>
                  <a:pt x="20478" y="5004"/>
                </a:lnTo>
                <a:lnTo>
                  <a:pt x="20451" y="5100"/>
                </a:lnTo>
                <a:lnTo>
                  <a:pt x="20500" y="5238"/>
                </a:lnTo>
                <a:lnTo>
                  <a:pt x="20425" y="5307"/>
                </a:lnTo>
                <a:lnTo>
                  <a:pt x="20323" y="5120"/>
                </a:lnTo>
                <a:lnTo>
                  <a:pt x="20212" y="5141"/>
                </a:lnTo>
                <a:lnTo>
                  <a:pt x="20101" y="5100"/>
                </a:lnTo>
                <a:lnTo>
                  <a:pt x="19999" y="5107"/>
                </a:lnTo>
                <a:lnTo>
                  <a:pt x="19920" y="5148"/>
                </a:lnTo>
                <a:lnTo>
                  <a:pt x="19845" y="5085"/>
                </a:lnTo>
                <a:lnTo>
                  <a:pt x="19850" y="4920"/>
                </a:lnTo>
                <a:lnTo>
                  <a:pt x="19803" y="4826"/>
                </a:lnTo>
                <a:lnTo>
                  <a:pt x="19685" y="4783"/>
                </a:lnTo>
                <a:lnTo>
                  <a:pt x="19451" y="4826"/>
                </a:lnTo>
                <a:lnTo>
                  <a:pt x="19298" y="4645"/>
                </a:lnTo>
                <a:lnTo>
                  <a:pt x="19250" y="4501"/>
                </a:lnTo>
                <a:lnTo>
                  <a:pt x="18723" y="4336"/>
                </a:lnTo>
                <a:lnTo>
                  <a:pt x="18648" y="4448"/>
                </a:lnTo>
                <a:lnTo>
                  <a:pt x="18691" y="4673"/>
                </a:lnTo>
                <a:lnTo>
                  <a:pt x="18595" y="4639"/>
                </a:lnTo>
                <a:lnTo>
                  <a:pt x="18553" y="4707"/>
                </a:lnTo>
                <a:lnTo>
                  <a:pt x="18440" y="4632"/>
                </a:lnTo>
                <a:lnTo>
                  <a:pt x="18340" y="4695"/>
                </a:lnTo>
                <a:lnTo>
                  <a:pt x="18244" y="4585"/>
                </a:lnTo>
                <a:lnTo>
                  <a:pt x="18186" y="4832"/>
                </a:lnTo>
                <a:lnTo>
                  <a:pt x="18094" y="4735"/>
                </a:lnTo>
                <a:lnTo>
                  <a:pt x="18021" y="4551"/>
                </a:lnTo>
                <a:lnTo>
                  <a:pt x="18053" y="4448"/>
                </a:lnTo>
                <a:lnTo>
                  <a:pt x="18026" y="4282"/>
                </a:lnTo>
                <a:lnTo>
                  <a:pt x="17930" y="4145"/>
                </a:lnTo>
                <a:lnTo>
                  <a:pt x="17835" y="4145"/>
                </a:lnTo>
                <a:lnTo>
                  <a:pt x="17712" y="4095"/>
                </a:lnTo>
                <a:lnTo>
                  <a:pt x="17707" y="4295"/>
                </a:lnTo>
                <a:lnTo>
                  <a:pt x="17463" y="4254"/>
                </a:lnTo>
                <a:lnTo>
                  <a:pt x="17446" y="4130"/>
                </a:lnTo>
                <a:lnTo>
                  <a:pt x="17260" y="4089"/>
                </a:lnTo>
                <a:lnTo>
                  <a:pt x="17164" y="4130"/>
                </a:lnTo>
                <a:lnTo>
                  <a:pt x="17137" y="4198"/>
                </a:lnTo>
                <a:lnTo>
                  <a:pt x="17105" y="4027"/>
                </a:lnTo>
                <a:lnTo>
                  <a:pt x="17052" y="4076"/>
                </a:lnTo>
                <a:lnTo>
                  <a:pt x="16968" y="4007"/>
                </a:lnTo>
                <a:lnTo>
                  <a:pt x="16893" y="3967"/>
                </a:lnTo>
                <a:lnTo>
                  <a:pt x="16936" y="3883"/>
                </a:lnTo>
                <a:lnTo>
                  <a:pt x="17091" y="3726"/>
                </a:lnTo>
                <a:lnTo>
                  <a:pt x="17154" y="3636"/>
                </a:lnTo>
                <a:lnTo>
                  <a:pt x="17207" y="3554"/>
                </a:lnTo>
                <a:lnTo>
                  <a:pt x="17159" y="3436"/>
                </a:lnTo>
                <a:lnTo>
                  <a:pt x="17026" y="3279"/>
                </a:lnTo>
                <a:lnTo>
                  <a:pt x="16856" y="3271"/>
                </a:lnTo>
                <a:lnTo>
                  <a:pt x="16803" y="3354"/>
                </a:lnTo>
                <a:lnTo>
                  <a:pt x="16786" y="3189"/>
                </a:lnTo>
                <a:lnTo>
                  <a:pt x="16653" y="3142"/>
                </a:lnTo>
                <a:lnTo>
                  <a:pt x="16733" y="3058"/>
                </a:lnTo>
                <a:lnTo>
                  <a:pt x="16632" y="2949"/>
                </a:lnTo>
                <a:close/>
                <a:moveTo>
                  <a:pt x="4857" y="3052"/>
                </a:moveTo>
                <a:lnTo>
                  <a:pt x="4835" y="3189"/>
                </a:lnTo>
                <a:lnTo>
                  <a:pt x="4903" y="3292"/>
                </a:lnTo>
                <a:lnTo>
                  <a:pt x="5021" y="3333"/>
                </a:lnTo>
                <a:lnTo>
                  <a:pt x="5080" y="3470"/>
                </a:lnTo>
                <a:lnTo>
                  <a:pt x="5090" y="3623"/>
                </a:lnTo>
                <a:lnTo>
                  <a:pt x="5111" y="3780"/>
                </a:lnTo>
                <a:lnTo>
                  <a:pt x="5266" y="3870"/>
                </a:lnTo>
                <a:lnTo>
                  <a:pt x="5356" y="3904"/>
                </a:lnTo>
                <a:lnTo>
                  <a:pt x="5479" y="3904"/>
                </a:lnTo>
                <a:lnTo>
                  <a:pt x="5643" y="3855"/>
                </a:lnTo>
                <a:lnTo>
                  <a:pt x="5723" y="3889"/>
                </a:lnTo>
                <a:lnTo>
                  <a:pt x="5808" y="3829"/>
                </a:lnTo>
                <a:lnTo>
                  <a:pt x="5846" y="3752"/>
                </a:lnTo>
                <a:lnTo>
                  <a:pt x="5829" y="3636"/>
                </a:lnTo>
                <a:lnTo>
                  <a:pt x="5771" y="3520"/>
                </a:lnTo>
                <a:lnTo>
                  <a:pt x="5675" y="3498"/>
                </a:lnTo>
                <a:lnTo>
                  <a:pt x="5553" y="3526"/>
                </a:lnTo>
                <a:lnTo>
                  <a:pt x="5462" y="3589"/>
                </a:lnTo>
                <a:lnTo>
                  <a:pt x="5377" y="3567"/>
                </a:lnTo>
                <a:lnTo>
                  <a:pt x="5297" y="3554"/>
                </a:lnTo>
                <a:lnTo>
                  <a:pt x="5261" y="3477"/>
                </a:lnTo>
                <a:lnTo>
                  <a:pt x="5196" y="3408"/>
                </a:lnTo>
                <a:lnTo>
                  <a:pt x="5208" y="3292"/>
                </a:lnTo>
                <a:lnTo>
                  <a:pt x="5159" y="3183"/>
                </a:lnTo>
                <a:lnTo>
                  <a:pt x="5043" y="3183"/>
                </a:lnTo>
                <a:lnTo>
                  <a:pt x="4978" y="3080"/>
                </a:lnTo>
                <a:lnTo>
                  <a:pt x="4857" y="3052"/>
                </a:lnTo>
                <a:close/>
                <a:moveTo>
                  <a:pt x="14484" y="3127"/>
                </a:moveTo>
                <a:lnTo>
                  <a:pt x="14366" y="3176"/>
                </a:lnTo>
                <a:lnTo>
                  <a:pt x="14271" y="3292"/>
                </a:lnTo>
                <a:lnTo>
                  <a:pt x="14074" y="3354"/>
                </a:lnTo>
                <a:lnTo>
                  <a:pt x="13883" y="3554"/>
                </a:lnTo>
                <a:lnTo>
                  <a:pt x="13750" y="3711"/>
                </a:lnTo>
                <a:lnTo>
                  <a:pt x="13766" y="3842"/>
                </a:lnTo>
                <a:lnTo>
                  <a:pt x="13627" y="4082"/>
                </a:lnTo>
                <a:lnTo>
                  <a:pt x="13680" y="4117"/>
                </a:lnTo>
                <a:lnTo>
                  <a:pt x="13563" y="4336"/>
                </a:lnTo>
                <a:lnTo>
                  <a:pt x="13568" y="4473"/>
                </a:lnTo>
                <a:lnTo>
                  <a:pt x="13505" y="4529"/>
                </a:lnTo>
                <a:lnTo>
                  <a:pt x="13515" y="4660"/>
                </a:lnTo>
                <a:lnTo>
                  <a:pt x="13622" y="4722"/>
                </a:lnTo>
                <a:lnTo>
                  <a:pt x="13638" y="4826"/>
                </a:lnTo>
                <a:lnTo>
                  <a:pt x="13829" y="4851"/>
                </a:lnTo>
                <a:lnTo>
                  <a:pt x="13861" y="4832"/>
                </a:lnTo>
                <a:lnTo>
                  <a:pt x="13750" y="4639"/>
                </a:lnTo>
                <a:lnTo>
                  <a:pt x="13740" y="4439"/>
                </a:lnTo>
                <a:lnTo>
                  <a:pt x="13829" y="4192"/>
                </a:lnTo>
                <a:lnTo>
                  <a:pt x="13919" y="3932"/>
                </a:lnTo>
                <a:lnTo>
                  <a:pt x="14100" y="3657"/>
                </a:lnTo>
                <a:lnTo>
                  <a:pt x="14276" y="3511"/>
                </a:lnTo>
                <a:lnTo>
                  <a:pt x="14484" y="3361"/>
                </a:lnTo>
                <a:lnTo>
                  <a:pt x="14521" y="3258"/>
                </a:lnTo>
                <a:lnTo>
                  <a:pt x="14484" y="3127"/>
                </a:lnTo>
                <a:close/>
                <a:moveTo>
                  <a:pt x="4106" y="3176"/>
                </a:moveTo>
                <a:lnTo>
                  <a:pt x="4052" y="3299"/>
                </a:lnTo>
                <a:lnTo>
                  <a:pt x="4139" y="3595"/>
                </a:lnTo>
                <a:lnTo>
                  <a:pt x="4037" y="3567"/>
                </a:lnTo>
                <a:lnTo>
                  <a:pt x="3931" y="3389"/>
                </a:lnTo>
                <a:lnTo>
                  <a:pt x="3766" y="3279"/>
                </a:lnTo>
                <a:lnTo>
                  <a:pt x="3713" y="3367"/>
                </a:lnTo>
                <a:lnTo>
                  <a:pt x="3634" y="3670"/>
                </a:lnTo>
                <a:lnTo>
                  <a:pt x="3713" y="3717"/>
                </a:lnTo>
                <a:lnTo>
                  <a:pt x="3979" y="3683"/>
                </a:lnTo>
                <a:lnTo>
                  <a:pt x="3856" y="3814"/>
                </a:lnTo>
                <a:lnTo>
                  <a:pt x="3866" y="3904"/>
                </a:lnTo>
                <a:lnTo>
                  <a:pt x="3953" y="3898"/>
                </a:lnTo>
                <a:lnTo>
                  <a:pt x="4101" y="3773"/>
                </a:lnTo>
                <a:lnTo>
                  <a:pt x="4298" y="3732"/>
                </a:lnTo>
                <a:lnTo>
                  <a:pt x="4335" y="3589"/>
                </a:lnTo>
                <a:lnTo>
                  <a:pt x="4325" y="3443"/>
                </a:lnTo>
                <a:lnTo>
                  <a:pt x="4260" y="3430"/>
                </a:lnTo>
                <a:lnTo>
                  <a:pt x="4212" y="3477"/>
                </a:lnTo>
                <a:lnTo>
                  <a:pt x="4185" y="3367"/>
                </a:lnTo>
                <a:lnTo>
                  <a:pt x="4170" y="3217"/>
                </a:lnTo>
                <a:lnTo>
                  <a:pt x="4106" y="3176"/>
                </a:lnTo>
                <a:close/>
                <a:moveTo>
                  <a:pt x="4755" y="3202"/>
                </a:moveTo>
                <a:lnTo>
                  <a:pt x="4751" y="3245"/>
                </a:lnTo>
                <a:lnTo>
                  <a:pt x="4671" y="3223"/>
                </a:lnTo>
                <a:lnTo>
                  <a:pt x="4579" y="3333"/>
                </a:lnTo>
                <a:lnTo>
                  <a:pt x="4516" y="3327"/>
                </a:lnTo>
                <a:lnTo>
                  <a:pt x="4521" y="3567"/>
                </a:lnTo>
                <a:lnTo>
                  <a:pt x="4618" y="3539"/>
                </a:lnTo>
                <a:lnTo>
                  <a:pt x="4618" y="3717"/>
                </a:lnTo>
                <a:lnTo>
                  <a:pt x="4681" y="3760"/>
                </a:lnTo>
                <a:lnTo>
                  <a:pt x="4777" y="3732"/>
                </a:lnTo>
                <a:lnTo>
                  <a:pt x="4804" y="3511"/>
                </a:lnTo>
                <a:lnTo>
                  <a:pt x="4797" y="3354"/>
                </a:lnTo>
                <a:lnTo>
                  <a:pt x="4755" y="3202"/>
                </a:lnTo>
                <a:close/>
                <a:moveTo>
                  <a:pt x="18606" y="3389"/>
                </a:moveTo>
                <a:lnTo>
                  <a:pt x="18532" y="3451"/>
                </a:lnTo>
                <a:lnTo>
                  <a:pt x="18500" y="3657"/>
                </a:lnTo>
                <a:lnTo>
                  <a:pt x="18616" y="3842"/>
                </a:lnTo>
                <a:lnTo>
                  <a:pt x="18713" y="3780"/>
                </a:lnTo>
                <a:lnTo>
                  <a:pt x="18926" y="3786"/>
                </a:lnTo>
                <a:lnTo>
                  <a:pt x="18972" y="3567"/>
                </a:lnTo>
                <a:lnTo>
                  <a:pt x="18759" y="3402"/>
                </a:lnTo>
                <a:lnTo>
                  <a:pt x="18606" y="3389"/>
                </a:lnTo>
                <a:close/>
                <a:moveTo>
                  <a:pt x="4968" y="3539"/>
                </a:moveTo>
                <a:lnTo>
                  <a:pt x="4883" y="3623"/>
                </a:lnTo>
                <a:lnTo>
                  <a:pt x="4850" y="3752"/>
                </a:lnTo>
                <a:lnTo>
                  <a:pt x="4925" y="3829"/>
                </a:lnTo>
                <a:lnTo>
                  <a:pt x="5010" y="3848"/>
                </a:lnTo>
                <a:lnTo>
                  <a:pt x="5043" y="3739"/>
                </a:lnTo>
                <a:lnTo>
                  <a:pt x="5021" y="3642"/>
                </a:lnTo>
                <a:lnTo>
                  <a:pt x="4968" y="3539"/>
                </a:lnTo>
                <a:close/>
                <a:moveTo>
                  <a:pt x="19047" y="3589"/>
                </a:moveTo>
                <a:lnTo>
                  <a:pt x="19032" y="3683"/>
                </a:lnTo>
                <a:lnTo>
                  <a:pt x="19143" y="3795"/>
                </a:lnTo>
                <a:lnTo>
                  <a:pt x="19233" y="3820"/>
                </a:lnTo>
                <a:lnTo>
                  <a:pt x="19303" y="3711"/>
                </a:lnTo>
                <a:lnTo>
                  <a:pt x="19153" y="3629"/>
                </a:lnTo>
                <a:lnTo>
                  <a:pt x="19047" y="3589"/>
                </a:lnTo>
                <a:close/>
                <a:moveTo>
                  <a:pt x="3409" y="3889"/>
                </a:moveTo>
                <a:lnTo>
                  <a:pt x="3213" y="3932"/>
                </a:lnTo>
                <a:lnTo>
                  <a:pt x="3271" y="4104"/>
                </a:lnTo>
                <a:lnTo>
                  <a:pt x="3218" y="4276"/>
                </a:lnTo>
                <a:lnTo>
                  <a:pt x="3175" y="4482"/>
                </a:lnTo>
                <a:lnTo>
                  <a:pt x="3155" y="4564"/>
                </a:lnTo>
                <a:lnTo>
                  <a:pt x="3288" y="4688"/>
                </a:lnTo>
                <a:lnTo>
                  <a:pt x="3319" y="4791"/>
                </a:lnTo>
                <a:lnTo>
                  <a:pt x="3474" y="4673"/>
                </a:lnTo>
                <a:lnTo>
                  <a:pt x="3474" y="4576"/>
                </a:lnTo>
                <a:lnTo>
                  <a:pt x="3547" y="4405"/>
                </a:lnTo>
                <a:lnTo>
                  <a:pt x="3687" y="4220"/>
                </a:lnTo>
                <a:lnTo>
                  <a:pt x="3760" y="4158"/>
                </a:lnTo>
                <a:lnTo>
                  <a:pt x="3697" y="4042"/>
                </a:lnTo>
                <a:lnTo>
                  <a:pt x="3643" y="3967"/>
                </a:lnTo>
                <a:lnTo>
                  <a:pt x="3494" y="3951"/>
                </a:lnTo>
                <a:lnTo>
                  <a:pt x="3409" y="3889"/>
                </a:lnTo>
                <a:close/>
                <a:moveTo>
                  <a:pt x="4990" y="3979"/>
                </a:moveTo>
                <a:lnTo>
                  <a:pt x="4930" y="4055"/>
                </a:lnTo>
                <a:lnTo>
                  <a:pt x="4898" y="4164"/>
                </a:lnTo>
                <a:lnTo>
                  <a:pt x="4898" y="4295"/>
                </a:lnTo>
                <a:lnTo>
                  <a:pt x="4937" y="4516"/>
                </a:lnTo>
                <a:lnTo>
                  <a:pt x="5000" y="4523"/>
                </a:lnTo>
                <a:lnTo>
                  <a:pt x="5063" y="4336"/>
                </a:lnTo>
                <a:lnTo>
                  <a:pt x="5133" y="4289"/>
                </a:lnTo>
                <a:lnTo>
                  <a:pt x="5223" y="4055"/>
                </a:lnTo>
                <a:lnTo>
                  <a:pt x="5111" y="3986"/>
                </a:lnTo>
                <a:lnTo>
                  <a:pt x="4990" y="3979"/>
                </a:lnTo>
                <a:close/>
                <a:moveTo>
                  <a:pt x="4649" y="4055"/>
                </a:moveTo>
                <a:lnTo>
                  <a:pt x="4579" y="4186"/>
                </a:lnTo>
                <a:lnTo>
                  <a:pt x="4644" y="4357"/>
                </a:lnTo>
                <a:lnTo>
                  <a:pt x="4521" y="4323"/>
                </a:lnTo>
                <a:lnTo>
                  <a:pt x="4521" y="4405"/>
                </a:lnTo>
                <a:lnTo>
                  <a:pt x="4664" y="4598"/>
                </a:lnTo>
                <a:lnTo>
                  <a:pt x="4707" y="4688"/>
                </a:lnTo>
                <a:lnTo>
                  <a:pt x="4760" y="4707"/>
                </a:lnTo>
                <a:lnTo>
                  <a:pt x="4857" y="4611"/>
                </a:lnTo>
                <a:lnTo>
                  <a:pt x="4867" y="4392"/>
                </a:lnTo>
                <a:lnTo>
                  <a:pt x="4782" y="4282"/>
                </a:lnTo>
                <a:lnTo>
                  <a:pt x="4835" y="4158"/>
                </a:lnTo>
                <a:lnTo>
                  <a:pt x="4819" y="4082"/>
                </a:lnTo>
                <a:lnTo>
                  <a:pt x="4717" y="4117"/>
                </a:lnTo>
                <a:lnTo>
                  <a:pt x="4649" y="4055"/>
                </a:lnTo>
                <a:close/>
                <a:moveTo>
                  <a:pt x="18798" y="4055"/>
                </a:moveTo>
                <a:lnTo>
                  <a:pt x="18723" y="4076"/>
                </a:lnTo>
                <a:lnTo>
                  <a:pt x="18670" y="4186"/>
                </a:lnTo>
                <a:lnTo>
                  <a:pt x="18680" y="4198"/>
                </a:lnTo>
                <a:lnTo>
                  <a:pt x="18798" y="4226"/>
                </a:lnTo>
                <a:lnTo>
                  <a:pt x="18887" y="4226"/>
                </a:lnTo>
                <a:lnTo>
                  <a:pt x="18877" y="4158"/>
                </a:lnTo>
                <a:lnTo>
                  <a:pt x="18798" y="4055"/>
                </a:lnTo>
                <a:close/>
                <a:moveTo>
                  <a:pt x="5495" y="4070"/>
                </a:moveTo>
                <a:lnTo>
                  <a:pt x="5346" y="4138"/>
                </a:lnTo>
                <a:lnTo>
                  <a:pt x="5282" y="4248"/>
                </a:lnTo>
                <a:lnTo>
                  <a:pt x="5239" y="4473"/>
                </a:lnTo>
                <a:lnTo>
                  <a:pt x="5256" y="4714"/>
                </a:lnTo>
                <a:lnTo>
                  <a:pt x="5341" y="4714"/>
                </a:lnTo>
                <a:lnTo>
                  <a:pt x="5282" y="4826"/>
                </a:lnTo>
                <a:lnTo>
                  <a:pt x="5329" y="4901"/>
                </a:lnTo>
                <a:lnTo>
                  <a:pt x="5420" y="4935"/>
                </a:lnTo>
                <a:lnTo>
                  <a:pt x="5548" y="5004"/>
                </a:lnTo>
                <a:lnTo>
                  <a:pt x="5761" y="5051"/>
                </a:lnTo>
                <a:lnTo>
                  <a:pt x="5867" y="5023"/>
                </a:lnTo>
                <a:lnTo>
                  <a:pt x="5894" y="4954"/>
                </a:lnTo>
                <a:lnTo>
                  <a:pt x="5941" y="5032"/>
                </a:lnTo>
                <a:lnTo>
                  <a:pt x="5994" y="5045"/>
                </a:lnTo>
                <a:lnTo>
                  <a:pt x="6054" y="5176"/>
                </a:lnTo>
                <a:lnTo>
                  <a:pt x="6015" y="5229"/>
                </a:lnTo>
                <a:lnTo>
                  <a:pt x="6138" y="5307"/>
                </a:lnTo>
                <a:lnTo>
                  <a:pt x="6223" y="5401"/>
                </a:lnTo>
                <a:lnTo>
                  <a:pt x="6250" y="5470"/>
                </a:lnTo>
                <a:lnTo>
                  <a:pt x="6266" y="5560"/>
                </a:lnTo>
                <a:lnTo>
                  <a:pt x="6187" y="5745"/>
                </a:lnTo>
                <a:lnTo>
                  <a:pt x="6170" y="5835"/>
                </a:lnTo>
                <a:lnTo>
                  <a:pt x="6187" y="5904"/>
                </a:lnTo>
                <a:lnTo>
                  <a:pt x="6069" y="5925"/>
                </a:lnTo>
                <a:lnTo>
                  <a:pt x="5957" y="5925"/>
                </a:lnTo>
                <a:lnTo>
                  <a:pt x="5921" y="6063"/>
                </a:lnTo>
                <a:lnTo>
                  <a:pt x="5967" y="6116"/>
                </a:lnTo>
                <a:lnTo>
                  <a:pt x="6138" y="6088"/>
                </a:lnTo>
                <a:lnTo>
                  <a:pt x="6138" y="6041"/>
                </a:lnTo>
                <a:lnTo>
                  <a:pt x="6223" y="6123"/>
                </a:lnTo>
                <a:lnTo>
                  <a:pt x="6308" y="6213"/>
                </a:lnTo>
                <a:lnTo>
                  <a:pt x="6286" y="6260"/>
                </a:lnTo>
                <a:lnTo>
                  <a:pt x="6356" y="6344"/>
                </a:lnTo>
                <a:lnTo>
                  <a:pt x="6484" y="6440"/>
                </a:lnTo>
                <a:lnTo>
                  <a:pt x="6644" y="6501"/>
                </a:lnTo>
                <a:lnTo>
                  <a:pt x="6632" y="6447"/>
                </a:lnTo>
                <a:lnTo>
                  <a:pt x="6574" y="6344"/>
                </a:lnTo>
                <a:lnTo>
                  <a:pt x="6489" y="6200"/>
                </a:lnTo>
                <a:lnTo>
                  <a:pt x="6639" y="6337"/>
                </a:lnTo>
                <a:lnTo>
                  <a:pt x="6707" y="6378"/>
                </a:lnTo>
                <a:lnTo>
                  <a:pt x="6728" y="6260"/>
                </a:lnTo>
                <a:lnTo>
                  <a:pt x="6692" y="6088"/>
                </a:lnTo>
                <a:lnTo>
                  <a:pt x="6670" y="6047"/>
                </a:lnTo>
                <a:lnTo>
                  <a:pt x="6591" y="5966"/>
                </a:lnTo>
                <a:lnTo>
                  <a:pt x="6526" y="5856"/>
                </a:lnTo>
                <a:lnTo>
                  <a:pt x="6532" y="5753"/>
                </a:lnTo>
                <a:lnTo>
                  <a:pt x="6612" y="5732"/>
                </a:lnTo>
                <a:lnTo>
                  <a:pt x="6702" y="5904"/>
                </a:lnTo>
                <a:lnTo>
                  <a:pt x="6772" y="5985"/>
                </a:lnTo>
                <a:lnTo>
                  <a:pt x="6878" y="5773"/>
                </a:lnTo>
                <a:lnTo>
                  <a:pt x="6893" y="5635"/>
                </a:lnTo>
                <a:lnTo>
                  <a:pt x="6803" y="5629"/>
                </a:lnTo>
                <a:lnTo>
                  <a:pt x="6719" y="5444"/>
                </a:lnTo>
                <a:lnTo>
                  <a:pt x="6627" y="5401"/>
                </a:lnTo>
                <a:lnTo>
                  <a:pt x="6489" y="5272"/>
                </a:lnTo>
                <a:lnTo>
                  <a:pt x="6596" y="5169"/>
                </a:lnTo>
                <a:lnTo>
                  <a:pt x="6542" y="4969"/>
                </a:lnTo>
                <a:lnTo>
                  <a:pt x="6489" y="4879"/>
                </a:lnTo>
                <a:lnTo>
                  <a:pt x="6346" y="4791"/>
                </a:lnTo>
                <a:lnTo>
                  <a:pt x="6286" y="4639"/>
                </a:lnTo>
                <a:lnTo>
                  <a:pt x="6180" y="4695"/>
                </a:lnTo>
                <a:lnTo>
                  <a:pt x="6170" y="4591"/>
                </a:lnTo>
                <a:lnTo>
                  <a:pt x="6090" y="4473"/>
                </a:lnTo>
                <a:lnTo>
                  <a:pt x="5962" y="4344"/>
                </a:lnTo>
                <a:lnTo>
                  <a:pt x="5904" y="4448"/>
                </a:lnTo>
                <a:lnTo>
                  <a:pt x="5793" y="4516"/>
                </a:lnTo>
                <a:lnTo>
                  <a:pt x="5798" y="4351"/>
                </a:lnTo>
                <a:lnTo>
                  <a:pt x="5701" y="4082"/>
                </a:lnTo>
                <a:lnTo>
                  <a:pt x="5553" y="4192"/>
                </a:lnTo>
                <a:lnTo>
                  <a:pt x="5500" y="4398"/>
                </a:lnTo>
                <a:lnTo>
                  <a:pt x="5452" y="4241"/>
                </a:lnTo>
                <a:lnTo>
                  <a:pt x="5495" y="4070"/>
                </a:lnTo>
                <a:close/>
                <a:moveTo>
                  <a:pt x="5814" y="4082"/>
                </a:moveTo>
                <a:lnTo>
                  <a:pt x="5788" y="4095"/>
                </a:lnTo>
                <a:lnTo>
                  <a:pt x="5781" y="4192"/>
                </a:lnTo>
                <a:lnTo>
                  <a:pt x="5846" y="4329"/>
                </a:lnTo>
                <a:lnTo>
                  <a:pt x="5867" y="4344"/>
                </a:lnTo>
                <a:lnTo>
                  <a:pt x="5931" y="4310"/>
                </a:lnTo>
                <a:lnTo>
                  <a:pt x="5989" y="4317"/>
                </a:lnTo>
                <a:lnTo>
                  <a:pt x="6054" y="4323"/>
                </a:lnTo>
                <a:lnTo>
                  <a:pt x="6047" y="4254"/>
                </a:lnTo>
                <a:lnTo>
                  <a:pt x="5947" y="4110"/>
                </a:lnTo>
                <a:lnTo>
                  <a:pt x="5814" y="4082"/>
                </a:lnTo>
                <a:close/>
                <a:moveTo>
                  <a:pt x="4362" y="4110"/>
                </a:moveTo>
                <a:lnTo>
                  <a:pt x="4282" y="4123"/>
                </a:lnTo>
                <a:lnTo>
                  <a:pt x="4260" y="4158"/>
                </a:lnTo>
                <a:lnTo>
                  <a:pt x="4352" y="4344"/>
                </a:lnTo>
                <a:lnTo>
                  <a:pt x="4405" y="4173"/>
                </a:lnTo>
                <a:lnTo>
                  <a:pt x="4362" y="4110"/>
                </a:lnTo>
                <a:close/>
                <a:moveTo>
                  <a:pt x="3781" y="4198"/>
                </a:moveTo>
                <a:lnTo>
                  <a:pt x="3622" y="4357"/>
                </a:lnTo>
                <a:lnTo>
                  <a:pt x="3585" y="4454"/>
                </a:lnTo>
                <a:lnTo>
                  <a:pt x="3537" y="4639"/>
                </a:lnTo>
                <a:lnTo>
                  <a:pt x="3639" y="4701"/>
                </a:lnTo>
                <a:lnTo>
                  <a:pt x="3728" y="4695"/>
                </a:lnTo>
                <a:lnTo>
                  <a:pt x="3590" y="4791"/>
                </a:lnTo>
                <a:lnTo>
                  <a:pt x="3622" y="4873"/>
                </a:lnTo>
                <a:lnTo>
                  <a:pt x="3707" y="4879"/>
                </a:lnTo>
                <a:lnTo>
                  <a:pt x="3830" y="4860"/>
                </a:lnTo>
                <a:lnTo>
                  <a:pt x="3941" y="4914"/>
                </a:lnTo>
                <a:lnTo>
                  <a:pt x="3866" y="4954"/>
                </a:lnTo>
                <a:lnTo>
                  <a:pt x="3781" y="4941"/>
                </a:lnTo>
                <a:lnTo>
                  <a:pt x="3692" y="4982"/>
                </a:lnTo>
                <a:lnTo>
                  <a:pt x="3653" y="5004"/>
                </a:lnTo>
                <a:lnTo>
                  <a:pt x="3728" y="5176"/>
                </a:lnTo>
                <a:lnTo>
                  <a:pt x="3776" y="5148"/>
                </a:lnTo>
                <a:lnTo>
                  <a:pt x="3856" y="5210"/>
                </a:lnTo>
                <a:lnTo>
                  <a:pt x="3888" y="5307"/>
                </a:lnTo>
                <a:lnTo>
                  <a:pt x="3968" y="5292"/>
                </a:lnTo>
                <a:lnTo>
                  <a:pt x="4144" y="5257"/>
                </a:lnTo>
                <a:lnTo>
                  <a:pt x="4250" y="5182"/>
                </a:lnTo>
                <a:lnTo>
                  <a:pt x="4318" y="5176"/>
                </a:lnTo>
                <a:lnTo>
                  <a:pt x="4420" y="5229"/>
                </a:lnTo>
                <a:lnTo>
                  <a:pt x="4526" y="5264"/>
                </a:lnTo>
                <a:lnTo>
                  <a:pt x="4543" y="5182"/>
                </a:lnTo>
                <a:lnTo>
                  <a:pt x="4505" y="5100"/>
                </a:lnTo>
                <a:lnTo>
                  <a:pt x="4606" y="5085"/>
                </a:lnTo>
                <a:lnTo>
                  <a:pt x="4611" y="4989"/>
                </a:lnTo>
                <a:lnTo>
                  <a:pt x="4505" y="4886"/>
                </a:lnTo>
                <a:lnTo>
                  <a:pt x="4405" y="4770"/>
                </a:lnTo>
                <a:lnTo>
                  <a:pt x="4388" y="4604"/>
                </a:lnTo>
                <a:lnTo>
                  <a:pt x="4352" y="4364"/>
                </a:lnTo>
                <a:lnTo>
                  <a:pt x="4287" y="4261"/>
                </a:lnTo>
                <a:lnTo>
                  <a:pt x="4229" y="4220"/>
                </a:lnTo>
                <a:lnTo>
                  <a:pt x="4175" y="4254"/>
                </a:lnTo>
                <a:lnTo>
                  <a:pt x="4219" y="4516"/>
                </a:lnTo>
                <a:lnTo>
                  <a:pt x="4192" y="4619"/>
                </a:lnTo>
                <a:lnTo>
                  <a:pt x="4144" y="4370"/>
                </a:lnTo>
                <a:lnTo>
                  <a:pt x="4091" y="4289"/>
                </a:lnTo>
                <a:lnTo>
                  <a:pt x="4021" y="4420"/>
                </a:lnTo>
                <a:lnTo>
                  <a:pt x="3941" y="4289"/>
                </a:lnTo>
                <a:lnTo>
                  <a:pt x="3813" y="4370"/>
                </a:lnTo>
                <a:lnTo>
                  <a:pt x="3840" y="4248"/>
                </a:lnTo>
                <a:lnTo>
                  <a:pt x="3781" y="4198"/>
                </a:lnTo>
                <a:close/>
                <a:moveTo>
                  <a:pt x="4947" y="4551"/>
                </a:moveTo>
                <a:lnTo>
                  <a:pt x="4877" y="4722"/>
                </a:lnTo>
                <a:lnTo>
                  <a:pt x="4872" y="4976"/>
                </a:lnTo>
                <a:lnTo>
                  <a:pt x="4942" y="5066"/>
                </a:lnTo>
                <a:lnTo>
                  <a:pt x="5005" y="5195"/>
                </a:lnTo>
                <a:lnTo>
                  <a:pt x="4978" y="5401"/>
                </a:lnTo>
                <a:lnTo>
                  <a:pt x="4930" y="5395"/>
                </a:lnTo>
                <a:lnTo>
                  <a:pt x="4893" y="5554"/>
                </a:lnTo>
                <a:lnTo>
                  <a:pt x="4893" y="5367"/>
                </a:lnTo>
                <a:lnTo>
                  <a:pt x="4804" y="5298"/>
                </a:lnTo>
                <a:lnTo>
                  <a:pt x="4751" y="5332"/>
                </a:lnTo>
                <a:lnTo>
                  <a:pt x="4760" y="5457"/>
                </a:lnTo>
                <a:lnTo>
                  <a:pt x="4676" y="5457"/>
                </a:lnTo>
                <a:lnTo>
                  <a:pt x="4584" y="5485"/>
                </a:lnTo>
                <a:lnTo>
                  <a:pt x="4478" y="5395"/>
                </a:lnTo>
                <a:lnTo>
                  <a:pt x="4415" y="5410"/>
                </a:lnTo>
                <a:lnTo>
                  <a:pt x="4357" y="5298"/>
                </a:lnTo>
                <a:lnTo>
                  <a:pt x="4308" y="5251"/>
                </a:lnTo>
                <a:lnTo>
                  <a:pt x="4260" y="5272"/>
                </a:lnTo>
                <a:lnTo>
                  <a:pt x="4192" y="5285"/>
                </a:lnTo>
                <a:lnTo>
                  <a:pt x="4154" y="5354"/>
                </a:lnTo>
                <a:lnTo>
                  <a:pt x="4212" y="5435"/>
                </a:lnTo>
                <a:lnTo>
                  <a:pt x="4149" y="5539"/>
                </a:lnTo>
                <a:lnTo>
                  <a:pt x="4086" y="5423"/>
                </a:lnTo>
                <a:lnTo>
                  <a:pt x="4037" y="5457"/>
                </a:lnTo>
                <a:lnTo>
                  <a:pt x="3878" y="5478"/>
                </a:lnTo>
                <a:lnTo>
                  <a:pt x="3776" y="5435"/>
                </a:lnTo>
                <a:lnTo>
                  <a:pt x="3856" y="5332"/>
                </a:lnTo>
                <a:lnTo>
                  <a:pt x="3776" y="5229"/>
                </a:lnTo>
                <a:lnTo>
                  <a:pt x="3718" y="5244"/>
                </a:lnTo>
                <a:lnTo>
                  <a:pt x="3639" y="5210"/>
                </a:lnTo>
                <a:lnTo>
                  <a:pt x="3506" y="5126"/>
                </a:lnTo>
                <a:lnTo>
                  <a:pt x="3414" y="5038"/>
                </a:lnTo>
                <a:lnTo>
                  <a:pt x="3346" y="5023"/>
                </a:lnTo>
                <a:lnTo>
                  <a:pt x="3319" y="5092"/>
                </a:lnTo>
                <a:lnTo>
                  <a:pt x="3250" y="5126"/>
                </a:lnTo>
                <a:lnTo>
                  <a:pt x="3240" y="4963"/>
                </a:lnTo>
                <a:lnTo>
                  <a:pt x="3165" y="5107"/>
                </a:lnTo>
                <a:lnTo>
                  <a:pt x="3063" y="4914"/>
                </a:lnTo>
                <a:lnTo>
                  <a:pt x="3027" y="4886"/>
                </a:lnTo>
                <a:lnTo>
                  <a:pt x="3010" y="4989"/>
                </a:lnTo>
                <a:lnTo>
                  <a:pt x="2969" y="5045"/>
                </a:lnTo>
                <a:lnTo>
                  <a:pt x="2930" y="4948"/>
                </a:lnTo>
                <a:lnTo>
                  <a:pt x="2836" y="5004"/>
                </a:lnTo>
                <a:lnTo>
                  <a:pt x="2744" y="5100"/>
                </a:lnTo>
                <a:lnTo>
                  <a:pt x="2659" y="5079"/>
                </a:lnTo>
                <a:lnTo>
                  <a:pt x="2590" y="5141"/>
                </a:lnTo>
                <a:lnTo>
                  <a:pt x="2536" y="5229"/>
                </a:lnTo>
                <a:lnTo>
                  <a:pt x="2473" y="5210"/>
                </a:lnTo>
                <a:lnTo>
                  <a:pt x="2384" y="5107"/>
                </a:lnTo>
                <a:lnTo>
                  <a:pt x="2277" y="5057"/>
                </a:lnTo>
                <a:lnTo>
                  <a:pt x="2212" y="5023"/>
                </a:lnTo>
                <a:lnTo>
                  <a:pt x="2123" y="4963"/>
                </a:lnTo>
                <a:lnTo>
                  <a:pt x="2048" y="4997"/>
                </a:lnTo>
                <a:lnTo>
                  <a:pt x="2000" y="4969"/>
                </a:lnTo>
                <a:lnTo>
                  <a:pt x="1888" y="4948"/>
                </a:lnTo>
                <a:lnTo>
                  <a:pt x="1765" y="4879"/>
                </a:lnTo>
                <a:lnTo>
                  <a:pt x="1707" y="4901"/>
                </a:lnTo>
                <a:lnTo>
                  <a:pt x="1617" y="4860"/>
                </a:lnTo>
                <a:lnTo>
                  <a:pt x="1622" y="4810"/>
                </a:lnTo>
                <a:lnTo>
                  <a:pt x="1521" y="4798"/>
                </a:lnTo>
                <a:lnTo>
                  <a:pt x="1494" y="4838"/>
                </a:lnTo>
                <a:lnTo>
                  <a:pt x="1453" y="4735"/>
                </a:lnTo>
                <a:lnTo>
                  <a:pt x="1366" y="4688"/>
                </a:lnTo>
                <a:lnTo>
                  <a:pt x="1277" y="4810"/>
                </a:lnTo>
                <a:lnTo>
                  <a:pt x="1223" y="4798"/>
                </a:lnTo>
                <a:lnTo>
                  <a:pt x="1112" y="4894"/>
                </a:lnTo>
                <a:lnTo>
                  <a:pt x="1054" y="4920"/>
                </a:lnTo>
                <a:lnTo>
                  <a:pt x="994" y="5023"/>
                </a:lnTo>
                <a:lnTo>
                  <a:pt x="979" y="5135"/>
                </a:lnTo>
                <a:lnTo>
                  <a:pt x="904" y="5229"/>
                </a:lnTo>
                <a:lnTo>
                  <a:pt x="803" y="5238"/>
                </a:lnTo>
                <a:lnTo>
                  <a:pt x="771" y="5341"/>
                </a:lnTo>
                <a:lnTo>
                  <a:pt x="851" y="5410"/>
                </a:lnTo>
                <a:lnTo>
                  <a:pt x="904" y="5491"/>
                </a:lnTo>
                <a:lnTo>
                  <a:pt x="947" y="5588"/>
                </a:lnTo>
                <a:lnTo>
                  <a:pt x="1021" y="5663"/>
                </a:lnTo>
                <a:lnTo>
                  <a:pt x="1069" y="5779"/>
                </a:lnTo>
                <a:lnTo>
                  <a:pt x="941" y="5788"/>
                </a:lnTo>
                <a:lnTo>
                  <a:pt x="952" y="5691"/>
                </a:lnTo>
                <a:lnTo>
                  <a:pt x="904" y="5691"/>
                </a:lnTo>
                <a:lnTo>
                  <a:pt x="771" y="5788"/>
                </a:lnTo>
                <a:lnTo>
                  <a:pt x="691" y="5863"/>
                </a:lnTo>
                <a:lnTo>
                  <a:pt x="766" y="5966"/>
                </a:lnTo>
                <a:lnTo>
                  <a:pt x="793" y="6041"/>
                </a:lnTo>
                <a:lnTo>
                  <a:pt x="878" y="6082"/>
                </a:lnTo>
                <a:lnTo>
                  <a:pt x="957" y="6063"/>
                </a:lnTo>
                <a:lnTo>
                  <a:pt x="1006" y="6097"/>
                </a:lnTo>
                <a:lnTo>
                  <a:pt x="1021" y="6063"/>
                </a:lnTo>
                <a:lnTo>
                  <a:pt x="1085" y="6020"/>
                </a:lnTo>
                <a:lnTo>
                  <a:pt x="1122" y="6020"/>
                </a:lnTo>
                <a:lnTo>
                  <a:pt x="1074" y="6088"/>
                </a:lnTo>
                <a:lnTo>
                  <a:pt x="1112" y="6116"/>
                </a:lnTo>
                <a:lnTo>
                  <a:pt x="1122" y="6200"/>
                </a:lnTo>
                <a:lnTo>
                  <a:pt x="1074" y="6247"/>
                </a:lnTo>
                <a:lnTo>
                  <a:pt x="1032" y="6234"/>
                </a:lnTo>
                <a:lnTo>
                  <a:pt x="984" y="6316"/>
                </a:lnTo>
                <a:lnTo>
                  <a:pt x="947" y="6288"/>
                </a:lnTo>
                <a:lnTo>
                  <a:pt x="899" y="6303"/>
                </a:lnTo>
                <a:lnTo>
                  <a:pt x="878" y="6385"/>
                </a:lnTo>
                <a:lnTo>
                  <a:pt x="829" y="6481"/>
                </a:lnTo>
                <a:lnTo>
                  <a:pt x="808" y="6569"/>
                </a:lnTo>
                <a:lnTo>
                  <a:pt x="851" y="6638"/>
                </a:lnTo>
                <a:lnTo>
                  <a:pt x="851" y="6722"/>
                </a:lnTo>
                <a:lnTo>
                  <a:pt x="894" y="6763"/>
                </a:lnTo>
                <a:lnTo>
                  <a:pt x="941" y="6831"/>
                </a:lnTo>
                <a:lnTo>
                  <a:pt x="1016" y="6803"/>
                </a:lnTo>
                <a:lnTo>
                  <a:pt x="1054" y="6853"/>
                </a:lnTo>
                <a:lnTo>
                  <a:pt x="1047" y="6907"/>
                </a:lnTo>
                <a:lnTo>
                  <a:pt x="1047" y="6997"/>
                </a:lnTo>
                <a:lnTo>
                  <a:pt x="1085" y="6997"/>
                </a:lnTo>
                <a:lnTo>
                  <a:pt x="1144" y="6941"/>
                </a:lnTo>
                <a:lnTo>
                  <a:pt x="1165" y="7010"/>
                </a:lnTo>
                <a:lnTo>
                  <a:pt x="1180" y="6962"/>
                </a:lnTo>
                <a:lnTo>
                  <a:pt x="1218" y="7031"/>
                </a:lnTo>
                <a:lnTo>
                  <a:pt x="1250" y="6982"/>
                </a:lnTo>
                <a:lnTo>
                  <a:pt x="1272" y="7003"/>
                </a:lnTo>
                <a:lnTo>
                  <a:pt x="1340" y="6962"/>
                </a:lnTo>
                <a:lnTo>
                  <a:pt x="1308" y="7044"/>
                </a:lnTo>
                <a:lnTo>
                  <a:pt x="1298" y="7153"/>
                </a:lnTo>
                <a:lnTo>
                  <a:pt x="1255" y="7203"/>
                </a:lnTo>
                <a:lnTo>
                  <a:pt x="1240" y="7231"/>
                </a:lnTo>
                <a:lnTo>
                  <a:pt x="1160" y="7312"/>
                </a:lnTo>
                <a:lnTo>
                  <a:pt x="1134" y="7368"/>
                </a:lnTo>
                <a:lnTo>
                  <a:pt x="1059" y="7381"/>
                </a:lnTo>
                <a:lnTo>
                  <a:pt x="1001" y="7456"/>
                </a:lnTo>
                <a:lnTo>
                  <a:pt x="941" y="7497"/>
                </a:lnTo>
                <a:lnTo>
                  <a:pt x="878" y="7559"/>
                </a:lnTo>
                <a:lnTo>
                  <a:pt x="888" y="7581"/>
                </a:lnTo>
                <a:lnTo>
                  <a:pt x="984" y="7546"/>
                </a:lnTo>
                <a:lnTo>
                  <a:pt x="1032" y="7497"/>
                </a:lnTo>
                <a:lnTo>
                  <a:pt x="1095" y="7456"/>
                </a:lnTo>
                <a:lnTo>
                  <a:pt x="1149" y="7415"/>
                </a:lnTo>
                <a:lnTo>
                  <a:pt x="1187" y="7428"/>
                </a:lnTo>
                <a:lnTo>
                  <a:pt x="1255" y="7368"/>
                </a:lnTo>
                <a:lnTo>
                  <a:pt x="1277" y="7306"/>
                </a:lnTo>
                <a:lnTo>
                  <a:pt x="1366" y="7237"/>
                </a:lnTo>
                <a:lnTo>
                  <a:pt x="1383" y="7175"/>
                </a:lnTo>
                <a:lnTo>
                  <a:pt x="1441" y="7134"/>
                </a:lnTo>
                <a:lnTo>
                  <a:pt x="1499" y="7072"/>
                </a:lnTo>
                <a:lnTo>
                  <a:pt x="1559" y="6969"/>
                </a:lnTo>
                <a:lnTo>
                  <a:pt x="1516" y="6900"/>
                </a:lnTo>
                <a:lnTo>
                  <a:pt x="1596" y="6791"/>
                </a:lnTo>
                <a:lnTo>
                  <a:pt x="1639" y="6687"/>
                </a:lnTo>
                <a:lnTo>
                  <a:pt x="1712" y="6604"/>
                </a:lnTo>
                <a:lnTo>
                  <a:pt x="1729" y="6638"/>
                </a:lnTo>
                <a:lnTo>
                  <a:pt x="1666" y="6687"/>
                </a:lnTo>
                <a:lnTo>
                  <a:pt x="1639" y="6838"/>
                </a:lnTo>
                <a:lnTo>
                  <a:pt x="1649" y="6928"/>
                </a:lnTo>
                <a:lnTo>
                  <a:pt x="1712" y="6894"/>
                </a:lnTo>
                <a:lnTo>
                  <a:pt x="1765" y="6844"/>
                </a:lnTo>
                <a:lnTo>
                  <a:pt x="1830" y="6810"/>
                </a:lnTo>
                <a:lnTo>
                  <a:pt x="1867" y="6803"/>
                </a:lnTo>
                <a:lnTo>
                  <a:pt x="1852" y="6700"/>
                </a:lnTo>
                <a:lnTo>
                  <a:pt x="1915" y="6666"/>
                </a:lnTo>
                <a:lnTo>
                  <a:pt x="1990" y="6728"/>
                </a:lnTo>
                <a:lnTo>
                  <a:pt x="2101" y="6803"/>
                </a:lnTo>
                <a:lnTo>
                  <a:pt x="2181" y="6791"/>
                </a:lnTo>
                <a:lnTo>
                  <a:pt x="2282" y="6838"/>
                </a:lnTo>
                <a:lnTo>
                  <a:pt x="2340" y="6872"/>
                </a:lnTo>
                <a:lnTo>
                  <a:pt x="2463" y="7025"/>
                </a:lnTo>
                <a:lnTo>
                  <a:pt x="2531" y="7065"/>
                </a:lnTo>
                <a:lnTo>
                  <a:pt x="2623" y="7065"/>
                </a:lnTo>
                <a:lnTo>
                  <a:pt x="2681" y="7078"/>
                </a:lnTo>
                <a:lnTo>
                  <a:pt x="2708" y="7209"/>
                </a:lnTo>
                <a:lnTo>
                  <a:pt x="2787" y="7319"/>
                </a:lnTo>
                <a:lnTo>
                  <a:pt x="2802" y="7437"/>
                </a:lnTo>
                <a:lnTo>
                  <a:pt x="2851" y="7478"/>
                </a:lnTo>
                <a:lnTo>
                  <a:pt x="2882" y="7525"/>
                </a:lnTo>
                <a:lnTo>
                  <a:pt x="2889" y="7594"/>
                </a:lnTo>
                <a:lnTo>
                  <a:pt x="2957" y="7690"/>
                </a:lnTo>
                <a:lnTo>
                  <a:pt x="2969" y="7787"/>
                </a:lnTo>
                <a:lnTo>
                  <a:pt x="3042" y="7841"/>
                </a:lnTo>
                <a:lnTo>
                  <a:pt x="3032" y="7918"/>
                </a:lnTo>
                <a:lnTo>
                  <a:pt x="3063" y="8021"/>
                </a:lnTo>
                <a:lnTo>
                  <a:pt x="3170" y="8075"/>
                </a:lnTo>
                <a:lnTo>
                  <a:pt x="3213" y="8124"/>
                </a:lnTo>
                <a:lnTo>
                  <a:pt x="3324" y="8234"/>
                </a:lnTo>
                <a:lnTo>
                  <a:pt x="3334" y="8234"/>
                </a:lnTo>
                <a:lnTo>
                  <a:pt x="3356" y="8330"/>
                </a:lnTo>
                <a:lnTo>
                  <a:pt x="3361" y="8418"/>
                </a:lnTo>
                <a:lnTo>
                  <a:pt x="3351" y="8453"/>
                </a:lnTo>
                <a:lnTo>
                  <a:pt x="3319" y="8343"/>
                </a:lnTo>
                <a:lnTo>
                  <a:pt x="3235" y="8309"/>
                </a:lnTo>
                <a:lnTo>
                  <a:pt x="3228" y="8330"/>
                </a:lnTo>
                <a:lnTo>
                  <a:pt x="3245" y="8384"/>
                </a:lnTo>
                <a:lnTo>
                  <a:pt x="3261" y="8474"/>
                </a:lnTo>
                <a:lnTo>
                  <a:pt x="3271" y="8625"/>
                </a:lnTo>
                <a:lnTo>
                  <a:pt x="3261" y="8811"/>
                </a:lnTo>
                <a:lnTo>
                  <a:pt x="3235" y="8914"/>
                </a:lnTo>
                <a:lnTo>
                  <a:pt x="3255" y="8990"/>
                </a:lnTo>
                <a:lnTo>
                  <a:pt x="3255" y="9071"/>
                </a:lnTo>
                <a:lnTo>
                  <a:pt x="3245" y="9155"/>
                </a:lnTo>
                <a:lnTo>
                  <a:pt x="3276" y="9209"/>
                </a:lnTo>
                <a:lnTo>
                  <a:pt x="3281" y="9292"/>
                </a:lnTo>
                <a:lnTo>
                  <a:pt x="3329" y="9368"/>
                </a:lnTo>
                <a:lnTo>
                  <a:pt x="3351" y="9402"/>
                </a:lnTo>
                <a:lnTo>
                  <a:pt x="3351" y="9421"/>
                </a:lnTo>
                <a:lnTo>
                  <a:pt x="3399" y="9552"/>
                </a:lnTo>
                <a:lnTo>
                  <a:pt x="3457" y="9649"/>
                </a:lnTo>
                <a:lnTo>
                  <a:pt x="3462" y="9696"/>
                </a:lnTo>
                <a:lnTo>
                  <a:pt x="3479" y="9711"/>
                </a:lnTo>
                <a:lnTo>
                  <a:pt x="3532" y="9718"/>
                </a:lnTo>
                <a:lnTo>
                  <a:pt x="3554" y="9746"/>
                </a:lnTo>
                <a:lnTo>
                  <a:pt x="3585" y="9752"/>
                </a:lnTo>
                <a:lnTo>
                  <a:pt x="3590" y="9773"/>
                </a:lnTo>
                <a:lnTo>
                  <a:pt x="3622" y="9786"/>
                </a:lnTo>
                <a:lnTo>
                  <a:pt x="3660" y="9842"/>
                </a:lnTo>
                <a:lnTo>
                  <a:pt x="3670" y="9883"/>
                </a:lnTo>
                <a:lnTo>
                  <a:pt x="3692" y="9965"/>
                </a:lnTo>
                <a:lnTo>
                  <a:pt x="3718" y="10033"/>
                </a:lnTo>
                <a:lnTo>
                  <a:pt x="3740" y="10089"/>
                </a:lnTo>
                <a:lnTo>
                  <a:pt x="3760" y="10143"/>
                </a:lnTo>
                <a:lnTo>
                  <a:pt x="3798" y="10171"/>
                </a:lnTo>
                <a:lnTo>
                  <a:pt x="3840" y="10233"/>
                </a:lnTo>
                <a:lnTo>
                  <a:pt x="3840" y="10267"/>
                </a:lnTo>
                <a:lnTo>
                  <a:pt x="3820" y="10302"/>
                </a:lnTo>
                <a:lnTo>
                  <a:pt x="3793" y="10295"/>
                </a:lnTo>
                <a:lnTo>
                  <a:pt x="3786" y="10302"/>
                </a:lnTo>
                <a:lnTo>
                  <a:pt x="3825" y="10349"/>
                </a:lnTo>
                <a:lnTo>
                  <a:pt x="3856" y="10370"/>
                </a:lnTo>
                <a:lnTo>
                  <a:pt x="3873" y="10392"/>
                </a:lnTo>
                <a:lnTo>
                  <a:pt x="3883" y="10383"/>
                </a:lnTo>
                <a:lnTo>
                  <a:pt x="3919" y="10418"/>
                </a:lnTo>
                <a:lnTo>
                  <a:pt x="3946" y="10446"/>
                </a:lnTo>
                <a:lnTo>
                  <a:pt x="3958" y="10486"/>
                </a:lnTo>
                <a:lnTo>
                  <a:pt x="3958" y="10549"/>
                </a:lnTo>
                <a:lnTo>
                  <a:pt x="3984" y="10570"/>
                </a:lnTo>
                <a:lnTo>
                  <a:pt x="4026" y="10611"/>
                </a:lnTo>
                <a:lnTo>
                  <a:pt x="4064" y="10658"/>
                </a:lnTo>
                <a:lnTo>
                  <a:pt x="4079" y="10708"/>
                </a:lnTo>
                <a:lnTo>
                  <a:pt x="4091" y="10708"/>
                </a:lnTo>
                <a:lnTo>
                  <a:pt x="4117" y="10680"/>
                </a:lnTo>
                <a:lnTo>
                  <a:pt x="4117" y="10667"/>
                </a:lnTo>
                <a:lnTo>
                  <a:pt x="4096" y="10624"/>
                </a:lnTo>
                <a:lnTo>
                  <a:pt x="4074" y="10590"/>
                </a:lnTo>
                <a:lnTo>
                  <a:pt x="4047" y="10590"/>
                </a:lnTo>
                <a:lnTo>
                  <a:pt x="4042" y="10542"/>
                </a:lnTo>
                <a:lnTo>
                  <a:pt x="4026" y="10508"/>
                </a:lnTo>
                <a:lnTo>
                  <a:pt x="4011" y="10467"/>
                </a:lnTo>
                <a:lnTo>
                  <a:pt x="3989" y="10392"/>
                </a:lnTo>
                <a:lnTo>
                  <a:pt x="3953" y="10349"/>
                </a:lnTo>
                <a:lnTo>
                  <a:pt x="3941" y="10315"/>
                </a:lnTo>
                <a:lnTo>
                  <a:pt x="3919" y="10295"/>
                </a:lnTo>
                <a:lnTo>
                  <a:pt x="3909" y="10239"/>
                </a:lnTo>
                <a:lnTo>
                  <a:pt x="3899" y="10239"/>
                </a:lnTo>
                <a:lnTo>
                  <a:pt x="3893" y="10212"/>
                </a:lnTo>
                <a:lnTo>
                  <a:pt x="3883" y="10205"/>
                </a:lnTo>
                <a:lnTo>
                  <a:pt x="3873" y="10186"/>
                </a:lnTo>
                <a:lnTo>
                  <a:pt x="3830" y="10130"/>
                </a:lnTo>
                <a:lnTo>
                  <a:pt x="3808" y="10096"/>
                </a:lnTo>
                <a:lnTo>
                  <a:pt x="3803" y="10027"/>
                </a:lnTo>
                <a:lnTo>
                  <a:pt x="3798" y="9986"/>
                </a:lnTo>
                <a:lnTo>
                  <a:pt x="3803" y="9952"/>
                </a:lnTo>
                <a:lnTo>
                  <a:pt x="3840" y="9971"/>
                </a:lnTo>
                <a:lnTo>
                  <a:pt x="3856" y="9971"/>
                </a:lnTo>
                <a:lnTo>
                  <a:pt x="3899" y="10005"/>
                </a:lnTo>
                <a:lnTo>
                  <a:pt x="3899" y="10040"/>
                </a:lnTo>
                <a:lnTo>
                  <a:pt x="3919" y="10102"/>
                </a:lnTo>
                <a:lnTo>
                  <a:pt x="3953" y="10171"/>
                </a:lnTo>
                <a:lnTo>
                  <a:pt x="3953" y="10199"/>
                </a:lnTo>
                <a:lnTo>
                  <a:pt x="3979" y="10239"/>
                </a:lnTo>
                <a:lnTo>
                  <a:pt x="4016" y="10280"/>
                </a:lnTo>
                <a:lnTo>
                  <a:pt x="4047" y="10289"/>
                </a:lnTo>
                <a:lnTo>
                  <a:pt x="4059" y="10349"/>
                </a:lnTo>
                <a:lnTo>
                  <a:pt x="4096" y="10392"/>
                </a:lnTo>
                <a:lnTo>
                  <a:pt x="4127" y="10411"/>
                </a:lnTo>
                <a:lnTo>
                  <a:pt x="4117" y="10461"/>
                </a:lnTo>
                <a:lnTo>
                  <a:pt x="4127" y="10480"/>
                </a:lnTo>
                <a:lnTo>
                  <a:pt x="4175" y="10514"/>
                </a:lnTo>
                <a:lnTo>
                  <a:pt x="4207" y="10570"/>
                </a:lnTo>
                <a:lnTo>
                  <a:pt x="4265" y="10632"/>
                </a:lnTo>
                <a:lnTo>
                  <a:pt x="4313" y="10714"/>
                </a:lnTo>
                <a:lnTo>
                  <a:pt x="4335" y="10755"/>
                </a:lnTo>
                <a:lnTo>
                  <a:pt x="4340" y="10783"/>
                </a:lnTo>
                <a:lnTo>
                  <a:pt x="4362" y="10824"/>
                </a:lnTo>
                <a:lnTo>
                  <a:pt x="4362" y="10852"/>
                </a:lnTo>
                <a:lnTo>
                  <a:pt x="4345" y="10873"/>
                </a:lnTo>
                <a:lnTo>
                  <a:pt x="4352" y="10892"/>
                </a:lnTo>
                <a:lnTo>
                  <a:pt x="4335" y="10899"/>
                </a:lnTo>
                <a:lnTo>
                  <a:pt x="4345" y="10942"/>
                </a:lnTo>
                <a:lnTo>
                  <a:pt x="4378" y="10989"/>
                </a:lnTo>
                <a:lnTo>
                  <a:pt x="4436" y="11036"/>
                </a:lnTo>
                <a:lnTo>
                  <a:pt x="4463" y="11071"/>
                </a:lnTo>
                <a:lnTo>
                  <a:pt x="4521" y="11099"/>
                </a:lnTo>
                <a:lnTo>
                  <a:pt x="4553" y="11099"/>
                </a:lnTo>
                <a:lnTo>
                  <a:pt x="4569" y="11120"/>
                </a:lnTo>
                <a:lnTo>
                  <a:pt x="4618" y="11161"/>
                </a:lnTo>
                <a:lnTo>
                  <a:pt x="4686" y="11195"/>
                </a:lnTo>
                <a:lnTo>
                  <a:pt x="4729" y="11208"/>
                </a:lnTo>
                <a:lnTo>
                  <a:pt x="4782" y="11242"/>
                </a:lnTo>
                <a:lnTo>
                  <a:pt x="4824" y="11257"/>
                </a:lnTo>
                <a:lnTo>
                  <a:pt x="4867" y="11277"/>
                </a:lnTo>
                <a:lnTo>
                  <a:pt x="4898" y="11270"/>
                </a:lnTo>
                <a:lnTo>
                  <a:pt x="4947" y="11242"/>
                </a:lnTo>
                <a:lnTo>
                  <a:pt x="4978" y="11236"/>
                </a:lnTo>
                <a:lnTo>
                  <a:pt x="5026" y="11257"/>
                </a:lnTo>
                <a:lnTo>
                  <a:pt x="5053" y="11277"/>
                </a:lnTo>
                <a:lnTo>
                  <a:pt x="5123" y="11367"/>
                </a:lnTo>
                <a:lnTo>
                  <a:pt x="5154" y="11395"/>
                </a:lnTo>
                <a:lnTo>
                  <a:pt x="5181" y="11414"/>
                </a:lnTo>
                <a:lnTo>
                  <a:pt x="5218" y="11414"/>
                </a:lnTo>
                <a:lnTo>
                  <a:pt x="5244" y="11429"/>
                </a:lnTo>
                <a:lnTo>
                  <a:pt x="5261" y="11442"/>
                </a:lnTo>
                <a:lnTo>
                  <a:pt x="5292" y="11449"/>
                </a:lnTo>
                <a:lnTo>
                  <a:pt x="5319" y="11464"/>
                </a:lnTo>
                <a:lnTo>
                  <a:pt x="5341" y="11470"/>
                </a:lnTo>
                <a:lnTo>
                  <a:pt x="5372" y="11470"/>
                </a:lnTo>
                <a:lnTo>
                  <a:pt x="5377" y="11457"/>
                </a:lnTo>
                <a:lnTo>
                  <a:pt x="5399" y="11464"/>
                </a:lnTo>
                <a:lnTo>
                  <a:pt x="5409" y="11483"/>
                </a:lnTo>
                <a:lnTo>
                  <a:pt x="5404" y="11492"/>
                </a:lnTo>
                <a:lnTo>
                  <a:pt x="5394" y="11476"/>
                </a:lnTo>
                <a:lnTo>
                  <a:pt x="5389" y="11492"/>
                </a:lnTo>
                <a:lnTo>
                  <a:pt x="5415" y="11526"/>
                </a:lnTo>
                <a:lnTo>
                  <a:pt x="5442" y="11545"/>
                </a:lnTo>
                <a:lnTo>
                  <a:pt x="5452" y="11573"/>
                </a:lnTo>
                <a:lnTo>
                  <a:pt x="5479" y="11607"/>
                </a:lnTo>
                <a:lnTo>
                  <a:pt x="5500" y="11629"/>
                </a:lnTo>
                <a:lnTo>
                  <a:pt x="5489" y="11642"/>
                </a:lnTo>
                <a:lnTo>
                  <a:pt x="5505" y="11655"/>
                </a:lnTo>
                <a:lnTo>
                  <a:pt x="5495" y="11676"/>
                </a:lnTo>
                <a:lnTo>
                  <a:pt x="5495" y="11704"/>
                </a:lnTo>
                <a:lnTo>
                  <a:pt x="5505" y="11717"/>
                </a:lnTo>
                <a:lnTo>
                  <a:pt x="5522" y="11723"/>
                </a:lnTo>
                <a:lnTo>
                  <a:pt x="5537" y="11745"/>
                </a:lnTo>
                <a:lnTo>
                  <a:pt x="5548" y="11732"/>
                </a:lnTo>
                <a:lnTo>
                  <a:pt x="5542" y="11704"/>
                </a:lnTo>
                <a:lnTo>
                  <a:pt x="5558" y="11717"/>
                </a:lnTo>
                <a:lnTo>
                  <a:pt x="5563" y="11745"/>
                </a:lnTo>
                <a:lnTo>
                  <a:pt x="5585" y="11751"/>
                </a:lnTo>
                <a:lnTo>
                  <a:pt x="5607" y="11766"/>
                </a:lnTo>
                <a:lnTo>
                  <a:pt x="5621" y="11786"/>
                </a:lnTo>
                <a:lnTo>
                  <a:pt x="5621" y="11801"/>
                </a:lnTo>
                <a:lnTo>
                  <a:pt x="5616" y="11814"/>
                </a:lnTo>
                <a:lnTo>
                  <a:pt x="5628" y="11827"/>
                </a:lnTo>
                <a:lnTo>
                  <a:pt x="5660" y="11848"/>
                </a:lnTo>
                <a:lnTo>
                  <a:pt x="5670" y="11861"/>
                </a:lnTo>
                <a:lnTo>
                  <a:pt x="5670" y="11842"/>
                </a:lnTo>
                <a:lnTo>
                  <a:pt x="5696" y="11842"/>
                </a:lnTo>
                <a:lnTo>
                  <a:pt x="5713" y="11848"/>
                </a:lnTo>
                <a:lnTo>
                  <a:pt x="5735" y="11854"/>
                </a:lnTo>
                <a:lnTo>
                  <a:pt x="5744" y="11889"/>
                </a:lnTo>
                <a:lnTo>
                  <a:pt x="5766" y="11889"/>
                </a:lnTo>
                <a:lnTo>
                  <a:pt x="5771" y="11876"/>
                </a:lnTo>
                <a:lnTo>
                  <a:pt x="5781" y="11923"/>
                </a:lnTo>
                <a:lnTo>
                  <a:pt x="5808" y="11917"/>
                </a:lnTo>
                <a:lnTo>
                  <a:pt x="5819" y="11910"/>
                </a:lnTo>
                <a:lnTo>
                  <a:pt x="5834" y="11895"/>
                </a:lnTo>
                <a:lnTo>
                  <a:pt x="5808" y="11854"/>
                </a:lnTo>
                <a:lnTo>
                  <a:pt x="5814" y="11842"/>
                </a:lnTo>
                <a:lnTo>
                  <a:pt x="5824" y="11842"/>
                </a:lnTo>
                <a:lnTo>
                  <a:pt x="5851" y="11820"/>
                </a:lnTo>
                <a:lnTo>
                  <a:pt x="5861" y="11792"/>
                </a:lnTo>
                <a:lnTo>
                  <a:pt x="5887" y="11786"/>
                </a:lnTo>
                <a:lnTo>
                  <a:pt x="5914" y="11807"/>
                </a:lnTo>
                <a:lnTo>
                  <a:pt x="5926" y="11835"/>
                </a:lnTo>
                <a:lnTo>
                  <a:pt x="5941" y="11842"/>
                </a:lnTo>
                <a:lnTo>
                  <a:pt x="5926" y="11861"/>
                </a:lnTo>
                <a:lnTo>
                  <a:pt x="5941" y="11904"/>
                </a:lnTo>
                <a:lnTo>
                  <a:pt x="5957" y="11923"/>
                </a:lnTo>
                <a:lnTo>
                  <a:pt x="5984" y="11964"/>
                </a:lnTo>
                <a:lnTo>
                  <a:pt x="5989" y="12026"/>
                </a:lnTo>
                <a:lnTo>
                  <a:pt x="5979" y="12048"/>
                </a:lnTo>
                <a:lnTo>
                  <a:pt x="5989" y="12116"/>
                </a:lnTo>
                <a:lnTo>
                  <a:pt x="5979" y="12157"/>
                </a:lnTo>
                <a:lnTo>
                  <a:pt x="6000" y="12179"/>
                </a:lnTo>
                <a:lnTo>
                  <a:pt x="5979" y="12220"/>
                </a:lnTo>
                <a:lnTo>
                  <a:pt x="5957" y="12260"/>
                </a:lnTo>
                <a:lnTo>
                  <a:pt x="5926" y="12267"/>
                </a:lnTo>
                <a:lnTo>
                  <a:pt x="5914" y="12295"/>
                </a:lnTo>
                <a:lnTo>
                  <a:pt x="5914" y="12335"/>
                </a:lnTo>
                <a:lnTo>
                  <a:pt x="5894" y="12335"/>
                </a:lnTo>
                <a:lnTo>
                  <a:pt x="5899" y="12363"/>
                </a:lnTo>
                <a:lnTo>
                  <a:pt x="5861" y="12391"/>
                </a:lnTo>
                <a:lnTo>
                  <a:pt x="5829" y="12404"/>
                </a:lnTo>
                <a:lnTo>
                  <a:pt x="5834" y="12439"/>
                </a:lnTo>
                <a:lnTo>
                  <a:pt x="5814" y="12488"/>
                </a:lnTo>
                <a:lnTo>
                  <a:pt x="5803" y="12535"/>
                </a:lnTo>
                <a:lnTo>
                  <a:pt x="5781" y="12542"/>
                </a:lnTo>
                <a:lnTo>
                  <a:pt x="5793" y="12610"/>
                </a:lnTo>
                <a:lnTo>
                  <a:pt x="5776" y="12632"/>
                </a:lnTo>
                <a:lnTo>
                  <a:pt x="5814" y="12666"/>
                </a:lnTo>
                <a:lnTo>
                  <a:pt x="5834" y="12632"/>
                </a:lnTo>
                <a:lnTo>
                  <a:pt x="5846" y="12666"/>
                </a:lnTo>
                <a:lnTo>
                  <a:pt x="5819" y="12720"/>
                </a:lnTo>
                <a:lnTo>
                  <a:pt x="5771" y="12769"/>
                </a:lnTo>
                <a:lnTo>
                  <a:pt x="5749" y="12823"/>
                </a:lnTo>
                <a:lnTo>
                  <a:pt x="5781" y="12892"/>
                </a:lnTo>
                <a:lnTo>
                  <a:pt x="5761" y="12926"/>
                </a:lnTo>
                <a:lnTo>
                  <a:pt x="5803" y="12954"/>
                </a:lnTo>
                <a:lnTo>
                  <a:pt x="5851" y="13003"/>
                </a:lnTo>
                <a:lnTo>
                  <a:pt x="5867" y="13064"/>
                </a:lnTo>
                <a:lnTo>
                  <a:pt x="5887" y="13098"/>
                </a:lnTo>
                <a:lnTo>
                  <a:pt x="5947" y="13250"/>
                </a:lnTo>
                <a:lnTo>
                  <a:pt x="6005" y="13388"/>
                </a:lnTo>
                <a:lnTo>
                  <a:pt x="6054" y="13491"/>
                </a:lnTo>
                <a:lnTo>
                  <a:pt x="6042" y="13510"/>
                </a:lnTo>
                <a:lnTo>
                  <a:pt x="6069" y="13572"/>
                </a:lnTo>
                <a:lnTo>
                  <a:pt x="6112" y="13622"/>
                </a:lnTo>
                <a:lnTo>
                  <a:pt x="6218" y="13710"/>
                </a:lnTo>
                <a:lnTo>
                  <a:pt x="6335" y="13785"/>
                </a:lnTo>
                <a:lnTo>
                  <a:pt x="6340" y="13819"/>
                </a:lnTo>
                <a:lnTo>
                  <a:pt x="6399" y="13862"/>
                </a:lnTo>
                <a:lnTo>
                  <a:pt x="6409" y="13978"/>
                </a:lnTo>
                <a:lnTo>
                  <a:pt x="6414" y="14109"/>
                </a:lnTo>
                <a:lnTo>
                  <a:pt x="6393" y="14288"/>
                </a:lnTo>
                <a:lnTo>
                  <a:pt x="6378" y="14459"/>
                </a:lnTo>
                <a:lnTo>
                  <a:pt x="6366" y="14625"/>
                </a:lnTo>
                <a:lnTo>
                  <a:pt x="6330" y="14728"/>
                </a:lnTo>
                <a:lnTo>
                  <a:pt x="6340" y="14831"/>
                </a:lnTo>
                <a:lnTo>
                  <a:pt x="6320" y="14906"/>
                </a:lnTo>
                <a:lnTo>
                  <a:pt x="6335" y="15037"/>
                </a:lnTo>
                <a:lnTo>
                  <a:pt x="6308" y="15168"/>
                </a:lnTo>
                <a:lnTo>
                  <a:pt x="6271" y="15318"/>
                </a:lnTo>
                <a:lnTo>
                  <a:pt x="6233" y="15469"/>
                </a:lnTo>
                <a:lnTo>
                  <a:pt x="6207" y="15469"/>
                </a:lnTo>
                <a:lnTo>
                  <a:pt x="6213" y="15580"/>
                </a:lnTo>
                <a:lnTo>
                  <a:pt x="6228" y="15668"/>
                </a:lnTo>
                <a:lnTo>
                  <a:pt x="6202" y="15737"/>
                </a:lnTo>
                <a:lnTo>
                  <a:pt x="6187" y="15924"/>
                </a:lnTo>
                <a:lnTo>
                  <a:pt x="6165" y="16068"/>
                </a:lnTo>
                <a:lnTo>
                  <a:pt x="6202" y="16081"/>
                </a:lnTo>
                <a:lnTo>
                  <a:pt x="6218" y="15958"/>
                </a:lnTo>
                <a:lnTo>
                  <a:pt x="6260" y="15978"/>
                </a:lnTo>
                <a:lnTo>
                  <a:pt x="6228" y="16199"/>
                </a:lnTo>
                <a:lnTo>
                  <a:pt x="6165" y="16156"/>
                </a:lnTo>
                <a:lnTo>
                  <a:pt x="6143" y="16336"/>
                </a:lnTo>
                <a:lnTo>
                  <a:pt x="6090" y="16431"/>
                </a:lnTo>
                <a:lnTo>
                  <a:pt x="6175" y="16465"/>
                </a:lnTo>
                <a:lnTo>
                  <a:pt x="6117" y="16549"/>
                </a:lnTo>
                <a:lnTo>
                  <a:pt x="6090" y="16659"/>
                </a:lnTo>
                <a:lnTo>
                  <a:pt x="6100" y="16858"/>
                </a:lnTo>
                <a:lnTo>
                  <a:pt x="6127" y="16933"/>
                </a:lnTo>
                <a:lnTo>
                  <a:pt x="6112" y="17002"/>
                </a:lnTo>
                <a:lnTo>
                  <a:pt x="6127" y="17084"/>
                </a:lnTo>
                <a:lnTo>
                  <a:pt x="6202" y="17152"/>
                </a:lnTo>
                <a:lnTo>
                  <a:pt x="6271" y="17243"/>
                </a:lnTo>
                <a:lnTo>
                  <a:pt x="6335" y="17283"/>
                </a:lnTo>
                <a:lnTo>
                  <a:pt x="6361" y="17277"/>
                </a:lnTo>
                <a:lnTo>
                  <a:pt x="6366" y="17161"/>
                </a:lnTo>
                <a:lnTo>
                  <a:pt x="6419" y="17118"/>
                </a:lnTo>
                <a:lnTo>
                  <a:pt x="6453" y="17084"/>
                </a:lnTo>
                <a:lnTo>
                  <a:pt x="6499" y="17084"/>
                </a:lnTo>
                <a:lnTo>
                  <a:pt x="6526" y="17092"/>
                </a:lnTo>
                <a:lnTo>
                  <a:pt x="6489" y="17024"/>
                </a:lnTo>
                <a:lnTo>
                  <a:pt x="6468" y="16899"/>
                </a:lnTo>
                <a:lnTo>
                  <a:pt x="6494" y="16843"/>
                </a:lnTo>
                <a:lnTo>
                  <a:pt x="6547" y="16796"/>
                </a:lnTo>
                <a:lnTo>
                  <a:pt x="6586" y="16659"/>
                </a:lnTo>
                <a:lnTo>
                  <a:pt x="6654" y="16596"/>
                </a:lnTo>
                <a:lnTo>
                  <a:pt x="6670" y="16493"/>
                </a:lnTo>
                <a:lnTo>
                  <a:pt x="6617" y="16474"/>
                </a:lnTo>
                <a:lnTo>
                  <a:pt x="6559" y="16390"/>
                </a:lnTo>
                <a:lnTo>
                  <a:pt x="6574" y="16315"/>
                </a:lnTo>
                <a:lnTo>
                  <a:pt x="6622" y="16259"/>
                </a:lnTo>
                <a:lnTo>
                  <a:pt x="6675" y="16259"/>
                </a:lnTo>
                <a:lnTo>
                  <a:pt x="6692" y="16199"/>
                </a:lnTo>
                <a:lnTo>
                  <a:pt x="6702" y="16096"/>
                </a:lnTo>
                <a:lnTo>
                  <a:pt x="6745" y="16034"/>
                </a:lnTo>
                <a:lnTo>
                  <a:pt x="6798" y="15999"/>
                </a:lnTo>
                <a:lnTo>
                  <a:pt x="6782" y="15943"/>
                </a:lnTo>
                <a:lnTo>
                  <a:pt x="6750" y="15978"/>
                </a:lnTo>
                <a:lnTo>
                  <a:pt x="6712" y="15950"/>
                </a:lnTo>
                <a:lnTo>
                  <a:pt x="6702" y="15847"/>
                </a:lnTo>
                <a:lnTo>
                  <a:pt x="6724" y="15821"/>
                </a:lnTo>
                <a:lnTo>
                  <a:pt x="6782" y="15862"/>
                </a:lnTo>
                <a:lnTo>
                  <a:pt x="6840" y="15847"/>
                </a:lnTo>
                <a:lnTo>
                  <a:pt x="6878" y="15812"/>
                </a:lnTo>
                <a:lnTo>
                  <a:pt x="6866" y="15759"/>
                </a:lnTo>
                <a:lnTo>
                  <a:pt x="6878" y="15690"/>
                </a:lnTo>
                <a:lnTo>
                  <a:pt x="6866" y="15628"/>
                </a:lnTo>
                <a:lnTo>
                  <a:pt x="6931" y="15641"/>
                </a:lnTo>
                <a:lnTo>
                  <a:pt x="7048" y="15621"/>
                </a:lnTo>
                <a:lnTo>
                  <a:pt x="7132" y="15565"/>
                </a:lnTo>
                <a:lnTo>
                  <a:pt x="7191" y="15449"/>
                </a:lnTo>
                <a:lnTo>
                  <a:pt x="7191" y="15400"/>
                </a:lnTo>
                <a:lnTo>
                  <a:pt x="7154" y="15359"/>
                </a:lnTo>
                <a:lnTo>
                  <a:pt x="7164" y="15297"/>
                </a:lnTo>
                <a:lnTo>
                  <a:pt x="7091" y="15215"/>
                </a:lnTo>
                <a:lnTo>
                  <a:pt x="7096" y="15168"/>
                </a:lnTo>
                <a:lnTo>
                  <a:pt x="7127" y="15222"/>
                </a:lnTo>
                <a:lnTo>
                  <a:pt x="7171" y="15215"/>
                </a:lnTo>
                <a:lnTo>
                  <a:pt x="7224" y="15256"/>
                </a:lnTo>
                <a:lnTo>
                  <a:pt x="7255" y="15250"/>
                </a:lnTo>
                <a:lnTo>
                  <a:pt x="7297" y="15263"/>
                </a:lnTo>
                <a:lnTo>
                  <a:pt x="7362" y="15215"/>
                </a:lnTo>
                <a:lnTo>
                  <a:pt x="7388" y="15160"/>
                </a:lnTo>
                <a:lnTo>
                  <a:pt x="7425" y="15106"/>
                </a:lnTo>
                <a:lnTo>
                  <a:pt x="7452" y="15022"/>
                </a:lnTo>
                <a:lnTo>
                  <a:pt x="7495" y="14981"/>
                </a:lnTo>
                <a:lnTo>
                  <a:pt x="7543" y="14913"/>
                </a:lnTo>
                <a:lnTo>
                  <a:pt x="7611" y="14756"/>
                </a:lnTo>
                <a:lnTo>
                  <a:pt x="7649" y="14713"/>
                </a:lnTo>
                <a:lnTo>
                  <a:pt x="7664" y="14666"/>
                </a:lnTo>
                <a:lnTo>
                  <a:pt x="7676" y="14584"/>
                </a:lnTo>
                <a:lnTo>
                  <a:pt x="7664" y="14535"/>
                </a:lnTo>
                <a:lnTo>
                  <a:pt x="7676" y="14472"/>
                </a:lnTo>
                <a:lnTo>
                  <a:pt x="7722" y="14391"/>
                </a:lnTo>
                <a:lnTo>
                  <a:pt x="7792" y="14328"/>
                </a:lnTo>
                <a:lnTo>
                  <a:pt x="7855" y="14300"/>
                </a:lnTo>
                <a:lnTo>
                  <a:pt x="7899" y="14266"/>
                </a:lnTo>
                <a:lnTo>
                  <a:pt x="7988" y="14232"/>
                </a:lnTo>
                <a:lnTo>
                  <a:pt x="8053" y="14232"/>
                </a:lnTo>
                <a:lnTo>
                  <a:pt x="8068" y="14185"/>
                </a:lnTo>
                <a:lnTo>
                  <a:pt x="8116" y="14150"/>
                </a:lnTo>
                <a:lnTo>
                  <a:pt x="8121" y="14069"/>
                </a:lnTo>
                <a:lnTo>
                  <a:pt x="8181" y="13965"/>
                </a:lnTo>
                <a:lnTo>
                  <a:pt x="8191" y="13854"/>
                </a:lnTo>
                <a:lnTo>
                  <a:pt x="8213" y="13828"/>
                </a:lnTo>
                <a:lnTo>
                  <a:pt x="8218" y="13772"/>
                </a:lnTo>
                <a:lnTo>
                  <a:pt x="8234" y="13656"/>
                </a:lnTo>
                <a:lnTo>
                  <a:pt x="8228" y="13510"/>
                </a:lnTo>
                <a:lnTo>
                  <a:pt x="8244" y="13450"/>
                </a:lnTo>
                <a:lnTo>
                  <a:pt x="8261" y="13450"/>
                </a:lnTo>
                <a:lnTo>
                  <a:pt x="8303" y="13388"/>
                </a:lnTo>
                <a:lnTo>
                  <a:pt x="8341" y="13298"/>
                </a:lnTo>
                <a:lnTo>
                  <a:pt x="8426" y="13195"/>
                </a:lnTo>
                <a:lnTo>
                  <a:pt x="8452" y="13141"/>
                </a:lnTo>
                <a:lnTo>
                  <a:pt x="8479" y="13016"/>
                </a:lnTo>
                <a:lnTo>
                  <a:pt x="8467" y="12969"/>
                </a:lnTo>
                <a:lnTo>
                  <a:pt x="8447" y="12879"/>
                </a:lnTo>
                <a:lnTo>
                  <a:pt x="8426" y="12851"/>
                </a:lnTo>
                <a:lnTo>
                  <a:pt x="8377" y="12851"/>
                </a:lnTo>
                <a:lnTo>
                  <a:pt x="8329" y="12823"/>
                </a:lnTo>
                <a:lnTo>
                  <a:pt x="8254" y="12741"/>
                </a:lnTo>
                <a:lnTo>
                  <a:pt x="8170" y="12679"/>
                </a:lnTo>
                <a:lnTo>
                  <a:pt x="8085" y="12686"/>
                </a:lnTo>
                <a:lnTo>
                  <a:pt x="7968" y="12645"/>
                </a:lnTo>
                <a:lnTo>
                  <a:pt x="7904" y="12666"/>
                </a:lnTo>
                <a:lnTo>
                  <a:pt x="7909" y="12625"/>
                </a:lnTo>
                <a:lnTo>
                  <a:pt x="7882" y="12582"/>
                </a:lnTo>
                <a:lnTo>
                  <a:pt x="7787" y="12535"/>
                </a:lnTo>
                <a:lnTo>
                  <a:pt x="7713" y="12507"/>
                </a:lnTo>
                <a:lnTo>
                  <a:pt x="7669" y="12557"/>
                </a:lnTo>
                <a:lnTo>
                  <a:pt x="7664" y="12479"/>
                </a:lnTo>
                <a:lnTo>
                  <a:pt x="7563" y="12473"/>
                </a:lnTo>
                <a:lnTo>
                  <a:pt x="7543" y="12445"/>
                </a:lnTo>
                <a:lnTo>
                  <a:pt x="7590" y="12385"/>
                </a:lnTo>
                <a:lnTo>
                  <a:pt x="7585" y="12335"/>
                </a:lnTo>
                <a:lnTo>
                  <a:pt x="7558" y="12323"/>
                </a:lnTo>
                <a:lnTo>
                  <a:pt x="7521" y="12192"/>
                </a:lnTo>
                <a:lnTo>
                  <a:pt x="7510" y="12151"/>
                </a:lnTo>
                <a:lnTo>
                  <a:pt x="7490" y="12157"/>
                </a:lnTo>
                <a:lnTo>
                  <a:pt x="7478" y="12123"/>
                </a:lnTo>
                <a:lnTo>
                  <a:pt x="7420" y="12061"/>
                </a:lnTo>
                <a:lnTo>
                  <a:pt x="7372" y="12041"/>
                </a:lnTo>
                <a:lnTo>
                  <a:pt x="7357" y="12033"/>
                </a:lnTo>
                <a:lnTo>
                  <a:pt x="7292" y="12013"/>
                </a:lnTo>
                <a:lnTo>
                  <a:pt x="7244" y="12020"/>
                </a:lnTo>
                <a:lnTo>
                  <a:pt x="7239" y="12033"/>
                </a:lnTo>
                <a:lnTo>
                  <a:pt x="7171" y="12020"/>
                </a:lnTo>
                <a:lnTo>
                  <a:pt x="7144" y="11992"/>
                </a:lnTo>
                <a:lnTo>
                  <a:pt x="7111" y="11951"/>
                </a:lnTo>
                <a:lnTo>
                  <a:pt x="7091" y="11951"/>
                </a:lnTo>
                <a:lnTo>
                  <a:pt x="7091" y="11917"/>
                </a:lnTo>
                <a:lnTo>
                  <a:pt x="7053" y="11861"/>
                </a:lnTo>
                <a:lnTo>
                  <a:pt x="7016" y="11835"/>
                </a:lnTo>
                <a:lnTo>
                  <a:pt x="6994" y="11820"/>
                </a:lnTo>
                <a:lnTo>
                  <a:pt x="6963" y="11820"/>
                </a:lnTo>
                <a:lnTo>
                  <a:pt x="6951" y="11758"/>
                </a:lnTo>
                <a:lnTo>
                  <a:pt x="6910" y="11723"/>
                </a:lnTo>
                <a:lnTo>
                  <a:pt x="6861" y="11717"/>
                </a:lnTo>
                <a:lnTo>
                  <a:pt x="6840" y="11683"/>
                </a:lnTo>
                <a:lnTo>
                  <a:pt x="6893" y="11655"/>
                </a:lnTo>
                <a:lnTo>
                  <a:pt x="6825" y="11663"/>
                </a:lnTo>
                <a:lnTo>
                  <a:pt x="6750" y="11663"/>
                </a:lnTo>
                <a:lnTo>
                  <a:pt x="6750" y="11683"/>
                </a:lnTo>
                <a:lnTo>
                  <a:pt x="6719" y="11704"/>
                </a:lnTo>
                <a:lnTo>
                  <a:pt x="6670" y="11698"/>
                </a:lnTo>
                <a:lnTo>
                  <a:pt x="6639" y="11663"/>
                </a:lnTo>
                <a:lnTo>
                  <a:pt x="6574" y="11670"/>
                </a:lnTo>
                <a:lnTo>
                  <a:pt x="6521" y="11670"/>
                </a:lnTo>
                <a:lnTo>
                  <a:pt x="6521" y="11642"/>
                </a:lnTo>
                <a:lnTo>
                  <a:pt x="6484" y="11601"/>
                </a:lnTo>
                <a:lnTo>
                  <a:pt x="6441" y="11601"/>
                </a:lnTo>
                <a:lnTo>
                  <a:pt x="6419" y="11545"/>
                </a:lnTo>
                <a:lnTo>
                  <a:pt x="6399" y="11573"/>
                </a:lnTo>
                <a:lnTo>
                  <a:pt x="6409" y="11607"/>
                </a:lnTo>
                <a:lnTo>
                  <a:pt x="6335" y="11642"/>
                </a:lnTo>
                <a:lnTo>
                  <a:pt x="6340" y="11698"/>
                </a:lnTo>
                <a:lnTo>
                  <a:pt x="6356" y="11723"/>
                </a:lnTo>
                <a:lnTo>
                  <a:pt x="6346" y="11779"/>
                </a:lnTo>
                <a:lnTo>
                  <a:pt x="6320" y="11786"/>
                </a:lnTo>
                <a:lnTo>
                  <a:pt x="6298" y="11723"/>
                </a:lnTo>
                <a:lnTo>
                  <a:pt x="6325" y="11676"/>
                </a:lnTo>
                <a:lnTo>
                  <a:pt x="6325" y="11642"/>
                </a:lnTo>
                <a:lnTo>
                  <a:pt x="6303" y="11607"/>
                </a:lnTo>
                <a:lnTo>
                  <a:pt x="6340" y="11595"/>
                </a:lnTo>
                <a:lnTo>
                  <a:pt x="6340" y="11580"/>
                </a:lnTo>
                <a:lnTo>
                  <a:pt x="6351" y="11552"/>
                </a:lnTo>
                <a:lnTo>
                  <a:pt x="6335" y="11532"/>
                </a:lnTo>
                <a:lnTo>
                  <a:pt x="6313" y="11526"/>
                </a:lnTo>
                <a:lnTo>
                  <a:pt x="6286" y="11567"/>
                </a:lnTo>
                <a:lnTo>
                  <a:pt x="6266" y="11580"/>
                </a:lnTo>
                <a:lnTo>
                  <a:pt x="6218" y="11620"/>
                </a:lnTo>
                <a:lnTo>
                  <a:pt x="6175" y="11614"/>
                </a:lnTo>
                <a:lnTo>
                  <a:pt x="6170" y="11629"/>
                </a:lnTo>
                <a:lnTo>
                  <a:pt x="6133" y="11629"/>
                </a:lnTo>
                <a:lnTo>
                  <a:pt x="6100" y="11663"/>
                </a:lnTo>
                <a:lnTo>
                  <a:pt x="6090" y="11732"/>
                </a:lnTo>
                <a:lnTo>
                  <a:pt x="6085" y="11751"/>
                </a:lnTo>
                <a:lnTo>
                  <a:pt x="6064" y="11766"/>
                </a:lnTo>
                <a:lnTo>
                  <a:pt x="6020" y="11814"/>
                </a:lnTo>
                <a:lnTo>
                  <a:pt x="5989" y="11814"/>
                </a:lnTo>
                <a:lnTo>
                  <a:pt x="5967" y="11792"/>
                </a:lnTo>
                <a:lnTo>
                  <a:pt x="5947" y="11773"/>
                </a:lnTo>
                <a:lnTo>
                  <a:pt x="5921" y="11758"/>
                </a:lnTo>
                <a:lnTo>
                  <a:pt x="5887" y="11751"/>
                </a:lnTo>
                <a:lnTo>
                  <a:pt x="5894" y="11745"/>
                </a:lnTo>
                <a:lnTo>
                  <a:pt x="5861" y="11745"/>
                </a:lnTo>
                <a:lnTo>
                  <a:pt x="5841" y="11766"/>
                </a:lnTo>
                <a:lnTo>
                  <a:pt x="5803" y="11779"/>
                </a:lnTo>
                <a:lnTo>
                  <a:pt x="5781" y="11801"/>
                </a:lnTo>
                <a:lnTo>
                  <a:pt x="5749" y="11807"/>
                </a:lnTo>
                <a:lnTo>
                  <a:pt x="5735" y="11786"/>
                </a:lnTo>
                <a:lnTo>
                  <a:pt x="5728" y="11792"/>
                </a:lnTo>
                <a:lnTo>
                  <a:pt x="5708" y="11786"/>
                </a:lnTo>
                <a:lnTo>
                  <a:pt x="5708" y="11773"/>
                </a:lnTo>
                <a:lnTo>
                  <a:pt x="5686" y="11745"/>
                </a:lnTo>
                <a:lnTo>
                  <a:pt x="5660" y="11711"/>
                </a:lnTo>
                <a:lnTo>
                  <a:pt x="5638" y="11683"/>
                </a:lnTo>
                <a:lnTo>
                  <a:pt x="5621" y="11642"/>
                </a:lnTo>
                <a:lnTo>
                  <a:pt x="5612" y="11629"/>
                </a:lnTo>
                <a:lnTo>
                  <a:pt x="5612" y="11607"/>
                </a:lnTo>
                <a:lnTo>
                  <a:pt x="5621" y="11586"/>
                </a:lnTo>
                <a:lnTo>
                  <a:pt x="5616" y="11567"/>
                </a:lnTo>
                <a:lnTo>
                  <a:pt x="5621" y="11539"/>
                </a:lnTo>
                <a:lnTo>
                  <a:pt x="5633" y="11526"/>
                </a:lnTo>
                <a:lnTo>
                  <a:pt x="5633" y="11492"/>
                </a:lnTo>
                <a:lnTo>
                  <a:pt x="5628" y="11476"/>
                </a:lnTo>
                <a:lnTo>
                  <a:pt x="5628" y="11442"/>
                </a:lnTo>
                <a:lnTo>
                  <a:pt x="5633" y="11408"/>
                </a:lnTo>
                <a:lnTo>
                  <a:pt x="5648" y="11380"/>
                </a:lnTo>
                <a:lnTo>
                  <a:pt x="5643" y="11354"/>
                </a:lnTo>
                <a:lnTo>
                  <a:pt x="5643" y="11339"/>
                </a:lnTo>
                <a:lnTo>
                  <a:pt x="5648" y="11326"/>
                </a:lnTo>
                <a:lnTo>
                  <a:pt x="5638" y="11305"/>
                </a:lnTo>
                <a:lnTo>
                  <a:pt x="5616" y="11298"/>
                </a:lnTo>
                <a:lnTo>
                  <a:pt x="5595" y="11277"/>
                </a:lnTo>
                <a:lnTo>
                  <a:pt x="5580" y="11264"/>
                </a:lnTo>
                <a:lnTo>
                  <a:pt x="5568" y="11264"/>
                </a:lnTo>
                <a:lnTo>
                  <a:pt x="5542" y="11251"/>
                </a:lnTo>
                <a:lnTo>
                  <a:pt x="5532" y="11257"/>
                </a:lnTo>
                <a:lnTo>
                  <a:pt x="5515" y="11257"/>
                </a:lnTo>
                <a:lnTo>
                  <a:pt x="5505" y="11257"/>
                </a:lnTo>
                <a:lnTo>
                  <a:pt x="5484" y="11251"/>
                </a:lnTo>
                <a:lnTo>
                  <a:pt x="5479" y="11257"/>
                </a:lnTo>
                <a:lnTo>
                  <a:pt x="5457" y="11270"/>
                </a:lnTo>
                <a:lnTo>
                  <a:pt x="5430" y="11270"/>
                </a:lnTo>
                <a:lnTo>
                  <a:pt x="5404" y="11264"/>
                </a:lnTo>
                <a:lnTo>
                  <a:pt x="5394" y="11264"/>
                </a:lnTo>
                <a:lnTo>
                  <a:pt x="5389" y="11264"/>
                </a:lnTo>
                <a:lnTo>
                  <a:pt x="5372" y="11264"/>
                </a:lnTo>
                <a:lnTo>
                  <a:pt x="5362" y="11277"/>
                </a:lnTo>
                <a:lnTo>
                  <a:pt x="5356" y="11270"/>
                </a:lnTo>
                <a:lnTo>
                  <a:pt x="5336" y="11264"/>
                </a:lnTo>
                <a:lnTo>
                  <a:pt x="5336" y="11270"/>
                </a:lnTo>
                <a:lnTo>
                  <a:pt x="5314" y="11257"/>
                </a:lnTo>
                <a:lnTo>
                  <a:pt x="5324" y="11230"/>
                </a:lnTo>
                <a:lnTo>
                  <a:pt x="5336" y="11230"/>
                </a:lnTo>
                <a:lnTo>
                  <a:pt x="5346" y="11208"/>
                </a:lnTo>
                <a:lnTo>
                  <a:pt x="5356" y="11167"/>
                </a:lnTo>
                <a:lnTo>
                  <a:pt x="5351" y="11161"/>
                </a:lnTo>
                <a:lnTo>
                  <a:pt x="5356" y="11133"/>
                </a:lnTo>
                <a:lnTo>
                  <a:pt x="5351" y="11120"/>
                </a:lnTo>
                <a:lnTo>
                  <a:pt x="5362" y="11086"/>
                </a:lnTo>
                <a:lnTo>
                  <a:pt x="5362" y="11064"/>
                </a:lnTo>
                <a:lnTo>
                  <a:pt x="5351" y="11064"/>
                </a:lnTo>
                <a:lnTo>
                  <a:pt x="5351" y="11058"/>
                </a:lnTo>
                <a:lnTo>
                  <a:pt x="5362" y="11051"/>
                </a:lnTo>
                <a:lnTo>
                  <a:pt x="5377" y="11071"/>
                </a:lnTo>
                <a:lnTo>
                  <a:pt x="5394" y="11010"/>
                </a:lnTo>
                <a:lnTo>
                  <a:pt x="5399" y="10976"/>
                </a:lnTo>
                <a:lnTo>
                  <a:pt x="5389" y="10961"/>
                </a:lnTo>
                <a:lnTo>
                  <a:pt x="5404" y="10914"/>
                </a:lnTo>
                <a:lnTo>
                  <a:pt x="5435" y="10864"/>
                </a:lnTo>
                <a:lnTo>
                  <a:pt x="5435" y="10830"/>
                </a:lnTo>
                <a:lnTo>
                  <a:pt x="5425" y="10811"/>
                </a:lnTo>
                <a:lnTo>
                  <a:pt x="5389" y="10817"/>
                </a:lnTo>
                <a:lnTo>
                  <a:pt x="5336" y="10817"/>
                </a:lnTo>
                <a:lnTo>
                  <a:pt x="5276" y="10839"/>
                </a:lnTo>
                <a:lnTo>
                  <a:pt x="5234" y="10858"/>
                </a:lnTo>
                <a:lnTo>
                  <a:pt x="5223" y="10879"/>
                </a:lnTo>
                <a:lnTo>
                  <a:pt x="5218" y="10948"/>
                </a:lnTo>
                <a:lnTo>
                  <a:pt x="5208" y="10995"/>
                </a:lnTo>
                <a:lnTo>
                  <a:pt x="5169" y="11023"/>
                </a:lnTo>
                <a:lnTo>
                  <a:pt x="5133" y="11036"/>
                </a:lnTo>
                <a:lnTo>
                  <a:pt x="5090" y="11051"/>
                </a:lnTo>
                <a:lnTo>
                  <a:pt x="5043" y="11058"/>
                </a:lnTo>
                <a:lnTo>
                  <a:pt x="4995" y="11086"/>
                </a:lnTo>
                <a:lnTo>
                  <a:pt x="4968" y="11051"/>
                </a:lnTo>
                <a:lnTo>
                  <a:pt x="4903" y="11030"/>
                </a:lnTo>
                <a:lnTo>
                  <a:pt x="4883" y="10989"/>
                </a:lnTo>
                <a:lnTo>
                  <a:pt x="4872" y="10948"/>
                </a:lnTo>
                <a:lnTo>
                  <a:pt x="4830" y="10886"/>
                </a:lnTo>
                <a:lnTo>
                  <a:pt x="4819" y="10824"/>
                </a:lnTo>
                <a:lnTo>
                  <a:pt x="4804" y="10783"/>
                </a:lnTo>
                <a:lnTo>
                  <a:pt x="4792" y="10742"/>
                </a:lnTo>
                <a:lnTo>
                  <a:pt x="4797" y="10701"/>
                </a:lnTo>
                <a:lnTo>
                  <a:pt x="4804" y="10590"/>
                </a:lnTo>
                <a:lnTo>
                  <a:pt x="4814" y="10529"/>
                </a:lnTo>
                <a:lnTo>
                  <a:pt x="4835" y="10461"/>
                </a:lnTo>
                <a:lnTo>
                  <a:pt x="4824" y="10433"/>
                </a:lnTo>
                <a:lnTo>
                  <a:pt x="4819" y="10392"/>
                </a:lnTo>
                <a:lnTo>
                  <a:pt x="4819" y="10330"/>
                </a:lnTo>
                <a:lnTo>
                  <a:pt x="4835" y="10295"/>
                </a:lnTo>
                <a:lnTo>
                  <a:pt x="4867" y="10255"/>
                </a:lnTo>
                <a:lnTo>
                  <a:pt x="4925" y="10212"/>
                </a:lnTo>
                <a:lnTo>
                  <a:pt x="4978" y="10151"/>
                </a:lnTo>
                <a:lnTo>
                  <a:pt x="5026" y="10130"/>
                </a:lnTo>
                <a:lnTo>
                  <a:pt x="5063" y="10124"/>
                </a:lnTo>
                <a:lnTo>
                  <a:pt x="5106" y="10143"/>
                </a:lnTo>
                <a:lnTo>
                  <a:pt x="5154" y="10136"/>
                </a:lnTo>
                <a:lnTo>
                  <a:pt x="5203" y="10177"/>
                </a:lnTo>
                <a:lnTo>
                  <a:pt x="5244" y="10186"/>
                </a:lnTo>
                <a:lnTo>
                  <a:pt x="5266" y="10164"/>
                </a:lnTo>
                <a:lnTo>
                  <a:pt x="5287" y="10177"/>
                </a:lnTo>
                <a:lnTo>
                  <a:pt x="5297" y="10171"/>
                </a:lnTo>
                <a:lnTo>
                  <a:pt x="5282" y="10151"/>
                </a:lnTo>
                <a:lnTo>
                  <a:pt x="5287" y="10117"/>
                </a:lnTo>
                <a:lnTo>
                  <a:pt x="5276" y="10089"/>
                </a:lnTo>
                <a:lnTo>
                  <a:pt x="5297" y="10083"/>
                </a:lnTo>
                <a:lnTo>
                  <a:pt x="5346" y="10074"/>
                </a:lnTo>
                <a:lnTo>
                  <a:pt x="5394" y="10083"/>
                </a:lnTo>
                <a:lnTo>
                  <a:pt x="5462" y="10074"/>
                </a:lnTo>
                <a:lnTo>
                  <a:pt x="5500" y="10096"/>
                </a:lnTo>
                <a:lnTo>
                  <a:pt x="5527" y="10136"/>
                </a:lnTo>
                <a:lnTo>
                  <a:pt x="5537" y="10136"/>
                </a:lnTo>
                <a:lnTo>
                  <a:pt x="5595" y="10096"/>
                </a:lnTo>
                <a:lnTo>
                  <a:pt x="5616" y="10108"/>
                </a:lnTo>
                <a:lnTo>
                  <a:pt x="5665" y="10186"/>
                </a:lnTo>
                <a:lnTo>
                  <a:pt x="5681" y="10233"/>
                </a:lnTo>
                <a:lnTo>
                  <a:pt x="5670" y="10289"/>
                </a:lnTo>
                <a:lnTo>
                  <a:pt x="5675" y="10323"/>
                </a:lnTo>
                <a:lnTo>
                  <a:pt x="5701" y="10383"/>
                </a:lnTo>
                <a:lnTo>
                  <a:pt x="5735" y="10461"/>
                </a:lnTo>
                <a:lnTo>
                  <a:pt x="5754" y="10474"/>
                </a:lnTo>
                <a:lnTo>
                  <a:pt x="5766" y="10514"/>
                </a:lnTo>
                <a:lnTo>
                  <a:pt x="5793" y="10521"/>
                </a:lnTo>
                <a:lnTo>
                  <a:pt x="5814" y="10514"/>
                </a:lnTo>
                <a:lnTo>
                  <a:pt x="5824" y="10461"/>
                </a:lnTo>
                <a:lnTo>
                  <a:pt x="5829" y="10433"/>
                </a:lnTo>
                <a:lnTo>
                  <a:pt x="5829" y="10370"/>
                </a:lnTo>
                <a:lnTo>
                  <a:pt x="5803" y="10274"/>
                </a:lnTo>
                <a:lnTo>
                  <a:pt x="5803" y="10239"/>
                </a:lnTo>
                <a:lnTo>
                  <a:pt x="5776" y="10177"/>
                </a:lnTo>
                <a:lnTo>
                  <a:pt x="5761" y="10102"/>
                </a:lnTo>
                <a:lnTo>
                  <a:pt x="5749" y="10040"/>
                </a:lnTo>
                <a:lnTo>
                  <a:pt x="5754" y="9980"/>
                </a:lnTo>
                <a:lnTo>
                  <a:pt x="5781" y="9930"/>
                </a:lnTo>
                <a:lnTo>
                  <a:pt x="5819" y="9889"/>
                </a:lnTo>
                <a:lnTo>
                  <a:pt x="5882" y="9827"/>
                </a:lnTo>
                <a:lnTo>
                  <a:pt x="5887" y="9799"/>
                </a:lnTo>
                <a:lnTo>
                  <a:pt x="5921" y="9765"/>
                </a:lnTo>
                <a:lnTo>
                  <a:pt x="5947" y="9758"/>
                </a:lnTo>
                <a:lnTo>
                  <a:pt x="5984" y="9705"/>
                </a:lnTo>
                <a:lnTo>
                  <a:pt x="6047" y="9677"/>
                </a:lnTo>
                <a:lnTo>
                  <a:pt x="6085" y="9608"/>
                </a:lnTo>
                <a:lnTo>
                  <a:pt x="6074" y="9518"/>
                </a:lnTo>
                <a:lnTo>
                  <a:pt x="6069" y="9484"/>
                </a:lnTo>
                <a:lnTo>
                  <a:pt x="6054" y="9477"/>
                </a:lnTo>
                <a:lnTo>
                  <a:pt x="6054" y="9387"/>
                </a:lnTo>
                <a:lnTo>
                  <a:pt x="6010" y="9361"/>
                </a:lnTo>
                <a:lnTo>
                  <a:pt x="6047" y="9374"/>
                </a:lnTo>
                <a:lnTo>
                  <a:pt x="6037" y="9312"/>
                </a:lnTo>
                <a:lnTo>
                  <a:pt x="6047" y="9271"/>
                </a:lnTo>
                <a:lnTo>
                  <a:pt x="6054" y="9353"/>
                </a:lnTo>
                <a:lnTo>
                  <a:pt x="6085" y="9387"/>
                </a:lnTo>
                <a:lnTo>
                  <a:pt x="6064" y="9449"/>
                </a:lnTo>
                <a:lnTo>
                  <a:pt x="6069" y="9456"/>
                </a:lnTo>
                <a:lnTo>
                  <a:pt x="6107" y="9380"/>
                </a:lnTo>
                <a:lnTo>
                  <a:pt x="6122" y="9340"/>
                </a:lnTo>
                <a:lnTo>
                  <a:pt x="6122" y="9305"/>
                </a:lnTo>
                <a:lnTo>
                  <a:pt x="6107" y="9292"/>
                </a:lnTo>
                <a:lnTo>
                  <a:pt x="6095" y="9237"/>
                </a:lnTo>
                <a:lnTo>
                  <a:pt x="6117" y="9265"/>
                </a:lnTo>
                <a:lnTo>
                  <a:pt x="6127" y="9265"/>
                </a:lnTo>
                <a:lnTo>
                  <a:pt x="6133" y="9292"/>
                </a:lnTo>
                <a:lnTo>
                  <a:pt x="6175" y="9215"/>
                </a:lnTo>
                <a:lnTo>
                  <a:pt x="6187" y="9146"/>
                </a:lnTo>
                <a:lnTo>
                  <a:pt x="6170" y="9140"/>
                </a:lnTo>
                <a:lnTo>
                  <a:pt x="6187" y="9112"/>
                </a:lnTo>
                <a:lnTo>
                  <a:pt x="6187" y="9127"/>
                </a:lnTo>
                <a:lnTo>
                  <a:pt x="6223" y="9127"/>
                </a:lnTo>
                <a:lnTo>
                  <a:pt x="6303" y="9099"/>
                </a:lnTo>
                <a:lnTo>
                  <a:pt x="6286" y="9078"/>
                </a:lnTo>
                <a:lnTo>
                  <a:pt x="6202" y="9099"/>
                </a:lnTo>
                <a:lnTo>
                  <a:pt x="6250" y="9065"/>
                </a:lnTo>
                <a:lnTo>
                  <a:pt x="6281" y="9065"/>
                </a:lnTo>
                <a:lnTo>
                  <a:pt x="6308" y="9058"/>
                </a:lnTo>
                <a:lnTo>
                  <a:pt x="6351" y="9037"/>
                </a:lnTo>
                <a:lnTo>
                  <a:pt x="6383" y="9043"/>
                </a:lnTo>
                <a:lnTo>
                  <a:pt x="6419" y="9024"/>
                </a:lnTo>
                <a:lnTo>
                  <a:pt x="6426" y="8996"/>
                </a:lnTo>
                <a:lnTo>
                  <a:pt x="6409" y="8975"/>
                </a:lnTo>
                <a:lnTo>
                  <a:pt x="6414" y="9009"/>
                </a:lnTo>
                <a:lnTo>
                  <a:pt x="6388" y="9009"/>
                </a:lnTo>
                <a:lnTo>
                  <a:pt x="6373" y="8955"/>
                </a:lnTo>
                <a:lnTo>
                  <a:pt x="6373" y="8899"/>
                </a:lnTo>
                <a:lnTo>
                  <a:pt x="6378" y="8887"/>
                </a:lnTo>
                <a:lnTo>
                  <a:pt x="6409" y="8818"/>
                </a:lnTo>
                <a:lnTo>
                  <a:pt x="6473" y="8783"/>
                </a:lnTo>
                <a:lnTo>
                  <a:pt x="6532" y="8749"/>
                </a:lnTo>
                <a:lnTo>
                  <a:pt x="6596" y="8700"/>
                </a:lnTo>
                <a:lnTo>
                  <a:pt x="6586" y="8665"/>
                </a:lnTo>
                <a:lnTo>
                  <a:pt x="6649" y="8652"/>
                </a:lnTo>
                <a:lnTo>
                  <a:pt x="6745" y="8646"/>
                </a:lnTo>
                <a:lnTo>
                  <a:pt x="6644" y="8734"/>
                </a:lnTo>
                <a:lnTo>
                  <a:pt x="6644" y="8824"/>
                </a:lnTo>
                <a:lnTo>
                  <a:pt x="6692" y="8831"/>
                </a:lnTo>
                <a:lnTo>
                  <a:pt x="6755" y="8756"/>
                </a:lnTo>
                <a:lnTo>
                  <a:pt x="6813" y="8715"/>
                </a:lnTo>
                <a:lnTo>
                  <a:pt x="6941" y="8652"/>
                </a:lnTo>
                <a:lnTo>
                  <a:pt x="7016" y="8577"/>
                </a:lnTo>
                <a:lnTo>
                  <a:pt x="6973" y="8543"/>
                </a:lnTo>
                <a:lnTo>
                  <a:pt x="6973" y="8459"/>
                </a:lnTo>
                <a:lnTo>
                  <a:pt x="6915" y="8584"/>
                </a:lnTo>
                <a:lnTo>
                  <a:pt x="6818" y="8597"/>
                </a:lnTo>
                <a:lnTo>
                  <a:pt x="6738" y="8543"/>
                </a:lnTo>
                <a:lnTo>
                  <a:pt x="6724" y="8459"/>
                </a:lnTo>
                <a:lnTo>
                  <a:pt x="6702" y="8343"/>
                </a:lnTo>
                <a:lnTo>
                  <a:pt x="6760" y="8268"/>
                </a:lnTo>
                <a:lnTo>
                  <a:pt x="6707" y="8212"/>
                </a:lnTo>
                <a:lnTo>
                  <a:pt x="6617" y="8219"/>
                </a:lnTo>
                <a:lnTo>
                  <a:pt x="6494" y="8315"/>
                </a:lnTo>
                <a:lnTo>
                  <a:pt x="6404" y="8459"/>
                </a:lnTo>
                <a:lnTo>
                  <a:pt x="6356" y="8481"/>
                </a:lnTo>
                <a:lnTo>
                  <a:pt x="6419" y="8378"/>
                </a:lnTo>
                <a:lnTo>
                  <a:pt x="6506" y="8227"/>
                </a:lnTo>
                <a:lnTo>
                  <a:pt x="6579" y="8178"/>
                </a:lnTo>
                <a:lnTo>
                  <a:pt x="6627" y="8096"/>
                </a:lnTo>
                <a:lnTo>
                  <a:pt x="6692" y="8090"/>
                </a:lnTo>
                <a:lnTo>
                  <a:pt x="6777" y="8090"/>
                </a:lnTo>
                <a:lnTo>
                  <a:pt x="6898" y="8109"/>
                </a:lnTo>
                <a:lnTo>
                  <a:pt x="6999" y="8096"/>
                </a:lnTo>
                <a:lnTo>
                  <a:pt x="7074" y="7993"/>
                </a:lnTo>
                <a:lnTo>
                  <a:pt x="7171" y="7952"/>
                </a:lnTo>
                <a:lnTo>
                  <a:pt x="7212" y="7909"/>
                </a:lnTo>
                <a:lnTo>
                  <a:pt x="7255" y="7862"/>
                </a:lnTo>
                <a:lnTo>
                  <a:pt x="7250" y="7725"/>
                </a:lnTo>
                <a:lnTo>
                  <a:pt x="7229" y="7677"/>
                </a:lnTo>
                <a:lnTo>
                  <a:pt x="7181" y="7662"/>
                </a:lnTo>
                <a:lnTo>
                  <a:pt x="7159" y="7553"/>
                </a:lnTo>
                <a:lnTo>
                  <a:pt x="7122" y="7512"/>
                </a:lnTo>
                <a:lnTo>
                  <a:pt x="7026" y="7478"/>
                </a:lnTo>
                <a:lnTo>
                  <a:pt x="6973" y="7403"/>
                </a:lnTo>
                <a:lnTo>
                  <a:pt x="6898" y="7325"/>
                </a:lnTo>
                <a:lnTo>
                  <a:pt x="6920" y="7237"/>
                </a:lnTo>
                <a:lnTo>
                  <a:pt x="6856" y="7072"/>
                </a:lnTo>
                <a:lnTo>
                  <a:pt x="6782" y="6887"/>
                </a:lnTo>
                <a:lnTo>
                  <a:pt x="6733" y="6750"/>
                </a:lnTo>
                <a:lnTo>
                  <a:pt x="6697" y="6818"/>
                </a:lnTo>
                <a:lnTo>
                  <a:pt x="6639" y="6982"/>
                </a:lnTo>
                <a:lnTo>
                  <a:pt x="6552" y="7065"/>
                </a:lnTo>
                <a:lnTo>
                  <a:pt x="6516" y="6975"/>
                </a:lnTo>
                <a:lnTo>
                  <a:pt x="6458" y="6956"/>
                </a:lnTo>
                <a:lnTo>
                  <a:pt x="6441" y="6769"/>
                </a:lnTo>
                <a:lnTo>
                  <a:pt x="6441" y="6638"/>
                </a:lnTo>
                <a:lnTo>
                  <a:pt x="6340" y="6625"/>
                </a:lnTo>
                <a:lnTo>
                  <a:pt x="6320" y="6563"/>
                </a:lnTo>
                <a:lnTo>
                  <a:pt x="6250" y="6475"/>
                </a:lnTo>
                <a:lnTo>
                  <a:pt x="6197" y="6419"/>
                </a:lnTo>
                <a:lnTo>
                  <a:pt x="6143" y="6460"/>
                </a:lnTo>
                <a:lnTo>
                  <a:pt x="6085" y="6447"/>
                </a:lnTo>
                <a:lnTo>
                  <a:pt x="5984" y="6398"/>
                </a:lnTo>
                <a:lnTo>
                  <a:pt x="5947" y="6440"/>
                </a:lnTo>
                <a:lnTo>
                  <a:pt x="5962" y="6687"/>
                </a:lnTo>
                <a:lnTo>
                  <a:pt x="5989" y="6825"/>
                </a:lnTo>
                <a:lnTo>
                  <a:pt x="5921" y="6975"/>
                </a:lnTo>
                <a:lnTo>
                  <a:pt x="5994" y="7085"/>
                </a:lnTo>
                <a:lnTo>
                  <a:pt x="6032" y="7203"/>
                </a:lnTo>
                <a:lnTo>
                  <a:pt x="6037" y="7300"/>
                </a:lnTo>
                <a:lnTo>
                  <a:pt x="6005" y="7388"/>
                </a:lnTo>
                <a:lnTo>
                  <a:pt x="5936" y="7484"/>
                </a:lnTo>
                <a:lnTo>
                  <a:pt x="5846" y="7546"/>
                </a:lnTo>
                <a:lnTo>
                  <a:pt x="5887" y="7615"/>
                </a:lnTo>
                <a:lnTo>
                  <a:pt x="5914" y="7815"/>
                </a:lnTo>
                <a:lnTo>
                  <a:pt x="5882" y="7937"/>
                </a:lnTo>
                <a:lnTo>
                  <a:pt x="5841" y="7978"/>
                </a:lnTo>
                <a:lnTo>
                  <a:pt x="5754" y="7862"/>
                </a:lnTo>
                <a:lnTo>
                  <a:pt x="5713" y="7725"/>
                </a:lnTo>
                <a:lnTo>
                  <a:pt x="5691" y="7594"/>
                </a:lnTo>
                <a:lnTo>
                  <a:pt x="5701" y="7484"/>
                </a:lnTo>
                <a:lnTo>
                  <a:pt x="5638" y="7471"/>
                </a:lnTo>
                <a:lnTo>
                  <a:pt x="5542" y="7463"/>
                </a:lnTo>
                <a:lnTo>
                  <a:pt x="5479" y="7409"/>
                </a:lnTo>
                <a:lnTo>
                  <a:pt x="5409" y="7368"/>
                </a:lnTo>
                <a:lnTo>
                  <a:pt x="5367" y="7306"/>
                </a:lnTo>
                <a:lnTo>
                  <a:pt x="5309" y="7250"/>
                </a:lnTo>
                <a:lnTo>
                  <a:pt x="5196" y="7196"/>
                </a:lnTo>
                <a:lnTo>
                  <a:pt x="5116" y="7222"/>
                </a:lnTo>
                <a:lnTo>
                  <a:pt x="5090" y="7113"/>
                </a:lnTo>
                <a:lnTo>
                  <a:pt x="5063" y="6982"/>
                </a:lnTo>
                <a:lnTo>
                  <a:pt x="4978" y="6956"/>
                </a:lnTo>
                <a:lnTo>
                  <a:pt x="4978" y="6784"/>
                </a:lnTo>
                <a:lnTo>
                  <a:pt x="5005" y="6666"/>
                </a:lnTo>
                <a:lnTo>
                  <a:pt x="5070" y="6488"/>
                </a:lnTo>
                <a:lnTo>
                  <a:pt x="5138" y="6357"/>
                </a:lnTo>
                <a:lnTo>
                  <a:pt x="5208" y="6337"/>
                </a:lnTo>
                <a:lnTo>
                  <a:pt x="5208" y="6226"/>
                </a:lnTo>
                <a:lnTo>
                  <a:pt x="5256" y="6151"/>
                </a:lnTo>
                <a:lnTo>
                  <a:pt x="5341" y="6144"/>
                </a:lnTo>
                <a:lnTo>
                  <a:pt x="5409" y="6020"/>
                </a:lnTo>
                <a:lnTo>
                  <a:pt x="5425" y="5944"/>
                </a:lnTo>
                <a:lnTo>
                  <a:pt x="5479" y="5794"/>
                </a:lnTo>
                <a:lnTo>
                  <a:pt x="5500" y="5697"/>
                </a:lnTo>
                <a:lnTo>
                  <a:pt x="5558" y="5753"/>
                </a:lnTo>
                <a:lnTo>
                  <a:pt x="5638" y="5725"/>
                </a:lnTo>
                <a:lnTo>
                  <a:pt x="5754" y="5588"/>
                </a:lnTo>
                <a:lnTo>
                  <a:pt x="5761" y="5498"/>
                </a:lnTo>
                <a:lnTo>
                  <a:pt x="5718" y="5388"/>
                </a:lnTo>
                <a:lnTo>
                  <a:pt x="5766" y="5279"/>
                </a:lnTo>
                <a:lnTo>
                  <a:pt x="5761" y="5176"/>
                </a:lnTo>
                <a:lnTo>
                  <a:pt x="5681" y="5072"/>
                </a:lnTo>
                <a:lnTo>
                  <a:pt x="5595" y="5038"/>
                </a:lnTo>
                <a:lnTo>
                  <a:pt x="5510" y="5017"/>
                </a:lnTo>
                <a:lnTo>
                  <a:pt x="5510" y="5257"/>
                </a:lnTo>
                <a:lnTo>
                  <a:pt x="5469" y="5429"/>
                </a:lnTo>
                <a:lnTo>
                  <a:pt x="5404" y="5573"/>
                </a:lnTo>
                <a:lnTo>
                  <a:pt x="5351" y="5444"/>
                </a:lnTo>
                <a:lnTo>
                  <a:pt x="5367" y="5292"/>
                </a:lnTo>
                <a:lnTo>
                  <a:pt x="5297" y="5154"/>
                </a:lnTo>
                <a:lnTo>
                  <a:pt x="5218" y="5319"/>
                </a:lnTo>
                <a:lnTo>
                  <a:pt x="5218" y="5107"/>
                </a:lnTo>
                <a:lnTo>
                  <a:pt x="5111" y="5057"/>
                </a:lnTo>
                <a:lnTo>
                  <a:pt x="5164" y="4954"/>
                </a:lnTo>
                <a:lnTo>
                  <a:pt x="5085" y="4695"/>
                </a:lnTo>
                <a:lnTo>
                  <a:pt x="5026" y="4591"/>
                </a:lnTo>
                <a:lnTo>
                  <a:pt x="4947" y="4551"/>
                </a:lnTo>
                <a:close/>
                <a:moveTo>
                  <a:pt x="21015" y="4639"/>
                </a:moveTo>
                <a:lnTo>
                  <a:pt x="21010" y="4645"/>
                </a:lnTo>
                <a:lnTo>
                  <a:pt x="20935" y="4748"/>
                </a:lnTo>
                <a:lnTo>
                  <a:pt x="20947" y="4817"/>
                </a:lnTo>
                <a:lnTo>
                  <a:pt x="21010" y="4804"/>
                </a:lnTo>
                <a:lnTo>
                  <a:pt x="21085" y="4791"/>
                </a:lnTo>
                <a:lnTo>
                  <a:pt x="21148" y="4735"/>
                </a:lnTo>
                <a:lnTo>
                  <a:pt x="21153" y="4707"/>
                </a:lnTo>
                <a:lnTo>
                  <a:pt x="21068" y="4639"/>
                </a:lnTo>
                <a:lnTo>
                  <a:pt x="21015" y="4639"/>
                </a:lnTo>
                <a:close/>
                <a:moveTo>
                  <a:pt x="4770" y="4963"/>
                </a:moveTo>
                <a:lnTo>
                  <a:pt x="4729" y="5057"/>
                </a:lnTo>
                <a:lnTo>
                  <a:pt x="4681" y="5126"/>
                </a:lnTo>
                <a:lnTo>
                  <a:pt x="4760" y="5223"/>
                </a:lnTo>
                <a:lnTo>
                  <a:pt x="4809" y="5195"/>
                </a:lnTo>
                <a:lnTo>
                  <a:pt x="4883" y="5257"/>
                </a:lnTo>
                <a:lnTo>
                  <a:pt x="4920" y="5188"/>
                </a:lnTo>
                <a:lnTo>
                  <a:pt x="4888" y="5107"/>
                </a:lnTo>
                <a:lnTo>
                  <a:pt x="4867" y="5066"/>
                </a:lnTo>
                <a:lnTo>
                  <a:pt x="4835" y="5023"/>
                </a:lnTo>
                <a:lnTo>
                  <a:pt x="4770" y="4963"/>
                </a:lnTo>
                <a:close/>
                <a:moveTo>
                  <a:pt x="6074" y="5354"/>
                </a:moveTo>
                <a:lnTo>
                  <a:pt x="6020" y="5388"/>
                </a:lnTo>
                <a:lnTo>
                  <a:pt x="5994" y="5498"/>
                </a:lnTo>
                <a:lnTo>
                  <a:pt x="6010" y="5594"/>
                </a:lnTo>
                <a:lnTo>
                  <a:pt x="6074" y="5581"/>
                </a:lnTo>
                <a:lnTo>
                  <a:pt x="6112" y="5526"/>
                </a:lnTo>
                <a:lnTo>
                  <a:pt x="6122" y="5498"/>
                </a:lnTo>
                <a:lnTo>
                  <a:pt x="6122" y="5416"/>
                </a:lnTo>
                <a:lnTo>
                  <a:pt x="6074" y="5354"/>
                </a:lnTo>
                <a:close/>
                <a:moveTo>
                  <a:pt x="9558" y="5704"/>
                </a:moveTo>
                <a:lnTo>
                  <a:pt x="9463" y="5801"/>
                </a:lnTo>
                <a:lnTo>
                  <a:pt x="9393" y="5753"/>
                </a:lnTo>
                <a:lnTo>
                  <a:pt x="9303" y="5848"/>
                </a:lnTo>
                <a:lnTo>
                  <a:pt x="9212" y="5725"/>
                </a:lnTo>
                <a:lnTo>
                  <a:pt x="9122" y="5753"/>
                </a:lnTo>
                <a:lnTo>
                  <a:pt x="9085" y="5869"/>
                </a:lnTo>
                <a:lnTo>
                  <a:pt x="9207" y="5916"/>
                </a:lnTo>
                <a:lnTo>
                  <a:pt x="9207" y="5966"/>
                </a:lnTo>
                <a:lnTo>
                  <a:pt x="9105" y="6000"/>
                </a:lnTo>
                <a:lnTo>
                  <a:pt x="9233" y="6088"/>
                </a:lnTo>
                <a:lnTo>
                  <a:pt x="9175" y="6166"/>
                </a:lnTo>
                <a:lnTo>
                  <a:pt x="9340" y="6219"/>
                </a:lnTo>
                <a:lnTo>
                  <a:pt x="9415" y="6241"/>
                </a:lnTo>
                <a:lnTo>
                  <a:pt x="9468" y="6213"/>
                </a:lnTo>
                <a:lnTo>
                  <a:pt x="9632" y="6097"/>
                </a:lnTo>
                <a:lnTo>
                  <a:pt x="9707" y="5959"/>
                </a:lnTo>
                <a:lnTo>
                  <a:pt x="9644" y="5835"/>
                </a:lnTo>
                <a:lnTo>
                  <a:pt x="9659" y="5719"/>
                </a:lnTo>
                <a:lnTo>
                  <a:pt x="9558" y="5704"/>
                </a:lnTo>
                <a:close/>
                <a:moveTo>
                  <a:pt x="5489" y="5848"/>
                </a:moveTo>
                <a:lnTo>
                  <a:pt x="5474" y="6013"/>
                </a:lnTo>
                <a:lnTo>
                  <a:pt x="5462" y="6151"/>
                </a:lnTo>
                <a:lnTo>
                  <a:pt x="5415" y="6234"/>
                </a:lnTo>
                <a:lnTo>
                  <a:pt x="5495" y="6219"/>
                </a:lnTo>
                <a:lnTo>
                  <a:pt x="5510" y="6316"/>
                </a:lnTo>
                <a:lnTo>
                  <a:pt x="5595" y="6234"/>
                </a:lnTo>
                <a:lnTo>
                  <a:pt x="5655" y="6138"/>
                </a:lnTo>
                <a:lnTo>
                  <a:pt x="5686" y="6219"/>
                </a:lnTo>
                <a:lnTo>
                  <a:pt x="5776" y="6260"/>
                </a:lnTo>
                <a:lnTo>
                  <a:pt x="5829" y="6206"/>
                </a:lnTo>
                <a:lnTo>
                  <a:pt x="5788" y="6151"/>
                </a:lnTo>
                <a:lnTo>
                  <a:pt x="5744" y="6166"/>
                </a:lnTo>
                <a:lnTo>
                  <a:pt x="5739" y="6082"/>
                </a:lnTo>
                <a:lnTo>
                  <a:pt x="5670" y="6028"/>
                </a:lnTo>
                <a:lnTo>
                  <a:pt x="5607" y="5966"/>
                </a:lnTo>
                <a:lnTo>
                  <a:pt x="5575" y="5916"/>
                </a:lnTo>
                <a:lnTo>
                  <a:pt x="5542" y="5944"/>
                </a:lnTo>
                <a:lnTo>
                  <a:pt x="5532" y="5863"/>
                </a:lnTo>
                <a:lnTo>
                  <a:pt x="5489" y="5848"/>
                </a:lnTo>
                <a:close/>
                <a:moveTo>
                  <a:pt x="479" y="6191"/>
                </a:moveTo>
                <a:lnTo>
                  <a:pt x="479" y="6260"/>
                </a:lnTo>
                <a:lnTo>
                  <a:pt x="489" y="6275"/>
                </a:lnTo>
                <a:lnTo>
                  <a:pt x="542" y="6260"/>
                </a:lnTo>
                <a:lnTo>
                  <a:pt x="563" y="6294"/>
                </a:lnTo>
                <a:lnTo>
                  <a:pt x="607" y="6329"/>
                </a:lnTo>
                <a:lnTo>
                  <a:pt x="655" y="6294"/>
                </a:lnTo>
                <a:lnTo>
                  <a:pt x="660" y="6275"/>
                </a:lnTo>
                <a:lnTo>
                  <a:pt x="602" y="6254"/>
                </a:lnTo>
                <a:lnTo>
                  <a:pt x="554" y="6213"/>
                </a:lnTo>
                <a:lnTo>
                  <a:pt x="515" y="6226"/>
                </a:lnTo>
                <a:lnTo>
                  <a:pt x="479" y="6191"/>
                </a:lnTo>
                <a:close/>
                <a:moveTo>
                  <a:pt x="5643" y="6344"/>
                </a:moveTo>
                <a:lnTo>
                  <a:pt x="5602" y="6419"/>
                </a:lnTo>
                <a:lnTo>
                  <a:pt x="5616" y="6460"/>
                </a:lnTo>
                <a:lnTo>
                  <a:pt x="5655" y="6466"/>
                </a:lnTo>
                <a:lnTo>
                  <a:pt x="5723" y="6378"/>
                </a:lnTo>
                <a:lnTo>
                  <a:pt x="5723" y="6344"/>
                </a:lnTo>
                <a:lnTo>
                  <a:pt x="5643" y="6344"/>
                </a:lnTo>
                <a:close/>
                <a:moveTo>
                  <a:pt x="5841" y="6425"/>
                </a:moveTo>
                <a:lnTo>
                  <a:pt x="5814" y="6475"/>
                </a:lnTo>
                <a:lnTo>
                  <a:pt x="5814" y="6488"/>
                </a:lnTo>
                <a:lnTo>
                  <a:pt x="5829" y="6535"/>
                </a:lnTo>
                <a:lnTo>
                  <a:pt x="5856" y="6550"/>
                </a:lnTo>
                <a:lnTo>
                  <a:pt x="5877" y="6466"/>
                </a:lnTo>
                <a:lnTo>
                  <a:pt x="5861" y="6432"/>
                </a:lnTo>
                <a:lnTo>
                  <a:pt x="5841" y="6425"/>
                </a:lnTo>
                <a:close/>
                <a:moveTo>
                  <a:pt x="788" y="6741"/>
                </a:moveTo>
                <a:lnTo>
                  <a:pt x="728" y="6769"/>
                </a:lnTo>
                <a:lnTo>
                  <a:pt x="766" y="6810"/>
                </a:lnTo>
                <a:lnTo>
                  <a:pt x="803" y="6838"/>
                </a:lnTo>
                <a:lnTo>
                  <a:pt x="841" y="6810"/>
                </a:lnTo>
                <a:lnTo>
                  <a:pt x="834" y="6756"/>
                </a:lnTo>
                <a:lnTo>
                  <a:pt x="788" y="6741"/>
                </a:lnTo>
                <a:close/>
                <a:moveTo>
                  <a:pt x="10212" y="7003"/>
                </a:moveTo>
                <a:lnTo>
                  <a:pt x="10164" y="7119"/>
                </a:lnTo>
                <a:lnTo>
                  <a:pt x="10143" y="7265"/>
                </a:lnTo>
                <a:lnTo>
                  <a:pt x="10176" y="7334"/>
                </a:lnTo>
                <a:lnTo>
                  <a:pt x="10181" y="7463"/>
                </a:lnTo>
                <a:lnTo>
                  <a:pt x="10207" y="7403"/>
                </a:lnTo>
                <a:lnTo>
                  <a:pt x="10229" y="7437"/>
                </a:lnTo>
                <a:lnTo>
                  <a:pt x="10207" y="7491"/>
                </a:lnTo>
                <a:lnTo>
                  <a:pt x="10222" y="7531"/>
                </a:lnTo>
                <a:lnTo>
                  <a:pt x="10292" y="7553"/>
                </a:lnTo>
                <a:lnTo>
                  <a:pt x="10329" y="7635"/>
                </a:lnTo>
                <a:lnTo>
                  <a:pt x="10324" y="7703"/>
                </a:lnTo>
                <a:lnTo>
                  <a:pt x="10239" y="7697"/>
                </a:lnTo>
                <a:lnTo>
                  <a:pt x="10222" y="7781"/>
                </a:lnTo>
                <a:lnTo>
                  <a:pt x="10256" y="7841"/>
                </a:lnTo>
                <a:lnTo>
                  <a:pt x="10196" y="7884"/>
                </a:lnTo>
                <a:lnTo>
                  <a:pt x="10212" y="7931"/>
                </a:lnTo>
                <a:lnTo>
                  <a:pt x="10302" y="7952"/>
                </a:lnTo>
                <a:lnTo>
                  <a:pt x="10256" y="7978"/>
                </a:lnTo>
                <a:lnTo>
                  <a:pt x="10164" y="8103"/>
                </a:lnTo>
                <a:lnTo>
                  <a:pt x="10196" y="8124"/>
                </a:lnTo>
                <a:lnTo>
                  <a:pt x="10239" y="8081"/>
                </a:lnTo>
                <a:lnTo>
                  <a:pt x="10292" y="8096"/>
                </a:lnTo>
                <a:lnTo>
                  <a:pt x="10329" y="8040"/>
                </a:lnTo>
                <a:lnTo>
                  <a:pt x="10355" y="8062"/>
                </a:lnTo>
                <a:lnTo>
                  <a:pt x="10457" y="8028"/>
                </a:lnTo>
                <a:lnTo>
                  <a:pt x="10537" y="8034"/>
                </a:lnTo>
                <a:lnTo>
                  <a:pt x="10590" y="7965"/>
                </a:lnTo>
                <a:lnTo>
                  <a:pt x="10563" y="7903"/>
                </a:lnTo>
                <a:lnTo>
                  <a:pt x="10595" y="7869"/>
                </a:lnTo>
                <a:lnTo>
                  <a:pt x="10601" y="7793"/>
                </a:lnTo>
                <a:lnTo>
                  <a:pt x="10532" y="7766"/>
                </a:lnTo>
                <a:lnTo>
                  <a:pt x="10515" y="7718"/>
                </a:lnTo>
                <a:lnTo>
                  <a:pt x="10478" y="7574"/>
                </a:lnTo>
                <a:lnTo>
                  <a:pt x="10442" y="7553"/>
                </a:lnTo>
                <a:lnTo>
                  <a:pt x="10382" y="7381"/>
                </a:lnTo>
                <a:lnTo>
                  <a:pt x="10324" y="7375"/>
                </a:lnTo>
                <a:lnTo>
                  <a:pt x="10372" y="7250"/>
                </a:lnTo>
                <a:lnTo>
                  <a:pt x="10389" y="7141"/>
                </a:lnTo>
                <a:lnTo>
                  <a:pt x="10324" y="7134"/>
                </a:lnTo>
                <a:lnTo>
                  <a:pt x="10266" y="7153"/>
                </a:lnTo>
                <a:lnTo>
                  <a:pt x="10329" y="7003"/>
                </a:lnTo>
                <a:lnTo>
                  <a:pt x="10261" y="7016"/>
                </a:lnTo>
                <a:lnTo>
                  <a:pt x="10212" y="7003"/>
                </a:lnTo>
                <a:close/>
                <a:moveTo>
                  <a:pt x="1559" y="7100"/>
                </a:moveTo>
                <a:lnTo>
                  <a:pt x="1526" y="7119"/>
                </a:lnTo>
                <a:lnTo>
                  <a:pt x="1479" y="7169"/>
                </a:lnTo>
                <a:lnTo>
                  <a:pt x="1484" y="7237"/>
                </a:lnTo>
                <a:lnTo>
                  <a:pt x="1516" y="7272"/>
                </a:lnTo>
                <a:lnTo>
                  <a:pt x="1574" y="7216"/>
                </a:lnTo>
                <a:lnTo>
                  <a:pt x="1622" y="7147"/>
                </a:lnTo>
                <a:lnTo>
                  <a:pt x="1601" y="7106"/>
                </a:lnTo>
                <a:lnTo>
                  <a:pt x="1559" y="7100"/>
                </a:lnTo>
                <a:close/>
                <a:moveTo>
                  <a:pt x="11228" y="7353"/>
                </a:moveTo>
                <a:lnTo>
                  <a:pt x="11138" y="7403"/>
                </a:lnTo>
                <a:lnTo>
                  <a:pt x="11148" y="7456"/>
                </a:lnTo>
                <a:lnTo>
                  <a:pt x="11206" y="7525"/>
                </a:lnTo>
                <a:lnTo>
                  <a:pt x="11245" y="7422"/>
                </a:lnTo>
                <a:lnTo>
                  <a:pt x="11228" y="7353"/>
                </a:lnTo>
                <a:close/>
                <a:moveTo>
                  <a:pt x="10111" y="7478"/>
                </a:moveTo>
                <a:lnTo>
                  <a:pt x="10063" y="7484"/>
                </a:lnTo>
                <a:lnTo>
                  <a:pt x="10016" y="7546"/>
                </a:lnTo>
                <a:lnTo>
                  <a:pt x="9936" y="7650"/>
                </a:lnTo>
                <a:lnTo>
                  <a:pt x="9968" y="7772"/>
                </a:lnTo>
                <a:lnTo>
                  <a:pt x="9920" y="7903"/>
                </a:lnTo>
                <a:lnTo>
                  <a:pt x="10005" y="7924"/>
                </a:lnTo>
                <a:lnTo>
                  <a:pt x="10106" y="7849"/>
                </a:lnTo>
                <a:lnTo>
                  <a:pt x="10154" y="7738"/>
                </a:lnTo>
                <a:lnTo>
                  <a:pt x="10143" y="7650"/>
                </a:lnTo>
                <a:lnTo>
                  <a:pt x="10176" y="7559"/>
                </a:lnTo>
                <a:lnTo>
                  <a:pt x="10111" y="7478"/>
                </a:lnTo>
                <a:close/>
                <a:moveTo>
                  <a:pt x="18829" y="7587"/>
                </a:moveTo>
                <a:lnTo>
                  <a:pt x="18803" y="7600"/>
                </a:lnTo>
                <a:lnTo>
                  <a:pt x="18829" y="7662"/>
                </a:lnTo>
                <a:lnTo>
                  <a:pt x="18776" y="7718"/>
                </a:lnTo>
                <a:lnTo>
                  <a:pt x="18771" y="7890"/>
                </a:lnTo>
                <a:lnTo>
                  <a:pt x="18803" y="8006"/>
                </a:lnTo>
                <a:lnTo>
                  <a:pt x="18803" y="8165"/>
                </a:lnTo>
                <a:lnTo>
                  <a:pt x="18786" y="8253"/>
                </a:lnTo>
                <a:lnTo>
                  <a:pt x="18793" y="8378"/>
                </a:lnTo>
                <a:lnTo>
                  <a:pt x="18786" y="8481"/>
                </a:lnTo>
                <a:lnTo>
                  <a:pt x="18798" y="8577"/>
                </a:lnTo>
                <a:lnTo>
                  <a:pt x="18834" y="8487"/>
                </a:lnTo>
                <a:lnTo>
                  <a:pt x="18882" y="8556"/>
                </a:lnTo>
                <a:lnTo>
                  <a:pt x="18882" y="8481"/>
                </a:lnTo>
                <a:lnTo>
                  <a:pt x="18824" y="8365"/>
                </a:lnTo>
                <a:lnTo>
                  <a:pt x="18861" y="8199"/>
                </a:lnTo>
                <a:lnTo>
                  <a:pt x="18946" y="8240"/>
                </a:lnTo>
                <a:lnTo>
                  <a:pt x="18887" y="8034"/>
                </a:lnTo>
                <a:lnTo>
                  <a:pt x="18866" y="7909"/>
                </a:lnTo>
                <a:lnTo>
                  <a:pt x="18866" y="7793"/>
                </a:lnTo>
                <a:lnTo>
                  <a:pt x="18846" y="7669"/>
                </a:lnTo>
                <a:lnTo>
                  <a:pt x="18829" y="7587"/>
                </a:lnTo>
                <a:close/>
                <a:moveTo>
                  <a:pt x="2729" y="7609"/>
                </a:moveTo>
                <a:lnTo>
                  <a:pt x="2729" y="7650"/>
                </a:lnTo>
                <a:lnTo>
                  <a:pt x="2739" y="7703"/>
                </a:lnTo>
                <a:lnTo>
                  <a:pt x="2766" y="7746"/>
                </a:lnTo>
                <a:lnTo>
                  <a:pt x="2787" y="7800"/>
                </a:lnTo>
                <a:lnTo>
                  <a:pt x="2824" y="7862"/>
                </a:lnTo>
                <a:lnTo>
                  <a:pt x="2846" y="7862"/>
                </a:lnTo>
                <a:lnTo>
                  <a:pt x="2797" y="7759"/>
                </a:lnTo>
                <a:lnTo>
                  <a:pt x="2814" y="7615"/>
                </a:lnTo>
                <a:lnTo>
                  <a:pt x="2761" y="7628"/>
                </a:lnTo>
                <a:lnTo>
                  <a:pt x="2729" y="7609"/>
                </a:lnTo>
                <a:close/>
                <a:moveTo>
                  <a:pt x="7244" y="7924"/>
                </a:moveTo>
                <a:lnTo>
                  <a:pt x="7191" y="7965"/>
                </a:lnTo>
                <a:lnTo>
                  <a:pt x="7154" y="8034"/>
                </a:lnTo>
                <a:lnTo>
                  <a:pt x="7096" y="8219"/>
                </a:lnTo>
                <a:lnTo>
                  <a:pt x="7048" y="8287"/>
                </a:lnTo>
                <a:lnTo>
                  <a:pt x="7074" y="8322"/>
                </a:lnTo>
                <a:lnTo>
                  <a:pt x="7038" y="8365"/>
                </a:lnTo>
                <a:lnTo>
                  <a:pt x="7043" y="8390"/>
                </a:lnTo>
                <a:lnTo>
                  <a:pt x="7159" y="8399"/>
                </a:lnTo>
                <a:lnTo>
                  <a:pt x="7224" y="8390"/>
                </a:lnTo>
                <a:lnTo>
                  <a:pt x="7277" y="8418"/>
                </a:lnTo>
                <a:lnTo>
                  <a:pt x="7234" y="8468"/>
                </a:lnTo>
                <a:lnTo>
                  <a:pt x="7270" y="8474"/>
                </a:lnTo>
                <a:lnTo>
                  <a:pt x="7340" y="8378"/>
                </a:lnTo>
                <a:lnTo>
                  <a:pt x="7357" y="8390"/>
                </a:lnTo>
                <a:lnTo>
                  <a:pt x="7340" y="8481"/>
                </a:lnTo>
                <a:lnTo>
                  <a:pt x="7377" y="8502"/>
                </a:lnTo>
                <a:lnTo>
                  <a:pt x="7403" y="8502"/>
                </a:lnTo>
                <a:lnTo>
                  <a:pt x="7430" y="8405"/>
                </a:lnTo>
                <a:lnTo>
                  <a:pt x="7415" y="8330"/>
                </a:lnTo>
                <a:lnTo>
                  <a:pt x="7403" y="8274"/>
                </a:lnTo>
                <a:lnTo>
                  <a:pt x="7367" y="8296"/>
                </a:lnTo>
                <a:lnTo>
                  <a:pt x="7383" y="8206"/>
                </a:lnTo>
                <a:lnTo>
                  <a:pt x="7324" y="8171"/>
                </a:lnTo>
                <a:lnTo>
                  <a:pt x="7297" y="8199"/>
                </a:lnTo>
                <a:lnTo>
                  <a:pt x="7244" y="8171"/>
                </a:lnTo>
                <a:lnTo>
                  <a:pt x="7265" y="8131"/>
                </a:lnTo>
                <a:lnTo>
                  <a:pt x="7229" y="8103"/>
                </a:lnTo>
                <a:lnTo>
                  <a:pt x="7191" y="8143"/>
                </a:lnTo>
                <a:lnTo>
                  <a:pt x="7229" y="8040"/>
                </a:lnTo>
                <a:lnTo>
                  <a:pt x="7260" y="7965"/>
                </a:lnTo>
                <a:lnTo>
                  <a:pt x="7270" y="7931"/>
                </a:lnTo>
                <a:lnTo>
                  <a:pt x="7244" y="7924"/>
                </a:lnTo>
                <a:close/>
                <a:moveTo>
                  <a:pt x="3010" y="8028"/>
                </a:moveTo>
                <a:lnTo>
                  <a:pt x="3005" y="8055"/>
                </a:lnTo>
                <a:lnTo>
                  <a:pt x="3032" y="8124"/>
                </a:lnTo>
                <a:lnTo>
                  <a:pt x="3090" y="8143"/>
                </a:lnTo>
                <a:lnTo>
                  <a:pt x="3102" y="8178"/>
                </a:lnTo>
                <a:lnTo>
                  <a:pt x="3155" y="8212"/>
                </a:lnTo>
                <a:lnTo>
                  <a:pt x="3170" y="8253"/>
                </a:lnTo>
                <a:lnTo>
                  <a:pt x="3266" y="8309"/>
                </a:lnTo>
                <a:lnTo>
                  <a:pt x="3293" y="8296"/>
                </a:lnTo>
                <a:lnTo>
                  <a:pt x="3271" y="8227"/>
                </a:lnTo>
                <a:lnTo>
                  <a:pt x="3213" y="8184"/>
                </a:lnTo>
                <a:lnTo>
                  <a:pt x="3186" y="8131"/>
                </a:lnTo>
                <a:lnTo>
                  <a:pt x="3165" y="8090"/>
                </a:lnTo>
                <a:lnTo>
                  <a:pt x="3112" y="8075"/>
                </a:lnTo>
                <a:lnTo>
                  <a:pt x="3075" y="8055"/>
                </a:lnTo>
                <a:lnTo>
                  <a:pt x="3010" y="8028"/>
                </a:lnTo>
                <a:close/>
                <a:moveTo>
                  <a:pt x="6760" y="8124"/>
                </a:moveTo>
                <a:lnTo>
                  <a:pt x="6738" y="8137"/>
                </a:lnTo>
                <a:lnTo>
                  <a:pt x="6792" y="8193"/>
                </a:lnTo>
                <a:lnTo>
                  <a:pt x="6866" y="8227"/>
                </a:lnTo>
                <a:lnTo>
                  <a:pt x="6898" y="8227"/>
                </a:lnTo>
                <a:lnTo>
                  <a:pt x="6893" y="8206"/>
                </a:lnTo>
                <a:lnTo>
                  <a:pt x="6835" y="8159"/>
                </a:lnTo>
                <a:lnTo>
                  <a:pt x="6760" y="8124"/>
                </a:lnTo>
                <a:close/>
                <a:moveTo>
                  <a:pt x="13494" y="8440"/>
                </a:moveTo>
                <a:lnTo>
                  <a:pt x="13542" y="8468"/>
                </a:lnTo>
                <a:lnTo>
                  <a:pt x="13600" y="8459"/>
                </a:lnTo>
                <a:lnTo>
                  <a:pt x="13612" y="8528"/>
                </a:lnTo>
                <a:lnTo>
                  <a:pt x="13600" y="8631"/>
                </a:lnTo>
                <a:lnTo>
                  <a:pt x="13547" y="8618"/>
                </a:lnTo>
                <a:lnTo>
                  <a:pt x="13500" y="8640"/>
                </a:lnTo>
                <a:lnTo>
                  <a:pt x="13500" y="8715"/>
                </a:lnTo>
                <a:lnTo>
                  <a:pt x="13440" y="8708"/>
                </a:lnTo>
                <a:lnTo>
                  <a:pt x="13440" y="8743"/>
                </a:lnTo>
                <a:lnTo>
                  <a:pt x="13474" y="8768"/>
                </a:lnTo>
                <a:lnTo>
                  <a:pt x="13500" y="8865"/>
                </a:lnTo>
                <a:lnTo>
                  <a:pt x="13568" y="8899"/>
                </a:lnTo>
                <a:lnTo>
                  <a:pt x="13580" y="8934"/>
                </a:lnTo>
                <a:lnTo>
                  <a:pt x="13563" y="8975"/>
                </a:lnTo>
                <a:lnTo>
                  <a:pt x="13568" y="9003"/>
                </a:lnTo>
                <a:lnTo>
                  <a:pt x="13585" y="9065"/>
                </a:lnTo>
                <a:lnTo>
                  <a:pt x="13590" y="8990"/>
                </a:lnTo>
                <a:lnTo>
                  <a:pt x="13638" y="8962"/>
                </a:lnTo>
                <a:lnTo>
                  <a:pt x="13653" y="9018"/>
                </a:lnTo>
                <a:lnTo>
                  <a:pt x="13696" y="9078"/>
                </a:lnTo>
                <a:lnTo>
                  <a:pt x="13643" y="9112"/>
                </a:lnTo>
                <a:lnTo>
                  <a:pt x="13590" y="9086"/>
                </a:lnTo>
                <a:lnTo>
                  <a:pt x="13580" y="9168"/>
                </a:lnTo>
                <a:lnTo>
                  <a:pt x="13617" y="9174"/>
                </a:lnTo>
                <a:lnTo>
                  <a:pt x="13600" y="9243"/>
                </a:lnTo>
                <a:lnTo>
                  <a:pt x="13648" y="9277"/>
                </a:lnTo>
                <a:lnTo>
                  <a:pt x="13638" y="9380"/>
                </a:lnTo>
                <a:lnTo>
                  <a:pt x="13648" y="9449"/>
                </a:lnTo>
                <a:lnTo>
                  <a:pt x="13643" y="9471"/>
                </a:lnTo>
                <a:lnTo>
                  <a:pt x="13553" y="9499"/>
                </a:lnTo>
                <a:lnTo>
                  <a:pt x="13467" y="9484"/>
                </a:lnTo>
                <a:lnTo>
                  <a:pt x="13425" y="9436"/>
                </a:lnTo>
                <a:lnTo>
                  <a:pt x="13372" y="9415"/>
                </a:lnTo>
                <a:lnTo>
                  <a:pt x="13356" y="9346"/>
                </a:lnTo>
                <a:lnTo>
                  <a:pt x="13356" y="9299"/>
                </a:lnTo>
                <a:lnTo>
                  <a:pt x="13377" y="9277"/>
                </a:lnTo>
                <a:lnTo>
                  <a:pt x="13387" y="9243"/>
                </a:lnTo>
                <a:lnTo>
                  <a:pt x="13399" y="9168"/>
                </a:lnTo>
                <a:lnTo>
                  <a:pt x="13447" y="9161"/>
                </a:lnTo>
                <a:lnTo>
                  <a:pt x="13430" y="9134"/>
                </a:lnTo>
                <a:lnTo>
                  <a:pt x="13404" y="9127"/>
                </a:lnTo>
                <a:lnTo>
                  <a:pt x="13372" y="9058"/>
                </a:lnTo>
                <a:lnTo>
                  <a:pt x="13341" y="8983"/>
                </a:lnTo>
                <a:lnTo>
                  <a:pt x="13276" y="8865"/>
                </a:lnTo>
                <a:lnTo>
                  <a:pt x="13281" y="8796"/>
                </a:lnTo>
                <a:lnTo>
                  <a:pt x="13228" y="8700"/>
                </a:lnTo>
                <a:lnTo>
                  <a:pt x="13287" y="8590"/>
                </a:lnTo>
                <a:lnTo>
                  <a:pt x="13346" y="8571"/>
                </a:lnTo>
                <a:lnTo>
                  <a:pt x="13372" y="8509"/>
                </a:lnTo>
                <a:lnTo>
                  <a:pt x="13425" y="8487"/>
                </a:lnTo>
                <a:lnTo>
                  <a:pt x="13494" y="8440"/>
                </a:lnTo>
                <a:close/>
                <a:moveTo>
                  <a:pt x="12792" y="8446"/>
                </a:moveTo>
                <a:lnTo>
                  <a:pt x="12792" y="8474"/>
                </a:lnTo>
                <a:lnTo>
                  <a:pt x="12707" y="8521"/>
                </a:lnTo>
                <a:lnTo>
                  <a:pt x="12739" y="8562"/>
                </a:lnTo>
                <a:lnTo>
                  <a:pt x="12691" y="8652"/>
                </a:lnTo>
                <a:lnTo>
                  <a:pt x="12649" y="8665"/>
                </a:lnTo>
                <a:lnTo>
                  <a:pt x="12696" y="8728"/>
                </a:lnTo>
                <a:lnTo>
                  <a:pt x="12766" y="8768"/>
                </a:lnTo>
                <a:lnTo>
                  <a:pt x="12840" y="8859"/>
                </a:lnTo>
                <a:lnTo>
                  <a:pt x="12862" y="8893"/>
                </a:lnTo>
                <a:lnTo>
                  <a:pt x="12894" y="8906"/>
                </a:lnTo>
                <a:lnTo>
                  <a:pt x="12925" y="8940"/>
                </a:lnTo>
                <a:lnTo>
                  <a:pt x="12942" y="9009"/>
                </a:lnTo>
                <a:lnTo>
                  <a:pt x="12930" y="9052"/>
                </a:lnTo>
                <a:lnTo>
                  <a:pt x="12862" y="9106"/>
                </a:lnTo>
                <a:lnTo>
                  <a:pt x="12814" y="9099"/>
                </a:lnTo>
                <a:lnTo>
                  <a:pt x="12744" y="9112"/>
                </a:lnTo>
                <a:lnTo>
                  <a:pt x="12659" y="9071"/>
                </a:lnTo>
                <a:lnTo>
                  <a:pt x="12558" y="9003"/>
                </a:lnTo>
                <a:lnTo>
                  <a:pt x="12463" y="9003"/>
                </a:lnTo>
                <a:lnTo>
                  <a:pt x="12393" y="9030"/>
                </a:lnTo>
                <a:lnTo>
                  <a:pt x="12323" y="9093"/>
                </a:lnTo>
                <a:lnTo>
                  <a:pt x="12212" y="9078"/>
                </a:lnTo>
                <a:lnTo>
                  <a:pt x="12210" y="9084"/>
                </a:lnTo>
                <a:lnTo>
                  <a:pt x="12159" y="9052"/>
                </a:lnTo>
                <a:lnTo>
                  <a:pt x="12154" y="9009"/>
                </a:lnTo>
                <a:lnTo>
                  <a:pt x="12132" y="8955"/>
                </a:lnTo>
                <a:lnTo>
                  <a:pt x="12154" y="8880"/>
                </a:lnTo>
                <a:lnTo>
                  <a:pt x="12185" y="8837"/>
                </a:lnTo>
                <a:lnTo>
                  <a:pt x="12202" y="8715"/>
                </a:lnTo>
                <a:lnTo>
                  <a:pt x="12217" y="8721"/>
                </a:lnTo>
                <a:lnTo>
                  <a:pt x="12244" y="8700"/>
                </a:lnTo>
                <a:lnTo>
                  <a:pt x="12244" y="8674"/>
                </a:lnTo>
                <a:lnTo>
                  <a:pt x="12287" y="8590"/>
                </a:lnTo>
                <a:lnTo>
                  <a:pt x="12308" y="8528"/>
                </a:lnTo>
                <a:lnTo>
                  <a:pt x="12362" y="8515"/>
                </a:lnTo>
                <a:lnTo>
                  <a:pt x="12367" y="8556"/>
                </a:lnTo>
                <a:lnTo>
                  <a:pt x="12456" y="8584"/>
                </a:lnTo>
                <a:lnTo>
                  <a:pt x="12473" y="8612"/>
                </a:lnTo>
                <a:lnTo>
                  <a:pt x="12415" y="8646"/>
                </a:lnTo>
                <a:lnTo>
                  <a:pt x="12403" y="8665"/>
                </a:lnTo>
                <a:lnTo>
                  <a:pt x="12468" y="8700"/>
                </a:lnTo>
                <a:lnTo>
                  <a:pt x="12456" y="8749"/>
                </a:lnTo>
                <a:lnTo>
                  <a:pt x="12490" y="8768"/>
                </a:lnTo>
                <a:lnTo>
                  <a:pt x="12569" y="8708"/>
                </a:lnTo>
                <a:lnTo>
                  <a:pt x="12633" y="8687"/>
                </a:lnTo>
                <a:lnTo>
                  <a:pt x="12643" y="8646"/>
                </a:lnTo>
                <a:lnTo>
                  <a:pt x="12584" y="8652"/>
                </a:lnTo>
                <a:lnTo>
                  <a:pt x="12558" y="8625"/>
                </a:lnTo>
                <a:lnTo>
                  <a:pt x="12553" y="8556"/>
                </a:lnTo>
                <a:lnTo>
                  <a:pt x="12601" y="8515"/>
                </a:lnTo>
                <a:lnTo>
                  <a:pt x="12654" y="8509"/>
                </a:lnTo>
                <a:lnTo>
                  <a:pt x="12691" y="8474"/>
                </a:lnTo>
                <a:lnTo>
                  <a:pt x="12739" y="8468"/>
                </a:lnTo>
                <a:lnTo>
                  <a:pt x="12792" y="8446"/>
                </a:lnTo>
                <a:close/>
                <a:moveTo>
                  <a:pt x="6765" y="8459"/>
                </a:moveTo>
                <a:lnTo>
                  <a:pt x="6745" y="8494"/>
                </a:lnTo>
                <a:lnTo>
                  <a:pt x="6760" y="8528"/>
                </a:lnTo>
                <a:lnTo>
                  <a:pt x="6835" y="8577"/>
                </a:lnTo>
                <a:lnTo>
                  <a:pt x="6856" y="8571"/>
                </a:lnTo>
                <a:lnTo>
                  <a:pt x="6883" y="8521"/>
                </a:lnTo>
                <a:lnTo>
                  <a:pt x="6830" y="8528"/>
                </a:lnTo>
                <a:lnTo>
                  <a:pt x="6787" y="8509"/>
                </a:lnTo>
                <a:lnTo>
                  <a:pt x="6765" y="8459"/>
                </a:lnTo>
                <a:close/>
                <a:moveTo>
                  <a:pt x="18793" y="8618"/>
                </a:moveTo>
                <a:lnTo>
                  <a:pt x="18771" y="8700"/>
                </a:lnTo>
                <a:lnTo>
                  <a:pt x="18754" y="8846"/>
                </a:lnTo>
                <a:lnTo>
                  <a:pt x="18696" y="8852"/>
                </a:lnTo>
                <a:lnTo>
                  <a:pt x="18665" y="8934"/>
                </a:lnTo>
                <a:lnTo>
                  <a:pt x="18675" y="9030"/>
                </a:lnTo>
                <a:lnTo>
                  <a:pt x="18739" y="9030"/>
                </a:lnTo>
                <a:lnTo>
                  <a:pt x="18771" y="8921"/>
                </a:lnTo>
                <a:lnTo>
                  <a:pt x="18861" y="8990"/>
                </a:lnTo>
                <a:lnTo>
                  <a:pt x="18914" y="8887"/>
                </a:lnTo>
                <a:lnTo>
                  <a:pt x="18999" y="8859"/>
                </a:lnTo>
                <a:lnTo>
                  <a:pt x="18984" y="8743"/>
                </a:lnTo>
                <a:lnTo>
                  <a:pt x="18946" y="8790"/>
                </a:lnTo>
                <a:lnTo>
                  <a:pt x="18904" y="8762"/>
                </a:lnTo>
                <a:lnTo>
                  <a:pt x="18861" y="8728"/>
                </a:lnTo>
                <a:lnTo>
                  <a:pt x="18793" y="8618"/>
                </a:lnTo>
                <a:close/>
                <a:moveTo>
                  <a:pt x="11271" y="8625"/>
                </a:moveTo>
                <a:lnTo>
                  <a:pt x="11319" y="8640"/>
                </a:lnTo>
                <a:lnTo>
                  <a:pt x="11308" y="8646"/>
                </a:lnTo>
                <a:lnTo>
                  <a:pt x="11308" y="8680"/>
                </a:lnTo>
                <a:lnTo>
                  <a:pt x="11324" y="8715"/>
                </a:lnTo>
                <a:lnTo>
                  <a:pt x="11339" y="8665"/>
                </a:lnTo>
                <a:lnTo>
                  <a:pt x="11378" y="8680"/>
                </a:lnTo>
                <a:lnTo>
                  <a:pt x="11378" y="8715"/>
                </a:lnTo>
                <a:lnTo>
                  <a:pt x="11404" y="8756"/>
                </a:lnTo>
                <a:lnTo>
                  <a:pt x="11393" y="8762"/>
                </a:lnTo>
                <a:lnTo>
                  <a:pt x="11441" y="8837"/>
                </a:lnTo>
                <a:lnTo>
                  <a:pt x="11494" y="8865"/>
                </a:lnTo>
                <a:lnTo>
                  <a:pt x="11526" y="8899"/>
                </a:lnTo>
                <a:lnTo>
                  <a:pt x="11579" y="8940"/>
                </a:lnTo>
                <a:lnTo>
                  <a:pt x="11605" y="8962"/>
                </a:lnTo>
                <a:lnTo>
                  <a:pt x="11622" y="8996"/>
                </a:lnTo>
                <a:lnTo>
                  <a:pt x="11639" y="9030"/>
                </a:lnTo>
                <a:lnTo>
                  <a:pt x="11649" y="9043"/>
                </a:lnTo>
                <a:lnTo>
                  <a:pt x="11644" y="9078"/>
                </a:lnTo>
                <a:lnTo>
                  <a:pt x="11639" y="9146"/>
                </a:lnTo>
                <a:lnTo>
                  <a:pt x="11644" y="9196"/>
                </a:lnTo>
                <a:lnTo>
                  <a:pt x="11675" y="9230"/>
                </a:lnTo>
                <a:lnTo>
                  <a:pt x="11675" y="9249"/>
                </a:lnTo>
                <a:lnTo>
                  <a:pt x="11685" y="9258"/>
                </a:lnTo>
                <a:lnTo>
                  <a:pt x="11692" y="9284"/>
                </a:lnTo>
                <a:lnTo>
                  <a:pt x="11723" y="9340"/>
                </a:lnTo>
                <a:lnTo>
                  <a:pt x="11745" y="9380"/>
                </a:lnTo>
                <a:lnTo>
                  <a:pt x="11755" y="9443"/>
                </a:lnTo>
                <a:lnTo>
                  <a:pt x="11777" y="9518"/>
                </a:lnTo>
                <a:lnTo>
                  <a:pt x="11825" y="9559"/>
                </a:lnTo>
                <a:lnTo>
                  <a:pt x="11861" y="9559"/>
                </a:lnTo>
                <a:lnTo>
                  <a:pt x="11840" y="9477"/>
                </a:lnTo>
                <a:lnTo>
                  <a:pt x="11878" y="9471"/>
                </a:lnTo>
                <a:lnTo>
                  <a:pt x="11861" y="9421"/>
                </a:lnTo>
                <a:lnTo>
                  <a:pt x="11914" y="9449"/>
                </a:lnTo>
                <a:lnTo>
                  <a:pt x="11914" y="9396"/>
                </a:lnTo>
                <a:lnTo>
                  <a:pt x="11888" y="9368"/>
                </a:lnTo>
                <a:lnTo>
                  <a:pt x="11856" y="9327"/>
                </a:lnTo>
                <a:lnTo>
                  <a:pt x="11878" y="9305"/>
                </a:lnTo>
                <a:lnTo>
                  <a:pt x="11851" y="9258"/>
                </a:lnTo>
                <a:lnTo>
                  <a:pt x="11840" y="9196"/>
                </a:lnTo>
                <a:lnTo>
                  <a:pt x="11851" y="9174"/>
                </a:lnTo>
                <a:lnTo>
                  <a:pt x="11883" y="9224"/>
                </a:lnTo>
                <a:lnTo>
                  <a:pt x="11914" y="9224"/>
                </a:lnTo>
                <a:lnTo>
                  <a:pt x="11946" y="9209"/>
                </a:lnTo>
                <a:lnTo>
                  <a:pt x="11905" y="9155"/>
                </a:lnTo>
                <a:lnTo>
                  <a:pt x="11973" y="9127"/>
                </a:lnTo>
                <a:lnTo>
                  <a:pt x="12004" y="9134"/>
                </a:lnTo>
                <a:lnTo>
                  <a:pt x="12042" y="9134"/>
                </a:lnTo>
                <a:lnTo>
                  <a:pt x="12042" y="9155"/>
                </a:lnTo>
                <a:lnTo>
                  <a:pt x="12057" y="9202"/>
                </a:lnTo>
                <a:lnTo>
                  <a:pt x="12106" y="9146"/>
                </a:lnTo>
                <a:lnTo>
                  <a:pt x="12132" y="9121"/>
                </a:lnTo>
                <a:lnTo>
                  <a:pt x="12200" y="9112"/>
                </a:lnTo>
                <a:lnTo>
                  <a:pt x="12185" y="9155"/>
                </a:lnTo>
                <a:lnTo>
                  <a:pt x="12096" y="9161"/>
                </a:lnTo>
                <a:lnTo>
                  <a:pt x="12031" y="9258"/>
                </a:lnTo>
                <a:lnTo>
                  <a:pt x="12069" y="9305"/>
                </a:lnTo>
                <a:lnTo>
                  <a:pt x="12042" y="9380"/>
                </a:lnTo>
                <a:lnTo>
                  <a:pt x="12084" y="9436"/>
                </a:lnTo>
                <a:lnTo>
                  <a:pt x="12122" y="9533"/>
                </a:lnTo>
                <a:lnTo>
                  <a:pt x="12185" y="9533"/>
                </a:lnTo>
                <a:lnTo>
                  <a:pt x="12244" y="9580"/>
                </a:lnTo>
                <a:lnTo>
                  <a:pt x="12287" y="9567"/>
                </a:lnTo>
                <a:lnTo>
                  <a:pt x="12303" y="9524"/>
                </a:lnTo>
                <a:lnTo>
                  <a:pt x="12367" y="9524"/>
                </a:lnTo>
                <a:lnTo>
                  <a:pt x="12415" y="9574"/>
                </a:lnTo>
                <a:lnTo>
                  <a:pt x="12505" y="9559"/>
                </a:lnTo>
                <a:lnTo>
                  <a:pt x="12548" y="9505"/>
                </a:lnTo>
                <a:lnTo>
                  <a:pt x="12596" y="9524"/>
                </a:lnTo>
                <a:lnTo>
                  <a:pt x="12633" y="9518"/>
                </a:lnTo>
                <a:lnTo>
                  <a:pt x="12611" y="9552"/>
                </a:lnTo>
                <a:lnTo>
                  <a:pt x="12633" y="9593"/>
                </a:lnTo>
                <a:lnTo>
                  <a:pt x="12616" y="9636"/>
                </a:lnTo>
                <a:lnTo>
                  <a:pt x="12623" y="9705"/>
                </a:lnTo>
                <a:lnTo>
                  <a:pt x="12596" y="9765"/>
                </a:lnTo>
                <a:lnTo>
                  <a:pt x="12574" y="9842"/>
                </a:lnTo>
                <a:lnTo>
                  <a:pt x="12563" y="9862"/>
                </a:lnTo>
                <a:lnTo>
                  <a:pt x="12553" y="9930"/>
                </a:lnTo>
                <a:lnTo>
                  <a:pt x="12536" y="9971"/>
                </a:lnTo>
                <a:lnTo>
                  <a:pt x="12543" y="9980"/>
                </a:lnTo>
                <a:lnTo>
                  <a:pt x="12526" y="10005"/>
                </a:lnTo>
                <a:lnTo>
                  <a:pt x="12500" y="10027"/>
                </a:lnTo>
                <a:lnTo>
                  <a:pt x="12451" y="10020"/>
                </a:lnTo>
                <a:lnTo>
                  <a:pt x="12403" y="9999"/>
                </a:lnTo>
                <a:lnTo>
                  <a:pt x="12388" y="10027"/>
                </a:lnTo>
                <a:lnTo>
                  <a:pt x="12372" y="9986"/>
                </a:lnTo>
                <a:lnTo>
                  <a:pt x="12330" y="9971"/>
                </a:lnTo>
                <a:lnTo>
                  <a:pt x="12277" y="9980"/>
                </a:lnTo>
                <a:lnTo>
                  <a:pt x="12250" y="10005"/>
                </a:lnTo>
                <a:lnTo>
                  <a:pt x="12207" y="10033"/>
                </a:lnTo>
                <a:lnTo>
                  <a:pt x="12180" y="10020"/>
                </a:lnTo>
                <a:lnTo>
                  <a:pt x="12122" y="9993"/>
                </a:lnTo>
                <a:lnTo>
                  <a:pt x="12064" y="9971"/>
                </a:lnTo>
                <a:lnTo>
                  <a:pt x="11984" y="9971"/>
                </a:lnTo>
                <a:lnTo>
                  <a:pt x="11968" y="9945"/>
                </a:lnTo>
                <a:lnTo>
                  <a:pt x="11910" y="9930"/>
                </a:lnTo>
                <a:lnTo>
                  <a:pt x="11893" y="9917"/>
                </a:lnTo>
                <a:lnTo>
                  <a:pt x="11871" y="9917"/>
                </a:lnTo>
                <a:lnTo>
                  <a:pt x="11851" y="9877"/>
                </a:lnTo>
                <a:lnTo>
                  <a:pt x="11772" y="9855"/>
                </a:lnTo>
                <a:lnTo>
                  <a:pt x="11728" y="9868"/>
                </a:lnTo>
                <a:lnTo>
                  <a:pt x="11685" y="9911"/>
                </a:lnTo>
                <a:lnTo>
                  <a:pt x="11670" y="9952"/>
                </a:lnTo>
                <a:lnTo>
                  <a:pt x="11685" y="10020"/>
                </a:lnTo>
                <a:lnTo>
                  <a:pt x="11659" y="10061"/>
                </a:lnTo>
                <a:lnTo>
                  <a:pt x="11632" y="10083"/>
                </a:lnTo>
                <a:lnTo>
                  <a:pt x="11569" y="10040"/>
                </a:lnTo>
                <a:lnTo>
                  <a:pt x="11489" y="10005"/>
                </a:lnTo>
                <a:lnTo>
                  <a:pt x="11436" y="9993"/>
                </a:lnTo>
                <a:lnTo>
                  <a:pt x="11409" y="9917"/>
                </a:lnTo>
                <a:lnTo>
                  <a:pt x="11329" y="9877"/>
                </a:lnTo>
                <a:lnTo>
                  <a:pt x="11281" y="9862"/>
                </a:lnTo>
                <a:lnTo>
                  <a:pt x="11255" y="9868"/>
                </a:lnTo>
                <a:lnTo>
                  <a:pt x="11186" y="9842"/>
                </a:lnTo>
                <a:lnTo>
                  <a:pt x="11165" y="9827"/>
                </a:lnTo>
                <a:lnTo>
                  <a:pt x="11148" y="9786"/>
                </a:lnTo>
                <a:lnTo>
                  <a:pt x="11117" y="9786"/>
                </a:lnTo>
                <a:lnTo>
                  <a:pt x="11107" y="9739"/>
                </a:lnTo>
                <a:lnTo>
                  <a:pt x="11143" y="9690"/>
                </a:lnTo>
                <a:lnTo>
                  <a:pt x="11148" y="9608"/>
                </a:lnTo>
                <a:lnTo>
                  <a:pt x="11127" y="9587"/>
                </a:lnTo>
                <a:lnTo>
                  <a:pt x="11127" y="9546"/>
                </a:lnTo>
                <a:lnTo>
                  <a:pt x="11153" y="9499"/>
                </a:lnTo>
                <a:lnTo>
                  <a:pt x="11148" y="9477"/>
                </a:lnTo>
                <a:lnTo>
                  <a:pt x="11100" y="9511"/>
                </a:lnTo>
                <a:lnTo>
                  <a:pt x="11100" y="9464"/>
                </a:lnTo>
                <a:lnTo>
                  <a:pt x="11058" y="9449"/>
                </a:lnTo>
                <a:lnTo>
                  <a:pt x="10994" y="9490"/>
                </a:lnTo>
                <a:lnTo>
                  <a:pt x="10952" y="9499"/>
                </a:lnTo>
                <a:lnTo>
                  <a:pt x="10930" y="9477"/>
                </a:lnTo>
                <a:lnTo>
                  <a:pt x="10867" y="9477"/>
                </a:lnTo>
                <a:lnTo>
                  <a:pt x="10814" y="9511"/>
                </a:lnTo>
                <a:lnTo>
                  <a:pt x="10781" y="9499"/>
                </a:lnTo>
                <a:lnTo>
                  <a:pt x="10686" y="9505"/>
                </a:lnTo>
                <a:lnTo>
                  <a:pt x="10585" y="9518"/>
                </a:lnTo>
                <a:lnTo>
                  <a:pt x="10527" y="9546"/>
                </a:lnTo>
                <a:lnTo>
                  <a:pt x="10488" y="9587"/>
                </a:lnTo>
                <a:lnTo>
                  <a:pt x="10425" y="9602"/>
                </a:lnTo>
                <a:lnTo>
                  <a:pt x="10367" y="9649"/>
                </a:lnTo>
                <a:lnTo>
                  <a:pt x="10340" y="9649"/>
                </a:lnTo>
                <a:lnTo>
                  <a:pt x="10282" y="9627"/>
                </a:lnTo>
                <a:lnTo>
                  <a:pt x="10229" y="9636"/>
                </a:lnTo>
                <a:lnTo>
                  <a:pt x="10202" y="9608"/>
                </a:lnTo>
                <a:lnTo>
                  <a:pt x="10222" y="9574"/>
                </a:lnTo>
                <a:lnTo>
                  <a:pt x="10261" y="9539"/>
                </a:lnTo>
                <a:lnTo>
                  <a:pt x="10314" y="9539"/>
                </a:lnTo>
                <a:lnTo>
                  <a:pt x="10389" y="9539"/>
                </a:lnTo>
                <a:lnTo>
                  <a:pt x="10430" y="9464"/>
                </a:lnTo>
                <a:lnTo>
                  <a:pt x="10473" y="9443"/>
                </a:lnTo>
                <a:lnTo>
                  <a:pt x="10483" y="9380"/>
                </a:lnTo>
                <a:lnTo>
                  <a:pt x="10515" y="9340"/>
                </a:lnTo>
                <a:lnTo>
                  <a:pt x="10495" y="9284"/>
                </a:lnTo>
                <a:lnTo>
                  <a:pt x="10515" y="9202"/>
                </a:lnTo>
                <a:lnTo>
                  <a:pt x="10553" y="9146"/>
                </a:lnTo>
                <a:lnTo>
                  <a:pt x="10558" y="9112"/>
                </a:lnTo>
                <a:lnTo>
                  <a:pt x="10633" y="9093"/>
                </a:lnTo>
                <a:lnTo>
                  <a:pt x="10686" y="9024"/>
                </a:lnTo>
                <a:lnTo>
                  <a:pt x="10681" y="8962"/>
                </a:lnTo>
                <a:lnTo>
                  <a:pt x="10686" y="8899"/>
                </a:lnTo>
                <a:lnTo>
                  <a:pt x="10771" y="8865"/>
                </a:lnTo>
                <a:lnTo>
                  <a:pt x="10887" y="8893"/>
                </a:lnTo>
                <a:lnTo>
                  <a:pt x="10940" y="8831"/>
                </a:lnTo>
                <a:lnTo>
                  <a:pt x="10967" y="8824"/>
                </a:lnTo>
                <a:lnTo>
                  <a:pt x="11000" y="8777"/>
                </a:lnTo>
                <a:lnTo>
                  <a:pt x="11027" y="8762"/>
                </a:lnTo>
                <a:lnTo>
                  <a:pt x="11073" y="8796"/>
                </a:lnTo>
                <a:lnTo>
                  <a:pt x="11100" y="8811"/>
                </a:lnTo>
                <a:lnTo>
                  <a:pt x="11117" y="8914"/>
                </a:lnTo>
                <a:lnTo>
                  <a:pt x="11153" y="8975"/>
                </a:lnTo>
                <a:lnTo>
                  <a:pt x="11206" y="9043"/>
                </a:lnTo>
                <a:lnTo>
                  <a:pt x="11255" y="9093"/>
                </a:lnTo>
                <a:lnTo>
                  <a:pt x="11298" y="9099"/>
                </a:lnTo>
                <a:lnTo>
                  <a:pt x="11324" y="9140"/>
                </a:lnTo>
                <a:lnTo>
                  <a:pt x="11361" y="9161"/>
                </a:lnTo>
                <a:lnTo>
                  <a:pt x="11378" y="9202"/>
                </a:lnTo>
                <a:lnTo>
                  <a:pt x="11404" y="9215"/>
                </a:lnTo>
                <a:lnTo>
                  <a:pt x="11419" y="9265"/>
                </a:lnTo>
                <a:lnTo>
                  <a:pt x="11441" y="9318"/>
                </a:lnTo>
                <a:lnTo>
                  <a:pt x="11431" y="9340"/>
                </a:lnTo>
                <a:lnTo>
                  <a:pt x="11419" y="9387"/>
                </a:lnTo>
                <a:lnTo>
                  <a:pt x="11419" y="9415"/>
                </a:lnTo>
                <a:lnTo>
                  <a:pt x="11446" y="9408"/>
                </a:lnTo>
                <a:lnTo>
                  <a:pt x="11479" y="9327"/>
                </a:lnTo>
                <a:lnTo>
                  <a:pt x="11506" y="9318"/>
                </a:lnTo>
                <a:lnTo>
                  <a:pt x="11511" y="9271"/>
                </a:lnTo>
                <a:lnTo>
                  <a:pt x="11467" y="9237"/>
                </a:lnTo>
                <a:lnTo>
                  <a:pt x="11494" y="9174"/>
                </a:lnTo>
                <a:lnTo>
                  <a:pt x="11547" y="9189"/>
                </a:lnTo>
                <a:lnTo>
                  <a:pt x="11579" y="9237"/>
                </a:lnTo>
                <a:lnTo>
                  <a:pt x="11590" y="9202"/>
                </a:lnTo>
                <a:lnTo>
                  <a:pt x="11585" y="9181"/>
                </a:lnTo>
                <a:lnTo>
                  <a:pt x="11537" y="9127"/>
                </a:lnTo>
                <a:lnTo>
                  <a:pt x="11494" y="9099"/>
                </a:lnTo>
                <a:lnTo>
                  <a:pt x="11441" y="9065"/>
                </a:lnTo>
                <a:lnTo>
                  <a:pt x="11457" y="9043"/>
                </a:lnTo>
                <a:lnTo>
                  <a:pt x="11441" y="9024"/>
                </a:lnTo>
                <a:lnTo>
                  <a:pt x="11393" y="9024"/>
                </a:lnTo>
                <a:lnTo>
                  <a:pt x="11329" y="8940"/>
                </a:lnTo>
                <a:lnTo>
                  <a:pt x="11298" y="8859"/>
                </a:lnTo>
                <a:lnTo>
                  <a:pt x="11245" y="8803"/>
                </a:lnTo>
                <a:lnTo>
                  <a:pt x="11223" y="8749"/>
                </a:lnTo>
                <a:lnTo>
                  <a:pt x="11228" y="8721"/>
                </a:lnTo>
                <a:lnTo>
                  <a:pt x="11223" y="8665"/>
                </a:lnTo>
                <a:lnTo>
                  <a:pt x="11271" y="8625"/>
                </a:lnTo>
                <a:close/>
                <a:moveTo>
                  <a:pt x="11053" y="8887"/>
                </a:moveTo>
                <a:lnTo>
                  <a:pt x="11015" y="8927"/>
                </a:lnTo>
                <a:lnTo>
                  <a:pt x="11005" y="8962"/>
                </a:lnTo>
                <a:lnTo>
                  <a:pt x="11015" y="9030"/>
                </a:lnTo>
                <a:lnTo>
                  <a:pt x="11042" y="9052"/>
                </a:lnTo>
                <a:lnTo>
                  <a:pt x="11063" y="8975"/>
                </a:lnTo>
                <a:lnTo>
                  <a:pt x="11053" y="8887"/>
                </a:lnTo>
                <a:close/>
                <a:moveTo>
                  <a:pt x="18754" y="9052"/>
                </a:moveTo>
                <a:lnTo>
                  <a:pt x="18691" y="9071"/>
                </a:lnTo>
                <a:lnTo>
                  <a:pt x="18670" y="9134"/>
                </a:lnTo>
                <a:lnTo>
                  <a:pt x="18680" y="9243"/>
                </a:lnTo>
                <a:lnTo>
                  <a:pt x="18643" y="9361"/>
                </a:lnTo>
                <a:lnTo>
                  <a:pt x="18611" y="9396"/>
                </a:lnTo>
                <a:lnTo>
                  <a:pt x="18520" y="9490"/>
                </a:lnTo>
                <a:lnTo>
                  <a:pt x="18483" y="9449"/>
                </a:lnTo>
                <a:lnTo>
                  <a:pt x="18425" y="9615"/>
                </a:lnTo>
                <a:lnTo>
                  <a:pt x="18360" y="9593"/>
                </a:lnTo>
                <a:lnTo>
                  <a:pt x="18244" y="9621"/>
                </a:lnTo>
                <a:lnTo>
                  <a:pt x="18201" y="9683"/>
                </a:lnTo>
                <a:lnTo>
                  <a:pt x="18143" y="9731"/>
                </a:lnTo>
                <a:lnTo>
                  <a:pt x="18111" y="9786"/>
                </a:lnTo>
                <a:lnTo>
                  <a:pt x="18058" y="9814"/>
                </a:lnTo>
                <a:lnTo>
                  <a:pt x="18080" y="9877"/>
                </a:lnTo>
                <a:lnTo>
                  <a:pt x="18116" y="9902"/>
                </a:lnTo>
                <a:lnTo>
                  <a:pt x="18106" y="9986"/>
                </a:lnTo>
                <a:lnTo>
                  <a:pt x="18133" y="10020"/>
                </a:lnTo>
                <a:lnTo>
                  <a:pt x="18169" y="9980"/>
                </a:lnTo>
                <a:lnTo>
                  <a:pt x="18207" y="9827"/>
                </a:lnTo>
                <a:lnTo>
                  <a:pt x="18148" y="9765"/>
                </a:lnTo>
                <a:lnTo>
                  <a:pt x="18217" y="9758"/>
                </a:lnTo>
                <a:lnTo>
                  <a:pt x="18287" y="9718"/>
                </a:lnTo>
                <a:lnTo>
                  <a:pt x="18387" y="9696"/>
                </a:lnTo>
                <a:lnTo>
                  <a:pt x="18394" y="9765"/>
                </a:lnTo>
                <a:lnTo>
                  <a:pt x="18430" y="9799"/>
                </a:lnTo>
                <a:lnTo>
                  <a:pt x="18515" y="9696"/>
                </a:lnTo>
                <a:lnTo>
                  <a:pt x="18616" y="9690"/>
                </a:lnTo>
                <a:lnTo>
                  <a:pt x="18691" y="9649"/>
                </a:lnTo>
                <a:lnTo>
                  <a:pt x="18723" y="9587"/>
                </a:lnTo>
                <a:lnTo>
                  <a:pt x="18713" y="9539"/>
                </a:lnTo>
                <a:lnTo>
                  <a:pt x="18733" y="9464"/>
                </a:lnTo>
                <a:lnTo>
                  <a:pt x="18733" y="9368"/>
                </a:lnTo>
                <a:lnTo>
                  <a:pt x="18786" y="9271"/>
                </a:lnTo>
                <a:lnTo>
                  <a:pt x="18786" y="9189"/>
                </a:lnTo>
                <a:lnTo>
                  <a:pt x="18754" y="9052"/>
                </a:lnTo>
                <a:close/>
                <a:moveTo>
                  <a:pt x="11042" y="9065"/>
                </a:moveTo>
                <a:lnTo>
                  <a:pt x="11010" y="9099"/>
                </a:lnTo>
                <a:lnTo>
                  <a:pt x="10979" y="9093"/>
                </a:lnTo>
                <a:lnTo>
                  <a:pt x="10994" y="9146"/>
                </a:lnTo>
                <a:lnTo>
                  <a:pt x="10994" y="9271"/>
                </a:lnTo>
                <a:lnTo>
                  <a:pt x="11015" y="9292"/>
                </a:lnTo>
                <a:lnTo>
                  <a:pt x="11042" y="9265"/>
                </a:lnTo>
                <a:lnTo>
                  <a:pt x="11068" y="9271"/>
                </a:lnTo>
                <a:lnTo>
                  <a:pt x="11073" y="9140"/>
                </a:lnTo>
                <a:lnTo>
                  <a:pt x="11042" y="9065"/>
                </a:lnTo>
                <a:close/>
                <a:moveTo>
                  <a:pt x="11409" y="9361"/>
                </a:moveTo>
                <a:lnTo>
                  <a:pt x="11366" y="9368"/>
                </a:lnTo>
                <a:lnTo>
                  <a:pt x="11308" y="9380"/>
                </a:lnTo>
                <a:lnTo>
                  <a:pt x="11240" y="9368"/>
                </a:lnTo>
                <a:lnTo>
                  <a:pt x="11228" y="9415"/>
                </a:lnTo>
                <a:lnTo>
                  <a:pt x="11313" y="9464"/>
                </a:lnTo>
                <a:lnTo>
                  <a:pt x="11339" y="9477"/>
                </a:lnTo>
                <a:lnTo>
                  <a:pt x="11388" y="9511"/>
                </a:lnTo>
                <a:lnTo>
                  <a:pt x="11399" y="9464"/>
                </a:lnTo>
                <a:lnTo>
                  <a:pt x="11388" y="9436"/>
                </a:lnTo>
                <a:lnTo>
                  <a:pt x="11409" y="9361"/>
                </a:lnTo>
                <a:close/>
                <a:moveTo>
                  <a:pt x="11888" y="9593"/>
                </a:moveTo>
                <a:lnTo>
                  <a:pt x="11878" y="9636"/>
                </a:lnTo>
                <a:lnTo>
                  <a:pt x="11946" y="9655"/>
                </a:lnTo>
                <a:lnTo>
                  <a:pt x="11946" y="9670"/>
                </a:lnTo>
                <a:lnTo>
                  <a:pt x="12031" y="9662"/>
                </a:lnTo>
                <a:lnTo>
                  <a:pt x="12037" y="9636"/>
                </a:lnTo>
                <a:lnTo>
                  <a:pt x="12004" y="9642"/>
                </a:lnTo>
                <a:lnTo>
                  <a:pt x="12011" y="9627"/>
                </a:lnTo>
                <a:lnTo>
                  <a:pt x="11963" y="9621"/>
                </a:lnTo>
                <a:lnTo>
                  <a:pt x="11919" y="9627"/>
                </a:lnTo>
                <a:lnTo>
                  <a:pt x="11888" y="9593"/>
                </a:lnTo>
                <a:close/>
                <a:moveTo>
                  <a:pt x="12521" y="9602"/>
                </a:moveTo>
                <a:lnTo>
                  <a:pt x="12468" y="9627"/>
                </a:lnTo>
                <a:lnTo>
                  <a:pt x="12425" y="9627"/>
                </a:lnTo>
                <a:lnTo>
                  <a:pt x="12420" y="9649"/>
                </a:lnTo>
                <a:lnTo>
                  <a:pt x="12415" y="9649"/>
                </a:lnTo>
                <a:lnTo>
                  <a:pt x="12388" y="9649"/>
                </a:lnTo>
                <a:lnTo>
                  <a:pt x="12398" y="9690"/>
                </a:lnTo>
                <a:lnTo>
                  <a:pt x="12430" y="9705"/>
                </a:lnTo>
                <a:lnTo>
                  <a:pt x="12490" y="9662"/>
                </a:lnTo>
                <a:lnTo>
                  <a:pt x="12490" y="9655"/>
                </a:lnTo>
                <a:lnTo>
                  <a:pt x="12483" y="9642"/>
                </a:lnTo>
                <a:lnTo>
                  <a:pt x="12521" y="9602"/>
                </a:lnTo>
                <a:close/>
                <a:moveTo>
                  <a:pt x="18319" y="9718"/>
                </a:moveTo>
                <a:lnTo>
                  <a:pt x="18297" y="9758"/>
                </a:lnTo>
                <a:lnTo>
                  <a:pt x="18261" y="9746"/>
                </a:lnTo>
                <a:lnTo>
                  <a:pt x="18227" y="9799"/>
                </a:lnTo>
                <a:lnTo>
                  <a:pt x="18227" y="9842"/>
                </a:lnTo>
                <a:lnTo>
                  <a:pt x="18266" y="9868"/>
                </a:lnTo>
                <a:lnTo>
                  <a:pt x="18281" y="9814"/>
                </a:lnTo>
                <a:lnTo>
                  <a:pt x="18314" y="9793"/>
                </a:lnTo>
                <a:lnTo>
                  <a:pt x="18334" y="9827"/>
                </a:lnTo>
                <a:lnTo>
                  <a:pt x="18372" y="9773"/>
                </a:lnTo>
                <a:lnTo>
                  <a:pt x="18360" y="9739"/>
                </a:lnTo>
                <a:lnTo>
                  <a:pt x="18319" y="9718"/>
                </a:lnTo>
                <a:close/>
                <a:moveTo>
                  <a:pt x="5962" y="10358"/>
                </a:moveTo>
                <a:lnTo>
                  <a:pt x="5962" y="10370"/>
                </a:lnTo>
                <a:lnTo>
                  <a:pt x="5989" y="10405"/>
                </a:lnTo>
                <a:lnTo>
                  <a:pt x="5989" y="10446"/>
                </a:lnTo>
                <a:lnTo>
                  <a:pt x="6000" y="10461"/>
                </a:lnTo>
                <a:lnTo>
                  <a:pt x="6010" y="10398"/>
                </a:lnTo>
                <a:lnTo>
                  <a:pt x="5962" y="10358"/>
                </a:lnTo>
                <a:close/>
                <a:moveTo>
                  <a:pt x="5921" y="10370"/>
                </a:moveTo>
                <a:lnTo>
                  <a:pt x="5894" y="10377"/>
                </a:lnTo>
                <a:lnTo>
                  <a:pt x="5899" y="10411"/>
                </a:lnTo>
                <a:lnTo>
                  <a:pt x="5962" y="10398"/>
                </a:lnTo>
                <a:lnTo>
                  <a:pt x="5962" y="10377"/>
                </a:lnTo>
                <a:lnTo>
                  <a:pt x="5921" y="10370"/>
                </a:lnTo>
                <a:close/>
                <a:moveTo>
                  <a:pt x="17596" y="10508"/>
                </a:moveTo>
                <a:lnTo>
                  <a:pt x="17548" y="10570"/>
                </a:lnTo>
                <a:lnTo>
                  <a:pt x="17516" y="10645"/>
                </a:lnTo>
                <a:lnTo>
                  <a:pt x="17521" y="10708"/>
                </a:lnTo>
                <a:lnTo>
                  <a:pt x="17553" y="10776"/>
                </a:lnTo>
                <a:lnTo>
                  <a:pt x="17579" y="10714"/>
                </a:lnTo>
                <a:lnTo>
                  <a:pt x="17611" y="10577"/>
                </a:lnTo>
                <a:lnTo>
                  <a:pt x="17622" y="10529"/>
                </a:lnTo>
                <a:lnTo>
                  <a:pt x="17596" y="10508"/>
                </a:lnTo>
                <a:close/>
                <a:moveTo>
                  <a:pt x="5941" y="10514"/>
                </a:moveTo>
                <a:lnTo>
                  <a:pt x="5926" y="10564"/>
                </a:lnTo>
                <a:lnTo>
                  <a:pt x="5952" y="10590"/>
                </a:lnTo>
                <a:lnTo>
                  <a:pt x="5962" y="10639"/>
                </a:lnTo>
                <a:lnTo>
                  <a:pt x="5979" y="10632"/>
                </a:lnTo>
                <a:lnTo>
                  <a:pt x="5979" y="10583"/>
                </a:lnTo>
                <a:lnTo>
                  <a:pt x="5957" y="10514"/>
                </a:lnTo>
                <a:lnTo>
                  <a:pt x="5941" y="10514"/>
                </a:lnTo>
                <a:close/>
                <a:moveTo>
                  <a:pt x="5701" y="10680"/>
                </a:moveTo>
                <a:lnTo>
                  <a:pt x="5686" y="10686"/>
                </a:lnTo>
                <a:lnTo>
                  <a:pt x="5643" y="10693"/>
                </a:lnTo>
                <a:lnTo>
                  <a:pt x="5612" y="10714"/>
                </a:lnTo>
                <a:lnTo>
                  <a:pt x="5590" y="10727"/>
                </a:lnTo>
                <a:lnTo>
                  <a:pt x="5575" y="10755"/>
                </a:lnTo>
                <a:lnTo>
                  <a:pt x="5542" y="10783"/>
                </a:lnTo>
                <a:lnTo>
                  <a:pt x="5568" y="10789"/>
                </a:lnTo>
                <a:lnTo>
                  <a:pt x="5595" y="10783"/>
                </a:lnTo>
                <a:lnTo>
                  <a:pt x="5607" y="10761"/>
                </a:lnTo>
                <a:lnTo>
                  <a:pt x="5633" y="10761"/>
                </a:lnTo>
                <a:lnTo>
                  <a:pt x="5670" y="10721"/>
                </a:lnTo>
                <a:lnTo>
                  <a:pt x="5728" y="10721"/>
                </a:lnTo>
                <a:lnTo>
                  <a:pt x="5708" y="10742"/>
                </a:lnTo>
                <a:lnTo>
                  <a:pt x="5728" y="10761"/>
                </a:lnTo>
                <a:lnTo>
                  <a:pt x="5803" y="10770"/>
                </a:lnTo>
                <a:lnTo>
                  <a:pt x="5824" y="10789"/>
                </a:lnTo>
                <a:lnTo>
                  <a:pt x="5877" y="10811"/>
                </a:lnTo>
                <a:lnTo>
                  <a:pt x="5909" y="10811"/>
                </a:lnTo>
                <a:lnTo>
                  <a:pt x="5926" y="10852"/>
                </a:lnTo>
                <a:lnTo>
                  <a:pt x="5941" y="10879"/>
                </a:lnTo>
                <a:lnTo>
                  <a:pt x="5979" y="10879"/>
                </a:lnTo>
                <a:lnTo>
                  <a:pt x="6005" y="10899"/>
                </a:lnTo>
                <a:lnTo>
                  <a:pt x="5967" y="10948"/>
                </a:lnTo>
                <a:lnTo>
                  <a:pt x="6047" y="10942"/>
                </a:lnTo>
                <a:lnTo>
                  <a:pt x="6090" y="10948"/>
                </a:lnTo>
                <a:lnTo>
                  <a:pt x="6127" y="10942"/>
                </a:lnTo>
                <a:lnTo>
                  <a:pt x="6170" y="10933"/>
                </a:lnTo>
                <a:lnTo>
                  <a:pt x="6175" y="10914"/>
                </a:lnTo>
                <a:lnTo>
                  <a:pt x="6133" y="10879"/>
                </a:lnTo>
                <a:lnTo>
                  <a:pt x="6085" y="10879"/>
                </a:lnTo>
                <a:lnTo>
                  <a:pt x="6090" y="10852"/>
                </a:lnTo>
                <a:lnTo>
                  <a:pt x="6059" y="10839"/>
                </a:lnTo>
                <a:lnTo>
                  <a:pt x="6037" y="10839"/>
                </a:lnTo>
                <a:lnTo>
                  <a:pt x="6000" y="10804"/>
                </a:lnTo>
                <a:lnTo>
                  <a:pt x="5952" y="10755"/>
                </a:lnTo>
                <a:lnTo>
                  <a:pt x="5931" y="10736"/>
                </a:lnTo>
                <a:lnTo>
                  <a:pt x="5877" y="10742"/>
                </a:lnTo>
                <a:lnTo>
                  <a:pt x="5851" y="10714"/>
                </a:lnTo>
                <a:lnTo>
                  <a:pt x="5798" y="10686"/>
                </a:lnTo>
                <a:lnTo>
                  <a:pt x="5754" y="10686"/>
                </a:lnTo>
                <a:lnTo>
                  <a:pt x="5701" y="10680"/>
                </a:lnTo>
                <a:close/>
                <a:moveTo>
                  <a:pt x="1187" y="10755"/>
                </a:moveTo>
                <a:lnTo>
                  <a:pt x="1180" y="10761"/>
                </a:lnTo>
                <a:lnTo>
                  <a:pt x="1175" y="10770"/>
                </a:lnTo>
                <a:lnTo>
                  <a:pt x="1197" y="10783"/>
                </a:lnTo>
                <a:lnTo>
                  <a:pt x="1202" y="10776"/>
                </a:lnTo>
                <a:lnTo>
                  <a:pt x="1202" y="10755"/>
                </a:lnTo>
                <a:lnTo>
                  <a:pt x="1187" y="10755"/>
                </a:lnTo>
                <a:close/>
                <a:moveTo>
                  <a:pt x="1282" y="10796"/>
                </a:moveTo>
                <a:lnTo>
                  <a:pt x="1267" y="10811"/>
                </a:lnTo>
                <a:lnTo>
                  <a:pt x="1277" y="10830"/>
                </a:lnTo>
                <a:lnTo>
                  <a:pt x="1293" y="10830"/>
                </a:lnTo>
                <a:lnTo>
                  <a:pt x="1298" y="10839"/>
                </a:lnTo>
                <a:lnTo>
                  <a:pt x="1303" y="10830"/>
                </a:lnTo>
                <a:lnTo>
                  <a:pt x="1287" y="10804"/>
                </a:lnTo>
                <a:lnTo>
                  <a:pt x="1282" y="10796"/>
                </a:lnTo>
                <a:close/>
                <a:moveTo>
                  <a:pt x="1325" y="10839"/>
                </a:moveTo>
                <a:lnTo>
                  <a:pt x="1320" y="10845"/>
                </a:lnTo>
                <a:lnTo>
                  <a:pt x="1351" y="10852"/>
                </a:lnTo>
                <a:lnTo>
                  <a:pt x="1356" y="10845"/>
                </a:lnTo>
                <a:lnTo>
                  <a:pt x="1325" y="10839"/>
                </a:lnTo>
                <a:close/>
                <a:moveTo>
                  <a:pt x="1361" y="10852"/>
                </a:moveTo>
                <a:lnTo>
                  <a:pt x="1356" y="10858"/>
                </a:lnTo>
                <a:lnTo>
                  <a:pt x="1356" y="10864"/>
                </a:lnTo>
                <a:lnTo>
                  <a:pt x="1366" y="10873"/>
                </a:lnTo>
                <a:lnTo>
                  <a:pt x="1373" y="10892"/>
                </a:lnTo>
                <a:lnTo>
                  <a:pt x="1393" y="10886"/>
                </a:lnTo>
                <a:lnTo>
                  <a:pt x="1400" y="10873"/>
                </a:lnTo>
                <a:lnTo>
                  <a:pt x="1383" y="10864"/>
                </a:lnTo>
                <a:lnTo>
                  <a:pt x="1361" y="10852"/>
                </a:lnTo>
                <a:close/>
                <a:moveTo>
                  <a:pt x="1405" y="10914"/>
                </a:moveTo>
                <a:lnTo>
                  <a:pt x="1405" y="10920"/>
                </a:lnTo>
                <a:lnTo>
                  <a:pt x="1410" y="10942"/>
                </a:lnTo>
                <a:lnTo>
                  <a:pt x="1400" y="10948"/>
                </a:lnTo>
                <a:lnTo>
                  <a:pt x="1393" y="10961"/>
                </a:lnTo>
                <a:lnTo>
                  <a:pt x="1405" y="10989"/>
                </a:lnTo>
                <a:lnTo>
                  <a:pt x="1405" y="11010"/>
                </a:lnTo>
                <a:lnTo>
                  <a:pt x="1415" y="11023"/>
                </a:lnTo>
                <a:lnTo>
                  <a:pt x="1426" y="11010"/>
                </a:lnTo>
                <a:lnTo>
                  <a:pt x="1441" y="10995"/>
                </a:lnTo>
                <a:lnTo>
                  <a:pt x="1468" y="10983"/>
                </a:lnTo>
                <a:lnTo>
                  <a:pt x="1468" y="10976"/>
                </a:lnTo>
                <a:lnTo>
                  <a:pt x="1453" y="10948"/>
                </a:lnTo>
                <a:lnTo>
                  <a:pt x="1441" y="10933"/>
                </a:lnTo>
                <a:lnTo>
                  <a:pt x="1436" y="10927"/>
                </a:lnTo>
                <a:lnTo>
                  <a:pt x="1410" y="10914"/>
                </a:lnTo>
                <a:lnTo>
                  <a:pt x="1405" y="10914"/>
                </a:lnTo>
                <a:close/>
                <a:moveTo>
                  <a:pt x="16936" y="10927"/>
                </a:moveTo>
                <a:lnTo>
                  <a:pt x="16871" y="10948"/>
                </a:lnTo>
                <a:lnTo>
                  <a:pt x="16845" y="10989"/>
                </a:lnTo>
                <a:lnTo>
                  <a:pt x="16845" y="11051"/>
                </a:lnTo>
                <a:lnTo>
                  <a:pt x="16893" y="11079"/>
                </a:lnTo>
                <a:lnTo>
                  <a:pt x="16946" y="11045"/>
                </a:lnTo>
                <a:lnTo>
                  <a:pt x="16958" y="10995"/>
                </a:lnTo>
                <a:lnTo>
                  <a:pt x="16984" y="10961"/>
                </a:lnTo>
                <a:lnTo>
                  <a:pt x="16972" y="10927"/>
                </a:lnTo>
                <a:lnTo>
                  <a:pt x="16936" y="10927"/>
                </a:lnTo>
                <a:close/>
                <a:moveTo>
                  <a:pt x="6233" y="10942"/>
                </a:moveTo>
                <a:lnTo>
                  <a:pt x="6218" y="10961"/>
                </a:lnTo>
                <a:lnTo>
                  <a:pt x="6255" y="10976"/>
                </a:lnTo>
                <a:lnTo>
                  <a:pt x="6255" y="11010"/>
                </a:lnTo>
                <a:lnTo>
                  <a:pt x="6281" y="11045"/>
                </a:lnTo>
                <a:lnTo>
                  <a:pt x="6260" y="11058"/>
                </a:lnTo>
                <a:lnTo>
                  <a:pt x="6218" y="11051"/>
                </a:lnTo>
                <a:lnTo>
                  <a:pt x="6165" y="11045"/>
                </a:lnTo>
                <a:lnTo>
                  <a:pt x="6160" y="11064"/>
                </a:lnTo>
                <a:lnTo>
                  <a:pt x="6192" y="11092"/>
                </a:lnTo>
                <a:lnTo>
                  <a:pt x="6218" y="11079"/>
                </a:lnTo>
                <a:lnTo>
                  <a:pt x="6250" y="11086"/>
                </a:lnTo>
                <a:lnTo>
                  <a:pt x="6281" y="11079"/>
                </a:lnTo>
                <a:lnTo>
                  <a:pt x="6320" y="11092"/>
                </a:lnTo>
                <a:lnTo>
                  <a:pt x="6320" y="11114"/>
                </a:lnTo>
                <a:lnTo>
                  <a:pt x="6335" y="11126"/>
                </a:lnTo>
                <a:lnTo>
                  <a:pt x="6361" y="11071"/>
                </a:lnTo>
                <a:lnTo>
                  <a:pt x="6378" y="11058"/>
                </a:lnTo>
                <a:lnTo>
                  <a:pt x="6388" y="11079"/>
                </a:lnTo>
                <a:lnTo>
                  <a:pt x="6409" y="11071"/>
                </a:lnTo>
                <a:lnTo>
                  <a:pt x="6419" y="11058"/>
                </a:lnTo>
                <a:lnTo>
                  <a:pt x="6441" y="11064"/>
                </a:lnTo>
                <a:lnTo>
                  <a:pt x="6468" y="11058"/>
                </a:lnTo>
                <a:lnTo>
                  <a:pt x="6494" y="11079"/>
                </a:lnTo>
                <a:lnTo>
                  <a:pt x="6516" y="11045"/>
                </a:lnTo>
                <a:lnTo>
                  <a:pt x="6489" y="11017"/>
                </a:lnTo>
                <a:lnTo>
                  <a:pt x="6463" y="11017"/>
                </a:lnTo>
                <a:lnTo>
                  <a:pt x="6463" y="10989"/>
                </a:lnTo>
                <a:lnTo>
                  <a:pt x="6431" y="10989"/>
                </a:lnTo>
                <a:lnTo>
                  <a:pt x="6419" y="10961"/>
                </a:lnTo>
                <a:lnTo>
                  <a:pt x="6404" y="10968"/>
                </a:lnTo>
                <a:lnTo>
                  <a:pt x="6373" y="10948"/>
                </a:lnTo>
                <a:lnTo>
                  <a:pt x="6325" y="10948"/>
                </a:lnTo>
                <a:lnTo>
                  <a:pt x="6320" y="10961"/>
                </a:lnTo>
                <a:lnTo>
                  <a:pt x="6266" y="10948"/>
                </a:lnTo>
                <a:lnTo>
                  <a:pt x="6233" y="10942"/>
                </a:lnTo>
                <a:close/>
                <a:moveTo>
                  <a:pt x="5962" y="11051"/>
                </a:moveTo>
                <a:lnTo>
                  <a:pt x="5936" y="11058"/>
                </a:lnTo>
                <a:lnTo>
                  <a:pt x="5931" y="11079"/>
                </a:lnTo>
                <a:lnTo>
                  <a:pt x="5962" y="11105"/>
                </a:lnTo>
                <a:lnTo>
                  <a:pt x="6000" y="11120"/>
                </a:lnTo>
                <a:lnTo>
                  <a:pt x="6015" y="11105"/>
                </a:lnTo>
                <a:lnTo>
                  <a:pt x="6059" y="11105"/>
                </a:lnTo>
                <a:lnTo>
                  <a:pt x="6047" y="11079"/>
                </a:lnTo>
                <a:lnTo>
                  <a:pt x="6015" y="11064"/>
                </a:lnTo>
                <a:lnTo>
                  <a:pt x="5979" y="11058"/>
                </a:lnTo>
                <a:lnTo>
                  <a:pt x="5962" y="11051"/>
                </a:lnTo>
                <a:close/>
                <a:moveTo>
                  <a:pt x="6586" y="11051"/>
                </a:moveTo>
                <a:lnTo>
                  <a:pt x="6579" y="11064"/>
                </a:lnTo>
                <a:lnTo>
                  <a:pt x="6586" y="11099"/>
                </a:lnTo>
                <a:lnTo>
                  <a:pt x="6617" y="11099"/>
                </a:lnTo>
                <a:lnTo>
                  <a:pt x="6659" y="11099"/>
                </a:lnTo>
                <a:lnTo>
                  <a:pt x="6675" y="11079"/>
                </a:lnTo>
                <a:lnTo>
                  <a:pt x="6665" y="11058"/>
                </a:lnTo>
                <a:lnTo>
                  <a:pt x="6632" y="11051"/>
                </a:lnTo>
                <a:lnTo>
                  <a:pt x="6586" y="11051"/>
                </a:lnTo>
                <a:close/>
                <a:moveTo>
                  <a:pt x="17548" y="11058"/>
                </a:moveTo>
                <a:lnTo>
                  <a:pt x="17531" y="11126"/>
                </a:lnTo>
                <a:lnTo>
                  <a:pt x="17526" y="11251"/>
                </a:lnTo>
                <a:lnTo>
                  <a:pt x="17499" y="11223"/>
                </a:lnTo>
                <a:lnTo>
                  <a:pt x="17504" y="11298"/>
                </a:lnTo>
                <a:lnTo>
                  <a:pt x="17509" y="11333"/>
                </a:lnTo>
                <a:lnTo>
                  <a:pt x="17543" y="11373"/>
                </a:lnTo>
                <a:lnTo>
                  <a:pt x="17548" y="11345"/>
                </a:lnTo>
                <a:lnTo>
                  <a:pt x="17569" y="11367"/>
                </a:lnTo>
                <a:lnTo>
                  <a:pt x="17548" y="11388"/>
                </a:lnTo>
                <a:lnTo>
                  <a:pt x="17548" y="11414"/>
                </a:lnTo>
                <a:lnTo>
                  <a:pt x="17574" y="11436"/>
                </a:lnTo>
                <a:lnTo>
                  <a:pt x="17627" y="11423"/>
                </a:lnTo>
                <a:lnTo>
                  <a:pt x="17664" y="11470"/>
                </a:lnTo>
                <a:lnTo>
                  <a:pt x="17681" y="11442"/>
                </a:lnTo>
                <a:lnTo>
                  <a:pt x="17702" y="11483"/>
                </a:lnTo>
                <a:lnTo>
                  <a:pt x="17744" y="11517"/>
                </a:lnTo>
                <a:lnTo>
                  <a:pt x="17755" y="11483"/>
                </a:lnTo>
                <a:lnTo>
                  <a:pt x="17734" y="11464"/>
                </a:lnTo>
                <a:lnTo>
                  <a:pt x="17739" y="11423"/>
                </a:lnTo>
                <a:lnTo>
                  <a:pt x="17664" y="11380"/>
                </a:lnTo>
                <a:lnTo>
                  <a:pt x="17637" y="11388"/>
                </a:lnTo>
                <a:lnTo>
                  <a:pt x="17611" y="11380"/>
                </a:lnTo>
                <a:lnTo>
                  <a:pt x="17596" y="11320"/>
                </a:lnTo>
                <a:lnTo>
                  <a:pt x="17606" y="11257"/>
                </a:lnTo>
                <a:lnTo>
                  <a:pt x="17637" y="11230"/>
                </a:lnTo>
                <a:lnTo>
                  <a:pt x="17654" y="11167"/>
                </a:lnTo>
                <a:lnTo>
                  <a:pt x="17632" y="11105"/>
                </a:lnTo>
                <a:lnTo>
                  <a:pt x="17642" y="11079"/>
                </a:lnTo>
                <a:lnTo>
                  <a:pt x="17637" y="11058"/>
                </a:lnTo>
                <a:lnTo>
                  <a:pt x="17622" y="11079"/>
                </a:lnTo>
                <a:lnTo>
                  <a:pt x="17584" y="11058"/>
                </a:lnTo>
                <a:lnTo>
                  <a:pt x="17548" y="11058"/>
                </a:lnTo>
                <a:close/>
                <a:moveTo>
                  <a:pt x="17526" y="11449"/>
                </a:moveTo>
                <a:lnTo>
                  <a:pt x="17558" y="11504"/>
                </a:lnTo>
                <a:lnTo>
                  <a:pt x="17579" y="11545"/>
                </a:lnTo>
                <a:lnTo>
                  <a:pt x="17596" y="11476"/>
                </a:lnTo>
                <a:lnTo>
                  <a:pt x="17579" y="11449"/>
                </a:lnTo>
                <a:lnTo>
                  <a:pt x="17526" y="11449"/>
                </a:lnTo>
                <a:close/>
                <a:moveTo>
                  <a:pt x="17755" y="11517"/>
                </a:moveTo>
                <a:lnTo>
                  <a:pt x="17792" y="11573"/>
                </a:lnTo>
                <a:lnTo>
                  <a:pt x="17792" y="11607"/>
                </a:lnTo>
                <a:lnTo>
                  <a:pt x="17760" y="11601"/>
                </a:lnTo>
                <a:lnTo>
                  <a:pt x="17770" y="11642"/>
                </a:lnTo>
                <a:lnTo>
                  <a:pt x="17787" y="11648"/>
                </a:lnTo>
                <a:lnTo>
                  <a:pt x="17787" y="11704"/>
                </a:lnTo>
                <a:lnTo>
                  <a:pt x="17819" y="11683"/>
                </a:lnTo>
                <a:lnTo>
                  <a:pt x="17802" y="11635"/>
                </a:lnTo>
                <a:lnTo>
                  <a:pt x="17802" y="11614"/>
                </a:lnTo>
                <a:lnTo>
                  <a:pt x="17845" y="11635"/>
                </a:lnTo>
                <a:lnTo>
                  <a:pt x="17829" y="11545"/>
                </a:lnTo>
                <a:lnTo>
                  <a:pt x="17814" y="11517"/>
                </a:lnTo>
                <a:lnTo>
                  <a:pt x="17755" y="11517"/>
                </a:lnTo>
                <a:close/>
                <a:moveTo>
                  <a:pt x="17616" y="11567"/>
                </a:moveTo>
                <a:lnTo>
                  <a:pt x="17627" y="11607"/>
                </a:lnTo>
                <a:lnTo>
                  <a:pt x="17622" y="11642"/>
                </a:lnTo>
                <a:lnTo>
                  <a:pt x="17627" y="11676"/>
                </a:lnTo>
                <a:lnTo>
                  <a:pt x="17664" y="11655"/>
                </a:lnTo>
                <a:lnTo>
                  <a:pt x="17691" y="11620"/>
                </a:lnTo>
                <a:lnTo>
                  <a:pt x="17691" y="11595"/>
                </a:lnTo>
                <a:lnTo>
                  <a:pt x="17654" y="11595"/>
                </a:lnTo>
                <a:lnTo>
                  <a:pt x="17616" y="11567"/>
                </a:lnTo>
                <a:close/>
                <a:moveTo>
                  <a:pt x="17478" y="11607"/>
                </a:moveTo>
                <a:lnTo>
                  <a:pt x="17451" y="11683"/>
                </a:lnTo>
                <a:lnTo>
                  <a:pt x="17415" y="11738"/>
                </a:lnTo>
                <a:lnTo>
                  <a:pt x="17371" y="11786"/>
                </a:lnTo>
                <a:lnTo>
                  <a:pt x="17345" y="11835"/>
                </a:lnTo>
                <a:lnTo>
                  <a:pt x="17420" y="11766"/>
                </a:lnTo>
                <a:lnTo>
                  <a:pt x="17451" y="11711"/>
                </a:lnTo>
                <a:lnTo>
                  <a:pt x="17489" y="11670"/>
                </a:lnTo>
                <a:lnTo>
                  <a:pt x="17478" y="11607"/>
                </a:lnTo>
                <a:close/>
                <a:moveTo>
                  <a:pt x="17744" y="11620"/>
                </a:moveTo>
                <a:lnTo>
                  <a:pt x="17702" y="11689"/>
                </a:lnTo>
                <a:lnTo>
                  <a:pt x="17712" y="11642"/>
                </a:lnTo>
                <a:lnTo>
                  <a:pt x="17681" y="11648"/>
                </a:lnTo>
                <a:lnTo>
                  <a:pt x="17676" y="11689"/>
                </a:lnTo>
                <a:lnTo>
                  <a:pt x="17659" y="11717"/>
                </a:lnTo>
                <a:lnTo>
                  <a:pt x="17649" y="11732"/>
                </a:lnTo>
                <a:lnTo>
                  <a:pt x="17686" y="11786"/>
                </a:lnTo>
                <a:lnTo>
                  <a:pt x="17702" y="11766"/>
                </a:lnTo>
                <a:lnTo>
                  <a:pt x="17717" y="11717"/>
                </a:lnTo>
                <a:lnTo>
                  <a:pt x="17739" y="11689"/>
                </a:lnTo>
                <a:lnTo>
                  <a:pt x="17744" y="11620"/>
                </a:lnTo>
                <a:close/>
                <a:moveTo>
                  <a:pt x="6936" y="11642"/>
                </a:moveTo>
                <a:lnTo>
                  <a:pt x="6905" y="11655"/>
                </a:lnTo>
                <a:lnTo>
                  <a:pt x="6905" y="11683"/>
                </a:lnTo>
                <a:lnTo>
                  <a:pt x="6888" y="11704"/>
                </a:lnTo>
                <a:lnTo>
                  <a:pt x="6898" y="11711"/>
                </a:lnTo>
                <a:lnTo>
                  <a:pt x="6946" y="11704"/>
                </a:lnTo>
                <a:lnTo>
                  <a:pt x="6951" y="11648"/>
                </a:lnTo>
                <a:lnTo>
                  <a:pt x="6936" y="11642"/>
                </a:lnTo>
                <a:close/>
                <a:moveTo>
                  <a:pt x="15181" y="11723"/>
                </a:moveTo>
                <a:lnTo>
                  <a:pt x="15154" y="11848"/>
                </a:lnTo>
                <a:lnTo>
                  <a:pt x="15164" y="11958"/>
                </a:lnTo>
                <a:lnTo>
                  <a:pt x="15196" y="12020"/>
                </a:lnTo>
                <a:lnTo>
                  <a:pt x="15244" y="11998"/>
                </a:lnTo>
                <a:lnTo>
                  <a:pt x="15270" y="11979"/>
                </a:lnTo>
                <a:lnTo>
                  <a:pt x="15275" y="11904"/>
                </a:lnTo>
                <a:lnTo>
                  <a:pt x="15249" y="11820"/>
                </a:lnTo>
                <a:lnTo>
                  <a:pt x="15222" y="11766"/>
                </a:lnTo>
                <a:lnTo>
                  <a:pt x="15181" y="11723"/>
                </a:lnTo>
                <a:close/>
                <a:moveTo>
                  <a:pt x="17824" y="11732"/>
                </a:moveTo>
                <a:lnTo>
                  <a:pt x="17829" y="11792"/>
                </a:lnTo>
                <a:lnTo>
                  <a:pt x="17787" y="11792"/>
                </a:lnTo>
                <a:lnTo>
                  <a:pt x="17775" y="11827"/>
                </a:lnTo>
                <a:lnTo>
                  <a:pt x="17734" y="11848"/>
                </a:lnTo>
                <a:lnTo>
                  <a:pt x="17712" y="11814"/>
                </a:lnTo>
                <a:lnTo>
                  <a:pt x="17681" y="11842"/>
                </a:lnTo>
                <a:lnTo>
                  <a:pt x="17642" y="11861"/>
                </a:lnTo>
                <a:lnTo>
                  <a:pt x="17622" y="11923"/>
                </a:lnTo>
                <a:lnTo>
                  <a:pt x="17632" y="11945"/>
                </a:lnTo>
                <a:lnTo>
                  <a:pt x="17676" y="11904"/>
                </a:lnTo>
                <a:lnTo>
                  <a:pt x="17702" y="11910"/>
                </a:lnTo>
                <a:lnTo>
                  <a:pt x="17717" y="11876"/>
                </a:lnTo>
                <a:lnTo>
                  <a:pt x="17755" y="11910"/>
                </a:lnTo>
                <a:lnTo>
                  <a:pt x="17739" y="11951"/>
                </a:lnTo>
                <a:lnTo>
                  <a:pt x="17755" y="12007"/>
                </a:lnTo>
                <a:lnTo>
                  <a:pt x="17824" y="12048"/>
                </a:lnTo>
                <a:lnTo>
                  <a:pt x="17840" y="12013"/>
                </a:lnTo>
                <a:lnTo>
                  <a:pt x="17819" y="11958"/>
                </a:lnTo>
                <a:lnTo>
                  <a:pt x="17850" y="11917"/>
                </a:lnTo>
                <a:lnTo>
                  <a:pt x="17872" y="11992"/>
                </a:lnTo>
                <a:lnTo>
                  <a:pt x="17888" y="11923"/>
                </a:lnTo>
                <a:lnTo>
                  <a:pt x="17888" y="11882"/>
                </a:lnTo>
                <a:lnTo>
                  <a:pt x="17882" y="11835"/>
                </a:lnTo>
                <a:lnTo>
                  <a:pt x="17877" y="11807"/>
                </a:lnTo>
                <a:lnTo>
                  <a:pt x="17872" y="11766"/>
                </a:lnTo>
                <a:lnTo>
                  <a:pt x="17824" y="11732"/>
                </a:lnTo>
                <a:close/>
                <a:moveTo>
                  <a:pt x="17318" y="11945"/>
                </a:moveTo>
                <a:lnTo>
                  <a:pt x="17287" y="12007"/>
                </a:lnTo>
                <a:lnTo>
                  <a:pt x="17243" y="12054"/>
                </a:lnTo>
                <a:lnTo>
                  <a:pt x="17190" y="12095"/>
                </a:lnTo>
                <a:lnTo>
                  <a:pt x="17170" y="12123"/>
                </a:lnTo>
                <a:lnTo>
                  <a:pt x="17144" y="12170"/>
                </a:lnTo>
                <a:lnTo>
                  <a:pt x="17100" y="12232"/>
                </a:lnTo>
                <a:lnTo>
                  <a:pt x="17031" y="12247"/>
                </a:lnTo>
                <a:lnTo>
                  <a:pt x="17004" y="12260"/>
                </a:lnTo>
                <a:lnTo>
                  <a:pt x="16994" y="12329"/>
                </a:lnTo>
                <a:lnTo>
                  <a:pt x="16946" y="12342"/>
                </a:lnTo>
                <a:lnTo>
                  <a:pt x="16904" y="12316"/>
                </a:lnTo>
                <a:lnTo>
                  <a:pt x="16871" y="12363"/>
                </a:lnTo>
                <a:lnTo>
                  <a:pt x="16861" y="12432"/>
                </a:lnTo>
                <a:lnTo>
                  <a:pt x="16871" y="12501"/>
                </a:lnTo>
                <a:lnTo>
                  <a:pt x="16898" y="12563"/>
                </a:lnTo>
                <a:lnTo>
                  <a:pt x="16931" y="12582"/>
                </a:lnTo>
                <a:lnTo>
                  <a:pt x="16936" y="12686"/>
                </a:lnTo>
                <a:lnTo>
                  <a:pt x="16984" y="12694"/>
                </a:lnTo>
                <a:lnTo>
                  <a:pt x="17026" y="12694"/>
                </a:lnTo>
                <a:lnTo>
                  <a:pt x="17047" y="12728"/>
                </a:lnTo>
                <a:lnTo>
                  <a:pt x="17117" y="12701"/>
                </a:lnTo>
                <a:lnTo>
                  <a:pt x="17144" y="12720"/>
                </a:lnTo>
                <a:lnTo>
                  <a:pt x="17185" y="12728"/>
                </a:lnTo>
                <a:lnTo>
                  <a:pt x="17207" y="12776"/>
                </a:lnTo>
                <a:lnTo>
                  <a:pt x="17277" y="12741"/>
                </a:lnTo>
                <a:lnTo>
                  <a:pt x="17282" y="12769"/>
                </a:lnTo>
                <a:lnTo>
                  <a:pt x="17308" y="12651"/>
                </a:lnTo>
                <a:lnTo>
                  <a:pt x="17308" y="12576"/>
                </a:lnTo>
                <a:lnTo>
                  <a:pt x="17361" y="12529"/>
                </a:lnTo>
                <a:lnTo>
                  <a:pt x="17361" y="12460"/>
                </a:lnTo>
                <a:lnTo>
                  <a:pt x="17383" y="12404"/>
                </a:lnTo>
                <a:lnTo>
                  <a:pt x="17451" y="12398"/>
                </a:lnTo>
                <a:lnTo>
                  <a:pt x="17383" y="12329"/>
                </a:lnTo>
                <a:lnTo>
                  <a:pt x="17393" y="12295"/>
                </a:lnTo>
                <a:lnTo>
                  <a:pt x="17350" y="12226"/>
                </a:lnTo>
                <a:lnTo>
                  <a:pt x="17383" y="12157"/>
                </a:lnTo>
                <a:lnTo>
                  <a:pt x="17425" y="12129"/>
                </a:lnTo>
                <a:lnTo>
                  <a:pt x="17420" y="12095"/>
                </a:lnTo>
                <a:lnTo>
                  <a:pt x="17456" y="12089"/>
                </a:lnTo>
                <a:lnTo>
                  <a:pt x="17463" y="12061"/>
                </a:lnTo>
                <a:lnTo>
                  <a:pt x="17410" y="12041"/>
                </a:lnTo>
                <a:lnTo>
                  <a:pt x="17371" y="12013"/>
                </a:lnTo>
                <a:lnTo>
                  <a:pt x="17371" y="11985"/>
                </a:lnTo>
                <a:lnTo>
                  <a:pt x="17340" y="11945"/>
                </a:lnTo>
                <a:lnTo>
                  <a:pt x="17318" y="11945"/>
                </a:lnTo>
                <a:close/>
                <a:moveTo>
                  <a:pt x="16068" y="12054"/>
                </a:moveTo>
                <a:lnTo>
                  <a:pt x="16068" y="12095"/>
                </a:lnTo>
                <a:lnTo>
                  <a:pt x="16133" y="12179"/>
                </a:lnTo>
                <a:lnTo>
                  <a:pt x="16175" y="12220"/>
                </a:lnTo>
                <a:lnTo>
                  <a:pt x="16206" y="12282"/>
                </a:lnTo>
                <a:lnTo>
                  <a:pt x="16259" y="12329"/>
                </a:lnTo>
                <a:lnTo>
                  <a:pt x="16281" y="12391"/>
                </a:lnTo>
                <a:lnTo>
                  <a:pt x="16298" y="12454"/>
                </a:lnTo>
                <a:lnTo>
                  <a:pt x="16351" y="12514"/>
                </a:lnTo>
                <a:lnTo>
                  <a:pt x="16392" y="12617"/>
                </a:lnTo>
                <a:lnTo>
                  <a:pt x="16426" y="12673"/>
                </a:lnTo>
                <a:lnTo>
                  <a:pt x="16467" y="12735"/>
                </a:lnTo>
                <a:lnTo>
                  <a:pt x="16494" y="12782"/>
                </a:lnTo>
                <a:lnTo>
                  <a:pt x="16569" y="12844"/>
                </a:lnTo>
                <a:lnTo>
                  <a:pt x="16617" y="12907"/>
                </a:lnTo>
                <a:lnTo>
                  <a:pt x="16680" y="12907"/>
                </a:lnTo>
                <a:lnTo>
                  <a:pt x="16680" y="12789"/>
                </a:lnTo>
                <a:lnTo>
                  <a:pt x="16697" y="12694"/>
                </a:lnTo>
                <a:lnTo>
                  <a:pt x="16670" y="12645"/>
                </a:lnTo>
                <a:lnTo>
                  <a:pt x="16627" y="12638"/>
                </a:lnTo>
                <a:lnTo>
                  <a:pt x="16605" y="12597"/>
                </a:lnTo>
                <a:lnTo>
                  <a:pt x="16595" y="12548"/>
                </a:lnTo>
                <a:lnTo>
                  <a:pt x="16574" y="12542"/>
                </a:lnTo>
                <a:lnTo>
                  <a:pt x="16542" y="12522"/>
                </a:lnTo>
                <a:lnTo>
                  <a:pt x="16564" y="12460"/>
                </a:lnTo>
                <a:lnTo>
                  <a:pt x="16520" y="12426"/>
                </a:lnTo>
                <a:lnTo>
                  <a:pt x="16489" y="12363"/>
                </a:lnTo>
                <a:lnTo>
                  <a:pt x="16436" y="12308"/>
                </a:lnTo>
                <a:lnTo>
                  <a:pt x="16377" y="12308"/>
                </a:lnTo>
                <a:lnTo>
                  <a:pt x="16324" y="12226"/>
                </a:lnTo>
                <a:lnTo>
                  <a:pt x="16293" y="12198"/>
                </a:lnTo>
                <a:lnTo>
                  <a:pt x="16244" y="12144"/>
                </a:lnTo>
                <a:lnTo>
                  <a:pt x="16196" y="12076"/>
                </a:lnTo>
                <a:lnTo>
                  <a:pt x="16107" y="12054"/>
                </a:lnTo>
                <a:lnTo>
                  <a:pt x="16068" y="12054"/>
                </a:lnTo>
                <a:close/>
                <a:moveTo>
                  <a:pt x="17973" y="12301"/>
                </a:moveTo>
                <a:lnTo>
                  <a:pt x="17952" y="12329"/>
                </a:lnTo>
                <a:lnTo>
                  <a:pt x="17942" y="12391"/>
                </a:lnTo>
                <a:lnTo>
                  <a:pt x="17957" y="12488"/>
                </a:lnTo>
                <a:lnTo>
                  <a:pt x="17983" y="12535"/>
                </a:lnTo>
                <a:lnTo>
                  <a:pt x="18000" y="12522"/>
                </a:lnTo>
                <a:lnTo>
                  <a:pt x="17973" y="12488"/>
                </a:lnTo>
                <a:lnTo>
                  <a:pt x="17983" y="12439"/>
                </a:lnTo>
                <a:lnTo>
                  <a:pt x="18010" y="12445"/>
                </a:lnTo>
                <a:lnTo>
                  <a:pt x="18015" y="12385"/>
                </a:lnTo>
                <a:lnTo>
                  <a:pt x="18010" y="12351"/>
                </a:lnTo>
                <a:lnTo>
                  <a:pt x="17973" y="12342"/>
                </a:lnTo>
                <a:lnTo>
                  <a:pt x="17973" y="12301"/>
                </a:lnTo>
                <a:close/>
                <a:moveTo>
                  <a:pt x="17802" y="12342"/>
                </a:moveTo>
                <a:lnTo>
                  <a:pt x="17744" y="12398"/>
                </a:lnTo>
                <a:lnTo>
                  <a:pt x="17681" y="12398"/>
                </a:lnTo>
                <a:lnTo>
                  <a:pt x="17606" y="12391"/>
                </a:lnTo>
                <a:lnTo>
                  <a:pt x="17558" y="12370"/>
                </a:lnTo>
                <a:lnTo>
                  <a:pt x="17509" y="12426"/>
                </a:lnTo>
                <a:lnTo>
                  <a:pt x="17499" y="12454"/>
                </a:lnTo>
                <a:lnTo>
                  <a:pt x="17468" y="12570"/>
                </a:lnTo>
                <a:lnTo>
                  <a:pt x="17463" y="12625"/>
                </a:lnTo>
                <a:lnTo>
                  <a:pt x="17436" y="12673"/>
                </a:lnTo>
                <a:lnTo>
                  <a:pt x="17456" y="12728"/>
                </a:lnTo>
                <a:lnTo>
                  <a:pt x="17478" y="12728"/>
                </a:lnTo>
                <a:lnTo>
                  <a:pt x="17489" y="12804"/>
                </a:lnTo>
                <a:lnTo>
                  <a:pt x="17473" y="12872"/>
                </a:lnTo>
                <a:lnTo>
                  <a:pt x="17494" y="12892"/>
                </a:lnTo>
                <a:lnTo>
                  <a:pt x="17531" y="12879"/>
                </a:lnTo>
                <a:lnTo>
                  <a:pt x="17531" y="12776"/>
                </a:lnTo>
                <a:lnTo>
                  <a:pt x="17526" y="12686"/>
                </a:lnTo>
                <a:lnTo>
                  <a:pt x="17563" y="12666"/>
                </a:lnTo>
                <a:lnTo>
                  <a:pt x="17558" y="12735"/>
                </a:lnTo>
                <a:lnTo>
                  <a:pt x="17601" y="12782"/>
                </a:lnTo>
                <a:lnTo>
                  <a:pt x="17596" y="12810"/>
                </a:lnTo>
                <a:lnTo>
                  <a:pt x="17611" y="12832"/>
                </a:lnTo>
                <a:lnTo>
                  <a:pt x="17664" y="12804"/>
                </a:lnTo>
                <a:lnTo>
                  <a:pt x="17637" y="12866"/>
                </a:lnTo>
                <a:lnTo>
                  <a:pt x="17659" y="12885"/>
                </a:lnTo>
                <a:lnTo>
                  <a:pt x="17691" y="12866"/>
                </a:lnTo>
                <a:lnTo>
                  <a:pt x="17691" y="12817"/>
                </a:lnTo>
                <a:lnTo>
                  <a:pt x="17642" y="12728"/>
                </a:lnTo>
                <a:lnTo>
                  <a:pt x="17654" y="12707"/>
                </a:lnTo>
                <a:lnTo>
                  <a:pt x="17596" y="12610"/>
                </a:lnTo>
                <a:lnTo>
                  <a:pt x="17649" y="12576"/>
                </a:lnTo>
                <a:lnTo>
                  <a:pt x="17676" y="12535"/>
                </a:lnTo>
                <a:lnTo>
                  <a:pt x="17696" y="12548"/>
                </a:lnTo>
                <a:lnTo>
                  <a:pt x="17702" y="12514"/>
                </a:lnTo>
                <a:lnTo>
                  <a:pt x="17596" y="12535"/>
                </a:lnTo>
                <a:lnTo>
                  <a:pt x="17563" y="12570"/>
                </a:lnTo>
                <a:lnTo>
                  <a:pt x="17509" y="12507"/>
                </a:lnTo>
                <a:lnTo>
                  <a:pt x="17521" y="12445"/>
                </a:lnTo>
                <a:lnTo>
                  <a:pt x="17569" y="12439"/>
                </a:lnTo>
                <a:lnTo>
                  <a:pt x="17669" y="12432"/>
                </a:lnTo>
                <a:lnTo>
                  <a:pt x="17722" y="12445"/>
                </a:lnTo>
                <a:lnTo>
                  <a:pt x="17765" y="12432"/>
                </a:lnTo>
                <a:lnTo>
                  <a:pt x="17814" y="12357"/>
                </a:lnTo>
                <a:lnTo>
                  <a:pt x="17802" y="12342"/>
                </a:lnTo>
                <a:close/>
                <a:moveTo>
                  <a:pt x="18227" y="12494"/>
                </a:moveTo>
                <a:lnTo>
                  <a:pt x="18201" y="12514"/>
                </a:lnTo>
                <a:lnTo>
                  <a:pt x="18121" y="12535"/>
                </a:lnTo>
                <a:lnTo>
                  <a:pt x="18148" y="12570"/>
                </a:lnTo>
                <a:lnTo>
                  <a:pt x="18201" y="12591"/>
                </a:lnTo>
                <a:lnTo>
                  <a:pt x="18222" y="12632"/>
                </a:lnTo>
                <a:lnTo>
                  <a:pt x="18307" y="12632"/>
                </a:lnTo>
                <a:lnTo>
                  <a:pt x="18314" y="12651"/>
                </a:lnTo>
                <a:lnTo>
                  <a:pt x="18271" y="12651"/>
                </a:lnTo>
                <a:lnTo>
                  <a:pt x="18207" y="12679"/>
                </a:lnTo>
                <a:lnTo>
                  <a:pt x="18254" y="12713"/>
                </a:lnTo>
                <a:lnTo>
                  <a:pt x="18254" y="12748"/>
                </a:lnTo>
                <a:lnTo>
                  <a:pt x="18266" y="12776"/>
                </a:lnTo>
                <a:lnTo>
                  <a:pt x="18287" y="12769"/>
                </a:lnTo>
                <a:lnTo>
                  <a:pt x="18307" y="12728"/>
                </a:lnTo>
                <a:lnTo>
                  <a:pt x="18394" y="12804"/>
                </a:lnTo>
                <a:lnTo>
                  <a:pt x="18440" y="12804"/>
                </a:lnTo>
                <a:lnTo>
                  <a:pt x="18553" y="12872"/>
                </a:lnTo>
                <a:lnTo>
                  <a:pt x="18585" y="12935"/>
                </a:lnTo>
                <a:lnTo>
                  <a:pt x="18595" y="13016"/>
                </a:lnTo>
                <a:lnTo>
                  <a:pt x="18563" y="13038"/>
                </a:lnTo>
                <a:lnTo>
                  <a:pt x="18537" y="13098"/>
                </a:lnTo>
                <a:lnTo>
                  <a:pt x="18611" y="13098"/>
                </a:lnTo>
                <a:lnTo>
                  <a:pt x="18626" y="13072"/>
                </a:lnTo>
                <a:lnTo>
                  <a:pt x="18686" y="13091"/>
                </a:lnTo>
                <a:lnTo>
                  <a:pt x="18733" y="13154"/>
                </a:lnTo>
                <a:lnTo>
                  <a:pt x="18798" y="13154"/>
                </a:lnTo>
                <a:lnTo>
                  <a:pt x="18829" y="13167"/>
                </a:lnTo>
                <a:lnTo>
                  <a:pt x="18877" y="13141"/>
                </a:lnTo>
                <a:lnTo>
                  <a:pt x="18866" y="13085"/>
                </a:lnTo>
                <a:lnTo>
                  <a:pt x="18904" y="13057"/>
                </a:lnTo>
                <a:lnTo>
                  <a:pt x="18952" y="13038"/>
                </a:lnTo>
                <a:lnTo>
                  <a:pt x="19025" y="13072"/>
                </a:lnTo>
                <a:lnTo>
                  <a:pt x="19059" y="13141"/>
                </a:lnTo>
                <a:lnTo>
                  <a:pt x="19090" y="13182"/>
                </a:lnTo>
                <a:lnTo>
                  <a:pt x="19138" y="13229"/>
                </a:lnTo>
                <a:lnTo>
                  <a:pt x="19196" y="13244"/>
                </a:lnTo>
                <a:lnTo>
                  <a:pt x="19245" y="13250"/>
                </a:lnTo>
                <a:lnTo>
                  <a:pt x="19260" y="13270"/>
                </a:lnTo>
                <a:lnTo>
                  <a:pt x="19298" y="13263"/>
                </a:lnTo>
                <a:lnTo>
                  <a:pt x="19308" y="13244"/>
                </a:lnTo>
                <a:lnTo>
                  <a:pt x="19245" y="13210"/>
                </a:lnTo>
                <a:lnTo>
                  <a:pt x="19260" y="13195"/>
                </a:lnTo>
                <a:lnTo>
                  <a:pt x="19218" y="13182"/>
                </a:lnTo>
                <a:lnTo>
                  <a:pt x="19218" y="13147"/>
                </a:lnTo>
                <a:lnTo>
                  <a:pt x="19185" y="13154"/>
                </a:lnTo>
                <a:lnTo>
                  <a:pt x="19148" y="13072"/>
                </a:lnTo>
                <a:lnTo>
                  <a:pt x="19095" y="13023"/>
                </a:lnTo>
                <a:lnTo>
                  <a:pt x="19085" y="12969"/>
                </a:lnTo>
                <a:lnTo>
                  <a:pt x="19138" y="12960"/>
                </a:lnTo>
                <a:lnTo>
                  <a:pt x="19122" y="12920"/>
                </a:lnTo>
                <a:lnTo>
                  <a:pt x="19025" y="12879"/>
                </a:lnTo>
                <a:lnTo>
                  <a:pt x="19015" y="12832"/>
                </a:lnTo>
                <a:lnTo>
                  <a:pt x="18984" y="12797"/>
                </a:lnTo>
                <a:lnTo>
                  <a:pt x="18941" y="12754"/>
                </a:lnTo>
                <a:lnTo>
                  <a:pt x="18834" y="12713"/>
                </a:lnTo>
                <a:lnTo>
                  <a:pt x="18733" y="12660"/>
                </a:lnTo>
                <a:lnTo>
                  <a:pt x="18670" y="12645"/>
                </a:lnTo>
                <a:lnTo>
                  <a:pt x="18626" y="12617"/>
                </a:lnTo>
                <a:lnTo>
                  <a:pt x="18580" y="12591"/>
                </a:lnTo>
                <a:lnTo>
                  <a:pt x="18527" y="12591"/>
                </a:lnTo>
                <a:lnTo>
                  <a:pt x="18457" y="12638"/>
                </a:lnTo>
                <a:lnTo>
                  <a:pt x="18409" y="12720"/>
                </a:lnTo>
                <a:lnTo>
                  <a:pt x="18350" y="12673"/>
                </a:lnTo>
                <a:lnTo>
                  <a:pt x="18334" y="12548"/>
                </a:lnTo>
                <a:lnTo>
                  <a:pt x="18324" y="12522"/>
                </a:lnTo>
                <a:lnTo>
                  <a:pt x="18227" y="12494"/>
                </a:lnTo>
                <a:close/>
                <a:moveTo>
                  <a:pt x="19313" y="12651"/>
                </a:moveTo>
                <a:lnTo>
                  <a:pt x="19298" y="12673"/>
                </a:lnTo>
                <a:lnTo>
                  <a:pt x="19339" y="12694"/>
                </a:lnTo>
                <a:lnTo>
                  <a:pt x="19371" y="12728"/>
                </a:lnTo>
                <a:lnTo>
                  <a:pt x="19398" y="12748"/>
                </a:lnTo>
                <a:lnTo>
                  <a:pt x="19414" y="12776"/>
                </a:lnTo>
                <a:lnTo>
                  <a:pt x="19424" y="12823"/>
                </a:lnTo>
                <a:lnTo>
                  <a:pt x="19441" y="12804"/>
                </a:lnTo>
                <a:lnTo>
                  <a:pt x="19436" y="12763"/>
                </a:lnTo>
                <a:lnTo>
                  <a:pt x="19414" y="12741"/>
                </a:lnTo>
                <a:lnTo>
                  <a:pt x="19388" y="12707"/>
                </a:lnTo>
                <a:lnTo>
                  <a:pt x="19366" y="12694"/>
                </a:lnTo>
                <a:lnTo>
                  <a:pt x="19344" y="12673"/>
                </a:lnTo>
                <a:lnTo>
                  <a:pt x="19313" y="12651"/>
                </a:lnTo>
                <a:close/>
                <a:moveTo>
                  <a:pt x="18053" y="12673"/>
                </a:moveTo>
                <a:lnTo>
                  <a:pt x="17983" y="12679"/>
                </a:lnTo>
                <a:lnTo>
                  <a:pt x="17968" y="12720"/>
                </a:lnTo>
                <a:lnTo>
                  <a:pt x="18010" y="12720"/>
                </a:lnTo>
                <a:lnTo>
                  <a:pt x="18041" y="12720"/>
                </a:lnTo>
                <a:lnTo>
                  <a:pt x="18089" y="12720"/>
                </a:lnTo>
                <a:lnTo>
                  <a:pt x="18143" y="12754"/>
                </a:lnTo>
                <a:lnTo>
                  <a:pt x="18121" y="12701"/>
                </a:lnTo>
                <a:lnTo>
                  <a:pt x="18053" y="12673"/>
                </a:lnTo>
                <a:close/>
                <a:moveTo>
                  <a:pt x="17915" y="12701"/>
                </a:moveTo>
                <a:lnTo>
                  <a:pt x="17855" y="12707"/>
                </a:lnTo>
                <a:lnTo>
                  <a:pt x="17867" y="12735"/>
                </a:lnTo>
                <a:lnTo>
                  <a:pt x="17908" y="12748"/>
                </a:lnTo>
                <a:lnTo>
                  <a:pt x="17930" y="12728"/>
                </a:lnTo>
                <a:lnTo>
                  <a:pt x="17915" y="12701"/>
                </a:lnTo>
                <a:close/>
                <a:moveTo>
                  <a:pt x="19351" y="12776"/>
                </a:moveTo>
                <a:lnTo>
                  <a:pt x="19356" y="12823"/>
                </a:lnTo>
                <a:lnTo>
                  <a:pt x="19324" y="12851"/>
                </a:lnTo>
                <a:lnTo>
                  <a:pt x="19308" y="12872"/>
                </a:lnTo>
                <a:lnTo>
                  <a:pt x="19271" y="12879"/>
                </a:lnTo>
                <a:lnTo>
                  <a:pt x="19265" y="12838"/>
                </a:lnTo>
                <a:lnTo>
                  <a:pt x="19260" y="12844"/>
                </a:lnTo>
                <a:lnTo>
                  <a:pt x="19250" y="12879"/>
                </a:lnTo>
                <a:lnTo>
                  <a:pt x="19218" y="12885"/>
                </a:lnTo>
                <a:lnTo>
                  <a:pt x="19165" y="12872"/>
                </a:lnTo>
                <a:lnTo>
                  <a:pt x="19158" y="12900"/>
                </a:lnTo>
                <a:lnTo>
                  <a:pt x="19196" y="12920"/>
                </a:lnTo>
                <a:lnTo>
                  <a:pt x="19245" y="12941"/>
                </a:lnTo>
                <a:lnTo>
                  <a:pt x="19271" y="12941"/>
                </a:lnTo>
                <a:lnTo>
                  <a:pt x="19303" y="12920"/>
                </a:lnTo>
                <a:lnTo>
                  <a:pt x="19334" y="12907"/>
                </a:lnTo>
                <a:lnTo>
                  <a:pt x="19344" y="12885"/>
                </a:lnTo>
                <a:lnTo>
                  <a:pt x="19378" y="12879"/>
                </a:lnTo>
                <a:lnTo>
                  <a:pt x="19393" y="12832"/>
                </a:lnTo>
                <a:lnTo>
                  <a:pt x="19393" y="12789"/>
                </a:lnTo>
                <a:lnTo>
                  <a:pt x="19383" y="12776"/>
                </a:lnTo>
                <a:lnTo>
                  <a:pt x="19351" y="12776"/>
                </a:lnTo>
                <a:close/>
                <a:moveTo>
                  <a:pt x="19531" y="12844"/>
                </a:moveTo>
                <a:lnTo>
                  <a:pt x="19521" y="12851"/>
                </a:lnTo>
                <a:lnTo>
                  <a:pt x="19537" y="12907"/>
                </a:lnTo>
                <a:lnTo>
                  <a:pt x="19564" y="12954"/>
                </a:lnTo>
                <a:lnTo>
                  <a:pt x="19584" y="12982"/>
                </a:lnTo>
                <a:lnTo>
                  <a:pt x="19600" y="12975"/>
                </a:lnTo>
                <a:lnTo>
                  <a:pt x="19610" y="12954"/>
                </a:lnTo>
                <a:lnTo>
                  <a:pt x="19584" y="12935"/>
                </a:lnTo>
                <a:lnTo>
                  <a:pt x="19552" y="12885"/>
                </a:lnTo>
                <a:lnTo>
                  <a:pt x="19537" y="12866"/>
                </a:lnTo>
                <a:lnTo>
                  <a:pt x="19531" y="12844"/>
                </a:lnTo>
                <a:close/>
                <a:moveTo>
                  <a:pt x="18355" y="12872"/>
                </a:moveTo>
                <a:lnTo>
                  <a:pt x="18340" y="12900"/>
                </a:lnTo>
                <a:lnTo>
                  <a:pt x="18329" y="12926"/>
                </a:lnTo>
                <a:lnTo>
                  <a:pt x="18340" y="12982"/>
                </a:lnTo>
                <a:lnTo>
                  <a:pt x="18367" y="12935"/>
                </a:lnTo>
                <a:lnTo>
                  <a:pt x="18367" y="12900"/>
                </a:lnTo>
                <a:lnTo>
                  <a:pt x="18355" y="12872"/>
                </a:lnTo>
                <a:close/>
                <a:moveTo>
                  <a:pt x="16697" y="12907"/>
                </a:moveTo>
                <a:lnTo>
                  <a:pt x="16653" y="12982"/>
                </a:lnTo>
                <a:lnTo>
                  <a:pt x="16707" y="12988"/>
                </a:lnTo>
                <a:lnTo>
                  <a:pt x="16718" y="13016"/>
                </a:lnTo>
                <a:lnTo>
                  <a:pt x="16825" y="13051"/>
                </a:lnTo>
                <a:lnTo>
                  <a:pt x="16851" y="13038"/>
                </a:lnTo>
                <a:lnTo>
                  <a:pt x="16893" y="13051"/>
                </a:lnTo>
                <a:lnTo>
                  <a:pt x="16958" y="13079"/>
                </a:lnTo>
                <a:lnTo>
                  <a:pt x="17016" y="13091"/>
                </a:lnTo>
                <a:lnTo>
                  <a:pt x="17074" y="13098"/>
                </a:lnTo>
                <a:lnTo>
                  <a:pt x="17127" y="13091"/>
                </a:lnTo>
                <a:lnTo>
                  <a:pt x="17190" y="13126"/>
                </a:lnTo>
                <a:lnTo>
                  <a:pt x="17255" y="13091"/>
                </a:lnTo>
                <a:lnTo>
                  <a:pt x="17185" y="13051"/>
                </a:lnTo>
                <a:lnTo>
                  <a:pt x="17100" y="13038"/>
                </a:lnTo>
                <a:lnTo>
                  <a:pt x="17079" y="12988"/>
                </a:lnTo>
                <a:lnTo>
                  <a:pt x="16968" y="12948"/>
                </a:lnTo>
                <a:lnTo>
                  <a:pt x="16958" y="12982"/>
                </a:lnTo>
                <a:lnTo>
                  <a:pt x="16845" y="12975"/>
                </a:lnTo>
                <a:lnTo>
                  <a:pt x="16835" y="12948"/>
                </a:lnTo>
                <a:lnTo>
                  <a:pt x="16813" y="12941"/>
                </a:lnTo>
                <a:lnTo>
                  <a:pt x="16765" y="12913"/>
                </a:lnTo>
                <a:lnTo>
                  <a:pt x="16697" y="12907"/>
                </a:lnTo>
                <a:close/>
                <a:moveTo>
                  <a:pt x="19644" y="12960"/>
                </a:moveTo>
                <a:lnTo>
                  <a:pt x="19637" y="12975"/>
                </a:lnTo>
                <a:lnTo>
                  <a:pt x="19664" y="13003"/>
                </a:lnTo>
                <a:lnTo>
                  <a:pt x="19685" y="13023"/>
                </a:lnTo>
                <a:lnTo>
                  <a:pt x="19702" y="13016"/>
                </a:lnTo>
                <a:lnTo>
                  <a:pt x="19675" y="12995"/>
                </a:lnTo>
                <a:lnTo>
                  <a:pt x="19644" y="12960"/>
                </a:lnTo>
                <a:close/>
                <a:moveTo>
                  <a:pt x="19750" y="13016"/>
                </a:moveTo>
                <a:lnTo>
                  <a:pt x="19738" y="13023"/>
                </a:lnTo>
                <a:lnTo>
                  <a:pt x="19760" y="13051"/>
                </a:lnTo>
                <a:lnTo>
                  <a:pt x="19792" y="13079"/>
                </a:lnTo>
                <a:lnTo>
                  <a:pt x="19840" y="13106"/>
                </a:lnTo>
                <a:lnTo>
                  <a:pt x="19835" y="13091"/>
                </a:lnTo>
                <a:lnTo>
                  <a:pt x="19823" y="13072"/>
                </a:lnTo>
                <a:lnTo>
                  <a:pt x="19777" y="13038"/>
                </a:lnTo>
                <a:lnTo>
                  <a:pt x="19750" y="13016"/>
                </a:lnTo>
                <a:close/>
                <a:moveTo>
                  <a:pt x="17388" y="13072"/>
                </a:moveTo>
                <a:lnTo>
                  <a:pt x="17371" y="13098"/>
                </a:lnTo>
                <a:lnTo>
                  <a:pt x="17340" y="13098"/>
                </a:lnTo>
                <a:lnTo>
                  <a:pt x="17318" y="13147"/>
                </a:lnTo>
                <a:lnTo>
                  <a:pt x="17350" y="13147"/>
                </a:lnTo>
                <a:lnTo>
                  <a:pt x="17388" y="13132"/>
                </a:lnTo>
                <a:lnTo>
                  <a:pt x="17456" y="13119"/>
                </a:lnTo>
                <a:lnTo>
                  <a:pt x="17441" y="13085"/>
                </a:lnTo>
                <a:lnTo>
                  <a:pt x="17410" y="13091"/>
                </a:lnTo>
                <a:lnTo>
                  <a:pt x="17388" y="13072"/>
                </a:lnTo>
                <a:close/>
                <a:moveTo>
                  <a:pt x="17676" y="13072"/>
                </a:moveTo>
                <a:lnTo>
                  <a:pt x="17627" y="13098"/>
                </a:lnTo>
                <a:lnTo>
                  <a:pt x="17584" y="13106"/>
                </a:lnTo>
                <a:lnTo>
                  <a:pt x="17548" y="13085"/>
                </a:lnTo>
                <a:lnTo>
                  <a:pt x="17504" y="13098"/>
                </a:lnTo>
                <a:lnTo>
                  <a:pt x="17504" y="13126"/>
                </a:lnTo>
                <a:lnTo>
                  <a:pt x="17579" y="13141"/>
                </a:lnTo>
                <a:lnTo>
                  <a:pt x="17669" y="13119"/>
                </a:lnTo>
                <a:lnTo>
                  <a:pt x="17676" y="13072"/>
                </a:lnTo>
                <a:close/>
                <a:moveTo>
                  <a:pt x="17915" y="13085"/>
                </a:moveTo>
                <a:lnTo>
                  <a:pt x="17898" y="13098"/>
                </a:lnTo>
                <a:lnTo>
                  <a:pt x="17855" y="13098"/>
                </a:lnTo>
                <a:lnTo>
                  <a:pt x="17802" y="13119"/>
                </a:lnTo>
                <a:lnTo>
                  <a:pt x="17797" y="13132"/>
                </a:lnTo>
                <a:lnTo>
                  <a:pt x="17739" y="13167"/>
                </a:lnTo>
                <a:lnTo>
                  <a:pt x="17717" y="13210"/>
                </a:lnTo>
                <a:lnTo>
                  <a:pt x="17712" y="13235"/>
                </a:lnTo>
                <a:lnTo>
                  <a:pt x="17717" y="13244"/>
                </a:lnTo>
                <a:lnTo>
                  <a:pt x="17765" y="13229"/>
                </a:lnTo>
                <a:lnTo>
                  <a:pt x="17802" y="13175"/>
                </a:lnTo>
                <a:lnTo>
                  <a:pt x="17855" y="13154"/>
                </a:lnTo>
                <a:lnTo>
                  <a:pt x="17915" y="13119"/>
                </a:lnTo>
                <a:lnTo>
                  <a:pt x="17935" y="13098"/>
                </a:lnTo>
                <a:lnTo>
                  <a:pt x="17915" y="13085"/>
                </a:lnTo>
                <a:close/>
                <a:moveTo>
                  <a:pt x="19876" y="13091"/>
                </a:moveTo>
                <a:lnTo>
                  <a:pt x="19888" y="13132"/>
                </a:lnTo>
                <a:lnTo>
                  <a:pt x="19930" y="13201"/>
                </a:lnTo>
                <a:lnTo>
                  <a:pt x="19941" y="13188"/>
                </a:lnTo>
                <a:lnTo>
                  <a:pt x="19920" y="13154"/>
                </a:lnTo>
                <a:lnTo>
                  <a:pt x="19898" y="13091"/>
                </a:lnTo>
                <a:lnTo>
                  <a:pt x="19876" y="13091"/>
                </a:lnTo>
                <a:close/>
                <a:moveTo>
                  <a:pt x="19823" y="13160"/>
                </a:moveTo>
                <a:lnTo>
                  <a:pt x="19823" y="13188"/>
                </a:lnTo>
                <a:lnTo>
                  <a:pt x="19835" y="13201"/>
                </a:lnTo>
                <a:lnTo>
                  <a:pt x="19871" y="13210"/>
                </a:lnTo>
                <a:lnTo>
                  <a:pt x="19893" y="13210"/>
                </a:lnTo>
                <a:lnTo>
                  <a:pt x="19883" y="13188"/>
                </a:lnTo>
                <a:lnTo>
                  <a:pt x="19866" y="13175"/>
                </a:lnTo>
                <a:lnTo>
                  <a:pt x="19823" y="13160"/>
                </a:lnTo>
                <a:close/>
                <a:moveTo>
                  <a:pt x="17504" y="13167"/>
                </a:moveTo>
                <a:lnTo>
                  <a:pt x="17446" y="13188"/>
                </a:lnTo>
                <a:lnTo>
                  <a:pt x="17526" y="13235"/>
                </a:lnTo>
                <a:lnTo>
                  <a:pt x="17548" y="13235"/>
                </a:lnTo>
                <a:lnTo>
                  <a:pt x="17553" y="13216"/>
                </a:lnTo>
                <a:lnTo>
                  <a:pt x="17531" y="13195"/>
                </a:lnTo>
                <a:lnTo>
                  <a:pt x="17504" y="13167"/>
                </a:lnTo>
                <a:close/>
                <a:moveTo>
                  <a:pt x="19920" y="13235"/>
                </a:moveTo>
                <a:lnTo>
                  <a:pt x="19941" y="13285"/>
                </a:lnTo>
                <a:lnTo>
                  <a:pt x="19983" y="13285"/>
                </a:lnTo>
                <a:lnTo>
                  <a:pt x="19968" y="13257"/>
                </a:lnTo>
                <a:lnTo>
                  <a:pt x="19956" y="13250"/>
                </a:lnTo>
                <a:lnTo>
                  <a:pt x="19920" y="13235"/>
                </a:lnTo>
                <a:close/>
                <a:moveTo>
                  <a:pt x="18824" y="13270"/>
                </a:moveTo>
                <a:lnTo>
                  <a:pt x="18803" y="13298"/>
                </a:lnTo>
                <a:lnTo>
                  <a:pt x="18798" y="13319"/>
                </a:lnTo>
                <a:lnTo>
                  <a:pt x="18786" y="13360"/>
                </a:lnTo>
                <a:lnTo>
                  <a:pt x="18776" y="13401"/>
                </a:lnTo>
                <a:lnTo>
                  <a:pt x="18781" y="13429"/>
                </a:lnTo>
                <a:lnTo>
                  <a:pt x="18771" y="13441"/>
                </a:lnTo>
                <a:lnTo>
                  <a:pt x="18766" y="13504"/>
                </a:lnTo>
                <a:lnTo>
                  <a:pt x="18771" y="13545"/>
                </a:lnTo>
                <a:lnTo>
                  <a:pt x="18766" y="13566"/>
                </a:lnTo>
                <a:lnTo>
                  <a:pt x="18776" y="13607"/>
                </a:lnTo>
                <a:lnTo>
                  <a:pt x="18754" y="13669"/>
                </a:lnTo>
                <a:lnTo>
                  <a:pt x="18749" y="13710"/>
                </a:lnTo>
                <a:lnTo>
                  <a:pt x="18739" y="13744"/>
                </a:lnTo>
                <a:lnTo>
                  <a:pt x="18728" y="13785"/>
                </a:lnTo>
                <a:lnTo>
                  <a:pt x="18686" y="13813"/>
                </a:lnTo>
                <a:lnTo>
                  <a:pt x="18633" y="13785"/>
                </a:lnTo>
                <a:lnTo>
                  <a:pt x="18621" y="13766"/>
                </a:lnTo>
                <a:lnTo>
                  <a:pt x="18595" y="13744"/>
                </a:lnTo>
                <a:lnTo>
                  <a:pt x="18573" y="13744"/>
                </a:lnTo>
                <a:lnTo>
                  <a:pt x="18537" y="13697"/>
                </a:lnTo>
                <a:lnTo>
                  <a:pt x="18505" y="13669"/>
                </a:lnTo>
                <a:lnTo>
                  <a:pt x="18457" y="13648"/>
                </a:lnTo>
                <a:lnTo>
                  <a:pt x="18414" y="13600"/>
                </a:lnTo>
                <a:lnTo>
                  <a:pt x="18409" y="13579"/>
                </a:lnTo>
                <a:lnTo>
                  <a:pt x="18430" y="13545"/>
                </a:lnTo>
                <a:lnTo>
                  <a:pt x="18447" y="13504"/>
                </a:lnTo>
                <a:lnTo>
                  <a:pt x="18440" y="13469"/>
                </a:lnTo>
                <a:lnTo>
                  <a:pt x="18462" y="13469"/>
                </a:lnTo>
                <a:lnTo>
                  <a:pt x="18483" y="13441"/>
                </a:lnTo>
                <a:lnTo>
                  <a:pt x="18500" y="13401"/>
                </a:lnTo>
                <a:lnTo>
                  <a:pt x="18473" y="13360"/>
                </a:lnTo>
                <a:lnTo>
                  <a:pt x="18457" y="13373"/>
                </a:lnTo>
                <a:lnTo>
                  <a:pt x="18435" y="13366"/>
                </a:lnTo>
                <a:lnTo>
                  <a:pt x="18404" y="13388"/>
                </a:lnTo>
                <a:lnTo>
                  <a:pt x="18367" y="13366"/>
                </a:lnTo>
                <a:lnTo>
                  <a:pt x="18350" y="13373"/>
                </a:lnTo>
                <a:lnTo>
                  <a:pt x="18297" y="13353"/>
                </a:lnTo>
                <a:lnTo>
                  <a:pt x="18266" y="13326"/>
                </a:lnTo>
                <a:lnTo>
                  <a:pt x="18227" y="13304"/>
                </a:lnTo>
                <a:lnTo>
                  <a:pt x="18196" y="13319"/>
                </a:lnTo>
                <a:lnTo>
                  <a:pt x="18239" y="13338"/>
                </a:lnTo>
                <a:lnTo>
                  <a:pt x="18244" y="13381"/>
                </a:lnTo>
                <a:lnTo>
                  <a:pt x="18191" y="13394"/>
                </a:lnTo>
                <a:lnTo>
                  <a:pt x="18164" y="13388"/>
                </a:lnTo>
                <a:lnTo>
                  <a:pt x="18128" y="13416"/>
                </a:lnTo>
                <a:lnTo>
                  <a:pt x="18101" y="13457"/>
                </a:lnTo>
                <a:lnTo>
                  <a:pt x="18111" y="13476"/>
                </a:lnTo>
                <a:lnTo>
                  <a:pt x="18084" y="13497"/>
                </a:lnTo>
                <a:lnTo>
                  <a:pt x="18058" y="13560"/>
                </a:lnTo>
                <a:lnTo>
                  <a:pt x="18068" y="13600"/>
                </a:lnTo>
                <a:lnTo>
                  <a:pt x="18031" y="13594"/>
                </a:lnTo>
                <a:lnTo>
                  <a:pt x="17995" y="13594"/>
                </a:lnTo>
                <a:lnTo>
                  <a:pt x="17961" y="13545"/>
                </a:lnTo>
                <a:lnTo>
                  <a:pt x="17920" y="13510"/>
                </a:lnTo>
                <a:lnTo>
                  <a:pt x="17893" y="13525"/>
                </a:lnTo>
                <a:lnTo>
                  <a:pt x="17867" y="13532"/>
                </a:lnTo>
                <a:lnTo>
                  <a:pt x="17867" y="13553"/>
                </a:lnTo>
                <a:lnTo>
                  <a:pt x="17840" y="13545"/>
                </a:lnTo>
                <a:lnTo>
                  <a:pt x="17840" y="13566"/>
                </a:lnTo>
                <a:lnTo>
                  <a:pt x="17809" y="13579"/>
                </a:lnTo>
                <a:lnTo>
                  <a:pt x="17797" y="13607"/>
                </a:lnTo>
                <a:lnTo>
                  <a:pt x="17765" y="13648"/>
                </a:lnTo>
                <a:lnTo>
                  <a:pt x="17755" y="13703"/>
                </a:lnTo>
                <a:lnTo>
                  <a:pt x="17734" y="13691"/>
                </a:lnTo>
                <a:lnTo>
                  <a:pt x="17712" y="13725"/>
                </a:lnTo>
                <a:lnTo>
                  <a:pt x="17734" y="13766"/>
                </a:lnTo>
                <a:lnTo>
                  <a:pt x="17707" y="13779"/>
                </a:lnTo>
                <a:lnTo>
                  <a:pt x="17686" y="13710"/>
                </a:lnTo>
                <a:lnTo>
                  <a:pt x="17642" y="13779"/>
                </a:lnTo>
                <a:lnTo>
                  <a:pt x="17642" y="13819"/>
                </a:lnTo>
                <a:lnTo>
                  <a:pt x="17637" y="13854"/>
                </a:lnTo>
                <a:lnTo>
                  <a:pt x="17606" y="13897"/>
                </a:lnTo>
                <a:lnTo>
                  <a:pt x="17589" y="13938"/>
                </a:lnTo>
                <a:lnTo>
                  <a:pt x="17558" y="13972"/>
                </a:lnTo>
                <a:lnTo>
                  <a:pt x="17494" y="13991"/>
                </a:lnTo>
                <a:lnTo>
                  <a:pt x="17463" y="13991"/>
                </a:lnTo>
                <a:lnTo>
                  <a:pt x="17451" y="14000"/>
                </a:lnTo>
                <a:lnTo>
                  <a:pt x="17441" y="14019"/>
                </a:lnTo>
                <a:lnTo>
                  <a:pt x="17403" y="14026"/>
                </a:lnTo>
                <a:lnTo>
                  <a:pt x="17361" y="14054"/>
                </a:lnTo>
                <a:lnTo>
                  <a:pt x="17345" y="14047"/>
                </a:lnTo>
                <a:lnTo>
                  <a:pt x="17318" y="14054"/>
                </a:lnTo>
                <a:lnTo>
                  <a:pt x="17270" y="14081"/>
                </a:lnTo>
                <a:lnTo>
                  <a:pt x="17243" y="14116"/>
                </a:lnTo>
                <a:lnTo>
                  <a:pt x="17197" y="14144"/>
                </a:lnTo>
                <a:lnTo>
                  <a:pt x="17170" y="14197"/>
                </a:lnTo>
                <a:lnTo>
                  <a:pt x="17164" y="14137"/>
                </a:lnTo>
                <a:lnTo>
                  <a:pt x="17144" y="14191"/>
                </a:lnTo>
                <a:lnTo>
                  <a:pt x="17149" y="14240"/>
                </a:lnTo>
                <a:lnTo>
                  <a:pt x="17144" y="14281"/>
                </a:lnTo>
                <a:lnTo>
                  <a:pt x="17127" y="14300"/>
                </a:lnTo>
                <a:lnTo>
                  <a:pt x="17122" y="14350"/>
                </a:lnTo>
                <a:lnTo>
                  <a:pt x="17137" y="14378"/>
                </a:lnTo>
                <a:lnTo>
                  <a:pt x="17144" y="14404"/>
                </a:lnTo>
                <a:lnTo>
                  <a:pt x="17170" y="14466"/>
                </a:lnTo>
                <a:lnTo>
                  <a:pt x="17170" y="14507"/>
                </a:lnTo>
                <a:lnTo>
                  <a:pt x="17154" y="14481"/>
                </a:lnTo>
                <a:lnTo>
                  <a:pt x="17127" y="14453"/>
                </a:lnTo>
                <a:lnTo>
                  <a:pt x="17144" y="14528"/>
                </a:lnTo>
                <a:lnTo>
                  <a:pt x="17122" y="14494"/>
                </a:lnTo>
                <a:lnTo>
                  <a:pt x="17127" y="14528"/>
                </a:lnTo>
                <a:lnTo>
                  <a:pt x="17159" y="14597"/>
                </a:lnTo>
                <a:lnTo>
                  <a:pt x="17170" y="14666"/>
                </a:lnTo>
                <a:lnTo>
                  <a:pt x="17197" y="14700"/>
                </a:lnTo>
                <a:lnTo>
                  <a:pt x="17197" y="14721"/>
                </a:lnTo>
                <a:lnTo>
                  <a:pt x="17217" y="14775"/>
                </a:lnTo>
                <a:lnTo>
                  <a:pt x="17217" y="14831"/>
                </a:lnTo>
                <a:lnTo>
                  <a:pt x="17228" y="14878"/>
                </a:lnTo>
                <a:lnTo>
                  <a:pt x="17255" y="14968"/>
                </a:lnTo>
                <a:lnTo>
                  <a:pt x="17265" y="15016"/>
                </a:lnTo>
                <a:lnTo>
                  <a:pt x="17255" y="15078"/>
                </a:lnTo>
                <a:lnTo>
                  <a:pt x="17260" y="15112"/>
                </a:lnTo>
                <a:lnTo>
                  <a:pt x="17250" y="15134"/>
                </a:lnTo>
                <a:lnTo>
                  <a:pt x="17217" y="15147"/>
                </a:lnTo>
                <a:lnTo>
                  <a:pt x="17217" y="15194"/>
                </a:lnTo>
                <a:lnTo>
                  <a:pt x="17250" y="15215"/>
                </a:lnTo>
                <a:lnTo>
                  <a:pt x="17313" y="15271"/>
                </a:lnTo>
                <a:lnTo>
                  <a:pt x="17350" y="15271"/>
                </a:lnTo>
                <a:lnTo>
                  <a:pt x="17393" y="15278"/>
                </a:lnTo>
                <a:lnTo>
                  <a:pt x="17420" y="15250"/>
                </a:lnTo>
                <a:lnTo>
                  <a:pt x="17451" y="15222"/>
                </a:lnTo>
                <a:lnTo>
                  <a:pt x="17468" y="15222"/>
                </a:lnTo>
                <a:lnTo>
                  <a:pt x="17499" y="15175"/>
                </a:lnTo>
                <a:lnTo>
                  <a:pt x="17543" y="15175"/>
                </a:lnTo>
                <a:lnTo>
                  <a:pt x="17584" y="15160"/>
                </a:lnTo>
                <a:lnTo>
                  <a:pt x="17637" y="15181"/>
                </a:lnTo>
                <a:lnTo>
                  <a:pt x="17669" y="15175"/>
                </a:lnTo>
                <a:lnTo>
                  <a:pt x="17722" y="15168"/>
                </a:lnTo>
                <a:lnTo>
                  <a:pt x="17744" y="15134"/>
                </a:lnTo>
                <a:lnTo>
                  <a:pt x="17755" y="15084"/>
                </a:lnTo>
                <a:lnTo>
                  <a:pt x="17802" y="15065"/>
                </a:lnTo>
                <a:lnTo>
                  <a:pt x="17867" y="15016"/>
                </a:lnTo>
                <a:lnTo>
                  <a:pt x="17925" y="15022"/>
                </a:lnTo>
                <a:lnTo>
                  <a:pt x="17988" y="14996"/>
                </a:lnTo>
                <a:lnTo>
                  <a:pt x="18063" y="14962"/>
                </a:lnTo>
                <a:lnTo>
                  <a:pt x="18169" y="14953"/>
                </a:lnTo>
                <a:lnTo>
                  <a:pt x="18222" y="14996"/>
                </a:lnTo>
                <a:lnTo>
                  <a:pt x="18266" y="15003"/>
                </a:lnTo>
                <a:lnTo>
                  <a:pt x="18340" y="15056"/>
                </a:lnTo>
                <a:lnTo>
                  <a:pt x="18329" y="15078"/>
                </a:lnTo>
                <a:lnTo>
                  <a:pt x="18360" y="15106"/>
                </a:lnTo>
                <a:lnTo>
                  <a:pt x="18399" y="15175"/>
                </a:lnTo>
                <a:lnTo>
                  <a:pt x="18399" y="15222"/>
                </a:lnTo>
                <a:lnTo>
                  <a:pt x="18440" y="15256"/>
                </a:lnTo>
                <a:lnTo>
                  <a:pt x="18462" y="15187"/>
                </a:lnTo>
                <a:lnTo>
                  <a:pt x="18500" y="15153"/>
                </a:lnTo>
                <a:lnTo>
                  <a:pt x="18547" y="15078"/>
                </a:lnTo>
                <a:lnTo>
                  <a:pt x="18553" y="15147"/>
                </a:lnTo>
                <a:lnTo>
                  <a:pt x="18532" y="15187"/>
                </a:lnTo>
                <a:lnTo>
                  <a:pt x="18520" y="15243"/>
                </a:lnTo>
                <a:lnTo>
                  <a:pt x="18488" y="15291"/>
                </a:lnTo>
                <a:lnTo>
                  <a:pt x="18542" y="15278"/>
                </a:lnTo>
                <a:lnTo>
                  <a:pt x="18568" y="15215"/>
                </a:lnTo>
                <a:lnTo>
                  <a:pt x="18585" y="15284"/>
                </a:lnTo>
                <a:lnTo>
                  <a:pt x="18563" y="15325"/>
                </a:lnTo>
                <a:lnTo>
                  <a:pt x="18621" y="15340"/>
                </a:lnTo>
                <a:lnTo>
                  <a:pt x="18648" y="15374"/>
                </a:lnTo>
                <a:lnTo>
                  <a:pt x="18665" y="15422"/>
                </a:lnTo>
                <a:lnTo>
                  <a:pt x="18675" y="15490"/>
                </a:lnTo>
                <a:lnTo>
                  <a:pt x="18713" y="15553"/>
                </a:lnTo>
                <a:lnTo>
                  <a:pt x="18771" y="15580"/>
                </a:lnTo>
                <a:lnTo>
                  <a:pt x="18803" y="15587"/>
                </a:lnTo>
                <a:lnTo>
                  <a:pt x="18834" y="15600"/>
                </a:lnTo>
                <a:lnTo>
                  <a:pt x="18887" y="15628"/>
                </a:lnTo>
                <a:lnTo>
                  <a:pt x="18936" y="15559"/>
                </a:lnTo>
                <a:lnTo>
                  <a:pt x="18967" y="15537"/>
                </a:lnTo>
                <a:lnTo>
                  <a:pt x="18962" y="15593"/>
                </a:lnTo>
                <a:lnTo>
                  <a:pt x="18994" y="15606"/>
                </a:lnTo>
                <a:lnTo>
                  <a:pt x="19042" y="15649"/>
                </a:lnTo>
                <a:lnTo>
                  <a:pt x="19078" y="15606"/>
                </a:lnTo>
                <a:lnTo>
                  <a:pt x="19105" y="15572"/>
                </a:lnTo>
                <a:lnTo>
                  <a:pt x="19158" y="15531"/>
                </a:lnTo>
                <a:lnTo>
                  <a:pt x="19228" y="15531"/>
                </a:lnTo>
                <a:lnTo>
                  <a:pt x="19260" y="15497"/>
                </a:lnTo>
                <a:lnTo>
                  <a:pt x="19255" y="15462"/>
                </a:lnTo>
                <a:lnTo>
                  <a:pt x="19265" y="15400"/>
                </a:lnTo>
                <a:lnTo>
                  <a:pt x="19276" y="15331"/>
                </a:lnTo>
                <a:lnTo>
                  <a:pt x="19303" y="15284"/>
                </a:lnTo>
                <a:lnTo>
                  <a:pt x="19318" y="15209"/>
                </a:lnTo>
                <a:lnTo>
                  <a:pt x="19339" y="15160"/>
                </a:lnTo>
                <a:lnTo>
                  <a:pt x="19361" y="15091"/>
                </a:lnTo>
                <a:lnTo>
                  <a:pt x="19404" y="15050"/>
                </a:lnTo>
                <a:lnTo>
                  <a:pt x="19431" y="14968"/>
                </a:lnTo>
                <a:lnTo>
                  <a:pt x="19441" y="14906"/>
                </a:lnTo>
                <a:lnTo>
                  <a:pt x="19441" y="14859"/>
                </a:lnTo>
                <a:lnTo>
                  <a:pt x="19451" y="14775"/>
                </a:lnTo>
                <a:lnTo>
                  <a:pt x="19462" y="14741"/>
                </a:lnTo>
                <a:lnTo>
                  <a:pt x="19467" y="14666"/>
                </a:lnTo>
                <a:lnTo>
                  <a:pt x="19441" y="14590"/>
                </a:lnTo>
                <a:lnTo>
                  <a:pt x="19446" y="14535"/>
                </a:lnTo>
                <a:lnTo>
                  <a:pt x="19441" y="14494"/>
                </a:lnTo>
                <a:lnTo>
                  <a:pt x="19424" y="14425"/>
                </a:lnTo>
                <a:lnTo>
                  <a:pt x="19383" y="14356"/>
                </a:lnTo>
                <a:lnTo>
                  <a:pt x="19351" y="14322"/>
                </a:lnTo>
                <a:lnTo>
                  <a:pt x="19313" y="14275"/>
                </a:lnTo>
                <a:lnTo>
                  <a:pt x="19303" y="14191"/>
                </a:lnTo>
                <a:lnTo>
                  <a:pt x="19286" y="14197"/>
                </a:lnTo>
                <a:lnTo>
                  <a:pt x="19265" y="14163"/>
                </a:lnTo>
                <a:lnTo>
                  <a:pt x="19238" y="14185"/>
                </a:lnTo>
                <a:lnTo>
                  <a:pt x="19218" y="14094"/>
                </a:lnTo>
                <a:lnTo>
                  <a:pt x="19185" y="14047"/>
                </a:lnTo>
                <a:lnTo>
                  <a:pt x="19192" y="14026"/>
                </a:lnTo>
                <a:lnTo>
                  <a:pt x="19153" y="13991"/>
                </a:lnTo>
                <a:lnTo>
                  <a:pt x="19112" y="13950"/>
                </a:lnTo>
                <a:lnTo>
                  <a:pt x="19047" y="13910"/>
                </a:lnTo>
                <a:lnTo>
                  <a:pt x="19032" y="13862"/>
                </a:lnTo>
                <a:lnTo>
                  <a:pt x="19037" y="13819"/>
                </a:lnTo>
                <a:lnTo>
                  <a:pt x="19020" y="13751"/>
                </a:lnTo>
                <a:lnTo>
                  <a:pt x="19005" y="13744"/>
                </a:lnTo>
                <a:lnTo>
                  <a:pt x="18994" y="13703"/>
                </a:lnTo>
                <a:lnTo>
                  <a:pt x="18984" y="13635"/>
                </a:lnTo>
                <a:lnTo>
                  <a:pt x="18989" y="13600"/>
                </a:lnTo>
                <a:lnTo>
                  <a:pt x="18962" y="13572"/>
                </a:lnTo>
                <a:lnTo>
                  <a:pt x="18941" y="13538"/>
                </a:lnTo>
                <a:lnTo>
                  <a:pt x="18904" y="13566"/>
                </a:lnTo>
                <a:lnTo>
                  <a:pt x="18882" y="13504"/>
                </a:lnTo>
                <a:lnTo>
                  <a:pt x="18887" y="13476"/>
                </a:lnTo>
                <a:lnTo>
                  <a:pt x="18882" y="13435"/>
                </a:lnTo>
                <a:lnTo>
                  <a:pt x="18861" y="13394"/>
                </a:lnTo>
                <a:lnTo>
                  <a:pt x="18856" y="13366"/>
                </a:lnTo>
                <a:lnTo>
                  <a:pt x="18846" y="13353"/>
                </a:lnTo>
                <a:lnTo>
                  <a:pt x="18839" y="13304"/>
                </a:lnTo>
                <a:lnTo>
                  <a:pt x="18824" y="13270"/>
                </a:lnTo>
                <a:close/>
                <a:moveTo>
                  <a:pt x="13377" y="13373"/>
                </a:moveTo>
                <a:lnTo>
                  <a:pt x="13356" y="13407"/>
                </a:lnTo>
                <a:lnTo>
                  <a:pt x="13356" y="13457"/>
                </a:lnTo>
                <a:lnTo>
                  <a:pt x="13324" y="13510"/>
                </a:lnTo>
                <a:lnTo>
                  <a:pt x="13297" y="13497"/>
                </a:lnTo>
                <a:lnTo>
                  <a:pt x="13307" y="13532"/>
                </a:lnTo>
                <a:lnTo>
                  <a:pt x="13287" y="13572"/>
                </a:lnTo>
                <a:lnTo>
                  <a:pt x="13239" y="13622"/>
                </a:lnTo>
                <a:lnTo>
                  <a:pt x="13208" y="13663"/>
                </a:lnTo>
                <a:lnTo>
                  <a:pt x="13181" y="13663"/>
                </a:lnTo>
                <a:lnTo>
                  <a:pt x="13159" y="13676"/>
                </a:lnTo>
                <a:lnTo>
                  <a:pt x="13128" y="13697"/>
                </a:lnTo>
                <a:lnTo>
                  <a:pt x="13101" y="13697"/>
                </a:lnTo>
                <a:lnTo>
                  <a:pt x="13090" y="13744"/>
                </a:lnTo>
                <a:lnTo>
                  <a:pt x="13068" y="13794"/>
                </a:lnTo>
                <a:lnTo>
                  <a:pt x="13075" y="13862"/>
                </a:lnTo>
                <a:lnTo>
                  <a:pt x="13085" y="13910"/>
                </a:lnTo>
                <a:lnTo>
                  <a:pt x="13101" y="13950"/>
                </a:lnTo>
                <a:lnTo>
                  <a:pt x="13095" y="14000"/>
                </a:lnTo>
                <a:lnTo>
                  <a:pt x="13068" y="14060"/>
                </a:lnTo>
                <a:lnTo>
                  <a:pt x="13063" y="14088"/>
                </a:lnTo>
                <a:lnTo>
                  <a:pt x="13036" y="14103"/>
                </a:lnTo>
                <a:lnTo>
                  <a:pt x="13026" y="14163"/>
                </a:lnTo>
                <a:lnTo>
                  <a:pt x="13031" y="14219"/>
                </a:lnTo>
                <a:lnTo>
                  <a:pt x="13053" y="14288"/>
                </a:lnTo>
                <a:lnTo>
                  <a:pt x="13058" y="14356"/>
                </a:lnTo>
                <a:lnTo>
                  <a:pt x="13075" y="14397"/>
                </a:lnTo>
                <a:lnTo>
                  <a:pt x="13121" y="14431"/>
                </a:lnTo>
                <a:lnTo>
                  <a:pt x="13154" y="14453"/>
                </a:lnTo>
                <a:lnTo>
                  <a:pt x="13208" y="14419"/>
                </a:lnTo>
                <a:lnTo>
                  <a:pt x="13254" y="14397"/>
                </a:lnTo>
                <a:lnTo>
                  <a:pt x="13281" y="14300"/>
                </a:lnTo>
                <a:lnTo>
                  <a:pt x="13302" y="14185"/>
                </a:lnTo>
                <a:lnTo>
                  <a:pt x="13341" y="14034"/>
                </a:lnTo>
                <a:lnTo>
                  <a:pt x="13367" y="13923"/>
                </a:lnTo>
                <a:lnTo>
                  <a:pt x="13387" y="13834"/>
                </a:lnTo>
                <a:lnTo>
                  <a:pt x="13394" y="13766"/>
                </a:lnTo>
                <a:lnTo>
                  <a:pt x="13409" y="13751"/>
                </a:lnTo>
                <a:lnTo>
                  <a:pt x="13414" y="13716"/>
                </a:lnTo>
                <a:lnTo>
                  <a:pt x="13404" y="13656"/>
                </a:lnTo>
                <a:lnTo>
                  <a:pt x="13414" y="13635"/>
                </a:lnTo>
                <a:lnTo>
                  <a:pt x="13435" y="13682"/>
                </a:lnTo>
                <a:lnTo>
                  <a:pt x="13447" y="13656"/>
                </a:lnTo>
                <a:lnTo>
                  <a:pt x="13452" y="13622"/>
                </a:lnTo>
                <a:lnTo>
                  <a:pt x="13435" y="13588"/>
                </a:lnTo>
                <a:lnTo>
                  <a:pt x="13425" y="13491"/>
                </a:lnTo>
                <a:lnTo>
                  <a:pt x="13409" y="13441"/>
                </a:lnTo>
                <a:lnTo>
                  <a:pt x="13394" y="13407"/>
                </a:lnTo>
                <a:lnTo>
                  <a:pt x="13377" y="13373"/>
                </a:lnTo>
                <a:close/>
                <a:moveTo>
                  <a:pt x="20229" y="13572"/>
                </a:moveTo>
                <a:lnTo>
                  <a:pt x="20234" y="13635"/>
                </a:lnTo>
                <a:lnTo>
                  <a:pt x="20239" y="13656"/>
                </a:lnTo>
                <a:lnTo>
                  <a:pt x="20249" y="13648"/>
                </a:lnTo>
                <a:lnTo>
                  <a:pt x="20265" y="13663"/>
                </a:lnTo>
                <a:lnTo>
                  <a:pt x="20260" y="13600"/>
                </a:lnTo>
                <a:lnTo>
                  <a:pt x="20229" y="13572"/>
                </a:lnTo>
                <a:close/>
                <a:moveTo>
                  <a:pt x="20265" y="13669"/>
                </a:moveTo>
                <a:lnTo>
                  <a:pt x="20260" y="13691"/>
                </a:lnTo>
                <a:lnTo>
                  <a:pt x="20282" y="13725"/>
                </a:lnTo>
                <a:lnTo>
                  <a:pt x="20302" y="13716"/>
                </a:lnTo>
                <a:lnTo>
                  <a:pt x="20265" y="13669"/>
                </a:lnTo>
                <a:close/>
                <a:moveTo>
                  <a:pt x="0" y="13682"/>
                </a:moveTo>
                <a:lnTo>
                  <a:pt x="0" y="13716"/>
                </a:lnTo>
                <a:lnTo>
                  <a:pt x="10" y="13682"/>
                </a:lnTo>
                <a:lnTo>
                  <a:pt x="0" y="13682"/>
                </a:lnTo>
                <a:close/>
                <a:moveTo>
                  <a:pt x="21010" y="13682"/>
                </a:moveTo>
                <a:lnTo>
                  <a:pt x="20978" y="13710"/>
                </a:lnTo>
                <a:lnTo>
                  <a:pt x="20957" y="13716"/>
                </a:lnTo>
                <a:lnTo>
                  <a:pt x="20930" y="13731"/>
                </a:lnTo>
                <a:lnTo>
                  <a:pt x="20935" y="13759"/>
                </a:lnTo>
                <a:lnTo>
                  <a:pt x="20973" y="13744"/>
                </a:lnTo>
                <a:lnTo>
                  <a:pt x="21010" y="13725"/>
                </a:lnTo>
                <a:lnTo>
                  <a:pt x="21010" y="13682"/>
                </a:lnTo>
                <a:close/>
                <a:moveTo>
                  <a:pt x="20872" y="13785"/>
                </a:moveTo>
                <a:lnTo>
                  <a:pt x="20850" y="13813"/>
                </a:lnTo>
                <a:lnTo>
                  <a:pt x="20855" y="13847"/>
                </a:lnTo>
                <a:lnTo>
                  <a:pt x="20887" y="13862"/>
                </a:lnTo>
                <a:lnTo>
                  <a:pt x="20925" y="13847"/>
                </a:lnTo>
                <a:lnTo>
                  <a:pt x="20935" y="13807"/>
                </a:lnTo>
                <a:lnTo>
                  <a:pt x="20914" y="13785"/>
                </a:lnTo>
                <a:lnTo>
                  <a:pt x="20899" y="13800"/>
                </a:lnTo>
                <a:lnTo>
                  <a:pt x="20872" y="13785"/>
                </a:lnTo>
                <a:close/>
                <a:moveTo>
                  <a:pt x="20079" y="14006"/>
                </a:moveTo>
                <a:lnTo>
                  <a:pt x="20084" y="14034"/>
                </a:lnTo>
                <a:lnTo>
                  <a:pt x="20127" y="14088"/>
                </a:lnTo>
                <a:lnTo>
                  <a:pt x="20164" y="14129"/>
                </a:lnTo>
                <a:lnTo>
                  <a:pt x="20202" y="14163"/>
                </a:lnTo>
                <a:lnTo>
                  <a:pt x="20239" y="14191"/>
                </a:lnTo>
                <a:lnTo>
                  <a:pt x="20260" y="14172"/>
                </a:lnTo>
                <a:lnTo>
                  <a:pt x="20229" y="14129"/>
                </a:lnTo>
                <a:lnTo>
                  <a:pt x="20180" y="14081"/>
                </a:lnTo>
                <a:lnTo>
                  <a:pt x="20159" y="14060"/>
                </a:lnTo>
                <a:lnTo>
                  <a:pt x="20137" y="14034"/>
                </a:lnTo>
                <a:lnTo>
                  <a:pt x="20106" y="14006"/>
                </a:lnTo>
                <a:lnTo>
                  <a:pt x="20079" y="14006"/>
                </a:lnTo>
                <a:close/>
                <a:moveTo>
                  <a:pt x="20601" y="15222"/>
                </a:moveTo>
                <a:lnTo>
                  <a:pt x="20579" y="15228"/>
                </a:lnTo>
                <a:lnTo>
                  <a:pt x="20606" y="15291"/>
                </a:lnTo>
                <a:lnTo>
                  <a:pt x="20648" y="15374"/>
                </a:lnTo>
                <a:lnTo>
                  <a:pt x="20681" y="15415"/>
                </a:lnTo>
                <a:lnTo>
                  <a:pt x="20674" y="15428"/>
                </a:lnTo>
                <a:lnTo>
                  <a:pt x="20701" y="15490"/>
                </a:lnTo>
                <a:lnTo>
                  <a:pt x="20701" y="15553"/>
                </a:lnTo>
                <a:lnTo>
                  <a:pt x="20691" y="15628"/>
                </a:lnTo>
                <a:lnTo>
                  <a:pt x="20654" y="15662"/>
                </a:lnTo>
                <a:lnTo>
                  <a:pt x="20648" y="15696"/>
                </a:lnTo>
                <a:lnTo>
                  <a:pt x="20712" y="15737"/>
                </a:lnTo>
                <a:lnTo>
                  <a:pt x="20734" y="15787"/>
                </a:lnTo>
                <a:lnTo>
                  <a:pt x="20696" y="15868"/>
                </a:lnTo>
                <a:lnTo>
                  <a:pt x="20722" y="15881"/>
                </a:lnTo>
                <a:lnTo>
                  <a:pt x="20734" y="15909"/>
                </a:lnTo>
                <a:lnTo>
                  <a:pt x="20776" y="15868"/>
                </a:lnTo>
                <a:lnTo>
                  <a:pt x="20807" y="15799"/>
                </a:lnTo>
                <a:lnTo>
                  <a:pt x="20829" y="15752"/>
                </a:lnTo>
                <a:lnTo>
                  <a:pt x="20834" y="15731"/>
                </a:lnTo>
                <a:lnTo>
                  <a:pt x="20829" y="15690"/>
                </a:lnTo>
                <a:lnTo>
                  <a:pt x="20845" y="15662"/>
                </a:lnTo>
                <a:lnTo>
                  <a:pt x="20894" y="15662"/>
                </a:lnTo>
                <a:lnTo>
                  <a:pt x="20909" y="15606"/>
                </a:lnTo>
                <a:lnTo>
                  <a:pt x="20925" y="15518"/>
                </a:lnTo>
                <a:lnTo>
                  <a:pt x="20894" y="15512"/>
                </a:lnTo>
                <a:lnTo>
                  <a:pt x="20860" y="15546"/>
                </a:lnTo>
                <a:lnTo>
                  <a:pt x="20824" y="15537"/>
                </a:lnTo>
                <a:lnTo>
                  <a:pt x="20776" y="15512"/>
                </a:lnTo>
                <a:lnTo>
                  <a:pt x="20766" y="15434"/>
                </a:lnTo>
                <a:lnTo>
                  <a:pt x="20739" y="15409"/>
                </a:lnTo>
                <a:lnTo>
                  <a:pt x="20739" y="15477"/>
                </a:lnTo>
                <a:lnTo>
                  <a:pt x="20696" y="15374"/>
                </a:lnTo>
                <a:lnTo>
                  <a:pt x="20681" y="15291"/>
                </a:lnTo>
                <a:lnTo>
                  <a:pt x="20633" y="15271"/>
                </a:lnTo>
                <a:lnTo>
                  <a:pt x="20601" y="15222"/>
                </a:lnTo>
                <a:close/>
                <a:moveTo>
                  <a:pt x="20589" y="15793"/>
                </a:moveTo>
                <a:lnTo>
                  <a:pt x="20548" y="15840"/>
                </a:lnTo>
                <a:lnTo>
                  <a:pt x="20541" y="15896"/>
                </a:lnTo>
                <a:lnTo>
                  <a:pt x="20521" y="15915"/>
                </a:lnTo>
                <a:lnTo>
                  <a:pt x="20495" y="15993"/>
                </a:lnTo>
                <a:lnTo>
                  <a:pt x="20456" y="16046"/>
                </a:lnTo>
                <a:lnTo>
                  <a:pt x="20408" y="16102"/>
                </a:lnTo>
                <a:lnTo>
                  <a:pt x="20367" y="16143"/>
                </a:lnTo>
                <a:lnTo>
                  <a:pt x="20328" y="16165"/>
                </a:lnTo>
                <a:lnTo>
                  <a:pt x="20255" y="16268"/>
                </a:lnTo>
                <a:lnTo>
                  <a:pt x="20222" y="16343"/>
                </a:lnTo>
                <a:lnTo>
                  <a:pt x="20234" y="16384"/>
                </a:lnTo>
                <a:lnTo>
                  <a:pt x="20297" y="16390"/>
                </a:lnTo>
                <a:lnTo>
                  <a:pt x="20335" y="16424"/>
                </a:lnTo>
                <a:lnTo>
                  <a:pt x="20388" y="16431"/>
                </a:lnTo>
                <a:lnTo>
                  <a:pt x="20415" y="16397"/>
                </a:lnTo>
                <a:lnTo>
                  <a:pt x="20461" y="16349"/>
                </a:lnTo>
                <a:lnTo>
                  <a:pt x="20495" y="16240"/>
                </a:lnTo>
                <a:lnTo>
                  <a:pt x="20510" y="16171"/>
                </a:lnTo>
                <a:lnTo>
                  <a:pt x="20563" y="16137"/>
                </a:lnTo>
                <a:lnTo>
                  <a:pt x="20606" y="16130"/>
                </a:lnTo>
                <a:lnTo>
                  <a:pt x="20584" y="16081"/>
                </a:lnTo>
                <a:lnTo>
                  <a:pt x="20616" y="16040"/>
                </a:lnTo>
                <a:lnTo>
                  <a:pt x="20654" y="15965"/>
                </a:lnTo>
                <a:lnTo>
                  <a:pt x="20674" y="15915"/>
                </a:lnTo>
                <a:lnTo>
                  <a:pt x="20674" y="15875"/>
                </a:lnTo>
                <a:lnTo>
                  <a:pt x="20659" y="15834"/>
                </a:lnTo>
                <a:lnTo>
                  <a:pt x="20616" y="15875"/>
                </a:lnTo>
                <a:lnTo>
                  <a:pt x="20601" y="15834"/>
                </a:lnTo>
                <a:lnTo>
                  <a:pt x="20589" y="15793"/>
                </a:lnTo>
                <a:close/>
                <a:moveTo>
                  <a:pt x="18952" y="15812"/>
                </a:moveTo>
                <a:lnTo>
                  <a:pt x="18952" y="15862"/>
                </a:lnTo>
                <a:lnTo>
                  <a:pt x="18984" y="15943"/>
                </a:lnTo>
                <a:lnTo>
                  <a:pt x="18994" y="16012"/>
                </a:lnTo>
                <a:lnTo>
                  <a:pt x="19025" y="16102"/>
                </a:lnTo>
                <a:lnTo>
                  <a:pt x="19064" y="16102"/>
                </a:lnTo>
                <a:lnTo>
                  <a:pt x="19073" y="16109"/>
                </a:lnTo>
                <a:lnTo>
                  <a:pt x="19117" y="16040"/>
                </a:lnTo>
                <a:lnTo>
                  <a:pt x="19138" y="16068"/>
                </a:lnTo>
                <a:lnTo>
                  <a:pt x="19143" y="15984"/>
                </a:lnTo>
                <a:lnTo>
                  <a:pt x="19165" y="15950"/>
                </a:lnTo>
                <a:lnTo>
                  <a:pt x="19158" y="15827"/>
                </a:lnTo>
                <a:lnTo>
                  <a:pt x="19122" y="15821"/>
                </a:lnTo>
                <a:lnTo>
                  <a:pt x="19078" y="15840"/>
                </a:lnTo>
                <a:lnTo>
                  <a:pt x="19047" y="15855"/>
                </a:lnTo>
                <a:lnTo>
                  <a:pt x="18989" y="15821"/>
                </a:lnTo>
                <a:lnTo>
                  <a:pt x="18952" y="15812"/>
                </a:lnTo>
                <a:close/>
                <a:moveTo>
                  <a:pt x="14526" y="16652"/>
                </a:moveTo>
                <a:lnTo>
                  <a:pt x="14526" y="16671"/>
                </a:lnTo>
                <a:lnTo>
                  <a:pt x="14516" y="16721"/>
                </a:lnTo>
                <a:lnTo>
                  <a:pt x="14516" y="16783"/>
                </a:lnTo>
                <a:lnTo>
                  <a:pt x="14606" y="16774"/>
                </a:lnTo>
                <a:lnTo>
                  <a:pt x="14622" y="16727"/>
                </a:lnTo>
                <a:lnTo>
                  <a:pt x="14622" y="16699"/>
                </a:lnTo>
                <a:lnTo>
                  <a:pt x="14564" y="16686"/>
                </a:lnTo>
                <a:lnTo>
                  <a:pt x="14526" y="16652"/>
                </a:lnTo>
                <a:close/>
                <a:moveTo>
                  <a:pt x="7084" y="16940"/>
                </a:moveTo>
                <a:lnTo>
                  <a:pt x="7053" y="16989"/>
                </a:lnTo>
                <a:lnTo>
                  <a:pt x="6999" y="16961"/>
                </a:lnTo>
                <a:lnTo>
                  <a:pt x="6931" y="17030"/>
                </a:lnTo>
                <a:lnTo>
                  <a:pt x="6963" y="17084"/>
                </a:lnTo>
                <a:lnTo>
                  <a:pt x="7011" y="17030"/>
                </a:lnTo>
                <a:lnTo>
                  <a:pt x="7038" y="17071"/>
                </a:lnTo>
                <a:lnTo>
                  <a:pt x="7117" y="17036"/>
                </a:lnTo>
                <a:lnTo>
                  <a:pt x="7132" y="16996"/>
                </a:lnTo>
                <a:lnTo>
                  <a:pt x="7084" y="16940"/>
                </a:lnTo>
                <a:close/>
                <a:moveTo>
                  <a:pt x="6458" y="17112"/>
                </a:moveTo>
                <a:lnTo>
                  <a:pt x="6404" y="17167"/>
                </a:lnTo>
                <a:lnTo>
                  <a:pt x="6383" y="17249"/>
                </a:lnTo>
                <a:lnTo>
                  <a:pt x="6356" y="17311"/>
                </a:lnTo>
                <a:lnTo>
                  <a:pt x="6276" y="17264"/>
                </a:lnTo>
                <a:lnTo>
                  <a:pt x="6197" y="17180"/>
                </a:lnTo>
                <a:lnTo>
                  <a:pt x="6148" y="17152"/>
                </a:lnTo>
                <a:lnTo>
                  <a:pt x="6228" y="17290"/>
                </a:lnTo>
                <a:lnTo>
                  <a:pt x="6286" y="17367"/>
                </a:lnTo>
                <a:lnTo>
                  <a:pt x="6361" y="17436"/>
                </a:lnTo>
                <a:lnTo>
                  <a:pt x="6419" y="17455"/>
                </a:lnTo>
                <a:lnTo>
                  <a:pt x="6463" y="17496"/>
                </a:lnTo>
                <a:lnTo>
                  <a:pt x="6526" y="17511"/>
                </a:lnTo>
                <a:lnTo>
                  <a:pt x="6574" y="17470"/>
                </a:lnTo>
                <a:lnTo>
                  <a:pt x="6596" y="17414"/>
                </a:lnTo>
                <a:lnTo>
                  <a:pt x="6627" y="17462"/>
                </a:lnTo>
                <a:lnTo>
                  <a:pt x="6680" y="17455"/>
                </a:lnTo>
                <a:lnTo>
                  <a:pt x="6707" y="17387"/>
                </a:lnTo>
                <a:lnTo>
                  <a:pt x="6627" y="17359"/>
                </a:lnTo>
                <a:lnTo>
                  <a:pt x="6547" y="17277"/>
                </a:lnTo>
                <a:lnTo>
                  <a:pt x="6521" y="17187"/>
                </a:lnTo>
                <a:lnTo>
                  <a:pt x="6499" y="17127"/>
                </a:lnTo>
                <a:lnTo>
                  <a:pt x="6458" y="17112"/>
                </a:lnTo>
                <a:close/>
                <a:moveTo>
                  <a:pt x="7127" y="18651"/>
                </a:moveTo>
                <a:lnTo>
                  <a:pt x="7084" y="18673"/>
                </a:lnTo>
                <a:lnTo>
                  <a:pt x="7053" y="18720"/>
                </a:lnTo>
                <a:lnTo>
                  <a:pt x="7011" y="18767"/>
                </a:lnTo>
                <a:lnTo>
                  <a:pt x="6963" y="18789"/>
                </a:lnTo>
                <a:lnTo>
                  <a:pt x="6920" y="18823"/>
                </a:lnTo>
                <a:lnTo>
                  <a:pt x="6883" y="18870"/>
                </a:lnTo>
                <a:lnTo>
                  <a:pt x="6825" y="18886"/>
                </a:lnTo>
                <a:lnTo>
                  <a:pt x="6792" y="18933"/>
                </a:lnTo>
                <a:lnTo>
                  <a:pt x="6760" y="18982"/>
                </a:lnTo>
                <a:lnTo>
                  <a:pt x="6733" y="19057"/>
                </a:lnTo>
                <a:lnTo>
                  <a:pt x="6685" y="19111"/>
                </a:lnTo>
                <a:lnTo>
                  <a:pt x="6649" y="19167"/>
                </a:lnTo>
                <a:lnTo>
                  <a:pt x="6612" y="19242"/>
                </a:lnTo>
                <a:lnTo>
                  <a:pt x="6579" y="19298"/>
                </a:lnTo>
                <a:lnTo>
                  <a:pt x="6547" y="19379"/>
                </a:lnTo>
                <a:lnTo>
                  <a:pt x="6559" y="19463"/>
                </a:lnTo>
                <a:lnTo>
                  <a:pt x="6569" y="19545"/>
                </a:lnTo>
                <a:lnTo>
                  <a:pt x="6559" y="19626"/>
                </a:lnTo>
                <a:lnTo>
                  <a:pt x="6537" y="19710"/>
                </a:lnTo>
                <a:lnTo>
                  <a:pt x="6511" y="19792"/>
                </a:lnTo>
                <a:lnTo>
                  <a:pt x="6506" y="19876"/>
                </a:lnTo>
                <a:lnTo>
                  <a:pt x="6506" y="19964"/>
                </a:lnTo>
                <a:lnTo>
                  <a:pt x="6521" y="20039"/>
                </a:lnTo>
                <a:lnTo>
                  <a:pt x="6542" y="20129"/>
                </a:lnTo>
                <a:lnTo>
                  <a:pt x="6559" y="20219"/>
                </a:lnTo>
                <a:lnTo>
                  <a:pt x="6579" y="20314"/>
                </a:lnTo>
                <a:lnTo>
                  <a:pt x="6586" y="20410"/>
                </a:lnTo>
                <a:lnTo>
                  <a:pt x="6574" y="20520"/>
                </a:lnTo>
                <a:lnTo>
                  <a:pt x="6537" y="20597"/>
                </a:lnTo>
                <a:lnTo>
                  <a:pt x="6479" y="20651"/>
                </a:lnTo>
                <a:lnTo>
                  <a:pt x="6404" y="20685"/>
                </a:lnTo>
                <a:lnTo>
                  <a:pt x="6325" y="20720"/>
                </a:lnTo>
                <a:lnTo>
                  <a:pt x="6255" y="20754"/>
                </a:lnTo>
                <a:lnTo>
                  <a:pt x="6192" y="20823"/>
                </a:lnTo>
                <a:lnTo>
                  <a:pt x="6133" y="20878"/>
                </a:lnTo>
                <a:lnTo>
                  <a:pt x="6054" y="20906"/>
                </a:lnTo>
                <a:lnTo>
                  <a:pt x="6015" y="20816"/>
                </a:lnTo>
                <a:lnTo>
                  <a:pt x="5957" y="20760"/>
                </a:lnTo>
                <a:lnTo>
                  <a:pt x="5877" y="20788"/>
                </a:lnTo>
                <a:lnTo>
                  <a:pt x="5819" y="20685"/>
                </a:lnTo>
                <a:lnTo>
                  <a:pt x="5793" y="20775"/>
                </a:lnTo>
                <a:lnTo>
                  <a:pt x="5749" y="20878"/>
                </a:lnTo>
                <a:lnTo>
                  <a:pt x="5681" y="20816"/>
                </a:lnTo>
                <a:lnTo>
                  <a:pt x="5607" y="20788"/>
                </a:lnTo>
                <a:lnTo>
                  <a:pt x="5532" y="20775"/>
                </a:lnTo>
                <a:lnTo>
                  <a:pt x="5484" y="20672"/>
                </a:lnTo>
                <a:lnTo>
                  <a:pt x="5409" y="20700"/>
                </a:lnTo>
                <a:lnTo>
                  <a:pt x="5341" y="20651"/>
                </a:lnTo>
                <a:lnTo>
                  <a:pt x="5297" y="20541"/>
                </a:lnTo>
                <a:lnTo>
                  <a:pt x="5244" y="20735"/>
                </a:lnTo>
                <a:lnTo>
                  <a:pt x="5169" y="20754"/>
                </a:lnTo>
                <a:lnTo>
                  <a:pt x="5106" y="20692"/>
                </a:lnTo>
                <a:lnTo>
                  <a:pt x="5036" y="20726"/>
                </a:lnTo>
                <a:lnTo>
                  <a:pt x="4957" y="20775"/>
                </a:lnTo>
                <a:lnTo>
                  <a:pt x="4883" y="20810"/>
                </a:lnTo>
                <a:lnTo>
                  <a:pt x="4804" y="20795"/>
                </a:lnTo>
                <a:lnTo>
                  <a:pt x="4777" y="20707"/>
                </a:lnTo>
                <a:lnTo>
                  <a:pt x="4717" y="20631"/>
                </a:lnTo>
                <a:lnTo>
                  <a:pt x="4649" y="20589"/>
                </a:lnTo>
                <a:lnTo>
                  <a:pt x="4574" y="20604"/>
                </a:lnTo>
                <a:lnTo>
                  <a:pt x="4495" y="20589"/>
                </a:lnTo>
                <a:lnTo>
                  <a:pt x="4451" y="20554"/>
                </a:lnTo>
                <a:lnTo>
                  <a:pt x="4473" y="20747"/>
                </a:lnTo>
                <a:lnTo>
                  <a:pt x="4485" y="20844"/>
                </a:lnTo>
                <a:lnTo>
                  <a:pt x="4521" y="20947"/>
                </a:lnTo>
                <a:lnTo>
                  <a:pt x="4596" y="20966"/>
                </a:lnTo>
                <a:lnTo>
                  <a:pt x="4623" y="21063"/>
                </a:lnTo>
                <a:lnTo>
                  <a:pt x="4659" y="21160"/>
                </a:lnTo>
                <a:lnTo>
                  <a:pt x="4628" y="21291"/>
                </a:lnTo>
                <a:lnTo>
                  <a:pt x="4548" y="21235"/>
                </a:lnTo>
                <a:lnTo>
                  <a:pt x="4473" y="21194"/>
                </a:lnTo>
                <a:lnTo>
                  <a:pt x="4383" y="21181"/>
                </a:lnTo>
                <a:lnTo>
                  <a:pt x="4308" y="21235"/>
                </a:lnTo>
                <a:lnTo>
                  <a:pt x="4229" y="21250"/>
                </a:lnTo>
                <a:lnTo>
                  <a:pt x="4159" y="21173"/>
                </a:lnTo>
                <a:lnTo>
                  <a:pt x="4079" y="21138"/>
                </a:lnTo>
                <a:lnTo>
                  <a:pt x="4011" y="21029"/>
                </a:lnTo>
                <a:lnTo>
                  <a:pt x="3946" y="21119"/>
                </a:lnTo>
                <a:lnTo>
                  <a:pt x="3909" y="21022"/>
                </a:lnTo>
                <a:lnTo>
                  <a:pt x="3893" y="20926"/>
                </a:lnTo>
                <a:lnTo>
                  <a:pt x="3851" y="20838"/>
                </a:lnTo>
                <a:lnTo>
                  <a:pt x="3793" y="20932"/>
                </a:lnTo>
                <a:lnTo>
                  <a:pt x="3723" y="20982"/>
                </a:lnTo>
                <a:lnTo>
                  <a:pt x="3648" y="20926"/>
                </a:lnTo>
                <a:lnTo>
                  <a:pt x="3574" y="20966"/>
                </a:lnTo>
                <a:lnTo>
                  <a:pt x="3516" y="21050"/>
                </a:lnTo>
                <a:lnTo>
                  <a:pt x="3436" y="21063"/>
                </a:lnTo>
                <a:lnTo>
                  <a:pt x="3351" y="21057"/>
                </a:lnTo>
                <a:lnTo>
                  <a:pt x="3266" y="21050"/>
                </a:lnTo>
                <a:lnTo>
                  <a:pt x="3186" y="21063"/>
                </a:lnTo>
                <a:lnTo>
                  <a:pt x="3095" y="21029"/>
                </a:lnTo>
                <a:lnTo>
                  <a:pt x="3022" y="21009"/>
                </a:lnTo>
                <a:lnTo>
                  <a:pt x="2942" y="21044"/>
                </a:lnTo>
                <a:lnTo>
                  <a:pt x="2862" y="21050"/>
                </a:lnTo>
                <a:lnTo>
                  <a:pt x="2782" y="21001"/>
                </a:lnTo>
                <a:lnTo>
                  <a:pt x="2696" y="21035"/>
                </a:lnTo>
                <a:lnTo>
                  <a:pt x="2659" y="21016"/>
                </a:lnTo>
                <a:lnTo>
                  <a:pt x="2611" y="21001"/>
                </a:lnTo>
                <a:lnTo>
                  <a:pt x="2543" y="21063"/>
                </a:lnTo>
                <a:lnTo>
                  <a:pt x="2478" y="21119"/>
                </a:lnTo>
                <a:lnTo>
                  <a:pt x="2399" y="21188"/>
                </a:lnTo>
                <a:lnTo>
                  <a:pt x="2319" y="21216"/>
                </a:lnTo>
                <a:lnTo>
                  <a:pt x="2239" y="21222"/>
                </a:lnTo>
                <a:lnTo>
                  <a:pt x="2171" y="21297"/>
                </a:lnTo>
                <a:lnTo>
                  <a:pt x="2079" y="21359"/>
                </a:lnTo>
                <a:lnTo>
                  <a:pt x="2048" y="21256"/>
                </a:lnTo>
                <a:lnTo>
                  <a:pt x="1968" y="21310"/>
                </a:lnTo>
                <a:lnTo>
                  <a:pt x="1951" y="21413"/>
                </a:lnTo>
                <a:lnTo>
                  <a:pt x="1985" y="21600"/>
                </a:lnTo>
                <a:lnTo>
                  <a:pt x="6393" y="21600"/>
                </a:lnTo>
                <a:lnTo>
                  <a:pt x="6511" y="21503"/>
                </a:lnTo>
                <a:lnTo>
                  <a:pt x="6579" y="21435"/>
                </a:lnTo>
                <a:lnTo>
                  <a:pt x="6659" y="21387"/>
                </a:lnTo>
                <a:lnTo>
                  <a:pt x="6750" y="21276"/>
                </a:lnTo>
                <a:lnTo>
                  <a:pt x="6782" y="21181"/>
                </a:lnTo>
                <a:lnTo>
                  <a:pt x="6808" y="21078"/>
                </a:lnTo>
                <a:lnTo>
                  <a:pt x="6888" y="21035"/>
                </a:lnTo>
                <a:lnTo>
                  <a:pt x="6920" y="20947"/>
                </a:lnTo>
                <a:lnTo>
                  <a:pt x="6951" y="20838"/>
                </a:lnTo>
                <a:lnTo>
                  <a:pt x="6963" y="20692"/>
                </a:lnTo>
                <a:lnTo>
                  <a:pt x="6941" y="20597"/>
                </a:lnTo>
                <a:lnTo>
                  <a:pt x="6941" y="20494"/>
                </a:lnTo>
                <a:lnTo>
                  <a:pt x="6920" y="20404"/>
                </a:lnTo>
                <a:lnTo>
                  <a:pt x="6915" y="20185"/>
                </a:lnTo>
                <a:lnTo>
                  <a:pt x="6898" y="20095"/>
                </a:lnTo>
                <a:lnTo>
                  <a:pt x="6866" y="20019"/>
                </a:lnTo>
                <a:lnTo>
                  <a:pt x="6851" y="19936"/>
                </a:lnTo>
                <a:lnTo>
                  <a:pt x="6840" y="19854"/>
                </a:lnTo>
                <a:lnTo>
                  <a:pt x="6813" y="19772"/>
                </a:lnTo>
                <a:lnTo>
                  <a:pt x="6772" y="19704"/>
                </a:lnTo>
                <a:lnTo>
                  <a:pt x="6724" y="19654"/>
                </a:lnTo>
                <a:lnTo>
                  <a:pt x="6692" y="19592"/>
                </a:lnTo>
                <a:lnTo>
                  <a:pt x="6670" y="19504"/>
                </a:lnTo>
                <a:lnTo>
                  <a:pt x="6680" y="19435"/>
                </a:lnTo>
                <a:lnTo>
                  <a:pt x="6719" y="19345"/>
                </a:lnTo>
                <a:lnTo>
                  <a:pt x="6750" y="19291"/>
                </a:lnTo>
                <a:lnTo>
                  <a:pt x="6782" y="19223"/>
                </a:lnTo>
                <a:lnTo>
                  <a:pt x="6840" y="19208"/>
                </a:lnTo>
                <a:lnTo>
                  <a:pt x="6878" y="19167"/>
                </a:lnTo>
                <a:lnTo>
                  <a:pt x="6851" y="19105"/>
                </a:lnTo>
                <a:lnTo>
                  <a:pt x="6845" y="19036"/>
                </a:lnTo>
                <a:lnTo>
                  <a:pt x="6856" y="18967"/>
                </a:lnTo>
                <a:lnTo>
                  <a:pt x="6883" y="18913"/>
                </a:lnTo>
                <a:lnTo>
                  <a:pt x="6925" y="18864"/>
                </a:lnTo>
                <a:lnTo>
                  <a:pt x="6968" y="18830"/>
                </a:lnTo>
                <a:lnTo>
                  <a:pt x="7016" y="18810"/>
                </a:lnTo>
                <a:lnTo>
                  <a:pt x="7058" y="18836"/>
                </a:lnTo>
                <a:lnTo>
                  <a:pt x="7084" y="18802"/>
                </a:lnTo>
                <a:lnTo>
                  <a:pt x="7144" y="18748"/>
                </a:lnTo>
                <a:lnTo>
                  <a:pt x="7164" y="18692"/>
                </a:lnTo>
                <a:lnTo>
                  <a:pt x="7127" y="18651"/>
                </a:lnTo>
                <a:close/>
                <a:moveTo>
                  <a:pt x="18387" y="19001"/>
                </a:moveTo>
                <a:lnTo>
                  <a:pt x="18387" y="19077"/>
                </a:lnTo>
                <a:lnTo>
                  <a:pt x="18372" y="19167"/>
                </a:lnTo>
                <a:lnTo>
                  <a:pt x="18319" y="19180"/>
                </a:lnTo>
                <a:lnTo>
                  <a:pt x="18266" y="19201"/>
                </a:lnTo>
                <a:lnTo>
                  <a:pt x="18196" y="19201"/>
                </a:lnTo>
                <a:lnTo>
                  <a:pt x="18138" y="19208"/>
                </a:lnTo>
                <a:lnTo>
                  <a:pt x="18075" y="19242"/>
                </a:lnTo>
                <a:lnTo>
                  <a:pt x="18021" y="19270"/>
                </a:lnTo>
                <a:lnTo>
                  <a:pt x="17968" y="19257"/>
                </a:lnTo>
                <a:lnTo>
                  <a:pt x="17915" y="19236"/>
                </a:lnTo>
                <a:lnTo>
                  <a:pt x="17867" y="19236"/>
                </a:lnTo>
                <a:lnTo>
                  <a:pt x="17809" y="19263"/>
                </a:lnTo>
                <a:lnTo>
                  <a:pt x="17749" y="19248"/>
                </a:lnTo>
                <a:lnTo>
                  <a:pt x="17696" y="19223"/>
                </a:lnTo>
                <a:lnTo>
                  <a:pt x="17642" y="19236"/>
                </a:lnTo>
                <a:lnTo>
                  <a:pt x="17606" y="19298"/>
                </a:lnTo>
                <a:lnTo>
                  <a:pt x="17558" y="19352"/>
                </a:lnTo>
                <a:lnTo>
                  <a:pt x="17499" y="19373"/>
                </a:lnTo>
                <a:lnTo>
                  <a:pt x="17425" y="19352"/>
                </a:lnTo>
                <a:lnTo>
                  <a:pt x="17356" y="19304"/>
                </a:lnTo>
                <a:lnTo>
                  <a:pt x="17313" y="19257"/>
                </a:lnTo>
                <a:lnTo>
                  <a:pt x="17250" y="19263"/>
                </a:lnTo>
                <a:lnTo>
                  <a:pt x="17212" y="19201"/>
                </a:lnTo>
                <a:lnTo>
                  <a:pt x="17180" y="19145"/>
                </a:lnTo>
                <a:lnTo>
                  <a:pt x="17132" y="19105"/>
                </a:lnTo>
                <a:lnTo>
                  <a:pt x="17091" y="19145"/>
                </a:lnTo>
                <a:lnTo>
                  <a:pt x="17026" y="19154"/>
                </a:lnTo>
                <a:lnTo>
                  <a:pt x="16989" y="19208"/>
                </a:lnTo>
                <a:lnTo>
                  <a:pt x="16936" y="19263"/>
                </a:lnTo>
                <a:lnTo>
                  <a:pt x="16878" y="19291"/>
                </a:lnTo>
                <a:lnTo>
                  <a:pt x="16813" y="19311"/>
                </a:lnTo>
                <a:lnTo>
                  <a:pt x="16760" y="19311"/>
                </a:lnTo>
                <a:lnTo>
                  <a:pt x="16702" y="19304"/>
                </a:lnTo>
                <a:lnTo>
                  <a:pt x="16627" y="19195"/>
                </a:lnTo>
                <a:lnTo>
                  <a:pt x="16590" y="19126"/>
                </a:lnTo>
                <a:lnTo>
                  <a:pt x="16542" y="19077"/>
                </a:lnTo>
                <a:lnTo>
                  <a:pt x="16505" y="19051"/>
                </a:lnTo>
                <a:lnTo>
                  <a:pt x="16431" y="19188"/>
                </a:lnTo>
                <a:lnTo>
                  <a:pt x="16392" y="19242"/>
                </a:lnTo>
                <a:lnTo>
                  <a:pt x="16361" y="19304"/>
                </a:lnTo>
                <a:lnTo>
                  <a:pt x="16324" y="19367"/>
                </a:lnTo>
                <a:lnTo>
                  <a:pt x="16266" y="19339"/>
                </a:lnTo>
                <a:lnTo>
                  <a:pt x="16213" y="19367"/>
                </a:lnTo>
                <a:lnTo>
                  <a:pt x="16148" y="19367"/>
                </a:lnTo>
                <a:lnTo>
                  <a:pt x="16095" y="19394"/>
                </a:lnTo>
                <a:lnTo>
                  <a:pt x="16047" y="19352"/>
                </a:lnTo>
                <a:lnTo>
                  <a:pt x="16000" y="19339"/>
                </a:lnTo>
                <a:lnTo>
                  <a:pt x="15962" y="19360"/>
                </a:lnTo>
                <a:lnTo>
                  <a:pt x="15909" y="19352"/>
                </a:lnTo>
                <a:lnTo>
                  <a:pt x="15851" y="19339"/>
                </a:lnTo>
                <a:lnTo>
                  <a:pt x="15792" y="19367"/>
                </a:lnTo>
                <a:lnTo>
                  <a:pt x="15739" y="19345"/>
                </a:lnTo>
                <a:lnTo>
                  <a:pt x="15691" y="19311"/>
                </a:lnTo>
                <a:lnTo>
                  <a:pt x="15659" y="19223"/>
                </a:lnTo>
                <a:lnTo>
                  <a:pt x="15638" y="19167"/>
                </a:lnTo>
                <a:lnTo>
                  <a:pt x="15611" y="19298"/>
                </a:lnTo>
                <a:lnTo>
                  <a:pt x="15568" y="19345"/>
                </a:lnTo>
                <a:lnTo>
                  <a:pt x="15505" y="19339"/>
                </a:lnTo>
                <a:lnTo>
                  <a:pt x="15447" y="19360"/>
                </a:lnTo>
                <a:lnTo>
                  <a:pt x="15393" y="19379"/>
                </a:lnTo>
                <a:lnTo>
                  <a:pt x="15335" y="19360"/>
                </a:lnTo>
                <a:lnTo>
                  <a:pt x="15292" y="19386"/>
                </a:lnTo>
                <a:lnTo>
                  <a:pt x="15260" y="19429"/>
                </a:lnTo>
                <a:lnTo>
                  <a:pt x="15229" y="19489"/>
                </a:lnTo>
                <a:lnTo>
                  <a:pt x="15181" y="19532"/>
                </a:lnTo>
                <a:lnTo>
                  <a:pt x="15122" y="19579"/>
                </a:lnTo>
                <a:lnTo>
                  <a:pt x="15079" y="19661"/>
                </a:lnTo>
                <a:lnTo>
                  <a:pt x="15063" y="19738"/>
                </a:lnTo>
                <a:lnTo>
                  <a:pt x="15036" y="19820"/>
                </a:lnTo>
                <a:lnTo>
                  <a:pt x="14978" y="19854"/>
                </a:lnTo>
                <a:lnTo>
                  <a:pt x="14920" y="19882"/>
                </a:lnTo>
                <a:lnTo>
                  <a:pt x="14850" y="19888"/>
                </a:lnTo>
                <a:lnTo>
                  <a:pt x="14813" y="19910"/>
                </a:lnTo>
                <a:lnTo>
                  <a:pt x="14787" y="20019"/>
                </a:lnTo>
                <a:lnTo>
                  <a:pt x="14770" y="20095"/>
                </a:lnTo>
                <a:lnTo>
                  <a:pt x="14734" y="20163"/>
                </a:lnTo>
                <a:lnTo>
                  <a:pt x="14702" y="20238"/>
                </a:lnTo>
                <a:lnTo>
                  <a:pt x="14680" y="20329"/>
                </a:lnTo>
                <a:lnTo>
                  <a:pt x="14649" y="20425"/>
                </a:lnTo>
                <a:lnTo>
                  <a:pt x="14584" y="20466"/>
                </a:lnTo>
                <a:lnTo>
                  <a:pt x="14516" y="20438"/>
                </a:lnTo>
                <a:lnTo>
                  <a:pt x="14468" y="20363"/>
                </a:lnTo>
                <a:lnTo>
                  <a:pt x="14499" y="20266"/>
                </a:lnTo>
                <a:lnTo>
                  <a:pt x="14526" y="20176"/>
                </a:lnTo>
                <a:lnTo>
                  <a:pt x="14537" y="20088"/>
                </a:lnTo>
                <a:lnTo>
                  <a:pt x="14468" y="20095"/>
                </a:lnTo>
                <a:lnTo>
                  <a:pt x="14463" y="20004"/>
                </a:lnTo>
                <a:lnTo>
                  <a:pt x="14511" y="19923"/>
                </a:lnTo>
                <a:lnTo>
                  <a:pt x="14564" y="19867"/>
                </a:lnTo>
                <a:lnTo>
                  <a:pt x="14569" y="19772"/>
                </a:lnTo>
                <a:lnTo>
                  <a:pt x="14574" y="19717"/>
                </a:lnTo>
                <a:lnTo>
                  <a:pt x="14526" y="19504"/>
                </a:lnTo>
                <a:lnTo>
                  <a:pt x="14468" y="19504"/>
                </a:lnTo>
                <a:lnTo>
                  <a:pt x="14409" y="19489"/>
                </a:lnTo>
                <a:lnTo>
                  <a:pt x="14356" y="19463"/>
                </a:lnTo>
                <a:lnTo>
                  <a:pt x="14298" y="19442"/>
                </a:lnTo>
                <a:lnTo>
                  <a:pt x="14245" y="19401"/>
                </a:lnTo>
                <a:lnTo>
                  <a:pt x="14192" y="19476"/>
                </a:lnTo>
                <a:lnTo>
                  <a:pt x="14143" y="19517"/>
                </a:lnTo>
                <a:lnTo>
                  <a:pt x="14090" y="19504"/>
                </a:lnTo>
                <a:lnTo>
                  <a:pt x="14042" y="19448"/>
                </a:lnTo>
                <a:lnTo>
                  <a:pt x="14006" y="19401"/>
                </a:lnTo>
                <a:lnTo>
                  <a:pt x="13931" y="19373"/>
                </a:lnTo>
                <a:lnTo>
                  <a:pt x="13899" y="19326"/>
                </a:lnTo>
                <a:lnTo>
                  <a:pt x="13846" y="19257"/>
                </a:lnTo>
                <a:lnTo>
                  <a:pt x="13839" y="19173"/>
                </a:lnTo>
                <a:lnTo>
                  <a:pt x="13793" y="19126"/>
                </a:lnTo>
                <a:lnTo>
                  <a:pt x="13740" y="19105"/>
                </a:lnTo>
                <a:lnTo>
                  <a:pt x="13686" y="19098"/>
                </a:lnTo>
                <a:lnTo>
                  <a:pt x="13633" y="19111"/>
                </a:lnTo>
                <a:lnTo>
                  <a:pt x="13573" y="19139"/>
                </a:lnTo>
                <a:lnTo>
                  <a:pt x="13527" y="19173"/>
                </a:lnTo>
                <a:lnTo>
                  <a:pt x="13479" y="19229"/>
                </a:lnTo>
                <a:lnTo>
                  <a:pt x="13467" y="19298"/>
                </a:lnTo>
                <a:lnTo>
                  <a:pt x="13420" y="19339"/>
                </a:lnTo>
                <a:lnTo>
                  <a:pt x="13361" y="19339"/>
                </a:lnTo>
                <a:lnTo>
                  <a:pt x="13324" y="19386"/>
                </a:lnTo>
                <a:lnTo>
                  <a:pt x="13271" y="19463"/>
                </a:lnTo>
                <a:lnTo>
                  <a:pt x="13218" y="19435"/>
                </a:lnTo>
                <a:lnTo>
                  <a:pt x="13174" y="19476"/>
                </a:lnTo>
                <a:lnTo>
                  <a:pt x="13121" y="19523"/>
                </a:lnTo>
                <a:lnTo>
                  <a:pt x="13080" y="19573"/>
                </a:lnTo>
                <a:lnTo>
                  <a:pt x="13010" y="19607"/>
                </a:lnTo>
                <a:lnTo>
                  <a:pt x="12952" y="19641"/>
                </a:lnTo>
                <a:lnTo>
                  <a:pt x="12894" y="19710"/>
                </a:lnTo>
                <a:lnTo>
                  <a:pt x="12840" y="19745"/>
                </a:lnTo>
                <a:lnTo>
                  <a:pt x="12819" y="19833"/>
                </a:lnTo>
                <a:lnTo>
                  <a:pt x="12761" y="19888"/>
                </a:lnTo>
                <a:lnTo>
                  <a:pt x="12717" y="19833"/>
                </a:lnTo>
                <a:lnTo>
                  <a:pt x="12676" y="19757"/>
                </a:lnTo>
                <a:lnTo>
                  <a:pt x="12616" y="19772"/>
                </a:lnTo>
                <a:lnTo>
                  <a:pt x="12563" y="19723"/>
                </a:lnTo>
                <a:lnTo>
                  <a:pt x="12543" y="19648"/>
                </a:lnTo>
                <a:lnTo>
                  <a:pt x="12478" y="19620"/>
                </a:lnTo>
                <a:lnTo>
                  <a:pt x="12446" y="19689"/>
                </a:lnTo>
                <a:lnTo>
                  <a:pt x="12415" y="19807"/>
                </a:lnTo>
                <a:lnTo>
                  <a:pt x="12372" y="19860"/>
                </a:lnTo>
                <a:lnTo>
                  <a:pt x="12313" y="19882"/>
                </a:lnTo>
                <a:lnTo>
                  <a:pt x="12255" y="19923"/>
                </a:lnTo>
                <a:lnTo>
                  <a:pt x="12207" y="19985"/>
                </a:lnTo>
                <a:lnTo>
                  <a:pt x="12144" y="20013"/>
                </a:lnTo>
                <a:lnTo>
                  <a:pt x="12084" y="20039"/>
                </a:lnTo>
                <a:lnTo>
                  <a:pt x="12021" y="20047"/>
                </a:lnTo>
                <a:lnTo>
                  <a:pt x="11951" y="20047"/>
                </a:lnTo>
                <a:lnTo>
                  <a:pt x="11888" y="20054"/>
                </a:lnTo>
                <a:lnTo>
                  <a:pt x="11818" y="20095"/>
                </a:lnTo>
                <a:lnTo>
                  <a:pt x="11782" y="20026"/>
                </a:lnTo>
                <a:lnTo>
                  <a:pt x="11755" y="19951"/>
                </a:lnTo>
                <a:lnTo>
                  <a:pt x="11692" y="19936"/>
                </a:lnTo>
                <a:lnTo>
                  <a:pt x="11627" y="19916"/>
                </a:lnTo>
                <a:lnTo>
                  <a:pt x="11569" y="19910"/>
                </a:lnTo>
                <a:lnTo>
                  <a:pt x="11499" y="19916"/>
                </a:lnTo>
                <a:lnTo>
                  <a:pt x="11436" y="19944"/>
                </a:lnTo>
                <a:lnTo>
                  <a:pt x="11388" y="20026"/>
                </a:lnTo>
                <a:lnTo>
                  <a:pt x="11366" y="19944"/>
                </a:lnTo>
                <a:lnTo>
                  <a:pt x="11286" y="19929"/>
                </a:lnTo>
                <a:lnTo>
                  <a:pt x="11228" y="19991"/>
                </a:lnTo>
                <a:lnTo>
                  <a:pt x="11201" y="20082"/>
                </a:lnTo>
                <a:lnTo>
                  <a:pt x="11138" y="20122"/>
                </a:lnTo>
                <a:lnTo>
                  <a:pt x="11100" y="20047"/>
                </a:lnTo>
                <a:lnTo>
                  <a:pt x="11058" y="19936"/>
                </a:lnTo>
                <a:lnTo>
                  <a:pt x="11000" y="19970"/>
                </a:lnTo>
                <a:lnTo>
                  <a:pt x="10957" y="19916"/>
                </a:lnTo>
                <a:lnTo>
                  <a:pt x="10921" y="19991"/>
                </a:lnTo>
                <a:lnTo>
                  <a:pt x="10872" y="20039"/>
                </a:lnTo>
                <a:lnTo>
                  <a:pt x="10802" y="20073"/>
                </a:lnTo>
                <a:lnTo>
                  <a:pt x="10744" y="20129"/>
                </a:lnTo>
                <a:lnTo>
                  <a:pt x="10681" y="20163"/>
                </a:lnTo>
                <a:lnTo>
                  <a:pt x="10616" y="20191"/>
                </a:lnTo>
                <a:lnTo>
                  <a:pt x="10553" y="20232"/>
                </a:lnTo>
                <a:lnTo>
                  <a:pt x="10488" y="20314"/>
                </a:lnTo>
                <a:lnTo>
                  <a:pt x="10468" y="20219"/>
                </a:lnTo>
                <a:lnTo>
                  <a:pt x="10399" y="20204"/>
                </a:lnTo>
                <a:lnTo>
                  <a:pt x="10324" y="20232"/>
                </a:lnTo>
                <a:lnTo>
                  <a:pt x="10249" y="20273"/>
                </a:lnTo>
                <a:lnTo>
                  <a:pt x="10181" y="20260"/>
                </a:lnTo>
                <a:lnTo>
                  <a:pt x="10164" y="20170"/>
                </a:lnTo>
                <a:lnTo>
                  <a:pt x="10101" y="20150"/>
                </a:lnTo>
                <a:lnTo>
                  <a:pt x="10074" y="20238"/>
                </a:lnTo>
                <a:lnTo>
                  <a:pt x="10069" y="20329"/>
                </a:lnTo>
                <a:lnTo>
                  <a:pt x="10000" y="20314"/>
                </a:lnTo>
                <a:lnTo>
                  <a:pt x="9973" y="20238"/>
                </a:lnTo>
                <a:lnTo>
                  <a:pt x="9903" y="20226"/>
                </a:lnTo>
                <a:lnTo>
                  <a:pt x="9862" y="20288"/>
                </a:lnTo>
                <a:lnTo>
                  <a:pt x="9835" y="20404"/>
                </a:lnTo>
                <a:lnTo>
                  <a:pt x="9787" y="20500"/>
                </a:lnTo>
                <a:lnTo>
                  <a:pt x="9729" y="20576"/>
                </a:lnTo>
                <a:lnTo>
                  <a:pt x="9664" y="20638"/>
                </a:lnTo>
                <a:lnTo>
                  <a:pt x="9601" y="20685"/>
                </a:lnTo>
                <a:lnTo>
                  <a:pt x="9564" y="20769"/>
                </a:lnTo>
                <a:lnTo>
                  <a:pt x="9543" y="20878"/>
                </a:lnTo>
                <a:lnTo>
                  <a:pt x="9606" y="20947"/>
                </a:lnTo>
                <a:lnTo>
                  <a:pt x="9591" y="21057"/>
                </a:lnTo>
                <a:lnTo>
                  <a:pt x="9531" y="21138"/>
                </a:lnTo>
                <a:lnTo>
                  <a:pt x="9484" y="21235"/>
                </a:lnTo>
                <a:lnTo>
                  <a:pt x="9398" y="21325"/>
                </a:lnTo>
                <a:lnTo>
                  <a:pt x="9335" y="21400"/>
                </a:lnTo>
                <a:lnTo>
                  <a:pt x="9265" y="21469"/>
                </a:lnTo>
                <a:lnTo>
                  <a:pt x="9192" y="21531"/>
                </a:lnTo>
                <a:lnTo>
                  <a:pt x="9105" y="21579"/>
                </a:lnTo>
                <a:lnTo>
                  <a:pt x="8979" y="21600"/>
                </a:lnTo>
                <a:lnTo>
                  <a:pt x="20048" y="21600"/>
                </a:lnTo>
                <a:lnTo>
                  <a:pt x="20069" y="21463"/>
                </a:lnTo>
                <a:lnTo>
                  <a:pt x="20089" y="21332"/>
                </a:lnTo>
                <a:lnTo>
                  <a:pt x="20132" y="21241"/>
                </a:lnTo>
                <a:lnTo>
                  <a:pt x="20176" y="21132"/>
                </a:lnTo>
                <a:lnTo>
                  <a:pt x="20195" y="21022"/>
                </a:lnTo>
                <a:lnTo>
                  <a:pt x="20275" y="20960"/>
                </a:lnTo>
                <a:lnTo>
                  <a:pt x="20308" y="20863"/>
                </a:lnTo>
                <a:lnTo>
                  <a:pt x="20382" y="20823"/>
                </a:lnTo>
                <a:lnTo>
                  <a:pt x="20415" y="20713"/>
                </a:lnTo>
                <a:lnTo>
                  <a:pt x="20435" y="20623"/>
                </a:lnTo>
                <a:lnTo>
                  <a:pt x="20456" y="20507"/>
                </a:lnTo>
                <a:lnTo>
                  <a:pt x="20488" y="20425"/>
                </a:lnTo>
                <a:lnTo>
                  <a:pt x="20500" y="20329"/>
                </a:lnTo>
                <a:lnTo>
                  <a:pt x="20456" y="20260"/>
                </a:lnTo>
                <a:lnTo>
                  <a:pt x="20393" y="20211"/>
                </a:lnTo>
                <a:lnTo>
                  <a:pt x="20335" y="20157"/>
                </a:lnTo>
                <a:lnTo>
                  <a:pt x="20270" y="20122"/>
                </a:lnTo>
                <a:lnTo>
                  <a:pt x="20202" y="20107"/>
                </a:lnTo>
                <a:lnTo>
                  <a:pt x="20132" y="20107"/>
                </a:lnTo>
                <a:lnTo>
                  <a:pt x="20069" y="20095"/>
                </a:lnTo>
                <a:lnTo>
                  <a:pt x="19999" y="20101"/>
                </a:lnTo>
                <a:lnTo>
                  <a:pt x="19936" y="20067"/>
                </a:lnTo>
                <a:lnTo>
                  <a:pt x="19888" y="19985"/>
                </a:lnTo>
                <a:lnTo>
                  <a:pt x="19823" y="19936"/>
                </a:lnTo>
                <a:lnTo>
                  <a:pt x="19797" y="19848"/>
                </a:lnTo>
                <a:lnTo>
                  <a:pt x="19728" y="19826"/>
                </a:lnTo>
                <a:lnTo>
                  <a:pt x="19659" y="19807"/>
                </a:lnTo>
                <a:lnTo>
                  <a:pt x="19605" y="19751"/>
                </a:lnTo>
                <a:lnTo>
                  <a:pt x="19564" y="19689"/>
                </a:lnTo>
                <a:lnTo>
                  <a:pt x="19511" y="19626"/>
                </a:lnTo>
                <a:lnTo>
                  <a:pt x="19472" y="19695"/>
                </a:lnTo>
                <a:lnTo>
                  <a:pt x="19404" y="19695"/>
                </a:lnTo>
                <a:lnTo>
                  <a:pt x="19344" y="19661"/>
                </a:lnTo>
                <a:lnTo>
                  <a:pt x="19265" y="19626"/>
                </a:lnTo>
                <a:lnTo>
                  <a:pt x="19192" y="19592"/>
                </a:lnTo>
                <a:lnTo>
                  <a:pt x="19127" y="19545"/>
                </a:lnTo>
                <a:lnTo>
                  <a:pt x="19064" y="19498"/>
                </a:lnTo>
                <a:lnTo>
                  <a:pt x="19025" y="19435"/>
                </a:lnTo>
                <a:lnTo>
                  <a:pt x="19037" y="19367"/>
                </a:lnTo>
                <a:lnTo>
                  <a:pt x="18994" y="19304"/>
                </a:lnTo>
                <a:lnTo>
                  <a:pt x="18931" y="19291"/>
                </a:lnTo>
                <a:lnTo>
                  <a:pt x="18856" y="19276"/>
                </a:lnTo>
                <a:lnTo>
                  <a:pt x="18798" y="19283"/>
                </a:lnTo>
                <a:lnTo>
                  <a:pt x="18723" y="19283"/>
                </a:lnTo>
                <a:lnTo>
                  <a:pt x="18670" y="19298"/>
                </a:lnTo>
                <a:lnTo>
                  <a:pt x="18595" y="19298"/>
                </a:lnTo>
                <a:lnTo>
                  <a:pt x="18527" y="19311"/>
                </a:lnTo>
                <a:lnTo>
                  <a:pt x="18478" y="19276"/>
                </a:lnTo>
                <a:lnTo>
                  <a:pt x="18452" y="19214"/>
                </a:lnTo>
                <a:lnTo>
                  <a:pt x="18435" y="19139"/>
                </a:lnTo>
                <a:lnTo>
                  <a:pt x="18425" y="19051"/>
                </a:lnTo>
                <a:lnTo>
                  <a:pt x="18387" y="19001"/>
                </a:lnTo>
                <a:close/>
                <a:moveTo>
                  <a:pt x="6404" y="19695"/>
                </a:moveTo>
                <a:lnTo>
                  <a:pt x="6351" y="19729"/>
                </a:lnTo>
                <a:lnTo>
                  <a:pt x="6320" y="19826"/>
                </a:lnTo>
                <a:lnTo>
                  <a:pt x="6320" y="20004"/>
                </a:lnTo>
                <a:lnTo>
                  <a:pt x="6313" y="20088"/>
                </a:lnTo>
                <a:lnTo>
                  <a:pt x="6298" y="20204"/>
                </a:lnTo>
                <a:lnTo>
                  <a:pt x="6228" y="20198"/>
                </a:lnTo>
                <a:lnTo>
                  <a:pt x="6192" y="20226"/>
                </a:lnTo>
                <a:lnTo>
                  <a:pt x="6127" y="20322"/>
                </a:lnTo>
                <a:lnTo>
                  <a:pt x="6127" y="20417"/>
                </a:lnTo>
                <a:lnTo>
                  <a:pt x="6175" y="20494"/>
                </a:lnTo>
                <a:lnTo>
                  <a:pt x="6240" y="20460"/>
                </a:lnTo>
                <a:lnTo>
                  <a:pt x="6308" y="20425"/>
                </a:lnTo>
                <a:lnTo>
                  <a:pt x="6276" y="20520"/>
                </a:lnTo>
                <a:lnTo>
                  <a:pt x="6356" y="20528"/>
                </a:lnTo>
                <a:lnTo>
                  <a:pt x="6419" y="20473"/>
                </a:lnTo>
                <a:lnTo>
                  <a:pt x="6489" y="20445"/>
                </a:lnTo>
                <a:lnTo>
                  <a:pt x="6506" y="20348"/>
                </a:lnTo>
                <a:lnTo>
                  <a:pt x="6516" y="20260"/>
                </a:lnTo>
                <a:lnTo>
                  <a:pt x="6511" y="20150"/>
                </a:lnTo>
                <a:lnTo>
                  <a:pt x="6494" y="20047"/>
                </a:lnTo>
                <a:lnTo>
                  <a:pt x="6473" y="19951"/>
                </a:lnTo>
                <a:lnTo>
                  <a:pt x="6446" y="19854"/>
                </a:lnTo>
                <a:lnTo>
                  <a:pt x="6436" y="19772"/>
                </a:lnTo>
                <a:lnTo>
                  <a:pt x="6404" y="19695"/>
                </a:lnTo>
                <a:close/>
                <a:moveTo>
                  <a:pt x="4569" y="20335"/>
                </a:moveTo>
                <a:lnTo>
                  <a:pt x="4531" y="20376"/>
                </a:lnTo>
                <a:lnTo>
                  <a:pt x="4564" y="20473"/>
                </a:lnTo>
                <a:lnTo>
                  <a:pt x="4623" y="20520"/>
                </a:lnTo>
                <a:lnTo>
                  <a:pt x="4702" y="20507"/>
                </a:lnTo>
                <a:lnTo>
                  <a:pt x="4770" y="20520"/>
                </a:lnTo>
                <a:lnTo>
                  <a:pt x="4845" y="20507"/>
                </a:lnTo>
                <a:lnTo>
                  <a:pt x="4888" y="20528"/>
                </a:lnTo>
                <a:lnTo>
                  <a:pt x="4857" y="20391"/>
                </a:lnTo>
                <a:lnTo>
                  <a:pt x="4792" y="20417"/>
                </a:lnTo>
                <a:lnTo>
                  <a:pt x="4729" y="20382"/>
                </a:lnTo>
                <a:lnTo>
                  <a:pt x="4644" y="20363"/>
                </a:lnTo>
                <a:lnTo>
                  <a:pt x="4569" y="20335"/>
                </a:lnTo>
                <a:close/>
                <a:moveTo>
                  <a:pt x="3117" y="20713"/>
                </a:moveTo>
                <a:lnTo>
                  <a:pt x="3075" y="20769"/>
                </a:lnTo>
                <a:lnTo>
                  <a:pt x="3155" y="20844"/>
                </a:lnTo>
                <a:lnTo>
                  <a:pt x="3228" y="20872"/>
                </a:lnTo>
                <a:lnTo>
                  <a:pt x="3266" y="20885"/>
                </a:lnTo>
                <a:lnTo>
                  <a:pt x="3175" y="20775"/>
                </a:lnTo>
                <a:lnTo>
                  <a:pt x="3117" y="20713"/>
                </a:lnTo>
                <a:close/>
                <a:moveTo>
                  <a:pt x="3361" y="20735"/>
                </a:moveTo>
                <a:lnTo>
                  <a:pt x="3346" y="20823"/>
                </a:lnTo>
                <a:lnTo>
                  <a:pt x="3404" y="20919"/>
                </a:lnTo>
                <a:lnTo>
                  <a:pt x="3484" y="20941"/>
                </a:lnTo>
                <a:lnTo>
                  <a:pt x="3542" y="20872"/>
                </a:lnTo>
                <a:lnTo>
                  <a:pt x="3574" y="20775"/>
                </a:lnTo>
                <a:lnTo>
                  <a:pt x="3506" y="20823"/>
                </a:lnTo>
                <a:lnTo>
                  <a:pt x="3431" y="20782"/>
                </a:lnTo>
                <a:lnTo>
                  <a:pt x="3361" y="20735"/>
                </a:lnTo>
                <a:close/>
              </a:path>
            </a:pathLst>
          </a:custGeom>
          <a:solidFill>
            <a:schemeClr val="accent2">
              <a:hueOff val="-2473792"/>
              <a:satOff val="-50209"/>
              <a:lumOff val="23543"/>
              <a:alpha val="30045"/>
            </a:schemeClr>
          </a:solidFill>
          <a:ln w="12700">
            <a:miter lim="400000"/>
          </a:ln>
        </p:spPr>
        <p:txBody>
          <a:bodyPr lIns="35719" tIns="35719" rIns="35719" bIns="35719" anchor="ctr"/>
          <a:lstStyle/>
          <a:p>
            <a:pPr algn="ctr">
              <a:lnSpc>
                <a:spcPct val="100000"/>
              </a:lnSpc>
              <a:defRPr sz="3200">
                <a:solidFill>
                  <a:srgbClr val="FFFFFF"/>
                </a:solidFill>
                <a:latin typeface="ヒラギノ角ゴ ProN W3"/>
                <a:ea typeface="ヒラギノ角ゴ ProN W3"/>
                <a:cs typeface="ヒラギノ角ゴ ProN W3"/>
                <a:sym typeface="ヒラギノ角ゴ ProN W3"/>
              </a:defRPr>
            </a:pPr>
            <a:endParaRPr sz="1600"/>
          </a:p>
        </p:txBody>
      </p:sp>
      <p:sp>
        <p:nvSpPr>
          <p:cNvPr id="26" name="線"/>
          <p:cNvSpPr/>
          <p:nvPr/>
        </p:nvSpPr>
        <p:spPr>
          <a:xfrm flipH="1">
            <a:off x="5738822" y="2300351"/>
            <a:ext cx="2559116" cy="143571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2118" y="0"/>
                </a:lnTo>
                <a:lnTo>
                  <a:pt x="0" y="21600"/>
                </a:lnTo>
              </a:path>
            </a:pathLst>
          </a:custGeom>
          <a:ln w="25400">
            <a:solidFill>
              <a:srgbClr val="000000"/>
            </a:solidFill>
            <a:miter lim="400000"/>
            <a:tailEnd type="arrow"/>
          </a:ln>
        </p:spPr>
        <p:txBody>
          <a:bodyPr lIns="35719" tIns="35719" rIns="35719" bIns="35719" anchor="ctr"/>
          <a:lstStyle/>
          <a:p>
            <a:pPr algn="ctr">
              <a:lnSpc>
                <a:spcPct val="100000"/>
              </a:lnSpc>
              <a:defRPr sz="3200">
                <a:latin typeface="ヒラギノ角ゴ ProN W3"/>
                <a:ea typeface="ヒラギノ角ゴ ProN W3"/>
                <a:cs typeface="ヒラギノ角ゴ ProN W3"/>
                <a:sym typeface="ヒラギノ角ゴ ProN W3"/>
              </a:defRPr>
            </a:pPr>
            <a:endParaRPr sz="1600"/>
          </a:p>
        </p:txBody>
      </p:sp>
      <p:sp>
        <p:nvSpPr>
          <p:cNvPr id="27" name="線"/>
          <p:cNvSpPr/>
          <p:nvPr/>
        </p:nvSpPr>
        <p:spPr>
          <a:xfrm rot="10800000" flipH="1">
            <a:off x="8220898" y="3812794"/>
            <a:ext cx="3892616" cy="143571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7614" y="0"/>
                </a:lnTo>
                <a:lnTo>
                  <a:pt x="0" y="21600"/>
                </a:lnTo>
              </a:path>
            </a:pathLst>
          </a:custGeom>
          <a:ln w="25400">
            <a:solidFill>
              <a:srgbClr val="000000"/>
            </a:solidFill>
            <a:miter lim="400000"/>
            <a:tailEnd type="arrow"/>
          </a:ln>
        </p:spPr>
        <p:txBody>
          <a:bodyPr lIns="35719" tIns="35719" rIns="35719" bIns="35719" anchor="ctr"/>
          <a:lstStyle/>
          <a:p>
            <a:pPr algn="ctr">
              <a:lnSpc>
                <a:spcPct val="100000"/>
              </a:lnSpc>
              <a:defRPr sz="3200">
                <a:latin typeface="ヒラギノ角ゴ ProN W3"/>
                <a:ea typeface="ヒラギノ角ゴ ProN W3"/>
                <a:cs typeface="ヒラギノ角ゴ ProN W3"/>
                <a:sym typeface="ヒラギノ角ゴ ProN W3"/>
              </a:defRPr>
            </a:pPr>
            <a:endParaRPr sz="1600"/>
          </a:p>
        </p:txBody>
      </p:sp>
      <p:sp>
        <p:nvSpPr>
          <p:cNvPr id="28" name="INTT Collaboration"/>
          <p:cNvSpPr txBox="1">
            <a:spLocks noGrp="1"/>
          </p:cNvSpPr>
          <p:nvPr>
            <p:ph type="title"/>
          </p:nvPr>
        </p:nvSpPr>
        <p:spPr>
          <a:xfrm>
            <a:off x="1807644" y="89686"/>
            <a:ext cx="3864704" cy="825628"/>
          </a:xfrm>
          <a:prstGeom prst="rect">
            <a:avLst/>
          </a:prstGeom>
          <a:solidFill>
            <a:srgbClr val="FFFFFF"/>
          </a:solidFill>
        </p:spPr>
        <p:txBody>
          <a:bodyPr>
            <a:normAutofit fontScale="90000"/>
          </a:bodyPr>
          <a:lstStyle/>
          <a:p>
            <a:r>
              <a:rPr dirty="0" err="1"/>
              <a:t>INTT</a:t>
            </a:r>
            <a:r>
              <a:rPr lang="en-US" dirty="0" err="1"/>
              <a:t>共同研究者</a:t>
            </a:r>
            <a:endParaRPr dirty="0"/>
          </a:p>
        </p:txBody>
      </p:sp>
      <p:sp>
        <p:nvSpPr>
          <p:cNvPr id="29" name="Nara Women’s Univ.…"/>
          <p:cNvSpPr txBox="1"/>
          <p:nvPr/>
        </p:nvSpPr>
        <p:spPr>
          <a:xfrm>
            <a:off x="9453837" y="4094289"/>
            <a:ext cx="2753301" cy="12461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ormAutofit/>
          </a:bodyPr>
          <a:lstStyle/>
          <a:p>
            <a:pPr algn="ctr" defTabSz="266700">
              <a:lnSpc>
                <a:spcPct val="80000"/>
              </a:lnSpc>
              <a:spcBef>
                <a:spcPts val="150"/>
              </a:spcBef>
              <a:defRPr sz="2500" b="1">
                <a:uFill>
                  <a:solidFill>
                    <a:srgbClr val="000000"/>
                  </a:solidFill>
                </a:uFill>
                <a:latin typeface="+mn-lt"/>
                <a:ea typeface="+mn-ea"/>
                <a:cs typeface="+mn-cs"/>
                <a:sym typeface="Avenir Next Regular"/>
              </a:defRPr>
            </a:pPr>
            <a:r>
              <a:rPr sz="1250" dirty="0">
                <a:highlight>
                  <a:srgbClr val="FFFF00"/>
                </a:highlight>
              </a:rPr>
              <a:t>Nara Women’s Univ</a:t>
            </a:r>
            <a:r>
              <a:rPr sz="1250" dirty="0"/>
              <a:t>.</a:t>
            </a:r>
          </a:p>
          <a:p>
            <a:pPr algn="ctr" defTabSz="266700">
              <a:lnSpc>
                <a:spcPct val="80000"/>
              </a:lnSpc>
              <a:spcBef>
                <a:spcPts val="150"/>
              </a:spcBef>
              <a:defRPr sz="2500">
                <a:uFill>
                  <a:solidFill>
                    <a:srgbClr val="000000"/>
                  </a:solidFill>
                </a:uFill>
                <a:latin typeface="+mn-lt"/>
                <a:ea typeface="+mn-ea"/>
                <a:cs typeface="+mn-cs"/>
                <a:sym typeface="Avenir Next Regular"/>
              </a:defRPr>
            </a:pPr>
            <a:r>
              <a:rPr sz="1250" dirty="0" err="1"/>
              <a:t>Manami</a:t>
            </a:r>
            <a:r>
              <a:rPr sz="1250" dirty="0"/>
              <a:t> Fujiwara, Takashi </a:t>
            </a:r>
            <a:r>
              <a:rPr sz="1250" dirty="0" err="1"/>
              <a:t>Hachiya</a:t>
            </a:r>
            <a:r>
              <a:rPr sz="1250" dirty="0"/>
              <a:t>,</a:t>
            </a:r>
          </a:p>
          <a:p>
            <a:pPr algn="ctr" defTabSz="266700">
              <a:lnSpc>
                <a:spcPct val="80000"/>
              </a:lnSpc>
              <a:spcBef>
                <a:spcPts val="150"/>
              </a:spcBef>
              <a:defRPr sz="2500">
                <a:uFill>
                  <a:solidFill>
                    <a:srgbClr val="000000"/>
                  </a:solidFill>
                </a:uFill>
                <a:latin typeface="+mn-lt"/>
                <a:ea typeface="+mn-ea"/>
                <a:cs typeface="+mn-cs"/>
                <a:sym typeface="Avenir Next Regular"/>
              </a:defRPr>
            </a:pPr>
            <a:r>
              <a:rPr sz="1250" dirty="0"/>
              <a:t>Misaki </a:t>
            </a:r>
            <a:r>
              <a:rPr sz="1250" dirty="0" err="1"/>
              <a:t>Hata</a:t>
            </a:r>
            <a:r>
              <a:rPr sz="1250" dirty="0"/>
              <a:t>, Maya Shimomura,</a:t>
            </a:r>
          </a:p>
          <a:p>
            <a:pPr algn="ctr" defTabSz="266700">
              <a:lnSpc>
                <a:spcPct val="80000"/>
              </a:lnSpc>
              <a:spcBef>
                <a:spcPts val="150"/>
              </a:spcBef>
              <a:defRPr sz="2500">
                <a:uFill>
                  <a:solidFill>
                    <a:srgbClr val="000000"/>
                  </a:solidFill>
                </a:uFill>
                <a:latin typeface="+mn-lt"/>
                <a:ea typeface="+mn-ea"/>
                <a:cs typeface="+mn-cs"/>
                <a:sym typeface="Avenir Next Regular"/>
              </a:defRPr>
            </a:pPr>
            <a:r>
              <a:rPr sz="1250" dirty="0"/>
              <a:t>Runa </a:t>
            </a:r>
            <a:r>
              <a:rPr sz="1250" dirty="0" err="1"/>
              <a:t>Takahama</a:t>
            </a:r>
            <a:r>
              <a:rPr sz="1250" dirty="0"/>
              <a:t>, Mai Kano,</a:t>
            </a:r>
            <a:br>
              <a:rPr sz="1250" dirty="0"/>
            </a:br>
            <a:r>
              <a:rPr sz="1250" dirty="0" err="1"/>
              <a:t>Yumika</a:t>
            </a:r>
            <a:r>
              <a:rPr sz="1250" dirty="0"/>
              <a:t> </a:t>
            </a:r>
            <a:r>
              <a:rPr sz="1250" dirty="0" err="1"/>
              <a:t>Namimoto</a:t>
            </a:r>
            <a:r>
              <a:rPr sz="1250" dirty="0"/>
              <a:t>, Yuka Sugiyama, Hinako </a:t>
            </a:r>
            <a:r>
              <a:rPr sz="1250" dirty="0" err="1"/>
              <a:t>Tsujibata</a:t>
            </a:r>
            <a:r>
              <a:rPr sz="1250" dirty="0"/>
              <a:t>, Mai Watanabe</a:t>
            </a:r>
          </a:p>
        </p:txBody>
      </p:sp>
      <p:sp>
        <p:nvSpPr>
          <p:cNvPr id="30" name="線"/>
          <p:cNvSpPr/>
          <p:nvPr/>
        </p:nvSpPr>
        <p:spPr>
          <a:xfrm rot="10800000">
            <a:off x="1229801" y="3377176"/>
            <a:ext cx="1670116" cy="48321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6250" y="0"/>
                </a:lnTo>
                <a:lnTo>
                  <a:pt x="0" y="21600"/>
                </a:lnTo>
              </a:path>
            </a:pathLst>
          </a:custGeom>
          <a:ln w="25400">
            <a:solidFill>
              <a:srgbClr val="000000"/>
            </a:solidFill>
            <a:miter lim="400000"/>
            <a:tailEnd type="arrow"/>
          </a:ln>
        </p:spPr>
        <p:txBody>
          <a:bodyPr lIns="35719" tIns="35719" rIns="35719" bIns="35719" anchor="ctr"/>
          <a:lstStyle/>
          <a:p>
            <a:pPr algn="ctr">
              <a:lnSpc>
                <a:spcPct val="100000"/>
              </a:lnSpc>
              <a:defRPr sz="3200">
                <a:latin typeface="ヒラギノ角ゴ ProN W3"/>
                <a:ea typeface="ヒラギノ角ゴ ProN W3"/>
                <a:cs typeface="ヒラギノ角ゴ ProN W3"/>
                <a:sym typeface="ヒラギノ角ゴ ProN W3"/>
              </a:defRPr>
            </a:pPr>
            <a:endParaRPr sz="1600"/>
          </a:p>
        </p:txBody>
      </p:sp>
      <p:sp>
        <p:nvSpPr>
          <p:cNvPr id="31" name="RIKEN, RBRC…"/>
          <p:cNvSpPr txBox="1"/>
          <p:nvPr/>
        </p:nvSpPr>
        <p:spPr>
          <a:xfrm>
            <a:off x="8820217" y="3252934"/>
            <a:ext cx="1287213" cy="72000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ctr" defTabSz="266700">
              <a:lnSpc>
                <a:spcPct val="80000"/>
              </a:lnSpc>
              <a:spcBef>
                <a:spcPts val="150"/>
              </a:spcBef>
              <a:defRPr sz="2500" b="1">
                <a:uFill>
                  <a:solidFill>
                    <a:srgbClr val="000000"/>
                  </a:solidFill>
                </a:uFill>
                <a:latin typeface="+mn-lt"/>
                <a:ea typeface="+mn-ea"/>
                <a:cs typeface="+mn-cs"/>
                <a:sym typeface="Avenir Next Regular"/>
              </a:defRPr>
            </a:pPr>
            <a:r>
              <a:rPr sz="1250" dirty="0">
                <a:highlight>
                  <a:srgbClr val="FFFF00"/>
                </a:highlight>
              </a:rPr>
              <a:t>RIKEN, RBRC</a:t>
            </a:r>
          </a:p>
          <a:p>
            <a:pPr algn="ctr" defTabSz="266700">
              <a:lnSpc>
                <a:spcPct val="80000"/>
              </a:lnSpc>
              <a:spcBef>
                <a:spcPts val="150"/>
              </a:spcBef>
              <a:defRPr sz="2500">
                <a:uFill>
                  <a:solidFill>
                    <a:srgbClr val="000000"/>
                  </a:solidFill>
                </a:uFill>
                <a:latin typeface="+mn-lt"/>
                <a:ea typeface="+mn-ea"/>
                <a:cs typeface="+mn-cs"/>
                <a:sym typeface="Avenir Next Regular"/>
              </a:defRPr>
            </a:pPr>
            <a:r>
              <a:rPr sz="1250" dirty="0" err="1"/>
              <a:t>Yasuyuki</a:t>
            </a:r>
            <a:r>
              <a:rPr sz="1250" dirty="0"/>
              <a:t> Akiba, </a:t>
            </a:r>
            <a:br>
              <a:rPr sz="1250" dirty="0"/>
            </a:br>
            <a:r>
              <a:rPr sz="1250" dirty="0"/>
              <a:t>Itaru Nakagawa,</a:t>
            </a:r>
            <a:br>
              <a:rPr sz="1250" dirty="0"/>
            </a:br>
            <a:r>
              <a:rPr sz="1250" dirty="0" err="1"/>
              <a:t>Genki</a:t>
            </a:r>
            <a:r>
              <a:rPr sz="1250" dirty="0"/>
              <a:t> </a:t>
            </a:r>
            <a:r>
              <a:rPr sz="1250" dirty="0" err="1"/>
              <a:t>Nukazuka</a:t>
            </a:r>
            <a:endParaRPr sz="1250" dirty="0"/>
          </a:p>
        </p:txBody>
      </p:sp>
      <p:sp>
        <p:nvSpPr>
          <p:cNvPr id="32" name="Rikkyo Univ.…"/>
          <p:cNvSpPr txBox="1"/>
          <p:nvPr/>
        </p:nvSpPr>
        <p:spPr>
          <a:xfrm>
            <a:off x="5934790" y="2345026"/>
            <a:ext cx="1359347" cy="87389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defTabSz="266700">
              <a:lnSpc>
                <a:spcPct val="80000"/>
              </a:lnSpc>
              <a:spcBef>
                <a:spcPts val="150"/>
              </a:spcBef>
              <a:defRPr sz="2500" b="1">
                <a:uFill>
                  <a:solidFill>
                    <a:srgbClr val="000000"/>
                  </a:solidFill>
                </a:uFill>
                <a:latin typeface="+mn-lt"/>
                <a:ea typeface="+mn-ea"/>
                <a:cs typeface="+mn-cs"/>
                <a:sym typeface="Avenir Next Regular"/>
              </a:defRPr>
            </a:pPr>
            <a:r>
              <a:rPr sz="1250" dirty="0" err="1">
                <a:highlight>
                  <a:srgbClr val="FFFF00"/>
                </a:highlight>
              </a:rPr>
              <a:t>Rikkyo</a:t>
            </a:r>
            <a:r>
              <a:rPr sz="1250" dirty="0">
                <a:highlight>
                  <a:srgbClr val="FFFF00"/>
                </a:highlight>
              </a:rPr>
              <a:t> Univ.</a:t>
            </a:r>
          </a:p>
          <a:p>
            <a:pPr defTabSz="266700">
              <a:lnSpc>
                <a:spcPct val="80000"/>
              </a:lnSpc>
              <a:spcBef>
                <a:spcPts val="150"/>
              </a:spcBef>
              <a:defRPr sz="2500">
                <a:uFill>
                  <a:solidFill>
                    <a:srgbClr val="000000"/>
                  </a:solidFill>
                </a:uFill>
                <a:latin typeface="+mn-lt"/>
                <a:ea typeface="+mn-ea"/>
                <a:cs typeface="+mn-cs"/>
                <a:sym typeface="Avenir Next Regular"/>
              </a:defRPr>
            </a:pPr>
            <a:r>
              <a:rPr sz="1250" dirty="0"/>
              <a:t>Kazuma </a:t>
            </a:r>
            <a:r>
              <a:rPr sz="1250" dirty="0" err="1"/>
              <a:t>Fujiki</a:t>
            </a:r>
            <a:br>
              <a:rPr sz="1250" dirty="0"/>
            </a:br>
            <a:r>
              <a:rPr sz="1250" dirty="0" err="1"/>
              <a:t>Hikaru</a:t>
            </a:r>
            <a:r>
              <a:rPr sz="1250" dirty="0"/>
              <a:t> Imai,</a:t>
            </a:r>
            <a:br>
              <a:rPr sz="1250" dirty="0"/>
            </a:br>
            <a:r>
              <a:rPr sz="1250" dirty="0" err="1"/>
              <a:t>Tomoya</a:t>
            </a:r>
            <a:r>
              <a:rPr sz="1250" dirty="0"/>
              <a:t> Kato,</a:t>
            </a:r>
            <a:br>
              <a:rPr sz="1250" dirty="0"/>
            </a:br>
            <a:r>
              <a:rPr sz="1250" dirty="0" err="1"/>
              <a:t>Ryota</a:t>
            </a:r>
            <a:r>
              <a:rPr sz="1250" dirty="0"/>
              <a:t> </a:t>
            </a:r>
            <a:r>
              <a:rPr sz="1250" dirty="0" err="1"/>
              <a:t>Shishikura</a:t>
            </a:r>
            <a:r>
              <a:rPr sz="1250" dirty="0"/>
              <a:t>,</a:t>
            </a:r>
          </a:p>
        </p:txBody>
      </p:sp>
      <p:sp>
        <p:nvSpPr>
          <p:cNvPr id="33" name="TIRI…"/>
          <p:cNvSpPr txBox="1"/>
          <p:nvPr/>
        </p:nvSpPr>
        <p:spPr>
          <a:xfrm>
            <a:off x="5707651" y="1907832"/>
            <a:ext cx="1176605" cy="412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ctr" defTabSz="266700">
              <a:lnSpc>
                <a:spcPct val="80000"/>
              </a:lnSpc>
              <a:spcBef>
                <a:spcPts val="150"/>
              </a:spcBef>
              <a:defRPr sz="2500" b="1">
                <a:uFill>
                  <a:solidFill>
                    <a:srgbClr val="000000"/>
                  </a:solidFill>
                </a:uFill>
                <a:latin typeface="+mn-lt"/>
                <a:ea typeface="+mn-ea"/>
                <a:cs typeface="+mn-cs"/>
                <a:sym typeface="Avenir Next Regular"/>
              </a:defRPr>
            </a:pPr>
            <a:r>
              <a:rPr sz="1250" dirty="0">
                <a:highlight>
                  <a:srgbClr val="FFFF00"/>
                </a:highlight>
              </a:rPr>
              <a:t>TIRI</a:t>
            </a:r>
          </a:p>
          <a:p>
            <a:pPr algn="ctr" defTabSz="266700">
              <a:lnSpc>
                <a:spcPct val="80000"/>
              </a:lnSpc>
              <a:spcBef>
                <a:spcPts val="150"/>
              </a:spcBef>
              <a:defRPr sz="2500">
                <a:uFill>
                  <a:solidFill>
                    <a:srgbClr val="000000"/>
                  </a:solidFill>
                </a:uFill>
                <a:latin typeface="+mn-lt"/>
                <a:ea typeface="+mn-ea"/>
                <a:cs typeface="+mn-cs"/>
                <a:sym typeface="Avenir Next Regular"/>
              </a:defRPr>
            </a:pPr>
            <a:r>
              <a:rPr sz="1250" dirty="0"/>
              <a:t>Takashi Kondo</a:t>
            </a:r>
          </a:p>
        </p:txBody>
      </p:sp>
      <p:sp>
        <p:nvSpPr>
          <p:cNvPr id="34" name="JAEA…"/>
          <p:cNvSpPr txBox="1"/>
          <p:nvPr/>
        </p:nvSpPr>
        <p:spPr>
          <a:xfrm>
            <a:off x="9080211" y="2529148"/>
            <a:ext cx="1436292" cy="41222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ctr" defTabSz="266700">
              <a:lnSpc>
                <a:spcPct val="80000"/>
              </a:lnSpc>
              <a:spcBef>
                <a:spcPts val="150"/>
              </a:spcBef>
              <a:defRPr sz="2500" b="1">
                <a:uFill>
                  <a:solidFill>
                    <a:srgbClr val="000000"/>
                  </a:solidFill>
                </a:uFill>
                <a:latin typeface="+mn-lt"/>
                <a:ea typeface="+mn-ea"/>
                <a:cs typeface="+mn-cs"/>
                <a:sym typeface="Avenir Next Regular"/>
              </a:defRPr>
            </a:pPr>
            <a:r>
              <a:rPr sz="1250" dirty="0">
                <a:highlight>
                  <a:srgbClr val="FFFF00"/>
                </a:highlight>
              </a:rPr>
              <a:t>JAEA</a:t>
            </a:r>
          </a:p>
          <a:p>
            <a:pPr algn="ctr" defTabSz="266700">
              <a:lnSpc>
                <a:spcPct val="80000"/>
              </a:lnSpc>
              <a:spcBef>
                <a:spcPts val="150"/>
              </a:spcBef>
              <a:defRPr sz="2500">
                <a:uFill>
                  <a:solidFill>
                    <a:srgbClr val="000000"/>
                  </a:solidFill>
                </a:uFill>
                <a:latin typeface="+mn-lt"/>
                <a:ea typeface="+mn-ea"/>
                <a:cs typeface="+mn-cs"/>
                <a:sym typeface="Avenir Next Regular"/>
              </a:defRPr>
            </a:pPr>
            <a:r>
              <a:rPr sz="1250" dirty="0" err="1"/>
              <a:t>Shoichi</a:t>
            </a:r>
            <a:r>
              <a:rPr sz="1250" dirty="0"/>
              <a:t> Hasegawa</a:t>
            </a:r>
          </a:p>
        </p:txBody>
      </p:sp>
      <p:sp>
        <p:nvSpPr>
          <p:cNvPr id="35" name="線"/>
          <p:cNvSpPr/>
          <p:nvPr/>
        </p:nvSpPr>
        <p:spPr>
          <a:xfrm>
            <a:off x="8313801" y="2931714"/>
            <a:ext cx="2127316" cy="80071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8130" y="0"/>
                </a:lnTo>
                <a:lnTo>
                  <a:pt x="0" y="21600"/>
                </a:lnTo>
              </a:path>
            </a:pathLst>
          </a:custGeom>
          <a:ln w="25400">
            <a:solidFill>
              <a:srgbClr val="000000"/>
            </a:solidFill>
            <a:miter lim="400000"/>
            <a:tailEnd type="arrow"/>
          </a:ln>
        </p:spPr>
        <p:txBody>
          <a:bodyPr lIns="35719" tIns="35719" rIns="35719" bIns="35719" anchor="ctr"/>
          <a:lstStyle/>
          <a:p>
            <a:pPr algn="ctr">
              <a:lnSpc>
                <a:spcPct val="100000"/>
              </a:lnSpc>
              <a:defRPr sz="3200">
                <a:latin typeface="ヒラギノ角ゴ ProN W3"/>
                <a:ea typeface="ヒラギノ角ゴ ProN W3"/>
                <a:cs typeface="ヒラギノ角ゴ ProN W3"/>
                <a:sym typeface="ヒラギノ角ゴ ProN W3"/>
              </a:defRPr>
            </a:pPr>
            <a:endParaRPr sz="1600"/>
          </a:p>
        </p:txBody>
      </p:sp>
      <p:sp>
        <p:nvSpPr>
          <p:cNvPr id="36" name="線"/>
          <p:cNvSpPr/>
          <p:nvPr/>
        </p:nvSpPr>
        <p:spPr>
          <a:xfrm rot="10800000">
            <a:off x="4888914" y="4092263"/>
            <a:ext cx="2940116" cy="673717"/>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4950" y="0"/>
                </a:lnTo>
                <a:lnTo>
                  <a:pt x="0" y="21600"/>
                </a:lnTo>
              </a:path>
            </a:pathLst>
          </a:custGeom>
          <a:ln w="25400">
            <a:solidFill>
              <a:srgbClr val="000000"/>
            </a:solidFill>
            <a:miter lim="400000"/>
            <a:tailEnd type="arrow"/>
          </a:ln>
        </p:spPr>
        <p:txBody>
          <a:bodyPr lIns="35719" tIns="35719" rIns="35719" bIns="35719" anchor="ctr"/>
          <a:lstStyle/>
          <a:p>
            <a:pPr algn="ctr">
              <a:lnSpc>
                <a:spcPct val="100000"/>
              </a:lnSpc>
              <a:defRPr sz="3200">
                <a:latin typeface="ヒラギノ角ゴ ProN W3"/>
                <a:ea typeface="ヒラギノ角ゴ ProN W3"/>
                <a:cs typeface="ヒラギノ角ゴ ProN W3"/>
                <a:sym typeface="ヒラギノ角ゴ ProN W3"/>
              </a:defRPr>
            </a:pPr>
            <a:endParaRPr sz="1600"/>
          </a:p>
        </p:txBody>
      </p:sp>
      <p:sp>
        <p:nvSpPr>
          <p:cNvPr id="37" name="線"/>
          <p:cNvSpPr/>
          <p:nvPr/>
        </p:nvSpPr>
        <p:spPr>
          <a:xfrm flipH="1">
            <a:off x="5961072" y="3221101"/>
            <a:ext cx="2279716" cy="54671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5180" y="0"/>
                </a:lnTo>
                <a:lnTo>
                  <a:pt x="0" y="21600"/>
                </a:lnTo>
              </a:path>
            </a:pathLst>
          </a:custGeom>
          <a:ln w="25400">
            <a:solidFill>
              <a:srgbClr val="000000"/>
            </a:solidFill>
            <a:miter lim="400000"/>
            <a:tailEnd type="arrow"/>
          </a:ln>
        </p:spPr>
        <p:txBody>
          <a:bodyPr lIns="35719" tIns="35719" rIns="35719" bIns="35719" anchor="ctr"/>
          <a:lstStyle/>
          <a:p>
            <a:pPr algn="ctr">
              <a:lnSpc>
                <a:spcPct val="100000"/>
              </a:lnSpc>
              <a:defRPr sz="3200">
                <a:latin typeface="ヒラギノ角ゴ ProN W3"/>
                <a:ea typeface="ヒラギノ角ゴ ProN W3"/>
                <a:cs typeface="ヒラギノ角ゴ ProN W3"/>
                <a:sym typeface="ヒラギノ角ゴ ProN W3"/>
              </a:defRPr>
            </a:pPr>
            <a:endParaRPr sz="1600"/>
          </a:p>
        </p:txBody>
      </p:sp>
      <p:sp>
        <p:nvSpPr>
          <p:cNvPr id="38" name="線"/>
          <p:cNvSpPr/>
          <p:nvPr/>
        </p:nvSpPr>
        <p:spPr>
          <a:xfrm>
            <a:off x="2973469" y="3255579"/>
            <a:ext cx="2813116" cy="41971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3223" y="0"/>
                </a:lnTo>
                <a:lnTo>
                  <a:pt x="0" y="21600"/>
                </a:lnTo>
              </a:path>
            </a:pathLst>
          </a:custGeom>
          <a:ln w="25400">
            <a:solidFill>
              <a:srgbClr val="000000"/>
            </a:solidFill>
            <a:miter lim="400000"/>
            <a:tailEnd type="arrow"/>
          </a:ln>
        </p:spPr>
        <p:txBody>
          <a:bodyPr lIns="35719" tIns="35719" rIns="35719" bIns="35719" anchor="ctr"/>
          <a:lstStyle/>
          <a:p>
            <a:pPr algn="ctr">
              <a:lnSpc>
                <a:spcPct val="100000"/>
              </a:lnSpc>
              <a:defRPr sz="3200">
                <a:latin typeface="ヒラギノ角ゴ ProN W3"/>
                <a:ea typeface="ヒラギノ角ゴ ProN W3"/>
                <a:cs typeface="ヒラギノ角ゴ ProN W3"/>
                <a:sym typeface="ヒラギノ角ゴ ProN W3"/>
              </a:defRPr>
            </a:pPr>
            <a:endParaRPr sz="1600"/>
          </a:p>
        </p:txBody>
      </p:sp>
      <p:sp>
        <p:nvSpPr>
          <p:cNvPr id="39" name="線"/>
          <p:cNvSpPr/>
          <p:nvPr/>
        </p:nvSpPr>
        <p:spPr>
          <a:xfrm rot="10800000" flipH="1">
            <a:off x="8313801" y="3773590"/>
            <a:ext cx="1797116" cy="22921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2755" y="0"/>
                </a:lnTo>
                <a:lnTo>
                  <a:pt x="0" y="21600"/>
                </a:lnTo>
              </a:path>
            </a:pathLst>
          </a:custGeom>
          <a:ln w="25400">
            <a:solidFill>
              <a:srgbClr val="000000"/>
            </a:solidFill>
            <a:miter lim="400000"/>
            <a:tailEnd type="arrow"/>
          </a:ln>
        </p:spPr>
        <p:txBody>
          <a:bodyPr lIns="35719" tIns="35719" rIns="35719" bIns="35719" anchor="ctr"/>
          <a:lstStyle/>
          <a:p>
            <a:pPr algn="ctr">
              <a:lnSpc>
                <a:spcPct val="100000"/>
              </a:lnSpc>
              <a:defRPr sz="3200">
                <a:latin typeface="ヒラギノ角ゴ ProN W3"/>
                <a:ea typeface="ヒラギノ角ゴ ProN W3"/>
                <a:cs typeface="ヒラギノ角ゴ ProN W3"/>
                <a:sym typeface="ヒラギノ角ゴ ProN W3"/>
              </a:defRPr>
            </a:pPr>
            <a:endParaRPr sz="1600"/>
          </a:p>
        </p:txBody>
      </p:sp>
      <p:sp>
        <p:nvSpPr>
          <p:cNvPr id="40" name="National Central Univ.…"/>
          <p:cNvSpPr txBox="1"/>
          <p:nvPr/>
        </p:nvSpPr>
        <p:spPr>
          <a:xfrm>
            <a:off x="4809071" y="4186855"/>
            <a:ext cx="2420535" cy="5661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ctr" defTabSz="266700">
              <a:lnSpc>
                <a:spcPct val="80000"/>
              </a:lnSpc>
              <a:spcBef>
                <a:spcPts val="150"/>
              </a:spcBef>
              <a:defRPr sz="2500" b="1">
                <a:uFill>
                  <a:solidFill>
                    <a:srgbClr val="000000"/>
                  </a:solidFill>
                </a:uFill>
                <a:latin typeface="+mn-lt"/>
                <a:ea typeface="+mn-ea"/>
                <a:cs typeface="+mn-cs"/>
                <a:sym typeface="Avenir Next Regular"/>
              </a:defRPr>
            </a:pPr>
            <a:r>
              <a:rPr sz="1250" dirty="0">
                <a:highlight>
                  <a:srgbClr val="00FFFF"/>
                </a:highlight>
              </a:rPr>
              <a:t>National Central Univ</a:t>
            </a:r>
            <a:r>
              <a:rPr sz="1250" dirty="0"/>
              <a:t>.</a:t>
            </a:r>
          </a:p>
          <a:p>
            <a:pPr algn="ctr" defTabSz="266700">
              <a:lnSpc>
                <a:spcPct val="80000"/>
              </a:lnSpc>
              <a:spcBef>
                <a:spcPts val="150"/>
              </a:spcBef>
              <a:defRPr sz="2500">
                <a:uFill>
                  <a:solidFill>
                    <a:srgbClr val="000000"/>
                  </a:solidFill>
                </a:uFill>
                <a:latin typeface="+mn-lt"/>
                <a:ea typeface="+mn-ea"/>
                <a:cs typeface="+mn-cs"/>
                <a:sym typeface="Avenir Next Regular"/>
              </a:defRPr>
            </a:pPr>
            <a:r>
              <a:rPr sz="1250" dirty="0"/>
              <a:t>Chia-Ming </a:t>
            </a:r>
            <a:r>
              <a:rPr sz="1250" dirty="0" err="1"/>
              <a:t>Kuo</a:t>
            </a:r>
            <a:r>
              <a:rPr sz="1250" dirty="0"/>
              <a:t>, Kai-Yu Cheng,</a:t>
            </a:r>
            <a:br>
              <a:rPr sz="1250" dirty="0"/>
            </a:br>
            <a:r>
              <a:rPr sz="1250" dirty="0"/>
              <a:t>Cheng-Wei Shih, Wei-Che Tang</a:t>
            </a:r>
          </a:p>
        </p:txBody>
      </p:sp>
      <p:sp>
        <p:nvSpPr>
          <p:cNvPr id="41" name="National Taiwan Univ.…"/>
          <p:cNvSpPr txBox="1"/>
          <p:nvPr/>
        </p:nvSpPr>
        <p:spPr>
          <a:xfrm>
            <a:off x="5407133" y="3377194"/>
            <a:ext cx="2457404" cy="59176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defTabSz="266700">
              <a:lnSpc>
                <a:spcPct val="80000"/>
              </a:lnSpc>
              <a:spcBef>
                <a:spcPts val="150"/>
              </a:spcBef>
              <a:defRPr sz="2500" b="1">
                <a:uFill>
                  <a:solidFill>
                    <a:srgbClr val="000000"/>
                  </a:solidFill>
                </a:uFill>
                <a:latin typeface="+mn-lt"/>
                <a:ea typeface="+mn-ea"/>
                <a:cs typeface="+mn-cs"/>
                <a:sym typeface="Avenir Next Regular"/>
              </a:defRPr>
            </a:pPr>
            <a:r>
              <a:rPr sz="1250" dirty="0">
                <a:highlight>
                  <a:srgbClr val="00FFFF"/>
                </a:highlight>
              </a:rPr>
              <a:t>National Taiwan Univ.</a:t>
            </a:r>
          </a:p>
          <a:p>
            <a:pPr defTabSz="266700">
              <a:lnSpc>
                <a:spcPct val="80000"/>
              </a:lnSpc>
              <a:spcBef>
                <a:spcPts val="150"/>
              </a:spcBef>
              <a:defRPr sz="2500">
                <a:uFill>
                  <a:solidFill>
                    <a:srgbClr val="000000"/>
                  </a:solidFill>
                </a:uFill>
                <a:latin typeface="+mn-lt"/>
                <a:ea typeface="+mn-ea"/>
                <a:cs typeface="+mn-cs"/>
                <a:sym typeface="Avenir Next Regular"/>
              </a:defRPr>
            </a:pPr>
            <a:r>
              <a:rPr sz="1250" dirty="0"/>
              <a:t>Rong-</a:t>
            </a:r>
            <a:r>
              <a:rPr sz="1250" dirty="0" err="1"/>
              <a:t>Shyang</a:t>
            </a:r>
            <a:r>
              <a:rPr sz="1250" dirty="0"/>
              <a:t> Lu, Jenny Huang,</a:t>
            </a:r>
          </a:p>
          <a:p>
            <a:pPr defTabSz="266700">
              <a:lnSpc>
                <a:spcPct val="80000"/>
              </a:lnSpc>
              <a:spcBef>
                <a:spcPts val="150"/>
              </a:spcBef>
              <a:defRPr sz="2500">
                <a:uFill>
                  <a:solidFill>
                    <a:srgbClr val="000000"/>
                  </a:solidFill>
                </a:uFill>
                <a:latin typeface="+mn-lt"/>
                <a:ea typeface="+mn-ea"/>
                <a:cs typeface="+mn-cs"/>
                <a:sym typeface="Avenir Next Regular"/>
              </a:defRPr>
            </a:pPr>
            <a:r>
              <a:rPr sz="1250" dirty="0"/>
              <a:t>Lian-Sheng Tsai, </a:t>
            </a:r>
            <a:r>
              <a:rPr sz="1250" dirty="0" err="1"/>
              <a:t>Ou</a:t>
            </a:r>
            <a:r>
              <a:rPr sz="1250" dirty="0"/>
              <a:t>-Wei Cheng</a:t>
            </a:r>
          </a:p>
        </p:txBody>
      </p:sp>
      <p:sp>
        <p:nvSpPr>
          <p:cNvPr id="42" name="線"/>
          <p:cNvSpPr/>
          <p:nvPr/>
        </p:nvSpPr>
        <p:spPr>
          <a:xfrm flipH="1">
            <a:off x="5405798" y="3949322"/>
            <a:ext cx="2419416" cy="121268"/>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lnTo>
                  <a:pt x="1083" y="0"/>
                </a:lnTo>
                <a:lnTo>
                  <a:pt x="0" y="21600"/>
                </a:lnTo>
              </a:path>
            </a:pathLst>
          </a:custGeom>
          <a:ln w="25400">
            <a:solidFill>
              <a:srgbClr val="000000"/>
            </a:solidFill>
            <a:miter lim="400000"/>
            <a:tailEnd type="arrow"/>
          </a:ln>
        </p:spPr>
        <p:txBody>
          <a:bodyPr lIns="35719" tIns="35719" rIns="35719" bIns="35719" anchor="ctr"/>
          <a:lstStyle/>
          <a:p>
            <a:pPr algn="ctr">
              <a:lnSpc>
                <a:spcPct val="100000"/>
              </a:lnSpc>
              <a:defRPr sz="3200">
                <a:latin typeface="ヒラギノ角ゴ ProN W3"/>
                <a:ea typeface="ヒラギノ角ゴ ProN W3"/>
                <a:cs typeface="ヒラギノ角ゴ ProN W3"/>
                <a:sym typeface="ヒラギノ角ゴ ProN W3"/>
              </a:defRPr>
            </a:pPr>
            <a:endParaRPr sz="1600"/>
          </a:p>
        </p:txBody>
      </p:sp>
      <p:sp>
        <p:nvSpPr>
          <p:cNvPr id="43" name="BNL…"/>
          <p:cNvSpPr txBox="1"/>
          <p:nvPr/>
        </p:nvSpPr>
        <p:spPr>
          <a:xfrm>
            <a:off x="3263180" y="2183148"/>
            <a:ext cx="2592057" cy="105343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ctr" defTabSz="266700">
              <a:lnSpc>
                <a:spcPct val="80000"/>
              </a:lnSpc>
              <a:spcBef>
                <a:spcPts val="150"/>
              </a:spcBef>
              <a:defRPr sz="2500" b="1">
                <a:uFill>
                  <a:solidFill>
                    <a:srgbClr val="000000"/>
                  </a:solidFill>
                </a:uFill>
                <a:latin typeface="+mn-lt"/>
                <a:ea typeface="+mn-ea"/>
                <a:cs typeface="+mn-cs"/>
                <a:sym typeface="Avenir Next Regular"/>
              </a:defRPr>
            </a:pPr>
            <a:r>
              <a:rPr sz="1250"/>
              <a:t>BNL</a:t>
            </a:r>
          </a:p>
          <a:p>
            <a:pPr algn="ctr" defTabSz="266700">
              <a:lnSpc>
                <a:spcPct val="80000"/>
              </a:lnSpc>
              <a:spcBef>
                <a:spcPts val="150"/>
              </a:spcBef>
              <a:defRPr sz="2500">
                <a:uFill>
                  <a:solidFill>
                    <a:srgbClr val="000000"/>
                  </a:solidFill>
                </a:uFill>
                <a:latin typeface="+mn-lt"/>
                <a:ea typeface="+mn-ea"/>
                <a:cs typeface="+mn-cs"/>
                <a:sym typeface="Avenir Next Regular"/>
              </a:defRPr>
            </a:pPr>
            <a:r>
              <a:rPr sz="1250"/>
              <a:t>Rachid Nouicer,</a:t>
            </a:r>
          </a:p>
          <a:p>
            <a:pPr algn="ctr" defTabSz="266700">
              <a:lnSpc>
                <a:spcPct val="80000"/>
              </a:lnSpc>
              <a:spcBef>
                <a:spcPts val="150"/>
              </a:spcBef>
              <a:defRPr sz="2500">
                <a:uFill>
                  <a:solidFill>
                    <a:srgbClr val="000000"/>
                  </a:solidFill>
                </a:uFill>
                <a:latin typeface="+mn-lt"/>
                <a:ea typeface="+mn-ea"/>
                <a:cs typeface="+mn-cs"/>
                <a:sym typeface="Avenir Next Regular"/>
              </a:defRPr>
            </a:pPr>
            <a:r>
              <a:rPr sz="1250"/>
              <a:t>Dan Cacace, Raul Cecato,</a:t>
            </a:r>
            <a:br>
              <a:rPr sz="1250"/>
            </a:br>
            <a:r>
              <a:rPr sz="1250"/>
              <a:t>Donald Pinelli, Robert Pisani,</a:t>
            </a:r>
            <a:br>
              <a:rPr sz="1250"/>
            </a:br>
            <a:r>
              <a:rPr sz="1250"/>
              <a:t>Nick Seberg, Steven Andrade,</a:t>
            </a:r>
            <a:br>
              <a:rPr sz="1250"/>
            </a:br>
            <a:r>
              <a:rPr sz="1250"/>
              <a:t>Antonio Vederosa, Stephen Boose</a:t>
            </a:r>
          </a:p>
        </p:txBody>
      </p:sp>
      <p:sp>
        <p:nvSpPr>
          <p:cNvPr id="44" name="Purdue Univ.…"/>
          <p:cNvSpPr txBox="1"/>
          <p:nvPr/>
        </p:nvSpPr>
        <p:spPr>
          <a:xfrm>
            <a:off x="1145609" y="2838405"/>
            <a:ext cx="1343317" cy="1015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p>
            <a:pPr algn="ctr" defTabSz="266700">
              <a:lnSpc>
                <a:spcPct val="80000"/>
              </a:lnSpc>
              <a:spcBef>
                <a:spcPts val="150"/>
              </a:spcBef>
              <a:defRPr sz="2500" b="1">
                <a:uFill>
                  <a:solidFill>
                    <a:srgbClr val="000000"/>
                  </a:solidFill>
                </a:uFill>
                <a:latin typeface="+mn-lt"/>
                <a:ea typeface="+mn-ea"/>
                <a:cs typeface="+mn-cs"/>
                <a:sym typeface="Avenir Next Regular"/>
              </a:defRPr>
            </a:pPr>
            <a:r>
              <a:rPr sz="1250"/>
              <a:t>Purdue Univ.</a:t>
            </a:r>
          </a:p>
          <a:p>
            <a:pPr algn="ctr" defTabSz="266700">
              <a:lnSpc>
                <a:spcPct val="80000"/>
              </a:lnSpc>
              <a:spcBef>
                <a:spcPts val="150"/>
              </a:spcBef>
              <a:defRPr sz="2500">
                <a:uFill>
                  <a:solidFill>
                    <a:srgbClr val="000000"/>
                  </a:solidFill>
                </a:uFill>
                <a:latin typeface="+mn-lt"/>
                <a:ea typeface="+mn-ea"/>
                <a:cs typeface="+mn-cs"/>
                <a:sym typeface="Avenir Next Regular"/>
              </a:defRPr>
            </a:pPr>
            <a:r>
              <a:rPr sz="1250"/>
              <a:t>Wei Xie,</a:t>
            </a:r>
            <a:br>
              <a:rPr sz="1250"/>
            </a:br>
            <a:r>
              <a:rPr sz="1250"/>
              <a:t>Milan Stojanovic,</a:t>
            </a:r>
            <a:br>
              <a:rPr sz="1250"/>
            </a:br>
            <a:r>
              <a:rPr sz="1250"/>
              <a:t>Joseph Bertaux,</a:t>
            </a:r>
            <a:br>
              <a:rPr sz="1250"/>
            </a:br>
            <a:r>
              <a:rPr sz="1100"/>
              <a:t>Han-Sheng Li</a:t>
            </a:r>
          </a:p>
          <a:p>
            <a:pPr algn="ctr" defTabSz="266700">
              <a:lnSpc>
                <a:spcPct val="80000"/>
              </a:lnSpc>
              <a:spcBef>
                <a:spcPts val="150"/>
              </a:spcBef>
              <a:defRPr sz="2200">
                <a:uFill>
                  <a:solidFill>
                    <a:srgbClr val="000000"/>
                  </a:solidFill>
                </a:uFill>
                <a:latin typeface="+mn-lt"/>
                <a:ea typeface="+mn-ea"/>
                <a:cs typeface="+mn-cs"/>
                <a:sym typeface="Avenir Next Regular"/>
              </a:defRPr>
            </a:pPr>
            <a:r>
              <a:rPr sz="1100"/>
              <a:t>(former member)</a:t>
            </a:r>
          </a:p>
        </p:txBody>
      </p:sp>
      <p:grpSp>
        <p:nvGrpSpPr>
          <p:cNvPr id="47" name="Picture 2"/>
          <p:cNvGrpSpPr/>
          <p:nvPr/>
        </p:nvGrpSpPr>
        <p:grpSpPr>
          <a:xfrm>
            <a:off x="121243" y="2042796"/>
            <a:ext cx="555311" cy="838201"/>
            <a:chOff x="0" y="0"/>
            <a:chExt cx="1110621" cy="1676400"/>
          </a:xfrm>
        </p:grpSpPr>
        <p:pic>
          <p:nvPicPr>
            <p:cNvPr id="46" name="Picture 2" descr="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50800" y="38100"/>
              <a:ext cx="1009022" cy="1524000"/>
            </a:xfrm>
            <a:prstGeom prst="rect">
              <a:avLst/>
            </a:prstGeom>
            <a:ln>
              <a:noFill/>
            </a:ln>
            <a:effectLst/>
          </p:spPr>
        </p:pic>
        <p:pic>
          <p:nvPicPr>
            <p:cNvPr id="45" name="Picture 2" descr="Picture 2"/>
            <p:cNvPicPr>
              <a:picLocks/>
            </p:cNvPicPr>
            <p:nvPr/>
          </p:nvPicPr>
          <p:blipFill>
            <a:blip r:embed="rId3" cstate="email">
              <a:extLst>
                <a:ext uri="{28A0092B-C50C-407E-A947-70E740481C1C}">
                  <a14:useLocalDpi xmlns:a14="http://schemas.microsoft.com/office/drawing/2010/main"/>
                </a:ext>
              </a:extLst>
            </a:blip>
            <a:stretch>
              <a:fillRect/>
            </a:stretch>
          </p:blipFill>
          <p:spPr>
            <a:xfrm>
              <a:off x="0" y="0"/>
              <a:ext cx="1110622" cy="1676400"/>
            </a:xfrm>
            <a:prstGeom prst="rect">
              <a:avLst/>
            </a:prstGeom>
            <a:effectLst/>
          </p:spPr>
        </p:pic>
      </p:grpSp>
      <p:grpSp>
        <p:nvGrpSpPr>
          <p:cNvPr id="50" name="Picture 66"/>
          <p:cNvGrpSpPr/>
          <p:nvPr/>
        </p:nvGrpSpPr>
        <p:grpSpPr>
          <a:xfrm>
            <a:off x="121243" y="3977404"/>
            <a:ext cx="671083" cy="838201"/>
            <a:chOff x="0" y="0"/>
            <a:chExt cx="1342165" cy="1676400"/>
          </a:xfrm>
        </p:grpSpPr>
        <p:pic>
          <p:nvPicPr>
            <p:cNvPr id="49" name="Picture 66" descr="Picture 6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50800" y="38100"/>
              <a:ext cx="1240566" cy="1524000"/>
            </a:xfrm>
            <a:prstGeom prst="rect">
              <a:avLst/>
            </a:prstGeom>
            <a:ln>
              <a:noFill/>
            </a:ln>
            <a:effectLst/>
          </p:spPr>
        </p:pic>
        <p:pic>
          <p:nvPicPr>
            <p:cNvPr id="48" name="Picture 66" descr="Picture 66"/>
            <p:cNvPicPr>
              <a:picLocks/>
            </p:cNvPicPr>
            <p:nvPr/>
          </p:nvPicPr>
          <p:blipFill>
            <a:blip r:embed="rId5" cstate="email">
              <a:extLst>
                <a:ext uri="{28A0092B-C50C-407E-A947-70E740481C1C}">
                  <a14:useLocalDpi xmlns:a14="http://schemas.microsoft.com/office/drawing/2010/main"/>
                </a:ext>
              </a:extLst>
            </a:blip>
            <a:stretch>
              <a:fillRect/>
            </a:stretch>
          </p:blipFill>
          <p:spPr>
            <a:xfrm>
              <a:off x="-1" y="-1"/>
              <a:ext cx="1342167" cy="1676401"/>
            </a:xfrm>
            <a:prstGeom prst="rect">
              <a:avLst/>
            </a:prstGeom>
            <a:effectLst/>
          </p:spPr>
        </p:pic>
      </p:grpSp>
      <p:grpSp>
        <p:nvGrpSpPr>
          <p:cNvPr id="53" name="Picture 3"/>
          <p:cNvGrpSpPr/>
          <p:nvPr/>
        </p:nvGrpSpPr>
        <p:grpSpPr>
          <a:xfrm>
            <a:off x="121243" y="1075492"/>
            <a:ext cx="576858" cy="838201"/>
            <a:chOff x="0" y="0"/>
            <a:chExt cx="1153715" cy="1676400"/>
          </a:xfrm>
        </p:grpSpPr>
        <p:pic>
          <p:nvPicPr>
            <p:cNvPr id="52" name="Picture 3" descr="Picture 3"/>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50800" y="38100"/>
              <a:ext cx="1052116" cy="1524000"/>
            </a:xfrm>
            <a:prstGeom prst="rect">
              <a:avLst/>
            </a:prstGeom>
            <a:ln>
              <a:noFill/>
            </a:ln>
            <a:effectLst/>
          </p:spPr>
        </p:pic>
        <p:pic>
          <p:nvPicPr>
            <p:cNvPr id="51" name="Picture 3" descr="Picture 3"/>
            <p:cNvPicPr>
              <a:picLocks/>
            </p:cNvPicPr>
            <p:nvPr/>
          </p:nvPicPr>
          <p:blipFill>
            <a:blip r:embed="rId7" cstate="email">
              <a:extLst>
                <a:ext uri="{28A0092B-C50C-407E-A947-70E740481C1C}">
                  <a14:useLocalDpi xmlns:a14="http://schemas.microsoft.com/office/drawing/2010/main"/>
                </a:ext>
              </a:extLst>
            </a:blip>
            <a:stretch>
              <a:fillRect/>
            </a:stretch>
          </p:blipFill>
          <p:spPr>
            <a:xfrm>
              <a:off x="0" y="0"/>
              <a:ext cx="1153716" cy="1676401"/>
            </a:xfrm>
            <a:prstGeom prst="rect">
              <a:avLst/>
            </a:prstGeom>
            <a:effectLst/>
          </p:spPr>
        </p:pic>
      </p:grpSp>
      <p:grpSp>
        <p:nvGrpSpPr>
          <p:cNvPr id="56" name="Picture 4"/>
          <p:cNvGrpSpPr/>
          <p:nvPr/>
        </p:nvGrpSpPr>
        <p:grpSpPr>
          <a:xfrm rot="16200000" flipH="1">
            <a:off x="1595017" y="-983092"/>
            <a:ext cx="812801" cy="683380"/>
            <a:chOff x="0" y="0"/>
            <a:chExt cx="1625599" cy="1366757"/>
          </a:xfrm>
        </p:grpSpPr>
        <p:pic>
          <p:nvPicPr>
            <p:cNvPr id="55" name="Picture 4" descr="Picture 4"/>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50800" y="38100"/>
              <a:ext cx="1524001" cy="1214358"/>
            </a:xfrm>
            <a:prstGeom prst="rect">
              <a:avLst/>
            </a:prstGeom>
            <a:ln>
              <a:noFill/>
            </a:ln>
            <a:effectLst/>
          </p:spPr>
        </p:pic>
        <p:pic>
          <p:nvPicPr>
            <p:cNvPr id="54" name="Picture 4" descr="Picture 4"/>
            <p:cNvPicPr>
              <a:picLocks/>
            </p:cNvPicPr>
            <p:nvPr/>
          </p:nvPicPr>
          <p:blipFill>
            <a:blip r:embed="rId9" cstate="email">
              <a:extLst>
                <a:ext uri="{28A0092B-C50C-407E-A947-70E740481C1C}">
                  <a14:useLocalDpi xmlns:a14="http://schemas.microsoft.com/office/drawing/2010/main"/>
                </a:ext>
              </a:extLst>
            </a:blip>
            <a:stretch>
              <a:fillRect/>
            </a:stretch>
          </p:blipFill>
          <p:spPr>
            <a:xfrm>
              <a:off x="0" y="0"/>
              <a:ext cx="1625601" cy="1366758"/>
            </a:xfrm>
            <a:prstGeom prst="rect">
              <a:avLst/>
            </a:prstGeom>
            <a:effectLst/>
          </p:spPr>
        </p:pic>
      </p:grpSp>
      <p:grpSp>
        <p:nvGrpSpPr>
          <p:cNvPr id="59" name="Picture 15"/>
          <p:cNvGrpSpPr/>
          <p:nvPr/>
        </p:nvGrpSpPr>
        <p:grpSpPr>
          <a:xfrm>
            <a:off x="121243" y="3010100"/>
            <a:ext cx="613996" cy="838201"/>
            <a:chOff x="0" y="0"/>
            <a:chExt cx="1227991" cy="1676400"/>
          </a:xfrm>
        </p:grpSpPr>
        <p:pic>
          <p:nvPicPr>
            <p:cNvPr id="58" name="Picture 15" descr="Picture 15"/>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a:xfrm>
              <a:off x="50800" y="38100"/>
              <a:ext cx="1126392" cy="1524000"/>
            </a:xfrm>
            <a:prstGeom prst="rect">
              <a:avLst/>
            </a:prstGeom>
            <a:ln>
              <a:noFill/>
            </a:ln>
            <a:effectLst/>
          </p:spPr>
        </p:pic>
        <p:pic>
          <p:nvPicPr>
            <p:cNvPr id="57" name="Picture 15" descr="Picture 15"/>
            <p:cNvPicPr>
              <a:picLocks/>
            </p:cNvPicPr>
            <p:nvPr/>
          </p:nvPicPr>
          <p:blipFill>
            <a:blip r:embed="rId11" cstate="email">
              <a:extLst>
                <a:ext uri="{28A0092B-C50C-407E-A947-70E740481C1C}">
                  <a14:useLocalDpi xmlns:a14="http://schemas.microsoft.com/office/drawing/2010/main"/>
                </a:ext>
              </a:extLst>
            </a:blip>
            <a:stretch>
              <a:fillRect/>
            </a:stretch>
          </p:blipFill>
          <p:spPr>
            <a:xfrm>
              <a:off x="0" y="0"/>
              <a:ext cx="1227992" cy="1676401"/>
            </a:xfrm>
            <a:prstGeom prst="rect">
              <a:avLst/>
            </a:prstGeom>
            <a:effectLst/>
          </p:spPr>
        </p:pic>
      </p:grpSp>
      <p:grpSp>
        <p:nvGrpSpPr>
          <p:cNvPr id="62" name="Picture 24"/>
          <p:cNvGrpSpPr/>
          <p:nvPr/>
        </p:nvGrpSpPr>
        <p:grpSpPr>
          <a:xfrm>
            <a:off x="121243" y="108188"/>
            <a:ext cx="768929" cy="838201"/>
            <a:chOff x="0" y="0"/>
            <a:chExt cx="1537857" cy="1676400"/>
          </a:xfrm>
        </p:grpSpPr>
        <p:pic>
          <p:nvPicPr>
            <p:cNvPr id="61" name="Picture 24" descr="Picture 24"/>
            <p:cNvPicPr>
              <a:picLocks noChangeAspect="1"/>
            </p:cNvPicPr>
            <p:nvPr/>
          </p:nvPicPr>
          <p:blipFill>
            <a:blip r:embed="rId12" cstate="email">
              <a:extLst>
                <a:ext uri="{28A0092B-C50C-407E-A947-70E740481C1C}">
                  <a14:useLocalDpi xmlns:a14="http://schemas.microsoft.com/office/drawing/2010/main"/>
                </a:ext>
              </a:extLst>
            </a:blip>
            <a:srcRect/>
            <a:stretch>
              <a:fillRect/>
            </a:stretch>
          </p:blipFill>
          <p:spPr>
            <a:xfrm>
              <a:off x="50800" y="38100"/>
              <a:ext cx="1436258" cy="1524000"/>
            </a:xfrm>
            <a:prstGeom prst="rect">
              <a:avLst/>
            </a:prstGeom>
            <a:ln>
              <a:noFill/>
            </a:ln>
            <a:effectLst/>
          </p:spPr>
        </p:pic>
        <p:pic>
          <p:nvPicPr>
            <p:cNvPr id="60" name="Picture 24" descr="Picture 24"/>
            <p:cNvPicPr>
              <a:picLocks/>
            </p:cNvPicPr>
            <p:nvPr/>
          </p:nvPicPr>
          <p:blipFill>
            <a:blip r:embed="rId13" cstate="email">
              <a:extLst>
                <a:ext uri="{28A0092B-C50C-407E-A947-70E740481C1C}">
                  <a14:useLocalDpi xmlns:a14="http://schemas.microsoft.com/office/drawing/2010/main"/>
                </a:ext>
              </a:extLst>
            </a:blip>
            <a:stretch>
              <a:fillRect/>
            </a:stretch>
          </p:blipFill>
          <p:spPr>
            <a:xfrm>
              <a:off x="-1" y="-1"/>
              <a:ext cx="1537859" cy="1676401"/>
            </a:xfrm>
            <a:prstGeom prst="rect">
              <a:avLst/>
            </a:prstGeom>
            <a:effectLst/>
          </p:spPr>
        </p:pic>
      </p:grpSp>
      <p:grpSp>
        <p:nvGrpSpPr>
          <p:cNvPr id="65" name="Picture 3"/>
          <p:cNvGrpSpPr/>
          <p:nvPr/>
        </p:nvGrpSpPr>
        <p:grpSpPr>
          <a:xfrm>
            <a:off x="1956219" y="4944708"/>
            <a:ext cx="660596" cy="838201"/>
            <a:chOff x="0" y="0"/>
            <a:chExt cx="1321190" cy="1676400"/>
          </a:xfrm>
        </p:grpSpPr>
        <p:pic>
          <p:nvPicPr>
            <p:cNvPr id="64" name="Picture 3" descr="Picture 3"/>
            <p:cNvPicPr>
              <a:picLocks noChangeAspect="1"/>
            </p:cNvPicPr>
            <p:nvPr/>
          </p:nvPicPr>
          <p:blipFill>
            <a:blip r:embed="rId14" cstate="email">
              <a:extLst>
                <a:ext uri="{28A0092B-C50C-407E-A947-70E740481C1C}">
                  <a14:useLocalDpi xmlns:a14="http://schemas.microsoft.com/office/drawing/2010/main"/>
                </a:ext>
              </a:extLst>
            </a:blip>
            <a:srcRect/>
            <a:stretch>
              <a:fillRect/>
            </a:stretch>
          </p:blipFill>
          <p:spPr>
            <a:xfrm>
              <a:off x="50800" y="38100"/>
              <a:ext cx="1219591" cy="1524000"/>
            </a:xfrm>
            <a:prstGeom prst="rect">
              <a:avLst/>
            </a:prstGeom>
            <a:ln>
              <a:noFill/>
            </a:ln>
            <a:effectLst/>
          </p:spPr>
        </p:pic>
        <p:pic>
          <p:nvPicPr>
            <p:cNvPr id="63" name="Picture 3" descr="Picture 3"/>
            <p:cNvPicPr>
              <a:picLocks/>
            </p:cNvPicPr>
            <p:nvPr/>
          </p:nvPicPr>
          <p:blipFill>
            <a:blip r:embed="rId15" cstate="email">
              <a:extLst>
                <a:ext uri="{28A0092B-C50C-407E-A947-70E740481C1C}">
                  <a14:useLocalDpi xmlns:a14="http://schemas.microsoft.com/office/drawing/2010/main"/>
                </a:ext>
              </a:extLst>
            </a:blip>
            <a:stretch>
              <a:fillRect/>
            </a:stretch>
          </p:blipFill>
          <p:spPr>
            <a:xfrm>
              <a:off x="-1" y="-1"/>
              <a:ext cx="1321192" cy="1676401"/>
            </a:xfrm>
            <a:prstGeom prst="rect">
              <a:avLst/>
            </a:prstGeom>
            <a:effectLst/>
          </p:spPr>
        </p:pic>
      </p:grpSp>
      <p:grpSp>
        <p:nvGrpSpPr>
          <p:cNvPr id="68" name="Picture 2"/>
          <p:cNvGrpSpPr/>
          <p:nvPr/>
        </p:nvGrpSpPr>
        <p:grpSpPr>
          <a:xfrm>
            <a:off x="1042460" y="1094276"/>
            <a:ext cx="587564" cy="838201"/>
            <a:chOff x="0" y="0"/>
            <a:chExt cx="1175126" cy="1676400"/>
          </a:xfrm>
        </p:grpSpPr>
        <p:pic>
          <p:nvPicPr>
            <p:cNvPr id="67" name="Picture 2" descr="Picture 2"/>
            <p:cNvPicPr>
              <a:picLocks noChangeAspect="1"/>
            </p:cNvPicPr>
            <p:nvPr/>
          </p:nvPicPr>
          <p:blipFill>
            <a:blip r:embed="rId16" cstate="email">
              <a:extLst>
                <a:ext uri="{28A0092B-C50C-407E-A947-70E740481C1C}">
                  <a14:useLocalDpi xmlns:a14="http://schemas.microsoft.com/office/drawing/2010/main"/>
                </a:ext>
              </a:extLst>
            </a:blip>
            <a:srcRect/>
            <a:stretch>
              <a:fillRect/>
            </a:stretch>
          </p:blipFill>
          <p:spPr>
            <a:xfrm>
              <a:off x="50800" y="38099"/>
              <a:ext cx="1073527" cy="1524001"/>
            </a:xfrm>
            <a:prstGeom prst="rect">
              <a:avLst/>
            </a:prstGeom>
            <a:ln>
              <a:noFill/>
            </a:ln>
            <a:effectLst/>
          </p:spPr>
        </p:pic>
        <p:pic>
          <p:nvPicPr>
            <p:cNvPr id="66" name="Picture 2" descr="Picture 2"/>
            <p:cNvPicPr>
              <a:picLocks/>
            </p:cNvPicPr>
            <p:nvPr/>
          </p:nvPicPr>
          <p:blipFill>
            <a:blip r:embed="rId17" cstate="email">
              <a:extLst>
                <a:ext uri="{28A0092B-C50C-407E-A947-70E740481C1C}">
                  <a14:useLocalDpi xmlns:a14="http://schemas.microsoft.com/office/drawing/2010/main"/>
                </a:ext>
              </a:extLst>
            </a:blip>
            <a:stretch>
              <a:fillRect/>
            </a:stretch>
          </p:blipFill>
          <p:spPr>
            <a:xfrm>
              <a:off x="0" y="-1"/>
              <a:ext cx="1175127" cy="1676401"/>
            </a:xfrm>
            <a:prstGeom prst="rect">
              <a:avLst/>
            </a:prstGeom>
            <a:effectLst/>
          </p:spPr>
        </p:pic>
      </p:grpSp>
      <p:grpSp>
        <p:nvGrpSpPr>
          <p:cNvPr id="71" name="Picture 10"/>
          <p:cNvGrpSpPr/>
          <p:nvPr/>
        </p:nvGrpSpPr>
        <p:grpSpPr>
          <a:xfrm>
            <a:off x="2932785" y="5944439"/>
            <a:ext cx="608013" cy="838201"/>
            <a:chOff x="0" y="0"/>
            <a:chExt cx="1216025" cy="1676400"/>
          </a:xfrm>
        </p:grpSpPr>
        <p:pic>
          <p:nvPicPr>
            <p:cNvPr id="70" name="Picture 10" descr="Picture 10"/>
            <p:cNvPicPr>
              <a:picLocks noChangeAspect="1"/>
            </p:cNvPicPr>
            <p:nvPr/>
          </p:nvPicPr>
          <p:blipFill>
            <a:blip r:embed="rId18" cstate="email">
              <a:extLst>
                <a:ext uri="{28A0092B-C50C-407E-A947-70E740481C1C}">
                  <a14:useLocalDpi xmlns:a14="http://schemas.microsoft.com/office/drawing/2010/main"/>
                </a:ext>
              </a:extLst>
            </a:blip>
            <a:srcRect/>
            <a:stretch>
              <a:fillRect/>
            </a:stretch>
          </p:blipFill>
          <p:spPr>
            <a:xfrm>
              <a:off x="50800" y="38100"/>
              <a:ext cx="1114426" cy="1524000"/>
            </a:xfrm>
            <a:prstGeom prst="rect">
              <a:avLst/>
            </a:prstGeom>
            <a:ln>
              <a:noFill/>
            </a:ln>
            <a:effectLst/>
          </p:spPr>
        </p:pic>
        <p:pic>
          <p:nvPicPr>
            <p:cNvPr id="69" name="Picture 10" descr="Picture 10"/>
            <p:cNvPicPr>
              <a:picLocks/>
            </p:cNvPicPr>
            <p:nvPr/>
          </p:nvPicPr>
          <p:blipFill>
            <a:blip r:embed="rId19" cstate="email">
              <a:extLst>
                <a:ext uri="{28A0092B-C50C-407E-A947-70E740481C1C}">
                  <a14:useLocalDpi xmlns:a14="http://schemas.microsoft.com/office/drawing/2010/main"/>
                </a:ext>
              </a:extLst>
            </a:blip>
            <a:stretch>
              <a:fillRect/>
            </a:stretch>
          </p:blipFill>
          <p:spPr>
            <a:xfrm>
              <a:off x="0" y="0"/>
              <a:ext cx="1216026" cy="1676400"/>
            </a:xfrm>
            <a:prstGeom prst="rect">
              <a:avLst/>
            </a:prstGeom>
            <a:effectLst/>
          </p:spPr>
        </p:pic>
      </p:grpSp>
      <p:grpSp>
        <p:nvGrpSpPr>
          <p:cNvPr id="74" name="Picture 12"/>
          <p:cNvGrpSpPr/>
          <p:nvPr/>
        </p:nvGrpSpPr>
        <p:grpSpPr>
          <a:xfrm>
            <a:off x="4814760" y="5944439"/>
            <a:ext cx="645161" cy="838201"/>
            <a:chOff x="0" y="0"/>
            <a:chExt cx="1290319" cy="1676400"/>
          </a:xfrm>
        </p:grpSpPr>
        <p:pic>
          <p:nvPicPr>
            <p:cNvPr id="73" name="Picture 12" descr="Picture 12"/>
            <p:cNvPicPr>
              <a:picLocks noChangeAspect="1"/>
            </p:cNvPicPr>
            <p:nvPr/>
          </p:nvPicPr>
          <p:blipFill>
            <a:blip r:embed="rId20" cstate="email">
              <a:extLst>
                <a:ext uri="{28A0092B-C50C-407E-A947-70E740481C1C}">
                  <a14:useLocalDpi xmlns:a14="http://schemas.microsoft.com/office/drawing/2010/main"/>
                </a:ext>
              </a:extLst>
            </a:blip>
            <a:stretch>
              <a:fillRect/>
            </a:stretch>
          </p:blipFill>
          <p:spPr>
            <a:xfrm>
              <a:off x="50800" y="38100"/>
              <a:ext cx="1188720" cy="1524000"/>
            </a:xfrm>
            <a:prstGeom prst="rect">
              <a:avLst/>
            </a:prstGeom>
            <a:ln>
              <a:noFill/>
            </a:ln>
            <a:effectLst/>
          </p:spPr>
        </p:pic>
        <p:pic>
          <p:nvPicPr>
            <p:cNvPr id="72" name="Picture 12" descr="Picture 12"/>
            <p:cNvPicPr>
              <a:picLocks/>
            </p:cNvPicPr>
            <p:nvPr/>
          </p:nvPicPr>
          <p:blipFill>
            <a:blip r:embed="rId21" cstate="email">
              <a:extLst>
                <a:ext uri="{28A0092B-C50C-407E-A947-70E740481C1C}">
                  <a14:useLocalDpi xmlns:a14="http://schemas.microsoft.com/office/drawing/2010/main"/>
                </a:ext>
              </a:extLst>
            </a:blip>
            <a:stretch>
              <a:fillRect/>
            </a:stretch>
          </p:blipFill>
          <p:spPr>
            <a:xfrm>
              <a:off x="0" y="0"/>
              <a:ext cx="1290320" cy="1676400"/>
            </a:xfrm>
            <a:prstGeom prst="rect">
              <a:avLst/>
            </a:prstGeom>
            <a:effectLst/>
          </p:spPr>
        </p:pic>
      </p:grpSp>
      <p:grpSp>
        <p:nvGrpSpPr>
          <p:cNvPr id="77" name="図 4"/>
          <p:cNvGrpSpPr/>
          <p:nvPr/>
        </p:nvGrpSpPr>
        <p:grpSpPr>
          <a:xfrm>
            <a:off x="3848260" y="5944440"/>
            <a:ext cx="677611" cy="838200"/>
            <a:chOff x="0" y="0"/>
            <a:chExt cx="1355219" cy="1676399"/>
          </a:xfrm>
        </p:grpSpPr>
        <p:pic>
          <p:nvPicPr>
            <p:cNvPr id="76" name="図 4" descr="図 4"/>
            <p:cNvPicPr>
              <a:picLocks noChangeAspect="1"/>
            </p:cNvPicPr>
            <p:nvPr/>
          </p:nvPicPr>
          <p:blipFill>
            <a:blip r:embed="rId22" cstate="email">
              <a:extLst>
                <a:ext uri="{28A0092B-C50C-407E-A947-70E740481C1C}">
                  <a14:useLocalDpi xmlns:a14="http://schemas.microsoft.com/office/drawing/2010/main"/>
                </a:ext>
              </a:extLst>
            </a:blip>
            <a:srcRect/>
            <a:stretch>
              <a:fillRect/>
            </a:stretch>
          </p:blipFill>
          <p:spPr>
            <a:xfrm>
              <a:off x="50800" y="38100"/>
              <a:ext cx="1253621" cy="1524000"/>
            </a:xfrm>
            <a:prstGeom prst="rect">
              <a:avLst/>
            </a:prstGeom>
            <a:ln>
              <a:noFill/>
            </a:ln>
            <a:effectLst/>
          </p:spPr>
        </p:pic>
        <p:pic>
          <p:nvPicPr>
            <p:cNvPr id="75" name="図 4" descr="図 4"/>
            <p:cNvPicPr>
              <a:picLocks/>
            </p:cNvPicPr>
            <p:nvPr/>
          </p:nvPicPr>
          <p:blipFill>
            <a:blip r:embed="rId23" cstate="email">
              <a:extLst>
                <a:ext uri="{28A0092B-C50C-407E-A947-70E740481C1C}">
                  <a14:useLocalDpi xmlns:a14="http://schemas.microsoft.com/office/drawing/2010/main"/>
                </a:ext>
              </a:extLst>
            </a:blip>
            <a:stretch>
              <a:fillRect/>
            </a:stretch>
          </p:blipFill>
          <p:spPr>
            <a:xfrm>
              <a:off x="0" y="0"/>
              <a:ext cx="1355221" cy="1676400"/>
            </a:xfrm>
            <a:prstGeom prst="rect">
              <a:avLst/>
            </a:prstGeom>
            <a:effectLst/>
          </p:spPr>
        </p:pic>
      </p:grpSp>
      <p:grpSp>
        <p:nvGrpSpPr>
          <p:cNvPr id="80" name="図 4"/>
          <p:cNvGrpSpPr/>
          <p:nvPr/>
        </p:nvGrpSpPr>
        <p:grpSpPr>
          <a:xfrm>
            <a:off x="1952794" y="5944439"/>
            <a:ext cx="667446" cy="838201"/>
            <a:chOff x="0" y="0"/>
            <a:chExt cx="1334890" cy="1676400"/>
          </a:xfrm>
        </p:grpSpPr>
        <p:pic>
          <p:nvPicPr>
            <p:cNvPr id="79" name="図 4" descr="図 4"/>
            <p:cNvPicPr>
              <a:picLocks noChangeAspect="1"/>
            </p:cNvPicPr>
            <p:nvPr/>
          </p:nvPicPr>
          <p:blipFill>
            <a:blip r:embed="rId24" cstate="email">
              <a:extLst>
                <a:ext uri="{28A0092B-C50C-407E-A947-70E740481C1C}">
                  <a14:useLocalDpi xmlns:a14="http://schemas.microsoft.com/office/drawing/2010/main"/>
                </a:ext>
              </a:extLst>
            </a:blip>
            <a:srcRect/>
            <a:stretch>
              <a:fillRect/>
            </a:stretch>
          </p:blipFill>
          <p:spPr>
            <a:xfrm>
              <a:off x="50800" y="38100"/>
              <a:ext cx="1233291" cy="1524000"/>
            </a:xfrm>
            <a:prstGeom prst="rect">
              <a:avLst/>
            </a:prstGeom>
            <a:ln>
              <a:noFill/>
            </a:ln>
            <a:effectLst/>
          </p:spPr>
        </p:pic>
        <p:pic>
          <p:nvPicPr>
            <p:cNvPr id="78" name="図 4" descr="図 4"/>
            <p:cNvPicPr>
              <a:picLocks/>
            </p:cNvPicPr>
            <p:nvPr/>
          </p:nvPicPr>
          <p:blipFill>
            <a:blip r:embed="rId25" cstate="email">
              <a:extLst>
                <a:ext uri="{28A0092B-C50C-407E-A947-70E740481C1C}">
                  <a14:useLocalDpi xmlns:a14="http://schemas.microsoft.com/office/drawing/2010/main"/>
                </a:ext>
              </a:extLst>
            </a:blip>
            <a:stretch>
              <a:fillRect/>
            </a:stretch>
          </p:blipFill>
          <p:spPr>
            <a:xfrm>
              <a:off x="0" y="0"/>
              <a:ext cx="1334891" cy="1676401"/>
            </a:xfrm>
            <a:prstGeom prst="rect">
              <a:avLst/>
            </a:prstGeom>
            <a:effectLst/>
          </p:spPr>
        </p:pic>
      </p:grpSp>
      <p:grpSp>
        <p:nvGrpSpPr>
          <p:cNvPr id="83" name="Picture 2"/>
          <p:cNvGrpSpPr/>
          <p:nvPr/>
        </p:nvGrpSpPr>
        <p:grpSpPr>
          <a:xfrm>
            <a:off x="7687097" y="5944439"/>
            <a:ext cx="602135" cy="838201"/>
            <a:chOff x="0" y="0"/>
            <a:chExt cx="1204268" cy="1676400"/>
          </a:xfrm>
        </p:grpSpPr>
        <p:pic>
          <p:nvPicPr>
            <p:cNvPr id="82" name="Picture 2" descr="Picture 2"/>
            <p:cNvPicPr>
              <a:picLocks noChangeAspect="1"/>
            </p:cNvPicPr>
            <p:nvPr/>
          </p:nvPicPr>
          <p:blipFill>
            <a:blip r:embed="rId26" cstate="email">
              <a:extLst>
                <a:ext uri="{28A0092B-C50C-407E-A947-70E740481C1C}">
                  <a14:useLocalDpi xmlns:a14="http://schemas.microsoft.com/office/drawing/2010/main"/>
                </a:ext>
              </a:extLst>
            </a:blip>
            <a:srcRect/>
            <a:stretch>
              <a:fillRect/>
            </a:stretch>
          </p:blipFill>
          <p:spPr>
            <a:xfrm>
              <a:off x="50800" y="38100"/>
              <a:ext cx="1102669" cy="1524000"/>
            </a:xfrm>
            <a:prstGeom prst="rect">
              <a:avLst/>
            </a:prstGeom>
            <a:ln>
              <a:noFill/>
            </a:ln>
            <a:effectLst/>
          </p:spPr>
        </p:pic>
        <p:pic>
          <p:nvPicPr>
            <p:cNvPr id="81" name="Picture 2" descr="Picture 2"/>
            <p:cNvPicPr>
              <a:picLocks/>
            </p:cNvPicPr>
            <p:nvPr/>
          </p:nvPicPr>
          <p:blipFill>
            <a:blip r:embed="rId27" cstate="email">
              <a:extLst>
                <a:ext uri="{28A0092B-C50C-407E-A947-70E740481C1C}">
                  <a14:useLocalDpi xmlns:a14="http://schemas.microsoft.com/office/drawing/2010/main"/>
                </a:ext>
              </a:extLst>
            </a:blip>
            <a:stretch>
              <a:fillRect/>
            </a:stretch>
          </p:blipFill>
          <p:spPr>
            <a:xfrm>
              <a:off x="-1" y="0"/>
              <a:ext cx="1204270" cy="1676401"/>
            </a:xfrm>
            <a:prstGeom prst="rect">
              <a:avLst/>
            </a:prstGeom>
            <a:effectLst/>
          </p:spPr>
        </p:pic>
      </p:grpSp>
      <p:grpSp>
        <p:nvGrpSpPr>
          <p:cNvPr id="86" name="Picture 2"/>
          <p:cNvGrpSpPr/>
          <p:nvPr/>
        </p:nvGrpSpPr>
        <p:grpSpPr>
          <a:xfrm>
            <a:off x="8636170" y="5944439"/>
            <a:ext cx="604539" cy="838201"/>
            <a:chOff x="0" y="0"/>
            <a:chExt cx="1209076" cy="1676400"/>
          </a:xfrm>
        </p:grpSpPr>
        <p:pic>
          <p:nvPicPr>
            <p:cNvPr id="85" name="Picture 2" descr="Picture 2"/>
            <p:cNvPicPr>
              <a:picLocks noChangeAspect="1"/>
            </p:cNvPicPr>
            <p:nvPr/>
          </p:nvPicPr>
          <p:blipFill>
            <a:blip r:embed="rId28" cstate="email">
              <a:extLst>
                <a:ext uri="{28A0092B-C50C-407E-A947-70E740481C1C}">
                  <a14:useLocalDpi xmlns:a14="http://schemas.microsoft.com/office/drawing/2010/main"/>
                </a:ext>
              </a:extLst>
            </a:blip>
            <a:srcRect/>
            <a:stretch>
              <a:fillRect/>
            </a:stretch>
          </p:blipFill>
          <p:spPr>
            <a:xfrm>
              <a:off x="50800" y="38100"/>
              <a:ext cx="1107477" cy="1524000"/>
            </a:xfrm>
            <a:prstGeom prst="rect">
              <a:avLst/>
            </a:prstGeom>
            <a:ln>
              <a:noFill/>
            </a:ln>
            <a:effectLst/>
          </p:spPr>
        </p:pic>
        <p:pic>
          <p:nvPicPr>
            <p:cNvPr id="84" name="Picture 2" descr="Picture 2"/>
            <p:cNvPicPr>
              <a:picLocks/>
            </p:cNvPicPr>
            <p:nvPr/>
          </p:nvPicPr>
          <p:blipFill>
            <a:blip r:embed="rId29" cstate="email">
              <a:extLst>
                <a:ext uri="{28A0092B-C50C-407E-A947-70E740481C1C}">
                  <a14:useLocalDpi xmlns:a14="http://schemas.microsoft.com/office/drawing/2010/main"/>
                </a:ext>
              </a:extLst>
            </a:blip>
            <a:stretch>
              <a:fillRect/>
            </a:stretch>
          </p:blipFill>
          <p:spPr>
            <a:xfrm>
              <a:off x="-1" y="0"/>
              <a:ext cx="1209077" cy="1676401"/>
            </a:xfrm>
            <a:prstGeom prst="rect">
              <a:avLst/>
            </a:prstGeom>
            <a:effectLst/>
          </p:spPr>
        </p:pic>
      </p:grpSp>
      <p:grpSp>
        <p:nvGrpSpPr>
          <p:cNvPr id="89" name="Picture 2"/>
          <p:cNvGrpSpPr/>
          <p:nvPr/>
        </p:nvGrpSpPr>
        <p:grpSpPr>
          <a:xfrm>
            <a:off x="11311831" y="2120947"/>
            <a:ext cx="788040" cy="838201"/>
            <a:chOff x="0" y="0"/>
            <a:chExt cx="1576079" cy="1676400"/>
          </a:xfrm>
        </p:grpSpPr>
        <p:pic>
          <p:nvPicPr>
            <p:cNvPr id="88" name="Picture 2" descr="Picture 2"/>
            <p:cNvPicPr>
              <a:picLocks noChangeAspect="1"/>
            </p:cNvPicPr>
            <p:nvPr/>
          </p:nvPicPr>
          <p:blipFill>
            <a:blip r:embed="rId30" cstate="email">
              <a:extLst>
                <a:ext uri="{28A0092B-C50C-407E-A947-70E740481C1C}">
                  <a14:useLocalDpi xmlns:a14="http://schemas.microsoft.com/office/drawing/2010/main"/>
                </a:ext>
              </a:extLst>
            </a:blip>
            <a:srcRect/>
            <a:stretch>
              <a:fillRect/>
            </a:stretch>
          </p:blipFill>
          <p:spPr>
            <a:xfrm>
              <a:off x="50800" y="38100"/>
              <a:ext cx="1474480" cy="1524000"/>
            </a:xfrm>
            <a:prstGeom prst="rect">
              <a:avLst/>
            </a:prstGeom>
            <a:ln>
              <a:noFill/>
            </a:ln>
            <a:effectLst/>
          </p:spPr>
        </p:pic>
        <p:pic>
          <p:nvPicPr>
            <p:cNvPr id="87" name="Picture 2" descr="Picture 2"/>
            <p:cNvPicPr>
              <a:picLocks/>
            </p:cNvPicPr>
            <p:nvPr/>
          </p:nvPicPr>
          <p:blipFill>
            <a:blip r:embed="rId31" cstate="email">
              <a:extLst>
                <a:ext uri="{28A0092B-C50C-407E-A947-70E740481C1C}">
                  <a14:useLocalDpi xmlns:a14="http://schemas.microsoft.com/office/drawing/2010/main"/>
                </a:ext>
              </a:extLst>
            </a:blip>
            <a:stretch>
              <a:fillRect/>
            </a:stretch>
          </p:blipFill>
          <p:spPr>
            <a:xfrm>
              <a:off x="0" y="-1"/>
              <a:ext cx="1576080" cy="1676401"/>
            </a:xfrm>
            <a:prstGeom prst="rect">
              <a:avLst/>
            </a:prstGeom>
            <a:effectLst/>
          </p:spPr>
        </p:pic>
      </p:grpSp>
      <p:grpSp>
        <p:nvGrpSpPr>
          <p:cNvPr id="92" name="Picture 7"/>
          <p:cNvGrpSpPr/>
          <p:nvPr/>
        </p:nvGrpSpPr>
        <p:grpSpPr>
          <a:xfrm>
            <a:off x="6426605" y="72343"/>
            <a:ext cx="816611" cy="838201"/>
            <a:chOff x="0" y="0"/>
            <a:chExt cx="1633220" cy="1676400"/>
          </a:xfrm>
        </p:grpSpPr>
        <p:pic>
          <p:nvPicPr>
            <p:cNvPr id="91" name="Picture 7" descr="Picture 7"/>
            <p:cNvPicPr>
              <a:picLocks noChangeAspect="1"/>
            </p:cNvPicPr>
            <p:nvPr/>
          </p:nvPicPr>
          <p:blipFill>
            <a:blip r:embed="rId32" cstate="email">
              <a:extLst>
                <a:ext uri="{28A0092B-C50C-407E-A947-70E740481C1C}">
                  <a14:useLocalDpi xmlns:a14="http://schemas.microsoft.com/office/drawing/2010/main"/>
                </a:ext>
              </a:extLst>
            </a:blip>
            <a:srcRect/>
            <a:stretch>
              <a:fillRect/>
            </a:stretch>
          </p:blipFill>
          <p:spPr>
            <a:xfrm>
              <a:off x="50800" y="38100"/>
              <a:ext cx="1531620" cy="1524000"/>
            </a:xfrm>
            <a:prstGeom prst="rect">
              <a:avLst/>
            </a:prstGeom>
            <a:ln>
              <a:noFill/>
            </a:ln>
            <a:effectLst/>
          </p:spPr>
        </p:pic>
        <p:pic>
          <p:nvPicPr>
            <p:cNvPr id="90" name="Picture 7" descr="Picture 7"/>
            <p:cNvPicPr>
              <a:picLocks/>
            </p:cNvPicPr>
            <p:nvPr/>
          </p:nvPicPr>
          <p:blipFill>
            <a:blip r:embed="rId33" cstate="email">
              <a:extLst>
                <a:ext uri="{28A0092B-C50C-407E-A947-70E740481C1C}">
                  <a14:useLocalDpi xmlns:a14="http://schemas.microsoft.com/office/drawing/2010/main"/>
                </a:ext>
              </a:extLst>
            </a:blip>
            <a:stretch>
              <a:fillRect/>
            </a:stretch>
          </p:blipFill>
          <p:spPr>
            <a:xfrm>
              <a:off x="-1" y="0"/>
              <a:ext cx="1633222" cy="1676401"/>
            </a:xfrm>
            <a:prstGeom prst="rect">
              <a:avLst/>
            </a:prstGeom>
            <a:effectLst/>
          </p:spPr>
        </p:pic>
      </p:grpSp>
      <p:grpSp>
        <p:nvGrpSpPr>
          <p:cNvPr id="95" name="Picture 2"/>
          <p:cNvGrpSpPr/>
          <p:nvPr/>
        </p:nvGrpSpPr>
        <p:grpSpPr>
          <a:xfrm>
            <a:off x="8568091" y="72343"/>
            <a:ext cx="540772" cy="838201"/>
            <a:chOff x="0" y="0"/>
            <a:chExt cx="1081541" cy="1676400"/>
          </a:xfrm>
        </p:grpSpPr>
        <p:pic>
          <p:nvPicPr>
            <p:cNvPr id="94" name="Picture 2" descr="Picture 2"/>
            <p:cNvPicPr>
              <a:picLocks noChangeAspect="1"/>
            </p:cNvPicPr>
            <p:nvPr/>
          </p:nvPicPr>
          <p:blipFill>
            <a:blip r:embed="rId34" cstate="email">
              <a:extLst>
                <a:ext uri="{28A0092B-C50C-407E-A947-70E740481C1C}">
                  <a14:useLocalDpi xmlns:a14="http://schemas.microsoft.com/office/drawing/2010/main"/>
                </a:ext>
              </a:extLst>
            </a:blip>
            <a:srcRect/>
            <a:stretch>
              <a:fillRect/>
            </a:stretch>
          </p:blipFill>
          <p:spPr>
            <a:xfrm>
              <a:off x="50800" y="38100"/>
              <a:ext cx="979942" cy="1524000"/>
            </a:xfrm>
            <a:prstGeom prst="rect">
              <a:avLst/>
            </a:prstGeom>
            <a:ln>
              <a:noFill/>
            </a:ln>
            <a:effectLst/>
          </p:spPr>
        </p:pic>
        <p:pic>
          <p:nvPicPr>
            <p:cNvPr id="93" name="Picture 2" descr="Picture 2"/>
            <p:cNvPicPr>
              <a:picLocks/>
            </p:cNvPicPr>
            <p:nvPr/>
          </p:nvPicPr>
          <p:blipFill>
            <a:blip r:embed="rId35" cstate="email">
              <a:extLst>
                <a:ext uri="{28A0092B-C50C-407E-A947-70E740481C1C}">
                  <a14:useLocalDpi xmlns:a14="http://schemas.microsoft.com/office/drawing/2010/main"/>
                </a:ext>
              </a:extLst>
            </a:blip>
            <a:stretch>
              <a:fillRect/>
            </a:stretch>
          </p:blipFill>
          <p:spPr>
            <a:xfrm>
              <a:off x="-1" y="0"/>
              <a:ext cx="1081543" cy="1676401"/>
            </a:xfrm>
            <a:prstGeom prst="rect">
              <a:avLst/>
            </a:prstGeom>
            <a:effectLst/>
          </p:spPr>
        </p:pic>
      </p:grpSp>
      <p:grpSp>
        <p:nvGrpSpPr>
          <p:cNvPr id="98" name="図 21"/>
          <p:cNvGrpSpPr/>
          <p:nvPr/>
        </p:nvGrpSpPr>
        <p:grpSpPr>
          <a:xfrm>
            <a:off x="7519831" y="72343"/>
            <a:ext cx="887725" cy="838201"/>
            <a:chOff x="0" y="0"/>
            <a:chExt cx="1775449" cy="1676400"/>
          </a:xfrm>
        </p:grpSpPr>
        <p:pic>
          <p:nvPicPr>
            <p:cNvPr id="97" name="図 21" descr="図 21"/>
            <p:cNvPicPr>
              <a:picLocks noChangeAspect="1"/>
            </p:cNvPicPr>
            <p:nvPr/>
          </p:nvPicPr>
          <p:blipFill>
            <a:blip r:embed="rId36" cstate="email">
              <a:extLst>
                <a:ext uri="{28A0092B-C50C-407E-A947-70E740481C1C}">
                  <a14:useLocalDpi xmlns:a14="http://schemas.microsoft.com/office/drawing/2010/main"/>
                </a:ext>
              </a:extLst>
            </a:blip>
            <a:srcRect/>
            <a:stretch>
              <a:fillRect/>
            </a:stretch>
          </p:blipFill>
          <p:spPr>
            <a:xfrm>
              <a:off x="50800" y="38100"/>
              <a:ext cx="1673850" cy="1524001"/>
            </a:xfrm>
            <a:prstGeom prst="rect">
              <a:avLst/>
            </a:prstGeom>
            <a:ln>
              <a:noFill/>
            </a:ln>
            <a:effectLst/>
          </p:spPr>
        </p:pic>
        <p:pic>
          <p:nvPicPr>
            <p:cNvPr id="96" name="図 21" descr="図 21"/>
            <p:cNvPicPr>
              <a:picLocks/>
            </p:cNvPicPr>
            <p:nvPr/>
          </p:nvPicPr>
          <p:blipFill>
            <a:blip r:embed="rId37" cstate="email">
              <a:extLst>
                <a:ext uri="{28A0092B-C50C-407E-A947-70E740481C1C}">
                  <a14:useLocalDpi xmlns:a14="http://schemas.microsoft.com/office/drawing/2010/main"/>
                </a:ext>
              </a:extLst>
            </a:blip>
            <a:stretch>
              <a:fillRect/>
            </a:stretch>
          </p:blipFill>
          <p:spPr>
            <a:xfrm>
              <a:off x="-1" y="-1"/>
              <a:ext cx="1775451" cy="1676402"/>
            </a:xfrm>
            <a:prstGeom prst="rect">
              <a:avLst/>
            </a:prstGeom>
            <a:effectLst/>
          </p:spPr>
        </p:pic>
      </p:grpSp>
      <p:grpSp>
        <p:nvGrpSpPr>
          <p:cNvPr id="101" name="Picture 2"/>
          <p:cNvGrpSpPr/>
          <p:nvPr/>
        </p:nvGrpSpPr>
        <p:grpSpPr>
          <a:xfrm>
            <a:off x="11338910" y="3009900"/>
            <a:ext cx="760961" cy="838201"/>
            <a:chOff x="0" y="0"/>
            <a:chExt cx="1521920" cy="1676400"/>
          </a:xfrm>
        </p:grpSpPr>
        <p:pic>
          <p:nvPicPr>
            <p:cNvPr id="100" name="Picture 2" descr="Picture 2"/>
            <p:cNvPicPr>
              <a:picLocks noChangeAspect="1"/>
            </p:cNvPicPr>
            <p:nvPr/>
          </p:nvPicPr>
          <p:blipFill>
            <a:blip r:embed="rId38" cstate="email">
              <a:extLst>
                <a:ext uri="{28A0092B-C50C-407E-A947-70E740481C1C}">
                  <a14:useLocalDpi xmlns:a14="http://schemas.microsoft.com/office/drawing/2010/main"/>
                </a:ext>
              </a:extLst>
            </a:blip>
            <a:srcRect/>
            <a:stretch>
              <a:fillRect/>
            </a:stretch>
          </p:blipFill>
          <p:spPr>
            <a:xfrm>
              <a:off x="50800" y="38100"/>
              <a:ext cx="1420321" cy="1524000"/>
            </a:xfrm>
            <a:prstGeom prst="rect">
              <a:avLst/>
            </a:prstGeom>
            <a:ln>
              <a:noFill/>
            </a:ln>
            <a:effectLst/>
          </p:spPr>
        </p:pic>
        <p:pic>
          <p:nvPicPr>
            <p:cNvPr id="99" name="Picture 2" descr="Picture 2"/>
            <p:cNvPicPr>
              <a:picLocks/>
            </p:cNvPicPr>
            <p:nvPr/>
          </p:nvPicPr>
          <p:blipFill>
            <a:blip r:embed="rId39" cstate="email">
              <a:extLst>
                <a:ext uri="{28A0092B-C50C-407E-A947-70E740481C1C}">
                  <a14:useLocalDpi xmlns:a14="http://schemas.microsoft.com/office/drawing/2010/main"/>
                </a:ext>
              </a:extLst>
            </a:blip>
            <a:stretch>
              <a:fillRect/>
            </a:stretch>
          </p:blipFill>
          <p:spPr>
            <a:xfrm>
              <a:off x="-1" y="-1"/>
              <a:ext cx="1521922" cy="1676401"/>
            </a:xfrm>
            <a:prstGeom prst="rect">
              <a:avLst/>
            </a:prstGeom>
            <a:effectLst/>
          </p:spPr>
        </p:pic>
      </p:grpSp>
      <p:grpSp>
        <p:nvGrpSpPr>
          <p:cNvPr id="104" name="Picture 5"/>
          <p:cNvGrpSpPr/>
          <p:nvPr/>
        </p:nvGrpSpPr>
        <p:grpSpPr>
          <a:xfrm>
            <a:off x="5585477" y="72343"/>
            <a:ext cx="622301" cy="838201"/>
            <a:chOff x="0" y="0"/>
            <a:chExt cx="1244600" cy="1676400"/>
          </a:xfrm>
        </p:grpSpPr>
        <p:pic>
          <p:nvPicPr>
            <p:cNvPr id="103" name="Picture 5" descr="Picture 5"/>
            <p:cNvPicPr>
              <a:picLocks noChangeAspect="1"/>
            </p:cNvPicPr>
            <p:nvPr/>
          </p:nvPicPr>
          <p:blipFill>
            <a:blip r:embed="rId40" cstate="email">
              <a:extLst>
                <a:ext uri="{28A0092B-C50C-407E-A947-70E740481C1C}">
                  <a14:useLocalDpi xmlns:a14="http://schemas.microsoft.com/office/drawing/2010/main"/>
                </a:ext>
              </a:extLst>
            </a:blip>
            <a:srcRect/>
            <a:stretch>
              <a:fillRect/>
            </a:stretch>
          </p:blipFill>
          <p:spPr>
            <a:xfrm>
              <a:off x="50800" y="38100"/>
              <a:ext cx="1143000" cy="1524000"/>
            </a:xfrm>
            <a:prstGeom prst="rect">
              <a:avLst/>
            </a:prstGeom>
            <a:ln>
              <a:noFill/>
            </a:ln>
            <a:effectLst/>
          </p:spPr>
        </p:pic>
        <p:pic>
          <p:nvPicPr>
            <p:cNvPr id="102" name="Picture 5" descr="Picture 5"/>
            <p:cNvPicPr>
              <a:picLocks/>
            </p:cNvPicPr>
            <p:nvPr/>
          </p:nvPicPr>
          <p:blipFill>
            <a:blip r:embed="rId41" cstate="email">
              <a:extLst>
                <a:ext uri="{28A0092B-C50C-407E-A947-70E740481C1C}">
                  <a14:useLocalDpi xmlns:a14="http://schemas.microsoft.com/office/drawing/2010/main"/>
                </a:ext>
              </a:extLst>
            </a:blip>
            <a:stretch>
              <a:fillRect/>
            </a:stretch>
          </p:blipFill>
          <p:spPr>
            <a:xfrm>
              <a:off x="0" y="0"/>
              <a:ext cx="1244600" cy="1676400"/>
            </a:xfrm>
            <a:prstGeom prst="rect">
              <a:avLst/>
            </a:prstGeom>
            <a:effectLst/>
          </p:spPr>
        </p:pic>
      </p:grpSp>
      <p:grpSp>
        <p:nvGrpSpPr>
          <p:cNvPr id="107" name="sugiyama_picture.png"/>
          <p:cNvGrpSpPr/>
          <p:nvPr/>
        </p:nvGrpSpPr>
        <p:grpSpPr>
          <a:xfrm>
            <a:off x="10562286" y="2120947"/>
            <a:ext cx="610783" cy="838201"/>
            <a:chOff x="0" y="0"/>
            <a:chExt cx="1221564" cy="1676400"/>
          </a:xfrm>
        </p:grpSpPr>
        <p:pic>
          <p:nvPicPr>
            <p:cNvPr id="106" name="sugiyama_picture.png" descr="sugiyama_picture.png"/>
            <p:cNvPicPr>
              <a:picLocks noChangeAspect="1"/>
            </p:cNvPicPr>
            <p:nvPr/>
          </p:nvPicPr>
          <p:blipFill>
            <a:blip r:embed="rId42" cstate="email">
              <a:extLst>
                <a:ext uri="{28A0092B-C50C-407E-A947-70E740481C1C}">
                  <a14:useLocalDpi xmlns:a14="http://schemas.microsoft.com/office/drawing/2010/main"/>
                </a:ext>
              </a:extLst>
            </a:blip>
            <a:srcRect/>
            <a:stretch>
              <a:fillRect/>
            </a:stretch>
          </p:blipFill>
          <p:spPr>
            <a:xfrm>
              <a:off x="50800" y="38100"/>
              <a:ext cx="1119965" cy="1524000"/>
            </a:xfrm>
            <a:prstGeom prst="rect">
              <a:avLst/>
            </a:prstGeom>
            <a:ln>
              <a:noFill/>
            </a:ln>
            <a:effectLst/>
          </p:spPr>
        </p:pic>
        <p:pic>
          <p:nvPicPr>
            <p:cNvPr id="105" name="sugiyama_picture.png" descr="sugiyama_picture.png"/>
            <p:cNvPicPr>
              <a:picLocks/>
            </p:cNvPicPr>
            <p:nvPr/>
          </p:nvPicPr>
          <p:blipFill>
            <a:blip r:embed="rId43" cstate="email">
              <a:extLst>
                <a:ext uri="{28A0092B-C50C-407E-A947-70E740481C1C}">
                  <a14:useLocalDpi xmlns:a14="http://schemas.microsoft.com/office/drawing/2010/main"/>
                </a:ext>
              </a:extLst>
            </a:blip>
            <a:stretch>
              <a:fillRect/>
            </a:stretch>
          </p:blipFill>
          <p:spPr>
            <a:xfrm>
              <a:off x="-1" y="0"/>
              <a:ext cx="1221566" cy="1676401"/>
            </a:xfrm>
            <a:prstGeom prst="rect">
              <a:avLst/>
            </a:prstGeom>
            <a:effectLst/>
          </p:spPr>
        </p:pic>
      </p:grpSp>
      <p:grpSp>
        <p:nvGrpSpPr>
          <p:cNvPr id="110" name="イメージ"/>
          <p:cNvGrpSpPr/>
          <p:nvPr/>
        </p:nvGrpSpPr>
        <p:grpSpPr>
          <a:xfrm>
            <a:off x="5757370" y="5944439"/>
            <a:ext cx="660491" cy="838201"/>
            <a:chOff x="0" y="0"/>
            <a:chExt cx="1320980" cy="1676400"/>
          </a:xfrm>
        </p:grpSpPr>
        <p:pic>
          <p:nvPicPr>
            <p:cNvPr id="109" name="イメージ" descr="イメージ"/>
            <p:cNvPicPr>
              <a:picLocks noChangeAspect="1"/>
            </p:cNvPicPr>
            <p:nvPr/>
          </p:nvPicPr>
          <p:blipFill>
            <a:blip r:embed="rId44" cstate="email">
              <a:extLst>
                <a:ext uri="{28A0092B-C50C-407E-A947-70E740481C1C}">
                  <a14:useLocalDpi xmlns:a14="http://schemas.microsoft.com/office/drawing/2010/main"/>
                </a:ext>
              </a:extLst>
            </a:blip>
            <a:srcRect/>
            <a:stretch>
              <a:fillRect/>
            </a:stretch>
          </p:blipFill>
          <p:spPr>
            <a:xfrm>
              <a:off x="50800" y="38100"/>
              <a:ext cx="1219381" cy="1524000"/>
            </a:xfrm>
            <a:prstGeom prst="rect">
              <a:avLst/>
            </a:prstGeom>
            <a:ln>
              <a:noFill/>
            </a:ln>
            <a:effectLst/>
          </p:spPr>
        </p:pic>
        <p:pic>
          <p:nvPicPr>
            <p:cNvPr id="108" name="イメージ" descr="イメージ"/>
            <p:cNvPicPr>
              <a:picLocks/>
            </p:cNvPicPr>
            <p:nvPr/>
          </p:nvPicPr>
          <p:blipFill>
            <a:blip r:embed="rId45" cstate="email">
              <a:extLst>
                <a:ext uri="{28A0092B-C50C-407E-A947-70E740481C1C}">
                  <a14:useLocalDpi xmlns:a14="http://schemas.microsoft.com/office/drawing/2010/main"/>
                </a:ext>
              </a:extLst>
            </a:blip>
            <a:stretch>
              <a:fillRect/>
            </a:stretch>
          </p:blipFill>
          <p:spPr>
            <a:xfrm>
              <a:off x="0" y="0"/>
              <a:ext cx="1320981" cy="1676401"/>
            </a:xfrm>
            <a:prstGeom prst="rect">
              <a:avLst/>
            </a:prstGeom>
            <a:effectLst/>
          </p:spPr>
        </p:pic>
      </p:grpSp>
      <p:grpSp>
        <p:nvGrpSpPr>
          <p:cNvPr id="113" name="2022-01-04 23.22.30.png"/>
          <p:cNvGrpSpPr/>
          <p:nvPr/>
        </p:nvGrpSpPr>
        <p:grpSpPr>
          <a:xfrm>
            <a:off x="121243" y="5879584"/>
            <a:ext cx="619310" cy="903056"/>
            <a:chOff x="0" y="0"/>
            <a:chExt cx="1238619" cy="1806111"/>
          </a:xfrm>
        </p:grpSpPr>
        <p:pic>
          <p:nvPicPr>
            <p:cNvPr id="112" name="2022-01-04 23.22.30.png" descr="2022-01-04 23.22.30.png"/>
            <p:cNvPicPr>
              <a:picLocks noChangeAspect="1"/>
            </p:cNvPicPr>
            <p:nvPr/>
          </p:nvPicPr>
          <p:blipFill>
            <a:blip r:embed="rId46" cstate="email">
              <a:extLst>
                <a:ext uri="{28A0092B-C50C-407E-A947-70E740481C1C}">
                  <a14:useLocalDpi xmlns:a14="http://schemas.microsoft.com/office/drawing/2010/main"/>
                </a:ext>
              </a:extLst>
            </a:blip>
            <a:srcRect/>
            <a:stretch>
              <a:fillRect/>
            </a:stretch>
          </p:blipFill>
          <p:spPr>
            <a:xfrm>
              <a:off x="50974" y="38100"/>
              <a:ext cx="1136699" cy="1653865"/>
            </a:xfrm>
            <a:custGeom>
              <a:avLst/>
              <a:gdLst/>
              <a:ahLst/>
              <a:cxnLst>
                <a:cxn ang="0">
                  <a:pos x="wd2" y="hd2"/>
                </a:cxn>
                <a:cxn ang="5400000">
                  <a:pos x="wd2" y="hd2"/>
                </a:cxn>
                <a:cxn ang="10800000">
                  <a:pos x="wd2" y="hd2"/>
                </a:cxn>
                <a:cxn ang="16200000">
                  <a:pos x="wd2" y="hd2"/>
                </a:cxn>
              </a:cxnLst>
              <a:rect l="0" t="0" r="r" b="b"/>
              <a:pathLst>
                <a:path w="19678" h="20595" extrusionOk="0">
                  <a:moveTo>
                    <a:pt x="9836" y="0"/>
                  </a:moveTo>
                  <a:cubicBezTo>
                    <a:pt x="7317" y="0"/>
                    <a:pt x="4804" y="1004"/>
                    <a:pt x="2883" y="3015"/>
                  </a:cubicBezTo>
                  <a:cubicBezTo>
                    <a:pt x="-961" y="7036"/>
                    <a:pt x="-961" y="13558"/>
                    <a:pt x="2883" y="17579"/>
                  </a:cubicBezTo>
                  <a:cubicBezTo>
                    <a:pt x="6726" y="21600"/>
                    <a:pt x="12952" y="21600"/>
                    <a:pt x="16795" y="17579"/>
                  </a:cubicBezTo>
                  <a:cubicBezTo>
                    <a:pt x="20639" y="13558"/>
                    <a:pt x="20639" y="7036"/>
                    <a:pt x="16795" y="3015"/>
                  </a:cubicBezTo>
                  <a:cubicBezTo>
                    <a:pt x="14874" y="1004"/>
                    <a:pt x="12354" y="0"/>
                    <a:pt x="9836" y="0"/>
                  </a:cubicBezTo>
                  <a:close/>
                </a:path>
              </a:pathLst>
            </a:custGeom>
            <a:ln>
              <a:noFill/>
            </a:ln>
            <a:effectLst/>
          </p:spPr>
        </p:pic>
        <p:pic>
          <p:nvPicPr>
            <p:cNvPr id="111" name="2022-01-04 23.22.30.png" descr="2022-01-04 23.22.30.png"/>
            <p:cNvPicPr>
              <a:picLocks/>
            </p:cNvPicPr>
            <p:nvPr/>
          </p:nvPicPr>
          <p:blipFill>
            <a:blip r:embed="rId47" cstate="email">
              <a:extLst>
                <a:ext uri="{28A0092B-C50C-407E-A947-70E740481C1C}">
                  <a14:useLocalDpi xmlns:a14="http://schemas.microsoft.com/office/drawing/2010/main"/>
                </a:ext>
              </a:extLst>
            </a:blip>
            <a:stretch>
              <a:fillRect/>
            </a:stretch>
          </p:blipFill>
          <p:spPr>
            <a:xfrm>
              <a:off x="0" y="-1"/>
              <a:ext cx="1238620" cy="1806113"/>
            </a:xfrm>
            <a:prstGeom prst="rect">
              <a:avLst/>
            </a:prstGeom>
            <a:effectLst/>
          </p:spPr>
        </p:pic>
      </p:grpSp>
      <p:grpSp>
        <p:nvGrpSpPr>
          <p:cNvPr id="116" name="2022-10-28 13.26.13.png"/>
          <p:cNvGrpSpPr/>
          <p:nvPr/>
        </p:nvGrpSpPr>
        <p:grpSpPr>
          <a:xfrm>
            <a:off x="6723418" y="5944439"/>
            <a:ext cx="628944" cy="838201"/>
            <a:chOff x="0" y="0"/>
            <a:chExt cx="1257885" cy="1676400"/>
          </a:xfrm>
        </p:grpSpPr>
        <p:pic>
          <p:nvPicPr>
            <p:cNvPr id="115" name="2022-10-28 13.26.13.png" descr="2022-10-28 13.26.13.png"/>
            <p:cNvPicPr>
              <a:picLocks noChangeAspect="1"/>
            </p:cNvPicPr>
            <p:nvPr/>
          </p:nvPicPr>
          <p:blipFill>
            <a:blip r:embed="rId48" cstate="email">
              <a:extLst>
                <a:ext uri="{28A0092B-C50C-407E-A947-70E740481C1C}">
                  <a14:useLocalDpi xmlns:a14="http://schemas.microsoft.com/office/drawing/2010/main"/>
                </a:ext>
              </a:extLst>
            </a:blip>
            <a:srcRect/>
            <a:stretch>
              <a:fillRect/>
            </a:stretch>
          </p:blipFill>
          <p:spPr>
            <a:xfrm>
              <a:off x="50800" y="38099"/>
              <a:ext cx="1156286" cy="1524001"/>
            </a:xfrm>
            <a:prstGeom prst="rect">
              <a:avLst/>
            </a:prstGeom>
            <a:ln>
              <a:noFill/>
            </a:ln>
            <a:effectLst/>
          </p:spPr>
        </p:pic>
        <p:pic>
          <p:nvPicPr>
            <p:cNvPr id="114" name="2022-10-28 13.26.13.png" descr="2022-10-28 13.26.13.png"/>
            <p:cNvPicPr>
              <a:picLocks/>
            </p:cNvPicPr>
            <p:nvPr/>
          </p:nvPicPr>
          <p:blipFill>
            <a:blip r:embed="rId49" cstate="email">
              <a:extLst>
                <a:ext uri="{28A0092B-C50C-407E-A947-70E740481C1C}">
                  <a14:useLocalDpi xmlns:a14="http://schemas.microsoft.com/office/drawing/2010/main"/>
                </a:ext>
              </a:extLst>
            </a:blip>
            <a:stretch>
              <a:fillRect/>
            </a:stretch>
          </p:blipFill>
          <p:spPr>
            <a:xfrm>
              <a:off x="0" y="-1"/>
              <a:ext cx="1257886" cy="1676401"/>
            </a:xfrm>
            <a:prstGeom prst="rect">
              <a:avLst/>
            </a:prstGeom>
            <a:effectLst/>
          </p:spPr>
        </p:pic>
      </p:grpSp>
      <p:grpSp>
        <p:nvGrpSpPr>
          <p:cNvPr id="119" name="2022-10-28 13.29.46.png"/>
          <p:cNvGrpSpPr/>
          <p:nvPr/>
        </p:nvGrpSpPr>
        <p:grpSpPr>
          <a:xfrm>
            <a:off x="8863541" y="1093998"/>
            <a:ext cx="630216" cy="838756"/>
            <a:chOff x="0" y="0"/>
            <a:chExt cx="1260431" cy="1677510"/>
          </a:xfrm>
        </p:grpSpPr>
        <p:pic>
          <p:nvPicPr>
            <p:cNvPr id="118" name="2022-10-28 13.29.46.png" descr="2022-10-28 13.29.46.png"/>
            <p:cNvPicPr>
              <a:picLocks noChangeAspect="1"/>
            </p:cNvPicPr>
            <p:nvPr/>
          </p:nvPicPr>
          <p:blipFill>
            <a:blip r:embed="rId50" cstate="email">
              <a:extLst>
                <a:ext uri="{28A0092B-C50C-407E-A947-70E740481C1C}">
                  <a14:useLocalDpi xmlns:a14="http://schemas.microsoft.com/office/drawing/2010/main"/>
                </a:ext>
              </a:extLst>
            </a:blip>
            <a:srcRect/>
            <a:stretch>
              <a:fillRect/>
            </a:stretch>
          </p:blipFill>
          <p:spPr>
            <a:xfrm>
              <a:off x="50799" y="38100"/>
              <a:ext cx="1158832" cy="1525111"/>
            </a:xfrm>
            <a:prstGeom prst="rect">
              <a:avLst/>
            </a:prstGeom>
            <a:ln>
              <a:noFill/>
            </a:ln>
            <a:effectLst/>
          </p:spPr>
        </p:pic>
        <p:pic>
          <p:nvPicPr>
            <p:cNvPr id="117" name="2022-10-28 13.29.46.png" descr="2022-10-28 13.29.46.png"/>
            <p:cNvPicPr>
              <a:picLocks/>
            </p:cNvPicPr>
            <p:nvPr/>
          </p:nvPicPr>
          <p:blipFill>
            <a:blip r:embed="rId51" cstate="email">
              <a:extLst>
                <a:ext uri="{28A0092B-C50C-407E-A947-70E740481C1C}">
                  <a14:useLocalDpi xmlns:a14="http://schemas.microsoft.com/office/drawing/2010/main"/>
                </a:ext>
              </a:extLst>
            </a:blip>
            <a:stretch>
              <a:fillRect/>
            </a:stretch>
          </p:blipFill>
          <p:spPr>
            <a:xfrm>
              <a:off x="-1" y="-1"/>
              <a:ext cx="1260433" cy="1677512"/>
            </a:xfrm>
            <a:prstGeom prst="rect">
              <a:avLst/>
            </a:prstGeom>
            <a:effectLst/>
          </p:spPr>
        </p:pic>
      </p:grpSp>
      <p:grpSp>
        <p:nvGrpSpPr>
          <p:cNvPr id="122" name="20221028_154844.jpeg"/>
          <p:cNvGrpSpPr/>
          <p:nvPr/>
        </p:nvGrpSpPr>
        <p:grpSpPr>
          <a:xfrm>
            <a:off x="1024886" y="5944439"/>
            <a:ext cx="622711" cy="838201"/>
            <a:chOff x="0" y="0"/>
            <a:chExt cx="1245420" cy="1676400"/>
          </a:xfrm>
        </p:grpSpPr>
        <p:pic>
          <p:nvPicPr>
            <p:cNvPr id="121" name="20221028_154844.jpeg" descr="20221028_154844.jpeg"/>
            <p:cNvPicPr>
              <a:picLocks noChangeAspect="1"/>
            </p:cNvPicPr>
            <p:nvPr/>
          </p:nvPicPr>
          <p:blipFill>
            <a:blip r:embed="rId52" cstate="email">
              <a:extLst>
                <a:ext uri="{28A0092B-C50C-407E-A947-70E740481C1C}">
                  <a14:useLocalDpi xmlns:a14="http://schemas.microsoft.com/office/drawing/2010/main"/>
                </a:ext>
              </a:extLst>
            </a:blip>
            <a:srcRect/>
            <a:stretch>
              <a:fillRect/>
            </a:stretch>
          </p:blipFill>
          <p:spPr>
            <a:xfrm>
              <a:off x="50800" y="38100"/>
              <a:ext cx="1143821" cy="1524000"/>
            </a:xfrm>
            <a:prstGeom prst="rect">
              <a:avLst/>
            </a:prstGeom>
            <a:ln>
              <a:noFill/>
            </a:ln>
            <a:effectLst/>
          </p:spPr>
        </p:pic>
        <p:pic>
          <p:nvPicPr>
            <p:cNvPr id="120" name="20221028_154844.jpeg" descr="20221028_154844.jpeg"/>
            <p:cNvPicPr>
              <a:picLocks/>
            </p:cNvPicPr>
            <p:nvPr/>
          </p:nvPicPr>
          <p:blipFill>
            <a:blip r:embed="rId53" cstate="email">
              <a:extLst>
                <a:ext uri="{28A0092B-C50C-407E-A947-70E740481C1C}">
                  <a14:useLocalDpi xmlns:a14="http://schemas.microsoft.com/office/drawing/2010/main"/>
                </a:ext>
              </a:extLst>
            </a:blip>
            <a:stretch>
              <a:fillRect/>
            </a:stretch>
          </p:blipFill>
          <p:spPr>
            <a:xfrm>
              <a:off x="-1" y="0"/>
              <a:ext cx="1245422" cy="1676401"/>
            </a:xfrm>
            <a:prstGeom prst="rect">
              <a:avLst/>
            </a:prstGeom>
            <a:effectLst/>
          </p:spPr>
        </p:pic>
      </p:grpSp>
      <p:grpSp>
        <p:nvGrpSpPr>
          <p:cNvPr id="125" name="イメージ"/>
          <p:cNvGrpSpPr/>
          <p:nvPr/>
        </p:nvGrpSpPr>
        <p:grpSpPr>
          <a:xfrm>
            <a:off x="11478654" y="1094424"/>
            <a:ext cx="621217" cy="837904"/>
            <a:chOff x="0" y="0"/>
            <a:chExt cx="1242433" cy="1675805"/>
          </a:xfrm>
        </p:grpSpPr>
        <p:pic>
          <p:nvPicPr>
            <p:cNvPr id="124" name="イメージ" descr="イメージ"/>
            <p:cNvPicPr>
              <a:picLocks noChangeAspect="1"/>
            </p:cNvPicPr>
            <p:nvPr/>
          </p:nvPicPr>
          <p:blipFill>
            <a:blip r:embed="rId54" cstate="email">
              <a:extLst>
                <a:ext uri="{28A0092B-C50C-407E-A947-70E740481C1C}">
                  <a14:useLocalDpi xmlns:a14="http://schemas.microsoft.com/office/drawing/2010/main"/>
                </a:ext>
              </a:extLst>
            </a:blip>
            <a:srcRect/>
            <a:stretch>
              <a:fillRect/>
            </a:stretch>
          </p:blipFill>
          <p:spPr>
            <a:xfrm>
              <a:off x="50800" y="38100"/>
              <a:ext cx="1140834" cy="1523406"/>
            </a:xfrm>
            <a:prstGeom prst="rect">
              <a:avLst/>
            </a:prstGeom>
            <a:ln>
              <a:noFill/>
            </a:ln>
            <a:effectLst/>
          </p:spPr>
        </p:pic>
        <p:pic>
          <p:nvPicPr>
            <p:cNvPr id="123" name="イメージ" descr="イメージ"/>
            <p:cNvPicPr>
              <a:picLocks/>
            </p:cNvPicPr>
            <p:nvPr/>
          </p:nvPicPr>
          <p:blipFill>
            <a:blip r:embed="rId55" cstate="email">
              <a:extLst>
                <a:ext uri="{28A0092B-C50C-407E-A947-70E740481C1C}">
                  <a14:useLocalDpi xmlns:a14="http://schemas.microsoft.com/office/drawing/2010/main"/>
                </a:ext>
              </a:extLst>
            </a:blip>
            <a:stretch>
              <a:fillRect/>
            </a:stretch>
          </p:blipFill>
          <p:spPr>
            <a:xfrm>
              <a:off x="-1" y="-1"/>
              <a:ext cx="1242435" cy="1675807"/>
            </a:xfrm>
            <a:prstGeom prst="rect">
              <a:avLst/>
            </a:prstGeom>
            <a:effectLst/>
          </p:spPr>
        </p:pic>
      </p:grpSp>
      <p:grpSp>
        <p:nvGrpSpPr>
          <p:cNvPr id="128" name="イメージ"/>
          <p:cNvGrpSpPr/>
          <p:nvPr/>
        </p:nvGrpSpPr>
        <p:grpSpPr>
          <a:xfrm>
            <a:off x="9739145" y="1094276"/>
            <a:ext cx="623276" cy="838201"/>
            <a:chOff x="0" y="0"/>
            <a:chExt cx="1246549" cy="1676400"/>
          </a:xfrm>
        </p:grpSpPr>
        <p:pic>
          <p:nvPicPr>
            <p:cNvPr id="127" name="イメージ" descr="イメージ"/>
            <p:cNvPicPr>
              <a:picLocks noChangeAspect="1"/>
            </p:cNvPicPr>
            <p:nvPr/>
          </p:nvPicPr>
          <p:blipFill>
            <a:blip r:embed="rId56" cstate="email">
              <a:extLst>
                <a:ext uri="{28A0092B-C50C-407E-A947-70E740481C1C}">
                  <a14:useLocalDpi xmlns:a14="http://schemas.microsoft.com/office/drawing/2010/main"/>
                </a:ext>
              </a:extLst>
            </a:blip>
            <a:srcRect/>
            <a:stretch>
              <a:fillRect/>
            </a:stretch>
          </p:blipFill>
          <p:spPr>
            <a:xfrm>
              <a:off x="50800" y="38100"/>
              <a:ext cx="1144950" cy="1524001"/>
            </a:xfrm>
            <a:prstGeom prst="rect">
              <a:avLst/>
            </a:prstGeom>
            <a:ln>
              <a:noFill/>
            </a:ln>
            <a:effectLst/>
          </p:spPr>
        </p:pic>
        <p:pic>
          <p:nvPicPr>
            <p:cNvPr id="126" name="イメージ" descr="イメージ"/>
            <p:cNvPicPr>
              <a:picLocks/>
            </p:cNvPicPr>
            <p:nvPr/>
          </p:nvPicPr>
          <p:blipFill>
            <a:blip r:embed="rId57" cstate="email">
              <a:extLst>
                <a:ext uri="{28A0092B-C50C-407E-A947-70E740481C1C}">
                  <a14:useLocalDpi xmlns:a14="http://schemas.microsoft.com/office/drawing/2010/main"/>
                </a:ext>
              </a:extLst>
            </a:blip>
            <a:stretch>
              <a:fillRect/>
            </a:stretch>
          </p:blipFill>
          <p:spPr>
            <a:xfrm>
              <a:off x="-1" y="0"/>
              <a:ext cx="1246551" cy="1676401"/>
            </a:xfrm>
            <a:prstGeom prst="rect">
              <a:avLst/>
            </a:prstGeom>
            <a:effectLst/>
          </p:spPr>
        </p:pic>
      </p:grpSp>
      <p:grpSp>
        <p:nvGrpSpPr>
          <p:cNvPr id="131" name="イメージ"/>
          <p:cNvGrpSpPr/>
          <p:nvPr/>
        </p:nvGrpSpPr>
        <p:grpSpPr>
          <a:xfrm>
            <a:off x="10647230" y="1091474"/>
            <a:ext cx="620515" cy="838201"/>
            <a:chOff x="0" y="0"/>
            <a:chExt cx="1241028" cy="1676400"/>
          </a:xfrm>
        </p:grpSpPr>
        <p:pic>
          <p:nvPicPr>
            <p:cNvPr id="130" name="イメージ" descr="イメージ"/>
            <p:cNvPicPr>
              <a:picLocks noChangeAspect="1"/>
            </p:cNvPicPr>
            <p:nvPr/>
          </p:nvPicPr>
          <p:blipFill>
            <a:blip r:embed="rId58" cstate="email">
              <a:extLst>
                <a:ext uri="{28A0092B-C50C-407E-A947-70E740481C1C}">
                  <a14:useLocalDpi xmlns:a14="http://schemas.microsoft.com/office/drawing/2010/main"/>
                </a:ext>
              </a:extLst>
            </a:blip>
            <a:srcRect/>
            <a:stretch>
              <a:fillRect/>
            </a:stretch>
          </p:blipFill>
          <p:spPr>
            <a:xfrm>
              <a:off x="50800" y="38100"/>
              <a:ext cx="1139429" cy="1524001"/>
            </a:xfrm>
            <a:prstGeom prst="rect">
              <a:avLst/>
            </a:prstGeom>
            <a:ln>
              <a:noFill/>
            </a:ln>
            <a:effectLst/>
          </p:spPr>
        </p:pic>
        <p:pic>
          <p:nvPicPr>
            <p:cNvPr id="129" name="イメージ" descr="イメージ"/>
            <p:cNvPicPr>
              <a:picLocks/>
            </p:cNvPicPr>
            <p:nvPr/>
          </p:nvPicPr>
          <p:blipFill>
            <a:blip r:embed="rId59" cstate="email">
              <a:extLst>
                <a:ext uri="{28A0092B-C50C-407E-A947-70E740481C1C}">
                  <a14:useLocalDpi xmlns:a14="http://schemas.microsoft.com/office/drawing/2010/main"/>
                </a:ext>
              </a:extLst>
            </a:blip>
            <a:stretch>
              <a:fillRect/>
            </a:stretch>
          </p:blipFill>
          <p:spPr>
            <a:xfrm>
              <a:off x="0" y="0"/>
              <a:ext cx="1241029" cy="1676401"/>
            </a:xfrm>
            <a:prstGeom prst="rect">
              <a:avLst/>
            </a:prstGeom>
            <a:effectLst/>
          </p:spPr>
        </p:pic>
      </p:grpSp>
      <p:grpSp>
        <p:nvGrpSpPr>
          <p:cNvPr id="134" name="315119571_494516679379164_6169733731950216385_n.jpg"/>
          <p:cNvGrpSpPr/>
          <p:nvPr/>
        </p:nvGrpSpPr>
        <p:grpSpPr>
          <a:xfrm>
            <a:off x="121243" y="4944708"/>
            <a:ext cx="622599" cy="838201"/>
            <a:chOff x="0" y="0"/>
            <a:chExt cx="1245195" cy="1676400"/>
          </a:xfrm>
        </p:grpSpPr>
        <p:pic>
          <p:nvPicPr>
            <p:cNvPr id="133" name="315119571_494516679379164_6169733731950216385_n.jpg" descr="315119571_494516679379164_6169733731950216385_n.jpg"/>
            <p:cNvPicPr>
              <a:picLocks noChangeAspect="1"/>
            </p:cNvPicPr>
            <p:nvPr/>
          </p:nvPicPr>
          <p:blipFill>
            <a:blip r:embed="rId60" cstate="email">
              <a:extLst>
                <a:ext uri="{28A0092B-C50C-407E-A947-70E740481C1C}">
                  <a14:useLocalDpi xmlns:a14="http://schemas.microsoft.com/office/drawing/2010/main"/>
                </a:ext>
              </a:extLst>
            </a:blip>
            <a:srcRect/>
            <a:stretch>
              <a:fillRect/>
            </a:stretch>
          </p:blipFill>
          <p:spPr>
            <a:xfrm>
              <a:off x="50800" y="38100"/>
              <a:ext cx="1143596" cy="1524000"/>
            </a:xfrm>
            <a:prstGeom prst="rect">
              <a:avLst/>
            </a:prstGeom>
            <a:ln>
              <a:noFill/>
            </a:ln>
            <a:effectLst/>
          </p:spPr>
        </p:pic>
        <p:pic>
          <p:nvPicPr>
            <p:cNvPr id="132" name="315119571_494516679379164_6169733731950216385_n.jpg" descr="315119571_494516679379164_6169733731950216385_n.jpg"/>
            <p:cNvPicPr>
              <a:picLocks/>
            </p:cNvPicPr>
            <p:nvPr/>
          </p:nvPicPr>
          <p:blipFill>
            <a:blip r:embed="rId61" cstate="email">
              <a:extLst>
                <a:ext uri="{28A0092B-C50C-407E-A947-70E740481C1C}">
                  <a14:useLocalDpi xmlns:a14="http://schemas.microsoft.com/office/drawing/2010/main"/>
                </a:ext>
              </a:extLst>
            </a:blip>
            <a:stretch>
              <a:fillRect/>
            </a:stretch>
          </p:blipFill>
          <p:spPr>
            <a:xfrm>
              <a:off x="0" y="-1"/>
              <a:ext cx="1245196" cy="1676401"/>
            </a:xfrm>
            <a:prstGeom prst="rect">
              <a:avLst/>
            </a:prstGeom>
            <a:effectLst/>
          </p:spPr>
        </p:pic>
      </p:grpSp>
      <p:grpSp>
        <p:nvGrpSpPr>
          <p:cNvPr id="137" name="PXL_20220917_152753713.MP.jpeg"/>
          <p:cNvGrpSpPr/>
          <p:nvPr/>
        </p:nvGrpSpPr>
        <p:grpSpPr>
          <a:xfrm>
            <a:off x="10129759" y="72343"/>
            <a:ext cx="662568" cy="838201"/>
            <a:chOff x="0" y="0"/>
            <a:chExt cx="1325134" cy="1676400"/>
          </a:xfrm>
        </p:grpSpPr>
        <p:pic>
          <p:nvPicPr>
            <p:cNvPr id="136" name="PXL_20220917_152753713.MP.jpeg" descr="PXL_20220917_152753713.MP.jpeg"/>
            <p:cNvPicPr>
              <a:picLocks noChangeAspect="1"/>
            </p:cNvPicPr>
            <p:nvPr/>
          </p:nvPicPr>
          <p:blipFill>
            <a:blip r:embed="rId62" cstate="email">
              <a:extLst>
                <a:ext uri="{28A0092B-C50C-407E-A947-70E740481C1C}">
                  <a14:useLocalDpi xmlns:a14="http://schemas.microsoft.com/office/drawing/2010/main"/>
                </a:ext>
              </a:extLst>
            </a:blip>
            <a:srcRect/>
            <a:stretch>
              <a:fillRect/>
            </a:stretch>
          </p:blipFill>
          <p:spPr>
            <a:xfrm>
              <a:off x="50800" y="38100"/>
              <a:ext cx="1223535" cy="1524000"/>
            </a:xfrm>
            <a:prstGeom prst="rect">
              <a:avLst/>
            </a:prstGeom>
            <a:ln>
              <a:noFill/>
            </a:ln>
            <a:effectLst/>
          </p:spPr>
        </p:pic>
        <p:pic>
          <p:nvPicPr>
            <p:cNvPr id="135" name="PXL_20220917_152753713.MP.jpeg" descr="PXL_20220917_152753713.MP.jpeg"/>
            <p:cNvPicPr>
              <a:picLocks/>
            </p:cNvPicPr>
            <p:nvPr/>
          </p:nvPicPr>
          <p:blipFill>
            <a:blip r:embed="rId63" cstate="email">
              <a:extLst>
                <a:ext uri="{28A0092B-C50C-407E-A947-70E740481C1C}">
                  <a14:useLocalDpi xmlns:a14="http://schemas.microsoft.com/office/drawing/2010/main"/>
                </a:ext>
              </a:extLst>
            </a:blip>
            <a:stretch>
              <a:fillRect/>
            </a:stretch>
          </p:blipFill>
          <p:spPr>
            <a:xfrm>
              <a:off x="0" y="0"/>
              <a:ext cx="1325135" cy="1676401"/>
            </a:xfrm>
            <a:prstGeom prst="rect">
              <a:avLst/>
            </a:prstGeom>
            <a:effectLst/>
          </p:spPr>
        </p:pic>
      </p:grpSp>
      <p:grpSp>
        <p:nvGrpSpPr>
          <p:cNvPr id="140" name="PXL_20220910_203504726.MP.jpeg"/>
          <p:cNvGrpSpPr/>
          <p:nvPr/>
        </p:nvGrpSpPr>
        <p:grpSpPr>
          <a:xfrm>
            <a:off x="10957988" y="72343"/>
            <a:ext cx="1141883" cy="838201"/>
            <a:chOff x="0" y="0"/>
            <a:chExt cx="2283765" cy="1676400"/>
          </a:xfrm>
        </p:grpSpPr>
        <p:pic>
          <p:nvPicPr>
            <p:cNvPr id="139" name="PXL_20220910_203504726.MP.jpeg" descr="PXL_20220910_203504726.MP.jpeg"/>
            <p:cNvPicPr>
              <a:picLocks noChangeAspect="1"/>
            </p:cNvPicPr>
            <p:nvPr/>
          </p:nvPicPr>
          <p:blipFill>
            <a:blip r:embed="rId64" cstate="email">
              <a:extLst>
                <a:ext uri="{28A0092B-C50C-407E-A947-70E740481C1C}">
                  <a14:useLocalDpi xmlns:a14="http://schemas.microsoft.com/office/drawing/2010/main"/>
                </a:ext>
              </a:extLst>
            </a:blip>
            <a:srcRect/>
            <a:stretch>
              <a:fillRect/>
            </a:stretch>
          </p:blipFill>
          <p:spPr>
            <a:xfrm>
              <a:off x="50800" y="38100"/>
              <a:ext cx="2182166" cy="1524000"/>
            </a:xfrm>
            <a:prstGeom prst="rect">
              <a:avLst/>
            </a:prstGeom>
            <a:ln>
              <a:noFill/>
            </a:ln>
            <a:effectLst/>
          </p:spPr>
        </p:pic>
        <p:pic>
          <p:nvPicPr>
            <p:cNvPr id="138" name="PXL_20220910_203504726.MP.jpeg" descr="PXL_20220910_203504726.MP.jpeg"/>
            <p:cNvPicPr>
              <a:picLocks/>
            </p:cNvPicPr>
            <p:nvPr/>
          </p:nvPicPr>
          <p:blipFill>
            <a:blip r:embed="rId65" cstate="email">
              <a:extLst>
                <a:ext uri="{28A0092B-C50C-407E-A947-70E740481C1C}">
                  <a14:useLocalDpi xmlns:a14="http://schemas.microsoft.com/office/drawing/2010/main"/>
                </a:ext>
              </a:extLst>
            </a:blip>
            <a:stretch>
              <a:fillRect/>
            </a:stretch>
          </p:blipFill>
          <p:spPr>
            <a:xfrm>
              <a:off x="0" y="0"/>
              <a:ext cx="2283766" cy="1676401"/>
            </a:xfrm>
            <a:prstGeom prst="rect">
              <a:avLst/>
            </a:prstGeom>
            <a:effectLst/>
          </p:spPr>
        </p:pic>
      </p:grpSp>
      <p:grpSp>
        <p:nvGrpSpPr>
          <p:cNvPr id="143" name="PXL_20220917_152747878.MP.jpeg"/>
          <p:cNvGrpSpPr/>
          <p:nvPr/>
        </p:nvGrpSpPr>
        <p:grpSpPr>
          <a:xfrm>
            <a:off x="9308508" y="72343"/>
            <a:ext cx="682504" cy="838201"/>
            <a:chOff x="0" y="0"/>
            <a:chExt cx="1365005" cy="1676400"/>
          </a:xfrm>
        </p:grpSpPr>
        <p:pic>
          <p:nvPicPr>
            <p:cNvPr id="142" name="PXL_20220917_152747878.MP.jpeg" descr="PXL_20220917_152747878.MP.jpeg"/>
            <p:cNvPicPr>
              <a:picLocks noChangeAspect="1"/>
            </p:cNvPicPr>
            <p:nvPr/>
          </p:nvPicPr>
          <p:blipFill>
            <a:blip r:embed="rId66" cstate="email">
              <a:extLst>
                <a:ext uri="{28A0092B-C50C-407E-A947-70E740481C1C}">
                  <a14:useLocalDpi xmlns:a14="http://schemas.microsoft.com/office/drawing/2010/main"/>
                </a:ext>
              </a:extLst>
            </a:blip>
            <a:srcRect/>
            <a:stretch>
              <a:fillRect/>
            </a:stretch>
          </p:blipFill>
          <p:spPr>
            <a:xfrm>
              <a:off x="50800" y="38100"/>
              <a:ext cx="1263406" cy="1524000"/>
            </a:xfrm>
            <a:prstGeom prst="rect">
              <a:avLst/>
            </a:prstGeom>
            <a:ln>
              <a:noFill/>
            </a:ln>
            <a:effectLst/>
          </p:spPr>
        </p:pic>
        <p:pic>
          <p:nvPicPr>
            <p:cNvPr id="141" name="PXL_20220917_152747878.MP.jpeg" descr="PXL_20220917_152747878.MP.jpeg"/>
            <p:cNvPicPr>
              <a:picLocks/>
            </p:cNvPicPr>
            <p:nvPr/>
          </p:nvPicPr>
          <p:blipFill>
            <a:blip r:embed="rId67" cstate="email">
              <a:extLst>
                <a:ext uri="{28A0092B-C50C-407E-A947-70E740481C1C}">
                  <a14:useLocalDpi xmlns:a14="http://schemas.microsoft.com/office/drawing/2010/main"/>
                </a:ext>
              </a:extLst>
            </a:blip>
            <a:stretch>
              <a:fillRect/>
            </a:stretch>
          </p:blipFill>
          <p:spPr>
            <a:xfrm>
              <a:off x="0" y="0"/>
              <a:ext cx="1365006" cy="1676401"/>
            </a:xfrm>
            <a:prstGeom prst="rect">
              <a:avLst/>
            </a:prstGeom>
            <a:effectLst/>
          </p:spPr>
        </p:pic>
      </p:grpSp>
      <p:grpSp>
        <p:nvGrpSpPr>
          <p:cNvPr id="146" name="加納さん_S__242065416.jpeg"/>
          <p:cNvGrpSpPr/>
          <p:nvPr/>
        </p:nvGrpSpPr>
        <p:grpSpPr>
          <a:xfrm>
            <a:off x="10519389" y="5944439"/>
            <a:ext cx="639198" cy="838201"/>
            <a:chOff x="0" y="0"/>
            <a:chExt cx="1278393" cy="1676400"/>
          </a:xfrm>
        </p:grpSpPr>
        <p:pic>
          <p:nvPicPr>
            <p:cNvPr id="145" name="加納さん_S__242065416.jpeg" descr="加納さん_S__242065416.jpeg"/>
            <p:cNvPicPr>
              <a:picLocks noChangeAspect="1"/>
            </p:cNvPicPr>
            <p:nvPr/>
          </p:nvPicPr>
          <p:blipFill>
            <a:blip r:embed="rId68" cstate="email">
              <a:extLst>
                <a:ext uri="{28A0092B-C50C-407E-A947-70E740481C1C}">
                  <a14:useLocalDpi xmlns:a14="http://schemas.microsoft.com/office/drawing/2010/main"/>
                </a:ext>
              </a:extLst>
            </a:blip>
            <a:srcRect/>
            <a:stretch>
              <a:fillRect/>
            </a:stretch>
          </p:blipFill>
          <p:spPr>
            <a:xfrm>
              <a:off x="50799" y="38100"/>
              <a:ext cx="1176795" cy="1524000"/>
            </a:xfrm>
            <a:prstGeom prst="rect">
              <a:avLst/>
            </a:prstGeom>
            <a:ln>
              <a:noFill/>
            </a:ln>
            <a:effectLst/>
          </p:spPr>
        </p:pic>
        <p:pic>
          <p:nvPicPr>
            <p:cNvPr id="144" name="加納さん_S__242065416.jpeg" descr="加納さん_S__242065416.jpeg"/>
            <p:cNvPicPr>
              <a:picLocks/>
            </p:cNvPicPr>
            <p:nvPr/>
          </p:nvPicPr>
          <p:blipFill>
            <a:blip r:embed="rId69" cstate="email">
              <a:extLst>
                <a:ext uri="{28A0092B-C50C-407E-A947-70E740481C1C}">
                  <a14:useLocalDpi xmlns:a14="http://schemas.microsoft.com/office/drawing/2010/main"/>
                </a:ext>
              </a:extLst>
            </a:blip>
            <a:stretch>
              <a:fillRect/>
            </a:stretch>
          </p:blipFill>
          <p:spPr>
            <a:xfrm>
              <a:off x="-1" y="-1"/>
              <a:ext cx="1278395" cy="1676401"/>
            </a:xfrm>
            <a:prstGeom prst="rect">
              <a:avLst/>
            </a:prstGeom>
            <a:effectLst/>
          </p:spPr>
        </p:pic>
      </p:grpSp>
      <p:grpSp>
        <p:nvGrpSpPr>
          <p:cNvPr id="149" name="shimomuramaya.jpeg"/>
          <p:cNvGrpSpPr/>
          <p:nvPr/>
        </p:nvGrpSpPr>
        <p:grpSpPr>
          <a:xfrm>
            <a:off x="7999910" y="1094276"/>
            <a:ext cx="669940" cy="838201"/>
            <a:chOff x="0" y="0"/>
            <a:chExt cx="1339877" cy="1676400"/>
          </a:xfrm>
        </p:grpSpPr>
        <p:pic>
          <p:nvPicPr>
            <p:cNvPr id="148" name="shimomuramaya.jpeg" descr="shimomuramaya.jpeg"/>
            <p:cNvPicPr>
              <a:picLocks noChangeAspect="1"/>
            </p:cNvPicPr>
            <p:nvPr/>
          </p:nvPicPr>
          <p:blipFill>
            <a:blip r:embed="rId70" cstate="email">
              <a:extLst>
                <a:ext uri="{28A0092B-C50C-407E-A947-70E740481C1C}">
                  <a14:useLocalDpi xmlns:a14="http://schemas.microsoft.com/office/drawing/2010/main"/>
                </a:ext>
              </a:extLst>
            </a:blip>
            <a:srcRect/>
            <a:stretch>
              <a:fillRect/>
            </a:stretch>
          </p:blipFill>
          <p:spPr>
            <a:xfrm>
              <a:off x="50800" y="38100"/>
              <a:ext cx="1238278" cy="1524000"/>
            </a:xfrm>
            <a:prstGeom prst="rect">
              <a:avLst/>
            </a:prstGeom>
            <a:ln>
              <a:noFill/>
            </a:ln>
            <a:effectLst/>
          </p:spPr>
        </p:pic>
        <p:pic>
          <p:nvPicPr>
            <p:cNvPr id="147" name="shimomuramaya.jpeg" descr="shimomuramaya.jpeg"/>
            <p:cNvPicPr>
              <a:picLocks/>
            </p:cNvPicPr>
            <p:nvPr/>
          </p:nvPicPr>
          <p:blipFill>
            <a:blip r:embed="rId71" cstate="email">
              <a:extLst>
                <a:ext uri="{28A0092B-C50C-407E-A947-70E740481C1C}">
                  <a14:useLocalDpi xmlns:a14="http://schemas.microsoft.com/office/drawing/2010/main"/>
                </a:ext>
              </a:extLst>
            </a:blip>
            <a:stretch>
              <a:fillRect/>
            </a:stretch>
          </p:blipFill>
          <p:spPr>
            <a:xfrm>
              <a:off x="-1" y="-1"/>
              <a:ext cx="1339879" cy="1676401"/>
            </a:xfrm>
            <a:prstGeom prst="rect">
              <a:avLst/>
            </a:prstGeom>
            <a:effectLst/>
          </p:spPr>
        </p:pic>
      </p:grpSp>
      <p:grpSp>
        <p:nvGrpSpPr>
          <p:cNvPr id="152" name="辻端さん_S__23044108.jpeg"/>
          <p:cNvGrpSpPr/>
          <p:nvPr/>
        </p:nvGrpSpPr>
        <p:grpSpPr>
          <a:xfrm>
            <a:off x="9494043" y="5944439"/>
            <a:ext cx="789342" cy="838201"/>
            <a:chOff x="0" y="0"/>
            <a:chExt cx="1578681" cy="1676400"/>
          </a:xfrm>
        </p:grpSpPr>
        <p:pic>
          <p:nvPicPr>
            <p:cNvPr id="151" name="辻端さん_S__23044108.jpeg" descr="辻端さん_S__23044108.jpeg"/>
            <p:cNvPicPr>
              <a:picLocks noChangeAspect="1"/>
            </p:cNvPicPr>
            <p:nvPr/>
          </p:nvPicPr>
          <p:blipFill>
            <a:blip r:embed="rId72" cstate="email">
              <a:extLst>
                <a:ext uri="{28A0092B-C50C-407E-A947-70E740481C1C}">
                  <a14:useLocalDpi xmlns:a14="http://schemas.microsoft.com/office/drawing/2010/main"/>
                </a:ext>
              </a:extLst>
            </a:blip>
            <a:srcRect/>
            <a:stretch>
              <a:fillRect/>
            </a:stretch>
          </p:blipFill>
          <p:spPr>
            <a:xfrm>
              <a:off x="50800" y="38100"/>
              <a:ext cx="1477082" cy="1524000"/>
            </a:xfrm>
            <a:prstGeom prst="rect">
              <a:avLst/>
            </a:prstGeom>
            <a:ln>
              <a:noFill/>
            </a:ln>
            <a:effectLst/>
          </p:spPr>
        </p:pic>
        <p:pic>
          <p:nvPicPr>
            <p:cNvPr id="150" name="辻端さん_S__23044108.jpeg" descr="辻端さん_S__23044108.jpeg"/>
            <p:cNvPicPr>
              <a:picLocks/>
            </p:cNvPicPr>
            <p:nvPr/>
          </p:nvPicPr>
          <p:blipFill>
            <a:blip r:embed="rId73" cstate="email">
              <a:extLst>
                <a:ext uri="{28A0092B-C50C-407E-A947-70E740481C1C}">
                  <a14:useLocalDpi xmlns:a14="http://schemas.microsoft.com/office/drawing/2010/main"/>
                </a:ext>
              </a:extLst>
            </a:blip>
            <a:stretch>
              <a:fillRect/>
            </a:stretch>
          </p:blipFill>
          <p:spPr>
            <a:xfrm>
              <a:off x="0" y="-1"/>
              <a:ext cx="1578682" cy="1676401"/>
            </a:xfrm>
            <a:prstGeom prst="rect">
              <a:avLst/>
            </a:prstGeom>
            <a:effectLst/>
          </p:spPr>
        </p:pic>
      </p:grpSp>
      <p:grpSp>
        <p:nvGrpSpPr>
          <p:cNvPr id="155" name="藤原さん_S__47579141.jpeg"/>
          <p:cNvGrpSpPr/>
          <p:nvPr/>
        </p:nvGrpSpPr>
        <p:grpSpPr>
          <a:xfrm>
            <a:off x="11423374" y="5944439"/>
            <a:ext cx="731777" cy="838201"/>
            <a:chOff x="0" y="0"/>
            <a:chExt cx="1463552" cy="1676400"/>
          </a:xfrm>
        </p:grpSpPr>
        <p:pic>
          <p:nvPicPr>
            <p:cNvPr id="154" name="藤原さん_S__47579141.jpeg" descr="藤原さん_S__47579141.jpeg"/>
            <p:cNvPicPr>
              <a:picLocks noChangeAspect="1"/>
            </p:cNvPicPr>
            <p:nvPr/>
          </p:nvPicPr>
          <p:blipFill>
            <a:blip r:embed="rId74" cstate="email">
              <a:extLst>
                <a:ext uri="{28A0092B-C50C-407E-A947-70E740481C1C}">
                  <a14:useLocalDpi xmlns:a14="http://schemas.microsoft.com/office/drawing/2010/main"/>
                </a:ext>
              </a:extLst>
            </a:blip>
            <a:srcRect/>
            <a:stretch>
              <a:fillRect/>
            </a:stretch>
          </p:blipFill>
          <p:spPr>
            <a:xfrm>
              <a:off x="50800" y="38099"/>
              <a:ext cx="1361952" cy="1524001"/>
            </a:xfrm>
            <a:prstGeom prst="rect">
              <a:avLst/>
            </a:prstGeom>
            <a:ln>
              <a:noFill/>
            </a:ln>
            <a:effectLst/>
          </p:spPr>
        </p:pic>
        <p:pic>
          <p:nvPicPr>
            <p:cNvPr id="153" name="藤原さん_S__47579141.jpeg" descr="藤原さん_S__47579141.jpeg"/>
            <p:cNvPicPr>
              <a:picLocks/>
            </p:cNvPicPr>
            <p:nvPr/>
          </p:nvPicPr>
          <p:blipFill>
            <a:blip r:embed="rId75" cstate="email">
              <a:extLst>
                <a:ext uri="{28A0092B-C50C-407E-A947-70E740481C1C}">
                  <a14:useLocalDpi xmlns:a14="http://schemas.microsoft.com/office/drawing/2010/main"/>
                </a:ext>
              </a:extLst>
            </a:blip>
            <a:stretch>
              <a:fillRect/>
            </a:stretch>
          </p:blipFill>
          <p:spPr>
            <a:xfrm>
              <a:off x="-1" y="0"/>
              <a:ext cx="1463554" cy="1676401"/>
            </a:xfrm>
            <a:prstGeom prst="rect">
              <a:avLst/>
            </a:prstGeom>
            <a:effectLst/>
          </p:spPr>
        </p:pic>
      </p:grpSp>
      <p:grpSp>
        <p:nvGrpSpPr>
          <p:cNvPr id="158" name="20220830_141015.jpeg"/>
          <p:cNvGrpSpPr/>
          <p:nvPr/>
        </p:nvGrpSpPr>
        <p:grpSpPr>
          <a:xfrm>
            <a:off x="1008875" y="107019"/>
            <a:ext cx="663635" cy="840540"/>
            <a:chOff x="0" y="0"/>
            <a:chExt cx="1327267" cy="1681078"/>
          </a:xfrm>
        </p:grpSpPr>
        <p:pic>
          <p:nvPicPr>
            <p:cNvPr id="157" name="20220830_141015.jpeg" descr="20220830_141015.jpeg"/>
            <p:cNvPicPr>
              <a:picLocks noChangeAspect="1"/>
            </p:cNvPicPr>
            <p:nvPr/>
          </p:nvPicPr>
          <p:blipFill>
            <a:blip r:embed="rId76" cstate="email">
              <a:extLst>
                <a:ext uri="{28A0092B-C50C-407E-A947-70E740481C1C}">
                  <a14:useLocalDpi xmlns:a14="http://schemas.microsoft.com/office/drawing/2010/main"/>
                </a:ext>
              </a:extLst>
            </a:blip>
            <a:srcRect/>
            <a:stretch>
              <a:fillRect/>
            </a:stretch>
          </p:blipFill>
          <p:spPr>
            <a:xfrm>
              <a:off x="50800" y="38099"/>
              <a:ext cx="1225668" cy="1528679"/>
            </a:xfrm>
            <a:prstGeom prst="rect">
              <a:avLst/>
            </a:prstGeom>
            <a:ln>
              <a:noFill/>
            </a:ln>
            <a:effectLst/>
          </p:spPr>
        </p:pic>
        <p:pic>
          <p:nvPicPr>
            <p:cNvPr id="156" name="20220830_141015.jpeg" descr="20220830_141015.jpeg"/>
            <p:cNvPicPr>
              <a:picLocks/>
            </p:cNvPicPr>
            <p:nvPr/>
          </p:nvPicPr>
          <p:blipFill>
            <a:blip r:embed="rId77" cstate="email">
              <a:extLst>
                <a:ext uri="{28A0092B-C50C-407E-A947-70E740481C1C}">
                  <a14:useLocalDpi xmlns:a14="http://schemas.microsoft.com/office/drawing/2010/main"/>
                </a:ext>
              </a:extLst>
            </a:blip>
            <a:stretch>
              <a:fillRect/>
            </a:stretch>
          </p:blipFill>
          <p:spPr>
            <a:xfrm>
              <a:off x="0" y="-1"/>
              <a:ext cx="1327268" cy="1681079"/>
            </a:xfrm>
            <a:prstGeom prst="rect">
              <a:avLst/>
            </a:prstGeom>
            <a:effectLst/>
          </p:spPr>
        </p:pic>
      </p:grpSp>
      <p:grpSp>
        <p:nvGrpSpPr>
          <p:cNvPr id="161" name="20221116_124402.jpg"/>
          <p:cNvGrpSpPr/>
          <p:nvPr/>
        </p:nvGrpSpPr>
        <p:grpSpPr>
          <a:xfrm>
            <a:off x="1019568" y="4944708"/>
            <a:ext cx="642249" cy="838201"/>
            <a:chOff x="0" y="0"/>
            <a:chExt cx="1284496" cy="1676400"/>
          </a:xfrm>
        </p:grpSpPr>
        <p:pic>
          <p:nvPicPr>
            <p:cNvPr id="160" name="20221116_124402.jpg" descr="20221116_124402.jpg"/>
            <p:cNvPicPr>
              <a:picLocks noChangeAspect="1"/>
            </p:cNvPicPr>
            <p:nvPr/>
          </p:nvPicPr>
          <p:blipFill>
            <a:blip r:embed="rId78" cstate="email">
              <a:extLst>
                <a:ext uri="{28A0092B-C50C-407E-A947-70E740481C1C}">
                  <a14:useLocalDpi xmlns:a14="http://schemas.microsoft.com/office/drawing/2010/main"/>
                </a:ext>
              </a:extLst>
            </a:blip>
            <a:stretch>
              <a:fillRect/>
            </a:stretch>
          </p:blipFill>
          <p:spPr>
            <a:xfrm>
              <a:off x="50799" y="38100"/>
              <a:ext cx="1182898" cy="1524000"/>
            </a:xfrm>
            <a:prstGeom prst="rect">
              <a:avLst/>
            </a:prstGeom>
            <a:ln>
              <a:noFill/>
            </a:ln>
            <a:effectLst/>
          </p:spPr>
        </p:pic>
        <p:pic>
          <p:nvPicPr>
            <p:cNvPr id="159" name="20221116_124402.jpg" descr="20221116_124402.jpg"/>
            <p:cNvPicPr>
              <a:picLocks/>
            </p:cNvPicPr>
            <p:nvPr/>
          </p:nvPicPr>
          <p:blipFill>
            <a:blip r:embed="rId79" cstate="email">
              <a:extLst>
                <a:ext uri="{28A0092B-C50C-407E-A947-70E740481C1C}">
                  <a14:useLocalDpi xmlns:a14="http://schemas.microsoft.com/office/drawing/2010/main"/>
                </a:ext>
              </a:extLst>
            </a:blip>
            <a:stretch>
              <a:fillRect/>
            </a:stretch>
          </p:blipFill>
          <p:spPr>
            <a:xfrm>
              <a:off x="-1" y="0"/>
              <a:ext cx="1284498" cy="1676400"/>
            </a:xfrm>
            <a:prstGeom prst="rect">
              <a:avLst/>
            </a:prstGeom>
            <a:effectLst/>
          </p:spPr>
        </p:pic>
      </p:grpSp>
      <p:sp>
        <p:nvSpPr>
          <p:cNvPr id="2" name="スライド番号プレースホルダー 1">
            <a:extLst>
              <a:ext uri="{FF2B5EF4-FFF2-40B4-BE49-F238E27FC236}">
                <a16:creationId xmlns:a16="http://schemas.microsoft.com/office/drawing/2014/main" id="{34C2E8CF-D769-5F40-8443-C8898FE3E78B}"/>
              </a:ext>
            </a:extLst>
          </p:cNvPr>
          <p:cNvSpPr>
            <a:spLocks noGrp="1"/>
          </p:cNvSpPr>
          <p:nvPr>
            <p:ph type="sldNum" sz="quarter" idx="2"/>
          </p:nvPr>
        </p:nvSpPr>
        <p:spPr/>
        <p:txBody>
          <a:bodyPr/>
          <a:lstStyle/>
          <a:p>
            <a:fld id="{86CB4B4D-7CA3-9044-876B-883B54F8677D}" type="slidenum">
              <a:rPr lang="en-US" altLang="ja-JP" smtClean="0"/>
              <a:t>56</a:t>
            </a:fld>
            <a:endParaRPr lang="en-US" altLang="ja-JP"/>
          </a:p>
        </p:txBody>
      </p:sp>
      <p:grpSp>
        <p:nvGrpSpPr>
          <p:cNvPr id="7" name="グループ化 6">
            <a:extLst>
              <a:ext uri="{FF2B5EF4-FFF2-40B4-BE49-F238E27FC236}">
                <a16:creationId xmlns:a16="http://schemas.microsoft.com/office/drawing/2014/main" id="{7C922817-2BC3-6448-9303-D0C082EC843B}"/>
              </a:ext>
            </a:extLst>
          </p:cNvPr>
          <p:cNvGrpSpPr/>
          <p:nvPr/>
        </p:nvGrpSpPr>
        <p:grpSpPr>
          <a:xfrm>
            <a:off x="7958521" y="3661458"/>
            <a:ext cx="3114862" cy="2093385"/>
            <a:chOff x="7958521" y="3661458"/>
            <a:chExt cx="3114862" cy="2093385"/>
          </a:xfrm>
        </p:grpSpPr>
        <p:cxnSp>
          <p:nvCxnSpPr>
            <p:cNvPr id="162" name="直線矢印コネクタ 161">
              <a:extLst>
                <a:ext uri="{FF2B5EF4-FFF2-40B4-BE49-F238E27FC236}">
                  <a16:creationId xmlns:a16="http://schemas.microsoft.com/office/drawing/2014/main" id="{C27E67F5-0FE7-CB44-BDDC-CDC137123BA7}"/>
                </a:ext>
              </a:extLst>
            </p:cNvPr>
            <p:cNvCxnSpPr>
              <a:cxnSpLocks/>
            </p:cNvCxnSpPr>
            <p:nvPr/>
          </p:nvCxnSpPr>
          <p:spPr>
            <a:xfrm flipH="1" flipV="1">
              <a:off x="7958521" y="3661458"/>
              <a:ext cx="930420" cy="2064301"/>
            </a:xfrm>
            <a:prstGeom prst="straightConnector1">
              <a:avLst/>
            </a:prstGeom>
            <a:ln w="28575">
              <a:tailEnd type="triangle"/>
            </a:ln>
          </p:spPr>
          <p:style>
            <a:lnRef idx="1">
              <a:schemeClr val="dk1"/>
            </a:lnRef>
            <a:fillRef idx="0">
              <a:schemeClr val="dk1"/>
            </a:fillRef>
            <a:effectRef idx="0">
              <a:schemeClr val="dk1"/>
            </a:effectRef>
            <a:fontRef idx="minor">
              <a:schemeClr val="tx1"/>
            </a:fontRef>
          </p:style>
        </p:cxnSp>
        <p:cxnSp>
          <p:nvCxnSpPr>
            <p:cNvPr id="163" name="直線コネクタ 162">
              <a:extLst>
                <a:ext uri="{FF2B5EF4-FFF2-40B4-BE49-F238E27FC236}">
                  <a16:creationId xmlns:a16="http://schemas.microsoft.com/office/drawing/2014/main" id="{B9917A3A-D7F9-0944-930C-EBAC10E7D324}"/>
                </a:ext>
              </a:extLst>
            </p:cNvPr>
            <p:cNvCxnSpPr>
              <a:cxnSpLocks/>
            </p:cNvCxnSpPr>
            <p:nvPr/>
          </p:nvCxnSpPr>
          <p:spPr>
            <a:xfrm flipH="1">
              <a:off x="8863672" y="5725759"/>
              <a:ext cx="2119716" cy="0"/>
            </a:xfrm>
            <a:prstGeom prst="line">
              <a:avLst/>
            </a:prstGeom>
            <a:ln w="28575"/>
          </p:spPr>
          <p:style>
            <a:lnRef idx="1">
              <a:schemeClr val="dk1"/>
            </a:lnRef>
            <a:fillRef idx="0">
              <a:schemeClr val="dk1"/>
            </a:fillRef>
            <a:effectRef idx="0">
              <a:schemeClr val="dk1"/>
            </a:effectRef>
            <a:fontRef idx="minor">
              <a:schemeClr val="tx1"/>
            </a:fontRef>
          </p:style>
        </p:cxnSp>
        <p:sp>
          <p:nvSpPr>
            <p:cNvPr id="5" name="テキスト ボックス 4">
              <a:extLst>
                <a:ext uri="{FF2B5EF4-FFF2-40B4-BE49-F238E27FC236}">
                  <a16:creationId xmlns:a16="http://schemas.microsoft.com/office/drawing/2014/main" id="{722C3515-3A37-8B44-81AE-F58F43C7924E}"/>
                </a:ext>
              </a:extLst>
            </p:cNvPr>
            <p:cNvSpPr txBox="1"/>
            <p:nvPr/>
          </p:nvSpPr>
          <p:spPr>
            <a:xfrm>
              <a:off x="8838476" y="5293178"/>
              <a:ext cx="2234907" cy="461665"/>
            </a:xfrm>
            <a:prstGeom prst="rect">
              <a:avLst/>
            </a:prstGeom>
            <a:noFill/>
          </p:spPr>
          <p:txBody>
            <a:bodyPr wrap="none" rtlCol="0">
              <a:spAutoFit/>
            </a:bodyPr>
            <a:lstStyle/>
            <a:p>
              <a:r>
                <a:rPr kumimoji="1" lang="en-US" altLang="ja-JP" sz="1200" b="1" dirty="0">
                  <a:highlight>
                    <a:srgbClr val="00FFFF"/>
                  </a:highlight>
                </a:rPr>
                <a:t>Korea Univ.</a:t>
              </a:r>
            </a:p>
            <a:p>
              <a:r>
                <a:rPr lang="en-US" altLang="ja-JP" sz="1200" dirty="0" err="1"/>
                <a:t>Jaein</a:t>
              </a:r>
              <a:r>
                <a:rPr lang="en-US" altLang="ja-JP" sz="1200" dirty="0"/>
                <a:t> Hwang, </a:t>
              </a:r>
              <a:r>
                <a:rPr lang="en-US" altLang="ja-JP" sz="1200" dirty="0" err="1"/>
                <a:t>Byungsik</a:t>
              </a:r>
              <a:r>
                <a:rPr lang="en-US" altLang="ja-JP" sz="1200" dirty="0"/>
                <a:t> Hong</a:t>
              </a:r>
              <a:endParaRPr kumimoji="1" lang="ja-JP" altLang="en-US" sz="1200"/>
            </a:p>
          </p:txBody>
        </p:sp>
      </p:grpSp>
    </p:spTree>
  </p:cSld>
  <p:clrMapOvr>
    <a:masterClrMapping/>
  </p:clrMapOvr>
  <p:transition spd="med"/>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erview of Intermediate Silicon Tracker (INTT)">
            <a:extLst>
              <a:ext uri="{FF2B5EF4-FFF2-40B4-BE49-F238E27FC236}">
                <a16:creationId xmlns:a16="http://schemas.microsoft.com/office/drawing/2014/main" id="{027AE6D3-1037-4F50-B5A5-0C40A7349FA4}"/>
              </a:ext>
            </a:extLst>
          </p:cNvPr>
          <p:cNvSpPr txBox="1">
            <a:spLocks noGrp="1"/>
          </p:cNvSpPr>
          <p:nvPr>
            <p:ph type="title"/>
          </p:nvPr>
        </p:nvSpPr>
        <p:spPr>
          <a:xfrm>
            <a:off x="304801" y="-126999"/>
            <a:ext cx="11263857" cy="1003729"/>
          </a:xfrm>
          <a:prstGeom prst="rect">
            <a:avLst/>
          </a:prstGeom>
        </p:spPr>
        <p:txBody>
          <a:bodyPr/>
          <a:lstStyle/>
          <a:p>
            <a:r>
              <a:rPr lang="en-US" sz="4000" b="1" dirty="0" err="1"/>
              <a:t>INTTシリコンラダ</a:t>
            </a:r>
            <a:r>
              <a:rPr lang="en-US" sz="4000" b="1" dirty="0"/>
              <a:t>ー</a:t>
            </a:r>
            <a:endParaRPr sz="4000" b="1" dirty="0"/>
          </a:p>
        </p:txBody>
      </p:sp>
      <p:sp>
        <p:nvSpPr>
          <p:cNvPr id="2" name="Rectangle 1">
            <a:extLst>
              <a:ext uri="{FF2B5EF4-FFF2-40B4-BE49-F238E27FC236}">
                <a16:creationId xmlns:a16="http://schemas.microsoft.com/office/drawing/2014/main" id="{38F405F7-8C8B-CF14-5A4B-AFA6B7E9E2BC}"/>
              </a:ext>
            </a:extLst>
          </p:cNvPr>
          <p:cNvSpPr/>
          <p:nvPr/>
        </p:nvSpPr>
        <p:spPr>
          <a:xfrm>
            <a:off x="-101600" y="4749800"/>
            <a:ext cx="12293600" cy="2032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 name="Rectangle 2">
            <a:extLst>
              <a:ext uri="{FF2B5EF4-FFF2-40B4-BE49-F238E27FC236}">
                <a16:creationId xmlns:a16="http://schemas.microsoft.com/office/drawing/2014/main" id="{1314360E-9753-71E5-16AE-3E16E08816DF}"/>
              </a:ext>
            </a:extLst>
          </p:cNvPr>
          <p:cNvSpPr/>
          <p:nvPr/>
        </p:nvSpPr>
        <p:spPr>
          <a:xfrm>
            <a:off x="0" y="4241800"/>
            <a:ext cx="2540000" cy="50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a:extLst>
              <a:ext uri="{FF2B5EF4-FFF2-40B4-BE49-F238E27FC236}">
                <a16:creationId xmlns:a16="http://schemas.microsoft.com/office/drawing/2014/main" id="{742F65E2-ED63-644A-7149-820C096B52C0}"/>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609" y="4711449"/>
            <a:ext cx="12069111" cy="1753631"/>
          </a:xfrm>
          <a:prstGeom prst="rect">
            <a:avLst/>
          </a:prstGeom>
        </p:spPr>
      </p:pic>
      <p:sp>
        <p:nvSpPr>
          <p:cNvPr id="6" name="TextBox 5">
            <a:extLst>
              <a:ext uri="{FF2B5EF4-FFF2-40B4-BE49-F238E27FC236}">
                <a16:creationId xmlns:a16="http://schemas.microsoft.com/office/drawing/2014/main" id="{9177A4BC-AF72-3CFC-C1C7-62FEE1C0C7ED}"/>
              </a:ext>
            </a:extLst>
          </p:cNvPr>
          <p:cNvSpPr txBox="1"/>
          <p:nvPr/>
        </p:nvSpPr>
        <p:spPr>
          <a:xfrm>
            <a:off x="1568475" y="6445491"/>
            <a:ext cx="7635424" cy="461665"/>
          </a:xfrm>
          <a:prstGeom prst="rect">
            <a:avLst/>
          </a:prstGeom>
          <a:noFill/>
        </p:spPr>
        <p:txBody>
          <a:bodyPr wrap="none" rtlCol="0">
            <a:spAutoFit/>
          </a:bodyPr>
          <a:lstStyle/>
          <a:p>
            <a:r>
              <a:rPr lang="en-US" sz="2400" dirty="0">
                <a:solidFill>
                  <a:srgbClr val="0000CC"/>
                </a:solidFill>
                <a:highlight>
                  <a:srgbClr val="FFFF00"/>
                </a:highlight>
              </a:rPr>
              <a:t>120ラダーの量産は2022年の3月にBNL+台湾にて完了</a:t>
            </a:r>
          </a:p>
        </p:txBody>
      </p:sp>
      <mc:AlternateContent xmlns:mc="http://schemas.openxmlformats.org/markup-compatibility/2006">
        <mc:Choice xmlns:am3d="http://schemas.microsoft.com/office/drawing/2017/model3d" Requires="am3d">
          <p:graphicFrame>
            <p:nvGraphicFramePr>
              <p:cNvPr id="7" name="3D Model 6">
                <a:extLst>
                  <a:ext uri="{FF2B5EF4-FFF2-40B4-BE49-F238E27FC236}">
                    <a16:creationId xmlns:a16="http://schemas.microsoft.com/office/drawing/2014/main" id="{F624BFE6-DBE1-3432-3F55-81A12F905B6D}"/>
                  </a:ext>
                </a:extLst>
              </p:cNvPr>
              <p:cNvGraphicFramePr>
                <a:graphicFrameLocks noChangeAspect="1"/>
              </p:cNvGraphicFramePr>
              <p:nvPr/>
            </p:nvGraphicFramePr>
            <p:xfrm>
              <a:off x="1564723" y="4045409"/>
              <a:ext cx="8608647" cy="611368"/>
            </p:xfrm>
            <a:graphic>
              <a:graphicData uri="http://schemas.microsoft.com/office/drawing/2017/model3d">
                <am3d:model3d r:embed="rId3">
                  <am3d:spPr>
                    <a:xfrm>
                      <a:off x="0" y="0"/>
                      <a:ext cx="8608647" cy="611368"/>
                    </a:xfrm>
                    <a:prstGeom prst="rect">
                      <a:avLst/>
                    </a:prstGeom>
                  </am3d:spPr>
                  <am3d:camera>
                    <am3d:pos x="0" y="0" z="47168100"/>
                    <am3d:up dx="0" dy="36000000" dz="0"/>
                    <am3d:lookAt x="0" y="0" z="0"/>
                    <am3d:perspective fov="2700000"/>
                  </am3d:camera>
                  <am3d:trans>
                    <am3d:meterPerModelUnit n="1880" d="1000000"/>
                    <am3d:preTrans dx="0" dy="-357959" dz="0"/>
                    <am3d:scale>
                      <am3d:sx n="1000000" d="1000000"/>
                      <am3d:sy n="1000000" d="1000000"/>
                      <am3d:sz n="1000000" d="1000000"/>
                    </am3d:scale>
                    <am3d:rot ax="5400000" az="16200000"/>
                    <am3d:postTrans dx="0" dy="0" dz="0"/>
                  </am3d:trans>
                  <am3d:raster rName="Office3DRenderer" rVer="16.0.8326">
                    <am3d:blip r:embed="rId4"/>
                  </am3d:raster>
                  <am3d:objViewport viewportSz="926676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3D Model 6">
                <a:extLst>
                  <a:ext uri="{FF2B5EF4-FFF2-40B4-BE49-F238E27FC236}">
                    <a16:creationId xmlns:a16="http://schemas.microsoft.com/office/drawing/2014/main" id="{F624BFE6-DBE1-3432-3F55-81A12F905B6D}"/>
                  </a:ext>
                </a:extLst>
              </p:cNvPr>
              <p:cNvPicPr>
                <a:picLocks noGrp="1" noRot="1" noChangeAspect="1" noMove="1" noResize="1" noEditPoints="1" noAdjustHandles="1" noChangeArrowheads="1" noChangeShapeType="1" noCrop="1"/>
              </p:cNvPicPr>
              <p:nvPr/>
            </p:nvPicPr>
            <p:blipFill>
              <a:blip r:embed="rId4"/>
              <a:stretch>
                <a:fillRect/>
              </a:stretch>
            </p:blipFill>
            <p:spPr>
              <a:xfrm>
                <a:off x="1564723" y="4045409"/>
                <a:ext cx="8608647" cy="611368"/>
              </a:xfrm>
              <a:prstGeom prst="rect">
                <a:avLst/>
              </a:prstGeom>
            </p:spPr>
          </p:pic>
        </mc:Fallback>
      </mc:AlternateContent>
      <p:sp>
        <p:nvSpPr>
          <p:cNvPr id="11" name="TextBox 10">
            <a:extLst>
              <a:ext uri="{FF2B5EF4-FFF2-40B4-BE49-F238E27FC236}">
                <a16:creationId xmlns:a16="http://schemas.microsoft.com/office/drawing/2014/main" id="{4F9886C2-5E1C-DF61-D11A-AEAF2DDEC73B}"/>
              </a:ext>
            </a:extLst>
          </p:cNvPr>
          <p:cNvSpPr txBox="1"/>
          <p:nvPr/>
        </p:nvSpPr>
        <p:spPr>
          <a:xfrm>
            <a:off x="4267200" y="3761048"/>
            <a:ext cx="3289683" cy="379656"/>
          </a:xfrm>
          <a:prstGeom prst="rect">
            <a:avLst/>
          </a:prstGeom>
          <a:noFill/>
        </p:spPr>
        <p:txBody>
          <a:bodyPr wrap="none" rtlCol="0">
            <a:spAutoFit/>
          </a:bodyPr>
          <a:lstStyle/>
          <a:p>
            <a:r>
              <a:rPr lang="en-US" sz="1867" dirty="0" err="1">
                <a:solidFill>
                  <a:srgbClr val="0000CC"/>
                </a:solidFill>
              </a:rPr>
              <a:t>高熱伝導炭素繊維製ステーブ</a:t>
            </a:r>
            <a:endParaRPr lang="en-US" sz="1867" dirty="0">
              <a:solidFill>
                <a:srgbClr val="0000CC"/>
              </a:solidFill>
            </a:endParaRPr>
          </a:p>
        </p:txBody>
      </p:sp>
      <p:sp>
        <p:nvSpPr>
          <p:cNvPr id="12" name="Content Placeholder 2">
            <a:extLst>
              <a:ext uri="{FF2B5EF4-FFF2-40B4-BE49-F238E27FC236}">
                <a16:creationId xmlns:a16="http://schemas.microsoft.com/office/drawing/2014/main" id="{555D47E8-8877-6D26-37BC-1686A4436D14}"/>
              </a:ext>
            </a:extLst>
          </p:cNvPr>
          <p:cNvSpPr txBox="1">
            <a:spLocks/>
          </p:cNvSpPr>
          <p:nvPr/>
        </p:nvSpPr>
        <p:spPr>
          <a:xfrm>
            <a:off x="90061" y="727202"/>
            <a:ext cx="4369598" cy="3301999"/>
          </a:xfrm>
          <a:prstGeom prst="rect">
            <a:avLst/>
          </a:prstGeom>
        </p:spPr>
        <p:txBody>
          <a:bodyPr/>
          <a:lstStyle>
            <a:lvl1pPr marL="342900" indent="-3429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pitchFamily="34" charset="0"/>
              <a:buChar char="–"/>
              <a:defRPr sz="2000" b="1"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pitchFamily="34" charset="0"/>
              <a:buChar char="•"/>
              <a:defRPr sz="1800" b="1"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pitchFamily="34" charset="0"/>
              <a:buChar char="–"/>
              <a:defRPr sz="1600" b="1"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pitchFamily="34" charset="0"/>
              <a:buChar char="»"/>
              <a:defRPr sz="1400" b="1"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867" dirty="0" err="1">
                <a:solidFill>
                  <a:srgbClr val="0000CC"/>
                </a:solidFill>
                <a:latin typeface="+mj-lt"/>
              </a:rPr>
              <a:t>パフォーマンス</a:t>
            </a:r>
            <a:endParaRPr lang="en-US" sz="1867" dirty="0">
              <a:solidFill>
                <a:srgbClr val="0000CC"/>
              </a:solidFill>
              <a:latin typeface="+mj-lt"/>
            </a:endParaRPr>
          </a:p>
          <a:p>
            <a:r>
              <a:rPr lang="en-US" sz="1867" dirty="0"/>
              <a:t>１ビームクロック以下の時間分解能を確認。</a:t>
            </a:r>
          </a:p>
          <a:p>
            <a:r>
              <a:rPr lang="en-US" sz="1867" dirty="0"/>
              <a:t>2021年ビームテストで検出効率(&gt;99%) </a:t>
            </a:r>
            <a:r>
              <a:rPr lang="en-US" sz="1867" dirty="0" err="1"/>
              <a:t>を確認</a:t>
            </a:r>
            <a:endParaRPr lang="en-US" sz="1867" dirty="0"/>
          </a:p>
          <a:p>
            <a:r>
              <a:rPr lang="en-US" sz="1867" dirty="0" err="1"/>
              <a:t>宇宙線測定＠奈良女でアクセプタンス中検出効率の勾配がないことを確認</a:t>
            </a:r>
            <a:r>
              <a:rPr lang="en-US" sz="1867" dirty="0"/>
              <a:t>。</a:t>
            </a:r>
          </a:p>
          <a:p>
            <a:r>
              <a:rPr lang="en-US" sz="1867" dirty="0" err="1"/>
              <a:t>ほぼ設計通りのパフォーマンス</a:t>
            </a:r>
            <a:r>
              <a:rPr lang="en-US" sz="1867" dirty="0"/>
              <a:t>。</a:t>
            </a:r>
          </a:p>
          <a:p>
            <a:r>
              <a:rPr lang="en-US" sz="1867" dirty="0" err="1"/>
              <a:t>シミュレーションモデルでResidual分布を完璧に再現</a:t>
            </a:r>
            <a:endParaRPr lang="en-US" sz="3200" dirty="0"/>
          </a:p>
        </p:txBody>
      </p:sp>
      <p:sp>
        <p:nvSpPr>
          <p:cNvPr id="9" name="TextBox 8">
            <a:extLst>
              <a:ext uri="{FF2B5EF4-FFF2-40B4-BE49-F238E27FC236}">
                <a16:creationId xmlns:a16="http://schemas.microsoft.com/office/drawing/2014/main" id="{58562552-F19A-B5E4-FE45-F3376C5D8F53}"/>
              </a:ext>
            </a:extLst>
          </p:cNvPr>
          <p:cNvSpPr txBox="1"/>
          <p:nvPr/>
        </p:nvSpPr>
        <p:spPr>
          <a:xfrm>
            <a:off x="9855201" y="5507482"/>
            <a:ext cx="643125" cy="276999"/>
          </a:xfrm>
          <a:prstGeom prst="rect">
            <a:avLst/>
          </a:prstGeom>
          <a:noFill/>
        </p:spPr>
        <p:txBody>
          <a:bodyPr wrap="none" rtlCol="0">
            <a:spAutoFit/>
          </a:bodyPr>
          <a:lstStyle/>
          <a:p>
            <a:r>
              <a:rPr lang="en-US" sz="1200" dirty="0">
                <a:solidFill>
                  <a:schemeClr val="bg1"/>
                </a:solidFill>
              </a:rPr>
              <a:t>HDI-N</a:t>
            </a:r>
          </a:p>
        </p:txBody>
      </p:sp>
      <p:sp>
        <p:nvSpPr>
          <p:cNvPr id="14" name="TextBox 13">
            <a:extLst>
              <a:ext uri="{FF2B5EF4-FFF2-40B4-BE49-F238E27FC236}">
                <a16:creationId xmlns:a16="http://schemas.microsoft.com/office/drawing/2014/main" id="{D65E589F-F0FE-184E-B53F-4AA5C1AD91B1}"/>
              </a:ext>
            </a:extLst>
          </p:cNvPr>
          <p:cNvSpPr txBox="1"/>
          <p:nvPr/>
        </p:nvSpPr>
        <p:spPr>
          <a:xfrm>
            <a:off x="1524001" y="5461001"/>
            <a:ext cx="623889" cy="276999"/>
          </a:xfrm>
          <a:prstGeom prst="rect">
            <a:avLst/>
          </a:prstGeom>
          <a:noFill/>
        </p:spPr>
        <p:txBody>
          <a:bodyPr wrap="none" rtlCol="0">
            <a:spAutoFit/>
          </a:bodyPr>
          <a:lstStyle/>
          <a:p>
            <a:r>
              <a:rPr lang="en-US" sz="1200" dirty="0">
                <a:solidFill>
                  <a:schemeClr val="bg1"/>
                </a:solidFill>
              </a:rPr>
              <a:t>HDI-S</a:t>
            </a:r>
          </a:p>
        </p:txBody>
      </p:sp>
      <p:sp>
        <p:nvSpPr>
          <p:cNvPr id="15" name="TextBox 14">
            <a:extLst>
              <a:ext uri="{FF2B5EF4-FFF2-40B4-BE49-F238E27FC236}">
                <a16:creationId xmlns:a16="http://schemas.microsoft.com/office/drawing/2014/main" id="{EC9A0756-7B97-BDE1-F061-CEFC80CE32DF}"/>
              </a:ext>
            </a:extLst>
          </p:cNvPr>
          <p:cNvSpPr txBox="1"/>
          <p:nvPr/>
        </p:nvSpPr>
        <p:spPr>
          <a:xfrm>
            <a:off x="6490869" y="5507482"/>
            <a:ext cx="888385" cy="276999"/>
          </a:xfrm>
          <a:prstGeom prst="rect">
            <a:avLst/>
          </a:prstGeom>
          <a:noFill/>
        </p:spPr>
        <p:txBody>
          <a:bodyPr wrap="none" rtlCol="0">
            <a:spAutoFit/>
          </a:bodyPr>
          <a:lstStyle/>
          <a:p>
            <a:r>
              <a:rPr lang="en-US" sz="1200" dirty="0">
                <a:solidFill>
                  <a:schemeClr val="bg1"/>
                </a:solidFill>
              </a:rPr>
              <a:t>Sensor-A </a:t>
            </a:r>
          </a:p>
        </p:txBody>
      </p:sp>
      <p:sp>
        <p:nvSpPr>
          <p:cNvPr id="16" name="TextBox 15">
            <a:extLst>
              <a:ext uri="{FF2B5EF4-FFF2-40B4-BE49-F238E27FC236}">
                <a16:creationId xmlns:a16="http://schemas.microsoft.com/office/drawing/2014/main" id="{953C8B72-EEDB-8A5C-8ABC-E11CB91A3E04}"/>
              </a:ext>
            </a:extLst>
          </p:cNvPr>
          <p:cNvSpPr txBox="1"/>
          <p:nvPr/>
        </p:nvSpPr>
        <p:spPr>
          <a:xfrm>
            <a:off x="8331201" y="5476255"/>
            <a:ext cx="849913" cy="276999"/>
          </a:xfrm>
          <a:prstGeom prst="rect">
            <a:avLst/>
          </a:prstGeom>
          <a:noFill/>
        </p:spPr>
        <p:txBody>
          <a:bodyPr wrap="none" rtlCol="0">
            <a:spAutoFit/>
          </a:bodyPr>
          <a:lstStyle/>
          <a:p>
            <a:r>
              <a:rPr lang="en-US" sz="1200" dirty="0">
                <a:solidFill>
                  <a:schemeClr val="bg1"/>
                </a:solidFill>
              </a:rPr>
              <a:t>Sensor-B</a:t>
            </a:r>
          </a:p>
        </p:txBody>
      </p:sp>
      <p:sp>
        <p:nvSpPr>
          <p:cNvPr id="17" name="TextBox 16">
            <a:extLst>
              <a:ext uri="{FF2B5EF4-FFF2-40B4-BE49-F238E27FC236}">
                <a16:creationId xmlns:a16="http://schemas.microsoft.com/office/drawing/2014/main" id="{7050E179-D0FF-9688-7533-8507A77BE315}"/>
              </a:ext>
            </a:extLst>
          </p:cNvPr>
          <p:cNvSpPr txBox="1"/>
          <p:nvPr/>
        </p:nvSpPr>
        <p:spPr>
          <a:xfrm>
            <a:off x="4572001" y="5482771"/>
            <a:ext cx="845103" cy="276999"/>
          </a:xfrm>
          <a:prstGeom prst="rect">
            <a:avLst/>
          </a:prstGeom>
          <a:noFill/>
        </p:spPr>
        <p:txBody>
          <a:bodyPr wrap="none" rtlCol="0">
            <a:spAutoFit/>
          </a:bodyPr>
          <a:lstStyle/>
          <a:p>
            <a:r>
              <a:rPr lang="en-US" sz="1200" dirty="0">
                <a:solidFill>
                  <a:schemeClr val="bg1"/>
                </a:solidFill>
              </a:rPr>
              <a:t>Sensor-A</a:t>
            </a:r>
          </a:p>
        </p:txBody>
      </p:sp>
      <p:sp>
        <p:nvSpPr>
          <p:cNvPr id="18" name="TextBox 17">
            <a:extLst>
              <a:ext uri="{FF2B5EF4-FFF2-40B4-BE49-F238E27FC236}">
                <a16:creationId xmlns:a16="http://schemas.microsoft.com/office/drawing/2014/main" id="{AAEF1335-2C02-8B9A-9D49-57D8AFA5F06E}"/>
              </a:ext>
            </a:extLst>
          </p:cNvPr>
          <p:cNvSpPr txBox="1"/>
          <p:nvPr/>
        </p:nvSpPr>
        <p:spPr>
          <a:xfrm>
            <a:off x="2844801" y="5461001"/>
            <a:ext cx="849913" cy="276999"/>
          </a:xfrm>
          <a:prstGeom prst="rect">
            <a:avLst/>
          </a:prstGeom>
          <a:noFill/>
        </p:spPr>
        <p:txBody>
          <a:bodyPr wrap="none" rtlCol="0">
            <a:spAutoFit/>
          </a:bodyPr>
          <a:lstStyle/>
          <a:p>
            <a:r>
              <a:rPr lang="en-US" sz="1200" dirty="0">
                <a:solidFill>
                  <a:schemeClr val="bg1"/>
                </a:solidFill>
              </a:rPr>
              <a:t>Sensor-B</a:t>
            </a:r>
          </a:p>
        </p:txBody>
      </p:sp>
      <p:sp>
        <p:nvSpPr>
          <p:cNvPr id="19" name="TextBox 18">
            <a:extLst>
              <a:ext uri="{FF2B5EF4-FFF2-40B4-BE49-F238E27FC236}">
                <a16:creationId xmlns:a16="http://schemas.microsoft.com/office/drawing/2014/main" id="{4FCCC1A4-6218-D538-763F-F3CE3560E21C}"/>
              </a:ext>
            </a:extLst>
          </p:cNvPr>
          <p:cNvSpPr txBox="1"/>
          <p:nvPr/>
        </p:nvSpPr>
        <p:spPr>
          <a:xfrm>
            <a:off x="7870374" y="5981463"/>
            <a:ext cx="562975" cy="276999"/>
          </a:xfrm>
          <a:prstGeom prst="rect">
            <a:avLst/>
          </a:prstGeom>
          <a:noFill/>
        </p:spPr>
        <p:txBody>
          <a:bodyPr wrap="none" rtlCol="0">
            <a:spAutoFit/>
          </a:bodyPr>
          <a:lstStyle/>
          <a:p>
            <a:r>
              <a:rPr lang="en-US" sz="1200" dirty="0">
                <a:solidFill>
                  <a:schemeClr val="bg1"/>
                </a:solidFill>
              </a:rPr>
              <a:t>chips</a:t>
            </a:r>
          </a:p>
        </p:txBody>
      </p:sp>
      <p:cxnSp>
        <p:nvCxnSpPr>
          <p:cNvPr id="21" name="Straight Arrow Connector 20">
            <a:extLst>
              <a:ext uri="{FF2B5EF4-FFF2-40B4-BE49-F238E27FC236}">
                <a16:creationId xmlns:a16="http://schemas.microsoft.com/office/drawing/2014/main" id="{B15BE2CC-1876-4A64-1552-99D7C70BA4FA}"/>
              </a:ext>
            </a:extLst>
          </p:cNvPr>
          <p:cNvCxnSpPr/>
          <p:nvPr/>
        </p:nvCxnSpPr>
        <p:spPr>
          <a:xfrm flipV="1">
            <a:off x="8342085" y="5857361"/>
            <a:ext cx="399896" cy="28887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74B21BD-5162-C18E-1E88-8EA519E3CF93}"/>
              </a:ext>
            </a:extLst>
          </p:cNvPr>
          <p:cNvSpPr txBox="1"/>
          <p:nvPr/>
        </p:nvSpPr>
        <p:spPr>
          <a:xfrm>
            <a:off x="3801993" y="5966025"/>
            <a:ext cx="562975" cy="276999"/>
          </a:xfrm>
          <a:prstGeom prst="rect">
            <a:avLst/>
          </a:prstGeom>
          <a:noFill/>
        </p:spPr>
        <p:txBody>
          <a:bodyPr wrap="none" rtlCol="0">
            <a:spAutoFit/>
          </a:bodyPr>
          <a:lstStyle/>
          <a:p>
            <a:r>
              <a:rPr lang="en-US" sz="1200" dirty="0">
                <a:solidFill>
                  <a:schemeClr val="bg1"/>
                </a:solidFill>
              </a:rPr>
              <a:t>chips</a:t>
            </a:r>
          </a:p>
        </p:txBody>
      </p:sp>
      <p:cxnSp>
        <p:nvCxnSpPr>
          <p:cNvPr id="23" name="Straight Arrow Connector 22">
            <a:extLst>
              <a:ext uri="{FF2B5EF4-FFF2-40B4-BE49-F238E27FC236}">
                <a16:creationId xmlns:a16="http://schemas.microsoft.com/office/drawing/2014/main" id="{3377B002-5155-72E9-CB49-A7A0AC0B92DA}"/>
              </a:ext>
            </a:extLst>
          </p:cNvPr>
          <p:cNvCxnSpPr/>
          <p:nvPr/>
        </p:nvCxnSpPr>
        <p:spPr>
          <a:xfrm flipV="1">
            <a:off x="4273704" y="5841922"/>
            <a:ext cx="399896" cy="288876"/>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3727CE69-8023-6AB8-5C91-310D62B08225}"/>
              </a:ext>
            </a:extLst>
          </p:cNvPr>
          <p:cNvCxnSpPr>
            <a:cxnSpLocks/>
          </p:cNvCxnSpPr>
          <p:nvPr/>
        </p:nvCxnSpPr>
        <p:spPr>
          <a:xfrm flipH="1" flipV="1">
            <a:off x="7657122" y="5888440"/>
            <a:ext cx="320797" cy="26910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00CDC481-3F12-C3A2-1F7F-CD8588E8D0E3}"/>
              </a:ext>
            </a:extLst>
          </p:cNvPr>
          <p:cNvCxnSpPr>
            <a:cxnSpLocks/>
          </p:cNvCxnSpPr>
          <p:nvPr/>
        </p:nvCxnSpPr>
        <p:spPr>
          <a:xfrm flipH="1" flipV="1">
            <a:off x="3554600" y="5877555"/>
            <a:ext cx="320797" cy="269104"/>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6399069-8ABF-C4E8-4695-642500930F54}"/>
              </a:ext>
            </a:extLst>
          </p:cNvPr>
          <p:cNvCxnSpPr>
            <a:cxnSpLocks/>
          </p:cNvCxnSpPr>
          <p:nvPr/>
        </p:nvCxnSpPr>
        <p:spPr>
          <a:xfrm>
            <a:off x="2540000" y="5156200"/>
            <a:ext cx="6908800"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E1A7E658-72ED-0A06-413F-8978BBCA2BAA}"/>
              </a:ext>
            </a:extLst>
          </p:cNvPr>
          <p:cNvSpPr txBox="1"/>
          <p:nvPr/>
        </p:nvSpPr>
        <p:spPr>
          <a:xfrm>
            <a:off x="5577406" y="4754408"/>
            <a:ext cx="849913" cy="379656"/>
          </a:xfrm>
          <a:prstGeom prst="rect">
            <a:avLst/>
          </a:prstGeom>
          <a:solidFill>
            <a:srgbClr val="FF0000"/>
          </a:solidFill>
        </p:spPr>
        <p:txBody>
          <a:bodyPr wrap="none" rtlCol="0">
            <a:spAutoFit/>
          </a:bodyPr>
          <a:lstStyle/>
          <a:p>
            <a:r>
              <a:rPr lang="en-US" sz="1867" dirty="0">
                <a:solidFill>
                  <a:schemeClr val="bg1"/>
                </a:solidFill>
              </a:rPr>
              <a:t>46 cm</a:t>
            </a:r>
          </a:p>
        </p:txBody>
      </p:sp>
      <p:pic>
        <p:nvPicPr>
          <p:cNvPr id="4" name="図 3">
            <a:extLst>
              <a:ext uri="{FF2B5EF4-FFF2-40B4-BE49-F238E27FC236}">
                <a16:creationId xmlns:a16="http://schemas.microsoft.com/office/drawing/2014/main" id="{23964F52-FE8D-F842-85F2-99624DF8F71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654666" y="671819"/>
            <a:ext cx="4369598" cy="3280076"/>
          </a:xfrm>
          <a:prstGeom prst="rect">
            <a:avLst/>
          </a:prstGeom>
        </p:spPr>
      </p:pic>
      <p:sp>
        <p:nvSpPr>
          <p:cNvPr id="28" name="テキスト ボックス 27">
            <a:extLst>
              <a:ext uri="{FF2B5EF4-FFF2-40B4-BE49-F238E27FC236}">
                <a16:creationId xmlns:a16="http://schemas.microsoft.com/office/drawing/2014/main" id="{59121824-B15A-2147-BD27-25D7F29A8CA3}"/>
              </a:ext>
            </a:extLst>
          </p:cNvPr>
          <p:cNvSpPr txBox="1"/>
          <p:nvPr/>
        </p:nvSpPr>
        <p:spPr>
          <a:xfrm>
            <a:off x="5311170" y="303828"/>
            <a:ext cx="1569660" cy="646331"/>
          </a:xfrm>
          <a:prstGeom prst="rect">
            <a:avLst/>
          </a:prstGeom>
          <a:noFill/>
        </p:spPr>
        <p:txBody>
          <a:bodyPr wrap="none" rtlCol="0">
            <a:spAutoFit/>
          </a:bodyPr>
          <a:lstStyle/>
          <a:p>
            <a:r>
              <a:rPr kumimoji="1" lang="ja-JP" altLang="en-US"/>
              <a:t>ビームテスト</a:t>
            </a:r>
            <a:endParaRPr kumimoji="1" lang="en-US" altLang="ja-JP" dirty="0"/>
          </a:p>
          <a:p>
            <a:r>
              <a:rPr kumimoji="1" lang="en-US" altLang="ja-JP" dirty="0"/>
              <a:t>Residual</a:t>
            </a:r>
            <a:r>
              <a:rPr kumimoji="1" lang="ja-JP" altLang="en-US"/>
              <a:t>分布</a:t>
            </a:r>
          </a:p>
        </p:txBody>
      </p:sp>
      <p:sp>
        <p:nvSpPr>
          <p:cNvPr id="29" name="テキスト ボックス 28">
            <a:extLst>
              <a:ext uri="{FF2B5EF4-FFF2-40B4-BE49-F238E27FC236}">
                <a16:creationId xmlns:a16="http://schemas.microsoft.com/office/drawing/2014/main" id="{32F690CE-437C-DB44-AC1F-4D22C315201C}"/>
              </a:ext>
            </a:extLst>
          </p:cNvPr>
          <p:cNvSpPr txBox="1"/>
          <p:nvPr/>
        </p:nvSpPr>
        <p:spPr>
          <a:xfrm>
            <a:off x="7729458" y="365220"/>
            <a:ext cx="4328429" cy="369332"/>
          </a:xfrm>
          <a:prstGeom prst="rect">
            <a:avLst/>
          </a:prstGeom>
          <a:noFill/>
        </p:spPr>
        <p:txBody>
          <a:bodyPr wrap="none" rtlCol="0">
            <a:spAutoFit/>
          </a:bodyPr>
          <a:lstStyle/>
          <a:p>
            <a:r>
              <a:rPr kumimoji="1" lang="en-US" altLang="ja-JP" dirty="0"/>
              <a:t>2021</a:t>
            </a:r>
            <a:r>
              <a:rPr kumimoji="1" lang="ja-JP" altLang="en-US"/>
              <a:t>年</a:t>
            </a:r>
            <a:r>
              <a:rPr kumimoji="1" lang="en-US" altLang="ja-JP" dirty="0"/>
              <a:t>12</a:t>
            </a:r>
            <a:r>
              <a:rPr kumimoji="1" lang="ja-JP" altLang="en-US"/>
              <a:t>月ビームテスト＠東北大</a:t>
            </a:r>
            <a:r>
              <a:rPr kumimoji="1" lang="en-US" altLang="ja-JP" dirty="0"/>
              <a:t>ELPH</a:t>
            </a:r>
            <a:endParaRPr kumimoji="1" lang="ja-JP" altLang="en-US"/>
          </a:p>
        </p:txBody>
      </p:sp>
      <p:sp>
        <p:nvSpPr>
          <p:cNvPr id="31" name="スライド番号プレースホルダー 30">
            <a:extLst>
              <a:ext uri="{FF2B5EF4-FFF2-40B4-BE49-F238E27FC236}">
                <a16:creationId xmlns:a16="http://schemas.microsoft.com/office/drawing/2014/main" id="{EE7286A4-19D1-0D40-9FC0-2DDD1B98D2B7}"/>
              </a:ext>
            </a:extLst>
          </p:cNvPr>
          <p:cNvSpPr>
            <a:spLocks noGrp="1"/>
          </p:cNvSpPr>
          <p:nvPr>
            <p:ph type="sldNum" sz="quarter" idx="12"/>
          </p:nvPr>
        </p:nvSpPr>
        <p:spPr/>
        <p:txBody>
          <a:bodyPr/>
          <a:lstStyle/>
          <a:p>
            <a:fld id="{D5090878-43B0-1946-96BE-DB91B8A78AE1}" type="slidenum">
              <a:rPr kumimoji="1" lang="ja-JP" altLang="en-US" smtClean="0"/>
              <a:t>57</a:t>
            </a:fld>
            <a:endParaRPr kumimoji="1" lang="ja-JP" altLang="en-US"/>
          </a:p>
        </p:txBody>
      </p:sp>
      <p:pic>
        <p:nvPicPr>
          <p:cNvPr id="8" name="図 7">
            <a:extLst>
              <a:ext uri="{FF2B5EF4-FFF2-40B4-BE49-F238E27FC236}">
                <a16:creationId xmlns:a16="http://schemas.microsoft.com/office/drawing/2014/main" id="{3D197717-69CB-9B57-4603-4CFE4A0667B3}"/>
              </a:ext>
            </a:extLst>
          </p:cNvPr>
          <p:cNvPicPr>
            <a:picLocks noChangeAspect="1"/>
          </p:cNvPicPr>
          <p:nvPr/>
        </p:nvPicPr>
        <p:blipFill>
          <a:blip r:embed="rId6"/>
          <a:stretch>
            <a:fillRect/>
          </a:stretch>
        </p:blipFill>
        <p:spPr>
          <a:xfrm>
            <a:off x="4487277" y="850309"/>
            <a:ext cx="3139771" cy="2899671"/>
          </a:xfrm>
          <a:prstGeom prst="rect">
            <a:avLst/>
          </a:prstGeom>
        </p:spPr>
      </p:pic>
      <p:sp>
        <p:nvSpPr>
          <p:cNvPr id="30" name="テキスト ボックス 29">
            <a:extLst>
              <a:ext uri="{FF2B5EF4-FFF2-40B4-BE49-F238E27FC236}">
                <a16:creationId xmlns:a16="http://schemas.microsoft.com/office/drawing/2014/main" id="{77FEE055-A020-E24B-BFBD-7CCC704A67EF}"/>
              </a:ext>
            </a:extLst>
          </p:cNvPr>
          <p:cNvSpPr txBox="1"/>
          <p:nvPr/>
        </p:nvSpPr>
        <p:spPr>
          <a:xfrm>
            <a:off x="4757850" y="3561492"/>
            <a:ext cx="2020105" cy="230832"/>
          </a:xfrm>
          <a:prstGeom prst="rect">
            <a:avLst/>
          </a:prstGeom>
          <a:noFill/>
        </p:spPr>
        <p:txBody>
          <a:bodyPr wrap="none" rtlCol="0">
            <a:spAutoFit/>
          </a:bodyPr>
          <a:lstStyle/>
          <a:p>
            <a:r>
              <a:rPr kumimoji="1" lang="en-US" altLang="ja-JP" sz="900" dirty="0"/>
              <a:t>Analysis by Cheng-Wei Shih(NCU)</a:t>
            </a:r>
            <a:endParaRPr kumimoji="1" lang="ja-JP" altLang="en-US" sz="900"/>
          </a:p>
        </p:txBody>
      </p:sp>
    </p:spTree>
    <p:extLst>
      <p:ext uri="{BB962C8B-B14F-4D97-AF65-F5344CB8AC3E}">
        <p14:creationId xmlns:p14="http://schemas.microsoft.com/office/powerpoint/2010/main" val="1858728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mph" presetSubtype="512" repeatCount="indefinite" fill="hold" nodeType="withEffect">
                                  <p:stCondLst>
                                    <p:cond delay="0"/>
                                  </p:stCondLst>
                                  <p:childTnLst>
                                    <p:animRot by="-21600000">
                                      <p:cBhvr>
                                        <p:cTn id="6" dur="15000" fill="hold"/>
                                        <p:tgtEl>
                                          <p:spTgt spid="7"/>
                                        </p:tgtEl>
                                        <p:attrNameLst>
                                          <p:attrName>3d.view.rotation.x</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le 1"/>
          <p:cNvSpPr>
            <a:spLocks noGrp="1"/>
          </p:cNvSpPr>
          <p:nvPr>
            <p:ph type="title"/>
          </p:nvPr>
        </p:nvSpPr>
        <p:spPr>
          <a:xfrm>
            <a:off x="248700" y="147956"/>
            <a:ext cx="10972800" cy="728663"/>
          </a:xfrm>
        </p:spPr>
        <p:txBody>
          <a:bodyPr/>
          <a:lstStyle/>
          <a:p>
            <a:r>
              <a:rPr lang="en-US" altLang="en-US" sz="4267" dirty="0" err="1">
                <a:solidFill>
                  <a:srgbClr val="0080FF"/>
                </a:solidFill>
              </a:rPr>
              <a:t>INTTバレル</a:t>
            </a:r>
            <a:endParaRPr lang="en-US" altLang="en-US" sz="4267" dirty="0">
              <a:solidFill>
                <a:srgbClr val="0080FF"/>
              </a:solidFill>
            </a:endParaRPr>
          </a:p>
        </p:txBody>
      </p:sp>
      <p:pic>
        <p:nvPicPr>
          <p:cNvPr id="5" name="Picture 4">
            <a:extLst>
              <a:ext uri="{FF2B5EF4-FFF2-40B4-BE49-F238E27FC236}">
                <a16:creationId xmlns:a16="http://schemas.microsoft.com/office/drawing/2014/main" id="{8FB9C34D-67EC-002C-3C0B-35649252278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5400000">
            <a:off x="7373583" y="1470550"/>
            <a:ext cx="5222533" cy="3916900"/>
          </a:xfrm>
          <a:prstGeom prst="rect">
            <a:avLst/>
          </a:prstGeom>
        </p:spPr>
      </p:pic>
      <p:pic>
        <p:nvPicPr>
          <p:cNvPr id="4" name="Picture 3">
            <a:extLst>
              <a:ext uri="{FF2B5EF4-FFF2-40B4-BE49-F238E27FC236}">
                <a16:creationId xmlns:a16="http://schemas.microsoft.com/office/drawing/2014/main" id="{B169745F-E103-ACC4-F7C3-EEFDA24689E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8700" y="960267"/>
            <a:ext cx="7620000" cy="5080000"/>
          </a:xfrm>
          <a:prstGeom prst="rect">
            <a:avLst/>
          </a:prstGeom>
        </p:spPr>
      </p:pic>
      <p:sp>
        <p:nvSpPr>
          <p:cNvPr id="2" name="テキスト ボックス 1">
            <a:extLst>
              <a:ext uri="{FF2B5EF4-FFF2-40B4-BE49-F238E27FC236}">
                <a16:creationId xmlns:a16="http://schemas.microsoft.com/office/drawing/2014/main" id="{85C43AD2-5E16-5040-A552-774A8F6A81E9}"/>
              </a:ext>
            </a:extLst>
          </p:cNvPr>
          <p:cNvSpPr txBox="1"/>
          <p:nvPr/>
        </p:nvSpPr>
        <p:spPr>
          <a:xfrm>
            <a:off x="916283" y="6040267"/>
            <a:ext cx="10305217" cy="707886"/>
          </a:xfrm>
          <a:prstGeom prst="rect">
            <a:avLst/>
          </a:prstGeom>
          <a:noFill/>
        </p:spPr>
        <p:txBody>
          <a:bodyPr wrap="square" rtlCol="0">
            <a:spAutoFit/>
          </a:bodyPr>
          <a:lstStyle/>
          <a:p>
            <a:r>
              <a:rPr kumimoji="1" lang="en-US" altLang="ja-JP" sz="2000" dirty="0"/>
              <a:t>ATLAS</a:t>
            </a:r>
            <a:r>
              <a:rPr kumimoji="1" lang="ja-JP" altLang="en-US" sz="2000"/>
              <a:t>の</a:t>
            </a:r>
            <a:r>
              <a:rPr lang="en-US" altLang="ja-JP" sz="2000" dirty="0"/>
              <a:t>Felix</a:t>
            </a:r>
            <a:r>
              <a:rPr lang="ja-JP" altLang="en-US" sz="2000"/>
              <a:t>読み出しボードベースのデータ収集。</a:t>
            </a:r>
            <a:endParaRPr lang="en-US" altLang="ja-JP" sz="2000" dirty="0"/>
          </a:p>
          <a:p>
            <a:r>
              <a:rPr lang="en-US" altLang="ja-JP" sz="2000" dirty="0"/>
              <a:t>2</a:t>
            </a:r>
            <a:r>
              <a:rPr lang="ja-JP" altLang="en-US" sz="2000"/>
              <a:t>年目のランで</a:t>
            </a:r>
            <a:r>
              <a:rPr lang="en-US" altLang="ja-JP" sz="2000" dirty="0" err="1"/>
              <a:t>sPHENIX</a:t>
            </a:r>
            <a:r>
              <a:rPr lang="ja-JP" altLang="en-US" sz="2000"/>
              <a:t>飛跡検出器群は</a:t>
            </a:r>
            <a:r>
              <a:rPr lang="en-US" altLang="ja-JP" sz="2000" dirty="0" err="1"/>
              <a:t>Deadtimeless</a:t>
            </a:r>
            <a:r>
              <a:rPr lang="ja-JP" altLang="en-US" sz="2000"/>
              <a:t>のストリーム読み出しを目指す。</a:t>
            </a:r>
            <a:endParaRPr kumimoji="1" lang="ja-JP" altLang="en-US"/>
          </a:p>
        </p:txBody>
      </p:sp>
      <p:sp>
        <p:nvSpPr>
          <p:cNvPr id="3" name="スライド番号プレースホルダー 2">
            <a:extLst>
              <a:ext uri="{FF2B5EF4-FFF2-40B4-BE49-F238E27FC236}">
                <a16:creationId xmlns:a16="http://schemas.microsoft.com/office/drawing/2014/main" id="{74BCD614-BB65-BE49-8EBA-4A3494052372}"/>
              </a:ext>
            </a:extLst>
          </p:cNvPr>
          <p:cNvSpPr>
            <a:spLocks noGrp="1"/>
          </p:cNvSpPr>
          <p:nvPr>
            <p:ph type="sldNum" sz="quarter" idx="12"/>
          </p:nvPr>
        </p:nvSpPr>
        <p:spPr/>
        <p:txBody>
          <a:bodyPr/>
          <a:lstStyle/>
          <a:p>
            <a:fld id="{D5090878-43B0-1946-96BE-DB91B8A78AE1}" type="slidenum">
              <a:rPr kumimoji="1" lang="ja-JP" altLang="en-US" smtClean="0"/>
              <a:t>58</a:t>
            </a:fld>
            <a:endParaRPr kumimoji="1" lang="ja-JP" altLang="en-US"/>
          </a:p>
        </p:txBody>
      </p:sp>
      <p:pic>
        <p:nvPicPr>
          <p:cNvPr id="7" name="Picture 190">
            <a:extLst>
              <a:ext uri="{FF2B5EF4-FFF2-40B4-BE49-F238E27FC236}">
                <a16:creationId xmlns:a16="http://schemas.microsoft.com/office/drawing/2014/main" id="{45EFE660-3B19-5344-9413-1A6938B013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102352" y="0"/>
            <a:ext cx="1840948" cy="1135703"/>
          </a:xfrm>
          <a:prstGeom prst="rect">
            <a:avLst/>
          </a:prstGeom>
        </p:spPr>
      </p:pic>
      <p:sp>
        <p:nvSpPr>
          <p:cNvPr id="6" name="テキスト ボックス 5">
            <a:extLst>
              <a:ext uri="{FF2B5EF4-FFF2-40B4-BE49-F238E27FC236}">
                <a16:creationId xmlns:a16="http://schemas.microsoft.com/office/drawing/2014/main" id="{1B807CB3-21A8-7442-AEF1-B18ED61F1818}"/>
              </a:ext>
            </a:extLst>
          </p:cNvPr>
          <p:cNvSpPr txBox="1"/>
          <p:nvPr/>
        </p:nvSpPr>
        <p:spPr>
          <a:xfrm>
            <a:off x="7912458" y="64308"/>
            <a:ext cx="2303836" cy="369332"/>
          </a:xfrm>
          <a:prstGeom prst="rect">
            <a:avLst/>
          </a:prstGeom>
          <a:noFill/>
        </p:spPr>
        <p:txBody>
          <a:bodyPr wrap="none" rtlCol="0">
            <a:spAutoFit/>
          </a:bodyPr>
          <a:lstStyle/>
          <a:p>
            <a:r>
              <a:rPr kumimoji="1" lang="en-US" altLang="ja-JP" dirty="0"/>
              <a:t>Felix</a:t>
            </a:r>
            <a:r>
              <a:rPr kumimoji="1" lang="ja-JP" altLang="en-US"/>
              <a:t>読み出しボード</a:t>
            </a:r>
          </a:p>
        </p:txBody>
      </p:sp>
    </p:spTree>
    <p:extLst>
      <p:ext uri="{BB962C8B-B14F-4D97-AF65-F5344CB8AC3E}">
        <p14:creationId xmlns:p14="http://schemas.microsoft.com/office/powerpoint/2010/main" val="41546354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031FD15-D88B-2DC9-F1E2-35263B109B43}"/>
              </a:ext>
            </a:extLst>
          </p:cNvPr>
          <p:cNvSpPr>
            <a:spLocks noGrp="1"/>
          </p:cNvSpPr>
          <p:nvPr>
            <p:ph type="title"/>
          </p:nvPr>
        </p:nvSpPr>
        <p:spPr>
          <a:xfrm>
            <a:off x="1397629" y="351592"/>
            <a:ext cx="10515600" cy="1325563"/>
          </a:xfrm>
        </p:spPr>
        <p:txBody>
          <a:bodyPr/>
          <a:lstStyle/>
          <a:p>
            <a:r>
              <a:rPr lang="en-US" altLang="ja-JP" dirty="0"/>
              <a:t>Vertex Reconstruction &amp; Centrality</a:t>
            </a:r>
            <a:endParaRPr kumimoji="1" lang="ja-JP" altLang="en-US"/>
          </a:p>
        </p:txBody>
      </p:sp>
      <p:pic>
        <p:nvPicPr>
          <p:cNvPr id="4" name="図 3">
            <a:extLst>
              <a:ext uri="{FF2B5EF4-FFF2-40B4-BE49-F238E27FC236}">
                <a16:creationId xmlns:a16="http://schemas.microsoft.com/office/drawing/2014/main" id="{EB177662-0A65-57F3-A4C9-E0F461D8BAB9}"/>
              </a:ext>
            </a:extLst>
          </p:cNvPr>
          <p:cNvPicPr>
            <a:picLocks noChangeAspect="1"/>
          </p:cNvPicPr>
          <p:nvPr/>
        </p:nvPicPr>
        <p:blipFill>
          <a:blip r:embed="rId2"/>
          <a:stretch>
            <a:fillRect/>
          </a:stretch>
        </p:blipFill>
        <p:spPr>
          <a:xfrm>
            <a:off x="4032158" y="1494715"/>
            <a:ext cx="3418610" cy="2956636"/>
          </a:xfrm>
          <a:prstGeom prst="rect">
            <a:avLst/>
          </a:prstGeom>
        </p:spPr>
      </p:pic>
      <p:sp>
        <p:nvSpPr>
          <p:cNvPr id="7" name="テキスト ボックス 6">
            <a:extLst>
              <a:ext uri="{FF2B5EF4-FFF2-40B4-BE49-F238E27FC236}">
                <a16:creationId xmlns:a16="http://schemas.microsoft.com/office/drawing/2014/main" id="{E1244CB0-CA82-4CFE-92C8-27CC3AEA8102}"/>
              </a:ext>
            </a:extLst>
          </p:cNvPr>
          <p:cNvSpPr txBox="1"/>
          <p:nvPr/>
        </p:nvSpPr>
        <p:spPr>
          <a:xfrm>
            <a:off x="4453321" y="1261849"/>
            <a:ext cx="2459328" cy="369332"/>
          </a:xfrm>
          <a:prstGeom prst="rect">
            <a:avLst/>
          </a:prstGeom>
          <a:noFill/>
        </p:spPr>
        <p:txBody>
          <a:bodyPr wrap="none" rtlCol="0">
            <a:spAutoFit/>
          </a:bodyPr>
          <a:lstStyle/>
          <a:p>
            <a:r>
              <a:rPr lang="en-US" altLang="ja-JP" dirty="0"/>
              <a:t>MBD-ZDC </a:t>
            </a:r>
            <a:r>
              <a:rPr kumimoji="1" lang="en-US" altLang="ja-JP" dirty="0"/>
              <a:t>Centrality </a:t>
            </a:r>
            <a:endParaRPr kumimoji="1" lang="ja-JP" altLang="en-US"/>
          </a:p>
        </p:txBody>
      </p:sp>
      <p:sp>
        <p:nvSpPr>
          <p:cNvPr id="8" name="テキスト ボックス 7">
            <a:extLst>
              <a:ext uri="{FF2B5EF4-FFF2-40B4-BE49-F238E27FC236}">
                <a16:creationId xmlns:a16="http://schemas.microsoft.com/office/drawing/2014/main" id="{A5FAAF18-99A5-0679-F53E-EB25659AE448}"/>
              </a:ext>
            </a:extLst>
          </p:cNvPr>
          <p:cNvSpPr txBox="1"/>
          <p:nvPr/>
        </p:nvSpPr>
        <p:spPr>
          <a:xfrm>
            <a:off x="177441" y="1337531"/>
            <a:ext cx="3986989" cy="369332"/>
          </a:xfrm>
          <a:prstGeom prst="rect">
            <a:avLst/>
          </a:prstGeom>
          <a:noFill/>
        </p:spPr>
        <p:txBody>
          <a:bodyPr wrap="none" rtlCol="0">
            <a:spAutoFit/>
          </a:bodyPr>
          <a:lstStyle/>
          <a:p>
            <a:r>
              <a:rPr lang="en-US" altLang="ja-JP" dirty="0"/>
              <a:t>INTT-MBD </a:t>
            </a:r>
            <a:r>
              <a:rPr kumimoji="1" lang="en-US" altLang="ja-JP" dirty="0"/>
              <a:t>Z-vertex Reconstruction</a:t>
            </a:r>
            <a:endParaRPr kumimoji="1" lang="ja-JP" altLang="en-US"/>
          </a:p>
        </p:txBody>
      </p:sp>
      <p:sp>
        <p:nvSpPr>
          <p:cNvPr id="10" name="テキスト ボックス 9">
            <a:extLst>
              <a:ext uri="{FF2B5EF4-FFF2-40B4-BE49-F238E27FC236}">
                <a16:creationId xmlns:a16="http://schemas.microsoft.com/office/drawing/2014/main" id="{08C43E90-F5A9-3294-415D-13AA4E9C333E}"/>
              </a:ext>
            </a:extLst>
          </p:cNvPr>
          <p:cNvSpPr txBox="1"/>
          <p:nvPr/>
        </p:nvSpPr>
        <p:spPr>
          <a:xfrm>
            <a:off x="484094" y="5104000"/>
            <a:ext cx="3194198" cy="1200329"/>
          </a:xfrm>
          <a:prstGeom prst="rect">
            <a:avLst/>
          </a:prstGeom>
          <a:solidFill>
            <a:schemeClr val="accent3">
              <a:lumMod val="20000"/>
              <a:lumOff val="80000"/>
            </a:schemeClr>
          </a:solidFill>
        </p:spPr>
        <p:txBody>
          <a:bodyPr wrap="square" rtlCol="0">
            <a:spAutoFit/>
          </a:bodyPr>
          <a:lstStyle/>
          <a:p>
            <a:r>
              <a:rPr lang="en-US" altLang="ja-JP" dirty="0"/>
              <a:t>Confirmed fairly consistent z-vertex reconstruction between two independent detectors </a:t>
            </a:r>
            <a:endParaRPr kumimoji="1" lang="ja-JP" altLang="en-US"/>
          </a:p>
        </p:txBody>
      </p:sp>
      <p:pic>
        <p:nvPicPr>
          <p:cNvPr id="2050" name="Picture 2">
            <a:extLst>
              <a:ext uri="{FF2B5EF4-FFF2-40B4-BE49-F238E27FC236}">
                <a16:creationId xmlns:a16="http://schemas.microsoft.com/office/drawing/2014/main" id="{3D903C4F-BE50-C1B1-4B09-AF09A7072CFF}"/>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b="-1290"/>
          <a:stretch/>
        </p:blipFill>
        <p:spPr bwMode="auto">
          <a:xfrm>
            <a:off x="4117447" y="4604864"/>
            <a:ext cx="2047421" cy="1459938"/>
          </a:xfrm>
          <a:prstGeom prst="rect">
            <a:avLst/>
          </a:prstGeom>
          <a:noFill/>
          <a:extLst>
            <a:ext uri="{909E8E84-426E-40DD-AFC4-6F175D3DCCD1}">
              <a14:hiddenFill xmlns:a14="http://schemas.microsoft.com/office/drawing/2010/main">
                <a:solidFill>
                  <a:srgbClr val="FFFFFF"/>
                </a:solidFill>
              </a14:hiddenFill>
            </a:ext>
          </a:extLst>
        </p:spPr>
      </p:pic>
      <p:sp>
        <p:nvSpPr>
          <p:cNvPr id="11" name="テキスト ボックス 10">
            <a:extLst>
              <a:ext uri="{FF2B5EF4-FFF2-40B4-BE49-F238E27FC236}">
                <a16:creationId xmlns:a16="http://schemas.microsoft.com/office/drawing/2014/main" id="{EB3650BC-C454-7BC7-FF71-BB6A85A66158}"/>
              </a:ext>
            </a:extLst>
          </p:cNvPr>
          <p:cNvSpPr txBox="1"/>
          <p:nvPr/>
        </p:nvSpPr>
        <p:spPr>
          <a:xfrm>
            <a:off x="6232273" y="4965501"/>
            <a:ext cx="1398383" cy="738664"/>
          </a:xfrm>
          <a:prstGeom prst="rect">
            <a:avLst/>
          </a:prstGeom>
          <a:noFill/>
        </p:spPr>
        <p:txBody>
          <a:bodyPr wrap="square" rtlCol="0">
            <a:spAutoFit/>
          </a:bodyPr>
          <a:lstStyle/>
          <a:p>
            <a:r>
              <a:rPr lang="en-US" altLang="ja-JP" sz="1400" dirty="0"/>
              <a:t>Published Centrality plot in  PHENIX</a:t>
            </a:r>
            <a:endParaRPr kumimoji="1" lang="ja-JP" altLang="en-US" sz="1400"/>
          </a:p>
        </p:txBody>
      </p:sp>
      <p:sp>
        <p:nvSpPr>
          <p:cNvPr id="12" name="テキスト ボックス 11">
            <a:extLst>
              <a:ext uri="{FF2B5EF4-FFF2-40B4-BE49-F238E27FC236}">
                <a16:creationId xmlns:a16="http://schemas.microsoft.com/office/drawing/2014/main" id="{C9C94238-6D62-077A-E0D2-557E0D7AC8C3}"/>
              </a:ext>
            </a:extLst>
          </p:cNvPr>
          <p:cNvSpPr txBox="1"/>
          <p:nvPr/>
        </p:nvSpPr>
        <p:spPr>
          <a:xfrm>
            <a:off x="4130303" y="4335650"/>
            <a:ext cx="2021707" cy="246221"/>
          </a:xfrm>
          <a:prstGeom prst="rect">
            <a:avLst/>
          </a:prstGeom>
          <a:noFill/>
        </p:spPr>
        <p:txBody>
          <a:bodyPr wrap="none" rtlCol="0">
            <a:spAutoFit/>
          </a:bodyPr>
          <a:lstStyle/>
          <a:p>
            <a:r>
              <a:rPr lang="en" altLang="ja-JP" sz="1000" b="0" i="0" u="none" strike="noStrike" dirty="0">
                <a:solidFill>
                  <a:srgbClr val="555555"/>
                </a:solidFill>
                <a:effectLst/>
                <a:latin typeface="Proxima Nova"/>
              </a:rPr>
              <a:t>Phys. Rev. C </a:t>
            </a:r>
            <a:r>
              <a:rPr lang="en" altLang="ja-JP" sz="1000" b="1" i="0" u="none" strike="noStrike" dirty="0">
                <a:solidFill>
                  <a:srgbClr val="555555"/>
                </a:solidFill>
                <a:effectLst/>
                <a:latin typeface="Proxima Nova"/>
              </a:rPr>
              <a:t>71</a:t>
            </a:r>
            <a:r>
              <a:rPr lang="en" altLang="ja-JP" sz="1000" b="0" i="0" u="none" strike="noStrike" dirty="0">
                <a:solidFill>
                  <a:srgbClr val="555555"/>
                </a:solidFill>
                <a:effectLst/>
                <a:latin typeface="Proxima Nova"/>
              </a:rPr>
              <a:t>, 034908</a:t>
            </a:r>
            <a:r>
              <a:rPr lang="en-US" altLang="ja-JP" sz="1000" b="0" i="0" u="none" strike="noStrike" dirty="0">
                <a:solidFill>
                  <a:srgbClr val="555555"/>
                </a:solidFill>
                <a:effectLst/>
                <a:latin typeface="Proxima Nova"/>
              </a:rPr>
              <a:t> (2005)</a:t>
            </a:r>
            <a:endParaRPr lang="en" altLang="ja-JP" sz="1000" b="0" i="0" u="none" strike="noStrike" dirty="0">
              <a:solidFill>
                <a:srgbClr val="555555"/>
              </a:solidFill>
              <a:effectLst/>
              <a:latin typeface="Proxima Nova"/>
            </a:endParaRPr>
          </a:p>
        </p:txBody>
      </p:sp>
      <p:sp>
        <p:nvSpPr>
          <p:cNvPr id="14" name="スライド番号プレースホルダー 13">
            <a:extLst>
              <a:ext uri="{FF2B5EF4-FFF2-40B4-BE49-F238E27FC236}">
                <a16:creationId xmlns:a16="http://schemas.microsoft.com/office/drawing/2014/main" id="{ECE6A0F2-2EFA-C541-6439-E7AE1A61630A}"/>
              </a:ext>
            </a:extLst>
          </p:cNvPr>
          <p:cNvSpPr>
            <a:spLocks noGrp="1"/>
          </p:cNvSpPr>
          <p:nvPr>
            <p:ph type="sldNum" sz="quarter" idx="12"/>
          </p:nvPr>
        </p:nvSpPr>
        <p:spPr>
          <a:xfrm>
            <a:off x="8610600" y="6438642"/>
            <a:ext cx="2743200" cy="365125"/>
          </a:xfrm>
        </p:spPr>
        <p:txBody>
          <a:bodyPr/>
          <a:lstStyle/>
          <a:p>
            <a:fld id="{6F879AC0-A27E-6341-93B8-C10FDC4A61EB}" type="slidenum">
              <a:rPr kumimoji="1" lang="ja-JP" altLang="en-US" smtClean="0"/>
              <a:t>59</a:t>
            </a:fld>
            <a:endParaRPr kumimoji="1" lang="ja-JP" altLang="en-US"/>
          </a:p>
        </p:txBody>
      </p:sp>
      <p:pic>
        <p:nvPicPr>
          <p:cNvPr id="15" name="object 3">
            <a:extLst>
              <a:ext uri="{FF2B5EF4-FFF2-40B4-BE49-F238E27FC236}">
                <a16:creationId xmlns:a16="http://schemas.microsoft.com/office/drawing/2014/main" id="{216D34E9-0CAB-5BFE-A3B6-F3DC8F9C0031}"/>
              </a:ext>
            </a:extLst>
          </p:cNvPr>
          <p:cNvPicPr/>
          <p:nvPr/>
        </p:nvPicPr>
        <p:blipFill>
          <a:blip r:embed="rId4" cstate="email">
            <a:extLst>
              <a:ext uri="{28A0092B-C50C-407E-A947-70E740481C1C}">
                <a14:useLocalDpi xmlns:a14="http://schemas.microsoft.com/office/drawing/2010/main"/>
              </a:ext>
            </a:extLst>
          </a:blip>
          <a:stretch>
            <a:fillRect/>
          </a:stretch>
        </p:blipFill>
        <p:spPr>
          <a:xfrm>
            <a:off x="7533496" y="1285991"/>
            <a:ext cx="4297967" cy="2736717"/>
          </a:xfrm>
          <a:prstGeom prst="rect">
            <a:avLst/>
          </a:prstGeom>
        </p:spPr>
      </p:pic>
      <p:pic>
        <p:nvPicPr>
          <p:cNvPr id="16" name="object 4">
            <a:extLst>
              <a:ext uri="{FF2B5EF4-FFF2-40B4-BE49-F238E27FC236}">
                <a16:creationId xmlns:a16="http://schemas.microsoft.com/office/drawing/2014/main" id="{5842807A-D74D-7B54-D4CF-495E1E359AE8}"/>
              </a:ext>
            </a:extLst>
          </p:cNvPr>
          <p:cNvPicPr/>
          <p:nvPr/>
        </p:nvPicPr>
        <p:blipFill>
          <a:blip r:embed="rId5" cstate="email">
            <a:extLst>
              <a:ext uri="{28A0092B-C50C-407E-A947-70E740481C1C}">
                <a14:useLocalDpi xmlns:a14="http://schemas.microsoft.com/office/drawing/2010/main"/>
              </a:ext>
            </a:extLst>
          </a:blip>
          <a:stretch>
            <a:fillRect/>
          </a:stretch>
        </p:blipFill>
        <p:spPr>
          <a:xfrm>
            <a:off x="7833520" y="4124653"/>
            <a:ext cx="3997943" cy="2414428"/>
          </a:xfrm>
          <a:prstGeom prst="rect">
            <a:avLst/>
          </a:prstGeom>
        </p:spPr>
      </p:pic>
      <p:sp>
        <p:nvSpPr>
          <p:cNvPr id="17" name="テキスト ボックス 16">
            <a:extLst>
              <a:ext uri="{FF2B5EF4-FFF2-40B4-BE49-F238E27FC236}">
                <a16:creationId xmlns:a16="http://schemas.microsoft.com/office/drawing/2014/main" id="{2A50AAD0-1E87-C931-56C6-7076729D6D65}"/>
              </a:ext>
            </a:extLst>
          </p:cNvPr>
          <p:cNvSpPr txBox="1"/>
          <p:nvPr/>
        </p:nvSpPr>
        <p:spPr>
          <a:xfrm>
            <a:off x="9605520" y="916490"/>
            <a:ext cx="2358338" cy="369332"/>
          </a:xfrm>
          <a:prstGeom prst="rect">
            <a:avLst/>
          </a:prstGeom>
          <a:noFill/>
        </p:spPr>
        <p:txBody>
          <a:bodyPr wrap="none" rtlCol="0">
            <a:spAutoFit/>
          </a:bodyPr>
          <a:lstStyle/>
          <a:p>
            <a:r>
              <a:rPr kumimoji="1" lang="en-US" altLang="ja-JP" dirty="0" err="1"/>
              <a:t>sPHENIX</a:t>
            </a:r>
            <a:r>
              <a:rPr kumimoji="1" lang="en-US" altLang="ja-JP" dirty="0"/>
              <a:t> Simulation</a:t>
            </a:r>
            <a:endParaRPr kumimoji="1" lang="ja-JP" altLang="en-US"/>
          </a:p>
        </p:txBody>
      </p:sp>
      <p:pic>
        <p:nvPicPr>
          <p:cNvPr id="18" name="object 111">
            <a:extLst>
              <a:ext uri="{FF2B5EF4-FFF2-40B4-BE49-F238E27FC236}">
                <a16:creationId xmlns:a16="http://schemas.microsoft.com/office/drawing/2014/main" id="{E6AB5409-018D-2CF7-489B-0DE0DBB17EDA}"/>
              </a:ext>
            </a:extLst>
          </p:cNvPr>
          <p:cNvPicPr/>
          <p:nvPr/>
        </p:nvPicPr>
        <p:blipFill>
          <a:blip r:embed="rId6" cstate="email">
            <a:extLst>
              <a:ext uri="{28A0092B-C50C-407E-A947-70E740481C1C}">
                <a14:useLocalDpi xmlns:a14="http://schemas.microsoft.com/office/drawing/2010/main"/>
              </a:ext>
            </a:extLst>
          </a:blip>
          <a:stretch>
            <a:fillRect/>
          </a:stretch>
        </p:blipFill>
        <p:spPr>
          <a:xfrm>
            <a:off x="192907" y="112730"/>
            <a:ext cx="1204722" cy="710946"/>
          </a:xfrm>
          <a:prstGeom prst="rect">
            <a:avLst/>
          </a:prstGeom>
        </p:spPr>
      </p:pic>
      <p:sp>
        <p:nvSpPr>
          <p:cNvPr id="20" name="テキスト ボックス 19">
            <a:extLst>
              <a:ext uri="{FF2B5EF4-FFF2-40B4-BE49-F238E27FC236}">
                <a16:creationId xmlns:a16="http://schemas.microsoft.com/office/drawing/2014/main" id="{28D77E7A-CB27-8623-986D-343DA46A7A83}"/>
              </a:ext>
            </a:extLst>
          </p:cNvPr>
          <p:cNvSpPr txBox="1"/>
          <p:nvPr/>
        </p:nvSpPr>
        <p:spPr>
          <a:xfrm>
            <a:off x="1814106" y="2112996"/>
            <a:ext cx="713657" cy="215444"/>
          </a:xfrm>
          <a:prstGeom prst="rect">
            <a:avLst/>
          </a:prstGeom>
          <a:solidFill>
            <a:schemeClr val="bg1"/>
          </a:solidFill>
        </p:spPr>
        <p:txBody>
          <a:bodyPr wrap="none" rtlCol="0">
            <a:spAutoFit/>
          </a:bodyPr>
          <a:lstStyle/>
          <a:p>
            <a:r>
              <a:rPr kumimoji="1" lang="en-US" altLang="ja-JP" sz="800" dirty="0"/>
              <a:t>preliminary</a:t>
            </a:r>
            <a:endParaRPr kumimoji="1" lang="ja-JP" altLang="en-US" sz="800"/>
          </a:p>
        </p:txBody>
      </p:sp>
      <p:pic>
        <p:nvPicPr>
          <p:cNvPr id="3" name="図 2">
            <a:extLst>
              <a:ext uri="{FF2B5EF4-FFF2-40B4-BE49-F238E27FC236}">
                <a16:creationId xmlns:a16="http://schemas.microsoft.com/office/drawing/2014/main" id="{8291BCE4-343B-5716-0C30-0BBD2BDE064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5400000">
            <a:off x="412031" y="1493920"/>
            <a:ext cx="3388748" cy="3771999"/>
          </a:xfrm>
          <a:prstGeom prst="rect">
            <a:avLst/>
          </a:prstGeom>
        </p:spPr>
      </p:pic>
    </p:spTree>
    <p:extLst>
      <p:ext uri="{BB962C8B-B14F-4D97-AF65-F5344CB8AC3E}">
        <p14:creationId xmlns:p14="http://schemas.microsoft.com/office/powerpoint/2010/main" val="1171715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4A41718C-26FB-16F3-4C2A-B44A67713C78}"/>
              </a:ext>
            </a:extLst>
          </p:cNvPr>
          <p:cNvPicPr>
            <a:picLocks noGrp="1" noChangeAspect="1"/>
          </p:cNvPicPr>
          <p:nvPr>
            <p:ph idx="1"/>
          </p:nvPr>
        </p:nvPicPr>
        <p:blipFill>
          <a:blip r:embed="rId2"/>
          <a:stretch>
            <a:fillRect/>
          </a:stretch>
        </p:blipFill>
        <p:spPr>
          <a:xfrm>
            <a:off x="1228834" y="-14049"/>
            <a:ext cx="9428655" cy="6886097"/>
          </a:xfrm>
          <a:prstGeom prst="rect">
            <a:avLst/>
          </a:prstGeom>
        </p:spPr>
      </p:pic>
      <p:sp>
        <p:nvSpPr>
          <p:cNvPr id="4" name="スライド番号プレースホルダー 3">
            <a:extLst>
              <a:ext uri="{FF2B5EF4-FFF2-40B4-BE49-F238E27FC236}">
                <a16:creationId xmlns:a16="http://schemas.microsoft.com/office/drawing/2014/main" id="{BBB5C542-C8A2-4FB5-7CC4-7471CE8F60B4}"/>
              </a:ext>
            </a:extLst>
          </p:cNvPr>
          <p:cNvSpPr>
            <a:spLocks noGrp="1"/>
          </p:cNvSpPr>
          <p:nvPr>
            <p:ph type="sldNum" sz="quarter" idx="12"/>
          </p:nvPr>
        </p:nvSpPr>
        <p:spPr/>
        <p:txBody>
          <a:bodyPr/>
          <a:lstStyle/>
          <a:p>
            <a:fld id="{6F879AC0-A27E-6341-93B8-C10FDC4A61EB}" type="slidenum">
              <a:rPr kumimoji="1" lang="ja-JP" altLang="en-US" smtClean="0"/>
              <a:t>6</a:t>
            </a:fld>
            <a:endParaRPr kumimoji="1" lang="ja-JP" altLang="en-US"/>
          </a:p>
        </p:txBody>
      </p:sp>
      <p:sp>
        <p:nvSpPr>
          <p:cNvPr id="2" name="タイトル 1">
            <a:extLst>
              <a:ext uri="{FF2B5EF4-FFF2-40B4-BE49-F238E27FC236}">
                <a16:creationId xmlns:a16="http://schemas.microsoft.com/office/drawing/2014/main" id="{4A44B30B-2537-F5FA-753E-E04427DC2D42}"/>
              </a:ext>
            </a:extLst>
          </p:cNvPr>
          <p:cNvSpPr>
            <a:spLocks noGrp="1"/>
          </p:cNvSpPr>
          <p:nvPr>
            <p:ph type="title"/>
          </p:nvPr>
        </p:nvSpPr>
        <p:spPr>
          <a:xfrm>
            <a:off x="3836276" y="0"/>
            <a:ext cx="4950372" cy="1325563"/>
          </a:xfrm>
        </p:spPr>
        <p:txBody>
          <a:bodyPr/>
          <a:lstStyle/>
          <a:p>
            <a:r>
              <a:rPr kumimoji="1" lang="en-US" altLang="ja-JP" dirty="0">
                <a:solidFill>
                  <a:schemeClr val="bg1"/>
                </a:solidFill>
              </a:rPr>
              <a:t>RHIC</a:t>
            </a:r>
            <a:r>
              <a:rPr kumimoji="1" lang="ja-JP" altLang="en-US">
                <a:solidFill>
                  <a:schemeClr val="bg1"/>
                </a:solidFill>
              </a:rPr>
              <a:t>の４つの実験</a:t>
            </a:r>
          </a:p>
        </p:txBody>
      </p:sp>
      <p:sp>
        <p:nvSpPr>
          <p:cNvPr id="6" name="テキスト ボックス 5">
            <a:extLst>
              <a:ext uri="{FF2B5EF4-FFF2-40B4-BE49-F238E27FC236}">
                <a16:creationId xmlns:a16="http://schemas.microsoft.com/office/drawing/2014/main" id="{582061B4-96C3-06FD-54FE-9792017BC65B}"/>
              </a:ext>
            </a:extLst>
          </p:cNvPr>
          <p:cNvSpPr txBox="1"/>
          <p:nvPr/>
        </p:nvSpPr>
        <p:spPr>
          <a:xfrm>
            <a:off x="3574639" y="6502716"/>
            <a:ext cx="4339650" cy="369332"/>
          </a:xfrm>
          <a:prstGeom prst="rect">
            <a:avLst/>
          </a:prstGeom>
          <a:noFill/>
        </p:spPr>
        <p:txBody>
          <a:bodyPr wrap="none" rtlCol="0">
            <a:spAutoFit/>
          </a:bodyPr>
          <a:lstStyle/>
          <a:p>
            <a:r>
              <a:rPr kumimoji="1" lang="ja-JP" altLang="en-US">
                <a:solidFill>
                  <a:schemeClr val="bg1"/>
                </a:solidFill>
              </a:rPr>
              <a:t>いずれもハドロンに特化された検出器群</a:t>
            </a:r>
          </a:p>
        </p:txBody>
      </p:sp>
    </p:spTree>
    <p:extLst>
      <p:ext uri="{BB962C8B-B14F-4D97-AF65-F5344CB8AC3E}">
        <p14:creationId xmlns:p14="http://schemas.microsoft.com/office/powerpoint/2010/main" val="213129889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B8946B4-5246-D309-E92D-728EF677B9B7}"/>
              </a:ext>
            </a:extLst>
          </p:cNvPr>
          <p:cNvSpPr>
            <a:spLocks noGrp="1"/>
          </p:cNvSpPr>
          <p:nvPr>
            <p:ph type="title"/>
          </p:nvPr>
        </p:nvSpPr>
        <p:spPr/>
        <p:txBody>
          <a:bodyPr/>
          <a:lstStyle/>
          <a:p>
            <a:r>
              <a:rPr kumimoji="1" lang="en-US" altLang="ja-JP" dirty="0" err="1">
                <a:latin typeface="Meiryo" panose="020B0604030504040204" pitchFamily="34" charset="-128"/>
                <a:ea typeface="Meiryo" panose="020B0604030504040204" pitchFamily="34" charset="-128"/>
              </a:rPr>
              <a:t>sPHENIX</a:t>
            </a:r>
            <a:r>
              <a:rPr kumimoji="1" lang="ja-JP" altLang="en-US">
                <a:latin typeface="Meiryo" panose="020B0604030504040204" pitchFamily="34" charset="-128"/>
                <a:ea typeface="Meiryo" panose="020B0604030504040204" pitchFamily="34" charset="-128"/>
              </a:rPr>
              <a:t>の文献（日本語）</a:t>
            </a:r>
          </a:p>
        </p:txBody>
      </p:sp>
      <p:pic>
        <p:nvPicPr>
          <p:cNvPr id="6" name="コンテンツ プレースホルダー 5">
            <a:extLst>
              <a:ext uri="{FF2B5EF4-FFF2-40B4-BE49-F238E27FC236}">
                <a16:creationId xmlns:a16="http://schemas.microsoft.com/office/drawing/2014/main" id="{30C49B5B-95B9-FDD2-5CB3-B5D077B49E2F}"/>
              </a:ext>
            </a:extLst>
          </p:cNvPr>
          <p:cNvPicPr>
            <a:picLocks noGrp="1" noChangeAspect="1"/>
          </p:cNvPicPr>
          <p:nvPr>
            <p:ph sz="half" idx="1"/>
          </p:nvPr>
        </p:nvPicPr>
        <p:blipFill>
          <a:blip r:embed="rId2"/>
          <a:stretch>
            <a:fillRect/>
          </a:stretch>
        </p:blipFill>
        <p:spPr>
          <a:xfrm>
            <a:off x="701565" y="1856998"/>
            <a:ext cx="5181600" cy="3758783"/>
          </a:xfrm>
          <a:prstGeom prst="rect">
            <a:avLst/>
          </a:prstGeom>
        </p:spPr>
      </p:pic>
      <p:pic>
        <p:nvPicPr>
          <p:cNvPr id="8" name="コンテンツ プレースホルダー 7">
            <a:extLst>
              <a:ext uri="{FF2B5EF4-FFF2-40B4-BE49-F238E27FC236}">
                <a16:creationId xmlns:a16="http://schemas.microsoft.com/office/drawing/2014/main" id="{5F03C26A-5DE2-7997-85B9-B9ABDCFB61C0}"/>
              </a:ext>
            </a:extLst>
          </p:cNvPr>
          <p:cNvPicPr>
            <a:picLocks noGrp="1" noChangeAspect="1"/>
          </p:cNvPicPr>
          <p:nvPr>
            <p:ph sz="half" idx="2"/>
          </p:nvPr>
        </p:nvPicPr>
        <p:blipFill>
          <a:blip r:embed="rId3"/>
          <a:stretch>
            <a:fillRect/>
          </a:stretch>
        </p:blipFill>
        <p:spPr>
          <a:xfrm>
            <a:off x="6172200" y="1754642"/>
            <a:ext cx="5181600" cy="3877809"/>
          </a:xfrm>
          <a:prstGeom prst="rect">
            <a:avLst/>
          </a:prstGeom>
        </p:spPr>
      </p:pic>
      <p:sp>
        <p:nvSpPr>
          <p:cNvPr id="5" name="スライド番号プレースホルダー 4">
            <a:extLst>
              <a:ext uri="{FF2B5EF4-FFF2-40B4-BE49-F238E27FC236}">
                <a16:creationId xmlns:a16="http://schemas.microsoft.com/office/drawing/2014/main" id="{45CE17BD-9104-4A59-826D-552878935173}"/>
              </a:ext>
            </a:extLst>
          </p:cNvPr>
          <p:cNvSpPr>
            <a:spLocks noGrp="1"/>
          </p:cNvSpPr>
          <p:nvPr>
            <p:ph type="sldNum" sz="quarter" idx="12"/>
          </p:nvPr>
        </p:nvSpPr>
        <p:spPr/>
        <p:txBody>
          <a:bodyPr/>
          <a:lstStyle/>
          <a:p>
            <a:fld id="{6F879AC0-A27E-6341-93B8-C10FDC4A61EB}" type="slidenum">
              <a:rPr kumimoji="1" lang="ja-JP" altLang="en-US" smtClean="0">
                <a:latin typeface="Meiryo" panose="020B0604030504040204" pitchFamily="34" charset="-128"/>
                <a:ea typeface="Meiryo" panose="020B0604030504040204" pitchFamily="34" charset="-128"/>
              </a:rPr>
              <a:t>60</a:t>
            </a:fld>
            <a:endParaRPr kumimoji="1" lang="ja-JP" altLang="en-US">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7BCEACA0-BB89-4CD6-D451-FCFD00B25A0D}"/>
              </a:ext>
            </a:extLst>
          </p:cNvPr>
          <p:cNvSpPr txBox="1"/>
          <p:nvPr/>
        </p:nvSpPr>
        <p:spPr>
          <a:xfrm>
            <a:off x="1513489" y="5992297"/>
            <a:ext cx="3231975" cy="369332"/>
          </a:xfrm>
          <a:prstGeom prst="rect">
            <a:avLst/>
          </a:prstGeom>
          <a:noFill/>
        </p:spPr>
        <p:txBody>
          <a:bodyPr wrap="none" rtlCol="0">
            <a:spAutoFit/>
          </a:bodyPr>
          <a:lstStyle/>
          <a:p>
            <a:r>
              <a:rPr kumimoji="1" lang="ja-JP" altLang="en-US">
                <a:latin typeface="Meiryo" panose="020B0604030504040204" pitchFamily="34" charset="-128"/>
                <a:ea typeface="Meiryo" panose="020B0604030504040204" pitchFamily="34" charset="-128"/>
              </a:rPr>
              <a:t>原子核研究第</a:t>
            </a:r>
            <a:r>
              <a:rPr kumimoji="1" lang="en-US" altLang="ja-JP" dirty="0">
                <a:latin typeface="Meiryo" panose="020B0604030504040204" pitchFamily="34" charset="-128"/>
                <a:ea typeface="Meiryo" panose="020B0604030504040204" pitchFamily="34" charset="-128"/>
              </a:rPr>
              <a:t>63</a:t>
            </a:r>
            <a:r>
              <a:rPr kumimoji="1" lang="ja-JP" altLang="en-US">
                <a:latin typeface="Meiryo" panose="020B0604030504040204" pitchFamily="34" charset="-128"/>
                <a:ea typeface="Meiryo" panose="020B0604030504040204" pitchFamily="34" charset="-128"/>
              </a:rPr>
              <a:t>巻</a:t>
            </a:r>
            <a:r>
              <a:rPr kumimoji="1" lang="en-US" altLang="ja-JP" dirty="0">
                <a:latin typeface="Meiryo" panose="020B0604030504040204" pitchFamily="34" charset="-128"/>
                <a:ea typeface="Meiryo" panose="020B0604030504040204" pitchFamily="34" charset="-128"/>
              </a:rPr>
              <a:t>1</a:t>
            </a:r>
            <a:r>
              <a:rPr kumimoji="1" lang="ja-JP" altLang="en-US">
                <a:latin typeface="Meiryo" panose="020B0604030504040204" pitchFamily="34" charset="-128"/>
                <a:ea typeface="Meiryo" panose="020B0604030504040204" pitchFamily="34" charset="-128"/>
              </a:rPr>
              <a:t>号</a:t>
            </a:r>
            <a:r>
              <a:rPr kumimoji="1" lang="en-US" altLang="ja-JP" dirty="0">
                <a:latin typeface="Meiryo" panose="020B0604030504040204" pitchFamily="34" charset="-128"/>
                <a:ea typeface="Meiryo" panose="020B0604030504040204" pitchFamily="34" charset="-128"/>
              </a:rPr>
              <a:t>(2018)</a:t>
            </a:r>
            <a:endParaRPr kumimoji="1" lang="ja-JP" altLang="en-US">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1E9FE939-7106-4AE2-2898-843C9E52A913}"/>
              </a:ext>
            </a:extLst>
          </p:cNvPr>
          <p:cNvSpPr txBox="1"/>
          <p:nvPr/>
        </p:nvSpPr>
        <p:spPr>
          <a:xfrm>
            <a:off x="7269476" y="5987018"/>
            <a:ext cx="3206327"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日経サイエンス</a:t>
            </a:r>
            <a:r>
              <a:rPr lang="en-US" altLang="ja-JP" dirty="0">
                <a:latin typeface="Meiryo" panose="020B0604030504040204" pitchFamily="34" charset="-128"/>
                <a:ea typeface="Meiryo" panose="020B0604030504040204" pitchFamily="34" charset="-128"/>
              </a:rPr>
              <a:t>2023</a:t>
            </a:r>
            <a:r>
              <a:rPr lang="ja-JP" altLang="en-US">
                <a:latin typeface="Meiryo" panose="020B0604030504040204" pitchFamily="34" charset="-128"/>
                <a:ea typeface="Meiryo" panose="020B0604030504040204" pitchFamily="34" charset="-128"/>
              </a:rPr>
              <a:t>年</a:t>
            </a:r>
            <a:r>
              <a:rPr lang="en-US" altLang="ja-JP" dirty="0">
                <a:latin typeface="Meiryo" panose="020B0604030504040204" pitchFamily="34" charset="-128"/>
                <a:ea typeface="Meiryo" panose="020B0604030504040204" pitchFamily="34" charset="-128"/>
              </a:rPr>
              <a:t>6</a:t>
            </a:r>
            <a:r>
              <a:rPr lang="ja-JP" altLang="en-US">
                <a:latin typeface="Meiryo" panose="020B0604030504040204" pitchFamily="34" charset="-128"/>
                <a:ea typeface="Meiryo" panose="020B0604030504040204" pitchFamily="34" charset="-128"/>
              </a:rPr>
              <a:t>月号</a:t>
            </a:r>
            <a:endParaRPr kumimoji="1" lang="ja-JP" altLang="en-US">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14364574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579D7BC-2CE3-E39F-B0D7-9D30A83D512A}"/>
              </a:ext>
            </a:extLst>
          </p:cNvPr>
          <p:cNvSpPr>
            <a:spLocks noGrp="1"/>
          </p:cNvSpPr>
          <p:nvPr>
            <p:ph type="title"/>
          </p:nvPr>
        </p:nvSpPr>
        <p:spPr>
          <a:xfrm>
            <a:off x="838200" y="683177"/>
            <a:ext cx="10515600" cy="1325563"/>
          </a:xfrm>
        </p:spPr>
        <p:txBody>
          <a:bodyPr/>
          <a:lstStyle/>
          <a:p>
            <a:r>
              <a:rPr kumimoji="1" lang="en-US" altLang="ja-JP" dirty="0" err="1"/>
              <a:t>sPHENIX</a:t>
            </a:r>
            <a:r>
              <a:rPr kumimoji="1" lang="en-US" altLang="ja-JP" dirty="0"/>
              <a:t> Summary</a:t>
            </a:r>
            <a:endParaRPr kumimoji="1" lang="ja-JP" altLang="en-US"/>
          </a:p>
        </p:txBody>
      </p:sp>
      <mc:AlternateContent xmlns:mc="http://schemas.openxmlformats.org/markup-compatibility/2006" xmlns:a14="http://schemas.microsoft.com/office/drawing/2010/main">
        <mc:Choice Requires="a14">
          <p:sp>
            <p:nvSpPr>
              <p:cNvPr id="3" name="コンテンツ プレースホルダー 2">
                <a:extLst>
                  <a:ext uri="{FF2B5EF4-FFF2-40B4-BE49-F238E27FC236}">
                    <a16:creationId xmlns:a16="http://schemas.microsoft.com/office/drawing/2014/main" id="{E4DF6661-9185-CF2D-1B50-FCFBC996AA95}"/>
                  </a:ext>
                </a:extLst>
              </p:cNvPr>
              <p:cNvSpPr>
                <a:spLocks noGrp="1"/>
              </p:cNvSpPr>
              <p:nvPr>
                <p:ph idx="1"/>
              </p:nvPr>
            </p:nvSpPr>
            <p:spPr>
              <a:xfrm>
                <a:off x="439821" y="2222752"/>
                <a:ext cx="8610600" cy="4052507"/>
              </a:xfrm>
            </p:spPr>
            <p:txBody>
              <a:bodyPr>
                <a:normAutofit/>
              </a:bodyPr>
              <a:lstStyle/>
              <a:p>
                <a:pPr marL="469900" indent="-457200">
                  <a:spcBef>
                    <a:spcPts val="1080"/>
                  </a:spcBef>
                  <a:tabLst>
                    <a:tab pos="299085" algn="l"/>
                  </a:tabLst>
                </a:pPr>
                <a:r>
                  <a:rPr lang="en" altLang="ja-JP" dirty="0">
                    <a:latin typeface="Arial"/>
                    <a:cs typeface="Arial"/>
                  </a:rPr>
                  <a:t>Large</a:t>
                </a:r>
                <a:r>
                  <a:rPr lang="en" altLang="ja-JP" spc="-20" dirty="0">
                    <a:latin typeface="Arial"/>
                    <a:cs typeface="Arial"/>
                  </a:rPr>
                  <a:t> </a:t>
                </a:r>
                <a:r>
                  <a:rPr lang="en" altLang="ja-JP" dirty="0">
                    <a:latin typeface="Arial"/>
                    <a:cs typeface="Arial"/>
                  </a:rPr>
                  <a:t>and</a:t>
                </a:r>
                <a:r>
                  <a:rPr lang="en" altLang="ja-JP" spc="-35" dirty="0">
                    <a:latin typeface="Arial"/>
                    <a:cs typeface="Arial"/>
                  </a:rPr>
                  <a:t> </a:t>
                </a:r>
                <a:r>
                  <a:rPr lang="en" altLang="ja-JP" dirty="0">
                    <a:latin typeface="Arial"/>
                    <a:cs typeface="Arial"/>
                  </a:rPr>
                  <a:t>hermetic</a:t>
                </a:r>
                <a:r>
                  <a:rPr lang="en" altLang="ja-JP" spc="-20" dirty="0">
                    <a:latin typeface="Arial"/>
                    <a:cs typeface="Arial"/>
                  </a:rPr>
                  <a:t> </a:t>
                </a:r>
                <a:r>
                  <a:rPr lang="en" altLang="ja-JP" dirty="0">
                    <a:latin typeface="Arial"/>
                    <a:cs typeface="Arial"/>
                  </a:rPr>
                  <a:t>EM</a:t>
                </a:r>
                <a:r>
                  <a:rPr lang="en" altLang="ja-JP" spc="-60" dirty="0">
                    <a:latin typeface="Arial"/>
                    <a:cs typeface="Arial"/>
                  </a:rPr>
                  <a:t> </a:t>
                </a:r>
                <a:r>
                  <a:rPr lang="en" altLang="ja-JP" dirty="0">
                    <a:latin typeface="Arial"/>
                    <a:cs typeface="Arial"/>
                  </a:rPr>
                  <a:t>and</a:t>
                </a:r>
                <a:r>
                  <a:rPr lang="en" altLang="ja-JP" spc="-5" dirty="0">
                    <a:latin typeface="Arial"/>
                    <a:cs typeface="Arial"/>
                  </a:rPr>
                  <a:t> </a:t>
                </a:r>
                <a:r>
                  <a:rPr lang="en" altLang="ja-JP" dirty="0">
                    <a:latin typeface="Arial"/>
                    <a:cs typeface="Arial"/>
                  </a:rPr>
                  <a:t>hadronic</a:t>
                </a:r>
                <a:r>
                  <a:rPr lang="en" altLang="ja-JP" spc="-40" dirty="0">
                    <a:latin typeface="Arial"/>
                    <a:cs typeface="Arial"/>
                  </a:rPr>
                  <a:t> </a:t>
                </a:r>
                <a:r>
                  <a:rPr lang="en" altLang="ja-JP" spc="-10" dirty="0">
                    <a:latin typeface="Arial"/>
                    <a:cs typeface="Arial"/>
                  </a:rPr>
                  <a:t>calorimetry.</a:t>
                </a:r>
                <a:endParaRPr lang="en" altLang="ja-JP" dirty="0">
                  <a:latin typeface="Arial"/>
                  <a:cs typeface="Arial"/>
                </a:endParaRPr>
              </a:p>
              <a:p>
                <a:pPr marL="469900" indent="-457200">
                  <a:spcBef>
                    <a:spcPts val="1080"/>
                  </a:spcBef>
                  <a:tabLst>
                    <a:tab pos="298450" algn="l"/>
                  </a:tabLst>
                </a:pPr>
                <a:r>
                  <a:rPr lang="en" altLang="ja-JP" dirty="0">
                    <a:latin typeface="Arial"/>
                    <a:cs typeface="Arial"/>
                  </a:rPr>
                  <a:t>Highly</a:t>
                </a:r>
                <a:r>
                  <a:rPr lang="en" altLang="ja-JP" spc="-15" dirty="0">
                    <a:latin typeface="Arial"/>
                    <a:cs typeface="Arial"/>
                  </a:rPr>
                  <a:t> </a:t>
                </a:r>
                <a:r>
                  <a:rPr lang="en" altLang="ja-JP" dirty="0">
                    <a:latin typeface="Arial"/>
                    <a:cs typeface="Arial"/>
                  </a:rPr>
                  <a:t>precise</a:t>
                </a:r>
                <a:r>
                  <a:rPr lang="en" altLang="ja-JP" spc="-15" dirty="0">
                    <a:latin typeface="Arial"/>
                    <a:cs typeface="Arial"/>
                  </a:rPr>
                  <a:t> </a:t>
                </a:r>
                <a:r>
                  <a:rPr lang="en" altLang="ja-JP" spc="-10" dirty="0">
                    <a:latin typeface="Arial"/>
                    <a:cs typeface="Arial"/>
                  </a:rPr>
                  <a:t>tracking.</a:t>
                </a:r>
                <a:endParaRPr lang="en" altLang="ja-JP" dirty="0">
                  <a:latin typeface="Arial"/>
                  <a:cs typeface="Arial"/>
                </a:endParaRPr>
              </a:p>
              <a:p>
                <a:pPr marL="469900" indent="-457200">
                  <a:spcBef>
                    <a:spcPts val="1085"/>
                  </a:spcBef>
                  <a:tabLst>
                    <a:tab pos="298450" algn="l"/>
                  </a:tabLst>
                </a:pPr>
                <a:r>
                  <a:rPr lang="en" altLang="ja-JP" dirty="0">
                    <a:latin typeface="Arial"/>
                    <a:cs typeface="Arial"/>
                  </a:rPr>
                  <a:t>15kHz trigger</a:t>
                </a:r>
                <a:r>
                  <a:rPr lang="en" altLang="ja-JP" spc="-5" dirty="0">
                    <a:latin typeface="Arial"/>
                    <a:cs typeface="Arial"/>
                  </a:rPr>
                  <a:t> </a:t>
                </a:r>
                <a:r>
                  <a:rPr lang="en" altLang="ja-JP" spc="-20" dirty="0">
                    <a:latin typeface="Arial"/>
                    <a:cs typeface="Arial"/>
                  </a:rPr>
                  <a:t>rate and stream readout for trackers.</a:t>
                </a:r>
                <a:endParaRPr lang="en" altLang="ja-JP" dirty="0">
                  <a:latin typeface="Arial"/>
                  <a:cs typeface="Arial"/>
                </a:endParaRPr>
              </a:p>
              <a:p>
                <a:pPr marL="469900" indent="-457200">
                  <a:spcBef>
                    <a:spcPts val="1080"/>
                  </a:spcBef>
                  <a:tabLst>
                    <a:tab pos="299085" algn="l"/>
                    <a:tab pos="957580" algn="l"/>
                    <a:tab pos="1673860" algn="l"/>
                    <a:tab pos="1997075" algn="l"/>
                    <a:tab pos="2893695" algn="l"/>
                    <a:tab pos="3838575" algn="l"/>
                    <a:tab pos="4149725" algn="l"/>
                    <a:tab pos="5311140" algn="l"/>
                    <a:tab pos="5686425" algn="l"/>
                    <a:tab pos="7000240" algn="l"/>
                  </a:tabLst>
                </a:pPr>
                <a:r>
                  <a:rPr lang="en" altLang="ja-JP" spc="-20" dirty="0">
                    <a:latin typeface="Arial"/>
                    <a:cs typeface="Arial"/>
                  </a:rPr>
                  <a:t>Wide range </a:t>
                </a:r>
                <a:r>
                  <a:rPr lang="en" altLang="ja-JP" spc="-25" dirty="0">
                    <a:latin typeface="Arial"/>
                    <a:cs typeface="Arial"/>
                  </a:rPr>
                  <a:t>of </a:t>
                </a:r>
                <a:r>
                  <a:rPr lang="en" altLang="ja-JP" spc="-10" dirty="0">
                    <a:latin typeface="Arial"/>
                    <a:cs typeface="Arial"/>
                  </a:rPr>
                  <a:t>physics covered </a:t>
                </a:r>
                <a:r>
                  <a:rPr lang="en" altLang="ja-JP" spc="-25" dirty="0">
                    <a:latin typeface="Arial"/>
                    <a:cs typeface="Arial"/>
                  </a:rPr>
                  <a:t>in </a:t>
                </a:r>
                <a:r>
                  <a:rPr lang="en" altLang="ja-JP" spc="-10" dirty="0" err="1">
                    <a:latin typeface="Arial"/>
                    <a:cs typeface="Arial"/>
                  </a:rPr>
                  <a:t>sPHENIX</a:t>
                </a:r>
                <a:endParaRPr lang="en" altLang="ja-JP" spc="-10" dirty="0">
                  <a:latin typeface="Arial"/>
                  <a:cs typeface="Arial"/>
                </a:endParaRPr>
              </a:p>
              <a:p>
                <a:pPr marL="469900" indent="-457200">
                  <a:spcBef>
                    <a:spcPts val="1080"/>
                  </a:spcBef>
                  <a:tabLst>
                    <a:tab pos="299085" algn="l"/>
                    <a:tab pos="957580" algn="l"/>
                    <a:tab pos="1673860" algn="l"/>
                    <a:tab pos="1997075" algn="l"/>
                    <a:tab pos="2893695" algn="l"/>
                    <a:tab pos="3838575" algn="l"/>
                    <a:tab pos="4149725" algn="l"/>
                    <a:tab pos="5311140" algn="l"/>
                    <a:tab pos="5686425" algn="l"/>
                    <a:tab pos="7000240" algn="l"/>
                  </a:tabLst>
                </a:pPr>
                <a:r>
                  <a:rPr lang="en" altLang="ja-JP" dirty="0">
                    <a:latin typeface="Arial"/>
                    <a:cs typeface="Arial"/>
                  </a:rPr>
                  <a:t>A lot of progress in 2023 commissioning with </a:t>
                </a:r>
                <a:r>
                  <a:rPr lang="en" altLang="ja-JP" dirty="0" err="1">
                    <a:latin typeface="Arial"/>
                    <a:cs typeface="Arial"/>
                  </a:rPr>
                  <a:t>Au+Au</a:t>
                </a:r>
                <a:r>
                  <a:rPr lang="en" altLang="ja-JP" dirty="0">
                    <a:latin typeface="Arial"/>
                    <a:cs typeface="Arial"/>
                  </a:rPr>
                  <a:t> Collision at </a:t>
                </a:r>
                <a14:m>
                  <m:oMath xmlns:m="http://schemas.openxmlformats.org/officeDocument/2006/math">
                    <m:rad>
                      <m:radPr>
                        <m:degHide m:val="on"/>
                        <m:ctrlPr>
                          <a:rPr lang="en" altLang="ja-JP" b="0" i="1" smtClean="0">
                            <a:latin typeface="Cambria Math" panose="02040503050406030204" pitchFamily="18" charset="0"/>
                            <a:ea typeface="Cambria Math" panose="02040503050406030204" pitchFamily="18" charset="0"/>
                            <a:cs typeface="Arial"/>
                          </a:rPr>
                        </m:ctrlPr>
                      </m:radPr>
                      <m:deg/>
                      <m:e>
                        <m:r>
                          <a:rPr lang="en-US" altLang="ja-JP" b="0" i="1" smtClean="0">
                            <a:latin typeface="Cambria Math" panose="02040503050406030204" pitchFamily="18" charset="0"/>
                            <a:ea typeface="Cambria Math" panose="02040503050406030204" pitchFamily="18" charset="0"/>
                            <a:cs typeface="Arial"/>
                          </a:rPr>
                          <m:t>𝑠</m:t>
                        </m:r>
                      </m:e>
                    </m:rad>
                    <m:r>
                      <a:rPr lang="en-US" altLang="ja-JP" b="0" i="1" smtClean="0">
                        <a:latin typeface="Cambria Math" panose="02040503050406030204" pitchFamily="18" charset="0"/>
                        <a:ea typeface="Cambria Math" panose="02040503050406030204" pitchFamily="18" charset="0"/>
                        <a:cs typeface="Arial"/>
                      </a:rPr>
                      <m:t>=</m:t>
                    </m:r>
                  </m:oMath>
                </a14:m>
                <a:r>
                  <a:rPr lang="en" altLang="ja-JP" dirty="0">
                    <a:latin typeface="Arial"/>
                    <a:cs typeface="Arial"/>
                  </a:rPr>
                  <a:t>200GeV and getting ready for 2024 Run.</a:t>
                </a:r>
              </a:p>
              <a:p>
                <a:pPr marL="469900" indent="-457200">
                  <a:spcBef>
                    <a:spcPts val="1080"/>
                  </a:spcBef>
                  <a:tabLst>
                    <a:tab pos="299085" algn="l"/>
                    <a:tab pos="957580" algn="l"/>
                    <a:tab pos="1673860" algn="l"/>
                    <a:tab pos="1997075" algn="l"/>
                    <a:tab pos="2893695" algn="l"/>
                    <a:tab pos="3838575" algn="l"/>
                    <a:tab pos="4149725" algn="l"/>
                    <a:tab pos="5311140" algn="l"/>
                    <a:tab pos="5686425" algn="l"/>
                    <a:tab pos="7000240" algn="l"/>
                  </a:tabLst>
                </a:pPr>
                <a:r>
                  <a:rPr lang="en" altLang="ja-JP" dirty="0">
                    <a:latin typeface="Arial"/>
                    <a:cs typeface="Arial"/>
                  </a:rPr>
                  <a:t>Will address on cold QCD in 2024!</a:t>
                </a:r>
              </a:p>
              <a:p>
                <a:pPr marL="0" indent="0">
                  <a:buNone/>
                </a:pPr>
                <a:endParaRPr kumimoji="1" lang="ja-JP" altLang="en-US"/>
              </a:p>
            </p:txBody>
          </p:sp>
        </mc:Choice>
        <mc:Fallback xmlns="">
          <p:sp>
            <p:nvSpPr>
              <p:cNvPr id="3" name="コンテンツ プレースホルダー 2">
                <a:extLst>
                  <a:ext uri="{FF2B5EF4-FFF2-40B4-BE49-F238E27FC236}">
                    <a16:creationId xmlns:a16="http://schemas.microsoft.com/office/drawing/2014/main" id="{E4DF6661-9185-CF2D-1B50-FCFBC996AA95}"/>
                  </a:ext>
                </a:extLst>
              </p:cNvPr>
              <p:cNvSpPr>
                <a:spLocks noGrp="1" noRot="1" noChangeAspect="1" noMove="1" noResize="1" noEditPoints="1" noAdjustHandles="1" noChangeArrowheads="1" noChangeShapeType="1" noTextEdit="1"/>
              </p:cNvSpPr>
              <p:nvPr>
                <p:ph idx="1"/>
              </p:nvPr>
            </p:nvSpPr>
            <p:spPr>
              <a:xfrm>
                <a:off x="439821" y="2222752"/>
                <a:ext cx="8610600" cy="4052507"/>
              </a:xfrm>
              <a:blipFill>
                <a:blip r:embed="rId2"/>
                <a:stretch>
                  <a:fillRect l="-1178" t="-2508" r="-2504"/>
                </a:stretch>
              </a:blipFill>
            </p:spPr>
            <p:txBody>
              <a:bodyPr/>
              <a:lstStyle/>
              <a:p>
                <a:r>
                  <a:rPr lang="ja-JP" altLang="en-US">
                    <a:noFill/>
                  </a:rPr>
                  <a:t> </a:t>
                </a:r>
              </a:p>
            </p:txBody>
          </p:sp>
        </mc:Fallback>
      </mc:AlternateContent>
      <p:sp>
        <p:nvSpPr>
          <p:cNvPr id="4" name="スライド番号プレースホルダー 3">
            <a:extLst>
              <a:ext uri="{FF2B5EF4-FFF2-40B4-BE49-F238E27FC236}">
                <a16:creationId xmlns:a16="http://schemas.microsoft.com/office/drawing/2014/main" id="{A8569198-E96E-D908-D064-4C22B5A7585B}"/>
              </a:ext>
            </a:extLst>
          </p:cNvPr>
          <p:cNvSpPr>
            <a:spLocks noGrp="1"/>
          </p:cNvSpPr>
          <p:nvPr>
            <p:ph type="sldNum" sz="quarter" idx="12"/>
          </p:nvPr>
        </p:nvSpPr>
        <p:spPr/>
        <p:txBody>
          <a:bodyPr/>
          <a:lstStyle/>
          <a:p>
            <a:fld id="{6F879AC0-A27E-6341-93B8-C10FDC4A61EB}" type="slidenum">
              <a:rPr kumimoji="1" lang="ja-JP" altLang="en-US" smtClean="0"/>
              <a:t>61</a:t>
            </a:fld>
            <a:endParaRPr kumimoji="1" lang="ja-JP" altLang="en-US"/>
          </a:p>
        </p:txBody>
      </p:sp>
      <p:pic>
        <p:nvPicPr>
          <p:cNvPr id="5" name="object 111">
            <a:extLst>
              <a:ext uri="{FF2B5EF4-FFF2-40B4-BE49-F238E27FC236}">
                <a16:creationId xmlns:a16="http://schemas.microsoft.com/office/drawing/2014/main" id="{87D31B9E-CA84-6986-C226-96DB32E078D4}"/>
              </a:ext>
            </a:extLst>
          </p:cNvPr>
          <p:cNvPicPr/>
          <p:nvPr/>
        </p:nvPicPr>
        <p:blipFill>
          <a:blip r:embed="rId3" cstate="email">
            <a:extLst>
              <a:ext uri="{28A0092B-C50C-407E-A947-70E740481C1C}">
                <a14:useLocalDpi xmlns:a14="http://schemas.microsoft.com/office/drawing/2010/main"/>
              </a:ext>
            </a:extLst>
          </a:blip>
          <a:stretch>
            <a:fillRect/>
          </a:stretch>
        </p:blipFill>
        <p:spPr>
          <a:xfrm>
            <a:off x="192907" y="112730"/>
            <a:ext cx="1204722" cy="710946"/>
          </a:xfrm>
          <a:prstGeom prst="rect">
            <a:avLst/>
          </a:prstGeom>
        </p:spPr>
      </p:pic>
      <p:pic>
        <p:nvPicPr>
          <p:cNvPr id="7" name="object 22">
            <a:extLst>
              <a:ext uri="{FF2B5EF4-FFF2-40B4-BE49-F238E27FC236}">
                <a16:creationId xmlns:a16="http://schemas.microsoft.com/office/drawing/2014/main" id="{8284B2C1-CD39-BF89-F654-7BB59002E4D1}"/>
              </a:ext>
            </a:extLst>
          </p:cNvPr>
          <p:cNvPicPr/>
          <p:nvPr/>
        </p:nvPicPr>
        <p:blipFill>
          <a:blip r:embed="rId4" cstate="email">
            <a:extLst>
              <a:ext uri="{28A0092B-C50C-407E-A947-70E740481C1C}">
                <a14:useLocalDpi xmlns:a14="http://schemas.microsoft.com/office/drawing/2010/main"/>
              </a:ext>
            </a:extLst>
          </a:blip>
          <a:stretch>
            <a:fillRect/>
          </a:stretch>
        </p:blipFill>
        <p:spPr>
          <a:xfrm>
            <a:off x="9943026" y="260228"/>
            <a:ext cx="1905000" cy="1871472"/>
          </a:xfrm>
          <a:prstGeom prst="rect">
            <a:avLst/>
          </a:prstGeom>
        </p:spPr>
      </p:pic>
      <p:pic>
        <p:nvPicPr>
          <p:cNvPr id="8" name="object 23">
            <a:extLst>
              <a:ext uri="{FF2B5EF4-FFF2-40B4-BE49-F238E27FC236}">
                <a16:creationId xmlns:a16="http://schemas.microsoft.com/office/drawing/2014/main" id="{B39BE213-91DE-0FF4-CE71-3596E51F9B21}"/>
              </a:ext>
            </a:extLst>
          </p:cNvPr>
          <p:cNvPicPr/>
          <p:nvPr/>
        </p:nvPicPr>
        <p:blipFill>
          <a:blip r:embed="rId5" cstate="email">
            <a:extLst>
              <a:ext uri="{28A0092B-C50C-407E-A947-70E740481C1C}">
                <a14:useLocalDpi xmlns:a14="http://schemas.microsoft.com/office/drawing/2010/main"/>
              </a:ext>
            </a:extLst>
          </a:blip>
          <a:stretch>
            <a:fillRect/>
          </a:stretch>
        </p:blipFill>
        <p:spPr>
          <a:xfrm>
            <a:off x="9490242" y="4473848"/>
            <a:ext cx="2127504" cy="2161032"/>
          </a:xfrm>
          <a:prstGeom prst="rect">
            <a:avLst/>
          </a:prstGeom>
        </p:spPr>
      </p:pic>
      <p:pic>
        <p:nvPicPr>
          <p:cNvPr id="9" name="object 24">
            <a:extLst>
              <a:ext uri="{FF2B5EF4-FFF2-40B4-BE49-F238E27FC236}">
                <a16:creationId xmlns:a16="http://schemas.microsoft.com/office/drawing/2014/main" id="{E65EF891-990A-A892-7CCF-FBC35846D6BB}"/>
              </a:ext>
            </a:extLst>
          </p:cNvPr>
          <p:cNvPicPr/>
          <p:nvPr/>
        </p:nvPicPr>
        <p:blipFill>
          <a:blip r:embed="rId6" cstate="email">
            <a:extLst>
              <a:ext uri="{28A0092B-C50C-407E-A947-70E740481C1C}">
                <a14:useLocalDpi xmlns:a14="http://schemas.microsoft.com/office/drawing/2010/main"/>
              </a:ext>
            </a:extLst>
          </a:blip>
          <a:stretch>
            <a:fillRect/>
          </a:stretch>
        </p:blipFill>
        <p:spPr>
          <a:xfrm>
            <a:off x="9797581" y="2222752"/>
            <a:ext cx="1905000" cy="1980767"/>
          </a:xfrm>
          <a:prstGeom prst="rect">
            <a:avLst/>
          </a:prstGeom>
        </p:spPr>
      </p:pic>
      <p:pic>
        <p:nvPicPr>
          <p:cNvPr id="10" name="object 25">
            <a:extLst>
              <a:ext uri="{FF2B5EF4-FFF2-40B4-BE49-F238E27FC236}">
                <a16:creationId xmlns:a16="http://schemas.microsoft.com/office/drawing/2014/main" id="{B676F192-B9FC-58EF-0DCF-76FF31CAAB72}"/>
              </a:ext>
            </a:extLst>
          </p:cNvPr>
          <p:cNvPicPr/>
          <p:nvPr/>
        </p:nvPicPr>
        <p:blipFill>
          <a:blip r:embed="rId7" cstate="email">
            <a:extLst>
              <a:ext uri="{28A0092B-C50C-407E-A947-70E740481C1C}">
                <a14:useLocalDpi xmlns:a14="http://schemas.microsoft.com/office/drawing/2010/main"/>
              </a:ext>
            </a:extLst>
          </a:blip>
          <a:stretch>
            <a:fillRect/>
          </a:stretch>
        </p:blipFill>
        <p:spPr>
          <a:xfrm>
            <a:off x="8694770" y="137843"/>
            <a:ext cx="1098748" cy="1801368"/>
          </a:xfrm>
          <a:prstGeom prst="rect">
            <a:avLst/>
          </a:prstGeom>
        </p:spPr>
      </p:pic>
      <p:sp>
        <p:nvSpPr>
          <p:cNvPr id="11" name="テキスト ボックス 10">
            <a:extLst>
              <a:ext uri="{FF2B5EF4-FFF2-40B4-BE49-F238E27FC236}">
                <a16:creationId xmlns:a16="http://schemas.microsoft.com/office/drawing/2014/main" id="{9562EEDA-47F8-524F-0600-F01BAAC5BF03}"/>
              </a:ext>
            </a:extLst>
          </p:cNvPr>
          <p:cNvSpPr txBox="1"/>
          <p:nvPr/>
        </p:nvSpPr>
        <p:spPr>
          <a:xfrm>
            <a:off x="10660463" y="4385624"/>
            <a:ext cx="880369" cy="276999"/>
          </a:xfrm>
          <a:prstGeom prst="rect">
            <a:avLst/>
          </a:prstGeom>
          <a:noFill/>
        </p:spPr>
        <p:txBody>
          <a:bodyPr wrap="none" rtlCol="0">
            <a:spAutoFit/>
          </a:bodyPr>
          <a:lstStyle/>
          <a:p>
            <a:r>
              <a:rPr kumimoji="1" lang="en-US" altLang="ja-JP" sz="1200" dirty="0"/>
              <a:t>Cold QCD</a:t>
            </a:r>
            <a:endParaRPr kumimoji="1" lang="ja-JP" altLang="en-US" sz="1200"/>
          </a:p>
        </p:txBody>
      </p:sp>
      <p:sp>
        <p:nvSpPr>
          <p:cNvPr id="12" name="テキスト ボックス 11">
            <a:extLst>
              <a:ext uri="{FF2B5EF4-FFF2-40B4-BE49-F238E27FC236}">
                <a16:creationId xmlns:a16="http://schemas.microsoft.com/office/drawing/2014/main" id="{6D7527A9-3A7A-FD93-7540-1BB39E2C7352}"/>
              </a:ext>
            </a:extLst>
          </p:cNvPr>
          <p:cNvSpPr txBox="1"/>
          <p:nvPr/>
        </p:nvSpPr>
        <p:spPr>
          <a:xfrm>
            <a:off x="8897644" y="1913538"/>
            <a:ext cx="973343" cy="276999"/>
          </a:xfrm>
          <a:prstGeom prst="rect">
            <a:avLst/>
          </a:prstGeom>
          <a:noFill/>
        </p:spPr>
        <p:txBody>
          <a:bodyPr wrap="none" rtlCol="0">
            <a:spAutoFit/>
          </a:bodyPr>
          <a:lstStyle/>
          <a:p>
            <a:r>
              <a:rPr kumimoji="1" lang="en-US" altLang="ja-JP" sz="1200" dirty="0"/>
              <a:t>Jet Physics</a:t>
            </a:r>
            <a:endParaRPr kumimoji="1" lang="ja-JP" altLang="en-US" sz="1200"/>
          </a:p>
        </p:txBody>
      </p:sp>
      <p:sp>
        <p:nvSpPr>
          <p:cNvPr id="13" name="テキスト ボックス 12">
            <a:extLst>
              <a:ext uri="{FF2B5EF4-FFF2-40B4-BE49-F238E27FC236}">
                <a16:creationId xmlns:a16="http://schemas.microsoft.com/office/drawing/2014/main" id="{FD389CF2-803B-17A6-84E2-195DEB161A67}"/>
              </a:ext>
            </a:extLst>
          </p:cNvPr>
          <p:cNvSpPr txBox="1"/>
          <p:nvPr/>
        </p:nvSpPr>
        <p:spPr>
          <a:xfrm>
            <a:off x="9790736" y="2215239"/>
            <a:ext cx="1104790" cy="276999"/>
          </a:xfrm>
          <a:prstGeom prst="rect">
            <a:avLst/>
          </a:prstGeom>
          <a:noFill/>
        </p:spPr>
        <p:txBody>
          <a:bodyPr wrap="none" rtlCol="0">
            <a:spAutoFit/>
          </a:bodyPr>
          <a:lstStyle/>
          <a:p>
            <a:r>
              <a:rPr kumimoji="1" lang="en-US" altLang="ja-JP" sz="1200" dirty="0"/>
              <a:t>Heavy Flavor</a:t>
            </a:r>
            <a:endParaRPr kumimoji="1" lang="ja-JP" altLang="en-US" sz="1200"/>
          </a:p>
        </p:txBody>
      </p:sp>
      <p:sp>
        <p:nvSpPr>
          <p:cNvPr id="15" name="テキスト ボックス 14">
            <a:extLst>
              <a:ext uri="{FF2B5EF4-FFF2-40B4-BE49-F238E27FC236}">
                <a16:creationId xmlns:a16="http://schemas.microsoft.com/office/drawing/2014/main" id="{FEDA706D-5982-F712-6E5F-89A61A3AE439}"/>
              </a:ext>
            </a:extLst>
          </p:cNvPr>
          <p:cNvSpPr txBox="1"/>
          <p:nvPr/>
        </p:nvSpPr>
        <p:spPr>
          <a:xfrm>
            <a:off x="9987707" y="56204"/>
            <a:ext cx="2225880" cy="276999"/>
          </a:xfrm>
          <a:prstGeom prst="rect">
            <a:avLst/>
          </a:prstGeom>
          <a:noFill/>
        </p:spPr>
        <p:txBody>
          <a:bodyPr wrap="square">
            <a:spAutoFit/>
          </a:bodyPr>
          <a:lstStyle/>
          <a:p>
            <a:pPr marL="38100">
              <a:spcBef>
                <a:spcPts val="610"/>
              </a:spcBef>
            </a:pPr>
            <a:r>
              <a:rPr lang="en" altLang="ja-JP" sz="1200" dirty="0">
                <a:cs typeface="Arial"/>
              </a:rPr>
              <a:t>Quarkonium</a:t>
            </a:r>
            <a:r>
              <a:rPr lang="en" altLang="ja-JP" sz="1200" spc="-70" dirty="0">
                <a:cs typeface="Arial"/>
              </a:rPr>
              <a:t> </a:t>
            </a:r>
            <a:r>
              <a:rPr lang="en" altLang="ja-JP" sz="1200" spc="-10" dirty="0">
                <a:cs typeface="Arial"/>
              </a:rPr>
              <a:t>spectroscopy</a:t>
            </a:r>
            <a:endParaRPr lang="en" altLang="ja-JP" sz="1200" dirty="0">
              <a:cs typeface="Arial"/>
            </a:endParaRPr>
          </a:p>
        </p:txBody>
      </p:sp>
    </p:spTree>
    <p:extLst>
      <p:ext uri="{BB962C8B-B14F-4D97-AF65-F5344CB8AC3E}">
        <p14:creationId xmlns:p14="http://schemas.microsoft.com/office/powerpoint/2010/main" val="51161260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Branding | Department of Energy さん">
            <a:extLst>
              <a:ext uri="{FF2B5EF4-FFF2-40B4-BE49-F238E27FC236}">
                <a16:creationId xmlns:a16="http://schemas.microsoft.com/office/drawing/2014/main" id="{20A298CC-2A77-0462-66F1-355ADA6248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497" y="4290007"/>
            <a:ext cx="3722799" cy="144374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BNL | Brand Center | Logo さん">
            <a:extLst>
              <a:ext uri="{FF2B5EF4-FFF2-40B4-BE49-F238E27FC236}">
                <a16:creationId xmlns:a16="http://schemas.microsoft.com/office/drawing/2014/main" id="{90BD58B5-4927-A7DF-8B36-F7B1627651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34448" y="3763049"/>
            <a:ext cx="2743201" cy="1849349"/>
          </a:xfrm>
          <a:prstGeom prst="rect">
            <a:avLst/>
          </a:prstGeom>
          <a:noFill/>
          <a:extLst>
            <a:ext uri="{909E8E84-426E-40DD-AFC4-6F175D3DCCD1}">
              <a14:hiddenFill xmlns:a14="http://schemas.microsoft.com/office/drawing/2010/main">
                <a:solidFill>
                  <a:srgbClr val="FFFFFF"/>
                </a:solidFill>
              </a14:hiddenFill>
            </a:ext>
          </a:extLst>
        </p:spPr>
      </p:pic>
      <p:sp>
        <p:nvSpPr>
          <p:cNvPr id="4" name="ドーナツ 3">
            <a:extLst>
              <a:ext uri="{FF2B5EF4-FFF2-40B4-BE49-F238E27FC236}">
                <a16:creationId xmlns:a16="http://schemas.microsoft.com/office/drawing/2014/main" id="{9FB81EC7-A9B8-3F3C-8E89-4FFA223B2F4E}"/>
              </a:ext>
            </a:extLst>
          </p:cNvPr>
          <p:cNvSpPr/>
          <p:nvPr/>
        </p:nvSpPr>
        <p:spPr>
          <a:xfrm>
            <a:off x="3581401" y="745939"/>
            <a:ext cx="5591504" cy="5591504"/>
          </a:xfrm>
          <a:prstGeom prst="donut">
            <a:avLst>
              <a:gd name="adj" fmla="val 9767"/>
            </a:avLst>
          </a:prstGeom>
          <a:ln>
            <a:no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kumimoji="1" lang="ja-JP" altLang="en-US">
              <a:solidFill>
                <a:schemeClr val="tx1"/>
              </a:solidFill>
            </a:endParaRPr>
          </a:p>
        </p:txBody>
      </p:sp>
      <p:sp>
        <p:nvSpPr>
          <p:cNvPr id="2" name="タイトル 1">
            <a:extLst>
              <a:ext uri="{FF2B5EF4-FFF2-40B4-BE49-F238E27FC236}">
                <a16:creationId xmlns:a16="http://schemas.microsoft.com/office/drawing/2014/main" id="{D04CBE0C-D033-B1FB-0248-A29611BCA71D}"/>
              </a:ext>
            </a:extLst>
          </p:cNvPr>
          <p:cNvSpPr>
            <a:spLocks noGrp="1"/>
          </p:cNvSpPr>
          <p:nvPr>
            <p:ph type="title"/>
          </p:nvPr>
        </p:nvSpPr>
        <p:spPr>
          <a:xfrm>
            <a:off x="2638425" y="5795171"/>
            <a:ext cx="7415212" cy="1325563"/>
          </a:xfrm>
        </p:spPr>
        <p:txBody>
          <a:bodyPr/>
          <a:lstStyle/>
          <a:p>
            <a:r>
              <a:rPr kumimoji="1" lang="en-US" altLang="ja-JP" dirty="0">
                <a:latin typeface="Meiryo" panose="020B0604030504040204" pitchFamily="34" charset="-128"/>
                <a:ea typeface="Meiryo" panose="020B0604030504040204" pitchFamily="34" charset="-128"/>
              </a:rPr>
              <a:t>WIN-WIN-WIN</a:t>
            </a:r>
            <a:r>
              <a:rPr kumimoji="1" lang="ja-JP" altLang="en-US">
                <a:latin typeface="Meiryo" panose="020B0604030504040204" pitchFamily="34" charset="-128"/>
                <a:ea typeface="Meiryo" panose="020B0604030504040204" pitchFamily="34" charset="-128"/>
              </a:rPr>
              <a:t>のシナリオ</a:t>
            </a:r>
          </a:p>
        </p:txBody>
      </p:sp>
      <p:sp>
        <p:nvSpPr>
          <p:cNvPr id="3" name="スライド番号プレースホルダー 2">
            <a:extLst>
              <a:ext uri="{FF2B5EF4-FFF2-40B4-BE49-F238E27FC236}">
                <a16:creationId xmlns:a16="http://schemas.microsoft.com/office/drawing/2014/main" id="{681EFDB5-35A8-0793-1E7B-439824F96416}"/>
              </a:ext>
            </a:extLst>
          </p:cNvPr>
          <p:cNvSpPr>
            <a:spLocks noGrp="1"/>
          </p:cNvSpPr>
          <p:nvPr>
            <p:ph type="sldNum" sz="quarter" idx="12"/>
          </p:nvPr>
        </p:nvSpPr>
        <p:spPr/>
        <p:txBody>
          <a:bodyPr/>
          <a:lstStyle/>
          <a:p>
            <a:fld id="{6F879AC0-A27E-6341-93B8-C10FDC4A61EB}" type="slidenum">
              <a:rPr kumimoji="1" lang="ja-JP" altLang="en-US" smtClean="0"/>
              <a:t>62</a:t>
            </a:fld>
            <a:endParaRPr kumimoji="1" lang="ja-JP" altLang="en-US"/>
          </a:p>
        </p:txBody>
      </p:sp>
      <p:pic>
        <p:nvPicPr>
          <p:cNvPr id="10248" name="Picture 8" descr="Rosi Reed">
            <a:extLst>
              <a:ext uri="{FF2B5EF4-FFF2-40B4-BE49-F238E27FC236}">
                <a16:creationId xmlns:a16="http://schemas.microsoft.com/office/drawing/2014/main" id="{ACB39CE9-43BA-0B99-2596-9536DAAF55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5186" y="21648"/>
            <a:ext cx="2771978" cy="1448582"/>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Free Happy Cliparts, Download Free Happy Cliparts png images ...">
            <a:extLst>
              <a:ext uri="{FF2B5EF4-FFF2-40B4-BE49-F238E27FC236}">
                <a16:creationId xmlns:a16="http://schemas.microsoft.com/office/drawing/2014/main" id="{D0A8CA40-8616-4010-8055-750A94351A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9269" y="3904043"/>
            <a:ext cx="589156" cy="58915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0" descr="Free Happy Cliparts, Download Free Happy Cliparts png images ...">
            <a:extLst>
              <a:ext uri="{FF2B5EF4-FFF2-40B4-BE49-F238E27FC236}">
                <a16:creationId xmlns:a16="http://schemas.microsoft.com/office/drawing/2014/main" id="{3F6683EA-143E-5BCD-83BA-8D33BF9F5ED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29508" y="1063847"/>
            <a:ext cx="589156" cy="5891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0" descr="Free Happy Cliparts, Download Free Happy Cliparts png images ...">
            <a:extLst>
              <a:ext uri="{FF2B5EF4-FFF2-40B4-BE49-F238E27FC236}">
                <a16:creationId xmlns:a16="http://schemas.microsoft.com/office/drawing/2014/main" id="{46171B85-095C-C4F0-7D30-D0279ADFE0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88493" y="3711260"/>
            <a:ext cx="589156" cy="589156"/>
          </a:xfrm>
          <a:prstGeom prst="rect">
            <a:avLst/>
          </a:prstGeom>
          <a:noFill/>
          <a:extLst>
            <a:ext uri="{909E8E84-426E-40DD-AFC4-6F175D3DCCD1}">
              <a14:hiddenFill xmlns:a14="http://schemas.microsoft.com/office/drawing/2010/main">
                <a:solidFill>
                  <a:srgbClr val="FFFFFF"/>
                </a:solidFill>
              </a14:hiddenFill>
            </a:ext>
          </a:extLst>
        </p:spPr>
      </p:pic>
      <p:sp>
        <p:nvSpPr>
          <p:cNvPr id="8" name="テキスト ボックス 7">
            <a:extLst>
              <a:ext uri="{FF2B5EF4-FFF2-40B4-BE49-F238E27FC236}">
                <a16:creationId xmlns:a16="http://schemas.microsoft.com/office/drawing/2014/main" id="{85F8D458-C604-25A0-340E-AD5CF002B768}"/>
              </a:ext>
            </a:extLst>
          </p:cNvPr>
          <p:cNvSpPr txBox="1"/>
          <p:nvPr/>
        </p:nvSpPr>
        <p:spPr>
          <a:xfrm>
            <a:off x="756937" y="3448035"/>
            <a:ext cx="2262158"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懐を痛めない新計画</a:t>
            </a:r>
            <a:endParaRPr kumimoji="1" lang="ja-JP" altLang="en-US" sz="1800">
              <a:latin typeface="Meiryo" panose="020B0604030504040204" pitchFamily="34" charset="-128"/>
              <a:ea typeface="Meiryo" panose="020B0604030504040204" pitchFamily="34" charset="-128"/>
            </a:endParaRPr>
          </a:p>
        </p:txBody>
      </p:sp>
      <p:sp>
        <p:nvSpPr>
          <p:cNvPr id="9" name="テキスト ボックス 8">
            <a:extLst>
              <a:ext uri="{FF2B5EF4-FFF2-40B4-BE49-F238E27FC236}">
                <a16:creationId xmlns:a16="http://schemas.microsoft.com/office/drawing/2014/main" id="{E197E87D-97AF-35B7-8023-199196B55F45}"/>
              </a:ext>
            </a:extLst>
          </p:cNvPr>
          <p:cNvSpPr txBox="1"/>
          <p:nvPr/>
        </p:nvSpPr>
        <p:spPr>
          <a:xfrm>
            <a:off x="5095186" y="1677209"/>
            <a:ext cx="2818400" cy="369332"/>
          </a:xfrm>
          <a:prstGeom prst="rect">
            <a:avLst/>
          </a:prstGeom>
          <a:noFill/>
        </p:spPr>
        <p:txBody>
          <a:bodyPr wrap="none" rtlCol="0">
            <a:spAutoFit/>
          </a:bodyPr>
          <a:lstStyle/>
          <a:p>
            <a:r>
              <a:rPr lang="ja-JP" altLang="en-US">
                <a:latin typeface="Meiryo" panose="020B0604030504040204" pitchFamily="34" charset="-128"/>
                <a:ea typeface="Meiryo" panose="020B0604030504040204" pitchFamily="34" charset="-128"/>
              </a:rPr>
              <a:t>新検出器でジェット物理</a:t>
            </a:r>
            <a:endParaRPr kumimoji="1" lang="ja-JP" altLang="en-US" sz="1800">
              <a:latin typeface="Meiryo" panose="020B0604030504040204" pitchFamily="34" charset="-128"/>
              <a:ea typeface="Meiryo" panose="020B0604030504040204" pitchFamily="34" charset="-128"/>
            </a:endParaRPr>
          </a:p>
        </p:txBody>
      </p:sp>
      <p:sp>
        <p:nvSpPr>
          <p:cNvPr id="10" name="テキスト ボックス 9">
            <a:extLst>
              <a:ext uri="{FF2B5EF4-FFF2-40B4-BE49-F238E27FC236}">
                <a16:creationId xmlns:a16="http://schemas.microsoft.com/office/drawing/2014/main" id="{5C09EBA9-33A3-624C-55AC-0E9B444E722C}"/>
              </a:ext>
            </a:extLst>
          </p:cNvPr>
          <p:cNvSpPr txBox="1"/>
          <p:nvPr/>
        </p:nvSpPr>
        <p:spPr>
          <a:xfrm>
            <a:off x="9735211" y="3129836"/>
            <a:ext cx="1729961" cy="369332"/>
          </a:xfrm>
          <a:prstGeom prst="rect">
            <a:avLst/>
          </a:prstGeom>
          <a:noFill/>
        </p:spPr>
        <p:txBody>
          <a:bodyPr wrap="none" rtlCol="0">
            <a:spAutoFit/>
          </a:bodyPr>
          <a:lstStyle/>
          <a:p>
            <a:r>
              <a:rPr lang="en-US" altLang="ja-JP" dirty="0">
                <a:latin typeface="Meiryo" panose="020B0604030504040204" pitchFamily="34" charset="-128"/>
                <a:ea typeface="Meiryo" panose="020B0604030504040204" pitchFamily="34" charset="-128"/>
              </a:rPr>
              <a:t>EIC</a:t>
            </a:r>
            <a:r>
              <a:rPr lang="ja-JP" altLang="en-US">
                <a:latin typeface="Meiryo" panose="020B0604030504040204" pitchFamily="34" charset="-128"/>
                <a:ea typeface="Meiryo" panose="020B0604030504040204" pitchFamily="34" charset="-128"/>
              </a:rPr>
              <a:t>の誘致成功</a:t>
            </a:r>
            <a:endParaRPr kumimoji="1" lang="ja-JP" altLang="en-US" sz="1800">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2744751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EF8F9440-F839-FA5F-C418-89C13D7BA74D}"/>
              </a:ext>
            </a:extLst>
          </p:cNvPr>
          <p:cNvSpPr>
            <a:spLocks noGrp="1"/>
          </p:cNvSpPr>
          <p:nvPr>
            <p:ph type="title"/>
          </p:nvPr>
        </p:nvSpPr>
        <p:spPr/>
        <p:txBody>
          <a:bodyPr/>
          <a:lstStyle/>
          <a:p>
            <a:r>
              <a:rPr lang="en-US" altLang="ja-JP" dirty="0"/>
              <a:t>Backup Slides</a:t>
            </a:r>
            <a:endParaRPr lang="ja-JP" altLang="en-US"/>
          </a:p>
        </p:txBody>
      </p:sp>
      <p:sp>
        <p:nvSpPr>
          <p:cNvPr id="5" name="テキスト プレースホルダー 4">
            <a:extLst>
              <a:ext uri="{FF2B5EF4-FFF2-40B4-BE49-F238E27FC236}">
                <a16:creationId xmlns:a16="http://schemas.microsoft.com/office/drawing/2014/main" id="{9E2B1513-FBDC-2CA7-C0DB-B40F67851351}"/>
              </a:ext>
            </a:extLst>
          </p:cNvPr>
          <p:cNvSpPr>
            <a:spLocks noGrp="1"/>
          </p:cNvSpPr>
          <p:nvPr>
            <p:ph type="body" idx="1"/>
          </p:nvPr>
        </p:nvSpPr>
        <p:spPr/>
        <p:txBody>
          <a:bodyPr/>
          <a:lstStyle/>
          <a:p>
            <a:endParaRPr lang="ja-JP" altLang="en-US"/>
          </a:p>
        </p:txBody>
      </p:sp>
      <p:sp>
        <p:nvSpPr>
          <p:cNvPr id="6" name="スライド番号プレースホルダー 5">
            <a:extLst>
              <a:ext uri="{FF2B5EF4-FFF2-40B4-BE49-F238E27FC236}">
                <a16:creationId xmlns:a16="http://schemas.microsoft.com/office/drawing/2014/main" id="{570834CF-F17E-342E-D8EC-30E6A1934A87}"/>
              </a:ext>
            </a:extLst>
          </p:cNvPr>
          <p:cNvSpPr>
            <a:spLocks noGrp="1"/>
          </p:cNvSpPr>
          <p:nvPr>
            <p:ph type="sldNum" sz="quarter" idx="12"/>
          </p:nvPr>
        </p:nvSpPr>
        <p:spPr/>
        <p:txBody>
          <a:bodyPr/>
          <a:lstStyle/>
          <a:p>
            <a:fld id="{6F879AC0-A27E-6341-93B8-C10FDC4A61EB}" type="slidenum">
              <a:rPr kumimoji="1" lang="ja-JP" altLang="en-US" smtClean="0"/>
              <a:t>63</a:t>
            </a:fld>
            <a:endParaRPr kumimoji="1" lang="ja-JP" altLang="en-US"/>
          </a:p>
        </p:txBody>
      </p:sp>
    </p:spTree>
    <p:extLst>
      <p:ext uri="{BB962C8B-B14F-4D97-AF65-F5344CB8AC3E}">
        <p14:creationId xmlns:p14="http://schemas.microsoft.com/office/powerpoint/2010/main" val="2261429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8A89067D-5C41-BFF9-0681-8D2E998608F9}"/>
              </a:ext>
            </a:extLst>
          </p:cNvPr>
          <p:cNvSpPr>
            <a:spLocks noGrp="1"/>
          </p:cNvSpPr>
          <p:nvPr>
            <p:ph type="sldNum" sz="quarter" idx="12"/>
          </p:nvPr>
        </p:nvSpPr>
        <p:spPr/>
        <p:txBody>
          <a:bodyPr/>
          <a:lstStyle/>
          <a:p>
            <a:fld id="{6F879AC0-A27E-6341-93B8-C10FDC4A61EB}" type="slidenum">
              <a:rPr kumimoji="1" lang="ja-JP" altLang="en-US" smtClean="0"/>
              <a:t>64</a:t>
            </a:fld>
            <a:endParaRPr kumimoji="1" lang="ja-JP" altLang="en-US"/>
          </a:p>
        </p:txBody>
      </p:sp>
      <p:pic>
        <p:nvPicPr>
          <p:cNvPr id="5" name="図 4">
            <a:extLst>
              <a:ext uri="{FF2B5EF4-FFF2-40B4-BE49-F238E27FC236}">
                <a16:creationId xmlns:a16="http://schemas.microsoft.com/office/drawing/2014/main" id="{CDE7B66B-01FD-6EAC-D20F-06EC85E9A567}"/>
              </a:ext>
            </a:extLst>
          </p:cNvPr>
          <p:cNvPicPr>
            <a:picLocks noChangeAspect="1"/>
          </p:cNvPicPr>
          <p:nvPr/>
        </p:nvPicPr>
        <p:blipFill>
          <a:blip r:embed="rId2"/>
          <a:stretch>
            <a:fillRect/>
          </a:stretch>
        </p:blipFill>
        <p:spPr>
          <a:xfrm>
            <a:off x="270806" y="488444"/>
            <a:ext cx="11082994" cy="6233031"/>
          </a:xfrm>
          <a:prstGeom prst="rect">
            <a:avLst/>
          </a:prstGeom>
        </p:spPr>
      </p:pic>
    </p:spTree>
    <p:extLst>
      <p:ext uri="{BB962C8B-B14F-4D97-AF65-F5344CB8AC3E}">
        <p14:creationId xmlns:p14="http://schemas.microsoft.com/office/powerpoint/2010/main" val="9117259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AF02B9C6-21FC-CB9D-02A3-82929CB9D640}"/>
              </a:ext>
            </a:extLst>
          </p:cNvPr>
          <p:cNvSpPr>
            <a:spLocks noGrp="1"/>
          </p:cNvSpPr>
          <p:nvPr>
            <p:ph type="sldNum" sz="quarter" idx="12"/>
          </p:nvPr>
        </p:nvSpPr>
        <p:spPr/>
        <p:txBody>
          <a:bodyPr/>
          <a:lstStyle/>
          <a:p>
            <a:fld id="{6F879AC0-A27E-6341-93B8-C10FDC4A61EB}" type="slidenum">
              <a:rPr kumimoji="1" lang="ja-JP" altLang="en-US" smtClean="0"/>
              <a:t>65</a:t>
            </a:fld>
            <a:endParaRPr kumimoji="1" lang="ja-JP" altLang="en-US"/>
          </a:p>
        </p:txBody>
      </p:sp>
      <p:pic>
        <p:nvPicPr>
          <p:cNvPr id="1026" name="Picture 2">
            <a:extLst>
              <a:ext uri="{FF2B5EF4-FFF2-40B4-BE49-F238E27FC236}">
                <a16:creationId xmlns:a16="http://schemas.microsoft.com/office/drawing/2014/main" id="{F665E23D-B20F-9ABE-4F54-2D3CD34D8F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 y="192881"/>
            <a:ext cx="11615738" cy="65338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51307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83284" y="463042"/>
            <a:ext cx="10210165" cy="453390"/>
          </a:xfrm>
          <a:prstGeom prst="rect">
            <a:avLst/>
          </a:prstGeom>
        </p:spPr>
        <p:txBody>
          <a:bodyPr vert="horz" wrap="square" lIns="0" tIns="13335" rIns="0" bIns="0" rtlCol="0">
            <a:spAutoFit/>
          </a:bodyPr>
          <a:lstStyle/>
          <a:p>
            <a:pPr marL="699135">
              <a:spcBef>
                <a:spcPts val="105"/>
              </a:spcBef>
            </a:pPr>
            <a:r>
              <a:rPr sz="2800" b="1" spc="-10" dirty="0">
                <a:solidFill>
                  <a:srgbClr val="FFFFFF"/>
                </a:solidFill>
                <a:latin typeface="Arial"/>
                <a:cs typeface="Arial"/>
              </a:rPr>
              <a:t>High-</a:t>
            </a:r>
            <a:r>
              <a:rPr sz="2800" b="1" dirty="0">
                <a:solidFill>
                  <a:srgbClr val="FFFFFF"/>
                </a:solidFill>
                <a:latin typeface="Arial"/>
                <a:cs typeface="Arial"/>
              </a:rPr>
              <a:t>p</a:t>
            </a:r>
            <a:r>
              <a:rPr sz="2775" b="1" baseline="-19519" dirty="0">
                <a:solidFill>
                  <a:srgbClr val="FFFFFF"/>
                </a:solidFill>
                <a:latin typeface="Arial"/>
                <a:cs typeface="Arial"/>
              </a:rPr>
              <a:t>T</a:t>
            </a:r>
            <a:r>
              <a:rPr sz="2775" b="1" spc="397" baseline="-19519" dirty="0">
                <a:solidFill>
                  <a:srgbClr val="FFFFFF"/>
                </a:solidFill>
                <a:latin typeface="Arial"/>
                <a:cs typeface="Arial"/>
              </a:rPr>
              <a:t> </a:t>
            </a:r>
            <a:r>
              <a:rPr sz="2800" b="1" spc="-10" dirty="0">
                <a:solidFill>
                  <a:srgbClr val="FFFFFF"/>
                </a:solidFill>
                <a:latin typeface="Arial"/>
                <a:cs typeface="Arial"/>
              </a:rPr>
              <a:t>Probes</a:t>
            </a:r>
            <a:endParaRPr sz="2800">
              <a:latin typeface="Arial"/>
              <a:cs typeface="Arial"/>
            </a:endParaRPr>
          </a:p>
        </p:txBody>
      </p:sp>
      <p:pic>
        <p:nvPicPr>
          <p:cNvPr id="3" name="object 3"/>
          <p:cNvPicPr/>
          <p:nvPr/>
        </p:nvPicPr>
        <p:blipFill>
          <a:blip r:embed="rId2" cstate="email">
            <a:extLst>
              <a:ext uri="{28A0092B-C50C-407E-A947-70E740481C1C}">
                <a14:useLocalDpi xmlns:a14="http://schemas.microsoft.com/office/drawing/2010/main"/>
              </a:ext>
            </a:extLst>
          </a:blip>
          <a:stretch>
            <a:fillRect/>
          </a:stretch>
        </p:blipFill>
        <p:spPr>
          <a:xfrm>
            <a:off x="6355036" y="1982428"/>
            <a:ext cx="4563685" cy="3138773"/>
          </a:xfrm>
          <a:prstGeom prst="rect">
            <a:avLst/>
          </a:prstGeom>
        </p:spPr>
      </p:pic>
      <p:sp>
        <p:nvSpPr>
          <p:cNvPr id="4" name="object 4"/>
          <p:cNvSpPr txBox="1"/>
          <p:nvPr/>
        </p:nvSpPr>
        <p:spPr>
          <a:xfrm>
            <a:off x="1310843" y="5093187"/>
            <a:ext cx="10083800" cy="1259840"/>
          </a:xfrm>
          <a:prstGeom prst="rect">
            <a:avLst/>
          </a:prstGeom>
        </p:spPr>
        <p:txBody>
          <a:bodyPr vert="horz" wrap="square" lIns="0" tIns="149225" rIns="0" bIns="0" rtlCol="0">
            <a:spAutoFit/>
          </a:bodyPr>
          <a:lstStyle/>
          <a:p>
            <a:pPr marL="217170" indent="-182245">
              <a:spcBef>
                <a:spcPts val="1175"/>
              </a:spcBef>
              <a:buSzPct val="94444"/>
              <a:buFont typeface="Wingdings"/>
              <a:buChar char=""/>
              <a:tabLst>
                <a:tab pos="217170" algn="l"/>
              </a:tabLst>
            </a:pPr>
            <a:r>
              <a:rPr dirty="0">
                <a:latin typeface="Arial"/>
                <a:cs typeface="Arial"/>
              </a:rPr>
              <a:t>High</a:t>
            </a:r>
            <a:r>
              <a:rPr spc="-25" dirty="0">
                <a:latin typeface="Arial"/>
                <a:cs typeface="Arial"/>
              </a:rPr>
              <a:t> </a:t>
            </a:r>
            <a:r>
              <a:rPr dirty="0">
                <a:latin typeface="Arial"/>
                <a:cs typeface="Arial"/>
              </a:rPr>
              <a:t>data</a:t>
            </a:r>
            <a:r>
              <a:rPr spc="-20" dirty="0">
                <a:latin typeface="Arial"/>
                <a:cs typeface="Arial"/>
              </a:rPr>
              <a:t> </a:t>
            </a:r>
            <a:r>
              <a:rPr dirty="0">
                <a:latin typeface="Arial"/>
                <a:cs typeface="Arial"/>
              </a:rPr>
              <a:t>rates</a:t>
            </a:r>
            <a:r>
              <a:rPr spc="-40" dirty="0">
                <a:latin typeface="Arial"/>
                <a:cs typeface="Arial"/>
              </a:rPr>
              <a:t> </a:t>
            </a:r>
            <a:r>
              <a:rPr dirty="0">
                <a:latin typeface="Arial"/>
                <a:cs typeface="Arial"/>
              </a:rPr>
              <a:t>&amp;</a:t>
            </a:r>
            <a:r>
              <a:rPr spc="-15" dirty="0">
                <a:latin typeface="Arial"/>
                <a:cs typeface="Arial"/>
              </a:rPr>
              <a:t> </a:t>
            </a:r>
            <a:r>
              <a:rPr dirty="0">
                <a:latin typeface="Arial"/>
                <a:cs typeface="Arial"/>
              </a:rPr>
              <a:t>hermetic</a:t>
            </a:r>
            <a:r>
              <a:rPr spc="-55" dirty="0">
                <a:latin typeface="Arial"/>
                <a:cs typeface="Arial"/>
              </a:rPr>
              <a:t> </a:t>
            </a:r>
            <a:r>
              <a:rPr dirty="0">
                <a:latin typeface="Arial"/>
                <a:cs typeface="Arial"/>
              </a:rPr>
              <a:t>EMCal+HCal</a:t>
            </a:r>
            <a:r>
              <a:rPr spc="30" dirty="0">
                <a:latin typeface="Arial"/>
                <a:cs typeface="Arial"/>
              </a:rPr>
              <a:t> </a:t>
            </a:r>
            <a:r>
              <a:rPr dirty="0">
                <a:latin typeface="Arial"/>
                <a:cs typeface="Arial"/>
              </a:rPr>
              <a:t>offer</a:t>
            </a:r>
            <a:r>
              <a:rPr spc="-50" dirty="0">
                <a:latin typeface="Arial"/>
                <a:cs typeface="Arial"/>
              </a:rPr>
              <a:t> </a:t>
            </a:r>
            <a:r>
              <a:rPr dirty="0">
                <a:latin typeface="Arial"/>
                <a:cs typeface="Arial"/>
              </a:rPr>
              <a:t>wide</a:t>
            </a:r>
            <a:r>
              <a:rPr spc="5" dirty="0">
                <a:latin typeface="Arial"/>
                <a:cs typeface="Arial"/>
              </a:rPr>
              <a:t> </a:t>
            </a:r>
            <a:r>
              <a:rPr dirty="0">
                <a:latin typeface="Arial"/>
                <a:cs typeface="Arial"/>
              </a:rPr>
              <a:t>p</a:t>
            </a:r>
            <a:r>
              <a:rPr baseline="-20833" dirty="0">
                <a:latin typeface="Arial"/>
                <a:cs typeface="Arial"/>
              </a:rPr>
              <a:t>T</a:t>
            </a:r>
            <a:r>
              <a:rPr spc="179" baseline="-20833" dirty="0">
                <a:latin typeface="Arial"/>
                <a:cs typeface="Arial"/>
              </a:rPr>
              <a:t> </a:t>
            </a:r>
            <a:r>
              <a:rPr dirty="0">
                <a:latin typeface="Arial"/>
                <a:cs typeface="Arial"/>
              </a:rPr>
              <a:t>range</a:t>
            </a:r>
            <a:r>
              <a:rPr spc="-20" dirty="0">
                <a:latin typeface="Arial"/>
                <a:cs typeface="Arial"/>
              </a:rPr>
              <a:t> </a:t>
            </a:r>
            <a:r>
              <a:rPr dirty="0">
                <a:latin typeface="Arial"/>
                <a:cs typeface="Arial"/>
              </a:rPr>
              <a:t>for</a:t>
            </a:r>
            <a:r>
              <a:rPr spc="-30" dirty="0">
                <a:latin typeface="Arial"/>
                <a:cs typeface="Arial"/>
              </a:rPr>
              <a:t> </a:t>
            </a:r>
            <a:r>
              <a:rPr dirty="0">
                <a:latin typeface="Arial"/>
                <a:cs typeface="Arial"/>
              </a:rPr>
              <a:t>jet</a:t>
            </a:r>
            <a:r>
              <a:rPr spc="-25" dirty="0">
                <a:latin typeface="Arial"/>
                <a:cs typeface="Arial"/>
              </a:rPr>
              <a:t> </a:t>
            </a:r>
            <a:r>
              <a:rPr spc="-10" dirty="0">
                <a:latin typeface="Arial"/>
                <a:cs typeface="Arial"/>
              </a:rPr>
              <a:t>reconstruction.</a:t>
            </a:r>
            <a:endParaRPr dirty="0">
              <a:latin typeface="Arial"/>
              <a:cs typeface="Arial"/>
            </a:endParaRPr>
          </a:p>
          <a:p>
            <a:pPr marL="217804" indent="-182245">
              <a:spcBef>
                <a:spcPts val="1080"/>
              </a:spcBef>
              <a:buSzPct val="94444"/>
              <a:buFont typeface="Wingdings"/>
              <a:buChar char=""/>
              <a:tabLst>
                <a:tab pos="217804" algn="l"/>
              </a:tabLst>
            </a:pPr>
            <a:r>
              <a:rPr dirty="0">
                <a:latin typeface="Arial"/>
                <a:cs typeface="Arial"/>
              </a:rPr>
              <a:t>sPHENIX can</a:t>
            </a:r>
            <a:r>
              <a:rPr spc="-30" dirty="0">
                <a:latin typeface="Arial"/>
                <a:cs typeface="Arial"/>
              </a:rPr>
              <a:t> </a:t>
            </a:r>
            <a:r>
              <a:rPr dirty="0">
                <a:latin typeface="Arial"/>
                <a:cs typeface="Arial"/>
              </a:rPr>
              <a:t>precisely</a:t>
            </a:r>
            <a:r>
              <a:rPr spc="-50" dirty="0">
                <a:latin typeface="Arial"/>
                <a:cs typeface="Arial"/>
              </a:rPr>
              <a:t> </a:t>
            </a:r>
            <a:r>
              <a:rPr dirty="0">
                <a:latin typeface="Arial"/>
                <a:cs typeface="Arial"/>
              </a:rPr>
              <a:t>measure</a:t>
            </a:r>
            <a:r>
              <a:rPr spc="-45" dirty="0">
                <a:latin typeface="Arial"/>
                <a:cs typeface="Arial"/>
              </a:rPr>
              <a:t> </a:t>
            </a:r>
            <a:r>
              <a:rPr dirty="0">
                <a:latin typeface="Arial"/>
                <a:cs typeface="Arial"/>
              </a:rPr>
              <a:t>the</a:t>
            </a:r>
            <a:r>
              <a:rPr spc="-10" dirty="0">
                <a:latin typeface="Arial"/>
                <a:cs typeface="Arial"/>
              </a:rPr>
              <a:t> </a:t>
            </a:r>
            <a:r>
              <a:rPr dirty="0">
                <a:latin typeface="Arial"/>
                <a:cs typeface="Arial"/>
              </a:rPr>
              <a:t>low p</a:t>
            </a:r>
            <a:r>
              <a:rPr baseline="-20833" dirty="0">
                <a:latin typeface="Arial"/>
                <a:cs typeface="Arial"/>
              </a:rPr>
              <a:t>T</a:t>
            </a:r>
            <a:r>
              <a:rPr spc="209" baseline="-20833" dirty="0">
                <a:latin typeface="Arial"/>
                <a:cs typeface="Arial"/>
              </a:rPr>
              <a:t> </a:t>
            </a:r>
            <a:r>
              <a:rPr dirty="0">
                <a:latin typeface="Arial"/>
                <a:cs typeface="Arial"/>
              </a:rPr>
              <a:t>region,</a:t>
            </a:r>
            <a:r>
              <a:rPr spc="-25" dirty="0">
                <a:latin typeface="Arial"/>
                <a:cs typeface="Arial"/>
              </a:rPr>
              <a:t> </a:t>
            </a:r>
            <a:r>
              <a:rPr dirty="0">
                <a:latin typeface="Arial"/>
                <a:cs typeface="Arial"/>
              </a:rPr>
              <a:t>which</a:t>
            </a:r>
            <a:r>
              <a:rPr spc="20" dirty="0">
                <a:latin typeface="Arial"/>
                <a:cs typeface="Arial"/>
              </a:rPr>
              <a:t> </a:t>
            </a:r>
            <a:r>
              <a:rPr dirty="0">
                <a:latin typeface="Arial"/>
                <a:cs typeface="Arial"/>
              </a:rPr>
              <a:t>is</a:t>
            </a:r>
            <a:r>
              <a:rPr spc="-5" dirty="0">
                <a:latin typeface="Arial"/>
                <a:cs typeface="Arial"/>
              </a:rPr>
              <a:t> </a:t>
            </a:r>
            <a:r>
              <a:rPr dirty="0">
                <a:latin typeface="Arial"/>
                <a:cs typeface="Arial"/>
              </a:rPr>
              <a:t>challenging</a:t>
            </a:r>
            <a:r>
              <a:rPr spc="-70" dirty="0">
                <a:latin typeface="Arial"/>
                <a:cs typeface="Arial"/>
              </a:rPr>
              <a:t> </a:t>
            </a:r>
            <a:r>
              <a:rPr dirty="0">
                <a:latin typeface="Arial"/>
                <a:cs typeface="Arial"/>
              </a:rPr>
              <a:t>at</a:t>
            </a:r>
            <a:r>
              <a:rPr spc="-15" dirty="0">
                <a:latin typeface="Arial"/>
                <a:cs typeface="Arial"/>
              </a:rPr>
              <a:t> </a:t>
            </a:r>
            <a:r>
              <a:rPr dirty="0">
                <a:latin typeface="Arial"/>
                <a:cs typeface="Arial"/>
              </a:rPr>
              <a:t>the</a:t>
            </a:r>
            <a:r>
              <a:rPr spc="-5" dirty="0">
                <a:latin typeface="Arial"/>
                <a:cs typeface="Arial"/>
              </a:rPr>
              <a:t> </a:t>
            </a:r>
            <a:r>
              <a:rPr spc="-20" dirty="0">
                <a:latin typeface="Arial"/>
                <a:cs typeface="Arial"/>
              </a:rPr>
              <a:t>LHC.</a:t>
            </a:r>
            <a:endParaRPr dirty="0">
              <a:latin typeface="Arial"/>
              <a:cs typeface="Arial"/>
            </a:endParaRPr>
          </a:p>
          <a:p>
            <a:pPr marL="217170" indent="-182245">
              <a:spcBef>
                <a:spcPts val="1080"/>
              </a:spcBef>
              <a:buSzPct val="94444"/>
              <a:buFont typeface="Wingdings"/>
              <a:buChar char=""/>
              <a:tabLst>
                <a:tab pos="217170" algn="l"/>
              </a:tabLst>
            </a:pPr>
            <a:r>
              <a:rPr dirty="0">
                <a:latin typeface="Arial"/>
                <a:cs typeface="Arial"/>
              </a:rPr>
              <a:t>sPHENIX</a:t>
            </a:r>
            <a:r>
              <a:rPr spc="-5" dirty="0">
                <a:latin typeface="Arial"/>
                <a:cs typeface="Arial"/>
              </a:rPr>
              <a:t> </a:t>
            </a:r>
            <a:r>
              <a:rPr dirty="0">
                <a:latin typeface="Arial"/>
                <a:cs typeface="Arial"/>
              </a:rPr>
              <a:t>will</a:t>
            </a:r>
            <a:r>
              <a:rPr spc="5" dirty="0">
                <a:latin typeface="Arial"/>
                <a:cs typeface="Arial"/>
              </a:rPr>
              <a:t> </a:t>
            </a:r>
            <a:r>
              <a:rPr dirty="0">
                <a:latin typeface="Arial"/>
                <a:cs typeface="Arial"/>
              </a:rPr>
              <a:t>have</a:t>
            </a:r>
            <a:r>
              <a:rPr spc="-20" dirty="0">
                <a:latin typeface="Arial"/>
                <a:cs typeface="Arial"/>
              </a:rPr>
              <a:t> </a:t>
            </a:r>
            <a:r>
              <a:rPr dirty="0">
                <a:latin typeface="Arial"/>
                <a:cs typeface="Arial"/>
              </a:rPr>
              <a:t>kinematic</a:t>
            </a:r>
            <a:r>
              <a:rPr spc="-75" dirty="0">
                <a:latin typeface="Arial"/>
                <a:cs typeface="Arial"/>
              </a:rPr>
              <a:t> </a:t>
            </a:r>
            <a:r>
              <a:rPr dirty="0">
                <a:latin typeface="Arial"/>
                <a:cs typeface="Arial"/>
              </a:rPr>
              <a:t>reach</a:t>
            </a:r>
            <a:r>
              <a:rPr spc="-15" dirty="0">
                <a:latin typeface="Arial"/>
                <a:cs typeface="Arial"/>
              </a:rPr>
              <a:t> </a:t>
            </a:r>
            <a:r>
              <a:rPr dirty="0">
                <a:latin typeface="Arial"/>
                <a:cs typeface="Arial"/>
              </a:rPr>
              <a:t>out</a:t>
            </a:r>
            <a:r>
              <a:rPr spc="-25" dirty="0">
                <a:latin typeface="Arial"/>
                <a:cs typeface="Arial"/>
              </a:rPr>
              <a:t> </a:t>
            </a:r>
            <a:r>
              <a:rPr dirty="0">
                <a:latin typeface="Arial"/>
                <a:cs typeface="Arial"/>
              </a:rPr>
              <a:t>to</a:t>
            </a:r>
            <a:r>
              <a:rPr spc="-20" dirty="0">
                <a:latin typeface="Arial"/>
                <a:cs typeface="Arial"/>
              </a:rPr>
              <a:t> </a:t>
            </a:r>
            <a:r>
              <a:rPr dirty="0">
                <a:latin typeface="Cambria Math"/>
                <a:cs typeface="Cambria Math"/>
              </a:rPr>
              <a:t>∼</a:t>
            </a:r>
            <a:r>
              <a:rPr spc="95" dirty="0">
                <a:latin typeface="Cambria Math"/>
                <a:cs typeface="Cambria Math"/>
              </a:rPr>
              <a:t> </a:t>
            </a:r>
            <a:r>
              <a:rPr dirty="0">
                <a:latin typeface="Arial"/>
                <a:cs typeface="Arial"/>
              </a:rPr>
              <a:t>70</a:t>
            </a:r>
            <a:r>
              <a:rPr spc="5" dirty="0">
                <a:latin typeface="Arial"/>
                <a:cs typeface="Arial"/>
              </a:rPr>
              <a:t> </a:t>
            </a:r>
            <a:r>
              <a:rPr dirty="0">
                <a:latin typeface="Arial"/>
                <a:cs typeface="Arial"/>
              </a:rPr>
              <a:t>GeV</a:t>
            </a:r>
            <a:r>
              <a:rPr spc="-25" dirty="0">
                <a:latin typeface="Arial"/>
                <a:cs typeface="Arial"/>
              </a:rPr>
              <a:t> </a:t>
            </a:r>
            <a:r>
              <a:rPr dirty="0">
                <a:latin typeface="Arial"/>
                <a:cs typeface="Arial"/>
              </a:rPr>
              <a:t>for jets,</a:t>
            </a:r>
            <a:r>
              <a:rPr spc="-40" dirty="0">
                <a:latin typeface="Arial"/>
                <a:cs typeface="Arial"/>
              </a:rPr>
              <a:t> </a:t>
            </a:r>
            <a:r>
              <a:rPr dirty="0">
                <a:latin typeface="Verdana"/>
                <a:cs typeface="Verdana"/>
              </a:rPr>
              <a:t>kinematic</a:t>
            </a:r>
            <a:r>
              <a:rPr spc="-10" dirty="0">
                <a:latin typeface="Verdana"/>
                <a:cs typeface="Verdana"/>
              </a:rPr>
              <a:t> </a:t>
            </a:r>
            <a:r>
              <a:rPr dirty="0">
                <a:latin typeface="Verdana"/>
                <a:cs typeface="Verdana"/>
              </a:rPr>
              <a:t>overlap with the</a:t>
            </a:r>
            <a:r>
              <a:rPr spc="15" dirty="0">
                <a:latin typeface="Verdana"/>
                <a:cs typeface="Verdana"/>
              </a:rPr>
              <a:t> </a:t>
            </a:r>
            <a:r>
              <a:rPr spc="-20" dirty="0">
                <a:latin typeface="Verdana"/>
                <a:cs typeface="Verdana"/>
              </a:rPr>
              <a:t>LHC.</a:t>
            </a:r>
            <a:endParaRPr dirty="0">
              <a:latin typeface="Verdana"/>
              <a:cs typeface="Verdana"/>
            </a:endParaRPr>
          </a:p>
        </p:txBody>
      </p:sp>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1043245" y="1923384"/>
            <a:ext cx="4644776" cy="3203257"/>
          </a:xfrm>
          <a:prstGeom prst="rect">
            <a:avLst/>
          </a:prstGeom>
        </p:spPr>
      </p:pic>
      <p:sp>
        <p:nvSpPr>
          <p:cNvPr id="6" name="object 6"/>
          <p:cNvSpPr txBox="1"/>
          <p:nvPr/>
        </p:nvSpPr>
        <p:spPr>
          <a:xfrm>
            <a:off x="1406042" y="1246455"/>
            <a:ext cx="7637780" cy="300355"/>
          </a:xfrm>
          <a:prstGeom prst="rect">
            <a:avLst/>
          </a:prstGeom>
        </p:spPr>
        <p:txBody>
          <a:bodyPr vert="horz" wrap="square" lIns="0" tIns="12700" rIns="0" bIns="0" rtlCol="0">
            <a:spAutoFit/>
          </a:bodyPr>
          <a:lstStyle/>
          <a:p>
            <a:pPr marL="12700">
              <a:spcBef>
                <a:spcPts val="100"/>
              </a:spcBef>
            </a:pPr>
            <a:r>
              <a:rPr dirty="0">
                <a:latin typeface="Arial"/>
                <a:cs typeface="Arial"/>
              </a:rPr>
              <a:t>Probing</a:t>
            </a:r>
            <a:r>
              <a:rPr spc="-60" dirty="0">
                <a:latin typeface="Arial"/>
                <a:cs typeface="Arial"/>
              </a:rPr>
              <a:t> </a:t>
            </a:r>
            <a:r>
              <a:rPr dirty="0">
                <a:latin typeface="Arial"/>
                <a:cs typeface="Arial"/>
              </a:rPr>
              <a:t>the</a:t>
            </a:r>
            <a:r>
              <a:rPr spc="-25" dirty="0">
                <a:latin typeface="Arial"/>
                <a:cs typeface="Arial"/>
              </a:rPr>
              <a:t> </a:t>
            </a:r>
            <a:r>
              <a:rPr dirty="0">
                <a:latin typeface="Arial"/>
                <a:cs typeface="Arial"/>
              </a:rPr>
              <a:t>QGP</a:t>
            </a:r>
            <a:r>
              <a:rPr spc="-35" dirty="0">
                <a:latin typeface="Arial"/>
                <a:cs typeface="Arial"/>
              </a:rPr>
              <a:t> </a:t>
            </a:r>
            <a:r>
              <a:rPr dirty="0">
                <a:latin typeface="Arial"/>
                <a:cs typeface="Arial"/>
              </a:rPr>
              <a:t>with precise</a:t>
            </a:r>
            <a:r>
              <a:rPr spc="-50" dirty="0">
                <a:latin typeface="Arial"/>
                <a:cs typeface="Arial"/>
              </a:rPr>
              <a:t> </a:t>
            </a:r>
            <a:r>
              <a:rPr dirty="0">
                <a:latin typeface="Arial"/>
                <a:cs typeface="Arial"/>
              </a:rPr>
              <a:t>jet,</a:t>
            </a:r>
            <a:r>
              <a:rPr spc="-25" dirty="0">
                <a:latin typeface="Arial"/>
                <a:cs typeface="Arial"/>
              </a:rPr>
              <a:t> </a:t>
            </a:r>
            <a:r>
              <a:rPr dirty="0">
                <a:latin typeface="Arial"/>
                <a:cs typeface="Arial"/>
              </a:rPr>
              <a:t>direct</a:t>
            </a:r>
            <a:r>
              <a:rPr spc="-50" dirty="0">
                <a:latin typeface="Arial"/>
                <a:cs typeface="Arial"/>
              </a:rPr>
              <a:t> </a:t>
            </a:r>
            <a:r>
              <a:rPr dirty="0">
                <a:latin typeface="Arial"/>
                <a:cs typeface="Arial"/>
              </a:rPr>
              <a:t>photon,</a:t>
            </a:r>
            <a:r>
              <a:rPr spc="-50" dirty="0">
                <a:latin typeface="Arial"/>
                <a:cs typeface="Arial"/>
              </a:rPr>
              <a:t> </a:t>
            </a:r>
            <a:r>
              <a:rPr dirty="0">
                <a:latin typeface="Arial"/>
                <a:cs typeface="Arial"/>
              </a:rPr>
              <a:t>and</a:t>
            </a:r>
            <a:r>
              <a:rPr spc="-25" dirty="0">
                <a:latin typeface="Arial"/>
                <a:cs typeface="Arial"/>
              </a:rPr>
              <a:t> </a:t>
            </a:r>
            <a:r>
              <a:rPr dirty="0">
                <a:latin typeface="Arial"/>
                <a:cs typeface="Arial"/>
              </a:rPr>
              <a:t>hadron</a:t>
            </a:r>
            <a:r>
              <a:rPr spc="-45" dirty="0">
                <a:latin typeface="Arial"/>
                <a:cs typeface="Arial"/>
              </a:rPr>
              <a:t> </a:t>
            </a:r>
            <a:r>
              <a:rPr spc="-10" dirty="0">
                <a:latin typeface="Arial"/>
                <a:cs typeface="Arial"/>
              </a:rPr>
              <a:t>measurements</a:t>
            </a:r>
            <a:endParaRPr>
              <a:latin typeface="Arial"/>
              <a:cs typeface="Arial"/>
            </a:endParaRPr>
          </a:p>
        </p:txBody>
      </p:sp>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622300" y="0"/>
            <a:ext cx="1204722" cy="710946"/>
          </a:xfrm>
          <a:prstGeom prst="rect">
            <a:avLst/>
          </a:prstGeom>
        </p:spPr>
      </p:pic>
      <p:sp>
        <p:nvSpPr>
          <p:cNvPr id="13" name="タイトル 12">
            <a:extLst>
              <a:ext uri="{FF2B5EF4-FFF2-40B4-BE49-F238E27FC236}">
                <a16:creationId xmlns:a16="http://schemas.microsoft.com/office/drawing/2014/main" id="{06366042-08C7-5C9C-07B2-19AEBD9375E3}"/>
              </a:ext>
            </a:extLst>
          </p:cNvPr>
          <p:cNvSpPr>
            <a:spLocks noGrp="1"/>
          </p:cNvSpPr>
          <p:nvPr>
            <p:ph type="title"/>
          </p:nvPr>
        </p:nvSpPr>
        <p:spPr>
          <a:xfrm>
            <a:off x="1947494" y="-47653"/>
            <a:ext cx="7202214" cy="1325563"/>
          </a:xfrm>
        </p:spPr>
        <p:txBody>
          <a:bodyPr/>
          <a:lstStyle/>
          <a:p>
            <a:r>
              <a:rPr lang="en-US" altLang="ja-JP" dirty="0"/>
              <a:t>Jet Physics</a:t>
            </a:r>
            <a:endParaRPr lang="ja-JP" altLang="en-US"/>
          </a:p>
        </p:txBody>
      </p:sp>
      <p:sp>
        <p:nvSpPr>
          <p:cNvPr id="8" name="スライド番号プレースホルダー 7">
            <a:extLst>
              <a:ext uri="{FF2B5EF4-FFF2-40B4-BE49-F238E27FC236}">
                <a16:creationId xmlns:a16="http://schemas.microsoft.com/office/drawing/2014/main" id="{DE13EF8A-DEA8-6188-B5F1-5E55AD495197}"/>
              </a:ext>
            </a:extLst>
          </p:cNvPr>
          <p:cNvSpPr>
            <a:spLocks noGrp="1"/>
          </p:cNvSpPr>
          <p:nvPr>
            <p:ph type="sldNum" sz="quarter" idx="12"/>
          </p:nvPr>
        </p:nvSpPr>
        <p:spPr/>
        <p:txBody>
          <a:bodyPr/>
          <a:lstStyle/>
          <a:p>
            <a:fld id="{6F879AC0-A27E-6341-93B8-C10FDC4A61EB}" type="slidenum">
              <a:rPr kumimoji="1" lang="ja-JP" altLang="en-US" smtClean="0"/>
              <a:t>66</a:t>
            </a:fld>
            <a:endParaRPr kumimoji="1" lang="ja-JP" altLang="en-US"/>
          </a:p>
        </p:txBody>
      </p:sp>
    </p:spTree>
    <p:extLst>
      <p:ext uri="{BB962C8B-B14F-4D97-AF65-F5344CB8AC3E}">
        <p14:creationId xmlns:p14="http://schemas.microsoft.com/office/powerpoint/2010/main" val="16830455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919A4E-0E7B-19BE-D72E-48FE8EC38B77}"/>
              </a:ext>
            </a:extLst>
          </p:cNvPr>
          <p:cNvSpPr>
            <a:spLocks noGrp="1"/>
          </p:cNvSpPr>
          <p:nvPr>
            <p:ph type="title"/>
          </p:nvPr>
        </p:nvSpPr>
        <p:spPr/>
        <p:txBody>
          <a:bodyPr/>
          <a:lstStyle/>
          <a:p>
            <a:r>
              <a:rPr kumimoji="1" lang="en-US" altLang="ja-JP" dirty="0"/>
              <a:t>Heavy Flavor</a:t>
            </a:r>
            <a:endParaRPr kumimoji="1" lang="ja-JP" altLang="en-US"/>
          </a:p>
        </p:txBody>
      </p:sp>
      <p:grpSp>
        <p:nvGrpSpPr>
          <p:cNvPr id="4" name="object 8">
            <a:extLst>
              <a:ext uri="{FF2B5EF4-FFF2-40B4-BE49-F238E27FC236}">
                <a16:creationId xmlns:a16="http://schemas.microsoft.com/office/drawing/2014/main" id="{BD51CA54-79CD-AFD1-B729-6610E0AE0A73}"/>
              </a:ext>
            </a:extLst>
          </p:cNvPr>
          <p:cNvGrpSpPr/>
          <p:nvPr/>
        </p:nvGrpSpPr>
        <p:grpSpPr>
          <a:xfrm>
            <a:off x="545486" y="1690688"/>
            <a:ext cx="4520565" cy="3246120"/>
            <a:chOff x="640080" y="1539239"/>
            <a:chExt cx="4520565" cy="3246120"/>
          </a:xfrm>
        </p:grpSpPr>
        <p:pic>
          <p:nvPicPr>
            <p:cNvPr id="5" name="object 9">
              <a:extLst>
                <a:ext uri="{FF2B5EF4-FFF2-40B4-BE49-F238E27FC236}">
                  <a16:creationId xmlns:a16="http://schemas.microsoft.com/office/drawing/2014/main" id="{55C3C474-F93B-A608-E0B9-6C289F3048A2}"/>
                </a:ext>
              </a:extLst>
            </p:cNvPr>
            <p:cNvPicPr/>
            <p:nvPr/>
          </p:nvPicPr>
          <p:blipFill>
            <a:blip r:embed="rId2" cstate="email">
              <a:extLst>
                <a:ext uri="{28A0092B-C50C-407E-A947-70E740481C1C}">
                  <a14:useLocalDpi xmlns:a14="http://schemas.microsoft.com/office/drawing/2010/main"/>
                </a:ext>
              </a:extLst>
            </a:blip>
            <a:stretch>
              <a:fillRect/>
            </a:stretch>
          </p:blipFill>
          <p:spPr>
            <a:xfrm>
              <a:off x="676656" y="1545335"/>
              <a:ext cx="4483608" cy="3240024"/>
            </a:xfrm>
            <a:prstGeom prst="rect">
              <a:avLst/>
            </a:prstGeom>
          </p:spPr>
        </p:pic>
        <p:sp>
          <p:nvSpPr>
            <p:cNvPr id="6" name="object 10">
              <a:extLst>
                <a:ext uri="{FF2B5EF4-FFF2-40B4-BE49-F238E27FC236}">
                  <a16:creationId xmlns:a16="http://schemas.microsoft.com/office/drawing/2014/main" id="{2BB1D169-084B-D730-621E-E3C98F3B0C72}"/>
                </a:ext>
              </a:extLst>
            </p:cNvPr>
            <p:cNvSpPr/>
            <p:nvPr/>
          </p:nvSpPr>
          <p:spPr>
            <a:xfrm>
              <a:off x="640080" y="1539239"/>
              <a:ext cx="368935" cy="554990"/>
            </a:xfrm>
            <a:custGeom>
              <a:avLst/>
              <a:gdLst/>
              <a:ahLst/>
              <a:cxnLst/>
              <a:rect l="l" t="t" r="r" b="b"/>
              <a:pathLst>
                <a:path w="368934" h="554989">
                  <a:moveTo>
                    <a:pt x="368808" y="0"/>
                  </a:moveTo>
                  <a:lnTo>
                    <a:pt x="0" y="0"/>
                  </a:lnTo>
                  <a:lnTo>
                    <a:pt x="0" y="554736"/>
                  </a:lnTo>
                  <a:lnTo>
                    <a:pt x="368808" y="554736"/>
                  </a:lnTo>
                  <a:lnTo>
                    <a:pt x="368808" y="0"/>
                  </a:lnTo>
                  <a:close/>
                </a:path>
              </a:pathLst>
            </a:custGeom>
            <a:solidFill>
              <a:srgbClr val="FFFFFF"/>
            </a:solidFill>
          </p:spPr>
          <p:txBody>
            <a:bodyPr wrap="square" lIns="0" tIns="0" rIns="0" bIns="0" rtlCol="0"/>
            <a:lstStyle/>
            <a:p>
              <a:endParaRPr/>
            </a:p>
          </p:txBody>
        </p:sp>
      </p:grpSp>
      <p:pic>
        <p:nvPicPr>
          <p:cNvPr id="7" name="Picture 9" descr="A graph with numbers and lines&#10;&#10;Description automatically generated">
            <a:extLst>
              <a:ext uri="{FF2B5EF4-FFF2-40B4-BE49-F238E27FC236}">
                <a16:creationId xmlns:a16="http://schemas.microsoft.com/office/drawing/2014/main" id="{431F7867-4EDD-3733-DC9E-1A741A5BA11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755041" y="2893158"/>
            <a:ext cx="4404710" cy="3303533"/>
          </a:xfrm>
          <a:prstGeom prst="rect">
            <a:avLst/>
          </a:prstGeom>
        </p:spPr>
      </p:pic>
      <p:sp>
        <p:nvSpPr>
          <p:cNvPr id="11" name="object 7">
            <a:extLst>
              <a:ext uri="{FF2B5EF4-FFF2-40B4-BE49-F238E27FC236}">
                <a16:creationId xmlns:a16="http://schemas.microsoft.com/office/drawing/2014/main" id="{612B54E9-62C4-22ED-AF6A-2E35530C18D2}"/>
              </a:ext>
            </a:extLst>
          </p:cNvPr>
          <p:cNvSpPr txBox="1"/>
          <p:nvPr/>
        </p:nvSpPr>
        <p:spPr>
          <a:xfrm>
            <a:off x="252592" y="5292694"/>
            <a:ext cx="6053615" cy="1133644"/>
          </a:xfrm>
          <a:prstGeom prst="rect">
            <a:avLst/>
          </a:prstGeom>
        </p:spPr>
        <p:txBody>
          <a:bodyPr vert="horz" wrap="square" lIns="0" tIns="12700" rIns="0" bIns="0" rtlCol="0">
            <a:spAutoFit/>
          </a:bodyPr>
          <a:lstStyle/>
          <a:p>
            <a:pPr marL="298450" indent="-285750">
              <a:lnSpc>
                <a:spcPct val="100000"/>
              </a:lnSpc>
              <a:spcBef>
                <a:spcPts val="100"/>
              </a:spcBef>
              <a:buFont typeface="Wingdings"/>
              <a:buChar char=""/>
              <a:tabLst>
                <a:tab pos="298450" algn="l"/>
              </a:tabLst>
            </a:pPr>
            <a:r>
              <a:rPr sz="1800" dirty="0">
                <a:latin typeface="Arial"/>
                <a:cs typeface="Arial"/>
              </a:rPr>
              <a:t>Cleanly</a:t>
            </a:r>
            <a:r>
              <a:rPr sz="1800" spc="-20" dirty="0">
                <a:latin typeface="Arial"/>
                <a:cs typeface="Arial"/>
              </a:rPr>
              <a:t> </a:t>
            </a:r>
            <a:r>
              <a:rPr sz="1800" dirty="0">
                <a:latin typeface="Arial"/>
                <a:cs typeface="Arial"/>
              </a:rPr>
              <a:t>separate</a:t>
            </a:r>
            <a:r>
              <a:rPr sz="1800" spc="-45" dirty="0">
                <a:latin typeface="Arial"/>
                <a:cs typeface="Arial"/>
              </a:rPr>
              <a:t> </a:t>
            </a:r>
            <a:r>
              <a:rPr sz="1800" dirty="0">
                <a:latin typeface="Arial"/>
                <a:cs typeface="Arial"/>
              </a:rPr>
              <a:t>open</a:t>
            </a:r>
            <a:r>
              <a:rPr sz="1800" spc="-10" dirty="0">
                <a:latin typeface="Arial"/>
                <a:cs typeface="Arial"/>
              </a:rPr>
              <a:t> </a:t>
            </a:r>
            <a:r>
              <a:rPr sz="1800" dirty="0">
                <a:latin typeface="Arial"/>
                <a:cs typeface="Arial"/>
              </a:rPr>
              <a:t>bottom</a:t>
            </a:r>
            <a:r>
              <a:rPr sz="1800" spc="-15" dirty="0">
                <a:latin typeface="Arial"/>
                <a:cs typeface="Arial"/>
              </a:rPr>
              <a:t> </a:t>
            </a:r>
            <a:r>
              <a:rPr sz="1800" dirty="0">
                <a:latin typeface="Arial"/>
                <a:cs typeface="Arial"/>
              </a:rPr>
              <a:t>via</a:t>
            </a:r>
            <a:r>
              <a:rPr sz="1800" spc="15" dirty="0">
                <a:latin typeface="Arial"/>
                <a:cs typeface="Arial"/>
              </a:rPr>
              <a:t> </a:t>
            </a:r>
            <a:r>
              <a:rPr sz="1800" spc="-20" dirty="0">
                <a:latin typeface="Arial"/>
                <a:cs typeface="Arial"/>
              </a:rPr>
              <a:t>DCA.</a:t>
            </a:r>
            <a:endParaRPr sz="1800" dirty="0">
              <a:latin typeface="Arial"/>
              <a:cs typeface="Arial"/>
            </a:endParaRPr>
          </a:p>
          <a:p>
            <a:pPr marL="298450" indent="-285750">
              <a:lnSpc>
                <a:spcPct val="100000"/>
              </a:lnSpc>
              <a:buFont typeface="Wingdings"/>
              <a:buChar char=""/>
              <a:tabLst>
                <a:tab pos="298450" algn="l"/>
              </a:tabLst>
            </a:pPr>
            <a:r>
              <a:rPr sz="1800" dirty="0">
                <a:latin typeface="Arial"/>
                <a:cs typeface="Arial"/>
              </a:rPr>
              <a:t>Study</a:t>
            </a:r>
            <a:r>
              <a:rPr sz="1800" spc="-5" dirty="0">
                <a:latin typeface="Arial"/>
                <a:cs typeface="Arial"/>
              </a:rPr>
              <a:t> </a:t>
            </a:r>
            <a:r>
              <a:rPr sz="1800" dirty="0">
                <a:latin typeface="Arial"/>
                <a:cs typeface="Arial"/>
              </a:rPr>
              <a:t>mass</a:t>
            </a:r>
            <a:r>
              <a:rPr sz="1800" spc="-15" dirty="0">
                <a:latin typeface="Arial"/>
                <a:cs typeface="Arial"/>
              </a:rPr>
              <a:t> </a:t>
            </a:r>
            <a:r>
              <a:rPr sz="1800" dirty="0">
                <a:latin typeface="Arial"/>
                <a:cs typeface="Arial"/>
              </a:rPr>
              <a:t>dependence</a:t>
            </a:r>
            <a:r>
              <a:rPr sz="1800" spc="-50" dirty="0">
                <a:latin typeface="Arial"/>
                <a:cs typeface="Arial"/>
              </a:rPr>
              <a:t> </a:t>
            </a:r>
            <a:r>
              <a:rPr sz="1800" dirty="0">
                <a:latin typeface="Arial"/>
                <a:cs typeface="Arial"/>
              </a:rPr>
              <a:t>of energy</a:t>
            </a:r>
            <a:r>
              <a:rPr sz="1800" spc="-10" dirty="0">
                <a:latin typeface="Arial"/>
                <a:cs typeface="Arial"/>
              </a:rPr>
              <a:t> </a:t>
            </a:r>
            <a:r>
              <a:rPr sz="1800" dirty="0">
                <a:latin typeface="Arial"/>
                <a:cs typeface="Arial"/>
              </a:rPr>
              <a:t>loss</a:t>
            </a:r>
            <a:r>
              <a:rPr sz="1800" spc="-15" dirty="0">
                <a:latin typeface="Arial"/>
                <a:cs typeface="Arial"/>
              </a:rPr>
              <a:t> </a:t>
            </a:r>
            <a:r>
              <a:rPr sz="1800" dirty="0">
                <a:latin typeface="Arial"/>
                <a:cs typeface="Arial"/>
              </a:rPr>
              <a:t>and </a:t>
            </a:r>
            <a:r>
              <a:rPr sz="1800" spc="-10" dirty="0">
                <a:latin typeface="Arial"/>
                <a:cs typeface="Arial"/>
              </a:rPr>
              <a:t>collectivity.</a:t>
            </a:r>
            <a:endParaRPr sz="1800" dirty="0">
              <a:latin typeface="Arial"/>
              <a:cs typeface="Arial"/>
            </a:endParaRPr>
          </a:p>
          <a:p>
            <a:pPr marL="299085" indent="-286385">
              <a:lnSpc>
                <a:spcPct val="100000"/>
              </a:lnSpc>
              <a:spcBef>
                <a:spcPts val="95"/>
              </a:spcBef>
              <a:buFont typeface="Wingdings"/>
              <a:buChar char=""/>
              <a:tabLst>
                <a:tab pos="299085" algn="l"/>
              </a:tabLst>
            </a:pPr>
            <a:r>
              <a:rPr sz="2700" baseline="3086" dirty="0">
                <a:latin typeface="Arial"/>
                <a:cs typeface="Arial"/>
              </a:rPr>
              <a:t>Bottom</a:t>
            </a:r>
            <a:r>
              <a:rPr sz="2700" spc="-67" baseline="3086" dirty="0">
                <a:latin typeface="Arial"/>
                <a:cs typeface="Arial"/>
              </a:rPr>
              <a:t> </a:t>
            </a:r>
            <a:r>
              <a:rPr sz="2700" baseline="3086" dirty="0">
                <a:latin typeface="Arial"/>
                <a:cs typeface="Arial"/>
              </a:rPr>
              <a:t>quarks</a:t>
            </a:r>
            <a:r>
              <a:rPr sz="2700" spc="-37" baseline="3086" dirty="0">
                <a:latin typeface="Arial"/>
                <a:cs typeface="Arial"/>
              </a:rPr>
              <a:t> </a:t>
            </a:r>
            <a:r>
              <a:rPr sz="2700" baseline="3086" dirty="0">
                <a:latin typeface="Arial"/>
                <a:cs typeface="Arial"/>
              </a:rPr>
              <a:t>and</a:t>
            </a:r>
            <a:r>
              <a:rPr sz="2700" spc="-37" baseline="3086" dirty="0">
                <a:latin typeface="Arial"/>
                <a:cs typeface="Arial"/>
              </a:rPr>
              <a:t> </a:t>
            </a:r>
            <a:r>
              <a:rPr sz="2700" baseline="3086" dirty="0">
                <a:latin typeface="Arial"/>
                <a:cs typeface="Arial"/>
              </a:rPr>
              <a:t>light</a:t>
            </a:r>
            <a:r>
              <a:rPr sz="2700" spc="-52" baseline="3086" dirty="0">
                <a:latin typeface="Arial"/>
                <a:cs typeface="Arial"/>
              </a:rPr>
              <a:t> </a:t>
            </a:r>
            <a:r>
              <a:rPr sz="2700" baseline="3086" dirty="0">
                <a:latin typeface="Arial"/>
                <a:cs typeface="Arial"/>
              </a:rPr>
              <a:t>quarks</a:t>
            </a:r>
            <a:r>
              <a:rPr sz="2700" spc="-44" baseline="3086" dirty="0">
                <a:latin typeface="Arial"/>
                <a:cs typeface="Arial"/>
              </a:rPr>
              <a:t> </a:t>
            </a:r>
            <a:r>
              <a:rPr sz="2700" baseline="3086" dirty="0">
                <a:latin typeface="Arial"/>
                <a:cs typeface="Arial"/>
              </a:rPr>
              <a:t>are</a:t>
            </a:r>
            <a:r>
              <a:rPr sz="2700" spc="-22" baseline="3086" dirty="0">
                <a:latin typeface="Arial"/>
                <a:cs typeface="Arial"/>
              </a:rPr>
              <a:t> </a:t>
            </a:r>
            <a:r>
              <a:rPr sz="2700" baseline="3086" dirty="0">
                <a:latin typeface="Arial"/>
                <a:cs typeface="Arial"/>
              </a:rPr>
              <a:t>expected</a:t>
            </a:r>
            <a:r>
              <a:rPr sz="2700" spc="-15" baseline="3086" dirty="0">
                <a:latin typeface="Arial"/>
                <a:cs typeface="Arial"/>
              </a:rPr>
              <a:t> </a:t>
            </a:r>
            <a:r>
              <a:rPr sz="2700" baseline="3086" dirty="0">
                <a:latin typeface="Arial"/>
                <a:cs typeface="Arial"/>
              </a:rPr>
              <a:t>to</a:t>
            </a:r>
            <a:r>
              <a:rPr sz="2700" spc="15" baseline="3086" dirty="0">
                <a:latin typeface="Arial"/>
                <a:cs typeface="Arial"/>
              </a:rPr>
              <a:t> </a:t>
            </a:r>
            <a:r>
              <a:rPr sz="2700" baseline="3086" dirty="0">
                <a:latin typeface="Arial"/>
                <a:cs typeface="Arial"/>
              </a:rPr>
              <a:t>be</a:t>
            </a:r>
            <a:r>
              <a:rPr sz="2700" spc="-30" baseline="3086" dirty="0">
                <a:latin typeface="Arial"/>
                <a:cs typeface="Arial"/>
              </a:rPr>
              <a:t> </a:t>
            </a:r>
            <a:r>
              <a:rPr sz="2700" baseline="3086" dirty="0">
                <a:latin typeface="Arial"/>
                <a:cs typeface="Arial"/>
              </a:rPr>
              <a:t>different</a:t>
            </a:r>
            <a:r>
              <a:rPr sz="2700" spc="-82" baseline="3086" dirty="0">
                <a:latin typeface="Arial"/>
                <a:cs typeface="Arial"/>
              </a:rPr>
              <a:t> </a:t>
            </a:r>
            <a:r>
              <a:rPr sz="2700" baseline="3086" dirty="0">
                <a:latin typeface="Arial"/>
                <a:cs typeface="Arial"/>
              </a:rPr>
              <a:t>for</a:t>
            </a:r>
            <a:r>
              <a:rPr sz="2700" spc="-30" baseline="3086" dirty="0">
                <a:latin typeface="Arial"/>
                <a:cs typeface="Arial"/>
              </a:rPr>
              <a:t> </a:t>
            </a:r>
            <a:r>
              <a:rPr sz="2700" baseline="3086" dirty="0">
                <a:latin typeface="Arial"/>
                <a:cs typeface="Arial"/>
              </a:rPr>
              <a:t>R</a:t>
            </a:r>
            <a:r>
              <a:rPr sz="1200" dirty="0">
                <a:latin typeface="Arial"/>
                <a:cs typeface="Arial"/>
              </a:rPr>
              <a:t>AA</a:t>
            </a:r>
            <a:r>
              <a:rPr sz="1200" spc="105" dirty="0">
                <a:latin typeface="Arial"/>
                <a:cs typeface="Arial"/>
              </a:rPr>
              <a:t> </a:t>
            </a:r>
            <a:r>
              <a:rPr sz="2700" baseline="3086" dirty="0">
                <a:latin typeface="Arial"/>
                <a:cs typeface="Arial"/>
              </a:rPr>
              <a:t>and</a:t>
            </a:r>
            <a:r>
              <a:rPr sz="2700" spc="-22" baseline="3086" dirty="0">
                <a:latin typeface="Arial"/>
                <a:cs typeface="Arial"/>
              </a:rPr>
              <a:t> </a:t>
            </a:r>
            <a:r>
              <a:rPr sz="2700" baseline="3086" dirty="0">
                <a:latin typeface="Arial"/>
                <a:cs typeface="Arial"/>
              </a:rPr>
              <a:t>v</a:t>
            </a:r>
            <a:r>
              <a:rPr sz="1200" dirty="0">
                <a:latin typeface="Arial"/>
                <a:cs typeface="Arial"/>
              </a:rPr>
              <a:t>2</a:t>
            </a:r>
            <a:r>
              <a:rPr sz="1200" spc="165" dirty="0">
                <a:latin typeface="Arial"/>
                <a:cs typeface="Arial"/>
              </a:rPr>
              <a:t> </a:t>
            </a:r>
            <a:r>
              <a:rPr sz="2700" baseline="3086" dirty="0">
                <a:latin typeface="Arial"/>
                <a:cs typeface="Arial"/>
              </a:rPr>
              <a:t>for</a:t>
            </a:r>
            <a:r>
              <a:rPr sz="2700" spc="7" baseline="3086" dirty="0">
                <a:latin typeface="Arial"/>
                <a:cs typeface="Arial"/>
              </a:rPr>
              <a:t> </a:t>
            </a:r>
            <a:r>
              <a:rPr sz="2700" baseline="3086" dirty="0">
                <a:latin typeface="Arial"/>
                <a:cs typeface="Arial"/>
              </a:rPr>
              <a:t>p</a:t>
            </a:r>
            <a:r>
              <a:rPr sz="1200" dirty="0">
                <a:latin typeface="Arial"/>
                <a:cs typeface="Arial"/>
              </a:rPr>
              <a:t>T</a:t>
            </a:r>
            <a:r>
              <a:rPr sz="1200" spc="125" dirty="0">
                <a:latin typeface="Arial"/>
                <a:cs typeface="Arial"/>
              </a:rPr>
              <a:t> </a:t>
            </a:r>
            <a:r>
              <a:rPr sz="2700" baseline="3086" dirty="0">
                <a:latin typeface="Cambria Math"/>
                <a:cs typeface="Cambria Math"/>
              </a:rPr>
              <a:t>≲</a:t>
            </a:r>
            <a:r>
              <a:rPr sz="2700" spc="157" baseline="3086" dirty="0">
                <a:latin typeface="Cambria Math"/>
                <a:cs typeface="Cambria Math"/>
              </a:rPr>
              <a:t> </a:t>
            </a:r>
            <a:r>
              <a:rPr sz="2700" baseline="3086" dirty="0">
                <a:latin typeface="Arial"/>
                <a:cs typeface="Arial"/>
              </a:rPr>
              <a:t>15</a:t>
            </a:r>
            <a:r>
              <a:rPr sz="2700" spc="-22" baseline="3086" dirty="0">
                <a:latin typeface="Arial"/>
                <a:cs typeface="Arial"/>
              </a:rPr>
              <a:t> </a:t>
            </a:r>
            <a:r>
              <a:rPr sz="2700" spc="-30" baseline="3086" dirty="0">
                <a:latin typeface="Arial"/>
                <a:cs typeface="Arial"/>
              </a:rPr>
              <a:t>GeV.</a:t>
            </a:r>
            <a:endParaRPr sz="2700" baseline="3086" dirty="0">
              <a:latin typeface="Arial"/>
              <a:cs typeface="Arial"/>
            </a:endParaRPr>
          </a:p>
        </p:txBody>
      </p:sp>
      <p:grpSp>
        <p:nvGrpSpPr>
          <p:cNvPr id="12" name="Group 11">
            <a:extLst>
              <a:ext uri="{FF2B5EF4-FFF2-40B4-BE49-F238E27FC236}">
                <a16:creationId xmlns:a16="http://schemas.microsoft.com/office/drawing/2014/main" id="{C02B6B5B-6B11-D61F-FF70-586393E0ECDD}"/>
              </a:ext>
            </a:extLst>
          </p:cNvPr>
          <p:cNvGrpSpPr/>
          <p:nvPr/>
        </p:nvGrpSpPr>
        <p:grpSpPr>
          <a:xfrm>
            <a:off x="8262732" y="800187"/>
            <a:ext cx="3679893" cy="1776249"/>
            <a:chOff x="1443193" y="1834357"/>
            <a:chExt cx="6903365" cy="3698515"/>
          </a:xfrm>
        </p:grpSpPr>
        <p:pic>
          <p:nvPicPr>
            <p:cNvPr id="13" name="Picture 2" descr="Probing the Hadronic Spin Structure and Dynamics in High-Energy Polarized  Proton-Proton Collisions at RHIC">
              <a:extLst>
                <a:ext uri="{FF2B5EF4-FFF2-40B4-BE49-F238E27FC236}">
                  <a16:creationId xmlns:a16="http://schemas.microsoft.com/office/drawing/2014/main" id="{FB4C5615-68C4-E413-4B1D-DE2CCE72C9A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87495" y="1834357"/>
              <a:ext cx="6859063" cy="369851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0">
              <a:extLst>
                <a:ext uri="{FF2B5EF4-FFF2-40B4-BE49-F238E27FC236}">
                  <a16:creationId xmlns:a16="http://schemas.microsoft.com/office/drawing/2014/main" id="{38C5A1FA-D704-57B7-10A3-4FC521E7D892}"/>
                </a:ext>
              </a:extLst>
            </p:cNvPr>
            <p:cNvSpPr/>
            <p:nvPr/>
          </p:nvSpPr>
          <p:spPr>
            <a:xfrm>
              <a:off x="1443193" y="3975863"/>
              <a:ext cx="3998905" cy="13946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コンテンツ プレースホルダー 3">
            <a:extLst>
              <a:ext uri="{FF2B5EF4-FFF2-40B4-BE49-F238E27FC236}">
                <a16:creationId xmlns:a16="http://schemas.microsoft.com/office/drawing/2014/main" id="{5F290953-2E34-DB1E-76B4-4C996A48B2D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875209" y="819730"/>
            <a:ext cx="2863209" cy="1618823"/>
          </a:xfrm>
          <a:prstGeom prst="rect">
            <a:avLst/>
          </a:prstGeom>
        </p:spPr>
      </p:pic>
      <p:sp>
        <p:nvSpPr>
          <p:cNvPr id="16" name="テキスト ボックス 15">
            <a:extLst>
              <a:ext uri="{FF2B5EF4-FFF2-40B4-BE49-F238E27FC236}">
                <a16:creationId xmlns:a16="http://schemas.microsoft.com/office/drawing/2014/main" id="{ED032068-2AFE-1ED9-8F36-1A8D0C67C4C0}"/>
              </a:ext>
            </a:extLst>
          </p:cNvPr>
          <p:cNvSpPr txBox="1"/>
          <p:nvPr/>
        </p:nvSpPr>
        <p:spPr>
          <a:xfrm>
            <a:off x="6755041" y="263629"/>
            <a:ext cx="4743606" cy="461665"/>
          </a:xfrm>
          <a:prstGeom prst="rect">
            <a:avLst/>
          </a:prstGeom>
          <a:noFill/>
        </p:spPr>
        <p:txBody>
          <a:bodyPr wrap="none" rtlCol="0">
            <a:spAutoFit/>
          </a:bodyPr>
          <a:lstStyle/>
          <a:p>
            <a:r>
              <a:rPr kumimoji="1" lang="en-US" altLang="ja-JP" sz="2400" dirty="0"/>
              <a:t>Polarized single spin asymmetry</a:t>
            </a:r>
            <a:endParaRPr kumimoji="1" lang="ja-JP" altLang="en-US" sz="2400"/>
          </a:p>
        </p:txBody>
      </p:sp>
      <p:pic>
        <p:nvPicPr>
          <p:cNvPr id="8" name="Picture 4" descr="A group of letters and arrows&#10;&#10;Description automatically generated with medium confidence">
            <a:extLst>
              <a:ext uri="{FF2B5EF4-FFF2-40B4-BE49-F238E27FC236}">
                <a16:creationId xmlns:a16="http://schemas.microsoft.com/office/drawing/2014/main" id="{AD009AAE-21DE-E089-3F76-A4920C57DA7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49105" y="2399293"/>
            <a:ext cx="3155477" cy="572147"/>
          </a:xfrm>
          <a:prstGeom prst="rect">
            <a:avLst/>
          </a:prstGeom>
        </p:spPr>
      </p:pic>
      <p:sp>
        <p:nvSpPr>
          <p:cNvPr id="17" name="テキスト ボックス 16">
            <a:extLst>
              <a:ext uri="{FF2B5EF4-FFF2-40B4-BE49-F238E27FC236}">
                <a16:creationId xmlns:a16="http://schemas.microsoft.com/office/drawing/2014/main" id="{E146B26C-3BCF-1389-AFB5-814E8BFFBFA8}"/>
              </a:ext>
            </a:extLst>
          </p:cNvPr>
          <p:cNvSpPr txBox="1"/>
          <p:nvPr/>
        </p:nvSpPr>
        <p:spPr>
          <a:xfrm>
            <a:off x="6546649" y="6196691"/>
            <a:ext cx="5160387" cy="369332"/>
          </a:xfrm>
          <a:prstGeom prst="rect">
            <a:avLst/>
          </a:prstGeom>
          <a:noFill/>
        </p:spPr>
        <p:txBody>
          <a:bodyPr wrap="none" rtlCol="0">
            <a:spAutoFit/>
          </a:bodyPr>
          <a:lstStyle/>
          <a:p>
            <a:r>
              <a:rPr kumimoji="1" lang="en-US" altLang="ja-JP" dirty="0"/>
              <a:t>Explores gluon spin contribution to proton spin</a:t>
            </a:r>
            <a:endParaRPr kumimoji="1" lang="ja-JP" altLang="en-US"/>
          </a:p>
        </p:txBody>
      </p:sp>
      <p:sp>
        <p:nvSpPr>
          <p:cNvPr id="3" name="スライド番号プレースホルダー 2">
            <a:extLst>
              <a:ext uri="{FF2B5EF4-FFF2-40B4-BE49-F238E27FC236}">
                <a16:creationId xmlns:a16="http://schemas.microsoft.com/office/drawing/2014/main" id="{B0E0368D-D287-09AA-1D21-1193E5B0125A}"/>
              </a:ext>
            </a:extLst>
          </p:cNvPr>
          <p:cNvSpPr>
            <a:spLocks noGrp="1"/>
          </p:cNvSpPr>
          <p:nvPr>
            <p:ph type="sldNum" sz="quarter" idx="12"/>
          </p:nvPr>
        </p:nvSpPr>
        <p:spPr/>
        <p:txBody>
          <a:bodyPr/>
          <a:lstStyle/>
          <a:p>
            <a:fld id="{6F879AC0-A27E-6341-93B8-C10FDC4A61EB}" type="slidenum">
              <a:rPr kumimoji="1" lang="ja-JP" altLang="en-US" smtClean="0"/>
              <a:t>67</a:t>
            </a:fld>
            <a:endParaRPr kumimoji="1" lang="ja-JP" altLang="en-US"/>
          </a:p>
        </p:txBody>
      </p:sp>
    </p:spTree>
    <p:extLst>
      <p:ext uri="{BB962C8B-B14F-4D97-AF65-F5344CB8AC3E}">
        <p14:creationId xmlns:p14="http://schemas.microsoft.com/office/powerpoint/2010/main" val="312148027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588D-48E0-9BEC-4213-274DF81A6D62}"/>
              </a:ext>
            </a:extLst>
          </p:cNvPr>
          <p:cNvSpPr>
            <a:spLocks noGrp="1"/>
          </p:cNvSpPr>
          <p:nvPr>
            <p:ph type="title"/>
          </p:nvPr>
        </p:nvSpPr>
        <p:spPr>
          <a:xfrm>
            <a:off x="388883" y="58540"/>
            <a:ext cx="10964917" cy="722008"/>
          </a:xfrm>
        </p:spPr>
        <p:txBody>
          <a:bodyPr>
            <a:normAutofit/>
          </a:bodyPr>
          <a:lstStyle/>
          <a:p>
            <a:r>
              <a:rPr lang="en-US" dirty="0"/>
              <a:t>Cold QCD : Gluon TMD with Direct photons</a:t>
            </a:r>
          </a:p>
        </p:txBody>
      </p:sp>
      <p:pic>
        <p:nvPicPr>
          <p:cNvPr id="6" name="Picture 5" descr="A black arrow pointing to a heart&#10;&#10;Description automatically generated">
            <a:extLst>
              <a:ext uri="{FF2B5EF4-FFF2-40B4-BE49-F238E27FC236}">
                <a16:creationId xmlns:a16="http://schemas.microsoft.com/office/drawing/2014/main" id="{0B5AE8D1-9AD0-BB50-497B-44F5D7AEF890}"/>
              </a:ext>
            </a:extLst>
          </p:cNvPr>
          <p:cNvPicPr>
            <a:picLocks noChangeAspect="1"/>
          </p:cNvPicPr>
          <p:nvPr/>
        </p:nvPicPr>
        <p:blipFill>
          <a:blip r:embed="rId2"/>
          <a:stretch>
            <a:fillRect/>
          </a:stretch>
        </p:blipFill>
        <p:spPr>
          <a:xfrm>
            <a:off x="3646949" y="1257073"/>
            <a:ext cx="2828297" cy="686278"/>
          </a:xfrm>
          <a:prstGeom prst="rect">
            <a:avLst/>
          </a:prstGeom>
        </p:spPr>
      </p:pic>
      <p:sp>
        <p:nvSpPr>
          <p:cNvPr id="9" name="TextBox 8">
            <a:extLst>
              <a:ext uri="{FF2B5EF4-FFF2-40B4-BE49-F238E27FC236}">
                <a16:creationId xmlns:a16="http://schemas.microsoft.com/office/drawing/2014/main" id="{CFA2CF1D-4311-8709-B2ED-C4359AE4D110}"/>
              </a:ext>
            </a:extLst>
          </p:cNvPr>
          <p:cNvSpPr txBox="1"/>
          <p:nvPr/>
        </p:nvSpPr>
        <p:spPr>
          <a:xfrm>
            <a:off x="6193431" y="2196226"/>
            <a:ext cx="4834337" cy="369332"/>
          </a:xfrm>
          <a:prstGeom prst="rect">
            <a:avLst/>
          </a:prstGeom>
          <a:noFill/>
        </p:spPr>
        <p:txBody>
          <a:bodyPr wrap="none" rtlCol="0">
            <a:spAutoFit/>
          </a:bodyPr>
          <a:lstStyle/>
          <a:p>
            <a:r>
              <a:rPr lang="en-US" dirty="0"/>
              <a:t>Much improved direct photon TSSA -&gt; gluon TMD</a:t>
            </a:r>
          </a:p>
        </p:txBody>
      </p:sp>
      <p:sp>
        <p:nvSpPr>
          <p:cNvPr id="12" name="Slide Number Placeholder 11">
            <a:extLst>
              <a:ext uri="{FF2B5EF4-FFF2-40B4-BE49-F238E27FC236}">
                <a16:creationId xmlns:a16="http://schemas.microsoft.com/office/drawing/2014/main" id="{B0089F1B-F8B9-DD6A-E839-129127936649}"/>
              </a:ext>
            </a:extLst>
          </p:cNvPr>
          <p:cNvSpPr>
            <a:spLocks noGrp="1"/>
          </p:cNvSpPr>
          <p:nvPr>
            <p:ph type="sldNum" sz="quarter" idx="12"/>
          </p:nvPr>
        </p:nvSpPr>
        <p:spPr/>
        <p:txBody>
          <a:bodyPr/>
          <a:lstStyle/>
          <a:p>
            <a:fld id="{0C47ADC5-2FDC-5541-ACD2-C5C36DD708E1}" type="slidenum">
              <a:rPr lang="en-US" smtClean="0"/>
              <a:t>68</a:t>
            </a:fld>
            <a:endParaRPr lang="en-US"/>
          </a:p>
        </p:txBody>
      </p:sp>
      <p:grpSp>
        <p:nvGrpSpPr>
          <p:cNvPr id="13" name="Group 12">
            <a:extLst>
              <a:ext uri="{FF2B5EF4-FFF2-40B4-BE49-F238E27FC236}">
                <a16:creationId xmlns:a16="http://schemas.microsoft.com/office/drawing/2014/main" id="{4C47401C-921C-8E96-3C22-8494F4F942FB}"/>
              </a:ext>
            </a:extLst>
          </p:cNvPr>
          <p:cNvGrpSpPr/>
          <p:nvPr/>
        </p:nvGrpSpPr>
        <p:grpSpPr>
          <a:xfrm>
            <a:off x="525708" y="2449026"/>
            <a:ext cx="11140583" cy="4027963"/>
            <a:chOff x="525708" y="2449026"/>
            <a:chExt cx="11140583" cy="4027963"/>
          </a:xfrm>
        </p:grpSpPr>
        <p:grpSp>
          <p:nvGrpSpPr>
            <p:cNvPr id="5" name="Group 4">
              <a:extLst>
                <a:ext uri="{FF2B5EF4-FFF2-40B4-BE49-F238E27FC236}">
                  <a16:creationId xmlns:a16="http://schemas.microsoft.com/office/drawing/2014/main" id="{F8278C1D-6033-4BA6-91C1-1A4C1AD2A10B}"/>
                </a:ext>
              </a:extLst>
            </p:cNvPr>
            <p:cNvGrpSpPr/>
            <p:nvPr/>
          </p:nvGrpSpPr>
          <p:grpSpPr>
            <a:xfrm>
              <a:off x="525708" y="2573079"/>
              <a:ext cx="11140583" cy="3903910"/>
              <a:chOff x="525708" y="2573079"/>
              <a:chExt cx="11140583" cy="3903910"/>
            </a:xfrm>
          </p:grpSpPr>
          <p:pic>
            <p:nvPicPr>
              <p:cNvPr id="8" name="Picture 7" descr="A diagram of a graph&#10;&#10;Description automatically generated with medium confidence">
                <a:extLst>
                  <a:ext uri="{FF2B5EF4-FFF2-40B4-BE49-F238E27FC236}">
                    <a16:creationId xmlns:a16="http://schemas.microsoft.com/office/drawing/2014/main" id="{36F9A892-6071-0953-5B79-BA6113A09ECF}"/>
                  </a:ext>
                </a:extLst>
              </p:cNvPr>
              <p:cNvPicPr>
                <a:picLocks noChangeAspect="1"/>
              </p:cNvPicPr>
              <p:nvPr/>
            </p:nvPicPr>
            <p:blipFill>
              <a:blip r:embed="rId3"/>
              <a:stretch>
                <a:fillRect/>
              </a:stretch>
            </p:blipFill>
            <p:spPr>
              <a:xfrm>
                <a:off x="525708" y="2682089"/>
                <a:ext cx="11140583" cy="3794900"/>
              </a:xfrm>
              <a:prstGeom prst="rect">
                <a:avLst/>
              </a:prstGeom>
            </p:spPr>
          </p:pic>
          <p:sp>
            <p:nvSpPr>
              <p:cNvPr id="3" name="Rectangle 2">
                <a:extLst>
                  <a:ext uri="{FF2B5EF4-FFF2-40B4-BE49-F238E27FC236}">
                    <a16:creationId xmlns:a16="http://schemas.microsoft.com/office/drawing/2014/main" id="{B4C734BF-DDA3-A48E-96DD-7BE9F9C5E0D1}"/>
                  </a:ext>
                </a:extLst>
              </p:cNvPr>
              <p:cNvSpPr/>
              <p:nvPr/>
            </p:nvSpPr>
            <p:spPr>
              <a:xfrm>
                <a:off x="5061098" y="2573079"/>
                <a:ext cx="520995" cy="2658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E75611D3-FDEB-0814-3499-5C11E3EE67E1}"/>
                </a:ext>
              </a:extLst>
            </p:cNvPr>
            <p:cNvSpPr/>
            <p:nvPr/>
          </p:nvSpPr>
          <p:spPr>
            <a:xfrm>
              <a:off x="6340567" y="2449026"/>
              <a:ext cx="520995" cy="2658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diagram of a molecule&#10;&#10;Description automatically generated">
            <a:extLst>
              <a:ext uri="{FF2B5EF4-FFF2-40B4-BE49-F238E27FC236}">
                <a16:creationId xmlns:a16="http://schemas.microsoft.com/office/drawing/2014/main" id="{8FADC6BE-0CD2-8A5A-7F7A-A4CBBDB794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0" y="832220"/>
            <a:ext cx="2421270" cy="2222262"/>
          </a:xfrm>
          <a:prstGeom prst="rect">
            <a:avLst/>
          </a:prstGeom>
        </p:spPr>
      </p:pic>
      <p:sp>
        <p:nvSpPr>
          <p:cNvPr id="10" name="左矢印 9">
            <a:extLst>
              <a:ext uri="{FF2B5EF4-FFF2-40B4-BE49-F238E27FC236}">
                <a16:creationId xmlns:a16="http://schemas.microsoft.com/office/drawing/2014/main" id="{6DB707D9-AEB9-B948-5979-A85C6E860AE1}"/>
              </a:ext>
            </a:extLst>
          </p:cNvPr>
          <p:cNvSpPr/>
          <p:nvPr/>
        </p:nvSpPr>
        <p:spPr>
          <a:xfrm>
            <a:off x="5582093" y="4543864"/>
            <a:ext cx="289248" cy="47830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12308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9E5AB-8EBE-5722-C875-E43991B874D5}"/>
              </a:ext>
            </a:extLst>
          </p:cNvPr>
          <p:cNvSpPr>
            <a:spLocks noGrp="1"/>
          </p:cNvSpPr>
          <p:nvPr>
            <p:ph type="title"/>
          </p:nvPr>
        </p:nvSpPr>
        <p:spPr>
          <a:xfrm>
            <a:off x="838199" y="0"/>
            <a:ext cx="11095653" cy="1325563"/>
          </a:xfrm>
        </p:spPr>
        <p:txBody>
          <a:bodyPr/>
          <a:lstStyle/>
          <a:p>
            <a:r>
              <a:rPr lang="en-US" dirty="0"/>
              <a:t>First Data from Commissioning: </a:t>
            </a:r>
            <a:r>
              <a:rPr lang="en-US" dirty="0" err="1"/>
              <a:t>EMCal</a:t>
            </a:r>
            <a:endParaRPr lang="en-US" dirty="0"/>
          </a:p>
        </p:txBody>
      </p:sp>
      <p:sp>
        <p:nvSpPr>
          <p:cNvPr id="5" name="TextBox 4">
            <a:extLst>
              <a:ext uri="{FF2B5EF4-FFF2-40B4-BE49-F238E27FC236}">
                <a16:creationId xmlns:a16="http://schemas.microsoft.com/office/drawing/2014/main" id="{D989C8AA-2CA3-B30C-6E18-A60574673FAB}"/>
              </a:ext>
            </a:extLst>
          </p:cNvPr>
          <p:cNvSpPr txBox="1"/>
          <p:nvPr/>
        </p:nvSpPr>
        <p:spPr>
          <a:xfrm>
            <a:off x="1156996" y="1325563"/>
            <a:ext cx="6728124" cy="369332"/>
          </a:xfrm>
          <a:prstGeom prst="rect">
            <a:avLst/>
          </a:prstGeom>
          <a:noFill/>
        </p:spPr>
        <p:txBody>
          <a:bodyPr wrap="none" rtlCol="0">
            <a:spAutoFit/>
          </a:bodyPr>
          <a:lstStyle/>
          <a:p>
            <a:pPr marL="285750" indent="-285750">
              <a:buFont typeface="Arial" panose="020B0604020202020204" pitchFamily="34" charset="0"/>
              <a:buChar char="•"/>
            </a:pPr>
            <a:r>
              <a:rPr lang="en-US" dirty="0"/>
              <a:t>Clear </a:t>
            </a:r>
            <a:r>
              <a:rPr lang="en-US" dirty="0">
                <a:effectLst/>
                <a:latin typeface="Helvetica" pitchFamily="2" charset="0"/>
              </a:rPr>
              <a:t>pi0 peak seen in the di-photon invariant mass </a:t>
            </a:r>
            <a:r>
              <a:rPr lang="en-US" dirty="0">
                <a:latin typeface="Helvetica" pitchFamily="2" charset="0"/>
              </a:rPr>
              <a:t>spectrum </a:t>
            </a:r>
          </a:p>
        </p:txBody>
      </p:sp>
      <p:pic>
        <p:nvPicPr>
          <p:cNvPr id="6" name="Picture 5" descr="A close-up of a diagram&#10;&#10;Description automatically generated">
            <a:extLst>
              <a:ext uri="{FF2B5EF4-FFF2-40B4-BE49-F238E27FC236}">
                <a16:creationId xmlns:a16="http://schemas.microsoft.com/office/drawing/2014/main" id="{AA82857B-80F7-09D4-EF25-D40C033BB9C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5574" y="2168461"/>
            <a:ext cx="11809465" cy="4353638"/>
          </a:xfrm>
          <a:prstGeom prst="rect">
            <a:avLst/>
          </a:prstGeom>
        </p:spPr>
      </p:pic>
      <p:sp>
        <p:nvSpPr>
          <p:cNvPr id="9" name="Slide Number Placeholder 8">
            <a:extLst>
              <a:ext uri="{FF2B5EF4-FFF2-40B4-BE49-F238E27FC236}">
                <a16:creationId xmlns:a16="http://schemas.microsoft.com/office/drawing/2014/main" id="{C6E6CF31-985A-61F1-EE56-A0CF65049CC2}"/>
              </a:ext>
            </a:extLst>
          </p:cNvPr>
          <p:cNvSpPr>
            <a:spLocks noGrp="1"/>
          </p:cNvSpPr>
          <p:nvPr>
            <p:ph type="sldNum" sz="quarter" idx="12"/>
          </p:nvPr>
        </p:nvSpPr>
        <p:spPr/>
        <p:txBody>
          <a:bodyPr/>
          <a:lstStyle/>
          <a:p>
            <a:fld id="{0C47ADC5-2FDC-5541-ACD2-C5C36DD708E1}" type="slidenum">
              <a:rPr lang="en-US" smtClean="0"/>
              <a:t>69</a:t>
            </a:fld>
            <a:endParaRPr lang="en-US"/>
          </a:p>
        </p:txBody>
      </p:sp>
    </p:spTree>
    <p:extLst>
      <p:ext uri="{BB962C8B-B14F-4D97-AF65-F5344CB8AC3E}">
        <p14:creationId xmlns:p14="http://schemas.microsoft.com/office/powerpoint/2010/main" val="36911339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A551243-49DB-95C4-95D1-863148BF022D}"/>
              </a:ext>
            </a:extLst>
          </p:cNvPr>
          <p:cNvSpPr>
            <a:spLocks noGrp="1"/>
          </p:cNvSpPr>
          <p:nvPr>
            <p:ph type="title"/>
          </p:nvPr>
        </p:nvSpPr>
        <p:spPr>
          <a:xfrm>
            <a:off x="407275" y="0"/>
            <a:ext cx="10515600" cy="1325563"/>
          </a:xfrm>
        </p:spPr>
        <p:txBody>
          <a:bodyPr/>
          <a:lstStyle/>
          <a:p>
            <a:r>
              <a:rPr lang="en-US" altLang="ja-JP" dirty="0">
                <a:latin typeface="Meiryo" panose="020B0604030504040204" pitchFamily="34" charset="-128"/>
                <a:ea typeface="Meiryo" panose="020B0604030504040204" pitchFamily="34" charset="-128"/>
              </a:rPr>
              <a:t>QGP</a:t>
            </a:r>
            <a:r>
              <a:rPr lang="ja-JP" altLang="en-US">
                <a:latin typeface="Meiryo" panose="020B0604030504040204" pitchFamily="34" charset="-128"/>
                <a:ea typeface="Meiryo" panose="020B0604030504040204" pitchFamily="34" charset="-128"/>
              </a:rPr>
              <a:t>とプローブ</a:t>
            </a:r>
            <a:endParaRPr kumimoji="1" lang="ja-JP" altLang="en-US">
              <a:latin typeface="Meiryo" panose="020B0604030504040204" pitchFamily="34" charset="-128"/>
              <a:ea typeface="Meiryo" panose="020B0604030504040204" pitchFamily="34" charset="-128"/>
            </a:endParaRPr>
          </a:p>
        </p:txBody>
      </p:sp>
      <p:sp>
        <p:nvSpPr>
          <p:cNvPr id="4" name="スライド番号プレースホルダー 3">
            <a:extLst>
              <a:ext uri="{FF2B5EF4-FFF2-40B4-BE49-F238E27FC236}">
                <a16:creationId xmlns:a16="http://schemas.microsoft.com/office/drawing/2014/main" id="{228515AD-5357-2ACC-0FB2-BA8D409237E0}"/>
              </a:ext>
            </a:extLst>
          </p:cNvPr>
          <p:cNvSpPr>
            <a:spLocks noGrp="1"/>
          </p:cNvSpPr>
          <p:nvPr>
            <p:ph type="sldNum" sz="quarter" idx="12"/>
          </p:nvPr>
        </p:nvSpPr>
        <p:spPr/>
        <p:txBody>
          <a:bodyPr/>
          <a:lstStyle/>
          <a:p>
            <a:fld id="{6F879AC0-A27E-6341-93B8-C10FDC4A61EB}" type="slidenum">
              <a:rPr kumimoji="1" lang="ja-JP" altLang="en-US" smtClean="0"/>
              <a:t>7</a:t>
            </a:fld>
            <a:endParaRPr kumimoji="1" lang="ja-JP" altLang="en-US"/>
          </a:p>
        </p:txBody>
      </p:sp>
      <p:pic>
        <p:nvPicPr>
          <p:cNvPr id="12" name="コンテンツ プレースホルダー 11">
            <a:extLst>
              <a:ext uri="{FF2B5EF4-FFF2-40B4-BE49-F238E27FC236}">
                <a16:creationId xmlns:a16="http://schemas.microsoft.com/office/drawing/2014/main" id="{5198FBEF-D0CC-A830-F7BE-90D1E8DA4288}"/>
              </a:ext>
            </a:extLst>
          </p:cNvPr>
          <p:cNvPicPr>
            <a:picLocks noGrp="1" noChangeAspect="1"/>
          </p:cNvPicPr>
          <p:nvPr>
            <p:ph idx="1"/>
          </p:nvPr>
        </p:nvPicPr>
        <p:blipFill>
          <a:blip r:embed="rId2"/>
          <a:stretch>
            <a:fillRect/>
          </a:stretch>
        </p:blipFill>
        <p:spPr>
          <a:xfrm>
            <a:off x="212117" y="1044218"/>
            <a:ext cx="8711107" cy="5067952"/>
          </a:xfrm>
          <a:prstGeom prst="rect">
            <a:avLst/>
          </a:prstGeom>
        </p:spPr>
      </p:pic>
      <p:sp>
        <p:nvSpPr>
          <p:cNvPr id="13" name="テキスト ボックス 12">
            <a:extLst>
              <a:ext uri="{FF2B5EF4-FFF2-40B4-BE49-F238E27FC236}">
                <a16:creationId xmlns:a16="http://schemas.microsoft.com/office/drawing/2014/main" id="{99D8929D-B84F-11FB-1274-FF6DA97D147B}"/>
              </a:ext>
            </a:extLst>
          </p:cNvPr>
          <p:cNvSpPr txBox="1"/>
          <p:nvPr/>
        </p:nvSpPr>
        <p:spPr>
          <a:xfrm>
            <a:off x="1561913" y="6352143"/>
            <a:ext cx="7361311"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QGP</a:t>
            </a:r>
            <a:r>
              <a:rPr kumimoji="1" lang="ja-JP" altLang="en-US">
                <a:latin typeface="Meiryo" panose="020B0604030504040204" pitchFamily="34" charset="-128"/>
                <a:ea typeface="Meiryo" panose="020B0604030504040204" pitchFamily="34" charset="-128"/>
              </a:rPr>
              <a:t>物性をより精密に測定するには、ジェットはゴールデンプローブ</a:t>
            </a:r>
            <a:endParaRPr kumimoji="1" lang="en-US" altLang="ja-JP" dirty="0">
              <a:latin typeface="Meiryo" panose="020B0604030504040204" pitchFamily="34" charset="-128"/>
              <a:ea typeface="Meiryo" panose="020B0604030504040204" pitchFamily="34" charset="-128"/>
            </a:endParaRPr>
          </a:p>
        </p:txBody>
      </p:sp>
      <p:sp>
        <p:nvSpPr>
          <p:cNvPr id="14" name="テキスト ボックス 13">
            <a:extLst>
              <a:ext uri="{FF2B5EF4-FFF2-40B4-BE49-F238E27FC236}">
                <a16:creationId xmlns:a16="http://schemas.microsoft.com/office/drawing/2014/main" id="{11F70285-ACFA-B4F1-0EEE-25F9385ADD4D}"/>
              </a:ext>
            </a:extLst>
          </p:cNvPr>
          <p:cNvSpPr txBox="1"/>
          <p:nvPr/>
        </p:nvSpPr>
        <p:spPr>
          <a:xfrm>
            <a:off x="7146976" y="788964"/>
            <a:ext cx="2322786" cy="246221"/>
          </a:xfrm>
          <a:prstGeom prst="rect">
            <a:avLst/>
          </a:prstGeom>
          <a:noFill/>
        </p:spPr>
        <p:txBody>
          <a:bodyPr wrap="square" rtlCol="0">
            <a:spAutoFit/>
          </a:bodyPr>
          <a:lstStyle/>
          <a:p>
            <a:r>
              <a:rPr lang="en" altLang="ja-JP" sz="1000" b="1" dirty="0">
                <a:effectLst/>
                <a:latin typeface="Comic Sans MS" panose="030F0902030302020204" pitchFamily="66" charset="0"/>
              </a:rPr>
              <a:t>QM2019, Gojko </a:t>
            </a:r>
            <a:r>
              <a:rPr lang="en" altLang="ja-JP" sz="1000" b="1" dirty="0" err="1">
                <a:effectLst/>
                <a:latin typeface="Comic Sans MS" panose="030F0902030302020204" pitchFamily="66" charset="0"/>
              </a:rPr>
              <a:t>Vujanovic</a:t>
            </a:r>
            <a:r>
              <a:rPr lang="en" altLang="ja-JP" sz="1000" b="1" dirty="0">
                <a:effectLst/>
                <a:latin typeface="Comic Sans MS" panose="030F0902030302020204" pitchFamily="66" charset="0"/>
              </a:rPr>
              <a:t> </a:t>
            </a:r>
            <a:endParaRPr lang="en" altLang="ja-JP" sz="1000" dirty="0">
              <a:effectLst/>
              <a:latin typeface="Comic Sans MS" panose="030F0902030302020204" pitchFamily="66" charset="0"/>
            </a:endParaRPr>
          </a:p>
        </p:txBody>
      </p:sp>
      <p:pic>
        <p:nvPicPr>
          <p:cNvPr id="5" name="図 4">
            <a:extLst>
              <a:ext uri="{FF2B5EF4-FFF2-40B4-BE49-F238E27FC236}">
                <a16:creationId xmlns:a16="http://schemas.microsoft.com/office/drawing/2014/main" id="{9CCB0AA1-BD1D-3D33-FBDD-46747670F4F7}"/>
              </a:ext>
            </a:extLst>
          </p:cNvPr>
          <p:cNvPicPr>
            <a:picLocks noChangeAspect="1"/>
          </p:cNvPicPr>
          <p:nvPr/>
        </p:nvPicPr>
        <p:blipFill rotWithShape="1">
          <a:blip r:embed="rId3" cstate="email">
            <a:alphaModFix amt="36000"/>
            <a:extLst>
              <a:ext uri="{28A0092B-C50C-407E-A947-70E740481C1C}">
                <a14:useLocalDpi xmlns:a14="http://schemas.microsoft.com/office/drawing/2010/main"/>
              </a:ext>
            </a:extLst>
          </a:blip>
          <a:srcRect/>
          <a:stretch/>
        </p:blipFill>
        <p:spPr>
          <a:xfrm rot="15628143">
            <a:off x="3135801" y="192669"/>
            <a:ext cx="2680686" cy="5410879"/>
          </a:xfrm>
          <a:prstGeom prst="rect">
            <a:avLst/>
          </a:prstGeom>
        </p:spPr>
      </p:pic>
      <p:grpSp>
        <p:nvGrpSpPr>
          <p:cNvPr id="8" name="グループ化 7">
            <a:extLst>
              <a:ext uri="{FF2B5EF4-FFF2-40B4-BE49-F238E27FC236}">
                <a16:creationId xmlns:a16="http://schemas.microsoft.com/office/drawing/2014/main" id="{A225A8F8-A17D-4E0D-D90C-669897FD34CB}"/>
              </a:ext>
            </a:extLst>
          </p:cNvPr>
          <p:cNvGrpSpPr/>
          <p:nvPr/>
        </p:nvGrpSpPr>
        <p:grpSpPr>
          <a:xfrm>
            <a:off x="8450925" y="333426"/>
            <a:ext cx="3741075" cy="4886036"/>
            <a:chOff x="8450925" y="333426"/>
            <a:chExt cx="3741075" cy="4886036"/>
          </a:xfrm>
        </p:grpSpPr>
        <p:pic>
          <p:nvPicPr>
            <p:cNvPr id="19458" name="Picture 2">
              <a:extLst>
                <a:ext uri="{FF2B5EF4-FFF2-40B4-BE49-F238E27FC236}">
                  <a16:creationId xmlns:a16="http://schemas.microsoft.com/office/drawing/2014/main" id="{8A6E40D7-37F7-8919-4B18-2A35D56321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0925" y="1911742"/>
              <a:ext cx="3741075" cy="2878874"/>
            </a:xfrm>
            <a:prstGeom prst="rect">
              <a:avLst/>
            </a:prstGeom>
            <a:noFill/>
            <a:extLst>
              <a:ext uri="{909E8E84-426E-40DD-AFC4-6F175D3DCCD1}">
                <a14:hiddenFill xmlns:a14="http://schemas.microsoft.com/office/drawing/2010/main">
                  <a:solidFill>
                    <a:srgbClr val="FFFFFF"/>
                  </a:solidFill>
                </a14:hiddenFill>
              </a:ext>
            </a:extLst>
          </p:spPr>
        </p:pic>
        <p:sp>
          <p:nvSpPr>
            <p:cNvPr id="6" name="円形吹き出し 5">
              <a:extLst>
                <a:ext uri="{FF2B5EF4-FFF2-40B4-BE49-F238E27FC236}">
                  <a16:creationId xmlns:a16="http://schemas.microsoft.com/office/drawing/2014/main" id="{7BDF4C1A-A223-6791-4E84-642EBDA50EF8}"/>
                </a:ext>
              </a:extLst>
            </p:cNvPr>
            <p:cNvSpPr/>
            <p:nvPr/>
          </p:nvSpPr>
          <p:spPr>
            <a:xfrm>
              <a:off x="9289908" y="333426"/>
              <a:ext cx="2631953" cy="1403517"/>
            </a:xfrm>
            <a:prstGeom prst="wedgeEllipseCallout">
              <a:avLst>
                <a:gd name="adj1" fmla="val -15347"/>
                <a:gd name="adj2" fmla="val 84446"/>
              </a:avLst>
            </a:prstGeom>
          </p:spPr>
          <p:style>
            <a:lnRef idx="2">
              <a:schemeClr val="dk1"/>
            </a:lnRef>
            <a:fillRef idx="1">
              <a:schemeClr val="lt1"/>
            </a:fillRef>
            <a:effectRef idx="0">
              <a:schemeClr val="dk1"/>
            </a:effectRef>
            <a:fontRef idx="minor">
              <a:schemeClr val="dk1"/>
            </a:fontRef>
          </p:style>
          <p:txBody>
            <a:bodyPr rtlCol="0" anchor="ctr"/>
            <a:lstStyle/>
            <a:p>
              <a:pPr algn="ctr"/>
              <a:r>
                <a:rPr lang="ja-JP" altLang="en-US">
                  <a:latin typeface="Meiryo" panose="020B0604030504040204" pitchFamily="34" charset="-128"/>
                  <a:ea typeface="Meiryo" panose="020B0604030504040204" pitchFamily="34" charset="-128"/>
                </a:rPr>
                <a:t>重イオン衝突でジェットなんてムリムリ！</a:t>
              </a:r>
              <a:endParaRPr kumimoji="1" lang="ja-JP" altLang="en-US">
                <a:latin typeface="Meiryo" panose="020B0604030504040204" pitchFamily="34" charset="-128"/>
                <a:ea typeface="Meiryo" panose="020B0604030504040204" pitchFamily="34" charset="-128"/>
              </a:endParaRPr>
            </a:p>
          </p:txBody>
        </p:sp>
        <p:sp>
          <p:nvSpPr>
            <p:cNvPr id="7" name="テキスト ボックス 6">
              <a:extLst>
                <a:ext uri="{FF2B5EF4-FFF2-40B4-BE49-F238E27FC236}">
                  <a16:creationId xmlns:a16="http://schemas.microsoft.com/office/drawing/2014/main" id="{CA6155F1-CA1E-7A05-B816-A3396DB5C720}"/>
                </a:ext>
              </a:extLst>
            </p:cNvPr>
            <p:cNvSpPr txBox="1"/>
            <p:nvPr/>
          </p:nvSpPr>
          <p:spPr>
            <a:xfrm>
              <a:off x="8952902" y="4850130"/>
              <a:ext cx="3086101"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STAR</a:t>
              </a:r>
              <a:r>
                <a:rPr kumimoji="1" lang="ja-JP" altLang="en-US">
                  <a:latin typeface="Meiryo" panose="020B0604030504040204" pitchFamily="34" charset="-128"/>
                  <a:ea typeface="Meiryo" panose="020B0604030504040204" pitchFamily="34" charset="-128"/>
                </a:rPr>
                <a:t>イベントディスプレー</a:t>
              </a:r>
            </a:p>
          </p:txBody>
        </p:sp>
      </p:grpSp>
    </p:spTree>
    <p:extLst>
      <p:ext uri="{BB962C8B-B14F-4D97-AF65-F5344CB8AC3E}">
        <p14:creationId xmlns:p14="http://schemas.microsoft.com/office/powerpoint/2010/main" val="769494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4919A4E-0E7B-19BE-D72E-48FE8EC38B77}"/>
              </a:ext>
            </a:extLst>
          </p:cNvPr>
          <p:cNvSpPr>
            <a:spLocks noGrp="1"/>
          </p:cNvSpPr>
          <p:nvPr>
            <p:ph type="title"/>
          </p:nvPr>
        </p:nvSpPr>
        <p:spPr>
          <a:xfrm>
            <a:off x="1397629" y="6812"/>
            <a:ext cx="10515600" cy="1325563"/>
          </a:xfrm>
        </p:spPr>
        <p:txBody>
          <a:bodyPr/>
          <a:lstStyle/>
          <a:p>
            <a:r>
              <a:rPr kumimoji="1" lang="en-US" altLang="ja-JP" dirty="0"/>
              <a:t>Heavy Flavor</a:t>
            </a:r>
            <a:endParaRPr kumimoji="1" lang="ja-JP" altLang="en-US"/>
          </a:p>
        </p:txBody>
      </p:sp>
      <p:grpSp>
        <p:nvGrpSpPr>
          <p:cNvPr id="4" name="object 8">
            <a:extLst>
              <a:ext uri="{FF2B5EF4-FFF2-40B4-BE49-F238E27FC236}">
                <a16:creationId xmlns:a16="http://schemas.microsoft.com/office/drawing/2014/main" id="{BD51CA54-79CD-AFD1-B729-6610E0AE0A73}"/>
              </a:ext>
            </a:extLst>
          </p:cNvPr>
          <p:cNvGrpSpPr/>
          <p:nvPr/>
        </p:nvGrpSpPr>
        <p:grpSpPr>
          <a:xfrm>
            <a:off x="517696" y="1435125"/>
            <a:ext cx="4520565" cy="3246120"/>
            <a:chOff x="640080" y="1539239"/>
            <a:chExt cx="4520565" cy="3246120"/>
          </a:xfrm>
        </p:grpSpPr>
        <p:pic>
          <p:nvPicPr>
            <p:cNvPr id="5" name="object 9">
              <a:extLst>
                <a:ext uri="{FF2B5EF4-FFF2-40B4-BE49-F238E27FC236}">
                  <a16:creationId xmlns:a16="http://schemas.microsoft.com/office/drawing/2014/main" id="{55C3C474-F93B-A608-E0B9-6C289F3048A2}"/>
                </a:ext>
              </a:extLst>
            </p:cNvPr>
            <p:cNvPicPr/>
            <p:nvPr/>
          </p:nvPicPr>
          <p:blipFill>
            <a:blip r:embed="rId2" cstate="email">
              <a:extLst>
                <a:ext uri="{28A0092B-C50C-407E-A947-70E740481C1C}">
                  <a14:useLocalDpi xmlns:a14="http://schemas.microsoft.com/office/drawing/2010/main"/>
                </a:ext>
              </a:extLst>
            </a:blip>
            <a:stretch>
              <a:fillRect/>
            </a:stretch>
          </p:blipFill>
          <p:spPr>
            <a:xfrm>
              <a:off x="676656" y="1545335"/>
              <a:ext cx="4483608" cy="3240024"/>
            </a:xfrm>
            <a:prstGeom prst="rect">
              <a:avLst/>
            </a:prstGeom>
          </p:spPr>
        </p:pic>
        <p:sp>
          <p:nvSpPr>
            <p:cNvPr id="6" name="object 10">
              <a:extLst>
                <a:ext uri="{FF2B5EF4-FFF2-40B4-BE49-F238E27FC236}">
                  <a16:creationId xmlns:a16="http://schemas.microsoft.com/office/drawing/2014/main" id="{2BB1D169-084B-D730-621E-E3C98F3B0C72}"/>
                </a:ext>
              </a:extLst>
            </p:cNvPr>
            <p:cNvSpPr/>
            <p:nvPr/>
          </p:nvSpPr>
          <p:spPr>
            <a:xfrm>
              <a:off x="640080" y="1539239"/>
              <a:ext cx="368935" cy="554990"/>
            </a:xfrm>
            <a:custGeom>
              <a:avLst/>
              <a:gdLst/>
              <a:ahLst/>
              <a:cxnLst/>
              <a:rect l="l" t="t" r="r" b="b"/>
              <a:pathLst>
                <a:path w="368934" h="554989">
                  <a:moveTo>
                    <a:pt x="368808" y="0"/>
                  </a:moveTo>
                  <a:lnTo>
                    <a:pt x="0" y="0"/>
                  </a:lnTo>
                  <a:lnTo>
                    <a:pt x="0" y="554736"/>
                  </a:lnTo>
                  <a:lnTo>
                    <a:pt x="368808" y="554736"/>
                  </a:lnTo>
                  <a:lnTo>
                    <a:pt x="368808" y="0"/>
                  </a:lnTo>
                  <a:close/>
                </a:path>
              </a:pathLst>
            </a:custGeom>
            <a:solidFill>
              <a:srgbClr val="FFFFFF"/>
            </a:solidFill>
          </p:spPr>
          <p:txBody>
            <a:bodyPr wrap="square" lIns="0" tIns="0" rIns="0" bIns="0" rtlCol="0"/>
            <a:lstStyle/>
            <a:p>
              <a:endParaRPr/>
            </a:p>
          </p:txBody>
        </p:sp>
      </p:grpSp>
      <p:pic>
        <p:nvPicPr>
          <p:cNvPr id="7" name="Picture 9" descr="A graph with numbers and lines&#10;&#10;Description automatically generated">
            <a:extLst>
              <a:ext uri="{FF2B5EF4-FFF2-40B4-BE49-F238E27FC236}">
                <a16:creationId xmlns:a16="http://schemas.microsoft.com/office/drawing/2014/main" id="{431F7867-4EDD-3733-DC9E-1A741A5BA116}"/>
              </a:ext>
            </a:extLst>
          </p:cNvPr>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6755041" y="2893158"/>
            <a:ext cx="4404710" cy="3303533"/>
          </a:xfrm>
          <a:prstGeom prst="rect">
            <a:avLst/>
          </a:prstGeom>
        </p:spPr>
      </p:pic>
      <p:sp>
        <p:nvSpPr>
          <p:cNvPr id="11" name="object 7">
            <a:extLst>
              <a:ext uri="{FF2B5EF4-FFF2-40B4-BE49-F238E27FC236}">
                <a16:creationId xmlns:a16="http://schemas.microsoft.com/office/drawing/2014/main" id="{612B54E9-62C4-22ED-AF6A-2E35530C18D2}"/>
              </a:ext>
            </a:extLst>
          </p:cNvPr>
          <p:cNvSpPr txBox="1"/>
          <p:nvPr/>
        </p:nvSpPr>
        <p:spPr>
          <a:xfrm>
            <a:off x="292348" y="4929051"/>
            <a:ext cx="6053615" cy="1133644"/>
          </a:xfrm>
          <a:prstGeom prst="rect">
            <a:avLst/>
          </a:prstGeom>
        </p:spPr>
        <p:txBody>
          <a:bodyPr vert="horz" wrap="square" lIns="0" tIns="12700" rIns="0" bIns="0" rtlCol="0">
            <a:spAutoFit/>
          </a:bodyPr>
          <a:lstStyle/>
          <a:p>
            <a:pPr marL="298450" indent="-285750">
              <a:lnSpc>
                <a:spcPct val="100000"/>
              </a:lnSpc>
              <a:spcBef>
                <a:spcPts val="100"/>
              </a:spcBef>
              <a:buFont typeface="Wingdings"/>
              <a:buChar char=""/>
              <a:tabLst>
                <a:tab pos="298450" algn="l"/>
              </a:tabLst>
            </a:pPr>
            <a:r>
              <a:rPr sz="1800" dirty="0">
                <a:latin typeface="Arial"/>
                <a:cs typeface="Arial"/>
              </a:rPr>
              <a:t>Cleanly</a:t>
            </a:r>
            <a:r>
              <a:rPr sz="1800" spc="-20" dirty="0">
                <a:latin typeface="Arial"/>
                <a:cs typeface="Arial"/>
              </a:rPr>
              <a:t> </a:t>
            </a:r>
            <a:r>
              <a:rPr sz="1800" dirty="0">
                <a:latin typeface="Arial"/>
                <a:cs typeface="Arial"/>
              </a:rPr>
              <a:t>separate</a:t>
            </a:r>
            <a:r>
              <a:rPr sz="1800" spc="-45" dirty="0">
                <a:latin typeface="Arial"/>
                <a:cs typeface="Arial"/>
              </a:rPr>
              <a:t> </a:t>
            </a:r>
            <a:r>
              <a:rPr sz="1800" dirty="0">
                <a:latin typeface="Arial"/>
                <a:cs typeface="Arial"/>
              </a:rPr>
              <a:t>open</a:t>
            </a:r>
            <a:r>
              <a:rPr sz="1800" spc="-10" dirty="0">
                <a:latin typeface="Arial"/>
                <a:cs typeface="Arial"/>
              </a:rPr>
              <a:t> </a:t>
            </a:r>
            <a:r>
              <a:rPr sz="1800" dirty="0">
                <a:latin typeface="Arial"/>
                <a:cs typeface="Arial"/>
              </a:rPr>
              <a:t>bottom</a:t>
            </a:r>
            <a:r>
              <a:rPr sz="1800" spc="-15" dirty="0">
                <a:latin typeface="Arial"/>
                <a:cs typeface="Arial"/>
              </a:rPr>
              <a:t> </a:t>
            </a:r>
            <a:r>
              <a:rPr sz="1800" dirty="0">
                <a:latin typeface="Arial"/>
                <a:cs typeface="Arial"/>
              </a:rPr>
              <a:t>via</a:t>
            </a:r>
            <a:r>
              <a:rPr sz="1800" spc="15" dirty="0">
                <a:latin typeface="Arial"/>
                <a:cs typeface="Arial"/>
              </a:rPr>
              <a:t> </a:t>
            </a:r>
            <a:r>
              <a:rPr sz="1800" spc="-20" dirty="0">
                <a:latin typeface="Arial"/>
                <a:cs typeface="Arial"/>
              </a:rPr>
              <a:t>DCA.</a:t>
            </a:r>
            <a:endParaRPr sz="1800" dirty="0">
              <a:latin typeface="Arial"/>
              <a:cs typeface="Arial"/>
            </a:endParaRPr>
          </a:p>
          <a:p>
            <a:pPr marL="298450" indent="-285750">
              <a:lnSpc>
                <a:spcPct val="100000"/>
              </a:lnSpc>
              <a:buFont typeface="Wingdings"/>
              <a:buChar char=""/>
              <a:tabLst>
                <a:tab pos="298450" algn="l"/>
              </a:tabLst>
            </a:pPr>
            <a:r>
              <a:rPr sz="1800" dirty="0">
                <a:latin typeface="Arial"/>
                <a:cs typeface="Arial"/>
              </a:rPr>
              <a:t>Study</a:t>
            </a:r>
            <a:r>
              <a:rPr sz="1800" spc="-5" dirty="0">
                <a:latin typeface="Arial"/>
                <a:cs typeface="Arial"/>
              </a:rPr>
              <a:t> </a:t>
            </a:r>
            <a:r>
              <a:rPr sz="1800" dirty="0">
                <a:latin typeface="Arial"/>
                <a:cs typeface="Arial"/>
              </a:rPr>
              <a:t>mass</a:t>
            </a:r>
            <a:r>
              <a:rPr sz="1800" spc="-15" dirty="0">
                <a:latin typeface="Arial"/>
                <a:cs typeface="Arial"/>
              </a:rPr>
              <a:t> </a:t>
            </a:r>
            <a:r>
              <a:rPr sz="1800" dirty="0">
                <a:latin typeface="Arial"/>
                <a:cs typeface="Arial"/>
              </a:rPr>
              <a:t>dependence</a:t>
            </a:r>
            <a:r>
              <a:rPr sz="1800" spc="-50" dirty="0">
                <a:latin typeface="Arial"/>
                <a:cs typeface="Arial"/>
              </a:rPr>
              <a:t> </a:t>
            </a:r>
            <a:r>
              <a:rPr sz="1800" dirty="0">
                <a:latin typeface="Arial"/>
                <a:cs typeface="Arial"/>
              </a:rPr>
              <a:t>of energy</a:t>
            </a:r>
            <a:r>
              <a:rPr sz="1800" spc="-10" dirty="0">
                <a:latin typeface="Arial"/>
                <a:cs typeface="Arial"/>
              </a:rPr>
              <a:t> </a:t>
            </a:r>
            <a:r>
              <a:rPr sz="1800" dirty="0">
                <a:latin typeface="Arial"/>
                <a:cs typeface="Arial"/>
              </a:rPr>
              <a:t>loss</a:t>
            </a:r>
            <a:r>
              <a:rPr sz="1800" spc="-15" dirty="0">
                <a:latin typeface="Arial"/>
                <a:cs typeface="Arial"/>
              </a:rPr>
              <a:t> </a:t>
            </a:r>
            <a:r>
              <a:rPr sz="1800" dirty="0">
                <a:latin typeface="Arial"/>
                <a:cs typeface="Arial"/>
              </a:rPr>
              <a:t>and </a:t>
            </a:r>
            <a:r>
              <a:rPr sz="1800" spc="-10" dirty="0">
                <a:latin typeface="Arial"/>
                <a:cs typeface="Arial"/>
              </a:rPr>
              <a:t>collectivity.</a:t>
            </a:r>
            <a:endParaRPr sz="1800" dirty="0">
              <a:latin typeface="Arial"/>
              <a:cs typeface="Arial"/>
            </a:endParaRPr>
          </a:p>
          <a:p>
            <a:pPr marL="299085" indent="-286385">
              <a:lnSpc>
                <a:spcPct val="100000"/>
              </a:lnSpc>
              <a:spcBef>
                <a:spcPts val="95"/>
              </a:spcBef>
              <a:buFont typeface="Wingdings"/>
              <a:buChar char=""/>
              <a:tabLst>
                <a:tab pos="299085" algn="l"/>
              </a:tabLst>
            </a:pPr>
            <a:r>
              <a:rPr sz="2700" baseline="3086" dirty="0">
                <a:latin typeface="Arial"/>
                <a:cs typeface="Arial"/>
              </a:rPr>
              <a:t>Bottom</a:t>
            </a:r>
            <a:r>
              <a:rPr sz="2700" spc="-67" baseline="3086" dirty="0">
                <a:latin typeface="Arial"/>
                <a:cs typeface="Arial"/>
              </a:rPr>
              <a:t> </a:t>
            </a:r>
            <a:r>
              <a:rPr sz="2700" baseline="3086" dirty="0">
                <a:latin typeface="Arial"/>
                <a:cs typeface="Arial"/>
              </a:rPr>
              <a:t>quarks</a:t>
            </a:r>
            <a:r>
              <a:rPr sz="2700" spc="-37" baseline="3086" dirty="0">
                <a:latin typeface="Arial"/>
                <a:cs typeface="Arial"/>
              </a:rPr>
              <a:t> </a:t>
            </a:r>
            <a:r>
              <a:rPr sz="2700" baseline="3086" dirty="0">
                <a:latin typeface="Arial"/>
                <a:cs typeface="Arial"/>
              </a:rPr>
              <a:t>and</a:t>
            </a:r>
            <a:r>
              <a:rPr sz="2700" spc="-37" baseline="3086" dirty="0">
                <a:latin typeface="Arial"/>
                <a:cs typeface="Arial"/>
              </a:rPr>
              <a:t> </a:t>
            </a:r>
            <a:r>
              <a:rPr sz="2700" baseline="3086" dirty="0">
                <a:latin typeface="Arial"/>
                <a:cs typeface="Arial"/>
              </a:rPr>
              <a:t>light</a:t>
            </a:r>
            <a:r>
              <a:rPr sz="2700" spc="-52" baseline="3086" dirty="0">
                <a:latin typeface="Arial"/>
                <a:cs typeface="Arial"/>
              </a:rPr>
              <a:t> </a:t>
            </a:r>
            <a:r>
              <a:rPr sz="2700" baseline="3086" dirty="0">
                <a:latin typeface="Arial"/>
                <a:cs typeface="Arial"/>
              </a:rPr>
              <a:t>quarks</a:t>
            </a:r>
            <a:r>
              <a:rPr sz="2700" spc="-44" baseline="3086" dirty="0">
                <a:latin typeface="Arial"/>
                <a:cs typeface="Arial"/>
              </a:rPr>
              <a:t> </a:t>
            </a:r>
            <a:r>
              <a:rPr sz="2700" baseline="3086" dirty="0">
                <a:latin typeface="Arial"/>
                <a:cs typeface="Arial"/>
              </a:rPr>
              <a:t>are</a:t>
            </a:r>
            <a:r>
              <a:rPr sz="2700" spc="-22" baseline="3086" dirty="0">
                <a:latin typeface="Arial"/>
                <a:cs typeface="Arial"/>
              </a:rPr>
              <a:t> </a:t>
            </a:r>
            <a:r>
              <a:rPr sz="2700" baseline="3086" dirty="0">
                <a:latin typeface="Arial"/>
                <a:cs typeface="Arial"/>
              </a:rPr>
              <a:t>expected</a:t>
            </a:r>
            <a:r>
              <a:rPr sz="2700" spc="-15" baseline="3086" dirty="0">
                <a:latin typeface="Arial"/>
                <a:cs typeface="Arial"/>
              </a:rPr>
              <a:t> </a:t>
            </a:r>
            <a:r>
              <a:rPr sz="2700" baseline="3086" dirty="0">
                <a:latin typeface="Arial"/>
                <a:cs typeface="Arial"/>
              </a:rPr>
              <a:t>to</a:t>
            </a:r>
            <a:r>
              <a:rPr sz="2700" spc="15" baseline="3086" dirty="0">
                <a:latin typeface="Arial"/>
                <a:cs typeface="Arial"/>
              </a:rPr>
              <a:t> </a:t>
            </a:r>
            <a:r>
              <a:rPr sz="2700" baseline="3086" dirty="0">
                <a:latin typeface="Arial"/>
                <a:cs typeface="Arial"/>
              </a:rPr>
              <a:t>be</a:t>
            </a:r>
            <a:r>
              <a:rPr sz="2700" spc="-30" baseline="3086" dirty="0">
                <a:latin typeface="Arial"/>
                <a:cs typeface="Arial"/>
              </a:rPr>
              <a:t> </a:t>
            </a:r>
            <a:r>
              <a:rPr sz="2700" baseline="3086" dirty="0">
                <a:latin typeface="Arial"/>
                <a:cs typeface="Arial"/>
              </a:rPr>
              <a:t>different</a:t>
            </a:r>
            <a:r>
              <a:rPr sz="2700" spc="-82" baseline="3086" dirty="0">
                <a:latin typeface="Arial"/>
                <a:cs typeface="Arial"/>
              </a:rPr>
              <a:t> </a:t>
            </a:r>
            <a:r>
              <a:rPr sz="2700" baseline="3086" dirty="0">
                <a:latin typeface="Arial"/>
                <a:cs typeface="Arial"/>
              </a:rPr>
              <a:t>for</a:t>
            </a:r>
            <a:r>
              <a:rPr sz="2700" spc="-30" baseline="3086" dirty="0">
                <a:latin typeface="Arial"/>
                <a:cs typeface="Arial"/>
              </a:rPr>
              <a:t> </a:t>
            </a:r>
            <a:r>
              <a:rPr sz="2700" baseline="3086" dirty="0">
                <a:latin typeface="Arial"/>
                <a:cs typeface="Arial"/>
              </a:rPr>
              <a:t>R</a:t>
            </a:r>
            <a:r>
              <a:rPr sz="1200" dirty="0">
                <a:latin typeface="Arial"/>
                <a:cs typeface="Arial"/>
              </a:rPr>
              <a:t>AA</a:t>
            </a:r>
            <a:r>
              <a:rPr sz="1200" spc="105" dirty="0">
                <a:latin typeface="Arial"/>
                <a:cs typeface="Arial"/>
              </a:rPr>
              <a:t> </a:t>
            </a:r>
            <a:r>
              <a:rPr sz="2700" baseline="3086" dirty="0">
                <a:latin typeface="Arial"/>
                <a:cs typeface="Arial"/>
              </a:rPr>
              <a:t>and</a:t>
            </a:r>
            <a:r>
              <a:rPr sz="2700" spc="-22" baseline="3086" dirty="0">
                <a:latin typeface="Arial"/>
                <a:cs typeface="Arial"/>
              </a:rPr>
              <a:t> </a:t>
            </a:r>
            <a:r>
              <a:rPr sz="2700" baseline="3086" dirty="0">
                <a:latin typeface="Arial"/>
                <a:cs typeface="Arial"/>
              </a:rPr>
              <a:t>v</a:t>
            </a:r>
            <a:r>
              <a:rPr sz="1200" dirty="0">
                <a:latin typeface="Arial"/>
                <a:cs typeface="Arial"/>
              </a:rPr>
              <a:t>2</a:t>
            </a:r>
            <a:r>
              <a:rPr sz="1200" spc="165" dirty="0">
                <a:latin typeface="Arial"/>
                <a:cs typeface="Arial"/>
              </a:rPr>
              <a:t> </a:t>
            </a:r>
            <a:r>
              <a:rPr sz="2700" baseline="3086" dirty="0">
                <a:latin typeface="Arial"/>
                <a:cs typeface="Arial"/>
              </a:rPr>
              <a:t>for</a:t>
            </a:r>
            <a:r>
              <a:rPr sz="2700" spc="7" baseline="3086" dirty="0">
                <a:latin typeface="Arial"/>
                <a:cs typeface="Arial"/>
              </a:rPr>
              <a:t> </a:t>
            </a:r>
            <a:r>
              <a:rPr sz="2700" baseline="3086" dirty="0">
                <a:latin typeface="Arial"/>
                <a:cs typeface="Arial"/>
              </a:rPr>
              <a:t>p</a:t>
            </a:r>
            <a:r>
              <a:rPr sz="1200" dirty="0">
                <a:latin typeface="Arial"/>
                <a:cs typeface="Arial"/>
              </a:rPr>
              <a:t>T</a:t>
            </a:r>
            <a:r>
              <a:rPr sz="1200" spc="125" dirty="0">
                <a:latin typeface="Arial"/>
                <a:cs typeface="Arial"/>
              </a:rPr>
              <a:t> </a:t>
            </a:r>
            <a:r>
              <a:rPr sz="2700" baseline="3086" dirty="0">
                <a:latin typeface="Cambria Math"/>
                <a:cs typeface="Cambria Math"/>
              </a:rPr>
              <a:t>≲</a:t>
            </a:r>
            <a:r>
              <a:rPr sz="2700" spc="157" baseline="3086" dirty="0">
                <a:latin typeface="Cambria Math"/>
                <a:cs typeface="Cambria Math"/>
              </a:rPr>
              <a:t> </a:t>
            </a:r>
            <a:r>
              <a:rPr sz="2700" baseline="3086" dirty="0">
                <a:latin typeface="Arial"/>
                <a:cs typeface="Arial"/>
              </a:rPr>
              <a:t>15</a:t>
            </a:r>
            <a:r>
              <a:rPr sz="2700" spc="-22" baseline="3086" dirty="0">
                <a:latin typeface="Arial"/>
                <a:cs typeface="Arial"/>
              </a:rPr>
              <a:t> </a:t>
            </a:r>
            <a:r>
              <a:rPr sz="2700" spc="-30" baseline="3086" dirty="0">
                <a:latin typeface="Arial"/>
                <a:cs typeface="Arial"/>
              </a:rPr>
              <a:t>GeV.</a:t>
            </a:r>
            <a:endParaRPr sz="2700" baseline="3086" dirty="0">
              <a:latin typeface="Arial"/>
              <a:cs typeface="Arial"/>
            </a:endParaRPr>
          </a:p>
        </p:txBody>
      </p:sp>
      <p:grpSp>
        <p:nvGrpSpPr>
          <p:cNvPr id="12" name="Group 11">
            <a:extLst>
              <a:ext uri="{FF2B5EF4-FFF2-40B4-BE49-F238E27FC236}">
                <a16:creationId xmlns:a16="http://schemas.microsoft.com/office/drawing/2014/main" id="{C02B6B5B-6B11-D61F-FF70-586393E0ECDD}"/>
              </a:ext>
            </a:extLst>
          </p:cNvPr>
          <p:cNvGrpSpPr/>
          <p:nvPr/>
        </p:nvGrpSpPr>
        <p:grpSpPr>
          <a:xfrm>
            <a:off x="8262732" y="800187"/>
            <a:ext cx="3679893" cy="1776249"/>
            <a:chOff x="1443193" y="1834357"/>
            <a:chExt cx="6903365" cy="3698515"/>
          </a:xfrm>
        </p:grpSpPr>
        <p:pic>
          <p:nvPicPr>
            <p:cNvPr id="13" name="Picture 2" descr="Probing the Hadronic Spin Structure and Dynamics in High-Energy Polarized  Proton-Proton Collisions at RHIC">
              <a:extLst>
                <a:ext uri="{FF2B5EF4-FFF2-40B4-BE49-F238E27FC236}">
                  <a16:creationId xmlns:a16="http://schemas.microsoft.com/office/drawing/2014/main" id="{FB4C5615-68C4-E413-4B1D-DE2CCE72C9A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87495" y="1834357"/>
              <a:ext cx="6859063" cy="3698515"/>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0">
              <a:extLst>
                <a:ext uri="{FF2B5EF4-FFF2-40B4-BE49-F238E27FC236}">
                  <a16:creationId xmlns:a16="http://schemas.microsoft.com/office/drawing/2014/main" id="{38C5A1FA-D704-57B7-10A3-4FC521E7D892}"/>
                </a:ext>
              </a:extLst>
            </p:cNvPr>
            <p:cNvSpPr/>
            <p:nvPr/>
          </p:nvSpPr>
          <p:spPr>
            <a:xfrm>
              <a:off x="1443193" y="3975863"/>
              <a:ext cx="3998905" cy="139467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コンテンツ プレースホルダー 3">
            <a:extLst>
              <a:ext uri="{FF2B5EF4-FFF2-40B4-BE49-F238E27FC236}">
                <a16:creationId xmlns:a16="http://schemas.microsoft.com/office/drawing/2014/main" id="{5F290953-2E34-DB1E-76B4-4C996A48B2D8}"/>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5875209" y="819730"/>
            <a:ext cx="2863209" cy="1618823"/>
          </a:xfrm>
          <a:prstGeom prst="rect">
            <a:avLst/>
          </a:prstGeom>
        </p:spPr>
      </p:pic>
      <p:sp>
        <p:nvSpPr>
          <p:cNvPr id="16" name="テキスト ボックス 15">
            <a:extLst>
              <a:ext uri="{FF2B5EF4-FFF2-40B4-BE49-F238E27FC236}">
                <a16:creationId xmlns:a16="http://schemas.microsoft.com/office/drawing/2014/main" id="{ED032068-2AFE-1ED9-8F36-1A8D0C67C4C0}"/>
              </a:ext>
            </a:extLst>
          </p:cNvPr>
          <p:cNvSpPr txBox="1"/>
          <p:nvPr/>
        </p:nvSpPr>
        <p:spPr>
          <a:xfrm>
            <a:off x="6755041" y="263629"/>
            <a:ext cx="4743606" cy="461665"/>
          </a:xfrm>
          <a:prstGeom prst="rect">
            <a:avLst/>
          </a:prstGeom>
          <a:noFill/>
        </p:spPr>
        <p:txBody>
          <a:bodyPr wrap="none" rtlCol="0">
            <a:spAutoFit/>
          </a:bodyPr>
          <a:lstStyle/>
          <a:p>
            <a:r>
              <a:rPr kumimoji="1" lang="en-US" altLang="ja-JP" sz="2400" dirty="0"/>
              <a:t>Polarized single spin asymmetry</a:t>
            </a:r>
            <a:endParaRPr kumimoji="1" lang="ja-JP" altLang="en-US" sz="2400"/>
          </a:p>
        </p:txBody>
      </p:sp>
      <p:pic>
        <p:nvPicPr>
          <p:cNvPr id="8" name="Picture 4" descr="A group of letters and arrows&#10;&#10;Description automatically generated with medium confidence">
            <a:extLst>
              <a:ext uri="{FF2B5EF4-FFF2-40B4-BE49-F238E27FC236}">
                <a16:creationId xmlns:a16="http://schemas.microsoft.com/office/drawing/2014/main" id="{AD009AAE-21DE-E089-3F76-A4920C57DA7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549105" y="2399293"/>
            <a:ext cx="3155477" cy="572147"/>
          </a:xfrm>
          <a:prstGeom prst="rect">
            <a:avLst/>
          </a:prstGeom>
        </p:spPr>
      </p:pic>
      <p:sp>
        <p:nvSpPr>
          <p:cNvPr id="17" name="テキスト ボックス 16">
            <a:extLst>
              <a:ext uri="{FF2B5EF4-FFF2-40B4-BE49-F238E27FC236}">
                <a16:creationId xmlns:a16="http://schemas.microsoft.com/office/drawing/2014/main" id="{E146B26C-3BCF-1389-AFB5-814E8BFFBFA8}"/>
              </a:ext>
            </a:extLst>
          </p:cNvPr>
          <p:cNvSpPr txBox="1"/>
          <p:nvPr/>
        </p:nvSpPr>
        <p:spPr>
          <a:xfrm>
            <a:off x="6546649" y="6196691"/>
            <a:ext cx="5160387" cy="369332"/>
          </a:xfrm>
          <a:prstGeom prst="rect">
            <a:avLst/>
          </a:prstGeom>
          <a:noFill/>
        </p:spPr>
        <p:txBody>
          <a:bodyPr wrap="none" rtlCol="0">
            <a:spAutoFit/>
          </a:bodyPr>
          <a:lstStyle/>
          <a:p>
            <a:r>
              <a:rPr kumimoji="1" lang="en-US" altLang="ja-JP" dirty="0"/>
              <a:t>Explores gluon spin contribution to proton spin</a:t>
            </a:r>
            <a:endParaRPr kumimoji="1" lang="ja-JP" altLang="en-US"/>
          </a:p>
        </p:txBody>
      </p:sp>
      <p:sp>
        <p:nvSpPr>
          <p:cNvPr id="3" name="スライド番号プレースホルダー 2">
            <a:extLst>
              <a:ext uri="{FF2B5EF4-FFF2-40B4-BE49-F238E27FC236}">
                <a16:creationId xmlns:a16="http://schemas.microsoft.com/office/drawing/2014/main" id="{B0E0368D-D287-09AA-1D21-1193E5B0125A}"/>
              </a:ext>
            </a:extLst>
          </p:cNvPr>
          <p:cNvSpPr>
            <a:spLocks noGrp="1"/>
          </p:cNvSpPr>
          <p:nvPr>
            <p:ph type="sldNum" sz="quarter" idx="12"/>
          </p:nvPr>
        </p:nvSpPr>
        <p:spPr/>
        <p:txBody>
          <a:bodyPr/>
          <a:lstStyle/>
          <a:p>
            <a:fld id="{6F879AC0-A27E-6341-93B8-C10FDC4A61EB}" type="slidenum">
              <a:rPr kumimoji="1" lang="ja-JP" altLang="en-US" smtClean="0"/>
              <a:t>70</a:t>
            </a:fld>
            <a:endParaRPr kumimoji="1" lang="ja-JP" altLang="en-US"/>
          </a:p>
        </p:txBody>
      </p:sp>
      <p:pic>
        <p:nvPicPr>
          <p:cNvPr id="9" name="object 111">
            <a:extLst>
              <a:ext uri="{FF2B5EF4-FFF2-40B4-BE49-F238E27FC236}">
                <a16:creationId xmlns:a16="http://schemas.microsoft.com/office/drawing/2014/main" id="{422596C4-1A09-C5E9-2BA5-EFE360401B04}"/>
              </a:ext>
            </a:extLst>
          </p:cNvPr>
          <p:cNvPicPr/>
          <p:nvPr/>
        </p:nvPicPr>
        <p:blipFill>
          <a:blip r:embed="rId7" cstate="email">
            <a:extLst>
              <a:ext uri="{28A0092B-C50C-407E-A947-70E740481C1C}">
                <a14:useLocalDpi xmlns:a14="http://schemas.microsoft.com/office/drawing/2010/main"/>
              </a:ext>
            </a:extLst>
          </a:blip>
          <a:stretch>
            <a:fillRect/>
          </a:stretch>
        </p:blipFill>
        <p:spPr>
          <a:xfrm>
            <a:off x="192907" y="112730"/>
            <a:ext cx="1204722" cy="710946"/>
          </a:xfrm>
          <a:prstGeom prst="rect">
            <a:avLst/>
          </a:prstGeom>
        </p:spPr>
      </p:pic>
    </p:spTree>
    <p:extLst>
      <p:ext uri="{BB962C8B-B14F-4D97-AF65-F5344CB8AC3E}">
        <p14:creationId xmlns:p14="http://schemas.microsoft.com/office/powerpoint/2010/main" val="162052583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83284" y="463042"/>
            <a:ext cx="10210165" cy="453390"/>
          </a:xfrm>
          <a:prstGeom prst="rect">
            <a:avLst/>
          </a:prstGeom>
        </p:spPr>
        <p:txBody>
          <a:bodyPr vert="horz" wrap="square" lIns="0" tIns="13335" rIns="0" bIns="0" rtlCol="0">
            <a:spAutoFit/>
          </a:bodyPr>
          <a:lstStyle/>
          <a:p>
            <a:pPr marL="699135">
              <a:spcBef>
                <a:spcPts val="105"/>
              </a:spcBef>
            </a:pPr>
            <a:r>
              <a:rPr sz="2800" b="1" dirty="0">
                <a:solidFill>
                  <a:srgbClr val="FFFFFF"/>
                </a:solidFill>
                <a:latin typeface="Arial"/>
                <a:cs typeface="Arial"/>
              </a:rPr>
              <a:t>Upsilon</a:t>
            </a:r>
            <a:r>
              <a:rPr sz="2800" b="1" spc="-55" dirty="0">
                <a:solidFill>
                  <a:srgbClr val="FFFFFF"/>
                </a:solidFill>
                <a:latin typeface="Arial"/>
                <a:cs typeface="Arial"/>
              </a:rPr>
              <a:t> </a:t>
            </a:r>
            <a:r>
              <a:rPr sz="2800" b="1" spc="-25" dirty="0">
                <a:solidFill>
                  <a:srgbClr val="FFFFFF"/>
                </a:solidFill>
                <a:latin typeface="Arial"/>
                <a:cs typeface="Arial"/>
              </a:rPr>
              <a:t>R</a:t>
            </a:r>
            <a:r>
              <a:rPr sz="2775" b="1" spc="-37" baseline="-19519" dirty="0">
                <a:solidFill>
                  <a:srgbClr val="FFFFFF"/>
                </a:solidFill>
                <a:latin typeface="Arial"/>
                <a:cs typeface="Arial"/>
              </a:rPr>
              <a:t>AA</a:t>
            </a:r>
            <a:endParaRPr sz="2775" baseline="-19519">
              <a:latin typeface="Arial"/>
              <a:cs typeface="Arial"/>
            </a:endParaRPr>
          </a:p>
        </p:txBody>
      </p:sp>
      <p:sp>
        <p:nvSpPr>
          <p:cNvPr id="3" name="object 3"/>
          <p:cNvSpPr txBox="1"/>
          <p:nvPr/>
        </p:nvSpPr>
        <p:spPr>
          <a:xfrm>
            <a:off x="4243960" y="4721733"/>
            <a:ext cx="6754495" cy="1671955"/>
          </a:xfrm>
          <a:prstGeom prst="rect">
            <a:avLst/>
          </a:prstGeom>
        </p:spPr>
        <p:txBody>
          <a:bodyPr vert="horz" wrap="square" lIns="0" tIns="12700" rIns="0" bIns="0" rtlCol="0">
            <a:spAutoFit/>
          </a:bodyPr>
          <a:lstStyle/>
          <a:p>
            <a:pPr marL="323850" indent="-285750" algn="just">
              <a:spcBef>
                <a:spcPts val="100"/>
              </a:spcBef>
              <a:buFont typeface="Wingdings"/>
              <a:buChar char=""/>
              <a:tabLst>
                <a:tab pos="323850" algn="l"/>
              </a:tabLst>
            </a:pPr>
            <a:r>
              <a:rPr dirty="0">
                <a:latin typeface="Arial"/>
                <a:cs typeface="Arial"/>
              </a:rPr>
              <a:t>Suppression with</a:t>
            </a:r>
            <a:r>
              <a:rPr spc="-30" dirty="0">
                <a:latin typeface="Arial"/>
                <a:cs typeface="Arial"/>
              </a:rPr>
              <a:t> </a:t>
            </a:r>
            <a:r>
              <a:rPr dirty="0">
                <a:latin typeface="Arial"/>
                <a:cs typeface="Arial"/>
              </a:rPr>
              <a:t>clear</a:t>
            </a:r>
            <a:r>
              <a:rPr spc="-10" dirty="0">
                <a:latin typeface="Arial"/>
                <a:cs typeface="Arial"/>
              </a:rPr>
              <a:t> </a:t>
            </a:r>
            <a:r>
              <a:rPr dirty="0">
                <a:latin typeface="Arial"/>
                <a:cs typeface="Arial"/>
              </a:rPr>
              <a:t>distinction of</a:t>
            </a:r>
            <a:r>
              <a:rPr spc="-15" dirty="0">
                <a:latin typeface="Arial"/>
                <a:cs typeface="Arial"/>
              </a:rPr>
              <a:t> </a:t>
            </a:r>
            <a:r>
              <a:rPr dirty="0">
                <a:latin typeface="Arial"/>
                <a:cs typeface="Arial"/>
              </a:rPr>
              <a:t>three</a:t>
            </a:r>
            <a:r>
              <a:rPr spc="-5" dirty="0">
                <a:latin typeface="Arial"/>
                <a:cs typeface="Arial"/>
              </a:rPr>
              <a:t> </a:t>
            </a:r>
            <a:r>
              <a:rPr dirty="0">
                <a:latin typeface="Arial"/>
                <a:cs typeface="Arial"/>
              </a:rPr>
              <a:t>Upsilon</a:t>
            </a:r>
            <a:r>
              <a:rPr spc="-35" dirty="0">
                <a:latin typeface="Arial"/>
                <a:cs typeface="Arial"/>
              </a:rPr>
              <a:t> </a:t>
            </a:r>
            <a:r>
              <a:rPr dirty="0">
                <a:latin typeface="Arial"/>
                <a:cs typeface="Arial"/>
              </a:rPr>
              <a:t>states.</a:t>
            </a:r>
            <a:r>
              <a:rPr spc="-40" dirty="0">
                <a:latin typeface="Arial"/>
                <a:cs typeface="Arial"/>
              </a:rPr>
              <a:t> </a:t>
            </a:r>
            <a:r>
              <a:rPr spc="-10" dirty="0">
                <a:latin typeface="Arial"/>
                <a:cs typeface="Arial"/>
              </a:rPr>
              <a:t>Color</a:t>
            </a:r>
            <a:endParaRPr>
              <a:latin typeface="Arial"/>
              <a:cs typeface="Arial"/>
            </a:endParaRPr>
          </a:p>
          <a:p>
            <a:pPr marL="324485" algn="just"/>
            <a:r>
              <a:rPr dirty="0">
                <a:latin typeface="Arial"/>
                <a:cs typeface="Arial"/>
              </a:rPr>
              <a:t>dipoles</a:t>
            </a:r>
            <a:r>
              <a:rPr spc="-55" dirty="0">
                <a:latin typeface="Arial"/>
                <a:cs typeface="Arial"/>
              </a:rPr>
              <a:t> </a:t>
            </a:r>
            <a:r>
              <a:rPr dirty="0">
                <a:latin typeface="Arial"/>
                <a:cs typeface="Arial"/>
              </a:rPr>
              <a:t>probing</a:t>
            </a:r>
            <a:r>
              <a:rPr spc="-45" dirty="0">
                <a:latin typeface="Arial"/>
                <a:cs typeface="Arial"/>
              </a:rPr>
              <a:t> </a:t>
            </a:r>
            <a:r>
              <a:rPr dirty="0">
                <a:latin typeface="Arial"/>
                <a:cs typeface="Arial"/>
              </a:rPr>
              <a:t>the</a:t>
            </a:r>
            <a:r>
              <a:rPr spc="-15" dirty="0">
                <a:latin typeface="Arial"/>
                <a:cs typeface="Arial"/>
              </a:rPr>
              <a:t> </a:t>
            </a:r>
            <a:r>
              <a:rPr dirty="0">
                <a:latin typeface="Arial"/>
                <a:cs typeface="Arial"/>
              </a:rPr>
              <a:t>QGP</a:t>
            </a:r>
            <a:r>
              <a:rPr spc="-20" dirty="0">
                <a:latin typeface="Arial"/>
                <a:cs typeface="Arial"/>
              </a:rPr>
              <a:t> </a:t>
            </a:r>
            <a:r>
              <a:rPr dirty="0">
                <a:latin typeface="Arial"/>
                <a:cs typeface="Arial"/>
              </a:rPr>
              <a:t>at</a:t>
            </a:r>
            <a:r>
              <a:rPr spc="5" dirty="0">
                <a:latin typeface="Arial"/>
                <a:cs typeface="Arial"/>
              </a:rPr>
              <a:t> </a:t>
            </a:r>
            <a:r>
              <a:rPr dirty="0">
                <a:latin typeface="Arial"/>
                <a:cs typeface="Arial"/>
              </a:rPr>
              <a:t>three</a:t>
            </a:r>
            <a:r>
              <a:rPr spc="-35" dirty="0">
                <a:latin typeface="Arial"/>
                <a:cs typeface="Arial"/>
              </a:rPr>
              <a:t> </a:t>
            </a:r>
            <a:r>
              <a:rPr dirty="0">
                <a:latin typeface="Arial"/>
                <a:cs typeface="Arial"/>
              </a:rPr>
              <a:t>length</a:t>
            </a:r>
            <a:r>
              <a:rPr spc="-25" dirty="0">
                <a:latin typeface="Arial"/>
                <a:cs typeface="Arial"/>
              </a:rPr>
              <a:t> </a:t>
            </a:r>
            <a:r>
              <a:rPr spc="-10" dirty="0">
                <a:latin typeface="Arial"/>
                <a:cs typeface="Arial"/>
              </a:rPr>
              <a:t>scales.</a:t>
            </a:r>
            <a:endParaRPr>
              <a:latin typeface="Arial"/>
              <a:cs typeface="Arial"/>
            </a:endParaRPr>
          </a:p>
          <a:p>
            <a:pPr marL="323215" marR="30480" indent="-285750" algn="just">
              <a:buFont typeface="Wingdings"/>
              <a:buChar char=""/>
              <a:tabLst>
                <a:tab pos="324485" algn="l"/>
              </a:tabLst>
            </a:pPr>
            <a:r>
              <a:rPr dirty="0">
                <a:latin typeface="Arial"/>
                <a:cs typeface="Arial"/>
              </a:rPr>
              <a:t>The</a:t>
            </a:r>
            <a:r>
              <a:rPr spc="105" dirty="0">
                <a:latin typeface="Arial"/>
                <a:cs typeface="Arial"/>
              </a:rPr>
              <a:t> </a:t>
            </a:r>
            <a:r>
              <a:rPr dirty="0">
                <a:latin typeface="Arial"/>
                <a:cs typeface="Arial"/>
              </a:rPr>
              <a:t>centrality</a:t>
            </a:r>
            <a:r>
              <a:rPr spc="105" dirty="0">
                <a:latin typeface="Arial"/>
                <a:cs typeface="Arial"/>
              </a:rPr>
              <a:t> </a:t>
            </a:r>
            <a:r>
              <a:rPr dirty="0">
                <a:latin typeface="Arial"/>
                <a:cs typeface="Arial"/>
              </a:rPr>
              <a:t>dependence</a:t>
            </a:r>
            <a:r>
              <a:rPr spc="95" dirty="0">
                <a:latin typeface="Arial"/>
                <a:cs typeface="Arial"/>
              </a:rPr>
              <a:t> </a:t>
            </a:r>
            <a:r>
              <a:rPr dirty="0">
                <a:latin typeface="Arial"/>
                <a:cs typeface="Arial"/>
              </a:rPr>
              <a:t>and</a:t>
            </a:r>
            <a:r>
              <a:rPr spc="105" dirty="0">
                <a:latin typeface="Arial"/>
                <a:cs typeface="Arial"/>
              </a:rPr>
              <a:t> </a:t>
            </a:r>
            <a:r>
              <a:rPr dirty="0">
                <a:latin typeface="Arial"/>
                <a:cs typeface="Arial"/>
              </a:rPr>
              <a:t>particularly</a:t>
            </a:r>
            <a:r>
              <a:rPr spc="105" dirty="0">
                <a:latin typeface="Arial"/>
                <a:cs typeface="Arial"/>
              </a:rPr>
              <a:t> </a:t>
            </a:r>
            <a:r>
              <a:rPr dirty="0">
                <a:latin typeface="Arial"/>
                <a:cs typeface="Arial"/>
              </a:rPr>
              <a:t>the</a:t>
            </a:r>
            <a:r>
              <a:rPr spc="110" dirty="0">
                <a:latin typeface="Arial"/>
                <a:cs typeface="Arial"/>
              </a:rPr>
              <a:t> </a:t>
            </a:r>
            <a:r>
              <a:rPr dirty="0">
                <a:latin typeface="Arial"/>
                <a:cs typeface="Arial"/>
              </a:rPr>
              <a:t>p</a:t>
            </a:r>
            <a:r>
              <a:rPr baseline="-20833" dirty="0">
                <a:latin typeface="Arial"/>
                <a:cs typeface="Arial"/>
              </a:rPr>
              <a:t>T</a:t>
            </a:r>
            <a:r>
              <a:rPr spc="375" baseline="-20833" dirty="0">
                <a:latin typeface="Arial"/>
                <a:cs typeface="Arial"/>
              </a:rPr>
              <a:t> </a:t>
            </a:r>
            <a:r>
              <a:rPr spc="-10" dirty="0">
                <a:latin typeface="Arial"/>
                <a:cs typeface="Arial"/>
              </a:rPr>
              <a:t>dependence 	</a:t>
            </a:r>
            <a:r>
              <a:rPr dirty="0">
                <a:latin typeface="Arial"/>
                <a:cs typeface="Arial"/>
              </a:rPr>
              <a:t>are</a:t>
            </a:r>
            <a:r>
              <a:rPr spc="180" dirty="0">
                <a:latin typeface="Arial"/>
                <a:cs typeface="Arial"/>
              </a:rPr>
              <a:t> </a:t>
            </a:r>
            <a:r>
              <a:rPr dirty="0">
                <a:latin typeface="Arial"/>
                <a:cs typeface="Arial"/>
              </a:rPr>
              <a:t>critical</a:t>
            </a:r>
            <a:r>
              <a:rPr spc="204" dirty="0">
                <a:latin typeface="Arial"/>
                <a:cs typeface="Arial"/>
              </a:rPr>
              <a:t> </a:t>
            </a:r>
            <a:r>
              <a:rPr dirty="0">
                <a:latin typeface="Arial"/>
                <a:cs typeface="Arial"/>
              </a:rPr>
              <a:t>measurements</a:t>
            </a:r>
            <a:r>
              <a:rPr spc="235" dirty="0">
                <a:latin typeface="Arial"/>
                <a:cs typeface="Arial"/>
              </a:rPr>
              <a:t> </a:t>
            </a:r>
            <a:r>
              <a:rPr dirty="0">
                <a:latin typeface="Arial"/>
                <a:cs typeface="Arial"/>
              </a:rPr>
              <a:t>for</a:t>
            </a:r>
            <a:r>
              <a:rPr spc="190" dirty="0">
                <a:latin typeface="Arial"/>
                <a:cs typeface="Arial"/>
              </a:rPr>
              <a:t> </a:t>
            </a:r>
            <a:r>
              <a:rPr dirty="0">
                <a:latin typeface="Arial"/>
                <a:cs typeface="Arial"/>
              </a:rPr>
              <a:t>comparison</a:t>
            </a:r>
            <a:r>
              <a:rPr spc="185" dirty="0">
                <a:latin typeface="Arial"/>
                <a:cs typeface="Arial"/>
              </a:rPr>
              <a:t> </a:t>
            </a:r>
            <a:r>
              <a:rPr dirty="0">
                <a:latin typeface="Arial"/>
                <a:cs typeface="Arial"/>
              </a:rPr>
              <a:t>between</a:t>
            </a:r>
            <a:r>
              <a:rPr spc="225" dirty="0">
                <a:latin typeface="Arial"/>
                <a:cs typeface="Arial"/>
              </a:rPr>
              <a:t> </a:t>
            </a:r>
            <a:r>
              <a:rPr dirty="0">
                <a:latin typeface="Arial"/>
                <a:cs typeface="Arial"/>
              </a:rPr>
              <a:t>RHIC</a:t>
            </a:r>
            <a:r>
              <a:rPr spc="185" dirty="0">
                <a:latin typeface="Arial"/>
                <a:cs typeface="Arial"/>
              </a:rPr>
              <a:t> </a:t>
            </a:r>
            <a:r>
              <a:rPr spc="-25" dirty="0">
                <a:latin typeface="Arial"/>
                <a:cs typeface="Arial"/>
              </a:rPr>
              <a:t>and 	</a:t>
            </a:r>
            <a:r>
              <a:rPr dirty="0">
                <a:latin typeface="Arial"/>
                <a:cs typeface="Arial"/>
              </a:rPr>
              <a:t>the</a:t>
            </a:r>
            <a:r>
              <a:rPr spc="-15" dirty="0">
                <a:latin typeface="Arial"/>
                <a:cs typeface="Arial"/>
              </a:rPr>
              <a:t> </a:t>
            </a:r>
            <a:r>
              <a:rPr spc="-20" dirty="0">
                <a:latin typeface="Arial"/>
                <a:cs typeface="Arial"/>
              </a:rPr>
              <a:t>LHC.</a:t>
            </a:r>
            <a:endParaRPr>
              <a:latin typeface="Arial"/>
              <a:cs typeface="Arial"/>
            </a:endParaRPr>
          </a:p>
          <a:p>
            <a:pPr marL="323850" indent="-285750" algn="just">
              <a:spcBef>
                <a:spcPts val="5"/>
              </a:spcBef>
              <a:buFont typeface="Wingdings"/>
              <a:buChar char=""/>
              <a:tabLst>
                <a:tab pos="323850" algn="l"/>
              </a:tabLst>
            </a:pPr>
            <a:r>
              <a:rPr dirty="0">
                <a:latin typeface="Arial"/>
                <a:cs typeface="Arial"/>
              </a:rPr>
              <a:t>Signal</a:t>
            </a:r>
            <a:r>
              <a:rPr spc="-25" dirty="0">
                <a:latin typeface="Arial"/>
                <a:cs typeface="Arial"/>
              </a:rPr>
              <a:t> </a:t>
            </a:r>
            <a:r>
              <a:rPr dirty="0">
                <a:latin typeface="Arial"/>
                <a:cs typeface="Arial"/>
              </a:rPr>
              <a:t>enhancement</a:t>
            </a:r>
            <a:r>
              <a:rPr spc="-65" dirty="0">
                <a:latin typeface="Arial"/>
                <a:cs typeface="Arial"/>
              </a:rPr>
              <a:t> </a:t>
            </a:r>
            <a:r>
              <a:rPr dirty="0">
                <a:latin typeface="Arial"/>
                <a:cs typeface="Arial"/>
              </a:rPr>
              <a:t>with</a:t>
            </a:r>
            <a:r>
              <a:rPr spc="20" dirty="0">
                <a:latin typeface="Arial"/>
                <a:cs typeface="Arial"/>
              </a:rPr>
              <a:t> </a:t>
            </a:r>
            <a:r>
              <a:rPr dirty="0">
                <a:latin typeface="Verdana"/>
                <a:cs typeface="Verdana"/>
              </a:rPr>
              <a:t>ML</a:t>
            </a:r>
            <a:r>
              <a:rPr spc="25" dirty="0">
                <a:latin typeface="Verdana"/>
                <a:cs typeface="Verdana"/>
              </a:rPr>
              <a:t> </a:t>
            </a:r>
            <a:r>
              <a:rPr dirty="0">
                <a:latin typeface="Verdana"/>
                <a:cs typeface="Verdana"/>
              </a:rPr>
              <a:t>tools</a:t>
            </a:r>
            <a:r>
              <a:rPr spc="-50" dirty="0">
                <a:latin typeface="Verdana"/>
                <a:cs typeface="Verdana"/>
              </a:rPr>
              <a:t> </a:t>
            </a:r>
            <a:r>
              <a:rPr dirty="0">
                <a:latin typeface="Arial"/>
                <a:cs typeface="Arial"/>
              </a:rPr>
              <a:t>(BDT)</a:t>
            </a:r>
            <a:r>
              <a:rPr spc="20" dirty="0">
                <a:latin typeface="Arial"/>
                <a:cs typeface="Arial"/>
              </a:rPr>
              <a:t>  </a:t>
            </a:r>
            <a:r>
              <a:rPr dirty="0">
                <a:latin typeface="Arial"/>
                <a:cs typeface="Arial"/>
              </a:rPr>
              <a:t>is</a:t>
            </a:r>
            <a:r>
              <a:rPr spc="-5" dirty="0">
                <a:latin typeface="Arial"/>
                <a:cs typeface="Arial"/>
              </a:rPr>
              <a:t> </a:t>
            </a:r>
            <a:r>
              <a:rPr spc="-10" dirty="0">
                <a:latin typeface="Arial"/>
                <a:cs typeface="Arial"/>
              </a:rPr>
              <a:t>expected.</a:t>
            </a:r>
            <a:endParaRPr>
              <a:latin typeface="Arial"/>
              <a:cs typeface="Arial"/>
            </a:endParaRPr>
          </a:p>
        </p:txBody>
      </p:sp>
      <p:pic>
        <p:nvPicPr>
          <p:cNvPr id="4" name="object 4"/>
          <p:cNvPicPr/>
          <p:nvPr/>
        </p:nvPicPr>
        <p:blipFill>
          <a:blip r:embed="rId2" cstate="email">
            <a:extLst>
              <a:ext uri="{28A0092B-C50C-407E-A947-70E740481C1C}">
                <a14:useLocalDpi xmlns:a14="http://schemas.microsoft.com/office/drawing/2010/main"/>
              </a:ext>
            </a:extLst>
          </a:blip>
          <a:stretch>
            <a:fillRect/>
          </a:stretch>
        </p:blipFill>
        <p:spPr>
          <a:xfrm>
            <a:off x="5819721" y="1063829"/>
            <a:ext cx="4320839" cy="2909977"/>
          </a:xfrm>
          <a:prstGeom prst="rect">
            <a:avLst/>
          </a:prstGeom>
        </p:spPr>
      </p:pic>
      <p:pic>
        <p:nvPicPr>
          <p:cNvPr id="5" name="object 5"/>
          <p:cNvPicPr/>
          <p:nvPr/>
        </p:nvPicPr>
        <p:blipFill>
          <a:blip r:embed="rId3" cstate="email">
            <a:extLst>
              <a:ext uri="{28A0092B-C50C-407E-A947-70E740481C1C}">
                <a14:useLocalDpi xmlns:a14="http://schemas.microsoft.com/office/drawing/2010/main"/>
              </a:ext>
            </a:extLst>
          </a:blip>
          <a:stretch>
            <a:fillRect/>
          </a:stretch>
        </p:blipFill>
        <p:spPr>
          <a:xfrm>
            <a:off x="1827022" y="1052987"/>
            <a:ext cx="3043283" cy="2950409"/>
          </a:xfrm>
          <a:prstGeom prst="rect">
            <a:avLst/>
          </a:prstGeom>
        </p:spPr>
      </p:pic>
      <p:sp>
        <p:nvSpPr>
          <p:cNvPr id="6" name="object 6"/>
          <p:cNvSpPr txBox="1"/>
          <p:nvPr/>
        </p:nvSpPr>
        <p:spPr>
          <a:xfrm>
            <a:off x="2795271" y="1286078"/>
            <a:ext cx="1851025" cy="260328"/>
          </a:xfrm>
          <a:prstGeom prst="rect">
            <a:avLst/>
          </a:prstGeom>
        </p:spPr>
        <p:txBody>
          <a:bodyPr vert="horz" wrap="square" lIns="0" tIns="13970" rIns="0" bIns="0" rtlCol="0">
            <a:spAutoFit/>
          </a:bodyPr>
          <a:lstStyle/>
          <a:p>
            <a:pPr marL="12700">
              <a:spcBef>
                <a:spcPts val="110"/>
              </a:spcBef>
            </a:pPr>
            <a:r>
              <a:rPr sz="1600" dirty="0">
                <a:latin typeface="Arial"/>
                <a:cs typeface="Arial"/>
              </a:rPr>
              <a:t>Mass</a:t>
            </a:r>
            <a:r>
              <a:rPr sz="1600" spc="-35" dirty="0">
                <a:latin typeface="Arial"/>
                <a:cs typeface="Arial"/>
              </a:rPr>
              <a:t> </a:t>
            </a:r>
            <a:r>
              <a:rPr sz="1600" spc="-10" dirty="0">
                <a:latin typeface="Arial"/>
                <a:cs typeface="Arial"/>
              </a:rPr>
              <a:t>reconstruction</a:t>
            </a:r>
            <a:endParaRPr sz="1600">
              <a:latin typeface="Arial"/>
              <a:cs typeface="Arial"/>
            </a:endParaRPr>
          </a:p>
        </p:txBody>
      </p:sp>
      <p:pic>
        <p:nvPicPr>
          <p:cNvPr id="7" name="object 7"/>
          <p:cNvPicPr/>
          <p:nvPr/>
        </p:nvPicPr>
        <p:blipFill>
          <a:blip r:embed="rId4" cstate="email">
            <a:extLst>
              <a:ext uri="{28A0092B-C50C-407E-A947-70E740481C1C}">
                <a14:useLocalDpi xmlns:a14="http://schemas.microsoft.com/office/drawing/2010/main"/>
              </a:ext>
            </a:extLst>
          </a:blip>
          <a:stretch>
            <a:fillRect/>
          </a:stretch>
        </p:blipFill>
        <p:spPr>
          <a:xfrm>
            <a:off x="622300" y="0"/>
            <a:ext cx="1204722" cy="710946"/>
          </a:xfrm>
          <a:prstGeom prst="rect">
            <a:avLst/>
          </a:prstGeom>
        </p:spPr>
      </p:pic>
      <p:pic>
        <p:nvPicPr>
          <p:cNvPr id="8" name="object 8"/>
          <p:cNvPicPr/>
          <p:nvPr/>
        </p:nvPicPr>
        <p:blipFill>
          <a:blip r:embed="rId5" cstate="email">
            <a:extLst>
              <a:ext uri="{28A0092B-C50C-407E-A947-70E740481C1C}">
                <a14:useLocalDpi xmlns:a14="http://schemas.microsoft.com/office/drawing/2010/main"/>
              </a:ext>
            </a:extLst>
          </a:blip>
          <a:stretch>
            <a:fillRect/>
          </a:stretch>
        </p:blipFill>
        <p:spPr>
          <a:xfrm>
            <a:off x="1687592" y="4308356"/>
            <a:ext cx="2545058" cy="2502394"/>
          </a:xfrm>
          <a:prstGeom prst="rect">
            <a:avLst/>
          </a:prstGeom>
        </p:spPr>
      </p:pic>
      <p:sp>
        <p:nvSpPr>
          <p:cNvPr id="9" name="object 9"/>
          <p:cNvSpPr txBox="1">
            <a:spLocks noGrp="1"/>
          </p:cNvSpPr>
          <p:nvPr>
            <p:ph type="title"/>
          </p:nvPr>
        </p:nvSpPr>
        <p:spPr>
          <a:xfrm>
            <a:off x="2102838" y="177540"/>
            <a:ext cx="8586183" cy="620939"/>
          </a:xfrm>
          <a:prstGeom prst="rect">
            <a:avLst/>
          </a:prstGeom>
        </p:spPr>
        <p:txBody>
          <a:bodyPr vert="horz" wrap="square" lIns="0" tIns="11430" rIns="0" bIns="0" rtlCol="0" anchor="ctr">
            <a:spAutoFit/>
          </a:bodyPr>
          <a:lstStyle/>
          <a:p>
            <a:pPr marL="38100">
              <a:spcBef>
                <a:spcPts val="610"/>
              </a:spcBef>
            </a:pPr>
            <a:r>
              <a:rPr lang="en" altLang="ja-JP" sz="4400" b="1" dirty="0">
                <a:solidFill>
                  <a:srgbClr val="00AFEF"/>
                </a:solidFill>
                <a:latin typeface="Arial"/>
                <a:cs typeface="Arial"/>
              </a:rPr>
              <a:t>Quarkonium</a:t>
            </a:r>
            <a:r>
              <a:rPr lang="en" altLang="ja-JP" sz="4400" b="1" spc="-70" dirty="0">
                <a:solidFill>
                  <a:srgbClr val="00AFEF"/>
                </a:solidFill>
                <a:latin typeface="Arial"/>
                <a:cs typeface="Arial"/>
              </a:rPr>
              <a:t> </a:t>
            </a:r>
            <a:r>
              <a:rPr lang="en" altLang="ja-JP" sz="4400" b="1" spc="-10" dirty="0">
                <a:solidFill>
                  <a:srgbClr val="00AFEF"/>
                </a:solidFill>
                <a:latin typeface="Arial"/>
                <a:cs typeface="Arial"/>
              </a:rPr>
              <a:t>spectroscopy</a:t>
            </a:r>
            <a:endParaRPr lang="en" altLang="ja-JP" sz="4400" dirty="0">
              <a:latin typeface="Arial"/>
              <a:cs typeface="Arial"/>
            </a:endParaRPr>
          </a:p>
        </p:txBody>
      </p:sp>
      <p:sp>
        <p:nvSpPr>
          <p:cNvPr id="10" name="object 10"/>
          <p:cNvSpPr txBox="1">
            <a:spLocks noGrp="1"/>
          </p:cNvSpPr>
          <p:nvPr>
            <p:ph type="sldNum" sz="quarter" idx="7"/>
          </p:nvPr>
        </p:nvSpPr>
        <p:spPr>
          <a:xfrm>
            <a:off x="5671692" y="6587116"/>
            <a:ext cx="284860" cy="223520"/>
          </a:xfrm>
          <a:prstGeom prst="rect">
            <a:avLst/>
          </a:prstGeom>
        </p:spPr>
        <p:txBody>
          <a:bodyPr vert="horz" wrap="square" lIns="0" tIns="0" rIns="0" bIns="0" rtlCol="0">
            <a:spAutoFit/>
          </a:bodyPr>
          <a:lstStyle>
            <a:defPPr>
              <a:defRPr kern="0"/>
            </a:defPPr>
            <a:lvl1pPr>
              <a:defRPr sz="1400" b="0" i="0">
                <a:solidFill>
                  <a:srgbClr val="A05D46"/>
                </a:solidFill>
                <a:latin typeface="Arial"/>
                <a:cs typeface="Arial"/>
              </a:defRPr>
            </a:lvl1pPr>
          </a:lstStyle>
          <a:p>
            <a:pPr marL="135255">
              <a:lnSpc>
                <a:spcPts val="1639"/>
              </a:lnSpc>
            </a:pPr>
            <a:fld id="{81D60167-4931-47E6-BA6A-407CBD079E47}" type="slidenum">
              <a:rPr lang="en-US" altLang="ja-JP" spc="-5" smtClean="0"/>
              <a:pPr marL="135255">
                <a:lnSpc>
                  <a:spcPts val="1639"/>
                </a:lnSpc>
              </a:pPr>
              <a:t>71</a:t>
            </a:fld>
            <a:endParaRPr spc="-25" dirty="0"/>
          </a:p>
        </p:txBody>
      </p:sp>
    </p:spTree>
    <p:extLst>
      <p:ext uri="{BB962C8B-B14F-4D97-AF65-F5344CB8AC3E}">
        <p14:creationId xmlns:p14="http://schemas.microsoft.com/office/powerpoint/2010/main" val="231957800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A1EBADB2-F012-4DDE-C66A-50DCE11D563B}"/>
              </a:ext>
            </a:extLst>
          </p:cNvPr>
          <p:cNvSpPr>
            <a:spLocks noGrp="1"/>
          </p:cNvSpPr>
          <p:nvPr>
            <p:ph type="sldNum" sz="quarter" idx="12"/>
          </p:nvPr>
        </p:nvSpPr>
        <p:spPr/>
        <p:txBody>
          <a:bodyPr/>
          <a:lstStyle/>
          <a:p>
            <a:fld id="{6F879AC0-A27E-6341-93B8-C10FDC4A61EB}" type="slidenum">
              <a:rPr kumimoji="1" lang="ja-JP" altLang="en-US" smtClean="0"/>
              <a:t>72</a:t>
            </a:fld>
            <a:endParaRPr kumimoji="1" lang="ja-JP" altLang="en-US"/>
          </a:p>
        </p:txBody>
      </p:sp>
      <p:pic>
        <p:nvPicPr>
          <p:cNvPr id="7170" name="Picture 2" descr="The BABAR Detector">
            <a:extLst>
              <a:ext uri="{FF2B5EF4-FFF2-40B4-BE49-F238E27FC236}">
                <a16:creationId xmlns:a16="http://schemas.microsoft.com/office/drawing/2014/main" id="{7906DF80-3B76-4490-2359-A18015C15C2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813" y="1807320"/>
            <a:ext cx="6875633" cy="454903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cientists Narrow Down the Search for Dark Photons Using Decade-Old  Particle Collider Data – Berkeley Lab News Center">
            <a:extLst>
              <a:ext uri="{FF2B5EF4-FFF2-40B4-BE49-F238E27FC236}">
                <a16:creationId xmlns:a16="http://schemas.microsoft.com/office/drawing/2014/main" id="{149318EA-319D-BEF2-3502-C45918D767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99446" y="671512"/>
            <a:ext cx="5115746" cy="341471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he BaBar Homepage さん">
            <a:extLst>
              <a:ext uri="{FF2B5EF4-FFF2-40B4-BE49-F238E27FC236}">
                <a16:creationId xmlns:a16="http://schemas.microsoft.com/office/drawing/2014/main" id="{86D6FF4A-FC85-EC8B-C065-9C043D0BB88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8912" y="67420"/>
            <a:ext cx="4699000" cy="1739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203499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タイトル 9">
            <a:extLst>
              <a:ext uri="{FF2B5EF4-FFF2-40B4-BE49-F238E27FC236}">
                <a16:creationId xmlns:a16="http://schemas.microsoft.com/office/drawing/2014/main" id="{C97ECC61-BA5D-5248-B782-E9A97D72894B}"/>
              </a:ext>
            </a:extLst>
          </p:cNvPr>
          <p:cNvSpPr>
            <a:spLocks noGrp="1"/>
          </p:cNvSpPr>
          <p:nvPr>
            <p:ph type="title"/>
          </p:nvPr>
        </p:nvSpPr>
        <p:spPr>
          <a:xfrm>
            <a:off x="6513788" y="135787"/>
            <a:ext cx="4840010" cy="1807305"/>
          </a:xfrm>
        </p:spPr>
        <p:txBody>
          <a:bodyPr vert="horz" lIns="91440" tIns="45720" rIns="91440" bIns="45720" rtlCol="0" anchor="ctr">
            <a:normAutofit/>
          </a:bodyPr>
          <a:lstStyle/>
          <a:p>
            <a:r>
              <a:rPr lang="en-US" altLang="ja-JP" dirty="0">
                <a:latin typeface="Meiryo" panose="020B0604030504040204" pitchFamily="34" charset="-128"/>
                <a:ea typeface="Meiryo" panose="020B0604030504040204" pitchFamily="34" charset="-128"/>
              </a:rPr>
              <a:t>EIC </a:t>
            </a:r>
            <a:r>
              <a:rPr lang="ja-JP" altLang="en-US">
                <a:latin typeface="Meiryo" panose="020B0604030504040204" pitchFamily="34" charset="-128"/>
                <a:ea typeface="Meiryo" panose="020B0604030504040204" pitchFamily="34" charset="-128"/>
              </a:rPr>
              <a:t>スケジュール</a:t>
            </a:r>
            <a:endParaRPr lang="en-US" altLang="ja-JP" dirty="0">
              <a:latin typeface="Meiryo" panose="020B0604030504040204" pitchFamily="34" charset="-128"/>
              <a:ea typeface="Meiryo" panose="020B0604030504040204" pitchFamily="34" charset="-128"/>
            </a:endParaRPr>
          </a:p>
        </p:txBody>
      </p:sp>
      <p:pic>
        <p:nvPicPr>
          <p:cNvPr id="12" name="コンテンツ プレースホルダー 11" descr="コンピューターのスクリーンショット&#10;&#10;自動的に生成された説明">
            <a:extLst>
              <a:ext uri="{FF2B5EF4-FFF2-40B4-BE49-F238E27FC236}">
                <a16:creationId xmlns:a16="http://schemas.microsoft.com/office/drawing/2014/main" id="{886A2BB8-28C2-A94F-9504-47CBED405416}"/>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4" name="スライド番号プレースホルダー 3">
            <a:extLst>
              <a:ext uri="{FF2B5EF4-FFF2-40B4-BE49-F238E27FC236}">
                <a16:creationId xmlns:a16="http://schemas.microsoft.com/office/drawing/2014/main" id="{EDA9892A-CE62-7348-B52C-A2826E80339F}"/>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defRPr/>
            </a:pPr>
            <a:fld id="{A97BC885-83EF-7248-A2A3-B5C57C7690FA}" type="slidenum">
              <a:rPr kumimoji="0" lang="en-US" altLang="ja-JP" smtClean="0">
                <a:solidFill>
                  <a:prstClr val="black">
                    <a:tint val="75000"/>
                  </a:prstClr>
                </a:solidFill>
                <a:latin typeface="Calibri" panose="020F0502020204030204"/>
              </a:rPr>
              <a:pPr>
                <a:spcAft>
                  <a:spcPts val="600"/>
                </a:spcAft>
                <a:defRPr/>
              </a:pPr>
              <a:t>73</a:t>
            </a:fld>
            <a:endParaRPr kumimoji="0" lang="en-US" altLang="ja-JP">
              <a:solidFill>
                <a:prstClr val="black">
                  <a:tint val="75000"/>
                </a:prstClr>
              </a:solidFill>
              <a:latin typeface="Calibri" panose="020F0502020204030204"/>
            </a:endParaRPr>
          </a:p>
        </p:txBody>
      </p:sp>
      <p:graphicFrame>
        <p:nvGraphicFramePr>
          <p:cNvPr id="19" name="テキスト ボックス 6">
            <a:extLst>
              <a:ext uri="{FF2B5EF4-FFF2-40B4-BE49-F238E27FC236}">
                <a16:creationId xmlns:a16="http://schemas.microsoft.com/office/drawing/2014/main" id="{68A03D25-BCBE-4412-84F0-1574A565A96A}"/>
              </a:ext>
            </a:extLst>
          </p:cNvPr>
          <p:cNvGraphicFramePr/>
          <p:nvPr/>
        </p:nvGraphicFramePr>
        <p:xfrm>
          <a:off x="5041490" y="1380766"/>
          <a:ext cx="7138219" cy="51581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テキスト ボックス 12">
            <a:extLst>
              <a:ext uri="{FF2B5EF4-FFF2-40B4-BE49-F238E27FC236}">
                <a16:creationId xmlns:a16="http://schemas.microsoft.com/office/drawing/2014/main" id="{4F3C95E1-F4C3-BB49-A6A7-89766B6C0178}"/>
              </a:ext>
            </a:extLst>
          </p:cNvPr>
          <p:cNvSpPr txBox="1"/>
          <p:nvPr/>
        </p:nvSpPr>
        <p:spPr>
          <a:xfrm>
            <a:off x="453248" y="6538912"/>
            <a:ext cx="2912977" cy="369332"/>
          </a:xfrm>
          <a:prstGeom prst="rect">
            <a:avLst/>
          </a:prstGeom>
          <a:noFill/>
        </p:spPr>
        <p:txBody>
          <a:bodyPr wrap="none" rtlCol="0">
            <a:spAutoFit/>
          </a:bodyPr>
          <a:lstStyle/>
          <a:p>
            <a:r>
              <a:rPr lang="en-US" altLang="ja-JP" dirty="0"/>
              <a:t>https://</a:t>
            </a:r>
            <a:r>
              <a:rPr lang="en-US" altLang="ja-JP" dirty="0" err="1"/>
              <a:t>www.bnl.gov</a:t>
            </a:r>
            <a:r>
              <a:rPr lang="en-US" altLang="ja-JP" dirty="0"/>
              <a:t>/</a:t>
            </a:r>
            <a:r>
              <a:rPr lang="en-US" altLang="ja-JP" dirty="0" err="1"/>
              <a:t>eic</a:t>
            </a:r>
            <a:r>
              <a:rPr lang="en-US" altLang="ja-JP" dirty="0"/>
              <a:t>/</a:t>
            </a:r>
            <a:endParaRPr kumimoji="1" lang="ja-JP" altLang="en-US"/>
          </a:p>
        </p:txBody>
      </p:sp>
    </p:spTree>
    <p:extLst>
      <p:ext uri="{BB962C8B-B14F-4D97-AF65-F5344CB8AC3E}">
        <p14:creationId xmlns:p14="http://schemas.microsoft.com/office/powerpoint/2010/main" val="42291508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6529CF73-56F1-240F-538D-111B618E0110}"/>
              </a:ext>
            </a:extLst>
          </p:cNvPr>
          <p:cNvSpPr>
            <a:spLocks noGrp="1"/>
          </p:cNvSpPr>
          <p:nvPr>
            <p:ph type="title"/>
          </p:nvPr>
        </p:nvSpPr>
        <p:spPr/>
        <p:txBody>
          <a:bodyPr/>
          <a:lstStyle/>
          <a:p>
            <a:r>
              <a:rPr lang="ja-JP" altLang="en-US"/>
              <a:t>スピン</a:t>
            </a:r>
            <a:r>
              <a:rPr lang="en-US" altLang="ja-JP" dirty="0"/>
              <a:t>Backup</a:t>
            </a:r>
            <a:endParaRPr lang="ja-JP" altLang="en-US"/>
          </a:p>
        </p:txBody>
      </p:sp>
      <p:sp>
        <p:nvSpPr>
          <p:cNvPr id="6" name="テキスト プレースホルダー 5">
            <a:extLst>
              <a:ext uri="{FF2B5EF4-FFF2-40B4-BE49-F238E27FC236}">
                <a16:creationId xmlns:a16="http://schemas.microsoft.com/office/drawing/2014/main" id="{45AB9345-36F6-B04D-447A-2173507CBEAD}"/>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7242E85D-8443-89C8-4A13-B471AE480359}"/>
              </a:ext>
            </a:extLst>
          </p:cNvPr>
          <p:cNvSpPr>
            <a:spLocks noGrp="1"/>
          </p:cNvSpPr>
          <p:nvPr>
            <p:ph type="sldNum" sz="quarter" idx="12"/>
          </p:nvPr>
        </p:nvSpPr>
        <p:spPr/>
        <p:txBody>
          <a:bodyPr/>
          <a:lstStyle/>
          <a:p>
            <a:fld id="{6F879AC0-A27E-6341-93B8-C10FDC4A61EB}" type="slidenum">
              <a:rPr kumimoji="1" lang="ja-JP" altLang="en-US" smtClean="0"/>
              <a:t>74</a:t>
            </a:fld>
            <a:endParaRPr kumimoji="1" lang="ja-JP" altLang="en-US"/>
          </a:p>
        </p:txBody>
      </p:sp>
    </p:spTree>
    <p:extLst>
      <p:ext uri="{BB962C8B-B14F-4D97-AF65-F5344CB8AC3E}">
        <p14:creationId xmlns:p14="http://schemas.microsoft.com/office/powerpoint/2010/main" val="187546366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Picture 5"/>
          <p:cNvPicPr>
            <a:picLocks noChangeAspect="1"/>
          </p:cNvPicPr>
          <p:nvPr/>
        </p:nvPicPr>
        <p:blipFill>
          <a:blip r:embed="rId2"/>
          <a:stretch>
            <a:fillRect/>
          </a:stretch>
        </p:blipFill>
        <p:spPr>
          <a:xfrm>
            <a:off x="1524000" y="406400"/>
            <a:ext cx="9144000" cy="6042454"/>
          </a:xfrm>
          <a:prstGeom prst="rect">
            <a:avLst/>
          </a:prstGeom>
        </p:spPr>
      </p:pic>
      <p:sp>
        <p:nvSpPr>
          <p:cNvPr id="3" name="Slide Number Placeholder 2"/>
          <p:cNvSpPr>
            <a:spLocks noGrp="1"/>
          </p:cNvSpPr>
          <p:nvPr>
            <p:ph type="sldNum" sz="quarter" idx="12"/>
          </p:nvPr>
        </p:nvSpPr>
        <p:spPr/>
        <p:txBody>
          <a:bodyPr/>
          <a:lstStyle/>
          <a:p>
            <a:fld id="{A56B5A29-7E81-FA43-A470-9CEC56964DBC}" type="slidenum">
              <a:rPr lang="en-US" smtClean="0"/>
              <a:t>75</a:t>
            </a:fld>
            <a:endParaRPr lang="en-US"/>
          </a:p>
        </p:txBody>
      </p:sp>
    </p:spTree>
    <p:extLst>
      <p:ext uri="{BB962C8B-B14F-4D97-AF65-F5344CB8AC3E}">
        <p14:creationId xmlns:p14="http://schemas.microsoft.com/office/powerpoint/2010/main" val="132317558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776763"/>
          </a:xfrm>
        </p:spPr>
        <p:txBody>
          <a:bodyPr/>
          <a:lstStyle/>
          <a:p>
            <a:r>
              <a:rPr lang="en-US" dirty="0"/>
              <a:t>Naïve </a:t>
            </a:r>
            <a:r>
              <a:rPr lang="en-US" dirty="0" err="1"/>
              <a:t>Sivers</a:t>
            </a:r>
            <a:r>
              <a:rPr lang="en-US" dirty="0"/>
              <a:t> Interpretation</a:t>
            </a:r>
          </a:p>
        </p:txBody>
      </p:sp>
      <p:pic>
        <p:nvPicPr>
          <p:cNvPr id="6" name="Picture 5"/>
          <p:cNvPicPr>
            <a:picLocks noChangeAspect="1"/>
          </p:cNvPicPr>
          <p:nvPr/>
        </p:nvPicPr>
        <p:blipFill>
          <a:blip r:embed="rId2"/>
          <a:stretch>
            <a:fillRect/>
          </a:stretch>
        </p:blipFill>
        <p:spPr>
          <a:xfrm>
            <a:off x="1993900" y="1315155"/>
            <a:ext cx="8216900" cy="5143500"/>
          </a:xfrm>
          <a:prstGeom prst="rect">
            <a:avLst/>
          </a:prstGeom>
        </p:spPr>
      </p:pic>
      <p:sp>
        <p:nvSpPr>
          <p:cNvPr id="3" name="Slide Number Placeholder 2"/>
          <p:cNvSpPr>
            <a:spLocks noGrp="1"/>
          </p:cNvSpPr>
          <p:nvPr>
            <p:ph type="sldNum" sz="quarter" idx="12"/>
          </p:nvPr>
        </p:nvSpPr>
        <p:spPr/>
        <p:txBody>
          <a:bodyPr/>
          <a:lstStyle/>
          <a:p>
            <a:fld id="{A56B5A29-7E81-FA43-A470-9CEC56964DBC}" type="slidenum">
              <a:rPr lang="en-US" smtClean="0"/>
              <a:t>76</a:t>
            </a:fld>
            <a:endParaRPr lang="en-US"/>
          </a:p>
        </p:txBody>
      </p:sp>
    </p:spTree>
    <p:extLst>
      <p:ext uri="{BB962C8B-B14F-4D97-AF65-F5344CB8AC3E}">
        <p14:creationId xmlns:p14="http://schemas.microsoft.com/office/powerpoint/2010/main" val="20328548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858690"/>
          </a:xfrm>
        </p:spPr>
        <p:txBody>
          <a:bodyPr>
            <a:noAutofit/>
          </a:bodyPr>
          <a:lstStyle/>
          <a:p>
            <a:r>
              <a:rPr lang="en-US" sz="3200" dirty="0" err="1"/>
              <a:t>Sivers</a:t>
            </a:r>
            <a:r>
              <a:rPr lang="en-US" sz="3200" dirty="0"/>
              <a:t> effect and Orbital Angular Momentum</a:t>
            </a:r>
          </a:p>
        </p:txBody>
      </p:sp>
      <p:pic>
        <p:nvPicPr>
          <p:cNvPr id="5" name="Picture 4"/>
          <p:cNvPicPr>
            <a:picLocks noChangeAspect="1"/>
          </p:cNvPicPr>
          <p:nvPr/>
        </p:nvPicPr>
        <p:blipFill>
          <a:blip r:embed="rId2"/>
          <a:stretch>
            <a:fillRect/>
          </a:stretch>
        </p:blipFill>
        <p:spPr>
          <a:xfrm>
            <a:off x="1727200" y="1558364"/>
            <a:ext cx="8737600" cy="4724400"/>
          </a:xfrm>
          <a:prstGeom prst="rect">
            <a:avLst/>
          </a:prstGeom>
        </p:spPr>
      </p:pic>
      <p:sp>
        <p:nvSpPr>
          <p:cNvPr id="3" name="Slide Number Placeholder 2"/>
          <p:cNvSpPr>
            <a:spLocks noGrp="1"/>
          </p:cNvSpPr>
          <p:nvPr>
            <p:ph type="sldNum" sz="quarter" idx="12"/>
          </p:nvPr>
        </p:nvSpPr>
        <p:spPr/>
        <p:txBody>
          <a:bodyPr/>
          <a:lstStyle/>
          <a:p>
            <a:fld id="{A56B5A29-7E81-FA43-A470-9CEC56964DBC}" type="slidenum">
              <a:rPr lang="en-US" smtClean="0"/>
              <a:t>77</a:t>
            </a:fld>
            <a:endParaRPr lang="en-US"/>
          </a:p>
        </p:txBody>
      </p:sp>
    </p:spTree>
    <p:extLst>
      <p:ext uri="{BB962C8B-B14F-4D97-AF65-F5344CB8AC3E}">
        <p14:creationId xmlns:p14="http://schemas.microsoft.com/office/powerpoint/2010/main" val="393728840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981C5F-02EF-214D-9B4C-F1E8528904A2}"/>
              </a:ext>
            </a:extLst>
          </p:cNvPr>
          <p:cNvSpPr>
            <a:spLocks noGrp="1"/>
          </p:cNvSpPr>
          <p:nvPr>
            <p:ph type="title"/>
          </p:nvPr>
        </p:nvSpPr>
        <p:spPr/>
        <p:txBody>
          <a:bodyPr/>
          <a:lstStyle/>
          <a:p>
            <a:r>
              <a:rPr lang="en-US" altLang="ja-JP" dirty="0">
                <a:latin typeface="Hiragino Maru Gothic Pro W4" panose="020F0400000000000000" pitchFamily="34" charset="-128"/>
                <a:ea typeface="Hiragino Maru Gothic Pro W4" panose="020F0400000000000000" pitchFamily="34" charset="-128"/>
              </a:rPr>
              <a:t>Single Spin Asymmetry</a:t>
            </a:r>
            <a:endParaRPr kumimoji="1" lang="ja-JP" altLang="en-US">
              <a:latin typeface="Hiragino Maru Gothic Pro W4" panose="020F0400000000000000" pitchFamily="34" charset="-128"/>
              <a:ea typeface="Hiragino Maru Gothic Pro W4" panose="020F0400000000000000" pitchFamily="34" charset="-128"/>
            </a:endParaRPr>
          </a:p>
        </p:txBody>
      </p:sp>
      <p:pic>
        <p:nvPicPr>
          <p:cNvPr id="33" name="Picture 2">
            <a:extLst>
              <a:ext uri="{FF2B5EF4-FFF2-40B4-BE49-F238E27FC236}">
                <a16:creationId xmlns:a16="http://schemas.microsoft.com/office/drawing/2014/main" id="{A7051826-B51A-A54F-8F0E-FE05F4969039}"/>
              </a:ext>
            </a:extLst>
          </p:cNvPr>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2744386" y="1528088"/>
            <a:ext cx="6076709" cy="2396448"/>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D855C469-1F2E-5F4F-8123-ED4DB9D641DA}"/>
              </a:ext>
            </a:extLst>
          </p:cNvPr>
          <p:cNvPicPr>
            <a:picLocks noChangeAspect="1"/>
          </p:cNvPicPr>
          <p:nvPr/>
        </p:nvPicPr>
        <p:blipFill>
          <a:blip r:embed="rId3"/>
          <a:stretch>
            <a:fillRect/>
          </a:stretch>
        </p:blipFill>
        <p:spPr>
          <a:xfrm>
            <a:off x="4024520" y="4266890"/>
            <a:ext cx="5206566" cy="2361741"/>
          </a:xfrm>
          <a:prstGeom prst="rect">
            <a:avLst/>
          </a:prstGeom>
        </p:spPr>
      </p:pic>
      <p:pic>
        <p:nvPicPr>
          <p:cNvPr id="34" name="コンテンツ プレースホルダー 3">
            <a:extLst>
              <a:ext uri="{FF2B5EF4-FFF2-40B4-BE49-F238E27FC236}">
                <a16:creationId xmlns:a16="http://schemas.microsoft.com/office/drawing/2014/main" id="{0088D480-3054-FD42-90C7-D50E1AA116E6}"/>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259854" y="4034986"/>
            <a:ext cx="969065" cy="1733780"/>
          </a:xfrm>
          <a:prstGeom prst="rect">
            <a:avLst/>
          </a:prstGeom>
        </p:spPr>
      </p:pic>
    </p:spTree>
    <p:extLst>
      <p:ext uri="{BB962C8B-B14F-4D97-AF65-F5344CB8AC3E}">
        <p14:creationId xmlns:p14="http://schemas.microsoft.com/office/powerpoint/2010/main" val="314598781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65588D-48E0-9BEC-4213-274DF81A6D62}"/>
              </a:ext>
            </a:extLst>
          </p:cNvPr>
          <p:cNvSpPr>
            <a:spLocks noGrp="1"/>
          </p:cNvSpPr>
          <p:nvPr>
            <p:ph type="title"/>
          </p:nvPr>
        </p:nvSpPr>
        <p:spPr>
          <a:xfrm>
            <a:off x="388883" y="58540"/>
            <a:ext cx="10964917" cy="722008"/>
          </a:xfrm>
        </p:spPr>
        <p:txBody>
          <a:bodyPr>
            <a:normAutofit/>
          </a:bodyPr>
          <a:lstStyle/>
          <a:p>
            <a:r>
              <a:rPr lang="en-US" dirty="0"/>
              <a:t>Cold QCD : Gluon TMD with Direct photons</a:t>
            </a:r>
          </a:p>
        </p:txBody>
      </p:sp>
      <p:pic>
        <p:nvPicPr>
          <p:cNvPr id="6" name="Picture 5" descr="A black arrow pointing to a heart&#10;&#10;Description automatically generated">
            <a:extLst>
              <a:ext uri="{FF2B5EF4-FFF2-40B4-BE49-F238E27FC236}">
                <a16:creationId xmlns:a16="http://schemas.microsoft.com/office/drawing/2014/main" id="{0B5AE8D1-9AD0-BB50-497B-44F5D7AEF890}"/>
              </a:ext>
            </a:extLst>
          </p:cNvPr>
          <p:cNvPicPr>
            <a:picLocks noChangeAspect="1"/>
          </p:cNvPicPr>
          <p:nvPr/>
        </p:nvPicPr>
        <p:blipFill>
          <a:blip r:embed="rId2"/>
          <a:stretch>
            <a:fillRect/>
          </a:stretch>
        </p:blipFill>
        <p:spPr>
          <a:xfrm>
            <a:off x="3646949" y="1257073"/>
            <a:ext cx="2828297" cy="686278"/>
          </a:xfrm>
          <a:prstGeom prst="rect">
            <a:avLst/>
          </a:prstGeom>
        </p:spPr>
      </p:pic>
      <p:sp>
        <p:nvSpPr>
          <p:cNvPr id="9" name="TextBox 8">
            <a:extLst>
              <a:ext uri="{FF2B5EF4-FFF2-40B4-BE49-F238E27FC236}">
                <a16:creationId xmlns:a16="http://schemas.microsoft.com/office/drawing/2014/main" id="{CFA2CF1D-4311-8709-B2ED-C4359AE4D110}"/>
              </a:ext>
            </a:extLst>
          </p:cNvPr>
          <p:cNvSpPr txBox="1"/>
          <p:nvPr/>
        </p:nvSpPr>
        <p:spPr>
          <a:xfrm>
            <a:off x="6193431" y="2196226"/>
            <a:ext cx="4834337" cy="369332"/>
          </a:xfrm>
          <a:prstGeom prst="rect">
            <a:avLst/>
          </a:prstGeom>
          <a:noFill/>
        </p:spPr>
        <p:txBody>
          <a:bodyPr wrap="none" rtlCol="0">
            <a:spAutoFit/>
          </a:bodyPr>
          <a:lstStyle/>
          <a:p>
            <a:r>
              <a:rPr lang="en-US" dirty="0"/>
              <a:t>Much improved direct photon TSSA -&gt; gluon TMD</a:t>
            </a:r>
          </a:p>
        </p:txBody>
      </p:sp>
      <p:sp>
        <p:nvSpPr>
          <p:cNvPr id="12" name="Slide Number Placeholder 11">
            <a:extLst>
              <a:ext uri="{FF2B5EF4-FFF2-40B4-BE49-F238E27FC236}">
                <a16:creationId xmlns:a16="http://schemas.microsoft.com/office/drawing/2014/main" id="{B0089F1B-F8B9-DD6A-E839-129127936649}"/>
              </a:ext>
            </a:extLst>
          </p:cNvPr>
          <p:cNvSpPr>
            <a:spLocks noGrp="1"/>
          </p:cNvSpPr>
          <p:nvPr>
            <p:ph type="sldNum" sz="quarter" idx="12"/>
          </p:nvPr>
        </p:nvSpPr>
        <p:spPr/>
        <p:txBody>
          <a:bodyPr/>
          <a:lstStyle/>
          <a:p>
            <a:fld id="{0C47ADC5-2FDC-5541-ACD2-C5C36DD708E1}" type="slidenum">
              <a:rPr lang="en-US" smtClean="0"/>
              <a:t>79</a:t>
            </a:fld>
            <a:endParaRPr lang="en-US"/>
          </a:p>
        </p:txBody>
      </p:sp>
      <p:grpSp>
        <p:nvGrpSpPr>
          <p:cNvPr id="13" name="Group 12">
            <a:extLst>
              <a:ext uri="{FF2B5EF4-FFF2-40B4-BE49-F238E27FC236}">
                <a16:creationId xmlns:a16="http://schemas.microsoft.com/office/drawing/2014/main" id="{4C47401C-921C-8E96-3C22-8494F4F942FB}"/>
              </a:ext>
            </a:extLst>
          </p:cNvPr>
          <p:cNvGrpSpPr/>
          <p:nvPr/>
        </p:nvGrpSpPr>
        <p:grpSpPr>
          <a:xfrm>
            <a:off x="525708" y="2449026"/>
            <a:ext cx="11140583" cy="4027963"/>
            <a:chOff x="525708" y="2449026"/>
            <a:chExt cx="11140583" cy="4027963"/>
          </a:xfrm>
        </p:grpSpPr>
        <p:grpSp>
          <p:nvGrpSpPr>
            <p:cNvPr id="5" name="Group 4">
              <a:extLst>
                <a:ext uri="{FF2B5EF4-FFF2-40B4-BE49-F238E27FC236}">
                  <a16:creationId xmlns:a16="http://schemas.microsoft.com/office/drawing/2014/main" id="{F8278C1D-6033-4BA6-91C1-1A4C1AD2A10B}"/>
                </a:ext>
              </a:extLst>
            </p:cNvPr>
            <p:cNvGrpSpPr/>
            <p:nvPr/>
          </p:nvGrpSpPr>
          <p:grpSpPr>
            <a:xfrm>
              <a:off x="525708" y="2573079"/>
              <a:ext cx="11140583" cy="3903910"/>
              <a:chOff x="525708" y="2573079"/>
              <a:chExt cx="11140583" cy="3903910"/>
            </a:xfrm>
          </p:grpSpPr>
          <p:pic>
            <p:nvPicPr>
              <p:cNvPr id="8" name="Picture 7" descr="A diagram of a graph&#10;&#10;Description automatically generated with medium confidence">
                <a:extLst>
                  <a:ext uri="{FF2B5EF4-FFF2-40B4-BE49-F238E27FC236}">
                    <a16:creationId xmlns:a16="http://schemas.microsoft.com/office/drawing/2014/main" id="{36F9A892-6071-0953-5B79-BA6113A09ECF}"/>
                  </a:ext>
                </a:extLst>
              </p:cNvPr>
              <p:cNvPicPr>
                <a:picLocks noChangeAspect="1"/>
              </p:cNvPicPr>
              <p:nvPr/>
            </p:nvPicPr>
            <p:blipFill>
              <a:blip r:embed="rId3"/>
              <a:stretch>
                <a:fillRect/>
              </a:stretch>
            </p:blipFill>
            <p:spPr>
              <a:xfrm>
                <a:off x="525708" y="2682089"/>
                <a:ext cx="11140583" cy="3794900"/>
              </a:xfrm>
              <a:prstGeom prst="rect">
                <a:avLst/>
              </a:prstGeom>
            </p:spPr>
          </p:pic>
          <p:sp>
            <p:nvSpPr>
              <p:cNvPr id="3" name="Rectangle 2">
                <a:extLst>
                  <a:ext uri="{FF2B5EF4-FFF2-40B4-BE49-F238E27FC236}">
                    <a16:creationId xmlns:a16="http://schemas.microsoft.com/office/drawing/2014/main" id="{B4C734BF-DDA3-A48E-96DD-7BE9F9C5E0D1}"/>
                  </a:ext>
                </a:extLst>
              </p:cNvPr>
              <p:cNvSpPr/>
              <p:nvPr/>
            </p:nvSpPr>
            <p:spPr>
              <a:xfrm>
                <a:off x="5061098" y="2573079"/>
                <a:ext cx="520995" cy="2658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E75611D3-FDEB-0814-3499-5C11E3EE67E1}"/>
                </a:ext>
              </a:extLst>
            </p:cNvPr>
            <p:cNvSpPr/>
            <p:nvPr/>
          </p:nvSpPr>
          <p:spPr>
            <a:xfrm>
              <a:off x="6340567" y="2449026"/>
              <a:ext cx="520995" cy="2658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A diagram of a molecule&#10;&#10;Description automatically generated">
            <a:extLst>
              <a:ext uri="{FF2B5EF4-FFF2-40B4-BE49-F238E27FC236}">
                <a16:creationId xmlns:a16="http://schemas.microsoft.com/office/drawing/2014/main" id="{8FADC6BE-0CD2-8A5A-7F7A-A4CBBDB7943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38200" y="832220"/>
            <a:ext cx="2421270" cy="2222262"/>
          </a:xfrm>
          <a:prstGeom prst="rect">
            <a:avLst/>
          </a:prstGeom>
        </p:spPr>
      </p:pic>
      <p:sp>
        <p:nvSpPr>
          <p:cNvPr id="10" name="左矢印 9">
            <a:extLst>
              <a:ext uri="{FF2B5EF4-FFF2-40B4-BE49-F238E27FC236}">
                <a16:creationId xmlns:a16="http://schemas.microsoft.com/office/drawing/2014/main" id="{6DB707D9-AEB9-B948-5979-A85C6E860AE1}"/>
              </a:ext>
            </a:extLst>
          </p:cNvPr>
          <p:cNvSpPr/>
          <p:nvPr/>
        </p:nvSpPr>
        <p:spPr>
          <a:xfrm>
            <a:off x="5582093" y="4543864"/>
            <a:ext cx="289248" cy="478301"/>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74428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7080550-1A91-6379-BBE5-521D99C8A041}"/>
              </a:ext>
            </a:extLst>
          </p:cNvPr>
          <p:cNvSpPr>
            <a:spLocks noGrp="1"/>
          </p:cNvSpPr>
          <p:nvPr>
            <p:ph type="title"/>
          </p:nvPr>
        </p:nvSpPr>
        <p:spPr>
          <a:xfrm>
            <a:off x="325821" y="136525"/>
            <a:ext cx="11298620" cy="1325563"/>
          </a:xfrm>
        </p:spPr>
        <p:txBody>
          <a:bodyPr/>
          <a:lstStyle/>
          <a:p>
            <a:r>
              <a:rPr kumimoji="1" lang="ja-JP" altLang="en-US">
                <a:latin typeface="Meiryo" panose="020B0604030504040204" pitchFamily="34" charset="-128"/>
                <a:ea typeface="Meiryo" panose="020B0604030504040204" pitchFamily="34" charset="-128"/>
              </a:rPr>
              <a:t>高エネルギー重イオン衝突とジェット</a:t>
            </a:r>
            <a:r>
              <a:rPr lang="ja-JP" altLang="en-US">
                <a:latin typeface="Meiryo" panose="020B0604030504040204" pitchFamily="34" charset="-128"/>
                <a:ea typeface="Meiryo" panose="020B0604030504040204" pitchFamily="34" charset="-128"/>
              </a:rPr>
              <a:t>測定</a:t>
            </a:r>
            <a:endParaRPr kumimoji="1" lang="ja-JP" altLang="en-US">
              <a:latin typeface="Meiryo" panose="020B0604030504040204" pitchFamily="34" charset="-128"/>
              <a:ea typeface="Meiryo" panose="020B0604030504040204" pitchFamily="34" charset="-128"/>
            </a:endParaRPr>
          </a:p>
        </p:txBody>
      </p:sp>
      <p:sp>
        <p:nvSpPr>
          <p:cNvPr id="4" name="スライド番号プレースホルダー 3">
            <a:extLst>
              <a:ext uri="{FF2B5EF4-FFF2-40B4-BE49-F238E27FC236}">
                <a16:creationId xmlns:a16="http://schemas.microsoft.com/office/drawing/2014/main" id="{815B45B0-A0C3-CFDF-3E0D-0E614C5400C8}"/>
              </a:ext>
            </a:extLst>
          </p:cNvPr>
          <p:cNvSpPr>
            <a:spLocks noGrp="1"/>
          </p:cNvSpPr>
          <p:nvPr>
            <p:ph type="sldNum" sz="quarter" idx="12"/>
          </p:nvPr>
        </p:nvSpPr>
        <p:spPr/>
        <p:txBody>
          <a:bodyPr/>
          <a:lstStyle/>
          <a:p>
            <a:fld id="{6F879AC0-A27E-6341-93B8-C10FDC4A61EB}" type="slidenum">
              <a:rPr kumimoji="1" lang="ja-JP" altLang="en-US" smtClean="0"/>
              <a:t>8</a:t>
            </a:fld>
            <a:endParaRPr kumimoji="1" lang="ja-JP" altLang="en-US"/>
          </a:p>
        </p:txBody>
      </p:sp>
      <p:pic>
        <p:nvPicPr>
          <p:cNvPr id="14340" name="Picture 4">
            <a:extLst>
              <a:ext uri="{FF2B5EF4-FFF2-40B4-BE49-F238E27FC236}">
                <a16:creationId xmlns:a16="http://schemas.microsoft.com/office/drawing/2014/main" id="{F865370E-AC0E-84C2-2A48-4490FF9593DF}"/>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39308" y="1169085"/>
            <a:ext cx="8058807" cy="5029610"/>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2BA1DA62-940F-05CF-7D2B-40CFA24ED153}"/>
              </a:ext>
            </a:extLst>
          </p:cNvPr>
          <p:cNvSpPr txBox="1"/>
          <p:nvPr/>
        </p:nvSpPr>
        <p:spPr>
          <a:xfrm>
            <a:off x="4158148" y="6488668"/>
            <a:ext cx="3421129" cy="369332"/>
          </a:xfrm>
          <a:prstGeom prst="rect">
            <a:avLst/>
          </a:prstGeom>
          <a:noFill/>
        </p:spPr>
        <p:txBody>
          <a:bodyPr wrap="none" rtlCol="0">
            <a:spAutoFit/>
          </a:bodyPr>
          <a:lstStyle/>
          <a:p>
            <a:r>
              <a:rPr kumimoji="1" lang="en-US" altLang="ja-JP" dirty="0">
                <a:latin typeface="Meiryo" panose="020B0604030504040204" pitchFamily="34" charset="-128"/>
                <a:ea typeface="Meiryo" panose="020B0604030504040204" pitchFamily="34" charset="-128"/>
              </a:rPr>
              <a:t>LHC</a:t>
            </a:r>
            <a:r>
              <a:rPr kumimoji="1" lang="ja-JP" altLang="en-US">
                <a:latin typeface="Meiryo" panose="020B0604030504040204" pitchFamily="34" charset="-128"/>
                <a:ea typeface="Meiryo" panose="020B0604030504040204" pitchFamily="34" charset="-128"/>
              </a:rPr>
              <a:t>で可能なことが証明された</a:t>
            </a:r>
          </a:p>
        </p:txBody>
      </p:sp>
    </p:spTree>
    <p:extLst>
      <p:ext uri="{BB962C8B-B14F-4D97-AF65-F5344CB8AC3E}">
        <p14:creationId xmlns:p14="http://schemas.microsoft.com/office/powerpoint/2010/main" val="364326755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9"/>
            <a:ext cx="8229600" cy="794901"/>
          </a:xfrm>
        </p:spPr>
        <p:txBody>
          <a:bodyPr/>
          <a:lstStyle/>
          <a:p>
            <a:r>
              <a:rPr lang="en-US" dirty="0"/>
              <a:t>Collins dominate?</a:t>
            </a:r>
          </a:p>
        </p:txBody>
      </p:sp>
      <p:sp>
        <p:nvSpPr>
          <p:cNvPr id="4" name="Slide Number Placeholder 3"/>
          <p:cNvSpPr>
            <a:spLocks noGrp="1"/>
          </p:cNvSpPr>
          <p:nvPr>
            <p:ph type="sldNum" sz="quarter" idx="12"/>
          </p:nvPr>
        </p:nvSpPr>
        <p:spPr/>
        <p:txBody>
          <a:bodyPr/>
          <a:lstStyle/>
          <a:p>
            <a:fld id="{A56B5A29-7E81-FA43-A470-9CEC56964DBC}" type="slidenum">
              <a:rPr lang="en-US" smtClean="0"/>
              <a:t>80</a:t>
            </a:fld>
            <a:endParaRPr lang="en-US"/>
          </a:p>
        </p:txBody>
      </p:sp>
      <p:pic>
        <p:nvPicPr>
          <p:cNvPr id="5" name="Picture 4"/>
          <p:cNvPicPr>
            <a:picLocks noChangeAspect="1"/>
          </p:cNvPicPr>
          <p:nvPr/>
        </p:nvPicPr>
        <p:blipFill>
          <a:blip r:embed="rId2"/>
          <a:stretch>
            <a:fillRect/>
          </a:stretch>
        </p:blipFill>
        <p:spPr>
          <a:xfrm>
            <a:off x="2101000" y="1526676"/>
            <a:ext cx="4015560" cy="4829674"/>
          </a:xfrm>
          <a:prstGeom prst="rect">
            <a:avLst/>
          </a:prstGeom>
        </p:spPr>
      </p:pic>
      <p:sp>
        <p:nvSpPr>
          <p:cNvPr id="6" name="TextBox 5"/>
          <p:cNvSpPr txBox="1"/>
          <p:nvPr/>
        </p:nvSpPr>
        <p:spPr>
          <a:xfrm>
            <a:off x="6407204" y="1543388"/>
            <a:ext cx="4260796" cy="1569660"/>
          </a:xfrm>
          <a:prstGeom prst="rect">
            <a:avLst/>
          </a:prstGeom>
          <a:noFill/>
        </p:spPr>
        <p:txBody>
          <a:bodyPr wrap="square" rtlCol="0">
            <a:spAutoFit/>
          </a:bodyPr>
          <a:lstStyle/>
          <a:p>
            <a:r>
              <a:rPr lang="en-US" sz="2000" dirty="0">
                <a:latin typeface="Times New Roman"/>
                <a:cs typeface="Times New Roman"/>
              </a:rPr>
              <a:t>A</a:t>
            </a:r>
            <a:r>
              <a:rPr lang="en-US" sz="2000" baseline="-25000" dirty="0">
                <a:latin typeface="Times New Roman"/>
                <a:cs typeface="Times New Roman"/>
              </a:rPr>
              <a:t>N</a:t>
            </a:r>
            <a:r>
              <a:rPr lang="en-US" sz="2000" dirty="0">
                <a:latin typeface="Times New Roman"/>
                <a:cs typeface="Times New Roman"/>
              </a:rPr>
              <a:t> from twist-3 fragmentation functions </a:t>
            </a:r>
            <a:r>
              <a:rPr lang="en-US" dirty="0">
                <a:latin typeface="Times New Roman"/>
                <a:cs typeface="Times New Roman"/>
              </a:rPr>
              <a:t>(</a:t>
            </a:r>
            <a:r>
              <a:rPr lang="en-US" dirty="0" err="1">
                <a:latin typeface="Times New Roman"/>
                <a:cs typeface="Times New Roman"/>
              </a:rPr>
              <a:t>Kanzawa</a:t>
            </a:r>
            <a:r>
              <a:rPr lang="en-US" dirty="0">
                <a:latin typeface="Times New Roman"/>
                <a:cs typeface="Times New Roman"/>
              </a:rPr>
              <a:t>, Koike, Metz, </a:t>
            </a:r>
            <a:r>
              <a:rPr lang="en-US" dirty="0" err="1">
                <a:latin typeface="Times New Roman"/>
                <a:cs typeface="Times New Roman"/>
              </a:rPr>
              <a:t>Pitoniak</a:t>
            </a:r>
            <a:r>
              <a:rPr lang="en-US" dirty="0">
                <a:latin typeface="Times New Roman"/>
                <a:cs typeface="Times New Roman"/>
              </a:rPr>
              <a:t>, arXiv:1404.1033)</a:t>
            </a:r>
          </a:p>
          <a:p>
            <a:endParaRPr lang="en-US" dirty="0">
              <a:latin typeface="Times New Roman"/>
              <a:cs typeface="Times New Roman"/>
            </a:endParaRPr>
          </a:p>
          <a:p>
            <a:r>
              <a:rPr lang="en-US" sz="2000" dirty="0">
                <a:solidFill>
                  <a:srgbClr val="FF0000"/>
                </a:solidFill>
                <a:latin typeface="Times New Roman"/>
                <a:cs typeface="Times New Roman"/>
              </a:rPr>
              <a:t>Describes data well !</a:t>
            </a:r>
          </a:p>
        </p:txBody>
      </p:sp>
    </p:spTree>
    <p:extLst>
      <p:ext uri="{BB962C8B-B14F-4D97-AF65-F5344CB8AC3E}">
        <p14:creationId xmlns:p14="http://schemas.microsoft.com/office/powerpoint/2010/main" val="339221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981200" y="0"/>
            <a:ext cx="8229600" cy="831502"/>
          </a:xfrm>
        </p:spPr>
        <p:txBody>
          <a:bodyPr>
            <a:normAutofit/>
          </a:bodyPr>
          <a:lstStyle/>
          <a:p>
            <a:r>
              <a:rPr kumimoji="1" lang="en-US" altLang="ja-JP" dirty="0" err="1">
                <a:latin typeface="Comic Sans MS"/>
                <a:cs typeface="Comic Sans MS"/>
              </a:rPr>
              <a:t>sPHENIX</a:t>
            </a:r>
            <a:r>
              <a:rPr kumimoji="1" lang="ja-JP" altLang="en-US">
                <a:latin typeface="Meiryo" panose="020B0604030504040204" pitchFamily="34" charset="-128"/>
                <a:ea typeface="Meiryo" panose="020B0604030504040204" pitchFamily="34" charset="-128"/>
                <a:cs typeface="Comic Sans MS"/>
              </a:rPr>
              <a:t>検出器のコンセプト</a:t>
            </a:r>
            <a:endParaRPr kumimoji="1" lang="ja-JP" altLang="en-US" dirty="0">
              <a:latin typeface="Meiryo" panose="020B0604030504040204" pitchFamily="34" charset="-128"/>
              <a:ea typeface="Meiryo" panose="020B0604030504040204" pitchFamily="34" charset="-128"/>
              <a:cs typeface="Comic Sans MS"/>
            </a:endParaRPr>
          </a:p>
        </p:txBody>
      </p:sp>
      <p:sp>
        <p:nvSpPr>
          <p:cNvPr id="4" name="スライド番号プレースホルダー 3"/>
          <p:cNvSpPr>
            <a:spLocks noGrp="1"/>
          </p:cNvSpPr>
          <p:nvPr>
            <p:ph type="sldNum" sz="quarter" idx="12"/>
          </p:nvPr>
        </p:nvSpPr>
        <p:spPr/>
        <p:txBody>
          <a:bodyPr/>
          <a:lstStyle/>
          <a:p>
            <a:fld id="{D75CFB84-46D7-2E4A-8B42-393F027DEFDD}" type="slidenum">
              <a:rPr kumimoji="1" lang="ja-JP" altLang="en-US" smtClean="0">
                <a:latin typeface="Comic Sans MS"/>
                <a:cs typeface="Comic Sans MS"/>
              </a:rPr>
              <a:t>9</a:t>
            </a:fld>
            <a:endParaRPr kumimoji="1" lang="ja-JP" altLang="en-US">
              <a:latin typeface="Comic Sans MS"/>
              <a:cs typeface="Comic Sans MS"/>
            </a:endParaRPr>
          </a:p>
        </p:txBody>
      </p:sp>
      <p:pic>
        <p:nvPicPr>
          <p:cNvPr id="10" name="図 9"/>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894083" y="997366"/>
            <a:ext cx="4282522" cy="2850852"/>
          </a:xfrm>
          <a:prstGeom prst="rect">
            <a:avLst/>
          </a:prstGeom>
        </p:spPr>
      </p:pic>
      <p:pic>
        <p:nvPicPr>
          <p:cNvPr id="9" name="図 8"/>
          <p:cNvPicPr>
            <a:picLocks noChangeAspect="1"/>
          </p:cNvPicPr>
          <p:nvPr/>
        </p:nvPicPr>
        <p:blipFill rotWithShape="1">
          <a:blip r:embed="rId3" cstate="email">
            <a:alphaModFix amt="36000"/>
            <a:extLst>
              <a:ext uri="{28A0092B-C50C-407E-A947-70E740481C1C}">
                <a14:useLocalDpi xmlns:a14="http://schemas.microsoft.com/office/drawing/2010/main"/>
              </a:ext>
            </a:extLst>
          </a:blip>
          <a:srcRect/>
          <a:stretch/>
        </p:blipFill>
        <p:spPr>
          <a:xfrm rot="15782907">
            <a:off x="2029646" y="1527964"/>
            <a:ext cx="3490311" cy="1912914"/>
          </a:xfrm>
          <a:prstGeom prst="rect">
            <a:avLst/>
          </a:prstGeom>
        </p:spPr>
      </p:pic>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05005" y="3863451"/>
            <a:ext cx="3486536" cy="2734752"/>
          </a:xfrm>
          <a:prstGeom prst="rect">
            <a:avLst/>
          </a:prstGeom>
        </p:spPr>
      </p:pic>
      <p:pic>
        <p:nvPicPr>
          <p:cNvPr id="13" name="図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48984" y="686142"/>
            <a:ext cx="1333216" cy="622448"/>
          </a:xfrm>
          <a:prstGeom prst="rect">
            <a:avLst/>
          </a:prstGeom>
        </p:spPr>
      </p:pic>
      <p:pic>
        <p:nvPicPr>
          <p:cNvPr id="16" name="図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94083" y="4120326"/>
            <a:ext cx="813430" cy="546245"/>
          </a:xfrm>
          <a:prstGeom prst="rect">
            <a:avLst/>
          </a:prstGeom>
        </p:spPr>
      </p:pic>
      <p:sp>
        <p:nvSpPr>
          <p:cNvPr id="19" name="テキスト ボックス 18"/>
          <p:cNvSpPr txBox="1"/>
          <p:nvPr/>
        </p:nvSpPr>
        <p:spPr>
          <a:xfrm>
            <a:off x="894083" y="6463594"/>
            <a:ext cx="3978974" cy="369332"/>
          </a:xfrm>
          <a:prstGeom prst="rect">
            <a:avLst/>
          </a:prstGeom>
          <a:noFill/>
        </p:spPr>
        <p:txBody>
          <a:bodyPr wrap="none" rtlCol="0">
            <a:spAutoFit/>
          </a:bodyPr>
          <a:lstStyle/>
          <a:p>
            <a:r>
              <a:rPr lang="en-US" altLang="ja-JP" dirty="0">
                <a:solidFill>
                  <a:srgbClr val="0000FF"/>
                </a:solidFill>
                <a:latin typeface="Comic Sans MS"/>
                <a:cs typeface="Comic Sans MS"/>
              </a:rPr>
              <a:t>4</a:t>
            </a:r>
            <a:r>
              <a:rPr lang="en-US" altLang="ja-JP" dirty="0">
                <a:solidFill>
                  <a:srgbClr val="0000FF"/>
                </a:solidFill>
                <a:latin typeface="Symbol" charset="2"/>
                <a:cs typeface="Symbol" charset="2"/>
              </a:rPr>
              <a:t>p</a:t>
            </a:r>
            <a:r>
              <a:rPr lang="en-US" altLang="ja-JP" dirty="0">
                <a:solidFill>
                  <a:srgbClr val="0000FF"/>
                </a:solidFill>
                <a:latin typeface="Comic Sans MS"/>
                <a:cs typeface="Comic Sans MS"/>
              </a:rPr>
              <a:t> &amp; -1&lt;</a:t>
            </a:r>
            <a:r>
              <a:rPr lang="en-US" altLang="ja-JP" i="1" dirty="0">
                <a:solidFill>
                  <a:srgbClr val="0000FF"/>
                </a:solidFill>
                <a:latin typeface="Symbol" charset="2"/>
                <a:cs typeface="Symbol" charset="2"/>
              </a:rPr>
              <a:t>h</a:t>
            </a:r>
            <a:r>
              <a:rPr lang="en-US" altLang="ja-JP" dirty="0">
                <a:solidFill>
                  <a:srgbClr val="0000FF"/>
                </a:solidFill>
                <a:latin typeface="Comic Sans MS"/>
                <a:cs typeface="Comic Sans MS"/>
              </a:rPr>
              <a:t>&lt;1</a:t>
            </a:r>
            <a:r>
              <a:rPr lang="ja-JP" altLang="en-US">
                <a:solidFill>
                  <a:srgbClr val="0000FF"/>
                </a:solidFill>
                <a:latin typeface="Comic Sans MS"/>
                <a:cs typeface="Symbol" charset="2"/>
              </a:rPr>
              <a:t>だが</a:t>
            </a:r>
            <a:r>
              <a:rPr lang="en-US" altLang="ja-JP" dirty="0">
                <a:solidFill>
                  <a:srgbClr val="0000FF"/>
                </a:solidFill>
                <a:latin typeface="Comic Sans MS"/>
                <a:cs typeface="Symbol" charset="2"/>
              </a:rPr>
              <a:t>HCAL</a:t>
            </a:r>
            <a:r>
              <a:rPr lang="ja-JP" altLang="en-US">
                <a:solidFill>
                  <a:srgbClr val="0000FF"/>
                </a:solidFill>
                <a:latin typeface="Comic Sans MS"/>
                <a:cs typeface="Symbol" charset="2"/>
              </a:rPr>
              <a:t>無しの</a:t>
            </a:r>
            <a:r>
              <a:rPr lang="en-US" altLang="ja-JP" dirty="0">
                <a:solidFill>
                  <a:srgbClr val="0000FF"/>
                </a:solidFill>
                <a:latin typeface="Comic Sans MS"/>
                <a:cs typeface="Symbol" charset="2"/>
              </a:rPr>
              <a:t>Jet</a:t>
            </a:r>
            <a:r>
              <a:rPr lang="ja-JP" altLang="en-US">
                <a:solidFill>
                  <a:srgbClr val="0000FF"/>
                </a:solidFill>
                <a:latin typeface="Comic Sans MS"/>
                <a:cs typeface="Symbol" charset="2"/>
              </a:rPr>
              <a:t>測定</a:t>
            </a:r>
            <a:endParaRPr lang="ja-JP" altLang="en-US" dirty="0">
              <a:solidFill>
                <a:srgbClr val="0000FF"/>
              </a:solidFill>
              <a:latin typeface="Comic Sans MS"/>
              <a:cs typeface="Comic Sans MS"/>
            </a:endParaRPr>
          </a:p>
        </p:txBody>
      </p:sp>
      <p:grpSp>
        <p:nvGrpSpPr>
          <p:cNvPr id="27" name="図形グループ 26"/>
          <p:cNvGrpSpPr/>
          <p:nvPr/>
        </p:nvGrpSpPr>
        <p:grpSpPr>
          <a:xfrm>
            <a:off x="5627241" y="543563"/>
            <a:ext cx="6501768" cy="5631177"/>
            <a:chOff x="5161040" y="1781618"/>
            <a:chExt cx="3982960" cy="3449639"/>
          </a:xfrm>
        </p:grpSpPr>
        <p:pic>
          <p:nvPicPr>
            <p:cNvPr id="23" name="Content Placeholder 6"/>
            <p:cNvPicPr>
              <a:picLocks noChangeAspect="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161040" y="1781618"/>
              <a:ext cx="3727737" cy="3242283"/>
            </a:xfrm>
            <a:prstGeom prst="rect">
              <a:avLst/>
            </a:prstGeom>
          </p:spPr>
        </p:pic>
        <p:pic>
          <p:nvPicPr>
            <p:cNvPr id="21" name="図 20"/>
            <p:cNvPicPr>
              <a:picLocks noChangeAspect="1"/>
            </p:cNvPicPr>
            <p:nvPr/>
          </p:nvPicPr>
          <p:blipFill>
            <a:blip r:embed="rId8"/>
            <a:stretch>
              <a:fillRect/>
            </a:stretch>
          </p:blipFill>
          <p:spPr>
            <a:xfrm>
              <a:off x="7895126" y="4465076"/>
              <a:ext cx="1248874" cy="766181"/>
            </a:xfrm>
            <a:prstGeom prst="rect">
              <a:avLst/>
            </a:prstGeom>
            <a:solidFill>
              <a:schemeClr val="bg1"/>
            </a:solidFill>
          </p:spPr>
        </p:pic>
      </p:grpSp>
      <p:sp>
        <p:nvSpPr>
          <p:cNvPr id="25" name="テキスト ボックス 24"/>
          <p:cNvSpPr txBox="1"/>
          <p:nvPr/>
        </p:nvSpPr>
        <p:spPr>
          <a:xfrm>
            <a:off x="7468553" y="5993130"/>
            <a:ext cx="2965877" cy="646331"/>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pPr algn="ctr"/>
            <a:r>
              <a:rPr lang="en-US" altLang="ja-JP" dirty="0">
                <a:solidFill>
                  <a:srgbClr val="0000FF"/>
                </a:solidFill>
                <a:latin typeface="Comic Sans MS"/>
                <a:cs typeface="Comic Sans MS"/>
              </a:rPr>
              <a:t>4</a:t>
            </a:r>
            <a:r>
              <a:rPr lang="en-US" altLang="ja-JP" dirty="0">
                <a:solidFill>
                  <a:srgbClr val="0000FF"/>
                </a:solidFill>
                <a:latin typeface="Symbol" charset="2"/>
                <a:cs typeface="Symbol" charset="2"/>
              </a:rPr>
              <a:t>p</a:t>
            </a:r>
            <a:r>
              <a:rPr lang="en-US" altLang="ja-JP" dirty="0">
                <a:solidFill>
                  <a:srgbClr val="0000FF"/>
                </a:solidFill>
                <a:latin typeface="Comic Sans MS"/>
                <a:cs typeface="Comic Sans MS"/>
              </a:rPr>
              <a:t> &amp; -1&lt;</a:t>
            </a:r>
            <a:r>
              <a:rPr lang="en-US" altLang="ja-JP" i="1" dirty="0">
                <a:solidFill>
                  <a:srgbClr val="0000FF"/>
                </a:solidFill>
                <a:latin typeface="Symbol" charset="2"/>
                <a:cs typeface="Symbol" charset="2"/>
              </a:rPr>
              <a:t>h</a:t>
            </a:r>
            <a:r>
              <a:rPr lang="en-US" altLang="ja-JP" dirty="0">
                <a:solidFill>
                  <a:srgbClr val="0000FF"/>
                </a:solidFill>
                <a:latin typeface="Comic Sans MS"/>
                <a:cs typeface="Comic Sans MS"/>
              </a:rPr>
              <a:t>&lt;1 </a:t>
            </a:r>
            <a:r>
              <a:rPr lang="ja-JP" altLang="en-US">
                <a:solidFill>
                  <a:srgbClr val="0000FF"/>
                </a:solidFill>
                <a:latin typeface="Comic Sans MS"/>
                <a:cs typeface="Comic Sans MS"/>
              </a:rPr>
              <a:t>を</a:t>
            </a:r>
            <a:r>
              <a:rPr lang="en-US" altLang="ja-JP" dirty="0">
                <a:solidFill>
                  <a:srgbClr val="0000FF"/>
                </a:solidFill>
                <a:latin typeface="Comic Sans MS"/>
                <a:cs typeface="Comic Sans MS"/>
              </a:rPr>
              <a:t>HCAL</a:t>
            </a:r>
            <a:r>
              <a:rPr lang="ja-JP" altLang="en-US">
                <a:solidFill>
                  <a:srgbClr val="0000FF"/>
                </a:solidFill>
                <a:latin typeface="Comic Sans MS"/>
                <a:cs typeface="Comic Sans MS"/>
              </a:rPr>
              <a:t>で覆う</a:t>
            </a:r>
            <a:endParaRPr lang="en-US" altLang="ja-JP" dirty="0">
              <a:solidFill>
                <a:srgbClr val="0000FF"/>
              </a:solidFill>
              <a:latin typeface="Comic Sans MS"/>
              <a:cs typeface="Comic Sans MS"/>
            </a:endParaRPr>
          </a:p>
          <a:p>
            <a:pPr algn="ctr"/>
            <a:r>
              <a:rPr lang="en-US" altLang="ja-JP" dirty="0">
                <a:solidFill>
                  <a:srgbClr val="0000FF"/>
                </a:solidFill>
                <a:latin typeface="Comic Sans MS"/>
                <a:cs typeface="Comic Sans MS"/>
              </a:rPr>
              <a:t>Jet</a:t>
            </a:r>
            <a:r>
              <a:rPr lang="ja-JP" altLang="en-US">
                <a:solidFill>
                  <a:srgbClr val="0000FF"/>
                </a:solidFill>
                <a:latin typeface="Comic Sans MS"/>
                <a:cs typeface="Comic Sans MS"/>
              </a:rPr>
              <a:t>に特化した検出器</a:t>
            </a:r>
            <a:endParaRPr lang="en-US" altLang="ja-JP" dirty="0">
              <a:solidFill>
                <a:srgbClr val="0000FF"/>
              </a:solidFill>
              <a:latin typeface="Comic Sans MS"/>
              <a:cs typeface="Comic Sans MS"/>
            </a:endParaRPr>
          </a:p>
        </p:txBody>
      </p:sp>
      <p:sp>
        <p:nvSpPr>
          <p:cNvPr id="26" name="テキスト ボックス 25"/>
          <p:cNvSpPr txBox="1"/>
          <p:nvPr/>
        </p:nvSpPr>
        <p:spPr>
          <a:xfrm>
            <a:off x="542115" y="3767426"/>
            <a:ext cx="4567276" cy="369332"/>
          </a:xfrm>
          <a:prstGeom prst="rect">
            <a:avLst/>
          </a:prstGeom>
          <a:noFill/>
        </p:spPr>
        <p:txBody>
          <a:bodyPr wrap="none" rtlCol="0">
            <a:spAutoFit/>
          </a:bodyPr>
          <a:lstStyle/>
          <a:p>
            <a:r>
              <a:rPr lang="en-US" altLang="ja-JP" dirty="0">
                <a:solidFill>
                  <a:srgbClr val="0000FF"/>
                </a:solidFill>
                <a:latin typeface="Comic Sans MS"/>
                <a:cs typeface="Comic Sans MS"/>
              </a:rPr>
              <a:t>Jet</a:t>
            </a:r>
            <a:r>
              <a:rPr lang="ja-JP" altLang="en-US">
                <a:solidFill>
                  <a:srgbClr val="0000FF"/>
                </a:solidFill>
                <a:latin typeface="Comic Sans MS"/>
                <a:cs typeface="Comic Sans MS"/>
              </a:rPr>
              <a:t>の測定にはアクセプタンスが足りない</a:t>
            </a:r>
            <a:r>
              <a:rPr lang="en-US" altLang="ja-JP" dirty="0">
                <a:solidFill>
                  <a:srgbClr val="0000FF"/>
                </a:solidFill>
                <a:latin typeface="Comic Sans MS"/>
                <a:cs typeface="Comic Sans MS"/>
              </a:rPr>
              <a:t> </a:t>
            </a:r>
            <a:endParaRPr lang="ja-JP" altLang="en-US" dirty="0">
              <a:solidFill>
                <a:srgbClr val="0000FF"/>
              </a:solidFill>
              <a:latin typeface="Comic Sans MS"/>
              <a:cs typeface="Comic Sans MS"/>
            </a:endParaRPr>
          </a:p>
        </p:txBody>
      </p:sp>
      <p:pic>
        <p:nvPicPr>
          <p:cNvPr id="17" name="Picture 5" descr="矢印のフリー素材・イラスト｜ダウンロード28【素材っち】">
            <a:extLst>
              <a:ext uri="{FF2B5EF4-FFF2-40B4-BE49-F238E27FC236}">
                <a16:creationId xmlns:a16="http://schemas.microsoft.com/office/drawing/2014/main" id="{8AFD8C7F-9F9E-C240-8E57-614A9B7F83FB}"/>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4983618" y="3307268"/>
            <a:ext cx="939573" cy="74819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直線コネクタ 5">
            <a:extLst>
              <a:ext uri="{FF2B5EF4-FFF2-40B4-BE49-F238E27FC236}">
                <a16:creationId xmlns:a16="http://schemas.microsoft.com/office/drawing/2014/main" id="{4324659C-C2ED-C149-A3FE-144B8FA1630B}"/>
              </a:ext>
            </a:extLst>
          </p:cNvPr>
          <p:cNvCxnSpPr/>
          <p:nvPr/>
        </p:nvCxnSpPr>
        <p:spPr>
          <a:xfrm>
            <a:off x="5923191" y="4080333"/>
            <a:ext cx="46697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4852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par>
                          <p:cTn id="7" fill="hold">
                            <p:stCondLst>
                              <p:cond delay="0"/>
                            </p:stCondLst>
                            <p:childTnLst>
                              <p:par>
                                <p:cTn id="8" presetID="18" presetClass="entr" presetSubtype="6" fill="hold" nodeType="after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strips(downRight)">
                                      <p:cBhvr>
                                        <p:cTn id="10" dur="500"/>
                                        <p:tgtEl>
                                          <p:spTgt spid="27"/>
                                        </p:tgtEl>
                                      </p:cBhvr>
                                    </p:animEffect>
                                  </p:childTnLst>
                                </p:cTn>
                              </p:par>
                            </p:childTnLst>
                          </p:cTn>
                        </p:par>
                        <p:par>
                          <p:cTn id="11" fill="hold">
                            <p:stCondLst>
                              <p:cond delay="500"/>
                            </p:stCondLst>
                            <p:childTnLst>
                              <p:par>
                                <p:cTn id="12" presetID="18" presetClass="entr" presetSubtype="6" fill="hold" grpId="0"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strips(downRight)">
                                      <p:cBhvr>
                                        <p:cTn id="14" dur="500"/>
                                        <p:tgtEl>
                                          <p:spTgt spid="25"/>
                                        </p:tgtEl>
                                      </p:cBhvr>
                                    </p:animEffec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4612</TotalTime>
  <Words>2989</Words>
  <Application>Microsoft Macintosh PowerPoint</Application>
  <PresentationFormat>ワイド画面</PresentationFormat>
  <Paragraphs>729</Paragraphs>
  <Slides>80</Slides>
  <Notes>2</Notes>
  <HiddenSlides>0</HiddenSlides>
  <MMClips>0</MMClips>
  <ScaleCrop>false</ScaleCrop>
  <HeadingPairs>
    <vt:vector size="8" baseType="variant">
      <vt:variant>
        <vt:lpstr>使用されているフォント</vt:lpstr>
      </vt:variant>
      <vt:variant>
        <vt:i4>17</vt:i4>
      </vt:variant>
      <vt:variant>
        <vt:lpstr>テーマ</vt:lpstr>
      </vt:variant>
      <vt:variant>
        <vt:i4>1</vt:i4>
      </vt:variant>
      <vt:variant>
        <vt:lpstr>埋め込まれた OLE サーバー</vt:lpstr>
      </vt:variant>
      <vt:variant>
        <vt:i4>2</vt:i4>
      </vt:variant>
      <vt:variant>
        <vt:lpstr>スライド タイトル</vt:lpstr>
      </vt:variant>
      <vt:variant>
        <vt:i4>80</vt:i4>
      </vt:variant>
    </vt:vector>
  </HeadingPairs>
  <TitlesOfParts>
    <vt:vector size="100" baseType="lpstr">
      <vt:lpstr>Arial MT</vt:lpstr>
      <vt:lpstr>Hiragino Maru Gothic Pro W4</vt:lpstr>
      <vt:lpstr>Osaka</vt:lpstr>
      <vt:lpstr>Proxima Nova</vt:lpstr>
      <vt:lpstr>ヒラギノ角ゴ ProN W3</vt:lpstr>
      <vt:lpstr>Meiryo</vt:lpstr>
      <vt:lpstr>游ゴシック</vt:lpstr>
      <vt:lpstr>游ゴシック Light</vt:lpstr>
      <vt:lpstr>Arial</vt:lpstr>
      <vt:lpstr>Calibri</vt:lpstr>
      <vt:lpstr>Cambria Math</vt:lpstr>
      <vt:lpstr>Comic Sans MS</vt:lpstr>
      <vt:lpstr>Helvetica</vt:lpstr>
      <vt:lpstr>Symbol</vt:lpstr>
      <vt:lpstr>Times New Roman</vt:lpstr>
      <vt:lpstr>Verdana</vt:lpstr>
      <vt:lpstr>Wingdings</vt:lpstr>
      <vt:lpstr>Office テーマ</vt:lpstr>
      <vt:lpstr>数式</vt:lpstr>
      <vt:lpstr>Equation</vt:lpstr>
      <vt:lpstr>RHICにおける次世代ジェット検出器sPHENIXが展く 物理と現状</vt:lpstr>
      <vt:lpstr>アウトライン </vt:lpstr>
      <vt:lpstr>sPHENIXの物理</vt:lpstr>
      <vt:lpstr>RHIC(2000~)の物理</vt:lpstr>
      <vt:lpstr>QGPとプローブ</vt:lpstr>
      <vt:lpstr>RHICの４つの実験</vt:lpstr>
      <vt:lpstr>QGPとプローブ</vt:lpstr>
      <vt:lpstr>高エネルギー重イオン衝突とジェット測定</vt:lpstr>
      <vt:lpstr>sPHENIX検出器のコンセプト</vt:lpstr>
      <vt:lpstr>Cold-QCD: 陽子スピンのパズル（謎）</vt:lpstr>
      <vt:lpstr>単偏極陽子衝突の生成ハドロン左右非対称性</vt:lpstr>
      <vt:lpstr>単偏極陽子衝突の生成ハドロン左右非対称性</vt:lpstr>
      <vt:lpstr>左右非対称性の起源</vt:lpstr>
      <vt:lpstr>左右非対称性の起源</vt:lpstr>
      <vt:lpstr>左右非対称性の起源</vt:lpstr>
      <vt:lpstr>sPHENIXの目指す物理</vt:lpstr>
      <vt:lpstr>RHICでJet観測する意義</vt:lpstr>
      <vt:lpstr>Jetで観るエネルギー損失</vt:lpstr>
      <vt:lpstr>b-Jetの物理</vt:lpstr>
      <vt:lpstr>Open Heavy Flavor</vt:lpstr>
      <vt:lpstr>Quarkonium spectroscopy </vt:lpstr>
      <vt:lpstr>sPHENIX誕生の秘話</vt:lpstr>
      <vt:lpstr>PHENIX実験の延命か終焉か</vt:lpstr>
      <vt:lpstr>PowerPoint プレゼンテーション</vt:lpstr>
      <vt:lpstr>BNLの思惑 ~EICサイトセレクション~</vt:lpstr>
      <vt:lpstr>Berndt Mullerの描いたシナリオ</vt:lpstr>
      <vt:lpstr>PowerPoint プレゼンテーション</vt:lpstr>
      <vt:lpstr>sPHENIX実現へ</vt:lpstr>
      <vt:lpstr>sPHENIXロードマップ</vt:lpstr>
      <vt:lpstr>sPHENIX計画の選択と集中</vt:lpstr>
      <vt:lpstr>EIC Detector/Technology Choice</vt:lpstr>
      <vt:lpstr>Detector Choice (Decision)</vt:lpstr>
      <vt:lpstr>sPHENIXとEICの予定</vt:lpstr>
      <vt:lpstr>sPHENIX検出器の構成</vt:lpstr>
      <vt:lpstr>sPHENIX Detector</vt:lpstr>
      <vt:lpstr>sPHENIX Detector</vt:lpstr>
      <vt:lpstr>sPHENIX Detector</vt:lpstr>
      <vt:lpstr>sPHENIX Detector</vt:lpstr>
      <vt:lpstr>2023年ランの予期せぬ終了</vt:lpstr>
      <vt:lpstr>sPHENIX 苦難の行進</vt:lpstr>
      <vt:lpstr>建設とコミッショニングの現状</vt:lpstr>
      <vt:lpstr>Hadron and EM Calorimeters</vt:lpstr>
      <vt:lpstr> Hadronic Calorimeters </vt:lpstr>
      <vt:lpstr>Hadronic Calorimeters</vt:lpstr>
      <vt:lpstr>Electromagnetic Calorimeter (EMCal) </vt:lpstr>
      <vt:lpstr>sPHENIX EMCalの性能</vt:lpstr>
      <vt:lpstr>Hadron and EM Calorimeters</vt:lpstr>
      <vt:lpstr>Gluon TMD by Direct-g</vt:lpstr>
      <vt:lpstr>Tracking Detectors</vt:lpstr>
      <vt:lpstr>Tracking System</vt:lpstr>
      <vt:lpstr> Time Projection Chamber (TPC) </vt:lpstr>
      <vt:lpstr>sPHENIX Intermediate Tracker (INTT)</vt:lpstr>
      <vt:lpstr>Monolithic Ac;ve Pixel Vertex Detector (MVTX)</vt:lpstr>
      <vt:lpstr>Tracking Detector Commissioning</vt:lpstr>
      <vt:lpstr>日本グループの貢献</vt:lpstr>
      <vt:lpstr>INTT共同研究者</vt:lpstr>
      <vt:lpstr>INTTシリコンラダー</vt:lpstr>
      <vt:lpstr>INTTバレル</vt:lpstr>
      <vt:lpstr>Vertex Reconstruction &amp; Centrality</vt:lpstr>
      <vt:lpstr>sPHENIXの文献（日本語）</vt:lpstr>
      <vt:lpstr>sPHENIX Summary</vt:lpstr>
      <vt:lpstr>WIN-WIN-WINのシナリオ</vt:lpstr>
      <vt:lpstr>Backup Slides</vt:lpstr>
      <vt:lpstr>PowerPoint プレゼンテーション</vt:lpstr>
      <vt:lpstr>PowerPoint プレゼンテーション</vt:lpstr>
      <vt:lpstr>Jet Physics</vt:lpstr>
      <vt:lpstr>Heavy Flavor</vt:lpstr>
      <vt:lpstr>Cold QCD : Gluon TMD with Direct photons</vt:lpstr>
      <vt:lpstr>First Data from Commissioning: EMCal</vt:lpstr>
      <vt:lpstr>Heavy Flavor</vt:lpstr>
      <vt:lpstr>Quarkonium spectroscopy</vt:lpstr>
      <vt:lpstr>PowerPoint プレゼンテーション</vt:lpstr>
      <vt:lpstr>EIC スケジュール</vt:lpstr>
      <vt:lpstr>スピンBackup</vt:lpstr>
      <vt:lpstr>PowerPoint プレゼンテーション</vt:lpstr>
      <vt:lpstr>Naïve Sivers Interpretation</vt:lpstr>
      <vt:lpstr>Sivers effect and Orbital Angular Momentum</vt:lpstr>
      <vt:lpstr>Single Spin Asymmetry</vt:lpstr>
      <vt:lpstr>Cold QCD : Gluon TMD with Direct photons</vt:lpstr>
      <vt:lpstr>Collins dominate?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Readiness for physics data taking of sPHENIX experiment at RHIC</dc:title>
  <dc:creator>Itaru Nakagawa</dc:creator>
  <cp:lastModifiedBy>Itaru Nakagawa</cp:lastModifiedBy>
  <cp:revision>305</cp:revision>
  <cp:lastPrinted>2023-08-22T04:55:19Z</cp:lastPrinted>
  <dcterms:created xsi:type="dcterms:W3CDTF">2023-08-16T21:37:03Z</dcterms:created>
  <dcterms:modified xsi:type="dcterms:W3CDTF">2023-10-03T07:46:25Z</dcterms:modified>
</cp:coreProperties>
</file>