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34825b1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34825b1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35be3d5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35be3d5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34825b15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34825b15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34825b15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34825b15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34c61470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34c61470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34825b15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734825b15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Update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Alessio Illari, Gursimran Kainth</a:t>
            </a:r>
            <a:endParaRPr sz="17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Progress: ZDC Simulations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Installed and set up EIC environment to generate simulation data for the ZDC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Found where ZDC geometry is stored, how to compile it, how to modify it, and  how to visually inspect current ZDC geometry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Successfully generated data for muon, neutron, double photon and lambda events with registered hits in the ZDC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Beginning work to find angular resolution of simulated data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Progress: ZDC Visualization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116025" y="3831475"/>
            <a:ext cx="5075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Fig. 1: Visualization of ZDC </a:t>
            </a:r>
            <a:r>
              <a:rPr lang="en" sz="1600">
                <a:solidFill>
                  <a:schemeClr val="dk2"/>
                </a:solidFill>
              </a:rPr>
              <a:t>geometry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525" y="1312025"/>
            <a:ext cx="5238956" cy="25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Progress: TPC Hardware Build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up </a:t>
            </a:r>
            <a:r>
              <a:rPr lang="en"/>
              <a:t>scintillator-PMT</a:t>
            </a:r>
            <a:r>
              <a:rPr lang="en"/>
              <a:t> </a:t>
            </a:r>
            <a:r>
              <a:rPr lang="en"/>
              <a:t>apparatus</a:t>
            </a:r>
            <a:r>
              <a:rPr lang="en"/>
              <a:t> that we will use for a coincidence study. This same study will later be conducted for the TPC once built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apparatus consists of 3 scintillators connected to 4 PMT’s, an oscilloscope, wave generator and DAQ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oscilloscope we have visually confirmed that each PMT is working and that each one has a different count rate due to </a:t>
            </a:r>
            <a:r>
              <a:rPr lang="en"/>
              <a:t>differing</a:t>
            </a:r>
            <a:r>
              <a:rPr lang="en"/>
              <a:t> scintillator </a:t>
            </a:r>
            <a:r>
              <a:rPr lang="en"/>
              <a:t>geometry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</a:t>
            </a:r>
            <a:r>
              <a:rPr lang="en"/>
              <a:t> collecting data to </a:t>
            </a:r>
            <a:r>
              <a:rPr lang="en"/>
              <a:t>determine</a:t>
            </a:r>
            <a:r>
              <a:rPr lang="en"/>
              <a:t> the optimum </a:t>
            </a:r>
            <a:r>
              <a:rPr lang="en"/>
              <a:t>threshold</a:t>
            </a:r>
            <a:r>
              <a:rPr lang="en"/>
              <a:t> for the </a:t>
            </a:r>
            <a:r>
              <a:rPr lang="en"/>
              <a:t>discriminator (in the DAQ)</a:t>
            </a:r>
            <a:r>
              <a:rPr lang="en"/>
              <a:t> for each PMT. Optimum value will be found using a plot of the threshold vs. count rate.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Progress: TPC Hardware Build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7"/>
          <p:cNvGrpSpPr/>
          <p:nvPr/>
        </p:nvGrpSpPr>
        <p:grpSpPr>
          <a:xfrm>
            <a:off x="742330" y="1132588"/>
            <a:ext cx="3509432" cy="3282088"/>
            <a:chOff x="407700" y="1132588"/>
            <a:chExt cx="3509432" cy="3282088"/>
          </a:xfrm>
        </p:grpSpPr>
        <p:sp>
          <p:nvSpPr>
            <p:cNvPr id="86" name="Google Shape;86;p17"/>
            <p:cNvSpPr txBox="1"/>
            <p:nvPr/>
          </p:nvSpPr>
          <p:spPr>
            <a:xfrm>
              <a:off x="407713" y="3841975"/>
              <a:ext cx="3509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</a:rPr>
                <a:t>Fig. 2: Back view of Scintillator-PMT Apparatus</a:t>
              </a:r>
              <a:endParaRPr sz="1500">
                <a:solidFill>
                  <a:schemeClr val="dk2"/>
                </a:solidFill>
              </a:endParaRPr>
            </a:p>
          </p:txBody>
        </p:sp>
        <p:pic>
          <p:nvPicPr>
            <p:cNvPr id="87" name="Google Shape;8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7700" y="1132588"/>
              <a:ext cx="3509432" cy="2632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7"/>
          <p:cNvGrpSpPr/>
          <p:nvPr/>
        </p:nvGrpSpPr>
        <p:grpSpPr>
          <a:xfrm>
            <a:off x="4892237" y="1132588"/>
            <a:ext cx="3509432" cy="3282088"/>
            <a:chOff x="4069532" y="1132588"/>
            <a:chExt cx="3509432" cy="3282088"/>
          </a:xfrm>
        </p:grpSpPr>
        <p:pic>
          <p:nvPicPr>
            <p:cNvPr id="89" name="Google Shape;8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9532" y="1132588"/>
              <a:ext cx="3509432" cy="26320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7"/>
            <p:cNvSpPr txBox="1"/>
            <p:nvPr/>
          </p:nvSpPr>
          <p:spPr>
            <a:xfrm>
              <a:off x="4069538" y="3841975"/>
              <a:ext cx="3509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2"/>
                  </a:solidFill>
                </a:rPr>
                <a:t>Fig. 3: Front view of Scintillator-PMT Apparatus</a:t>
              </a:r>
              <a:endParaRPr sz="15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Progress: TPC Hardware Build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8"/>
          <p:cNvGrpSpPr/>
          <p:nvPr/>
        </p:nvGrpSpPr>
        <p:grpSpPr>
          <a:xfrm>
            <a:off x="2668274" y="1077794"/>
            <a:ext cx="3807452" cy="3476112"/>
            <a:chOff x="2668275" y="1143963"/>
            <a:chExt cx="3807452" cy="3476112"/>
          </a:xfrm>
        </p:grpSpPr>
        <p:pic>
          <p:nvPicPr>
            <p:cNvPr id="98" name="Google Shape;9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8275" y="1143963"/>
              <a:ext cx="3807452" cy="2855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Google Shape;99;p18"/>
            <p:cNvSpPr txBox="1"/>
            <p:nvPr/>
          </p:nvSpPr>
          <p:spPr>
            <a:xfrm>
              <a:off x="2817288" y="4047375"/>
              <a:ext cx="3509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2"/>
                  </a:solidFill>
                </a:rPr>
                <a:t>Fig. 4: Oscilloscope reading of possible muon</a:t>
              </a:r>
              <a:endParaRPr sz="1500">
                <a:solidFill>
                  <a:schemeClr val="dk2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for coming week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ZDC Simulation: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to work on event display using GEANT4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working on determining angular resolution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TPC Hardware Build*: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 working on coincidence study 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620075"/>
            <a:ext cx="1014849" cy="3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417975" y="3736875"/>
            <a:ext cx="78918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*Prof. Taku will be out for most of this week, so hardware progress is expected to be a bit slower than last week.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