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1" r:id="rId5"/>
    <p:sldId id="263" r:id="rId6"/>
    <p:sldId id="259" r:id="rId7"/>
    <p:sldId id="265" r:id="rId8"/>
    <p:sldId id="266" r:id="rId9"/>
    <p:sldId id="267" r:id="rId10"/>
    <p:sldId id="277" r:id="rId11"/>
    <p:sldId id="260" r:id="rId12"/>
    <p:sldId id="262"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9AD49-521F-2146-04C2-8BE1139A7137}" v="260" dt="2024-07-08T23:59:12.146"/>
    <p1510:client id="{50FF0AAC-EEFA-AF3E-32E7-4F9127479CA7}" v="112" dt="2024-07-08T23:56:36.388"/>
    <p1510:client id="{5D923105-C157-8F00-D540-45BDF727CBB5}" v="711" dt="2024-07-08T12:23:23.841"/>
    <p1510:client id="{5DF7E7AD-0A20-6730-D607-CB1081B92C9B}" v="2918" dt="2024-07-08T08:37:46.418"/>
    <p1510:client id="{71B836AB-9D88-D2E1-E135-809EBF9A1BEB}" v="84" dt="2024-07-08T02:19:50.956"/>
    <p1510:client id="{739E8365-DF90-B97D-76AE-1FEA9D7FD555}" v="575" dt="2024-07-08T08:28:10.100"/>
    <p1510:client id="{91773A78-5A48-AF1F-B9F5-F8C48FE5D13A}" v="23" dt="2024-07-08T08:36:31.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77B8-D69A-E6D2-EA9A-835E9D56B25A}"/>
              </a:ext>
            </a:extLst>
          </p:cNvPr>
          <p:cNvSpPr>
            <a:spLocks noGrp="1"/>
          </p:cNvSpPr>
          <p:nvPr>
            <p:ph type="ctrTitle"/>
          </p:nvPr>
        </p:nvSpPr>
        <p:spPr/>
        <p:txBody>
          <a:bodyPr/>
          <a:lstStyle/>
          <a:p>
            <a:r>
              <a:rPr lang="en-US">
                <a:cs typeface="Calibri Light"/>
              </a:rPr>
              <a:t>Week 5 Review</a:t>
            </a:r>
            <a:endParaRPr lang="en-US"/>
          </a:p>
        </p:txBody>
      </p:sp>
      <p:sp>
        <p:nvSpPr>
          <p:cNvPr id="3" name="Subtitle 2">
            <a:extLst>
              <a:ext uri="{FF2B5EF4-FFF2-40B4-BE49-F238E27FC236}">
                <a16:creationId xmlns:a16="http://schemas.microsoft.com/office/drawing/2014/main" id="{3E67D20D-F3C3-170B-B6FF-E0B5BA9EE247}"/>
              </a:ext>
            </a:extLst>
          </p:cNvPr>
          <p:cNvSpPr>
            <a:spLocks noGrp="1"/>
          </p:cNvSpPr>
          <p:nvPr>
            <p:ph type="subTitle" idx="1"/>
          </p:nvPr>
        </p:nvSpPr>
        <p:spPr/>
        <p:txBody>
          <a:bodyPr vert="horz" lIns="91440" tIns="45720" rIns="91440" bIns="45720" rtlCol="0" anchor="t">
            <a:normAutofit/>
          </a:bodyPr>
          <a:lstStyle/>
          <a:p>
            <a:r>
              <a:rPr lang="en-US">
                <a:ea typeface="+mn-lt"/>
                <a:cs typeface="+mn-lt"/>
              </a:rPr>
              <a:t>Alessio I., Gursimran K.</a:t>
            </a:r>
          </a:p>
          <a:p>
            <a:endParaRPr lang="en-US">
              <a:cs typeface="Calibri"/>
            </a:endParaRPr>
          </a:p>
        </p:txBody>
      </p:sp>
      <p:pic>
        <p:nvPicPr>
          <p:cNvPr id="4" name="Picture 3" descr="A blue and white logo&#10;&#10;Description automatically generated">
            <a:extLst>
              <a:ext uri="{FF2B5EF4-FFF2-40B4-BE49-F238E27FC236}">
                <a16:creationId xmlns:a16="http://schemas.microsoft.com/office/drawing/2014/main" id="{EC994E81-5AC1-DAEF-CC01-84325D8CCBE5}"/>
              </a:ext>
            </a:extLst>
          </p:cNvPr>
          <p:cNvPicPr>
            <a:picLocks noChangeAspect="1"/>
          </p:cNvPicPr>
          <p:nvPr/>
        </p:nvPicPr>
        <p:blipFill>
          <a:blip r:embed="rId2"/>
          <a:stretch>
            <a:fillRect/>
          </a:stretch>
        </p:blipFill>
        <p:spPr>
          <a:xfrm>
            <a:off x="524452" y="6133667"/>
            <a:ext cx="1352550" cy="409575"/>
          </a:xfrm>
          <a:prstGeom prst="rect">
            <a:avLst/>
          </a:prstGeom>
        </p:spPr>
      </p:pic>
    </p:spTree>
    <p:extLst>
      <p:ext uri="{BB962C8B-B14F-4D97-AF65-F5344CB8AC3E}">
        <p14:creationId xmlns:p14="http://schemas.microsoft.com/office/powerpoint/2010/main" val="317777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ZDC Simulation Outlook</a:t>
            </a:r>
            <a:endParaRPr lang="en-US"/>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
        <p:nvSpPr>
          <p:cNvPr id="7" name="Content Placeholder 6">
            <a:extLst>
              <a:ext uri="{FF2B5EF4-FFF2-40B4-BE49-F238E27FC236}">
                <a16:creationId xmlns:a16="http://schemas.microsoft.com/office/drawing/2014/main" id="{8D59719D-78BE-D0D3-A0FF-D4FE1D52BF32}"/>
              </a:ext>
            </a:extLst>
          </p:cNvPr>
          <p:cNvSpPr>
            <a:spLocks noGrp="1"/>
          </p:cNvSpPr>
          <p:nvPr>
            <p:ph idx="1"/>
          </p:nvPr>
        </p:nvSpPr>
        <p:spPr/>
        <p:txBody>
          <a:bodyPr vert="horz" lIns="91440" tIns="45720" rIns="91440" bIns="45720" rtlCol="0" anchor="t">
            <a:normAutofit/>
          </a:bodyPr>
          <a:lstStyle/>
          <a:p>
            <a:r>
              <a:rPr lang="en-US">
                <a:ea typeface="Calibri"/>
                <a:cs typeface="Calibri"/>
              </a:rPr>
              <a:t>Simulate data with slight lambda angle</a:t>
            </a:r>
          </a:p>
          <a:p>
            <a:r>
              <a:rPr lang="en-US">
                <a:ea typeface="Calibri"/>
                <a:cs typeface="Calibri"/>
              </a:rPr>
              <a:t>Communicate with researchers working on meson structure simulation to see the status of Sullivan process simulation</a:t>
            </a:r>
          </a:p>
          <a:p>
            <a:r>
              <a:rPr lang="en-US">
                <a:ea typeface="Calibri"/>
                <a:cs typeface="Calibri"/>
              </a:rPr>
              <a:t>Continue working on clustering algorithms to determine which events can be reconstructed and the angular resolution</a:t>
            </a:r>
          </a:p>
          <a:p>
            <a:r>
              <a:rPr lang="en-US">
                <a:ea typeface="Calibri"/>
                <a:cs typeface="Calibri"/>
              </a:rPr>
              <a:t>Put it together to calculate the reconstructed invariant mass</a:t>
            </a:r>
          </a:p>
        </p:txBody>
      </p:sp>
    </p:spTree>
    <p:extLst>
      <p:ext uri="{BB962C8B-B14F-4D97-AF65-F5344CB8AC3E}">
        <p14:creationId xmlns:p14="http://schemas.microsoft.com/office/powerpoint/2010/main" val="1201470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TPC Build: </a:t>
            </a:r>
            <a:endParaRPr lang="en-US"/>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p:txBody>
          <a:bodyPr vert="horz" lIns="91440" tIns="45720" rIns="91440" bIns="45720" rtlCol="0" anchor="t">
            <a:normAutofit/>
          </a:bodyPr>
          <a:lstStyle/>
          <a:p>
            <a:r>
              <a:rPr lang="en-US" sz="2400">
                <a:cs typeface="Calibri"/>
              </a:rPr>
              <a:t>Completed the TPC build and are now working on understanding the TPC output, which is a mixture of real signal and discharge </a:t>
            </a:r>
            <a:br>
              <a:rPr lang="en-US" sz="2400">
                <a:cs typeface="Calibri"/>
              </a:rPr>
            </a:br>
            <a:endParaRPr lang="en-US" sz="2400">
              <a:cs typeface="Calibri"/>
            </a:endParaRPr>
          </a:p>
          <a:p>
            <a:pPr lvl="1">
              <a:buFont typeface="Courier New" panose="020B0604020202020204" pitchFamily="34" charset="0"/>
              <a:buChar char="o"/>
            </a:pPr>
            <a:r>
              <a:rPr lang="en-US" sz="2000">
                <a:cs typeface="Calibri"/>
              </a:rPr>
              <a:t>Using the Kromek MCA/Oscilloscope to see the spectrum of the signal/signal for different GEM voltages (800 – 1200V) with the field voltage on and off </a:t>
            </a:r>
            <a:br>
              <a:rPr lang="en-US" sz="2000">
                <a:cs typeface="Calibri"/>
              </a:rPr>
            </a:br>
            <a:endParaRPr lang="en-US" sz="2000">
              <a:ea typeface="Calibri"/>
              <a:cs typeface="Calibri"/>
            </a:endParaRPr>
          </a:p>
          <a:p>
            <a:pPr lvl="1">
              <a:buFont typeface="Courier New" panose="020B0604020202020204" pitchFamily="34" charset="0"/>
              <a:buChar char="o"/>
            </a:pPr>
            <a:r>
              <a:rPr lang="en-US" sz="2000">
                <a:cs typeface="Calibri"/>
              </a:rPr>
              <a:t>Flush TPC with N2 for two hours before filling it with P10</a:t>
            </a:r>
            <a:endParaRPr lang="en-US" sz="2000">
              <a:ea typeface="Calibri"/>
              <a:cs typeface="Calibri"/>
            </a:endParaRPr>
          </a:p>
          <a:p>
            <a:pPr lvl="2">
              <a:buFont typeface="Wingdings" panose="020B0604020202020204" pitchFamily="34" charset="0"/>
              <a:buChar char="§"/>
            </a:pPr>
            <a:r>
              <a:rPr lang="en-US" sz="1800">
                <a:cs typeface="Calibri"/>
              </a:rPr>
              <a:t>Remove moisture from the TPC</a:t>
            </a:r>
            <a:br>
              <a:rPr lang="en-US" sz="1800">
                <a:cs typeface="Calibri"/>
              </a:rPr>
            </a:br>
            <a:endParaRPr lang="en-US" sz="1800"/>
          </a:p>
          <a:p>
            <a:pPr lvl="1">
              <a:buFont typeface="Courier New" panose="020B0604020202020204" pitchFamily="34" charset="0"/>
              <a:buChar char="o"/>
            </a:pPr>
            <a:r>
              <a:rPr lang="en-US" sz="2000">
                <a:cs typeface="Calibri"/>
              </a:rPr>
              <a:t>Opened TPC and retaped the circuitry </a:t>
            </a:r>
            <a:endParaRPr lang="en-US" sz="2000">
              <a:ea typeface="Calibri"/>
              <a:cs typeface="Calibri"/>
            </a:endParaRPr>
          </a:p>
          <a:p>
            <a:pPr lvl="2">
              <a:buFont typeface="Wingdings" panose="020B0604020202020204" pitchFamily="34" charset="0"/>
              <a:buChar char="§"/>
            </a:pPr>
            <a:r>
              <a:rPr lang="en-US" sz="1800"/>
              <a:t>To prevent any unwanted discharge from circuitry</a:t>
            </a:r>
            <a:br>
              <a:rPr lang="en-US" sz="1800"/>
            </a:br>
            <a:endParaRPr lang="en-US" sz="1800">
              <a:cs typeface="Calibri"/>
            </a:endParaRPr>
          </a:p>
          <a:p>
            <a:endParaRPr lang="en-US" sz="2400">
              <a:cs typeface="Calibri"/>
            </a:endParaRP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Tree>
    <p:extLst>
      <p:ext uri="{BB962C8B-B14F-4D97-AF65-F5344CB8AC3E}">
        <p14:creationId xmlns:p14="http://schemas.microsoft.com/office/powerpoint/2010/main" val="297535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Sources:</a:t>
            </a:r>
            <a:endParaRPr lang="en-US"/>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p:txBody>
          <a:bodyPr vert="horz" lIns="91440" tIns="45720" rIns="91440" bIns="45720" rtlCol="0" anchor="t">
            <a:normAutofit/>
          </a:bodyPr>
          <a:lstStyle/>
          <a:p>
            <a:r>
              <a:rPr lang="en-US" sz="2000">
                <a:cs typeface="Calibri"/>
              </a:rPr>
              <a:t>[1] Hwang, WY.P., Wen, CY. Semi-inclusive Λ production and generalized </a:t>
            </a:r>
            <a:r>
              <a:rPr lang="en-US" sz="2000" err="1">
                <a:cs typeface="Calibri"/>
              </a:rPr>
              <a:t>sullivan</a:t>
            </a:r>
            <a:r>
              <a:rPr lang="en-US" sz="2000">
                <a:cs typeface="Calibri"/>
              </a:rPr>
              <a:t> processes. Z Phys A - Particles and Fields 358, 415–422 (1997). https://doi.org/10.1007/s002180050349</a:t>
            </a: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Tree>
    <p:extLst>
      <p:ext uri="{BB962C8B-B14F-4D97-AF65-F5344CB8AC3E}">
        <p14:creationId xmlns:p14="http://schemas.microsoft.com/office/powerpoint/2010/main" val="151607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a:xfrm>
            <a:off x="838200" y="2769054"/>
            <a:ext cx="10515600" cy="1325563"/>
          </a:xfrm>
        </p:spPr>
        <p:txBody>
          <a:bodyPr/>
          <a:lstStyle/>
          <a:p>
            <a:pPr algn="ctr"/>
            <a:r>
              <a:rPr lang="en-US">
                <a:cs typeface="Calibri Light"/>
              </a:rPr>
              <a:t>Extra Slides</a:t>
            </a:r>
            <a:endParaRPr lang="en-US"/>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Tree>
    <p:extLst>
      <p:ext uri="{BB962C8B-B14F-4D97-AF65-F5344CB8AC3E}">
        <p14:creationId xmlns:p14="http://schemas.microsoft.com/office/powerpoint/2010/main" val="227171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229101" cy="1797277"/>
          </a:xfrm>
        </p:spPr>
        <p:txBody>
          <a:bodyPr>
            <a:normAutofit/>
          </a:bodyPr>
          <a:lstStyle/>
          <a:p>
            <a:r>
              <a:rPr lang="en-US"/>
              <a:t>Neutron momentum</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5" name="Picture 4" descr="A graph of a distribution of neutron momentum&#10;&#10;Description automatically generated">
            <a:extLst>
              <a:ext uri="{FF2B5EF4-FFF2-40B4-BE49-F238E27FC236}">
                <a16:creationId xmlns:a16="http://schemas.microsoft.com/office/drawing/2014/main" id="{9AF45A5F-1437-D0C8-E58A-F268356DF283}"/>
              </a:ext>
            </a:extLst>
          </p:cNvPr>
          <p:cNvPicPr>
            <a:picLocks noChangeAspect="1"/>
          </p:cNvPicPr>
          <p:nvPr/>
        </p:nvPicPr>
        <p:blipFill>
          <a:blip r:embed="rId3"/>
          <a:stretch>
            <a:fillRect/>
          </a:stretch>
        </p:blipFill>
        <p:spPr>
          <a:xfrm>
            <a:off x="4671785" y="568"/>
            <a:ext cx="6495144" cy="3427864"/>
          </a:xfrm>
          <a:prstGeom prst="rect">
            <a:avLst/>
          </a:prstGeom>
        </p:spPr>
      </p:pic>
      <p:pic>
        <p:nvPicPr>
          <p:cNvPr id="6" name="Picture 5" descr="A graph of a number of particles&#10;&#10;Description automatically generated">
            <a:extLst>
              <a:ext uri="{FF2B5EF4-FFF2-40B4-BE49-F238E27FC236}">
                <a16:creationId xmlns:a16="http://schemas.microsoft.com/office/drawing/2014/main" id="{C4FCC3D1-79C8-C316-24F0-1C0F390D7C34}"/>
              </a:ext>
            </a:extLst>
          </p:cNvPr>
          <p:cNvPicPr>
            <a:picLocks noChangeAspect="1"/>
          </p:cNvPicPr>
          <p:nvPr/>
        </p:nvPicPr>
        <p:blipFill>
          <a:blip r:embed="rId4"/>
          <a:stretch>
            <a:fillRect/>
          </a:stretch>
        </p:blipFill>
        <p:spPr>
          <a:xfrm>
            <a:off x="4671786" y="3429568"/>
            <a:ext cx="6495143" cy="3427863"/>
          </a:xfrm>
          <a:prstGeom prst="rect">
            <a:avLst/>
          </a:prstGeom>
        </p:spPr>
      </p:pic>
    </p:spTree>
    <p:extLst>
      <p:ext uri="{BB962C8B-B14F-4D97-AF65-F5344CB8AC3E}">
        <p14:creationId xmlns:p14="http://schemas.microsoft.com/office/powerpoint/2010/main" val="812222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229101" cy="1797277"/>
          </a:xfrm>
        </p:spPr>
        <p:txBody>
          <a:bodyPr>
            <a:normAutofit/>
          </a:bodyPr>
          <a:lstStyle/>
          <a:p>
            <a:r>
              <a:rPr lang="en-US"/>
              <a:t>Pi0 momentum</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3" name="Picture 2" descr="A graph of a distribution of momentum&#10;&#10;Description automatically generated">
            <a:extLst>
              <a:ext uri="{FF2B5EF4-FFF2-40B4-BE49-F238E27FC236}">
                <a16:creationId xmlns:a16="http://schemas.microsoft.com/office/drawing/2014/main" id="{41DDE640-E9F8-C752-8FCD-6535FC9A1A30}"/>
              </a:ext>
            </a:extLst>
          </p:cNvPr>
          <p:cNvPicPr>
            <a:picLocks noChangeAspect="1"/>
          </p:cNvPicPr>
          <p:nvPr/>
        </p:nvPicPr>
        <p:blipFill>
          <a:blip r:embed="rId3"/>
          <a:stretch>
            <a:fillRect/>
          </a:stretch>
        </p:blipFill>
        <p:spPr>
          <a:xfrm>
            <a:off x="5098141" y="567"/>
            <a:ext cx="6413502" cy="3355293"/>
          </a:xfrm>
          <a:prstGeom prst="rect">
            <a:avLst/>
          </a:prstGeom>
        </p:spPr>
      </p:pic>
      <p:pic>
        <p:nvPicPr>
          <p:cNvPr id="4" name="Picture 3" descr="A graph of a number of particles&#10;&#10;Description automatically generated">
            <a:extLst>
              <a:ext uri="{FF2B5EF4-FFF2-40B4-BE49-F238E27FC236}">
                <a16:creationId xmlns:a16="http://schemas.microsoft.com/office/drawing/2014/main" id="{6A2E7296-8D31-7D43-E06F-A40B24040704}"/>
              </a:ext>
            </a:extLst>
          </p:cNvPr>
          <p:cNvPicPr>
            <a:picLocks noChangeAspect="1"/>
          </p:cNvPicPr>
          <p:nvPr/>
        </p:nvPicPr>
        <p:blipFill>
          <a:blip r:embed="rId4"/>
          <a:stretch>
            <a:fillRect/>
          </a:stretch>
        </p:blipFill>
        <p:spPr>
          <a:xfrm>
            <a:off x="5098142" y="3320711"/>
            <a:ext cx="6413501" cy="3355292"/>
          </a:xfrm>
          <a:prstGeom prst="rect">
            <a:avLst/>
          </a:prstGeom>
        </p:spPr>
      </p:pic>
    </p:spTree>
    <p:extLst>
      <p:ext uri="{BB962C8B-B14F-4D97-AF65-F5344CB8AC3E}">
        <p14:creationId xmlns:p14="http://schemas.microsoft.com/office/powerpoint/2010/main" val="428395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229101" cy="1797277"/>
          </a:xfrm>
        </p:spPr>
        <p:txBody>
          <a:bodyPr>
            <a:normAutofit fontScale="90000"/>
          </a:bodyPr>
          <a:lstStyle/>
          <a:p>
            <a:r>
              <a:rPr lang="en-US"/>
              <a:t>Neutron angle from Lambda direction</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3" name="Picture 2">
            <a:extLst>
              <a:ext uri="{FF2B5EF4-FFF2-40B4-BE49-F238E27FC236}">
                <a16:creationId xmlns:a16="http://schemas.microsoft.com/office/drawing/2014/main" id="{34698076-A5D0-4FC8-EA75-27CCF43D6F91}"/>
              </a:ext>
            </a:extLst>
          </p:cNvPr>
          <p:cNvPicPr>
            <a:picLocks noChangeAspect="1"/>
          </p:cNvPicPr>
          <p:nvPr/>
        </p:nvPicPr>
        <p:blipFill>
          <a:blip r:embed="rId3"/>
          <a:stretch>
            <a:fillRect/>
          </a:stretch>
        </p:blipFill>
        <p:spPr>
          <a:xfrm>
            <a:off x="5152570" y="568"/>
            <a:ext cx="6495144" cy="3427864"/>
          </a:xfrm>
          <a:prstGeom prst="rect">
            <a:avLst/>
          </a:prstGeom>
        </p:spPr>
      </p:pic>
      <p:pic>
        <p:nvPicPr>
          <p:cNvPr id="4" name="Picture 3" descr="A graph of a function&#10;&#10;Description automatically generated">
            <a:extLst>
              <a:ext uri="{FF2B5EF4-FFF2-40B4-BE49-F238E27FC236}">
                <a16:creationId xmlns:a16="http://schemas.microsoft.com/office/drawing/2014/main" id="{7206A281-045E-377F-81C8-B04F6B932184}"/>
              </a:ext>
            </a:extLst>
          </p:cNvPr>
          <p:cNvPicPr>
            <a:picLocks noChangeAspect="1"/>
          </p:cNvPicPr>
          <p:nvPr/>
        </p:nvPicPr>
        <p:blipFill>
          <a:blip r:embed="rId4"/>
          <a:stretch>
            <a:fillRect/>
          </a:stretch>
        </p:blipFill>
        <p:spPr>
          <a:xfrm>
            <a:off x="5152572" y="3429568"/>
            <a:ext cx="6495142" cy="3328078"/>
          </a:xfrm>
          <a:prstGeom prst="rect">
            <a:avLst/>
          </a:prstGeom>
        </p:spPr>
      </p:pic>
    </p:spTree>
    <p:extLst>
      <p:ext uri="{BB962C8B-B14F-4D97-AF65-F5344CB8AC3E}">
        <p14:creationId xmlns:p14="http://schemas.microsoft.com/office/powerpoint/2010/main" val="315650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229101" cy="1797277"/>
          </a:xfrm>
        </p:spPr>
        <p:txBody>
          <a:bodyPr>
            <a:normAutofit fontScale="90000"/>
          </a:bodyPr>
          <a:lstStyle/>
          <a:p>
            <a:r>
              <a:rPr lang="en-US"/>
              <a:t>Neutron angle from Lambda direction, function of Lambda momentum</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5" name="Picture 4">
            <a:extLst>
              <a:ext uri="{FF2B5EF4-FFF2-40B4-BE49-F238E27FC236}">
                <a16:creationId xmlns:a16="http://schemas.microsoft.com/office/drawing/2014/main" id="{4BCF478C-A4AA-E8BF-636D-1A00E801A205}"/>
              </a:ext>
            </a:extLst>
          </p:cNvPr>
          <p:cNvPicPr>
            <a:picLocks noChangeAspect="1"/>
          </p:cNvPicPr>
          <p:nvPr/>
        </p:nvPicPr>
        <p:blipFill>
          <a:blip r:embed="rId3"/>
          <a:stretch>
            <a:fillRect/>
          </a:stretch>
        </p:blipFill>
        <p:spPr>
          <a:xfrm>
            <a:off x="4980215" y="9640"/>
            <a:ext cx="6440713" cy="3418791"/>
          </a:xfrm>
          <a:prstGeom prst="rect">
            <a:avLst/>
          </a:prstGeom>
        </p:spPr>
      </p:pic>
      <p:pic>
        <p:nvPicPr>
          <p:cNvPr id="6" name="Picture 5">
            <a:extLst>
              <a:ext uri="{FF2B5EF4-FFF2-40B4-BE49-F238E27FC236}">
                <a16:creationId xmlns:a16="http://schemas.microsoft.com/office/drawing/2014/main" id="{CE810A8D-36DB-3A8C-0582-3F8EAC5BA6FA}"/>
              </a:ext>
            </a:extLst>
          </p:cNvPr>
          <p:cNvPicPr>
            <a:picLocks noChangeAspect="1"/>
          </p:cNvPicPr>
          <p:nvPr/>
        </p:nvPicPr>
        <p:blipFill>
          <a:blip r:embed="rId4"/>
          <a:stretch>
            <a:fillRect/>
          </a:stretch>
        </p:blipFill>
        <p:spPr>
          <a:xfrm>
            <a:off x="4980214" y="3429568"/>
            <a:ext cx="6440715" cy="3328077"/>
          </a:xfrm>
          <a:prstGeom prst="rect">
            <a:avLst/>
          </a:prstGeom>
        </p:spPr>
      </p:pic>
    </p:spTree>
    <p:extLst>
      <p:ext uri="{BB962C8B-B14F-4D97-AF65-F5344CB8AC3E}">
        <p14:creationId xmlns:p14="http://schemas.microsoft.com/office/powerpoint/2010/main" val="43850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229101" cy="1797277"/>
          </a:xfrm>
        </p:spPr>
        <p:txBody>
          <a:bodyPr>
            <a:normAutofit fontScale="90000"/>
          </a:bodyPr>
          <a:lstStyle/>
          <a:p>
            <a:r>
              <a:rPr lang="en-US"/>
              <a:t>Distance between neutron and closest gamma</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5" name="Picture 4">
            <a:extLst>
              <a:ext uri="{FF2B5EF4-FFF2-40B4-BE49-F238E27FC236}">
                <a16:creationId xmlns:a16="http://schemas.microsoft.com/office/drawing/2014/main" id="{34F53F4C-87B9-1197-7F11-06FCB0F05736}"/>
              </a:ext>
            </a:extLst>
          </p:cNvPr>
          <p:cNvPicPr>
            <a:picLocks noChangeAspect="1"/>
          </p:cNvPicPr>
          <p:nvPr/>
        </p:nvPicPr>
        <p:blipFill>
          <a:blip r:embed="rId3"/>
          <a:stretch>
            <a:fillRect/>
          </a:stretch>
        </p:blipFill>
        <p:spPr>
          <a:xfrm>
            <a:off x="4980213" y="568"/>
            <a:ext cx="6241144" cy="3264578"/>
          </a:xfrm>
          <a:prstGeom prst="rect">
            <a:avLst/>
          </a:prstGeom>
        </p:spPr>
      </p:pic>
      <p:pic>
        <p:nvPicPr>
          <p:cNvPr id="6" name="Picture 5" descr="A graph of a graph showing a number of particles&#10;&#10;Description automatically generated">
            <a:extLst>
              <a:ext uri="{FF2B5EF4-FFF2-40B4-BE49-F238E27FC236}">
                <a16:creationId xmlns:a16="http://schemas.microsoft.com/office/drawing/2014/main" id="{BE0A625F-3F74-B413-7371-C241A032BD0B}"/>
              </a:ext>
            </a:extLst>
          </p:cNvPr>
          <p:cNvPicPr>
            <a:picLocks noChangeAspect="1"/>
          </p:cNvPicPr>
          <p:nvPr/>
        </p:nvPicPr>
        <p:blipFill>
          <a:blip r:embed="rId4"/>
          <a:stretch>
            <a:fillRect/>
          </a:stretch>
        </p:blipFill>
        <p:spPr>
          <a:xfrm>
            <a:off x="4980214" y="3266282"/>
            <a:ext cx="6241143" cy="3264578"/>
          </a:xfrm>
          <a:prstGeom prst="rect">
            <a:avLst/>
          </a:prstGeom>
        </p:spPr>
      </p:pic>
    </p:spTree>
    <p:extLst>
      <p:ext uri="{BB962C8B-B14F-4D97-AF65-F5344CB8AC3E}">
        <p14:creationId xmlns:p14="http://schemas.microsoft.com/office/powerpoint/2010/main" val="3280682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383315" cy="1797277"/>
          </a:xfrm>
        </p:spPr>
        <p:txBody>
          <a:bodyPr>
            <a:normAutofit fontScale="90000"/>
          </a:bodyPr>
          <a:lstStyle/>
          <a:p>
            <a:r>
              <a:rPr lang="en-US"/>
              <a:t>Closest distance of neutron to a gamma vs Lambda momentum</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5" name="Picture 4">
            <a:extLst>
              <a:ext uri="{FF2B5EF4-FFF2-40B4-BE49-F238E27FC236}">
                <a16:creationId xmlns:a16="http://schemas.microsoft.com/office/drawing/2014/main" id="{1357A6AE-144C-8B12-3760-5EE4A0A1C615}"/>
              </a:ext>
            </a:extLst>
          </p:cNvPr>
          <p:cNvPicPr>
            <a:picLocks noChangeAspect="1"/>
          </p:cNvPicPr>
          <p:nvPr/>
        </p:nvPicPr>
        <p:blipFill>
          <a:blip r:embed="rId3"/>
          <a:stretch>
            <a:fillRect/>
          </a:stretch>
        </p:blipFill>
        <p:spPr>
          <a:xfrm>
            <a:off x="4998357" y="568"/>
            <a:ext cx="6540501" cy="3427864"/>
          </a:xfrm>
          <a:prstGeom prst="rect">
            <a:avLst/>
          </a:prstGeom>
        </p:spPr>
      </p:pic>
      <p:pic>
        <p:nvPicPr>
          <p:cNvPr id="6" name="Picture 5">
            <a:extLst>
              <a:ext uri="{FF2B5EF4-FFF2-40B4-BE49-F238E27FC236}">
                <a16:creationId xmlns:a16="http://schemas.microsoft.com/office/drawing/2014/main" id="{3EF8689A-3521-F511-8295-14B42365D44C}"/>
              </a:ext>
            </a:extLst>
          </p:cNvPr>
          <p:cNvPicPr>
            <a:picLocks noChangeAspect="1"/>
          </p:cNvPicPr>
          <p:nvPr/>
        </p:nvPicPr>
        <p:blipFill>
          <a:blip r:embed="rId4"/>
          <a:stretch>
            <a:fillRect/>
          </a:stretch>
        </p:blipFill>
        <p:spPr>
          <a:xfrm>
            <a:off x="4998356" y="3429568"/>
            <a:ext cx="6540501" cy="3427864"/>
          </a:xfrm>
          <a:prstGeom prst="rect">
            <a:avLst/>
          </a:prstGeom>
        </p:spPr>
      </p:pic>
    </p:spTree>
    <p:extLst>
      <p:ext uri="{BB962C8B-B14F-4D97-AF65-F5344CB8AC3E}">
        <p14:creationId xmlns:p14="http://schemas.microsoft.com/office/powerpoint/2010/main" val="267757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Self Intro: Alessio Illari</a:t>
            </a:r>
            <a:endParaRPr lang="en-US"/>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a:xfrm>
            <a:off x="838200" y="1825625"/>
            <a:ext cx="5462815" cy="4305981"/>
          </a:xfrm>
        </p:spPr>
        <p:txBody>
          <a:bodyPr vert="horz" lIns="91440" tIns="45720" rIns="91440" bIns="45720" rtlCol="0" anchor="t">
            <a:normAutofit/>
          </a:bodyPr>
          <a:lstStyle/>
          <a:p>
            <a:r>
              <a:rPr lang="en-US">
                <a:ea typeface="Calibri"/>
                <a:cs typeface="Calibri"/>
              </a:rPr>
              <a:t>Education</a:t>
            </a:r>
          </a:p>
          <a:p>
            <a:pPr lvl="1">
              <a:buFont typeface="Courier New" panose="020B0604020202020204" pitchFamily="34" charset="0"/>
              <a:buChar char="o"/>
            </a:pPr>
            <a:r>
              <a:rPr lang="en-US">
                <a:ea typeface="Calibri"/>
                <a:cs typeface="Calibri"/>
              </a:rPr>
              <a:t>UConn: Graduate student (1st year)</a:t>
            </a:r>
          </a:p>
          <a:p>
            <a:pPr lvl="1">
              <a:buFont typeface="Courier New" panose="020B0604020202020204" pitchFamily="34" charset="0"/>
              <a:buChar char="o"/>
            </a:pPr>
            <a:r>
              <a:rPr lang="en-US">
                <a:ea typeface="Calibri"/>
                <a:cs typeface="Calibri"/>
              </a:rPr>
              <a:t>UConn: B.S. in Physics</a:t>
            </a:r>
          </a:p>
          <a:p>
            <a:r>
              <a:rPr lang="en-US">
                <a:ea typeface="Calibri"/>
                <a:cs typeface="Calibri"/>
              </a:rPr>
              <a:t>I love</a:t>
            </a:r>
          </a:p>
          <a:p>
            <a:pPr lvl="1">
              <a:buFont typeface="Courier New" panose="020B0604020202020204" pitchFamily="34" charset="0"/>
              <a:buChar char="o"/>
            </a:pPr>
            <a:r>
              <a:rPr lang="en-US">
                <a:ea typeface="Calibri"/>
                <a:cs typeface="Calibri"/>
              </a:rPr>
              <a:t>Bird watching</a:t>
            </a:r>
          </a:p>
          <a:p>
            <a:pPr lvl="1">
              <a:buFont typeface="Courier New" panose="020B0604020202020204" pitchFamily="34" charset="0"/>
              <a:buChar char="o"/>
            </a:pPr>
            <a:r>
              <a:rPr lang="en-US">
                <a:ea typeface="Calibri"/>
                <a:cs typeface="Calibri"/>
              </a:rPr>
              <a:t>Reading books</a:t>
            </a:r>
          </a:p>
          <a:p>
            <a:pPr lvl="1">
              <a:buFont typeface="Courier New" panose="020B0604020202020204" pitchFamily="34" charset="0"/>
              <a:buChar char="o"/>
            </a:pPr>
            <a:r>
              <a:rPr lang="en-US">
                <a:ea typeface="Calibri"/>
                <a:cs typeface="Calibri"/>
              </a:rPr>
              <a:t>Playing games</a:t>
            </a:r>
          </a:p>
          <a:p>
            <a:pPr lvl="1">
              <a:buFont typeface="Courier New" panose="020B0604020202020204" pitchFamily="34" charset="0"/>
              <a:buChar char="o"/>
            </a:pPr>
            <a:r>
              <a:rPr lang="en-US">
                <a:ea typeface="Calibri"/>
                <a:cs typeface="Calibri"/>
              </a:rPr>
              <a:t>My cats back home</a:t>
            </a:r>
          </a:p>
          <a:p>
            <a:endParaRPr lang="en-US">
              <a:ea typeface="Calibri"/>
              <a:cs typeface="Calibri"/>
            </a:endParaRP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4" name="Picture 3" descr="A bird flying in the grass&#10;&#10;Description automatically generated">
            <a:extLst>
              <a:ext uri="{FF2B5EF4-FFF2-40B4-BE49-F238E27FC236}">
                <a16:creationId xmlns:a16="http://schemas.microsoft.com/office/drawing/2014/main" id="{6268D4C5-4F84-1A84-E735-4A2F7DC2E1DF}"/>
              </a:ext>
            </a:extLst>
          </p:cNvPr>
          <p:cNvPicPr>
            <a:picLocks noChangeAspect="1"/>
          </p:cNvPicPr>
          <p:nvPr/>
        </p:nvPicPr>
        <p:blipFill rotWithShape="1">
          <a:blip r:embed="rId3"/>
          <a:srcRect t="14868" r="-453" b="57841"/>
          <a:stretch/>
        </p:blipFill>
        <p:spPr>
          <a:xfrm>
            <a:off x="6297510" y="1302328"/>
            <a:ext cx="3288239" cy="1978683"/>
          </a:xfrm>
          <a:prstGeom prst="rect">
            <a:avLst/>
          </a:prstGeom>
        </p:spPr>
      </p:pic>
      <p:pic>
        <p:nvPicPr>
          <p:cNvPr id="5" name="Picture 4" descr="A bird standing in grass&#10;&#10;Description automatically generated">
            <a:extLst>
              <a:ext uri="{FF2B5EF4-FFF2-40B4-BE49-F238E27FC236}">
                <a16:creationId xmlns:a16="http://schemas.microsoft.com/office/drawing/2014/main" id="{052C24A4-E7D8-8027-F79D-93F1DF41C3D0}"/>
              </a:ext>
            </a:extLst>
          </p:cNvPr>
          <p:cNvPicPr>
            <a:picLocks noChangeAspect="1"/>
          </p:cNvPicPr>
          <p:nvPr/>
        </p:nvPicPr>
        <p:blipFill rotWithShape="1">
          <a:blip r:embed="rId4"/>
          <a:srcRect t="27644" r="-535" b="45192"/>
          <a:stretch/>
        </p:blipFill>
        <p:spPr>
          <a:xfrm>
            <a:off x="8316315" y="1717964"/>
            <a:ext cx="3416892" cy="2077646"/>
          </a:xfrm>
          <a:prstGeom prst="rect">
            <a:avLst/>
          </a:prstGeom>
        </p:spPr>
      </p:pic>
      <p:pic>
        <p:nvPicPr>
          <p:cNvPr id="7" name="Picture 6" descr="A bird sitting on a tree branch&#10;&#10;Description automatically generated">
            <a:extLst>
              <a:ext uri="{FF2B5EF4-FFF2-40B4-BE49-F238E27FC236}">
                <a16:creationId xmlns:a16="http://schemas.microsoft.com/office/drawing/2014/main" id="{82440B6D-36DA-1135-0D79-B3FB46C8690E}"/>
              </a:ext>
            </a:extLst>
          </p:cNvPr>
          <p:cNvPicPr>
            <a:picLocks noChangeAspect="1"/>
          </p:cNvPicPr>
          <p:nvPr/>
        </p:nvPicPr>
        <p:blipFill rotWithShape="1">
          <a:blip r:embed="rId5"/>
          <a:srcRect t="12260" r="-535" b="55529"/>
          <a:stretch/>
        </p:blipFill>
        <p:spPr>
          <a:xfrm>
            <a:off x="6188653" y="3281549"/>
            <a:ext cx="2615307" cy="1859832"/>
          </a:xfrm>
          <a:prstGeom prst="rect">
            <a:avLst/>
          </a:prstGeom>
        </p:spPr>
      </p:pic>
      <p:pic>
        <p:nvPicPr>
          <p:cNvPr id="8" name="Picture 7" descr="A couple of birds on a wooden deck&#10;&#10;Description automatically generated">
            <a:extLst>
              <a:ext uri="{FF2B5EF4-FFF2-40B4-BE49-F238E27FC236}">
                <a16:creationId xmlns:a16="http://schemas.microsoft.com/office/drawing/2014/main" id="{C46FC209-882C-277D-E7DA-75E26025CA80}"/>
              </a:ext>
            </a:extLst>
          </p:cNvPr>
          <p:cNvPicPr>
            <a:picLocks noChangeAspect="1"/>
          </p:cNvPicPr>
          <p:nvPr/>
        </p:nvPicPr>
        <p:blipFill rotWithShape="1">
          <a:blip r:embed="rId6"/>
          <a:srcRect t="9375" r="-535" b="30769"/>
          <a:stretch/>
        </p:blipFill>
        <p:spPr>
          <a:xfrm>
            <a:off x="8811120" y="3637808"/>
            <a:ext cx="2229360" cy="3027025"/>
          </a:xfrm>
          <a:prstGeom prst="rect">
            <a:avLst/>
          </a:prstGeom>
        </p:spPr>
      </p:pic>
    </p:spTree>
    <p:extLst>
      <p:ext uri="{BB962C8B-B14F-4D97-AF65-F5344CB8AC3E}">
        <p14:creationId xmlns:p14="http://schemas.microsoft.com/office/powerpoint/2010/main" val="425331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302985" y="2605768"/>
            <a:ext cx="4383315" cy="1797277"/>
          </a:xfrm>
        </p:spPr>
        <p:txBody>
          <a:bodyPr>
            <a:normAutofit fontScale="90000"/>
          </a:bodyPr>
          <a:lstStyle/>
          <a:p>
            <a:r>
              <a:rPr lang="en-US"/>
              <a:t>Closest distance of neutron to a gamma vs Lambda decay position</a:t>
            </a:r>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3" name="Picture 2" descr="A blue and white gradient with white dots&#10;&#10;Description automatically generated">
            <a:extLst>
              <a:ext uri="{FF2B5EF4-FFF2-40B4-BE49-F238E27FC236}">
                <a16:creationId xmlns:a16="http://schemas.microsoft.com/office/drawing/2014/main" id="{9735413B-31DC-2B10-5FFF-7E82848C687D}"/>
              </a:ext>
            </a:extLst>
          </p:cNvPr>
          <p:cNvPicPr>
            <a:picLocks noChangeAspect="1"/>
          </p:cNvPicPr>
          <p:nvPr/>
        </p:nvPicPr>
        <p:blipFill>
          <a:blip r:embed="rId3"/>
          <a:stretch>
            <a:fillRect/>
          </a:stretch>
        </p:blipFill>
        <p:spPr>
          <a:xfrm>
            <a:off x="5043714" y="568"/>
            <a:ext cx="6440716" cy="3418794"/>
          </a:xfrm>
          <a:prstGeom prst="rect">
            <a:avLst/>
          </a:prstGeom>
        </p:spPr>
      </p:pic>
      <p:pic>
        <p:nvPicPr>
          <p:cNvPr id="4" name="Picture 3">
            <a:extLst>
              <a:ext uri="{FF2B5EF4-FFF2-40B4-BE49-F238E27FC236}">
                <a16:creationId xmlns:a16="http://schemas.microsoft.com/office/drawing/2014/main" id="{D1339C34-6E83-C055-CF6E-11F251E77601}"/>
              </a:ext>
            </a:extLst>
          </p:cNvPr>
          <p:cNvPicPr>
            <a:picLocks noChangeAspect="1"/>
          </p:cNvPicPr>
          <p:nvPr/>
        </p:nvPicPr>
        <p:blipFill>
          <a:blip r:embed="rId4"/>
          <a:stretch>
            <a:fillRect/>
          </a:stretch>
        </p:blipFill>
        <p:spPr>
          <a:xfrm>
            <a:off x="5043714" y="3429568"/>
            <a:ext cx="6440715" cy="3364364"/>
          </a:xfrm>
          <a:prstGeom prst="rect">
            <a:avLst/>
          </a:prstGeom>
        </p:spPr>
      </p:pic>
    </p:spTree>
    <p:extLst>
      <p:ext uri="{BB962C8B-B14F-4D97-AF65-F5344CB8AC3E}">
        <p14:creationId xmlns:p14="http://schemas.microsoft.com/office/powerpoint/2010/main" val="1075181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5C6C-E6E0-9D88-CEA2-0555B2704F26}"/>
              </a:ext>
            </a:extLst>
          </p:cNvPr>
          <p:cNvSpPr>
            <a:spLocks noGrp="1"/>
          </p:cNvSpPr>
          <p:nvPr>
            <p:ph type="title"/>
          </p:nvPr>
        </p:nvSpPr>
        <p:spPr>
          <a:xfrm>
            <a:off x="166914" y="2515054"/>
            <a:ext cx="4709886" cy="1325563"/>
          </a:xfrm>
        </p:spPr>
        <p:txBody>
          <a:bodyPr/>
          <a:lstStyle/>
          <a:p>
            <a:r>
              <a:rPr lang="en-US">
                <a:cs typeface="Calibri Light"/>
              </a:rPr>
              <a:t>Momentum vs decay position</a:t>
            </a:r>
            <a:endParaRPr lang="en-US"/>
          </a:p>
        </p:txBody>
      </p:sp>
      <p:pic>
        <p:nvPicPr>
          <p:cNvPr id="7" name="Picture 6" descr="A blue and white logo&#10;&#10;Description automatically generated">
            <a:extLst>
              <a:ext uri="{FF2B5EF4-FFF2-40B4-BE49-F238E27FC236}">
                <a16:creationId xmlns:a16="http://schemas.microsoft.com/office/drawing/2014/main" id="{494BD0CC-4047-3BB6-8092-03BD519BB60E}"/>
              </a:ext>
            </a:extLst>
          </p:cNvPr>
          <p:cNvPicPr>
            <a:picLocks noChangeAspect="1"/>
          </p:cNvPicPr>
          <p:nvPr/>
        </p:nvPicPr>
        <p:blipFill>
          <a:blip r:embed="rId2"/>
          <a:stretch>
            <a:fillRect/>
          </a:stretch>
        </p:blipFill>
        <p:spPr>
          <a:xfrm>
            <a:off x="167368" y="6263141"/>
            <a:ext cx="1352550" cy="409575"/>
          </a:xfrm>
          <a:prstGeom prst="rect">
            <a:avLst/>
          </a:prstGeom>
        </p:spPr>
      </p:pic>
      <p:pic>
        <p:nvPicPr>
          <p:cNvPr id="6" name="Picture 5" descr="A blue and white gradient&#10;&#10;Description automatically generated">
            <a:extLst>
              <a:ext uri="{FF2B5EF4-FFF2-40B4-BE49-F238E27FC236}">
                <a16:creationId xmlns:a16="http://schemas.microsoft.com/office/drawing/2014/main" id="{00AB93A8-873D-6B34-5E09-3AE0A0B93922}"/>
              </a:ext>
            </a:extLst>
          </p:cNvPr>
          <p:cNvPicPr>
            <a:picLocks noChangeAspect="1"/>
          </p:cNvPicPr>
          <p:nvPr/>
        </p:nvPicPr>
        <p:blipFill>
          <a:blip r:embed="rId3"/>
          <a:stretch>
            <a:fillRect/>
          </a:stretch>
        </p:blipFill>
        <p:spPr>
          <a:xfrm>
            <a:off x="4953000" y="3429569"/>
            <a:ext cx="6576786" cy="3427864"/>
          </a:xfrm>
          <a:prstGeom prst="rect">
            <a:avLst/>
          </a:prstGeom>
        </p:spPr>
      </p:pic>
      <p:pic>
        <p:nvPicPr>
          <p:cNvPr id="8" name="Picture 7" descr="A blue and yellow gradient&#10;&#10;Description automatically generated">
            <a:extLst>
              <a:ext uri="{FF2B5EF4-FFF2-40B4-BE49-F238E27FC236}">
                <a16:creationId xmlns:a16="http://schemas.microsoft.com/office/drawing/2014/main" id="{7D49D665-1D74-0465-5628-9A55DACFC40A}"/>
              </a:ext>
            </a:extLst>
          </p:cNvPr>
          <p:cNvPicPr>
            <a:picLocks noChangeAspect="1"/>
          </p:cNvPicPr>
          <p:nvPr/>
        </p:nvPicPr>
        <p:blipFill>
          <a:blip r:embed="rId4"/>
          <a:stretch>
            <a:fillRect/>
          </a:stretch>
        </p:blipFill>
        <p:spPr>
          <a:xfrm>
            <a:off x="4953000" y="568"/>
            <a:ext cx="6576786" cy="3427864"/>
          </a:xfrm>
          <a:prstGeom prst="rect">
            <a:avLst/>
          </a:prstGeom>
        </p:spPr>
      </p:pic>
    </p:spTree>
    <p:extLst>
      <p:ext uri="{BB962C8B-B14F-4D97-AF65-F5344CB8AC3E}">
        <p14:creationId xmlns:p14="http://schemas.microsoft.com/office/powerpoint/2010/main" val="198404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Self Intro: Gursimran Kainth</a:t>
            </a:r>
            <a:endParaRPr lang="en-US"/>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a:xfrm>
            <a:off x="838200" y="1825625"/>
            <a:ext cx="5276851" cy="4329358"/>
          </a:xfrm>
        </p:spPr>
        <p:txBody>
          <a:bodyPr vert="horz" lIns="91440" tIns="45720" rIns="91440" bIns="45720" rtlCol="0" anchor="t">
            <a:normAutofit/>
          </a:bodyPr>
          <a:lstStyle/>
          <a:p>
            <a:r>
              <a:rPr lang="en-US" sz="2400">
                <a:cs typeface="Calibri"/>
              </a:rPr>
              <a:t>Education: </a:t>
            </a:r>
          </a:p>
          <a:p>
            <a:pPr lvl="1">
              <a:buFont typeface="Courier New" panose="020B0604020202020204" pitchFamily="34" charset="0"/>
              <a:buChar char="o"/>
            </a:pPr>
            <a:r>
              <a:rPr lang="en-US" sz="2000">
                <a:cs typeface="Calibri"/>
              </a:rPr>
              <a:t>UCONN: Grad student (2nd year)</a:t>
            </a:r>
          </a:p>
          <a:p>
            <a:pPr lvl="1">
              <a:buFont typeface="Courier New" panose="020B0604020202020204" pitchFamily="34" charset="0"/>
              <a:buChar char="o"/>
            </a:pPr>
            <a:r>
              <a:rPr lang="en-US" sz="2000">
                <a:cs typeface="Calibri"/>
              </a:rPr>
              <a:t>UCONN: B.S. in Enginering Physics </a:t>
            </a:r>
          </a:p>
          <a:p>
            <a:pPr lvl="1">
              <a:buFont typeface="Courier New" panose="020B0604020202020204" pitchFamily="34" charset="0"/>
              <a:buChar char="o"/>
            </a:pPr>
            <a:endParaRPr lang="en-US" sz="2000">
              <a:cs typeface="Calibri"/>
            </a:endParaRPr>
          </a:p>
          <a:p>
            <a:r>
              <a:rPr lang="en-US" sz="2400">
                <a:cs typeface="Calibri"/>
              </a:rPr>
              <a:t>Hobbies: </a:t>
            </a:r>
          </a:p>
          <a:p>
            <a:pPr lvl="1">
              <a:buFont typeface="Courier New" panose="020B0604020202020204" pitchFamily="34" charset="0"/>
              <a:buChar char="o"/>
            </a:pPr>
            <a:r>
              <a:rPr lang="en-US" sz="2000">
                <a:cs typeface="Calibri"/>
              </a:rPr>
              <a:t>Travelling</a:t>
            </a:r>
          </a:p>
          <a:p>
            <a:pPr lvl="1">
              <a:buFont typeface="Courier New" panose="020B0604020202020204" pitchFamily="34" charset="0"/>
              <a:buChar char="o"/>
            </a:pPr>
            <a:r>
              <a:rPr lang="en-US" sz="2000">
                <a:cs typeface="Calibri"/>
              </a:rPr>
              <a:t>Reading</a:t>
            </a:r>
          </a:p>
          <a:p>
            <a:pPr lvl="1">
              <a:buFont typeface="Courier New" panose="020B0604020202020204" pitchFamily="34" charset="0"/>
              <a:buChar char="o"/>
            </a:pPr>
            <a:r>
              <a:rPr lang="en-US" sz="2000">
                <a:cs typeface="Calibri"/>
              </a:rPr>
              <a:t>Walking my dog</a:t>
            </a:r>
          </a:p>
          <a:p>
            <a:pPr lvl="1">
              <a:buFont typeface="Courier New" panose="020B0604020202020204" pitchFamily="34" charset="0"/>
              <a:buChar char="o"/>
            </a:pPr>
            <a:endParaRPr lang="en-US" sz="2000">
              <a:cs typeface="Calibri"/>
            </a:endParaRPr>
          </a:p>
          <a:p>
            <a:endParaRPr lang="en-US" baseline="30000">
              <a:cs typeface="Calibri"/>
            </a:endParaRP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4" name="Picture 3" descr="A dog looking up at something&#10;&#10;Description automatically generated">
            <a:extLst>
              <a:ext uri="{FF2B5EF4-FFF2-40B4-BE49-F238E27FC236}">
                <a16:creationId xmlns:a16="http://schemas.microsoft.com/office/drawing/2014/main" id="{84CF81CB-ADC5-BCC9-378F-74B52AFD4E62}"/>
              </a:ext>
            </a:extLst>
          </p:cNvPr>
          <p:cNvPicPr>
            <a:picLocks noChangeAspect="1"/>
          </p:cNvPicPr>
          <p:nvPr/>
        </p:nvPicPr>
        <p:blipFill>
          <a:blip r:embed="rId3"/>
          <a:stretch>
            <a:fillRect/>
          </a:stretch>
        </p:blipFill>
        <p:spPr>
          <a:xfrm rot="5400000">
            <a:off x="6060742" y="2232478"/>
            <a:ext cx="3968484" cy="2890641"/>
          </a:xfrm>
          <a:prstGeom prst="rect">
            <a:avLst/>
          </a:prstGeom>
        </p:spPr>
      </p:pic>
      <p:pic>
        <p:nvPicPr>
          <p:cNvPr id="5" name="Picture 4" descr="A group of white cat figurines&#10;&#10;Description automatically generated">
            <a:extLst>
              <a:ext uri="{FF2B5EF4-FFF2-40B4-BE49-F238E27FC236}">
                <a16:creationId xmlns:a16="http://schemas.microsoft.com/office/drawing/2014/main" id="{315C1266-B37F-EE28-DE9B-9F570ABE8E1B}"/>
              </a:ext>
            </a:extLst>
          </p:cNvPr>
          <p:cNvPicPr>
            <a:picLocks noChangeAspect="1"/>
          </p:cNvPicPr>
          <p:nvPr/>
        </p:nvPicPr>
        <p:blipFill rotWithShape="1">
          <a:blip r:embed="rId4"/>
          <a:srcRect l="8200" t="-166" r="-178"/>
          <a:stretch/>
        </p:blipFill>
        <p:spPr>
          <a:xfrm rot="5400000">
            <a:off x="8492267" y="3872643"/>
            <a:ext cx="2744317" cy="2197350"/>
          </a:xfrm>
          <a:prstGeom prst="rect">
            <a:avLst/>
          </a:prstGeom>
        </p:spPr>
      </p:pic>
    </p:spTree>
    <p:extLst>
      <p:ext uri="{BB962C8B-B14F-4D97-AF65-F5344CB8AC3E}">
        <p14:creationId xmlns:p14="http://schemas.microsoft.com/office/powerpoint/2010/main" val="352714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Overview of Summer Work</a:t>
            </a:r>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p:txBody>
          <a:bodyPr vert="horz" lIns="91440" tIns="45720" rIns="91440" bIns="45720" rtlCol="0" anchor="t">
            <a:normAutofit/>
          </a:bodyPr>
          <a:lstStyle/>
          <a:p>
            <a:r>
              <a:rPr lang="en-US" sz="2000">
                <a:cs typeface="Calibri"/>
              </a:rPr>
              <a:t>ZDC Simulation: Goal is to evaluate ZDC performance and reconstruct Lambda baryons produced through the Sullivan Process. The ZDC can detect the neutron and photons produced during the Lambda decay which can then be used to reconstruct it </a:t>
            </a:r>
          </a:p>
          <a:p>
            <a:r>
              <a:rPr lang="en-US" sz="2000">
                <a:ea typeface="Calibri"/>
                <a:cs typeface="Calibri"/>
              </a:rPr>
              <a:t>This process is two step: understanding which lambda particles reach the ZDC and how to cluster those hits to reconstruct the vertex</a:t>
            </a: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4" name="Picture 3" descr="A black text with a white background with Wanamaker&amp;#39;s in the background&#10;&#10;Description automatically generated">
            <a:extLst>
              <a:ext uri="{FF2B5EF4-FFF2-40B4-BE49-F238E27FC236}">
                <a16:creationId xmlns:a16="http://schemas.microsoft.com/office/drawing/2014/main" id="{2696991B-66BB-0AE1-5123-026B222ECA22}"/>
              </a:ext>
            </a:extLst>
          </p:cNvPr>
          <p:cNvPicPr>
            <a:picLocks noChangeAspect="1"/>
          </p:cNvPicPr>
          <p:nvPr/>
        </p:nvPicPr>
        <p:blipFill>
          <a:blip r:embed="rId3"/>
          <a:stretch>
            <a:fillRect/>
          </a:stretch>
        </p:blipFill>
        <p:spPr>
          <a:xfrm>
            <a:off x="1063439" y="3731255"/>
            <a:ext cx="1983746" cy="449786"/>
          </a:xfrm>
          <a:prstGeom prst="rect">
            <a:avLst/>
          </a:prstGeom>
          <a:ln>
            <a:solidFill>
              <a:schemeClr val="bg1"/>
            </a:solidFill>
          </a:ln>
        </p:spPr>
      </p:pic>
      <p:pic>
        <p:nvPicPr>
          <p:cNvPr id="5" name="Picture 4">
            <a:extLst>
              <a:ext uri="{FF2B5EF4-FFF2-40B4-BE49-F238E27FC236}">
                <a16:creationId xmlns:a16="http://schemas.microsoft.com/office/drawing/2014/main" id="{339D4705-DC50-ACB0-CC69-3995B8EC1124}"/>
              </a:ext>
            </a:extLst>
          </p:cNvPr>
          <p:cNvPicPr>
            <a:picLocks noChangeAspect="1"/>
          </p:cNvPicPr>
          <p:nvPr/>
        </p:nvPicPr>
        <p:blipFill>
          <a:blip r:embed="rId4"/>
          <a:stretch>
            <a:fillRect/>
          </a:stretch>
        </p:blipFill>
        <p:spPr>
          <a:xfrm>
            <a:off x="3581954" y="3431289"/>
            <a:ext cx="3737399" cy="3009038"/>
          </a:xfrm>
          <a:prstGeom prst="rect">
            <a:avLst/>
          </a:prstGeom>
          <a:ln>
            <a:solidFill>
              <a:schemeClr val="bg1"/>
            </a:solidFill>
          </a:ln>
        </p:spPr>
      </p:pic>
      <p:sp>
        <p:nvSpPr>
          <p:cNvPr id="7" name="TextBox 6">
            <a:extLst>
              <a:ext uri="{FF2B5EF4-FFF2-40B4-BE49-F238E27FC236}">
                <a16:creationId xmlns:a16="http://schemas.microsoft.com/office/drawing/2014/main" id="{9826950A-87C5-6EE6-E004-B9BAA3E7D202}"/>
              </a:ext>
            </a:extLst>
          </p:cNvPr>
          <p:cNvSpPr txBox="1"/>
          <p:nvPr/>
        </p:nvSpPr>
        <p:spPr>
          <a:xfrm>
            <a:off x="7541847" y="4419181"/>
            <a:ext cx="37220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 1: Semi-inclusive production of Lambda baryon via DIS of the proton by a charged lepton through the Sullivan process [1]</a:t>
            </a:r>
            <a:endParaRPr lang="en-US"/>
          </a:p>
        </p:txBody>
      </p:sp>
    </p:spTree>
    <p:extLst>
      <p:ext uri="{BB962C8B-B14F-4D97-AF65-F5344CB8AC3E}">
        <p14:creationId xmlns:p14="http://schemas.microsoft.com/office/powerpoint/2010/main" val="291263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Overview of Summer Work</a:t>
            </a:r>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p:txBody>
          <a:bodyPr vert="horz" lIns="91440" tIns="45720" rIns="91440" bIns="45720" rtlCol="0" anchor="t">
            <a:normAutofit/>
          </a:bodyPr>
          <a:lstStyle/>
          <a:p>
            <a:r>
              <a:rPr lang="en-US" sz="2000">
                <a:cs typeface="Calibri"/>
              </a:rPr>
              <a:t>TPC Build: Goal is to build a Gas Electron Multiplier (GEM) Time Projection Chamber (TPC) and use it to collect and analyze data (cosmic rays and from a radiative source) </a:t>
            </a: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
        <p:nvSpPr>
          <p:cNvPr id="7" name="TextBox 6">
            <a:extLst>
              <a:ext uri="{FF2B5EF4-FFF2-40B4-BE49-F238E27FC236}">
                <a16:creationId xmlns:a16="http://schemas.microsoft.com/office/drawing/2014/main" id="{9826950A-87C5-6EE6-E004-B9BAA3E7D202}"/>
              </a:ext>
            </a:extLst>
          </p:cNvPr>
          <p:cNvSpPr txBox="1"/>
          <p:nvPr/>
        </p:nvSpPr>
        <p:spPr>
          <a:xfrm>
            <a:off x="1370502" y="5196360"/>
            <a:ext cx="27475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 2a: GEM Cage</a:t>
            </a:r>
            <a:endParaRPr lang="en-US">
              <a:ea typeface="Calibri"/>
              <a:cs typeface="Calibri"/>
            </a:endParaRPr>
          </a:p>
        </p:txBody>
      </p:sp>
      <p:pic>
        <p:nvPicPr>
          <p:cNvPr id="4" name="Picture 3" descr="A machine with wires and wires&#10;&#10;Description automatically generated">
            <a:extLst>
              <a:ext uri="{FF2B5EF4-FFF2-40B4-BE49-F238E27FC236}">
                <a16:creationId xmlns:a16="http://schemas.microsoft.com/office/drawing/2014/main" id="{955ABAC2-9578-81F2-CBE5-A823FAA2B88E}"/>
              </a:ext>
            </a:extLst>
          </p:cNvPr>
          <p:cNvPicPr>
            <a:picLocks noChangeAspect="1"/>
          </p:cNvPicPr>
          <p:nvPr/>
        </p:nvPicPr>
        <p:blipFill>
          <a:blip r:embed="rId3"/>
          <a:stretch>
            <a:fillRect/>
          </a:stretch>
        </p:blipFill>
        <p:spPr>
          <a:xfrm>
            <a:off x="1212973" y="2838556"/>
            <a:ext cx="3064329" cy="2291445"/>
          </a:xfrm>
          <a:prstGeom prst="rect">
            <a:avLst/>
          </a:prstGeom>
        </p:spPr>
      </p:pic>
      <p:pic>
        <p:nvPicPr>
          <p:cNvPr id="5" name="Picture 4" descr="A close up of a chip&#10;&#10;Description automatically generated">
            <a:extLst>
              <a:ext uri="{FF2B5EF4-FFF2-40B4-BE49-F238E27FC236}">
                <a16:creationId xmlns:a16="http://schemas.microsoft.com/office/drawing/2014/main" id="{28EC3B5C-1E47-71BE-9283-355D48C6F579}"/>
              </a:ext>
            </a:extLst>
          </p:cNvPr>
          <p:cNvPicPr>
            <a:picLocks noChangeAspect="1"/>
          </p:cNvPicPr>
          <p:nvPr/>
        </p:nvPicPr>
        <p:blipFill>
          <a:blip r:embed="rId4"/>
          <a:stretch>
            <a:fillRect/>
          </a:stretch>
        </p:blipFill>
        <p:spPr>
          <a:xfrm>
            <a:off x="4784325" y="2838555"/>
            <a:ext cx="3084740" cy="2305050"/>
          </a:xfrm>
          <a:prstGeom prst="rect">
            <a:avLst/>
          </a:prstGeom>
        </p:spPr>
      </p:pic>
      <p:sp>
        <p:nvSpPr>
          <p:cNvPr id="8" name="TextBox 7">
            <a:extLst>
              <a:ext uri="{FF2B5EF4-FFF2-40B4-BE49-F238E27FC236}">
                <a16:creationId xmlns:a16="http://schemas.microsoft.com/office/drawing/2014/main" id="{ABB476E7-0786-55DE-DC87-E4B21500092C}"/>
              </a:ext>
            </a:extLst>
          </p:cNvPr>
          <p:cNvSpPr txBox="1"/>
          <p:nvPr/>
        </p:nvSpPr>
        <p:spPr>
          <a:xfrm>
            <a:off x="5147008" y="5232995"/>
            <a:ext cx="2359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 2b: GEM Foil</a:t>
            </a:r>
            <a:endParaRPr lang="en-US">
              <a:ea typeface="Calibri"/>
              <a:cs typeface="Calibri"/>
            </a:endParaRPr>
          </a:p>
        </p:txBody>
      </p:sp>
      <p:sp>
        <p:nvSpPr>
          <p:cNvPr id="9" name="TextBox 8">
            <a:extLst>
              <a:ext uri="{FF2B5EF4-FFF2-40B4-BE49-F238E27FC236}">
                <a16:creationId xmlns:a16="http://schemas.microsoft.com/office/drawing/2014/main" id="{E74DA289-C89C-EBA2-ACB8-DC0DCDCF60EF}"/>
              </a:ext>
            </a:extLst>
          </p:cNvPr>
          <p:cNvSpPr txBox="1"/>
          <p:nvPr/>
        </p:nvSpPr>
        <p:spPr>
          <a:xfrm>
            <a:off x="8132885" y="5225668"/>
            <a:ext cx="271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 2c: Complete TPC</a:t>
            </a:r>
            <a:endParaRPr lang="en-US">
              <a:ea typeface="Calibri"/>
              <a:cs typeface="Calibri"/>
            </a:endParaRPr>
          </a:p>
        </p:txBody>
      </p:sp>
      <p:pic>
        <p:nvPicPr>
          <p:cNvPr id="10" name="Picture 9" descr="A machine with wires and screws&#10;&#10;Description automatically generated">
            <a:extLst>
              <a:ext uri="{FF2B5EF4-FFF2-40B4-BE49-F238E27FC236}">
                <a16:creationId xmlns:a16="http://schemas.microsoft.com/office/drawing/2014/main" id="{2C60B979-A97D-16B1-90A3-64B5A337DAF2}"/>
              </a:ext>
            </a:extLst>
          </p:cNvPr>
          <p:cNvPicPr>
            <a:picLocks noChangeAspect="1"/>
          </p:cNvPicPr>
          <p:nvPr/>
        </p:nvPicPr>
        <p:blipFill rotWithShape="1">
          <a:blip r:embed="rId5"/>
          <a:srcRect l="3276" t="-238" r="-178" b="1150"/>
          <a:stretch/>
        </p:blipFill>
        <p:spPr>
          <a:xfrm rot="5400000">
            <a:off x="8169519" y="3070058"/>
            <a:ext cx="2375413" cy="1812357"/>
          </a:xfrm>
          <a:prstGeom prst="rect">
            <a:avLst/>
          </a:prstGeom>
        </p:spPr>
      </p:pic>
    </p:spTree>
    <p:extLst>
      <p:ext uri="{BB962C8B-B14F-4D97-AF65-F5344CB8AC3E}">
        <p14:creationId xmlns:p14="http://schemas.microsoft.com/office/powerpoint/2010/main" val="340457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ZDC Simulation:</a:t>
            </a:r>
            <a:endParaRPr lang="en-US"/>
          </a:p>
        </p:txBody>
      </p:sp>
      <p:sp>
        <p:nvSpPr>
          <p:cNvPr id="3" name="Content Placeholder 2">
            <a:extLst>
              <a:ext uri="{FF2B5EF4-FFF2-40B4-BE49-F238E27FC236}">
                <a16:creationId xmlns:a16="http://schemas.microsoft.com/office/drawing/2014/main" id="{9295B0BC-D5A2-983C-E119-95B8A19A8D60}"/>
              </a:ext>
            </a:extLst>
          </p:cNvPr>
          <p:cNvSpPr>
            <a:spLocks noGrp="1"/>
          </p:cNvSpPr>
          <p:nvPr>
            <p:ph idx="1"/>
          </p:nvPr>
        </p:nvSpPr>
        <p:spPr/>
        <p:txBody>
          <a:bodyPr vert="horz" lIns="91440" tIns="45720" rIns="91440" bIns="45720" rtlCol="0" anchor="t">
            <a:normAutofit/>
          </a:bodyPr>
          <a:lstStyle/>
          <a:p>
            <a:r>
              <a:rPr lang="en-US">
                <a:cs typeface="Calibri"/>
              </a:rPr>
              <a:t>Study to determine ZDC efficiency for lambda to neutron and neutral pion channel</a:t>
            </a:r>
          </a:p>
          <a:p>
            <a:r>
              <a:rPr lang="en-US">
                <a:cs typeface="Calibri"/>
              </a:rPr>
              <a:t>Currently using Lambda gun from interaction site to test this</a:t>
            </a:r>
          </a:p>
          <a:p>
            <a:r>
              <a:rPr lang="en-US">
                <a:cs typeface="Calibri"/>
              </a:rPr>
              <a:t>140k events (pre-cuts), 25mrad (directly at ZDC), 0 to 270 GeV Lambda momentum</a:t>
            </a:r>
          </a:p>
          <a:p>
            <a:r>
              <a:rPr lang="en-US">
                <a:cs typeface="Calibri"/>
              </a:rPr>
              <a:t>Study acceptance as function of 2 parameters: Lambda momentum and decay position</a:t>
            </a:r>
          </a:p>
          <a:p>
            <a:r>
              <a:rPr lang="en-US">
                <a:cs typeface="Calibri"/>
              </a:rPr>
              <a:t>Determined if events could be reconstructed if neutron and 2 gamma land in ZDC's </a:t>
            </a:r>
            <a:r>
              <a:rPr lang="en-US" err="1">
                <a:cs typeface="Calibri"/>
              </a:rPr>
              <a:t>Ecal</a:t>
            </a:r>
          </a:p>
          <a:p>
            <a:endParaRPr lang="en-US">
              <a:cs typeface="Calibri"/>
            </a:endParaRPr>
          </a:p>
          <a:p>
            <a:endParaRPr lang="en-US">
              <a:cs typeface="Calibri"/>
            </a:endParaRPr>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spTree>
    <p:extLst>
      <p:ext uri="{BB962C8B-B14F-4D97-AF65-F5344CB8AC3E}">
        <p14:creationId xmlns:p14="http://schemas.microsoft.com/office/powerpoint/2010/main" val="256009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ZDC Simulation:</a:t>
            </a:r>
            <a:endParaRPr lang="en-US"/>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9" name="Picture 8" descr="A graph showing a number of bars&#10;&#10;Description automatically generated">
            <a:extLst>
              <a:ext uri="{FF2B5EF4-FFF2-40B4-BE49-F238E27FC236}">
                <a16:creationId xmlns:a16="http://schemas.microsoft.com/office/drawing/2014/main" id="{6C4A27B0-BD9E-9828-409B-4177B281CFF7}"/>
              </a:ext>
            </a:extLst>
          </p:cNvPr>
          <p:cNvPicPr>
            <a:picLocks noChangeAspect="1"/>
          </p:cNvPicPr>
          <p:nvPr/>
        </p:nvPicPr>
        <p:blipFill>
          <a:blip r:embed="rId3"/>
          <a:stretch>
            <a:fillRect/>
          </a:stretch>
        </p:blipFill>
        <p:spPr>
          <a:xfrm>
            <a:off x="6091691" y="535668"/>
            <a:ext cx="5705475" cy="3028950"/>
          </a:xfrm>
          <a:prstGeom prst="rect">
            <a:avLst/>
          </a:prstGeom>
        </p:spPr>
      </p:pic>
      <p:pic>
        <p:nvPicPr>
          <p:cNvPr id="10" name="Picture 9" descr="A graph showing a number of particles&#10;&#10;Description automatically generated">
            <a:extLst>
              <a:ext uri="{FF2B5EF4-FFF2-40B4-BE49-F238E27FC236}">
                <a16:creationId xmlns:a16="http://schemas.microsoft.com/office/drawing/2014/main" id="{185DCCD4-223E-0AF9-E994-D22867AA8791}"/>
              </a:ext>
            </a:extLst>
          </p:cNvPr>
          <p:cNvPicPr>
            <a:picLocks noChangeAspect="1"/>
          </p:cNvPicPr>
          <p:nvPr/>
        </p:nvPicPr>
        <p:blipFill>
          <a:blip r:embed="rId4"/>
          <a:stretch>
            <a:fillRect/>
          </a:stretch>
        </p:blipFill>
        <p:spPr>
          <a:xfrm>
            <a:off x="6100762" y="3728356"/>
            <a:ext cx="5705475" cy="3029858"/>
          </a:xfrm>
          <a:prstGeom prst="rect">
            <a:avLst/>
          </a:prstGeom>
        </p:spPr>
      </p:pic>
      <p:sp>
        <p:nvSpPr>
          <p:cNvPr id="4" name="Content Placeholder 2">
            <a:extLst>
              <a:ext uri="{FF2B5EF4-FFF2-40B4-BE49-F238E27FC236}">
                <a16:creationId xmlns:a16="http://schemas.microsoft.com/office/drawing/2014/main" id="{A45E7216-2852-F446-4284-E5E371BEADB9}"/>
              </a:ext>
            </a:extLst>
          </p:cNvPr>
          <p:cNvSpPr>
            <a:spLocks noGrp="1"/>
          </p:cNvSpPr>
          <p:nvPr>
            <p:ph idx="1"/>
          </p:nvPr>
        </p:nvSpPr>
        <p:spPr>
          <a:xfrm>
            <a:off x="838200" y="1825625"/>
            <a:ext cx="4845958" cy="4305981"/>
          </a:xfrm>
        </p:spPr>
        <p:txBody>
          <a:bodyPr vert="horz" lIns="91440" tIns="45720" rIns="91440" bIns="45720" rtlCol="0" anchor="t">
            <a:normAutofit/>
          </a:bodyPr>
          <a:lstStyle/>
          <a:p>
            <a:r>
              <a:rPr lang="en-US">
                <a:ea typeface="Calibri"/>
                <a:cs typeface="Calibri"/>
              </a:rPr>
              <a:t>Momentum before and after cuts on all particles in ZDC</a:t>
            </a:r>
          </a:p>
          <a:p>
            <a:r>
              <a:rPr lang="en-US">
                <a:ea typeface="Calibri"/>
                <a:cs typeface="Calibri"/>
              </a:rPr>
              <a:t>Enhancement of higher momentum lambda baryons</a:t>
            </a:r>
          </a:p>
          <a:p>
            <a:endParaRPr lang="en-US">
              <a:cs typeface="Calibri"/>
            </a:endParaRPr>
          </a:p>
          <a:p>
            <a:endParaRPr lang="en-US">
              <a:ea typeface="Calibri" panose="020F0502020204030204"/>
              <a:cs typeface="Calibri"/>
            </a:endParaRPr>
          </a:p>
        </p:txBody>
      </p:sp>
    </p:spTree>
    <p:extLst>
      <p:ext uri="{BB962C8B-B14F-4D97-AF65-F5344CB8AC3E}">
        <p14:creationId xmlns:p14="http://schemas.microsoft.com/office/powerpoint/2010/main" val="228852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ZDC Simulation:</a:t>
            </a:r>
            <a:endParaRPr lang="en-US"/>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3" name="Picture 2" descr="A graph of a distribution of decay length&#10;&#10;Description automatically generated">
            <a:extLst>
              <a:ext uri="{FF2B5EF4-FFF2-40B4-BE49-F238E27FC236}">
                <a16:creationId xmlns:a16="http://schemas.microsoft.com/office/drawing/2014/main" id="{F5F86240-D640-9C39-D58F-617975A1BBAA}"/>
              </a:ext>
            </a:extLst>
          </p:cNvPr>
          <p:cNvPicPr>
            <a:picLocks noChangeAspect="1"/>
          </p:cNvPicPr>
          <p:nvPr/>
        </p:nvPicPr>
        <p:blipFill>
          <a:blip r:embed="rId3"/>
          <a:stretch>
            <a:fillRect/>
          </a:stretch>
        </p:blipFill>
        <p:spPr>
          <a:xfrm>
            <a:off x="6097588" y="362404"/>
            <a:ext cx="5838825" cy="3067050"/>
          </a:xfrm>
          <a:prstGeom prst="rect">
            <a:avLst/>
          </a:prstGeom>
        </p:spPr>
      </p:pic>
      <p:pic>
        <p:nvPicPr>
          <p:cNvPr id="4" name="Picture 3" descr="A graph of a decay length of all particles&#10;&#10;Description automatically generated">
            <a:extLst>
              <a:ext uri="{FF2B5EF4-FFF2-40B4-BE49-F238E27FC236}">
                <a16:creationId xmlns:a16="http://schemas.microsoft.com/office/drawing/2014/main" id="{45DA7BDB-86F2-C781-1620-4A39FF0C8829}"/>
              </a:ext>
            </a:extLst>
          </p:cNvPr>
          <p:cNvPicPr>
            <a:picLocks noChangeAspect="1"/>
          </p:cNvPicPr>
          <p:nvPr/>
        </p:nvPicPr>
        <p:blipFill>
          <a:blip r:embed="rId4"/>
          <a:stretch>
            <a:fillRect/>
          </a:stretch>
        </p:blipFill>
        <p:spPr>
          <a:xfrm>
            <a:off x="6097588" y="3473904"/>
            <a:ext cx="5838825" cy="3067050"/>
          </a:xfrm>
          <a:prstGeom prst="rect">
            <a:avLst/>
          </a:prstGeom>
        </p:spPr>
      </p:pic>
      <p:sp>
        <p:nvSpPr>
          <p:cNvPr id="7" name="Content Placeholder 2">
            <a:extLst>
              <a:ext uri="{FF2B5EF4-FFF2-40B4-BE49-F238E27FC236}">
                <a16:creationId xmlns:a16="http://schemas.microsoft.com/office/drawing/2014/main" id="{6F75200A-E0D5-F7D3-A1F0-DDF114B77FAE}"/>
              </a:ext>
            </a:extLst>
          </p:cNvPr>
          <p:cNvSpPr>
            <a:spLocks noGrp="1"/>
          </p:cNvSpPr>
          <p:nvPr>
            <p:ph idx="1"/>
          </p:nvPr>
        </p:nvSpPr>
        <p:spPr>
          <a:xfrm>
            <a:off x="838200" y="1825625"/>
            <a:ext cx="4845958" cy="4305981"/>
          </a:xfrm>
        </p:spPr>
        <p:txBody>
          <a:bodyPr vert="horz" lIns="91440" tIns="45720" rIns="91440" bIns="45720" rtlCol="0" anchor="t">
            <a:normAutofit/>
          </a:bodyPr>
          <a:lstStyle/>
          <a:p>
            <a:r>
              <a:rPr lang="en-US">
                <a:ea typeface="Calibri"/>
                <a:cs typeface="Calibri"/>
              </a:rPr>
              <a:t>Decay distance before and after cuts on all particles in ZDC</a:t>
            </a:r>
          </a:p>
          <a:p>
            <a:r>
              <a:rPr lang="en-US">
                <a:ea typeface="Calibri"/>
                <a:cs typeface="Calibri"/>
              </a:rPr>
              <a:t>Enhancement of higher decay distances lambda baryons</a:t>
            </a:r>
          </a:p>
          <a:p>
            <a:endParaRPr lang="en-US">
              <a:cs typeface="Calibri"/>
            </a:endParaRPr>
          </a:p>
          <a:p>
            <a:endParaRPr lang="en-US">
              <a:ea typeface="Calibri" panose="020F0502020204030204"/>
              <a:cs typeface="Calibri"/>
            </a:endParaRPr>
          </a:p>
        </p:txBody>
      </p:sp>
    </p:spTree>
    <p:extLst>
      <p:ext uri="{BB962C8B-B14F-4D97-AF65-F5344CB8AC3E}">
        <p14:creationId xmlns:p14="http://schemas.microsoft.com/office/powerpoint/2010/main" val="2194009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2D3E-50C6-55AC-305B-E736DDE80456}"/>
              </a:ext>
            </a:extLst>
          </p:cNvPr>
          <p:cNvSpPr>
            <a:spLocks noGrp="1"/>
          </p:cNvSpPr>
          <p:nvPr>
            <p:ph type="title"/>
          </p:nvPr>
        </p:nvSpPr>
        <p:spPr/>
        <p:txBody>
          <a:bodyPr/>
          <a:lstStyle/>
          <a:p>
            <a:r>
              <a:rPr lang="en-US">
                <a:cs typeface="Calibri Light"/>
              </a:rPr>
              <a:t>ZDC Simulation:</a:t>
            </a:r>
            <a:endParaRPr lang="en-US"/>
          </a:p>
        </p:txBody>
      </p:sp>
      <p:pic>
        <p:nvPicPr>
          <p:cNvPr id="6" name="Picture 5" descr="A blue and white logo&#10;&#10;Description automatically generated">
            <a:extLst>
              <a:ext uri="{FF2B5EF4-FFF2-40B4-BE49-F238E27FC236}">
                <a16:creationId xmlns:a16="http://schemas.microsoft.com/office/drawing/2014/main" id="{81B38095-A2E5-8F99-8756-C57CAD3E6E85}"/>
              </a:ext>
            </a:extLst>
          </p:cNvPr>
          <p:cNvPicPr>
            <a:picLocks noChangeAspect="1"/>
          </p:cNvPicPr>
          <p:nvPr/>
        </p:nvPicPr>
        <p:blipFill>
          <a:blip r:embed="rId2"/>
          <a:stretch>
            <a:fillRect/>
          </a:stretch>
        </p:blipFill>
        <p:spPr>
          <a:xfrm>
            <a:off x="524452" y="6133667"/>
            <a:ext cx="1352550" cy="409575"/>
          </a:xfrm>
          <a:prstGeom prst="rect">
            <a:avLst/>
          </a:prstGeom>
        </p:spPr>
      </p:pic>
      <p:pic>
        <p:nvPicPr>
          <p:cNvPr id="5" name="Picture 4" descr="A screen shot of a graph&#10;&#10;Description automatically generated">
            <a:extLst>
              <a:ext uri="{FF2B5EF4-FFF2-40B4-BE49-F238E27FC236}">
                <a16:creationId xmlns:a16="http://schemas.microsoft.com/office/drawing/2014/main" id="{63470D90-D2AB-6868-3080-3F72CB25E9ED}"/>
              </a:ext>
            </a:extLst>
          </p:cNvPr>
          <p:cNvPicPr>
            <a:picLocks noChangeAspect="1"/>
          </p:cNvPicPr>
          <p:nvPr/>
        </p:nvPicPr>
        <p:blipFill>
          <a:blip r:embed="rId3"/>
          <a:stretch>
            <a:fillRect/>
          </a:stretch>
        </p:blipFill>
        <p:spPr>
          <a:xfrm>
            <a:off x="4882468" y="1690913"/>
            <a:ext cx="7307491" cy="3802744"/>
          </a:xfrm>
          <a:prstGeom prst="rect">
            <a:avLst/>
          </a:prstGeom>
        </p:spPr>
      </p:pic>
      <p:sp>
        <p:nvSpPr>
          <p:cNvPr id="4" name="Content Placeholder 2">
            <a:extLst>
              <a:ext uri="{FF2B5EF4-FFF2-40B4-BE49-F238E27FC236}">
                <a16:creationId xmlns:a16="http://schemas.microsoft.com/office/drawing/2014/main" id="{C317F3C3-5C83-E241-00D8-A7BEE0BB091C}"/>
              </a:ext>
            </a:extLst>
          </p:cNvPr>
          <p:cNvSpPr>
            <a:spLocks noGrp="1"/>
          </p:cNvSpPr>
          <p:nvPr>
            <p:ph idx="1"/>
          </p:nvPr>
        </p:nvSpPr>
        <p:spPr>
          <a:xfrm>
            <a:off x="212272" y="1716767"/>
            <a:ext cx="4528458" cy="4206196"/>
          </a:xfrm>
        </p:spPr>
        <p:txBody>
          <a:bodyPr vert="horz" lIns="91440" tIns="45720" rIns="91440" bIns="45720" rtlCol="0" anchor="t">
            <a:normAutofit/>
          </a:bodyPr>
          <a:lstStyle/>
          <a:p>
            <a:r>
              <a:rPr lang="en-US">
                <a:ea typeface="Calibri"/>
                <a:cs typeface="Calibri"/>
              </a:rPr>
              <a:t>Efficiency plot of potential lambda reconstruction</a:t>
            </a:r>
          </a:p>
          <a:p>
            <a:r>
              <a:rPr lang="en-US">
                <a:ea typeface="Calibri"/>
                <a:cs typeface="Calibri"/>
              </a:rPr>
              <a:t>Made by dividing momentum vs. decay position after cuts by the one before cuts</a:t>
            </a:r>
          </a:p>
          <a:p>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835312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Week 5 Review</vt:lpstr>
      <vt:lpstr>Self Intro: Alessio Illari</vt:lpstr>
      <vt:lpstr>Self Intro: Gursimran Kainth</vt:lpstr>
      <vt:lpstr>Overview of Summer Work</vt:lpstr>
      <vt:lpstr>Overview of Summer Work</vt:lpstr>
      <vt:lpstr>ZDC Simulation:</vt:lpstr>
      <vt:lpstr>ZDC Simulation:</vt:lpstr>
      <vt:lpstr>ZDC Simulation:</vt:lpstr>
      <vt:lpstr>ZDC Simulation:</vt:lpstr>
      <vt:lpstr>ZDC Simulation Outlook</vt:lpstr>
      <vt:lpstr>TPC Build: </vt:lpstr>
      <vt:lpstr>Sources:</vt:lpstr>
      <vt:lpstr>Extra Slides</vt:lpstr>
      <vt:lpstr>Neutron momentum</vt:lpstr>
      <vt:lpstr>Pi0 momentum</vt:lpstr>
      <vt:lpstr>Neutron angle from Lambda direction</vt:lpstr>
      <vt:lpstr>Neutron angle from Lambda direction, function of Lambda momentum</vt:lpstr>
      <vt:lpstr>Distance between neutron and closest gamma</vt:lpstr>
      <vt:lpstr>Closest distance of neutron to a gamma vs Lambda momentum</vt:lpstr>
      <vt:lpstr>Closest distance of neutron to a gamma vs Lambda decay position</vt:lpstr>
      <vt:lpstr>Momentum vs decay position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2013-07-15T20:26:40Z</dcterms:created>
  <dcterms:modified xsi:type="dcterms:W3CDTF">2024-07-09T00:59:53Z</dcterms:modified>
</cp:coreProperties>
</file>