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0" r:id="rId2"/>
    <p:sldId id="268" r:id="rId3"/>
    <p:sldId id="269" r:id="rId4"/>
    <p:sldId id="279" r:id="rId5"/>
    <p:sldId id="281" r:id="rId6"/>
    <p:sldId id="287" r:id="rId7"/>
    <p:sldId id="681" r:id="rId8"/>
    <p:sldId id="288" r:id="rId9"/>
    <p:sldId id="679" r:id="rId10"/>
    <p:sldId id="289" r:id="rId11"/>
    <p:sldId id="284" r:id="rId12"/>
    <p:sldId id="285" r:id="rId13"/>
    <p:sldId id="680" r:id="rId14"/>
    <p:sldId id="682" r:id="rId15"/>
    <p:sldId id="677" r:id="rId16"/>
    <p:sldId id="678" r:id="rId17"/>
    <p:sldId id="286" r:id="rId18"/>
    <p:sldId id="283" r:id="rId19"/>
    <p:sldId id="267" r:id="rId20"/>
    <p:sldId id="271" r:id="rId21"/>
    <p:sldId id="282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580A-0A8C-4805-8438-9906DB18B9A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7D4B3-9BF8-4073-8140-009E94E05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96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66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4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0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0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23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55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79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2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96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5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57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10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8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2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0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13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75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39D3DA-E1E2-4EDB-9BC1-F2309B632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38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B579F1-2857-3AC6-3F96-ABB9DFCD43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other (not new) thoughts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7267AB-160B-DEBD-39A7-90C4FA66CA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K. Ozawa (KEK)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01D5C-5453-966B-CBCD-1C6F9EE5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E65A0F-24B2-A189-3376-12B09712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47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24F9D-0565-860F-F645-51E0B76C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New physics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D9FF3B5-7982-3D41-CFD0-764E0EC13E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1641437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Hadron-quark continuity</a:t>
            </a:r>
          </a:p>
          <a:p>
            <a:pPr lvl="1"/>
            <a:r>
              <a:rPr lang="en-US" altLang="ja-JP" dirty="0"/>
              <a:t>T. Schaefer and F. </a:t>
            </a:r>
            <a:r>
              <a:rPr lang="en-US" altLang="ja-JP" dirty="0" err="1"/>
              <a:t>Wilczek</a:t>
            </a:r>
            <a:r>
              <a:rPr lang="en-US" altLang="ja-JP" dirty="0"/>
              <a:t>, PRL82(1999)3956</a:t>
            </a:r>
          </a:p>
          <a:p>
            <a:r>
              <a:rPr lang="en-US" altLang="ja-JP" dirty="0"/>
              <a:t>Hadron-quark crossover</a:t>
            </a:r>
          </a:p>
          <a:p>
            <a:pPr lvl="1"/>
            <a:r>
              <a:rPr lang="en-US" altLang="ja-JP" dirty="0"/>
              <a:t>N. Yamamoto, M. Tachibana, T. </a:t>
            </a:r>
            <a:r>
              <a:rPr lang="en-US" altLang="ja-JP" dirty="0" err="1"/>
              <a:t>Hatsuda</a:t>
            </a:r>
            <a:r>
              <a:rPr lang="en-US" altLang="ja-JP" dirty="0"/>
              <a:t>, G. </a:t>
            </a:r>
            <a:r>
              <a:rPr lang="en-US" altLang="ja-JP" dirty="0" err="1"/>
              <a:t>Baym</a:t>
            </a:r>
            <a:r>
              <a:rPr lang="en-US" altLang="ja-JP" dirty="0"/>
              <a:t>, PRD76(2007)074001</a:t>
            </a:r>
            <a:endParaRPr lang="ja-JP" altLang="en-US" dirty="0"/>
          </a:p>
        </p:txBody>
      </p:sp>
      <p:pic>
        <p:nvPicPr>
          <p:cNvPr id="53" name="コンテンツ プレースホルダー 52">
            <a:extLst>
              <a:ext uri="{FF2B5EF4-FFF2-40B4-BE49-F238E27FC236}">
                <a16:creationId xmlns:a16="http://schemas.microsoft.com/office/drawing/2014/main" id="{6D7A53BF-2313-39BF-2BF6-06E53B6754F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045338" y="2584509"/>
            <a:ext cx="3702339" cy="3424237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C80776-7610-33D4-496D-8E532974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EFE687-AEEA-50BC-4AD9-C55882DE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862F37B0-D4FF-769A-F11C-AE8BC65D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05" y="3883857"/>
            <a:ext cx="4043342" cy="2459700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C0075EF-FE30-9BB8-CD00-25724674D615}"/>
              </a:ext>
            </a:extLst>
          </p:cNvPr>
          <p:cNvSpPr txBox="1"/>
          <p:nvPr/>
        </p:nvSpPr>
        <p:spPr>
          <a:xfrm>
            <a:off x="1098467" y="6436427"/>
            <a:ext cx="414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Decay of massive gluon can be measured? </a:t>
            </a:r>
            <a:endParaRPr kumimoji="1" lang="ja-JP" altLang="en-US" u="sng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DCB52D3-2C6F-F2D9-C4FC-625985608708}"/>
              </a:ext>
            </a:extLst>
          </p:cNvPr>
          <p:cNvSpPr txBox="1"/>
          <p:nvPr/>
        </p:nvSpPr>
        <p:spPr>
          <a:xfrm>
            <a:off x="391886" y="1967534"/>
            <a:ext cx="374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New phenomena in high density region</a:t>
            </a:r>
            <a:endParaRPr kumimoji="1" lang="ja-JP" altLang="en-US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1393736-4314-33A7-7B08-A7993A1B3C2A}"/>
              </a:ext>
            </a:extLst>
          </p:cNvPr>
          <p:cNvSpPr txBox="1"/>
          <p:nvPr/>
        </p:nvSpPr>
        <p:spPr>
          <a:xfrm>
            <a:off x="6470073" y="1970833"/>
            <a:ext cx="262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Searching for Dark photon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B21D19AA-32D5-3B80-811B-5E9EC625F6F1}"/>
                  </a:ext>
                </a:extLst>
              </p:cNvPr>
              <p:cNvSpPr txBox="1"/>
              <p:nvPr/>
            </p:nvSpPr>
            <p:spPr>
              <a:xfrm>
                <a:off x="6674290" y="2275326"/>
                <a:ext cx="3350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invariant mass spectra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B21D19AA-32D5-3B80-811B-5E9EC625F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290" y="2275326"/>
                <a:ext cx="3350725" cy="369332"/>
              </a:xfrm>
              <a:prstGeom prst="rect">
                <a:avLst/>
              </a:prstGeom>
              <a:blipFill>
                <a:blip r:embed="rId4"/>
                <a:stretch>
                  <a:fillRect l="-1636" t="-8197" r="-1091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E386428-FEC2-F4F5-1F69-CBE04566896E}"/>
              </a:ext>
            </a:extLst>
          </p:cNvPr>
          <p:cNvSpPr txBox="1"/>
          <p:nvPr/>
        </p:nvSpPr>
        <p:spPr>
          <a:xfrm>
            <a:off x="6359529" y="6054817"/>
            <a:ext cx="263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HADES, PLB732(2014)265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051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C15FC5-0A72-52B6-8D4F-88B5214D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upgrades of our measurements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85E441-3802-B12C-E600-CF58A436B4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528590" cy="2596794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A Density dependence of mass modifications</a:t>
            </a:r>
          </a:p>
          <a:p>
            <a:pPr lvl="1"/>
            <a:r>
              <a:rPr lang="en-US" altLang="ja-JP" dirty="0"/>
              <a:t>Though </a:t>
            </a:r>
            <a:r>
              <a:rPr kumimoji="1" lang="en-US" altLang="ja-JP" dirty="0"/>
              <a:t>nuclear density is saturated,</a:t>
            </a:r>
          </a:p>
          <a:p>
            <a:pPr lvl="1"/>
            <a:r>
              <a:rPr lang="en-US" altLang="ja-JP" dirty="0"/>
              <a:t>Reactions</a:t>
            </a:r>
            <a:r>
              <a:rPr kumimoji="1" lang="en-US" altLang="ja-JP" dirty="0"/>
              <a:t> with nuclear surface</a:t>
            </a:r>
            <a:r>
              <a:rPr lang="en-US" altLang="ja-JP" dirty="0"/>
              <a:t> region, which has a smaller density,  can be selected using multiplicity of slow protons</a:t>
            </a:r>
          </a:p>
          <a:p>
            <a:pPr lvl="1"/>
            <a:r>
              <a:rPr kumimoji="1" lang="en-US" altLang="ja-JP" dirty="0"/>
              <a:t>New silicon detectors are useful 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8A226A54-D477-4668-6537-C2F4B10B518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67186" y="2402745"/>
            <a:ext cx="4328932" cy="3352800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EF9F3-2F85-5A39-3FAC-1010FF2C0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9DFB1E-F224-A084-58A5-3C207927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40334D7-40FE-37D9-0DAE-48E37149D66D}"/>
              </a:ext>
            </a:extLst>
          </p:cNvPr>
          <p:cNvSpPr txBox="1"/>
          <p:nvPr/>
        </p:nvSpPr>
        <p:spPr>
          <a:xfrm>
            <a:off x="7654476" y="2318619"/>
            <a:ext cx="453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Plot in the original Proposal by Prof. K. </a:t>
            </a:r>
            <a:r>
              <a:rPr kumimoji="1" lang="en-US" altLang="ja-JP" dirty="0" err="1"/>
              <a:t>Shigaki</a:t>
            </a:r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9E01BF6-0AE5-3497-B2AF-D002000E2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52" y="4643307"/>
            <a:ext cx="2689077" cy="199480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31CA970-B37B-0CFA-D53C-7FB33C635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348" y="4643307"/>
            <a:ext cx="2324509" cy="2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6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4EA217-81F0-4A72-02AF-C9459929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Stopped mesons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F5D09A64-809D-D1FB-77D9-FDB66B34325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ja-JP" dirty="0"/>
                  <a:t>If we could measure mass spectra of stopped vector mesons, it can clearly show mass distributions in nucleus. </a:t>
                </a:r>
              </a:p>
              <a:p>
                <a:r>
                  <a:rPr lang="en-US" altLang="ja-JP" dirty="0"/>
                  <a:t>Such mesons can be generated by using a “magic” momentum</a:t>
                </a:r>
              </a:p>
              <a:p>
                <a:pPr lvl="1"/>
                <a:r>
                  <a:rPr lang="en-US" altLang="ja-JP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Both production and decays should be measured</a:t>
                </a:r>
              </a:p>
              <a:p>
                <a:pPr lvl="2"/>
                <a:r>
                  <a:rPr lang="en-US" altLang="ja-JP" dirty="0"/>
                  <a:t>Production: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/>
                  <a:t> beam and forward emitted neutron</a:t>
                </a:r>
              </a:p>
              <a:p>
                <a:pPr lvl="2"/>
                <a:r>
                  <a:rPr lang="en-US" altLang="ja-JP" dirty="0"/>
                  <a:t>Decays of </a:t>
                </a:r>
                <a:r>
                  <a:rPr lang="en-US" altLang="ja-JP" dirty="0">
                    <a:latin typeface="Symbol" panose="05050102010706020507" pitchFamily="18" charset="2"/>
                  </a:rPr>
                  <a:t>w</a:t>
                </a:r>
                <a:r>
                  <a:rPr lang="en-US" altLang="ja-JP" dirty="0"/>
                  <a:t> mesons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F5D09A64-809D-D1FB-77D9-FDB66B3432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955" t="-1068" r="-716" b="-8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コンテンツ プレースホルダー 34">
            <a:extLst>
              <a:ext uri="{FF2B5EF4-FFF2-40B4-BE49-F238E27FC236}">
                <a16:creationId xmlns:a16="http://schemas.microsoft.com/office/drawing/2014/main" id="{2CCCE70B-CE5D-435E-A585-7C60E09AE9D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527101" y="2402536"/>
            <a:ext cx="4395597" cy="3353091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7128D2-4597-16D4-9B56-E36F9E5C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463C8AD-C2B9-7F37-1CEC-93FA9DC8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98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2712BE-1267-731D-C891-6343EC0A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Some calculations for stopped meson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D009788D-6B0F-375E-78A7-0629FF42B32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ja-JP" dirty="0"/>
                  <a:t>Calculations for Proposed experiment E26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ja-JP" dirty="0"/>
                  <a:t> mesons are detected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dirty="0"/>
                  <a:t> decays (Br: 8.35 %)</a:t>
                </a:r>
              </a:p>
              <a:p>
                <a:pPr lvl="2"/>
                <a:r>
                  <a:rPr lang="en-US" altLang="ja-JP" dirty="0"/>
                  <a:t>Final state interactions exists</a:t>
                </a:r>
              </a:p>
              <a:p>
                <a:pPr lvl="2"/>
                <a:r>
                  <a:rPr lang="en-US" altLang="ja-JP" dirty="0"/>
                  <a:t>Cf: BR.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/>
                  <a:t>: 7.38 x 10</a:t>
                </a:r>
                <a:r>
                  <a:rPr lang="en-US" altLang="ja-JP" baseline="30000" dirty="0"/>
                  <a:t>-4</a:t>
                </a:r>
              </a:p>
              <a:p>
                <a:pPr lvl="1"/>
                <a:r>
                  <a:rPr lang="en-US" altLang="ja-JP" dirty="0"/>
                  <a:t>33 days with the intensity of 1.6 x 10</a:t>
                </a:r>
                <a:r>
                  <a:rPr lang="en-US" altLang="ja-JP" baseline="30000" dirty="0"/>
                  <a:t>6</a:t>
                </a:r>
                <a:r>
                  <a:rPr lang="en-US" altLang="ja-JP" dirty="0"/>
                  <a:t> Hz </a:t>
                </a:r>
              </a:p>
              <a:p>
                <a:r>
                  <a:rPr lang="en-US" altLang="ja-JP" dirty="0"/>
                  <a:t>New secondary beam line (</a:t>
                </a:r>
                <a:r>
                  <a:rPr lang="en-US" altLang="ja-JP" dirty="0">
                    <a:latin typeface="Symbol" panose="05050102010706020507" pitchFamily="18" charset="2"/>
                  </a:rPr>
                  <a:t>p</a:t>
                </a:r>
                <a:r>
                  <a:rPr lang="en-US" altLang="ja-JP" dirty="0"/>
                  <a:t>20) can be achieved ~ 2 x 10</a:t>
                </a:r>
                <a:r>
                  <a:rPr lang="en-US" altLang="ja-JP" baseline="30000" dirty="0"/>
                  <a:t>7</a:t>
                </a:r>
                <a:r>
                  <a:rPr lang="en-US" altLang="ja-JP" dirty="0"/>
                  <a:t> Hz intensity</a:t>
                </a:r>
              </a:p>
              <a:p>
                <a:pPr lvl="1"/>
                <a:r>
                  <a:rPr lang="en-US" altLang="ja-JP" dirty="0"/>
                  <a:t>We can get ~ 200 decays even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decay mode?!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D009788D-6B0F-375E-78A7-0629FF42B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97" t="-1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54262D-56FF-ADFA-49E8-B671AE86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1ED3EC-E03C-809E-1A9D-75B85B8F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" name="図 5" descr="chinvomegag3cut0.png">
            <a:extLst>
              <a:ext uri="{FF2B5EF4-FFF2-40B4-BE49-F238E27FC236}">
                <a16:creationId xmlns:a16="http://schemas.microsoft.com/office/drawing/2014/main" id="{DC72269A-3D74-6CAB-B4B1-5E3915D1D98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 t="8808"/>
          <a:stretch>
            <a:fillRect/>
          </a:stretch>
        </p:blipFill>
        <p:spPr bwMode="auto">
          <a:xfrm>
            <a:off x="6172200" y="2500419"/>
            <a:ext cx="5105400" cy="31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9D445D-8E37-5A0E-CA2A-4A8B4153758B}"/>
              </a:ext>
            </a:extLst>
          </p:cNvPr>
          <p:cNvSpPr txBox="1"/>
          <p:nvPr/>
        </p:nvSpPr>
        <p:spPr>
          <a:xfrm>
            <a:off x="6019800" y="2060061"/>
            <a:ext cx="410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Stopped </a:t>
            </a:r>
            <a:r>
              <a:rPr kumimoji="1" lang="en-US" altLang="ja-JP" sz="2400" dirty="0">
                <a:latin typeface="Symbol" panose="05050102010706020507" pitchFamily="18" charset="2"/>
              </a:rPr>
              <a:t>w</a:t>
            </a:r>
            <a:r>
              <a:rPr kumimoji="1" lang="en-US" altLang="ja-JP" sz="2400" dirty="0"/>
              <a:t> meson mass spectra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498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EB2FF0E-4F1A-CCD9-1E28-86EAC9304F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en-US" altLang="ja-JP" dirty="0"/>
                  <a:t>N interactions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EB2FF0E-4F1A-CCD9-1E28-86EAC9304F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DF423148-E9F9-C0FD-9573-341FEC49FD2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367092"/>
                <a:ext cx="5106026" cy="365963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ja-JP" dirty="0"/>
                  <a:t>New proposal is submitted by Prof. Ishikawa</a:t>
                </a:r>
              </a:p>
              <a:p>
                <a:pPr lvl="1"/>
                <a:r>
                  <a:rPr lang="en-US" altLang="ja-JP" dirty="0"/>
                  <a:t>P95: “Pion-induced phi-meson production on the target”</a:t>
                </a:r>
              </a:p>
              <a:p>
                <a:r>
                  <a:rPr lang="en-US" altLang="ja-JP" dirty="0"/>
                  <a:t>Reactions: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ja-JP" dirty="0"/>
              </a:p>
              <a:p>
                <a:r>
                  <a:rPr lang="en-US" altLang="ja-JP" dirty="0"/>
                  <a:t>Beam Momentum</a:t>
                </a:r>
              </a:p>
              <a:p>
                <a:pPr lvl="1"/>
                <a:r>
                  <a:rPr lang="en-US" altLang="ja-JP" dirty="0"/>
                  <a:t>1.6, 1.8, 2.0, 2.2, 2.4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ja-JP" i="1" dirty="0"/>
              </a:p>
              <a:p>
                <a:r>
                  <a:rPr lang="en-US" altLang="ja-JP" dirty="0"/>
                  <a:t>Complementary data for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data</a:t>
                </a:r>
              </a:p>
              <a:p>
                <a:r>
                  <a:rPr lang="en-US" altLang="ja-JP" dirty="0"/>
                  <a:t>Study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dirty="0"/>
                  <a:t>N resonances and exotic resonances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DF423148-E9F9-C0FD-9573-341FEC49FD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367092"/>
                <a:ext cx="5106026" cy="3659635"/>
              </a:xfrm>
              <a:blipFill>
                <a:blip r:embed="rId3"/>
                <a:stretch>
                  <a:fillRect l="-955" t="-9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7E090D8E-72A2-993D-F833-C5BBDD934ABB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2367093"/>
                <a:ext cx="5105400" cy="21455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/>
                  <a:t>Experiment</a:t>
                </a:r>
              </a:p>
              <a:p>
                <a:pPr lvl="1"/>
                <a:r>
                  <a:rPr lang="en-US" altLang="ja-JP" dirty="0"/>
                  <a:t>High momentum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/>
                  <a:t> beam</a:t>
                </a:r>
              </a:p>
              <a:p>
                <a:pPr lvl="2"/>
                <a:r>
                  <a:rPr lang="en-US" altLang="ja-JP" dirty="0"/>
                  <a:t>Upgrades of the current E16 beamline  </a:t>
                </a:r>
              </a:p>
              <a:p>
                <a:pPr lvl="1"/>
                <a:r>
                  <a:rPr lang="en-US" altLang="ja-JP" dirty="0"/>
                  <a:t>A large acceptance spectrometer </a:t>
                </a:r>
              </a:p>
              <a:p>
                <a:pPr lvl="2"/>
                <a:r>
                  <a:rPr lang="en-US" altLang="ja-JP" dirty="0"/>
                  <a:t>Modifications of the current E16 spectrometer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7E090D8E-72A2-993D-F833-C5BBDD934A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2367093"/>
                <a:ext cx="5105400" cy="2145530"/>
              </a:xfrm>
              <a:blipFill>
                <a:blip r:embed="rId4"/>
                <a:stretch>
                  <a:fillRect l="-1075" t="-852" b="-5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6E168B-79A0-CA9E-FF83-77810ED2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3327D8-4183-0CEC-E714-007FF4A5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E3DCD98-2369-B33B-2D6D-36430961A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038" y="4421763"/>
            <a:ext cx="3192438" cy="240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3FA4BE-EA48-3F80-DB9A-31185DA4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Interests in Low mass region</a:t>
            </a:r>
            <a:endParaRPr kumimoji="1" lang="ja-JP" altLang="en-US" dirty="0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254CBB33-2A10-D851-F1BC-9B23F900E81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92976" y="2989500"/>
            <a:ext cx="4652091" cy="2999811"/>
          </a:xfrm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F5127F-9C34-9FE1-80D4-CF32B0CC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06DB28-F17A-F5F4-AE3D-AACCA235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B6A2610-0FD9-BAB6-7948-DB95FE3629B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50232" y="2903189"/>
            <a:ext cx="4001577" cy="3086122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0035ECCC-35A3-74D2-3599-BD83663EE5FE}"/>
              </a:ext>
            </a:extLst>
          </p:cNvPr>
          <p:cNvSpPr txBox="1"/>
          <p:nvPr/>
        </p:nvSpPr>
        <p:spPr>
          <a:xfrm>
            <a:off x="121659" y="1979454"/>
            <a:ext cx="45636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sz="1200" dirty="0">
                <a:latin typeface="Palatino" pitchFamily="2" charset="77"/>
                <a:ea typeface="Palatino" pitchFamily="2" charset="77"/>
              </a:rPr>
              <a:t>T. Nishimura, M. Kitazawa, T. Kunihiro,</a:t>
            </a:r>
            <a:r>
              <a:rPr lang="ja-JP" altLang="en-US" sz="1200" dirty="0">
                <a:latin typeface="Palatino" pitchFamily="2" charset="77"/>
                <a:ea typeface="Palatino" pitchFamily="2" charset="77"/>
              </a:rPr>
              <a:t>　</a:t>
            </a:r>
            <a:r>
              <a:rPr lang="en-US" altLang="ja-JP" sz="1200" dirty="0">
                <a:latin typeface="Palatino" pitchFamily="2" charset="77"/>
                <a:ea typeface="Palatino" pitchFamily="2" charset="77"/>
              </a:rPr>
              <a:t>PTEP 2022, 093D002</a:t>
            </a:r>
            <a:endParaRPr lang="en-JP" sz="1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5C64D9-0E8D-544B-1003-775A3805ED4D}"/>
              </a:ext>
            </a:extLst>
          </p:cNvPr>
          <p:cNvSpPr txBox="1"/>
          <p:nvPr/>
        </p:nvSpPr>
        <p:spPr>
          <a:xfrm>
            <a:off x="429291" y="2210618"/>
            <a:ext cx="418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Di-electron pair emission in phase transition for super conductivity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A91ACD-0609-B3A4-CE47-AF5733F6F378}"/>
              </a:ext>
            </a:extLst>
          </p:cNvPr>
          <p:cNvSpPr txBox="1"/>
          <p:nvPr/>
        </p:nvSpPr>
        <p:spPr>
          <a:xfrm>
            <a:off x="1994167" y="6188320"/>
            <a:ext cx="490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Y. </a:t>
            </a:r>
            <a:r>
              <a:rPr lang="en-US" altLang="ja-JP" dirty="0" err="1"/>
              <a:t>Morino</a:t>
            </a:r>
            <a:r>
              <a:rPr lang="en-US" altLang="ja-JP" dirty="0"/>
              <a:t> is thinking about experimental realization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5B339AF6-5FAE-BA77-C7CA-F49556CCECA1}"/>
              </a:ext>
            </a:extLst>
          </p:cNvPr>
          <p:cNvSpPr txBox="1"/>
          <p:nvPr/>
        </p:nvSpPr>
        <p:spPr>
          <a:xfrm>
            <a:off x="6248596" y="2020105"/>
            <a:ext cx="51848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Palatino" pitchFamily="2" charset="77"/>
                <a:ea typeface="Palatino" pitchFamily="2" charset="77"/>
              </a:rPr>
              <a:t>S</a:t>
            </a:r>
            <a:r>
              <a:rPr lang="en-JP" sz="1200" dirty="0">
                <a:latin typeface="Palatino" pitchFamily="2" charset="77"/>
                <a:ea typeface="Palatino" pitchFamily="2" charset="77"/>
              </a:rPr>
              <a:t>.</a:t>
            </a:r>
            <a:r>
              <a:rPr lang="en-US" sz="1200" dirty="0" err="1">
                <a:latin typeface="Palatino" pitchFamily="2" charset="77"/>
                <a:ea typeface="Palatino" pitchFamily="2" charset="77"/>
              </a:rPr>
              <a:t>Floerchinger</a:t>
            </a:r>
            <a:r>
              <a:rPr lang="en-JP" sz="1200" dirty="0">
                <a:latin typeface="Palatino" pitchFamily="2" charset="77"/>
                <a:ea typeface="Palatino" pitchFamily="2" charset="77"/>
              </a:rPr>
              <a:t>,</a:t>
            </a:r>
            <a:r>
              <a:rPr lang="en-US" sz="1200" dirty="0">
                <a:latin typeface="Palatino" pitchFamily="2" charset="77"/>
                <a:ea typeface="Palatino" pitchFamily="2" charset="77"/>
              </a:rPr>
              <a:t> C</a:t>
            </a:r>
            <a:r>
              <a:rPr lang="en-JP" sz="1200" dirty="0">
                <a:latin typeface="Palatino" pitchFamily="2" charset="77"/>
                <a:ea typeface="Palatino" pitchFamily="2" charset="77"/>
              </a:rPr>
              <a:t>.</a:t>
            </a:r>
            <a:r>
              <a:rPr lang="en-US" sz="1200" dirty="0">
                <a:latin typeface="Palatino" pitchFamily="2" charset="77"/>
                <a:ea typeface="Palatino" pitchFamily="2" charset="77"/>
              </a:rPr>
              <a:t>Gebhardt</a:t>
            </a:r>
            <a:r>
              <a:rPr lang="en-JP" sz="1200" dirty="0">
                <a:latin typeface="Palatino" pitchFamily="2" charset="77"/>
                <a:ea typeface="Palatino" pitchFamily="2" charset="77"/>
              </a:rPr>
              <a:t>, </a:t>
            </a:r>
            <a:r>
              <a:rPr lang="en-US" sz="1200" dirty="0">
                <a:latin typeface="Palatino" pitchFamily="2" charset="77"/>
                <a:ea typeface="Palatino" pitchFamily="2" charset="77"/>
              </a:rPr>
              <a:t>K</a:t>
            </a:r>
            <a:r>
              <a:rPr lang="en-JP" sz="1200" dirty="0">
                <a:latin typeface="Palatino" pitchFamily="2" charset="77"/>
                <a:ea typeface="Palatino" pitchFamily="2" charset="77"/>
              </a:rPr>
              <a:t>.</a:t>
            </a:r>
            <a:r>
              <a:rPr lang="en-US" sz="1200" dirty="0" err="1">
                <a:latin typeface="Palatino" pitchFamily="2" charset="77"/>
                <a:ea typeface="Palatino" pitchFamily="2" charset="77"/>
              </a:rPr>
              <a:t>Reygers</a:t>
            </a:r>
            <a:r>
              <a:rPr lang="en-JP" sz="1200" dirty="0">
                <a:latin typeface="Palatino" pitchFamily="2" charset="77"/>
                <a:ea typeface="Palatino" pitchFamily="2" charset="77"/>
              </a:rPr>
              <a:t>,</a:t>
            </a:r>
            <a:r>
              <a:rPr lang="ja-JP" altLang="en-US" sz="1200" dirty="0">
                <a:latin typeface="Palatino" pitchFamily="2" charset="77"/>
                <a:ea typeface="Palatino" pitchFamily="2" charset="77"/>
              </a:rPr>
              <a:t>　</a:t>
            </a:r>
            <a:r>
              <a:rPr lang="en-US" altLang="ja-JP" sz="1200" dirty="0">
                <a:latin typeface="Palatino" pitchFamily="2" charset="77"/>
                <a:ea typeface="Palatino" pitchFamily="2" charset="77"/>
              </a:rPr>
              <a:t>PLB 837 (2023) 137647 093D002</a:t>
            </a:r>
            <a:endParaRPr lang="en-JP" sz="12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F88284C-1E87-AC02-64BB-5411489FE386}"/>
              </a:ext>
            </a:extLst>
          </p:cNvPr>
          <p:cNvSpPr txBox="1"/>
          <p:nvPr/>
        </p:nvSpPr>
        <p:spPr>
          <a:xfrm>
            <a:off x="6096000" y="2421159"/>
            <a:ext cx="518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Effects of electrical conductivity on the spectrum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2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36D683-1456-902D-B2B6-070368EA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Detectors candidates for low mass measurements proposed by Y. </a:t>
            </a:r>
            <a:r>
              <a:rPr kumimoji="1" lang="en-US" altLang="ja-JP" dirty="0" err="1"/>
              <a:t>Morino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5A88CEFE-AE3B-26A7-1A79-6AF30319D1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2668" t="27218" r="21123" b="26211"/>
          <a:stretch/>
        </p:blipFill>
        <p:spPr>
          <a:xfrm>
            <a:off x="1588024" y="2972550"/>
            <a:ext cx="2518774" cy="2023143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C09447-E032-98BF-CA11-90F357FC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B65EAE-A5DE-5BB9-5CC8-99666DC2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028" name="Picture 4" descr="ITS layout">
            <a:extLst>
              <a:ext uri="{FF2B5EF4-FFF2-40B4-BE49-F238E27FC236}">
                <a16:creationId xmlns:a16="http://schemas.microsoft.com/office/drawing/2014/main" id="{53C454A8-DB3D-700B-28DC-ACE7A125DE63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65" y="2886357"/>
            <a:ext cx="3389866" cy="21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07AE1F-50CF-3BD3-8D83-BDD78FDD1F5B}"/>
              </a:ext>
            </a:extLst>
          </p:cNvPr>
          <p:cNvSpPr txBox="1"/>
          <p:nvPr/>
        </p:nvSpPr>
        <p:spPr>
          <a:xfrm>
            <a:off x="2130708" y="5126423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sPHENIX</a:t>
            </a:r>
            <a:r>
              <a:rPr kumimoji="1" lang="en-US" altLang="ja-JP" dirty="0"/>
              <a:t> TPC 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68D52A-B719-A65E-C2E8-C6025A53D2AF}"/>
              </a:ext>
            </a:extLst>
          </p:cNvPr>
          <p:cNvSpPr txBox="1"/>
          <p:nvPr/>
        </p:nvSpPr>
        <p:spPr>
          <a:xfrm>
            <a:off x="6808915" y="5126423"/>
            <a:ext cx="111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ALICE</a:t>
            </a:r>
            <a:r>
              <a:rPr kumimoji="1" lang="en-US" altLang="ja-JP" dirty="0"/>
              <a:t> ITC 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E1A854-BDEE-2B06-6EB1-295B4C6B8913}"/>
              </a:ext>
            </a:extLst>
          </p:cNvPr>
          <p:cNvSpPr txBox="1"/>
          <p:nvPr/>
        </p:nvSpPr>
        <p:spPr>
          <a:xfrm>
            <a:off x="564078" y="2227548"/>
            <a:ext cx="4269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Identification: </a:t>
            </a:r>
          </a:p>
          <a:p>
            <a:pPr lvl="1"/>
            <a:r>
              <a:rPr kumimoji="1" lang="en-US" altLang="ja-JP" dirty="0"/>
              <a:t>Energy Loss @ TPC and Time Of Flight 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B408D7-7BF3-2225-E8A9-8ED956BB3EA2}"/>
              </a:ext>
            </a:extLst>
          </p:cNvPr>
          <p:cNvSpPr txBox="1"/>
          <p:nvPr/>
        </p:nvSpPr>
        <p:spPr>
          <a:xfrm>
            <a:off x="5134098" y="2144545"/>
            <a:ext cx="2635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Identification: </a:t>
            </a:r>
          </a:p>
          <a:p>
            <a:pPr lvl="1"/>
            <a:r>
              <a:rPr kumimoji="1" lang="en-US" altLang="ja-JP" dirty="0"/>
              <a:t>Energy Loss @ Silicon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85722A-8915-CF8F-D329-A1B2839B0F36}"/>
              </a:ext>
            </a:extLst>
          </p:cNvPr>
          <p:cNvSpPr txBox="1"/>
          <p:nvPr/>
        </p:nvSpPr>
        <p:spPr>
          <a:xfrm>
            <a:off x="5483104" y="6174255"/>
            <a:ext cx="457368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/>
              <a:t>Detector R&amp;D should be performed.</a:t>
            </a:r>
            <a:endParaRPr kumimoji="1" lang="ja-JP" altLang="en-US" sz="2400" u="sng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4EC202-09EB-B67D-A175-E86617D862BA}"/>
              </a:ext>
            </a:extLst>
          </p:cNvPr>
          <p:cNvSpPr txBox="1"/>
          <p:nvPr/>
        </p:nvSpPr>
        <p:spPr>
          <a:xfrm>
            <a:off x="492443" y="5678961"/>
            <a:ext cx="480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Data Acquisition system for high-rate counting and large amount data is also essential.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C8B80B-7920-4F47-B417-C86C2B16D040}"/>
              </a:ext>
            </a:extLst>
          </p:cNvPr>
          <p:cNvSpPr txBox="1"/>
          <p:nvPr/>
        </p:nvSpPr>
        <p:spPr>
          <a:xfrm>
            <a:off x="9568329" y="3177732"/>
            <a:ext cx="2265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Large acceptance &amp; Low momentum meas. would help measurements of </a:t>
            </a:r>
            <a:r>
              <a:rPr kumimoji="1" lang="en-US" altLang="ja-JP" sz="2000" u="sng" dirty="0"/>
              <a:t>polarization</a:t>
            </a:r>
            <a:r>
              <a:rPr kumimoji="1" lang="en-US" altLang="ja-JP" sz="2000" dirty="0"/>
              <a:t> also.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4095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2CC835-B797-62E0-99BB-0738DACF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outlook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A13F1D9F-496F-FA32-4E08-F79F973E5D6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153337"/>
                <a:ext cx="5106026" cy="336869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ja-JP" dirty="0"/>
                  <a:t>Physics</a:t>
                </a:r>
              </a:p>
              <a:p>
                <a:pPr lvl="1"/>
                <a:r>
                  <a:rPr lang="en-US" altLang="ja-JP" dirty="0"/>
                  <a:t>Chiral partners</a:t>
                </a:r>
              </a:p>
              <a:p>
                <a:pPr lvl="2"/>
                <a:r>
                  <a:rPr lang="en-US" altLang="ja-JP" dirty="0"/>
                  <a:t>Mixing</a:t>
                </a:r>
              </a:p>
              <a:p>
                <a:pPr lvl="2"/>
                <a:r>
                  <a:rPr lang="en-US" altLang="ja-JP" dirty="0"/>
                  <a:t>Direct measurements </a:t>
                </a:r>
              </a:p>
              <a:p>
                <a:pPr lvl="1"/>
                <a:r>
                  <a:rPr lang="en-US" altLang="ja-JP" dirty="0"/>
                  <a:t>Sigma meson?</a:t>
                </a:r>
              </a:p>
              <a:p>
                <a:pPr lvl="1"/>
                <a:r>
                  <a:rPr lang="en-US" altLang="ja-JP" dirty="0"/>
                  <a:t>Baryon sector?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dirty="0"/>
                  <a:t>N interactions</a:t>
                </a:r>
              </a:p>
              <a:p>
                <a:pPr lvl="1"/>
                <a:r>
                  <a:rPr lang="en-US" altLang="ja-JP" dirty="0"/>
                  <a:t>Charm physics</a:t>
                </a:r>
              </a:p>
              <a:p>
                <a:pPr lvl="1"/>
                <a:r>
                  <a:rPr lang="en-US" altLang="ja-JP" dirty="0"/>
                  <a:t>New physics</a:t>
                </a:r>
              </a:p>
              <a:p>
                <a:pPr lvl="2"/>
                <a:r>
                  <a:rPr lang="en-US" altLang="ja-JP" dirty="0"/>
                  <a:t>It will be </a:t>
                </a:r>
                <a:r>
                  <a:rPr lang="en-US" altLang="ja-JP" dirty="0" err="1"/>
                  <a:t>Byproductions</a:t>
                </a:r>
                <a:endParaRPr lang="en-US" altLang="ja-JP" dirty="0"/>
              </a:p>
              <a:p>
                <a:pPr lvl="2"/>
                <a:endParaRPr lang="en-US" altLang="ja-JP" dirty="0"/>
              </a:p>
              <a:p>
                <a:pPr lvl="2"/>
                <a:endParaRPr lang="ja-JP" altLang="en-US" dirty="0"/>
              </a:p>
            </p:txBody>
          </p:sp>
        </mc:Choice>
        <mc:Fallback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A13F1D9F-496F-FA32-4E08-F79F973E5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153337"/>
                <a:ext cx="5106026" cy="3368690"/>
              </a:xfrm>
              <a:blipFill>
                <a:blip r:embed="rId2"/>
                <a:stretch>
                  <a:fillRect l="-955" t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4A50083D-13D2-801D-FE5E-1FC14992D920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2058334"/>
                <a:ext cx="5358740" cy="246616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dirty="0"/>
                  <a:t>Measurements</a:t>
                </a:r>
              </a:p>
              <a:p>
                <a:pPr lvl="1"/>
                <a:r>
                  <a:rPr lang="en-US" altLang="ja-JP" dirty="0"/>
                  <a:t>upgrades of the current measurements</a:t>
                </a:r>
              </a:p>
              <a:p>
                <a:pPr lvl="2"/>
                <a:r>
                  <a:rPr lang="en-US" altLang="ja-JP" dirty="0"/>
                  <a:t>Polarization</a:t>
                </a:r>
              </a:p>
              <a:p>
                <a:pPr lvl="2"/>
                <a:r>
                  <a:rPr lang="en-US" altLang="ja-JP" dirty="0"/>
                  <a:t>Centrality(collision geometry)</a:t>
                </a:r>
              </a:p>
              <a:p>
                <a:pPr lvl="1"/>
                <a:r>
                  <a:rPr lang="en-US" altLang="ja-JP" dirty="0"/>
                  <a:t>Hadron decays</a:t>
                </a:r>
              </a:p>
              <a:p>
                <a:pPr lvl="1"/>
                <a:r>
                  <a:rPr lang="en-US" altLang="ja-JP" dirty="0"/>
                  <a:t>Secondary beam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ja-JP" dirty="0"/>
                  <a:t> and K beam) </a:t>
                </a:r>
              </a:p>
              <a:p>
                <a:pPr lvl="1"/>
                <a:r>
                  <a:rPr lang="en-US" altLang="ja-JP" dirty="0"/>
                  <a:t>New detector technologies</a:t>
                </a:r>
                <a:endParaRPr lang="ja-JP" altLang="en-US" dirty="0"/>
              </a:p>
            </p:txBody>
          </p:sp>
        </mc:Choice>
        <mc:Fallback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4A50083D-13D2-801D-FE5E-1FC14992D9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2058334"/>
                <a:ext cx="5358740" cy="2466165"/>
              </a:xfrm>
              <a:blipFill>
                <a:blip r:embed="rId3"/>
                <a:stretch>
                  <a:fillRect l="-910" t="-990" b="-17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160FCA-53B7-DE2C-43FD-D12C964E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1E1B30-7020-AB37-0976-D5E126AD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8EC35C-3743-5036-8A66-7C9313A7754E}"/>
              </a:ext>
            </a:extLst>
          </p:cNvPr>
          <p:cNvSpPr txBox="1"/>
          <p:nvPr/>
        </p:nvSpPr>
        <p:spPr>
          <a:xfrm>
            <a:off x="3606180" y="5421610"/>
            <a:ext cx="5011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Although I haven’t </a:t>
            </a:r>
            <a:r>
              <a:rPr lang="en-US" altLang="ja-JP" dirty="0"/>
              <a:t>yet </a:t>
            </a:r>
            <a:r>
              <a:rPr kumimoji="1" lang="en-US" altLang="ja-JP" dirty="0"/>
              <a:t>prepared enough information, This workshop is a really good starting point.</a:t>
            </a:r>
          </a:p>
          <a:p>
            <a:pPr algn="ctr"/>
            <a:r>
              <a:rPr kumimoji="1" lang="en-US" altLang="ja-JP" dirty="0"/>
              <a:t>THANK YOU, Wen-Chen!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274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FC6926-FF2E-04A5-3554-384BBCF8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 up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9A4BFA-5F95-19EB-19E5-D33149615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213689-676C-A469-5644-A869CB66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583191-F1F9-EB8C-5EA1-1F55A455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532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>
            <a:extLst>
              <a:ext uri="{FF2B5EF4-FFF2-40B4-BE49-F238E27FC236}">
                <a16:creationId xmlns:a16="http://schemas.microsoft.com/office/drawing/2014/main" id="{EDDA527C-DBB8-F40F-3465-EF9CB0E4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Importance of chiral symmetry</a:t>
            </a:r>
            <a:endParaRPr lang="ja-JP" altLang="en-US" dirty="0"/>
          </a:p>
        </p:txBody>
      </p:sp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A3AAD3D2-1E6A-ECE8-C3E2-D3701111F7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623753"/>
            <a:ext cx="5105400" cy="2910656"/>
          </a:xfrm>
        </p:spPr>
      </p:pic>
      <p:pic>
        <p:nvPicPr>
          <p:cNvPr id="19" name="コンテンツ プレースホルダー 18">
            <a:extLst>
              <a:ext uri="{FF2B5EF4-FFF2-40B4-BE49-F238E27FC236}">
                <a16:creationId xmlns:a16="http://schemas.microsoft.com/office/drawing/2014/main" id="{79FFF4A4-A42C-D7F8-47A4-5347AA33A26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72200" y="2407138"/>
            <a:ext cx="5105400" cy="3343887"/>
          </a:xfr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9678E84-E7B4-8696-4179-AB650BDB295F}"/>
              </a:ext>
            </a:extLst>
          </p:cNvPr>
          <p:cNvSpPr txBox="1"/>
          <p:nvPr/>
        </p:nvSpPr>
        <p:spPr>
          <a:xfrm>
            <a:off x="7018926" y="5789580"/>
            <a:ext cx="4440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Case(I): T. Hatsuda and T. Kunihiro, PTP Sup. 91(1987) 284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2ABB38B-3EF3-CB26-0D43-A07260760794}"/>
              </a:ext>
            </a:extLst>
          </p:cNvPr>
          <p:cNvSpPr txBox="1"/>
          <p:nvPr/>
        </p:nvSpPr>
        <p:spPr>
          <a:xfrm>
            <a:off x="6106427" y="2025301"/>
            <a:ext cx="523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Case of zero temperature and finite chemical potential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43BE161-2FEF-3700-6B4B-9B6F584B199B}"/>
              </a:ext>
            </a:extLst>
          </p:cNvPr>
          <p:cNvSpPr txBox="1"/>
          <p:nvPr/>
        </p:nvSpPr>
        <p:spPr>
          <a:xfrm>
            <a:off x="543426" y="5733894"/>
            <a:ext cx="639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It is shown in the mean field approximation that a </a:t>
            </a:r>
            <a:r>
              <a:rPr kumimoji="1" lang="en-US" altLang="ja-JP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first-order transition exists at zero and low temperatures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 and that </a:t>
            </a:r>
            <a:r>
              <a:rPr kumimoji="1" lang="en-US" altLang="ja-JP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this transition can be identified as the chiral restoration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12A3064-FA92-DEFA-0125-892D60B1E813}"/>
              </a:ext>
            </a:extLst>
          </p:cNvPr>
          <p:cNvSpPr txBox="1"/>
          <p:nvPr/>
        </p:nvSpPr>
        <p:spPr>
          <a:xfrm>
            <a:off x="231922" y="2254421"/>
            <a:ext cx="351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Critical Point: Asakawa and Yazaki 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日付プレースホルダー 25">
            <a:extLst>
              <a:ext uri="{FF2B5EF4-FFF2-40B4-BE49-F238E27FC236}">
                <a16:creationId xmlns:a16="http://schemas.microsoft.com/office/drawing/2014/main" id="{4C79A7DA-4ECD-6F08-62B8-1366E03C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2024/9/10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スライド番号プレースホルダー 26">
            <a:extLst>
              <a:ext uri="{FF2B5EF4-FFF2-40B4-BE49-F238E27FC236}">
                <a16:creationId xmlns:a16="http://schemas.microsoft.com/office/drawing/2014/main" id="{33CFE762-3106-E070-519F-CCE2CE1B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9D3DA-E1E2-4EDB-9BC1-F2309B63249E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7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5C0CFD-698E-94CA-0418-1CD4EFCB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Signals of chiral restoration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47ADF2E5-39E8-79C2-E47F-217D5D94957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ja-JP" dirty="0">
                    <a:sym typeface="Symbol" panose="05050102010706020507" pitchFamily="18" charset="2"/>
                  </a:rPr>
                  <a:t>Change of vacuum structure</a:t>
                </a:r>
              </a:p>
              <a:p>
                <a:pPr lvl="1"/>
                <a:r>
                  <a:rPr lang="en-US" altLang="ja-JP" dirty="0"/>
                  <a:t>Change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/>
                  <a:t> condensation </a:t>
                </a:r>
              </a:p>
              <a:p>
                <a:pPr lvl="1"/>
                <a:r>
                  <a:rPr lang="en-US" altLang="ja-JP" dirty="0">
                    <a:sym typeface="Symbol" panose="05050102010706020507" pitchFamily="18" charset="2"/>
                  </a:rPr>
                  <a:t> change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𝜎</m:t>
                    </m:r>
                  </m:oMath>
                </a14:m>
                <a:r>
                  <a:rPr lang="en-US" altLang="ja-JP" dirty="0"/>
                  <a:t> meson properties</a:t>
                </a:r>
              </a:p>
              <a:p>
                <a:pPr lvl="2"/>
                <a:r>
                  <a:rPr lang="en-US" altLang="ja-JP" dirty="0"/>
                  <a:t>Softening of the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dirty="0"/>
                  <a:t> and a degeneracy of the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ja-JP" b="0" dirty="0"/>
              </a:p>
              <a:p>
                <a:r>
                  <a:rPr lang="en-US" altLang="ja-JP" dirty="0"/>
                  <a:t>Spectra of chiral partner</a:t>
                </a:r>
              </a:p>
              <a:p>
                <a:pPr lvl="1"/>
                <a:r>
                  <a:rPr lang="en-US" altLang="ja-JP" dirty="0"/>
                  <a:t>Vector – Axial vector</a:t>
                </a:r>
              </a:p>
              <a:p>
                <a:pPr lvl="1"/>
                <a:r>
                  <a:rPr lang="en-US" altLang="ja-JP" dirty="0"/>
                  <a:t>Weinberg type Sum rule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trlPr>
                          <a:rPr kumimoji="1" lang="ja-JP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: Spectral Function</a:t>
                </a:r>
              </a:p>
              <a:p>
                <a:pPr lvl="2"/>
                <a:r>
                  <a:rPr lang="en-US" altLang="ja-JP" dirty="0"/>
                  <a:t>PRL 18 (1967)  507</a:t>
                </a:r>
                <a:endParaRPr kumimoji="1" lang="ja-JP" altLang="en-US" dirty="0"/>
              </a:p>
              <a:p>
                <a:pPr lvl="4"/>
                <a:endParaRPr lang="en-US" altLang="ja-JP" dirty="0"/>
              </a:p>
            </p:txBody>
          </p:sp>
        </mc:Choice>
        <mc:Fallback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47ADF2E5-39E8-79C2-E47F-217D5D949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97" t="-534" r="-10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B5D1E2A6-4CC3-7233-1486-E381DB3B039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414168" y="2366963"/>
            <a:ext cx="4621463" cy="3424237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DB8C571-5AE3-FB6D-7A62-540F3A3B80EA}"/>
              </a:ext>
            </a:extLst>
          </p:cNvPr>
          <p:cNvSpPr txBox="1"/>
          <p:nvPr/>
        </p:nvSpPr>
        <p:spPr>
          <a:xfrm>
            <a:off x="7695028" y="1921497"/>
            <a:ext cx="429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T. Hatsuda and T. Kunihiro, PRL55(1985)158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F4305FE1-8455-0D94-7847-1639CD19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2024/9/10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C5D5C50F-DE1E-F823-115B-4296CF99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9D3DA-E1E2-4EDB-9BC1-F2309B63249E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42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コンテンツ プレースホルダー 26">
            <a:extLst>
              <a:ext uri="{FF2B5EF4-FFF2-40B4-BE49-F238E27FC236}">
                <a16:creationId xmlns:a16="http://schemas.microsoft.com/office/drawing/2014/main" id="{E044B849-E383-BB9C-4790-817B92354C1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39210" y="2366963"/>
            <a:ext cx="4771379" cy="3424237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EB48F9A-1DF4-6EE1-DCBD-73BE92FE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further Predictions</a:t>
            </a:r>
            <a:endParaRPr kumimoji="1" lang="ja-JP" altLang="en-US" dirty="0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F2F6550F-FFC6-DB5A-586A-453A89801F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108362" y="2366963"/>
            <a:ext cx="4717476" cy="3424237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BC6428-24BE-46D4-A504-8B02B4DAD9E4}"/>
              </a:ext>
            </a:extLst>
          </p:cNvPr>
          <p:cNvSpPr txBox="1"/>
          <p:nvPr/>
        </p:nvSpPr>
        <p:spPr>
          <a:xfrm>
            <a:off x="1293324" y="5274797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 meson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0597EE-1EA8-63E8-96D4-D80D0CA2819A}"/>
              </a:ext>
            </a:extLst>
          </p:cNvPr>
          <p:cNvSpPr txBox="1"/>
          <p:nvPr/>
        </p:nvSpPr>
        <p:spPr>
          <a:xfrm>
            <a:off x="225083" y="1897117"/>
            <a:ext cx="470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M. Asakawa and C. M. Ko, PRC 48 (1993) R526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3E682E7-01BD-D907-3BED-CD0A655FA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394" y="5924022"/>
            <a:ext cx="3331412" cy="54242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F53334B-F8ED-5B6E-6387-A721E7A0A406}"/>
              </a:ext>
            </a:extLst>
          </p:cNvPr>
          <p:cNvSpPr txBox="1"/>
          <p:nvPr/>
        </p:nvSpPr>
        <p:spPr>
          <a:xfrm>
            <a:off x="6596558" y="5236839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 meson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884BB5-DE37-7A4F-FF5E-26A63FE65236}"/>
              </a:ext>
            </a:extLst>
          </p:cNvPr>
          <p:cNvSpPr txBox="1"/>
          <p:nvPr/>
        </p:nvSpPr>
        <p:spPr>
          <a:xfrm>
            <a:off x="529241" y="6010567"/>
            <a:ext cx="185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Resonance shape: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日付プレースホルダー 19">
            <a:extLst>
              <a:ext uri="{FF2B5EF4-FFF2-40B4-BE49-F238E27FC236}">
                <a16:creationId xmlns:a16="http://schemas.microsoft.com/office/drawing/2014/main" id="{667ECB13-9CD0-0D8A-C2F5-6D857965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2024/9/10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2D89E13F-1151-E7C0-AC10-7A322325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9D3DA-E1E2-4EDB-9BC1-F2309B63249E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C778EB2-1D6D-8F45-26E9-5E25CB642D71}"/>
              </a:ext>
            </a:extLst>
          </p:cNvPr>
          <p:cNvSpPr txBox="1"/>
          <p:nvPr/>
        </p:nvSpPr>
        <p:spPr>
          <a:xfrm>
            <a:off x="6096000" y="1897117"/>
            <a:ext cx="453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M. Asakawa and C. M. Ko, PLB 322 (1994) 33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839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7256C7-5768-D57F-8B59-07682132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33509"/>
            <a:ext cx="10364451" cy="1596177"/>
          </a:xfrm>
        </p:spPr>
        <p:txBody>
          <a:bodyPr/>
          <a:lstStyle/>
          <a:p>
            <a:pPr algn="l"/>
            <a:r>
              <a:rPr kumimoji="1" lang="en-US" altLang="ja-JP" dirty="0"/>
              <a:t>Comments on QCD</a:t>
            </a:r>
            <a:r>
              <a:rPr lang="ja-JP" altLang="en-US" dirty="0"/>
              <a:t> </a:t>
            </a:r>
            <a:r>
              <a:rPr lang="en-US" altLang="ja-JP" dirty="0"/>
              <a:t>sum</a:t>
            </a:r>
            <a:r>
              <a:rPr lang="ja-JP" altLang="en-US" dirty="0"/>
              <a:t> </a:t>
            </a:r>
            <a:r>
              <a:rPr lang="en-US" altLang="ja-JP" dirty="0"/>
              <a:t>rule</a:t>
            </a:r>
            <a:br>
              <a:rPr lang="en-US" altLang="ja-JP" dirty="0"/>
            </a:br>
            <a:r>
              <a:rPr lang="en-US" altLang="ja-JP" dirty="0"/>
              <a:t>(Many Approximations)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0C8C89EF-0A4F-D34E-3B28-DC5D4F9084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61983" y="2872959"/>
            <a:ext cx="4234017" cy="2636519"/>
          </a:xfrm>
        </p:spPr>
      </p:pic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97F10310-4115-7D7D-17DE-370EA366123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508147" y="1336794"/>
            <a:ext cx="4407423" cy="1282159"/>
          </a:xfrm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E1B0C3-9164-217F-C44C-06EDF75D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A64418-1FDF-6392-A08C-A69889AC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C1D6708-881D-3C90-59B4-5D2334B9A2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8" t="11534" r="48581"/>
          <a:stretch/>
        </p:blipFill>
        <p:spPr>
          <a:xfrm>
            <a:off x="7720043" y="2805852"/>
            <a:ext cx="4053267" cy="270362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B889411-0BC7-8350-A135-B60140184E0C}"/>
              </a:ext>
            </a:extLst>
          </p:cNvPr>
          <p:cNvSpPr txBox="1"/>
          <p:nvPr/>
        </p:nvSpPr>
        <p:spPr>
          <a:xfrm>
            <a:off x="192344" y="1905884"/>
            <a:ext cx="475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M. Asakawa and C. M. Ko, NP A572 (1994) 732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76AE44-7D77-7E0D-0876-7D6488EE030F}"/>
              </a:ext>
            </a:extLst>
          </p:cNvPr>
          <p:cNvSpPr txBox="1"/>
          <p:nvPr/>
        </p:nvSpPr>
        <p:spPr>
          <a:xfrm>
            <a:off x="237940" y="2622978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Expansions up to 6</a:t>
            </a:r>
            <a:r>
              <a:rPr lang="en-US" altLang="ja-JP" baseline="30000" dirty="0"/>
              <a:t>th</a:t>
            </a:r>
            <a:r>
              <a:rPr lang="en-US" altLang="ja-JP" dirty="0"/>
              <a:t> order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822BCA-E4B6-1404-0E56-676D454B6B01}"/>
              </a:ext>
            </a:extLst>
          </p:cNvPr>
          <p:cNvSpPr txBox="1"/>
          <p:nvPr/>
        </p:nvSpPr>
        <p:spPr>
          <a:xfrm>
            <a:off x="6297674" y="2674947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Mean</a:t>
            </a:r>
            <a:r>
              <a:rPr lang="ja-JP" altLang="en-US" dirty="0"/>
              <a:t> </a:t>
            </a:r>
            <a:r>
              <a:rPr lang="en-US" altLang="ja-JP" dirty="0"/>
              <a:t>field</a:t>
            </a:r>
            <a:r>
              <a:rPr lang="ja-JP" altLang="en-US" dirty="0"/>
              <a:t> </a:t>
            </a:r>
            <a:r>
              <a:rPr lang="en-US" altLang="ja-JP" dirty="0"/>
              <a:t>approx.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BA748E-D8E8-70E3-68D4-E7E2CB3A5611}"/>
              </a:ext>
            </a:extLst>
          </p:cNvPr>
          <p:cNvSpPr txBox="1"/>
          <p:nvPr/>
        </p:nvSpPr>
        <p:spPr>
          <a:xfrm>
            <a:off x="6297674" y="1384649"/>
            <a:ext cx="231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Linear density approx. 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A61F463-6CAB-0D20-4286-1A30AFB35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041" y="5667067"/>
            <a:ext cx="7516550" cy="111518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C5E196-F7D5-96ED-6FD4-0A8518057D2F}"/>
              </a:ext>
            </a:extLst>
          </p:cNvPr>
          <p:cNvSpPr txBox="1"/>
          <p:nvPr/>
        </p:nvSpPr>
        <p:spPr>
          <a:xfrm>
            <a:off x="119424" y="5680413"/>
            <a:ext cx="188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Comments</a:t>
            </a:r>
            <a:r>
              <a:rPr lang="ja-JP" altLang="en-US" dirty="0"/>
              <a:t> </a:t>
            </a:r>
            <a:r>
              <a:rPr lang="en-US" altLang="ja-JP" dirty="0"/>
              <a:t>in this paper 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A741D46-C484-77AA-FE90-052EB08BE5D3}"/>
              </a:ext>
            </a:extLst>
          </p:cNvPr>
          <p:cNvSpPr txBox="1"/>
          <p:nvPr/>
        </p:nvSpPr>
        <p:spPr>
          <a:xfrm>
            <a:off x="2882456" y="2253136"/>
            <a:ext cx="241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Calculations for </a:t>
            </a:r>
            <a:r>
              <a:rPr kumimoji="1" lang="en-US" altLang="ja-JP" dirty="0">
                <a:latin typeface="Symbol" panose="05050102010706020507" pitchFamily="18" charset="2"/>
              </a:rPr>
              <a:t>f</a:t>
            </a:r>
            <a:r>
              <a:rPr kumimoji="1" lang="en-US" altLang="ja-JP" dirty="0"/>
              <a:t> meson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713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891BF7-B272-E952-2889-48B77F14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Signals of chiral restoration (cont’d)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0FB52FCA-A667-21AA-F5EB-E244ABD7D7F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Change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/>
                  <a:t> condensation </a:t>
                </a:r>
              </a:p>
              <a:p>
                <a:pPr lvl="1"/>
                <a:r>
                  <a:rPr lang="en-US" altLang="ja-JP" dirty="0" err="1"/>
                  <a:t>Gell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mann</a:t>
                </a:r>
                <a:r>
                  <a:rPr lang="en-US" altLang="ja-JP" dirty="0"/>
                  <a:t>-Oakes-Renner relation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acc>
                    <m:d>
                      <m:dPr>
                        <m:begChr m:val="⟨"/>
                        <m:endChr m:val="⟩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ja-JP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ja-JP" b="0" dirty="0">
                  <a:ea typeface="Cambria Math" panose="02040503050406030204" pitchFamily="18" charset="0"/>
                </a:endParaRPr>
              </a:p>
              <a:p>
                <a:pPr lvl="3"/>
                <a:r>
                  <a:rPr lang="en-US" altLang="ja-JP" dirty="0"/>
                  <a:t>Phys. Rev. 175 (1968) 2194</a:t>
                </a:r>
              </a:p>
              <a:p>
                <a:r>
                  <a:rPr lang="en-US" altLang="ja-JP" dirty="0"/>
                  <a:t>Brown rho scaling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den>
                    </m:f>
                    <m:r>
                      <a:rPr lang="ja-JP" alt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</m:den>
                    </m:f>
                    <m:r>
                      <a:rPr lang="ja-JP" alt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r>
                      <a:rPr lang="ja-JP" alt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dirty="0"/>
              </a:p>
              <a:p>
                <a:pPr lvl="2"/>
                <a:r>
                  <a:rPr lang="en-US" altLang="ja-JP" dirty="0"/>
                  <a:t>PRL 66 (1991) 2720</a:t>
                </a:r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0FB52FCA-A667-21AA-F5EB-E244ABD7D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074" b="-14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FA0BAA42-FD30-1F7A-79BF-50B31BD50A1B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019800" y="2367092"/>
                <a:ext cx="6172199" cy="3424107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QCD sum rule</a:t>
                </a:r>
              </a:p>
              <a:p>
                <a:pPr lvl="1"/>
                <a:r>
                  <a:rPr lang="en-US" altLang="ja-JP" dirty="0"/>
                  <a:t>Relation btw spectral sum (moment) and vacuum condensates</a:t>
                </a:r>
              </a:p>
              <a:p>
                <a:pPr lvl="1"/>
                <a:r>
                  <a:rPr lang="en-US" altLang="ja-JP" u="sng" dirty="0"/>
                  <a:t>Vector meson </a:t>
                </a:r>
                <a:r>
                  <a:rPr lang="en-US" altLang="ja-JP" dirty="0"/>
                  <a:t>in vacuum</a:t>
                </a:r>
              </a:p>
              <a:p>
                <a:pPr lvl="2"/>
                <a:r>
                  <a:rPr lang="en-US" altLang="ja-JP" dirty="0"/>
                  <a:t>Borel sum rule</a:t>
                </a:r>
              </a:p>
              <a:p>
                <a:pPr lvl="3"/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m:rPr>
                            <m:sty m:val="p"/>
                          </m:rPr>
                          <a:rPr lang="en-US" altLang="ja-JP" b="0" i="1" cap="none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ja-JP" i="0" cap="none">
                            <a:latin typeface="Cambria Math" panose="02040503050406030204" pitchFamily="18" charset="0"/>
                          </a:rPr>
                          <m:t>m</m:t>
                        </m:r>
                        <m:nary>
                          <m:naryPr>
                            <m:chr m:val="∏"/>
                            <m:limLoc m:val="subSup"/>
                            <m:subHide m:val="on"/>
                            <m:supHide m:val="on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nary>
                        <m:sSup>
                          <m:s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nary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altLang="ja-JP" dirty="0"/>
              </a:p>
              <a:p>
                <a:pPr lvl="2"/>
                <a:r>
                  <a:rPr lang="en-US" altLang="ja-JP" dirty="0"/>
                  <a:t>M. A. </a:t>
                </a:r>
                <a:r>
                  <a:rPr lang="en-US" altLang="ja-JP" dirty="0" err="1"/>
                  <a:t>Shifman</a:t>
                </a:r>
                <a:r>
                  <a:rPr lang="en-US" altLang="ja-JP" dirty="0"/>
                  <a:t> </a:t>
                </a:r>
                <a:r>
                  <a:rPr lang="en-US" altLang="ja-JP" i="1" dirty="0"/>
                  <a:t>et al.</a:t>
                </a:r>
                <a:r>
                  <a:rPr lang="en-US" altLang="ja-JP" dirty="0"/>
                  <a:t>, </a:t>
                </a:r>
                <a:r>
                  <a:rPr lang="en-US" altLang="ja-JP" dirty="0" err="1"/>
                  <a:t>Nucl</a:t>
                </a:r>
                <a:r>
                  <a:rPr lang="en-US" altLang="ja-JP" dirty="0"/>
                  <a:t>. Phys. B147 (1979) 385</a:t>
                </a:r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FA0BAA42-FD30-1F7A-79BF-50B31BD50A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019800" y="2367092"/>
                <a:ext cx="6172199" cy="3424107"/>
              </a:xfrm>
              <a:blipFill>
                <a:blip r:embed="rId3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6BE16A7-5956-B021-B627-CF1FD59C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2024/9/10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ED04F8-70A9-94DA-D01F-857A09A9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9D3DA-E1E2-4EDB-9BC1-F2309B63249E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0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00C8341-CF6C-E742-068E-B9FEE8A9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Vector meson as a signal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FCE73352-2182-D1D9-CE2A-97DC494D45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ja-JP" dirty="0"/>
                  <a:t>QCD sum rule is applied to vector mesons In a medium</a:t>
                </a:r>
              </a:p>
              <a:p>
                <a:pPr lvl="1"/>
                <a:r>
                  <a:rPr lang="en-US" altLang="ja-JP" dirty="0"/>
                  <a:t>A. I. </a:t>
                </a:r>
                <a:r>
                  <a:rPr lang="en-US" altLang="ja-JP" dirty="0" err="1"/>
                  <a:t>bochkarev</a:t>
                </a:r>
                <a:r>
                  <a:rPr lang="en-US" altLang="ja-JP" dirty="0"/>
                  <a:t> and </a:t>
                </a:r>
                <a:r>
                  <a:rPr lang="en-US" altLang="ja-JP" dirty="0" err="1"/>
                  <a:t>m.e.</a:t>
                </a:r>
                <a:r>
                  <a:rPr lang="en-US" altLang="ja-JP" dirty="0"/>
                  <a:t> Shaposhnikov, </a:t>
                </a:r>
                <a:r>
                  <a:rPr lang="en-US" altLang="ja-JP" dirty="0" err="1"/>
                  <a:t>nP</a:t>
                </a:r>
                <a:r>
                  <a:rPr lang="en-US" altLang="ja-JP" dirty="0"/>
                  <a:t> B268 (1986) 220</a:t>
                </a:r>
              </a:p>
              <a:p>
                <a:pPr lvl="1"/>
                <a:r>
                  <a:rPr lang="en-US" altLang="ja-JP" dirty="0"/>
                  <a:t>R. J. </a:t>
                </a:r>
                <a:r>
                  <a:rPr lang="en-US" altLang="ja-JP" dirty="0" err="1"/>
                  <a:t>Furnstahl</a:t>
                </a:r>
                <a:r>
                  <a:rPr lang="en-US" altLang="ja-JP" dirty="0"/>
                  <a:t>, T. Hatsuda, S.H. Lee, PRD 42 (1990) 1744</a:t>
                </a:r>
              </a:p>
              <a:p>
                <a:pPr lvl="1"/>
                <a:r>
                  <a:rPr lang="en-US" altLang="ja-JP" dirty="0"/>
                  <a:t>T. Hatsuda and S.H. Lee, PRC 46 (1992) R34</a:t>
                </a:r>
              </a:p>
              <a:p>
                <a:r>
                  <a:rPr lang="en-US" altLang="ja-JP" dirty="0"/>
                  <a:t>Assume the spectral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𝑝𝑜𝑙𝑒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𝑐𝑜𝑛𝑡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FCE73352-2182-D1D9-CE2A-97DC494D4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955" b="-5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CCA33551-9EBD-8ACC-BADB-78A009C751D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197164" y="2366963"/>
            <a:ext cx="3055472" cy="3424237"/>
          </a:xfr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40032B-9A54-6245-CCF6-C84014B80C40}"/>
              </a:ext>
            </a:extLst>
          </p:cNvPr>
          <p:cNvSpPr txBox="1"/>
          <p:nvPr/>
        </p:nvSpPr>
        <p:spPr>
          <a:xfrm>
            <a:off x="9411286" y="1997631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PRD 42 (1990) 1744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A3C182-7B9D-6153-452A-8A54C8A8E949}"/>
              </a:ext>
            </a:extLst>
          </p:cNvPr>
          <p:cNvSpPr txBox="1"/>
          <p:nvPr/>
        </p:nvSpPr>
        <p:spPr>
          <a:xfrm>
            <a:off x="6704549" y="2093900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 meson case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37955A62-FB91-D8FE-B09E-385297C8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2024/9/10</a:t>
            </a:r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48087193-AEC3-1EF9-0619-1D3ADB3B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9D3DA-E1E2-4EDB-9BC1-F2309B63249E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CFEBBEB-31C3-B926-F09F-821554697F51}"/>
              </a:ext>
            </a:extLst>
          </p:cNvPr>
          <p:cNvSpPr txBox="1"/>
          <p:nvPr/>
        </p:nvSpPr>
        <p:spPr>
          <a:xfrm>
            <a:off x="8195584" y="5791199"/>
            <a:ext cx="2819419" cy="584775"/>
          </a:xfrm>
          <a:prstGeom prst="rect">
            <a:avLst/>
          </a:prstGeom>
          <a:solidFill>
            <a:srgbClr val="C9C9C9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50" charset="-128"/>
                <a:cs typeface="+mn-cs"/>
              </a:rPr>
              <a:t>), (ii), (iii): different assumption for expansion coefficient 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3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845F8E-031A-DA3A-6BBE-BA24AD1E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topics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0A64DB-6B80-D5EB-3B05-3AAC1F7587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07872"/>
            <a:ext cx="5106026" cy="3616034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Chiral Symmetry related measurements</a:t>
            </a:r>
          </a:p>
          <a:p>
            <a:pPr lvl="1"/>
            <a:r>
              <a:rPr lang="en-US" altLang="ja-JP" dirty="0"/>
              <a:t>Chiral partner </a:t>
            </a:r>
          </a:p>
          <a:p>
            <a:pPr lvl="2"/>
            <a:r>
              <a:rPr lang="en-US" altLang="ja-JP" dirty="0"/>
              <a:t>Mixing: C. Sasaki, R. </a:t>
            </a:r>
            <a:r>
              <a:rPr lang="en-US" altLang="ja-JP" dirty="0" err="1"/>
              <a:t>Ejima</a:t>
            </a:r>
            <a:endParaRPr lang="en-US" altLang="ja-JP" dirty="0"/>
          </a:p>
          <a:p>
            <a:pPr lvl="1"/>
            <a:r>
              <a:rPr lang="en-US" altLang="ja-JP" dirty="0"/>
              <a:t>K* and K</a:t>
            </a:r>
            <a:r>
              <a:rPr lang="en-US" altLang="ja-JP" baseline="-25000" dirty="0"/>
              <a:t>1</a:t>
            </a:r>
            <a:r>
              <a:rPr lang="en-US" altLang="ja-JP" dirty="0"/>
              <a:t> Mesons </a:t>
            </a:r>
          </a:p>
          <a:p>
            <a:pPr lvl="2"/>
            <a:r>
              <a:rPr lang="en-US" altLang="ja-JP" dirty="0"/>
              <a:t>S. H. Lee</a:t>
            </a:r>
            <a:endParaRPr lang="en-US" altLang="ja-JP" baseline="-25000" dirty="0"/>
          </a:p>
          <a:p>
            <a:pPr lvl="1"/>
            <a:r>
              <a:rPr lang="en-US" altLang="ja-JP" dirty="0"/>
              <a:t>Sigma meson</a:t>
            </a:r>
          </a:p>
          <a:p>
            <a:pPr lvl="1"/>
            <a:r>
              <a:rPr kumimoji="1" lang="en-US" altLang="ja-JP" dirty="0"/>
              <a:t>Baryon Chiral symmetry</a:t>
            </a:r>
          </a:p>
          <a:p>
            <a:r>
              <a:rPr lang="en-US" altLang="ja-JP" dirty="0"/>
              <a:t>new physics </a:t>
            </a:r>
          </a:p>
          <a:p>
            <a:pPr lvl="1"/>
            <a:r>
              <a:rPr lang="en-US" altLang="ja-JP" dirty="0"/>
              <a:t>Hadron-quark crossover </a:t>
            </a:r>
          </a:p>
          <a:p>
            <a:pPr lvl="1"/>
            <a:r>
              <a:rPr lang="en-US" altLang="ja-JP" dirty="0"/>
              <a:t>Dark photon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ABAB8453-00A9-1E48-E97E-F5FD8FF3757D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2088021"/>
                <a:ext cx="5105400" cy="399808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ja-JP" dirty="0"/>
                  <a:t>upgrades of our measurements</a:t>
                </a:r>
              </a:p>
              <a:p>
                <a:pPr lvl="1"/>
                <a:r>
                  <a:rPr kumimoji="1" lang="en-US" altLang="ja-JP" dirty="0"/>
                  <a:t>Polarization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and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momentum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dep.</a:t>
                </a:r>
                <a:r>
                  <a:rPr kumimoji="1" lang="en-US" altLang="ja-JP" dirty="0"/>
                  <a:t> </a:t>
                </a:r>
                <a:endParaRPr lang="en-US" altLang="ja-JP" dirty="0"/>
              </a:p>
              <a:p>
                <a:pPr lvl="2"/>
                <a:r>
                  <a:rPr kumimoji="1" lang="en-US" altLang="ja-JP" dirty="0"/>
                  <a:t>H. </a:t>
                </a:r>
                <a:r>
                  <a:rPr kumimoji="1" lang="en-US" altLang="ja-JP" dirty="0" err="1"/>
                  <a:t>sako</a:t>
                </a:r>
                <a:r>
                  <a:rPr kumimoji="1" lang="en-US" altLang="ja-JP" dirty="0"/>
                  <a:t> and K. </a:t>
                </a:r>
                <a:r>
                  <a:rPr kumimoji="1" lang="en-US" altLang="ja-JP" dirty="0" err="1"/>
                  <a:t>aoki</a:t>
                </a:r>
                <a:endParaRPr kumimoji="1" lang="en-US" altLang="ja-JP" dirty="0"/>
              </a:p>
              <a:p>
                <a:pPr lvl="2"/>
                <a:r>
                  <a:rPr kumimoji="1" lang="en-US" altLang="ja-JP" dirty="0"/>
                  <a:t>No slides in my talk</a:t>
                </a:r>
              </a:p>
              <a:p>
                <a:pPr lvl="1"/>
                <a:r>
                  <a:rPr lang="en-US" altLang="ja-JP" dirty="0"/>
                  <a:t>Density dependence,  centrality</a:t>
                </a:r>
              </a:p>
              <a:p>
                <a:pPr lvl="1"/>
                <a:r>
                  <a:rPr kumimoji="1" lang="en-US" altLang="ja-JP" dirty="0"/>
                  <a:t>Stopped meson </a:t>
                </a:r>
              </a:p>
              <a:p>
                <a:r>
                  <a:rPr lang="en-US" altLang="ja-JP" dirty="0"/>
                  <a:t>new measurements</a:t>
                </a:r>
              </a:p>
              <a:p>
                <a:pPr lvl="1"/>
                <a:r>
                  <a:rPr lang="en-US" altLang="ja-JP" dirty="0"/>
                  <a:t>Charm physics (no slides in my talk)</a:t>
                </a:r>
              </a:p>
              <a:p>
                <a:pPr lvl="2"/>
                <a:r>
                  <a:rPr lang="en-US" altLang="ja-JP" dirty="0"/>
                  <a:t>Intrinsic Charm: Y </a:t>
                </a:r>
                <a:r>
                  <a:rPr lang="en-US" altLang="ja-JP" dirty="0" err="1"/>
                  <a:t>Morino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dirty="0"/>
                  <a:t>N interactions</a:t>
                </a:r>
              </a:p>
              <a:p>
                <a:pPr lvl="1"/>
                <a:r>
                  <a:rPr lang="en-US" altLang="ja-JP" dirty="0"/>
                  <a:t>Low mass electron detections</a:t>
                </a:r>
              </a:p>
              <a:p>
                <a:endParaRPr lang="ja-JP" altLang="en-US" dirty="0"/>
              </a:p>
            </p:txBody>
          </p:sp>
        </mc:Choice>
        <mc:Fallback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ABAB8453-00A9-1E48-E97E-F5FD8FF375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2088021"/>
                <a:ext cx="5105400" cy="3998083"/>
              </a:xfrm>
              <a:blipFill>
                <a:blip r:embed="rId2"/>
                <a:stretch>
                  <a:fillRect l="-956" t="-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922EFB-CE25-6A0D-71D7-E4237C73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D660D0-B173-D6F2-ED5E-9A3E57C5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81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26473C-953E-C0F4-ABC6-88E40040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Chiral partners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3DFBE324-44C3-4BBA-173F-05EC4DA4445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367092"/>
                <a:ext cx="5106026" cy="388130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ja-JP" dirty="0"/>
                  <a:t>Degeneracy of chiral partner is a good observable to study the restoration of the chiral symmetry (See also Prof. S.H. Lee’s talk 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dirty="0"/>
                  <a:t>(1260)</a:t>
                </a:r>
              </a:p>
              <a:p>
                <a:pPr lvl="2"/>
                <a:r>
                  <a:rPr lang="en-US" altLang="ja-JP" dirty="0"/>
                  <a:t>3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decays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dirty="0"/>
                  <a:t>(1285, width 24.2) </a:t>
                </a:r>
              </a:p>
              <a:p>
                <a:pPr lvl="2"/>
                <a:r>
                  <a:rPr lang="en-US" altLang="ja-JP" dirty="0"/>
                  <a:t>4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decays, Semileptonic decays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/>
                  <a:t> , 6.1%)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dirty="0"/>
                  <a:t>(1420, width 54.9), parity partner?</a:t>
                </a:r>
              </a:p>
              <a:p>
                <a:pPr lvl="2"/>
                <a:r>
                  <a:rPr lang="en-US" altLang="ja-JP" dirty="0"/>
                  <a:t>2k+</a:t>
                </a:r>
                <a:r>
                  <a:rPr lang="en-US" altLang="ja-JP" b="0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decays, Semileptonic decays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dirty="0"/>
                  <a:t>)</a:t>
                </a:r>
              </a:p>
              <a:p>
                <a:r>
                  <a:rPr lang="en-US" altLang="ja-JP" dirty="0"/>
                  <a:t>direct measurements should be considered</a:t>
                </a:r>
              </a:p>
              <a:p>
                <a:pPr lvl="1"/>
                <a:r>
                  <a:rPr lang="en-US" altLang="ja-JP" dirty="0"/>
                  <a:t>Leptonic decays are preferable</a:t>
                </a:r>
              </a:p>
              <a:p>
                <a:pPr lvl="1"/>
                <a:r>
                  <a:rPr lang="en-US" altLang="ja-JP" dirty="0"/>
                  <a:t>How about hadronic decays?</a:t>
                </a:r>
              </a:p>
              <a:p>
                <a:pPr lvl="2"/>
                <a:r>
                  <a:rPr lang="en-US" altLang="ja-JP" dirty="0"/>
                  <a:t>Or neutrino decays…</a:t>
                </a:r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3DFBE324-44C3-4BBA-173F-05EC4DA44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367092"/>
                <a:ext cx="5106026" cy="3881308"/>
              </a:xfrm>
              <a:blipFill>
                <a:blip r:embed="rId2"/>
                <a:stretch>
                  <a:fillRect l="-597" t="-471" r="-119" b="-3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B1239D-2CEB-0B47-98EF-46EA5A0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7818C7-2837-4C97-956B-3648F2BE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11DFC92-8DEE-C053-5E5D-15A85AE3ECE6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371" y="2366963"/>
            <a:ext cx="356305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0597E7-4470-0BBE-80AC-C210D0703C79}"/>
              </a:ext>
            </a:extLst>
          </p:cNvPr>
          <p:cNvSpPr txBox="1"/>
          <p:nvPr/>
        </p:nvSpPr>
        <p:spPr>
          <a:xfrm>
            <a:off x="8647361" y="2089964"/>
            <a:ext cx="297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ALEPH, Phys. Rep. 421(2005) 191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0317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D8847B-2710-9295-2BE4-36ADD1E9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K* and K</a:t>
            </a:r>
            <a:r>
              <a:rPr kumimoji="1" lang="en-US" altLang="ja-JP" baseline="-25000" dirty="0"/>
              <a:t>1</a:t>
            </a:r>
            <a:endParaRPr kumimoji="1" lang="ja-JP" alt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23585348-12C4-F35B-B119-CDE21F10515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ja-JP" dirty="0"/>
                  <a:t>measurements of K*(892) modifications is suggested by T. </a:t>
                </a:r>
                <a:r>
                  <a:rPr lang="en-US" altLang="ja-JP" dirty="0" err="1"/>
                  <a:t>Hatsuda</a:t>
                </a:r>
                <a:endParaRPr lang="en-US" altLang="ja-JP" dirty="0"/>
              </a:p>
              <a:p>
                <a:pPr lvl="2"/>
                <a:r>
                  <a:rPr lang="en-US" altLang="ja-JP" dirty="0" err="1"/>
                  <a:t>Nucl-th</a:t>
                </a:r>
                <a:r>
                  <a:rPr lang="en-US" altLang="ja-JP" dirty="0"/>
                  <a:t>/9702002</a:t>
                </a:r>
              </a:p>
              <a:p>
                <a:pPr lvl="1"/>
                <a:r>
                  <a:rPr lang="en-US" altLang="ja-JP" dirty="0"/>
                  <a:t>Semi leptonic decay (K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dirty="0"/>
                  <a:t>) is proposed</a:t>
                </a:r>
              </a:p>
              <a:p>
                <a:pPr lvl="2"/>
                <a:r>
                  <a:rPr lang="en-US" altLang="ja-JP" dirty="0"/>
                  <a:t>Small branch (9.8 x 10</a:t>
                </a:r>
                <a:r>
                  <a:rPr lang="en-US" altLang="ja-JP" baseline="30000" dirty="0"/>
                  <a:t>-4</a:t>
                </a:r>
                <a:r>
                  <a:rPr lang="en-US" altLang="ja-JP" dirty="0"/>
                  <a:t>),  K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ja-JP" dirty="0"/>
                  <a:t>: 100%</a:t>
                </a:r>
              </a:p>
              <a:p>
                <a:pPr lvl="2"/>
                <a:r>
                  <a:rPr lang="en-US" altLang="ja-JP" dirty="0"/>
                  <a:t>Final interactions of K should be evaluated carefully like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Suitable width (50 MeV) for the measurements</a:t>
                </a:r>
              </a:p>
              <a:p>
                <a:pPr lvl="2"/>
                <a:r>
                  <a:rPr lang="en-US" altLang="ja-JP" dirty="0"/>
                  <a:t>Short lifetime to decay inside nucleus</a:t>
                </a:r>
              </a:p>
              <a:p>
                <a:pPr lvl="2"/>
                <a:r>
                  <a:rPr lang="en-US" altLang="ja-JP" dirty="0"/>
                  <a:t>Narrow enough to discuss modifications of the shape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23585348-12C4-F35B-B119-CDE21F105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97" t="-1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9C53854-6807-0EB9-6A68-A1E978B7A9E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/>
              <a:t>Later, K* and K</a:t>
            </a:r>
            <a:r>
              <a:rPr lang="en-US" altLang="ja-JP" baseline="-25000" dirty="0"/>
              <a:t>1</a:t>
            </a:r>
            <a:r>
              <a:rPr lang="en-US" altLang="ja-JP" dirty="0"/>
              <a:t> measurements are proposed</a:t>
            </a:r>
          </a:p>
          <a:p>
            <a:pPr lvl="2"/>
            <a:r>
              <a:rPr lang="en-US" altLang="ja-JP" dirty="0"/>
              <a:t>T. Song, T. </a:t>
            </a:r>
            <a:r>
              <a:rPr lang="en-US" altLang="ja-JP" dirty="0" err="1"/>
              <a:t>hatsuda</a:t>
            </a:r>
            <a:r>
              <a:rPr lang="en-US" altLang="ja-JP" dirty="0"/>
              <a:t>, S.H. Lee, PLB792(2019)160</a:t>
            </a:r>
          </a:p>
          <a:p>
            <a:pPr lvl="2"/>
            <a:r>
              <a:rPr lang="en-US" altLang="ja-JP" dirty="0"/>
              <a:t>S. H. Lee, </a:t>
            </a:r>
            <a:r>
              <a:rPr lang="en-US" altLang="ja-JP" dirty="0" err="1"/>
              <a:t>Nucl</a:t>
            </a:r>
            <a:r>
              <a:rPr lang="en-US" altLang="ja-JP" dirty="0"/>
              <a:t>. and Part. Phys Proc, 309-311(2020), 111</a:t>
            </a:r>
          </a:p>
          <a:p>
            <a:pPr lvl="1"/>
            <a:r>
              <a:rPr lang="en-US" altLang="ja-JP" dirty="0"/>
              <a:t>In this workshop, prof. S.H. Lee pointed out advantages of measurements of K* and K1</a:t>
            </a:r>
          </a:p>
          <a:p>
            <a:pPr lvl="2"/>
            <a:r>
              <a:rPr lang="en-US" altLang="ja-JP" dirty="0"/>
              <a:t>K* (892, width 50.3) and K</a:t>
            </a:r>
            <a:r>
              <a:rPr lang="en-US" altLang="ja-JP" baseline="-25000" dirty="0"/>
              <a:t>1</a:t>
            </a:r>
            <a:r>
              <a:rPr lang="en-US" altLang="ja-JP" dirty="0"/>
              <a:t> (1270, width 90)</a:t>
            </a:r>
          </a:p>
          <a:p>
            <a:pPr lvl="3"/>
            <a:r>
              <a:rPr lang="en-US" altLang="ja-JP" dirty="0"/>
              <a:t>Hadronic decays ( semi-leptonic decay seen)  </a:t>
            </a:r>
          </a:p>
          <a:p>
            <a:pPr lvl="2"/>
            <a:r>
              <a:rPr lang="en-US" altLang="ja-JP" dirty="0"/>
              <a:t>K* (1410, width 236) and K</a:t>
            </a:r>
            <a:r>
              <a:rPr lang="en-US" altLang="ja-JP" baseline="-25000" dirty="0"/>
              <a:t>1</a:t>
            </a:r>
            <a:r>
              <a:rPr lang="en-US" altLang="ja-JP" dirty="0"/>
              <a:t> (1400, width 174)</a:t>
            </a:r>
          </a:p>
          <a:p>
            <a:pPr lvl="3"/>
            <a:r>
              <a:rPr lang="en-US" altLang="ja-JP" dirty="0"/>
              <a:t>Hadronic decays ( semi-leptonic decay seen)</a:t>
            </a:r>
          </a:p>
          <a:p>
            <a:pPr lvl="2"/>
            <a:r>
              <a:rPr lang="en-US" altLang="ja-JP" dirty="0"/>
              <a:t>Effects of final state interactions should be evaluated carefully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523905-87A5-A056-22E4-F2EBE3C8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270D26-1AEA-4187-8AB7-842EC3B3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50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A48AF-CA0F-6E08-53C2-509538BC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Sigma meson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DAC9F9D8-D10F-5DD0-CDF5-C2C347A0545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2367092"/>
                <a:ext cx="5766096" cy="37249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ja-JP" dirty="0"/>
                  <a:t>Chiral symmetry restoration</a:t>
                </a:r>
              </a:p>
              <a:p>
                <a:pPr lvl="1"/>
                <a:r>
                  <a:rPr lang="en-US" altLang="ja-JP" dirty="0"/>
                  <a:t>Softening of the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dirty="0"/>
                  <a:t> and a degeneracy of the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ja-JP" b="0" dirty="0"/>
              </a:p>
              <a:p>
                <a:pPr lvl="2"/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ＭＳ Ｐゴシック" panose="020B0600070205080204" pitchFamily="50" charset="-128"/>
                    <a:cs typeface="+mn-cs"/>
                  </a:rPr>
                  <a:t>T. </a:t>
                </a:r>
                <a:r>
                  <a:rPr kumimoji="1" lang="en-US" altLang="ja-JP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ＭＳ Ｐゴシック" panose="020B0600070205080204" pitchFamily="50" charset="-128"/>
                    <a:cs typeface="+mn-cs"/>
                  </a:rPr>
                  <a:t>Hatsuda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ＭＳ Ｐゴシック" panose="020B0600070205080204" pitchFamily="50" charset="-128"/>
                    <a:cs typeface="+mn-cs"/>
                  </a:rPr>
                  <a:t> and T. </a:t>
                </a:r>
                <a:r>
                  <a:rPr kumimoji="1" lang="en-US" altLang="ja-JP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ＭＳ Ｐゴシック" panose="020B0600070205080204" pitchFamily="50" charset="-128"/>
                    <a:cs typeface="+mn-cs"/>
                  </a:rPr>
                  <a:t>Kunihiro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ＭＳ Ｐゴシック" panose="020B0600070205080204" pitchFamily="50" charset="-128"/>
                    <a:cs typeface="+mn-cs"/>
                  </a:rPr>
                  <a:t>, PRL55(1985)158 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ＭＳ Ｐゴシック" panose="020B0600070205080204" pitchFamily="50" charset="-128"/>
                  <a:cs typeface="+mn-cs"/>
                </a:endParaRPr>
              </a:p>
              <a:p>
                <a:r>
                  <a:rPr lang="en-US" altLang="ja-JP" dirty="0"/>
                  <a:t>Experimentally, identification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dirty="0"/>
                  <a:t> mesons is difficult</a:t>
                </a:r>
              </a:p>
              <a:p>
                <a:pPr lvl="1"/>
                <a:r>
                  <a:rPr lang="en-US" altLang="ja-JP" dirty="0"/>
                  <a:t>Smart methods should be developed</a:t>
                </a:r>
              </a:p>
              <a:p>
                <a:r>
                  <a:rPr lang="en-US" altLang="ja-JP" dirty="0"/>
                  <a:t>Some proposals</a:t>
                </a:r>
              </a:p>
              <a:p>
                <a:pPr lvl="1"/>
                <a:r>
                  <a:rPr lang="en-US" altLang="ja-JP" dirty="0"/>
                  <a:t>Spectral enhancement near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ja-JP" dirty="0"/>
                  <a:t> threshold</a:t>
                </a:r>
              </a:p>
              <a:p>
                <a:pPr lvl="2"/>
                <a:r>
                  <a:rPr lang="en-US" altLang="ja-JP" dirty="0"/>
                  <a:t>T. </a:t>
                </a:r>
                <a:r>
                  <a:rPr lang="en-US" altLang="ja-JP" dirty="0" err="1"/>
                  <a:t>Hatsuda</a:t>
                </a:r>
                <a:r>
                  <a:rPr lang="en-US" altLang="ja-JP" dirty="0"/>
                  <a:t>, T. </a:t>
                </a:r>
                <a:r>
                  <a:rPr lang="en-US" altLang="ja-JP" dirty="0" err="1"/>
                  <a:t>Kunihiro</a:t>
                </a:r>
                <a:r>
                  <a:rPr lang="en-US" altLang="ja-JP" dirty="0"/>
                  <a:t>, and H. Shimizu, PRL 82 (1998) 2840 </a:t>
                </a:r>
              </a:p>
              <a:p>
                <a:pPr lvl="1"/>
                <a:r>
                  <a:rPr lang="en-US" altLang="ja-JP" dirty="0"/>
                  <a:t>Conversions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ja-JP" dirty="0"/>
              </a:p>
              <a:p>
                <a:pPr lvl="2"/>
                <a:r>
                  <a:rPr lang="en-US" altLang="ja-JP" dirty="0"/>
                  <a:t>T. </a:t>
                </a:r>
                <a:r>
                  <a:rPr lang="en-US" altLang="ja-JP" dirty="0" err="1"/>
                  <a:t>Kunihiro</a:t>
                </a:r>
                <a:r>
                  <a:rPr lang="en-US" altLang="ja-JP" dirty="0"/>
                  <a:t> PTP 120 (1995) 75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コンテンツ プレースホルダー 5">
                <a:extLst>
                  <a:ext uri="{FF2B5EF4-FFF2-40B4-BE49-F238E27FC236}">
                    <a16:creationId xmlns:a16="http://schemas.microsoft.com/office/drawing/2014/main" id="{DAC9F9D8-D10F-5DD0-CDF5-C2C347A05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2367092"/>
                <a:ext cx="5766096" cy="3724950"/>
              </a:xfrm>
              <a:blipFill>
                <a:blip r:embed="rId2"/>
                <a:stretch>
                  <a:fillRect l="-529" t="-4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BCF7E27C-D666-46E5-C8DB-792565CB9C2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b="43061"/>
          <a:stretch/>
        </p:blipFill>
        <p:spPr>
          <a:xfrm>
            <a:off x="7371418" y="2366963"/>
            <a:ext cx="4405180" cy="3172875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70919D-5DD6-5229-0A46-2AF8A1D0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FAEDCFA-0067-16DD-D55D-A6D46EBB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D98C4E4-5B4E-8A4C-DC4D-876B2C2AFC84}"/>
                  </a:ext>
                </a:extLst>
              </p:cNvPr>
              <p:cNvSpPr txBox="1"/>
              <p:nvPr/>
            </p:nvSpPr>
            <p:spPr>
              <a:xfrm>
                <a:off x="9216097" y="5539838"/>
                <a:ext cx="1023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D98C4E4-5B4E-8A4C-DC4D-876B2C2AF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097" y="5539838"/>
                <a:ext cx="10234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extLst>
              <a:ext uri="{FF2B5EF4-FFF2-40B4-BE49-F238E27FC236}">
                <a16:creationId xmlns:a16="http://schemas.microsoft.com/office/drawing/2014/main" id="{AA6977ED-3098-D50C-40DD-A020F2949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453" y="5403287"/>
            <a:ext cx="1537771" cy="13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8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4B06FF-DC95-5B0F-D942-E3C45A35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Baryon and Chiral symmetry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6D66C6-F21B-D1B1-1E25-56E37B9181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Chiral symmetry in baryon sector may be also interesting</a:t>
            </a:r>
          </a:p>
          <a:p>
            <a:pPr lvl="1"/>
            <a:r>
              <a:rPr lang="en-US" altLang="ja-JP" dirty="0"/>
              <a:t>For me, It’s complicated</a:t>
            </a:r>
          </a:p>
          <a:p>
            <a:r>
              <a:rPr lang="en-US" altLang="ja-JP" dirty="0"/>
              <a:t>Example: </a:t>
            </a:r>
          </a:p>
          <a:p>
            <a:pPr lvl="1"/>
            <a:r>
              <a:rPr lang="en-US" altLang="ja-JP" dirty="0"/>
              <a:t>N*(1535) is considered as a chiral partner of nucleon in the Chiral doublet model</a:t>
            </a:r>
          </a:p>
          <a:p>
            <a:pPr lvl="1"/>
            <a:r>
              <a:rPr lang="en-US" altLang="ja-JP" dirty="0"/>
              <a:t>Properties of N* in nucleus can be studied using meson-baryon interactions </a:t>
            </a:r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10AB9A-93B4-C45A-F182-D2531ED8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CA49D3-C8ED-9B37-BB66-E43FAD72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DA-E1E2-4EDB-9BC1-F2309B63249E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E6605D3-29AB-53D9-385B-2C7AF3ECBC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 l="53945"/>
          <a:stretch/>
        </p:blipFill>
        <p:spPr bwMode="auto">
          <a:xfrm>
            <a:off x="6876154" y="2562304"/>
            <a:ext cx="3413297" cy="332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2E58B0-A931-937C-38B5-09D25F37ED42}"/>
              </a:ext>
            </a:extLst>
          </p:cNvPr>
          <p:cNvSpPr txBox="1"/>
          <p:nvPr/>
        </p:nvSpPr>
        <p:spPr>
          <a:xfrm>
            <a:off x="8577944" y="1951849"/>
            <a:ext cx="3361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H. </a:t>
            </a:r>
            <a:r>
              <a:rPr kumimoji="1" lang="en-US" altLang="ja-JP" dirty="0" err="1"/>
              <a:t>Nagahiro</a:t>
            </a:r>
            <a:r>
              <a:rPr kumimoji="1" lang="en-US" altLang="ja-JP" dirty="0"/>
              <a:t>, D. </a:t>
            </a:r>
            <a:r>
              <a:rPr kumimoji="1" lang="en-US" altLang="ja-JP" dirty="0" err="1"/>
              <a:t>Jido</a:t>
            </a:r>
            <a:r>
              <a:rPr kumimoji="1" lang="en-US" altLang="ja-JP" dirty="0"/>
              <a:t>, S. </a:t>
            </a:r>
            <a:r>
              <a:rPr kumimoji="1" lang="en-US" altLang="ja-JP" dirty="0" err="1"/>
              <a:t>Hirenzaki</a:t>
            </a:r>
            <a:r>
              <a:rPr kumimoji="1" lang="en-US" altLang="ja-JP" dirty="0"/>
              <a:t>, </a:t>
            </a:r>
          </a:p>
          <a:p>
            <a:r>
              <a:rPr kumimoji="1" lang="en-US" altLang="ja-JP" dirty="0"/>
              <a:t>PRC 80(2009)025205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5164555"/>
      </p:ext>
    </p:extLst>
  </p:cSld>
  <p:clrMapOvr>
    <a:masterClrMapping/>
  </p:clrMapOvr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1552</Words>
  <Application>Microsoft Office PowerPoint</Application>
  <PresentationFormat>ワイド画面</PresentationFormat>
  <Paragraphs>254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Palatino</vt:lpstr>
      <vt:lpstr>游ゴシック</vt:lpstr>
      <vt:lpstr>Arial</vt:lpstr>
      <vt:lpstr>Cambria Math</vt:lpstr>
      <vt:lpstr>Symbol</vt:lpstr>
      <vt:lpstr>Tw Cen MT</vt:lpstr>
      <vt:lpstr>しずく</vt:lpstr>
      <vt:lpstr>other (not new) thoughts</vt:lpstr>
      <vt:lpstr>Signals of chiral restoration</vt:lpstr>
      <vt:lpstr>Signals of chiral restoration (cont’d)</vt:lpstr>
      <vt:lpstr>Vector meson as a signal</vt:lpstr>
      <vt:lpstr>topics</vt:lpstr>
      <vt:lpstr>Chiral partners</vt:lpstr>
      <vt:lpstr>K* and K1</vt:lpstr>
      <vt:lpstr>Sigma meson</vt:lpstr>
      <vt:lpstr>Baryon and Chiral symmetry</vt:lpstr>
      <vt:lpstr>New physics</vt:lpstr>
      <vt:lpstr>upgrades of our measurements</vt:lpstr>
      <vt:lpstr>Stopped mesons</vt:lpstr>
      <vt:lpstr>Some calculations for stopped meson</vt:lpstr>
      <vt:lpstr>ϕN interactions</vt:lpstr>
      <vt:lpstr>Interests in Low mass region</vt:lpstr>
      <vt:lpstr>Detectors candidates for low mass measurements proposed by Y. Morino</vt:lpstr>
      <vt:lpstr>outlook</vt:lpstr>
      <vt:lpstr>Back up</vt:lpstr>
      <vt:lpstr>Importance of chiral symmetry</vt:lpstr>
      <vt:lpstr>further Predictions</vt:lpstr>
      <vt:lpstr>Comments on QCD sum rule (Many Approximations)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OZAWA Kyoichiro</dc:creator>
  <cp:lastModifiedBy>OZAWA Kyoichiro</cp:lastModifiedBy>
  <cp:revision>39</cp:revision>
  <dcterms:created xsi:type="dcterms:W3CDTF">2024-09-09T00:29:05Z</dcterms:created>
  <dcterms:modified xsi:type="dcterms:W3CDTF">2024-09-10T03:33:26Z</dcterms:modified>
</cp:coreProperties>
</file>